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2"/>
  </p:notesMasterIdLst>
  <p:sldIdLst>
    <p:sldId id="348" r:id="rId2"/>
    <p:sldId id="343" r:id="rId3"/>
    <p:sldId id="357" r:id="rId4"/>
    <p:sldId id="358" r:id="rId5"/>
    <p:sldId id="353" r:id="rId6"/>
    <p:sldId id="359" r:id="rId7"/>
    <p:sldId id="364" r:id="rId8"/>
    <p:sldId id="368" r:id="rId9"/>
    <p:sldId id="367" r:id="rId10"/>
    <p:sldId id="366" r:id="rId11"/>
  </p:sldIdLst>
  <p:sldSz cx="9144000" cy="6858000" type="screen4x3"/>
  <p:notesSz cx="70104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33CC"/>
    <a:srgbClr val="00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56" autoAdjust="0"/>
    <p:restoredTop sz="86316" autoAdjust="0"/>
  </p:normalViewPr>
  <p:slideViewPr>
    <p:cSldViewPr>
      <p:cViewPr>
        <p:scale>
          <a:sx n="105" d="100"/>
          <a:sy n="105" d="100"/>
        </p:scale>
        <p:origin x="-540" y="54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7BC2C8B-EB4D-44A9-AEE6-E7988287F458}" type="datetimeFigureOut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1" tIns="46586" rIns="93171" bIns="46586" rtlCol="0" anchor="ctr"/>
          <a:lstStyle/>
          <a:p>
            <a:pPr lvl="0"/>
            <a:endParaRPr lang="en-US" noProof="0" dirty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1" tIns="46586" rIns="93171" bIns="46586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6"/>
            <a:ext cx="3037840" cy="464820"/>
          </a:xfrm>
          <a:prstGeom prst="rect">
            <a:avLst/>
          </a:prstGeom>
        </p:spPr>
        <p:txBody>
          <a:bodyPr vert="horz" lIns="93171" tIns="46586" rIns="93171" bIns="46586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7114AF9B-7962-49D5-A87A-6A24C8E4970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483407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768645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457175" lvl="1" indent="0">
              <a:buFont typeface="Arial" panose="020B0604020202020204" pitchFamily="34" charset="0"/>
              <a:buNone/>
            </a:pPr>
            <a:endParaRPr lang="en-US" sz="1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00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77500" lnSpcReduction="20000"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7114AF9B-7962-49D5-A87A-6A24C8E4970A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500674-D9AB-40CE-A349-3C1155572D61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36DA49-4755-4916-B5E1-FC267C97E93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9444D1-9735-4F58-B47F-BB3AAF2053E3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F15AB5-FCE9-4E5C-BC3F-CA2CD493EC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B14DB3F-5C04-4BD3-A693-F76D8915EED3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0E88D3-9A6B-4A91-A8AC-2F78ECFE7E6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>
            <a:lvl1pPr>
              <a:defRPr sz="3400" baseline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0087C6-E3E1-45F7-AE8A-768F58A89E1C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C7219A-98DC-42BA-A12A-12E75342F3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E73FAD-28C1-44E0-A2A3-7F5291E01A15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E927E1-E70B-4FF6-8D14-9CDF880EF3E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BBA631-2D1C-412A-90CF-DA8FF8F0A1D1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D4249C-4FDD-4D4C-843B-EA2AA78452D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7C25B7-EBCC-4148-860D-2199BC421909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ADFDB6-263A-4A06-97D7-F306EC55A8B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C646A0-78FE-424E-8F25-63FF48B86FD8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352A2-FA36-4198-B8DB-B5FE725F794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6426A-EDC3-464E-8B27-8484C5ABD7CA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D29990-F38A-4F12-846F-97009A35C65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12E471-C036-4F0E-A894-A1B857C4B00F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3CEDB9E-1C79-412E-8604-7BAB00BD5E8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392209D-1017-4BAF-8E1D-0312A7E7DD96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BB18A-2ED6-4A90-931E-559DE6819C1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CEAAF69-7742-46E9-83F9-707CEEC8477B}" type="datetime1">
              <a:rPr lang="en-US"/>
              <a:pPr>
                <a:defRPr/>
              </a:pPr>
              <a:t>10/21/2014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dirty="0"/>
              <a:t>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8F2EB6-022A-4D82-89CB-F7201A79F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nvsbe.com/" TargetMode="Externa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762000" y="1981200"/>
            <a:ext cx="7772400" cy="1470025"/>
          </a:xfrm>
        </p:spPr>
        <p:txBody>
          <a:bodyPr/>
          <a:lstStyle/>
          <a:p>
            <a:pPr eaLnBrk="1" hangingPunct="1"/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Advanced Planning 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Brief to Industry (APBI)</a:t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36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>Strategic Acquisition Center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sz="28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</a:rPr>
            </a:br>
            <a:endParaRPr lang="en-US" dirty="0" smtClean="0"/>
          </a:p>
        </p:txBody>
      </p:sp>
      <p:pic>
        <p:nvPicPr>
          <p:cNvPr id="307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28600" y="228600"/>
            <a:ext cx="86741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extBox 3"/>
          <p:cNvSpPr txBox="1"/>
          <p:nvPr/>
        </p:nvSpPr>
        <p:spPr>
          <a:xfrm>
            <a:off x="0" y="3975318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Office of Small and Disadvantaged Utilization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/>
            </a:r>
            <a:b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</a:br>
            <a:r>
              <a:rPr lang="en-US" dirty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Tom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Leney, Executive Director, Small and Veteran Business Programs</a:t>
            </a:r>
            <a:endParaRPr lang="en-US" dirty="0">
              <a:solidFill>
                <a:schemeClr val="tx2">
                  <a:lumMod val="75000"/>
                </a:schemeClr>
              </a:solidFill>
              <a:latin typeface="Arial Black" pitchFamily="34" charset="0"/>
              <a:cs typeface="Arial" pitchFamily="34" charset="0"/>
            </a:endParaRPr>
          </a:p>
          <a:p>
            <a:pPr algn="ctr"/>
            <a:r>
              <a:rPr lang="en-US" sz="2000" i="1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“Promoting Small Business ”</a:t>
            </a:r>
          </a:p>
          <a:p>
            <a:pPr algn="ctr"/>
            <a:r>
              <a:rPr lang="en-US" sz="2000" dirty="0" smtClean="0">
                <a:solidFill>
                  <a:schemeClr val="tx2">
                    <a:lumMod val="75000"/>
                  </a:schemeClr>
                </a:solidFill>
                <a:latin typeface="Arial Black" pitchFamily="34" charset="0"/>
                <a:cs typeface="Arial" pitchFamily="34" charset="0"/>
              </a:rPr>
              <a:t>October 22, 2014</a:t>
            </a:r>
            <a:r>
              <a:rPr lang="en-US" sz="2800" dirty="0" smtClean="0">
                <a:latin typeface="Arial Black" pitchFamily="34" charset="0"/>
              </a:rPr>
              <a:t/>
            </a:r>
            <a:br>
              <a:rPr lang="en-US" sz="2800" dirty="0" smtClean="0">
                <a:latin typeface="Arial Black" pitchFamily="34" charset="0"/>
              </a:rPr>
            </a:br>
            <a:endParaRPr lang="en-US" sz="2800" dirty="0"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10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>
                <a:cs typeface="Arial" panose="020B0604020202020204" pitchFamily="34" charset="0"/>
              </a:rPr>
              <a:t>Help is Available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>
                <a:cs typeface="Arial" panose="020B0604020202020204" pitchFamily="34" charset="0"/>
              </a:rPr>
              <a:t>SBA Business Development </a:t>
            </a:r>
            <a:r>
              <a:rPr lang="en-US" sz="2800" dirty="0" smtClean="0">
                <a:cs typeface="Arial" panose="020B0604020202020204" pitchFamily="34" charset="0"/>
              </a:rPr>
              <a:t>Programs                  “Boots </a:t>
            </a:r>
            <a:r>
              <a:rPr lang="en-US" sz="2800" dirty="0">
                <a:cs typeface="Arial" panose="020B0604020202020204" pitchFamily="34" charset="0"/>
              </a:rPr>
              <a:t>to Business”</a:t>
            </a:r>
          </a:p>
          <a:p>
            <a:r>
              <a:rPr lang="en-US" sz="2800" dirty="0">
                <a:cs typeface="Arial" panose="020B0604020202020204" pitchFamily="34" charset="0"/>
              </a:rPr>
              <a:t>Procurement Technical Acquisition Centers</a:t>
            </a:r>
          </a:p>
          <a:p>
            <a:r>
              <a:rPr lang="en-US" sz="2800" dirty="0">
                <a:cs typeface="Arial" panose="020B0604020202020204" pitchFamily="34" charset="0"/>
              </a:rPr>
              <a:t>Veterans Business Opportunity Centers</a:t>
            </a:r>
          </a:p>
          <a:p>
            <a:r>
              <a:rPr lang="en-US" sz="2800" dirty="0">
                <a:cs typeface="Arial" panose="020B0604020202020204" pitchFamily="34" charset="0"/>
              </a:rPr>
              <a:t>Minority Business Development Agency (MBDA)</a:t>
            </a:r>
          </a:p>
          <a:p>
            <a:r>
              <a:rPr lang="en-US" sz="2800" dirty="0">
                <a:cs typeface="Arial" panose="020B0604020202020204" pitchFamily="34" charset="0"/>
              </a:rPr>
              <a:t>SCORE (Service Corps of Retired Executives)</a:t>
            </a:r>
          </a:p>
          <a:p>
            <a:r>
              <a:rPr lang="en-US" sz="2800" dirty="0" smtClean="0">
                <a:cs typeface="Arial" panose="020B0604020202020204" pitchFamily="34" charset="0"/>
              </a:rPr>
              <a:t>8(a) Business </a:t>
            </a:r>
            <a:r>
              <a:rPr lang="en-US" sz="2800" dirty="0">
                <a:cs typeface="Arial" panose="020B0604020202020204" pitchFamily="34" charset="0"/>
              </a:rPr>
              <a:t>Development Program </a:t>
            </a:r>
            <a:endParaRPr lang="en-US" sz="2800" dirty="0" smtClean="0">
              <a:cs typeface="Arial" panose="020B0604020202020204" pitchFamily="34" charset="0"/>
            </a:endParaRPr>
          </a:p>
          <a:p>
            <a:r>
              <a:rPr lang="en-US" sz="2800" dirty="0" smtClean="0">
                <a:cs typeface="Arial" panose="020B0604020202020204" pitchFamily="34" charset="0"/>
              </a:rPr>
              <a:t>Mentor Protégé Programs</a:t>
            </a:r>
            <a:endParaRPr lang="en-US" sz="2800" dirty="0"/>
          </a:p>
          <a:p>
            <a:r>
              <a:rPr lang="en-US" sz="2800" dirty="0">
                <a:cs typeface="Arial" panose="020B0604020202020204" pitchFamily="34" charset="0"/>
              </a:rPr>
              <a:t>Federal Contracting Certification </a:t>
            </a:r>
          </a:p>
          <a:p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2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dirty="0"/>
              <a:t>VA </a:t>
            </a:r>
            <a:r>
              <a:rPr lang="en-US" sz="3600" dirty="0" smtClean="0"/>
              <a:t/>
            </a:r>
            <a:br>
              <a:rPr lang="en-US" sz="3600" dirty="0" smtClean="0"/>
            </a:br>
            <a:r>
              <a:rPr lang="en-US" dirty="0" smtClean="0"/>
              <a:t>Small </a:t>
            </a:r>
            <a:r>
              <a:rPr lang="en-US" dirty="0"/>
              <a:t>Business</a:t>
            </a:r>
            <a:r>
              <a:rPr lang="en-US" sz="3600" dirty="0"/>
              <a:t> </a:t>
            </a:r>
            <a:r>
              <a:rPr lang="en-US" sz="3600" dirty="0" smtClean="0"/>
              <a:t>Achievement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295400" y="1524000"/>
            <a:ext cx="64770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VA is committed to providing opportunities for all Small Business.</a:t>
            </a:r>
          </a:p>
        </p:txBody>
      </p:sp>
      <p:graphicFrame>
        <p:nvGraphicFramePr>
          <p:cNvPr id="12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18105475"/>
              </p:ext>
            </p:extLst>
          </p:nvPr>
        </p:nvGraphicFramePr>
        <p:xfrm>
          <a:off x="152400" y="2209800"/>
          <a:ext cx="8686799" cy="4180370"/>
        </p:xfrm>
        <a:graphic>
          <a:graphicData uri="http://schemas.openxmlformats.org/drawingml/2006/table">
            <a:tbl>
              <a:tblPr firstRow="1" bandRow="1">
                <a:tableStyleId>{D113A9D2-9D6B-4929-AA2D-F23B5EE8CBE7}</a:tableStyleId>
              </a:tblPr>
              <a:tblGrid>
                <a:gridCol w="2548261"/>
                <a:gridCol w="1831952"/>
                <a:gridCol w="1659738"/>
                <a:gridCol w="1372717"/>
                <a:gridCol w="1274131"/>
              </a:tblGrid>
              <a:tr h="54253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Federal</a:t>
                      </a:r>
                      <a:r>
                        <a:rPr lang="en-US" baseline="0" dirty="0" smtClean="0">
                          <a:ln>
                            <a:noFill/>
                          </a:ln>
                        </a:rPr>
                        <a:t> Goal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n>
                            <a:noFill/>
                          </a:ln>
                        </a:rPr>
                        <a:t>VA Goal</a:t>
                      </a:r>
                      <a:endParaRPr lang="en-US" dirty="0">
                        <a:ln>
                          <a:noFill/>
                        </a:ln>
                        <a:solidFill>
                          <a:schemeClr val="bg1"/>
                        </a:solidFill>
                      </a:endParaRPr>
                    </a:p>
                  </a:txBody>
                  <a:tcPr marL="68580" marR="6858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 Percentage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VA Dollars</a:t>
                      </a:r>
                      <a:r>
                        <a:rPr lang="en-US" baseline="0" dirty="0" smtClean="0"/>
                        <a:t> (billions)</a:t>
                      </a:r>
                      <a:endParaRPr lang="en-US" dirty="0">
                        <a:solidFill>
                          <a:schemeClr val="bg1"/>
                        </a:solidFill>
                      </a:endParaRPr>
                    </a:p>
                  </a:txBody>
                  <a:tcPr marL="68580" marR="68580"/>
                </a:tc>
              </a:tr>
              <a:tr h="310017">
                <a:tc>
                  <a:txBody>
                    <a:bodyPr/>
                    <a:lstStyle/>
                    <a:p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>
                    <a:lnL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2014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2014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All small business</a:t>
                      </a:r>
                      <a:endParaRPr lang="en-US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23%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34%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36.1%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$6.59</a:t>
                      </a:r>
                      <a:endParaRPr lang="en-US" b="1" dirty="0"/>
                    </a:p>
                  </a:txBody>
                  <a:tcPr marL="68580" marR="68580"/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SDVOSB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3%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10%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19.4%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$3.53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310017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rgbClr val="FFFF00"/>
                          </a:solidFill>
                        </a:rPr>
                        <a:t>VOSB</a:t>
                      </a:r>
                      <a:endParaRPr lang="en-US" sz="1400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N/A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12%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21.6%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FF00"/>
                          </a:solidFill>
                        </a:rPr>
                        <a:t>$3.9</a:t>
                      </a:r>
                      <a:endParaRPr lang="en-US" b="1" dirty="0">
                        <a:solidFill>
                          <a:srgbClr val="FFFF00"/>
                        </a:solidFill>
                      </a:endParaRPr>
                    </a:p>
                  </a:txBody>
                  <a:tcPr marL="68580" marR="68580"/>
                </a:tc>
              </a:tr>
              <a:tr h="563880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Small Disadvantaged Business (SDB) – includes</a:t>
                      </a:r>
                      <a:r>
                        <a:rPr lang="en-US" sz="1400" baseline="0" dirty="0" smtClean="0"/>
                        <a:t> 8(a)</a:t>
                      </a:r>
                      <a:endParaRPr lang="en-US" sz="1400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7.9%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$1.4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  <a:tr h="657987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Women</a:t>
                      </a:r>
                      <a:r>
                        <a:rPr lang="en-US" sz="1400" baseline="0" dirty="0" smtClean="0"/>
                        <a:t>-</a:t>
                      </a:r>
                      <a:r>
                        <a:rPr lang="en-US" sz="1400" dirty="0" smtClean="0"/>
                        <a:t>Owned Small Business (WOSB)</a:t>
                      </a:r>
                      <a:endParaRPr lang="en-US" sz="1400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5%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3.3%</a:t>
                      </a:r>
                      <a:endParaRPr lang="en-US" b="1" dirty="0"/>
                    </a:p>
                  </a:txBody>
                  <a:tcPr marL="68580" marR="6858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$0.6</a:t>
                      </a:r>
                      <a:endParaRPr lang="en-US" b="1" dirty="0"/>
                    </a:p>
                  </a:txBody>
                  <a:tcPr marL="68580" marR="68580"/>
                </a:tc>
              </a:tr>
              <a:tr h="855383">
                <a:tc>
                  <a:txBody>
                    <a:bodyPr/>
                    <a:lstStyle/>
                    <a:p>
                      <a:r>
                        <a:rPr lang="en-US" sz="1400" dirty="0" smtClean="0"/>
                        <a:t>Historically Underutilized</a:t>
                      </a:r>
                      <a:r>
                        <a:rPr lang="en-US" sz="1400" baseline="0" dirty="0" smtClean="0"/>
                        <a:t> Business Zone (HUBZone)</a:t>
                      </a:r>
                      <a:endParaRPr lang="en-US" sz="1400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3%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1.7%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/>
                        <a:t>$0.3</a:t>
                      </a:r>
                      <a:endParaRPr lang="en-US" b="1" dirty="0"/>
                    </a:p>
                  </a:txBody>
                  <a:tcPr marL="68580" marR="68580">
                    <a:solidFill>
                      <a:schemeClr val="accent1">
                        <a:lumMod val="75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3886200" y="6619473"/>
            <a:ext cx="1249060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50" dirty="0">
                <a:solidFill>
                  <a:prstClr val="black"/>
                </a:solidFill>
              </a:rPr>
              <a:t>As of 11/18/2013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3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Small Business Challenges</a:t>
            </a:r>
            <a:endParaRPr lang="en-US" dirty="0"/>
          </a:p>
        </p:txBody>
      </p:sp>
      <p:pic>
        <p:nvPicPr>
          <p:cNvPr id="1026" name="Picture 2" descr="C:\Users\vacoprincm\AppData\Local\Microsoft\Windows\Temporary Internet Files\Content.Outlook\8LA5XBF2\CycleofSuccess_ProcurementReady20141020 (3)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1582220"/>
            <a:ext cx="8572500" cy="52757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7501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4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smtClean="0"/>
              <a:t>Key Initiatives </a:t>
            </a:r>
            <a:r>
              <a:rPr lang="en-US" sz="3200" dirty="0"/>
              <a:t>for </a:t>
            </a:r>
            <a:br>
              <a:rPr lang="en-US" sz="3200" dirty="0"/>
            </a:br>
            <a:r>
              <a:rPr lang="en-US" sz="3200" dirty="0" smtClean="0"/>
              <a:t>FY15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b="1" dirty="0" smtClean="0">
              <a:solidFill>
                <a:prstClr val="black"/>
              </a:solidFill>
            </a:endParaRPr>
          </a:p>
          <a:p>
            <a:pPr marL="0" lvl="0" indent="0">
              <a:buNone/>
            </a:pPr>
            <a:endParaRPr lang="en-US" dirty="0" smtClean="0">
              <a:solidFill>
                <a:prstClr val="black"/>
              </a:solidFill>
            </a:endParaRPr>
          </a:p>
          <a:p>
            <a:pPr lvl="0"/>
            <a:endParaRPr lang="en-US" dirty="0">
              <a:solidFill>
                <a:prstClr val="black"/>
              </a:solidFill>
            </a:endParaRP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State Opportunity </a:t>
            </a:r>
            <a:r>
              <a:rPr lang="en-US" dirty="0">
                <a:solidFill>
                  <a:prstClr val="black"/>
                </a:solidFill>
              </a:rPr>
              <a:t>Showcases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Commercial Connect</a:t>
            </a:r>
          </a:p>
          <a:p>
            <a:pPr lvl="0"/>
            <a:r>
              <a:rPr lang="en-US" dirty="0" smtClean="0">
                <a:solidFill>
                  <a:prstClr val="black"/>
                </a:solidFill>
              </a:rPr>
              <a:t>National Veterans Small Business Engagement</a:t>
            </a:r>
            <a:endParaRPr lang="en-US" dirty="0">
              <a:solidFill>
                <a:prstClr val="black"/>
              </a:solidFill>
            </a:endParaRPr>
          </a:p>
          <a:p>
            <a:pPr lvl="1"/>
            <a:endParaRPr lang="en-US" dirty="0"/>
          </a:p>
        </p:txBody>
      </p:sp>
      <p:pic>
        <p:nvPicPr>
          <p:cNvPr id="10" name="Picture 9" descr="VA OSDBU Direct Access Program (DAP) Logo" title="VA OSDBU Direct Access Program (DAP) 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3156" y="1600200"/>
            <a:ext cx="4357687" cy="2363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35056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5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National Veterans Small Business Engagement (NVSBE)</a:t>
            </a:r>
            <a:endParaRPr lang="en-US" sz="3200" dirty="0"/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ClrTx/>
              <a:buNone/>
            </a:pPr>
            <a:r>
              <a:rPr lang="en-US" sz="2800" b="1" dirty="0"/>
              <a:t>Date: </a:t>
            </a:r>
            <a:r>
              <a:rPr lang="en-US" sz="2800" dirty="0"/>
              <a:t>December 9-11, 2014</a:t>
            </a:r>
          </a:p>
          <a:p>
            <a:pPr marL="0" indent="0" algn="ctr">
              <a:buClrTx/>
              <a:buNone/>
            </a:pPr>
            <a:r>
              <a:rPr lang="en-US" sz="2800" b="1" dirty="0"/>
              <a:t>Location: </a:t>
            </a:r>
            <a:r>
              <a:rPr lang="en-US" sz="2800" dirty="0"/>
              <a:t>Atlanta, GA</a:t>
            </a:r>
          </a:p>
          <a:p>
            <a:pPr>
              <a:buClrTx/>
            </a:pPr>
            <a:r>
              <a:rPr lang="en-US" sz="2800" b="1" dirty="0"/>
              <a:t>Who will be there?</a:t>
            </a:r>
          </a:p>
          <a:p>
            <a:pPr lvl="1" eaLnBrk="1" fontAlgn="auto" hangingPunct="1">
              <a:spcAft>
                <a:spcPts val="0"/>
              </a:spcAft>
              <a:buFont typeface="Calibri" panose="020F0502020204030204" pitchFamily="34" charset="0"/>
              <a:buChar char="̶"/>
            </a:pPr>
            <a:r>
              <a:rPr lang="en-US" sz="2400" dirty="0">
                <a:solidFill>
                  <a:prstClr val="black"/>
                </a:solidFill>
              </a:rPr>
              <a:t>Government Procurement Decision Makers</a:t>
            </a:r>
          </a:p>
          <a:p>
            <a:pPr lvl="1" eaLnBrk="1" fontAlgn="auto" hangingPunct="1">
              <a:spcAft>
                <a:spcPts val="0"/>
              </a:spcAft>
              <a:buFont typeface="Calibri" panose="020F0502020204030204" pitchFamily="34" charset="0"/>
              <a:buChar char="̶"/>
            </a:pPr>
            <a:r>
              <a:rPr lang="en-US" sz="2400" dirty="0">
                <a:solidFill>
                  <a:prstClr val="black"/>
                </a:solidFill>
              </a:rPr>
              <a:t>Commercial </a:t>
            </a:r>
            <a:r>
              <a:rPr lang="en-US" sz="2400" dirty="0" smtClean="0">
                <a:solidFill>
                  <a:prstClr val="black"/>
                </a:solidFill>
              </a:rPr>
              <a:t>Customers</a:t>
            </a:r>
          </a:p>
          <a:p>
            <a:pPr lvl="1" eaLnBrk="1" fontAlgn="auto" hangingPunct="1">
              <a:spcAft>
                <a:spcPts val="0"/>
              </a:spcAft>
              <a:buFont typeface="Calibri" panose="020F0502020204030204" pitchFamily="34" charset="0"/>
              <a:buChar char="̶"/>
            </a:pPr>
            <a:r>
              <a:rPr lang="en-US" sz="2400" dirty="0" smtClean="0">
                <a:solidFill>
                  <a:prstClr val="black"/>
                </a:solidFill>
              </a:rPr>
              <a:t>Potential Partners</a:t>
            </a:r>
            <a:endParaRPr lang="en-US" sz="2400" dirty="0">
              <a:solidFill>
                <a:prstClr val="black"/>
              </a:solidFill>
            </a:endParaRPr>
          </a:p>
          <a:p>
            <a:pPr eaLnBrk="1" fontAlgn="auto" hangingPunct="1">
              <a:spcAft>
                <a:spcPts val="0"/>
              </a:spcAft>
              <a:buClrTx/>
            </a:pPr>
            <a:r>
              <a:rPr lang="en-US" sz="2800" b="1" dirty="0">
                <a:solidFill>
                  <a:prstClr val="black"/>
                </a:solidFill>
              </a:rPr>
              <a:t>We seek:</a:t>
            </a:r>
          </a:p>
          <a:p>
            <a:pPr lvl="1" eaLnBrk="1" fontAlgn="auto" hangingPunct="1">
              <a:spcAft>
                <a:spcPts val="0"/>
              </a:spcAft>
              <a:buFont typeface="Calibri" panose="020F0502020204030204" pitchFamily="34" charset="0"/>
              <a:buChar char="̶"/>
            </a:pPr>
            <a:r>
              <a:rPr lang="en-US" sz="2400" dirty="0" smtClean="0">
                <a:solidFill>
                  <a:prstClr val="black"/>
                </a:solidFill>
              </a:rPr>
              <a:t>Procurement </a:t>
            </a:r>
            <a:r>
              <a:rPr lang="en-US" sz="2400" dirty="0">
                <a:solidFill>
                  <a:prstClr val="black"/>
                </a:solidFill>
              </a:rPr>
              <a:t>Ready Veteran-Owned Small Businesses </a:t>
            </a:r>
          </a:p>
          <a:p>
            <a:pPr lvl="1">
              <a:buClrTx/>
              <a:buFont typeface="Calibri" panose="020F0502020204030204" pitchFamily="34" charset="0"/>
              <a:buChar char="̶"/>
            </a:pPr>
            <a:r>
              <a:rPr lang="en-US" sz="2400" dirty="0"/>
              <a:t>Large Business Partners</a:t>
            </a:r>
          </a:p>
          <a:p>
            <a:pPr lvl="1"/>
            <a:endParaRPr lang="en-US" dirty="0"/>
          </a:p>
        </p:txBody>
      </p:sp>
      <p:pic>
        <p:nvPicPr>
          <p:cNvPr id="10" name="Picture 9" descr="U:\Small &amp; Disadvantaged Business Utilization\NVSBC\2014 NVSBE\A - Joe\Graphics\NVSBE Logo_revised 9.10.14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1300" y="5797590"/>
            <a:ext cx="3314700" cy="10604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40968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6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800" dirty="0" smtClean="0"/>
              <a:t>NVSBE: All About Access</a:t>
            </a:r>
            <a:endParaRPr lang="en-US" sz="3200" dirty="0"/>
          </a:p>
        </p:txBody>
      </p:sp>
      <p:sp>
        <p:nvSpPr>
          <p:cNvPr id="12" name="TextBox 11"/>
          <p:cNvSpPr txBox="1"/>
          <p:nvPr/>
        </p:nvSpPr>
        <p:spPr>
          <a:xfrm>
            <a:off x="1905000" y="1447800"/>
            <a:ext cx="533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>
              <a:spcBef>
                <a:spcPct val="20000"/>
              </a:spcBef>
            </a:pPr>
            <a:r>
              <a:rPr lang="en-US" sz="3200" b="1" dirty="0">
                <a:solidFill>
                  <a:srgbClr val="1F497D"/>
                </a:solidFill>
                <a:latin typeface="Arial"/>
              </a:rPr>
              <a:t>Engagement =</a:t>
            </a:r>
            <a:r>
              <a:rPr lang="en-US" sz="3200" b="1" dirty="0">
                <a:solidFill>
                  <a:prstClr val="black"/>
                </a:solidFill>
                <a:latin typeface="Arial"/>
              </a:rPr>
              <a:t> </a:t>
            </a:r>
          </a:p>
        </p:txBody>
      </p:sp>
      <p:pic>
        <p:nvPicPr>
          <p:cNvPr id="15" name="Picture 3" descr="U:\Small &amp; Disadvantaged Business Utilization\NVSBC\2014 NVSBE\A - Joe\Graphics\access25x25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4900" y="1549687"/>
            <a:ext cx="2243968" cy="38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Content Placeholder 2"/>
          <p:cNvSpPr txBox="1">
            <a:spLocks/>
          </p:cNvSpPr>
          <p:nvPr/>
        </p:nvSpPr>
        <p:spPr>
          <a:xfrm>
            <a:off x="486624" y="2133600"/>
            <a:ext cx="8229600" cy="4191000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 fontAlgn="auto">
              <a:spcAft>
                <a:spcPts val="0"/>
              </a:spcAft>
              <a:defRPr/>
            </a:pPr>
            <a:r>
              <a:rPr lang="en-US" b="1" dirty="0">
                <a:solidFill>
                  <a:prstClr val="black"/>
                </a:solidFill>
              </a:rPr>
              <a:t>Why come?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>
                <a:solidFill>
                  <a:prstClr val="black"/>
                </a:solidFill>
              </a:rPr>
              <a:t>Identify Opportunities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>
                <a:solidFill>
                  <a:sysClr val="windowText" lastClr="000000"/>
                </a:solidFill>
              </a:rPr>
              <a:t>Connect directly with government and commercial Procurement Decision Makers (PDMs)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sz="2600" dirty="0">
                <a:solidFill>
                  <a:sysClr val="windowText" lastClr="000000"/>
                </a:solidFill>
              </a:rPr>
              <a:t>Network with potential partners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endParaRPr kumimoji="0" lang="en-US" sz="34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+mn-cs"/>
            </a:endParaRP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Build business</a:t>
            </a:r>
            <a:r>
              <a:rPr kumimoji="0" lang="en-US" sz="3200" b="1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relationships</a:t>
            </a:r>
            <a:endParaRPr kumimoji="0" lang="en-US" sz="3200" b="1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Business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Requirement Sessions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sz="2900" baseline="0" dirty="0" smtClean="0">
                <a:solidFill>
                  <a:prstClr val="black"/>
                </a:solidFill>
                <a:latin typeface="Calibri"/>
              </a:rPr>
              <a:t>Networking</a:t>
            </a:r>
            <a:r>
              <a:rPr lang="en-US" sz="2900" dirty="0" smtClean="0">
                <a:solidFill>
                  <a:prstClr val="black"/>
                </a:solidFill>
                <a:latin typeface="Calibri"/>
              </a:rPr>
              <a:t> Roundtables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900" b="0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Dining</a:t>
            </a: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 with Decision Makers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lang="en-US" sz="2900" baseline="0" dirty="0" smtClean="0">
                <a:solidFill>
                  <a:prstClr val="black"/>
                </a:solidFill>
                <a:latin typeface="Calibri"/>
              </a:rPr>
              <a:t>Receptions</a:t>
            </a: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r>
              <a:rPr kumimoji="0" lang="en-US" sz="2900" b="0" i="0" u="none" strike="noStrike" kern="1200" cap="none" spc="0" normalizeH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t>One-on-One follow-up sessions</a:t>
            </a:r>
          </a:p>
          <a:p>
            <a:pPr marL="457200" marR="0" lvl="1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None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  <a:p>
            <a:pPr fontAlgn="auto">
              <a:spcAft>
                <a:spcPts val="0"/>
              </a:spcAft>
              <a:defRPr/>
            </a:pPr>
            <a:r>
              <a:rPr lang="en-US" sz="3600" b="1" dirty="0" smtClean="0">
                <a:solidFill>
                  <a:prstClr val="black"/>
                </a:solidFill>
                <a:latin typeface="Calibri" panose="020F0502020204030204" pitchFamily="34" charset="0"/>
              </a:rPr>
              <a:t>Register </a:t>
            </a:r>
            <a:r>
              <a:rPr lang="en-US" sz="3600" b="1" dirty="0">
                <a:solidFill>
                  <a:prstClr val="black"/>
                </a:solidFill>
                <a:latin typeface="Calibri" panose="020F0502020204030204" pitchFamily="34" charset="0"/>
              </a:rPr>
              <a:t>Online: </a:t>
            </a:r>
            <a:r>
              <a:rPr lang="en-US" sz="3600" dirty="0">
                <a:solidFill>
                  <a:prstClr val="black"/>
                </a:solidFill>
                <a:latin typeface="Calibri" panose="020F0502020204030204" pitchFamily="34" charset="0"/>
                <a:hlinkClick r:id="rId5" tooltip="National Veterans Small Business Engagement Website"/>
              </a:rPr>
              <a:t>http://www.nvsbe.com/</a:t>
            </a:r>
            <a:endParaRPr lang="en-US" sz="3600" dirty="0">
              <a:solidFill>
                <a:prstClr val="black"/>
              </a:solidFill>
              <a:latin typeface="Calibri" panose="020F0502020204030204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–"/>
              <a:tabLst/>
              <a:defRPr/>
            </a:pPr>
            <a:endParaRPr kumimoji="0" lang="en-US" sz="2900" b="0" i="0" u="none" strike="noStrike" kern="1200" cap="none" spc="0" normalizeH="0" baseline="0" noProof="0" dirty="0" smtClean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84194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7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79010" y="152400"/>
            <a:ext cx="8229600" cy="1143000"/>
          </a:xfrm>
        </p:spPr>
        <p:txBody>
          <a:bodyPr/>
          <a:lstStyle/>
          <a:p>
            <a:r>
              <a:rPr lang="en-US" sz="3200" dirty="0"/>
              <a:t>What is Procurement Readiness?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2819399"/>
          </a:xfrm>
        </p:spPr>
        <p:txBody>
          <a:bodyPr/>
          <a:lstStyle/>
          <a:p>
            <a:pPr marL="0" indent="0" algn="ctr">
              <a:buNone/>
            </a:pPr>
            <a:r>
              <a:rPr lang="en-US" sz="4400" dirty="0"/>
              <a:t>Demonstrated ability to win 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and </a:t>
            </a:r>
            <a:r>
              <a:rPr lang="en-US" sz="4400" dirty="0"/>
              <a:t>to </a:t>
            </a:r>
            <a:r>
              <a:rPr lang="en-US" sz="4400" dirty="0" smtClean="0"/>
              <a:t>successfully </a:t>
            </a:r>
            <a:r>
              <a:rPr lang="en-US" sz="4400" dirty="0"/>
              <a:t>perform </a:t>
            </a:r>
            <a:endParaRPr lang="en-US" sz="4400" dirty="0" smtClean="0"/>
          </a:p>
          <a:p>
            <a:pPr marL="0" indent="0" algn="ctr">
              <a:buNone/>
            </a:pPr>
            <a:r>
              <a:rPr lang="en-US" sz="4400" dirty="0" smtClean="0"/>
              <a:t>contracts </a:t>
            </a:r>
            <a:endParaRPr lang="en-US" sz="4400" dirty="0"/>
          </a:p>
        </p:txBody>
      </p:sp>
      <p:sp>
        <p:nvSpPr>
          <p:cNvPr id="3" name="TextBox 2"/>
          <p:cNvSpPr txBox="1"/>
          <p:nvPr/>
        </p:nvSpPr>
        <p:spPr>
          <a:xfrm>
            <a:off x="1709678" y="4572000"/>
            <a:ext cx="572464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smtClean="0">
                <a:solidFill>
                  <a:srgbClr val="FF0000"/>
                </a:solidFill>
              </a:rPr>
              <a:t>“In the eye of the beholder”</a:t>
            </a:r>
            <a:endParaRPr lang="en-US" sz="3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195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8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684291" y="0"/>
            <a:ext cx="8229600" cy="1143000"/>
          </a:xfrm>
        </p:spPr>
        <p:txBody>
          <a:bodyPr/>
          <a:lstStyle/>
          <a:p>
            <a:r>
              <a:rPr lang="en-US" dirty="0"/>
              <a:t>Basic Elements of Procurement Readiness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/>
              <a:t>Registration </a:t>
            </a:r>
          </a:p>
          <a:p>
            <a:r>
              <a:rPr lang="en-US" sz="2800" dirty="0"/>
              <a:t>Experience</a:t>
            </a:r>
          </a:p>
          <a:p>
            <a:r>
              <a:rPr lang="en-US" sz="2800" dirty="0"/>
              <a:t>Industry Specific </a:t>
            </a:r>
            <a:r>
              <a:rPr lang="en-US" sz="2800" dirty="0" smtClean="0"/>
              <a:t>Licenses </a:t>
            </a:r>
            <a:r>
              <a:rPr lang="en-US" sz="2800" dirty="0"/>
              <a:t>and Requirements </a:t>
            </a:r>
          </a:p>
          <a:p>
            <a:r>
              <a:rPr lang="en-US" sz="2800" dirty="0" smtClean="0"/>
              <a:t>Web Site/Capabilities </a:t>
            </a:r>
            <a:r>
              <a:rPr lang="en-US" sz="2800" dirty="0"/>
              <a:t>Statement </a:t>
            </a:r>
          </a:p>
          <a:p>
            <a:r>
              <a:rPr lang="en-US" sz="2800" dirty="0"/>
              <a:t>Knowledge of Federal Procurement Readiness and Process</a:t>
            </a:r>
          </a:p>
          <a:p>
            <a:r>
              <a:rPr lang="en-US" sz="2800" dirty="0"/>
              <a:t>Knowledge of Customer</a:t>
            </a:r>
          </a:p>
          <a:p>
            <a:r>
              <a:rPr lang="en-US" sz="2800" dirty="0"/>
              <a:t>Verified </a:t>
            </a:r>
          </a:p>
          <a:p>
            <a:r>
              <a:rPr lang="en-US" sz="2800" dirty="0"/>
              <a:t>Be present</a:t>
            </a:r>
          </a:p>
          <a:p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6" name="Picture 1" descr="VeteransAffairs-Seal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200" y="228600"/>
            <a:ext cx="990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4B98FFB-6BAF-44FE-98A2-7B2F1597F915}" type="slidenum">
              <a:rPr lang="en-US"/>
              <a:pPr>
                <a:defRPr/>
              </a:pPr>
              <a:t>9</a:t>
            </a:fld>
            <a:endParaRPr lang="en-US" dirty="0"/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1295400"/>
            <a:ext cx="8763000" cy="1588"/>
          </a:xfrm>
          <a:prstGeom prst="line">
            <a:avLst/>
          </a:prstGeom>
          <a:ln w="25400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57200" y="1447800"/>
            <a:ext cx="8229600" cy="1588"/>
          </a:xfrm>
          <a:prstGeom prst="line">
            <a:avLst/>
          </a:prstGeom>
          <a:ln/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</p:cxn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Achieve Procurement Readiness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Partner with procurement </a:t>
            </a:r>
            <a:r>
              <a:rPr lang="en-US" dirty="0" smtClean="0"/>
              <a:t>ready </a:t>
            </a:r>
            <a:r>
              <a:rPr lang="en-US" dirty="0"/>
              <a:t>businesses</a:t>
            </a:r>
          </a:p>
          <a:p>
            <a:r>
              <a:rPr lang="en-US" dirty="0">
                <a:cs typeface="Arial" panose="020B0604020202020204" pitchFamily="34" charset="0"/>
              </a:rPr>
              <a:t>Obtain Non-Government Contracts to gain experience </a:t>
            </a:r>
          </a:p>
          <a:p>
            <a:r>
              <a:rPr lang="en-US" dirty="0">
                <a:cs typeface="Arial" panose="020B0604020202020204" pitchFamily="34" charset="0"/>
              </a:rPr>
              <a:t>Compete for Small Contracts (SAT)</a:t>
            </a:r>
          </a:p>
          <a:p>
            <a:r>
              <a:rPr lang="en-US" dirty="0"/>
              <a:t>Seek help from programs that promote procurement readiness. </a:t>
            </a:r>
          </a:p>
          <a:p>
            <a:endParaRPr lang="en-US" b="1" dirty="0" smtClean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14259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4815</TotalTime>
  <Words>366</Words>
  <Application>Microsoft Office PowerPoint</Application>
  <PresentationFormat>On-screen Show (4:3)</PresentationFormat>
  <Paragraphs>124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   Advanced Planning  Brief to Industry (APBI) Strategic Acquisition Center    </vt:lpstr>
      <vt:lpstr>VA  Small Business Achievement</vt:lpstr>
      <vt:lpstr>Small Business Challenges</vt:lpstr>
      <vt:lpstr>Key Initiatives for  FY15</vt:lpstr>
      <vt:lpstr>National Veterans Small Business Engagement (NVSBE)</vt:lpstr>
      <vt:lpstr>NVSBE: All About Access</vt:lpstr>
      <vt:lpstr>What is Procurement Readiness?</vt:lpstr>
      <vt:lpstr>Basic Elements of Procurement Readiness</vt:lpstr>
      <vt:lpstr>How to Achieve Procurement Readiness</vt:lpstr>
      <vt:lpstr>Help is Available</vt:lpstr>
    </vt:vector>
  </TitlesOfParts>
  <Company>Department of Veterans Affairs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VA TAC</dc:title>
  <dc:creator>vhaeasrogans</dc:creator>
  <cp:lastModifiedBy>Department of Veterans Affairs</cp:lastModifiedBy>
  <cp:revision>583</cp:revision>
  <cp:lastPrinted>2014-10-20T16:08:21Z</cp:lastPrinted>
  <dcterms:created xsi:type="dcterms:W3CDTF">2009-09-28T17:46:17Z</dcterms:created>
  <dcterms:modified xsi:type="dcterms:W3CDTF">2014-10-21T13:11:56Z</dcterms:modified>
</cp:coreProperties>
</file>