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2"/>
  </p:notesMasterIdLst>
  <p:sldIdLst>
    <p:sldId id="348" r:id="rId2"/>
    <p:sldId id="343" r:id="rId3"/>
    <p:sldId id="357" r:id="rId4"/>
    <p:sldId id="358" r:id="rId5"/>
    <p:sldId id="353" r:id="rId6"/>
    <p:sldId id="359" r:id="rId7"/>
    <p:sldId id="364" r:id="rId8"/>
    <p:sldId id="368" r:id="rId9"/>
    <p:sldId id="367" r:id="rId10"/>
    <p:sldId id="366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6316" autoAdjust="0"/>
  </p:normalViewPr>
  <p:slideViewPr>
    <p:cSldViewPr>
      <p:cViewPr>
        <p:scale>
          <a:sx n="105" d="100"/>
          <a:sy n="105" d="100"/>
        </p:scale>
        <p:origin x="-540" y="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10/21/2014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686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175" lvl="1" indent="0">
              <a:buFont typeface="Arial" panose="020B0604020202020204" pitchFamily="34" charset="0"/>
              <a:buNone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10/21/2014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10/21/2014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10/21/2014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10/21/2014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10/21/2014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10/21/2014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10/21/2014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10/21/2014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10/21/2014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10/21/2014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10/21/2014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10/21/2014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vsbe.com/" TargetMode="Externa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 (APBI)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Strategic Acquisition Center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Office of Small and Disadvantaged Utilization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Tom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Leney, Executive Director, Small and Veteran Business Programs</a:t>
            </a:r>
            <a:endParaRPr lang="en-US" dirty="0">
              <a:solidFill>
                <a:schemeClr val="tx2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“Promoting Small Business ”</a:t>
            </a:r>
          </a:p>
          <a:p>
            <a:pPr algn="ctr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October 22, 2014</a:t>
            </a:r>
            <a:r>
              <a:rPr lang="en-US" sz="2800" dirty="0" smtClean="0">
                <a:latin typeface="Arial Black" pitchFamily="34" charset="0"/>
              </a:rPr>
              <a:t/>
            </a:r>
            <a:br>
              <a:rPr lang="en-US" sz="2800" dirty="0" smtClean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cs typeface="Arial" panose="020B0604020202020204" pitchFamily="34" charset="0"/>
              </a:rPr>
              <a:t>Help is Available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cs typeface="Arial" panose="020B0604020202020204" pitchFamily="34" charset="0"/>
              </a:rPr>
              <a:t>SBA Business Development </a:t>
            </a:r>
            <a:r>
              <a:rPr lang="en-US" sz="2800" dirty="0" smtClean="0">
                <a:cs typeface="Arial" panose="020B0604020202020204" pitchFamily="34" charset="0"/>
              </a:rPr>
              <a:t>Programs                  “Boots </a:t>
            </a:r>
            <a:r>
              <a:rPr lang="en-US" sz="2800" dirty="0">
                <a:cs typeface="Arial" panose="020B0604020202020204" pitchFamily="34" charset="0"/>
              </a:rPr>
              <a:t>to Business”</a:t>
            </a:r>
          </a:p>
          <a:p>
            <a:r>
              <a:rPr lang="en-US" sz="2800" dirty="0">
                <a:cs typeface="Arial" panose="020B0604020202020204" pitchFamily="34" charset="0"/>
              </a:rPr>
              <a:t>Procurement Technical Acquisition Centers</a:t>
            </a:r>
          </a:p>
          <a:p>
            <a:r>
              <a:rPr lang="en-US" sz="2800" dirty="0">
                <a:cs typeface="Arial" panose="020B0604020202020204" pitchFamily="34" charset="0"/>
              </a:rPr>
              <a:t>Veterans Business Opportunity Centers</a:t>
            </a:r>
          </a:p>
          <a:p>
            <a:r>
              <a:rPr lang="en-US" sz="2800" dirty="0">
                <a:cs typeface="Arial" panose="020B0604020202020204" pitchFamily="34" charset="0"/>
              </a:rPr>
              <a:t>Minority Business Development Agency (MBDA)</a:t>
            </a:r>
          </a:p>
          <a:p>
            <a:r>
              <a:rPr lang="en-US" sz="2800" dirty="0">
                <a:cs typeface="Arial" panose="020B0604020202020204" pitchFamily="34" charset="0"/>
              </a:rPr>
              <a:t>SCORE (Service Corps of Retired Executives)</a:t>
            </a:r>
          </a:p>
          <a:p>
            <a:r>
              <a:rPr lang="en-US" sz="2800" dirty="0" smtClean="0">
                <a:cs typeface="Arial" panose="020B0604020202020204" pitchFamily="34" charset="0"/>
              </a:rPr>
              <a:t>8(a) Business </a:t>
            </a:r>
            <a:r>
              <a:rPr lang="en-US" sz="2800" dirty="0">
                <a:cs typeface="Arial" panose="020B0604020202020204" pitchFamily="34" charset="0"/>
              </a:rPr>
              <a:t>Development Program </a:t>
            </a:r>
            <a:endParaRPr lang="en-US" sz="2800" dirty="0" smtClean="0">
              <a:cs typeface="Arial" panose="020B0604020202020204" pitchFamily="34" charset="0"/>
            </a:endParaRPr>
          </a:p>
          <a:p>
            <a:r>
              <a:rPr lang="en-US" sz="2800" dirty="0" smtClean="0">
                <a:cs typeface="Arial" panose="020B0604020202020204" pitchFamily="34" charset="0"/>
              </a:rPr>
              <a:t>Mentor Protégé Programs</a:t>
            </a:r>
            <a:endParaRPr lang="en-US" sz="2800" dirty="0"/>
          </a:p>
          <a:p>
            <a:r>
              <a:rPr lang="en-US" sz="2800" dirty="0">
                <a:cs typeface="Arial" panose="020B0604020202020204" pitchFamily="34" charset="0"/>
              </a:rPr>
              <a:t>Federal Contracting Certification </a:t>
            </a:r>
          </a:p>
          <a:p>
            <a:endParaRPr lang="en-US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42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VA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>Small </a:t>
            </a:r>
            <a:r>
              <a:rPr lang="en-US" dirty="0"/>
              <a:t>Business</a:t>
            </a:r>
            <a:r>
              <a:rPr lang="en-US" sz="3600" dirty="0"/>
              <a:t> </a:t>
            </a:r>
            <a:r>
              <a:rPr lang="en-US" sz="3600" dirty="0" smtClean="0"/>
              <a:t>Achievement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0" y="1524000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VA is committed to providing opportunities for all Small Business.</a:t>
            </a:r>
          </a:p>
        </p:txBody>
      </p:sp>
      <p:graphicFrame>
        <p:nvGraphicFramePr>
          <p:cNvPr id="1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105475"/>
              </p:ext>
            </p:extLst>
          </p:nvPr>
        </p:nvGraphicFramePr>
        <p:xfrm>
          <a:off x="152400" y="2209800"/>
          <a:ext cx="8686799" cy="418037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548261"/>
                <a:gridCol w="1831952"/>
                <a:gridCol w="1659738"/>
                <a:gridCol w="1372717"/>
                <a:gridCol w="1274131"/>
              </a:tblGrid>
              <a:tr h="5425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</a:rPr>
                        <a:t>Federal</a:t>
                      </a:r>
                      <a:r>
                        <a:rPr lang="en-US" baseline="0" dirty="0" smtClean="0">
                          <a:ln>
                            <a:noFill/>
                          </a:ln>
                        </a:rPr>
                        <a:t> Goal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</a:rPr>
                        <a:t>VA Goal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 Percentage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 Dollars</a:t>
                      </a:r>
                      <a:r>
                        <a:rPr lang="en-US" baseline="0" dirty="0" smtClean="0"/>
                        <a:t> (billions)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/>
                </a:tc>
              </a:tr>
              <a:tr h="310017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2014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2014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00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small business</a:t>
                      </a:r>
                      <a:endParaRPr lang="en-US" sz="14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23%</a:t>
                      </a:r>
                      <a:endParaRPr 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34%</a:t>
                      </a:r>
                      <a:endParaRPr 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36.1%</a:t>
                      </a:r>
                      <a:endParaRPr 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$6.59</a:t>
                      </a:r>
                      <a:endParaRPr lang="en-US" b="1" dirty="0"/>
                    </a:p>
                  </a:txBody>
                  <a:tcPr marL="68580" marR="68580"/>
                </a:tc>
              </a:tr>
              <a:tr h="3100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SDVOSB</a:t>
                      </a:r>
                      <a:endParaRPr lang="en-US" sz="1400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3%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10%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19.4%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$3.53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00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VOSB</a:t>
                      </a:r>
                      <a:endParaRPr lang="en-US" sz="1400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N/A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12%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21.6%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$3.9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Small Disadvantaged Business (SDB) – includes</a:t>
                      </a:r>
                      <a:r>
                        <a:rPr lang="en-US" sz="1400" baseline="0" dirty="0" smtClean="0"/>
                        <a:t> 8(a)</a:t>
                      </a:r>
                      <a:endParaRPr lang="en-US" sz="1400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5%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5%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7.9%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$1.4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579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Women</a:t>
                      </a:r>
                      <a:r>
                        <a:rPr lang="en-US" sz="1400" baseline="0" dirty="0" smtClean="0"/>
                        <a:t>-</a:t>
                      </a:r>
                      <a:r>
                        <a:rPr lang="en-US" sz="1400" dirty="0" smtClean="0"/>
                        <a:t>Owned Small Business (WOSB)</a:t>
                      </a:r>
                      <a:endParaRPr lang="en-US" sz="14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5%</a:t>
                      </a:r>
                      <a:endParaRPr 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5%</a:t>
                      </a:r>
                      <a:endParaRPr 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3.3%</a:t>
                      </a:r>
                      <a:endParaRPr 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$0.6</a:t>
                      </a:r>
                      <a:endParaRPr lang="en-US" b="1" dirty="0"/>
                    </a:p>
                  </a:txBody>
                  <a:tcPr marL="68580" marR="68580"/>
                </a:tc>
              </a:tr>
              <a:tr h="85538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Historically Underutilized</a:t>
                      </a:r>
                      <a:r>
                        <a:rPr lang="en-US" sz="1400" baseline="0" dirty="0" smtClean="0"/>
                        <a:t> Business Zone (HUBZone)</a:t>
                      </a:r>
                      <a:endParaRPr lang="en-US" sz="1400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3%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3%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1.7%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$0.3</a:t>
                      </a:r>
                      <a:endParaRPr lang="en-US" b="1" dirty="0"/>
                    </a:p>
                  </a:txBody>
                  <a:tcPr marL="68580" marR="6858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86200" y="6619473"/>
            <a:ext cx="12490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As of 11/18/2013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Business Challenges</a:t>
            </a:r>
            <a:endParaRPr lang="en-US" dirty="0"/>
          </a:p>
        </p:txBody>
      </p:sp>
      <p:pic>
        <p:nvPicPr>
          <p:cNvPr id="1026" name="Picture 2" descr="C:\Users\vacoprincm\AppData\Local\Microsoft\Windows\Temporary Internet Files\Content.Outlook\8LA5XBF2\CycleofSuccess_ProcurementReady20141020 (3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582220"/>
            <a:ext cx="8572500" cy="527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01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Key Initiatives </a:t>
            </a:r>
            <a:r>
              <a:rPr lang="en-US" sz="3200" dirty="0"/>
              <a:t>for </a:t>
            </a:r>
            <a:br>
              <a:rPr lang="en-US" sz="3200" dirty="0"/>
            </a:br>
            <a:r>
              <a:rPr lang="en-US" sz="3200" dirty="0" smtClean="0"/>
              <a:t>FY15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b="1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b="1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State Opportunity </a:t>
            </a:r>
            <a:r>
              <a:rPr lang="en-US" dirty="0">
                <a:solidFill>
                  <a:prstClr val="black"/>
                </a:solidFill>
              </a:rPr>
              <a:t>Showcases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Commercial Connect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National Veterans Small Business Engagement</a:t>
            </a:r>
            <a:endParaRPr lang="en-US" dirty="0">
              <a:solidFill>
                <a:prstClr val="black"/>
              </a:solidFill>
            </a:endParaRPr>
          </a:p>
          <a:p>
            <a:pPr lvl="1"/>
            <a:endParaRPr lang="en-US" dirty="0"/>
          </a:p>
        </p:txBody>
      </p:sp>
      <p:pic>
        <p:nvPicPr>
          <p:cNvPr id="10" name="Picture 9" descr="VA OSDBU Direct Access Program (DAP) Logo" title="VA OSDBU Direct Access Program (DAP)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156" y="1600200"/>
            <a:ext cx="4357687" cy="236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505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National Veterans Small Business Engagement (NVSBE)</a:t>
            </a:r>
            <a:endParaRPr lang="en-US" sz="32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ClrTx/>
              <a:buNone/>
            </a:pPr>
            <a:r>
              <a:rPr lang="en-US" sz="2800" b="1" dirty="0"/>
              <a:t>Date: </a:t>
            </a:r>
            <a:r>
              <a:rPr lang="en-US" sz="2800" dirty="0"/>
              <a:t>December 9-11, 2014</a:t>
            </a:r>
          </a:p>
          <a:p>
            <a:pPr marL="0" indent="0" algn="ctr">
              <a:buClrTx/>
              <a:buNone/>
            </a:pPr>
            <a:r>
              <a:rPr lang="en-US" sz="2800" b="1" dirty="0"/>
              <a:t>Location: </a:t>
            </a:r>
            <a:r>
              <a:rPr lang="en-US" sz="2800" dirty="0"/>
              <a:t>Atlanta, GA</a:t>
            </a:r>
          </a:p>
          <a:p>
            <a:pPr>
              <a:buClrTx/>
            </a:pPr>
            <a:r>
              <a:rPr lang="en-US" sz="2800" b="1" dirty="0"/>
              <a:t>Who will be there?</a:t>
            </a:r>
          </a:p>
          <a:p>
            <a:pPr lvl="1" eaLnBrk="1" fontAlgn="auto" hangingPunct="1">
              <a:spcAft>
                <a:spcPts val="0"/>
              </a:spcAft>
              <a:buFont typeface="Calibri" panose="020F0502020204030204" pitchFamily="34" charset="0"/>
              <a:buChar char="̶"/>
            </a:pPr>
            <a:r>
              <a:rPr lang="en-US" sz="2400" dirty="0">
                <a:solidFill>
                  <a:prstClr val="black"/>
                </a:solidFill>
              </a:rPr>
              <a:t>Government Procurement Decision Makers</a:t>
            </a:r>
          </a:p>
          <a:p>
            <a:pPr lvl="1" eaLnBrk="1" fontAlgn="auto" hangingPunct="1">
              <a:spcAft>
                <a:spcPts val="0"/>
              </a:spcAft>
              <a:buFont typeface="Calibri" panose="020F0502020204030204" pitchFamily="34" charset="0"/>
              <a:buChar char="̶"/>
            </a:pPr>
            <a:r>
              <a:rPr lang="en-US" sz="2400" dirty="0">
                <a:solidFill>
                  <a:prstClr val="black"/>
                </a:solidFill>
              </a:rPr>
              <a:t>Commercial </a:t>
            </a:r>
            <a:r>
              <a:rPr lang="en-US" sz="2400" dirty="0" smtClean="0">
                <a:solidFill>
                  <a:prstClr val="black"/>
                </a:solidFill>
              </a:rPr>
              <a:t>Customers</a:t>
            </a:r>
          </a:p>
          <a:p>
            <a:pPr lvl="1" eaLnBrk="1" fontAlgn="auto" hangingPunct="1">
              <a:spcAft>
                <a:spcPts val="0"/>
              </a:spcAft>
              <a:buFont typeface="Calibri" panose="020F0502020204030204" pitchFamily="34" charset="0"/>
              <a:buChar char="̶"/>
            </a:pPr>
            <a:r>
              <a:rPr lang="en-US" sz="2400" dirty="0" smtClean="0">
                <a:solidFill>
                  <a:prstClr val="black"/>
                </a:solidFill>
              </a:rPr>
              <a:t>Potential Partners</a:t>
            </a:r>
            <a:endParaRPr lang="en-US" sz="2400" dirty="0">
              <a:solidFill>
                <a:prstClr val="black"/>
              </a:solidFill>
            </a:endParaRPr>
          </a:p>
          <a:p>
            <a:pPr eaLnBrk="1" fontAlgn="auto" hangingPunct="1">
              <a:spcAft>
                <a:spcPts val="0"/>
              </a:spcAft>
              <a:buClrTx/>
            </a:pPr>
            <a:r>
              <a:rPr lang="en-US" sz="2800" b="1" dirty="0">
                <a:solidFill>
                  <a:prstClr val="black"/>
                </a:solidFill>
              </a:rPr>
              <a:t>We seek:</a:t>
            </a:r>
          </a:p>
          <a:p>
            <a:pPr lvl="1" eaLnBrk="1" fontAlgn="auto" hangingPunct="1">
              <a:spcAft>
                <a:spcPts val="0"/>
              </a:spcAft>
              <a:buFont typeface="Calibri" panose="020F0502020204030204" pitchFamily="34" charset="0"/>
              <a:buChar char="̶"/>
            </a:pPr>
            <a:r>
              <a:rPr lang="en-US" sz="2400" dirty="0" smtClean="0">
                <a:solidFill>
                  <a:prstClr val="black"/>
                </a:solidFill>
              </a:rPr>
              <a:t>Procurement </a:t>
            </a:r>
            <a:r>
              <a:rPr lang="en-US" sz="2400" dirty="0">
                <a:solidFill>
                  <a:prstClr val="black"/>
                </a:solidFill>
              </a:rPr>
              <a:t>Ready Veteran-Owned Small Businesses </a:t>
            </a:r>
          </a:p>
          <a:p>
            <a:pPr lvl="1">
              <a:buClrTx/>
              <a:buFont typeface="Calibri" panose="020F0502020204030204" pitchFamily="34" charset="0"/>
              <a:buChar char="̶"/>
            </a:pPr>
            <a:r>
              <a:rPr lang="en-US" sz="2400" dirty="0"/>
              <a:t>Large Business Partners</a:t>
            </a:r>
          </a:p>
          <a:p>
            <a:pPr lvl="1"/>
            <a:endParaRPr lang="en-US" dirty="0"/>
          </a:p>
        </p:txBody>
      </p:sp>
      <p:pic>
        <p:nvPicPr>
          <p:cNvPr id="10" name="Picture 9" descr="U:\Small &amp; Disadvantaged Business Utilization\NVSBC\2014 NVSBE\A - Joe\Graphics\NVSBE Logo_revised 9.10.1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5797590"/>
            <a:ext cx="3314700" cy="106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9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NVSBE: All About Access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905000" y="14478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b="1" dirty="0">
                <a:solidFill>
                  <a:srgbClr val="1F497D"/>
                </a:solidFill>
                <a:latin typeface="Arial"/>
              </a:rPr>
              <a:t>Engagement =</a:t>
            </a:r>
            <a:r>
              <a:rPr lang="en-US" sz="3200" b="1" dirty="0">
                <a:solidFill>
                  <a:prstClr val="black"/>
                </a:solidFill>
                <a:latin typeface="Arial"/>
              </a:rPr>
              <a:t> </a:t>
            </a:r>
          </a:p>
        </p:txBody>
      </p:sp>
      <p:pic>
        <p:nvPicPr>
          <p:cNvPr id="15" name="Picture 3" descr="U:\Small &amp; Disadvantaged Business Utilization\NVSBC\2014 NVSBE\A - Joe\Graphics\access25x2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900" y="1549687"/>
            <a:ext cx="2243968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486624" y="21336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auto">
              <a:spcAft>
                <a:spcPts val="0"/>
              </a:spcAft>
              <a:defRPr/>
            </a:pPr>
            <a:r>
              <a:rPr lang="en-US" b="1" dirty="0">
                <a:solidFill>
                  <a:prstClr val="black"/>
                </a:solidFill>
              </a:rPr>
              <a:t>Why come?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600" dirty="0">
                <a:solidFill>
                  <a:prstClr val="black"/>
                </a:solidFill>
              </a:rPr>
              <a:t>Identify Opportunities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600" dirty="0">
                <a:solidFill>
                  <a:sysClr val="windowText" lastClr="000000"/>
                </a:solidFill>
              </a:rPr>
              <a:t>Connect directly with government and commercial Procurement Decision Makers (PDMs)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600" dirty="0">
                <a:solidFill>
                  <a:sysClr val="windowText" lastClr="000000"/>
                </a:solidFill>
              </a:rPr>
              <a:t>Network with potential partners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Build business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relationships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Business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Requirement Sessions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lang="en-US" sz="2900" baseline="0" dirty="0" smtClean="0">
                <a:solidFill>
                  <a:prstClr val="black"/>
                </a:solidFill>
                <a:latin typeface="Calibri"/>
              </a:rPr>
              <a:t>Networking</a:t>
            </a:r>
            <a:r>
              <a:rPr lang="en-US" sz="2900" dirty="0" smtClean="0">
                <a:solidFill>
                  <a:prstClr val="black"/>
                </a:solidFill>
                <a:latin typeface="Calibri"/>
              </a:rPr>
              <a:t> Roundtables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Dining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with Decision Makers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lang="en-US" sz="2900" baseline="0" dirty="0" smtClean="0">
                <a:solidFill>
                  <a:prstClr val="black"/>
                </a:solidFill>
                <a:latin typeface="Calibri"/>
              </a:rPr>
              <a:t>Receptions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One-on-One follow-up sessions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Register </a:t>
            </a:r>
            <a:r>
              <a:rPr lang="en-US" sz="3600" b="1" dirty="0">
                <a:solidFill>
                  <a:prstClr val="black"/>
                </a:solidFill>
                <a:latin typeface="Calibri" panose="020F0502020204030204" pitchFamily="34" charset="0"/>
              </a:rPr>
              <a:t>Online: </a:t>
            </a:r>
            <a:r>
              <a:rPr lang="en-US" sz="3600" dirty="0">
                <a:solidFill>
                  <a:prstClr val="black"/>
                </a:solidFill>
                <a:latin typeface="Calibri" panose="020F0502020204030204" pitchFamily="34" charset="0"/>
                <a:hlinkClick r:id="rId5" tooltip="National Veterans Small Business Engagement Website"/>
              </a:rPr>
              <a:t>http://www.nvsbe.com/</a:t>
            </a:r>
            <a:endParaRPr lang="en-US" sz="3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419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9010" y="152400"/>
            <a:ext cx="8229600" cy="1143000"/>
          </a:xfrm>
        </p:spPr>
        <p:txBody>
          <a:bodyPr/>
          <a:lstStyle/>
          <a:p>
            <a:r>
              <a:rPr lang="en-US" sz="3200" dirty="0"/>
              <a:t>What is Procurement Readiness?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19399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/>
              <a:t>Demonstrated ability to win </a:t>
            </a: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and </a:t>
            </a:r>
            <a:r>
              <a:rPr lang="en-US" sz="4400" dirty="0"/>
              <a:t>to </a:t>
            </a:r>
            <a:r>
              <a:rPr lang="en-US" sz="4400" dirty="0" smtClean="0"/>
              <a:t>successfully </a:t>
            </a:r>
            <a:r>
              <a:rPr lang="en-US" sz="4400" dirty="0"/>
              <a:t>perform </a:t>
            </a: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contracts 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709678" y="4572000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“In the eye of the beholder”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19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4291" y="0"/>
            <a:ext cx="8229600" cy="1143000"/>
          </a:xfrm>
        </p:spPr>
        <p:txBody>
          <a:bodyPr/>
          <a:lstStyle/>
          <a:p>
            <a:r>
              <a:rPr lang="en-US" dirty="0"/>
              <a:t>Basic Elements of Procurement Readiness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Registration </a:t>
            </a:r>
          </a:p>
          <a:p>
            <a:r>
              <a:rPr lang="en-US" sz="2800" dirty="0"/>
              <a:t>Experience</a:t>
            </a:r>
          </a:p>
          <a:p>
            <a:r>
              <a:rPr lang="en-US" sz="2800" dirty="0"/>
              <a:t>Industry Specific </a:t>
            </a:r>
            <a:r>
              <a:rPr lang="en-US" sz="2800" dirty="0" smtClean="0"/>
              <a:t>Licenses </a:t>
            </a:r>
            <a:r>
              <a:rPr lang="en-US" sz="2800" dirty="0"/>
              <a:t>and Requirements </a:t>
            </a:r>
          </a:p>
          <a:p>
            <a:r>
              <a:rPr lang="en-US" sz="2800" dirty="0" smtClean="0"/>
              <a:t>Web Site/Capabilities </a:t>
            </a:r>
            <a:r>
              <a:rPr lang="en-US" sz="2800" dirty="0"/>
              <a:t>Statement </a:t>
            </a:r>
          </a:p>
          <a:p>
            <a:r>
              <a:rPr lang="en-US" sz="2800" dirty="0"/>
              <a:t>Knowledge of Federal Procurement Readiness and Process</a:t>
            </a:r>
          </a:p>
          <a:p>
            <a:r>
              <a:rPr lang="en-US" sz="2800" dirty="0"/>
              <a:t>Knowledge of Customer</a:t>
            </a:r>
          </a:p>
          <a:p>
            <a:r>
              <a:rPr lang="en-US" sz="2800" dirty="0"/>
              <a:t>Verified </a:t>
            </a:r>
          </a:p>
          <a:p>
            <a:r>
              <a:rPr lang="en-US" sz="2800" dirty="0"/>
              <a:t>Be present</a:t>
            </a:r>
          </a:p>
          <a:p>
            <a:endParaRPr lang="en-US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42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Achieve Procurement Readiness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Partner with procurement </a:t>
            </a:r>
            <a:r>
              <a:rPr lang="en-US" dirty="0" smtClean="0"/>
              <a:t>ready </a:t>
            </a:r>
            <a:r>
              <a:rPr lang="en-US" dirty="0"/>
              <a:t>businesses</a:t>
            </a:r>
          </a:p>
          <a:p>
            <a:r>
              <a:rPr lang="en-US" dirty="0">
                <a:cs typeface="Arial" panose="020B0604020202020204" pitchFamily="34" charset="0"/>
              </a:rPr>
              <a:t>Obtain Non-Government Contracts to gain experience </a:t>
            </a:r>
          </a:p>
          <a:p>
            <a:r>
              <a:rPr lang="en-US" dirty="0">
                <a:cs typeface="Arial" panose="020B0604020202020204" pitchFamily="34" charset="0"/>
              </a:rPr>
              <a:t>Compete for Small Contracts (SAT)</a:t>
            </a:r>
          </a:p>
          <a:p>
            <a:r>
              <a:rPr lang="en-US" dirty="0"/>
              <a:t>Seek help from programs that promote procurement readiness. </a:t>
            </a:r>
          </a:p>
          <a:p>
            <a:endParaRPr lang="en-US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42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4815</TotalTime>
  <Words>366</Words>
  <Application>Microsoft Office PowerPoint</Application>
  <PresentationFormat>On-screen Show (4:3)</PresentationFormat>
  <Paragraphs>124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Advanced Planning  Brief to Industry (APBI) Strategic Acquisition Center    </vt:lpstr>
      <vt:lpstr>VA  Small Business Achievement</vt:lpstr>
      <vt:lpstr>Small Business Challenges</vt:lpstr>
      <vt:lpstr>Key Initiatives for  FY15</vt:lpstr>
      <vt:lpstr>National Veterans Small Business Engagement (NVSBE)</vt:lpstr>
      <vt:lpstr>NVSBE: All About Access</vt:lpstr>
      <vt:lpstr>What is Procurement Readiness?</vt:lpstr>
      <vt:lpstr>Basic Elements of Procurement Readiness</vt:lpstr>
      <vt:lpstr>How to Achieve Procurement Readiness</vt:lpstr>
      <vt:lpstr>Help is Available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Department of Veterans Affairs</cp:lastModifiedBy>
  <cp:revision>583</cp:revision>
  <cp:lastPrinted>2014-10-20T16:08:21Z</cp:lastPrinted>
  <dcterms:created xsi:type="dcterms:W3CDTF">2009-09-28T17:46:17Z</dcterms:created>
  <dcterms:modified xsi:type="dcterms:W3CDTF">2014-10-21T13:11:56Z</dcterms:modified>
</cp:coreProperties>
</file>