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5"/>
    <p:sldMasterId id="2147483697" r:id="rId6"/>
  </p:sldMasterIdLst>
  <p:notesMasterIdLst>
    <p:notesMasterId r:id="rId39"/>
  </p:notesMasterIdLst>
  <p:sldIdLst>
    <p:sldId id="348" r:id="rId7"/>
    <p:sldId id="343" r:id="rId8"/>
    <p:sldId id="369" r:id="rId9"/>
    <p:sldId id="356" r:id="rId10"/>
    <p:sldId id="420" r:id="rId11"/>
    <p:sldId id="437" r:id="rId12"/>
    <p:sldId id="428" r:id="rId13"/>
    <p:sldId id="396" r:id="rId14"/>
    <p:sldId id="403" r:id="rId15"/>
    <p:sldId id="402" r:id="rId16"/>
    <p:sldId id="429" r:id="rId17"/>
    <p:sldId id="415" r:id="rId18"/>
    <p:sldId id="430" r:id="rId19"/>
    <p:sldId id="416" r:id="rId20"/>
    <p:sldId id="418" r:id="rId21"/>
    <p:sldId id="411" r:id="rId22"/>
    <p:sldId id="431" r:id="rId23"/>
    <p:sldId id="352" r:id="rId24"/>
    <p:sldId id="419" r:id="rId25"/>
    <p:sldId id="407" r:id="rId26"/>
    <p:sldId id="432" r:id="rId27"/>
    <p:sldId id="433" r:id="rId28"/>
    <p:sldId id="434" r:id="rId29"/>
    <p:sldId id="435" r:id="rId30"/>
    <p:sldId id="397" r:id="rId31"/>
    <p:sldId id="401" r:id="rId32"/>
    <p:sldId id="421" r:id="rId33"/>
    <p:sldId id="422" r:id="rId34"/>
    <p:sldId id="423" r:id="rId35"/>
    <p:sldId id="424" r:id="rId36"/>
    <p:sldId id="425" r:id="rId37"/>
    <p:sldId id="426" r:id="rId38"/>
  </p:sldIdLst>
  <p:sldSz cx="9144000" cy="6858000" type="screen4x3"/>
  <p:notesSz cx="7102475" cy="93884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egan Grunewald" initials="MG" lastIdx="11" clrIdx="0"/>
  <p:cmAuthor id="1" name="Cliff Britton" initials="CB" lastIdx="1" clrIdx="1"/>
  <p:cmAuthor id="2" name="Robert" initials="R" lastIdx="7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0033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87567" autoAdjust="0"/>
  </p:normalViewPr>
  <p:slideViewPr>
    <p:cSldViewPr snapToGrid="0">
      <p:cViewPr>
        <p:scale>
          <a:sx n="80" d="100"/>
          <a:sy n="80" d="100"/>
        </p:scale>
        <p:origin x="-528" y="778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commentAuthors" Target="commentAuthor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15" tIns="47108" rIns="94215" bIns="4710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0"/>
            <a:ext cx="3077739" cy="469424"/>
          </a:xfrm>
          <a:prstGeom prst="rect">
            <a:avLst/>
          </a:prstGeom>
        </p:spPr>
        <p:txBody>
          <a:bodyPr vert="horz" lIns="94215" tIns="47108" rIns="94215" bIns="4710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7BC2C8B-EB4D-44A9-AEE6-E7988287F458}" type="datetimeFigureOut">
              <a:rPr lang="en-US"/>
              <a:pPr>
                <a:defRPr/>
              </a:pPr>
              <a:t>6/9/2014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58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15" tIns="47108" rIns="94215" bIns="47108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15" tIns="47108" rIns="94215" bIns="47108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1"/>
            <a:ext cx="3077739" cy="469424"/>
          </a:xfrm>
          <a:prstGeom prst="rect">
            <a:avLst/>
          </a:prstGeom>
        </p:spPr>
        <p:txBody>
          <a:bodyPr vert="horz" lIns="94215" tIns="47108" rIns="94215" bIns="4710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8917421"/>
            <a:ext cx="3077739" cy="469424"/>
          </a:xfrm>
          <a:prstGeom prst="rect">
            <a:avLst/>
          </a:prstGeom>
        </p:spPr>
        <p:txBody>
          <a:bodyPr vert="horz" lIns="94215" tIns="47108" rIns="94215" bIns="4710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114AF9B-7962-49D5-A87A-6A24C8E497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7730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14AF9B-7962-49D5-A87A-6A24C8E4970A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14AF9B-7962-49D5-A87A-6A24C8E4970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8471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14AF9B-7962-49D5-A87A-6A24C8E4970A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2963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endParaRPr lang="en-US" dirty="0"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14AF9B-7962-49D5-A87A-6A24C8E4970A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2412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14AF9B-7962-49D5-A87A-6A24C8E4970A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8357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14AF9B-7962-49D5-A87A-6A24C8E4970A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370" indent="-17337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14AF9B-7962-49D5-A87A-6A24C8E4970A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6561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14AF9B-7962-49D5-A87A-6A24C8E4970A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2642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14AF9B-7962-49D5-A87A-6A24C8E4970A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1464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400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14AF9B-7962-49D5-A87A-6A24C8E4970A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072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14AF9B-7962-49D5-A87A-6A24C8E4970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14AF9B-7962-49D5-A87A-6A24C8E4970A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941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14AF9B-7962-49D5-A87A-6A24C8E4970A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14AF9B-7962-49D5-A87A-6A24C8E4970A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0177B-05BE-4159-A8C5-AB809B12B09C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558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BF407-B361-4540-BED3-B9A8039E765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9826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BF407-B361-4540-BED3-B9A8039E765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7260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BF407-B361-4540-BED3-B9A8039E765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528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BF407-B361-4540-BED3-B9A8039E765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76243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BF407-B361-4540-BED3-B9A8039E765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711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14AF9B-7962-49D5-A87A-6A24C8E4970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14AF9B-7962-49D5-A87A-6A24C8E4970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14AF9B-7962-49D5-A87A-6A24C8E4970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7076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14AF9B-7962-49D5-A87A-6A24C8E4970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7076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14AF9B-7962-49D5-A87A-6A24C8E4970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3383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pPr>
              <a:spcBef>
                <a:spcPts val="607"/>
              </a:spcBef>
            </a:pPr>
            <a:endParaRPr lang="en-US" sz="1400" dirty="0"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14AF9B-7962-49D5-A87A-6A24C8E4970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14AF9B-7962-49D5-A87A-6A24C8E4970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6/11/14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OI&amp;T Product Development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6DA49-4755-4916-B5E1-FC267C97E9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6/11/14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OI&amp;T Product Development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15AB5-FCE9-4E5C-BC3F-CA2CD493EC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1" descr="VeteransAffairs-Seal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2286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6/11/14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OI&amp;T Product Development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E88D3-9A6B-4A91-A8AC-2F78ECFE7E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1" descr="VeteransAffairs-Seal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2286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1990411" y="1016779"/>
            <a:ext cx="7148496" cy="5773030"/>
            <a:chOff x="3166699" y="2008785"/>
            <a:chExt cx="5961448" cy="4814386"/>
          </a:xfrm>
        </p:grpSpPr>
        <p:pic>
          <p:nvPicPr>
            <p:cNvPr id="6" name="Picture 5" descr="Screen Clipping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4578" t="15599" b="2171"/>
            <a:stretch/>
          </p:blipFill>
          <p:spPr>
            <a:xfrm>
              <a:off x="3166699" y="2008785"/>
              <a:ext cx="5961448" cy="4814386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8382000" y="6382100"/>
              <a:ext cx="4572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" name="Rectangle 7"/>
          <p:cNvSpPr/>
          <p:nvPr userDrawn="1"/>
        </p:nvSpPr>
        <p:spPr>
          <a:xfrm>
            <a:off x="15853" y="919480"/>
            <a:ext cx="9128147" cy="45719"/>
          </a:xfrm>
          <a:prstGeom prst="rect">
            <a:avLst/>
          </a:prstGeom>
          <a:gradFill>
            <a:gsLst>
              <a:gs pos="0">
                <a:srgbClr val="3379B7"/>
              </a:gs>
              <a:gs pos="73000">
                <a:schemeClr val="bg1"/>
              </a:gs>
              <a:gs pos="20000">
                <a:srgbClr val="5B99D1"/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 rot="10800000">
            <a:off x="1702" y="971060"/>
            <a:ext cx="9149916" cy="45719"/>
          </a:xfrm>
          <a:prstGeom prst="rect">
            <a:avLst/>
          </a:prstGeom>
          <a:gradFill>
            <a:gsLst>
              <a:gs pos="0">
                <a:srgbClr val="3379B7"/>
              </a:gs>
              <a:gs pos="73000">
                <a:schemeClr val="bg1">
                  <a:alpha val="3000"/>
                </a:schemeClr>
              </a:gs>
              <a:gs pos="20000">
                <a:srgbClr val="5B99D1"/>
              </a:gs>
              <a:gs pos="100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525963"/>
          </a:xfrm>
        </p:spPr>
        <p:txBody>
          <a:bodyPr/>
          <a:lstStyle>
            <a:lvl1pPr>
              <a:defRPr b="1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5635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297624"/>
            <a:ext cx="1828800" cy="484176"/>
          </a:xfrm>
          <a:prstGeom prst="rect">
            <a:avLst/>
          </a:prstGeom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C69DC-24C7-4942-8721-D0E428827D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7105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0433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7525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90646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3875" y="1460500"/>
            <a:ext cx="3949700" cy="4479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975" y="1460500"/>
            <a:ext cx="3949700" cy="4479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1673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8313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8842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9268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>
            <a:lvl1pPr>
              <a:defRPr sz="3400" baseline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6/11/14	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OI&amp;T Product Development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7219A-98DC-42BA-A12A-12E75342F3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1" descr="VeteransAffairs-Seal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2286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76066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9177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2300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89763" y="0"/>
            <a:ext cx="2154237" cy="59404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3875" y="0"/>
            <a:ext cx="6313488" cy="59404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5605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042988" y="0"/>
            <a:ext cx="8101012" cy="8905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23875" y="1460500"/>
            <a:ext cx="3949700" cy="2163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25975" y="1460500"/>
            <a:ext cx="3949700" cy="2163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23875" y="3776663"/>
            <a:ext cx="3949700" cy="21637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5975" y="3776663"/>
            <a:ext cx="3949700" cy="21637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0803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438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6/11/14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OI&amp;T Product Development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927E1-E70B-4FF6-8D14-9CDF880EF3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6/11/14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OI&amp;T Product Development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4249C-4FDD-4D4C-843B-EA2AA78452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" name="Picture 1" descr="VeteransAffairs-Seal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2286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6/11/14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OI&amp;T Product Development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DFDB6-263A-4A06-97D7-F306EC55A8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" name="Picture 1" descr="VeteransAffairs-Seal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2286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6/11/14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OI&amp;T Product Development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352A2-FA36-4198-B8DB-B5FE725F79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6" name="Picture 1" descr="VeteransAffairs-Seal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2286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6/11/14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OI&amp;T Product Development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29990-F38A-4F12-846F-97009A35C6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5" name="Picture 1" descr="VeteransAffairs-Seal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2286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6/11/14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OI&amp;T Product Development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EDB9E-1C79-412E-8604-7BAB00BD5E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" name="Picture 1" descr="VeteransAffairs-Seal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2286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6/11/14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OI&amp;T Product Development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BB18A-2ED6-4A90-931E-559DE6819C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" name="Picture 1" descr="VeteransAffairs-Seal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2286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6/11/14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OI&amp;T Product Development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88F2EB6-022A-4D82-89CB-F7201A79F3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152400" y="1295400"/>
            <a:ext cx="8763000" cy="1588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57200" y="1447800"/>
            <a:ext cx="8229600" cy="1588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3875" y="1460500"/>
            <a:ext cx="8051800" cy="44799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vert="horz" wrap="square" lIns="88618" tIns="44309" rIns="88618" bIns="443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0"/>
            <a:ext cx="8101012" cy="8905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vert="horz" wrap="square" lIns="88618" tIns="44309" rIns="88618" bIns="44309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102" name="Text Box 6"/>
          <p:cNvSpPr txBox="1">
            <a:spLocks noChangeArrowheads="1"/>
          </p:cNvSpPr>
          <p:nvPr userDrawn="1"/>
        </p:nvSpPr>
        <p:spPr bwMode="auto">
          <a:xfrm>
            <a:off x="1617663" y="6262688"/>
            <a:ext cx="169862" cy="3016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88624" tIns="44312" rIns="88624" bIns="44312">
            <a:spAutoFit/>
          </a:bodyPr>
          <a:lstStyle/>
          <a:p>
            <a:pPr algn="r" defTabSz="885825" eaLnBrk="0" hangingPunct="0">
              <a:spcBef>
                <a:spcPct val="50000"/>
              </a:spcBef>
              <a:defRPr/>
            </a:pPr>
            <a:endParaRPr lang="en-US" sz="1400" b="1">
              <a:solidFill>
                <a:srgbClr val="FFCC00"/>
              </a:solidFill>
            </a:endParaRPr>
          </a:p>
        </p:txBody>
      </p:sp>
      <p:sp>
        <p:nvSpPr>
          <p:cNvPr id="4106" name="Rectangle 10"/>
          <p:cNvSpPr>
            <a:spLocks noChangeArrowheads="1"/>
          </p:cNvSpPr>
          <p:nvPr userDrawn="1"/>
        </p:nvSpPr>
        <p:spPr bwMode="auto">
          <a:xfrm>
            <a:off x="8018463" y="6389688"/>
            <a:ext cx="1049337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4341" tIns="37172" rIns="74341" bIns="37172" anchor="ctr"/>
          <a:lstStyle/>
          <a:p>
            <a:pPr defTabSz="738188" eaLnBrk="0" hangingPunct="0">
              <a:defRPr/>
            </a:pPr>
            <a:endParaRPr lang="en-US" sz="90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030" name="Picture 13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98602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oa.va.gov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code.osehra.org/Prod/Visual/prod_visual.html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de.osehra.org/ProdDemo/Visual/vista_menus.html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oa.va.gov/default.aspx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0" y="1981200"/>
            <a:ext cx="9144000" cy="1470025"/>
          </a:xfrm>
        </p:spPr>
        <p:txBody>
          <a:bodyPr/>
          <a:lstStyle/>
          <a:p>
            <a:pPr eaLnBrk="1" hangingPunct="1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002060"/>
                </a:solidFill>
                <a:latin typeface="Arial Black" pitchFamily="34" charset="0"/>
              </a:rPr>
              <a:t>Product Development (PD)</a:t>
            </a:r>
            <a:br>
              <a:rPr lang="en-US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</a:b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</a:b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</a:br>
            <a:endParaRPr lang="en-US" dirty="0" smtClean="0"/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86741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3975318"/>
            <a:ext cx="9144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Lorraine Landfried</a:t>
            </a:r>
          </a:p>
          <a:p>
            <a:pPr algn="ctr"/>
            <a:r>
              <a:rPr lang="en-US" sz="2800" i="1" dirty="0" smtClean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Deputy CIO</a:t>
            </a:r>
          </a:p>
          <a:p>
            <a:pPr algn="ctr"/>
            <a:r>
              <a:rPr lang="en-US" sz="2800" i="1" dirty="0" smtClean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Steven G. </a:t>
            </a:r>
            <a:r>
              <a:rPr lang="en-US" sz="2800" i="1" dirty="0" err="1" smtClean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Schliesman</a:t>
            </a:r>
            <a:endParaRPr lang="en-US" sz="2800" i="1" dirty="0" smtClean="0">
              <a:solidFill>
                <a:srgbClr val="002060"/>
              </a:solidFill>
              <a:latin typeface="Arial Black" pitchFamily="34" charset="0"/>
              <a:cs typeface="Arial" pitchFamily="34" charset="0"/>
            </a:endParaRPr>
          </a:p>
          <a:p>
            <a:pPr algn="ctr"/>
            <a:r>
              <a:rPr lang="en-US" sz="2800" i="1" dirty="0" smtClean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Assistant Deputy CIO</a:t>
            </a:r>
          </a:p>
          <a:p>
            <a:pPr algn="ctr"/>
            <a:r>
              <a:rPr lang="en-US" sz="2800" i="1" dirty="0" smtClean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OI&amp;T PD</a:t>
            </a:r>
            <a:r>
              <a:rPr lang="en-US" sz="2800" dirty="0" smtClean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/>
            </a:r>
            <a:br>
              <a:rPr lang="en-US" sz="2800" dirty="0" smtClean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</a:br>
            <a:r>
              <a:rPr lang="en-US" sz="2800" dirty="0" smtClean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June 11, 2014</a:t>
            </a:r>
            <a:r>
              <a:rPr lang="en-US" sz="2800" dirty="0" smtClean="0">
                <a:latin typeface="Arial Black" pitchFamily="34" charset="0"/>
              </a:rPr>
              <a:t/>
            </a:r>
            <a:br>
              <a:rPr lang="en-US" sz="2800" dirty="0" smtClean="0">
                <a:latin typeface="Arial Black" pitchFamily="34" charset="0"/>
              </a:rPr>
            </a:br>
            <a:endParaRPr lang="en-US" sz="28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Discipline: </a:t>
            </a:r>
            <a:r>
              <a:rPr lang="en-US" dirty="0" err="1" smtClean="0">
                <a:solidFill>
                  <a:srgbClr val="002060"/>
                </a:solidFill>
              </a:rPr>
              <a:t>ProPath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73555"/>
          </a:xfrm>
        </p:spPr>
        <p:txBody>
          <a:bodyPr/>
          <a:lstStyle/>
          <a:p>
            <a:pPr>
              <a:spcBef>
                <a:spcPts val="600"/>
              </a:spcBef>
              <a:buFontTx/>
              <a:buChar char="•"/>
              <a:defRPr/>
            </a:pPr>
            <a:r>
              <a:rPr lang="en-US" sz="2800" kern="0" dirty="0">
                <a:latin typeface="Arial" panose="020B0604020202020204" pitchFamily="34" charset="0"/>
                <a:cs typeface="Arial" panose="020B0604020202020204" pitchFamily="34" charset="0"/>
              </a:rPr>
              <a:t>ProPath: VA’s front-end access to the standard Process Asset </a:t>
            </a:r>
            <a:r>
              <a:rPr lang="en-US" sz="2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Library</a:t>
            </a:r>
          </a:p>
          <a:p>
            <a:pPr lvl="1">
              <a:spcBef>
                <a:spcPts val="600"/>
              </a:spcBef>
              <a:buFontTx/>
              <a:buChar char="•"/>
              <a:defRPr/>
            </a:pP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Includes 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links to critical, formal approved processes, artifacts, and 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templates </a:t>
            </a:r>
          </a:p>
          <a:p>
            <a:pPr lvl="1">
              <a:spcBef>
                <a:spcPts val="600"/>
              </a:spcBef>
              <a:buFontTx/>
              <a:buChar char="•"/>
              <a:defRPr/>
            </a:pP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Facilitates development of PMAS-compliant, 508-compliant, VA security-compliant products</a:t>
            </a:r>
            <a:endParaRPr lang="en-US" sz="24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600"/>
              </a:spcBef>
              <a:buFontTx/>
              <a:buChar char="•"/>
              <a:defRPr/>
            </a:pP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Visual flow 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representation</a:t>
            </a:r>
          </a:p>
          <a:p>
            <a:pPr lvl="1">
              <a:spcBef>
                <a:spcPts val="600"/>
              </a:spcBef>
              <a:buFontTx/>
              <a:buChar char="•"/>
              <a:defRPr/>
            </a:pP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More relevant to VA than CMMI</a:t>
            </a:r>
            <a:endParaRPr lang="en-US" sz="24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buFontTx/>
              <a:buChar char="•"/>
              <a:defRPr/>
            </a:pPr>
            <a:r>
              <a:rPr lang="en-US" sz="28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ProPath</a:t>
            </a:r>
            <a:r>
              <a:rPr lang="en-US" sz="2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>
                <a:latin typeface="Arial" panose="020B0604020202020204" pitchFamily="34" charset="0"/>
                <a:cs typeface="Arial" panose="020B0604020202020204" pitchFamily="34" charset="0"/>
              </a:rPr>
              <a:t>use is mandatory for VA development</a:t>
            </a:r>
          </a:p>
          <a:p>
            <a:pPr>
              <a:spcBef>
                <a:spcPts val="600"/>
              </a:spcBef>
              <a:buFontTx/>
              <a:buChar char="•"/>
              <a:defRPr/>
            </a:pPr>
            <a:r>
              <a:rPr lang="en-US" sz="2800" kern="0" dirty="0">
                <a:latin typeface="Arial" panose="020B0604020202020204" pitchFamily="34" charset="0"/>
                <a:cs typeface="Arial" panose="020B0604020202020204" pitchFamily="34" charset="0"/>
              </a:rPr>
              <a:t>ProPath is available on the Virtual Office of Acquisition (VOA) </a:t>
            </a:r>
            <a:r>
              <a:rPr lang="en-US" sz="2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portal: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://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www.voa.va.gov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600"/>
              </a:spcBef>
              <a:buFontTx/>
              <a:buChar char="•"/>
              <a:defRPr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600"/>
              </a:spcBef>
              <a:buFontTx/>
              <a:buChar char="•"/>
              <a:defRPr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6/11/14	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OI&amp;T Product Development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C7219A-98DC-42BA-A12A-12E75342F36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05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Discipline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Security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Section 508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Open Source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What’s next?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Mobile First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Role of Integrator</a:t>
            </a:r>
          </a:p>
          <a:p>
            <a:pPr lvl="1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DevOps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6/11/14	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OI&amp;T Product Development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C7219A-98DC-42BA-A12A-12E75342F36E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03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Source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Why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ransition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to an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open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ource model?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High quality, lower costs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Drives innovation and security through participation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Governance structure embodied in a 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ustodial foundation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– Open Source Electronic Health Record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Alliance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(OSEHRA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VA Mobile supports Open Source solutions,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such as: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MongoDB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(database)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GIT (source control)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Jira (issue tracking)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Confluence (collaboration)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6/11/14	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OI&amp;T Product Development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C7219A-98DC-42BA-A12A-12E75342F36E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87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First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Mobile app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before full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web app?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Commitment to HTML5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Builds on well-known HTML standards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Supported by well-known app development frameworks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Compatible with Apple, Android, and other browser-based devices with minimal device-specific customization necessary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6/11/14	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OI&amp;T Product Development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C7219A-98DC-42BA-A12A-12E75342F36E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26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cs typeface="Arial" charset="0"/>
              </a:rPr>
              <a:t/>
            </a:r>
            <a:br>
              <a:rPr lang="en-US" sz="3600" dirty="0" smtClean="0">
                <a:cs typeface="Arial" charset="0"/>
              </a:rPr>
            </a:br>
            <a:r>
              <a:rPr lang="en-US" sz="3600" dirty="0" smtClean="0">
                <a:cs typeface="Arial" charset="0"/>
              </a:rPr>
              <a:t> </a:t>
            </a:r>
            <a:r>
              <a:rPr lang="en-US" sz="3200" dirty="0" smtClean="0">
                <a:cs typeface="Arial" charset="0"/>
              </a:rPr>
              <a:t>Why</a:t>
            </a:r>
            <a:r>
              <a:rPr lang="en-US" sz="3200" dirty="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3200" dirty="0">
                <a:cs typeface="Arial" charset="0"/>
              </a:rPr>
              <a:t>Government As Integrator?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6/11/14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OI&amp;T Product Development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D29990-F38A-4F12-846F-97009A35C65C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9344" y="240632"/>
            <a:ext cx="8229600" cy="93253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fontAlgn="auto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defRPr/>
            </a:pPr>
            <a:endParaRPr lang="en-US" sz="3200" dirty="0">
              <a:solidFill>
                <a:schemeClr val="tx2">
                  <a:lumMod val="75000"/>
                </a:schemeClr>
              </a:solidFill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00200"/>
            <a:ext cx="8229600" cy="489613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What do we mean by integrator?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Beyond technical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ompliance to mission assurance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Change management expertise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Why OI&amp;T as the integrator?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Our systems outlive most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gov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/vendor relationships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Systems today aren’t only defined and useful because of their user interface—many moving parts and projects 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Requires big picture perspective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Vendors are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art of the solution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Government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 ultimately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ccountable </a:t>
            </a:r>
          </a:p>
        </p:txBody>
      </p:sp>
    </p:spTree>
    <p:extLst>
      <p:ext uri="{BB962C8B-B14F-4D97-AF65-F5344CB8AC3E}">
        <p14:creationId xmlns:p14="http://schemas.microsoft.com/office/powerpoint/2010/main" val="264309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 err="1" smtClean="0"/>
              <a:t>DevOps</a:t>
            </a:r>
            <a:r>
              <a:rPr lang="en-US" dirty="0"/>
              <a:t>: The Integration Model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OI&amp;T is becoming a DevOps-collaborative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organization</a:t>
            </a:r>
          </a:p>
          <a:p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DevOps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is the next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volution of PMAS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DevOps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is an industry-leading b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est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ractice </a:t>
            </a:r>
          </a:p>
          <a:p>
            <a:pPr lvl="1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Enables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continuous delivery of IT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functionality</a:t>
            </a:r>
          </a:p>
          <a:p>
            <a:pPr lvl="1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Complements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VA’s incremental, agile development methodology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Agile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techniques like test automation, continuous integration, and test driven development are key foundational elements necessary for VA’s transition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Early adopters: Projects focused on improving Veteran access to benefits and eliminating the claims backlog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Functionality and enhancements move into production in more frequent cycles, delivering usable benefits to customers while maintaining security and operational standards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6/11/14	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OI&amp;T Product Development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C7219A-98DC-42BA-A12A-12E75342F36E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06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Are We Here?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9657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Delivery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VA needs your help!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We need to help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ou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elp us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We need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upport and commitment to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ur goals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6/11/14	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OI&amp;T Product Development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C7219A-98DC-42BA-A12A-12E75342F36E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91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4" name="Straight Connector 93"/>
          <p:cNvCxnSpPr>
            <a:stCxn id="26" idx="2"/>
          </p:cNvCxnSpPr>
          <p:nvPr/>
        </p:nvCxnSpPr>
        <p:spPr>
          <a:xfrm>
            <a:off x="1866900" y="2718375"/>
            <a:ext cx="571500" cy="863025"/>
          </a:xfrm>
          <a:prstGeom prst="line">
            <a:avLst/>
          </a:prstGeom>
          <a:ln>
            <a:solidFill>
              <a:srgbClr val="006C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rot="5400000">
            <a:off x="5753100" y="5219700"/>
            <a:ext cx="6858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ight Brace 52"/>
          <p:cNvSpPr/>
          <p:nvPr/>
        </p:nvSpPr>
        <p:spPr>
          <a:xfrm rot="5400000" flipH="1" flipV="1">
            <a:off x="4266407" y="-3123407"/>
            <a:ext cx="533400" cy="8761413"/>
          </a:xfrm>
          <a:prstGeom prst="rightBrace">
            <a:avLst>
              <a:gd name="adj1" fmla="val 8333"/>
              <a:gd name="adj2" fmla="val 50000"/>
            </a:avLst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52400" y="1600200"/>
          <a:ext cx="8778240" cy="365760"/>
        </p:xfrm>
        <a:graphic>
          <a:graphicData uri="http://schemas.openxmlformats.org/drawingml/2006/table">
            <a:tbl>
              <a:tblPr firstRow="1" bandRow="1">
                <a:tableStyleId>{18603FDC-E32A-4AB5-989C-0864C3EAD2B8}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Oct</a:t>
                      </a:r>
                      <a:endParaRPr lang="en-US" sz="1400" dirty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Nov</a:t>
                      </a:r>
                      <a:endParaRPr lang="en-US" sz="1400" dirty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Dec</a:t>
                      </a:r>
                      <a:endParaRPr lang="en-US" sz="1400" dirty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Jan</a:t>
                      </a:r>
                      <a:endParaRPr lang="en-US" sz="1400" dirty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Feb</a:t>
                      </a:r>
                      <a:endParaRPr lang="en-US" sz="1400" dirty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Mar</a:t>
                      </a:r>
                      <a:endParaRPr lang="en-US" sz="1400" dirty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Apr</a:t>
                      </a:r>
                      <a:endParaRPr lang="en-US" sz="1400" dirty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May</a:t>
                      </a:r>
                      <a:endParaRPr lang="en-US" sz="1400" dirty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Jun</a:t>
                      </a:r>
                      <a:endParaRPr lang="en-US" sz="1400" dirty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Jul</a:t>
                      </a:r>
                      <a:endParaRPr lang="en-US" sz="1400" dirty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Aug</a:t>
                      </a:r>
                      <a:endParaRPr lang="en-US" sz="1400" dirty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Sep</a:t>
                      </a:r>
                      <a:endParaRPr lang="en-US" sz="1400" dirty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" y="3581400"/>
          <a:ext cx="8778240" cy="365760"/>
        </p:xfrm>
        <a:graphic>
          <a:graphicData uri="http://schemas.openxmlformats.org/drawingml/2006/table">
            <a:tbl>
              <a:tblPr firstRow="1" bandRow="1">
                <a:tableStyleId>{18603FDC-E32A-4AB5-989C-0864C3EAD2B8}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OCT</a:t>
                      </a:r>
                      <a:endParaRPr lang="en-US" sz="1400" dirty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NOV</a:t>
                      </a:r>
                      <a:endParaRPr lang="en-US" sz="1400" dirty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DEC</a:t>
                      </a:r>
                      <a:endParaRPr lang="en-US" sz="1400" dirty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Jan</a:t>
                      </a:r>
                      <a:endParaRPr lang="en-US" sz="1400" dirty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Feb</a:t>
                      </a:r>
                      <a:endParaRPr lang="en-US" sz="1400" dirty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Mar</a:t>
                      </a:r>
                      <a:endParaRPr lang="en-US" sz="1400" dirty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Apr</a:t>
                      </a:r>
                      <a:endParaRPr lang="en-US" sz="1400" dirty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May</a:t>
                      </a:r>
                      <a:endParaRPr lang="en-US" sz="1400" dirty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Jun</a:t>
                      </a:r>
                      <a:endParaRPr lang="en-US" sz="1400" dirty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Jul</a:t>
                      </a:r>
                      <a:endParaRPr lang="en-US" sz="1400" dirty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Aug</a:t>
                      </a:r>
                      <a:endParaRPr lang="en-US" sz="1400" dirty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Sep</a:t>
                      </a:r>
                      <a:endParaRPr lang="en-US" sz="1400" dirty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400" y="5562600"/>
          <a:ext cx="8778240" cy="365760"/>
        </p:xfrm>
        <a:graphic>
          <a:graphicData uri="http://schemas.openxmlformats.org/drawingml/2006/table">
            <a:tbl>
              <a:tblPr firstRow="1" bandRow="1">
                <a:tableStyleId>{18603FDC-E32A-4AB5-989C-0864C3EAD2B8}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OCT</a:t>
                      </a:r>
                      <a:endParaRPr lang="en-US" sz="1400" dirty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NOV</a:t>
                      </a:r>
                      <a:endParaRPr lang="en-US" sz="1400" dirty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DEC</a:t>
                      </a:r>
                      <a:endParaRPr lang="en-US" sz="1400" dirty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Jan</a:t>
                      </a:r>
                      <a:endParaRPr lang="en-US" sz="1400" dirty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Feb</a:t>
                      </a:r>
                      <a:endParaRPr lang="en-US" sz="1400" dirty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Mar</a:t>
                      </a:r>
                      <a:endParaRPr lang="en-US" sz="1400" dirty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Apr</a:t>
                      </a:r>
                      <a:endParaRPr lang="en-US" sz="1400" dirty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May</a:t>
                      </a:r>
                      <a:endParaRPr lang="en-US" sz="1400" dirty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Jun</a:t>
                      </a:r>
                      <a:endParaRPr lang="en-US" sz="1400" dirty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Jul</a:t>
                      </a:r>
                      <a:endParaRPr lang="en-US" sz="1400" dirty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Aug</a:t>
                      </a:r>
                      <a:endParaRPr lang="en-US" sz="1400" dirty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Sep</a:t>
                      </a:r>
                      <a:endParaRPr lang="en-US" sz="1400" dirty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2056" name="Rectangle 32"/>
          <p:cNvSpPr>
            <a:spLocks noChangeArrowheads="1"/>
          </p:cNvSpPr>
          <p:nvPr/>
        </p:nvSpPr>
        <p:spPr bwMode="auto">
          <a:xfrm>
            <a:off x="2971800" y="2057400"/>
            <a:ext cx="3124200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1200" b="1" i="1" dirty="0" smtClean="0">
                <a:solidFill>
                  <a:srgbClr val="0070C0"/>
                </a:solidFill>
              </a:rPr>
              <a:t>FY13/14 and FY 14/15 Current Year </a:t>
            </a:r>
            <a:r>
              <a:rPr lang="en-US" sz="1200" b="1" i="1" dirty="0">
                <a:solidFill>
                  <a:srgbClr val="0070C0"/>
                </a:solidFill>
              </a:rPr>
              <a:t>(CY) Execution</a:t>
            </a:r>
          </a:p>
        </p:txBody>
      </p:sp>
      <p:sp>
        <p:nvSpPr>
          <p:cNvPr id="2057" name="Rectangle 32"/>
          <p:cNvSpPr>
            <a:spLocks noChangeArrowheads="1"/>
          </p:cNvSpPr>
          <p:nvPr/>
        </p:nvSpPr>
        <p:spPr bwMode="auto">
          <a:xfrm>
            <a:off x="3124200" y="4038600"/>
            <a:ext cx="2895600" cy="15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1200" b="1" i="1" dirty="0">
                <a:solidFill>
                  <a:srgbClr val="006C31"/>
                </a:solidFill>
              </a:rPr>
              <a:t>FY </a:t>
            </a:r>
            <a:r>
              <a:rPr lang="en-US" sz="1200" b="1" i="1" dirty="0" smtClean="0">
                <a:solidFill>
                  <a:srgbClr val="006C31"/>
                </a:solidFill>
              </a:rPr>
              <a:t>2015 Budget Year </a:t>
            </a:r>
            <a:r>
              <a:rPr lang="en-US" sz="1200" b="1" i="1" dirty="0">
                <a:solidFill>
                  <a:srgbClr val="006C31"/>
                </a:solidFill>
              </a:rPr>
              <a:t>(BY) Formulation</a:t>
            </a:r>
          </a:p>
        </p:txBody>
      </p:sp>
      <p:sp>
        <p:nvSpPr>
          <p:cNvPr id="2058" name="Rectangle 32"/>
          <p:cNvSpPr>
            <a:spLocks noChangeArrowheads="1"/>
          </p:cNvSpPr>
          <p:nvPr/>
        </p:nvSpPr>
        <p:spPr bwMode="auto">
          <a:xfrm>
            <a:off x="3124200" y="6019800"/>
            <a:ext cx="3124200" cy="15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1200" b="1" i="1" dirty="0">
                <a:solidFill>
                  <a:srgbClr val="C00000"/>
                </a:solidFill>
              </a:rPr>
              <a:t>FY </a:t>
            </a:r>
            <a:r>
              <a:rPr lang="en-US" sz="1200" b="1" i="1" dirty="0" smtClean="0">
                <a:solidFill>
                  <a:srgbClr val="C00000"/>
                </a:solidFill>
              </a:rPr>
              <a:t>2016 Budget Year +1 (BY+1) Planning</a:t>
            </a:r>
            <a:endParaRPr lang="en-US" sz="1200" b="1" i="1" dirty="0">
              <a:solidFill>
                <a:srgbClr val="C00000"/>
              </a:solidFill>
            </a:endParaRPr>
          </a:p>
        </p:txBody>
      </p:sp>
      <p:sp>
        <p:nvSpPr>
          <p:cNvPr id="10" name="Text Box 33"/>
          <p:cNvSpPr txBox="1">
            <a:spLocks noChangeArrowheads="1"/>
          </p:cNvSpPr>
          <p:nvPr/>
        </p:nvSpPr>
        <p:spPr bwMode="auto">
          <a:xfrm>
            <a:off x="7524750" y="2751910"/>
            <a:ext cx="762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" b="1" dirty="0" smtClean="0">
                <a:solidFill>
                  <a:srgbClr val="006C31"/>
                </a:solidFill>
                <a:latin typeface="Arial"/>
              </a:rPr>
              <a:t>Finalize BOP/EPS</a:t>
            </a:r>
            <a:endParaRPr lang="en-US" sz="800" b="1" dirty="0">
              <a:solidFill>
                <a:srgbClr val="0070C0"/>
              </a:solidFill>
              <a:latin typeface="Arial"/>
            </a:endParaRPr>
          </a:p>
        </p:txBody>
      </p:sp>
      <p:sp>
        <p:nvSpPr>
          <p:cNvPr id="21" name="Rectangle 108"/>
          <p:cNvSpPr>
            <a:spLocks noChangeArrowheads="1"/>
          </p:cNvSpPr>
          <p:nvPr/>
        </p:nvSpPr>
        <p:spPr bwMode="auto">
          <a:xfrm>
            <a:off x="8075614" y="4636486"/>
            <a:ext cx="838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" b="1" dirty="0" smtClean="0">
                <a:solidFill>
                  <a:srgbClr val="C00000"/>
                </a:solidFill>
                <a:latin typeface="Arial"/>
              </a:rPr>
              <a:t>BY+1 </a:t>
            </a:r>
            <a:r>
              <a:rPr lang="en-US" sz="800" b="1" dirty="0">
                <a:solidFill>
                  <a:srgbClr val="C00000"/>
                </a:solidFill>
                <a:latin typeface="Arial"/>
              </a:rPr>
              <a:t>Budget Submitted to OMB</a:t>
            </a:r>
          </a:p>
          <a:p>
            <a:pPr algn="ctr">
              <a:defRPr/>
            </a:pPr>
            <a:r>
              <a:rPr lang="en-US" sz="800" b="1" dirty="0">
                <a:solidFill>
                  <a:srgbClr val="C00000"/>
                </a:solidFill>
                <a:latin typeface="Arial"/>
              </a:rPr>
              <a:t>(EX300/53)</a:t>
            </a:r>
          </a:p>
        </p:txBody>
      </p:sp>
      <p:sp>
        <p:nvSpPr>
          <p:cNvPr id="23" name="Text Box 128"/>
          <p:cNvSpPr txBox="1">
            <a:spLocks noChangeArrowheads="1"/>
          </p:cNvSpPr>
          <p:nvPr/>
        </p:nvSpPr>
        <p:spPr bwMode="auto">
          <a:xfrm>
            <a:off x="2057400" y="2667000"/>
            <a:ext cx="914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" b="1" dirty="0">
                <a:solidFill>
                  <a:srgbClr val="006C31"/>
                </a:solidFill>
                <a:latin typeface="Arial"/>
              </a:rPr>
              <a:t>Passback Review Revisit  PY Exhibit </a:t>
            </a:r>
            <a:r>
              <a:rPr lang="en-US" sz="800" b="1" dirty="0" smtClean="0">
                <a:solidFill>
                  <a:srgbClr val="006C31"/>
                </a:solidFill>
                <a:latin typeface="Arial"/>
              </a:rPr>
              <a:t>300/53s</a:t>
            </a:r>
            <a:endParaRPr lang="en-US" sz="800" b="1" dirty="0">
              <a:solidFill>
                <a:srgbClr val="006C31"/>
              </a:solidFill>
              <a:latin typeface="Arial"/>
            </a:endParaRPr>
          </a:p>
        </p:txBody>
      </p:sp>
      <p:sp>
        <p:nvSpPr>
          <p:cNvPr id="24" name="Text Box 137"/>
          <p:cNvSpPr txBox="1">
            <a:spLocks noChangeArrowheads="1"/>
          </p:cNvSpPr>
          <p:nvPr/>
        </p:nvSpPr>
        <p:spPr bwMode="auto">
          <a:xfrm>
            <a:off x="533400" y="2895600"/>
            <a:ext cx="838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" b="1" dirty="0">
                <a:solidFill>
                  <a:srgbClr val="006C31"/>
                </a:solidFill>
                <a:latin typeface="Arial"/>
              </a:rPr>
              <a:t>Business  Reviews  IT </a:t>
            </a:r>
            <a:r>
              <a:rPr lang="en-US" sz="800" b="1" dirty="0" smtClean="0">
                <a:solidFill>
                  <a:srgbClr val="006C31"/>
                </a:solidFill>
                <a:latin typeface="Arial"/>
              </a:rPr>
              <a:t>Requests</a:t>
            </a:r>
            <a:endParaRPr lang="en-US" sz="800" b="1" dirty="0">
              <a:solidFill>
                <a:srgbClr val="006C31"/>
              </a:solidFill>
              <a:latin typeface="Arial"/>
            </a:endParaRPr>
          </a:p>
        </p:txBody>
      </p:sp>
      <p:sp>
        <p:nvSpPr>
          <p:cNvPr id="25" name="TextBox 87"/>
          <p:cNvSpPr txBox="1">
            <a:spLocks noChangeArrowheads="1"/>
          </p:cNvSpPr>
          <p:nvPr/>
        </p:nvSpPr>
        <p:spPr bwMode="auto">
          <a:xfrm>
            <a:off x="1219200" y="2738735"/>
            <a:ext cx="685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" b="1" dirty="0">
                <a:solidFill>
                  <a:srgbClr val="006C31"/>
                </a:solidFill>
                <a:latin typeface="Arial"/>
              </a:rPr>
              <a:t>BY Budget Pass </a:t>
            </a:r>
            <a:r>
              <a:rPr lang="en-US" sz="800" b="1" dirty="0" smtClean="0">
                <a:solidFill>
                  <a:srgbClr val="006C31"/>
                </a:solidFill>
                <a:latin typeface="Arial"/>
              </a:rPr>
              <a:t>back</a:t>
            </a:r>
            <a:endParaRPr lang="en-US" sz="800" b="1" dirty="0">
              <a:solidFill>
                <a:srgbClr val="006C31"/>
              </a:solidFill>
              <a:latin typeface="Arial"/>
            </a:endParaRPr>
          </a:p>
        </p:txBody>
      </p:sp>
      <p:sp>
        <p:nvSpPr>
          <p:cNvPr id="26" name="Text Box 164"/>
          <p:cNvSpPr txBox="1">
            <a:spLocks noChangeArrowheads="1"/>
          </p:cNvSpPr>
          <p:nvPr/>
        </p:nvSpPr>
        <p:spPr bwMode="auto">
          <a:xfrm>
            <a:off x="1143000" y="2133600"/>
            <a:ext cx="1447800" cy="584775"/>
          </a:xfrm>
          <a:prstGeom prst="rect">
            <a:avLst/>
          </a:prstGeom>
          <a:noFill/>
          <a:ln w="9525">
            <a:noFill/>
            <a:prstDash val="sys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" b="1" dirty="0" smtClean="0">
                <a:solidFill>
                  <a:srgbClr val="006C31"/>
                </a:solidFill>
                <a:latin typeface="Arial"/>
              </a:rPr>
              <a:t>BY </a:t>
            </a:r>
            <a:r>
              <a:rPr lang="en-US" sz="800" b="1" dirty="0">
                <a:solidFill>
                  <a:srgbClr val="006C31"/>
                </a:solidFill>
                <a:latin typeface="Arial"/>
              </a:rPr>
              <a:t>Congressional Budget Justification (CBJ) </a:t>
            </a:r>
            <a:r>
              <a:rPr lang="en-US" sz="800" b="1" dirty="0" smtClean="0">
                <a:solidFill>
                  <a:srgbClr val="006C31"/>
                </a:solidFill>
                <a:latin typeface="Arial"/>
              </a:rPr>
              <a:t> accounting for Passback changes</a:t>
            </a:r>
            <a:endParaRPr lang="en-US" sz="800" b="1" dirty="0">
              <a:solidFill>
                <a:srgbClr val="006C31"/>
              </a:solidFill>
              <a:latin typeface="Arial"/>
            </a:endParaRPr>
          </a:p>
        </p:txBody>
      </p:sp>
      <p:sp>
        <p:nvSpPr>
          <p:cNvPr id="28" name="Text Box 144"/>
          <p:cNvSpPr txBox="1">
            <a:spLocks noChangeArrowheads="1"/>
          </p:cNvSpPr>
          <p:nvPr/>
        </p:nvSpPr>
        <p:spPr bwMode="auto">
          <a:xfrm>
            <a:off x="3962400" y="5147846"/>
            <a:ext cx="2057400" cy="338554"/>
          </a:xfrm>
          <a:prstGeom prst="rect">
            <a:avLst/>
          </a:prstGeom>
          <a:noFill/>
          <a:ln w="9525">
            <a:solidFill>
              <a:srgbClr val="C00000"/>
            </a:solidFill>
            <a:prstDash val="sys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" b="1" dirty="0" smtClean="0">
                <a:solidFill>
                  <a:srgbClr val="C00000"/>
                </a:solidFill>
                <a:latin typeface="Arial"/>
              </a:rPr>
              <a:t>VA Governance reviewing, prioritizing, formulating Budget submission</a:t>
            </a:r>
            <a:endParaRPr lang="en-US" sz="800" b="1" dirty="0">
              <a:solidFill>
                <a:srgbClr val="C00000"/>
              </a:solidFill>
              <a:latin typeface="Arial"/>
            </a:endParaRPr>
          </a:p>
        </p:txBody>
      </p:sp>
      <p:sp>
        <p:nvSpPr>
          <p:cNvPr id="29" name="Text Box 256"/>
          <p:cNvSpPr txBox="1">
            <a:spLocks noChangeArrowheads="1"/>
          </p:cNvSpPr>
          <p:nvPr/>
        </p:nvSpPr>
        <p:spPr bwMode="auto">
          <a:xfrm>
            <a:off x="304800" y="3409950"/>
            <a:ext cx="1831975" cy="215900"/>
          </a:xfrm>
          <a:prstGeom prst="rect">
            <a:avLst/>
          </a:prstGeom>
          <a:noFill/>
          <a:ln w="9525">
            <a:solidFill>
              <a:srgbClr val="006C31"/>
            </a:solidFill>
            <a:prstDash val="sys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00" b="1" dirty="0">
                <a:solidFill>
                  <a:srgbClr val="006C31"/>
                </a:solidFill>
                <a:latin typeface="Arial"/>
              </a:rPr>
              <a:t>Develop Detailed Project Budgets</a:t>
            </a:r>
          </a:p>
        </p:txBody>
      </p:sp>
      <p:sp>
        <p:nvSpPr>
          <p:cNvPr id="30" name="Text Box 133"/>
          <p:cNvSpPr txBox="1">
            <a:spLocks noChangeArrowheads="1"/>
          </p:cNvSpPr>
          <p:nvPr/>
        </p:nvSpPr>
        <p:spPr bwMode="auto">
          <a:xfrm>
            <a:off x="3352800" y="2438400"/>
            <a:ext cx="685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" b="1" dirty="0">
                <a:solidFill>
                  <a:srgbClr val="006C31"/>
                </a:solidFill>
                <a:latin typeface="Arial"/>
              </a:rPr>
              <a:t>President Submits BY Budget to Congress</a:t>
            </a:r>
          </a:p>
        </p:txBody>
      </p:sp>
      <p:sp>
        <p:nvSpPr>
          <p:cNvPr id="31" name="TextBox 61"/>
          <p:cNvSpPr txBox="1">
            <a:spLocks noChangeArrowheads="1"/>
          </p:cNvSpPr>
          <p:nvPr/>
        </p:nvSpPr>
        <p:spPr bwMode="auto">
          <a:xfrm>
            <a:off x="703536" y="4355060"/>
            <a:ext cx="914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" b="1" dirty="0">
                <a:solidFill>
                  <a:srgbClr val="C00000"/>
                </a:solidFill>
                <a:latin typeface="Arial"/>
              </a:rPr>
              <a:t>VA Releases Multi-Year Programming </a:t>
            </a:r>
            <a:r>
              <a:rPr lang="en-US" sz="800" b="1" dirty="0" smtClean="0">
                <a:solidFill>
                  <a:srgbClr val="C00000"/>
                </a:solidFill>
                <a:latin typeface="Arial"/>
              </a:rPr>
              <a:t>Guide</a:t>
            </a:r>
            <a:endParaRPr lang="en-US" sz="800" b="1" dirty="0">
              <a:solidFill>
                <a:srgbClr val="C00000"/>
              </a:solidFill>
              <a:latin typeface="Arial"/>
            </a:endParaRPr>
          </a:p>
        </p:txBody>
      </p:sp>
      <p:sp>
        <p:nvSpPr>
          <p:cNvPr id="35" name="Text Box 168"/>
          <p:cNvSpPr txBox="1">
            <a:spLocks noChangeArrowheads="1"/>
          </p:cNvSpPr>
          <p:nvPr/>
        </p:nvSpPr>
        <p:spPr bwMode="auto">
          <a:xfrm>
            <a:off x="4572000" y="2819400"/>
            <a:ext cx="990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" b="1" dirty="0" smtClean="0">
                <a:solidFill>
                  <a:srgbClr val="006C31"/>
                </a:solidFill>
                <a:latin typeface="Arial"/>
              </a:rPr>
              <a:t>PD builds initial BOP in BTT based on FY15 Business Requirements</a:t>
            </a:r>
            <a:endParaRPr lang="en-US" sz="800" b="1" dirty="0">
              <a:solidFill>
                <a:srgbClr val="006C31"/>
              </a:solidFill>
              <a:latin typeface="Arial"/>
            </a:endParaRPr>
          </a:p>
        </p:txBody>
      </p:sp>
      <p:sp>
        <p:nvSpPr>
          <p:cNvPr id="38" name="Text Box 184"/>
          <p:cNvSpPr txBox="1">
            <a:spLocks noChangeArrowheads="1"/>
          </p:cNvSpPr>
          <p:nvPr/>
        </p:nvSpPr>
        <p:spPr bwMode="auto">
          <a:xfrm>
            <a:off x="533400" y="5334000"/>
            <a:ext cx="3505200" cy="215900"/>
          </a:xfrm>
          <a:prstGeom prst="rect">
            <a:avLst/>
          </a:prstGeom>
          <a:noFill/>
          <a:ln w="9525">
            <a:solidFill>
              <a:srgbClr val="C00000"/>
            </a:solidFill>
            <a:prstDash val="sysDash"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C00000"/>
                </a:solidFill>
                <a:latin typeface="Arial"/>
              </a:rPr>
              <a:t>Requirement Analysis &amp; Validation of New &amp; Existing Requirements</a:t>
            </a:r>
          </a:p>
        </p:txBody>
      </p:sp>
      <p:sp>
        <p:nvSpPr>
          <p:cNvPr id="2073" name="TextBox 250"/>
          <p:cNvSpPr txBox="1">
            <a:spLocks noChangeArrowheads="1"/>
          </p:cNvSpPr>
          <p:nvPr/>
        </p:nvSpPr>
        <p:spPr bwMode="auto">
          <a:xfrm>
            <a:off x="3505200" y="4572000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00" b="1" dirty="0">
                <a:solidFill>
                  <a:srgbClr val="C00000"/>
                </a:solidFill>
                <a:latin typeface="Calibri" pitchFamily="34" charset="0"/>
              </a:rPr>
              <a:t>OMB 95% Solution</a:t>
            </a:r>
          </a:p>
        </p:txBody>
      </p:sp>
      <p:sp>
        <p:nvSpPr>
          <p:cNvPr id="2074" name="TextBox 250"/>
          <p:cNvSpPr txBox="1">
            <a:spLocks noChangeArrowheads="1"/>
          </p:cNvSpPr>
          <p:nvPr/>
        </p:nvSpPr>
        <p:spPr bwMode="auto">
          <a:xfrm>
            <a:off x="5638800" y="4572000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00" b="1">
                <a:solidFill>
                  <a:srgbClr val="C00000"/>
                </a:solidFill>
                <a:latin typeface="Calibri" pitchFamily="34" charset="0"/>
              </a:rPr>
              <a:t>OMB 99% Solution</a:t>
            </a:r>
          </a:p>
        </p:txBody>
      </p:sp>
      <p:sp>
        <p:nvSpPr>
          <p:cNvPr id="42" name="TextBox 250"/>
          <p:cNvSpPr txBox="1">
            <a:spLocks noChangeArrowheads="1"/>
          </p:cNvSpPr>
          <p:nvPr/>
        </p:nvSpPr>
        <p:spPr bwMode="auto">
          <a:xfrm>
            <a:off x="838200" y="6172200"/>
            <a:ext cx="914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" b="1" dirty="0">
                <a:solidFill>
                  <a:srgbClr val="C00000"/>
                </a:solidFill>
                <a:latin typeface="Arial"/>
              </a:rPr>
              <a:t>Develop </a:t>
            </a:r>
            <a:r>
              <a:rPr lang="en-US" sz="800" b="1" dirty="0" smtClean="0">
                <a:solidFill>
                  <a:srgbClr val="C00000"/>
                </a:solidFill>
                <a:latin typeface="Arial"/>
              </a:rPr>
              <a:t>BY+1  </a:t>
            </a:r>
            <a:r>
              <a:rPr lang="en-US" sz="800" b="1" dirty="0">
                <a:solidFill>
                  <a:srgbClr val="C00000"/>
                </a:solidFill>
                <a:latin typeface="Arial"/>
              </a:rPr>
              <a:t>CPIC </a:t>
            </a:r>
            <a:r>
              <a:rPr lang="en-US" sz="800" b="1" dirty="0" smtClean="0">
                <a:solidFill>
                  <a:srgbClr val="C00000"/>
                </a:solidFill>
                <a:latin typeface="Arial"/>
              </a:rPr>
              <a:t>Strategy</a:t>
            </a:r>
            <a:endParaRPr lang="en-US" sz="800" b="1" dirty="0">
              <a:solidFill>
                <a:srgbClr val="C00000"/>
              </a:solidFill>
              <a:latin typeface="Arial"/>
            </a:endParaRPr>
          </a:p>
        </p:txBody>
      </p:sp>
      <p:sp>
        <p:nvSpPr>
          <p:cNvPr id="43" name="TextBox 95"/>
          <p:cNvSpPr txBox="1">
            <a:spLocks noChangeArrowheads="1"/>
          </p:cNvSpPr>
          <p:nvPr/>
        </p:nvSpPr>
        <p:spPr bwMode="auto">
          <a:xfrm>
            <a:off x="2400300" y="6400800"/>
            <a:ext cx="990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" b="1" dirty="0">
                <a:solidFill>
                  <a:srgbClr val="C00000"/>
                </a:solidFill>
                <a:latin typeface="Arial"/>
              </a:rPr>
              <a:t>EX 300/53 </a:t>
            </a:r>
          </a:p>
          <a:p>
            <a:pPr algn="ctr">
              <a:defRPr/>
            </a:pPr>
            <a:r>
              <a:rPr lang="en-US" sz="800" b="1" dirty="0">
                <a:solidFill>
                  <a:srgbClr val="C00000"/>
                </a:solidFill>
                <a:latin typeface="Arial"/>
              </a:rPr>
              <a:t>CAMS Rollover </a:t>
            </a:r>
          </a:p>
        </p:txBody>
      </p:sp>
      <p:sp>
        <p:nvSpPr>
          <p:cNvPr id="47" name="Text Box 256"/>
          <p:cNvSpPr txBox="1">
            <a:spLocks noChangeArrowheads="1"/>
          </p:cNvSpPr>
          <p:nvPr/>
        </p:nvSpPr>
        <p:spPr bwMode="auto">
          <a:xfrm>
            <a:off x="5943600" y="5334000"/>
            <a:ext cx="1981200" cy="215900"/>
          </a:xfrm>
          <a:prstGeom prst="rect">
            <a:avLst/>
          </a:prstGeom>
          <a:noFill/>
          <a:ln w="9525">
            <a:solidFill>
              <a:srgbClr val="C00000"/>
            </a:solidFill>
            <a:prstDash val="sysDash"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ctr">
              <a:defRPr/>
            </a:pPr>
            <a:r>
              <a:rPr lang="en-US" sz="800" b="1" dirty="0">
                <a:solidFill>
                  <a:srgbClr val="C00000"/>
                </a:solidFill>
                <a:latin typeface="Arial"/>
              </a:rPr>
              <a:t> Develop </a:t>
            </a:r>
            <a:r>
              <a:rPr lang="en-US" sz="800" b="1" dirty="0" smtClean="0">
                <a:solidFill>
                  <a:srgbClr val="C00000"/>
                </a:solidFill>
                <a:latin typeface="Arial"/>
              </a:rPr>
              <a:t>BY+1  EX300/53</a:t>
            </a:r>
            <a:endParaRPr lang="en-US" sz="800" b="1" dirty="0">
              <a:solidFill>
                <a:srgbClr val="C00000"/>
              </a:solidFill>
              <a:latin typeface="Arial"/>
            </a:endParaRPr>
          </a:p>
        </p:txBody>
      </p:sp>
      <p:sp>
        <p:nvSpPr>
          <p:cNvPr id="49" name="TextBox 74"/>
          <p:cNvSpPr txBox="1">
            <a:spLocks noChangeArrowheads="1"/>
          </p:cNvSpPr>
          <p:nvPr/>
        </p:nvSpPr>
        <p:spPr bwMode="auto">
          <a:xfrm>
            <a:off x="7467600" y="6248400"/>
            <a:ext cx="838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" b="1" dirty="0">
                <a:solidFill>
                  <a:srgbClr val="C00000"/>
                </a:solidFill>
                <a:latin typeface="Arial"/>
              </a:rPr>
              <a:t>Final </a:t>
            </a:r>
            <a:r>
              <a:rPr lang="en-US" sz="800" b="1" dirty="0" smtClean="0">
                <a:solidFill>
                  <a:srgbClr val="C00000"/>
                </a:solidFill>
                <a:latin typeface="Arial"/>
              </a:rPr>
              <a:t>BY+1 PD </a:t>
            </a:r>
            <a:r>
              <a:rPr lang="en-US" sz="800" b="1" dirty="0">
                <a:solidFill>
                  <a:srgbClr val="C00000"/>
                </a:solidFill>
                <a:latin typeface="Arial"/>
              </a:rPr>
              <a:t>EX300/53 Due to </a:t>
            </a:r>
            <a:r>
              <a:rPr lang="en-US" sz="800" b="1" dirty="0" smtClean="0">
                <a:solidFill>
                  <a:srgbClr val="C00000"/>
                </a:solidFill>
                <a:latin typeface="Arial"/>
              </a:rPr>
              <a:t>ITRM</a:t>
            </a:r>
            <a:endParaRPr lang="en-US" sz="800" b="1" dirty="0">
              <a:solidFill>
                <a:srgbClr val="C00000"/>
              </a:solidFill>
              <a:latin typeface="Arial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581400" y="838200"/>
            <a:ext cx="1981200" cy="2762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dirty="0">
                <a:solidFill>
                  <a:srgbClr val="0070C0"/>
                </a:solidFill>
              </a:rPr>
              <a:t>Budget Execution</a:t>
            </a:r>
          </a:p>
        </p:txBody>
      </p:sp>
      <p:sp>
        <p:nvSpPr>
          <p:cNvPr id="11" name="Text Box 69"/>
          <p:cNvSpPr txBox="1">
            <a:spLocks noChangeArrowheads="1"/>
          </p:cNvSpPr>
          <p:nvPr/>
        </p:nvSpPr>
        <p:spPr bwMode="auto">
          <a:xfrm>
            <a:off x="-76200" y="838201"/>
            <a:ext cx="914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800" b="1" dirty="0">
                <a:solidFill>
                  <a:srgbClr val="0070C0"/>
                </a:solidFill>
                <a:latin typeface="Arial"/>
              </a:rPr>
              <a:t>CY </a:t>
            </a:r>
            <a:r>
              <a:rPr lang="en-US" sz="800" b="1" dirty="0" smtClean="0">
                <a:solidFill>
                  <a:srgbClr val="0070C0"/>
                </a:solidFill>
                <a:latin typeface="Arial"/>
              </a:rPr>
              <a:t>Appropriation</a:t>
            </a:r>
            <a:endParaRPr lang="en-US" sz="800" b="1" dirty="0">
              <a:solidFill>
                <a:srgbClr val="0070C0"/>
              </a:solidFill>
              <a:latin typeface="Arial"/>
            </a:endParaRPr>
          </a:p>
        </p:txBody>
      </p:sp>
      <p:sp>
        <p:nvSpPr>
          <p:cNvPr id="12" name="Text Box 64"/>
          <p:cNvSpPr txBox="1">
            <a:spLocks noChangeArrowheads="1"/>
          </p:cNvSpPr>
          <p:nvPr/>
        </p:nvSpPr>
        <p:spPr bwMode="auto">
          <a:xfrm>
            <a:off x="228600" y="1143000"/>
            <a:ext cx="8540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" b="1" dirty="0">
                <a:solidFill>
                  <a:srgbClr val="0070C0"/>
                </a:solidFill>
                <a:latin typeface="Arial"/>
              </a:rPr>
              <a:t>Receive CY </a:t>
            </a:r>
            <a:r>
              <a:rPr lang="en-US" sz="800" b="1" dirty="0" smtClean="0">
                <a:solidFill>
                  <a:srgbClr val="0070C0"/>
                </a:solidFill>
                <a:latin typeface="Arial"/>
              </a:rPr>
              <a:t>Allocation</a:t>
            </a:r>
            <a:endParaRPr lang="en-US" sz="800" b="1" dirty="0">
              <a:solidFill>
                <a:srgbClr val="0070C0"/>
              </a:solidFill>
              <a:latin typeface="Arial"/>
            </a:endParaRPr>
          </a:p>
        </p:txBody>
      </p:sp>
      <p:sp>
        <p:nvSpPr>
          <p:cNvPr id="20" name="Text Box 64"/>
          <p:cNvSpPr txBox="1">
            <a:spLocks noChangeArrowheads="1"/>
          </p:cNvSpPr>
          <p:nvPr/>
        </p:nvSpPr>
        <p:spPr bwMode="auto">
          <a:xfrm>
            <a:off x="6019800" y="914400"/>
            <a:ext cx="7016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" b="1" dirty="0">
                <a:solidFill>
                  <a:srgbClr val="0070C0"/>
                </a:solidFill>
                <a:latin typeface="Arial"/>
              </a:rPr>
              <a:t>Begin CY Close-Out </a:t>
            </a:r>
          </a:p>
        </p:txBody>
      </p:sp>
      <p:sp>
        <p:nvSpPr>
          <p:cNvPr id="15" name="Text Box 74"/>
          <p:cNvSpPr txBox="1">
            <a:spLocks noChangeArrowheads="1"/>
          </p:cNvSpPr>
          <p:nvPr/>
        </p:nvSpPr>
        <p:spPr bwMode="auto">
          <a:xfrm>
            <a:off x="7543800" y="909935"/>
            <a:ext cx="838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800" b="1" dirty="0">
                <a:solidFill>
                  <a:srgbClr val="0070C0"/>
                </a:solidFill>
                <a:latin typeface="Arial"/>
              </a:rPr>
              <a:t>CY</a:t>
            </a:r>
          </a:p>
          <a:p>
            <a:pPr algn="ctr">
              <a:defRPr/>
            </a:pPr>
            <a:r>
              <a:rPr lang="en-US" sz="800" b="1" dirty="0">
                <a:solidFill>
                  <a:srgbClr val="0070C0"/>
                </a:solidFill>
                <a:latin typeface="Arial"/>
              </a:rPr>
              <a:t>Year-End </a:t>
            </a:r>
            <a:r>
              <a:rPr lang="en-US" sz="800" b="1" dirty="0" smtClean="0">
                <a:solidFill>
                  <a:srgbClr val="0070C0"/>
                </a:solidFill>
                <a:latin typeface="Arial"/>
              </a:rPr>
              <a:t>Review</a:t>
            </a:r>
            <a:endParaRPr lang="en-US" sz="800" b="1" dirty="0">
              <a:solidFill>
                <a:srgbClr val="0070C0"/>
              </a:solidFill>
              <a:latin typeface="Arial"/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 flipV="1">
            <a:off x="152400" y="1219200"/>
            <a:ext cx="76200" cy="38100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 Box 64"/>
          <p:cNvSpPr txBox="1">
            <a:spLocks noChangeArrowheads="1"/>
          </p:cNvSpPr>
          <p:nvPr/>
        </p:nvSpPr>
        <p:spPr bwMode="auto">
          <a:xfrm>
            <a:off x="990600" y="838200"/>
            <a:ext cx="990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" b="1" dirty="0" smtClean="0">
                <a:solidFill>
                  <a:srgbClr val="0070C0"/>
                </a:solidFill>
                <a:latin typeface="Arial"/>
              </a:rPr>
              <a:t>CY </a:t>
            </a:r>
            <a:r>
              <a:rPr lang="en-US" sz="800" b="1" dirty="0" smtClean="0">
                <a:solidFill>
                  <a:srgbClr val="0070C0"/>
                </a:solidFill>
              </a:rPr>
              <a:t>Baseline</a:t>
            </a:r>
          </a:p>
          <a:p>
            <a:pPr algn="ctr">
              <a:defRPr/>
            </a:pPr>
            <a:r>
              <a:rPr lang="en-US" sz="800" b="1" dirty="0" smtClean="0">
                <a:solidFill>
                  <a:srgbClr val="0070C0"/>
                </a:solidFill>
                <a:latin typeface="Arial"/>
              </a:rPr>
              <a:t>&amp; </a:t>
            </a:r>
            <a:r>
              <a:rPr lang="en-US" sz="800" b="1" dirty="0">
                <a:solidFill>
                  <a:srgbClr val="0070C0"/>
                </a:solidFill>
                <a:latin typeface="Arial"/>
              </a:rPr>
              <a:t>Certification </a:t>
            </a:r>
            <a:r>
              <a:rPr lang="en-US" sz="800" b="1" dirty="0" smtClean="0">
                <a:solidFill>
                  <a:srgbClr val="0070C0"/>
                </a:solidFill>
                <a:latin typeface="Arial"/>
              </a:rPr>
              <a:t>Letters sent to Congress</a:t>
            </a:r>
            <a:endParaRPr lang="en-US" sz="800" b="1" dirty="0">
              <a:solidFill>
                <a:srgbClr val="0070C0"/>
              </a:solidFill>
              <a:latin typeface="Arial"/>
            </a:endParaRPr>
          </a:p>
        </p:txBody>
      </p:sp>
      <p:cxnSp>
        <p:nvCxnSpPr>
          <p:cNvPr id="79" name="Straight Connector 78"/>
          <p:cNvCxnSpPr>
            <a:stCxn id="20" idx="2"/>
          </p:cNvCxnSpPr>
          <p:nvPr/>
        </p:nvCxnSpPr>
        <p:spPr>
          <a:xfrm>
            <a:off x="6370638" y="1252954"/>
            <a:ext cx="487362" cy="347246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15" idx="2"/>
          </p:cNvCxnSpPr>
          <p:nvPr/>
        </p:nvCxnSpPr>
        <p:spPr>
          <a:xfrm>
            <a:off x="7962900" y="1371600"/>
            <a:ext cx="38100" cy="22860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23" idx="2"/>
          </p:cNvCxnSpPr>
          <p:nvPr/>
        </p:nvCxnSpPr>
        <p:spPr>
          <a:xfrm>
            <a:off x="2514600" y="3251200"/>
            <a:ext cx="76200" cy="330200"/>
          </a:xfrm>
          <a:prstGeom prst="line">
            <a:avLst/>
          </a:prstGeom>
          <a:ln>
            <a:solidFill>
              <a:srgbClr val="006C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stCxn id="25" idx="2"/>
          </p:cNvCxnSpPr>
          <p:nvPr/>
        </p:nvCxnSpPr>
        <p:spPr>
          <a:xfrm>
            <a:off x="1562100" y="3200400"/>
            <a:ext cx="38100" cy="381000"/>
          </a:xfrm>
          <a:prstGeom prst="line">
            <a:avLst/>
          </a:prstGeom>
          <a:ln>
            <a:solidFill>
              <a:srgbClr val="006C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>
            <a:stCxn id="30" idx="2"/>
          </p:cNvCxnSpPr>
          <p:nvPr/>
        </p:nvCxnSpPr>
        <p:spPr>
          <a:xfrm flipH="1">
            <a:off x="3352800" y="3146425"/>
            <a:ext cx="342900" cy="434975"/>
          </a:xfrm>
          <a:prstGeom prst="line">
            <a:avLst/>
          </a:prstGeom>
          <a:ln>
            <a:solidFill>
              <a:srgbClr val="006C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5" name="TextBox 113"/>
          <p:cNvSpPr txBox="1">
            <a:spLocks noChangeArrowheads="1"/>
          </p:cNvSpPr>
          <p:nvPr/>
        </p:nvSpPr>
        <p:spPr bwMode="auto">
          <a:xfrm>
            <a:off x="3810000" y="3166646"/>
            <a:ext cx="990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800" b="1" dirty="0">
                <a:solidFill>
                  <a:srgbClr val="006C31"/>
                </a:solidFill>
              </a:rPr>
              <a:t>Data Call for BY </a:t>
            </a:r>
            <a:r>
              <a:rPr lang="en-US" sz="800" b="1" dirty="0" smtClean="0">
                <a:solidFill>
                  <a:srgbClr val="006C31"/>
                </a:solidFill>
              </a:rPr>
              <a:t>Quad Charts</a:t>
            </a:r>
            <a:endParaRPr lang="en-US" sz="800" b="1" dirty="0">
              <a:solidFill>
                <a:srgbClr val="006C31"/>
              </a:solidFill>
            </a:endParaRPr>
          </a:p>
        </p:txBody>
      </p:sp>
      <p:cxnSp>
        <p:nvCxnSpPr>
          <p:cNvPr id="121" name="Straight Connector 120"/>
          <p:cNvCxnSpPr>
            <a:stCxn id="2073" idx="2"/>
          </p:cNvCxnSpPr>
          <p:nvPr/>
        </p:nvCxnSpPr>
        <p:spPr>
          <a:xfrm>
            <a:off x="3848100" y="4941888"/>
            <a:ext cx="190500" cy="62071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>
            <a:stCxn id="21" idx="2"/>
          </p:cNvCxnSpPr>
          <p:nvPr/>
        </p:nvCxnSpPr>
        <p:spPr>
          <a:xfrm>
            <a:off x="8494714" y="5220686"/>
            <a:ext cx="0" cy="34191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>
            <a:stCxn id="2105" idx="2"/>
          </p:cNvCxnSpPr>
          <p:nvPr/>
        </p:nvCxnSpPr>
        <p:spPr>
          <a:xfrm flipH="1">
            <a:off x="4114800" y="3505200"/>
            <a:ext cx="190500" cy="76200"/>
          </a:xfrm>
          <a:prstGeom prst="line">
            <a:avLst/>
          </a:prstGeom>
          <a:ln>
            <a:solidFill>
              <a:srgbClr val="006C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 rot="5400000">
            <a:off x="4762500" y="3390900"/>
            <a:ext cx="381000" cy="0"/>
          </a:xfrm>
          <a:prstGeom prst="line">
            <a:avLst/>
          </a:prstGeom>
          <a:ln>
            <a:solidFill>
              <a:srgbClr val="006C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>
            <a:off x="7886700" y="3051006"/>
            <a:ext cx="0" cy="574844"/>
          </a:xfrm>
          <a:prstGeom prst="line">
            <a:avLst/>
          </a:prstGeom>
          <a:ln>
            <a:solidFill>
              <a:srgbClr val="006C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>
            <a:stCxn id="24" idx="2"/>
          </p:cNvCxnSpPr>
          <p:nvPr/>
        </p:nvCxnSpPr>
        <p:spPr>
          <a:xfrm rot="5400000">
            <a:off x="897731" y="3374232"/>
            <a:ext cx="71437" cy="38100"/>
          </a:xfrm>
          <a:prstGeom prst="line">
            <a:avLst/>
          </a:prstGeom>
          <a:ln>
            <a:solidFill>
              <a:srgbClr val="006C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 rot="5400000">
            <a:off x="1181100" y="6057900"/>
            <a:ext cx="2286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>
            <a:endCxn id="43" idx="0"/>
          </p:cNvCxnSpPr>
          <p:nvPr/>
        </p:nvCxnSpPr>
        <p:spPr>
          <a:xfrm>
            <a:off x="2819400" y="5948363"/>
            <a:ext cx="76200" cy="45243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>
            <a:endCxn id="49" idx="0"/>
          </p:cNvCxnSpPr>
          <p:nvPr/>
        </p:nvCxnSpPr>
        <p:spPr>
          <a:xfrm flipH="1">
            <a:off x="7886700" y="5943600"/>
            <a:ext cx="38100" cy="3048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>
            <a:endCxn id="75" idx="0"/>
          </p:cNvCxnSpPr>
          <p:nvPr/>
        </p:nvCxnSpPr>
        <p:spPr>
          <a:xfrm>
            <a:off x="1485900" y="5943600"/>
            <a:ext cx="609600" cy="32167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31" idx="2"/>
          </p:cNvCxnSpPr>
          <p:nvPr/>
        </p:nvCxnSpPr>
        <p:spPr>
          <a:xfrm>
            <a:off x="1160736" y="4939260"/>
            <a:ext cx="60051" cy="54714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95"/>
          <p:cNvSpPr txBox="1">
            <a:spLocks noChangeArrowheads="1"/>
          </p:cNvSpPr>
          <p:nvPr/>
        </p:nvSpPr>
        <p:spPr bwMode="auto">
          <a:xfrm>
            <a:off x="1676400" y="6265277"/>
            <a:ext cx="838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800" b="1" dirty="0">
                <a:solidFill>
                  <a:srgbClr val="C00000"/>
                </a:solidFill>
                <a:latin typeface="Arial"/>
              </a:rPr>
              <a:t>Data call </a:t>
            </a:r>
            <a:r>
              <a:rPr lang="en-US" sz="800" b="1" dirty="0" smtClean="0">
                <a:solidFill>
                  <a:srgbClr val="C00000"/>
                </a:solidFill>
                <a:latin typeface="Arial"/>
              </a:rPr>
              <a:t>for</a:t>
            </a:r>
          </a:p>
          <a:p>
            <a:pPr algn="ctr">
              <a:defRPr/>
            </a:pPr>
            <a:r>
              <a:rPr lang="en-US" sz="800" b="1" dirty="0" smtClean="0">
                <a:solidFill>
                  <a:srgbClr val="C00000"/>
                </a:solidFill>
                <a:latin typeface="Arial"/>
              </a:rPr>
              <a:t>LCFR</a:t>
            </a:r>
            <a:endParaRPr lang="en-US" sz="800" b="1" dirty="0">
              <a:solidFill>
                <a:srgbClr val="C00000"/>
              </a:solidFill>
              <a:latin typeface="Arial"/>
            </a:endParaRPr>
          </a:p>
        </p:txBody>
      </p:sp>
      <p:sp>
        <p:nvSpPr>
          <p:cNvPr id="103" name="TextBox 113"/>
          <p:cNvSpPr txBox="1">
            <a:spLocks noChangeArrowheads="1"/>
          </p:cNvSpPr>
          <p:nvPr/>
        </p:nvSpPr>
        <p:spPr bwMode="auto">
          <a:xfrm>
            <a:off x="2286000" y="1047750"/>
            <a:ext cx="1143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800" b="1" dirty="0" smtClean="0">
                <a:solidFill>
                  <a:srgbClr val="0070C0"/>
                </a:solidFill>
              </a:rPr>
              <a:t>Quarterly Budget Execution Review</a:t>
            </a:r>
            <a:endParaRPr lang="en-US" sz="800" b="1" dirty="0">
              <a:solidFill>
                <a:srgbClr val="0070C0"/>
              </a:solidFill>
            </a:endParaRPr>
          </a:p>
        </p:txBody>
      </p:sp>
      <p:cxnSp>
        <p:nvCxnSpPr>
          <p:cNvPr id="104" name="Straight Connector 103"/>
          <p:cNvCxnSpPr>
            <a:stCxn id="103" idx="2"/>
          </p:cNvCxnSpPr>
          <p:nvPr/>
        </p:nvCxnSpPr>
        <p:spPr>
          <a:xfrm>
            <a:off x="2857500" y="1386304"/>
            <a:ext cx="114300" cy="271046"/>
          </a:xfrm>
          <a:prstGeom prst="line">
            <a:avLst/>
          </a:prstGeom>
          <a:ln>
            <a:solidFill>
              <a:srgbClr val="006C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13"/>
          <p:cNvSpPr txBox="1">
            <a:spLocks noChangeArrowheads="1"/>
          </p:cNvSpPr>
          <p:nvPr/>
        </p:nvSpPr>
        <p:spPr bwMode="auto">
          <a:xfrm>
            <a:off x="4648200" y="1066800"/>
            <a:ext cx="990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800" b="1" dirty="0" smtClean="0">
                <a:solidFill>
                  <a:srgbClr val="0070C0"/>
                </a:solidFill>
              </a:rPr>
              <a:t>Mid Year Budget Review</a:t>
            </a:r>
            <a:endParaRPr lang="en-US" sz="800" b="1" dirty="0">
              <a:solidFill>
                <a:srgbClr val="0070C0"/>
              </a:solidFill>
            </a:endParaRPr>
          </a:p>
        </p:txBody>
      </p:sp>
      <p:sp>
        <p:nvSpPr>
          <p:cNvPr id="109" name="TextBox 113"/>
          <p:cNvSpPr txBox="1">
            <a:spLocks noChangeArrowheads="1"/>
          </p:cNvSpPr>
          <p:nvPr/>
        </p:nvSpPr>
        <p:spPr bwMode="auto">
          <a:xfrm>
            <a:off x="6629400" y="990600"/>
            <a:ext cx="990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800" b="1" dirty="0" smtClean="0">
                <a:solidFill>
                  <a:srgbClr val="0070C0"/>
                </a:solidFill>
              </a:rPr>
              <a:t>Quarterly Budget Review</a:t>
            </a:r>
            <a:endParaRPr lang="en-US" sz="800" b="1" dirty="0">
              <a:solidFill>
                <a:srgbClr val="0070C0"/>
              </a:solidFill>
            </a:endParaRPr>
          </a:p>
        </p:txBody>
      </p:sp>
      <p:cxnSp>
        <p:nvCxnSpPr>
          <p:cNvPr id="110" name="Straight Connector 109"/>
          <p:cNvCxnSpPr>
            <a:stCxn id="109" idx="2"/>
          </p:cNvCxnSpPr>
          <p:nvPr/>
        </p:nvCxnSpPr>
        <p:spPr>
          <a:xfrm>
            <a:off x="7124700" y="1329154"/>
            <a:ext cx="266700" cy="347246"/>
          </a:xfrm>
          <a:prstGeom prst="line">
            <a:avLst/>
          </a:prstGeom>
          <a:ln>
            <a:solidFill>
              <a:srgbClr val="006C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>
            <a:stCxn id="108" idx="2"/>
          </p:cNvCxnSpPr>
          <p:nvPr/>
        </p:nvCxnSpPr>
        <p:spPr>
          <a:xfrm flipH="1">
            <a:off x="5105400" y="1405354"/>
            <a:ext cx="38100" cy="271046"/>
          </a:xfrm>
          <a:prstGeom prst="line">
            <a:avLst/>
          </a:prstGeom>
          <a:ln>
            <a:solidFill>
              <a:srgbClr val="006C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61"/>
          <p:cNvSpPr txBox="1">
            <a:spLocks noChangeArrowheads="1"/>
          </p:cNvSpPr>
          <p:nvPr/>
        </p:nvSpPr>
        <p:spPr bwMode="auto">
          <a:xfrm>
            <a:off x="1828800" y="4456824"/>
            <a:ext cx="914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" b="1" dirty="0" smtClean="0">
                <a:solidFill>
                  <a:srgbClr val="C00000"/>
                </a:solidFill>
                <a:latin typeface="Arial"/>
              </a:rPr>
              <a:t>Life Cycle Funding Request (LCFR) Due</a:t>
            </a:r>
            <a:endParaRPr lang="en-US" sz="800" b="1" dirty="0">
              <a:solidFill>
                <a:srgbClr val="C00000"/>
              </a:solidFill>
              <a:latin typeface="Arial"/>
            </a:endParaRPr>
          </a:p>
        </p:txBody>
      </p:sp>
      <p:cxnSp>
        <p:nvCxnSpPr>
          <p:cNvPr id="81" name="Straight Connector 80"/>
          <p:cNvCxnSpPr>
            <a:stCxn id="80" idx="2"/>
          </p:cNvCxnSpPr>
          <p:nvPr/>
        </p:nvCxnSpPr>
        <p:spPr>
          <a:xfrm flipH="1">
            <a:off x="1790700" y="5041599"/>
            <a:ext cx="495300" cy="50830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113"/>
          <p:cNvSpPr txBox="1">
            <a:spLocks noChangeArrowheads="1"/>
          </p:cNvSpPr>
          <p:nvPr/>
        </p:nvSpPr>
        <p:spPr bwMode="auto">
          <a:xfrm>
            <a:off x="2819400" y="2895600"/>
            <a:ext cx="609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800" b="1" dirty="0" smtClean="0">
                <a:solidFill>
                  <a:srgbClr val="006C31"/>
                </a:solidFill>
              </a:rPr>
              <a:t>BRDs due</a:t>
            </a:r>
            <a:endParaRPr lang="en-US" sz="800" b="1" dirty="0">
              <a:solidFill>
                <a:srgbClr val="006C31"/>
              </a:solidFill>
            </a:endParaRPr>
          </a:p>
        </p:txBody>
      </p:sp>
      <p:cxnSp>
        <p:nvCxnSpPr>
          <p:cNvPr id="95" name="Straight Connector 94"/>
          <p:cNvCxnSpPr>
            <a:stCxn id="90" idx="2"/>
          </p:cNvCxnSpPr>
          <p:nvPr/>
        </p:nvCxnSpPr>
        <p:spPr>
          <a:xfrm>
            <a:off x="3124200" y="3234154"/>
            <a:ext cx="76200" cy="347246"/>
          </a:xfrm>
          <a:prstGeom prst="line">
            <a:avLst/>
          </a:prstGeom>
          <a:ln>
            <a:solidFill>
              <a:srgbClr val="006C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108"/>
          <p:cNvSpPr>
            <a:spLocks noChangeArrowheads="1"/>
          </p:cNvSpPr>
          <p:nvPr/>
        </p:nvSpPr>
        <p:spPr bwMode="auto">
          <a:xfrm>
            <a:off x="6705600" y="6248400"/>
            <a:ext cx="838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" b="1" dirty="0" smtClean="0">
                <a:solidFill>
                  <a:srgbClr val="C00000"/>
                </a:solidFill>
                <a:latin typeface="Arial"/>
              </a:rPr>
              <a:t>Initial CBJ submission in support of Exhibit 300s</a:t>
            </a:r>
            <a:endParaRPr lang="en-US" sz="800" b="1" dirty="0">
              <a:solidFill>
                <a:srgbClr val="C00000"/>
              </a:solidFill>
              <a:latin typeface="Arial"/>
            </a:endParaRPr>
          </a:p>
        </p:txBody>
      </p:sp>
      <p:cxnSp>
        <p:nvCxnSpPr>
          <p:cNvPr id="86" name="Straight Connector 85"/>
          <p:cNvCxnSpPr>
            <a:endCxn id="76" idx="0"/>
          </p:cNvCxnSpPr>
          <p:nvPr/>
        </p:nvCxnSpPr>
        <p:spPr>
          <a:xfrm flipH="1">
            <a:off x="7124700" y="5943600"/>
            <a:ext cx="38100" cy="3048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 Box 33"/>
          <p:cNvSpPr txBox="1">
            <a:spLocks noChangeArrowheads="1"/>
          </p:cNvSpPr>
          <p:nvPr/>
        </p:nvSpPr>
        <p:spPr bwMode="auto">
          <a:xfrm>
            <a:off x="7086600" y="4464556"/>
            <a:ext cx="1066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800" b="1" dirty="0" smtClean="0">
                <a:solidFill>
                  <a:srgbClr val="C00000"/>
                </a:solidFill>
                <a:latin typeface="Arial"/>
              </a:rPr>
              <a:t>Populate reportable OMB 300B projects/activities</a:t>
            </a:r>
            <a:endParaRPr lang="en-US" sz="800" b="1" dirty="0">
              <a:solidFill>
                <a:srgbClr val="C00000"/>
              </a:solidFill>
              <a:latin typeface="Arial"/>
            </a:endParaRPr>
          </a:p>
        </p:txBody>
      </p:sp>
      <p:cxnSp>
        <p:nvCxnSpPr>
          <p:cNvPr id="87" name="Straight Connector 86"/>
          <p:cNvCxnSpPr/>
          <p:nvPr/>
        </p:nvCxnSpPr>
        <p:spPr>
          <a:xfrm flipV="1">
            <a:off x="304800" y="1447800"/>
            <a:ext cx="152400" cy="15240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V="1">
            <a:off x="914400" y="1371600"/>
            <a:ext cx="381000" cy="22860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 Box 256"/>
          <p:cNvSpPr txBox="1">
            <a:spLocks noChangeArrowheads="1"/>
          </p:cNvSpPr>
          <p:nvPr/>
        </p:nvSpPr>
        <p:spPr bwMode="auto">
          <a:xfrm>
            <a:off x="5810250" y="3228975"/>
            <a:ext cx="1352550" cy="338554"/>
          </a:xfrm>
          <a:prstGeom prst="rect">
            <a:avLst/>
          </a:prstGeom>
          <a:noFill/>
          <a:ln w="9525">
            <a:solidFill>
              <a:srgbClr val="006C31"/>
            </a:solidFill>
            <a:prstDash val="sys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800" b="1" dirty="0" smtClean="0">
                <a:solidFill>
                  <a:srgbClr val="006C31"/>
                </a:solidFill>
                <a:latin typeface="Arial"/>
              </a:rPr>
              <a:t>Business Prioritization/Validation</a:t>
            </a:r>
            <a:endParaRPr lang="en-US" sz="800" b="1" dirty="0">
              <a:solidFill>
                <a:srgbClr val="006C31"/>
              </a:solidFill>
              <a:latin typeface="Arial"/>
            </a:endParaRPr>
          </a:p>
        </p:txBody>
      </p:sp>
      <p:cxnSp>
        <p:nvCxnSpPr>
          <p:cNvPr id="73" name="Straight Connector 72"/>
          <p:cNvCxnSpPr>
            <a:stCxn id="92" idx="2"/>
          </p:cNvCxnSpPr>
          <p:nvPr/>
        </p:nvCxnSpPr>
        <p:spPr>
          <a:xfrm>
            <a:off x="7620000" y="5049331"/>
            <a:ext cx="381000" cy="50056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331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98244"/>
            <a:ext cx="2133600" cy="365125"/>
          </a:xfrm>
        </p:spPr>
        <p:txBody>
          <a:bodyPr/>
          <a:lstStyle/>
          <a:p>
            <a:pPr>
              <a:defRPr/>
            </a:pPr>
            <a:fld id="{0F90BE10-4751-49F5-96BA-7ED2063B27D6}" type="slidenum">
              <a:rPr lang="en-US">
                <a:latin typeface="+mj-lt"/>
              </a:rPr>
              <a:pPr>
                <a:defRPr/>
              </a:pPr>
              <a:t>18</a:t>
            </a:fld>
            <a:endParaRPr lang="en-US" dirty="0">
              <a:latin typeface="+mj-lt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240632"/>
            <a:ext cx="8229600" cy="93253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fontAlgn="auto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Arial" charset="0"/>
              </a:rPr>
              <a:t>How To Win PD Contracts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304800" y="1828800"/>
            <a:ext cx="8458200" cy="907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7663" indent="-347663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1885950" algn="l"/>
              </a:tabLst>
              <a:defRPr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395288" indent="-395288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  <a:tabLst>
                <a:tab pos="1885950" algn="l"/>
              </a:tabLst>
              <a:defRPr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457200" y="6498244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6/11/14</a:t>
            </a:r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3124200" y="6498244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OI&amp;T Product Development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665027"/>
            <a:ext cx="8229600" cy="435077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Understand our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roblems and requirements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Understand our commitments, challenges, and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efinition of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uccess 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Commitments: VE, Benefits Transformation, Hosting, MASS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Challenges: Volume, time, integration, funding</a:t>
            </a:r>
          </a:p>
          <a:p>
            <a:pPr lvl="2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Integration – Who is defining interfaces?</a:t>
            </a:r>
          </a:p>
          <a:p>
            <a:pPr lvl="2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Funding – VA might not have all the funding up front </a:t>
            </a:r>
          </a:p>
          <a:p>
            <a:pPr lvl="2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Be prepared with flexible plans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6/11/14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OI&amp;T Product Development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D29990-F38A-4F12-846F-97009A35C65C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40632"/>
            <a:ext cx="8229600" cy="93253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fontAlgn="auto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Arial" charset="0"/>
              </a:rPr>
              <a:t>How To Win VA PD Contracts </a:t>
            </a:r>
          </a:p>
          <a:p>
            <a:pPr algn="ctr" fontAlgn="auto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Arial" charset="0"/>
              </a:rPr>
              <a:t>Cont’d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433015"/>
            <a:ext cx="8229600" cy="458278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Demonstrate you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nderstand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ur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roblems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Demonstrate how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ou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an and have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olve(d) that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pecific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roblem  -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easibility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Make sure your teams work with product vendors and integrate into business capabilities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charset="0"/>
              <a:buNone/>
            </a:pPr>
            <a:endParaRPr lang="en-US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876300" y="5760875"/>
            <a:ext cx="7315200" cy="646331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 smtClean="0">
                <a:solidFill>
                  <a:schemeClr val="bg1"/>
                </a:solidFill>
              </a:rPr>
              <a:t>You can add value by providing solutions that work with or improve VA business processes.</a:t>
            </a:r>
            <a:endParaRPr lang="en-US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1" descr="VeteransAffairs-Se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2286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B98FFB-6BAF-44FE-98A2-7B2F1597F915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52400" y="1295400"/>
            <a:ext cx="8763000" cy="1588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57200" y="1447800"/>
            <a:ext cx="8229600" cy="1588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Agenda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1860331"/>
            <a:ext cx="8229600" cy="4265832"/>
          </a:xfrm>
        </p:spPr>
        <p:txBody>
          <a:bodyPr/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Product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Development (PD)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Organizational Overview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Who We Are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PD’s Commitments and Challenges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Dedication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Delivery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Discipline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What PD Needs from Industry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Upcoming Opportunities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Remaining for Fiscal Year 2014 (FY14)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Upcoming in FY15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6/11/14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OI&amp;T Product Development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6/11/14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OI&amp;T Product Development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D29990-F38A-4F12-846F-97009A35C65C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40632"/>
            <a:ext cx="8229600" cy="93253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fontAlgn="auto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Arial" charset="0"/>
              </a:rPr>
              <a:t>How To Keep PD Contracts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Deliver results (PMAS), not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xcuses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Understand our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ig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icture. </a:t>
            </a:r>
            <a:r>
              <a:rPr lang="en-US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Dedication. Discipline. Delivery.</a:t>
            </a:r>
          </a:p>
          <a:p>
            <a:r>
              <a:rPr lang="en-US" sz="2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Dedication: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Know and understand our mission. Everything we do is to help our Veterans and those who serve them.</a:t>
            </a:r>
          </a:p>
          <a:p>
            <a:r>
              <a:rPr lang="en-US" sz="2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Delivery</a:t>
            </a:r>
            <a:r>
              <a:rPr lang="en-US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PMAS, Agile, and T-4 = Successful Delivery.</a:t>
            </a:r>
          </a:p>
          <a:p>
            <a:r>
              <a:rPr lang="en-US" sz="2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Discipline: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We can improve our rigor and discipline.  </a:t>
            </a:r>
          </a:p>
          <a:p>
            <a:pPr lvl="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Section 508: Only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resent projects and solutions that are 508-compliant</a:t>
            </a:r>
          </a:p>
          <a:p>
            <a:pPr lvl="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Authority to Operate: Start thinking about ATOs on day 1</a:t>
            </a:r>
          </a:p>
          <a:p>
            <a:pPr lvl="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Open Source:  Critical to VA’s future plans in access to healthcare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876300" y="5874973"/>
            <a:ext cx="7315200" cy="461665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 smtClean="0">
                <a:solidFill>
                  <a:schemeClr val="bg1"/>
                </a:solidFill>
              </a:rPr>
              <a:t>Help solve VA, VHA, OI&amp;T and PD’s problems!</a:t>
            </a:r>
            <a:endParaRPr 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38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Remaining FY14 Opportunities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Currently Actionable</a:t>
            </a: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Actionable - ~$113.3M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New Competitive - ~$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73.2M</a:t>
            </a:r>
          </a:p>
          <a:p>
            <a:pPr marL="457200" lvl="1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Under Development</a:t>
            </a: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24 remaining competitive acquisitions for a total of $52,075,869.49 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(1) IPT/PMO Support- 8 for a total of $21,341,961.00 **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(2) SW Development/Testing- 9 efforts for a total of $22,020,989.00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(3) SW Licenses/Maintenance- 7 efforts for a total of $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8,712,919.49</a:t>
            </a:r>
          </a:p>
          <a:p>
            <a:pPr lvl="1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** Does not include the Enterprise PMO Contract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6/11/14	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OI&amp;T Product Development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C7219A-98DC-42BA-A12A-12E75342F36E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4364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FY15 – First Look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FY15 Competitive Acquisitions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166 Total New Competitive efforts for a total of $239,912,775.00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(1) IPT/PMO Support/Testing- 30 efforts for a total of $26,622,909.00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(2) HDW Purchase/Installation/Maintenance- 11 efforts for a total of $6,998,170.00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(3) SW Development/Testing- 56 efforts for a total of $114,732,602.00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(4) SW/SW Licenses/Maintenance- 54 efforts for a total of $67,086,966.00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(5) Hosting- 5 efforts for a total of $18, 648,667.00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(6) Other- 11 efforts for a total of $5,823,461.00</a:t>
            </a:r>
          </a:p>
          <a:p>
            <a:pPr marL="0" indent="0">
              <a:buNone/>
            </a:pP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FY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15 Executable Options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Existing Options - ~$499.9M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6/11/14	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OI&amp;T Product Development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C7219A-98DC-42BA-A12A-12E75342F36E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4212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FY15 </a:t>
            </a:r>
            <a:r>
              <a:rPr lang="en-US" dirty="0"/>
              <a:t>Competitive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Opportunities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Access To Care (3)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CAPRI (2)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Caregivers (1)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Comp &amp; Pension (1)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Enterprise License Expense (3)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Health Admin Systems (4)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Health Care Efficiency (3)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Interoperability (1)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Memorials Legacy Development (3)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Mental Health Medical Legacy (1)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NMOC (6)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6/11/14	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OI&amp;T Product Development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C7219A-98DC-42BA-A12A-12E75342F36E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0926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FY15 Competitive </a:t>
            </a:r>
            <a:br>
              <a:rPr lang="en-US" dirty="0" smtClean="0"/>
            </a:br>
            <a:r>
              <a:rPr lang="en-US" dirty="0" smtClean="0"/>
              <a:t>Opportunities,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Registries (7)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Repositories (1)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Safety &amp; Security (PIV &amp; HSPD 12) (2)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VBMS (3)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VRM (3)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VETSNET (3)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VHA Research Medical Legacy (2)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Vista Evolution (5)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VLER Health (2)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6/11/14	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OI&amp;T Product Development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C7219A-98DC-42BA-A12A-12E75342F36E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6776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75262"/>
            <a:ext cx="8229600" cy="1143000"/>
          </a:xfrm>
        </p:spPr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C7219A-98DC-42BA-A12A-12E75342F36E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6/11/14</a:t>
            </a:r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OI&amp;T Product Development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75262"/>
            <a:ext cx="8229600" cy="1143000"/>
          </a:xfrm>
        </p:spPr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C7219A-98DC-42BA-A12A-12E75342F36E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2/16/2012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OIT Product Development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u="sng" dirty="0" smtClean="0"/>
              <a:t>Vi</a:t>
            </a:r>
            <a:r>
              <a:rPr lang="en-US" sz="3000" dirty="0" smtClean="0"/>
              <a:t>sualizing </a:t>
            </a:r>
            <a:r>
              <a:rPr lang="en-US" sz="3000" u="sng" dirty="0" smtClean="0"/>
              <a:t>Vi</a:t>
            </a:r>
            <a:r>
              <a:rPr lang="en-US" sz="3000" dirty="0" smtClean="0"/>
              <a:t>st</a:t>
            </a:r>
            <a:r>
              <a:rPr lang="en-US" sz="3000" u="sng" dirty="0" smtClean="0"/>
              <a:t>A</a:t>
            </a:r>
            <a:r>
              <a:rPr lang="en-US" sz="3000" dirty="0" smtClean="0"/>
              <a:t> and </a:t>
            </a:r>
            <a:r>
              <a:rPr lang="en-US" sz="3000" u="sng" dirty="0" smtClean="0"/>
              <a:t>N</a:t>
            </a:r>
            <a:r>
              <a:rPr lang="en-US" sz="3000" dirty="0" smtClean="0"/>
              <a:t>amespace</a:t>
            </a:r>
            <a:endParaRPr lang="en-US" sz="3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 fontScale="92500" lnSpcReduction="10000"/>
          </a:bodyPr>
          <a:lstStyle/>
          <a:p>
            <a:pPr>
              <a:buSzPct val="70000"/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VIVIAN is a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pproach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SzPct val="70000"/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Multiple v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iew visualizations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SzPct val="70000"/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Integration of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models such as Business Function Framework</a:t>
            </a:r>
          </a:p>
          <a:p>
            <a:pPr lvl="1">
              <a:buSzPct val="70000"/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Access to code and documentation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SzPct val="70000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Demonstration</a:t>
            </a:r>
          </a:p>
          <a:p>
            <a:pPr lvl="1">
              <a:buSzPct val="70000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http://code.osehra.org/Prod/Visual/prod_visual.html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SzPct val="70000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http://code.osehra.org/ProdDemo/Visual/vista_menus.html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SzPct val="70000"/>
            </a:pPr>
            <a:endParaRPr lang="en-US" dirty="0"/>
          </a:p>
          <a:p>
            <a:pPr lvl="1">
              <a:buSzPct val="70000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77EC69DC-24C7-4942-8721-D0E428827D51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38200" y="468766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13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26192"/>
            <a:ext cx="9160833" cy="6831808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066800" y="5715000"/>
            <a:ext cx="25146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3429000" y="5257800"/>
            <a:ext cx="990600" cy="476429"/>
          </a:xfrm>
          <a:prstGeom prst="straightConnector1">
            <a:avLst/>
          </a:prstGeom>
          <a:ln w="317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978623" y="2058470"/>
            <a:ext cx="56467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Root view from VIVIAN “Collapse All” option.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19600" y="4572000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Clicking the “VistA” button expands the tree...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0D2DF-1655-43AF-A322-9A4C74DE46E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351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5000"/>
    </mc:Choice>
    <mc:Fallback xmlns="">
      <p:transition advClick="0" advTm="1500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977" y="0"/>
            <a:ext cx="9169977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29200" y="914400"/>
            <a:ext cx="396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...Now we see several categories of capabilities.  (We can scroll down to view the ones that aren’t now visible.)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76800" y="3398520"/>
            <a:ext cx="3246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We’ll select “Provider Services”...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743200" y="1371600"/>
            <a:ext cx="2057400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4343400" y="2209800"/>
            <a:ext cx="609600" cy="1188720"/>
          </a:xfrm>
          <a:prstGeom prst="straightConnector1">
            <a:avLst/>
          </a:prstGeom>
          <a:ln w="317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0D2DF-1655-43AF-A322-9A4C74DE46E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836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5000"/>
    </mc:Choice>
    <mc:Fallback xmlns="">
      <p:transition advClick="0" advTm="15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458200" cy="1143000"/>
          </a:xfrm>
        </p:spPr>
        <p:txBody>
          <a:bodyPr/>
          <a:lstStyle/>
          <a:p>
            <a:r>
              <a:rPr lang="en-US" sz="3200" dirty="0" smtClean="0">
                <a:solidFill>
                  <a:srgbClr val="002060"/>
                </a:solidFill>
              </a:rPr>
              <a:t>Office of Information and Technology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C7219A-98DC-42BA-A12A-12E75342F36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446426" y="1514474"/>
            <a:ext cx="2743200" cy="23145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Assistant Secretary, </a:t>
            </a:r>
            <a:b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Office of Information and Technology</a:t>
            </a:r>
          </a:p>
          <a:p>
            <a:pPr algn="ctr"/>
            <a:r>
              <a:rPr lang="en-US" sz="1600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------------------------------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Executive in Charge and Chief Information 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Officer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Mr. Stephen Warren</a:t>
            </a:r>
          </a:p>
          <a:p>
            <a:pPr algn="ctr"/>
            <a:endParaRPr lang="en-US" sz="16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99226" y="1514475"/>
            <a:ext cx="2057400" cy="1066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Quality, Performance, and Oversight</a:t>
            </a:r>
          </a:p>
          <a:p>
            <a:pPr algn="ctr"/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Ms. Martha Orr</a:t>
            </a:r>
            <a:endParaRPr lang="en-US" sz="16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46226" y="4800599"/>
            <a:ext cx="1371600" cy="12375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Service Delivery and Engineering</a:t>
            </a:r>
          </a:p>
          <a:p>
            <a:pPr algn="ctr"/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Mr. Arthur Gonzales</a:t>
            </a:r>
            <a:endParaRPr lang="en-US" sz="16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0226" y="4800599"/>
            <a:ext cx="1371600" cy="11745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Product Development Ms. Lorraine Landfried</a:t>
            </a:r>
            <a:endParaRPr 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94226" y="4800600"/>
            <a:ext cx="1371600" cy="12218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Architecture, Strategy and Design</a:t>
            </a:r>
          </a:p>
          <a:p>
            <a:pPr algn="ctr"/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Dr. Paul Tibbits</a:t>
            </a:r>
            <a:endParaRPr lang="en-US" sz="16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18226" y="4800599"/>
            <a:ext cx="1371600" cy="11745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IT Resource Management</a:t>
            </a:r>
          </a:p>
          <a:p>
            <a:pPr algn="ctr"/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Mr. Rom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Mascetti</a:t>
            </a:r>
            <a:endParaRPr lang="en-US" sz="16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942226" y="4800600"/>
            <a:ext cx="1371600" cy="11587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Information Security</a:t>
            </a:r>
          </a:p>
          <a:p>
            <a:pPr algn="ctr"/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Mr. Stanley Lowe</a:t>
            </a:r>
            <a:endParaRPr lang="en-US" sz="16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Elbow Connector 16"/>
          <p:cNvCxnSpPr>
            <a:stCxn id="6" idx="2"/>
            <a:endCxn id="9" idx="0"/>
          </p:cNvCxnSpPr>
          <p:nvPr/>
        </p:nvCxnSpPr>
        <p:spPr>
          <a:xfrm rot="5400000">
            <a:off x="2189251" y="3171824"/>
            <a:ext cx="971550" cy="2286000"/>
          </a:xfrm>
          <a:prstGeom prst="bentConnector3">
            <a:avLst>
              <a:gd name="adj1" fmla="val 5000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6" idx="2"/>
            <a:endCxn id="10" idx="0"/>
          </p:cNvCxnSpPr>
          <p:nvPr/>
        </p:nvCxnSpPr>
        <p:spPr>
          <a:xfrm rot="5400000">
            <a:off x="2951251" y="3933824"/>
            <a:ext cx="971550" cy="762000"/>
          </a:xfrm>
          <a:prstGeom prst="bentConnector3">
            <a:avLst>
              <a:gd name="adj1" fmla="val 5000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stCxn id="6" idx="2"/>
            <a:endCxn id="11" idx="0"/>
          </p:cNvCxnSpPr>
          <p:nvPr/>
        </p:nvCxnSpPr>
        <p:spPr>
          <a:xfrm rot="16200000" flipH="1">
            <a:off x="3713251" y="3933824"/>
            <a:ext cx="971551" cy="762000"/>
          </a:xfrm>
          <a:prstGeom prst="bentConnector3">
            <a:avLst>
              <a:gd name="adj1" fmla="val 5000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stCxn id="6" idx="2"/>
            <a:endCxn id="12" idx="0"/>
          </p:cNvCxnSpPr>
          <p:nvPr/>
        </p:nvCxnSpPr>
        <p:spPr>
          <a:xfrm rot="16200000" flipH="1">
            <a:off x="4475251" y="3171824"/>
            <a:ext cx="971550" cy="2286000"/>
          </a:xfrm>
          <a:prstGeom prst="bentConnector3">
            <a:avLst>
              <a:gd name="adj1" fmla="val 5000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>
            <a:stCxn id="6" idx="2"/>
            <a:endCxn id="13" idx="0"/>
          </p:cNvCxnSpPr>
          <p:nvPr/>
        </p:nvCxnSpPr>
        <p:spPr>
          <a:xfrm rot="16200000" flipH="1">
            <a:off x="5237251" y="2409824"/>
            <a:ext cx="971551" cy="3810000"/>
          </a:xfrm>
          <a:prstGeom prst="bentConnector3">
            <a:avLst>
              <a:gd name="adj1" fmla="val 5000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>
            <a:stCxn id="6" idx="3"/>
            <a:endCxn id="7" idx="1"/>
          </p:cNvCxnSpPr>
          <p:nvPr/>
        </p:nvCxnSpPr>
        <p:spPr>
          <a:xfrm flipV="1">
            <a:off x="5189626" y="2047875"/>
            <a:ext cx="609600" cy="623887"/>
          </a:xfrm>
          <a:prstGeom prst="bentConnector3">
            <a:avLst>
              <a:gd name="adj1" fmla="val 50000"/>
            </a:avLst>
          </a:prstGeom>
          <a:ln w="190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799226" y="2762250"/>
            <a:ext cx="2057400" cy="1066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Customer Liaisons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Ms. 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Jacquelyn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Patillo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1" name="Elbow Connector 30"/>
          <p:cNvCxnSpPr>
            <a:stCxn id="6" idx="3"/>
            <a:endCxn id="29" idx="1"/>
          </p:cNvCxnSpPr>
          <p:nvPr/>
        </p:nvCxnSpPr>
        <p:spPr>
          <a:xfrm>
            <a:off x="5189626" y="2671762"/>
            <a:ext cx="609600" cy="623888"/>
          </a:xfrm>
          <a:prstGeom prst="bentConnector3">
            <a:avLst>
              <a:gd name="adj1" fmla="val 50000"/>
            </a:avLst>
          </a:prstGeom>
          <a:ln w="190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Date Placeholder 9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6/11/14</a:t>
            </a:r>
          </a:p>
        </p:txBody>
      </p:sp>
      <p:sp>
        <p:nvSpPr>
          <p:cNvPr id="33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OI&amp;T Product Development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373"/>
            <a:ext cx="9144000" cy="683862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111240" y="353705"/>
            <a:ext cx="3246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...and that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subtree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comes into view.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53200" y="3505200"/>
            <a:ext cx="2362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Now we select “Order &amp; Results Management”...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429000" y="5257800"/>
            <a:ext cx="2362200" cy="1066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5715000" y="4876800"/>
            <a:ext cx="838200" cy="533400"/>
          </a:xfrm>
          <a:prstGeom prst="straightConnector1">
            <a:avLst/>
          </a:prstGeom>
          <a:ln w="317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0D2DF-1655-43AF-A322-9A4C74DE46E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67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5000"/>
    </mc:Choice>
    <mc:Fallback xmlns="">
      <p:transition advClick="0" advTm="1500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373"/>
            <a:ext cx="9144000" cy="6838627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886200" y="4724400"/>
            <a:ext cx="22860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400800" y="2667000"/>
            <a:ext cx="2362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When we click on “Order Entry Results Reporting”...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562600" y="4038600"/>
            <a:ext cx="838200" cy="533400"/>
          </a:xfrm>
          <a:prstGeom prst="straightConnector1">
            <a:avLst/>
          </a:prstGeom>
          <a:ln w="317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0D2DF-1655-43AF-A322-9A4C74DE46E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370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5000"/>
    </mc:Choice>
    <mc:Fallback xmlns="">
      <p:transition advClick="0" advTm="1500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66" y="0"/>
            <a:ext cx="9129834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34000" y="1447800"/>
            <a:ext cx="2362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...a “modal” window pops up to let us drill down into some technical details.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0D2DF-1655-43AF-A322-9A4C74DE46E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414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5000"/>
    </mc:Choice>
    <mc:Fallback xmlns="">
      <p:transition advClick="0" advTm="1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Product Development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C7219A-98DC-42BA-A12A-12E75342F36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200400" y="1676399"/>
            <a:ext cx="2743200" cy="1599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DCIO for Product Development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Lorraine Landfried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Lorraine.Landfried@va.gov</a:t>
            </a:r>
            <a:endParaRPr 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39000" y="1676398"/>
            <a:ext cx="1752600" cy="1599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Operations Function</a:t>
            </a:r>
          </a:p>
          <a:p>
            <a:pPr algn="ctr"/>
            <a:r>
              <a:rPr lang="en-US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 next slide</a:t>
            </a:r>
          </a:p>
        </p:txBody>
      </p:sp>
      <p:sp>
        <p:nvSpPr>
          <p:cNvPr id="7" name="Rectangle 6"/>
          <p:cNvSpPr/>
          <p:nvPr/>
        </p:nvSpPr>
        <p:spPr>
          <a:xfrm>
            <a:off x="304800" y="4191000"/>
            <a:ext cx="2743200" cy="15137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ADCIO for </a:t>
            </a:r>
            <a:b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Project Management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Steven Schliesman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Steven.Schliesman@va.gov</a:t>
            </a:r>
          </a:p>
          <a:p>
            <a:pPr algn="ctr"/>
            <a:endPara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00400" y="4191000"/>
            <a:ext cx="2743200" cy="15137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ADCIO for </a:t>
            </a:r>
            <a:b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Product Support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Vacant</a:t>
            </a:r>
          </a:p>
          <a:p>
            <a:pPr algn="ctr"/>
            <a:endPara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72200" y="4191000"/>
            <a:ext cx="2743200" cy="15137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ADCIO for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Development Management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Dave Peters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Dave.Peters@va.gov</a:t>
            </a:r>
          </a:p>
          <a:p>
            <a:pPr algn="ctr"/>
            <a:endPara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Elbow Connector 12"/>
          <p:cNvCxnSpPr>
            <a:stCxn id="5" idx="2"/>
            <a:endCxn id="7" idx="0"/>
          </p:cNvCxnSpPr>
          <p:nvPr/>
        </p:nvCxnSpPr>
        <p:spPr>
          <a:xfrm rot="5400000">
            <a:off x="2666431" y="2285431"/>
            <a:ext cx="915538" cy="2895600"/>
          </a:xfrm>
          <a:prstGeom prst="bentConnector3">
            <a:avLst>
              <a:gd name="adj1" fmla="val 5000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5" idx="2"/>
            <a:endCxn id="8" idx="0"/>
          </p:cNvCxnSpPr>
          <p:nvPr/>
        </p:nvCxnSpPr>
        <p:spPr>
          <a:xfrm rot="5400000">
            <a:off x="4114231" y="3733231"/>
            <a:ext cx="915538" cy="12700"/>
          </a:xfrm>
          <a:prstGeom prst="bentConnector3">
            <a:avLst>
              <a:gd name="adj1" fmla="val 5000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5" idx="2"/>
            <a:endCxn id="9" idx="0"/>
          </p:cNvCxnSpPr>
          <p:nvPr/>
        </p:nvCxnSpPr>
        <p:spPr>
          <a:xfrm rot="16200000" flipH="1">
            <a:off x="5600131" y="2247331"/>
            <a:ext cx="915538" cy="2971800"/>
          </a:xfrm>
          <a:prstGeom prst="bentConnector3">
            <a:avLst>
              <a:gd name="adj1" fmla="val 5000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5" idx="3"/>
            <a:endCxn id="6" idx="1"/>
          </p:cNvCxnSpPr>
          <p:nvPr/>
        </p:nvCxnSpPr>
        <p:spPr>
          <a:xfrm flipV="1">
            <a:off x="5943600" y="2475930"/>
            <a:ext cx="1295400" cy="1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07504" y="1683026"/>
            <a:ext cx="1752600" cy="15924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PMAS Business Office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Carol Macha </a:t>
            </a:r>
            <a:r>
              <a:rPr lang="en-US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Carol.Macha@va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r>
              <a:rPr lang="en-US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gov</a:t>
            </a:r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" name="Straight Connector 15"/>
          <p:cNvCxnSpPr>
            <a:stCxn id="5" idx="1"/>
            <a:endCxn id="14" idx="3"/>
          </p:cNvCxnSpPr>
          <p:nvPr/>
        </p:nvCxnSpPr>
        <p:spPr>
          <a:xfrm flipH="1">
            <a:off x="2160104" y="2475931"/>
            <a:ext cx="1040296" cy="3313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ate Placeholder 9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6/11/14</a:t>
            </a:r>
          </a:p>
        </p:txBody>
      </p:sp>
      <p:sp>
        <p:nvSpPr>
          <p:cNvPr id="2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OI&amp;T Product Development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07504" y="3281812"/>
            <a:ext cx="1752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Dashboard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Operational support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3200400" y="5704764"/>
            <a:ext cx="2743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Common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Analysis/Design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IMS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6172200" y="5704764"/>
            <a:ext cx="2743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Metrics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Agile coaching/mentoring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508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304800" y="5704764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PMO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Incremental development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 Development:</a:t>
            </a:r>
            <a:br>
              <a:rPr lang="en-US" dirty="0" smtClean="0"/>
            </a:br>
            <a:r>
              <a:rPr lang="en-US" dirty="0" smtClean="0"/>
              <a:t>   Business Operations Functions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6/11/14	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OI&amp;T Product Development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C7219A-98DC-42BA-A12A-12E75342F36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52735" y="1676400"/>
            <a:ext cx="2743200" cy="14451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DCIO for Product Development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Lorraine Landfried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Lorraine.Landfried@va.gov</a:t>
            </a:r>
            <a:endParaRPr 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91335" y="1676398"/>
            <a:ext cx="1752600" cy="1445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Operations Functions</a:t>
            </a:r>
          </a:p>
          <a:p>
            <a:pPr algn="ctr"/>
            <a:endParaRPr lang="en-US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/>
          <p:cNvCxnSpPr>
            <a:stCxn id="7" idx="3"/>
            <a:endCxn id="8" idx="1"/>
          </p:cNvCxnSpPr>
          <p:nvPr/>
        </p:nvCxnSpPr>
        <p:spPr>
          <a:xfrm flipV="1">
            <a:off x="3295935" y="2398985"/>
            <a:ext cx="1295400" cy="1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8" idx="2"/>
          </p:cNvCxnSpPr>
          <p:nvPr/>
        </p:nvCxnSpPr>
        <p:spPr>
          <a:xfrm>
            <a:off x="5467635" y="3121571"/>
            <a:ext cx="0" cy="2953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7320889" y="3731170"/>
            <a:ext cx="1752600" cy="1755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Planning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Oversight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Vacant</a:t>
            </a:r>
          </a:p>
          <a:p>
            <a:pPr algn="ctr"/>
            <a:r>
              <a:rPr lang="en-US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VAOITPDPPOManagement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@va.gov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522227" y="3725837"/>
            <a:ext cx="1711657" cy="1755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Workforce Management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Angie Weldon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Angie.Weldon@va.gov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687739" y="3731171"/>
            <a:ext cx="1752600" cy="1755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Acquisition and Contract Administration</a:t>
            </a:r>
          </a:p>
          <a:p>
            <a:pPr algn="ctr"/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Gelsi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Argueta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Gelsomina.Argueta@va.gov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924335" y="3731171"/>
            <a:ext cx="1695164" cy="1755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Budget Planning and Execution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Ray Bailey</a:t>
            </a:r>
          </a:p>
          <a:p>
            <a:pPr algn="ctr"/>
            <a:r>
              <a:rPr lang="en-US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Ray.Bailey@va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en-US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</a:t>
            </a:r>
            <a:endParaRPr lang="en-US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8901" y="3731171"/>
            <a:ext cx="1779899" cy="1755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 &amp; Executive Support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Kai Miller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Kai.Miller@va.gov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870611" y="3416881"/>
            <a:ext cx="70809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870611" y="3416881"/>
            <a:ext cx="0" cy="3089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7951527" y="3416881"/>
            <a:ext cx="0" cy="2953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472485" y="3416881"/>
            <a:ext cx="0" cy="3142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6223379" y="3416881"/>
            <a:ext cx="0" cy="2953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endCxn id="17" idx="0"/>
          </p:cNvCxnSpPr>
          <p:nvPr/>
        </p:nvCxnSpPr>
        <p:spPr>
          <a:xfrm>
            <a:off x="2771917" y="3416881"/>
            <a:ext cx="0" cy="3142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8901" y="5486400"/>
            <a:ext cx="17798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Communication 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Executive support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7320889" y="5486400"/>
            <a:ext cx="1752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Function point </a:t>
            </a:r>
            <a:r>
              <a:rPr lang="en-US" sz="1400" dirty="0"/>
              <a:t>c</a:t>
            </a:r>
            <a:r>
              <a:rPr lang="en-US" sz="1400" dirty="0" smtClean="0"/>
              <a:t>ounting/ analysis 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3687739" y="54864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Acquisition support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9807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 Development:</a:t>
            </a:r>
            <a:br>
              <a:rPr lang="en-US" dirty="0" smtClean="0"/>
            </a:br>
            <a:r>
              <a:rPr lang="en-US" dirty="0" smtClean="0"/>
              <a:t>   </a:t>
            </a:r>
            <a:r>
              <a:rPr lang="en-US" dirty="0" smtClean="0"/>
              <a:t>Project Management Leads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6/11/14	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OI&amp;T Product Development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C7219A-98DC-42BA-A12A-12E75342F36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52735" y="1676400"/>
            <a:ext cx="2743200" cy="14451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DCIO for Product Development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Lorraine Landfried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Lorraine.Landfried@va.gov</a:t>
            </a:r>
            <a:endParaRPr 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91334" y="1676398"/>
            <a:ext cx="3056375" cy="1445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Management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 ADCIO,</a:t>
            </a:r>
            <a:endParaRPr lang="en-U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Steven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Schliesman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Steven.Schliesman@va.gov</a:t>
            </a:r>
          </a:p>
          <a:p>
            <a:pPr algn="ctr"/>
            <a:endParaRPr lang="en-US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/>
          <p:cNvCxnSpPr>
            <a:stCxn id="7" idx="3"/>
            <a:endCxn id="8" idx="1"/>
          </p:cNvCxnSpPr>
          <p:nvPr/>
        </p:nvCxnSpPr>
        <p:spPr>
          <a:xfrm flipV="1">
            <a:off x="3295935" y="2398985"/>
            <a:ext cx="1295399" cy="1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296839" y="4124157"/>
            <a:ext cx="2743200" cy="15137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Benefits Delivery Products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Tracie Loving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Tracie.Loving@va.gov</a:t>
            </a:r>
            <a:endParaRPr lang="en-US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192439" y="4124157"/>
            <a:ext cx="2743200" cy="15137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Health Delivery  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Products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Larry Weldon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Larry.Weldon@va.gov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164239" y="4124157"/>
            <a:ext cx="2743200" cy="15137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Corporate and Resource Systems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Stephen Levy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Stephen.Levy@va.gov</a:t>
            </a:r>
          </a:p>
          <a:p>
            <a:pPr algn="ctr"/>
            <a:endPara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8" name="Elbow Connector 27"/>
          <p:cNvCxnSpPr>
            <a:stCxn id="8" idx="2"/>
            <a:endCxn id="24" idx="0"/>
          </p:cNvCxnSpPr>
          <p:nvPr/>
        </p:nvCxnSpPr>
        <p:spPr>
          <a:xfrm rot="5400000">
            <a:off x="3392688" y="1397323"/>
            <a:ext cx="1002586" cy="4451083"/>
          </a:xfrm>
          <a:prstGeom prst="bentConnector3">
            <a:avLst>
              <a:gd name="adj1" fmla="val 74874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>
            <a:stCxn id="8" idx="2"/>
            <a:endCxn id="25" idx="0"/>
          </p:cNvCxnSpPr>
          <p:nvPr/>
        </p:nvCxnSpPr>
        <p:spPr>
          <a:xfrm rot="5400000">
            <a:off x="4840488" y="2845123"/>
            <a:ext cx="1002586" cy="1555483"/>
          </a:xfrm>
          <a:prstGeom prst="bentConnector3">
            <a:avLst>
              <a:gd name="adj1" fmla="val 74874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>
            <a:stCxn id="8" idx="2"/>
            <a:endCxn id="26" idx="0"/>
          </p:cNvCxnSpPr>
          <p:nvPr/>
        </p:nvCxnSpPr>
        <p:spPr>
          <a:xfrm rot="16200000" flipH="1">
            <a:off x="6326387" y="2914705"/>
            <a:ext cx="1002586" cy="1416317"/>
          </a:xfrm>
          <a:prstGeom prst="bentConnector3">
            <a:avLst>
              <a:gd name="adj1" fmla="val 74874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114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Commitments and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Dedication. Discipline. Delivery.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6/11/14	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OI&amp;T Product Development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C7219A-98DC-42BA-A12A-12E75342F36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5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Discipline: PMAS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spcBef>
                <a:spcPts val="600"/>
              </a:spcBef>
              <a:spcAft>
                <a:spcPts val="0"/>
              </a:spcAft>
              <a:tabLst>
                <a:tab pos="7315200" algn="l"/>
              </a:tabLst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Project Management Accountability System</a:t>
            </a:r>
          </a:p>
          <a:p>
            <a:pPr lvl="1" fontAlgn="auto">
              <a:spcBef>
                <a:spcPts val="600"/>
              </a:spcBef>
              <a:spcAft>
                <a:spcPts val="0"/>
              </a:spcAft>
              <a:tabLst>
                <a:tab pos="7315200" algn="l"/>
              </a:tabLst>
              <a:defRPr/>
            </a:pPr>
            <a:r>
              <a:rPr lang="en-US" sz="2400" dirty="0">
                <a:latin typeface="Arial" pitchFamily="34" charset="0"/>
                <a:cs typeface="Arial" pitchFamily="34" charset="0"/>
                <a:hlinkClick r:id="rId3"/>
              </a:rPr>
              <a:t>https://</a:t>
            </a:r>
            <a:r>
              <a:rPr lang="en-US" sz="2400" dirty="0" smtClean="0">
                <a:latin typeface="Arial" pitchFamily="34" charset="0"/>
                <a:cs typeface="Arial" pitchFamily="34" charset="0"/>
                <a:hlinkClick r:id="rId3"/>
              </a:rPr>
              <a:t>www.voa.va.gov/default.aspx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  <a:tabLst>
                <a:tab pos="7315200" algn="l"/>
              </a:tabLst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PMAS</a:t>
            </a:r>
            <a:r>
              <a:rPr lang="en-US" sz="2800" kern="0" dirty="0" smtClean="0">
                <a:latin typeface="Arial" pitchFamily="34" charset="0"/>
                <a:cs typeface="Arial" pitchFamily="34" charset="0"/>
              </a:rPr>
              <a:t> ensures that the </a:t>
            </a:r>
            <a:r>
              <a:rPr lang="en-US" sz="2800" kern="0" dirty="0">
                <a:latin typeface="Arial" pitchFamily="34" charset="0"/>
                <a:cs typeface="Arial" pitchFamily="34" charset="0"/>
              </a:rPr>
              <a:t>c</a:t>
            </a:r>
            <a:r>
              <a:rPr lang="en-US" sz="2800" kern="0" dirty="0" smtClean="0">
                <a:latin typeface="Arial" pitchFamily="34" charset="0"/>
                <a:cs typeface="Arial" pitchFamily="34" charset="0"/>
              </a:rPr>
              <a:t>ustomer, project, and vendors working on a project are aligned, accountable, and have access to necessary resources</a:t>
            </a:r>
            <a:r>
              <a:rPr lang="en-US" sz="2800" b="1" kern="0" dirty="0" smtClean="0">
                <a:latin typeface="Arial" pitchFamily="34" charset="0"/>
                <a:cs typeface="Arial" pitchFamily="34" charset="0"/>
              </a:rPr>
              <a:t> before </a:t>
            </a:r>
            <a:r>
              <a:rPr lang="en-US" sz="2800" kern="0" dirty="0" smtClean="0">
                <a:latin typeface="Arial" pitchFamily="34" charset="0"/>
                <a:cs typeface="Arial" pitchFamily="34" charset="0"/>
              </a:rPr>
              <a:t>work begins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tabLst>
                <a:tab pos="7315200" algn="l"/>
              </a:tabLst>
              <a:defRPr/>
            </a:pPr>
            <a:r>
              <a:rPr lang="en-US" sz="2800" kern="0" dirty="0" smtClean="0">
                <a:latin typeface="Arial" pitchFamily="34" charset="0"/>
                <a:cs typeface="Arial" pitchFamily="34" charset="0"/>
              </a:rPr>
              <a:t>Red Flags and Milestone Reviews reinforce accountability </a:t>
            </a:r>
            <a:r>
              <a:rPr lang="en-US" sz="2800" b="1" kern="0" dirty="0" smtClean="0">
                <a:latin typeface="Arial" pitchFamily="34" charset="0"/>
                <a:cs typeface="Arial" pitchFamily="34" charset="0"/>
              </a:rPr>
              <a:t>after</a:t>
            </a:r>
            <a:r>
              <a:rPr lang="en-US" sz="2800" kern="0" dirty="0" smtClean="0">
                <a:latin typeface="Arial" pitchFamily="34" charset="0"/>
                <a:cs typeface="Arial" pitchFamily="34" charset="0"/>
              </a:rPr>
              <a:t> work begins</a:t>
            </a:r>
          </a:p>
        </p:txBody>
      </p:sp>
      <p:sp>
        <p:nvSpPr>
          <p:cNvPr id="9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6/11/14</a:t>
            </a:r>
          </a:p>
        </p:txBody>
      </p:sp>
      <p:sp>
        <p:nvSpPr>
          <p:cNvPr id="10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OI&amp;T Product Development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7CC2FA-04AD-4FC9-ACED-44634322C2B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914400" y="5837846"/>
            <a:ext cx="7315200" cy="461665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 smtClean="0">
                <a:solidFill>
                  <a:schemeClr val="bg1"/>
                </a:solidFill>
              </a:rPr>
              <a:t>PMAS </a:t>
            </a:r>
            <a:r>
              <a:rPr lang="en-US" sz="2400" b="1" dirty="0" smtClean="0">
                <a:solidFill>
                  <a:schemeClr val="bg1"/>
                </a:solidFill>
                <a:cs typeface="Arial" pitchFamily="34" charset="0"/>
              </a:rPr>
              <a:t>is </a:t>
            </a:r>
            <a:r>
              <a:rPr lang="en-US" sz="2400" b="1" dirty="0">
                <a:solidFill>
                  <a:schemeClr val="bg1"/>
                </a:solidFill>
                <a:cs typeface="Arial" pitchFamily="34" charset="0"/>
              </a:rPr>
              <a:t>mandatory for all </a:t>
            </a:r>
            <a:r>
              <a:rPr lang="en-US" sz="2400" b="1" dirty="0" smtClean="0">
                <a:solidFill>
                  <a:schemeClr val="bg1"/>
                </a:solidFill>
                <a:cs typeface="Arial" pitchFamily="34" charset="0"/>
              </a:rPr>
              <a:t>OI&amp;T projects</a:t>
            </a:r>
            <a:endParaRPr 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Discipline: Agile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905" y="1545609"/>
            <a:ext cx="8331958" cy="4786952"/>
          </a:xfrm>
        </p:spPr>
        <p:txBody>
          <a:bodyPr/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Agile is a VA-preferred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ethodology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Integrates with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ProPath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PD completed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 Agile maturity assessment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April 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2013. Out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 117 projects: 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10% rated as fully agile and ready for use in coaching or mentoring other project teams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32% effectively using agile principles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30% using agile principles with a blend of other project management methods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Remaining projects were unable to employ scrum techniques because of project characteristics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See GAO Study, 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Agencies Need to Establish and Implement Incremental Development Policies,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dated May 2014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6/11/14	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OI&amp;T Product Development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C7219A-98DC-42BA-A12A-12E75342F36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65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>
  <documentManagement>
    <_dlc_DocId xmlns="cdd665a5-4d39-4c80-990a-8a3abca4f55f">657KNE7CTRDA-2513-397</_dlc_DocId>
    <_dlc_DocIdUrl xmlns="cdd665a5-4d39-4c80-990a-8a3abca4f55f">
      <Url>http://vaww.oed.portal.va.gov/management/_layouts/DocIdRedir.aspx?ID=657KNE7CTRDA-2513-397</Url>
      <Description>657KNE7CTRDA-2513-397</Description>
    </_dlc_DocIdUrl>
    <Document_x0020_Owner xmlns="b3de7e5c-229e-4538-8e5f-71e051a176e2">
      <UserInfo>
        <DisplayName/>
        <AccountId>35323</AccountId>
        <AccountType/>
      </UserInfo>
    </Document_x0020_Owner>
    <Travel_x0020_Event_x0020_Request_x0020_Link xmlns="b3de7e5c-229e-4538-8e5f-71e051a176e2">
      <Url xsi:nil="true"/>
      <Description xsi:nil="true"/>
    </Travel_x0020_Event_x0020_Request_x0020_Link>
    <TaxKeywordTaxHTField xmlns="cdd665a5-4d39-4c80-990a-8a3abca4f55f">
      <Terms xmlns="http://schemas.microsoft.com/office/infopath/2007/PartnerControls"/>
    </TaxKeywordTaxHTField>
    <TaxCatchAll xmlns="cdd665a5-4d39-4c80-990a-8a3abca4f55f"/>
    <Topic_x0020_Area xmlns="b3de7e5c-229e-4538-8e5f-71e051a176e2">7</Topic_x0020_Area>
    <Briefing_x002f_Meeting_x0020_Type xmlns="b3de7e5c-229e-4538-8e5f-71e051a176e2">APBI</Briefing_x002f_Meeting_x0020_Type>
    <IconOverlay xmlns="http://schemas.microsoft.com/sharepoint/v4" xsi:nil="true"/>
    <DocumentSetDescription xmlns="http://schemas.microsoft.com/sharepoint/v3">Documents for potential use in Deputy, PD Leadership, and/or Bullpen Meetings. </DocumentSetDescription>
    <Documentation_x0020_Keywords xmlns="b3de7e5c-229e-4538-8e5f-71e051a176e2">APBI</Documentation_x0020_Keywords>
    <Event_x0020_Date xmlns="b3de7e5c-229e-4538-8e5f-71e051a176e2">2014-06-11T00:00:00-04:00</Event_x0020_Date>
    <Audience1 xmlns="b3de7e5c-229e-4538-8e5f-71e051a176e2">External</Audience1>
    <ReportOwner xmlns="http://schemas.microsoft.com/sharepoint/v3">
      <UserInfo>
        <DisplayName>Stout, Monica (PWC)</DisplayName>
        <AccountId>47796</AccountId>
        <AccountType/>
      </UserInfo>
    </ReportOwner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48B8955FCC4847936ABBF7961FC2E9" ma:contentTypeVersion="5" ma:contentTypeDescription="Create a new document." ma:contentTypeScope="" ma:versionID="b1579833e9c637c3319b2781b9a62735">
  <xsd:schema xmlns:xsd="http://www.w3.org/2001/XMLSchema" xmlns:xs="http://www.w3.org/2001/XMLSchema" xmlns:p="http://schemas.microsoft.com/office/2006/metadata/properties" xmlns:ns1="http://schemas.microsoft.com/sharepoint/v3" xmlns:ns2="b3de7e5c-229e-4538-8e5f-71e051a176e2" xmlns:ns3="http://schemas.microsoft.com/sharepoint/v4" xmlns:ns4="cdd665a5-4d39-4c80-990a-8a3abca4f55f" targetNamespace="http://schemas.microsoft.com/office/2006/metadata/properties" ma:root="true" ma:fieldsID="9806429d77baed3f0c2d7a7fe4512b3a" ns1:_="" ns2:_="" ns3:_="" ns4:_="">
    <xsd:import namespace="http://schemas.microsoft.com/sharepoint/v3"/>
    <xsd:import namespace="b3de7e5c-229e-4538-8e5f-71e051a176e2"/>
    <xsd:import namespace="http://schemas.microsoft.com/sharepoint/v4"/>
    <xsd:import namespace="cdd665a5-4d39-4c80-990a-8a3abca4f55f"/>
    <xsd:element name="properties">
      <xsd:complexType>
        <xsd:sequence>
          <xsd:element name="documentManagement">
            <xsd:complexType>
              <xsd:all>
                <xsd:element ref="ns1:DocumentSetDescription" minOccurs="0"/>
                <xsd:element ref="ns1:ReportOwner" minOccurs="0"/>
                <xsd:element ref="ns2:Briefing_x002f_Meeting_x0020_Type" minOccurs="0"/>
                <xsd:element ref="ns2:Document_x0020_Owner" minOccurs="0"/>
                <xsd:element ref="ns2:Travel_x0020_Event_x0020_Request_x0020_Link" minOccurs="0"/>
                <xsd:element ref="ns2:Topic_x0020_Area" minOccurs="0"/>
                <xsd:element ref="ns2:Topic_x0020_Area_x003a_Leads" minOccurs="0"/>
                <xsd:element ref="ns2:Documentation_x0020_Keywords" minOccurs="0"/>
                <xsd:element ref="ns2:Event_x0020_Date" minOccurs="0"/>
                <xsd:element ref="ns3:IconOverlay" minOccurs="0"/>
                <xsd:element ref="ns4:_dlc_DocId" minOccurs="0"/>
                <xsd:element ref="ns4:_dlc_DocIdUrl" minOccurs="0"/>
                <xsd:element ref="ns4:_dlc_DocIdPersistId" minOccurs="0"/>
                <xsd:element ref="ns4:TaxKeywordTaxHTField" minOccurs="0"/>
                <xsd:element ref="ns4:TaxCatchAll" minOccurs="0"/>
                <xsd:element ref="ns4:TaxCatchAllLabel" minOccurs="0"/>
                <xsd:element ref="ns2:Audience1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DocumentSetDescription" ma:index="8" nillable="true" ma:displayName="Description" ma:description="A description of the Document Set" ma:internalName="DocumentSetDescription" ma:readOnly="false">
      <xsd:simpleType>
        <xsd:restriction base="dms:Note"/>
      </xsd:simpleType>
    </xsd:element>
    <xsd:element name="ReportOwner" ma:index="9" nillable="true" ma:displayName="Owner" ma:description="Owner of this document" ma:list="UserInfo" ma:internalName="ReportOwne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de7e5c-229e-4538-8e5f-71e051a176e2" elementFormDefault="qualified">
    <xsd:import namespace="http://schemas.microsoft.com/office/2006/documentManagement/types"/>
    <xsd:import namespace="http://schemas.microsoft.com/office/infopath/2007/PartnerControls"/>
    <xsd:element name="Briefing_x002f_Meeting_x0020_Type" ma:index="10" nillable="true" ma:displayName="Briefing/Meeting Type" ma:default="OMR" ma:format="Dropdown" ma:indexed="true" ma:internalName="Briefing_x002F_Meeting_x0020_Type">
      <xsd:simpleType>
        <xsd:restriction base="dms:Choice">
          <xsd:enumeration value="OMR"/>
          <xsd:enumeration value="Offsite"/>
          <xsd:enumeration value="Conference"/>
          <xsd:enumeration value="All Hands"/>
          <xsd:enumeration value="DepSec Monthly"/>
          <xsd:enumeration value="Budget"/>
          <xsd:enumeration value="Retreat"/>
          <xsd:enumeration value="APBI"/>
          <xsd:enumeration value="Request"/>
          <xsd:enumeration value="Location (fill in)"/>
          <xsd:enumeration value="Other"/>
        </xsd:restriction>
      </xsd:simpleType>
    </xsd:element>
    <xsd:element name="Document_x0020_Owner" ma:index="11" nillable="true" ma:displayName="Documention Owner" ma:list="UserInfo" ma:SharePointGroup="0" ma:internalName="Document_x0020_Own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Travel_x0020_Event_x0020_Request_x0020_Link" ma:index="12" nillable="true" ma:displayName="Travel Event Request Link" ma:format="Hyperlink" ma:internalName="Travel_x0020_Event_x0020_Request_x0020_Link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Topic_x0020_Area" ma:index="13" nillable="true" ma:displayName="Topic Area" ma:list="{50f82516-c3e0-4b5a-b5ca-be4ae6323014}" ma:internalName="Topic_x0020_Area" ma:readOnly="false" ma:showField="Title" ma:web="b3de7e5c-229e-4538-8e5f-71e051a176e2">
      <xsd:simpleType>
        <xsd:restriction base="dms:Lookup"/>
      </xsd:simpleType>
    </xsd:element>
    <xsd:element name="Topic_x0020_Area_x003a_Leads" ma:index="14" nillable="true" ma:displayName="Director" ma:list="{50f82516-c3e0-4b5a-b5ca-be4ae6323014}" ma:internalName="Topic_x0020_Area_x003A_Leads" ma:readOnly="true" ma:showField="Leads" ma:web="b3de7e5c-229e-4538-8e5f-71e051a176e2">
      <xsd:simpleType>
        <xsd:restriction base="dms:Lookup"/>
      </xsd:simpleType>
    </xsd:element>
    <xsd:element name="Documentation_x0020_Keywords" ma:index="15" nillable="true" ma:displayName="Documentation Keywords" ma:internalName="Documentation_x0020_Keywords" ma:readOnly="false">
      <xsd:simpleType>
        <xsd:restriction base="dms:Text">
          <xsd:maxLength value="255"/>
        </xsd:restriction>
      </xsd:simpleType>
    </xsd:element>
    <xsd:element name="Event_x0020_Date" ma:index="16" nillable="true" ma:displayName="Event Date" ma:format="DateOnly" ma:internalName="Event_x0020_Date" ma:readOnly="false">
      <xsd:simpleType>
        <xsd:restriction base="dms:DateTime"/>
      </xsd:simpleType>
    </xsd:element>
    <xsd:element name="Audience1" ma:index="25" nillable="true" ma:displayName="Audience" ma:format="Dropdown" ma:internalName="Audience1" ma:readOnly="false">
      <xsd:simpleType>
        <xsd:restriction base="dms:Choice">
          <xsd:enumeration value="SecVA"/>
          <xsd:enumeration value="DepSecVA"/>
          <xsd:enumeration value="CIO"/>
          <xsd:enumeration value="PDAS"/>
          <xsd:enumeration value="DCIO"/>
          <xsd:enumeration value="ADCIO"/>
          <xsd:enumeration value="PD - All"/>
          <xsd:enumeration value="Business"/>
          <xsd:enumeration value="External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7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d665a5-4d39-4c80-990a-8a3abca4f55f" elementFormDefault="qualified">
    <xsd:import namespace="http://schemas.microsoft.com/office/2006/documentManagement/types"/>
    <xsd:import namespace="http://schemas.microsoft.com/office/infopath/2007/PartnerControls"/>
    <xsd:element name="_dlc_DocId" ma:index="1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KeywordTaxHTField" ma:index="21" nillable="true" ma:taxonomy="true" ma:internalName="TaxKeywordTaxHTField" ma:taxonomyFieldName="TaxKeyword" ma:displayName="Enterprise Keywords" ma:readOnly="false" ma:fieldId="{23f27201-bee3-471e-b2e7-b64fd8b7ca38}" ma:taxonomyMulti="true" ma:sspId="00000000-0000-0000-0000-00000000000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22" nillable="true" ma:displayName="Taxonomy Catch All Column" ma:hidden="true" ma:list="{4588182f-46bd-4c7e-8ddd-06410e35bead}" ma:internalName="TaxCatchAll" ma:showField="CatchAllData" ma:web="cdd665a5-4d39-4c80-990a-8a3abca4f5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3" nillable="true" ma:displayName="Taxonomy Catch All Column1" ma:hidden="true" ma:list="{4588182f-46bd-4c7e-8ddd-06410e35bead}" ma:internalName="TaxCatchAllLabel" ma:readOnly="true" ma:showField="CatchAllDataLabel" ma:web="cdd665a5-4d39-4c80-990a-8a3abca4f5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449CC7E-41A7-4D99-8DCA-44F1FABC94DE}">
  <ds:schemaRefs>
    <ds:schemaRef ds:uri="http://www.w3.org/XML/1998/namespace"/>
    <ds:schemaRef ds:uri="cdd665a5-4d39-4c80-990a-8a3abca4f55f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http://schemas.microsoft.com/sharepoint/v4"/>
    <ds:schemaRef ds:uri="b3de7e5c-229e-4538-8e5f-71e051a176e2"/>
    <ds:schemaRef ds:uri="http://schemas.microsoft.com/sharepoint/v3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213DE56-2547-449B-AA93-4A2F981D89B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6A379BE-4E7E-4C9F-A56F-2A6EAAB3ABC4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49B68ED4-8140-464A-BBE6-240FADAAB4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3de7e5c-229e-4538-8e5f-71e051a176e2"/>
    <ds:schemaRef ds:uri="http://schemas.microsoft.com/sharepoint/v4"/>
    <ds:schemaRef ds:uri="cdd665a5-4d39-4c80-990a-8a3abca4f5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9243</TotalTime>
  <Words>1694</Words>
  <Application>Microsoft Office PowerPoint</Application>
  <PresentationFormat>On-screen Show (4:3)</PresentationFormat>
  <Paragraphs>456</Paragraphs>
  <Slides>32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Office Theme</vt:lpstr>
      <vt:lpstr>1_Default Design</vt:lpstr>
      <vt:lpstr>   Product Development (PD)    </vt:lpstr>
      <vt:lpstr>Agenda</vt:lpstr>
      <vt:lpstr>Office of Information and Technology</vt:lpstr>
      <vt:lpstr>Product Development</vt:lpstr>
      <vt:lpstr>Product Development:    Business Operations Functions</vt:lpstr>
      <vt:lpstr>Product Development:    Project Management Leads</vt:lpstr>
      <vt:lpstr>Commitments and Challenges</vt:lpstr>
      <vt:lpstr>Discipline: PMAS</vt:lpstr>
      <vt:lpstr>Discipline: Agile</vt:lpstr>
      <vt:lpstr>Discipline: ProPath </vt:lpstr>
      <vt:lpstr>More Discipline</vt:lpstr>
      <vt:lpstr>Open Source</vt:lpstr>
      <vt:lpstr>Mobile First</vt:lpstr>
      <vt:lpstr>  Why Government As Integrator? </vt:lpstr>
      <vt:lpstr>     DevOps: The Integration Model </vt:lpstr>
      <vt:lpstr>Why Are We Here?</vt:lpstr>
      <vt:lpstr>PowerPoint Presentation</vt:lpstr>
      <vt:lpstr>PowerPoint Presentation</vt:lpstr>
      <vt:lpstr>PowerPoint Presentation</vt:lpstr>
      <vt:lpstr>PowerPoint Presentation</vt:lpstr>
      <vt:lpstr> Remaining FY14 Opportunities</vt:lpstr>
      <vt:lpstr>FY15 – First Look</vt:lpstr>
      <vt:lpstr>FY15 Competitive  Opportunities </vt:lpstr>
      <vt:lpstr>FY15 Competitive  Opportunities, Cont’d</vt:lpstr>
      <vt:lpstr>Questions</vt:lpstr>
      <vt:lpstr>Backup Slides</vt:lpstr>
      <vt:lpstr>Visualizing VistA and Namespace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Department of Veterans Affairs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APBI presentation</dc:title>
  <dc:creator>vhaeasrogans</dc:creator>
  <cp:lastModifiedBy>Landfried, Lorraine (SES)</cp:lastModifiedBy>
  <cp:revision>769</cp:revision>
  <cp:lastPrinted>2014-06-03T17:25:30Z</cp:lastPrinted>
  <dcterms:created xsi:type="dcterms:W3CDTF">2009-09-28T17:46:17Z</dcterms:created>
  <dcterms:modified xsi:type="dcterms:W3CDTF">2014-06-09T16:31:02Z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0x010100D848B8955FCC4847936ABBF7961FC2E9</vt:lpwstr>
  </property>
  <property fmtid="{D5CDD505-2E9C-101B-9397-08002B2CF9AE}" pid="3" name="_dlc_DocIdItemGuid">
    <vt:lpwstr>66a6ed60-7871-4572-b490-929b79fcf9e3</vt:lpwstr>
  </property>
  <property fmtid="{D5CDD505-2E9C-101B-9397-08002B2CF9AE}" pid="4" name="TaxKeyword">
    <vt:lpwstr/>
  </property>
</Properties>
</file>