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09" r:id="rId4"/>
  </p:sldMasterIdLst>
  <p:notesMasterIdLst>
    <p:notesMasterId r:id="rId48"/>
  </p:notesMasterIdLst>
  <p:handoutMasterIdLst>
    <p:handoutMasterId r:id="rId49"/>
  </p:handoutMasterIdLst>
  <p:sldIdLst>
    <p:sldId id="282" r:id="rId5"/>
    <p:sldId id="284" r:id="rId6"/>
    <p:sldId id="2147483646" r:id="rId7"/>
    <p:sldId id="2147483645" r:id="rId8"/>
    <p:sldId id="278" r:id="rId9"/>
    <p:sldId id="259" r:id="rId10"/>
    <p:sldId id="275" r:id="rId11"/>
    <p:sldId id="272" r:id="rId12"/>
    <p:sldId id="260" r:id="rId13"/>
    <p:sldId id="261" r:id="rId14"/>
    <p:sldId id="285" r:id="rId15"/>
    <p:sldId id="287" r:id="rId16"/>
    <p:sldId id="290" r:id="rId17"/>
    <p:sldId id="286" r:id="rId18"/>
    <p:sldId id="258" r:id="rId19"/>
    <p:sldId id="257" r:id="rId20"/>
    <p:sldId id="262" r:id="rId21"/>
    <p:sldId id="2147483643" r:id="rId22"/>
    <p:sldId id="2147483644" r:id="rId23"/>
    <p:sldId id="263" r:id="rId24"/>
    <p:sldId id="2147483642" r:id="rId25"/>
    <p:sldId id="265" r:id="rId26"/>
    <p:sldId id="293" r:id="rId27"/>
    <p:sldId id="266" r:id="rId28"/>
    <p:sldId id="292" r:id="rId29"/>
    <p:sldId id="267" r:id="rId30"/>
    <p:sldId id="283" r:id="rId31"/>
    <p:sldId id="298" r:id="rId32"/>
    <p:sldId id="299" r:id="rId33"/>
    <p:sldId id="300" r:id="rId34"/>
    <p:sldId id="301" r:id="rId35"/>
    <p:sldId id="302" r:id="rId36"/>
    <p:sldId id="268" r:id="rId37"/>
    <p:sldId id="2147483640" r:id="rId38"/>
    <p:sldId id="269" r:id="rId39"/>
    <p:sldId id="2147483647" r:id="rId40"/>
    <p:sldId id="270" r:id="rId41"/>
    <p:sldId id="256" r:id="rId42"/>
    <p:sldId id="271" r:id="rId43"/>
    <p:sldId id="297" r:id="rId44"/>
    <p:sldId id="274" r:id="rId45"/>
    <p:sldId id="276" r:id="rId46"/>
    <p:sldId id="26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6A4101A-A950-797B-590A-3A7513749D6B}" name="Mills, Jonathan (VACO)" initials="JM" userId="S::Jonathan.Mills2@va.gov::2fc12842-1eeb-4de4-99b7-f9c99ba0ed54" providerId="AD"/>
  <p188:author id="{C815F536-2E70-1EDE-AC0E-8D9103BA3DCC}" name="Rhodes, Aija" initials="AR" userId="S::Aija.Rhodes@va.gov::c2e6738a-7c2c-4e51-9b8f-aedcdcb480bb" providerId="AD"/>
  <p188:author id="{C9D49B38-BF49-A3BA-7303-E37C7F4041BD}" name="Kelley, Aaron" initials="" userId="S::Aaron.Kelley@va.gov::43508c0b-58a2-4bb5-84f9-16efee619a50" providerId="AD"/>
  <p188:author id="{1BE2EB47-9CAD-AA37-81A9-6FA4DE122264}" name="Chabuk, Jordene Z." initials="JC" userId="S::Jordene.Chabuk@va.gov::76b90305-b459-405e-8d11-b0953fe174c5" providerId="AD"/>
  <p188:author id="{39F1357C-A195-8FA9-DBD7-FF38E0D69CA8}" name="Rhodes, Aija" initials="RA" userId="S::aija.rhodes@va.gov::c2e6738a-7c2c-4e51-9b8f-aedcdcb480bb" providerId="AD"/>
  <p188:author id="{CF25A17E-8197-037E-C418-981C7C0307BE}" name="Lee, Julina" initials="LJ" userId="S::julina.lee@va.gov::fad96490-5a4b-4ccb-9846-2db940ba3693" providerId="AD"/>
  <p188:author id="{AF1355CB-A25F-505A-E4F8-BBE07EA0A306}" name="Washington, Nikia D." initials="NW" userId="S::Nikia.Washington@va.gov::75a6631f-c0e3-45c0-8e9b-fcebed1538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2F4E"/>
    <a:srgbClr val="E51D3E"/>
    <a:srgbClr val="08BDE2"/>
    <a:srgbClr val="898989"/>
    <a:srgbClr val="1F1F1F"/>
    <a:srgbClr val="1F5493"/>
    <a:srgbClr val="1F5439"/>
    <a:srgbClr val="175594"/>
    <a:srgbClr val="102E50"/>
    <a:srgbClr val="FDB7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06CE75-4419-4486-9323-DF9D59C132D5}" v="1" dt="2026-03-27T11:43:36.8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4EA599-9803-B04C-B3FB-2B0E7F023161}" type="datetimeFigureOut">
              <a:rPr lang="en-US" smtClean="0"/>
              <a:t>3/27/2026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1DA192-9301-2E4C-82C0-B2B1A3F60873}" type="slidenum">
              <a:rPr lang="en-US" smtClean="0"/>
              <a:t>‹#›</a:t>
            </a:fld>
            <a:endParaRPr lang="en-US"/>
          </a:p>
        </p:txBody>
      </p:sp>
    </p:spTree>
    <p:extLst>
      <p:ext uri="{BB962C8B-B14F-4D97-AF65-F5344CB8AC3E}">
        <p14:creationId xmlns:p14="http://schemas.microsoft.com/office/powerpoint/2010/main" val="1662519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FAF83-101F-2B48-87AB-16089F66384F}" type="datetimeFigureOut">
              <a:rPr lang="en-US" smtClean="0"/>
              <a:t>3/27/2026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31FA43-6C0E-6047-B106-ADAB81A86D51}" type="slidenum">
              <a:rPr lang="en-US" smtClean="0"/>
              <a:t>‹#›</a:t>
            </a:fld>
            <a:endParaRPr lang="en-US"/>
          </a:p>
        </p:txBody>
      </p:sp>
    </p:spTree>
    <p:extLst>
      <p:ext uri="{BB962C8B-B14F-4D97-AF65-F5344CB8AC3E}">
        <p14:creationId xmlns:p14="http://schemas.microsoft.com/office/powerpoint/2010/main" val="5117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B9165-B963-A8BA-A52B-E4AE480FD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7385E-ABC5-F9C9-75DF-2067D40B44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35E4F1-F978-112B-CECD-FA4DEA662E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B12CD9-EB25-B2CC-ECCE-6E029A015D00}"/>
              </a:ext>
            </a:extLst>
          </p:cNvPr>
          <p:cNvSpPr>
            <a:spLocks noGrp="1"/>
          </p:cNvSpPr>
          <p:nvPr>
            <p:ph type="sldNum" sz="quarter" idx="5"/>
          </p:nvPr>
        </p:nvSpPr>
        <p:spPr/>
        <p:txBody>
          <a:bodyPr/>
          <a:lstStyle/>
          <a:p>
            <a:fld id="{0B31FA43-6C0E-6047-B106-ADAB81A86D51}" type="slidenum">
              <a:rPr lang="en-US" smtClean="0"/>
              <a:t>7</a:t>
            </a:fld>
            <a:endParaRPr lang="en-US"/>
          </a:p>
        </p:txBody>
      </p:sp>
    </p:spTree>
    <p:extLst>
      <p:ext uri="{BB962C8B-B14F-4D97-AF65-F5344CB8AC3E}">
        <p14:creationId xmlns:p14="http://schemas.microsoft.com/office/powerpoint/2010/main" val="316430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31</a:t>
            </a:fld>
            <a:endParaRPr lang="en-US"/>
          </a:p>
        </p:txBody>
      </p:sp>
    </p:spTree>
    <p:extLst>
      <p:ext uri="{BB962C8B-B14F-4D97-AF65-F5344CB8AC3E}">
        <p14:creationId xmlns:p14="http://schemas.microsoft.com/office/powerpoint/2010/main" val="414206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34</a:t>
            </a:fld>
            <a:endParaRPr lang="en-US"/>
          </a:p>
        </p:txBody>
      </p:sp>
    </p:spTree>
    <p:extLst>
      <p:ext uri="{BB962C8B-B14F-4D97-AF65-F5344CB8AC3E}">
        <p14:creationId xmlns:p14="http://schemas.microsoft.com/office/powerpoint/2010/main" val="2455298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36</a:t>
            </a:fld>
            <a:endParaRPr lang="en-US"/>
          </a:p>
        </p:txBody>
      </p:sp>
    </p:spTree>
    <p:extLst>
      <p:ext uri="{BB962C8B-B14F-4D97-AF65-F5344CB8AC3E}">
        <p14:creationId xmlns:p14="http://schemas.microsoft.com/office/powerpoint/2010/main" val="2727292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38</a:t>
            </a:fld>
            <a:endParaRPr lang="en-US"/>
          </a:p>
        </p:txBody>
      </p:sp>
    </p:spTree>
    <p:extLst>
      <p:ext uri="{BB962C8B-B14F-4D97-AF65-F5344CB8AC3E}">
        <p14:creationId xmlns:p14="http://schemas.microsoft.com/office/powerpoint/2010/main" val="3679295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40</a:t>
            </a:fld>
            <a:endParaRPr lang="en-US"/>
          </a:p>
        </p:txBody>
      </p:sp>
    </p:spTree>
    <p:extLst>
      <p:ext uri="{BB962C8B-B14F-4D97-AF65-F5344CB8AC3E}">
        <p14:creationId xmlns:p14="http://schemas.microsoft.com/office/powerpoint/2010/main" val="3373492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43</a:t>
            </a:fld>
            <a:endParaRPr lang="en-US"/>
          </a:p>
        </p:txBody>
      </p:sp>
    </p:spTree>
    <p:extLst>
      <p:ext uri="{BB962C8B-B14F-4D97-AF65-F5344CB8AC3E}">
        <p14:creationId xmlns:p14="http://schemas.microsoft.com/office/powerpoint/2010/main" val="2812993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12</a:t>
            </a:fld>
            <a:endParaRPr lang="en-US"/>
          </a:p>
        </p:txBody>
      </p:sp>
    </p:spTree>
    <p:extLst>
      <p:ext uri="{BB962C8B-B14F-4D97-AF65-F5344CB8AC3E}">
        <p14:creationId xmlns:p14="http://schemas.microsoft.com/office/powerpoint/2010/main" val="2827247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16</a:t>
            </a:fld>
            <a:endParaRPr lang="en-US"/>
          </a:p>
        </p:txBody>
      </p:sp>
    </p:spTree>
    <p:extLst>
      <p:ext uri="{BB962C8B-B14F-4D97-AF65-F5344CB8AC3E}">
        <p14:creationId xmlns:p14="http://schemas.microsoft.com/office/powerpoint/2010/main" val="1708513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18</a:t>
            </a:fld>
            <a:endParaRPr lang="en-US"/>
          </a:p>
        </p:txBody>
      </p:sp>
    </p:spTree>
    <p:extLst>
      <p:ext uri="{BB962C8B-B14F-4D97-AF65-F5344CB8AC3E}">
        <p14:creationId xmlns:p14="http://schemas.microsoft.com/office/powerpoint/2010/main" val="3679718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19</a:t>
            </a:fld>
            <a:endParaRPr lang="en-US"/>
          </a:p>
        </p:txBody>
      </p:sp>
    </p:spTree>
    <p:extLst>
      <p:ext uri="{BB962C8B-B14F-4D97-AF65-F5344CB8AC3E}">
        <p14:creationId xmlns:p14="http://schemas.microsoft.com/office/powerpoint/2010/main" val="1109249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chemeClr val="tx2"/>
                </a:solidFill>
                <a:latin typeface="Segoe UI" panose="020B0502040204020203" pitchFamily="34" charset="0"/>
                <a:cs typeface="Segoe UI" panose="020B0502040204020203" pitchFamily="34" charset="0"/>
              </a:rPr>
              <a:t>BLUF: </a:t>
            </a:r>
            <a:r>
              <a:rPr lang="en-US" sz="1200" b="1" kern="0">
                <a:solidFill>
                  <a:prstClr val="black"/>
                </a:solidFill>
              </a:rPr>
              <a:t>The Zero Trust Acceleration contract </a:t>
            </a:r>
            <a:r>
              <a:rPr lang="en-US" sz="1200" kern="0">
                <a:solidFill>
                  <a:prstClr val="black"/>
                </a:solidFill>
              </a:rPr>
              <a:t>provides VA security architecture services to advance zero-trust maturity and capabilities using a risk-based approach. Using the Zero Trust model achieves Executive Order (EO)/Office of Management and Budget (OMB)/Cybersecurity and Infrastructure Security Agency (CISA) mandates and implements capabilities to protect VA systems and data from adversaries. The contract provides ongoing maturity assessments, builds architecture use cases both system specific as well as enterprise-wide. The contract provides implementation plans and instructions, testing, and project team assistance to implement at the system and enterprise level. Maturity and detailed progress reporting is done on the Federal Information Security Modernization Act (FISMA) report and directly to OMB. </a:t>
            </a:r>
          </a:p>
          <a:p>
            <a:endParaRPr lang="en-US"/>
          </a:p>
          <a:p>
            <a:pPr marL="0" indent="0">
              <a:spcBef>
                <a:spcPts val="0"/>
              </a:spcBef>
              <a:buNone/>
            </a:pPr>
            <a:r>
              <a:rPr lang="en-US" sz="1800" b="1">
                <a:solidFill>
                  <a:schemeClr val="tx2"/>
                </a:solidFill>
                <a:latin typeface="Segoe UI" panose="020B0502040204020203" pitchFamily="34" charset="0"/>
                <a:cs typeface="Segoe UI" panose="020B0502040204020203" pitchFamily="34" charset="0"/>
              </a:rPr>
              <a:t>Need: </a:t>
            </a:r>
            <a:r>
              <a:rPr lang="en-US" sz="1200" kern="0">
                <a:solidFill>
                  <a:prstClr val="black"/>
                </a:solidFill>
                <a:cs typeface="Segoe UI"/>
              </a:rPr>
              <a:t>The strategy for zero trust at VA is to move overall maturity to optimal in all zero trust pillars using a risk-based approach, which implements capabilities that drive down the highest cyber risks and threats to VA. </a:t>
            </a:r>
            <a:r>
              <a:rPr lang="en-US" sz="1200">
                <a:solidFill>
                  <a:schemeClr val="tx1"/>
                </a:solidFill>
              </a:rPr>
              <a:t>This acquisition is the “tip of the spear” to implementing prioritized robust cybersecurity measures to safeguard Veterans’ data across all IT services. </a:t>
            </a:r>
          </a:p>
          <a:p>
            <a:pPr marL="0" indent="0">
              <a:spcBef>
                <a:spcPts val="0"/>
              </a:spcBef>
              <a:buNone/>
            </a:pPr>
            <a:endParaRPr lang="en-US" sz="1200">
              <a:solidFill>
                <a:schemeClr val="tx1"/>
              </a:solidFill>
            </a:endParaRPr>
          </a:p>
          <a:p>
            <a:pPr marL="0" indent="0">
              <a:spcBef>
                <a:spcPts val="0"/>
              </a:spcBef>
              <a:buNone/>
            </a:pPr>
            <a:r>
              <a:rPr lang="en-US" sz="1200" b="1">
                <a:solidFill>
                  <a:schemeClr val="tx1"/>
                </a:solidFill>
              </a:rPr>
              <a:t>Outcomes through FY28 include:</a:t>
            </a:r>
          </a:p>
          <a:p>
            <a:pPr marL="0" indent="0">
              <a:spcBef>
                <a:spcPts val="0"/>
              </a:spcBef>
              <a:buNone/>
            </a:pPr>
            <a:endParaRPr lang="en-US" sz="1200">
              <a:solidFill>
                <a:schemeClr val="tx1"/>
              </a:solidFill>
            </a:endParaRPr>
          </a:p>
          <a:p>
            <a:pPr marL="171450" indent="-171450" fontAlgn="base">
              <a:lnSpc>
                <a:spcPct val="100000"/>
              </a:lnSpc>
              <a:spcBef>
                <a:spcPts val="1200"/>
              </a:spcBef>
              <a:buFont typeface="Arial" panose="020B0604020202020204" pitchFamily="34" charset="0"/>
              <a:buChar char="•"/>
            </a:pPr>
            <a:r>
              <a:rPr lang="en-US" sz="1200" kern="0">
                <a:solidFill>
                  <a:prstClr val="black"/>
                </a:solidFill>
              </a:rPr>
              <a:t>Execute the FY26-FY28 ZTA plan to OMB, including enterprise plans and current/target maturities for all Hazards Vulnerability Analysis (HVA)/critical/bedrock/high-impact systems</a:t>
            </a:r>
            <a:r>
              <a:rPr lang="en-US" sz="1200" b="1" kern="0">
                <a:solidFill>
                  <a:prstClr val="black"/>
                </a:solidFill>
              </a:rPr>
              <a:t> </a:t>
            </a:r>
            <a:r>
              <a:rPr lang="en-US" sz="1200" b="0" kern="0">
                <a:solidFill>
                  <a:prstClr val="black"/>
                </a:solidFill>
              </a:rPr>
              <a:t>to achieve optimal maturity</a:t>
            </a:r>
            <a:r>
              <a:rPr lang="en-US" sz="1200" kern="0">
                <a:solidFill>
                  <a:prstClr val="black"/>
                </a:solidFill>
              </a:rPr>
              <a:t>. Manage all ZTA EO-related mandates and OMB M Memo requirements.</a:t>
            </a:r>
          </a:p>
          <a:p>
            <a:pPr marL="171450" indent="-171450" fontAlgn="base">
              <a:lnSpc>
                <a:spcPct val="100000"/>
              </a:lnSpc>
              <a:spcBef>
                <a:spcPts val="1200"/>
              </a:spcBef>
              <a:buFont typeface="Arial" panose="020B0604020202020204" pitchFamily="34" charset="0"/>
              <a:buChar char="•"/>
            </a:pPr>
            <a:endParaRPr lang="en-US" sz="1200" kern="0">
              <a:solidFill>
                <a:prstClr val="black"/>
              </a:solidFill>
            </a:endParaRPr>
          </a:p>
          <a:p>
            <a:pPr marL="171450" indent="-171450" fontAlgn="base">
              <a:lnSpc>
                <a:spcPct val="100000"/>
              </a:lnSpc>
              <a:spcBef>
                <a:spcPts val="1200"/>
              </a:spcBef>
              <a:buFont typeface="Arial" panose="020B0604020202020204" pitchFamily="34" charset="0"/>
              <a:buChar char="•"/>
            </a:pPr>
            <a:r>
              <a:rPr lang="en-US" sz="1200" kern="0">
                <a:solidFill>
                  <a:prstClr val="black"/>
                </a:solidFill>
              </a:rPr>
              <a:t>Isolation architecture against 100% of HVA/critical/bedrock/high-impact systems. Protect system perimeter, isolate components from intranet/internet, and implement stronger configuration management controls</a:t>
            </a:r>
          </a:p>
          <a:p>
            <a:pPr marL="171450" indent="-171450" fontAlgn="base">
              <a:lnSpc>
                <a:spcPct val="100000"/>
              </a:lnSpc>
              <a:spcBef>
                <a:spcPts val="1200"/>
              </a:spcBef>
              <a:buFont typeface="Arial" panose="020B0604020202020204" pitchFamily="34" charset="0"/>
              <a:buChar char="•"/>
            </a:pPr>
            <a:endParaRPr lang="en-US" sz="1200" kern="0">
              <a:solidFill>
                <a:prstClr val="black"/>
              </a:solidFill>
            </a:endParaRPr>
          </a:p>
          <a:p>
            <a:pPr marL="171450" indent="-171450" fontAlgn="base">
              <a:lnSpc>
                <a:spcPct val="100000"/>
              </a:lnSpc>
              <a:spcBef>
                <a:spcPts val="1200"/>
              </a:spcBef>
              <a:buFont typeface="Arial" panose="020B0604020202020204" pitchFamily="34" charset="0"/>
              <a:buChar char="•"/>
            </a:pPr>
            <a:r>
              <a:rPr lang="en-US" sz="1200" kern="0">
                <a:solidFill>
                  <a:prstClr val="black"/>
                </a:solidFill>
              </a:rPr>
              <a:t>Make continued progress to fully comply with ZTA-prioritized capability plans and implementation requirements. For example: data monitoring and sensing, OMB Memo M-21-31 (Improving the Federal Government’s Investigative and Remediation Capabilities Related to Cybersecurity Incidents) logging requirements and logging on SaaS/PaaS, </a:t>
            </a:r>
            <a:r>
              <a:rPr lang="en-US"/>
              <a:t>event-driven reporting (</a:t>
            </a:r>
            <a:r>
              <a:rPr lang="en-US" sz="1200" kern="0">
                <a:solidFill>
                  <a:prstClr val="black"/>
                </a:solidFill>
              </a:rPr>
              <a:t>EDR) on remaining servers, real-time protections (e.g</a:t>
            </a:r>
            <a:r>
              <a:rPr lang="en-US" sz="1200" kern="0">
                <a:solidFill>
                  <a:prstClr val="black"/>
                </a:solidFill>
                <a:latin typeface="+mn-lt"/>
                <a:ea typeface="+mn-ea"/>
                <a:cs typeface="+mn-cs"/>
              </a:rPr>
              <a:t>., Extensible Markup Language (XML) </a:t>
            </a:r>
            <a:r>
              <a:rPr lang="en-US" sz="1200" kern="0">
                <a:solidFill>
                  <a:prstClr val="black"/>
                </a:solidFill>
              </a:rPr>
              <a:t>injection and server-side cross-site scripting (XSS)), </a:t>
            </a:r>
            <a:r>
              <a:rPr lang="en-US"/>
              <a:t>continuous diagnostics and reporting (</a:t>
            </a:r>
            <a:r>
              <a:rPr lang="en-US" sz="1200" kern="0">
                <a:solidFill>
                  <a:prstClr val="black"/>
                </a:solidFill>
              </a:rPr>
              <a:t>CDM) Betsie and Internet of Things (IoT) inventories, </a:t>
            </a:r>
            <a:r>
              <a:rPr lang="en-US"/>
              <a:t>user and entity behavior analytic (</a:t>
            </a:r>
            <a:r>
              <a:rPr lang="en-US" sz="1200" kern="0">
                <a:solidFill>
                  <a:prstClr val="black"/>
                </a:solidFill>
              </a:rPr>
              <a:t>UEBA), network modernization, identity short/long term exemptions and biometrics, AI Red Team, and Federal Risk and Authorization Management Program (FedRAMP) modernization/ATO acceleration.</a:t>
            </a:r>
          </a:p>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21</a:t>
            </a:fld>
            <a:endParaRPr lang="en-US"/>
          </a:p>
        </p:txBody>
      </p:sp>
    </p:spTree>
    <p:extLst>
      <p:ext uri="{BB962C8B-B14F-4D97-AF65-F5344CB8AC3E}">
        <p14:creationId xmlns:p14="http://schemas.microsoft.com/office/powerpoint/2010/main" val="1272783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30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Matur</a:t>
            </a:r>
            <a:r>
              <a:rPr lang="en-US" sz="1300" err="1">
                <a:solidFill>
                  <a:srgbClr val="919191">
                    <a:lumMod val="50000"/>
                  </a:srgbClr>
                </a:solidFill>
                <a:latin typeface="Segoe UI"/>
                <a:cs typeface="Segoe UI"/>
              </a:rPr>
              <a:t>ing</a:t>
            </a: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 DLP capabilities across endpoints, cloud services</a:t>
            </a:r>
            <a:r>
              <a:rPr kumimoji="0" lang="en-US" sz="1300" b="0" i="0" u="sng" strike="noStrike" kern="1200" cap="none" spc="0" normalizeH="0" baseline="0" noProof="0">
                <a:ln>
                  <a:noFill/>
                </a:ln>
                <a:solidFill>
                  <a:srgbClr val="919191">
                    <a:lumMod val="50000"/>
                  </a:srgbClr>
                </a:solidFill>
                <a:effectLst/>
                <a:uLnTx/>
                <a:uFillTx/>
                <a:latin typeface="Segoe UI"/>
                <a:ea typeface="+mn-ea"/>
                <a:cs typeface="Segoe UI"/>
              </a:rPr>
              <a:t>,</a:t>
            </a: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 network channels, collaboration platforms, emerging AI ecosystems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Strengthen governance, alerting, and response workflows for timely protection of sensitive VA data and to improve operational readiness</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30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Automated/standardized governance, alerting, and response across all DLP channels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Coverage gaps across endpoint, cloud, and collaboration environments that reduce DLP effectiveness and visibility</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30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Additional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Ongoing tool integrations, configuration tuning, and solution testing to improve detection accuracy, reduce false positives, and enhance the user experience</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300" b="0" i="0" u="none" strike="noStrike" kern="1200" cap="none" spc="0" normalizeH="0" baseline="0" noProof="0">
                <a:ln>
                  <a:noFill/>
                </a:ln>
                <a:solidFill>
                  <a:srgbClr val="919191">
                    <a:lumMod val="50000"/>
                  </a:srgbClr>
                </a:solidFill>
                <a:effectLst/>
                <a:uLnTx/>
                <a:uFillTx/>
                <a:latin typeface="Segoe UI"/>
                <a:ea typeface="+mn-ea"/>
                <a:cs typeface="Segoe UI"/>
              </a:rPr>
              <a:t>Implement enterprise-wide Structured Data Discovery, Analytics, and Labeling (DDAL) to support protection of VA data</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012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27</a:t>
            </a:fld>
            <a:endParaRPr lang="en-US"/>
          </a:p>
        </p:txBody>
      </p:sp>
    </p:spTree>
    <p:extLst>
      <p:ext uri="{BB962C8B-B14F-4D97-AF65-F5344CB8AC3E}">
        <p14:creationId xmlns:p14="http://schemas.microsoft.com/office/powerpoint/2010/main" val="2053821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29</a:t>
            </a:fld>
            <a:endParaRPr lang="en-US"/>
          </a:p>
        </p:txBody>
      </p:sp>
    </p:spTree>
    <p:extLst>
      <p:ext uri="{BB962C8B-B14F-4D97-AF65-F5344CB8AC3E}">
        <p14:creationId xmlns:p14="http://schemas.microsoft.com/office/powerpoint/2010/main" val="481186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dirty="0"/>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640459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4903894"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4903894"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6492240" y="1562100"/>
            <a:ext cx="486156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6492240" y="2048615"/>
            <a:ext cx="486156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33528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33528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427220" y="1562100"/>
            <a:ext cx="334518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427220" y="2048615"/>
            <a:ext cx="334518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7995920" y="1562100"/>
            <a:ext cx="3345180"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7995920" y="2048615"/>
            <a:ext cx="334518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455734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10748211"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1562100"/>
            <a:ext cx="2458453"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3593432" y="1562100"/>
            <a:ext cx="2458453"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3593432"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6372727" y="1562100"/>
            <a:ext cx="2458453"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6372727"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9127959" y="1562100"/>
            <a:ext cx="2458453"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9127959" y="2048615"/>
            <a:ext cx="2458453"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87924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838200" y="1562100"/>
            <a:ext cx="105156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838200" y="3640138"/>
            <a:ext cx="52578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838200" y="4126654"/>
            <a:ext cx="525780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6138334" y="3640138"/>
            <a:ext cx="525780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6138334" y="4126654"/>
            <a:ext cx="525780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25768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838200" y="1562231"/>
            <a:ext cx="799407" cy="799407"/>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971270" y="1562101"/>
            <a:ext cx="9382529"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838200" y="2534127"/>
            <a:ext cx="799407" cy="799407"/>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971270" y="2517647"/>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838200" y="3511430"/>
            <a:ext cx="799407" cy="799407"/>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971270" y="3511430"/>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838200" y="4500937"/>
            <a:ext cx="799407" cy="799407"/>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971270" y="4500937"/>
            <a:ext cx="9382529"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1024972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714500" y="1574931"/>
            <a:ext cx="1587500" cy="1587500"/>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838201" y="3505891"/>
            <a:ext cx="33528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5283200" y="1574931"/>
            <a:ext cx="1587500" cy="1587500"/>
          </a:xfrm>
        </p:spPr>
        <p:txBody>
          <a:bodyPr/>
          <a:lstStyle>
            <a:lvl1pPr marL="0" indent="0">
              <a:buNone/>
              <a:defRPr/>
            </a:lvl1pPr>
          </a:lstStyle>
          <a:p>
            <a:r>
              <a:rPr lang="en-US"/>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4406901" y="3505891"/>
            <a:ext cx="33528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8877300" y="1574931"/>
            <a:ext cx="1587500" cy="1587500"/>
          </a:xfrm>
        </p:spPr>
        <p:txBody>
          <a:bodyPr/>
          <a:lstStyle>
            <a:lvl1pPr marL="0" indent="0">
              <a:buNone/>
              <a:defRPr/>
            </a:lvl1pPr>
          </a:lstStyle>
          <a:p>
            <a:r>
              <a:rPr lang="en-US"/>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8001001" y="3505891"/>
            <a:ext cx="33528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838200" y="6286500"/>
            <a:ext cx="7048500"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894994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502176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10964917" y="6286500"/>
            <a:ext cx="388883"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4142475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1" y="1562100"/>
            <a:ext cx="10515600" cy="3733800"/>
          </a:xfrm>
        </p:spPr>
        <p:txBody>
          <a:bodyPr/>
          <a:lstStyle>
            <a:lvl1pPr algn="ctr">
              <a:defRPr sz="380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10964917" y="6286500"/>
            <a:ext cx="388883"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529406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509769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986486" y="5810599"/>
            <a:ext cx="3374138" cy="660157"/>
          </a:xfrm>
          <a:prstGeom prst="rect">
            <a:avLst/>
          </a:prstGeom>
        </p:spPr>
      </p:pic>
      <p:sp>
        <p:nvSpPr>
          <p:cNvPr id="16" name="Presentation Title"/>
          <p:cNvSpPr>
            <a:spLocks noGrp="1"/>
          </p:cNvSpPr>
          <p:nvPr>
            <p:ph type="title" hasCustomPrompt="1"/>
          </p:nvPr>
        </p:nvSpPr>
        <p:spPr>
          <a:xfrm>
            <a:off x="3505200" y="1925168"/>
            <a:ext cx="6972300" cy="789590"/>
          </a:xfrm>
        </p:spPr>
        <p:txBody>
          <a:bodyPr anchor="t">
            <a:noAutofit/>
          </a:bodyPr>
          <a:lstStyle>
            <a:lvl1pPr>
              <a:defRPr sz="36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3505200" y="3133971"/>
            <a:ext cx="6972302" cy="374904"/>
          </a:xfrm>
        </p:spPr>
        <p:txBody>
          <a:bodyPr>
            <a:noAutofit/>
          </a:bodyPr>
          <a:lstStyle>
            <a:lvl1pPr marL="0" indent="0">
              <a:buNone/>
              <a:defRPr sz="2200" b="1">
                <a:solidFill>
                  <a:srgbClr val="112F4E"/>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3505198" y="3557711"/>
            <a:ext cx="6972301" cy="393192"/>
          </a:xfrm>
        </p:spPr>
        <p:txBody>
          <a:bodyPr>
            <a:noAutofit/>
          </a:bodyPr>
          <a:lstStyle>
            <a:lvl1pPr marL="0" indent="0">
              <a:buNone/>
              <a:defRPr lang="en-US" sz="2200" i="1"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3505198" y="4166133"/>
            <a:ext cx="6972302" cy="303022"/>
          </a:xfrm>
        </p:spPr>
        <p:txBody>
          <a:bodyPr>
            <a:noAutofit/>
          </a:bodyPr>
          <a:lstStyle>
            <a:lvl1pPr marL="0" indent="0">
              <a:buNone/>
              <a:defRPr lang="en-US" sz="1600" kern="1200" baseline="0" dirty="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3505196" y="4588968"/>
            <a:ext cx="6972301" cy="231357"/>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kern="1200" baseline="0" dirty="0" smtClean="0">
                <a:solidFill>
                  <a:srgbClr val="112F4E"/>
                </a:solidFill>
                <a:latin typeface="Segoe UI" panose="020B0502040204020203" pitchFamily="34" charset="0"/>
                <a:ea typeface="+mn-ea"/>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a:t>Audience Name and Date</a:t>
            </a:r>
          </a:p>
        </p:txBody>
      </p:sp>
    </p:spTree>
    <p:extLst>
      <p:ext uri="{BB962C8B-B14F-4D97-AF65-F5344CB8AC3E}">
        <p14:creationId xmlns:p14="http://schemas.microsoft.com/office/powerpoint/2010/main" val="23983354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586959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838201" y="1562100"/>
            <a:ext cx="10515599" cy="3853679"/>
          </a:xfrm>
        </p:spPr>
        <p:txBody>
          <a:bodyPr numCol="2" spcCol="914400"/>
          <a:lstStyle>
            <a:lvl1pPr>
              <a:defRPr sz="220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838200" y="5678488"/>
            <a:ext cx="10515600" cy="242887"/>
          </a:xfrm>
        </p:spPr>
        <p:txBody>
          <a:bodyPr/>
          <a:lstStyle>
            <a:lvl1pPr marL="0" indent="0">
              <a:buNone/>
              <a:defRPr sz="1800">
                <a:solidFill>
                  <a:schemeClr val="bg1"/>
                </a:solidFill>
              </a:defRPr>
            </a:lvl1pPr>
            <a:lvl2pPr marL="274320" indent="0">
              <a:buNone/>
              <a:defRPr/>
            </a:lvl2pPr>
          </a:lstStyle>
          <a:p>
            <a:pPr lvl="0"/>
            <a:r>
              <a:rPr lang="en-US"/>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4074388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086600" y="0"/>
            <a:ext cx="510540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7644766" y="-19050"/>
            <a:ext cx="4563488"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a:t>Click icon to add picture</a:t>
            </a:r>
          </a:p>
        </p:txBody>
      </p:sp>
      <p:sp>
        <p:nvSpPr>
          <p:cNvPr id="2" name="Title"/>
          <p:cNvSpPr>
            <a:spLocks noGrp="1"/>
          </p:cNvSpPr>
          <p:nvPr>
            <p:ph type="title" hasCustomPrompt="1"/>
          </p:nvPr>
        </p:nvSpPr>
        <p:spPr>
          <a:xfrm>
            <a:off x="838200" y="571500"/>
            <a:ext cx="60198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60198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852960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44577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44577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6032658" y="1"/>
            <a:ext cx="6162952"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2403773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a:xfrm>
            <a:off x="838200" y="571500"/>
            <a:ext cx="601980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0" y="1562100"/>
            <a:ext cx="601980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7201092" y="0"/>
            <a:ext cx="4421091"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8217316" y="828453"/>
            <a:ext cx="3974685"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5327740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Questions?"/>
          <p:cNvSpPr>
            <a:spLocks noGrp="1"/>
          </p:cNvSpPr>
          <p:nvPr>
            <p:ph type="title" hasCustomPrompt="1"/>
          </p:nvPr>
        </p:nvSpPr>
        <p:spPr>
          <a:xfrm>
            <a:off x="831851" y="613611"/>
            <a:ext cx="10515600" cy="757989"/>
          </a:xfrm>
        </p:spPr>
        <p:txBody>
          <a:bodyPr anchor="ctr">
            <a:noAutofit/>
          </a:bodyPr>
          <a:lstStyle>
            <a:lvl1pPr algn="ctr">
              <a:defRPr sz="340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838200" y="6286500"/>
            <a:ext cx="7048500" cy="308792"/>
          </a:xfrm>
        </p:spPr>
        <p:txBody>
          <a:bodyPr/>
          <a:lstStyle>
            <a:lvl1pPr algn="l">
              <a:defRPr/>
            </a:lvl1pPr>
          </a:lstStyle>
          <a:p>
            <a:r>
              <a:rPr lang="en-US"/>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4319844" y="3009877"/>
            <a:ext cx="3484579" cy="990646"/>
          </a:xfrm>
          <a:prstGeom prst="rect">
            <a:avLst/>
          </a:prstGeom>
        </p:spPr>
      </p:pic>
    </p:spTree>
    <p:extLst>
      <p:ext uri="{BB962C8B-B14F-4D97-AF65-F5344CB8AC3E}">
        <p14:creationId xmlns:p14="http://schemas.microsoft.com/office/powerpoint/2010/main" val="3907522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3669602" y="1935078"/>
            <a:ext cx="4852796"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838200" y="6286500"/>
            <a:ext cx="704850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62670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Presentation Title"/>
          <p:cNvSpPr>
            <a:spLocks noGrp="1"/>
          </p:cNvSpPr>
          <p:nvPr>
            <p:ph type="title" hasCustomPrompt="1"/>
          </p:nvPr>
        </p:nvSpPr>
        <p:spPr>
          <a:xfrm>
            <a:off x="838200" y="3505200"/>
            <a:ext cx="7848600" cy="789590"/>
          </a:xfrm>
        </p:spPr>
        <p:txBody>
          <a:bodyPr anchor="t">
            <a:noAutofit/>
          </a:bodyPr>
          <a:lstStyle>
            <a:lvl1pPr>
              <a:defRPr sz="36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838199" y="4495800"/>
            <a:ext cx="7848599" cy="374904"/>
          </a:xfrm>
        </p:spPr>
        <p:txBody>
          <a:bodyPr>
            <a:noAutofit/>
          </a:bodyPr>
          <a:lstStyle>
            <a:lvl1pPr marL="0" indent="0">
              <a:buNone/>
              <a:defRPr sz="2200" b="0">
                <a:solidFill>
                  <a:srgbClr val="08BDE2"/>
                </a:solidFill>
                <a:latin typeface="Segoe UI" panose="020B0502040204020203" pitchFamily="34" charset="0"/>
                <a:cs typeface="Segoe UI" panose="020B0502040204020203"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Tree>
    <p:extLst>
      <p:ext uri="{BB962C8B-B14F-4D97-AF65-F5344CB8AC3E}">
        <p14:creationId xmlns:p14="http://schemas.microsoft.com/office/powerpoint/2010/main" val="3926196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dirty="0"/>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16052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599" cy="4359730"/>
          </a:xfrm>
        </p:spPr>
        <p:txBody>
          <a:bodyPr numCol="2" spcCol="914400"/>
          <a:lstStyle>
            <a:lvl1pPr marL="457200" indent="-457200">
              <a:buFont typeface="+mj-lt"/>
              <a:buAutoNum type="arabicPeriod"/>
              <a:defRPr sz="220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dirty="0"/>
              <a:t>Click to edit Master text styles</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77561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1" y="1562100"/>
            <a:ext cx="105156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37643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6480266"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249535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6480266" y="1562100"/>
            <a:ext cx="487026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18257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838202"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422866"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8004266" y="1562100"/>
            <a:ext cx="3352798"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838200" y="6286500"/>
            <a:ext cx="7848600" cy="308792"/>
          </a:xfrm>
        </p:spPr>
        <p:txBody>
          <a:bodyPr/>
          <a:lstStyle>
            <a:lvl1pPr algn="l">
              <a:defRPr/>
            </a:lvl1pPr>
          </a:lstStyle>
          <a:p>
            <a:r>
              <a:rPr lang="en-US"/>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10964917" y="6286500"/>
            <a:ext cx="388883"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11442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571500"/>
            <a:ext cx="105156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838200" y="1562100"/>
            <a:ext cx="105156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838200" y="6286500"/>
            <a:ext cx="7048500" cy="308792"/>
          </a:xfrm>
          <a:prstGeom prst="rect">
            <a:avLst/>
          </a:prstGeom>
        </p:spPr>
        <p:txBody>
          <a:bodyPr vert="horz" lIns="91440" tIns="45720" rIns="91440" bIns="45720" rtlCol="0" anchor="b"/>
          <a:lstStyle>
            <a:lvl1pPr algn="l">
              <a:defRPr sz="1100">
                <a:solidFill>
                  <a:schemeClr val="tx1">
                    <a:tint val="75000"/>
                  </a:schemeClr>
                </a:solidFill>
                <a:latin typeface="Segoe UI" panose="020B0502040204020203" pitchFamily="34" charset="0"/>
                <a:cs typeface="Segoe UI" panose="020B0502040204020203" pitchFamily="34" charset="0"/>
              </a:defRPr>
            </a:lvl1pPr>
          </a:lstStyle>
          <a:p>
            <a:r>
              <a:rPr lang="en-US" dirty="0"/>
              <a:t>OFFICE OF INFORMATION AND TECHNOLOGY</a:t>
            </a:r>
          </a:p>
        </p:txBody>
      </p:sp>
      <p:sp>
        <p:nvSpPr>
          <p:cNvPr id="6" name="Slide Number Placeholder 5"/>
          <p:cNvSpPr>
            <a:spLocks noGrp="1"/>
          </p:cNvSpPr>
          <p:nvPr>
            <p:ph type="sldNum" sz="quarter" idx="4"/>
          </p:nvPr>
        </p:nvSpPr>
        <p:spPr>
          <a:xfrm>
            <a:off x="10964917" y="6286500"/>
            <a:ext cx="388883" cy="308791"/>
          </a:xfrm>
          <a:prstGeom prst="rect">
            <a:avLst/>
          </a:prstGeom>
        </p:spPr>
        <p:txBody>
          <a:bodyPr vert="horz" lIns="91440" tIns="45720" rIns="91440" bIns="45720" rtlCol="0" anchor="b"/>
          <a:lstStyle>
            <a:lvl1pPr algn="r">
              <a:defRPr sz="12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819416886"/>
      </p:ext>
    </p:extLst>
  </p:cSld>
  <p:clrMap bg1="lt1" tx1="dk1" bg2="lt2" tx2="dk2" accent1="accent1" accent2="accent2" accent3="accent3" accent4="accent4" accent5="accent5" accent6="accent6" hlink="hlink" folHlink="folHlink"/>
  <p:sldLayoutIdLst>
    <p:sldLayoutId id="2147483753" r:id="rId1"/>
    <p:sldLayoutId id="2147483738" r:id="rId2"/>
    <p:sldLayoutId id="2147483732" r:id="rId3"/>
    <p:sldLayoutId id="2147483745" r:id="rId4"/>
    <p:sldLayoutId id="2147483746" r:id="rId5"/>
    <p:sldLayoutId id="2147483728" r:id="rId6"/>
    <p:sldLayoutId id="2147483739" r:id="rId7"/>
    <p:sldLayoutId id="2147483743" r:id="rId8"/>
    <p:sldLayoutId id="2147483741" r:id="rId9"/>
    <p:sldLayoutId id="2147483711" r:id="rId10"/>
    <p:sldLayoutId id="2147483744" r:id="rId11"/>
    <p:sldLayoutId id="2147483757" r:id="rId12"/>
    <p:sldLayoutId id="2147483740" r:id="rId13"/>
    <p:sldLayoutId id="2147483748" r:id="rId14"/>
    <p:sldLayoutId id="2147483749" r:id="rId15"/>
    <p:sldLayoutId id="2147483750" r:id="rId16"/>
    <p:sldLayoutId id="2147483751" r:id="rId17"/>
    <p:sldLayoutId id="2147483752" r:id="rId18"/>
    <p:sldLayoutId id="2147483754" r:id="rId19"/>
    <p:sldLayoutId id="2147483755" r:id="rId20"/>
    <p:sldLayoutId id="2147483756" r:id="rId21"/>
    <p:sldLayoutId id="2147483733" r:id="rId22"/>
    <p:sldLayoutId id="2147483747" r:id="rId23"/>
    <p:sldLayoutId id="2147483736" r:id="rId24"/>
    <p:sldLayoutId id="2147483734" r:id="rId25"/>
    <p:sldLayoutId id="2147483735" r:id="rId26"/>
  </p:sldLayoutIdLst>
  <p:hf hdr="0" dt="0"/>
  <p:txStyles>
    <p:titleStyle>
      <a:lvl1pPr algn="l" defTabSz="914400" rtl="0" eaLnBrk="1" latinLnBrk="0" hangingPunct="1">
        <a:lnSpc>
          <a:spcPct val="90000"/>
        </a:lnSpc>
        <a:spcBef>
          <a:spcPct val="0"/>
        </a:spcBef>
        <a:buNone/>
        <a:defRPr sz="28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BACE-0B93-5845-810C-7E677EB2E678}"/>
              </a:ext>
            </a:extLst>
          </p:cNvPr>
          <p:cNvSpPr>
            <a:spLocks noGrp="1"/>
          </p:cNvSpPr>
          <p:nvPr>
            <p:ph type="title"/>
          </p:nvPr>
        </p:nvSpPr>
        <p:spPr/>
        <p:txBody>
          <a:bodyPr/>
          <a:lstStyle/>
          <a:p>
            <a:r>
              <a:rPr lang="en-US"/>
              <a:t>OIT Industry day</a:t>
            </a:r>
            <a:endParaRPr lang="en-US">
              <a:solidFill>
                <a:srgbClr val="112F4E"/>
              </a:solidFill>
            </a:endParaRPr>
          </a:p>
        </p:txBody>
      </p:sp>
      <p:sp>
        <p:nvSpPr>
          <p:cNvPr id="3" name="Text Placeholder 2">
            <a:extLst>
              <a:ext uri="{FF2B5EF4-FFF2-40B4-BE49-F238E27FC236}">
                <a16:creationId xmlns:a16="http://schemas.microsoft.com/office/drawing/2014/main" id="{F3A23551-F6E1-EE44-A779-E05C1B6A158D}"/>
              </a:ext>
            </a:extLst>
          </p:cNvPr>
          <p:cNvSpPr>
            <a:spLocks noGrp="1"/>
          </p:cNvSpPr>
          <p:nvPr>
            <p:ph type="body" sz="quarter" idx="10"/>
          </p:nvPr>
        </p:nvSpPr>
        <p:spPr/>
        <p:txBody>
          <a:bodyPr/>
          <a:lstStyle/>
          <a:p>
            <a:r>
              <a:rPr lang="en-US"/>
              <a:t>Office of Information and Technology (OIT)</a:t>
            </a:r>
          </a:p>
        </p:txBody>
      </p:sp>
      <p:sp>
        <p:nvSpPr>
          <p:cNvPr id="7" name="Text Placeholder 6">
            <a:extLst>
              <a:ext uri="{FF2B5EF4-FFF2-40B4-BE49-F238E27FC236}">
                <a16:creationId xmlns:a16="http://schemas.microsoft.com/office/drawing/2014/main" id="{D381D8D1-0B3A-BF4D-8A9E-2B416C8BA004}"/>
              </a:ext>
            </a:extLst>
          </p:cNvPr>
          <p:cNvSpPr>
            <a:spLocks noGrp="1"/>
          </p:cNvSpPr>
          <p:nvPr>
            <p:ph type="body" sz="quarter" idx="13"/>
          </p:nvPr>
        </p:nvSpPr>
        <p:spPr/>
        <p:txBody>
          <a:bodyPr/>
          <a:lstStyle/>
          <a:p>
            <a:r>
              <a:rPr lang="en-US" sz="1800"/>
              <a:t>Friday, March 27, 2026</a:t>
            </a:r>
          </a:p>
        </p:txBody>
      </p:sp>
    </p:spTree>
    <p:extLst>
      <p:ext uri="{BB962C8B-B14F-4D97-AF65-F5344CB8AC3E}">
        <p14:creationId xmlns:p14="http://schemas.microsoft.com/office/powerpoint/2010/main" val="2143256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97ECD-7965-DB42-0338-5295845C2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57360A-0DCF-6881-47A6-3D8BCCB0B34E}"/>
              </a:ext>
            </a:extLst>
          </p:cNvPr>
          <p:cNvSpPr>
            <a:spLocks noGrp="1"/>
          </p:cNvSpPr>
          <p:nvPr>
            <p:ph type="title"/>
          </p:nvPr>
        </p:nvSpPr>
        <p:spPr/>
        <p:txBody>
          <a:bodyPr/>
          <a:lstStyle/>
          <a:p>
            <a:r>
              <a:rPr lang="en-US"/>
              <a:t>Tim mccutcheon</a:t>
            </a:r>
          </a:p>
        </p:txBody>
      </p:sp>
      <p:sp>
        <p:nvSpPr>
          <p:cNvPr id="3" name="Text Placeholder 2">
            <a:extLst>
              <a:ext uri="{FF2B5EF4-FFF2-40B4-BE49-F238E27FC236}">
                <a16:creationId xmlns:a16="http://schemas.microsoft.com/office/drawing/2014/main" id="{D2FA211F-5C37-6C1B-CDFF-4FE330799BF1}"/>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997858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11376" y="457200"/>
            <a:ext cx="10515600" cy="800100"/>
          </a:xfrm>
        </p:spPr>
        <p:txBody>
          <a:bodyPr/>
          <a:lstStyle/>
          <a:p>
            <a:r>
              <a:rPr lang="en-US"/>
              <a:t>Health Services DevSecOps</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11375" y="1257300"/>
            <a:ext cx="10515600" cy="1027717"/>
          </a:xfrm>
        </p:spPr>
        <p:txBody>
          <a:bodyPr/>
          <a:lstStyle/>
          <a:p>
            <a:pPr marL="0" indent="0">
              <a:buNone/>
            </a:pPr>
            <a:r>
              <a:rPr lang="en-US" sz="1800"/>
              <a:t>DevSecOps services for the Health Services Portfolio. Includes development, testing, integration, architecture, refactoring as needed, and continuous predictive, preventative, corrective, and evolutionary operations and maintenance support. Services predominantly performed via Scrum teams by optional task execution. ​</a:t>
            </a:r>
            <a:endParaRPr lang="en-US"/>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11378" y="2475517"/>
            <a:ext cx="5033900"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defRPr/>
            </a:pPr>
            <a:r>
              <a:rPr lang="en-US" sz="1750" b="1">
                <a:solidFill>
                  <a:srgbClr val="919191">
                    <a:lumMod val="50000"/>
                  </a:srgbClr>
                </a:solidFill>
                <a:latin typeface="Segoe UI"/>
                <a:cs typeface="Segoe UI"/>
              </a:rPr>
              <a:t>Priorities:</a:t>
            </a:r>
          </a:p>
          <a:p>
            <a:pPr marL="342900" lvl="2" indent="-342900">
              <a:defRPr/>
            </a:pPr>
            <a:r>
              <a:rPr lang="en-US" sz="1750">
                <a:solidFill>
                  <a:srgbClr val="919191">
                    <a:lumMod val="50000"/>
                  </a:srgbClr>
                </a:solidFill>
                <a:latin typeface="Segoe UI"/>
                <a:cs typeface="Segoe UI"/>
              </a:rPr>
              <a:t>VistA Health application sustainment</a:t>
            </a:r>
          </a:p>
          <a:p>
            <a:pPr marL="342900" lvl="2" indent="-342900">
              <a:defRPr/>
            </a:pPr>
            <a:r>
              <a:rPr lang="en-US" sz="1750">
                <a:solidFill>
                  <a:srgbClr val="919191">
                    <a:lumMod val="50000"/>
                  </a:srgbClr>
                </a:solidFill>
                <a:latin typeface="Segoe UI"/>
                <a:cs typeface="Segoe UI"/>
              </a:rPr>
              <a:t>Modernization and enhancement</a:t>
            </a:r>
          </a:p>
          <a:p>
            <a:pPr marL="342900" lvl="2" indent="-342900">
              <a:defRPr/>
            </a:pPr>
            <a:r>
              <a:rPr lang="en-US" sz="1750">
                <a:solidFill>
                  <a:srgbClr val="919191">
                    <a:lumMod val="50000"/>
                  </a:srgbClr>
                </a:solidFill>
                <a:latin typeface="Segoe UI"/>
                <a:cs typeface="Segoe UI"/>
              </a:rPr>
              <a:t>Deliver solutions using modern technologies</a:t>
            </a:r>
          </a:p>
          <a:p>
            <a:pPr marL="342900" lvl="1" indent="-342900">
              <a:buNone/>
              <a:defRPr/>
            </a:pPr>
            <a:r>
              <a:rPr lang="en-US" sz="1750" b="1">
                <a:solidFill>
                  <a:srgbClr val="919191">
                    <a:lumMod val="50000"/>
                  </a:srgbClr>
                </a:solidFill>
                <a:latin typeface="Segoe UI"/>
                <a:cs typeface="Segoe UI"/>
              </a:rPr>
              <a:t>Burning Issues: </a:t>
            </a:r>
          </a:p>
          <a:p>
            <a:pPr marL="342900" lvl="2" indent="-342900">
              <a:defRPr/>
            </a:pPr>
            <a:r>
              <a:rPr lang="en-US" sz="1750">
                <a:solidFill>
                  <a:srgbClr val="919191">
                    <a:lumMod val="50000"/>
                  </a:srgbClr>
                </a:solidFill>
                <a:latin typeface="Segoe UI"/>
                <a:cs typeface="Segoe UI"/>
              </a:rPr>
              <a:t>Innovation and modernization</a:t>
            </a:r>
          </a:p>
          <a:p>
            <a:pPr marL="342900" lvl="2" indent="-342900">
              <a:defRPr/>
            </a:pPr>
            <a:r>
              <a:rPr lang="en-US" sz="1750">
                <a:solidFill>
                  <a:srgbClr val="919191">
                    <a:lumMod val="50000"/>
                  </a:srgbClr>
                </a:solidFill>
                <a:latin typeface="Segoe UI"/>
                <a:cs typeface="Segoe UI"/>
              </a:rPr>
              <a:t>Enables technology outside the Oracle Health baseline</a:t>
            </a:r>
          </a:p>
          <a:p>
            <a:pPr marL="342900" lvl="2" indent="-342900">
              <a:defRPr/>
            </a:pPr>
            <a:r>
              <a:rPr lang="en-US" sz="1750">
                <a:solidFill>
                  <a:srgbClr val="919191">
                    <a:lumMod val="50000"/>
                  </a:srgbClr>
                </a:solidFill>
                <a:latin typeface="Segoe UI"/>
                <a:cs typeface="Segoe UI"/>
              </a:rPr>
              <a:t>MUMPS programming expertise</a:t>
            </a:r>
          </a:p>
          <a:p>
            <a:pPr marL="342900" lvl="1" indent="-342900">
              <a:buNone/>
              <a:defRPr/>
            </a:pPr>
            <a:r>
              <a:rPr lang="en-US" sz="1750" b="1">
                <a:solidFill>
                  <a:srgbClr val="919191">
                    <a:lumMod val="50000"/>
                  </a:srgbClr>
                </a:solidFill>
                <a:latin typeface="Segoe UI"/>
                <a:cs typeface="Segoe UI"/>
              </a:rPr>
              <a:t>Other Comment:</a:t>
            </a:r>
          </a:p>
          <a:p>
            <a:pPr marL="342900" lvl="2" indent="-342900">
              <a:defRPr/>
            </a:pPr>
            <a:r>
              <a:rPr lang="en-US" sz="1750">
                <a:solidFill>
                  <a:srgbClr val="919191">
                    <a:lumMod val="50000"/>
                  </a:srgbClr>
                </a:solidFill>
                <a:latin typeface="Segoe UI"/>
                <a:cs typeface="Segoe UI"/>
              </a:rPr>
              <a:t>Health IT landscape; Contract Line Item Numbers (CLIN); Wide range of technologies</a:t>
            </a:r>
          </a:p>
          <a:p>
            <a:pPr marL="0" lvl="2" indent="0">
              <a:buNone/>
            </a:pPr>
            <a:endParaRPr lang="en-US">
              <a:latin typeface="Segoe UI"/>
              <a:cs typeface="Segoe UI"/>
            </a:endParaRP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extLst>
              <p:ext uri="{D42A27DB-BD31-4B8C-83A1-F6EECF244321}">
                <p14:modId xmlns:p14="http://schemas.microsoft.com/office/powerpoint/2010/main" val="2182728985"/>
              </p:ext>
            </p:extLst>
          </p:nvPr>
        </p:nvGraphicFramePr>
        <p:xfrm>
          <a:off x="6346723" y="2475517"/>
          <a:ext cx="5007077" cy="3185160"/>
        </p:xfrm>
        <a:graphic>
          <a:graphicData uri="http://schemas.openxmlformats.org/drawingml/2006/table">
            <a:tbl>
              <a:tblPr firstRow="1" bandRow="1">
                <a:tableStyleId>{8EC20E35-A176-4012-BC5E-935CFFF8708E}</a:tableStyleId>
              </a:tblPr>
              <a:tblGrid>
                <a:gridCol w="3150719">
                  <a:extLst>
                    <a:ext uri="{9D8B030D-6E8A-4147-A177-3AD203B41FA5}">
                      <a16:colId xmlns:a16="http://schemas.microsoft.com/office/drawing/2014/main" val="1145295230"/>
                    </a:ext>
                  </a:extLst>
                </a:gridCol>
                <a:gridCol w="1856358">
                  <a:extLst>
                    <a:ext uri="{9D8B030D-6E8A-4147-A177-3AD203B41FA5}">
                      <a16:colId xmlns:a16="http://schemas.microsoft.com/office/drawing/2014/main" val="34593780"/>
                    </a:ext>
                  </a:extLst>
                </a:gridCol>
              </a:tblGrid>
              <a:tr h="370840">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$500M-$999M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Recompete</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a:t>
                      </a:r>
                    </a:p>
                  </a:txBody>
                  <a:tcPr/>
                </a:tc>
                <a:tc>
                  <a:txBody>
                    <a:bodyPr/>
                    <a:lstStyle/>
                    <a:p>
                      <a:r>
                        <a:rPr lang="en-US" sz="1400">
                          <a:latin typeface="Segoe UI"/>
                          <a:cs typeface="Segoe UI"/>
                        </a:rPr>
                        <a:t>BAH/T4NG</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Issued Q2 of FY26</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Q3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fld id="{E573346A-FCA4-684E-8D18-26E8324063ED}" type="slidenum">
              <a:rPr lang="en-US" smtClean="0"/>
              <a:t>11</a:t>
            </a:fld>
            <a:endParaRPr lang="en-US"/>
          </a:p>
        </p:txBody>
      </p:sp>
    </p:spTree>
    <p:extLst>
      <p:ext uri="{BB962C8B-B14F-4D97-AF65-F5344CB8AC3E}">
        <p14:creationId xmlns:p14="http://schemas.microsoft.com/office/powerpoint/2010/main" val="39898503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3" y="422910"/>
            <a:ext cx="10515600" cy="800100"/>
          </a:xfrm>
        </p:spPr>
        <p:txBody>
          <a:bodyPr/>
          <a:lstStyle/>
          <a:p>
            <a:r>
              <a:rPr lang="en-US"/>
              <a:t>Supply Chain Management DevSecOps and Integration</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201" y="1223010"/>
            <a:ext cx="10515600" cy="1027717"/>
          </a:xfrm>
        </p:spPr>
        <p:txBody>
          <a:bodyPr vert="horz" lIns="91440" tIns="45720" rIns="91440" bIns="45720" rtlCol="0" anchor="t">
            <a:noAutofit/>
          </a:bodyPr>
          <a:lstStyle/>
          <a:p>
            <a:pPr marL="0" indent="0">
              <a:buNone/>
            </a:pPr>
            <a:r>
              <a:rPr lang="en-US" sz="1800">
                <a:latin typeface="Segoe UI"/>
                <a:cs typeface="Segoe UI"/>
              </a:rPr>
              <a:t>Follow-on task order for Scrum team support services of the Supply Chain (SC) Management Product Line DevSecOps Integration Task Order.</a:t>
            </a:r>
            <a:endParaRPr lang="en-US">
              <a:latin typeface="Segoe UI"/>
              <a:cs typeface="Segoe UI"/>
            </a:endParaRP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38199" y="1960593"/>
            <a:ext cx="5026742" cy="3912077"/>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defRPr/>
            </a:pPr>
            <a:r>
              <a:rPr lang="en-US" sz="1750" b="1">
                <a:solidFill>
                  <a:srgbClr val="919191">
                    <a:lumMod val="50000"/>
                  </a:srgbClr>
                </a:solidFill>
              </a:rPr>
              <a:t>Priorities:</a:t>
            </a:r>
          </a:p>
          <a:p>
            <a:pPr marL="342900" lvl="2" indent="-342900">
              <a:defRPr/>
            </a:pPr>
            <a:r>
              <a:rPr lang="en-US" sz="1750">
                <a:solidFill>
                  <a:srgbClr val="919191">
                    <a:lumMod val="50000"/>
                  </a:srgbClr>
                </a:solidFill>
                <a:latin typeface="Segoe UI"/>
                <a:cs typeface="Segoe UI"/>
              </a:rPr>
              <a:t>Sustain/enhance current SC systems </a:t>
            </a:r>
            <a:endParaRPr lang="en-US" sz="1750">
              <a:solidFill>
                <a:srgbClr val="919191">
                  <a:lumMod val="50000"/>
                </a:srgbClr>
              </a:solidFill>
            </a:endParaRPr>
          </a:p>
          <a:p>
            <a:pPr marL="342900" lvl="2" indent="-342900">
              <a:defRPr/>
            </a:pPr>
            <a:r>
              <a:rPr lang="en-US" sz="1750">
                <a:solidFill>
                  <a:srgbClr val="919191">
                    <a:lumMod val="50000"/>
                  </a:srgbClr>
                </a:solidFill>
                <a:latin typeface="Segoe UI"/>
                <a:cs typeface="Segoe UI"/>
              </a:rPr>
              <a:t>Modernize and replace obsolete SC systems</a:t>
            </a:r>
          </a:p>
          <a:p>
            <a:pPr marL="342900" lvl="2" indent="-342900">
              <a:defRPr/>
            </a:pPr>
            <a:r>
              <a:rPr lang="en-US" sz="1750">
                <a:solidFill>
                  <a:srgbClr val="919191">
                    <a:lumMod val="50000"/>
                  </a:srgbClr>
                </a:solidFill>
                <a:latin typeface="Segoe UI"/>
                <a:cs typeface="Segoe UI"/>
              </a:rPr>
              <a:t>Identify opportunities to use modern technology to advance SC</a:t>
            </a:r>
            <a:endParaRPr lang="en-US" sz="1750">
              <a:solidFill>
                <a:srgbClr val="919191">
                  <a:lumMod val="50000"/>
                </a:srgbClr>
              </a:solidFill>
            </a:endParaRPr>
          </a:p>
          <a:p>
            <a:pPr marL="342900" lvl="1" indent="-342900">
              <a:buNone/>
              <a:defRPr/>
            </a:pPr>
            <a:r>
              <a:rPr lang="en-US" sz="1750" b="1">
                <a:solidFill>
                  <a:srgbClr val="919191">
                    <a:lumMod val="50000"/>
                  </a:srgbClr>
                </a:solidFill>
              </a:rPr>
              <a:t>Burning Issues: </a:t>
            </a:r>
          </a:p>
          <a:p>
            <a:pPr marL="342900" lvl="2" indent="-342900">
              <a:defRPr/>
            </a:pPr>
            <a:r>
              <a:rPr lang="en-US" sz="1750">
                <a:solidFill>
                  <a:srgbClr val="919191">
                    <a:lumMod val="50000"/>
                  </a:srgbClr>
                </a:solidFill>
                <a:latin typeface="Segoe UI"/>
                <a:cs typeface="Segoe UI"/>
              </a:rPr>
              <a:t>VA Logistics Integration Platform (VALIP) middleware interoperability </a:t>
            </a:r>
            <a:endParaRPr lang="en-US" sz="1750">
              <a:solidFill>
                <a:srgbClr val="919191">
                  <a:lumMod val="50000"/>
                </a:srgbClr>
              </a:solidFill>
            </a:endParaRPr>
          </a:p>
          <a:p>
            <a:pPr marL="342900" lvl="2" indent="-342900">
              <a:defRPr/>
            </a:pPr>
            <a:r>
              <a:rPr lang="en-US" sz="1750">
                <a:solidFill>
                  <a:srgbClr val="919191">
                    <a:lumMod val="50000"/>
                  </a:srgbClr>
                </a:solidFill>
                <a:latin typeface="Segoe UI"/>
                <a:cs typeface="Segoe UI"/>
              </a:rPr>
              <a:t>Data standardization/migration </a:t>
            </a:r>
          </a:p>
          <a:p>
            <a:pPr marL="342900" lvl="2" indent="-342900">
              <a:defRPr/>
            </a:pPr>
            <a:r>
              <a:rPr lang="en-US" sz="1750">
                <a:solidFill>
                  <a:srgbClr val="919191">
                    <a:lumMod val="50000"/>
                  </a:srgbClr>
                </a:solidFill>
                <a:latin typeface="Segoe UI"/>
                <a:cs typeface="Segoe UI"/>
              </a:rPr>
              <a:t>Modernization via iterative improvements</a:t>
            </a:r>
            <a:endParaRPr lang="en-US" sz="1750">
              <a:solidFill>
                <a:srgbClr val="919191">
                  <a:lumMod val="50000"/>
                </a:srgbClr>
              </a:solidFill>
            </a:endParaRPr>
          </a:p>
          <a:p>
            <a:pPr marL="342900" lvl="1" indent="-342900">
              <a:buNone/>
              <a:defRPr/>
            </a:pPr>
            <a:r>
              <a:rPr lang="en-US" sz="1750" b="1">
                <a:solidFill>
                  <a:srgbClr val="919191">
                    <a:lumMod val="50000"/>
                  </a:srgbClr>
                </a:solidFill>
              </a:rPr>
              <a:t>Other Comment:</a:t>
            </a:r>
          </a:p>
          <a:p>
            <a:pPr marL="342900" lvl="2" indent="-342900">
              <a:defRPr/>
            </a:pPr>
            <a:r>
              <a:rPr lang="en-US" sz="1750">
                <a:solidFill>
                  <a:srgbClr val="919191">
                    <a:lumMod val="50000"/>
                  </a:srgbClr>
                </a:solidFill>
                <a:latin typeface="Segoe UI"/>
                <a:cs typeface="Segoe UI"/>
              </a:rPr>
              <a:t>Upkeep of SC ecosystem; Agile development to maintain SC interoperability with modern Financial Management/EHR systems</a:t>
            </a:r>
            <a:endParaRPr lang="en-US" sz="1750">
              <a:solidFill>
                <a:srgbClr val="919191">
                  <a:lumMod val="50000"/>
                </a:srgbClr>
              </a:solidFill>
            </a:endParaRPr>
          </a:p>
          <a:p>
            <a:pPr marL="342900" lvl="2" indent="-342900"/>
            <a:endParaRPr lang="en-US"/>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extLst>
              <p:ext uri="{D42A27DB-BD31-4B8C-83A1-F6EECF244321}">
                <p14:modId xmlns:p14="http://schemas.microsoft.com/office/powerpoint/2010/main" val="171937410"/>
              </p:ext>
            </p:extLst>
          </p:nvPr>
        </p:nvGraphicFramePr>
        <p:xfrm>
          <a:off x="6327057" y="1960593"/>
          <a:ext cx="5026742" cy="3185160"/>
        </p:xfrm>
        <a:graphic>
          <a:graphicData uri="http://schemas.openxmlformats.org/drawingml/2006/table">
            <a:tbl>
              <a:tblPr firstRow="1" bandRow="1">
                <a:tableStyleId>{8EC20E35-A176-4012-BC5E-935CFFF8708E}</a:tableStyleId>
              </a:tblPr>
              <a:tblGrid>
                <a:gridCol w="3174227">
                  <a:extLst>
                    <a:ext uri="{9D8B030D-6E8A-4147-A177-3AD203B41FA5}">
                      <a16:colId xmlns:a16="http://schemas.microsoft.com/office/drawing/2014/main" val="1145295230"/>
                    </a:ext>
                  </a:extLst>
                </a:gridCol>
                <a:gridCol w="1852515">
                  <a:extLst>
                    <a:ext uri="{9D8B030D-6E8A-4147-A177-3AD203B41FA5}">
                      <a16:colId xmlns:a16="http://schemas.microsoft.com/office/drawing/2014/main" val="34593780"/>
                    </a:ext>
                  </a:extLst>
                </a:gridCol>
              </a:tblGrid>
              <a:tr h="370840">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pPr lvl="0">
                        <a:buNone/>
                      </a:pPr>
                      <a:r>
                        <a:rPr lang="en-US" sz="1400" b="0" i="0" u="none" strike="noStrike" noProof="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p>
                    <a:p>
                      <a:r>
                        <a:rPr lang="en-US" sz="1400">
                          <a:latin typeface="Segoe UI"/>
                          <a:cs typeface="Segoe UI"/>
                        </a:rPr>
                        <a:t>Month/Year</a:t>
                      </a:r>
                      <a:endParaRPr lang="en-US" sz="1400">
                        <a:latin typeface="Segoe UI" panose="020B0502040204020203" pitchFamily="34" charset="0"/>
                        <a:cs typeface="Segoe UI" panose="020B0502040204020203" pitchFamily="34" charset="0"/>
                      </a:endParaRP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a:cs typeface="Segoe UI"/>
                        </a:rPr>
                        <a:t>Month/Year</a:t>
                      </a:r>
                      <a:endParaRPr lang="en-US" sz="1400">
                        <a:latin typeface="Segoe UI" panose="020B0502040204020203" pitchFamily="34" charset="0"/>
                        <a:cs typeface="Segoe UI" panose="020B0502040204020203" pitchFamily="34" charset="0"/>
                      </a:endParaRP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a:cs typeface="Segoe UI"/>
                        </a:rPr>
                        <a:t>Month/Year</a:t>
                      </a:r>
                      <a:endParaRPr lang="en-US" sz="1400">
                        <a:latin typeface="Segoe UI" panose="020B0502040204020203" pitchFamily="34" charset="0"/>
                        <a:cs typeface="Segoe UI" panose="020B0502040204020203" pitchFamily="34" charset="0"/>
                      </a:endParaRP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fld id="{E573346A-FCA4-684E-8D18-26E8324063ED}" type="slidenum">
              <a:rPr lang="en-US" smtClean="0"/>
              <a:t>12</a:t>
            </a:fld>
            <a:endParaRPr lang="en-US"/>
          </a:p>
        </p:txBody>
      </p:sp>
    </p:spTree>
    <p:extLst>
      <p:ext uri="{BB962C8B-B14F-4D97-AF65-F5344CB8AC3E}">
        <p14:creationId xmlns:p14="http://schemas.microsoft.com/office/powerpoint/2010/main" val="3058747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2C2185-E404-194B-1B87-38BFB09FB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BF74E-FC47-282E-7968-7202D813DFA0}"/>
              </a:ext>
            </a:extLst>
          </p:cNvPr>
          <p:cNvSpPr>
            <a:spLocks noGrp="1"/>
          </p:cNvSpPr>
          <p:nvPr>
            <p:ph type="title"/>
          </p:nvPr>
        </p:nvSpPr>
        <p:spPr>
          <a:xfrm>
            <a:off x="838200" y="414511"/>
            <a:ext cx="10515600" cy="800100"/>
          </a:xfrm>
        </p:spPr>
        <p:txBody>
          <a:bodyPr/>
          <a:lstStyle/>
          <a:p>
            <a:r>
              <a:rPr lang="en-US"/>
              <a:t>Management Consulting Services and Healthcare </a:t>
            </a:r>
          </a:p>
        </p:txBody>
      </p:sp>
      <p:sp>
        <p:nvSpPr>
          <p:cNvPr id="3" name="Content Placeholder 2">
            <a:extLst>
              <a:ext uri="{FF2B5EF4-FFF2-40B4-BE49-F238E27FC236}">
                <a16:creationId xmlns:a16="http://schemas.microsoft.com/office/drawing/2014/main" id="{B4645301-A3AD-2C64-FB0E-F20751226C6F}"/>
              </a:ext>
            </a:extLst>
          </p:cNvPr>
          <p:cNvSpPr>
            <a:spLocks noGrp="1"/>
          </p:cNvSpPr>
          <p:nvPr>
            <p:ph sz="quarter" idx="13"/>
          </p:nvPr>
        </p:nvSpPr>
        <p:spPr>
          <a:xfrm>
            <a:off x="838198" y="1214611"/>
            <a:ext cx="10515600" cy="1027717"/>
          </a:xfrm>
        </p:spPr>
        <p:txBody>
          <a:bodyPr/>
          <a:lstStyle/>
          <a:p>
            <a:pPr marL="0" indent="0">
              <a:buNone/>
            </a:pPr>
            <a:r>
              <a:rPr lang="en-US" sz="1800"/>
              <a:t>Follow-on contract for the management consulting services, healthcare revenue workflow management, and business information technology tools to provide ongoing healthcare revenue support.</a:t>
            </a:r>
            <a:endParaRPr lang="en-US"/>
          </a:p>
        </p:txBody>
      </p:sp>
      <p:sp>
        <p:nvSpPr>
          <p:cNvPr id="6" name="Content Placeholder 2">
            <a:extLst>
              <a:ext uri="{FF2B5EF4-FFF2-40B4-BE49-F238E27FC236}">
                <a16:creationId xmlns:a16="http://schemas.microsoft.com/office/drawing/2014/main" id="{7F33C9CF-CEE5-C81C-AEF4-71D07EFAD93E}"/>
              </a:ext>
            </a:extLst>
          </p:cNvPr>
          <p:cNvSpPr txBox="1">
            <a:spLocks/>
          </p:cNvSpPr>
          <p:nvPr/>
        </p:nvSpPr>
        <p:spPr>
          <a:xfrm>
            <a:off x="838196" y="2188210"/>
            <a:ext cx="5011993"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2" indent="0">
              <a:buNone/>
              <a:defRPr/>
            </a:pPr>
            <a:r>
              <a:rPr lang="en-US" sz="1750" b="1">
                <a:solidFill>
                  <a:srgbClr val="919191">
                    <a:lumMod val="50000"/>
                  </a:srgbClr>
                </a:solidFill>
                <a:latin typeface="Segoe UI"/>
                <a:cs typeface="Segoe UI"/>
              </a:rPr>
              <a:t>Priorities:</a:t>
            </a:r>
          </a:p>
          <a:p>
            <a:pPr marL="342900" lvl="2" indent="-342900">
              <a:defRPr/>
            </a:pPr>
            <a:r>
              <a:rPr lang="en-US" sz="1750">
                <a:solidFill>
                  <a:srgbClr val="919191">
                    <a:lumMod val="50000"/>
                  </a:srgbClr>
                </a:solidFill>
                <a:latin typeface="Segoe UI"/>
                <a:cs typeface="Segoe UI"/>
              </a:rPr>
              <a:t>Sustain/enhance Revenue Operations Workflow Tool (ROWT) and Robotic Process Automations (RPAs) </a:t>
            </a:r>
          </a:p>
          <a:p>
            <a:pPr marL="342900" lvl="2" indent="-342900">
              <a:defRPr/>
            </a:pPr>
            <a:r>
              <a:rPr lang="en-US" sz="1750">
                <a:solidFill>
                  <a:srgbClr val="919191">
                    <a:lumMod val="50000"/>
                  </a:srgbClr>
                </a:solidFill>
                <a:latin typeface="Segoe UI"/>
                <a:cs typeface="Segoe UI"/>
              </a:rPr>
              <a:t>Modernize core platforms/reduce technical debt to improve stability and scalability</a:t>
            </a:r>
          </a:p>
          <a:p>
            <a:pPr marL="0" lvl="2" indent="0">
              <a:buNone/>
              <a:defRPr/>
            </a:pPr>
            <a:r>
              <a:rPr lang="en-US" sz="1750" b="1">
                <a:solidFill>
                  <a:srgbClr val="919191">
                    <a:lumMod val="50000"/>
                  </a:srgbClr>
                </a:solidFill>
                <a:latin typeface="Segoe UI"/>
                <a:cs typeface="Segoe UI"/>
              </a:rPr>
              <a:t>Burning Issues: </a:t>
            </a:r>
          </a:p>
          <a:p>
            <a:pPr marL="342900" lvl="2" indent="-342900">
              <a:defRPr/>
            </a:pPr>
            <a:r>
              <a:rPr lang="en-US" sz="1750">
                <a:solidFill>
                  <a:srgbClr val="919191">
                    <a:lumMod val="50000"/>
                  </a:srgbClr>
                </a:solidFill>
                <a:latin typeface="Segoe UI"/>
                <a:cs typeface="Segoe UI"/>
              </a:rPr>
              <a:t>Legacy systems limit scalability and integration with modern solutions</a:t>
            </a:r>
          </a:p>
          <a:p>
            <a:pPr marL="342900" lvl="2" indent="-342900">
              <a:defRPr/>
            </a:pPr>
            <a:r>
              <a:rPr lang="en-US" sz="1750">
                <a:solidFill>
                  <a:srgbClr val="919191">
                    <a:lumMod val="50000"/>
                  </a:srgbClr>
                </a:solidFill>
                <a:latin typeface="Segoe UI"/>
                <a:cs typeface="Segoe UI"/>
              </a:rPr>
              <a:t>Siloed data reduces visibility/impacts decision‑making</a:t>
            </a:r>
          </a:p>
          <a:p>
            <a:pPr marL="0" lvl="2" indent="0">
              <a:buNone/>
              <a:defRPr/>
            </a:pPr>
            <a:r>
              <a:rPr lang="en-US" sz="1750" b="1">
                <a:solidFill>
                  <a:srgbClr val="919191">
                    <a:lumMod val="50000"/>
                  </a:srgbClr>
                </a:solidFill>
                <a:latin typeface="Segoe UI"/>
                <a:cs typeface="Segoe UI"/>
              </a:rPr>
              <a:t>Other Comment:</a:t>
            </a:r>
          </a:p>
          <a:p>
            <a:pPr marL="342900" lvl="2" indent="-342900">
              <a:defRPr/>
            </a:pPr>
            <a:r>
              <a:rPr lang="en-US" sz="1750">
                <a:solidFill>
                  <a:srgbClr val="919191">
                    <a:lumMod val="50000"/>
                  </a:srgbClr>
                </a:solidFill>
                <a:latin typeface="Segoe UI"/>
                <a:cs typeface="Segoe UI"/>
              </a:rPr>
              <a:t>Non-OIT business-managed task orders make up majority of contract</a:t>
            </a:r>
          </a:p>
        </p:txBody>
      </p:sp>
      <p:graphicFrame>
        <p:nvGraphicFramePr>
          <p:cNvPr id="7" name="Table 11">
            <a:extLst>
              <a:ext uri="{FF2B5EF4-FFF2-40B4-BE49-F238E27FC236}">
                <a16:creationId xmlns:a16="http://schemas.microsoft.com/office/drawing/2014/main" id="{A829156A-1370-7D9F-A7DB-9C291B83A6D2}"/>
              </a:ext>
            </a:extLst>
          </p:cNvPr>
          <p:cNvGraphicFramePr>
            <a:graphicFrameLocks/>
          </p:cNvGraphicFramePr>
          <p:nvPr>
            <p:extLst>
              <p:ext uri="{D42A27DB-BD31-4B8C-83A1-F6EECF244321}">
                <p14:modId xmlns:p14="http://schemas.microsoft.com/office/powerpoint/2010/main" val="315246470"/>
              </p:ext>
            </p:extLst>
          </p:nvPr>
        </p:nvGraphicFramePr>
        <p:xfrm>
          <a:off x="6341805" y="2188210"/>
          <a:ext cx="5011993" cy="3332480"/>
        </p:xfrm>
        <a:graphic>
          <a:graphicData uri="http://schemas.openxmlformats.org/drawingml/2006/table">
            <a:tbl>
              <a:tblPr firstRow="1" bandRow="1">
                <a:tableStyleId>{8EC20E35-A176-4012-BC5E-935CFFF8708E}</a:tableStyleId>
              </a:tblPr>
              <a:tblGrid>
                <a:gridCol w="3164913">
                  <a:extLst>
                    <a:ext uri="{9D8B030D-6E8A-4147-A177-3AD203B41FA5}">
                      <a16:colId xmlns:a16="http://schemas.microsoft.com/office/drawing/2014/main" val="1145295230"/>
                    </a:ext>
                  </a:extLst>
                </a:gridCol>
                <a:gridCol w="1847080">
                  <a:extLst>
                    <a:ext uri="{9D8B030D-6E8A-4147-A177-3AD203B41FA5}">
                      <a16:colId xmlns:a16="http://schemas.microsoft.com/office/drawing/2014/main" val="34593780"/>
                    </a:ext>
                  </a:extLst>
                </a:gridCol>
              </a:tblGrid>
              <a:tr h="370840">
                <a:tc gridSpan="2">
                  <a:txBody>
                    <a:bodyPr/>
                    <a:lstStyle/>
                    <a:p>
                      <a:pPr algn="ctr"/>
                      <a:r>
                        <a:rPr lang="en-US" sz="1600" b="1">
                          <a:latin typeface="Segoe UI"/>
                          <a:cs typeface="Segoe UI"/>
                        </a:rPr>
                        <a:t>Requirement Details</a:t>
                      </a:r>
                    </a:p>
                  </a:txBody>
                  <a:tcPr/>
                </a:tc>
                <a:tc hMerge="1">
                  <a:txBody>
                    <a:bodyPr/>
                    <a:lstStyle/>
                    <a:p>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See ‘Other Comments’  </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pPr lvl="0">
                        <a:buNone/>
                      </a:pPr>
                      <a:r>
                        <a:rPr lang="en-US" sz="1400" b="0" i="0" u="none" strike="noStrike" noProof="0">
                          <a:latin typeface="Segoe UI" panose="020B0502040204020203" pitchFamily="34" charset="0"/>
                          <a:cs typeface="Segoe UI" panose="020B0502040204020203" pitchFamily="34" charset="0"/>
                        </a:rPr>
                        <a:t>Q3 of FY26</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pPr lvl="0">
                        <a:buNone/>
                      </a:pPr>
                      <a:r>
                        <a:rPr lang="en-US" sz="1400" b="0" i="0" u="none" strike="noStrike" noProof="0">
                          <a:latin typeface="Segoe UI" panose="020B0502040204020203" pitchFamily="34" charset="0"/>
                          <a:cs typeface="Segoe UI" panose="020B0502040204020203" pitchFamily="34" charset="0"/>
                        </a:rPr>
                        <a:t>Q3 of FY26</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pPr lvl="0">
                        <a:buNone/>
                      </a:pPr>
                      <a:r>
                        <a:rPr lang="en-US" sz="1400" b="0" i="0" u="none" strike="noStrike" noProof="0">
                          <a:latin typeface="Segoe UI" panose="020B0502040204020203" pitchFamily="34" charset="0"/>
                          <a:cs typeface="Segoe UI" panose="020B0502040204020203" pitchFamily="34" charset="0"/>
                        </a:rPr>
                        <a:t>Q4 of FY26</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3DD8FB38-885A-8E78-DD6F-6784A675B80F}"/>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AFAAF029-C843-EECF-6B2B-CF25C36E558B}"/>
              </a:ext>
            </a:extLst>
          </p:cNvPr>
          <p:cNvSpPr>
            <a:spLocks noGrp="1"/>
          </p:cNvSpPr>
          <p:nvPr>
            <p:ph type="sldNum" sz="quarter" idx="12"/>
          </p:nvPr>
        </p:nvSpPr>
        <p:spPr/>
        <p:txBody>
          <a:bodyPr/>
          <a:lstStyle/>
          <a:p>
            <a:fld id="{E573346A-FCA4-684E-8D18-26E8324063ED}" type="slidenum">
              <a:rPr lang="en-US" smtClean="0"/>
              <a:t>13</a:t>
            </a:fld>
            <a:endParaRPr lang="en-US"/>
          </a:p>
        </p:txBody>
      </p:sp>
    </p:spTree>
    <p:extLst>
      <p:ext uri="{BB962C8B-B14F-4D97-AF65-F5344CB8AC3E}">
        <p14:creationId xmlns:p14="http://schemas.microsoft.com/office/powerpoint/2010/main" val="47789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4B032-3F42-70B9-1125-CB2A8A450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7F59D-C2AC-BEC4-EAC4-F562B501D90C}"/>
              </a:ext>
            </a:extLst>
          </p:cNvPr>
          <p:cNvSpPr>
            <a:spLocks noGrp="1"/>
          </p:cNvSpPr>
          <p:nvPr>
            <p:ph type="title"/>
          </p:nvPr>
        </p:nvSpPr>
        <p:spPr>
          <a:xfrm>
            <a:off x="838200" y="422910"/>
            <a:ext cx="10786109" cy="800100"/>
          </a:xfrm>
        </p:spPr>
        <p:txBody>
          <a:bodyPr/>
          <a:lstStyle/>
          <a:p>
            <a:r>
              <a:rPr lang="en-US"/>
              <a:t>Telehealth, Scheduling, and Mobile Platform Services (TSMPS)</a:t>
            </a:r>
          </a:p>
        </p:txBody>
      </p:sp>
      <p:sp>
        <p:nvSpPr>
          <p:cNvPr id="3" name="Content Placeholder 2">
            <a:extLst>
              <a:ext uri="{FF2B5EF4-FFF2-40B4-BE49-F238E27FC236}">
                <a16:creationId xmlns:a16="http://schemas.microsoft.com/office/drawing/2014/main" id="{6A556BC3-062E-EF15-7809-B54AE3FB28EA}"/>
              </a:ext>
            </a:extLst>
          </p:cNvPr>
          <p:cNvSpPr>
            <a:spLocks noGrp="1"/>
          </p:cNvSpPr>
          <p:nvPr>
            <p:ph sz="quarter" idx="13"/>
          </p:nvPr>
        </p:nvSpPr>
        <p:spPr>
          <a:xfrm>
            <a:off x="838199" y="1129604"/>
            <a:ext cx="10515600" cy="1027717"/>
          </a:xfrm>
        </p:spPr>
        <p:txBody>
          <a:bodyPr vert="horz" lIns="91440" tIns="45720" rIns="91440" bIns="45720" rtlCol="0" anchor="t">
            <a:noAutofit/>
          </a:bodyPr>
          <a:lstStyle/>
          <a:p>
            <a:pPr marL="0" indent="0">
              <a:buNone/>
            </a:pPr>
            <a:r>
              <a:rPr lang="en-US" sz="1800">
                <a:latin typeface="Segoe UI"/>
                <a:cs typeface="Segoe UI"/>
              </a:rPr>
              <a:t>Support and maintenance of the Mobile Application Cloud Migration (MACM) platform within the VA Enterprise Cloud. This platform provides compute spaces for over 300 responsive websites, middleware (services supporting websites and mobile applications), commercial off-the-shelf products, and databases.</a:t>
            </a:r>
            <a:endParaRPr lang="en-US">
              <a:latin typeface="Segoe UI"/>
              <a:cs typeface="Segoe UI"/>
            </a:endParaRPr>
          </a:p>
        </p:txBody>
      </p:sp>
      <p:sp>
        <p:nvSpPr>
          <p:cNvPr id="6" name="Content Placeholder 2">
            <a:extLst>
              <a:ext uri="{FF2B5EF4-FFF2-40B4-BE49-F238E27FC236}">
                <a16:creationId xmlns:a16="http://schemas.microsoft.com/office/drawing/2014/main" id="{883EE0FA-0359-7188-737E-B3589520776B}"/>
              </a:ext>
            </a:extLst>
          </p:cNvPr>
          <p:cNvSpPr txBox="1">
            <a:spLocks/>
          </p:cNvSpPr>
          <p:nvPr/>
        </p:nvSpPr>
        <p:spPr>
          <a:xfrm>
            <a:off x="838200" y="2346223"/>
            <a:ext cx="5006422" cy="3670956"/>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defRPr/>
            </a:pPr>
            <a:r>
              <a:rPr lang="en-US" sz="1750" b="1">
                <a:solidFill>
                  <a:srgbClr val="919191">
                    <a:lumMod val="50000"/>
                  </a:srgbClr>
                </a:solidFill>
                <a:latin typeface="Segoe UI"/>
                <a:cs typeface="Segoe UI"/>
              </a:rPr>
              <a:t>Priorities:</a:t>
            </a:r>
          </a:p>
          <a:p>
            <a:pPr marL="342900" lvl="2" indent="-342900">
              <a:defRPr/>
            </a:pPr>
            <a:r>
              <a:rPr lang="en-US" sz="1750">
                <a:solidFill>
                  <a:srgbClr val="919191">
                    <a:lumMod val="50000"/>
                  </a:srgbClr>
                </a:solidFill>
                <a:latin typeface="Segoe UI"/>
                <a:cs typeface="Segoe UI"/>
              </a:rPr>
              <a:t>Maintain mission-critical stability (99.995% availability)</a:t>
            </a:r>
          </a:p>
          <a:p>
            <a:pPr marL="342900" lvl="2" indent="-342900">
              <a:defRPr/>
            </a:pPr>
            <a:r>
              <a:rPr lang="en-US" sz="1750">
                <a:solidFill>
                  <a:srgbClr val="919191">
                    <a:lumMod val="50000"/>
                  </a:srgbClr>
                </a:solidFill>
                <a:latin typeface="Segoe UI"/>
                <a:cs typeface="Segoe UI"/>
              </a:rPr>
              <a:t>Expand platform capabilities</a:t>
            </a:r>
          </a:p>
          <a:p>
            <a:pPr marL="342900" lvl="2" indent="-342900">
              <a:defRPr/>
            </a:pPr>
            <a:r>
              <a:rPr lang="en-US" sz="1750">
                <a:solidFill>
                  <a:srgbClr val="919191">
                    <a:lumMod val="50000"/>
                  </a:srgbClr>
                </a:solidFill>
                <a:latin typeface="Segoe UI"/>
                <a:cs typeface="Segoe UI"/>
              </a:rPr>
              <a:t>Introduce modern tools</a:t>
            </a:r>
            <a:endParaRPr lang="en-US" sz="1750">
              <a:solidFill>
                <a:srgbClr val="919191">
                  <a:lumMod val="50000"/>
                </a:srgbClr>
              </a:solidFill>
            </a:endParaRPr>
          </a:p>
          <a:p>
            <a:pPr marL="342900" lvl="1" indent="-342900">
              <a:buNone/>
              <a:defRPr/>
            </a:pPr>
            <a:r>
              <a:rPr lang="en-US" sz="1750" b="1">
                <a:solidFill>
                  <a:srgbClr val="919191">
                    <a:lumMod val="50000"/>
                  </a:srgbClr>
                </a:solidFill>
                <a:latin typeface="Segoe UI"/>
                <a:cs typeface="Segoe UI"/>
              </a:rPr>
              <a:t>Burning Issues: </a:t>
            </a:r>
          </a:p>
          <a:p>
            <a:pPr marL="342900" lvl="2" indent="-342900">
              <a:defRPr/>
            </a:pPr>
            <a:r>
              <a:rPr lang="en-US" sz="1750">
                <a:solidFill>
                  <a:srgbClr val="919191">
                    <a:lumMod val="50000"/>
                  </a:srgbClr>
                </a:solidFill>
                <a:latin typeface="Segoe UI"/>
                <a:cs typeface="Segoe UI"/>
              </a:rPr>
              <a:t>Meet growing portfolio demand</a:t>
            </a:r>
          </a:p>
          <a:p>
            <a:pPr marL="342900" lvl="2" indent="-342900">
              <a:defRPr/>
            </a:pPr>
            <a:r>
              <a:rPr lang="en-US" sz="1750">
                <a:solidFill>
                  <a:srgbClr val="919191">
                    <a:lumMod val="50000"/>
                  </a:srgbClr>
                </a:solidFill>
                <a:latin typeface="Segoe UI"/>
                <a:cs typeface="Segoe UI"/>
              </a:rPr>
              <a:t>Need for deeper technical expertise</a:t>
            </a:r>
          </a:p>
          <a:p>
            <a:pPr marL="342900" lvl="2" indent="-342900">
              <a:defRPr/>
            </a:pPr>
            <a:r>
              <a:rPr lang="en-US" sz="1750">
                <a:solidFill>
                  <a:srgbClr val="919191">
                    <a:lumMod val="50000"/>
                  </a:srgbClr>
                </a:solidFill>
                <a:latin typeface="Segoe UI"/>
                <a:cs typeface="Segoe UI"/>
              </a:rPr>
              <a:t>Event bus scheduling</a:t>
            </a:r>
          </a:p>
          <a:p>
            <a:pPr marL="342900" lvl="1" indent="-342900">
              <a:buNone/>
              <a:defRPr/>
            </a:pPr>
            <a:r>
              <a:rPr lang="en-US" sz="1750" b="1">
                <a:solidFill>
                  <a:srgbClr val="919191">
                    <a:lumMod val="50000"/>
                  </a:srgbClr>
                </a:solidFill>
                <a:latin typeface="Segoe UI"/>
                <a:cs typeface="Segoe UI"/>
              </a:rPr>
              <a:t>Other Comments:</a:t>
            </a:r>
          </a:p>
          <a:p>
            <a:pPr marL="342900" lvl="2" indent="-342900">
              <a:defRPr/>
            </a:pPr>
            <a:r>
              <a:rPr lang="en-US" sz="1750">
                <a:solidFill>
                  <a:srgbClr val="919191">
                    <a:lumMod val="50000"/>
                  </a:srgbClr>
                </a:solidFill>
                <a:latin typeface="Segoe UI"/>
                <a:cs typeface="Segoe UI"/>
              </a:rPr>
              <a:t>Multi-regions; &gt;3.5B calls/month</a:t>
            </a:r>
          </a:p>
          <a:p>
            <a:pPr marL="342900" lvl="2" indent="-342900">
              <a:defRPr/>
            </a:pPr>
            <a:r>
              <a:rPr lang="en-US" sz="1750">
                <a:solidFill>
                  <a:srgbClr val="919191">
                    <a:lumMod val="50000"/>
                  </a:srgbClr>
                </a:solidFill>
                <a:latin typeface="Segoe UI"/>
                <a:cs typeface="Segoe UI"/>
              </a:rPr>
              <a:t>Support ~250K staff and millions of Veterans with ~10M monthly appointments</a:t>
            </a:r>
          </a:p>
        </p:txBody>
      </p:sp>
      <p:graphicFrame>
        <p:nvGraphicFramePr>
          <p:cNvPr id="7" name="Table 11">
            <a:extLst>
              <a:ext uri="{FF2B5EF4-FFF2-40B4-BE49-F238E27FC236}">
                <a16:creationId xmlns:a16="http://schemas.microsoft.com/office/drawing/2014/main" id="{E7AF2030-F92A-5B28-418A-EFD34A2A2450}"/>
              </a:ext>
            </a:extLst>
          </p:cNvPr>
          <p:cNvGraphicFramePr>
            <a:graphicFrameLocks/>
          </p:cNvGraphicFramePr>
          <p:nvPr>
            <p:extLst>
              <p:ext uri="{D42A27DB-BD31-4B8C-83A1-F6EECF244321}">
                <p14:modId xmlns:p14="http://schemas.microsoft.com/office/powerpoint/2010/main" val="2690752191"/>
              </p:ext>
            </p:extLst>
          </p:nvPr>
        </p:nvGraphicFramePr>
        <p:xfrm>
          <a:off x="6346722" y="2346223"/>
          <a:ext cx="5006421" cy="3185160"/>
        </p:xfrm>
        <a:graphic>
          <a:graphicData uri="http://schemas.openxmlformats.org/drawingml/2006/table">
            <a:tbl>
              <a:tblPr firstRow="1" bandRow="1">
                <a:tableStyleId>{8EC20E35-A176-4012-BC5E-935CFFF8708E}</a:tableStyleId>
              </a:tblPr>
              <a:tblGrid>
                <a:gridCol w="3161394">
                  <a:extLst>
                    <a:ext uri="{9D8B030D-6E8A-4147-A177-3AD203B41FA5}">
                      <a16:colId xmlns:a16="http://schemas.microsoft.com/office/drawing/2014/main" val="1145295230"/>
                    </a:ext>
                  </a:extLst>
                </a:gridCol>
                <a:gridCol w="1845027">
                  <a:extLst>
                    <a:ext uri="{9D8B030D-6E8A-4147-A177-3AD203B41FA5}">
                      <a16:colId xmlns:a16="http://schemas.microsoft.com/office/drawing/2014/main" val="34593780"/>
                    </a:ext>
                  </a:extLst>
                </a:gridCol>
              </a:tblGrid>
              <a:tr h="370840">
                <a:tc gridSpan="2">
                  <a:txBody>
                    <a:bodyPr/>
                    <a:lstStyle/>
                    <a:p>
                      <a:pPr algn="ctr"/>
                      <a:r>
                        <a:rPr lang="en-US" sz="1600" b="1" i="0">
                          <a:latin typeface="Segoe UI"/>
                          <a:cs typeface="Segoe UI"/>
                        </a:rPr>
                        <a:t>Requirement Details</a:t>
                      </a: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$100M-$249M</a:t>
                      </a: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Recompete</a:t>
                      </a: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a:t>
                      </a:r>
                    </a:p>
                  </a:txBody>
                  <a:tcPr/>
                </a:tc>
                <a:tc>
                  <a:txBody>
                    <a:bodyPr/>
                    <a:lstStyle/>
                    <a:p>
                      <a:r>
                        <a:rPr lang="en-US" sz="1400">
                          <a:latin typeface="Segoe UI"/>
                          <a:cs typeface="Segoe UI"/>
                        </a:rPr>
                        <a:t>BAH/T4NG</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Q2 of FY26 (Already issued)</a:t>
                      </a: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F3CCDB2A-4274-EFD6-7FAE-66194CFEDA4D}"/>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904EC4FB-21C2-821F-AADE-0C5F8B1B09B1}"/>
              </a:ext>
            </a:extLst>
          </p:cNvPr>
          <p:cNvSpPr>
            <a:spLocks noGrp="1"/>
          </p:cNvSpPr>
          <p:nvPr>
            <p:ph type="sldNum" sz="quarter" idx="12"/>
          </p:nvPr>
        </p:nvSpPr>
        <p:spPr/>
        <p:txBody>
          <a:bodyPr/>
          <a:lstStyle/>
          <a:p>
            <a:fld id="{E573346A-FCA4-684E-8D18-26E8324063ED}" type="slidenum">
              <a:rPr lang="en-US" smtClean="0"/>
              <a:t>14</a:t>
            </a:fld>
            <a:endParaRPr lang="en-US"/>
          </a:p>
        </p:txBody>
      </p:sp>
    </p:spTree>
    <p:extLst>
      <p:ext uri="{BB962C8B-B14F-4D97-AF65-F5344CB8AC3E}">
        <p14:creationId xmlns:p14="http://schemas.microsoft.com/office/powerpoint/2010/main" val="875405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DE91F-AA54-CE55-D4DD-313C08D19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FEC8B-E9E1-3877-4758-8C4674E925C1}"/>
              </a:ext>
            </a:extLst>
          </p:cNvPr>
          <p:cNvSpPr>
            <a:spLocks noGrp="1"/>
          </p:cNvSpPr>
          <p:nvPr>
            <p:ph type="title"/>
          </p:nvPr>
        </p:nvSpPr>
        <p:spPr>
          <a:xfrm>
            <a:off x="838200" y="422910"/>
            <a:ext cx="10786109" cy="800100"/>
          </a:xfrm>
        </p:spPr>
        <p:txBody>
          <a:bodyPr/>
          <a:lstStyle/>
          <a:p>
            <a:r>
              <a:rPr lang="en-US"/>
              <a:t>Health Middleware/Data Management (HMDM) DevSecOps</a:t>
            </a:r>
          </a:p>
        </p:txBody>
      </p:sp>
      <p:sp>
        <p:nvSpPr>
          <p:cNvPr id="3" name="Content Placeholder 2">
            <a:extLst>
              <a:ext uri="{FF2B5EF4-FFF2-40B4-BE49-F238E27FC236}">
                <a16:creationId xmlns:a16="http://schemas.microsoft.com/office/drawing/2014/main" id="{E4CDA698-B3F3-48FD-DAD3-DE610B2C4A59}"/>
              </a:ext>
            </a:extLst>
          </p:cNvPr>
          <p:cNvSpPr>
            <a:spLocks noGrp="1"/>
          </p:cNvSpPr>
          <p:nvPr>
            <p:ph sz="quarter" idx="13"/>
          </p:nvPr>
        </p:nvSpPr>
        <p:spPr>
          <a:xfrm>
            <a:off x="838199" y="1129604"/>
            <a:ext cx="10515600" cy="1027717"/>
          </a:xfrm>
        </p:spPr>
        <p:txBody>
          <a:bodyPr vert="horz" lIns="91440" tIns="45720" rIns="91440" bIns="45720" rtlCol="0" anchor="t">
            <a:noAutofit/>
          </a:bodyPr>
          <a:lstStyle/>
          <a:p>
            <a:pPr marL="0" indent="0">
              <a:buNone/>
            </a:pPr>
            <a:r>
              <a:rPr lang="en-US" sz="1800">
                <a:latin typeface="Segoe UI"/>
                <a:ea typeface="Calibri"/>
                <a:cs typeface="Segoe UI"/>
              </a:rPr>
              <a:t>DevSecOps services for the Health Informatics Product Line, VA Health Information Exchange (HIE) and Interoperability. Executed by scrum teams via optional task assignments.</a:t>
            </a:r>
            <a:endParaRPr lang="en-US" sz="1800">
              <a:latin typeface="Segoe UI"/>
              <a:cs typeface="Segoe UI"/>
            </a:endParaRPr>
          </a:p>
        </p:txBody>
      </p:sp>
      <p:sp>
        <p:nvSpPr>
          <p:cNvPr id="6" name="Content Placeholder 2">
            <a:extLst>
              <a:ext uri="{FF2B5EF4-FFF2-40B4-BE49-F238E27FC236}">
                <a16:creationId xmlns:a16="http://schemas.microsoft.com/office/drawing/2014/main" id="{FAD47EB7-DDD0-2DEB-64FD-582F3A8C10DB}"/>
              </a:ext>
            </a:extLst>
          </p:cNvPr>
          <p:cNvSpPr txBox="1">
            <a:spLocks/>
          </p:cNvSpPr>
          <p:nvPr/>
        </p:nvSpPr>
        <p:spPr>
          <a:xfrm>
            <a:off x="838198" y="1929704"/>
            <a:ext cx="5055257" cy="3670956"/>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defRPr/>
            </a:pPr>
            <a:r>
              <a:rPr lang="en-US" sz="1800" b="1">
                <a:solidFill>
                  <a:srgbClr val="919191">
                    <a:lumMod val="50000"/>
                  </a:srgbClr>
                </a:solidFill>
                <a:latin typeface="Segoe UI"/>
                <a:cs typeface="Segoe UI"/>
              </a:rPr>
              <a:t>Priorities:</a:t>
            </a:r>
          </a:p>
          <a:p>
            <a:pPr marL="342900" lvl="2" indent="-342900">
              <a:defRPr/>
            </a:pPr>
            <a:r>
              <a:rPr lang="en-US">
                <a:solidFill>
                  <a:srgbClr val="919191">
                    <a:lumMod val="50000"/>
                  </a:srgbClr>
                </a:solidFill>
                <a:latin typeface="Segoe UI"/>
                <a:cs typeface="Segoe UI"/>
              </a:rPr>
              <a:t>Sustainment of VA HIE and Interoperability IT products</a:t>
            </a:r>
          </a:p>
          <a:p>
            <a:pPr marL="342900" lvl="2" indent="-342900">
              <a:defRPr/>
            </a:pPr>
            <a:r>
              <a:rPr lang="en-US">
                <a:solidFill>
                  <a:srgbClr val="919191">
                    <a:lumMod val="50000"/>
                  </a:srgbClr>
                </a:solidFill>
                <a:latin typeface="Segoe UI"/>
                <a:cs typeface="Segoe UI"/>
              </a:rPr>
              <a:t>VA compliance with HIE and Interoperability policy, legislation</a:t>
            </a:r>
          </a:p>
          <a:p>
            <a:pPr marL="342900" lvl="1" indent="-342900">
              <a:buNone/>
              <a:defRPr/>
            </a:pPr>
            <a:r>
              <a:rPr lang="en-US" sz="1800" b="1">
                <a:solidFill>
                  <a:srgbClr val="919191">
                    <a:lumMod val="50000"/>
                  </a:srgbClr>
                </a:solidFill>
              </a:rPr>
              <a:t>Burning Issues: </a:t>
            </a:r>
          </a:p>
          <a:p>
            <a:pPr marL="342900" lvl="2" indent="-342900">
              <a:defRPr/>
            </a:pPr>
            <a:r>
              <a:rPr lang="en-US">
                <a:solidFill>
                  <a:srgbClr val="919191">
                    <a:lumMod val="50000"/>
                  </a:srgbClr>
                </a:solidFill>
                <a:latin typeface="Segoe UI"/>
                <a:ea typeface="Calibri"/>
                <a:cs typeface="Segoe UI"/>
              </a:rPr>
              <a:t>Scaling HIE and Interoperability services to support VA’s EHR migration and expand secure, reliable health data exchange across the enterprise and community</a:t>
            </a:r>
          </a:p>
          <a:p>
            <a:pPr marL="342900" lvl="2" indent="-342900">
              <a:defRPr/>
            </a:pPr>
            <a:r>
              <a:rPr lang="en-US">
                <a:solidFill>
                  <a:srgbClr val="919191">
                    <a:lumMod val="50000"/>
                  </a:srgbClr>
                </a:solidFill>
                <a:latin typeface="Segoe UI"/>
                <a:cs typeface="Segoe UI"/>
              </a:rPr>
              <a:t>Support VA - AI and automation initiatives</a:t>
            </a:r>
            <a:endParaRPr lang="en-US">
              <a:solidFill>
                <a:srgbClr val="919191">
                  <a:lumMod val="50000"/>
                </a:srgbClr>
              </a:solidFill>
            </a:endParaRPr>
          </a:p>
          <a:p>
            <a:pPr marL="342900" lvl="1" indent="-342900">
              <a:buNone/>
              <a:defRPr/>
            </a:pPr>
            <a:r>
              <a:rPr lang="en-US" sz="1800" b="1">
                <a:solidFill>
                  <a:srgbClr val="919191">
                    <a:lumMod val="50000"/>
                  </a:srgbClr>
                </a:solidFill>
                <a:latin typeface="Segoe UI"/>
                <a:cs typeface="Segoe UI"/>
              </a:rPr>
              <a:t>Other Comment: </a:t>
            </a:r>
          </a:p>
          <a:p>
            <a:pPr marL="342900" lvl="1" indent="-342900">
              <a:buFont typeface="Arial" charset="-120"/>
              <a:buChar char="•"/>
              <a:defRPr/>
            </a:pPr>
            <a:r>
              <a:rPr lang="en-US" sz="1800">
                <a:solidFill>
                  <a:srgbClr val="919191">
                    <a:lumMod val="50000"/>
                  </a:srgbClr>
                </a:solidFill>
                <a:latin typeface="Segoe UI"/>
                <a:cs typeface="Segoe UI"/>
              </a:rPr>
              <a:t>Continue deprecation of duplicative services </a:t>
            </a:r>
            <a:endParaRPr lang="en-US" sz="1800">
              <a:solidFill>
                <a:srgbClr val="919191">
                  <a:lumMod val="50000"/>
                </a:srgbClr>
              </a:solidFill>
            </a:endParaRPr>
          </a:p>
        </p:txBody>
      </p:sp>
      <p:graphicFrame>
        <p:nvGraphicFramePr>
          <p:cNvPr id="7" name="Table 11">
            <a:extLst>
              <a:ext uri="{FF2B5EF4-FFF2-40B4-BE49-F238E27FC236}">
                <a16:creationId xmlns:a16="http://schemas.microsoft.com/office/drawing/2014/main" id="{CA3D9829-92B8-E493-F8BC-533ADD459C35}"/>
              </a:ext>
            </a:extLst>
          </p:cNvPr>
          <p:cNvGraphicFramePr>
            <a:graphicFrameLocks/>
          </p:cNvGraphicFramePr>
          <p:nvPr>
            <p:extLst>
              <p:ext uri="{D42A27DB-BD31-4B8C-83A1-F6EECF244321}">
                <p14:modId xmlns:p14="http://schemas.microsoft.com/office/powerpoint/2010/main" val="572065812"/>
              </p:ext>
            </p:extLst>
          </p:nvPr>
        </p:nvGraphicFramePr>
        <p:xfrm>
          <a:off x="6297885" y="1929704"/>
          <a:ext cx="5055257" cy="3611880"/>
        </p:xfrm>
        <a:graphic>
          <a:graphicData uri="http://schemas.openxmlformats.org/drawingml/2006/table">
            <a:tbl>
              <a:tblPr firstRow="1" bandRow="1">
                <a:tableStyleId>{8EC20E35-A176-4012-BC5E-935CFFF8708E}</a:tableStyleId>
              </a:tblPr>
              <a:tblGrid>
                <a:gridCol w="3192233">
                  <a:extLst>
                    <a:ext uri="{9D8B030D-6E8A-4147-A177-3AD203B41FA5}">
                      <a16:colId xmlns:a16="http://schemas.microsoft.com/office/drawing/2014/main" val="1145295230"/>
                    </a:ext>
                  </a:extLst>
                </a:gridCol>
                <a:gridCol w="1863024">
                  <a:extLst>
                    <a:ext uri="{9D8B030D-6E8A-4147-A177-3AD203B41FA5}">
                      <a16:colId xmlns:a16="http://schemas.microsoft.com/office/drawing/2014/main" val="34593780"/>
                    </a:ext>
                  </a:extLst>
                </a:gridCol>
              </a:tblGrid>
              <a:tr h="370840">
                <a:tc gridSpan="2">
                  <a:txBody>
                    <a:bodyPr/>
                    <a:lstStyle/>
                    <a:p>
                      <a:pPr algn="ctr"/>
                      <a:r>
                        <a:rPr lang="en-US" sz="1600" b="1" i="0">
                          <a:latin typeface="Segoe UI"/>
                          <a:cs typeface="Segoe UI"/>
                        </a:rPr>
                        <a:t>Requirement Details</a:t>
                      </a: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$400M-600M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New Contract</a:t>
                      </a:r>
                      <a:endParaRPr lang="en-US" sz="1400"/>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a:t>
                      </a:r>
                    </a:p>
                  </a:txBody>
                  <a:tcPr/>
                </a:tc>
                <a:tc>
                  <a:txBody>
                    <a:bodyPr/>
                    <a:lstStyle/>
                    <a:p>
                      <a:r>
                        <a:rPr lang="en-US" sz="1400">
                          <a:latin typeface="Segoe UI"/>
                          <a:cs typeface="Segoe UI"/>
                        </a:rPr>
                        <a:t>VetsEZ / T4NG / VA118-16-D-1028 36C10B22N10280026 / $414.84M</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Q4 of FY26</a:t>
                      </a: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Q2 of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Q3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5357DF5A-AAC2-5798-08AC-DA43D23FCAE5}"/>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F16A35C9-D298-405F-300E-8B9976283336}"/>
              </a:ext>
            </a:extLst>
          </p:cNvPr>
          <p:cNvSpPr>
            <a:spLocks noGrp="1"/>
          </p:cNvSpPr>
          <p:nvPr>
            <p:ph type="sldNum" sz="quarter" idx="12"/>
          </p:nvPr>
        </p:nvSpPr>
        <p:spPr/>
        <p:txBody>
          <a:bodyPr/>
          <a:lstStyle/>
          <a:p>
            <a:fld id="{E573346A-FCA4-684E-8D18-26E8324063ED}" type="slidenum">
              <a:rPr lang="en-US" smtClean="0"/>
              <a:t>15</a:t>
            </a:fld>
            <a:endParaRPr lang="en-US"/>
          </a:p>
        </p:txBody>
      </p:sp>
    </p:spTree>
    <p:extLst>
      <p:ext uri="{BB962C8B-B14F-4D97-AF65-F5344CB8AC3E}">
        <p14:creationId xmlns:p14="http://schemas.microsoft.com/office/powerpoint/2010/main" val="3974827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6ADA4-8E6B-39AF-1879-A237F6FB70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D0D0D-F18D-9CDB-CC66-50479A225B73}"/>
              </a:ext>
            </a:extLst>
          </p:cNvPr>
          <p:cNvSpPr>
            <a:spLocks noGrp="1"/>
          </p:cNvSpPr>
          <p:nvPr>
            <p:ph type="title"/>
          </p:nvPr>
        </p:nvSpPr>
        <p:spPr/>
        <p:txBody>
          <a:bodyPr/>
          <a:lstStyle/>
          <a:p>
            <a:r>
              <a:rPr lang="en-US"/>
              <a:t>Health Services Portfolio Technical Management &amp; Strategic Solutioning Support (HTMSS)</a:t>
            </a:r>
          </a:p>
        </p:txBody>
      </p:sp>
      <p:sp>
        <p:nvSpPr>
          <p:cNvPr id="3" name="Content Placeholder 2">
            <a:extLst>
              <a:ext uri="{FF2B5EF4-FFF2-40B4-BE49-F238E27FC236}">
                <a16:creationId xmlns:a16="http://schemas.microsoft.com/office/drawing/2014/main" id="{062E91A3-30B7-8168-CC2A-BB0AD2D4F38C}"/>
              </a:ext>
            </a:extLst>
          </p:cNvPr>
          <p:cNvSpPr>
            <a:spLocks noGrp="1"/>
          </p:cNvSpPr>
          <p:nvPr>
            <p:ph sz="quarter" idx="13"/>
          </p:nvPr>
        </p:nvSpPr>
        <p:spPr>
          <a:xfrm>
            <a:off x="838199" y="1496552"/>
            <a:ext cx="10515600" cy="1027717"/>
          </a:xfrm>
        </p:spPr>
        <p:txBody>
          <a:bodyPr vert="horz" lIns="91440" tIns="45720" rIns="91440" bIns="45720" rtlCol="0" anchor="t">
            <a:noAutofit/>
          </a:bodyPr>
          <a:lstStyle/>
          <a:p>
            <a:pPr marL="0" indent="0">
              <a:buNone/>
            </a:pPr>
            <a:r>
              <a:rPr lang="en-US" sz="1800">
                <a:latin typeface="Segoe UI"/>
                <a:cs typeface="Segoe UI"/>
              </a:rPr>
              <a:t>Technical Management support for the Health Portfolio provides oversight for 331 products across 11 product lines.</a:t>
            </a:r>
          </a:p>
        </p:txBody>
      </p:sp>
      <p:sp>
        <p:nvSpPr>
          <p:cNvPr id="6" name="Content Placeholder 2">
            <a:extLst>
              <a:ext uri="{FF2B5EF4-FFF2-40B4-BE49-F238E27FC236}">
                <a16:creationId xmlns:a16="http://schemas.microsoft.com/office/drawing/2014/main" id="{0314DEF3-280C-380B-6FDE-080BDFFFDD51}"/>
              </a:ext>
            </a:extLst>
          </p:cNvPr>
          <p:cNvSpPr txBox="1">
            <a:spLocks/>
          </p:cNvSpPr>
          <p:nvPr/>
        </p:nvSpPr>
        <p:spPr>
          <a:xfrm>
            <a:off x="838198" y="2222011"/>
            <a:ext cx="5007075" cy="3995420"/>
          </a:xfrm>
          <a:prstGeom prst="rect">
            <a:avLst/>
          </a:prstGeom>
        </p:spPr>
        <p:txBody>
          <a:bodyPr vert="horz" lIns="91440" tIns="45720" rIns="91440" bIns="45720" rtlCol="0" anchor="t">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defRPr/>
            </a:pPr>
            <a:r>
              <a:rPr lang="en-US" sz="1750" b="1">
                <a:solidFill>
                  <a:srgbClr val="919191">
                    <a:lumMod val="50000"/>
                  </a:srgbClr>
                </a:solidFill>
                <a:latin typeface="Segoe UI"/>
                <a:cs typeface="Segoe UI"/>
              </a:rPr>
              <a:t>Priorities:</a:t>
            </a:r>
          </a:p>
          <a:p>
            <a:pPr marL="342900" lvl="2" indent="-342900">
              <a:defRPr/>
            </a:pPr>
            <a:r>
              <a:rPr lang="en-US" sz="1750">
                <a:solidFill>
                  <a:srgbClr val="919191">
                    <a:lumMod val="50000"/>
                  </a:srgbClr>
                </a:solidFill>
                <a:latin typeface="Segoe UI"/>
                <a:cs typeface="Segoe UI"/>
              </a:rPr>
              <a:t>Supporting rollout of the Federal EHR/Vista Transition</a:t>
            </a:r>
          </a:p>
          <a:p>
            <a:pPr marL="342900" lvl="2" indent="-342900">
              <a:defRPr/>
            </a:pPr>
            <a:r>
              <a:rPr lang="en-US" sz="1750">
                <a:solidFill>
                  <a:srgbClr val="919191">
                    <a:lumMod val="50000"/>
                  </a:srgbClr>
                </a:solidFill>
                <a:latin typeface="Segoe UI"/>
                <a:cs typeface="Segoe UI"/>
              </a:rPr>
              <a:t>Conducting System Analysis</a:t>
            </a:r>
          </a:p>
          <a:p>
            <a:pPr marL="342900" lvl="2" indent="-342900">
              <a:defRPr/>
            </a:pPr>
            <a:r>
              <a:rPr lang="en-US" sz="1750">
                <a:solidFill>
                  <a:srgbClr val="919191">
                    <a:lumMod val="50000"/>
                  </a:srgbClr>
                </a:solidFill>
                <a:latin typeface="Segoe UI"/>
                <a:cs typeface="Segoe UI"/>
              </a:rPr>
              <a:t>Standardization across the portfolio</a:t>
            </a:r>
          </a:p>
          <a:p>
            <a:pPr marL="342900" lvl="2" indent="-342900">
              <a:defRPr/>
            </a:pPr>
            <a:r>
              <a:rPr lang="en-US" sz="1750">
                <a:solidFill>
                  <a:srgbClr val="919191">
                    <a:lumMod val="50000"/>
                  </a:srgbClr>
                </a:solidFill>
                <a:latin typeface="Segoe UI"/>
                <a:cs typeface="Segoe UI"/>
              </a:rPr>
              <a:t>Enabling CCN and FMBT rollout</a:t>
            </a:r>
          </a:p>
          <a:p>
            <a:pPr marL="342900" lvl="1" indent="-342900">
              <a:buNone/>
              <a:defRPr/>
            </a:pPr>
            <a:r>
              <a:rPr lang="en-US" sz="1750" b="1">
                <a:solidFill>
                  <a:srgbClr val="919191">
                    <a:lumMod val="50000"/>
                  </a:srgbClr>
                </a:solidFill>
                <a:latin typeface="Segoe UI"/>
                <a:cs typeface="Segoe UI"/>
              </a:rPr>
              <a:t>Burning Issues: </a:t>
            </a:r>
          </a:p>
          <a:p>
            <a:pPr marL="342900" lvl="2" indent="-342900">
              <a:defRPr/>
            </a:pPr>
            <a:r>
              <a:rPr lang="en-US" sz="1750">
                <a:solidFill>
                  <a:srgbClr val="919191">
                    <a:lumMod val="50000"/>
                  </a:srgbClr>
                </a:solidFill>
                <a:latin typeface="Segoe UI"/>
                <a:cs typeface="Segoe UI"/>
              </a:rPr>
              <a:t>Optimization of existing resources, product delivery, and duplicative tasks</a:t>
            </a:r>
          </a:p>
          <a:p>
            <a:pPr marL="342900" lvl="2" indent="-342900">
              <a:defRPr/>
            </a:pPr>
            <a:r>
              <a:rPr lang="en-US" sz="1750">
                <a:solidFill>
                  <a:srgbClr val="919191">
                    <a:lumMod val="50000"/>
                  </a:srgbClr>
                </a:solidFill>
                <a:latin typeface="Segoe UI"/>
                <a:cs typeface="Segoe UI"/>
              </a:rPr>
              <a:t>Standardization of products and procedures across product lines</a:t>
            </a:r>
          </a:p>
        </p:txBody>
      </p:sp>
      <p:graphicFrame>
        <p:nvGraphicFramePr>
          <p:cNvPr id="7" name="Table 11">
            <a:extLst>
              <a:ext uri="{FF2B5EF4-FFF2-40B4-BE49-F238E27FC236}">
                <a16:creationId xmlns:a16="http://schemas.microsoft.com/office/drawing/2014/main" id="{17AB2F9F-3B06-29EA-F4A8-AA8D7BB9C226}"/>
              </a:ext>
            </a:extLst>
          </p:cNvPr>
          <p:cNvGraphicFramePr>
            <a:graphicFrameLocks/>
          </p:cNvGraphicFramePr>
          <p:nvPr>
            <p:extLst>
              <p:ext uri="{D42A27DB-BD31-4B8C-83A1-F6EECF244321}">
                <p14:modId xmlns:p14="http://schemas.microsoft.com/office/powerpoint/2010/main" val="1313930641"/>
              </p:ext>
            </p:extLst>
          </p:nvPr>
        </p:nvGraphicFramePr>
        <p:xfrm>
          <a:off x="6346723" y="2222011"/>
          <a:ext cx="5007075" cy="3618416"/>
        </p:xfrm>
        <a:graphic>
          <a:graphicData uri="http://schemas.openxmlformats.org/drawingml/2006/table">
            <a:tbl>
              <a:tblPr firstRow="1" bandRow="1">
                <a:tableStyleId>{8EC20E35-A176-4012-BC5E-935CFFF8708E}</a:tableStyleId>
              </a:tblPr>
              <a:tblGrid>
                <a:gridCol w="3161807">
                  <a:extLst>
                    <a:ext uri="{9D8B030D-6E8A-4147-A177-3AD203B41FA5}">
                      <a16:colId xmlns:a16="http://schemas.microsoft.com/office/drawing/2014/main" val="1145295230"/>
                    </a:ext>
                  </a:extLst>
                </a:gridCol>
                <a:gridCol w="1845268">
                  <a:extLst>
                    <a:ext uri="{9D8B030D-6E8A-4147-A177-3AD203B41FA5}">
                      <a16:colId xmlns:a16="http://schemas.microsoft.com/office/drawing/2014/main" val="34593780"/>
                    </a:ext>
                  </a:extLst>
                </a:gridCol>
              </a:tblGrid>
              <a:tr h="37737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a:cs typeface="Segoe UI"/>
                        </a:rPr>
                        <a:t>Estimated Total Contract Value (TCV)</a:t>
                      </a:r>
                    </a:p>
                  </a:txBody>
                  <a:tcPr/>
                </a:tc>
                <a:tc>
                  <a:txBody>
                    <a:bodyPr/>
                    <a:lstStyle/>
                    <a:p>
                      <a:r>
                        <a:rPr lang="en-US" sz="1400">
                          <a:latin typeface="Segoe UI"/>
                          <a:cs typeface="Segoe UI"/>
                        </a:rPr>
                        <a:t>$300M-500M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a:cs typeface="Segoe UI"/>
                        </a:rPr>
                        <a:t>Recompete</a:t>
                      </a:r>
                    </a:p>
                  </a:txBody>
                  <a:tcPr/>
                </a:tc>
                <a:extLst>
                  <a:ext uri="{0D108BD9-81ED-4DB2-BD59-A6C34878D82A}">
                    <a16:rowId xmlns:a16="http://schemas.microsoft.com/office/drawing/2014/main" val="3263079296"/>
                  </a:ext>
                </a:extLst>
              </a:tr>
              <a:tr h="370840">
                <a:tc>
                  <a:txBody>
                    <a:bodyPr/>
                    <a:lstStyle/>
                    <a:p>
                      <a:r>
                        <a:rPr lang="en-US" sz="1400">
                          <a:latin typeface="Segoe UI"/>
                          <a:cs typeface="Segoe UI"/>
                        </a:rPr>
                        <a:t>If Recompete, Incumbent/Contract</a:t>
                      </a:r>
                      <a:br>
                        <a:rPr lang="en-US" sz="1400">
                          <a:latin typeface="Segoe UI"/>
                          <a:cs typeface="Segoe UI"/>
                        </a:rPr>
                      </a:br>
                      <a:r>
                        <a:rPr lang="en-US" sz="1400">
                          <a:latin typeface="Segoe UI"/>
                          <a:cs typeface="Segoe UI"/>
                        </a:rPr>
                        <a:t>Vehicle/Contract Number/TCV</a:t>
                      </a:r>
                    </a:p>
                  </a:txBody>
                  <a:tcPr/>
                </a:tc>
                <a:tc>
                  <a:txBody>
                    <a:bodyPr/>
                    <a:lstStyle/>
                    <a:p>
                      <a:r>
                        <a:rPr lang="en-US" sz="1400">
                          <a:latin typeface="Segoe UI"/>
                          <a:cs typeface="Segoe UI"/>
                        </a:rPr>
                        <a:t>GovCIO/T4NG/VA118-16-D-1003/36C10B22N10030034/$389.9M</a:t>
                      </a:r>
                    </a:p>
                  </a:txBody>
                  <a:tcPr/>
                </a:tc>
                <a:extLst>
                  <a:ext uri="{0D108BD9-81ED-4DB2-BD59-A6C34878D82A}">
                    <a16:rowId xmlns:a16="http://schemas.microsoft.com/office/drawing/2014/main" val="4214393732"/>
                  </a:ext>
                </a:extLst>
              </a:tr>
              <a:tr h="370840">
                <a:tc>
                  <a:txBody>
                    <a:bodyPr/>
                    <a:lstStyle/>
                    <a:p>
                      <a:r>
                        <a:rPr lang="en-US" sz="1400">
                          <a:latin typeface="Segoe UI"/>
                          <a:cs typeface="Segoe UI"/>
                        </a:rPr>
                        <a:t>Estimated RFI</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Q1 of FY27</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Q2 of FY27</a:t>
                      </a: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Month/Year</a:t>
                      </a:r>
                    </a:p>
                  </a:txBody>
                  <a:tcPr/>
                </a:tc>
                <a:tc>
                  <a:txBody>
                    <a:bodyPr/>
                    <a:lstStyle/>
                    <a:p>
                      <a:r>
                        <a:rPr lang="en-US" sz="1400">
                          <a:latin typeface="Segoe UI"/>
                          <a:cs typeface="Segoe UI"/>
                        </a:rPr>
                        <a:t>Q2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C8E4CF5-5A5A-BFFE-F8F3-594F1C87AE0E}"/>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5DF13B5F-F8D8-61A6-356A-B9C309CB232A}"/>
              </a:ext>
            </a:extLst>
          </p:cNvPr>
          <p:cNvSpPr>
            <a:spLocks noGrp="1"/>
          </p:cNvSpPr>
          <p:nvPr>
            <p:ph type="sldNum" sz="quarter" idx="12"/>
          </p:nvPr>
        </p:nvSpPr>
        <p:spPr/>
        <p:txBody>
          <a:bodyPr/>
          <a:lstStyle/>
          <a:p>
            <a:fld id="{E573346A-FCA4-684E-8D18-26E8324063ED}" type="slidenum">
              <a:rPr lang="en-US" smtClean="0"/>
              <a:t>16</a:t>
            </a:fld>
            <a:endParaRPr lang="en-US"/>
          </a:p>
        </p:txBody>
      </p:sp>
    </p:spTree>
    <p:extLst>
      <p:ext uri="{BB962C8B-B14F-4D97-AF65-F5344CB8AC3E}">
        <p14:creationId xmlns:p14="http://schemas.microsoft.com/office/powerpoint/2010/main" val="1414691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C7618-3EAF-DC3B-CD4D-DBC2A4F4E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DFD6DC-7D2F-27EB-A986-AE4FB691817B}"/>
              </a:ext>
            </a:extLst>
          </p:cNvPr>
          <p:cNvSpPr>
            <a:spLocks noGrp="1"/>
          </p:cNvSpPr>
          <p:nvPr>
            <p:ph type="title"/>
          </p:nvPr>
        </p:nvSpPr>
        <p:spPr/>
        <p:txBody>
          <a:bodyPr/>
          <a:lstStyle/>
          <a:p>
            <a:r>
              <a:rPr lang="en-US"/>
              <a:t>Kim pugh</a:t>
            </a:r>
          </a:p>
        </p:txBody>
      </p:sp>
      <p:sp>
        <p:nvSpPr>
          <p:cNvPr id="3" name="Text Placeholder 2">
            <a:extLst>
              <a:ext uri="{FF2B5EF4-FFF2-40B4-BE49-F238E27FC236}">
                <a16:creationId xmlns:a16="http://schemas.microsoft.com/office/drawing/2014/main" id="{34A595CF-A53D-588E-F1A8-6591BB87E71D}"/>
              </a:ext>
            </a:extLst>
          </p:cNvPr>
          <p:cNvSpPr>
            <a:spLocks noGrp="1"/>
          </p:cNvSpPr>
          <p:nvPr>
            <p:ph type="body" sz="quarter" idx="10"/>
          </p:nvPr>
        </p:nvSpPr>
        <p:spPr/>
        <p:txBody>
          <a:bodyPr/>
          <a:lstStyle/>
          <a:p>
            <a:r>
              <a:rPr lang="en-US"/>
              <a:t>Product Delivery Service (PDS)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471689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38200" y="396082"/>
            <a:ext cx="10515600" cy="800100"/>
          </a:xfrm>
        </p:spPr>
        <p:txBody>
          <a:bodyPr/>
          <a:lstStyle/>
          <a:p>
            <a:r>
              <a:rPr lang="en-US"/>
              <a:t>Enterprise Digital Government Enablement (EDGE)</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57308" y="1082373"/>
            <a:ext cx="11071456" cy="1027717"/>
          </a:xfrm>
        </p:spPr>
        <p:txBody>
          <a:bodyPr/>
          <a:lstStyle/>
          <a:p>
            <a:pPr marL="0" indent="0">
              <a:buNone/>
            </a:pPr>
            <a:r>
              <a:rPr lang="en-US" sz="1800"/>
              <a:t>Platform-agnostic approach to support assorted complexities, modular low-code/no-code solutions enabling an innovative, scalable, shared service architecture, including PaaS functions/capabilities, SaaS integrations, application programming interfaces, digital modernization and emerging technology support.</a:t>
            </a:r>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57308" y="2138140"/>
            <a:ext cx="5046407"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750" b="1"/>
              <a:t>Priorities:</a:t>
            </a:r>
          </a:p>
          <a:p>
            <a:pPr marL="342900" lvl="2" indent="-342900"/>
            <a:r>
              <a:rPr lang="en-US" sz="1750"/>
              <a:t>Continue to modernize legacy solutions for Veteran business and healthcare, leveraging innovative cloud technology</a:t>
            </a:r>
          </a:p>
          <a:p>
            <a:pPr marL="342900" lvl="2" indent="-342900"/>
            <a:r>
              <a:rPr lang="en-US" sz="1750"/>
              <a:t>Rapid delivery and automation</a:t>
            </a:r>
          </a:p>
          <a:p>
            <a:pPr marL="342900" lvl="1" indent="-342900">
              <a:buNone/>
            </a:pPr>
            <a:r>
              <a:rPr lang="en-US" sz="1750" b="1"/>
              <a:t>Burning Issues: </a:t>
            </a:r>
          </a:p>
          <a:p>
            <a:pPr marL="342900" lvl="2" indent="-342900"/>
            <a:r>
              <a:rPr lang="en-US" sz="1750"/>
              <a:t>Automated testing and delivery</a:t>
            </a:r>
          </a:p>
          <a:p>
            <a:pPr marL="342900" lvl="2" indent="-342900"/>
            <a:r>
              <a:rPr lang="en-US" sz="1750"/>
              <a:t>Reduction of tech debt</a:t>
            </a:r>
          </a:p>
          <a:p>
            <a:pPr marL="342900" lvl="1" indent="-342900">
              <a:buNone/>
            </a:pPr>
            <a:r>
              <a:rPr lang="en-US" sz="1750" b="1"/>
              <a:t>Other Comments:</a:t>
            </a:r>
          </a:p>
          <a:p>
            <a:pPr marL="342900" lvl="2" indent="-342900"/>
            <a:r>
              <a:rPr lang="en-US" sz="1750"/>
              <a:t>Increase customer satisfaction; user experience metrics</a:t>
            </a:r>
          </a:p>
          <a:p>
            <a:pPr marL="342900" lvl="2" indent="-342900"/>
            <a:r>
              <a:rPr lang="en-US" sz="1750"/>
              <a:t>Application-level performance</a:t>
            </a:r>
          </a:p>
          <a:p>
            <a:pPr marL="342900" lvl="2" indent="-342900"/>
            <a:r>
              <a:rPr lang="en-US" sz="1750"/>
              <a:t>Exceed SLAs for production defects</a:t>
            </a: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extLst>
              <p:ext uri="{D42A27DB-BD31-4B8C-83A1-F6EECF244321}">
                <p14:modId xmlns:p14="http://schemas.microsoft.com/office/powerpoint/2010/main" val="3792333796"/>
              </p:ext>
            </p:extLst>
          </p:nvPr>
        </p:nvGraphicFramePr>
        <p:xfrm>
          <a:off x="6326502" y="2138140"/>
          <a:ext cx="5046406" cy="3743960"/>
        </p:xfrm>
        <a:graphic>
          <a:graphicData uri="http://schemas.openxmlformats.org/drawingml/2006/table">
            <a:tbl>
              <a:tblPr firstRow="1" bandRow="1">
                <a:tableStyleId>{8EC20E35-A176-4012-BC5E-935CFFF8708E}</a:tableStyleId>
              </a:tblPr>
              <a:tblGrid>
                <a:gridCol w="2917762">
                  <a:extLst>
                    <a:ext uri="{9D8B030D-6E8A-4147-A177-3AD203B41FA5}">
                      <a16:colId xmlns:a16="http://schemas.microsoft.com/office/drawing/2014/main" val="1145295230"/>
                    </a:ext>
                  </a:extLst>
                </a:gridCol>
                <a:gridCol w="2128644">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$1-$1.9B</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Deloitte Consulting LLP/Product and Technology Ecosystem and Management Services (PTEMS) 2.0/</a:t>
                      </a:r>
                      <a:r>
                        <a:rPr lang="en-US" sz="1400" kern="1200">
                          <a:solidFill>
                            <a:schemeClr val="dk1"/>
                          </a:solidFill>
                          <a:latin typeface="Segoe UI" panose="020B0502040204020203" pitchFamily="34" charset="0"/>
                          <a:ea typeface="+mn-ea"/>
                          <a:cs typeface="Segoe UI" panose="020B0502040204020203" pitchFamily="34" charset="0"/>
                        </a:rPr>
                        <a:t>GSA Alliant 2</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Month/Year</a:t>
                      </a:r>
                    </a:p>
                  </a:txBody>
                  <a:tcPr/>
                </a:tc>
                <a:tc>
                  <a:txBody>
                    <a:bodyPr/>
                    <a:lstStyle/>
                    <a:p>
                      <a:r>
                        <a:rPr lang="en-US" sz="1400">
                          <a:latin typeface="Segoe UI" panose="020B0502040204020203" pitchFamily="34" charset="0"/>
                          <a:cs typeface="Segoe UI" panose="020B0502040204020203" pitchFamily="34" charset="0"/>
                        </a:rPr>
                        <a:t>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Month/Year</a:t>
                      </a:r>
                    </a:p>
                  </a:txBody>
                  <a:tcPr/>
                </a:tc>
                <a:tc>
                  <a:txBody>
                    <a:bodyPr/>
                    <a:lstStyle/>
                    <a:p>
                      <a:r>
                        <a:rPr lang="en-US" sz="1400">
                          <a:latin typeface="Segoe UI" panose="020B0502040204020203" pitchFamily="34" charset="0"/>
                          <a:cs typeface="Segoe UI" panose="020B0502040204020203" pitchFamily="34" charset="0"/>
                        </a:rPr>
                        <a:t>Q1 of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 Month/Year</a:t>
                      </a:r>
                    </a:p>
                  </a:txBody>
                  <a:tcPr/>
                </a:tc>
                <a:tc>
                  <a:txBody>
                    <a:bodyPr/>
                    <a:lstStyle/>
                    <a:p>
                      <a:r>
                        <a:rPr lang="en-US" sz="1400">
                          <a:latin typeface="Segoe UI" panose="020B0502040204020203" pitchFamily="34" charset="0"/>
                          <a:cs typeface="Segoe UI" panose="020B0502040204020203" pitchFamily="34" charset="0"/>
                        </a:rPr>
                        <a:t>Q2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a:xfrm>
            <a:off x="838200" y="6411390"/>
            <a:ext cx="7848600" cy="308792"/>
          </a:xfrm>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fld id="{E573346A-FCA4-684E-8D18-26E8324063ED}" type="slidenum">
              <a:rPr lang="en-US" smtClean="0"/>
              <a:t>18</a:t>
            </a:fld>
            <a:endParaRPr lang="en-US"/>
          </a:p>
        </p:txBody>
      </p:sp>
    </p:spTree>
    <p:extLst>
      <p:ext uri="{BB962C8B-B14F-4D97-AF65-F5344CB8AC3E}">
        <p14:creationId xmlns:p14="http://schemas.microsoft.com/office/powerpoint/2010/main" val="931682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94097" y="625477"/>
            <a:ext cx="9625445" cy="800100"/>
          </a:xfrm>
        </p:spPr>
        <p:txBody>
          <a:bodyPr/>
          <a:lstStyle/>
          <a:p>
            <a:r>
              <a:rPr lang="en-US"/>
              <a:t>Onboarding, Management, Engineering, Governance, and Assurance Services (OMEGA)</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94097" y="1543180"/>
            <a:ext cx="11139533" cy="1027717"/>
          </a:xfrm>
        </p:spPr>
        <p:txBody>
          <a:bodyPr/>
          <a:lstStyle/>
          <a:p>
            <a:pPr marL="0" indent="0">
              <a:buNone/>
            </a:pPr>
            <a:r>
              <a:rPr lang="en-US" sz="1800"/>
              <a:t>Task order for low-code/no-code (LCNC) product and platform OMEGA services to enable, manage, operate, and sustain the underlying Digital Transformation Center (DTC) technology ecosystem, including modular and reusable technology components supporting VA Enterprise modernization and cloud migration.</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94097" y="2608580"/>
            <a:ext cx="4965930"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750" b="1"/>
              <a:t>Priorities:</a:t>
            </a:r>
          </a:p>
          <a:p>
            <a:pPr marL="342900" lvl="2" indent="-342900"/>
            <a:r>
              <a:rPr lang="en-US" sz="1750"/>
              <a:t>Reusable technology accelerators; shared components</a:t>
            </a:r>
          </a:p>
          <a:p>
            <a:pPr marL="342900" lvl="2" indent="-342900"/>
            <a:r>
              <a:rPr lang="en-US" sz="1750"/>
              <a:t>Automation and AI-enabled operations</a:t>
            </a:r>
          </a:p>
          <a:p>
            <a:pPr marL="342900" lvl="1" indent="-342900">
              <a:buNone/>
            </a:pPr>
            <a:r>
              <a:rPr lang="en-US" sz="1750" b="1"/>
              <a:t>Burning Issues: </a:t>
            </a:r>
          </a:p>
          <a:p>
            <a:pPr marL="342900" lvl="2" indent="-342900"/>
            <a:r>
              <a:rPr lang="en-US" sz="1750"/>
              <a:t>Streamlined release readiness gates</a:t>
            </a:r>
          </a:p>
          <a:p>
            <a:pPr marL="342900" lvl="2" indent="-342900"/>
            <a:r>
              <a:rPr lang="en-US" sz="1750"/>
              <a:t>Strengthen automated testing</a:t>
            </a:r>
          </a:p>
          <a:p>
            <a:pPr marL="342900" lvl="1" indent="-342900">
              <a:buNone/>
            </a:pPr>
            <a:r>
              <a:rPr lang="en-US" sz="1750" b="1"/>
              <a:t>Other Comments:</a:t>
            </a:r>
          </a:p>
          <a:p>
            <a:pPr marL="342900" lvl="2" indent="-342900"/>
            <a:r>
              <a:rPr lang="en-US" sz="1750"/>
              <a:t>Real-time dashboards for application performance</a:t>
            </a:r>
          </a:p>
          <a:p>
            <a:pPr marL="342900" lvl="2" indent="-342900"/>
            <a:r>
              <a:rPr lang="en-US" sz="1750"/>
              <a:t>Expedited identification and remediation of security vulnerabilities</a:t>
            </a:r>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extLst>
              <p:ext uri="{D42A27DB-BD31-4B8C-83A1-F6EECF244321}">
                <p14:modId xmlns:p14="http://schemas.microsoft.com/office/powerpoint/2010/main" val="3691267067"/>
              </p:ext>
            </p:extLst>
          </p:nvPr>
        </p:nvGraphicFramePr>
        <p:xfrm>
          <a:off x="6331974" y="2608580"/>
          <a:ext cx="5021826" cy="3677920"/>
        </p:xfrm>
        <a:graphic>
          <a:graphicData uri="http://schemas.openxmlformats.org/drawingml/2006/table">
            <a:tbl>
              <a:tblPr firstRow="1" bandRow="1">
                <a:tableStyleId>{8EC20E35-A176-4012-BC5E-935CFFF8708E}</a:tableStyleId>
              </a:tblPr>
              <a:tblGrid>
                <a:gridCol w="2287158">
                  <a:extLst>
                    <a:ext uri="{9D8B030D-6E8A-4147-A177-3AD203B41FA5}">
                      <a16:colId xmlns:a16="http://schemas.microsoft.com/office/drawing/2014/main" val="1145295230"/>
                    </a:ext>
                  </a:extLst>
                </a:gridCol>
                <a:gridCol w="2734668">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83602">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$500M-$999M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r>
                        <a:rPr lang="en-US" sz="1400" kern="1200">
                          <a:solidFill>
                            <a:schemeClr val="dk1"/>
                          </a:solidFill>
                          <a:latin typeface="Segoe UI" panose="020B0502040204020203" pitchFamily="34" charset="0"/>
                          <a:ea typeface="+mn-ea"/>
                          <a:cs typeface="Segoe UI" panose="020B0502040204020203" pitchFamily="34" charset="0"/>
                        </a:rPr>
                        <a:t>Sprezzatura Management Consulting LLC (formerly Quantum Management LLC)/GSA Multiple Award Schedule (MAS)</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 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 Month/Year</a:t>
                      </a:r>
                    </a:p>
                  </a:txBody>
                  <a:tcPr/>
                </a:tc>
                <a:tc>
                  <a:txBody>
                    <a:bodyPr/>
                    <a:lstStyle/>
                    <a:p>
                      <a:r>
                        <a:rPr lang="en-US" sz="1400">
                          <a:latin typeface="Segoe UI" panose="020B0502040204020203" pitchFamily="34" charset="0"/>
                          <a:cs typeface="Segoe UI" panose="020B0502040204020203" pitchFamily="34" charset="0"/>
                        </a:rPr>
                        <a:t>Q3 of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p>
                  </a:txBody>
                  <a:tcPr/>
                </a:tc>
                <a:tc>
                  <a:txBody>
                    <a:bodyPr/>
                    <a:lstStyle/>
                    <a:p>
                      <a:r>
                        <a:rPr lang="en-US" sz="1400">
                          <a:latin typeface="Segoe UI" panose="020B0502040204020203" pitchFamily="34" charset="0"/>
                          <a:cs typeface="Segoe UI" panose="020B0502040204020203" pitchFamily="34" charset="0"/>
                        </a:rPr>
                        <a:t>Q4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fld id="{E573346A-FCA4-684E-8D18-26E8324063ED}" type="slidenum">
              <a:rPr lang="en-US" smtClean="0"/>
              <a:t>19</a:t>
            </a:fld>
            <a:endParaRPr lang="en-US"/>
          </a:p>
        </p:txBody>
      </p:sp>
    </p:spTree>
    <p:extLst>
      <p:ext uri="{BB962C8B-B14F-4D97-AF65-F5344CB8AC3E}">
        <p14:creationId xmlns:p14="http://schemas.microsoft.com/office/powerpoint/2010/main" val="3031653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5A01-2C69-9237-3939-7D1AED697EA9}"/>
              </a:ext>
            </a:extLst>
          </p:cNvPr>
          <p:cNvSpPr>
            <a:spLocks noGrp="1"/>
          </p:cNvSpPr>
          <p:nvPr>
            <p:ph type="title"/>
          </p:nvPr>
        </p:nvSpPr>
        <p:spPr/>
        <p:txBody>
          <a:bodyPr/>
          <a:lstStyle/>
          <a:p>
            <a:r>
              <a:rPr lang="en-US"/>
              <a:t>Agenda (1 of 3)</a:t>
            </a:r>
          </a:p>
        </p:txBody>
      </p:sp>
      <p:sp>
        <p:nvSpPr>
          <p:cNvPr id="3" name="Content Placeholder 2">
            <a:extLst>
              <a:ext uri="{FF2B5EF4-FFF2-40B4-BE49-F238E27FC236}">
                <a16:creationId xmlns:a16="http://schemas.microsoft.com/office/drawing/2014/main" id="{92A36AFD-3123-031A-4231-F8A0ADECB41E}"/>
              </a:ext>
            </a:extLst>
          </p:cNvPr>
          <p:cNvSpPr>
            <a:spLocks noGrp="1"/>
          </p:cNvSpPr>
          <p:nvPr>
            <p:ph sz="quarter" idx="13"/>
          </p:nvPr>
        </p:nvSpPr>
        <p:spPr/>
        <p:txBody>
          <a:bodyPr/>
          <a:lstStyle/>
          <a:p>
            <a:r>
              <a:rPr lang="en-US" sz="1800" b="1"/>
              <a:t>Opening and Administrative Remarks </a:t>
            </a:r>
            <a:r>
              <a:rPr lang="en-US" sz="1800"/>
              <a:t>- Ms. Chanel Bankston-Carter, Executive Director, Office of Small and Disadvantaged Business, Department of Veterans Affairs (VA)</a:t>
            </a:r>
          </a:p>
          <a:p>
            <a:r>
              <a:rPr lang="en-US" sz="1800" b="1"/>
              <a:t>Welcome and Introduction of Keynote Speaker </a:t>
            </a:r>
            <a:r>
              <a:rPr lang="en-US" sz="1800"/>
              <a:t>– Don Carter, Executive Director, Office of Strategic Sourcing, VA Office of Information and Technology</a:t>
            </a:r>
          </a:p>
          <a:p>
            <a:r>
              <a:rPr lang="en-US" sz="1800" b="1"/>
              <a:t>Keynote Remarks </a:t>
            </a:r>
            <a:r>
              <a:rPr lang="en-US" sz="1800"/>
              <a:t>– Zack Schwartz, Principal Deputy Assistant Secretary, Office of Information and Technology, VA </a:t>
            </a:r>
          </a:p>
          <a:p>
            <a:r>
              <a:rPr lang="en-US" sz="1800" b="1"/>
              <a:t>Planned Acquisitions:</a:t>
            </a:r>
          </a:p>
          <a:p>
            <a:pPr marL="617220" lvl="1" indent="-342900">
              <a:buFont typeface="+mj-lt"/>
              <a:buAutoNum type="arabicPeriod"/>
            </a:pPr>
            <a:r>
              <a:rPr lang="en-US" sz="1800"/>
              <a:t>Health Services Development, Security, Operations (DevSecOps)</a:t>
            </a:r>
          </a:p>
          <a:p>
            <a:pPr marL="617220" lvl="1" indent="-342900">
              <a:buFont typeface="+mj-lt"/>
              <a:buAutoNum type="arabicPeriod"/>
            </a:pPr>
            <a:r>
              <a:rPr lang="en-US" sz="1800"/>
              <a:t>Supply Chain Management DevSecOps and Integration</a:t>
            </a:r>
          </a:p>
          <a:p>
            <a:pPr marL="617220" lvl="1" indent="-342900">
              <a:buFont typeface="+mj-lt"/>
              <a:buAutoNum type="arabicPeriod"/>
            </a:pPr>
            <a:r>
              <a:rPr lang="en-US" sz="1800"/>
              <a:t>Management Consulting Services and Healthcare </a:t>
            </a:r>
          </a:p>
          <a:p>
            <a:pPr marL="617220" lvl="1" indent="-342900">
              <a:buFont typeface="+mj-lt"/>
              <a:buAutoNum type="arabicPeriod"/>
            </a:pPr>
            <a:r>
              <a:rPr lang="en-US" sz="1800"/>
              <a:t>Telehealth, Scheduling, and Mobile Platform Services (TSMPS)</a:t>
            </a:r>
          </a:p>
          <a:p>
            <a:pPr marL="617220" lvl="1" indent="-342900">
              <a:buFont typeface="+mj-lt"/>
              <a:buAutoNum type="arabicPeriod"/>
            </a:pPr>
            <a:r>
              <a:rPr lang="en-US" sz="1800"/>
              <a:t>Health Middleware and Data Management (HMDM)</a:t>
            </a:r>
          </a:p>
          <a:p>
            <a:pPr marL="617220" lvl="1" indent="-342900">
              <a:buFont typeface="+mj-lt"/>
              <a:buAutoNum type="arabicPeriod"/>
            </a:pPr>
            <a:r>
              <a:rPr lang="en-US" sz="1800"/>
              <a:t>Health Services Portfolio Technical Management and Strategic Solutioning Support (HTMSS)</a:t>
            </a:r>
          </a:p>
          <a:p>
            <a:endParaRPr lang="en-US">
              <a:latin typeface=" Arial "/>
            </a:endParaRPr>
          </a:p>
          <a:p>
            <a:endParaRPr lang="en-US">
              <a:latin typeface=" Arial "/>
            </a:endParaRPr>
          </a:p>
          <a:p>
            <a:endParaRPr lang="en-US">
              <a:latin typeface=" Arial "/>
            </a:endParaRPr>
          </a:p>
          <a:p>
            <a:endParaRPr lang="en-US"/>
          </a:p>
          <a:p>
            <a:endParaRPr lang="en-US"/>
          </a:p>
        </p:txBody>
      </p:sp>
      <p:sp>
        <p:nvSpPr>
          <p:cNvPr id="4" name="Footer Placeholder 3">
            <a:extLst>
              <a:ext uri="{FF2B5EF4-FFF2-40B4-BE49-F238E27FC236}">
                <a16:creationId xmlns:a16="http://schemas.microsoft.com/office/drawing/2014/main" id="{AABDE04F-52A8-B220-6293-A1CAB4C4D36D}"/>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611C3508-24B1-C5C3-E011-858E0BD5621E}"/>
              </a:ext>
            </a:extLst>
          </p:cNvPr>
          <p:cNvSpPr>
            <a:spLocks noGrp="1"/>
          </p:cNvSpPr>
          <p:nvPr>
            <p:ph type="sldNum" sz="quarter" idx="12"/>
          </p:nvPr>
        </p:nvSpPr>
        <p:spPr/>
        <p:txBody>
          <a:bodyPr/>
          <a:lstStyle/>
          <a:p>
            <a:fld id="{E573346A-FCA4-684E-8D18-26E8324063ED}" type="slidenum">
              <a:rPr lang="en-US" smtClean="0"/>
              <a:t>2</a:t>
            </a:fld>
            <a:endParaRPr lang="en-US"/>
          </a:p>
        </p:txBody>
      </p:sp>
    </p:spTree>
    <p:extLst>
      <p:ext uri="{BB962C8B-B14F-4D97-AF65-F5344CB8AC3E}">
        <p14:creationId xmlns:p14="http://schemas.microsoft.com/office/powerpoint/2010/main" val="1936070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0E4EC-1C9C-006C-6A5B-121BA9C9C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8DF680-13E3-E348-7D05-064002D82F3F}"/>
              </a:ext>
            </a:extLst>
          </p:cNvPr>
          <p:cNvSpPr>
            <a:spLocks noGrp="1"/>
          </p:cNvSpPr>
          <p:nvPr>
            <p:ph type="title"/>
          </p:nvPr>
        </p:nvSpPr>
        <p:spPr/>
        <p:txBody>
          <a:bodyPr/>
          <a:lstStyle/>
          <a:p>
            <a:r>
              <a:rPr lang="en-US"/>
              <a:t>Jeff spaeth</a:t>
            </a:r>
          </a:p>
        </p:txBody>
      </p:sp>
      <p:sp>
        <p:nvSpPr>
          <p:cNvPr id="3" name="Text Placeholder 2">
            <a:extLst>
              <a:ext uri="{FF2B5EF4-FFF2-40B4-BE49-F238E27FC236}">
                <a16:creationId xmlns:a16="http://schemas.microsoft.com/office/drawing/2014/main" id="{72B20290-8BF4-A8D2-3CF6-9BFB9C4B7876}"/>
              </a:ext>
            </a:extLst>
          </p:cNvPr>
          <p:cNvSpPr>
            <a:spLocks noGrp="1"/>
          </p:cNvSpPr>
          <p:nvPr>
            <p:ph type="body" sz="quarter" idx="10"/>
          </p:nvPr>
        </p:nvSpPr>
        <p:spPr/>
        <p:txBody>
          <a:bodyPr/>
          <a:lstStyle/>
          <a:p>
            <a:r>
              <a:rPr lang="en-US"/>
              <a:t>Acting VA Chief Information Security Officer (CISO) and Acting Deputy Assistant Secretary</a:t>
            </a:r>
          </a:p>
          <a:p>
            <a:r>
              <a:rPr lang="en-US"/>
              <a:t>Office of Information Security (OIS)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635698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FC74-8DFA-4CB5-EB22-843254EEA4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9E0AF-3CB4-4203-71B6-BD19B5376064}"/>
              </a:ext>
            </a:extLst>
          </p:cNvPr>
          <p:cNvSpPr>
            <a:spLocks noGrp="1"/>
          </p:cNvSpPr>
          <p:nvPr>
            <p:ph type="title"/>
          </p:nvPr>
        </p:nvSpPr>
        <p:spPr>
          <a:xfrm>
            <a:off x="918211" y="401606"/>
            <a:ext cx="10515600" cy="800100"/>
          </a:xfrm>
        </p:spPr>
        <p:txBody>
          <a:bodyPr/>
          <a:lstStyle/>
          <a:p>
            <a:r>
              <a:rPr lang="en-US"/>
              <a:t>Zero Trust Architecture (ZTA) Acceleration</a:t>
            </a:r>
          </a:p>
        </p:txBody>
      </p:sp>
      <p:sp>
        <p:nvSpPr>
          <p:cNvPr id="3" name="Content Placeholder 2">
            <a:extLst>
              <a:ext uri="{FF2B5EF4-FFF2-40B4-BE49-F238E27FC236}">
                <a16:creationId xmlns:a16="http://schemas.microsoft.com/office/drawing/2014/main" id="{D9E21DC7-5BB9-7ABD-9E89-4AD569ED64DF}"/>
              </a:ext>
            </a:extLst>
          </p:cNvPr>
          <p:cNvSpPr>
            <a:spLocks noGrp="1"/>
          </p:cNvSpPr>
          <p:nvPr>
            <p:ph sz="quarter" idx="13"/>
          </p:nvPr>
        </p:nvSpPr>
        <p:spPr>
          <a:xfrm>
            <a:off x="918210" y="1124465"/>
            <a:ext cx="10515600" cy="1027717"/>
          </a:xfrm>
        </p:spPr>
        <p:txBody>
          <a:bodyPr/>
          <a:lstStyle/>
          <a:p>
            <a:pPr marL="0" indent="0">
              <a:buNone/>
            </a:pPr>
            <a:r>
              <a:rPr lang="en-US" sz="1800"/>
              <a:t>The Zero Trust Architecture (ZTA) Acceleration services support VA’s compliance with federal cybersecurity mandates by conducting ongoing assessments and developing implementation plans across all ZTA pillars.</a:t>
            </a:r>
            <a:endParaRPr lang="en-US"/>
          </a:p>
        </p:txBody>
      </p:sp>
      <p:sp>
        <p:nvSpPr>
          <p:cNvPr id="6" name="Content Placeholder 2">
            <a:extLst>
              <a:ext uri="{FF2B5EF4-FFF2-40B4-BE49-F238E27FC236}">
                <a16:creationId xmlns:a16="http://schemas.microsoft.com/office/drawing/2014/main" id="{8C1E417D-DB9C-D1D8-E6B8-8F825EEE055A}"/>
              </a:ext>
            </a:extLst>
          </p:cNvPr>
          <p:cNvSpPr txBox="1">
            <a:spLocks/>
          </p:cNvSpPr>
          <p:nvPr/>
        </p:nvSpPr>
        <p:spPr>
          <a:xfrm>
            <a:off x="918210" y="2152182"/>
            <a:ext cx="4941817"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750" b="1"/>
              <a:t>Priorities:</a:t>
            </a:r>
          </a:p>
          <a:p>
            <a:pPr marL="342900" lvl="2" indent="-342900"/>
            <a:r>
              <a:rPr lang="en-US" sz="1750"/>
              <a:t>Continue to advance ZTA maturity to optimal by FY28</a:t>
            </a:r>
          </a:p>
          <a:p>
            <a:pPr marL="342900" lvl="2" indent="-342900"/>
            <a:r>
              <a:rPr lang="en-US" sz="1750"/>
              <a:t>Architect, build, and deploy pillar and cross-cutting capabilities across the enterprise and critical infrastructure</a:t>
            </a:r>
          </a:p>
          <a:p>
            <a:pPr marL="342900" lvl="1" indent="-342900">
              <a:buNone/>
            </a:pPr>
            <a:r>
              <a:rPr lang="en-US" sz="1750" b="1"/>
              <a:t>Burning Issues: </a:t>
            </a:r>
          </a:p>
          <a:p>
            <a:pPr marL="342900" lvl="2" indent="-342900"/>
            <a:r>
              <a:rPr lang="en-US" sz="1750"/>
              <a:t>Artificial intelligence (AI) in cyber technologies (e.g., threat intelligence and incident response)</a:t>
            </a:r>
          </a:p>
          <a:p>
            <a:pPr marL="342900" lvl="2" indent="-342900"/>
            <a:r>
              <a:rPr lang="en-US" sz="1750"/>
              <a:t>Teams remaining agile as cyber executive orders and mandates continue to drop</a:t>
            </a:r>
          </a:p>
          <a:p>
            <a:pPr marL="0" lvl="2" indent="0">
              <a:buNone/>
            </a:pPr>
            <a:r>
              <a:rPr lang="en-US" sz="1750" b="1"/>
              <a:t> </a:t>
            </a:r>
          </a:p>
        </p:txBody>
      </p:sp>
      <p:graphicFrame>
        <p:nvGraphicFramePr>
          <p:cNvPr id="7" name="Table 11">
            <a:extLst>
              <a:ext uri="{FF2B5EF4-FFF2-40B4-BE49-F238E27FC236}">
                <a16:creationId xmlns:a16="http://schemas.microsoft.com/office/drawing/2014/main" id="{25C5266B-3680-0E09-CA2B-4D29347B223C}"/>
              </a:ext>
            </a:extLst>
          </p:cNvPr>
          <p:cNvGraphicFramePr>
            <a:graphicFrameLocks/>
          </p:cNvGraphicFramePr>
          <p:nvPr>
            <p:extLst>
              <p:ext uri="{D42A27DB-BD31-4B8C-83A1-F6EECF244321}">
                <p14:modId xmlns:p14="http://schemas.microsoft.com/office/powerpoint/2010/main" val="3497501514"/>
              </p:ext>
            </p:extLst>
          </p:nvPr>
        </p:nvGraphicFramePr>
        <p:xfrm>
          <a:off x="6331974" y="2154074"/>
          <a:ext cx="5101836" cy="3545840"/>
        </p:xfrm>
        <a:graphic>
          <a:graphicData uri="http://schemas.openxmlformats.org/drawingml/2006/table">
            <a:tbl>
              <a:tblPr firstRow="1" bandRow="1">
                <a:tableStyleId>{8EC20E35-A176-4012-BC5E-935CFFF8708E}</a:tableStyleId>
              </a:tblPr>
              <a:tblGrid>
                <a:gridCol w="2693503">
                  <a:extLst>
                    <a:ext uri="{9D8B030D-6E8A-4147-A177-3AD203B41FA5}">
                      <a16:colId xmlns:a16="http://schemas.microsoft.com/office/drawing/2014/main" val="1145295230"/>
                    </a:ext>
                  </a:extLst>
                </a:gridCol>
                <a:gridCol w="2408333">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Requirements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81252">
                <a:tc>
                  <a:txBody>
                    <a:bodyPr/>
                    <a:lstStyle/>
                    <a:p>
                      <a:r>
                        <a:rPr lang="en-US" sz="1400">
                          <a:latin typeface="Segoe UI" panose="020B0502040204020203" pitchFamily="34" charset="0"/>
                          <a:cs typeface="Segoe UI" panose="020B0502040204020203" pitchFamily="34" charset="0"/>
                        </a:rPr>
                        <a:t>Incumbent/Contract Vehicle</a:t>
                      </a:r>
                    </a:p>
                  </a:txBody>
                  <a:tcPr/>
                </a:tc>
                <a:tc>
                  <a:txBody>
                    <a:bodyPr/>
                    <a:lstStyle/>
                    <a:p>
                      <a:r>
                        <a:rPr lang="en-US" sz="1400">
                          <a:latin typeface="Segoe UI" panose="020B0502040204020203" pitchFamily="34" charset="0"/>
                          <a:cs typeface="Segoe UI" panose="020B0502040204020203" pitchFamily="34" charset="0"/>
                        </a:rPr>
                        <a:t>Insignia 9</a:t>
                      </a:r>
                      <a:r>
                        <a:rPr lang="en-US" sz="1400" baseline="30000">
                          <a:latin typeface="Segoe UI" panose="020B0502040204020203" pitchFamily="34" charset="0"/>
                          <a:cs typeface="Segoe UI" panose="020B0502040204020203" pitchFamily="34" charset="0"/>
                        </a:rPr>
                        <a:t>th</a:t>
                      </a:r>
                      <a:r>
                        <a:rPr lang="en-US" sz="1400">
                          <a:latin typeface="Segoe UI" panose="020B0502040204020203" pitchFamily="34" charset="0"/>
                          <a:cs typeface="Segoe UI" panose="020B0502040204020203" pitchFamily="34" charset="0"/>
                        </a:rPr>
                        <a:t> Way/Solutions for Enterprise-Wide Procurement (SEWP) </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Q2 of FY27</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FY27</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713BA1CF-EFBF-4358-6CA8-414B9F403D28}"/>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F3778F-C9AA-2A43-14BB-5918A5AB25FF}"/>
              </a:ext>
            </a:extLst>
          </p:cNvPr>
          <p:cNvSpPr>
            <a:spLocks noGrp="1"/>
          </p:cNvSpPr>
          <p:nvPr>
            <p:ph type="sldNum" sz="quarter" idx="12"/>
          </p:nvPr>
        </p:nvSpPr>
        <p:spPr/>
        <p:txBody>
          <a:bodyPr/>
          <a:lstStyle/>
          <a:p>
            <a:fld id="{E573346A-FCA4-684E-8D18-26E8324063ED}" type="slidenum">
              <a:rPr lang="en-US" smtClean="0"/>
              <a:t>21</a:t>
            </a:fld>
            <a:endParaRPr lang="en-US"/>
          </a:p>
        </p:txBody>
      </p:sp>
    </p:spTree>
    <p:extLst>
      <p:ext uri="{BB962C8B-B14F-4D97-AF65-F5344CB8AC3E}">
        <p14:creationId xmlns:p14="http://schemas.microsoft.com/office/powerpoint/2010/main" val="869444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84209-89D6-DF77-97CB-011D31DAF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0228B9-F950-1412-6233-CD1995302C00}"/>
              </a:ext>
            </a:extLst>
          </p:cNvPr>
          <p:cNvSpPr>
            <a:spLocks noGrp="1"/>
          </p:cNvSpPr>
          <p:nvPr>
            <p:ph type="title"/>
          </p:nvPr>
        </p:nvSpPr>
        <p:spPr/>
        <p:txBody>
          <a:bodyPr/>
          <a:lstStyle/>
          <a:p>
            <a:r>
              <a:rPr lang="en-US"/>
              <a:t>Brandel Wicinski</a:t>
            </a:r>
          </a:p>
        </p:txBody>
      </p:sp>
      <p:sp>
        <p:nvSpPr>
          <p:cNvPr id="3" name="Text Placeholder 2">
            <a:extLst>
              <a:ext uri="{FF2B5EF4-FFF2-40B4-BE49-F238E27FC236}">
                <a16:creationId xmlns:a16="http://schemas.microsoft.com/office/drawing/2014/main" id="{354313C7-A7B0-ADF9-76EF-0A3841063F9C}"/>
              </a:ext>
            </a:extLst>
          </p:cNvPr>
          <p:cNvSpPr>
            <a:spLocks noGrp="1"/>
          </p:cNvSpPr>
          <p:nvPr>
            <p:ph type="body" sz="quarter" idx="10"/>
          </p:nvPr>
        </p:nvSpPr>
        <p:spPr/>
        <p:txBody>
          <a:bodyPr/>
          <a:lstStyle/>
          <a:p>
            <a:r>
              <a:rPr lang="en-US"/>
              <a:t>Office of Information Security (OIS)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762842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38200" y="446812"/>
            <a:ext cx="10515600" cy="800100"/>
          </a:xfrm>
        </p:spPr>
        <p:txBody>
          <a:bodyPr/>
          <a:lstStyle/>
          <a:p>
            <a:r>
              <a:rPr lang="en-US"/>
              <a:t>Transformation Support Services (TSS) 3.0</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38200" y="1134955"/>
            <a:ext cx="10515600" cy="1027717"/>
          </a:xfrm>
        </p:spPr>
        <p:txBody>
          <a:bodyPr/>
          <a:lstStyle/>
          <a:p>
            <a:pPr marL="0" indent="0">
              <a:buNone/>
            </a:pPr>
            <a:r>
              <a:rPr lang="en-US" sz="1800"/>
              <a:t>Comprehensive technical support services VA enterprise wide, including cybersecurity expertise, support for Office of Inspector General (OIG) IT audits and material weakness remediation, Authority to Operate (ATO) and Information System Security Officer (ISSO) support, Electronic Health Record Modernization (EHRM) support, and People Readiness Career Development and Workforce Management. Also encompasses full lifecycle system technical support for software and hardware.</a:t>
            </a:r>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38201" y="2599871"/>
            <a:ext cx="5051322"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 indent="-342900">
              <a:buNone/>
            </a:pPr>
            <a:r>
              <a:rPr lang="en-US" sz="1750" b="1"/>
              <a:t>Priorities:</a:t>
            </a:r>
          </a:p>
          <a:p>
            <a:pPr marL="342900" indent="-342900"/>
            <a:r>
              <a:rPr lang="en-US" sz="1750"/>
              <a:t>Modernize cybersecurity through automation, innovation, and integration across;  VA</a:t>
            </a:r>
          </a:p>
          <a:p>
            <a:pPr marL="342900" indent="-342900"/>
            <a:r>
              <a:rPr lang="en-US" sz="1750"/>
              <a:t>Consolidate capabilities into a unified platform for end‑to‑end visibility</a:t>
            </a:r>
          </a:p>
          <a:p>
            <a:pPr marL="342900" indent="-342900"/>
            <a:r>
              <a:rPr lang="en-US" sz="1750"/>
              <a:t>Accelerate risk mitigation; strengthen security posture</a:t>
            </a:r>
          </a:p>
          <a:p>
            <a:pPr marL="0" lvl="2" indent="0">
              <a:buNone/>
            </a:pPr>
            <a:r>
              <a:rPr lang="en-US" sz="1750" b="1"/>
              <a:t>Burning Issue:</a:t>
            </a:r>
          </a:p>
          <a:p>
            <a:pPr marL="285750" lvl="2" indent="-285750"/>
            <a:r>
              <a:rPr lang="en-US" sz="1750"/>
              <a:t>A modernized approach to transition from temporary remediation to comprehensive, durable solutions that address the root causes of these issues </a:t>
            </a:r>
          </a:p>
          <a:p>
            <a:pPr marL="285750" lvl="2" indent="-285750"/>
            <a:endParaRPr lang="en-US" sz="1750"/>
          </a:p>
          <a:p>
            <a:pPr marL="285750" lvl="2" indent="-285750"/>
            <a:endParaRPr lang="en-US"/>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extLst>
              <p:ext uri="{D42A27DB-BD31-4B8C-83A1-F6EECF244321}">
                <p14:modId xmlns:p14="http://schemas.microsoft.com/office/powerpoint/2010/main" val="2935182901"/>
              </p:ext>
            </p:extLst>
          </p:nvPr>
        </p:nvGraphicFramePr>
        <p:xfrm>
          <a:off x="6341806" y="2599871"/>
          <a:ext cx="5011994" cy="3185160"/>
        </p:xfrm>
        <a:graphic>
          <a:graphicData uri="http://schemas.openxmlformats.org/drawingml/2006/table">
            <a:tbl>
              <a:tblPr firstRow="1" bandRow="1">
                <a:tableStyleId>{8EC20E35-A176-4012-BC5E-935CFFF8708E}</a:tableStyleId>
              </a:tblPr>
              <a:tblGrid>
                <a:gridCol w="3133895">
                  <a:extLst>
                    <a:ext uri="{9D8B030D-6E8A-4147-A177-3AD203B41FA5}">
                      <a16:colId xmlns:a16="http://schemas.microsoft.com/office/drawing/2014/main" val="1145295230"/>
                    </a:ext>
                  </a:extLst>
                </a:gridCol>
                <a:gridCol w="1878099">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TBD</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Recompete, Incumbent/ Contract Vehicle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BAH/GSA MAS</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Q2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fld id="{E573346A-FCA4-684E-8D18-26E8324063ED}" type="slidenum">
              <a:rPr lang="en-US" smtClean="0"/>
              <a:t>23</a:t>
            </a:fld>
            <a:endParaRPr lang="en-US"/>
          </a:p>
        </p:txBody>
      </p:sp>
    </p:spTree>
    <p:extLst>
      <p:ext uri="{BB962C8B-B14F-4D97-AF65-F5344CB8AC3E}">
        <p14:creationId xmlns:p14="http://schemas.microsoft.com/office/powerpoint/2010/main" val="3779316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B36FE-6B18-9C0B-2512-DD6A7B2A9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1FCBA5-730E-FB9C-3C9C-1B9B96983E10}"/>
              </a:ext>
            </a:extLst>
          </p:cNvPr>
          <p:cNvSpPr>
            <a:spLocks noGrp="1"/>
          </p:cNvSpPr>
          <p:nvPr>
            <p:ph type="title"/>
          </p:nvPr>
        </p:nvSpPr>
        <p:spPr/>
        <p:txBody>
          <a:bodyPr/>
          <a:lstStyle/>
          <a:p>
            <a:r>
              <a:rPr lang="en-US"/>
              <a:t>Tamara neal</a:t>
            </a:r>
          </a:p>
        </p:txBody>
      </p:sp>
      <p:sp>
        <p:nvSpPr>
          <p:cNvPr id="3" name="Text Placeholder 2">
            <a:extLst>
              <a:ext uri="{FF2B5EF4-FFF2-40B4-BE49-F238E27FC236}">
                <a16:creationId xmlns:a16="http://schemas.microsoft.com/office/drawing/2014/main" id="{F950CCB6-3B94-AA77-E917-2C81DCA134AB}"/>
              </a:ext>
            </a:extLst>
          </p:cNvPr>
          <p:cNvSpPr>
            <a:spLocks noGrp="1"/>
          </p:cNvSpPr>
          <p:nvPr>
            <p:ph type="body" sz="quarter" idx="10"/>
          </p:nvPr>
        </p:nvSpPr>
        <p:spPr/>
        <p:txBody>
          <a:bodyPr/>
          <a:lstStyle/>
          <a:p>
            <a:r>
              <a:rPr lang="en-US"/>
              <a:t>Office of Information Security (OIS)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795124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0" y="402462"/>
            <a:ext cx="10515600" cy="800100"/>
          </a:xfrm>
        </p:spPr>
        <p:txBody>
          <a:bodyPr/>
          <a:lstStyle/>
          <a:p>
            <a:r>
              <a:rPr lang="en-US"/>
              <a:t>Data Loss Prevention (DLP)</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9" y="1173600"/>
            <a:ext cx="10515600" cy="1027717"/>
          </a:xfrm>
        </p:spPr>
        <p:txBody>
          <a:bodyPr/>
          <a:lstStyle/>
          <a:p>
            <a:pPr marL="0" indent="0">
              <a:buNone/>
            </a:pPr>
            <a:r>
              <a:rPr lang="en-US" sz="1800"/>
              <a:t>Provide technical support to safeguard VA and Veterans from data exfiltration. Deliver a comprehensive DLP solution that aligns with Zero Trust Architecture (ZTA) Data Pillar objectives and covers people, processes, and technology for effective prevention.</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38199" y="2201317"/>
            <a:ext cx="5011992" cy="3947306"/>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Priorities: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Matur</a:t>
            </a:r>
            <a:r>
              <a:rPr lang="en-US" sz="1750">
                <a:solidFill>
                  <a:srgbClr val="919191">
                    <a:lumMod val="50000"/>
                  </a:srgbClr>
                </a:solidFill>
                <a:latin typeface="Segoe UI"/>
                <a:cs typeface="Segoe UI"/>
              </a:rPr>
              <a:t>ing</a:t>
            </a: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 DLP capabilities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lang="en-US" sz="1750">
                <a:solidFill>
                  <a:srgbClr val="919191">
                    <a:lumMod val="50000"/>
                  </a:srgbClr>
                </a:solidFill>
                <a:latin typeface="Segoe UI"/>
                <a:cs typeface="Segoe UI"/>
              </a:rPr>
              <a:t>Strengthen/automate/standardize DLP governance, alerting, and response</a:t>
            </a:r>
          </a:p>
          <a:p>
            <a:pPr marL="342900" marR="0" lvl="1" indent="-342900" algn="l" defTabSz="914400" rtl="0" eaLnBrk="1" fontAlgn="auto" latinLnBrk="0" hangingPunct="1">
              <a:lnSpc>
                <a:spcPct val="92000"/>
              </a:lnSpc>
              <a:spcBef>
                <a:spcPts val="500"/>
              </a:spcBef>
              <a:spcAft>
                <a:spcPts val="0"/>
              </a:spcAft>
              <a:buClrTx/>
              <a:buSzTx/>
              <a:buFont typeface=".AppleSystemUIFont" charset="-12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Burning Issue: </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Close DLP coverage gaps across endpoint, cloud, and collaboration environments</a:t>
            </a:r>
          </a:p>
          <a:p>
            <a:pPr marL="0" marR="0" lvl="2" indent="0" algn="l" defTabSz="914400" rtl="0" eaLnBrk="1" fontAlgn="auto" latinLnBrk="0" hangingPunct="1">
              <a:lnSpc>
                <a:spcPct val="92000"/>
              </a:lnSpc>
              <a:spcBef>
                <a:spcPts val="500"/>
              </a:spcBef>
              <a:spcAft>
                <a:spcPts val="0"/>
              </a:spcAft>
              <a:buClrTx/>
              <a:buSzTx/>
              <a:buFont typeface="Arial" panose="020B0604020202020204" pitchFamily="34" charset="0"/>
              <a:buNone/>
              <a:tabLst/>
              <a:defRPr/>
            </a:pPr>
            <a:r>
              <a:rPr kumimoji="0" lang="en-US" sz="1750" b="1"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rPr>
              <a:t>Other Comments: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Ongoing tool integrations, configuration tuning, testing improves accuracy, reduces false positives</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r>
              <a:rPr kumimoji="0" lang="en-US" sz="1750" b="0" i="0" u="none" strike="noStrike" kern="1200" cap="none" spc="0" normalizeH="0" baseline="0" noProof="0">
                <a:ln>
                  <a:noFill/>
                </a:ln>
                <a:solidFill>
                  <a:srgbClr val="919191">
                    <a:lumMod val="50000"/>
                  </a:srgbClr>
                </a:solidFill>
                <a:effectLst/>
                <a:uLnTx/>
                <a:uFillTx/>
                <a:latin typeface="Segoe UI"/>
                <a:ea typeface="+mn-ea"/>
                <a:cs typeface="Segoe UI"/>
              </a:rPr>
              <a:t>Implement enterprise-wide Structured Data Discovery, Analytics, and Labeling (DDAL)</a:t>
            </a:r>
          </a:p>
          <a:p>
            <a:pPr marL="342900" marR="0" lvl="2" indent="-342900" algn="l" defTabSz="914400" rtl="0" eaLnBrk="1" fontAlgn="auto" latinLnBrk="0" hangingPunct="1">
              <a:lnSpc>
                <a:spcPct val="92000"/>
              </a:lnSpc>
              <a:spcBef>
                <a:spcPts val="500"/>
              </a:spcBef>
              <a:spcAft>
                <a:spcPts val="0"/>
              </a:spcAft>
              <a:buClrTx/>
              <a:buSzTx/>
              <a:buFont typeface="Arial" panose="020B0604020202020204" pitchFamily="34" charset="0"/>
              <a:buChar char="•"/>
              <a:tabLst/>
              <a:defRPr/>
            </a:pPr>
            <a:endParaRPr kumimoji="0" lang="en-US" sz="1000" b="0" i="0" u="none" strike="noStrike" kern="1200" cap="none" spc="0" normalizeH="0" baseline="0" noProof="0">
              <a:ln>
                <a:noFill/>
              </a:ln>
              <a:solidFill>
                <a:srgbClr val="919191">
                  <a:lumMod val="50000"/>
                </a:srgbClr>
              </a:solidFill>
              <a:effectLst/>
              <a:uLnTx/>
              <a:uFillTx/>
              <a:latin typeface="Segoe UI" panose="020B0502040204020203" pitchFamily="34" charset="0"/>
              <a:ea typeface="+mn-ea"/>
              <a:cs typeface="Segoe UI" panose="020B0502040204020203" pitchFamily="34" charset="0"/>
            </a:endParaRPr>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extLst>
              <p:ext uri="{D42A27DB-BD31-4B8C-83A1-F6EECF244321}">
                <p14:modId xmlns:p14="http://schemas.microsoft.com/office/powerpoint/2010/main" val="2989408284"/>
              </p:ext>
            </p:extLst>
          </p:nvPr>
        </p:nvGraphicFramePr>
        <p:xfrm>
          <a:off x="6341807" y="2374535"/>
          <a:ext cx="5011992" cy="3182113"/>
        </p:xfrm>
        <a:graphic>
          <a:graphicData uri="http://schemas.openxmlformats.org/drawingml/2006/table">
            <a:tbl>
              <a:tblPr firstRow="1" bandRow="1">
                <a:tableStyleId>{8EC20E35-A176-4012-BC5E-935CFFF8708E}</a:tableStyleId>
              </a:tblPr>
              <a:tblGrid>
                <a:gridCol w="3164912">
                  <a:extLst>
                    <a:ext uri="{9D8B030D-6E8A-4147-A177-3AD203B41FA5}">
                      <a16:colId xmlns:a16="http://schemas.microsoft.com/office/drawing/2014/main" val="1145295230"/>
                    </a:ext>
                  </a:extLst>
                </a:gridCol>
                <a:gridCol w="1847080">
                  <a:extLst>
                    <a:ext uri="{9D8B030D-6E8A-4147-A177-3AD203B41FA5}">
                      <a16:colId xmlns:a16="http://schemas.microsoft.com/office/drawing/2014/main" val="34593780"/>
                    </a:ext>
                  </a:extLst>
                </a:gridCol>
              </a:tblGrid>
              <a:tr h="33969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3969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3969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571630">
                <a:tc>
                  <a:txBody>
                    <a:bodyPr/>
                    <a:lstStyle/>
                    <a:p>
                      <a:r>
                        <a:rPr lang="en-US" sz="1400">
                          <a:latin typeface="Segoe UI" panose="020B0502040204020203" pitchFamily="34" charset="0"/>
                          <a:cs typeface="Segoe UI" panose="020B0502040204020203" pitchFamily="34" charset="0"/>
                        </a:rPr>
                        <a:t>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a:t>
                      </a:r>
                    </a:p>
                  </a:txBody>
                  <a:tcPr/>
                </a:tc>
                <a:tc>
                  <a:txBody>
                    <a:bodyPr/>
                    <a:lstStyle/>
                    <a:p>
                      <a:r>
                        <a:rPr lang="en-US" sz="1400">
                          <a:latin typeface="Segoe UI" panose="020B0502040204020203" pitchFamily="34" charset="0"/>
                          <a:cs typeface="Segoe UI" panose="020B0502040204020203" pitchFamily="34" charset="0"/>
                        </a:rPr>
                        <a:t>Maveris/T4NG</a:t>
                      </a:r>
                    </a:p>
                  </a:txBody>
                  <a:tcPr/>
                </a:tc>
                <a:extLst>
                  <a:ext uri="{0D108BD9-81ED-4DB2-BD59-A6C34878D82A}">
                    <a16:rowId xmlns:a16="http://schemas.microsoft.com/office/drawing/2014/main" val="4214393732"/>
                  </a:ext>
                </a:extLst>
              </a:tr>
              <a:tr h="530471">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Q2 of FY27</a:t>
                      </a:r>
                    </a:p>
                  </a:txBody>
                  <a:tcPr/>
                </a:tc>
                <a:extLst>
                  <a:ext uri="{0D108BD9-81ED-4DB2-BD59-A6C34878D82A}">
                    <a16:rowId xmlns:a16="http://schemas.microsoft.com/office/drawing/2014/main" val="3681420079"/>
                  </a:ext>
                </a:extLst>
              </a:tr>
              <a:tr h="530471">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FY27</a:t>
                      </a:r>
                    </a:p>
                  </a:txBody>
                  <a:tcPr/>
                </a:tc>
                <a:extLst>
                  <a:ext uri="{0D108BD9-81ED-4DB2-BD59-A6C34878D82A}">
                    <a16:rowId xmlns:a16="http://schemas.microsoft.com/office/drawing/2014/main" val="2046502709"/>
                  </a:ext>
                </a:extLst>
              </a:tr>
              <a:tr h="530471">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12F4E">
                    <a:tint val="75000"/>
                  </a:srgbClr>
                </a:solidFill>
                <a:effectLst/>
                <a:uLnTx/>
                <a:uFillTx/>
                <a:latin typeface="Segoe UI" panose="020B0502040204020203" pitchFamily="34" charset="0"/>
                <a:ea typeface="+mn-ea"/>
                <a:cs typeface="Segoe UI" panose="020B0502040204020203" pitchFamily="34" charset="0"/>
              </a:rPr>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rgbClr val="112F4E">
                    <a:tint val="75000"/>
                  </a:srgb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a:ln>
                <a:noFill/>
              </a:ln>
              <a:solidFill>
                <a:srgbClr val="112F4E">
                  <a:tint val="75000"/>
                </a:srgb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647263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8CFE9-0C7A-17FD-88CB-EA4287A6A4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1AE72-9F06-1295-E7DB-0A1A216F1CA8}"/>
              </a:ext>
            </a:extLst>
          </p:cNvPr>
          <p:cNvSpPr>
            <a:spLocks noGrp="1"/>
          </p:cNvSpPr>
          <p:nvPr>
            <p:ph type="title"/>
          </p:nvPr>
        </p:nvSpPr>
        <p:spPr/>
        <p:txBody>
          <a:bodyPr/>
          <a:lstStyle/>
          <a:p>
            <a:r>
              <a:rPr lang="en-US"/>
              <a:t>Matt Fegley and Chad Oglesbee</a:t>
            </a:r>
          </a:p>
        </p:txBody>
      </p:sp>
      <p:sp>
        <p:nvSpPr>
          <p:cNvPr id="3" name="Text Placeholder 2">
            <a:extLst>
              <a:ext uri="{FF2B5EF4-FFF2-40B4-BE49-F238E27FC236}">
                <a16:creationId xmlns:a16="http://schemas.microsoft.com/office/drawing/2014/main" id="{E4C89587-6A87-F29B-6CC3-C34F03DB25DF}"/>
              </a:ext>
            </a:extLst>
          </p:cNvPr>
          <p:cNvSpPr>
            <a:spLocks noGrp="1"/>
          </p:cNvSpPr>
          <p:nvPr>
            <p:ph type="body" sz="quarter" idx="10"/>
          </p:nvPr>
        </p:nvSpPr>
        <p:spPr/>
        <p:txBody>
          <a:bodyPr/>
          <a:lstStyle/>
          <a:p>
            <a:r>
              <a:rPr lang="en-US"/>
              <a:t>Infrastructure Operations (IO)</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000608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E5AC4-ED6C-B90E-4EAE-587C9A9126A5}"/>
              </a:ext>
            </a:extLst>
          </p:cNvPr>
          <p:cNvSpPr>
            <a:spLocks noGrp="1"/>
          </p:cNvSpPr>
          <p:nvPr>
            <p:ph type="title"/>
          </p:nvPr>
        </p:nvSpPr>
        <p:spPr>
          <a:xfrm>
            <a:off x="838200" y="455680"/>
            <a:ext cx="10515600" cy="800100"/>
          </a:xfrm>
        </p:spPr>
        <p:txBody>
          <a:bodyPr/>
          <a:lstStyle/>
          <a:p>
            <a:r>
              <a:rPr lang="en-US"/>
              <a:t>Application Hosting Compute and Storage </a:t>
            </a:r>
          </a:p>
        </p:txBody>
      </p:sp>
      <p:sp>
        <p:nvSpPr>
          <p:cNvPr id="3" name="Content Placeholder 2">
            <a:extLst>
              <a:ext uri="{FF2B5EF4-FFF2-40B4-BE49-F238E27FC236}">
                <a16:creationId xmlns:a16="http://schemas.microsoft.com/office/drawing/2014/main" id="{EB65E2E5-2442-5EB0-47E4-18D2D116F325}"/>
              </a:ext>
            </a:extLst>
          </p:cNvPr>
          <p:cNvSpPr>
            <a:spLocks noGrp="1"/>
          </p:cNvSpPr>
          <p:nvPr>
            <p:ph sz="quarter" idx="13"/>
          </p:nvPr>
        </p:nvSpPr>
        <p:spPr>
          <a:xfrm>
            <a:off x="838200" y="1255780"/>
            <a:ext cx="10629900" cy="1027717"/>
          </a:xfrm>
        </p:spPr>
        <p:txBody>
          <a:bodyPr/>
          <a:lstStyle/>
          <a:p>
            <a:pPr marL="0" indent="0">
              <a:buNone/>
            </a:pPr>
            <a:r>
              <a:rPr lang="en-US" sz="1800"/>
              <a:t>Comprehensive enterprise IT support services to enable VA’s application hosting needs. Specific focus areas include, server administration, enterprise storage operations, enterprise cloud management, and containerization via VA Platform One. </a:t>
            </a:r>
            <a:endParaRPr lang="en-US"/>
          </a:p>
        </p:txBody>
      </p:sp>
      <p:sp>
        <p:nvSpPr>
          <p:cNvPr id="6" name="Content Placeholder 2">
            <a:extLst>
              <a:ext uri="{FF2B5EF4-FFF2-40B4-BE49-F238E27FC236}">
                <a16:creationId xmlns:a16="http://schemas.microsoft.com/office/drawing/2014/main" id="{64BFD96C-CFDE-0366-8B31-48CD7FF902DD}"/>
              </a:ext>
            </a:extLst>
          </p:cNvPr>
          <p:cNvSpPr txBox="1">
            <a:spLocks/>
          </p:cNvSpPr>
          <p:nvPr/>
        </p:nvSpPr>
        <p:spPr>
          <a:xfrm>
            <a:off x="838200" y="2283497"/>
            <a:ext cx="5016911"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Ownership of customer experience</a:t>
            </a:r>
          </a:p>
          <a:p>
            <a:pPr marL="342900" lvl="2" indent="-342900"/>
            <a:r>
              <a:rPr lang="en-US"/>
              <a:t>Hybrid hosting strategy</a:t>
            </a:r>
          </a:p>
          <a:p>
            <a:pPr marL="342900" lvl="2" indent="-342900"/>
            <a:r>
              <a:rPr lang="en-US"/>
              <a:t>Infrastructure as code/automation</a:t>
            </a:r>
          </a:p>
          <a:p>
            <a:pPr marL="342900" lvl="1" indent="-342900">
              <a:spcBef>
                <a:spcPts val="1200"/>
              </a:spcBef>
              <a:buNone/>
            </a:pPr>
            <a:r>
              <a:rPr lang="en-US" sz="1800" b="1"/>
              <a:t>Burning Issues: </a:t>
            </a:r>
          </a:p>
          <a:p>
            <a:pPr marL="342900" lvl="2" indent="-342900"/>
            <a:r>
              <a:rPr lang="en-US"/>
              <a:t>Visibility: simple and accurate</a:t>
            </a:r>
          </a:p>
          <a:p>
            <a:pPr marL="342900" lvl="2" indent="-342900"/>
            <a:r>
              <a:rPr lang="en-US"/>
              <a:t>Integration of cloud and on-prem processes</a:t>
            </a:r>
          </a:p>
          <a:p>
            <a:pPr marL="342900" lvl="2" indent="-342900"/>
            <a:r>
              <a:rPr lang="en-US"/>
              <a:t>Rationalization of server endpoint management tooling</a:t>
            </a:r>
          </a:p>
          <a:p>
            <a:pPr marL="342900" lvl="1" indent="-342900">
              <a:spcBef>
                <a:spcPts val="1200"/>
              </a:spcBef>
              <a:buNone/>
            </a:pPr>
            <a:r>
              <a:rPr lang="en-US" sz="1800" b="1"/>
              <a:t>Other Comments:</a:t>
            </a:r>
          </a:p>
          <a:p>
            <a:pPr marL="342900" lvl="2" indent="-342900"/>
            <a:r>
              <a:rPr lang="en-US"/>
              <a:t>Vendor ownership of outcomes over general support</a:t>
            </a:r>
          </a:p>
        </p:txBody>
      </p:sp>
      <p:graphicFrame>
        <p:nvGraphicFramePr>
          <p:cNvPr id="7" name="Table 11">
            <a:extLst>
              <a:ext uri="{FF2B5EF4-FFF2-40B4-BE49-F238E27FC236}">
                <a16:creationId xmlns:a16="http://schemas.microsoft.com/office/drawing/2014/main" id="{9AE45889-8C1D-2204-E186-0B1104FB0391}"/>
              </a:ext>
            </a:extLst>
          </p:cNvPr>
          <p:cNvGraphicFramePr>
            <a:graphicFrameLocks/>
          </p:cNvGraphicFramePr>
          <p:nvPr>
            <p:extLst>
              <p:ext uri="{D42A27DB-BD31-4B8C-83A1-F6EECF244321}">
                <p14:modId xmlns:p14="http://schemas.microsoft.com/office/powerpoint/2010/main" val="1211110899"/>
              </p:ext>
            </p:extLst>
          </p:nvPr>
        </p:nvGraphicFramePr>
        <p:xfrm>
          <a:off x="6336889" y="2283497"/>
          <a:ext cx="5016911" cy="3556000"/>
        </p:xfrm>
        <a:graphic>
          <a:graphicData uri="http://schemas.openxmlformats.org/drawingml/2006/table">
            <a:tbl>
              <a:tblPr firstRow="1" bandRow="1">
                <a:tableStyleId>{8EC20E35-A176-4012-BC5E-935CFFF8708E}</a:tableStyleId>
              </a:tblPr>
              <a:tblGrid>
                <a:gridCol w="3168019">
                  <a:extLst>
                    <a:ext uri="{9D8B030D-6E8A-4147-A177-3AD203B41FA5}">
                      <a16:colId xmlns:a16="http://schemas.microsoft.com/office/drawing/2014/main" val="1145295230"/>
                    </a:ext>
                  </a:extLst>
                </a:gridCol>
                <a:gridCol w="1848892">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nchor="ct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$100M-$249M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FY28</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CD986E9-DE6E-664A-4581-E12853219388}"/>
              </a:ext>
            </a:extLst>
          </p:cNvPr>
          <p:cNvSpPr>
            <a:spLocks noGrp="1"/>
          </p:cNvSpPr>
          <p:nvPr>
            <p:ph type="ftr" sz="quarter" idx="11"/>
          </p:nvPr>
        </p:nvSpPr>
        <p:spPr>
          <a:xfrm>
            <a:off x="838200" y="6399787"/>
            <a:ext cx="7848600" cy="308792"/>
          </a:xfrm>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9BC00636-CE51-0389-AC92-4F33621D6BC1}"/>
              </a:ext>
            </a:extLst>
          </p:cNvPr>
          <p:cNvSpPr>
            <a:spLocks noGrp="1"/>
          </p:cNvSpPr>
          <p:nvPr>
            <p:ph type="sldNum" sz="quarter" idx="12"/>
          </p:nvPr>
        </p:nvSpPr>
        <p:spPr/>
        <p:txBody>
          <a:bodyPr/>
          <a:lstStyle/>
          <a:p>
            <a:fld id="{E573346A-FCA4-684E-8D18-26E8324063ED}" type="slidenum">
              <a:rPr lang="en-US" smtClean="0"/>
              <a:t>27</a:t>
            </a:fld>
            <a:endParaRPr lang="en-US"/>
          </a:p>
        </p:txBody>
      </p:sp>
    </p:spTree>
    <p:extLst>
      <p:ext uri="{BB962C8B-B14F-4D97-AF65-F5344CB8AC3E}">
        <p14:creationId xmlns:p14="http://schemas.microsoft.com/office/powerpoint/2010/main" val="3979647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172B8-B365-6511-4E69-3A539E6E6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AB6222-B26B-CD50-013D-88B03BB348E6}"/>
              </a:ext>
            </a:extLst>
          </p:cNvPr>
          <p:cNvSpPr>
            <a:spLocks noGrp="1"/>
          </p:cNvSpPr>
          <p:nvPr>
            <p:ph type="title"/>
          </p:nvPr>
        </p:nvSpPr>
        <p:spPr>
          <a:xfrm>
            <a:off x="838200" y="389969"/>
            <a:ext cx="10515600" cy="800100"/>
          </a:xfrm>
        </p:spPr>
        <p:txBody>
          <a:bodyPr/>
          <a:lstStyle/>
          <a:p>
            <a:r>
              <a:rPr lang="en-US"/>
              <a:t>Mainframe Services</a:t>
            </a:r>
          </a:p>
        </p:txBody>
      </p:sp>
      <p:sp>
        <p:nvSpPr>
          <p:cNvPr id="3" name="Content Placeholder 2">
            <a:extLst>
              <a:ext uri="{FF2B5EF4-FFF2-40B4-BE49-F238E27FC236}">
                <a16:creationId xmlns:a16="http://schemas.microsoft.com/office/drawing/2014/main" id="{95C735E6-E474-5A76-3FA2-1EEB10829E59}"/>
              </a:ext>
            </a:extLst>
          </p:cNvPr>
          <p:cNvSpPr>
            <a:spLocks noGrp="1"/>
          </p:cNvSpPr>
          <p:nvPr>
            <p:ph sz="quarter" idx="13"/>
          </p:nvPr>
        </p:nvSpPr>
        <p:spPr>
          <a:xfrm>
            <a:off x="838200" y="1190069"/>
            <a:ext cx="10515600" cy="1027717"/>
          </a:xfrm>
        </p:spPr>
        <p:txBody>
          <a:bodyPr/>
          <a:lstStyle/>
          <a:p>
            <a:pPr marL="0" indent="0">
              <a:buNone/>
            </a:pPr>
            <a:r>
              <a:rPr lang="en-US" sz="1800"/>
              <a:t>Enterprise IT support specifically focused on mainframe support services. This initiative aims to ensure reliable and efficient mainframe operations, essential for maintaining VA's critical data processing and system functionalities.</a:t>
            </a:r>
            <a:endParaRPr lang="en-US"/>
          </a:p>
        </p:txBody>
      </p:sp>
      <p:sp>
        <p:nvSpPr>
          <p:cNvPr id="6" name="Content Placeholder 2">
            <a:extLst>
              <a:ext uri="{FF2B5EF4-FFF2-40B4-BE49-F238E27FC236}">
                <a16:creationId xmlns:a16="http://schemas.microsoft.com/office/drawing/2014/main" id="{AE71401D-9CB3-50E5-2B6C-36FE93FECEAC}"/>
              </a:ext>
            </a:extLst>
          </p:cNvPr>
          <p:cNvSpPr txBox="1">
            <a:spLocks/>
          </p:cNvSpPr>
          <p:nvPr/>
        </p:nvSpPr>
        <p:spPr>
          <a:xfrm>
            <a:off x="838199" y="2217786"/>
            <a:ext cx="502182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Ability to source experienced mainframe technical support </a:t>
            </a:r>
          </a:p>
          <a:p>
            <a:pPr marL="342900" lvl="2" indent="-342900"/>
            <a:r>
              <a:rPr lang="en-US"/>
              <a:t>Knowledge sharing and collaboration with government employees</a:t>
            </a:r>
          </a:p>
          <a:p>
            <a:pPr marL="342900" lvl="1" indent="-342900">
              <a:spcBef>
                <a:spcPts val="1200"/>
              </a:spcBef>
              <a:buNone/>
            </a:pPr>
            <a:r>
              <a:rPr lang="en-US" sz="1800" b="1"/>
              <a:t>Burning Issues: </a:t>
            </a:r>
          </a:p>
          <a:p>
            <a:pPr marL="342900" lvl="2" indent="-342900"/>
            <a:r>
              <a:rPr lang="en-US"/>
              <a:t>Proactive approach to future planning</a:t>
            </a:r>
          </a:p>
          <a:p>
            <a:pPr marL="342900" lvl="2" indent="-342900"/>
            <a:r>
              <a:rPr lang="en-US"/>
              <a:t>Mainframe software licensing costs</a:t>
            </a:r>
          </a:p>
          <a:p>
            <a:pPr marL="342900" lvl="2" indent="-342900"/>
            <a:r>
              <a:rPr lang="en-US"/>
              <a:t>Dedicated focus</a:t>
            </a:r>
          </a:p>
          <a:p>
            <a:pPr marL="342900" lvl="1" indent="-342900">
              <a:spcBef>
                <a:spcPts val="1200"/>
              </a:spcBef>
              <a:buNone/>
            </a:pPr>
            <a:r>
              <a:rPr lang="en-US" sz="1800" b="1"/>
              <a:t>Other Comment:</a:t>
            </a:r>
          </a:p>
          <a:p>
            <a:pPr marL="342900" lvl="1" indent="-342900">
              <a:spcBef>
                <a:spcPts val="600"/>
              </a:spcBef>
              <a:buFont typeface="Arial" panose="020B0604020202020204" pitchFamily="34" charset="0"/>
              <a:buChar char="•"/>
            </a:pPr>
            <a:r>
              <a:rPr lang="en-US" sz="1800"/>
              <a:t>Vendor ownership of outcomes over general support</a:t>
            </a:r>
          </a:p>
        </p:txBody>
      </p:sp>
      <p:graphicFrame>
        <p:nvGraphicFramePr>
          <p:cNvPr id="8" name="Table 11">
            <a:extLst>
              <a:ext uri="{FF2B5EF4-FFF2-40B4-BE49-F238E27FC236}">
                <a16:creationId xmlns:a16="http://schemas.microsoft.com/office/drawing/2014/main" id="{F66078EF-FE81-24AB-BE5E-C14943AFD421}"/>
              </a:ext>
            </a:extLst>
          </p:cNvPr>
          <p:cNvGraphicFramePr>
            <a:graphicFrameLocks/>
          </p:cNvGraphicFramePr>
          <p:nvPr>
            <p:extLst>
              <p:ext uri="{D42A27DB-BD31-4B8C-83A1-F6EECF244321}">
                <p14:modId xmlns:p14="http://schemas.microsoft.com/office/powerpoint/2010/main" val="1216990782"/>
              </p:ext>
            </p:extLst>
          </p:nvPr>
        </p:nvGraphicFramePr>
        <p:xfrm>
          <a:off x="6331974" y="2217786"/>
          <a:ext cx="5021826" cy="3556000"/>
        </p:xfrm>
        <a:graphic>
          <a:graphicData uri="http://schemas.openxmlformats.org/drawingml/2006/table">
            <a:tbl>
              <a:tblPr firstRow="1" bandRow="1">
                <a:tableStyleId>{8EC20E35-A176-4012-BC5E-935CFFF8708E}</a:tableStyleId>
              </a:tblPr>
              <a:tblGrid>
                <a:gridCol w="3171123">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algn="ctr"/>
                      <a:r>
                        <a:rPr lang="en-US" sz="1600" b="1" i="0">
                          <a:latin typeface="Segoe UI" panose="020B0502040204020203" pitchFamily="34" charset="0"/>
                          <a:cs typeface="Segoe UI" panose="020B0502040204020203" pitchFamily="34" charset="0"/>
                        </a:rPr>
                        <a:t>Requirement Details</a:t>
                      </a: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B4723919-DC18-2532-543E-2F52AB6997CA}"/>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ECF7925-3A22-F0E3-5702-088634C9708A}"/>
              </a:ext>
            </a:extLst>
          </p:cNvPr>
          <p:cNvSpPr>
            <a:spLocks noGrp="1"/>
          </p:cNvSpPr>
          <p:nvPr>
            <p:ph type="sldNum" sz="quarter" idx="12"/>
          </p:nvPr>
        </p:nvSpPr>
        <p:spPr/>
        <p:txBody>
          <a:bodyPr/>
          <a:lstStyle/>
          <a:p>
            <a:fld id="{E573346A-FCA4-684E-8D18-26E8324063ED}" type="slidenum">
              <a:rPr lang="en-US" smtClean="0"/>
              <a:t>28</a:t>
            </a:fld>
            <a:endParaRPr lang="en-US"/>
          </a:p>
        </p:txBody>
      </p:sp>
    </p:spTree>
    <p:extLst>
      <p:ext uri="{BB962C8B-B14F-4D97-AF65-F5344CB8AC3E}">
        <p14:creationId xmlns:p14="http://schemas.microsoft.com/office/powerpoint/2010/main" val="20555964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ECEB8-F936-D552-65F6-0DB397D307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1D642B-B8C1-CBC4-C200-534C8E12B1BE}"/>
              </a:ext>
            </a:extLst>
          </p:cNvPr>
          <p:cNvSpPr>
            <a:spLocks noGrp="1"/>
          </p:cNvSpPr>
          <p:nvPr>
            <p:ph type="title"/>
          </p:nvPr>
        </p:nvSpPr>
        <p:spPr>
          <a:xfrm>
            <a:off x="838200" y="389969"/>
            <a:ext cx="10515600" cy="800100"/>
          </a:xfrm>
        </p:spPr>
        <p:txBody>
          <a:bodyPr/>
          <a:lstStyle/>
          <a:p>
            <a:r>
              <a:rPr lang="en-US"/>
              <a:t>Infrastructure Engineering and Operations </a:t>
            </a:r>
          </a:p>
        </p:txBody>
      </p:sp>
      <p:sp>
        <p:nvSpPr>
          <p:cNvPr id="3" name="Content Placeholder 2">
            <a:extLst>
              <a:ext uri="{FF2B5EF4-FFF2-40B4-BE49-F238E27FC236}">
                <a16:creationId xmlns:a16="http://schemas.microsoft.com/office/drawing/2014/main" id="{5C92BE31-F4BF-814C-3CC1-A9589B33AF67}"/>
              </a:ext>
            </a:extLst>
          </p:cNvPr>
          <p:cNvSpPr>
            <a:spLocks noGrp="1"/>
          </p:cNvSpPr>
          <p:nvPr>
            <p:ph sz="quarter" idx="13"/>
          </p:nvPr>
        </p:nvSpPr>
        <p:spPr>
          <a:xfrm>
            <a:off x="838200" y="1190069"/>
            <a:ext cx="10515600" cy="1027717"/>
          </a:xfrm>
        </p:spPr>
        <p:txBody>
          <a:bodyPr/>
          <a:lstStyle/>
          <a:p>
            <a:pPr marL="0" indent="0">
              <a:buNone/>
            </a:pPr>
            <a:r>
              <a:rPr lang="en-US" sz="1800"/>
              <a:t>Enterprise IT support services for data center and cloud engineering, data center management and operations, and business office integration, including franchise fund support, current operations, Financial Operations (FinOps), and Infrastructure Operations (IO) intake.</a:t>
            </a:r>
            <a:endParaRPr lang="en-US"/>
          </a:p>
        </p:txBody>
      </p:sp>
      <p:sp>
        <p:nvSpPr>
          <p:cNvPr id="6" name="Content Placeholder 2">
            <a:extLst>
              <a:ext uri="{FF2B5EF4-FFF2-40B4-BE49-F238E27FC236}">
                <a16:creationId xmlns:a16="http://schemas.microsoft.com/office/drawing/2014/main" id="{338CEE8F-A2D4-7581-217D-2C62F57FC456}"/>
              </a:ext>
            </a:extLst>
          </p:cNvPr>
          <p:cNvSpPr txBox="1">
            <a:spLocks/>
          </p:cNvSpPr>
          <p:nvPr/>
        </p:nvSpPr>
        <p:spPr>
          <a:xfrm>
            <a:off x="838200" y="2342685"/>
            <a:ext cx="484217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Service integration and coordination</a:t>
            </a:r>
          </a:p>
          <a:p>
            <a:pPr marL="342900" lvl="2" indent="-342900"/>
            <a:r>
              <a:rPr lang="en-US"/>
              <a:t>Data center ownership and consolidation</a:t>
            </a:r>
          </a:p>
          <a:p>
            <a:pPr marL="342900" lvl="2" indent="-342900"/>
            <a:r>
              <a:rPr lang="en-US"/>
              <a:t>Engineering standards</a:t>
            </a:r>
          </a:p>
          <a:p>
            <a:pPr marL="342900" lvl="2" indent="-342900"/>
            <a:r>
              <a:rPr lang="en-US"/>
              <a:t>FinOps</a:t>
            </a:r>
          </a:p>
          <a:p>
            <a:pPr marL="342900" lvl="1" indent="-342900">
              <a:spcBef>
                <a:spcPts val="1200"/>
              </a:spcBef>
              <a:buNone/>
            </a:pPr>
            <a:r>
              <a:rPr lang="en-US" sz="1800" b="1"/>
              <a:t>Burning Issues: </a:t>
            </a:r>
          </a:p>
          <a:p>
            <a:pPr marL="342900" lvl="2" indent="-342900"/>
            <a:r>
              <a:rPr lang="en-US"/>
              <a:t>Future risk avoidance through modernization planning</a:t>
            </a:r>
          </a:p>
          <a:p>
            <a:pPr marL="342900" lvl="2" indent="-342900"/>
            <a:r>
              <a:rPr lang="en-US"/>
              <a:t>Franchise fund expansion</a:t>
            </a:r>
          </a:p>
          <a:p>
            <a:pPr marL="342900" lvl="1" indent="-342900">
              <a:spcBef>
                <a:spcPts val="1200"/>
              </a:spcBef>
              <a:buNone/>
            </a:pPr>
            <a:r>
              <a:rPr lang="en-US" sz="1800" b="1"/>
              <a:t>Other Comment:</a:t>
            </a:r>
          </a:p>
          <a:p>
            <a:pPr marL="342900" lvl="2" indent="-342900"/>
            <a:r>
              <a:rPr lang="en-US"/>
              <a:t>Cross-technology delivery coordination</a:t>
            </a:r>
          </a:p>
        </p:txBody>
      </p:sp>
      <p:graphicFrame>
        <p:nvGraphicFramePr>
          <p:cNvPr id="8" name="Table 11">
            <a:extLst>
              <a:ext uri="{FF2B5EF4-FFF2-40B4-BE49-F238E27FC236}">
                <a16:creationId xmlns:a16="http://schemas.microsoft.com/office/drawing/2014/main" id="{C6F5D952-6975-A439-53FE-3D56BF5EE9F0}"/>
              </a:ext>
            </a:extLst>
          </p:cNvPr>
          <p:cNvGraphicFramePr>
            <a:graphicFrameLocks/>
          </p:cNvGraphicFramePr>
          <p:nvPr>
            <p:extLst>
              <p:ext uri="{D42A27DB-BD31-4B8C-83A1-F6EECF244321}">
                <p14:modId xmlns:p14="http://schemas.microsoft.com/office/powerpoint/2010/main" val="1336169243"/>
              </p:ext>
            </p:extLst>
          </p:nvPr>
        </p:nvGraphicFramePr>
        <p:xfrm>
          <a:off x="6341806" y="2309147"/>
          <a:ext cx="5011994" cy="3556000"/>
        </p:xfrm>
        <a:graphic>
          <a:graphicData uri="http://schemas.openxmlformats.org/drawingml/2006/table">
            <a:tbl>
              <a:tblPr firstRow="1" bandRow="1">
                <a:tableStyleId>{8EC20E35-A176-4012-BC5E-935CFFF8708E}</a:tableStyleId>
              </a:tblPr>
              <a:tblGrid>
                <a:gridCol w="3164914">
                  <a:extLst>
                    <a:ext uri="{9D8B030D-6E8A-4147-A177-3AD203B41FA5}">
                      <a16:colId xmlns:a16="http://schemas.microsoft.com/office/drawing/2014/main" val="1145295230"/>
                    </a:ext>
                  </a:extLst>
                </a:gridCol>
                <a:gridCol w="1847080">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49138AB2-0580-42EA-DE43-E8049D48DD04}"/>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583DA4EB-3326-8545-F2C8-F2CFBEA528C3}"/>
              </a:ext>
            </a:extLst>
          </p:cNvPr>
          <p:cNvSpPr>
            <a:spLocks noGrp="1"/>
          </p:cNvSpPr>
          <p:nvPr>
            <p:ph type="sldNum" sz="quarter" idx="12"/>
          </p:nvPr>
        </p:nvSpPr>
        <p:spPr/>
        <p:txBody>
          <a:bodyPr/>
          <a:lstStyle/>
          <a:p>
            <a:fld id="{E573346A-FCA4-684E-8D18-26E8324063ED}" type="slidenum">
              <a:rPr lang="en-US" smtClean="0"/>
              <a:t>29</a:t>
            </a:fld>
            <a:endParaRPr lang="en-US"/>
          </a:p>
        </p:txBody>
      </p:sp>
    </p:spTree>
    <p:extLst>
      <p:ext uri="{BB962C8B-B14F-4D97-AF65-F5344CB8AC3E}">
        <p14:creationId xmlns:p14="http://schemas.microsoft.com/office/powerpoint/2010/main" val="1147131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85A2A-D695-C6FE-8224-3A9EA90188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1B0C3-8CF4-EE02-0A9D-902717F01C05}"/>
              </a:ext>
            </a:extLst>
          </p:cNvPr>
          <p:cNvSpPr>
            <a:spLocks noGrp="1"/>
          </p:cNvSpPr>
          <p:nvPr>
            <p:ph type="title"/>
          </p:nvPr>
        </p:nvSpPr>
        <p:spPr/>
        <p:txBody>
          <a:bodyPr/>
          <a:lstStyle/>
          <a:p>
            <a:r>
              <a:rPr lang="en-US"/>
              <a:t>Agenda (2 of 3)</a:t>
            </a:r>
          </a:p>
        </p:txBody>
      </p:sp>
      <p:sp>
        <p:nvSpPr>
          <p:cNvPr id="3" name="Content Placeholder 2">
            <a:extLst>
              <a:ext uri="{FF2B5EF4-FFF2-40B4-BE49-F238E27FC236}">
                <a16:creationId xmlns:a16="http://schemas.microsoft.com/office/drawing/2014/main" id="{180BADA2-CEAF-FAF1-D61F-A9D34D832BED}"/>
              </a:ext>
            </a:extLst>
          </p:cNvPr>
          <p:cNvSpPr>
            <a:spLocks noGrp="1"/>
          </p:cNvSpPr>
          <p:nvPr>
            <p:ph sz="quarter" idx="13"/>
          </p:nvPr>
        </p:nvSpPr>
        <p:spPr/>
        <p:txBody>
          <a:bodyPr/>
          <a:lstStyle/>
          <a:p>
            <a:r>
              <a:rPr lang="en-US" sz="1800" b="1"/>
              <a:t>Planned Acquisitions (continued):</a:t>
            </a:r>
          </a:p>
          <a:p>
            <a:pPr marL="617220" lvl="1" indent="-342900">
              <a:buFont typeface="+mj-lt"/>
              <a:buAutoNum type="arabicPeriod" startAt="7"/>
            </a:pPr>
            <a:r>
              <a:rPr lang="en-US" sz="1800"/>
              <a:t>Enterprise Digital Government Enablement (EDGE)</a:t>
            </a:r>
          </a:p>
          <a:p>
            <a:pPr marL="617220" lvl="1" indent="-342900">
              <a:buFont typeface="+mj-lt"/>
              <a:buAutoNum type="arabicPeriod" startAt="7"/>
            </a:pPr>
            <a:r>
              <a:rPr lang="en-US" sz="1800"/>
              <a:t>Onboarding, Management, Engineering, Governance, and Assurance Services (OMEGA)</a:t>
            </a:r>
          </a:p>
          <a:p>
            <a:pPr marL="617220" lvl="1" indent="-342900">
              <a:buFont typeface="+mj-lt"/>
              <a:buAutoNum type="arabicPeriod" startAt="7"/>
            </a:pPr>
            <a:r>
              <a:rPr lang="en-US" sz="1800"/>
              <a:t>Transformation Support Services (TSS) 3.0</a:t>
            </a:r>
          </a:p>
          <a:p>
            <a:pPr marL="617220" lvl="1" indent="-342900">
              <a:buFont typeface="+mj-lt"/>
              <a:buAutoNum type="arabicPeriod" startAt="7"/>
            </a:pPr>
            <a:r>
              <a:rPr lang="en-US" sz="1800"/>
              <a:t>Zero Trust Architecture (ZTA) Acceleration</a:t>
            </a:r>
          </a:p>
          <a:p>
            <a:pPr marL="617220" lvl="1" indent="-342900">
              <a:buFont typeface="+mj-lt"/>
              <a:buAutoNum type="arabicPeriod" startAt="7"/>
            </a:pPr>
            <a:r>
              <a:rPr lang="en-US" sz="1800"/>
              <a:t>Data Loss Prevention (DLP)</a:t>
            </a:r>
          </a:p>
          <a:p>
            <a:pPr marL="617220" lvl="1" indent="-342900">
              <a:buFont typeface="+mj-lt"/>
              <a:buAutoNum type="arabicPeriod" startAt="7"/>
            </a:pPr>
            <a:r>
              <a:rPr lang="en-US" sz="1800"/>
              <a:t>Application Hosting Compute and Storage</a:t>
            </a:r>
          </a:p>
          <a:p>
            <a:pPr marL="617220" lvl="1" indent="-342900">
              <a:buFont typeface="+mj-lt"/>
              <a:buAutoNum type="arabicPeriod" startAt="7"/>
            </a:pPr>
            <a:r>
              <a:rPr lang="en-US" sz="1800"/>
              <a:t>Mainframe Services</a:t>
            </a:r>
          </a:p>
          <a:p>
            <a:pPr marL="617220" lvl="1" indent="-342900">
              <a:buFont typeface="+mj-lt"/>
              <a:buAutoNum type="arabicPeriod" startAt="7"/>
            </a:pPr>
            <a:r>
              <a:rPr lang="en-US" sz="1800"/>
              <a:t>Infrastructure Engineering and Operations </a:t>
            </a:r>
          </a:p>
          <a:p>
            <a:pPr marL="617220" lvl="1" indent="-342900">
              <a:buFont typeface="+mj-lt"/>
              <a:buAutoNum type="arabicPeriod" startAt="7"/>
            </a:pPr>
            <a:r>
              <a:rPr lang="en-US" sz="1800"/>
              <a:t>Datacenter Facilities Operations</a:t>
            </a:r>
          </a:p>
          <a:p>
            <a:pPr marL="617220" lvl="1" indent="-342900">
              <a:buFont typeface="+mj-lt"/>
              <a:buAutoNum type="arabicPeriod" startAt="7"/>
            </a:pPr>
            <a:r>
              <a:rPr lang="en-US" sz="1800"/>
              <a:t>Application Services</a:t>
            </a:r>
          </a:p>
          <a:p>
            <a:pPr marL="617220" lvl="1" indent="-342900">
              <a:buFont typeface="+mj-lt"/>
              <a:buAutoNum type="arabicPeriod" startAt="7"/>
            </a:pPr>
            <a:r>
              <a:rPr lang="en-US" sz="1800"/>
              <a:t>Identity and Access Management/Identity, Credential, and Access Management (IAM/ICAM) Modernization</a:t>
            </a:r>
          </a:p>
          <a:p>
            <a:endParaRPr lang="en-US">
              <a:latin typeface=" Arial "/>
            </a:endParaRPr>
          </a:p>
          <a:p>
            <a:endParaRPr lang="en-US">
              <a:latin typeface=" Arial "/>
            </a:endParaRPr>
          </a:p>
          <a:p>
            <a:endParaRPr lang="en-US">
              <a:latin typeface=" Arial "/>
            </a:endParaRPr>
          </a:p>
          <a:p>
            <a:endParaRPr lang="en-US">
              <a:latin typeface=" Arial "/>
            </a:endParaRPr>
          </a:p>
          <a:p>
            <a:endParaRPr lang="en-US"/>
          </a:p>
          <a:p>
            <a:endParaRPr lang="en-US"/>
          </a:p>
        </p:txBody>
      </p:sp>
      <p:sp>
        <p:nvSpPr>
          <p:cNvPr id="4" name="Footer Placeholder 3">
            <a:extLst>
              <a:ext uri="{FF2B5EF4-FFF2-40B4-BE49-F238E27FC236}">
                <a16:creationId xmlns:a16="http://schemas.microsoft.com/office/drawing/2014/main" id="{846F04EA-FA43-E9F3-DA8B-CEA8BBB2B117}"/>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6CB38F9A-E382-F47D-0EB9-1BB8BBBBC8ED}"/>
              </a:ext>
            </a:extLst>
          </p:cNvPr>
          <p:cNvSpPr>
            <a:spLocks noGrp="1"/>
          </p:cNvSpPr>
          <p:nvPr>
            <p:ph type="sldNum" sz="quarter" idx="12"/>
          </p:nvPr>
        </p:nvSpPr>
        <p:spPr/>
        <p:txBody>
          <a:bodyPr/>
          <a:lstStyle/>
          <a:p>
            <a:fld id="{E573346A-FCA4-684E-8D18-26E8324063ED}" type="slidenum">
              <a:rPr lang="en-US" smtClean="0"/>
              <a:t>3</a:t>
            </a:fld>
            <a:endParaRPr lang="en-US"/>
          </a:p>
        </p:txBody>
      </p:sp>
    </p:spTree>
    <p:extLst>
      <p:ext uri="{BB962C8B-B14F-4D97-AF65-F5344CB8AC3E}">
        <p14:creationId xmlns:p14="http://schemas.microsoft.com/office/powerpoint/2010/main" val="4990127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F4C97-D10F-1626-0833-58ABAD652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58D80D-FF65-8D11-3337-5A3EC9C05B7A}"/>
              </a:ext>
            </a:extLst>
          </p:cNvPr>
          <p:cNvSpPr>
            <a:spLocks noGrp="1"/>
          </p:cNvSpPr>
          <p:nvPr>
            <p:ph type="title"/>
          </p:nvPr>
        </p:nvSpPr>
        <p:spPr>
          <a:xfrm>
            <a:off x="838200" y="446664"/>
            <a:ext cx="10515600" cy="800100"/>
          </a:xfrm>
        </p:spPr>
        <p:txBody>
          <a:bodyPr/>
          <a:lstStyle/>
          <a:p>
            <a:r>
              <a:rPr lang="en-US"/>
              <a:t>Data Center Facilities Operations</a:t>
            </a:r>
          </a:p>
        </p:txBody>
      </p:sp>
      <p:sp>
        <p:nvSpPr>
          <p:cNvPr id="3" name="Content Placeholder 2">
            <a:extLst>
              <a:ext uri="{FF2B5EF4-FFF2-40B4-BE49-F238E27FC236}">
                <a16:creationId xmlns:a16="http://schemas.microsoft.com/office/drawing/2014/main" id="{FE71922B-5DEB-4B6D-777D-0127468B3EAD}"/>
              </a:ext>
            </a:extLst>
          </p:cNvPr>
          <p:cNvSpPr>
            <a:spLocks noGrp="1"/>
          </p:cNvSpPr>
          <p:nvPr>
            <p:ph sz="quarter" idx="13"/>
          </p:nvPr>
        </p:nvSpPr>
        <p:spPr>
          <a:xfrm>
            <a:off x="838200" y="1236256"/>
            <a:ext cx="10515600" cy="1027717"/>
          </a:xfrm>
        </p:spPr>
        <p:txBody>
          <a:bodyPr/>
          <a:lstStyle/>
          <a:p>
            <a:pPr marL="0" indent="0">
              <a:buNone/>
            </a:pPr>
            <a:r>
              <a:rPr lang="en-US" sz="1800"/>
              <a:t>Services for Heating, Ventilation, and Air Conditioning (HVAC) requirements at enterprise data centers. Ensures optimal environmental conditions for data center operations, maintaining equipment performance and mitigating risks associated with temperature and humidity fluctuations.</a:t>
            </a:r>
            <a:endParaRPr lang="en-US"/>
          </a:p>
        </p:txBody>
      </p:sp>
      <p:sp>
        <p:nvSpPr>
          <p:cNvPr id="6" name="Content Placeholder 2">
            <a:extLst>
              <a:ext uri="{FF2B5EF4-FFF2-40B4-BE49-F238E27FC236}">
                <a16:creationId xmlns:a16="http://schemas.microsoft.com/office/drawing/2014/main" id="{FCADC5E5-20B2-E67F-672D-97B4740E140A}"/>
              </a:ext>
            </a:extLst>
          </p:cNvPr>
          <p:cNvSpPr txBox="1">
            <a:spLocks/>
          </p:cNvSpPr>
          <p:nvPr/>
        </p:nvSpPr>
        <p:spPr>
          <a:xfrm>
            <a:off x="838200" y="2263973"/>
            <a:ext cx="5056239"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Experience managing generators, Uninterruptible Power Supply (UPS), chillers, and HVAC equipment</a:t>
            </a:r>
          </a:p>
          <a:p>
            <a:pPr marL="342900" lvl="2" indent="-342900"/>
            <a:r>
              <a:rPr lang="en-US"/>
              <a:t>Tier III Data Center experience providing 99.98% or greater availability</a:t>
            </a:r>
          </a:p>
          <a:p>
            <a:pPr marL="342900" lvl="2" indent="-342900"/>
            <a:r>
              <a:rPr lang="en-US"/>
              <a:t>Data Center Infrastructure Management (DCIM) tooling</a:t>
            </a:r>
          </a:p>
          <a:p>
            <a:pPr marL="342900" lvl="1" indent="-342900">
              <a:spcBef>
                <a:spcPts val="1200"/>
              </a:spcBef>
              <a:buNone/>
            </a:pPr>
            <a:r>
              <a:rPr lang="en-US" sz="1800" b="1"/>
              <a:t>Burning Issue: </a:t>
            </a:r>
          </a:p>
          <a:p>
            <a:pPr marL="342900" lvl="2" indent="-342900"/>
            <a:r>
              <a:rPr lang="en-US"/>
              <a:t>Integrate DCIM tooling with ServiceNow</a:t>
            </a:r>
          </a:p>
          <a:p>
            <a:pPr marL="342900" lvl="1" indent="-342900">
              <a:spcBef>
                <a:spcPts val="1200"/>
              </a:spcBef>
              <a:buNone/>
            </a:pPr>
            <a:r>
              <a:rPr lang="en-US" sz="1800" b="1"/>
              <a:t>Other Comment:</a:t>
            </a:r>
          </a:p>
          <a:p>
            <a:pPr marL="342900" lvl="2" indent="-342900"/>
            <a:r>
              <a:rPr lang="en-US"/>
              <a:t>Focus on enterprise data centers </a:t>
            </a:r>
          </a:p>
        </p:txBody>
      </p:sp>
      <p:graphicFrame>
        <p:nvGraphicFramePr>
          <p:cNvPr id="8" name="Table 11">
            <a:extLst>
              <a:ext uri="{FF2B5EF4-FFF2-40B4-BE49-F238E27FC236}">
                <a16:creationId xmlns:a16="http://schemas.microsoft.com/office/drawing/2014/main" id="{FBA62CC1-B02E-0B16-BAA1-74E8DBFAB373}"/>
              </a:ext>
            </a:extLst>
          </p:cNvPr>
          <p:cNvGraphicFramePr>
            <a:graphicFrameLocks/>
          </p:cNvGraphicFramePr>
          <p:nvPr>
            <p:extLst>
              <p:ext uri="{D42A27DB-BD31-4B8C-83A1-F6EECF244321}">
                <p14:modId xmlns:p14="http://schemas.microsoft.com/office/powerpoint/2010/main" val="4199637166"/>
              </p:ext>
            </p:extLst>
          </p:nvPr>
        </p:nvGraphicFramePr>
        <p:xfrm>
          <a:off x="6351639" y="2263973"/>
          <a:ext cx="5002161" cy="3622329"/>
        </p:xfrm>
        <a:graphic>
          <a:graphicData uri="http://schemas.openxmlformats.org/drawingml/2006/table">
            <a:tbl>
              <a:tblPr firstRow="1" bandRow="1">
                <a:tableStyleId>{8EC20E35-A176-4012-BC5E-935CFFF8708E}</a:tableStyleId>
              </a:tblPr>
              <a:tblGrid>
                <a:gridCol w="3158705">
                  <a:extLst>
                    <a:ext uri="{9D8B030D-6E8A-4147-A177-3AD203B41FA5}">
                      <a16:colId xmlns:a16="http://schemas.microsoft.com/office/drawing/2014/main" val="1145295230"/>
                    </a:ext>
                  </a:extLst>
                </a:gridCol>
                <a:gridCol w="1843456">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$20M-$49M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584489">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BD46BB5E-55A7-792B-757B-E880F69BE92C}"/>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8E46A23-7681-4BAC-C26A-BF2B5D2A60B1}"/>
              </a:ext>
            </a:extLst>
          </p:cNvPr>
          <p:cNvSpPr>
            <a:spLocks noGrp="1"/>
          </p:cNvSpPr>
          <p:nvPr>
            <p:ph type="sldNum" sz="quarter" idx="12"/>
          </p:nvPr>
        </p:nvSpPr>
        <p:spPr/>
        <p:txBody>
          <a:bodyPr/>
          <a:lstStyle/>
          <a:p>
            <a:fld id="{E573346A-FCA4-684E-8D18-26E8324063ED}" type="slidenum">
              <a:rPr lang="en-US" smtClean="0"/>
              <a:t>30</a:t>
            </a:fld>
            <a:endParaRPr lang="en-US"/>
          </a:p>
        </p:txBody>
      </p:sp>
    </p:spTree>
    <p:extLst>
      <p:ext uri="{BB962C8B-B14F-4D97-AF65-F5344CB8AC3E}">
        <p14:creationId xmlns:p14="http://schemas.microsoft.com/office/powerpoint/2010/main" val="2216120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0A0AB-5508-8BDF-C5BA-0424AD99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F579A-B170-9E86-96F5-F4D02E95A0C4}"/>
              </a:ext>
            </a:extLst>
          </p:cNvPr>
          <p:cNvSpPr>
            <a:spLocks noGrp="1"/>
          </p:cNvSpPr>
          <p:nvPr>
            <p:ph type="title"/>
          </p:nvPr>
        </p:nvSpPr>
        <p:spPr>
          <a:xfrm>
            <a:off x="838200" y="341702"/>
            <a:ext cx="10515600" cy="800100"/>
          </a:xfrm>
        </p:spPr>
        <p:txBody>
          <a:bodyPr/>
          <a:lstStyle/>
          <a:p>
            <a:r>
              <a:rPr lang="en-US"/>
              <a:t>Application Services </a:t>
            </a:r>
          </a:p>
        </p:txBody>
      </p:sp>
      <p:sp>
        <p:nvSpPr>
          <p:cNvPr id="3" name="Content Placeholder 2">
            <a:extLst>
              <a:ext uri="{FF2B5EF4-FFF2-40B4-BE49-F238E27FC236}">
                <a16:creationId xmlns:a16="http://schemas.microsoft.com/office/drawing/2014/main" id="{C6E2B3A7-2879-85C2-B347-173E1A4772A6}"/>
              </a:ext>
            </a:extLst>
          </p:cNvPr>
          <p:cNvSpPr>
            <a:spLocks noGrp="1"/>
          </p:cNvSpPr>
          <p:nvPr>
            <p:ph sz="quarter" idx="13"/>
          </p:nvPr>
        </p:nvSpPr>
        <p:spPr>
          <a:xfrm>
            <a:off x="838200" y="1076193"/>
            <a:ext cx="10515600" cy="1372583"/>
          </a:xfrm>
        </p:spPr>
        <p:txBody>
          <a:bodyPr/>
          <a:lstStyle/>
          <a:p>
            <a:pPr marL="0" indent="0">
              <a:buNone/>
            </a:pPr>
            <a:r>
              <a:rPr lang="en-US" sz="1800"/>
              <a:t>Enterprise IT support services for infrastructure vulnerability management, web infrastructure and administration, database administration and operations, Consolidated Mail Outpatient Pharmacy (CMOP) national and production support, and other technical application support services. </a:t>
            </a:r>
            <a:endParaRPr lang="en-US"/>
          </a:p>
        </p:txBody>
      </p:sp>
      <p:sp>
        <p:nvSpPr>
          <p:cNvPr id="6" name="Content Placeholder 2">
            <a:extLst>
              <a:ext uri="{FF2B5EF4-FFF2-40B4-BE49-F238E27FC236}">
                <a16:creationId xmlns:a16="http://schemas.microsoft.com/office/drawing/2014/main" id="{57E81B6D-2E5B-9A4D-05C9-6A5B0A1DF845}"/>
              </a:ext>
            </a:extLst>
          </p:cNvPr>
          <p:cNvSpPr txBox="1">
            <a:spLocks/>
          </p:cNvSpPr>
          <p:nvPr/>
        </p:nvSpPr>
        <p:spPr>
          <a:xfrm>
            <a:off x="838200" y="2062538"/>
            <a:ext cx="5026742" cy="379984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7472" indent="-347472" algn="l" rtl="0" eaLnBrk="1" latinLnBrk="0" hangingPunct="1">
              <a:lnSpc>
                <a:spcPct val="92000"/>
              </a:lnSpc>
              <a:spcBef>
                <a:spcPts val="1800"/>
              </a:spcBef>
              <a:buNone/>
            </a:pPr>
            <a:r>
              <a:rPr lang="en-US" sz="1750" b="1">
                <a:solidFill>
                  <a:srgbClr val="484848"/>
                </a:solidFill>
                <a:effectLst/>
                <a:latin typeface="Segoe UI" panose="020B0502040204020203" pitchFamily="34" charset="0"/>
              </a:rPr>
              <a:t>Priorities:</a:t>
            </a:r>
            <a:endParaRPr lang="en-US" sz="1750">
              <a:solidFill>
                <a:srgbClr val="484848"/>
              </a:solidFill>
              <a:effectLst/>
              <a:latin typeface="Segoe UI" panose="020B0502040204020203" pitchFamily="34" charset="0"/>
            </a:endParaRP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effectLst/>
                <a:latin typeface="Segoe UI" panose="020B0502040204020203" pitchFamily="34" charset="0"/>
              </a:rPr>
              <a:t>Streamlining cybersecurity tools</a:t>
            </a: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rPr>
              <a:t>Creating a s</a:t>
            </a:r>
            <a:r>
              <a:rPr lang="en-US" sz="1750">
                <a:solidFill>
                  <a:srgbClr val="484848"/>
                </a:solidFill>
                <a:effectLst/>
                <a:latin typeface="Segoe UI" panose="020B0502040204020203" pitchFamily="34" charset="0"/>
              </a:rPr>
              <a:t>eamless customer experience through better collaboration</a:t>
            </a: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effectLst/>
                <a:latin typeface="Segoe UI" panose="020B0502040204020203" pitchFamily="34" charset="0"/>
              </a:rPr>
              <a:t>Implementing automation for tasks such as Public Key Infrastructure (PKI) certificate management and risk evaluations</a:t>
            </a:r>
          </a:p>
          <a:p>
            <a:pPr marL="347472" indent="-347472" algn="l" rtl="0" eaLnBrk="1" latinLnBrk="0" hangingPunct="1">
              <a:lnSpc>
                <a:spcPct val="92000"/>
              </a:lnSpc>
              <a:spcBef>
                <a:spcPts val="1200"/>
              </a:spcBef>
              <a:buNone/>
            </a:pPr>
            <a:r>
              <a:rPr lang="en-US" sz="1750" b="1">
                <a:solidFill>
                  <a:srgbClr val="484848"/>
                </a:solidFill>
                <a:effectLst/>
                <a:latin typeface="Segoe UI" panose="020B0502040204020203" pitchFamily="34" charset="0"/>
              </a:rPr>
              <a:t>Burning Issues: </a:t>
            </a:r>
            <a:endParaRPr lang="en-US" sz="1750">
              <a:solidFill>
                <a:srgbClr val="484848"/>
              </a:solidFill>
              <a:effectLst/>
              <a:latin typeface="Segoe UI" panose="020B0502040204020203" pitchFamily="34" charset="0"/>
            </a:endParaRP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effectLst/>
                <a:latin typeface="Segoe UI" panose="020B0502040204020203" pitchFamily="34" charset="0"/>
              </a:rPr>
              <a:t>Migrating legacy Oracle Supercluster customers</a:t>
            </a: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effectLst/>
                <a:latin typeface="Segoe UI" panose="020B0502040204020203" pitchFamily="34" charset="0"/>
              </a:rPr>
              <a:t>Aligning CMOP IT support efforts with Veterans Health Administration (VHA)</a:t>
            </a:r>
          </a:p>
          <a:p>
            <a:pPr marL="347472" indent="-347472" algn="l" rtl="0" eaLnBrk="1" latinLnBrk="0" hangingPunct="1">
              <a:lnSpc>
                <a:spcPct val="92000"/>
              </a:lnSpc>
              <a:spcBef>
                <a:spcPts val="1200"/>
              </a:spcBef>
              <a:buNone/>
            </a:pPr>
            <a:r>
              <a:rPr lang="en-US" sz="1750" b="1">
                <a:solidFill>
                  <a:srgbClr val="484848"/>
                </a:solidFill>
                <a:effectLst/>
                <a:latin typeface="Segoe UI" panose="020B0502040204020203" pitchFamily="34" charset="0"/>
              </a:rPr>
              <a:t>Other Comment:</a:t>
            </a:r>
            <a:endParaRPr lang="en-US" sz="1750">
              <a:solidFill>
                <a:srgbClr val="484848"/>
              </a:solidFill>
              <a:effectLst/>
              <a:latin typeface="Segoe UI" panose="020B0502040204020203" pitchFamily="34" charset="0"/>
            </a:endParaRPr>
          </a:p>
          <a:p>
            <a:pPr marL="347472" indent="-347472" algn="l" rtl="0" eaLnBrk="1" latinLnBrk="0" hangingPunct="1">
              <a:lnSpc>
                <a:spcPct val="92000"/>
              </a:lnSpc>
              <a:spcBef>
                <a:spcPts val="600"/>
              </a:spcBef>
              <a:buFont typeface="Arial" panose="020B0604020202020204" pitchFamily="34" charset="0"/>
              <a:buChar char="•"/>
            </a:pPr>
            <a:r>
              <a:rPr lang="en-US" sz="1750">
                <a:solidFill>
                  <a:srgbClr val="484848"/>
                </a:solidFill>
                <a:effectLst/>
                <a:latin typeface="Segoe UI" panose="020B0502040204020203" pitchFamily="34" charset="0"/>
              </a:rPr>
              <a:t>Emphasizing vendor accountability</a:t>
            </a:r>
            <a:endParaRPr lang="en-US" sz="1750"/>
          </a:p>
        </p:txBody>
      </p:sp>
      <p:graphicFrame>
        <p:nvGraphicFramePr>
          <p:cNvPr id="8" name="Table 11">
            <a:extLst>
              <a:ext uri="{FF2B5EF4-FFF2-40B4-BE49-F238E27FC236}">
                <a16:creationId xmlns:a16="http://schemas.microsoft.com/office/drawing/2014/main" id="{21A9897E-5518-0F18-21A3-518F2CC06BE2}"/>
              </a:ext>
            </a:extLst>
          </p:cNvPr>
          <p:cNvGraphicFramePr>
            <a:graphicFrameLocks/>
          </p:cNvGraphicFramePr>
          <p:nvPr>
            <p:extLst>
              <p:ext uri="{D42A27DB-BD31-4B8C-83A1-F6EECF244321}">
                <p14:modId xmlns:p14="http://schemas.microsoft.com/office/powerpoint/2010/main" val="1960117462"/>
              </p:ext>
            </p:extLst>
          </p:nvPr>
        </p:nvGraphicFramePr>
        <p:xfrm>
          <a:off x="6327058" y="2062538"/>
          <a:ext cx="5026742" cy="3556000"/>
        </p:xfrm>
        <a:graphic>
          <a:graphicData uri="http://schemas.openxmlformats.org/drawingml/2006/table">
            <a:tbl>
              <a:tblPr firstRow="1" bandRow="1">
                <a:tableStyleId>{8EC20E35-A176-4012-BC5E-935CFFF8708E}</a:tableStyleId>
              </a:tblPr>
              <a:tblGrid>
                <a:gridCol w="3174227">
                  <a:extLst>
                    <a:ext uri="{9D8B030D-6E8A-4147-A177-3AD203B41FA5}">
                      <a16:colId xmlns:a16="http://schemas.microsoft.com/office/drawing/2014/main" val="1145295230"/>
                    </a:ext>
                  </a:extLst>
                </a:gridCol>
                <a:gridCol w="1852515">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F52A09DC-C367-9254-AA2F-8C25C4A97A8F}"/>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E53AD83-7537-0C46-B914-08009193BF30}"/>
              </a:ext>
            </a:extLst>
          </p:cNvPr>
          <p:cNvSpPr>
            <a:spLocks noGrp="1"/>
          </p:cNvSpPr>
          <p:nvPr>
            <p:ph type="sldNum" sz="quarter" idx="12"/>
          </p:nvPr>
        </p:nvSpPr>
        <p:spPr/>
        <p:txBody>
          <a:bodyPr/>
          <a:lstStyle/>
          <a:p>
            <a:fld id="{E573346A-FCA4-684E-8D18-26E8324063ED}" type="slidenum">
              <a:rPr lang="en-US" smtClean="0"/>
              <a:t>31</a:t>
            </a:fld>
            <a:endParaRPr lang="en-US"/>
          </a:p>
        </p:txBody>
      </p:sp>
    </p:spTree>
    <p:extLst>
      <p:ext uri="{BB962C8B-B14F-4D97-AF65-F5344CB8AC3E}">
        <p14:creationId xmlns:p14="http://schemas.microsoft.com/office/powerpoint/2010/main" val="3500828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9198D-BE0F-0BF0-90C5-CB9E9BB7A0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28DBAA-06E1-24EE-FAC1-CE7814839EED}"/>
              </a:ext>
            </a:extLst>
          </p:cNvPr>
          <p:cNvSpPr>
            <a:spLocks noGrp="1"/>
          </p:cNvSpPr>
          <p:nvPr>
            <p:ph type="title"/>
          </p:nvPr>
        </p:nvSpPr>
        <p:spPr>
          <a:xfrm>
            <a:off x="838200" y="392573"/>
            <a:ext cx="10515600" cy="800100"/>
          </a:xfrm>
        </p:spPr>
        <p:txBody>
          <a:bodyPr/>
          <a:lstStyle/>
          <a:p>
            <a:r>
              <a:rPr lang="en-US"/>
              <a:t>IAM/ICAM Modernization</a:t>
            </a:r>
          </a:p>
        </p:txBody>
      </p:sp>
      <p:sp>
        <p:nvSpPr>
          <p:cNvPr id="3" name="Content Placeholder 2">
            <a:extLst>
              <a:ext uri="{FF2B5EF4-FFF2-40B4-BE49-F238E27FC236}">
                <a16:creationId xmlns:a16="http://schemas.microsoft.com/office/drawing/2014/main" id="{66923943-A66B-6BB9-ADF2-CFCDC16CCF01}"/>
              </a:ext>
            </a:extLst>
          </p:cNvPr>
          <p:cNvSpPr>
            <a:spLocks noGrp="1"/>
          </p:cNvSpPr>
          <p:nvPr>
            <p:ph sz="quarter" idx="13"/>
          </p:nvPr>
        </p:nvSpPr>
        <p:spPr>
          <a:xfrm>
            <a:off x="838197" y="1183425"/>
            <a:ext cx="10515600" cy="1125722"/>
          </a:xfrm>
        </p:spPr>
        <p:txBody>
          <a:bodyPr vert="horz" lIns="91440" tIns="45720" rIns="91440" bIns="45720" rtlCol="0" anchor="t">
            <a:noAutofit/>
          </a:bodyPr>
          <a:lstStyle/>
          <a:p>
            <a:pPr marL="0" indent="0">
              <a:buNone/>
            </a:pPr>
            <a:r>
              <a:rPr lang="en-US" sz="1800">
                <a:latin typeface="Segoe UI"/>
                <a:cs typeface="Segoe UI"/>
              </a:rPr>
              <a:t>Obtain and centralize enterprise IT support services for Identity and Access Management (IAM) and Identity, Credential, and Access Management (ICAM) modernization. These services will oversee, integrate, and modernize all VA identity-related activities.</a:t>
            </a:r>
            <a:endParaRPr lang="en-US">
              <a:latin typeface="Segoe UI"/>
              <a:cs typeface="Segoe UI"/>
            </a:endParaRPr>
          </a:p>
        </p:txBody>
      </p:sp>
      <p:sp>
        <p:nvSpPr>
          <p:cNvPr id="6" name="Content Placeholder 2">
            <a:extLst>
              <a:ext uri="{FF2B5EF4-FFF2-40B4-BE49-F238E27FC236}">
                <a16:creationId xmlns:a16="http://schemas.microsoft.com/office/drawing/2014/main" id="{73F67BAF-6A5E-E05B-67C8-6C42A8EDC9CD}"/>
              </a:ext>
            </a:extLst>
          </p:cNvPr>
          <p:cNvSpPr txBox="1">
            <a:spLocks/>
          </p:cNvSpPr>
          <p:nvPr/>
        </p:nvSpPr>
        <p:spPr>
          <a:xfrm>
            <a:off x="838196" y="2171495"/>
            <a:ext cx="5011991"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Identity Governance and Administration (IGA) rollout</a:t>
            </a:r>
          </a:p>
          <a:p>
            <a:pPr marL="342900" lvl="2" indent="-342900"/>
            <a:r>
              <a:rPr lang="en-US"/>
              <a:t>Privileged Access Management (PAM) expansion</a:t>
            </a:r>
          </a:p>
          <a:p>
            <a:pPr marL="342900" lvl="1" indent="-342900">
              <a:spcBef>
                <a:spcPts val="1200"/>
              </a:spcBef>
              <a:buNone/>
            </a:pPr>
            <a:r>
              <a:rPr lang="en-US" sz="1800" b="1"/>
              <a:t>Burning Issues: </a:t>
            </a:r>
          </a:p>
          <a:p>
            <a:pPr marL="342900" lvl="2" indent="-342900"/>
            <a:r>
              <a:rPr lang="en-US"/>
              <a:t>Lack of unified customer experience and processes across identity stovepipes (i.e., onboarding)</a:t>
            </a:r>
          </a:p>
          <a:p>
            <a:pPr marL="342900" lvl="2" indent="-342900"/>
            <a:r>
              <a:rPr lang="en-US"/>
              <a:t>Retiring legacy tools and processes </a:t>
            </a:r>
          </a:p>
          <a:p>
            <a:pPr marL="342900" lvl="1" indent="-342900">
              <a:spcBef>
                <a:spcPts val="1200"/>
              </a:spcBef>
              <a:buNone/>
            </a:pPr>
            <a:r>
              <a:rPr lang="en-US" sz="1800" b="1"/>
              <a:t>Other Comment:</a:t>
            </a:r>
          </a:p>
          <a:p>
            <a:pPr marL="342900" lvl="2" indent="-342900"/>
            <a:r>
              <a:rPr lang="en-US"/>
              <a:t>Vendor ownership of outcomes</a:t>
            </a:r>
          </a:p>
        </p:txBody>
      </p:sp>
      <p:graphicFrame>
        <p:nvGraphicFramePr>
          <p:cNvPr id="8" name="Table 11">
            <a:extLst>
              <a:ext uri="{FF2B5EF4-FFF2-40B4-BE49-F238E27FC236}">
                <a16:creationId xmlns:a16="http://schemas.microsoft.com/office/drawing/2014/main" id="{A0897795-E6EE-0F38-76EC-59EE7B5459D3}"/>
              </a:ext>
            </a:extLst>
          </p:cNvPr>
          <p:cNvGraphicFramePr>
            <a:graphicFrameLocks/>
          </p:cNvGraphicFramePr>
          <p:nvPr>
            <p:extLst>
              <p:ext uri="{D42A27DB-BD31-4B8C-83A1-F6EECF244321}">
                <p14:modId xmlns:p14="http://schemas.microsoft.com/office/powerpoint/2010/main" val="1018036558"/>
              </p:ext>
            </p:extLst>
          </p:nvPr>
        </p:nvGraphicFramePr>
        <p:xfrm>
          <a:off x="6341805" y="2171495"/>
          <a:ext cx="5011991" cy="3556000"/>
        </p:xfrm>
        <a:graphic>
          <a:graphicData uri="http://schemas.openxmlformats.org/drawingml/2006/table">
            <a:tbl>
              <a:tblPr firstRow="1" bandRow="1">
                <a:tableStyleId>{8EC20E35-A176-4012-BC5E-935CFFF8708E}</a:tableStyleId>
              </a:tblPr>
              <a:tblGrid>
                <a:gridCol w="3164912">
                  <a:extLst>
                    <a:ext uri="{9D8B030D-6E8A-4147-A177-3AD203B41FA5}">
                      <a16:colId xmlns:a16="http://schemas.microsoft.com/office/drawing/2014/main" val="1145295230"/>
                    </a:ext>
                  </a:extLst>
                </a:gridCol>
                <a:gridCol w="1847079">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Base Year Contract Value</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2081609744"/>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FY26,           Q2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3BDB4CAC-79CE-B17C-7D11-ACF73FB22E29}"/>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AE04F6A1-2F15-1A3E-9542-34F51A4AA3F8}"/>
              </a:ext>
            </a:extLst>
          </p:cNvPr>
          <p:cNvSpPr>
            <a:spLocks noGrp="1"/>
          </p:cNvSpPr>
          <p:nvPr>
            <p:ph type="sldNum" sz="quarter" idx="12"/>
          </p:nvPr>
        </p:nvSpPr>
        <p:spPr/>
        <p:txBody>
          <a:bodyPr/>
          <a:lstStyle/>
          <a:p>
            <a:fld id="{E573346A-FCA4-684E-8D18-26E8324063ED}" type="slidenum">
              <a:rPr lang="en-US" smtClean="0"/>
              <a:t>32</a:t>
            </a:fld>
            <a:endParaRPr lang="en-US"/>
          </a:p>
        </p:txBody>
      </p:sp>
    </p:spTree>
    <p:extLst>
      <p:ext uri="{BB962C8B-B14F-4D97-AF65-F5344CB8AC3E}">
        <p14:creationId xmlns:p14="http://schemas.microsoft.com/office/powerpoint/2010/main" val="3074885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07755-9097-8F1F-DF9E-B3E4DF1CB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2BC37-B147-268A-3D5C-BA6AE6E4F1E9}"/>
              </a:ext>
            </a:extLst>
          </p:cNvPr>
          <p:cNvSpPr>
            <a:spLocks noGrp="1"/>
          </p:cNvSpPr>
          <p:nvPr>
            <p:ph type="title"/>
          </p:nvPr>
        </p:nvSpPr>
        <p:spPr/>
        <p:txBody>
          <a:bodyPr/>
          <a:lstStyle/>
          <a:p>
            <a:r>
              <a:rPr lang="en-US"/>
              <a:t>Sean mohler</a:t>
            </a:r>
          </a:p>
        </p:txBody>
      </p:sp>
      <p:sp>
        <p:nvSpPr>
          <p:cNvPr id="3" name="Text Placeholder 2">
            <a:extLst>
              <a:ext uri="{FF2B5EF4-FFF2-40B4-BE49-F238E27FC236}">
                <a16:creationId xmlns:a16="http://schemas.microsoft.com/office/drawing/2014/main" id="{EFD1D5CE-13D6-54A7-B0E4-5A6A32D96390}"/>
              </a:ext>
            </a:extLst>
          </p:cNvPr>
          <p:cNvSpPr>
            <a:spLocks noGrp="1"/>
          </p:cNvSpPr>
          <p:nvPr>
            <p:ph type="body" sz="quarter" idx="10"/>
          </p:nvPr>
        </p:nvSpPr>
        <p:spPr/>
        <p:txBody>
          <a:bodyPr/>
          <a:lstStyle/>
          <a:p>
            <a:r>
              <a:rPr lang="en-US"/>
              <a:t>End User Services (EUS)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5784030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a:xfrm>
            <a:off x="838200" y="399222"/>
            <a:ext cx="10515600" cy="800100"/>
          </a:xfrm>
        </p:spPr>
        <p:txBody>
          <a:bodyPr/>
          <a:lstStyle/>
          <a:p>
            <a:r>
              <a:rPr lang="en-US"/>
              <a:t>Endpoints </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38199" y="1199322"/>
            <a:ext cx="10515600" cy="1027717"/>
          </a:xfrm>
        </p:spPr>
        <p:txBody>
          <a:bodyPr/>
          <a:lstStyle/>
          <a:p>
            <a:pPr marL="0" indent="0">
              <a:buNone/>
            </a:pPr>
            <a:r>
              <a:rPr lang="en-US" sz="1800"/>
              <a:t>Personal computers (PCs) (i.e., laptops and desktops), docking stations, keyboards and mice, incidental software, services for project/account management, and warranty support.</a:t>
            </a:r>
            <a:endParaRPr lang="en-US"/>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38198" y="1999422"/>
            <a:ext cx="5021825" cy="4101035"/>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EHRM</a:t>
            </a:r>
          </a:p>
          <a:p>
            <a:pPr marL="342900" lvl="2" indent="-342900"/>
            <a:r>
              <a:rPr lang="en-US"/>
              <a:t>Activations/New Hire</a:t>
            </a:r>
          </a:p>
          <a:p>
            <a:pPr marL="342900" lvl="2" indent="-342900"/>
            <a:r>
              <a:rPr lang="en-US"/>
              <a:t>Refresh (IRP)</a:t>
            </a:r>
          </a:p>
          <a:p>
            <a:pPr marL="342900" lvl="2" indent="-342900"/>
            <a:r>
              <a:rPr lang="en-US"/>
              <a:t>Break Fix</a:t>
            </a:r>
          </a:p>
          <a:p>
            <a:pPr marL="342900" lvl="1" indent="-342900">
              <a:buNone/>
            </a:pPr>
            <a:r>
              <a:rPr lang="en-US" sz="1800" b="1"/>
              <a:t>Burning Issues: </a:t>
            </a:r>
          </a:p>
          <a:p>
            <a:pPr marL="342900" lvl="2" indent="-342900"/>
            <a:r>
              <a:rPr lang="en-US"/>
              <a:t>VA Requirements (Specs)</a:t>
            </a:r>
          </a:p>
          <a:p>
            <a:pPr marL="342900" lvl="2" indent="-342900"/>
            <a:r>
              <a:rPr lang="en-US"/>
              <a:t>Pricing Stability – Solid State Drive (SSD), Random Access Memory (RAM)</a:t>
            </a:r>
          </a:p>
          <a:p>
            <a:pPr marL="342900" lvl="2" indent="-342900"/>
            <a:r>
              <a:rPr lang="en-US"/>
              <a:t>Availability</a:t>
            </a:r>
          </a:p>
          <a:p>
            <a:pPr marL="342900" lvl="2" indent="-342900"/>
            <a:r>
              <a:rPr lang="en-US"/>
              <a:t>Procurement windows </a:t>
            </a:r>
          </a:p>
          <a:p>
            <a:pPr marL="0" lvl="2" indent="0">
              <a:buNone/>
            </a:pPr>
            <a:r>
              <a:rPr lang="en-US" b="1"/>
              <a:t>Other Comment:</a:t>
            </a:r>
          </a:p>
          <a:p>
            <a:pPr marL="342900" lvl="2" indent="-342900"/>
            <a:r>
              <a:rPr lang="en-US"/>
              <a:t>Timing and approval to delivery</a:t>
            </a:r>
          </a:p>
        </p:txBody>
      </p:sp>
      <p:graphicFrame>
        <p:nvGraphicFramePr>
          <p:cNvPr id="7" name="Table 11">
            <a:extLst>
              <a:ext uri="{FF2B5EF4-FFF2-40B4-BE49-F238E27FC236}">
                <a16:creationId xmlns:a16="http://schemas.microsoft.com/office/drawing/2014/main" id="{0FE43068-E099-7337-8D9F-9A5289F960FA}"/>
              </a:ext>
            </a:extLst>
          </p:cNvPr>
          <p:cNvGraphicFramePr>
            <a:graphicFrameLocks/>
          </p:cNvGraphicFramePr>
          <p:nvPr>
            <p:extLst>
              <p:ext uri="{D42A27DB-BD31-4B8C-83A1-F6EECF244321}">
                <p14:modId xmlns:p14="http://schemas.microsoft.com/office/powerpoint/2010/main" val="3081412447"/>
              </p:ext>
            </p:extLst>
          </p:nvPr>
        </p:nvGraphicFramePr>
        <p:xfrm>
          <a:off x="6331973" y="1999422"/>
          <a:ext cx="5021825" cy="3185160"/>
        </p:xfrm>
        <a:graphic>
          <a:graphicData uri="http://schemas.openxmlformats.org/drawingml/2006/table">
            <a:tbl>
              <a:tblPr firstRow="1" bandRow="1">
                <a:tableStyleId>{8EC20E35-A176-4012-BC5E-935CFFF8708E}</a:tableStyleId>
              </a:tblPr>
              <a:tblGrid>
                <a:gridCol w="3171122">
                  <a:extLst>
                    <a:ext uri="{9D8B030D-6E8A-4147-A177-3AD203B41FA5}">
                      <a16:colId xmlns:a16="http://schemas.microsoft.com/office/drawing/2014/main" val="1145295230"/>
                    </a:ext>
                  </a:extLst>
                </a:gridCol>
                <a:gridCol w="1850703">
                  <a:extLst>
                    <a:ext uri="{9D8B030D-6E8A-4147-A177-3AD203B41FA5}">
                      <a16:colId xmlns:a16="http://schemas.microsoft.com/office/drawing/2014/main" val="34593780"/>
                    </a:ext>
                  </a:extLst>
                </a:gridCol>
              </a:tblGrid>
              <a:tr h="370840">
                <a:tc gridSpan="2">
                  <a:txBody>
                    <a:bodyPr/>
                    <a:lstStyle/>
                    <a:p>
                      <a:pPr lvl="0" algn="ctr">
                        <a:buNone/>
                      </a:pPr>
                      <a:r>
                        <a:rPr lang="en-US" sz="1600" b="1">
                          <a:latin typeface="Segoe UI"/>
                          <a:cs typeface="Segoe UI"/>
                        </a:rPr>
                        <a:t>Requirement Details</a:t>
                      </a:r>
                      <a:endParaRPr lang="en-US"/>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$100M-$249M</a:t>
                      </a:r>
                    </a:p>
                  </a:txBody>
                  <a:tcPr/>
                </a:tc>
                <a:extLst>
                  <a:ext uri="{0D108BD9-81ED-4DB2-BD59-A6C34878D82A}">
                    <a16:rowId xmlns:a16="http://schemas.microsoft.com/office/drawing/2014/main" val="4025367093"/>
                  </a:ext>
                </a:extLst>
              </a:tr>
              <a:tr h="370840">
                <a:tc>
                  <a:txBody>
                    <a:bodyPr/>
                    <a:lstStyle/>
                    <a:p>
                      <a:r>
                        <a:rPr lang="en-US" sz="1400">
                          <a:latin typeface="Segoe UI"/>
                          <a:cs typeface="Segoe UI"/>
                        </a:rPr>
                        <a:t>New Contract or Recompete</a:t>
                      </a:r>
                    </a:p>
                  </a:txBody>
                  <a:tcPr/>
                </a:tc>
                <a:tc>
                  <a:txBody>
                    <a:bodyPr/>
                    <a:lstStyle/>
                    <a:p>
                      <a:r>
                        <a:rPr lang="en-US" sz="1400">
                          <a:latin typeface="Segoe UI" panose="020B0502040204020203" pitchFamily="34" charset="0"/>
                          <a:cs typeface="Segoe UI" panose="020B0502040204020203" pitchFamily="34" charset="0"/>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TBD</a:t>
                      </a:r>
                    </a:p>
                  </a:txBody>
                  <a:tcPr/>
                </a:tc>
                <a:extLst>
                  <a:ext uri="{0D108BD9-81ED-4DB2-BD59-A6C34878D82A}">
                    <a16:rowId xmlns:a16="http://schemas.microsoft.com/office/drawing/2014/main" val="3681420079"/>
                  </a:ext>
                </a:extLst>
              </a:tr>
              <a:tr h="370840">
                <a:tc>
                  <a:txBody>
                    <a:bodyPr/>
                    <a:lstStyle/>
                    <a:p>
                      <a:r>
                        <a:rPr lang="en-US" sz="1400">
                          <a:latin typeface="Segoe UI"/>
                          <a:cs typeface="Segoe UI"/>
                        </a:rPr>
                        <a:t>Estimated RFP</a:t>
                      </a:r>
                      <a:br>
                        <a:rPr lang="en-US" sz="1400">
                          <a:latin typeface="Segoe UI"/>
                          <a:cs typeface="Segoe UI"/>
                        </a:rPr>
                      </a:br>
                      <a:r>
                        <a:rPr lang="en-US" sz="1400">
                          <a:latin typeface="Segoe UI"/>
                          <a:cs typeface="Segoe UI"/>
                        </a:rPr>
                        <a:t>Month/Year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TBD</a:t>
                      </a:r>
                    </a:p>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046502709"/>
                  </a:ext>
                </a:extLst>
              </a:tr>
              <a:tr h="370840">
                <a:tc>
                  <a:txBody>
                    <a:bodyPr/>
                    <a:lstStyle/>
                    <a:p>
                      <a:r>
                        <a:rPr lang="en-US" sz="1400">
                          <a:latin typeface="Segoe UI"/>
                          <a:cs typeface="Segoe UI"/>
                        </a:rPr>
                        <a:t>Estimated Award</a:t>
                      </a:r>
                      <a:br>
                        <a:rPr lang="en-US" sz="1400">
                          <a:latin typeface="Segoe UI"/>
                          <a:cs typeface="Segoe UI"/>
                        </a:rPr>
                      </a:br>
                      <a:r>
                        <a:rPr lang="en-US" sz="1400">
                          <a:latin typeface="Segoe UI"/>
                          <a:cs typeface="Segoe UI"/>
                        </a:rPr>
                        <a:t>Month/Year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latin typeface="Segoe UI" panose="020B0502040204020203" pitchFamily="34" charset="0"/>
                          <a:cs typeface="Segoe UI" panose="020B0502040204020203" pitchFamily="34" charset="0"/>
                        </a:rPr>
                        <a:t>TBD</a:t>
                      </a:r>
                    </a:p>
                    <a:p>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fld id="{E573346A-FCA4-684E-8D18-26E8324063ED}" type="slidenum">
              <a:rPr lang="en-US" smtClean="0"/>
              <a:t>34</a:t>
            </a:fld>
            <a:endParaRPr lang="en-US"/>
          </a:p>
        </p:txBody>
      </p:sp>
    </p:spTree>
    <p:extLst>
      <p:ext uri="{BB962C8B-B14F-4D97-AF65-F5344CB8AC3E}">
        <p14:creationId xmlns:p14="http://schemas.microsoft.com/office/powerpoint/2010/main" val="110754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8375E-EF8E-C105-63CB-ED08E9E965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EE59C-2D28-76D4-8B79-E6C6C0B8B529}"/>
              </a:ext>
            </a:extLst>
          </p:cNvPr>
          <p:cNvSpPr>
            <a:spLocks noGrp="1"/>
          </p:cNvSpPr>
          <p:nvPr>
            <p:ph type="title"/>
          </p:nvPr>
        </p:nvSpPr>
        <p:spPr/>
        <p:txBody>
          <a:bodyPr/>
          <a:lstStyle/>
          <a:p>
            <a:r>
              <a:rPr lang="en-US"/>
              <a:t>Gary cobb</a:t>
            </a:r>
          </a:p>
        </p:txBody>
      </p:sp>
      <p:sp>
        <p:nvSpPr>
          <p:cNvPr id="3" name="Text Placeholder 2">
            <a:extLst>
              <a:ext uri="{FF2B5EF4-FFF2-40B4-BE49-F238E27FC236}">
                <a16:creationId xmlns:a16="http://schemas.microsoft.com/office/drawing/2014/main" id="{6CD3D1EA-8A42-718F-D396-50D22615920D}"/>
              </a:ext>
            </a:extLst>
          </p:cNvPr>
          <p:cNvSpPr>
            <a:spLocks noGrp="1"/>
          </p:cNvSpPr>
          <p:nvPr>
            <p:ph type="body" sz="quarter" idx="10"/>
          </p:nvPr>
        </p:nvSpPr>
        <p:spPr/>
        <p:txBody>
          <a:bodyPr/>
          <a:lstStyle/>
          <a:p>
            <a:r>
              <a:rPr lang="en-US"/>
              <a:t>End User Services (EUS)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314250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0" y="457692"/>
            <a:ext cx="10515600" cy="800100"/>
          </a:xfrm>
        </p:spPr>
        <p:txBody>
          <a:bodyPr/>
          <a:lstStyle/>
          <a:p>
            <a:r>
              <a:rPr lang="en-US"/>
              <a:t>Contact Center Infrastructure (CCI)</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200" y="1157502"/>
            <a:ext cx="10515600" cy="1027717"/>
          </a:xfrm>
        </p:spPr>
        <p:txBody>
          <a:bodyPr/>
          <a:lstStyle/>
          <a:p>
            <a:pPr marL="0" indent="0">
              <a:buNone/>
            </a:pPr>
            <a:r>
              <a:rPr lang="en-US" sz="1800"/>
              <a:t>Contact Center Infrastructure (CCI) Managed Services delivers a 24x7x365 Automatic Call Distribution and Interactive Voice Response (IVR) platform and licenses. Requires a secure, managed, cloud-based, standardized CCI solution that improves VA processes and creates an environment for positive end-user experiences.</a:t>
            </a:r>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838200" y="2433040"/>
            <a:ext cx="4997245"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AI-first interaction handling</a:t>
            </a:r>
          </a:p>
          <a:p>
            <a:pPr marL="342900" lvl="2" indent="-342900"/>
            <a:r>
              <a:rPr lang="en-US"/>
              <a:t>Persistent customer context</a:t>
            </a:r>
          </a:p>
          <a:p>
            <a:pPr marL="342900" lvl="2" indent="-342900"/>
            <a:r>
              <a:rPr lang="en-US"/>
              <a:t>Deep IT service management integration</a:t>
            </a:r>
          </a:p>
          <a:p>
            <a:pPr marL="342900" lvl="2" indent="-342900"/>
            <a:r>
              <a:rPr lang="en-US"/>
              <a:t>Real-time operational intelligence</a:t>
            </a:r>
          </a:p>
          <a:p>
            <a:pPr marL="342900" lvl="1" indent="-342900">
              <a:buNone/>
            </a:pPr>
            <a:r>
              <a:rPr lang="en-US" sz="1800" b="1"/>
              <a:t>Burning Issues: </a:t>
            </a:r>
          </a:p>
          <a:p>
            <a:pPr marL="342900" lvl="2" indent="-342900"/>
            <a:r>
              <a:rPr lang="en-US"/>
              <a:t>Reduced human agent interactions</a:t>
            </a:r>
          </a:p>
          <a:p>
            <a:pPr marL="342900" lvl="2" indent="-342900"/>
            <a:r>
              <a:rPr lang="en-US"/>
              <a:t>Increased first-contact resolution</a:t>
            </a:r>
          </a:p>
          <a:p>
            <a:pPr marL="342900" lvl="2" indent="-342900"/>
            <a:r>
              <a:rPr lang="en-US"/>
              <a:t>Reduced mean time to resolution</a:t>
            </a:r>
          </a:p>
          <a:p>
            <a:pPr marL="342900" lvl="1" indent="-342900">
              <a:buNone/>
            </a:pPr>
            <a:r>
              <a:rPr lang="en-US" sz="1800" b="1"/>
              <a:t>Other Comments:</a:t>
            </a:r>
          </a:p>
          <a:p>
            <a:pPr marL="342900" lvl="2" indent="-342900"/>
            <a:r>
              <a:rPr lang="en-US"/>
              <a:t>“Autonomous Service Operations”</a:t>
            </a:r>
          </a:p>
          <a:p>
            <a:pPr marL="342900" lvl="2" indent="-342900"/>
            <a:r>
              <a:rPr lang="en-US"/>
              <a:t>Agents handle exceptions</a:t>
            </a:r>
          </a:p>
        </p:txBody>
      </p:sp>
      <p:graphicFrame>
        <p:nvGraphicFramePr>
          <p:cNvPr id="7" name="Table 11">
            <a:extLst>
              <a:ext uri="{FF2B5EF4-FFF2-40B4-BE49-F238E27FC236}">
                <a16:creationId xmlns:a16="http://schemas.microsoft.com/office/drawing/2014/main" id="{152D0DD2-59AD-67B8-25AC-8251D1040EA3}"/>
              </a:ext>
            </a:extLst>
          </p:cNvPr>
          <p:cNvGraphicFramePr>
            <a:graphicFrameLocks/>
          </p:cNvGraphicFramePr>
          <p:nvPr>
            <p:extLst>
              <p:ext uri="{D42A27DB-BD31-4B8C-83A1-F6EECF244321}">
                <p14:modId xmlns:p14="http://schemas.microsoft.com/office/powerpoint/2010/main" val="2985571033"/>
              </p:ext>
            </p:extLst>
          </p:nvPr>
        </p:nvGraphicFramePr>
        <p:xfrm>
          <a:off x="6356554" y="2433040"/>
          <a:ext cx="4997245" cy="3185160"/>
        </p:xfrm>
        <a:graphic>
          <a:graphicData uri="http://schemas.openxmlformats.org/drawingml/2006/table">
            <a:tbl>
              <a:tblPr firstRow="1" bandRow="1">
                <a:tableStyleId>{8EC20E35-A176-4012-BC5E-935CFFF8708E}</a:tableStyleId>
              </a:tblPr>
              <a:tblGrid>
                <a:gridCol w="3155600">
                  <a:extLst>
                    <a:ext uri="{9D8B030D-6E8A-4147-A177-3AD203B41FA5}">
                      <a16:colId xmlns:a16="http://schemas.microsoft.com/office/drawing/2014/main" val="1145295230"/>
                    </a:ext>
                  </a:extLst>
                </a:gridCol>
                <a:gridCol w="1841645">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$50M-$99M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New Contract</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If Renewal, Incumbent/Contract</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Vehicle/Contract Number/TCV</a:t>
                      </a:r>
                    </a:p>
                  </a:txBody>
                  <a:tcPr/>
                </a:tc>
                <a:tc>
                  <a:txBody>
                    <a:bodyPr/>
                    <a:lstStyle/>
                    <a:p>
                      <a:r>
                        <a:rPr lang="en-US" sz="1400">
                          <a:latin typeface="Segoe UI" panose="020B0502040204020203" pitchFamily="34" charset="0"/>
                          <a:cs typeface="Segoe UI" panose="020B0502040204020203" pitchFamily="34" charset="0"/>
                        </a:rPr>
                        <a:t>N/A</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FY27</a:t>
                      </a:r>
                    </a:p>
                  </a:txBody>
                  <a:tcPr/>
                </a:tc>
                <a:extLst>
                  <a:ext uri="{0D108BD9-81ED-4DB2-BD59-A6C34878D82A}">
                    <a16:rowId xmlns:a16="http://schemas.microsoft.com/office/drawing/2014/main" val="2046502709"/>
                  </a:ext>
                </a:extLst>
              </a:tr>
              <a:tr h="209873">
                <a:tc>
                  <a:txBody>
                    <a:bodyPr/>
                    <a:lstStyle/>
                    <a:p>
                      <a:r>
                        <a:rPr lang="en-US" sz="1400">
                          <a:latin typeface="Segoe UI" panose="020B0502040204020203" pitchFamily="34" charset="0"/>
                          <a:cs typeface="Segoe UI" panose="020B0502040204020203" pitchFamily="34" charset="0"/>
                        </a:rPr>
                        <a:t>Estimated Award</a:t>
                      </a:r>
                      <a:br>
                        <a:rPr lang="en-US" sz="1400">
                          <a:latin typeface="Segoe UI" panose="020B0502040204020203" pitchFamily="34" charset="0"/>
                          <a:cs typeface="Segoe UI" panose="020B0502040204020203" pitchFamily="34" charset="0"/>
                        </a:rPr>
                      </a:br>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Q2 of FY27</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fld id="{E573346A-FCA4-684E-8D18-26E8324063ED}" type="slidenum">
              <a:rPr lang="en-US" smtClean="0"/>
              <a:t>36</a:t>
            </a:fld>
            <a:endParaRPr lang="en-US"/>
          </a:p>
        </p:txBody>
      </p:sp>
    </p:spTree>
    <p:extLst>
      <p:ext uri="{BB962C8B-B14F-4D97-AF65-F5344CB8AC3E}">
        <p14:creationId xmlns:p14="http://schemas.microsoft.com/office/powerpoint/2010/main" val="3055549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3D3D3-DCCB-4864-13AE-077CD86297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5026-3E72-0F4B-0A7C-BAC8750BC479}"/>
              </a:ext>
            </a:extLst>
          </p:cNvPr>
          <p:cNvSpPr>
            <a:spLocks noGrp="1"/>
          </p:cNvSpPr>
          <p:nvPr>
            <p:ph type="title"/>
          </p:nvPr>
        </p:nvSpPr>
        <p:spPr/>
        <p:txBody>
          <a:bodyPr/>
          <a:lstStyle/>
          <a:p>
            <a:r>
              <a:rPr lang="en-US"/>
              <a:t>Edwin Wlodarski</a:t>
            </a:r>
          </a:p>
        </p:txBody>
      </p:sp>
      <p:sp>
        <p:nvSpPr>
          <p:cNvPr id="3" name="Text Placeholder 2">
            <a:extLst>
              <a:ext uri="{FF2B5EF4-FFF2-40B4-BE49-F238E27FC236}">
                <a16:creationId xmlns:a16="http://schemas.microsoft.com/office/drawing/2014/main" id="{63CD1F9D-ACAE-EE3A-DA84-60CB2017AFC8}"/>
              </a:ext>
            </a:extLst>
          </p:cNvPr>
          <p:cNvSpPr>
            <a:spLocks noGrp="1"/>
          </p:cNvSpPr>
          <p:nvPr>
            <p:ph type="body" sz="quarter" idx="10"/>
          </p:nvPr>
        </p:nvSpPr>
        <p:spPr/>
        <p:txBody>
          <a:bodyPr/>
          <a:lstStyle/>
          <a:p>
            <a:r>
              <a:rPr lang="en-US"/>
              <a:t>Connectivity and Collaboration Services (CCS)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3336525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379E-9ABB-53B4-F01D-0987B7768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EA28B3-EB15-134E-5D38-F369492323C1}"/>
              </a:ext>
            </a:extLst>
          </p:cNvPr>
          <p:cNvSpPr>
            <a:spLocks noGrp="1"/>
          </p:cNvSpPr>
          <p:nvPr>
            <p:ph type="title"/>
          </p:nvPr>
        </p:nvSpPr>
        <p:spPr/>
        <p:txBody>
          <a:bodyPr/>
          <a:lstStyle/>
          <a:p>
            <a:r>
              <a:rPr lang="en-US"/>
              <a:t>Network Enterprise Design Implementation and Infrastructure Services (NEDIIS)</a:t>
            </a:r>
          </a:p>
        </p:txBody>
      </p:sp>
      <p:sp>
        <p:nvSpPr>
          <p:cNvPr id="3" name="Content Placeholder 2">
            <a:extLst>
              <a:ext uri="{FF2B5EF4-FFF2-40B4-BE49-F238E27FC236}">
                <a16:creationId xmlns:a16="http://schemas.microsoft.com/office/drawing/2014/main" id="{DBA3159B-B9D4-790F-366D-927FC9770745}"/>
              </a:ext>
            </a:extLst>
          </p:cNvPr>
          <p:cNvSpPr>
            <a:spLocks noGrp="1"/>
          </p:cNvSpPr>
          <p:nvPr>
            <p:ph sz="quarter" idx="13"/>
          </p:nvPr>
        </p:nvSpPr>
        <p:spPr>
          <a:xfrm>
            <a:off x="838200" y="1477215"/>
            <a:ext cx="10515600" cy="1027717"/>
          </a:xfrm>
        </p:spPr>
        <p:txBody>
          <a:bodyPr/>
          <a:lstStyle/>
          <a:p>
            <a:pPr marL="0" indent="0">
              <a:buNone/>
            </a:pPr>
            <a:r>
              <a:rPr lang="en-US" sz="1800"/>
              <a:t>Provides network engineering and ATO services for corporate data centers, Network Operations Center (NOC), Trusted Internet Connections (TIC) gateways, and business partner extranet.</a:t>
            </a:r>
            <a:endParaRPr lang="en-US"/>
          </a:p>
        </p:txBody>
      </p:sp>
      <p:graphicFrame>
        <p:nvGraphicFramePr>
          <p:cNvPr id="8" name="Table 11">
            <a:extLst>
              <a:ext uri="{FF2B5EF4-FFF2-40B4-BE49-F238E27FC236}">
                <a16:creationId xmlns:a16="http://schemas.microsoft.com/office/drawing/2014/main" id="{635D09DB-5BDE-2AB6-C769-F0F0E4DBB07F}"/>
              </a:ext>
            </a:extLst>
          </p:cNvPr>
          <p:cNvGraphicFramePr>
            <a:graphicFrameLocks/>
          </p:cNvGraphicFramePr>
          <p:nvPr>
            <p:extLst>
              <p:ext uri="{D42A27DB-BD31-4B8C-83A1-F6EECF244321}">
                <p14:modId xmlns:p14="http://schemas.microsoft.com/office/powerpoint/2010/main" val="2996827678"/>
              </p:ext>
            </p:extLst>
          </p:nvPr>
        </p:nvGraphicFramePr>
        <p:xfrm>
          <a:off x="6327059" y="2195625"/>
          <a:ext cx="5026742" cy="3185160"/>
        </p:xfrm>
        <a:graphic>
          <a:graphicData uri="http://schemas.openxmlformats.org/drawingml/2006/table">
            <a:tbl>
              <a:tblPr firstRow="1" bandRow="1">
                <a:tableStyleId>{8EC20E35-A176-4012-BC5E-935CFFF8708E}</a:tableStyleId>
              </a:tblPr>
              <a:tblGrid>
                <a:gridCol w="3175771">
                  <a:extLst>
                    <a:ext uri="{9D8B030D-6E8A-4147-A177-3AD203B41FA5}">
                      <a16:colId xmlns:a16="http://schemas.microsoft.com/office/drawing/2014/main" val="1145295230"/>
                    </a:ext>
                  </a:extLst>
                </a:gridCol>
                <a:gridCol w="1850971">
                  <a:extLst>
                    <a:ext uri="{9D8B030D-6E8A-4147-A177-3AD203B41FA5}">
                      <a16:colId xmlns:a16="http://schemas.microsoft.com/office/drawing/2014/main" val="34593780"/>
                    </a:ext>
                  </a:extLst>
                </a:gridCol>
              </a:tblGrid>
              <a:tr h="370840">
                <a:tc gridSpan="2">
                  <a:txBody>
                    <a:bodyPr/>
                    <a:lstStyle/>
                    <a:p>
                      <a:pPr algn="ctr"/>
                      <a:r>
                        <a:rPr lang="en-US" sz="1600" b="1">
                          <a:latin typeface="Segoe UI" panose="020B0502040204020203" pitchFamily="34" charset="0"/>
                          <a:cs typeface="Segoe UI" panose="020B0502040204020203" pitchFamily="34" charset="0"/>
                        </a:rPr>
                        <a:t>Requirement Details</a:t>
                      </a:r>
                      <a:endParaRPr lang="en-US" sz="1600" b="1" i="0">
                        <a:latin typeface="Segoe UI" panose="020B0502040204020203" pitchFamily="34" charset="0"/>
                        <a:cs typeface="Segoe UI" panose="020B0502040204020203" pitchFamily="34" charset="0"/>
                      </a:endParaRPr>
                    </a:p>
                  </a:txBody>
                  <a:tcPr/>
                </a:tc>
                <a:tc hMerge="1">
                  <a:txBody>
                    <a:bodyPr/>
                    <a:lstStyle/>
                    <a:p>
                      <a:endParaRPr lang="en-US" sz="16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429167572"/>
                  </a:ext>
                </a:extLst>
              </a:tr>
              <a:tr h="37084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a:latin typeface="Segoe UI" panose="020B0502040204020203" pitchFamily="34" charset="0"/>
                          <a:cs typeface="Segoe UI" panose="020B0502040204020203" pitchFamily="34" charset="0"/>
                        </a:rPr>
                        <a:t>$250M-$499M</a:t>
                      </a:r>
                    </a:p>
                  </a:txBody>
                  <a:tcPr/>
                </a:tc>
                <a:extLst>
                  <a:ext uri="{0D108BD9-81ED-4DB2-BD59-A6C34878D82A}">
                    <a16:rowId xmlns:a16="http://schemas.microsoft.com/office/drawing/2014/main" val="4025367093"/>
                  </a:ext>
                </a:extLst>
              </a:tr>
              <a:tr h="370840">
                <a:tc>
                  <a:txBody>
                    <a:bodyPr/>
                    <a:lstStyle/>
                    <a:p>
                      <a:r>
                        <a:rPr lang="en-US" sz="1400">
                          <a:latin typeface="Segoe UI" panose="020B0502040204020203" pitchFamily="34" charset="0"/>
                          <a:cs typeface="Segoe UI" panose="020B0502040204020203" pitchFamily="34" charset="0"/>
                        </a:rPr>
                        <a:t>New Contract or Recompete</a:t>
                      </a:r>
                    </a:p>
                  </a:txBody>
                  <a:tcPr/>
                </a:tc>
                <a:tc>
                  <a:txBody>
                    <a:bodyPr/>
                    <a:lstStyle/>
                    <a:p>
                      <a:r>
                        <a:rPr lang="en-US" sz="1400">
                          <a:latin typeface="Segoe UI" panose="020B0502040204020203" pitchFamily="34" charset="0"/>
                          <a:cs typeface="Segoe UI" panose="020B0502040204020203" pitchFamily="34" charset="0"/>
                        </a:rPr>
                        <a:t>Recompete</a:t>
                      </a:r>
                    </a:p>
                  </a:txBody>
                  <a:tcPr/>
                </a:tc>
                <a:extLst>
                  <a:ext uri="{0D108BD9-81ED-4DB2-BD59-A6C34878D82A}">
                    <a16:rowId xmlns:a16="http://schemas.microsoft.com/office/drawing/2014/main" val="3263079296"/>
                  </a:ext>
                </a:extLst>
              </a:tr>
              <a:tr h="370840">
                <a:tc>
                  <a:txBody>
                    <a:bodyPr/>
                    <a:lstStyle/>
                    <a:p>
                      <a:r>
                        <a:rPr lang="en-US" sz="1400">
                          <a:latin typeface="Segoe UI" panose="020B0502040204020203" pitchFamily="34" charset="0"/>
                          <a:cs typeface="Segoe UI" panose="020B0502040204020203" pitchFamily="34" charset="0"/>
                        </a:rPr>
                        <a:t>Incumbent/Contract Vehicle</a:t>
                      </a:r>
                    </a:p>
                  </a:txBody>
                  <a:tcPr/>
                </a:tc>
                <a:tc>
                  <a:txBody>
                    <a:bodyPr/>
                    <a:lstStyle/>
                    <a:p>
                      <a:r>
                        <a:rPr lang="en-US" sz="1400">
                          <a:latin typeface="Segoe UI" panose="020B0502040204020203" pitchFamily="34" charset="0"/>
                          <a:cs typeface="Segoe UI" panose="020B0502040204020203" pitchFamily="34" charset="0"/>
                        </a:rPr>
                        <a:t>Salient CRGT, Inc./T4NG </a:t>
                      </a:r>
                    </a:p>
                  </a:txBody>
                  <a:tcPr/>
                </a:tc>
                <a:extLst>
                  <a:ext uri="{0D108BD9-81ED-4DB2-BD59-A6C34878D82A}">
                    <a16:rowId xmlns:a16="http://schemas.microsoft.com/office/drawing/2014/main" val="4214393732"/>
                  </a:ext>
                </a:extLst>
              </a:tr>
              <a:tr h="370840">
                <a:tc>
                  <a:txBody>
                    <a:bodyPr/>
                    <a:lstStyle/>
                    <a:p>
                      <a:r>
                        <a:rPr lang="en-US" sz="1400">
                          <a:latin typeface="Segoe UI" panose="020B0502040204020203" pitchFamily="34" charset="0"/>
                          <a:cs typeface="Segoe UI" panose="020B0502040204020203" pitchFamily="34" charset="0"/>
                        </a:rPr>
                        <a:t>Estimated RFI</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Q1 of FY25</a:t>
                      </a:r>
                    </a:p>
                  </a:txBody>
                  <a:tcPr/>
                </a:tc>
                <a:extLst>
                  <a:ext uri="{0D108BD9-81ED-4DB2-BD59-A6C34878D82A}">
                    <a16:rowId xmlns:a16="http://schemas.microsoft.com/office/drawing/2014/main" val="3681420079"/>
                  </a:ext>
                </a:extLst>
              </a:tr>
              <a:tr h="370840">
                <a:tc>
                  <a:txBody>
                    <a:bodyPr/>
                    <a:lstStyle/>
                    <a:p>
                      <a:r>
                        <a:rPr lang="en-US" sz="1400">
                          <a:latin typeface="Segoe UI" panose="020B0502040204020203" pitchFamily="34" charset="0"/>
                          <a:cs typeface="Segoe UI" panose="020B0502040204020203" pitchFamily="34" charset="0"/>
                        </a:rPr>
                        <a:t>Estimated RFP</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2046502709"/>
                  </a:ext>
                </a:extLst>
              </a:tr>
              <a:tr h="370840">
                <a:tc>
                  <a:txBody>
                    <a:bodyPr/>
                    <a:lstStyle/>
                    <a:p>
                      <a:r>
                        <a:rPr lang="en-US" sz="1400">
                          <a:latin typeface="Segoe UI" panose="020B0502040204020203" pitchFamily="34" charset="0"/>
                          <a:cs typeface="Segoe UI" panose="020B0502040204020203" pitchFamily="34" charset="0"/>
                        </a:rPr>
                        <a:t>Estimated Award</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Q3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6E47D7FE-BB24-72BD-6E4B-5EADBCEF0A84}"/>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0023BFE3-F598-5BD0-489F-5A6C245314A9}"/>
              </a:ext>
            </a:extLst>
          </p:cNvPr>
          <p:cNvSpPr>
            <a:spLocks noGrp="1"/>
          </p:cNvSpPr>
          <p:nvPr>
            <p:ph type="sldNum" sz="quarter" idx="12"/>
          </p:nvPr>
        </p:nvSpPr>
        <p:spPr/>
        <p:txBody>
          <a:bodyPr/>
          <a:lstStyle/>
          <a:p>
            <a:fld id="{E573346A-FCA4-684E-8D18-26E8324063ED}" type="slidenum">
              <a:rPr lang="en-US" smtClean="0"/>
              <a:t>38</a:t>
            </a:fld>
            <a:endParaRPr lang="en-US"/>
          </a:p>
        </p:txBody>
      </p:sp>
      <p:sp>
        <p:nvSpPr>
          <p:cNvPr id="6" name="Content Placeholder 2">
            <a:extLst>
              <a:ext uri="{FF2B5EF4-FFF2-40B4-BE49-F238E27FC236}">
                <a16:creationId xmlns:a16="http://schemas.microsoft.com/office/drawing/2014/main" id="{96E99EE1-7D14-5F20-86A4-AFE2CF1552D8}"/>
              </a:ext>
            </a:extLst>
          </p:cNvPr>
          <p:cNvSpPr txBox="1">
            <a:spLocks/>
          </p:cNvSpPr>
          <p:nvPr/>
        </p:nvSpPr>
        <p:spPr>
          <a:xfrm>
            <a:off x="838200" y="2195625"/>
            <a:ext cx="5026742" cy="399542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800" b="1"/>
              <a:t>Priorities:</a:t>
            </a:r>
          </a:p>
          <a:p>
            <a:pPr marL="342900" lvl="2" indent="-342900"/>
            <a:r>
              <a:rPr lang="en-US"/>
              <a:t>24/7 network support - gateway services</a:t>
            </a:r>
          </a:p>
          <a:p>
            <a:pPr marL="342900" lvl="2" indent="-342900"/>
            <a:r>
              <a:rPr lang="en-US"/>
              <a:t>ATO validation and risk management</a:t>
            </a:r>
          </a:p>
          <a:p>
            <a:pPr marL="342900" lvl="1" indent="-342900">
              <a:buNone/>
            </a:pPr>
            <a:r>
              <a:rPr lang="en-US" sz="1800" b="1"/>
              <a:t>Other Comments:</a:t>
            </a:r>
          </a:p>
          <a:p>
            <a:pPr marL="342900" lvl="2" indent="-342900"/>
            <a:r>
              <a:rPr lang="en-US"/>
              <a:t>Develop/improve configuration management database (CMDB) and configuration item (CI) relationships</a:t>
            </a:r>
          </a:p>
          <a:p>
            <a:pPr marL="342900" lvl="2" indent="-342900"/>
            <a:r>
              <a:rPr lang="en-US"/>
              <a:t>Improve issue identification/root cause analysis</a:t>
            </a:r>
          </a:p>
          <a:p>
            <a:pPr marL="342900" lvl="2" indent="-342900"/>
            <a:r>
              <a:rPr lang="en-US"/>
              <a:t>Improve reliability and mean time to repair</a:t>
            </a:r>
          </a:p>
        </p:txBody>
      </p:sp>
    </p:spTree>
    <p:extLst>
      <p:ext uri="{BB962C8B-B14F-4D97-AF65-F5344CB8AC3E}">
        <p14:creationId xmlns:p14="http://schemas.microsoft.com/office/powerpoint/2010/main" val="13359897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8BD2E-9E55-8A33-2794-B92D64CD7F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91D19-56CE-451A-2E15-F142DB01907A}"/>
              </a:ext>
            </a:extLst>
          </p:cNvPr>
          <p:cNvSpPr>
            <a:spLocks noGrp="1"/>
          </p:cNvSpPr>
          <p:nvPr>
            <p:ph type="title"/>
          </p:nvPr>
        </p:nvSpPr>
        <p:spPr/>
        <p:txBody>
          <a:bodyPr/>
          <a:lstStyle/>
          <a:p>
            <a:r>
              <a:rPr lang="en-US"/>
              <a:t>Brad mills</a:t>
            </a:r>
          </a:p>
        </p:txBody>
      </p:sp>
      <p:sp>
        <p:nvSpPr>
          <p:cNvPr id="3" name="Text Placeholder 2">
            <a:extLst>
              <a:ext uri="{FF2B5EF4-FFF2-40B4-BE49-F238E27FC236}">
                <a16:creationId xmlns:a16="http://schemas.microsoft.com/office/drawing/2014/main" id="{65ABE14F-E977-6598-ED32-C5C53B984CC0}"/>
              </a:ext>
            </a:extLst>
          </p:cNvPr>
          <p:cNvSpPr>
            <a:spLocks noGrp="1"/>
          </p:cNvSpPr>
          <p:nvPr>
            <p:ph type="body" sz="quarter" idx="10"/>
          </p:nvPr>
        </p:nvSpPr>
        <p:spPr/>
        <p:txBody>
          <a:bodyPr/>
          <a:lstStyle/>
          <a:p>
            <a:r>
              <a:rPr lang="en-US"/>
              <a:t>Connectivity and Collaboration Services (CCS)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590276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EFC7F-E457-CDB6-023D-163A0C0C2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264CCA-A342-198A-3BB0-7BA6D044AC9C}"/>
              </a:ext>
            </a:extLst>
          </p:cNvPr>
          <p:cNvSpPr>
            <a:spLocks noGrp="1"/>
          </p:cNvSpPr>
          <p:nvPr>
            <p:ph type="title"/>
          </p:nvPr>
        </p:nvSpPr>
        <p:spPr/>
        <p:txBody>
          <a:bodyPr/>
          <a:lstStyle/>
          <a:p>
            <a:r>
              <a:rPr lang="en-US"/>
              <a:t>Agenda (3 of 3)</a:t>
            </a:r>
          </a:p>
        </p:txBody>
      </p:sp>
      <p:sp>
        <p:nvSpPr>
          <p:cNvPr id="3" name="Content Placeholder 2">
            <a:extLst>
              <a:ext uri="{FF2B5EF4-FFF2-40B4-BE49-F238E27FC236}">
                <a16:creationId xmlns:a16="http://schemas.microsoft.com/office/drawing/2014/main" id="{588ACD5C-743D-B609-10A9-4E5E0A5BC0C3}"/>
              </a:ext>
            </a:extLst>
          </p:cNvPr>
          <p:cNvSpPr>
            <a:spLocks noGrp="1"/>
          </p:cNvSpPr>
          <p:nvPr>
            <p:ph sz="quarter" idx="13"/>
          </p:nvPr>
        </p:nvSpPr>
        <p:spPr/>
        <p:txBody>
          <a:bodyPr/>
          <a:lstStyle/>
          <a:p>
            <a:r>
              <a:rPr lang="en-US" sz="1800" b="1"/>
              <a:t>Planned Acquisitions (continued):</a:t>
            </a:r>
          </a:p>
          <a:p>
            <a:pPr marL="617220" lvl="1" indent="-342900">
              <a:buFont typeface="+mj-lt"/>
              <a:buAutoNum type="arabicPeriod" startAt="18"/>
            </a:pPr>
            <a:r>
              <a:rPr lang="en-US" sz="1800"/>
              <a:t>Endpoints</a:t>
            </a:r>
          </a:p>
          <a:p>
            <a:pPr marL="617220" lvl="1" indent="-342900">
              <a:buFont typeface="+mj-lt"/>
              <a:buAutoNum type="arabicPeriod" startAt="18"/>
            </a:pPr>
            <a:r>
              <a:rPr lang="en-US" sz="1800"/>
              <a:t>Contact Center Infrastructure (CCI)</a:t>
            </a:r>
          </a:p>
          <a:p>
            <a:pPr marL="617220" lvl="1" indent="-342900">
              <a:buFont typeface="+mj-lt"/>
              <a:buAutoNum type="arabicPeriod" startAt="18"/>
            </a:pPr>
            <a:r>
              <a:rPr lang="en-US" sz="1800"/>
              <a:t>Network Enterprise Design Implementation and Infrastructure Services (NEDIIS)</a:t>
            </a:r>
          </a:p>
          <a:p>
            <a:pPr marL="617220" lvl="1" indent="-342900">
              <a:buFont typeface="+mj-lt"/>
              <a:buAutoNum type="arabicPeriod" startAt="18"/>
            </a:pPr>
            <a:r>
              <a:rPr lang="en-US" sz="1800"/>
              <a:t>Cloud-based Contact Center as a Service (CCaaS)</a:t>
            </a:r>
          </a:p>
          <a:p>
            <a:r>
              <a:rPr lang="en-US" sz="1800" b="1"/>
              <a:t>Closing Remarks </a:t>
            </a:r>
            <a:r>
              <a:rPr lang="en-US" sz="1800"/>
              <a:t>– Don Carter, Executive Director, Office of Strategic Sourcing, VA Office of Information and Technology</a:t>
            </a:r>
          </a:p>
          <a:p>
            <a:endParaRPr lang="en-US"/>
          </a:p>
          <a:p>
            <a:endParaRPr lang="en-US"/>
          </a:p>
          <a:p>
            <a:endParaRPr lang="en-US"/>
          </a:p>
          <a:p>
            <a:endParaRPr lang="en-US"/>
          </a:p>
          <a:p>
            <a:endParaRPr lang="en-US">
              <a:latin typeface=" Arial "/>
            </a:endParaRPr>
          </a:p>
          <a:p>
            <a:endParaRPr lang="en-US">
              <a:latin typeface=" Arial "/>
            </a:endParaRPr>
          </a:p>
          <a:p>
            <a:endParaRPr lang="en-US">
              <a:latin typeface=" Arial "/>
            </a:endParaRPr>
          </a:p>
          <a:p>
            <a:endParaRPr lang="en-US">
              <a:latin typeface=" Arial "/>
            </a:endParaRPr>
          </a:p>
          <a:p>
            <a:endParaRPr lang="en-US">
              <a:latin typeface=" Arial "/>
            </a:endParaRPr>
          </a:p>
          <a:p>
            <a:endParaRPr lang="en-US"/>
          </a:p>
          <a:p>
            <a:endParaRPr lang="en-US"/>
          </a:p>
        </p:txBody>
      </p:sp>
      <p:sp>
        <p:nvSpPr>
          <p:cNvPr id="4" name="Footer Placeholder 3">
            <a:extLst>
              <a:ext uri="{FF2B5EF4-FFF2-40B4-BE49-F238E27FC236}">
                <a16:creationId xmlns:a16="http://schemas.microsoft.com/office/drawing/2014/main" id="{2B771648-765E-EC3A-AE13-360F81299C71}"/>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757B7F35-4EF8-DE2A-DF0D-204BB49C6E0B}"/>
              </a:ext>
            </a:extLst>
          </p:cNvPr>
          <p:cNvSpPr>
            <a:spLocks noGrp="1"/>
          </p:cNvSpPr>
          <p:nvPr>
            <p:ph type="sldNum" sz="quarter" idx="12"/>
          </p:nvPr>
        </p:nvSpPr>
        <p:spPr/>
        <p:txBody>
          <a:bodyPr/>
          <a:lstStyle/>
          <a:p>
            <a:fld id="{E573346A-FCA4-684E-8D18-26E8324063ED}" type="slidenum">
              <a:rPr lang="en-US" smtClean="0"/>
              <a:t>4</a:t>
            </a:fld>
            <a:endParaRPr lang="en-US"/>
          </a:p>
        </p:txBody>
      </p:sp>
    </p:spTree>
    <p:extLst>
      <p:ext uri="{BB962C8B-B14F-4D97-AF65-F5344CB8AC3E}">
        <p14:creationId xmlns:p14="http://schemas.microsoft.com/office/powerpoint/2010/main" val="3461512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F66C3-820E-0102-856C-1CEFFDE04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299485-9E61-DB7E-CBF0-FB312098F8AA}"/>
              </a:ext>
            </a:extLst>
          </p:cNvPr>
          <p:cNvSpPr>
            <a:spLocks noGrp="1"/>
          </p:cNvSpPr>
          <p:nvPr>
            <p:ph type="title"/>
          </p:nvPr>
        </p:nvSpPr>
        <p:spPr>
          <a:xfrm>
            <a:off x="838200" y="412474"/>
            <a:ext cx="10515600" cy="800100"/>
          </a:xfrm>
        </p:spPr>
        <p:txBody>
          <a:bodyPr/>
          <a:lstStyle/>
          <a:p>
            <a:r>
              <a:rPr lang="en-US"/>
              <a:t>Cloud-based Contact Center as a Service (CCaaS)</a:t>
            </a:r>
          </a:p>
        </p:txBody>
      </p:sp>
      <p:sp>
        <p:nvSpPr>
          <p:cNvPr id="3" name="Content Placeholder 2">
            <a:extLst>
              <a:ext uri="{FF2B5EF4-FFF2-40B4-BE49-F238E27FC236}">
                <a16:creationId xmlns:a16="http://schemas.microsoft.com/office/drawing/2014/main" id="{71246025-B472-E6AE-8D9A-2D28F68CE604}"/>
              </a:ext>
            </a:extLst>
          </p:cNvPr>
          <p:cNvSpPr>
            <a:spLocks noGrp="1"/>
          </p:cNvSpPr>
          <p:nvPr>
            <p:ph sz="quarter" idx="13"/>
          </p:nvPr>
        </p:nvSpPr>
        <p:spPr>
          <a:xfrm>
            <a:off x="838198" y="1212574"/>
            <a:ext cx="10515600" cy="1027717"/>
          </a:xfrm>
        </p:spPr>
        <p:txBody>
          <a:bodyPr/>
          <a:lstStyle/>
          <a:p>
            <a:pPr marL="0" indent="0">
              <a:buNone/>
            </a:pPr>
            <a:r>
              <a:rPr lang="en-US" sz="1800"/>
              <a:t>Cloud-based Contact Center as a Service (CCaaS) licenses (omnichannel communications), customer experience journey mapping and intelligence, integration licenses for customer relationship management (CRM), Microsoft Teams, ServiceNow, and professional services for VA’s contact centers. </a:t>
            </a:r>
            <a:endParaRPr lang="en-US"/>
          </a:p>
        </p:txBody>
      </p:sp>
      <p:sp>
        <p:nvSpPr>
          <p:cNvPr id="6" name="Content Placeholder 2">
            <a:extLst>
              <a:ext uri="{FF2B5EF4-FFF2-40B4-BE49-F238E27FC236}">
                <a16:creationId xmlns:a16="http://schemas.microsoft.com/office/drawing/2014/main" id="{B67158D5-FB4C-0B1A-90E2-3E179675E7C9}"/>
              </a:ext>
            </a:extLst>
          </p:cNvPr>
          <p:cNvSpPr txBox="1">
            <a:spLocks/>
          </p:cNvSpPr>
          <p:nvPr/>
        </p:nvSpPr>
        <p:spPr>
          <a:xfrm>
            <a:off x="936520" y="2086621"/>
            <a:ext cx="4923508" cy="4053840"/>
          </a:xfrm>
          <a:prstGeom prst="rect">
            <a:avLst/>
          </a:prstGeom>
        </p:spPr>
        <p:txBody>
          <a:bodyPr vert="horz" lIns="91440" tIns="45720" rIns="91440" bIns="45720" rtlCol="0">
            <a:no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None/>
            </a:pPr>
            <a:r>
              <a:rPr lang="en-US" sz="1750" b="1"/>
              <a:t>Priorities:</a:t>
            </a:r>
          </a:p>
          <a:p>
            <a:pPr marL="342900" lvl="2" indent="-342900"/>
            <a:r>
              <a:rPr lang="en-US" sz="1750"/>
              <a:t>Delivery over internet as a subscription service</a:t>
            </a:r>
          </a:p>
          <a:p>
            <a:pPr marL="342900" lvl="2" indent="-342900"/>
            <a:r>
              <a:rPr lang="en-US" sz="1750"/>
              <a:t>Integration with VA enterprise systems: EHR, CRM, Microsoft Teams, and others</a:t>
            </a:r>
          </a:p>
          <a:p>
            <a:pPr marL="342900" lvl="1" indent="-342900">
              <a:buFont typeface="Arial" panose="020B0604020202020204" pitchFamily="34" charset="0"/>
              <a:buChar char="•"/>
            </a:pPr>
            <a:r>
              <a:rPr lang="en-US" sz="1750"/>
              <a:t>Omnichannel routing (voice, email, chat, short messaging service, social)</a:t>
            </a:r>
          </a:p>
          <a:p>
            <a:pPr marL="342900" lvl="2" indent="-342900"/>
            <a:r>
              <a:rPr lang="en-US" sz="1750"/>
              <a:t>Scalable/flexible AI-driven features like bots, transcriptions, Veteran journey mapping</a:t>
            </a:r>
          </a:p>
          <a:p>
            <a:pPr marL="342900" lvl="1" indent="-342900">
              <a:buNone/>
            </a:pPr>
            <a:r>
              <a:rPr lang="en-US" sz="1750" b="1"/>
              <a:t>Other Comments:</a:t>
            </a:r>
          </a:p>
          <a:p>
            <a:pPr marL="342900" lvl="2" indent="-342900"/>
            <a:r>
              <a:rPr lang="en-US" sz="1750"/>
              <a:t>11K concurrent agents; expand to 20K licenses</a:t>
            </a:r>
          </a:p>
          <a:p>
            <a:pPr marL="342900" lvl="2" indent="-342900"/>
            <a:r>
              <a:rPr lang="en-US" sz="1750"/>
              <a:t>IVR and intelligent call routing</a:t>
            </a:r>
          </a:p>
          <a:p>
            <a:pPr marL="342900" lvl="2" indent="-342900"/>
            <a:r>
              <a:rPr lang="en-US" sz="1750"/>
              <a:t>FedRAMP-authorized moderate impact</a:t>
            </a:r>
          </a:p>
        </p:txBody>
      </p:sp>
      <p:graphicFrame>
        <p:nvGraphicFramePr>
          <p:cNvPr id="8" name="Table 11">
            <a:extLst>
              <a:ext uri="{FF2B5EF4-FFF2-40B4-BE49-F238E27FC236}">
                <a16:creationId xmlns:a16="http://schemas.microsoft.com/office/drawing/2014/main" id="{5679B3B0-F4EB-BA6F-1DBD-6A54D768CD93}"/>
              </a:ext>
            </a:extLst>
          </p:cNvPr>
          <p:cNvGraphicFramePr>
            <a:graphicFrameLocks/>
          </p:cNvGraphicFramePr>
          <p:nvPr>
            <p:extLst>
              <p:ext uri="{D42A27DB-BD31-4B8C-83A1-F6EECF244321}">
                <p14:modId xmlns:p14="http://schemas.microsoft.com/office/powerpoint/2010/main" val="1564649533"/>
              </p:ext>
            </p:extLst>
          </p:nvPr>
        </p:nvGraphicFramePr>
        <p:xfrm>
          <a:off x="6331974" y="2236476"/>
          <a:ext cx="5021824" cy="3680743"/>
        </p:xfrm>
        <a:graphic>
          <a:graphicData uri="http://schemas.openxmlformats.org/drawingml/2006/table">
            <a:tbl>
              <a:tblPr firstRow="1" bandRow="1">
                <a:tableStyleId>{8EC20E35-A176-4012-BC5E-935CFFF8708E}</a:tableStyleId>
              </a:tblPr>
              <a:tblGrid>
                <a:gridCol w="2722315">
                  <a:extLst>
                    <a:ext uri="{9D8B030D-6E8A-4147-A177-3AD203B41FA5}">
                      <a16:colId xmlns:a16="http://schemas.microsoft.com/office/drawing/2014/main" val="1145295230"/>
                    </a:ext>
                  </a:extLst>
                </a:gridCol>
                <a:gridCol w="2299509">
                  <a:extLst>
                    <a:ext uri="{9D8B030D-6E8A-4147-A177-3AD203B41FA5}">
                      <a16:colId xmlns:a16="http://schemas.microsoft.com/office/drawing/2014/main" val="34593780"/>
                    </a:ext>
                  </a:extLst>
                </a:gridCol>
              </a:tblGrid>
              <a:tr h="296496">
                <a:tc gridSpan="2">
                  <a:txBody>
                    <a:bodyPr/>
                    <a:lstStyle/>
                    <a:p>
                      <a:pPr algn="ctr"/>
                      <a:r>
                        <a:rPr lang="en-US" sz="1600" b="1">
                          <a:latin typeface="Segoe UI"/>
                          <a:cs typeface="Segoe UI"/>
                        </a:rPr>
                        <a:t>Requirement Details</a:t>
                      </a:r>
                      <a:endParaRPr lang="en-US" sz="1600" b="1" i="0">
                        <a:latin typeface="Segoe UI"/>
                        <a:cs typeface="Segoe UI"/>
                      </a:endParaRPr>
                    </a:p>
                  </a:txBody>
                  <a:tcPr/>
                </a:tc>
                <a:tc hMerge="1">
                  <a:txBody>
                    <a:bodyPr/>
                    <a:lstStyle/>
                    <a:p>
                      <a:endParaRPr lang="en-US" sz="1600">
                        <a:latin typeface="Segoe UI"/>
                        <a:cs typeface="Segoe UI"/>
                      </a:endParaRPr>
                    </a:p>
                  </a:txBody>
                  <a:tcPr/>
                </a:tc>
                <a:extLst>
                  <a:ext uri="{0D108BD9-81ED-4DB2-BD59-A6C34878D82A}">
                    <a16:rowId xmlns:a16="http://schemas.microsoft.com/office/drawing/2014/main" val="3429167572"/>
                  </a:ext>
                </a:extLst>
              </a:tr>
              <a:tr h="512130">
                <a:tc>
                  <a:txBody>
                    <a:bodyPr/>
                    <a:lstStyle/>
                    <a:p>
                      <a:r>
                        <a:rPr lang="en-US" sz="1400">
                          <a:latin typeface="Segoe UI" panose="020B0502040204020203" pitchFamily="34" charset="0"/>
                          <a:cs typeface="Segoe UI" panose="020B0502040204020203" pitchFamily="34" charset="0"/>
                        </a:rPr>
                        <a:t>Estimated Total Contract Value (TCV)</a:t>
                      </a:r>
                    </a:p>
                  </a:txBody>
                  <a:tcPr/>
                </a:tc>
                <a:tc>
                  <a:txBody>
                    <a:bodyPr/>
                    <a:lstStyle/>
                    <a:p>
                      <a:r>
                        <a:rPr lang="en-US" sz="1400" kern="1200">
                          <a:solidFill>
                            <a:schemeClr val="dk1"/>
                          </a:solidFill>
                          <a:effectLst/>
                          <a:latin typeface="Segoe UI" panose="020B0502040204020203" pitchFamily="34" charset="0"/>
                          <a:ea typeface="+mn-ea"/>
                          <a:cs typeface="Segoe UI" panose="020B0502040204020203" pitchFamily="34" charset="0"/>
                        </a:rPr>
                        <a:t>$250M-$499M</a:t>
                      </a:r>
                      <a:endParaRPr lang="en-US" sz="140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4025367093"/>
                  </a:ext>
                </a:extLst>
              </a:tr>
              <a:tr h="327943">
                <a:tc>
                  <a:txBody>
                    <a:bodyPr/>
                    <a:lstStyle/>
                    <a:p>
                      <a:r>
                        <a:rPr lang="en-US" sz="1400">
                          <a:latin typeface="Segoe UI"/>
                          <a:cs typeface="Segoe UI"/>
                        </a:rPr>
                        <a:t>New Contract/ Recompete </a:t>
                      </a:r>
                    </a:p>
                  </a:txBody>
                  <a:tcPr/>
                </a:tc>
                <a:tc>
                  <a:txBody>
                    <a:bodyPr/>
                    <a:lstStyle/>
                    <a:p>
                      <a:r>
                        <a:rPr lang="en-US" sz="1400">
                          <a:latin typeface="Segoe UI"/>
                          <a:cs typeface="Segoe UI"/>
                        </a:rPr>
                        <a:t>New Contract</a:t>
                      </a:r>
                    </a:p>
                  </a:txBody>
                  <a:tcPr/>
                </a:tc>
                <a:extLst>
                  <a:ext uri="{0D108BD9-81ED-4DB2-BD59-A6C34878D82A}">
                    <a16:rowId xmlns:a16="http://schemas.microsoft.com/office/drawing/2014/main" val="3263079296"/>
                  </a:ext>
                </a:extLst>
              </a:tr>
              <a:tr h="327943">
                <a:tc>
                  <a:txBody>
                    <a:bodyPr/>
                    <a:lstStyle/>
                    <a:p>
                      <a:r>
                        <a:rPr lang="en-US" sz="1400">
                          <a:latin typeface="Segoe UI" panose="020B0502040204020203" pitchFamily="34" charset="0"/>
                          <a:cs typeface="Segoe UI" panose="020B0502040204020203" pitchFamily="34" charset="0"/>
                        </a:rPr>
                        <a:t>Incumbent/Contract Vehicle</a:t>
                      </a:r>
                    </a:p>
                  </a:txBody>
                  <a:tcPr/>
                </a:tc>
                <a:tc>
                  <a:txBody>
                    <a:bodyPr/>
                    <a:lstStyle/>
                    <a:p>
                      <a:r>
                        <a:rPr lang="en-US" sz="1400">
                          <a:latin typeface="Segoe UI"/>
                          <a:cs typeface="Segoe UI"/>
                        </a:rPr>
                        <a:t>Lockheed Martin International (LMI)/Small Business Innovation Research (SBIR)</a:t>
                      </a:r>
                    </a:p>
                  </a:txBody>
                  <a:tcPr/>
                </a:tc>
                <a:extLst>
                  <a:ext uri="{0D108BD9-81ED-4DB2-BD59-A6C34878D82A}">
                    <a16:rowId xmlns:a16="http://schemas.microsoft.com/office/drawing/2014/main" val="4214393732"/>
                  </a:ext>
                </a:extLst>
              </a:tr>
              <a:tr h="327943">
                <a:tc>
                  <a:txBody>
                    <a:bodyPr/>
                    <a:lstStyle/>
                    <a:p>
                      <a:r>
                        <a:rPr lang="en-US" sz="1400">
                          <a:solidFill>
                            <a:schemeClr val="tx1"/>
                          </a:solidFill>
                          <a:latin typeface="Segoe UI"/>
                          <a:cs typeface="Segoe UI"/>
                        </a:rPr>
                        <a:t>Estimated RFI</a:t>
                      </a:r>
                    </a:p>
                    <a:p>
                      <a:r>
                        <a:rPr lang="en-US" sz="1400">
                          <a:latin typeface="Segoe UI" panose="020B0502040204020203" pitchFamily="34" charset="0"/>
                          <a:cs typeface="Segoe UI" panose="020B0502040204020203" pitchFamily="34" charset="0"/>
                        </a:rPr>
                        <a:t>Month/Year</a:t>
                      </a:r>
                      <a:endParaRPr lang="en-US" sz="1400">
                        <a:solidFill>
                          <a:schemeClr val="tx1"/>
                        </a:solidFill>
                        <a:latin typeface="Segoe UI"/>
                        <a:cs typeface="Segoe UI"/>
                      </a:endParaRPr>
                    </a:p>
                  </a:txBody>
                  <a:tcPr/>
                </a:tc>
                <a:tc>
                  <a:txBody>
                    <a:bodyPr/>
                    <a:lstStyle/>
                    <a:p>
                      <a:r>
                        <a:rPr lang="en-US" sz="1400">
                          <a:solidFill>
                            <a:schemeClr val="tx1"/>
                          </a:solidFill>
                          <a:latin typeface="Segoe UI"/>
                          <a:cs typeface="Segoe UI"/>
                        </a:rPr>
                        <a:t>Q3 of FY26</a:t>
                      </a:r>
                      <a:endParaRPr lang="en-US" sz="1400">
                        <a:latin typeface="Segoe UI"/>
                        <a:cs typeface="Segoe UI"/>
                      </a:endParaRPr>
                    </a:p>
                  </a:txBody>
                  <a:tcPr/>
                </a:tc>
                <a:extLst>
                  <a:ext uri="{0D108BD9-81ED-4DB2-BD59-A6C34878D82A}">
                    <a16:rowId xmlns:a16="http://schemas.microsoft.com/office/drawing/2014/main" val="3681420079"/>
                  </a:ext>
                </a:extLst>
              </a:tr>
              <a:tr h="327943">
                <a:tc>
                  <a:txBody>
                    <a:bodyPr/>
                    <a:lstStyle/>
                    <a:p>
                      <a:r>
                        <a:rPr lang="en-US" sz="1400">
                          <a:solidFill>
                            <a:schemeClr val="tx1"/>
                          </a:solidFill>
                          <a:latin typeface="Segoe UI"/>
                          <a:cs typeface="Segoe UI"/>
                        </a:rPr>
                        <a:t>Estimated RFP</a:t>
                      </a:r>
                    </a:p>
                    <a:p>
                      <a:r>
                        <a:rPr lang="en-US" sz="1400">
                          <a:latin typeface="Segoe UI" panose="020B0502040204020203" pitchFamily="34" charset="0"/>
                          <a:cs typeface="Segoe UI" panose="020B0502040204020203" pitchFamily="34" charset="0"/>
                        </a:rPr>
                        <a:t>Month/Year</a:t>
                      </a:r>
                      <a:endParaRPr lang="en-US" sz="1400">
                        <a:solidFill>
                          <a:schemeClr val="tx1"/>
                        </a:solidFill>
                        <a:latin typeface="Segoe UI"/>
                        <a:cs typeface="Segoe UI"/>
                      </a:endParaRPr>
                    </a:p>
                  </a:txBody>
                  <a:tcPr/>
                </a:tc>
                <a:tc>
                  <a:txBody>
                    <a:bodyPr/>
                    <a:lstStyle/>
                    <a:p>
                      <a:r>
                        <a:rPr lang="en-US" sz="1400">
                          <a:solidFill>
                            <a:schemeClr val="tx1"/>
                          </a:solidFill>
                          <a:latin typeface="Segoe UI"/>
                          <a:cs typeface="Segoe UI"/>
                        </a:rPr>
                        <a:t>Q3 of FY26</a:t>
                      </a:r>
                      <a:endParaRPr lang="en-US" sz="1400">
                        <a:latin typeface="Segoe UI"/>
                        <a:cs typeface="Segoe UI"/>
                      </a:endParaRPr>
                    </a:p>
                  </a:txBody>
                  <a:tcPr/>
                </a:tc>
                <a:extLst>
                  <a:ext uri="{0D108BD9-81ED-4DB2-BD59-A6C34878D82A}">
                    <a16:rowId xmlns:a16="http://schemas.microsoft.com/office/drawing/2014/main" val="2046502709"/>
                  </a:ext>
                </a:extLst>
              </a:tr>
              <a:tr h="327943">
                <a:tc>
                  <a:txBody>
                    <a:bodyPr/>
                    <a:lstStyle/>
                    <a:p>
                      <a:r>
                        <a:rPr lang="en-US" sz="1400">
                          <a:latin typeface="Segoe UI" panose="020B0502040204020203" pitchFamily="34" charset="0"/>
                          <a:cs typeface="Segoe UI" panose="020B0502040204020203" pitchFamily="34" charset="0"/>
                        </a:rPr>
                        <a:t>Estimated Award</a:t>
                      </a:r>
                    </a:p>
                    <a:p>
                      <a:r>
                        <a:rPr lang="en-US" sz="1400">
                          <a:latin typeface="Segoe UI" panose="020B0502040204020203" pitchFamily="34" charset="0"/>
                          <a:cs typeface="Segoe UI" panose="020B0502040204020203" pitchFamily="34" charset="0"/>
                        </a:rPr>
                        <a:t>Month/Year</a:t>
                      </a:r>
                    </a:p>
                  </a:txBody>
                  <a:tcPr/>
                </a:tc>
                <a:tc>
                  <a:txBody>
                    <a:bodyPr/>
                    <a:lstStyle/>
                    <a:p>
                      <a:r>
                        <a:rPr lang="en-US" sz="1400">
                          <a:latin typeface="Segoe UI" panose="020B0502040204020203" pitchFamily="34" charset="0"/>
                          <a:cs typeface="Segoe UI" panose="020B0502040204020203" pitchFamily="34" charset="0"/>
                        </a:rPr>
                        <a:t>Q4 of FY26</a:t>
                      </a:r>
                    </a:p>
                  </a:txBody>
                  <a:tcPr/>
                </a:tc>
                <a:extLst>
                  <a:ext uri="{0D108BD9-81ED-4DB2-BD59-A6C34878D82A}">
                    <a16:rowId xmlns:a16="http://schemas.microsoft.com/office/drawing/2014/main" val="3018089168"/>
                  </a:ext>
                </a:extLst>
              </a:tr>
            </a:tbl>
          </a:graphicData>
        </a:graphic>
      </p:graphicFrame>
      <p:sp>
        <p:nvSpPr>
          <p:cNvPr id="4" name="Footer Placeholder 3">
            <a:extLst>
              <a:ext uri="{FF2B5EF4-FFF2-40B4-BE49-F238E27FC236}">
                <a16:creationId xmlns:a16="http://schemas.microsoft.com/office/drawing/2014/main" id="{0E004149-B9B4-52AA-8B46-3DEF7B8ADFDA}"/>
              </a:ext>
            </a:extLst>
          </p:cNvPr>
          <p:cNvSpPr>
            <a:spLocks noGrp="1"/>
          </p:cNvSpPr>
          <p:nvPr>
            <p:ph type="ftr" sz="quarter" idx="11"/>
          </p:nvPr>
        </p:nvSpPr>
        <p:spPr/>
        <p:txBody>
          <a:bodyPr/>
          <a:lstStyle/>
          <a:p>
            <a:r>
              <a:rPr lang="en-US" dirty="0"/>
              <a:t>OFFICE OF INFORMATION AND TECHNOLOGY</a:t>
            </a:r>
          </a:p>
        </p:txBody>
      </p:sp>
      <p:sp>
        <p:nvSpPr>
          <p:cNvPr id="5" name="Slide Number Placeholder 4">
            <a:extLst>
              <a:ext uri="{FF2B5EF4-FFF2-40B4-BE49-F238E27FC236}">
                <a16:creationId xmlns:a16="http://schemas.microsoft.com/office/drawing/2014/main" id="{F80252EC-9D9F-9776-8DFD-24A87A749B55}"/>
              </a:ext>
            </a:extLst>
          </p:cNvPr>
          <p:cNvSpPr>
            <a:spLocks noGrp="1"/>
          </p:cNvSpPr>
          <p:nvPr>
            <p:ph type="sldNum" sz="quarter" idx="12"/>
          </p:nvPr>
        </p:nvSpPr>
        <p:spPr/>
        <p:txBody>
          <a:bodyPr/>
          <a:lstStyle/>
          <a:p>
            <a:fld id="{E573346A-FCA4-684E-8D18-26E8324063ED}" type="slidenum">
              <a:rPr lang="en-US" smtClean="0"/>
              <a:t>40</a:t>
            </a:fld>
            <a:endParaRPr lang="en-US"/>
          </a:p>
        </p:txBody>
      </p:sp>
    </p:spTree>
    <p:extLst>
      <p:ext uri="{BB962C8B-B14F-4D97-AF65-F5344CB8AC3E}">
        <p14:creationId xmlns:p14="http://schemas.microsoft.com/office/powerpoint/2010/main" val="1135170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E2A08-D492-EB46-DFA3-82E1CA1B3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24B2A-E13A-7AAF-1F58-36751C8FD462}"/>
              </a:ext>
            </a:extLst>
          </p:cNvPr>
          <p:cNvSpPr>
            <a:spLocks noGrp="1"/>
          </p:cNvSpPr>
          <p:nvPr>
            <p:ph type="title"/>
          </p:nvPr>
        </p:nvSpPr>
        <p:spPr/>
        <p:txBody>
          <a:bodyPr/>
          <a:lstStyle/>
          <a:p>
            <a:r>
              <a:rPr lang="en-US"/>
              <a:t>Don Carter</a:t>
            </a:r>
            <a:r>
              <a:rPr lang="en-US" b="0"/>
              <a:t> </a:t>
            </a:r>
            <a:endParaRPr lang="en-US"/>
          </a:p>
        </p:txBody>
      </p:sp>
      <p:sp>
        <p:nvSpPr>
          <p:cNvPr id="3" name="Text Placeholder 2">
            <a:extLst>
              <a:ext uri="{FF2B5EF4-FFF2-40B4-BE49-F238E27FC236}">
                <a16:creationId xmlns:a16="http://schemas.microsoft.com/office/drawing/2014/main" id="{CA697A9B-F844-5467-016D-8628212F1CFA}"/>
              </a:ext>
            </a:extLst>
          </p:cNvPr>
          <p:cNvSpPr>
            <a:spLocks noGrp="1"/>
          </p:cNvSpPr>
          <p:nvPr>
            <p:ph type="body" sz="quarter" idx="10"/>
          </p:nvPr>
        </p:nvSpPr>
        <p:spPr/>
        <p:txBody>
          <a:bodyPr/>
          <a:lstStyle/>
          <a:p>
            <a:r>
              <a:rPr lang="en-US"/>
              <a:t>Office of Strategic Sourcing (OSS)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1702906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77A9B-A949-E0D8-6749-2D16AF342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E5F7CB-CE59-E478-C38E-4F83E691218E}"/>
              </a:ext>
            </a:extLst>
          </p:cNvPr>
          <p:cNvSpPr>
            <a:spLocks noGrp="1"/>
          </p:cNvSpPr>
          <p:nvPr>
            <p:ph type="title"/>
          </p:nvPr>
        </p:nvSpPr>
        <p:spPr>
          <a:xfrm>
            <a:off x="838201" y="571500"/>
            <a:ext cx="10515600" cy="800100"/>
          </a:xfrm>
        </p:spPr>
        <p:txBody>
          <a:bodyPr anchor="ctr">
            <a:normAutofit/>
          </a:bodyPr>
          <a:lstStyle/>
          <a:p>
            <a:r>
              <a:rPr lang="en-US" dirty="0"/>
              <a:t>Post Event Survey and VAO Site </a:t>
            </a:r>
          </a:p>
        </p:txBody>
      </p:sp>
      <p:sp>
        <p:nvSpPr>
          <p:cNvPr id="3" name="Content Placeholder 2">
            <a:extLst>
              <a:ext uri="{FF2B5EF4-FFF2-40B4-BE49-F238E27FC236}">
                <a16:creationId xmlns:a16="http://schemas.microsoft.com/office/drawing/2014/main" id="{9DEFADB6-2AD7-B2A5-8982-FB90DC41DBFB}"/>
              </a:ext>
            </a:extLst>
          </p:cNvPr>
          <p:cNvSpPr>
            <a:spLocks noGrp="1"/>
          </p:cNvSpPr>
          <p:nvPr>
            <p:ph sz="quarter" idx="13"/>
          </p:nvPr>
        </p:nvSpPr>
        <p:spPr>
          <a:xfrm>
            <a:off x="838202" y="1562100"/>
            <a:ext cx="4870268" cy="4359730"/>
          </a:xfrm>
        </p:spPr>
        <p:txBody>
          <a:bodyPr>
            <a:normAutofit/>
          </a:bodyPr>
          <a:lstStyle/>
          <a:p>
            <a:r>
              <a:rPr lang="en-US" b="1" dirty="0"/>
              <a:t>Scan the QR code</a:t>
            </a:r>
            <a:r>
              <a:rPr lang="en-US" dirty="0"/>
              <a:t> to participate in the post event survey</a:t>
            </a:r>
          </a:p>
          <a:p>
            <a:endParaRPr lang="en-US" dirty="0"/>
          </a:p>
          <a:p>
            <a:endParaRPr lang="en-US" dirty="0"/>
          </a:p>
        </p:txBody>
      </p:sp>
      <p:sp>
        <p:nvSpPr>
          <p:cNvPr id="4" name="Footer Placeholder 3">
            <a:extLst>
              <a:ext uri="{FF2B5EF4-FFF2-40B4-BE49-F238E27FC236}">
                <a16:creationId xmlns:a16="http://schemas.microsoft.com/office/drawing/2014/main" id="{044F587B-F66C-7B7D-7D2D-4D6637FC6787}"/>
              </a:ext>
            </a:extLst>
          </p:cNvPr>
          <p:cNvSpPr>
            <a:spLocks noGrp="1"/>
          </p:cNvSpPr>
          <p:nvPr>
            <p:ph type="ftr" sz="quarter" idx="11"/>
          </p:nvPr>
        </p:nvSpPr>
        <p:spPr>
          <a:xfrm>
            <a:off x="838200" y="6286500"/>
            <a:ext cx="7848600" cy="308792"/>
          </a:xfrm>
        </p:spPr>
        <p:txBody>
          <a:bodyPr anchor="b">
            <a:normAutofit/>
          </a:bodyPr>
          <a:lstStyle/>
          <a:p>
            <a:pPr>
              <a:spcAft>
                <a:spcPts val="600"/>
              </a:spcAft>
            </a:pPr>
            <a:r>
              <a:rPr lang="en-US" dirty="0"/>
              <a:t>OFFICE OF INFORMATION AND TECHNOLOGY</a:t>
            </a:r>
          </a:p>
        </p:txBody>
      </p:sp>
      <p:sp>
        <p:nvSpPr>
          <p:cNvPr id="5" name="Slide Number Placeholder 4">
            <a:extLst>
              <a:ext uri="{FF2B5EF4-FFF2-40B4-BE49-F238E27FC236}">
                <a16:creationId xmlns:a16="http://schemas.microsoft.com/office/drawing/2014/main" id="{36C8E372-AA5B-C409-87F7-423287EDB7E4}"/>
              </a:ext>
            </a:extLst>
          </p:cNvPr>
          <p:cNvSpPr>
            <a:spLocks noGrp="1"/>
          </p:cNvSpPr>
          <p:nvPr>
            <p:ph type="sldNum" sz="quarter" idx="12"/>
          </p:nvPr>
        </p:nvSpPr>
        <p:spPr>
          <a:xfrm>
            <a:off x="10964917" y="6286500"/>
            <a:ext cx="388883" cy="308791"/>
          </a:xfrm>
        </p:spPr>
        <p:txBody>
          <a:bodyPr anchor="b">
            <a:normAutofit/>
          </a:bodyPr>
          <a:lstStyle/>
          <a:p>
            <a:pPr>
              <a:spcAft>
                <a:spcPts val="600"/>
              </a:spcAft>
            </a:pPr>
            <a:fld id="{E573346A-FCA4-684E-8D18-26E8324063ED}" type="slidenum">
              <a:rPr lang="en-US" smtClean="0"/>
              <a:pPr>
                <a:spcAft>
                  <a:spcPts val="600"/>
                </a:spcAft>
              </a:pPr>
              <a:t>42</a:t>
            </a:fld>
            <a:endParaRPr lang="en-US"/>
          </a:p>
        </p:txBody>
      </p:sp>
      <p:pic>
        <p:nvPicPr>
          <p:cNvPr id="8" name="Picture 7" descr="Qr code">
            <a:extLst>
              <a:ext uri="{FF2B5EF4-FFF2-40B4-BE49-F238E27FC236}">
                <a16:creationId xmlns:a16="http://schemas.microsoft.com/office/drawing/2014/main" id="{4E626105-68EB-C271-1C03-FE9E8C6C2F83}"/>
              </a:ext>
            </a:extLst>
          </p:cNvPr>
          <p:cNvPicPr>
            <a:picLocks noChangeAspect="1"/>
          </p:cNvPicPr>
          <p:nvPr/>
        </p:nvPicPr>
        <p:blipFill>
          <a:blip r:embed="rId2"/>
          <a:stretch>
            <a:fillRect/>
          </a:stretch>
        </p:blipFill>
        <p:spPr>
          <a:xfrm>
            <a:off x="1743993" y="2751589"/>
            <a:ext cx="2889345" cy="2834681"/>
          </a:xfrm>
          <a:prstGeom prst="rect">
            <a:avLst/>
          </a:prstGeom>
          <a:noFill/>
        </p:spPr>
      </p:pic>
      <p:sp>
        <p:nvSpPr>
          <p:cNvPr id="9" name="Content Placeholder 2">
            <a:extLst>
              <a:ext uri="{FF2B5EF4-FFF2-40B4-BE49-F238E27FC236}">
                <a16:creationId xmlns:a16="http://schemas.microsoft.com/office/drawing/2014/main" id="{3D1CD6E3-4E34-FE81-6440-74485764D60C}"/>
              </a:ext>
            </a:extLst>
          </p:cNvPr>
          <p:cNvSpPr txBox="1">
            <a:spLocks/>
          </p:cNvSpPr>
          <p:nvPr/>
        </p:nvSpPr>
        <p:spPr>
          <a:xfrm>
            <a:off x="6096000" y="1562100"/>
            <a:ext cx="4870268" cy="4359730"/>
          </a:xfrm>
          <a:prstGeom prst="rect">
            <a:avLst/>
          </a:prstGeom>
        </p:spPr>
        <p:txBody>
          <a:bodyPr vert="horz" lIns="91440" tIns="45720" rIns="91440" bIns="45720" rtlCol="0">
            <a:normAutofit/>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Scan the QR code</a:t>
            </a:r>
            <a:r>
              <a:rPr lang="en-US" dirty="0"/>
              <a:t> to access the VAO site. </a:t>
            </a:r>
          </a:p>
          <a:p>
            <a:pPr marL="0" indent="0">
              <a:buNone/>
            </a:pPr>
            <a:endParaRPr lang="en-US" dirty="0"/>
          </a:p>
          <a:p>
            <a:endParaRPr lang="en-US" dirty="0"/>
          </a:p>
          <a:p>
            <a:endParaRPr lang="en-US" dirty="0"/>
          </a:p>
        </p:txBody>
      </p:sp>
      <p:pic>
        <p:nvPicPr>
          <p:cNvPr id="11" name="Picture 10" descr="Qr code&#10;&#10;AI-generated content may be incorrect.">
            <a:extLst>
              <a:ext uri="{FF2B5EF4-FFF2-40B4-BE49-F238E27FC236}">
                <a16:creationId xmlns:a16="http://schemas.microsoft.com/office/drawing/2014/main" id="{B9255CEB-8D66-6EAA-D4CD-D905ED6693E5}"/>
              </a:ext>
            </a:extLst>
          </p:cNvPr>
          <p:cNvPicPr>
            <a:picLocks noChangeAspect="1"/>
          </p:cNvPicPr>
          <p:nvPr/>
        </p:nvPicPr>
        <p:blipFill>
          <a:blip r:embed="rId3"/>
          <a:stretch>
            <a:fillRect/>
          </a:stretch>
        </p:blipFill>
        <p:spPr>
          <a:xfrm>
            <a:off x="6995949" y="2633744"/>
            <a:ext cx="3070370" cy="3070370"/>
          </a:xfrm>
          <a:prstGeom prst="rect">
            <a:avLst/>
          </a:prstGeom>
        </p:spPr>
      </p:pic>
    </p:spTree>
    <p:extLst>
      <p:ext uri="{BB962C8B-B14F-4D97-AF65-F5344CB8AC3E}">
        <p14:creationId xmlns:p14="http://schemas.microsoft.com/office/powerpoint/2010/main" val="805320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title" idx="4294967295"/>
          </p:nvPr>
        </p:nvSpPr>
        <p:spPr>
          <a:xfrm>
            <a:off x="8610600" y="6027738"/>
            <a:ext cx="27432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73346A-FCA4-684E-8D18-26E8324063ED}" type="slidenum">
              <a:rPr kumimoji="0" lang="en-US" sz="1200" b="1" i="0" u="none" strike="noStrike" kern="1200" cap="none" spc="0" normalizeH="0" baseline="0" noProof="0" smtClean="0">
                <a:ln>
                  <a:noFill/>
                </a:ln>
                <a:solidFill>
                  <a:schemeClr val="tx1">
                    <a:tint val="75000"/>
                  </a:schemeClr>
                </a:solidFill>
                <a:effectLst/>
                <a:uLnTx/>
                <a:uFillTx/>
                <a:latin typeface="Segoe UI" panose="020B0502040204020203" pitchFamily="34" charset="0"/>
                <a:ea typeface="+mn-ea"/>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1" i="0" u="none" strike="noStrike" kern="1200" cap="none" spc="0" normalizeH="0" baseline="0" noProof="0">
              <a:ln>
                <a:noFill/>
              </a:ln>
              <a:solidFill>
                <a:schemeClr val="tx1">
                  <a:tint val="75000"/>
                </a:schemeClr>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434943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C2AF-1CFC-584C-BF56-10D0BC0F2243}"/>
              </a:ext>
            </a:extLst>
          </p:cNvPr>
          <p:cNvSpPr>
            <a:spLocks noGrp="1"/>
          </p:cNvSpPr>
          <p:nvPr>
            <p:ph type="title"/>
          </p:nvPr>
        </p:nvSpPr>
        <p:spPr/>
        <p:txBody>
          <a:bodyPr/>
          <a:lstStyle/>
          <a:p>
            <a:r>
              <a:rPr lang="en-US"/>
              <a:t>Chanel Bankston-Carter</a:t>
            </a:r>
          </a:p>
        </p:txBody>
      </p:sp>
      <p:sp>
        <p:nvSpPr>
          <p:cNvPr id="3" name="Text Placeholder 2">
            <a:extLst>
              <a:ext uri="{FF2B5EF4-FFF2-40B4-BE49-F238E27FC236}">
                <a16:creationId xmlns:a16="http://schemas.microsoft.com/office/drawing/2014/main" id="{81D403DD-B3F3-2E42-8E13-D0CD07B4F076}"/>
              </a:ext>
            </a:extLst>
          </p:cNvPr>
          <p:cNvSpPr>
            <a:spLocks noGrp="1"/>
          </p:cNvSpPr>
          <p:nvPr>
            <p:ph type="body" sz="quarter" idx="10"/>
          </p:nvPr>
        </p:nvSpPr>
        <p:spPr/>
        <p:txBody>
          <a:bodyPr/>
          <a:lstStyle/>
          <a:p>
            <a:r>
              <a:rPr lang="en-US"/>
              <a:t>Office of Small and Disadvantaged Business (OSDBU) Department of Veterans Affairs (VA) </a:t>
            </a:r>
            <a:endParaRPr lang="en-US">
              <a:solidFill>
                <a:schemeClr val="accent3"/>
              </a:solidFill>
            </a:endParaRPr>
          </a:p>
        </p:txBody>
      </p:sp>
    </p:spTree>
    <p:extLst>
      <p:ext uri="{BB962C8B-B14F-4D97-AF65-F5344CB8AC3E}">
        <p14:creationId xmlns:p14="http://schemas.microsoft.com/office/powerpoint/2010/main" val="562861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D7635-CD3F-A729-95C6-8EC2F9DF6D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DEF9FF-0339-CE3B-8197-B07CD0639A70}"/>
              </a:ext>
            </a:extLst>
          </p:cNvPr>
          <p:cNvSpPr>
            <a:spLocks noGrp="1"/>
          </p:cNvSpPr>
          <p:nvPr>
            <p:ph type="title"/>
          </p:nvPr>
        </p:nvSpPr>
        <p:spPr/>
        <p:txBody>
          <a:bodyPr/>
          <a:lstStyle/>
          <a:p>
            <a:r>
              <a:rPr lang="en-US"/>
              <a:t>Don Carter</a:t>
            </a:r>
            <a:r>
              <a:rPr lang="en-US" b="0"/>
              <a:t> </a:t>
            </a:r>
            <a:endParaRPr lang="en-US"/>
          </a:p>
        </p:txBody>
      </p:sp>
      <p:sp>
        <p:nvSpPr>
          <p:cNvPr id="3" name="Text Placeholder 2">
            <a:extLst>
              <a:ext uri="{FF2B5EF4-FFF2-40B4-BE49-F238E27FC236}">
                <a16:creationId xmlns:a16="http://schemas.microsoft.com/office/drawing/2014/main" id="{455CB075-112E-755A-E307-D30D8F85A5AD}"/>
              </a:ext>
            </a:extLst>
          </p:cNvPr>
          <p:cNvSpPr>
            <a:spLocks noGrp="1"/>
          </p:cNvSpPr>
          <p:nvPr>
            <p:ph type="body" sz="quarter" idx="10"/>
          </p:nvPr>
        </p:nvSpPr>
        <p:spPr/>
        <p:txBody>
          <a:bodyPr/>
          <a:lstStyle/>
          <a:p>
            <a:r>
              <a:rPr lang="en-US"/>
              <a:t>Office of Strategic Sourcing (OSS) </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412274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FFDA6-9252-A29C-019B-D1CE8953DF0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445524B-1225-3031-3A45-626D5269C85B}"/>
              </a:ext>
            </a:extLst>
          </p:cNvPr>
          <p:cNvSpPr>
            <a:spLocks noGrp="1"/>
          </p:cNvSpPr>
          <p:nvPr>
            <p:ph type="title"/>
          </p:nvPr>
        </p:nvSpPr>
        <p:spPr/>
        <p:txBody>
          <a:bodyPr/>
          <a:lstStyle/>
          <a:p>
            <a:r>
              <a:rPr lang="en-US"/>
              <a:t>Acquisition Disclaimer</a:t>
            </a:r>
          </a:p>
        </p:txBody>
      </p:sp>
      <p:sp>
        <p:nvSpPr>
          <p:cNvPr id="10" name="Content Placeholder 9">
            <a:extLst>
              <a:ext uri="{FF2B5EF4-FFF2-40B4-BE49-F238E27FC236}">
                <a16:creationId xmlns:a16="http://schemas.microsoft.com/office/drawing/2014/main" id="{2759898C-65C6-942E-2892-563F5814AD1F}"/>
              </a:ext>
            </a:extLst>
          </p:cNvPr>
          <p:cNvSpPr>
            <a:spLocks noGrp="1"/>
          </p:cNvSpPr>
          <p:nvPr>
            <p:ph sz="quarter" idx="13"/>
          </p:nvPr>
        </p:nvSpPr>
        <p:spPr>
          <a:xfrm>
            <a:off x="838201" y="1562100"/>
            <a:ext cx="10515599" cy="3565071"/>
          </a:xfrm>
        </p:spPr>
        <p:txBody>
          <a:bodyPr/>
          <a:lstStyle/>
          <a:p>
            <a:pPr marL="0" indent="0">
              <a:buNone/>
            </a:pPr>
            <a:r>
              <a:rPr lang="en-US" sz="1800" b="1">
                <a:solidFill>
                  <a:schemeClr val="accent5">
                    <a:lumMod val="50000"/>
                  </a:schemeClr>
                </a:solidFill>
                <a:effectLst/>
              </a:rPr>
              <a:t>Authority to Contract</a:t>
            </a:r>
          </a:p>
          <a:p>
            <a:r>
              <a:rPr lang="en-US" sz="1800">
                <a:solidFill>
                  <a:schemeClr val="accent5">
                    <a:lumMod val="50000"/>
                  </a:schemeClr>
                </a:solidFill>
                <a:effectLst/>
              </a:rPr>
              <a:t>Acquisitions and contractual commitments can only be made by government officials having authority to enter into such agreements on behalf of the United States government.</a:t>
            </a:r>
            <a:endParaRPr lang="en-US" sz="1800">
              <a:solidFill>
                <a:schemeClr val="accent5">
                  <a:lumMod val="50000"/>
                </a:schemeClr>
              </a:solidFill>
            </a:endParaRPr>
          </a:p>
          <a:p>
            <a:r>
              <a:rPr lang="en-US" sz="1800">
                <a:solidFill>
                  <a:schemeClr val="accent5">
                    <a:lumMod val="50000"/>
                  </a:schemeClr>
                </a:solidFill>
                <a:effectLst/>
              </a:rPr>
              <a:t>The only government officials with such authority are warranted contracting officers. </a:t>
            </a:r>
          </a:p>
          <a:p>
            <a:r>
              <a:rPr lang="en-US" sz="1800">
                <a:solidFill>
                  <a:schemeClr val="accent5">
                    <a:lumMod val="50000"/>
                  </a:schemeClr>
                </a:solidFill>
              </a:rPr>
              <a:t>Future contractual direction, if any, shall only come from a cognizant U.S. Department of Veterans Affairs (VA) warranted contracting officer.</a:t>
            </a:r>
          </a:p>
          <a:p>
            <a:pPr marL="0" indent="0">
              <a:buNone/>
            </a:pPr>
            <a:r>
              <a:rPr lang="en-US" sz="1800" b="1">
                <a:solidFill>
                  <a:schemeClr val="accent5">
                    <a:lumMod val="50000"/>
                  </a:schemeClr>
                </a:solidFill>
              </a:rPr>
              <a:t>Authority Limitations</a:t>
            </a:r>
          </a:p>
          <a:p>
            <a:r>
              <a:rPr lang="en-US" sz="1800">
                <a:solidFill>
                  <a:schemeClr val="accent5">
                    <a:lumMod val="50000"/>
                  </a:schemeClr>
                </a:solidFill>
                <a:effectLst/>
              </a:rPr>
              <a:t>VA Office of Information and Technology and the IT Vendor Management Office staff are not warranted contracting officers.</a:t>
            </a:r>
          </a:p>
          <a:p>
            <a:r>
              <a:rPr lang="en-US" sz="1800">
                <a:solidFill>
                  <a:schemeClr val="accent5">
                    <a:lumMod val="50000"/>
                  </a:schemeClr>
                </a:solidFill>
                <a:effectLst/>
              </a:rPr>
              <a:t>Any discussions of contractual requirements do not constitute contractual direction or authorization of any kind.</a:t>
            </a:r>
            <a:endParaRPr lang="en-US" sz="1800">
              <a:solidFill>
                <a:schemeClr val="accent5">
                  <a:lumMod val="50000"/>
                </a:schemeClr>
              </a:solidFill>
            </a:endParaRPr>
          </a:p>
          <a:p>
            <a:r>
              <a:rPr lang="en-US" sz="1800">
                <a:solidFill>
                  <a:schemeClr val="accent5">
                    <a:lumMod val="50000"/>
                  </a:schemeClr>
                </a:solidFill>
                <a:effectLst/>
              </a:rPr>
              <a:t>Any projected dates provided for Request for Information (RFI), Request for Proposal (RFP), and award are notional and subject to change.</a:t>
            </a:r>
            <a:endParaRPr lang="en-US" sz="1800">
              <a:solidFill>
                <a:schemeClr val="accent5">
                  <a:lumMod val="50000"/>
                </a:schemeClr>
              </a:solidFill>
            </a:endParaRPr>
          </a:p>
        </p:txBody>
      </p:sp>
      <p:sp>
        <p:nvSpPr>
          <p:cNvPr id="2" name="Footer Placeholder 1">
            <a:extLst>
              <a:ext uri="{FF2B5EF4-FFF2-40B4-BE49-F238E27FC236}">
                <a16:creationId xmlns:a16="http://schemas.microsoft.com/office/drawing/2014/main" id="{0310C884-D052-194C-28EF-E0EBD86EE120}"/>
              </a:ext>
            </a:extLst>
          </p:cNvPr>
          <p:cNvSpPr>
            <a:spLocks noGrp="1"/>
          </p:cNvSpPr>
          <p:nvPr>
            <p:ph type="ftr" sz="quarter" idx="11"/>
          </p:nvPr>
        </p:nvSpPr>
        <p:spPr/>
        <p:txBody>
          <a:bodyPr/>
          <a:lstStyle/>
          <a:p>
            <a:r>
              <a:rPr lang="en-US" dirty="0"/>
              <a:t>OFFICE OF INFORMATION AND TECHNOLOGY</a:t>
            </a:r>
          </a:p>
        </p:txBody>
      </p:sp>
      <p:sp>
        <p:nvSpPr>
          <p:cNvPr id="3" name="Slide Number Placeholder 2">
            <a:extLst>
              <a:ext uri="{FF2B5EF4-FFF2-40B4-BE49-F238E27FC236}">
                <a16:creationId xmlns:a16="http://schemas.microsoft.com/office/drawing/2014/main" id="{FF1B0344-BE91-CAF4-BBCE-66BC3D316C41}"/>
              </a:ext>
            </a:extLst>
          </p:cNvPr>
          <p:cNvSpPr>
            <a:spLocks noGrp="1"/>
          </p:cNvSpPr>
          <p:nvPr>
            <p:ph type="sldNum" sz="quarter" idx="12"/>
          </p:nvPr>
        </p:nvSpPr>
        <p:spPr/>
        <p:txBody>
          <a:bodyPr/>
          <a:lstStyle/>
          <a:p>
            <a:fld id="{E573346A-FCA4-684E-8D18-26E8324063ED}" type="slidenum">
              <a:rPr lang="en-US" smtClean="0"/>
              <a:t>7</a:t>
            </a:fld>
            <a:endParaRPr lang="en-US"/>
          </a:p>
        </p:txBody>
      </p:sp>
    </p:spTree>
    <p:extLst>
      <p:ext uri="{BB962C8B-B14F-4D97-AF65-F5344CB8AC3E}">
        <p14:creationId xmlns:p14="http://schemas.microsoft.com/office/powerpoint/2010/main" val="497411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9D5A-636A-41ED-BD53-533B0BB8D1AE}"/>
              </a:ext>
            </a:extLst>
          </p:cNvPr>
          <p:cNvSpPr>
            <a:spLocks noGrp="1"/>
          </p:cNvSpPr>
          <p:nvPr>
            <p:ph type="title"/>
          </p:nvPr>
        </p:nvSpPr>
        <p:spPr>
          <a:xfrm>
            <a:off x="838201" y="571500"/>
            <a:ext cx="10515600" cy="800100"/>
          </a:xfrm>
        </p:spPr>
        <p:txBody>
          <a:bodyPr anchor="ctr">
            <a:normAutofit/>
          </a:bodyPr>
          <a:lstStyle/>
          <a:p>
            <a:r>
              <a:rPr lang="en-US"/>
              <a:t>Live Question Submission</a:t>
            </a:r>
          </a:p>
        </p:txBody>
      </p:sp>
      <p:sp>
        <p:nvSpPr>
          <p:cNvPr id="3" name="Content Placeholder 2">
            <a:extLst>
              <a:ext uri="{FF2B5EF4-FFF2-40B4-BE49-F238E27FC236}">
                <a16:creationId xmlns:a16="http://schemas.microsoft.com/office/drawing/2014/main" id="{7393986F-5603-4ACB-2FDD-2438F7BCEA30}"/>
              </a:ext>
            </a:extLst>
          </p:cNvPr>
          <p:cNvSpPr>
            <a:spLocks noGrp="1"/>
          </p:cNvSpPr>
          <p:nvPr>
            <p:ph sz="quarter" idx="13"/>
          </p:nvPr>
        </p:nvSpPr>
        <p:spPr>
          <a:xfrm>
            <a:off x="838202" y="1562100"/>
            <a:ext cx="4870268" cy="4359730"/>
          </a:xfrm>
        </p:spPr>
        <p:txBody>
          <a:bodyPr>
            <a:normAutofit/>
          </a:bodyPr>
          <a:lstStyle/>
          <a:p>
            <a:r>
              <a:rPr lang="en-US" b="1"/>
              <a:t>Scan the QR code</a:t>
            </a:r>
            <a:r>
              <a:rPr lang="en-US"/>
              <a:t> to upload questions and comments </a:t>
            </a:r>
          </a:p>
          <a:p>
            <a:pPr lvl="1"/>
            <a:r>
              <a:rPr lang="en-US"/>
              <a:t>All questions must be submitted no later than </a:t>
            </a:r>
            <a:r>
              <a:rPr lang="en-US" b="1"/>
              <a:t>April 2, 2026</a:t>
            </a:r>
          </a:p>
          <a:p>
            <a:pPr lvl="1"/>
            <a:r>
              <a:rPr lang="en-US"/>
              <a:t>OIT will post all responses on </a:t>
            </a:r>
            <a:r>
              <a:rPr lang="en-US" b="1"/>
              <a:t>April 17, 2026</a:t>
            </a:r>
            <a:r>
              <a:rPr lang="en-US"/>
              <a:t> on the </a:t>
            </a:r>
            <a:r>
              <a:rPr lang="en-US" b="1"/>
              <a:t>OIT Industry Day site, </a:t>
            </a:r>
            <a:r>
              <a:rPr lang="en-US"/>
              <a:t>on the Virtual Office of Acquisition (VOA)</a:t>
            </a:r>
          </a:p>
        </p:txBody>
      </p:sp>
      <p:pic>
        <p:nvPicPr>
          <p:cNvPr id="9" name="Picture 8" descr="Qr code">
            <a:extLst>
              <a:ext uri="{FF2B5EF4-FFF2-40B4-BE49-F238E27FC236}">
                <a16:creationId xmlns:a16="http://schemas.microsoft.com/office/drawing/2014/main" id="{5A05BD1F-EA0B-96A1-1552-926AEE81CBEA}"/>
              </a:ext>
            </a:extLst>
          </p:cNvPr>
          <p:cNvPicPr>
            <a:picLocks noChangeAspect="1"/>
          </p:cNvPicPr>
          <p:nvPr/>
        </p:nvPicPr>
        <p:blipFill>
          <a:blip r:embed="rId2"/>
          <a:stretch>
            <a:fillRect/>
          </a:stretch>
        </p:blipFill>
        <p:spPr>
          <a:xfrm>
            <a:off x="6637089" y="1562100"/>
            <a:ext cx="4556622" cy="4359730"/>
          </a:xfrm>
          <a:prstGeom prst="rect">
            <a:avLst/>
          </a:prstGeom>
          <a:noFill/>
        </p:spPr>
      </p:pic>
      <p:sp>
        <p:nvSpPr>
          <p:cNvPr id="4" name="Footer Placeholder 3">
            <a:extLst>
              <a:ext uri="{FF2B5EF4-FFF2-40B4-BE49-F238E27FC236}">
                <a16:creationId xmlns:a16="http://schemas.microsoft.com/office/drawing/2014/main" id="{85A3DA9F-8C62-66EE-48BA-F16A811E5D8E}"/>
              </a:ext>
            </a:extLst>
          </p:cNvPr>
          <p:cNvSpPr>
            <a:spLocks noGrp="1"/>
          </p:cNvSpPr>
          <p:nvPr>
            <p:ph type="ftr" sz="quarter" idx="11"/>
          </p:nvPr>
        </p:nvSpPr>
        <p:spPr>
          <a:xfrm>
            <a:off x="838200" y="6286500"/>
            <a:ext cx="7848600" cy="308792"/>
          </a:xfrm>
        </p:spPr>
        <p:txBody>
          <a:bodyPr anchor="b">
            <a:normAutofit/>
          </a:bodyPr>
          <a:lstStyle/>
          <a:p>
            <a:pPr>
              <a:spcAft>
                <a:spcPts val="600"/>
              </a:spcAft>
            </a:pPr>
            <a:r>
              <a:rPr lang="en-US" dirty="0"/>
              <a:t>OFFICE OF INFORMATION AND TECHNOLOGY</a:t>
            </a:r>
          </a:p>
        </p:txBody>
      </p:sp>
      <p:sp>
        <p:nvSpPr>
          <p:cNvPr id="5" name="Slide Number Placeholder 4">
            <a:extLst>
              <a:ext uri="{FF2B5EF4-FFF2-40B4-BE49-F238E27FC236}">
                <a16:creationId xmlns:a16="http://schemas.microsoft.com/office/drawing/2014/main" id="{E5A052C0-94F7-5EBB-A116-5BF1654F7153}"/>
              </a:ext>
            </a:extLst>
          </p:cNvPr>
          <p:cNvSpPr>
            <a:spLocks noGrp="1"/>
          </p:cNvSpPr>
          <p:nvPr>
            <p:ph type="sldNum" sz="quarter" idx="12"/>
          </p:nvPr>
        </p:nvSpPr>
        <p:spPr>
          <a:xfrm>
            <a:off x="10964917" y="6286500"/>
            <a:ext cx="388883" cy="308791"/>
          </a:xfrm>
        </p:spPr>
        <p:txBody>
          <a:bodyPr anchor="b">
            <a:normAutofit/>
          </a:bodyPr>
          <a:lstStyle/>
          <a:p>
            <a:pPr>
              <a:spcAft>
                <a:spcPts val="600"/>
              </a:spcAft>
            </a:pPr>
            <a:fld id="{E573346A-FCA4-684E-8D18-26E8324063ED}" type="slidenum">
              <a:rPr lang="en-US" smtClean="0"/>
              <a:pPr>
                <a:spcAft>
                  <a:spcPts val="600"/>
                </a:spcAft>
              </a:pPr>
              <a:t>8</a:t>
            </a:fld>
            <a:endParaRPr lang="en-US"/>
          </a:p>
        </p:txBody>
      </p:sp>
    </p:spTree>
    <p:extLst>
      <p:ext uri="{BB962C8B-B14F-4D97-AF65-F5344CB8AC3E}">
        <p14:creationId xmlns:p14="http://schemas.microsoft.com/office/powerpoint/2010/main" val="3882513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BB5A3-C08D-A309-8692-AA728A01D5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F02FF-9D45-1FA0-6335-B59637DC2CCE}"/>
              </a:ext>
            </a:extLst>
          </p:cNvPr>
          <p:cNvSpPr>
            <a:spLocks noGrp="1"/>
          </p:cNvSpPr>
          <p:nvPr>
            <p:ph type="title"/>
          </p:nvPr>
        </p:nvSpPr>
        <p:spPr/>
        <p:txBody>
          <a:bodyPr/>
          <a:lstStyle/>
          <a:p>
            <a:r>
              <a:rPr lang="en-US"/>
              <a:t>Zack schwartz</a:t>
            </a:r>
          </a:p>
        </p:txBody>
      </p:sp>
      <p:sp>
        <p:nvSpPr>
          <p:cNvPr id="3" name="Text Placeholder 2">
            <a:extLst>
              <a:ext uri="{FF2B5EF4-FFF2-40B4-BE49-F238E27FC236}">
                <a16:creationId xmlns:a16="http://schemas.microsoft.com/office/drawing/2014/main" id="{920F5EC8-9505-3F69-ECBF-F6E550B5B9A8}"/>
              </a:ext>
            </a:extLst>
          </p:cNvPr>
          <p:cNvSpPr>
            <a:spLocks noGrp="1"/>
          </p:cNvSpPr>
          <p:nvPr>
            <p:ph type="body" sz="quarter" idx="10"/>
          </p:nvPr>
        </p:nvSpPr>
        <p:spPr/>
        <p:txBody>
          <a:bodyPr/>
          <a:lstStyle/>
          <a:p>
            <a:r>
              <a:rPr lang="en-US"/>
              <a:t>Principal Deputy Assistant Secretary (PDAS)</a:t>
            </a:r>
          </a:p>
          <a:p>
            <a:r>
              <a:rPr lang="en-US"/>
              <a:t>Office of Information and Technology, VA </a:t>
            </a:r>
            <a:endParaRPr lang="en-US">
              <a:solidFill>
                <a:schemeClr val="accent3"/>
              </a:solidFill>
            </a:endParaRPr>
          </a:p>
        </p:txBody>
      </p:sp>
    </p:spTree>
    <p:extLst>
      <p:ext uri="{BB962C8B-B14F-4D97-AF65-F5344CB8AC3E}">
        <p14:creationId xmlns:p14="http://schemas.microsoft.com/office/powerpoint/2010/main" val="2009876614"/>
      </p:ext>
    </p:extLst>
  </p:cSld>
  <p:clrMapOvr>
    <a:masterClrMapping/>
  </p:clrMapOvr>
</p:sld>
</file>

<file path=ppt/theme/theme1.xml><?xml version="1.0" encoding="utf-8"?>
<a:theme xmlns:a="http://schemas.openxmlformats.org/drawingml/2006/main" name="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Template-Tech-Motion-v8-240223" id="{E24F2BD6-8E9E-054A-BCA7-50A92BBEAA67}" vid="{BCB04C1F-BC91-C74B-ABA7-195E21CF62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a6010e2-8752-4b19-a74b-0f6880e7fc31">
      <Terms xmlns="http://schemas.microsoft.com/office/infopath/2007/PartnerControls"/>
    </lcf76f155ced4ddcb4097134ff3c332f>
    <TaxCatchAll xmlns="fa4a7d63-208b-4e7b-89b0-081948f22e7d" xsi:nil="true"/>
    <SubjectMatter xmlns="da6010e2-8752-4b19-a74b-0f6880e7fc31" xsi:nil="true"/>
    <Key_x0020_Timestamps xmlns="da6010e2-8752-4b19-a74b-0f6880e7fc3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B2ACEE2526854B87E0950EA07D7B5B" ma:contentTypeVersion="21" ma:contentTypeDescription="Create a new document." ma:contentTypeScope="" ma:versionID="a87d26ae8fad6797c27425bb7668e844">
  <xsd:schema xmlns:xsd="http://www.w3.org/2001/XMLSchema" xmlns:xs="http://www.w3.org/2001/XMLSchema" xmlns:p="http://schemas.microsoft.com/office/2006/metadata/properties" xmlns:ns2="da6010e2-8752-4b19-a74b-0f6880e7fc31" xmlns:ns3="fa4a7d63-208b-4e7b-89b0-081948f22e7d" targetNamespace="http://schemas.microsoft.com/office/2006/metadata/properties" ma:root="true" ma:fieldsID="35c2d85e6a4e8d2247b74ddb01fcce91" ns2:_="" ns3:_="">
    <xsd:import namespace="da6010e2-8752-4b19-a74b-0f6880e7fc31"/>
    <xsd:import namespace="fa4a7d63-208b-4e7b-89b0-081948f22e7d"/>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3:TaxCatchAll" minOccurs="0"/>
                <xsd:element ref="ns2:lcf76f155ced4ddcb4097134ff3c332f" minOccurs="0"/>
                <xsd:element ref="ns2:MediaLengthInSeconds" minOccurs="0"/>
                <xsd:element ref="ns2:MediaServiceObjectDetectorVersions" minOccurs="0"/>
                <xsd:element ref="ns2:MediaServiceSearchProperties" minOccurs="0"/>
                <xsd:element ref="ns2:SubjectMatter" minOccurs="0"/>
                <xsd:element ref="ns2:Key_x0020_Timestamp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6010e2-8752-4b19-a74b-0f6880e7fc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0ac6538-d41a-4f9a-bd67-5f7ae81a6d74"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SubjectMatter" ma:index="23" nillable="true" ma:displayName="Subject Matter" ma:format="Dropdown" ma:indexed="true" ma:internalName="SubjectMatter">
      <xsd:simpleType>
        <xsd:restriction base="dms:Choice">
          <xsd:enumeration value="SharePoint"/>
          <xsd:enumeration value="Operational Communications"/>
          <xsd:enumeration value="WordPress"/>
          <xsd:enumeration value="General Processes"/>
          <xsd:enumeration value="Reporting"/>
          <xsd:enumeration value="Congressional Automation"/>
          <xsd:enumeration value="GovDelivery"/>
        </xsd:restriction>
      </xsd:simpleType>
    </xsd:element>
    <xsd:element name="Key_x0020_Timestamps" ma:index="24" nillable="true" ma:displayName="Key Timestamps" ma:internalName="Key_x0020_Timestamps">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4a7d63-208b-4e7b-89b0-081948f22e7d"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282b4716-72c3-4363-ae96-c49d39dd16d7}" ma:internalName="TaxCatchAll" ma:showField="CatchAllData" ma:web="fa4a7d63-208b-4e7b-89b0-081948f22e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55CE0D-1072-472C-9944-AFF2E920F18A}">
  <ds:schemaRefs>
    <ds:schemaRef ds:uri="http://purl.org/dc/elements/1.1/"/>
    <ds:schemaRef ds:uri="da6010e2-8752-4b19-a74b-0f6880e7fc3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fa4a7d63-208b-4e7b-89b0-081948f22e7d"/>
    <ds:schemaRef ds:uri="http://www.w3.org/XML/1998/namespace"/>
    <ds:schemaRef ds:uri="http://purl.org/dc/dcmitype/"/>
  </ds:schemaRefs>
</ds:datastoreItem>
</file>

<file path=customXml/itemProps2.xml><?xml version="1.0" encoding="utf-8"?>
<ds:datastoreItem xmlns:ds="http://schemas.openxmlformats.org/officeDocument/2006/customXml" ds:itemID="{6869042D-5C24-44E8-AE2B-58A295F1CAD6}">
  <ds:schemaRefs>
    <ds:schemaRef ds:uri="da6010e2-8752-4b19-a74b-0f6880e7fc31"/>
    <ds:schemaRef ds:uri="fa4a7d63-208b-4e7b-89b0-081948f22e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16ADF8C-15C6-4144-AA5D-2F812869A5B0}">
  <ds:schemaRefs>
    <ds:schemaRef ds:uri="http://schemas.microsoft.com/sharepoint/v3/contenttype/forms"/>
  </ds:schemaRefs>
</ds:datastoreItem>
</file>

<file path=docMetadata/LabelInfo.xml><?xml version="1.0" encoding="utf-8"?>
<clbl:labelList xmlns:clbl="http://schemas.microsoft.com/office/2020/mipLabelMetadata">
  <clbl:label id="{e95f1b23-abaf-45ee-821d-b7ab251ab3bf}" enabled="0" method="" siteId="{e95f1b23-abaf-45ee-821d-b7ab251ab3bf}" removed="1"/>
</clbl:labelList>
</file>

<file path=docProps/app.xml><?xml version="1.0" encoding="utf-8"?>
<Properties xmlns="http://schemas.openxmlformats.org/officeDocument/2006/extended-properties" xmlns:vt="http://schemas.openxmlformats.org/officeDocument/2006/docPropsVTypes">
  <Template>VA-OIT-PPT-Template-Tech-Motion-v8-240323</Template>
  <TotalTime>5</TotalTime>
  <Words>4790</Words>
  <Application>Microsoft Office PowerPoint</Application>
  <PresentationFormat>Widescreen</PresentationFormat>
  <Paragraphs>719</Paragraphs>
  <Slides>43</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 Arial </vt:lpstr>
      <vt:lpstr>.AppleSystemUIFont</vt:lpstr>
      <vt:lpstr>Arial</vt:lpstr>
      <vt:lpstr>Calibri</vt:lpstr>
      <vt:lpstr>Segoe UI</vt:lpstr>
      <vt:lpstr>OIT Tech Motion Layout</vt:lpstr>
      <vt:lpstr>OIT Industry day</vt:lpstr>
      <vt:lpstr>Agenda (1 of 3)</vt:lpstr>
      <vt:lpstr>Agenda (2 of 3)</vt:lpstr>
      <vt:lpstr>Agenda (3 of 3)</vt:lpstr>
      <vt:lpstr>Chanel Bankston-Carter</vt:lpstr>
      <vt:lpstr>Don Carter </vt:lpstr>
      <vt:lpstr>Acquisition Disclaimer</vt:lpstr>
      <vt:lpstr>Live Question Submission</vt:lpstr>
      <vt:lpstr>Zack schwartz</vt:lpstr>
      <vt:lpstr>Tim mccutcheon</vt:lpstr>
      <vt:lpstr>Health Services DevSecOps</vt:lpstr>
      <vt:lpstr>Supply Chain Management DevSecOps and Integration</vt:lpstr>
      <vt:lpstr>Management Consulting Services and Healthcare </vt:lpstr>
      <vt:lpstr>Telehealth, Scheduling, and Mobile Platform Services (TSMPS)</vt:lpstr>
      <vt:lpstr>Health Middleware/Data Management (HMDM) DevSecOps</vt:lpstr>
      <vt:lpstr>Health Services Portfolio Technical Management &amp; Strategic Solutioning Support (HTMSS)</vt:lpstr>
      <vt:lpstr>Kim pugh</vt:lpstr>
      <vt:lpstr>Enterprise Digital Government Enablement (EDGE)</vt:lpstr>
      <vt:lpstr>Onboarding, Management, Engineering, Governance, and Assurance Services (OMEGA)</vt:lpstr>
      <vt:lpstr>Jeff spaeth</vt:lpstr>
      <vt:lpstr>Zero Trust Architecture (ZTA) Acceleration</vt:lpstr>
      <vt:lpstr>Brandel Wicinski</vt:lpstr>
      <vt:lpstr>Transformation Support Services (TSS) 3.0</vt:lpstr>
      <vt:lpstr>Tamara neal</vt:lpstr>
      <vt:lpstr>Data Loss Prevention (DLP)</vt:lpstr>
      <vt:lpstr>Matt Fegley and Chad Oglesbee</vt:lpstr>
      <vt:lpstr>Application Hosting Compute and Storage </vt:lpstr>
      <vt:lpstr>Mainframe Services</vt:lpstr>
      <vt:lpstr>Infrastructure Engineering and Operations </vt:lpstr>
      <vt:lpstr>Data Center Facilities Operations</vt:lpstr>
      <vt:lpstr>Application Services </vt:lpstr>
      <vt:lpstr>IAM/ICAM Modernization</vt:lpstr>
      <vt:lpstr>Sean mohler</vt:lpstr>
      <vt:lpstr>Endpoints </vt:lpstr>
      <vt:lpstr>Gary cobb</vt:lpstr>
      <vt:lpstr>Contact Center Infrastructure (CCI)</vt:lpstr>
      <vt:lpstr>Edwin Wlodarski</vt:lpstr>
      <vt:lpstr>Network Enterprise Design Implementation and Infrastructure Services (NEDIIS)</vt:lpstr>
      <vt:lpstr>Brad mills</vt:lpstr>
      <vt:lpstr>Cloud-based Contact Center as a Service (CCaaS)</vt:lpstr>
      <vt:lpstr>Don Carter </vt:lpstr>
      <vt:lpstr>Post Event Survey and VAO Site </vt:lpstr>
      <vt:lpstr>43</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Kelley, Aaron</dc:creator>
  <cp:keywords>PPT, OIT, presentation, Office of Information and Technology, presentaion, template, layout</cp:keywords>
  <dc:description>OIT20230327</dc:description>
  <cp:lastModifiedBy>Carter, Don C.</cp:lastModifiedBy>
  <cp:revision>2</cp:revision>
  <cp:lastPrinted>2017-03-28T14:15:43Z</cp:lastPrinted>
  <dcterms:created xsi:type="dcterms:W3CDTF">2026-03-09T18:35:03Z</dcterms:created>
  <dcterms:modified xsi:type="dcterms:W3CDTF">2026-03-27T12:09:00Z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0x0101004BB2ACEE2526854B87E0950EA07D7B5B</vt:lpwstr>
  </property>
  <property fmtid="{D5CDD505-2E9C-101B-9397-08002B2CF9AE}" pid="3" name="MediaServiceImageTags">
    <vt:lpwstr/>
  </property>
</Properties>
</file>