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84" r:id="rId1"/>
  </p:sldMasterIdLst>
  <p:notesMasterIdLst>
    <p:notesMasterId r:id="rId10"/>
  </p:notesMasterIdLst>
  <p:handoutMasterIdLst>
    <p:handoutMasterId r:id="rId11"/>
  </p:handoutMasterIdLst>
  <p:sldIdLst>
    <p:sldId id="348" r:id="rId2"/>
    <p:sldId id="369" r:id="rId3"/>
    <p:sldId id="372" r:id="rId4"/>
    <p:sldId id="379" r:id="rId5"/>
    <p:sldId id="371" r:id="rId6"/>
    <p:sldId id="370" r:id="rId7"/>
    <p:sldId id="364" r:id="rId8"/>
    <p:sldId id="380" r:id="rId9"/>
  </p:sldIdLst>
  <p:sldSz cx="9144000" cy="6858000" type="screen4x3"/>
  <p:notesSz cx="7023100" cy="93091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0033CC"/>
    <a:srgbClr val="0066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56" autoAdjust="0"/>
    <p:restoredTop sz="86648" autoAdjust="0"/>
  </p:normalViewPr>
  <p:slideViewPr>
    <p:cSldViewPr>
      <p:cViewPr>
        <p:scale>
          <a:sx n="100" d="100"/>
          <a:sy n="100" d="100"/>
        </p:scale>
        <p:origin x="-606" y="4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8275" y="0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DBC69C2-679C-49FF-B9F5-3668789FD007}" type="datetimeFigureOut">
              <a:rPr lang="en-US" smtClean="0"/>
              <a:t>12/9/2015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8275" y="8842375"/>
            <a:ext cx="3043238" cy="46513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8265F224-339D-47FA-8CE3-25144A134D2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5448701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43343" cy="465455"/>
          </a:xfrm>
          <a:prstGeom prst="rect">
            <a:avLst/>
          </a:prstGeom>
        </p:spPr>
        <p:txBody>
          <a:bodyPr vert="horz" lIns="93311" tIns="46656" rIns="93311" bIns="46656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8132" y="0"/>
            <a:ext cx="3043343" cy="465455"/>
          </a:xfrm>
          <a:prstGeom prst="rect">
            <a:avLst/>
          </a:prstGeom>
        </p:spPr>
        <p:txBody>
          <a:bodyPr vert="horz" lIns="93311" tIns="46656" rIns="93311" bIns="46656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37BC2C8B-EB4D-44A9-AEE6-E7988287F458}" type="datetimeFigureOut">
              <a:rPr lang="en-US"/>
              <a:pPr>
                <a:defRPr/>
              </a:pPr>
              <a:t>12/9/2015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4275" y="698500"/>
            <a:ext cx="4654550" cy="3490913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311" tIns="46656" rIns="93311" bIns="46656" rtlCol="0" anchor="ctr"/>
          <a:lstStyle/>
          <a:p>
            <a:pPr lvl="0"/>
            <a:endParaRPr lang="en-US" noProof="0" dirty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2310" y="4421823"/>
            <a:ext cx="5618480" cy="4189095"/>
          </a:xfrm>
          <a:prstGeom prst="rect">
            <a:avLst/>
          </a:prstGeom>
        </p:spPr>
        <p:txBody>
          <a:bodyPr vert="horz" lIns="93311" tIns="46656" rIns="93311" bIns="46656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42029"/>
            <a:ext cx="3043343" cy="465455"/>
          </a:xfrm>
          <a:prstGeom prst="rect">
            <a:avLst/>
          </a:prstGeom>
        </p:spPr>
        <p:txBody>
          <a:bodyPr vert="horz" lIns="93311" tIns="46656" rIns="93311" bIns="46656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8132" y="8842029"/>
            <a:ext cx="3043343" cy="465455"/>
          </a:xfrm>
          <a:prstGeom prst="rect">
            <a:avLst/>
          </a:prstGeom>
        </p:spPr>
        <p:txBody>
          <a:bodyPr vert="horz" lIns="93311" tIns="46656" rIns="93311" bIns="46656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7114AF9B-7962-49D5-A87A-6A24C8E4970A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64834076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0768645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2</a:t>
            </a:fld>
            <a:endParaRPr lang="en-US" dirty="0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4</a:t>
            </a:fld>
            <a:endParaRPr lang="en-US" dirty="0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5</a:t>
            </a:fld>
            <a:endParaRPr lang="en-US" dirty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marL="171707" indent="-171707" defTabSz="915772">
              <a:buFont typeface="Arial" panose="020B0604020202020204" pitchFamily="34" charset="0"/>
              <a:buChar char="•"/>
              <a:defRPr/>
            </a:pPr>
            <a:endParaRPr lang="en-US" dirty="0" smtClean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6</a:t>
            </a:fld>
            <a:endParaRPr lang="en-US" dirty="0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325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 fontScale="92500" lnSpcReduction="20000"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114AF9B-7962-49D5-A87A-6A24C8E4970A}" type="slidenum">
              <a:rPr lang="en-US" smtClean="0"/>
              <a:pPr>
                <a:defRPr/>
              </a:pPr>
              <a:t>8</a:t>
            </a:fld>
            <a:endParaRPr 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E500674-D9AB-40CE-A349-3C1155572D61}" type="datetime1">
              <a:rPr lang="en-US"/>
              <a:pPr>
                <a:defRPr/>
              </a:pPr>
              <a:t>12/9/2015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C36DA49-4755-4916-B5E1-FC267C97E93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D9444D1-9735-4F58-B47F-BB3AAF2053E3}" type="datetime1">
              <a:rPr lang="en-US"/>
              <a:pPr>
                <a:defRPr/>
              </a:pPr>
              <a:t>12/9/2015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CF15AB5-FCE9-4E5C-BC3F-CA2CD493ECA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14DB3F-5C04-4BD3-A693-F76D8915EED3}" type="datetime1">
              <a:rPr lang="en-US"/>
              <a:pPr>
                <a:defRPr/>
              </a:pPr>
              <a:t>12/9/2015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0E88D3-9A6B-4A91-A8AC-2F78ECFE7E67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143000"/>
          </a:xfrm>
        </p:spPr>
        <p:txBody>
          <a:bodyPr/>
          <a:lstStyle>
            <a:lvl1pPr>
              <a:defRPr sz="3400" baseline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B0087C6-E3E1-45F7-AE8A-768F58A89E1C}" type="datetime1">
              <a:rPr lang="en-US"/>
              <a:pPr>
                <a:defRPr/>
              </a:pPr>
              <a:t>12/9/2015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C7219A-98DC-42BA-A12A-12E75342F36E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FE73FAD-28C1-44E0-A2A3-7F5291E01A15}" type="datetime1">
              <a:rPr lang="en-US"/>
              <a:pPr>
                <a:defRPr/>
              </a:pPr>
              <a:t>12/9/2015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3E927E1-E70B-4FF6-8D14-9CDF880EF3E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5BBA631-2D1C-412A-90CF-DA8FF8F0A1D1}" type="datetime1">
              <a:rPr lang="en-US"/>
              <a:pPr>
                <a:defRPr/>
              </a:pPr>
              <a:t>12/9/2015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6D4249C-4FDD-4D4C-843B-EA2AA78452D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67C25B7-EBCC-4148-860D-2199BC421909}" type="datetime1">
              <a:rPr lang="en-US"/>
              <a:pPr>
                <a:defRPr/>
              </a:pPr>
              <a:t>12/9/2015</a:t>
            </a:fld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ADFDB6-263A-4A06-97D7-F306EC55A8B3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FFC646A0-78FE-424E-8F25-63FF48B86FD8}" type="datetime1">
              <a:rPr lang="en-US"/>
              <a:pPr>
                <a:defRPr/>
              </a:pPr>
              <a:t>12/9/2015</a:t>
            </a:fld>
            <a:endParaRPr lang="en-US" dirty="0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32352A2-FA36-4198-B8DB-B5FE725F7941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9536426A-EDC3-464E-8B27-8484C5ABD7CA}" type="datetime1">
              <a:rPr lang="en-US"/>
              <a:pPr>
                <a:defRPr/>
              </a:pPr>
              <a:t>12/9/2015</a:t>
            </a:fld>
            <a:endParaRPr lang="en-US" dirty="0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FD29990-F38A-4F12-846F-97009A35C65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312E471-C036-4F0E-A894-A1B857C4B00F}" type="datetime1">
              <a:rPr lang="en-US"/>
              <a:pPr>
                <a:defRPr/>
              </a:pPr>
              <a:t>12/9/2015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CEDB9E-1C79-412E-8604-7BAB00BD5E8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392209D-1017-4BAF-8E1D-0312A7E7DD96}" type="datetime1">
              <a:rPr lang="en-US"/>
              <a:pPr>
                <a:defRPr/>
              </a:pPr>
              <a:t>12/9/2015</a:t>
            </a:fld>
            <a:endParaRPr lang="en-US" dirty="0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0BB18A-2ED6-4A90-931E-559DE6819C1C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</a:p>
        </p:txBody>
      </p:sp>
      <p:sp>
        <p:nvSpPr>
          <p:cNvPr id="2051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FCEAAF69-7742-46E9-83F9-707CEEC8477B}" type="datetime1">
              <a:rPr lang="en-US"/>
              <a:pPr>
                <a:defRPr/>
              </a:pPr>
              <a:t>12/9/2015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r>
              <a:rPr lang="en-US" dirty="0"/>
              <a:t>2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</a:defRPr>
            </a:lvl1pPr>
          </a:lstStyle>
          <a:p>
            <a:pPr>
              <a:defRPr/>
            </a:pPr>
            <a:fld id="{E88F2EB6-022A-4D82-89CB-F7201A79F3C2}" type="slidenum">
              <a:rPr lang="en-US"/>
              <a:pPr>
                <a:defRPr/>
              </a:pPr>
              <a:t>‹#›</a:t>
            </a:fld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3.jpe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4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Relationship Id="rId4" Type="http://schemas.openxmlformats.org/officeDocument/2006/relationships/hyperlink" Target="http://www.va.gov/osdbu/library/events.asp" TargetMode="Externa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itle 1"/>
          <p:cNvSpPr>
            <a:spLocks noGrp="1"/>
          </p:cNvSpPr>
          <p:nvPr>
            <p:ph type="ctrTitle"/>
          </p:nvPr>
        </p:nvSpPr>
        <p:spPr>
          <a:xfrm>
            <a:off x="762000" y="1981200"/>
            <a:ext cx="7772400" cy="1470025"/>
          </a:xfrm>
        </p:spPr>
        <p:txBody>
          <a:bodyPr/>
          <a:lstStyle/>
          <a:p>
            <a:pPr eaLnBrk="1" hangingPunct="1"/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Advanced Planning 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Briefing to Industry (APBI)</a:t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36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>Strategic Acquisition Center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sz="28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  <a:t/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</a:rPr>
            </a:br>
            <a:endParaRPr lang="en-US" dirty="0" smtClean="0"/>
          </a:p>
        </p:txBody>
      </p:sp>
      <p:pic>
        <p:nvPicPr>
          <p:cNvPr id="307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228600"/>
            <a:ext cx="8674100" cy="1066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extBox 3"/>
          <p:cNvSpPr txBox="1"/>
          <p:nvPr/>
        </p:nvSpPr>
        <p:spPr>
          <a:xfrm>
            <a:off x="0" y="3975318"/>
            <a:ext cx="9144000" cy="187743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2000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Office of Small and Disadvantaged Utilization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/>
            </a:r>
            <a:b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</a:br>
            <a:r>
              <a:rPr lang="en-US" dirty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Tom </a:t>
            </a:r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Leney, Executive Director, Small and Veteran Business Programs</a:t>
            </a:r>
            <a:endParaRPr lang="en-US" dirty="0">
              <a:solidFill>
                <a:schemeClr val="tx2">
                  <a:lumMod val="75000"/>
                </a:schemeClr>
              </a:solidFill>
              <a:latin typeface="Arial Black" pitchFamily="34" charset="0"/>
              <a:cs typeface="Arial" pitchFamily="34" charset="0"/>
            </a:endParaRPr>
          </a:p>
          <a:p>
            <a:pPr algn="ctr"/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“VA Small Business Programs Update ”</a:t>
            </a:r>
          </a:p>
          <a:p>
            <a:pPr algn="ctr"/>
            <a:r>
              <a:rPr lang="en-US" dirty="0" smtClean="0">
                <a:solidFill>
                  <a:schemeClr val="tx2">
                    <a:lumMod val="75000"/>
                  </a:schemeClr>
                </a:solidFill>
                <a:latin typeface="Arial Black" pitchFamily="34" charset="0"/>
                <a:cs typeface="Arial" pitchFamily="34" charset="0"/>
              </a:rPr>
              <a:t>December 10, 2015</a:t>
            </a:r>
            <a:r>
              <a:rPr lang="en-US" sz="2800" dirty="0" smtClean="0">
                <a:latin typeface="Arial Black" pitchFamily="34" charset="0"/>
              </a:rPr>
              <a:t/>
            </a:r>
            <a:br>
              <a:rPr lang="en-US" sz="2800" dirty="0" smtClean="0">
                <a:latin typeface="Arial Black" pitchFamily="34" charset="0"/>
              </a:rPr>
            </a:br>
            <a:endParaRPr lang="en-US" sz="2800" dirty="0">
              <a:latin typeface="Arial Black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2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79010" y="152400"/>
            <a:ext cx="8229600" cy="1143000"/>
          </a:xfrm>
        </p:spPr>
        <p:txBody>
          <a:bodyPr/>
          <a:lstStyle/>
          <a:p>
            <a:r>
              <a:rPr lang="en-US" sz="3200" dirty="0" smtClean="0"/>
              <a:t>Current Situation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14800"/>
          </a:xfrm>
        </p:spPr>
        <p:txBody>
          <a:bodyPr/>
          <a:lstStyle/>
          <a:p>
            <a:r>
              <a:rPr lang="en-US" sz="4400" dirty="0" smtClean="0"/>
              <a:t>Socioeconomic Goals</a:t>
            </a:r>
          </a:p>
          <a:p>
            <a:r>
              <a:rPr lang="en-US" sz="4400" dirty="0" smtClean="0"/>
              <a:t>Framework for Success</a:t>
            </a:r>
            <a:endParaRPr lang="en-US" sz="4400" dirty="0"/>
          </a:p>
          <a:p>
            <a:r>
              <a:rPr lang="en-US" sz="4400" i="1" dirty="0" smtClean="0"/>
              <a:t>My</a:t>
            </a:r>
            <a:r>
              <a:rPr lang="en-US" sz="4400" dirty="0" smtClean="0"/>
              <a:t>VA Verification Initiative</a:t>
            </a:r>
          </a:p>
          <a:p>
            <a:endParaRPr lang="en-US" sz="4400" dirty="0" smtClean="0"/>
          </a:p>
          <a:p>
            <a:pPr marL="0" indent="0">
              <a:buNone/>
            </a:pPr>
            <a:endParaRPr lang="en-US" sz="4400" dirty="0" smtClean="0"/>
          </a:p>
        </p:txBody>
      </p:sp>
      <p:pic>
        <p:nvPicPr>
          <p:cNvPr id="10" name="Picture 9" descr="https://myva.va.gov/wp-content/uploads/2015/07/MyVA-Default-2.jpg"/>
          <p:cNvPicPr>
            <a:picLocks noChangeAspect="1" noChangeArrowheads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39168" y="3962399"/>
            <a:ext cx="4589463" cy="23272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40089149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3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79010" y="152400"/>
            <a:ext cx="8229600" cy="1143000"/>
          </a:xfrm>
        </p:spPr>
        <p:txBody>
          <a:bodyPr/>
          <a:lstStyle/>
          <a:p>
            <a:r>
              <a:rPr lang="en-US" sz="3200" dirty="0" smtClean="0"/>
              <a:t>Small Business </a:t>
            </a:r>
            <a:br>
              <a:rPr lang="en-US" sz="3200" dirty="0" smtClean="0"/>
            </a:br>
            <a:r>
              <a:rPr lang="en-US" sz="3200" dirty="0" smtClean="0"/>
              <a:t>Framework for Success</a:t>
            </a:r>
            <a:endParaRPr lang="en-US" sz="3200" dirty="0"/>
          </a:p>
        </p:txBody>
      </p:sp>
      <p:pic>
        <p:nvPicPr>
          <p:cNvPr id="1026" name="Picture 2" descr="C:\Users\vacoprincm\AppData\Local\Microsoft\Windows\Temporary Internet Files\Content.Outlook\XZ3PZVPF\CycleofSuccess_All20151001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00980" y="1655944"/>
            <a:ext cx="5142040" cy="520205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2" name="Flowchart: Connector 1"/>
          <p:cNvSpPr/>
          <p:nvPr/>
        </p:nvSpPr>
        <p:spPr>
          <a:xfrm>
            <a:off x="3886199" y="3533072"/>
            <a:ext cx="1457325" cy="1496128"/>
          </a:xfrm>
          <a:prstGeom prst="flowChartConnector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05247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4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79010" y="152400"/>
            <a:ext cx="8229600" cy="1143000"/>
          </a:xfrm>
        </p:spPr>
        <p:txBody>
          <a:bodyPr/>
          <a:lstStyle/>
          <a:p>
            <a:r>
              <a:rPr lang="en-US" sz="3200" dirty="0" smtClean="0"/>
              <a:t>Key Initiatives for FY 2016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14800"/>
          </a:xfrm>
        </p:spPr>
        <p:txBody>
          <a:bodyPr/>
          <a:lstStyle/>
          <a:p>
            <a:r>
              <a:rPr lang="en-US" sz="4400" dirty="0"/>
              <a:t>Awareness: Market Research </a:t>
            </a:r>
            <a:r>
              <a:rPr lang="en-US" sz="4400" dirty="0" smtClean="0"/>
              <a:t>Updates</a:t>
            </a:r>
          </a:p>
          <a:p>
            <a:r>
              <a:rPr lang="en-US" sz="4400" dirty="0" smtClean="0"/>
              <a:t>Access: Direct Access Program Updates</a:t>
            </a:r>
          </a:p>
          <a:p>
            <a:r>
              <a:rPr lang="en-US" sz="4400" dirty="0" smtClean="0"/>
              <a:t>Risk Mitigation: Verification Updates</a:t>
            </a:r>
          </a:p>
          <a:p>
            <a:pPr marL="0" indent="0">
              <a:buNone/>
            </a:pPr>
            <a:endParaRPr lang="en-US" sz="4400" dirty="0" smtClean="0"/>
          </a:p>
        </p:txBody>
      </p:sp>
    </p:spTree>
    <p:extLst>
      <p:ext uri="{BB962C8B-B14F-4D97-AF65-F5344CB8AC3E}">
        <p14:creationId xmlns:p14="http://schemas.microsoft.com/office/powerpoint/2010/main" val="41647427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5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79010" y="152400"/>
            <a:ext cx="8229600" cy="1143000"/>
          </a:xfrm>
        </p:spPr>
        <p:txBody>
          <a:bodyPr/>
          <a:lstStyle/>
          <a:p>
            <a:r>
              <a:rPr lang="en-US" sz="3200" dirty="0" smtClean="0"/>
              <a:t>Awareness: </a:t>
            </a:r>
            <a:br>
              <a:rPr lang="en-US" sz="3200" dirty="0" smtClean="0"/>
            </a:br>
            <a:r>
              <a:rPr lang="en-US" sz="3200" dirty="0" smtClean="0"/>
              <a:t>Market Research in FY 2016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14800"/>
          </a:xfrm>
        </p:spPr>
        <p:txBody>
          <a:bodyPr/>
          <a:lstStyle/>
          <a:p>
            <a:r>
              <a:rPr lang="en-US" sz="4400" dirty="0" smtClean="0"/>
              <a:t>Small Business Intelligence Tool</a:t>
            </a:r>
          </a:p>
          <a:p>
            <a:r>
              <a:rPr lang="en-US" sz="4400" dirty="0" smtClean="0"/>
              <a:t>Linkage to Direct Access Opportunities</a:t>
            </a:r>
          </a:p>
        </p:txBody>
      </p:sp>
    </p:spTree>
    <p:extLst>
      <p:ext uri="{BB962C8B-B14F-4D97-AF65-F5344CB8AC3E}">
        <p14:creationId xmlns:p14="http://schemas.microsoft.com/office/powerpoint/2010/main" val="35250853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6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79010" y="152400"/>
            <a:ext cx="8229600" cy="1143000"/>
          </a:xfrm>
        </p:spPr>
        <p:txBody>
          <a:bodyPr/>
          <a:lstStyle/>
          <a:p>
            <a:r>
              <a:rPr lang="en-US" sz="3200" dirty="0" smtClean="0"/>
              <a:t> Direct Access Program </a:t>
            </a:r>
            <a:br>
              <a:rPr lang="en-US" sz="3200" dirty="0" smtClean="0"/>
            </a:br>
            <a:r>
              <a:rPr lang="en-US" sz="3200" dirty="0" smtClean="0"/>
              <a:t>(DAP) in FY 2016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4114800"/>
          </a:xfrm>
        </p:spPr>
        <p:txBody>
          <a:bodyPr/>
          <a:lstStyle/>
          <a:p>
            <a:r>
              <a:rPr lang="en-US" sz="4400" dirty="0" smtClean="0"/>
              <a:t>Communities of Interest (COI)</a:t>
            </a:r>
          </a:p>
          <a:p>
            <a:r>
              <a:rPr lang="en-US" sz="4400" dirty="0" smtClean="0"/>
              <a:t>National Veterans Small Business Engagement (NVSBE) 2016</a:t>
            </a:r>
          </a:p>
          <a:p>
            <a:pPr lvl="1"/>
            <a:r>
              <a:rPr lang="en-US" dirty="0" smtClean="0"/>
              <a:t> Minneapolis, MN from Nov 1 – Nov 3</a:t>
            </a:r>
          </a:p>
          <a:p>
            <a:r>
              <a:rPr lang="en-US" sz="4400" dirty="0" smtClean="0"/>
              <a:t>Upcoming DAP Events</a:t>
            </a:r>
          </a:p>
          <a:p>
            <a:pPr lvl="1"/>
            <a:r>
              <a:rPr lang="en-US" dirty="0" smtClean="0">
                <a:hlinkClick r:id="rId4"/>
              </a:rPr>
              <a:t>http://www.va.gov/osdbu/library/events.asp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642385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7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79010" y="152400"/>
            <a:ext cx="8229600" cy="1143000"/>
          </a:xfrm>
        </p:spPr>
        <p:txBody>
          <a:bodyPr/>
          <a:lstStyle/>
          <a:p>
            <a:r>
              <a:rPr lang="en-US" sz="3200" dirty="0" smtClean="0"/>
              <a:t/>
            </a:r>
            <a:br>
              <a:rPr lang="en-US" sz="3200" dirty="0" smtClean="0"/>
            </a:br>
            <a:r>
              <a:rPr lang="en-US" sz="3200" dirty="0" smtClean="0"/>
              <a:t>Risk Mitigation: </a:t>
            </a:r>
            <a:br>
              <a:rPr lang="en-US" sz="3200" dirty="0" smtClean="0"/>
            </a:br>
            <a:r>
              <a:rPr lang="en-US" sz="3200" dirty="0" smtClean="0"/>
              <a:t>Verification Transformation </a:t>
            </a:r>
            <a:br>
              <a:rPr lang="en-US" sz="3200" dirty="0" smtClean="0"/>
            </a:b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19399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4400" dirty="0" smtClean="0">
                <a:solidFill>
                  <a:srgbClr val="000000"/>
                </a:solidFill>
                <a:latin typeface="Calibri" pitchFamily="34" charset="0"/>
              </a:rPr>
              <a:t>Faster, Better, Cheaper</a:t>
            </a:r>
          </a:p>
          <a:p>
            <a:pPr eaLnBrk="1" hangingPunct="1">
              <a:defRPr/>
            </a:pPr>
            <a:r>
              <a:rPr lang="en-US" altLang="en-US" sz="4400" dirty="0" smtClean="0">
                <a:solidFill>
                  <a:srgbClr val="000000"/>
                </a:solidFill>
                <a:latin typeface="Calibri" pitchFamily="34" charset="0"/>
              </a:rPr>
              <a:t>Pre-qualification Assessment</a:t>
            </a:r>
          </a:p>
          <a:p>
            <a:pPr eaLnBrk="1" hangingPunct="1">
              <a:defRPr/>
            </a:pPr>
            <a:r>
              <a:rPr lang="en-US" altLang="en-US" sz="4400" dirty="0" smtClean="0">
                <a:solidFill>
                  <a:srgbClr val="000000"/>
                </a:solidFill>
                <a:latin typeface="Calibri" pitchFamily="34" charset="0"/>
              </a:rPr>
              <a:t>Case Management Teams</a:t>
            </a:r>
          </a:p>
          <a:p>
            <a:pPr eaLnBrk="1" hangingPunct="1">
              <a:defRPr/>
            </a:pPr>
            <a:r>
              <a:rPr lang="en-US" altLang="en-US" sz="4400" dirty="0" smtClean="0">
                <a:solidFill>
                  <a:srgbClr val="000000"/>
                </a:solidFill>
                <a:latin typeface="Calibri" pitchFamily="34" charset="0"/>
              </a:rPr>
              <a:t>Pre-Determination Findings</a:t>
            </a:r>
            <a:endParaRPr lang="en-US" altLang="en-US" sz="4400" dirty="0">
              <a:solidFill>
                <a:srgbClr val="000000"/>
              </a:solidFill>
              <a:latin typeface="Calibri" pitchFamily="34" charset="0"/>
            </a:endParaRPr>
          </a:p>
          <a:p>
            <a:pPr marL="0" indent="0" algn="ctr" eaLnBrk="1" hangingPunct="1">
              <a:buNone/>
              <a:defRPr/>
            </a:pPr>
            <a:r>
              <a:rPr lang="en-US" altLang="en-US" b="1" u="sng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344319557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96" name="Picture 1" descr="VeteransAffairs-Seal.JP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6200" y="228600"/>
            <a:ext cx="990600" cy="990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>
              <a:defRPr/>
            </a:pPr>
            <a:fld id="{74B98FFB-6BAF-44FE-98A2-7B2F1597F915}" type="slidenum">
              <a:rPr lang="en-US"/>
              <a:pPr>
                <a:defRPr/>
              </a:pPr>
              <a:t>8</a:t>
            </a:fld>
            <a:endParaRPr lang="en-US" dirty="0"/>
          </a:p>
        </p:txBody>
      </p:sp>
      <p:cxnSp>
        <p:nvCxnSpPr>
          <p:cNvPr id="6" name="Straight Connector 5"/>
          <p:cNvCxnSpPr/>
          <p:nvPr/>
        </p:nvCxnSpPr>
        <p:spPr>
          <a:xfrm>
            <a:off x="152400" y="1295400"/>
            <a:ext cx="8763000" cy="1588"/>
          </a:xfrm>
          <a:prstGeom prst="line">
            <a:avLst/>
          </a:prstGeom>
          <a:ln w="25400">
            <a:solidFill>
              <a:srgbClr val="0070C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" name="Straight Connector 6"/>
          <p:cNvCxnSpPr/>
          <p:nvPr/>
        </p:nvCxnSpPr>
        <p:spPr>
          <a:xfrm>
            <a:off x="457200" y="1447800"/>
            <a:ext cx="8229600" cy="1588"/>
          </a:xfrm>
          <a:prstGeom prst="line">
            <a:avLst/>
          </a:prstGeom>
          <a:ln/>
        </p:spPr>
        <p:style>
          <a:lnRef idx="3">
            <a:schemeClr val="accent2"/>
          </a:lnRef>
          <a:fillRef idx="0">
            <a:schemeClr val="accent2"/>
          </a:fillRef>
          <a:effectRef idx="2">
            <a:schemeClr val="accent2"/>
          </a:effectRef>
          <a:fontRef idx="minor">
            <a:schemeClr val="tx1"/>
          </a:fontRef>
        </p:style>
      </p:cxnSp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79010" y="152400"/>
            <a:ext cx="8229600" cy="1143000"/>
          </a:xfrm>
        </p:spPr>
        <p:txBody>
          <a:bodyPr/>
          <a:lstStyle/>
          <a:p>
            <a:r>
              <a:rPr lang="en-US" sz="3200" dirty="0" smtClean="0"/>
              <a:t>Risk Mitigation: Verification </a:t>
            </a:r>
            <a:endParaRPr lang="en-US" sz="3200" dirty="0"/>
          </a:p>
        </p:txBody>
      </p:sp>
      <p:sp>
        <p:nvSpPr>
          <p:cNvPr id="2" name="Content Placeholder 1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819399"/>
          </a:xfrm>
        </p:spPr>
        <p:txBody>
          <a:bodyPr/>
          <a:lstStyle/>
          <a:p>
            <a:pPr eaLnBrk="1" hangingPunct="1">
              <a:defRPr/>
            </a:pPr>
            <a:r>
              <a:rPr lang="en-US" altLang="en-US" sz="2400" dirty="0" smtClean="0">
                <a:solidFill>
                  <a:srgbClr val="000000"/>
                </a:solidFill>
                <a:latin typeface="Calibri" pitchFamily="34" charset="0"/>
              </a:rPr>
              <a:t>Check Vendor Information Pages (VIP)</a:t>
            </a:r>
          </a:p>
          <a:p>
            <a:pPr eaLnBrk="1" hangingPunct="1">
              <a:defRPr/>
            </a:pPr>
            <a:r>
              <a:rPr lang="en-US" altLang="en-US" sz="2400" dirty="0" smtClean="0">
                <a:solidFill>
                  <a:srgbClr val="000000"/>
                </a:solidFill>
                <a:latin typeface="Calibri" pitchFamily="34" charset="0"/>
              </a:rPr>
              <a:t>Rigorous Standards</a:t>
            </a:r>
          </a:p>
          <a:p>
            <a:pPr eaLnBrk="1" hangingPunct="1">
              <a:defRPr/>
            </a:pPr>
            <a:r>
              <a:rPr lang="en-US" altLang="en-US" sz="2400" dirty="0" smtClean="0">
                <a:solidFill>
                  <a:srgbClr val="000000"/>
                </a:solidFill>
                <a:latin typeface="Calibri" pitchFamily="34" charset="0"/>
              </a:rPr>
              <a:t>Extensive Audit Programs</a:t>
            </a:r>
          </a:p>
          <a:p>
            <a:pPr eaLnBrk="1" hangingPunct="1">
              <a:defRPr/>
            </a:pPr>
            <a:r>
              <a:rPr lang="en-US" altLang="en-US" sz="2400" dirty="0" smtClean="0">
                <a:solidFill>
                  <a:srgbClr val="000000"/>
                </a:solidFill>
                <a:latin typeface="Calibri" pitchFamily="34" charset="0"/>
              </a:rPr>
              <a:t>Response to Fraud Allegations</a:t>
            </a:r>
          </a:p>
        </p:txBody>
      </p:sp>
    </p:spTree>
    <p:extLst>
      <p:ext uri="{BB962C8B-B14F-4D97-AF65-F5344CB8AC3E}">
        <p14:creationId xmlns:p14="http://schemas.microsoft.com/office/powerpoint/2010/main" val="32163762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5833</TotalTime>
  <Words>133</Words>
  <Application>Microsoft Office PowerPoint</Application>
  <PresentationFormat>On-screen Show (4:3)</PresentationFormat>
  <Paragraphs>48</Paragraphs>
  <Slides>8</Slides>
  <Notes>8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9" baseType="lpstr">
      <vt:lpstr>Office Theme</vt:lpstr>
      <vt:lpstr>   Advanced Planning  Briefing to Industry (APBI) Strategic Acquisition Center    </vt:lpstr>
      <vt:lpstr>Current Situation</vt:lpstr>
      <vt:lpstr>Small Business  Framework for Success</vt:lpstr>
      <vt:lpstr>Key Initiatives for FY 2016</vt:lpstr>
      <vt:lpstr>Awareness:  Market Research in FY 2016</vt:lpstr>
      <vt:lpstr> Direct Access Program  (DAP) in FY 2016</vt:lpstr>
      <vt:lpstr> Risk Mitigation:  Verification Transformation  </vt:lpstr>
      <vt:lpstr>Risk Mitigation: Verification </vt:lpstr>
    </vt:vector>
  </TitlesOfParts>
  <Company>Department of Veterans Affairs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Welcome to VA TAC</dc:title>
  <dc:creator>vhaeasrogans</dc:creator>
  <cp:lastModifiedBy>Department of Veterans Affairs</cp:lastModifiedBy>
  <cp:revision>620</cp:revision>
  <cp:lastPrinted>2015-12-08T22:06:04Z</cp:lastPrinted>
  <dcterms:created xsi:type="dcterms:W3CDTF">2009-09-28T17:46:17Z</dcterms:created>
  <dcterms:modified xsi:type="dcterms:W3CDTF">2015-12-09T13:27:56Z</dcterms:modified>
</cp:coreProperties>
</file>