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OIT branded simple cover art"/>
          <p:cNvGrpSpPr/>
          <p:nvPr userDrawn="1"/>
        </p:nvGrpSpPr>
        <p:grpSpPr>
          <a:xfrm>
            <a:off x="-1" y="0"/>
            <a:ext cx="9144001" cy="3972357"/>
            <a:chOff x="-57733" y="6466"/>
            <a:chExt cx="9242968" cy="3965891"/>
          </a:xfrm>
        </p:grpSpPr>
        <p:pic>
          <p:nvPicPr>
            <p:cNvPr id="4" name="Picture 3" descr="Color_Cover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7731" y="6466"/>
              <a:ext cx="9242966" cy="3879734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-57733" y="3876793"/>
              <a:ext cx="9242968" cy="95564"/>
            </a:xfrm>
            <a:prstGeom prst="rect">
              <a:avLst/>
            </a:prstGeom>
            <a:solidFill>
              <a:srgbClr val="183C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371600" y="914400"/>
            <a:ext cx="7086600" cy="2514600"/>
          </a:xfrm>
        </p:spPr>
        <p:txBody>
          <a:bodyPr lIns="0" tIns="0" rIns="0" bIns="0" anchor="b" anchorCtr="0">
            <a:normAutofit/>
          </a:bodyPr>
          <a:lstStyle>
            <a:lvl1pPr algn="l">
              <a:defRPr sz="2800" b="1" baseline="0">
                <a:solidFill>
                  <a:srgbClr val="262729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OFFICE OF INFORMATION AND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371600" y="3886200"/>
            <a:ext cx="7086600" cy="2344819"/>
          </a:xfrm>
        </p:spPr>
        <p:txBody>
          <a:bodyPr lIns="0" tIns="457200" rIns="0">
            <a:noAutofit/>
          </a:bodyPr>
          <a:lstStyle>
            <a:lvl1pPr marL="0" indent="0" algn="l">
              <a:buNone/>
              <a:defRPr sz="2000">
                <a:solidFill>
                  <a:srgbClr val="262729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VA Seal of U.S. Department of Veterans Affairs, Office of Information and Technology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715000"/>
            <a:ext cx="2514600" cy="52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67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76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882"/>
            <a:ext cx="7194176" cy="4529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7026"/>
            <a:ext cx="8229600" cy="4529138"/>
          </a:xfrm>
        </p:spPr>
        <p:txBody>
          <a:bodyPr/>
          <a:lstStyle>
            <a:lvl1pPr>
              <a:defRPr>
                <a:solidFill>
                  <a:srgbClr val="262729"/>
                </a:solidFill>
              </a:defRPr>
            </a:lvl1pPr>
            <a:lvl2pPr>
              <a:defRPr>
                <a:solidFill>
                  <a:srgbClr val="262729"/>
                </a:solidFill>
              </a:defRPr>
            </a:lvl2pPr>
            <a:lvl3pPr>
              <a:defRPr>
                <a:solidFill>
                  <a:srgbClr val="262729"/>
                </a:solidFill>
              </a:defRPr>
            </a:lvl3pPr>
            <a:lvl4pPr>
              <a:defRPr>
                <a:solidFill>
                  <a:srgbClr val="262729"/>
                </a:solidFill>
              </a:defRPr>
            </a:lvl4pPr>
            <a:lvl5pPr marL="1144588" indent="-225425">
              <a:defRPr sz="1400">
                <a:solidFill>
                  <a:srgbClr val="26272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10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9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0" cap="none">
                <a:solidFill>
                  <a:srgbClr val="2627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759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0190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684213" indent="-225425">
              <a:defRPr sz="1600"/>
            </a:lvl3pPr>
            <a:lvl4pPr marL="919163" indent="-234950">
              <a:defRPr sz="1600"/>
            </a:lvl4pPr>
            <a:lvl5pPr marL="1144588" indent="-225425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144588" indent="-225425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88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237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237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921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7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32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7295"/>
            <a:ext cx="5111750" cy="41288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7296"/>
            <a:ext cx="3008313" cy="4128866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2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D4E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92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OIT branded slide page header art&#10;"/>
          <p:cNvGrpSpPr/>
          <p:nvPr userDrawn="1"/>
        </p:nvGrpSpPr>
        <p:grpSpPr>
          <a:xfrm>
            <a:off x="0" y="0"/>
            <a:ext cx="9144000" cy="1354938"/>
            <a:chOff x="-2" y="54"/>
            <a:chExt cx="9144002" cy="1354884"/>
          </a:xfrm>
        </p:grpSpPr>
        <p:pic>
          <p:nvPicPr>
            <p:cNvPr id="7" name="Picture 6" descr="Color_header.jp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4"/>
              <a:ext cx="9144000" cy="1289304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-2" y="1259374"/>
              <a:ext cx="9144002" cy="95564"/>
            </a:xfrm>
            <a:prstGeom prst="rect">
              <a:avLst/>
            </a:prstGeom>
            <a:solidFill>
              <a:srgbClr val="183C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0148"/>
            <a:ext cx="8229600" cy="8106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7024"/>
            <a:ext cx="8229600" cy="4529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7906" y="6366948"/>
            <a:ext cx="4907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pPr defTabSz="457200"/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401585"/>
            <a:ext cx="43110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spc="100" dirty="0">
                <a:solidFill>
                  <a:srgbClr val="FFFFFF">
                    <a:lumMod val="65000"/>
                  </a:srgbClr>
                </a:solidFill>
              </a:rPr>
              <a:t>OFFICE OF INFORMATION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19866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50000"/>
            </a:schemeClr>
          </a:solidFill>
          <a:latin typeface="Georgia"/>
          <a:ea typeface="+mj-ea"/>
          <a:cs typeface="Georgia"/>
        </a:defRPr>
      </a:lvl1pPr>
    </p:titleStyle>
    <p:bodyStyle>
      <a:lvl1pPr marL="225425" indent="-225425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262729"/>
          </a:solidFill>
          <a:latin typeface="+mn-lt"/>
          <a:ea typeface="+mn-ea"/>
          <a:cs typeface="Georgia"/>
        </a:defRPr>
      </a:lvl1pPr>
      <a:lvl2pPr marL="458788" indent="-233363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262729"/>
          </a:solidFill>
          <a:latin typeface="+mn-lt"/>
          <a:ea typeface="+mn-ea"/>
          <a:cs typeface="Georgia"/>
        </a:defRPr>
      </a:lvl2pPr>
      <a:lvl3pPr marL="684213" indent="-225425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rgbClr val="262729"/>
          </a:solidFill>
          <a:latin typeface="+mn-lt"/>
          <a:ea typeface="+mn-ea"/>
          <a:cs typeface="Georgia"/>
        </a:defRPr>
      </a:lvl3pPr>
      <a:lvl4pPr marL="919163" indent="-2349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rgbClr val="262729"/>
          </a:solidFill>
          <a:latin typeface="+mn-lt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OFFICE OF INFORMATION AND TECHNOLOGY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Medical Appointment Scheduling System (MASS)</a:t>
            </a:r>
          </a:p>
          <a:p>
            <a:r>
              <a:rPr lang="en-US" i="1" dirty="0" err="1" smtClean="0"/>
              <a:t>VistA</a:t>
            </a:r>
            <a:r>
              <a:rPr lang="en-US" i="1" dirty="0" smtClean="0"/>
              <a:t> Scheduling Integration Overview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832462"/>
            <a:ext cx="3574549" cy="307777"/>
          </a:xfrm>
          <a:prstGeom prst="rect">
            <a:avLst/>
          </a:prstGeom>
          <a:noFill/>
        </p:spPr>
        <p:txBody>
          <a:bodyPr wrap="square" lIns="0" rIns="0" rtlCol="0" anchor="ctr" anchorCtr="0">
            <a:spAutoFit/>
          </a:bodyPr>
          <a:lstStyle/>
          <a:p>
            <a:pPr defTabSz="457200"/>
            <a:r>
              <a:rPr lang="en-US" sz="1400" b="1" dirty="0" smtClean="0">
                <a:solidFill>
                  <a:srgbClr val="262729"/>
                </a:solidFill>
              </a:rPr>
              <a:t>30 </a:t>
            </a:r>
            <a:r>
              <a:rPr lang="en-US" sz="1400" b="1" dirty="0">
                <a:solidFill>
                  <a:srgbClr val="262729"/>
                </a:solidFill>
              </a:rPr>
              <a:t>JUNE 2014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5886623" y="5786295"/>
            <a:ext cx="2629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noFill/>
              </a:rPr>
              <a:t>Seal of the U.S. Department of Veterans Affairs</a:t>
            </a:r>
          </a:p>
          <a:p>
            <a:r>
              <a:rPr lang="en-US" sz="1000" dirty="0">
                <a:noFill/>
              </a:rPr>
              <a:t>Office of Information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4732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High Level Architecture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architecture.osehra.org/EARoot/EA3/EA22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57693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4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Scheduling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8" y="1295400"/>
            <a:ext cx="903994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32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Scheduling Dependency Graph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032794"/>
          <a:ext cx="8229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VA FileMan [655(R):153(G):2(F):4(D)]   </a:t>
                      </a:r>
                      <a:endParaRPr lang="fr-FR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Registration[269(R):351(G):19(F):94(D)]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Kernel [417(R):180(G):30(F):76(D)]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Uncategorized [8(R):449(G)]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List Manager [123(R):3(G):1(D)]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900" u="none" strike="noStrike">
                          <a:effectLst/>
                        </a:rPr>
                        <a:t>MailMan [92(R):11(G):1(F):1(D)]   </a:t>
                      </a:r>
                      <a:endParaRPr lang="fi-FI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PCE Patient Care Encounter[29(R):26(G):1(F):12(D)]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Toolkit [5(R):45(G)]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Health Level Seven[19(R):7(G):1(F):5(D)]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CPT HCPCS Codes[16(R):3(G):1(F):1(D)]   </a:t>
                      </a:r>
                      <a:endParaRPr lang="fr-FR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DRG Grouper [12(R):2(G):2(F):2(D)]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Authorization Subscription[3(R):6(G):3(F):2(D)]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Consult Request Tracking [2(R):8(G):1(F):1(D)]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Income Verification Match [11(R)]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Integrated Billing [8(R):1(G):1(F)]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HINQ [8(G):2(D)]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Enrollment Application System[6(R):4(G)]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Record Tracking [2(R):3(G):1(F)]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Master Patient Index VistA [3(R)]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Mental Health [2(R):1(G)]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Outpatient Pharmacy [1(R):1(F)]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DSS Extracts [1(R):1(G)]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Clinical Reminders [1(G)]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Order Entry Results Reporting [1(G)]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Automated Information Collection System[1(G)]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Text Integration Utility [1(R)]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Oncology [1(F)]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Accounts Receivable [1(R)]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Problem List [1(D)]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Fee Basis [1(R)]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Social Work [1(R)]   </a:t>
                      </a:r>
                      <a:endParaRPr lang="en-US" sz="9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6858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426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Dependencies - 31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6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Scheduling Dependents Graph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70858"/>
              </p:ext>
            </p:extLst>
          </p:nvPr>
        </p:nvGraphicFramePr>
        <p:xfrm>
          <a:off x="609600" y="1828800"/>
          <a:ext cx="7848606" cy="452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8101"/>
                <a:gridCol w="1308101"/>
                <a:gridCol w="1308101"/>
                <a:gridCol w="1308101"/>
                <a:gridCol w="1308101"/>
                <a:gridCol w="1308101"/>
              </a:tblGrid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 dirty="0">
                          <a:effectLst/>
                        </a:rPr>
                        <a:t>Order Entry Results Reporting[26(R):88(G):7(F):2(D)]   </a:t>
                      </a:r>
                      <a:endParaRPr lang="en-US" sz="500" b="1" i="0" u="none" strike="noStrike" dirty="0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Registration[61(R):36(G):8(F):6(D)]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Integrated Billing [36(R):46(G):7(F):4(D)]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PCE Patient Care Encounter[19(R):64(G):2(F):7(D)]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Radiology Nuclear Medicine[5(R):60(G):5(F):11(D)]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u="none" strike="noStrike">
                          <a:effectLst/>
                        </a:rPr>
                        <a:t>Lab Service [7(R):32(G):10(F):19(D)]   </a:t>
                      </a:r>
                      <a:endParaRPr lang="pt-BR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Outpatient Pharmacy[12(R):36(G):6(F):10(D)]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u="none" strike="noStrike">
                          <a:effectLst/>
                        </a:rPr>
                        <a:t>Surgery [4(R):45(G):4(F):4(D)]   </a:t>
                      </a:r>
                      <a:endParaRPr lang="pt-BR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Automated Information Collection System[9(R):40(G):4(F):3(D)]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DSS Extracts [4(R):17(G):18(F):11(D)]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Text Integration Utility[5(R):33(G):4(F):3(D)]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Inpatient Medications[5(R):24(G):4(F):8(D)]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Event Capture [5(R):20(G):3(F):9(D)]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u="none" strike="noStrike">
                          <a:effectLst/>
                        </a:rPr>
                        <a:t>Clinical Reminders[9(R):13(G):2(F):4(D)]   </a:t>
                      </a:r>
                      <a:endParaRPr lang="pt-BR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Medicine [16(G):9(F):2(D)]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Record Tracking [2(R):19(G):2(F):3(D)]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General Medical Record - Vitals[1(R):9(G):1(F):15(D)]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Consult Request Tracking[2(R):14(G):2(F):4(D)]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Nursing Service [14(G):3(F):4(D)]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Spinal Cord Dysfunction[5(R):13(G):3(D)]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Automated Medical Information Exchange[10(R):8(G):1(F):2(D)]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u="none" strike="noStrike">
                          <a:effectLst/>
                        </a:rPr>
                        <a:t>Clinical Procedures [4(R):6(G):2(F):8(D)]   </a:t>
                      </a:r>
                      <a:endParaRPr lang="pt-BR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Virtual Patient Record[4(R):12(G):3(D)]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Clinical Case Registries [4(R):6(G):8(D)]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Health Summary [5(R):7(G):1(F):3(D)]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Imaging [5(G):7(F):4(D)]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Quasar [2(G):3(F):10(D)]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National Health Information Network[2(R):7(G):2(D)]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Dietetics [1(R):8(G):2(F)]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Occurrence Screen [10(G):1(F)]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500" u="none" strike="noStrike">
                          <a:effectLst/>
                        </a:rPr>
                        <a:t>Problem List [1(R):6(G):2(F):2(D)]   </a:t>
                      </a:r>
                      <a:endParaRPr lang="pt-BR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 dirty="0">
                          <a:effectLst/>
                        </a:rPr>
                        <a:t>Adverse Reaction Tracking[1(R):8(G):1(D)]   </a:t>
                      </a:r>
                      <a:endParaRPr lang="en-US" sz="500" b="1" i="0" u="none" strike="noStrike" dirty="0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Automated Lab Instruments[1(R):1(G):2(F):5(D)]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Clinical Information Resource Network[3(R):3(G):1(F):2(D)]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Income Verification Match [7(R):1(G)]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Enrollment Application System[5(R):1(G):2(D)]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 dirty="0">
                          <a:effectLst/>
                        </a:rPr>
                        <a:t>Hospital Based Home Care[2(R):3(G):3(F)]   </a:t>
                      </a:r>
                      <a:endParaRPr lang="en-US" sz="500" b="1" i="0" u="none" strike="noStrike" dirty="0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 dirty="0">
                          <a:effectLst/>
                        </a:rPr>
                        <a:t>Incomplete Records Tracking[6(G):1(F)]   </a:t>
                      </a:r>
                      <a:endParaRPr lang="en-US" sz="500" b="1" i="0" u="none" strike="noStrike" dirty="0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Incident Reporting [6(G):1(F)]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Mental Health [3(G):2(F):2(D)]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u="none" strike="noStrike">
                          <a:effectLst/>
                        </a:rPr>
                        <a:t>General Medical Record - IO[4(G):1(F):2(D)]   </a:t>
                      </a:r>
                      <a:endParaRPr lang="it-IT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Emergency Department Integration Software [4(G):2(F)]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Womens Health [1(R):2(G):2(F):1(D)]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My HealtheVet [3(R):1(G):1(D)]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PAID [1(G):4(D)]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Auto Replenishment Ward Stock[3(G):1(F)]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Social Work [1(R):2(G):1(F)]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VBECS [1(R):3(G)]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Patient Representative [2(G):1(F)]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Beneficiary Travel[1(R):1(G):1(D)]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Lexicon Utility [2(G):1(D)]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Pharmacy Data Management [2(G):1(F)]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Accounts Receivable [2(G):1(D)]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Barcode Medication Administration[2(G)]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Patient Assessment Documentation[1(R):1(F)]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VA Point of Service [1(R):1(G)]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Shift Handoff Tool [1(R):1(F)]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Prosthetics [2(F)]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Controlled Substances [2(G)]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Patient Data Exchange [1(R)]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Care Management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CMOP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Uncategorized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Functional Independence [1(D)]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IFCAP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Pharmacy Benefits Management [1(R)]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</a:tr>
              <a:tr h="377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Quality Assurance Integration [1(F)]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Kernel [1(F)]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Oncology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Toolkit [1(F)]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u="none" strike="noStrike">
                          <a:effectLst/>
                        </a:rPr>
                        <a:t>Clinical Monitoring System [1(G)]   </a:t>
                      </a:r>
                      <a:endParaRPr lang="en-US" sz="500" b="1" i="0" u="none" strike="noStrike">
                        <a:solidFill>
                          <a:srgbClr val="2A3798"/>
                        </a:solidFill>
                        <a:effectLst/>
                        <a:latin typeface="Arial"/>
                      </a:endParaRPr>
                    </a:p>
                  </a:txBody>
                  <a:tcPr marL="42461" marR="4718" marT="471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18" marR="4718" marT="4718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426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Dependents - 71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Dependencies &amp; Dependents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FileMan</a:t>
            </a:r>
            <a:r>
              <a:rPr lang="en-US" sz="2800" dirty="0" smtClean="0"/>
              <a:t> Files – 73</a:t>
            </a:r>
          </a:p>
          <a:p>
            <a:pPr lvl="1"/>
            <a:r>
              <a:rPr lang="en-US" sz="2600" dirty="0" smtClean="0"/>
              <a:t>Information is accessed via calls to </a:t>
            </a:r>
            <a:r>
              <a:rPr lang="en-US" sz="2600" dirty="0" err="1" smtClean="0"/>
              <a:t>FileMan</a:t>
            </a:r>
            <a:endParaRPr lang="en-US" sz="2600" dirty="0" smtClean="0"/>
          </a:p>
          <a:p>
            <a:r>
              <a:rPr lang="en-US" sz="2800" dirty="0" smtClean="0"/>
              <a:t>Non-</a:t>
            </a:r>
            <a:r>
              <a:rPr lang="en-US" sz="2800" dirty="0" err="1" smtClean="0"/>
              <a:t>FileMan</a:t>
            </a:r>
            <a:r>
              <a:rPr lang="en-US" sz="2800" dirty="0" smtClean="0"/>
              <a:t> </a:t>
            </a:r>
            <a:r>
              <a:rPr lang="en-US" sz="2800" dirty="0" err="1" smtClean="0"/>
              <a:t>Globals</a:t>
            </a:r>
            <a:r>
              <a:rPr lang="en-US" sz="2800" dirty="0" smtClean="0"/>
              <a:t> – 49</a:t>
            </a:r>
          </a:p>
          <a:p>
            <a:pPr lvl="1"/>
            <a:r>
              <a:rPr lang="en-US" sz="2600" dirty="0" smtClean="0"/>
              <a:t>Information is accessed via “</a:t>
            </a:r>
            <a:r>
              <a:rPr lang="en-US" sz="2600" dirty="0" err="1" smtClean="0"/>
              <a:t>Globals</a:t>
            </a:r>
            <a:r>
              <a:rPr lang="en-US" sz="2600" dirty="0" smtClean="0"/>
              <a:t>” – direct database calls</a:t>
            </a:r>
          </a:p>
          <a:p>
            <a:r>
              <a:rPr lang="en-US" sz="2800" dirty="0" smtClean="0"/>
              <a:t>Routines – 961</a:t>
            </a:r>
          </a:p>
          <a:p>
            <a:pPr lvl="1"/>
            <a:r>
              <a:rPr lang="en-US" sz="2600" dirty="0" smtClean="0"/>
              <a:t>Calls are made to initiate routines within other </a:t>
            </a:r>
            <a:r>
              <a:rPr lang="en-US" sz="2600" dirty="0" err="1" smtClean="0"/>
              <a:t>VistA</a:t>
            </a:r>
            <a:r>
              <a:rPr lang="en-US" sz="2600" dirty="0" smtClean="0"/>
              <a:t> packages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9571" y="5562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VistA</a:t>
            </a:r>
            <a:r>
              <a:rPr lang="en-US" sz="2400" dirty="0" smtClean="0"/>
              <a:t> Scheduling has over 1,000 distinct integration points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065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Scheduling Phase 1 </a:t>
            </a:r>
            <a:r>
              <a:rPr lang="en-US" dirty="0" err="1" smtClean="0"/>
              <a:t>VistA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56771"/>
            <a:ext cx="79962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05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VistA</a:t>
            </a:r>
            <a:r>
              <a:rPr lang="en-US" dirty="0" smtClean="0"/>
              <a:t> Scheduling To-Be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D237-6C0D-5549-BE11-2040A22CBC71}" type="slidenum">
              <a:rPr lang="en-US" smtClean="0">
                <a:solidFill>
                  <a:srgbClr val="4D4E53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4D4E53">
                  <a:tint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5439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0380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IS Palette">
      <a:dk1>
        <a:srgbClr val="4D4E53"/>
      </a:dk1>
      <a:lt1>
        <a:srgbClr val="FFFFFF"/>
      </a:lt1>
      <a:dk2>
        <a:srgbClr val="003F72"/>
      </a:dk2>
      <a:lt2>
        <a:srgbClr val="FFFFFF"/>
      </a:lt2>
      <a:accent1>
        <a:srgbClr val="557630"/>
      </a:accent1>
      <a:accent2>
        <a:srgbClr val="B86125"/>
      </a:accent2>
      <a:accent3>
        <a:srgbClr val="0083BE"/>
      </a:accent3>
      <a:accent4>
        <a:srgbClr val="51324E"/>
      </a:accent4>
      <a:accent5>
        <a:srgbClr val="772432"/>
      </a:accent5>
      <a:accent6>
        <a:srgbClr val="8996A0"/>
      </a:accent6>
      <a:hlink>
        <a:srgbClr val="0032FF"/>
      </a:hlink>
      <a:folHlink>
        <a:srgbClr val="9B32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551</Words>
  <Application>Microsoft Office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OFFICE OF INFORMATION AND TECHNOLOGY</vt:lpstr>
      <vt:lpstr>VistA High Level Architecture</vt:lpstr>
      <vt:lpstr>VistA Scheduling Architecture</vt:lpstr>
      <vt:lpstr>VistA Scheduling Dependency Graph</vt:lpstr>
      <vt:lpstr>VistA Scheduling Dependents Graph</vt:lpstr>
      <vt:lpstr>VistA Dependencies &amp; Dependents Summary</vt:lpstr>
      <vt:lpstr>Scheduling Phase 1 VistA Integration</vt:lpstr>
      <vt:lpstr>VistA Scheduling To-Be Architecture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tcahall</dc:creator>
  <cp:lastModifiedBy>Truex, Matthew</cp:lastModifiedBy>
  <cp:revision>7</cp:revision>
  <dcterms:created xsi:type="dcterms:W3CDTF">2014-06-29T10:47:24Z</dcterms:created>
  <dcterms:modified xsi:type="dcterms:W3CDTF">2014-11-19T14:02:37Z</dcterms:modified>
</cp:coreProperties>
</file>