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85" r:id="rId2"/>
    <p:sldId id="275" r:id="rId3"/>
    <p:sldId id="262" r:id="rId4"/>
    <p:sldId id="303" r:id="rId5"/>
    <p:sldId id="304" r:id="rId6"/>
    <p:sldId id="305" r:id="rId7"/>
    <p:sldId id="306" r:id="rId8"/>
    <p:sldId id="302" r:id="rId9"/>
    <p:sldId id="289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97" d="100"/>
          <a:sy n="97" d="100"/>
        </p:scale>
        <p:origin x="1110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766330-F762-4B39-B1D0-6CD3394E3F20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5A7232-074B-4DBD-BDE1-77B0520665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4338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7FF1C4-16F8-1CF1-DF0C-A6A967775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DC27481-73BF-5168-5312-FDEEA88C22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89D6BC1-669E-7624-9F58-5D1A3F5507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9D40F1-7E22-F94E-F777-20527B3E04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31FA43-6C0E-6047-B106-ADAB81A86D5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07042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AB9165-B963-A8BA-A52B-E4AE480FDB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447385E-ABC5-F9C9-75DF-2067D40B44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D35E4F1-F978-112B-CECD-FA4DEA662E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B12CD9-EB25-B2CC-ECCE-6E029A015D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31FA43-6C0E-6047-B106-ADAB81A86D5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43054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4954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959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0946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3586DE7-2209-5A47-8724-C08284FF1E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Insert Title, 28pt Segoe UI Bold</a:t>
            </a:r>
          </a:p>
        </p:txBody>
      </p:sp>
      <p:sp>
        <p:nvSpPr>
          <p:cNvPr id="12" name="Content Placeholder"/>
          <p:cNvSpPr>
            <a:spLocks noGrp="1"/>
          </p:cNvSpPr>
          <p:nvPr>
            <p:ph sz="quarter" idx="13"/>
          </p:nvPr>
        </p:nvSpPr>
        <p:spPr>
          <a:xfrm>
            <a:off x="838202" y="1562100"/>
            <a:ext cx="10515599" cy="4359730"/>
          </a:xfrm>
        </p:spPr>
        <p:txBody>
          <a:bodyPr numCol="2" spcCol="914400"/>
          <a:lstStyle>
            <a:lvl1pPr>
              <a:defRPr sz="1650">
                <a:solidFill>
                  <a:schemeClr val="tx2"/>
                </a:solidFill>
              </a:defRPr>
            </a:lvl1pPr>
            <a:lvl2pPr>
              <a:defRPr>
                <a:solidFill>
                  <a:schemeClr val="accent6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"/>
          <p:cNvSpPr>
            <a:spLocks noGrp="1"/>
          </p:cNvSpPr>
          <p:nvPr>
            <p:ph type="ftr" sz="quarter" idx="11"/>
          </p:nvPr>
        </p:nvSpPr>
        <p:spPr>
          <a:xfrm>
            <a:off x="838200" y="6286500"/>
            <a:ext cx="7848600" cy="308792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FOR INTERNAL USE ONLY • OFFICE OF INFORMATION AND TECHNOLOGY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E286F48B-3078-17B8-01DA-4DD4CAFA6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4917" y="6286502"/>
            <a:ext cx="388883" cy="308791"/>
          </a:xfrm>
        </p:spPr>
        <p:txBody>
          <a:bodyPr/>
          <a:lstStyle/>
          <a:p>
            <a:fld id="{E573346A-FCA4-684E-8D18-26E8324063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8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045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95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3821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4330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0156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858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9457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5975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879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teams.microsoft.com/meetingOptions/?organizerId=ba87b2c2-e1f9-45ad-a4c2-de97317aebee&amp;tenantId=e95f1b23-abaf-45ee-821d-b7ab251ab3bf&amp;threadId=19_meeting_ODZjOTdmNjItZGZmMS00N2NmLTg0ODMtODZlMWQzN2MwYjhk@thread.v2&amp;messageId=0&amp;language=en-US" TargetMode="External"/><Relationship Id="rId3" Type="http://schemas.openxmlformats.org/officeDocument/2006/relationships/hyperlink" Target="https://teams.microsoft.com/meet/280984982072070?p=3qW3VUnb0mAWeJ7H1y" TargetMode="External"/><Relationship Id="rId7" Type="http://schemas.openxmlformats.org/officeDocument/2006/relationships/hyperlink" Target="https://dialin.teams.cloud.microsoft/14a86cbc-ba2a-4dde-a83a-5b9e20685e48?id=584519163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hyperlink" Target="tel:+18727010185,,584519163" TargetMode="External"/><Relationship Id="rId5" Type="http://schemas.openxmlformats.org/officeDocument/2006/relationships/hyperlink" Target="https://teams.microsoft.com/l/meetup-join/19%3ameeting_ODZjOTdmNjItZGZmMS00N2NmLTg0ODMtODZlMWQzN2MwYjhk%40thread.v2/0?context=%7b%22Tid%22%3a%22e95f1b23-abaf-45ee-821d-b7ab251ab3bf%22%2c%22Oid%22%3a%22ba87b2c2-e1f9-45ad-a4c2-de97317aebee%22%7d" TargetMode="External"/><Relationship Id="rId4" Type="http://schemas.openxmlformats.org/officeDocument/2006/relationships/hyperlink" Target="https://aka.ms/JoinTeamsMeeting?omkt=en-US" TargetMode="External"/><Relationship Id="rId9" Type="http://schemas.openxmlformats.org/officeDocument/2006/relationships/hyperlink" Target="https://dialin.teams.cloud.microsoft/usp/pstnconferencing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oa.va.gov/" TargetMode="External"/><Relationship Id="rId2" Type="http://schemas.openxmlformats.org/officeDocument/2006/relationships/hyperlink" Target="https://app.sli.do/event/q5jM4ha2jTuQPDDNPe9gDn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0FCDF9-9A03-6218-B699-F7A1BB0783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051E54F-273B-1B3E-7207-45DC7454E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t>OFFICE OF INFORMATION AND TECHNOLOGY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1E44141-B6FD-0A58-E49E-4AE4A1D0B0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>
              <a:defRPr/>
            </a:pPr>
            <a:fld id="{E573346A-FCA4-684E-8D18-26E8324063ED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 defTabSz="457200">
                <a:defRPr/>
              </a:pPr>
              <a:t>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3155F37-8BB8-11C4-3297-0C416DC9F1B7}"/>
              </a:ext>
            </a:extLst>
          </p:cNvPr>
          <p:cNvSpPr txBox="1">
            <a:spLocks/>
          </p:cNvSpPr>
          <p:nvPr/>
        </p:nvSpPr>
        <p:spPr>
          <a:xfrm>
            <a:off x="609600" y="274638"/>
            <a:ext cx="10972800" cy="7774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ea typeface="Calibri"/>
                <a:cs typeface="Calibri"/>
              </a:rPr>
              <a:t>OIT Acquisition Office Hours: August</a:t>
            </a:r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733CACF-6A3F-ED69-F25D-0333E49E9904}"/>
              </a:ext>
            </a:extLst>
          </p:cNvPr>
          <p:cNvSpPr txBox="1">
            <a:spLocks/>
          </p:cNvSpPr>
          <p:nvPr/>
        </p:nvSpPr>
        <p:spPr>
          <a:xfrm>
            <a:off x="539480" y="1582507"/>
            <a:ext cx="4499659" cy="1488649"/>
          </a:xfrm>
          <a:prstGeom prst="rect">
            <a:avLst/>
          </a:prstGeom>
        </p:spPr>
        <p:txBody>
          <a:bodyPr anchor="ctr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sz="1600"/>
            </a:pPr>
            <a:r>
              <a:rPr lang="en-US" sz="1600" b="1" dirty="0">
                <a:solidFill>
                  <a:srgbClr val="1F497D"/>
                </a:solidFill>
                <a:latin typeface="Calibri"/>
              </a:rPr>
              <a:t>Topics: EDGE; OMEGA; Supporting Technology 3.0; Unified Communication Server Replacement Lifecycle Refresher; Health Middleware</a:t>
            </a:r>
          </a:p>
          <a:p>
            <a:pPr>
              <a:defRPr sz="1600"/>
            </a:pPr>
            <a:r>
              <a:rPr lang="en-US" sz="1600" b="1" dirty="0">
                <a:solidFill>
                  <a:srgbClr val="1F497D"/>
                </a:solidFill>
                <a:latin typeface="Calibri"/>
              </a:rPr>
              <a:t>OIT POCs</a:t>
            </a:r>
            <a:r>
              <a:rPr lang="en-US" sz="1600" dirty="0">
                <a:solidFill>
                  <a:srgbClr val="1F497D"/>
                </a:solidFill>
                <a:latin typeface="Calibri"/>
              </a:rPr>
              <a:t>: Kim Pugh, Scottie Ross, Sean Mohler, Christoper Lagrange, Brad Mills</a:t>
            </a:r>
          </a:p>
        </p:txBody>
      </p:sp>
      <p:sp>
        <p:nvSpPr>
          <p:cNvPr id="11" name="Content Placeholder 6">
            <a:extLst>
              <a:ext uri="{FF2B5EF4-FFF2-40B4-BE49-F238E27FC236}">
                <a16:creationId xmlns:a16="http://schemas.microsoft.com/office/drawing/2014/main" id="{FD65860A-481F-CC33-D54C-3F1846E9EFEB}"/>
              </a:ext>
            </a:extLst>
          </p:cNvPr>
          <p:cNvSpPr txBox="1">
            <a:spLocks/>
          </p:cNvSpPr>
          <p:nvPr/>
        </p:nvSpPr>
        <p:spPr>
          <a:xfrm>
            <a:off x="6007508" y="1052053"/>
            <a:ext cx="8101782" cy="5692876"/>
          </a:xfrm>
          <a:prstGeom prst="rect">
            <a:avLst/>
          </a:prstGeom>
        </p:spPr>
        <p:txBody>
          <a:bodyPr vert="horz" lIns="91440" tIns="45720" rIns="91440" bIns="45720" numCol="2" spcCol="91440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65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>
              <a:buFont typeface="Arial"/>
              <a:buNone/>
            </a:pPr>
            <a:r>
              <a:rPr lang="en-US" sz="1800" b="1" kern="100" dirty="0">
                <a:solidFill>
                  <a:srgbClr val="242424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Microsoft Teams meeting</a:t>
            </a:r>
            <a:r>
              <a:rPr lang="en-US" sz="1400" kern="100" dirty="0">
                <a:solidFill>
                  <a:srgbClr val="242424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4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buNone/>
            </a:pPr>
            <a:r>
              <a:rPr lang="en-US" sz="1800" b="1" dirty="0">
                <a:solidFill>
                  <a:srgbClr val="242424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</a:rPr>
              <a:t>Join: </a:t>
            </a:r>
            <a:r>
              <a:rPr lang="en-US" sz="1800" u="sng" dirty="0">
                <a:solidFill>
                  <a:srgbClr val="5B5FC7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  <a:hlinkClick r:id="rId3" tooltip="Meeting join"/>
              </a:rPr>
              <a:t>https://teams.microsoft.com/meet/280984982072070?p=3qW3VUnb0mAWeJ7H1y</a:t>
            </a:r>
            <a:r>
              <a:rPr lang="en-US" sz="1400" dirty="0">
                <a:solidFill>
                  <a:srgbClr val="242424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endParaRPr lang="en-US" sz="14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marR="0">
              <a:buNone/>
            </a:pPr>
            <a:r>
              <a:rPr lang="en-US" sz="1100" dirty="0">
                <a:solidFill>
                  <a:srgbClr val="616161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</a:rPr>
              <a:t>Meeting ID: </a:t>
            </a:r>
            <a:r>
              <a:rPr lang="en-US" sz="1100" dirty="0">
                <a:solidFill>
                  <a:srgbClr val="242424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</a:rPr>
              <a:t>280 984 982 072 070</a:t>
            </a:r>
            <a:r>
              <a:rPr lang="en-US" sz="1400" dirty="0">
                <a:solidFill>
                  <a:srgbClr val="242424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endParaRPr lang="en-US" sz="14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marR="0">
              <a:buNone/>
            </a:pPr>
            <a:r>
              <a:rPr lang="en-US" sz="1100" dirty="0">
                <a:solidFill>
                  <a:srgbClr val="616161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</a:rPr>
              <a:t>Passcode: </a:t>
            </a:r>
            <a:r>
              <a:rPr lang="en-US" sz="1100" dirty="0">
                <a:solidFill>
                  <a:srgbClr val="242424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</a:rPr>
              <a:t>mW3Ty2eG</a:t>
            </a:r>
            <a:r>
              <a:rPr lang="en-US" sz="1400" dirty="0">
                <a:solidFill>
                  <a:srgbClr val="242424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endParaRPr lang="en-US" sz="14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marR="0" algn="ctr">
              <a:buNone/>
            </a:pPr>
            <a:br>
              <a:rPr lang="en-US" sz="1400" dirty="0">
                <a:solidFill>
                  <a:srgbClr val="242424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endParaRPr lang="en-US" sz="14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marR="0">
              <a:buNone/>
            </a:pPr>
            <a:r>
              <a:rPr lang="en-US" sz="1100" u="sng" dirty="0">
                <a:solidFill>
                  <a:srgbClr val="5B5FC7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  <a:hlinkClick r:id="rId4"/>
              </a:rPr>
              <a:t>Need help?</a:t>
            </a:r>
            <a:r>
              <a:rPr lang="en-US" sz="1400" dirty="0">
                <a:solidFill>
                  <a:srgbClr val="242424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r>
              <a:rPr lang="en-US" sz="1400" dirty="0">
                <a:solidFill>
                  <a:srgbClr val="616161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</a:rPr>
              <a:t>|</a:t>
            </a:r>
            <a:r>
              <a:rPr lang="en-US" sz="1400" dirty="0">
                <a:solidFill>
                  <a:srgbClr val="242424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r>
              <a:rPr lang="en-US" sz="1100" u="sng" dirty="0">
                <a:solidFill>
                  <a:srgbClr val="5B5FC7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  <a:hlinkClick r:id="rId5"/>
              </a:rPr>
              <a:t>System reference</a:t>
            </a:r>
            <a:r>
              <a:rPr lang="en-US" sz="1400" dirty="0">
                <a:solidFill>
                  <a:srgbClr val="242424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endParaRPr lang="en-US" sz="14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marR="0">
              <a:buNone/>
            </a:pPr>
            <a:r>
              <a:rPr lang="en-US" sz="1400" b="1" dirty="0">
                <a:solidFill>
                  <a:srgbClr val="242424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</a:rPr>
              <a:t>Dial in by phone</a:t>
            </a:r>
            <a:r>
              <a:rPr lang="en-US" sz="1400" dirty="0">
                <a:solidFill>
                  <a:srgbClr val="242424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endParaRPr lang="en-US" sz="14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marR="0">
              <a:buNone/>
            </a:pPr>
            <a:r>
              <a:rPr lang="en-US" sz="1100" u="sng" dirty="0">
                <a:solidFill>
                  <a:srgbClr val="5B5FC7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  <a:hlinkClick r:id="rId6"/>
              </a:rPr>
              <a:t>+1 872-701-0185,,584519163#</a:t>
            </a:r>
            <a:r>
              <a:rPr lang="en-US" sz="1400" dirty="0">
                <a:solidFill>
                  <a:srgbClr val="242424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r>
              <a:rPr lang="en-US" sz="1100" dirty="0">
                <a:solidFill>
                  <a:srgbClr val="616161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</a:rPr>
              <a:t>United States, Chicago</a:t>
            </a:r>
            <a:r>
              <a:rPr lang="en-US" sz="1400" dirty="0">
                <a:solidFill>
                  <a:srgbClr val="242424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endParaRPr lang="en-US" sz="14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marR="0">
              <a:buNone/>
            </a:pPr>
            <a:r>
              <a:rPr lang="en-US" sz="1100" u="sng" dirty="0">
                <a:solidFill>
                  <a:srgbClr val="5B5FC7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  <a:hlinkClick r:id="rId7"/>
              </a:rPr>
              <a:t>Find a local number</a:t>
            </a:r>
            <a:r>
              <a:rPr lang="en-US" sz="1400" dirty="0">
                <a:solidFill>
                  <a:srgbClr val="242424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endParaRPr lang="en-US" sz="14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marR="0">
              <a:buNone/>
            </a:pPr>
            <a:r>
              <a:rPr lang="en-US" sz="1100" dirty="0">
                <a:solidFill>
                  <a:srgbClr val="616161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</a:rPr>
              <a:t>Phone conference ID: </a:t>
            </a:r>
            <a:r>
              <a:rPr lang="en-US" sz="1100" dirty="0">
                <a:solidFill>
                  <a:srgbClr val="242424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</a:rPr>
              <a:t>584 519 163#</a:t>
            </a:r>
            <a:r>
              <a:rPr lang="en-US" sz="1400" dirty="0">
                <a:solidFill>
                  <a:srgbClr val="242424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endParaRPr lang="en-US" sz="14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marR="0">
              <a:buNone/>
            </a:pPr>
            <a:r>
              <a:rPr lang="en-US" sz="1100" dirty="0">
                <a:solidFill>
                  <a:srgbClr val="616161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</a:rPr>
              <a:t>For organizers: </a:t>
            </a:r>
            <a:r>
              <a:rPr lang="en-US" sz="1100" u="sng" dirty="0">
                <a:solidFill>
                  <a:srgbClr val="5B5FC7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  <a:hlinkClick r:id="rId8"/>
              </a:rPr>
              <a:t>Meeting options</a:t>
            </a:r>
            <a:r>
              <a:rPr lang="en-US" sz="1400" dirty="0">
                <a:solidFill>
                  <a:srgbClr val="242424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r>
              <a:rPr lang="en-US" sz="1400" dirty="0">
                <a:solidFill>
                  <a:srgbClr val="616161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</a:rPr>
              <a:t>|</a:t>
            </a:r>
            <a:r>
              <a:rPr lang="en-US" sz="1400" dirty="0">
                <a:solidFill>
                  <a:srgbClr val="242424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r>
              <a:rPr lang="en-US" sz="1100" u="sng" dirty="0">
                <a:solidFill>
                  <a:srgbClr val="5B5FC7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  <a:hlinkClick r:id="rId9"/>
              </a:rPr>
              <a:t>Reset dial-in PIN</a:t>
            </a:r>
            <a:r>
              <a:rPr lang="en-US" sz="1400" dirty="0">
                <a:solidFill>
                  <a:srgbClr val="242424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endParaRPr lang="en-US" sz="14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>
              <a:buFont typeface="Arial"/>
              <a:buNone/>
            </a:pP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51A4880-9167-1243-D593-14250DC8CE17}"/>
              </a:ext>
            </a:extLst>
          </p:cNvPr>
          <p:cNvSpPr txBox="1"/>
          <p:nvPr/>
        </p:nvSpPr>
        <p:spPr>
          <a:xfrm>
            <a:off x="539481" y="3601610"/>
            <a:ext cx="4799435" cy="21544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200" dirty="0">
                <a:solidFill>
                  <a:srgbClr val="1F497D"/>
                </a:solidFill>
                <a:latin typeface="Calibri" panose="020F0502020204030204" pitchFamily="34" charset="0"/>
              </a:rPr>
              <a:t>To </a:t>
            </a:r>
            <a:r>
              <a:rPr lang="en-US" sz="1100" dirty="0">
                <a:solidFill>
                  <a:srgbClr val="1F497D"/>
                </a:solidFill>
                <a:latin typeface="Calibri" panose="020F0502020204030204" pitchFamily="34" charset="0"/>
              </a:rPr>
              <a:t>establish a consistent cadence, we plan to hold Office Hours on the second Monday of each month at 3:00 PM.  Today’s meeting on Monday, August 10</a:t>
            </a:r>
            <a:r>
              <a:rPr lang="en-US" sz="1100" baseline="30000" dirty="0">
                <a:solidFill>
                  <a:srgbClr val="1F497D"/>
                </a:solidFill>
                <a:latin typeface="Calibri" panose="020F0502020204030204" pitchFamily="34" charset="0"/>
              </a:rPr>
              <a:t>th</a:t>
            </a:r>
            <a:r>
              <a:rPr lang="en-US" sz="1100" dirty="0">
                <a:solidFill>
                  <a:srgbClr val="1F497D"/>
                </a:solidFill>
                <a:latin typeface="Calibri" panose="020F0502020204030204" pitchFamily="34" charset="0"/>
              </a:rPr>
              <a:t> at 3:00 PM (EDT). </a:t>
            </a:r>
          </a:p>
          <a:p>
            <a:pPr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100" dirty="0">
                <a:solidFill>
                  <a:srgbClr val="1F497D"/>
                </a:solidFill>
                <a:latin typeface="Calibri" panose="020F0502020204030204" pitchFamily="34" charset="0"/>
              </a:rPr>
              <a:t>This is an MS Teams meeting; see the link provided</a:t>
            </a:r>
            <a:endParaRPr lang="en-US" sz="1200" dirty="0"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>
              <a:buNone/>
            </a:pPr>
            <a:r>
              <a:rPr lang="en-US" sz="12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200" dirty="0">
                <a:solidFill>
                  <a:srgbClr val="1F497D"/>
                </a:solidFill>
                <a:latin typeface="Calibri" panose="020F0502020204030204" pitchFamily="34" charset="0"/>
              </a:rPr>
              <a:t>Session Flow (80 minutes)</a:t>
            </a:r>
            <a:endParaRPr lang="en-US" sz="1200" dirty="0"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Arial" panose="020B0604020202020204" pitchFamily="34" charset="0"/>
              <a:buChar char="–"/>
              <a:tabLst>
                <a:tab pos="914400" algn="l"/>
              </a:tabLst>
            </a:pPr>
            <a:r>
              <a:rPr lang="en-US" sz="1300" dirty="0">
                <a:solidFill>
                  <a:srgbClr val="984807"/>
                </a:solidFill>
                <a:latin typeface="Calibri" panose="020F0502020204030204" pitchFamily="34" charset="0"/>
              </a:rPr>
              <a:t>5 min:        Timeline updates &amp; Acquisition Disclaimer</a:t>
            </a:r>
            <a:endParaRPr lang="en-US" sz="1200" dirty="0"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Arial" panose="020B0604020202020204" pitchFamily="34" charset="0"/>
              <a:buChar char="–"/>
              <a:tabLst>
                <a:tab pos="914400" algn="l"/>
              </a:tabLst>
            </a:pPr>
            <a:r>
              <a:rPr lang="en-US" sz="1300">
                <a:solidFill>
                  <a:srgbClr val="984807"/>
                </a:solidFill>
                <a:latin typeface="Calibri" panose="020F0502020204030204" pitchFamily="34" charset="0"/>
              </a:rPr>
              <a:t>15 </a:t>
            </a:r>
            <a:r>
              <a:rPr lang="en-US" sz="1300" dirty="0">
                <a:solidFill>
                  <a:srgbClr val="984807"/>
                </a:solidFill>
                <a:latin typeface="Calibri" panose="020F0502020204030204" pitchFamily="34" charset="0"/>
              </a:rPr>
              <a:t>min:     Topic Deep Dive (Owners)</a:t>
            </a:r>
            <a:endParaRPr lang="en-US" sz="1200" dirty="0"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Arial" panose="020B0604020202020204" pitchFamily="34" charset="0"/>
              <a:buChar char="–"/>
              <a:tabLst>
                <a:tab pos="914400" algn="l"/>
              </a:tabLst>
            </a:pPr>
            <a:r>
              <a:rPr lang="en-US" sz="1300" dirty="0">
                <a:solidFill>
                  <a:srgbClr val="984807"/>
                </a:solidFill>
                <a:latin typeface="Calibri" panose="020F0502020204030204" pitchFamily="34" charset="0"/>
              </a:rPr>
              <a:t>35 min:     Vendor Q&amp;A</a:t>
            </a:r>
            <a:endParaRPr lang="en-US" sz="1200" dirty="0"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Arial" panose="020B0604020202020204" pitchFamily="34" charset="0"/>
              <a:buChar char="–"/>
              <a:tabLst>
                <a:tab pos="914400" algn="l"/>
              </a:tabLst>
            </a:pPr>
            <a:r>
              <a:rPr lang="en-US" sz="1300" dirty="0">
                <a:solidFill>
                  <a:srgbClr val="984807"/>
                </a:solidFill>
                <a:latin typeface="Calibri" panose="020F0502020204030204" pitchFamily="34" charset="0"/>
              </a:rPr>
              <a:t>10 min:       Reminders &amp; next month's topic preview/closeout. </a:t>
            </a:r>
            <a:endParaRPr lang="en-US" sz="1200" dirty="0"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39040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3FFDA6-9252-A29C-019B-D1CE8953DF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D445524B-1225-3031-3A45-626D5269C8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Acquisition Disclaimer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2759898C-65C6-942E-2892-563F5814AD1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152652" y="2028827"/>
            <a:ext cx="7886699" cy="267380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1350" b="1">
                <a:solidFill>
                  <a:schemeClr val="accent5">
                    <a:lumMod val="50000"/>
                  </a:schemeClr>
                </a:solidFill>
              </a:rPr>
              <a:t>Authority to Contract</a:t>
            </a:r>
          </a:p>
          <a:p>
            <a:r>
              <a:rPr lang="en-US" sz="1350">
                <a:solidFill>
                  <a:schemeClr val="accent5">
                    <a:lumMod val="50000"/>
                  </a:schemeClr>
                </a:solidFill>
              </a:rPr>
              <a:t>Acquisitions and contractual commitments can only be made by government officials having authority to enter into such agreements on behalf of the United States government.</a:t>
            </a:r>
          </a:p>
          <a:p>
            <a:r>
              <a:rPr lang="en-US" sz="1350">
                <a:solidFill>
                  <a:schemeClr val="accent5">
                    <a:lumMod val="50000"/>
                  </a:schemeClr>
                </a:solidFill>
              </a:rPr>
              <a:t>The only government officials with such authority are warranted contracting officers. </a:t>
            </a:r>
          </a:p>
          <a:p>
            <a:r>
              <a:rPr lang="en-US" sz="1350">
                <a:solidFill>
                  <a:schemeClr val="accent5">
                    <a:lumMod val="50000"/>
                  </a:schemeClr>
                </a:solidFill>
              </a:rPr>
              <a:t>Future contractual direction, if any, shall only come from a cognizant U.S. Department of Veterans Affairs (VA) warranted contracting officer.</a:t>
            </a:r>
          </a:p>
          <a:p>
            <a:pPr marL="0" indent="0">
              <a:buNone/>
            </a:pPr>
            <a:r>
              <a:rPr lang="en-US" sz="1350" b="1">
                <a:solidFill>
                  <a:schemeClr val="accent5">
                    <a:lumMod val="50000"/>
                  </a:schemeClr>
                </a:solidFill>
              </a:rPr>
              <a:t>Authority Limitations</a:t>
            </a:r>
          </a:p>
          <a:p>
            <a:r>
              <a:rPr lang="en-US" sz="1350">
                <a:solidFill>
                  <a:schemeClr val="accent5">
                    <a:lumMod val="50000"/>
                  </a:schemeClr>
                </a:solidFill>
              </a:rPr>
              <a:t>VA Office of Information and Technology and the IT Vendor Management Office staff are not warranted contracting officers.</a:t>
            </a:r>
          </a:p>
          <a:p>
            <a:r>
              <a:rPr lang="en-US" sz="1350">
                <a:solidFill>
                  <a:schemeClr val="accent5">
                    <a:lumMod val="50000"/>
                  </a:schemeClr>
                </a:solidFill>
              </a:rPr>
              <a:t>Any discussions of contractual requirements do not constitute contractual direction or authorization of any kind.</a:t>
            </a:r>
          </a:p>
          <a:p>
            <a:r>
              <a:rPr lang="en-US" sz="1350">
                <a:solidFill>
                  <a:schemeClr val="accent5">
                    <a:lumMod val="50000"/>
                  </a:schemeClr>
                </a:solidFill>
              </a:rPr>
              <a:t>Any projected dates provided for Request for Information (RFI), Request for Proposal (RFP), and award are notional and subject to change.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310C884-D052-194C-28EF-E0EBD86EE1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r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t>OFFICE OF INFORMATION AND TECHNOLOGY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F1B0344-BE91-CAF4-BBCE-66BC3D316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E573346A-FCA4-684E-8D18-26E8324063ED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 defTabSz="457200"/>
              <a:t>2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974117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7AFABE8-DBD7-066B-B711-B9CAE50D4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AE6CA01B-0DEB-4E9A-9768-B728DA42C1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001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4B893C-57B6-9902-AD6A-F06514B972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3666" y="135963"/>
            <a:ext cx="4738986" cy="1214787"/>
          </a:xfrm>
        </p:spPr>
        <p:txBody>
          <a:bodyPr anchor="b">
            <a:normAutofit/>
          </a:bodyPr>
          <a:lstStyle/>
          <a:p>
            <a:r>
              <a:rPr lang="en-US" sz="2800" dirty="0">
                <a:solidFill>
                  <a:schemeClr val="tx2"/>
                </a:solidFill>
              </a:rPr>
              <a:t>August 2026 – Office Hours Agenda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57D8C8E-634E-4E83-9657-225A4DFE47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001" y="-4155"/>
            <a:ext cx="1886211" cy="2174333"/>
            <a:chOff x="-305" y="-4155"/>
            <a:chExt cx="2514948" cy="2174333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D5D1578-BE90-4A7E-9856-BB4025E5AE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en-US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8ADDDE1-EC05-4BE5-9866-89714E0B73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en-US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A118A52-E1FF-455C-B1A1-1CF50EE059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defTabSz="457200"/>
              <a:endParaRPr lang="en-US" sz="8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30E1677B-677B-48F1-971D-9E7F3CA512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en-US">
                <a:solidFill>
                  <a:prstClr val="white"/>
                </a:solidFill>
                <a:latin typeface="Calibri"/>
              </a:endParaRPr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5A6239-3B89-0E4E-CAE2-68227B5716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42101" y="1336269"/>
            <a:ext cx="4136859" cy="1214788"/>
          </a:xfrm>
        </p:spPr>
        <p:txBody>
          <a:bodyPr anchor="ctr">
            <a:normAutofit fontScale="85000" lnSpcReduction="20000"/>
          </a:bodyPr>
          <a:lstStyle/>
          <a:p>
            <a:endParaRPr lang="en-US" sz="1600" dirty="0">
              <a:solidFill>
                <a:schemeClr val="tx2"/>
              </a:solidFill>
            </a:endParaRPr>
          </a:p>
          <a:p>
            <a:pPr>
              <a:defRPr sz="1600"/>
            </a:pPr>
            <a:r>
              <a:rPr lang="en-US" sz="1600" b="1" dirty="0">
                <a:solidFill>
                  <a:schemeClr val="tx2"/>
                </a:solidFill>
              </a:rPr>
              <a:t>Topics: EDGE; OMEGA; Supporting Technology 3.0; Unified communication Server Replacement Lifecycle Refresh; Health Middleware</a:t>
            </a:r>
          </a:p>
          <a:p>
            <a:pPr>
              <a:defRPr sz="1600"/>
            </a:pPr>
            <a:r>
              <a:rPr lang="en-US" sz="1600" dirty="0">
                <a:solidFill>
                  <a:schemeClr val="tx2"/>
                </a:solidFill>
              </a:rPr>
              <a:t>OIT POCs: Kim Pugh; Sean Mohler; Brad Mills,</a:t>
            </a:r>
            <a:r>
              <a:rPr lang="en-US" sz="1600" dirty="0">
                <a:solidFill>
                  <a:srgbClr val="1F497D"/>
                </a:solidFill>
              </a:rPr>
              <a:t> Scottie Ross, Christoper Lagrange</a:t>
            </a:r>
            <a:endParaRPr lang="en-US" sz="1600" dirty="0">
              <a:solidFill>
                <a:schemeClr val="tx2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EEBA8FF-7DE0-E288-78C8-BF25CC2992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2971" y="81550"/>
            <a:ext cx="4314615" cy="212014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0A60F15-C461-0A18-B88E-553B84B6533F}"/>
              </a:ext>
            </a:extLst>
          </p:cNvPr>
          <p:cNvSpPr txBox="1"/>
          <p:nvPr/>
        </p:nvSpPr>
        <p:spPr>
          <a:xfrm>
            <a:off x="1651001" y="8890000"/>
            <a:ext cx="4325223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457200">
              <a:spcAft>
                <a:spcPts val="600"/>
              </a:spcAft>
              <a:defRPr sz="1000"/>
            </a:pPr>
            <a:r>
              <a:rPr sz="1000">
                <a:solidFill>
                  <a:prstClr val="black"/>
                </a:solidFill>
                <a:latin typeface="Calibri"/>
              </a:rPr>
              <a:t>VA Office of Information &amp; Technology (OIT) – Office of Strategic Sourcing (OSS)</a:t>
            </a:r>
            <a:endParaRPr lang="en-US" sz="10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6117C14-F4E0-32A7-8178-6911DAE03C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2972" y="2269251"/>
            <a:ext cx="4304799" cy="222045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138C2F3-C5F3-8ABC-A78E-402B232F09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2971" y="4537897"/>
            <a:ext cx="4415141" cy="227190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813E4D2-6294-316A-9CDF-814B7341E1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93218" y="4189910"/>
            <a:ext cx="4426373" cy="227190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FD46275-2CCA-1D2D-5518-F53A49393CE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59758" y="2833989"/>
            <a:ext cx="4219202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8185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>
            <a:extLst>
              <a:ext uri="{FF2B5EF4-FFF2-40B4-BE49-F238E27FC236}">
                <a16:creationId xmlns:a16="http://schemas.microsoft.com/office/drawing/2014/main" id="{959A05AF-F063-B841-FB3D-EC8FAE9AF1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251" y="629265"/>
            <a:ext cx="10697498" cy="5771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1289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>
            <a:extLst>
              <a:ext uri="{FF2B5EF4-FFF2-40B4-BE49-F238E27FC236}">
                <a16:creationId xmlns:a16="http://schemas.microsoft.com/office/drawing/2014/main" id="{595EA8C7-6148-0FC5-9629-93D658C075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618" y="786582"/>
            <a:ext cx="11149781" cy="5594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5223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>
            <a:extLst>
              <a:ext uri="{FF2B5EF4-FFF2-40B4-BE49-F238E27FC236}">
                <a16:creationId xmlns:a16="http://schemas.microsoft.com/office/drawing/2014/main" id="{20A34063-CF54-4B1C-CD0A-EC4479CC0A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383458"/>
            <a:ext cx="10972800" cy="6199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1855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4">
            <a:extLst>
              <a:ext uri="{FF2B5EF4-FFF2-40B4-BE49-F238E27FC236}">
                <a16:creationId xmlns:a16="http://schemas.microsoft.com/office/drawing/2014/main" id="{4549BAEF-61B7-98B7-32C1-52480ED8F9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116" y="471948"/>
            <a:ext cx="10894142" cy="6111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6138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6C2A56-F2B1-91AC-3171-78B5B3CA15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8340BA-B48D-A52E-F1EC-94DC429B5B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91217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ea typeface="Calibri"/>
                <a:cs typeface="Calibri"/>
              </a:rPr>
              <a:t>OIT Acquisition Office Hours</a:t>
            </a:r>
            <a:br>
              <a:rPr lang="en-US" dirty="0">
                <a:ea typeface="Calibri"/>
                <a:cs typeface="Calibri"/>
              </a:rPr>
            </a:br>
            <a:r>
              <a:rPr lang="en-US" dirty="0">
                <a:ea typeface="Calibri"/>
                <a:cs typeface="Calibri"/>
              </a:rPr>
              <a:t>Q&amp;A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BA0B2BC-DD39-83BD-0DAE-C48E1D156BCD}"/>
              </a:ext>
            </a:extLst>
          </p:cNvPr>
          <p:cNvSpPr txBox="1"/>
          <p:nvPr/>
        </p:nvSpPr>
        <p:spPr>
          <a:xfrm>
            <a:off x="2342367" y="2793304"/>
            <a:ext cx="815444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i="1" dirty="0"/>
              <a:t>To assist with the flow, we ask that you raise your hand and come off mute to ask your questions.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i="1" dirty="0"/>
              <a:t>Please state your name, organization and direct your question to the appropriate requirements owner.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31133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AE79367-5F20-79CB-898C-7A980654CF5E}"/>
              </a:ext>
            </a:extLst>
          </p:cNvPr>
          <p:cNvSpPr txBox="1"/>
          <p:nvPr/>
        </p:nvSpPr>
        <p:spPr>
          <a:xfrm>
            <a:off x="1330687" y="516398"/>
            <a:ext cx="9530626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THANK YOU FOR PARTICIPATING</a:t>
            </a:r>
          </a:p>
          <a:p>
            <a:pPr marL="0" marR="0">
              <a:buNone/>
            </a:pPr>
            <a:endParaRPr lang="en-US" dirty="0"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marR="0">
              <a:buNone/>
            </a:pP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To help us continue improving the quality and effectiveness of these sessions, we kindly request that you complete a brief survey regarding your experience. Your feedback is essential in shaping future sessions to better meet your needs.</a:t>
            </a:r>
          </a:p>
          <a:p>
            <a:pPr marL="0" marR="0">
              <a:buNone/>
            </a:pP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 </a:t>
            </a:r>
          </a:p>
          <a:p>
            <a:pPr marL="0" marR="0">
              <a:buNone/>
            </a:pP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Please follow this link to access the survey: </a:t>
            </a:r>
            <a:r>
              <a:rPr lang="en-US" sz="18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  <a:hlinkClick r:id="rId2"/>
              </a:rPr>
              <a:t>OIT Acquisition Office Hours Survey</a:t>
            </a:r>
            <a:endParaRPr lang="en-US" sz="1800" u="sng" dirty="0">
              <a:solidFill>
                <a:srgbClr val="467886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marR="0">
              <a:buNone/>
            </a:pPr>
            <a:endParaRPr lang="en-US" sz="1800" u="sng" dirty="0">
              <a:solidFill>
                <a:srgbClr val="467886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marR="0">
              <a:buNone/>
            </a:pP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Please follow this link to access the public Industry site page:</a:t>
            </a:r>
          </a:p>
          <a:p>
            <a:r>
              <a:rPr lang="en-US" dirty="0">
                <a:hlinkClick r:id="rId3"/>
              </a:rPr>
              <a:t>https://www.voa.va.gov/</a:t>
            </a:r>
            <a:r>
              <a:rPr lang="en-US" dirty="0"/>
              <a:t> </a:t>
            </a:r>
          </a:p>
          <a:p>
            <a:pPr marL="0" marR="0">
              <a:buNone/>
            </a:pPr>
            <a:endParaRPr lang="en-US" u="sng" dirty="0">
              <a:solidFill>
                <a:srgbClr val="467886"/>
              </a:solidFill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953400C-A6C8-A9A0-BC0C-CD3C3B39DB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0116" y="4320244"/>
            <a:ext cx="2166477" cy="1946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9A66C7E-39DE-4836-D0E7-734949A4D5D6}"/>
              </a:ext>
            </a:extLst>
          </p:cNvPr>
          <p:cNvSpPr txBox="1"/>
          <p:nvPr/>
        </p:nvSpPr>
        <p:spPr>
          <a:xfrm>
            <a:off x="7197213" y="3769005"/>
            <a:ext cx="25501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https://www.voa.va.gov/</a:t>
            </a:r>
            <a:r>
              <a:rPr lang="en-US" dirty="0"/>
              <a:t> 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FF6F1DF5-FF74-7832-0BEA-7EDD39D270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7213" y="4394814"/>
            <a:ext cx="2290916" cy="1946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662C333-0FE6-EA8A-999B-50EAD9356AA0}"/>
              </a:ext>
            </a:extLst>
          </p:cNvPr>
          <p:cNvSpPr txBox="1"/>
          <p:nvPr/>
        </p:nvSpPr>
        <p:spPr>
          <a:xfrm>
            <a:off x="1330687" y="3769005"/>
            <a:ext cx="39525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en-US" sz="18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  <a:hlinkClick r:id="rId2"/>
              </a:rPr>
              <a:t>OIT Acquisition Office Hours Survey</a:t>
            </a:r>
            <a:endParaRPr lang="en-US" sz="1800" u="sng" dirty="0">
              <a:solidFill>
                <a:srgbClr val="467886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600367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e95f1b23-abaf-45ee-821d-b7ab251ab3bf}" enabled="0" method="" siteId="{e95f1b23-abaf-45ee-821d-b7ab251ab3b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3157</TotalTime>
  <Words>554</Words>
  <Application>Microsoft Office PowerPoint</Application>
  <PresentationFormat>Widescreen</PresentationFormat>
  <Paragraphs>56</Paragraphs>
  <Slides>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Aptos</vt:lpstr>
      <vt:lpstr>Arial</vt:lpstr>
      <vt:lpstr>Calibri</vt:lpstr>
      <vt:lpstr>Segoe UI</vt:lpstr>
      <vt:lpstr>1_Office Theme</vt:lpstr>
      <vt:lpstr>PowerPoint Presentation</vt:lpstr>
      <vt:lpstr>Acquisition Disclaimer</vt:lpstr>
      <vt:lpstr>August 2026 – Office Hours Agenda</vt:lpstr>
      <vt:lpstr>PowerPoint Presentation</vt:lpstr>
      <vt:lpstr>PowerPoint Presentation</vt:lpstr>
      <vt:lpstr>PowerPoint Presentation</vt:lpstr>
      <vt:lpstr>PowerPoint Presentation</vt:lpstr>
      <vt:lpstr>OIT Acquisition Office Hours Q&amp;A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Carter, Don C.</dc:creator>
  <cp:lastModifiedBy>Yates, Trenita</cp:lastModifiedBy>
  <cp:revision>7</cp:revision>
  <dcterms:created xsi:type="dcterms:W3CDTF">2026-06-26T19:08:03Z</dcterms:created>
  <dcterms:modified xsi:type="dcterms:W3CDTF">2026-08-10T16:47:55Z</dcterms:modified>
</cp:coreProperties>
</file>