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13" r:id="rId5"/>
    <p:sldId id="302" r:id="rId6"/>
    <p:sldId id="314" r:id="rId7"/>
    <p:sldId id="316" r:id="rId8"/>
    <p:sldId id="31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haeasrogans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>
        <p:scale>
          <a:sx n="91" d="100"/>
          <a:sy n="91" d="100"/>
        </p:scale>
        <p:origin x="-56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1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438F14-8823-4BE2-837E-4187B741EB10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6189B2-8A60-4D71-B169-597139FF7D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41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104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Internal VA Use Only</a:t>
            </a:r>
          </a:p>
          <a:p>
            <a:pPr>
              <a:defRPr/>
            </a:pPr>
            <a:r>
              <a:rPr lang="en-US" dirty="0" smtClean="0"/>
              <a:t>Working Draft, Pre-Decisional, Deliberative Document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0" y="881729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/>
            </a:lvl1pPr>
          </a:lstStyle>
          <a:p>
            <a:pPr>
              <a:defRPr/>
            </a:pPr>
            <a:fld id="{22689137-CCE4-4052-8F52-51A446BA6AF5}" type="datetimeFigureOut">
              <a:rPr lang="en-US" smtClean="0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4AE002C-515F-42DB-97D6-5F3FAD8D7C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5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AE002C-515F-42DB-97D6-5F3FAD8D7CC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2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AE002C-515F-42DB-97D6-5F3FAD8D7CC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2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467600" cy="1295400"/>
          </a:xfrm>
        </p:spPr>
        <p:txBody>
          <a:bodyPr/>
          <a:lstStyle>
            <a:lvl1pPr marL="0" indent="0" algn="ctr">
              <a:buNone/>
              <a:defRPr sz="2800" i="1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48BCA-9696-4011-87A4-84C7260323FA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3F95-C34D-4C47-B701-00ACF72033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1" descr="VeteransAffairs-Sea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3340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944562"/>
          </a:xfr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1CC67-6B41-41F0-9DA0-F2E67B159632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248A1-F576-4550-9FF3-FD19F80FFA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E6BD-5DF3-42EA-929D-800C9AAAE89D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E53ED-4380-4449-8444-7C251FE923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3DA59-B82B-41D8-B925-A5902A74E79C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C0DC0-5A6D-4CFA-92F7-239359951D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13AD-585E-4BEB-AE4E-F8BE79130D05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C5AD2-630B-4A82-A24F-E9989A8324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2A48-4F3C-4FD7-98E7-0E7AF0986C23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F631E-E821-4241-958E-454DF27E6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447800"/>
            <a:ext cx="510540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419C3-3738-4CAD-804D-10EB84AD2DA4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08C6D-3BD7-41E7-8CB9-DF623FEB9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1447800"/>
            <a:ext cx="4764088" cy="32797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C965-C541-41EE-8722-471E888C2AE1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8F244-DCE2-4C9D-82E0-3AB4A88976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2286000" y="274638"/>
            <a:ext cx="6400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0" y="274638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FE5F38-13DC-490C-9CA6-7C1223532517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759471-C1B9-42A1-9904-24DF6BFC36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1" descr="OAO_Logo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312962"/>
            <a:ext cx="1828800" cy="90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 rot="19321596">
            <a:off x="216793" y="3358610"/>
            <a:ext cx="800328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1400" b="1" spc="150" dirty="0" smtClean="0">
                <a:ln w="11430"/>
                <a:solidFill>
                  <a:srgbClr val="F8F8F8">
                    <a:alpha val="20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Working Draft/Pre-Decisional/Deliberative Document – Internal VA Use Only</a:t>
            </a:r>
            <a:endParaRPr lang="en-US" sz="1400" b="1" spc="150" dirty="0">
              <a:ln w="11430"/>
              <a:solidFill>
                <a:srgbClr val="F8F8F8">
                  <a:alpha val="20000"/>
                </a:srgb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5514345" y="3291845"/>
            <a:ext cx="6692900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100" b="1" spc="150" dirty="0" smtClean="0">
                <a:ln w="11430"/>
                <a:solidFill>
                  <a:srgbClr val="F8F8F8">
                    <a:alpha val="20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Working Draft/Pre-Decisional/Deliberative Document – Internal VA Use Only</a:t>
            </a:r>
            <a:endParaRPr lang="en-US" sz="1100" b="1" spc="150" dirty="0">
              <a:ln w="11430"/>
              <a:solidFill>
                <a:srgbClr val="F8F8F8">
                  <a:alpha val="20000"/>
                </a:srgb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a.va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1C040-C077-4C6B-A239-FCC012C19589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A3F95-C34D-4C47-B701-00ACF72033D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dirty="0" smtClean="0"/>
              <a:t>Technology Acquisition Center Open House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June 23, 2016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561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7F2BD7-8C1A-4030-9016-242B7C45CEAA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auto">
          <a:xfrm>
            <a:off x="1828800" y="304800"/>
            <a:ext cx="6324600" cy="94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Administration Remarks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Please sign-in and wear your name tag</a:t>
            </a:r>
          </a:p>
          <a:p>
            <a:r>
              <a:rPr lang="en-US" sz="2800" dirty="0"/>
              <a:t>Asking Questions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Cards are available on </a:t>
            </a:r>
            <a:r>
              <a:rPr lang="en-US" sz="2000" dirty="0" smtClean="0"/>
              <a:t>the tables in our reception area</a:t>
            </a:r>
            <a:endParaRPr lang="en-US" sz="2000" dirty="0"/>
          </a:p>
          <a:p>
            <a:pPr lvl="1"/>
            <a:r>
              <a:rPr lang="en-US" sz="2000" dirty="0"/>
              <a:t>Live stream questions should be submitted to </a:t>
            </a:r>
            <a:r>
              <a:rPr lang="en-US" sz="2000" b="1" dirty="0"/>
              <a:t>VATACOPEN HOUSE@va.gov</a:t>
            </a:r>
          </a:p>
          <a:p>
            <a:pPr lvl="1"/>
            <a:r>
              <a:rPr lang="en-US" sz="2000" dirty="0" smtClean="0"/>
              <a:t>Please </a:t>
            </a:r>
            <a:r>
              <a:rPr lang="en-US" sz="2000" dirty="0"/>
              <a:t>put the topic or the speaker that the question is directed to on the top of the index card</a:t>
            </a:r>
          </a:p>
          <a:p>
            <a:pPr lvl="1"/>
            <a:r>
              <a:rPr lang="en-US" sz="2000" dirty="0"/>
              <a:t>Place in baskets </a:t>
            </a:r>
            <a:r>
              <a:rPr lang="en-US" sz="2000" dirty="0" smtClean="0"/>
              <a:t>located on the table in our reception area or </a:t>
            </a:r>
            <a:r>
              <a:rPr lang="en-US" sz="2000" dirty="0"/>
              <a:t>hand to TAC personnel throughout the </a:t>
            </a:r>
            <a:r>
              <a:rPr lang="en-US" sz="2000" dirty="0" smtClean="0"/>
              <a:t>morning</a:t>
            </a:r>
            <a:endParaRPr lang="en-US" sz="2000" dirty="0"/>
          </a:p>
          <a:p>
            <a:pPr lvl="1"/>
            <a:r>
              <a:rPr lang="en-US" sz="2000" dirty="0"/>
              <a:t>Questions will be answered during the </a:t>
            </a:r>
            <a:r>
              <a:rPr lang="en-US" sz="2000" dirty="0" smtClean="0"/>
              <a:t>Contracting Officer panel discussion</a:t>
            </a:r>
            <a:endParaRPr lang="en-US" sz="2000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51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71CC67-6B41-41F0-9DA0-F2E67B159632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48A1-F576-4550-9FF3-FD19F80FFA1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57400" y="304800"/>
            <a:ext cx="6019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dirty="0"/>
              <a:t>Administration </a:t>
            </a:r>
            <a:r>
              <a:rPr lang="en-US" altLang="en-US" sz="3200" dirty="0" smtClean="0"/>
              <a:t>Remarks (Cont.)</a:t>
            </a:r>
          </a:p>
          <a:p>
            <a:endParaRPr lang="en-US" alt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60019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Please put electronic devices in silent mode</a:t>
            </a:r>
          </a:p>
          <a:p>
            <a:r>
              <a:rPr lang="en-US" sz="2800" dirty="0" smtClean="0"/>
              <a:t>Restrooms </a:t>
            </a:r>
            <a:r>
              <a:rPr lang="en-US" sz="2800" dirty="0"/>
              <a:t>are located </a:t>
            </a:r>
            <a:r>
              <a:rPr lang="en-US" sz="2800" dirty="0" smtClean="0"/>
              <a:t>on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floor in center hallway</a:t>
            </a:r>
          </a:p>
          <a:p>
            <a:r>
              <a:rPr lang="en-US" sz="2800" dirty="0" smtClean="0"/>
              <a:t>Fire exits are located at the front and rear doors of building</a:t>
            </a:r>
            <a:endParaRPr lang="en-US" sz="2800" dirty="0"/>
          </a:p>
          <a:p>
            <a:r>
              <a:rPr lang="en-US" sz="2800" dirty="0" smtClean="0"/>
              <a:t>Information </a:t>
            </a:r>
            <a:r>
              <a:rPr lang="en-US" sz="2800" dirty="0"/>
              <a:t>presented during this briefing represents the latest information</a:t>
            </a:r>
          </a:p>
          <a:p>
            <a:r>
              <a:rPr lang="en-US" sz="2800" dirty="0"/>
              <a:t>Government responses to today’s questions should be considered </a:t>
            </a:r>
            <a:r>
              <a:rPr lang="en-US" sz="2800" u="sng" dirty="0"/>
              <a:t>ADVISORY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710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71CC67-6B41-41F0-9DA0-F2E67B159632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48A1-F576-4550-9FF3-FD19F80FFA1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57400" y="304800"/>
            <a:ext cx="6019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dirty="0"/>
              <a:t>Administration </a:t>
            </a:r>
            <a:r>
              <a:rPr lang="en-US" altLang="en-US" sz="3200" dirty="0" smtClean="0"/>
              <a:t>Remarks (Cont.)</a:t>
            </a:r>
          </a:p>
          <a:p>
            <a:endParaRPr lang="en-US" alt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60019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registration list, briefing charts, and live stream video of the event will be available on </a:t>
            </a:r>
            <a:r>
              <a:rPr lang="en-US" sz="2800" dirty="0">
                <a:hlinkClick r:id="rId3"/>
              </a:rPr>
              <a:t>https://www.voa.va.gov</a:t>
            </a:r>
            <a:r>
              <a:rPr lang="en-US" sz="2800" dirty="0"/>
              <a:t> under </a:t>
            </a:r>
            <a:r>
              <a:rPr lang="en-US" sz="2800" dirty="0" smtClean="0"/>
              <a:t>‘TAC Open House 2016’ </a:t>
            </a:r>
            <a:r>
              <a:rPr lang="en-US" sz="2800" dirty="0"/>
              <a:t>within two </a:t>
            </a:r>
            <a:r>
              <a:rPr lang="en-US" sz="2800" dirty="0" smtClean="0"/>
              <a:t>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There will be a networking opportunity following the conclusion of today’s event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When leaving today, please drop off  your name tag in the identified boxes located outside the doors</a:t>
            </a:r>
          </a:p>
        </p:txBody>
      </p:sp>
    </p:spTree>
    <p:extLst>
      <p:ext uri="{BB962C8B-B14F-4D97-AF65-F5344CB8AC3E}">
        <p14:creationId xmlns:p14="http://schemas.microsoft.com/office/powerpoint/2010/main" val="127303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324600" cy="944562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900" dirty="0"/>
              <a:t>8:00 – 8:30 	Registration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8:30 – 8:35  	Welcome &amp; Administrative Remarks - </a:t>
            </a:r>
            <a:r>
              <a:rPr lang="en-US" sz="900" b="1" dirty="0"/>
              <a:t>Ms. Michele R. Foster</a:t>
            </a:r>
            <a:r>
              <a:rPr lang="en-US" sz="900" dirty="0"/>
              <a:t>, Associate Executive Director, Technology </a:t>
            </a:r>
            <a:r>
              <a:rPr lang="en-US" sz="900" dirty="0" smtClean="0"/>
              <a:t>Acquisition  </a:t>
            </a:r>
          </a:p>
          <a:p>
            <a:pPr marL="0" indent="0">
              <a:buNone/>
            </a:pPr>
            <a:r>
              <a:rPr lang="en-US" sz="900" dirty="0" smtClean="0"/>
              <a:t>                                                          Center (TAC) and </a:t>
            </a:r>
            <a:r>
              <a:rPr lang="en-US" sz="900" b="1" dirty="0" smtClean="0"/>
              <a:t>Mr. Jeffrey H. Downing</a:t>
            </a:r>
            <a:r>
              <a:rPr lang="en-US" sz="900" dirty="0" smtClean="0"/>
              <a:t>, Director, Operations Service, TAC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8:35 – 9:45	Session #1: Source Selection Overview and Proposal Best Practices </a:t>
            </a:r>
          </a:p>
          <a:p>
            <a:pPr marL="0" indent="0">
              <a:buNone/>
            </a:pPr>
            <a:r>
              <a:rPr lang="en-US" sz="900" b="1" dirty="0"/>
              <a:t>			- Mr. Brett Schwerin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dirty="0"/>
              <a:t>			- </a:t>
            </a:r>
            <a:r>
              <a:rPr lang="en-US" sz="900" b="1" dirty="0"/>
              <a:t>Mr. Matthew Ginty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9:45– 10:15	Session #2: Organizational Conflict of Interest</a:t>
            </a:r>
          </a:p>
          <a:p>
            <a:pPr marL="0" indent="0">
              <a:buNone/>
            </a:pPr>
            <a:r>
              <a:rPr lang="en-US" sz="900" b="1" dirty="0"/>
              <a:t>			- Mr. Jamie Ford</a:t>
            </a:r>
            <a:r>
              <a:rPr lang="en-US" sz="900" dirty="0"/>
              <a:t>, Attorney, Office of General Council (OGC)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b="1" dirty="0"/>
              <a:t>10:15 – 10:30	Break</a:t>
            </a:r>
            <a:endParaRPr lang="en-US" sz="900" dirty="0"/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10:30– 11:00	Session #3: Legal Perspective</a:t>
            </a:r>
          </a:p>
          <a:p>
            <a:pPr marL="0" indent="0">
              <a:buNone/>
            </a:pPr>
            <a:r>
              <a:rPr lang="en-US" sz="900" b="1" dirty="0"/>
              <a:t>			- Mr. Vincent Buonocore</a:t>
            </a:r>
            <a:r>
              <a:rPr lang="en-US" sz="900" dirty="0"/>
              <a:t>, Deputy Chief Counsel for Information Technology, OGC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11:00 – 11:30	Session #4: Digital Services</a:t>
            </a:r>
          </a:p>
          <a:p>
            <a:pPr marL="0" indent="0">
              <a:buNone/>
            </a:pPr>
            <a:r>
              <a:rPr lang="en-US" sz="900" b="1" dirty="0"/>
              <a:t>			- Mr. Mark Junda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11:30 – 12:00 	Session #5: Contracting Officer Panel </a:t>
            </a:r>
          </a:p>
          <a:p>
            <a:pPr marL="0" indent="0">
              <a:buNone/>
            </a:pPr>
            <a:r>
              <a:rPr lang="en-US" sz="900" b="1" dirty="0"/>
              <a:t>			- Mr. Robert Kately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b="1" dirty="0"/>
              <a:t>			- Mr. Charles Ross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b="1" dirty="0"/>
              <a:t>			- Ms. Carol Newcomb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b="1" dirty="0"/>
              <a:t>			- Ms. Dana Newcomb</a:t>
            </a:r>
            <a:r>
              <a:rPr lang="en-US" sz="900" dirty="0"/>
              <a:t>, Contracting Officer, TAC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12:00 – 12:00      	Closing Remarks, </a:t>
            </a:r>
            <a:r>
              <a:rPr lang="en-US" sz="900" b="1" dirty="0"/>
              <a:t>Mr. Jeffrey H. Downing</a:t>
            </a:r>
            <a:r>
              <a:rPr lang="en-US" sz="900" dirty="0"/>
              <a:t>, Director, Operations Service, TAC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sz="900" dirty="0"/>
              <a:t>12:00 – 13:00 	Networking Opportunities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71CC67-6B41-41F0-9DA0-F2E67B159632}" type="datetime1">
              <a:rPr lang="en-US" smtClean="0"/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Working Draft/Pre-Decisional/Deliberative Document - Internal VA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48A1-F576-4550-9FF3-FD19F80FFA1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90355"/>
      </p:ext>
    </p:extLst>
  </p:cSld>
  <p:clrMapOvr>
    <a:masterClrMapping/>
  </p:clrMapOvr>
</p:sld>
</file>

<file path=ppt/theme/theme1.xml><?xml version="1.0" encoding="utf-8"?>
<a:theme xmlns:a="http://schemas.openxmlformats.org/drawingml/2006/main" name="OAO Flag Theme">
  <a:themeElements>
    <a:clrScheme name="Office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C652483A1F74C876208F8B66D9560" ma:contentTypeVersion="0" ma:contentTypeDescription="Create a new document." ma:contentTypeScope="" ma:versionID="4db7e63d9bba9d2fdfb87007ee0bc33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B3B7AD-88C3-4935-9480-3DDC885E2A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5D854E-B345-4FC2-9FBF-D6A7BF2D1A33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3A13100-65C3-4A6D-AB82-B699F1D0B7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263</Words>
  <Application>Microsoft Office PowerPoint</Application>
  <PresentationFormat>On-screen Show (4:3)</PresentationFormat>
  <Paragraphs>68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OAO Flag Theme</vt:lpstr>
      <vt:lpstr>PowerPoint Presentation</vt:lpstr>
      <vt:lpstr>Administration Remarks</vt:lpstr>
      <vt:lpstr>PowerPoint Presentation</vt:lpstr>
      <vt:lpstr>PowerPoint Presentation</vt:lpstr>
      <vt:lpstr>Agenda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OAO Internal Use PPT Briefing Template</dc:title>
  <dc:creator>Angela Malloy;vhaeasrogans</dc:creator>
  <cp:lastModifiedBy>Department of Veterans Affairs</cp:lastModifiedBy>
  <cp:revision>220</cp:revision>
  <cp:lastPrinted>2015-03-06T20:39:15Z</cp:lastPrinted>
  <dcterms:created xsi:type="dcterms:W3CDTF">2010-07-23T13:13:38Z</dcterms:created>
  <dcterms:modified xsi:type="dcterms:W3CDTF">2016-06-22T20:45:36Z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0x0101008B9C652483A1F74C876208F8B66D9560</vt:lpwstr>
  </property>
</Properties>
</file>