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10"/>
  </p:notesMasterIdLst>
  <p:handoutMasterIdLst>
    <p:handoutMasterId r:id="rId11"/>
  </p:handoutMasterIdLst>
  <p:sldIdLst>
    <p:sldId id="257" r:id="rId5"/>
    <p:sldId id="259" r:id="rId6"/>
    <p:sldId id="265" r:id="rId7"/>
    <p:sldId id="267" r:id="rId8"/>
    <p:sldId id="27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480" autoAdjust="0"/>
  </p:normalViewPr>
  <p:slideViewPr>
    <p:cSldViewPr>
      <p:cViewPr>
        <p:scale>
          <a:sx n="71" d="100"/>
          <a:sy n="71" d="100"/>
        </p:scale>
        <p:origin x="-56" y="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3ED7A1-93BB-4651-ACF4-DA0113DDF534}" type="doc">
      <dgm:prSet loTypeId="urn:microsoft.com/office/officeart/2005/8/layout/hProcess9" loCatId="process" qsTypeId="urn:microsoft.com/office/officeart/2005/8/quickstyle/simple4" qsCatId="simple" csTypeId="urn:microsoft.com/office/officeart/2005/8/colors/accent0_3" csCatId="mainScheme" phldr="1"/>
      <dgm:spPr/>
    </dgm:pt>
    <dgm:pt modelId="{823ABB83-8D76-4D8D-85D8-39B526F26790}">
      <dgm:prSet phldrT="[Text]"/>
      <dgm:spPr/>
      <dgm:t>
        <a:bodyPr/>
        <a:lstStyle/>
        <a:p>
          <a:endParaRPr lang="en-US" dirty="0" smtClean="0"/>
        </a:p>
        <a:p>
          <a:r>
            <a:rPr lang="en-US" dirty="0" smtClean="0"/>
            <a:t>Awareness	</a:t>
          </a:r>
          <a:endParaRPr lang="en-US" dirty="0"/>
        </a:p>
      </dgm:t>
    </dgm:pt>
    <dgm:pt modelId="{C15E83D6-2798-4202-BCF2-3E1C8B4087A9}" type="parTrans" cxnId="{5EFF3020-7F4B-4C65-BD87-8CB31513C98A}">
      <dgm:prSet/>
      <dgm:spPr/>
      <dgm:t>
        <a:bodyPr/>
        <a:lstStyle/>
        <a:p>
          <a:endParaRPr lang="en-US"/>
        </a:p>
      </dgm:t>
    </dgm:pt>
    <dgm:pt modelId="{108722B6-ABDA-4394-A047-9820CA12E5FC}" type="sibTrans" cxnId="{5EFF3020-7F4B-4C65-BD87-8CB31513C98A}">
      <dgm:prSet/>
      <dgm:spPr/>
      <dgm:t>
        <a:bodyPr/>
        <a:lstStyle/>
        <a:p>
          <a:endParaRPr lang="en-US"/>
        </a:p>
      </dgm:t>
    </dgm:pt>
    <dgm:pt modelId="{5FB53968-77BB-4D41-A5E6-AA40BF1BEFC2}">
      <dgm:prSet phldrT="[Text]"/>
      <dgm:spPr/>
      <dgm:t>
        <a:bodyPr/>
        <a:lstStyle/>
        <a:p>
          <a:r>
            <a:rPr lang="en-US" dirty="0" smtClean="0"/>
            <a:t>Access</a:t>
          </a:r>
          <a:endParaRPr lang="en-US" dirty="0"/>
        </a:p>
      </dgm:t>
    </dgm:pt>
    <dgm:pt modelId="{734D7EAD-7820-47F0-B5B4-7EFC68507EA6}" type="parTrans" cxnId="{AEF941A8-1C85-450A-998B-582382078EF8}">
      <dgm:prSet/>
      <dgm:spPr/>
      <dgm:t>
        <a:bodyPr/>
        <a:lstStyle/>
        <a:p>
          <a:endParaRPr lang="en-US"/>
        </a:p>
      </dgm:t>
    </dgm:pt>
    <dgm:pt modelId="{FBD932FF-BDDF-4BCE-B912-16E43A2EE96F}" type="sibTrans" cxnId="{AEF941A8-1C85-450A-998B-582382078EF8}">
      <dgm:prSet/>
      <dgm:spPr/>
      <dgm:t>
        <a:bodyPr/>
        <a:lstStyle/>
        <a:p>
          <a:endParaRPr lang="en-US"/>
        </a:p>
      </dgm:t>
    </dgm:pt>
    <dgm:pt modelId="{386FCC6E-AEA3-4ECF-95AA-E29BB3720B84}">
      <dgm:prSet phldrT="[Text]"/>
      <dgm:spPr/>
      <dgm:t>
        <a:bodyPr/>
        <a:lstStyle/>
        <a:p>
          <a:r>
            <a:rPr lang="en-US" dirty="0" smtClean="0"/>
            <a:t>Risk Mitigation</a:t>
          </a:r>
          <a:endParaRPr lang="en-US" dirty="0"/>
        </a:p>
      </dgm:t>
    </dgm:pt>
    <dgm:pt modelId="{B45A74B4-AB0B-4890-8DE4-FAA2538C1BD0}" type="parTrans" cxnId="{87FABBF1-4242-4CDC-8390-B4B8A99E4E6D}">
      <dgm:prSet/>
      <dgm:spPr/>
      <dgm:t>
        <a:bodyPr/>
        <a:lstStyle/>
        <a:p>
          <a:endParaRPr lang="en-US"/>
        </a:p>
      </dgm:t>
    </dgm:pt>
    <dgm:pt modelId="{796BA99C-B73D-4674-ABA2-02D29E071D08}" type="sibTrans" cxnId="{87FABBF1-4242-4CDC-8390-B4B8A99E4E6D}">
      <dgm:prSet/>
      <dgm:spPr/>
      <dgm:t>
        <a:bodyPr/>
        <a:lstStyle/>
        <a:p>
          <a:endParaRPr lang="en-US"/>
        </a:p>
      </dgm:t>
    </dgm:pt>
    <dgm:pt modelId="{406EC985-40FE-42AF-AA4F-ADAA859F21F9}">
      <dgm:prSet/>
      <dgm:spPr/>
      <dgm:t>
        <a:bodyPr/>
        <a:lstStyle/>
        <a:p>
          <a:r>
            <a:rPr lang="en-US" dirty="0" smtClean="0"/>
            <a:t>Procurement Mechanism</a:t>
          </a:r>
          <a:endParaRPr lang="en-US" dirty="0"/>
        </a:p>
      </dgm:t>
    </dgm:pt>
    <dgm:pt modelId="{4EB45EE1-C0DE-4BF2-9CAB-B7231ADF7FBF}" type="parTrans" cxnId="{27F2690D-0946-4F5E-AE0C-2AB9EBB46D49}">
      <dgm:prSet/>
      <dgm:spPr/>
      <dgm:t>
        <a:bodyPr/>
        <a:lstStyle/>
        <a:p>
          <a:endParaRPr lang="en-US"/>
        </a:p>
      </dgm:t>
    </dgm:pt>
    <dgm:pt modelId="{E81BCA59-42B0-4A4C-B3A2-FA48CBF3E1B2}" type="sibTrans" cxnId="{27F2690D-0946-4F5E-AE0C-2AB9EBB46D49}">
      <dgm:prSet/>
      <dgm:spPr/>
      <dgm:t>
        <a:bodyPr/>
        <a:lstStyle/>
        <a:p>
          <a:endParaRPr lang="en-US"/>
        </a:p>
      </dgm:t>
    </dgm:pt>
    <dgm:pt modelId="{DD8C0175-A361-424E-90C4-B88D1B0A57E1}">
      <dgm:prSet/>
      <dgm:spPr/>
      <dgm:t>
        <a:bodyPr/>
        <a:lstStyle/>
        <a:p>
          <a:r>
            <a:rPr lang="en-US" dirty="0" smtClean="0"/>
            <a:t>Performance</a:t>
          </a:r>
          <a:endParaRPr lang="en-US" dirty="0"/>
        </a:p>
      </dgm:t>
    </dgm:pt>
    <dgm:pt modelId="{BF1C842B-D802-401C-ADC0-7FB78C570154}" type="parTrans" cxnId="{2819C6D6-7033-4A73-B774-FB4883AD543D}">
      <dgm:prSet/>
      <dgm:spPr/>
      <dgm:t>
        <a:bodyPr/>
        <a:lstStyle/>
        <a:p>
          <a:endParaRPr lang="en-US"/>
        </a:p>
      </dgm:t>
    </dgm:pt>
    <dgm:pt modelId="{09265973-B0D5-4F64-8EC6-442C387D1598}" type="sibTrans" cxnId="{2819C6D6-7033-4A73-B774-FB4883AD543D}">
      <dgm:prSet/>
      <dgm:spPr/>
      <dgm:t>
        <a:bodyPr/>
        <a:lstStyle/>
        <a:p>
          <a:endParaRPr lang="en-US"/>
        </a:p>
      </dgm:t>
    </dgm:pt>
    <dgm:pt modelId="{1F01EDCC-8C4A-4FCC-8FE2-666B06760FE8}" type="pres">
      <dgm:prSet presAssocID="{4E3ED7A1-93BB-4651-ACF4-DA0113DDF534}" presName="CompostProcess" presStyleCnt="0">
        <dgm:presLayoutVars>
          <dgm:dir/>
          <dgm:resizeHandles val="exact"/>
        </dgm:presLayoutVars>
      </dgm:prSet>
      <dgm:spPr/>
    </dgm:pt>
    <dgm:pt modelId="{EFED0288-F067-4149-B489-AE8B4BB33368}" type="pres">
      <dgm:prSet presAssocID="{4E3ED7A1-93BB-4651-ACF4-DA0113DDF534}" presName="arrow" presStyleLbl="bgShp" presStyleIdx="0" presStyleCnt="1"/>
      <dgm:spPr/>
    </dgm:pt>
    <dgm:pt modelId="{EA45D8D2-A542-4C4B-990A-54726D90C1F7}" type="pres">
      <dgm:prSet presAssocID="{4E3ED7A1-93BB-4651-ACF4-DA0113DDF534}" presName="linearProcess" presStyleCnt="0"/>
      <dgm:spPr/>
    </dgm:pt>
    <dgm:pt modelId="{212647CE-42FC-40AC-8753-C0FC055EC8EA}" type="pres">
      <dgm:prSet presAssocID="{823ABB83-8D76-4D8D-85D8-39B526F26790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8CC76C-0BC3-46A8-BE55-1318CE6F99DA}" type="pres">
      <dgm:prSet presAssocID="{108722B6-ABDA-4394-A047-9820CA12E5FC}" presName="sibTrans" presStyleCnt="0"/>
      <dgm:spPr/>
    </dgm:pt>
    <dgm:pt modelId="{57ADD84F-7FDB-4BF0-95A5-CA1608AFDDCC}" type="pres">
      <dgm:prSet presAssocID="{5FB53968-77BB-4D41-A5E6-AA40BF1BEFC2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771332-C92A-4DBA-97D9-49D6436008DA}" type="pres">
      <dgm:prSet presAssocID="{FBD932FF-BDDF-4BCE-B912-16E43A2EE96F}" presName="sibTrans" presStyleCnt="0"/>
      <dgm:spPr/>
    </dgm:pt>
    <dgm:pt modelId="{05609624-6887-4F08-B84F-F84EA4C2D232}" type="pres">
      <dgm:prSet presAssocID="{386FCC6E-AEA3-4ECF-95AA-E29BB3720B84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4F8F36-6AA9-41B5-994C-A61FEFE3EAE5}" type="pres">
      <dgm:prSet presAssocID="{796BA99C-B73D-4674-ABA2-02D29E071D08}" presName="sibTrans" presStyleCnt="0"/>
      <dgm:spPr/>
    </dgm:pt>
    <dgm:pt modelId="{EDA4E010-6A58-48FE-9384-1784C717A80D}" type="pres">
      <dgm:prSet presAssocID="{406EC985-40FE-42AF-AA4F-ADAA859F21F9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2127FE-12A2-4ECC-8754-CDCA882DAAD8}" type="pres">
      <dgm:prSet presAssocID="{E81BCA59-42B0-4A4C-B3A2-FA48CBF3E1B2}" presName="sibTrans" presStyleCnt="0"/>
      <dgm:spPr/>
    </dgm:pt>
    <dgm:pt modelId="{F5EC7953-68CF-487B-8CFE-B4B5BCDFAA0D}" type="pres">
      <dgm:prSet presAssocID="{DD8C0175-A361-424E-90C4-B88D1B0A57E1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FABBF1-4242-4CDC-8390-B4B8A99E4E6D}" srcId="{4E3ED7A1-93BB-4651-ACF4-DA0113DDF534}" destId="{386FCC6E-AEA3-4ECF-95AA-E29BB3720B84}" srcOrd="2" destOrd="0" parTransId="{B45A74B4-AB0B-4890-8DE4-FAA2538C1BD0}" sibTransId="{796BA99C-B73D-4674-ABA2-02D29E071D08}"/>
    <dgm:cxn modelId="{F396F655-0119-44D9-98CF-A813E413CFD9}" type="presOf" srcId="{DD8C0175-A361-424E-90C4-B88D1B0A57E1}" destId="{F5EC7953-68CF-487B-8CFE-B4B5BCDFAA0D}" srcOrd="0" destOrd="0" presId="urn:microsoft.com/office/officeart/2005/8/layout/hProcess9"/>
    <dgm:cxn modelId="{1C44A7AF-3636-4BCF-9EFE-D8551F98E93B}" type="presOf" srcId="{386FCC6E-AEA3-4ECF-95AA-E29BB3720B84}" destId="{05609624-6887-4F08-B84F-F84EA4C2D232}" srcOrd="0" destOrd="0" presId="urn:microsoft.com/office/officeart/2005/8/layout/hProcess9"/>
    <dgm:cxn modelId="{7D177077-0C3A-46AF-A2DA-2A6F3F1A2424}" type="presOf" srcId="{5FB53968-77BB-4D41-A5E6-AA40BF1BEFC2}" destId="{57ADD84F-7FDB-4BF0-95A5-CA1608AFDDCC}" srcOrd="0" destOrd="0" presId="urn:microsoft.com/office/officeart/2005/8/layout/hProcess9"/>
    <dgm:cxn modelId="{F78C245B-9B20-4E51-84DB-5DEDFAA00CDF}" type="presOf" srcId="{823ABB83-8D76-4D8D-85D8-39B526F26790}" destId="{212647CE-42FC-40AC-8753-C0FC055EC8EA}" srcOrd="0" destOrd="0" presId="urn:microsoft.com/office/officeart/2005/8/layout/hProcess9"/>
    <dgm:cxn modelId="{A8A3D110-9CCB-412B-94AD-E28EE5D809B5}" type="presOf" srcId="{406EC985-40FE-42AF-AA4F-ADAA859F21F9}" destId="{EDA4E010-6A58-48FE-9384-1784C717A80D}" srcOrd="0" destOrd="0" presId="urn:microsoft.com/office/officeart/2005/8/layout/hProcess9"/>
    <dgm:cxn modelId="{2819C6D6-7033-4A73-B774-FB4883AD543D}" srcId="{4E3ED7A1-93BB-4651-ACF4-DA0113DDF534}" destId="{DD8C0175-A361-424E-90C4-B88D1B0A57E1}" srcOrd="4" destOrd="0" parTransId="{BF1C842B-D802-401C-ADC0-7FB78C570154}" sibTransId="{09265973-B0D5-4F64-8EC6-442C387D1598}"/>
    <dgm:cxn modelId="{AEF941A8-1C85-450A-998B-582382078EF8}" srcId="{4E3ED7A1-93BB-4651-ACF4-DA0113DDF534}" destId="{5FB53968-77BB-4D41-A5E6-AA40BF1BEFC2}" srcOrd="1" destOrd="0" parTransId="{734D7EAD-7820-47F0-B5B4-7EFC68507EA6}" sibTransId="{FBD932FF-BDDF-4BCE-B912-16E43A2EE96F}"/>
    <dgm:cxn modelId="{27F2690D-0946-4F5E-AE0C-2AB9EBB46D49}" srcId="{4E3ED7A1-93BB-4651-ACF4-DA0113DDF534}" destId="{406EC985-40FE-42AF-AA4F-ADAA859F21F9}" srcOrd="3" destOrd="0" parTransId="{4EB45EE1-C0DE-4BF2-9CAB-B7231ADF7FBF}" sibTransId="{E81BCA59-42B0-4A4C-B3A2-FA48CBF3E1B2}"/>
    <dgm:cxn modelId="{5EFF3020-7F4B-4C65-BD87-8CB31513C98A}" srcId="{4E3ED7A1-93BB-4651-ACF4-DA0113DDF534}" destId="{823ABB83-8D76-4D8D-85D8-39B526F26790}" srcOrd="0" destOrd="0" parTransId="{C15E83D6-2798-4202-BCF2-3E1C8B4087A9}" sibTransId="{108722B6-ABDA-4394-A047-9820CA12E5FC}"/>
    <dgm:cxn modelId="{61216CA8-150C-4EC8-892A-4A0432AB973D}" type="presOf" srcId="{4E3ED7A1-93BB-4651-ACF4-DA0113DDF534}" destId="{1F01EDCC-8C4A-4FCC-8FE2-666B06760FE8}" srcOrd="0" destOrd="0" presId="urn:microsoft.com/office/officeart/2005/8/layout/hProcess9"/>
    <dgm:cxn modelId="{4975BAAF-6540-4BD9-A71D-03DC2760FEB9}" type="presParOf" srcId="{1F01EDCC-8C4A-4FCC-8FE2-666B06760FE8}" destId="{EFED0288-F067-4149-B489-AE8B4BB33368}" srcOrd="0" destOrd="0" presId="urn:microsoft.com/office/officeart/2005/8/layout/hProcess9"/>
    <dgm:cxn modelId="{BD42694B-E81B-43C4-95C7-E67794D0D37D}" type="presParOf" srcId="{1F01EDCC-8C4A-4FCC-8FE2-666B06760FE8}" destId="{EA45D8D2-A542-4C4B-990A-54726D90C1F7}" srcOrd="1" destOrd="0" presId="urn:microsoft.com/office/officeart/2005/8/layout/hProcess9"/>
    <dgm:cxn modelId="{BFF312D6-698E-4074-A7BE-197B9BC826FD}" type="presParOf" srcId="{EA45D8D2-A542-4C4B-990A-54726D90C1F7}" destId="{212647CE-42FC-40AC-8753-C0FC055EC8EA}" srcOrd="0" destOrd="0" presId="urn:microsoft.com/office/officeart/2005/8/layout/hProcess9"/>
    <dgm:cxn modelId="{554E9E2C-BE14-4C4D-BCC9-17640CBC0DBB}" type="presParOf" srcId="{EA45D8D2-A542-4C4B-990A-54726D90C1F7}" destId="{348CC76C-0BC3-46A8-BE55-1318CE6F99DA}" srcOrd="1" destOrd="0" presId="urn:microsoft.com/office/officeart/2005/8/layout/hProcess9"/>
    <dgm:cxn modelId="{0D3BC921-29E1-46C0-AC1B-8E505F764C60}" type="presParOf" srcId="{EA45D8D2-A542-4C4B-990A-54726D90C1F7}" destId="{57ADD84F-7FDB-4BF0-95A5-CA1608AFDDCC}" srcOrd="2" destOrd="0" presId="urn:microsoft.com/office/officeart/2005/8/layout/hProcess9"/>
    <dgm:cxn modelId="{E403D917-266B-4063-8215-5663FD97655B}" type="presParOf" srcId="{EA45D8D2-A542-4C4B-990A-54726D90C1F7}" destId="{98771332-C92A-4DBA-97D9-49D6436008DA}" srcOrd="3" destOrd="0" presId="urn:microsoft.com/office/officeart/2005/8/layout/hProcess9"/>
    <dgm:cxn modelId="{A2E2F3B1-175E-473C-B5C8-7FE2700D1E26}" type="presParOf" srcId="{EA45D8D2-A542-4C4B-990A-54726D90C1F7}" destId="{05609624-6887-4F08-B84F-F84EA4C2D232}" srcOrd="4" destOrd="0" presId="urn:microsoft.com/office/officeart/2005/8/layout/hProcess9"/>
    <dgm:cxn modelId="{A13F4E23-7739-4099-9406-C23726D7219C}" type="presParOf" srcId="{EA45D8D2-A542-4C4B-990A-54726D90C1F7}" destId="{DC4F8F36-6AA9-41B5-994C-A61FEFE3EAE5}" srcOrd="5" destOrd="0" presId="urn:microsoft.com/office/officeart/2005/8/layout/hProcess9"/>
    <dgm:cxn modelId="{CE1E663A-A17C-4005-9CF5-7249D8EDDDCA}" type="presParOf" srcId="{EA45D8D2-A542-4C4B-990A-54726D90C1F7}" destId="{EDA4E010-6A58-48FE-9384-1784C717A80D}" srcOrd="6" destOrd="0" presId="urn:microsoft.com/office/officeart/2005/8/layout/hProcess9"/>
    <dgm:cxn modelId="{A7B193B7-85BF-4AA4-BF01-A685A6F0D643}" type="presParOf" srcId="{EA45D8D2-A542-4C4B-990A-54726D90C1F7}" destId="{202127FE-12A2-4ECC-8754-CDCA882DAAD8}" srcOrd="7" destOrd="0" presId="urn:microsoft.com/office/officeart/2005/8/layout/hProcess9"/>
    <dgm:cxn modelId="{FEE4C166-F16D-460A-8104-BE6B19E8148D}" type="presParOf" srcId="{EA45D8D2-A542-4C4B-990A-54726D90C1F7}" destId="{F5EC7953-68CF-487B-8CFE-B4B5BCDFAA0D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ED0288-F067-4149-B489-AE8B4BB33368}">
      <dsp:nvSpPr>
        <dsp:cNvPr id="0" name=""/>
        <dsp:cNvSpPr/>
      </dsp:nvSpPr>
      <dsp:spPr>
        <a:xfrm>
          <a:off x="617219" y="0"/>
          <a:ext cx="6995160" cy="3535363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12647CE-42FC-40AC-8753-C0FC055EC8EA}">
      <dsp:nvSpPr>
        <dsp:cNvPr id="0" name=""/>
        <dsp:cNvSpPr/>
      </dsp:nvSpPr>
      <dsp:spPr>
        <a:xfrm>
          <a:off x="2078" y="1060608"/>
          <a:ext cx="1564962" cy="1414145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Awareness	</a:t>
          </a:r>
          <a:endParaRPr lang="en-US" sz="1700" kern="1200" dirty="0"/>
        </a:p>
      </dsp:txBody>
      <dsp:txXfrm>
        <a:off x="71111" y="1129641"/>
        <a:ext cx="1426896" cy="1276079"/>
      </dsp:txXfrm>
    </dsp:sp>
    <dsp:sp modelId="{57ADD84F-7FDB-4BF0-95A5-CA1608AFDDCC}">
      <dsp:nvSpPr>
        <dsp:cNvPr id="0" name=""/>
        <dsp:cNvSpPr/>
      </dsp:nvSpPr>
      <dsp:spPr>
        <a:xfrm>
          <a:off x="1667198" y="1060608"/>
          <a:ext cx="1564962" cy="1414145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Access</a:t>
          </a:r>
          <a:endParaRPr lang="en-US" sz="1700" kern="1200" dirty="0"/>
        </a:p>
      </dsp:txBody>
      <dsp:txXfrm>
        <a:off x="1736231" y="1129641"/>
        <a:ext cx="1426896" cy="1276079"/>
      </dsp:txXfrm>
    </dsp:sp>
    <dsp:sp modelId="{05609624-6887-4F08-B84F-F84EA4C2D232}">
      <dsp:nvSpPr>
        <dsp:cNvPr id="0" name=""/>
        <dsp:cNvSpPr/>
      </dsp:nvSpPr>
      <dsp:spPr>
        <a:xfrm>
          <a:off x="3332318" y="1060608"/>
          <a:ext cx="1564962" cy="1414145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Risk Mitigation</a:t>
          </a:r>
          <a:endParaRPr lang="en-US" sz="1700" kern="1200" dirty="0"/>
        </a:p>
      </dsp:txBody>
      <dsp:txXfrm>
        <a:off x="3401351" y="1129641"/>
        <a:ext cx="1426896" cy="1276079"/>
      </dsp:txXfrm>
    </dsp:sp>
    <dsp:sp modelId="{EDA4E010-6A58-48FE-9384-1784C717A80D}">
      <dsp:nvSpPr>
        <dsp:cNvPr id="0" name=""/>
        <dsp:cNvSpPr/>
      </dsp:nvSpPr>
      <dsp:spPr>
        <a:xfrm>
          <a:off x="4997438" y="1060608"/>
          <a:ext cx="1564962" cy="1414145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Procurement Mechanism</a:t>
          </a:r>
          <a:endParaRPr lang="en-US" sz="1700" kern="1200" dirty="0"/>
        </a:p>
      </dsp:txBody>
      <dsp:txXfrm>
        <a:off x="5066471" y="1129641"/>
        <a:ext cx="1426896" cy="1276079"/>
      </dsp:txXfrm>
    </dsp:sp>
    <dsp:sp modelId="{F5EC7953-68CF-487B-8CFE-B4B5BCDFAA0D}">
      <dsp:nvSpPr>
        <dsp:cNvPr id="0" name=""/>
        <dsp:cNvSpPr/>
      </dsp:nvSpPr>
      <dsp:spPr>
        <a:xfrm>
          <a:off x="6662559" y="1060608"/>
          <a:ext cx="1564962" cy="1414145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Performance</a:t>
          </a:r>
          <a:endParaRPr lang="en-US" sz="1700" kern="1200" dirty="0"/>
        </a:p>
      </dsp:txBody>
      <dsp:txXfrm>
        <a:off x="6731592" y="1129641"/>
        <a:ext cx="1426896" cy="12760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D051B-F2CB-4B52-8830-05F353EE7E48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04B20-32EC-4C35-8B94-2D5B46611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08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557AC85-96E7-485A-88B9-3513E945F029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D756295-6154-44F3-B645-96573B3DC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439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033547-AD9F-44AF-BEAF-E9DC30C64E9A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157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8A742-1E76-4E1D-945A-DBC2EAEBD87E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53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D86FB-7FD7-453A-9B70-CE8C667AFF3D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279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56295-6154-44F3-B645-96573B3DC8F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526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56295-6154-44F3-B645-96573B3DC8FB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014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554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0"/>
            <a:ext cx="8229600" cy="4221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lIns="91432" tIns="45716" rIns="91432" bIns="45716"/>
          <a:lstStyle/>
          <a:p>
            <a:pPr defTabSz="914318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lIns="91432" tIns="45716" rIns="91432" bIns="45716"/>
          <a:lstStyle/>
          <a:p>
            <a:pPr defTabSz="914318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296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0"/>
            <a:ext cx="2057400" cy="4221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0"/>
            <a:ext cx="6019800" cy="4221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lIns="91432" tIns="45716" rIns="91432" bIns="45716"/>
          <a:lstStyle/>
          <a:p>
            <a:pPr defTabSz="914318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lIns="91432" tIns="45716" rIns="91432" bIns="45716"/>
          <a:lstStyle/>
          <a:p>
            <a:pPr defTabSz="914318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344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01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0" y="632460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970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324600"/>
            <a:ext cx="2133600" cy="365125"/>
          </a:xfrm>
        </p:spPr>
        <p:txBody>
          <a:bodyPr/>
          <a:lstStyle/>
          <a:p>
            <a:pPr algn="ctr"/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algn="ctr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535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40080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840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24000"/>
            <a:ext cx="4041775" cy="650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505200" y="632460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254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05200" y="632460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713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198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505200" y="6324600"/>
            <a:ext cx="2133600" cy="365125"/>
          </a:xfrm>
        </p:spPr>
        <p:txBody>
          <a:bodyPr/>
          <a:lstStyle>
            <a:lvl1pPr algn="ctr">
              <a:defRPr sz="1400"/>
            </a:lvl1pPr>
          </a:lstStyle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676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3008313" cy="533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05000"/>
            <a:ext cx="5111750" cy="4221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05000"/>
            <a:ext cx="3008313" cy="4221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19800" y="64008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429000" y="640080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53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189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95400"/>
            <a:ext cx="5486400" cy="34321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0" y="64008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40080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829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0"/>
            <a:ext cx="8229600" cy="4221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64008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81400" y="640080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785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0"/>
            <a:ext cx="2057400" cy="4221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0"/>
            <a:ext cx="6019800" cy="4221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64008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33800" y="640080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427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513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9316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2351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0852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24000"/>
            <a:ext cx="4041775" cy="650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1630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713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222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9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5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3000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3008313" cy="533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05000"/>
            <a:ext cx="5111750" cy="4221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05000"/>
            <a:ext cx="3008313" cy="4221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895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95400"/>
            <a:ext cx="5486400" cy="34321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6685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0"/>
            <a:ext cx="8229600" cy="4221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4169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0"/>
            <a:ext cx="2057400" cy="4221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0"/>
            <a:ext cx="6019800" cy="4221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262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836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009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953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00598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24000"/>
            <a:ext cx="4041775" cy="650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6357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001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7416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813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3008313" cy="533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05000"/>
            <a:ext cx="5111750" cy="4221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05000"/>
            <a:ext cx="3008313" cy="4221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238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95400"/>
            <a:ext cx="5486400" cy="34321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2075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0"/>
            <a:ext cx="8229600" cy="4221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8301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0"/>
            <a:ext cx="2057400" cy="4221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0"/>
            <a:ext cx="6019800" cy="4221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18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9" indent="0">
              <a:buNone/>
              <a:defRPr sz="2000" b="1"/>
            </a:lvl2pPr>
            <a:lvl3pPr marL="914318" indent="0">
              <a:buNone/>
              <a:defRPr sz="1800" b="1"/>
            </a:lvl3pPr>
            <a:lvl4pPr marL="1371477" indent="0">
              <a:buNone/>
              <a:defRPr sz="1600" b="1"/>
            </a:lvl4pPr>
            <a:lvl5pPr marL="1828637" indent="0">
              <a:buNone/>
              <a:defRPr sz="1600" b="1"/>
            </a:lvl5pPr>
            <a:lvl6pPr marL="2285797" indent="0">
              <a:buNone/>
              <a:defRPr sz="1600" b="1"/>
            </a:lvl6pPr>
            <a:lvl7pPr marL="2742956" indent="0">
              <a:buNone/>
              <a:defRPr sz="1600" b="1"/>
            </a:lvl7pPr>
            <a:lvl8pPr marL="3200115" indent="0">
              <a:buNone/>
              <a:defRPr sz="1600" b="1"/>
            </a:lvl8pPr>
            <a:lvl9pPr marL="365727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24001"/>
            <a:ext cx="4041775" cy="650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9" indent="0">
              <a:buNone/>
              <a:defRPr sz="2000" b="1"/>
            </a:lvl2pPr>
            <a:lvl3pPr marL="914318" indent="0">
              <a:buNone/>
              <a:defRPr sz="1800" b="1"/>
            </a:lvl3pPr>
            <a:lvl4pPr marL="1371477" indent="0">
              <a:buNone/>
              <a:defRPr sz="1600" b="1"/>
            </a:lvl4pPr>
            <a:lvl5pPr marL="1828637" indent="0">
              <a:buNone/>
              <a:defRPr sz="1600" b="1"/>
            </a:lvl5pPr>
            <a:lvl6pPr marL="2285797" indent="0">
              <a:buNone/>
              <a:defRPr sz="1600" b="1"/>
            </a:lvl6pPr>
            <a:lvl7pPr marL="2742956" indent="0">
              <a:buNone/>
              <a:defRPr sz="1600" b="1"/>
            </a:lvl7pPr>
            <a:lvl8pPr marL="3200115" indent="0">
              <a:buNone/>
              <a:defRPr sz="1600" b="1"/>
            </a:lvl8pPr>
            <a:lvl9pPr marL="365727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88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lIns="91432" tIns="45716" rIns="91432" bIns="45716"/>
          <a:lstStyle/>
          <a:p>
            <a:pPr defTabSz="914318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lIns="91432" tIns="45716" rIns="91432" bIns="45716"/>
          <a:lstStyle/>
          <a:p>
            <a:pPr defTabSz="914318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232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lIns="91432" tIns="45716" rIns="91432" bIns="45716"/>
          <a:lstStyle/>
          <a:p>
            <a:pPr defTabSz="914318"/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lIns="91432" tIns="45716" rIns="91432" bIns="45716"/>
          <a:lstStyle/>
          <a:p>
            <a:pPr defTabSz="914318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512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514600"/>
            <a:ext cx="3008313" cy="533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05000"/>
            <a:ext cx="5111750" cy="4221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905000"/>
            <a:ext cx="3008313" cy="4221163"/>
          </a:xfrm>
        </p:spPr>
        <p:txBody>
          <a:bodyPr/>
          <a:lstStyle>
            <a:lvl1pPr marL="0" indent="0">
              <a:buNone/>
              <a:defRPr sz="1400"/>
            </a:lvl1pPr>
            <a:lvl2pPr marL="457159" indent="0">
              <a:buNone/>
              <a:defRPr sz="1200"/>
            </a:lvl2pPr>
            <a:lvl3pPr marL="914318" indent="0">
              <a:buNone/>
              <a:defRPr sz="1000"/>
            </a:lvl3pPr>
            <a:lvl4pPr marL="1371477" indent="0">
              <a:buNone/>
              <a:defRPr sz="900"/>
            </a:lvl4pPr>
            <a:lvl5pPr marL="1828637" indent="0">
              <a:buNone/>
              <a:defRPr sz="900"/>
            </a:lvl5pPr>
            <a:lvl6pPr marL="2285797" indent="0">
              <a:buNone/>
              <a:defRPr sz="900"/>
            </a:lvl6pPr>
            <a:lvl7pPr marL="2742956" indent="0">
              <a:buNone/>
              <a:defRPr sz="900"/>
            </a:lvl7pPr>
            <a:lvl8pPr marL="3200115" indent="0">
              <a:buNone/>
              <a:defRPr sz="900"/>
            </a:lvl8pPr>
            <a:lvl9pPr marL="365727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lIns="91432" tIns="45716" rIns="91432" bIns="45716"/>
          <a:lstStyle/>
          <a:p>
            <a:pPr defTabSz="914318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lIns="91432" tIns="45716" rIns="91432" bIns="45716"/>
          <a:lstStyle/>
          <a:p>
            <a:pPr defTabSz="914318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03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95400"/>
            <a:ext cx="5486400" cy="3432174"/>
          </a:xfrm>
        </p:spPr>
        <p:txBody>
          <a:bodyPr/>
          <a:lstStyle>
            <a:lvl1pPr marL="0" indent="0">
              <a:buNone/>
              <a:defRPr sz="3200"/>
            </a:lvl1pPr>
            <a:lvl2pPr marL="457159" indent="0">
              <a:buNone/>
              <a:defRPr sz="2800"/>
            </a:lvl2pPr>
            <a:lvl3pPr marL="914318" indent="0">
              <a:buNone/>
              <a:defRPr sz="2400"/>
            </a:lvl3pPr>
            <a:lvl4pPr marL="1371477" indent="0">
              <a:buNone/>
              <a:defRPr sz="2000"/>
            </a:lvl4pPr>
            <a:lvl5pPr marL="1828637" indent="0">
              <a:buNone/>
              <a:defRPr sz="2000"/>
            </a:lvl5pPr>
            <a:lvl6pPr marL="2285797" indent="0">
              <a:buNone/>
              <a:defRPr sz="2000"/>
            </a:lvl6pPr>
            <a:lvl7pPr marL="2742956" indent="0">
              <a:buNone/>
              <a:defRPr sz="2000"/>
            </a:lvl7pPr>
            <a:lvl8pPr marL="3200115" indent="0">
              <a:buNone/>
              <a:defRPr sz="2000"/>
            </a:lvl8pPr>
            <a:lvl9pPr marL="3657274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9" indent="0">
              <a:buNone/>
              <a:defRPr sz="1200"/>
            </a:lvl2pPr>
            <a:lvl3pPr marL="914318" indent="0">
              <a:buNone/>
              <a:defRPr sz="1000"/>
            </a:lvl3pPr>
            <a:lvl4pPr marL="1371477" indent="0">
              <a:buNone/>
              <a:defRPr sz="900"/>
            </a:lvl4pPr>
            <a:lvl5pPr marL="1828637" indent="0">
              <a:buNone/>
              <a:defRPr sz="900"/>
            </a:lvl5pPr>
            <a:lvl6pPr marL="2285797" indent="0">
              <a:buNone/>
              <a:defRPr sz="900"/>
            </a:lvl6pPr>
            <a:lvl7pPr marL="2742956" indent="0">
              <a:buNone/>
              <a:defRPr sz="900"/>
            </a:lvl7pPr>
            <a:lvl8pPr marL="3200115" indent="0">
              <a:buNone/>
              <a:defRPr sz="900"/>
            </a:lvl8pPr>
            <a:lvl9pPr marL="365727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lIns="91432" tIns="45716" rIns="91432" bIns="45716"/>
          <a:lstStyle/>
          <a:p>
            <a:pPr defTabSz="914318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lIns="91432" tIns="45716" rIns="91432" bIns="45716"/>
          <a:lstStyle/>
          <a:p>
            <a:pPr defTabSz="914318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91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32" tIns="45716" rIns="91432" bIns="45716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18"/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18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9" name="Picture 1" descr="image00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457200"/>
            <a:ext cx="12477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81001"/>
            <a:ext cx="1447800" cy="1624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148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31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0" indent="-342870" algn="l" defTabSz="91431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3" indent="-285724" algn="l" defTabSz="91431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98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57" indent="-228580" algn="l" defTabSz="91431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17" indent="-228580" algn="l" defTabSz="91431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76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5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5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4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9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6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5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4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9" name="Picture 1" descr="image00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457200"/>
            <a:ext cx="12477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81000"/>
            <a:ext cx="1447800" cy="1624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000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9" name="Picture 1" descr="image00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457200"/>
            <a:ext cx="12477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81000"/>
            <a:ext cx="1447800" cy="1624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7624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9" name="Picture 1" descr="image00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457200"/>
            <a:ext cx="12477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81000"/>
            <a:ext cx="1447800" cy="1624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8927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09800" y="3733801"/>
            <a:ext cx="5334000" cy="2923869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algn="ctr" defTabSz="914318"/>
            <a:endParaRPr lang="en-US" b="1" dirty="0">
              <a:solidFill>
                <a:prstClr val="black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a typeface="Tahoma" pitchFamily="34" charset="0"/>
              <a:cs typeface="Arial" pitchFamily="34" charset="0"/>
            </a:endParaRPr>
          </a:p>
          <a:p>
            <a:pPr algn="ctr" defTabSz="914318"/>
            <a:r>
              <a:rPr lang="en-US" b="1" dirty="0">
                <a:solidFill>
                  <a:prstClr val="black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a typeface="Tahoma" pitchFamily="34" charset="0"/>
                <a:cs typeface="Arial" pitchFamily="34" charset="0"/>
              </a:rPr>
              <a:t>OFFICE OF SMALL AND DISADVANTAGED BUSINESS UTILIZATION (OSDBU</a:t>
            </a:r>
            <a:r>
              <a:rPr lang="en-US" b="1" dirty="0" smtClean="0">
                <a:solidFill>
                  <a:prstClr val="black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a typeface="Tahoma" pitchFamily="34" charset="0"/>
                <a:cs typeface="Arial" pitchFamily="34" charset="0"/>
              </a:rPr>
              <a:t>)</a:t>
            </a:r>
          </a:p>
          <a:p>
            <a:pPr algn="ctr" defTabSz="914318"/>
            <a:r>
              <a:rPr lang="en-US" b="1" dirty="0" smtClean="0">
                <a:solidFill>
                  <a:prstClr val="black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a typeface="Tahoma" pitchFamily="34" charset="0"/>
                <a:cs typeface="Arial" pitchFamily="34" charset="0"/>
              </a:rPr>
              <a:t>Tom Leney, Executive Director, Small and Veteran Business Programs</a:t>
            </a:r>
            <a:endParaRPr lang="en-US" b="1" dirty="0">
              <a:solidFill>
                <a:prstClr val="black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a typeface="Tahoma" pitchFamily="34" charset="0"/>
              <a:cs typeface="Arial" pitchFamily="34" charset="0"/>
            </a:endParaRPr>
          </a:p>
          <a:p>
            <a:pPr algn="ctr" defTabSz="914318"/>
            <a:r>
              <a:rPr lang="en-US" b="1" dirty="0">
                <a:solidFill>
                  <a:prstClr val="black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a typeface="Tahoma" pitchFamily="34" charset="0"/>
                <a:cs typeface="Arial" pitchFamily="34" charset="0"/>
              </a:rPr>
              <a:t>*****</a:t>
            </a:r>
          </a:p>
          <a:p>
            <a:pPr algn="ctr" defTabSz="914318"/>
            <a:r>
              <a:rPr lang="en-US" sz="2400" i="1" dirty="0" smtClean="0">
                <a:solidFill>
                  <a:prstClr val="black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 Narrow" pitchFamily="34" charset="0"/>
                <a:cs typeface="Arial" pitchFamily="34" charset="0"/>
              </a:rPr>
              <a:t>“Enhancing Small Business Participation in the VA”</a:t>
            </a:r>
          </a:p>
          <a:p>
            <a:pPr algn="ctr" defTabSz="914318"/>
            <a:r>
              <a:rPr lang="en-US" sz="2800" b="1" dirty="0" smtClean="0">
                <a:solidFill>
                  <a:prstClr val="black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 Narrow" pitchFamily="34" charset="0"/>
                <a:ea typeface="Tahoma" pitchFamily="34" charset="0"/>
                <a:cs typeface="Arial" pitchFamily="34" charset="0"/>
              </a:rPr>
              <a:t>June 11, </a:t>
            </a:r>
            <a:r>
              <a:rPr lang="en-US" sz="2800" b="1" dirty="0">
                <a:solidFill>
                  <a:prstClr val="black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 Narrow" pitchFamily="34" charset="0"/>
                <a:ea typeface="Tahoma" pitchFamily="34" charset="0"/>
                <a:cs typeface="Arial" pitchFamily="34" charset="0"/>
              </a:rPr>
              <a:t>2014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990601"/>
            <a:ext cx="3124200" cy="3077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VETBIZwhi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86605"/>
            <a:ext cx="1978742" cy="378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85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43"/>
            <a:ext cx="8229600" cy="868362"/>
          </a:xfrm>
        </p:spPr>
        <p:txBody>
          <a:bodyPr>
            <a:noAutofit/>
          </a:bodyPr>
          <a:lstStyle/>
          <a:p>
            <a:r>
              <a:rPr lang="en-US" sz="3200" dirty="0" smtClean="0"/>
              <a:t>VA </a:t>
            </a:r>
            <a:r>
              <a:rPr lang="en-US" dirty="0" smtClean="0"/>
              <a:t>Small Business</a:t>
            </a:r>
            <a:r>
              <a:rPr lang="en-US" sz="3200" dirty="0" smtClean="0"/>
              <a:t> Achievement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797989"/>
              </p:ext>
            </p:extLst>
          </p:nvPr>
        </p:nvGraphicFramePr>
        <p:xfrm>
          <a:off x="167330" y="2009620"/>
          <a:ext cx="8686799" cy="434801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548261"/>
                <a:gridCol w="1831952"/>
                <a:gridCol w="1659738"/>
                <a:gridCol w="1372717"/>
                <a:gridCol w="1274131"/>
              </a:tblGrid>
              <a:tr h="5425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</a:rPr>
                        <a:t>Federal</a:t>
                      </a:r>
                      <a:r>
                        <a:rPr lang="en-US" baseline="0" dirty="0" smtClean="0">
                          <a:ln>
                            <a:noFill/>
                          </a:ln>
                        </a:rPr>
                        <a:t> Goal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</a:rPr>
                        <a:t>VA Goal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 Percentage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 Dollars</a:t>
                      </a:r>
                      <a:r>
                        <a:rPr lang="en-US" baseline="0" dirty="0" smtClean="0"/>
                        <a:t> (billions)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/>
                </a:tc>
              </a:tr>
              <a:tr h="310017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2013</a:t>
                      </a:r>
                      <a:endParaRPr lang="en-US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2013</a:t>
                      </a:r>
                      <a:endParaRPr lang="en-US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100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All small business</a:t>
                      </a:r>
                      <a:endParaRPr lang="en-US" sz="14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23%</a:t>
                      </a:r>
                      <a:endParaRPr 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34%</a:t>
                      </a:r>
                      <a:endParaRPr 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36.2%</a:t>
                      </a:r>
                      <a:endParaRPr 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$6.5</a:t>
                      </a:r>
                      <a:endParaRPr lang="en-US" b="1" dirty="0"/>
                    </a:p>
                  </a:txBody>
                  <a:tcPr marL="68580" marR="68580"/>
                </a:tc>
              </a:tr>
              <a:tr h="31001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SDVOSB</a:t>
                      </a:r>
                      <a:endParaRPr lang="en-US" sz="1400" b="1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3%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10%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19.4%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$3.5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1001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VOSB</a:t>
                      </a:r>
                      <a:endParaRPr lang="en-US" sz="1400" b="1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N/A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12%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21.7%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$3.9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/>
                </a:tc>
              </a:tr>
              <a:tr h="56388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Small Disadvantaged Business (SDB) – includes</a:t>
                      </a:r>
                      <a:r>
                        <a:rPr lang="en-US" sz="1400" baseline="0" dirty="0" smtClean="0"/>
                        <a:t> 8(a)</a:t>
                      </a:r>
                      <a:endParaRPr lang="en-US" sz="1400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5%</a:t>
                      </a:r>
                      <a:endParaRPr lang="en-US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5%</a:t>
                      </a:r>
                      <a:endParaRPr lang="en-US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7.9%</a:t>
                      </a:r>
                      <a:endParaRPr lang="en-US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$1.4</a:t>
                      </a:r>
                      <a:endParaRPr lang="en-US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5798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Women</a:t>
                      </a:r>
                      <a:r>
                        <a:rPr lang="en-US" sz="1400" baseline="0" dirty="0" smtClean="0"/>
                        <a:t>-</a:t>
                      </a:r>
                      <a:r>
                        <a:rPr lang="en-US" sz="1400" dirty="0" smtClean="0"/>
                        <a:t>Owned Small Business (WOSB)</a:t>
                      </a:r>
                      <a:endParaRPr lang="en-US" sz="14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5%</a:t>
                      </a:r>
                      <a:endParaRPr 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5%</a:t>
                      </a:r>
                      <a:endParaRPr 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3.3%</a:t>
                      </a:r>
                      <a:endParaRPr 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$0.6</a:t>
                      </a:r>
                      <a:endParaRPr lang="en-US" b="1" dirty="0"/>
                    </a:p>
                  </a:txBody>
                  <a:tcPr marL="68580" marR="68580"/>
                </a:tc>
              </a:tr>
              <a:tr h="85538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Historically Underutilized</a:t>
                      </a:r>
                      <a:r>
                        <a:rPr lang="en-US" sz="1400" baseline="0" dirty="0" smtClean="0"/>
                        <a:t> Business Zone (HUBZone)</a:t>
                      </a:r>
                      <a:endParaRPr lang="en-US" sz="1400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3%</a:t>
                      </a:r>
                      <a:endParaRPr lang="en-US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3%</a:t>
                      </a:r>
                      <a:endParaRPr lang="en-US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1.7%</a:t>
                      </a:r>
                      <a:endParaRPr lang="en-US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$0.3</a:t>
                      </a:r>
                      <a:endParaRPr lang="en-US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86200" y="6619473"/>
            <a:ext cx="12490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prstClr val="black"/>
                </a:solidFill>
              </a:rPr>
              <a:t>As of 11/18/2013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72230" y="1300588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VA is committed to providing opportunities for all Small Business.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55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Business Challenges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681525"/>
              </p:ext>
            </p:extLst>
          </p:nvPr>
        </p:nvGraphicFramePr>
        <p:xfrm>
          <a:off x="457200" y="2590800"/>
          <a:ext cx="8229600" cy="3535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78971" y="1756229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prstClr val="black"/>
                </a:solidFill>
              </a:rPr>
              <a:t>“Procurement Readiness”</a:t>
            </a:r>
            <a:endParaRPr lang="en-US" sz="3200" b="1" i="1" dirty="0">
              <a:solidFill>
                <a:prstClr val="black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1981200" y="4267200"/>
            <a:ext cx="152400" cy="45719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3657600" y="4267199"/>
            <a:ext cx="152400" cy="45719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5334000" y="4267200"/>
            <a:ext cx="152400" cy="45719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7002864" y="4244340"/>
            <a:ext cx="152400" cy="45719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27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Key Focus/Initiatives for </a:t>
            </a:r>
            <a:br>
              <a:rPr lang="en-US" sz="3600" dirty="0" smtClean="0"/>
            </a:br>
            <a:r>
              <a:rPr lang="en-US" sz="3600" dirty="0" smtClean="0"/>
              <a:t>FY 14 &amp; FY15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prstClr val="black"/>
                </a:solidFill>
              </a:rPr>
              <a:t>Expanded Direct Connect Program</a:t>
            </a:r>
            <a:endParaRPr lang="en-US" sz="3600" b="1" dirty="0" smtClean="0"/>
          </a:p>
          <a:p>
            <a:r>
              <a:rPr lang="en-US" dirty="0" smtClean="0"/>
              <a:t>Local Opportunity Showcases</a:t>
            </a:r>
          </a:p>
          <a:p>
            <a:r>
              <a:rPr lang="en-US" dirty="0" smtClean="0"/>
              <a:t>State-wide events</a:t>
            </a:r>
          </a:p>
          <a:p>
            <a:r>
              <a:rPr lang="en-US" dirty="0" smtClean="0"/>
              <a:t>Commercial Connect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87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029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400" dirty="0" smtClean="0"/>
              <a:t>Market Research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n-US" sz="2000" b="1" u="sng" dirty="0" smtClean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</a:pPr>
            <a:r>
              <a:rPr lang="en-US" sz="3500" dirty="0" smtClean="0">
                <a:solidFill>
                  <a:prstClr val="black"/>
                </a:solidFill>
              </a:rPr>
              <a:t>Current Challenges</a:t>
            </a:r>
          </a:p>
          <a:p>
            <a:pPr>
              <a:spcBef>
                <a:spcPts val="0"/>
              </a:spcBef>
            </a:pPr>
            <a:r>
              <a:rPr lang="en-US" sz="3500" dirty="0"/>
              <a:t>Questionnaire based </a:t>
            </a:r>
            <a:r>
              <a:rPr lang="en-US" sz="3500" dirty="0" smtClean="0"/>
              <a:t>RFI</a:t>
            </a:r>
          </a:p>
          <a:p>
            <a:pPr>
              <a:spcBef>
                <a:spcPts val="0"/>
              </a:spcBef>
            </a:pPr>
            <a:r>
              <a:rPr lang="en-US" sz="3500" dirty="0" smtClean="0"/>
              <a:t>FBO follow-up</a:t>
            </a:r>
            <a:endParaRPr lang="en-US" sz="3500" dirty="0"/>
          </a:p>
          <a:p>
            <a:pPr>
              <a:spcBef>
                <a:spcPts val="0"/>
              </a:spcBef>
            </a:pPr>
            <a:r>
              <a:rPr lang="en-US" sz="3500" dirty="0" smtClean="0">
                <a:solidFill>
                  <a:prstClr val="black"/>
                </a:solidFill>
              </a:rPr>
              <a:t>Pilot</a:t>
            </a:r>
          </a:p>
          <a:p>
            <a:pPr lvl="1">
              <a:spcBef>
                <a:spcPts val="0"/>
              </a:spcBef>
            </a:pPr>
            <a:r>
              <a:rPr lang="en-US" sz="2500" dirty="0" smtClean="0">
                <a:solidFill>
                  <a:prstClr val="black"/>
                </a:solidFill>
              </a:rPr>
              <a:t>Business </a:t>
            </a:r>
            <a:r>
              <a:rPr lang="en-US" sz="2500" dirty="0">
                <a:solidFill>
                  <a:prstClr val="black"/>
                </a:solidFill>
              </a:rPr>
              <a:t>to Government (B2G) </a:t>
            </a:r>
            <a:r>
              <a:rPr lang="en-US" sz="2500" dirty="0" err="1">
                <a:solidFill>
                  <a:prstClr val="black"/>
                </a:solidFill>
              </a:rPr>
              <a:t>eCommerce</a:t>
            </a:r>
            <a:r>
              <a:rPr lang="en-US" sz="2500" dirty="0">
                <a:solidFill>
                  <a:prstClr val="black"/>
                </a:solidFill>
              </a:rPr>
              <a:t> Portal </a:t>
            </a:r>
          </a:p>
          <a:p>
            <a:pPr lvl="1">
              <a:spcBef>
                <a:spcPts val="0"/>
              </a:spcBef>
            </a:pPr>
            <a:r>
              <a:rPr lang="en-US" sz="2500" dirty="0" smtClean="0">
                <a:solidFill>
                  <a:prstClr val="black"/>
                </a:solidFill>
              </a:rPr>
              <a:t>A </a:t>
            </a:r>
            <a:r>
              <a:rPr lang="en-US" sz="2500" dirty="0">
                <a:solidFill>
                  <a:prstClr val="black"/>
                </a:solidFill>
              </a:rPr>
              <a:t>web-based </a:t>
            </a:r>
            <a:r>
              <a:rPr lang="en-US" sz="2500" dirty="0" smtClean="0">
                <a:solidFill>
                  <a:prstClr val="black"/>
                </a:solidFill>
              </a:rPr>
              <a:t>one-stop shopping experience matching VA customers to approved suppliers. </a:t>
            </a:r>
          </a:p>
          <a:p>
            <a:pPr lvl="1">
              <a:spcBef>
                <a:spcPts val="0"/>
              </a:spcBef>
            </a:pPr>
            <a:r>
              <a:rPr lang="en-US" sz="2500" dirty="0" smtClean="0">
                <a:solidFill>
                  <a:prstClr val="black"/>
                </a:solidFill>
              </a:rPr>
              <a:t>Scalable through a COTS-based solution that leverages commercial best practices for Ecommerce.</a:t>
            </a:r>
            <a:endParaRPr lang="en-US" sz="25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2500" dirty="0" smtClean="0">
                <a:solidFill>
                  <a:prstClr val="black"/>
                </a:solidFill>
              </a:rPr>
              <a:t>Software </a:t>
            </a:r>
            <a:r>
              <a:rPr lang="en-US" sz="2500" dirty="0">
                <a:solidFill>
                  <a:prstClr val="black"/>
                </a:solidFill>
              </a:rPr>
              <a:t>development, maintenance, and </a:t>
            </a:r>
            <a:r>
              <a:rPr lang="en-US" sz="2500" dirty="0" smtClean="0">
                <a:solidFill>
                  <a:prstClr val="black"/>
                </a:solidFill>
              </a:rPr>
              <a:t>training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</a:pPr>
            <a:endParaRPr lang="en-US" sz="2000" dirty="0" smtClean="0">
              <a:solidFill>
                <a:prstClr val="black"/>
              </a:solidFill>
            </a:endParaRPr>
          </a:p>
          <a:p>
            <a:pPr marL="0" lv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200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endParaRPr lang="en-US" sz="1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sz="1200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9827-9DD0-4797-8844-30CCBD3563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11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sentation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Presentation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Presentation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226</Words>
  <Application>Microsoft Office PowerPoint</Application>
  <PresentationFormat>On-screen Show (4:3)</PresentationFormat>
  <Paragraphs>82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Presentation3</vt:lpstr>
      <vt:lpstr>1_Presentation3</vt:lpstr>
      <vt:lpstr>2_Presentation3</vt:lpstr>
      <vt:lpstr>3_Presentation3</vt:lpstr>
      <vt:lpstr>PowerPoint Presentation</vt:lpstr>
      <vt:lpstr>VA Small Business Achievement</vt:lpstr>
      <vt:lpstr>Small Business Challenges</vt:lpstr>
      <vt:lpstr> Key Focus/Initiatives for  FY 14 &amp; FY15 </vt:lpstr>
      <vt:lpstr> Market Research</vt:lpstr>
    </vt:vector>
  </TitlesOfParts>
  <Company>Dept.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Prince, Michele (Ardelle Associates)</dc:creator>
  <cp:lastModifiedBy>Phelan, Carol</cp:lastModifiedBy>
  <cp:revision>34</cp:revision>
  <cp:lastPrinted>2014-06-06T20:16:19Z</cp:lastPrinted>
  <dcterms:created xsi:type="dcterms:W3CDTF">2014-06-05T16:18:56Z</dcterms:created>
  <dcterms:modified xsi:type="dcterms:W3CDTF">2014-06-06T21:50:22Z</dcterms:modified>
</cp:coreProperties>
</file>