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8" r:id="rId1"/>
    <p:sldMasterId id="2147483675" r:id="rId2"/>
  </p:sldMasterIdLst>
  <p:notesMasterIdLst>
    <p:notesMasterId r:id="rId10"/>
  </p:notesMasterIdLst>
  <p:handoutMasterIdLst>
    <p:handoutMasterId r:id="rId11"/>
  </p:handoutMasterIdLst>
  <p:sldIdLst>
    <p:sldId id="282" r:id="rId3"/>
    <p:sldId id="272" r:id="rId4"/>
    <p:sldId id="284" r:id="rId5"/>
    <p:sldId id="293" r:id="rId6"/>
    <p:sldId id="290" r:id="rId7"/>
    <p:sldId id="288" r:id="rId8"/>
    <p:sldId id="289" r:id="rId9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200"/>
    <a:srgbClr val="FFFF99"/>
    <a:srgbClr val="45AC1C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6" autoAdjust="0"/>
    <p:restoredTop sz="80000" autoAdjust="0"/>
  </p:normalViewPr>
  <p:slideViewPr>
    <p:cSldViewPr>
      <p:cViewPr>
        <p:scale>
          <a:sx n="66" d="100"/>
          <a:sy n="66" d="100"/>
        </p:scale>
        <p:origin x="-1020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24" y="-9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735" cy="461489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82" y="0"/>
            <a:ext cx="3037735" cy="461489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>
              <a:defRPr sz="1200"/>
            </a:lvl1pPr>
          </a:lstStyle>
          <a:p>
            <a:fld id="{47443B33-78F7-4988-A8A3-F6A116127A88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3012"/>
            <a:ext cx="3037735" cy="461489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82" y="8773012"/>
            <a:ext cx="3037735" cy="461489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>
              <a:defRPr sz="1200"/>
            </a:lvl1pPr>
          </a:lstStyle>
          <a:p>
            <a:fld id="{720C4AE6-8622-4771-AD61-6916E18F9B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42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1804"/>
          </a:xfrm>
          <a:prstGeom prst="rect">
            <a:avLst/>
          </a:prstGeom>
        </p:spPr>
        <p:txBody>
          <a:bodyPr vert="horz" lIns="92369" tIns="46184" rIns="92369" bIns="461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1804"/>
          </a:xfrm>
          <a:prstGeom prst="rect">
            <a:avLst/>
          </a:prstGeom>
        </p:spPr>
        <p:txBody>
          <a:bodyPr vert="horz" lIns="92369" tIns="46184" rIns="92369" bIns="461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287C55-4FFE-4D35-9F6F-74AA41ECB1BE}" type="datetimeFigureOut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9" tIns="46184" rIns="92369" bIns="46184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7"/>
            <a:ext cx="5608320" cy="4156234"/>
          </a:xfrm>
          <a:prstGeom prst="rect">
            <a:avLst/>
          </a:prstGeom>
        </p:spPr>
        <p:txBody>
          <a:bodyPr vert="horz" lIns="92369" tIns="46184" rIns="92369" bIns="461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2"/>
            <a:ext cx="3037840" cy="461804"/>
          </a:xfrm>
          <a:prstGeom prst="rect">
            <a:avLst/>
          </a:prstGeom>
        </p:spPr>
        <p:txBody>
          <a:bodyPr vert="horz" lIns="92369" tIns="46184" rIns="92369" bIns="461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772672"/>
            <a:ext cx="3037840" cy="461804"/>
          </a:xfrm>
          <a:prstGeom prst="rect">
            <a:avLst/>
          </a:prstGeom>
        </p:spPr>
        <p:txBody>
          <a:bodyPr vert="horz" lIns="92369" tIns="46184" rIns="92369" bIns="461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9A4629-6003-4D6E-857A-FF0B9303AD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64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68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8182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8182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9A4629-6003-4D6E-857A-FF0B9303AD1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021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fld id="{806CCE22-2D24-4A53-B94E-7D30568BB363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85800" y="2133600"/>
            <a:ext cx="7772400" cy="1012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Office of Management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9" name="Picture 1" descr="VA Seal - black and 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323850"/>
            <a:ext cx="18097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5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76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473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47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962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78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8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FF7B-F2D5-4AF1-8A32-A75B1E1F3046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1" descr="VA Seal - black and 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2390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2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B552-81A2-48D2-884A-1C6D370E53BB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3152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2CF-464C-4D0A-9746-121592DC163E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315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DD12-410A-422A-810A-E7AF8B13ADB1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40112" y="64928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Working Draft, Pre-Decisional, Deliberative Document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5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3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5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3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0"/>
            <a:ext cx="7315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F7EA6-2EDB-4D74-BE60-E20CCD4FE5BC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8344-ACF8-4BEF-825F-4772DDDDA85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" descr="VeteransAffairs-Seal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" y="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0" r:id="rId3"/>
    <p:sldLayoutId id="2147483673" r:id="rId4"/>
    <p:sldLayoutId id="2147483674" r:id="rId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9368-7989-46A9-B60D-70349A9589AE}" type="datetimeFigureOut">
              <a:rPr lang="en-US" smtClean="0"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201BE-6EED-46A9-BBED-622C8621B25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400" y="1219200"/>
            <a:ext cx="86868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33400" y="12954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81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.gov/osdbu/library/events.a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21875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cap="none" dirty="0" smtClean="0">
                <a:latin typeface="Arial Black" panose="020B0A04020102020204" pitchFamily="34" charset="0"/>
              </a:rPr>
              <a:t>Small Business Issues and Opportunities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315200" cy="10668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Information Technology Advanced Planning Briefing for Industry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F5AF-128D-46AF-91BD-A62332D67B2A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3962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800" i="1" cap="none" dirty="0" smtClean="0">
                <a:latin typeface="Arial Black" panose="020B0A04020102020204" pitchFamily="34" charset="0"/>
              </a:rPr>
              <a:t>Thomas J. Leney</a:t>
            </a:r>
          </a:p>
          <a:p>
            <a:pPr algn="ctr"/>
            <a:r>
              <a:rPr lang="en-US" sz="1800" b="0" cap="none" dirty="0" smtClean="0">
                <a:latin typeface="Arial Black" panose="020B0A04020102020204" pitchFamily="34" charset="0"/>
              </a:rPr>
              <a:t>Executive Director, Small and Veteran Business Programs</a:t>
            </a:r>
          </a:p>
          <a:p>
            <a:pPr algn="ctr"/>
            <a:r>
              <a:rPr lang="en-US" sz="1800" b="0" cap="none" dirty="0" smtClean="0">
                <a:latin typeface="Arial Black" panose="020B0A04020102020204" pitchFamily="34" charset="0"/>
              </a:rPr>
              <a:t>VA Office of Small and Disadvantaged Business Utilization</a:t>
            </a:r>
          </a:p>
          <a:p>
            <a:pPr algn="ctr"/>
            <a:r>
              <a:rPr lang="en-US" sz="1800" b="0" cap="none" dirty="0" smtClean="0">
                <a:latin typeface="Arial Black" panose="020B0A04020102020204" pitchFamily="34" charset="0"/>
              </a:rPr>
              <a:t>June 16, 2015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7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117-EF78-4BE5-A844-67C6FCA25A54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+mn-lt"/>
              </a:rPr>
              <a:t>Overview:</a:t>
            </a:r>
            <a:endParaRPr lang="en-US" sz="3200" dirty="0">
              <a:latin typeface="+mn-lt"/>
            </a:endParaRPr>
          </a:p>
          <a:p>
            <a:pPr lvl="1"/>
            <a:r>
              <a:rPr lang="en-US" sz="2800" dirty="0" smtClean="0">
                <a:latin typeface="+mn-lt"/>
              </a:rPr>
              <a:t>Current Small Business Situation</a:t>
            </a:r>
          </a:p>
          <a:p>
            <a:pPr lvl="1"/>
            <a:r>
              <a:rPr lang="en-US" sz="2800" dirty="0" smtClean="0">
                <a:latin typeface="+mn-lt"/>
              </a:rPr>
              <a:t>The Present Situation</a:t>
            </a:r>
            <a:endParaRPr lang="en-US" sz="2800" dirty="0">
              <a:latin typeface="+mn-lt"/>
            </a:endParaRPr>
          </a:p>
          <a:p>
            <a:pPr lvl="1"/>
            <a:r>
              <a:rPr lang="en-US" sz="2800" dirty="0" smtClean="0">
                <a:latin typeface="+mn-lt"/>
              </a:rPr>
              <a:t>Renewed Focus on Veterans</a:t>
            </a:r>
            <a:endParaRPr lang="en-US" sz="2800" dirty="0">
              <a:latin typeface="+mn-lt"/>
            </a:endParaRPr>
          </a:p>
          <a:p>
            <a:pPr lvl="1"/>
            <a:r>
              <a:rPr lang="en-US" sz="2800" dirty="0" smtClean="0">
                <a:latin typeface="+mn-lt"/>
              </a:rPr>
              <a:t>Revised Strategy</a:t>
            </a:r>
          </a:p>
          <a:p>
            <a:pPr lvl="1"/>
            <a:r>
              <a:rPr lang="en-US" sz="2800" dirty="0" smtClean="0">
                <a:latin typeface="+mn-lt"/>
              </a:rPr>
              <a:t>Upcoming Access Opportunities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2390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Agenda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117-EF78-4BE5-A844-67C6FCA25A54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239000" cy="10668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Current Small Business</a:t>
            </a:r>
            <a:br>
              <a:rPr lang="en-US" sz="3600" dirty="0" smtClean="0">
                <a:latin typeface="Arial Black" panose="020B0A04020102020204" pitchFamily="34" charset="0"/>
              </a:rPr>
            </a:br>
            <a:r>
              <a:rPr lang="en-US" sz="3600" dirty="0" smtClean="0">
                <a:latin typeface="Arial Black" panose="020B0A04020102020204" pitchFamily="34" charset="0"/>
              </a:rPr>
              <a:t>Situation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566222"/>
              </p:ext>
            </p:extLst>
          </p:nvPr>
        </p:nvGraphicFramePr>
        <p:xfrm>
          <a:off x="1146175" y="1839913"/>
          <a:ext cx="6929440" cy="4168776"/>
        </p:xfrm>
        <a:graphic>
          <a:graphicData uri="http://schemas.openxmlformats.org/drawingml/2006/table">
            <a:tbl>
              <a:tblPr firstRow="1" bandRow="1">
                <a:effectLst/>
              </a:tblPr>
              <a:tblGrid>
                <a:gridCol w="1732360"/>
                <a:gridCol w="1732360"/>
                <a:gridCol w="1732360"/>
                <a:gridCol w="1732360"/>
              </a:tblGrid>
              <a:tr h="895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8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2014</a:t>
                      </a:r>
                    </a:p>
                    <a:p>
                      <a:pPr algn="ctr"/>
                      <a:r>
                        <a:rPr lang="en-US" sz="1800" dirty="0" smtClean="0"/>
                        <a:t>Performance</a:t>
                      </a:r>
                      <a:endParaRPr lang="en-US" sz="18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2015 Goal</a:t>
                      </a:r>
                      <a:endParaRPr lang="en-US" sz="18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YTD 2015 </a:t>
                      </a:r>
                      <a:endParaRPr lang="en-US" sz="18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895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000" b="1" dirty="0" smtClean="0"/>
                        <a:t>Total Spend</a:t>
                      </a:r>
                      <a:endParaRPr lang="en-US" sz="2000" b="1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$19.025 Billion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$19-20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Billion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$11.1</a:t>
                      </a:r>
                      <a:r>
                        <a:rPr lang="en-US" sz="2000" baseline="0" dirty="0" smtClean="0"/>
                        <a:t> Billion</a:t>
                      </a:r>
                    </a:p>
                    <a:p>
                      <a:pPr algn="ctr"/>
                      <a:r>
                        <a:rPr lang="en-US" sz="2000" dirty="0" smtClean="0"/>
                        <a:t>(53%-5/29)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6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000" b="1" dirty="0" smtClean="0"/>
                        <a:t>SB</a:t>
                      </a:r>
                      <a:endParaRPr lang="en-US" sz="2000" b="1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34.4%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32%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30.1%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6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000" b="1" dirty="0" smtClean="0"/>
                        <a:t>SDVOSB</a:t>
                      </a:r>
                      <a:endParaRPr lang="en-US" sz="2000" b="1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18.8%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10%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rgbClr val="45AC1C"/>
                          </a:solidFill>
                        </a:rPr>
                        <a:t>16.1%</a:t>
                      </a:r>
                      <a:endParaRPr lang="en-US" sz="2000" dirty="0">
                        <a:solidFill>
                          <a:srgbClr val="45AC1C"/>
                        </a:solidFill>
                      </a:endParaRPr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6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000" b="1" dirty="0" smtClean="0"/>
                        <a:t>VOSB</a:t>
                      </a:r>
                      <a:endParaRPr lang="en-US" sz="2000" b="1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21%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12%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rgbClr val="45AC1C"/>
                          </a:solidFill>
                        </a:rPr>
                        <a:t>18.0%</a:t>
                      </a:r>
                      <a:endParaRPr lang="en-US" sz="2000" dirty="0">
                        <a:solidFill>
                          <a:srgbClr val="45AC1C"/>
                        </a:solidFill>
                      </a:endParaRPr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6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000" b="1" dirty="0" smtClean="0"/>
                        <a:t>HUBZone</a:t>
                      </a:r>
                      <a:endParaRPr lang="en-US" sz="2000" b="1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1.5%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3%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1.5%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6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000" b="1" dirty="0" smtClean="0"/>
                        <a:t>SDB</a:t>
                      </a:r>
                      <a:endParaRPr lang="en-US" sz="2000" b="1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8.3%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5%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rgbClr val="45AC1C"/>
                          </a:solidFill>
                        </a:rPr>
                        <a:t>6.7%</a:t>
                      </a:r>
                      <a:endParaRPr lang="en-US" sz="2000" dirty="0">
                        <a:solidFill>
                          <a:srgbClr val="45AC1C"/>
                        </a:solidFill>
                      </a:endParaRPr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6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2000" b="1" dirty="0" smtClean="0"/>
                        <a:t>WOSB</a:t>
                      </a:r>
                      <a:endParaRPr lang="en-US" sz="2000" b="1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3.4%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/>
                        <a:t>5%</a:t>
                      </a:r>
                      <a:endParaRPr lang="en-US" sz="2000" dirty="0"/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2.5%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3371" y="60198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VA analysis of FPDS data. </a:t>
            </a:r>
          </a:p>
          <a:p>
            <a:r>
              <a:rPr lang="en-US" sz="1400" dirty="0" smtClean="0"/>
              <a:t>Note: </a:t>
            </a:r>
            <a:r>
              <a:rPr lang="en-US" sz="1400" dirty="0"/>
              <a:t>F</a:t>
            </a:r>
            <a:r>
              <a:rPr lang="en-US" sz="1400" dirty="0" smtClean="0"/>
              <a:t>inal data will be released by SBA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4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117-EF78-4BE5-A844-67C6FCA25A54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572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900" dirty="0">
                <a:latin typeface="Calibri"/>
              </a:rPr>
              <a:t>Projections of spend will preclude achievement of SB Goal</a:t>
            </a:r>
          </a:p>
          <a:p>
            <a:pPr lvl="1">
              <a:buFont typeface="Calibri" panose="020F0502020204030204" pitchFamily="34" charset="0"/>
              <a:buChar char="̶"/>
              <a:defRPr/>
            </a:pPr>
            <a:r>
              <a:rPr lang="en-US" sz="2700" dirty="0">
                <a:latin typeface="Calibri"/>
              </a:rPr>
              <a:t>$1.6 billion increase in Pharmaceuticals </a:t>
            </a:r>
          </a:p>
          <a:p>
            <a:pPr lvl="1">
              <a:buFont typeface="Calibri" panose="020F0502020204030204" pitchFamily="34" charset="0"/>
              <a:buChar char="̶"/>
              <a:defRPr/>
            </a:pPr>
            <a:r>
              <a:rPr lang="en-US" sz="2700" dirty="0" smtClean="0">
                <a:latin typeface="Calibri"/>
              </a:rPr>
              <a:t>$300 </a:t>
            </a:r>
            <a:r>
              <a:rPr lang="en-US" sz="2700" dirty="0">
                <a:latin typeface="Calibri"/>
              </a:rPr>
              <a:t>million reduction in </a:t>
            </a:r>
            <a:r>
              <a:rPr lang="en-US" sz="2700" dirty="0" smtClean="0">
                <a:latin typeface="Calibri"/>
              </a:rPr>
              <a:t>Non-Reoccurring Maintenance (NRM)</a:t>
            </a:r>
            <a:endParaRPr lang="en-US" sz="2700" dirty="0">
              <a:latin typeface="Calibri"/>
            </a:endParaRPr>
          </a:p>
          <a:p>
            <a:pPr lvl="1">
              <a:buFont typeface="Calibri" panose="020F0502020204030204" pitchFamily="34" charset="0"/>
              <a:buChar char="̶"/>
              <a:defRPr/>
            </a:pPr>
            <a:r>
              <a:rPr lang="en-US" sz="2700" dirty="0">
                <a:latin typeface="Calibri"/>
              </a:rPr>
              <a:t>$400 million increase in Major Construction  (Denver) (10% SB)</a:t>
            </a:r>
          </a:p>
          <a:p>
            <a:pPr>
              <a:defRPr/>
            </a:pPr>
            <a:r>
              <a:rPr lang="en-US" sz="2900" dirty="0">
                <a:latin typeface="Calibri"/>
              </a:rPr>
              <a:t>$</a:t>
            </a:r>
            <a:r>
              <a:rPr lang="en-US" sz="2900" dirty="0" smtClean="0">
                <a:latin typeface="Calibri"/>
              </a:rPr>
              <a:t>120 </a:t>
            </a:r>
            <a:r>
              <a:rPr lang="en-US" sz="2900" dirty="0">
                <a:latin typeface="Calibri"/>
              </a:rPr>
              <a:t>increase in Dialysis </a:t>
            </a:r>
          </a:p>
          <a:p>
            <a:pPr>
              <a:defRPr/>
            </a:pPr>
            <a:r>
              <a:rPr lang="en-US" sz="2900" dirty="0">
                <a:latin typeface="Calibri"/>
              </a:rPr>
              <a:t>$500 million increase in </a:t>
            </a:r>
            <a:r>
              <a:rPr lang="en-US" sz="2900" dirty="0" smtClean="0">
                <a:latin typeface="Calibri"/>
              </a:rPr>
              <a:t>Patient-Centered Community Care (PCCC) </a:t>
            </a:r>
            <a:endParaRPr lang="en-US" sz="2900" dirty="0">
              <a:latin typeface="Calibri"/>
            </a:endParaRPr>
          </a:p>
          <a:p>
            <a:pPr>
              <a:defRPr/>
            </a:pPr>
            <a:r>
              <a:rPr lang="en-US" sz="2900" dirty="0" smtClean="0">
                <a:latin typeface="Calibri"/>
              </a:rPr>
              <a:t>Projected </a:t>
            </a:r>
            <a:r>
              <a:rPr lang="en-US" sz="2900" dirty="0">
                <a:latin typeface="Calibri"/>
              </a:rPr>
              <a:t>overall SB achievement:  </a:t>
            </a:r>
            <a:r>
              <a:rPr lang="en-US" sz="2900" dirty="0" smtClean="0">
                <a:latin typeface="Calibri"/>
              </a:rPr>
              <a:t>&lt; 30%</a:t>
            </a:r>
            <a:endParaRPr lang="en-US" sz="2900" dirty="0">
              <a:latin typeface="Calibri"/>
            </a:endParaRPr>
          </a:p>
          <a:p>
            <a:pPr>
              <a:defRPr/>
            </a:pPr>
            <a:endParaRPr lang="en-US" sz="2900" dirty="0">
              <a:latin typeface="Calibri"/>
            </a:endParaRPr>
          </a:p>
          <a:p>
            <a:pPr algn="r">
              <a:buNone/>
            </a:pPr>
            <a:endParaRPr lang="en-US" sz="2800" i="1" dirty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2390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The Present Situation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1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117-EF78-4BE5-A844-67C6FCA25A54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57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900" dirty="0">
                <a:latin typeface="Calibri"/>
              </a:rPr>
              <a:t>Set realistic goals</a:t>
            </a:r>
          </a:p>
          <a:p>
            <a:pPr>
              <a:defRPr/>
            </a:pPr>
            <a:r>
              <a:rPr lang="en-US" sz="2900" dirty="0" smtClean="0">
                <a:latin typeface="Calibri"/>
              </a:rPr>
              <a:t>Focus </a:t>
            </a:r>
            <a:r>
              <a:rPr lang="en-US" sz="2900" dirty="0">
                <a:latin typeface="Calibri"/>
              </a:rPr>
              <a:t>on what we can manage</a:t>
            </a:r>
          </a:p>
          <a:p>
            <a:pPr>
              <a:defRPr/>
            </a:pPr>
            <a:r>
              <a:rPr lang="en-US" sz="2900" dirty="0" smtClean="0">
                <a:latin typeface="Calibri"/>
              </a:rPr>
              <a:t>Expand </a:t>
            </a:r>
            <a:r>
              <a:rPr lang="en-US" sz="2900" dirty="0">
                <a:latin typeface="Calibri"/>
              </a:rPr>
              <a:t>access</a:t>
            </a:r>
          </a:p>
          <a:p>
            <a:pPr>
              <a:defRPr/>
            </a:pPr>
            <a:r>
              <a:rPr lang="en-US" sz="2900" dirty="0">
                <a:latin typeface="Calibri"/>
              </a:rPr>
              <a:t>Promote use of Veteran Set-asides </a:t>
            </a:r>
          </a:p>
          <a:p>
            <a:pPr>
              <a:defRPr/>
            </a:pPr>
            <a:r>
              <a:rPr lang="en-US" sz="2900" dirty="0">
                <a:latin typeface="Calibri"/>
              </a:rPr>
              <a:t>Change the conversation:  Promote Veteran Employment</a:t>
            </a:r>
          </a:p>
          <a:p>
            <a:pPr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algn="ctr">
              <a:buNone/>
            </a:pPr>
            <a:endParaRPr lang="en-US" sz="2800" i="1" dirty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2390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Revised Strategy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99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117-EF78-4BE5-A844-67C6FCA25A54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572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n-lt"/>
              </a:rPr>
              <a:t>Jun </a:t>
            </a:r>
            <a:r>
              <a:rPr lang="en-US" sz="3000" dirty="0">
                <a:latin typeface="+mn-lt"/>
              </a:rPr>
              <a:t>30- Jul 1: VA National Acquisition Center (NAC) Industry Days </a:t>
            </a:r>
            <a:r>
              <a:rPr lang="en-US" sz="3000" dirty="0" smtClean="0">
                <a:latin typeface="+mn-lt"/>
              </a:rPr>
              <a:t>in Rosemont, IL</a:t>
            </a:r>
          </a:p>
          <a:p>
            <a:r>
              <a:rPr lang="en-US" sz="3000" dirty="0" smtClean="0">
                <a:latin typeface="+mn-lt"/>
              </a:rPr>
              <a:t>Jul </a:t>
            </a:r>
            <a:r>
              <a:rPr lang="en-US" sz="3000" dirty="0">
                <a:latin typeface="+mn-lt"/>
              </a:rPr>
              <a:t>14: Information Technology  Direct Access Program </a:t>
            </a:r>
            <a:r>
              <a:rPr lang="en-US" sz="3000" dirty="0" smtClean="0">
                <a:latin typeface="+mn-lt"/>
              </a:rPr>
              <a:t>Event in Washington, DC</a:t>
            </a:r>
            <a:endParaRPr lang="en-US" sz="3000" dirty="0">
              <a:latin typeface="+mn-lt"/>
            </a:endParaRPr>
          </a:p>
          <a:p>
            <a:r>
              <a:rPr lang="en-US" sz="3000" dirty="0" smtClean="0">
                <a:latin typeface="+mn-lt"/>
              </a:rPr>
              <a:t>More details available at: </a:t>
            </a:r>
            <a:r>
              <a:rPr lang="en-US" sz="3000" dirty="0" smtClean="0">
                <a:latin typeface="+mn-lt"/>
                <a:hlinkClick r:id="rId3"/>
              </a:rPr>
              <a:t>http</a:t>
            </a:r>
            <a:r>
              <a:rPr lang="en-US" sz="3000" dirty="0">
                <a:latin typeface="+mn-lt"/>
                <a:hlinkClick r:id="rId3"/>
              </a:rPr>
              <a:t>://www.va.gov/osdbu/library/events.asp</a:t>
            </a:r>
            <a:endParaRPr lang="en-US" sz="3000" dirty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2390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Upcoming Access Events</a:t>
            </a:r>
            <a:endParaRPr lang="en-US" sz="3600" i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87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117-EF78-4BE5-A844-67C6FCA25A54}" type="datetime1">
              <a:rPr lang="en-US" smtClean="0"/>
              <a:t>6/11/2015</a:t>
            </a:fld>
            <a:endParaRPr lang="en-US" dirty="0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8344-ACF8-4BEF-825F-4772DDDDA85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572000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en-US" sz="3700" b="1" dirty="0" smtClean="0">
                <a:solidFill>
                  <a:prstClr val="black"/>
                </a:solidFill>
                <a:latin typeface="Arial"/>
                <a:cs typeface="+mn-cs"/>
              </a:rPr>
              <a:t>Date:  November 17-19, 2015</a:t>
            </a:r>
            <a:endParaRPr lang="en-US" sz="3700" b="1" dirty="0">
              <a:solidFill>
                <a:prstClr val="black"/>
              </a:solidFill>
              <a:latin typeface="Arial"/>
              <a:cs typeface="+mn-cs"/>
            </a:endParaRPr>
          </a:p>
          <a:p>
            <a:pPr marL="0" lvl="0" indent="0">
              <a:buNone/>
            </a:pPr>
            <a:r>
              <a:rPr lang="en-US" sz="3700" b="1" dirty="0">
                <a:solidFill>
                  <a:prstClr val="black"/>
                </a:solidFill>
                <a:latin typeface="Arial"/>
                <a:cs typeface="+mn-cs"/>
              </a:rPr>
              <a:t>Location: </a:t>
            </a:r>
            <a:r>
              <a:rPr lang="en-US" sz="3700" dirty="0" smtClean="0">
                <a:solidFill>
                  <a:prstClr val="black"/>
                </a:solidFill>
                <a:latin typeface="Arial"/>
                <a:cs typeface="+mn-cs"/>
              </a:rPr>
              <a:t>Pittsburgh, PA</a:t>
            </a:r>
          </a:p>
          <a:p>
            <a:pPr marL="0" lvl="0" indent="0">
              <a:buNone/>
            </a:pPr>
            <a:endParaRPr lang="en-US" sz="3700" dirty="0" smtClean="0">
              <a:solidFill>
                <a:prstClr val="black"/>
              </a:solidFill>
              <a:latin typeface="Arial"/>
              <a:cs typeface="+mn-cs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Focus on Service-Disabled </a:t>
            </a:r>
            <a:r>
              <a:rPr lang="en-US" sz="3300" dirty="0">
                <a:solidFill>
                  <a:prstClr val="black"/>
                </a:solidFill>
                <a:latin typeface="Arial"/>
                <a:cs typeface="+mn-cs"/>
              </a:rPr>
              <a:t>Veteran Owned Small </a:t>
            </a: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Business </a:t>
            </a:r>
            <a:r>
              <a:rPr lang="en-US" sz="3300" dirty="0">
                <a:solidFill>
                  <a:prstClr val="black"/>
                </a:solidFill>
                <a:latin typeface="Arial"/>
                <a:cs typeface="+mn-cs"/>
              </a:rPr>
              <a:t>and </a:t>
            </a: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Veteran-Owned </a:t>
            </a:r>
            <a:r>
              <a:rPr lang="en-US" sz="3300" dirty="0">
                <a:solidFill>
                  <a:prstClr val="black"/>
                </a:solidFill>
                <a:latin typeface="Arial"/>
                <a:cs typeface="+mn-cs"/>
              </a:rPr>
              <a:t>Small Business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300 VA , Federal, and </a:t>
            </a:r>
            <a:r>
              <a:rPr lang="en-US" sz="3300" dirty="0">
                <a:solidFill>
                  <a:prstClr val="black"/>
                </a:solidFill>
                <a:latin typeface="Arial"/>
                <a:cs typeface="+mn-cs"/>
              </a:rPr>
              <a:t>Commercial Procurement Decision Makers (PDMs</a:t>
            </a: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)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3500" dirty="0">
              <a:solidFill>
                <a:prstClr val="black"/>
              </a:solidFill>
              <a:latin typeface="Arial"/>
              <a:cs typeface="+mn-cs"/>
            </a:endParaRPr>
          </a:p>
          <a:p>
            <a:pPr marL="0" lvl="0" indent="0">
              <a:buNone/>
            </a:pPr>
            <a:r>
              <a:rPr lang="en-US" sz="3700" b="1" dirty="0" smtClean="0">
                <a:solidFill>
                  <a:prstClr val="black"/>
                </a:solidFill>
                <a:latin typeface="Arial"/>
                <a:cs typeface="+mn-cs"/>
              </a:rPr>
              <a:t>Why </a:t>
            </a:r>
            <a:r>
              <a:rPr lang="en-US" sz="3700" b="1" dirty="0">
                <a:solidFill>
                  <a:prstClr val="black"/>
                </a:solidFill>
                <a:latin typeface="Arial"/>
                <a:cs typeface="+mn-cs"/>
              </a:rPr>
              <a:t>attend?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Engage </a:t>
            </a:r>
            <a:r>
              <a:rPr lang="en-US" sz="3300" dirty="0">
                <a:solidFill>
                  <a:prstClr val="black"/>
                </a:solidFill>
                <a:latin typeface="Arial"/>
                <a:cs typeface="+mn-cs"/>
              </a:rPr>
              <a:t>directly with government and c</a:t>
            </a: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ommercial PDMs</a:t>
            </a:r>
            <a:endParaRPr lang="en-US" sz="3300" dirty="0">
              <a:solidFill>
                <a:prstClr val="black"/>
              </a:solidFill>
              <a:latin typeface="Arial"/>
              <a:cs typeface="+mn-cs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prstClr val="black"/>
                </a:solidFill>
                <a:latin typeface="Arial"/>
                <a:cs typeface="+mn-cs"/>
              </a:rPr>
              <a:t>Network </a:t>
            </a: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with potential </a:t>
            </a:r>
            <a:r>
              <a:rPr lang="en-US" sz="3300" dirty="0">
                <a:solidFill>
                  <a:prstClr val="black"/>
                </a:solidFill>
                <a:latin typeface="Arial"/>
                <a:cs typeface="+mn-cs"/>
              </a:rPr>
              <a:t>partners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prstClr val="black"/>
                </a:solidFill>
                <a:latin typeface="Arial"/>
                <a:cs typeface="+mn-cs"/>
              </a:rPr>
              <a:t>Build capacity &amp; grow </a:t>
            </a: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business</a:t>
            </a:r>
          </a:p>
          <a:p>
            <a:pPr marL="457200" lvl="1" indent="0">
              <a:buNone/>
            </a:pPr>
            <a:endParaRPr lang="en-US" sz="3600" b="1" dirty="0">
              <a:solidFill>
                <a:prstClr val="black"/>
              </a:solidFill>
              <a:latin typeface="Arial"/>
            </a:endParaRPr>
          </a:p>
          <a:p>
            <a:pPr marL="57150" indent="0">
              <a:buNone/>
            </a:pPr>
            <a:r>
              <a:rPr lang="en-US" sz="3800" b="1" dirty="0" smtClean="0">
                <a:solidFill>
                  <a:prstClr val="black"/>
                </a:solidFill>
                <a:latin typeface="Arial"/>
              </a:rPr>
              <a:t>NVSBE 2016</a:t>
            </a:r>
            <a:endParaRPr lang="en-US" sz="3300" dirty="0">
              <a:solidFill>
                <a:prstClr val="black"/>
              </a:solidFill>
              <a:latin typeface="Arial"/>
              <a:cs typeface="+mn-cs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300" dirty="0" smtClean="0">
                <a:solidFill>
                  <a:prstClr val="black"/>
                </a:solidFill>
                <a:latin typeface="Arial"/>
                <a:cs typeface="+mn-cs"/>
              </a:rPr>
              <a:t>November 1-3, in Minneapolis, MN</a:t>
            </a:r>
            <a:endParaRPr lang="en-US" sz="3300" dirty="0">
              <a:solidFill>
                <a:prstClr val="black"/>
              </a:solidFill>
              <a:latin typeface="Arial"/>
              <a:cs typeface="+mn-cs"/>
            </a:endParaRPr>
          </a:p>
          <a:p>
            <a:pPr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50292" indent="0" fontAlgn="auto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GB" sz="1400" dirty="0">
              <a:solidFill>
                <a:prstClr val="black"/>
              </a:solidFill>
              <a:latin typeface="Calibri"/>
            </a:endParaRPr>
          </a:p>
          <a:p>
            <a:pPr marL="228600" fontAlgn="auto">
              <a:spcBef>
                <a:spcPts val="0"/>
              </a:spcBef>
              <a:spcAft>
                <a:spcPts val="600"/>
              </a:spcAft>
              <a:defRPr/>
            </a:pPr>
            <a:endParaRPr lang="en-GB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239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National Veterans Small Business Engagement </a:t>
            </a:r>
            <a:r>
              <a:rPr lang="en-US" dirty="0" smtClean="0">
                <a:latin typeface="Arial Black" panose="020B0A04020102020204" pitchFamily="34" charset="0"/>
              </a:rPr>
              <a:t>(NVSBE)</a:t>
            </a:r>
            <a:endParaRPr lang="en-US" i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0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_VA_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Blank_VA_PowerPoint</Template>
  <TotalTime>0</TotalTime>
  <Words>364</Words>
  <Application>Microsoft Office PowerPoint</Application>
  <PresentationFormat>On-screen Show (4:3)</PresentationFormat>
  <Paragraphs>103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Blank_VA_PowerPoint</vt:lpstr>
      <vt:lpstr>Custom Design</vt:lpstr>
      <vt:lpstr>Information Technology Advanced Planning Briefing for Industry</vt:lpstr>
      <vt:lpstr>Agenda</vt:lpstr>
      <vt:lpstr>Current Small Business Situation</vt:lpstr>
      <vt:lpstr>The Present Situation</vt:lpstr>
      <vt:lpstr>Revised Strategy</vt:lpstr>
      <vt:lpstr>Upcoming Access Events</vt:lpstr>
      <vt:lpstr>National Veterans Small Business Engagement (NVSBE)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2015-04-20T16:23:59Z</dcterms:created>
  <dcterms:modified xsi:type="dcterms:W3CDTF">2015-06-11T18:24:54Z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