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4"/>
    <p:sldMasterId id="2147483696" r:id="rId5"/>
    <p:sldMasterId id="2147483712" r:id="rId6"/>
    <p:sldMasterId id="2147483717" r:id="rId7"/>
    <p:sldMasterId id="2147483729" r:id="rId8"/>
  </p:sldMasterIdLst>
  <p:notesMasterIdLst>
    <p:notesMasterId r:id="rId26"/>
  </p:notesMasterIdLst>
  <p:sldIdLst>
    <p:sldId id="348" r:id="rId9"/>
    <p:sldId id="386" r:id="rId10"/>
    <p:sldId id="387" r:id="rId11"/>
    <p:sldId id="353" r:id="rId12"/>
    <p:sldId id="365" r:id="rId13"/>
    <p:sldId id="356" r:id="rId14"/>
    <p:sldId id="366" r:id="rId15"/>
    <p:sldId id="368" r:id="rId16"/>
    <p:sldId id="394" r:id="rId17"/>
    <p:sldId id="358" r:id="rId18"/>
    <p:sldId id="375" r:id="rId19"/>
    <p:sldId id="376" r:id="rId20"/>
    <p:sldId id="378" r:id="rId21"/>
    <p:sldId id="361" r:id="rId22"/>
    <p:sldId id="389" r:id="rId23"/>
    <p:sldId id="392" r:id="rId24"/>
    <p:sldId id="36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6316" autoAdjust="0"/>
  </p:normalViewPr>
  <p:slideViewPr>
    <p:cSldViewPr>
      <p:cViewPr>
        <p:scale>
          <a:sx n="100" d="100"/>
          <a:sy n="100" d="100"/>
        </p:scale>
        <p:origin x="-6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7775A-B845-44D6-A760-D48000211CF5}" type="doc">
      <dgm:prSet loTypeId="urn:microsoft.com/office/officeart/2005/8/layout/process1" loCatId="process" qsTypeId="urn:microsoft.com/office/officeart/2005/8/quickstyle/3d4" qsCatId="3D" csTypeId="urn:microsoft.com/office/officeart/2005/8/colors/accent0_3" csCatId="mainScheme" phldr="1"/>
      <dgm:spPr/>
      <dgm:t>
        <a:bodyPr/>
        <a:lstStyle/>
        <a:p>
          <a:endParaRPr lang="en-US"/>
        </a:p>
      </dgm:t>
    </dgm:pt>
    <dgm:pt modelId="{57FF569C-B544-4B09-BFE4-821B16334261}">
      <dgm:prSet phldrT="[Text]"/>
      <dgm:spPr>
        <a:solidFill>
          <a:srgbClr val="6699FF"/>
        </a:solidFill>
      </dgm:spPr>
      <dgm:t>
        <a:bodyPr/>
        <a:lstStyle/>
        <a:p>
          <a:r>
            <a:rPr lang="en-US" dirty="0" smtClean="0">
              <a:solidFill>
                <a:schemeClr val="tx1"/>
              </a:solidFill>
            </a:rPr>
            <a:t>Planning</a:t>
          </a:r>
          <a:endParaRPr lang="en-US" dirty="0">
            <a:solidFill>
              <a:schemeClr val="tx1"/>
            </a:solidFill>
          </a:endParaRPr>
        </a:p>
      </dgm:t>
    </dgm:pt>
    <dgm:pt modelId="{7982173D-B521-4CA0-B682-494D764D19AA}" type="parTrans" cxnId="{A855D6AA-454A-4D81-8F0E-63D6A5632E57}">
      <dgm:prSet/>
      <dgm:spPr/>
      <dgm:t>
        <a:bodyPr/>
        <a:lstStyle/>
        <a:p>
          <a:endParaRPr lang="en-US"/>
        </a:p>
      </dgm:t>
    </dgm:pt>
    <dgm:pt modelId="{E7C592F2-8937-43F8-B33B-DE70FAF6B7FF}" type="sibTrans" cxnId="{A855D6AA-454A-4D81-8F0E-63D6A5632E57}">
      <dgm:prSet/>
      <dgm:spPr/>
      <dgm:t>
        <a:bodyPr/>
        <a:lstStyle/>
        <a:p>
          <a:endParaRPr lang="en-US" dirty="0"/>
        </a:p>
      </dgm:t>
    </dgm:pt>
    <dgm:pt modelId="{20B22479-2EAC-4EA9-A0EE-DD91B971AB25}">
      <dgm:prSet phldrT="[Text]"/>
      <dgm:spPr>
        <a:solidFill>
          <a:srgbClr val="6699FF"/>
        </a:solidFill>
      </dgm:spPr>
      <dgm:t>
        <a:bodyPr/>
        <a:lstStyle/>
        <a:p>
          <a:r>
            <a:rPr lang="en-US" dirty="0" smtClean="0">
              <a:solidFill>
                <a:schemeClr val="tx1"/>
              </a:solidFill>
            </a:rPr>
            <a:t>Programming</a:t>
          </a:r>
          <a:endParaRPr lang="en-US" dirty="0">
            <a:solidFill>
              <a:schemeClr val="tx1"/>
            </a:solidFill>
          </a:endParaRPr>
        </a:p>
      </dgm:t>
    </dgm:pt>
    <dgm:pt modelId="{C33B15CB-124D-4B6A-A450-A72449CA45B1}" type="parTrans" cxnId="{BB06ACA9-4A19-4978-8284-E42B6126D71B}">
      <dgm:prSet/>
      <dgm:spPr/>
      <dgm:t>
        <a:bodyPr/>
        <a:lstStyle/>
        <a:p>
          <a:endParaRPr lang="en-US"/>
        </a:p>
      </dgm:t>
    </dgm:pt>
    <dgm:pt modelId="{0B72DD77-5D21-4828-A9DB-19D4159ED438}" type="sibTrans" cxnId="{BB06ACA9-4A19-4978-8284-E42B6126D71B}">
      <dgm:prSet/>
      <dgm:spPr/>
      <dgm:t>
        <a:bodyPr/>
        <a:lstStyle/>
        <a:p>
          <a:endParaRPr lang="en-US" dirty="0"/>
        </a:p>
      </dgm:t>
    </dgm:pt>
    <dgm:pt modelId="{6496EA4E-C2E1-4F0A-B72D-6A90BC520AA6}">
      <dgm:prSet phldrT="[Text]"/>
      <dgm:spPr>
        <a:solidFill>
          <a:srgbClr val="6699FF"/>
        </a:solidFill>
      </dgm:spPr>
      <dgm:t>
        <a:bodyPr/>
        <a:lstStyle/>
        <a:p>
          <a:r>
            <a:rPr lang="en-US" dirty="0" smtClean="0">
              <a:solidFill>
                <a:schemeClr val="tx1"/>
              </a:solidFill>
            </a:rPr>
            <a:t>Budgeting</a:t>
          </a:r>
        </a:p>
      </dgm:t>
    </dgm:pt>
    <dgm:pt modelId="{1D4F2D4C-D0B7-40F9-BAF8-EFF4100C2C5D}" type="parTrans" cxnId="{D7C1DA13-1FE8-447A-BA93-FE3AB0D1924E}">
      <dgm:prSet/>
      <dgm:spPr/>
      <dgm:t>
        <a:bodyPr/>
        <a:lstStyle/>
        <a:p>
          <a:endParaRPr lang="en-US"/>
        </a:p>
      </dgm:t>
    </dgm:pt>
    <dgm:pt modelId="{9BF78547-AE9C-4D24-911E-4F0954981F74}" type="sibTrans" cxnId="{D7C1DA13-1FE8-447A-BA93-FE3AB0D1924E}">
      <dgm:prSet/>
      <dgm:spPr/>
      <dgm:t>
        <a:bodyPr/>
        <a:lstStyle/>
        <a:p>
          <a:endParaRPr lang="en-US" dirty="0"/>
        </a:p>
      </dgm:t>
    </dgm:pt>
    <dgm:pt modelId="{E72160F1-DD51-4A6B-A5DB-A9DCBA1ED26C}">
      <dgm:prSet/>
      <dgm:spPr>
        <a:solidFill>
          <a:srgbClr val="6699FF"/>
        </a:solidFill>
      </dgm:spPr>
      <dgm:t>
        <a:bodyPr/>
        <a:lstStyle/>
        <a:p>
          <a:r>
            <a:rPr lang="en-US" dirty="0" smtClean="0">
              <a:solidFill>
                <a:schemeClr val="tx1"/>
              </a:solidFill>
            </a:rPr>
            <a:t>Execution</a:t>
          </a:r>
          <a:endParaRPr lang="en-US" dirty="0">
            <a:solidFill>
              <a:schemeClr val="tx1"/>
            </a:solidFill>
          </a:endParaRPr>
        </a:p>
      </dgm:t>
    </dgm:pt>
    <dgm:pt modelId="{AFF7708B-2378-4D53-A384-0F6A46A397A9}" type="parTrans" cxnId="{65BCD4F6-8A3E-4C5A-89BA-A4257E47032D}">
      <dgm:prSet/>
      <dgm:spPr/>
      <dgm:t>
        <a:bodyPr/>
        <a:lstStyle/>
        <a:p>
          <a:endParaRPr lang="en-US"/>
        </a:p>
      </dgm:t>
    </dgm:pt>
    <dgm:pt modelId="{C05ECACC-D722-4C42-9BDD-639594746709}" type="sibTrans" cxnId="{65BCD4F6-8A3E-4C5A-89BA-A4257E47032D}">
      <dgm:prSet/>
      <dgm:spPr/>
      <dgm:t>
        <a:bodyPr/>
        <a:lstStyle/>
        <a:p>
          <a:endParaRPr lang="en-US"/>
        </a:p>
      </dgm:t>
    </dgm:pt>
    <dgm:pt modelId="{B6E32C14-3C49-4389-8713-A675F8A42BCE}" type="pres">
      <dgm:prSet presAssocID="{8DE7775A-B845-44D6-A760-D48000211CF5}" presName="Name0" presStyleCnt="0">
        <dgm:presLayoutVars>
          <dgm:dir/>
          <dgm:resizeHandles val="exact"/>
        </dgm:presLayoutVars>
      </dgm:prSet>
      <dgm:spPr/>
      <dgm:t>
        <a:bodyPr/>
        <a:lstStyle/>
        <a:p>
          <a:endParaRPr lang="en-US"/>
        </a:p>
      </dgm:t>
    </dgm:pt>
    <dgm:pt modelId="{22FBEBA8-1F7C-4160-9C95-D639049C20DF}" type="pres">
      <dgm:prSet presAssocID="{57FF569C-B544-4B09-BFE4-821B16334261}" presName="node" presStyleLbl="node1" presStyleIdx="0" presStyleCnt="4" custLinFactNeighborX="-11985">
        <dgm:presLayoutVars>
          <dgm:bulletEnabled val="1"/>
        </dgm:presLayoutVars>
      </dgm:prSet>
      <dgm:spPr/>
      <dgm:t>
        <a:bodyPr/>
        <a:lstStyle/>
        <a:p>
          <a:endParaRPr lang="en-US"/>
        </a:p>
      </dgm:t>
    </dgm:pt>
    <dgm:pt modelId="{D45F7AA4-7EAF-479D-B522-049EBAE53F2B}" type="pres">
      <dgm:prSet presAssocID="{E7C592F2-8937-43F8-B33B-DE70FAF6B7FF}" presName="sibTrans" presStyleLbl="sibTrans2D1" presStyleIdx="0" presStyleCnt="3" custLinFactNeighborX="28532"/>
      <dgm:spPr/>
      <dgm:t>
        <a:bodyPr/>
        <a:lstStyle/>
        <a:p>
          <a:endParaRPr lang="en-US"/>
        </a:p>
      </dgm:t>
    </dgm:pt>
    <dgm:pt modelId="{CF21DB98-9DFA-4F60-BC5B-B51E4AF02137}" type="pres">
      <dgm:prSet presAssocID="{E7C592F2-8937-43F8-B33B-DE70FAF6B7FF}" presName="connectorText" presStyleLbl="sibTrans2D1" presStyleIdx="0" presStyleCnt="3"/>
      <dgm:spPr/>
      <dgm:t>
        <a:bodyPr/>
        <a:lstStyle/>
        <a:p>
          <a:endParaRPr lang="en-US"/>
        </a:p>
      </dgm:t>
    </dgm:pt>
    <dgm:pt modelId="{8C3A255F-CECC-49B1-A039-44E5811600AD}" type="pres">
      <dgm:prSet presAssocID="{20B22479-2EAC-4EA9-A0EE-DD91B971AB25}" presName="node" presStyleLbl="node1" presStyleIdx="1" presStyleCnt="4" custScaleX="118433" custLinFactNeighborX="-28716">
        <dgm:presLayoutVars>
          <dgm:bulletEnabled val="1"/>
        </dgm:presLayoutVars>
      </dgm:prSet>
      <dgm:spPr/>
      <dgm:t>
        <a:bodyPr/>
        <a:lstStyle/>
        <a:p>
          <a:endParaRPr lang="en-US"/>
        </a:p>
      </dgm:t>
    </dgm:pt>
    <dgm:pt modelId="{723FE478-3EA4-4D98-8666-833D3EBC2F80}" type="pres">
      <dgm:prSet presAssocID="{0B72DD77-5D21-4828-A9DB-19D4159ED438}" presName="sibTrans" presStyleLbl="sibTrans2D1" presStyleIdx="1" presStyleCnt="3" custLinFactNeighborX="-9931" custLinFactNeighborY="-1703"/>
      <dgm:spPr/>
      <dgm:t>
        <a:bodyPr/>
        <a:lstStyle/>
        <a:p>
          <a:endParaRPr lang="en-US"/>
        </a:p>
      </dgm:t>
    </dgm:pt>
    <dgm:pt modelId="{681D245C-CBA7-43E8-825D-58BF5D0368CD}" type="pres">
      <dgm:prSet presAssocID="{0B72DD77-5D21-4828-A9DB-19D4159ED438}" presName="connectorText" presStyleLbl="sibTrans2D1" presStyleIdx="1" presStyleCnt="3"/>
      <dgm:spPr/>
      <dgm:t>
        <a:bodyPr/>
        <a:lstStyle/>
        <a:p>
          <a:endParaRPr lang="en-US"/>
        </a:p>
      </dgm:t>
    </dgm:pt>
    <dgm:pt modelId="{43317B91-465C-42AC-9C46-EC7550C4AE92}" type="pres">
      <dgm:prSet presAssocID="{6496EA4E-C2E1-4F0A-B72D-6A90BC520AA6}" presName="node" presStyleLbl="node1" presStyleIdx="2" presStyleCnt="4" custScaleX="110366" custLinFactNeighborX="25286">
        <dgm:presLayoutVars>
          <dgm:bulletEnabled val="1"/>
        </dgm:presLayoutVars>
      </dgm:prSet>
      <dgm:spPr/>
      <dgm:t>
        <a:bodyPr/>
        <a:lstStyle/>
        <a:p>
          <a:endParaRPr lang="en-US"/>
        </a:p>
      </dgm:t>
    </dgm:pt>
    <dgm:pt modelId="{49231C03-ACE2-4A88-958C-E1A94AD58387}" type="pres">
      <dgm:prSet presAssocID="{9BF78547-AE9C-4D24-911E-4F0954981F74}" presName="sibTrans" presStyleLbl="sibTrans2D1" presStyleIdx="2" presStyleCnt="3" custLinFactNeighborX="-6271"/>
      <dgm:spPr/>
      <dgm:t>
        <a:bodyPr/>
        <a:lstStyle/>
        <a:p>
          <a:endParaRPr lang="en-US"/>
        </a:p>
      </dgm:t>
    </dgm:pt>
    <dgm:pt modelId="{704A022B-1FAF-4FB5-A021-DE91CE100B74}" type="pres">
      <dgm:prSet presAssocID="{9BF78547-AE9C-4D24-911E-4F0954981F74}" presName="connectorText" presStyleLbl="sibTrans2D1" presStyleIdx="2" presStyleCnt="3"/>
      <dgm:spPr/>
      <dgm:t>
        <a:bodyPr/>
        <a:lstStyle/>
        <a:p>
          <a:endParaRPr lang="en-US"/>
        </a:p>
      </dgm:t>
    </dgm:pt>
    <dgm:pt modelId="{2AE216E4-93D6-4B46-A022-44B67950266C}" type="pres">
      <dgm:prSet presAssocID="{E72160F1-DD51-4A6B-A5DB-A9DCBA1ED26C}" presName="node" presStyleLbl="node1" presStyleIdx="3" presStyleCnt="4">
        <dgm:presLayoutVars>
          <dgm:bulletEnabled val="1"/>
        </dgm:presLayoutVars>
      </dgm:prSet>
      <dgm:spPr/>
      <dgm:t>
        <a:bodyPr/>
        <a:lstStyle/>
        <a:p>
          <a:endParaRPr lang="en-US"/>
        </a:p>
      </dgm:t>
    </dgm:pt>
  </dgm:ptLst>
  <dgm:cxnLst>
    <dgm:cxn modelId="{7151D567-9C47-4D0D-B2A6-8C4F4C1F40B4}" type="presOf" srcId="{8DE7775A-B845-44D6-A760-D48000211CF5}" destId="{B6E32C14-3C49-4389-8713-A675F8A42BCE}" srcOrd="0" destOrd="0" presId="urn:microsoft.com/office/officeart/2005/8/layout/process1"/>
    <dgm:cxn modelId="{B3B95434-231F-4B8C-A209-C8F19F250D61}" type="presOf" srcId="{9BF78547-AE9C-4D24-911E-4F0954981F74}" destId="{704A022B-1FAF-4FB5-A021-DE91CE100B74}" srcOrd="1" destOrd="0" presId="urn:microsoft.com/office/officeart/2005/8/layout/process1"/>
    <dgm:cxn modelId="{5C9EB62F-3655-4C3F-9F60-36212D62C5A6}" type="presOf" srcId="{E7C592F2-8937-43F8-B33B-DE70FAF6B7FF}" destId="{D45F7AA4-7EAF-479D-B522-049EBAE53F2B}" srcOrd="0" destOrd="0" presId="urn:microsoft.com/office/officeart/2005/8/layout/process1"/>
    <dgm:cxn modelId="{71202BB7-087A-4A3A-9EBD-461E4DC8D711}" type="presOf" srcId="{20B22479-2EAC-4EA9-A0EE-DD91B971AB25}" destId="{8C3A255F-CECC-49B1-A039-44E5811600AD}" srcOrd="0" destOrd="0" presId="urn:microsoft.com/office/officeart/2005/8/layout/process1"/>
    <dgm:cxn modelId="{ECB9CB91-D472-4BF2-9BFF-7F85D15E8540}" type="presOf" srcId="{E7C592F2-8937-43F8-B33B-DE70FAF6B7FF}" destId="{CF21DB98-9DFA-4F60-BC5B-B51E4AF02137}" srcOrd="1" destOrd="0" presId="urn:microsoft.com/office/officeart/2005/8/layout/process1"/>
    <dgm:cxn modelId="{F7FB83AA-2D30-4A0C-AE70-656A20D5B7D8}" type="presOf" srcId="{6496EA4E-C2E1-4F0A-B72D-6A90BC520AA6}" destId="{43317B91-465C-42AC-9C46-EC7550C4AE92}" srcOrd="0" destOrd="0" presId="urn:microsoft.com/office/officeart/2005/8/layout/process1"/>
    <dgm:cxn modelId="{D7C1DA13-1FE8-447A-BA93-FE3AB0D1924E}" srcId="{8DE7775A-B845-44D6-A760-D48000211CF5}" destId="{6496EA4E-C2E1-4F0A-B72D-6A90BC520AA6}" srcOrd="2" destOrd="0" parTransId="{1D4F2D4C-D0B7-40F9-BAF8-EFF4100C2C5D}" sibTransId="{9BF78547-AE9C-4D24-911E-4F0954981F74}"/>
    <dgm:cxn modelId="{722B752B-C8FC-42CB-8F46-EB2D9E25B60E}" type="presOf" srcId="{0B72DD77-5D21-4828-A9DB-19D4159ED438}" destId="{681D245C-CBA7-43E8-825D-58BF5D0368CD}" srcOrd="1" destOrd="0" presId="urn:microsoft.com/office/officeart/2005/8/layout/process1"/>
    <dgm:cxn modelId="{87DE0E73-CF73-43ED-8149-8D062355E4C2}" type="presOf" srcId="{57FF569C-B544-4B09-BFE4-821B16334261}" destId="{22FBEBA8-1F7C-4160-9C95-D639049C20DF}" srcOrd="0" destOrd="0" presId="urn:microsoft.com/office/officeart/2005/8/layout/process1"/>
    <dgm:cxn modelId="{65BCD4F6-8A3E-4C5A-89BA-A4257E47032D}" srcId="{8DE7775A-B845-44D6-A760-D48000211CF5}" destId="{E72160F1-DD51-4A6B-A5DB-A9DCBA1ED26C}" srcOrd="3" destOrd="0" parTransId="{AFF7708B-2378-4D53-A384-0F6A46A397A9}" sibTransId="{C05ECACC-D722-4C42-9BDD-639594746709}"/>
    <dgm:cxn modelId="{EE81A23C-660A-48F5-98B6-AF6280CA3E4F}" type="presOf" srcId="{0B72DD77-5D21-4828-A9DB-19D4159ED438}" destId="{723FE478-3EA4-4D98-8666-833D3EBC2F80}" srcOrd="0" destOrd="0" presId="urn:microsoft.com/office/officeart/2005/8/layout/process1"/>
    <dgm:cxn modelId="{A855D6AA-454A-4D81-8F0E-63D6A5632E57}" srcId="{8DE7775A-B845-44D6-A760-D48000211CF5}" destId="{57FF569C-B544-4B09-BFE4-821B16334261}" srcOrd="0" destOrd="0" parTransId="{7982173D-B521-4CA0-B682-494D764D19AA}" sibTransId="{E7C592F2-8937-43F8-B33B-DE70FAF6B7FF}"/>
    <dgm:cxn modelId="{BB06ACA9-4A19-4978-8284-E42B6126D71B}" srcId="{8DE7775A-B845-44D6-A760-D48000211CF5}" destId="{20B22479-2EAC-4EA9-A0EE-DD91B971AB25}" srcOrd="1" destOrd="0" parTransId="{C33B15CB-124D-4B6A-A450-A72449CA45B1}" sibTransId="{0B72DD77-5D21-4828-A9DB-19D4159ED438}"/>
    <dgm:cxn modelId="{FEA5A085-605F-4C30-9F56-16C0FB415621}" type="presOf" srcId="{9BF78547-AE9C-4D24-911E-4F0954981F74}" destId="{49231C03-ACE2-4A88-958C-E1A94AD58387}" srcOrd="0" destOrd="0" presId="urn:microsoft.com/office/officeart/2005/8/layout/process1"/>
    <dgm:cxn modelId="{F64BEF20-F608-4A92-BE1D-262C1FBE818C}" type="presOf" srcId="{E72160F1-DD51-4A6B-A5DB-A9DCBA1ED26C}" destId="{2AE216E4-93D6-4B46-A022-44B67950266C}" srcOrd="0" destOrd="0" presId="urn:microsoft.com/office/officeart/2005/8/layout/process1"/>
    <dgm:cxn modelId="{5B1C9572-55BA-4864-BA67-EFC0E499B33E}" type="presParOf" srcId="{B6E32C14-3C49-4389-8713-A675F8A42BCE}" destId="{22FBEBA8-1F7C-4160-9C95-D639049C20DF}" srcOrd="0" destOrd="0" presId="urn:microsoft.com/office/officeart/2005/8/layout/process1"/>
    <dgm:cxn modelId="{5ABF34B2-516E-4B21-A1C9-43ED880723E1}" type="presParOf" srcId="{B6E32C14-3C49-4389-8713-A675F8A42BCE}" destId="{D45F7AA4-7EAF-479D-B522-049EBAE53F2B}" srcOrd="1" destOrd="0" presId="urn:microsoft.com/office/officeart/2005/8/layout/process1"/>
    <dgm:cxn modelId="{45EC7AB8-F75C-40E6-A771-DAF55846DBBE}" type="presParOf" srcId="{D45F7AA4-7EAF-479D-B522-049EBAE53F2B}" destId="{CF21DB98-9DFA-4F60-BC5B-B51E4AF02137}" srcOrd="0" destOrd="0" presId="urn:microsoft.com/office/officeart/2005/8/layout/process1"/>
    <dgm:cxn modelId="{7BF9D523-227F-4136-B315-8A71D36D7578}" type="presParOf" srcId="{B6E32C14-3C49-4389-8713-A675F8A42BCE}" destId="{8C3A255F-CECC-49B1-A039-44E5811600AD}" srcOrd="2" destOrd="0" presId="urn:microsoft.com/office/officeart/2005/8/layout/process1"/>
    <dgm:cxn modelId="{4E2ADD62-8D6D-4C12-B820-02EC5097F441}" type="presParOf" srcId="{B6E32C14-3C49-4389-8713-A675F8A42BCE}" destId="{723FE478-3EA4-4D98-8666-833D3EBC2F80}" srcOrd="3" destOrd="0" presId="urn:microsoft.com/office/officeart/2005/8/layout/process1"/>
    <dgm:cxn modelId="{914B2A75-EDAC-42BC-BBFB-1DA9A8615DFD}" type="presParOf" srcId="{723FE478-3EA4-4D98-8666-833D3EBC2F80}" destId="{681D245C-CBA7-43E8-825D-58BF5D0368CD}" srcOrd="0" destOrd="0" presId="urn:microsoft.com/office/officeart/2005/8/layout/process1"/>
    <dgm:cxn modelId="{3650FF5E-FF68-4F6F-B5AD-309321A8DB27}" type="presParOf" srcId="{B6E32C14-3C49-4389-8713-A675F8A42BCE}" destId="{43317B91-465C-42AC-9C46-EC7550C4AE92}" srcOrd="4" destOrd="0" presId="urn:microsoft.com/office/officeart/2005/8/layout/process1"/>
    <dgm:cxn modelId="{6567FD0E-9DC5-4B72-971A-CFF6A4827AB4}" type="presParOf" srcId="{B6E32C14-3C49-4389-8713-A675F8A42BCE}" destId="{49231C03-ACE2-4A88-958C-E1A94AD58387}" srcOrd="5" destOrd="0" presId="urn:microsoft.com/office/officeart/2005/8/layout/process1"/>
    <dgm:cxn modelId="{A3C1FBE5-875C-47B1-B1A3-108A0C2FE121}" type="presParOf" srcId="{49231C03-ACE2-4A88-958C-E1A94AD58387}" destId="{704A022B-1FAF-4FB5-A021-DE91CE100B74}" srcOrd="0" destOrd="0" presId="urn:microsoft.com/office/officeart/2005/8/layout/process1"/>
    <dgm:cxn modelId="{C12B31A6-957A-409D-9B42-66EBA946EBF3}" type="presParOf" srcId="{B6E32C14-3C49-4389-8713-A675F8A42BCE}" destId="{2AE216E4-93D6-4B46-A022-44B67950266C}"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BEBA8-1F7C-4160-9C95-D639049C20DF}">
      <dsp:nvSpPr>
        <dsp:cNvPr id="0" name=""/>
        <dsp:cNvSpPr/>
      </dsp:nvSpPr>
      <dsp:spPr>
        <a:xfrm>
          <a:off x="0" y="376683"/>
          <a:ext cx="1665386" cy="999232"/>
        </a:xfrm>
        <a:prstGeom prst="roundRect">
          <a:avLst>
            <a:gd name="adj" fmla="val 10000"/>
          </a:avLst>
        </a:prstGeom>
        <a:solidFill>
          <a:srgbClr val="6699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Planning</a:t>
          </a:r>
          <a:endParaRPr lang="en-US" sz="2300" kern="1200" dirty="0">
            <a:solidFill>
              <a:schemeClr val="tx1"/>
            </a:solidFill>
          </a:endParaRPr>
        </a:p>
      </dsp:txBody>
      <dsp:txXfrm>
        <a:off x="29267" y="405950"/>
        <a:ext cx="1606852" cy="940698"/>
      </dsp:txXfrm>
    </dsp:sp>
    <dsp:sp modelId="{D45F7AA4-7EAF-479D-B522-049EBAE53F2B}">
      <dsp:nvSpPr>
        <dsp:cNvPr id="0" name=""/>
        <dsp:cNvSpPr/>
      </dsp:nvSpPr>
      <dsp:spPr>
        <a:xfrm>
          <a:off x="1856788" y="669792"/>
          <a:ext cx="252835" cy="41301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1856788" y="752395"/>
        <a:ext cx="176985" cy="247809"/>
      </dsp:txXfrm>
    </dsp:sp>
    <dsp:sp modelId="{8C3A255F-CECC-49B1-A039-44E5811600AD}">
      <dsp:nvSpPr>
        <dsp:cNvPr id="0" name=""/>
        <dsp:cNvSpPr/>
      </dsp:nvSpPr>
      <dsp:spPr>
        <a:xfrm>
          <a:off x="2142435" y="376683"/>
          <a:ext cx="1972367" cy="999232"/>
        </a:xfrm>
        <a:prstGeom prst="roundRect">
          <a:avLst>
            <a:gd name="adj" fmla="val 10000"/>
          </a:avLst>
        </a:prstGeom>
        <a:solidFill>
          <a:srgbClr val="6699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Programming</a:t>
          </a:r>
          <a:endParaRPr lang="en-US" sz="2300" kern="1200" dirty="0">
            <a:solidFill>
              <a:schemeClr val="tx1"/>
            </a:solidFill>
          </a:endParaRPr>
        </a:p>
      </dsp:txBody>
      <dsp:txXfrm>
        <a:off x="2171702" y="405950"/>
        <a:ext cx="1913833" cy="940698"/>
      </dsp:txXfrm>
    </dsp:sp>
    <dsp:sp modelId="{723FE478-3EA4-4D98-8666-833D3EBC2F80}">
      <dsp:nvSpPr>
        <dsp:cNvPr id="0" name=""/>
        <dsp:cNvSpPr/>
      </dsp:nvSpPr>
      <dsp:spPr>
        <a:xfrm>
          <a:off x="4317278" y="662758"/>
          <a:ext cx="543722" cy="41301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317278" y="745361"/>
        <a:ext cx="419818" cy="247809"/>
      </dsp:txXfrm>
    </dsp:sp>
    <dsp:sp modelId="{43317B91-465C-42AC-9C46-EC7550C4AE92}">
      <dsp:nvSpPr>
        <dsp:cNvPr id="0" name=""/>
        <dsp:cNvSpPr/>
      </dsp:nvSpPr>
      <dsp:spPr>
        <a:xfrm>
          <a:off x="5140694" y="376683"/>
          <a:ext cx="1838020" cy="999232"/>
        </a:xfrm>
        <a:prstGeom prst="roundRect">
          <a:avLst>
            <a:gd name="adj" fmla="val 10000"/>
          </a:avLst>
        </a:prstGeom>
        <a:solidFill>
          <a:srgbClr val="6699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Budgeting</a:t>
          </a:r>
        </a:p>
      </dsp:txBody>
      <dsp:txXfrm>
        <a:off x="5169961" y="405950"/>
        <a:ext cx="1779486" cy="940698"/>
      </dsp:txXfrm>
    </dsp:sp>
    <dsp:sp modelId="{49231C03-ACE2-4A88-958C-E1A94AD58387}">
      <dsp:nvSpPr>
        <dsp:cNvPr id="0" name=""/>
        <dsp:cNvSpPr/>
      </dsp:nvSpPr>
      <dsp:spPr>
        <a:xfrm>
          <a:off x="7086600" y="669792"/>
          <a:ext cx="263786" cy="41301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7086600" y="752395"/>
        <a:ext cx="184650" cy="247809"/>
      </dsp:txXfrm>
    </dsp:sp>
    <dsp:sp modelId="{2AE216E4-93D6-4B46-A022-44B67950266C}">
      <dsp:nvSpPr>
        <dsp:cNvPr id="0" name=""/>
        <dsp:cNvSpPr/>
      </dsp:nvSpPr>
      <dsp:spPr>
        <a:xfrm>
          <a:off x="7476426" y="376683"/>
          <a:ext cx="1665386" cy="999232"/>
        </a:xfrm>
        <a:prstGeom prst="roundRect">
          <a:avLst>
            <a:gd name="adj" fmla="val 10000"/>
          </a:avLst>
        </a:prstGeom>
        <a:solidFill>
          <a:srgbClr val="6699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Execution</a:t>
          </a:r>
          <a:endParaRPr lang="en-US" sz="2300" kern="1200" dirty="0">
            <a:solidFill>
              <a:schemeClr val="tx1"/>
            </a:solidFill>
          </a:endParaRPr>
        </a:p>
      </dsp:txBody>
      <dsp:txXfrm>
        <a:off x="7505693" y="405950"/>
        <a:ext cx="1606852" cy="9406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37BC2C8B-EB4D-44A9-AEE6-E7988287F458}" type="datetimeFigureOut">
              <a:rPr lang="en-US"/>
              <a:pPr>
                <a:defRPr/>
              </a:pPr>
              <a:t>11/12/2013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7114AF9B-7962-49D5-A87A-6A24C8E4970A}" type="slidenum">
              <a:rPr lang="en-US"/>
              <a:pPr>
                <a:defRPr/>
              </a:pPr>
              <a:t>‹#›</a:t>
            </a:fld>
            <a:endParaRPr lang="en-US" dirty="0"/>
          </a:p>
        </p:txBody>
      </p:sp>
    </p:spTree>
    <p:extLst>
      <p:ext uri="{BB962C8B-B14F-4D97-AF65-F5344CB8AC3E}">
        <p14:creationId xmlns:p14="http://schemas.microsoft.com/office/powerpoint/2010/main" val="4064834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85" lvl="1"/>
            <a:r>
              <a:rPr lang="en-US" dirty="0" smtClean="0"/>
              <a:t>Align</a:t>
            </a:r>
            <a:r>
              <a:rPr lang="en-US" baseline="0" dirty="0" smtClean="0"/>
              <a:t> planning </a:t>
            </a:r>
            <a:endParaRPr lang="en-US" dirty="0"/>
          </a:p>
        </p:txBody>
      </p:sp>
      <p:sp>
        <p:nvSpPr>
          <p:cNvPr id="4" name="Slide Number Placeholder 3"/>
          <p:cNvSpPr>
            <a:spLocks noGrp="1"/>
          </p:cNvSpPr>
          <p:nvPr>
            <p:ph type="sldNum" sz="quarter" idx="10"/>
          </p:nvPr>
        </p:nvSpPr>
        <p:spPr/>
        <p:txBody>
          <a:bodyPr/>
          <a:lstStyle/>
          <a:p>
            <a:pPr>
              <a:defRPr/>
            </a:pPr>
            <a:fld id="{0A41210D-EC65-4988-A16D-149A1600DEF0}"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34163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2000" smtClean="0"/>
              <a:t>Cursory examination of VA systems and databases reveals:</a:t>
            </a:r>
          </a:p>
          <a:p>
            <a:pPr marL="684213" lvl="1" indent="-336550" eaLnBrk="1" hangingPunct="1">
              <a:spcBef>
                <a:spcPct val="0"/>
              </a:spcBef>
              <a:buFont typeface="Wingdings" pitchFamily="2" charset="2"/>
              <a:buChar char="Ø"/>
            </a:pPr>
            <a:r>
              <a:rPr lang="en-US" sz="1800" smtClean="0"/>
              <a:t>16+ sources for name</a:t>
            </a:r>
            <a:endParaRPr lang="en-US" sz="2000" smtClean="0"/>
          </a:p>
          <a:p>
            <a:pPr marL="684213" lvl="1" indent="-336550" eaLnBrk="1" hangingPunct="1">
              <a:spcBef>
                <a:spcPct val="0"/>
              </a:spcBef>
              <a:buFont typeface="Wingdings" pitchFamily="2" charset="2"/>
              <a:buChar char="Ø"/>
            </a:pPr>
            <a:r>
              <a:rPr lang="en-US" sz="1800" smtClean="0"/>
              <a:t>15+ sources for SSN</a:t>
            </a:r>
          </a:p>
          <a:p>
            <a:pPr marL="684213" lvl="1" indent="-336550" eaLnBrk="1" hangingPunct="1">
              <a:spcBef>
                <a:spcPct val="0"/>
              </a:spcBef>
              <a:buFont typeface="Wingdings" pitchFamily="2" charset="2"/>
              <a:buChar char="Ø"/>
            </a:pPr>
            <a:r>
              <a:rPr lang="en-US" sz="1800" smtClean="0"/>
              <a:t>14+ sources for birthday</a:t>
            </a:r>
          </a:p>
          <a:p>
            <a:pPr marL="684213" lvl="1" indent="-336550" eaLnBrk="1" hangingPunct="1">
              <a:spcBef>
                <a:spcPct val="0"/>
              </a:spcBef>
              <a:buFont typeface="Wingdings" pitchFamily="2" charset="2"/>
              <a:buChar char="Ø"/>
            </a:pPr>
            <a:r>
              <a:rPr lang="en-US" sz="1800" smtClean="0"/>
              <a:t>13+ sources for mailing address</a:t>
            </a:r>
          </a:p>
          <a:p>
            <a:pPr marL="684213" lvl="1" indent="-336550" eaLnBrk="1" hangingPunct="1">
              <a:spcBef>
                <a:spcPct val="0"/>
              </a:spcBef>
              <a:buFont typeface="Wingdings" pitchFamily="2" charset="2"/>
              <a:buChar char="Ø"/>
            </a:pPr>
            <a:r>
              <a:rPr lang="en-US" sz="1800" smtClean="0"/>
              <a:t>10+ sources for military separation</a:t>
            </a:r>
          </a:p>
          <a:p>
            <a:pPr marL="684213" lvl="1" indent="-336550" eaLnBrk="1" hangingPunct="1">
              <a:spcBef>
                <a:spcPct val="0"/>
              </a:spcBef>
              <a:buFont typeface="Wingdings" pitchFamily="2" charset="2"/>
              <a:buChar char="Ø"/>
            </a:pPr>
            <a:r>
              <a:rPr lang="en-US" sz="1800" smtClean="0"/>
              <a:t>9+ sources for gender</a:t>
            </a:r>
          </a:p>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eaLnBrk="1" hangingPunct="1"/>
            <a:fld id="{050F55F1-3C86-4FE7-ADBE-88FC2FB3E16D}" type="slidenum">
              <a:rPr lang="en-US">
                <a:solidFill>
                  <a:prstClr val="black"/>
                </a:solidFill>
                <a:latin typeface="Calibri" pitchFamily="34" charset="0"/>
              </a:rPr>
              <a:pPr eaLnBrk="1" hangingPunct="1"/>
              <a:t>10</a:t>
            </a:fld>
            <a:endParaRPr lang="en-US">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600" smtClean="0"/>
              <a:t>All customer data = common, shared, and data that belongs to the LOBs</a:t>
            </a:r>
          </a:p>
          <a:p>
            <a:pPr eaLnBrk="1" hangingPunct="1">
              <a:spcBef>
                <a:spcPct val="0"/>
              </a:spcBef>
            </a:pPr>
            <a:endParaRPr lang="en-US" sz="1600" smtClean="0"/>
          </a:p>
          <a:p>
            <a:pPr eaLnBrk="1" hangingPunct="1">
              <a:spcBef>
                <a:spcPct val="0"/>
              </a:spcBef>
            </a:pPr>
            <a:r>
              <a:rPr lang="en-US" sz="1600" smtClean="0"/>
              <a:t>Common Core Data – all 3 Admins</a:t>
            </a:r>
          </a:p>
          <a:p>
            <a:pPr eaLnBrk="1" hangingPunct="1">
              <a:spcBef>
                <a:spcPct val="0"/>
              </a:spcBef>
            </a:pPr>
            <a:r>
              <a:rPr lang="en-US" sz="1600" smtClean="0"/>
              <a:t>Common Shared Data – 1 Admin</a:t>
            </a:r>
          </a:p>
          <a:p>
            <a:pPr eaLnBrk="1" hangingPunct="1">
              <a:spcBef>
                <a:spcPts val="600"/>
              </a:spcBef>
            </a:pPr>
            <a:endParaRPr lang="en-US" sz="1500" b="1" smtClean="0">
              <a:latin typeface="Arial" charset="0"/>
              <a:cs typeface="Arial" charset="0"/>
            </a:endParaRPr>
          </a:p>
          <a:p>
            <a:pPr eaLnBrk="1" hangingPunct="1">
              <a:spcBef>
                <a:spcPts val="600"/>
              </a:spcBef>
            </a:pPr>
            <a:r>
              <a:rPr lang="en-US" sz="1500" smtClean="0">
                <a:latin typeface="Arial" charset="0"/>
                <a:cs typeface="Arial" charset="0"/>
              </a:rPr>
              <a:t>VA EA: if updatable by &gt;1 Admin, it is </a:t>
            </a:r>
            <a:r>
              <a:rPr lang="ja-JP" altLang="en-US" sz="1500" smtClean="0">
                <a:latin typeface="Arial" charset="0"/>
                <a:cs typeface="Arial" charset="0"/>
              </a:rPr>
              <a:t>“</a:t>
            </a:r>
            <a:r>
              <a:rPr lang="en-US" altLang="ja-JP" sz="1500" smtClean="0">
                <a:latin typeface="Arial" charset="0"/>
                <a:cs typeface="Arial" charset="0"/>
              </a:rPr>
              <a:t>common</a:t>
            </a:r>
            <a:r>
              <a:rPr lang="ja-JP" altLang="en-US" sz="1500" smtClean="0">
                <a:latin typeface="Arial" charset="0"/>
                <a:cs typeface="Arial" charset="0"/>
              </a:rPr>
              <a:t>”</a:t>
            </a:r>
            <a:r>
              <a:rPr lang="en-US" altLang="ja-JP" sz="1500" smtClean="0">
                <a:latin typeface="Arial" charset="0"/>
                <a:cs typeface="Arial" charset="0"/>
              </a:rPr>
              <a:t>.</a:t>
            </a:r>
          </a:p>
          <a:p>
            <a:pPr eaLnBrk="1" hangingPunct="1">
              <a:spcBef>
                <a:spcPts val="600"/>
              </a:spcBef>
            </a:pPr>
            <a:endParaRPr lang="en-US" sz="1500" b="1" smtClean="0">
              <a:latin typeface="Arial" charset="0"/>
              <a:cs typeface="Arial"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eaLnBrk="1" hangingPunct="1"/>
            <a:fld id="{007F668A-C6A6-4B32-8BC0-08AC22D61064}" type="slidenum">
              <a:rPr lang="en-US">
                <a:solidFill>
                  <a:prstClr val="black"/>
                </a:solidFill>
                <a:latin typeface="Calibri" pitchFamily="34" charset="0"/>
              </a:rPr>
              <a:pPr eaLnBrk="1" hangingPunct="1"/>
              <a:t>11</a:t>
            </a:fld>
            <a:endParaRPr lang="en-US">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638" eaLnBrk="1" hangingPunct="1">
              <a:spcBef>
                <a:spcPct val="0"/>
              </a:spcBef>
            </a:pPr>
            <a:endParaRPr lang="en-US" sz="1000" smtClean="0">
              <a:latin typeface="Segoe UI Light"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eaLnBrk="1" hangingPunct="1"/>
            <a:fld id="{3A6AA61E-9ADC-4AFF-9E28-4BCC26CDC5B0}" type="slidenum">
              <a:rPr lang="en-US">
                <a:solidFill>
                  <a:prstClr val="black"/>
                </a:solidFill>
                <a:latin typeface="Calibri" pitchFamily="34" charset="0"/>
              </a:rPr>
              <a:pPr eaLnBrk="1" hangingPunct="1"/>
              <a:t>12</a:t>
            </a:fld>
            <a:endParaRPr 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10/31/2013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36DA49-4755-4916-B5E1-FC267C97E93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F15AB5-FCE9-4E5C-BC3F-CA2CD493ECA1}" type="slidenum">
              <a:rPr lang="en-US"/>
              <a:pPr>
                <a:defRPr/>
              </a:pPr>
              <a:t>‹#›</a:t>
            </a:fld>
            <a:endParaRPr lang="en-US" dirty="0"/>
          </a:p>
        </p:txBody>
      </p:sp>
      <p:sp>
        <p:nvSpPr>
          <p:cNvPr id="7"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0E88D3-9A6B-4A91-A8AC-2F78ECFE7E67}" type="slidenum">
              <a:rPr lang="en-US"/>
              <a:pPr>
                <a:defRPr/>
              </a:pPr>
              <a:t>‹#›</a:t>
            </a:fld>
            <a:endParaRPr lang="en-US" dirty="0"/>
          </a:p>
        </p:txBody>
      </p:sp>
      <p:sp>
        <p:nvSpPr>
          <p:cNvPr id="7"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vaseal"/>
          <p:cNvPicPr>
            <a:picLocks noChangeAspect="1" noChangeArrowheads="1"/>
          </p:cNvPicPr>
          <p:nvPr/>
        </p:nvPicPr>
        <p:blipFill>
          <a:blip r:embed="rId2" cstate="print"/>
          <a:srcRect/>
          <a:stretch>
            <a:fillRect/>
          </a:stretch>
        </p:blipFill>
        <p:spPr bwMode="auto">
          <a:xfrm>
            <a:off x="3886200" y="685800"/>
            <a:ext cx="1371600" cy="1371600"/>
          </a:xfrm>
          <a:prstGeom prst="rect">
            <a:avLst/>
          </a:prstGeom>
          <a:noFill/>
          <a:ln w="9525">
            <a:noFill/>
            <a:miter lim="800000"/>
            <a:headEnd/>
            <a:tailEnd/>
          </a:ln>
        </p:spPr>
      </p:pic>
      <p:sp>
        <p:nvSpPr>
          <p:cNvPr id="5" name="Rectangle 10"/>
          <p:cNvSpPr>
            <a:spLocks noChangeArrowheads="1"/>
          </p:cNvSpPr>
          <p:nvPr/>
        </p:nvSpPr>
        <p:spPr bwMode="auto">
          <a:xfrm>
            <a:off x="152400" y="152400"/>
            <a:ext cx="8839200" cy="6553200"/>
          </a:xfrm>
          <a:prstGeom prst="rect">
            <a:avLst/>
          </a:prstGeom>
          <a:noFill/>
          <a:ln w="57150" cmpd="thinThick">
            <a:solidFill>
              <a:srgbClr val="0033CC"/>
            </a:solidFill>
            <a:miter lim="800000"/>
            <a:headEnd type="none" w="sm" len="sm"/>
            <a:tailEnd type="none" w="sm" len="sm"/>
          </a:ln>
          <a:effectLst/>
        </p:spPr>
        <p:txBody>
          <a:bodyPr wrap="none" anchor="ctr"/>
          <a:lstStyle/>
          <a:p>
            <a:pPr algn="ctr">
              <a:defRPr/>
            </a:pPr>
            <a:endParaRPr lang="en-US" sz="2400" dirty="0">
              <a:solidFill>
                <a:srgbClr val="0033CC"/>
              </a:solidFill>
              <a:latin typeface="Times New Roman" pitchFamily="18" charset="0"/>
            </a:endParaRPr>
          </a:p>
        </p:txBody>
      </p:sp>
      <p:sp>
        <p:nvSpPr>
          <p:cNvPr id="6" name="Rectangle 11"/>
          <p:cNvSpPr>
            <a:spLocks noChangeArrowheads="1"/>
          </p:cNvSpPr>
          <p:nvPr/>
        </p:nvSpPr>
        <p:spPr bwMode="auto">
          <a:xfrm>
            <a:off x="228600" y="228600"/>
            <a:ext cx="8686800" cy="6400800"/>
          </a:xfrm>
          <a:prstGeom prst="rect">
            <a:avLst/>
          </a:prstGeom>
          <a:noFill/>
          <a:ln w="19050">
            <a:solidFill>
              <a:srgbClr val="FF0000"/>
            </a:solidFill>
            <a:miter lim="800000"/>
            <a:headEnd type="none" w="sm" len="sm"/>
            <a:tailEnd type="none" w="sm" len="sm"/>
          </a:ln>
          <a:effectLst/>
        </p:spPr>
        <p:txBody>
          <a:bodyPr wrap="none" anchor="ctr"/>
          <a:lstStyle/>
          <a:p>
            <a:pPr>
              <a:defRPr/>
            </a:pPr>
            <a:endParaRPr lang="en-US" sz="2400" dirty="0">
              <a:solidFill>
                <a:srgbClr val="000000"/>
              </a:solidFill>
              <a:latin typeface="Times New Roman" pitchFamily="18" charset="0"/>
            </a:endParaRPr>
          </a:p>
        </p:txBody>
      </p:sp>
      <p:sp>
        <p:nvSpPr>
          <p:cNvPr id="136194" name="Rectangle 2"/>
          <p:cNvSpPr>
            <a:spLocks noGrp="1" noChangeArrowheads="1"/>
          </p:cNvSpPr>
          <p:nvPr>
            <p:ph type="ctrTitle"/>
          </p:nvPr>
        </p:nvSpPr>
        <p:spPr>
          <a:xfrm>
            <a:off x="685800" y="2587625"/>
            <a:ext cx="7772400" cy="1470025"/>
          </a:xfrm>
        </p:spPr>
        <p:txBody>
          <a:bodyPr/>
          <a:lstStyle>
            <a:lvl1pPr algn="ctr">
              <a:defRPr sz="2800"/>
            </a:lvl1pPr>
          </a:lstStyle>
          <a:p>
            <a:r>
              <a:rPr lang="en-US" dirty="0"/>
              <a:t>Click to edit Master title style</a:t>
            </a:r>
          </a:p>
        </p:txBody>
      </p:sp>
      <p:sp>
        <p:nvSpPr>
          <p:cNvPr id="136195" name="Rectangle 3"/>
          <p:cNvSpPr>
            <a:spLocks noGrp="1" noChangeArrowheads="1"/>
          </p:cNvSpPr>
          <p:nvPr>
            <p:ph type="subTitle" idx="1"/>
          </p:nvPr>
        </p:nvSpPr>
        <p:spPr>
          <a:xfrm>
            <a:off x="1371600" y="4343400"/>
            <a:ext cx="6400800" cy="1752600"/>
          </a:xfrm>
        </p:spPr>
        <p:txBody>
          <a:bodyPr/>
          <a:lstStyle>
            <a:lvl1pPr marL="0" indent="0" algn="ctr">
              <a:buFont typeface="Wingdings" pitchFamily="2" charset="2"/>
              <a:buNone/>
              <a:defRPr sz="2100" b="1"/>
            </a:lvl1pPr>
          </a:lstStyle>
          <a:p>
            <a:r>
              <a:rPr lang="en-US" dirty="0"/>
              <a:t>Click to edit Master subtitle style</a:t>
            </a:r>
          </a:p>
        </p:txBody>
      </p:sp>
    </p:spTree>
    <p:extLst>
      <p:ext uri="{BB962C8B-B14F-4D97-AF65-F5344CB8AC3E}">
        <p14:creationId xmlns:p14="http://schemas.microsoft.com/office/powerpoint/2010/main" val="28163040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4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100"/>
            </a:lvl1pPr>
            <a:lvl2pPr>
              <a:defRPr sz="2100"/>
            </a:lvl2pPr>
            <a:lvl3pPr>
              <a:defRPr sz="21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4"/>
          </p:nvPr>
        </p:nvSpPr>
        <p:spPr bwMode="auto">
          <a:xfrm>
            <a:off x="6553200" y="6324600"/>
            <a:ext cx="1905000" cy="30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900">
                <a:latin typeface="+mn-lt"/>
                <a:cs typeface="Arial" pitchFamily="34" charset="0"/>
              </a:defRPr>
            </a:lvl1pPr>
          </a:lstStyle>
          <a:p>
            <a:pPr>
              <a:defRPr/>
            </a:pPr>
            <a:fld id="{135DD9FB-9888-47A9-9B09-F57917FEED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59798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lvl1pPr algn="l">
              <a:defRPr sz="24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5ED0A5B7-EAEB-4140-A465-377B34721A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7321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71F0528F-AE65-4C91-9974-B455A4A3EE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27541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vaseal"/>
          <p:cNvPicPr>
            <a:picLocks noChangeAspect="1" noChangeArrowheads="1"/>
          </p:cNvPicPr>
          <p:nvPr/>
        </p:nvPicPr>
        <p:blipFill>
          <a:blip r:embed="rId2" cstate="print"/>
          <a:srcRect/>
          <a:stretch>
            <a:fillRect/>
          </a:stretch>
        </p:blipFill>
        <p:spPr bwMode="auto">
          <a:xfrm>
            <a:off x="3886200" y="685800"/>
            <a:ext cx="1371600" cy="1371600"/>
          </a:xfrm>
          <a:prstGeom prst="rect">
            <a:avLst/>
          </a:prstGeom>
          <a:noFill/>
          <a:ln w="9525">
            <a:noFill/>
            <a:miter lim="800000"/>
            <a:headEnd/>
            <a:tailEnd/>
          </a:ln>
        </p:spPr>
      </p:pic>
      <p:sp>
        <p:nvSpPr>
          <p:cNvPr id="5" name="Rectangle 10"/>
          <p:cNvSpPr>
            <a:spLocks noChangeArrowheads="1"/>
          </p:cNvSpPr>
          <p:nvPr/>
        </p:nvSpPr>
        <p:spPr bwMode="auto">
          <a:xfrm>
            <a:off x="152400" y="152400"/>
            <a:ext cx="8839200" cy="6553200"/>
          </a:xfrm>
          <a:prstGeom prst="rect">
            <a:avLst/>
          </a:prstGeom>
          <a:noFill/>
          <a:ln w="57150" cmpd="thinThick">
            <a:solidFill>
              <a:srgbClr val="0033CC"/>
            </a:solidFill>
            <a:miter lim="800000"/>
            <a:headEnd type="none" w="sm" len="sm"/>
            <a:tailEnd type="none" w="sm" len="sm"/>
          </a:ln>
          <a:effectLst/>
        </p:spPr>
        <p:txBody>
          <a:bodyPr wrap="none" anchor="ctr"/>
          <a:lstStyle/>
          <a:p>
            <a:pPr algn="ctr">
              <a:defRPr/>
            </a:pPr>
            <a:endParaRPr lang="en-US" sz="2400" dirty="0">
              <a:solidFill>
                <a:srgbClr val="0033CC"/>
              </a:solidFill>
              <a:latin typeface="Times New Roman" pitchFamily="18" charset="0"/>
            </a:endParaRPr>
          </a:p>
        </p:txBody>
      </p:sp>
      <p:sp>
        <p:nvSpPr>
          <p:cNvPr id="6" name="Rectangle 11"/>
          <p:cNvSpPr>
            <a:spLocks noChangeArrowheads="1"/>
          </p:cNvSpPr>
          <p:nvPr/>
        </p:nvSpPr>
        <p:spPr bwMode="auto">
          <a:xfrm>
            <a:off x="228600" y="228600"/>
            <a:ext cx="8686800" cy="6400800"/>
          </a:xfrm>
          <a:prstGeom prst="rect">
            <a:avLst/>
          </a:prstGeom>
          <a:noFill/>
          <a:ln w="19050">
            <a:solidFill>
              <a:srgbClr val="FF0000"/>
            </a:solidFill>
            <a:miter lim="800000"/>
            <a:headEnd type="none" w="sm" len="sm"/>
            <a:tailEnd type="none" w="sm" len="sm"/>
          </a:ln>
          <a:effectLst/>
        </p:spPr>
        <p:txBody>
          <a:bodyPr wrap="none" anchor="ctr"/>
          <a:lstStyle/>
          <a:p>
            <a:pPr>
              <a:defRPr/>
            </a:pPr>
            <a:endParaRPr lang="en-US" sz="2400" dirty="0">
              <a:solidFill>
                <a:srgbClr val="000000"/>
              </a:solidFill>
              <a:latin typeface="Times New Roman" pitchFamily="18" charset="0"/>
            </a:endParaRPr>
          </a:p>
        </p:txBody>
      </p:sp>
      <p:sp>
        <p:nvSpPr>
          <p:cNvPr id="136194" name="Rectangle 2"/>
          <p:cNvSpPr>
            <a:spLocks noGrp="1" noChangeArrowheads="1"/>
          </p:cNvSpPr>
          <p:nvPr>
            <p:ph type="ctrTitle"/>
          </p:nvPr>
        </p:nvSpPr>
        <p:spPr>
          <a:xfrm>
            <a:off x="685800" y="2587625"/>
            <a:ext cx="7772400" cy="1470025"/>
          </a:xfrm>
        </p:spPr>
        <p:txBody>
          <a:bodyPr/>
          <a:lstStyle>
            <a:lvl1pPr algn="ctr">
              <a:defRPr sz="2800"/>
            </a:lvl1pPr>
          </a:lstStyle>
          <a:p>
            <a:r>
              <a:rPr lang="en-US" dirty="0"/>
              <a:t>Click to edit Master title style</a:t>
            </a:r>
          </a:p>
        </p:txBody>
      </p:sp>
      <p:sp>
        <p:nvSpPr>
          <p:cNvPr id="136195" name="Rectangle 3"/>
          <p:cNvSpPr>
            <a:spLocks noGrp="1" noChangeArrowheads="1"/>
          </p:cNvSpPr>
          <p:nvPr>
            <p:ph type="subTitle" idx="1"/>
          </p:nvPr>
        </p:nvSpPr>
        <p:spPr>
          <a:xfrm>
            <a:off x="1371600" y="4343400"/>
            <a:ext cx="6400800" cy="1752600"/>
          </a:xfrm>
        </p:spPr>
        <p:txBody>
          <a:bodyPr/>
          <a:lstStyle>
            <a:lvl1pPr marL="0" indent="0" algn="ctr">
              <a:buFont typeface="Wingdings" pitchFamily="2" charset="2"/>
              <a:buNone/>
              <a:defRPr sz="2100" b="1"/>
            </a:lvl1pPr>
          </a:lstStyle>
          <a:p>
            <a:r>
              <a:rPr lang="en-US" dirty="0"/>
              <a:t>Click to edit Master subtitle style</a:t>
            </a:r>
          </a:p>
        </p:txBody>
      </p:sp>
    </p:spTree>
    <p:extLst>
      <p:ext uri="{BB962C8B-B14F-4D97-AF65-F5344CB8AC3E}">
        <p14:creationId xmlns:p14="http://schemas.microsoft.com/office/powerpoint/2010/main" val="18546931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4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100"/>
            </a:lvl1pPr>
            <a:lvl2pPr>
              <a:defRPr sz="2100"/>
            </a:lvl2pPr>
            <a:lvl3pPr>
              <a:defRPr sz="21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4"/>
          </p:nvPr>
        </p:nvSpPr>
        <p:spPr bwMode="auto">
          <a:xfrm>
            <a:off x="6553200" y="6324600"/>
            <a:ext cx="1905000" cy="30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900">
                <a:latin typeface="+mn-lt"/>
                <a:cs typeface="Arial" pitchFamily="34" charset="0"/>
              </a:defRPr>
            </a:lvl1pPr>
          </a:lstStyle>
          <a:p>
            <a:pPr>
              <a:defRPr/>
            </a:pPr>
            <a:fld id="{135DD9FB-9888-47A9-9B09-F57917FEED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01731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lvl1pPr algn="l">
              <a:defRPr sz="24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5ED0A5B7-EAEB-4140-A465-377B34721A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6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71F0528F-AE65-4C91-9974-B455A4A3EE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36958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sz="3400" baseline="0">
                <a:solidFill>
                  <a:schemeClr val="tx2">
                    <a:lumMod val="75000"/>
                  </a:schemeClr>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smtClean="0"/>
              <a:t>10/31/2013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C7219A-98DC-42BA-A12A-12E75342F36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va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685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152400" y="152400"/>
            <a:ext cx="8839200" cy="6553200"/>
          </a:xfrm>
          <a:prstGeom prst="rect">
            <a:avLst/>
          </a:prstGeom>
          <a:noFill/>
          <a:ln w="57150" cmpd="thinThick">
            <a:solidFill>
              <a:srgbClr val="0033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endParaRPr lang="en-US" smtClean="0">
              <a:solidFill>
                <a:srgbClr val="0033CC"/>
              </a:solidFill>
              <a:latin typeface="Tahoma" pitchFamily="34" charset="0"/>
              <a:ea typeface="ＭＳ Ｐゴシック" pitchFamily="34" charset="-128"/>
              <a:cs typeface="Arial" charset="0"/>
            </a:endParaRPr>
          </a:p>
        </p:txBody>
      </p:sp>
      <p:sp>
        <p:nvSpPr>
          <p:cNvPr id="6" name="Rectangle 11"/>
          <p:cNvSpPr>
            <a:spLocks noChangeArrowheads="1"/>
          </p:cNvSpPr>
          <p:nvPr/>
        </p:nvSpPr>
        <p:spPr bwMode="auto">
          <a:xfrm>
            <a:off x="228600" y="228600"/>
            <a:ext cx="8686800" cy="6400800"/>
          </a:xfrm>
          <a:prstGeom prst="rect">
            <a:avLst/>
          </a:prstGeom>
          <a:noFill/>
          <a:ln w="1905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ahoma" pitchFamily="34" charset="0"/>
              <a:ea typeface="ＭＳ Ｐゴシック" pitchFamily="34" charset="-128"/>
              <a:cs typeface="Arial" charset="0"/>
            </a:endParaRPr>
          </a:p>
        </p:txBody>
      </p:sp>
      <p:sp>
        <p:nvSpPr>
          <p:cNvPr id="136194" name="Rectangle 2"/>
          <p:cNvSpPr>
            <a:spLocks noGrp="1" noChangeArrowheads="1"/>
          </p:cNvSpPr>
          <p:nvPr>
            <p:ph type="ctrTitle"/>
          </p:nvPr>
        </p:nvSpPr>
        <p:spPr>
          <a:xfrm>
            <a:off x="685800" y="2587625"/>
            <a:ext cx="7772400" cy="1470025"/>
          </a:xfrm>
        </p:spPr>
        <p:txBody>
          <a:bodyPr/>
          <a:lstStyle>
            <a:lvl1pPr>
              <a:defRPr/>
            </a:lvl1pPr>
          </a:lstStyle>
          <a:p>
            <a:r>
              <a:rPr lang="en-US"/>
              <a:t>Click to edit Master title style</a:t>
            </a:r>
          </a:p>
        </p:txBody>
      </p:sp>
      <p:sp>
        <p:nvSpPr>
          <p:cNvPr id="136195" name="Rectangle 3"/>
          <p:cNvSpPr>
            <a:spLocks noGrp="1" noChangeArrowheads="1"/>
          </p:cNvSpPr>
          <p:nvPr>
            <p:ph type="subTitle" idx="1"/>
          </p:nvPr>
        </p:nvSpPr>
        <p:spPr>
          <a:xfrm>
            <a:off x="1371600" y="4343400"/>
            <a:ext cx="6400800" cy="1752600"/>
          </a:xfrm>
        </p:spPr>
        <p:txBody>
          <a:bodyPr/>
          <a:lstStyle>
            <a:lvl1pPr marL="0" indent="0" algn="ctr">
              <a:buFont typeface="Wingdings" pitchFamily="2" charset="2"/>
              <a:buNone/>
              <a:defRPr b="1"/>
            </a:lvl1pPr>
          </a:lstStyle>
          <a:p>
            <a:r>
              <a:rPr lang="en-US"/>
              <a:t>Click to edit Master subtitle style</a:t>
            </a:r>
          </a:p>
        </p:txBody>
      </p:sp>
    </p:spTree>
    <p:extLst>
      <p:ext uri="{BB962C8B-B14F-4D97-AF65-F5344CB8AC3E}">
        <p14:creationId xmlns:p14="http://schemas.microsoft.com/office/powerpoint/2010/main" val="2176366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6" name="Rectangle 6"/>
          <p:cNvSpPr>
            <a:spLocks noGrp="1" noChangeArrowheads="1"/>
          </p:cNvSpPr>
          <p:nvPr>
            <p:ph type="sldNum" sz="quarter" idx="12"/>
          </p:nvPr>
        </p:nvSpPr>
        <p:spPr>
          <a:ln/>
        </p:spPr>
        <p:txBody>
          <a:bodyPr/>
          <a:lstStyle>
            <a:lvl1pPr>
              <a:defRPr/>
            </a:lvl1pPr>
          </a:lstStyle>
          <a:p>
            <a:pPr>
              <a:defRPr/>
            </a:pPr>
            <a:fld id="{EBA3ECF6-F383-46B3-8807-8CC83254AB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3987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6" name="Rectangle 6"/>
          <p:cNvSpPr>
            <a:spLocks noGrp="1" noChangeArrowheads="1"/>
          </p:cNvSpPr>
          <p:nvPr>
            <p:ph type="sldNum" sz="quarter" idx="12"/>
          </p:nvPr>
        </p:nvSpPr>
        <p:spPr>
          <a:ln/>
        </p:spPr>
        <p:txBody>
          <a:bodyPr/>
          <a:lstStyle>
            <a:lvl1pPr>
              <a:defRPr/>
            </a:lvl1pPr>
          </a:lstStyle>
          <a:p>
            <a:pPr>
              <a:defRPr/>
            </a:pPr>
            <a:fld id="{28F5F0CA-72E7-41F2-BCB6-42777D6486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129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7" name="Rectangle 6"/>
          <p:cNvSpPr>
            <a:spLocks noGrp="1" noChangeArrowheads="1"/>
          </p:cNvSpPr>
          <p:nvPr>
            <p:ph type="sldNum" sz="quarter" idx="12"/>
          </p:nvPr>
        </p:nvSpPr>
        <p:spPr>
          <a:ln/>
        </p:spPr>
        <p:txBody>
          <a:bodyPr/>
          <a:lstStyle>
            <a:lvl1pPr>
              <a:defRPr/>
            </a:lvl1pPr>
          </a:lstStyle>
          <a:p>
            <a:pPr>
              <a:defRPr/>
            </a:pPr>
            <a:fld id="{D9A9B798-BB86-4839-B018-93CA801699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6734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9" name="Rectangle 6"/>
          <p:cNvSpPr>
            <a:spLocks noGrp="1" noChangeArrowheads="1"/>
          </p:cNvSpPr>
          <p:nvPr>
            <p:ph type="sldNum" sz="quarter" idx="12"/>
          </p:nvPr>
        </p:nvSpPr>
        <p:spPr>
          <a:ln/>
        </p:spPr>
        <p:txBody>
          <a:bodyPr/>
          <a:lstStyle>
            <a:lvl1pPr>
              <a:defRPr/>
            </a:lvl1pPr>
          </a:lstStyle>
          <a:p>
            <a:pPr>
              <a:defRPr/>
            </a:pPr>
            <a:fld id="{6B7A1D9D-ADD2-440D-85B0-AE0182036D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9686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buClr>
                <a:schemeClr val="tx2"/>
              </a:buClr>
              <a:defRPr b="1">
                <a:solidFill>
                  <a:schemeClr val="bg1">
                    <a:lumMod val="65000"/>
                  </a:schemeClr>
                </a:solidFill>
                <a:latin typeface="Times New Roman" pitchFamily="-72" charset="0"/>
                <a:ea typeface="ＭＳ Ｐゴシック" pitchFamily="-72" charset="-128"/>
                <a:cs typeface="ＭＳ Ｐゴシック" pitchFamily="-72" charset="-128"/>
              </a:defRPr>
            </a:lvl1pPr>
          </a:lstStyle>
          <a:p>
            <a:pPr>
              <a:buClr>
                <a:srgbClr val="000000"/>
              </a:buClr>
              <a:defRPr/>
            </a:pPr>
            <a:r>
              <a:rPr lang="en-US">
                <a:solidFill>
                  <a:srgbClr val="FFFFFF">
                    <a:lumMod val="65000"/>
                  </a:srgbClr>
                </a:solidFill>
              </a:rPr>
              <a:t>DRAFT</a:t>
            </a:r>
          </a:p>
        </p:txBody>
      </p:sp>
      <p:sp>
        <p:nvSpPr>
          <p:cNvPr id="5" name="Slide Number Placeholder 4"/>
          <p:cNvSpPr>
            <a:spLocks noGrp="1"/>
          </p:cNvSpPr>
          <p:nvPr>
            <p:ph type="sldNum" sz="quarter" idx="12"/>
          </p:nvPr>
        </p:nvSpPr>
        <p:spPr/>
        <p:txBody>
          <a:bodyPr/>
          <a:lstStyle>
            <a:lvl1pPr>
              <a:defRPr/>
            </a:lvl1pPr>
          </a:lstStyle>
          <a:p>
            <a:pPr>
              <a:defRPr/>
            </a:pPr>
            <a:fld id="{54B30EE5-ACEE-486B-8072-6FFCD09B62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7311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4" name="Rectangle 6"/>
          <p:cNvSpPr>
            <a:spLocks noGrp="1" noChangeArrowheads="1"/>
          </p:cNvSpPr>
          <p:nvPr>
            <p:ph type="sldNum" sz="quarter" idx="12"/>
          </p:nvPr>
        </p:nvSpPr>
        <p:spPr>
          <a:ln/>
        </p:spPr>
        <p:txBody>
          <a:bodyPr/>
          <a:lstStyle>
            <a:lvl1pPr>
              <a:defRPr/>
            </a:lvl1pPr>
          </a:lstStyle>
          <a:p>
            <a:pPr>
              <a:defRPr/>
            </a:pPr>
            <a:fld id="{4ADC11B4-BEE1-47E1-BB4A-7B5CD3AAE6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9095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r>
              <a:rPr lang="en-US">
                <a:solidFill>
                  <a:srgbClr val="000000"/>
                </a:solidFill>
              </a:rPr>
              <a:t>DRAFT</a:t>
            </a:r>
          </a:p>
        </p:txBody>
      </p:sp>
      <p:sp>
        <p:nvSpPr>
          <p:cNvPr id="7" name="Rectangle 6"/>
          <p:cNvSpPr>
            <a:spLocks noGrp="1" noChangeArrowheads="1"/>
          </p:cNvSpPr>
          <p:nvPr>
            <p:ph type="sldNum" sz="quarter" idx="12"/>
          </p:nvPr>
        </p:nvSpPr>
        <p:spPr/>
        <p:txBody>
          <a:bodyPr/>
          <a:lstStyle>
            <a:lvl1pPr>
              <a:defRPr/>
            </a:lvl1pPr>
          </a:lstStyle>
          <a:p>
            <a:pPr>
              <a:defRPr/>
            </a:pPr>
            <a:fld id="{A0777DC3-F297-4807-8132-7BDB01F208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6281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r>
              <a:rPr lang="en-US">
                <a:solidFill>
                  <a:srgbClr val="000000"/>
                </a:solidFill>
              </a:rPr>
              <a:t>DRAFT</a:t>
            </a:r>
          </a:p>
        </p:txBody>
      </p:sp>
      <p:sp>
        <p:nvSpPr>
          <p:cNvPr id="7" name="Rectangle 6"/>
          <p:cNvSpPr>
            <a:spLocks noGrp="1" noChangeArrowheads="1"/>
          </p:cNvSpPr>
          <p:nvPr>
            <p:ph type="sldNum" sz="quarter" idx="12"/>
          </p:nvPr>
        </p:nvSpPr>
        <p:spPr/>
        <p:txBody>
          <a:bodyPr/>
          <a:lstStyle>
            <a:lvl1pPr>
              <a:defRPr/>
            </a:lvl1pPr>
          </a:lstStyle>
          <a:p>
            <a:pPr>
              <a:defRPr/>
            </a:pPr>
            <a:fld id="{9DE3856E-CB08-4695-83E3-7C8D2D3965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0974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r>
              <a:rPr lang="en-US">
                <a:solidFill>
                  <a:srgbClr val="000000"/>
                </a:solidFill>
              </a:rPr>
              <a:t>DRAFT</a:t>
            </a:r>
          </a:p>
        </p:txBody>
      </p:sp>
      <p:sp>
        <p:nvSpPr>
          <p:cNvPr id="6" name="Rectangle 6"/>
          <p:cNvSpPr>
            <a:spLocks noGrp="1" noChangeArrowheads="1"/>
          </p:cNvSpPr>
          <p:nvPr>
            <p:ph type="sldNum" sz="quarter" idx="12"/>
          </p:nvPr>
        </p:nvSpPr>
        <p:spPr/>
        <p:txBody>
          <a:bodyPr/>
          <a:lstStyle>
            <a:lvl1pPr>
              <a:defRPr/>
            </a:lvl1pPr>
          </a:lstStyle>
          <a:p>
            <a:pPr>
              <a:defRPr/>
            </a:pPr>
            <a:fld id="{45BD0509-8EE9-48E7-9ECD-439BEBE2A2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426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E927E1-E70B-4FF6-8D14-9CDF880EF3E2}" type="slidenum">
              <a:rPr lang="en-US"/>
              <a:pPr>
                <a:defRPr/>
              </a:pPr>
              <a:t>‹#›</a:t>
            </a:fld>
            <a:endParaRPr lang="en-US" dirty="0"/>
          </a:p>
        </p:txBody>
      </p:sp>
      <p:sp>
        <p:nvSpPr>
          <p:cNvPr id="7"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r>
              <a:rPr lang="en-US">
                <a:solidFill>
                  <a:srgbClr val="000000"/>
                </a:solidFill>
              </a:rPr>
              <a:t>DRAFT</a:t>
            </a:r>
          </a:p>
        </p:txBody>
      </p:sp>
      <p:sp>
        <p:nvSpPr>
          <p:cNvPr id="6" name="Rectangle 6"/>
          <p:cNvSpPr>
            <a:spLocks noGrp="1" noChangeArrowheads="1"/>
          </p:cNvSpPr>
          <p:nvPr>
            <p:ph type="sldNum" sz="quarter" idx="12"/>
          </p:nvPr>
        </p:nvSpPr>
        <p:spPr/>
        <p:txBody>
          <a:bodyPr/>
          <a:lstStyle>
            <a:lvl1pPr>
              <a:defRPr/>
            </a:lvl1pPr>
          </a:lstStyle>
          <a:p>
            <a:pPr>
              <a:defRPr/>
            </a:pPr>
            <a:fld id="{B80F652E-7278-4FC9-A6BC-F9844748E7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5306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va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685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152400" y="152400"/>
            <a:ext cx="8839200" cy="6553200"/>
          </a:xfrm>
          <a:prstGeom prst="rect">
            <a:avLst/>
          </a:prstGeom>
          <a:noFill/>
          <a:ln w="57150" cmpd="thinThick">
            <a:solidFill>
              <a:srgbClr val="0033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endParaRPr lang="en-US" smtClean="0">
              <a:solidFill>
                <a:srgbClr val="0033CC"/>
              </a:solidFill>
              <a:latin typeface="Tahoma" pitchFamily="34" charset="0"/>
              <a:ea typeface="ＭＳ Ｐゴシック" pitchFamily="34" charset="-128"/>
            </a:endParaRPr>
          </a:p>
        </p:txBody>
      </p:sp>
      <p:sp>
        <p:nvSpPr>
          <p:cNvPr id="6" name="Rectangle 11"/>
          <p:cNvSpPr>
            <a:spLocks noChangeArrowheads="1"/>
          </p:cNvSpPr>
          <p:nvPr/>
        </p:nvSpPr>
        <p:spPr bwMode="auto">
          <a:xfrm>
            <a:off x="228600" y="228600"/>
            <a:ext cx="8686800" cy="6400800"/>
          </a:xfrm>
          <a:prstGeom prst="rect">
            <a:avLst/>
          </a:prstGeom>
          <a:noFill/>
          <a:ln w="1905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ahoma" pitchFamily="34" charset="0"/>
              <a:ea typeface="ＭＳ Ｐゴシック" pitchFamily="34" charset="-128"/>
            </a:endParaRPr>
          </a:p>
        </p:txBody>
      </p:sp>
      <p:sp>
        <p:nvSpPr>
          <p:cNvPr id="136194" name="Rectangle 2"/>
          <p:cNvSpPr>
            <a:spLocks noGrp="1" noChangeArrowheads="1"/>
          </p:cNvSpPr>
          <p:nvPr>
            <p:ph type="ctrTitle"/>
          </p:nvPr>
        </p:nvSpPr>
        <p:spPr>
          <a:xfrm>
            <a:off x="685800" y="2587625"/>
            <a:ext cx="7772400" cy="1470025"/>
          </a:xfrm>
        </p:spPr>
        <p:txBody>
          <a:bodyPr/>
          <a:lstStyle>
            <a:lvl1pPr>
              <a:defRPr/>
            </a:lvl1pPr>
          </a:lstStyle>
          <a:p>
            <a:r>
              <a:rPr lang="en-US"/>
              <a:t>Click to edit Master title style</a:t>
            </a:r>
          </a:p>
        </p:txBody>
      </p:sp>
      <p:sp>
        <p:nvSpPr>
          <p:cNvPr id="136195" name="Rectangle 3"/>
          <p:cNvSpPr>
            <a:spLocks noGrp="1" noChangeArrowheads="1"/>
          </p:cNvSpPr>
          <p:nvPr>
            <p:ph type="subTitle" idx="1"/>
          </p:nvPr>
        </p:nvSpPr>
        <p:spPr>
          <a:xfrm>
            <a:off x="1371600" y="4343400"/>
            <a:ext cx="6400800" cy="1752600"/>
          </a:xfrm>
        </p:spPr>
        <p:txBody>
          <a:bodyPr/>
          <a:lstStyle>
            <a:lvl1pPr marL="0" indent="0" algn="ctr">
              <a:buFont typeface="Wingdings" pitchFamily="2" charset="2"/>
              <a:buNone/>
              <a:defRPr b="1"/>
            </a:lvl1pPr>
          </a:lstStyle>
          <a:p>
            <a:r>
              <a:rPr lang="en-US"/>
              <a:t>Click to edit Master subtitle style</a:t>
            </a:r>
          </a:p>
        </p:txBody>
      </p:sp>
    </p:spTree>
    <p:extLst>
      <p:ext uri="{BB962C8B-B14F-4D97-AF65-F5344CB8AC3E}">
        <p14:creationId xmlns:p14="http://schemas.microsoft.com/office/powerpoint/2010/main" val="155228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6" name="Rectangle 6"/>
          <p:cNvSpPr>
            <a:spLocks noGrp="1" noChangeArrowheads="1"/>
          </p:cNvSpPr>
          <p:nvPr>
            <p:ph type="sldNum" sz="quarter" idx="12"/>
          </p:nvPr>
        </p:nvSpPr>
        <p:spPr>
          <a:ln/>
        </p:spPr>
        <p:txBody>
          <a:bodyPr/>
          <a:lstStyle>
            <a:lvl1pPr>
              <a:defRPr/>
            </a:lvl1pPr>
          </a:lstStyle>
          <a:p>
            <a:pPr>
              <a:defRPr/>
            </a:pPr>
            <a:fld id="{85A168F2-5333-4DCE-A40F-5C61AC49C5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621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6" name="Rectangle 6"/>
          <p:cNvSpPr>
            <a:spLocks noGrp="1" noChangeArrowheads="1"/>
          </p:cNvSpPr>
          <p:nvPr>
            <p:ph type="sldNum" sz="quarter" idx="12"/>
          </p:nvPr>
        </p:nvSpPr>
        <p:spPr>
          <a:ln/>
        </p:spPr>
        <p:txBody>
          <a:bodyPr/>
          <a:lstStyle>
            <a:lvl1pPr>
              <a:defRPr/>
            </a:lvl1pPr>
          </a:lstStyle>
          <a:p>
            <a:pPr>
              <a:defRPr/>
            </a:pPr>
            <a:fld id="{B8CDA4B2-01CB-4D11-8F40-D815EA3614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5732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7" name="Rectangle 6"/>
          <p:cNvSpPr>
            <a:spLocks noGrp="1" noChangeArrowheads="1"/>
          </p:cNvSpPr>
          <p:nvPr>
            <p:ph type="sldNum" sz="quarter" idx="12"/>
          </p:nvPr>
        </p:nvSpPr>
        <p:spPr>
          <a:ln/>
        </p:spPr>
        <p:txBody>
          <a:bodyPr/>
          <a:lstStyle>
            <a:lvl1pPr>
              <a:defRPr/>
            </a:lvl1pPr>
          </a:lstStyle>
          <a:p>
            <a:pPr>
              <a:defRPr/>
            </a:pPr>
            <a:fld id="{8BFD4379-7280-4CF5-B1CB-A3B922DBCA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7405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9" name="Rectangle 6"/>
          <p:cNvSpPr>
            <a:spLocks noGrp="1" noChangeArrowheads="1"/>
          </p:cNvSpPr>
          <p:nvPr>
            <p:ph type="sldNum" sz="quarter" idx="12"/>
          </p:nvPr>
        </p:nvSpPr>
        <p:spPr>
          <a:ln/>
        </p:spPr>
        <p:txBody>
          <a:bodyPr/>
          <a:lstStyle>
            <a:lvl1pPr>
              <a:defRPr/>
            </a:lvl1pPr>
          </a:lstStyle>
          <a:p>
            <a:pPr>
              <a:defRPr/>
            </a:pPr>
            <a:fld id="{E1F21F58-EAD7-424B-958F-114EF9916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3474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buClr>
                <a:schemeClr val="tx2"/>
              </a:buClr>
              <a:defRPr b="1">
                <a:solidFill>
                  <a:schemeClr val="bg1">
                    <a:lumMod val="65000"/>
                  </a:schemeClr>
                </a:solidFill>
                <a:latin typeface="Times New Roman" pitchFamily="-72" charset="0"/>
                <a:ea typeface="ＭＳ Ｐゴシック" pitchFamily="-72" charset="-128"/>
                <a:cs typeface="ＭＳ Ｐゴシック" pitchFamily="-72" charset="-128"/>
              </a:defRPr>
            </a:lvl1pPr>
          </a:lstStyle>
          <a:p>
            <a:pPr>
              <a:buClr>
                <a:srgbClr val="000000"/>
              </a:buClr>
              <a:defRPr/>
            </a:pPr>
            <a:r>
              <a:rPr lang="en-US">
                <a:solidFill>
                  <a:srgbClr val="FFFFFF">
                    <a:lumMod val="65000"/>
                  </a:srgbClr>
                </a:solidFill>
              </a:rPr>
              <a:t>DRAFT</a:t>
            </a:r>
          </a:p>
        </p:txBody>
      </p:sp>
      <p:sp>
        <p:nvSpPr>
          <p:cNvPr id="5" name="Slide Number Placeholder 4"/>
          <p:cNvSpPr>
            <a:spLocks noGrp="1"/>
          </p:cNvSpPr>
          <p:nvPr>
            <p:ph type="sldNum" sz="quarter" idx="12"/>
          </p:nvPr>
        </p:nvSpPr>
        <p:spPr/>
        <p:txBody>
          <a:bodyPr/>
          <a:lstStyle>
            <a:lvl1pPr>
              <a:defRPr/>
            </a:lvl1pPr>
          </a:lstStyle>
          <a:p>
            <a:pPr>
              <a:defRPr/>
            </a:pPr>
            <a:fld id="{093C49A4-0749-46BE-A41D-8CD1BC071A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9073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lumMod val="65000"/>
                  </a:srgbClr>
                </a:solidFill>
              </a:rPr>
              <a:t>DRAFT</a:t>
            </a:r>
          </a:p>
        </p:txBody>
      </p:sp>
      <p:sp>
        <p:nvSpPr>
          <p:cNvPr id="4" name="Rectangle 6"/>
          <p:cNvSpPr>
            <a:spLocks noGrp="1" noChangeArrowheads="1"/>
          </p:cNvSpPr>
          <p:nvPr>
            <p:ph type="sldNum" sz="quarter" idx="12"/>
          </p:nvPr>
        </p:nvSpPr>
        <p:spPr>
          <a:ln/>
        </p:spPr>
        <p:txBody>
          <a:bodyPr/>
          <a:lstStyle>
            <a:lvl1pPr>
              <a:defRPr/>
            </a:lvl1pPr>
          </a:lstStyle>
          <a:p>
            <a:pPr>
              <a:defRPr/>
            </a:pPr>
            <a:fld id="{34854AE6-BE5B-4B84-82F0-383D2BA1B9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3269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r>
              <a:rPr lang="en-US">
                <a:solidFill>
                  <a:srgbClr val="000000"/>
                </a:solidFill>
              </a:rPr>
              <a:t>DRAFT</a:t>
            </a:r>
          </a:p>
        </p:txBody>
      </p:sp>
      <p:sp>
        <p:nvSpPr>
          <p:cNvPr id="7" name="Rectangle 6"/>
          <p:cNvSpPr>
            <a:spLocks noGrp="1" noChangeArrowheads="1"/>
          </p:cNvSpPr>
          <p:nvPr>
            <p:ph type="sldNum" sz="quarter" idx="12"/>
          </p:nvPr>
        </p:nvSpPr>
        <p:spPr/>
        <p:txBody>
          <a:bodyPr/>
          <a:lstStyle>
            <a:lvl1pPr>
              <a:defRPr/>
            </a:lvl1pPr>
          </a:lstStyle>
          <a:p>
            <a:pPr>
              <a:defRPr/>
            </a:pPr>
            <a:fld id="{A2C5E713-D5FB-41EE-870E-C07594F046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0833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r>
              <a:rPr lang="en-US">
                <a:solidFill>
                  <a:srgbClr val="000000"/>
                </a:solidFill>
              </a:rPr>
              <a:t>DRAFT</a:t>
            </a:r>
          </a:p>
        </p:txBody>
      </p:sp>
      <p:sp>
        <p:nvSpPr>
          <p:cNvPr id="7" name="Rectangle 6"/>
          <p:cNvSpPr>
            <a:spLocks noGrp="1" noChangeArrowheads="1"/>
          </p:cNvSpPr>
          <p:nvPr>
            <p:ph type="sldNum" sz="quarter" idx="12"/>
          </p:nvPr>
        </p:nvSpPr>
        <p:spPr/>
        <p:txBody>
          <a:bodyPr/>
          <a:lstStyle>
            <a:lvl1pPr>
              <a:defRPr/>
            </a:lvl1pPr>
          </a:lstStyle>
          <a:p>
            <a:pPr>
              <a:defRPr/>
            </a:pPr>
            <a:fld id="{95AB0CE2-DD39-484D-9696-394A125C7F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730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6D4249C-4FDD-4D4C-843B-EA2AA78452D3}" type="slidenum">
              <a:rPr lang="en-US"/>
              <a:pPr>
                <a:defRPr/>
              </a:pPr>
              <a:t>‹#›</a:t>
            </a:fld>
            <a:endParaRPr lang="en-US" dirty="0"/>
          </a:p>
        </p:txBody>
      </p:sp>
      <p:sp>
        <p:nvSpPr>
          <p:cNvPr id="8"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r>
              <a:rPr lang="en-US">
                <a:solidFill>
                  <a:srgbClr val="000000"/>
                </a:solidFill>
              </a:rPr>
              <a:t>DRAFT</a:t>
            </a:r>
          </a:p>
        </p:txBody>
      </p:sp>
      <p:sp>
        <p:nvSpPr>
          <p:cNvPr id="6" name="Rectangle 6"/>
          <p:cNvSpPr>
            <a:spLocks noGrp="1" noChangeArrowheads="1"/>
          </p:cNvSpPr>
          <p:nvPr>
            <p:ph type="sldNum" sz="quarter" idx="12"/>
          </p:nvPr>
        </p:nvSpPr>
        <p:spPr/>
        <p:txBody>
          <a:bodyPr/>
          <a:lstStyle>
            <a:lvl1pPr>
              <a:defRPr/>
            </a:lvl1pPr>
          </a:lstStyle>
          <a:p>
            <a:pPr>
              <a:defRPr/>
            </a:pPr>
            <a:fld id="{51DB5FD7-4DD7-49AC-8878-9536E51E54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141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r>
              <a:rPr lang="en-US">
                <a:solidFill>
                  <a:srgbClr val="000000"/>
                </a:solidFill>
              </a:rPr>
              <a:t>DRAFT</a:t>
            </a:r>
          </a:p>
        </p:txBody>
      </p:sp>
      <p:sp>
        <p:nvSpPr>
          <p:cNvPr id="6" name="Rectangle 6"/>
          <p:cNvSpPr>
            <a:spLocks noGrp="1" noChangeArrowheads="1"/>
          </p:cNvSpPr>
          <p:nvPr>
            <p:ph type="sldNum" sz="quarter" idx="12"/>
          </p:nvPr>
        </p:nvSpPr>
        <p:spPr/>
        <p:txBody>
          <a:bodyPr/>
          <a:lstStyle>
            <a:lvl1pPr>
              <a:defRPr/>
            </a:lvl1pPr>
          </a:lstStyle>
          <a:p>
            <a:pPr>
              <a:defRPr/>
            </a:pPr>
            <a:fld id="{344CAEA5-8841-4452-811A-914C9E2601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849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3ADFDB6-263A-4A06-97D7-F306EC55A8B3}" type="slidenum">
              <a:rPr lang="en-US"/>
              <a:pPr>
                <a:defRPr/>
              </a:pPr>
              <a:t>‹#›</a:t>
            </a:fld>
            <a:endParaRPr lang="en-US" dirty="0"/>
          </a:p>
        </p:txBody>
      </p: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32352A2-FA36-4198-B8DB-B5FE725F7941}" type="slidenum">
              <a:rPr lang="en-US"/>
              <a:pPr>
                <a:defRPr/>
              </a:pPr>
              <a:t>‹#›</a:t>
            </a:fld>
            <a:endParaRPr lang="en-US" dirty="0"/>
          </a:p>
        </p:txBody>
      </p:sp>
      <p:sp>
        <p:nvSpPr>
          <p:cNvPr id="6"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FD29990-F38A-4F12-846F-97009A35C65C}" type="slidenum">
              <a:rPr lang="en-US"/>
              <a:pPr>
                <a:defRPr/>
              </a:pPr>
              <a:t>‹#›</a:t>
            </a:fld>
            <a:endParaRPr lang="en-US" dirty="0"/>
          </a:p>
        </p:txBody>
      </p:sp>
      <p:sp>
        <p:nvSpPr>
          <p:cNvPr id="5"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3CEDB9E-1C79-412E-8604-7BAB00BD5E8C}" type="slidenum">
              <a:rPr lang="en-US"/>
              <a:pPr>
                <a:defRPr/>
              </a:pPr>
              <a:t>‹#›</a:t>
            </a:fld>
            <a:endParaRPr lang="en-US" dirty="0"/>
          </a:p>
        </p:txBody>
      </p:sp>
      <p:sp>
        <p:nvSpPr>
          <p:cNvPr id="8"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r>
              <a:rPr lang="en-US" smtClean="0"/>
              <a:t>OPP ePMO</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0BB18A-2ED6-4A90-931E-559DE6819C1C}" type="slidenum">
              <a:rPr lang="en-US"/>
              <a:pPr>
                <a:defRPr/>
              </a:pPr>
              <a:t>‹#›</a:t>
            </a:fld>
            <a:endParaRPr lang="en-US" dirty="0"/>
          </a:p>
        </p:txBody>
      </p:sp>
      <p:sp>
        <p:nvSpPr>
          <p:cNvPr id="8"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dirty="0" smtClean="0"/>
              <a:t>10/31/2013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OPP ePMO</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8F2EB6-022A-4D82-89CB-F7201A79F3C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28600"/>
            <a:ext cx="7010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05000"/>
            <a:ext cx="7772400" cy="419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a:defRPr/>
            </a:pPr>
            <a:r>
              <a:rPr lang="en-US" dirty="0">
                <a:solidFill>
                  <a:srgbClr val="000000"/>
                </a:solidFill>
                <a:latin typeface="Times New Roman" pitchFamily="18" charset="0"/>
              </a:rPr>
              <a:t>DRAFT</a:t>
            </a:r>
          </a:p>
        </p:txBody>
      </p:sp>
      <p:sp>
        <p:nvSpPr>
          <p:cNvPr id="1030" name="Rectangle 6"/>
          <p:cNvSpPr>
            <a:spLocks noGrp="1" noChangeArrowheads="1"/>
          </p:cNvSpPr>
          <p:nvPr>
            <p:ph type="sldNum" sz="quarter" idx="4"/>
          </p:nvPr>
        </p:nvSpPr>
        <p:spPr bwMode="auto">
          <a:xfrm>
            <a:off x="6553200" y="6324600"/>
            <a:ext cx="1905000" cy="30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900">
                <a:latin typeface="+mn-lt"/>
                <a:cs typeface="Arial" pitchFamily="34" charset="0"/>
              </a:defRPr>
            </a:lvl1pPr>
          </a:lstStyle>
          <a:p>
            <a:pPr>
              <a:defRPr/>
            </a:pPr>
            <a:fld id="{135DD9FB-9888-47A9-9B09-F57917FEEDBD}" type="slidenum">
              <a:rPr lang="en-US">
                <a:solidFill>
                  <a:srgbClr val="000000"/>
                </a:solidFill>
              </a:rPr>
              <a:pPr>
                <a:defRPr/>
              </a:pPr>
              <a:t>‹#›</a:t>
            </a:fld>
            <a:endParaRPr lang="en-US" dirty="0">
              <a:solidFill>
                <a:srgbClr val="000000"/>
              </a:solidFill>
            </a:endParaRPr>
          </a:p>
        </p:txBody>
      </p:sp>
      <p:pic>
        <p:nvPicPr>
          <p:cNvPr id="1031" name="Picture 9" descr="dvaseal"/>
          <p:cNvPicPr>
            <a:picLocks noChangeAspect="1" noChangeArrowheads="1"/>
          </p:cNvPicPr>
          <p:nvPr/>
        </p:nvPicPr>
        <p:blipFill>
          <a:blip r:embed="rId6" cstate="print"/>
          <a:srcRect/>
          <a:stretch>
            <a:fillRect/>
          </a:stretch>
        </p:blipFill>
        <p:spPr bwMode="auto">
          <a:xfrm>
            <a:off x="228600" y="228600"/>
            <a:ext cx="1143000" cy="1143000"/>
          </a:xfrm>
          <a:prstGeom prst="rect">
            <a:avLst/>
          </a:prstGeom>
          <a:noFill/>
          <a:ln w="9525">
            <a:noFill/>
            <a:miter lim="800000"/>
            <a:headEnd/>
            <a:tailEnd/>
          </a:ln>
        </p:spPr>
      </p:pic>
      <p:sp>
        <p:nvSpPr>
          <p:cNvPr id="1034" name="Rectangle 10"/>
          <p:cNvSpPr>
            <a:spLocks noChangeArrowheads="1"/>
          </p:cNvSpPr>
          <p:nvPr/>
        </p:nvSpPr>
        <p:spPr bwMode="auto">
          <a:xfrm flipV="1">
            <a:off x="1371600" y="1447800"/>
            <a:ext cx="7315200" cy="46038"/>
          </a:xfrm>
          <a:prstGeom prst="rect">
            <a:avLst/>
          </a:prstGeom>
          <a:gradFill rotWithShape="0">
            <a:gsLst>
              <a:gs pos="0">
                <a:srgbClr val="0066CC"/>
              </a:gs>
              <a:gs pos="100000">
                <a:schemeClr val="bg1"/>
              </a:gs>
            </a:gsLst>
            <a:lin ang="0" scaled="1"/>
          </a:gradFill>
          <a:ln w="12700">
            <a:noFill/>
            <a:miter lim="800000"/>
            <a:headEnd type="none" w="sm" len="sm"/>
            <a:tailEnd type="none" w="sm" len="sm"/>
          </a:ln>
          <a:effectLst/>
        </p:spPr>
        <p:txBody>
          <a:bodyPr wrap="none" anchor="ctr"/>
          <a:lstStyle/>
          <a:p>
            <a:pPr>
              <a:defRPr/>
            </a:pPr>
            <a:endParaRPr lang="en-US" sz="2400" dirty="0">
              <a:solidFill>
                <a:srgbClr val="000000"/>
              </a:solidFill>
              <a:latin typeface="Times New Roman" pitchFamily="18" charset="0"/>
            </a:endParaRPr>
          </a:p>
        </p:txBody>
      </p:sp>
      <p:sp>
        <p:nvSpPr>
          <p:cNvPr id="1035" name="Rectangle 11"/>
          <p:cNvSpPr>
            <a:spLocks noChangeArrowheads="1"/>
          </p:cNvSpPr>
          <p:nvPr/>
        </p:nvSpPr>
        <p:spPr bwMode="auto">
          <a:xfrm flipV="1">
            <a:off x="1524000" y="1524000"/>
            <a:ext cx="7315200" cy="46038"/>
          </a:xfrm>
          <a:prstGeom prst="rect">
            <a:avLst/>
          </a:prstGeom>
          <a:gradFill rotWithShape="0">
            <a:gsLst>
              <a:gs pos="0">
                <a:srgbClr val="FF0000"/>
              </a:gs>
              <a:gs pos="100000">
                <a:schemeClr val="bg1"/>
              </a:gs>
            </a:gsLst>
            <a:lin ang="0" scaled="1"/>
          </a:gradFill>
          <a:ln w="12700">
            <a:noFill/>
            <a:miter lim="800000"/>
            <a:headEnd type="none" w="sm" len="sm"/>
            <a:tailEnd type="none" w="sm" len="sm"/>
          </a:ln>
          <a:effectLst/>
        </p:spPr>
        <p:txBody>
          <a:bodyPr wrap="none" anchor="ctr"/>
          <a:lstStyle/>
          <a:p>
            <a:pPr>
              <a:defRPr/>
            </a:pPr>
            <a:endParaRPr lang="en-US" sz="2400" dirty="0">
              <a:solidFill>
                <a:srgbClr val="000000"/>
              </a:solidFill>
              <a:latin typeface="Times New Roman" pitchFamily="18" charset="0"/>
            </a:endParaRPr>
          </a:p>
        </p:txBody>
      </p:sp>
      <p:sp>
        <p:nvSpPr>
          <p:cNvPr id="10" name="Date Placeholder 3"/>
          <p:cNvSpPr>
            <a:spLocks noGrp="1"/>
          </p:cNvSpPr>
          <p:nvPr>
            <p:ph type="dt" sz="half" idx="2"/>
          </p:nvPr>
        </p:nvSpPr>
        <p:spPr>
          <a:xfrm>
            <a:off x="457200" y="6356350"/>
            <a:ext cx="2133600" cy="365125"/>
          </a:xfrm>
          <a:prstGeom prst="rect">
            <a:avLst/>
          </a:prstGeom>
        </p:spPr>
        <p:txBody>
          <a:bodyPr/>
          <a:lstStyle>
            <a:lvl1pPr>
              <a:defRPr/>
            </a:lvl1pPr>
          </a:lstStyle>
          <a:p>
            <a:pPr>
              <a:defRPr/>
            </a:pPr>
            <a:r>
              <a:rPr lang="en-US" dirty="0" smtClean="0"/>
              <a:t>10/31/2013</a:t>
            </a:r>
            <a:endParaRPr lang="en-US" dirty="0"/>
          </a:p>
        </p:txBody>
      </p:sp>
    </p:spTree>
    <p:extLst>
      <p:ext uri="{BB962C8B-B14F-4D97-AF65-F5344CB8AC3E}">
        <p14:creationId xmlns:p14="http://schemas.microsoft.com/office/powerpoint/2010/main" val="26343526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ctr" rtl="0" eaLnBrk="0" fontAlgn="base" hangingPunct="0">
        <a:spcBef>
          <a:spcPct val="0"/>
        </a:spcBef>
        <a:spcAft>
          <a:spcPct val="0"/>
        </a:spcAft>
        <a:defRPr sz="3600" b="1">
          <a:solidFill>
            <a:srgbClr val="003366"/>
          </a:solidFill>
          <a:latin typeface="Calibri" pitchFamily="34" charset="0"/>
        </a:defRPr>
      </a:lvl2pPr>
      <a:lvl3pPr algn="ctr" rtl="0" eaLnBrk="0" fontAlgn="base" hangingPunct="0">
        <a:spcBef>
          <a:spcPct val="0"/>
        </a:spcBef>
        <a:spcAft>
          <a:spcPct val="0"/>
        </a:spcAft>
        <a:defRPr sz="3600" b="1">
          <a:solidFill>
            <a:srgbClr val="003366"/>
          </a:solidFill>
          <a:latin typeface="Calibri" pitchFamily="34" charset="0"/>
        </a:defRPr>
      </a:lvl3pPr>
      <a:lvl4pPr algn="ctr" rtl="0" eaLnBrk="0" fontAlgn="base" hangingPunct="0">
        <a:spcBef>
          <a:spcPct val="0"/>
        </a:spcBef>
        <a:spcAft>
          <a:spcPct val="0"/>
        </a:spcAft>
        <a:defRPr sz="3600" b="1">
          <a:solidFill>
            <a:srgbClr val="003366"/>
          </a:solidFill>
          <a:latin typeface="Calibri" pitchFamily="34" charset="0"/>
        </a:defRPr>
      </a:lvl4pPr>
      <a:lvl5pPr algn="ctr" rtl="0" eaLnBrk="0" fontAlgn="base" hangingPunct="0">
        <a:spcBef>
          <a:spcPct val="0"/>
        </a:spcBef>
        <a:spcAft>
          <a:spcPct val="0"/>
        </a:spcAft>
        <a:defRPr sz="3600" b="1">
          <a:solidFill>
            <a:srgbClr val="003366"/>
          </a:solidFill>
          <a:latin typeface="Calibri" pitchFamily="34" charset="0"/>
        </a:defRPr>
      </a:lvl5pPr>
      <a:lvl6pPr marL="457200" algn="ctr" rtl="0" fontAlgn="base">
        <a:spcBef>
          <a:spcPct val="0"/>
        </a:spcBef>
        <a:spcAft>
          <a:spcPct val="0"/>
        </a:spcAft>
        <a:defRPr sz="3600" b="1">
          <a:solidFill>
            <a:srgbClr val="003366"/>
          </a:solidFill>
          <a:latin typeface="Tahoma" pitchFamily="34" charset="0"/>
        </a:defRPr>
      </a:lvl6pPr>
      <a:lvl7pPr marL="914400" algn="ctr" rtl="0" fontAlgn="base">
        <a:spcBef>
          <a:spcPct val="0"/>
        </a:spcBef>
        <a:spcAft>
          <a:spcPct val="0"/>
        </a:spcAft>
        <a:defRPr sz="3600" b="1">
          <a:solidFill>
            <a:srgbClr val="003366"/>
          </a:solidFill>
          <a:latin typeface="Tahoma" pitchFamily="34" charset="0"/>
        </a:defRPr>
      </a:lvl7pPr>
      <a:lvl8pPr marL="1371600" algn="ctr" rtl="0" fontAlgn="base">
        <a:spcBef>
          <a:spcPct val="0"/>
        </a:spcBef>
        <a:spcAft>
          <a:spcPct val="0"/>
        </a:spcAft>
        <a:defRPr sz="3600" b="1">
          <a:solidFill>
            <a:srgbClr val="003366"/>
          </a:solidFill>
          <a:latin typeface="Tahoma" pitchFamily="34" charset="0"/>
        </a:defRPr>
      </a:lvl8pPr>
      <a:lvl9pPr marL="1828800" algn="ctr" rtl="0" fontAlgn="base">
        <a:spcBef>
          <a:spcPct val="0"/>
        </a:spcBef>
        <a:spcAft>
          <a:spcPct val="0"/>
        </a:spcAft>
        <a:defRPr sz="3600" b="1">
          <a:solidFill>
            <a:srgbClr val="003366"/>
          </a:solidFill>
          <a:latin typeface="Tahom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2100">
          <a:solidFill>
            <a:schemeClr val="tx1"/>
          </a:solidFill>
          <a:latin typeface="+mn-lt"/>
        </a:defRPr>
      </a:lvl4pPr>
      <a:lvl5pPr marL="2057400" indent="-228600" algn="l" rtl="0" eaLnBrk="0" fontAlgn="base" hangingPunct="0">
        <a:spcBef>
          <a:spcPct val="20000"/>
        </a:spcBef>
        <a:spcAft>
          <a:spcPct val="0"/>
        </a:spcAft>
        <a:buChar char="»"/>
        <a:defRPr sz="2100">
          <a:solidFill>
            <a:schemeClr val="tx1"/>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28600"/>
            <a:ext cx="7010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05000"/>
            <a:ext cx="7772400" cy="419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900">
                <a:latin typeface="+mn-lt"/>
              </a:defRPr>
            </a:lvl1pPr>
          </a:lstStyle>
          <a:p>
            <a:pPr>
              <a:defRPr/>
            </a:pPr>
            <a:fld id="{1A7B06B5-5312-43BC-85D1-CD4F114C321D}" type="datetime1">
              <a:rPr lang="en-US" smtClean="0">
                <a:solidFill>
                  <a:srgbClr val="000000"/>
                </a:solidFill>
              </a:rPr>
              <a:pPr>
                <a:defRPr/>
              </a:pPr>
              <a:t>11/12/2013</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a:defRPr/>
            </a:pPr>
            <a:r>
              <a:rPr lang="en-US" dirty="0">
                <a:solidFill>
                  <a:srgbClr val="000000"/>
                </a:solidFill>
                <a:latin typeface="Times New Roman" pitchFamily="18" charset="0"/>
              </a:rPr>
              <a:t>DRAFT</a:t>
            </a:r>
          </a:p>
        </p:txBody>
      </p:sp>
      <p:sp>
        <p:nvSpPr>
          <p:cNvPr id="1030" name="Rectangle 6"/>
          <p:cNvSpPr>
            <a:spLocks noGrp="1" noChangeArrowheads="1"/>
          </p:cNvSpPr>
          <p:nvPr>
            <p:ph type="sldNum" sz="quarter" idx="4"/>
          </p:nvPr>
        </p:nvSpPr>
        <p:spPr bwMode="auto">
          <a:xfrm>
            <a:off x="6553200" y="6324600"/>
            <a:ext cx="1905000" cy="30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900">
                <a:latin typeface="+mn-lt"/>
                <a:cs typeface="Arial" pitchFamily="34" charset="0"/>
              </a:defRPr>
            </a:lvl1pPr>
          </a:lstStyle>
          <a:p>
            <a:pPr>
              <a:defRPr/>
            </a:pPr>
            <a:fld id="{135DD9FB-9888-47A9-9B09-F57917FEEDBD}" type="slidenum">
              <a:rPr lang="en-US">
                <a:solidFill>
                  <a:srgbClr val="000000"/>
                </a:solidFill>
              </a:rPr>
              <a:pPr>
                <a:defRPr/>
              </a:pPr>
              <a:t>‹#›</a:t>
            </a:fld>
            <a:endParaRPr lang="en-US" dirty="0">
              <a:solidFill>
                <a:srgbClr val="000000"/>
              </a:solidFill>
            </a:endParaRPr>
          </a:p>
        </p:txBody>
      </p:sp>
      <p:pic>
        <p:nvPicPr>
          <p:cNvPr id="1031" name="Picture 9" descr="dvaseal"/>
          <p:cNvPicPr>
            <a:picLocks noChangeAspect="1" noChangeArrowheads="1"/>
          </p:cNvPicPr>
          <p:nvPr/>
        </p:nvPicPr>
        <p:blipFill>
          <a:blip r:embed="rId6" cstate="print"/>
          <a:srcRect/>
          <a:stretch>
            <a:fillRect/>
          </a:stretch>
        </p:blipFill>
        <p:spPr bwMode="auto">
          <a:xfrm>
            <a:off x="228600" y="228600"/>
            <a:ext cx="1143000" cy="1143000"/>
          </a:xfrm>
          <a:prstGeom prst="rect">
            <a:avLst/>
          </a:prstGeom>
          <a:noFill/>
          <a:ln w="9525">
            <a:noFill/>
            <a:miter lim="800000"/>
            <a:headEnd/>
            <a:tailEnd/>
          </a:ln>
        </p:spPr>
      </p:pic>
      <p:sp>
        <p:nvSpPr>
          <p:cNvPr id="1034" name="Rectangle 10"/>
          <p:cNvSpPr>
            <a:spLocks noChangeArrowheads="1"/>
          </p:cNvSpPr>
          <p:nvPr/>
        </p:nvSpPr>
        <p:spPr bwMode="auto">
          <a:xfrm flipV="1">
            <a:off x="1371600" y="1447800"/>
            <a:ext cx="7315200" cy="46038"/>
          </a:xfrm>
          <a:prstGeom prst="rect">
            <a:avLst/>
          </a:prstGeom>
          <a:gradFill rotWithShape="0">
            <a:gsLst>
              <a:gs pos="0">
                <a:srgbClr val="0066CC"/>
              </a:gs>
              <a:gs pos="100000">
                <a:schemeClr val="bg1"/>
              </a:gs>
            </a:gsLst>
            <a:lin ang="0" scaled="1"/>
          </a:gradFill>
          <a:ln w="12700">
            <a:noFill/>
            <a:miter lim="800000"/>
            <a:headEnd type="none" w="sm" len="sm"/>
            <a:tailEnd type="none" w="sm" len="sm"/>
          </a:ln>
          <a:effectLst/>
        </p:spPr>
        <p:txBody>
          <a:bodyPr wrap="none" anchor="ctr"/>
          <a:lstStyle/>
          <a:p>
            <a:pPr>
              <a:defRPr/>
            </a:pPr>
            <a:endParaRPr lang="en-US" sz="2400" dirty="0">
              <a:solidFill>
                <a:srgbClr val="000000"/>
              </a:solidFill>
              <a:latin typeface="Times New Roman" pitchFamily="18" charset="0"/>
            </a:endParaRPr>
          </a:p>
        </p:txBody>
      </p:sp>
      <p:sp>
        <p:nvSpPr>
          <p:cNvPr id="1035" name="Rectangle 11"/>
          <p:cNvSpPr>
            <a:spLocks noChangeArrowheads="1"/>
          </p:cNvSpPr>
          <p:nvPr/>
        </p:nvSpPr>
        <p:spPr bwMode="auto">
          <a:xfrm flipV="1">
            <a:off x="1524000" y="1524000"/>
            <a:ext cx="7315200" cy="46038"/>
          </a:xfrm>
          <a:prstGeom prst="rect">
            <a:avLst/>
          </a:prstGeom>
          <a:gradFill rotWithShape="0">
            <a:gsLst>
              <a:gs pos="0">
                <a:srgbClr val="FF0000"/>
              </a:gs>
              <a:gs pos="100000">
                <a:schemeClr val="bg1"/>
              </a:gs>
            </a:gsLst>
            <a:lin ang="0" scaled="1"/>
          </a:gradFill>
          <a:ln w="12700">
            <a:noFill/>
            <a:miter lim="800000"/>
            <a:headEnd type="none" w="sm" len="sm"/>
            <a:tailEnd type="none" w="sm" len="sm"/>
          </a:ln>
          <a:effectLst/>
        </p:spPr>
        <p:txBody>
          <a:bodyPr wrap="none" anchor="ctr"/>
          <a:lstStyle/>
          <a:p>
            <a:pPr>
              <a:defRPr/>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106687385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ctr" rtl="0" eaLnBrk="0" fontAlgn="base" hangingPunct="0">
        <a:spcBef>
          <a:spcPct val="0"/>
        </a:spcBef>
        <a:spcAft>
          <a:spcPct val="0"/>
        </a:spcAft>
        <a:defRPr sz="3600" b="1">
          <a:solidFill>
            <a:srgbClr val="003366"/>
          </a:solidFill>
          <a:latin typeface="Calibri" pitchFamily="34" charset="0"/>
        </a:defRPr>
      </a:lvl2pPr>
      <a:lvl3pPr algn="ctr" rtl="0" eaLnBrk="0" fontAlgn="base" hangingPunct="0">
        <a:spcBef>
          <a:spcPct val="0"/>
        </a:spcBef>
        <a:spcAft>
          <a:spcPct val="0"/>
        </a:spcAft>
        <a:defRPr sz="3600" b="1">
          <a:solidFill>
            <a:srgbClr val="003366"/>
          </a:solidFill>
          <a:latin typeface="Calibri" pitchFamily="34" charset="0"/>
        </a:defRPr>
      </a:lvl3pPr>
      <a:lvl4pPr algn="ctr" rtl="0" eaLnBrk="0" fontAlgn="base" hangingPunct="0">
        <a:spcBef>
          <a:spcPct val="0"/>
        </a:spcBef>
        <a:spcAft>
          <a:spcPct val="0"/>
        </a:spcAft>
        <a:defRPr sz="3600" b="1">
          <a:solidFill>
            <a:srgbClr val="003366"/>
          </a:solidFill>
          <a:latin typeface="Calibri" pitchFamily="34" charset="0"/>
        </a:defRPr>
      </a:lvl4pPr>
      <a:lvl5pPr algn="ctr" rtl="0" eaLnBrk="0" fontAlgn="base" hangingPunct="0">
        <a:spcBef>
          <a:spcPct val="0"/>
        </a:spcBef>
        <a:spcAft>
          <a:spcPct val="0"/>
        </a:spcAft>
        <a:defRPr sz="3600" b="1">
          <a:solidFill>
            <a:srgbClr val="003366"/>
          </a:solidFill>
          <a:latin typeface="Calibri" pitchFamily="34" charset="0"/>
        </a:defRPr>
      </a:lvl5pPr>
      <a:lvl6pPr marL="457200" algn="ctr" rtl="0" fontAlgn="base">
        <a:spcBef>
          <a:spcPct val="0"/>
        </a:spcBef>
        <a:spcAft>
          <a:spcPct val="0"/>
        </a:spcAft>
        <a:defRPr sz="3600" b="1">
          <a:solidFill>
            <a:srgbClr val="003366"/>
          </a:solidFill>
          <a:latin typeface="Tahoma" pitchFamily="34" charset="0"/>
        </a:defRPr>
      </a:lvl6pPr>
      <a:lvl7pPr marL="914400" algn="ctr" rtl="0" fontAlgn="base">
        <a:spcBef>
          <a:spcPct val="0"/>
        </a:spcBef>
        <a:spcAft>
          <a:spcPct val="0"/>
        </a:spcAft>
        <a:defRPr sz="3600" b="1">
          <a:solidFill>
            <a:srgbClr val="003366"/>
          </a:solidFill>
          <a:latin typeface="Tahoma" pitchFamily="34" charset="0"/>
        </a:defRPr>
      </a:lvl7pPr>
      <a:lvl8pPr marL="1371600" algn="ctr" rtl="0" fontAlgn="base">
        <a:spcBef>
          <a:spcPct val="0"/>
        </a:spcBef>
        <a:spcAft>
          <a:spcPct val="0"/>
        </a:spcAft>
        <a:defRPr sz="3600" b="1">
          <a:solidFill>
            <a:srgbClr val="003366"/>
          </a:solidFill>
          <a:latin typeface="Tahoma" pitchFamily="34" charset="0"/>
        </a:defRPr>
      </a:lvl8pPr>
      <a:lvl9pPr marL="1828800" algn="ctr" rtl="0" fontAlgn="base">
        <a:spcBef>
          <a:spcPct val="0"/>
        </a:spcBef>
        <a:spcAft>
          <a:spcPct val="0"/>
        </a:spcAft>
        <a:defRPr sz="3600" b="1">
          <a:solidFill>
            <a:srgbClr val="003366"/>
          </a:solidFill>
          <a:latin typeface="Tahom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2100">
          <a:solidFill>
            <a:schemeClr val="tx1"/>
          </a:solidFill>
          <a:latin typeface="+mn-lt"/>
        </a:defRPr>
      </a:lvl4pPr>
      <a:lvl5pPr marL="2057400" indent="-228600" algn="l" rtl="0" eaLnBrk="0" fontAlgn="base" hangingPunct="0">
        <a:spcBef>
          <a:spcPct val="20000"/>
        </a:spcBef>
        <a:spcAft>
          <a:spcPct val="0"/>
        </a:spcAft>
        <a:buChar char="»"/>
        <a:defRPr sz="2100">
          <a:solidFill>
            <a:schemeClr val="tx1"/>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2860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1400">
                <a:latin typeface="Times New Roman" pitchFamily="18"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fontAlgn="auto">
              <a:spcBef>
                <a:spcPts val="0"/>
              </a:spcBef>
              <a:spcAft>
                <a:spcPts val="0"/>
              </a:spcAft>
              <a:defRPr sz="1400">
                <a:solidFill>
                  <a:schemeClr val="bg1">
                    <a:lumMod val="65000"/>
                  </a:schemeClr>
                </a:solidFill>
                <a:latin typeface="Times New Roman" pitchFamily="18" charset="0"/>
                <a:ea typeface="+mn-ea"/>
                <a:cs typeface="+mn-cs"/>
              </a:defRPr>
            </a:lvl1pPr>
          </a:lstStyle>
          <a:p>
            <a:pPr>
              <a:defRPr/>
            </a:pPr>
            <a:r>
              <a:rPr lang="en-US">
                <a:solidFill>
                  <a:srgbClr val="FFFFFF">
                    <a:lumMod val="65000"/>
                  </a:srgbClr>
                </a:solidFill>
              </a:rPr>
              <a:t>DRAFT</a:t>
            </a:r>
          </a:p>
        </p:txBody>
      </p:sp>
      <p:sp>
        <p:nvSpPr>
          <p:cNvPr id="1030" name="Rectangle 6"/>
          <p:cNvSpPr>
            <a:spLocks noGrp="1" noChangeArrowheads="1"/>
          </p:cNvSpPr>
          <p:nvPr>
            <p:ph type="sldNum" sz="quarter" idx="4"/>
          </p:nvPr>
        </p:nvSpPr>
        <p:spPr bwMode="auto">
          <a:xfrm>
            <a:off x="6553200" y="6324600"/>
            <a:ext cx="1905000" cy="30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000">
                <a:ea typeface="MS PGothic" pitchFamily="34" charset="-128"/>
                <a:cs typeface="+mn-cs"/>
              </a:defRPr>
            </a:lvl1pPr>
          </a:lstStyle>
          <a:p>
            <a:pPr>
              <a:defRPr/>
            </a:pPr>
            <a:fld id="{9B5BB156-6ED5-430C-BF02-5CEBD417DD59}" type="slidenum">
              <a:rPr lang="en-US">
                <a:solidFill>
                  <a:srgbClr val="000000"/>
                </a:solidFill>
                <a:latin typeface="Tahoma" pitchFamily="34" charset="0"/>
              </a:rPr>
              <a:pPr>
                <a:defRPr/>
              </a:pPr>
              <a:t>‹#›</a:t>
            </a:fld>
            <a:endParaRPr lang="en-US" dirty="0">
              <a:solidFill>
                <a:srgbClr val="000000"/>
              </a:solidFill>
              <a:latin typeface="Tahoma" pitchFamily="34" charset="0"/>
            </a:endParaRPr>
          </a:p>
        </p:txBody>
      </p:sp>
      <p:pic>
        <p:nvPicPr>
          <p:cNvPr id="1031" name="Picture 9" descr="dva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2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p:cNvSpPr>
            <a:spLocks noChangeArrowheads="1"/>
          </p:cNvSpPr>
          <p:nvPr/>
        </p:nvSpPr>
        <p:spPr bwMode="auto">
          <a:xfrm flipV="1">
            <a:off x="1371600" y="1447800"/>
            <a:ext cx="7315200" cy="46038"/>
          </a:xfrm>
          <a:prstGeom prst="rect">
            <a:avLst/>
          </a:prstGeom>
          <a:gradFill rotWithShape="0">
            <a:gsLst>
              <a:gs pos="0">
                <a:srgbClr val="0066CC"/>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000000"/>
              </a:solidFill>
              <a:latin typeface="Tahoma" pitchFamily="34" charset="0"/>
              <a:ea typeface="ＭＳ Ｐゴシック" pitchFamily="34" charset="-128"/>
              <a:cs typeface="Arial" charset="0"/>
            </a:endParaRPr>
          </a:p>
        </p:txBody>
      </p:sp>
      <p:sp>
        <p:nvSpPr>
          <p:cNvPr id="1033" name="Rectangle 11"/>
          <p:cNvSpPr>
            <a:spLocks noChangeArrowheads="1"/>
          </p:cNvSpPr>
          <p:nvPr/>
        </p:nvSpPr>
        <p:spPr bwMode="auto">
          <a:xfrm flipV="1">
            <a:off x="1524000" y="1524000"/>
            <a:ext cx="7315200" cy="46038"/>
          </a:xfrm>
          <a:prstGeom prst="rect">
            <a:avLst/>
          </a:prstGeom>
          <a:gradFill rotWithShape="0">
            <a:gsLst>
              <a:gs pos="0">
                <a:srgbClr val="FF0000"/>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000000"/>
              </a:solidFill>
              <a:latin typeface="Tahoma" pitchFamily="34" charset="0"/>
              <a:ea typeface="ＭＳ Ｐゴシック" pitchFamily="34" charset="-128"/>
              <a:cs typeface="Arial" charset="0"/>
            </a:endParaRPr>
          </a:p>
        </p:txBody>
      </p:sp>
    </p:spTree>
    <p:extLst>
      <p:ext uri="{BB962C8B-B14F-4D97-AF65-F5344CB8AC3E}">
        <p14:creationId xmlns:p14="http://schemas.microsoft.com/office/powerpoint/2010/main" val="125286801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ctr" rtl="0" eaLnBrk="0" fontAlgn="base" hangingPunct="0">
        <a:spcBef>
          <a:spcPct val="0"/>
        </a:spcBef>
        <a:spcAft>
          <a:spcPct val="0"/>
        </a:spcAft>
        <a:defRPr sz="3600" b="1">
          <a:solidFill>
            <a:srgbClr val="003366"/>
          </a:solidFill>
          <a:latin typeface="+mj-lt"/>
          <a:ea typeface="ＭＳ Ｐゴシック" pitchFamily="34" charset="-128"/>
          <a:cs typeface="ＭＳ Ｐゴシック" pitchFamily="-72" charset="-128"/>
        </a:defRPr>
      </a:lvl1pPr>
      <a:lvl2pPr algn="ctr" rtl="0" eaLnBrk="0" fontAlgn="base" hangingPunct="0">
        <a:spcBef>
          <a:spcPct val="0"/>
        </a:spcBef>
        <a:spcAft>
          <a:spcPct val="0"/>
        </a:spcAft>
        <a:defRPr sz="3600" b="1">
          <a:solidFill>
            <a:srgbClr val="003366"/>
          </a:solidFill>
          <a:latin typeface="Tahoma" pitchFamily="34" charset="0"/>
          <a:ea typeface="ＭＳ Ｐゴシック" pitchFamily="34" charset="-128"/>
          <a:cs typeface="ＭＳ Ｐゴシック" pitchFamily="-72" charset="-128"/>
        </a:defRPr>
      </a:lvl2pPr>
      <a:lvl3pPr algn="ctr" rtl="0" eaLnBrk="0" fontAlgn="base" hangingPunct="0">
        <a:spcBef>
          <a:spcPct val="0"/>
        </a:spcBef>
        <a:spcAft>
          <a:spcPct val="0"/>
        </a:spcAft>
        <a:defRPr sz="3600" b="1">
          <a:solidFill>
            <a:srgbClr val="003366"/>
          </a:solidFill>
          <a:latin typeface="Tahoma" pitchFamily="34" charset="0"/>
          <a:ea typeface="ＭＳ Ｐゴシック" pitchFamily="34" charset="-128"/>
          <a:cs typeface="ＭＳ Ｐゴシック" pitchFamily="-72" charset="-128"/>
        </a:defRPr>
      </a:lvl3pPr>
      <a:lvl4pPr algn="ctr" rtl="0" eaLnBrk="0" fontAlgn="base" hangingPunct="0">
        <a:spcBef>
          <a:spcPct val="0"/>
        </a:spcBef>
        <a:spcAft>
          <a:spcPct val="0"/>
        </a:spcAft>
        <a:defRPr sz="3600" b="1">
          <a:solidFill>
            <a:srgbClr val="003366"/>
          </a:solidFill>
          <a:latin typeface="Tahoma" pitchFamily="34" charset="0"/>
          <a:ea typeface="ＭＳ Ｐゴシック" pitchFamily="34" charset="-128"/>
          <a:cs typeface="ＭＳ Ｐゴシック" pitchFamily="-72" charset="-128"/>
        </a:defRPr>
      </a:lvl4pPr>
      <a:lvl5pPr algn="ctr" rtl="0" eaLnBrk="0" fontAlgn="base" hangingPunct="0">
        <a:spcBef>
          <a:spcPct val="0"/>
        </a:spcBef>
        <a:spcAft>
          <a:spcPct val="0"/>
        </a:spcAft>
        <a:defRPr sz="3600" b="1">
          <a:solidFill>
            <a:srgbClr val="003366"/>
          </a:solidFill>
          <a:latin typeface="Tahoma" pitchFamily="34" charset="0"/>
          <a:ea typeface="ＭＳ Ｐゴシック" pitchFamily="34" charset="-128"/>
          <a:cs typeface="ＭＳ Ｐゴシック" pitchFamily="-72" charset="-128"/>
        </a:defRPr>
      </a:lvl5pPr>
      <a:lvl6pPr marL="457200" algn="ctr" rtl="0" fontAlgn="base">
        <a:spcBef>
          <a:spcPct val="0"/>
        </a:spcBef>
        <a:spcAft>
          <a:spcPct val="0"/>
        </a:spcAft>
        <a:defRPr sz="3600" b="1">
          <a:solidFill>
            <a:srgbClr val="003366"/>
          </a:solidFill>
          <a:latin typeface="Tahoma" pitchFamily="34" charset="0"/>
        </a:defRPr>
      </a:lvl6pPr>
      <a:lvl7pPr marL="914400" algn="ctr" rtl="0" fontAlgn="base">
        <a:spcBef>
          <a:spcPct val="0"/>
        </a:spcBef>
        <a:spcAft>
          <a:spcPct val="0"/>
        </a:spcAft>
        <a:defRPr sz="3600" b="1">
          <a:solidFill>
            <a:srgbClr val="003366"/>
          </a:solidFill>
          <a:latin typeface="Tahoma" pitchFamily="34" charset="0"/>
        </a:defRPr>
      </a:lvl7pPr>
      <a:lvl8pPr marL="1371600" algn="ctr" rtl="0" fontAlgn="base">
        <a:spcBef>
          <a:spcPct val="0"/>
        </a:spcBef>
        <a:spcAft>
          <a:spcPct val="0"/>
        </a:spcAft>
        <a:defRPr sz="3600" b="1">
          <a:solidFill>
            <a:srgbClr val="003366"/>
          </a:solidFill>
          <a:latin typeface="Tahoma" pitchFamily="34" charset="0"/>
        </a:defRPr>
      </a:lvl8pPr>
      <a:lvl9pPr marL="1828800" algn="ctr" rtl="0" fontAlgn="base">
        <a:spcBef>
          <a:spcPct val="0"/>
        </a:spcBef>
        <a:spcAft>
          <a:spcPct val="0"/>
        </a:spcAft>
        <a:defRPr sz="3600" b="1">
          <a:solidFill>
            <a:srgbClr val="003366"/>
          </a:solidFill>
          <a:latin typeface="Tahom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3200">
          <a:solidFill>
            <a:srgbClr val="003366"/>
          </a:solidFill>
          <a:latin typeface="+mn-lt"/>
          <a:ea typeface="ＭＳ Ｐゴシック" pitchFamily="34" charset="-128"/>
          <a:cs typeface="ＭＳ Ｐゴシック" pitchFamily="-72" charset="-128"/>
        </a:defRPr>
      </a:lvl1pPr>
      <a:lvl2pPr marL="742950" indent="-285750" algn="l" rtl="0" eaLnBrk="0" fontAlgn="base" hangingPunct="0">
        <a:spcBef>
          <a:spcPct val="20000"/>
        </a:spcBef>
        <a:spcAft>
          <a:spcPct val="0"/>
        </a:spcAft>
        <a:buChar char="–"/>
        <a:defRPr sz="2400">
          <a:solidFill>
            <a:srgbClr val="003366"/>
          </a:solidFill>
          <a:latin typeface="+mn-lt"/>
          <a:ea typeface="ＭＳ Ｐゴシック" pitchFamily="34" charset="-128"/>
        </a:defRPr>
      </a:lvl2pPr>
      <a:lvl3pPr marL="1143000" indent="-228600" algn="l" rtl="0" eaLnBrk="0" fontAlgn="base" hangingPunct="0">
        <a:spcBef>
          <a:spcPct val="20000"/>
        </a:spcBef>
        <a:spcAft>
          <a:spcPct val="0"/>
        </a:spcAft>
        <a:buChar char="•"/>
        <a:defRPr sz="2200">
          <a:solidFill>
            <a:srgbClr val="003366"/>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pitchFamily="34" charset="-128"/>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2860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1400">
                <a:latin typeface="Times New Roman" pitchFamily="18"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fontAlgn="auto">
              <a:spcBef>
                <a:spcPts val="0"/>
              </a:spcBef>
              <a:spcAft>
                <a:spcPts val="0"/>
              </a:spcAft>
              <a:defRPr sz="1400">
                <a:solidFill>
                  <a:schemeClr val="bg1">
                    <a:lumMod val="65000"/>
                  </a:schemeClr>
                </a:solidFill>
                <a:latin typeface="Times New Roman" pitchFamily="18" charset="0"/>
                <a:ea typeface="+mn-ea"/>
                <a:cs typeface="+mn-cs"/>
              </a:defRPr>
            </a:lvl1pPr>
          </a:lstStyle>
          <a:p>
            <a:pPr>
              <a:defRPr/>
            </a:pPr>
            <a:r>
              <a:rPr lang="en-US">
                <a:solidFill>
                  <a:srgbClr val="FFFFFF">
                    <a:lumMod val="65000"/>
                  </a:srgbClr>
                </a:solidFill>
              </a:rPr>
              <a:t>DRAFT</a:t>
            </a:r>
          </a:p>
        </p:txBody>
      </p:sp>
      <p:sp>
        <p:nvSpPr>
          <p:cNvPr id="1030" name="Rectangle 6"/>
          <p:cNvSpPr>
            <a:spLocks noGrp="1" noChangeArrowheads="1"/>
          </p:cNvSpPr>
          <p:nvPr>
            <p:ph type="sldNum" sz="quarter" idx="4"/>
          </p:nvPr>
        </p:nvSpPr>
        <p:spPr bwMode="auto">
          <a:xfrm>
            <a:off x="6553200" y="6324600"/>
            <a:ext cx="1905000" cy="30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000">
                <a:ea typeface="MS PGothic" pitchFamily="34" charset="-128"/>
                <a:cs typeface="+mn-cs"/>
              </a:defRPr>
            </a:lvl1pPr>
          </a:lstStyle>
          <a:p>
            <a:pPr>
              <a:defRPr/>
            </a:pPr>
            <a:fld id="{09DF1ACD-466D-4B5A-871D-1162FFE79BFF}" type="slidenum">
              <a:rPr lang="en-US">
                <a:solidFill>
                  <a:srgbClr val="000000"/>
                </a:solidFill>
                <a:latin typeface="Tahoma" pitchFamily="34" charset="0"/>
              </a:rPr>
              <a:pPr>
                <a:defRPr/>
              </a:pPr>
              <a:t>‹#›</a:t>
            </a:fld>
            <a:endParaRPr lang="en-US" dirty="0">
              <a:solidFill>
                <a:srgbClr val="000000"/>
              </a:solidFill>
              <a:latin typeface="Tahoma" pitchFamily="34" charset="0"/>
            </a:endParaRPr>
          </a:p>
        </p:txBody>
      </p:sp>
      <p:pic>
        <p:nvPicPr>
          <p:cNvPr id="1031" name="Picture 9" descr="dva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2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p:cNvSpPr>
            <a:spLocks noChangeArrowheads="1"/>
          </p:cNvSpPr>
          <p:nvPr/>
        </p:nvSpPr>
        <p:spPr bwMode="auto">
          <a:xfrm flipV="1">
            <a:off x="1371600" y="1447800"/>
            <a:ext cx="7315200" cy="46038"/>
          </a:xfrm>
          <a:prstGeom prst="rect">
            <a:avLst/>
          </a:prstGeom>
          <a:gradFill rotWithShape="0">
            <a:gsLst>
              <a:gs pos="0">
                <a:srgbClr val="0066CC"/>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000000"/>
              </a:solidFill>
              <a:latin typeface="Tahoma" pitchFamily="34" charset="0"/>
              <a:ea typeface="ＭＳ Ｐゴシック" pitchFamily="34" charset="-128"/>
            </a:endParaRPr>
          </a:p>
        </p:txBody>
      </p:sp>
      <p:sp>
        <p:nvSpPr>
          <p:cNvPr id="1033" name="Rectangle 11"/>
          <p:cNvSpPr>
            <a:spLocks noChangeArrowheads="1"/>
          </p:cNvSpPr>
          <p:nvPr/>
        </p:nvSpPr>
        <p:spPr bwMode="auto">
          <a:xfrm flipV="1">
            <a:off x="1524000" y="1524000"/>
            <a:ext cx="7315200" cy="46038"/>
          </a:xfrm>
          <a:prstGeom prst="rect">
            <a:avLst/>
          </a:prstGeom>
          <a:gradFill rotWithShape="0">
            <a:gsLst>
              <a:gs pos="0">
                <a:srgbClr val="FF0000"/>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000000"/>
              </a:solidFill>
              <a:latin typeface="Tahoma" pitchFamily="34" charset="0"/>
              <a:ea typeface="ＭＳ Ｐゴシック" pitchFamily="34" charset="-128"/>
            </a:endParaRPr>
          </a:p>
        </p:txBody>
      </p:sp>
    </p:spTree>
    <p:extLst>
      <p:ext uri="{BB962C8B-B14F-4D97-AF65-F5344CB8AC3E}">
        <p14:creationId xmlns:p14="http://schemas.microsoft.com/office/powerpoint/2010/main" val="30627773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dt="0"/>
  <p:txStyles>
    <p:titleStyle>
      <a:lvl1pPr algn="ctr" rtl="0" eaLnBrk="0" fontAlgn="base" hangingPunct="0">
        <a:spcBef>
          <a:spcPct val="0"/>
        </a:spcBef>
        <a:spcAft>
          <a:spcPct val="0"/>
        </a:spcAft>
        <a:defRPr sz="3600" b="1">
          <a:solidFill>
            <a:srgbClr val="003366"/>
          </a:solidFill>
          <a:latin typeface="+mj-lt"/>
          <a:ea typeface="ＭＳ Ｐゴシック" pitchFamily="34" charset="-128"/>
          <a:cs typeface="ＭＳ Ｐゴシック" pitchFamily="-72" charset="-128"/>
        </a:defRPr>
      </a:lvl1pPr>
      <a:lvl2pPr algn="ctr" rtl="0" eaLnBrk="0" fontAlgn="base" hangingPunct="0">
        <a:spcBef>
          <a:spcPct val="0"/>
        </a:spcBef>
        <a:spcAft>
          <a:spcPct val="0"/>
        </a:spcAft>
        <a:defRPr sz="3600" b="1">
          <a:solidFill>
            <a:srgbClr val="003366"/>
          </a:solidFill>
          <a:latin typeface="Tahoma" pitchFamily="34" charset="0"/>
          <a:ea typeface="ＭＳ Ｐゴシック" pitchFamily="34" charset="-128"/>
          <a:cs typeface="ＭＳ Ｐゴシック" pitchFamily="-72" charset="-128"/>
        </a:defRPr>
      </a:lvl2pPr>
      <a:lvl3pPr algn="ctr" rtl="0" eaLnBrk="0" fontAlgn="base" hangingPunct="0">
        <a:spcBef>
          <a:spcPct val="0"/>
        </a:spcBef>
        <a:spcAft>
          <a:spcPct val="0"/>
        </a:spcAft>
        <a:defRPr sz="3600" b="1">
          <a:solidFill>
            <a:srgbClr val="003366"/>
          </a:solidFill>
          <a:latin typeface="Tahoma" pitchFamily="34" charset="0"/>
          <a:ea typeface="ＭＳ Ｐゴシック" pitchFamily="34" charset="-128"/>
          <a:cs typeface="ＭＳ Ｐゴシック" pitchFamily="-72" charset="-128"/>
        </a:defRPr>
      </a:lvl3pPr>
      <a:lvl4pPr algn="ctr" rtl="0" eaLnBrk="0" fontAlgn="base" hangingPunct="0">
        <a:spcBef>
          <a:spcPct val="0"/>
        </a:spcBef>
        <a:spcAft>
          <a:spcPct val="0"/>
        </a:spcAft>
        <a:defRPr sz="3600" b="1">
          <a:solidFill>
            <a:srgbClr val="003366"/>
          </a:solidFill>
          <a:latin typeface="Tahoma" pitchFamily="34" charset="0"/>
          <a:ea typeface="ＭＳ Ｐゴシック" pitchFamily="34" charset="-128"/>
          <a:cs typeface="ＭＳ Ｐゴシック" pitchFamily="-72" charset="-128"/>
        </a:defRPr>
      </a:lvl4pPr>
      <a:lvl5pPr algn="ctr" rtl="0" eaLnBrk="0" fontAlgn="base" hangingPunct="0">
        <a:spcBef>
          <a:spcPct val="0"/>
        </a:spcBef>
        <a:spcAft>
          <a:spcPct val="0"/>
        </a:spcAft>
        <a:defRPr sz="3600" b="1">
          <a:solidFill>
            <a:srgbClr val="003366"/>
          </a:solidFill>
          <a:latin typeface="Tahoma" pitchFamily="34" charset="0"/>
          <a:ea typeface="ＭＳ Ｐゴシック" pitchFamily="34" charset="-128"/>
          <a:cs typeface="ＭＳ Ｐゴシック" pitchFamily="-72" charset="-128"/>
        </a:defRPr>
      </a:lvl5pPr>
      <a:lvl6pPr marL="457200" algn="ctr" rtl="0" fontAlgn="base">
        <a:spcBef>
          <a:spcPct val="0"/>
        </a:spcBef>
        <a:spcAft>
          <a:spcPct val="0"/>
        </a:spcAft>
        <a:defRPr sz="3600" b="1">
          <a:solidFill>
            <a:srgbClr val="003366"/>
          </a:solidFill>
          <a:latin typeface="Tahoma" pitchFamily="34" charset="0"/>
        </a:defRPr>
      </a:lvl6pPr>
      <a:lvl7pPr marL="914400" algn="ctr" rtl="0" fontAlgn="base">
        <a:spcBef>
          <a:spcPct val="0"/>
        </a:spcBef>
        <a:spcAft>
          <a:spcPct val="0"/>
        </a:spcAft>
        <a:defRPr sz="3600" b="1">
          <a:solidFill>
            <a:srgbClr val="003366"/>
          </a:solidFill>
          <a:latin typeface="Tahoma" pitchFamily="34" charset="0"/>
        </a:defRPr>
      </a:lvl7pPr>
      <a:lvl8pPr marL="1371600" algn="ctr" rtl="0" fontAlgn="base">
        <a:spcBef>
          <a:spcPct val="0"/>
        </a:spcBef>
        <a:spcAft>
          <a:spcPct val="0"/>
        </a:spcAft>
        <a:defRPr sz="3600" b="1">
          <a:solidFill>
            <a:srgbClr val="003366"/>
          </a:solidFill>
          <a:latin typeface="Tahoma" pitchFamily="34" charset="0"/>
        </a:defRPr>
      </a:lvl8pPr>
      <a:lvl9pPr marL="1828800" algn="ctr" rtl="0" fontAlgn="base">
        <a:spcBef>
          <a:spcPct val="0"/>
        </a:spcBef>
        <a:spcAft>
          <a:spcPct val="0"/>
        </a:spcAft>
        <a:defRPr sz="3600" b="1">
          <a:solidFill>
            <a:srgbClr val="003366"/>
          </a:solidFill>
          <a:latin typeface="Tahom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3200">
          <a:solidFill>
            <a:srgbClr val="003366"/>
          </a:solidFill>
          <a:latin typeface="+mn-lt"/>
          <a:ea typeface="ＭＳ Ｐゴシック" pitchFamily="34" charset="-128"/>
          <a:cs typeface="ＭＳ Ｐゴシック" pitchFamily="-72" charset="-128"/>
        </a:defRPr>
      </a:lvl1pPr>
      <a:lvl2pPr marL="742950" indent="-285750" algn="l" rtl="0" eaLnBrk="0" fontAlgn="base" hangingPunct="0">
        <a:spcBef>
          <a:spcPct val="20000"/>
        </a:spcBef>
        <a:spcAft>
          <a:spcPct val="0"/>
        </a:spcAft>
        <a:buChar char="–"/>
        <a:defRPr sz="2400">
          <a:solidFill>
            <a:srgbClr val="003366"/>
          </a:solidFill>
          <a:latin typeface="+mn-lt"/>
          <a:ea typeface="ＭＳ Ｐゴシック" pitchFamily="34" charset="-128"/>
        </a:defRPr>
      </a:lvl2pPr>
      <a:lvl3pPr marL="1143000" indent="-228600" algn="l" rtl="0" eaLnBrk="0" fontAlgn="base" hangingPunct="0">
        <a:spcBef>
          <a:spcPct val="20000"/>
        </a:spcBef>
        <a:spcAft>
          <a:spcPct val="0"/>
        </a:spcAft>
        <a:buChar char="•"/>
        <a:defRPr sz="2200">
          <a:solidFill>
            <a:srgbClr val="003366"/>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pitchFamily="34" charset="-128"/>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rwDlcE5L-2f-XM&amp;tbnid=wSeoonw5AGkU1M:&amp;ved=0CAUQjRw&amp;url=http://happyq8.com/2013/07/29/what-the-end-of-a-rainbow-looks-like/&amp;ei=jbNzUsqXEIbuyAHZhoCoDA&amp;bvm=bv.55819444,d.aWc&amp;psig=AFQjCNHvEqXmhILIPeKd_RlNjs1J4za1Wg&amp;ust=1383400490924468"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google.com/url?sa=i&amp;rct=j&amp;q=&amp;esrc=s&amp;frm=1&amp;source=images&amp;cd=&amp;cad=rja&amp;docid=okRFpQMwq2BOsM&amp;tbnid=J5AQBeixvL9imM:&amp;ved=0CAUQjRw&amp;url=http://franklin-jabini-jr.blogspot.com/&amp;ei=36VzUrOrOKSuyQHFwIHABg&amp;bvm=bv.55819444,d.b2I&amp;psig=AFQjCNH0xRqvirpYsxpzA9iJcMS98Ih3qQ&amp;ust=138339677870604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url?sa=i&amp;rct=j&amp;q=&amp;esrc=s&amp;frm=1&amp;source=images&amp;cd=&amp;cad=rja&amp;docid=kHRAvTb7GS3-HM&amp;tbnid=Nx9hIxYwvDD9PM:&amp;ved=0CAUQjRw&amp;url=http://www.photographyblogger.net/20-awesome-rocket-launch-pictures-by-steve-jurvetson/&amp;ei=HaFzUr-oHKPuyAHTrYGYAg&amp;bvm=bv.55819444,d.b2I&amp;psig=AFQjCNGBRV4yCiQ_IeEo8y8ljSktQ8WHIQ&amp;ust=138339590807433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1981200"/>
            <a:ext cx="7772400" cy="1470025"/>
          </a:xfrm>
        </p:spPr>
        <p:txBody>
          <a:bodyPr/>
          <a:lstStyle/>
          <a:p>
            <a:pPr eaLnBrk="1" hangingPunct="1"/>
            <a:r>
              <a:rPr lang="en-US" dirty="0" smtClean="0"/>
              <a:t/>
            </a:r>
            <a:br>
              <a:rPr lang="en-US" dirty="0" smtClean="0"/>
            </a:br>
            <a:r>
              <a:rPr lang="en-US" smtClean="0"/>
              <a:t/>
            </a:r>
            <a:br>
              <a:rPr lang="en-US" smtClean="0"/>
            </a:br>
            <a:r>
              <a:rPr lang="en-US" smtClean="0">
                <a:solidFill>
                  <a:schemeClr val="tx2">
                    <a:lumMod val="75000"/>
                  </a:schemeClr>
                </a:solidFill>
                <a:latin typeface="Arial Black" pitchFamily="34" charset="0"/>
              </a:rPr>
              <a:t>VA’s Continuing Transformation</a:t>
            </a:r>
            <a:r>
              <a:rPr lang="en-US" sz="2800" dirty="0" smtClean="0">
                <a:solidFill>
                  <a:schemeClr val="tx2">
                    <a:lumMod val="75000"/>
                  </a:schemeClr>
                </a:solidFill>
                <a:latin typeface="Arial Black" pitchFamily="34" charset="0"/>
              </a:rPr>
              <a:t/>
            </a:r>
            <a:br>
              <a:rPr lang="en-US" sz="2800" dirty="0" smtClean="0">
                <a:solidFill>
                  <a:schemeClr val="tx2">
                    <a:lumMod val="75000"/>
                  </a:schemeClr>
                </a:solidFill>
                <a:latin typeface="Arial Black" pitchFamily="34" charset="0"/>
              </a:rPr>
            </a:br>
            <a:r>
              <a:rPr lang="en-US" dirty="0" smtClean="0">
                <a:solidFill>
                  <a:schemeClr val="tx2">
                    <a:lumMod val="75000"/>
                  </a:schemeClr>
                </a:solidFill>
                <a:latin typeface="Arial Black" pitchFamily="34" charset="0"/>
              </a:rPr>
              <a:t/>
            </a:r>
            <a:br>
              <a:rPr lang="en-US" dirty="0" smtClean="0">
                <a:solidFill>
                  <a:schemeClr val="tx2">
                    <a:lumMod val="75000"/>
                  </a:schemeClr>
                </a:solidFill>
                <a:latin typeface="Arial Black" pitchFamily="34" charset="0"/>
              </a:rPr>
            </a:br>
            <a:endParaRPr lang="en-US" dirty="0" smtClean="0"/>
          </a:p>
        </p:txBody>
      </p:sp>
      <p:pic>
        <p:nvPicPr>
          <p:cNvPr id="3076" name="Picture 2"/>
          <p:cNvPicPr>
            <a:picLocks noChangeAspect="1" noChangeArrowheads="1"/>
          </p:cNvPicPr>
          <p:nvPr/>
        </p:nvPicPr>
        <p:blipFill>
          <a:blip r:embed="rId2" cstate="print"/>
          <a:srcRect/>
          <a:stretch>
            <a:fillRect/>
          </a:stretch>
        </p:blipFill>
        <p:spPr bwMode="auto">
          <a:xfrm>
            <a:off x="228600" y="228600"/>
            <a:ext cx="8674100" cy="1066800"/>
          </a:xfrm>
          <a:prstGeom prst="rect">
            <a:avLst/>
          </a:prstGeom>
          <a:noFill/>
          <a:ln w="9525">
            <a:noFill/>
            <a:miter lim="800000"/>
            <a:headEnd/>
            <a:tailEnd/>
          </a:ln>
        </p:spPr>
      </p:pic>
      <p:sp>
        <p:nvSpPr>
          <p:cNvPr id="4" name="TextBox 3"/>
          <p:cNvSpPr txBox="1"/>
          <p:nvPr/>
        </p:nvSpPr>
        <p:spPr>
          <a:xfrm>
            <a:off x="0" y="3975318"/>
            <a:ext cx="9144000" cy="1815882"/>
          </a:xfrm>
          <a:prstGeom prst="rect">
            <a:avLst/>
          </a:prstGeom>
          <a:noFill/>
        </p:spPr>
        <p:txBody>
          <a:bodyPr wrap="square" rtlCol="0">
            <a:spAutoFit/>
          </a:bodyPr>
          <a:lstStyle/>
          <a:p>
            <a:pPr algn="ctr"/>
            <a:r>
              <a:rPr lang="en-US" sz="2800" i="1" dirty="0" smtClean="0">
                <a:solidFill>
                  <a:schemeClr val="tx2">
                    <a:lumMod val="75000"/>
                  </a:schemeClr>
                </a:solidFill>
                <a:latin typeface="Arial Black" pitchFamily="34" charset="0"/>
                <a:cs typeface="Arial" pitchFamily="34" charset="0"/>
              </a:rPr>
              <a:t>Greg Giddens, Executive Director</a:t>
            </a:r>
          </a:p>
          <a:p>
            <a:pPr algn="ctr"/>
            <a:r>
              <a:rPr lang="en-US" sz="2800" i="1" dirty="0" smtClean="0">
                <a:solidFill>
                  <a:schemeClr val="tx2">
                    <a:lumMod val="75000"/>
                  </a:schemeClr>
                </a:solidFill>
                <a:latin typeface="Arial Black" pitchFamily="34" charset="0"/>
                <a:cs typeface="Arial" pitchFamily="34" charset="0"/>
              </a:rPr>
              <a:t>Enterprise Program Management Office</a:t>
            </a:r>
            <a:r>
              <a:rPr lang="en-US" sz="2800" dirty="0" smtClean="0">
                <a:solidFill>
                  <a:schemeClr val="tx2">
                    <a:lumMod val="75000"/>
                  </a:schemeClr>
                </a:solidFill>
                <a:latin typeface="Arial Black" pitchFamily="34" charset="0"/>
                <a:cs typeface="Arial" pitchFamily="34" charset="0"/>
              </a:rPr>
              <a:t/>
            </a:r>
            <a:br>
              <a:rPr lang="en-US" sz="2800" dirty="0" smtClean="0">
                <a:solidFill>
                  <a:schemeClr val="tx2">
                    <a:lumMod val="75000"/>
                  </a:schemeClr>
                </a:solidFill>
                <a:latin typeface="Arial Black" pitchFamily="34" charset="0"/>
                <a:cs typeface="Arial" pitchFamily="34" charset="0"/>
              </a:rPr>
            </a:br>
            <a:r>
              <a:rPr lang="en-US" sz="2800" dirty="0" smtClean="0">
                <a:solidFill>
                  <a:schemeClr val="tx2">
                    <a:lumMod val="75000"/>
                  </a:schemeClr>
                </a:solidFill>
                <a:latin typeface="Arial Black" pitchFamily="34" charset="0"/>
                <a:cs typeface="Arial" pitchFamily="34" charset="0"/>
              </a:rPr>
              <a:t>November 6, 2013</a:t>
            </a:r>
            <a:r>
              <a:rPr lang="en-US" sz="2800" dirty="0" smtClean="0">
                <a:latin typeface="Arial Black" pitchFamily="34" charset="0"/>
              </a:rPr>
              <a:t/>
            </a:r>
            <a:br>
              <a:rPr lang="en-US" sz="2800" dirty="0" smtClean="0">
                <a:latin typeface="Arial Black" pitchFamily="34" charset="0"/>
              </a:rPr>
            </a:b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252" y="138229"/>
            <a:ext cx="8024909" cy="1143000"/>
          </a:xfrm>
        </p:spPr>
        <p:txBody>
          <a:bodyPr/>
          <a:lstStyle/>
          <a:p>
            <a:pPr algn="l"/>
            <a:r>
              <a:rPr lang="en-US" sz="2800" dirty="0" smtClean="0"/>
              <a:t>Enhancing Integration Across Programs</a:t>
            </a:r>
            <a:endParaRPr lang="en-US" sz="2800" dirty="0"/>
          </a:p>
        </p:txBody>
      </p:sp>
      <p:sp>
        <p:nvSpPr>
          <p:cNvPr id="5" name="Footer Placeholder 4"/>
          <p:cNvSpPr>
            <a:spLocks noGrp="1"/>
          </p:cNvSpPr>
          <p:nvPr>
            <p:ph type="ftr" sz="quarter" idx="11"/>
          </p:nvPr>
        </p:nvSpPr>
        <p:spPr/>
        <p:txBody>
          <a:bodyPr/>
          <a:lstStyle/>
          <a:p>
            <a:pPr>
              <a:defRPr/>
            </a:pPr>
            <a:r>
              <a:rPr lang="en-US" smtClean="0"/>
              <a:t>OPP ePMO</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9</a:t>
            </a:fld>
            <a:endParaRPr lang="en-US" dirty="0"/>
          </a:p>
        </p:txBody>
      </p:sp>
      <p:pic>
        <p:nvPicPr>
          <p:cNvPr id="7" name="Picture 1" descr="VeteransAffairs-Seal.JPG"/>
          <p:cNvPicPr>
            <a:picLocks noChangeAspect="1" noChangeArrowheads="1"/>
          </p:cNvPicPr>
          <p:nvPr/>
        </p:nvPicPr>
        <p:blipFill>
          <a:blip r:embed="rId2" cstate="print"/>
          <a:srcRect/>
          <a:stretch>
            <a:fillRect/>
          </a:stretch>
        </p:blipFill>
        <p:spPr bwMode="auto">
          <a:xfrm>
            <a:off x="76200" y="228600"/>
            <a:ext cx="990600" cy="990600"/>
          </a:xfrm>
          <a:prstGeom prst="rect">
            <a:avLst/>
          </a:prstGeom>
          <a:noFill/>
          <a:ln w="9525">
            <a:noFill/>
            <a:miter lim="800000"/>
            <a:headEnd/>
            <a:tailEnd/>
          </a:ln>
        </p:spPr>
      </p:pic>
      <p:cxnSp>
        <p:nvCxnSpPr>
          <p:cNvPr id="8" name="Straight Connector 7"/>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Freeform 9"/>
          <p:cNvSpPr/>
          <p:nvPr/>
        </p:nvSpPr>
        <p:spPr>
          <a:xfrm>
            <a:off x="178897" y="1600201"/>
            <a:ext cx="3478703" cy="3256797"/>
          </a:xfrm>
          <a:custGeom>
            <a:avLst/>
            <a:gdLst>
              <a:gd name="connsiteX0" fmla="*/ 0 w 3045321"/>
              <a:gd name="connsiteY0" fmla="*/ 1522661 h 3045321"/>
              <a:gd name="connsiteX1" fmla="*/ 1522661 w 3045321"/>
              <a:gd name="connsiteY1" fmla="*/ 0 h 3045321"/>
              <a:gd name="connsiteX2" fmla="*/ 3045322 w 3045321"/>
              <a:gd name="connsiteY2" fmla="*/ 1522661 h 3045321"/>
              <a:gd name="connsiteX3" fmla="*/ 1522661 w 3045321"/>
              <a:gd name="connsiteY3" fmla="*/ 3045322 h 3045321"/>
              <a:gd name="connsiteX4" fmla="*/ 0 w 3045321"/>
              <a:gd name="connsiteY4" fmla="*/ 1522661 h 3045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5321" h="3045321">
                <a:moveTo>
                  <a:pt x="0" y="1522661"/>
                </a:moveTo>
                <a:cubicBezTo>
                  <a:pt x="0" y="681719"/>
                  <a:pt x="681719" y="0"/>
                  <a:pt x="1522661" y="0"/>
                </a:cubicBezTo>
                <a:cubicBezTo>
                  <a:pt x="2363603" y="0"/>
                  <a:pt x="3045322" y="681719"/>
                  <a:pt x="3045322" y="1522661"/>
                </a:cubicBezTo>
                <a:cubicBezTo>
                  <a:pt x="3045322" y="2363603"/>
                  <a:pt x="2363603" y="3045322"/>
                  <a:pt x="1522661" y="3045322"/>
                </a:cubicBezTo>
                <a:cubicBezTo>
                  <a:pt x="681719" y="3045322"/>
                  <a:pt x="0" y="2363603"/>
                  <a:pt x="0" y="1522661"/>
                </a:cubicBezTo>
                <a:close/>
              </a:path>
            </a:pathLst>
          </a:custGeom>
          <a:solidFill>
            <a:schemeClr val="accent1">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13571" tIns="480267" rIns="613571" bIns="480267" numCol="1" spcCol="1270" anchor="ctr" anchorCtr="0">
            <a:noAutofit/>
          </a:bodyPr>
          <a:lstStyle/>
          <a:p>
            <a:pPr lvl="0" algn="ctr" defTabSz="1200150">
              <a:lnSpc>
                <a:spcPct val="90000"/>
              </a:lnSpc>
              <a:spcBef>
                <a:spcPct val="0"/>
              </a:spcBef>
              <a:spcAft>
                <a:spcPct val="35000"/>
              </a:spcAft>
              <a:tabLst>
                <a:tab pos="117475" algn="l"/>
              </a:tabLst>
            </a:pPr>
            <a:r>
              <a:rPr lang="en-US" kern="1200" dirty="0" smtClean="0"/>
              <a:t>Data Governance Council</a:t>
            </a:r>
            <a:endParaRPr lang="en-US" kern="1200" dirty="0"/>
          </a:p>
        </p:txBody>
      </p:sp>
      <p:sp>
        <p:nvSpPr>
          <p:cNvPr id="12" name="Freeform 11"/>
          <p:cNvSpPr/>
          <p:nvPr/>
        </p:nvSpPr>
        <p:spPr>
          <a:xfrm>
            <a:off x="5257800" y="1600201"/>
            <a:ext cx="3648813" cy="3304070"/>
          </a:xfrm>
          <a:custGeom>
            <a:avLst/>
            <a:gdLst>
              <a:gd name="connsiteX0" fmla="*/ 0 w 3045321"/>
              <a:gd name="connsiteY0" fmla="*/ 1522661 h 3045321"/>
              <a:gd name="connsiteX1" fmla="*/ 1522661 w 3045321"/>
              <a:gd name="connsiteY1" fmla="*/ 0 h 3045321"/>
              <a:gd name="connsiteX2" fmla="*/ 3045322 w 3045321"/>
              <a:gd name="connsiteY2" fmla="*/ 1522661 h 3045321"/>
              <a:gd name="connsiteX3" fmla="*/ 1522661 w 3045321"/>
              <a:gd name="connsiteY3" fmla="*/ 3045322 h 3045321"/>
              <a:gd name="connsiteX4" fmla="*/ 0 w 3045321"/>
              <a:gd name="connsiteY4" fmla="*/ 1522661 h 3045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5321" h="3045321">
                <a:moveTo>
                  <a:pt x="0" y="1522661"/>
                </a:moveTo>
                <a:cubicBezTo>
                  <a:pt x="0" y="681719"/>
                  <a:pt x="681719" y="0"/>
                  <a:pt x="1522661" y="0"/>
                </a:cubicBezTo>
                <a:cubicBezTo>
                  <a:pt x="2363603" y="0"/>
                  <a:pt x="3045322" y="681719"/>
                  <a:pt x="3045322" y="1522661"/>
                </a:cubicBezTo>
                <a:cubicBezTo>
                  <a:pt x="3045322" y="2363603"/>
                  <a:pt x="2363603" y="3045322"/>
                  <a:pt x="1522661" y="3045322"/>
                </a:cubicBezTo>
                <a:cubicBezTo>
                  <a:pt x="681719" y="3045322"/>
                  <a:pt x="0" y="2363603"/>
                  <a:pt x="0" y="1522661"/>
                </a:cubicBezTo>
                <a:close/>
              </a:path>
            </a:pathLst>
          </a:custGeom>
          <a:solidFill>
            <a:schemeClr val="accent6">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13571" tIns="480267" rIns="613571" bIns="480267" numCol="1" spcCol="1270" anchor="ctr" anchorCtr="0">
            <a:noAutofit/>
          </a:bodyPr>
          <a:lstStyle/>
          <a:p>
            <a:pPr lvl="0" algn="ctr" defTabSz="1200150">
              <a:lnSpc>
                <a:spcPct val="90000"/>
              </a:lnSpc>
              <a:spcBef>
                <a:spcPct val="0"/>
              </a:spcBef>
              <a:spcAft>
                <a:spcPct val="35000"/>
              </a:spcAft>
            </a:pPr>
            <a:r>
              <a:rPr lang="en-US" kern="1200" dirty="0" smtClean="0"/>
              <a:t>     Enterprise Architecture Council</a:t>
            </a:r>
            <a:endParaRPr lang="en-US" kern="1200" dirty="0"/>
          </a:p>
        </p:txBody>
      </p:sp>
      <p:sp>
        <p:nvSpPr>
          <p:cNvPr id="13" name="TextBox 12"/>
          <p:cNvSpPr txBox="1"/>
          <p:nvPr/>
        </p:nvSpPr>
        <p:spPr>
          <a:xfrm>
            <a:off x="381000" y="4986078"/>
            <a:ext cx="2362200" cy="1400383"/>
          </a:xfrm>
          <a:prstGeom prst="rect">
            <a:avLst/>
          </a:prstGeom>
          <a:noFill/>
        </p:spPr>
        <p:txBody>
          <a:bodyPr wrap="square" rtlCol="0">
            <a:spAutoFit/>
          </a:bodyPr>
          <a:lstStyle/>
          <a:p>
            <a:pPr marL="285750" indent="-285750">
              <a:spcBef>
                <a:spcPts val="600"/>
              </a:spcBef>
              <a:buFont typeface="Arial" pitchFamily="34" charset="0"/>
              <a:buChar char="•"/>
            </a:pPr>
            <a:r>
              <a:rPr lang="en-US" sz="1600" dirty="0">
                <a:latin typeface="+mn-lt"/>
              </a:rPr>
              <a:t>Department-Wide Data </a:t>
            </a:r>
            <a:r>
              <a:rPr lang="en-US" sz="1600" dirty="0" smtClean="0">
                <a:latin typeface="+mn-lt"/>
              </a:rPr>
              <a:t>Stewardship</a:t>
            </a:r>
          </a:p>
          <a:p>
            <a:pPr marL="285750" indent="-285750">
              <a:spcBef>
                <a:spcPts val="600"/>
              </a:spcBef>
              <a:buFont typeface="Arial" pitchFamily="34" charset="0"/>
              <a:buChar char="•"/>
            </a:pPr>
            <a:r>
              <a:rPr lang="en-US" sz="1600" dirty="0" smtClean="0">
                <a:latin typeface="+mn-lt"/>
              </a:rPr>
              <a:t>Converging  authoritative data sources</a:t>
            </a:r>
            <a:endParaRPr lang="en-US" sz="1600" dirty="0">
              <a:latin typeface="+mn-lt"/>
            </a:endParaRPr>
          </a:p>
        </p:txBody>
      </p:sp>
      <p:sp>
        <p:nvSpPr>
          <p:cNvPr id="14" name="TextBox 13"/>
          <p:cNvSpPr txBox="1"/>
          <p:nvPr/>
        </p:nvSpPr>
        <p:spPr>
          <a:xfrm>
            <a:off x="3137944" y="4986078"/>
            <a:ext cx="2958056" cy="1400383"/>
          </a:xfrm>
          <a:prstGeom prst="rect">
            <a:avLst/>
          </a:prstGeom>
          <a:noFill/>
        </p:spPr>
        <p:txBody>
          <a:bodyPr wrap="square" rtlCol="0">
            <a:spAutoFit/>
          </a:bodyPr>
          <a:lstStyle/>
          <a:p>
            <a:pPr marL="285750" indent="-285750">
              <a:spcBef>
                <a:spcPts val="600"/>
              </a:spcBef>
              <a:buFont typeface="Arial" pitchFamily="34" charset="0"/>
              <a:buChar char="•"/>
            </a:pPr>
            <a:r>
              <a:rPr lang="en-US" sz="1600" dirty="0" smtClean="0">
                <a:latin typeface="+mn-lt"/>
              </a:rPr>
              <a:t>Identify Enterprise Integration Opportunities</a:t>
            </a:r>
          </a:p>
          <a:p>
            <a:pPr marL="285750" indent="-285750">
              <a:spcBef>
                <a:spcPts val="600"/>
              </a:spcBef>
              <a:buFont typeface="Arial" pitchFamily="34" charset="0"/>
              <a:buChar char="•"/>
            </a:pPr>
            <a:r>
              <a:rPr lang="en-US" sz="1600" dirty="0" smtClean="0">
                <a:latin typeface="+mn-lt"/>
              </a:rPr>
              <a:t>Task, monitor and control execution of enterprise integration initiatives</a:t>
            </a:r>
            <a:endParaRPr lang="en-US" sz="1600" dirty="0">
              <a:latin typeface="+mn-lt"/>
            </a:endParaRPr>
          </a:p>
        </p:txBody>
      </p:sp>
      <p:sp>
        <p:nvSpPr>
          <p:cNvPr id="11" name="Freeform 10"/>
          <p:cNvSpPr/>
          <p:nvPr/>
        </p:nvSpPr>
        <p:spPr>
          <a:xfrm>
            <a:off x="2765789" y="1600201"/>
            <a:ext cx="3330211" cy="3260341"/>
          </a:xfrm>
          <a:custGeom>
            <a:avLst/>
            <a:gdLst>
              <a:gd name="connsiteX0" fmla="*/ 0 w 3045321"/>
              <a:gd name="connsiteY0" fmla="*/ 1522661 h 3045321"/>
              <a:gd name="connsiteX1" fmla="*/ 1522661 w 3045321"/>
              <a:gd name="connsiteY1" fmla="*/ 0 h 3045321"/>
              <a:gd name="connsiteX2" fmla="*/ 3045322 w 3045321"/>
              <a:gd name="connsiteY2" fmla="*/ 1522661 h 3045321"/>
              <a:gd name="connsiteX3" fmla="*/ 1522661 w 3045321"/>
              <a:gd name="connsiteY3" fmla="*/ 3045322 h 3045321"/>
              <a:gd name="connsiteX4" fmla="*/ 0 w 3045321"/>
              <a:gd name="connsiteY4" fmla="*/ 1522661 h 3045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5321" h="3045321">
                <a:moveTo>
                  <a:pt x="0" y="1522661"/>
                </a:moveTo>
                <a:cubicBezTo>
                  <a:pt x="0" y="681719"/>
                  <a:pt x="681719" y="0"/>
                  <a:pt x="1522661" y="0"/>
                </a:cubicBezTo>
                <a:cubicBezTo>
                  <a:pt x="2363603" y="0"/>
                  <a:pt x="3045322" y="681719"/>
                  <a:pt x="3045322" y="1522661"/>
                </a:cubicBezTo>
                <a:cubicBezTo>
                  <a:pt x="3045322" y="2363603"/>
                  <a:pt x="2363603" y="3045322"/>
                  <a:pt x="1522661" y="3045322"/>
                </a:cubicBezTo>
                <a:cubicBezTo>
                  <a:pt x="681719" y="3045322"/>
                  <a:pt x="0" y="2363603"/>
                  <a:pt x="0" y="1522661"/>
                </a:cubicBezTo>
                <a:close/>
              </a:path>
            </a:pathLst>
          </a:custGeom>
          <a:solidFill>
            <a:srgbClr val="00B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13571" tIns="480267" rIns="613571" bIns="480267" numCol="1" spcCol="1270" anchor="ctr" anchorCtr="0">
            <a:noAutofit/>
          </a:bodyPr>
          <a:lstStyle/>
          <a:p>
            <a:pPr lvl="0" algn="ctr" defTabSz="1200150">
              <a:lnSpc>
                <a:spcPct val="90000"/>
              </a:lnSpc>
              <a:spcBef>
                <a:spcPct val="0"/>
              </a:spcBef>
              <a:spcAft>
                <a:spcPct val="35000"/>
              </a:spcAft>
            </a:pPr>
            <a:r>
              <a:rPr lang="en-US" kern="1200" dirty="0" smtClean="0"/>
              <a:t>Integration Steering Committee</a:t>
            </a:r>
            <a:endParaRPr lang="en-US" kern="1200" dirty="0"/>
          </a:p>
        </p:txBody>
      </p:sp>
      <p:sp>
        <p:nvSpPr>
          <p:cNvPr id="15" name="TextBox 14"/>
          <p:cNvSpPr txBox="1"/>
          <p:nvPr/>
        </p:nvSpPr>
        <p:spPr>
          <a:xfrm>
            <a:off x="6172200" y="5000417"/>
            <a:ext cx="2971800" cy="1400383"/>
          </a:xfrm>
          <a:prstGeom prst="rect">
            <a:avLst/>
          </a:prstGeom>
          <a:noFill/>
        </p:spPr>
        <p:txBody>
          <a:bodyPr wrap="square" rtlCol="0">
            <a:spAutoFit/>
          </a:bodyPr>
          <a:lstStyle/>
          <a:p>
            <a:pPr marL="285750" indent="-285750">
              <a:spcBef>
                <a:spcPts val="600"/>
              </a:spcBef>
              <a:buFont typeface="Arial" pitchFamily="34" charset="0"/>
              <a:buChar char="•"/>
            </a:pPr>
            <a:r>
              <a:rPr lang="en-US" sz="1600" dirty="0" smtClean="0">
                <a:latin typeface="+mn-lt"/>
              </a:rPr>
              <a:t>Create and manage the Enterprise Architecture</a:t>
            </a:r>
          </a:p>
          <a:p>
            <a:pPr marL="285750" indent="-285750">
              <a:spcBef>
                <a:spcPts val="600"/>
              </a:spcBef>
              <a:buFont typeface="Arial" pitchFamily="34" charset="0"/>
              <a:buChar char="•"/>
            </a:pPr>
            <a:r>
              <a:rPr lang="en-US" sz="1600" dirty="0" smtClean="0">
                <a:latin typeface="+mn-lt"/>
              </a:rPr>
              <a:t>Use the Enterprise Architecture to support executive  decision-making</a:t>
            </a:r>
            <a:endParaRPr lang="en-US" sz="1600" dirty="0">
              <a:latin typeface="+mn-lt"/>
            </a:endParaRPr>
          </a:p>
        </p:txBody>
      </p:sp>
      <p:sp>
        <p:nvSpPr>
          <p:cNvPr id="16"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extLst>
      <p:ext uri="{BB962C8B-B14F-4D97-AF65-F5344CB8AC3E}">
        <p14:creationId xmlns:p14="http://schemas.microsoft.com/office/powerpoint/2010/main" val="2391253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73212" y="212725"/>
            <a:ext cx="7037387" cy="1143000"/>
          </a:xfrm>
        </p:spPr>
        <p:txBody>
          <a:bodyPr/>
          <a:lstStyle/>
          <a:p>
            <a:pPr algn="l" eaLnBrk="1" hangingPunct="1"/>
            <a:r>
              <a:rPr lang="en-US" sz="2800" dirty="0" smtClean="0">
                <a:latin typeface="Arial Black" pitchFamily="34" charset="0"/>
              </a:rPr>
              <a:t>The Veteran Data Management Challenge</a:t>
            </a:r>
          </a:p>
        </p:txBody>
      </p:sp>
      <p:sp>
        <p:nvSpPr>
          <p:cNvPr id="10243" name="Content Placeholder 2"/>
          <p:cNvSpPr>
            <a:spLocks noGrp="1"/>
          </p:cNvSpPr>
          <p:nvPr>
            <p:ph idx="1"/>
          </p:nvPr>
        </p:nvSpPr>
        <p:spPr>
          <a:xfrm>
            <a:off x="215900" y="1679575"/>
            <a:ext cx="3795713" cy="4495800"/>
          </a:xfrm>
        </p:spPr>
        <p:txBody>
          <a:bodyPr/>
          <a:lstStyle/>
          <a:p>
            <a:pPr marL="0" indent="0" eaLnBrk="1" hangingPunct="1">
              <a:buFont typeface="Wingdings" pitchFamily="2" charset="2"/>
              <a:buNone/>
            </a:pPr>
            <a:r>
              <a:rPr lang="en-US" sz="1600" b="1" dirty="0" smtClean="0">
                <a:solidFill>
                  <a:schemeClr val="tx1"/>
                </a:solidFill>
              </a:rPr>
              <a:t>Current Environment:  </a:t>
            </a:r>
            <a:r>
              <a:rPr lang="en-US" sz="1600" dirty="0" smtClean="0">
                <a:solidFill>
                  <a:schemeClr val="tx1"/>
                </a:solidFill>
              </a:rPr>
              <a:t>VA suffers from a proliferation of systems and a lack of authoritative, common customer data across VBA, VHA, NCA, BVA, and Staff Offices. </a:t>
            </a:r>
          </a:p>
          <a:p>
            <a:pPr marL="0" indent="0" eaLnBrk="1" hangingPunct="1"/>
            <a:endParaRPr lang="en-US" sz="1600" dirty="0" smtClean="0">
              <a:solidFill>
                <a:schemeClr val="tx1"/>
              </a:solidFill>
            </a:endParaRPr>
          </a:p>
          <a:p>
            <a:pPr marL="0" indent="0" eaLnBrk="1" hangingPunct="1">
              <a:buFont typeface="Wingdings" pitchFamily="2" charset="2"/>
              <a:buNone/>
            </a:pPr>
            <a:r>
              <a:rPr lang="en-US" sz="1600" dirty="0" smtClean="0">
                <a:solidFill>
                  <a:schemeClr val="tx1"/>
                </a:solidFill>
              </a:rPr>
              <a:t>This situation prevents:</a:t>
            </a:r>
          </a:p>
          <a:p>
            <a:pPr marL="234950" lvl="1" indent="-233363" eaLnBrk="1" hangingPunct="1">
              <a:buFont typeface="Wingdings" pitchFamily="2" charset="2"/>
              <a:buChar char="§"/>
            </a:pPr>
            <a:r>
              <a:rPr lang="en-US" sz="1400" dirty="0" smtClean="0">
                <a:solidFill>
                  <a:schemeClr val="tx1"/>
                </a:solidFill>
              </a:rPr>
              <a:t>Easy sharing of data enterprise wide</a:t>
            </a:r>
          </a:p>
          <a:p>
            <a:pPr marL="234950" lvl="1" indent="-233363" eaLnBrk="1" hangingPunct="1">
              <a:buFont typeface="Wingdings" pitchFamily="2" charset="2"/>
              <a:buChar char="§"/>
            </a:pPr>
            <a:r>
              <a:rPr lang="en-US" sz="1400" dirty="0" smtClean="0">
                <a:solidFill>
                  <a:schemeClr val="tx1"/>
                </a:solidFill>
              </a:rPr>
              <a:t>Comprehensive understanding of a Veteran</a:t>
            </a:r>
            <a:r>
              <a:rPr lang="ja-JP" altLang="en-US" sz="1400" dirty="0" smtClean="0">
                <a:solidFill>
                  <a:schemeClr val="tx1"/>
                </a:solidFill>
              </a:rPr>
              <a:t>’</a:t>
            </a:r>
            <a:r>
              <a:rPr lang="en-US" altLang="ja-JP" sz="1400" dirty="0" smtClean="0">
                <a:solidFill>
                  <a:schemeClr val="tx1"/>
                </a:solidFill>
              </a:rPr>
              <a:t>s circumstances, needs, benefits, and services</a:t>
            </a:r>
          </a:p>
          <a:p>
            <a:pPr marL="234950" lvl="1" indent="-233363" eaLnBrk="1" hangingPunct="1">
              <a:buFont typeface="Wingdings" pitchFamily="2" charset="2"/>
              <a:buChar char="§"/>
            </a:pPr>
            <a:r>
              <a:rPr lang="en-US" sz="1400" dirty="0" smtClean="0">
                <a:solidFill>
                  <a:schemeClr val="tx1"/>
                </a:solidFill>
              </a:rPr>
              <a:t>Timely delivery of benefits and services in a contextually appropriate manner</a:t>
            </a:r>
          </a:p>
          <a:p>
            <a:pPr marL="234950" lvl="1" indent="-233363" eaLnBrk="1" hangingPunct="1">
              <a:buFont typeface="Wingdings" pitchFamily="2" charset="2"/>
              <a:buChar char="§"/>
            </a:pPr>
            <a:r>
              <a:rPr lang="en-US" sz="1400" dirty="0" smtClean="0">
                <a:solidFill>
                  <a:schemeClr val="tx1"/>
                </a:solidFill>
              </a:rPr>
              <a:t>Cost-effective and efficient maintenance of VA</a:t>
            </a:r>
            <a:r>
              <a:rPr lang="ja-JP" altLang="en-US" sz="1400" dirty="0" smtClean="0">
                <a:solidFill>
                  <a:schemeClr val="tx1"/>
                </a:solidFill>
              </a:rPr>
              <a:t>’</a:t>
            </a:r>
            <a:r>
              <a:rPr lang="en-US" altLang="ja-JP" sz="1400" dirty="0" smtClean="0">
                <a:solidFill>
                  <a:schemeClr val="tx1"/>
                </a:solidFill>
              </a:rPr>
              <a:t>s systems</a:t>
            </a:r>
          </a:p>
          <a:p>
            <a:pPr marL="234950" lvl="1" indent="-233363" eaLnBrk="1" hangingPunct="1">
              <a:buFont typeface="Wingdings" pitchFamily="2" charset="2"/>
              <a:buChar char="§"/>
            </a:pPr>
            <a:r>
              <a:rPr lang="en-US" sz="1400" dirty="0" smtClean="0">
                <a:solidFill>
                  <a:schemeClr val="tx1"/>
                </a:solidFill>
              </a:rPr>
              <a:t>Delivery of integrated business process results to management, policy-makers, and customers</a:t>
            </a:r>
          </a:p>
          <a:p>
            <a:pPr marL="234950" lvl="1" indent="-233363" eaLnBrk="1" hangingPunct="1">
              <a:buFont typeface="Wingdings" pitchFamily="2" charset="2"/>
              <a:buChar char="Ø"/>
            </a:pPr>
            <a:endParaRPr lang="en-US" sz="1600" dirty="0" smtClean="0">
              <a:solidFill>
                <a:schemeClr val="tx1"/>
              </a:solidFill>
            </a:endParaRPr>
          </a:p>
        </p:txBody>
      </p:sp>
      <p:sp>
        <p:nvSpPr>
          <p:cNvPr id="10244" name="Slide Number Placeholder 3"/>
          <p:cNvSpPr>
            <a:spLocks noGrp="1"/>
          </p:cNvSpPr>
          <p:nvPr>
            <p:ph type="sldNum" sz="quarter" idx="12"/>
          </p:nvPr>
        </p:nvSpPr>
        <p:spPr>
          <a:xfrm>
            <a:off x="7239000" y="6553200"/>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eaLnBrk="1" hangingPunct="1"/>
            <a:fld id="{67B4E8BC-D84F-4BA2-B443-97053DE66441}" type="slidenum">
              <a:rPr lang="en-US" smtClean="0">
                <a:solidFill>
                  <a:srgbClr val="000000"/>
                </a:solidFill>
              </a:rPr>
              <a:pPr eaLnBrk="1" hangingPunct="1"/>
              <a:t>10</a:t>
            </a:fld>
            <a:endParaRPr lang="en-US" smtClean="0">
              <a:solidFill>
                <a:srgbClr val="000000"/>
              </a:solidFill>
            </a:endParaRPr>
          </a:p>
        </p:txBody>
      </p:sp>
      <p:sp>
        <p:nvSpPr>
          <p:cNvPr id="5" name="Content Placeholder 2"/>
          <p:cNvSpPr txBox="1">
            <a:spLocks/>
          </p:cNvSpPr>
          <p:nvPr/>
        </p:nvSpPr>
        <p:spPr bwMode="auto">
          <a:xfrm>
            <a:off x="4502150" y="1624013"/>
            <a:ext cx="40735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1"/>
              </a:buClr>
              <a:buFont typeface="Wingdings" pitchFamily="2" charset="2"/>
              <a:buChar char="v"/>
              <a:defRPr sz="3200">
                <a:solidFill>
                  <a:srgbClr val="003366"/>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Char char="–"/>
              <a:defRPr sz="2400">
                <a:solidFill>
                  <a:srgbClr val="003366"/>
                </a:solidFill>
                <a:latin typeface="+mn-lt"/>
                <a:ea typeface="ＭＳ Ｐゴシック" pitchFamily="-72" charset="-128"/>
              </a:defRPr>
            </a:lvl2pPr>
            <a:lvl3pPr marL="1143000" indent="-228600" algn="l" rtl="0" eaLnBrk="0" fontAlgn="base" hangingPunct="0">
              <a:spcBef>
                <a:spcPct val="20000"/>
              </a:spcBef>
              <a:spcAft>
                <a:spcPct val="0"/>
              </a:spcAft>
              <a:buChar char="•"/>
              <a:defRPr sz="2200">
                <a:solidFill>
                  <a:srgbClr val="003366"/>
                </a:solidFill>
                <a:latin typeface="+mn-lt"/>
                <a:ea typeface="ＭＳ Ｐゴシック" pitchFamily="-72" charset="-128"/>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pitchFamily="-72" charset="-128"/>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pitchFamily="-72" charset="-128"/>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eaLnBrk="1" hangingPunct="1">
              <a:buClr>
                <a:srgbClr val="000000"/>
              </a:buClr>
              <a:buFont typeface="Wingdings" pitchFamily="2" charset="2"/>
              <a:buNone/>
              <a:defRPr/>
            </a:pPr>
            <a:r>
              <a:rPr lang="en-US" sz="1600" b="1" dirty="0">
                <a:solidFill>
                  <a:schemeClr val="tx1"/>
                </a:solidFill>
              </a:rPr>
              <a:t>Challenge:  </a:t>
            </a:r>
            <a:r>
              <a:rPr lang="en-US" sz="1600" dirty="0" smtClean="0">
                <a:solidFill>
                  <a:schemeClr val="tx1"/>
                </a:solidFill>
              </a:rPr>
              <a:t>How do we ensure that VA processes and systems support an integrated, authoritative view of our customers and their needs in order to ensure the most efficient and effective delivery of benefits and services possible across the Veteran lifecycle?</a:t>
            </a:r>
          </a:p>
          <a:p>
            <a:pPr marL="347662" lvl="1" indent="0" eaLnBrk="1" hangingPunct="1">
              <a:buFontTx/>
              <a:buNone/>
              <a:defRPr/>
            </a:pPr>
            <a:endParaRPr lang="en-US" sz="1400" dirty="0" smtClean="0">
              <a:solidFill>
                <a:schemeClr val="tx1"/>
              </a:solidFill>
              <a:cs typeface="Arial" charset="0"/>
            </a:endParaRPr>
          </a:p>
          <a:p>
            <a:pPr marL="914400" lvl="1" indent="-457200" eaLnBrk="1" hangingPunct="1">
              <a:buFont typeface="Wingdings" pitchFamily="2" charset="2"/>
              <a:buChar char="Ø"/>
              <a:defRPr/>
            </a:pPr>
            <a:endParaRPr lang="en-US" sz="1600" dirty="0" smtClean="0">
              <a:solidFill>
                <a:schemeClr val="tx1"/>
              </a:solidFill>
              <a:cs typeface="Arial" charset="0"/>
            </a:endParaRPr>
          </a:p>
        </p:txBody>
      </p:sp>
      <p:grpSp>
        <p:nvGrpSpPr>
          <p:cNvPr id="10246" name="Group 1"/>
          <p:cNvGrpSpPr>
            <a:grpSpLocks/>
          </p:cNvGrpSpPr>
          <p:nvPr/>
        </p:nvGrpSpPr>
        <p:grpSpPr bwMode="auto">
          <a:xfrm>
            <a:off x="4200525" y="3521075"/>
            <a:ext cx="4505325" cy="3009900"/>
            <a:chOff x="1243013" y="2074863"/>
            <a:chExt cx="6448425" cy="4162425"/>
          </a:xfrm>
        </p:grpSpPr>
        <p:grpSp>
          <p:nvGrpSpPr>
            <p:cNvPr id="10247" name="Group 8"/>
            <p:cNvGrpSpPr>
              <a:grpSpLocks/>
            </p:cNvGrpSpPr>
            <p:nvPr/>
          </p:nvGrpSpPr>
          <p:grpSpPr bwMode="auto">
            <a:xfrm>
              <a:off x="2384425" y="2954408"/>
              <a:ext cx="4032250" cy="2435419"/>
              <a:chOff x="1454051" y="4330366"/>
              <a:chExt cx="3871167" cy="2599001"/>
            </a:xfrm>
          </p:grpSpPr>
          <p:grpSp>
            <p:nvGrpSpPr>
              <p:cNvPr id="10261" name="Group 22"/>
              <p:cNvGrpSpPr>
                <a:grpSpLocks/>
              </p:cNvGrpSpPr>
              <p:nvPr/>
            </p:nvGrpSpPr>
            <p:grpSpPr bwMode="auto">
              <a:xfrm>
                <a:off x="1454051" y="5027995"/>
                <a:ext cx="3871167" cy="1021651"/>
                <a:chOff x="1454051" y="5027995"/>
                <a:chExt cx="3871167" cy="1021651"/>
              </a:xfrm>
            </p:grpSpPr>
            <p:cxnSp>
              <p:nvCxnSpPr>
                <p:cNvPr id="46" name="Straight Connector 45"/>
                <p:cNvCxnSpPr/>
                <p:nvPr/>
              </p:nvCxnSpPr>
              <p:spPr>
                <a:xfrm flipV="1">
                  <a:off x="1453301" y="5045781"/>
                  <a:ext cx="3871989" cy="1019132"/>
                </a:xfrm>
                <a:prstGeom prst="line">
                  <a:avLst/>
                </a:prstGeom>
                <a:ln w="28575">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453301" y="5155895"/>
                  <a:ext cx="3845812" cy="909018"/>
                </a:xfrm>
                <a:prstGeom prst="line">
                  <a:avLst/>
                </a:prstGeom>
                <a:ln w="28575">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flipH="1">
                <a:off x="3423107" y="4331219"/>
                <a:ext cx="17451" cy="2595856"/>
              </a:xfrm>
              <a:prstGeom prst="line">
                <a:avLst/>
              </a:prstGeom>
              <a:ln w="28575">
                <a:solidFill>
                  <a:schemeClr val="bg1">
                    <a:lumMod val="8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10248" y="4474131"/>
                <a:ext cx="2362457" cy="2188204"/>
              </a:xfrm>
              <a:prstGeom prst="line">
                <a:avLst/>
              </a:prstGeom>
              <a:ln w="28575">
                <a:solidFill>
                  <a:schemeClr val="bg1">
                    <a:lumMod val="8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210248" y="4474131"/>
                <a:ext cx="2262113" cy="2188204"/>
              </a:xfrm>
              <a:prstGeom prst="line">
                <a:avLst/>
              </a:prstGeom>
              <a:ln w="28575">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bwMode="auto">
            <a:xfrm>
              <a:off x="1602016" y="2549063"/>
              <a:ext cx="5787224" cy="3301839"/>
            </a:xfrm>
            <a:prstGeom prst="ellipse">
              <a:avLst/>
            </a:prstGeom>
            <a:no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0249" name="Object 2"/>
            <p:cNvPicPr>
              <a:picLocks noChangeArrowheads="1"/>
            </p:cNvPicPr>
            <p:nvPr/>
          </p:nvPicPr>
          <p:blipFill>
            <a:blip r:embed="rId3">
              <a:extLst>
                <a:ext uri="{28A0092B-C50C-407E-A947-70E740481C1C}">
                  <a14:useLocalDpi xmlns:a14="http://schemas.microsoft.com/office/drawing/2010/main" val="0"/>
                </a:ext>
              </a:extLst>
            </a:blip>
            <a:srcRect t="-156" r="-64" b="-172"/>
            <a:stretch>
              <a:fillRect/>
            </a:stretch>
          </p:blipFill>
          <p:spPr bwMode="auto">
            <a:xfrm>
              <a:off x="3403600" y="3395768"/>
              <a:ext cx="2124075" cy="1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621" y="2305730"/>
              <a:ext cx="814387" cy="80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850" y="2074863"/>
              <a:ext cx="1381125" cy="103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9863" y="2428903"/>
              <a:ext cx="1260475" cy="6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5901" y="2951331"/>
              <a:ext cx="915988" cy="80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5900" y="3911746"/>
              <a:ext cx="1125538" cy="95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2450" y="4923064"/>
              <a:ext cx="1019175" cy="102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6"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4776" y="2954408"/>
              <a:ext cx="968849" cy="9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7" name="Picture 3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03452" y="5319971"/>
              <a:ext cx="1302919" cy="91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3013" y="4199107"/>
              <a:ext cx="1090612" cy="107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5275" y="3224285"/>
              <a:ext cx="682386" cy="119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4690" y="5187273"/>
              <a:ext cx="1133162" cy="82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04622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1409700" y="228600"/>
            <a:ext cx="7810969" cy="1143000"/>
          </a:xfrm>
        </p:spPr>
        <p:txBody>
          <a:bodyPr/>
          <a:lstStyle/>
          <a:p>
            <a:pPr algn="l" eaLnBrk="1" hangingPunct="1"/>
            <a:r>
              <a:rPr lang="en-US" sz="2800" dirty="0" smtClean="0">
                <a:latin typeface="Arial Black" pitchFamily="34" charset="0"/>
              </a:rPr>
              <a:t>Initial Vision and Long-Term Evolution</a:t>
            </a:r>
          </a:p>
        </p:txBody>
      </p:sp>
      <p:sp>
        <p:nvSpPr>
          <p:cNvPr id="11267" name="Slide Number Placeholder 3"/>
          <p:cNvSpPr>
            <a:spLocks noGrp="1"/>
          </p:cNvSpPr>
          <p:nvPr>
            <p:ph type="sldNum" sz="quarter" idx="12"/>
          </p:nvPr>
        </p:nvSpPr>
        <p:spPr>
          <a:xfrm>
            <a:off x="7248525" y="6610350"/>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eaLnBrk="1" hangingPunct="1"/>
            <a:fld id="{8CF241BE-AD0D-42F1-8F98-A2337B2FFA6F}" type="slidenum">
              <a:rPr lang="en-US" smtClean="0">
                <a:solidFill>
                  <a:srgbClr val="000000"/>
                </a:solidFill>
              </a:rPr>
              <a:pPr eaLnBrk="1" hangingPunct="1"/>
              <a:t>11</a:t>
            </a:fld>
            <a:endParaRPr lang="en-US" smtClean="0">
              <a:solidFill>
                <a:srgbClr val="000000"/>
              </a:solidFill>
            </a:endParaRPr>
          </a:p>
        </p:txBody>
      </p:sp>
      <p:pic>
        <p:nvPicPr>
          <p:cNvPr id="11268" name="Object 2"/>
          <p:cNvPicPr>
            <a:picLocks noChangeArrowheads="1"/>
          </p:cNvPicPr>
          <p:nvPr/>
        </p:nvPicPr>
        <p:blipFill>
          <a:blip r:embed="rId3" cstate="print">
            <a:extLst>
              <a:ext uri="{28A0092B-C50C-407E-A947-70E740481C1C}">
                <a14:useLocalDpi xmlns:a14="http://schemas.microsoft.com/office/drawing/2010/main" val="0"/>
              </a:ext>
            </a:extLst>
          </a:blip>
          <a:srcRect t="-156" r="-64" b="-172"/>
          <a:stretch>
            <a:fillRect/>
          </a:stretch>
        </p:blipFill>
        <p:spPr bwMode="auto">
          <a:xfrm>
            <a:off x="471488" y="2822575"/>
            <a:ext cx="192246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603500" y="2551113"/>
            <a:ext cx="6267450" cy="3562350"/>
          </a:xfrm>
          <a:prstGeom prst="rect">
            <a:avLst/>
          </a:prstGeom>
          <a:noFill/>
        </p:spPr>
        <p:txBody>
          <a:bodyPr>
            <a:spAutoFit/>
          </a:bodyPr>
          <a:lstStyle/>
          <a:p>
            <a:pPr fontAlgn="auto">
              <a:spcBef>
                <a:spcPts val="0"/>
              </a:spcBef>
              <a:spcAft>
                <a:spcPts val="0"/>
              </a:spcAft>
              <a:defRPr/>
            </a:pPr>
            <a:r>
              <a:rPr lang="en-US" sz="1600" b="1" i="1" dirty="0">
                <a:latin typeface="Tahoma"/>
                <a:ea typeface="ＭＳ Ｐゴシック" pitchFamily="34" charset="-128"/>
                <a:cs typeface="Arial" charset="0"/>
              </a:rPr>
              <a:t>With enterprise-wide, Veteran-centric common customer data management, VA will have:</a:t>
            </a:r>
          </a:p>
          <a:p>
            <a:pPr marL="285750" indent="-285750" fontAlgn="auto">
              <a:spcBef>
                <a:spcPts val="1200"/>
              </a:spcBef>
              <a:spcAft>
                <a:spcPts val="0"/>
              </a:spcAft>
              <a:buFont typeface="Wingdings" pitchFamily="2" charset="2"/>
              <a:buChar char="ü"/>
              <a:defRPr/>
            </a:pPr>
            <a:r>
              <a:rPr lang="en-US" sz="1400" dirty="0">
                <a:latin typeface="Tahoma"/>
                <a:ea typeface="ＭＳ Ｐゴシック" pitchFamily="34" charset="-128"/>
                <a:cs typeface="Arial" charset="0"/>
              </a:rPr>
              <a:t>Authoritative common customer data where and when it is needed</a:t>
            </a:r>
          </a:p>
          <a:p>
            <a:pPr marL="285750" indent="-285750" fontAlgn="auto">
              <a:spcBef>
                <a:spcPts val="900"/>
              </a:spcBef>
              <a:spcAft>
                <a:spcPts val="0"/>
              </a:spcAft>
              <a:buFont typeface="Wingdings" pitchFamily="2" charset="2"/>
              <a:buChar char="ü"/>
              <a:defRPr/>
            </a:pPr>
            <a:r>
              <a:rPr lang="en-US" sz="1400" dirty="0">
                <a:latin typeface="Tahoma"/>
                <a:ea typeface="ＭＳ Ｐゴシック" pitchFamily="34" charset="-128"/>
                <a:cs typeface="Arial" charset="0"/>
              </a:rPr>
              <a:t>Authoritative common customer data domains and source(s)</a:t>
            </a:r>
          </a:p>
          <a:p>
            <a:pPr marL="285750" indent="-285750" fontAlgn="auto">
              <a:spcBef>
                <a:spcPts val="900"/>
              </a:spcBef>
              <a:spcAft>
                <a:spcPts val="0"/>
              </a:spcAft>
              <a:buFont typeface="Wingdings" pitchFamily="2" charset="2"/>
              <a:buChar char="ü"/>
              <a:defRPr/>
            </a:pPr>
            <a:r>
              <a:rPr lang="en-US" sz="1400" dirty="0">
                <a:latin typeface="Tahoma"/>
                <a:ea typeface="ＭＳ Ｐゴシック" pitchFamily="34" charset="-128"/>
                <a:cs typeface="Arial" charset="0"/>
              </a:rPr>
              <a:t>Processes and practices to manage authoritative common customer data</a:t>
            </a:r>
          </a:p>
          <a:p>
            <a:pPr marL="285750" indent="-285750" fontAlgn="auto">
              <a:spcBef>
                <a:spcPts val="900"/>
              </a:spcBef>
              <a:spcAft>
                <a:spcPts val="0"/>
              </a:spcAft>
              <a:buFont typeface="Wingdings" pitchFamily="2" charset="2"/>
              <a:buChar char="ü"/>
              <a:defRPr/>
            </a:pPr>
            <a:r>
              <a:rPr lang="en-US" sz="1400" dirty="0">
                <a:latin typeface="Tahoma"/>
                <a:ea typeface="ＭＳ Ｐゴシック" pitchFamily="34" charset="-128"/>
                <a:cs typeface="Arial" charset="0"/>
              </a:rPr>
              <a:t>Governance to support use of common customer data management processes and practices</a:t>
            </a:r>
          </a:p>
          <a:p>
            <a:pPr fontAlgn="auto">
              <a:spcBef>
                <a:spcPts val="1800"/>
              </a:spcBef>
              <a:spcAft>
                <a:spcPts val="0"/>
              </a:spcAft>
              <a:defRPr/>
            </a:pPr>
            <a:r>
              <a:rPr lang="en-US" sz="1600" b="1" i="1" u="sng" dirty="0">
                <a:latin typeface="Tahoma"/>
                <a:ea typeface="ＭＳ Ｐゴシック" pitchFamily="34" charset="-128"/>
                <a:cs typeface="Arial" charset="0"/>
              </a:rPr>
              <a:t>Long term</a:t>
            </a:r>
            <a:r>
              <a:rPr lang="en-US" sz="1600" b="1" i="1" dirty="0">
                <a:latin typeface="Tahoma"/>
                <a:ea typeface="ＭＳ Ｐゴシック" pitchFamily="34" charset="-128"/>
                <a:cs typeface="Arial" charset="0"/>
              </a:rPr>
              <a:t>:  Lessons learned with </a:t>
            </a:r>
            <a:br>
              <a:rPr lang="en-US" sz="1600" b="1" i="1" dirty="0">
                <a:latin typeface="Tahoma"/>
                <a:ea typeface="ＭＳ Ｐゴシック" pitchFamily="34" charset="-128"/>
                <a:cs typeface="Arial" charset="0"/>
              </a:rPr>
            </a:br>
            <a:r>
              <a:rPr lang="en-US" sz="1600" b="1" i="1" dirty="0">
                <a:latin typeface="Tahoma"/>
                <a:ea typeface="ＭＳ Ｐゴシック" pitchFamily="34" charset="-128"/>
                <a:cs typeface="Arial" charset="0"/>
              </a:rPr>
              <a:t>common customer data will be applicable </a:t>
            </a:r>
            <a:br>
              <a:rPr lang="en-US" sz="1600" b="1" i="1" dirty="0">
                <a:latin typeface="Tahoma"/>
                <a:ea typeface="ＭＳ Ｐゴシック" pitchFamily="34" charset="-128"/>
                <a:cs typeface="Arial" charset="0"/>
              </a:rPr>
            </a:br>
            <a:r>
              <a:rPr lang="en-US" sz="1600" b="1" i="1" dirty="0">
                <a:latin typeface="Tahoma"/>
                <a:ea typeface="ＭＳ Ｐゴシック" pitchFamily="34" charset="-128"/>
                <a:cs typeface="Arial" charset="0"/>
              </a:rPr>
              <a:t>to ALL VA data.</a:t>
            </a:r>
          </a:p>
          <a:p>
            <a:pPr marL="285750" indent="-285750" fontAlgn="auto">
              <a:spcBef>
                <a:spcPts val="0"/>
              </a:spcBef>
              <a:spcAft>
                <a:spcPts val="0"/>
              </a:spcAft>
              <a:buFont typeface="Wingdings" pitchFamily="2" charset="2"/>
              <a:buChar char="ü"/>
              <a:defRPr/>
            </a:pPr>
            <a:endParaRPr lang="en-US" sz="1400" dirty="0">
              <a:latin typeface="Tahoma"/>
              <a:ea typeface="ＭＳ Ｐゴシック" pitchFamily="34" charset="-128"/>
              <a:cs typeface="Arial" charset="0"/>
            </a:endParaRPr>
          </a:p>
          <a:p>
            <a:pPr fontAlgn="auto">
              <a:spcBef>
                <a:spcPts val="0"/>
              </a:spcBef>
              <a:spcAft>
                <a:spcPts val="0"/>
              </a:spcAft>
              <a:defRPr/>
            </a:pPr>
            <a:endParaRPr lang="en-US" sz="1400" dirty="0">
              <a:latin typeface="Tahoma"/>
              <a:ea typeface="ＭＳ Ｐゴシック" pitchFamily="34" charset="-128"/>
              <a:cs typeface="Arial" charset="0"/>
            </a:endParaRPr>
          </a:p>
        </p:txBody>
      </p:sp>
      <p:grpSp>
        <p:nvGrpSpPr>
          <p:cNvPr id="11270" name="Group 3"/>
          <p:cNvGrpSpPr>
            <a:grpSpLocks/>
          </p:cNvGrpSpPr>
          <p:nvPr/>
        </p:nvGrpSpPr>
        <p:grpSpPr bwMode="auto">
          <a:xfrm>
            <a:off x="7346950" y="4522788"/>
            <a:ext cx="1409700" cy="1227137"/>
            <a:chOff x="6617970" y="4712932"/>
            <a:chExt cx="1463040" cy="1253528"/>
          </a:xfrm>
        </p:grpSpPr>
        <p:pic>
          <p:nvPicPr>
            <p:cNvPr id="15390" name="Picture 2"/>
            <p:cNvPicPr>
              <a:picLocks noChangeAspect="1" noChangeArrowheads="1"/>
            </p:cNvPicPr>
            <p:nvPr/>
          </p:nvPicPr>
          <p:blipFill>
            <a:blip r:embed="rId4"/>
            <a:srcRect/>
            <a:stretch>
              <a:fillRect/>
            </a:stretch>
          </p:blipFill>
          <p:spPr bwMode="auto">
            <a:xfrm>
              <a:off x="6617970" y="4712932"/>
              <a:ext cx="1463040" cy="115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97" name="Oval 1"/>
            <p:cNvSpPr>
              <a:spLocks noChangeArrowheads="1"/>
            </p:cNvSpPr>
            <p:nvPr/>
          </p:nvSpPr>
          <p:spPr bwMode="auto">
            <a:xfrm>
              <a:off x="6617970" y="4719630"/>
              <a:ext cx="1463040" cy="1246830"/>
            </a:xfrm>
            <a:prstGeom prst="ellipse">
              <a:avLst/>
            </a:prstGeom>
            <a:noFill/>
            <a:ln w="1016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sz="900" smtClean="0">
                <a:solidFill>
                  <a:srgbClr val="000000"/>
                </a:solidFill>
                <a:latin typeface="Times New Roman" pitchFamily="18" charset="0"/>
                <a:ea typeface="ＭＳ Ｐゴシック" pitchFamily="34" charset="-128"/>
                <a:cs typeface="Times New Roman" pitchFamily="18" charset="0"/>
              </a:endParaRPr>
            </a:p>
          </p:txBody>
        </p:sp>
      </p:grpSp>
      <p:sp>
        <p:nvSpPr>
          <p:cNvPr id="23" name="TextBox 22"/>
          <p:cNvSpPr txBox="1"/>
          <p:nvPr/>
        </p:nvSpPr>
        <p:spPr>
          <a:xfrm>
            <a:off x="158698" y="1658412"/>
            <a:ext cx="8840334" cy="830997"/>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fontAlgn="auto">
              <a:spcBef>
                <a:spcPts val="0"/>
              </a:spcBef>
              <a:spcAft>
                <a:spcPts val="0"/>
              </a:spcAft>
              <a:defRPr/>
            </a:pPr>
            <a:r>
              <a:rPr lang="en-US" sz="1600" b="1" dirty="0">
                <a:solidFill>
                  <a:srgbClr val="FFFFFF"/>
                </a:solidFill>
                <a:latin typeface="Tahoma"/>
                <a:ea typeface="ＭＳ Ｐゴシック" pitchFamily="34" charset="-128"/>
                <a:cs typeface="Arial" charset="0"/>
              </a:rPr>
              <a:t>CDI Vision:  VA maintains authoritative common data on each Client that is securely shared across the enterprise for proactive, seamless delivery of benefits and services with reduced burden to the Veteran, their Family, and VA.</a:t>
            </a:r>
            <a:endParaRPr lang="en-US" sz="1600" dirty="0">
              <a:solidFill>
                <a:srgbClr val="FFFFFF"/>
              </a:solidFill>
              <a:latin typeface="Tahoma"/>
              <a:ea typeface="ＭＳ Ｐゴシック" pitchFamily="34" charset="-128"/>
              <a:cs typeface="Arial" charset="0"/>
            </a:endParaRPr>
          </a:p>
        </p:txBody>
      </p:sp>
      <p:sp>
        <p:nvSpPr>
          <p:cNvPr id="11274" name="Curved Right Arrow 10"/>
          <p:cNvSpPr>
            <a:spLocks noChangeArrowheads="1"/>
          </p:cNvSpPr>
          <p:nvPr/>
        </p:nvSpPr>
        <p:spPr bwMode="auto">
          <a:xfrm rot="944002">
            <a:off x="358775" y="3540125"/>
            <a:ext cx="449263" cy="1301750"/>
          </a:xfrm>
          <a:prstGeom prst="curvedRightArrow">
            <a:avLst>
              <a:gd name="adj1" fmla="val 25018"/>
              <a:gd name="adj2" fmla="val 50023"/>
              <a:gd name="adj3" fmla="val 25000"/>
            </a:avLst>
          </a:prstGeom>
          <a:solidFill>
            <a:srgbClr val="FF00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lstStyle/>
          <a:p>
            <a:endParaRPr lang="en-US" smtClean="0">
              <a:solidFill>
                <a:srgbClr val="000000"/>
              </a:solidFill>
              <a:latin typeface="Tahoma" pitchFamily="34" charset="0"/>
              <a:ea typeface="ＭＳ Ｐゴシック" pitchFamily="34" charset="-128"/>
              <a:cs typeface="Arial" charset="0"/>
            </a:endParaRPr>
          </a:p>
        </p:txBody>
      </p:sp>
      <p:sp>
        <p:nvSpPr>
          <p:cNvPr id="3" name="Donut 2"/>
          <p:cNvSpPr/>
          <p:nvPr/>
        </p:nvSpPr>
        <p:spPr bwMode="auto">
          <a:xfrm>
            <a:off x="933450" y="3516313"/>
            <a:ext cx="952500" cy="350837"/>
          </a:xfrm>
          <a:prstGeom prst="donut">
            <a:avLst>
              <a:gd name="adj" fmla="val 14640"/>
            </a:avLst>
          </a:prstGeom>
          <a:solidFill>
            <a:srgbClr val="FF0000"/>
          </a:solidFill>
          <a:ln w="9525" cap="flat" cmpd="sng" algn="ctr">
            <a:noFill/>
            <a:prstDash val="solid"/>
            <a:round/>
            <a:headEnd type="none" w="sm" len="sm"/>
            <a:tailEnd type="none" w="sm" len="sm"/>
          </a:ln>
          <a:effectLst/>
        </p:spPr>
        <p:txBody>
          <a:bodyPr wrap="none"/>
          <a:lstStyle/>
          <a:p>
            <a:pPr fontAlgn="auto">
              <a:spcBef>
                <a:spcPts val="0"/>
              </a:spcBef>
              <a:spcAft>
                <a:spcPts val="0"/>
              </a:spcAft>
              <a:defRPr/>
            </a:pPr>
            <a:endParaRPr lang="en-US" dirty="0">
              <a:solidFill>
                <a:srgbClr val="000000"/>
              </a:solidFill>
              <a:latin typeface="Tahoma"/>
              <a:ea typeface="ＭＳ Ｐゴシック" pitchFamily="34" charset="-128"/>
              <a:cs typeface="Arial" charset="0"/>
            </a:endParaRPr>
          </a:p>
        </p:txBody>
      </p:sp>
      <p:sp>
        <p:nvSpPr>
          <p:cNvPr id="24" name="TextBox 23"/>
          <p:cNvSpPr txBox="1"/>
          <p:nvPr/>
        </p:nvSpPr>
        <p:spPr>
          <a:xfrm>
            <a:off x="347663" y="5937479"/>
            <a:ext cx="8293100" cy="708025"/>
          </a:xfrm>
          <a:prstGeom prst="rect">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fontAlgn="auto">
              <a:spcBef>
                <a:spcPts val="0"/>
              </a:spcBef>
              <a:spcAft>
                <a:spcPts val="0"/>
              </a:spcAft>
              <a:defRPr/>
            </a:pPr>
            <a:r>
              <a:rPr lang="en-US" sz="2000" b="1" dirty="0">
                <a:solidFill>
                  <a:srgbClr val="003366"/>
                </a:solidFill>
                <a:latin typeface="Tahoma" pitchFamily="34" charset="0"/>
                <a:ea typeface="Tahoma" pitchFamily="34" charset="0"/>
                <a:cs typeface="Tahoma" pitchFamily="34" charset="0"/>
              </a:rPr>
              <a:t>Integrate and align business processes to capture data once, share enterprise wide, use for a lifetime</a:t>
            </a:r>
            <a:endParaRPr lang="en-US" sz="2000" dirty="0">
              <a:solidFill>
                <a:srgbClr val="003366"/>
              </a:solidFill>
              <a:latin typeface="Tahoma" pitchFamily="34" charset="0"/>
              <a:ea typeface="ＭＳ Ｐゴシック" pitchFamily="34" charset="-128"/>
              <a:cs typeface="Arial" charset="0"/>
            </a:endParaRPr>
          </a:p>
        </p:txBody>
      </p:sp>
      <p:grpSp>
        <p:nvGrpSpPr>
          <p:cNvPr id="11279" name="Group 3"/>
          <p:cNvGrpSpPr>
            <a:grpSpLocks/>
          </p:cNvGrpSpPr>
          <p:nvPr/>
        </p:nvGrpSpPr>
        <p:grpSpPr bwMode="auto">
          <a:xfrm>
            <a:off x="614363" y="4414838"/>
            <a:ext cx="1430337" cy="1098550"/>
            <a:chOff x="614602" y="4414838"/>
            <a:chExt cx="1429818" cy="1098550"/>
          </a:xfrm>
        </p:grpSpPr>
        <p:sp>
          <p:nvSpPr>
            <p:cNvPr id="15" name="Rectangle 14"/>
            <p:cNvSpPr/>
            <p:nvPr/>
          </p:nvSpPr>
          <p:spPr bwMode="auto">
            <a:xfrm>
              <a:off x="641350" y="4414838"/>
              <a:ext cx="701535" cy="549275"/>
            </a:xfrm>
            <a:prstGeom prst="rect">
              <a:avLst/>
            </a:prstGeom>
            <a:solidFill>
              <a:srgbClr val="99CCFF"/>
            </a:solidFill>
            <a:ln w="952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anchor="ctr"/>
            <a:lstStyle/>
            <a:p>
              <a:pPr algn="ctr" fontAlgn="auto">
                <a:spcBef>
                  <a:spcPts val="0"/>
                </a:spcBef>
                <a:spcAft>
                  <a:spcPts val="0"/>
                </a:spcAft>
                <a:defRPr/>
              </a:pPr>
              <a:endParaRPr lang="en-US" sz="700" dirty="0">
                <a:solidFill>
                  <a:srgbClr val="000000"/>
                </a:solidFill>
                <a:latin typeface="Times New Roman" pitchFamily="18" charset="0"/>
                <a:ea typeface="ＭＳ Ｐゴシック" pitchFamily="34" charset="-128"/>
                <a:cs typeface="Arial" charset="0"/>
              </a:endParaRPr>
            </a:p>
          </p:txBody>
        </p:sp>
        <p:sp>
          <p:nvSpPr>
            <p:cNvPr id="16" name="Rectangle 15"/>
            <p:cNvSpPr/>
            <p:nvPr/>
          </p:nvSpPr>
          <p:spPr bwMode="auto">
            <a:xfrm>
              <a:off x="641350" y="4964113"/>
              <a:ext cx="701535" cy="549275"/>
            </a:xfrm>
            <a:prstGeom prst="rect">
              <a:avLst/>
            </a:prstGeom>
            <a:solidFill>
              <a:srgbClr val="FFFF66"/>
            </a:solidFill>
            <a:ln w="952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anchor="ctr"/>
            <a:lstStyle/>
            <a:p>
              <a:pPr algn="ctr" fontAlgn="auto">
                <a:spcBef>
                  <a:spcPts val="0"/>
                </a:spcBef>
                <a:spcAft>
                  <a:spcPts val="0"/>
                </a:spcAft>
                <a:defRPr/>
              </a:pPr>
              <a:endParaRPr lang="en-US" sz="700" dirty="0">
                <a:solidFill>
                  <a:srgbClr val="000000"/>
                </a:solidFill>
                <a:latin typeface="Times New Roman" pitchFamily="18" charset="0"/>
                <a:ea typeface="ＭＳ Ｐゴシック" pitchFamily="34" charset="-128"/>
                <a:cs typeface="Arial" charset="0"/>
              </a:endParaRPr>
            </a:p>
          </p:txBody>
        </p:sp>
        <p:sp>
          <p:nvSpPr>
            <p:cNvPr id="17" name="Rectangle 16"/>
            <p:cNvSpPr/>
            <p:nvPr/>
          </p:nvSpPr>
          <p:spPr bwMode="auto">
            <a:xfrm>
              <a:off x="1342885" y="4414838"/>
              <a:ext cx="701535" cy="549275"/>
            </a:xfrm>
            <a:prstGeom prst="rect">
              <a:avLst/>
            </a:prstGeom>
            <a:solidFill>
              <a:srgbClr val="92D050"/>
            </a:solidFill>
            <a:ln w="952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anchor="ctr"/>
            <a:lstStyle/>
            <a:p>
              <a:pPr algn="ctr" fontAlgn="auto">
                <a:spcBef>
                  <a:spcPts val="0"/>
                </a:spcBef>
                <a:spcAft>
                  <a:spcPts val="0"/>
                </a:spcAft>
                <a:defRPr/>
              </a:pPr>
              <a:endParaRPr lang="en-US" sz="700" dirty="0">
                <a:solidFill>
                  <a:srgbClr val="000000"/>
                </a:solidFill>
                <a:latin typeface="Times New Roman" pitchFamily="18" charset="0"/>
                <a:ea typeface="ＭＳ Ｐゴシック" pitchFamily="34" charset="-128"/>
                <a:cs typeface="Arial" charset="0"/>
              </a:endParaRPr>
            </a:p>
          </p:txBody>
        </p:sp>
        <p:sp>
          <p:nvSpPr>
            <p:cNvPr id="18" name="Rectangle 17"/>
            <p:cNvSpPr/>
            <p:nvPr/>
          </p:nvSpPr>
          <p:spPr bwMode="auto">
            <a:xfrm>
              <a:off x="1342885" y="4964113"/>
              <a:ext cx="701535" cy="549275"/>
            </a:xfrm>
            <a:prstGeom prst="rect">
              <a:avLst/>
            </a:prstGeom>
            <a:solidFill>
              <a:srgbClr val="FF9933"/>
            </a:solidFill>
            <a:ln w="9525" cap="flat" cmpd="sng" algn="ctr">
              <a:solidFill>
                <a:schemeClr val="tx1"/>
              </a:solidFill>
              <a:prstDash val="solid"/>
              <a:round/>
              <a:headEnd type="none" w="sm" len="sm"/>
              <a:tailEnd type="none" w="sm" len="sm"/>
            </a:ln>
            <a:effectLst/>
            <a:scene3d>
              <a:camera prst="orthographicFront"/>
              <a:lightRig rig="threePt" dir="t"/>
            </a:scene3d>
            <a:sp3d>
              <a:bevelT/>
            </a:sp3d>
          </p:spPr>
          <p:txBody>
            <a:bodyPr wrap="none" anchor="ctr"/>
            <a:lstStyle/>
            <a:p>
              <a:pPr algn="ctr" fontAlgn="auto">
                <a:spcBef>
                  <a:spcPts val="0"/>
                </a:spcBef>
                <a:spcAft>
                  <a:spcPts val="0"/>
                </a:spcAft>
                <a:defRPr/>
              </a:pPr>
              <a:endParaRPr lang="en-US" sz="700" dirty="0">
                <a:solidFill>
                  <a:srgbClr val="000000"/>
                </a:solidFill>
                <a:latin typeface="Times New Roman" pitchFamily="18" charset="0"/>
                <a:ea typeface="ＭＳ Ｐゴシック" pitchFamily="34" charset="-128"/>
                <a:cs typeface="Arial" charset="0"/>
              </a:endParaRPr>
            </a:p>
          </p:txBody>
        </p:sp>
        <p:sp>
          <p:nvSpPr>
            <p:cNvPr id="2" name="TextBox 1"/>
            <p:cNvSpPr txBox="1"/>
            <p:nvPr/>
          </p:nvSpPr>
          <p:spPr>
            <a:xfrm>
              <a:off x="614602" y="4446588"/>
              <a:ext cx="728398" cy="485775"/>
            </a:xfrm>
            <a:prstGeom prst="rect">
              <a:avLst/>
            </a:prstGeom>
            <a:noFill/>
          </p:spPr>
          <p:txBody>
            <a:bodyPr lIns="0" tIns="0" rIns="0" bIns="0">
              <a:spAutoFit/>
            </a:bodyPr>
            <a:lstStyle/>
            <a:p>
              <a:pPr algn="ctr">
                <a:defRPr/>
              </a:pPr>
              <a:r>
                <a:rPr lang="en-US" sz="1050" dirty="0">
                  <a:solidFill>
                    <a:srgbClr val="000000"/>
                  </a:solidFill>
                  <a:latin typeface="Tahoma" pitchFamily="34" charset="0"/>
                  <a:ea typeface="ＭＳ Ｐゴシック" pitchFamily="34" charset="-128"/>
                  <a:cs typeface="Arial" charset="0"/>
                </a:rPr>
                <a:t>Military Service History</a:t>
              </a:r>
            </a:p>
          </p:txBody>
        </p:sp>
        <p:sp>
          <p:nvSpPr>
            <p:cNvPr id="25" name="TextBox 24"/>
            <p:cNvSpPr txBox="1"/>
            <p:nvPr/>
          </p:nvSpPr>
          <p:spPr>
            <a:xfrm>
              <a:off x="1316022" y="4616450"/>
              <a:ext cx="728398" cy="161925"/>
            </a:xfrm>
            <a:prstGeom prst="rect">
              <a:avLst/>
            </a:prstGeom>
            <a:noFill/>
          </p:spPr>
          <p:txBody>
            <a:bodyPr lIns="0" tIns="0" rIns="0" bIns="0">
              <a:spAutoFit/>
            </a:bodyPr>
            <a:lstStyle/>
            <a:p>
              <a:pPr algn="ctr">
                <a:defRPr/>
              </a:pPr>
              <a:r>
                <a:rPr lang="en-US" sz="1050" dirty="0">
                  <a:solidFill>
                    <a:srgbClr val="000000"/>
                  </a:solidFill>
                  <a:latin typeface="Tahoma" pitchFamily="34" charset="0"/>
                  <a:ea typeface="ＭＳ Ｐゴシック" pitchFamily="34" charset="-128"/>
                  <a:cs typeface="Arial" charset="0"/>
                </a:rPr>
                <a:t>Identity</a:t>
              </a:r>
            </a:p>
          </p:txBody>
        </p:sp>
        <p:sp>
          <p:nvSpPr>
            <p:cNvPr id="11294" name="TextBox 25"/>
            <p:cNvSpPr txBox="1">
              <a:spLocks noChangeArrowheads="1"/>
            </p:cNvSpPr>
            <p:nvPr/>
          </p:nvSpPr>
          <p:spPr bwMode="auto">
            <a:xfrm>
              <a:off x="1382109" y="5054084"/>
              <a:ext cx="623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lgn="ctr" eaLnBrk="1" hangingPunct="1"/>
              <a:r>
                <a:rPr lang="en-US" sz="800" smtClean="0">
                  <a:solidFill>
                    <a:srgbClr val="000000"/>
                  </a:solidFill>
                  <a:cs typeface="Arial" charset="0"/>
                </a:rPr>
                <a:t>Demographic &amp; Socio-Economic</a:t>
              </a:r>
            </a:p>
          </p:txBody>
        </p:sp>
        <p:sp>
          <p:nvSpPr>
            <p:cNvPr id="27" name="TextBox 26"/>
            <p:cNvSpPr txBox="1"/>
            <p:nvPr/>
          </p:nvSpPr>
          <p:spPr>
            <a:xfrm>
              <a:off x="698708" y="5157788"/>
              <a:ext cx="579228" cy="161925"/>
            </a:xfrm>
            <a:prstGeom prst="rect">
              <a:avLst/>
            </a:prstGeom>
            <a:noFill/>
          </p:spPr>
          <p:txBody>
            <a:bodyPr lIns="0" tIns="0" rIns="0" bIns="0">
              <a:spAutoFit/>
            </a:bodyPr>
            <a:lstStyle/>
            <a:p>
              <a:pPr algn="ctr">
                <a:defRPr/>
              </a:pPr>
              <a:r>
                <a:rPr lang="en-US" sz="1050" dirty="0">
                  <a:solidFill>
                    <a:srgbClr val="000000"/>
                  </a:solidFill>
                  <a:latin typeface="Tahoma" pitchFamily="34" charset="0"/>
                  <a:ea typeface="ＭＳ Ｐゴシック" pitchFamily="34" charset="-128"/>
                  <a:cs typeface="Arial" charset="0"/>
                </a:rPr>
                <a:t>Contact</a:t>
              </a:r>
            </a:p>
          </p:txBody>
        </p:sp>
      </p:grpSp>
    </p:spTree>
    <p:extLst>
      <p:ext uri="{BB962C8B-B14F-4D97-AF65-F5344CB8AC3E}">
        <p14:creationId xmlns:p14="http://schemas.microsoft.com/office/powerpoint/2010/main" val="1770687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79563" y="346075"/>
            <a:ext cx="6696075" cy="885825"/>
          </a:xfrm>
        </p:spPr>
        <p:txBody>
          <a:bodyPr/>
          <a:lstStyle/>
          <a:p>
            <a:pPr algn="l" eaLnBrk="1" hangingPunct="1">
              <a:defRPr/>
            </a:pPr>
            <a:r>
              <a:rPr lang="en-US" sz="2800" kern="1200" dirty="0">
                <a:solidFill>
                  <a:srgbClr val="002060"/>
                </a:solidFill>
                <a:latin typeface="+mn-lt"/>
                <a:ea typeface="+mn-ea"/>
                <a:cs typeface="Arial" charset="0"/>
              </a:rPr>
              <a:t>CDI Guiding Principle</a:t>
            </a:r>
          </a:p>
        </p:txBody>
      </p:sp>
      <p:sp>
        <p:nvSpPr>
          <p:cNvPr id="17411" name="Content Placeholder 2"/>
          <p:cNvSpPr>
            <a:spLocks noGrp="1"/>
          </p:cNvSpPr>
          <p:nvPr>
            <p:ph idx="1"/>
          </p:nvPr>
        </p:nvSpPr>
        <p:spPr>
          <a:xfrm>
            <a:off x="304800" y="1981200"/>
            <a:ext cx="8585200" cy="4038600"/>
          </a:xfrm>
        </p:spPr>
        <p:txBody>
          <a:bodyPr/>
          <a:lstStyle/>
          <a:p>
            <a:pPr marL="0" indent="0" eaLnBrk="1" hangingPunct="1">
              <a:lnSpc>
                <a:spcPct val="115000"/>
              </a:lnSpc>
              <a:spcBef>
                <a:spcPts val="1200"/>
              </a:spcBef>
              <a:buFont typeface="Wingdings" pitchFamily="2" charset="2"/>
              <a:buNone/>
              <a:defRPr/>
            </a:pPr>
            <a:r>
              <a:rPr lang="en-US" sz="2400" b="1" dirty="0" smtClean="0">
                <a:solidFill>
                  <a:schemeClr val="tx1"/>
                </a:solidFill>
              </a:rPr>
              <a:t>Common data is a VA enterprise asset.</a:t>
            </a:r>
          </a:p>
          <a:p>
            <a:pPr marL="231775" indent="-231775" eaLnBrk="1" hangingPunct="1">
              <a:lnSpc>
                <a:spcPct val="115000"/>
              </a:lnSpc>
              <a:spcBef>
                <a:spcPts val="1200"/>
              </a:spcBef>
              <a:buFont typeface="Wingdings" pitchFamily="2" charset="2"/>
              <a:buChar char="§"/>
              <a:defRPr/>
            </a:pPr>
            <a:r>
              <a:rPr lang="en-US" sz="1600" dirty="0" smtClean="0">
                <a:solidFill>
                  <a:schemeClr val="tx1"/>
                </a:solidFill>
              </a:rPr>
              <a:t>Common data is </a:t>
            </a:r>
            <a:r>
              <a:rPr lang="ja-JP" altLang="en-US" sz="1600" dirty="0" smtClean="0">
                <a:solidFill>
                  <a:schemeClr val="tx1"/>
                </a:solidFill>
              </a:rPr>
              <a:t>“</a:t>
            </a:r>
            <a:r>
              <a:rPr lang="en-US" altLang="ja-JP" sz="1600" dirty="0" smtClean="0">
                <a:solidFill>
                  <a:schemeClr val="tx1"/>
                </a:solidFill>
                <a:ea typeface="Calibri" pitchFamily="34" charset="0"/>
                <a:cs typeface="Times New Roman" pitchFamily="18" charset="0"/>
              </a:rPr>
              <a:t>owned</a:t>
            </a:r>
            <a:r>
              <a:rPr lang="ja-JP" altLang="en-US" sz="1600" dirty="0" smtClean="0">
                <a:solidFill>
                  <a:schemeClr val="tx1"/>
                </a:solidFill>
              </a:rPr>
              <a:t>”</a:t>
            </a:r>
            <a:r>
              <a:rPr lang="en-US" altLang="ja-JP" sz="1600" dirty="0" smtClean="0">
                <a:solidFill>
                  <a:schemeClr val="tx1"/>
                </a:solidFill>
              </a:rPr>
              <a:t> by VA, though the </a:t>
            </a:r>
            <a:r>
              <a:rPr lang="ja-JP" altLang="en-US" sz="1600" dirty="0" smtClean="0">
                <a:solidFill>
                  <a:schemeClr val="tx1"/>
                </a:solidFill>
              </a:rPr>
              <a:t>“</a:t>
            </a:r>
            <a:r>
              <a:rPr lang="en-US" altLang="ja-JP" sz="1600" dirty="0" smtClean="0">
                <a:solidFill>
                  <a:schemeClr val="tx1"/>
                </a:solidFill>
              </a:rPr>
              <a:t>management</a:t>
            </a:r>
            <a:r>
              <a:rPr lang="ja-JP" altLang="en-US" sz="1600" dirty="0" smtClean="0">
                <a:solidFill>
                  <a:schemeClr val="tx1"/>
                </a:solidFill>
              </a:rPr>
              <a:t>”</a:t>
            </a:r>
            <a:r>
              <a:rPr lang="en-US" altLang="ja-JP" sz="1600" dirty="0" smtClean="0">
                <a:solidFill>
                  <a:schemeClr val="tx1"/>
                </a:solidFill>
              </a:rPr>
              <a:t> of common data may be delegated. VA policy, culture, and decision processes will strongly support this principle. </a:t>
            </a:r>
          </a:p>
          <a:p>
            <a:pPr marL="231775" indent="-231775" eaLnBrk="1" hangingPunct="1">
              <a:lnSpc>
                <a:spcPct val="115000"/>
              </a:lnSpc>
              <a:spcBef>
                <a:spcPts val="1200"/>
              </a:spcBef>
              <a:buFont typeface="Wingdings" pitchFamily="2" charset="2"/>
              <a:buChar char="§"/>
              <a:defRPr/>
            </a:pPr>
            <a:r>
              <a:rPr lang="en-US" sz="1600" dirty="0" smtClean="0">
                <a:solidFill>
                  <a:schemeClr val="tx1"/>
                </a:solidFill>
              </a:rPr>
              <a:t>Trusted authoritative common data shall be visible, accessible, and understandable to all authorized users, both internal and external.</a:t>
            </a:r>
          </a:p>
          <a:p>
            <a:pPr marL="231775" indent="-231775" eaLnBrk="1" hangingPunct="1">
              <a:lnSpc>
                <a:spcPct val="115000"/>
              </a:lnSpc>
              <a:spcBef>
                <a:spcPts val="1200"/>
              </a:spcBef>
              <a:buFont typeface="Wingdings" pitchFamily="2" charset="2"/>
              <a:buChar char="§"/>
              <a:defRPr/>
            </a:pPr>
            <a:r>
              <a:rPr lang="en-US" sz="1600" dirty="0" smtClean="0">
                <a:solidFill>
                  <a:schemeClr val="tx1"/>
                </a:solidFill>
              </a:rPr>
              <a:t>All VA business processes will access common data solely through the use of trusted authoritative sources ensuring data quality, interoperability, and reuse.</a:t>
            </a:r>
          </a:p>
          <a:p>
            <a:pPr marL="231775" indent="-231775" eaLnBrk="1" hangingPunct="1">
              <a:lnSpc>
                <a:spcPct val="115000"/>
              </a:lnSpc>
              <a:spcBef>
                <a:spcPts val="1200"/>
              </a:spcBef>
              <a:buFont typeface="Wingdings" pitchFamily="2" charset="2"/>
              <a:buChar char="§"/>
              <a:defRPr/>
            </a:pPr>
            <a:r>
              <a:rPr lang="en-US" sz="1600" dirty="0" smtClean="0">
                <a:solidFill>
                  <a:schemeClr val="tx1"/>
                </a:solidFill>
              </a:rPr>
              <a:t>CDI supports VA</a:t>
            </a:r>
            <a:r>
              <a:rPr lang="ja-JP" altLang="en-US" sz="1600" dirty="0" smtClean="0">
                <a:solidFill>
                  <a:schemeClr val="tx1"/>
                </a:solidFill>
              </a:rPr>
              <a:t>’</a:t>
            </a:r>
            <a:r>
              <a:rPr lang="en-US" altLang="ja-JP" sz="1600" dirty="0" smtClean="0">
                <a:solidFill>
                  <a:schemeClr val="tx1"/>
                </a:solidFill>
              </a:rPr>
              <a:t>s goal to streamline the Veteran</a:t>
            </a:r>
            <a:r>
              <a:rPr lang="ja-JP" altLang="en-US" sz="1600" dirty="0" smtClean="0">
                <a:solidFill>
                  <a:schemeClr val="tx1"/>
                </a:solidFill>
              </a:rPr>
              <a:t>’</a:t>
            </a:r>
            <a:r>
              <a:rPr lang="en-US" altLang="ja-JP" sz="1600" dirty="0" smtClean="0">
                <a:solidFill>
                  <a:schemeClr val="tx1"/>
                </a:solidFill>
              </a:rPr>
              <a:t>s interaction with VA.  Having single authoritative sources for basic Veteran data (identity, demographic /socio-economic, contact info, military service history) will allow both the VA and Veterans to focus on business process and service delivery – not on whether they have the right address. </a:t>
            </a:r>
            <a:endParaRPr lang="en-US" sz="1600" dirty="0" smtClean="0">
              <a:solidFill>
                <a:schemeClr val="tx1"/>
              </a:solidFill>
            </a:endParaRPr>
          </a:p>
        </p:txBody>
      </p:sp>
      <p:sp>
        <p:nvSpPr>
          <p:cNvPr id="13316" name="Slide Number Placeholder 3"/>
          <p:cNvSpPr>
            <a:spLocks noGrp="1"/>
          </p:cNvSpPr>
          <p:nvPr>
            <p:ph type="sldNum" sz="quarter" idx="12"/>
          </p:nvPr>
        </p:nvSpPr>
        <p:spPr>
          <a:xfrm>
            <a:off x="7239000" y="6578600"/>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eaLnBrk="1" hangingPunct="1"/>
            <a:fld id="{25556E66-A4F9-452A-9048-108945AF9109}" type="slidenum">
              <a:rPr lang="en-US" smtClean="0">
                <a:solidFill>
                  <a:srgbClr val="000000"/>
                </a:solidFill>
              </a:rPr>
              <a:pPr eaLnBrk="1" hangingPunct="1"/>
              <a:t>12</a:t>
            </a:fld>
            <a:endParaRPr lang="en-US" smtClean="0">
              <a:solidFill>
                <a:srgbClr val="000000"/>
              </a:solidFill>
            </a:endParaRPr>
          </a:p>
        </p:txBody>
      </p:sp>
      <p:pic>
        <p:nvPicPr>
          <p:cNvPr id="13317" name="Object 2"/>
          <p:cNvPicPr>
            <a:picLocks noChangeArrowheads="1"/>
          </p:cNvPicPr>
          <p:nvPr/>
        </p:nvPicPr>
        <p:blipFill>
          <a:blip r:embed="rId3">
            <a:extLst>
              <a:ext uri="{28A0092B-C50C-407E-A947-70E740481C1C}">
                <a14:useLocalDpi xmlns:a14="http://schemas.microsoft.com/office/drawing/2010/main" val="0"/>
              </a:ext>
            </a:extLst>
          </a:blip>
          <a:srcRect t="-156" r="-64" b="-172"/>
          <a:stretch>
            <a:fillRect/>
          </a:stretch>
        </p:blipFill>
        <p:spPr bwMode="auto">
          <a:xfrm>
            <a:off x="6683375" y="136525"/>
            <a:ext cx="21050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nut 5"/>
          <p:cNvSpPr/>
          <p:nvPr/>
        </p:nvSpPr>
        <p:spPr bwMode="auto">
          <a:xfrm>
            <a:off x="7132638" y="879475"/>
            <a:ext cx="1125537" cy="547688"/>
          </a:xfrm>
          <a:prstGeom prst="donut">
            <a:avLst>
              <a:gd name="adj" fmla="val 14640"/>
            </a:avLst>
          </a:prstGeom>
          <a:solidFill>
            <a:srgbClr val="FF0000"/>
          </a:solidFill>
          <a:ln w="9525" cap="flat" cmpd="sng" algn="ctr">
            <a:noFill/>
            <a:prstDash val="solid"/>
            <a:round/>
            <a:headEnd type="none" w="sm" len="sm"/>
            <a:tailEnd type="none" w="sm" len="sm"/>
          </a:ln>
          <a:effectLst/>
        </p:spPr>
        <p:txBody>
          <a:bodyPr wrap="none"/>
          <a:lstStyle/>
          <a:p>
            <a:pPr fontAlgn="auto">
              <a:spcBef>
                <a:spcPts val="0"/>
              </a:spcBef>
              <a:spcAft>
                <a:spcPts val="0"/>
              </a:spcAft>
              <a:defRPr/>
            </a:pPr>
            <a:endParaRPr lang="en-US" dirty="0">
              <a:solidFill>
                <a:srgbClr val="000000"/>
              </a:solidFill>
              <a:latin typeface="Tahoma"/>
              <a:ea typeface="ＭＳ Ｐゴシック" pitchFamily="34" charset="-128"/>
              <a:cs typeface="Arial" charset="0"/>
            </a:endParaRPr>
          </a:p>
        </p:txBody>
      </p:sp>
    </p:spTree>
    <p:extLst>
      <p:ext uri="{BB962C8B-B14F-4D97-AF65-F5344CB8AC3E}">
        <p14:creationId xmlns:p14="http://schemas.microsoft.com/office/powerpoint/2010/main" val="757330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253" y="138229"/>
            <a:ext cx="7615548" cy="1143000"/>
          </a:xfrm>
        </p:spPr>
        <p:txBody>
          <a:bodyPr/>
          <a:lstStyle/>
          <a:p>
            <a:pPr algn="l"/>
            <a:r>
              <a:rPr lang="en-US" sz="2800" dirty="0" smtClean="0"/>
              <a:t>Peek Into the Future at VA</a:t>
            </a:r>
            <a:endParaRPr lang="en-US" sz="2800" dirty="0"/>
          </a:p>
        </p:txBody>
      </p:sp>
      <p:sp>
        <p:nvSpPr>
          <p:cNvPr id="3" name="Content Placeholder 2"/>
          <p:cNvSpPr>
            <a:spLocks noGrp="1"/>
          </p:cNvSpPr>
          <p:nvPr>
            <p:ph idx="1"/>
          </p:nvPr>
        </p:nvSpPr>
        <p:spPr>
          <a:xfrm>
            <a:off x="457200" y="1600200"/>
            <a:ext cx="8382000" cy="4724400"/>
          </a:xfrm>
        </p:spPr>
        <p:txBody>
          <a:bodyPr/>
          <a:lstStyle/>
          <a:p>
            <a:pPr marL="228600" lvl="2">
              <a:spcBef>
                <a:spcPts val="0"/>
              </a:spcBef>
            </a:pPr>
            <a:r>
              <a:rPr lang="en-US" sz="2800" dirty="0">
                <a:latin typeface="Arial" pitchFamily="34" charset="0"/>
                <a:cs typeface="Arial" pitchFamily="34" charset="0"/>
              </a:rPr>
              <a:t>Enterprise </a:t>
            </a:r>
            <a:r>
              <a:rPr lang="en-US" sz="2800" dirty="0" smtClean="0">
                <a:latin typeface="Arial" pitchFamily="34" charset="0"/>
                <a:cs typeface="Arial" pitchFamily="34" charset="0"/>
              </a:rPr>
              <a:t>thinking and enterprise behavior that is operationalized by:</a:t>
            </a:r>
            <a:endParaRPr lang="en-US" sz="2800" dirty="0">
              <a:latin typeface="Arial" pitchFamily="34" charset="0"/>
              <a:cs typeface="Arial" pitchFamily="34" charset="0"/>
            </a:endParaRPr>
          </a:p>
          <a:p>
            <a:pPr marL="685800" lvl="3">
              <a:spcBef>
                <a:spcPts val="0"/>
              </a:spcBef>
            </a:pPr>
            <a:r>
              <a:rPr lang="en-US" sz="2400" dirty="0" smtClean="0">
                <a:latin typeface="Arial" pitchFamily="34" charset="0"/>
                <a:cs typeface="Arial" pitchFamily="34" charset="0"/>
              </a:rPr>
              <a:t>Mature Requirements Development and Management that feeds and traces back to strategic planning, programming, budgeting, and execution</a:t>
            </a:r>
          </a:p>
          <a:p>
            <a:pPr marL="685800" lvl="3">
              <a:spcBef>
                <a:spcPts val="0"/>
              </a:spcBef>
            </a:pPr>
            <a:r>
              <a:rPr lang="en-US" sz="2400" dirty="0" smtClean="0">
                <a:latin typeface="Arial" pitchFamily="34" charset="0"/>
                <a:cs typeface="Arial" pitchFamily="34" charset="0"/>
              </a:rPr>
              <a:t>Integrated execution of funding across programs that adhere to world class program management standards and practices</a:t>
            </a:r>
          </a:p>
          <a:p>
            <a:pPr marL="685800" lvl="3">
              <a:spcBef>
                <a:spcPts val="0"/>
              </a:spcBef>
            </a:pPr>
            <a:r>
              <a:rPr lang="en-US" sz="2400" dirty="0" smtClean="0">
                <a:latin typeface="Arial" pitchFamily="34" charset="0"/>
                <a:ea typeface="ＭＳ Ｐゴシック" pitchFamily="34" charset="-128"/>
                <a:cs typeface="Arial" pitchFamily="34" charset="0"/>
              </a:rPr>
              <a:t>Authoritative </a:t>
            </a:r>
            <a:r>
              <a:rPr lang="en-US" sz="2400" dirty="0">
                <a:latin typeface="Arial" pitchFamily="34" charset="0"/>
                <a:ea typeface="ＭＳ Ｐゴシック" pitchFamily="34" charset="-128"/>
                <a:cs typeface="Arial" pitchFamily="34" charset="0"/>
              </a:rPr>
              <a:t>common </a:t>
            </a:r>
            <a:r>
              <a:rPr lang="en-US" sz="2400" dirty="0" smtClean="0">
                <a:latin typeface="Arial" pitchFamily="34" charset="0"/>
                <a:ea typeface="ＭＳ Ｐゴシック" pitchFamily="34" charset="-128"/>
                <a:cs typeface="Arial" pitchFamily="34" charset="0"/>
              </a:rPr>
              <a:t>Client data that </a:t>
            </a:r>
            <a:r>
              <a:rPr lang="en-US" sz="2400" dirty="0">
                <a:latin typeface="Arial" pitchFamily="34" charset="0"/>
                <a:ea typeface="ＭＳ Ｐゴシック" pitchFamily="34" charset="-128"/>
                <a:cs typeface="Arial" pitchFamily="34" charset="0"/>
              </a:rPr>
              <a:t>is securely shared across the enterprise </a:t>
            </a:r>
            <a:endParaRPr lang="en-US" sz="2400" dirty="0" smtClean="0">
              <a:latin typeface="Arial" pitchFamily="34" charset="0"/>
              <a:ea typeface="ＭＳ Ｐゴシック" pitchFamily="34" charset="-128"/>
              <a:cs typeface="Arial" pitchFamily="34" charset="0"/>
            </a:endParaRPr>
          </a:p>
          <a:p>
            <a:pPr marL="228600" lvl="2"/>
            <a:endParaRPr lang="en-US" sz="28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t>OPP ePMO</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13</a:t>
            </a:fld>
            <a:endParaRPr lang="en-US" dirty="0"/>
          </a:p>
        </p:txBody>
      </p:sp>
      <p:pic>
        <p:nvPicPr>
          <p:cNvPr id="7" name="Picture 1" descr="VeteransAffairs-Seal.JPG"/>
          <p:cNvPicPr>
            <a:picLocks noChangeAspect="1" noChangeArrowheads="1"/>
          </p:cNvPicPr>
          <p:nvPr/>
        </p:nvPicPr>
        <p:blipFill>
          <a:blip r:embed="rId2" cstate="print"/>
          <a:srcRect/>
          <a:stretch>
            <a:fillRect/>
          </a:stretch>
        </p:blipFill>
        <p:spPr bwMode="auto">
          <a:xfrm>
            <a:off x="76200" y="228600"/>
            <a:ext cx="990600" cy="990600"/>
          </a:xfrm>
          <a:prstGeom prst="rect">
            <a:avLst/>
          </a:prstGeom>
          <a:noFill/>
          <a:ln w="9525">
            <a:noFill/>
            <a:miter lim="800000"/>
            <a:headEnd/>
            <a:tailEnd/>
          </a:ln>
        </p:spPr>
      </p:pic>
      <p:cxnSp>
        <p:nvCxnSpPr>
          <p:cNvPr id="8" name="Straight Connector 7"/>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extLst>
      <p:ext uri="{BB962C8B-B14F-4D97-AF65-F5344CB8AC3E}">
        <p14:creationId xmlns:p14="http://schemas.microsoft.com/office/powerpoint/2010/main" val="672202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4B98FFB-6BAF-44FE-98A2-7B2F1597F915}" type="slidenum">
              <a:rPr lang="en-US"/>
              <a:pPr>
                <a:defRPr/>
              </a:pPr>
              <a:t>14</a:t>
            </a:fld>
            <a:endParaRPr lang="en-US" dirty="0"/>
          </a:p>
        </p:txBody>
      </p:sp>
      <p:cxnSp>
        <p:nvCxnSpPr>
          <p:cNvPr id="6" name="Straight Connector 5"/>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Footer Placeholder 2"/>
          <p:cNvSpPr>
            <a:spLocks noGrp="1"/>
          </p:cNvSpPr>
          <p:nvPr>
            <p:ph type="ftr" sz="quarter" idx="11"/>
          </p:nvPr>
        </p:nvSpPr>
        <p:spPr/>
        <p:txBody>
          <a:bodyPr/>
          <a:lstStyle/>
          <a:p>
            <a:pPr>
              <a:defRPr/>
            </a:pPr>
            <a:r>
              <a:rPr lang="en-US" smtClean="0"/>
              <a:t>OPP ePMO</a:t>
            </a:r>
            <a:endParaRPr lang="en-US" dirty="0"/>
          </a:p>
        </p:txBody>
      </p: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
        <p:nvSpPr>
          <p:cNvPr id="17" name="Rectangle 16"/>
          <p:cNvSpPr/>
          <p:nvPr/>
        </p:nvSpPr>
        <p:spPr>
          <a:xfrm>
            <a:off x="1295400" y="482025"/>
            <a:ext cx="6858000"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What’s at the end of the rainbow?</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78" name="Picture 6" descr="https://encrypted-tbn1.gstatic.com/images?q=tbn:ANd9GcT6smbfTdA56c7c40VwK9xnApV4v1Paj_JjNhf7lqjQSKnUbzNm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638300"/>
            <a:ext cx="2514600" cy="326770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40775" y="2133597"/>
            <a:ext cx="6858000"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It’s not….</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81" name="Picture 9" descr="https://encrypted-tbn3.gstatic.com/images?q=tbn:ANd9GcSfUF5So-5vzqN4HgCCd7Oxx1F7UfZUmNyPvoGTqmvCxpcIhDNX6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021" y="1676400"/>
            <a:ext cx="3026379" cy="246729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http://twistedsifter.files.wordpress.com/2013/07/end-of-the-rainbow-4.jpg?w=720&amp;h=55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733800"/>
            <a:ext cx="3662750" cy="280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14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4B98FFB-6BAF-44FE-98A2-7B2F1597F915}" type="slidenum">
              <a:rPr lang="en-US"/>
              <a:pPr>
                <a:defRPr/>
              </a:pPr>
              <a:t>15</a:t>
            </a:fld>
            <a:endParaRPr lang="en-US" dirty="0"/>
          </a:p>
        </p:txBody>
      </p:sp>
      <p:cxnSp>
        <p:nvCxnSpPr>
          <p:cNvPr id="6" name="Straight Connector 5"/>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Footer Placeholder 2"/>
          <p:cNvSpPr>
            <a:spLocks noGrp="1"/>
          </p:cNvSpPr>
          <p:nvPr>
            <p:ph type="ftr" sz="quarter" idx="11"/>
          </p:nvPr>
        </p:nvSpPr>
        <p:spPr/>
        <p:txBody>
          <a:bodyPr/>
          <a:lstStyle/>
          <a:p>
            <a:pPr>
              <a:defRPr/>
            </a:pPr>
            <a:r>
              <a:rPr lang="en-US" smtClean="0"/>
              <a:t>OPP ePMO</a:t>
            </a:r>
            <a:endParaRPr lang="en-US" dirty="0"/>
          </a:p>
        </p:txBody>
      </p: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
        <p:nvSpPr>
          <p:cNvPr id="17" name="Rectangle 16"/>
          <p:cNvSpPr/>
          <p:nvPr/>
        </p:nvSpPr>
        <p:spPr>
          <a:xfrm>
            <a:off x="1295400" y="482025"/>
            <a:ext cx="6858000"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What’s at the end of the rainbow?</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76" name="Picture 4" descr="http://1.bp.blogspot.com/_0kionXWxBfs/TPA4H7dt-vI/AAAAAAAAABM/vAXOQfMJP_Q/s1600/Rainbow7.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2099667"/>
            <a:ext cx="5991225" cy="37433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70009" y="3429000"/>
            <a:ext cx="4908782"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Integration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761075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253" y="138229"/>
            <a:ext cx="7615548" cy="1143000"/>
          </a:xfrm>
        </p:spPr>
        <p:txBody>
          <a:bodyPr/>
          <a:lstStyle/>
          <a:p>
            <a:r>
              <a:rPr lang="en-US" sz="2800" dirty="0" smtClean="0"/>
              <a:t>Questions?</a:t>
            </a:r>
            <a:endParaRPr lang="en-US" sz="2800" dirty="0"/>
          </a:p>
        </p:txBody>
      </p:sp>
      <p:sp>
        <p:nvSpPr>
          <p:cNvPr id="3" name="Content Placeholder 2"/>
          <p:cNvSpPr>
            <a:spLocks noGrp="1"/>
          </p:cNvSpPr>
          <p:nvPr>
            <p:ph idx="1"/>
          </p:nvPr>
        </p:nvSpPr>
        <p:spPr>
          <a:xfrm>
            <a:off x="457200" y="1600200"/>
            <a:ext cx="8382000" cy="4724400"/>
          </a:xfrm>
        </p:spPr>
        <p:txBody>
          <a:bodyPr/>
          <a:lstStyle/>
          <a:p>
            <a:pPr marL="228600" lvl="2"/>
            <a:endParaRPr lang="en-US" sz="2800" dirty="0" smtClean="0">
              <a:latin typeface="Arial" pitchFamily="34" charset="0"/>
              <a:cs typeface="Arial" pitchFamily="34" charset="0"/>
            </a:endParaRPr>
          </a:p>
          <a:p>
            <a:pPr marL="228600" lvl="2"/>
            <a:endParaRPr lang="en-US" sz="28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t>OPP ePMO</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16</a:t>
            </a:fld>
            <a:endParaRPr lang="en-US" dirty="0"/>
          </a:p>
        </p:txBody>
      </p:sp>
      <p:pic>
        <p:nvPicPr>
          <p:cNvPr id="7" name="Picture 1" descr="VeteransAffairs-Seal.JPG"/>
          <p:cNvPicPr>
            <a:picLocks noChangeAspect="1" noChangeArrowheads="1"/>
          </p:cNvPicPr>
          <p:nvPr/>
        </p:nvPicPr>
        <p:blipFill>
          <a:blip r:embed="rId2" cstate="print"/>
          <a:srcRect/>
          <a:stretch>
            <a:fillRect/>
          </a:stretch>
        </p:blipFill>
        <p:spPr bwMode="auto">
          <a:xfrm>
            <a:off x="76200" y="228600"/>
            <a:ext cx="990600" cy="990600"/>
          </a:xfrm>
          <a:prstGeom prst="rect">
            <a:avLst/>
          </a:prstGeom>
          <a:noFill/>
          <a:ln w="9525">
            <a:noFill/>
            <a:miter lim="800000"/>
            <a:headEnd/>
            <a:tailEnd/>
          </a:ln>
        </p:spPr>
      </p:pic>
      <p:cxnSp>
        <p:nvCxnSpPr>
          <p:cNvPr id="8" name="Straight Connector 7"/>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extLst>
      <p:ext uri="{BB962C8B-B14F-4D97-AF65-F5344CB8AC3E}">
        <p14:creationId xmlns:p14="http://schemas.microsoft.com/office/powerpoint/2010/main" val="2511505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4B98FFB-6BAF-44FE-98A2-7B2F1597F915}" type="slidenum">
              <a:rPr lang="en-US"/>
              <a:pPr>
                <a:defRPr/>
              </a:pPr>
              <a:t>1</a:t>
            </a:fld>
            <a:endParaRPr lang="en-US" dirty="0"/>
          </a:p>
        </p:txBody>
      </p:sp>
      <p:cxnSp>
        <p:nvCxnSpPr>
          <p:cNvPr id="6" name="Straight Connector 5"/>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itle 7"/>
          <p:cNvSpPr>
            <a:spLocks noGrp="1"/>
          </p:cNvSpPr>
          <p:nvPr>
            <p:ph type="title"/>
          </p:nvPr>
        </p:nvSpPr>
        <p:spPr/>
        <p:txBody>
          <a:bodyPr/>
          <a:lstStyle/>
          <a:p>
            <a:r>
              <a:rPr lang="en-US" dirty="0" smtClean="0"/>
              <a:t>Agenda</a:t>
            </a:r>
            <a:endParaRPr lang="en-US" dirty="0"/>
          </a:p>
        </p:txBody>
      </p:sp>
      <p:sp>
        <p:nvSpPr>
          <p:cNvPr id="11" name="Content Placeholder 10"/>
          <p:cNvSpPr>
            <a:spLocks noGrp="1"/>
          </p:cNvSpPr>
          <p:nvPr>
            <p:ph idx="1"/>
          </p:nvPr>
        </p:nvSpPr>
        <p:spPr/>
        <p:txBody>
          <a:bodyPr/>
          <a:lstStyle/>
          <a:p>
            <a:pPr>
              <a:buNone/>
            </a:pPr>
            <a:r>
              <a:rPr lang="en-US" dirty="0" smtClean="0"/>
              <a:t>VA’s Transformation Continues</a:t>
            </a:r>
          </a:p>
          <a:p>
            <a:pPr lvl="1"/>
            <a:r>
              <a:rPr lang="en-US" dirty="0"/>
              <a:t>Planning, Programming, Budgeting, </a:t>
            </a:r>
            <a:r>
              <a:rPr lang="en-US" dirty="0" smtClean="0"/>
              <a:t>Execution</a:t>
            </a:r>
          </a:p>
          <a:p>
            <a:pPr lvl="1"/>
            <a:r>
              <a:rPr lang="en-US" dirty="0" smtClean="0"/>
              <a:t>Enhancing Integration Across Programs</a:t>
            </a:r>
          </a:p>
          <a:p>
            <a:pPr lvl="2"/>
            <a:r>
              <a:rPr lang="en-US" dirty="0"/>
              <a:t>A New Look at “Requirements”</a:t>
            </a:r>
          </a:p>
          <a:p>
            <a:pPr lvl="2"/>
            <a:r>
              <a:rPr lang="en-US" dirty="0" smtClean="0"/>
              <a:t>Acquisition Program Management Framework (APMF)</a:t>
            </a:r>
          </a:p>
          <a:p>
            <a:pPr lvl="2"/>
            <a:r>
              <a:rPr lang="en-US" dirty="0" smtClean="0"/>
              <a:t>Integration Steering Committee</a:t>
            </a:r>
          </a:p>
          <a:p>
            <a:pPr lvl="2"/>
            <a:r>
              <a:rPr lang="en-US" dirty="0" smtClean="0"/>
              <a:t>Customer Data Integration</a:t>
            </a:r>
          </a:p>
          <a:p>
            <a:pPr lvl="1"/>
            <a:endParaRPr lang="en-US" dirty="0" smtClean="0"/>
          </a:p>
          <a:p>
            <a:pPr lvl="1"/>
            <a:endParaRPr lang="en-US" dirty="0"/>
          </a:p>
        </p:txBody>
      </p:sp>
      <p:sp>
        <p:nvSpPr>
          <p:cNvPr id="3" name="Footer Placeholder 2"/>
          <p:cNvSpPr>
            <a:spLocks noGrp="1"/>
          </p:cNvSpPr>
          <p:nvPr>
            <p:ph type="ftr" sz="quarter" idx="11"/>
          </p:nvPr>
        </p:nvSpPr>
        <p:spPr/>
        <p:txBody>
          <a:bodyPr/>
          <a:lstStyle/>
          <a:p>
            <a:pPr>
              <a:defRPr/>
            </a:pPr>
            <a:r>
              <a:rPr lang="en-US" smtClean="0"/>
              <a:t>OPP ePMO</a:t>
            </a:r>
            <a:endParaRPr lang="en-US" dirty="0"/>
          </a:p>
        </p:txBody>
      </p: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extLst>
      <p:ext uri="{BB962C8B-B14F-4D97-AF65-F5344CB8AC3E}">
        <p14:creationId xmlns:p14="http://schemas.microsoft.com/office/powerpoint/2010/main" val="3119198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4B98FFB-6BAF-44FE-98A2-7B2F1597F915}" type="slidenum">
              <a:rPr lang="en-US"/>
              <a:pPr>
                <a:defRPr/>
              </a:pPr>
              <a:t>2</a:t>
            </a:fld>
            <a:endParaRPr lang="en-US" dirty="0"/>
          </a:p>
        </p:txBody>
      </p:sp>
      <p:cxnSp>
        <p:nvCxnSpPr>
          <p:cNvPr id="6" name="Straight Connector 5"/>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Footer Placeholder 2"/>
          <p:cNvSpPr>
            <a:spLocks noGrp="1"/>
          </p:cNvSpPr>
          <p:nvPr>
            <p:ph type="ftr" sz="quarter" idx="11"/>
          </p:nvPr>
        </p:nvSpPr>
        <p:spPr/>
        <p:txBody>
          <a:bodyPr/>
          <a:lstStyle/>
          <a:p>
            <a:pPr>
              <a:defRPr/>
            </a:pPr>
            <a:r>
              <a:rPr lang="en-US" smtClean="0"/>
              <a:t>OPP ePMO</a:t>
            </a:r>
            <a:endParaRPr lang="en-US" dirty="0"/>
          </a:p>
        </p:txBody>
      </p: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pic>
        <p:nvPicPr>
          <p:cNvPr id="1029" name="Picture 5" descr="http://www.photographyblogger.net/wp-content/uploads/2011/06/rocket19.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532342"/>
            <a:ext cx="4267200" cy="43445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rot="16200000">
            <a:off x="-1135681" y="3411951"/>
            <a:ext cx="4908782"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Integration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Rectangle 16"/>
          <p:cNvSpPr/>
          <p:nvPr/>
        </p:nvSpPr>
        <p:spPr>
          <a:xfrm>
            <a:off x="1981200" y="262235"/>
            <a:ext cx="4908782"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Integration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Rectangle 17"/>
          <p:cNvSpPr/>
          <p:nvPr/>
        </p:nvSpPr>
        <p:spPr>
          <a:xfrm rot="5400000">
            <a:off x="5322474" y="3564351"/>
            <a:ext cx="4908782"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Integration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846252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85" y="138229"/>
            <a:ext cx="8229600" cy="1143000"/>
          </a:xfrm>
        </p:spPr>
        <p:txBody>
          <a:bodyPr/>
          <a:lstStyle/>
          <a:p>
            <a:r>
              <a:rPr lang="en-US" dirty="0" smtClean="0"/>
              <a:t>PPBE</a:t>
            </a:r>
            <a:endParaRPr lang="en-US" dirty="0"/>
          </a:p>
        </p:txBody>
      </p:sp>
      <p:sp>
        <p:nvSpPr>
          <p:cNvPr id="3" name="Content Placeholder 2"/>
          <p:cNvSpPr>
            <a:spLocks noGrp="1"/>
          </p:cNvSpPr>
          <p:nvPr>
            <p:ph idx="1"/>
          </p:nvPr>
        </p:nvSpPr>
        <p:spPr/>
        <p:txBody>
          <a:bodyPr/>
          <a:lstStyle/>
          <a:p>
            <a:r>
              <a:rPr lang="en-US" sz="2400" dirty="0" smtClean="0">
                <a:latin typeface="Arial" pitchFamily="34" charset="0"/>
                <a:cs typeface="Arial" pitchFamily="34" charset="0"/>
              </a:rPr>
              <a:t>In the Planning, Programming, Budgeting, and Execution (PPBE) process, the first two P’s drive the identification of capability gaps and initial analysis of alternatives.</a:t>
            </a:r>
          </a:p>
          <a:p>
            <a:r>
              <a:rPr lang="en-US" sz="2400" dirty="0" smtClean="0">
                <a:latin typeface="Arial" pitchFamily="34" charset="0"/>
                <a:cs typeface="Arial" pitchFamily="34" charset="0"/>
              </a:rPr>
              <a:t>FY14-20 Strategic Plan drafted</a:t>
            </a:r>
          </a:p>
          <a:p>
            <a:pPr lvl="1"/>
            <a:r>
              <a:rPr lang="en-US" sz="2000" dirty="0" smtClean="0">
                <a:latin typeface="Arial" pitchFamily="34" charset="0"/>
                <a:cs typeface="Arial" pitchFamily="34" charset="0"/>
              </a:rPr>
              <a:t>OOP:  Implementation Plan Review Underway </a:t>
            </a:r>
          </a:p>
          <a:p>
            <a:r>
              <a:rPr lang="en-US" sz="2400" dirty="0" smtClean="0">
                <a:latin typeface="Arial" pitchFamily="34" charset="0"/>
                <a:cs typeface="Arial" pitchFamily="34" charset="0"/>
              </a:rPr>
              <a:t>VA has just completed its first PPBE Programming phase, culminating in a Future Year Veterans Program approved by the Secretary.</a:t>
            </a:r>
          </a:p>
          <a:p>
            <a:r>
              <a:rPr lang="en-US" sz="2400" dirty="0" smtClean="0">
                <a:latin typeface="Arial" pitchFamily="34" charset="0"/>
                <a:cs typeface="Arial" pitchFamily="34" charset="0"/>
              </a:rPr>
              <a:t>End to End Requirements Management (E2ERM) Methodology will be in place to inform the FY17 PPBE cycle</a:t>
            </a:r>
            <a:endParaRPr lang="en-US" sz="24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t>OPP ePMO</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3</a:t>
            </a:fld>
            <a:endParaRPr lang="en-US" dirty="0"/>
          </a:p>
        </p:txBody>
      </p:sp>
      <p:pic>
        <p:nvPicPr>
          <p:cNvPr id="7" name="Picture 1" descr="VeteransAffairs-Seal.JPG"/>
          <p:cNvPicPr>
            <a:picLocks noChangeAspect="1" noChangeArrowheads="1"/>
          </p:cNvPicPr>
          <p:nvPr/>
        </p:nvPicPr>
        <p:blipFill>
          <a:blip r:embed="rId2" cstate="print"/>
          <a:srcRect/>
          <a:stretch>
            <a:fillRect/>
          </a:stretch>
        </p:blipFill>
        <p:spPr bwMode="auto">
          <a:xfrm>
            <a:off x="76200" y="228600"/>
            <a:ext cx="990600" cy="990600"/>
          </a:xfrm>
          <a:prstGeom prst="rect">
            <a:avLst/>
          </a:prstGeom>
          <a:noFill/>
          <a:ln w="9525">
            <a:noFill/>
            <a:miter lim="800000"/>
            <a:headEnd/>
            <a:tailEnd/>
          </a:ln>
        </p:spPr>
      </p:pic>
      <p:cxnSp>
        <p:nvCxnSpPr>
          <p:cNvPr id="8" name="Straight Connector 7"/>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extLst>
      <p:ext uri="{BB962C8B-B14F-4D97-AF65-F5344CB8AC3E}">
        <p14:creationId xmlns:p14="http://schemas.microsoft.com/office/powerpoint/2010/main" val="292707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252" y="228600"/>
            <a:ext cx="8024909" cy="1143000"/>
          </a:xfrm>
        </p:spPr>
        <p:txBody>
          <a:bodyPr/>
          <a:lstStyle/>
          <a:p>
            <a:pPr algn="l"/>
            <a:r>
              <a:rPr lang="en-US" sz="2400" b="1" dirty="0" smtClean="0">
                <a:solidFill>
                  <a:srgbClr val="003366"/>
                </a:solidFill>
                <a:cs typeface="Tahoma" pitchFamily="34" charset="0"/>
              </a:rPr>
              <a:t>The </a:t>
            </a:r>
            <a:r>
              <a:rPr lang="en-US" sz="2400" b="1" dirty="0">
                <a:solidFill>
                  <a:srgbClr val="003366"/>
                </a:solidFill>
                <a:cs typeface="Tahoma" pitchFamily="34" charset="0"/>
              </a:rPr>
              <a:t>PPBE </a:t>
            </a:r>
            <a:r>
              <a:rPr lang="en-US" sz="2400" b="1" dirty="0" smtClean="0">
                <a:solidFill>
                  <a:srgbClr val="003366"/>
                </a:solidFill>
                <a:cs typeface="Tahoma" pitchFamily="34" charset="0"/>
              </a:rPr>
              <a:t>framework enables the definition, prioritization, selection, and budgeting of requirements </a:t>
            </a:r>
            <a:r>
              <a:rPr lang="en-US" sz="2400" b="1" dirty="0">
                <a:solidFill>
                  <a:srgbClr val="003366"/>
                </a:solidFill>
                <a:cs typeface="Tahoma" pitchFamily="34" charset="0"/>
              </a:rPr>
              <a:t>that </a:t>
            </a:r>
            <a:r>
              <a:rPr lang="en-US" sz="2400" b="1" dirty="0" smtClean="0">
                <a:solidFill>
                  <a:srgbClr val="003366"/>
                </a:solidFill>
                <a:cs typeface="Tahoma" pitchFamily="34" charset="0"/>
              </a:rPr>
              <a:t>close capability gaps</a:t>
            </a:r>
            <a:r>
              <a:rPr lang="en-US" sz="1800" b="1" dirty="0">
                <a:solidFill>
                  <a:srgbClr val="003366"/>
                </a:solidFill>
                <a:cs typeface="Tahoma" pitchFamily="34" charset="0"/>
              </a:rPr>
              <a:t/>
            </a:r>
            <a:br>
              <a:rPr lang="en-US" sz="1800" b="1" dirty="0">
                <a:solidFill>
                  <a:srgbClr val="003366"/>
                </a:solidFill>
                <a:cs typeface="Tahoma" pitchFamily="34" charset="0"/>
              </a:rPr>
            </a:br>
            <a:endParaRPr lang="en-US" sz="1800"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4</a:t>
            </a:fld>
            <a:endParaRPr lang="en-US" dirty="0"/>
          </a:p>
        </p:txBody>
      </p:sp>
      <p:pic>
        <p:nvPicPr>
          <p:cNvPr id="7" name="Picture 1" descr="VeteransAffairs-Seal.JPG"/>
          <p:cNvPicPr>
            <a:picLocks noChangeAspect="1" noChangeArrowheads="1"/>
          </p:cNvPicPr>
          <p:nvPr/>
        </p:nvPicPr>
        <p:blipFill>
          <a:blip r:embed="rId2" cstate="print"/>
          <a:srcRect/>
          <a:stretch>
            <a:fillRect/>
          </a:stretch>
        </p:blipFill>
        <p:spPr bwMode="auto">
          <a:xfrm>
            <a:off x="76200" y="228600"/>
            <a:ext cx="990600" cy="990600"/>
          </a:xfrm>
          <a:prstGeom prst="rect">
            <a:avLst/>
          </a:prstGeom>
          <a:noFill/>
          <a:ln w="9525">
            <a:noFill/>
            <a:miter lim="800000"/>
            <a:headEnd/>
            <a:tailEnd/>
          </a:ln>
        </p:spPr>
      </p:pic>
      <p:cxnSp>
        <p:nvCxnSpPr>
          <p:cNvPr id="8" name="Straight Connector 7"/>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Slide Number Placeholder 3"/>
          <p:cNvSpPr txBox="1">
            <a:spLocks/>
          </p:cNvSpPr>
          <p:nvPr/>
        </p:nvSpPr>
        <p:spPr>
          <a:xfrm>
            <a:off x="7156336" y="6012073"/>
            <a:ext cx="1905000" cy="304800"/>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D07B5B99-B770-46BA-A1EA-562877431A05}" type="slidenum">
              <a:rPr lang="en-US" smtClean="0">
                <a:solidFill>
                  <a:srgbClr val="000000"/>
                </a:solidFill>
              </a:rPr>
              <a:pPr/>
              <a:t>4</a:t>
            </a:fld>
            <a:endParaRPr lang="en-US" dirty="0">
              <a:solidFill>
                <a:srgbClr val="000000"/>
              </a:solidFill>
            </a:endParaRPr>
          </a:p>
        </p:txBody>
      </p:sp>
      <p:graphicFrame>
        <p:nvGraphicFramePr>
          <p:cNvPr id="11" name="Diagram 10"/>
          <p:cNvGraphicFramePr/>
          <p:nvPr>
            <p:extLst>
              <p:ext uri="{D42A27DB-BD31-4B8C-83A1-F6EECF244321}">
                <p14:modId xmlns:p14="http://schemas.microsoft.com/office/powerpoint/2010/main" val="2328759125"/>
              </p:ext>
            </p:extLst>
          </p:nvPr>
        </p:nvGraphicFramePr>
        <p:xfrm>
          <a:off x="0" y="1752600"/>
          <a:ext cx="9144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p:cNvSpPr/>
          <p:nvPr/>
        </p:nvSpPr>
        <p:spPr bwMode="auto">
          <a:xfrm>
            <a:off x="1652016" y="1447800"/>
            <a:ext cx="1143000" cy="1066800"/>
          </a:xfrm>
          <a:prstGeom prst="ellipse">
            <a:avLst/>
          </a:prstGeom>
          <a:gradFill flip="none" rotWithShape="1">
            <a:gsLst>
              <a:gs pos="0">
                <a:srgbClr val="FFF200"/>
              </a:gs>
              <a:gs pos="45000">
                <a:srgbClr val="FF7A00"/>
              </a:gs>
              <a:gs pos="70000">
                <a:srgbClr val="FF0300"/>
              </a:gs>
              <a:gs pos="100000">
                <a:srgbClr val="4D0808"/>
              </a:gs>
            </a:gsLst>
            <a:lin ang="5400000" scaled="0"/>
            <a:tileRect r="-100000" b="-100000"/>
          </a:gradFill>
          <a:ln w="9525" cap="flat" cmpd="sng" algn="ctr">
            <a:noFill/>
            <a:prstDash val="solid"/>
            <a:round/>
            <a:headEnd type="none" w="sm" len="sm"/>
            <a:tailEnd type="none" w="sm" len="sm"/>
          </a:ln>
          <a:effectLst>
            <a:softEdge rad="127000"/>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a:solidFill>
                  <a:srgbClr val="000000"/>
                </a:solidFill>
              </a:rPr>
              <a:t>Leadership</a:t>
            </a:r>
          </a:p>
          <a:p>
            <a:pPr algn="ctr" fontAlgn="base">
              <a:spcBef>
                <a:spcPct val="0"/>
              </a:spcBef>
              <a:spcAft>
                <a:spcPct val="0"/>
              </a:spcAft>
            </a:pPr>
            <a:r>
              <a:rPr lang="en-US" sz="2400" dirty="0">
                <a:solidFill>
                  <a:srgbClr val="000000"/>
                </a:solidFill>
              </a:rPr>
              <a:t>Decisions</a:t>
            </a:r>
          </a:p>
        </p:txBody>
      </p:sp>
      <p:sp>
        <p:nvSpPr>
          <p:cNvPr id="13" name="Oval 12"/>
          <p:cNvSpPr/>
          <p:nvPr/>
        </p:nvSpPr>
        <p:spPr bwMode="auto">
          <a:xfrm>
            <a:off x="3998976" y="1447800"/>
            <a:ext cx="1143000" cy="1066800"/>
          </a:xfrm>
          <a:prstGeom prst="ellipse">
            <a:avLst/>
          </a:prstGeom>
          <a:gradFill flip="none" rotWithShape="1">
            <a:gsLst>
              <a:gs pos="0">
                <a:srgbClr val="FFF200"/>
              </a:gs>
              <a:gs pos="45000">
                <a:srgbClr val="FF7A00"/>
              </a:gs>
              <a:gs pos="70000">
                <a:srgbClr val="FF0300"/>
              </a:gs>
              <a:gs pos="100000">
                <a:srgbClr val="4D0808"/>
              </a:gs>
            </a:gsLst>
            <a:lin ang="5400000" scaled="0"/>
            <a:tileRect r="-100000" b="-100000"/>
          </a:gradFill>
          <a:ln w="9525" cap="flat" cmpd="sng" algn="ctr">
            <a:noFill/>
            <a:prstDash val="solid"/>
            <a:round/>
            <a:headEnd type="none" w="sm" len="sm"/>
            <a:tailEnd type="none" w="sm" len="sm"/>
          </a:ln>
          <a:effectLst>
            <a:softEdge rad="127000"/>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a:solidFill>
                  <a:srgbClr val="000000"/>
                </a:solidFill>
              </a:rPr>
              <a:t>Leadership</a:t>
            </a:r>
          </a:p>
          <a:p>
            <a:pPr algn="ctr" fontAlgn="base">
              <a:spcBef>
                <a:spcPct val="0"/>
              </a:spcBef>
              <a:spcAft>
                <a:spcPct val="0"/>
              </a:spcAft>
            </a:pPr>
            <a:r>
              <a:rPr lang="en-US" sz="2400" dirty="0">
                <a:solidFill>
                  <a:srgbClr val="000000"/>
                </a:solidFill>
              </a:rPr>
              <a:t>Decisions</a:t>
            </a:r>
          </a:p>
        </p:txBody>
      </p:sp>
      <p:sp>
        <p:nvSpPr>
          <p:cNvPr id="14" name="Rectangle 13"/>
          <p:cNvSpPr/>
          <p:nvPr/>
        </p:nvSpPr>
        <p:spPr bwMode="auto">
          <a:xfrm>
            <a:off x="7833360" y="3886200"/>
            <a:ext cx="1158240" cy="54864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900" dirty="0">
                <a:solidFill>
                  <a:srgbClr val="FFFFFF"/>
                </a:solidFill>
              </a:rPr>
              <a:t>APMF</a:t>
            </a:r>
          </a:p>
        </p:txBody>
      </p:sp>
      <p:sp>
        <p:nvSpPr>
          <p:cNvPr id="15" name="Rectangle 14"/>
          <p:cNvSpPr/>
          <p:nvPr/>
        </p:nvSpPr>
        <p:spPr bwMode="auto">
          <a:xfrm rot="5400000">
            <a:off x="470916" y="3390900"/>
            <a:ext cx="710184" cy="1652016"/>
          </a:xfrm>
          <a:prstGeom prst="rect">
            <a:avLst/>
          </a:prstGeom>
          <a:gradFill>
            <a:gsLst>
              <a:gs pos="0">
                <a:srgbClr val="03D4A8"/>
              </a:gs>
              <a:gs pos="25000">
                <a:srgbClr val="21D6E0"/>
              </a:gs>
              <a:gs pos="75000">
                <a:srgbClr val="0087E6"/>
              </a:gs>
              <a:gs pos="100000">
                <a:srgbClr val="005CBF"/>
              </a:gs>
            </a:gsLst>
            <a:lin ang="5400000" scaled="0"/>
          </a:gradFill>
          <a:ln w="19050" cap="flat" cmpd="sng" algn="ctr">
            <a:solidFill>
              <a:schemeClr val="accent1"/>
            </a:solidFill>
            <a:prstDash val="sysDash"/>
            <a:round/>
            <a:headEnd type="none" w="sm" len="sm"/>
            <a:tailEnd type="none" w="sm" len="sm"/>
          </a:ln>
          <a:effectLst/>
        </p:spPr>
        <p:txBody>
          <a:bodyPr vert="vert270"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dirty="0">
                <a:solidFill>
                  <a:srgbClr val="000000"/>
                </a:solidFill>
              </a:rPr>
              <a:t>Define Capability Gaps</a:t>
            </a:r>
          </a:p>
        </p:txBody>
      </p:sp>
      <p:sp>
        <p:nvSpPr>
          <p:cNvPr id="16" name="TextBox 15"/>
          <p:cNvSpPr txBox="1"/>
          <p:nvPr/>
        </p:nvSpPr>
        <p:spPr>
          <a:xfrm>
            <a:off x="457200" y="4787205"/>
            <a:ext cx="2673368" cy="1384995"/>
          </a:xfrm>
          <a:prstGeom prst="rect">
            <a:avLst/>
          </a:prstGeom>
          <a:noFill/>
        </p:spPr>
        <p:txBody>
          <a:bodyPr wrap="square" rtlCol="0">
            <a:spAutoFit/>
          </a:bodyPr>
          <a:lstStyle/>
          <a:p>
            <a:pPr fontAlgn="base">
              <a:spcBef>
                <a:spcPct val="0"/>
              </a:spcBef>
              <a:spcAft>
                <a:spcPct val="0"/>
              </a:spcAft>
            </a:pPr>
            <a:r>
              <a:rPr lang="en-US" sz="1400" dirty="0">
                <a:solidFill>
                  <a:srgbClr val="000000"/>
                </a:solidFill>
              </a:rPr>
              <a:t>Strategic needs and investment decisions inform “Verify” phase…</a:t>
            </a:r>
          </a:p>
          <a:p>
            <a:pPr fontAlgn="base">
              <a:spcBef>
                <a:spcPct val="0"/>
              </a:spcBef>
              <a:spcAft>
                <a:spcPct val="0"/>
              </a:spcAft>
              <a:buFont typeface="Arial" pitchFamily="34" charset="0"/>
              <a:buChar char="•"/>
            </a:pPr>
            <a:r>
              <a:rPr lang="en-US" sz="1400" dirty="0">
                <a:solidFill>
                  <a:srgbClr val="000000"/>
                </a:solidFill>
              </a:rPr>
              <a:t> Scope</a:t>
            </a:r>
          </a:p>
          <a:p>
            <a:pPr fontAlgn="base">
              <a:spcBef>
                <a:spcPct val="0"/>
              </a:spcBef>
              <a:spcAft>
                <a:spcPct val="0"/>
              </a:spcAft>
              <a:buFont typeface="Arial" pitchFamily="34" charset="0"/>
              <a:buChar char="•"/>
            </a:pPr>
            <a:r>
              <a:rPr lang="en-US" sz="1400" dirty="0">
                <a:solidFill>
                  <a:srgbClr val="000000"/>
                </a:solidFill>
              </a:rPr>
              <a:t> Cost (ROM)</a:t>
            </a:r>
          </a:p>
          <a:p>
            <a:pPr fontAlgn="base">
              <a:spcBef>
                <a:spcPct val="0"/>
              </a:spcBef>
              <a:spcAft>
                <a:spcPct val="0"/>
              </a:spcAft>
              <a:buFont typeface="Arial" pitchFamily="34" charset="0"/>
              <a:buChar char="•"/>
            </a:pPr>
            <a:r>
              <a:rPr lang="en-US" sz="1400" dirty="0">
                <a:solidFill>
                  <a:srgbClr val="000000"/>
                </a:solidFill>
              </a:rPr>
              <a:t> Estimated Timeline</a:t>
            </a:r>
          </a:p>
          <a:p>
            <a:pPr fontAlgn="base">
              <a:spcBef>
                <a:spcPct val="0"/>
              </a:spcBef>
              <a:spcAft>
                <a:spcPct val="0"/>
              </a:spcAft>
              <a:buFont typeface="Arial" pitchFamily="34" charset="0"/>
              <a:buChar char="•"/>
            </a:pPr>
            <a:r>
              <a:rPr lang="en-US" sz="1400" dirty="0">
                <a:solidFill>
                  <a:srgbClr val="000000"/>
                </a:solidFill>
              </a:rPr>
              <a:t> Concept Design</a:t>
            </a:r>
          </a:p>
        </p:txBody>
      </p:sp>
      <p:sp>
        <p:nvSpPr>
          <p:cNvPr id="17" name="TextBox 16"/>
          <p:cNvSpPr txBox="1"/>
          <p:nvPr/>
        </p:nvSpPr>
        <p:spPr>
          <a:xfrm>
            <a:off x="762000" y="3094630"/>
            <a:ext cx="1752600" cy="276999"/>
          </a:xfrm>
          <a:prstGeom prst="rect">
            <a:avLst/>
          </a:prstGeom>
          <a:noFill/>
        </p:spPr>
        <p:txBody>
          <a:bodyPr wrap="square" rtlCol="0">
            <a:spAutoFit/>
          </a:bodyPr>
          <a:lstStyle/>
          <a:p>
            <a:pPr algn="ctr" fontAlgn="base">
              <a:spcBef>
                <a:spcPct val="0"/>
              </a:spcBef>
              <a:spcAft>
                <a:spcPct val="0"/>
              </a:spcAft>
              <a:buFont typeface="Arial" pitchFamily="34" charset="0"/>
              <a:buChar char="•"/>
            </a:pPr>
            <a:r>
              <a:rPr lang="en-US" sz="1200" b="1" dirty="0">
                <a:solidFill>
                  <a:srgbClr val="000000"/>
                </a:solidFill>
              </a:rPr>
              <a:t> Strategic Needs</a:t>
            </a:r>
          </a:p>
        </p:txBody>
      </p:sp>
      <p:grpSp>
        <p:nvGrpSpPr>
          <p:cNvPr id="18" name="Group 25"/>
          <p:cNvGrpSpPr/>
          <p:nvPr/>
        </p:nvGrpSpPr>
        <p:grpSpPr>
          <a:xfrm>
            <a:off x="4344316" y="3505200"/>
            <a:ext cx="3428084" cy="1395693"/>
            <a:chOff x="3189513" y="3268482"/>
            <a:chExt cx="3439889" cy="1018943"/>
          </a:xfrm>
        </p:grpSpPr>
        <p:sp>
          <p:nvSpPr>
            <p:cNvPr id="19" name="Down Arrow 18"/>
            <p:cNvSpPr/>
            <p:nvPr/>
          </p:nvSpPr>
          <p:spPr bwMode="auto">
            <a:xfrm rot="16200000">
              <a:off x="4416317" y="2074340"/>
              <a:ext cx="1018943" cy="3407227"/>
            </a:xfrm>
            <a:prstGeom prst="downArrow">
              <a:avLst/>
            </a:prstGeom>
            <a:gradFill flip="none" rotWithShape="1">
              <a:gsLst>
                <a:gs pos="0">
                  <a:srgbClr val="99CCFF"/>
                </a:gs>
                <a:gs pos="86000">
                  <a:srgbClr val="009900"/>
                </a:gs>
              </a:gsLst>
              <a:lin ang="5400000" scaled="1"/>
              <a:tileRect/>
            </a:gradFill>
            <a:ln w="9525" cap="flat" cmpd="sng" algn="ctr">
              <a:noFill/>
              <a:prstDash val="solid"/>
              <a:round/>
              <a:headEnd type="none" w="sm" len="sm"/>
              <a:tailEnd type="none" w="sm" len="sm"/>
            </a:ln>
            <a:effectLst/>
          </p:spPr>
          <p:txBody>
            <a:bodyPr vert="vert" wrap="none" lIns="91440" tIns="45720" rIns="91440" bIns="45720" numCol="1" rtlCol="0" anchor="b" anchorCtr="1" compatLnSpc="1">
              <a:prstTxWarp prst="textNoShape">
                <a:avLst/>
              </a:prstTxWarp>
            </a:bodyPr>
            <a:lstStyle/>
            <a:p>
              <a:pPr fontAlgn="base">
                <a:spcBef>
                  <a:spcPct val="0"/>
                </a:spcBef>
                <a:spcAft>
                  <a:spcPct val="0"/>
                </a:spcAft>
              </a:pPr>
              <a:endParaRPr lang="en-US" sz="2400" dirty="0">
                <a:solidFill>
                  <a:srgbClr val="000000"/>
                </a:solidFill>
                <a:latin typeface="Times New Roman" pitchFamily="18" charset="0"/>
              </a:endParaRPr>
            </a:p>
            <a:p>
              <a:pPr fontAlgn="base">
                <a:spcBef>
                  <a:spcPct val="0"/>
                </a:spcBef>
                <a:spcAft>
                  <a:spcPct val="0"/>
                </a:spcAft>
              </a:pPr>
              <a:endParaRPr lang="en-US" sz="2400" dirty="0">
                <a:solidFill>
                  <a:srgbClr val="000000"/>
                </a:solidFill>
                <a:latin typeface="Times New Roman" pitchFamily="18" charset="0"/>
              </a:endParaRPr>
            </a:p>
          </p:txBody>
        </p:sp>
        <p:sp>
          <p:nvSpPr>
            <p:cNvPr id="20" name="TextBox 19"/>
            <p:cNvSpPr txBox="1"/>
            <p:nvPr/>
          </p:nvSpPr>
          <p:spPr>
            <a:xfrm>
              <a:off x="3189513" y="3567318"/>
              <a:ext cx="3439887" cy="416114"/>
            </a:xfrm>
            <a:prstGeom prst="rect">
              <a:avLst/>
            </a:prstGeom>
            <a:noFill/>
          </p:spPr>
          <p:txBody>
            <a:bodyPr wrap="square" tIns="0" rtlCol="0" anchor="t" anchorCtr="0">
              <a:spAutoFit/>
            </a:bodyPr>
            <a:lstStyle/>
            <a:p>
              <a:pPr fontAlgn="base">
                <a:spcBef>
                  <a:spcPct val="0"/>
                </a:spcBef>
                <a:spcAft>
                  <a:spcPct val="0"/>
                </a:spcAft>
              </a:pPr>
              <a:r>
                <a:rPr lang="en-US" sz="1400" dirty="0">
                  <a:solidFill>
                    <a:srgbClr val="000000"/>
                  </a:solidFill>
                </a:rPr>
                <a:t> Verified need, validated requirement, programmed activity, budgeted program</a:t>
              </a:r>
            </a:p>
          </p:txBody>
        </p:sp>
      </p:grpSp>
      <p:sp>
        <p:nvSpPr>
          <p:cNvPr id="21" name="Down Arrow 20"/>
          <p:cNvSpPr/>
          <p:nvPr/>
        </p:nvSpPr>
        <p:spPr bwMode="auto">
          <a:xfrm>
            <a:off x="457200" y="3200175"/>
            <a:ext cx="663143" cy="590937"/>
          </a:xfrm>
          <a:prstGeom prst="downArrow">
            <a:avLst/>
          </a:prstGeom>
          <a:gradFill flip="none" rotWithShape="1">
            <a:gsLst>
              <a:gs pos="0">
                <a:srgbClr val="99CCFF"/>
              </a:gs>
              <a:gs pos="86000">
                <a:srgbClr val="009900"/>
              </a:gs>
            </a:gsLst>
            <a:lin ang="5400000" scaled="1"/>
            <a:tileRect/>
          </a:gradFill>
          <a:ln w="9525"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Times New Roman" pitchFamily="18" charset="0"/>
            </a:endParaRPr>
          </a:p>
        </p:txBody>
      </p:sp>
      <p:pic>
        <p:nvPicPr>
          <p:cNvPr id="22" name="Picture 2"/>
          <p:cNvPicPr>
            <a:picLocks noChangeAspect="1" noChangeArrowheads="1"/>
          </p:cNvPicPr>
          <p:nvPr/>
        </p:nvPicPr>
        <p:blipFill>
          <a:blip r:embed="rId8" cstate="print"/>
          <a:srcRect/>
          <a:stretch>
            <a:fillRect/>
          </a:stretch>
        </p:blipFill>
        <p:spPr bwMode="auto">
          <a:xfrm>
            <a:off x="4621594" y="4857441"/>
            <a:ext cx="4359275" cy="1695759"/>
          </a:xfrm>
          <a:prstGeom prst="rect">
            <a:avLst/>
          </a:prstGeom>
          <a:noFill/>
          <a:ln w="9525">
            <a:noFill/>
            <a:miter lim="800000"/>
            <a:headEnd/>
            <a:tailEnd/>
          </a:ln>
          <a:effectLst/>
        </p:spPr>
      </p:pic>
      <p:sp>
        <p:nvSpPr>
          <p:cNvPr id="23" name="Down Arrow 22"/>
          <p:cNvSpPr/>
          <p:nvPr/>
        </p:nvSpPr>
        <p:spPr bwMode="auto">
          <a:xfrm>
            <a:off x="8098168" y="3134931"/>
            <a:ext cx="436232" cy="693912"/>
          </a:xfrm>
          <a:prstGeom prst="downArrow">
            <a:avLst/>
          </a:prstGeom>
          <a:gradFill flip="none" rotWithShape="1">
            <a:gsLst>
              <a:gs pos="0">
                <a:srgbClr val="99CCFF"/>
              </a:gs>
              <a:gs pos="86000">
                <a:srgbClr val="009900"/>
              </a:gs>
            </a:gsLst>
            <a:lin ang="5400000" scaled="1"/>
            <a:tileRect/>
          </a:gradFill>
          <a:ln w="9525" cap="flat" cmpd="sng" algn="ctr">
            <a:noFill/>
            <a:prstDash val="solid"/>
            <a:round/>
            <a:headEnd type="none" w="sm" len="sm"/>
            <a:tailEnd type="none" w="sm" len="sm"/>
          </a:ln>
          <a:effectLst/>
        </p:spPr>
        <p:txBody>
          <a:bodyPr vert="vert270" wrap="none" lIns="91440" tIns="45720" rIns="91440" bIns="45720" numCol="1" rtlCol="0" anchor="ctr" anchorCtr="0" compatLnSpc="1">
            <a:prstTxWarp prst="textNoShape">
              <a:avLst/>
            </a:prstTxWarp>
          </a:bodyPr>
          <a:lstStyle/>
          <a:p>
            <a:pPr fontAlgn="base">
              <a:spcBef>
                <a:spcPct val="0"/>
              </a:spcBef>
              <a:spcAft>
                <a:spcPct val="0"/>
              </a:spcAft>
            </a:pPr>
            <a:endParaRPr lang="en-US" sz="1000" dirty="0">
              <a:solidFill>
                <a:srgbClr val="FFFFFF"/>
              </a:solidFill>
              <a:latin typeface="Times New Roman" pitchFamily="18" charset="0"/>
            </a:endParaRPr>
          </a:p>
        </p:txBody>
      </p:sp>
      <p:sp>
        <p:nvSpPr>
          <p:cNvPr id="24" name="Down Arrow 23"/>
          <p:cNvSpPr/>
          <p:nvPr/>
        </p:nvSpPr>
        <p:spPr bwMode="auto">
          <a:xfrm>
            <a:off x="2804854" y="3198616"/>
            <a:ext cx="624146" cy="607475"/>
          </a:xfrm>
          <a:prstGeom prst="downArrow">
            <a:avLst/>
          </a:prstGeom>
          <a:gradFill flip="none" rotWithShape="1">
            <a:gsLst>
              <a:gs pos="0">
                <a:srgbClr val="99CCFF"/>
              </a:gs>
              <a:gs pos="86000">
                <a:srgbClr val="009900"/>
              </a:gs>
            </a:gsLst>
            <a:lin ang="5400000" scaled="1"/>
            <a:tileRect/>
          </a:gradFill>
          <a:ln w="9525"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25" name="Down Arrow 24"/>
          <p:cNvSpPr/>
          <p:nvPr/>
        </p:nvSpPr>
        <p:spPr bwMode="auto">
          <a:xfrm rot="5400000">
            <a:off x="4505456" y="2534989"/>
            <a:ext cx="579555" cy="8371268"/>
          </a:xfrm>
          <a:prstGeom prst="downArrow">
            <a:avLst/>
          </a:prstGeom>
          <a:gradFill flip="none" rotWithShape="1">
            <a:gsLst>
              <a:gs pos="0">
                <a:schemeClr val="tx2">
                  <a:lumMod val="40000"/>
                  <a:lumOff val="60000"/>
                </a:schemeClr>
              </a:gs>
              <a:gs pos="100000">
                <a:srgbClr val="009900"/>
              </a:gs>
            </a:gsLst>
            <a:lin ang="16200000" scaled="1"/>
            <a:tileRect/>
          </a:gradFill>
          <a:ln w="9525" cap="flat" cmpd="sng" algn="ctr">
            <a:noFill/>
            <a:prstDash val="solid"/>
            <a:round/>
            <a:headEnd type="none" w="sm" len="sm"/>
            <a:tailEnd type="none" w="sm" len="sm"/>
          </a:ln>
          <a:effectLst/>
        </p:spPr>
        <p:txBody>
          <a:bodyPr vert="vert270"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dirty="0">
                <a:solidFill>
                  <a:srgbClr val="FFFFFF"/>
                </a:solidFill>
              </a:rPr>
              <a:t>Traceability to source of capability need</a:t>
            </a:r>
          </a:p>
        </p:txBody>
      </p:sp>
      <p:cxnSp>
        <p:nvCxnSpPr>
          <p:cNvPr id="27" name="Straight Arrow Connector 26"/>
          <p:cNvCxnSpPr/>
          <p:nvPr/>
        </p:nvCxnSpPr>
        <p:spPr bwMode="auto">
          <a:xfrm>
            <a:off x="772484" y="2893938"/>
            <a:ext cx="7543800" cy="0"/>
          </a:xfrm>
          <a:prstGeom prst="straightConnector1">
            <a:avLst/>
          </a:prstGeom>
          <a:solidFill>
            <a:schemeClr val="accent1"/>
          </a:solidFill>
          <a:ln w="38100" cap="flat" cmpd="sng" algn="ctr">
            <a:gradFill flip="none" rotWithShape="1">
              <a:gsLst>
                <a:gs pos="83995">
                  <a:srgbClr val="CCF8E4"/>
                </a:gs>
                <a:gs pos="0">
                  <a:schemeClr val="accent2">
                    <a:lumMod val="60000"/>
                    <a:lumOff val="40000"/>
                  </a:schemeClr>
                </a:gs>
                <a:gs pos="67000">
                  <a:schemeClr val="accent1">
                    <a:tint val="44500"/>
                    <a:satMod val="160000"/>
                  </a:schemeClr>
                </a:gs>
                <a:gs pos="100000">
                  <a:schemeClr val="accent1">
                    <a:lumMod val="50000"/>
                  </a:schemeClr>
                </a:gs>
              </a:gsLst>
              <a:lin ang="0" scaled="1"/>
              <a:tileRect/>
            </a:gradFill>
            <a:prstDash val="solid"/>
            <a:round/>
            <a:headEnd type="oval" w="sm" len="sm"/>
            <a:tailEnd type="oval"/>
          </a:ln>
          <a:effectLst/>
        </p:spPr>
      </p:cxnSp>
      <p:sp>
        <p:nvSpPr>
          <p:cNvPr id="28" name="Rectangle 27"/>
          <p:cNvSpPr/>
          <p:nvPr/>
        </p:nvSpPr>
        <p:spPr bwMode="auto">
          <a:xfrm rot="5400000">
            <a:off x="2679954" y="3060954"/>
            <a:ext cx="697992" cy="2324100"/>
          </a:xfrm>
          <a:prstGeom prst="rect">
            <a:avLst/>
          </a:prstGeom>
          <a:gradFill>
            <a:gsLst>
              <a:gs pos="0">
                <a:srgbClr val="03D4A8"/>
              </a:gs>
              <a:gs pos="25000">
                <a:srgbClr val="21D6E0"/>
              </a:gs>
              <a:gs pos="75000">
                <a:srgbClr val="0087E6"/>
              </a:gs>
              <a:gs pos="100000">
                <a:srgbClr val="005CBF"/>
              </a:gs>
            </a:gsLst>
            <a:lin ang="5400000" scaled="0"/>
          </a:gradFill>
          <a:ln w="19050" cap="flat" cmpd="sng" algn="ctr">
            <a:solidFill>
              <a:schemeClr val="accent1"/>
            </a:solidFill>
            <a:prstDash val="sysDash"/>
            <a:round/>
            <a:headEnd type="none" w="sm" len="sm"/>
            <a:tailEnd type="none" w="sm" len="sm"/>
          </a:ln>
          <a:effectLst/>
        </p:spPr>
        <p:txBody>
          <a:bodyPr vert="vert270"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a:solidFill>
                  <a:srgbClr val="000000"/>
                </a:solidFill>
              </a:rPr>
              <a:t>Develop </a:t>
            </a:r>
            <a:r>
              <a:rPr lang="en-US" sz="1400" dirty="0" smtClean="0">
                <a:solidFill>
                  <a:srgbClr val="000000"/>
                </a:solidFill>
              </a:rPr>
              <a:t>Requirements</a:t>
            </a:r>
            <a:endParaRPr lang="en-US" sz="1400" dirty="0">
              <a:solidFill>
                <a:srgbClr val="000000"/>
              </a:solidFill>
            </a:endParaRPr>
          </a:p>
          <a:p>
            <a:pPr algn="ctr" fontAlgn="base">
              <a:spcBef>
                <a:spcPct val="0"/>
              </a:spcBef>
              <a:spcAft>
                <a:spcPct val="0"/>
              </a:spcAft>
            </a:pPr>
            <a:r>
              <a:rPr lang="en-US" sz="1400" dirty="0">
                <a:solidFill>
                  <a:srgbClr val="000000"/>
                </a:solidFill>
              </a:rPr>
              <a:t>Alternative Solutions</a:t>
            </a:r>
          </a:p>
        </p:txBody>
      </p:sp>
      <p:sp>
        <p:nvSpPr>
          <p:cNvPr id="29" name="TextBox 28"/>
          <p:cNvSpPr txBox="1"/>
          <p:nvPr/>
        </p:nvSpPr>
        <p:spPr>
          <a:xfrm>
            <a:off x="3200400" y="3075801"/>
            <a:ext cx="1752600" cy="461665"/>
          </a:xfrm>
          <a:prstGeom prst="rect">
            <a:avLst/>
          </a:prstGeom>
          <a:noFill/>
        </p:spPr>
        <p:txBody>
          <a:bodyPr wrap="square" rtlCol="0">
            <a:spAutoFit/>
          </a:bodyPr>
          <a:lstStyle/>
          <a:p>
            <a:pPr algn="ctr" fontAlgn="base">
              <a:spcBef>
                <a:spcPct val="0"/>
              </a:spcBef>
              <a:spcAft>
                <a:spcPct val="0"/>
              </a:spcAft>
              <a:buFont typeface="Arial" pitchFamily="34" charset="0"/>
              <a:buChar char="•"/>
            </a:pPr>
            <a:r>
              <a:rPr lang="en-US" sz="1200" b="1" dirty="0">
                <a:solidFill>
                  <a:srgbClr val="000000"/>
                </a:solidFill>
              </a:rPr>
              <a:t>Resource Investment</a:t>
            </a:r>
          </a:p>
          <a:p>
            <a:pPr algn="ctr" fontAlgn="base">
              <a:spcBef>
                <a:spcPct val="0"/>
              </a:spcBef>
              <a:spcAft>
                <a:spcPct val="0"/>
              </a:spcAft>
            </a:pPr>
            <a:r>
              <a:rPr lang="en-US" sz="1200" b="1" dirty="0">
                <a:solidFill>
                  <a:srgbClr val="000000"/>
                </a:solidFill>
              </a:rPr>
              <a:t>Decisions</a:t>
            </a:r>
          </a:p>
        </p:txBody>
      </p:sp>
      <p:sp>
        <p:nvSpPr>
          <p:cNvPr id="30" name="TextBox 29"/>
          <p:cNvSpPr txBox="1"/>
          <p:nvPr/>
        </p:nvSpPr>
        <p:spPr>
          <a:xfrm>
            <a:off x="6248400" y="3048000"/>
            <a:ext cx="1752600" cy="461665"/>
          </a:xfrm>
          <a:prstGeom prst="rect">
            <a:avLst/>
          </a:prstGeom>
          <a:noFill/>
        </p:spPr>
        <p:txBody>
          <a:bodyPr wrap="square" rtlCol="0">
            <a:spAutoFit/>
          </a:bodyPr>
          <a:lstStyle/>
          <a:p>
            <a:pPr algn="ctr" fontAlgn="base">
              <a:spcBef>
                <a:spcPct val="0"/>
              </a:spcBef>
              <a:spcAft>
                <a:spcPct val="0"/>
              </a:spcAft>
              <a:buFont typeface="Arial" pitchFamily="34" charset="0"/>
              <a:buChar char="•"/>
            </a:pPr>
            <a:r>
              <a:rPr lang="en-US" sz="1200" b="1" dirty="0" smtClean="0">
                <a:solidFill>
                  <a:srgbClr val="000000"/>
                </a:solidFill>
              </a:rPr>
              <a:t>President’s Budget/ Enacted </a:t>
            </a:r>
            <a:r>
              <a:rPr lang="en-US" sz="1200" b="1" dirty="0">
                <a:solidFill>
                  <a:srgbClr val="000000"/>
                </a:solidFill>
              </a:rPr>
              <a:t>Budget</a:t>
            </a:r>
          </a:p>
        </p:txBody>
      </p:sp>
      <p:sp>
        <p:nvSpPr>
          <p:cNvPr id="31" name="Down Arrow 30"/>
          <p:cNvSpPr/>
          <p:nvPr/>
        </p:nvSpPr>
        <p:spPr bwMode="auto">
          <a:xfrm>
            <a:off x="5762559" y="3200400"/>
            <a:ext cx="624146" cy="607475"/>
          </a:xfrm>
          <a:prstGeom prst="downArrow">
            <a:avLst/>
          </a:prstGeom>
          <a:gradFill flip="none" rotWithShape="1">
            <a:gsLst>
              <a:gs pos="0">
                <a:srgbClr val="99CCFF"/>
              </a:gs>
              <a:gs pos="86000">
                <a:srgbClr val="009900"/>
              </a:gs>
            </a:gsLst>
            <a:lin ang="5400000" scaled="1"/>
            <a:tileRect/>
          </a:gradFill>
          <a:ln w="9525"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32"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
        <p:nvSpPr>
          <p:cNvPr id="33" name="Slide Number Placeholder 5"/>
          <p:cNvSpPr txBox="1">
            <a:spLocks/>
          </p:cNvSpPr>
          <p:nvPr/>
        </p:nvSpPr>
        <p:spPr>
          <a:xfrm>
            <a:off x="7323250" y="6588579"/>
            <a:ext cx="1682864" cy="211873"/>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5C7219A-98DC-42BA-A12A-12E75342F36E}" type="slidenum">
              <a:rPr lang="en-US" smtClean="0"/>
              <a:pPr>
                <a:defRPr/>
              </a:pPr>
              <a:t>4</a:t>
            </a:fld>
            <a:endParaRPr lang="en-US" dirty="0"/>
          </a:p>
        </p:txBody>
      </p:sp>
    </p:spTree>
    <p:extLst>
      <p:ext uri="{BB962C8B-B14F-4D97-AF65-F5344CB8AC3E}">
        <p14:creationId xmlns:p14="http://schemas.microsoft.com/office/powerpoint/2010/main" val="443634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5823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1252" y="138229"/>
            <a:ext cx="8024909" cy="1143000"/>
          </a:xfrm>
        </p:spPr>
        <p:txBody>
          <a:bodyPr/>
          <a:lstStyle/>
          <a:p>
            <a:pPr algn="l"/>
            <a:r>
              <a:rPr lang="en-US" sz="2400" dirty="0" smtClean="0">
                <a:ea typeface="Tahoma" pitchFamily="34" charset="0"/>
                <a:cs typeface="Tahoma" pitchFamily="34" charset="0"/>
              </a:rPr>
              <a:t>APMF Provides a Common </a:t>
            </a:r>
            <a:r>
              <a:rPr lang="en-US" sz="2400" dirty="0">
                <a:ea typeface="Tahoma" pitchFamily="34" charset="0"/>
                <a:cs typeface="Tahoma" pitchFamily="34" charset="0"/>
              </a:rPr>
              <a:t>F</a:t>
            </a:r>
            <a:r>
              <a:rPr lang="en-US" sz="2400" dirty="0" smtClean="0">
                <a:ea typeface="Tahoma" pitchFamily="34" charset="0"/>
                <a:cs typeface="Tahoma" pitchFamily="34" charset="0"/>
              </a:rPr>
              <a:t>ramework to Plan and Manage </a:t>
            </a:r>
            <a:r>
              <a:rPr lang="en-US" sz="2400" dirty="0">
                <a:ea typeface="Tahoma" pitchFamily="34" charset="0"/>
                <a:cs typeface="Tahoma" pitchFamily="34" charset="0"/>
              </a:rPr>
              <a:t>C</a:t>
            </a:r>
            <a:r>
              <a:rPr lang="en-US" sz="2400" dirty="0" smtClean="0">
                <a:ea typeface="Tahoma" pitchFamily="34" charset="0"/>
                <a:cs typeface="Tahoma" pitchFamily="34" charset="0"/>
              </a:rPr>
              <a:t>ritical VA Programs</a:t>
            </a:r>
            <a:endParaRPr lang="en-US" sz="2400" dirty="0">
              <a:ea typeface="Tahoma" pitchFamily="34" charset="0"/>
              <a:cs typeface="Tahoma" pitchFamily="34" charset="0"/>
            </a:endParaRPr>
          </a:p>
        </p:txBody>
      </p:sp>
      <p:sp>
        <p:nvSpPr>
          <p:cNvPr id="5" name="Footer Placeholder 4"/>
          <p:cNvSpPr>
            <a:spLocks noGrp="1"/>
          </p:cNvSpPr>
          <p:nvPr>
            <p:ph type="ftr" sz="quarter" idx="11"/>
          </p:nvPr>
        </p:nvSpPr>
        <p:spPr/>
        <p:txBody>
          <a:bodyPr/>
          <a:lstStyle/>
          <a:p>
            <a:pPr>
              <a:defRPr/>
            </a:pPr>
            <a:r>
              <a:rPr lang="en-US" dirty="0" smtClean="0"/>
              <a:t>OPP ePMO</a:t>
            </a:r>
            <a:endParaRPr lang="en-US" dirty="0"/>
          </a:p>
        </p:txBody>
      </p:sp>
      <p:sp>
        <p:nvSpPr>
          <p:cNvPr id="6" name="Slide Number Placeholder 5"/>
          <p:cNvSpPr>
            <a:spLocks noGrp="1"/>
          </p:cNvSpPr>
          <p:nvPr>
            <p:ph type="sldNum" sz="quarter" idx="12"/>
          </p:nvPr>
        </p:nvSpPr>
        <p:spPr/>
        <p:txBody>
          <a:bodyPr/>
          <a:lstStyle/>
          <a:p>
            <a:pPr>
              <a:defRPr/>
            </a:pPr>
            <a:fld id="{95C7219A-98DC-42BA-A12A-12E75342F36E}" type="slidenum">
              <a:rPr lang="en-US" smtClean="0"/>
              <a:pPr>
                <a:defRPr/>
              </a:pPr>
              <a:t>5</a:t>
            </a:fld>
            <a:endParaRPr lang="en-US" dirty="0"/>
          </a:p>
        </p:txBody>
      </p:sp>
      <p:pic>
        <p:nvPicPr>
          <p:cNvPr id="7"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cxnSp>
        <p:nvCxnSpPr>
          <p:cNvPr id="8" name="Straight Connector 7"/>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Tree>
    <p:extLst>
      <p:ext uri="{BB962C8B-B14F-4D97-AF65-F5344CB8AC3E}">
        <p14:creationId xmlns:p14="http://schemas.microsoft.com/office/powerpoint/2010/main" val="4209252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391400" cy="1143000"/>
          </a:xfrm>
        </p:spPr>
        <p:txBody>
          <a:bodyPr/>
          <a:lstStyle/>
          <a:p>
            <a:r>
              <a:rPr lang="en-US" sz="3200" dirty="0">
                <a:latin typeface="Arial Black" pitchFamily="34" charset="0"/>
                <a:ea typeface="Tahoma" pitchFamily="34" charset="0"/>
                <a:cs typeface="Tahoma" pitchFamily="34" charset="0"/>
              </a:rPr>
              <a:t>A New Look at </a:t>
            </a:r>
            <a:r>
              <a:rPr lang="en-US" sz="3200" dirty="0" smtClean="0">
                <a:latin typeface="Arial Black" pitchFamily="34" charset="0"/>
                <a:ea typeface="Tahoma" pitchFamily="34" charset="0"/>
                <a:cs typeface="Tahoma" pitchFamily="34" charset="0"/>
              </a:rPr>
              <a:t>“Requirements</a:t>
            </a:r>
            <a:r>
              <a:rPr lang="en-US" sz="3200" dirty="0">
                <a:latin typeface="Arial Black" pitchFamily="34" charset="0"/>
                <a:ea typeface="Tahoma" pitchFamily="34" charset="0"/>
                <a:cs typeface="Tahoma" pitchFamily="34" charset="0"/>
              </a:rPr>
              <a:t>”</a:t>
            </a:r>
            <a:endParaRPr lang="en-US" sz="2000" dirty="0">
              <a:latin typeface="Arial Black" pitchFamily="34" charset="0"/>
              <a:ea typeface="Tahoma" pitchFamily="34" charset="0"/>
              <a:cs typeface="Tahoma" pitchFamily="34" charset="0"/>
            </a:endParaRPr>
          </a:p>
        </p:txBody>
      </p:sp>
      <p:sp>
        <p:nvSpPr>
          <p:cNvPr id="3" name="Content Placeholder 2"/>
          <p:cNvSpPr>
            <a:spLocks noGrp="1"/>
          </p:cNvSpPr>
          <p:nvPr>
            <p:ph idx="1"/>
          </p:nvPr>
        </p:nvSpPr>
        <p:spPr>
          <a:xfrm>
            <a:off x="685800" y="1905000"/>
            <a:ext cx="8077200" cy="4451350"/>
          </a:xfrm>
        </p:spPr>
        <p:txBody>
          <a:bodyPr/>
          <a:lstStyle/>
          <a:p>
            <a:pPr marL="0" indent="0">
              <a:buNone/>
            </a:pPr>
            <a:r>
              <a:rPr lang="en-US" sz="2800" dirty="0" smtClean="0">
                <a:latin typeface="Arial" pitchFamily="34" charset="0"/>
                <a:cs typeface="Arial" pitchFamily="34" charset="0"/>
              </a:rPr>
              <a:t>E2ERM  methodology </a:t>
            </a:r>
            <a:r>
              <a:rPr lang="en-US" sz="2800" dirty="0">
                <a:latin typeface="Arial" pitchFamily="34" charset="0"/>
                <a:cs typeface="Arial" pitchFamily="34" charset="0"/>
              </a:rPr>
              <a:t>is a series of processes and practices that complements the PPBE </a:t>
            </a:r>
            <a:r>
              <a:rPr lang="en-US" sz="2800" dirty="0" smtClean="0">
                <a:latin typeface="Arial" pitchFamily="34" charset="0"/>
                <a:cs typeface="Arial" pitchFamily="34" charset="0"/>
              </a:rPr>
              <a:t>and APMF frameworks and facilitates </a:t>
            </a:r>
            <a:r>
              <a:rPr lang="en-US" sz="2800" dirty="0">
                <a:latin typeface="Arial" pitchFamily="34" charset="0"/>
                <a:cs typeface="Arial" pitchFamily="34" charset="0"/>
              </a:rPr>
              <a:t>the identification of strategic capability gaps and </a:t>
            </a:r>
            <a:r>
              <a:rPr lang="en-US" sz="2800" dirty="0" smtClean="0">
                <a:latin typeface="Arial" pitchFamily="34" charset="0"/>
                <a:cs typeface="Arial" pitchFamily="34" charset="0"/>
              </a:rPr>
              <a:t>defines requirements </a:t>
            </a:r>
            <a:r>
              <a:rPr lang="en-US" sz="2800" dirty="0">
                <a:latin typeface="Arial" pitchFamily="34" charset="0"/>
                <a:cs typeface="Arial" pitchFamily="34" charset="0"/>
              </a:rPr>
              <a:t>to fill the gap</a:t>
            </a:r>
            <a:r>
              <a:rPr lang="en-US" sz="2800" dirty="0" smtClean="0">
                <a:latin typeface="Arial" pitchFamily="34" charset="0"/>
                <a:cs typeface="Arial" pitchFamily="34" charset="0"/>
              </a:rPr>
              <a:t>.</a:t>
            </a:r>
            <a:r>
              <a:rPr lang="en-US" sz="2800" b="1" dirty="0">
                <a:solidFill>
                  <a:srgbClr val="002060"/>
                </a:solidFill>
                <a:latin typeface="Calibri" pitchFamily="34" charset="0"/>
              </a:rPr>
              <a:t> </a:t>
            </a:r>
            <a:endParaRPr lang="en-US" sz="2800" b="1" dirty="0" smtClean="0">
              <a:solidFill>
                <a:srgbClr val="002060"/>
              </a:solidFill>
              <a:latin typeface="Calibri" pitchFamily="34" charset="0"/>
            </a:endParaRPr>
          </a:p>
          <a:p>
            <a:pPr marL="0" indent="0">
              <a:buNone/>
            </a:pPr>
            <a:endParaRPr lang="en-US" sz="2800" b="1" dirty="0">
              <a:solidFill>
                <a:srgbClr val="002060"/>
              </a:solidFill>
              <a:latin typeface="Calibri" pitchFamily="34" charset="0"/>
              <a:cs typeface="Arial" pitchFamily="34" charset="0"/>
            </a:endParaRPr>
          </a:p>
          <a:p>
            <a:pPr marL="0" indent="0">
              <a:buNone/>
            </a:pPr>
            <a:r>
              <a:rPr lang="en-US" sz="2800" dirty="0" smtClean="0">
                <a:latin typeface="Arial" pitchFamily="34" charset="0"/>
                <a:cs typeface="Arial" pitchFamily="34" charset="0"/>
              </a:rPr>
              <a:t>Well-developed </a:t>
            </a:r>
            <a:r>
              <a:rPr lang="en-US" sz="2800" dirty="0">
                <a:latin typeface="Arial" pitchFamily="34" charset="0"/>
                <a:cs typeface="Arial" pitchFamily="34" charset="0"/>
              </a:rPr>
              <a:t>requirements inform i</a:t>
            </a:r>
            <a:r>
              <a:rPr lang="en-US" sz="2800" dirty="0" smtClean="0">
                <a:latin typeface="Arial" pitchFamily="34" charset="0"/>
                <a:cs typeface="Arial" pitchFamily="34" charset="0"/>
              </a:rPr>
              <a:t>nvestment </a:t>
            </a:r>
            <a:r>
              <a:rPr lang="en-US" sz="2800" dirty="0">
                <a:latin typeface="Arial" pitchFamily="34" charset="0"/>
                <a:cs typeface="Arial" pitchFamily="34" charset="0"/>
              </a:rPr>
              <a:t>decision making </a:t>
            </a:r>
            <a:r>
              <a:rPr lang="en-US" sz="2800" dirty="0" smtClean="0">
                <a:latin typeface="Arial" pitchFamily="34" charset="0"/>
                <a:cs typeface="Arial" pitchFamily="34" charset="0"/>
              </a:rPr>
              <a:t>processes, drive </a:t>
            </a:r>
            <a:r>
              <a:rPr lang="en-US" sz="2800" dirty="0">
                <a:latin typeface="Arial" pitchFamily="34" charset="0"/>
                <a:cs typeface="Arial" pitchFamily="34" charset="0"/>
              </a:rPr>
              <a:t>well-formed </a:t>
            </a:r>
            <a:r>
              <a:rPr lang="en-US" sz="2800" dirty="0" smtClean="0">
                <a:latin typeface="Arial" pitchFamily="34" charset="0"/>
                <a:cs typeface="Arial" pitchFamily="34" charset="0"/>
              </a:rPr>
              <a:t>programs, identifies integration touch points, and </a:t>
            </a:r>
            <a:r>
              <a:rPr lang="en-US" sz="2800" dirty="0">
                <a:latin typeface="Arial" pitchFamily="34" charset="0"/>
                <a:cs typeface="Arial" pitchFamily="34" charset="0"/>
              </a:rPr>
              <a:t>result in the right solutions.</a:t>
            </a:r>
          </a:p>
          <a:p>
            <a:pPr marL="0" indent="0">
              <a:buNone/>
            </a:pPr>
            <a:endParaRPr lang="en-US" sz="2800" dirty="0"/>
          </a:p>
        </p:txBody>
      </p:sp>
      <p:sp>
        <p:nvSpPr>
          <p:cNvPr id="5" name="Date Placeholder 3"/>
          <p:cNvSpPr txBox="1">
            <a:spLocks/>
          </p:cNvSpPr>
          <p:nvPr/>
        </p:nvSpPr>
        <p:spPr>
          <a:xfrm>
            <a:off x="4572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latin typeface="+mn-lt"/>
              </a:rPr>
              <a:t>10/31/2013</a:t>
            </a:r>
            <a:endParaRPr lang="en-US" sz="1200" dirty="0">
              <a:latin typeface="+mn-lt"/>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lgn="r">
              <a:defRPr/>
            </a:pPr>
            <a:fld id="{95C7219A-98DC-42BA-A12A-12E75342F36E}" type="slidenum">
              <a:rPr lang="en-US" sz="1200" smtClean="0"/>
              <a:pPr algn="r">
                <a:defRPr/>
              </a:pPr>
              <a:t>6</a:t>
            </a:fld>
            <a:endParaRPr lang="en-US" sz="1200" dirty="0"/>
          </a:p>
        </p:txBody>
      </p:sp>
      <p:sp>
        <p:nvSpPr>
          <p:cNvPr id="7" name="Footer Placeholder 4"/>
          <p:cNvSpPr txBox="1">
            <a:spLocks/>
          </p:cNvSpPr>
          <p:nvPr/>
        </p:nvSpPr>
        <p:spPr>
          <a:xfrm>
            <a:off x="3124200" y="6356350"/>
            <a:ext cx="2895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200" smtClean="0">
                <a:latin typeface="+mn-lt"/>
              </a:rPr>
              <a:t>OPP ePMO</a:t>
            </a:r>
            <a:endParaRPr lang="en-US" sz="1200" dirty="0">
              <a:latin typeface="+mn-lt"/>
            </a:endParaRPr>
          </a:p>
        </p:txBody>
      </p:sp>
    </p:spTree>
    <p:extLst>
      <p:ext uri="{BB962C8B-B14F-4D97-AF65-F5344CB8AC3E}">
        <p14:creationId xmlns:p14="http://schemas.microsoft.com/office/powerpoint/2010/main" val="268577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102" y="249150"/>
            <a:ext cx="7467600" cy="954107"/>
          </a:xfrm>
          <a:prstGeom prst="rect">
            <a:avLst/>
          </a:prstGeom>
          <a:noFill/>
        </p:spPr>
        <p:txBody>
          <a:bodyPr wrap="square" rtlCol="0">
            <a:spAutoFit/>
          </a:bodyPr>
          <a:lstStyle/>
          <a:p>
            <a:pPr>
              <a:spcBef>
                <a:spcPct val="50000"/>
              </a:spcBef>
              <a:defRPr/>
            </a:pPr>
            <a:r>
              <a:rPr lang="en-US" sz="2800" b="1" dirty="0">
                <a:solidFill>
                  <a:srgbClr val="003366"/>
                </a:solidFill>
                <a:latin typeface="Arial Black" pitchFamily="34" charset="0"/>
                <a:ea typeface="Tahoma" pitchFamily="34" charset="0"/>
                <a:cs typeface="Tahoma" pitchFamily="34" charset="0"/>
              </a:rPr>
              <a:t>E2ERM Methodology complements the PPBE process</a:t>
            </a:r>
          </a:p>
        </p:txBody>
      </p:sp>
      <p:grpSp>
        <p:nvGrpSpPr>
          <p:cNvPr id="31" name="Group 30"/>
          <p:cNvGrpSpPr/>
          <p:nvPr/>
        </p:nvGrpSpPr>
        <p:grpSpPr>
          <a:xfrm>
            <a:off x="38100" y="1627496"/>
            <a:ext cx="9067800" cy="990600"/>
            <a:chOff x="76200" y="1295400"/>
            <a:chExt cx="9067800" cy="990600"/>
          </a:xfrm>
        </p:grpSpPr>
        <p:sp>
          <p:nvSpPr>
            <p:cNvPr id="33" name="Right Arrow 32"/>
            <p:cNvSpPr/>
            <p:nvPr/>
          </p:nvSpPr>
          <p:spPr bwMode="auto">
            <a:xfrm>
              <a:off x="4495800" y="1676400"/>
              <a:ext cx="228600" cy="304800"/>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34" name="Right Arrow 33"/>
            <p:cNvSpPr/>
            <p:nvPr/>
          </p:nvSpPr>
          <p:spPr bwMode="auto">
            <a:xfrm>
              <a:off x="6781800" y="1676400"/>
              <a:ext cx="228600" cy="304800"/>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36" name="Right Arrow 35"/>
            <p:cNvSpPr/>
            <p:nvPr/>
          </p:nvSpPr>
          <p:spPr bwMode="auto">
            <a:xfrm>
              <a:off x="2133600" y="1676400"/>
              <a:ext cx="228600" cy="304800"/>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grpSp>
          <p:nvGrpSpPr>
            <p:cNvPr id="37" name="Group 133"/>
            <p:cNvGrpSpPr>
              <a:grpSpLocks/>
            </p:cNvGrpSpPr>
            <p:nvPr/>
          </p:nvGrpSpPr>
          <p:grpSpPr bwMode="auto">
            <a:xfrm>
              <a:off x="76200" y="1295400"/>
              <a:ext cx="2093913" cy="990600"/>
              <a:chOff x="96" y="96"/>
              <a:chExt cx="1319" cy="816"/>
            </a:xfrm>
            <a:solidFill>
              <a:srgbClr val="FF0000"/>
            </a:solidFill>
          </p:grpSpPr>
          <p:sp>
            <p:nvSpPr>
              <p:cNvPr id="54" name="Rectangle 134"/>
              <p:cNvSpPr>
                <a:spLocks noChangeArrowheads="1"/>
              </p:cNvSpPr>
              <p:nvPr/>
            </p:nvSpPr>
            <p:spPr bwMode="auto">
              <a:xfrm>
                <a:off x="96" y="96"/>
                <a:ext cx="1319" cy="144"/>
              </a:xfrm>
              <a:prstGeom prst="rect">
                <a:avLst/>
              </a:prstGeom>
              <a:grpFill/>
              <a:ln w="9525">
                <a:solidFill>
                  <a:srgbClr val="990000"/>
                </a:solidFill>
                <a:miter lim="800000"/>
                <a:headEnd/>
                <a:tailEnd/>
              </a:ln>
            </p:spPr>
            <p:txBody>
              <a:bodyPr wrap="none" anchor="ctr"/>
              <a:lstStyle/>
              <a:p>
                <a:r>
                  <a:rPr lang="en-US" sz="1400" b="1" dirty="0">
                    <a:solidFill>
                      <a:srgbClr val="FFFFFF"/>
                    </a:solidFill>
                    <a:latin typeface="Gill Sans MT" pitchFamily="34" charset="0"/>
                  </a:rPr>
                  <a:t>PLANNING</a:t>
                </a:r>
              </a:p>
            </p:txBody>
          </p:sp>
          <p:sp>
            <p:nvSpPr>
              <p:cNvPr id="55" name="Rectangle 135"/>
              <p:cNvSpPr>
                <a:spLocks noChangeArrowheads="1"/>
              </p:cNvSpPr>
              <p:nvPr/>
            </p:nvSpPr>
            <p:spPr bwMode="auto">
              <a:xfrm>
                <a:off x="96" y="240"/>
                <a:ext cx="1319" cy="672"/>
              </a:xfrm>
              <a:prstGeom prst="rect">
                <a:avLst/>
              </a:prstGeom>
              <a:solidFill>
                <a:srgbClr val="FFB7B7"/>
              </a:solidFill>
              <a:ln w="9525">
                <a:solidFill>
                  <a:srgbClr val="990000"/>
                </a:solidFill>
                <a:miter lim="800000"/>
                <a:headEnd/>
                <a:tailEnd/>
              </a:ln>
            </p:spPr>
            <p:txBody>
              <a:bodyPr/>
              <a:lstStyle/>
              <a:p>
                <a:pPr>
                  <a:lnSpc>
                    <a:spcPct val="85000"/>
                  </a:lnSpc>
                </a:pPr>
                <a:r>
                  <a:rPr lang="en-US" sz="1200" dirty="0">
                    <a:solidFill>
                      <a:srgbClr val="002060"/>
                    </a:solidFill>
                    <a:latin typeface="Arial" pitchFamily="34" charset="0"/>
                    <a:cs typeface="Arial" pitchFamily="34" charset="0"/>
                  </a:rPr>
                  <a:t>Planning establishes the </a:t>
                </a:r>
                <a:r>
                  <a:rPr lang="en-US" sz="1200" i="1" dirty="0">
                    <a:solidFill>
                      <a:srgbClr val="C00000"/>
                    </a:solidFill>
                    <a:latin typeface="Arial" pitchFamily="34" charset="0"/>
                    <a:cs typeface="Arial" pitchFamily="34" charset="0"/>
                  </a:rPr>
                  <a:t>strategic priorities </a:t>
                </a:r>
                <a:r>
                  <a:rPr lang="en-US" sz="1200" dirty="0">
                    <a:solidFill>
                      <a:srgbClr val="002060"/>
                    </a:solidFill>
                    <a:latin typeface="Arial" pitchFamily="34" charset="0"/>
                    <a:cs typeface="Arial" pitchFamily="34" charset="0"/>
                  </a:rPr>
                  <a:t>and </a:t>
                </a:r>
                <a:r>
                  <a:rPr lang="en-US" sz="1200" i="1" dirty="0">
                    <a:solidFill>
                      <a:srgbClr val="C00000"/>
                    </a:solidFill>
                    <a:latin typeface="Arial" pitchFamily="34" charset="0"/>
                    <a:cs typeface="Arial" pitchFamily="34" charset="0"/>
                  </a:rPr>
                  <a:t>capabilities required</a:t>
                </a:r>
                <a:r>
                  <a:rPr lang="en-US" sz="1200" i="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1200" dirty="0">
                    <a:solidFill>
                      <a:srgbClr val="002060"/>
                    </a:solidFill>
                    <a:latin typeface="Arial" pitchFamily="34" charset="0"/>
                    <a:cs typeface="Arial" pitchFamily="34" charset="0"/>
                  </a:rPr>
                  <a:t>to achieve the VA mission and strategy</a:t>
                </a:r>
                <a:endParaRPr lang="en-US" sz="1200" dirty="0">
                  <a:solidFill>
                    <a:srgbClr val="FFFFFF"/>
                  </a:solidFill>
                  <a:latin typeface="Gill Sans MT" pitchFamily="34" charset="0"/>
                </a:endParaRPr>
              </a:p>
            </p:txBody>
          </p:sp>
        </p:grpSp>
        <p:grpSp>
          <p:nvGrpSpPr>
            <p:cNvPr id="39" name="Group 136"/>
            <p:cNvGrpSpPr>
              <a:grpSpLocks/>
            </p:cNvGrpSpPr>
            <p:nvPr/>
          </p:nvGrpSpPr>
          <p:grpSpPr bwMode="auto">
            <a:xfrm>
              <a:off x="2401888" y="1295400"/>
              <a:ext cx="2093912" cy="990600"/>
              <a:chOff x="1513" y="96"/>
              <a:chExt cx="1319" cy="816"/>
            </a:xfrm>
            <a:solidFill>
              <a:srgbClr val="6600FF"/>
            </a:solidFill>
          </p:grpSpPr>
          <p:sp>
            <p:nvSpPr>
              <p:cNvPr id="51" name="Rectangle 137"/>
              <p:cNvSpPr>
                <a:spLocks noChangeArrowheads="1"/>
              </p:cNvSpPr>
              <p:nvPr/>
            </p:nvSpPr>
            <p:spPr bwMode="auto">
              <a:xfrm>
                <a:off x="1513" y="96"/>
                <a:ext cx="1319" cy="144"/>
              </a:xfrm>
              <a:prstGeom prst="rect">
                <a:avLst/>
              </a:prstGeom>
              <a:solidFill>
                <a:srgbClr val="0000CC"/>
              </a:solidFill>
              <a:ln w="9525">
                <a:solidFill>
                  <a:srgbClr val="C49100"/>
                </a:solidFill>
                <a:miter lim="800000"/>
                <a:headEnd/>
                <a:tailEnd/>
              </a:ln>
            </p:spPr>
            <p:txBody>
              <a:bodyPr wrap="none" anchor="ctr"/>
              <a:lstStyle/>
              <a:p>
                <a:pPr fontAlgn="auto">
                  <a:spcBef>
                    <a:spcPts val="0"/>
                  </a:spcBef>
                  <a:spcAft>
                    <a:spcPts val="0"/>
                  </a:spcAft>
                  <a:defRPr/>
                </a:pPr>
                <a:r>
                  <a:rPr lang="en-US" sz="1400" b="1" kern="0" dirty="0">
                    <a:solidFill>
                      <a:srgbClr val="FFFFFF"/>
                    </a:solidFill>
                    <a:latin typeface="Gill Sans MT" pitchFamily="34" charset="0"/>
                  </a:rPr>
                  <a:t>PROGRAMMING</a:t>
                </a:r>
              </a:p>
            </p:txBody>
          </p:sp>
          <p:sp>
            <p:nvSpPr>
              <p:cNvPr id="52" name="Rectangle 138"/>
              <p:cNvSpPr>
                <a:spLocks noChangeArrowheads="1"/>
              </p:cNvSpPr>
              <p:nvPr/>
            </p:nvSpPr>
            <p:spPr bwMode="auto">
              <a:xfrm>
                <a:off x="1513" y="240"/>
                <a:ext cx="1319" cy="672"/>
              </a:xfrm>
              <a:prstGeom prst="rect">
                <a:avLst/>
              </a:prstGeom>
              <a:solidFill>
                <a:srgbClr val="CCECFF">
                  <a:lumMod val="90000"/>
                </a:srgbClr>
              </a:solidFill>
              <a:ln w="9525">
                <a:solidFill>
                  <a:srgbClr val="C49100"/>
                </a:solidFill>
                <a:miter lim="800000"/>
                <a:headEnd/>
                <a:tailEnd/>
              </a:ln>
            </p:spPr>
            <p:txBody>
              <a:bodyPr/>
              <a:lstStyle/>
              <a:p>
                <a:pPr fontAlgn="auto">
                  <a:lnSpc>
                    <a:spcPct val="85000"/>
                  </a:lnSpc>
                  <a:spcBef>
                    <a:spcPts val="0"/>
                  </a:spcBef>
                  <a:spcAft>
                    <a:spcPts val="0"/>
                  </a:spcAft>
                  <a:defRPr/>
                </a:pPr>
                <a:r>
                  <a:rPr lang="en-US" sz="1200" kern="0" dirty="0">
                    <a:solidFill>
                      <a:srgbClr val="002060"/>
                    </a:solidFill>
                    <a:latin typeface="Arial" pitchFamily="34" charset="0"/>
                    <a:cs typeface="Arial" pitchFamily="34" charset="0"/>
                  </a:rPr>
                  <a:t>Programming</a:t>
                </a:r>
                <a:r>
                  <a:rPr lang="en-US" sz="1200" kern="0" dirty="0">
                    <a:solidFill>
                      <a:srgbClr val="FFFFFF"/>
                    </a:solidFill>
                    <a:latin typeface="Arial" pitchFamily="34" charset="0"/>
                    <a:cs typeface="Arial" pitchFamily="34" charset="0"/>
                  </a:rPr>
                  <a:t> </a:t>
                </a:r>
                <a:r>
                  <a:rPr lang="en-US" sz="1200" i="1" kern="0" dirty="0">
                    <a:solidFill>
                      <a:srgbClr val="C00000"/>
                    </a:solidFill>
                    <a:latin typeface="Arial" pitchFamily="34" charset="0"/>
                    <a:cs typeface="Arial" pitchFamily="34" charset="0"/>
                  </a:rPr>
                  <a:t>applies resources to programs </a:t>
                </a:r>
                <a:r>
                  <a:rPr lang="en-US" sz="1200" kern="0" dirty="0">
                    <a:solidFill>
                      <a:srgbClr val="002060"/>
                    </a:solidFill>
                    <a:latin typeface="Arial" pitchFamily="34" charset="0"/>
                    <a:cs typeface="Arial" pitchFamily="34" charset="0"/>
                  </a:rPr>
                  <a:t>that provide the </a:t>
                </a:r>
                <a:r>
                  <a:rPr lang="en-US" sz="1200" i="1" kern="0" dirty="0">
                    <a:solidFill>
                      <a:srgbClr val="C00000"/>
                    </a:solidFill>
                    <a:latin typeface="Arial" pitchFamily="34" charset="0"/>
                    <a:cs typeface="Arial" pitchFamily="34" charset="0"/>
                  </a:rPr>
                  <a:t>capabilities required </a:t>
                </a:r>
                <a:r>
                  <a:rPr lang="en-US" sz="1200" kern="0" dirty="0">
                    <a:solidFill>
                      <a:srgbClr val="002060"/>
                    </a:solidFill>
                    <a:latin typeface="Arial" pitchFamily="34" charset="0"/>
                    <a:cs typeface="Arial" pitchFamily="34" charset="0"/>
                  </a:rPr>
                  <a:t>to achieve the</a:t>
                </a:r>
                <a:r>
                  <a:rPr lang="en-US" sz="1200" i="1" kern="0" dirty="0">
                    <a:solidFill>
                      <a:srgbClr val="002060"/>
                    </a:solidFill>
                    <a:effectLst>
                      <a:outerShdw blurRad="38100" dist="38100" dir="2700000" algn="tl">
                        <a:srgbClr val="C0C0C0"/>
                      </a:outerShdw>
                    </a:effectLst>
                    <a:latin typeface="Arial" pitchFamily="34" charset="0"/>
                    <a:cs typeface="Arial" pitchFamily="34" charset="0"/>
                  </a:rPr>
                  <a:t> </a:t>
                </a:r>
                <a:r>
                  <a:rPr lang="en-US" sz="1200" i="1" kern="0" dirty="0">
                    <a:solidFill>
                      <a:srgbClr val="C00000"/>
                    </a:solidFill>
                    <a:latin typeface="Arial" pitchFamily="34" charset="0"/>
                    <a:cs typeface="Arial" pitchFamily="34" charset="0"/>
                  </a:rPr>
                  <a:t>VA strategic priorities</a:t>
                </a:r>
                <a:endParaRPr lang="en-US" sz="1200" kern="0" dirty="0">
                  <a:solidFill>
                    <a:srgbClr val="996600"/>
                  </a:solidFill>
                  <a:latin typeface="Gill Sans MT" pitchFamily="34" charset="0"/>
                </a:endParaRPr>
              </a:p>
            </p:txBody>
          </p:sp>
        </p:grpSp>
        <p:grpSp>
          <p:nvGrpSpPr>
            <p:cNvPr id="40" name="Group 142"/>
            <p:cNvGrpSpPr>
              <a:grpSpLocks/>
            </p:cNvGrpSpPr>
            <p:nvPr/>
          </p:nvGrpSpPr>
          <p:grpSpPr bwMode="auto">
            <a:xfrm>
              <a:off x="7050088" y="1295400"/>
              <a:ext cx="2093912" cy="990600"/>
              <a:chOff x="4441" y="96"/>
              <a:chExt cx="1319" cy="816"/>
            </a:xfrm>
            <a:solidFill>
              <a:srgbClr val="9900CC"/>
            </a:solidFill>
          </p:grpSpPr>
          <p:sp>
            <p:nvSpPr>
              <p:cNvPr id="49" name="Rectangle 143"/>
              <p:cNvSpPr>
                <a:spLocks noChangeArrowheads="1"/>
              </p:cNvSpPr>
              <p:nvPr/>
            </p:nvSpPr>
            <p:spPr bwMode="auto">
              <a:xfrm>
                <a:off x="4441" y="96"/>
                <a:ext cx="1319" cy="144"/>
              </a:xfrm>
              <a:prstGeom prst="rect">
                <a:avLst/>
              </a:prstGeom>
              <a:grpFill/>
              <a:ln w="9525">
                <a:solidFill>
                  <a:srgbClr val="003FBC"/>
                </a:solidFill>
                <a:miter lim="800000"/>
                <a:headEnd/>
                <a:tailEnd/>
              </a:ln>
            </p:spPr>
            <p:txBody>
              <a:bodyPr wrap="none" anchor="ctr"/>
              <a:lstStyle/>
              <a:p>
                <a:r>
                  <a:rPr lang="en-US" sz="1400" b="1" dirty="0">
                    <a:solidFill>
                      <a:srgbClr val="FFFFFF"/>
                    </a:solidFill>
                    <a:latin typeface="Gill Sans MT" pitchFamily="34" charset="0"/>
                  </a:rPr>
                  <a:t>EXECUTION</a:t>
                </a:r>
              </a:p>
            </p:txBody>
          </p:sp>
          <p:sp>
            <p:nvSpPr>
              <p:cNvPr id="50" name="Rectangle 144"/>
              <p:cNvSpPr>
                <a:spLocks noChangeArrowheads="1"/>
              </p:cNvSpPr>
              <p:nvPr/>
            </p:nvSpPr>
            <p:spPr bwMode="auto">
              <a:xfrm>
                <a:off x="4441" y="240"/>
                <a:ext cx="1319" cy="672"/>
              </a:xfrm>
              <a:prstGeom prst="rect">
                <a:avLst/>
              </a:prstGeom>
              <a:solidFill>
                <a:srgbClr val="FFABFF"/>
              </a:solidFill>
              <a:ln w="9525">
                <a:solidFill>
                  <a:srgbClr val="003FBC"/>
                </a:solidFill>
                <a:miter lim="800000"/>
                <a:headEnd/>
                <a:tailEnd/>
              </a:ln>
            </p:spPr>
            <p:txBody>
              <a:bodyPr/>
              <a:lstStyle/>
              <a:p>
                <a:pPr>
                  <a:lnSpc>
                    <a:spcPct val="85000"/>
                  </a:lnSpc>
                </a:pPr>
                <a:r>
                  <a:rPr lang="en-US" sz="1200" dirty="0">
                    <a:solidFill>
                      <a:srgbClr val="002060"/>
                    </a:solidFill>
                    <a:latin typeface="Arial" pitchFamily="34" charset="0"/>
                    <a:cs typeface="Arial" pitchFamily="34" charset="0"/>
                  </a:rPr>
                  <a:t>Execution </a:t>
                </a:r>
                <a:r>
                  <a:rPr lang="en-US" sz="1200" dirty="0" smtClean="0">
                    <a:solidFill>
                      <a:srgbClr val="002060"/>
                    </a:solidFill>
                    <a:latin typeface="Arial" pitchFamily="34" charset="0"/>
                    <a:cs typeface="Arial" pitchFamily="34" charset="0"/>
                  </a:rPr>
                  <a:t>executes the </a:t>
                </a:r>
                <a:r>
                  <a:rPr lang="en-US" sz="1200" i="1" dirty="0" smtClean="0">
                    <a:solidFill>
                      <a:srgbClr val="C00000"/>
                    </a:solidFill>
                    <a:latin typeface="Arial" pitchFamily="34" charset="0"/>
                    <a:cs typeface="Arial" pitchFamily="34" charset="0"/>
                  </a:rPr>
                  <a:t>enacted budget </a:t>
                </a:r>
                <a:r>
                  <a:rPr lang="en-US" sz="1200" dirty="0" smtClean="0">
                    <a:solidFill>
                      <a:srgbClr val="002060"/>
                    </a:solidFill>
                    <a:latin typeface="Arial" pitchFamily="34" charset="0"/>
                    <a:cs typeface="Arial" pitchFamily="34" charset="0"/>
                  </a:rPr>
                  <a:t>and </a:t>
                </a:r>
                <a:r>
                  <a:rPr lang="en-US" sz="1200" i="1" dirty="0" smtClean="0">
                    <a:solidFill>
                      <a:srgbClr val="C00000"/>
                    </a:solidFill>
                    <a:latin typeface="Arial" pitchFamily="34" charset="0"/>
                    <a:cs typeface="Arial" pitchFamily="34" charset="0"/>
                  </a:rPr>
                  <a:t>operational plans </a:t>
                </a:r>
                <a:r>
                  <a:rPr lang="en-US" sz="1200" dirty="0" smtClean="0">
                    <a:solidFill>
                      <a:srgbClr val="002060"/>
                    </a:solidFill>
                    <a:latin typeface="Arial" pitchFamily="34" charset="0"/>
                    <a:cs typeface="Arial" pitchFamily="34" charset="0"/>
                  </a:rPr>
                  <a:t>and </a:t>
                </a:r>
                <a:r>
                  <a:rPr lang="en-US" sz="1200" i="1" dirty="0" smtClean="0">
                    <a:solidFill>
                      <a:srgbClr val="C00000"/>
                    </a:solidFill>
                    <a:latin typeface="Arial" pitchFamily="34" charset="0"/>
                    <a:cs typeface="Arial" pitchFamily="34" charset="0"/>
                  </a:rPr>
                  <a:t>measures </a:t>
                </a:r>
                <a:r>
                  <a:rPr lang="en-US" sz="1200" i="1" dirty="0">
                    <a:solidFill>
                      <a:srgbClr val="C00000"/>
                    </a:solidFill>
                    <a:latin typeface="Arial" pitchFamily="34" charset="0"/>
                    <a:cs typeface="Arial" pitchFamily="34" charset="0"/>
                  </a:rPr>
                  <a:t>how well </a:t>
                </a:r>
                <a:r>
                  <a:rPr lang="en-US" sz="1200" dirty="0">
                    <a:solidFill>
                      <a:srgbClr val="002060"/>
                    </a:solidFill>
                    <a:latin typeface="Arial" pitchFamily="34" charset="0"/>
                    <a:cs typeface="Arial" pitchFamily="34" charset="0"/>
                  </a:rPr>
                  <a:t>we are </a:t>
                </a:r>
                <a:r>
                  <a:rPr lang="en-US" sz="1200" dirty="0" smtClean="0">
                    <a:solidFill>
                      <a:srgbClr val="002060"/>
                    </a:solidFill>
                    <a:latin typeface="Arial" pitchFamily="34" charset="0"/>
                    <a:cs typeface="Arial" pitchFamily="34" charset="0"/>
                  </a:rPr>
                  <a:t>achieving the VA’s mission</a:t>
                </a:r>
                <a:endParaRPr lang="en-US" sz="1200" dirty="0">
                  <a:solidFill>
                    <a:srgbClr val="003399"/>
                  </a:solidFill>
                  <a:latin typeface="Gill Sans MT" pitchFamily="34" charset="0"/>
                </a:endParaRPr>
              </a:p>
            </p:txBody>
          </p:sp>
        </p:grpSp>
        <p:grpSp>
          <p:nvGrpSpPr>
            <p:cNvPr id="43" name="Group 139"/>
            <p:cNvGrpSpPr>
              <a:grpSpLocks/>
            </p:cNvGrpSpPr>
            <p:nvPr/>
          </p:nvGrpSpPr>
          <p:grpSpPr bwMode="auto">
            <a:xfrm>
              <a:off x="4724400" y="1295400"/>
              <a:ext cx="2093913" cy="990600"/>
              <a:chOff x="2976" y="96"/>
              <a:chExt cx="1319" cy="816"/>
            </a:xfrm>
          </p:grpSpPr>
          <p:sp>
            <p:nvSpPr>
              <p:cNvPr id="46" name="Rectangle 140"/>
              <p:cNvSpPr>
                <a:spLocks noChangeArrowheads="1"/>
              </p:cNvSpPr>
              <p:nvPr/>
            </p:nvSpPr>
            <p:spPr bwMode="auto">
              <a:xfrm>
                <a:off x="2976" y="96"/>
                <a:ext cx="1319" cy="144"/>
              </a:xfrm>
              <a:prstGeom prst="rect">
                <a:avLst/>
              </a:prstGeom>
              <a:solidFill>
                <a:srgbClr val="006600"/>
              </a:solidFill>
              <a:ln w="9525">
                <a:solidFill>
                  <a:srgbClr val="006600"/>
                </a:solidFill>
                <a:miter lim="800000"/>
                <a:headEnd/>
                <a:tailEnd/>
              </a:ln>
            </p:spPr>
            <p:txBody>
              <a:bodyPr wrap="none" anchor="ctr"/>
              <a:lstStyle/>
              <a:p>
                <a:r>
                  <a:rPr lang="en-US" sz="1400" b="1" dirty="0">
                    <a:solidFill>
                      <a:srgbClr val="FFFFFF"/>
                    </a:solidFill>
                    <a:latin typeface="Gill Sans MT" pitchFamily="34" charset="0"/>
                  </a:rPr>
                  <a:t>BUDGETING</a:t>
                </a:r>
              </a:p>
            </p:txBody>
          </p:sp>
          <p:sp>
            <p:nvSpPr>
              <p:cNvPr id="47" name="Rectangle 141"/>
              <p:cNvSpPr>
                <a:spLocks noChangeArrowheads="1"/>
              </p:cNvSpPr>
              <p:nvPr/>
            </p:nvSpPr>
            <p:spPr bwMode="auto">
              <a:xfrm>
                <a:off x="2976" y="240"/>
                <a:ext cx="1319" cy="672"/>
              </a:xfrm>
              <a:prstGeom prst="rect">
                <a:avLst/>
              </a:prstGeom>
              <a:solidFill>
                <a:srgbClr val="9FFF9F"/>
              </a:solidFill>
              <a:ln w="9525">
                <a:solidFill>
                  <a:srgbClr val="006600"/>
                </a:solidFill>
                <a:miter lim="800000"/>
                <a:headEnd/>
                <a:tailEnd/>
              </a:ln>
            </p:spPr>
            <p:txBody>
              <a:bodyPr/>
              <a:lstStyle/>
              <a:p>
                <a:pPr>
                  <a:lnSpc>
                    <a:spcPct val="85000"/>
                  </a:lnSpc>
                </a:pPr>
                <a:r>
                  <a:rPr lang="en-US" sz="1200" dirty="0">
                    <a:solidFill>
                      <a:srgbClr val="002060"/>
                    </a:solidFill>
                    <a:latin typeface="Arial" pitchFamily="34" charset="0"/>
                    <a:cs typeface="Arial" pitchFamily="34" charset="0"/>
                  </a:rPr>
                  <a:t>Budgeting develops the </a:t>
                </a:r>
                <a:r>
                  <a:rPr lang="en-US" sz="1200" i="1" dirty="0" smtClean="0">
                    <a:solidFill>
                      <a:srgbClr val="C00000"/>
                    </a:solidFill>
                    <a:latin typeface="Arial" pitchFamily="34" charset="0"/>
                    <a:cs typeface="Arial" pitchFamily="34" charset="0"/>
                  </a:rPr>
                  <a:t>VA’s President’s Budget and operational plans </a:t>
                </a:r>
                <a:r>
                  <a:rPr lang="en-US" sz="1200" dirty="0" smtClean="0">
                    <a:solidFill>
                      <a:srgbClr val="002060"/>
                    </a:solidFill>
                    <a:latin typeface="Arial" pitchFamily="34" charset="0"/>
                    <a:cs typeface="Arial" pitchFamily="34" charset="0"/>
                  </a:rPr>
                  <a:t>and </a:t>
                </a:r>
                <a:r>
                  <a:rPr lang="en-US" sz="1200" dirty="0">
                    <a:solidFill>
                      <a:srgbClr val="002060"/>
                    </a:solidFill>
                    <a:latin typeface="Arial" pitchFamily="34" charset="0"/>
                    <a:cs typeface="Arial" pitchFamily="34" charset="0"/>
                  </a:rPr>
                  <a:t>provides justification for the approved </a:t>
                </a:r>
                <a:r>
                  <a:rPr lang="en-US" sz="1200" dirty="0" smtClean="0">
                    <a:solidFill>
                      <a:srgbClr val="002060"/>
                    </a:solidFill>
                    <a:latin typeface="Arial" pitchFamily="34" charset="0"/>
                    <a:cs typeface="Arial" pitchFamily="34" charset="0"/>
                  </a:rPr>
                  <a:t>programs</a:t>
                </a:r>
                <a:endParaRPr lang="en-US" sz="1200" dirty="0">
                  <a:solidFill>
                    <a:srgbClr val="003300"/>
                  </a:solidFill>
                  <a:latin typeface="Gill Sans MT" pitchFamily="34" charset="0"/>
                </a:endParaRPr>
              </a:p>
            </p:txBody>
          </p:sp>
        </p:grpSp>
      </p:grpSp>
      <p:cxnSp>
        <p:nvCxnSpPr>
          <p:cNvPr id="60" name="Straight Connector 25"/>
          <p:cNvCxnSpPr>
            <a:cxnSpLocks noChangeShapeType="1"/>
            <a:stCxn id="62" idx="3"/>
          </p:cNvCxnSpPr>
          <p:nvPr/>
        </p:nvCxnSpPr>
        <p:spPr bwMode="auto">
          <a:xfrm>
            <a:off x="558632" y="4530495"/>
            <a:ext cx="6756568" cy="1870305"/>
          </a:xfrm>
          <a:prstGeom prst="line">
            <a:avLst/>
          </a:prstGeom>
          <a:noFill/>
          <a:ln w="76200" algn="ctr">
            <a:solidFill>
              <a:srgbClr val="000099"/>
            </a:solidFill>
            <a:round/>
            <a:headEnd type="triangle" w="med" len="med"/>
            <a:tailEnd type="triangle" w="med" len="med"/>
          </a:ln>
        </p:spPr>
      </p:cxnSp>
      <p:sp>
        <p:nvSpPr>
          <p:cNvPr id="61" name="TextBox 60"/>
          <p:cNvSpPr txBox="1"/>
          <p:nvPr/>
        </p:nvSpPr>
        <p:spPr bwMode="auto">
          <a:xfrm rot="936003">
            <a:off x="1282235" y="5402492"/>
            <a:ext cx="4449890" cy="276999"/>
          </a:xfrm>
          <a:prstGeom prst="rect">
            <a:avLst/>
          </a:prstGeom>
          <a:noFill/>
        </p:spPr>
        <p:txBody>
          <a:bodyPr wrap="square">
            <a:spAutoFit/>
          </a:bodyPr>
          <a:lstStyle/>
          <a:p>
            <a:pPr>
              <a:defRPr/>
            </a:pPr>
            <a:r>
              <a:rPr lang="en-US" sz="1200" dirty="0">
                <a:solidFill>
                  <a:srgbClr val="2D2DB9">
                    <a:lumMod val="50000"/>
                  </a:srgbClr>
                </a:solidFill>
                <a:latin typeface="Tw Cen MT" pitchFamily="34" charset="0"/>
              </a:rPr>
              <a:t>Strengthening Requirements </a:t>
            </a:r>
            <a:r>
              <a:rPr lang="en-US" sz="1200" dirty="0" smtClean="0">
                <a:solidFill>
                  <a:srgbClr val="2D2DB9">
                    <a:lumMod val="50000"/>
                  </a:srgbClr>
                </a:solidFill>
                <a:latin typeface="Tw Cen MT" pitchFamily="34" charset="0"/>
              </a:rPr>
              <a:t>through </a:t>
            </a:r>
            <a:r>
              <a:rPr lang="en-US" sz="1200" dirty="0">
                <a:solidFill>
                  <a:srgbClr val="2D2DB9">
                    <a:lumMod val="50000"/>
                  </a:srgbClr>
                </a:solidFill>
                <a:latin typeface="Tw Cen MT" pitchFamily="34" charset="0"/>
              </a:rPr>
              <a:t>End-to-End Traceability</a:t>
            </a:r>
          </a:p>
        </p:txBody>
      </p:sp>
      <p:sp>
        <p:nvSpPr>
          <p:cNvPr id="62" name="TextBox 61"/>
          <p:cNvSpPr txBox="1"/>
          <p:nvPr/>
        </p:nvSpPr>
        <p:spPr bwMode="auto">
          <a:xfrm>
            <a:off x="-1137" y="4391995"/>
            <a:ext cx="559769" cy="276999"/>
          </a:xfrm>
          <a:prstGeom prst="rect">
            <a:avLst/>
          </a:prstGeom>
          <a:noFill/>
        </p:spPr>
        <p:txBody>
          <a:bodyPr wrap="none">
            <a:spAutoFit/>
          </a:bodyPr>
          <a:lstStyle/>
          <a:p>
            <a:pPr>
              <a:defRPr/>
            </a:pPr>
            <a:r>
              <a:rPr lang="en-US" sz="1200" b="1" dirty="0">
                <a:solidFill>
                  <a:srgbClr val="2D2DB9">
                    <a:lumMod val="50000"/>
                  </a:srgbClr>
                </a:solidFill>
                <a:latin typeface="Tw Cen MT" pitchFamily="34" charset="0"/>
              </a:rPr>
              <a:t>Need</a:t>
            </a:r>
          </a:p>
        </p:txBody>
      </p:sp>
      <p:sp>
        <p:nvSpPr>
          <p:cNvPr id="63" name="TextBox 62"/>
          <p:cNvSpPr txBox="1"/>
          <p:nvPr/>
        </p:nvSpPr>
        <p:spPr bwMode="auto">
          <a:xfrm>
            <a:off x="7349824" y="6259421"/>
            <a:ext cx="803425" cy="276999"/>
          </a:xfrm>
          <a:prstGeom prst="rect">
            <a:avLst/>
          </a:prstGeom>
          <a:noFill/>
        </p:spPr>
        <p:txBody>
          <a:bodyPr wrap="none">
            <a:spAutoFit/>
          </a:bodyPr>
          <a:lstStyle/>
          <a:p>
            <a:pPr>
              <a:defRPr/>
            </a:pPr>
            <a:r>
              <a:rPr lang="en-US" sz="1200" b="1" dirty="0">
                <a:solidFill>
                  <a:srgbClr val="2D2DB9">
                    <a:lumMod val="50000"/>
                  </a:srgbClr>
                </a:solidFill>
                <a:latin typeface="Tw Cen MT" pitchFamily="34" charset="0"/>
              </a:rPr>
              <a:t>Solution</a:t>
            </a:r>
          </a:p>
        </p:txBody>
      </p:sp>
      <p:grpSp>
        <p:nvGrpSpPr>
          <p:cNvPr id="5" name="Group 4"/>
          <p:cNvGrpSpPr/>
          <p:nvPr/>
        </p:nvGrpSpPr>
        <p:grpSpPr>
          <a:xfrm>
            <a:off x="96513" y="2542038"/>
            <a:ext cx="8361687" cy="3553962"/>
            <a:chOff x="401313" y="2465838"/>
            <a:chExt cx="8361687" cy="3553962"/>
          </a:xfrm>
        </p:grpSpPr>
        <p:sp>
          <p:nvSpPr>
            <p:cNvPr id="48" name="Curved Right Arrow 47"/>
            <p:cNvSpPr/>
            <p:nvPr/>
          </p:nvSpPr>
          <p:spPr bwMode="auto">
            <a:xfrm rot="10395030">
              <a:off x="1878429" y="2465838"/>
              <a:ext cx="552644" cy="1453969"/>
            </a:xfrm>
            <a:prstGeom prst="curved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grpSp>
          <p:nvGrpSpPr>
            <p:cNvPr id="4" name="Group 3"/>
            <p:cNvGrpSpPr/>
            <p:nvPr/>
          </p:nvGrpSpPr>
          <p:grpSpPr>
            <a:xfrm>
              <a:off x="401313" y="2490964"/>
              <a:ext cx="8361687" cy="3528836"/>
              <a:chOff x="319960" y="2501871"/>
              <a:chExt cx="8884535" cy="3970804"/>
            </a:xfrm>
          </p:grpSpPr>
          <p:sp>
            <p:nvSpPr>
              <p:cNvPr id="82" name="Bent-Up Arrow 81"/>
              <p:cNvSpPr/>
              <p:nvPr/>
            </p:nvSpPr>
            <p:spPr bwMode="auto">
              <a:xfrm rot="10800000" flipH="1">
                <a:off x="4220094" y="4533713"/>
                <a:ext cx="1497319" cy="639014"/>
              </a:xfrm>
              <a:prstGeom prst="bentUpArrow">
                <a:avLst>
                  <a:gd name="adj1" fmla="val 14321"/>
                  <a:gd name="adj2" fmla="val 19661"/>
                  <a:gd name="adj3" fmla="val 16457"/>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69" name="Rounded Rectangle 68"/>
              <p:cNvSpPr/>
              <p:nvPr/>
            </p:nvSpPr>
            <p:spPr bwMode="auto">
              <a:xfrm>
                <a:off x="6945425" y="5172728"/>
                <a:ext cx="1282601" cy="640080"/>
              </a:xfrm>
              <a:prstGeom prst="roundRect">
                <a:avLst/>
              </a:prstGeom>
              <a:solidFill>
                <a:srgbClr val="2D2DB9">
                  <a:lumMod val="20000"/>
                  <a:lumOff val="80000"/>
                </a:srgbClr>
              </a:solidFill>
              <a:ln w="9525" cap="flat" cmpd="sng" algn="ctr">
                <a:solidFill>
                  <a:srgbClr val="2D2DB9">
                    <a:lumMod val="60000"/>
                    <a:lumOff val="40000"/>
                  </a:srgb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defRPr/>
                </a:pPr>
                <a:r>
                  <a:rPr lang="en-US" sz="1200" b="1" dirty="0" smtClean="0">
                    <a:solidFill>
                      <a:srgbClr val="000000"/>
                    </a:solidFill>
                    <a:latin typeface="Times New Roman" pitchFamily="18" charset="0"/>
                  </a:rPr>
                  <a:t>System</a:t>
                </a:r>
              </a:p>
              <a:p>
                <a:pPr algn="ctr">
                  <a:defRPr/>
                </a:pPr>
                <a:r>
                  <a:rPr lang="en-US" sz="1200" dirty="0" smtClean="0">
                    <a:solidFill>
                      <a:srgbClr val="000000"/>
                    </a:solidFill>
                    <a:latin typeface="Times New Roman" pitchFamily="18" charset="0"/>
                  </a:rPr>
                  <a:t>Requirements</a:t>
                </a:r>
                <a:endParaRPr lang="en-US" sz="1200" dirty="0">
                  <a:solidFill>
                    <a:srgbClr val="000000"/>
                  </a:solidFill>
                  <a:latin typeface="Times New Roman" pitchFamily="18" charset="0"/>
                </a:endParaRPr>
              </a:p>
            </p:txBody>
          </p:sp>
          <p:sp>
            <p:nvSpPr>
              <p:cNvPr id="73" name="Right Arrow 72"/>
              <p:cNvSpPr/>
              <p:nvPr/>
            </p:nvSpPr>
            <p:spPr bwMode="auto">
              <a:xfrm>
                <a:off x="2161007" y="4169121"/>
                <a:ext cx="1028120" cy="222874"/>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77" name="Bent-Up Arrow 76"/>
              <p:cNvSpPr/>
              <p:nvPr/>
            </p:nvSpPr>
            <p:spPr bwMode="auto">
              <a:xfrm rot="10800000" flipH="1">
                <a:off x="8228024" y="5389055"/>
                <a:ext cx="451237" cy="443539"/>
              </a:xfrm>
              <a:prstGeom prst="bentUp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76" name="Bent-Up Arrow 75"/>
              <p:cNvSpPr/>
              <p:nvPr/>
            </p:nvSpPr>
            <p:spPr bwMode="auto">
              <a:xfrm rot="10800000" flipH="1">
                <a:off x="7251559" y="4673837"/>
                <a:ext cx="451237" cy="503733"/>
              </a:xfrm>
              <a:prstGeom prst="bentUp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9" name="Bent-Up Arrow 8"/>
              <p:cNvSpPr/>
              <p:nvPr/>
            </p:nvSpPr>
            <p:spPr bwMode="auto">
              <a:xfrm rot="10800000" flipH="1">
                <a:off x="6182231" y="3967507"/>
                <a:ext cx="451237" cy="533289"/>
              </a:xfrm>
              <a:prstGeom prst="bentUp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65" name="Rounded Rectangle 64"/>
              <p:cNvSpPr/>
              <p:nvPr/>
            </p:nvSpPr>
            <p:spPr bwMode="auto">
              <a:xfrm>
                <a:off x="872600" y="3834112"/>
                <a:ext cx="1282601" cy="914400"/>
              </a:xfrm>
              <a:prstGeom prst="roundRect">
                <a:avLst/>
              </a:prstGeom>
              <a:solidFill>
                <a:srgbClr val="2D2DB9">
                  <a:lumMod val="20000"/>
                  <a:lumOff val="80000"/>
                </a:srgbClr>
              </a:solidFill>
              <a:ln w="9525" cap="flat" cmpd="sng" algn="ctr">
                <a:solidFill>
                  <a:srgbClr val="2D2DB9">
                    <a:lumMod val="60000"/>
                    <a:lumOff val="40000"/>
                  </a:srgb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defRPr/>
                </a:pPr>
                <a:r>
                  <a:rPr lang="en-US" sz="1200" b="1" dirty="0">
                    <a:solidFill>
                      <a:srgbClr val="000000"/>
                    </a:solidFill>
                    <a:latin typeface="Times New Roman" pitchFamily="18" charset="0"/>
                  </a:rPr>
                  <a:t>Strategic </a:t>
                </a:r>
                <a:r>
                  <a:rPr lang="en-US" sz="1200" b="1" dirty="0" smtClean="0">
                    <a:solidFill>
                      <a:srgbClr val="000000"/>
                    </a:solidFill>
                    <a:latin typeface="Times New Roman" pitchFamily="18" charset="0"/>
                  </a:rPr>
                  <a:t>Capabilities</a:t>
                </a:r>
                <a:endParaRPr lang="en-US" sz="1200" dirty="0">
                  <a:solidFill>
                    <a:srgbClr val="000000"/>
                  </a:solidFill>
                  <a:latin typeface="Times New Roman" pitchFamily="18" charset="0"/>
                </a:endParaRPr>
              </a:p>
              <a:p>
                <a:pPr algn="ctr">
                  <a:defRPr/>
                </a:pPr>
                <a:r>
                  <a:rPr lang="en-US" sz="1200" dirty="0" smtClean="0">
                    <a:solidFill>
                      <a:srgbClr val="000000"/>
                    </a:solidFill>
                    <a:latin typeface="Times New Roman" pitchFamily="18" charset="0"/>
                  </a:rPr>
                  <a:t>Unconstrained Requirements</a:t>
                </a:r>
              </a:p>
            </p:txBody>
          </p:sp>
          <p:sp>
            <p:nvSpPr>
              <p:cNvPr id="67" name="Rounded Rectangle 66"/>
              <p:cNvSpPr/>
              <p:nvPr/>
            </p:nvSpPr>
            <p:spPr bwMode="auto">
              <a:xfrm>
                <a:off x="4992491" y="3834112"/>
                <a:ext cx="1282601" cy="640080"/>
              </a:xfrm>
              <a:prstGeom prst="roundRect">
                <a:avLst/>
              </a:prstGeom>
              <a:solidFill>
                <a:srgbClr val="2D2DB9">
                  <a:lumMod val="20000"/>
                  <a:lumOff val="80000"/>
                </a:srgbClr>
              </a:solidFill>
              <a:ln w="9525" cap="flat" cmpd="sng" algn="ctr">
                <a:solidFill>
                  <a:srgbClr val="2D2DB9">
                    <a:lumMod val="60000"/>
                    <a:lumOff val="40000"/>
                  </a:srgb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defRPr/>
                </a:pPr>
                <a:r>
                  <a:rPr lang="en-US" sz="1200" b="1" dirty="0" smtClean="0">
                    <a:solidFill>
                      <a:srgbClr val="000000"/>
                    </a:solidFill>
                    <a:latin typeface="Times New Roman" pitchFamily="18" charset="0"/>
                  </a:rPr>
                  <a:t>Acquisition Program</a:t>
                </a:r>
                <a:r>
                  <a:rPr lang="en-US" sz="1200" dirty="0" smtClean="0">
                    <a:solidFill>
                      <a:srgbClr val="000000"/>
                    </a:solidFill>
                    <a:latin typeface="Times New Roman" pitchFamily="18" charset="0"/>
                  </a:rPr>
                  <a:t> Requirements</a:t>
                </a:r>
                <a:endParaRPr lang="en-US" sz="1200" dirty="0">
                  <a:solidFill>
                    <a:srgbClr val="000000"/>
                  </a:solidFill>
                  <a:latin typeface="Times New Roman" pitchFamily="18" charset="0"/>
                </a:endParaRPr>
              </a:p>
            </p:txBody>
          </p:sp>
          <p:sp>
            <p:nvSpPr>
              <p:cNvPr id="68" name="Rounded Rectangle 67"/>
              <p:cNvSpPr/>
              <p:nvPr/>
            </p:nvSpPr>
            <p:spPr bwMode="auto">
              <a:xfrm>
                <a:off x="5968958" y="4500798"/>
                <a:ext cx="1282601" cy="640080"/>
              </a:xfrm>
              <a:prstGeom prst="roundRect">
                <a:avLst/>
              </a:prstGeom>
              <a:solidFill>
                <a:srgbClr val="2D2DB9">
                  <a:lumMod val="20000"/>
                  <a:lumOff val="80000"/>
                </a:srgbClr>
              </a:solidFill>
              <a:ln w="9525" cap="flat" cmpd="sng" algn="ctr">
                <a:solidFill>
                  <a:srgbClr val="2D2DB9">
                    <a:lumMod val="60000"/>
                    <a:lumOff val="40000"/>
                  </a:srgb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defRPr/>
                </a:pPr>
                <a:r>
                  <a:rPr lang="en-US" sz="1200" b="1" dirty="0" smtClean="0">
                    <a:solidFill>
                      <a:srgbClr val="000000"/>
                    </a:solidFill>
                    <a:latin typeface="Times New Roman" pitchFamily="18" charset="0"/>
                  </a:rPr>
                  <a:t>Project</a:t>
                </a:r>
              </a:p>
              <a:p>
                <a:pPr algn="ctr">
                  <a:defRPr/>
                </a:pPr>
                <a:r>
                  <a:rPr lang="en-US" sz="1200" dirty="0" smtClean="0">
                    <a:solidFill>
                      <a:srgbClr val="000000"/>
                    </a:solidFill>
                    <a:latin typeface="Times New Roman" pitchFamily="18" charset="0"/>
                  </a:rPr>
                  <a:t>Requirements</a:t>
                </a:r>
                <a:endParaRPr lang="en-US" sz="1200" dirty="0">
                  <a:solidFill>
                    <a:srgbClr val="000000"/>
                  </a:solidFill>
                  <a:latin typeface="Times New Roman" pitchFamily="18" charset="0"/>
                </a:endParaRPr>
              </a:p>
            </p:txBody>
          </p:sp>
          <p:sp>
            <p:nvSpPr>
              <p:cNvPr id="70" name="Rounded Rectangle 69"/>
              <p:cNvSpPr/>
              <p:nvPr/>
            </p:nvSpPr>
            <p:spPr bwMode="auto">
              <a:xfrm>
                <a:off x="7921894" y="5832595"/>
                <a:ext cx="1282601" cy="640080"/>
              </a:xfrm>
              <a:prstGeom prst="roundRect">
                <a:avLst/>
              </a:prstGeom>
              <a:solidFill>
                <a:srgbClr val="2D2DB9">
                  <a:lumMod val="20000"/>
                  <a:lumOff val="80000"/>
                </a:srgbClr>
              </a:solidFill>
              <a:ln w="9525" cap="flat" cmpd="sng" algn="ctr">
                <a:solidFill>
                  <a:srgbClr val="2D2DB9">
                    <a:lumMod val="60000"/>
                    <a:lumOff val="40000"/>
                  </a:srgb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defRPr/>
                </a:pPr>
                <a:r>
                  <a:rPr lang="en-US" sz="1200" b="1" dirty="0" smtClean="0">
                    <a:solidFill>
                      <a:srgbClr val="000000"/>
                    </a:solidFill>
                    <a:latin typeface="Times New Roman" pitchFamily="18" charset="0"/>
                  </a:rPr>
                  <a:t>Contract</a:t>
                </a:r>
              </a:p>
              <a:p>
                <a:pPr algn="ctr">
                  <a:defRPr/>
                </a:pPr>
                <a:r>
                  <a:rPr lang="en-US" sz="1200" dirty="0" smtClean="0">
                    <a:solidFill>
                      <a:srgbClr val="000000"/>
                    </a:solidFill>
                    <a:latin typeface="Times New Roman" pitchFamily="18" charset="0"/>
                  </a:rPr>
                  <a:t>Requirements</a:t>
                </a:r>
                <a:endParaRPr lang="en-US" sz="1200" dirty="0">
                  <a:solidFill>
                    <a:srgbClr val="000000"/>
                  </a:solidFill>
                  <a:latin typeface="Times New Roman" pitchFamily="18" charset="0"/>
                </a:endParaRPr>
              </a:p>
            </p:txBody>
          </p:sp>
          <p:sp>
            <p:nvSpPr>
              <p:cNvPr id="74" name="Right Arrow 73"/>
              <p:cNvSpPr/>
              <p:nvPr/>
            </p:nvSpPr>
            <p:spPr bwMode="auto">
              <a:xfrm>
                <a:off x="4112007" y="3983278"/>
                <a:ext cx="880484" cy="247670"/>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66" name="Rounded Rectangle 65"/>
              <p:cNvSpPr/>
              <p:nvPr/>
            </p:nvSpPr>
            <p:spPr bwMode="auto">
              <a:xfrm>
                <a:off x="3189127" y="3835071"/>
                <a:ext cx="1282601" cy="915770"/>
              </a:xfrm>
              <a:prstGeom prst="roundRect">
                <a:avLst/>
              </a:prstGeom>
              <a:solidFill>
                <a:srgbClr val="2D2DB9">
                  <a:lumMod val="20000"/>
                  <a:lumOff val="80000"/>
                </a:srgbClr>
              </a:solidFill>
              <a:ln w="9525" cap="flat" cmpd="sng" algn="ctr">
                <a:solidFill>
                  <a:srgbClr val="2D2DB9">
                    <a:lumMod val="60000"/>
                    <a:lumOff val="40000"/>
                  </a:srgb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defRPr/>
                </a:pPr>
                <a:r>
                  <a:rPr lang="en-US" sz="1200" b="1" dirty="0" smtClean="0">
                    <a:solidFill>
                      <a:srgbClr val="000000"/>
                    </a:solidFill>
                    <a:latin typeface="Times New Roman" pitchFamily="18" charset="0"/>
                  </a:rPr>
                  <a:t>Business</a:t>
                </a:r>
              </a:p>
              <a:p>
                <a:pPr algn="ctr">
                  <a:defRPr/>
                </a:pPr>
                <a:r>
                  <a:rPr lang="en-US" sz="1200" b="1" dirty="0" smtClean="0">
                    <a:solidFill>
                      <a:srgbClr val="000000"/>
                    </a:solidFill>
                    <a:latin typeface="Times New Roman" pitchFamily="18" charset="0"/>
                  </a:rPr>
                  <a:t>Capabilities  </a:t>
                </a:r>
                <a:r>
                  <a:rPr lang="en-US" sz="1200" dirty="0" smtClean="0">
                    <a:solidFill>
                      <a:srgbClr val="000000"/>
                    </a:solidFill>
                    <a:latin typeface="Times New Roman" pitchFamily="18" charset="0"/>
                  </a:rPr>
                  <a:t>Constrained Requirements</a:t>
                </a:r>
                <a:endParaRPr lang="en-US" sz="1200" dirty="0">
                  <a:solidFill>
                    <a:srgbClr val="000000"/>
                  </a:solidFill>
                  <a:latin typeface="Times New Roman" pitchFamily="18" charset="0"/>
                </a:endParaRPr>
              </a:p>
            </p:txBody>
          </p:sp>
          <p:sp>
            <p:nvSpPr>
              <p:cNvPr id="81" name="Rounded Rectangle 80"/>
              <p:cNvSpPr/>
              <p:nvPr/>
            </p:nvSpPr>
            <p:spPr bwMode="auto">
              <a:xfrm>
                <a:off x="5010159" y="5192514"/>
                <a:ext cx="1282601" cy="640080"/>
              </a:xfrm>
              <a:prstGeom prst="roundRect">
                <a:avLst/>
              </a:prstGeom>
              <a:solidFill>
                <a:srgbClr val="2D2DB9">
                  <a:lumMod val="20000"/>
                  <a:lumOff val="80000"/>
                </a:srgbClr>
              </a:solidFill>
              <a:ln w="9525" cap="flat" cmpd="sng" algn="ctr">
                <a:solidFill>
                  <a:srgbClr val="2D2DB9">
                    <a:lumMod val="60000"/>
                    <a:lumOff val="40000"/>
                  </a:srgbClr>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algn="ctr">
                  <a:defRPr/>
                </a:pPr>
                <a:r>
                  <a:rPr lang="en-US" sz="1200" b="1" dirty="0" smtClean="0">
                    <a:solidFill>
                      <a:srgbClr val="000000"/>
                    </a:solidFill>
                    <a:latin typeface="Times New Roman" pitchFamily="18" charset="0"/>
                  </a:rPr>
                  <a:t>Non-Acquisition Program</a:t>
                </a:r>
                <a:r>
                  <a:rPr lang="en-US" sz="1200" dirty="0" smtClean="0">
                    <a:solidFill>
                      <a:srgbClr val="000000"/>
                    </a:solidFill>
                    <a:latin typeface="Times New Roman" pitchFamily="18" charset="0"/>
                  </a:rPr>
                  <a:t> Requirements</a:t>
                </a:r>
                <a:endParaRPr lang="en-US" sz="1200" dirty="0">
                  <a:solidFill>
                    <a:srgbClr val="000000"/>
                  </a:solidFill>
                  <a:latin typeface="Times New Roman" pitchFamily="18" charset="0"/>
                </a:endParaRPr>
              </a:p>
            </p:txBody>
          </p:sp>
          <p:sp>
            <p:nvSpPr>
              <p:cNvPr id="2" name="Curved Right Arrow 1"/>
              <p:cNvSpPr/>
              <p:nvPr/>
            </p:nvSpPr>
            <p:spPr bwMode="auto">
              <a:xfrm>
                <a:off x="319960" y="2613417"/>
                <a:ext cx="552644" cy="1453969"/>
              </a:xfrm>
              <a:prstGeom prst="curved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44" name="Curved Right Arrow 43"/>
              <p:cNvSpPr/>
              <p:nvPr/>
            </p:nvSpPr>
            <p:spPr bwMode="auto">
              <a:xfrm>
                <a:off x="2727318" y="2590800"/>
                <a:ext cx="552644" cy="1453969"/>
              </a:xfrm>
              <a:prstGeom prst="curved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sp>
            <p:nvSpPr>
              <p:cNvPr id="53" name="Curved Right Arrow 52"/>
              <p:cNvSpPr/>
              <p:nvPr/>
            </p:nvSpPr>
            <p:spPr bwMode="auto">
              <a:xfrm rot="10395030">
                <a:off x="4285514" y="2501871"/>
                <a:ext cx="552644" cy="1453969"/>
              </a:xfrm>
              <a:prstGeom prst="curved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smtClean="0">
                  <a:solidFill>
                    <a:srgbClr val="000000"/>
                  </a:solidFill>
                  <a:latin typeface="Times New Roman" pitchFamily="18" charset="0"/>
                </a:endParaRPr>
              </a:p>
            </p:txBody>
          </p:sp>
        </p:grpSp>
      </p:grpSp>
      <p:cxnSp>
        <p:nvCxnSpPr>
          <p:cNvPr id="10" name="Straight Connector 9"/>
          <p:cNvCxnSpPr/>
          <p:nvPr/>
        </p:nvCxnSpPr>
        <p:spPr bwMode="auto">
          <a:xfrm flipH="1">
            <a:off x="4510698" y="2618096"/>
            <a:ext cx="2534177" cy="1133025"/>
          </a:xfrm>
          <a:prstGeom prst="line">
            <a:avLst/>
          </a:prstGeom>
          <a:solidFill>
            <a:schemeClr val="accent1"/>
          </a:solidFill>
          <a:ln w="9525" cap="flat" cmpd="sng" algn="ctr">
            <a:solidFill>
              <a:schemeClr val="tx1"/>
            </a:solidFill>
            <a:prstDash val="dash"/>
            <a:round/>
            <a:headEnd type="none" w="sm" len="sm"/>
            <a:tailEnd type="none" w="sm" len="sm"/>
          </a:ln>
          <a:effectLst/>
        </p:spPr>
      </p:cxnSp>
      <p:cxnSp>
        <p:nvCxnSpPr>
          <p:cNvPr id="56" name="Straight Connector 55"/>
          <p:cNvCxnSpPr/>
          <p:nvPr/>
        </p:nvCxnSpPr>
        <p:spPr bwMode="auto">
          <a:xfrm flipH="1">
            <a:off x="8458200" y="2666294"/>
            <a:ext cx="647700" cy="2874697"/>
          </a:xfrm>
          <a:prstGeom prst="line">
            <a:avLst/>
          </a:prstGeom>
          <a:solidFill>
            <a:schemeClr val="accent1"/>
          </a:solidFill>
          <a:ln w="9525" cap="flat" cmpd="sng" algn="ctr">
            <a:solidFill>
              <a:schemeClr val="tx1"/>
            </a:solidFill>
            <a:prstDash val="dash"/>
            <a:round/>
            <a:headEnd type="none" w="sm" len="sm"/>
            <a:tailEnd type="none" w="sm" len="sm"/>
          </a:ln>
          <a:effectLst/>
        </p:spPr>
      </p:cxnSp>
      <p:sp>
        <p:nvSpPr>
          <p:cNvPr id="45" name="Slide Number Placeholder 5"/>
          <p:cNvSpPr>
            <a:spLocks noGrp="1"/>
          </p:cNvSpPr>
          <p:nvPr>
            <p:ph type="sldNum" sz="quarter" idx="4294967295"/>
          </p:nvPr>
        </p:nvSpPr>
        <p:spPr>
          <a:xfrm>
            <a:off x="6799036" y="6461125"/>
            <a:ext cx="1905000" cy="304800"/>
          </a:xfrm>
          <a:prstGeom prst="rect">
            <a:avLst/>
          </a:prstGeom>
          <a:noFill/>
        </p:spPr>
        <p:txBody>
          <a:bodyPr/>
          <a:lstStyle/>
          <a:p>
            <a:fld id="{AF9E3BFB-47BA-4B92-8279-02DB1B663620}" type="slidenum">
              <a:rPr lang="en-US" sz="1200" smtClean="0">
                <a:solidFill>
                  <a:srgbClr val="000000"/>
                </a:solidFill>
              </a:rPr>
              <a:pPr/>
              <a:t>7</a:t>
            </a:fld>
            <a:endParaRPr lang="en-US" sz="1200" dirty="0" smtClean="0">
              <a:solidFill>
                <a:srgbClr val="000000"/>
              </a:solidFill>
            </a:endParaRPr>
          </a:p>
        </p:txBody>
      </p:sp>
      <p:sp>
        <p:nvSpPr>
          <p:cNvPr id="57" name="Date Placeholder 3"/>
          <p:cNvSpPr txBox="1">
            <a:spLocks/>
          </p:cNvSpPr>
          <p:nvPr/>
        </p:nvSpPr>
        <p:spPr>
          <a:xfrm>
            <a:off x="221120" y="64008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smtClean="0">
                <a:latin typeface="+mn-lt"/>
              </a:rPr>
              <a:t>10/31/2013</a:t>
            </a:r>
            <a:endParaRPr lang="en-US" sz="1200" dirty="0">
              <a:latin typeface="+mn-lt"/>
            </a:endParaRPr>
          </a:p>
        </p:txBody>
      </p:sp>
      <p:sp>
        <p:nvSpPr>
          <p:cNvPr id="58" name="Footer Placeholder 4"/>
          <p:cNvSpPr txBox="1">
            <a:spLocks/>
          </p:cNvSpPr>
          <p:nvPr/>
        </p:nvSpPr>
        <p:spPr>
          <a:xfrm>
            <a:off x="3124200" y="6356350"/>
            <a:ext cx="2895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200" smtClean="0">
                <a:latin typeface="+mn-lt"/>
              </a:rPr>
              <a:t>OPP ePMO</a:t>
            </a:r>
            <a:endParaRPr lang="en-US" sz="1200" dirty="0">
              <a:latin typeface="+mn-lt"/>
            </a:endParaRPr>
          </a:p>
        </p:txBody>
      </p:sp>
    </p:spTree>
    <p:extLst>
      <p:ext uri="{BB962C8B-B14F-4D97-AF65-F5344CB8AC3E}">
        <p14:creationId xmlns:p14="http://schemas.microsoft.com/office/powerpoint/2010/main" val="3246485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4B98FFB-6BAF-44FE-98A2-7B2F1597F915}" type="slidenum">
              <a:rPr lang="en-US"/>
              <a:pPr>
                <a:defRPr/>
              </a:pPr>
              <a:t>8</a:t>
            </a:fld>
            <a:endParaRPr lang="en-US" dirty="0"/>
          </a:p>
        </p:txBody>
      </p:sp>
      <p:cxnSp>
        <p:nvCxnSpPr>
          <p:cNvPr id="6" name="Straight Connector 5"/>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Footer Placeholder 2"/>
          <p:cNvSpPr>
            <a:spLocks noGrp="1"/>
          </p:cNvSpPr>
          <p:nvPr>
            <p:ph type="ftr" sz="quarter" idx="11"/>
          </p:nvPr>
        </p:nvSpPr>
        <p:spPr/>
        <p:txBody>
          <a:bodyPr/>
          <a:lstStyle/>
          <a:p>
            <a:pPr>
              <a:defRPr/>
            </a:pPr>
            <a:r>
              <a:rPr lang="en-US" smtClean="0"/>
              <a:t>OPP ePMO</a:t>
            </a:r>
            <a:endParaRPr lang="en-US" dirty="0"/>
          </a:p>
        </p:txBody>
      </p:sp>
      <p:sp>
        <p:nvSpPr>
          <p:cNvPr id="10" name="Date Placeholder 3"/>
          <p:cNvSpPr>
            <a:spLocks noGrp="1"/>
          </p:cNvSpPr>
          <p:nvPr>
            <p:ph type="dt" sz="half" idx="10"/>
          </p:nvPr>
        </p:nvSpPr>
        <p:spPr>
          <a:xfrm>
            <a:off x="457200" y="6356350"/>
            <a:ext cx="2133600" cy="365125"/>
          </a:xfrm>
        </p:spPr>
        <p:txBody>
          <a:bodyPr/>
          <a:lstStyle>
            <a:lvl1pPr>
              <a:defRPr/>
            </a:lvl1pPr>
          </a:lstStyle>
          <a:p>
            <a:pPr>
              <a:defRPr/>
            </a:pPr>
            <a:r>
              <a:rPr lang="en-US" dirty="0" smtClean="0"/>
              <a:t>10/31/2013</a:t>
            </a:r>
            <a:endParaRPr lang="en-US" dirty="0"/>
          </a:p>
        </p:txBody>
      </p:sp>
      <p:sp>
        <p:nvSpPr>
          <p:cNvPr id="12" name="Rectangle 11"/>
          <p:cNvSpPr/>
          <p:nvPr/>
        </p:nvSpPr>
        <p:spPr>
          <a:xfrm rot="16200000">
            <a:off x="-1135681" y="3411951"/>
            <a:ext cx="4908782"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Integration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Rectangle 16"/>
          <p:cNvSpPr/>
          <p:nvPr/>
        </p:nvSpPr>
        <p:spPr>
          <a:xfrm>
            <a:off x="1981200" y="262235"/>
            <a:ext cx="4908782"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Integration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Rectangle 17"/>
          <p:cNvSpPr/>
          <p:nvPr/>
        </p:nvSpPr>
        <p:spPr>
          <a:xfrm rot="5400000">
            <a:off x="5322474" y="3564351"/>
            <a:ext cx="4908782"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Integration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961" y="2590800"/>
            <a:ext cx="562965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614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08A3_template">
  <a:themeElements>
    <a:clrScheme name="008A3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08A3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08A3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08A3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08A3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08A3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08A3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08A3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008A3_template">
  <a:themeElements>
    <a:clrScheme name="008A3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08A3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08A3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08A3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08A3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08A3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08A3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08A3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008A3_template">
  <a:themeElements>
    <a:clrScheme name="008A3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08A3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99FF"/>
        </a:solidFill>
        <a:ln w="9525" cap="flat" cmpd="sng" algn="ctr">
          <a:solidFill>
            <a:schemeClr val="tx1"/>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900" i="0" u="none" strike="noStrike" cap="none" normalizeH="0" baseline="0" dirty="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08A3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08A3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08A3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08A3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08A3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08A3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08A3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008A3_template">
  <a:themeElements>
    <a:clrScheme name="008A3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08A3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99FF"/>
        </a:solidFill>
        <a:ln w="9525" cap="flat" cmpd="sng" algn="ctr">
          <a:solidFill>
            <a:schemeClr val="tx1"/>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900" i="0" u="none" strike="noStrike" cap="none" normalizeH="0" baseline="0" dirty="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08A3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08A3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08A3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08A3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08A3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08A3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08A3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9CBFD63972E45934400780BC6B41A" ma:contentTypeVersion="0" ma:contentTypeDescription="Create a new document." ma:contentTypeScope="" ma:versionID="afee095d6fed9014f7d118cd77a19d9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AB408B-DA9E-4493-92E9-95AD7194D7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5905971-F54D-48B6-B459-C0D32FDD7A38}">
  <ds:schemaRefs>
    <ds:schemaRef ds:uri="http://schemas.microsoft.com/sharepoint/v3/contenttype/forms"/>
  </ds:schemaRefs>
</ds:datastoreItem>
</file>

<file path=customXml/itemProps3.xml><?xml version="1.0" encoding="utf-8"?>
<ds:datastoreItem xmlns:ds="http://schemas.openxmlformats.org/officeDocument/2006/customXml" ds:itemID="{A0C7403B-BA24-4F1A-B19B-042DE5BE7EAE}">
  <ds:schemaRefs>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4738</TotalTime>
  <Words>1106</Words>
  <Application>Microsoft Office PowerPoint</Application>
  <PresentationFormat>On-screen Show (4:3)</PresentationFormat>
  <Paragraphs>191</Paragraphs>
  <Slides>17</Slides>
  <Notes>9</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Office Theme</vt:lpstr>
      <vt:lpstr>008A3_template</vt:lpstr>
      <vt:lpstr>2_008A3_template</vt:lpstr>
      <vt:lpstr>3_008A3_template</vt:lpstr>
      <vt:lpstr>4_008A3_template</vt:lpstr>
      <vt:lpstr>  VA’s Continuing Transformation  </vt:lpstr>
      <vt:lpstr>Agenda</vt:lpstr>
      <vt:lpstr>PowerPoint Presentation</vt:lpstr>
      <vt:lpstr>PPBE</vt:lpstr>
      <vt:lpstr>The PPBE framework enables the definition, prioritization, selection, and budgeting of requirements that close capability gaps </vt:lpstr>
      <vt:lpstr>APMF Provides a Common Framework to Plan and Manage Critical VA Programs</vt:lpstr>
      <vt:lpstr>A New Look at “Requirements”</vt:lpstr>
      <vt:lpstr>PowerPoint Presentation</vt:lpstr>
      <vt:lpstr>PowerPoint Presentation</vt:lpstr>
      <vt:lpstr>Enhancing Integration Across Programs</vt:lpstr>
      <vt:lpstr>The Veteran Data Management Challenge</vt:lpstr>
      <vt:lpstr>Initial Vision and Long-Term Evolution</vt:lpstr>
      <vt:lpstr>CDI Guiding Principle</vt:lpstr>
      <vt:lpstr>Peek Into the Future at VA</vt:lpstr>
      <vt:lpstr>PowerPoint Presentation</vt:lpstr>
      <vt:lpstr>PowerPoint Presentation</vt:lpstr>
      <vt:lpstr>Questions?</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OPP-ePMO Strategic Activities</dc:title>
  <dc:subject>Mr. Giddens presentation</dc:subject>
  <dc:creator>Belling, Doug</dc:creator>
  <cp:lastModifiedBy>Boorom, Eric</cp:lastModifiedBy>
  <cp:revision>605</cp:revision>
  <cp:lastPrinted>2013-11-01T13:34:28Z</cp:lastPrinted>
  <dcterms:created xsi:type="dcterms:W3CDTF">2009-09-28T17:46:17Z</dcterms:created>
  <dcterms:modified xsi:type="dcterms:W3CDTF">2013-11-12T16:11:06Z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0x0101001929CBFD63972E45934400780BC6B41A</vt:lpwstr>
  </property>
</Properties>
</file>