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1"/>
  </p:notesMasterIdLst>
  <p:sldIdLst>
    <p:sldId id="291" r:id="rId3"/>
    <p:sldId id="285" r:id="rId4"/>
    <p:sldId id="286" r:id="rId5"/>
    <p:sldId id="287" r:id="rId6"/>
    <p:sldId id="294" r:id="rId7"/>
    <p:sldId id="288" r:id="rId8"/>
    <p:sldId id="292" r:id="rId9"/>
    <p:sldId id="29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627" autoAdjust="0"/>
  </p:normalViewPr>
  <p:slideViewPr>
    <p:cSldViewPr>
      <p:cViewPr varScale="1">
        <p:scale>
          <a:sx n="96" d="100"/>
          <a:sy n="96" d="100"/>
        </p:scale>
        <p:origin x="41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2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2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2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4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9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E002C-515F-42DB-97D6-5F3FAD8D7C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6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/>
            </a:lvl1pPr>
          </a:lstStyle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Office of Procurement, Acquisition and Logistics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232" y="1676400"/>
            <a:ext cx="6781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400"/>
              </a:lnSpc>
            </a:pPr>
            <a:r>
              <a:rPr lang="en-US" altLang="en-US" sz="4000" b="1" dirty="0">
                <a:solidFill>
                  <a:srgbClr val="1F497D">
                    <a:lumMod val="75000"/>
                  </a:srgbClr>
                </a:solidFill>
              </a:rPr>
              <a:t>Advanced Planning Brief for Industry and Transformation Twenty-One Total Technology (T4NG) On-Ramp Industry Day</a:t>
            </a:r>
          </a:p>
          <a:p>
            <a:pPr lvl="0" algn="ctr">
              <a:lnSpc>
                <a:spcPts val="4400"/>
              </a:lnSpc>
            </a:pPr>
            <a:endParaRPr lang="en-US" altLang="en-US" sz="4000" b="1" dirty="0">
              <a:solidFill>
                <a:srgbClr val="1F497D">
                  <a:lumMod val="75000"/>
                </a:srgbClr>
              </a:solidFill>
            </a:endParaRPr>
          </a:p>
          <a:p>
            <a:pPr lvl="0" algn="ctr">
              <a:lnSpc>
                <a:spcPts val="4400"/>
              </a:lnSpc>
            </a:pPr>
            <a:r>
              <a:rPr lang="en-US" altLang="en-US" sz="4000" b="1" dirty="0">
                <a:solidFill>
                  <a:srgbClr val="1F497D">
                    <a:lumMod val="75000"/>
                  </a:srgbClr>
                </a:solidFill>
              </a:rPr>
              <a:t>June 6, 2019</a:t>
            </a:r>
          </a:p>
        </p:txBody>
      </p:sp>
    </p:spTree>
    <p:extLst>
      <p:ext uri="{BB962C8B-B14F-4D97-AF65-F5344CB8AC3E}">
        <p14:creationId xmlns:p14="http://schemas.microsoft.com/office/powerpoint/2010/main" val="88347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dirty="0"/>
              <a:t>Administrative Remarks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96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sz="3600" dirty="0"/>
              <a:t>Please register and wear your name tag</a:t>
            </a:r>
          </a:p>
          <a:p>
            <a:pPr marL="0" indent="0">
              <a:lnSpc>
                <a:spcPts val="4100"/>
              </a:lnSpc>
              <a:spcBef>
                <a:spcPts val="0"/>
              </a:spcBef>
              <a:buNone/>
            </a:pPr>
            <a:endParaRPr lang="en-US" sz="3600" dirty="0"/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sz="3600" dirty="0"/>
              <a:t>Asking Questions</a:t>
            </a:r>
            <a:endParaRPr lang="en-US" sz="3600" dirty="0">
              <a:solidFill>
                <a:srgbClr val="FF0000"/>
              </a:solidFill>
            </a:endParaRPr>
          </a:p>
          <a:p>
            <a:pPr lvl="1">
              <a:lnSpc>
                <a:spcPts val="3500"/>
              </a:lnSpc>
              <a:spcBef>
                <a:spcPts val="0"/>
              </a:spcBef>
            </a:pPr>
            <a:r>
              <a:rPr lang="en-US" sz="3600" dirty="0"/>
              <a:t>Questions will be entertained from the in-person attendees at the end of each speaker’s session as time allows</a:t>
            </a:r>
          </a:p>
          <a:p>
            <a:pPr marL="457200" lvl="1" indent="0">
              <a:lnSpc>
                <a:spcPts val="3500"/>
              </a:lnSpc>
              <a:spcBef>
                <a:spcPts val="0"/>
              </a:spcBef>
              <a:buNone/>
            </a:pPr>
            <a:endParaRPr lang="en-US" sz="3600" dirty="0"/>
          </a:p>
          <a:p>
            <a:pPr lvl="1">
              <a:lnSpc>
                <a:spcPts val="1500"/>
              </a:lnSpc>
              <a:spcBef>
                <a:spcPts val="0"/>
              </a:spcBef>
            </a:pPr>
            <a:endParaRPr lang="en-US" sz="3600" dirty="0"/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sz="3600" dirty="0"/>
              <a:t>Please put electronic devices in silent mode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536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en-US" dirty="0">
                <a:solidFill>
                  <a:schemeClr val="bg1"/>
                </a:solidFill>
              </a:rPr>
              <a:t>Administrative Remarks </a:t>
            </a:r>
            <a:r>
              <a:rPr lang="en-US" altLang="en-US" sz="3200" dirty="0">
                <a:solidFill>
                  <a:schemeClr val="bg1"/>
                </a:solidFill>
              </a:rPr>
              <a:t>(Cont.)</a:t>
            </a:r>
          </a:p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990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prstClr val="black"/>
                </a:solidFill>
              </a:rPr>
              <a:t>Restrooms are located downstairs, to the left of the registration tables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Fire exits are clearly marked throughout the theatre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Concession stands are available outside the registration area.  There is also a small food court located to the left of the registration area and a cafeteria located in the Student Center.  The cafeteria serves a buffet style meal while the food court offers subs, pizza, and a coffee shop.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Information presented during this briefing is subject to change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Government responses to today’s questions should be considered </a:t>
            </a:r>
            <a:r>
              <a:rPr lang="en-US" sz="2000" u="sng" dirty="0">
                <a:solidFill>
                  <a:prstClr val="black"/>
                </a:solidFill>
              </a:rPr>
              <a:t>ADVISORY</a:t>
            </a:r>
          </a:p>
          <a:p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5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9144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registration list, briefing charts, TAC future contracting opportunities list, and live stream video of the event will be available on </a:t>
            </a:r>
            <a:r>
              <a:rPr lang="en-US" sz="2800" b="1" u="sng" dirty="0">
                <a:solidFill>
                  <a:srgbClr val="1F497D">
                    <a:lumMod val="75000"/>
                  </a:srgbClr>
                </a:solidFill>
              </a:rPr>
              <a:t>https://www.voa.va.gov</a:t>
            </a:r>
            <a:r>
              <a:rPr lang="en-US" sz="2800" dirty="0">
                <a:solidFill>
                  <a:prstClr val="black"/>
                </a:solidFill>
              </a:rPr>
              <a:t> under “2019 APBI Library” within a week</a:t>
            </a:r>
          </a:p>
          <a:p>
            <a:pPr marL="346075" indent="-346075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346075" indent="-346075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This is a two part event inclusive of the 2019 APBI and the T4NG On-Ramp Industry Day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346075" indent="-346075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When leaving today, please drop off  your name tag in the identified boxes located outside the doors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0"/>
            <a:ext cx="9144000" cy="56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en-US" dirty="0">
                <a:solidFill>
                  <a:schemeClr val="bg1"/>
                </a:solidFill>
              </a:rPr>
              <a:t>Administrative Remarks </a:t>
            </a:r>
            <a:r>
              <a:rPr lang="en-US" altLang="en-US" sz="3200" dirty="0">
                <a:solidFill>
                  <a:schemeClr val="bg1"/>
                </a:solidFill>
              </a:rPr>
              <a:t>(Cont.)</a:t>
            </a:r>
          </a:p>
          <a:p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9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9144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There are approximately 550 in-person attendees</a:t>
            </a:r>
          </a:p>
          <a:p>
            <a:pPr marL="346075" indent="-346075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There will be over 650 live streaming participants</a:t>
            </a:r>
          </a:p>
          <a:p>
            <a:pPr marL="346075" indent="-346075">
              <a:lnSpc>
                <a:spcPts val="336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Participation by Business Size: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Large: 271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Small: 617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SDVOSB: 500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VOSB: 533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8(a): 89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Woman-Owned: 163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HubZone: 82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SDB: 125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</a:rPr>
              <a:t>	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0"/>
            <a:ext cx="9144000" cy="56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Statistics</a:t>
            </a:r>
          </a:p>
          <a:p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6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560" y="-3556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" y="934436"/>
            <a:ext cx="8686800" cy="5181600"/>
          </a:xfrm>
        </p:spPr>
        <p:txBody>
          <a:bodyPr>
            <a:normAutofit fontScale="70000" lnSpcReduction="20000"/>
          </a:bodyPr>
          <a:lstStyle/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07:30 – 08:30 	Registration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08:30 – 08:35	Welcome &amp; Admin Remarks: Mr. Jeffrey H. Downing, Director, Operations, 					TAC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08:35 – 08:45	TAC Welcome/Update</a:t>
            </a:r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				- Ms. Michele R. Foster, Associate Executive Director, TAC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08:45 – 09:00	OALC/CAO Priorities</a:t>
            </a:r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				- Ms. Karen Brazell, Principal Executive Director and Chief Acquisition Officer, 					OALC 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09:00 – 09:15	Mission Act and </a:t>
            </a:r>
            <a:r>
              <a:rPr lang="en-US" sz="2300"/>
              <a:t>Human Centered Design</a:t>
            </a: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				- Mr. Bill James, Deputy Assistant Secretary, Dev Ops, OIT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09:15 – 09:45 	CIO Priorities &amp; Digital Transformation</a:t>
            </a:r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				- Mr. James Woodard Supervisory IT Specialist, OIT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09:45 – 10:15	VA’s Transition to Agile &amp; DevOps</a:t>
            </a:r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				- Ms. Kelly A. O’Connor, Digital Services Expert, OIT</a:t>
            </a:r>
          </a:p>
          <a:p>
            <a:pPr marL="168275" indent="-168275">
              <a:spcBef>
                <a:spcPts val="0"/>
              </a:spcBef>
              <a:buNone/>
            </a:pPr>
            <a:endParaRPr lang="en-US" sz="2300" dirty="0"/>
          </a:p>
          <a:p>
            <a:pPr marL="168275" indent="-168275">
              <a:spcBef>
                <a:spcPts val="0"/>
              </a:spcBef>
              <a:buNone/>
            </a:pPr>
            <a:r>
              <a:rPr lang="en-US" sz="2300" dirty="0"/>
              <a:t>10:15 – 10:25	BREAK</a:t>
            </a:r>
          </a:p>
          <a:p>
            <a:pPr marL="168275" indent="-168275">
              <a:lnSpc>
                <a:spcPts val="1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9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560" y="-3556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Agenda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" y="934436"/>
            <a:ext cx="8686800" cy="5181600"/>
          </a:xfrm>
        </p:spPr>
        <p:txBody>
          <a:bodyPr>
            <a:normAutofit fontScale="40000" lnSpcReduction="20000"/>
          </a:bodyPr>
          <a:lstStyle/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10:25 – 10:55	API Program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Mr. David R. Mazik, IT Product Manager, OIT</a:t>
            </a:r>
          </a:p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10:55 – 11:25	Cloud Update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Mr. Jeffrey Price, Program Manager, OIT</a:t>
            </a:r>
          </a:p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11:25 – 11:55	VA Small Business Update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Ms. Ruby Harvey, Executive Director, Office of Small and 					Disadvantaged Business   Utilization (OSDBU)</a:t>
            </a:r>
          </a:p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11:55 – 12:25	Innovations/Techniques (moderator-type format)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Mr. Mark Junda, Director, Procurement Service E, TAC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Mr. Juan Quinones, Contracting Officer, TAC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Mr. Josh Cohen, Contracting Officer, TAC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- Mr. Matt Newell, Contract Specialist, TAC</a:t>
            </a:r>
          </a:p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12:25 – 12:30	Wrap-up/Closing Remarks: Mr. Jeffrey H. Downing, Director, 				Operations, TAC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</a:t>
            </a:r>
          </a:p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168275" indent="-168275">
              <a:lnSpc>
                <a:spcPts val="1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3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560" y="-3556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Agenda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" y="934436"/>
            <a:ext cx="8686800" cy="5181600"/>
          </a:xfrm>
        </p:spPr>
        <p:txBody>
          <a:bodyPr>
            <a:normAutofit/>
          </a:bodyPr>
          <a:lstStyle/>
          <a:p>
            <a:pPr marL="346075" indent="0">
              <a:spcBef>
                <a:spcPts val="0"/>
              </a:spcBef>
              <a:buNone/>
            </a:pPr>
            <a:r>
              <a:rPr lang="en-US" sz="4900" dirty="0"/>
              <a:t>			</a:t>
            </a:r>
          </a:p>
          <a:p>
            <a:pPr marL="346075" indent="0">
              <a:spcBef>
                <a:spcPts val="0"/>
              </a:spcBef>
              <a:buNone/>
            </a:pPr>
            <a:endParaRPr lang="en-US" sz="4900" dirty="0"/>
          </a:p>
          <a:p>
            <a:pPr marL="168275" indent="-168275">
              <a:lnSpc>
                <a:spcPts val="1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48A1-F576-4550-9FF3-FD19F80FFA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2499AE-6C7A-40EC-89AD-A36892D0AA29}"/>
              </a:ext>
            </a:extLst>
          </p:cNvPr>
          <p:cNvSpPr/>
          <p:nvPr/>
        </p:nvSpPr>
        <p:spPr>
          <a:xfrm>
            <a:off x="457200" y="1305342"/>
            <a:ext cx="8229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12:30 – 1:45	LUNCH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1:45 – 2:15	Organizational Conflicts of Interest</a:t>
            </a:r>
          </a:p>
          <a:p>
            <a:r>
              <a:rPr lang="en-US" sz="2000" dirty="0"/>
              <a:t>		- Mr. Colin Nash, Attorney, OGC</a:t>
            </a:r>
          </a:p>
          <a:p>
            <a:r>
              <a:rPr lang="en-US" sz="2000" dirty="0"/>
              <a:t>		- Ms. Carolyn Carbone, Director, Procurement Service F, TAC			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2:15 – 3:45	T4NG On-Ramp</a:t>
            </a:r>
          </a:p>
          <a:p>
            <a:r>
              <a:rPr lang="en-US" sz="2000" dirty="0"/>
              <a:t>		- Mr. Bob Kirzow, Contracting Officer, TAC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5136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10620</TotalTime>
  <Words>291</Words>
  <Application>Microsoft Office PowerPoint</Application>
  <PresentationFormat>On-screen Show (4:3)</PresentationFormat>
  <Paragraphs>111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10_Office Theme</vt:lpstr>
      <vt:lpstr>Custom Design</vt:lpstr>
      <vt:lpstr>Office of Procurement, Acquisition and Logistics</vt:lpstr>
      <vt:lpstr>Administrative Remarks</vt:lpstr>
      <vt:lpstr>PowerPoint Presentation</vt:lpstr>
      <vt:lpstr>PowerPoint Presentation</vt:lpstr>
      <vt:lpstr>PowerPoint Presentation</vt:lpstr>
      <vt:lpstr>Agenda</vt:lpstr>
      <vt:lpstr>Agenda Cont’d</vt:lpstr>
      <vt:lpstr>Agenda Cont’d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Drumbeat</dc:title>
  <dc:creator>Department of Veterans Affairs</dc:creator>
  <cp:lastModifiedBy>Savare, Marc T.</cp:lastModifiedBy>
  <cp:revision>157</cp:revision>
  <cp:lastPrinted>2018-01-09T18:11:21Z</cp:lastPrinted>
  <dcterms:created xsi:type="dcterms:W3CDTF">2017-12-21T16:13:31Z</dcterms:created>
  <dcterms:modified xsi:type="dcterms:W3CDTF">2019-06-05T11:14:32Z</dcterms:modified>
</cp:coreProperties>
</file>