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348" r:id="rId2"/>
    <p:sldId id="343" r:id="rId3"/>
    <p:sldId id="352" r:id="rId4"/>
    <p:sldId id="358" r:id="rId5"/>
    <p:sldId id="357" r:id="rId6"/>
    <p:sldId id="359" r:id="rId7"/>
    <p:sldId id="372" r:id="rId8"/>
    <p:sldId id="353" r:id="rId9"/>
    <p:sldId id="360" r:id="rId10"/>
    <p:sldId id="361" r:id="rId11"/>
    <p:sldId id="362" r:id="rId12"/>
    <p:sldId id="356" r:id="rId13"/>
    <p:sldId id="363" r:id="rId14"/>
    <p:sldId id="367" r:id="rId15"/>
    <p:sldId id="368" r:id="rId16"/>
    <p:sldId id="369" r:id="rId17"/>
    <p:sldId id="350" r:id="rId18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66FF"/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86316" autoAdjust="0"/>
  </p:normalViewPr>
  <p:slideViewPr>
    <p:cSldViewPr>
      <p:cViewPr>
        <p:scale>
          <a:sx n="80" d="100"/>
          <a:sy n="80" d="100"/>
        </p:scale>
        <p:origin x="-9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 Appropriations</a:t>
            </a:r>
            <a:r>
              <a:rPr lang="en-US" baseline="0"/>
              <a:t> for Construction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'Data for Presentation'!$A$4</c:f>
              <c:strCache>
                <c:ptCount val="1"/>
                <c:pt idx="0">
                  <c:v>Major Construction</c:v>
                </c:pt>
              </c:strCache>
            </c:strRef>
          </c:tx>
          <c:invertIfNegative val="0"/>
          <c:cat>
            <c:strRef>
              <c:f>'Data for Presentation'!$A$5:$A$12</c:f>
              <c:strCache>
                <c:ptCount val="8"/>
                <c:pt idx="0">
                  <c:v>FY08</c:v>
                </c:pt>
                <c:pt idx="1">
                  <c:v>FY09</c:v>
                </c:pt>
                <c:pt idx="2">
                  <c:v>FY10</c:v>
                </c:pt>
                <c:pt idx="3">
                  <c:v>FY11</c:v>
                </c:pt>
                <c:pt idx="4">
                  <c:v>FY12</c:v>
                </c:pt>
                <c:pt idx="5">
                  <c:v>FY13</c:v>
                </c:pt>
                <c:pt idx="6">
                  <c:v>FY14</c:v>
                </c:pt>
                <c:pt idx="7">
                  <c:v>FY15</c:v>
                </c:pt>
              </c:strCache>
            </c:strRef>
          </c:cat>
          <c:val>
            <c:numRef>
              <c:f>'Data for Presentation'!$B$5:$B$12</c:f>
              <c:numCache>
                <c:formatCode>"$"#,##0</c:formatCode>
                <c:ptCount val="8"/>
                <c:pt idx="0">
                  <c:v>1531477000</c:v>
                </c:pt>
                <c:pt idx="1">
                  <c:v>923382000</c:v>
                </c:pt>
                <c:pt idx="2">
                  <c:v>1126951986.0699999</c:v>
                </c:pt>
                <c:pt idx="3">
                  <c:v>1073733928</c:v>
                </c:pt>
                <c:pt idx="4">
                  <c:v>589604000</c:v>
                </c:pt>
                <c:pt idx="5">
                  <c:v>738767310</c:v>
                </c:pt>
                <c:pt idx="6">
                  <c:v>342130000</c:v>
                </c:pt>
                <c:pt idx="7">
                  <c:v>561800000</c:v>
                </c:pt>
              </c:numCache>
            </c:numRef>
          </c:val>
        </c:ser>
        <c:ser>
          <c:idx val="2"/>
          <c:order val="1"/>
          <c:tx>
            <c:strRef>
              <c:f>'Data for Presentation'!$A$14</c:f>
              <c:strCache>
                <c:ptCount val="1"/>
                <c:pt idx="0">
                  <c:v>Minor Construction</c:v>
                </c:pt>
              </c:strCache>
            </c:strRef>
          </c:tx>
          <c:invertIfNegative val="0"/>
          <c:cat>
            <c:strRef>
              <c:f>'Data for Presentation'!$A$5:$A$12</c:f>
              <c:strCache>
                <c:ptCount val="8"/>
                <c:pt idx="0">
                  <c:v>FY08</c:v>
                </c:pt>
                <c:pt idx="1">
                  <c:v>FY09</c:v>
                </c:pt>
                <c:pt idx="2">
                  <c:v>FY10</c:v>
                </c:pt>
                <c:pt idx="3">
                  <c:v>FY11</c:v>
                </c:pt>
                <c:pt idx="4">
                  <c:v>FY12</c:v>
                </c:pt>
                <c:pt idx="5">
                  <c:v>FY13</c:v>
                </c:pt>
                <c:pt idx="6">
                  <c:v>FY14</c:v>
                </c:pt>
                <c:pt idx="7">
                  <c:v>FY15</c:v>
                </c:pt>
              </c:strCache>
            </c:strRef>
          </c:cat>
          <c:val>
            <c:numRef>
              <c:f>'Data for Presentation'!$B$15:$B$22</c:f>
              <c:numCache>
                <c:formatCode>"$"#,##0_);\("$"#,##0\)</c:formatCode>
                <c:ptCount val="8"/>
                <c:pt idx="0">
                  <c:v>630535000</c:v>
                </c:pt>
                <c:pt idx="1">
                  <c:v>754192494.34000003</c:v>
                </c:pt>
                <c:pt idx="2">
                  <c:v>702993258.44000006</c:v>
                </c:pt>
                <c:pt idx="3">
                  <c:v>466764600</c:v>
                </c:pt>
                <c:pt idx="4">
                  <c:v>482067477.91000003</c:v>
                </c:pt>
                <c:pt idx="5">
                  <c:v>604931864.86000001</c:v>
                </c:pt>
                <c:pt idx="6">
                  <c:v>714870000</c:v>
                </c:pt>
                <c:pt idx="7">
                  <c:v>495200000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95296"/>
        <c:axId val="10167424"/>
      </c:barChart>
      <c:catAx>
        <c:axId val="9895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0167424"/>
        <c:crosses val="autoZero"/>
        <c:auto val="1"/>
        <c:lblAlgn val="ctr"/>
        <c:lblOffset val="100"/>
        <c:noMultiLvlLbl val="0"/>
      </c:catAx>
      <c:valAx>
        <c:axId val="10167424"/>
        <c:scaling>
          <c:orientation val="minMax"/>
          <c:max val="1600000000"/>
        </c:scaling>
        <c:delete val="0"/>
        <c:axPos val="l"/>
        <c:majorGridlines/>
        <c:numFmt formatCode="&quot;$&quot;#,##0" sourceLinked="1"/>
        <c:majorTickMark val="out"/>
        <c:minorTickMark val="none"/>
        <c:tickLblPos val="nextTo"/>
        <c:crossAx val="98952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 w="25400">
      <a:solidFill>
        <a:schemeClr val="tx1"/>
      </a:solidFill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466" cy="4638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954" y="0"/>
            <a:ext cx="3027466" cy="4638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63446-3478-4B13-8243-87977BD036D4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05550"/>
            <a:ext cx="3027466" cy="4638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954" y="8805550"/>
            <a:ext cx="3027466" cy="4638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02AD0-7AB9-4B2F-8DC6-46A1DA1F8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26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BC2C8B-EB4D-44A9-AEE6-E7988287F458}" type="datetimeFigureOut">
              <a:rPr lang="en-US"/>
              <a:pPr>
                <a:defRPr/>
              </a:pPr>
              <a:t>10/16/2014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3171" tIns="46586" rIns="93171" bIns="4658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0"/>
            <a:ext cx="3026833" cy="46355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0"/>
            <a:ext cx="3026833" cy="46355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14AF9B-7962-49D5-A87A-6A24C8E497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34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5580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00674-D9AB-40CE-A349-3C1155572D61}" type="datetime1">
              <a:rPr lang="en-US"/>
              <a:pPr>
                <a:defRPr/>
              </a:pPr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DA49-4755-4916-B5E1-FC267C97E9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444D1-9735-4F58-B47F-BB3AAF2053E3}" type="datetime1">
              <a:rPr lang="en-US"/>
              <a:pPr>
                <a:defRPr/>
              </a:pPr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5AB5-FCE9-4E5C-BC3F-CA2CD493EC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4DB3F-5C04-4BD3-A693-F76D8915EED3}" type="datetime1">
              <a:rPr lang="en-US"/>
              <a:pPr>
                <a:defRPr/>
              </a:pPr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E88D3-9A6B-4A91-A8AC-2F78ECFE7E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 sz="3400" baseline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087C6-E3E1-45F7-AE8A-768F58A89E1C}" type="datetime1">
              <a:rPr lang="en-US"/>
              <a:pPr>
                <a:defRPr/>
              </a:pPr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7219A-98DC-42BA-A12A-12E75342F3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73FAD-28C1-44E0-A2A3-7F5291E01A15}" type="datetime1">
              <a:rPr lang="en-US"/>
              <a:pPr>
                <a:defRPr/>
              </a:pPr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927E1-E70B-4FF6-8D14-9CDF880EF3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BA631-2D1C-412A-90CF-DA8FF8F0A1D1}" type="datetime1">
              <a:rPr lang="en-US"/>
              <a:pPr>
                <a:defRPr/>
              </a:pPr>
              <a:t>10/16/2014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4249C-4FDD-4D4C-843B-EA2AA78452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C25B7-EBCC-4148-860D-2199BC421909}" type="datetime1">
              <a:rPr lang="en-US"/>
              <a:pPr>
                <a:defRPr/>
              </a:pPr>
              <a:t>10/16/2014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DFDB6-263A-4A06-97D7-F306EC55A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646A0-78FE-424E-8F25-63FF48B86FD8}" type="datetime1">
              <a:rPr lang="en-US"/>
              <a:pPr>
                <a:defRPr/>
              </a:pPr>
              <a:t>10/16/2014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352A2-FA36-4198-B8DB-B5FE725F7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6426A-EDC3-464E-8B27-8484C5ABD7CA}" type="datetime1">
              <a:rPr lang="en-US"/>
              <a:pPr>
                <a:defRPr/>
              </a:pPr>
              <a:t>10/16/2014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29990-F38A-4F12-846F-97009A35C6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2E471-C036-4F0E-A894-A1B857C4B00F}" type="datetime1">
              <a:rPr lang="en-US"/>
              <a:pPr>
                <a:defRPr/>
              </a:pPr>
              <a:t>10/16/2014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EDB9E-1C79-412E-8604-7BAB00BD5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2209D-1017-4BAF-8E1D-0312A7E7DD96}" type="datetime1">
              <a:rPr lang="en-US"/>
              <a:pPr>
                <a:defRPr/>
              </a:pPr>
              <a:t>10/16/2014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B18A-2ED6-4A90-931E-559DE6819C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EAAF69-7742-46E9-83F9-707CEEC8477B}" type="datetime1">
              <a:rPr lang="en-US"/>
              <a:pPr>
                <a:defRPr/>
              </a:pPr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8F2EB6-022A-4D82-89CB-F7201A79F3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Advanced Planning 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Brief to Industry (APBI)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endParaRPr lang="en-US" dirty="0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8674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3975318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Robert L. Capers, Jr.</a:t>
            </a:r>
          </a:p>
          <a:p>
            <a:pPr algn="ctr"/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Director, AE &amp; Construction Contracting Policy</a:t>
            </a:r>
          </a:p>
          <a:p>
            <a:pPr algn="ctr"/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Office of Construction &amp; Facilities Management (CFM)</a:t>
            </a:r>
          </a:p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October 22, 2014</a:t>
            </a:r>
            <a:r>
              <a:rPr lang="en-US" sz="2800" dirty="0" smtClean="0">
                <a:latin typeface="Arial Black" pitchFamily="34" charset="0"/>
              </a:rPr>
              <a:t/>
            </a:r>
            <a:br>
              <a:rPr lang="en-US" sz="2800" dirty="0" smtClean="0">
                <a:latin typeface="Arial Black" pitchFamily="34" charset="0"/>
              </a:rPr>
            </a:b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Program Summary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Architect-Engineer Services:</a:t>
            </a:r>
            <a:endParaRPr lang="en-US" b="1" dirty="0"/>
          </a:p>
          <a:p>
            <a:pPr lvl="1"/>
            <a:r>
              <a:rPr lang="en-US" dirty="0" smtClean="0"/>
              <a:t>Professional services of an architectural and engineering nature performed by contract.</a:t>
            </a:r>
          </a:p>
          <a:p>
            <a:pPr lvl="1"/>
            <a:r>
              <a:rPr lang="en-US" dirty="0" smtClean="0"/>
              <a:t>CFM contracts for the following services:</a:t>
            </a:r>
          </a:p>
          <a:p>
            <a:pPr lvl="2"/>
            <a:r>
              <a:rPr lang="en-US" dirty="0" smtClean="0"/>
              <a:t>Pre-Design</a:t>
            </a:r>
          </a:p>
          <a:p>
            <a:pPr lvl="2"/>
            <a:r>
              <a:rPr lang="en-US" dirty="0" smtClean="0"/>
              <a:t>Schematic Design</a:t>
            </a:r>
          </a:p>
          <a:p>
            <a:pPr lvl="2"/>
            <a:r>
              <a:rPr lang="en-US" dirty="0" smtClean="0"/>
              <a:t>Design Development</a:t>
            </a:r>
          </a:p>
          <a:p>
            <a:pPr lvl="2"/>
            <a:r>
              <a:rPr lang="en-US" dirty="0" smtClean="0"/>
              <a:t>Construction Documents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31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Program Summary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Leasing Program:</a:t>
            </a:r>
            <a:endParaRPr lang="en-US" b="1" dirty="0"/>
          </a:p>
          <a:p>
            <a:pPr lvl="1"/>
            <a:r>
              <a:rPr lang="en-US" dirty="0" smtClean="0"/>
              <a:t>Authority delegated by GSA to execute leases.</a:t>
            </a:r>
          </a:p>
          <a:p>
            <a:pPr lvl="1"/>
            <a:r>
              <a:rPr lang="en-US" dirty="0" smtClean="0"/>
              <a:t>CFM Real Property Service manages the acquisition of large leases.</a:t>
            </a:r>
          </a:p>
          <a:p>
            <a:pPr lvl="1"/>
            <a:r>
              <a:rPr lang="en-US" dirty="0" smtClean="0"/>
              <a:t>Leases </a:t>
            </a:r>
            <a:r>
              <a:rPr lang="en-US" dirty="0"/>
              <a:t>for medically related space are funded from the medical </a:t>
            </a:r>
            <a:r>
              <a:rPr lang="en-US" dirty="0" smtClean="0"/>
              <a:t>facilities appropriation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24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Acquisition/Opportunities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FY2015 Projections:</a:t>
            </a:r>
          </a:p>
          <a:p>
            <a:pPr>
              <a:buNone/>
            </a:pPr>
            <a:endParaRPr lang="en-US" sz="1200" b="1" dirty="0"/>
          </a:p>
          <a:p>
            <a:pPr lvl="1"/>
            <a:r>
              <a:rPr lang="en-US" dirty="0" smtClean="0"/>
              <a:t>VHA Major Construction</a:t>
            </a:r>
          </a:p>
          <a:p>
            <a:pPr lvl="2"/>
            <a:r>
              <a:rPr lang="en-US" dirty="0" smtClean="0"/>
              <a:t>28 major projects</a:t>
            </a:r>
          </a:p>
          <a:p>
            <a:pPr lvl="2"/>
            <a:endParaRPr lang="en-US" sz="1200" dirty="0" smtClean="0"/>
          </a:p>
          <a:p>
            <a:pPr lvl="1"/>
            <a:r>
              <a:rPr lang="en-US" dirty="0" smtClean="0"/>
              <a:t>NCA Major Construction</a:t>
            </a:r>
          </a:p>
          <a:p>
            <a:pPr lvl="2"/>
            <a:r>
              <a:rPr lang="en-US" dirty="0" smtClean="0"/>
              <a:t>7 major projects</a:t>
            </a:r>
          </a:p>
          <a:p>
            <a:pPr lvl="2"/>
            <a:endParaRPr lang="en-US" sz="1200" dirty="0" smtClean="0"/>
          </a:p>
          <a:p>
            <a:pPr lvl="1"/>
            <a:r>
              <a:rPr lang="en-US" dirty="0" smtClean="0"/>
              <a:t>Leases</a:t>
            </a:r>
          </a:p>
          <a:p>
            <a:pPr lvl="2"/>
            <a:r>
              <a:rPr lang="en-US" dirty="0" smtClean="0"/>
              <a:t>17 major projects</a:t>
            </a:r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92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Acquisition/Opportunities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lvl="2" indent="0">
              <a:buNone/>
            </a:pPr>
            <a:r>
              <a:rPr lang="en-US" b="1" dirty="0" smtClean="0"/>
              <a:t>VHA </a:t>
            </a:r>
            <a:r>
              <a:rPr lang="en-US" b="1" dirty="0"/>
              <a:t>Major 2015 Forecast Opportunities</a:t>
            </a:r>
            <a:endParaRPr lang="en-US" dirty="0"/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86096"/>
              </p:ext>
            </p:extLst>
          </p:nvPr>
        </p:nvGraphicFramePr>
        <p:xfrm>
          <a:off x="457200" y="2133600"/>
          <a:ext cx="8229599" cy="4101435"/>
        </p:xfrm>
        <a:graphic>
          <a:graphicData uri="http://schemas.openxmlformats.org/drawingml/2006/table">
            <a:tbl>
              <a:tblPr/>
              <a:tblGrid>
                <a:gridCol w="633663"/>
                <a:gridCol w="1176421"/>
                <a:gridCol w="505326"/>
                <a:gridCol w="2417011"/>
                <a:gridCol w="2780631"/>
                <a:gridCol w="716547"/>
              </a:tblGrid>
              <a:tr h="2728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effectLst/>
                          <a:latin typeface="Calibri"/>
                        </a:rPr>
                        <a:t>Region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Calibri"/>
                        </a:rPr>
                        <a:t>Location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Calibri"/>
                        </a:rPr>
                        <a:t>Project Number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effectLst/>
                          <a:latin typeface="Calibri"/>
                        </a:rPr>
                        <a:t>Phase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Calibri"/>
                        </a:rPr>
                        <a:t>Project Description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Calibri"/>
                        </a:rPr>
                        <a:t>Proposed Qtr</a:t>
                      </a:r>
                      <a:br>
                        <a:rPr lang="en-US" sz="800" b="1" i="0" u="none" strike="noStrike">
                          <a:effectLst/>
                          <a:latin typeface="Calibri"/>
                        </a:rPr>
                      </a:br>
                      <a:r>
                        <a:rPr lang="en-US" sz="800" b="1" i="0" u="none" strike="noStrike">
                          <a:effectLst/>
                          <a:latin typeface="Calibri"/>
                        </a:rPr>
                        <a:t>FY15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Central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Dallas, TX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Land Acquisition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Land Acquisition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</a:tr>
              <a:tr h="136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Central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Louisville, KY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603-320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Construction Documents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New Medical Center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</a:tr>
              <a:tr h="136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Central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St Louis, MO 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Land Acquisition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Land Acquisition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</a:tr>
              <a:tr h="136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Central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St Louis, MO (JB)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657-313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Construction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Energy Plant Demo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Q2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</a:tr>
              <a:tr h="136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East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Canandaigua, NY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528-400A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Construction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OPC - Phase 1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East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Manhattan, NY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630-600J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Construction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Inpatient Privacy Renovations Phase 1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Q2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East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Manhattan, NY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630-600U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Construction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Electrical Equipment Relocation - 2A &amp; 2B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East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Manhattan, NY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630-600P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Construction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Ground Floor Renovation Phase 1B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Q2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East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Manhattan, NY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630-600Q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Construction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Ground Floor Renovation Phase 2A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East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Manhattan, NY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630-600T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Construction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Ground Floor Renovation Phase 2B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East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Perry Point, MD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512-173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Construction Documents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Replacement CLC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Q1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East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Pittsburgh, PA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646-500B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Construction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ROB Connector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Q2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East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San Juan, PR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672-085C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Construction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Bed Tower Demo and Seismic Retrofit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East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Tampa, FL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673-900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Schematic/Design Development Awards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New Bed Tower Schematic &amp; DDs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Q1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East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Tampa, FL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673-900D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Construction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New Bed Tower 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West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American Lake, WA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663-403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Schematic/Design Development Awards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Phase 1 - Building 18 Renovation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Q1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36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West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American Lake, WA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663-403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Construction Documents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Phase 1 - Building 18 Renovation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36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West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Livermore, CA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640-423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Schematic/Design Development Awards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Livermore Realignment and Closure Phase 5 - Eng Log Bldg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36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West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Livermore, CA 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640-423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Construction Documents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Livermore Realignment and Closure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Q2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36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West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Long Beach, CA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600-405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Construction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Seismic Corrections- Demo Bldgs 4 and T162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Q2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36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West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Long Beach, CA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600-405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Construction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Seismic Corrections- Community Living Center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36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West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Long Beach, CA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600-405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Construction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Seismic Corrections- Community Living Center Parking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36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West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Palo Alto, CA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640-424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Construction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Research VMU Building 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36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West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Portland, OR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648-077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PD/Schematic Design Awards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Upgrade Building 100/101 for Seismic Retrofit &amp; Renovation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36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West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San Diego, CA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664-401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Construction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SCI and Seismic Building 11 and Parking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36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West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West Los Angeles, CA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691-108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Schematic/Design Development Awards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New Tower &amp; B500 Seismic Corrections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Q2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36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West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West Los Angeles, CA 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691-406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Construction Documents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Seismic Corrections 11 Buildings (B205/B208)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Q2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444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West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effectLst/>
                          <a:latin typeface="Calibri"/>
                        </a:rPr>
                        <a:t>West Los Angeles, CA 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691-406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Construction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effectLst/>
                          <a:latin typeface="Calibri"/>
                        </a:rPr>
                        <a:t>Seismic Correction - 12 Buildings; </a:t>
                      </a:r>
                      <a:r>
                        <a:rPr lang="en-US" sz="800" b="0" i="0" u="none" strike="noStrike" dirty="0" err="1">
                          <a:effectLst/>
                          <a:latin typeface="Calibri"/>
                        </a:rPr>
                        <a:t>Bldg</a:t>
                      </a:r>
                      <a:r>
                        <a:rPr lang="en-US" sz="800" b="0" i="0" u="none" strike="noStrike" dirty="0">
                          <a:effectLst/>
                          <a:latin typeface="Calibri"/>
                        </a:rPr>
                        <a:t> 205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8026" marR="8026" marT="80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34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Acquisition/Opportunities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2" indent="0">
              <a:buNone/>
            </a:pPr>
            <a:r>
              <a:rPr lang="en-US" b="1" dirty="0" smtClean="0"/>
              <a:t>NCA Major 2015 </a:t>
            </a:r>
            <a:r>
              <a:rPr lang="en-US" b="1" dirty="0"/>
              <a:t>Forecast Opportunities</a:t>
            </a:r>
            <a:endParaRPr lang="en-US" dirty="0"/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57834"/>
              </p:ext>
            </p:extLst>
          </p:nvPr>
        </p:nvGraphicFramePr>
        <p:xfrm>
          <a:off x="457200" y="2209800"/>
          <a:ext cx="8229601" cy="1751293"/>
        </p:xfrm>
        <a:graphic>
          <a:graphicData uri="http://schemas.openxmlformats.org/drawingml/2006/table">
            <a:tbl>
              <a:tblPr/>
              <a:tblGrid>
                <a:gridCol w="623734"/>
                <a:gridCol w="1157987"/>
                <a:gridCol w="497408"/>
                <a:gridCol w="2379136"/>
                <a:gridCol w="2866017"/>
                <a:gridCol w="705319"/>
              </a:tblGrid>
              <a:tr h="268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Calibri"/>
                        </a:rPr>
                        <a:t>Region</a:t>
                      </a:r>
                    </a:p>
                  </a:txBody>
                  <a:tcPr marL="7903" marR="7903" marT="79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Calibri"/>
                        </a:rPr>
                        <a:t>Location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Calibri"/>
                        </a:rPr>
                        <a:t>Project Number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Calibri"/>
                        </a:rPr>
                        <a:t>Phase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Calibri"/>
                        </a:rPr>
                        <a:t>Project Description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Calibri"/>
                        </a:rPr>
                        <a:t>Proposed Qtr</a:t>
                      </a:r>
                      <a:br>
                        <a:rPr lang="en-US" sz="800" b="1" i="0" u="none" strike="noStrike">
                          <a:effectLst/>
                          <a:latin typeface="Calibri"/>
                        </a:rPr>
                      </a:br>
                      <a:r>
                        <a:rPr lang="en-US" sz="800" b="1" i="0" u="none" strike="noStrike">
                          <a:effectLst/>
                          <a:latin typeface="Calibri"/>
                        </a:rPr>
                        <a:t>FY15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Central</a:t>
                      </a:r>
                    </a:p>
                  </a:txBody>
                  <a:tcPr marL="7903" marR="7903" marT="79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Cleveland, OH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918-002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Construction Documents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Ohio Western Reserve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</a:tr>
              <a:tr h="21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Central</a:t>
                      </a:r>
                    </a:p>
                  </a:txBody>
                  <a:tcPr marL="7903" marR="7903" marT="79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Ft Sam Houston (NC), TX 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846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Construction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Cemetery Phase IIB  Historic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</a:tr>
              <a:tr h="21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East</a:t>
                      </a:r>
                    </a:p>
                  </a:txBody>
                  <a:tcPr marL="7903" marR="7903" marT="79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Morovis (Bayamon), PR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871-031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Master Plan Schematic/Design Development Awards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Replacement Cemetery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East</a:t>
                      </a:r>
                    </a:p>
                  </a:txBody>
                  <a:tcPr marL="7903" marR="7903" marT="79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Western (Elmira),  NY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936-002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Master Plan Schematic/Design Development Awards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New National Cemetery - Phase 1 Develop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East</a:t>
                      </a:r>
                    </a:p>
                  </a:txBody>
                  <a:tcPr marL="7903" marR="7903" marT="79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Western,  NY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Land Acquisition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Land Acquisition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West</a:t>
                      </a:r>
                    </a:p>
                  </a:txBody>
                  <a:tcPr marL="7903" marR="7903" marT="79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NMCP Honolulu, HI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899-026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Construction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Columbarium &amp; Cemetery Improv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Q2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1179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West</a:t>
                      </a:r>
                    </a:p>
                  </a:txBody>
                  <a:tcPr marL="7903" marR="7903" marT="79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Southern Colorado, CO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933-002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Master Plan Schematic/Design Development Awards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/>
                        </a:rPr>
                        <a:t>New Cemetery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7903" marR="7903" marT="79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2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Acquisition/Opportunities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69863" lvl="2" indent="0">
              <a:buNone/>
            </a:pPr>
            <a:r>
              <a:rPr lang="en-US" b="1" dirty="0" smtClean="0"/>
              <a:t>Leases – 2015 Forecast Opportunities</a:t>
            </a:r>
            <a:endParaRPr lang="en-US" dirty="0"/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028406"/>
              </p:ext>
            </p:extLst>
          </p:nvPr>
        </p:nvGraphicFramePr>
        <p:xfrm>
          <a:off x="742950" y="2072481"/>
          <a:ext cx="7658099" cy="3581400"/>
        </p:xfrm>
        <a:graphic>
          <a:graphicData uri="http://schemas.openxmlformats.org/drawingml/2006/table">
            <a:tbl>
              <a:tblPr/>
              <a:tblGrid>
                <a:gridCol w="609347"/>
                <a:gridCol w="1802653"/>
                <a:gridCol w="2694458"/>
                <a:gridCol w="850547"/>
                <a:gridCol w="850547"/>
                <a:gridCol w="850547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Calibri"/>
                        </a:rPr>
                        <a:t>Region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Calibri"/>
                        </a:rPr>
                        <a:t>Location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Calibri"/>
                        </a:rPr>
                        <a:t>Description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Calibri"/>
                        </a:rPr>
                        <a:t>Type of Lease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Calibri"/>
                        </a:rPr>
                        <a:t>NUSF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Calibri"/>
                        </a:rPr>
                        <a:t>Proposed Qtr</a:t>
                      </a:r>
                      <a:br>
                        <a:rPr lang="en-US" sz="1000" b="1" i="0" u="none" strike="noStrike">
                          <a:effectLst/>
                          <a:latin typeface="Calibri"/>
                        </a:rPr>
                      </a:br>
                      <a:r>
                        <a:rPr lang="en-US" sz="1000" b="1" i="0" u="none" strike="noStrike">
                          <a:effectLst/>
                          <a:latin typeface="Calibri"/>
                        </a:rPr>
                        <a:t>FY15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Central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Appleton, WI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Community Based Outpatient Clinic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Succeeding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39,532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Q1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Central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Houston, TX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Research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Succeeding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35,435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Central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Knoxville, 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Community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Based Outpatient Clinic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Replacement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12,835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Q1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Central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Lafayette, LA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Community Based Outpatient Clinic</a:t>
                      </a:r>
                      <a:endParaRPr lang="en-US" sz="10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Replacement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29,224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Q2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Central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Lake Charles, 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Community Based Outpatient Clinic</a:t>
                      </a:r>
                      <a:endParaRPr lang="en-US" sz="10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New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24,088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Q2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Central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Calibri"/>
                        </a:rPr>
                        <a:t>South Bend, IN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Calibri"/>
                        </a:rPr>
                        <a:t>Outpatient </a:t>
                      </a:r>
                      <a:r>
                        <a:rPr lang="en-US" sz="1000" b="0" i="0" u="none" strike="noStrike" dirty="0" smtClean="0">
                          <a:effectLst/>
                          <a:latin typeface="Calibri"/>
                        </a:rPr>
                        <a:t>Clinic</a:t>
                      </a:r>
                      <a:endParaRPr lang="en-US" sz="10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Replacement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71,403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Q2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Central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Springfield, MO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Calibri"/>
                        </a:rPr>
                        <a:t>Outpatient </a:t>
                      </a:r>
                      <a:r>
                        <a:rPr lang="en-US" sz="1000" b="0" i="0" u="none" strike="noStrike" dirty="0" smtClean="0">
                          <a:effectLst/>
                          <a:latin typeface="Calibri"/>
                        </a:rPr>
                        <a:t>Clinic</a:t>
                      </a:r>
                      <a:endParaRPr lang="en-US" sz="10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Replacement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68,000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47B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East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Binghamton, 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Community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Based Outpatient Clinic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Replacement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24,888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East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Calibri"/>
                        </a:rPr>
                        <a:t>Brick, </a:t>
                      </a:r>
                      <a:r>
                        <a:rPr lang="en-US" sz="1000" b="0" i="0" u="none" strike="noStrike" dirty="0" smtClean="0">
                          <a:effectLst/>
                          <a:latin typeface="Calibri"/>
                        </a:rPr>
                        <a:t>NJ**</a:t>
                      </a:r>
                      <a:endParaRPr lang="en-US" sz="10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Outpatient Clinic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Succeeding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34,335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Q1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East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Buffalo, 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Mental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Health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Succeeding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15,596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Q1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East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Butler, 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Calibri"/>
                        </a:rPr>
                        <a:t>Health </a:t>
                      </a:r>
                      <a:r>
                        <a:rPr lang="en-US" sz="1000" b="0" i="0" u="none" strike="noStrike" dirty="0">
                          <a:effectLst/>
                          <a:latin typeface="Calibri"/>
                        </a:rPr>
                        <a:t>Care </a:t>
                      </a:r>
                      <a:r>
                        <a:rPr lang="en-US" sz="1000" b="0" i="0" u="none" strike="noStrike" dirty="0" smtClean="0">
                          <a:effectLst/>
                          <a:latin typeface="Calibri"/>
                        </a:rPr>
                        <a:t>Center</a:t>
                      </a:r>
                      <a:endParaRPr lang="en-US" sz="10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New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168,000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Q2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East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Mobile, 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Calibri"/>
                        </a:rPr>
                        <a:t>Outpatient </a:t>
                      </a:r>
                      <a:r>
                        <a:rPr lang="en-US" sz="1000" b="0" i="0" u="none" strike="noStrike" dirty="0" smtClean="0">
                          <a:effectLst/>
                          <a:latin typeface="Calibri"/>
                        </a:rPr>
                        <a:t>Clinic</a:t>
                      </a:r>
                      <a:endParaRPr lang="en-US" sz="10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Replacement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65,125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East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Savannah, GA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Community Based Outpatient Clinic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Replacement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55,193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Q1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East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Calibri"/>
                        </a:rPr>
                        <a:t>St. Augustine, </a:t>
                      </a:r>
                      <a:r>
                        <a:rPr lang="en-US" sz="1000" b="0" i="0" u="none" strike="noStrike" dirty="0" smtClean="0">
                          <a:effectLst/>
                          <a:latin typeface="Calibri"/>
                        </a:rPr>
                        <a:t>FL**</a:t>
                      </a:r>
                      <a:endParaRPr lang="en-US" sz="10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Community Based Outpatient Clinic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Replacement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16,595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East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Worchester, 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Outpatient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Clinic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Succeeding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26,008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Q1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West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Phoenix, AZ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VHA Office Space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Succeeding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25,922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Q4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West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Calibri"/>
                        </a:rPr>
                        <a:t>San Jose, CA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Calibri"/>
                        </a:rPr>
                        <a:t>Outpatient </a:t>
                      </a:r>
                      <a:r>
                        <a:rPr lang="en-US" sz="1000" b="0" i="0" u="none" strike="noStrike" dirty="0" smtClean="0">
                          <a:effectLst/>
                          <a:latin typeface="Calibri"/>
                        </a:rPr>
                        <a:t>Clinic</a:t>
                      </a:r>
                      <a:endParaRPr lang="en-US" sz="10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Replacement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effectLst/>
                          <a:latin typeface="Calibri"/>
                        </a:rPr>
                        <a:t>72,000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Calibri"/>
                        </a:rPr>
                        <a:t>Q3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23900" y="5697378"/>
            <a:ext cx="7696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n-lt"/>
              </a:rPr>
              <a:t>** Denotes requirement currently posted on </a:t>
            </a:r>
            <a:r>
              <a:rPr lang="en-US" sz="1000" dirty="0" err="1" smtClean="0">
                <a:latin typeface="+mn-lt"/>
              </a:rPr>
              <a:t>FedBizOpps</a:t>
            </a:r>
            <a:r>
              <a:rPr lang="en-US" sz="1000" dirty="0" smtClean="0">
                <a:latin typeface="+mn-lt"/>
              </a:rPr>
              <a:t>.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435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Acquisition/Opportunities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Successful Outreach Strategies:</a:t>
            </a:r>
            <a:endParaRPr lang="en-US" sz="1200" b="1" dirty="0" smtClean="0"/>
          </a:p>
          <a:p>
            <a:pPr>
              <a:buNone/>
            </a:pPr>
            <a:endParaRPr lang="en-US" sz="1200" b="1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Posting </a:t>
            </a:r>
            <a:r>
              <a:rPr lang="en-US" sz="2800" dirty="0" smtClean="0"/>
              <a:t>forecasting opportunities </a:t>
            </a:r>
            <a:r>
              <a:rPr lang="en-US" sz="2800" dirty="0"/>
              <a:t>on CFM’s and </a:t>
            </a:r>
            <a:r>
              <a:rPr lang="en-US" sz="2800" dirty="0" smtClean="0"/>
              <a:t>VA’s websites</a:t>
            </a:r>
            <a:r>
              <a:rPr lang="en-US" sz="2800" dirty="0"/>
              <a:t>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Issuing sources sought </a:t>
            </a:r>
            <a:r>
              <a:rPr lang="en-US" sz="2800" dirty="0" smtClean="0"/>
              <a:t>notices. </a:t>
            </a:r>
            <a:endParaRPr lang="en-US" sz="2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Emailing opportunities to </a:t>
            </a:r>
            <a:r>
              <a:rPr lang="en-US" sz="2800" dirty="0" smtClean="0"/>
              <a:t>certified SDVOSBs/VOSBs.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Conducting industry day forums.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Conducting pre-proposal conferences.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Participating in a number of industry conferences.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2"/>
            <a:endParaRPr lang="en-US" sz="28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36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i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19100" y="2209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15000" b="1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Bio</a:t>
            </a:r>
          </a:p>
          <a:p>
            <a:pPr lvl="1"/>
            <a:r>
              <a:rPr lang="en-US" dirty="0" smtClean="0"/>
              <a:t>CFM </a:t>
            </a:r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CFM Regional Offices</a:t>
            </a:r>
            <a:endParaRPr lang="en-US" dirty="0"/>
          </a:p>
          <a:p>
            <a:pPr lvl="1"/>
            <a:r>
              <a:rPr lang="en-US" dirty="0" smtClean="0"/>
              <a:t>Major </a:t>
            </a:r>
            <a:r>
              <a:rPr lang="en-US" dirty="0" smtClean="0"/>
              <a:t>Program </a:t>
            </a:r>
            <a:r>
              <a:rPr lang="en-US" dirty="0" smtClean="0"/>
              <a:t>Summary</a:t>
            </a:r>
          </a:p>
          <a:p>
            <a:pPr lvl="1"/>
            <a:r>
              <a:rPr lang="en-US" dirty="0" smtClean="0"/>
              <a:t>Upcoming Acquisition/Opportunities</a:t>
            </a:r>
          </a:p>
          <a:p>
            <a:pPr lvl="1"/>
            <a:r>
              <a:rPr lang="en-US" dirty="0" smtClean="0"/>
              <a:t>Questions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Who am I?</a:t>
            </a:r>
          </a:p>
          <a:p>
            <a:pPr lvl="1"/>
            <a:r>
              <a:rPr lang="en-US" dirty="0" smtClean="0"/>
              <a:t>Robert L. Capers, Jr.</a:t>
            </a:r>
          </a:p>
          <a:p>
            <a:pPr lvl="1"/>
            <a:r>
              <a:rPr lang="en-US" dirty="0" smtClean="0"/>
              <a:t>Director, AE </a:t>
            </a:r>
            <a:r>
              <a:rPr lang="en-US" dirty="0"/>
              <a:t>&amp; Construction </a:t>
            </a:r>
            <a:r>
              <a:rPr lang="en-US" dirty="0" smtClean="0"/>
              <a:t>Contracting Policy, Office of Facilities Acquisition</a:t>
            </a:r>
            <a:endParaRPr lang="en-US" dirty="0"/>
          </a:p>
          <a:p>
            <a:pPr lvl="1"/>
            <a:r>
              <a:rPr lang="en-US" dirty="0" smtClean="0"/>
              <a:t>Responsible for developing policy and guidance to oversee major construction contracting, Architect-Engineer selection and leasing.</a:t>
            </a:r>
          </a:p>
          <a:p>
            <a:pPr lvl="1"/>
            <a:r>
              <a:rPr lang="en-US" dirty="0" smtClean="0"/>
              <a:t>30 years of government service (26 years with VA)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5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CFM Background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Responsible for:</a:t>
            </a:r>
          </a:p>
          <a:p>
            <a:pPr lvl="1"/>
            <a:endParaRPr lang="en-US" sz="1200" dirty="0" smtClean="0"/>
          </a:p>
          <a:p>
            <a:pPr lvl="1"/>
            <a:r>
              <a:rPr lang="en-US" dirty="0" smtClean="0"/>
              <a:t>Planning, designing, and construction of all major construction projects greater than $10 million.</a:t>
            </a:r>
          </a:p>
          <a:p>
            <a:pPr lvl="1"/>
            <a:endParaRPr lang="en-US" sz="1200" dirty="0" smtClean="0"/>
          </a:p>
          <a:p>
            <a:pPr lvl="1"/>
            <a:r>
              <a:rPr lang="en-US" dirty="0" smtClean="0"/>
              <a:t>Acquiring real property for use by VA elements through the purchase of land and buildings, as well as long-term lease acquisitions.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58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CFM Background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Responsible for:</a:t>
            </a:r>
          </a:p>
          <a:p>
            <a:pPr lvl="1"/>
            <a:endParaRPr lang="en-US" sz="1200" dirty="0"/>
          </a:p>
          <a:p>
            <a:pPr lvl="1"/>
            <a:r>
              <a:rPr lang="en-US" dirty="0" smtClean="0"/>
              <a:t>Managing facility sustainability, seismic corrections, physical security, and historic preservation of VA’s facilities.</a:t>
            </a:r>
          </a:p>
          <a:p>
            <a:pPr lvl="1"/>
            <a:endParaRPr lang="en-US" sz="1200" dirty="0"/>
          </a:p>
          <a:p>
            <a:pPr lvl="1"/>
            <a:r>
              <a:rPr lang="en-US" dirty="0" smtClean="0"/>
              <a:t>Delivering to Veterans, high quality buildings, additions, large scale renovations, and structural enhancements.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94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CFM Background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31851"/>
            <a:ext cx="8229600" cy="5332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84428" y="6400800"/>
            <a:ext cx="457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 smtClean="0">
                <a:latin typeface="+mn-lt"/>
              </a:rPr>
              <a:t>Chart located at: http</a:t>
            </a:r>
            <a:r>
              <a:rPr lang="en-US" sz="1100" b="1" dirty="0">
                <a:latin typeface="+mn-lt"/>
              </a:rPr>
              <a:t>://www.cfm.va.gov/about/cfmOrgChart.htm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58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6193760"/>
              </p:ext>
            </p:extLst>
          </p:nvPr>
        </p:nvGraphicFramePr>
        <p:xfrm>
          <a:off x="1371600" y="839788"/>
          <a:ext cx="679153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195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WEST Region</a:t>
                      </a:r>
                    </a:p>
                    <a:p>
                      <a:pPr algn="ctr"/>
                      <a:r>
                        <a:rPr lang="en-US" dirty="0" smtClean="0"/>
                        <a:t>(Mare Island, CA)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CENTRAL Region</a:t>
                      </a:r>
                    </a:p>
                    <a:p>
                      <a:pPr algn="ctr"/>
                      <a:r>
                        <a:rPr lang="en-US" dirty="0" smtClean="0"/>
                        <a:t>(N.</a:t>
                      </a:r>
                      <a:r>
                        <a:rPr lang="en-US" baseline="0" dirty="0" smtClean="0"/>
                        <a:t> Chicago, IL)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EAST Region</a:t>
                      </a:r>
                    </a:p>
                    <a:p>
                      <a:pPr algn="ctr"/>
                      <a:r>
                        <a:rPr lang="en-US" dirty="0" smtClean="0"/>
                        <a:t>(Silver Spring, MD)</a:t>
                      </a:r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7592"/>
            <a:ext cx="747823" cy="747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80753" y="8382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47453" y="-139997"/>
            <a:ext cx="8229600" cy="1143000"/>
          </a:xfrm>
        </p:spPr>
        <p:txBody>
          <a:bodyPr/>
          <a:lstStyle/>
          <a:p>
            <a:r>
              <a:rPr lang="en-US" dirty="0" smtClean="0"/>
              <a:t>CFM Regional Offices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4" name="Content Placeholder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1454552"/>
            <a:ext cx="682458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838200" y="5943597"/>
            <a:ext cx="2380556" cy="830997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latin typeface="+mn-lt"/>
              </a:rPr>
              <a:t>WEST Region</a:t>
            </a:r>
            <a:r>
              <a:rPr lang="en-US" sz="1200" b="1" dirty="0" smtClean="0">
                <a:latin typeface="+mn-lt"/>
              </a:rPr>
              <a:t>:</a:t>
            </a:r>
          </a:p>
          <a:p>
            <a:r>
              <a:rPr lang="en-US" sz="1200" dirty="0" smtClean="0">
                <a:latin typeface="+mn-lt"/>
              </a:rPr>
              <a:t>AK, AZ, CA, CO, HI, ID, MT, NM, NV, OR, UT, WA, WY </a:t>
            </a:r>
          </a:p>
          <a:p>
            <a:endParaRPr lang="en-US" sz="12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91912" y="5954230"/>
            <a:ext cx="2380556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latin typeface="+mn-lt"/>
              </a:rPr>
              <a:t>CENTRAL Region</a:t>
            </a:r>
            <a:r>
              <a:rPr lang="en-US" sz="1200" b="1" dirty="0" smtClean="0">
                <a:latin typeface="+mn-lt"/>
              </a:rPr>
              <a:t>:</a:t>
            </a:r>
          </a:p>
          <a:p>
            <a:r>
              <a:rPr lang="en-US" sz="1200" dirty="0" smtClean="0">
                <a:latin typeface="+mn-lt"/>
              </a:rPr>
              <a:t>AR, IA, IL, IN, KS, KY, LA, MI, MO, MN, MS, ND, NE, OH, OK, SD, TN, TX, WI</a:t>
            </a:r>
            <a:endParaRPr lang="en-US" sz="12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24868" y="5943596"/>
            <a:ext cx="2380556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latin typeface="+mn-lt"/>
              </a:rPr>
              <a:t>EAST Region</a:t>
            </a:r>
            <a:r>
              <a:rPr lang="en-US" sz="1200" b="1" dirty="0" smtClean="0">
                <a:latin typeface="+mn-lt"/>
              </a:rPr>
              <a:t>:</a:t>
            </a:r>
          </a:p>
          <a:p>
            <a:r>
              <a:rPr lang="en-US" sz="1200" dirty="0" smtClean="0">
                <a:latin typeface="+mn-lt"/>
              </a:rPr>
              <a:t>AL, CT, DE, FL, GA, MA, MD, ME, NC, NH, NJ, NY, PA, PR, RI, SC, VA, VT, WV</a:t>
            </a:r>
            <a:endParaRPr lang="en-US" sz="1200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62038" y="3429000"/>
            <a:ext cx="3806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DC</a:t>
            </a:r>
            <a:endParaRPr lang="en-US" sz="8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7085838" y="3295085"/>
            <a:ext cx="152400" cy="1916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675" y="5333998"/>
            <a:ext cx="822962" cy="4572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</p:pic>
      <p:sp>
        <p:nvSpPr>
          <p:cNvPr id="26" name="TextBox 25"/>
          <p:cNvSpPr txBox="1"/>
          <p:nvPr/>
        </p:nvSpPr>
        <p:spPr>
          <a:xfrm>
            <a:off x="7446942" y="5454877"/>
            <a:ext cx="3806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PR</a:t>
            </a:r>
            <a:endParaRPr lang="en-US" sz="8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5-Point Star 22"/>
          <p:cNvSpPr/>
          <p:nvPr/>
        </p:nvSpPr>
        <p:spPr>
          <a:xfrm>
            <a:off x="5486400" y="2866176"/>
            <a:ext cx="265659" cy="181824"/>
          </a:xfrm>
          <a:prstGeom prst="star5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6732923"/>
              </p:ext>
            </p:extLst>
          </p:nvPr>
        </p:nvGraphicFramePr>
        <p:xfrm>
          <a:off x="7446942" y="3486701"/>
          <a:ext cx="1558981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89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NATIONAL Region</a:t>
                      </a:r>
                    </a:p>
                    <a:p>
                      <a:pPr algn="ctr"/>
                      <a:r>
                        <a:rPr lang="en-US" sz="1400" dirty="0" smtClean="0"/>
                        <a:t>(Washington, DC)</a:t>
                      </a:r>
                      <a:endParaRPr lang="en-US" sz="14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7122635" y="3335789"/>
            <a:ext cx="420027" cy="2009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5-Point Star 29"/>
          <p:cNvSpPr/>
          <p:nvPr/>
        </p:nvSpPr>
        <p:spPr>
          <a:xfrm>
            <a:off x="1371600" y="3130577"/>
            <a:ext cx="265659" cy="181824"/>
          </a:xfrm>
          <a:prstGeom prst="star5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5-Point Star 30"/>
          <p:cNvSpPr/>
          <p:nvPr/>
        </p:nvSpPr>
        <p:spPr>
          <a:xfrm>
            <a:off x="6896379" y="3087384"/>
            <a:ext cx="265659" cy="181824"/>
          </a:xfrm>
          <a:prstGeom prst="star5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5-Point Star 31"/>
          <p:cNvSpPr/>
          <p:nvPr/>
        </p:nvSpPr>
        <p:spPr>
          <a:xfrm>
            <a:off x="6972579" y="3178296"/>
            <a:ext cx="265659" cy="181824"/>
          </a:xfrm>
          <a:prstGeom prst="star5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9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Program Summary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Major Construction Program:</a:t>
            </a:r>
            <a:endParaRPr lang="en-US" b="1" dirty="0"/>
          </a:p>
          <a:p>
            <a:pPr lvl="1"/>
            <a:r>
              <a:rPr lang="en-US" dirty="0" smtClean="0"/>
              <a:t>Consists of projects over $10 million. </a:t>
            </a:r>
          </a:p>
          <a:p>
            <a:pPr lvl="1" indent="0">
              <a:buNone/>
            </a:pPr>
            <a:r>
              <a:rPr lang="en-US" dirty="0" smtClean="0"/>
              <a:t>(38 U.S. Code §8104)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Projects planned and developed by VHA, NCA, VBA or Staff Offices.</a:t>
            </a:r>
          </a:p>
          <a:p>
            <a:pPr lvl="1"/>
            <a:r>
              <a:rPr lang="en-US" dirty="0" smtClean="0"/>
              <a:t>Projects are individually appropriated by Congress.</a:t>
            </a:r>
          </a:p>
          <a:p>
            <a:pPr lvl="1"/>
            <a:r>
              <a:rPr lang="en-US" dirty="0" smtClean="0"/>
              <a:t>Major medical facility projects and leases require authorization by Congress.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96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Program Summary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6096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Construction Funding:</a:t>
            </a:r>
            <a:endParaRPr lang="en-US" b="1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6767313"/>
              </p:ext>
            </p:extLst>
          </p:nvPr>
        </p:nvGraphicFramePr>
        <p:xfrm>
          <a:off x="1524000" y="2286000"/>
          <a:ext cx="6403182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497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5413</TotalTime>
  <Words>1265</Words>
  <Application>Microsoft Office PowerPoint</Application>
  <PresentationFormat>On-screen Show (4:3)</PresentationFormat>
  <Paragraphs>466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   Advanced Planning  Brief to Industry (APBI)    </vt:lpstr>
      <vt:lpstr>Agenda</vt:lpstr>
      <vt:lpstr>Bio</vt:lpstr>
      <vt:lpstr>CFM Background</vt:lpstr>
      <vt:lpstr>CFM Background</vt:lpstr>
      <vt:lpstr>CFM Background</vt:lpstr>
      <vt:lpstr>CFM Regional Offices</vt:lpstr>
      <vt:lpstr>Major Program Summary</vt:lpstr>
      <vt:lpstr>Major Program Summary</vt:lpstr>
      <vt:lpstr>Major Program Summary</vt:lpstr>
      <vt:lpstr>Major Program Summary</vt:lpstr>
      <vt:lpstr>Upcoming Acquisition/Opportunities</vt:lpstr>
      <vt:lpstr>Upcoming Acquisition/Opportunities</vt:lpstr>
      <vt:lpstr>Upcoming Acquisition/Opportunities</vt:lpstr>
      <vt:lpstr>Upcoming Acquisition/Opportunities</vt:lpstr>
      <vt:lpstr>Upcoming Acquisition/Opportunities</vt:lpstr>
      <vt:lpstr>Questions</vt:lpstr>
    </vt:vector>
  </TitlesOfParts>
  <Company>Department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VA TAC</dc:title>
  <dc:creator>vhaeasrogans</dc:creator>
  <cp:lastModifiedBy>Steele, Alicia M.</cp:lastModifiedBy>
  <cp:revision>635</cp:revision>
  <cp:lastPrinted>2014-10-15T17:23:20Z</cp:lastPrinted>
  <dcterms:created xsi:type="dcterms:W3CDTF">2009-09-28T17:46:17Z</dcterms:created>
  <dcterms:modified xsi:type="dcterms:W3CDTF">2014-10-16T12:47:48Z</dcterms:modified>
</cp:coreProperties>
</file>