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06" r:id="rId2"/>
    <p:sldId id="308" r:id="rId3"/>
    <p:sldId id="309" r:id="rId4"/>
    <p:sldId id="310" r:id="rId5"/>
    <p:sldId id="311" r:id="rId6"/>
    <p:sldId id="312" r:id="rId7"/>
    <p:sldId id="314" r:id="rId8"/>
    <p:sldId id="315" r:id="rId9"/>
    <p:sldId id="316" r:id="rId10"/>
    <p:sldId id="317" r:id="rId11"/>
    <p:sldId id="318" r:id="rId12"/>
    <p:sldId id="319" r:id="rId13"/>
    <p:sldId id="320" r:id="rId14"/>
    <p:sldId id="321" r:id="rId15"/>
    <p:sldId id="322" r:id="rId16"/>
    <p:sldId id="323" r:id="rId17"/>
  </p:sldIdLst>
  <p:sldSz cx="9144000" cy="6858000" type="screen4x3"/>
  <p:notesSz cx="7077075" cy="936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lip Christy" initials="PC"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4E79"/>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40" autoAdjust="0"/>
    <p:restoredTop sz="94660"/>
  </p:normalViewPr>
  <p:slideViewPr>
    <p:cSldViewPr snapToGrid="0">
      <p:cViewPr>
        <p:scale>
          <a:sx n="110" d="100"/>
          <a:sy n="110" d="100"/>
        </p:scale>
        <p:origin x="-778" y="245"/>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1440" tIns="45720" rIns="91440" bIns="45720" rtlCol="0"/>
          <a:lstStyle>
            <a:lvl1pPr algn="r">
              <a:defRPr sz="1200"/>
            </a:lvl1pPr>
          </a:lstStyle>
          <a:p>
            <a:fld id="{A23C86B1-CA08-4F91-9E90-DC2F7296700C}" type="datetimeFigureOut">
              <a:rPr lang="en-US" smtClean="0"/>
              <a:t>12/5/2016</a:t>
            </a:fld>
            <a:endParaRPr lang="en-US"/>
          </a:p>
        </p:txBody>
      </p:sp>
      <p:sp>
        <p:nvSpPr>
          <p:cNvPr id="4" name="Slide Image Placeholder 3"/>
          <p:cNvSpPr>
            <a:spLocks noGrp="1" noRot="1" noChangeAspect="1"/>
          </p:cNvSpPr>
          <p:nvPr>
            <p:ph type="sldImg" idx="2"/>
          </p:nvPr>
        </p:nvSpPr>
        <p:spPr>
          <a:xfrm>
            <a:off x="1196975" y="703263"/>
            <a:ext cx="4683125" cy="35131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449763"/>
            <a:ext cx="5661025" cy="42164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9525"/>
            <a:ext cx="3067050" cy="4683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9525"/>
            <a:ext cx="3067050" cy="468313"/>
          </a:xfrm>
          <a:prstGeom prst="rect">
            <a:avLst/>
          </a:prstGeom>
        </p:spPr>
        <p:txBody>
          <a:bodyPr vert="horz" lIns="91440" tIns="45720" rIns="91440" bIns="45720" rtlCol="0" anchor="b"/>
          <a:lstStyle>
            <a:lvl1pPr algn="r">
              <a:defRPr sz="1200"/>
            </a:lvl1pPr>
          </a:lstStyle>
          <a:p>
            <a:fld id="{3B77CA2A-A87B-4774-A7F7-EAD13BF71306}" type="slidenum">
              <a:rPr lang="en-US" smtClean="0"/>
              <a:t>‹#›</a:t>
            </a:fld>
            <a:endParaRPr lang="en-US"/>
          </a:p>
        </p:txBody>
      </p:sp>
    </p:spTree>
    <p:extLst>
      <p:ext uri="{BB962C8B-B14F-4D97-AF65-F5344CB8AC3E}">
        <p14:creationId xmlns:p14="http://schemas.microsoft.com/office/powerpoint/2010/main" val="4247033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9265" indent="-288179">
              <a:spcBef>
                <a:spcPct val="30000"/>
              </a:spcBef>
              <a:defRPr sz="1200">
                <a:solidFill>
                  <a:schemeClr val="tx1"/>
                </a:solidFill>
                <a:latin typeface="Calibri" pitchFamily="34" charset="0"/>
              </a:defRPr>
            </a:lvl2pPr>
            <a:lvl3pPr marL="1152716" indent="-230543">
              <a:spcBef>
                <a:spcPct val="30000"/>
              </a:spcBef>
              <a:defRPr sz="1200">
                <a:solidFill>
                  <a:schemeClr val="tx1"/>
                </a:solidFill>
                <a:latin typeface="Calibri" pitchFamily="34" charset="0"/>
              </a:defRPr>
            </a:lvl3pPr>
            <a:lvl4pPr marL="1613802" indent="-230543">
              <a:spcBef>
                <a:spcPct val="30000"/>
              </a:spcBef>
              <a:defRPr sz="1200">
                <a:solidFill>
                  <a:schemeClr val="tx1"/>
                </a:solidFill>
                <a:latin typeface="Calibri" pitchFamily="34" charset="0"/>
              </a:defRPr>
            </a:lvl4pPr>
            <a:lvl5pPr marL="2074888" indent="-230543">
              <a:spcBef>
                <a:spcPct val="30000"/>
              </a:spcBef>
              <a:defRPr sz="1200">
                <a:solidFill>
                  <a:schemeClr val="tx1"/>
                </a:solidFill>
                <a:latin typeface="Calibri" pitchFamily="34" charset="0"/>
              </a:defRPr>
            </a:lvl5pPr>
            <a:lvl6pPr marL="2535974" indent="-230543" defTabSz="461086" eaLnBrk="0" fontAlgn="base" hangingPunct="0">
              <a:spcBef>
                <a:spcPct val="30000"/>
              </a:spcBef>
              <a:spcAft>
                <a:spcPct val="0"/>
              </a:spcAft>
              <a:defRPr sz="1200">
                <a:solidFill>
                  <a:schemeClr val="tx1"/>
                </a:solidFill>
                <a:latin typeface="Calibri" pitchFamily="34" charset="0"/>
              </a:defRPr>
            </a:lvl6pPr>
            <a:lvl7pPr marL="2997060" indent="-230543" defTabSz="461086" eaLnBrk="0" fontAlgn="base" hangingPunct="0">
              <a:spcBef>
                <a:spcPct val="30000"/>
              </a:spcBef>
              <a:spcAft>
                <a:spcPct val="0"/>
              </a:spcAft>
              <a:defRPr sz="1200">
                <a:solidFill>
                  <a:schemeClr val="tx1"/>
                </a:solidFill>
                <a:latin typeface="Calibri" pitchFamily="34" charset="0"/>
              </a:defRPr>
            </a:lvl7pPr>
            <a:lvl8pPr marL="3458147" indent="-230543" defTabSz="461086" eaLnBrk="0" fontAlgn="base" hangingPunct="0">
              <a:spcBef>
                <a:spcPct val="30000"/>
              </a:spcBef>
              <a:spcAft>
                <a:spcPct val="0"/>
              </a:spcAft>
              <a:defRPr sz="1200">
                <a:solidFill>
                  <a:schemeClr val="tx1"/>
                </a:solidFill>
                <a:latin typeface="Calibri" pitchFamily="34" charset="0"/>
              </a:defRPr>
            </a:lvl8pPr>
            <a:lvl9pPr marL="3919233" indent="-230543" defTabSz="46108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AE3750E-83F5-4261-A6A3-5691922B2DE9}" type="slidenum">
              <a:rPr lang="en-US" altLang="en-US">
                <a:latin typeface="Arial" charset="0"/>
              </a:rPr>
              <a:pPr eaLnBrk="1" hangingPunct="1">
                <a:spcBef>
                  <a:spcPct val="0"/>
                </a:spcBef>
              </a:pPr>
              <a:t>3</a:t>
            </a:fld>
            <a:endParaRPr lang="en-US" alt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spcAft>
                <a:spcPts val="605"/>
              </a:spcAft>
            </a:pPr>
            <a:endParaRPr lang="en-US" altLang="en-US" sz="1800"/>
          </a:p>
          <a:p>
            <a:endParaRPr lang="en-US" altLang="en-US" smtClean="0"/>
          </a:p>
          <a:p>
            <a:endParaRPr lang="en-US" altLang="en-US" smtClean="0"/>
          </a:p>
          <a:p>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9265" indent="-288179">
              <a:defRPr>
                <a:solidFill>
                  <a:schemeClr val="tx1"/>
                </a:solidFill>
                <a:latin typeface="Arial" charset="0"/>
              </a:defRPr>
            </a:lvl2pPr>
            <a:lvl3pPr marL="1152716" indent="-230543">
              <a:defRPr>
                <a:solidFill>
                  <a:schemeClr val="tx1"/>
                </a:solidFill>
                <a:latin typeface="Arial" charset="0"/>
              </a:defRPr>
            </a:lvl3pPr>
            <a:lvl4pPr marL="1613802" indent="-230543">
              <a:defRPr>
                <a:solidFill>
                  <a:schemeClr val="tx1"/>
                </a:solidFill>
                <a:latin typeface="Arial" charset="0"/>
              </a:defRPr>
            </a:lvl4pPr>
            <a:lvl5pPr marL="2074888" indent="-230543">
              <a:defRPr>
                <a:solidFill>
                  <a:schemeClr val="tx1"/>
                </a:solidFill>
                <a:latin typeface="Arial" charset="0"/>
              </a:defRPr>
            </a:lvl5pPr>
            <a:lvl6pPr marL="2535974" indent="-230543" defTabSz="461086" eaLnBrk="0" fontAlgn="base" hangingPunct="0">
              <a:spcBef>
                <a:spcPct val="0"/>
              </a:spcBef>
              <a:spcAft>
                <a:spcPct val="0"/>
              </a:spcAft>
              <a:defRPr>
                <a:solidFill>
                  <a:schemeClr val="tx1"/>
                </a:solidFill>
                <a:latin typeface="Arial" charset="0"/>
              </a:defRPr>
            </a:lvl6pPr>
            <a:lvl7pPr marL="2997060" indent="-230543" defTabSz="461086" eaLnBrk="0" fontAlgn="base" hangingPunct="0">
              <a:spcBef>
                <a:spcPct val="0"/>
              </a:spcBef>
              <a:spcAft>
                <a:spcPct val="0"/>
              </a:spcAft>
              <a:defRPr>
                <a:solidFill>
                  <a:schemeClr val="tx1"/>
                </a:solidFill>
                <a:latin typeface="Arial" charset="0"/>
              </a:defRPr>
            </a:lvl7pPr>
            <a:lvl8pPr marL="3458147" indent="-230543" defTabSz="461086" eaLnBrk="0" fontAlgn="base" hangingPunct="0">
              <a:spcBef>
                <a:spcPct val="0"/>
              </a:spcBef>
              <a:spcAft>
                <a:spcPct val="0"/>
              </a:spcAft>
              <a:defRPr>
                <a:solidFill>
                  <a:schemeClr val="tx1"/>
                </a:solidFill>
                <a:latin typeface="Arial" charset="0"/>
              </a:defRPr>
            </a:lvl8pPr>
            <a:lvl9pPr marL="3919233" indent="-230543" defTabSz="461086" eaLnBrk="0" fontAlgn="base" hangingPunct="0">
              <a:spcBef>
                <a:spcPct val="0"/>
              </a:spcBef>
              <a:spcAft>
                <a:spcPct val="0"/>
              </a:spcAft>
              <a:defRPr>
                <a:solidFill>
                  <a:schemeClr val="tx1"/>
                </a:solidFill>
                <a:latin typeface="Arial" charset="0"/>
              </a:defRPr>
            </a:lvl9pPr>
          </a:lstStyle>
          <a:p>
            <a:fld id="{6B172DF3-BC86-4DAE-B2C2-CD8F1F32E9D4}" type="slidenum">
              <a:rPr lang="en-US" altLang="en-US"/>
              <a:pPr/>
              <a:t>14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It is important to note that solicitations will now contain verbiage that requires a completed Appendix C and a copy or screenshot of the VA FSS Contract Number and Period of Performance to be considered responsive. Failure to provide the items may result in not be considered.  Further note, your schedule period of performance shall have one year remaining from the performance start date to be considered.  </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7665" indent="-284977">
              <a:spcBef>
                <a:spcPct val="30000"/>
              </a:spcBef>
              <a:defRPr sz="1200">
                <a:solidFill>
                  <a:schemeClr val="tx1"/>
                </a:solidFill>
                <a:latin typeface="Calibri" pitchFamily="34" charset="0"/>
              </a:defRPr>
            </a:lvl2pPr>
            <a:lvl3pPr marL="1152716" indent="-227341">
              <a:spcBef>
                <a:spcPct val="30000"/>
              </a:spcBef>
              <a:defRPr sz="1200">
                <a:solidFill>
                  <a:schemeClr val="tx1"/>
                </a:solidFill>
                <a:latin typeface="Calibri" pitchFamily="34" charset="0"/>
              </a:defRPr>
            </a:lvl3pPr>
            <a:lvl4pPr marL="1615403" indent="-227341">
              <a:spcBef>
                <a:spcPct val="30000"/>
              </a:spcBef>
              <a:defRPr sz="1200">
                <a:solidFill>
                  <a:schemeClr val="tx1"/>
                </a:solidFill>
                <a:latin typeface="Calibri" pitchFamily="34" charset="0"/>
              </a:defRPr>
            </a:lvl4pPr>
            <a:lvl5pPr marL="2078090" indent="-227341">
              <a:spcBef>
                <a:spcPct val="30000"/>
              </a:spcBef>
              <a:defRPr sz="1200">
                <a:solidFill>
                  <a:schemeClr val="tx1"/>
                </a:solidFill>
                <a:latin typeface="Calibri" pitchFamily="34" charset="0"/>
              </a:defRPr>
            </a:lvl5pPr>
            <a:lvl6pPr marL="2539176" indent="-227341" defTabSz="461086" eaLnBrk="0" fontAlgn="base" hangingPunct="0">
              <a:spcBef>
                <a:spcPct val="30000"/>
              </a:spcBef>
              <a:spcAft>
                <a:spcPct val="0"/>
              </a:spcAft>
              <a:defRPr sz="1200">
                <a:solidFill>
                  <a:schemeClr val="tx1"/>
                </a:solidFill>
                <a:latin typeface="Calibri" pitchFamily="34" charset="0"/>
              </a:defRPr>
            </a:lvl6pPr>
            <a:lvl7pPr marL="3000262" indent="-227341" defTabSz="461086" eaLnBrk="0" fontAlgn="base" hangingPunct="0">
              <a:spcBef>
                <a:spcPct val="30000"/>
              </a:spcBef>
              <a:spcAft>
                <a:spcPct val="0"/>
              </a:spcAft>
              <a:defRPr sz="1200">
                <a:solidFill>
                  <a:schemeClr val="tx1"/>
                </a:solidFill>
                <a:latin typeface="Calibri" pitchFamily="34" charset="0"/>
              </a:defRPr>
            </a:lvl7pPr>
            <a:lvl8pPr marL="3461348" indent="-227341" defTabSz="461086" eaLnBrk="0" fontAlgn="base" hangingPunct="0">
              <a:spcBef>
                <a:spcPct val="30000"/>
              </a:spcBef>
              <a:spcAft>
                <a:spcPct val="0"/>
              </a:spcAft>
              <a:defRPr sz="1200">
                <a:solidFill>
                  <a:schemeClr val="tx1"/>
                </a:solidFill>
                <a:latin typeface="Calibri" pitchFamily="34" charset="0"/>
              </a:defRPr>
            </a:lvl8pPr>
            <a:lvl9pPr marL="3922435" indent="-227341" defTabSz="46108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C5D1011-AB06-49AA-8403-0286A1E2B278}" type="slidenum">
              <a:rPr lang="en-US" altLang="en-US">
                <a:solidFill>
                  <a:srgbClr val="000000"/>
                </a:solidFill>
                <a:latin typeface="Arial" charset="0"/>
              </a:rPr>
              <a:pPr eaLnBrk="1" hangingPunct="1">
                <a:spcBef>
                  <a:spcPct val="0"/>
                </a:spcBef>
              </a:pPr>
              <a:t>15</a:t>
            </a:fld>
            <a:endParaRPr lang="en-US" altLang="en-US">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F5E3A3-AF27-4768-A792-BBA2A58E724C}" type="datetime8">
              <a:rPr lang="en-US" smtClean="0"/>
              <a:t>12/5/2016 1:16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993" y="347035"/>
            <a:ext cx="1635222" cy="580552"/>
          </a:xfrm>
          <a:prstGeom prst="rect">
            <a:avLst/>
          </a:prstGeom>
        </p:spPr>
      </p:pic>
      <p:sp>
        <p:nvSpPr>
          <p:cNvPr id="8" name="Rectangle 7"/>
          <p:cNvSpPr/>
          <p:nvPr userDrawn="1"/>
        </p:nvSpPr>
        <p:spPr>
          <a:xfrm>
            <a:off x="257992" y="5696909"/>
            <a:ext cx="8671261" cy="963989"/>
          </a:xfrm>
          <a:prstGeom prst="rect">
            <a:avLst/>
          </a:prstGeom>
          <a:solidFill>
            <a:srgbClr val="1F4E79"/>
          </a:solidFill>
          <a:ln>
            <a:solidFill>
              <a:srgbClr val="1F4E7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latin typeface="Arial" panose="020B0604020202020204" pitchFamily="34" charset="0"/>
              <a:cs typeface="Arial" panose="020B0604020202020204" pitchFamily="34" charset="0"/>
            </a:endParaRPr>
          </a:p>
        </p:txBody>
      </p:sp>
      <p:sp>
        <p:nvSpPr>
          <p:cNvPr id="9" name="TextBox 8"/>
          <p:cNvSpPr txBox="1"/>
          <p:nvPr userDrawn="1"/>
        </p:nvSpPr>
        <p:spPr>
          <a:xfrm>
            <a:off x="4789090" y="5794182"/>
            <a:ext cx="926664" cy="769441"/>
          </a:xfrm>
          <a:prstGeom prst="rect">
            <a:avLst/>
          </a:prstGeom>
          <a:noFill/>
        </p:spPr>
        <p:txBody>
          <a:bodyPr wrap="none" rtlCol="0">
            <a:spAutoFit/>
          </a:bodyPr>
          <a:lstStyle/>
          <a:p>
            <a:r>
              <a:rPr lang="en-US" sz="4400" b="1" dirty="0">
                <a:solidFill>
                  <a:schemeClr val="bg1"/>
                </a:solidFill>
                <a:latin typeface="Arial" panose="020B0604020202020204" pitchFamily="34" charset="0"/>
                <a:cs typeface="Arial" panose="020B0604020202020204" pitchFamily="34" charset="0"/>
              </a:rPr>
              <a:t>VA</a:t>
            </a:r>
          </a:p>
        </p:txBody>
      </p:sp>
      <p:cxnSp>
        <p:nvCxnSpPr>
          <p:cNvPr id="10" name="Straight Connector 9"/>
          <p:cNvCxnSpPr/>
          <p:nvPr userDrawn="1"/>
        </p:nvCxnSpPr>
        <p:spPr>
          <a:xfrm>
            <a:off x="5710070" y="5874527"/>
            <a:ext cx="0" cy="56574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Picture 10" descr="Color Seal "/>
          <p:cNvPicPr/>
          <p:nvPr userDrawn="1"/>
        </p:nvPicPr>
        <p:blipFill>
          <a:blip r:embed="rId3" cstate="print">
            <a:clrChange>
              <a:clrFrom>
                <a:srgbClr val="FDFDFD"/>
              </a:clrFrom>
              <a:clrTo>
                <a:srgbClr val="FDFDFD">
                  <a:alpha val="0"/>
                </a:srgbClr>
              </a:clrTo>
            </a:clrChange>
          </a:blip>
          <a:srcRect/>
          <a:stretch>
            <a:fillRect/>
          </a:stretch>
        </p:blipFill>
        <p:spPr bwMode="auto">
          <a:xfrm>
            <a:off x="5827335" y="5874527"/>
            <a:ext cx="691877" cy="674035"/>
          </a:xfrm>
          <a:prstGeom prst="rect">
            <a:avLst/>
          </a:prstGeom>
          <a:noFill/>
          <a:ln w="9525">
            <a:noFill/>
            <a:miter lim="800000"/>
            <a:headEnd/>
            <a:tailEnd/>
          </a:ln>
        </p:spPr>
      </p:pic>
      <p:sp>
        <p:nvSpPr>
          <p:cNvPr id="12" name="TextBox 11"/>
          <p:cNvSpPr txBox="1"/>
          <p:nvPr userDrawn="1"/>
        </p:nvSpPr>
        <p:spPr>
          <a:xfrm>
            <a:off x="6519212" y="5874527"/>
            <a:ext cx="2198038" cy="646331"/>
          </a:xfrm>
          <a:prstGeom prst="rect">
            <a:avLst/>
          </a:prstGeom>
          <a:noFill/>
        </p:spPr>
        <p:txBody>
          <a:bodyPr wrap="none" rtlCol="0">
            <a:spAutoFit/>
          </a:bodyPr>
          <a:lstStyle/>
          <a:p>
            <a:r>
              <a:rPr lang="en-US" b="1" dirty="0">
                <a:solidFill>
                  <a:schemeClr val="bg1"/>
                </a:solidFill>
                <a:latin typeface="Book Antiqua" panose="02040602050305030304" pitchFamily="18" charset="0"/>
                <a:cs typeface="Times New Roman" panose="02020603050405020304" pitchFamily="18" charset="0"/>
              </a:rPr>
              <a:t>U.S. Department</a:t>
            </a:r>
          </a:p>
          <a:p>
            <a:r>
              <a:rPr lang="en-US" b="1" dirty="0">
                <a:solidFill>
                  <a:schemeClr val="bg1"/>
                </a:solidFill>
                <a:latin typeface="Book Antiqua" panose="02040602050305030304" pitchFamily="18" charset="0"/>
                <a:cs typeface="Times New Roman" panose="02020603050405020304" pitchFamily="18" charset="0"/>
              </a:rPr>
              <a:t>of Veterans Affairs</a:t>
            </a:r>
          </a:p>
        </p:txBody>
      </p:sp>
      <p:grpSp>
        <p:nvGrpSpPr>
          <p:cNvPr id="13" name="Group 12"/>
          <p:cNvGrpSpPr/>
          <p:nvPr userDrawn="1"/>
        </p:nvGrpSpPr>
        <p:grpSpPr>
          <a:xfrm>
            <a:off x="1735544" y="927587"/>
            <a:ext cx="6276249" cy="2237161"/>
            <a:chOff x="1834220" y="2269807"/>
            <a:chExt cx="6276249" cy="2237161"/>
          </a:xfrm>
        </p:grpSpPr>
        <p:sp>
          <p:nvSpPr>
            <p:cNvPr id="14" name="TextBox 13"/>
            <p:cNvSpPr txBox="1"/>
            <p:nvPr/>
          </p:nvSpPr>
          <p:spPr>
            <a:xfrm>
              <a:off x="1834220" y="2798808"/>
              <a:ext cx="5380127" cy="1708160"/>
            </a:xfrm>
            <a:prstGeom prst="rect">
              <a:avLst/>
            </a:prstGeom>
            <a:noFill/>
          </p:spPr>
          <p:txBody>
            <a:bodyPr wrap="none" rtlCol="0">
              <a:spAutoFit/>
            </a:bodyPr>
            <a:lstStyle/>
            <a:p>
              <a:pPr algn="ctr"/>
              <a:r>
                <a:rPr lang="en-US" sz="6600" b="1" dirty="0">
                  <a:solidFill>
                    <a:srgbClr val="1F4E79"/>
                  </a:solidFill>
                  <a:latin typeface="Book Antiqua" panose="02040602050305030304" pitchFamily="18" charset="0"/>
                </a:rPr>
                <a:t>STRATEGIC</a:t>
              </a:r>
            </a:p>
            <a:p>
              <a:pPr algn="ctr"/>
              <a:r>
                <a:rPr lang="en-US" sz="3900" spc="300" dirty="0">
                  <a:solidFill>
                    <a:srgbClr val="1F4E79"/>
                  </a:solidFill>
                </a:rPr>
                <a:t>ACQUISITION CENTER</a:t>
              </a:r>
            </a:p>
          </p:txBody>
        </p:sp>
        <p:cxnSp>
          <p:nvCxnSpPr>
            <p:cNvPr id="15" name="Straight Connector 14"/>
            <p:cNvCxnSpPr/>
            <p:nvPr/>
          </p:nvCxnSpPr>
          <p:spPr>
            <a:xfrm>
              <a:off x="2003612" y="3805518"/>
              <a:ext cx="5210735" cy="2017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16" name="5-Point Star 15"/>
            <p:cNvSpPr/>
            <p:nvPr/>
          </p:nvSpPr>
          <p:spPr>
            <a:xfrm>
              <a:off x="7470389" y="2269807"/>
              <a:ext cx="640080" cy="640080"/>
            </a:xfrm>
            <a:prstGeom prst="star5">
              <a:avLst/>
            </a:prstGeom>
            <a:solidFill>
              <a:srgbClr val="1F4E79"/>
            </a:solid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5-Point Star 16"/>
            <p:cNvSpPr/>
            <p:nvPr/>
          </p:nvSpPr>
          <p:spPr>
            <a:xfrm>
              <a:off x="6985140" y="2563072"/>
              <a:ext cx="457200" cy="457200"/>
            </a:xfrm>
            <a:prstGeom prst="star5">
              <a:avLst/>
            </a:prstGeom>
            <a:solidFill>
              <a:srgbClr val="1F4E79"/>
            </a:solid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5-Point Star 17"/>
            <p:cNvSpPr/>
            <p:nvPr/>
          </p:nvSpPr>
          <p:spPr>
            <a:xfrm>
              <a:off x="7486685" y="3013345"/>
              <a:ext cx="274320" cy="274320"/>
            </a:xfrm>
            <a:prstGeom prst="star5">
              <a:avLst/>
            </a:prstGeom>
            <a:solidFill>
              <a:srgbClr val="1F4E79"/>
            </a:solid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39418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3A30D-3F5E-4A04-8B29-8C7BFF170CFE}" type="datetime8">
              <a:rPr lang="en-US" smtClean="0"/>
              <a:t>12/5/2016 1:16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
        <p:nvSpPr>
          <p:cNvPr id="7" name="TextBox 6"/>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8" name="Group 7"/>
          <p:cNvGrpSpPr/>
          <p:nvPr userDrawn="1"/>
        </p:nvGrpSpPr>
        <p:grpSpPr>
          <a:xfrm>
            <a:off x="1981200" y="152400"/>
            <a:ext cx="555211" cy="471930"/>
            <a:chOff x="6777323" y="697312"/>
            <a:chExt cx="1125329" cy="1017858"/>
          </a:xfrm>
          <a:solidFill>
            <a:schemeClr val="accent1">
              <a:lumMod val="50000"/>
            </a:schemeClr>
          </a:solidFill>
        </p:grpSpPr>
        <p:sp>
          <p:nvSpPr>
            <p:cNvPr id="9" name="5-Point Star 8"/>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0" name="5-Point Star 9"/>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1" name="5-Point Star 10"/>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2" name="Straight Connector 11"/>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3" name="Straight Connector 12"/>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6376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03EE07-3949-4528-864B-19A8F2382AA5}" type="datetime8">
              <a:rPr lang="en-US" smtClean="0"/>
              <a:t>12/5/2016 1:16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
        <p:nvSpPr>
          <p:cNvPr id="7" name="TextBox 6"/>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8" name="Group 7"/>
          <p:cNvGrpSpPr/>
          <p:nvPr userDrawn="1"/>
        </p:nvGrpSpPr>
        <p:grpSpPr>
          <a:xfrm>
            <a:off x="1981200" y="152400"/>
            <a:ext cx="555211" cy="471930"/>
            <a:chOff x="6777323" y="697312"/>
            <a:chExt cx="1125329" cy="1017858"/>
          </a:xfrm>
          <a:solidFill>
            <a:schemeClr val="accent1">
              <a:lumMod val="50000"/>
            </a:schemeClr>
          </a:solidFill>
        </p:grpSpPr>
        <p:sp>
          <p:nvSpPr>
            <p:cNvPr id="9" name="5-Point Star 8"/>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0" name="5-Point Star 9"/>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1" name="5-Point Star 10"/>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2" name="Straight Connector 11"/>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3" name="Straight Connector 12"/>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63581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lvl1pPr algn="l">
              <a:defRPr sz="4000" b="1">
                <a:solidFill>
                  <a:schemeClr val="bg1"/>
                </a:solidFill>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7169623-66A4-4D23-8FE4-CDA5DC745424}" type="datetime8">
              <a:rPr lang="en-US" altLang="en-US" smtClean="0"/>
              <a:t>12/5/2016 1:16 PM</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fld id="{5D3F1D8D-1343-485C-8458-D6FD580A165D}" type="slidenum">
              <a:rPr lang="en-US" altLang="en-US"/>
              <a:pPr/>
              <a:t>‹#›</a:t>
            </a:fld>
            <a:endParaRPr lang="en-US" altLang="en-US"/>
          </a:p>
        </p:txBody>
      </p:sp>
    </p:spTree>
    <p:extLst>
      <p:ext uri="{BB962C8B-B14F-4D97-AF65-F5344CB8AC3E}">
        <p14:creationId xmlns:p14="http://schemas.microsoft.com/office/powerpoint/2010/main" val="3834543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p:nvPr>
        </p:nvSpPr>
        <p:spPr>
          <a:xfrm>
            <a:off x="376237" y="651600"/>
            <a:ext cx="8391525"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smtClean="0"/>
              <a:t>Click to edit Master text styles</a:t>
            </a:r>
          </a:p>
        </p:txBody>
      </p:sp>
      <p:sp>
        <p:nvSpPr>
          <p:cNvPr id="11" name="Title Placeholder 1"/>
          <p:cNvSpPr>
            <a:spLocks noGrp="1"/>
          </p:cNvSpPr>
          <p:nvPr>
            <p:ph type="title"/>
          </p:nvPr>
        </p:nvSpPr>
        <p:spPr>
          <a:xfrm>
            <a:off x="376237" y="317499"/>
            <a:ext cx="8391525" cy="334101"/>
          </a:xfrm>
          <a:prstGeom prst="rect">
            <a:avLst/>
          </a:prstGeom>
        </p:spPr>
        <p:txBody>
          <a:bodyPr lIns="0" tIns="0" rIns="0" bIns="0" rtlCol="0" anchor="t">
            <a:noAutofit/>
          </a:bodyPr>
          <a:lstStyle>
            <a:lvl1pPr>
              <a:defRPr/>
            </a:lvl1pPr>
          </a:lstStyle>
          <a:p>
            <a:r>
              <a:rPr lang="en-US" noProof="0" smtClean="0"/>
              <a:t>Click to edit Master title style</a:t>
            </a:r>
            <a:endParaRPr lang="en-US" noProof="0" dirty="0"/>
          </a:p>
        </p:txBody>
      </p:sp>
      <p:sp>
        <p:nvSpPr>
          <p:cNvPr id="4" name="Date Placeholder 3"/>
          <p:cNvSpPr>
            <a:spLocks noGrp="1"/>
          </p:cNvSpPr>
          <p:nvPr>
            <p:ph type="dt" sz="half" idx="14"/>
          </p:nvPr>
        </p:nvSpPr>
        <p:spPr/>
        <p:txBody>
          <a:bodyPr/>
          <a:lstStyle>
            <a:lvl1pPr>
              <a:defRPr/>
            </a:lvl1pPr>
          </a:lstStyle>
          <a:p>
            <a:pPr>
              <a:defRPr/>
            </a:pPr>
            <a:fld id="{472FF887-AED5-4BBD-BFFE-E1C0DE5F4F16}" type="datetime8">
              <a:rPr lang="en-US" altLang="en-US" smtClean="0"/>
              <a:t>12/5/2016 1:16 PM</a:t>
            </a:fld>
            <a:endParaRPr lang="en-US" altLang="en-US"/>
          </a:p>
        </p:txBody>
      </p:sp>
      <p:sp>
        <p:nvSpPr>
          <p:cNvPr id="5" name="Footer Placeholder 4"/>
          <p:cNvSpPr>
            <a:spLocks noGrp="1"/>
          </p:cNvSpPr>
          <p:nvPr>
            <p:ph type="ftr" sz="quarter" idx="15"/>
          </p:nvPr>
        </p:nvSpPr>
        <p:spPr/>
        <p:txBody>
          <a:bodyPr/>
          <a:lstStyle>
            <a:lvl1pPr>
              <a:defRPr/>
            </a:lvl1pPr>
          </a:lstStyle>
          <a:p>
            <a:pPr>
              <a:defRPr/>
            </a:pPr>
            <a:endParaRPr lang="en-US" altLang="en-US"/>
          </a:p>
        </p:txBody>
      </p:sp>
      <p:sp>
        <p:nvSpPr>
          <p:cNvPr id="6" name="Slide Number Placeholder 5"/>
          <p:cNvSpPr>
            <a:spLocks noGrp="1"/>
          </p:cNvSpPr>
          <p:nvPr>
            <p:ph type="sldNum" sz="quarter" idx="16"/>
          </p:nvPr>
        </p:nvSpPr>
        <p:spPr/>
        <p:txBody>
          <a:bodyPr/>
          <a:lstStyle>
            <a:lvl1pPr>
              <a:defRPr/>
            </a:lvl1pPr>
          </a:lstStyle>
          <a:p>
            <a:fld id="{598F3E91-FC70-4173-996D-D0A07BCAD234}" type="slidenum">
              <a:rPr lang="en-US" altLang="en-US"/>
              <a:pPr/>
              <a:t>‹#›</a:t>
            </a:fld>
            <a:endParaRPr lang="en-US" altLang="en-US"/>
          </a:p>
        </p:txBody>
      </p:sp>
    </p:spTree>
    <p:extLst>
      <p:ext uri="{BB962C8B-B14F-4D97-AF65-F5344CB8AC3E}">
        <p14:creationId xmlns:p14="http://schemas.microsoft.com/office/powerpoint/2010/main" val="176372852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8C703D-8B52-4E05-8BD6-DAAD1AF78D33}" type="datetime8">
              <a:rPr lang="en-US" smtClean="0"/>
              <a:t>12/5/2016 1:16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
        <p:nvSpPr>
          <p:cNvPr id="7" name="TextBox 6"/>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8" name="Group 7"/>
          <p:cNvGrpSpPr/>
          <p:nvPr userDrawn="1"/>
        </p:nvGrpSpPr>
        <p:grpSpPr>
          <a:xfrm>
            <a:off x="1981200" y="152400"/>
            <a:ext cx="555211" cy="471930"/>
            <a:chOff x="6777323" y="697312"/>
            <a:chExt cx="1125329" cy="1017858"/>
          </a:xfrm>
          <a:solidFill>
            <a:schemeClr val="accent1">
              <a:lumMod val="50000"/>
            </a:schemeClr>
          </a:solidFill>
        </p:grpSpPr>
        <p:sp>
          <p:nvSpPr>
            <p:cNvPr id="9" name="5-Point Star 8"/>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0" name="5-Point Star 9"/>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1" name="5-Point Star 10"/>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2" name="Straight Connector 11"/>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3" name="Straight Connector 12"/>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8858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7DC152-BC3D-4272-96EC-671D9F982389}" type="datetime8">
              <a:rPr lang="en-US" smtClean="0"/>
              <a:t>12/5/2016 1:16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
        <p:nvSpPr>
          <p:cNvPr id="7" name="TextBox 6"/>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8" name="Group 7"/>
          <p:cNvGrpSpPr/>
          <p:nvPr userDrawn="1"/>
        </p:nvGrpSpPr>
        <p:grpSpPr>
          <a:xfrm>
            <a:off x="1981200" y="152400"/>
            <a:ext cx="555211" cy="471930"/>
            <a:chOff x="6777323" y="697312"/>
            <a:chExt cx="1125329" cy="1017858"/>
          </a:xfrm>
          <a:solidFill>
            <a:schemeClr val="accent1">
              <a:lumMod val="50000"/>
            </a:schemeClr>
          </a:solidFill>
        </p:grpSpPr>
        <p:sp>
          <p:nvSpPr>
            <p:cNvPr id="9" name="5-Point Star 8"/>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0" name="5-Point Star 9"/>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1" name="5-Point Star 10"/>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2" name="Straight Connector 11"/>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3" name="Straight Connector 12"/>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339307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F078D8-0936-4AA7-9D5E-4C990D6FA18E}" type="datetime8">
              <a:rPr lang="en-US" smtClean="0"/>
              <a:t>12/5/2016 1:16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3737D7-B2A1-4E50-85D3-927DA845EDAB}" type="slidenum">
              <a:rPr lang="en-US" smtClean="0"/>
              <a:t>‹#›</a:t>
            </a:fld>
            <a:endParaRPr lang="en-US" dirty="0"/>
          </a:p>
        </p:txBody>
      </p:sp>
      <p:sp>
        <p:nvSpPr>
          <p:cNvPr id="8" name="TextBox 7"/>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9" name="Group 8"/>
          <p:cNvGrpSpPr/>
          <p:nvPr userDrawn="1"/>
        </p:nvGrpSpPr>
        <p:grpSpPr>
          <a:xfrm>
            <a:off x="1981200" y="152400"/>
            <a:ext cx="555211" cy="471930"/>
            <a:chOff x="6777323" y="697312"/>
            <a:chExt cx="1125329" cy="1017858"/>
          </a:xfrm>
          <a:solidFill>
            <a:schemeClr val="accent1">
              <a:lumMod val="50000"/>
            </a:schemeClr>
          </a:solidFill>
        </p:grpSpPr>
        <p:sp>
          <p:nvSpPr>
            <p:cNvPr id="10" name="5-Point Star 9"/>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1" name="5-Point Star 10"/>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2" name="5-Point Star 11"/>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3" name="Straight Connector 12"/>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6042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53D097-AAF8-48B5-A9C0-18CE2CF30961}" type="datetime8">
              <a:rPr lang="en-US" smtClean="0"/>
              <a:t>12/5/2016 1:16 PM</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3737D7-B2A1-4E50-85D3-927DA845EDAB}" type="slidenum">
              <a:rPr lang="en-US" smtClean="0"/>
              <a:t>‹#›</a:t>
            </a:fld>
            <a:endParaRPr lang="en-US" dirty="0"/>
          </a:p>
        </p:txBody>
      </p:sp>
      <p:sp>
        <p:nvSpPr>
          <p:cNvPr id="10" name="TextBox 9"/>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1" name="Group 10"/>
          <p:cNvGrpSpPr/>
          <p:nvPr userDrawn="1"/>
        </p:nvGrpSpPr>
        <p:grpSpPr>
          <a:xfrm>
            <a:off x="1981200" y="152400"/>
            <a:ext cx="555211" cy="471930"/>
            <a:chOff x="6777323" y="697312"/>
            <a:chExt cx="1125329" cy="1017858"/>
          </a:xfrm>
          <a:solidFill>
            <a:schemeClr val="accent1">
              <a:lumMod val="50000"/>
            </a:schemeClr>
          </a:solidFill>
        </p:grpSpPr>
        <p:sp>
          <p:nvSpPr>
            <p:cNvPr id="12" name="5-Point Star 11"/>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3" name="5-Point Star 12"/>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4" name="5-Point Star 13"/>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5" name="Straight Connector 14"/>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6" name="Straight Connector 15"/>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90236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9F52E9-4397-48C1-BAF2-75D0E37D6DB1}" type="datetime8">
              <a:rPr lang="en-US" smtClean="0"/>
              <a:t>12/5/2016 1:16 PM</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3737D7-B2A1-4E50-85D3-927DA845EDAB}" type="slidenum">
              <a:rPr lang="en-US" smtClean="0"/>
              <a:t>‹#›</a:t>
            </a:fld>
            <a:endParaRPr lang="en-US" dirty="0"/>
          </a:p>
        </p:txBody>
      </p:sp>
      <p:sp>
        <p:nvSpPr>
          <p:cNvPr id="6" name="TextBox 5"/>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7" name="Group 6"/>
          <p:cNvGrpSpPr/>
          <p:nvPr userDrawn="1"/>
        </p:nvGrpSpPr>
        <p:grpSpPr>
          <a:xfrm>
            <a:off x="1981200" y="152400"/>
            <a:ext cx="555211" cy="471930"/>
            <a:chOff x="6777323" y="697312"/>
            <a:chExt cx="1125329" cy="1017858"/>
          </a:xfrm>
          <a:solidFill>
            <a:schemeClr val="accent1">
              <a:lumMod val="50000"/>
            </a:schemeClr>
          </a:solidFill>
        </p:grpSpPr>
        <p:sp>
          <p:nvSpPr>
            <p:cNvPr id="8" name="5-Point Star 7"/>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9" name="5-Point Star 8"/>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0" name="5-Point Star 9"/>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1" name="Straight Connector 10"/>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 name="Straight Connector 11"/>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52787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4BB9A-55CE-4E64-9818-28C045D1E984}" type="datetime8">
              <a:rPr lang="en-US" smtClean="0"/>
              <a:t>12/5/2016 1:16 PM</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3737D7-B2A1-4E50-85D3-927DA845EDAB}" type="slidenum">
              <a:rPr lang="en-US" smtClean="0"/>
              <a:t>‹#›</a:t>
            </a:fld>
            <a:endParaRPr lang="en-US" dirty="0"/>
          </a:p>
        </p:txBody>
      </p:sp>
      <p:sp>
        <p:nvSpPr>
          <p:cNvPr id="5" name="TextBox 4"/>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6" name="Group 5"/>
          <p:cNvGrpSpPr/>
          <p:nvPr userDrawn="1"/>
        </p:nvGrpSpPr>
        <p:grpSpPr>
          <a:xfrm>
            <a:off x="1981200" y="152400"/>
            <a:ext cx="555211" cy="471930"/>
            <a:chOff x="6777323" y="697312"/>
            <a:chExt cx="1125329" cy="1017858"/>
          </a:xfrm>
          <a:solidFill>
            <a:schemeClr val="accent1">
              <a:lumMod val="50000"/>
            </a:schemeClr>
          </a:solidFill>
        </p:grpSpPr>
        <p:sp>
          <p:nvSpPr>
            <p:cNvPr id="7" name="5-Point Star 6"/>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8" name="5-Point Star 7"/>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9" name="5-Point Star 8"/>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0" name="Straight Connector 9"/>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66924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9EC6E3-BEBF-4B3B-947C-D27863F0801F}" type="datetime8">
              <a:rPr lang="en-US" smtClean="0"/>
              <a:t>12/5/2016 1:16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3737D7-B2A1-4E50-85D3-927DA845EDAB}" type="slidenum">
              <a:rPr lang="en-US" smtClean="0"/>
              <a:t>‹#›</a:t>
            </a:fld>
            <a:endParaRPr lang="en-US" dirty="0"/>
          </a:p>
        </p:txBody>
      </p:sp>
      <p:sp>
        <p:nvSpPr>
          <p:cNvPr id="8" name="TextBox 7"/>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9" name="Group 8"/>
          <p:cNvGrpSpPr/>
          <p:nvPr userDrawn="1"/>
        </p:nvGrpSpPr>
        <p:grpSpPr>
          <a:xfrm>
            <a:off x="1981200" y="152400"/>
            <a:ext cx="555211" cy="471930"/>
            <a:chOff x="6777323" y="697312"/>
            <a:chExt cx="1125329" cy="1017858"/>
          </a:xfrm>
          <a:solidFill>
            <a:schemeClr val="accent1">
              <a:lumMod val="50000"/>
            </a:schemeClr>
          </a:solidFill>
        </p:grpSpPr>
        <p:sp>
          <p:nvSpPr>
            <p:cNvPr id="10" name="5-Point Star 9"/>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1" name="5-Point Star 10"/>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2" name="5-Point Star 11"/>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3" name="Straight Connector 12"/>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73328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F929D2-4E8F-4807-A271-3D7DCA4D8318}" type="datetime8">
              <a:rPr lang="en-US" smtClean="0"/>
              <a:t>12/5/2016 1:16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3737D7-B2A1-4E50-85D3-927DA845EDAB}" type="slidenum">
              <a:rPr lang="en-US" smtClean="0"/>
              <a:t>‹#›</a:t>
            </a:fld>
            <a:endParaRPr lang="en-US" dirty="0"/>
          </a:p>
        </p:txBody>
      </p:sp>
      <p:sp>
        <p:nvSpPr>
          <p:cNvPr id="8" name="TextBox 7"/>
          <p:cNvSpPr txBox="1"/>
          <p:nvPr userDrawn="1"/>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9" name="Group 8"/>
          <p:cNvGrpSpPr/>
          <p:nvPr userDrawn="1"/>
        </p:nvGrpSpPr>
        <p:grpSpPr>
          <a:xfrm>
            <a:off x="1981200" y="152400"/>
            <a:ext cx="555211" cy="471930"/>
            <a:chOff x="6777323" y="697312"/>
            <a:chExt cx="1125329" cy="1017858"/>
          </a:xfrm>
          <a:solidFill>
            <a:schemeClr val="accent1">
              <a:lumMod val="50000"/>
            </a:schemeClr>
          </a:solidFill>
        </p:grpSpPr>
        <p:sp>
          <p:nvSpPr>
            <p:cNvPr id="10" name="5-Point Star 9"/>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1" name="5-Point Star 10"/>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2" name="5-Point Star 11"/>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13" name="Straight Connector 12"/>
          <p:cNvCxnSpPr/>
          <p:nvPr userDrawn="1"/>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userDrawn="1"/>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6834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F3EDB-EDD2-4106-B1D6-BEC2B5247952}" type="datetime8">
              <a:rPr lang="en-US" smtClean="0"/>
              <a:t>12/5/2016 1:16 PM</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3737D7-B2A1-4E50-85D3-927DA845EDAB}" type="slidenum">
              <a:rPr lang="en-US" smtClean="0"/>
              <a:t>‹#›</a:t>
            </a:fld>
            <a:endParaRPr lang="en-US" dirty="0"/>
          </a:p>
        </p:txBody>
      </p:sp>
    </p:spTree>
    <p:extLst>
      <p:ext uri="{BB962C8B-B14F-4D97-AF65-F5344CB8AC3E}">
        <p14:creationId xmlns:p14="http://schemas.microsoft.com/office/powerpoint/2010/main" val="3113927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solidFill>
                  <a:srgbClr val="FF0000"/>
                </a:solidFill>
              </a:rPr>
              <a:t>MSPV-NG Program Overview</a:t>
            </a:r>
          </a:p>
          <a:p>
            <a:r>
              <a:rPr lang="en-US" dirty="0" smtClean="0"/>
              <a:t>Ms. Jaime Friedel</a:t>
            </a:r>
            <a:endParaRPr lang="en-US" dirty="0"/>
          </a:p>
        </p:txBody>
      </p:sp>
      <p:sp>
        <p:nvSpPr>
          <p:cNvPr id="2" name="Slide Number Placeholder 1"/>
          <p:cNvSpPr>
            <a:spLocks noGrp="1"/>
          </p:cNvSpPr>
          <p:nvPr>
            <p:ph type="sldNum" sz="quarter" idx="12"/>
          </p:nvPr>
        </p:nvSpPr>
        <p:spPr/>
        <p:txBody>
          <a:bodyPr/>
          <a:lstStyle/>
          <a:p>
            <a:fld id="{A53737D7-B2A1-4E50-85D3-927DA845EDAB}" type="slidenum">
              <a:rPr lang="en-US" smtClean="0"/>
              <a:t>1</a:t>
            </a:fld>
            <a:endParaRPr lang="en-US" dirty="0"/>
          </a:p>
        </p:txBody>
      </p:sp>
    </p:spTree>
    <p:extLst>
      <p:ext uri="{BB962C8B-B14F-4D97-AF65-F5344CB8AC3E}">
        <p14:creationId xmlns:p14="http://schemas.microsoft.com/office/powerpoint/2010/main" val="142840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Placeholder 1"/>
          <p:cNvSpPr txBox="1">
            <a:spLocks/>
          </p:cNvSpPr>
          <p:nvPr/>
        </p:nvSpPr>
        <p:spPr bwMode="auto">
          <a:xfrm>
            <a:off x="1233540" y="4000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spcAft>
                <a:spcPts val="600"/>
              </a:spcAft>
              <a:buFont typeface="Arial" charset="0"/>
              <a:buNone/>
            </a:pPr>
            <a:r>
              <a:rPr lang="en-US" altLang="en-US" b="1" dirty="0"/>
              <a:t>Other General MSPV Information </a:t>
            </a:r>
          </a:p>
        </p:txBody>
      </p:sp>
      <p:sp>
        <p:nvSpPr>
          <p:cNvPr id="18435"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C5DFBF2-0CB7-4729-BE4E-4948BE6E34D9}" type="slidenum">
              <a:rPr lang="en-US" altLang="en-US" sz="1200">
                <a:solidFill>
                  <a:srgbClr val="898989"/>
                </a:solidFill>
              </a:rPr>
              <a:pPr>
                <a:spcBef>
                  <a:spcPct val="0"/>
                </a:spcBef>
                <a:buFontTx/>
                <a:buNone/>
              </a:pPr>
              <a:t>10</a:t>
            </a:fld>
            <a:endParaRPr lang="en-US" altLang="en-US" sz="1200">
              <a:solidFill>
                <a:srgbClr val="898989"/>
              </a:solidFill>
            </a:endParaRPr>
          </a:p>
        </p:txBody>
      </p:sp>
      <p:grpSp>
        <p:nvGrpSpPr>
          <p:cNvPr id="18436" name="Group 14"/>
          <p:cNvGrpSpPr>
            <a:grpSpLocks/>
          </p:cNvGrpSpPr>
          <p:nvPr/>
        </p:nvGrpSpPr>
        <p:grpSpPr bwMode="auto">
          <a:xfrm>
            <a:off x="292100" y="1285875"/>
            <a:ext cx="8394700" cy="1006475"/>
            <a:chOff x="292100" y="1781175"/>
            <a:chExt cx="8394700" cy="1006475"/>
          </a:xfrm>
        </p:grpSpPr>
        <p:sp>
          <p:nvSpPr>
            <p:cNvPr id="6" name="Rectangle 19"/>
            <p:cNvSpPr>
              <a:spLocks noChangeArrowheads="1"/>
            </p:cNvSpPr>
            <p:nvPr/>
          </p:nvSpPr>
          <p:spPr bwMode="auto">
            <a:xfrm>
              <a:off x="1131888" y="1963738"/>
              <a:ext cx="7554912" cy="641350"/>
            </a:xfrm>
            <a:prstGeom prst="roundRect">
              <a:avLst/>
            </a:prstGeom>
            <a:noFill/>
            <a:ln w="19050" algn="ctr">
              <a:solidFill>
                <a:srgbClr val="003F72"/>
              </a:solidFill>
              <a:miter lim="800000"/>
              <a:headEnd/>
              <a:tailEnd/>
            </a:ln>
          </p:spPr>
          <p:txBody>
            <a:bodyPr lIns="88900" tIns="88900" rIns="88900" bIns="88900" anchor="ctr"/>
            <a:lstStyle/>
            <a:p>
              <a:pPr lvl="1">
                <a:defRPr/>
              </a:pPr>
              <a:r>
                <a:rPr lang="en-US" sz="2000" b="1" dirty="0">
                  <a:latin typeface="+mj-lt"/>
                  <a:ea typeface="ＭＳ Ｐゴシック" pitchFamily="50" charset="-128"/>
                </a:rPr>
                <a:t>MSPV Delivery Requirements</a:t>
              </a:r>
              <a:endParaRPr lang="en-US" altLang="ja-JP" sz="2000" b="1" dirty="0">
                <a:latin typeface="+mj-lt"/>
              </a:endParaRPr>
            </a:p>
          </p:txBody>
        </p:sp>
        <p:sp>
          <p:nvSpPr>
            <p:cNvPr id="7" name="Teardrop 6"/>
            <p:cNvSpPr>
              <a:spLocks/>
            </p:cNvSpPr>
            <p:nvPr/>
          </p:nvSpPr>
          <p:spPr bwMode="auto">
            <a:xfrm rot="2651423">
              <a:off x="292100" y="1781175"/>
              <a:ext cx="966788" cy="1006475"/>
            </a:xfrm>
            <a:prstGeom prst="teardrop">
              <a:avLst/>
            </a:prstGeom>
            <a:solidFill>
              <a:srgbClr val="003F72"/>
            </a:solidFill>
            <a:ln w="12700" cap="flat" cmpd="sng" algn="ctr">
              <a:noFill/>
              <a:prstDash val="solid"/>
            </a:ln>
            <a:effectLst/>
          </p:spPr>
          <p:txBody>
            <a:bodyPr lIns="36000" tIns="36000" rIns="36000" bIns="36000" anchor="ctr">
              <a:spAutoFit/>
            </a:bodyPr>
            <a:lstStyle/>
            <a:p>
              <a:pPr algn="ctr" defTabSz="914400" eaLnBrk="1" fontAlgn="auto" hangingPunct="1">
                <a:spcBef>
                  <a:spcPts val="0"/>
                </a:spcBef>
                <a:spcAft>
                  <a:spcPts val="0"/>
                </a:spcAft>
                <a:defRPr/>
              </a:pPr>
              <a:endParaRPr lang="en-US" sz="1400" kern="0" dirty="0">
                <a:solidFill>
                  <a:srgbClr val="002776"/>
                </a:solidFill>
                <a:latin typeface="Arial" panose="020B0604020202020204" pitchFamily="34" charset="0"/>
                <a:ea typeface="Roboto Slab" panose="020B0604020202020204" charset="0"/>
              </a:endParaRPr>
            </a:p>
          </p:txBody>
        </p:sp>
      </p:grpSp>
      <p:sp>
        <p:nvSpPr>
          <p:cNvPr id="9" name="Rectangle 19"/>
          <p:cNvSpPr>
            <a:spLocks noChangeArrowheads="1"/>
          </p:cNvSpPr>
          <p:nvPr/>
        </p:nvSpPr>
        <p:spPr bwMode="auto">
          <a:xfrm>
            <a:off x="1179513" y="3294063"/>
            <a:ext cx="7554912" cy="639762"/>
          </a:xfrm>
          <a:prstGeom prst="roundRect">
            <a:avLst/>
          </a:prstGeom>
          <a:noFill/>
          <a:ln w="19050" algn="ctr">
            <a:solidFill>
              <a:srgbClr val="598527"/>
            </a:solidFill>
            <a:miter lim="800000"/>
            <a:headEnd/>
            <a:tailEnd/>
          </a:ln>
        </p:spPr>
        <p:txBody>
          <a:bodyPr lIns="88900" tIns="88900" rIns="88900" bIns="88900" anchor="ctr"/>
          <a:lstStyle/>
          <a:p>
            <a:pPr lvl="1">
              <a:defRPr/>
            </a:pPr>
            <a:r>
              <a:rPr lang="en-US" sz="2000" b="1" dirty="0">
                <a:latin typeface="+mj-lt"/>
                <a:ea typeface="ＭＳ Ｐゴシック" pitchFamily="50" charset="-128"/>
              </a:rPr>
              <a:t>Product Suppliers</a:t>
            </a:r>
            <a:endParaRPr lang="en-US" altLang="ja-JP" sz="2000" b="1" dirty="0">
              <a:latin typeface="+mj-lt"/>
            </a:endParaRPr>
          </a:p>
        </p:txBody>
      </p:sp>
      <p:sp>
        <p:nvSpPr>
          <p:cNvPr id="10" name="Teardrop 9"/>
          <p:cNvSpPr>
            <a:spLocks/>
          </p:cNvSpPr>
          <p:nvPr/>
        </p:nvSpPr>
        <p:spPr bwMode="auto">
          <a:xfrm rot="2651423">
            <a:off x="339725" y="3109913"/>
            <a:ext cx="966788" cy="1006475"/>
          </a:xfrm>
          <a:prstGeom prst="teardrop">
            <a:avLst/>
          </a:prstGeom>
          <a:solidFill>
            <a:srgbClr val="598527"/>
          </a:solidFill>
          <a:ln w="12700" cap="flat" cmpd="sng" algn="ctr">
            <a:noFill/>
            <a:prstDash val="solid"/>
          </a:ln>
          <a:effectLst/>
        </p:spPr>
        <p:txBody>
          <a:bodyPr lIns="36000" tIns="36000" rIns="36000" bIns="36000" anchor="ctr">
            <a:spAutoFit/>
          </a:bodyPr>
          <a:lstStyle/>
          <a:p>
            <a:pPr algn="ctr" defTabSz="914400" eaLnBrk="1" fontAlgn="auto" hangingPunct="1">
              <a:spcBef>
                <a:spcPts val="0"/>
              </a:spcBef>
              <a:spcAft>
                <a:spcPts val="0"/>
              </a:spcAft>
              <a:defRPr/>
            </a:pPr>
            <a:endParaRPr lang="en-US" sz="1400" kern="0" dirty="0">
              <a:solidFill>
                <a:srgbClr val="002776"/>
              </a:solidFill>
              <a:latin typeface="Arial" panose="020B0604020202020204" pitchFamily="34" charset="0"/>
              <a:ea typeface="Roboto Slab" panose="020B0604020202020204" charset="0"/>
            </a:endParaRPr>
          </a:p>
        </p:txBody>
      </p:sp>
      <p:sp>
        <p:nvSpPr>
          <p:cNvPr id="12" name="Rectangle 19"/>
          <p:cNvSpPr>
            <a:spLocks noChangeArrowheads="1"/>
          </p:cNvSpPr>
          <p:nvPr/>
        </p:nvSpPr>
        <p:spPr bwMode="auto">
          <a:xfrm>
            <a:off x="1131888" y="5195888"/>
            <a:ext cx="7554912" cy="639762"/>
          </a:xfrm>
          <a:prstGeom prst="roundRect">
            <a:avLst/>
          </a:prstGeom>
          <a:noFill/>
          <a:ln w="19050" algn="ctr">
            <a:solidFill>
              <a:srgbClr val="0083BE"/>
            </a:solidFill>
            <a:miter lim="800000"/>
            <a:headEnd/>
            <a:tailEnd/>
          </a:ln>
        </p:spPr>
        <p:txBody>
          <a:bodyPr lIns="88900" tIns="88900" rIns="88900" bIns="88900" anchor="ctr"/>
          <a:lstStyle/>
          <a:p>
            <a:pPr lvl="1">
              <a:defRPr/>
            </a:pPr>
            <a:r>
              <a:rPr lang="en-US" sz="2000" b="1" dirty="0">
                <a:latin typeface="+mj-lt"/>
                <a:ea typeface="ＭＳ Ｐゴシック" pitchFamily="50" charset="-128"/>
              </a:rPr>
              <a:t>Other Miscellaneous MSPV Topics</a:t>
            </a:r>
            <a:endParaRPr lang="en-US" altLang="ja-JP" sz="2000" b="1" dirty="0">
              <a:latin typeface="+mj-lt"/>
            </a:endParaRPr>
          </a:p>
        </p:txBody>
      </p:sp>
      <p:sp>
        <p:nvSpPr>
          <p:cNvPr id="13" name="Teardrop 12"/>
          <p:cNvSpPr>
            <a:spLocks/>
          </p:cNvSpPr>
          <p:nvPr/>
        </p:nvSpPr>
        <p:spPr bwMode="auto">
          <a:xfrm rot="2651423">
            <a:off x="292100" y="5011738"/>
            <a:ext cx="966788" cy="1006475"/>
          </a:xfrm>
          <a:prstGeom prst="teardrop">
            <a:avLst/>
          </a:prstGeom>
          <a:solidFill>
            <a:srgbClr val="0083BE"/>
          </a:solidFill>
          <a:ln w="12700" cap="flat" cmpd="sng" algn="ctr">
            <a:noFill/>
            <a:prstDash val="solid"/>
          </a:ln>
          <a:effectLst/>
        </p:spPr>
        <p:txBody>
          <a:bodyPr lIns="36000" tIns="36000" rIns="36000" bIns="36000" anchor="ctr">
            <a:spAutoFit/>
          </a:bodyPr>
          <a:lstStyle/>
          <a:p>
            <a:pPr algn="ctr" defTabSz="914400" eaLnBrk="1" fontAlgn="auto" hangingPunct="1">
              <a:spcBef>
                <a:spcPts val="0"/>
              </a:spcBef>
              <a:spcAft>
                <a:spcPts val="0"/>
              </a:spcAft>
              <a:defRPr/>
            </a:pPr>
            <a:endParaRPr lang="en-US" sz="1400" kern="0" dirty="0">
              <a:solidFill>
                <a:srgbClr val="002776"/>
              </a:solidFill>
              <a:latin typeface="Arial" panose="020B0604020202020204" pitchFamily="34" charset="0"/>
              <a:ea typeface="Roboto Slab" panose="020B0604020202020204" charset="0"/>
            </a:endParaRPr>
          </a:p>
        </p:txBody>
      </p:sp>
      <p:sp>
        <p:nvSpPr>
          <p:cNvPr id="18441" name="Freeform 36"/>
          <p:cNvSpPr>
            <a:spLocks noChangeAspect="1" noEditPoints="1"/>
          </p:cNvSpPr>
          <p:nvPr/>
        </p:nvSpPr>
        <p:spPr bwMode="auto">
          <a:xfrm>
            <a:off x="357188" y="5103813"/>
            <a:ext cx="822325" cy="823912"/>
          </a:xfrm>
          <a:custGeom>
            <a:avLst/>
            <a:gdLst>
              <a:gd name="T0" fmla="*/ 2147483646 w 512"/>
              <a:gd name="T1" fmla="*/ 2147483646 h 512"/>
              <a:gd name="T2" fmla="*/ 2147483646 w 512"/>
              <a:gd name="T3" fmla="*/ 2147483646 h 512"/>
              <a:gd name="T4" fmla="*/ 2147483646 w 512"/>
              <a:gd name="T5" fmla="*/ 2147483646 h 512"/>
              <a:gd name="T6" fmla="*/ 2147483646 w 512"/>
              <a:gd name="T7" fmla="*/ 2147483646 h 512"/>
              <a:gd name="T8" fmla="*/ 2147483646 w 512"/>
              <a:gd name="T9" fmla="*/ 2147483646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2147483646 w 512"/>
              <a:gd name="T25" fmla="*/ 2147483646 h 512"/>
              <a:gd name="T26" fmla="*/ 2147483646 w 512"/>
              <a:gd name="T27" fmla="*/ 2147483646 h 512"/>
              <a:gd name="T28" fmla="*/ 2147483646 w 512"/>
              <a:gd name="T29" fmla="*/ 2147483646 h 512"/>
              <a:gd name="T30" fmla="*/ 2147483646 w 512"/>
              <a:gd name="T31" fmla="*/ 2147483646 h 512"/>
              <a:gd name="T32" fmla="*/ 2147483646 w 512"/>
              <a:gd name="T33" fmla="*/ 2147483646 h 512"/>
              <a:gd name="T34" fmla="*/ 2147483646 w 512"/>
              <a:gd name="T35" fmla="*/ 2147483646 h 512"/>
              <a:gd name="T36" fmla="*/ 2147483646 w 512"/>
              <a:gd name="T37" fmla="*/ 2147483646 h 512"/>
              <a:gd name="T38" fmla="*/ 2147483646 w 512"/>
              <a:gd name="T39" fmla="*/ 2147483646 h 512"/>
              <a:gd name="T40" fmla="*/ 2147483646 w 512"/>
              <a:gd name="T41" fmla="*/ 2147483646 h 512"/>
              <a:gd name="T42" fmla="*/ 2147483646 w 512"/>
              <a:gd name="T43" fmla="*/ 2147483646 h 512"/>
              <a:gd name="T44" fmla="*/ 2147483646 w 512"/>
              <a:gd name="T45" fmla="*/ 2147483646 h 512"/>
              <a:gd name="T46" fmla="*/ 2147483646 w 512"/>
              <a:gd name="T47" fmla="*/ 2147483646 h 512"/>
              <a:gd name="T48" fmla="*/ 2147483646 w 512"/>
              <a:gd name="T49" fmla="*/ 2147483646 h 512"/>
              <a:gd name="T50" fmla="*/ 2147483646 w 512"/>
              <a:gd name="T51" fmla="*/ 2147483646 h 512"/>
              <a:gd name="T52" fmla="*/ 2147483646 w 512"/>
              <a:gd name="T53" fmla="*/ 2147483646 h 512"/>
              <a:gd name="T54" fmla="*/ 2147483646 w 512"/>
              <a:gd name="T55" fmla="*/ 2147483646 h 512"/>
              <a:gd name="T56" fmla="*/ 2147483646 w 512"/>
              <a:gd name="T57" fmla="*/ 2147483646 h 512"/>
              <a:gd name="T58" fmla="*/ 2147483646 w 512"/>
              <a:gd name="T59" fmla="*/ 2147483646 h 512"/>
              <a:gd name="T60" fmla="*/ 2147483646 w 512"/>
              <a:gd name="T61" fmla="*/ 2147483646 h 512"/>
              <a:gd name="T62" fmla="*/ 2147483646 w 512"/>
              <a:gd name="T63" fmla="*/ 2147483646 h 512"/>
              <a:gd name="T64" fmla="*/ 2147483646 w 512"/>
              <a:gd name="T65" fmla="*/ 2147483646 h 512"/>
              <a:gd name="T66" fmla="*/ 2147483646 w 512"/>
              <a:gd name="T67" fmla="*/ 2147483646 h 512"/>
              <a:gd name="T68" fmla="*/ 2147483646 w 512"/>
              <a:gd name="T69" fmla="*/ 2147483646 h 512"/>
              <a:gd name="T70" fmla="*/ 2147483646 w 512"/>
              <a:gd name="T71" fmla="*/ 2147483646 h 512"/>
              <a:gd name="T72" fmla="*/ 2147483646 w 512"/>
              <a:gd name="T73" fmla="*/ 2147483646 h 512"/>
              <a:gd name="T74" fmla="*/ 2147483646 w 512"/>
              <a:gd name="T75" fmla="*/ 2147483646 h 512"/>
              <a:gd name="T76" fmla="*/ 2147483646 w 512"/>
              <a:gd name="T77" fmla="*/ 2147483646 h 512"/>
              <a:gd name="T78" fmla="*/ 2147483646 w 512"/>
              <a:gd name="T79" fmla="*/ 2147483646 h 512"/>
              <a:gd name="T80" fmla="*/ 2147483646 w 512"/>
              <a:gd name="T81" fmla="*/ 2147483646 h 512"/>
              <a:gd name="T82" fmla="*/ 2147483646 w 512"/>
              <a:gd name="T83" fmla="*/ 2147483646 h 512"/>
              <a:gd name="T84" fmla="*/ 2147483646 w 512"/>
              <a:gd name="T85" fmla="*/ 2147483646 h 512"/>
              <a:gd name="T86" fmla="*/ 2147483646 w 512"/>
              <a:gd name="T87" fmla="*/ 2147483646 h 512"/>
              <a:gd name="T88" fmla="*/ 2147483646 w 512"/>
              <a:gd name="T89" fmla="*/ 2147483646 h 512"/>
              <a:gd name="T90" fmla="*/ 2147483646 w 512"/>
              <a:gd name="T91" fmla="*/ 2147483646 h 512"/>
              <a:gd name="T92" fmla="*/ 2147483646 w 512"/>
              <a:gd name="T93" fmla="*/ 2147483646 h 512"/>
              <a:gd name="T94" fmla="*/ 2147483646 w 512"/>
              <a:gd name="T95" fmla="*/ 2147483646 h 512"/>
              <a:gd name="T96" fmla="*/ 2147483646 w 512"/>
              <a:gd name="T97" fmla="*/ 2147483646 h 512"/>
              <a:gd name="T98" fmla="*/ 2147483646 w 512"/>
              <a:gd name="T99" fmla="*/ 2147483646 h 512"/>
              <a:gd name="T100" fmla="*/ 2147483646 w 512"/>
              <a:gd name="T101" fmla="*/ 2147483646 h 512"/>
              <a:gd name="T102" fmla="*/ 2147483646 w 512"/>
              <a:gd name="T103" fmla="*/ 2147483646 h 512"/>
              <a:gd name="T104" fmla="*/ 2147483646 w 512"/>
              <a:gd name="T105" fmla="*/ 2147483646 h 5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12" h="512">
                <a:moveTo>
                  <a:pt x="344" y="177"/>
                </a:moveTo>
                <a:cubicBezTo>
                  <a:pt x="345" y="180"/>
                  <a:pt x="345" y="184"/>
                  <a:pt x="343" y="188"/>
                </a:cubicBezTo>
                <a:cubicBezTo>
                  <a:pt x="341" y="191"/>
                  <a:pt x="338" y="193"/>
                  <a:pt x="335" y="195"/>
                </a:cubicBezTo>
                <a:cubicBezTo>
                  <a:pt x="331" y="196"/>
                  <a:pt x="327" y="195"/>
                  <a:pt x="324" y="194"/>
                </a:cubicBezTo>
                <a:cubicBezTo>
                  <a:pt x="320" y="192"/>
                  <a:pt x="318" y="189"/>
                  <a:pt x="317" y="185"/>
                </a:cubicBezTo>
                <a:cubicBezTo>
                  <a:pt x="316" y="182"/>
                  <a:pt x="316" y="178"/>
                  <a:pt x="318" y="174"/>
                </a:cubicBezTo>
                <a:cubicBezTo>
                  <a:pt x="320" y="171"/>
                  <a:pt x="322" y="169"/>
                  <a:pt x="326" y="167"/>
                </a:cubicBezTo>
                <a:cubicBezTo>
                  <a:pt x="328" y="167"/>
                  <a:pt x="329" y="167"/>
                  <a:pt x="330" y="167"/>
                </a:cubicBezTo>
                <a:cubicBezTo>
                  <a:pt x="333" y="167"/>
                  <a:pt x="335" y="167"/>
                  <a:pt x="337" y="168"/>
                </a:cubicBezTo>
                <a:cubicBezTo>
                  <a:pt x="340" y="170"/>
                  <a:pt x="343" y="173"/>
                  <a:pt x="344" y="177"/>
                </a:cubicBezTo>
                <a:close/>
                <a:moveTo>
                  <a:pt x="397" y="179"/>
                </a:moveTo>
                <a:cubicBezTo>
                  <a:pt x="398" y="180"/>
                  <a:pt x="399" y="181"/>
                  <a:pt x="400" y="182"/>
                </a:cubicBezTo>
                <a:cubicBezTo>
                  <a:pt x="399" y="183"/>
                  <a:pt x="398" y="184"/>
                  <a:pt x="397" y="185"/>
                </a:cubicBezTo>
                <a:cubicBezTo>
                  <a:pt x="392" y="189"/>
                  <a:pt x="386" y="193"/>
                  <a:pt x="384" y="199"/>
                </a:cubicBezTo>
                <a:cubicBezTo>
                  <a:pt x="382" y="206"/>
                  <a:pt x="384" y="212"/>
                  <a:pt x="385" y="218"/>
                </a:cubicBezTo>
                <a:cubicBezTo>
                  <a:pt x="386" y="220"/>
                  <a:pt x="386" y="221"/>
                  <a:pt x="386" y="223"/>
                </a:cubicBezTo>
                <a:cubicBezTo>
                  <a:pt x="385" y="223"/>
                  <a:pt x="383" y="223"/>
                  <a:pt x="382" y="223"/>
                </a:cubicBezTo>
                <a:cubicBezTo>
                  <a:pt x="376" y="223"/>
                  <a:pt x="369" y="223"/>
                  <a:pt x="363" y="227"/>
                </a:cubicBezTo>
                <a:cubicBezTo>
                  <a:pt x="357" y="231"/>
                  <a:pt x="355" y="237"/>
                  <a:pt x="353" y="243"/>
                </a:cubicBezTo>
                <a:cubicBezTo>
                  <a:pt x="352" y="244"/>
                  <a:pt x="352" y="246"/>
                  <a:pt x="351" y="247"/>
                </a:cubicBezTo>
                <a:cubicBezTo>
                  <a:pt x="350" y="246"/>
                  <a:pt x="348" y="244"/>
                  <a:pt x="347" y="244"/>
                </a:cubicBezTo>
                <a:cubicBezTo>
                  <a:pt x="342" y="240"/>
                  <a:pt x="336" y="234"/>
                  <a:pt x="330" y="234"/>
                </a:cubicBezTo>
                <a:cubicBezTo>
                  <a:pt x="329" y="234"/>
                  <a:pt x="329" y="234"/>
                  <a:pt x="329" y="234"/>
                </a:cubicBezTo>
                <a:cubicBezTo>
                  <a:pt x="322" y="234"/>
                  <a:pt x="317" y="240"/>
                  <a:pt x="312" y="243"/>
                </a:cubicBezTo>
                <a:cubicBezTo>
                  <a:pt x="311" y="244"/>
                  <a:pt x="309" y="246"/>
                  <a:pt x="308" y="247"/>
                </a:cubicBezTo>
                <a:cubicBezTo>
                  <a:pt x="307" y="246"/>
                  <a:pt x="307" y="244"/>
                  <a:pt x="306" y="243"/>
                </a:cubicBezTo>
                <a:cubicBezTo>
                  <a:pt x="304" y="237"/>
                  <a:pt x="302" y="230"/>
                  <a:pt x="296" y="226"/>
                </a:cubicBezTo>
                <a:cubicBezTo>
                  <a:pt x="291" y="222"/>
                  <a:pt x="284" y="222"/>
                  <a:pt x="278" y="222"/>
                </a:cubicBezTo>
                <a:cubicBezTo>
                  <a:pt x="277" y="222"/>
                  <a:pt x="275" y="222"/>
                  <a:pt x="273" y="221"/>
                </a:cubicBezTo>
                <a:cubicBezTo>
                  <a:pt x="274" y="220"/>
                  <a:pt x="274" y="218"/>
                  <a:pt x="274" y="217"/>
                </a:cubicBezTo>
                <a:cubicBezTo>
                  <a:pt x="276" y="211"/>
                  <a:pt x="278" y="204"/>
                  <a:pt x="276" y="198"/>
                </a:cubicBezTo>
                <a:cubicBezTo>
                  <a:pt x="274" y="191"/>
                  <a:pt x="269" y="187"/>
                  <a:pt x="264" y="183"/>
                </a:cubicBezTo>
                <a:cubicBezTo>
                  <a:pt x="263" y="182"/>
                  <a:pt x="261" y="181"/>
                  <a:pt x="260" y="180"/>
                </a:cubicBezTo>
                <a:cubicBezTo>
                  <a:pt x="262" y="179"/>
                  <a:pt x="263" y="178"/>
                  <a:pt x="264" y="177"/>
                </a:cubicBezTo>
                <a:cubicBezTo>
                  <a:pt x="269" y="173"/>
                  <a:pt x="275" y="169"/>
                  <a:pt x="277" y="163"/>
                </a:cubicBezTo>
                <a:cubicBezTo>
                  <a:pt x="279" y="156"/>
                  <a:pt x="277" y="150"/>
                  <a:pt x="275" y="144"/>
                </a:cubicBezTo>
                <a:cubicBezTo>
                  <a:pt x="275" y="142"/>
                  <a:pt x="275" y="141"/>
                  <a:pt x="274" y="139"/>
                </a:cubicBezTo>
                <a:cubicBezTo>
                  <a:pt x="276" y="139"/>
                  <a:pt x="278" y="139"/>
                  <a:pt x="279" y="139"/>
                </a:cubicBezTo>
                <a:cubicBezTo>
                  <a:pt x="285" y="139"/>
                  <a:pt x="292" y="139"/>
                  <a:pt x="298" y="135"/>
                </a:cubicBezTo>
                <a:cubicBezTo>
                  <a:pt x="303" y="131"/>
                  <a:pt x="306" y="125"/>
                  <a:pt x="308" y="119"/>
                </a:cubicBezTo>
                <a:cubicBezTo>
                  <a:pt x="308" y="118"/>
                  <a:pt x="309" y="116"/>
                  <a:pt x="310" y="115"/>
                </a:cubicBezTo>
                <a:cubicBezTo>
                  <a:pt x="311" y="116"/>
                  <a:pt x="313" y="118"/>
                  <a:pt x="314" y="118"/>
                </a:cubicBezTo>
                <a:cubicBezTo>
                  <a:pt x="319" y="122"/>
                  <a:pt x="324" y="128"/>
                  <a:pt x="331" y="128"/>
                </a:cubicBezTo>
                <a:cubicBezTo>
                  <a:pt x="331" y="128"/>
                  <a:pt x="331" y="128"/>
                  <a:pt x="331" y="128"/>
                </a:cubicBezTo>
                <a:cubicBezTo>
                  <a:pt x="338" y="128"/>
                  <a:pt x="344" y="122"/>
                  <a:pt x="349" y="119"/>
                </a:cubicBezTo>
                <a:cubicBezTo>
                  <a:pt x="350" y="118"/>
                  <a:pt x="352" y="116"/>
                  <a:pt x="353" y="115"/>
                </a:cubicBezTo>
                <a:cubicBezTo>
                  <a:pt x="353" y="116"/>
                  <a:pt x="354" y="118"/>
                  <a:pt x="354" y="119"/>
                </a:cubicBezTo>
                <a:cubicBezTo>
                  <a:pt x="356" y="125"/>
                  <a:pt x="359" y="132"/>
                  <a:pt x="364" y="136"/>
                </a:cubicBezTo>
                <a:cubicBezTo>
                  <a:pt x="370" y="140"/>
                  <a:pt x="377" y="140"/>
                  <a:pt x="383" y="140"/>
                </a:cubicBezTo>
                <a:cubicBezTo>
                  <a:pt x="384" y="140"/>
                  <a:pt x="386" y="140"/>
                  <a:pt x="387" y="141"/>
                </a:cubicBezTo>
                <a:cubicBezTo>
                  <a:pt x="387" y="142"/>
                  <a:pt x="387" y="144"/>
                  <a:pt x="386" y="145"/>
                </a:cubicBezTo>
                <a:cubicBezTo>
                  <a:pt x="384" y="151"/>
                  <a:pt x="382" y="158"/>
                  <a:pt x="384" y="164"/>
                </a:cubicBezTo>
                <a:cubicBezTo>
                  <a:pt x="386" y="171"/>
                  <a:pt x="392" y="175"/>
                  <a:pt x="397" y="179"/>
                </a:cubicBezTo>
                <a:close/>
                <a:moveTo>
                  <a:pt x="364" y="170"/>
                </a:moveTo>
                <a:cubicBezTo>
                  <a:pt x="361" y="161"/>
                  <a:pt x="355" y="154"/>
                  <a:pt x="347" y="150"/>
                </a:cubicBezTo>
                <a:cubicBezTo>
                  <a:pt x="338" y="145"/>
                  <a:pt x="329" y="144"/>
                  <a:pt x="320" y="147"/>
                </a:cubicBezTo>
                <a:cubicBezTo>
                  <a:pt x="311" y="150"/>
                  <a:pt x="303" y="156"/>
                  <a:pt x="299" y="164"/>
                </a:cubicBezTo>
                <a:cubicBezTo>
                  <a:pt x="294" y="173"/>
                  <a:pt x="294" y="182"/>
                  <a:pt x="296" y="192"/>
                </a:cubicBezTo>
                <a:cubicBezTo>
                  <a:pt x="299" y="201"/>
                  <a:pt x="305" y="208"/>
                  <a:pt x="314" y="212"/>
                </a:cubicBezTo>
                <a:cubicBezTo>
                  <a:pt x="319" y="215"/>
                  <a:pt x="325" y="217"/>
                  <a:pt x="330" y="217"/>
                </a:cubicBezTo>
                <a:cubicBezTo>
                  <a:pt x="334" y="217"/>
                  <a:pt x="337" y="216"/>
                  <a:pt x="341" y="215"/>
                </a:cubicBezTo>
                <a:cubicBezTo>
                  <a:pt x="350" y="212"/>
                  <a:pt x="357" y="206"/>
                  <a:pt x="362" y="198"/>
                </a:cubicBezTo>
                <a:cubicBezTo>
                  <a:pt x="366" y="189"/>
                  <a:pt x="367" y="180"/>
                  <a:pt x="364" y="170"/>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284" y="321"/>
                </a:moveTo>
                <a:cubicBezTo>
                  <a:pt x="285" y="312"/>
                  <a:pt x="277" y="306"/>
                  <a:pt x="271" y="301"/>
                </a:cubicBezTo>
                <a:cubicBezTo>
                  <a:pt x="270" y="300"/>
                  <a:pt x="267" y="298"/>
                  <a:pt x="266" y="297"/>
                </a:cubicBezTo>
                <a:cubicBezTo>
                  <a:pt x="266" y="295"/>
                  <a:pt x="267" y="292"/>
                  <a:pt x="268" y="290"/>
                </a:cubicBezTo>
                <a:cubicBezTo>
                  <a:pt x="270" y="283"/>
                  <a:pt x="273" y="274"/>
                  <a:pt x="267" y="266"/>
                </a:cubicBezTo>
                <a:cubicBezTo>
                  <a:pt x="262" y="258"/>
                  <a:pt x="252" y="258"/>
                  <a:pt x="245" y="258"/>
                </a:cubicBezTo>
                <a:cubicBezTo>
                  <a:pt x="243" y="258"/>
                  <a:pt x="240" y="257"/>
                  <a:pt x="238" y="257"/>
                </a:cubicBezTo>
                <a:cubicBezTo>
                  <a:pt x="238" y="256"/>
                  <a:pt x="237" y="253"/>
                  <a:pt x="236" y="251"/>
                </a:cubicBezTo>
                <a:cubicBezTo>
                  <a:pt x="234" y="244"/>
                  <a:pt x="231" y="235"/>
                  <a:pt x="222" y="232"/>
                </a:cubicBezTo>
                <a:cubicBezTo>
                  <a:pt x="213" y="229"/>
                  <a:pt x="204" y="234"/>
                  <a:pt x="199" y="238"/>
                </a:cubicBezTo>
                <a:cubicBezTo>
                  <a:pt x="197" y="239"/>
                  <a:pt x="194" y="241"/>
                  <a:pt x="193" y="242"/>
                </a:cubicBezTo>
                <a:cubicBezTo>
                  <a:pt x="191" y="241"/>
                  <a:pt x="189" y="239"/>
                  <a:pt x="187" y="238"/>
                </a:cubicBezTo>
                <a:cubicBezTo>
                  <a:pt x="182" y="234"/>
                  <a:pt x="173" y="228"/>
                  <a:pt x="164" y="231"/>
                </a:cubicBezTo>
                <a:cubicBezTo>
                  <a:pt x="155" y="234"/>
                  <a:pt x="152" y="243"/>
                  <a:pt x="149" y="250"/>
                </a:cubicBezTo>
                <a:cubicBezTo>
                  <a:pt x="148" y="252"/>
                  <a:pt x="147" y="255"/>
                  <a:pt x="147" y="256"/>
                </a:cubicBezTo>
                <a:cubicBezTo>
                  <a:pt x="145" y="256"/>
                  <a:pt x="142" y="256"/>
                  <a:pt x="140" y="256"/>
                </a:cubicBezTo>
                <a:cubicBezTo>
                  <a:pt x="133" y="256"/>
                  <a:pt x="123" y="257"/>
                  <a:pt x="117" y="264"/>
                </a:cubicBezTo>
                <a:cubicBezTo>
                  <a:pt x="112" y="272"/>
                  <a:pt x="114" y="281"/>
                  <a:pt x="116" y="288"/>
                </a:cubicBezTo>
                <a:cubicBezTo>
                  <a:pt x="117" y="290"/>
                  <a:pt x="118" y="293"/>
                  <a:pt x="118" y="295"/>
                </a:cubicBezTo>
                <a:cubicBezTo>
                  <a:pt x="117" y="296"/>
                  <a:pt x="114" y="298"/>
                  <a:pt x="113" y="299"/>
                </a:cubicBezTo>
                <a:cubicBezTo>
                  <a:pt x="107" y="303"/>
                  <a:pt x="99" y="309"/>
                  <a:pt x="99" y="318"/>
                </a:cubicBezTo>
                <a:cubicBezTo>
                  <a:pt x="99" y="328"/>
                  <a:pt x="106" y="334"/>
                  <a:pt x="112" y="338"/>
                </a:cubicBezTo>
                <a:cubicBezTo>
                  <a:pt x="114" y="340"/>
                  <a:pt x="117" y="342"/>
                  <a:pt x="117" y="342"/>
                </a:cubicBezTo>
                <a:cubicBezTo>
                  <a:pt x="117" y="344"/>
                  <a:pt x="116" y="347"/>
                  <a:pt x="115" y="350"/>
                </a:cubicBezTo>
                <a:cubicBezTo>
                  <a:pt x="113" y="357"/>
                  <a:pt x="110" y="366"/>
                  <a:pt x="116" y="373"/>
                </a:cubicBezTo>
                <a:cubicBezTo>
                  <a:pt x="121" y="381"/>
                  <a:pt x="131" y="381"/>
                  <a:pt x="138" y="382"/>
                </a:cubicBezTo>
                <a:cubicBezTo>
                  <a:pt x="140" y="382"/>
                  <a:pt x="143" y="382"/>
                  <a:pt x="145" y="382"/>
                </a:cubicBezTo>
                <a:cubicBezTo>
                  <a:pt x="146" y="384"/>
                  <a:pt x="147" y="387"/>
                  <a:pt x="147" y="388"/>
                </a:cubicBezTo>
                <a:cubicBezTo>
                  <a:pt x="150" y="395"/>
                  <a:pt x="153" y="404"/>
                  <a:pt x="162" y="408"/>
                </a:cubicBezTo>
                <a:cubicBezTo>
                  <a:pt x="171" y="411"/>
                  <a:pt x="179" y="405"/>
                  <a:pt x="185" y="401"/>
                </a:cubicBezTo>
                <a:cubicBezTo>
                  <a:pt x="186" y="400"/>
                  <a:pt x="189" y="398"/>
                  <a:pt x="191" y="398"/>
                </a:cubicBezTo>
                <a:cubicBezTo>
                  <a:pt x="192" y="398"/>
                  <a:pt x="194" y="400"/>
                  <a:pt x="196" y="401"/>
                </a:cubicBezTo>
                <a:cubicBezTo>
                  <a:pt x="201" y="405"/>
                  <a:pt x="207" y="409"/>
                  <a:pt x="214" y="409"/>
                </a:cubicBezTo>
                <a:cubicBezTo>
                  <a:pt x="216" y="409"/>
                  <a:pt x="217" y="409"/>
                  <a:pt x="219" y="408"/>
                </a:cubicBezTo>
                <a:cubicBezTo>
                  <a:pt x="228" y="405"/>
                  <a:pt x="232" y="396"/>
                  <a:pt x="234" y="389"/>
                </a:cubicBezTo>
                <a:cubicBezTo>
                  <a:pt x="235" y="387"/>
                  <a:pt x="236" y="385"/>
                  <a:pt x="237" y="383"/>
                </a:cubicBezTo>
                <a:cubicBezTo>
                  <a:pt x="238" y="383"/>
                  <a:pt x="241" y="383"/>
                  <a:pt x="244" y="383"/>
                </a:cubicBezTo>
                <a:cubicBezTo>
                  <a:pt x="251" y="383"/>
                  <a:pt x="260" y="383"/>
                  <a:pt x="266" y="375"/>
                </a:cubicBezTo>
                <a:cubicBezTo>
                  <a:pt x="272" y="368"/>
                  <a:pt x="269" y="358"/>
                  <a:pt x="267" y="351"/>
                </a:cubicBezTo>
                <a:cubicBezTo>
                  <a:pt x="267" y="349"/>
                  <a:pt x="266" y="346"/>
                  <a:pt x="266" y="345"/>
                </a:cubicBezTo>
                <a:cubicBezTo>
                  <a:pt x="267" y="344"/>
                  <a:pt x="269" y="342"/>
                  <a:pt x="271" y="341"/>
                </a:cubicBezTo>
                <a:cubicBezTo>
                  <a:pt x="276" y="336"/>
                  <a:pt x="284" y="331"/>
                  <a:pt x="284" y="321"/>
                </a:cubicBezTo>
                <a:close/>
                <a:moveTo>
                  <a:pt x="423" y="182"/>
                </a:moveTo>
                <a:cubicBezTo>
                  <a:pt x="423" y="173"/>
                  <a:pt x="416" y="167"/>
                  <a:pt x="410" y="163"/>
                </a:cubicBezTo>
                <a:cubicBezTo>
                  <a:pt x="408" y="161"/>
                  <a:pt x="406" y="159"/>
                  <a:pt x="405" y="158"/>
                </a:cubicBezTo>
                <a:cubicBezTo>
                  <a:pt x="405" y="156"/>
                  <a:pt x="406" y="153"/>
                  <a:pt x="407" y="151"/>
                </a:cubicBezTo>
                <a:cubicBezTo>
                  <a:pt x="409" y="144"/>
                  <a:pt x="412" y="135"/>
                  <a:pt x="406" y="127"/>
                </a:cubicBezTo>
                <a:cubicBezTo>
                  <a:pt x="401" y="120"/>
                  <a:pt x="391" y="119"/>
                  <a:pt x="384" y="119"/>
                </a:cubicBezTo>
                <a:cubicBezTo>
                  <a:pt x="382" y="119"/>
                  <a:pt x="379" y="119"/>
                  <a:pt x="377" y="118"/>
                </a:cubicBezTo>
                <a:cubicBezTo>
                  <a:pt x="376" y="117"/>
                  <a:pt x="375" y="114"/>
                  <a:pt x="375" y="112"/>
                </a:cubicBezTo>
                <a:cubicBezTo>
                  <a:pt x="372" y="105"/>
                  <a:pt x="369" y="96"/>
                  <a:pt x="360" y="93"/>
                </a:cubicBezTo>
                <a:cubicBezTo>
                  <a:pt x="351" y="90"/>
                  <a:pt x="343" y="95"/>
                  <a:pt x="337" y="99"/>
                </a:cubicBezTo>
                <a:cubicBezTo>
                  <a:pt x="336" y="101"/>
                  <a:pt x="333" y="102"/>
                  <a:pt x="331" y="103"/>
                </a:cubicBezTo>
                <a:cubicBezTo>
                  <a:pt x="330" y="102"/>
                  <a:pt x="328" y="101"/>
                  <a:pt x="326" y="99"/>
                </a:cubicBezTo>
                <a:cubicBezTo>
                  <a:pt x="320" y="95"/>
                  <a:pt x="312" y="89"/>
                  <a:pt x="303" y="92"/>
                </a:cubicBezTo>
                <a:cubicBezTo>
                  <a:pt x="294" y="95"/>
                  <a:pt x="290" y="105"/>
                  <a:pt x="288" y="111"/>
                </a:cubicBezTo>
                <a:cubicBezTo>
                  <a:pt x="287" y="113"/>
                  <a:pt x="286" y="116"/>
                  <a:pt x="285" y="117"/>
                </a:cubicBezTo>
                <a:cubicBezTo>
                  <a:pt x="284" y="118"/>
                  <a:pt x="281" y="118"/>
                  <a:pt x="279" y="118"/>
                </a:cubicBezTo>
                <a:cubicBezTo>
                  <a:pt x="271" y="118"/>
                  <a:pt x="262" y="118"/>
                  <a:pt x="256" y="125"/>
                </a:cubicBezTo>
                <a:cubicBezTo>
                  <a:pt x="250" y="133"/>
                  <a:pt x="253" y="142"/>
                  <a:pt x="255" y="149"/>
                </a:cubicBezTo>
                <a:cubicBezTo>
                  <a:pt x="255" y="151"/>
                  <a:pt x="256" y="154"/>
                  <a:pt x="256" y="156"/>
                </a:cubicBezTo>
                <a:cubicBezTo>
                  <a:pt x="255" y="157"/>
                  <a:pt x="253" y="159"/>
                  <a:pt x="251" y="160"/>
                </a:cubicBezTo>
                <a:cubicBezTo>
                  <a:pt x="246" y="164"/>
                  <a:pt x="238" y="170"/>
                  <a:pt x="238" y="180"/>
                </a:cubicBezTo>
                <a:cubicBezTo>
                  <a:pt x="237" y="189"/>
                  <a:pt x="245" y="195"/>
                  <a:pt x="251" y="199"/>
                </a:cubicBezTo>
                <a:cubicBezTo>
                  <a:pt x="252" y="201"/>
                  <a:pt x="255" y="203"/>
                  <a:pt x="256" y="204"/>
                </a:cubicBezTo>
                <a:cubicBezTo>
                  <a:pt x="256" y="205"/>
                  <a:pt x="255" y="209"/>
                  <a:pt x="254" y="211"/>
                </a:cubicBezTo>
                <a:cubicBezTo>
                  <a:pt x="252" y="218"/>
                  <a:pt x="249" y="227"/>
                  <a:pt x="255" y="235"/>
                </a:cubicBezTo>
                <a:cubicBezTo>
                  <a:pt x="260" y="242"/>
                  <a:pt x="270" y="243"/>
                  <a:pt x="277" y="243"/>
                </a:cubicBezTo>
                <a:cubicBezTo>
                  <a:pt x="279" y="243"/>
                  <a:pt x="282" y="243"/>
                  <a:pt x="284" y="244"/>
                </a:cubicBezTo>
                <a:cubicBezTo>
                  <a:pt x="284" y="245"/>
                  <a:pt x="285" y="248"/>
                  <a:pt x="286" y="250"/>
                </a:cubicBezTo>
                <a:cubicBezTo>
                  <a:pt x="288" y="257"/>
                  <a:pt x="291" y="266"/>
                  <a:pt x="300" y="269"/>
                </a:cubicBezTo>
                <a:cubicBezTo>
                  <a:pt x="309" y="272"/>
                  <a:pt x="317" y="267"/>
                  <a:pt x="323" y="263"/>
                </a:cubicBezTo>
                <a:cubicBezTo>
                  <a:pt x="325" y="261"/>
                  <a:pt x="328" y="260"/>
                  <a:pt x="329" y="259"/>
                </a:cubicBezTo>
                <a:cubicBezTo>
                  <a:pt x="331" y="260"/>
                  <a:pt x="333" y="261"/>
                  <a:pt x="335" y="263"/>
                </a:cubicBezTo>
                <a:cubicBezTo>
                  <a:pt x="339" y="266"/>
                  <a:pt x="346" y="270"/>
                  <a:pt x="353" y="270"/>
                </a:cubicBezTo>
                <a:cubicBezTo>
                  <a:pt x="354" y="270"/>
                  <a:pt x="356" y="270"/>
                  <a:pt x="358" y="270"/>
                </a:cubicBezTo>
                <a:cubicBezTo>
                  <a:pt x="367" y="267"/>
                  <a:pt x="370" y="257"/>
                  <a:pt x="373" y="251"/>
                </a:cubicBezTo>
                <a:cubicBezTo>
                  <a:pt x="374" y="249"/>
                  <a:pt x="375" y="246"/>
                  <a:pt x="375" y="245"/>
                </a:cubicBezTo>
                <a:cubicBezTo>
                  <a:pt x="377" y="244"/>
                  <a:pt x="380" y="244"/>
                  <a:pt x="382" y="244"/>
                </a:cubicBezTo>
                <a:cubicBezTo>
                  <a:pt x="389" y="244"/>
                  <a:pt x="399" y="244"/>
                  <a:pt x="405" y="237"/>
                </a:cubicBezTo>
                <a:cubicBezTo>
                  <a:pt x="410" y="229"/>
                  <a:pt x="408" y="220"/>
                  <a:pt x="406" y="213"/>
                </a:cubicBezTo>
                <a:cubicBezTo>
                  <a:pt x="405" y="211"/>
                  <a:pt x="404" y="208"/>
                  <a:pt x="404" y="206"/>
                </a:cubicBezTo>
                <a:cubicBezTo>
                  <a:pt x="405" y="205"/>
                  <a:pt x="408" y="203"/>
                  <a:pt x="409" y="202"/>
                </a:cubicBezTo>
                <a:cubicBezTo>
                  <a:pt x="415" y="198"/>
                  <a:pt x="423" y="192"/>
                  <a:pt x="423" y="182"/>
                </a:cubicBezTo>
                <a:close/>
                <a:moveTo>
                  <a:pt x="198" y="307"/>
                </a:moveTo>
                <a:cubicBezTo>
                  <a:pt x="196" y="306"/>
                  <a:pt x="194" y="305"/>
                  <a:pt x="192" y="305"/>
                </a:cubicBezTo>
                <a:cubicBezTo>
                  <a:pt x="190" y="305"/>
                  <a:pt x="189" y="306"/>
                  <a:pt x="187" y="306"/>
                </a:cubicBezTo>
                <a:cubicBezTo>
                  <a:pt x="184" y="307"/>
                  <a:pt x="181" y="310"/>
                  <a:pt x="179" y="313"/>
                </a:cubicBezTo>
                <a:cubicBezTo>
                  <a:pt x="177" y="316"/>
                  <a:pt x="177" y="320"/>
                  <a:pt x="178" y="324"/>
                </a:cubicBezTo>
                <a:cubicBezTo>
                  <a:pt x="179" y="328"/>
                  <a:pt x="182" y="330"/>
                  <a:pt x="185" y="332"/>
                </a:cubicBezTo>
                <a:cubicBezTo>
                  <a:pt x="188" y="334"/>
                  <a:pt x="192" y="334"/>
                  <a:pt x="196" y="333"/>
                </a:cubicBezTo>
                <a:cubicBezTo>
                  <a:pt x="200" y="332"/>
                  <a:pt x="202" y="330"/>
                  <a:pt x="204" y="326"/>
                </a:cubicBezTo>
                <a:cubicBezTo>
                  <a:pt x="206" y="323"/>
                  <a:pt x="206" y="319"/>
                  <a:pt x="205" y="315"/>
                </a:cubicBezTo>
                <a:cubicBezTo>
                  <a:pt x="204" y="312"/>
                  <a:pt x="202" y="309"/>
                  <a:pt x="198" y="307"/>
                </a:cubicBezTo>
                <a:close/>
                <a:moveTo>
                  <a:pt x="258" y="318"/>
                </a:moveTo>
                <a:cubicBezTo>
                  <a:pt x="259" y="319"/>
                  <a:pt x="261" y="320"/>
                  <a:pt x="262" y="321"/>
                </a:cubicBezTo>
                <a:cubicBezTo>
                  <a:pt x="260" y="322"/>
                  <a:pt x="259" y="323"/>
                  <a:pt x="258" y="324"/>
                </a:cubicBezTo>
                <a:cubicBezTo>
                  <a:pt x="253" y="327"/>
                  <a:pt x="247" y="331"/>
                  <a:pt x="245" y="338"/>
                </a:cubicBezTo>
                <a:cubicBezTo>
                  <a:pt x="243" y="344"/>
                  <a:pt x="245" y="351"/>
                  <a:pt x="247" y="357"/>
                </a:cubicBezTo>
                <a:cubicBezTo>
                  <a:pt x="247" y="358"/>
                  <a:pt x="247" y="360"/>
                  <a:pt x="248" y="361"/>
                </a:cubicBezTo>
                <a:cubicBezTo>
                  <a:pt x="246" y="362"/>
                  <a:pt x="244" y="362"/>
                  <a:pt x="243" y="362"/>
                </a:cubicBezTo>
                <a:cubicBezTo>
                  <a:pt x="237" y="362"/>
                  <a:pt x="230" y="362"/>
                  <a:pt x="224" y="366"/>
                </a:cubicBezTo>
                <a:cubicBezTo>
                  <a:pt x="219" y="370"/>
                  <a:pt x="216" y="376"/>
                  <a:pt x="214" y="382"/>
                </a:cubicBezTo>
                <a:cubicBezTo>
                  <a:pt x="214" y="383"/>
                  <a:pt x="213" y="384"/>
                  <a:pt x="212" y="386"/>
                </a:cubicBezTo>
                <a:cubicBezTo>
                  <a:pt x="211" y="385"/>
                  <a:pt x="209" y="383"/>
                  <a:pt x="208" y="382"/>
                </a:cubicBezTo>
                <a:cubicBezTo>
                  <a:pt x="203" y="379"/>
                  <a:pt x="198" y="373"/>
                  <a:pt x="191" y="373"/>
                </a:cubicBezTo>
                <a:cubicBezTo>
                  <a:pt x="191" y="373"/>
                  <a:pt x="191" y="373"/>
                  <a:pt x="191" y="373"/>
                </a:cubicBezTo>
                <a:cubicBezTo>
                  <a:pt x="184" y="373"/>
                  <a:pt x="178" y="378"/>
                  <a:pt x="173" y="382"/>
                </a:cubicBezTo>
                <a:cubicBezTo>
                  <a:pt x="172" y="383"/>
                  <a:pt x="170" y="385"/>
                  <a:pt x="169" y="386"/>
                </a:cubicBezTo>
                <a:cubicBezTo>
                  <a:pt x="169" y="385"/>
                  <a:pt x="168" y="383"/>
                  <a:pt x="168" y="382"/>
                </a:cubicBezTo>
                <a:cubicBezTo>
                  <a:pt x="166" y="376"/>
                  <a:pt x="163" y="369"/>
                  <a:pt x="158" y="365"/>
                </a:cubicBezTo>
                <a:cubicBezTo>
                  <a:pt x="152" y="361"/>
                  <a:pt x="145" y="361"/>
                  <a:pt x="139" y="360"/>
                </a:cubicBezTo>
                <a:cubicBezTo>
                  <a:pt x="138" y="360"/>
                  <a:pt x="136" y="360"/>
                  <a:pt x="135" y="360"/>
                </a:cubicBezTo>
                <a:cubicBezTo>
                  <a:pt x="135" y="359"/>
                  <a:pt x="135" y="357"/>
                  <a:pt x="136" y="356"/>
                </a:cubicBezTo>
                <a:cubicBezTo>
                  <a:pt x="138" y="350"/>
                  <a:pt x="140" y="343"/>
                  <a:pt x="138" y="336"/>
                </a:cubicBezTo>
                <a:cubicBezTo>
                  <a:pt x="136" y="330"/>
                  <a:pt x="130" y="325"/>
                  <a:pt x="125" y="321"/>
                </a:cubicBezTo>
                <a:cubicBezTo>
                  <a:pt x="124" y="321"/>
                  <a:pt x="123" y="320"/>
                  <a:pt x="122" y="319"/>
                </a:cubicBezTo>
                <a:cubicBezTo>
                  <a:pt x="123" y="318"/>
                  <a:pt x="124" y="317"/>
                  <a:pt x="125" y="316"/>
                </a:cubicBezTo>
                <a:cubicBezTo>
                  <a:pt x="130" y="312"/>
                  <a:pt x="136" y="308"/>
                  <a:pt x="138" y="302"/>
                </a:cubicBezTo>
                <a:cubicBezTo>
                  <a:pt x="140" y="295"/>
                  <a:pt x="138" y="288"/>
                  <a:pt x="137" y="282"/>
                </a:cubicBezTo>
                <a:cubicBezTo>
                  <a:pt x="136" y="281"/>
                  <a:pt x="136" y="279"/>
                  <a:pt x="136" y="278"/>
                </a:cubicBezTo>
                <a:cubicBezTo>
                  <a:pt x="137" y="278"/>
                  <a:pt x="139" y="278"/>
                  <a:pt x="140" y="278"/>
                </a:cubicBezTo>
                <a:cubicBezTo>
                  <a:pt x="146" y="278"/>
                  <a:pt x="153" y="278"/>
                  <a:pt x="159" y="274"/>
                </a:cubicBezTo>
                <a:cubicBezTo>
                  <a:pt x="165" y="270"/>
                  <a:pt x="167" y="263"/>
                  <a:pt x="169" y="258"/>
                </a:cubicBezTo>
                <a:cubicBezTo>
                  <a:pt x="170" y="256"/>
                  <a:pt x="170" y="255"/>
                  <a:pt x="171" y="253"/>
                </a:cubicBezTo>
                <a:cubicBezTo>
                  <a:pt x="172" y="254"/>
                  <a:pt x="174" y="256"/>
                  <a:pt x="175" y="257"/>
                </a:cubicBezTo>
                <a:cubicBezTo>
                  <a:pt x="180" y="261"/>
                  <a:pt x="186" y="266"/>
                  <a:pt x="192" y="266"/>
                </a:cubicBezTo>
                <a:cubicBezTo>
                  <a:pt x="193" y="266"/>
                  <a:pt x="193" y="266"/>
                  <a:pt x="193" y="266"/>
                </a:cubicBezTo>
                <a:cubicBezTo>
                  <a:pt x="200" y="266"/>
                  <a:pt x="205" y="261"/>
                  <a:pt x="210" y="257"/>
                </a:cubicBezTo>
                <a:cubicBezTo>
                  <a:pt x="211" y="257"/>
                  <a:pt x="213" y="254"/>
                  <a:pt x="214" y="253"/>
                </a:cubicBezTo>
                <a:cubicBezTo>
                  <a:pt x="215" y="255"/>
                  <a:pt x="215" y="257"/>
                  <a:pt x="216" y="258"/>
                </a:cubicBezTo>
                <a:cubicBezTo>
                  <a:pt x="218" y="264"/>
                  <a:pt x="220" y="270"/>
                  <a:pt x="226" y="274"/>
                </a:cubicBezTo>
                <a:cubicBezTo>
                  <a:pt x="231" y="278"/>
                  <a:pt x="238" y="279"/>
                  <a:pt x="244" y="279"/>
                </a:cubicBezTo>
                <a:cubicBezTo>
                  <a:pt x="245" y="279"/>
                  <a:pt x="247" y="279"/>
                  <a:pt x="249" y="279"/>
                </a:cubicBezTo>
                <a:cubicBezTo>
                  <a:pt x="248" y="281"/>
                  <a:pt x="248" y="282"/>
                  <a:pt x="248" y="283"/>
                </a:cubicBezTo>
                <a:cubicBezTo>
                  <a:pt x="246" y="289"/>
                  <a:pt x="244" y="296"/>
                  <a:pt x="246" y="303"/>
                </a:cubicBezTo>
                <a:cubicBezTo>
                  <a:pt x="248" y="310"/>
                  <a:pt x="253" y="314"/>
                  <a:pt x="258" y="318"/>
                </a:cubicBezTo>
                <a:close/>
                <a:moveTo>
                  <a:pt x="226" y="309"/>
                </a:moveTo>
                <a:cubicBezTo>
                  <a:pt x="223" y="300"/>
                  <a:pt x="217" y="293"/>
                  <a:pt x="208" y="288"/>
                </a:cubicBezTo>
                <a:cubicBezTo>
                  <a:pt x="200" y="284"/>
                  <a:pt x="190" y="283"/>
                  <a:pt x="181" y="286"/>
                </a:cubicBezTo>
                <a:cubicBezTo>
                  <a:pt x="172" y="289"/>
                  <a:pt x="165" y="295"/>
                  <a:pt x="160" y="303"/>
                </a:cubicBezTo>
                <a:cubicBezTo>
                  <a:pt x="156" y="312"/>
                  <a:pt x="155" y="321"/>
                  <a:pt x="158" y="330"/>
                </a:cubicBezTo>
                <a:cubicBezTo>
                  <a:pt x="161" y="339"/>
                  <a:pt x="167" y="347"/>
                  <a:pt x="175" y="351"/>
                </a:cubicBezTo>
                <a:cubicBezTo>
                  <a:pt x="180" y="354"/>
                  <a:pt x="186" y="355"/>
                  <a:pt x="192" y="355"/>
                </a:cubicBezTo>
                <a:cubicBezTo>
                  <a:pt x="195" y="355"/>
                  <a:pt x="199" y="355"/>
                  <a:pt x="202" y="354"/>
                </a:cubicBezTo>
                <a:cubicBezTo>
                  <a:pt x="211" y="351"/>
                  <a:pt x="219" y="345"/>
                  <a:pt x="223" y="336"/>
                </a:cubicBezTo>
                <a:cubicBezTo>
                  <a:pt x="228" y="328"/>
                  <a:pt x="228" y="318"/>
                  <a:pt x="226" y="309"/>
                </a:cubicBezTo>
                <a:close/>
              </a:path>
            </a:pathLst>
          </a:custGeom>
          <a:solidFill>
            <a:srgbClr val="F7F7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Rectangle 1"/>
          <p:cNvSpPr/>
          <p:nvPr/>
        </p:nvSpPr>
        <p:spPr>
          <a:xfrm>
            <a:off x="1220788" y="2117725"/>
            <a:ext cx="7716837" cy="985838"/>
          </a:xfrm>
          <a:prstGeom prst="rect">
            <a:avLst/>
          </a:prstGeom>
        </p:spPr>
        <p:txBody>
          <a:bodyPr>
            <a:spAutoFit/>
          </a:bodyPr>
          <a:lstStyle/>
          <a:p>
            <a:pPr marL="742950" lvl="1" indent="-285750" eaLnBrk="1" hangingPunct="1">
              <a:spcAft>
                <a:spcPts val="600"/>
              </a:spcAft>
              <a:buFont typeface="Wingdings" panose="05000000000000000000" pitchFamily="2" charset="2"/>
              <a:buChar char="§"/>
              <a:defRPr/>
            </a:pPr>
            <a:r>
              <a:rPr lang="en-US" altLang="en-US" sz="1600" b="1" dirty="0">
                <a:latin typeface="+mj-lt"/>
              </a:rPr>
              <a:t>Conventional/Bulk Delivery (CBD) Method – 3 days per/week</a:t>
            </a:r>
          </a:p>
          <a:p>
            <a:pPr marL="742950" lvl="1" indent="-285750" eaLnBrk="1" hangingPunct="1">
              <a:spcAft>
                <a:spcPts val="600"/>
              </a:spcAft>
              <a:buFont typeface="Wingdings" panose="05000000000000000000" pitchFamily="2" charset="2"/>
              <a:buChar char="§"/>
              <a:defRPr/>
            </a:pPr>
            <a:r>
              <a:rPr lang="en-US" altLang="en-US" sz="1600" b="1" dirty="0">
                <a:latin typeface="+mj-lt"/>
              </a:rPr>
              <a:t>Low Unit of Measure (LUM) – Daily, 5-days per week (excluding weekends)</a:t>
            </a:r>
          </a:p>
          <a:p>
            <a:pPr marL="742950" lvl="1" indent="-285750" eaLnBrk="1" hangingPunct="1">
              <a:spcAft>
                <a:spcPts val="600"/>
              </a:spcAft>
              <a:buFont typeface="Wingdings" panose="05000000000000000000" pitchFamily="2" charset="2"/>
              <a:buChar char="§"/>
              <a:defRPr/>
            </a:pPr>
            <a:r>
              <a:rPr lang="en-US" altLang="en-US" sz="1600" b="1" dirty="0">
                <a:latin typeface="+mj-lt"/>
              </a:rPr>
              <a:t>Emergency Deliveries – within 12 hours after receipt of order</a:t>
            </a:r>
          </a:p>
        </p:txBody>
      </p:sp>
      <p:sp>
        <p:nvSpPr>
          <p:cNvPr id="3" name="Rectangle 2"/>
          <p:cNvSpPr/>
          <p:nvPr/>
        </p:nvSpPr>
        <p:spPr>
          <a:xfrm>
            <a:off x="1220788" y="3941763"/>
            <a:ext cx="7716837" cy="1096962"/>
          </a:xfrm>
          <a:prstGeom prst="rect">
            <a:avLst/>
          </a:prstGeom>
        </p:spPr>
        <p:txBody>
          <a:bodyPr>
            <a:spAutoFit/>
          </a:bodyPr>
          <a:lstStyle/>
          <a:p>
            <a:pPr marL="742950" lvl="1" indent="-285750" eaLnBrk="1" hangingPunct="1">
              <a:spcAft>
                <a:spcPts val="600"/>
              </a:spcAft>
              <a:buFont typeface="Wingdings" panose="05000000000000000000" pitchFamily="2" charset="2"/>
              <a:buChar char="§"/>
              <a:defRPr/>
            </a:pPr>
            <a:r>
              <a:rPr lang="en-US" altLang="en-US" sz="1600" b="1" dirty="0">
                <a:latin typeface="+mj-lt"/>
              </a:rPr>
              <a:t>The MSPV must establish distribution agreements with new product suppliers within 30 calendar days from notification by the VA.  If a distribution agreement cannot be established within the allotted time, the MSPV shall notify the Contracting Officer, in writing</a:t>
            </a:r>
          </a:p>
        </p:txBody>
      </p:sp>
      <p:sp>
        <p:nvSpPr>
          <p:cNvPr id="4" name="Rectangle 3"/>
          <p:cNvSpPr/>
          <p:nvPr/>
        </p:nvSpPr>
        <p:spPr>
          <a:xfrm>
            <a:off x="1220788" y="5819775"/>
            <a:ext cx="7716837" cy="1308100"/>
          </a:xfrm>
          <a:prstGeom prst="rect">
            <a:avLst/>
          </a:prstGeom>
        </p:spPr>
        <p:txBody>
          <a:bodyPr>
            <a:spAutoFit/>
          </a:bodyPr>
          <a:lstStyle/>
          <a:p>
            <a:pPr marL="742950" lvl="1" indent="-285750" eaLnBrk="1" hangingPunct="1">
              <a:spcAft>
                <a:spcPts val="600"/>
              </a:spcAft>
              <a:buFont typeface="Wingdings" panose="05000000000000000000" pitchFamily="2" charset="2"/>
              <a:buChar char="§"/>
              <a:defRPr/>
            </a:pPr>
            <a:r>
              <a:rPr lang="en-US" altLang="en-US" sz="1600" b="1" dirty="0">
                <a:latin typeface="+mj-lt"/>
              </a:rPr>
              <a:t>Contractor Use of Mandatory Sources of Supply or Services</a:t>
            </a:r>
          </a:p>
          <a:p>
            <a:pPr marL="742950" lvl="1" indent="-285750" eaLnBrk="1" hangingPunct="1">
              <a:spcAft>
                <a:spcPts val="600"/>
              </a:spcAft>
              <a:buFont typeface="Wingdings" panose="05000000000000000000" pitchFamily="2" charset="2"/>
              <a:buChar char="§"/>
              <a:defRPr/>
            </a:pPr>
            <a:r>
              <a:rPr lang="en-US" altLang="en-US" sz="1600" b="1" dirty="0">
                <a:latin typeface="+mj-lt"/>
              </a:rPr>
              <a:t>Contract Phase-In/Contract Phase-Out (Contract Implementation)</a:t>
            </a:r>
          </a:p>
          <a:p>
            <a:pPr lvl="1" eaLnBrk="1" hangingPunct="1">
              <a:spcAft>
                <a:spcPts val="600"/>
              </a:spcAft>
              <a:defRPr/>
            </a:pPr>
            <a:r>
              <a:rPr lang="en-US" altLang="en-US" sz="1600" b="1" dirty="0">
                <a:latin typeface="+mj-lt"/>
              </a:rPr>
              <a:t> </a:t>
            </a:r>
          </a:p>
          <a:p>
            <a:pPr lvl="1" eaLnBrk="1" hangingPunct="1">
              <a:spcAft>
                <a:spcPts val="600"/>
              </a:spcAft>
              <a:defRPr/>
            </a:pPr>
            <a:r>
              <a:rPr lang="en-US" altLang="en-US" sz="1600" b="1" dirty="0">
                <a:latin typeface="+mj-lt"/>
              </a:rPr>
              <a:t>  </a:t>
            </a:r>
          </a:p>
        </p:txBody>
      </p:sp>
      <p:grpSp>
        <p:nvGrpSpPr>
          <p:cNvPr id="20" name="Group 662"/>
          <p:cNvGrpSpPr>
            <a:grpSpLocks noChangeAspect="1"/>
          </p:cNvGrpSpPr>
          <p:nvPr/>
        </p:nvGrpSpPr>
        <p:grpSpPr bwMode="auto">
          <a:xfrm>
            <a:off x="359619" y="1380786"/>
            <a:ext cx="822960" cy="822960"/>
            <a:chOff x="2340" y="2340"/>
            <a:chExt cx="340" cy="340"/>
          </a:xfrm>
          <a:solidFill>
            <a:srgbClr val="F9F9F9"/>
          </a:solidFill>
        </p:grpSpPr>
        <p:sp>
          <p:nvSpPr>
            <p:cNvPr id="21" name="Oval 663"/>
            <p:cNvSpPr>
              <a:spLocks noChangeArrowheads="1"/>
            </p:cNvSpPr>
            <p:nvPr/>
          </p:nvSpPr>
          <p:spPr bwMode="auto">
            <a:xfrm>
              <a:off x="2559" y="2559"/>
              <a:ext cx="15" cy="15"/>
            </a:xfrm>
            <a:prstGeom prst="ellipse">
              <a:avLst/>
            </a:prstGeom>
            <a:grpFill/>
            <a:ln>
              <a:noFill/>
            </a:ln>
            <a:extLst/>
          </p:spPr>
          <p:txBody>
            <a:bodyPr/>
            <a:lstStyle/>
            <a:p>
              <a:pPr>
                <a:defRPr/>
              </a:pPr>
              <a:endParaRPr lang="en-GB" dirty="0">
                <a:latin typeface="Arial" panose="020B0604020202020204" pitchFamily="34" charset="0"/>
              </a:endParaRPr>
            </a:p>
          </p:txBody>
        </p:sp>
        <p:sp>
          <p:nvSpPr>
            <p:cNvPr id="22" name="Freeform 664"/>
            <p:cNvSpPr>
              <a:spLocks/>
            </p:cNvSpPr>
            <p:nvPr/>
          </p:nvSpPr>
          <p:spPr bwMode="auto">
            <a:xfrm>
              <a:off x="2418" y="2460"/>
              <a:ext cx="184" cy="99"/>
            </a:xfrm>
            <a:custGeom>
              <a:avLst/>
              <a:gdLst>
                <a:gd name="T0" fmla="*/ 267 w 277"/>
                <a:gd name="T1" fmla="*/ 64 h 149"/>
                <a:gd name="T2" fmla="*/ 213 w 277"/>
                <a:gd name="T3" fmla="*/ 64 h 149"/>
                <a:gd name="T4" fmla="*/ 213 w 277"/>
                <a:gd name="T5" fmla="*/ 96 h 149"/>
                <a:gd name="T6" fmla="*/ 203 w 277"/>
                <a:gd name="T7" fmla="*/ 107 h 149"/>
                <a:gd name="T8" fmla="*/ 192 w 277"/>
                <a:gd name="T9" fmla="*/ 96 h 149"/>
                <a:gd name="T10" fmla="*/ 192 w 277"/>
                <a:gd name="T11" fmla="*/ 0 h 149"/>
                <a:gd name="T12" fmla="*/ 0 w 277"/>
                <a:gd name="T13" fmla="*/ 0 h 149"/>
                <a:gd name="T14" fmla="*/ 0 w 277"/>
                <a:gd name="T15" fmla="*/ 149 h 149"/>
                <a:gd name="T16" fmla="*/ 13 w 277"/>
                <a:gd name="T17" fmla="*/ 149 h 149"/>
                <a:gd name="T18" fmla="*/ 43 w 277"/>
                <a:gd name="T19" fmla="*/ 128 h 149"/>
                <a:gd name="T20" fmla="*/ 73 w 277"/>
                <a:gd name="T21" fmla="*/ 149 h 149"/>
                <a:gd name="T22" fmla="*/ 194 w 277"/>
                <a:gd name="T23" fmla="*/ 149 h 149"/>
                <a:gd name="T24" fmla="*/ 224 w 277"/>
                <a:gd name="T25" fmla="*/ 128 h 149"/>
                <a:gd name="T26" fmla="*/ 254 w 277"/>
                <a:gd name="T27" fmla="*/ 149 h 149"/>
                <a:gd name="T28" fmla="*/ 277 w 277"/>
                <a:gd name="T29" fmla="*/ 149 h 149"/>
                <a:gd name="T30" fmla="*/ 277 w 277"/>
                <a:gd name="T31" fmla="*/ 75 h 149"/>
                <a:gd name="T32" fmla="*/ 267 w 277"/>
                <a:gd name="T33" fmla="*/ 6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7" h="149">
                  <a:moveTo>
                    <a:pt x="267" y="64"/>
                  </a:moveTo>
                  <a:cubicBezTo>
                    <a:pt x="213" y="64"/>
                    <a:pt x="213" y="64"/>
                    <a:pt x="213" y="64"/>
                  </a:cubicBezTo>
                  <a:cubicBezTo>
                    <a:pt x="213" y="96"/>
                    <a:pt x="213" y="96"/>
                    <a:pt x="213" y="96"/>
                  </a:cubicBezTo>
                  <a:cubicBezTo>
                    <a:pt x="213" y="102"/>
                    <a:pt x="209" y="107"/>
                    <a:pt x="203" y="107"/>
                  </a:cubicBezTo>
                  <a:cubicBezTo>
                    <a:pt x="197" y="107"/>
                    <a:pt x="192" y="102"/>
                    <a:pt x="192" y="96"/>
                  </a:cubicBezTo>
                  <a:cubicBezTo>
                    <a:pt x="192" y="0"/>
                    <a:pt x="192" y="0"/>
                    <a:pt x="192" y="0"/>
                  </a:cubicBezTo>
                  <a:cubicBezTo>
                    <a:pt x="0" y="0"/>
                    <a:pt x="0" y="0"/>
                    <a:pt x="0" y="0"/>
                  </a:cubicBezTo>
                  <a:cubicBezTo>
                    <a:pt x="0" y="149"/>
                    <a:pt x="0" y="149"/>
                    <a:pt x="0" y="149"/>
                  </a:cubicBezTo>
                  <a:cubicBezTo>
                    <a:pt x="13" y="149"/>
                    <a:pt x="13" y="149"/>
                    <a:pt x="13" y="149"/>
                  </a:cubicBezTo>
                  <a:cubicBezTo>
                    <a:pt x="17" y="137"/>
                    <a:pt x="29" y="128"/>
                    <a:pt x="43" y="128"/>
                  </a:cubicBezTo>
                  <a:cubicBezTo>
                    <a:pt x="57" y="128"/>
                    <a:pt x="68" y="137"/>
                    <a:pt x="73" y="149"/>
                  </a:cubicBezTo>
                  <a:cubicBezTo>
                    <a:pt x="194" y="149"/>
                    <a:pt x="194" y="149"/>
                    <a:pt x="194" y="149"/>
                  </a:cubicBezTo>
                  <a:cubicBezTo>
                    <a:pt x="198" y="137"/>
                    <a:pt x="210" y="128"/>
                    <a:pt x="224" y="128"/>
                  </a:cubicBezTo>
                  <a:cubicBezTo>
                    <a:pt x="238" y="128"/>
                    <a:pt x="250" y="137"/>
                    <a:pt x="254" y="149"/>
                  </a:cubicBezTo>
                  <a:cubicBezTo>
                    <a:pt x="277" y="149"/>
                    <a:pt x="277" y="149"/>
                    <a:pt x="277" y="149"/>
                  </a:cubicBezTo>
                  <a:cubicBezTo>
                    <a:pt x="277" y="75"/>
                    <a:pt x="277" y="75"/>
                    <a:pt x="277" y="75"/>
                  </a:cubicBezTo>
                  <a:cubicBezTo>
                    <a:pt x="277" y="69"/>
                    <a:pt x="273" y="64"/>
                    <a:pt x="267" y="64"/>
                  </a:cubicBezTo>
                  <a:close/>
                </a:path>
              </a:pathLst>
            </a:custGeom>
            <a:grpFill/>
            <a:ln>
              <a:noFill/>
            </a:ln>
            <a:extLst/>
          </p:spPr>
          <p:txBody>
            <a:bodyPr/>
            <a:lstStyle/>
            <a:p>
              <a:pPr>
                <a:defRPr/>
              </a:pPr>
              <a:endParaRPr lang="en-GB" dirty="0">
                <a:latin typeface="Arial" panose="020B0604020202020204" pitchFamily="34" charset="0"/>
              </a:endParaRPr>
            </a:p>
          </p:txBody>
        </p:sp>
        <p:sp>
          <p:nvSpPr>
            <p:cNvPr id="23" name="Oval 665"/>
            <p:cNvSpPr>
              <a:spLocks noChangeArrowheads="1"/>
            </p:cNvSpPr>
            <p:nvPr/>
          </p:nvSpPr>
          <p:spPr bwMode="auto">
            <a:xfrm>
              <a:off x="2439" y="2559"/>
              <a:ext cx="14" cy="15"/>
            </a:xfrm>
            <a:prstGeom prst="ellipse">
              <a:avLst/>
            </a:prstGeom>
            <a:grpFill/>
            <a:ln>
              <a:noFill/>
            </a:ln>
            <a:extLst/>
          </p:spPr>
          <p:txBody>
            <a:bodyPr/>
            <a:lstStyle/>
            <a:p>
              <a:pPr>
                <a:defRPr/>
              </a:pPr>
              <a:endParaRPr lang="en-GB" dirty="0">
                <a:latin typeface="Arial" panose="020B0604020202020204" pitchFamily="34" charset="0"/>
              </a:endParaRPr>
            </a:p>
          </p:txBody>
        </p:sp>
        <p:sp>
          <p:nvSpPr>
            <p:cNvPr id="24" name="Freeform 666"/>
            <p:cNvSpPr>
              <a:spLocks noEditPoints="1"/>
            </p:cNvSpPr>
            <p:nvPr/>
          </p:nvSpPr>
          <p:spPr bwMode="auto">
            <a:xfrm>
              <a:off x="2340" y="2340"/>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16 w 512"/>
                <a:gd name="T11" fmla="*/ 341 h 512"/>
                <a:gd name="T12" fmla="*/ 405 w 512"/>
                <a:gd name="T13" fmla="*/ 352 h 512"/>
                <a:gd name="T14" fmla="*/ 371 w 512"/>
                <a:gd name="T15" fmla="*/ 352 h 512"/>
                <a:gd name="T16" fmla="*/ 341 w 512"/>
                <a:gd name="T17" fmla="*/ 373 h 512"/>
                <a:gd name="T18" fmla="*/ 311 w 512"/>
                <a:gd name="T19" fmla="*/ 352 h 512"/>
                <a:gd name="T20" fmla="*/ 190 w 512"/>
                <a:gd name="T21" fmla="*/ 352 h 512"/>
                <a:gd name="T22" fmla="*/ 160 w 512"/>
                <a:gd name="T23" fmla="*/ 373 h 512"/>
                <a:gd name="T24" fmla="*/ 130 w 512"/>
                <a:gd name="T25" fmla="*/ 352 h 512"/>
                <a:gd name="T26" fmla="*/ 106 w 512"/>
                <a:gd name="T27" fmla="*/ 352 h 512"/>
                <a:gd name="T28" fmla="*/ 96 w 512"/>
                <a:gd name="T29" fmla="*/ 341 h 512"/>
                <a:gd name="T30" fmla="*/ 96 w 512"/>
                <a:gd name="T31" fmla="*/ 170 h 512"/>
                <a:gd name="T32" fmla="*/ 106 w 512"/>
                <a:gd name="T33" fmla="*/ 160 h 512"/>
                <a:gd name="T34" fmla="*/ 320 w 512"/>
                <a:gd name="T35" fmla="*/ 160 h 512"/>
                <a:gd name="T36" fmla="*/ 330 w 512"/>
                <a:gd name="T37" fmla="*/ 170 h 512"/>
                <a:gd name="T38" fmla="*/ 330 w 512"/>
                <a:gd name="T39" fmla="*/ 224 h 512"/>
                <a:gd name="T40" fmla="*/ 384 w 512"/>
                <a:gd name="T41" fmla="*/ 224 h 512"/>
                <a:gd name="T42" fmla="*/ 416 w 512"/>
                <a:gd name="T43" fmla="*/ 256 h 512"/>
                <a:gd name="T44" fmla="*/ 416 w 512"/>
                <a:gd name="T45" fmla="*/ 341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41"/>
                  </a:moveTo>
                  <a:cubicBezTo>
                    <a:pt x="416" y="347"/>
                    <a:pt x="411" y="352"/>
                    <a:pt x="405" y="352"/>
                  </a:cubicBezTo>
                  <a:cubicBezTo>
                    <a:pt x="371" y="352"/>
                    <a:pt x="371" y="352"/>
                    <a:pt x="371" y="352"/>
                  </a:cubicBezTo>
                  <a:cubicBezTo>
                    <a:pt x="367" y="364"/>
                    <a:pt x="355" y="373"/>
                    <a:pt x="341" y="373"/>
                  </a:cubicBezTo>
                  <a:cubicBezTo>
                    <a:pt x="327" y="373"/>
                    <a:pt x="315" y="364"/>
                    <a:pt x="311" y="352"/>
                  </a:cubicBezTo>
                  <a:cubicBezTo>
                    <a:pt x="190" y="352"/>
                    <a:pt x="190" y="352"/>
                    <a:pt x="190" y="352"/>
                  </a:cubicBezTo>
                  <a:cubicBezTo>
                    <a:pt x="185" y="364"/>
                    <a:pt x="174" y="373"/>
                    <a:pt x="160" y="373"/>
                  </a:cubicBezTo>
                  <a:cubicBezTo>
                    <a:pt x="146" y="373"/>
                    <a:pt x="134" y="364"/>
                    <a:pt x="130" y="352"/>
                  </a:cubicBezTo>
                  <a:cubicBezTo>
                    <a:pt x="106" y="352"/>
                    <a:pt x="106" y="352"/>
                    <a:pt x="106" y="352"/>
                  </a:cubicBezTo>
                  <a:cubicBezTo>
                    <a:pt x="100" y="352"/>
                    <a:pt x="96" y="347"/>
                    <a:pt x="96" y="341"/>
                  </a:cubicBezTo>
                  <a:cubicBezTo>
                    <a:pt x="96" y="170"/>
                    <a:pt x="96" y="170"/>
                    <a:pt x="96" y="170"/>
                  </a:cubicBezTo>
                  <a:cubicBezTo>
                    <a:pt x="96" y="164"/>
                    <a:pt x="100" y="160"/>
                    <a:pt x="106" y="160"/>
                  </a:cubicBezTo>
                  <a:cubicBezTo>
                    <a:pt x="320" y="160"/>
                    <a:pt x="320" y="160"/>
                    <a:pt x="320" y="160"/>
                  </a:cubicBezTo>
                  <a:cubicBezTo>
                    <a:pt x="326" y="160"/>
                    <a:pt x="330" y="164"/>
                    <a:pt x="330" y="170"/>
                  </a:cubicBezTo>
                  <a:cubicBezTo>
                    <a:pt x="330" y="224"/>
                    <a:pt x="330" y="224"/>
                    <a:pt x="330" y="224"/>
                  </a:cubicBezTo>
                  <a:cubicBezTo>
                    <a:pt x="384" y="224"/>
                    <a:pt x="384" y="224"/>
                    <a:pt x="384" y="224"/>
                  </a:cubicBezTo>
                  <a:cubicBezTo>
                    <a:pt x="401" y="224"/>
                    <a:pt x="416" y="238"/>
                    <a:pt x="416" y="256"/>
                  </a:cubicBezTo>
                  <a:lnTo>
                    <a:pt x="416" y="341"/>
                  </a:lnTo>
                  <a:close/>
                </a:path>
              </a:pathLst>
            </a:custGeom>
            <a:grpFill/>
            <a:ln>
              <a:noFill/>
            </a:ln>
            <a:extLst/>
          </p:spPr>
          <p:txBody>
            <a:bodyPr/>
            <a:lstStyle/>
            <a:p>
              <a:pPr>
                <a:defRPr/>
              </a:pPr>
              <a:endParaRPr lang="en-GB" dirty="0">
                <a:latin typeface="Arial" panose="020B0604020202020204" pitchFamily="34" charset="0"/>
              </a:endParaRPr>
            </a:p>
          </p:txBody>
        </p:sp>
      </p:grpSp>
      <p:sp>
        <p:nvSpPr>
          <p:cNvPr id="25" name="Freeform 24"/>
          <p:cNvSpPr>
            <a:spLocks noChangeAspect="1" noEditPoints="1"/>
          </p:cNvSpPr>
          <p:nvPr/>
        </p:nvSpPr>
        <p:spPr bwMode="auto">
          <a:xfrm>
            <a:off x="398463" y="3205163"/>
            <a:ext cx="822325" cy="823912"/>
          </a:xfrm>
          <a:custGeom>
            <a:avLst/>
            <a:gdLst>
              <a:gd name="T0" fmla="*/ 238 w 512"/>
              <a:gd name="T1" fmla="*/ 210 h 512"/>
              <a:gd name="T2" fmla="*/ 162 w 512"/>
              <a:gd name="T3" fmla="*/ 185 h 512"/>
              <a:gd name="T4" fmla="*/ 177 w 512"/>
              <a:gd name="T5" fmla="*/ 141 h 512"/>
              <a:gd name="T6" fmla="*/ 253 w 512"/>
              <a:gd name="T7" fmla="*/ 166 h 512"/>
              <a:gd name="T8" fmla="*/ 238 w 512"/>
              <a:gd name="T9" fmla="*/ 210 h 512"/>
              <a:gd name="T10" fmla="*/ 145 w 512"/>
              <a:gd name="T11" fmla="*/ 248 h 512"/>
              <a:gd name="T12" fmla="*/ 130 w 512"/>
              <a:gd name="T13" fmla="*/ 292 h 512"/>
              <a:gd name="T14" fmla="*/ 206 w 512"/>
              <a:gd name="T15" fmla="*/ 317 h 512"/>
              <a:gd name="T16" fmla="*/ 221 w 512"/>
              <a:gd name="T17" fmla="*/ 273 h 512"/>
              <a:gd name="T18" fmla="*/ 145 w 512"/>
              <a:gd name="T19" fmla="*/ 248 h 512"/>
              <a:gd name="T20" fmla="*/ 512 w 512"/>
              <a:gd name="T21" fmla="*/ 256 h 512"/>
              <a:gd name="T22" fmla="*/ 256 w 512"/>
              <a:gd name="T23" fmla="*/ 512 h 512"/>
              <a:gd name="T24" fmla="*/ 0 w 512"/>
              <a:gd name="T25" fmla="*/ 256 h 512"/>
              <a:gd name="T26" fmla="*/ 256 w 512"/>
              <a:gd name="T27" fmla="*/ 0 h 512"/>
              <a:gd name="T28" fmla="*/ 512 w 512"/>
              <a:gd name="T29" fmla="*/ 256 h 512"/>
              <a:gd name="T30" fmla="*/ 146 w 512"/>
              <a:gd name="T31" fmla="*/ 202 h 512"/>
              <a:gd name="T32" fmla="*/ 242 w 512"/>
              <a:gd name="T33" fmla="*/ 234 h 512"/>
              <a:gd name="T34" fmla="*/ 245 w 512"/>
              <a:gd name="T35" fmla="*/ 234 h 512"/>
              <a:gd name="T36" fmla="*/ 255 w 512"/>
              <a:gd name="T37" fmla="*/ 227 h 512"/>
              <a:gd name="T38" fmla="*/ 276 w 512"/>
              <a:gd name="T39" fmla="*/ 163 h 512"/>
              <a:gd name="T40" fmla="*/ 270 w 512"/>
              <a:gd name="T41" fmla="*/ 150 h 512"/>
              <a:gd name="T42" fmla="*/ 174 w 512"/>
              <a:gd name="T43" fmla="*/ 118 h 512"/>
              <a:gd name="T44" fmla="*/ 160 w 512"/>
              <a:gd name="T45" fmla="*/ 124 h 512"/>
              <a:gd name="T46" fmla="*/ 139 w 512"/>
              <a:gd name="T47" fmla="*/ 188 h 512"/>
              <a:gd name="T48" fmla="*/ 146 w 512"/>
              <a:gd name="T49" fmla="*/ 202 h 512"/>
              <a:gd name="T50" fmla="*/ 114 w 512"/>
              <a:gd name="T51" fmla="*/ 308 h 512"/>
              <a:gd name="T52" fmla="*/ 210 w 512"/>
              <a:gd name="T53" fmla="*/ 340 h 512"/>
              <a:gd name="T54" fmla="*/ 213 w 512"/>
              <a:gd name="T55" fmla="*/ 341 h 512"/>
              <a:gd name="T56" fmla="*/ 223 w 512"/>
              <a:gd name="T57" fmla="*/ 334 h 512"/>
              <a:gd name="T58" fmla="*/ 244 w 512"/>
              <a:gd name="T59" fmla="*/ 270 h 512"/>
              <a:gd name="T60" fmla="*/ 238 w 512"/>
              <a:gd name="T61" fmla="*/ 256 h 512"/>
              <a:gd name="T62" fmla="*/ 142 w 512"/>
              <a:gd name="T63" fmla="*/ 224 h 512"/>
              <a:gd name="T64" fmla="*/ 128 w 512"/>
              <a:gd name="T65" fmla="*/ 231 h 512"/>
              <a:gd name="T66" fmla="*/ 107 w 512"/>
              <a:gd name="T67" fmla="*/ 295 h 512"/>
              <a:gd name="T68" fmla="*/ 114 w 512"/>
              <a:gd name="T69" fmla="*/ 308 h 512"/>
              <a:gd name="T70" fmla="*/ 341 w 512"/>
              <a:gd name="T71" fmla="*/ 384 h 512"/>
              <a:gd name="T72" fmla="*/ 320 w 512"/>
              <a:gd name="T73" fmla="*/ 362 h 512"/>
              <a:gd name="T74" fmla="*/ 298 w 512"/>
              <a:gd name="T75" fmla="*/ 384 h 512"/>
              <a:gd name="T76" fmla="*/ 320 w 512"/>
              <a:gd name="T77" fmla="*/ 405 h 512"/>
              <a:gd name="T78" fmla="*/ 341 w 512"/>
              <a:gd name="T79" fmla="*/ 384 h 512"/>
              <a:gd name="T80" fmla="*/ 366 w 512"/>
              <a:gd name="T81" fmla="*/ 139 h 512"/>
              <a:gd name="T82" fmla="*/ 334 w 512"/>
              <a:gd name="T83" fmla="*/ 128 h 512"/>
              <a:gd name="T84" fmla="*/ 320 w 512"/>
              <a:gd name="T85" fmla="*/ 135 h 512"/>
              <a:gd name="T86" fmla="*/ 238 w 512"/>
              <a:gd name="T87" fmla="*/ 381 h 512"/>
              <a:gd name="T88" fmla="*/ 152 w 512"/>
              <a:gd name="T89" fmla="*/ 352 h 512"/>
              <a:gd name="T90" fmla="*/ 139 w 512"/>
              <a:gd name="T91" fmla="*/ 359 h 512"/>
              <a:gd name="T92" fmla="*/ 146 w 512"/>
              <a:gd name="T93" fmla="*/ 372 h 512"/>
              <a:gd name="T94" fmla="*/ 242 w 512"/>
              <a:gd name="T95" fmla="*/ 404 h 512"/>
              <a:gd name="T96" fmla="*/ 245 w 512"/>
              <a:gd name="T97" fmla="*/ 405 h 512"/>
              <a:gd name="T98" fmla="*/ 255 w 512"/>
              <a:gd name="T99" fmla="*/ 398 h 512"/>
              <a:gd name="T100" fmla="*/ 337 w 512"/>
              <a:gd name="T101" fmla="*/ 152 h 512"/>
              <a:gd name="T102" fmla="*/ 359 w 512"/>
              <a:gd name="T103" fmla="*/ 159 h 512"/>
              <a:gd name="T104" fmla="*/ 362 w 512"/>
              <a:gd name="T105" fmla="*/ 160 h 512"/>
              <a:gd name="T106" fmla="*/ 372 w 512"/>
              <a:gd name="T107" fmla="*/ 152 h 512"/>
              <a:gd name="T108" fmla="*/ 366 w 512"/>
              <a:gd name="T109" fmla="*/ 139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12" h="512">
                <a:moveTo>
                  <a:pt x="238" y="210"/>
                </a:moveTo>
                <a:cubicBezTo>
                  <a:pt x="162" y="185"/>
                  <a:pt x="162" y="185"/>
                  <a:pt x="162" y="185"/>
                </a:cubicBezTo>
                <a:cubicBezTo>
                  <a:pt x="177" y="141"/>
                  <a:pt x="177" y="141"/>
                  <a:pt x="177" y="141"/>
                </a:cubicBezTo>
                <a:cubicBezTo>
                  <a:pt x="253" y="166"/>
                  <a:pt x="253" y="166"/>
                  <a:pt x="253" y="166"/>
                </a:cubicBezTo>
                <a:lnTo>
                  <a:pt x="238" y="210"/>
                </a:lnTo>
                <a:close/>
                <a:moveTo>
                  <a:pt x="145" y="248"/>
                </a:moveTo>
                <a:cubicBezTo>
                  <a:pt x="130" y="292"/>
                  <a:pt x="130" y="292"/>
                  <a:pt x="130" y="292"/>
                </a:cubicBezTo>
                <a:cubicBezTo>
                  <a:pt x="206" y="317"/>
                  <a:pt x="206" y="317"/>
                  <a:pt x="206" y="317"/>
                </a:cubicBezTo>
                <a:cubicBezTo>
                  <a:pt x="221" y="273"/>
                  <a:pt x="221" y="273"/>
                  <a:pt x="221" y="273"/>
                </a:cubicBezTo>
                <a:lnTo>
                  <a:pt x="145" y="248"/>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146" y="202"/>
                </a:moveTo>
                <a:cubicBezTo>
                  <a:pt x="242" y="234"/>
                  <a:pt x="242" y="234"/>
                  <a:pt x="242" y="234"/>
                </a:cubicBezTo>
                <a:cubicBezTo>
                  <a:pt x="243" y="234"/>
                  <a:pt x="244" y="234"/>
                  <a:pt x="245" y="234"/>
                </a:cubicBezTo>
                <a:cubicBezTo>
                  <a:pt x="249" y="234"/>
                  <a:pt x="254" y="232"/>
                  <a:pt x="255" y="227"/>
                </a:cubicBezTo>
                <a:cubicBezTo>
                  <a:pt x="276" y="163"/>
                  <a:pt x="276" y="163"/>
                  <a:pt x="276" y="163"/>
                </a:cubicBezTo>
                <a:cubicBezTo>
                  <a:pt x="278" y="157"/>
                  <a:pt x="275" y="151"/>
                  <a:pt x="270" y="150"/>
                </a:cubicBezTo>
                <a:cubicBezTo>
                  <a:pt x="174" y="118"/>
                  <a:pt x="174" y="118"/>
                  <a:pt x="174" y="118"/>
                </a:cubicBezTo>
                <a:cubicBezTo>
                  <a:pt x="168" y="116"/>
                  <a:pt x="162" y="119"/>
                  <a:pt x="160" y="124"/>
                </a:cubicBezTo>
                <a:cubicBezTo>
                  <a:pt x="139" y="188"/>
                  <a:pt x="139" y="188"/>
                  <a:pt x="139" y="188"/>
                </a:cubicBezTo>
                <a:cubicBezTo>
                  <a:pt x="137" y="194"/>
                  <a:pt x="140" y="200"/>
                  <a:pt x="146" y="202"/>
                </a:cubicBezTo>
                <a:close/>
                <a:moveTo>
                  <a:pt x="114" y="308"/>
                </a:moveTo>
                <a:cubicBezTo>
                  <a:pt x="210" y="340"/>
                  <a:pt x="210" y="340"/>
                  <a:pt x="210" y="340"/>
                </a:cubicBezTo>
                <a:cubicBezTo>
                  <a:pt x="211" y="341"/>
                  <a:pt x="212" y="341"/>
                  <a:pt x="213" y="341"/>
                </a:cubicBezTo>
                <a:cubicBezTo>
                  <a:pt x="217" y="341"/>
                  <a:pt x="222" y="338"/>
                  <a:pt x="223" y="334"/>
                </a:cubicBezTo>
                <a:cubicBezTo>
                  <a:pt x="244" y="270"/>
                  <a:pt x="244" y="270"/>
                  <a:pt x="244" y="270"/>
                </a:cubicBezTo>
                <a:cubicBezTo>
                  <a:pt x="246" y="264"/>
                  <a:pt x="243" y="258"/>
                  <a:pt x="238" y="256"/>
                </a:cubicBezTo>
                <a:cubicBezTo>
                  <a:pt x="142" y="224"/>
                  <a:pt x="142" y="224"/>
                  <a:pt x="142" y="224"/>
                </a:cubicBezTo>
                <a:cubicBezTo>
                  <a:pt x="136" y="222"/>
                  <a:pt x="130" y="225"/>
                  <a:pt x="128" y="231"/>
                </a:cubicBezTo>
                <a:cubicBezTo>
                  <a:pt x="107" y="295"/>
                  <a:pt x="107" y="295"/>
                  <a:pt x="107" y="295"/>
                </a:cubicBezTo>
                <a:cubicBezTo>
                  <a:pt x="105" y="301"/>
                  <a:pt x="108" y="307"/>
                  <a:pt x="114" y="308"/>
                </a:cubicBezTo>
                <a:close/>
                <a:moveTo>
                  <a:pt x="341" y="384"/>
                </a:moveTo>
                <a:cubicBezTo>
                  <a:pt x="341" y="372"/>
                  <a:pt x="331" y="362"/>
                  <a:pt x="320" y="362"/>
                </a:cubicBezTo>
                <a:cubicBezTo>
                  <a:pt x="308" y="362"/>
                  <a:pt x="298" y="372"/>
                  <a:pt x="298" y="384"/>
                </a:cubicBezTo>
                <a:cubicBezTo>
                  <a:pt x="298" y="395"/>
                  <a:pt x="308" y="405"/>
                  <a:pt x="320" y="405"/>
                </a:cubicBezTo>
                <a:cubicBezTo>
                  <a:pt x="331" y="405"/>
                  <a:pt x="341" y="395"/>
                  <a:pt x="341" y="384"/>
                </a:cubicBezTo>
                <a:close/>
                <a:moveTo>
                  <a:pt x="366" y="139"/>
                </a:moveTo>
                <a:cubicBezTo>
                  <a:pt x="334" y="128"/>
                  <a:pt x="334" y="128"/>
                  <a:pt x="334" y="128"/>
                </a:cubicBezTo>
                <a:cubicBezTo>
                  <a:pt x="328" y="126"/>
                  <a:pt x="322" y="129"/>
                  <a:pt x="320" y="135"/>
                </a:cubicBezTo>
                <a:cubicBezTo>
                  <a:pt x="238" y="381"/>
                  <a:pt x="238" y="381"/>
                  <a:pt x="238" y="381"/>
                </a:cubicBezTo>
                <a:cubicBezTo>
                  <a:pt x="152" y="352"/>
                  <a:pt x="152" y="352"/>
                  <a:pt x="152" y="352"/>
                </a:cubicBezTo>
                <a:cubicBezTo>
                  <a:pt x="147" y="350"/>
                  <a:pt x="141" y="353"/>
                  <a:pt x="139" y="359"/>
                </a:cubicBezTo>
                <a:cubicBezTo>
                  <a:pt x="137" y="365"/>
                  <a:pt x="140" y="371"/>
                  <a:pt x="146" y="372"/>
                </a:cubicBezTo>
                <a:cubicBezTo>
                  <a:pt x="242" y="404"/>
                  <a:pt x="242" y="404"/>
                  <a:pt x="242" y="404"/>
                </a:cubicBezTo>
                <a:cubicBezTo>
                  <a:pt x="243" y="405"/>
                  <a:pt x="244" y="405"/>
                  <a:pt x="245" y="405"/>
                </a:cubicBezTo>
                <a:cubicBezTo>
                  <a:pt x="249" y="405"/>
                  <a:pt x="254" y="402"/>
                  <a:pt x="255" y="398"/>
                </a:cubicBezTo>
                <a:cubicBezTo>
                  <a:pt x="337" y="152"/>
                  <a:pt x="337" y="152"/>
                  <a:pt x="337" y="152"/>
                </a:cubicBezTo>
                <a:cubicBezTo>
                  <a:pt x="359" y="159"/>
                  <a:pt x="359" y="159"/>
                  <a:pt x="359" y="159"/>
                </a:cubicBezTo>
                <a:cubicBezTo>
                  <a:pt x="360" y="159"/>
                  <a:pt x="361" y="160"/>
                  <a:pt x="362" y="160"/>
                </a:cubicBezTo>
                <a:cubicBezTo>
                  <a:pt x="367" y="160"/>
                  <a:pt x="371" y="157"/>
                  <a:pt x="372" y="152"/>
                </a:cubicBezTo>
                <a:cubicBezTo>
                  <a:pt x="374" y="147"/>
                  <a:pt x="371" y="141"/>
                  <a:pt x="366" y="139"/>
                </a:cubicBezTo>
                <a:close/>
              </a:path>
            </a:pathLst>
          </a:custGeom>
          <a:solidFill>
            <a:srgbClr val="F9F9F9"/>
          </a:solidFill>
          <a:ln>
            <a:noFill/>
          </a:ln>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sz="1600">
              <a:latin typeface="+mj-lt"/>
            </a:endParaRPr>
          </a:p>
        </p:txBody>
      </p:sp>
    </p:spTree>
    <p:extLst>
      <p:ext uri="{BB962C8B-B14F-4D97-AF65-F5344CB8AC3E}">
        <p14:creationId xmlns:p14="http://schemas.microsoft.com/office/powerpoint/2010/main" val="219767789"/>
      </p:ext>
    </p:extLst>
  </p:cSld>
  <p:clrMapOvr>
    <a:masterClrMapping/>
  </p:clrMapOvr>
  <p:transition spd="slow">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26208" y="400050"/>
            <a:ext cx="8229600" cy="1143000"/>
          </a:xfrm>
        </p:spPr>
        <p:txBody>
          <a:bodyPr lIns="0" tIns="0" rIns="0" bIns="0">
            <a:normAutofit/>
          </a:bodyPr>
          <a:lstStyle/>
          <a:p>
            <a:pPr algn="ctr" eaLnBrk="1" hangingPunct="1">
              <a:spcAft>
                <a:spcPts val="600"/>
              </a:spcAft>
              <a:buFont typeface="Arial" panose="020B0604020202020204" pitchFamily="34" charset="0"/>
              <a:buNone/>
              <a:defRPr/>
            </a:pPr>
            <a:r>
              <a:rPr lang="en-US" altLang="en-US" sz="3200" b="1" dirty="0">
                <a:ea typeface="+mn-ea"/>
                <a:cs typeface="+mn-cs"/>
              </a:rPr>
              <a:t>MSPV Product Service Codes</a:t>
            </a:r>
          </a:p>
        </p:txBody>
      </p:sp>
      <p:sp>
        <p:nvSpPr>
          <p:cNvPr id="1945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C8DEB52-DC78-42E3-98D6-6A6FA96517F3}" type="slidenum">
              <a:rPr lang="en-US" altLang="en-US" sz="1200">
                <a:solidFill>
                  <a:srgbClr val="898989"/>
                </a:solidFill>
              </a:rPr>
              <a:pPr>
                <a:spcBef>
                  <a:spcPct val="0"/>
                </a:spcBef>
                <a:buFontTx/>
                <a:buNone/>
              </a:pPr>
              <a:t>11</a:t>
            </a:fld>
            <a:endParaRPr lang="en-US" altLang="en-US" sz="1200">
              <a:solidFill>
                <a:srgbClr val="898989"/>
              </a:solidFill>
            </a:endParaRPr>
          </a:p>
        </p:txBody>
      </p:sp>
      <p:sp>
        <p:nvSpPr>
          <p:cNvPr id="19460" name="Content Placeholder 2"/>
          <p:cNvSpPr>
            <a:spLocks noGrp="1"/>
          </p:cNvSpPr>
          <p:nvPr>
            <p:ph sz="half" idx="1"/>
          </p:nvPr>
        </p:nvSpPr>
        <p:spPr>
          <a:xfrm>
            <a:off x="457200" y="1330325"/>
            <a:ext cx="4038600" cy="4795838"/>
          </a:xfrm>
        </p:spPr>
        <p:txBody>
          <a:bodyPr>
            <a:normAutofit lnSpcReduction="10000"/>
          </a:bodyPr>
          <a:lstStyle/>
          <a:p>
            <a:pPr>
              <a:buFont typeface="Wingdings" pitchFamily="2" charset="2"/>
              <a:buChar char="§"/>
            </a:pPr>
            <a:r>
              <a:rPr lang="en-US" altLang="en-US" sz="1600" b="1" smtClean="0"/>
              <a:t>4240 – Safety &amp; Rescue Equipment</a:t>
            </a:r>
          </a:p>
          <a:p>
            <a:pPr>
              <a:buFont typeface="Wingdings" pitchFamily="2" charset="2"/>
              <a:buChar char="§"/>
            </a:pPr>
            <a:r>
              <a:rPr lang="en-US" altLang="en-US" sz="1600" b="1" smtClean="0"/>
              <a:t>6505 – Drugs, biologicals</a:t>
            </a:r>
          </a:p>
          <a:p>
            <a:pPr>
              <a:buFont typeface="Wingdings" pitchFamily="2" charset="2"/>
              <a:buChar char="§"/>
            </a:pPr>
            <a:r>
              <a:rPr lang="en-US" altLang="en-US" sz="1600" b="1" smtClean="0"/>
              <a:t>6509 – Drugs and Biologicals, Veterinary Use</a:t>
            </a:r>
          </a:p>
          <a:p>
            <a:pPr>
              <a:buFont typeface="Wingdings" pitchFamily="2" charset="2"/>
              <a:buChar char="§"/>
            </a:pPr>
            <a:r>
              <a:rPr lang="en-US" altLang="en-US" sz="1600" b="1" smtClean="0"/>
              <a:t>6510 – Surgical Dressing Materials</a:t>
            </a:r>
          </a:p>
          <a:p>
            <a:pPr>
              <a:buFont typeface="Wingdings" pitchFamily="2" charset="2"/>
              <a:buChar char="§"/>
            </a:pPr>
            <a:r>
              <a:rPr lang="en-US" altLang="en-US" sz="1600" b="1" smtClean="0"/>
              <a:t>6515 – Medical &amp; Surgical Instruments</a:t>
            </a:r>
          </a:p>
          <a:p>
            <a:pPr>
              <a:buFont typeface="Wingdings" pitchFamily="2" charset="2"/>
              <a:buChar char="§"/>
            </a:pPr>
            <a:r>
              <a:rPr lang="en-US" altLang="en-US" sz="1600" b="1" smtClean="0"/>
              <a:t>6520 – Dental Equipment, Instruments, &amp; Supplies</a:t>
            </a:r>
          </a:p>
          <a:p>
            <a:pPr>
              <a:buFont typeface="Wingdings" pitchFamily="2" charset="2"/>
              <a:buChar char="§"/>
            </a:pPr>
            <a:r>
              <a:rPr lang="en-US" altLang="en-US" sz="1600" b="1" smtClean="0"/>
              <a:t>6525 – Imaging equipment and supplies</a:t>
            </a:r>
          </a:p>
          <a:p>
            <a:pPr>
              <a:buFont typeface="Wingdings" pitchFamily="2" charset="2"/>
              <a:buChar char="§"/>
            </a:pPr>
            <a:r>
              <a:rPr lang="en-US" altLang="en-US" sz="1600" b="1" smtClean="0"/>
              <a:t>6530 – Hospital equipment</a:t>
            </a:r>
          </a:p>
          <a:p>
            <a:pPr>
              <a:buFont typeface="Wingdings" pitchFamily="2" charset="2"/>
              <a:buChar char="§"/>
            </a:pPr>
            <a:r>
              <a:rPr lang="en-US" altLang="en-US" sz="1600" b="1" smtClean="0"/>
              <a:t>6532 – Hospital and Surgical Clothing &amp; Related Special Purpose Medical/Surgical Supplies</a:t>
            </a:r>
          </a:p>
          <a:p>
            <a:pPr>
              <a:buFont typeface="Wingdings" pitchFamily="2" charset="2"/>
              <a:buChar char="§"/>
            </a:pPr>
            <a:r>
              <a:rPr lang="en-US" altLang="en-US" sz="1600" b="1" smtClean="0"/>
              <a:t>6540 – Ophthalmic instruments, equipment &amp; supplies</a:t>
            </a:r>
          </a:p>
          <a:p>
            <a:pPr>
              <a:buFont typeface="Wingdings" pitchFamily="2" charset="2"/>
              <a:buChar char="§"/>
            </a:pPr>
            <a:r>
              <a:rPr lang="en-US" altLang="en-US" sz="1600" b="1" smtClean="0"/>
              <a:t>6545 – Replenish-able Field Medical Sets, Kits, and Equipment</a:t>
            </a:r>
          </a:p>
        </p:txBody>
      </p:sp>
      <p:sp>
        <p:nvSpPr>
          <p:cNvPr id="19461" name="Content Placeholder 3"/>
          <p:cNvSpPr>
            <a:spLocks noGrp="1"/>
          </p:cNvSpPr>
          <p:nvPr>
            <p:ph sz="half" idx="2"/>
          </p:nvPr>
        </p:nvSpPr>
        <p:spPr>
          <a:xfrm>
            <a:off x="4560888" y="1330325"/>
            <a:ext cx="4038600" cy="4795838"/>
          </a:xfrm>
        </p:spPr>
        <p:txBody>
          <a:bodyPr>
            <a:normAutofit lnSpcReduction="10000"/>
          </a:bodyPr>
          <a:lstStyle/>
          <a:p>
            <a:pPr>
              <a:buFont typeface="Wingdings" pitchFamily="2" charset="2"/>
              <a:buChar char="§"/>
            </a:pPr>
            <a:r>
              <a:rPr lang="en-US" altLang="en-US" sz="1600" b="1" smtClean="0"/>
              <a:t>6550 – In Vitro Diagnostic Substances, Reagents, Test Kits and Sets</a:t>
            </a:r>
          </a:p>
          <a:p>
            <a:pPr>
              <a:buFont typeface="Wingdings" pitchFamily="2" charset="2"/>
              <a:buChar char="§"/>
            </a:pPr>
            <a:r>
              <a:rPr lang="en-US" altLang="en-US" sz="1600" b="1" smtClean="0"/>
              <a:t>6630 – Chemical Analysis Instruments &amp; Equipment</a:t>
            </a:r>
          </a:p>
          <a:p>
            <a:pPr>
              <a:buFont typeface="Wingdings" pitchFamily="2" charset="2"/>
              <a:buChar char="§"/>
            </a:pPr>
            <a:r>
              <a:rPr lang="en-US" altLang="en-US" sz="1600" b="1" smtClean="0"/>
              <a:t>6640 – Laboratory Equipment &amp; Supplies</a:t>
            </a:r>
          </a:p>
          <a:p>
            <a:pPr>
              <a:buFont typeface="Wingdings" pitchFamily="2" charset="2"/>
              <a:buChar char="§"/>
            </a:pPr>
            <a:r>
              <a:rPr lang="en-US" altLang="en-US" sz="1600" b="1" smtClean="0"/>
              <a:t>6650 – Optical Instruments, Test Equipment, Component, &amp; Accessories</a:t>
            </a:r>
          </a:p>
          <a:p>
            <a:pPr>
              <a:buFont typeface="Wingdings" pitchFamily="2" charset="2"/>
              <a:buChar char="§"/>
            </a:pPr>
            <a:r>
              <a:rPr lang="en-US" altLang="en-US" sz="1600" b="1" smtClean="0"/>
              <a:t>6670 – Scales and Balances</a:t>
            </a:r>
          </a:p>
          <a:p>
            <a:pPr>
              <a:buFont typeface="Wingdings" pitchFamily="2" charset="2"/>
              <a:buChar char="§"/>
            </a:pPr>
            <a:r>
              <a:rPr lang="en-US" altLang="en-US" sz="1600" b="1" smtClean="0"/>
              <a:t>7910 – Floor Polishers and Vacuum cleaning equipment </a:t>
            </a:r>
          </a:p>
          <a:p>
            <a:pPr>
              <a:buFont typeface="Wingdings" pitchFamily="2" charset="2"/>
              <a:buChar char="§"/>
            </a:pPr>
            <a:r>
              <a:rPr lang="en-US" altLang="en-US" sz="1600" b="1" smtClean="0"/>
              <a:t>7920 – Brooms, Brushes, Mops &amp; Sponges</a:t>
            </a:r>
          </a:p>
          <a:p>
            <a:pPr>
              <a:buFont typeface="Wingdings" pitchFamily="2" charset="2"/>
              <a:buChar char="§"/>
            </a:pPr>
            <a:r>
              <a:rPr lang="en-US" altLang="en-US" sz="1600" b="1" smtClean="0"/>
              <a:t>7930 – Cleaning &amp; Polishing Compounds and Preparations</a:t>
            </a:r>
          </a:p>
          <a:p>
            <a:pPr>
              <a:buFont typeface="Wingdings" pitchFamily="2" charset="2"/>
              <a:buChar char="§"/>
            </a:pPr>
            <a:r>
              <a:rPr lang="en-US" altLang="en-US" sz="1600" b="1" smtClean="0"/>
              <a:t>8305 - Textile Fabrics</a:t>
            </a:r>
          </a:p>
          <a:p>
            <a:pPr>
              <a:buFont typeface="Wingdings" pitchFamily="2" charset="2"/>
              <a:buChar char="§"/>
            </a:pPr>
            <a:r>
              <a:rPr lang="en-US" altLang="en-US" sz="1600" b="1" smtClean="0"/>
              <a:t>8520 – Toilet Soap, Shaving Preparation, &amp; Dentifrices</a:t>
            </a:r>
          </a:p>
          <a:p>
            <a:pPr>
              <a:buFont typeface="Wingdings" pitchFamily="2" charset="2"/>
              <a:buChar char="§"/>
            </a:pPr>
            <a:endParaRPr lang="en-US" altLang="en-US" sz="1600" smtClean="0"/>
          </a:p>
        </p:txBody>
      </p:sp>
    </p:spTree>
    <p:extLst>
      <p:ext uri="{BB962C8B-B14F-4D97-AF65-F5344CB8AC3E}">
        <p14:creationId xmlns:p14="http://schemas.microsoft.com/office/powerpoint/2010/main" val="1529480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Placeholder 1"/>
          <p:cNvSpPr txBox="1">
            <a:spLocks/>
          </p:cNvSpPr>
          <p:nvPr/>
        </p:nvSpPr>
        <p:spPr bwMode="auto">
          <a:xfrm>
            <a:off x="457200" y="4000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spcAft>
                <a:spcPts val="600"/>
              </a:spcAft>
              <a:buFont typeface="Arial" charset="0"/>
              <a:buNone/>
            </a:pPr>
            <a:r>
              <a:rPr lang="en-US" altLang="en-US" b="1"/>
              <a:t>MSPV Cataloging</a:t>
            </a:r>
          </a:p>
        </p:txBody>
      </p:sp>
      <p:sp>
        <p:nvSpPr>
          <p:cNvPr id="2048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9A69538-E86F-401A-B82D-EBA54B175C6A}" type="slidenum">
              <a:rPr lang="en-US" altLang="en-US" sz="1200">
                <a:solidFill>
                  <a:srgbClr val="898989"/>
                </a:solidFill>
              </a:rPr>
              <a:pPr>
                <a:spcBef>
                  <a:spcPct val="0"/>
                </a:spcBef>
                <a:buFontTx/>
                <a:buNone/>
              </a:pPr>
              <a:t>12</a:t>
            </a:fld>
            <a:endParaRPr lang="en-US" altLang="en-US" sz="1200">
              <a:solidFill>
                <a:srgbClr val="898989"/>
              </a:solidFill>
            </a:endParaRPr>
          </a:p>
        </p:txBody>
      </p:sp>
      <p:grpSp>
        <p:nvGrpSpPr>
          <p:cNvPr id="20484" name="Group 2"/>
          <p:cNvGrpSpPr>
            <a:grpSpLocks/>
          </p:cNvGrpSpPr>
          <p:nvPr/>
        </p:nvGrpSpPr>
        <p:grpSpPr bwMode="auto">
          <a:xfrm>
            <a:off x="565150" y="1543050"/>
            <a:ext cx="8015288" cy="4005263"/>
            <a:chOff x="457200" y="1543050"/>
            <a:chExt cx="8015287" cy="4005581"/>
          </a:xfrm>
        </p:grpSpPr>
        <p:grpSp>
          <p:nvGrpSpPr>
            <p:cNvPr id="20486" name="Group 6"/>
            <p:cNvGrpSpPr>
              <a:grpSpLocks/>
            </p:cNvGrpSpPr>
            <p:nvPr/>
          </p:nvGrpSpPr>
          <p:grpSpPr bwMode="auto">
            <a:xfrm>
              <a:off x="457200" y="1543050"/>
              <a:ext cx="3840163" cy="4005581"/>
              <a:chOff x="685800" y="1377863"/>
              <a:chExt cx="7772400" cy="4004991"/>
            </a:xfrm>
          </p:grpSpPr>
          <p:sp>
            <p:nvSpPr>
              <p:cNvPr id="18" name="Rectangle 17"/>
              <p:cNvSpPr/>
              <p:nvPr/>
            </p:nvSpPr>
            <p:spPr>
              <a:xfrm>
                <a:off x="685800" y="1542952"/>
                <a:ext cx="7772400" cy="3839902"/>
              </a:xfrm>
              <a:prstGeom prst="rect">
                <a:avLst/>
              </a:prstGeom>
              <a:solidFill>
                <a:srgbClr val="F7F7F7"/>
              </a:solidFill>
              <a:ln>
                <a:solidFill>
                  <a:srgbClr val="002950"/>
                </a:solidFill>
              </a:ln>
            </p:spPr>
            <p:style>
              <a:lnRef idx="1">
                <a:schemeClr val="accent1"/>
              </a:lnRef>
              <a:fillRef idx="3">
                <a:schemeClr val="accent1"/>
              </a:fillRef>
              <a:effectRef idx="2">
                <a:schemeClr val="accent1"/>
              </a:effectRef>
              <a:fontRef idx="minor">
                <a:schemeClr val="lt1"/>
              </a:fontRef>
            </p:style>
            <p:txBody>
              <a:bodyPr/>
              <a:lstStyle/>
              <a:p>
                <a:pPr marL="628650" lvl="1" indent="-171450">
                  <a:spcBef>
                    <a:spcPts val="0"/>
                  </a:spcBef>
                  <a:spcAft>
                    <a:spcPts val="600"/>
                  </a:spcAft>
                  <a:buFont typeface="Wingdings" panose="05000000000000000000" pitchFamily="2" charset="2"/>
                  <a:buChar char="§"/>
                  <a:defRPr/>
                </a:pPr>
                <a:endParaRPr lang="en-US" sz="2800" b="1" dirty="0">
                  <a:solidFill>
                    <a:prstClr val="black"/>
                  </a:solidFill>
                  <a:cs typeface="Arial" panose="020B0604020202020204" pitchFamily="34" charset="0"/>
                </a:endParaRPr>
              </a:p>
              <a:p>
                <a:pPr marL="628650" lvl="1" indent="-171450">
                  <a:spcBef>
                    <a:spcPts val="0"/>
                  </a:spcBef>
                  <a:spcAft>
                    <a:spcPts val="600"/>
                  </a:spcAft>
                  <a:buFont typeface="Wingdings" panose="05000000000000000000" pitchFamily="2" charset="2"/>
                  <a:buChar char="§"/>
                  <a:defRPr/>
                </a:pPr>
                <a:r>
                  <a:rPr lang="en-US" sz="1600" b="1" dirty="0">
                    <a:solidFill>
                      <a:prstClr val="black"/>
                    </a:solidFill>
                    <a:cs typeface="Arial" panose="020B0604020202020204" pitchFamily="34" charset="0"/>
                  </a:rPr>
                  <a:t>2,506 MSPV-NG Catalog Line Items </a:t>
                </a:r>
                <a:r>
                  <a:rPr lang="en-US" sz="1600" b="1" dirty="0">
                    <a:solidFill>
                      <a:schemeClr val="tx1"/>
                    </a:solidFill>
                    <a:cs typeface="Arial" panose="020B0604020202020204" pitchFamily="34" charset="0"/>
                  </a:rPr>
                  <a:t>including:</a:t>
                </a:r>
              </a:p>
              <a:p>
                <a:pPr marL="1200150" lvl="2" indent="-285750">
                  <a:spcBef>
                    <a:spcPts val="0"/>
                  </a:spcBef>
                  <a:spcAft>
                    <a:spcPts val="600"/>
                  </a:spcAft>
                  <a:buFont typeface="Calibri" panose="020F0502020204030204" pitchFamily="34" charset="0"/>
                  <a:buChar char="—"/>
                  <a:defRPr/>
                </a:pPr>
                <a:r>
                  <a:rPr lang="en-US" sz="1600" b="1" dirty="0">
                    <a:solidFill>
                      <a:schemeClr val="tx1"/>
                    </a:solidFill>
                    <a:cs typeface="Arial" panose="020B0604020202020204" pitchFamily="34" charset="0"/>
                  </a:rPr>
                  <a:t>2,022 Awarded MSPV-NG Limited Source Justifications (LSJs)</a:t>
                </a:r>
              </a:p>
              <a:p>
                <a:pPr marL="1200150" lvl="2" indent="-285750">
                  <a:spcBef>
                    <a:spcPts val="0"/>
                  </a:spcBef>
                  <a:spcAft>
                    <a:spcPts val="600"/>
                  </a:spcAft>
                  <a:buFont typeface="Calibri" panose="020F0502020204030204" pitchFamily="34" charset="0"/>
                  <a:buChar char="—"/>
                  <a:defRPr/>
                </a:pPr>
                <a:r>
                  <a:rPr lang="en-US" sz="1600" b="1" dirty="0">
                    <a:solidFill>
                      <a:schemeClr val="tx1"/>
                    </a:solidFill>
                    <a:cs typeface="Arial" panose="020B0604020202020204" pitchFamily="34" charset="0"/>
                  </a:rPr>
                  <a:t>28 Awarded Ability One BOAs</a:t>
                </a:r>
              </a:p>
              <a:p>
                <a:pPr marL="1200150" lvl="2" indent="-285750">
                  <a:spcBef>
                    <a:spcPts val="0"/>
                  </a:spcBef>
                  <a:spcAft>
                    <a:spcPts val="600"/>
                  </a:spcAft>
                  <a:buFont typeface="Calibri" panose="020F0502020204030204" pitchFamily="34" charset="0"/>
                  <a:buChar char="—"/>
                  <a:defRPr/>
                </a:pPr>
                <a:r>
                  <a:rPr lang="en-US" sz="1600" b="1" dirty="0">
                    <a:solidFill>
                      <a:schemeClr val="tx1"/>
                    </a:solidFill>
                    <a:cs typeface="Arial" panose="020B0604020202020204" pitchFamily="34" charset="0"/>
                  </a:rPr>
                  <a:t>456 Legacy MSPV-NG Awards</a:t>
                </a:r>
              </a:p>
              <a:p>
                <a:pPr>
                  <a:spcBef>
                    <a:spcPts val="0"/>
                  </a:spcBef>
                  <a:spcAft>
                    <a:spcPts val="600"/>
                  </a:spcAft>
                  <a:defRPr/>
                </a:pPr>
                <a:endParaRPr lang="en-US" altLang="en-US" sz="1600" b="1" dirty="0">
                  <a:solidFill>
                    <a:schemeClr val="tx1"/>
                  </a:solidFill>
                </a:endParaRPr>
              </a:p>
            </p:txBody>
          </p:sp>
          <p:sp>
            <p:nvSpPr>
              <p:cNvPr id="19" name="Rectangle 18"/>
              <p:cNvSpPr/>
              <p:nvPr/>
            </p:nvSpPr>
            <p:spPr>
              <a:xfrm>
                <a:off x="685800" y="1377863"/>
                <a:ext cx="6978772" cy="588923"/>
              </a:xfrm>
              <a:prstGeom prst="rect">
                <a:avLst/>
              </a:prstGeom>
              <a:solidFill>
                <a:srgbClr val="0029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b="1" dirty="0"/>
                  <a:t>Current MSPV Phase 1 Awards</a:t>
                </a:r>
              </a:p>
            </p:txBody>
          </p:sp>
        </p:grpSp>
        <p:grpSp>
          <p:nvGrpSpPr>
            <p:cNvPr id="20487" name="Group 9"/>
            <p:cNvGrpSpPr>
              <a:grpSpLocks/>
            </p:cNvGrpSpPr>
            <p:nvPr/>
          </p:nvGrpSpPr>
          <p:grpSpPr bwMode="auto">
            <a:xfrm>
              <a:off x="4633912" y="1543050"/>
              <a:ext cx="3838575" cy="4005581"/>
              <a:chOff x="703717" y="2995808"/>
              <a:chExt cx="7772400" cy="4227126"/>
            </a:xfrm>
          </p:grpSpPr>
          <p:sp>
            <p:nvSpPr>
              <p:cNvPr id="16" name="Rectangle 15"/>
              <p:cNvSpPr/>
              <p:nvPr/>
            </p:nvSpPr>
            <p:spPr>
              <a:xfrm>
                <a:off x="703717" y="3170053"/>
                <a:ext cx="7772400" cy="4052881"/>
              </a:xfrm>
              <a:prstGeom prst="rect">
                <a:avLst/>
              </a:prstGeom>
              <a:solidFill>
                <a:srgbClr val="F7F7F7"/>
              </a:solidFill>
              <a:ln>
                <a:solidFill>
                  <a:srgbClr val="0083BE"/>
                </a:solidFill>
              </a:ln>
            </p:spPr>
            <p:style>
              <a:lnRef idx="1">
                <a:schemeClr val="accent1"/>
              </a:lnRef>
              <a:fillRef idx="3">
                <a:schemeClr val="accent1"/>
              </a:fillRef>
              <a:effectRef idx="2">
                <a:schemeClr val="accent1"/>
              </a:effectRef>
              <a:fontRef idx="minor">
                <a:schemeClr val="lt1"/>
              </a:fontRef>
            </p:style>
            <p:txBody>
              <a:bodyPr/>
              <a:lstStyle/>
              <a:p>
                <a:pPr marL="630238" lvl="1" indent="-173038">
                  <a:spcBef>
                    <a:spcPts val="0"/>
                  </a:spcBef>
                  <a:spcAft>
                    <a:spcPts val="600"/>
                  </a:spcAft>
                  <a:buFont typeface="Wingdings" panose="05000000000000000000" pitchFamily="2" charset="2"/>
                  <a:buChar char="§"/>
                  <a:defRPr/>
                </a:pPr>
                <a:endParaRPr lang="en-US" sz="1600" b="1" dirty="0">
                  <a:solidFill>
                    <a:prstClr val="black"/>
                  </a:solidFill>
                  <a:cs typeface="Arial" panose="020B0604020202020204" pitchFamily="34" charset="0"/>
                </a:endParaRPr>
              </a:p>
              <a:p>
                <a:pPr marL="628650" lvl="1" indent="-171450">
                  <a:spcBef>
                    <a:spcPts val="0"/>
                  </a:spcBef>
                  <a:spcAft>
                    <a:spcPts val="600"/>
                  </a:spcAft>
                  <a:buFont typeface="Wingdings" panose="05000000000000000000" pitchFamily="2" charset="2"/>
                  <a:buChar char="§"/>
                  <a:defRPr/>
                </a:pPr>
                <a:endParaRPr lang="en-US" sz="700" b="1" dirty="0">
                  <a:solidFill>
                    <a:prstClr val="black"/>
                  </a:solidFill>
                  <a:cs typeface="Arial" panose="020B0604020202020204" pitchFamily="34" charset="0"/>
                </a:endParaRPr>
              </a:p>
              <a:p>
                <a:pPr marL="628650" lvl="1" indent="-171450">
                  <a:spcBef>
                    <a:spcPts val="0"/>
                  </a:spcBef>
                  <a:spcAft>
                    <a:spcPts val="600"/>
                  </a:spcAft>
                  <a:buFont typeface="Wingdings" panose="05000000000000000000" pitchFamily="2" charset="2"/>
                  <a:buChar char="§"/>
                  <a:defRPr/>
                </a:pPr>
                <a:r>
                  <a:rPr lang="en-US" sz="1600" b="1" dirty="0">
                    <a:solidFill>
                      <a:schemeClr val="tx1"/>
                    </a:solidFill>
                    <a:cs typeface="Arial" panose="020B0604020202020204" pitchFamily="34" charset="0"/>
                  </a:rPr>
                  <a:t>13,955</a:t>
                </a:r>
                <a:r>
                  <a:rPr lang="en-US" sz="1600" b="1" dirty="0">
                    <a:solidFill>
                      <a:prstClr val="black"/>
                    </a:solidFill>
                    <a:cs typeface="Arial" panose="020B0604020202020204" pitchFamily="34" charset="0"/>
                  </a:rPr>
                  <a:t> Line Items </a:t>
                </a:r>
              </a:p>
            </p:txBody>
          </p:sp>
          <p:sp>
            <p:nvSpPr>
              <p:cNvPr id="17" name="Rectangle 16"/>
              <p:cNvSpPr/>
              <p:nvPr/>
            </p:nvSpPr>
            <p:spPr>
              <a:xfrm>
                <a:off x="703717" y="2995808"/>
                <a:ext cx="6978444" cy="588079"/>
              </a:xfrm>
              <a:prstGeom prst="rect">
                <a:avLst/>
              </a:prstGeom>
              <a:solidFill>
                <a:srgbClr val="0083BE"/>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b="1" dirty="0"/>
                  <a:t>Anticipated MSPV Phase 2 Awards</a:t>
                </a:r>
              </a:p>
            </p:txBody>
          </p:sp>
        </p:grpSp>
      </p:grpSp>
      <p:sp>
        <p:nvSpPr>
          <p:cNvPr id="20" name="Rectangle 19"/>
          <p:cNvSpPr/>
          <p:nvPr/>
        </p:nvSpPr>
        <p:spPr>
          <a:xfrm>
            <a:off x="2286000" y="5730875"/>
            <a:ext cx="4572000" cy="647700"/>
          </a:xfrm>
          <a:prstGeom prst="rect">
            <a:avLst/>
          </a:prstGeom>
        </p:spPr>
        <p:txBody>
          <a:bodyPr>
            <a:spAutoFit/>
          </a:bodyPr>
          <a:lstStyle/>
          <a:p>
            <a:pPr algn="ctr">
              <a:spcBef>
                <a:spcPts val="0"/>
              </a:spcBef>
              <a:spcAft>
                <a:spcPts val="600"/>
              </a:spcAft>
              <a:defRPr/>
            </a:pPr>
            <a:r>
              <a:rPr lang="en-US" b="1" dirty="0">
                <a:solidFill>
                  <a:prstClr val="black"/>
                </a:solidFill>
                <a:latin typeface="+mj-lt"/>
                <a:cs typeface="Arial" panose="020B0604020202020204" pitchFamily="34" charset="0"/>
              </a:rPr>
              <a:t>Total Estimated MSPV Awards by December 1, 2016 – 9,446 line items</a:t>
            </a:r>
          </a:p>
        </p:txBody>
      </p:sp>
    </p:spTree>
    <p:extLst>
      <p:ext uri="{BB962C8B-B14F-4D97-AF65-F5344CB8AC3E}">
        <p14:creationId xmlns:p14="http://schemas.microsoft.com/office/powerpoint/2010/main" val="4240522467"/>
      </p:ext>
    </p:extLst>
  </p:cSld>
  <p:clrMapOvr>
    <a:masterClrMapping/>
  </p:clrMapOvr>
  <p:transition spd="slow">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Placeholder 1"/>
          <p:cNvSpPr txBox="1">
            <a:spLocks/>
          </p:cNvSpPr>
          <p:nvPr/>
        </p:nvSpPr>
        <p:spPr bwMode="auto">
          <a:xfrm>
            <a:off x="1233540" y="4000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spcAft>
                <a:spcPts val="600"/>
              </a:spcAft>
              <a:buFont typeface="Arial" charset="0"/>
              <a:buNone/>
            </a:pPr>
            <a:r>
              <a:rPr lang="en-US" altLang="en-US" sz="2800" b="1" dirty="0"/>
              <a:t>Adding New Items to the MSPV Program  </a:t>
            </a:r>
          </a:p>
        </p:txBody>
      </p:sp>
      <p:sp>
        <p:nvSpPr>
          <p:cNvPr id="21507"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D5CA6CD-7BD4-42BA-B003-B16745A92E10}" type="slidenum">
              <a:rPr lang="en-US" altLang="en-US" sz="1200">
                <a:solidFill>
                  <a:srgbClr val="898989"/>
                </a:solidFill>
              </a:rPr>
              <a:pPr>
                <a:spcBef>
                  <a:spcPct val="0"/>
                </a:spcBef>
                <a:buFontTx/>
                <a:buNone/>
              </a:pPr>
              <a:t>13</a:t>
            </a:fld>
            <a:endParaRPr lang="en-US" altLang="en-US" sz="1200">
              <a:solidFill>
                <a:srgbClr val="898989"/>
              </a:solidFill>
            </a:endParaRPr>
          </a:p>
        </p:txBody>
      </p:sp>
      <p:sp>
        <p:nvSpPr>
          <p:cNvPr id="8" name="Freeform 7"/>
          <p:cNvSpPr/>
          <p:nvPr/>
        </p:nvSpPr>
        <p:spPr bwMode="auto">
          <a:xfrm>
            <a:off x="954088" y="1398588"/>
            <a:ext cx="7902575" cy="914400"/>
          </a:xfrm>
          <a:custGeom>
            <a:avLst/>
            <a:gdLst>
              <a:gd name="connsiteX0" fmla="*/ 94361 w 566154"/>
              <a:gd name="connsiteY0" fmla="*/ 0 h 7901603"/>
              <a:gd name="connsiteX1" fmla="*/ 471793 w 566154"/>
              <a:gd name="connsiteY1" fmla="*/ 0 h 7901603"/>
              <a:gd name="connsiteX2" fmla="*/ 566154 w 566154"/>
              <a:gd name="connsiteY2" fmla="*/ 94361 h 7901603"/>
              <a:gd name="connsiteX3" fmla="*/ 566154 w 566154"/>
              <a:gd name="connsiteY3" fmla="*/ 7901603 h 7901603"/>
              <a:gd name="connsiteX4" fmla="*/ 566154 w 566154"/>
              <a:gd name="connsiteY4" fmla="*/ 7901603 h 7901603"/>
              <a:gd name="connsiteX5" fmla="*/ 0 w 566154"/>
              <a:gd name="connsiteY5" fmla="*/ 7901603 h 7901603"/>
              <a:gd name="connsiteX6" fmla="*/ 0 w 566154"/>
              <a:gd name="connsiteY6" fmla="*/ 7901603 h 7901603"/>
              <a:gd name="connsiteX7" fmla="*/ 0 w 566154"/>
              <a:gd name="connsiteY7" fmla="*/ 94361 h 7901603"/>
              <a:gd name="connsiteX8" fmla="*/ 94361 w 566154"/>
              <a:gd name="connsiteY8" fmla="*/ 0 h 7901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154" h="7901603">
                <a:moveTo>
                  <a:pt x="566154" y="1316966"/>
                </a:moveTo>
                <a:lnTo>
                  <a:pt x="566154" y="6584637"/>
                </a:lnTo>
                <a:cubicBezTo>
                  <a:pt x="566154" y="7311971"/>
                  <a:pt x="563127" y="7901596"/>
                  <a:pt x="559393" y="7901596"/>
                </a:cubicBezTo>
                <a:lnTo>
                  <a:pt x="0" y="7901596"/>
                </a:lnTo>
                <a:lnTo>
                  <a:pt x="0" y="7901596"/>
                </a:lnTo>
                <a:lnTo>
                  <a:pt x="0" y="7"/>
                </a:lnTo>
                <a:lnTo>
                  <a:pt x="0" y="7"/>
                </a:lnTo>
                <a:lnTo>
                  <a:pt x="559393" y="7"/>
                </a:lnTo>
                <a:cubicBezTo>
                  <a:pt x="563127" y="7"/>
                  <a:pt x="566154" y="589632"/>
                  <a:pt x="566154" y="1316966"/>
                </a:cubicBezTo>
                <a:close/>
              </a:path>
            </a:pathLst>
          </a:custGeom>
          <a:solidFill>
            <a:srgbClr val="FBFBFB">
              <a:alpha val="90000"/>
            </a:srgbClr>
          </a:solidFill>
          <a:ln>
            <a:solidFill>
              <a:srgbClr val="00295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569" tIns="36527" rIns="36527" bIns="36528" spcCol="1270" anchor="ctr"/>
          <a:lstStyle/>
          <a:p>
            <a:pPr marL="0" lvl="1" defTabSz="622300">
              <a:lnSpc>
                <a:spcPct val="90000"/>
              </a:lnSpc>
              <a:spcAft>
                <a:spcPct val="15000"/>
              </a:spcAft>
              <a:defRPr/>
            </a:pPr>
            <a:r>
              <a:rPr lang="en-US" altLang="en-US" sz="1600" b="1" dirty="0"/>
              <a:t>Customers (Clinicians) see, or buy something via UPC or Purchase Order while visiting another facility, trade show, or other  event.  Like product and decide to make it part of daily commonly used items </a:t>
            </a:r>
            <a:endParaRPr lang="en-US" sz="1600" b="1" dirty="0"/>
          </a:p>
        </p:txBody>
      </p:sp>
      <p:sp>
        <p:nvSpPr>
          <p:cNvPr id="10" name="Freeform 9"/>
          <p:cNvSpPr/>
          <p:nvPr/>
        </p:nvSpPr>
        <p:spPr bwMode="auto">
          <a:xfrm>
            <a:off x="954088" y="2352675"/>
            <a:ext cx="7902575" cy="914400"/>
          </a:xfrm>
          <a:custGeom>
            <a:avLst/>
            <a:gdLst>
              <a:gd name="connsiteX0" fmla="*/ 94361 w 566154"/>
              <a:gd name="connsiteY0" fmla="*/ 0 h 7901603"/>
              <a:gd name="connsiteX1" fmla="*/ 471793 w 566154"/>
              <a:gd name="connsiteY1" fmla="*/ 0 h 7901603"/>
              <a:gd name="connsiteX2" fmla="*/ 566154 w 566154"/>
              <a:gd name="connsiteY2" fmla="*/ 94361 h 7901603"/>
              <a:gd name="connsiteX3" fmla="*/ 566154 w 566154"/>
              <a:gd name="connsiteY3" fmla="*/ 7901603 h 7901603"/>
              <a:gd name="connsiteX4" fmla="*/ 566154 w 566154"/>
              <a:gd name="connsiteY4" fmla="*/ 7901603 h 7901603"/>
              <a:gd name="connsiteX5" fmla="*/ 0 w 566154"/>
              <a:gd name="connsiteY5" fmla="*/ 7901603 h 7901603"/>
              <a:gd name="connsiteX6" fmla="*/ 0 w 566154"/>
              <a:gd name="connsiteY6" fmla="*/ 7901603 h 7901603"/>
              <a:gd name="connsiteX7" fmla="*/ 0 w 566154"/>
              <a:gd name="connsiteY7" fmla="*/ 94361 h 7901603"/>
              <a:gd name="connsiteX8" fmla="*/ 94361 w 566154"/>
              <a:gd name="connsiteY8" fmla="*/ 0 h 7901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154" h="7901603">
                <a:moveTo>
                  <a:pt x="566154" y="1316966"/>
                </a:moveTo>
                <a:lnTo>
                  <a:pt x="566154" y="6584637"/>
                </a:lnTo>
                <a:cubicBezTo>
                  <a:pt x="566154" y="7311971"/>
                  <a:pt x="563127" y="7901596"/>
                  <a:pt x="559393" y="7901596"/>
                </a:cubicBezTo>
                <a:lnTo>
                  <a:pt x="0" y="7901596"/>
                </a:lnTo>
                <a:lnTo>
                  <a:pt x="0" y="7901596"/>
                </a:lnTo>
                <a:lnTo>
                  <a:pt x="0" y="7"/>
                </a:lnTo>
                <a:lnTo>
                  <a:pt x="0" y="7"/>
                </a:lnTo>
                <a:lnTo>
                  <a:pt x="559393" y="7"/>
                </a:lnTo>
                <a:cubicBezTo>
                  <a:pt x="563127" y="7"/>
                  <a:pt x="566154" y="589632"/>
                  <a:pt x="566154" y="1316966"/>
                </a:cubicBezTo>
                <a:close/>
              </a:path>
            </a:pathLst>
          </a:custGeom>
          <a:solidFill>
            <a:srgbClr val="FBFBFB">
              <a:alpha val="90000"/>
            </a:srgbClr>
          </a:solidFill>
          <a:ln>
            <a:solidFill>
              <a:srgbClr val="598527"/>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569" tIns="36527" rIns="36527" bIns="36528" spcCol="1270" anchor="ctr"/>
          <a:lstStyle/>
          <a:p>
            <a:pPr marL="0" lvl="1" defTabSz="622300">
              <a:lnSpc>
                <a:spcPct val="90000"/>
              </a:lnSpc>
              <a:spcAft>
                <a:spcPct val="15000"/>
              </a:spcAft>
              <a:defRPr/>
            </a:pPr>
            <a:r>
              <a:rPr lang="en-US" altLang="en-US" sz="1600" b="1" dirty="0"/>
              <a:t>Submit request to MSPV Program Office to have item included under the MSPV Catalog</a:t>
            </a:r>
            <a:endParaRPr lang="en-US" sz="1600" b="1" dirty="0"/>
          </a:p>
        </p:txBody>
      </p:sp>
      <p:sp>
        <p:nvSpPr>
          <p:cNvPr id="12" name="Freeform 11"/>
          <p:cNvSpPr/>
          <p:nvPr/>
        </p:nvSpPr>
        <p:spPr bwMode="auto">
          <a:xfrm>
            <a:off x="954088" y="3308350"/>
            <a:ext cx="7902575" cy="914400"/>
          </a:xfrm>
          <a:custGeom>
            <a:avLst/>
            <a:gdLst>
              <a:gd name="connsiteX0" fmla="*/ 94361 w 566154"/>
              <a:gd name="connsiteY0" fmla="*/ 0 h 7901603"/>
              <a:gd name="connsiteX1" fmla="*/ 471793 w 566154"/>
              <a:gd name="connsiteY1" fmla="*/ 0 h 7901603"/>
              <a:gd name="connsiteX2" fmla="*/ 566154 w 566154"/>
              <a:gd name="connsiteY2" fmla="*/ 94361 h 7901603"/>
              <a:gd name="connsiteX3" fmla="*/ 566154 w 566154"/>
              <a:gd name="connsiteY3" fmla="*/ 7901603 h 7901603"/>
              <a:gd name="connsiteX4" fmla="*/ 566154 w 566154"/>
              <a:gd name="connsiteY4" fmla="*/ 7901603 h 7901603"/>
              <a:gd name="connsiteX5" fmla="*/ 0 w 566154"/>
              <a:gd name="connsiteY5" fmla="*/ 7901603 h 7901603"/>
              <a:gd name="connsiteX6" fmla="*/ 0 w 566154"/>
              <a:gd name="connsiteY6" fmla="*/ 7901603 h 7901603"/>
              <a:gd name="connsiteX7" fmla="*/ 0 w 566154"/>
              <a:gd name="connsiteY7" fmla="*/ 94361 h 7901603"/>
              <a:gd name="connsiteX8" fmla="*/ 94361 w 566154"/>
              <a:gd name="connsiteY8" fmla="*/ 0 h 7901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154" h="7901603">
                <a:moveTo>
                  <a:pt x="566154" y="1316966"/>
                </a:moveTo>
                <a:lnTo>
                  <a:pt x="566154" y="6584637"/>
                </a:lnTo>
                <a:cubicBezTo>
                  <a:pt x="566154" y="7311971"/>
                  <a:pt x="563127" y="7901596"/>
                  <a:pt x="559393" y="7901596"/>
                </a:cubicBezTo>
                <a:lnTo>
                  <a:pt x="0" y="7901596"/>
                </a:lnTo>
                <a:lnTo>
                  <a:pt x="0" y="7901596"/>
                </a:lnTo>
                <a:lnTo>
                  <a:pt x="0" y="7"/>
                </a:lnTo>
                <a:lnTo>
                  <a:pt x="0" y="7"/>
                </a:lnTo>
                <a:lnTo>
                  <a:pt x="559393" y="7"/>
                </a:lnTo>
                <a:cubicBezTo>
                  <a:pt x="563127" y="7"/>
                  <a:pt x="566154" y="589632"/>
                  <a:pt x="566154" y="1316966"/>
                </a:cubicBezTo>
                <a:close/>
              </a:path>
            </a:pathLst>
          </a:custGeom>
          <a:solidFill>
            <a:srgbClr val="FBFBFB">
              <a:alpha val="90000"/>
            </a:srgbClr>
          </a:solidFill>
          <a:ln>
            <a:solidFill>
              <a:srgbClr val="0083BE"/>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569" tIns="36527" rIns="36527" bIns="36528" spcCol="1270" anchor="ctr"/>
          <a:lstStyle/>
          <a:p>
            <a:pPr marL="285750" lvl="1" indent="-285750" defTabSz="622300">
              <a:lnSpc>
                <a:spcPct val="90000"/>
              </a:lnSpc>
              <a:spcAft>
                <a:spcPct val="15000"/>
              </a:spcAft>
              <a:buFont typeface="Wingdings" panose="05000000000000000000" pitchFamily="2" charset="2"/>
              <a:buChar char="§"/>
              <a:defRPr/>
            </a:pPr>
            <a:r>
              <a:rPr lang="en-US" altLang="en-US" sz="1600" b="1" dirty="0"/>
              <a:t>PMO conduct study to determine annual usage by other VAMCs and decides item is not a good candidate for MSPV</a:t>
            </a:r>
            <a:endParaRPr lang="en-US" sz="1600" b="1" dirty="0"/>
          </a:p>
        </p:txBody>
      </p:sp>
      <p:sp>
        <p:nvSpPr>
          <p:cNvPr id="14" name="Freeform 13"/>
          <p:cNvSpPr/>
          <p:nvPr/>
        </p:nvSpPr>
        <p:spPr bwMode="auto">
          <a:xfrm>
            <a:off x="954088" y="4262438"/>
            <a:ext cx="7902575" cy="914400"/>
          </a:xfrm>
          <a:custGeom>
            <a:avLst/>
            <a:gdLst>
              <a:gd name="connsiteX0" fmla="*/ 94361 w 566154"/>
              <a:gd name="connsiteY0" fmla="*/ 0 h 7901603"/>
              <a:gd name="connsiteX1" fmla="*/ 471793 w 566154"/>
              <a:gd name="connsiteY1" fmla="*/ 0 h 7901603"/>
              <a:gd name="connsiteX2" fmla="*/ 566154 w 566154"/>
              <a:gd name="connsiteY2" fmla="*/ 94361 h 7901603"/>
              <a:gd name="connsiteX3" fmla="*/ 566154 w 566154"/>
              <a:gd name="connsiteY3" fmla="*/ 7901603 h 7901603"/>
              <a:gd name="connsiteX4" fmla="*/ 566154 w 566154"/>
              <a:gd name="connsiteY4" fmla="*/ 7901603 h 7901603"/>
              <a:gd name="connsiteX5" fmla="*/ 0 w 566154"/>
              <a:gd name="connsiteY5" fmla="*/ 7901603 h 7901603"/>
              <a:gd name="connsiteX6" fmla="*/ 0 w 566154"/>
              <a:gd name="connsiteY6" fmla="*/ 7901603 h 7901603"/>
              <a:gd name="connsiteX7" fmla="*/ 0 w 566154"/>
              <a:gd name="connsiteY7" fmla="*/ 94361 h 7901603"/>
              <a:gd name="connsiteX8" fmla="*/ 94361 w 566154"/>
              <a:gd name="connsiteY8" fmla="*/ 0 h 7901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154" h="7901603">
                <a:moveTo>
                  <a:pt x="566154" y="1316966"/>
                </a:moveTo>
                <a:lnTo>
                  <a:pt x="566154" y="6584637"/>
                </a:lnTo>
                <a:cubicBezTo>
                  <a:pt x="566154" y="7311971"/>
                  <a:pt x="563127" y="7901596"/>
                  <a:pt x="559393" y="7901596"/>
                </a:cubicBezTo>
                <a:lnTo>
                  <a:pt x="0" y="7901596"/>
                </a:lnTo>
                <a:lnTo>
                  <a:pt x="0" y="7901596"/>
                </a:lnTo>
                <a:lnTo>
                  <a:pt x="0" y="7"/>
                </a:lnTo>
                <a:lnTo>
                  <a:pt x="0" y="7"/>
                </a:lnTo>
                <a:lnTo>
                  <a:pt x="559393" y="7"/>
                </a:lnTo>
                <a:cubicBezTo>
                  <a:pt x="563127" y="7"/>
                  <a:pt x="566154" y="589632"/>
                  <a:pt x="566154" y="1316966"/>
                </a:cubicBezTo>
                <a:close/>
              </a:path>
            </a:pathLst>
          </a:custGeom>
          <a:solidFill>
            <a:srgbClr val="FBFBFB">
              <a:alpha val="90000"/>
            </a:srgbClr>
          </a:solidFill>
          <a:ln>
            <a:solidFill>
              <a:srgbClr val="2C421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569" tIns="36527" rIns="36527" bIns="36528" spcCol="1270" anchor="ctr"/>
          <a:lstStyle/>
          <a:p>
            <a:pPr marL="285750" lvl="1" indent="-285750" defTabSz="622300">
              <a:lnSpc>
                <a:spcPct val="90000"/>
              </a:lnSpc>
              <a:spcAft>
                <a:spcPct val="15000"/>
              </a:spcAft>
              <a:buFont typeface="Wingdings" panose="05000000000000000000" pitchFamily="2" charset="2"/>
              <a:buChar char="§"/>
              <a:defRPr/>
            </a:pPr>
            <a:r>
              <a:rPr lang="en-US" altLang="en-US" sz="1600" b="1" dirty="0"/>
              <a:t>PMO determines that product is a good candidate for inclusion under the MSPV Program </a:t>
            </a:r>
          </a:p>
          <a:p>
            <a:pPr marL="571500" lvl="2" indent="-285750" defTabSz="622300">
              <a:lnSpc>
                <a:spcPct val="90000"/>
              </a:lnSpc>
              <a:spcAft>
                <a:spcPct val="15000"/>
              </a:spcAft>
              <a:buFont typeface="Calibri" panose="020F0502020204030204" pitchFamily="34" charset="0"/>
              <a:buChar char="—"/>
              <a:defRPr/>
            </a:pPr>
            <a:r>
              <a:rPr lang="en-US" altLang="en-US" sz="1600" b="1" dirty="0"/>
              <a:t>Forward product information, to include supporting requirement documentation to SAC MSPV Program Coordinator requesting the item be added to the MSPV catalog</a:t>
            </a:r>
            <a:endParaRPr lang="en-US" sz="1600" b="1" dirty="0"/>
          </a:p>
        </p:txBody>
      </p:sp>
      <p:sp>
        <p:nvSpPr>
          <p:cNvPr id="16" name="Freeform 15"/>
          <p:cNvSpPr/>
          <p:nvPr/>
        </p:nvSpPr>
        <p:spPr bwMode="auto">
          <a:xfrm>
            <a:off x="954088" y="5218113"/>
            <a:ext cx="7902575" cy="914400"/>
          </a:xfrm>
          <a:custGeom>
            <a:avLst/>
            <a:gdLst>
              <a:gd name="connsiteX0" fmla="*/ 94361 w 566154"/>
              <a:gd name="connsiteY0" fmla="*/ 0 h 7901603"/>
              <a:gd name="connsiteX1" fmla="*/ 471793 w 566154"/>
              <a:gd name="connsiteY1" fmla="*/ 0 h 7901603"/>
              <a:gd name="connsiteX2" fmla="*/ 566154 w 566154"/>
              <a:gd name="connsiteY2" fmla="*/ 94361 h 7901603"/>
              <a:gd name="connsiteX3" fmla="*/ 566154 w 566154"/>
              <a:gd name="connsiteY3" fmla="*/ 7901603 h 7901603"/>
              <a:gd name="connsiteX4" fmla="*/ 566154 w 566154"/>
              <a:gd name="connsiteY4" fmla="*/ 7901603 h 7901603"/>
              <a:gd name="connsiteX5" fmla="*/ 0 w 566154"/>
              <a:gd name="connsiteY5" fmla="*/ 7901603 h 7901603"/>
              <a:gd name="connsiteX6" fmla="*/ 0 w 566154"/>
              <a:gd name="connsiteY6" fmla="*/ 7901603 h 7901603"/>
              <a:gd name="connsiteX7" fmla="*/ 0 w 566154"/>
              <a:gd name="connsiteY7" fmla="*/ 94361 h 7901603"/>
              <a:gd name="connsiteX8" fmla="*/ 94361 w 566154"/>
              <a:gd name="connsiteY8" fmla="*/ 0 h 7901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6154" h="7901603">
                <a:moveTo>
                  <a:pt x="566154" y="1316966"/>
                </a:moveTo>
                <a:lnTo>
                  <a:pt x="566154" y="6584637"/>
                </a:lnTo>
                <a:cubicBezTo>
                  <a:pt x="566154" y="7311971"/>
                  <a:pt x="563127" y="7901596"/>
                  <a:pt x="559393" y="7901596"/>
                </a:cubicBezTo>
                <a:lnTo>
                  <a:pt x="0" y="7901596"/>
                </a:lnTo>
                <a:lnTo>
                  <a:pt x="0" y="7901596"/>
                </a:lnTo>
                <a:lnTo>
                  <a:pt x="0" y="7"/>
                </a:lnTo>
                <a:lnTo>
                  <a:pt x="0" y="7"/>
                </a:lnTo>
                <a:lnTo>
                  <a:pt x="559393" y="7"/>
                </a:lnTo>
                <a:cubicBezTo>
                  <a:pt x="563127" y="7"/>
                  <a:pt x="566154" y="589632"/>
                  <a:pt x="566154" y="1316966"/>
                </a:cubicBezTo>
                <a:close/>
              </a:path>
            </a:pathLst>
          </a:custGeom>
          <a:solidFill>
            <a:srgbClr val="FBFBFB">
              <a:alpha val="90000"/>
            </a:srgbClr>
          </a:solidFill>
          <a:ln>
            <a:solidFill>
              <a:srgbClr val="006AA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99569" tIns="36528" rIns="36527" bIns="36527" spcCol="1270" anchor="ctr"/>
          <a:lstStyle/>
          <a:p>
            <a:pPr marL="285750" lvl="1" indent="-285750" defTabSz="622300">
              <a:lnSpc>
                <a:spcPct val="90000"/>
              </a:lnSpc>
              <a:spcAft>
                <a:spcPct val="15000"/>
              </a:spcAft>
              <a:buFont typeface="Wingdings" panose="05000000000000000000" pitchFamily="2" charset="2"/>
              <a:buChar char="§"/>
              <a:defRPr/>
            </a:pPr>
            <a:r>
              <a:rPr lang="en-US" altLang="en-US" sz="1600" b="1" dirty="0"/>
              <a:t>MSPV Coordinator will evaluate request to ensure all MSPV criteria has been met, i.e., competition requirements, etc.</a:t>
            </a:r>
          </a:p>
          <a:p>
            <a:pPr marL="571500" lvl="2" indent="-285750" defTabSz="622300">
              <a:lnSpc>
                <a:spcPct val="90000"/>
              </a:lnSpc>
              <a:spcAft>
                <a:spcPct val="15000"/>
              </a:spcAft>
              <a:buFont typeface="Calibri" panose="020F0502020204030204" pitchFamily="34" charset="0"/>
              <a:buChar char="—"/>
              <a:defRPr/>
            </a:pPr>
            <a:r>
              <a:rPr lang="en-GB" sz="1600" b="1" dirty="0"/>
              <a:t>If </a:t>
            </a:r>
            <a:r>
              <a:rPr lang="en-US" altLang="en-US" sz="1600" b="1" dirty="0"/>
              <a:t>deemed a good candidate for MSPV Program, item will be added via the proper contractual administrative actions, i.e., BPA Award, Mod, or new contract</a:t>
            </a:r>
            <a:endParaRPr lang="en-US" sz="1600" b="1" dirty="0"/>
          </a:p>
        </p:txBody>
      </p:sp>
      <p:sp>
        <p:nvSpPr>
          <p:cNvPr id="7" name="Freeform 6"/>
          <p:cNvSpPr/>
          <p:nvPr/>
        </p:nvSpPr>
        <p:spPr bwMode="auto">
          <a:xfrm>
            <a:off x="315913" y="1387475"/>
            <a:ext cx="609600" cy="1371600"/>
          </a:xfrm>
          <a:custGeom>
            <a:avLst/>
            <a:gdLst>
              <a:gd name="connsiteX0" fmla="*/ 0 w 871007"/>
              <a:gd name="connsiteY0" fmla="*/ 0 h 609705"/>
              <a:gd name="connsiteX1" fmla="*/ 566155 w 871007"/>
              <a:gd name="connsiteY1" fmla="*/ 0 h 609705"/>
              <a:gd name="connsiteX2" fmla="*/ 871007 w 871007"/>
              <a:gd name="connsiteY2" fmla="*/ 304853 h 609705"/>
              <a:gd name="connsiteX3" fmla="*/ 566155 w 871007"/>
              <a:gd name="connsiteY3" fmla="*/ 609705 h 609705"/>
              <a:gd name="connsiteX4" fmla="*/ 0 w 871007"/>
              <a:gd name="connsiteY4" fmla="*/ 609705 h 609705"/>
              <a:gd name="connsiteX5" fmla="*/ 304853 w 871007"/>
              <a:gd name="connsiteY5" fmla="*/ 304853 h 609705"/>
              <a:gd name="connsiteX6" fmla="*/ 0 w 871007"/>
              <a:gd name="connsiteY6" fmla="*/ 0 h 60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1007" h="609705">
                <a:moveTo>
                  <a:pt x="871007" y="0"/>
                </a:moveTo>
                <a:lnTo>
                  <a:pt x="871007" y="396309"/>
                </a:lnTo>
                <a:lnTo>
                  <a:pt x="435503" y="609705"/>
                </a:lnTo>
                <a:lnTo>
                  <a:pt x="0" y="396309"/>
                </a:lnTo>
                <a:lnTo>
                  <a:pt x="0" y="0"/>
                </a:lnTo>
                <a:lnTo>
                  <a:pt x="435503" y="213397"/>
                </a:lnTo>
                <a:lnTo>
                  <a:pt x="871007" y="0"/>
                </a:lnTo>
                <a:close/>
              </a:path>
            </a:pathLst>
          </a:custGeom>
          <a:solidFill>
            <a:srgbClr val="002950"/>
          </a:solidFill>
          <a:ln w="6350">
            <a:solidFill>
              <a:srgbClr val="FBFBFB"/>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8891" tIns="313743" rIns="8889" bIns="313742" spcCol="1270" anchor="ctr"/>
          <a:lstStyle/>
          <a:p>
            <a:pPr algn="ctr" defTabSz="622300">
              <a:lnSpc>
                <a:spcPct val="90000"/>
              </a:lnSpc>
              <a:spcAft>
                <a:spcPct val="35000"/>
              </a:spcAft>
              <a:defRPr/>
            </a:pPr>
            <a:r>
              <a:rPr lang="en-US" sz="2000" b="1" dirty="0"/>
              <a:t>1</a:t>
            </a:r>
          </a:p>
        </p:txBody>
      </p:sp>
      <p:sp>
        <p:nvSpPr>
          <p:cNvPr id="9" name="Freeform 8"/>
          <p:cNvSpPr/>
          <p:nvPr/>
        </p:nvSpPr>
        <p:spPr bwMode="auto">
          <a:xfrm>
            <a:off x="315913" y="2344738"/>
            <a:ext cx="609600" cy="1371600"/>
          </a:xfrm>
          <a:custGeom>
            <a:avLst/>
            <a:gdLst>
              <a:gd name="connsiteX0" fmla="*/ 0 w 871007"/>
              <a:gd name="connsiteY0" fmla="*/ 0 h 609705"/>
              <a:gd name="connsiteX1" fmla="*/ 566155 w 871007"/>
              <a:gd name="connsiteY1" fmla="*/ 0 h 609705"/>
              <a:gd name="connsiteX2" fmla="*/ 871007 w 871007"/>
              <a:gd name="connsiteY2" fmla="*/ 304853 h 609705"/>
              <a:gd name="connsiteX3" fmla="*/ 566155 w 871007"/>
              <a:gd name="connsiteY3" fmla="*/ 609705 h 609705"/>
              <a:gd name="connsiteX4" fmla="*/ 0 w 871007"/>
              <a:gd name="connsiteY4" fmla="*/ 609705 h 609705"/>
              <a:gd name="connsiteX5" fmla="*/ 304853 w 871007"/>
              <a:gd name="connsiteY5" fmla="*/ 304853 h 609705"/>
              <a:gd name="connsiteX6" fmla="*/ 0 w 871007"/>
              <a:gd name="connsiteY6" fmla="*/ 0 h 60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1007" h="609705">
                <a:moveTo>
                  <a:pt x="871007" y="0"/>
                </a:moveTo>
                <a:lnTo>
                  <a:pt x="871007" y="396309"/>
                </a:lnTo>
                <a:lnTo>
                  <a:pt x="435503" y="609705"/>
                </a:lnTo>
                <a:lnTo>
                  <a:pt x="0" y="396309"/>
                </a:lnTo>
                <a:lnTo>
                  <a:pt x="0" y="0"/>
                </a:lnTo>
                <a:lnTo>
                  <a:pt x="435503" y="213397"/>
                </a:lnTo>
                <a:lnTo>
                  <a:pt x="871007" y="0"/>
                </a:lnTo>
                <a:close/>
              </a:path>
            </a:pathLst>
          </a:custGeom>
          <a:solidFill>
            <a:srgbClr val="598527"/>
          </a:solidFill>
          <a:ln w="6350">
            <a:solidFill>
              <a:srgbClr val="FBFBFB"/>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8891" tIns="313743" rIns="8889" bIns="313742" spcCol="1270" anchor="ctr"/>
          <a:lstStyle/>
          <a:p>
            <a:pPr algn="ctr" defTabSz="622300">
              <a:lnSpc>
                <a:spcPct val="90000"/>
              </a:lnSpc>
              <a:spcAft>
                <a:spcPct val="35000"/>
              </a:spcAft>
              <a:defRPr/>
            </a:pPr>
            <a:r>
              <a:rPr lang="en-US" sz="2000" b="1" dirty="0"/>
              <a:t>2</a:t>
            </a:r>
          </a:p>
        </p:txBody>
      </p:sp>
      <p:sp>
        <p:nvSpPr>
          <p:cNvPr id="11" name="Freeform 10"/>
          <p:cNvSpPr/>
          <p:nvPr/>
        </p:nvSpPr>
        <p:spPr bwMode="auto">
          <a:xfrm>
            <a:off x="315913" y="3302000"/>
            <a:ext cx="609600" cy="1371600"/>
          </a:xfrm>
          <a:custGeom>
            <a:avLst/>
            <a:gdLst>
              <a:gd name="connsiteX0" fmla="*/ 0 w 871007"/>
              <a:gd name="connsiteY0" fmla="*/ 0 h 609705"/>
              <a:gd name="connsiteX1" fmla="*/ 566155 w 871007"/>
              <a:gd name="connsiteY1" fmla="*/ 0 h 609705"/>
              <a:gd name="connsiteX2" fmla="*/ 871007 w 871007"/>
              <a:gd name="connsiteY2" fmla="*/ 304853 h 609705"/>
              <a:gd name="connsiteX3" fmla="*/ 566155 w 871007"/>
              <a:gd name="connsiteY3" fmla="*/ 609705 h 609705"/>
              <a:gd name="connsiteX4" fmla="*/ 0 w 871007"/>
              <a:gd name="connsiteY4" fmla="*/ 609705 h 609705"/>
              <a:gd name="connsiteX5" fmla="*/ 304853 w 871007"/>
              <a:gd name="connsiteY5" fmla="*/ 304853 h 609705"/>
              <a:gd name="connsiteX6" fmla="*/ 0 w 871007"/>
              <a:gd name="connsiteY6" fmla="*/ 0 h 60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1007" h="609705">
                <a:moveTo>
                  <a:pt x="871007" y="0"/>
                </a:moveTo>
                <a:lnTo>
                  <a:pt x="871007" y="396309"/>
                </a:lnTo>
                <a:lnTo>
                  <a:pt x="435503" y="609705"/>
                </a:lnTo>
                <a:lnTo>
                  <a:pt x="0" y="396309"/>
                </a:lnTo>
                <a:lnTo>
                  <a:pt x="0" y="0"/>
                </a:lnTo>
                <a:lnTo>
                  <a:pt x="435503" y="213397"/>
                </a:lnTo>
                <a:lnTo>
                  <a:pt x="871007" y="0"/>
                </a:lnTo>
                <a:close/>
              </a:path>
            </a:pathLst>
          </a:custGeom>
          <a:solidFill>
            <a:srgbClr val="0083BE"/>
          </a:solidFill>
          <a:ln w="6350">
            <a:solidFill>
              <a:srgbClr val="FBFBFB"/>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8891" tIns="313743" rIns="8889" bIns="313742" spcCol="1270" anchor="ctr"/>
          <a:lstStyle/>
          <a:p>
            <a:pPr algn="ctr" defTabSz="622300">
              <a:lnSpc>
                <a:spcPct val="90000"/>
              </a:lnSpc>
              <a:spcAft>
                <a:spcPct val="35000"/>
              </a:spcAft>
              <a:defRPr/>
            </a:pPr>
            <a:r>
              <a:rPr lang="en-US" sz="2000" b="1" dirty="0"/>
              <a:t>2.1</a:t>
            </a:r>
          </a:p>
        </p:txBody>
      </p:sp>
      <p:sp>
        <p:nvSpPr>
          <p:cNvPr id="13" name="Freeform 12"/>
          <p:cNvSpPr/>
          <p:nvPr/>
        </p:nvSpPr>
        <p:spPr bwMode="auto">
          <a:xfrm>
            <a:off x="315913" y="4260850"/>
            <a:ext cx="609600" cy="1371600"/>
          </a:xfrm>
          <a:custGeom>
            <a:avLst/>
            <a:gdLst>
              <a:gd name="connsiteX0" fmla="*/ 0 w 871007"/>
              <a:gd name="connsiteY0" fmla="*/ 0 h 609705"/>
              <a:gd name="connsiteX1" fmla="*/ 566155 w 871007"/>
              <a:gd name="connsiteY1" fmla="*/ 0 h 609705"/>
              <a:gd name="connsiteX2" fmla="*/ 871007 w 871007"/>
              <a:gd name="connsiteY2" fmla="*/ 304853 h 609705"/>
              <a:gd name="connsiteX3" fmla="*/ 566155 w 871007"/>
              <a:gd name="connsiteY3" fmla="*/ 609705 h 609705"/>
              <a:gd name="connsiteX4" fmla="*/ 0 w 871007"/>
              <a:gd name="connsiteY4" fmla="*/ 609705 h 609705"/>
              <a:gd name="connsiteX5" fmla="*/ 304853 w 871007"/>
              <a:gd name="connsiteY5" fmla="*/ 304853 h 609705"/>
              <a:gd name="connsiteX6" fmla="*/ 0 w 871007"/>
              <a:gd name="connsiteY6" fmla="*/ 0 h 60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1007" h="609705">
                <a:moveTo>
                  <a:pt x="871007" y="0"/>
                </a:moveTo>
                <a:lnTo>
                  <a:pt x="871007" y="396309"/>
                </a:lnTo>
                <a:lnTo>
                  <a:pt x="435503" y="609705"/>
                </a:lnTo>
                <a:lnTo>
                  <a:pt x="0" y="396309"/>
                </a:lnTo>
                <a:lnTo>
                  <a:pt x="0" y="0"/>
                </a:lnTo>
                <a:lnTo>
                  <a:pt x="435503" y="213397"/>
                </a:lnTo>
                <a:lnTo>
                  <a:pt x="871007" y="0"/>
                </a:lnTo>
                <a:close/>
              </a:path>
            </a:pathLst>
          </a:custGeom>
          <a:solidFill>
            <a:srgbClr val="2C4213"/>
          </a:solidFill>
          <a:ln w="6350">
            <a:solidFill>
              <a:srgbClr val="FBFBFB"/>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8891" tIns="313743" rIns="8889" bIns="313742" spcCol="1270" anchor="ctr"/>
          <a:lstStyle/>
          <a:p>
            <a:pPr algn="ctr" defTabSz="622300">
              <a:lnSpc>
                <a:spcPct val="90000"/>
              </a:lnSpc>
              <a:spcAft>
                <a:spcPct val="35000"/>
              </a:spcAft>
              <a:defRPr/>
            </a:pPr>
            <a:r>
              <a:rPr lang="en-US" sz="2000" b="1" dirty="0"/>
              <a:t>2.2</a:t>
            </a:r>
          </a:p>
        </p:txBody>
      </p:sp>
      <p:sp>
        <p:nvSpPr>
          <p:cNvPr id="15" name="Freeform 14"/>
          <p:cNvSpPr/>
          <p:nvPr/>
        </p:nvSpPr>
        <p:spPr bwMode="auto">
          <a:xfrm>
            <a:off x="315913" y="5218113"/>
            <a:ext cx="609600" cy="1371600"/>
          </a:xfrm>
          <a:custGeom>
            <a:avLst/>
            <a:gdLst>
              <a:gd name="connsiteX0" fmla="*/ 0 w 871007"/>
              <a:gd name="connsiteY0" fmla="*/ 0 h 609705"/>
              <a:gd name="connsiteX1" fmla="*/ 566155 w 871007"/>
              <a:gd name="connsiteY1" fmla="*/ 0 h 609705"/>
              <a:gd name="connsiteX2" fmla="*/ 871007 w 871007"/>
              <a:gd name="connsiteY2" fmla="*/ 304853 h 609705"/>
              <a:gd name="connsiteX3" fmla="*/ 566155 w 871007"/>
              <a:gd name="connsiteY3" fmla="*/ 609705 h 609705"/>
              <a:gd name="connsiteX4" fmla="*/ 0 w 871007"/>
              <a:gd name="connsiteY4" fmla="*/ 609705 h 609705"/>
              <a:gd name="connsiteX5" fmla="*/ 304853 w 871007"/>
              <a:gd name="connsiteY5" fmla="*/ 304853 h 609705"/>
              <a:gd name="connsiteX6" fmla="*/ 0 w 871007"/>
              <a:gd name="connsiteY6" fmla="*/ 0 h 609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1007" h="609705">
                <a:moveTo>
                  <a:pt x="871007" y="0"/>
                </a:moveTo>
                <a:lnTo>
                  <a:pt x="871007" y="396309"/>
                </a:lnTo>
                <a:lnTo>
                  <a:pt x="435503" y="609705"/>
                </a:lnTo>
                <a:lnTo>
                  <a:pt x="0" y="396309"/>
                </a:lnTo>
                <a:lnTo>
                  <a:pt x="0" y="0"/>
                </a:lnTo>
                <a:lnTo>
                  <a:pt x="435503" y="213397"/>
                </a:lnTo>
                <a:lnTo>
                  <a:pt x="871007" y="0"/>
                </a:lnTo>
                <a:close/>
              </a:path>
            </a:pathLst>
          </a:custGeom>
          <a:solidFill>
            <a:srgbClr val="006AAC"/>
          </a:solidFill>
          <a:ln w="6350">
            <a:solidFill>
              <a:srgbClr val="FBFBFB"/>
            </a:solidFill>
          </a:ln>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8891" tIns="313743" rIns="8889" bIns="313742" spcCol="1270" anchor="ctr"/>
          <a:lstStyle/>
          <a:p>
            <a:pPr algn="ctr" defTabSz="622300">
              <a:lnSpc>
                <a:spcPct val="90000"/>
              </a:lnSpc>
              <a:spcAft>
                <a:spcPct val="35000"/>
              </a:spcAft>
              <a:defRPr/>
            </a:pPr>
            <a:r>
              <a:rPr lang="en-US" sz="2000" b="1" dirty="0"/>
              <a:t>2.3</a:t>
            </a:r>
          </a:p>
        </p:txBody>
      </p:sp>
    </p:spTree>
    <p:extLst>
      <p:ext uri="{BB962C8B-B14F-4D97-AF65-F5344CB8AC3E}">
        <p14:creationId xmlns:p14="http://schemas.microsoft.com/office/powerpoint/2010/main" val="1035181566"/>
      </p:ext>
    </p:extLst>
  </p:cSld>
  <p:clrMapOvr>
    <a:masterClrMapping/>
  </p:clrMapOvr>
  <p:transition spd="slow">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27038" y="2284413"/>
            <a:ext cx="2651125" cy="3186112"/>
          </a:xfrm>
          <a:prstGeom prst="rect">
            <a:avLst/>
          </a:prstGeom>
        </p:spPr>
        <p:txBody>
          <a:bodyPr lIns="0" tIns="0" rIns="0" bIns="0">
            <a:spAutoFit/>
          </a:bodyPr>
          <a:lstStyle/>
          <a:p>
            <a:pPr>
              <a:spcAft>
                <a:spcPts val="600"/>
              </a:spcAft>
              <a:defRPr/>
            </a:pPr>
            <a:r>
              <a:rPr lang="en-US" sz="1600" b="1" dirty="0">
                <a:latin typeface="+mn-lt"/>
              </a:rPr>
              <a:t>All </a:t>
            </a:r>
            <a:r>
              <a:rPr lang="en-US" altLang="en-US" sz="1600" b="1" dirty="0">
                <a:latin typeface="+mn-lt"/>
              </a:rPr>
              <a:t>contract vehicles will generally be competed BPAs, BOAs, or other Contracts resulting in single award</a:t>
            </a:r>
          </a:p>
          <a:p>
            <a:pPr marL="171450" indent="-171450">
              <a:spcAft>
                <a:spcPts val="600"/>
              </a:spcAft>
              <a:buFont typeface="Wingdings" panose="05000000000000000000" pitchFamily="2" charset="2"/>
              <a:buChar char="§"/>
              <a:defRPr/>
            </a:pPr>
            <a:r>
              <a:rPr lang="en-US" sz="1600" dirty="0">
                <a:latin typeface="+mn-lt"/>
              </a:rPr>
              <a:t>Solicitation </a:t>
            </a:r>
            <a:r>
              <a:rPr lang="en-US" altLang="en-US" sz="1600" dirty="0">
                <a:latin typeface="+mn-lt"/>
              </a:rPr>
              <a:t>closing dates will generally be a standard 30 day response time</a:t>
            </a:r>
          </a:p>
          <a:p>
            <a:pPr marL="171450" indent="-171450">
              <a:spcAft>
                <a:spcPts val="600"/>
              </a:spcAft>
              <a:buFont typeface="Wingdings" panose="05000000000000000000" pitchFamily="2" charset="2"/>
              <a:buChar char="§"/>
              <a:defRPr/>
            </a:pPr>
            <a:r>
              <a:rPr lang="en-US" sz="1600" dirty="0">
                <a:latin typeface="+mn-lt"/>
              </a:rPr>
              <a:t>MSPV </a:t>
            </a:r>
            <a:r>
              <a:rPr lang="en-US" altLang="en-US" sz="1600" dirty="0">
                <a:latin typeface="+mn-lt"/>
              </a:rPr>
              <a:t>Catalog will be populated by completion of the Product and Pricing Document (PPD)</a:t>
            </a:r>
          </a:p>
          <a:p>
            <a:pPr marL="171450" indent="-171450">
              <a:spcAft>
                <a:spcPts val="600"/>
              </a:spcAft>
              <a:buFont typeface="Wingdings" panose="05000000000000000000" pitchFamily="2" charset="2"/>
              <a:buChar char="§"/>
              <a:defRPr/>
            </a:pPr>
            <a:endParaRPr lang="en-US" sz="1600" b="1" dirty="0">
              <a:solidFill>
                <a:schemeClr val="accent4"/>
              </a:solidFill>
              <a:latin typeface="+mn-lt"/>
            </a:endParaRPr>
          </a:p>
        </p:txBody>
      </p:sp>
      <p:sp>
        <p:nvSpPr>
          <p:cNvPr id="33" name="Rectangle 32"/>
          <p:cNvSpPr/>
          <p:nvPr/>
        </p:nvSpPr>
        <p:spPr>
          <a:xfrm>
            <a:off x="3133725" y="2284413"/>
            <a:ext cx="2876550" cy="4554537"/>
          </a:xfrm>
          <a:prstGeom prst="rect">
            <a:avLst/>
          </a:prstGeom>
        </p:spPr>
        <p:txBody>
          <a:bodyPr lIns="0" tIns="0" rIns="0" bIns="0">
            <a:spAutoFit/>
          </a:bodyPr>
          <a:lstStyle/>
          <a:p>
            <a:pPr>
              <a:spcAft>
                <a:spcPts val="600"/>
              </a:spcAft>
              <a:defRPr/>
            </a:pPr>
            <a:r>
              <a:rPr lang="en-US" sz="1600" b="1" dirty="0">
                <a:latin typeface="+mn-lt"/>
              </a:rPr>
              <a:t>Two </a:t>
            </a:r>
            <a:r>
              <a:rPr lang="en-US" altLang="en-US" sz="1600" b="1" dirty="0">
                <a:latin typeface="+mn-lt"/>
              </a:rPr>
              <a:t>Different Methods of Solicitation</a:t>
            </a:r>
          </a:p>
          <a:p>
            <a:pPr marL="171450" indent="-171450">
              <a:spcAft>
                <a:spcPts val="600"/>
              </a:spcAft>
              <a:buFont typeface="Wingdings" panose="05000000000000000000" pitchFamily="2" charset="2"/>
              <a:buChar char="§"/>
              <a:defRPr/>
            </a:pPr>
            <a:r>
              <a:rPr lang="en-US" altLang="en-US" sz="1600" dirty="0">
                <a:latin typeface="+mn-lt"/>
              </a:rPr>
              <a:t>Kingdomware Supreme Court Ruling Rule of “two” or more</a:t>
            </a:r>
          </a:p>
          <a:p>
            <a:pPr marL="742950" lvl="1" indent="-285750">
              <a:spcAft>
                <a:spcPts val="600"/>
              </a:spcAft>
              <a:buFont typeface="Calibri" panose="020F0502020204030204" pitchFamily="34" charset="0"/>
              <a:buChar char="—"/>
              <a:defRPr/>
            </a:pPr>
            <a:r>
              <a:rPr lang="en-US" altLang="en-US" sz="1600" dirty="0">
                <a:latin typeface="+mn-lt"/>
              </a:rPr>
              <a:t>SDVOSBs/VOSBs</a:t>
            </a:r>
          </a:p>
          <a:p>
            <a:pPr marL="171450" indent="-171450">
              <a:spcAft>
                <a:spcPts val="600"/>
              </a:spcAft>
              <a:buFont typeface="Wingdings" panose="05000000000000000000" pitchFamily="2" charset="2"/>
              <a:buChar char="§"/>
              <a:defRPr/>
            </a:pPr>
            <a:r>
              <a:rPr lang="en-US" altLang="en-US" sz="1600" dirty="0">
                <a:latin typeface="+mn-lt"/>
              </a:rPr>
              <a:t>VA FSS Schedule 65 and 66 (</a:t>
            </a:r>
            <a:r>
              <a:rPr lang="en-US" altLang="en-US" sz="1600" dirty="0" err="1">
                <a:latin typeface="+mn-lt"/>
              </a:rPr>
              <a:t>eBUY</a:t>
            </a:r>
            <a:r>
              <a:rPr lang="en-US" altLang="en-US" sz="1600" dirty="0">
                <a:latin typeface="+mn-lt"/>
              </a:rPr>
              <a:t>)</a:t>
            </a:r>
          </a:p>
          <a:p>
            <a:pPr marL="171450" indent="-171450">
              <a:spcAft>
                <a:spcPts val="600"/>
              </a:spcAft>
              <a:buFont typeface="Wingdings" panose="05000000000000000000" pitchFamily="2" charset="2"/>
              <a:buChar char="§"/>
              <a:defRPr/>
            </a:pPr>
            <a:r>
              <a:rPr lang="en-US" altLang="en-US" sz="1600" dirty="0" err="1">
                <a:latin typeface="+mn-lt"/>
              </a:rPr>
              <a:t>FedBizOpps</a:t>
            </a:r>
            <a:r>
              <a:rPr lang="en-US" altLang="en-US" sz="1600" dirty="0">
                <a:latin typeface="+mn-lt"/>
              </a:rPr>
              <a:t> (Non FSS Requirements) </a:t>
            </a:r>
          </a:p>
          <a:p>
            <a:pPr marL="742950" lvl="1" indent="-285750">
              <a:spcAft>
                <a:spcPts val="600"/>
              </a:spcAft>
              <a:buFont typeface="Calibri" panose="020F0502020204030204" pitchFamily="34" charset="0"/>
              <a:buChar char="—"/>
              <a:defRPr/>
            </a:pPr>
            <a:r>
              <a:rPr lang="en-US" altLang="en-US" sz="1600" dirty="0">
                <a:latin typeface="+mn-lt"/>
              </a:rPr>
              <a:t>Cascading Approach</a:t>
            </a:r>
          </a:p>
          <a:p>
            <a:pPr marL="1085850" lvl="2" indent="-285750">
              <a:spcAft>
                <a:spcPts val="600"/>
              </a:spcAft>
              <a:buFont typeface="Arial" panose="020B0604020202020204" pitchFamily="34" charset="0"/>
              <a:buChar char="•"/>
              <a:defRPr/>
            </a:pPr>
            <a:r>
              <a:rPr lang="en-US" altLang="en-US" sz="1600" dirty="0">
                <a:latin typeface="+mn-lt"/>
              </a:rPr>
              <a:t>Set-Asides for Small Business Manufacturers</a:t>
            </a:r>
          </a:p>
          <a:p>
            <a:pPr marL="1085850" lvl="2" indent="-285750">
              <a:spcAft>
                <a:spcPts val="600"/>
              </a:spcAft>
              <a:buFont typeface="Arial" panose="020B0604020202020204" pitchFamily="34" charset="0"/>
              <a:buChar char="•"/>
              <a:defRPr/>
            </a:pPr>
            <a:r>
              <a:rPr lang="en-US" altLang="en-US" sz="1600" dirty="0">
                <a:latin typeface="+mn-lt"/>
              </a:rPr>
              <a:t>Other Socioeconomic Groups</a:t>
            </a:r>
          </a:p>
          <a:p>
            <a:pPr marL="1085850" lvl="2" indent="-285750">
              <a:spcAft>
                <a:spcPts val="600"/>
              </a:spcAft>
              <a:buFont typeface="Arial" panose="020B0604020202020204" pitchFamily="34" charset="0"/>
              <a:buChar char="•"/>
              <a:defRPr/>
            </a:pPr>
            <a:r>
              <a:rPr lang="en-US" altLang="en-US" sz="1600" dirty="0">
                <a:latin typeface="+mn-lt"/>
              </a:rPr>
              <a:t>Unrestricted</a:t>
            </a:r>
          </a:p>
        </p:txBody>
      </p:sp>
      <p:sp>
        <p:nvSpPr>
          <p:cNvPr id="34" name="Rectangle 33"/>
          <p:cNvSpPr/>
          <p:nvPr/>
        </p:nvSpPr>
        <p:spPr>
          <a:xfrm>
            <a:off x="6096000" y="2284413"/>
            <a:ext cx="2651125" cy="4246562"/>
          </a:xfrm>
          <a:prstGeom prst="rect">
            <a:avLst/>
          </a:prstGeom>
        </p:spPr>
        <p:txBody>
          <a:bodyPr lIns="0" tIns="0" rIns="0" bIns="0">
            <a:spAutoFit/>
          </a:bodyPr>
          <a:lstStyle/>
          <a:p>
            <a:pPr>
              <a:spcAft>
                <a:spcPts val="600"/>
              </a:spcAft>
              <a:defRPr/>
            </a:pPr>
            <a:r>
              <a:rPr lang="en-US" sz="1600" b="1" dirty="0">
                <a:latin typeface="+mn-lt"/>
              </a:rPr>
              <a:t>Each RFQ </a:t>
            </a:r>
            <a:r>
              <a:rPr lang="en-US" altLang="en-US" sz="1600" b="1" dirty="0">
                <a:latin typeface="+mn-lt"/>
              </a:rPr>
              <a:t>will provide language advising potential </a:t>
            </a:r>
            <a:r>
              <a:rPr lang="en-US" altLang="en-US" sz="1600" b="1" dirty="0" err="1">
                <a:latin typeface="+mn-lt"/>
              </a:rPr>
              <a:t>Quoters</a:t>
            </a:r>
            <a:r>
              <a:rPr lang="en-US" altLang="en-US" sz="1600" b="1" dirty="0">
                <a:latin typeface="+mn-lt"/>
              </a:rPr>
              <a:t> of the following</a:t>
            </a:r>
          </a:p>
          <a:p>
            <a:pPr marL="171450" indent="-171450">
              <a:spcAft>
                <a:spcPts val="600"/>
              </a:spcAft>
              <a:buFont typeface="Wingdings" panose="05000000000000000000" pitchFamily="2" charset="2"/>
              <a:buChar char="§"/>
              <a:defRPr/>
            </a:pPr>
            <a:r>
              <a:rPr lang="en-US" sz="1600" dirty="0">
                <a:latin typeface="+mn-lt"/>
              </a:rPr>
              <a:t>Contract</a:t>
            </a:r>
            <a:r>
              <a:rPr lang="en-US" sz="1600" dirty="0">
                <a:solidFill>
                  <a:schemeClr val="accent5"/>
                </a:solidFill>
                <a:latin typeface="+mn-lt"/>
              </a:rPr>
              <a:t> </a:t>
            </a:r>
            <a:r>
              <a:rPr lang="en-US" altLang="en-US" sz="1600" dirty="0">
                <a:latin typeface="+mn-lt"/>
              </a:rPr>
              <a:t>Line Items selected for inclusion in each BPA shall meet the (salient) characteristics prescribed by the Program Office</a:t>
            </a:r>
          </a:p>
          <a:p>
            <a:pPr marL="171450" indent="-171450">
              <a:spcAft>
                <a:spcPts val="600"/>
              </a:spcAft>
              <a:buFont typeface="Wingdings" panose="05000000000000000000" pitchFamily="2" charset="2"/>
              <a:buChar char="§"/>
              <a:defRPr/>
            </a:pPr>
            <a:r>
              <a:rPr lang="en-US" altLang="en-US" sz="1600" dirty="0">
                <a:latin typeface="+mn-lt"/>
              </a:rPr>
              <a:t>Selection methodology will generally be on a “Low Price” basis, however, the Government reserves the right to use other methods as deemed appropriate</a:t>
            </a:r>
          </a:p>
          <a:p>
            <a:pPr marL="171450" indent="-171450">
              <a:spcAft>
                <a:spcPts val="600"/>
              </a:spcAft>
              <a:buFont typeface="Wingdings" panose="05000000000000000000" pitchFamily="2" charset="2"/>
              <a:buChar char="§"/>
              <a:defRPr/>
            </a:pPr>
            <a:endParaRPr lang="en-US" altLang="en-US" sz="1600" dirty="0">
              <a:latin typeface="+mn-lt"/>
            </a:endParaRPr>
          </a:p>
          <a:p>
            <a:pPr marL="171450" indent="-171450">
              <a:spcAft>
                <a:spcPts val="600"/>
              </a:spcAft>
              <a:buFont typeface="Wingdings" panose="05000000000000000000" pitchFamily="2" charset="2"/>
              <a:buChar char="§"/>
              <a:defRPr/>
            </a:pPr>
            <a:endParaRPr lang="en-US" sz="1600" b="1" dirty="0">
              <a:solidFill>
                <a:schemeClr val="accent5"/>
              </a:solidFill>
              <a:latin typeface="+mn-lt"/>
            </a:endParaRPr>
          </a:p>
        </p:txBody>
      </p:sp>
      <p:grpSp>
        <p:nvGrpSpPr>
          <p:cNvPr id="22533" name="Group 1"/>
          <p:cNvGrpSpPr>
            <a:grpSpLocks/>
          </p:cNvGrpSpPr>
          <p:nvPr/>
        </p:nvGrpSpPr>
        <p:grpSpPr bwMode="auto">
          <a:xfrm>
            <a:off x="381000" y="1479550"/>
            <a:ext cx="8383588" cy="700088"/>
            <a:chOff x="407988" y="1479550"/>
            <a:chExt cx="8383587" cy="700088"/>
          </a:xfrm>
        </p:grpSpPr>
        <p:sp>
          <p:nvSpPr>
            <p:cNvPr id="25" name="Rectangle 24"/>
            <p:cNvSpPr/>
            <p:nvPr/>
          </p:nvSpPr>
          <p:spPr>
            <a:xfrm>
              <a:off x="407988" y="1479550"/>
              <a:ext cx="2743200" cy="700088"/>
            </a:xfrm>
            <a:prstGeom prst="rect">
              <a:avLst/>
            </a:prstGeom>
            <a:solidFill>
              <a:srgbClr val="002950"/>
            </a:solidFill>
            <a:ln>
              <a:solidFill>
                <a:srgbClr val="FFFF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230886" tIns="16002" rIns="198882" bIns="16002" spcCol="1270" anchor="ctr"/>
            <a:lstStyle/>
            <a:p>
              <a:pPr algn="ctr" defTabSz="533400">
                <a:lnSpc>
                  <a:spcPct val="90000"/>
                </a:lnSpc>
                <a:spcAft>
                  <a:spcPct val="35000"/>
                </a:spcAft>
                <a:defRPr/>
              </a:pPr>
              <a:r>
                <a:rPr lang="en-US" b="1" dirty="0">
                  <a:solidFill>
                    <a:srgbClr val="FFFFFF"/>
                  </a:solidFill>
                  <a:cs typeface="Arial" panose="020B0604020202020204" pitchFamily="34" charset="0"/>
                </a:rPr>
                <a:t>Overview</a:t>
              </a:r>
            </a:p>
          </p:txBody>
        </p:sp>
        <p:sp>
          <p:nvSpPr>
            <p:cNvPr id="26" name="Rectangle 25"/>
            <p:cNvSpPr/>
            <p:nvPr/>
          </p:nvSpPr>
          <p:spPr>
            <a:xfrm>
              <a:off x="3228976" y="1479550"/>
              <a:ext cx="2743200" cy="700088"/>
            </a:xfrm>
            <a:prstGeom prst="rect">
              <a:avLst/>
            </a:prstGeom>
            <a:solidFill>
              <a:srgbClr val="598527"/>
            </a:solidFill>
            <a:ln>
              <a:solidFill>
                <a:srgbClr val="FFFF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230886" tIns="16002" rIns="198882" bIns="16002" spcCol="1270" anchor="ctr"/>
            <a:lstStyle/>
            <a:p>
              <a:pPr algn="ctr" defTabSz="533400">
                <a:spcAft>
                  <a:spcPts val="0"/>
                </a:spcAft>
                <a:defRPr/>
              </a:pPr>
              <a:r>
                <a:rPr lang="en-US" b="1" dirty="0">
                  <a:solidFill>
                    <a:srgbClr val="FFFFFF"/>
                  </a:solidFill>
                  <a:cs typeface="Arial" panose="020B0604020202020204" pitchFamily="34" charset="0"/>
                </a:rPr>
                <a:t>Solicitation </a:t>
              </a:r>
            </a:p>
            <a:p>
              <a:pPr algn="ctr" defTabSz="533400">
                <a:spcAft>
                  <a:spcPts val="0"/>
                </a:spcAft>
                <a:defRPr/>
              </a:pPr>
              <a:r>
                <a:rPr lang="en-US" b="1" dirty="0">
                  <a:solidFill>
                    <a:srgbClr val="FFFFFF"/>
                  </a:solidFill>
                  <a:cs typeface="Arial" panose="020B0604020202020204" pitchFamily="34" charset="0"/>
                </a:rPr>
                <a:t>Method</a:t>
              </a:r>
            </a:p>
          </p:txBody>
        </p:sp>
        <p:sp>
          <p:nvSpPr>
            <p:cNvPr id="27" name="Rectangle 26"/>
            <p:cNvSpPr/>
            <p:nvPr/>
          </p:nvSpPr>
          <p:spPr>
            <a:xfrm>
              <a:off x="6048375" y="1479550"/>
              <a:ext cx="2743200" cy="700088"/>
            </a:xfrm>
            <a:prstGeom prst="rect">
              <a:avLst/>
            </a:prstGeom>
            <a:solidFill>
              <a:srgbClr val="006AAC"/>
            </a:solidFill>
            <a:ln>
              <a:solidFill>
                <a:srgbClr val="FFFF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230886" tIns="16002" rIns="198882" bIns="16002" spcCol="1270" anchor="ctr"/>
            <a:lstStyle/>
            <a:p>
              <a:pPr algn="ctr" defTabSz="533400">
                <a:lnSpc>
                  <a:spcPct val="90000"/>
                </a:lnSpc>
                <a:defRPr/>
              </a:pPr>
              <a:r>
                <a:rPr lang="en-US" b="1" dirty="0">
                  <a:solidFill>
                    <a:srgbClr val="FFFFFF"/>
                  </a:solidFill>
                  <a:cs typeface="Arial" panose="020B0604020202020204" pitchFamily="34" charset="0"/>
                </a:rPr>
                <a:t>RFQ</a:t>
              </a:r>
            </a:p>
          </p:txBody>
        </p:sp>
      </p:grpSp>
      <p:grpSp>
        <p:nvGrpSpPr>
          <p:cNvPr id="29" name="Group 349"/>
          <p:cNvGrpSpPr>
            <a:grpSpLocks noChangeAspect="1"/>
          </p:cNvGrpSpPr>
          <p:nvPr/>
        </p:nvGrpSpPr>
        <p:grpSpPr bwMode="auto">
          <a:xfrm>
            <a:off x="501981" y="1550007"/>
            <a:ext cx="558721" cy="558721"/>
            <a:chOff x="5018" y="1229"/>
            <a:chExt cx="340" cy="340"/>
          </a:xfrm>
          <a:solidFill>
            <a:srgbClr val="0083BE"/>
          </a:solidFill>
        </p:grpSpPr>
        <p:sp>
          <p:nvSpPr>
            <p:cNvPr id="30" name="Freeform 350"/>
            <p:cNvSpPr>
              <a:spLocks noEditPoints="1"/>
            </p:cNvSpPr>
            <p:nvPr/>
          </p:nvSpPr>
          <p:spPr bwMode="auto">
            <a:xfrm>
              <a:off x="5103" y="1293"/>
              <a:ext cx="170" cy="212"/>
            </a:xfrm>
            <a:custGeom>
              <a:avLst/>
              <a:gdLst>
                <a:gd name="T0" fmla="*/ 160 w 256"/>
                <a:gd name="T1" fmla="*/ 85 h 320"/>
                <a:gd name="T2" fmla="*/ 10 w 256"/>
                <a:gd name="T3" fmla="*/ 85 h 320"/>
                <a:gd name="T4" fmla="*/ 0 w 256"/>
                <a:gd name="T5" fmla="*/ 96 h 320"/>
                <a:gd name="T6" fmla="*/ 0 w 256"/>
                <a:gd name="T7" fmla="*/ 309 h 320"/>
                <a:gd name="T8" fmla="*/ 10 w 256"/>
                <a:gd name="T9" fmla="*/ 320 h 320"/>
                <a:gd name="T10" fmla="*/ 160 w 256"/>
                <a:gd name="T11" fmla="*/ 320 h 320"/>
                <a:gd name="T12" fmla="*/ 170 w 256"/>
                <a:gd name="T13" fmla="*/ 309 h 320"/>
                <a:gd name="T14" fmla="*/ 170 w 256"/>
                <a:gd name="T15" fmla="*/ 96 h 320"/>
                <a:gd name="T16" fmla="*/ 160 w 256"/>
                <a:gd name="T17" fmla="*/ 85 h 320"/>
                <a:gd name="T18" fmla="*/ 149 w 256"/>
                <a:gd name="T19" fmla="*/ 298 h 320"/>
                <a:gd name="T20" fmla="*/ 21 w 256"/>
                <a:gd name="T21" fmla="*/ 298 h 320"/>
                <a:gd name="T22" fmla="*/ 21 w 256"/>
                <a:gd name="T23" fmla="*/ 106 h 320"/>
                <a:gd name="T24" fmla="*/ 149 w 256"/>
                <a:gd name="T25" fmla="*/ 106 h 320"/>
                <a:gd name="T26" fmla="*/ 149 w 256"/>
                <a:gd name="T27" fmla="*/ 298 h 320"/>
                <a:gd name="T28" fmla="*/ 213 w 256"/>
                <a:gd name="T29" fmla="*/ 53 h 320"/>
                <a:gd name="T30" fmla="*/ 213 w 256"/>
                <a:gd name="T31" fmla="*/ 266 h 320"/>
                <a:gd name="T32" fmla="*/ 202 w 256"/>
                <a:gd name="T33" fmla="*/ 277 h 320"/>
                <a:gd name="T34" fmla="*/ 192 w 256"/>
                <a:gd name="T35" fmla="*/ 266 h 320"/>
                <a:gd name="T36" fmla="*/ 192 w 256"/>
                <a:gd name="T37" fmla="*/ 64 h 320"/>
                <a:gd name="T38" fmla="*/ 53 w 256"/>
                <a:gd name="T39" fmla="*/ 64 h 320"/>
                <a:gd name="T40" fmla="*/ 42 w 256"/>
                <a:gd name="T41" fmla="*/ 53 h 320"/>
                <a:gd name="T42" fmla="*/ 53 w 256"/>
                <a:gd name="T43" fmla="*/ 42 h 320"/>
                <a:gd name="T44" fmla="*/ 202 w 256"/>
                <a:gd name="T45" fmla="*/ 42 h 320"/>
                <a:gd name="T46" fmla="*/ 213 w 256"/>
                <a:gd name="T47" fmla="*/ 53 h 320"/>
                <a:gd name="T48" fmla="*/ 256 w 256"/>
                <a:gd name="T49" fmla="*/ 10 h 320"/>
                <a:gd name="T50" fmla="*/ 256 w 256"/>
                <a:gd name="T51" fmla="*/ 224 h 320"/>
                <a:gd name="T52" fmla="*/ 245 w 256"/>
                <a:gd name="T53" fmla="*/ 234 h 320"/>
                <a:gd name="T54" fmla="*/ 234 w 256"/>
                <a:gd name="T55" fmla="*/ 224 h 320"/>
                <a:gd name="T56" fmla="*/ 234 w 256"/>
                <a:gd name="T57" fmla="*/ 21 h 320"/>
                <a:gd name="T58" fmla="*/ 96 w 256"/>
                <a:gd name="T59" fmla="*/ 21 h 320"/>
                <a:gd name="T60" fmla="*/ 85 w 256"/>
                <a:gd name="T61" fmla="*/ 10 h 320"/>
                <a:gd name="T62" fmla="*/ 96 w 256"/>
                <a:gd name="T63" fmla="*/ 0 h 320"/>
                <a:gd name="T64" fmla="*/ 245 w 256"/>
                <a:gd name="T65" fmla="*/ 0 h 320"/>
                <a:gd name="T66" fmla="*/ 256 w 256"/>
                <a:gd name="T67" fmla="*/ 10 h 320"/>
                <a:gd name="T68" fmla="*/ 32 w 256"/>
                <a:gd name="T69" fmla="*/ 266 h 320"/>
                <a:gd name="T70" fmla="*/ 42 w 256"/>
                <a:gd name="T71" fmla="*/ 256 h 320"/>
                <a:gd name="T72" fmla="*/ 128 w 256"/>
                <a:gd name="T73" fmla="*/ 256 h 320"/>
                <a:gd name="T74" fmla="*/ 138 w 256"/>
                <a:gd name="T75" fmla="*/ 266 h 320"/>
                <a:gd name="T76" fmla="*/ 128 w 256"/>
                <a:gd name="T77" fmla="*/ 277 h 320"/>
                <a:gd name="T78" fmla="*/ 42 w 256"/>
                <a:gd name="T79" fmla="*/ 277 h 320"/>
                <a:gd name="T80" fmla="*/ 32 w 256"/>
                <a:gd name="T81" fmla="*/ 266 h 320"/>
                <a:gd name="T82" fmla="*/ 32 w 256"/>
                <a:gd name="T83" fmla="*/ 224 h 320"/>
                <a:gd name="T84" fmla="*/ 42 w 256"/>
                <a:gd name="T85" fmla="*/ 213 h 320"/>
                <a:gd name="T86" fmla="*/ 128 w 256"/>
                <a:gd name="T87" fmla="*/ 213 h 320"/>
                <a:gd name="T88" fmla="*/ 138 w 256"/>
                <a:gd name="T89" fmla="*/ 224 h 320"/>
                <a:gd name="T90" fmla="*/ 128 w 256"/>
                <a:gd name="T91" fmla="*/ 234 h 320"/>
                <a:gd name="T92" fmla="*/ 42 w 256"/>
                <a:gd name="T93" fmla="*/ 234 h 320"/>
                <a:gd name="T94" fmla="*/ 32 w 256"/>
                <a:gd name="T95" fmla="*/ 224 h 320"/>
                <a:gd name="T96" fmla="*/ 32 w 256"/>
                <a:gd name="T97" fmla="*/ 181 h 320"/>
                <a:gd name="T98" fmla="*/ 42 w 256"/>
                <a:gd name="T99" fmla="*/ 170 h 320"/>
                <a:gd name="T100" fmla="*/ 128 w 256"/>
                <a:gd name="T101" fmla="*/ 170 h 320"/>
                <a:gd name="T102" fmla="*/ 138 w 256"/>
                <a:gd name="T103" fmla="*/ 181 h 320"/>
                <a:gd name="T104" fmla="*/ 128 w 256"/>
                <a:gd name="T105" fmla="*/ 192 h 320"/>
                <a:gd name="T106" fmla="*/ 42 w 256"/>
                <a:gd name="T107" fmla="*/ 192 h 320"/>
                <a:gd name="T108" fmla="*/ 32 w 256"/>
                <a:gd name="T109" fmla="*/ 181 h 320"/>
                <a:gd name="T110" fmla="*/ 32 w 256"/>
                <a:gd name="T111" fmla="*/ 138 h 320"/>
                <a:gd name="T112" fmla="*/ 42 w 256"/>
                <a:gd name="T113" fmla="*/ 128 h 320"/>
                <a:gd name="T114" fmla="*/ 128 w 256"/>
                <a:gd name="T115" fmla="*/ 128 h 320"/>
                <a:gd name="T116" fmla="*/ 138 w 256"/>
                <a:gd name="T117" fmla="*/ 138 h 320"/>
                <a:gd name="T118" fmla="*/ 128 w 256"/>
                <a:gd name="T119" fmla="*/ 149 h 320"/>
                <a:gd name="T120" fmla="*/ 42 w 256"/>
                <a:gd name="T121" fmla="*/ 149 h 320"/>
                <a:gd name="T122" fmla="*/ 32 w 256"/>
                <a:gd name="T123" fmla="*/ 138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6" h="320">
                  <a:moveTo>
                    <a:pt x="160" y="85"/>
                  </a:moveTo>
                  <a:cubicBezTo>
                    <a:pt x="10" y="85"/>
                    <a:pt x="10" y="85"/>
                    <a:pt x="10" y="85"/>
                  </a:cubicBezTo>
                  <a:cubicBezTo>
                    <a:pt x="4" y="85"/>
                    <a:pt x="0" y="90"/>
                    <a:pt x="0" y="96"/>
                  </a:cubicBezTo>
                  <a:cubicBezTo>
                    <a:pt x="0" y="309"/>
                    <a:pt x="0" y="309"/>
                    <a:pt x="0" y="309"/>
                  </a:cubicBezTo>
                  <a:cubicBezTo>
                    <a:pt x="0" y="315"/>
                    <a:pt x="4" y="320"/>
                    <a:pt x="10" y="320"/>
                  </a:cubicBezTo>
                  <a:cubicBezTo>
                    <a:pt x="160" y="320"/>
                    <a:pt x="160" y="320"/>
                    <a:pt x="160" y="320"/>
                  </a:cubicBezTo>
                  <a:cubicBezTo>
                    <a:pt x="166" y="320"/>
                    <a:pt x="170" y="315"/>
                    <a:pt x="170" y="309"/>
                  </a:cubicBezTo>
                  <a:cubicBezTo>
                    <a:pt x="170" y="96"/>
                    <a:pt x="170" y="96"/>
                    <a:pt x="170" y="96"/>
                  </a:cubicBezTo>
                  <a:cubicBezTo>
                    <a:pt x="170" y="90"/>
                    <a:pt x="166" y="85"/>
                    <a:pt x="160" y="85"/>
                  </a:cubicBezTo>
                  <a:close/>
                  <a:moveTo>
                    <a:pt x="149" y="298"/>
                  </a:moveTo>
                  <a:cubicBezTo>
                    <a:pt x="21" y="298"/>
                    <a:pt x="21" y="298"/>
                    <a:pt x="21" y="298"/>
                  </a:cubicBezTo>
                  <a:cubicBezTo>
                    <a:pt x="21" y="106"/>
                    <a:pt x="21" y="106"/>
                    <a:pt x="21" y="106"/>
                  </a:cubicBezTo>
                  <a:cubicBezTo>
                    <a:pt x="149" y="106"/>
                    <a:pt x="149" y="106"/>
                    <a:pt x="149" y="106"/>
                  </a:cubicBezTo>
                  <a:lnTo>
                    <a:pt x="149" y="298"/>
                  </a:lnTo>
                  <a:close/>
                  <a:moveTo>
                    <a:pt x="213" y="53"/>
                  </a:moveTo>
                  <a:cubicBezTo>
                    <a:pt x="213" y="266"/>
                    <a:pt x="213" y="266"/>
                    <a:pt x="213" y="266"/>
                  </a:cubicBezTo>
                  <a:cubicBezTo>
                    <a:pt x="213" y="272"/>
                    <a:pt x="208" y="277"/>
                    <a:pt x="202" y="277"/>
                  </a:cubicBezTo>
                  <a:cubicBezTo>
                    <a:pt x="196" y="277"/>
                    <a:pt x="192" y="272"/>
                    <a:pt x="192" y="266"/>
                  </a:cubicBezTo>
                  <a:cubicBezTo>
                    <a:pt x="192" y="64"/>
                    <a:pt x="192" y="64"/>
                    <a:pt x="192" y="64"/>
                  </a:cubicBezTo>
                  <a:cubicBezTo>
                    <a:pt x="53" y="64"/>
                    <a:pt x="53" y="64"/>
                    <a:pt x="53" y="64"/>
                  </a:cubicBezTo>
                  <a:cubicBezTo>
                    <a:pt x="47" y="64"/>
                    <a:pt x="42" y="59"/>
                    <a:pt x="42" y="53"/>
                  </a:cubicBezTo>
                  <a:cubicBezTo>
                    <a:pt x="42" y="47"/>
                    <a:pt x="47" y="42"/>
                    <a:pt x="53" y="42"/>
                  </a:cubicBezTo>
                  <a:cubicBezTo>
                    <a:pt x="202" y="42"/>
                    <a:pt x="202" y="42"/>
                    <a:pt x="202" y="42"/>
                  </a:cubicBezTo>
                  <a:cubicBezTo>
                    <a:pt x="208" y="42"/>
                    <a:pt x="213" y="47"/>
                    <a:pt x="213" y="53"/>
                  </a:cubicBezTo>
                  <a:close/>
                  <a:moveTo>
                    <a:pt x="256" y="10"/>
                  </a:moveTo>
                  <a:cubicBezTo>
                    <a:pt x="256" y="224"/>
                    <a:pt x="256" y="224"/>
                    <a:pt x="256" y="224"/>
                  </a:cubicBezTo>
                  <a:cubicBezTo>
                    <a:pt x="256" y="230"/>
                    <a:pt x="251" y="234"/>
                    <a:pt x="245" y="234"/>
                  </a:cubicBezTo>
                  <a:cubicBezTo>
                    <a:pt x="239" y="234"/>
                    <a:pt x="234" y="230"/>
                    <a:pt x="234" y="224"/>
                  </a:cubicBezTo>
                  <a:cubicBezTo>
                    <a:pt x="234" y="21"/>
                    <a:pt x="234" y="21"/>
                    <a:pt x="234" y="21"/>
                  </a:cubicBezTo>
                  <a:cubicBezTo>
                    <a:pt x="96" y="21"/>
                    <a:pt x="96" y="21"/>
                    <a:pt x="96" y="21"/>
                  </a:cubicBezTo>
                  <a:cubicBezTo>
                    <a:pt x="90" y="21"/>
                    <a:pt x="85" y="16"/>
                    <a:pt x="85" y="10"/>
                  </a:cubicBezTo>
                  <a:cubicBezTo>
                    <a:pt x="85" y="4"/>
                    <a:pt x="90" y="0"/>
                    <a:pt x="96" y="0"/>
                  </a:cubicBezTo>
                  <a:cubicBezTo>
                    <a:pt x="245" y="0"/>
                    <a:pt x="245" y="0"/>
                    <a:pt x="245" y="0"/>
                  </a:cubicBezTo>
                  <a:cubicBezTo>
                    <a:pt x="251" y="0"/>
                    <a:pt x="256" y="4"/>
                    <a:pt x="256" y="10"/>
                  </a:cubicBezTo>
                  <a:close/>
                  <a:moveTo>
                    <a:pt x="32" y="266"/>
                  </a:moveTo>
                  <a:cubicBezTo>
                    <a:pt x="32" y="260"/>
                    <a:pt x="36" y="256"/>
                    <a:pt x="42" y="256"/>
                  </a:cubicBezTo>
                  <a:cubicBezTo>
                    <a:pt x="128" y="256"/>
                    <a:pt x="128" y="256"/>
                    <a:pt x="128" y="256"/>
                  </a:cubicBezTo>
                  <a:cubicBezTo>
                    <a:pt x="134" y="256"/>
                    <a:pt x="138" y="260"/>
                    <a:pt x="138" y="266"/>
                  </a:cubicBezTo>
                  <a:cubicBezTo>
                    <a:pt x="138" y="272"/>
                    <a:pt x="134" y="277"/>
                    <a:pt x="128" y="277"/>
                  </a:cubicBezTo>
                  <a:cubicBezTo>
                    <a:pt x="42" y="277"/>
                    <a:pt x="42" y="277"/>
                    <a:pt x="42" y="277"/>
                  </a:cubicBezTo>
                  <a:cubicBezTo>
                    <a:pt x="36" y="277"/>
                    <a:pt x="32" y="272"/>
                    <a:pt x="32" y="266"/>
                  </a:cubicBezTo>
                  <a:close/>
                  <a:moveTo>
                    <a:pt x="32" y="224"/>
                  </a:moveTo>
                  <a:cubicBezTo>
                    <a:pt x="32" y="218"/>
                    <a:pt x="36" y="213"/>
                    <a:pt x="42" y="213"/>
                  </a:cubicBezTo>
                  <a:cubicBezTo>
                    <a:pt x="128" y="213"/>
                    <a:pt x="128" y="213"/>
                    <a:pt x="128" y="213"/>
                  </a:cubicBezTo>
                  <a:cubicBezTo>
                    <a:pt x="134" y="213"/>
                    <a:pt x="138" y="218"/>
                    <a:pt x="138" y="224"/>
                  </a:cubicBezTo>
                  <a:cubicBezTo>
                    <a:pt x="138" y="230"/>
                    <a:pt x="134" y="234"/>
                    <a:pt x="128" y="234"/>
                  </a:cubicBezTo>
                  <a:cubicBezTo>
                    <a:pt x="42" y="234"/>
                    <a:pt x="42" y="234"/>
                    <a:pt x="42" y="234"/>
                  </a:cubicBezTo>
                  <a:cubicBezTo>
                    <a:pt x="36" y="234"/>
                    <a:pt x="32" y="230"/>
                    <a:pt x="32" y="224"/>
                  </a:cubicBezTo>
                  <a:close/>
                  <a:moveTo>
                    <a:pt x="32" y="181"/>
                  </a:moveTo>
                  <a:cubicBezTo>
                    <a:pt x="32" y="175"/>
                    <a:pt x="36" y="170"/>
                    <a:pt x="42" y="170"/>
                  </a:cubicBezTo>
                  <a:cubicBezTo>
                    <a:pt x="128" y="170"/>
                    <a:pt x="128" y="170"/>
                    <a:pt x="128" y="170"/>
                  </a:cubicBezTo>
                  <a:cubicBezTo>
                    <a:pt x="134" y="170"/>
                    <a:pt x="138" y="175"/>
                    <a:pt x="138" y="181"/>
                  </a:cubicBezTo>
                  <a:cubicBezTo>
                    <a:pt x="138" y="187"/>
                    <a:pt x="134" y="192"/>
                    <a:pt x="128" y="192"/>
                  </a:cubicBezTo>
                  <a:cubicBezTo>
                    <a:pt x="42" y="192"/>
                    <a:pt x="42" y="192"/>
                    <a:pt x="42" y="192"/>
                  </a:cubicBezTo>
                  <a:cubicBezTo>
                    <a:pt x="36" y="192"/>
                    <a:pt x="32" y="187"/>
                    <a:pt x="32" y="181"/>
                  </a:cubicBezTo>
                  <a:close/>
                  <a:moveTo>
                    <a:pt x="32" y="138"/>
                  </a:moveTo>
                  <a:cubicBezTo>
                    <a:pt x="32" y="132"/>
                    <a:pt x="36" y="128"/>
                    <a:pt x="42" y="128"/>
                  </a:cubicBezTo>
                  <a:cubicBezTo>
                    <a:pt x="128" y="128"/>
                    <a:pt x="128" y="128"/>
                    <a:pt x="128" y="128"/>
                  </a:cubicBezTo>
                  <a:cubicBezTo>
                    <a:pt x="134" y="128"/>
                    <a:pt x="138" y="132"/>
                    <a:pt x="138" y="138"/>
                  </a:cubicBezTo>
                  <a:cubicBezTo>
                    <a:pt x="138" y="144"/>
                    <a:pt x="134" y="149"/>
                    <a:pt x="128" y="149"/>
                  </a:cubicBezTo>
                  <a:cubicBezTo>
                    <a:pt x="42" y="149"/>
                    <a:pt x="42" y="149"/>
                    <a:pt x="42" y="149"/>
                  </a:cubicBezTo>
                  <a:cubicBezTo>
                    <a:pt x="36" y="149"/>
                    <a:pt x="32" y="144"/>
                    <a:pt x="32" y="138"/>
                  </a:cubicBezTo>
                  <a:close/>
                </a:path>
              </a:pathLst>
            </a:custGeom>
            <a:solidFill>
              <a:schemeClr val="bg1"/>
            </a:solidFill>
            <a:ln>
              <a:noFill/>
            </a:ln>
            <a:extLst/>
          </p:spPr>
          <p:txBody>
            <a:bodyPr/>
            <a:lstStyle/>
            <a:p>
              <a:pPr>
                <a:defRPr/>
              </a:pPr>
              <a:endParaRPr lang="en-GB">
                <a:solidFill>
                  <a:schemeClr val="bg1"/>
                </a:solidFill>
                <a:latin typeface="Arial" panose="020B0604020202020204" pitchFamily="34" charset="0"/>
              </a:endParaRPr>
            </a:p>
          </p:txBody>
        </p:sp>
        <p:sp>
          <p:nvSpPr>
            <p:cNvPr id="37" name="Freeform 351"/>
            <p:cNvSpPr>
              <a:spLocks noEditPoints="1"/>
            </p:cNvSpPr>
            <p:nvPr/>
          </p:nvSpPr>
          <p:spPr bwMode="auto">
            <a:xfrm>
              <a:off x="5018" y="1229"/>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solidFill>
              <a:schemeClr val="bg1"/>
            </a:solidFill>
            <a:ln>
              <a:noFill/>
            </a:ln>
            <a:extLst/>
          </p:spPr>
          <p:txBody>
            <a:bodyPr/>
            <a:lstStyle/>
            <a:p>
              <a:pPr>
                <a:defRPr/>
              </a:pPr>
              <a:endParaRPr lang="en-GB">
                <a:solidFill>
                  <a:schemeClr val="bg1"/>
                </a:solidFill>
                <a:latin typeface="Arial" panose="020B0604020202020204" pitchFamily="34" charset="0"/>
              </a:endParaRPr>
            </a:p>
          </p:txBody>
        </p:sp>
      </p:grpSp>
      <p:grpSp>
        <p:nvGrpSpPr>
          <p:cNvPr id="40" name="Group 280"/>
          <p:cNvGrpSpPr>
            <a:grpSpLocks noChangeAspect="1"/>
          </p:cNvGrpSpPr>
          <p:nvPr/>
        </p:nvGrpSpPr>
        <p:grpSpPr bwMode="auto">
          <a:xfrm>
            <a:off x="3323851" y="1549726"/>
            <a:ext cx="558721" cy="558721"/>
            <a:chOff x="7350" y="739"/>
            <a:chExt cx="340" cy="340"/>
          </a:xfrm>
          <a:solidFill>
            <a:schemeClr val="bg1"/>
          </a:solidFill>
        </p:grpSpPr>
        <p:sp>
          <p:nvSpPr>
            <p:cNvPr id="41" name="Freeform 281"/>
            <p:cNvSpPr>
              <a:spLocks noEditPoints="1"/>
            </p:cNvSpPr>
            <p:nvPr/>
          </p:nvSpPr>
          <p:spPr bwMode="auto">
            <a:xfrm>
              <a:off x="7413" y="830"/>
              <a:ext cx="213" cy="157"/>
            </a:xfrm>
            <a:custGeom>
              <a:avLst/>
              <a:gdLst>
                <a:gd name="T0" fmla="*/ 1 w 321"/>
                <a:gd name="T1" fmla="*/ 55 h 236"/>
                <a:gd name="T2" fmla="*/ 11 w 321"/>
                <a:gd name="T3" fmla="*/ 44 h 236"/>
                <a:gd name="T4" fmla="*/ 284 w 321"/>
                <a:gd name="T5" fmla="*/ 44 h 236"/>
                <a:gd name="T6" fmla="*/ 260 w 321"/>
                <a:gd name="T7" fmla="*/ 20 h 236"/>
                <a:gd name="T8" fmla="*/ 260 w 321"/>
                <a:gd name="T9" fmla="*/ 4 h 236"/>
                <a:gd name="T10" fmla="*/ 275 w 321"/>
                <a:gd name="T11" fmla="*/ 4 h 236"/>
                <a:gd name="T12" fmla="*/ 318 w 321"/>
                <a:gd name="T13" fmla="*/ 47 h 236"/>
                <a:gd name="T14" fmla="*/ 320 w 321"/>
                <a:gd name="T15" fmla="*/ 51 h 236"/>
                <a:gd name="T16" fmla="*/ 320 w 321"/>
                <a:gd name="T17" fmla="*/ 59 h 236"/>
                <a:gd name="T18" fmla="*/ 318 w 321"/>
                <a:gd name="T19" fmla="*/ 62 h 236"/>
                <a:gd name="T20" fmla="*/ 275 w 321"/>
                <a:gd name="T21" fmla="*/ 105 h 236"/>
                <a:gd name="T22" fmla="*/ 267 w 321"/>
                <a:gd name="T23" fmla="*/ 108 h 236"/>
                <a:gd name="T24" fmla="*/ 260 w 321"/>
                <a:gd name="T25" fmla="*/ 105 h 236"/>
                <a:gd name="T26" fmla="*/ 260 w 321"/>
                <a:gd name="T27" fmla="*/ 90 h 236"/>
                <a:gd name="T28" fmla="*/ 284 w 321"/>
                <a:gd name="T29" fmla="*/ 65 h 236"/>
                <a:gd name="T30" fmla="*/ 11 w 321"/>
                <a:gd name="T31" fmla="*/ 65 h 236"/>
                <a:gd name="T32" fmla="*/ 1 w 321"/>
                <a:gd name="T33" fmla="*/ 55 h 236"/>
                <a:gd name="T34" fmla="*/ 310 w 321"/>
                <a:gd name="T35" fmla="*/ 172 h 236"/>
                <a:gd name="T36" fmla="*/ 37 w 321"/>
                <a:gd name="T37" fmla="*/ 172 h 236"/>
                <a:gd name="T38" fmla="*/ 62 w 321"/>
                <a:gd name="T39" fmla="*/ 148 h 236"/>
                <a:gd name="T40" fmla="*/ 62 w 321"/>
                <a:gd name="T41" fmla="*/ 132 h 236"/>
                <a:gd name="T42" fmla="*/ 46 w 321"/>
                <a:gd name="T43" fmla="*/ 132 h 236"/>
                <a:gd name="T44" fmla="*/ 4 w 321"/>
                <a:gd name="T45" fmla="*/ 175 h 236"/>
                <a:gd name="T46" fmla="*/ 1 w 321"/>
                <a:gd name="T47" fmla="*/ 179 h 236"/>
                <a:gd name="T48" fmla="*/ 1 w 321"/>
                <a:gd name="T49" fmla="*/ 187 h 236"/>
                <a:gd name="T50" fmla="*/ 4 w 321"/>
                <a:gd name="T51" fmla="*/ 190 h 236"/>
                <a:gd name="T52" fmla="*/ 46 w 321"/>
                <a:gd name="T53" fmla="*/ 233 h 236"/>
                <a:gd name="T54" fmla="*/ 54 w 321"/>
                <a:gd name="T55" fmla="*/ 236 h 236"/>
                <a:gd name="T56" fmla="*/ 62 w 321"/>
                <a:gd name="T57" fmla="*/ 233 h 236"/>
                <a:gd name="T58" fmla="*/ 62 w 321"/>
                <a:gd name="T59" fmla="*/ 218 h 236"/>
                <a:gd name="T60" fmla="*/ 37 w 321"/>
                <a:gd name="T61" fmla="*/ 193 h 236"/>
                <a:gd name="T62" fmla="*/ 310 w 321"/>
                <a:gd name="T63" fmla="*/ 193 h 236"/>
                <a:gd name="T64" fmla="*/ 321 w 321"/>
                <a:gd name="T65" fmla="*/ 183 h 236"/>
                <a:gd name="T66" fmla="*/ 310 w 321"/>
                <a:gd name="T67" fmla="*/ 17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1" h="236">
                  <a:moveTo>
                    <a:pt x="1" y="55"/>
                  </a:moveTo>
                  <a:cubicBezTo>
                    <a:pt x="1" y="49"/>
                    <a:pt x="5" y="44"/>
                    <a:pt x="11" y="44"/>
                  </a:cubicBezTo>
                  <a:cubicBezTo>
                    <a:pt x="284" y="44"/>
                    <a:pt x="284" y="44"/>
                    <a:pt x="284" y="44"/>
                  </a:cubicBezTo>
                  <a:cubicBezTo>
                    <a:pt x="260" y="20"/>
                    <a:pt x="260" y="20"/>
                    <a:pt x="260" y="20"/>
                  </a:cubicBezTo>
                  <a:cubicBezTo>
                    <a:pt x="256" y="15"/>
                    <a:pt x="256" y="9"/>
                    <a:pt x="260" y="4"/>
                  </a:cubicBezTo>
                  <a:cubicBezTo>
                    <a:pt x="264" y="0"/>
                    <a:pt x="271" y="0"/>
                    <a:pt x="275" y="4"/>
                  </a:cubicBezTo>
                  <a:cubicBezTo>
                    <a:pt x="318" y="47"/>
                    <a:pt x="318" y="47"/>
                    <a:pt x="318" y="47"/>
                  </a:cubicBezTo>
                  <a:cubicBezTo>
                    <a:pt x="319" y="48"/>
                    <a:pt x="319" y="49"/>
                    <a:pt x="320" y="51"/>
                  </a:cubicBezTo>
                  <a:cubicBezTo>
                    <a:pt x="321" y="53"/>
                    <a:pt x="321" y="56"/>
                    <a:pt x="320" y="59"/>
                  </a:cubicBezTo>
                  <a:cubicBezTo>
                    <a:pt x="319" y="60"/>
                    <a:pt x="319" y="61"/>
                    <a:pt x="318" y="62"/>
                  </a:cubicBezTo>
                  <a:cubicBezTo>
                    <a:pt x="275" y="105"/>
                    <a:pt x="275" y="105"/>
                    <a:pt x="275" y="105"/>
                  </a:cubicBezTo>
                  <a:cubicBezTo>
                    <a:pt x="273" y="107"/>
                    <a:pt x="270" y="108"/>
                    <a:pt x="267" y="108"/>
                  </a:cubicBezTo>
                  <a:cubicBezTo>
                    <a:pt x="265" y="108"/>
                    <a:pt x="262" y="107"/>
                    <a:pt x="260" y="105"/>
                  </a:cubicBezTo>
                  <a:cubicBezTo>
                    <a:pt x="256" y="101"/>
                    <a:pt x="256" y="94"/>
                    <a:pt x="260" y="90"/>
                  </a:cubicBezTo>
                  <a:cubicBezTo>
                    <a:pt x="284" y="65"/>
                    <a:pt x="284" y="65"/>
                    <a:pt x="284" y="65"/>
                  </a:cubicBezTo>
                  <a:cubicBezTo>
                    <a:pt x="11" y="65"/>
                    <a:pt x="11" y="65"/>
                    <a:pt x="11" y="65"/>
                  </a:cubicBezTo>
                  <a:cubicBezTo>
                    <a:pt x="5" y="65"/>
                    <a:pt x="1" y="61"/>
                    <a:pt x="1" y="55"/>
                  </a:cubicBezTo>
                  <a:close/>
                  <a:moveTo>
                    <a:pt x="310" y="172"/>
                  </a:moveTo>
                  <a:cubicBezTo>
                    <a:pt x="37" y="172"/>
                    <a:pt x="37" y="172"/>
                    <a:pt x="37" y="172"/>
                  </a:cubicBezTo>
                  <a:cubicBezTo>
                    <a:pt x="62" y="148"/>
                    <a:pt x="62" y="148"/>
                    <a:pt x="62" y="148"/>
                  </a:cubicBezTo>
                  <a:cubicBezTo>
                    <a:pt x="66" y="143"/>
                    <a:pt x="66" y="137"/>
                    <a:pt x="62" y="132"/>
                  </a:cubicBezTo>
                  <a:cubicBezTo>
                    <a:pt x="57" y="128"/>
                    <a:pt x="51" y="128"/>
                    <a:pt x="46" y="132"/>
                  </a:cubicBezTo>
                  <a:cubicBezTo>
                    <a:pt x="4" y="175"/>
                    <a:pt x="4" y="175"/>
                    <a:pt x="4" y="175"/>
                  </a:cubicBezTo>
                  <a:cubicBezTo>
                    <a:pt x="3" y="176"/>
                    <a:pt x="2" y="177"/>
                    <a:pt x="1" y="179"/>
                  </a:cubicBezTo>
                  <a:cubicBezTo>
                    <a:pt x="0" y="181"/>
                    <a:pt x="0" y="184"/>
                    <a:pt x="1" y="187"/>
                  </a:cubicBezTo>
                  <a:cubicBezTo>
                    <a:pt x="2" y="188"/>
                    <a:pt x="3" y="189"/>
                    <a:pt x="4" y="190"/>
                  </a:cubicBezTo>
                  <a:cubicBezTo>
                    <a:pt x="46" y="233"/>
                    <a:pt x="46" y="233"/>
                    <a:pt x="46" y="233"/>
                  </a:cubicBezTo>
                  <a:cubicBezTo>
                    <a:pt x="49" y="235"/>
                    <a:pt x="51" y="236"/>
                    <a:pt x="54" y="236"/>
                  </a:cubicBezTo>
                  <a:cubicBezTo>
                    <a:pt x="57" y="236"/>
                    <a:pt x="59" y="235"/>
                    <a:pt x="62" y="233"/>
                  </a:cubicBezTo>
                  <a:cubicBezTo>
                    <a:pt x="66" y="229"/>
                    <a:pt x="66" y="222"/>
                    <a:pt x="62" y="218"/>
                  </a:cubicBezTo>
                  <a:cubicBezTo>
                    <a:pt x="37" y="193"/>
                    <a:pt x="37" y="193"/>
                    <a:pt x="37" y="193"/>
                  </a:cubicBezTo>
                  <a:cubicBezTo>
                    <a:pt x="310" y="193"/>
                    <a:pt x="310" y="193"/>
                    <a:pt x="310" y="193"/>
                  </a:cubicBezTo>
                  <a:cubicBezTo>
                    <a:pt x="316" y="193"/>
                    <a:pt x="321" y="189"/>
                    <a:pt x="321" y="183"/>
                  </a:cubicBezTo>
                  <a:cubicBezTo>
                    <a:pt x="321" y="177"/>
                    <a:pt x="316" y="172"/>
                    <a:pt x="310" y="172"/>
                  </a:cubicBezTo>
                  <a:close/>
                </a:path>
              </a:pathLst>
            </a:custGeom>
            <a:grpFill/>
            <a:ln>
              <a:noFill/>
            </a:ln>
            <a:extLst/>
          </p:spPr>
          <p:txBody>
            <a:bodyPr/>
            <a:lstStyle/>
            <a:p>
              <a:pPr>
                <a:defRPr/>
              </a:pPr>
              <a:endParaRPr lang="en-GB">
                <a:latin typeface="Arial" panose="020B0604020202020204" pitchFamily="34" charset="0"/>
              </a:endParaRPr>
            </a:p>
          </p:txBody>
        </p:sp>
        <p:sp>
          <p:nvSpPr>
            <p:cNvPr id="42" name="Freeform 282"/>
            <p:cNvSpPr>
              <a:spLocks noEditPoints="1"/>
            </p:cNvSpPr>
            <p:nvPr/>
          </p:nvSpPr>
          <p:spPr bwMode="auto">
            <a:xfrm>
              <a:off x="7350" y="739"/>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p:spPr>
          <p:txBody>
            <a:bodyPr/>
            <a:lstStyle/>
            <a:p>
              <a:pPr>
                <a:defRPr/>
              </a:pPr>
              <a:endParaRPr lang="en-GB">
                <a:latin typeface="Arial" panose="020B0604020202020204" pitchFamily="34" charset="0"/>
              </a:endParaRPr>
            </a:p>
          </p:txBody>
        </p:sp>
      </p:grpSp>
      <p:grpSp>
        <p:nvGrpSpPr>
          <p:cNvPr id="45" name="Group 314"/>
          <p:cNvGrpSpPr>
            <a:grpSpLocks noChangeAspect="1"/>
          </p:cNvGrpSpPr>
          <p:nvPr/>
        </p:nvGrpSpPr>
        <p:grpSpPr bwMode="auto">
          <a:xfrm>
            <a:off x="6134728" y="1548904"/>
            <a:ext cx="558721" cy="558721"/>
            <a:chOff x="5811" y="1152"/>
            <a:chExt cx="340" cy="340"/>
          </a:xfrm>
          <a:solidFill>
            <a:schemeClr val="bg1"/>
          </a:solidFill>
        </p:grpSpPr>
        <p:sp>
          <p:nvSpPr>
            <p:cNvPr id="46" name="Freeform 315"/>
            <p:cNvSpPr>
              <a:spLocks noEditPoints="1"/>
            </p:cNvSpPr>
            <p:nvPr/>
          </p:nvSpPr>
          <p:spPr bwMode="auto">
            <a:xfrm>
              <a:off x="5889" y="1222"/>
              <a:ext cx="184" cy="192"/>
            </a:xfrm>
            <a:custGeom>
              <a:avLst/>
              <a:gdLst>
                <a:gd name="T0" fmla="*/ 267 w 277"/>
                <a:gd name="T1" fmla="*/ 32 h 288"/>
                <a:gd name="T2" fmla="*/ 224 w 277"/>
                <a:gd name="T3" fmla="*/ 32 h 288"/>
                <a:gd name="T4" fmla="*/ 224 w 277"/>
                <a:gd name="T5" fmla="*/ 11 h 288"/>
                <a:gd name="T6" fmla="*/ 213 w 277"/>
                <a:gd name="T7" fmla="*/ 0 h 288"/>
                <a:gd name="T8" fmla="*/ 64 w 277"/>
                <a:gd name="T9" fmla="*/ 0 h 288"/>
                <a:gd name="T10" fmla="*/ 53 w 277"/>
                <a:gd name="T11" fmla="*/ 11 h 288"/>
                <a:gd name="T12" fmla="*/ 53 w 277"/>
                <a:gd name="T13" fmla="*/ 32 h 288"/>
                <a:gd name="T14" fmla="*/ 11 w 277"/>
                <a:gd name="T15" fmla="*/ 32 h 288"/>
                <a:gd name="T16" fmla="*/ 0 w 277"/>
                <a:gd name="T17" fmla="*/ 43 h 288"/>
                <a:gd name="T18" fmla="*/ 0 w 277"/>
                <a:gd name="T19" fmla="*/ 278 h 288"/>
                <a:gd name="T20" fmla="*/ 11 w 277"/>
                <a:gd name="T21" fmla="*/ 288 h 288"/>
                <a:gd name="T22" fmla="*/ 267 w 277"/>
                <a:gd name="T23" fmla="*/ 288 h 288"/>
                <a:gd name="T24" fmla="*/ 277 w 277"/>
                <a:gd name="T25" fmla="*/ 278 h 288"/>
                <a:gd name="T26" fmla="*/ 277 w 277"/>
                <a:gd name="T27" fmla="*/ 43 h 288"/>
                <a:gd name="T28" fmla="*/ 267 w 277"/>
                <a:gd name="T29" fmla="*/ 32 h 288"/>
                <a:gd name="T30" fmla="*/ 75 w 277"/>
                <a:gd name="T31" fmla="*/ 22 h 288"/>
                <a:gd name="T32" fmla="*/ 203 w 277"/>
                <a:gd name="T33" fmla="*/ 22 h 288"/>
                <a:gd name="T34" fmla="*/ 203 w 277"/>
                <a:gd name="T35" fmla="*/ 105 h 288"/>
                <a:gd name="T36" fmla="*/ 138 w 277"/>
                <a:gd name="T37" fmla="*/ 139 h 288"/>
                <a:gd name="T38" fmla="*/ 75 w 277"/>
                <a:gd name="T39" fmla="*/ 105 h 288"/>
                <a:gd name="T40" fmla="*/ 75 w 277"/>
                <a:gd name="T41" fmla="*/ 22 h 288"/>
                <a:gd name="T42" fmla="*/ 256 w 277"/>
                <a:gd name="T43" fmla="*/ 267 h 288"/>
                <a:gd name="T44" fmla="*/ 21 w 277"/>
                <a:gd name="T45" fmla="*/ 267 h 288"/>
                <a:gd name="T46" fmla="*/ 21 w 277"/>
                <a:gd name="T47" fmla="*/ 54 h 288"/>
                <a:gd name="T48" fmla="*/ 53 w 277"/>
                <a:gd name="T49" fmla="*/ 54 h 288"/>
                <a:gd name="T50" fmla="*/ 53 w 277"/>
                <a:gd name="T51" fmla="*/ 107 h 288"/>
                <a:gd name="T52" fmla="*/ 54 w 277"/>
                <a:gd name="T53" fmla="*/ 111 h 288"/>
                <a:gd name="T54" fmla="*/ 138 w 277"/>
                <a:gd name="T55" fmla="*/ 160 h 288"/>
                <a:gd name="T56" fmla="*/ 223 w 277"/>
                <a:gd name="T57" fmla="*/ 111 h 288"/>
                <a:gd name="T58" fmla="*/ 224 w 277"/>
                <a:gd name="T59" fmla="*/ 107 h 288"/>
                <a:gd name="T60" fmla="*/ 224 w 277"/>
                <a:gd name="T61" fmla="*/ 54 h 288"/>
                <a:gd name="T62" fmla="*/ 256 w 277"/>
                <a:gd name="T63" fmla="*/ 54 h 288"/>
                <a:gd name="T64" fmla="*/ 256 w 277"/>
                <a:gd name="T65" fmla="*/ 267 h 288"/>
                <a:gd name="T66" fmla="*/ 99 w 277"/>
                <a:gd name="T67" fmla="*/ 83 h 288"/>
                <a:gd name="T68" fmla="*/ 99 w 277"/>
                <a:gd name="T69" fmla="*/ 67 h 288"/>
                <a:gd name="T70" fmla="*/ 114 w 277"/>
                <a:gd name="T71" fmla="*/ 67 h 288"/>
                <a:gd name="T72" fmla="*/ 128 w 277"/>
                <a:gd name="T73" fmla="*/ 81 h 288"/>
                <a:gd name="T74" fmla="*/ 128 w 277"/>
                <a:gd name="T75" fmla="*/ 54 h 288"/>
                <a:gd name="T76" fmla="*/ 139 w 277"/>
                <a:gd name="T77" fmla="*/ 43 h 288"/>
                <a:gd name="T78" fmla="*/ 149 w 277"/>
                <a:gd name="T79" fmla="*/ 54 h 288"/>
                <a:gd name="T80" fmla="*/ 149 w 277"/>
                <a:gd name="T81" fmla="*/ 81 h 288"/>
                <a:gd name="T82" fmla="*/ 163 w 277"/>
                <a:gd name="T83" fmla="*/ 67 h 288"/>
                <a:gd name="T84" fmla="*/ 178 w 277"/>
                <a:gd name="T85" fmla="*/ 67 h 288"/>
                <a:gd name="T86" fmla="*/ 178 w 277"/>
                <a:gd name="T87" fmla="*/ 83 h 288"/>
                <a:gd name="T88" fmla="*/ 146 w 277"/>
                <a:gd name="T89" fmla="*/ 115 h 288"/>
                <a:gd name="T90" fmla="*/ 139 w 277"/>
                <a:gd name="T91" fmla="*/ 118 h 288"/>
                <a:gd name="T92" fmla="*/ 131 w 277"/>
                <a:gd name="T93" fmla="*/ 115 h 288"/>
                <a:gd name="T94" fmla="*/ 99 w 277"/>
                <a:gd name="T95" fmla="*/ 83 h 288"/>
                <a:gd name="T96" fmla="*/ 235 w 277"/>
                <a:gd name="T97" fmla="*/ 192 h 288"/>
                <a:gd name="T98" fmla="*/ 224 w 277"/>
                <a:gd name="T99" fmla="*/ 203 h 288"/>
                <a:gd name="T100" fmla="*/ 53 w 277"/>
                <a:gd name="T101" fmla="*/ 203 h 288"/>
                <a:gd name="T102" fmla="*/ 43 w 277"/>
                <a:gd name="T103" fmla="*/ 192 h 288"/>
                <a:gd name="T104" fmla="*/ 53 w 277"/>
                <a:gd name="T105" fmla="*/ 182 h 288"/>
                <a:gd name="T106" fmla="*/ 224 w 277"/>
                <a:gd name="T107" fmla="*/ 182 h 288"/>
                <a:gd name="T108" fmla="*/ 235 w 277"/>
                <a:gd name="T109" fmla="*/ 192 h 288"/>
                <a:gd name="T110" fmla="*/ 235 w 277"/>
                <a:gd name="T111" fmla="*/ 235 h 288"/>
                <a:gd name="T112" fmla="*/ 224 w 277"/>
                <a:gd name="T113" fmla="*/ 246 h 288"/>
                <a:gd name="T114" fmla="*/ 53 w 277"/>
                <a:gd name="T115" fmla="*/ 246 h 288"/>
                <a:gd name="T116" fmla="*/ 43 w 277"/>
                <a:gd name="T117" fmla="*/ 235 h 288"/>
                <a:gd name="T118" fmla="*/ 53 w 277"/>
                <a:gd name="T119" fmla="*/ 224 h 288"/>
                <a:gd name="T120" fmla="*/ 224 w 277"/>
                <a:gd name="T121" fmla="*/ 224 h 288"/>
                <a:gd name="T122" fmla="*/ 235 w 277"/>
                <a:gd name="T123" fmla="*/ 235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 h="288">
                  <a:moveTo>
                    <a:pt x="267" y="32"/>
                  </a:moveTo>
                  <a:cubicBezTo>
                    <a:pt x="224" y="32"/>
                    <a:pt x="224" y="32"/>
                    <a:pt x="224" y="32"/>
                  </a:cubicBezTo>
                  <a:cubicBezTo>
                    <a:pt x="224" y="11"/>
                    <a:pt x="224" y="11"/>
                    <a:pt x="224" y="11"/>
                  </a:cubicBezTo>
                  <a:cubicBezTo>
                    <a:pt x="224" y="5"/>
                    <a:pt x="219" y="0"/>
                    <a:pt x="213" y="0"/>
                  </a:cubicBezTo>
                  <a:cubicBezTo>
                    <a:pt x="64" y="0"/>
                    <a:pt x="64" y="0"/>
                    <a:pt x="64" y="0"/>
                  </a:cubicBezTo>
                  <a:cubicBezTo>
                    <a:pt x="58" y="0"/>
                    <a:pt x="53" y="5"/>
                    <a:pt x="53" y="11"/>
                  </a:cubicBezTo>
                  <a:cubicBezTo>
                    <a:pt x="53" y="32"/>
                    <a:pt x="53" y="32"/>
                    <a:pt x="53" y="32"/>
                  </a:cubicBezTo>
                  <a:cubicBezTo>
                    <a:pt x="11" y="32"/>
                    <a:pt x="11" y="32"/>
                    <a:pt x="11" y="32"/>
                  </a:cubicBezTo>
                  <a:cubicBezTo>
                    <a:pt x="5" y="32"/>
                    <a:pt x="0" y="37"/>
                    <a:pt x="0" y="43"/>
                  </a:cubicBezTo>
                  <a:cubicBezTo>
                    <a:pt x="0" y="278"/>
                    <a:pt x="0" y="278"/>
                    <a:pt x="0" y="278"/>
                  </a:cubicBezTo>
                  <a:cubicBezTo>
                    <a:pt x="0" y="284"/>
                    <a:pt x="5" y="288"/>
                    <a:pt x="11" y="288"/>
                  </a:cubicBezTo>
                  <a:cubicBezTo>
                    <a:pt x="267" y="288"/>
                    <a:pt x="267" y="288"/>
                    <a:pt x="267" y="288"/>
                  </a:cubicBezTo>
                  <a:cubicBezTo>
                    <a:pt x="273" y="288"/>
                    <a:pt x="277" y="284"/>
                    <a:pt x="277" y="278"/>
                  </a:cubicBezTo>
                  <a:cubicBezTo>
                    <a:pt x="277" y="43"/>
                    <a:pt x="277" y="43"/>
                    <a:pt x="277" y="43"/>
                  </a:cubicBezTo>
                  <a:cubicBezTo>
                    <a:pt x="277" y="37"/>
                    <a:pt x="273" y="32"/>
                    <a:pt x="267" y="32"/>
                  </a:cubicBezTo>
                  <a:close/>
                  <a:moveTo>
                    <a:pt x="75" y="22"/>
                  </a:moveTo>
                  <a:cubicBezTo>
                    <a:pt x="203" y="22"/>
                    <a:pt x="203" y="22"/>
                    <a:pt x="203" y="22"/>
                  </a:cubicBezTo>
                  <a:cubicBezTo>
                    <a:pt x="203" y="105"/>
                    <a:pt x="203" y="105"/>
                    <a:pt x="203" y="105"/>
                  </a:cubicBezTo>
                  <a:cubicBezTo>
                    <a:pt x="192" y="125"/>
                    <a:pt x="166" y="139"/>
                    <a:pt x="138" y="139"/>
                  </a:cubicBezTo>
                  <a:cubicBezTo>
                    <a:pt x="106" y="139"/>
                    <a:pt x="84" y="122"/>
                    <a:pt x="75" y="105"/>
                  </a:cubicBezTo>
                  <a:lnTo>
                    <a:pt x="75" y="22"/>
                  </a:lnTo>
                  <a:close/>
                  <a:moveTo>
                    <a:pt x="256" y="267"/>
                  </a:moveTo>
                  <a:cubicBezTo>
                    <a:pt x="21" y="267"/>
                    <a:pt x="21" y="267"/>
                    <a:pt x="21" y="267"/>
                  </a:cubicBezTo>
                  <a:cubicBezTo>
                    <a:pt x="21" y="54"/>
                    <a:pt x="21" y="54"/>
                    <a:pt x="21" y="54"/>
                  </a:cubicBezTo>
                  <a:cubicBezTo>
                    <a:pt x="53" y="54"/>
                    <a:pt x="53" y="54"/>
                    <a:pt x="53" y="54"/>
                  </a:cubicBezTo>
                  <a:cubicBezTo>
                    <a:pt x="53" y="107"/>
                    <a:pt x="53" y="107"/>
                    <a:pt x="53" y="107"/>
                  </a:cubicBezTo>
                  <a:cubicBezTo>
                    <a:pt x="53" y="109"/>
                    <a:pt x="54" y="110"/>
                    <a:pt x="54" y="111"/>
                  </a:cubicBezTo>
                  <a:cubicBezTo>
                    <a:pt x="68" y="141"/>
                    <a:pt x="101" y="160"/>
                    <a:pt x="138" y="160"/>
                  </a:cubicBezTo>
                  <a:cubicBezTo>
                    <a:pt x="176" y="160"/>
                    <a:pt x="210" y="141"/>
                    <a:pt x="223" y="111"/>
                  </a:cubicBezTo>
                  <a:cubicBezTo>
                    <a:pt x="224" y="110"/>
                    <a:pt x="224" y="109"/>
                    <a:pt x="224" y="107"/>
                  </a:cubicBezTo>
                  <a:cubicBezTo>
                    <a:pt x="224" y="54"/>
                    <a:pt x="224" y="54"/>
                    <a:pt x="224" y="54"/>
                  </a:cubicBezTo>
                  <a:cubicBezTo>
                    <a:pt x="256" y="54"/>
                    <a:pt x="256" y="54"/>
                    <a:pt x="256" y="54"/>
                  </a:cubicBezTo>
                  <a:lnTo>
                    <a:pt x="256" y="267"/>
                  </a:lnTo>
                  <a:close/>
                  <a:moveTo>
                    <a:pt x="99" y="83"/>
                  </a:moveTo>
                  <a:cubicBezTo>
                    <a:pt x="95" y="78"/>
                    <a:pt x="95" y="72"/>
                    <a:pt x="99" y="67"/>
                  </a:cubicBezTo>
                  <a:cubicBezTo>
                    <a:pt x="103" y="63"/>
                    <a:pt x="110" y="63"/>
                    <a:pt x="114" y="67"/>
                  </a:cubicBezTo>
                  <a:cubicBezTo>
                    <a:pt x="128" y="81"/>
                    <a:pt x="128" y="81"/>
                    <a:pt x="128" y="81"/>
                  </a:cubicBezTo>
                  <a:cubicBezTo>
                    <a:pt x="128" y="54"/>
                    <a:pt x="128" y="54"/>
                    <a:pt x="128" y="54"/>
                  </a:cubicBezTo>
                  <a:cubicBezTo>
                    <a:pt x="128" y="48"/>
                    <a:pt x="133" y="43"/>
                    <a:pt x="139" y="43"/>
                  </a:cubicBezTo>
                  <a:cubicBezTo>
                    <a:pt x="145" y="43"/>
                    <a:pt x="149" y="48"/>
                    <a:pt x="149" y="54"/>
                  </a:cubicBezTo>
                  <a:cubicBezTo>
                    <a:pt x="149" y="81"/>
                    <a:pt x="149" y="81"/>
                    <a:pt x="149" y="81"/>
                  </a:cubicBezTo>
                  <a:cubicBezTo>
                    <a:pt x="163" y="67"/>
                    <a:pt x="163" y="67"/>
                    <a:pt x="163" y="67"/>
                  </a:cubicBezTo>
                  <a:cubicBezTo>
                    <a:pt x="167" y="63"/>
                    <a:pt x="174" y="63"/>
                    <a:pt x="178" y="67"/>
                  </a:cubicBezTo>
                  <a:cubicBezTo>
                    <a:pt x="182" y="72"/>
                    <a:pt x="182" y="78"/>
                    <a:pt x="178" y="83"/>
                  </a:cubicBezTo>
                  <a:cubicBezTo>
                    <a:pt x="146" y="115"/>
                    <a:pt x="146" y="115"/>
                    <a:pt x="146" y="115"/>
                  </a:cubicBezTo>
                  <a:cubicBezTo>
                    <a:pt x="144" y="117"/>
                    <a:pt x="141" y="118"/>
                    <a:pt x="139" y="118"/>
                  </a:cubicBezTo>
                  <a:cubicBezTo>
                    <a:pt x="136" y="118"/>
                    <a:pt x="133" y="117"/>
                    <a:pt x="131" y="115"/>
                  </a:cubicBezTo>
                  <a:lnTo>
                    <a:pt x="99" y="83"/>
                  </a:lnTo>
                  <a:close/>
                  <a:moveTo>
                    <a:pt x="235" y="192"/>
                  </a:moveTo>
                  <a:cubicBezTo>
                    <a:pt x="235" y="198"/>
                    <a:pt x="230" y="203"/>
                    <a:pt x="224" y="203"/>
                  </a:cubicBezTo>
                  <a:cubicBezTo>
                    <a:pt x="53" y="203"/>
                    <a:pt x="53" y="203"/>
                    <a:pt x="53" y="203"/>
                  </a:cubicBezTo>
                  <a:cubicBezTo>
                    <a:pt x="47" y="203"/>
                    <a:pt x="43" y="198"/>
                    <a:pt x="43" y="192"/>
                  </a:cubicBezTo>
                  <a:cubicBezTo>
                    <a:pt x="43" y="186"/>
                    <a:pt x="47" y="182"/>
                    <a:pt x="53" y="182"/>
                  </a:cubicBezTo>
                  <a:cubicBezTo>
                    <a:pt x="224" y="182"/>
                    <a:pt x="224" y="182"/>
                    <a:pt x="224" y="182"/>
                  </a:cubicBezTo>
                  <a:cubicBezTo>
                    <a:pt x="230" y="182"/>
                    <a:pt x="235" y="186"/>
                    <a:pt x="235" y="192"/>
                  </a:cubicBezTo>
                  <a:close/>
                  <a:moveTo>
                    <a:pt x="235" y="235"/>
                  </a:moveTo>
                  <a:cubicBezTo>
                    <a:pt x="235" y="241"/>
                    <a:pt x="230" y="246"/>
                    <a:pt x="224" y="246"/>
                  </a:cubicBezTo>
                  <a:cubicBezTo>
                    <a:pt x="53" y="246"/>
                    <a:pt x="53" y="246"/>
                    <a:pt x="53" y="246"/>
                  </a:cubicBezTo>
                  <a:cubicBezTo>
                    <a:pt x="47" y="246"/>
                    <a:pt x="43" y="241"/>
                    <a:pt x="43" y="235"/>
                  </a:cubicBezTo>
                  <a:cubicBezTo>
                    <a:pt x="43" y="229"/>
                    <a:pt x="47" y="224"/>
                    <a:pt x="53" y="224"/>
                  </a:cubicBezTo>
                  <a:cubicBezTo>
                    <a:pt x="224" y="224"/>
                    <a:pt x="224" y="224"/>
                    <a:pt x="224" y="224"/>
                  </a:cubicBezTo>
                  <a:cubicBezTo>
                    <a:pt x="230" y="224"/>
                    <a:pt x="235" y="229"/>
                    <a:pt x="235" y="235"/>
                  </a:cubicBezTo>
                  <a:close/>
                </a:path>
              </a:pathLst>
            </a:custGeom>
            <a:grpFill/>
            <a:ln>
              <a:noFill/>
            </a:ln>
            <a:extLst/>
          </p:spPr>
          <p:txBody>
            <a:bodyPr/>
            <a:lstStyle/>
            <a:p>
              <a:pPr>
                <a:defRPr/>
              </a:pPr>
              <a:endParaRPr lang="en-GB">
                <a:latin typeface="Arial" panose="020B0604020202020204" pitchFamily="34" charset="0"/>
              </a:endParaRPr>
            </a:p>
          </p:txBody>
        </p:sp>
        <p:sp>
          <p:nvSpPr>
            <p:cNvPr id="47" name="Freeform 316"/>
            <p:cNvSpPr>
              <a:spLocks noEditPoints="1"/>
            </p:cNvSpPr>
            <p:nvPr/>
          </p:nvSpPr>
          <p:spPr bwMode="auto">
            <a:xfrm>
              <a:off x="5811" y="1152"/>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p:spPr>
          <p:txBody>
            <a:bodyPr/>
            <a:lstStyle/>
            <a:p>
              <a:pPr>
                <a:defRPr/>
              </a:pPr>
              <a:endParaRPr lang="en-GB">
                <a:latin typeface="Arial" panose="020B0604020202020204" pitchFamily="34" charset="0"/>
              </a:endParaRPr>
            </a:p>
          </p:txBody>
        </p:sp>
      </p:grpSp>
      <p:sp>
        <p:nvSpPr>
          <p:cNvPr id="22537" name="Slide Number Placeholder 3"/>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87428CC-DF9D-42A4-B38E-34544B80DF8C}" type="slidenum">
              <a:rPr lang="en-US" altLang="en-US" sz="1200">
                <a:solidFill>
                  <a:srgbClr val="898989"/>
                </a:solidFill>
              </a:rPr>
              <a:pPr>
                <a:spcBef>
                  <a:spcPct val="0"/>
                </a:spcBef>
                <a:buFontTx/>
                <a:buNone/>
              </a:pPr>
              <a:t>14</a:t>
            </a:fld>
            <a:endParaRPr lang="en-US" altLang="en-US" sz="1200">
              <a:solidFill>
                <a:srgbClr val="898989"/>
              </a:solidFill>
            </a:endParaRPr>
          </a:p>
        </p:txBody>
      </p:sp>
      <p:sp>
        <p:nvSpPr>
          <p:cNvPr id="22538" name="Title Placeholder 1"/>
          <p:cNvSpPr txBox="1">
            <a:spLocks/>
          </p:cNvSpPr>
          <p:nvPr/>
        </p:nvSpPr>
        <p:spPr bwMode="auto">
          <a:xfrm>
            <a:off x="1224914" y="4000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spcAft>
                <a:spcPts val="600"/>
              </a:spcAft>
              <a:buFont typeface="Arial" charset="0"/>
              <a:buNone/>
            </a:pPr>
            <a:r>
              <a:rPr lang="en-US" altLang="en-US" b="1" dirty="0"/>
              <a:t>MSPV Catalog Solicitation Process</a:t>
            </a:r>
          </a:p>
        </p:txBody>
      </p:sp>
      <p:sp>
        <p:nvSpPr>
          <p:cNvPr id="20" name="TextBox 19"/>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21" name="Group 20"/>
          <p:cNvGrpSpPr/>
          <p:nvPr/>
        </p:nvGrpSpPr>
        <p:grpSpPr>
          <a:xfrm>
            <a:off x="1981200" y="152400"/>
            <a:ext cx="555211" cy="471930"/>
            <a:chOff x="6777323" y="697312"/>
            <a:chExt cx="1125329" cy="1017858"/>
          </a:xfrm>
          <a:solidFill>
            <a:schemeClr val="accent1">
              <a:lumMod val="50000"/>
            </a:schemeClr>
          </a:solidFill>
        </p:grpSpPr>
        <p:sp>
          <p:nvSpPr>
            <p:cNvPr id="22" name="5-Point Star 21"/>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3" name="5-Point Star 22"/>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4" name="5-Point Star 23"/>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8" name="Straight Connector 27"/>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32" name="Straight Connector 3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1622334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20663" y="1079706"/>
            <a:ext cx="8642350" cy="5594350"/>
            <a:chOff x="220663" y="381000"/>
            <a:chExt cx="8642350" cy="5594350"/>
          </a:xfrm>
        </p:grpSpPr>
        <p:grpSp>
          <p:nvGrpSpPr>
            <p:cNvPr id="48" name="Group 47"/>
            <p:cNvGrpSpPr>
              <a:grpSpLocks/>
            </p:cNvGrpSpPr>
            <p:nvPr/>
          </p:nvGrpSpPr>
          <p:grpSpPr bwMode="auto">
            <a:xfrm>
              <a:off x="228600" y="598488"/>
              <a:ext cx="4394200" cy="2870200"/>
              <a:chOff x="228600" y="448666"/>
              <a:chExt cx="4394296" cy="2153412"/>
            </a:xfrm>
          </p:grpSpPr>
          <p:sp>
            <p:nvSpPr>
              <p:cNvPr id="49" name="Pentagon 28"/>
              <p:cNvSpPr/>
              <p:nvPr/>
            </p:nvSpPr>
            <p:spPr>
              <a:xfrm>
                <a:off x="228600" y="448666"/>
                <a:ext cx="4394296" cy="2153412"/>
              </a:xfrm>
              <a:custGeom>
                <a:avLst/>
                <a:gdLst/>
                <a:ahLst/>
                <a:cxnLst/>
                <a:rect l="l" t="t" r="r" b="b"/>
                <a:pathLst>
                  <a:path w="4394296" h="2153412">
                    <a:moveTo>
                      <a:pt x="3192434" y="0"/>
                    </a:moveTo>
                    <a:cubicBezTo>
                      <a:pt x="3365170" y="0"/>
                      <a:pt x="3505200" y="137073"/>
                      <a:pt x="3505200" y="306161"/>
                    </a:cubicBezTo>
                    <a:lnTo>
                      <a:pt x="3500216" y="354556"/>
                    </a:lnTo>
                    <a:lnTo>
                      <a:pt x="4394296" y="1884253"/>
                    </a:lnTo>
                    <a:lnTo>
                      <a:pt x="3933786" y="2153412"/>
                    </a:lnTo>
                    <a:lnTo>
                      <a:pt x="3009983" y="572860"/>
                    </a:lnTo>
                    <a:lnTo>
                      <a:pt x="0" y="572860"/>
                    </a:lnTo>
                    <a:lnTo>
                      <a:pt x="0" y="39460"/>
                    </a:lnTo>
                    <a:lnTo>
                      <a:pt x="3041706" y="39460"/>
                    </a:lnTo>
                    <a:cubicBezTo>
                      <a:pt x="3085886" y="13860"/>
                      <a:pt x="3137507" y="0"/>
                      <a:pt x="3192434" y="0"/>
                    </a:cubicBezTo>
                    <a:close/>
                  </a:path>
                </a:pathLst>
              </a:custGeom>
              <a:solidFill>
                <a:srgbClr val="002950"/>
              </a:solidFill>
              <a:ln>
                <a:solidFill>
                  <a:schemeClr val="bg1">
                    <a:lumMod val="95000"/>
                  </a:schemeClr>
                </a:solidFill>
              </a:ln>
              <a:effectLst/>
              <a:scene3d>
                <a:camera prst="orthographicFront"/>
                <a:lightRig rig="contrasting" dir="t"/>
              </a:scene3d>
              <a:sp3d prstMaterial="softEdge">
                <a:bevelT w="120650" prst="artDeco"/>
              </a:sp3d>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endParaRPr lang="en-US" sz="1400" dirty="0">
                  <a:solidFill>
                    <a:prstClr val="white"/>
                  </a:solidFill>
                  <a:latin typeface="+mj-lt"/>
                </a:endParaRPr>
              </a:p>
            </p:txBody>
          </p:sp>
          <p:sp>
            <p:nvSpPr>
              <p:cNvPr id="50" name="TextBox 49"/>
              <p:cNvSpPr txBox="1"/>
              <p:nvPr/>
            </p:nvSpPr>
            <p:spPr>
              <a:xfrm>
                <a:off x="228600" y="514173"/>
                <a:ext cx="3429075" cy="457362"/>
              </a:xfrm>
              <a:prstGeom prst="rect">
                <a:avLst/>
              </a:prstGeom>
              <a:noFill/>
            </p:spPr>
            <p:txBody>
              <a:bodyPr anchor="ctr">
                <a:normAutofit lnSpcReduction="10000"/>
              </a:bodyPr>
              <a:lstStyle/>
              <a:p>
                <a:pPr>
                  <a:defRPr/>
                </a:pPr>
                <a:r>
                  <a:rPr lang="en-US" dirty="0">
                    <a:solidFill>
                      <a:prstClr val="white">
                        <a:lumMod val="95000"/>
                      </a:prstClr>
                    </a:solidFill>
                    <a:latin typeface="+mj-lt"/>
                  </a:rPr>
                  <a:t>Technical (Product Literature review)</a:t>
                </a:r>
              </a:p>
            </p:txBody>
          </p:sp>
        </p:grpSp>
        <p:grpSp>
          <p:nvGrpSpPr>
            <p:cNvPr id="44" name="Group 43"/>
            <p:cNvGrpSpPr>
              <a:grpSpLocks/>
            </p:cNvGrpSpPr>
            <p:nvPr/>
          </p:nvGrpSpPr>
          <p:grpSpPr bwMode="auto">
            <a:xfrm>
              <a:off x="228600" y="2952750"/>
              <a:ext cx="4422775" cy="3022600"/>
              <a:chOff x="228600" y="2214763"/>
              <a:chExt cx="4423310" cy="2266255"/>
            </a:xfrm>
          </p:grpSpPr>
          <p:sp>
            <p:nvSpPr>
              <p:cNvPr id="46" name="Pentagon 51"/>
              <p:cNvSpPr/>
              <p:nvPr/>
            </p:nvSpPr>
            <p:spPr>
              <a:xfrm flipV="1">
                <a:off x="228600" y="2214763"/>
                <a:ext cx="4423310" cy="2266255"/>
              </a:xfrm>
              <a:custGeom>
                <a:avLst/>
                <a:gdLst/>
                <a:ahLst/>
                <a:cxnLst/>
                <a:rect l="l" t="t" r="r" b="b"/>
                <a:pathLst>
                  <a:path w="4423310" h="2266255">
                    <a:moveTo>
                      <a:pt x="3962800" y="2266255"/>
                    </a:moveTo>
                    <a:lnTo>
                      <a:pt x="4423310" y="1997096"/>
                    </a:lnTo>
                    <a:lnTo>
                      <a:pt x="3493492" y="406252"/>
                    </a:lnTo>
                    <a:cubicBezTo>
                      <a:pt x="3501557" y="379993"/>
                      <a:pt x="3505200" y="352074"/>
                      <a:pt x="3505200" y="323274"/>
                    </a:cubicBezTo>
                    <a:cubicBezTo>
                      <a:pt x="3505200" y="144735"/>
                      <a:pt x="3365170" y="0"/>
                      <a:pt x="3192434" y="0"/>
                    </a:cubicBezTo>
                    <a:cubicBezTo>
                      <a:pt x="3137482" y="0"/>
                      <a:pt x="3085840" y="14648"/>
                      <a:pt x="3041706" y="41666"/>
                    </a:cubicBezTo>
                    <a:lnTo>
                      <a:pt x="0" y="41666"/>
                    </a:lnTo>
                    <a:lnTo>
                      <a:pt x="0" y="604880"/>
                    </a:lnTo>
                    <a:lnTo>
                      <a:pt x="2991758" y="604880"/>
                    </a:lnTo>
                    <a:close/>
                  </a:path>
                </a:pathLst>
              </a:custGeom>
              <a:solidFill>
                <a:schemeClr val="accent1">
                  <a:lumMod val="75000"/>
                </a:schemeClr>
              </a:solidFill>
              <a:ln>
                <a:solidFill>
                  <a:schemeClr val="bg1">
                    <a:lumMod val="95000"/>
                  </a:schemeClr>
                </a:solidFill>
              </a:ln>
              <a:effectLst>
                <a:outerShdw blurRad="114300" dir="5400000" sx="90000" sy="-19000" rotWithShape="0">
                  <a:prstClr val="black">
                    <a:alpha val="18000"/>
                  </a:prstClr>
                </a:outerShdw>
              </a:effectLst>
              <a:scene3d>
                <a:camera prst="orthographicFront"/>
                <a:lightRig rig="contrasting" dir="t"/>
              </a:scene3d>
              <a:sp3d prstMaterial="softEdge">
                <a:bevelT w="120650" prst="artDeco"/>
              </a:sp3d>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endParaRPr lang="en-US" sz="1400" dirty="0">
                  <a:solidFill>
                    <a:prstClr val="white"/>
                  </a:solidFill>
                  <a:latin typeface="+mj-lt"/>
                </a:endParaRPr>
              </a:p>
            </p:txBody>
          </p:sp>
          <p:sp>
            <p:nvSpPr>
              <p:cNvPr id="22561" name="TextBox 46"/>
              <p:cNvSpPr txBox="1">
                <a:spLocks noChangeArrowheads="1"/>
              </p:cNvSpPr>
              <p:nvPr/>
            </p:nvSpPr>
            <p:spPr bwMode="auto">
              <a:xfrm>
                <a:off x="241302" y="3931118"/>
                <a:ext cx="3429415" cy="45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1800" smtClean="0">
                    <a:solidFill>
                      <a:srgbClr val="F2F2F2"/>
                    </a:solidFill>
                    <a:latin typeface="+mj-lt"/>
                  </a:rPr>
                  <a:t>Product Pricing Document (PPD)</a:t>
                </a:r>
              </a:p>
            </p:txBody>
          </p:sp>
        </p:grpSp>
        <p:grpSp>
          <p:nvGrpSpPr>
            <p:cNvPr id="13" name="Group 12"/>
            <p:cNvGrpSpPr>
              <a:grpSpLocks/>
            </p:cNvGrpSpPr>
            <p:nvPr/>
          </p:nvGrpSpPr>
          <p:grpSpPr bwMode="auto">
            <a:xfrm>
              <a:off x="228600" y="2954338"/>
              <a:ext cx="3851275" cy="1897062"/>
              <a:chOff x="228600" y="2216109"/>
              <a:chExt cx="3851796" cy="1422441"/>
            </a:xfrm>
          </p:grpSpPr>
          <p:sp>
            <p:nvSpPr>
              <p:cNvPr id="54" name="Pentagon 53"/>
              <p:cNvSpPr/>
              <p:nvPr/>
            </p:nvSpPr>
            <p:spPr>
              <a:xfrm flipV="1">
                <a:off x="228600" y="2216109"/>
                <a:ext cx="3851796" cy="1422441"/>
              </a:xfrm>
              <a:custGeom>
                <a:avLst/>
                <a:gdLst>
                  <a:gd name="connsiteX0" fmla="*/ 3508331 w 3851796"/>
                  <a:gd name="connsiteY0" fmla="*/ 1422441 h 1422441"/>
                  <a:gd name="connsiteX1" fmla="*/ 3851796 w 3851796"/>
                  <a:gd name="connsiteY1" fmla="*/ 948457 h 1422441"/>
                  <a:gd name="connsiteX2" fmla="*/ 3502128 w 3851796"/>
                  <a:gd name="connsiteY2" fmla="*/ 354775 h 1422441"/>
                  <a:gd name="connsiteX3" fmla="*/ 3505200 w 3851796"/>
                  <a:gd name="connsiteY3" fmla="*/ 323274 h 1422441"/>
                  <a:gd name="connsiteX4" fmla="*/ 3192434 w 3851796"/>
                  <a:gd name="connsiteY4" fmla="*/ 0 h 1422441"/>
                  <a:gd name="connsiteX5" fmla="*/ 3041704 w 3851796"/>
                  <a:gd name="connsiteY5" fmla="*/ 41667 h 1422441"/>
                  <a:gd name="connsiteX6" fmla="*/ 0 w 3851796"/>
                  <a:gd name="connsiteY6" fmla="*/ 41667 h 1422441"/>
                  <a:gd name="connsiteX7" fmla="*/ 0 w 3851796"/>
                  <a:gd name="connsiteY7" fmla="*/ 604881 h 1422441"/>
                  <a:gd name="connsiteX8" fmla="*/ 3030482 w 3851796"/>
                  <a:gd name="connsiteY8" fmla="*/ 604881 h 1422441"/>
                  <a:gd name="connsiteX9" fmla="*/ 3508331 w 3851796"/>
                  <a:gd name="connsiteY9" fmla="*/ 1422441 h 1422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51796" h="1422441">
                    <a:moveTo>
                      <a:pt x="3508331" y="1422441"/>
                    </a:moveTo>
                    <a:lnTo>
                      <a:pt x="3851796" y="948457"/>
                    </a:lnTo>
                    <a:cubicBezTo>
                      <a:pt x="3696225" y="682288"/>
                      <a:pt x="3657699" y="620944"/>
                      <a:pt x="3502128" y="354775"/>
                    </a:cubicBezTo>
                    <a:cubicBezTo>
                      <a:pt x="3504699" y="344511"/>
                      <a:pt x="3505200" y="333953"/>
                      <a:pt x="3505200" y="323274"/>
                    </a:cubicBezTo>
                    <a:cubicBezTo>
                      <a:pt x="3505200" y="144735"/>
                      <a:pt x="3365170" y="0"/>
                      <a:pt x="3192434" y="0"/>
                    </a:cubicBezTo>
                    <a:cubicBezTo>
                      <a:pt x="3137482" y="0"/>
                      <a:pt x="3085839" y="14648"/>
                      <a:pt x="3041704" y="41667"/>
                    </a:cubicBezTo>
                    <a:lnTo>
                      <a:pt x="0" y="41667"/>
                    </a:lnTo>
                    <a:lnTo>
                      <a:pt x="0" y="604881"/>
                    </a:lnTo>
                    <a:lnTo>
                      <a:pt x="3030482" y="604881"/>
                    </a:lnTo>
                    <a:lnTo>
                      <a:pt x="3508331" y="1422441"/>
                    </a:lnTo>
                    <a:close/>
                  </a:path>
                </a:pathLst>
              </a:custGeom>
              <a:solidFill>
                <a:srgbClr val="598527"/>
              </a:solidFill>
              <a:ln>
                <a:solidFill>
                  <a:schemeClr val="bg1">
                    <a:lumMod val="95000"/>
                  </a:schemeClr>
                </a:solidFill>
              </a:ln>
              <a:effectLst>
                <a:outerShdw blurRad="114300" dir="5400000" sx="90000" sy="-19000" rotWithShape="0">
                  <a:prstClr val="black">
                    <a:alpha val="18000"/>
                  </a:prstClr>
                </a:outerShdw>
              </a:effectLst>
              <a:scene3d>
                <a:camera prst="orthographicFront"/>
                <a:lightRig rig="contrasting" dir="t"/>
              </a:scene3d>
              <a:sp3d prstMaterial="softEdge">
                <a:bevelT w="120650" prst="artDeco"/>
              </a:sp3d>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endParaRPr lang="en-US" sz="1400" dirty="0">
                  <a:solidFill>
                    <a:prstClr val="white"/>
                  </a:solidFill>
                  <a:latin typeface="+mj-lt"/>
                </a:endParaRPr>
              </a:p>
            </p:txBody>
          </p:sp>
          <p:sp>
            <p:nvSpPr>
              <p:cNvPr id="60" name="TextBox 59"/>
              <p:cNvSpPr txBox="1"/>
              <p:nvPr/>
            </p:nvSpPr>
            <p:spPr>
              <a:xfrm>
                <a:off x="228600" y="3082667"/>
                <a:ext cx="3429464" cy="458276"/>
              </a:xfrm>
              <a:prstGeom prst="rect">
                <a:avLst/>
              </a:prstGeom>
              <a:noFill/>
            </p:spPr>
            <p:txBody>
              <a:bodyPr anchor="ctr">
                <a:normAutofit lnSpcReduction="10000"/>
              </a:bodyPr>
              <a:lstStyle/>
              <a:p>
                <a:pPr>
                  <a:defRPr/>
                </a:pPr>
                <a:r>
                  <a:rPr lang="en-US" dirty="0">
                    <a:solidFill>
                      <a:prstClr val="white">
                        <a:lumMod val="95000"/>
                      </a:prstClr>
                    </a:solidFill>
                    <a:latin typeface="+mj-lt"/>
                  </a:rPr>
                  <a:t>Solicitation, Offer, &amp; Award Documents</a:t>
                </a:r>
              </a:p>
            </p:txBody>
          </p:sp>
        </p:grpSp>
        <p:grpSp>
          <p:nvGrpSpPr>
            <p:cNvPr id="12" name="Group 11"/>
            <p:cNvGrpSpPr>
              <a:grpSpLocks/>
            </p:cNvGrpSpPr>
            <p:nvPr/>
          </p:nvGrpSpPr>
          <p:grpSpPr bwMode="auto">
            <a:xfrm>
              <a:off x="220663" y="1751013"/>
              <a:ext cx="3938587" cy="1824037"/>
              <a:chOff x="221285" y="1313090"/>
              <a:chExt cx="3938148" cy="1368121"/>
            </a:xfrm>
            <a:solidFill>
              <a:srgbClr val="2C4213"/>
            </a:solidFill>
          </p:grpSpPr>
          <p:sp>
            <p:nvSpPr>
              <p:cNvPr id="45" name="Pentagon 44"/>
              <p:cNvSpPr/>
              <p:nvPr/>
            </p:nvSpPr>
            <p:spPr>
              <a:xfrm>
                <a:off x="228600" y="1313090"/>
                <a:ext cx="3930833" cy="1368121"/>
              </a:xfrm>
              <a:custGeom>
                <a:avLst/>
                <a:gdLst/>
                <a:ahLst/>
                <a:cxnLst/>
                <a:rect l="l" t="t" r="r" b="b"/>
                <a:pathLst>
                  <a:path w="3930833" h="1368121">
                    <a:moveTo>
                      <a:pt x="3192434" y="0"/>
                    </a:moveTo>
                    <a:cubicBezTo>
                      <a:pt x="3365170" y="0"/>
                      <a:pt x="3505200" y="137073"/>
                      <a:pt x="3505200" y="306161"/>
                    </a:cubicBezTo>
                    <a:lnTo>
                      <a:pt x="3499546" y="361065"/>
                    </a:lnTo>
                    <a:lnTo>
                      <a:pt x="3930833" y="1098962"/>
                    </a:lnTo>
                    <a:lnTo>
                      <a:pt x="3470323" y="1368121"/>
                    </a:lnTo>
                    <a:lnTo>
                      <a:pt x="3005508" y="572860"/>
                    </a:lnTo>
                    <a:lnTo>
                      <a:pt x="0" y="572860"/>
                    </a:lnTo>
                    <a:lnTo>
                      <a:pt x="0" y="39460"/>
                    </a:lnTo>
                    <a:lnTo>
                      <a:pt x="3041706" y="39460"/>
                    </a:lnTo>
                    <a:cubicBezTo>
                      <a:pt x="3085886" y="13860"/>
                      <a:pt x="3137507" y="0"/>
                      <a:pt x="3192434" y="0"/>
                    </a:cubicBezTo>
                    <a:close/>
                  </a:path>
                </a:pathLst>
              </a:custGeom>
              <a:grpFill/>
              <a:ln>
                <a:solidFill>
                  <a:schemeClr val="bg1">
                    <a:lumMod val="95000"/>
                  </a:schemeClr>
                </a:solidFill>
              </a:ln>
              <a:effectLst/>
              <a:scene3d>
                <a:camera prst="orthographicFront"/>
                <a:lightRig rig="contrasting" dir="t"/>
              </a:scene3d>
              <a:sp3d prstMaterial="softEdge">
                <a:bevelT w="120650" prst="artDeco"/>
              </a:sp3d>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endParaRPr lang="en-US" sz="1400" dirty="0">
                  <a:solidFill>
                    <a:prstClr val="white"/>
                  </a:solidFill>
                  <a:latin typeface="+mj-lt"/>
                </a:endParaRPr>
              </a:p>
            </p:txBody>
          </p:sp>
          <p:sp>
            <p:nvSpPr>
              <p:cNvPr id="22553" name="TextBox 57"/>
              <p:cNvSpPr txBox="1">
                <a:spLocks noChangeArrowheads="1"/>
              </p:cNvSpPr>
              <p:nvPr/>
            </p:nvSpPr>
            <p:spPr bwMode="auto">
              <a:xfrm>
                <a:off x="221285" y="1391677"/>
                <a:ext cx="3428618" cy="4572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US" altLang="en-US" sz="1800" dirty="0" smtClean="0">
                    <a:solidFill>
                      <a:srgbClr val="F2F2F2"/>
                    </a:solidFill>
                    <a:latin typeface="+mj-lt"/>
                  </a:rPr>
                  <a:t>Past Performance Documents</a:t>
                </a:r>
              </a:p>
            </p:txBody>
          </p:sp>
        </p:grpSp>
        <p:sp>
          <p:nvSpPr>
            <p:cNvPr id="56" name="Pentagon 55"/>
            <p:cNvSpPr/>
            <p:nvPr/>
          </p:nvSpPr>
          <p:spPr>
            <a:xfrm>
              <a:off x="5486400" y="2921000"/>
              <a:ext cx="3352800" cy="711200"/>
            </a:xfrm>
            <a:prstGeom prst="homePlate">
              <a:avLst/>
            </a:prstGeom>
            <a:solidFill>
              <a:schemeClr val="tx1">
                <a:lumMod val="65000"/>
                <a:lumOff val="35000"/>
              </a:schemeClr>
            </a:solidFill>
            <a:ln>
              <a:solidFill>
                <a:schemeClr val="bg1">
                  <a:lumMod val="95000"/>
                </a:schemeClr>
              </a:solidFill>
            </a:ln>
            <a:effectLst>
              <a:outerShdw blurRad="114300" dir="5400000" sx="90000" sy="-19000" rotWithShape="0">
                <a:prstClr val="black">
                  <a:alpha val="18000"/>
                </a:prstClr>
              </a:outerShdw>
            </a:effectLst>
            <a:scene3d>
              <a:camera prst="orthographicFront"/>
              <a:lightRig rig="contrasting" dir="t"/>
            </a:scene3d>
            <a:sp3d prstMaterial="softEdge">
              <a:bevelT w="120650" prst="artDeco"/>
            </a:sp3d>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sz="2800" b="1" i="1" dirty="0">
                  <a:solidFill>
                    <a:prstClr val="white"/>
                  </a:solidFill>
                  <a:latin typeface="+mj-lt"/>
                </a:rPr>
                <a:t>A Complete Offer</a:t>
              </a:r>
            </a:p>
          </p:txBody>
        </p:sp>
        <p:sp>
          <p:nvSpPr>
            <p:cNvPr id="2" name="Rounded Rectangle 1"/>
            <p:cNvSpPr/>
            <p:nvPr/>
          </p:nvSpPr>
          <p:spPr>
            <a:xfrm rot="3924310">
              <a:off x="3084512" y="3055938"/>
              <a:ext cx="1425575" cy="488950"/>
            </a:xfrm>
            <a:prstGeom prst="roundRect">
              <a:avLst>
                <a:gd name="adj" fmla="val 46534"/>
              </a:avLst>
            </a:prstGeom>
            <a:solidFill>
              <a:srgbClr val="598527"/>
            </a:solidFill>
            <a:ln>
              <a:solidFill>
                <a:schemeClr val="bg1">
                  <a:lumMod val="95000"/>
                </a:schemeClr>
              </a:solidFill>
            </a:ln>
            <a:effectLst>
              <a:outerShdw blurRad="1524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ormAutofit lnSpcReduction="10000"/>
            </a:bodyPr>
            <a:lstStyle/>
            <a:p>
              <a:pPr algn="ctr">
                <a:defRPr/>
              </a:pPr>
              <a:endParaRPr lang="en-US" dirty="0">
                <a:solidFill>
                  <a:srgbClr val="C0504D">
                    <a:lumMod val="75000"/>
                  </a:srgbClr>
                </a:solidFill>
                <a:latin typeface="+mj-lt"/>
              </a:endParaRPr>
            </a:p>
          </p:txBody>
        </p:sp>
        <p:sp>
          <p:nvSpPr>
            <p:cNvPr id="37" name="Rounded Rectangle 36"/>
            <p:cNvSpPr/>
            <p:nvPr/>
          </p:nvSpPr>
          <p:spPr>
            <a:xfrm rot="3924310">
              <a:off x="4152107" y="3032919"/>
              <a:ext cx="1427162" cy="488950"/>
            </a:xfrm>
            <a:prstGeom prst="roundRect">
              <a:avLst>
                <a:gd name="adj" fmla="val 46534"/>
              </a:avLst>
            </a:prstGeom>
            <a:solidFill>
              <a:schemeClr val="accent1">
                <a:lumMod val="75000"/>
              </a:schemeClr>
            </a:solidFill>
            <a:ln>
              <a:solidFill>
                <a:schemeClr val="bg1">
                  <a:lumMod val="95000"/>
                </a:schemeClr>
              </a:solidFill>
            </a:ln>
            <a:effectLst>
              <a:outerShdw blurRad="1524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ormAutofit lnSpcReduction="10000"/>
            </a:bodyPr>
            <a:lstStyle/>
            <a:p>
              <a:pPr algn="ctr">
                <a:defRPr/>
              </a:pPr>
              <a:endParaRPr lang="en-US" dirty="0">
                <a:solidFill>
                  <a:srgbClr val="4F81BD">
                    <a:lumMod val="75000"/>
                  </a:srgbClr>
                </a:solidFill>
                <a:latin typeface="+mj-lt"/>
              </a:endParaRPr>
            </a:p>
          </p:txBody>
        </p:sp>
        <p:sp>
          <p:nvSpPr>
            <p:cNvPr id="40" name="TextBox 39"/>
            <p:cNvSpPr txBox="1">
              <a:spLocks noChangeArrowheads="1"/>
            </p:cNvSpPr>
            <p:nvPr/>
          </p:nvSpPr>
          <p:spPr bwMode="auto">
            <a:xfrm>
              <a:off x="6797675" y="2322513"/>
              <a:ext cx="133191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1400" b="1" smtClean="0">
                  <a:solidFill>
                    <a:srgbClr val="4F81BD"/>
                  </a:solidFill>
                  <a:latin typeface="+mj-lt"/>
                </a:rPr>
                <a:t>Volume III</a:t>
              </a:r>
            </a:p>
          </p:txBody>
        </p:sp>
        <p:sp>
          <p:nvSpPr>
            <p:cNvPr id="41" name="TextBox 40"/>
            <p:cNvSpPr txBox="1">
              <a:spLocks noChangeArrowheads="1"/>
            </p:cNvSpPr>
            <p:nvPr/>
          </p:nvSpPr>
          <p:spPr bwMode="auto">
            <a:xfrm>
              <a:off x="6335713" y="1295400"/>
              <a:ext cx="115570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1400" b="1" smtClean="0">
                  <a:solidFill>
                    <a:srgbClr val="4F81BD"/>
                  </a:solidFill>
                  <a:latin typeface="+mj-lt"/>
                </a:rPr>
                <a:t>Volume II</a:t>
              </a:r>
            </a:p>
          </p:txBody>
        </p:sp>
        <p:sp>
          <p:nvSpPr>
            <p:cNvPr id="43" name="TextBox 42"/>
            <p:cNvSpPr txBox="1">
              <a:spLocks noChangeArrowheads="1"/>
            </p:cNvSpPr>
            <p:nvPr/>
          </p:nvSpPr>
          <p:spPr bwMode="auto">
            <a:xfrm>
              <a:off x="4964113" y="381000"/>
              <a:ext cx="2743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1400" b="1" smtClean="0">
                  <a:solidFill>
                    <a:srgbClr val="4F81BD"/>
                  </a:solidFill>
                  <a:latin typeface="+mj-lt"/>
                </a:rPr>
                <a:t>Volume I</a:t>
              </a:r>
              <a:r>
                <a:rPr lang="en-US" altLang="en-US" sz="1400" smtClean="0">
                  <a:solidFill>
                    <a:srgbClr val="4F81BD"/>
                  </a:solidFill>
                  <a:latin typeface="+mj-lt"/>
                </a:rPr>
                <a:t> </a:t>
              </a:r>
            </a:p>
          </p:txBody>
        </p:sp>
        <p:sp>
          <p:nvSpPr>
            <p:cNvPr id="51" name="Rounded Rectangle 50"/>
            <p:cNvSpPr/>
            <p:nvPr/>
          </p:nvSpPr>
          <p:spPr>
            <a:xfrm rot="3924310">
              <a:off x="4698206" y="3050382"/>
              <a:ext cx="1427163" cy="488950"/>
            </a:xfrm>
            <a:prstGeom prst="roundRect">
              <a:avLst>
                <a:gd name="adj" fmla="val 46534"/>
              </a:avLst>
            </a:prstGeom>
            <a:solidFill>
              <a:srgbClr val="002950"/>
            </a:solidFill>
            <a:ln>
              <a:solidFill>
                <a:schemeClr val="bg1">
                  <a:lumMod val="95000"/>
                </a:schemeClr>
              </a:solidFill>
            </a:ln>
            <a:effectLst>
              <a:outerShdw blurRad="1524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ormAutofit lnSpcReduction="10000"/>
            </a:bodyPr>
            <a:lstStyle/>
            <a:p>
              <a:pPr algn="ctr">
                <a:defRPr/>
              </a:pPr>
              <a:endParaRPr lang="en-US" dirty="0">
                <a:solidFill>
                  <a:prstClr val="white"/>
                </a:solidFill>
                <a:latin typeface="+mj-lt"/>
              </a:endParaRPr>
            </a:p>
          </p:txBody>
        </p:sp>
        <p:sp>
          <p:nvSpPr>
            <p:cNvPr id="55" name="TextBox 54"/>
            <p:cNvSpPr txBox="1">
              <a:spLocks noChangeArrowheads="1"/>
            </p:cNvSpPr>
            <p:nvPr/>
          </p:nvSpPr>
          <p:spPr bwMode="auto">
            <a:xfrm>
              <a:off x="5930900" y="4840288"/>
              <a:ext cx="26447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1400" b="1" smtClean="0">
                  <a:solidFill>
                    <a:srgbClr val="4F81BD"/>
                  </a:solidFill>
                  <a:latin typeface="+mj-lt"/>
                </a:rPr>
                <a:t>MSPV Requirement</a:t>
              </a:r>
            </a:p>
          </p:txBody>
        </p:sp>
        <p:cxnSp>
          <p:nvCxnSpPr>
            <p:cNvPr id="57" name="Elbow Connector 56"/>
            <p:cNvCxnSpPr/>
            <p:nvPr/>
          </p:nvCxnSpPr>
          <p:spPr>
            <a:xfrm>
              <a:off x="4200525" y="4110038"/>
              <a:ext cx="1730375" cy="1131887"/>
            </a:xfrm>
            <a:prstGeom prst="bentConnector3">
              <a:avLst>
                <a:gd name="adj1" fmla="val 50000"/>
              </a:avLst>
            </a:prstGeom>
            <a:ln w="28575">
              <a:solidFill>
                <a:schemeClr val="bg1">
                  <a:lumMod val="65000"/>
                </a:schemeClr>
              </a:solidFill>
            </a:ln>
          </p:spPr>
          <p:style>
            <a:lnRef idx="1">
              <a:schemeClr val="dk1"/>
            </a:lnRef>
            <a:fillRef idx="0">
              <a:schemeClr val="dk1"/>
            </a:fillRef>
            <a:effectRef idx="0">
              <a:schemeClr val="dk1"/>
            </a:effectRef>
            <a:fontRef idx="minor">
              <a:schemeClr val="tx1"/>
            </a:fontRef>
          </p:style>
        </p:cxnSp>
        <p:pic>
          <p:nvPicPr>
            <p:cNvPr id="80" name="Picture 7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59750" y="1566863"/>
              <a:ext cx="703263"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Rounded Rectangle 35"/>
            <p:cNvSpPr/>
            <p:nvPr/>
          </p:nvSpPr>
          <p:spPr>
            <a:xfrm rot="3924310">
              <a:off x="3611562" y="3024188"/>
              <a:ext cx="1425575" cy="488950"/>
            </a:xfrm>
            <a:prstGeom prst="roundRect">
              <a:avLst>
                <a:gd name="adj" fmla="val 46534"/>
              </a:avLst>
            </a:prstGeom>
            <a:solidFill>
              <a:srgbClr val="2C4213"/>
            </a:solidFill>
            <a:ln>
              <a:solidFill>
                <a:schemeClr val="bg1">
                  <a:lumMod val="95000"/>
                </a:schemeClr>
              </a:solidFill>
            </a:ln>
            <a:effectLst>
              <a:outerShdw blurRad="1524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ormAutofit lnSpcReduction="10000"/>
            </a:bodyPr>
            <a:lstStyle/>
            <a:p>
              <a:pPr algn="ctr">
                <a:defRPr/>
              </a:pPr>
              <a:endParaRPr lang="en-US" dirty="0">
                <a:solidFill>
                  <a:prstClr val="white"/>
                </a:solidFill>
                <a:latin typeface="+mj-lt"/>
              </a:endParaRPr>
            </a:p>
          </p:txBody>
        </p:sp>
        <p:cxnSp>
          <p:nvCxnSpPr>
            <p:cNvPr id="27" name="Elbow Connector 26"/>
            <p:cNvCxnSpPr/>
            <p:nvPr/>
          </p:nvCxnSpPr>
          <p:spPr>
            <a:xfrm flipV="1">
              <a:off x="3522663" y="1254125"/>
              <a:ext cx="2740025" cy="1296988"/>
            </a:xfrm>
            <a:prstGeom prst="bentConnector3">
              <a:avLst>
                <a:gd name="adj1" fmla="val 50000"/>
              </a:avLst>
            </a:prstGeom>
            <a:ln w="28575">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33" name="Elbow Connector 32"/>
            <p:cNvCxnSpPr/>
            <p:nvPr/>
          </p:nvCxnSpPr>
          <p:spPr>
            <a:xfrm flipV="1">
              <a:off x="2978150" y="803275"/>
              <a:ext cx="1985963" cy="304800"/>
            </a:xfrm>
            <a:prstGeom prst="bentConnector3">
              <a:avLst>
                <a:gd name="adj1" fmla="val 50000"/>
              </a:avLst>
            </a:prstGeom>
            <a:ln w="28575">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4" name="Elbow Connector 3"/>
            <p:cNvCxnSpPr>
              <a:endCxn id="40" idx="1"/>
            </p:cNvCxnSpPr>
            <p:nvPr/>
          </p:nvCxnSpPr>
          <p:spPr>
            <a:xfrm flipV="1">
              <a:off x="3805238" y="2527300"/>
              <a:ext cx="2992437" cy="617538"/>
            </a:xfrm>
            <a:prstGeom prst="bentConnector3">
              <a:avLst>
                <a:gd name="adj1" fmla="val 50000"/>
              </a:avLst>
            </a:prstGeom>
            <a:ln w="28575">
              <a:solidFill>
                <a:schemeClr val="bg1">
                  <a:lumMod val="65000"/>
                </a:schemeClr>
              </a:solidFill>
            </a:ln>
          </p:spPr>
          <p:style>
            <a:lnRef idx="1">
              <a:schemeClr val="dk1"/>
            </a:lnRef>
            <a:fillRef idx="0">
              <a:schemeClr val="dk1"/>
            </a:fillRef>
            <a:effectRef idx="0">
              <a:schemeClr val="dk1"/>
            </a:effectRef>
            <a:fontRef idx="minor">
              <a:schemeClr val="tx1"/>
            </a:fontRef>
          </p:style>
        </p:cxnSp>
      </p:grpSp>
      <p:sp>
        <p:nvSpPr>
          <p:cNvPr id="2459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1200">
                <a:solidFill>
                  <a:srgbClr val="898989"/>
                </a:solidFill>
              </a:rPr>
              <a:t>17</a:t>
            </a:r>
          </a:p>
        </p:txBody>
      </p:sp>
    </p:spTree>
    <p:extLst>
      <p:ext uri="{BB962C8B-B14F-4D97-AF65-F5344CB8AC3E}">
        <p14:creationId xmlns:p14="http://schemas.microsoft.com/office/powerpoint/2010/main" val="2551718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6B30C5A-BBEA-46BD-87DE-7FC4844491ED}" type="slidenum">
              <a:rPr lang="en-US" altLang="en-US" sz="1200">
                <a:solidFill>
                  <a:srgbClr val="898989"/>
                </a:solidFill>
              </a:rPr>
              <a:pPr>
                <a:spcBef>
                  <a:spcPct val="0"/>
                </a:spcBef>
                <a:buFontTx/>
                <a:buNone/>
              </a:pPr>
              <a:t>16</a:t>
            </a:fld>
            <a:endParaRPr lang="en-US" altLang="en-US" sz="1200">
              <a:solidFill>
                <a:srgbClr val="898989"/>
              </a:solidFill>
            </a:endParaRPr>
          </a:p>
        </p:txBody>
      </p:sp>
      <p:sp>
        <p:nvSpPr>
          <p:cNvPr id="26628" name="Title 3"/>
          <p:cNvSpPr txBox="1">
            <a:spLocks/>
          </p:cNvSpPr>
          <p:nvPr/>
        </p:nvSpPr>
        <p:spPr bwMode="auto">
          <a:xfrm>
            <a:off x="685800" y="871538"/>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8000" b="1">
                <a:solidFill>
                  <a:schemeClr val="bg1"/>
                </a:solidFill>
              </a:rPr>
              <a:t>Closing Remarks</a:t>
            </a:r>
          </a:p>
        </p:txBody>
      </p:sp>
      <p:pic>
        <p:nvPicPr>
          <p:cNvPr id="1026" name="Picture 2" descr="C:\Users\vacoolives\AppData\Local\Microsoft\Windows\Temporary Internet Files\Content.IE5\S0P51K43\questions-answers-chemical-engineerin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5627" y="2000250"/>
            <a:ext cx="4072746" cy="4072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007153"/>
      </p:ext>
    </p:extLst>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FB4AF26-88E4-42B9-9200-CE6E84135B9C}" type="slidenum">
              <a:rPr lang="en-US" altLang="en-US" sz="1200">
                <a:solidFill>
                  <a:srgbClr val="898989"/>
                </a:solidFill>
              </a:rPr>
              <a:pPr>
                <a:spcBef>
                  <a:spcPct val="0"/>
                </a:spcBef>
                <a:buFontTx/>
                <a:buNone/>
              </a:pPr>
              <a:t>2</a:t>
            </a:fld>
            <a:endParaRPr lang="en-US" altLang="en-US" sz="1200">
              <a:solidFill>
                <a:srgbClr val="898989"/>
              </a:solidFill>
            </a:endParaRPr>
          </a:p>
        </p:txBody>
      </p:sp>
      <p:sp>
        <p:nvSpPr>
          <p:cNvPr id="3" name="Title 2"/>
          <p:cNvSpPr>
            <a:spLocks noGrp="1"/>
          </p:cNvSpPr>
          <p:nvPr>
            <p:ph type="title"/>
          </p:nvPr>
        </p:nvSpPr>
        <p:spPr>
          <a:xfrm>
            <a:off x="2475780" y="115392"/>
            <a:ext cx="6211019" cy="1143000"/>
          </a:xfrm>
        </p:spPr>
        <p:txBody>
          <a:bodyPr lIns="0" tIns="0" rIns="0" bIns="0">
            <a:noAutofit/>
          </a:bodyPr>
          <a:lstStyle/>
          <a:p>
            <a:pPr algn="ctr" eaLnBrk="1" hangingPunct="1">
              <a:spcAft>
                <a:spcPts val="600"/>
              </a:spcAft>
              <a:buFont typeface="Arial" panose="020B0604020202020204" pitchFamily="34" charset="0"/>
              <a:buNone/>
              <a:defRPr/>
            </a:pPr>
            <a:r>
              <a:rPr lang="en-US" sz="2800" dirty="0">
                <a:solidFill>
                  <a:schemeClr val="tx1"/>
                </a:solidFill>
                <a:ea typeface="+mn-ea"/>
                <a:cs typeface="+mn-cs"/>
              </a:rPr>
              <a:t>MSPV-NG Supports the MyVA Transformation – Putting Veterans and their Families First</a:t>
            </a:r>
          </a:p>
        </p:txBody>
      </p:sp>
      <p:grpSp>
        <p:nvGrpSpPr>
          <p:cNvPr id="8196" name="Group 26"/>
          <p:cNvGrpSpPr>
            <a:grpSpLocks noChangeAspect="1"/>
          </p:cNvGrpSpPr>
          <p:nvPr/>
        </p:nvGrpSpPr>
        <p:grpSpPr bwMode="auto">
          <a:xfrm>
            <a:off x="1166813" y="2538413"/>
            <a:ext cx="1096962" cy="1096962"/>
            <a:chOff x="633002" y="1710418"/>
            <a:chExt cx="1360714" cy="1360714"/>
          </a:xfrm>
        </p:grpSpPr>
        <p:sp>
          <p:nvSpPr>
            <p:cNvPr id="28" name="Oval 27"/>
            <p:cNvSpPr/>
            <p:nvPr/>
          </p:nvSpPr>
          <p:spPr>
            <a:xfrm>
              <a:off x="633002" y="1710418"/>
              <a:ext cx="1360714" cy="1360714"/>
            </a:xfrm>
            <a:prstGeom prst="ellipse">
              <a:avLst/>
            </a:prstGeom>
            <a:solidFill>
              <a:srgbClr val="003F72"/>
            </a:solidFill>
            <a:ln w="9525" cap="flat" cmpd="sng" algn="ctr">
              <a:noFill/>
              <a:prstDash val="solid"/>
            </a:ln>
            <a:effectLst>
              <a:outerShdw blurRad="40000" dist="23000" dir="5400000" rotWithShape="0">
                <a:srgbClr val="000000">
                  <a:alpha val="35000"/>
                </a:srgbClr>
              </a:outerShdw>
            </a:effectLst>
          </p:spPr>
          <p:txBody>
            <a:bodyPr anchor="ctr"/>
            <a:lstStyle/>
            <a:p>
              <a:pPr algn="ctr" defTabSz="914400" eaLnBrk="1" fontAlgn="auto" hangingPunct="1">
                <a:spcBef>
                  <a:spcPts val="0"/>
                </a:spcBef>
                <a:spcAft>
                  <a:spcPts val="0"/>
                </a:spcAft>
                <a:defRPr/>
              </a:pPr>
              <a:endParaRPr lang="en-US" kern="0">
                <a:solidFill>
                  <a:srgbClr val="000000"/>
                </a:solidFill>
                <a:latin typeface="+mj-lt"/>
              </a:endParaRPr>
            </a:p>
          </p:txBody>
        </p:sp>
        <p:sp>
          <p:nvSpPr>
            <p:cNvPr id="29" name="Freeform 79"/>
            <p:cNvSpPr>
              <a:spLocks noEditPoints="1"/>
            </p:cNvSpPr>
            <p:nvPr/>
          </p:nvSpPr>
          <p:spPr bwMode="auto">
            <a:xfrm>
              <a:off x="810230" y="1891584"/>
              <a:ext cx="1006259" cy="998382"/>
            </a:xfrm>
            <a:custGeom>
              <a:avLst/>
              <a:gdLst>
                <a:gd name="T0" fmla="*/ 152 w 312"/>
                <a:gd name="T1" fmla="*/ 10 h 309"/>
                <a:gd name="T2" fmla="*/ 302 w 312"/>
                <a:gd name="T3" fmla="*/ 150 h 309"/>
                <a:gd name="T4" fmla="*/ 310 w 312"/>
                <a:gd name="T5" fmla="*/ 160 h 309"/>
                <a:gd name="T6" fmla="*/ 162 w 312"/>
                <a:gd name="T7" fmla="*/ 309 h 309"/>
                <a:gd name="T8" fmla="*/ 13 w 312"/>
                <a:gd name="T9" fmla="*/ 160 h 309"/>
                <a:gd name="T10" fmla="*/ 199 w 312"/>
                <a:gd name="T11" fmla="*/ 150 h 309"/>
                <a:gd name="T12" fmla="*/ 199 w 312"/>
                <a:gd name="T13" fmla="*/ 154 h 309"/>
                <a:gd name="T14" fmla="*/ 199 w 312"/>
                <a:gd name="T15" fmla="*/ 154 h 309"/>
                <a:gd name="T16" fmla="*/ 199 w 312"/>
                <a:gd name="T17" fmla="*/ 155 h 309"/>
                <a:gd name="T18" fmla="*/ 163 w 312"/>
                <a:gd name="T19" fmla="*/ 216 h 309"/>
                <a:gd name="T20" fmla="*/ 153 w 312"/>
                <a:gd name="T21" fmla="*/ 178 h 309"/>
                <a:gd name="T22" fmla="*/ 134 w 312"/>
                <a:gd name="T23" fmla="*/ 160 h 309"/>
                <a:gd name="T24" fmla="*/ 117 w 312"/>
                <a:gd name="T25" fmla="*/ 150 h 309"/>
                <a:gd name="T26" fmla="*/ 152 w 312"/>
                <a:gd name="T27" fmla="*/ 113 h 309"/>
                <a:gd name="T28" fmla="*/ 153 w 312"/>
                <a:gd name="T29" fmla="*/ 113 h 309"/>
                <a:gd name="T30" fmla="*/ 153 w 312"/>
                <a:gd name="T31" fmla="*/ 113 h 309"/>
                <a:gd name="T32" fmla="*/ 153 w 312"/>
                <a:gd name="T33" fmla="*/ 113 h 309"/>
                <a:gd name="T34" fmla="*/ 154 w 312"/>
                <a:gd name="T35" fmla="*/ 113 h 309"/>
                <a:gd name="T36" fmla="*/ 155 w 312"/>
                <a:gd name="T37" fmla="*/ 113 h 309"/>
                <a:gd name="T38" fmla="*/ 155 w 312"/>
                <a:gd name="T39" fmla="*/ 113 h 309"/>
                <a:gd name="T40" fmla="*/ 155 w 312"/>
                <a:gd name="T41" fmla="*/ 113 h 309"/>
                <a:gd name="T42" fmla="*/ 155 w 312"/>
                <a:gd name="T43" fmla="*/ 113 h 309"/>
                <a:gd name="T44" fmla="*/ 155 w 312"/>
                <a:gd name="T45" fmla="*/ 113 h 309"/>
                <a:gd name="T46" fmla="*/ 155 w 312"/>
                <a:gd name="T47" fmla="*/ 113 h 309"/>
                <a:gd name="T48" fmla="*/ 156 w 312"/>
                <a:gd name="T49" fmla="*/ 113 h 309"/>
                <a:gd name="T50" fmla="*/ 156 w 312"/>
                <a:gd name="T51" fmla="*/ 113 h 309"/>
                <a:gd name="T52" fmla="*/ 156 w 312"/>
                <a:gd name="T53" fmla="*/ 113 h 309"/>
                <a:gd name="T54" fmla="*/ 156 w 312"/>
                <a:gd name="T55" fmla="*/ 113 h 309"/>
                <a:gd name="T56" fmla="*/ 156 w 312"/>
                <a:gd name="T57" fmla="*/ 113 h 309"/>
                <a:gd name="T58" fmla="*/ 156 w 312"/>
                <a:gd name="T59" fmla="*/ 113 h 309"/>
                <a:gd name="T60" fmla="*/ 157 w 312"/>
                <a:gd name="T61" fmla="*/ 113 h 309"/>
                <a:gd name="T62" fmla="*/ 157 w 312"/>
                <a:gd name="T63" fmla="*/ 113 h 309"/>
                <a:gd name="T64" fmla="*/ 157 w 312"/>
                <a:gd name="T65" fmla="*/ 113 h 309"/>
                <a:gd name="T66" fmla="*/ 157 w 312"/>
                <a:gd name="T67" fmla="*/ 113 h 309"/>
                <a:gd name="T68" fmla="*/ 157 w 312"/>
                <a:gd name="T69" fmla="*/ 113 h 309"/>
                <a:gd name="T70" fmla="*/ 199 w 312"/>
                <a:gd name="T71" fmla="*/ 150 h 309"/>
                <a:gd name="T72" fmla="*/ 182 w 312"/>
                <a:gd name="T73" fmla="*/ 160 h 309"/>
                <a:gd name="T74" fmla="*/ 158 w 312"/>
                <a:gd name="T75" fmla="*/ 196 h 309"/>
                <a:gd name="T76" fmla="*/ 158 w 312"/>
                <a:gd name="T77" fmla="*/ 196 h 309"/>
                <a:gd name="T78" fmla="*/ 158 w 312"/>
                <a:gd name="T79" fmla="*/ 196 h 309"/>
                <a:gd name="T80" fmla="*/ 152 w 312"/>
                <a:gd name="T81" fmla="*/ 216 h 309"/>
                <a:gd name="T82" fmla="*/ 116 w 312"/>
                <a:gd name="T83" fmla="*/ 155 h 309"/>
                <a:gd name="T84" fmla="*/ 116 w 312"/>
                <a:gd name="T85" fmla="*/ 154 h 309"/>
                <a:gd name="T86" fmla="*/ 116 w 312"/>
                <a:gd name="T87" fmla="*/ 154 h 309"/>
                <a:gd name="T88" fmla="*/ 152 w 312"/>
                <a:gd name="T89" fmla="*/ 93 h 309"/>
                <a:gd name="T90" fmla="*/ 162 w 312"/>
                <a:gd name="T91" fmla="*/ 129 h 309"/>
                <a:gd name="T92" fmla="*/ 219 w 312"/>
                <a:gd name="T93" fmla="*/ 150 h 309"/>
                <a:gd name="T94" fmla="*/ 116 w 312"/>
                <a:gd name="T95" fmla="*/ 154 h 309"/>
                <a:gd name="T96" fmla="*/ 158 w 312"/>
                <a:gd name="T97" fmla="*/ 172 h 309"/>
                <a:gd name="T98" fmla="*/ 244 w 312"/>
                <a:gd name="T99" fmla="*/ 150 h 309"/>
                <a:gd name="T100" fmla="*/ 244 w 312"/>
                <a:gd name="T101" fmla="*/ 160 h 309"/>
                <a:gd name="T102" fmla="*/ 244 w 312"/>
                <a:gd name="T103" fmla="*/ 160 h 309"/>
                <a:gd name="T104" fmla="*/ 152 w 312"/>
                <a:gd name="T105" fmla="*/ 270 h 309"/>
                <a:gd name="T106" fmla="*/ 152 w 312"/>
                <a:gd name="T107" fmla="*/ 39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2" h="309">
                  <a:moveTo>
                    <a:pt x="0" y="160"/>
                  </a:moveTo>
                  <a:cubicBezTo>
                    <a:pt x="0" y="150"/>
                    <a:pt x="0" y="150"/>
                    <a:pt x="0" y="150"/>
                  </a:cubicBezTo>
                  <a:cubicBezTo>
                    <a:pt x="13" y="150"/>
                    <a:pt x="13" y="150"/>
                    <a:pt x="13" y="150"/>
                  </a:cubicBezTo>
                  <a:cubicBezTo>
                    <a:pt x="16" y="74"/>
                    <a:pt x="77" y="13"/>
                    <a:pt x="152" y="10"/>
                  </a:cubicBezTo>
                  <a:cubicBezTo>
                    <a:pt x="152" y="0"/>
                    <a:pt x="152" y="0"/>
                    <a:pt x="152" y="0"/>
                  </a:cubicBezTo>
                  <a:cubicBezTo>
                    <a:pt x="163" y="0"/>
                    <a:pt x="163" y="0"/>
                    <a:pt x="163" y="0"/>
                  </a:cubicBezTo>
                  <a:cubicBezTo>
                    <a:pt x="163" y="10"/>
                    <a:pt x="163" y="10"/>
                    <a:pt x="163" y="10"/>
                  </a:cubicBezTo>
                  <a:cubicBezTo>
                    <a:pt x="238" y="13"/>
                    <a:pt x="300" y="74"/>
                    <a:pt x="302" y="150"/>
                  </a:cubicBezTo>
                  <a:cubicBezTo>
                    <a:pt x="310" y="150"/>
                    <a:pt x="310" y="150"/>
                    <a:pt x="310" y="150"/>
                  </a:cubicBezTo>
                  <a:cubicBezTo>
                    <a:pt x="311" y="150"/>
                    <a:pt x="312" y="150"/>
                    <a:pt x="312" y="151"/>
                  </a:cubicBezTo>
                  <a:cubicBezTo>
                    <a:pt x="312" y="159"/>
                    <a:pt x="312" y="159"/>
                    <a:pt x="312" y="159"/>
                  </a:cubicBezTo>
                  <a:cubicBezTo>
                    <a:pt x="312" y="160"/>
                    <a:pt x="311" y="160"/>
                    <a:pt x="310" y="160"/>
                  </a:cubicBezTo>
                  <a:cubicBezTo>
                    <a:pt x="302" y="160"/>
                    <a:pt x="302" y="160"/>
                    <a:pt x="302" y="160"/>
                  </a:cubicBezTo>
                  <a:cubicBezTo>
                    <a:pt x="299" y="235"/>
                    <a:pt x="238" y="296"/>
                    <a:pt x="163" y="299"/>
                  </a:cubicBezTo>
                  <a:cubicBezTo>
                    <a:pt x="163" y="308"/>
                    <a:pt x="163" y="308"/>
                    <a:pt x="163" y="308"/>
                  </a:cubicBezTo>
                  <a:cubicBezTo>
                    <a:pt x="163" y="309"/>
                    <a:pt x="162" y="309"/>
                    <a:pt x="162" y="309"/>
                  </a:cubicBezTo>
                  <a:cubicBezTo>
                    <a:pt x="153" y="309"/>
                    <a:pt x="153" y="309"/>
                    <a:pt x="153" y="309"/>
                  </a:cubicBezTo>
                  <a:cubicBezTo>
                    <a:pt x="153" y="309"/>
                    <a:pt x="152" y="309"/>
                    <a:pt x="152" y="308"/>
                  </a:cubicBezTo>
                  <a:cubicBezTo>
                    <a:pt x="152" y="299"/>
                    <a:pt x="152" y="299"/>
                    <a:pt x="152" y="299"/>
                  </a:cubicBezTo>
                  <a:cubicBezTo>
                    <a:pt x="77" y="296"/>
                    <a:pt x="16" y="235"/>
                    <a:pt x="13" y="160"/>
                  </a:cubicBezTo>
                  <a:cubicBezTo>
                    <a:pt x="0" y="160"/>
                    <a:pt x="0" y="160"/>
                    <a:pt x="0" y="160"/>
                  </a:cubicBezTo>
                  <a:close/>
                  <a:moveTo>
                    <a:pt x="163" y="113"/>
                  </a:moveTo>
                  <a:cubicBezTo>
                    <a:pt x="182" y="116"/>
                    <a:pt x="197" y="131"/>
                    <a:pt x="199" y="150"/>
                  </a:cubicBezTo>
                  <a:cubicBezTo>
                    <a:pt x="199" y="150"/>
                    <a:pt x="199" y="150"/>
                    <a:pt x="199" y="150"/>
                  </a:cubicBezTo>
                  <a:cubicBezTo>
                    <a:pt x="199" y="151"/>
                    <a:pt x="199" y="153"/>
                    <a:pt x="199" y="154"/>
                  </a:cubicBezTo>
                  <a:cubicBezTo>
                    <a:pt x="199" y="154"/>
                    <a:pt x="199" y="154"/>
                    <a:pt x="199" y="154"/>
                  </a:cubicBezTo>
                  <a:cubicBezTo>
                    <a:pt x="199" y="154"/>
                    <a:pt x="199" y="154"/>
                    <a:pt x="199" y="154"/>
                  </a:cubicBezTo>
                  <a:cubicBezTo>
                    <a:pt x="199" y="154"/>
                    <a:pt x="199" y="154"/>
                    <a:pt x="199" y="154"/>
                  </a:cubicBezTo>
                  <a:cubicBezTo>
                    <a:pt x="199" y="154"/>
                    <a:pt x="199" y="154"/>
                    <a:pt x="199" y="154"/>
                  </a:cubicBezTo>
                  <a:cubicBezTo>
                    <a:pt x="199" y="154"/>
                    <a:pt x="199" y="154"/>
                    <a:pt x="199" y="154"/>
                  </a:cubicBezTo>
                  <a:cubicBezTo>
                    <a:pt x="199" y="154"/>
                    <a:pt x="199" y="154"/>
                    <a:pt x="199" y="154"/>
                  </a:cubicBezTo>
                  <a:cubicBezTo>
                    <a:pt x="199" y="154"/>
                    <a:pt x="199" y="154"/>
                    <a:pt x="199" y="154"/>
                  </a:cubicBezTo>
                  <a:cubicBezTo>
                    <a:pt x="199" y="154"/>
                    <a:pt x="199" y="154"/>
                    <a:pt x="199" y="154"/>
                  </a:cubicBezTo>
                  <a:cubicBezTo>
                    <a:pt x="199" y="154"/>
                    <a:pt x="199" y="154"/>
                    <a:pt x="199" y="154"/>
                  </a:cubicBezTo>
                  <a:cubicBezTo>
                    <a:pt x="199" y="155"/>
                    <a:pt x="199" y="155"/>
                    <a:pt x="199" y="155"/>
                  </a:cubicBezTo>
                  <a:cubicBezTo>
                    <a:pt x="199" y="155"/>
                    <a:pt x="199" y="155"/>
                    <a:pt x="199" y="155"/>
                  </a:cubicBezTo>
                  <a:cubicBezTo>
                    <a:pt x="199" y="155"/>
                    <a:pt x="199" y="155"/>
                    <a:pt x="199" y="155"/>
                  </a:cubicBezTo>
                  <a:cubicBezTo>
                    <a:pt x="199" y="157"/>
                    <a:pt x="199" y="158"/>
                    <a:pt x="198" y="160"/>
                  </a:cubicBezTo>
                  <a:cubicBezTo>
                    <a:pt x="219" y="160"/>
                    <a:pt x="219" y="160"/>
                    <a:pt x="219" y="160"/>
                  </a:cubicBezTo>
                  <a:cubicBezTo>
                    <a:pt x="216" y="190"/>
                    <a:pt x="193" y="214"/>
                    <a:pt x="163" y="216"/>
                  </a:cubicBezTo>
                  <a:cubicBezTo>
                    <a:pt x="163" y="195"/>
                    <a:pt x="163" y="195"/>
                    <a:pt x="163" y="195"/>
                  </a:cubicBezTo>
                  <a:cubicBezTo>
                    <a:pt x="163" y="178"/>
                    <a:pt x="163" y="178"/>
                    <a:pt x="163" y="178"/>
                  </a:cubicBezTo>
                  <a:cubicBezTo>
                    <a:pt x="163" y="178"/>
                    <a:pt x="162" y="178"/>
                    <a:pt x="162" y="178"/>
                  </a:cubicBezTo>
                  <a:cubicBezTo>
                    <a:pt x="153" y="178"/>
                    <a:pt x="153" y="178"/>
                    <a:pt x="153" y="178"/>
                  </a:cubicBezTo>
                  <a:cubicBezTo>
                    <a:pt x="153" y="178"/>
                    <a:pt x="152" y="178"/>
                    <a:pt x="152" y="178"/>
                  </a:cubicBezTo>
                  <a:cubicBezTo>
                    <a:pt x="152" y="195"/>
                    <a:pt x="152" y="195"/>
                    <a:pt x="152" y="195"/>
                  </a:cubicBezTo>
                  <a:cubicBezTo>
                    <a:pt x="134" y="193"/>
                    <a:pt x="119" y="179"/>
                    <a:pt x="117" y="160"/>
                  </a:cubicBezTo>
                  <a:cubicBezTo>
                    <a:pt x="134" y="160"/>
                    <a:pt x="134" y="160"/>
                    <a:pt x="134" y="160"/>
                  </a:cubicBezTo>
                  <a:cubicBezTo>
                    <a:pt x="134" y="160"/>
                    <a:pt x="134" y="160"/>
                    <a:pt x="134" y="159"/>
                  </a:cubicBezTo>
                  <a:cubicBezTo>
                    <a:pt x="134" y="151"/>
                    <a:pt x="134" y="151"/>
                    <a:pt x="134" y="151"/>
                  </a:cubicBezTo>
                  <a:cubicBezTo>
                    <a:pt x="134" y="150"/>
                    <a:pt x="134" y="150"/>
                    <a:pt x="134" y="150"/>
                  </a:cubicBezTo>
                  <a:cubicBezTo>
                    <a:pt x="117" y="150"/>
                    <a:pt x="117" y="150"/>
                    <a:pt x="117" y="150"/>
                  </a:cubicBezTo>
                  <a:cubicBezTo>
                    <a:pt x="119" y="131"/>
                    <a:pt x="134" y="116"/>
                    <a:pt x="152" y="113"/>
                  </a:cubicBezTo>
                  <a:cubicBezTo>
                    <a:pt x="152" y="113"/>
                    <a:pt x="152" y="113"/>
                    <a:pt x="152" y="113"/>
                  </a:cubicBezTo>
                  <a:cubicBezTo>
                    <a:pt x="152" y="113"/>
                    <a:pt x="152" y="113"/>
                    <a:pt x="152" y="113"/>
                  </a:cubicBezTo>
                  <a:cubicBezTo>
                    <a:pt x="152" y="113"/>
                    <a:pt x="152" y="113"/>
                    <a:pt x="152" y="113"/>
                  </a:cubicBezTo>
                  <a:cubicBezTo>
                    <a:pt x="152" y="113"/>
                    <a:pt x="152" y="113"/>
                    <a:pt x="152"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3" y="113"/>
                    <a:pt x="153" y="113"/>
                    <a:pt x="153" y="113"/>
                  </a:cubicBezTo>
                  <a:cubicBezTo>
                    <a:pt x="154" y="113"/>
                    <a:pt x="154" y="113"/>
                    <a:pt x="154" y="113"/>
                  </a:cubicBezTo>
                  <a:cubicBezTo>
                    <a:pt x="154" y="113"/>
                    <a:pt x="154" y="113"/>
                    <a:pt x="154"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5" y="113"/>
                    <a:pt x="155" y="113"/>
                    <a:pt x="155"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6" y="113"/>
                    <a:pt x="156" y="113"/>
                    <a:pt x="156"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7" y="113"/>
                    <a:pt x="157" y="113"/>
                    <a:pt x="157" y="113"/>
                  </a:cubicBezTo>
                  <a:cubicBezTo>
                    <a:pt x="158" y="113"/>
                    <a:pt x="158" y="113"/>
                    <a:pt x="158" y="113"/>
                  </a:cubicBezTo>
                  <a:cubicBezTo>
                    <a:pt x="158" y="113"/>
                    <a:pt x="158" y="113"/>
                    <a:pt x="158" y="113"/>
                  </a:cubicBezTo>
                  <a:cubicBezTo>
                    <a:pt x="159" y="113"/>
                    <a:pt x="161" y="113"/>
                    <a:pt x="163" y="113"/>
                  </a:cubicBezTo>
                  <a:close/>
                  <a:moveTo>
                    <a:pt x="199" y="150"/>
                  </a:moveTo>
                  <a:cubicBezTo>
                    <a:pt x="182" y="150"/>
                    <a:pt x="182" y="150"/>
                    <a:pt x="182" y="150"/>
                  </a:cubicBezTo>
                  <a:cubicBezTo>
                    <a:pt x="182" y="150"/>
                    <a:pt x="182" y="150"/>
                    <a:pt x="182" y="151"/>
                  </a:cubicBezTo>
                  <a:cubicBezTo>
                    <a:pt x="182" y="159"/>
                    <a:pt x="182" y="159"/>
                    <a:pt x="182" y="159"/>
                  </a:cubicBezTo>
                  <a:cubicBezTo>
                    <a:pt x="182" y="160"/>
                    <a:pt x="182" y="160"/>
                    <a:pt x="182" y="160"/>
                  </a:cubicBezTo>
                  <a:cubicBezTo>
                    <a:pt x="198" y="160"/>
                    <a:pt x="198" y="160"/>
                    <a:pt x="198" y="160"/>
                  </a:cubicBezTo>
                  <a:cubicBezTo>
                    <a:pt x="196" y="179"/>
                    <a:pt x="181" y="193"/>
                    <a:pt x="163" y="195"/>
                  </a:cubicBezTo>
                  <a:cubicBezTo>
                    <a:pt x="161" y="196"/>
                    <a:pt x="160" y="196"/>
                    <a:pt x="158" y="196"/>
                  </a:cubicBezTo>
                  <a:cubicBezTo>
                    <a:pt x="158" y="196"/>
                    <a:pt x="158" y="196"/>
                    <a:pt x="158" y="196"/>
                  </a:cubicBezTo>
                  <a:cubicBezTo>
                    <a:pt x="158" y="196"/>
                    <a:pt x="158" y="196"/>
                    <a:pt x="158" y="196"/>
                  </a:cubicBezTo>
                  <a:cubicBezTo>
                    <a:pt x="158" y="196"/>
                    <a:pt x="158" y="196"/>
                    <a:pt x="158" y="196"/>
                  </a:cubicBezTo>
                  <a:cubicBezTo>
                    <a:pt x="158" y="196"/>
                    <a:pt x="158" y="196"/>
                    <a:pt x="158" y="196"/>
                  </a:cubicBezTo>
                  <a:cubicBezTo>
                    <a:pt x="158" y="196"/>
                    <a:pt x="158" y="196"/>
                    <a:pt x="158" y="196"/>
                  </a:cubicBezTo>
                  <a:cubicBezTo>
                    <a:pt x="158" y="196"/>
                    <a:pt x="158" y="196"/>
                    <a:pt x="158" y="196"/>
                  </a:cubicBezTo>
                  <a:cubicBezTo>
                    <a:pt x="158" y="196"/>
                    <a:pt x="158" y="196"/>
                    <a:pt x="158" y="196"/>
                  </a:cubicBezTo>
                  <a:cubicBezTo>
                    <a:pt x="158" y="196"/>
                    <a:pt x="158" y="196"/>
                    <a:pt x="158" y="196"/>
                  </a:cubicBezTo>
                  <a:cubicBezTo>
                    <a:pt x="158" y="196"/>
                    <a:pt x="158" y="196"/>
                    <a:pt x="158" y="196"/>
                  </a:cubicBezTo>
                  <a:cubicBezTo>
                    <a:pt x="157" y="196"/>
                    <a:pt x="157" y="196"/>
                    <a:pt x="157" y="196"/>
                  </a:cubicBezTo>
                  <a:cubicBezTo>
                    <a:pt x="157" y="196"/>
                    <a:pt x="157" y="196"/>
                    <a:pt x="157" y="196"/>
                  </a:cubicBezTo>
                  <a:cubicBezTo>
                    <a:pt x="156" y="196"/>
                    <a:pt x="154" y="196"/>
                    <a:pt x="152" y="195"/>
                  </a:cubicBezTo>
                  <a:cubicBezTo>
                    <a:pt x="152" y="216"/>
                    <a:pt x="152" y="216"/>
                    <a:pt x="152" y="216"/>
                  </a:cubicBezTo>
                  <a:cubicBezTo>
                    <a:pt x="123" y="214"/>
                    <a:pt x="99" y="190"/>
                    <a:pt x="96" y="160"/>
                  </a:cubicBezTo>
                  <a:cubicBezTo>
                    <a:pt x="117" y="160"/>
                    <a:pt x="117" y="160"/>
                    <a:pt x="117" y="160"/>
                  </a:cubicBezTo>
                  <a:cubicBezTo>
                    <a:pt x="117" y="158"/>
                    <a:pt x="116" y="156"/>
                    <a:pt x="116" y="155"/>
                  </a:cubicBezTo>
                  <a:cubicBezTo>
                    <a:pt x="116" y="155"/>
                    <a:pt x="116" y="155"/>
                    <a:pt x="116" y="155"/>
                  </a:cubicBezTo>
                  <a:cubicBezTo>
                    <a:pt x="116" y="155"/>
                    <a:pt x="116" y="155"/>
                    <a:pt x="116" y="155"/>
                  </a:cubicBezTo>
                  <a:cubicBezTo>
                    <a:pt x="116" y="154"/>
                    <a:pt x="116" y="154"/>
                    <a:pt x="116" y="154"/>
                  </a:cubicBezTo>
                  <a:cubicBezTo>
                    <a:pt x="116" y="154"/>
                    <a:pt x="116" y="154"/>
                    <a:pt x="116" y="154"/>
                  </a:cubicBezTo>
                  <a:cubicBezTo>
                    <a:pt x="116" y="154"/>
                    <a:pt x="116" y="154"/>
                    <a:pt x="116" y="154"/>
                  </a:cubicBezTo>
                  <a:cubicBezTo>
                    <a:pt x="116" y="154"/>
                    <a:pt x="116" y="154"/>
                    <a:pt x="116" y="154"/>
                  </a:cubicBezTo>
                  <a:cubicBezTo>
                    <a:pt x="116" y="154"/>
                    <a:pt x="116" y="154"/>
                    <a:pt x="116" y="154"/>
                  </a:cubicBezTo>
                  <a:cubicBezTo>
                    <a:pt x="116" y="154"/>
                    <a:pt x="116" y="154"/>
                    <a:pt x="116" y="154"/>
                  </a:cubicBezTo>
                  <a:cubicBezTo>
                    <a:pt x="116" y="154"/>
                    <a:pt x="116" y="154"/>
                    <a:pt x="116" y="154"/>
                  </a:cubicBezTo>
                  <a:cubicBezTo>
                    <a:pt x="116" y="154"/>
                    <a:pt x="116" y="154"/>
                    <a:pt x="116" y="154"/>
                  </a:cubicBezTo>
                  <a:cubicBezTo>
                    <a:pt x="116" y="153"/>
                    <a:pt x="116" y="151"/>
                    <a:pt x="117" y="150"/>
                  </a:cubicBezTo>
                  <a:cubicBezTo>
                    <a:pt x="96" y="150"/>
                    <a:pt x="96" y="150"/>
                    <a:pt x="96" y="150"/>
                  </a:cubicBezTo>
                  <a:cubicBezTo>
                    <a:pt x="98" y="120"/>
                    <a:pt x="122" y="95"/>
                    <a:pt x="152" y="93"/>
                  </a:cubicBezTo>
                  <a:cubicBezTo>
                    <a:pt x="152" y="113"/>
                    <a:pt x="152" y="113"/>
                    <a:pt x="152" y="113"/>
                  </a:cubicBezTo>
                  <a:cubicBezTo>
                    <a:pt x="152" y="129"/>
                    <a:pt x="152" y="129"/>
                    <a:pt x="152" y="129"/>
                  </a:cubicBezTo>
                  <a:cubicBezTo>
                    <a:pt x="152" y="129"/>
                    <a:pt x="153" y="129"/>
                    <a:pt x="153" y="129"/>
                  </a:cubicBezTo>
                  <a:cubicBezTo>
                    <a:pt x="162" y="129"/>
                    <a:pt x="162" y="129"/>
                    <a:pt x="162" y="129"/>
                  </a:cubicBezTo>
                  <a:cubicBezTo>
                    <a:pt x="162" y="129"/>
                    <a:pt x="163" y="129"/>
                    <a:pt x="163" y="129"/>
                  </a:cubicBezTo>
                  <a:cubicBezTo>
                    <a:pt x="163" y="113"/>
                    <a:pt x="163" y="113"/>
                    <a:pt x="163" y="113"/>
                  </a:cubicBezTo>
                  <a:cubicBezTo>
                    <a:pt x="163" y="93"/>
                    <a:pt x="163" y="93"/>
                    <a:pt x="163" y="93"/>
                  </a:cubicBezTo>
                  <a:cubicBezTo>
                    <a:pt x="193" y="95"/>
                    <a:pt x="217" y="120"/>
                    <a:pt x="219" y="150"/>
                  </a:cubicBezTo>
                  <a:cubicBezTo>
                    <a:pt x="199" y="150"/>
                    <a:pt x="199" y="150"/>
                    <a:pt x="199" y="150"/>
                  </a:cubicBezTo>
                  <a:cubicBezTo>
                    <a:pt x="199" y="150"/>
                    <a:pt x="199" y="150"/>
                    <a:pt x="199" y="150"/>
                  </a:cubicBezTo>
                  <a:close/>
                  <a:moveTo>
                    <a:pt x="116" y="154"/>
                  </a:moveTo>
                  <a:cubicBezTo>
                    <a:pt x="116" y="154"/>
                    <a:pt x="116" y="154"/>
                    <a:pt x="116" y="154"/>
                  </a:cubicBezTo>
                  <a:cubicBezTo>
                    <a:pt x="116" y="154"/>
                    <a:pt x="116" y="154"/>
                    <a:pt x="116" y="154"/>
                  </a:cubicBezTo>
                  <a:close/>
                  <a:moveTo>
                    <a:pt x="158" y="137"/>
                  </a:moveTo>
                  <a:cubicBezTo>
                    <a:pt x="167" y="137"/>
                    <a:pt x="175" y="145"/>
                    <a:pt x="175" y="154"/>
                  </a:cubicBezTo>
                  <a:cubicBezTo>
                    <a:pt x="175" y="164"/>
                    <a:pt x="167" y="172"/>
                    <a:pt x="158" y="172"/>
                  </a:cubicBezTo>
                  <a:cubicBezTo>
                    <a:pt x="148" y="172"/>
                    <a:pt x="140" y="164"/>
                    <a:pt x="140" y="154"/>
                  </a:cubicBezTo>
                  <a:cubicBezTo>
                    <a:pt x="140" y="145"/>
                    <a:pt x="148" y="137"/>
                    <a:pt x="158" y="137"/>
                  </a:cubicBezTo>
                  <a:close/>
                  <a:moveTo>
                    <a:pt x="163" y="68"/>
                  </a:moveTo>
                  <a:cubicBezTo>
                    <a:pt x="207" y="71"/>
                    <a:pt x="242" y="106"/>
                    <a:pt x="244" y="150"/>
                  </a:cubicBezTo>
                  <a:cubicBezTo>
                    <a:pt x="273" y="150"/>
                    <a:pt x="273" y="150"/>
                    <a:pt x="273" y="150"/>
                  </a:cubicBezTo>
                  <a:cubicBezTo>
                    <a:pt x="271" y="90"/>
                    <a:pt x="223" y="42"/>
                    <a:pt x="163" y="39"/>
                  </a:cubicBezTo>
                  <a:cubicBezTo>
                    <a:pt x="163" y="68"/>
                    <a:pt x="163" y="68"/>
                    <a:pt x="163" y="68"/>
                  </a:cubicBezTo>
                  <a:close/>
                  <a:moveTo>
                    <a:pt x="244" y="160"/>
                  </a:moveTo>
                  <a:cubicBezTo>
                    <a:pt x="241" y="204"/>
                    <a:pt x="206" y="238"/>
                    <a:pt x="163" y="241"/>
                  </a:cubicBezTo>
                  <a:cubicBezTo>
                    <a:pt x="163" y="270"/>
                    <a:pt x="163" y="270"/>
                    <a:pt x="163" y="270"/>
                  </a:cubicBezTo>
                  <a:cubicBezTo>
                    <a:pt x="222" y="267"/>
                    <a:pt x="270" y="219"/>
                    <a:pt x="273" y="160"/>
                  </a:cubicBezTo>
                  <a:cubicBezTo>
                    <a:pt x="244" y="160"/>
                    <a:pt x="244" y="160"/>
                    <a:pt x="244" y="160"/>
                  </a:cubicBezTo>
                  <a:close/>
                  <a:moveTo>
                    <a:pt x="152" y="241"/>
                  </a:moveTo>
                  <a:cubicBezTo>
                    <a:pt x="109" y="238"/>
                    <a:pt x="74" y="204"/>
                    <a:pt x="71" y="160"/>
                  </a:cubicBezTo>
                  <a:cubicBezTo>
                    <a:pt x="42" y="160"/>
                    <a:pt x="42" y="160"/>
                    <a:pt x="42" y="160"/>
                  </a:cubicBezTo>
                  <a:cubicBezTo>
                    <a:pt x="45" y="219"/>
                    <a:pt x="93" y="267"/>
                    <a:pt x="152" y="270"/>
                  </a:cubicBezTo>
                  <a:cubicBezTo>
                    <a:pt x="152" y="241"/>
                    <a:pt x="152" y="241"/>
                    <a:pt x="152" y="241"/>
                  </a:cubicBezTo>
                  <a:close/>
                  <a:moveTo>
                    <a:pt x="71" y="150"/>
                  </a:moveTo>
                  <a:cubicBezTo>
                    <a:pt x="73" y="106"/>
                    <a:pt x="109" y="71"/>
                    <a:pt x="152" y="68"/>
                  </a:cubicBezTo>
                  <a:cubicBezTo>
                    <a:pt x="152" y="39"/>
                    <a:pt x="152" y="39"/>
                    <a:pt x="152" y="39"/>
                  </a:cubicBezTo>
                  <a:cubicBezTo>
                    <a:pt x="93" y="42"/>
                    <a:pt x="45" y="90"/>
                    <a:pt x="42" y="150"/>
                  </a:cubicBezTo>
                  <a:cubicBezTo>
                    <a:pt x="71" y="150"/>
                    <a:pt x="71" y="150"/>
                    <a:pt x="71" y="150"/>
                  </a:cubicBezTo>
                  <a:close/>
                </a:path>
              </a:pathLst>
            </a:custGeom>
            <a:solidFill>
              <a:srgbClr val="FFFFFF"/>
            </a:solidFill>
            <a:ln>
              <a:noFill/>
            </a:ln>
            <a:extLst/>
          </p:spPr>
          <p:txBody>
            <a:bodyPr/>
            <a:lstStyle/>
            <a:p>
              <a:pPr defTabSz="914400" eaLnBrk="1" fontAlgn="auto" hangingPunct="1">
                <a:spcBef>
                  <a:spcPts val="0"/>
                </a:spcBef>
                <a:spcAft>
                  <a:spcPts val="0"/>
                </a:spcAft>
                <a:defRPr/>
              </a:pPr>
              <a:endParaRPr lang="en-US" kern="0">
                <a:solidFill>
                  <a:srgbClr val="000000"/>
                </a:solidFill>
                <a:latin typeface="+mj-lt"/>
              </a:endParaRPr>
            </a:p>
          </p:txBody>
        </p:sp>
      </p:grpSp>
      <p:sp>
        <p:nvSpPr>
          <p:cNvPr id="30" name="Rectangle 29"/>
          <p:cNvSpPr/>
          <p:nvPr/>
        </p:nvSpPr>
        <p:spPr>
          <a:xfrm>
            <a:off x="371475" y="1885950"/>
            <a:ext cx="2743200" cy="547688"/>
          </a:xfrm>
          <a:prstGeom prst="rect">
            <a:avLst/>
          </a:prstGeom>
          <a:noFill/>
          <a:ln w="9525" cap="flat" cmpd="sng" algn="ctr">
            <a:noFill/>
            <a:prstDash val="solid"/>
          </a:ln>
          <a:effectLst/>
        </p:spPr>
        <p:txBody>
          <a:bodyPr anchor="ctr"/>
          <a:lstStyle/>
          <a:p>
            <a:pPr algn="ctr">
              <a:spcAft>
                <a:spcPts val="600"/>
              </a:spcAft>
              <a:defRPr/>
            </a:pPr>
            <a:r>
              <a:rPr lang="en-US" sz="1600" b="1" dirty="0">
                <a:latin typeface="+mj-lt"/>
                <a:cs typeface="Arial" panose="020B0604020202020204" pitchFamily="34" charset="0"/>
              </a:rPr>
              <a:t>VA is Transforming into a Veteran Centric Organization</a:t>
            </a:r>
          </a:p>
        </p:txBody>
      </p:sp>
      <p:grpSp>
        <p:nvGrpSpPr>
          <p:cNvPr id="8198" name="Group 30"/>
          <p:cNvGrpSpPr>
            <a:grpSpLocks noChangeAspect="1"/>
          </p:cNvGrpSpPr>
          <p:nvPr/>
        </p:nvGrpSpPr>
        <p:grpSpPr bwMode="auto">
          <a:xfrm>
            <a:off x="4038600" y="2538413"/>
            <a:ext cx="1096963" cy="1096962"/>
            <a:chOff x="2785652" y="1688647"/>
            <a:chExt cx="1360714" cy="1360714"/>
          </a:xfrm>
        </p:grpSpPr>
        <p:sp>
          <p:nvSpPr>
            <p:cNvPr id="32" name="Oval 31"/>
            <p:cNvSpPr/>
            <p:nvPr/>
          </p:nvSpPr>
          <p:spPr>
            <a:xfrm>
              <a:off x="2785652" y="1688647"/>
              <a:ext cx="1360714" cy="1360714"/>
            </a:xfrm>
            <a:prstGeom prst="ellipse">
              <a:avLst/>
            </a:prstGeom>
            <a:solidFill>
              <a:srgbClr val="598527">
                <a:lumMod val="50000"/>
              </a:srgbClr>
            </a:solidFill>
            <a:ln w="9525" cap="flat" cmpd="sng" algn="ctr">
              <a:noFill/>
              <a:prstDash val="solid"/>
            </a:ln>
            <a:effectLst>
              <a:outerShdw blurRad="40000" dist="23000" dir="5400000" rotWithShape="0">
                <a:srgbClr val="000000">
                  <a:alpha val="35000"/>
                </a:srgbClr>
              </a:outerShdw>
            </a:effectLst>
          </p:spPr>
          <p:txBody>
            <a:bodyPr anchor="ctr"/>
            <a:lstStyle/>
            <a:p>
              <a:pPr algn="ctr" defTabSz="914400" eaLnBrk="1" fontAlgn="auto" hangingPunct="1">
                <a:spcBef>
                  <a:spcPts val="0"/>
                </a:spcBef>
                <a:spcAft>
                  <a:spcPts val="0"/>
                </a:spcAft>
                <a:defRPr/>
              </a:pPr>
              <a:endParaRPr lang="en-US" kern="0">
                <a:solidFill>
                  <a:srgbClr val="000000"/>
                </a:solidFill>
                <a:latin typeface="+mj-lt"/>
              </a:endParaRPr>
            </a:p>
          </p:txBody>
        </p:sp>
        <p:sp>
          <p:nvSpPr>
            <p:cNvPr id="33" name="Freeform 23"/>
            <p:cNvSpPr>
              <a:spLocks/>
            </p:cNvSpPr>
            <p:nvPr/>
          </p:nvSpPr>
          <p:spPr bwMode="auto">
            <a:xfrm>
              <a:off x="3059371" y="1991903"/>
              <a:ext cx="813277" cy="754202"/>
            </a:xfrm>
            <a:custGeom>
              <a:avLst/>
              <a:gdLst>
                <a:gd name="T0" fmla="*/ 362 w 393"/>
                <a:gd name="T1" fmla="*/ 2 h 366"/>
                <a:gd name="T2" fmla="*/ 308 w 393"/>
                <a:gd name="T3" fmla="*/ 13 h 366"/>
                <a:gd name="T4" fmla="*/ 143 w 393"/>
                <a:gd name="T5" fmla="*/ 253 h 366"/>
                <a:gd name="T6" fmla="*/ 89 w 393"/>
                <a:gd name="T7" fmla="*/ 203 h 366"/>
                <a:gd name="T8" fmla="*/ 38 w 393"/>
                <a:gd name="T9" fmla="*/ 200 h 366"/>
                <a:gd name="T10" fmla="*/ 13 w 393"/>
                <a:gd name="T11" fmla="*/ 220 h 366"/>
                <a:gd name="T12" fmla="*/ 121 w 393"/>
                <a:gd name="T13" fmla="*/ 349 h 366"/>
                <a:gd name="T14" fmla="*/ 199 w 393"/>
                <a:gd name="T15" fmla="*/ 336 h 366"/>
                <a:gd name="T16" fmla="*/ 379 w 393"/>
                <a:gd name="T17" fmla="*/ 19 h 366"/>
                <a:gd name="T18" fmla="*/ 362 w 393"/>
                <a:gd name="T19" fmla="*/ 2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3" h="366">
                  <a:moveTo>
                    <a:pt x="362" y="2"/>
                  </a:moveTo>
                  <a:cubicBezTo>
                    <a:pt x="344" y="0"/>
                    <a:pt x="322" y="3"/>
                    <a:pt x="308" y="13"/>
                  </a:cubicBezTo>
                  <a:cubicBezTo>
                    <a:pt x="226" y="72"/>
                    <a:pt x="174" y="162"/>
                    <a:pt x="143" y="253"/>
                  </a:cubicBezTo>
                  <a:cubicBezTo>
                    <a:pt x="127" y="234"/>
                    <a:pt x="109" y="217"/>
                    <a:pt x="89" y="203"/>
                  </a:cubicBezTo>
                  <a:cubicBezTo>
                    <a:pt x="75" y="194"/>
                    <a:pt x="54" y="196"/>
                    <a:pt x="38" y="200"/>
                  </a:cubicBezTo>
                  <a:cubicBezTo>
                    <a:pt x="34" y="200"/>
                    <a:pt x="0" y="211"/>
                    <a:pt x="13" y="220"/>
                  </a:cubicBezTo>
                  <a:cubicBezTo>
                    <a:pt x="61" y="252"/>
                    <a:pt x="95" y="304"/>
                    <a:pt x="121" y="349"/>
                  </a:cubicBezTo>
                  <a:cubicBezTo>
                    <a:pt x="131" y="366"/>
                    <a:pt x="196" y="354"/>
                    <a:pt x="199" y="336"/>
                  </a:cubicBezTo>
                  <a:cubicBezTo>
                    <a:pt x="220" y="222"/>
                    <a:pt x="276" y="94"/>
                    <a:pt x="379" y="19"/>
                  </a:cubicBezTo>
                  <a:cubicBezTo>
                    <a:pt x="393" y="8"/>
                    <a:pt x="370" y="2"/>
                    <a:pt x="362" y="2"/>
                  </a:cubicBezTo>
                  <a:close/>
                </a:path>
              </a:pathLst>
            </a:custGeom>
            <a:solidFill>
              <a:srgbClr val="FFFFFF"/>
            </a:solidFill>
            <a:ln>
              <a:noFill/>
            </a:ln>
            <a:extLst/>
          </p:spPr>
          <p:txBody>
            <a:bodyPr/>
            <a:lstStyle/>
            <a:p>
              <a:pPr defTabSz="914400" eaLnBrk="1" fontAlgn="auto" hangingPunct="1">
                <a:spcBef>
                  <a:spcPts val="0"/>
                </a:spcBef>
                <a:spcAft>
                  <a:spcPts val="0"/>
                </a:spcAft>
                <a:defRPr/>
              </a:pPr>
              <a:endParaRPr lang="en-US" kern="0">
                <a:solidFill>
                  <a:srgbClr val="000000"/>
                </a:solidFill>
                <a:latin typeface="+mj-lt"/>
              </a:endParaRPr>
            </a:p>
          </p:txBody>
        </p:sp>
      </p:grpSp>
      <p:sp>
        <p:nvSpPr>
          <p:cNvPr id="34" name="Rectangle 33"/>
          <p:cNvSpPr/>
          <p:nvPr/>
        </p:nvSpPr>
        <p:spPr>
          <a:xfrm>
            <a:off x="3214688" y="1885950"/>
            <a:ext cx="2743200" cy="547688"/>
          </a:xfrm>
          <a:prstGeom prst="rect">
            <a:avLst/>
          </a:prstGeom>
          <a:noFill/>
          <a:ln w="9525" cap="flat" cmpd="sng" algn="ctr">
            <a:noFill/>
            <a:prstDash val="solid"/>
          </a:ln>
          <a:effectLst/>
        </p:spPr>
        <p:txBody>
          <a:bodyPr anchor="ctr"/>
          <a:lstStyle/>
          <a:p>
            <a:pPr algn="ctr">
              <a:spcAft>
                <a:spcPts val="600"/>
              </a:spcAft>
              <a:defRPr/>
            </a:pPr>
            <a:r>
              <a:rPr lang="en-US" sz="1600" b="1" dirty="0">
                <a:latin typeface="+mj-lt"/>
                <a:cs typeface="Arial" panose="020B0604020202020204" pitchFamily="34" charset="0"/>
              </a:rPr>
              <a:t>Supply Chain Transformation is a Breakthrough Priority</a:t>
            </a:r>
          </a:p>
        </p:txBody>
      </p:sp>
      <p:sp>
        <p:nvSpPr>
          <p:cNvPr id="35" name="Rectangle 34"/>
          <p:cNvSpPr/>
          <p:nvPr/>
        </p:nvSpPr>
        <p:spPr>
          <a:xfrm>
            <a:off x="6057900" y="1885950"/>
            <a:ext cx="2743200" cy="547688"/>
          </a:xfrm>
          <a:prstGeom prst="rect">
            <a:avLst/>
          </a:prstGeom>
          <a:noFill/>
          <a:ln w="9525" cap="flat" cmpd="sng" algn="ctr">
            <a:noFill/>
            <a:prstDash val="solid"/>
          </a:ln>
          <a:effectLst/>
        </p:spPr>
        <p:txBody>
          <a:bodyPr anchor="ctr"/>
          <a:lstStyle/>
          <a:p>
            <a:pPr algn="ctr">
              <a:spcAft>
                <a:spcPts val="600"/>
              </a:spcAft>
              <a:defRPr/>
            </a:pPr>
            <a:r>
              <a:rPr lang="en-US" sz="1600" b="1" dirty="0">
                <a:latin typeface="+mj-lt"/>
                <a:cs typeface="Arial" panose="020B0604020202020204" pitchFamily="34" charset="0"/>
              </a:rPr>
              <a:t>MSPV-NG Supports Supply Chain Transformation</a:t>
            </a:r>
          </a:p>
        </p:txBody>
      </p:sp>
      <p:grpSp>
        <p:nvGrpSpPr>
          <p:cNvPr id="8201" name="Group 35"/>
          <p:cNvGrpSpPr>
            <a:grpSpLocks noChangeAspect="1"/>
          </p:cNvGrpSpPr>
          <p:nvPr/>
        </p:nvGrpSpPr>
        <p:grpSpPr bwMode="auto">
          <a:xfrm>
            <a:off x="6908800" y="2538413"/>
            <a:ext cx="1098550" cy="1096962"/>
            <a:chOff x="4836248" y="1688646"/>
            <a:chExt cx="1360714" cy="1360714"/>
          </a:xfrm>
        </p:grpSpPr>
        <p:sp>
          <p:nvSpPr>
            <p:cNvPr id="37" name="Oval 36"/>
            <p:cNvSpPr/>
            <p:nvPr/>
          </p:nvSpPr>
          <p:spPr>
            <a:xfrm>
              <a:off x="4836248" y="1688646"/>
              <a:ext cx="1360714" cy="1360714"/>
            </a:xfrm>
            <a:prstGeom prst="ellipse">
              <a:avLst/>
            </a:prstGeom>
            <a:solidFill>
              <a:srgbClr val="0083BE"/>
            </a:solidFill>
            <a:ln w="9525" cap="flat" cmpd="sng" algn="ctr">
              <a:noFill/>
              <a:prstDash val="solid"/>
            </a:ln>
            <a:effectLst>
              <a:outerShdw blurRad="40000" dist="23000" dir="5400000" rotWithShape="0">
                <a:srgbClr val="000000">
                  <a:alpha val="35000"/>
                </a:srgbClr>
              </a:outerShdw>
            </a:effectLst>
          </p:spPr>
          <p:txBody>
            <a:bodyPr anchor="ctr"/>
            <a:lstStyle/>
            <a:p>
              <a:pPr algn="ctr" defTabSz="914400" eaLnBrk="1" fontAlgn="auto" hangingPunct="1">
                <a:spcBef>
                  <a:spcPts val="0"/>
                </a:spcBef>
                <a:spcAft>
                  <a:spcPts val="0"/>
                </a:spcAft>
                <a:defRPr/>
              </a:pPr>
              <a:endParaRPr lang="en-US" kern="0">
                <a:solidFill>
                  <a:srgbClr val="000000"/>
                </a:solidFill>
                <a:latin typeface="+mj-lt"/>
              </a:endParaRPr>
            </a:p>
          </p:txBody>
        </p:sp>
        <p:sp>
          <p:nvSpPr>
            <p:cNvPr id="38" name="Freeform 80"/>
            <p:cNvSpPr>
              <a:spLocks noEditPoints="1"/>
            </p:cNvSpPr>
            <p:nvPr/>
          </p:nvSpPr>
          <p:spPr bwMode="auto">
            <a:xfrm>
              <a:off x="5068277" y="1921011"/>
              <a:ext cx="896655" cy="895984"/>
            </a:xfrm>
            <a:custGeom>
              <a:avLst/>
              <a:gdLst>
                <a:gd name="T0" fmla="*/ 132 w 413"/>
                <a:gd name="T1" fmla="*/ 71 h 413"/>
                <a:gd name="T2" fmla="*/ 230 w 413"/>
                <a:gd name="T3" fmla="*/ 169 h 413"/>
                <a:gd name="T4" fmla="*/ 236 w 413"/>
                <a:gd name="T5" fmla="*/ 140 h 413"/>
                <a:gd name="T6" fmla="*/ 214 w 413"/>
                <a:gd name="T7" fmla="*/ 80 h 413"/>
                <a:gd name="T8" fmla="*/ 166 w 413"/>
                <a:gd name="T9" fmla="*/ 32 h 413"/>
                <a:gd name="T10" fmla="*/ 41 w 413"/>
                <a:gd name="T11" fmla="*/ 41 h 413"/>
                <a:gd name="T12" fmla="*/ 32 w 413"/>
                <a:gd name="T13" fmla="*/ 167 h 413"/>
                <a:gd name="T14" fmla="*/ 80 w 413"/>
                <a:gd name="T15" fmla="*/ 214 h 413"/>
                <a:gd name="T16" fmla="*/ 168 w 413"/>
                <a:gd name="T17" fmla="*/ 230 h 413"/>
                <a:gd name="T18" fmla="*/ 71 w 413"/>
                <a:gd name="T19" fmla="*/ 133 h 413"/>
                <a:gd name="T20" fmla="*/ 79 w 413"/>
                <a:gd name="T21" fmla="*/ 79 h 413"/>
                <a:gd name="T22" fmla="*/ 132 w 413"/>
                <a:gd name="T23" fmla="*/ 71 h 413"/>
                <a:gd name="T24" fmla="*/ 381 w 413"/>
                <a:gd name="T25" fmla="*/ 247 h 413"/>
                <a:gd name="T26" fmla="*/ 333 w 413"/>
                <a:gd name="T27" fmla="*/ 199 h 413"/>
                <a:gd name="T28" fmla="*/ 272 w 413"/>
                <a:gd name="T29" fmla="*/ 176 h 413"/>
                <a:gd name="T30" fmla="*/ 244 w 413"/>
                <a:gd name="T31" fmla="*/ 182 h 413"/>
                <a:gd name="T32" fmla="*/ 341 w 413"/>
                <a:gd name="T33" fmla="*/ 280 h 413"/>
                <a:gd name="T34" fmla="*/ 334 w 413"/>
                <a:gd name="T35" fmla="*/ 334 h 413"/>
                <a:gd name="T36" fmla="*/ 280 w 413"/>
                <a:gd name="T37" fmla="*/ 341 h 413"/>
                <a:gd name="T38" fmla="*/ 182 w 413"/>
                <a:gd name="T39" fmla="*/ 244 h 413"/>
                <a:gd name="T40" fmla="*/ 198 w 413"/>
                <a:gd name="T41" fmla="*/ 333 h 413"/>
                <a:gd name="T42" fmla="*/ 246 w 413"/>
                <a:gd name="T43" fmla="*/ 381 h 413"/>
                <a:gd name="T44" fmla="*/ 372 w 413"/>
                <a:gd name="T45" fmla="*/ 372 h 413"/>
                <a:gd name="T46" fmla="*/ 381 w 413"/>
                <a:gd name="T47" fmla="*/ 247 h 413"/>
                <a:gd name="T48" fmla="*/ 258 w 413"/>
                <a:gd name="T49" fmla="*/ 281 h 413"/>
                <a:gd name="T50" fmla="*/ 247 w 413"/>
                <a:gd name="T51" fmla="*/ 277 h 413"/>
                <a:gd name="T52" fmla="*/ 141 w 413"/>
                <a:gd name="T53" fmla="*/ 171 h 413"/>
                <a:gd name="T54" fmla="*/ 137 w 413"/>
                <a:gd name="T55" fmla="*/ 159 h 413"/>
                <a:gd name="T56" fmla="*/ 143 w 413"/>
                <a:gd name="T57" fmla="*/ 144 h 413"/>
                <a:gd name="T58" fmla="*/ 159 w 413"/>
                <a:gd name="T59" fmla="*/ 137 h 413"/>
                <a:gd name="T60" fmla="*/ 171 w 413"/>
                <a:gd name="T61" fmla="*/ 141 h 413"/>
                <a:gd name="T62" fmla="*/ 277 w 413"/>
                <a:gd name="T63" fmla="*/ 247 h 413"/>
                <a:gd name="T64" fmla="*/ 281 w 413"/>
                <a:gd name="T65" fmla="*/ 260 h 413"/>
                <a:gd name="T66" fmla="*/ 274 w 413"/>
                <a:gd name="T67" fmla="*/ 274 h 413"/>
                <a:gd name="T68" fmla="*/ 258 w 413"/>
                <a:gd name="T69" fmla="*/ 281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13" h="413">
                  <a:moveTo>
                    <a:pt x="132" y="71"/>
                  </a:moveTo>
                  <a:cubicBezTo>
                    <a:pt x="230" y="169"/>
                    <a:pt x="230" y="169"/>
                    <a:pt x="230" y="169"/>
                  </a:cubicBezTo>
                  <a:cubicBezTo>
                    <a:pt x="234" y="160"/>
                    <a:pt x="236" y="150"/>
                    <a:pt x="236" y="140"/>
                  </a:cubicBezTo>
                  <a:cubicBezTo>
                    <a:pt x="238" y="117"/>
                    <a:pt x="230" y="95"/>
                    <a:pt x="214" y="80"/>
                  </a:cubicBezTo>
                  <a:cubicBezTo>
                    <a:pt x="166" y="32"/>
                    <a:pt x="166" y="32"/>
                    <a:pt x="166" y="32"/>
                  </a:cubicBezTo>
                  <a:cubicBezTo>
                    <a:pt x="134" y="0"/>
                    <a:pt x="76" y="5"/>
                    <a:pt x="41" y="41"/>
                  </a:cubicBezTo>
                  <a:cubicBezTo>
                    <a:pt x="5" y="77"/>
                    <a:pt x="0" y="134"/>
                    <a:pt x="32" y="167"/>
                  </a:cubicBezTo>
                  <a:cubicBezTo>
                    <a:pt x="80" y="214"/>
                    <a:pt x="80" y="214"/>
                    <a:pt x="80" y="214"/>
                  </a:cubicBezTo>
                  <a:cubicBezTo>
                    <a:pt x="103" y="237"/>
                    <a:pt x="137" y="242"/>
                    <a:pt x="168" y="230"/>
                  </a:cubicBezTo>
                  <a:cubicBezTo>
                    <a:pt x="71" y="133"/>
                    <a:pt x="71" y="133"/>
                    <a:pt x="71" y="133"/>
                  </a:cubicBezTo>
                  <a:cubicBezTo>
                    <a:pt x="58" y="120"/>
                    <a:pt x="63" y="94"/>
                    <a:pt x="79" y="79"/>
                  </a:cubicBezTo>
                  <a:cubicBezTo>
                    <a:pt x="94" y="63"/>
                    <a:pt x="120" y="58"/>
                    <a:pt x="132" y="71"/>
                  </a:cubicBezTo>
                  <a:close/>
                  <a:moveTo>
                    <a:pt x="381" y="247"/>
                  </a:moveTo>
                  <a:cubicBezTo>
                    <a:pt x="333" y="199"/>
                    <a:pt x="333" y="199"/>
                    <a:pt x="333" y="199"/>
                  </a:cubicBezTo>
                  <a:cubicBezTo>
                    <a:pt x="317" y="183"/>
                    <a:pt x="296" y="175"/>
                    <a:pt x="272" y="176"/>
                  </a:cubicBezTo>
                  <a:cubicBezTo>
                    <a:pt x="263" y="177"/>
                    <a:pt x="253" y="179"/>
                    <a:pt x="244" y="182"/>
                  </a:cubicBezTo>
                  <a:cubicBezTo>
                    <a:pt x="341" y="280"/>
                    <a:pt x="341" y="280"/>
                    <a:pt x="341" y="280"/>
                  </a:cubicBezTo>
                  <a:cubicBezTo>
                    <a:pt x="354" y="293"/>
                    <a:pt x="349" y="318"/>
                    <a:pt x="334" y="334"/>
                  </a:cubicBezTo>
                  <a:cubicBezTo>
                    <a:pt x="318" y="350"/>
                    <a:pt x="293" y="354"/>
                    <a:pt x="280" y="341"/>
                  </a:cubicBezTo>
                  <a:cubicBezTo>
                    <a:pt x="182" y="244"/>
                    <a:pt x="182" y="244"/>
                    <a:pt x="182" y="244"/>
                  </a:cubicBezTo>
                  <a:cubicBezTo>
                    <a:pt x="170" y="275"/>
                    <a:pt x="175" y="310"/>
                    <a:pt x="198" y="333"/>
                  </a:cubicBezTo>
                  <a:cubicBezTo>
                    <a:pt x="246" y="381"/>
                    <a:pt x="246" y="381"/>
                    <a:pt x="246" y="381"/>
                  </a:cubicBezTo>
                  <a:cubicBezTo>
                    <a:pt x="279" y="413"/>
                    <a:pt x="336" y="408"/>
                    <a:pt x="372" y="372"/>
                  </a:cubicBezTo>
                  <a:cubicBezTo>
                    <a:pt x="408" y="337"/>
                    <a:pt x="413" y="279"/>
                    <a:pt x="381" y="247"/>
                  </a:cubicBezTo>
                  <a:close/>
                  <a:moveTo>
                    <a:pt x="258" y="281"/>
                  </a:moveTo>
                  <a:cubicBezTo>
                    <a:pt x="254" y="281"/>
                    <a:pt x="250" y="280"/>
                    <a:pt x="247" y="277"/>
                  </a:cubicBezTo>
                  <a:cubicBezTo>
                    <a:pt x="141" y="171"/>
                    <a:pt x="141" y="171"/>
                    <a:pt x="141" y="171"/>
                  </a:cubicBezTo>
                  <a:cubicBezTo>
                    <a:pt x="138" y="168"/>
                    <a:pt x="137" y="164"/>
                    <a:pt x="137" y="159"/>
                  </a:cubicBezTo>
                  <a:cubicBezTo>
                    <a:pt x="137" y="154"/>
                    <a:pt x="139" y="148"/>
                    <a:pt x="143" y="144"/>
                  </a:cubicBezTo>
                  <a:cubicBezTo>
                    <a:pt x="148" y="139"/>
                    <a:pt x="154" y="137"/>
                    <a:pt x="159" y="137"/>
                  </a:cubicBezTo>
                  <a:cubicBezTo>
                    <a:pt x="164" y="137"/>
                    <a:pt x="168" y="138"/>
                    <a:pt x="171" y="141"/>
                  </a:cubicBezTo>
                  <a:cubicBezTo>
                    <a:pt x="277" y="247"/>
                    <a:pt x="277" y="247"/>
                    <a:pt x="277" y="247"/>
                  </a:cubicBezTo>
                  <a:cubicBezTo>
                    <a:pt x="280" y="251"/>
                    <a:pt x="282" y="255"/>
                    <a:pt x="281" y="260"/>
                  </a:cubicBezTo>
                  <a:cubicBezTo>
                    <a:pt x="281" y="265"/>
                    <a:pt x="278" y="271"/>
                    <a:pt x="274" y="274"/>
                  </a:cubicBezTo>
                  <a:cubicBezTo>
                    <a:pt x="270" y="279"/>
                    <a:pt x="264" y="281"/>
                    <a:pt x="258" y="281"/>
                  </a:cubicBezTo>
                  <a:close/>
                </a:path>
              </a:pathLst>
            </a:custGeom>
            <a:solidFill>
              <a:srgbClr val="FFFFFF"/>
            </a:solidFill>
            <a:ln>
              <a:noFill/>
            </a:ln>
            <a:extLst/>
          </p:spPr>
          <p:txBody>
            <a:bodyPr/>
            <a:lstStyle/>
            <a:p>
              <a:pPr defTabSz="914400" eaLnBrk="1" fontAlgn="auto" hangingPunct="1">
                <a:spcBef>
                  <a:spcPts val="0"/>
                </a:spcBef>
                <a:spcAft>
                  <a:spcPts val="0"/>
                </a:spcAft>
                <a:defRPr/>
              </a:pPr>
              <a:endParaRPr lang="en-US" kern="0">
                <a:solidFill>
                  <a:srgbClr val="000000"/>
                </a:solidFill>
                <a:latin typeface="+mj-lt"/>
              </a:endParaRPr>
            </a:p>
          </p:txBody>
        </p:sp>
      </p:grpSp>
      <p:graphicFrame>
        <p:nvGraphicFramePr>
          <p:cNvPr id="40" name="Table 39"/>
          <p:cNvGraphicFramePr>
            <a:graphicFrameLocks noGrp="1"/>
          </p:cNvGraphicFramePr>
          <p:nvPr/>
        </p:nvGraphicFramePr>
        <p:xfrm>
          <a:off x="457200" y="3713163"/>
          <a:ext cx="8229600" cy="2849776"/>
        </p:xfrm>
        <a:graphic>
          <a:graphicData uri="http://schemas.openxmlformats.org/drawingml/2006/table">
            <a:tbl>
              <a:tblPr firstRow="1" bandRow="1"/>
              <a:tblGrid>
                <a:gridCol w="2743200"/>
                <a:gridCol w="2743200"/>
                <a:gridCol w="2743200"/>
              </a:tblGrid>
              <a:tr h="28495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marR="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smtClean="0">
                          <a:solidFill>
                            <a:schemeClr val="tx1"/>
                          </a:solidFill>
                          <a:latin typeface="+mj-lt"/>
                          <a:ea typeface="+mn-ea"/>
                          <a:cs typeface="Arial" panose="020B0604020202020204" pitchFamily="34" charset="0"/>
                        </a:rPr>
                        <a:t>VA Secretary Bob McDonald is sponsoring MyVA a major transformation initiative across the Department </a:t>
                      </a:r>
                    </a:p>
                    <a:p>
                      <a:pPr marL="285750" marR="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smtClean="0">
                          <a:solidFill>
                            <a:schemeClr val="tx1"/>
                          </a:solidFill>
                          <a:latin typeface="+mj-lt"/>
                          <a:ea typeface="+mn-ea"/>
                          <a:cs typeface="Arial" panose="020B0604020202020204" pitchFamily="34" charset="0"/>
                        </a:rPr>
                        <a:t>MyVA</a:t>
                      </a:r>
                      <a:r>
                        <a:rPr lang="en-US" sz="1600" b="0" kern="1200" baseline="0" dirty="0" smtClean="0">
                          <a:solidFill>
                            <a:schemeClr val="tx1"/>
                          </a:solidFill>
                          <a:latin typeface="+mj-lt"/>
                          <a:ea typeface="+mn-ea"/>
                          <a:cs typeface="Arial" panose="020B0604020202020204" pitchFamily="34" charset="0"/>
                        </a:rPr>
                        <a:t> serves as a catalyst to modernize VA’s culture, processes, and capabilities to put the needs of Veterans and their families first</a:t>
                      </a:r>
                    </a:p>
                  </a:txBody>
                  <a:tcPr marT="45668" marB="45668">
                    <a:lnL w="12700" cmpd="sng">
                      <a:noFill/>
                    </a:lnL>
                    <a:lnR w="12700" cap="flat" cmpd="sng" algn="ctr">
                      <a:solidFill>
                        <a:srgbClr val="DCDCDC"/>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marR="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smtClean="0">
                          <a:solidFill>
                            <a:schemeClr val="tx1"/>
                          </a:solidFill>
                          <a:latin typeface="+mj-lt"/>
                          <a:ea typeface="+mn-ea"/>
                          <a:cs typeface="Arial" panose="020B0604020202020204" pitchFamily="34" charset="0"/>
                        </a:rPr>
                        <a:t>VA leadership identified 12 Breakthrough Priorities for 2016 that will support the MyVA vision </a:t>
                      </a:r>
                    </a:p>
                    <a:p>
                      <a:pPr marL="285750" marR="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smtClean="0">
                          <a:solidFill>
                            <a:schemeClr val="tx1"/>
                          </a:solidFill>
                          <a:latin typeface="+mj-lt"/>
                          <a:ea typeface="+mn-ea"/>
                          <a:cs typeface="Arial" panose="020B0604020202020204" pitchFamily="34" charset="0"/>
                        </a:rPr>
                        <a:t>VA identified Supply Chain Transformation</a:t>
                      </a:r>
                      <a:r>
                        <a:rPr lang="en-US" sz="1600" b="0" kern="1200" baseline="0" dirty="0" smtClean="0">
                          <a:solidFill>
                            <a:schemeClr val="tx1"/>
                          </a:solidFill>
                          <a:latin typeface="+mj-lt"/>
                          <a:ea typeface="+mn-ea"/>
                          <a:cs typeface="Arial" panose="020B0604020202020204" pitchFamily="34" charset="0"/>
                        </a:rPr>
                        <a:t> </a:t>
                      </a:r>
                      <a:r>
                        <a:rPr lang="en-US" sz="1600" b="0" kern="1200" dirty="0" smtClean="0">
                          <a:solidFill>
                            <a:schemeClr val="tx1"/>
                          </a:solidFill>
                          <a:latin typeface="+mj-lt"/>
                          <a:ea typeface="+mn-ea"/>
                          <a:cs typeface="Arial" panose="020B0604020202020204" pitchFamily="34" charset="0"/>
                        </a:rPr>
                        <a:t>as a critical enabler for MyVA</a:t>
                      </a:r>
                    </a:p>
                  </a:txBody>
                  <a:tcPr marT="45668" marB="45668">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marR="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smtClean="0">
                          <a:solidFill>
                            <a:schemeClr val="tx1"/>
                          </a:solidFill>
                          <a:latin typeface="+mj-lt"/>
                          <a:ea typeface="+mn-ea"/>
                          <a:cs typeface="Arial" panose="020B0604020202020204" pitchFamily="34" charset="0"/>
                        </a:rPr>
                        <a:t>VHA</a:t>
                      </a:r>
                      <a:r>
                        <a:rPr lang="en-US" sz="1600" b="0" kern="1200" baseline="0" dirty="0" smtClean="0">
                          <a:solidFill>
                            <a:schemeClr val="tx1"/>
                          </a:solidFill>
                          <a:latin typeface="+mj-lt"/>
                          <a:ea typeface="+mn-ea"/>
                          <a:cs typeface="Arial" panose="020B0604020202020204" pitchFamily="34" charset="0"/>
                        </a:rPr>
                        <a:t> is partnering with its acquisition offices</a:t>
                      </a:r>
                      <a:r>
                        <a:rPr lang="en-US" sz="1600" b="0" kern="1200" dirty="0" smtClean="0">
                          <a:solidFill>
                            <a:schemeClr val="tx1"/>
                          </a:solidFill>
                          <a:latin typeface="+mj-lt"/>
                          <a:ea typeface="+mn-ea"/>
                          <a:cs typeface="Arial" panose="020B0604020202020204" pitchFamily="34" charset="0"/>
                        </a:rPr>
                        <a:t> to update the existing MPSV program to support these goals</a:t>
                      </a:r>
                    </a:p>
                    <a:p>
                      <a:pPr marL="285750" marR="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smtClean="0">
                          <a:solidFill>
                            <a:schemeClr val="tx1"/>
                          </a:solidFill>
                          <a:latin typeface="+mj-lt"/>
                          <a:ea typeface="+mn-ea"/>
                          <a:cs typeface="Arial" panose="020B0604020202020204" pitchFamily="34" charset="0"/>
                        </a:rPr>
                        <a:t>VA will redirect the cost avoidance from this</a:t>
                      </a:r>
                      <a:r>
                        <a:rPr lang="en-US" sz="1600" b="0" kern="1200" baseline="0" dirty="0" smtClean="0">
                          <a:solidFill>
                            <a:schemeClr val="tx1"/>
                          </a:solidFill>
                          <a:latin typeface="+mj-lt"/>
                          <a:ea typeface="+mn-ea"/>
                          <a:cs typeface="Arial" panose="020B0604020202020204" pitchFamily="34" charset="0"/>
                        </a:rPr>
                        <a:t> effort </a:t>
                      </a:r>
                      <a:r>
                        <a:rPr lang="en-US" sz="1600" b="0" kern="1200" dirty="0" smtClean="0">
                          <a:solidFill>
                            <a:schemeClr val="tx1"/>
                          </a:solidFill>
                          <a:latin typeface="+mj-lt"/>
                          <a:ea typeface="+mn-ea"/>
                          <a:cs typeface="Arial" panose="020B0604020202020204" pitchFamily="34" charset="0"/>
                        </a:rPr>
                        <a:t>to </a:t>
                      </a:r>
                      <a:r>
                        <a:rPr lang="en-US" sz="1600" b="1" i="1" kern="1200" dirty="0" smtClean="0">
                          <a:solidFill>
                            <a:schemeClr val="tx1"/>
                          </a:solidFill>
                          <a:latin typeface="+mj-lt"/>
                          <a:ea typeface="+mn-ea"/>
                          <a:cs typeface="Arial" panose="020B0604020202020204" pitchFamily="34" charset="0"/>
                        </a:rPr>
                        <a:t>support high priority Veteran programs</a:t>
                      </a:r>
                    </a:p>
                  </a:txBody>
                  <a:tcPr marT="45668" marB="45668">
                    <a:lnL w="12700" cap="flat" cmpd="sng" algn="ctr">
                      <a:solidFill>
                        <a:srgbClr val="DCDCDC"/>
                      </a:solid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41" name="Right Arrow 40"/>
          <p:cNvSpPr/>
          <p:nvPr/>
        </p:nvSpPr>
        <p:spPr>
          <a:xfrm>
            <a:off x="2792413" y="2847975"/>
            <a:ext cx="717550" cy="479425"/>
          </a:xfrm>
          <a:prstGeom prst="rightArrow">
            <a:avLst/>
          </a:prstGeom>
          <a:gradFill flip="none" rotWithShape="1">
            <a:gsLst>
              <a:gs pos="0">
                <a:srgbClr val="DCDCDC">
                  <a:shade val="30000"/>
                  <a:satMod val="115000"/>
                </a:srgbClr>
              </a:gs>
              <a:gs pos="50000">
                <a:srgbClr val="DCDCDC">
                  <a:shade val="67500"/>
                  <a:satMod val="115000"/>
                </a:srgbClr>
              </a:gs>
              <a:gs pos="100000">
                <a:srgbClr val="DCDCDC">
                  <a:shade val="100000"/>
                  <a:satMod val="115000"/>
                </a:srgbClr>
              </a:gs>
            </a:gsLst>
            <a:lin ang="10800000" scaled="1"/>
            <a:tileRect/>
          </a:gradFill>
          <a:ln w="9525" cap="flat" cmpd="sng" algn="ctr">
            <a:noFill/>
            <a:prstDash val="solid"/>
          </a:ln>
          <a:effectLst/>
        </p:spPr>
        <p:txBody>
          <a:bodyPr anchor="ctr"/>
          <a:lstStyle/>
          <a:p>
            <a:pPr algn="ctr" defTabSz="914400" eaLnBrk="1" fontAlgn="auto" hangingPunct="1">
              <a:spcBef>
                <a:spcPts val="0"/>
              </a:spcBef>
              <a:spcAft>
                <a:spcPts val="0"/>
              </a:spcAft>
              <a:defRPr/>
            </a:pPr>
            <a:endParaRPr lang="en-US" kern="0">
              <a:solidFill>
                <a:srgbClr val="000000"/>
              </a:solidFill>
              <a:latin typeface="+mj-lt"/>
            </a:endParaRPr>
          </a:p>
        </p:txBody>
      </p:sp>
      <p:sp>
        <p:nvSpPr>
          <p:cNvPr id="43" name="Right Arrow 42"/>
          <p:cNvSpPr/>
          <p:nvPr/>
        </p:nvSpPr>
        <p:spPr>
          <a:xfrm>
            <a:off x="5662613" y="2847975"/>
            <a:ext cx="719137" cy="479425"/>
          </a:xfrm>
          <a:prstGeom prst="rightArrow">
            <a:avLst/>
          </a:prstGeom>
          <a:gradFill flip="none" rotWithShape="1">
            <a:gsLst>
              <a:gs pos="0">
                <a:srgbClr val="DCDCDC">
                  <a:shade val="30000"/>
                  <a:satMod val="115000"/>
                </a:srgbClr>
              </a:gs>
              <a:gs pos="50000">
                <a:srgbClr val="DCDCDC">
                  <a:shade val="67500"/>
                  <a:satMod val="115000"/>
                </a:srgbClr>
              </a:gs>
              <a:gs pos="100000">
                <a:srgbClr val="DCDCDC">
                  <a:shade val="100000"/>
                  <a:satMod val="115000"/>
                </a:srgbClr>
              </a:gs>
            </a:gsLst>
            <a:lin ang="10800000" scaled="1"/>
            <a:tileRect/>
          </a:gradFill>
          <a:ln w="9525" cap="flat" cmpd="sng" algn="ctr">
            <a:noFill/>
            <a:prstDash val="solid"/>
          </a:ln>
          <a:effectLst/>
        </p:spPr>
        <p:txBody>
          <a:bodyPr anchor="ctr"/>
          <a:lstStyle/>
          <a:p>
            <a:pPr algn="ctr" defTabSz="914400" eaLnBrk="1" fontAlgn="auto" hangingPunct="1">
              <a:spcBef>
                <a:spcPts val="0"/>
              </a:spcBef>
              <a:spcAft>
                <a:spcPts val="0"/>
              </a:spcAft>
              <a:defRPr/>
            </a:pPr>
            <a:endParaRPr lang="en-US" kern="0">
              <a:solidFill>
                <a:srgbClr val="000000"/>
              </a:solidFill>
              <a:latin typeface="+mj-lt"/>
            </a:endParaRPr>
          </a:p>
        </p:txBody>
      </p:sp>
      <p:sp>
        <p:nvSpPr>
          <p:cNvPr id="19" name="TextBox 18"/>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20" name="Group 19"/>
          <p:cNvGrpSpPr/>
          <p:nvPr/>
        </p:nvGrpSpPr>
        <p:grpSpPr>
          <a:xfrm>
            <a:off x="1981200" y="152400"/>
            <a:ext cx="555211" cy="471930"/>
            <a:chOff x="6777323" y="697312"/>
            <a:chExt cx="1125329" cy="1017858"/>
          </a:xfrm>
          <a:solidFill>
            <a:schemeClr val="accent1">
              <a:lumMod val="50000"/>
            </a:schemeClr>
          </a:solidFill>
        </p:grpSpPr>
        <p:sp>
          <p:nvSpPr>
            <p:cNvPr id="21" name="5-Point Star 20"/>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2" name="5-Point Star 21"/>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3" name="5-Point Star 22"/>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4" name="Straight Connector 23"/>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5" name="Straight Connector 24"/>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299153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1131888" y="2819400"/>
            <a:ext cx="7507287" cy="3749675"/>
          </a:xfrm>
        </p:spPr>
        <p:txBody>
          <a:bodyPr/>
          <a:lstStyle/>
          <a:p>
            <a:pPr eaLnBrk="1" hangingPunct="1">
              <a:spcBef>
                <a:spcPct val="0"/>
              </a:spcBef>
              <a:spcAft>
                <a:spcPts val="1200"/>
              </a:spcAft>
              <a:buFont typeface="Wingdings" pitchFamily="2" charset="2"/>
              <a:buChar char="§"/>
            </a:pPr>
            <a:r>
              <a:rPr lang="en-US" altLang="en-US" sz="2000" dirty="0" smtClean="0"/>
              <a:t>The MSPV Program is a national mandatory program that provides a customized distribution system to meet or exceed facility requirements by providing an </a:t>
            </a:r>
            <a:r>
              <a:rPr lang="en-US" altLang="en-US" sz="2000" b="1" dirty="0" smtClean="0"/>
              <a:t>efficient, cost-effective, just-in-time distribution catalog ordering process</a:t>
            </a:r>
          </a:p>
          <a:p>
            <a:pPr eaLnBrk="1" hangingPunct="1">
              <a:spcBef>
                <a:spcPct val="0"/>
              </a:spcBef>
              <a:spcAft>
                <a:spcPts val="1200"/>
              </a:spcAft>
              <a:buFont typeface="Wingdings" pitchFamily="2" charset="2"/>
              <a:buChar char="§"/>
            </a:pPr>
            <a:r>
              <a:rPr lang="en-US" altLang="en-US" sz="2000" dirty="0" smtClean="0"/>
              <a:t>MSPV Cataloging items to be distributed under the MSPV Program will include </a:t>
            </a:r>
            <a:r>
              <a:rPr lang="en-US" altLang="en-US" sz="2000" b="1" dirty="0" smtClean="0"/>
              <a:t>medical, surgical, dental, and selected prosthetics and laboratory supplies, to include textiles</a:t>
            </a:r>
          </a:p>
          <a:p>
            <a:pPr eaLnBrk="1" hangingPunct="1">
              <a:spcBef>
                <a:spcPct val="0"/>
              </a:spcBef>
              <a:spcAft>
                <a:spcPts val="1200"/>
              </a:spcAft>
              <a:buFont typeface="Wingdings" pitchFamily="2" charset="2"/>
              <a:buChar char="§"/>
            </a:pPr>
            <a:r>
              <a:rPr lang="en-US" altLang="en-US" sz="2000" dirty="0" smtClean="0"/>
              <a:t>Cataloging items utilized to populate the MSPV Catalog will be comprised of acquisitions consisting of </a:t>
            </a:r>
            <a:r>
              <a:rPr lang="en-US" altLang="en-US" sz="2000" b="1" dirty="0" smtClean="0"/>
              <a:t>Blanket Purchase Agreements (BPAs); Basic Ordering Agreements (BOAs); and other National Contracts </a:t>
            </a:r>
          </a:p>
        </p:txBody>
      </p:sp>
      <p:sp>
        <p:nvSpPr>
          <p:cNvPr id="921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7BA8BAA-958D-4333-9DEF-5C7753364A46}" type="slidenum">
              <a:rPr lang="en-US" altLang="en-US" sz="1200">
                <a:solidFill>
                  <a:srgbClr val="898989"/>
                </a:solidFill>
              </a:rPr>
              <a:pPr>
                <a:spcBef>
                  <a:spcPct val="0"/>
                </a:spcBef>
                <a:buFontTx/>
                <a:buNone/>
              </a:pPr>
              <a:t>3</a:t>
            </a:fld>
            <a:endParaRPr lang="en-US" altLang="en-US" sz="1200">
              <a:solidFill>
                <a:srgbClr val="898989"/>
              </a:solidFill>
            </a:endParaRPr>
          </a:p>
        </p:txBody>
      </p:sp>
      <p:sp>
        <p:nvSpPr>
          <p:cNvPr id="7" name="Title 2"/>
          <p:cNvSpPr>
            <a:spLocks noGrp="1"/>
          </p:cNvSpPr>
          <p:nvPr>
            <p:ph type="title"/>
          </p:nvPr>
        </p:nvSpPr>
        <p:spPr>
          <a:xfrm>
            <a:off x="2492936" y="305164"/>
            <a:ext cx="8229600" cy="1143000"/>
          </a:xfrm>
        </p:spPr>
        <p:txBody>
          <a:bodyPr lIns="0" tIns="0" rIns="0" bIns="0">
            <a:normAutofit/>
          </a:bodyPr>
          <a:lstStyle/>
          <a:p>
            <a:pPr eaLnBrk="1" hangingPunct="1">
              <a:spcAft>
                <a:spcPts val="600"/>
              </a:spcAft>
              <a:buFont typeface="Arial" panose="020B0604020202020204" pitchFamily="34" charset="0"/>
              <a:buNone/>
              <a:defRPr/>
            </a:pPr>
            <a:r>
              <a:rPr lang="en-US" sz="2800" b="1" dirty="0">
                <a:ea typeface="+mn-ea"/>
                <a:cs typeface="+mn-cs"/>
              </a:rPr>
              <a:t>MSPV-NG is a National Program for Procuring Medical/Surgical Supplies Across VHA</a:t>
            </a:r>
          </a:p>
        </p:txBody>
      </p:sp>
      <p:sp>
        <p:nvSpPr>
          <p:cNvPr id="8" name="Rectangle 19"/>
          <p:cNvSpPr>
            <a:spLocks noChangeArrowheads="1"/>
          </p:cNvSpPr>
          <p:nvPr/>
        </p:nvSpPr>
        <p:spPr bwMode="auto">
          <a:xfrm>
            <a:off x="1131888" y="1820863"/>
            <a:ext cx="7554912" cy="898525"/>
          </a:xfrm>
          <a:prstGeom prst="roundRect">
            <a:avLst/>
          </a:prstGeom>
          <a:noFill/>
          <a:ln w="19050" algn="ctr">
            <a:solidFill>
              <a:srgbClr val="003F72"/>
            </a:solidFill>
            <a:miter lim="800000"/>
            <a:headEnd/>
            <a:tailEnd/>
          </a:ln>
        </p:spPr>
        <p:txBody>
          <a:bodyPr lIns="88900" tIns="88900" rIns="88900" bIns="88900" anchor="ctr"/>
          <a:lstStyle/>
          <a:p>
            <a:pPr algn="ctr">
              <a:defRPr/>
            </a:pPr>
            <a:r>
              <a:rPr lang="en-US" sz="2800" b="1" dirty="0">
                <a:solidFill>
                  <a:srgbClr val="003F72"/>
                </a:solidFill>
                <a:latin typeface="+mj-lt"/>
                <a:ea typeface="ＭＳ Ｐゴシック" pitchFamily="50" charset="-128"/>
              </a:rPr>
              <a:t>What is MSPV-NG?</a:t>
            </a:r>
            <a:endParaRPr lang="en-US" altLang="ja-JP" sz="2800" b="1" dirty="0">
              <a:solidFill>
                <a:srgbClr val="003F72"/>
              </a:solidFill>
              <a:latin typeface="+mj-lt"/>
            </a:endParaRPr>
          </a:p>
        </p:txBody>
      </p:sp>
      <p:sp>
        <p:nvSpPr>
          <p:cNvPr id="9" name="Teardrop 8"/>
          <p:cNvSpPr>
            <a:spLocks/>
          </p:cNvSpPr>
          <p:nvPr/>
        </p:nvSpPr>
        <p:spPr bwMode="auto">
          <a:xfrm rot="2651423">
            <a:off x="292100" y="1781175"/>
            <a:ext cx="966788" cy="1006475"/>
          </a:xfrm>
          <a:prstGeom prst="teardrop">
            <a:avLst/>
          </a:prstGeom>
          <a:solidFill>
            <a:srgbClr val="003F72"/>
          </a:solidFill>
          <a:ln w="12700" cap="flat" cmpd="sng" algn="ctr">
            <a:noFill/>
            <a:prstDash val="solid"/>
          </a:ln>
          <a:effectLst/>
        </p:spPr>
        <p:txBody>
          <a:bodyPr lIns="36000" tIns="36000" rIns="36000" bIns="36000" anchor="ctr">
            <a:spAutoFit/>
          </a:bodyPr>
          <a:lstStyle/>
          <a:p>
            <a:pPr algn="ctr" defTabSz="914400" eaLnBrk="1" fontAlgn="auto" hangingPunct="1">
              <a:spcBef>
                <a:spcPts val="0"/>
              </a:spcBef>
              <a:spcAft>
                <a:spcPts val="0"/>
              </a:spcAft>
              <a:defRPr/>
            </a:pPr>
            <a:endParaRPr lang="en-US" sz="1400" kern="0" dirty="0">
              <a:solidFill>
                <a:srgbClr val="002776"/>
              </a:solidFill>
              <a:latin typeface="Arial" panose="020B0604020202020204" pitchFamily="34" charset="0"/>
              <a:ea typeface="Roboto Slab" panose="020B0604020202020204" charset="0"/>
            </a:endParaRPr>
          </a:p>
        </p:txBody>
      </p:sp>
      <p:sp>
        <p:nvSpPr>
          <p:cNvPr id="9223" name="Freeform 36"/>
          <p:cNvSpPr>
            <a:spLocks noChangeAspect="1" noEditPoints="1"/>
          </p:cNvSpPr>
          <p:nvPr/>
        </p:nvSpPr>
        <p:spPr bwMode="auto">
          <a:xfrm>
            <a:off x="357188" y="1882775"/>
            <a:ext cx="822325" cy="823913"/>
          </a:xfrm>
          <a:custGeom>
            <a:avLst/>
            <a:gdLst>
              <a:gd name="T0" fmla="*/ 2147483646 w 512"/>
              <a:gd name="T1" fmla="*/ 2147483646 h 512"/>
              <a:gd name="T2" fmla="*/ 2147483646 w 512"/>
              <a:gd name="T3" fmla="*/ 2147483646 h 512"/>
              <a:gd name="T4" fmla="*/ 2147483646 w 512"/>
              <a:gd name="T5" fmla="*/ 2147483646 h 512"/>
              <a:gd name="T6" fmla="*/ 2147483646 w 512"/>
              <a:gd name="T7" fmla="*/ 2147483646 h 512"/>
              <a:gd name="T8" fmla="*/ 2147483646 w 512"/>
              <a:gd name="T9" fmla="*/ 2147483646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2147483646 w 512"/>
              <a:gd name="T25" fmla="*/ 2147483646 h 512"/>
              <a:gd name="T26" fmla="*/ 2147483646 w 512"/>
              <a:gd name="T27" fmla="*/ 2147483646 h 512"/>
              <a:gd name="T28" fmla="*/ 2147483646 w 512"/>
              <a:gd name="T29" fmla="*/ 2147483646 h 512"/>
              <a:gd name="T30" fmla="*/ 2147483646 w 512"/>
              <a:gd name="T31" fmla="*/ 2147483646 h 512"/>
              <a:gd name="T32" fmla="*/ 2147483646 w 512"/>
              <a:gd name="T33" fmla="*/ 2147483646 h 512"/>
              <a:gd name="T34" fmla="*/ 2147483646 w 512"/>
              <a:gd name="T35" fmla="*/ 2147483646 h 512"/>
              <a:gd name="T36" fmla="*/ 2147483646 w 512"/>
              <a:gd name="T37" fmla="*/ 2147483646 h 512"/>
              <a:gd name="T38" fmla="*/ 2147483646 w 512"/>
              <a:gd name="T39" fmla="*/ 2147483646 h 512"/>
              <a:gd name="T40" fmla="*/ 2147483646 w 512"/>
              <a:gd name="T41" fmla="*/ 2147483646 h 512"/>
              <a:gd name="T42" fmla="*/ 2147483646 w 512"/>
              <a:gd name="T43" fmla="*/ 2147483646 h 512"/>
              <a:gd name="T44" fmla="*/ 2147483646 w 512"/>
              <a:gd name="T45" fmla="*/ 2147483646 h 512"/>
              <a:gd name="T46" fmla="*/ 2147483646 w 512"/>
              <a:gd name="T47" fmla="*/ 2147483646 h 512"/>
              <a:gd name="T48" fmla="*/ 2147483646 w 512"/>
              <a:gd name="T49" fmla="*/ 2147483646 h 512"/>
              <a:gd name="T50" fmla="*/ 2147483646 w 512"/>
              <a:gd name="T51" fmla="*/ 2147483646 h 512"/>
              <a:gd name="T52" fmla="*/ 2147483646 w 512"/>
              <a:gd name="T53" fmla="*/ 2147483646 h 512"/>
              <a:gd name="T54" fmla="*/ 2147483646 w 512"/>
              <a:gd name="T55" fmla="*/ 2147483646 h 512"/>
              <a:gd name="T56" fmla="*/ 2147483646 w 512"/>
              <a:gd name="T57" fmla="*/ 2147483646 h 512"/>
              <a:gd name="T58" fmla="*/ 2147483646 w 512"/>
              <a:gd name="T59" fmla="*/ 2147483646 h 512"/>
              <a:gd name="T60" fmla="*/ 2147483646 w 512"/>
              <a:gd name="T61" fmla="*/ 2147483646 h 512"/>
              <a:gd name="T62" fmla="*/ 2147483646 w 512"/>
              <a:gd name="T63" fmla="*/ 2147483646 h 512"/>
              <a:gd name="T64" fmla="*/ 2147483646 w 512"/>
              <a:gd name="T65" fmla="*/ 2147483646 h 512"/>
              <a:gd name="T66" fmla="*/ 2147483646 w 512"/>
              <a:gd name="T67" fmla="*/ 2147483646 h 512"/>
              <a:gd name="T68" fmla="*/ 2147483646 w 512"/>
              <a:gd name="T69" fmla="*/ 2147483646 h 512"/>
              <a:gd name="T70" fmla="*/ 2147483646 w 512"/>
              <a:gd name="T71" fmla="*/ 2147483646 h 512"/>
              <a:gd name="T72" fmla="*/ 2147483646 w 512"/>
              <a:gd name="T73" fmla="*/ 2147483646 h 512"/>
              <a:gd name="T74" fmla="*/ 2147483646 w 512"/>
              <a:gd name="T75" fmla="*/ 2147483646 h 512"/>
              <a:gd name="T76" fmla="*/ 2147483646 w 512"/>
              <a:gd name="T77" fmla="*/ 2147483646 h 512"/>
              <a:gd name="T78" fmla="*/ 2147483646 w 512"/>
              <a:gd name="T79" fmla="*/ 2147483646 h 512"/>
              <a:gd name="T80" fmla="*/ 2147483646 w 512"/>
              <a:gd name="T81" fmla="*/ 2147483646 h 512"/>
              <a:gd name="T82" fmla="*/ 2147483646 w 512"/>
              <a:gd name="T83" fmla="*/ 2147483646 h 512"/>
              <a:gd name="T84" fmla="*/ 2147483646 w 512"/>
              <a:gd name="T85" fmla="*/ 2147483646 h 512"/>
              <a:gd name="T86" fmla="*/ 2147483646 w 512"/>
              <a:gd name="T87" fmla="*/ 2147483646 h 512"/>
              <a:gd name="T88" fmla="*/ 2147483646 w 512"/>
              <a:gd name="T89" fmla="*/ 2147483646 h 512"/>
              <a:gd name="T90" fmla="*/ 2147483646 w 512"/>
              <a:gd name="T91" fmla="*/ 2147483646 h 512"/>
              <a:gd name="T92" fmla="*/ 2147483646 w 512"/>
              <a:gd name="T93" fmla="*/ 2147483646 h 512"/>
              <a:gd name="T94" fmla="*/ 2147483646 w 512"/>
              <a:gd name="T95" fmla="*/ 2147483646 h 512"/>
              <a:gd name="T96" fmla="*/ 2147483646 w 512"/>
              <a:gd name="T97" fmla="*/ 2147483646 h 512"/>
              <a:gd name="T98" fmla="*/ 2147483646 w 512"/>
              <a:gd name="T99" fmla="*/ 2147483646 h 512"/>
              <a:gd name="T100" fmla="*/ 2147483646 w 512"/>
              <a:gd name="T101" fmla="*/ 2147483646 h 512"/>
              <a:gd name="T102" fmla="*/ 2147483646 w 512"/>
              <a:gd name="T103" fmla="*/ 2147483646 h 512"/>
              <a:gd name="T104" fmla="*/ 2147483646 w 512"/>
              <a:gd name="T105" fmla="*/ 2147483646 h 5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12" h="512">
                <a:moveTo>
                  <a:pt x="344" y="177"/>
                </a:moveTo>
                <a:cubicBezTo>
                  <a:pt x="345" y="180"/>
                  <a:pt x="345" y="184"/>
                  <a:pt x="343" y="188"/>
                </a:cubicBezTo>
                <a:cubicBezTo>
                  <a:pt x="341" y="191"/>
                  <a:pt x="338" y="193"/>
                  <a:pt x="335" y="195"/>
                </a:cubicBezTo>
                <a:cubicBezTo>
                  <a:pt x="331" y="196"/>
                  <a:pt x="327" y="195"/>
                  <a:pt x="324" y="194"/>
                </a:cubicBezTo>
                <a:cubicBezTo>
                  <a:pt x="320" y="192"/>
                  <a:pt x="318" y="189"/>
                  <a:pt x="317" y="185"/>
                </a:cubicBezTo>
                <a:cubicBezTo>
                  <a:pt x="316" y="182"/>
                  <a:pt x="316" y="178"/>
                  <a:pt x="318" y="174"/>
                </a:cubicBezTo>
                <a:cubicBezTo>
                  <a:pt x="320" y="171"/>
                  <a:pt x="322" y="169"/>
                  <a:pt x="326" y="167"/>
                </a:cubicBezTo>
                <a:cubicBezTo>
                  <a:pt x="328" y="167"/>
                  <a:pt x="329" y="167"/>
                  <a:pt x="330" y="167"/>
                </a:cubicBezTo>
                <a:cubicBezTo>
                  <a:pt x="333" y="167"/>
                  <a:pt x="335" y="167"/>
                  <a:pt x="337" y="168"/>
                </a:cubicBezTo>
                <a:cubicBezTo>
                  <a:pt x="340" y="170"/>
                  <a:pt x="343" y="173"/>
                  <a:pt x="344" y="177"/>
                </a:cubicBezTo>
                <a:close/>
                <a:moveTo>
                  <a:pt x="397" y="179"/>
                </a:moveTo>
                <a:cubicBezTo>
                  <a:pt x="398" y="180"/>
                  <a:pt x="399" y="181"/>
                  <a:pt x="400" y="182"/>
                </a:cubicBezTo>
                <a:cubicBezTo>
                  <a:pt x="399" y="183"/>
                  <a:pt x="398" y="184"/>
                  <a:pt x="397" y="185"/>
                </a:cubicBezTo>
                <a:cubicBezTo>
                  <a:pt x="392" y="189"/>
                  <a:pt x="386" y="193"/>
                  <a:pt x="384" y="199"/>
                </a:cubicBezTo>
                <a:cubicBezTo>
                  <a:pt x="382" y="206"/>
                  <a:pt x="384" y="212"/>
                  <a:pt x="385" y="218"/>
                </a:cubicBezTo>
                <a:cubicBezTo>
                  <a:pt x="386" y="220"/>
                  <a:pt x="386" y="221"/>
                  <a:pt x="386" y="223"/>
                </a:cubicBezTo>
                <a:cubicBezTo>
                  <a:pt x="385" y="223"/>
                  <a:pt x="383" y="223"/>
                  <a:pt x="382" y="223"/>
                </a:cubicBezTo>
                <a:cubicBezTo>
                  <a:pt x="376" y="223"/>
                  <a:pt x="369" y="223"/>
                  <a:pt x="363" y="227"/>
                </a:cubicBezTo>
                <a:cubicBezTo>
                  <a:pt x="357" y="231"/>
                  <a:pt x="355" y="237"/>
                  <a:pt x="353" y="243"/>
                </a:cubicBezTo>
                <a:cubicBezTo>
                  <a:pt x="352" y="244"/>
                  <a:pt x="352" y="246"/>
                  <a:pt x="351" y="247"/>
                </a:cubicBezTo>
                <a:cubicBezTo>
                  <a:pt x="350" y="246"/>
                  <a:pt x="348" y="244"/>
                  <a:pt x="347" y="244"/>
                </a:cubicBezTo>
                <a:cubicBezTo>
                  <a:pt x="342" y="240"/>
                  <a:pt x="336" y="234"/>
                  <a:pt x="330" y="234"/>
                </a:cubicBezTo>
                <a:cubicBezTo>
                  <a:pt x="329" y="234"/>
                  <a:pt x="329" y="234"/>
                  <a:pt x="329" y="234"/>
                </a:cubicBezTo>
                <a:cubicBezTo>
                  <a:pt x="322" y="234"/>
                  <a:pt x="317" y="240"/>
                  <a:pt x="312" y="243"/>
                </a:cubicBezTo>
                <a:cubicBezTo>
                  <a:pt x="311" y="244"/>
                  <a:pt x="309" y="246"/>
                  <a:pt x="308" y="247"/>
                </a:cubicBezTo>
                <a:cubicBezTo>
                  <a:pt x="307" y="246"/>
                  <a:pt x="307" y="244"/>
                  <a:pt x="306" y="243"/>
                </a:cubicBezTo>
                <a:cubicBezTo>
                  <a:pt x="304" y="237"/>
                  <a:pt x="302" y="230"/>
                  <a:pt x="296" y="226"/>
                </a:cubicBezTo>
                <a:cubicBezTo>
                  <a:pt x="291" y="222"/>
                  <a:pt x="284" y="222"/>
                  <a:pt x="278" y="222"/>
                </a:cubicBezTo>
                <a:cubicBezTo>
                  <a:pt x="277" y="222"/>
                  <a:pt x="275" y="222"/>
                  <a:pt x="273" y="221"/>
                </a:cubicBezTo>
                <a:cubicBezTo>
                  <a:pt x="274" y="220"/>
                  <a:pt x="274" y="218"/>
                  <a:pt x="274" y="217"/>
                </a:cubicBezTo>
                <a:cubicBezTo>
                  <a:pt x="276" y="211"/>
                  <a:pt x="278" y="204"/>
                  <a:pt x="276" y="198"/>
                </a:cubicBezTo>
                <a:cubicBezTo>
                  <a:pt x="274" y="191"/>
                  <a:pt x="269" y="187"/>
                  <a:pt x="264" y="183"/>
                </a:cubicBezTo>
                <a:cubicBezTo>
                  <a:pt x="263" y="182"/>
                  <a:pt x="261" y="181"/>
                  <a:pt x="260" y="180"/>
                </a:cubicBezTo>
                <a:cubicBezTo>
                  <a:pt x="262" y="179"/>
                  <a:pt x="263" y="178"/>
                  <a:pt x="264" y="177"/>
                </a:cubicBezTo>
                <a:cubicBezTo>
                  <a:pt x="269" y="173"/>
                  <a:pt x="275" y="169"/>
                  <a:pt x="277" y="163"/>
                </a:cubicBezTo>
                <a:cubicBezTo>
                  <a:pt x="279" y="156"/>
                  <a:pt x="277" y="150"/>
                  <a:pt x="275" y="144"/>
                </a:cubicBezTo>
                <a:cubicBezTo>
                  <a:pt x="275" y="142"/>
                  <a:pt x="275" y="141"/>
                  <a:pt x="274" y="139"/>
                </a:cubicBezTo>
                <a:cubicBezTo>
                  <a:pt x="276" y="139"/>
                  <a:pt x="278" y="139"/>
                  <a:pt x="279" y="139"/>
                </a:cubicBezTo>
                <a:cubicBezTo>
                  <a:pt x="285" y="139"/>
                  <a:pt x="292" y="139"/>
                  <a:pt x="298" y="135"/>
                </a:cubicBezTo>
                <a:cubicBezTo>
                  <a:pt x="303" y="131"/>
                  <a:pt x="306" y="125"/>
                  <a:pt x="308" y="119"/>
                </a:cubicBezTo>
                <a:cubicBezTo>
                  <a:pt x="308" y="118"/>
                  <a:pt x="309" y="116"/>
                  <a:pt x="310" y="115"/>
                </a:cubicBezTo>
                <a:cubicBezTo>
                  <a:pt x="311" y="116"/>
                  <a:pt x="313" y="118"/>
                  <a:pt x="314" y="118"/>
                </a:cubicBezTo>
                <a:cubicBezTo>
                  <a:pt x="319" y="122"/>
                  <a:pt x="324" y="128"/>
                  <a:pt x="331" y="128"/>
                </a:cubicBezTo>
                <a:cubicBezTo>
                  <a:pt x="331" y="128"/>
                  <a:pt x="331" y="128"/>
                  <a:pt x="331" y="128"/>
                </a:cubicBezTo>
                <a:cubicBezTo>
                  <a:pt x="338" y="128"/>
                  <a:pt x="344" y="122"/>
                  <a:pt x="349" y="119"/>
                </a:cubicBezTo>
                <a:cubicBezTo>
                  <a:pt x="350" y="118"/>
                  <a:pt x="352" y="116"/>
                  <a:pt x="353" y="115"/>
                </a:cubicBezTo>
                <a:cubicBezTo>
                  <a:pt x="353" y="116"/>
                  <a:pt x="354" y="118"/>
                  <a:pt x="354" y="119"/>
                </a:cubicBezTo>
                <a:cubicBezTo>
                  <a:pt x="356" y="125"/>
                  <a:pt x="359" y="132"/>
                  <a:pt x="364" y="136"/>
                </a:cubicBezTo>
                <a:cubicBezTo>
                  <a:pt x="370" y="140"/>
                  <a:pt x="377" y="140"/>
                  <a:pt x="383" y="140"/>
                </a:cubicBezTo>
                <a:cubicBezTo>
                  <a:pt x="384" y="140"/>
                  <a:pt x="386" y="140"/>
                  <a:pt x="387" y="141"/>
                </a:cubicBezTo>
                <a:cubicBezTo>
                  <a:pt x="387" y="142"/>
                  <a:pt x="387" y="144"/>
                  <a:pt x="386" y="145"/>
                </a:cubicBezTo>
                <a:cubicBezTo>
                  <a:pt x="384" y="151"/>
                  <a:pt x="382" y="158"/>
                  <a:pt x="384" y="164"/>
                </a:cubicBezTo>
                <a:cubicBezTo>
                  <a:pt x="386" y="171"/>
                  <a:pt x="392" y="175"/>
                  <a:pt x="397" y="179"/>
                </a:cubicBezTo>
                <a:close/>
                <a:moveTo>
                  <a:pt x="364" y="170"/>
                </a:moveTo>
                <a:cubicBezTo>
                  <a:pt x="361" y="161"/>
                  <a:pt x="355" y="154"/>
                  <a:pt x="347" y="150"/>
                </a:cubicBezTo>
                <a:cubicBezTo>
                  <a:pt x="338" y="145"/>
                  <a:pt x="329" y="144"/>
                  <a:pt x="320" y="147"/>
                </a:cubicBezTo>
                <a:cubicBezTo>
                  <a:pt x="311" y="150"/>
                  <a:pt x="303" y="156"/>
                  <a:pt x="299" y="164"/>
                </a:cubicBezTo>
                <a:cubicBezTo>
                  <a:pt x="294" y="173"/>
                  <a:pt x="294" y="182"/>
                  <a:pt x="296" y="192"/>
                </a:cubicBezTo>
                <a:cubicBezTo>
                  <a:pt x="299" y="201"/>
                  <a:pt x="305" y="208"/>
                  <a:pt x="314" y="212"/>
                </a:cubicBezTo>
                <a:cubicBezTo>
                  <a:pt x="319" y="215"/>
                  <a:pt x="325" y="217"/>
                  <a:pt x="330" y="217"/>
                </a:cubicBezTo>
                <a:cubicBezTo>
                  <a:pt x="334" y="217"/>
                  <a:pt x="337" y="216"/>
                  <a:pt x="341" y="215"/>
                </a:cubicBezTo>
                <a:cubicBezTo>
                  <a:pt x="350" y="212"/>
                  <a:pt x="357" y="206"/>
                  <a:pt x="362" y="198"/>
                </a:cubicBezTo>
                <a:cubicBezTo>
                  <a:pt x="366" y="189"/>
                  <a:pt x="367" y="180"/>
                  <a:pt x="364" y="170"/>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284" y="321"/>
                </a:moveTo>
                <a:cubicBezTo>
                  <a:pt x="285" y="312"/>
                  <a:pt x="277" y="306"/>
                  <a:pt x="271" y="301"/>
                </a:cubicBezTo>
                <a:cubicBezTo>
                  <a:pt x="270" y="300"/>
                  <a:pt x="267" y="298"/>
                  <a:pt x="266" y="297"/>
                </a:cubicBezTo>
                <a:cubicBezTo>
                  <a:pt x="266" y="295"/>
                  <a:pt x="267" y="292"/>
                  <a:pt x="268" y="290"/>
                </a:cubicBezTo>
                <a:cubicBezTo>
                  <a:pt x="270" y="283"/>
                  <a:pt x="273" y="274"/>
                  <a:pt x="267" y="266"/>
                </a:cubicBezTo>
                <a:cubicBezTo>
                  <a:pt x="262" y="258"/>
                  <a:pt x="252" y="258"/>
                  <a:pt x="245" y="258"/>
                </a:cubicBezTo>
                <a:cubicBezTo>
                  <a:pt x="243" y="258"/>
                  <a:pt x="240" y="257"/>
                  <a:pt x="238" y="257"/>
                </a:cubicBezTo>
                <a:cubicBezTo>
                  <a:pt x="238" y="256"/>
                  <a:pt x="237" y="253"/>
                  <a:pt x="236" y="251"/>
                </a:cubicBezTo>
                <a:cubicBezTo>
                  <a:pt x="234" y="244"/>
                  <a:pt x="231" y="235"/>
                  <a:pt x="222" y="232"/>
                </a:cubicBezTo>
                <a:cubicBezTo>
                  <a:pt x="213" y="229"/>
                  <a:pt x="204" y="234"/>
                  <a:pt x="199" y="238"/>
                </a:cubicBezTo>
                <a:cubicBezTo>
                  <a:pt x="197" y="239"/>
                  <a:pt x="194" y="241"/>
                  <a:pt x="193" y="242"/>
                </a:cubicBezTo>
                <a:cubicBezTo>
                  <a:pt x="191" y="241"/>
                  <a:pt x="189" y="239"/>
                  <a:pt x="187" y="238"/>
                </a:cubicBezTo>
                <a:cubicBezTo>
                  <a:pt x="182" y="234"/>
                  <a:pt x="173" y="228"/>
                  <a:pt x="164" y="231"/>
                </a:cubicBezTo>
                <a:cubicBezTo>
                  <a:pt x="155" y="234"/>
                  <a:pt x="152" y="243"/>
                  <a:pt x="149" y="250"/>
                </a:cubicBezTo>
                <a:cubicBezTo>
                  <a:pt x="148" y="252"/>
                  <a:pt x="147" y="255"/>
                  <a:pt x="147" y="256"/>
                </a:cubicBezTo>
                <a:cubicBezTo>
                  <a:pt x="145" y="256"/>
                  <a:pt x="142" y="256"/>
                  <a:pt x="140" y="256"/>
                </a:cubicBezTo>
                <a:cubicBezTo>
                  <a:pt x="133" y="256"/>
                  <a:pt x="123" y="257"/>
                  <a:pt x="117" y="264"/>
                </a:cubicBezTo>
                <a:cubicBezTo>
                  <a:pt x="112" y="272"/>
                  <a:pt x="114" y="281"/>
                  <a:pt x="116" y="288"/>
                </a:cubicBezTo>
                <a:cubicBezTo>
                  <a:pt x="117" y="290"/>
                  <a:pt x="118" y="293"/>
                  <a:pt x="118" y="295"/>
                </a:cubicBezTo>
                <a:cubicBezTo>
                  <a:pt x="117" y="296"/>
                  <a:pt x="114" y="298"/>
                  <a:pt x="113" y="299"/>
                </a:cubicBezTo>
                <a:cubicBezTo>
                  <a:pt x="107" y="303"/>
                  <a:pt x="99" y="309"/>
                  <a:pt x="99" y="318"/>
                </a:cubicBezTo>
                <a:cubicBezTo>
                  <a:pt x="99" y="328"/>
                  <a:pt x="106" y="334"/>
                  <a:pt x="112" y="338"/>
                </a:cubicBezTo>
                <a:cubicBezTo>
                  <a:pt x="114" y="340"/>
                  <a:pt x="117" y="342"/>
                  <a:pt x="117" y="342"/>
                </a:cubicBezTo>
                <a:cubicBezTo>
                  <a:pt x="117" y="344"/>
                  <a:pt x="116" y="347"/>
                  <a:pt x="115" y="350"/>
                </a:cubicBezTo>
                <a:cubicBezTo>
                  <a:pt x="113" y="357"/>
                  <a:pt x="110" y="366"/>
                  <a:pt x="116" y="373"/>
                </a:cubicBezTo>
                <a:cubicBezTo>
                  <a:pt x="121" y="381"/>
                  <a:pt x="131" y="381"/>
                  <a:pt x="138" y="382"/>
                </a:cubicBezTo>
                <a:cubicBezTo>
                  <a:pt x="140" y="382"/>
                  <a:pt x="143" y="382"/>
                  <a:pt x="145" y="382"/>
                </a:cubicBezTo>
                <a:cubicBezTo>
                  <a:pt x="146" y="384"/>
                  <a:pt x="147" y="387"/>
                  <a:pt x="147" y="388"/>
                </a:cubicBezTo>
                <a:cubicBezTo>
                  <a:pt x="150" y="395"/>
                  <a:pt x="153" y="404"/>
                  <a:pt x="162" y="408"/>
                </a:cubicBezTo>
                <a:cubicBezTo>
                  <a:pt x="171" y="411"/>
                  <a:pt x="179" y="405"/>
                  <a:pt x="185" y="401"/>
                </a:cubicBezTo>
                <a:cubicBezTo>
                  <a:pt x="186" y="400"/>
                  <a:pt x="189" y="398"/>
                  <a:pt x="191" y="398"/>
                </a:cubicBezTo>
                <a:cubicBezTo>
                  <a:pt x="192" y="398"/>
                  <a:pt x="194" y="400"/>
                  <a:pt x="196" y="401"/>
                </a:cubicBezTo>
                <a:cubicBezTo>
                  <a:pt x="201" y="405"/>
                  <a:pt x="207" y="409"/>
                  <a:pt x="214" y="409"/>
                </a:cubicBezTo>
                <a:cubicBezTo>
                  <a:pt x="216" y="409"/>
                  <a:pt x="217" y="409"/>
                  <a:pt x="219" y="408"/>
                </a:cubicBezTo>
                <a:cubicBezTo>
                  <a:pt x="228" y="405"/>
                  <a:pt x="232" y="396"/>
                  <a:pt x="234" y="389"/>
                </a:cubicBezTo>
                <a:cubicBezTo>
                  <a:pt x="235" y="387"/>
                  <a:pt x="236" y="385"/>
                  <a:pt x="237" y="383"/>
                </a:cubicBezTo>
                <a:cubicBezTo>
                  <a:pt x="238" y="383"/>
                  <a:pt x="241" y="383"/>
                  <a:pt x="244" y="383"/>
                </a:cubicBezTo>
                <a:cubicBezTo>
                  <a:pt x="251" y="383"/>
                  <a:pt x="260" y="383"/>
                  <a:pt x="266" y="375"/>
                </a:cubicBezTo>
                <a:cubicBezTo>
                  <a:pt x="272" y="368"/>
                  <a:pt x="269" y="358"/>
                  <a:pt x="267" y="351"/>
                </a:cubicBezTo>
                <a:cubicBezTo>
                  <a:pt x="267" y="349"/>
                  <a:pt x="266" y="346"/>
                  <a:pt x="266" y="345"/>
                </a:cubicBezTo>
                <a:cubicBezTo>
                  <a:pt x="267" y="344"/>
                  <a:pt x="269" y="342"/>
                  <a:pt x="271" y="341"/>
                </a:cubicBezTo>
                <a:cubicBezTo>
                  <a:pt x="276" y="336"/>
                  <a:pt x="284" y="331"/>
                  <a:pt x="284" y="321"/>
                </a:cubicBezTo>
                <a:close/>
                <a:moveTo>
                  <a:pt x="423" y="182"/>
                </a:moveTo>
                <a:cubicBezTo>
                  <a:pt x="423" y="173"/>
                  <a:pt x="416" y="167"/>
                  <a:pt x="410" y="163"/>
                </a:cubicBezTo>
                <a:cubicBezTo>
                  <a:pt x="408" y="161"/>
                  <a:pt x="406" y="159"/>
                  <a:pt x="405" y="158"/>
                </a:cubicBezTo>
                <a:cubicBezTo>
                  <a:pt x="405" y="156"/>
                  <a:pt x="406" y="153"/>
                  <a:pt x="407" y="151"/>
                </a:cubicBezTo>
                <a:cubicBezTo>
                  <a:pt x="409" y="144"/>
                  <a:pt x="412" y="135"/>
                  <a:pt x="406" y="127"/>
                </a:cubicBezTo>
                <a:cubicBezTo>
                  <a:pt x="401" y="120"/>
                  <a:pt x="391" y="119"/>
                  <a:pt x="384" y="119"/>
                </a:cubicBezTo>
                <a:cubicBezTo>
                  <a:pt x="382" y="119"/>
                  <a:pt x="379" y="119"/>
                  <a:pt x="377" y="118"/>
                </a:cubicBezTo>
                <a:cubicBezTo>
                  <a:pt x="376" y="117"/>
                  <a:pt x="375" y="114"/>
                  <a:pt x="375" y="112"/>
                </a:cubicBezTo>
                <a:cubicBezTo>
                  <a:pt x="372" y="105"/>
                  <a:pt x="369" y="96"/>
                  <a:pt x="360" y="93"/>
                </a:cubicBezTo>
                <a:cubicBezTo>
                  <a:pt x="351" y="90"/>
                  <a:pt x="343" y="95"/>
                  <a:pt x="337" y="99"/>
                </a:cubicBezTo>
                <a:cubicBezTo>
                  <a:pt x="336" y="101"/>
                  <a:pt x="333" y="102"/>
                  <a:pt x="331" y="103"/>
                </a:cubicBezTo>
                <a:cubicBezTo>
                  <a:pt x="330" y="102"/>
                  <a:pt x="328" y="101"/>
                  <a:pt x="326" y="99"/>
                </a:cubicBezTo>
                <a:cubicBezTo>
                  <a:pt x="320" y="95"/>
                  <a:pt x="312" y="89"/>
                  <a:pt x="303" y="92"/>
                </a:cubicBezTo>
                <a:cubicBezTo>
                  <a:pt x="294" y="95"/>
                  <a:pt x="290" y="105"/>
                  <a:pt x="288" y="111"/>
                </a:cubicBezTo>
                <a:cubicBezTo>
                  <a:pt x="287" y="113"/>
                  <a:pt x="286" y="116"/>
                  <a:pt x="285" y="117"/>
                </a:cubicBezTo>
                <a:cubicBezTo>
                  <a:pt x="284" y="118"/>
                  <a:pt x="281" y="118"/>
                  <a:pt x="279" y="118"/>
                </a:cubicBezTo>
                <a:cubicBezTo>
                  <a:pt x="271" y="118"/>
                  <a:pt x="262" y="118"/>
                  <a:pt x="256" y="125"/>
                </a:cubicBezTo>
                <a:cubicBezTo>
                  <a:pt x="250" y="133"/>
                  <a:pt x="253" y="142"/>
                  <a:pt x="255" y="149"/>
                </a:cubicBezTo>
                <a:cubicBezTo>
                  <a:pt x="255" y="151"/>
                  <a:pt x="256" y="154"/>
                  <a:pt x="256" y="156"/>
                </a:cubicBezTo>
                <a:cubicBezTo>
                  <a:pt x="255" y="157"/>
                  <a:pt x="253" y="159"/>
                  <a:pt x="251" y="160"/>
                </a:cubicBezTo>
                <a:cubicBezTo>
                  <a:pt x="246" y="164"/>
                  <a:pt x="238" y="170"/>
                  <a:pt x="238" y="180"/>
                </a:cubicBezTo>
                <a:cubicBezTo>
                  <a:pt x="237" y="189"/>
                  <a:pt x="245" y="195"/>
                  <a:pt x="251" y="199"/>
                </a:cubicBezTo>
                <a:cubicBezTo>
                  <a:pt x="252" y="201"/>
                  <a:pt x="255" y="203"/>
                  <a:pt x="256" y="204"/>
                </a:cubicBezTo>
                <a:cubicBezTo>
                  <a:pt x="256" y="205"/>
                  <a:pt x="255" y="209"/>
                  <a:pt x="254" y="211"/>
                </a:cubicBezTo>
                <a:cubicBezTo>
                  <a:pt x="252" y="218"/>
                  <a:pt x="249" y="227"/>
                  <a:pt x="255" y="235"/>
                </a:cubicBezTo>
                <a:cubicBezTo>
                  <a:pt x="260" y="242"/>
                  <a:pt x="270" y="243"/>
                  <a:pt x="277" y="243"/>
                </a:cubicBezTo>
                <a:cubicBezTo>
                  <a:pt x="279" y="243"/>
                  <a:pt x="282" y="243"/>
                  <a:pt x="284" y="244"/>
                </a:cubicBezTo>
                <a:cubicBezTo>
                  <a:pt x="284" y="245"/>
                  <a:pt x="285" y="248"/>
                  <a:pt x="286" y="250"/>
                </a:cubicBezTo>
                <a:cubicBezTo>
                  <a:pt x="288" y="257"/>
                  <a:pt x="291" y="266"/>
                  <a:pt x="300" y="269"/>
                </a:cubicBezTo>
                <a:cubicBezTo>
                  <a:pt x="309" y="272"/>
                  <a:pt x="317" y="267"/>
                  <a:pt x="323" y="263"/>
                </a:cubicBezTo>
                <a:cubicBezTo>
                  <a:pt x="325" y="261"/>
                  <a:pt x="328" y="260"/>
                  <a:pt x="329" y="259"/>
                </a:cubicBezTo>
                <a:cubicBezTo>
                  <a:pt x="331" y="260"/>
                  <a:pt x="333" y="261"/>
                  <a:pt x="335" y="263"/>
                </a:cubicBezTo>
                <a:cubicBezTo>
                  <a:pt x="339" y="266"/>
                  <a:pt x="346" y="270"/>
                  <a:pt x="353" y="270"/>
                </a:cubicBezTo>
                <a:cubicBezTo>
                  <a:pt x="354" y="270"/>
                  <a:pt x="356" y="270"/>
                  <a:pt x="358" y="270"/>
                </a:cubicBezTo>
                <a:cubicBezTo>
                  <a:pt x="367" y="267"/>
                  <a:pt x="370" y="257"/>
                  <a:pt x="373" y="251"/>
                </a:cubicBezTo>
                <a:cubicBezTo>
                  <a:pt x="374" y="249"/>
                  <a:pt x="375" y="246"/>
                  <a:pt x="375" y="245"/>
                </a:cubicBezTo>
                <a:cubicBezTo>
                  <a:pt x="377" y="244"/>
                  <a:pt x="380" y="244"/>
                  <a:pt x="382" y="244"/>
                </a:cubicBezTo>
                <a:cubicBezTo>
                  <a:pt x="389" y="244"/>
                  <a:pt x="399" y="244"/>
                  <a:pt x="405" y="237"/>
                </a:cubicBezTo>
                <a:cubicBezTo>
                  <a:pt x="410" y="229"/>
                  <a:pt x="408" y="220"/>
                  <a:pt x="406" y="213"/>
                </a:cubicBezTo>
                <a:cubicBezTo>
                  <a:pt x="405" y="211"/>
                  <a:pt x="404" y="208"/>
                  <a:pt x="404" y="206"/>
                </a:cubicBezTo>
                <a:cubicBezTo>
                  <a:pt x="405" y="205"/>
                  <a:pt x="408" y="203"/>
                  <a:pt x="409" y="202"/>
                </a:cubicBezTo>
                <a:cubicBezTo>
                  <a:pt x="415" y="198"/>
                  <a:pt x="423" y="192"/>
                  <a:pt x="423" y="182"/>
                </a:cubicBezTo>
                <a:close/>
                <a:moveTo>
                  <a:pt x="198" y="307"/>
                </a:moveTo>
                <a:cubicBezTo>
                  <a:pt x="196" y="306"/>
                  <a:pt x="194" y="305"/>
                  <a:pt x="192" y="305"/>
                </a:cubicBezTo>
                <a:cubicBezTo>
                  <a:pt x="190" y="305"/>
                  <a:pt x="189" y="306"/>
                  <a:pt x="187" y="306"/>
                </a:cubicBezTo>
                <a:cubicBezTo>
                  <a:pt x="184" y="307"/>
                  <a:pt x="181" y="310"/>
                  <a:pt x="179" y="313"/>
                </a:cubicBezTo>
                <a:cubicBezTo>
                  <a:pt x="177" y="316"/>
                  <a:pt x="177" y="320"/>
                  <a:pt x="178" y="324"/>
                </a:cubicBezTo>
                <a:cubicBezTo>
                  <a:pt x="179" y="328"/>
                  <a:pt x="182" y="330"/>
                  <a:pt x="185" y="332"/>
                </a:cubicBezTo>
                <a:cubicBezTo>
                  <a:pt x="188" y="334"/>
                  <a:pt x="192" y="334"/>
                  <a:pt x="196" y="333"/>
                </a:cubicBezTo>
                <a:cubicBezTo>
                  <a:pt x="200" y="332"/>
                  <a:pt x="202" y="330"/>
                  <a:pt x="204" y="326"/>
                </a:cubicBezTo>
                <a:cubicBezTo>
                  <a:pt x="206" y="323"/>
                  <a:pt x="206" y="319"/>
                  <a:pt x="205" y="315"/>
                </a:cubicBezTo>
                <a:cubicBezTo>
                  <a:pt x="204" y="312"/>
                  <a:pt x="202" y="309"/>
                  <a:pt x="198" y="307"/>
                </a:cubicBezTo>
                <a:close/>
                <a:moveTo>
                  <a:pt x="258" y="318"/>
                </a:moveTo>
                <a:cubicBezTo>
                  <a:pt x="259" y="319"/>
                  <a:pt x="261" y="320"/>
                  <a:pt x="262" y="321"/>
                </a:cubicBezTo>
                <a:cubicBezTo>
                  <a:pt x="260" y="322"/>
                  <a:pt x="259" y="323"/>
                  <a:pt x="258" y="324"/>
                </a:cubicBezTo>
                <a:cubicBezTo>
                  <a:pt x="253" y="327"/>
                  <a:pt x="247" y="331"/>
                  <a:pt x="245" y="338"/>
                </a:cubicBezTo>
                <a:cubicBezTo>
                  <a:pt x="243" y="344"/>
                  <a:pt x="245" y="351"/>
                  <a:pt x="247" y="357"/>
                </a:cubicBezTo>
                <a:cubicBezTo>
                  <a:pt x="247" y="358"/>
                  <a:pt x="247" y="360"/>
                  <a:pt x="248" y="361"/>
                </a:cubicBezTo>
                <a:cubicBezTo>
                  <a:pt x="246" y="362"/>
                  <a:pt x="244" y="362"/>
                  <a:pt x="243" y="362"/>
                </a:cubicBezTo>
                <a:cubicBezTo>
                  <a:pt x="237" y="362"/>
                  <a:pt x="230" y="362"/>
                  <a:pt x="224" y="366"/>
                </a:cubicBezTo>
                <a:cubicBezTo>
                  <a:pt x="219" y="370"/>
                  <a:pt x="216" y="376"/>
                  <a:pt x="214" y="382"/>
                </a:cubicBezTo>
                <a:cubicBezTo>
                  <a:pt x="214" y="383"/>
                  <a:pt x="213" y="384"/>
                  <a:pt x="212" y="386"/>
                </a:cubicBezTo>
                <a:cubicBezTo>
                  <a:pt x="211" y="385"/>
                  <a:pt x="209" y="383"/>
                  <a:pt x="208" y="382"/>
                </a:cubicBezTo>
                <a:cubicBezTo>
                  <a:pt x="203" y="379"/>
                  <a:pt x="198" y="373"/>
                  <a:pt x="191" y="373"/>
                </a:cubicBezTo>
                <a:cubicBezTo>
                  <a:pt x="191" y="373"/>
                  <a:pt x="191" y="373"/>
                  <a:pt x="191" y="373"/>
                </a:cubicBezTo>
                <a:cubicBezTo>
                  <a:pt x="184" y="373"/>
                  <a:pt x="178" y="378"/>
                  <a:pt x="173" y="382"/>
                </a:cubicBezTo>
                <a:cubicBezTo>
                  <a:pt x="172" y="383"/>
                  <a:pt x="170" y="385"/>
                  <a:pt x="169" y="386"/>
                </a:cubicBezTo>
                <a:cubicBezTo>
                  <a:pt x="169" y="385"/>
                  <a:pt x="168" y="383"/>
                  <a:pt x="168" y="382"/>
                </a:cubicBezTo>
                <a:cubicBezTo>
                  <a:pt x="166" y="376"/>
                  <a:pt x="163" y="369"/>
                  <a:pt x="158" y="365"/>
                </a:cubicBezTo>
                <a:cubicBezTo>
                  <a:pt x="152" y="361"/>
                  <a:pt x="145" y="361"/>
                  <a:pt x="139" y="360"/>
                </a:cubicBezTo>
                <a:cubicBezTo>
                  <a:pt x="138" y="360"/>
                  <a:pt x="136" y="360"/>
                  <a:pt x="135" y="360"/>
                </a:cubicBezTo>
                <a:cubicBezTo>
                  <a:pt x="135" y="359"/>
                  <a:pt x="135" y="357"/>
                  <a:pt x="136" y="356"/>
                </a:cubicBezTo>
                <a:cubicBezTo>
                  <a:pt x="138" y="350"/>
                  <a:pt x="140" y="343"/>
                  <a:pt x="138" y="336"/>
                </a:cubicBezTo>
                <a:cubicBezTo>
                  <a:pt x="136" y="330"/>
                  <a:pt x="130" y="325"/>
                  <a:pt x="125" y="321"/>
                </a:cubicBezTo>
                <a:cubicBezTo>
                  <a:pt x="124" y="321"/>
                  <a:pt x="123" y="320"/>
                  <a:pt x="122" y="319"/>
                </a:cubicBezTo>
                <a:cubicBezTo>
                  <a:pt x="123" y="318"/>
                  <a:pt x="124" y="317"/>
                  <a:pt x="125" y="316"/>
                </a:cubicBezTo>
                <a:cubicBezTo>
                  <a:pt x="130" y="312"/>
                  <a:pt x="136" y="308"/>
                  <a:pt x="138" y="302"/>
                </a:cubicBezTo>
                <a:cubicBezTo>
                  <a:pt x="140" y="295"/>
                  <a:pt x="138" y="288"/>
                  <a:pt x="137" y="282"/>
                </a:cubicBezTo>
                <a:cubicBezTo>
                  <a:pt x="136" y="281"/>
                  <a:pt x="136" y="279"/>
                  <a:pt x="136" y="278"/>
                </a:cubicBezTo>
                <a:cubicBezTo>
                  <a:pt x="137" y="278"/>
                  <a:pt x="139" y="278"/>
                  <a:pt x="140" y="278"/>
                </a:cubicBezTo>
                <a:cubicBezTo>
                  <a:pt x="146" y="278"/>
                  <a:pt x="153" y="278"/>
                  <a:pt x="159" y="274"/>
                </a:cubicBezTo>
                <a:cubicBezTo>
                  <a:pt x="165" y="270"/>
                  <a:pt x="167" y="263"/>
                  <a:pt x="169" y="258"/>
                </a:cubicBezTo>
                <a:cubicBezTo>
                  <a:pt x="170" y="256"/>
                  <a:pt x="170" y="255"/>
                  <a:pt x="171" y="253"/>
                </a:cubicBezTo>
                <a:cubicBezTo>
                  <a:pt x="172" y="254"/>
                  <a:pt x="174" y="256"/>
                  <a:pt x="175" y="257"/>
                </a:cubicBezTo>
                <a:cubicBezTo>
                  <a:pt x="180" y="261"/>
                  <a:pt x="186" y="266"/>
                  <a:pt x="192" y="266"/>
                </a:cubicBezTo>
                <a:cubicBezTo>
                  <a:pt x="193" y="266"/>
                  <a:pt x="193" y="266"/>
                  <a:pt x="193" y="266"/>
                </a:cubicBezTo>
                <a:cubicBezTo>
                  <a:pt x="200" y="266"/>
                  <a:pt x="205" y="261"/>
                  <a:pt x="210" y="257"/>
                </a:cubicBezTo>
                <a:cubicBezTo>
                  <a:pt x="211" y="257"/>
                  <a:pt x="213" y="254"/>
                  <a:pt x="214" y="253"/>
                </a:cubicBezTo>
                <a:cubicBezTo>
                  <a:pt x="215" y="255"/>
                  <a:pt x="215" y="257"/>
                  <a:pt x="216" y="258"/>
                </a:cubicBezTo>
                <a:cubicBezTo>
                  <a:pt x="218" y="264"/>
                  <a:pt x="220" y="270"/>
                  <a:pt x="226" y="274"/>
                </a:cubicBezTo>
                <a:cubicBezTo>
                  <a:pt x="231" y="278"/>
                  <a:pt x="238" y="279"/>
                  <a:pt x="244" y="279"/>
                </a:cubicBezTo>
                <a:cubicBezTo>
                  <a:pt x="245" y="279"/>
                  <a:pt x="247" y="279"/>
                  <a:pt x="249" y="279"/>
                </a:cubicBezTo>
                <a:cubicBezTo>
                  <a:pt x="248" y="281"/>
                  <a:pt x="248" y="282"/>
                  <a:pt x="248" y="283"/>
                </a:cubicBezTo>
                <a:cubicBezTo>
                  <a:pt x="246" y="289"/>
                  <a:pt x="244" y="296"/>
                  <a:pt x="246" y="303"/>
                </a:cubicBezTo>
                <a:cubicBezTo>
                  <a:pt x="248" y="310"/>
                  <a:pt x="253" y="314"/>
                  <a:pt x="258" y="318"/>
                </a:cubicBezTo>
                <a:close/>
                <a:moveTo>
                  <a:pt x="226" y="309"/>
                </a:moveTo>
                <a:cubicBezTo>
                  <a:pt x="223" y="300"/>
                  <a:pt x="217" y="293"/>
                  <a:pt x="208" y="288"/>
                </a:cubicBezTo>
                <a:cubicBezTo>
                  <a:pt x="200" y="284"/>
                  <a:pt x="190" y="283"/>
                  <a:pt x="181" y="286"/>
                </a:cubicBezTo>
                <a:cubicBezTo>
                  <a:pt x="172" y="289"/>
                  <a:pt x="165" y="295"/>
                  <a:pt x="160" y="303"/>
                </a:cubicBezTo>
                <a:cubicBezTo>
                  <a:pt x="156" y="312"/>
                  <a:pt x="155" y="321"/>
                  <a:pt x="158" y="330"/>
                </a:cubicBezTo>
                <a:cubicBezTo>
                  <a:pt x="161" y="339"/>
                  <a:pt x="167" y="347"/>
                  <a:pt x="175" y="351"/>
                </a:cubicBezTo>
                <a:cubicBezTo>
                  <a:pt x="180" y="354"/>
                  <a:pt x="186" y="355"/>
                  <a:pt x="192" y="355"/>
                </a:cubicBezTo>
                <a:cubicBezTo>
                  <a:pt x="195" y="355"/>
                  <a:pt x="199" y="355"/>
                  <a:pt x="202" y="354"/>
                </a:cubicBezTo>
                <a:cubicBezTo>
                  <a:pt x="211" y="351"/>
                  <a:pt x="219" y="345"/>
                  <a:pt x="223" y="336"/>
                </a:cubicBezTo>
                <a:cubicBezTo>
                  <a:pt x="228" y="328"/>
                  <a:pt x="228" y="318"/>
                  <a:pt x="226" y="309"/>
                </a:cubicBezTo>
                <a:close/>
              </a:path>
            </a:pathLst>
          </a:custGeom>
          <a:solidFill>
            <a:srgbClr val="F7F7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982551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8EE1982-32D4-40FA-AF3C-3D26408AA34D}" type="slidenum">
              <a:rPr lang="en-US" altLang="en-US" sz="1200">
                <a:solidFill>
                  <a:srgbClr val="898989"/>
                </a:solidFill>
              </a:rPr>
              <a:pPr>
                <a:spcBef>
                  <a:spcPct val="0"/>
                </a:spcBef>
                <a:buFontTx/>
                <a:buNone/>
              </a:pPr>
              <a:t>4</a:t>
            </a:fld>
            <a:endParaRPr lang="en-US" altLang="en-US" sz="1200">
              <a:solidFill>
                <a:srgbClr val="898989"/>
              </a:solidFill>
            </a:endParaRPr>
          </a:p>
        </p:txBody>
      </p:sp>
      <p:sp>
        <p:nvSpPr>
          <p:cNvPr id="3" name="Title 2"/>
          <p:cNvSpPr>
            <a:spLocks noGrp="1"/>
          </p:cNvSpPr>
          <p:nvPr>
            <p:ph type="title"/>
          </p:nvPr>
        </p:nvSpPr>
        <p:spPr>
          <a:xfrm>
            <a:off x="2536410" y="287912"/>
            <a:ext cx="6150389" cy="1143000"/>
          </a:xfrm>
        </p:spPr>
        <p:txBody>
          <a:bodyPr lIns="0" tIns="0" rIns="0" bIns="0">
            <a:normAutofit fontScale="90000"/>
          </a:bodyPr>
          <a:lstStyle/>
          <a:p>
            <a:pPr algn="ctr" eaLnBrk="1" hangingPunct="1">
              <a:spcAft>
                <a:spcPts val="600"/>
              </a:spcAft>
              <a:buFont typeface="Arial" panose="020B0604020202020204" pitchFamily="34" charset="0"/>
              <a:buNone/>
              <a:defRPr/>
            </a:pPr>
            <a:r>
              <a:rPr lang="en-US" sz="3200" dirty="0">
                <a:solidFill>
                  <a:schemeClr val="tx1"/>
                </a:solidFill>
                <a:ea typeface="+mn-ea"/>
                <a:cs typeface="+mn-cs"/>
              </a:rPr>
              <a:t>MSPV-NG Streamlines Ordering Processes Resulting in Benefits to VA and Veterans</a:t>
            </a:r>
          </a:p>
        </p:txBody>
      </p:sp>
      <p:sp>
        <p:nvSpPr>
          <p:cNvPr id="4" name="Rectangle 19"/>
          <p:cNvSpPr>
            <a:spLocks noChangeArrowheads="1"/>
          </p:cNvSpPr>
          <p:nvPr/>
        </p:nvSpPr>
        <p:spPr bwMode="auto">
          <a:xfrm>
            <a:off x="223838" y="1784350"/>
            <a:ext cx="8659812" cy="898525"/>
          </a:xfrm>
          <a:prstGeom prst="rect">
            <a:avLst/>
          </a:prstGeom>
          <a:solidFill>
            <a:srgbClr val="003F72"/>
          </a:solidFill>
          <a:ln w="19050" algn="ctr">
            <a:noFill/>
            <a:miter lim="800000"/>
            <a:headEnd/>
            <a:tailEnd/>
          </a:ln>
        </p:spPr>
        <p:txBody>
          <a:bodyPr lIns="88900" tIns="88900" rIns="88900" bIns="88900" anchor="ctr"/>
          <a:lstStyle/>
          <a:p>
            <a:pPr algn="ctr">
              <a:defRPr/>
            </a:pPr>
            <a:r>
              <a:rPr lang="en-US" sz="2400" b="1" dirty="0">
                <a:solidFill>
                  <a:schemeClr val="bg1"/>
                </a:solidFill>
                <a:latin typeface="+mj-lt"/>
                <a:ea typeface="ＭＳ Ｐゴシック" pitchFamily="50" charset="-128"/>
              </a:rPr>
              <a:t>Provide a streamlined procedure for ordering medical/surgical supplies aimed at: </a:t>
            </a:r>
          </a:p>
        </p:txBody>
      </p:sp>
      <p:sp>
        <p:nvSpPr>
          <p:cNvPr id="5" name="AutoShape 12"/>
          <p:cNvSpPr>
            <a:spLocks noChangeArrowheads="1"/>
          </p:cNvSpPr>
          <p:nvPr/>
        </p:nvSpPr>
        <p:spPr bwMode="auto">
          <a:xfrm rot="5400000">
            <a:off x="4408487" y="812801"/>
            <a:ext cx="327025" cy="4298950"/>
          </a:xfrm>
          <a:prstGeom prst="homePlate">
            <a:avLst>
              <a:gd name="adj" fmla="val 100000"/>
            </a:avLst>
          </a:prstGeom>
          <a:solidFill>
            <a:schemeClr val="bg1">
              <a:lumMod val="75000"/>
            </a:schemeClr>
          </a:solidFill>
          <a:ln w="6350" algn="ctr">
            <a:noFill/>
            <a:miter lim="800000"/>
            <a:headEnd/>
            <a:tailEnd/>
          </a:ln>
        </p:spPr>
        <p:txBody>
          <a:bodyPr lIns="88900" tIns="88900" rIns="88900" bIns="88900" anchor="ctr"/>
          <a:lstStyle/>
          <a:p>
            <a:pPr algn="ctr">
              <a:defRPr/>
            </a:pPr>
            <a:endParaRPr lang="en-US" sz="1400" dirty="0">
              <a:latin typeface="Arial" panose="020B0604020202020204" pitchFamily="34" charset="0"/>
            </a:endParaRPr>
          </a:p>
        </p:txBody>
      </p:sp>
      <p:sp>
        <p:nvSpPr>
          <p:cNvPr id="12" name="Rounded Rectangle 11"/>
          <p:cNvSpPr>
            <a:spLocks noChangeArrowheads="1"/>
          </p:cNvSpPr>
          <p:nvPr/>
        </p:nvSpPr>
        <p:spPr bwMode="auto">
          <a:xfrm>
            <a:off x="223838" y="3248025"/>
            <a:ext cx="2835275" cy="1371600"/>
          </a:xfrm>
          <a:prstGeom prst="roundRect">
            <a:avLst/>
          </a:prstGeom>
          <a:solidFill>
            <a:srgbClr val="598527"/>
          </a:solidFill>
          <a:ln w="19050" algn="ctr">
            <a:noFill/>
            <a:miter lim="800000"/>
            <a:headEnd/>
            <a:tailEnd/>
          </a:ln>
        </p:spPr>
        <p:txBody>
          <a:bodyPr lIns="88900" tIns="88900" rIns="88900" bIns="88900" anchor="ctr"/>
          <a:lstStyle/>
          <a:p>
            <a:pPr algn="ctr">
              <a:defRPr/>
            </a:pPr>
            <a:r>
              <a:rPr lang="en-US" sz="2000" dirty="0">
                <a:solidFill>
                  <a:schemeClr val="bg1"/>
                </a:solidFill>
                <a:latin typeface="+mj-lt"/>
                <a:ea typeface="ＭＳ Ｐゴシック" pitchFamily="50" charset="-128"/>
              </a:rPr>
              <a:t>Improved ease of ordering</a:t>
            </a:r>
            <a:endParaRPr lang="en-US" altLang="ja-JP" sz="2000" dirty="0">
              <a:solidFill>
                <a:schemeClr val="bg1"/>
              </a:solidFill>
              <a:latin typeface="+mj-lt"/>
            </a:endParaRPr>
          </a:p>
        </p:txBody>
      </p:sp>
      <p:sp>
        <p:nvSpPr>
          <p:cNvPr id="13" name="Rounded Rectangle 12"/>
          <p:cNvSpPr>
            <a:spLocks noChangeArrowheads="1"/>
          </p:cNvSpPr>
          <p:nvPr/>
        </p:nvSpPr>
        <p:spPr bwMode="auto">
          <a:xfrm>
            <a:off x="223838" y="4710113"/>
            <a:ext cx="2835275" cy="1371600"/>
          </a:xfrm>
          <a:prstGeom prst="roundRect">
            <a:avLst/>
          </a:prstGeom>
          <a:solidFill>
            <a:srgbClr val="0083BE"/>
          </a:solidFill>
          <a:ln w="19050" algn="ctr">
            <a:noFill/>
            <a:miter lim="800000"/>
            <a:headEnd/>
            <a:tailEnd/>
          </a:ln>
        </p:spPr>
        <p:txBody>
          <a:bodyPr lIns="88900" tIns="88900" rIns="88900" bIns="88900" anchor="ctr"/>
          <a:lstStyle/>
          <a:p>
            <a:pPr algn="ctr">
              <a:defRPr/>
            </a:pPr>
            <a:r>
              <a:rPr lang="en-US" sz="2000" dirty="0">
                <a:solidFill>
                  <a:schemeClr val="bg1"/>
                </a:solidFill>
                <a:latin typeface="+mj-lt"/>
                <a:ea typeface="ＭＳ Ｐゴシック" pitchFamily="50" charset="-128"/>
              </a:rPr>
              <a:t>Decreased number of purchase orders</a:t>
            </a:r>
            <a:endParaRPr lang="en-US" altLang="ja-JP" sz="2000" dirty="0">
              <a:solidFill>
                <a:schemeClr val="bg1"/>
              </a:solidFill>
              <a:latin typeface="+mj-lt"/>
            </a:endParaRPr>
          </a:p>
        </p:txBody>
      </p:sp>
      <p:sp>
        <p:nvSpPr>
          <p:cNvPr id="14" name="Rounded Rectangle 13"/>
          <p:cNvSpPr>
            <a:spLocks noChangeArrowheads="1"/>
          </p:cNvSpPr>
          <p:nvPr/>
        </p:nvSpPr>
        <p:spPr bwMode="auto">
          <a:xfrm>
            <a:off x="3136900" y="3248025"/>
            <a:ext cx="2833688" cy="1371600"/>
          </a:xfrm>
          <a:prstGeom prst="roundRect">
            <a:avLst/>
          </a:prstGeom>
          <a:solidFill>
            <a:srgbClr val="0083BE"/>
          </a:solidFill>
          <a:ln w="19050" algn="ctr">
            <a:noFill/>
            <a:miter lim="800000"/>
            <a:headEnd/>
            <a:tailEnd/>
          </a:ln>
        </p:spPr>
        <p:txBody>
          <a:bodyPr lIns="88900" tIns="88900" rIns="88900" bIns="88900" anchor="ctr"/>
          <a:lstStyle/>
          <a:p>
            <a:pPr algn="ctr">
              <a:defRPr/>
            </a:pPr>
            <a:r>
              <a:rPr lang="en-US" sz="2000" dirty="0">
                <a:solidFill>
                  <a:schemeClr val="bg1"/>
                </a:solidFill>
                <a:latin typeface="+mj-lt"/>
                <a:ea typeface="ＭＳ Ｐゴシック" pitchFamily="50" charset="-128"/>
              </a:rPr>
              <a:t>Decreased number of purchase card transactions</a:t>
            </a:r>
            <a:endParaRPr lang="en-US" altLang="ja-JP" sz="2000" dirty="0">
              <a:solidFill>
                <a:schemeClr val="bg1"/>
              </a:solidFill>
              <a:latin typeface="+mj-lt"/>
            </a:endParaRPr>
          </a:p>
        </p:txBody>
      </p:sp>
      <p:sp>
        <p:nvSpPr>
          <p:cNvPr id="15" name="Rounded Rectangle 14"/>
          <p:cNvSpPr>
            <a:spLocks noChangeArrowheads="1"/>
          </p:cNvSpPr>
          <p:nvPr/>
        </p:nvSpPr>
        <p:spPr bwMode="auto">
          <a:xfrm>
            <a:off x="6048375" y="3248025"/>
            <a:ext cx="2835275" cy="1371600"/>
          </a:xfrm>
          <a:prstGeom prst="roundRect">
            <a:avLst/>
          </a:prstGeom>
          <a:solidFill>
            <a:srgbClr val="598527"/>
          </a:solidFill>
          <a:ln w="19050" algn="ctr">
            <a:noFill/>
            <a:miter lim="800000"/>
            <a:headEnd/>
            <a:tailEnd/>
          </a:ln>
        </p:spPr>
        <p:txBody>
          <a:bodyPr lIns="88900" tIns="88900" rIns="88900" bIns="88900" anchor="ctr"/>
          <a:lstStyle/>
          <a:p>
            <a:pPr algn="ctr">
              <a:defRPr/>
            </a:pPr>
            <a:r>
              <a:rPr lang="en-US" sz="2000" dirty="0">
                <a:solidFill>
                  <a:schemeClr val="bg1"/>
                </a:solidFill>
                <a:latin typeface="+mj-lt"/>
                <a:ea typeface="ＭＳ Ｐゴシック" pitchFamily="50" charset="-128"/>
              </a:rPr>
              <a:t>Reduced number of shipments and invoice processing by facilities</a:t>
            </a:r>
            <a:endParaRPr lang="en-US" altLang="ja-JP" sz="2000" dirty="0">
              <a:solidFill>
                <a:schemeClr val="bg1"/>
              </a:solidFill>
              <a:latin typeface="+mj-lt"/>
            </a:endParaRPr>
          </a:p>
        </p:txBody>
      </p:sp>
      <p:sp>
        <p:nvSpPr>
          <p:cNvPr id="16" name="Rounded Rectangle 15"/>
          <p:cNvSpPr>
            <a:spLocks noChangeArrowheads="1"/>
          </p:cNvSpPr>
          <p:nvPr/>
        </p:nvSpPr>
        <p:spPr bwMode="auto">
          <a:xfrm>
            <a:off x="3136900" y="4710113"/>
            <a:ext cx="2833688" cy="1371600"/>
          </a:xfrm>
          <a:prstGeom prst="roundRect">
            <a:avLst/>
          </a:prstGeom>
          <a:solidFill>
            <a:srgbClr val="598527"/>
          </a:solidFill>
          <a:ln w="19050" algn="ctr">
            <a:noFill/>
            <a:miter lim="800000"/>
            <a:headEnd/>
            <a:tailEnd/>
          </a:ln>
        </p:spPr>
        <p:txBody>
          <a:bodyPr lIns="88900" tIns="88900" rIns="88900" bIns="88900" anchor="ctr"/>
          <a:lstStyle/>
          <a:p>
            <a:pPr algn="ctr">
              <a:defRPr/>
            </a:pPr>
            <a:r>
              <a:rPr lang="en-US" sz="2000" dirty="0">
                <a:solidFill>
                  <a:schemeClr val="bg1"/>
                </a:solidFill>
                <a:latin typeface="+mj-lt"/>
                <a:ea typeface="ＭＳ Ｐゴシック" pitchFamily="50" charset="-128"/>
              </a:rPr>
              <a:t>Reduced inventory levels at individual facilities</a:t>
            </a:r>
            <a:endParaRPr lang="en-US" altLang="ja-JP" sz="2000" dirty="0">
              <a:solidFill>
                <a:schemeClr val="bg1"/>
              </a:solidFill>
              <a:latin typeface="+mj-lt"/>
            </a:endParaRPr>
          </a:p>
        </p:txBody>
      </p:sp>
      <p:sp>
        <p:nvSpPr>
          <p:cNvPr id="17" name="Rounded Rectangle 16"/>
          <p:cNvSpPr>
            <a:spLocks noChangeArrowheads="1"/>
          </p:cNvSpPr>
          <p:nvPr/>
        </p:nvSpPr>
        <p:spPr bwMode="auto">
          <a:xfrm>
            <a:off x="6048375" y="4710113"/>
            <a:ext cx="2835275" cy="1371600"/>
          </a:xfrm>
          <a:prstGeom prst="roundRect">
            <a:avLst/>
          </a:prstGeom>
          <a:solidFill>
            <a:srgbClr val="0083BE"/>
          </a:solidFill>
          <a:ln w="19050" algn="ctr">
            <a:noFill/>
            <a:miter lim="800000"/>
            <a:headEnd/>
            <a:tailEnd/>
          </a:ln>
        </p:spPr>
        <p:txBody>
          <a:bodyPr lIns="88900" tIns="88900" rIns="88900" bIns="88900" anchor="ctr"/>
          <a:lstStyle/>
          <a:p>
            <a:pPr algn="ctr">
              <a:defRPr/>
            </a:pPr>
            <a:r>
              <a:rPr lang="en-US" sz="2000" dirty="0">
                <a:solidFill>
                  <a:schemeClr val="bg1"/>
                </a:solidFill>
                <a:latin typeface="+mj-lt"/>
                <a:ea typeface="ＭＳ Ｐゴシック" pitchFamily="50" charset="-128"/>
              </a:rPr>
              <a:t>Increased flexibility for VA Customer and Ordering Officers</a:t>
            </a:r>
            <a:endParaRPr lang="en-US" altLang="ja-JP" sz="2000" dirty="0">
              <a:solidFill>
                <a:schemeClr val="bg1"/>
              </a:solidFill>
              <a:latin typeface="+mj-lt"/>
            </a:endParaRPr>
          </a:p>
        </p:txBody>
      </p:sp>
      <p:sp>
        <p:nvSpPr>
          <p:cNvPr id="18" name="TextBox 17"/>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9" name="Group 18"/>
          <p:cNvGrpSpPr/>
          <p:nvPr/>
        </p:nvGrpSpPr>
        <p:grpSpPr>
          <a:xfrm>
            <a:off x="1981200" y="152400"/>
            <a:ext cx="555211" cy="471930"/>
            <a:chOff x="6777323" y="697312"/>
            <a:chExt cx="1125329" cy="1017858"/>
          </a:xfrm>
          <a:solidFill>
            <a:schemeClr val="accent1">
              <a:lumMod val="50000"/>
            </a:schemeClr>
          </a:solidFill>
        </p:grpSpPr>
        <p:sp>
          <p:nvSpPr>
            <p:cNvPr id="20" name="5-Point Star 19"/>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1" name="5-Point Star 20"/>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2" name="5-Point Star 21"/>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3" name="Straight Connector 22"/>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4" name="Straight Connector 23"/>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61544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2253F40-DFB5-4183-A9B6-182DFC30987D}" type="slidenum">
              <a:rPr lang="en-US" altLang="en-US" sz="1200">
                <a:solidFill>
                  <a:srgbClr val="898989"/>
                </a:solidFill>
              </a:rPr>
              <a:pPr>
                <a:spcBef>
                  <a:spcPct val="0"/>
                </a:spcBef>
                <a:buFontTx/>
                <a:buNone/>
              </a:pPr>
              <a:t>5</a:t>
            </a:fld>
            <a:endParaRPr lang="en-US" altLang="en-US" sz="1200">
              <a:solidFill>
                <a:srgbClr val="898989"/>
              </a:solidFill>
            </a:endParaRPr>
          </a:p>
        </p:txBody>
      </p:sp>
      <p:sp>
        <p:nvSpPr>
          <p:cNvPr id="3" name="Title 2"/>
          <p:cNvSpPr>
            <a:spLocks noGrp="1"/>
          </p:cNvSpPr>
          <p:nvPr>
            <p:ph type="title"/>
          </p:nvPr>
        </p:nvSpPr>
        <p:spPr>
          <a:xfrm>
            <a:off x="2391208" y="322416"/>
            <a:ext cx="6390478" cy="1143000"/>
          </a:xfrm>
        </p:spPr>
        <p:txBody>
          <a:bodyPr lIns="0" tIns="0" rIns="0" bIns="0">
            <a:normAutofit/>
          </a:bodyPr>
          <a:lstStyle/>
          <a:p>
            <a:pPr algn="ctr" eaLnBrk="1" hangingPunct="1">
              <a:spcAft>
                <a:spcPts val="600"/>
              </a:spcAft>
              <a:buFont typeface="Arial" panose="020B0604020202020204" pitchFamily="34" charset="0"/>
              <a:buNone/>
              <a:defRPr/>
            </a:pPr>
            <a:r>
              <a:rPr lang="en-US" sz="2800" dirty="0" smtClean="0">
                <a:solidFill>
                  <a:schemeClr val="tx1"/>
                </a:solidFill>
                <a:ea typeface="+mn-ea"/>
                <a:cs typeface="+mn-cs"/>
              </a:rPr>
              <a:t>Clinical Involvement and Input is Critical to the Success of MSPV-NG</a:t>
            </a:r>
            <a:endParaRPr lang="en-US" sz="2800" dirty="0">
              <a:solidFill>
                <a:schemeClr val="tx1"/>
              </a:solidFill>
              <a:ea typeface="+mn-ea"/>
              <a:cs typeface="+mn-cs"/>
            </a:endParaRPr>
          </a:p>
        </p:txBody>
      </p:sp>
      <p:grpSp>
        <p:nvGrpSpPr>
          <p:cNvPr id="12292" name="Group 21"/>
          <p:cNvGrpSpPr>
            <a:grpSpLocks/>
          </p:cNvGrpSpPr>
          <p:nvPr/>
        </p:nvGrpSpPr>
        <p:grpSpPr bwMode="auto">
          <a:xfrm>
            <a:off x="2178050" y="1633538"/>
            <a:ext cx="914400" cy="914400"/>
            <a:chOff x="-800565" y="1902682"/>
            <a:chExt cx="1097280" cy="1097280"/>
          </a:xfrm>
        </p:grpSpPr>
        <p:sp>
          <p:nvSpPr>
            <p:cNvPr id="25" name="Oval 24"/>
            <p:cNvSpPr/>
            <p:nvPr/>
          </p:nvSpPr>
          <p:spPr>
            <a:xfrm>
              <a:off x="-800565" y="1902682"/>
              <a:ext cx="1097280" cy="1097280"/>
            </a:xfrm>
            <a:prstGeom prst="ellipse">
              <a:avLst/>
            </a:prstGeom>
            <a:solidFill>
              <a:srgbClr val="0083BE"/>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anchor="ctr"/>
            <a:lstStyle/>
            <a:p>
              <a:pPr algn="ctr">
                <a:defRPr/>
              </a:pPr>
              <a:endParaRPr lang="en-US" sz="1600" dirty="0">
                <a:solidFill>
                  <a:srgbClr val="1F497D"/>
                </a:solidFill>
                <a:latin typeface="+mj-lt"/>
              </a:endParaRPr>
            </a:p>
          </p:txBody>
        </p:sp>
        <p:sp>
          <p:nvSpPr>
            <p:cNvPr id="28" name="Freeform 27"/>
            <p:cNvSpPr>
              <a:spLocks noChangeAspect="1" noEditPoints="1"/>
            </p:cNvSpPr>
            <p:nvPr/>
          </p:nvSpPr>
          <p:spPr bwMode="auto">
            <a:xfrm>
              <a:off x="-491955" y="2138902"/>
              <a:ext cx="586740" cy="666750"/>
            </a:xfrm>
            <a:custGeom>
              <a:avLst/>
              <a:gdLst>
                <a:gd name="T0" fmla="*/ 138 w 158"/>
                <a:gd name="T1" fmla="*/ 97 h 180"/>
                <a:gd name="T2" fmla="*/ 119 w 158"/>
                <a:gd name="T3" fmla="*/ 109 h 180"/>
                <a:gd name="T4" fmla="*/ 111 w 158"/>
                <a:gd name="T5" fmla="*/ 108 h 180"/>
                <a:gd name="T6" fmla="*/ 82 w 158"/>
                <a:gd name="T7" fmla="*/ 123 h 180"/>
                <a:gd name="T8" fmla="*/ 78 w 158"/>
                <a:gd name="T9" fmla="*/ 138 h 180"/>
                <a:gd name="T10" fmla="*/ 46 w 158"/>
                <a:gd name="T11" fmla="*/ 170 h 180"/>
                <a:gd name="T12" fmla="*/ 13 w 158"/>
                <a:gd name="T13" fmla="*/ 138 h 180"/>
                <a:gd name="T14" fmla="*/ 46 w 158"/>
                <a:gd name="T15" fmla="*/ 105 h 180"/>
                <a:gd name="T16" fmla="*/ 55 w 158"/>
                <a:gd name="T17" fmla="*/ 104 h 180"/>
                <a:gd name="T18" fmla="*/ 64 w 158"/>
                <a:gd name="T19" fmla="*/ 94 h 180"/>
                <a:gd name="T20" fmla="*/ 67 w 158"/>
                <a:gd name="T21" fmla="*/ 80 h 180"/>
                <a:gd name="T22" fmla="*/ 125 w 158"/>
                <a:gd name="T23" fmla="*/ 17 h 180"/>
                <a:gd name="T24" fmla="*/ 125 w 158"/>
                <a:gd name="T25" fmla="*/ 7 h 180"/>
                <a:gd name="T26" fmla="*/ 121 w 158"/>
                <a:gd name="T27" fmla="*/ 2 h 180"/>
                <a:gd name="T28" fmla="*/ 118 w 158"/>
                <a:gd name="T29" fmla="*/ 2 h 180"/>
                <a:gd name="T30" fmla="*/ 118 w 158"/>
                <a:gd name="T31" fmla="*/ 2 h 180"/>
                <a:gd name="T32" fmla="*/ 111 w 158"/>
                <a:gd name="T33" fmla="*/ 2 h 180"/>
                <a:gd name="T34" fmla="*/ 107 w 158"/>
                <a:gd name="T35" fmla="*/ 0 h 180"/>
                <a:gd name="T36" fmla="*/ 100 w 158"/>
                <a:gd name="T37" fmla="*/ 6 h 180"/>
                <a:gd name="T38" fmla="*/ 107 w 158"/>
                <a:gd name="T39" fmla="*/ 13 h 180"/>
                <a:gd name="T40" fmla="*/ 111 w 158"/>
                <a:gd name="T41" fmla="*/ 11 h 180"/>
                <a:gd name="T42" fmla="*/ 116 w 158"/>
                <a:gd name="T43" fmla="*/ 11 h 180"/>
                <a:gd name="T44" fmla="*/ 116 w 158"/>
                <a:gd name="T45" fmla="*/ 17 h 180"/>
                <a:gd name="T46" fmla="*/ 63 w 158"/>
                <a:gd name="T47" fmla="*/ 71 h 180"/>
                <a:gd name="T48" fmla="*/ 9 w 158"/>
                <a:gd name="T49" fmla="*/ 17 h 180"/>
                <a:gd name="T50" fmla="*/ 10 w 158"/>
                <a:gd name="T51" fmla="*/ 11 h 180"/>
                <a:gd name="T52" fmla="*/ 20 w 158"/>
                <a:gd name="T53" fmla="*/ 11 h 180"/>
                <a:gd name="T54" fmla="*/ 25 w 158"/>
                <a:gd name="T55" fmla="*/ 13 h 180"/>
                <a:gd name="T56" fmla="*/ 31 w 158"/>
                <a:gd name="T57" fmla="*/ 6 h 180"/>
                <a:gd name="T58" fmla="*/ 25 w 158"/>
                <a:gd name="T59" fmla="*/ 0 h 180"/>
                <a:gd name="T60" fmla="*/ 20 w 158"/>
                <a:gd name="T61" fmla="*/ 2 h 180"/>
                <a:gd name="T62" fmla="*/ 7 w 158"/>
                <a:gd name="T63" fmla="*/ 2 h 180"/>
                <a:gd name="T64" fmla="*/ 6 w 158"/>
                <a:gd name="T65" fmla="*/ 2 h 180"/>
                <a:gd name="T66" fmla="*/ 3 w 158"/>
                <a:gd name="T67" fmla="*/ 3 h 180"/>
                <a:gd name="T68" fmla="*/ 1 w 158"/>
                <a:gd name="T69" fmla="*/ 6 h 180"/>
                <a:gd name="T70" fmla="*/ 0 w 158"/>
                <a:gd name="T71" fmla="*/ 17 h 180"/>
                <a:gd name="T72" fmla="*/ 58 w 158"/>
                <a:gd name="T73" fmla="*/ 80 h 180"/>
                <a:gd name="T74" fmla="*/ 55 w 158"/>
                <a:gd name="T75" fmla="*/ 93 h 180"/>
                <a:gd name="T76" fmla="*/ 52 w 158"/>
                <a:gd name="T77" fmla="*/ 95 h 180"/>
                <a:gd name="T78" fmla="*/ 46 w 158"/>
                <a:gd name="T79" fmla="*/ 96 h 180"/>
                <a:gd name="T80" fmla="*/ 4 w 158"/>
                <a:gd name="T81" fmla="*/ 138 h 180"/>
                <a:gd name="T82" fmla="*/ 46 w 158"/>
                <a:gd name="T83" fmla="*/ 180 h 180"/>
                <a:gd name="T84" fmla="*/ 88 w 158"/>
                <a:gd name="T85" fmla="*/ 138 h 180"/>
                <a:gd name="T86" fmla="*/ 88 w 158"/>
                <a:gd name="T87" fmla="*/ 138 h 180"/>
                <a:gd name="T88" fmla="*/ 88 w 158"/>
                <a:gd name="T89" fmla="*/ 135 h 180"/>
                <a:gd name="T90" fmla="*/ 93 w 158"/>
                <a:gd name="T91" fmla="*/ 123 h 180"/>
                <a:gd name="T92" fmla="*/ 111 w 158"/>
                <a:gd name="T93" fmla="*/ 117 h 180"/>
                <a:gd name="T94" fmla="*/ 117 w 158"/>
                <a:gd name="T95" fmla="*/ 117 h 180"/>
                <a:gd name="T96" fmla="*/ 117 w 158"/>
                <a:gd name="T97" fmla="*/ 118 h 180"/>
                <a:gd name="T98" fmla="*/ 138 w 158"/>
                <a:gd name="T99" fmla="*/ 138 h 180"/>
                <a:gd name="T100" fmla="*/ 158 w 158"/>
                <a:gd name="T101" fmla="*/ 118 h 180"/>
                <a:gd name="T102" fmla="*/ 138 w 158"/>
                <a:gd name="T103" fmla="*/ 97 h 180"/>
                <a:gd name="T104" fmla="*/ 138 w 158"/>
                <a:gd name="T105" fmla="*/ 126 h 180"/>
                <a:gd name="T106" fmla="*/ 129 w 158"/>
                <a:gd name="T107" fmla="*/ 118 h 180"/>
                <a:gd name="T108" fmla="*/ 138 w 158"/>
                <a:gd name="T109" fmla="*/ 109 h 180"/>
                <a:gd name="T110" fmla="*/ 146 w 158"/>
                <a:gd name="T111" fmla="*/ 118 h 180"/>
                <a:gd name="T112" fmla="*/ 138 w 158"/>
                <a:gd name="T113" fmla="*/ 126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8" h="180">
                  <a:moveTo>
                    <a:pt x="138" y="97"/>
                  </a:moveTo>
                  <a:cubicBezTo>
                    <a:pt x="130" y="97"/>
                    <a:pt x="123" y="102"/>
                    <a:pt x="119" y="109"/>
                  </a:cubicBezTo>
                  <a:cubicBezTo>
                    <a:pt x="116" y="108"/>
                    <a:pt x="113" y="108"/>
                    <a:pt x="111" y="108"/>
                  </a:cubicBezTo>
                  <a:cubicBezTo>
                    <a:pt x="95" y="108"/>
                    <a:pt x="86" y="115"/>
                    <a:pt x="82" y="123"/>
                  </a:cubicBezTo>
                  <a:cubicBezTo>
                    <a:pt x="78" y="130"/>
                    <a:pt x="78" y="137"/>
                    <a:pt x="78" y="138"/>
                  </a:cubicBezTo>
                  <a:cubicBezTo>
                    <a:pt x="78" y="156"/>
                    <a:pt x="64" y="170"/>
                    <a:pt x="46" y="170"/>
                  </a:cubicBezTo>
                  <a:cubicBezTo>
                    <a:pt x="28" y="170"/>
                    <a:pt x="13" y="156"/>
                    <a:pt x="13" y="138"/>
                  </a:cubicBezTo>
                  <a:cubicBezTo>
                    <a:pt x="13" y="120"/>
                    <a:pt x="28" y="105"/>
                    <a:pt x="46" y="105"/>
                  </a:cubicBezTo>
                  <a:cubicBezTo>
                    <a:pt x="49" y="105"/>
                    <a:pt x="52" y="105"/>
                    <a:pt x="55" y="104"/>
                  </a:cubicBezTo>
                  <a:cubicBezTo>
                    <a:pt x="59" y="102"/>
                    <a:pt x="63" y="99"/>
                    <a:pt x="64" y="94"/>
                  </a:cubicBezTo>
                  <a:cubicBezTo>
                    <a:pt x="66" y="90"/>
                    <a:pt x="66" y="86"/>
                    <a:pt x="67" y="80"/>
                  </a:cubicBezTo>
                  <a:cubicBezTo>
                    <a:pt x="99" y="78"/>
                    <a:pt x="125" y="50"/>
                    <a:pt x="125" y="17"/>
                  </a:cubicBezTo>
                  <a:cubicBezTo>
                    <a:pt x="125" y="14"/>
                    <a:pt x="125" y="10"/>
                    <a:pt x="125" y="7"/>
                  </a:cubicBezTo>
                  <a:cubicBezTo>
                    <a:pt x="124" y="5"/>
                    <a:pt x="123" y="3"/>
                    <a:pt x="121" y="2"/>
                  </a:cubicBezTo>
                  <a:cubicBezTo>
                    <a:pt x="120" y="2"/>
                    <a:pt x="119" y="2"/>
                    <a:pt x="118" y="2"/>
                  </a:cubicBezTo>
                  <a:cubicBezTo>
                    <a:pt x="118" y="2"/>
                    <a:pt x="118" y="2"/>
                    <a:pt x="118" y="2"/>
                  </a:cubicBezTo>
                  <a:cubicBezTo>
                    <a:pt x="111" y="2"/>
                    <a:pt x="111" y="2"/>
                    <a:pt x="111" y="2"/>
                  </a:cubicBezTo>
                  <a:cubicBezTo>
                    <a:pt x="110" y="1"/>
                    <a:pt x="109" y="0"/>
                    <a:pt x="107" y="0"/>
                  </a:cubicBezTo>
                  <a:cubicBezTo>
                    <a:pt x="103" y="0"/>
                    <a:pt x="100" y="3"/>
                    <a:pt x="100" y="6"/>
                  </a:cubicBezTo>
                  <a:cubicBezTo>
                    <a:pt x="100" y="10"/>
                    <a:pt x="103" y="13"/>
                    <a:pt x="107" y="13"/>
                  </a:cubicBezTo>
                  <a:cubicBezTo>
                    <a:pt x="109" y="13"/>
                    <a:pt x="110" y="12"/>
                    <a:pt x="111" y="11"/>
                  </a:cubicBezTo>
                  <a:cubicBezTo>
                    <a:pt x="116" y="11"/>
                    <a:pt x="116" y="11"/>
                    <a:pt x="116" y="11"/>
                  </a:cubicBezTo>
                  <a:cubicBezTo>
                    <a:pt x="116" y="13"/>
                    <a:pt x="116" y="15"/>
                    <a:pt x="116" y="17"/>
                  </a:cubicBezTo>
                  <a:cubicBezTo>
                    <a:pt x="116" y="47"/>
                    <a:pt x="92" y="71"/>
                    <a:pt x="63" y="71"/>
                  </a:cubicBezTo>
                  <a:cubicBezTo>
                    <a:pt x="33" y="71"/>
                    <a:pt x="9" y="47"/>
                    <a:pt x="9" y="17"/>
                  </a:cubicBezTo>
                  <a:cubicBezTo>
                    <a:pt x="9" y="15"/>
                    <a:pt x="9" y="13"/>
                    <a:pt x="10" y="11"/>
                  </a:cubicBezTo>
                  <a:cubicBezTo>
                    <a:pt x="20" y="11"/>
                    <a:pt x="20" y="11"/>
                    <a:pt x="20" y="11"/>
                  </a:cubicBezTo>
                  <a:cubicBezTo>
                    <a:pt x="21" y="12"/>
                    <a:pt x="23" y="13"/>
                    <a:pt x="25" y="13"/>
                  </a:cubicBezTo>
                  <a:cubicBezTo>
                    <a:pt x="28" y="13"/>
                    <a:pt x="31" y="10"/>
                    <a:pt x="31" y="6"/>
                  </a:cubicBezTo>
                  <a:cubicBezTo>
                    <a:pt x="31" y="3"/>
                    <a:pt x="28" y="0"/>
                    <a:pt x="25" y="0"/>
                  </a:cubicBezTo>
                  <a:cubicBezTo>
                    <a:pt x="23" y="0"/>
                    <a:pt x="21" y="1"/>
                    <a:pt x="20" y="2"/>
                  </a:cubicBezTo>
                  <a:cubicBezTo>
                    <a:pt x="7" y="2"/>
                    <a:pt x="7" y="2"/>
                    <a:pt x="7" y="2"/>
                  </a:cubicBezTo>
                  <a:cubicBezTo>
                    <a:pt x="7" y="2"/>
                    <a:pt x="6" y="2"/>
                    <a:pt x="6" y="2"/>
                  </a:cubicBezTo>
                  <a:cubicBezTo>
                    <a:pt x="6" y="2"/>
                    <a:pt x="5" y="2"/>
                    <a:pt x="3" y="3"/>
                  </a:cubicBezTo>
                  <a:cubicBezTo>
                    <a:pt x="2" y="4"/>
                    <a:pt x="1" y="5"/>
                    <a:pt x="1" y="6"/>
                  </a:cubicBezTo>
                  <a:cubicBezTo>
                    <a:pt x="1" y="10"/>
                    <a:pt x="0" y="13"/>
                    <a:pt x="0" y="17"/>
                  </a:cubicBezTo>
                  <a:cubicBezTo>
                    <a:pt x="0" y="50"/>
                    <a:pt x="26" y="78"/>
                    <a:pt x="58" y="80"/>
                  </a:cubicBezTo>
                  <a:cubicBezTo>
                    <a:pt x="57" y="87"/>
                    <a:pt x="56" y="91"/>
                    <a:pt x="55" y="93"/>
                  </a:cubicBezTo>
                  <a:cubicBezTo>
                    <a:pt x="54" y="94"/>
                    <a:pt x="53" y="95"/>
                    <a:pt x="52" y="95"/>
                  </a:cubicBezTo>
                  <a:cubicBezTo>
                    <a:pt x="51" y="96"/>
                    <a:pt x="49" y="96"/>
                    <a:pt x="46" y="96"/>
                  </a:cubicBezTo>
                  <a:cubicBezTo>
                    <a:pt x="23" y="96"/>
                    <a:pt x="4" y="115"/>
                    <a:pt x="4" y="138"/>
                  </a:cubicBezTo>
                  <a:cubicBezTo>
                    <a:pt x="4" y="161"/>
                    <a:pt x="23" y="180"/>
                    <a:pt x="46" y="180"/>
                  </a:cubicBezTo>
                  <a:cubicBezTo>
                    <a:pt x="69" y="180"/>
                    <a:pt x="88" y="161"/>
                    <a:pt x="88" y="138"/>
                  </a:cubicBezTo>
                  <a:cubicBezTo>
                    <a:pt x="88" y="138"/>
                    <a:pt x="88" y="138"/>
                    <a:pt x="88" y="138"/>
                  </a:cubicBezTo>
                  <a:cubicBezTo>
                    <a:pt x="88" y="138"/>
                    <a:pt x="88" y="136"/>
                    <a:pt x="88" y="135"/>
                  </a:cubicBezTo>
                  <a:cubicBezTo>
                    <a:pt x="88" y="131"/>
                    <a:pt x="90" y="127"/>
                    <a:pt x="93" y="123"/>
                  </a:cubicBezTo>
                  <a:cubicBezTo>
                    <a:pt x="96" y="120"/>
                    <a:pt x="101" y="117"/>
                    <a:pt x="111" y="117"/>
                  </a:cubicBezTo>
                  <a:cubicBezTo>
                    <a:pt x="113" y="117"/>
                    <a:pt x="115" y="117"/>
                    <a:pt x="117" y="117"/>
                  </a:cubicBezTo>
                  <a:cubicBezTo>
                    <a:pt x="117" y="117"/>
                    <a:pt x="117" y="118"/>
                    <a:pt x="117" y="118"/>
                  </a:cubicBezTo>
                  <a:cubicBezTo>
                    <a:pt x="117" y="129"/>
                    <a:pt x="126" y="138"/>
                    <a:pt x="138" y="138"/>
                  </a:cubicBezTo>
                  <a:cubicBezTo>
                    <a:pt x="149" y="138"/>
                    <a:pt x="158" y="129"/>
                    <a:pt x="158" y="118"/>
                  </a:cubicBezTo>
                  <a:cubicBezTo>
                    <a:pt x="158" y="106"/>
                    <a:pt x="149" y="97"/>
                    <a:pt x="138" y="97"/>
                  </a:cubicBezTo>
                  <a:close/>
                  <a:moveTo>
                    <a:pt x="138" y="126"/>
                  </a:moveTo>
                  <a:cubicBezTo>
                    <a:pt x="133" y="126"/>
                    <a:pt x="129" y="122"/>
                    <a:pt x="129" y="118"/>
                  </a:cubicBezTo>
                  <a:cubicBezTo>
                    <a:pt x="129" y="113"/>
                    <a:pt x="133" y="109"/>
                    <a:pt x="138" y="109"/>
                  </a:cubicBezTo>
                  <a:cubicBezTo>
                    <a:pt x="142" y="109"/>
                    <a:pt x="146" y="113"/>
                    <a:pt x="146" y="118"/>
                  </a:cubicBezTo>
                  <a:cubicBezTo>
                    <a:pt x="146" y="122"/>
                    <a:pt x="142" y="126"/>
                    <a:pt x="138" y="126"/>
                  </a:cubicBezTo>
                  <a:close/>
                </a:path>
              </a:pathLst>
            </a:custGeom>
            <a:solidFill>
              <a:schemeClr val="bg1"/>
            </a:solidFill>
            <a:ln>
              <a:noFill/>
            </a:ln>
          </p:spPr>
          <p:txBody>
            <a:bodyPr/>
            <a:lstStyle/>
            <a:p>
              <a:pPr>
                <a:defRPr/>
              </a:pPr>
              <a:endParaRPr lang="en-US" sz="2000" dirty="0">
                <a:solidFill>
                  <a:prstClr val="black"/>
                </a:solidFill>
                <a:latin typeface="+mj-lt"/>
              </a:endParaRPr>
            </a:p>
          </p:txBody>
        </p:sp>
      </p:grpSp>
      <p:grpSp>
        <p:nvGrpSpPr>
          <p:cNvPr id="12293" name="Group 27"/>
          <p:cNvGrpSpPr>
            <a:grpSpLocks/>
          </p:cNvGrpSpPr>
          <p:nvPr/>
        </p:nvGrpSpPr>
        <p:grpSpPr bwMode="auto">
          <a:xfrm>
            <a:off x="5988050" y="1633538"/>
            <a:ext cx="914400" cy="914400"/>
            <a:chOff x="-795024" y="3473609"/>
            <a:chExt cx="1097280" cy="1097280"/>
          </a:xfrm>
        </p:grpSpPr>
        <p:sp>
          <p:nvSpPr>
            <p:cNvPr id="34" name="Oval 33"/>
            <p:cNvSpPr/>
            <p:nvPr/>
          </p:nvSpPr>
          <p:spPr>
            <a:xfrm>
              <a:off x="-795024" y="3473609"/>
              <a:ext cx="1097280" cy="1097280"/>
            </a:xfrm>
            <a:prstGeom prst="ellipse">
              <a:avLst/>
            </a:prstGeom>
            <a:solidFill>
              <a:srgbClr val="59852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anchor="ctr"/>
            <a:lstStyle/>
            <a:p>
              <a:pPr algn="ctr">
                <a:defRPr/>
              </a:pPr>
              <a:endParaRPr lang="en-US" sz="2000" dirty="0">
                <a:solidFill>
                  <a:prstClr val="white"/>
                </a:solidFill>
                <a:latin typeface="+mj-lt"/>
              </a:endParaRPr>
            </a:p>
          </p:txBody>
        </p:sp>
        <p:sp>
          <p:nvSpPr>
            <p:cNvPr id="35" name="Freeform 5"/>
            <p:cNvSpPr>
              <a:spLocks noEditPoints="1"/>
            </p:cNvSpPr>
            <p:nvPr/>
          </p:nvSpPr>
          <p:spPr bwMode="auto">
            <a:xfrm>
              <a:off x="-553088" y="3679349"/>
              <a:ext cx="588644" cy="674370"/>
            </a:xfrm>
            <a:custGeom>
              <a:avLst/>
              <a:gdLst>
                <a:gd name="T0" fmla="*/ 716 w 1311"/>
                <a:gd name="T1" fmla="*/ 980 h 1077"/>
                <a:gd name="T2" fmla="*/ 735 w 1311"/>
                <a:gd name="T3" fmla="*/ 1063 h 1077"/>
                <a:gd name="T4" fmla="*/ 769 w 1311"/>
                <a:gd name="T5" fmla="*/ 1053 h 1077"/>
                <a:gd name="T6" fmla="*/ 716 w 1311"/>
                <a:gd name="T7" fmla="*/ 980 h 1077"/>
                <a:gd name="T8" fmla="*/ 907 w 1311"/>
                <a:gd name="T9" fmla="*/ 31 h 1077"/>
                <a:gd name="T10" fmla="*/ 682 w 1311"/>
                <a:gd name="T11" fmla="*/ 251 h 1077"/>
                <a:gd name="T12" fmla="*/ 737 w 1311"/>
                <a:gd name="T13" fmla="*/ 78 h 1077"/>
                <a:gd name="T14" fmla="*/ 577 w 1311"/>
                <a:gd name="T15" fmla="*/ 84 h 1077"/>
                <a:gd name="T16" fmla="*/ 631 w 1311"/>
                <a:gd name="T17" fmla="*/ 249 h 1077"/>
                <a:gd name="T18" fmla="*/ 0 w 1311"/>
                <a:gd name="T19" fmla="*/ 204 h 1077"/>
                <a:gd name="T20" fmla="*/ 636 w 1311"/>
                <a:gd name="T21" fmla="*/ 342 h 1077"/>
                <a:gd name="T22" fmla="*/ 486 w 1311"/>
                <a:gd name="T23" fmla="*/ 630 h 1077"/>
                <a:gd name="T24" fmla="*/ 613 w 1311"/>
                <a:gd name="T25" fmla="*/ 719 h 1077"/>
                <a:gd name="T26" fmla="*/ 636 w 1311"/>
                <a:gd name="T27" fmla="*/ 573 h 1077"/>
                <a:gd name="T28" fmla="*/ 547 w 1311"/>
                <a:gd name="T29" fmla="*/ 854 h 1077"/>
                <a:gd name="T30" fmla="*/ 623 w 1311"/>
                <a:gd name="T31" fmla="*/ 908 h 1077"/>
                <a:gd name="T32" fmla="*/ 637 w 1311"/>
                <a:gd name="T33" fmla="*/ 822 h 1077"/>
                <a:gd name="T34" fmla="*/ 559 w 1311"/>
                <a:gd name="T35" fmla="*/ 979 h 1077"/>
                <a:gd name="T36" fmla="*/ 637 w 1311"/>
                <a:gd name="T37" fmla="*/ 982 h 1077"/>
                <a:gd name="T38" fmla="*/ 680 w 1311"/>
                <a:gd name="T39" fmla="*/ 1074 h 1077"/>
                <a:gd name="T40" fmla="*/ 774 w 1311"/>
                <a:gd name="T41" fmla="*/ 891 h 1077"/>
                <a:gd name="T42" fmla="*/ 693 w 1311"/>
                <a:gd name="T43" fmla="*/ 835 h 1077"/>
                <a:gd name="T44" fmla="*/ 680 w 1311"/>
                <a:gd name="T45" fmla="*/ 911 h 1077"/>
                <a:gd name="T46" fmla="*/ 806 w 1311"/>
                <a:gd name="T47" fmla="*/ 614 h 1077"/>
                <a:gd name="T48" fmla="*/ 697 w 1311"/>
                <a:gd name="T49" fmla="*/ 592 h 1077"/>
                <a:gd name="T50" fmla="*/ 680 w 1311"/>
                <a:gd name="T51" fmla="*/ 706 h 1077"/>
                <a:gd name="T52" fmla="*/ 936 w 1311"/>
                <a:gd name="T53" fmla="*/ 416 h 1077"/>
                <a:gd name="T54" fmla="*/ 786 w 1311"/>
                <a:gd name="T55" fmla="*/ 380 h 1077"/>
                <a:gd name="T56" fmla="*/ 864 w 1311"/>
                <a:gd name="T57" fmla="*/ 401 h 1077"/>
                <a:gd name="T58" fmla="*/ 680 w 1311"/>
                <a:gd name="T59" fmla="*/ 341 h 1077"/>
                <a:gd name="T60" fmla="*/ 1311 w 1311"/>
                <a:gd name="T61" fmla="*/ 196 h 1077"/>
                <a:gd name="T62" fmla="*/ 907 w 1311"/>
                <a:gd name="T63" fmla="*/ 31 h 1077"/>
                <a:gd name="T64" fmla="*/ 367 w 1311"/>
                <a:gd name="T65" fmla="*/ 395 h 1077"/>
                <a:gd name="T66" fmla="*/ 535 w 1311"/>
                <a:gd name="T67" fmla="*/ 376 h 1077"/>
                <a:gd name="T68" fmla="*/ 446 w 1311"/>
                <a:gd name="T69" fmla="*/ 395 h 1077"/>
                <a:gd name="T70" fmla="*/ 522 w 1311"/>
                <a:gd name="T71" fmla="*/ 528 h 1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11" h="1077">
                  <a:moveTo>
                    <a:pt x="716" y="980"/>
                  </a:moveTo>
                  <a:lnTo>
                    <a:pt x="716" y="980"/>
                  </a:lnTo>
                  <a:lnTo>
                    <a:pt x="694" y="1000"/>
                  </a:lnTo>
                  <a:cubicBezTo>
                    <a:pt x="724" y="1005"/>
                    <a:pt x="729" y="1040"/>
                    <a:pt x="735" y="1063"/>
                  </a:cubicBezTo>
                  <a:cubicBezTo>
                    <a:pt x="736" y="1070"/>
                    <a:pt x="744" y="1076"/>
                    <a:pt x="752" y="1077"/>
                  </a:cubicBezTo>
                  <a:cubicBezTo>
                    <a:pt x="760" y="1077"/>
                    <a:pt x="768" y="1070"/>
                    <a:pt x="769" y="1053"/>
                  </a:cubicBezTo>
                  <a:cubicBezTo>
                    <a:pt x="768" y="1034"/>
                    <a:pt x="760" y="1010"/>
                    <a:pt x="747" y="994"/>
                  </a:cubicBezTo>
                  <a:cubicBezTo>
                    <a:pt x="739" y="985"/>
                    <a:pt x="724" y="976"/>
                    <a:pt x="716" y="980"/>
                  </a:cubicBezTo>
                  <a:lnTo>
                    <a:pt x="716" y="980"/>
                  </a:lnTo>
                  <a:close/>
                  <a:moveTo>
                    <a:pt x="907" y="31"/>
                  </a:moveTo>
                  <a:lnTo>
                    <a:pt x="907" y="31"/>
                  </a:lnTo>
                  <a:cubicBezTo>
                    <a:pt x="780" y="53"/>
                    <a:pt x="772" y="200"/>
                    <a:pt x="682" y="251"/>
                  </a:cubicBezTo>
                  <a:cubicBezTo>
                    <a:pt x="682" y="218"/>
                    <a:pt x="682" y="197"/>
                    <a:pt x="682" y="164"/>
                  </a:cubicBezTo>
                  <a:cubicBezTo>
                    <a:pt x="711" y="149"/>
                    <a:pt x="739" y="116"/>
                    <a:pt x="737" y="78"/>
                  </a:cubicBezTo>
                  <a:cubicBezTo>
                    <a:pt x="731" y="34"/>
                    <a:pt x="695" y="1"/>
                    <a:pt x="652" y="1"/>
                  </a:cubicBezTo>
                  <a:cubicBezTo>
                    <a:pt x="606" y="0"/>
                    <a:pt x="576" y="48"/>
                    <a:pt x="577" y="84"/>
                  </a:cubicBezTo>
                  <a:cubicBezTo>
                    <a:pt x="580" y="115"/>
                    <a:pt x="596" y="137"/>
                    <a:pt x="627" y="160"/>
                  </a:cubicBezTo>
                  <a:cubicBezTo>
                    <a:pt x="629" y="190"/>
                    <a:pt x="630" y="219"/>
                    <a:pt x="631" y="249"/>
                  </a:cubicBezTo>
                  <a:cubicBezTo>
                    <a:pt x="541" y="202"/>
                    <a:pt x="529" y="53"/>
                    <a:pt x="406" y="30"/>
                  </a:cubicBezTo>
                  <a:cubicBezTo>
                    <a:pt x="239" y="33"/>
                    <a:pt x="135" y="209"/>
                    <a:pt x="0" y="204"/>
                  </a:cubicBezTo>
                  <a:cubicBezTo>
                    <a:pt x="71" y="260"/>
                    <a:pt x="198" y="336"/>
                    <a:pt x="290" y="336"/>
                  </a:cubicBezTo>
                  <a:cubicBezTo>
                    <a:pt x="385" y="342"/>
                    <a:pt x="442" y="131"/>
                    <a:pt x="636" y="342"/>
                  </a:cubicBezTo>
                  <a:cubicBezTo>
                    <a:pt x="636" y="398"/>
                    <a:pt x="636" y="454"/>
                    <a:pt x="636" y="510"/>
                  </a:cubicBezTo>
                  <a:cubicBezTo>
                    <a:pt x="558" y="538"/>
                    <a:pt x="490" y="573"/>
                    <a:pt x="486" y="630"/>
                  </a:cubicBezTo>
                  <a:cubicBezTo>
                    <a:pt x="485" y="686"/>
                    <a:pt x="522" y="728"/>
                    <a:pt x="561" y="749"/>
                  </a:cubicBezTo>
                  <a:cubicBezTo>
                    <a:pt x="583" y="754"/>
                    <a:pt x="617" y="726"/>
                    <a:pt x="613" y="719"/>
                  </a:cubicBezTo>
                  <a:cubicBezTo>
                    <a:pt x="584" y="699"/>
                    <a:pt x="560" y="672"/>
                    <a:pt x="561" y="639"/>
                  </a:cubicBezTo>
                  <a:cubicBezTo>
                    <a:pt x="562" y="608"/>
                    <a:pt x="593" y="588"/>
                    <a:pt x="636" y="573"/>
                  </a:cubicBezTo>
                  <a:cubicBezTo>
                    <a:pt x="636" y="630"/>
                    <a:pt x="636" y="688"/>
                    <a:pt x="637" y="745"/>
                  </a:cubicBezTo>
                  <a:cubicBezTo>
                    <a:pt x="597" y="780"/>
                    <a:pt x="557" y="815"/>
                    <a:pt x="547" y="854"/>
                  </a:cubicBezTo>
                  <a:cubicBezTo>
                    <a:pt x="538" y="886"/>
                    <a:pt x="558" y="920"/>
                    <a:pt x="572" y="934"/>
                  </a:cubicBezTo>
                  <a:cubicBezTo>
                    <a:pt x="592" y="925"/>
                    <a:pt x="604" y="918"/>
                    <a:pt x="623" y="908"/>
                  </a:cubicBezTo>
                  <a:cubicBezTo>
                    <a:pt x="611" y="897"/>
                    <a:pt x="600" y="885"/>
                    <a:pt x="604" y="864"/>
                  </a:cubicBezTo>
                  <a:cubicBezTo>
                    <a:pt x="606" y="852"/>
                    <a:pt x="619" y="838"/>
                    <a:pt x="637" y="822"/>
                  </a:cubicBezTo>
                  <a:cubicBezTo>
                    <a:pt x="637" y="859"/>
                    <a:pt x="637" y="896"/>
                    <a:pt x="637" y="933"/>
                  </a:cubicBezTo>
                  <a:cubicBezTo>
                    <a:pt x="608" y="948"/>
                    <a:pt x="578" y="963"/>
                    <a:pt x="559" y="979"/>
                  </a:cubicBezTo>
                  <a:cubicBezTo>
                    <a:pt x="526" y="1012"/>
                    <a:pt x="536" y="1067"/>
                    <a:pt x="572" y="1057"/>
                  </a:cubicBezTo>
                  <a:cubicBezTo>
                    <a:pt x="570" y="1025"/>
                    <a:pt x="600" y="1002"/>
                    <a:pt x="637" y="982"/>
                  </a:cubicBezTo>
                  <a:cubicBezTo>
                    <a:pt x="638" y="1013"/>
                    <a:pt x="638" y="1043"/>
                    <a:pt x="638" y="1074"/>
                  </a:cubicBezTo>
                  <a:cubicBezTo>
                    <a:pt x="652" y="1074"/>
                    <a:pt x="666" y="1074"/>
                    <a:pt x="680" y="1074"/>
                  </a:cubicBezTo>
                  <a:cubicBezTo>
                    <a:pt x="680" y="1036"/>
                    <a:pt x="680" y="999"/>
                    <a:pt x="680" y="961"/>
                  </a:cubicBezTo>
                  <a:cubicBezTo>
                    <a:pt x="724" y="939"/>
                    <a:pt x="768" y="919"/>
                    <a:pt x="774" y="891"/>
                  </a:cubicBezTo>
                  <a:cubicBezTo>
                    <a:pt x="780" y="867"/>
                    <a:pt x="771" y="842"/>
                    <a:pt x="757" y="827"/>
                  </a:cubicBezTo>
                  <a:cubicBezTo>
                    <a:pt x="729" y="803"/>
                    <a:pt x="694" y="812"/>
                    <a:pt x="693" y="835"/>
                  </a:cubicBezTo>
                  <a:cubicBezTo>
                    <a:pt x="695" y="851"/>
                    <a:pt x="724" y="846"/>
                    <a:pt x="721" y="874"/>
                  </a:cubicBezTo>
                  <a:cubicBezTo>
                    <a:pt x="717" y="887"/>
                    <a:pt x="701" y="899"/>
                    <a:pt x="680" y="911"/>
                  </a:cubicBezTo>
                  <a:cubicBezTo>
                    <a:pt x="680" y="869"/>
                    <a:pt x="680" y="828"/>
                    <a:pt x="680" y="786"/>
                  </a:cubicBezTo>
                  <a:cubicBezTo>
                    <a:pt x="735" y="740"/>
                    <a:pt x="800" y="683"/>
                    <a:pt x="806" y="614"/>
                  </a:cubicBezTo>
                  <a:cubicBezTo>
                    <a:pt x="803" y="588"/>
                    <a:pt x="786" y="565"/>
                    <a:pt x="766" y="566"/>
                  </a:cubicBezTo>
                  <a:cubicBezTo>
                    <a:pt x="750" y="568"/>
                    <a:pt x="716" y="578"/>
                    <a:pt x="697" y="592"/>
                  </a:cubicBezTo>
                  <a:cubicBezTo>
                    <a:pt x="715" y="595"/>
                    <a:pt x="728" y="609"/>
                    <a:pt x="726" y="636"/>
                  </a:cubicBezTo>
                  <a:cubicBezTo>
                    <a:pt x="721" y="660"/>
                    <a:pt x="703" y="683"/>
                    <a:pt x="680" y="706"/>
                  </a:cubicBezTo>
                  <a:cubicBezTo>
                    <a:pt x="680" y="657"/>
                    <a:pt x="680" y="608"/>
                    <a:pt x="680" y="559"/>
                  </a:cubicBezTo>
                  <a:cubicBezTo>
                    <a:pt x="783" y="531"/>
                    <a:pt x="918" y="508"/>
                    <a:pt x="936" y="416"/>
                  </a:cubicBezTo>
                  <a:cubicBezTo>
                    <a:pt x="940" y="330"/>
                    <a:pt x="861" y="291"/>
                    <a:pt x="821" y="291"/>
                  </a:cubicBezTo>
                  <a:cubicBezTo>
                    <a:pt x="733" y="292"/>
                    <a:pt x="738" y="372"/>
                    <a:pt x="786" y="380"/>
                  </a:cubicBezTo>
                  <a:cubicBezTo>
                    <a:pt x="805" y="383"/>
                    <a:pt x="804" y="362"/>
                    <a:pt x="819" y="360"/>
                  </a:cubicBezTo>
                  <a:cubicBezTo>
                    <a:pt x="839" y="358"/>
                    <a:pt x="864" y="371"/>
                    <a:pt x="864" y="401"/>
                  </a:cubicBezTo>
                  <a:cubicBezTo>
                    <a:pt x="864" y="442"/>
                    <a:pt x="773" y="466"/>
                    <a:pt x="680" y="496"/>
                  </a:cubicBezTo>
                  <a:cubicBezTo>
                    <a:pt x="680" y="444"/>
                    <a:pt x="680" y="393"/>
                    <a:pt x="680" y="341"/>
                  </a:cubicBezTo>
                  <a:cubicBezTo>
                    <a:pt x="832" y="150"/>
                    <a:pt x="936" y="326"/>
                    <a:pt x="1018" y="341"/>
                  </a:cubicBezTo>
                  <a:cubicBezTo>
                    <a:pt x="1139" y="356"/>
                    <a:pt x="1234" y="255"/>
                    <a:pt x="1311" y="196"/>
                  </a:cubicBezTo>
                  <a:cubicBezTo>
                    <a:pt x="1132" y="180"/>
                    <a:pt x="1041" y="25"/>
                    <a:pt x="907" y="31"/>
                  </a:cubicBezTo>
                  <a:lnTo>
                    <a:pt x="907" y="31"/>
                  </a:lnTo>
                  <a:close/>
                  <a:moveTo>
                    <a:pt x="367" y="395"/>
                  </a:moveTo>
                  <a:lnTo>
                    <a:pt x="367" y="395"/>
                  </a:lnTo>
                  <a:cubicBezTo>
                    <a:pt x="374" y="323"/>
                    <a:pt x="448" y="269"/>
                    <a:pt x="547" y="305"/>
                  </a:cubicBezTo>
                  <a:cubicBezTo>
                    <a:pt x="584" y="321"/>
                    <a:pt x="582" y="386"/>
                    <a:pt x="535" y="376"/>
                  </a:cubicBezTo>
                  <a:cubicBezTo>
                    <a:pt x="524" y="374"/>
                    <a:pt x="512" y="353"/>
                    <a:pt x="489" y="353"/>
                  </a:cubicBezTo>
                  <a:cubicBezTo>
                    <a:pt x="464" y="351"/>
                    <a:pt x="445" y="370"/>
                    <a:pt x="446" y="395"/>
                  </a:cubicBezTo>
                  <a:cubicBezTo>
                    <a:pt x="455" y="455"/>
                    <a:pt x="540" y="484"/>
                    <a:pt x="604" y="485"/>
                  </a:cubicBezTo>
                  <a:cubicBezTo>
                    <a:pt x="576" y="502"/>
                    <a:pt x="551" y="515"/>
                    <a:pt x="522" y="528"/>
                  </a:cubicBezTo>
                  <a:cubicBezTo>
                    <a:pt x="454" y="534"/>
                    <a:pt x="362" y="477"/>
                    <a:pt x="367" y="395"/>
                  </a:cubicBezTo>
                  <a:close/>
                </a:path>
              </a:pathLst>
            </a:custGeom>
            <a:solidFill>
              <a:schemeClr val="bg1"/>
            </a:solidFill>
            <a:ln w="0">
              <a:solidFill>
                <a:schemeClr val="bg1"/>
              </a:solidFill>
              <a:prstDash val="solid"/>
              <a:round/>
              <a:headEnd/>
              <a:tailEnd/>
            </a:ln>
          </p:spPr>
          <p:txBody>
            <a:bodyPr/>
            <a:lstStyle/>
            <a:p>
              <a:pPr>
                <a:defRPr/>
              </a:pPr>
              <a:endParaRPr lang="en-US" sz="2000" dirty="0">
                <a:solidFill>
                  <a:prstClr val="black"/>
                </a:solidFill>
                <a:latin typeface="+mj-lt"/>
              </a:endParaRPr>
            </a:p>
          </p:txBody>
        </p:sp>
      </p:grpSp>
      <p:grpSp>
        <p:nvGrpSpPr>
          <p:cNvPr id="12294" name="Group 35"/>
          <p:cNvGrpSpPr>
            <a:grpSpLocks/>
          </p:cNvGrpSpPr>
          <p:nvPr/>
        </p:nvGrpSpPr>
        <p:grpSpPr bwMode="auto">
          <a:xfrm>
            <a:off x="882650" y="2579688"/>
            <a:ext cx="7378700" cy="4087812"/>
            <a:chOff x="331788" y="2579688"/>
            <a:chExt cx="5611812" cy="4087812"/>
          </a:xfrm>
        </p:grpSpPr>
        <p:sp>
          <p:nvSpPr>
            <p:cNvPr id="37" name="TextBox 36"/>
            <p:cNvSpPr txBox="1"/>
            <p:nvPr/>
          </p:nvSpPr>
          <p:spPr>
            <a:xfrm>
              <a:off x="341447" y="3163888"/>
              <a:ext cx="2723805" cy="3503612"/>
            </a:xfrm>
            <a:prstGeom prst="rect">
              <a:avLst/>
            </a:prstGeom>
            <a:noFill/>
          </p:spPr>
          <p:txBody>
            <a:bodyPr lIns="36000" tIns="36000" rIns="36000" bIns="36000">
              <a:spAutoFit/>
            </a:bodyPr>
            <a:lstStyle/>
            <a:p>
              <a:pPr marL="285750" indent="-285750" defTabSz="914400">
                <a:spcAft>
                  <a:spcPts val="600"/>
                </a:spcAft>
                <a:buFont typeface="Wingdings" panose="05000000000000000000" pitchFamily="2" charset="2"/>
                <a:buChar char="§"/>
                <a:defRPr/>
              </a:pPr>
              <a:r>
                <a:rPr lang="nl-NL" sz="1600" kern="0" dirty="0">
                  <a:latin typeface="+mj-lt"/>
                  <a:cs typeface="Arial" panose="020B0604020202020204" pitchFamily="34" charset="0"/>
                </a:rPr>
                <a:t>MSPV-NG is working to engage IPTs from all major medical areas</a:t>
              </a:r>
            </a:p>
            <a:p>
              <a:pPr marL="285750" indent="-285750" defTabSz="914400">
                <a:spcAft>
                  <a:spcPts val="600"/>
                </a:spcAft>
                <a:buFont typeface="Wingdings" panose="05000000000000000000" pitchFamily="2" charset="2"/>
                <a:buChar char="§"/>
                <a:defRPr/>
              </a:pPr>
              <a:r>
                <a:rPr lang="nl-NL" sz="1600" kern="0" dirty="0">
                  <a:latin typeface="+mj-lt"/>
                  <a:cs typeface="Arial" panose="020B0604020202020204" pitchFamily="34" charset="0"/>
                </a:rPr>
                <a:t>Clinical experts will review items prior to solicitaion for the MSPV-NG Catalog</a:t>
              </a:r>
            </a:p>
            <a:p>
              <a:pPr marL="285750" indent="-285750" defTabSz="914400">
                <a:spcAft>
                  <a:spcPts val="600"/>
                </a:spcAft>
                <a:buFont typeface="Wingdings" panose="05000000000000000000" pitchFamily="2" charset="2"/>
                <a:buChar char="§"/>
                <a:defRPr/>
              </a:pPr>
              <a:r>
                <a:rPr lang="nl-NL" sz="1600" kern="0" dirty="0">
                  <a:latin typeface="+mj-lt"/>
                  <a:cs typeface="Arial" panose="020B0604020202020204" pitchFamily="34" charset="0"/>
                </a:rPr>
                <a:t>National Center for Patient Safety (NCPS) will participate in product reviews</a:t>
              </a:r>
            </a:p>
            <a:p>
              <a:pPr marL="285750" indent="-285750" defTabSz="914400">
                <a:spcAft>
                  <a:spcPts val="600"/>
                </a:spcAft>
                <a:buFont typeface="Wingdings" panose="05000000000000000000" pitchFamily="2" charset="2"/>
                <a:buChar char="§"/>
                <a:defRPr/>
              </a:pPr>
              <a:r>
                <a:rPr lang="en-US" sz="1600" dirty="0">
                  <a:latin typeface="+mj-lt"/>
                </a:rPr>
                <a:t>National program office are engaged to develop list of new items</a:t>
              </a:r>
            </a:p>
          </p:txBody>
        </p:sp>
        <p:sp>
          <p:nvSpPr>
            <p:cNvPr id="38" name="Rounded Rectangle 37"/>
            <p:cNvSpPr/>
            <p:nvPr/>
          </p:nvSpPr>
          <p:spPr>
            <a:xfrm>
              <a:off x="331788" y="2579688"/>
              <a:ext cx="2743123" cy="549275"/>
            </a:xfrm>
            <a:prstGeom prst="roundRect">
              <a:avLst/>
            </a:prstGeom>
            <a:solidFill>
              <a:srgbClr val="0083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latin typeface="+mj-lt"/>
                </a:rPr>
                <a:t>Item Review via Integrated Product Teams</a:t>
              </a:r>
            </a:p>
          </p:txBody>
        </p:sp>
        <p:sp>
          <p:nvSpPr>
            <p:cNvPr id="39" name="Rounded Rectangle 38"/>
            <p:cNvSpPr/>
            <p:nvPr/>
          </p:nvSpPr>
          <p:spPr>
            <a:xfrm>
              <a:off x="3200477" y="2579688"/>
              <a:ext cx="2743123" cy="549275"/>
            </a:xfrm>
            <a:prstGeom prst="roundRect">
              <a:avLst/>
            </a:prstGeom>
            <a:solidFill>
              <a:srgbClr val="5985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latin typeface="+mj-lt"/>
                </a:rPr>
                <a:t>Clinical Product Review Committees</a:t>
              </a:r>
            </a:p>
          </p:txBody>
        </p:sp>
        <p:sp>
          <p:nvSpPr>
            <p:cNvPr id="40" name="TextBox 39"/>
            <p:cNvSpPr txBox="1"/>
            <p:nvPr/>
          </p:nvSpPr>
          <p:spPr>
            <a:xfrm>
              <a:off x="3281370" y="3163888"/>
              <a:ext cx="2581337" cy="1873250"/>
            </a:xfrm>
            <a:prstGeom prst="rect">
              <a:avLst/>
            </a:prstGeom>
            <a:noFill/>
          </p:spPr>
          <p:txBody>
            <a:bodyPr lIns="36000" tIns="36000" rIns="36000" bIns="36000">
              <a:spAutoFit/>
            </a:bodyPr>
            <a:lstStyle/>
            <a:p>
              <a:pPr marL="285750" indent="-285750" defTabSz="914400">
                <a:spcAft>
                  <a:spcPts val="600"/>
                </a:spcAft>
                <a:buFont typeface="Wingdings" panose="05000000000000000000" pitchFamily="2" charset="2"/>
                <a:buChar char="§"/>
                <a:defRPr/>
              </a:pPr>
              <a:r>
                <a:rPr lang="nl-NL" sz="1600" kern="0" dirty="0">
                  <a:latin typeface="+mj-lt"/>
                  <a:cs typeface="Arial" panose="020B0604020202020204" pitchFamily="34" charset="0"/>
                </a:rPr>
                <a:t>CPRCs provide insight into high-quality supplies for use across VHA</a:t>
              </a:r>
            </a:p>
            <a:p>
              <a:pPr marL="285750" indent="-285750" defTabSz="914400">
                <a:spcAft>
                  <a:spcPts val="600"/>
                </a:spcAft>
                <a:buFont typeface="Wingdings" panose="05000000000000000000" pitchFamily="2" charset="2"/>
                <a:buChar char="§"/>
                <a:defRPr/>
              </a:pPr>
              <a:r>
                <a:rPr lang="nl-NL" sz="1600" kern="0" dirty="0">
                  <a:latin typeface="+mj-lt"/>
                  <a:cs typeface="Arial" panose="020B0604020202020204" pitchFamily="34" charset="0"/>
                </a:rPr>
                <a:t>The CPRC tool was established so that we can gather information nationally</a:t>
              </a:r>
            </a:p>
          </p:txBody>
        </p:sp>
      </p:grpSp>
      <p:sp>
        <p:nvSpPr>
          <p:cNvPr id="15" name="TextBox 14"/>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6" name="Group 15"/>
          <p:cNvGrpSpPr/>
          <p:nvPr/>
        </p:nvGrpSpPr>
        <p:grpSpPr>
          <a:xfrm>
            <a:off x="1981200" y="152400"/>
            <a:ext cx="555211" cy="471930"/>
            <a:chOff x="6777323" y="697312"/>
            <a:chExt cx="1125329" cy="1017858"/>
          </a:xfrm>
          <a:solidFill>
            <a:schemeClr val="accent1">
              <a:lumMod val="50000"/>
            </a:schemeClr>
          </a:solidFill>
        </p:grpSpPr>
        <p:sp>
          <p:nvSpPr>
            <p:cNvPr id="17" name="5-Point Star 16"/>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8" name="5-Point Star 17"/>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0" name="Straight Connector 19"/>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1" name="Straight Connector 20"/>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7948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91378FB-4196-4820-B625-E6F6CE02603A}" type="slidenum">
              <a:rPr lang="en-US" altLang="en-US" sz="1200">
                <a:solidFill>
                  <a:srgbClr val="898989"/>
                </a:solidFill>
              </a:rPr>
              <a:pPr>
                <a:spcBef>
                  <a:spcPct val="0"/>
                </a:spcBef>
                <a:buFontTx/>
                <a:buNone/>
              </a:pPr>
              <a:t>6</a:t>
            </a:fld>
            <a:endParaRPr lang="en-US" altLang="en-US" sz="1200">
              <a:solidFill>
                <a:srgbClr val="898989"/>
              </a:solidFill>
            </a:endParaRPr>
          </a:p>
        </p:txBody>
      </p:sp>
      <p:sp>
        <p:nvSpPr>
          <p:cNvPr id="3" name="Title 2"/>
          <p:cNvSpPr>
            <a:spLocks noGrp="1"/>
          </p:cNvSpPr>
          <p:nvPr>
            <p:ph type="title"/>
          </p:nvPr>
        </p:nvSpPr>
        <p:spPr>
          <a:xfrm>
            <a:off x="2811830" y="331042"/>
            <a:ext cx="5745579" cy="1143000"/>
          </a:xfrm>
        </p:spPr>
        <p:txBody>
          <a:bodyPr lIns="0" tIns="0" rIns="0" bIns="0">
            <a:noAutofit/>
          </a:bodyPr>
          <a:lstStyle/>
          <a:p>
            <a:pPr eaLnBrk="1" hangingPunct="1">
              <a:spcAft>
                <a:spcPts val="600"/>
              </a:spcAft>
              <a:buFont typeface="Arial" panose="020B0604020202020204" pitchFamily="34" charset="0"/>
              <a:buNone/>
              <a:defRPr/>
            </a:pPr>
            <a:r>
              <a:rPr lang="en-US" sz="2400" dirty="0">
                <a:solidFill>
                  <a:schemeClr val="tx1"/>
                </a:solidFill>
                <a:ea typeface="+mn-ea"/>
                <a:cs typeface="+mn-cs"/>
              </a:rPr>
              <a:t>VHA Relies on Your Partnership, as Suppliers and Vendors, to Ensure Program Success</a:t>
            </a:r>
          </a:p>
        </p:txBody>
      </p:sp>
      <p:sp>
        <p:nvSpPr>
          <p:cNvPr id="4" name="TextBox 3"/>
          <p:cNvSpPr txBox="1"/>
          <p:nvPr/>
        </p:nvSpPr>
        <p:spPr>
          <a:xfrm>
            <a:off x="5499100" y="5056188"/>
            <a:ext cx="1790700" cy="1570037"/>
          </a:xfrm>
          <a:prstGeom prst="rect">
            <a:avLst/>
          </a:prstGeom>
          <a:noFill/>
          <a:ln>
            <a:noFill/>
          </a:ln>
        </p:spPr>
        <p:txBody>
          <a:bodyPr>
            <a:spAutoFit/>
          </a:bodyPr>
          <a:lstStyle/>
          <a:p>
            <a:pPr algn="ctr">
              <a:defRPr/>
            </a:pPr>
            <a:r>
              <a:rPr lang="en-US" sz="1600" dirty="0">
                <a:latin typeface="+mj-lt"/>
              </a:rPr>
              <a:t>VHA facilities manage their inventory and </a:t>
            </a:r>
            <a:r>
              <a:rPr lang="en-US" sz="1600" b="1" dirty="0">
                <a:latin typeface="+mj-lt"/>
              </a:rPr>
              <a:t>place MSPV-NG orders</a:t>
            </a:r>
          </a:p>
          <a:p>
            <a:pPr algn="ctr">
              <a:defRPr/>
            </a:pPr>
            <a:endParaRPr lang="en-US" sz="1600" dirty="0">
              <a:latin typeface="+mj-lt"/>
            </a:endParaRPr>
          </a:p>
        </p:txBody>
      </p:sp>
      <p:sp>
        <p:nvSpPr>
          <p:cNvPr id="5" name="TextBox 4"/>
          <p:cNvSpPr txBox="1"/>
          <p:nvPr/>
        </p:nvSpPr>
        <p:spPr>
          <a:xfrm>
            <a:off x="1866900" y="5054600"/>
            <a:ext cx="1804988" cy="1076325"/>
          </a:xfrm>
          <a:prstGeom prst="rect">
            <a:avLst/>
          </a:prstGeom>
          <a:noFill/>
          <a:ln>
            <a:noFill/>
          </a:ln>
        </p:spPr>
        <p:txBody>
          <a:bodyPr>
            <a:spAutoFit/>
          </a:bodyPr>
          <a:lstStyle/>
          <a:p>
            <a:pPr algn="ctr">
              <a:defRPr/>
            </a:pPr>
            <a:r>
              <a:rPr lang="en-US" sz="1600" dirty="0">
                <a:latin typeface="+mj-lt"/>
                <a:cs typeface="Arial" panose="020B0604020202020204" pitchFamily="34" charset="0"/>
              </a:rPr>
              <a:t>Suppliers </a:t>
            </a:r>
            <a:r>
              <a:rPr lang="en-US" sz="1600" b="1" dirty="0">
                <a:latin typeface="+mj-lt"/>
                <a:cs typeface="Arial" panose="020B0604020202020204" pitchFamily="34" charset="0"/>
              </a:rPr>
              <a:t>provide inventory</a:t>
            </a:r>
            <a:r>
              <a:rPr lang="en-US" sz="1600" dirty="0">
                <a:latin typeface="+mj-lt"/>
                <a:cs typeface="Arial" panose="020B0604020202020204" pitchFamily="34" charset="0"/>
              </a:rPr>
              <a:t> to VHA’s Medical/Surgical Prime Vendors</a:t>
            </a:r>
            <a:endParaRPr lang="en-US" sz="1600" dirty="0">
              <a:latin typeface="+mj-lt"/>
            </a:endParaRPr>
          </a:p>
        </p:txBody>
      </p:sp>
      <p:sp>
        <p:nvSpPr>
          <p:cNvPr id="6" name="TextBox 5"/>
          <p:cNvSpPr txBox="1"/>
          <p:nvPr/>
        </p:nvSpPr>
        <p:spPr>
          <a:xfrm>
            <a:off x="3692525" y="3600450"/>
            <a:ext cx="1825625" cy="1568450"/>
          </a:xfrm>
          <a:prstGeom prst="rect">
            <a:avLst/>
          </a:prstGeom>
          <a:noFill/>
          <a:ln>
            <a:noFill/>
          </a:ln>
        </p:spPr>
        <p:txBody>
          <a:bodyPr>
            <a:spAutoFit/>
          </a:bodyPr>
          <a:lstStyle/>
          <a:p>
            <a:pPr algn="ctr">
              <a:defRPr/>
            </a:pPr>
            <a:r>
              <a:rPr lang="en-US" sz="1600" dirty="0">
                <a:latin typeface="+mj-lt"/>
              </a:rPr>
              <a:t>Prime Vendors </a:t>
            </a:r>
            <a:r>
              <a:rPr lang="en-US" sz="1600" b="1" dirty="0">
                <a:latin typeface="+mj-lt"/>
              </a:rPr>
              <a:t>stock MSPV-NG supplies and fill orders</a:t>
            </a:r>
            <a:r>
              <a:rPr lang="en-US" sz="1600" dirty="0">
                <a:latin typeface="+mj-lt"/>
              </a:rPr>
              <a:t> as they are received by VHA facilities</a:t>
            </a:r>
          </a:p>
        </p:txBody>
      </p:sp>
      <p:sp>
        <p:nvSpPr>
          <p:cNvPr id="7" name="Rectangle 6"/>
          <p:cNvSpPr/>
          <p:nvPr/>
        </p:nvSpPr>
        <p:spPr>
          <a:xfrm>
            <a:off x="7170738" y="3616325"/>
            <a:ext cx="1966912" cy="1816100"/>
          </a:xfrm>
          <a:prstGeom prst="rect">
            <a:avLst/>
          </a:prstGeom>
          <a:ln>
            <a:noFill/>
          </a:ln>
        </p:spPr>
        <p:txBody>
          <a:bodyPr>
            <a:spAutoFit/>
          </a:bodyPr>
          <a:lstStyle/>
          <a:p>
            <a:pPr algn="ctr">
              <a:defRPr/>
            </a:pPr>
            <a:r>
              <a:rPr lang="en-US" sz="1600" dirty="0">
                <a:latin typeface="+mj-lt"/>
              </a:rPr>
              <a:t>VHA Hospitals receive orders and </a:t>
            </a:r>
            <a:r>
              <a:rPr lang="en-US" sz="1600" b="1" dirty="0">
                <a:latin typeface="+mj-lt"/>
              </a:rPr>
              <a:t>provide supplies to clinicians who deliver high-quality health care to Veterans</a:t>
            </a:r>
          </a:p>
        </p:txBody>
      </p:sp>
      <p:cxnSp>
        <p:nvCxnSpPr>
          <p:cNvPr id="8" name="Straight Arrow Connector 16"/>
          <p:cNvCxnSpPr>
            <a:stCxn id="25" idx="2"/>
            <a:endCxn id="5" idx="1"/>
          </p:cNvCxnSpPr>
          <p:nvPr/>
        </p:nvCxnSpPr>
        <p:spPr>
          <a:xfrm rot="16200000" flipH="1">
            <a:off x="1193800" y="4919663"/>
            <a:ext cx="412750" cy="933450"/>
          </a:xfrm>
          <a:prstGeom prst="bentConnector2">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16"/>
          <p:cNvCxnSpPr>
            <a:stCxn id="5" idx="3"/>
            <a:endCxn id="6" idx="2"/>
          </p:cNvCxnSpPr>
          <p:nvPr/>
        </p:nvCxnSpPr>
        <p:spPr>
          <a:xfrm flipV="1">
            <a:off x="3671888" y="5168900"/>
            <a:ext cx="933450" cy="423863"/>
          </a:xfrm>
          <a:prstGeom prst="bentConnector2">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16"/>
          <p:cNvCxnSpPr/>
          <p:nvPr/>
        </p:nvCxnSpPr>
        <p:spPr>
          <a:xfrm>
            <a:off x="5518150" y="2603500"/>
            <a:ext cx="1035050" cy="760413"/>
          </a:xfrm>
          <a:prstGeom prst="bentConnector3">
            <a:avLst>
              <a:gd name="adj1" fmla="val 100507"/>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6"/>
          <p:cNvCxnSpPr>
            <a:stCxn id="4" idx="3"/>
            <a:endCxn id="7" idx="2"/>
          </p:cNvCxnSpPr>
          <p:nvPr/>
        </p:nvCxnSpPr>
        <p:spPr>
          <a:xfrm flipV="1">
            <a:off x="7289800" y="5432425"/>
            <a:ext cx="865188" cy="409575"/>
          </a:xfrm>
          <a:prstGeom prst="bentConnector2">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6" name="Group 15"/>
          <p:cNvGrpSpPr>
            <a:grpSpLocks noChangeAspect="1"/>
          </p:cNvGrpSpPr>
          <p:nvPr/>
        </p:nvGrpSpPr>
        <p:grpSpPr bwMode="auto">
          <a:xfrm>
            <a:off x="2116642" y="3617101"/>
            <a:ext cx="1280168" cy="1280160"/>
            <a:chOff x="2340" y="2340"/>
            <a:chExt cx="340" cy="340"/>
          </a:xfrm>
          <a:solidFill>
            <a:srgbClr val="598527"/>
          </a:solidFill>
        </p:grpSpPr>
        <p:sp>
          <p:nvSpPr>
            <p:cNvPr id="17" name="Oval 16"/>
            <p:cNvSpPr>
              <a:spLocks noChangeArrowheads="1"/>
            </p:cNvSpPr>
            <p:nvPr/>
          </p:nvSpPr>
          <p:spPr bwMode="auto">
            <a:xfrm>
              <a:off x="2559" y="2559"/>
              <a:ext cx="15" cy="1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sz="1600">
                <a:latin typeface="+mj-lt"/>
              </a:endParaRPr>
            </a:p>
          </p:txBody>
        </p:sp>
        <p:sp>
          <p:nvSpPr>
            <p:cNvPr id="18" name="Freeform 17"/>
            <p:cNvSpPr>
              <a:spLocks/>
            </p:cNvSpPr>
            <p:nvPr/>
          </p:nvSpPr>
          <p:spPr bwMode="auto">
            <a:xfrm>
              <a:off x="2418" y="2460"/>
              <a:ext cx="184" cy="99"/>
            </a:xfrm>
            <a:custGeom>
              <a:avLst/>
              <a:gdLst>
                <a:gd name="T0" fmla="*/ 267 w 277"/>
                <a:gd name="T1" fmla="*/ 64 h 149"/>
                <a:gd name="T2" fmla="*/ 213 w 277"/>
                <a:gd name="T3" fmla="*/ 64 h 149"/>
                <a:gd name="T4" fmla="*/ 213 w 277"/>
                <a:gd name="T5" fmla="*/ 96 h 149"/>
                <a:gd name="T6" fmla="*/ 203 w 277"/>
                <a:gd name="T7" fmla="*/ 107 h 149"/>
                <a:gd name="T8" fmla="*/ 192 w 277"/>
                <a:gd name="T9" fmla="*/ 96 h 149"/>
                <a:gd name="T10" fmla="*/ 192 w 277"/>
                <a:gd name="T11" fmla="*/ 0 h 149"/>
                <a:gd name="T12" fmla="*/ 0 w 277"/>
                <a:gd name="T13" fmla="*/ 0 h 149"/>
                <a:gd name="T14" fmla="*/ 0 w 277"/>
                <a:gd name="T15" fmla="*/ 149 h 149"/>
                <a:gd name="T16" fmla="*/ 13 w 277"/>
                <a:gd name="T17" fmla="*/ 149 h 149"/>
                <a:gd name="T18" fmla="*/ 43 w 277"/>
                <a:gd name="T19" fmla="*/ 128 h 149"/>
                <a:gd name="T20" fmla="*/ 73 w 277"/>
                <a:gd name="T21" fmla="*/ 149 h 149"/>
                <a:gd name="T22" fmla="*/ 194 w 277"/>
                <a:gd name="T23" fmla="*/ 149 h 149"/>
                <a:gd name="T24" fmla="*/ 224 w 277"/>
                <a:gd name="T25" fmla="*/ 128 h 149"/>
                <a:gd name="T26" fmla="*/ 254 w 277"/>
                <a:gd name="T27" fmla="*/ 149 h 149"/>
                <a:gd name="T28" fmla="*/ 277 w 277"/>
                <a:gd name="T29" fmla="*/ 149 h 149"/>
                <a:gd name="T30" fmla="*/ 277 w 277"/>
                <a:gd name="T31" fmla="*/ 75 h 149"/>
                <a:gd name="T32" fmla="*/ 267 w 277"/>
                <a:gd name="T33" fmla="*/ 6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7" h="149">
                  <a:moveTo>
                    <a:pt x="267" y="64"/>
                  </a:moveTo>
                  <a:cubicBezTo>
                    <a:pt x="213" y="64"/>
                    <a:pt x="213" y="64"/>
                    <a:pt x="213" y="64"/>
                  </a:cubicBezTo>
                  <a:cubicBezTo>
                    <a:pt x="213" y="96"/>
                    <a:pt x="213" y="96"/>
                    <a:pt x="213" y="96"/>
                  </a:cubicBezTo>
                  <a:cubicBezTo>
                    <a:pt x="213" y="102"/>
                    <a:pt x="209" y="107"/>
                    <a:pt x="203" y="107"/>
                  </a:cubicBezTo>
                  <a:cubicBezTo>
                    <a:pt x="197" y="107"/>
                    <a:pt x="192" y="102"/>
                    <a:pt x="192" y="96"/>
                  </a:cubicBezTo>
                  <a:cubicBezTo>
                    <a:pt x="192" y="0"/>
                    <a:pt x="192" y="0"/>
                    <a:pt x="192" y="0"/>
                  </a:cubicBezTo>
                  <a:cubicBezTo>
                    <a:pt x="0" y="0"/>
                    <a:pt x="0" y="0"/>
                    <a:pt x="0" y="0"/>
                  </a:cubicBezTo>
                  <a:cubicBezTo>
                    <a:pt x="0" y="149"/>
                    <a:pt x="0" y="149"/>
                    <a:pt x="0" y="149"/>
                  </a:cubicBezTo>
                  <a:cubicBezTo>
                    <a:pt x="13" y="149"/>
                    <a:pt x="13" y="149"/>
                    <a:pt x="13" y="149"/>
                  </a:cubicBezTo>
                  <a:cubicBezTo>
                    <a:pt x="17" y="137"/>
                    <a:pt x="29" y="128"/>
                    <a:pt x="43" y="128"/>
                  </a:cubicBezTo>
                  <a:cubicBezTo>
                    <a:pt x="57" y="128"/>
                    <a:pt x="68" y="137"/>
                    <a:pt x="73" y="149"/>
                  </a:cubicBezTo>
                  <a:cubicBezTo>
                    <a:pt x="194" y="149"/>
                    <a:pt x="194" y="149"/>
                    <a:pt x="194" y="149"/>
                  </a:cubicBezTo>
                  <a:cubicBezTo>
                    <a:pt x="198" y="137"/>
                    <a:pt x="210" y="128"/>
                    <a:pt x="224" y="128"/>
                  </a:cubicBezTo>
                  <a:cubicBezTo>
                    <a:pt x="238" y="128"/>
                    <a:pt x="250" y="137"/>
                    <a:pt x="254" y="149"/>
                  </a:cubicBezTo>
                  <a:cubicBezTo>
                    <a:pt x="277" y="149"/>
                    <a:pt x="277" y="149"/>
                    <a:pt x="277" y="149"/>
                  </a:cubicBezTo>
                  <a:cubicBezTo>
                    <a:pt x="277" y="75"/>
                    <a:pt x="277" y="75"/>
                    <a:pt x="277" y="75"/>
                  </a:cubicBezTo>
                  <a:cubicBezTo>
                    <a:pt x="277" y="69"/>
                    <a:pt x="273" y="64"/>
                    <a:pt x="267"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sz="1600">
                <a:latin typeface="+mj-lt"/>
              </a:endParaRPr>
            </a:p>
          </p:txBody>
        </p:sp>
        <p:sp>
          <p:nvSpPr>
            <p:cNvPr id="19" name="Oval 18"/>
            <p:cNvSpPr>
              <a:spLocks noChangeArrowheads="1"/>
            </p:cNvSpPr>
            <p:nvPr/>
          </p:nvSpPr>
          <p:spPr bwMode="auto">
            <a:xfrm>
              <a:off x="2439" y="2559"/>
              <a:ext cx="14" cy="1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sz="1600">
                <a:latin typeface="+mj-lt"/>
              </a:endParaRPr>
            </a:p>
          </p:txBody>
        </p:sp>
        <p:sp>
          <p:nvSpPr>
            <p:cNvPr id="20" name="Freeform 19"/>
            <p:cNvSpPr>
              <a:spLocks noEditPoints="1"/>
            </p:cNvSpPr>
            <p:nvPr/>
          </p:nvSpPr>
          <p:spPr bwMode="auto">
            <a:xfrm>
              <a:off x="2340" y="2340"/>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16 w 512"/>
                <a:gd name="T11" fmla="*/ 341 h 512"/>
                <a:gd name="T12" fmla="*/ 405 w 512"/>
                <a:gd name="T13" fmla="*/ 352 h 512"/>
                <a:gd name="T14" fmla="*/ 371 w 512"/>
                <a:gd name="T15" fmla="*/ 352 h 512"/>
                <a:gd name="T16" fmla="*/ 341 w 512"/>
                <a:gd name="T17" fmla="*/ 373 h 512"/>
                <a:gd name="T18" fmla="*/ 311 w 512"/>
                <a:gd name="T19" fmla="*/ 352 h 512"/>
                <a:gd name="T20" fmla="*/ 190 w 512"/>
                <a:gd name="T21" fmla="*/ 352 h 512"/>
                <a:gd name="T22" fmla="*/ 160 w 512"/>
                <a:gd name="T23" fmla="*/ 373 h 512"/>
                <a:gd name="T24" fmla="*/ 130 w 512"/>
                <a:gd name="T25" fmla="*/ 352 h 512"/>
                <a:gd name="T26" fmla="*/ 106 w 512"/>
                <a:gd name="T27" fmla="*/ 352 h 512"/>
                <a:gd name="T28" fmla="*/ 96 w 512"/>
                <a:gd name="T29" fmla="*/ 341 h 512"/>
                <a:gd name="T30" fmla="*/ 96 w 512"/>
                <a:gd name="T31" fmla="*/ 170 h 512"/>
                <a:gd name="T32" fmla="*/ 106 w 512"/>
                <a:gd name="T33" fmla="*/ 160 h 512"/>
                <a:gd name="T34" fmla="*/ 320 w 512"/>
                <a:gd name="T35" fmla="*/ 160 h 512"/>
                <a:gd name="T36" fmla="*/ 330 w 512"/>
                <a:gd name="T37" fmla="*/ 170 h 512"/>
                <a:gd name="T38" fmla="*/ 330 w 512"/>
                <a:gd name="T39" fmla="*/ 224 h 512"/>
                <a:gd name="T40" fmla="*/ 384 w 512"/>
                <a:gd name="T41" fmla="*/ 224 h 512"/>
                <a:gd name="T42" fmla="*/ 416 w 512"/>
                <a:gd name="T43" fmla="*/ 256 h 512"/>
                <a:gd name="T44" fmla="*/ 416 w 512"/>
                <a:gd name="T45" fmla="*/ 341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41"/>
                  </a:moveTo>
                  <a:cubicBezTo>
                    <a:pt x="416" y="347"/>
                    <a:pt x="411" y="352"/>
                    <a:pt x="405" y="352"/>
                  </a:cubicBezTo>
                  <a:cubicBezTo>
                    <a:pt x="371" y="352"/>
                    <a:pt x="371" y="352"/>
                    <a:pt x="371" y="352"/>
                  </a:cubicBezTo>
                  <a:cubicBezTo>
                    <a:pt x="367" y="364"/>
                    <a:pt x="355" y="373"/>
                    <a:pt x="341" y="373"/>
                  </a:cubicBezTo>
                  <a:cubicBezTo>
                    <a:pt x="327" y="373"/>
                    <a:pt x="315" y="364"/>
                    <a:pt x="311" y="352"/>
                  </a:cubicBezTo>
                  <a:cubicBezTo>
                    <a:pt x="190" y="352"/>
                    <a:pt x="190" y="352"/>
                    <a:pt x="190" y="352"/>
                  </a:cubicBezTo>
                  <a:cubicBezTo>
                    <a:pt x="185" y="364"/>
                    <a:pt x="174" y="373"/>
                    <a:pt x="160" y="373"/>
                  </a:cubicBezTo>
                  <a:cubicBezTo>
                    <a:pt x="146" y="373"/>
                    <a:pt x="134" y="364"/>
                    <a:pt x="130" y="352"/>
                  </a:cubicBezTo>
                  <a:cubicBezTo>
                    <a:pt x="106" y="352"/>
                    <a:pt x="106" y="352"/>
                    <a:pt x="106" y="352"/>
                  </a:cubicBezTo>
                  <a:cubicBezTo>
                    <a:pt x="100" y="352"/>
                    <a:pt x="96" y="347"/>
                    <a:pt x="96" y="341"/>
                  </a:cubicBezTo>
                  <a:cubicBezTo>
                    <a:pt x="96" y="170"/>
                    <a:pt x="96" y="170"/>
                    <a:pt x="96" y="170"/>
                  </a:cubicBezTo>
                  <a:cubicBezTo>
                    <a:pt x="96" y="164"/>
                    <a:pt x="100" y="160"/>
                    <a:pt x="106" y="160"/>
                  </a:cubicBezTo>
                  <a:cubicBezTo>
                    <a:pt x="320" y="160"/>
                    <a:pt x="320" y="160"/>
                    <a:pt x="320" y="160"/>
                  </a:cubicBezTo>
                  <a:cubicBezTo>
                    <a:pt x="326" y="160"/>
                    <a:pt x="330" y="164"/>
                    <a:pt x="330" y="170"/>
                  </a:cubicBezTo>
                  <a:cubicBezTo>
                    <a:pt x="330" y="224"/>
                    <a:pt x="330" y="224"/>
                    <a:pt x="330" y="224"/>
                  </a:cubicBezTo>
                  <a:cubicBezTo>
                    <a:pt x="384" y="224"/>
                    <a:pt x="384" y="224"/>
                    <a:pt x="384" y="224"/>
                  </a:cubicBezTo>
                  <a:cubicBezTo>
                    <a:pt x="401" y="224"/>
                    <a:pt x="416" y="238"/>
                    <a:pt x="416" y="256"/>
                  </a:cubicBezTo>
                  <a:lnTo>
                    <a:pt x="416" y="3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sz="1600">
                <a:latin typeface="+mj-lt"/>
              </a:endParaRPr>
            </a:p>
          </p:txBody>
        </p:sp>
      </p:grpSp>
      <p:sp>
        <p:nvSpPr>
          <p:cNvPr id="21" name="Freeform 20"/>
          <p:cNvSpPr>
            <a:spLocks noChangeAspect="1" noEditPoints="1"/>
          </p:cNvSpPr>
          <p:nvPr/>
        </p:nvSpPr>
        <p:spPr bwMode="auto">
          <a:xfrm>
            <a:off x="3940175" y="2181225"/>
            <a:ext cx="1279525" cy="1279525"/>
          </a:xfrm>
          <a:custGeom>
            <a:avLst/>
            <a:gdLst>
              <a:gd name="T0" fmla="*/ 238 w 512"/>
              <a:gd name="T1" fmla="*/ 210 h 512"/>
              <a:gd name="T2" fmla="*/ 162 w 512"/>
              <a:gd name="T3" fmla="*/ 185 h 512"/>
              <a:gd name="T4" fmla="*/ 177 w 512"/>
              <a:gd name="T5" fmla="*/ 141 h 512"/>
              <a:gd name="T6" fmla="*/ 253 w 512"/>
              <a:gd name="T7" fmla="*/ 166 h 512"/>
              <a:gd name="T8" fmla="*/ 238 w 512"/>
              <a:gd name="T9" fmla="*/ 210 h 512"/>
              <a:gd name="T10" fmla="*/ 145 w 512"/>
              <a:gd name="T11" fmla="*/ 248 h 512"/>
              <a:gd name="T12" fmla="*/ 130 w 512"/>
              <a:gd name="T13" fmla="*/ 292 h 512"/>
              <a:gd name="T14" fmla="*/ 206 w 512"/>
              <a:gd name="T15" fmla="*/ 317 h 512"/>
              <a:gd name="T16" fmla="*/ 221 w 512"/>
              <a:gd name="T17" fmla="*/ 273 h 512"/>
              <a:gd name="T18" fmla="*/ 145 w 512"/>
              <a:gd name="T19" fmla="*/ 248 h 512"/>
              <a:gd name="T20" fmla="*/ 512 w 512"/>
              <a:gd name="T21" fmla="*/ 256 h 512"/>
              <a:gd name="T22" fmla="*/ 256 w 512"/>
              <a:gd name="T23" fmla="*/ 512 h 512"/>
              <a:gd name="T24" fmla="*/ 0 w 512"/>
              <a:gd name="T25" fmla="*/ 256 h 512"/>
              <a:gd name="T26" fmla="*/ 256 w 512"/>
              <a:gd name="T27" fmla="*/ 0 h 512"/>
              <a:gd name="T28" fmla="*/ 512 w 512"/>
              <a:gd name="T29" fmla="*/ 256 h 512"/>
              <a:gd name="T30" fmla="*/ 146 w 512"/>
              <a:gd name="T31" fmla="*/ 202 h 512"/>
              <a:gd name="T32" fmla="*/ 242 w 512"/>
              <a:gd name="T33" fmla="*/ 234 h 512"/>
              <a:gd name="T34" fmla="*/ 245 w 512"/>
              <a:gd name="T35" fmla="*/ 234 h 512"/>
              <a:gd name="T36" fmla="*/ 255 w 512"/>
              <a:gd name="T37" fmla="*/ 227 h 512"/>
              <a:gd name="T38" fmla="*/ 276 w 512"/>
              <a:gd name="T39" fmla="*/ 163 h 512"/>
              <a:gd name="T40" fmla="*/ 270 w 512"/>
              <a:gd name="T41" fmla="*/ 150 h 512"/>
              <a:gd name="T42" fmla="*/ 174 w 512"/>
              <a:gd name="T43" fmla="*/ 118 h 512"/>
              <a:gd name="T44" fmla="*/ 160 w 512"/>
              <a:gd name="T45" fmla="*/ 124 h 512"/>
              <a:gd name="T46" fmla="*/ 139 w 512"/>
              <a:gd name="T47" fmla="*/ 188 h 512"/>
              <a:gd name="T48" fmla="*/ 146 w 512"/>
              <a:gd name="T49" fmla="*/ 202 h 512"/>
              <a:gd name="T50" fmla="*/ 114 w 512"/>
              <a:gd name="T51" fmla="*/ 308 h 512"/>
              <a:gd name="T52" fmla="*/ 210 w 512"/>
              <a:gd name="T53" fmla="*/ 340 h 512"/>
              <a:gd name="T54" fmla="*/ 213 w 512"/>
              <a:gd name="T55" fmla="*/ 341 h 512"/>
              <a:gd name="T56" fmla="*/ 223 w 512"/>
              <a:gd name="T57" fmla="*/ 334 h 512"/>
              <a:gd name="T58" fmla="*/ 244 w 512"/>
              <a:gd name="T59" fmla="*/ 270 h 512"/>
              <a:gd name="T60" fmla="*/ 238 w 512"/>
              <a:gd name="T61" fmla="*/ 256 h 512"/>
              <a:gd name="T62" fmla="*/ 142 w 512"/>
              <a:gd name="T63" fmla="*/ 224 h 512"/>
              <a:gd name="T64" fmla="*/ 128 w 512"/>
              <a:gd name="T65" fmla="*/ 231 h 512"/>
              <a:gd name="T66" fmla="*/ 107 w 512"/>
              <a:gd name="T67" fmla="*/ 295 h 512"/>
              <a:gd name="T68" fmla="*/ 114 w 512"/>
              <a:gd name="T69" fmla="*/ 308 h 512"/>
              <a:gd name="T70" fmla="*/ 341 w 512"/>
              <a:gd name="T71" fmla="*/ 384 h 512"/>
              <a:gd name="T72" fmla="*/ 320 w 512"/>
              <a:gd name="T73" fmla="*/ 362 h 512"/>
              <a:gd name="T74" fmla="*/ 298 w 512"/>
              <a:gd name="T75" fmla="*/ 384 h 512"/>
              <a:gd name="T76" fmla="*/ 320 w 512"/>
              <a:gd name="T77" fmla="*/ 405 h 512"/>
              <a:gd name="T78" fmla="*/ 341 w 512"/>
              <a:gd name="T79" fmla="*/ 384 h 512"/>
              <a:gd name="T80" fmla="*/ 366 w 512"/>
              <a:gd name="T81" fmla="*/ 139 h 512"/>
              <a:gd name="T82" fmla="*/ 334 w 512"/>
              <a:gd name="T83" fmla="*/ 128 h 512"/>
              <a:gd name="T84" fmla="*/ 320 w 512"/>
              <a:gd name="T85" fmla="*/ 135 h 512"/>
              <a:gd name="T86" fmla="*/ 238 w 512"/>
              <a:gd name="T87" fmla="*/ 381 h 512"/>
              <a:gd name="T88" fmla="*/ 152 w 512"/>
              <a:gd name="T89" fmla="*/ 352 h 512"/>
              <a:gd name="T90" fmla="*/ 139 w 512"/>
              <a:gd name="T91" fmla="*/ 359 h 512"/>
              <a:gd name="T92" fmla="*/ 146 w 512"/>
              <a:gd name="T93" fmla="*/ 372 h 512"/>
              <a:gd name="T94" fmla="*/ 242 w 512"/>
              <a:gd name="T95" fmla="*/ 404 h 512"/>
              <a:gd name="T96" fmla="*/ 245 w 512"/>
              <a:gd name="T97" fmla="*/ 405 h 512"/>
              <a:gd name="T98" fmla="*/ 255 w 512"/>
              <a:gd name="T99" fmla="*/ 398 h 512"/>
              <a:gd name="T100" fmla="*/ 337 w 512"/>
              <a:gd name="T101" fmla="*/ 152 h 512"/>
              <a:gd name="T102" fmla="*/ 359 w 512"/>
              <a:gd name="T103" fmla="*/ 159 h 512"/>
              <a:gd name="T104" fmla="*/ 362 w 512"/>
              <a:gd name="T105" fmla="*/ 160 h 512"/>
              <a:gd name="T106" fmla="*/ 372 w 512"/>
              <a:gd name="T107" fmla="*/ 152 h 512"/>
              <a:gd name="T108" fmla="*/ 366 w 512"/>
              <a:gd name="T109" fmla="*/ 139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12" h="512">
                <a:moveTo>
                  <a:pt x="238" y="210"/>
                </a:moveTo>
                <a:cubicBezTo>
                  <a:pt x="162" y="185"/>
                  <a:pt x="162" y="185"/>
                  <a:pt x="162" y="185"/>
                </a:cubicBezTo>
                <a:cubicBezTo>
                  <a:pt x="177" y="141"/>
                  <a:pt x="177" y="141"/>
                  <a:pt x="177" y="141"/>
                </a:cubicBezTo>
                <a:cubicBezTo>
                  <a:pt x="253" y="166"/>
                  <a:pt x="253" y="166"/>
                  <a:pt x="253" y="166"/>
                </a:cubicBezTo>
                <a:lnTo>
                  <a:pt x="238" y="210"/>
                </a:lnTo>
                <a:close/>
                <a:moveTo>
                  <a:pt x="145" y="248"/>
                </a:moveTo>
                <a:cubicBezTo>
                  <a:pt x="130" y="292"/>
                  <a:pt x="130" y="292"/>
                  <a:pt x="130" y="292"/>
                </a:cubicBezTo>
                <a:cubicBezTo>
                  <a:pt x="206" y="317"/>
                  <a:pt x="206" y="317"/>
                  <a:pt x="206" y="317"/>
                </a:cubicBezTo>
                <a:cubicBezTo>
                  <a:pt x="221" y="273"/>
                  <a:pt x="221" y="273"/>
                  <a:pt x="221" y="273"/>
                </a:cubicBezTo>
                <a:lnTo>
                  <a:pt x="145" y="248"/>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146" y="202"/>
                </a:moveTo>
                <a:cubicBezTo>
                  <a:pt x="242" y="234"/>
                  <a:pt x="242" y="234"/>
                  <a:pt x="242" y="234"/>
                </a:cubicBezTo>
                <a:cubicBezTo>
                  <a:pt x="243" y="234"/>
                  <a:pt x="244" y="234"/>
                  <a:pt x="245" y="234"/>
                </a:cubicBezTo>
                <a:cubicBezTo>
                  <a:pt x="249" y="234"/>
                  <a:pt x="254" y="232"/>
                  <a:pt x="255" y="227"/>
                </a:cubicBezTo>
                <a:cubicBezTo>
                  <a:pt x="276" y="163"/>
                  <a:pt x="276" y="163"/>
                  <a:pt x="276" y="163"/>
                </a:cubicBezTo>
                <a:cubicBezTo>
                  <a:pt x="278" y="157"/>
                  <a:pt x="275" y="151"/>
                  <a:pt x="270" y="150"/>
                </a:cubicBezTo>
                <a:cubicBezTo>
                  <a:pt x="174" y="118"/>
                  <a:pt x="174" y="118"/>
                  <a:pt x="174" y="118"/>
                </a:cubicBezTo>
                <a:cubicBezTo>
                  <a:pt x="168" y="116"/>
                  <a:pt x="162" y="119"/>
                  <a:pt x="160" y="124"/>
                </a:cubicBezTo>
                <a:cubicBezTo>
                  <a:pt x="139" y="188"/>
                  <a:pt x="139" y="188"/>
                  <a:pt x="139" y="188"/>
                </a:cubicBezTo>
                <a:cubicBezTo>
                  <a:pt x="137" y="194"/>
                  <a:pt x="140" y="200"/>
                  <a:pt x="146" y="202"/>
                </a:cubicBezTo>
                <a:close/>
                <a:moveTo>
                  <a:pt x="114" y="308"/>
                </a:moveTo>
                <a:cubicBezTo>
                  <a:pt x="210" y="340"/>
                  <a:pt x="210" y="340"/>
                  <a:pt x="210" y="340"/>
                </a:cubicBezTo>
                <a:cubicBezTo>
                  <a:pt x="211" y="341"/>
                  <a:pt x="212" y="341"/>
                  <a:pt x="213" y="341"/>
                </a:cubicBezTo>
                <a:cubicBezTo>
                  <a:pt x="217" y="341"/>
                  <a:pt x="222" y="338"/>
                  <a:pt x="223" y="334"/>
                </a:cubicBezTo>
                <a:cubicBezTo>
                  <a:pt x="244" y="270"/>
                  <a:pt x="244" y="270"/>
                  <a:pt x="244" y="270"/>
                </a:cubicBezTo>
                <a:cubicBezTo>
                  <a:pt x="246" y="264"/>
                  <a:pt x="243" y="258"/>
                  <a:pt x="238" y="256"/>
                </a:cubicBezTo>
                <a:cubicBezTo>
                  <a:pt x="142" y="224"/>
                  <a:pt x="142" y="224"/>
                  <a:pt x="142" y="224"/>
                </a:cubicBezTo>
                <a:cubicBezTo>
                  <a:pt x="136" y="222"/>
                  <a:pt x="130" y="225"/>
                  <a:pt x="128" y="231"/>
                </a:cubicBezTo>
                <a:cubicBezTo>
                  <a:pt x="107" y="295"/>
                  <a:pt x="107" y="295"/>
                  <a:pt x="107" y="295"/>
                </a:cubicBezTo>
                <a:cubicBezTo>
                  <a:pt x="105" y="301"/>
                  <a:pt x="108" y="307"/>
                  <a:pt x="114" y="308"/>
                </a:cubicBezTo>
                <a:close/>
                <a:moveTo>
                  <a:pt x="341" y="384"/>
                </a:moveTo>
                <a:cubicBezTo>
                  <a:pt x="341" y="372"/>
                  <a:pt x="331" y="362"/>
                  <a:pt x="320" y="362"/>
                </a:cubicBezTo>
                <a:cubicBezTo>
                  <a:pt x="308" y="362"/>
                  <a:pt x="298" y="372"/>
                  <a:pt x="298" y="384"/>
                </a:cubicBezTo>
                <a:cubicBezTo>
                  <a:pt x="298" y="395"/>
                  <a:pt x="308" y="405"/>
                  <a:pt x="320" y="405"/>
                </a:cubicBezTo>
                <a:cubicBezTo>
                  <a:pt x="331" y="405"/>
                  <a:pt x="341" y="395"/>
                  <a:pt x="341" y="384"/>
                </a:cubicBezTo>
                <a:close/>
                <a:moveTo>
                  <a:pt x="366" y="139"/>
                </a:moveTo>
                <a:cubicBezTo>
                  <a:pt x="334" y="128"/>
                  <a:pt x="334" y="128"/>
                  <a:pt x="334" y="128"/>
                </a:cubicBezTo>
                <a:cubicBezTo>
                  <a:pt x="328" y="126"/>
                  <a:pt x="322" y="129"/>
                  <a:pt x="320" y="135"/>
                </a:cubicBezTo>
                <a:cubicBezTo>
                  <a:pt x="238" y="381"/>
                  <a:pt x="238" y="381"/>
                  <a:pt x="238" y="381"/>
                </a:cubicBezTo>
                <a:cubicBezTo>
                  <a:pt x="152" y="352"/>
                  <a:pt x="152" y="352"/>
                  <a:pt x="152" y="352"/>
                </a:cubicBezTo>
                <a:cubicBezTo>
                  <a:pt x="147" y="350"/>
                  <a:pt x="141" y="353"/>
                  <a:pt x="139" y="359"/>
                </a:cubicBezTo>
                <a:cubicBezTo>
                  <a:pt x="137" y="365"/>
                  <a:pt x="140" y="371"/>
                  <a:pt x="146" y="372"/>
                </a:cubicBezTo>
                <a:cubicBezTo>
                  <a:pt x="242" y="404"/>
                  <a:pt x="242" y="404"/>
                  <a:pt x="242" y="404"/>
                </a:cubicBezTo>
                <a:cubicBezTo>
                  <a:pt x="243" y="405"/>
                  <a:pt x="244" y="405"/>
                  <a:pt x="245" y="405"/>
                </a:cubicBezTo>
                <a:cubicBezTo>
                  <a:pt x="249" y="405"/>
                  <a:pt x="254" y="402"/>
                  <a:pt x="255" y="398"/>
                </a:cubicBezTo>
                <a:cubicBezTo>
                  <a:pt x="337" y="152"/>
                  <a:pt x="337" y="152"/>
                  <a:pt x="337" y="152"/>
                </a:cubicBezTo>
                <a:cubicBezTo>
                  <a:pt x="359" y="159"/>
                  <a:pt x="359" y="159"/>
                  <a:pt x="359" y="159"/>
                </a:cubicBezTo>
                <a:cubicBezTo>
                  <a:pt x="360" y="159"/>
                  <a:pt x="361" y="160"/>
                  <a:pt x="362" y="160"/>
                </a:cubicBezTo>
                <a:cubicBezTo>
                  <a:pt x="367" y="160"/>
                  <a:pt x="371" y="157"/>
                  <a:pt x="372" y="152"/>
                </a:cubicBezTo>
                <a:cubicBezTo>
                  <a:pt x="374" y="147"/>
                  <a:pt x="371" y="141"/>
                  <a:pt x="366" y="139"/>
                </a:cubicBezTo>
                <a:close/>
              </a:path>
            </a:pathLst>
          </a:custGeom>
          <a:solidFill>
            <a:srgbClr val="0066A6"/>
          </a:solidFill>
          <a:ln>
            <a:noFill/>
          </a:ln>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sz="1600">
              <a:latin typeface="+mj-lt"/>
            </a:endParaRPr>
          </a:p>
        </p:txBody>
      </p:sp>
      <p:grpSp>
        <p:nvGrpSpPr>
          <p:cNvPr id="22" name="Group 21"/>
          <p:cNvGrpSpPr>
            <a:grpSpLocks noChangeAspect="1"/>
          </p:cNvGrpSpPr>
          <p:nvPr/>
        </p:nvGrpSpPr>
        <p:grpSpPr bwMode="auto">
          <a:xfrm>
            <a:off x="7585528" y="2180598"/>
            <a:ext cx="1276406" cy="1280160"/>
            <a:chOff x="2717" y="1172"/>
            <a:chExt cx="340" cy="341"/>
          </a:xfrm>
          <a:solidFill>
            <a:srgbClr val="003F72"/>
          </a:solidFill>
        </p:grpSpPr>
        <p:sp>
          <p:nvSpPr>
            <p:cNvPr id="23" name="Freeform 22"/>
            <p:cNvSpPr>
              <a:spLocks noEditPoints="1"/>
            </p:cNvSpPr>
            <p:nvPr/>
          </p:nvSpPr>
          <p:spPr bwMode="auto">
            <a:xfrm>
              <a:off x="2781" y="1264"/>
              <a:ext cx="212" cy="185"/>
            </a:xfrm>
            <a:custGeom>
              <a:avLst/>
              <a:gdLst>
                <a:gd name="T0" fmla="*/ 298 w 320"/>
                <a:gd name="T1" fmla="*/ 152 h 278"/>
                <a:gd name="T2" fmla="*/ 298 w 320"/>
                <a:gd name="T3" fmla="*/ 107 h 278"/>
                <a:gd name="T4" fmla="*/ 245 w 320"/>
                <a:gd name="T5" fmla="*/ 54 h 278"/>
                <a:gd name="T6" fmla="*/ 192 w 320"/>
                <a:gd name="T7" fmla="*/ 107 h 278"/>
                <a:gd name="T8" fmla="*/ 192 w 320"/>
                <a:gd name="T9" fmla="*/ 203 h 278"/>
                <a:gd name="T10" fmla="*/ 138 w 320"/>
                <a:gd name="T11" fmla="*/ 256 h 278"/>
                <a:gd name="T12" fmla="*/ 85 w 320"/>
                <a:gd name="T13" fmla="*/ 203 h 278"/>
                <a:gd name="T14" fmla="*/ 85 w 320"/>
                <a:gd name="T15" fmla="*/ 149 h 278"/>
                <a:gd name="T16" fmla="*/ 149 w 320"/>
                <a:gd name="T17" fmla="*/ 86 h 278"/>
                <a:gd name="T18" fmla="*/ 149 w 320"/>
                <a:gd name="T19" fmla="*/ 11 h 278"/>
                <a:gd name="T20" fmla="*/ 138 w 320"/>
                <a:gd name="T21" fmla="*/ 0 h 278"/>
                <a:gd name="T22" fmla="*/ 117 w 320"/>
                <a:gd name="T23" fmla="*/ 0 h 278"/>
                <a:gd name="T24" fmla="*/ 106 w 320"/>
                <a:gd name="T25" fmla="*/ 11 h 278"/>
                <a:gd name="T26" fmla="*/ 117 w 320"/>
                <a:gd name="T27" fmla="*/ 22 h 278"/>
                <a:gd name="T28" fmla="*/ 128 w 320"/>
                <a:gd name="T29" fmla="*/ 22 h 278"/>
                <a:gd name="T30" fmla="*/ 128 w 320"/>
                <a:gd name="T31" fmla="*/ 86 h 278"/>
                <a:gd name="T32" fmla="*/ 74 w 320"/>
                <a:gd name="T33" fmla="*/ 128 h 278"/>
                <a:gd name="T34" fmla="*/ 21 w 320"/>
                <a:gd name="T35" fmla="*/ 86 h 278"/>
                <a:gd name="T36" fmla="*/ 21 w 320"/>
                <a:gd name="T37" fmla="*/ 22 h 278"/>
                <a:gd name="T38" fmla="*/ 32 w 320"/>
                <a:gd name="T39" fmla="*/ 22 h 278"/>
                <a:gd name="T40" fmla="*/ 42 w 320"/>
                <a:gd name="T41" fmla="*/ 11 h 278"/>
                <a:gd name="T42" fmla="*/ 32 w 320"/>
                <a:gd name="T43" fmla="*/ 0 h 278"/>
                <a:gd name="T44" fmla="*/ 10 w 320"/>
                <a:gd name="T45" fmla="*/ 0 h 278"/>
                <a:gd name="T46" fmla="*/ 0 w 320"/>
                <a:gd name="T47" fmla="*/ 11 h 278"/>
                <a:gd name="T48" fmla="*/ 0 w 320"/>
                <a:gd name="T49" fmla="*/ 86 h 278"/>
                <a:gd name="T50" fmla="*/ 64 w 320"/>
                <a:gd name="T51" fmla="*/ 149 h 278"/>
                <a:gd name="T52" fmla="*/ 64 w 320"/>
                <a:gd name="T53" fmla="*/ 203 h 278"/>
                <a:gd name="T54" fmla="*/ 138 w 320"/>
                <a:gd name="T55" fmla="*/ 278 h 278"/>
                <a:gd name="T56" fmla="*/ 213 w 320"/>
                <a:gd name="T57" fmla="*/ 203 h 278"/>
                <a:gd name="T58" fmla="*/ 213 w 320"/>
                <a:gd name="T59" fmla="*/ 107 h 278"/>
                <a:gd name="T60" fmla="*/ 245 w 320"/>
                <a:gd name="T61" fmla="*/ 75 h 278"/>
                <a:gd name="T62" fmla="*/ 277 w 320"/>
                <a:gd name="T63" fmla="*/ 107 h 278"/>
                <a:gd name="T64" fmla="*/ 277 w 320"/>
                <a:gd name="T65" fmla="*/ 152 h 278"/>
                <a:gd name="T66" fmla="*/ 256 w 320"/>
                <a:gd name="T67" fmla="*/ 182 h 278"/>
                <a:gd name="T68" fmla="*/ 288 w 320"/>
                <a:gd name="T69" fmla="*/ 214 h 278"/>
                <a:gd name="T70" fmla="*/ 320 w 320"/>
                <a:gd name="T71" fmla="*/ 182 h 278"/>
                <a:gd name="T72" fmla="*/ 298 w 320"/>
                <a:gd name="T73" fmla="*/ 152 h 278"/>
                <a:gd name="T74" fmla="*/ 288 w 320"/>
                <a:gd name="T75" fmla="*/ 192 h 278"/>
                <a:gd name="T76" fmla="*/ 277 w 320"/>
                <a:gd name="T77" fmla="*/ 182 h 278"/>
                <a:gd name="T78" fmla="*/ 288 w 320"/>
                <a:gd name="T79" fmla="*/ 171 h 278"/>
                <a:gd name="T80" fmla="*/ 298 w 320"/>
                <a:gd name="T81" fmla="*/ 182 h 278"/>
                <a:gd name="T82" fmla="*/ 288 w 320"/>
                <a:gd name="T83" fmla="*/ 19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20" h="278">
                  <a:moveTo>
                    <a:pt x="298" y="152"/>
                  </a:moveTo>
                  <a:cubicBezTo>
                    <a:pt x="298" y="107"/>
                    <a:pt x="298" y="107"/>
                    <a:pt x="298" y="107"/>
                  </a:cubicBezTo>
                  <a:cubicBezTo>
                    <a:pt x="298" y="78"/>
                    <a:pt x="274" y="54"/>
                    <a:pt x="245" y="54"/>
                  </a:cubicBezTo>
                  <a:cubicBezTo>
                    <a:pt x="216" y="54"/>
                    <a:pt x="192" y="78"/>
                    <a:pt x="192" y="107"/>
                  </a:cubicBezTo>
                  <a:cubicBezTo>
                    <a:pt x="192" y="203"/>
                    <a:pt x="192" y="203"/>
                    <a:pt x="192" y="203"/>
                  </a:cubicBezTo>
                  <a:cubicBezTo>
                    <a:pt x="192" y="232"/>
                    <a:pt x="168" y="256"/>
                    <a:pt x="138" y="256"/>
                  </a:cubicBezTo>
                  <a:cubicBezTo>
                    <a:pt x="109" y="256"/>
                    <a:pt x="85" y="232"/>
                    <a:pt x="85" y="203"/>
                  </a:cubicBezTo>
                  <a:cubicBezTo>
                    <a:pt x="85" y="149"/>
                    <a:pt x="85" y="149"/>
                    <a:pt x="85" y="149"/>
                  </a:cubicBezTo>
                  <a:cubicBezTo>
                    <a:pt x="117" y="144"/>
                    <a:pt x="149" y="118"/>
                    <a:pt x="149" y="86"/>
                  </a:cubicBezTo>
                  <a:cubicBezTo>
                    <a:pt x="149" y="11"/>
                    <a:pt x="149" y="11"/>
                    <a:pt x="149" y="11"/>
                  </a:cubicBezTo>
                  <a:cubicBezTo>
                    <a:pt x="149" y="5"/>
                    <a:pt x="144" y="0"/>
                    <a:pt x="138" y="0"/>
                  </a:cubicBezTo>
                  <a:cubicBezTo>
                    <a:pt x="117" y="0"/>
                    <a:pt x="117" y="0"/>
                    <a:pt x="117" y="0"/>
                  </a:cubicBezTo>
                  <a:cubicBezTo>
                    <a:pt x="111" y="0"/>
                    <a:pt x="106" y="5"/>
                    <a:pt x="106" y="11"/>
                  </a:cubicBezTo>
                  <a:cubicBezTo>
                    <a:pt x="106" y="17"/>
                    <a:pt x="111" y="22"/>
                    <a:pt x="117" y="22"/>
                  </a:cubicBezTo>
                  <a:cubicBezTo>
                    <a:pt x="128" y="22"/>
                    <a:pt x="128" y="22"/>
                    <a:pt x="128" y="22"/>
                  </a:cubicBezTo>
                  <a:cubicBezTo>
                    <a:pt x="128" y="86"/>
                    <a:pt x="128" y="86"/>
                    <a:pt x="128" y="86"/>
                  </a:cubicBezTo>
                  <a:cubicBezTo>
                    <a:pt x="128" y="109"/>
                    <a:pt x="98" y="128"/>
                    <a:pt x="74" y="128"/>
                  </a:cubicBezTo>
                  <a:cubicBezTo>
                    <a:pt x="50" y="128"/>
                    <a:pt x="21" y="109"/>
                    <a:pt x="21" y="86"/>
                  </a:cubicBezTo>
                  <a:cubicBezTo>
                    <a:pt x="21" y="22"/>
                    <a:pt x="21" y="22"/>
                    <a:pt x="21" y="22"/>
                  </a:cubicBezTo>
                  <a:cubicBezTo>
                    <a:pt x="32" y="22"/>
                    <a:pt x="32" y="22"/>
                    <a:pt x="32" y="22"/>
                  </a:cubicBezTo>
                  <a:cubicBezTo>
                    <a:pt x="38" y="22"/>
                    <a:pt x="42" y="17"/>
                    <a:pt x="42" y="11"/>
                  </a:cubicBezTo>
                  <a:cubicBezTo>
                    <a:pt x="42" y="5"/>
                    <a:pt x="38" y="0"/>
                    <a:pt x="32" y="0"/>
                  </a:cubicBezTo>
                  <a:cubicBezTo>
                    <a:pt x="10" y="0"/>
                    <a:pt x="10" y="0"/>
                    <a:pt x="10" y="0"/>
                  </a:cubicBezTo>
                  <a:cubicBezTo>
                    <a:pt x="4" y="0"/>
                    <a:pt x="0" y="5"/>
                    <a:pt x="0" y="11"/>
                  </a:cubicBezTo>
                  <a:cubicBezTo>
                    <a:pt x="0" y="86"/>
                    <a:pt x="0" y="86"/>
                    <a:pt x="0" y="86"/>
                  </a:cubicBezTo>
                  <a:cubicBezTo>
                    <a:pt x="0" y="118"/>
                    <a:pt x="32" y="144"/>
                    <a:pt x="64" y="149"/>
                  </a:cubicBezTo>
                  <a:cubicBezTo>
                    <a:pt x="64" y="203"/>
                    <a:pt x="64" y="203"/>
                    <a:pt x="64" y="203"/>
                  </a:cubicBezTo>
                  <a:cubicBezTo>
                    <a:pt x="64" y="244"/>
                    <a:pt x="97" y="278"/>
                    <a:pt x="138" y="278"/>
                  </a:cubicBezTo>
                  <a:cubicBezTo>
                    <a:pt x="180" y="278"/>
                    <a:pt x="213" y="244"/>
                    <a:pt x="213" y="203"/>
                  </a:cubicBezTo>
                  <a:cubicBezTo>
                    <a:pt x="213" y="107"/>
                    <a:pt x="213" y="107"/>
                    <a:pt x="213" y="107"/>
                  </a:cubicBezTo>
                  <a:cubicBezTo>
                    <a:pt x="213" y="89"/>
                    <a:pt x="227" y="75"/>
                    <a:pt x="245" y="75"/>
                  </a:cubicBezTo>
                  <a:cubicBezTo>
                    <a:pt x="263" y="75"/>
                    <a:pt x="277" y="89"/>
                    <a:pt x="277" y="107"/>
                  </a:cubicBezTo>
                  <a:cubicBezTo>
                    <a:pt x="277" y="152"/>
                    <a:pt x="277" y="152"/>
                    <a:pt x="277" y="152"/>
                  </a:cubicBezTo>
                  <a:cubicBezTo>
                    <a:pt x="265" y="156"/>
                    <a:pt x="256" y="168"/>
                    <a:pt x="256" y="182"/>
                  </a:cubicBezTo>
                  <a:cubicBezTo>
                    <a:pt x="256" y="199"/>
                    <a:pt x="270" y="214"/>
                    <a:pt x="288" y="214"/>
                  </a:cubicBezTo>
                  <a:cubicBezTo>
                    <a:pt x="305" y="214"/>
                    <a:pt x="320" y="199"/>
                    <a:pt x="320" y="182"/>
                  </a:cubicBezTo>
                  <a:cubicBezTo>
                    <a:pt x="320" y="168"/>
                    <a:pt x="311" y="156"/>
                    <a:pt x="298" y="152"/>
                  </a:cubicBezTo>
                  <a:close/>
                  <a:moveTo>
                    <a:pt x="288" y="192"/>
                  </a:moveTo>
                  <a:cubicBezTo>
                    <a:pt x="282" y="192"/>
                    <a:pt x="277" y="188"/>
                    <a:pt x="277" y="182"/>
                  </a:cubicBezTo>
                  <a:cubicBezTo>
                    <a:pt x="277" y="176"/>
                    <a:pt x="282" y="171"/>
                    <a:pt x="288" y="171"/>
                  </a:cubicBezTo>
                  <a:cubicBezTo>
                    <a:pt x="294" y="171"/>
                    <a:pt x="298" y="176"/>
                    <a:pt x="298" y="182"/>
                  </a:cubicBezTo>
                  <a:cubicBezTo>
                    <a:pt x="298" y="188"/>
                    <a:pt x="294" y="192"/>
                    <a:pt x="288" y="1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sz="1600">
                <a:latin typeface="+mj-lt"/>
              </a:endParaRPr>
            </a:p>
          </p:txBody>
        </p:sp>
        <p:sp>
          <p:nvSpPr>
            <p:cNvPr id="24" name="Freeform 23"/>
            <p:cNvSpPr>
              <a:spLocks noEditPoints="1"/>
            </p:cNvSpPr>
            <p:nvPr/>
          </p:nvSpPr>
          <p:spPr bwMode="auto">
            <a:xfrm>
              <a:off x="2717" y="1172"/>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sz="1600">
                <a:latin typeface="+mj-lt"/>
              </a:endParaRPr>
            </a:p>
          </p:txBody>
        </p:sp>
      </p:grpSp>
      <p:sp>
        <p:nvSpPr>
          <p:cNvPr id="25" name="TextBox 24"/>
          <p:cNvSpPr txBox="1"/>
          <p:nvPr/>
        </p:nvSpPr>
        <p:spPr>
          <a:xfrm>
            <a:off x="0" y="3609975"/>
            <a:ext cx="1866900" cy="1570038"/>
          </a:xfrm>
          <a:prstGeom prst="rect">
            <a:avLst/>
          </a:prstGeom>
          <a:noFill/>
          <a:ln>
            <a:noFill/>
          </a:ln>
        </p:spPr>
        <p:txBody>
          <a:bodyPr>
            <a:spAutoFit/>
          </a:bodyPr>
          <a:lstStyle/>
          <a:p>
            <a:pPr algn="ctr">
              <a:defRPr/>
            </a:pPr>
            <a:r>
              <a:rPr lang="en-US" sz="1600" dirty="0">
                <a:latin typeface="+mj-lt"/>
              </a:rPr>
              <a:t>MSPV-NG Formulary includes </a:t>
            </a:r>
            <a:r>
              <a:rPr lang="en-US" sz="1600" b="1" dirty="0">
                <a:latin typeface="+mj-lt"/>
              </a:rPr>
              <a:t>all items </a:t>
            </a:r>
            <a:r>
              <a:rPr lang="en-US" sz="1600" dirty="0">
                <a:latin typeface="+mj-lt"/>
              </a:rPr>
              <a:t>that may be ordered by VHA facilities through MSPV-NG</a:t>
            </a:r>
          </a:p>
        </p:txBody>
      </p:sp>
      <p:grpSp>
        <p:nvGrpSpPr>
          <p:cNvPr id="27" name="Group 583"/>
          <p:cNvGrpSpPr>
            <a:grpSpLocks noChangeAspect="1"/>
          </p:cNvGrpSpPr>
          <p:nvPr/>
        </p:nvGrpSpPr>
        <p:grpSpPr bwMode="auto">
          <a:xfrm>
            <a:off x="293683" y="2180598"/>
            <a:ext cx="1280160" cy="1280160"/>
            <a:chOff x="3390" y="3000"/>
            <a:chExt cx="340" cy="340"/>
          </a:xfrm>
          <a:solidFill>
            <a:srgbClr val="003F72"/>
          </a:solidFill>
        </p:grpSpPr>
        <p:sp>
          <p:nvSpPr>
            <p:cNvPr id="28" name="Freeform 584"/>
            <p:cNvSpPr>
              <a:spLocks noEditPoints="1"/>
            </p:cNvSpPr>
            <p:nvPr/>
          </p:nvSpPr>
          <p:spPr bwMode="auto">
            <a:xfrm>
              <a:off x="3390" y="3000"/>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p:spPr>
          <p:txBody>
            <a:bodyPr/>
            <a:lstStyle/>
            <a:p>
              <a:pPr>
                <a:defRPr/>
              </a:pPr>
              <a:endParaRPr lang="en-GB" sz="1600">
                <a:latin typeface="+mj-lt"/>
              </a:endParaRPr>
            </a:p>
          </p:txBody>
        </p:sp>
        <p:sp>
          <p:nvSpPr>
            <p:cNvPr id="29" name="Freeform 585"/>
            <p:cNvSpPr>
              <a:spLocks noEditPoints="1"/>
            </p:cNvSpPr>
            <p:nvPr/>
          </p:nvSpPr>
          <p:spPr bwMode="auto">
            <a:xfrm>
              <a:off x="3482" y="3064"/>
              <a:ext cx="156" cy="212"/>
            </a:xfrm>
            <a:custGeom>
              <a:avLst/>
              <a:gdLst>
                <a:gd name="T0" fmla="*/ 224 w 235"/>
                <a:gd name="T1" fmla="*/ 53 h 320"/>
                <a:gd name="T2" fmla="*/ 208 w 235"/>
                <a:gd name="T3" fmla="*/ 53 h 320"/>
                <a:gd name="T4" fmla="*/ 203 w 235"/>
                <a:gd name="T5" fmla="*/ 37 h 320"/>
                <a:gd name="T6" fmla="*/ 208 w 235"/>
                <a:gd name="T7" fmla="*/ 21 h 320"/>
                <a:gd name="T8" fmla="*/ 226 w 235"/>
                <a:gd name="T9" fmla="*/ 21 h 320"/>
                <a:gd name="T10" fmla="*/ 235 w 235"/>
                <a:gd name="T11" fmla="*/ 10 h 320"/>
                <a:gd name="T12" fmla="*/ 226 w 235"/>
                <a:gd name="T13" fmla="*/ 0 h 320"/>
                <a:gd name="T14" fmla="*/ 38 w 235"/>
                <a:gd name="T15" fmla="*/ 0 h 320"/>
                <a:gd name="T16" fmla="*/ 0 w 235"/>
                <a:gd name="T17" fmla="*/ 37 h 320"/>
                <a:gd name="T18" fmla="*/ 0 w 235"/>
                <a:gd name="T19" fmla="*/ 282 h 320"/>
                <a:gd name="T20" fmla="*/ 38 w 235"/>
                <a:gd name="T21" fmla="*/ 320 h 320"/>
                <a:gd name="T22" fmla="*/ 224 w 235"/>
                <a:gd name="T23" fmla="*/ 320 h 320"/>
                <a:gd name="T24" fmla="*/ 235 w 235"/>
                <a:gd name="T25" fmla="*/ 309 h 320"/>
                <a:gd name="T26" fmla="*/ 235 w 235"/>
                <a:gd name="T27" fmla="*/ 64 h 320"/>
                <a:gd name="T28" fmla="*/ 224 w 235"/>
                <a:gd name="T29" fmla="*/ 53 h 320"/>
                <a:gd name="T30" fmla="*/ 38 w 235"/>
                <a:gd name="T31" fmla="*/ 21 h 320"/>
                <a:gd name="T32" fmla="*/ 185 w 235"/>
                <a:gd name="T33" fmla="*/ 21 h 320"/>
                <a:gd name="T34" fmla="*/ 182 w 235"/>
                <a:gd name="T35" fmla="*/ 37 h 320"/>
                <a:gd name="T36" fmla="*/ 185 w 235"/>
                <a:gd name="T37" fmla="*/ 53 h 320"/>
                <a:gd name="T38" fmla="*/ 38 w 235"/>
                <a:gd name="T39" fmla="*/ 53 h 320"/>
                <a:gd name="T40" fmla="*/ 22 w 235"/>
                <a:gd name="T41" fmla="*/ 37 h 320"/>
                <a:gd name="T42" fmla="*/ 38 w 235"/>
                <a:gd name="T43" fmla="*/ 21 h 320"/>
                <a:gd name="T44" fmla="*/ 214 w 235"/>
                <a:gd name="T45" fmla="*/ 298 h 320"/>
                <a:gd name="T46" fmla="*/ 38 w 235"/>
                <a:gd name="T47" fmla="*/ 298 h 320"/>
                <a:gd name="T48" fmla="*/ 22 w 235"/>
                <a:gd name="T49" fmla="*/ 282 h 320"/>
                <a:gd name="T50" fmla="*/ 22 w 235"/>
                <a:gd name="T51" fmla="*/ 71 h 320"/>
                <a:gd name="T52" fmla="*/ 38 w 235"/>
                <a:gd name="T53" fmla="*/ 74 h 320"/>
                <a:gd name="T54" fmla="*/ 214 w 235"/>
                <a:gd name="T55" fmla="*/ 74 h 320"/>
                <a:gd name="T56" fmla="*/ 214 w 235"/>
                <a:gd name="T57" fmla="*/ 298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5" h="320">
                  <a:moveTo>
                    <a:pt x="224" y="53"/>
                  </a:moveTo>
                  <a:cubicBezTo>
                    <a:pt x="224" y="53"/>
                    <a:pt x="218" y="53"/>
                    <a:pt x="208" y="53"/>
                  </a:cubicBezTo>
                  <a:cubicBezTo>
                    <a:pt x="205" y="48"/>
                    <a:pt x="203" y="43"/>
                    <a:pt x="203" y="37"/>
                  </a:cubicBezTo>
                  <a:cubicBezTo>
                    <a:pt x="203" y="31"/>
                    <a:pt x="205" y="26"/>
                    <a:pt x="208" y="21"/>
                  </a:cubicBezTo>
                  <a:cubicBezTo>
                    <a:pt x="226" y="21"/>
                    <a:pt x="226" y="21"/>
                    <a:pt x="226" y="21"/>
                  </a:cubicBezTo>
                  <a:cubicBezTo>
                    <a:pt x="231" y="21"/>
                    <a:pt x="235" y="16"/>
                    <a:pt x="235" y="10"/>
                  </a:cubicBezTo>
                  <a:cubicBezTo>
                    <a:pt x="235" y="4"/>
                    <a:pt x="231" y="0"/>
                    <a:pt x="226" y="0"/>
                  </a:cubicBezTo>
                  <a:cubicBezTo>
                    <a:pt x="38" y="0"/>
                    <a:pt x="38" y="0"/>
                    <a:pt x="38" y="0"/>
                  </a:cubicBezTo>
                  <a:cubicBezTo>
                    <a:pt x="17" y="0"/>
                    <a:pt x="0" y="16"/>
                    <a:pt x="0" y="37"/>
                  </a:cubicBezTo>
                  <a:cubicBezTo>
                    <a:pt x="0" y="282"/>
                    <a:pt x="0" y="282"/>
                    <a:pt x="0" y="282"/>
                  </a:cubicBezTo>
                  <a:cubicBezTo>
                    <a:pt x="0" y="303"/>
                    <a:pt x="17" y="320"/>
                    <a:pt x="38" y="320"/>
                  </a:cubicBezTo>
                  <a:cubicBezTo>
                    <a:pt x="224" y="320"/>
                    <a:pt x="224" y="320"/>
                    <a:pt x="224" y="320"/>
                  </a:cubicBezTo>
                  <a:cubicBezTo>
                    <a:pt x="230" y="320"/>
                    <a:pt x="235" y="315"/>
                    <a:pt x="235" y="309"/>
                  </a:cubicBezTo>
                  <a:cubicBezTo>
                    <a:pt x="235" y="64"/>
                    <a:pt x="235" y="64"/>
                    <a:pt x="235" y="64"/>
                  </a:cubicBezTo>
                  <a:cubicBezTo>
                    <a:pt x="235" y="58"/>
                    <a:pt x="230" y="53"/>
                    <a:pt x="224" y="53"/>
                  </a:cubicBezTo>
                  <a:close/>
                  <a:moveTo>
                    <a:pt x="38" y="21"/>
                  </a:moveTo>
                  <a:cubicBezTo>
                    <a:pt x="185" y="21"/>
                    <a:pt x="185" y="21"/>
                    <a:pt x="185" y="21"/>
                  </a:cubicBezTo>
                  <a:cubicBezTo>
                    <a:pt x="183" y="26"/>
                    <a:pt x="182" y="31"/>
                    <a:pt x="182" y="37"/>
                  </a:cubicBezTo>
                  <a:cubicBezTo>
                    <a:pt x="182" y="43"/>
                    <a:pt x="183" y="48"/>
                    <a:pt x="185" y="53"/>
                  </a:cubicBezTo>
                  <a:cubicBezTo>
                    <a:pt x="130" y="53"/>
                    <a:pt x="39" y="53"/>
                    <a:pt x="38" y="53"/>
                  </a:cubicBezTo>
                  <a:cubicBezTo>
                    <a:pt x="29" y="53"/>
                    <a:pt x="22" y="46"/>
                    <a:pt x="22" y="37"/>
                  </a:cubicBezTo>
                  <a:cubicBezTo>
                    <a:pt x="22" y="28"/>
                    <a:pt x="29" y="21"/>
                    <a:pt x="38" y="21"/>
                  </a:cubicBezTo>
                  <a:close/>
                  <a:moveTo>
                    <a:pt x="214" y="298"/>
                  </a:moveTo>
                  <a:cubicBezTo>
                    <a:pt x="38" y="298"/>
                    <a:pt x="38" y="298"/>
                    <a:pt x="38" y="298"/>
                  </a:cubicBezTo>
                  <a:cubicBezTo>
                    <a:pt x="29" y="298"/>
                    <a:pt x="22" y="291"/>
                    <a:pt x="22" y="282"/>
                  </a:cubicBezTo>
                  <a:cubicBezTo>
                    <a:pt x="22" y="71"/>
                    <a:pt x="22" y="71"/>
                    <a:pt x="22" y="71"/>
                  </a:cubicBezTo>
                  <a:cubicBezTo>
                    <a:pt x="27" y="73"/>
                    <a:pt x="32" y="74"/>
                    <a:pt x="38" y="74"/>
                  </a:cubicBezTo>
                  <a:cubicBezTo>
                    <a:pt x="40" y="74"/>
                    <a:pt x="214" y="74"/>
                    <a:pt x="214" y="74"/>
                  </a:cubicBezTo>
                  <a:lnTo>
                    <a:pt x="214" y="298"/>
                  </a:lnTo>
                  <a:close/>
                </a:path>
              </a:pathLst>
            </a:custGeom>
            <a:grpFill/>
            <a:ln>
              <a:noFill/>
            </a:ln>
            <a:extLst/>
          </p:spPr>
          <p:txBody>
            <a:bodyPr/>
            <a:lstStyle/>
            <a:p>
              <a:pPr>
                <a:defRPr/>
              </a:pPr>
              <a:endParaRPr lang="en-GB" sz="1600">
                <a:latin typeface="+mj-lt"/>
              </a:endParaRPr>
            </a:p>
          </p:txBody>
        </p:sp>
      </p:grpSp>
      <p:grpSp>
        <p:nvGrpSpPr>
          <p:cNvPr id="32" name="Group 156"/>
          <p:cNvGrpSpPr>
            <a:grpSpLocks noChangeAspect="1"/>
          </p:cNvGrpSpPr>
          <p:nvPr/>
        </p:nvGrpSpPr>
        <p:grpSpPr bwMode="auto">
          <a:xfrm>
            <a:off x="5762568" y="3683271"/>
            <a:ext cx="1280160" cy="1280160"/>
            <a:chOff x="4259" y="394"/>
            <a:chExt cx="340" cy="340"/>
          </a:xfrm>
          <a:solidFill>
            <a:srgbClr val="003F72"/>
          </a:solidFill>
        </p:grpSpPr>
        <p:sp>
          <p:nvSpPr>
            <p:cNvPr id="33" name="Freeform 157"/>
            <p:cNvSpPr>
              <a:spLocks noEditPoints="1"/>
            </p:cNvSpPr>
            <p:nvPr/>
          </p:nvSpPr>
          <p:spPr bwMode="auto">
            <a:xfrm>
              <a:off x="4259" y="394"/>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p:spPr>
          <p:txBody>
            <a:bodyPr/>
            <a:lstStyle/>
            <a:p>
              <a:pPr>
                <a:defRPr/>
              </a:pPr>
              <a:endParaRPr lang="en-GB" sz="1600">
                <a:latin typeface="+mj-lt"/>
              </a:endParaRPr>
            </a:p>
          </p:txBody>
        </p:sp>
        <p:sp>
          <p:nvSpPr>
            <p:cNvPr id="34" name="Freeform 158"/>
            <p:cNvSpPr>
              <a:spLocks noEditPoints="1"/>
            </p:cNvSpPr>
            <p:nvPr/>
          </p:nvSpPr>
          <p:spPr bwMode="auto">
            <a:xfrm>
              <a:off x="4323" y="464"/>
              <a:ext cx="212" cy="206"/>
            </a:xfrm>
            <a:custGeom>
              <a:avLst/>
              <a:gdLst>
                <a:gd name="T0" fmla="*/ 254 w 320"/>
                <a:gd name="T1" fmla="*/ 161 h 310"/>
                <a:gd name="T2" fmla="*/ 244 w 320"/>
                <a:gd name="T3" fmla="*/ 160 h 310"/>
                <a:gd name="T4" fmla="*/ 198 w 320"/>
                <a:gd name="T5" fmla="*/ 179 h 310"/>
                <a:gd name="T6" fmla="*/ 192 w 320"/>
                <a:gd name="T7" fmla="*/ 189 h 310"/>
                <a:gd name="T8" fmla="*/ 192 w 320"/>
                <a:gd name="T9" fmla="*/ 235 h 310"/>
                <a:gd name="T10" fmla="*/ 196 w 320"/>
                <a:gd name="T11" fmla="*/ 244 h 310"/>
                <a:gd name="T12" fmla="*/ 202 w 320"/>
                <a:gd name="T13" fmla="*/ 246 h 310"/>
                <a:gd name="T14" fmla="*/ 207 w 320"/>
                <a:gd name="T15" fmla="*/ 245 h 310"/>
                <a:gd name="T16" fmla="*/ 252 w 320"/>
                <a:gd name="T17" fmla="*/ 225 h 310"/>
                <a:gd name="T18" fmla="*/ 259 w 320"/>
                <a:gd name="T19" fmla="*/ 215 h 310"/>
                <a:gd name="T20" fmla="*/ 259 w 320"/>
                <a:gd name="T21" fmla="*/ 169 h 310"/>
                <a:gd name="T22" fmla="*/ 254 w 320"/>
                <a:gd name="T23" fmla="*/ 161 h 310"/>
                <a:gd name="T24" fmla="*/ 238 w 320"/>
                <a:gd name="T25" fmla="*/ 208 h 310"/>
                <a:gd name="T26" fmla="*/ 213 w 320"/>
                <a:gd name="T27" fmla="*/ 219 h 310"/>
                <a:gd name="T28" fmla="*/ 213 w 320"/>
                <a:gd name="T29" fmla="*/ 196 h 310"/>
                <a:gd name="T30" fmla="*/ 238 w 320"/>
                <a:gd name="T31" fmla="*/ 186 h 310"/>
                <a:gd name="T32" fmla="*/ 238 w 320"/>
                <a:gd name="T33" fmla="*/ 208 h 310"/>
                <a:gd name="T34" fmla="*/ 313 w 320"/>
                <a:gd name="T35" fmla="*/ 65 h 310"/>
                <a:gd name="T36" fmla="*/ 164 w 320"/>
                <a:gd name="T37" fmla="*/ 1 h 310"/>
                <a:gd name="T38" fmla="*/ 155 w 320"/>
                <a:gd name="T39" fmla="*/ 1 h 310"/>
                <a:gd name="T40" fmla="*/ 6 w 320"/>
                <a:gd name="T41" fmla="*/ 65 h 310"/>
                <a:gd name="T42" fmla="*/ 6 w 320"/>
                <a:gd name="T43" fmla="*/ 65 h 310"/>
                <a:gd name="T44" fmla="*/ 6 w 320"/>
                <a:gd name="T45" fmla="*/ 65 h 310"/>
                <a:gd name="T46" fmla="*/ 6 w 320"/>
                <a:gd name="T47" fmla="*/ 65 h 310"/>
                <a:gd name="T48" fmla="*/ 0 w 320"/>
                <a:gd name="T49" fmla="*/ 75 h 310"/>
                <a:gd name="T50" fmla="*/ 0 w 320"/>
                <a:gd name="T51" fmla="*/ 224 h 310"/>
                <a:gd name="T52" fmla="*/ 6 w 320"/>
                <a:gd name="T53" fmla="*/ 234 h 310"/>
                <a:gd name="T54" fmla="*/ 155 w 320"/>
                <a:gd name="T55" fmla="*/ 309 h 310"/>
                <a:gd name="T56" fmla="*/ 160 w 320"/>
                <a:gd name="T57" fmla="*/ 310 h 310"/>
                <a:gd name="T58" fmla="*/ 160 w 320"/>
                <a:gd name="T59" fmla="*/ 310 h 310"/>
                <a:gd name="T60" fmla="*/ 160 w 320"/>
                <a:gd name="T61" fmla="*/ 310 h 310"/>
                <a:gd name="T62" fmla="*/ 160 w 320"/>
                <a:gd name="T63" fmla="*/ 310 h 310"/>
                <a:gd name="T64" fmla="*/ 163 w 320"/>
                <a:gd name="T65" fmla="*/ 309 h 310"/>
                <a:gd name="T66" fmla="*/ 164 w 320"/>
                <a:gd name="T67" fmla="*/ 309 h 310"/>
                <a:gd name="T68" fmla="*/ 313 w 320"/>
                <a:gd name="T69" fmla="*/ 245 h 310"/>
                <a:gd name="T70" fmla="*/ 320 w 320"/>
                <a:gd name="T71" fmla="*/ 235 h 310"/>
                <a:gd name="T72" fmla="*/ 320 w 320"/>
                <a:gd name="T73" fmla="*/ 75 h 310"/>
                <a:gd name="T74" fmla="*/ 313 w 320"/>
                <a:gd name="T75" fmla="*/ 65 h 310"/>
                <a:gd name="T76" fmla="*/ 160 w 320"/>
                <a:gd name="T77" fmla="*/ 127 h 310"/>
                <a:gd name="T78" fmla="*/ 112 w 320"/>
                <a:gd name="T79" fmla="*/ 107 h 310"/>
                <a:gd name="T80" fmla="*/ 234 w 320"/>
                <a:gd name="T81" fmla="*/ 55 h 310"/>
                <a:gd name="T82" fmla="*/ 282 w 320"/>
                <a:gd name="T83" fmla="*/ 75 h 310"/>
                <a:gd name="T84" fmla="*/ 160 w 320"/>
                <a:gd name="T85" fmla="*/ 127 h 310"/>
                <a:gd name="T86" fmla="*/ 160 w 320"/>
                <a:gd name="T87" fmla="*/ 23 h 310"/>
                <a:gd name="T88" fmla="*/ 207 w 320"/>
                <a:gd name="T89" fmla="*/ 43 h 310"/>
                <a:gd name="T90" fmla="*/ 85 w 320"/>
                <a:gd name="T91" fmla="*/ 95 h 310"/>
                <a:gd name="T92" fmla="*/ 37 w 320"/>
                <a:gd name="T93" fmla="*/ 75 h 310"/>
                <a:gd name="T94" fmla="*/ 160 w 320"/>
                <a:gd name="T95" fmla="*/ 23 h 310"/>
                <a:gd name="T96" fmla="*/ 21 w 320"/>
                <a:gd name="T97" fmla="*/ 218 h 310"/>
                <a:gd name="T98" fmla="*/ 21 w 320"/>
                <a:gd name="T99" fmla="*/ 91 h 310"/>
                <a:gd name="T100" fmla="*/ 149 w 320"/>
                <a:gd name="T101" fmla="*/ 146 h 310"/>
                <a:gd name="T102" fmla="*/ 149 w 320"/>
                <a:gd name="T103" fmla="*/ 282 h 310"/>
                <a:gd name="T104" fmla="*/ 21 w 320"/>
                <a:gd name="T105" fmla="*/ 218 h 310"/>
                <a:gd name="T106" fmla="*/ 170 w 320"/>
                <a:gd name="T107" fmla="*/ 283 h 310"/>
                <a:gd name="T108" fmla="*/ 170 w 320"/>
                <a:gd name="T109" fmla="*/ 146 h 310"/>
                <a:gd name="T110" fmla="*/ 298 w 320"/>
                <a:gd name="T111" fmla="*/ 91 h 310"/>
                <a:gd name="T112" fmla="*/ 298 w 320"/>
                <a:gd name="T113" fmla="*/ 228 h 310"/>
                <a:gd name="T114" fmla="*/ 170 w 320"/>
                <a:gd name="T115" fmla="*/ 283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20" h="310">
                  <a:moveTo>
                    <a:pt x="254" y="161"/>
                  </a:moveTo>
                  <a:cubicBezTo>
                    <a:pt x="251" y="159"/>
                    <a:pt x="247" y="158"/>
                    <a:pt x="244" y="160"/>
                  </a:cubicBezTo>
                  <a:cubicBezTo>
                    <a:pt x="198" y="179"/>
                    <a:pt x="198" y="179"/>
                    <a:pt x="198" y="179"/>
                  </a:cubicBezTo>
                  <a:cubicBezTo>
                    <a:pt x="194" y="181"/>
                    <a:pt x="192" y="185"/>
                    <a:pt x="192" y="189"/>
                  </a:cubicBezTo>
                  <a:cubicBezTo>
                    <a:pt x="192" y="235"/>
                    <a:pt x="192" y="235"/>
                    <a:pt x="192" y="235"/>
                  </a:cubicBezTo>
                  <a:cubicBezTo>
                    <a:pt x="192" y="239"/>
                    <a:pt x="193" y="242"/>
                    <a:pt x="196" y="244"/>
                  </a:cubicBezTo>
                  <a:cubicBezTo>
                    <a:pt x="198" y="245"/>
                    <a:pt x="200" y="246"/>
                    <a:pt x="202" y="246"/>
                  </a:cubicBezTo>
                  <a:cubicBezTo>
                    <a:pt x="204" y="246"/>
                    <a:pt x="205" y="245"/>
                    <a:pt x="207" y="245"/>
                  </a:cubicBezTo>
                  <a:cubicBezTo>
                    <a:pt x="252" y="225"/>
                    <a:pt x="252" y="225"/>
                    <a:pt x="252" y="225"/>
                  </a:cubicBezTo>
                  <a:cubicBezTo>
                    <a:pt x="256" y="223"/>
                    <a:pt x="259" y="220"/>
                    <a:pt x="259" y="215"/>
                  </a:cubicBezTo>
                  <a:cubicBezTo>
                    <a:pt x="259" y="169"/>
                    <a:pt x="259" y="169"/>
                    <a:pt x="259" y="169"/>
                  </a:cubicBezTo>
                  <a:cubicBezTo>
                    <a:pt x="259" y="166"/>
                    <a:pt x="257" y="163"/>
                    <a:pt x="254" y="161"/>
                  </a:cubicBezTo>
                  <a:close/>
                  <a:moveTo>
                    <a:pt x="238" y="208"/>
                  </a:moveTo>
                  <a:cubicBezTo>
                    <a:pt x="213" y="219"/>
                    <a:pt x="213" y="219"/>
                    <a:pt x="213" y="219"/>
                  </a:cubicBezTo>
                  <a:cubicBezTo>
                    <a:pt x="213" y="196"/>
                    <a:pt x="213" y="196"/>
                    <a:pt x="213" y="196"/>
                  </a:cubicBezTo>
                  <a:cubicBezTo>
                    <a:pt x="238" y="186"/>
                    <a:pt x="238" y="186"/>
                    <a:pt x="238" y="186"/>
                  </a:cubicBezTo>
                  <a:lnTo>
                    <a:pt x="238" y="208"/>
                  </a:lnTo>
                  <a:close/>
                  <a:moveTo>
                    <a:pt x="313" y="65"/>
                  </a:moveTo>
                  <a:cubicBezTo>
                    <a:pt x="164" y="1"/>
                    <a:pt x="164" y="1"/>
                    <a:pt x="164" y="1"/>
                  </a:cubicBezTo>
                  <a:cubicBezTo>
                    <a:pt x="161" y="0"/>
                    <a:pt x="158" y="0"/>
                    <a:pt x="155" y="1"/>
                  </a:cubicBezTo>
                  <a:cubicBezTo>
                    <a:pt x="6" y="65"/>
                    <a:pt x="6" y="65"/>
                    <a:pt x="6" y="65"/>
                  </a:cubicBezTo>
                  <a:cubicBezTo>
                    <a:pt x="6" y="65"/>
                    <a:pt x="6" y="65"/>
                    <a:pt x="6" y="65"/>
                  </a:cubicBezTo>
                  <a:cubicBezTo>
                    <a:pt x="6" y="65"/>
                    <a:pt x="6" y="65"/>
                    <a:pt x="6" y="65"/>
                  </a:cubicBezTo>
                  <a:cubicBezTo>
                    <a:pt x="6" y="65"/>
                    <a:pt x="6" y="65"/>
                    <a:pt x="6" y="65"/>
                  </a:cubicBezTo>
                  <a:cubicBezTo>
                    <a:pt x="2" y="67"/>
                    <a:pt x="0" y="71"/>
                    <a:pt x="0" y="75"/>
                  </a:cubicBezTo>
                  <a:cubicBezTo>
                    <a:pt x="0" y="224"/>
                    <a:pt x="0" y="224"/>
                    <a:pt x="0" y="224"/>
                  </a:cubicBezTo>
                  <a:cubicBezTo>
                    <a:pt x="0" y="228"/>
                    <a:pt x="2" y="232"/>
                    <a:pt x="6" y="234"/>
                  </a:cubicBezTo>
                  <a:cubicBezTo>
                    <a:pt x="155" y="309"/>
                    <a:pt x="155" y="309"/>
                    <a:pt x="155" y="309"/>
                  </a:cubicBezTo>
                  <a:cubicBezTo>
                    <a:pt x="156" y="309"/>
                    <a:pt x="158" y="310"/>
                    <a:pt x="160" y="310"/>
                  </a:cubicBezTo>
                  <a:cubicBezTo>
                    <a:pt x="160" y="310"/>
                    <a:pt x="160" y="310"/>
                    <a:pt x="160" y="310"/>
                  </a:cubicBezTo>
                  <a:cubicBezTo>
                    <a:pt x="160" y="310"/>
                    <a:pt x="160" y="310"/>
                    <a:pt x="160" y="310"/>
                  </a:cubicBezTo>
                  <a:cubicBezTo>
                    <a:pt x="160" y="310"/>
                    <a:pt x="160" y="310"/>
                    <a:pt x="160" y="310"/>
                  </a:cubicBezTo>
                  <a:cubicBezTo>
                    <a:pt x="161" y="310"/>
                    <a:pt x="162" y="309"/>
                    <a:pt x="163" y="309"/>
                  </a:cubicBezTo>
                  <a:cubicBezTo>
                    <a:pt x="164" y="309"/>
                    <a:pt x="164" y="309"/>
                    <a:pt x="164" y="309"/>
                  </a:cubicBezTo>
                  <a:cubicBezTo>
                    <a:pt x="313" y="245"/>
                    <a:pt x="313" y="245"/>
                    <a:pt x="313" y="245"/>
                  </a:cubicBezTo>
                  <a:cubicBezTo>
                    <a:pt x="317" y="243"/>
                    <a:pt x="320" y="239"/>
                    <a:pt x="320" y="235"/>
                  </a:cubicBezTo>
                  <a:cubicBezTo>
                    <a:pt x="320" y="75"/>
                    <a:pt x="320" y="75"/>
                    <a:pt x="320" y="75"/>
                  </a:cubicBezTo>
                  <a:cubicBezTo>
                    <a:pt x="320" y="71"/>
                    <a:pt x="317" y="67"/>
                    <a:pt x="313" y="65"/>
                  </a:cubicBezTo>
                  <a:close/>
                  <a:moveTo>
                    <a:pt x="160" y="127"/>
                  </a:moveTo>
                  <a:cubicBezTo>
                    <a:pt x="112" y="107"/>
                    <a:pt x="112" y="107"/>
                    <a:pt x="112" y="107"/>
                  </a:cubicBezTo>
                  <a:cubicBezTo>
                    <a:pt x="234" y="55"/>
                    <a:pt x="234" y="55"/>
                    <a:pt x="234" y="55"/>
                  </a:cubicBezTo>
                  <a:cubicBezTo>
                    <a:pt x="282" y="75"/>
                    <a:pt x="282" y="75"/>
                    <a:pt x="282" y="75"/>
                  </a:cubicBezTo>
                  <a:lnTo>
                    <a:pt x="160" y="127"/>
                  </a:lnTo>
                  <a:close/>
                  <a:moveTo>
                    <a:pt x="160" y="23"/>
                  </a:moveTo>
                  <a:cubicBezTo>
                    <a:pt x="207" y="43"/>
                    <a:pt x="207" y="43"/>
                    <a:pt x="207" y="43"/>
                  </a:cubicBezTo>
                  <a:cubicBezTo>
                    <a:pt x="85" y="95"/>
                    <a:pt x="85" y="95"/>
                    <a:pt x="85" y="95"/>
                  </a:cubicBezTo>
                  <a:cubicBezTo>
                    <a:pt x="37" y="75"/>
                    <a:pt x="37" y="75"/>
                    <a:pt x="37" y="75"/>
                  </a:cubicBezTo>
                  <a:lnTo>
                    <a:pt x="160" y="23"/>
                  </a:lnTo>
                  <a:close/>
                  <a:moveTo>
                    <a:pt x="21" y="218"/>
                  </a:moveTo>
                  <a:cubicBezTo>
                    <a:pt x="21" y="91"/>
                    <a:pt x="21" y="91"/>
                    <a:pt x="21" y="91"/>
                  </a:cubicBezTo>
                  <a:cubicBezTo>
                    <a:pt x="149" y="146"/>
                    <a:pt x="149" y="146"/>
                    <a:pt x="149" y="146"/>
                  </a:cubicBezTo>
                  <a:cubicBezTo>
                    <a:pt x="149" y="282"/>
                    <a:pt x="149" y="282"/>
                    <a:pt x="149" y="282"/>
                  </a:cubicBezTo>
                  <a:lnTo>
                    <a:pt x="21" y="218"/>
                  </a:lnTo>
                  <a:close/>
                  <a:moveTo>
                    <a:pt x="170" y="283"/>
                  </a:moveTo>
                  <a:cubicBezTo>
                    <a:pt x="170" y="146"/>
                    <a:pt x="170" y="146"/>
                    <a:pt x="170" y="146"/>
                  </a:cubicBezTo>
                  <a:cubicBezTo>
                    <a:pt x="298" y="91"/>
                    <a:pt x="298" y="91"/>
                    <a:pt x="298" y="91"/>
                  </a:cubicBezTo>
                  <a:cubicBezTo>
                    <a:pt x="298" y="117"/>
                    <a:pt x="298" y="228"/>
                    <a:pt x="298" y="228"/>
                  </a:cubicBezTo>
                  <a:lnTo>
                    <a:pt x="170" y="283"/>
                  </a:lnTo>
                  <a:close/>
                </a:path>
              </a:pathLst>
            </a:custGeom>
            <a:grpFill/>
            <a:ln>
              <a:noFill/>
            </a:ln>
            <a:extLst/>
          </p:spPr>
          <p:txBody>
            <a:bodyPr/>
            <a:lstStyle/>
            <a:p>
              <a:pPr>
                <a:defRPr/>
              </a:pPr>
              <a:endParaRPr lang="en-GB" sz="1600">
                <a:latin typeface="+mj-lt"/>
              </a:endParaRPr>
            </a:p>
          </p:txBody>
        </p:sp>
      </p:grpSp>
      <p:sp>
        <p:nvSpPr>
          <p:cNvPr id="30" name="TextBox 29"/>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31" name="Group 30"/>
          <p:cNvGrpSpPr/>
          <p:nvPr/>
        </p:nvGrpSpPr>
        <p:grpSpPr>
          <a:xfrm>
            <a:off x="1981200" y="152400"/>
            <a:ext cx="555211" cy="471930"/>
            <a:chOff x="6777323" y="697312"/>
            <a:chExt cx="1125329" cy="1017858"/>
          </a:xfrm>
          <a:solidFill>
            <a:schemeClr val="accent1">
              <a:lumMod val="50000"/>
            </a:schemeClr>
          </a:solidFill>
        </p:grpSpPr>
        <p:sp>
          <p:nvSpPr>
            <p:cNvPr id="35" name="5-Point Star 34"/>
            <p:cNvSpPr/>
            <p:nvPr/>
          </p:nvSpPr>
          <p:spPr>
            <a:xfrm>
              <a:off x="7262572" y="697312"/>
              <a:ext cx="640080" cy="64008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36" name="5-Point Star 35"/>
            <p:cNvSpPr/>
            <p:nvPr/>
          </p:nvSpPr>
          <p:spPr>
            <a:xfrm>
              <a:off x="6777323" y="990577"/>
              <a:ext cx="457200" cy="45720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37" name="5-Point Star 36"/>
            <p:cNvSpPr/>
            <p:nvPr/>
          </p:nvSpPr>
          <p:spPr>
            <a:xfrm>
              <a:off x="7278868" y="1440850"/>
              <a:ext cx="274320" cy="274320"/>
            </a:xfrm>
            <a:prstGeom prst="star5">
              <a:avLst/>
            </a:prstGeom>
            <a:grp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38" name="Straight Connector 37"/>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39" name="Straight Connector 38"/>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653179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Placeholder 1"/>
          <p:cNvSpPr txBox="1">
            <a:spLocks/>
          </p:cNvSpPr>
          <p:nvPr/>
        </p:nvSpPr>
        <p:spPr bwMode="auto">
          <a:xfrm>
            <a:off x="1121402" y="4000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spcAft>
                <a:spcPts val="600"/>
              </a:spcAft>
              <a:buFont typeface="Arial" charset="0"/>
              <a:buNone/>
            </a:pPr>
            <a:r>
              <a:rPr lang="en-US" altLang="en-US" b="1" dirty="0"/>
              <a:t>General Contract Information  </a:t>
            </a:r>
          </a:p>
        </p:txBody>
      </p:sp>
      <p:sp>
        <p:nvSpPr>
          <p:cNvPr id="1536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B5AA250-1647-4F6D-B532-B8E17403EB40}" type="slidenum">
              <a:rPr lang="en-US" altLang="en-US" sz="1200">
                <a:solidFill>
                  <a:srgbClr val="898989"/>
                </a:solidFill>
              </a:rPr>
              <a:pPr>
                <a:spcBef>
                  <a:spcPct val="0"/>
                </a:spcBef>
                <a:buFontTx/>
                <a:buNone/>
              </a:pPr>
              <a:t>7</a:t>
            </a:fld>
            <a:endParaRPr lang="en-US" altLang="en-US" sz="1200">
              <a:solidFill>
                <a:srgbClr val="898989"/>
              </a:solidFill>
            </a:endParaRPr>
          </a:p>
        </p:txBody>
      </p:sp>
      <p:grpSp>
        <p:nvGrpSpPr>
          <p:cNvPr id="15364" name="Group 3"/>
          <p:cNvGrpSpPr>
            <a:grpSpLocks/>
          </p:cNvGrpSpPr>
          <p:nvPr/>
        </p:nvGrpSpPr>
        <p:grpSpPr bwMode="auto">
          <a:xfrm>
            <a:off x="685800" y="1439863"/>
            <a:ext cx="7772400" cy="1466850"/>
            <a:chOff x="685800" y="1377863"/>
            <a:chExt cx="7772400" cy="1465545"/>
          </a:xfrm>
        </p:grpSpPr>
        <p:sp>
          <p:nvSpPr>
            <p:cNvPr id="2" name="Rectangle 1"/>
            <p:cNvSpPr/>
            <p:nvPr/>
          </p:nvSpPr>
          <p:spPr>
            <a:xfrm>
              <a:off x="685800" y="1542816"/>
              <a:ext cx="7772400" cy="1300592"/>
            </a:xfrm>
            <a:prstGeom prst="rect">
              <a:avLst/>
            </a:prstGeom>
            <a:solidFill>
              <a:srgbClr val="F9F9F9"/>
            </a:solidFill>
            <a:ln>
              <a:solidFill>
                <a:srgbClr val="002950"/>
              </a:solidFill>
            </a:ln>
          </p:spPr>
          <p:style>
            <a:lnRef idx="1">
              <a:schemeClr val="accent1"/>
            </a:lnRef>
            <a:fillRef idx="3">
              <a:schemeClr val="accent1"/>
            </a:fillRef>
            <a:effectRef idx="2">
              <a:schemeClr val="accent1"/>
            </a:effectRef>
            <a:fontRef idx="minor">
              <a:schemeClr val="lt1"/>
            </a:fontRef>
          </p:style>
          <p:txBody>
            <a:bodyPr/>
            <a:lstStyle/>
            <a:p>
              <a:pPr marL="742950" lvl="1" indent="-285750" eaLnBrk="1" hangingPunct="1">
                <a:spcAft>
                  <a:spcPts val="1200"/>
                </a:spcAft>
                <a:buFont typeface="Wingdings" panose="05000000000000000000" pitchFamily="2" charset="2"/>
                <a:buChar char="§"/>
                <a:defRPr/>
              </a:pPr>
              <a:endParaRPr lang="en-US" altLang="en-US" sz="2000" b="1" dirty="0">
                <a:solidFill>
                  <a:schemeClr val="tx1"/>
                </a:solidFill>
              </a:endParaRPr>
            </a:p>
            <a:p>
              <a:pPr marL="742950" lvl="1" indent="-285750" eaLnBrk="1" hangingPunct="1">
                <a:spcAft>
                  <a:spcPts val="1200"/>
                </a:spcAft>
                <a:buFont typeface="Wingdings" panose="05000000000000000000" pitchFamily="2" charset="2"/>
                <a:buChar char="§"/>
                <a:defRPr/>
              </a:pPr>
              <a:r>
                <a:rPr lang="en-US" altLang="en-US" sz="1600" b="1" dirty="0">
                  <a:solidFill>
                    <a:schemeClr val="tx1"/>
                  </a:solidFill>
                </a:rPr>
                <a:t>Legacy Contract continued under the award of a 3-Month Base and three 3-Month Options – Legacy currently in second option period until January 19, 2017</a:t>
              </a:r>
            </a:p>
          </p:txBody>
        </p:sp>
        <p:sp>
          <p:nvSpPr>
            <p:cNvPr id="7" name="Rectangle 6"/>
            <p:cNvSpPr/>
            <p:nvPr/>
          </p:nvSpPr>
          <p:spPr>
            <a:xfrm>
              <a:off x="685800" y="1377863"/>
              <a:ext cx="3306763" cy="588438"/>
            </a:xfrm>
            <a:prstGeom prst="rect">
              <a:avLst/>
            </a:prstGeom>
            <a:solidFill>
              <a:srgbClr val="00295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b="1" dirty="0"/>
                <a:t>Legacy Contract</a:t>
              </a:r>
            </a:p>
          </p:txBody>
        </p:sp>
      </p:grpSp>
      <p:grpSp>
        <p:nvGrpSpPr>
          <p:cNvPr id="15365" name="Group 2"/>
          <p:cNvGrpSpPr>
            <a:grpSpLocks/>
          </p:cNvGrpSpPr>
          <p:nvPr/>
        </p:nvGrpSpPr>
        <p:grpSpPr bwMode="auto">
          <a:xfrm>
            <a:off x="703263" y="3059113"/>
            <a:ext cx="7772400" cy="3128962"/>
            <a:chOff x="703719" y="2995808"/>
            <a:chExt cx="7772400" cy="3129419"/>
          </a:xfrm>
        </p:grpSpPr>
        <p:sp>
          <p:nvSpPr>
            <p:cNvPr id="8" name="Rectangle 7"/>
            <p:cNvSpPr/>
            <p:nvPr/>
          </p:nvSpPr>
          <p:spPr>
            <a:xfrm>
              <a:off x="703719" y="3160932"/>
              <a:ext cx="7772400" cy="2964295"/>
            </a:xfrm>
            <a:prstGeom prst="rect">
              <a:avLst/>
            </a:prstGeom>
            <a:solidFill>
              <a:srgbClr val="F9F9F9"/>
            </a:solidFill>
            <a:ln>
              <a:solidFill>
                <a:srgbClr val="0083BE"/>
              </a:solidFill>
            </a:ln>
          </p:spPr>
          <p:style>
            <a:lnRef idx="1">
              <a:schemeClr val="accent1"/>
            </a:lnRef>
            <a:fillRef idx="3">
              <a:schemeClr val="accent1"/>
            </a:fillRef>
            <a:effectRef idx="2">
              <a:schemeClr val="accent1"/>
            </a:effectRef>
            <a:fontRef idx="minor">
              <a:schemeClr val="lt1"/>
            </a:fontRef>
          </p:style>
          <p:txBody>
            <a:bodyPr/>
            <a:lstStyle/>
            <a:p>
              <a:pPr marL="742950" lvl="1" indent="-285750" eaLnBrk="1" hangingPunct="1">
                <a:spcAft>
                  <a:spcPts val="1200"/>
                </a:spcAft>
                <a:buFont typeface="Wingdings" panose="05000000000000000000" pitchFamily="2" charset="2"/>
                <a:buChar char="§"/>
                <a:defRPr/>
              </a:pPr>
              <a:endParaRPr lang="en-US" altLang="en-US" sz="2400" b="1" dirty="0">
                <a:solidFill>
                  <a:schemeClr val="tx1"/>
                </a:solidFill>
              </a:endParaRPr>
            </a:p>
            <a:p>
              <a:pPr marL="742950" lvl="1" indent="-285750" eaLnBrk="1" hangingPunct="1">
                <a:spcAft>
                  <a:spcPts val="1200"/>
                </a:spcAft>
                <a:buFont typeface="Wingdings" panose="05000000000000000000" pitchFamily="2" charset="2"/>
                <a:buChar char="§"/>
                <a:defRPr/>
              </a:pPr>
              <a:r>
                <a:rPr lang="en-US" altLang="en-US" sz="1600" b="1" dirty="0">
                  <a:solidFill>
                    <a:schemeClr val="tx1"/>
                  </a:solidFill>
                </a:rPr>
                <a:t>MSPV Distribution Contract Award Date – July 20, 2016</a:t>
              </a:r>
            </a:p>
            <a:p>
              <a:pPr marL="742950" lvl="1" indent="-285750" eaLnBrk="1" hangingPunct="1">
                <a:spcAft>
                  <a:spcPts val="1200"/>
                </a:spcAft>
                <a:buFont typeface="Wingdings" panose="05000000000000000000" pitchFamily="2" charset="2"/>
                <a:buChar char="§"/>
                <a:defRPr/>
              </a:pPr>
              <a:r>
                <a:rPr lang="en-US" altLang="en-US" sz="1600" b="1" dirty="0">
                  <a:solidFill>
                    <a:schemeClr val="tx1"/>
                  </a:solidFill>
                </a:rPr>
                <a:t>Notice to Proceed issued – July 29, 2016</a:t>
              </a:r>
            </a:p>
            <a:p>
              <a:pPr marL="742950" lvl="1" indent="-285750" eaLnBrk="1" hangingPunct="1">
                <a:spcAft>
                  <a:spcPts val="1200"/>
                </a:spcAft>
                <a:buFont typeface="Wingdings" panose="05000000000000000000" pitchFamily="2" charset="2"/>
                <a:buChar char="§"/>
                <a:defRPr/>
              </a:pPr>
              <a:r>
                <a:rPr lang="en-US" altLang="en-US" sz="1600" b="1" dirty="0">
                  <a:solidFill>
                    <a:schemeClr val="tx1"/>
                  </a:solidFill>
                </a:rPr>
                <a:t>Period of Performance – December 1, 2016 thru July 19, 2021 </a:t>
              </a:r>
            </a:p>
            <a:p>
              <a:pPr marL="1200150" lvl="2" indent="-285750" eaLnBrk="1" hangingPunct="1">
                <a:spcAft>
                  <a:spcPts val="1200"/>
                </a:spcAft>
                <a:buFont typeface="Calibri" panose="020F0502020204030204" pitchFamily="34" charset="0"/>
                <a:buChar char="—"/>
                <a:defRPr/>
              </a:pPr>
              <a:r>
                <a:rPr lang="en-US" altLang="en-US" sz="1600" b="1" dirty="0">
                  <a:solidFill>
                    <a:schemeClr val="tx1"/>
                  </a:solidFill>
                </a:rPr>
                <a:t>Base Period = 20 Months</a:t>
              </a:r>
            </a:p>
            <a:p>
              <a:pPr marL="1200150" lvl="2" indent="-285750" eaLnBrk="1" hangingPunct="1">
                <a:spcAft>
                  <a:spcPts val="1200"/>
                </a:spcAft>
                <a:buFont typeface="Calibri" panose="020F0502020204030204" pitchFamily="34" charset="0"/>
                <a:buChar char="—"/>
                <a:defRPr/>
              </a:pPr>
              <a:r>
                <a:rPr lang="en-US" altLang="en-US" sz="1600" b="1" dirty="0">
                  <a:solidFill>
                    <a:schemeClr val="tx1"/>
                  </a:solidFill>
                </a:rPr>
                <a:t>Each Option Period (2) = 20 Months</a:t>
              </a:r>
            </a:p>
            <a:p>
              <a:pPr marL="1200150" lvl="2" indent="-285750" eaLnBrk="1" hangingPunct="1">
                <a:spcAft>
                  <a:spcPts val="1200"/>
                </a:spcAft>
                <a:buFont typeface="Calibri" panose="020F0502020204030204" pitchFamily="34" charset="0"/>
                <a:buChar char="—"/>
                <a:defRPr/>
              </a:pPr>
              <a:r>
                <a:rPr lang="en-US" altLang="en-US" sz="1600" b="1" dirty="0">
                  <a:solidFill>
                    <a:schemeClr val="tx1"/>
                  </a:solidFill>
                </a:rPr>
                <a:t> Total </a:t>
              </a:r>
              <a:r>
                <a:rPr lang="en-US" altLang="en-US" sz="1600" b="1" dirty="0" err="1">
                  <a:solidFill>
                    <a:schemeClr val="tx1"/>
                  </a:solidFill>
                </a:rPr>
                <a:t>PoP</a:t>
              </a:r>
              <a:r>
                <a:rPr lang="en-US" altLang="en-US" sz="1600" b="1" dirty="0">
                  <a:solidFill>
                    <a:schemeClr val="tx1"/>
                  </a:solidFill>
                </a:rPr>
                <a:t> NTE = 60 Months</a:t>
              </a:r>
            </a:p>
          </p:txBody>
        </p:sp>
        <p:sp>
          <p:nvSpPr>
            <p:cNvPr id="9" name="Rectangle 8"/>
            <p:cNvSpPr/>
            <p:nvPr/>
          </p:nvSpPr>
          <p:spPr>
            <a:xfrm>
              <a:off x="703719" y="2995808"/>
              <a:ext cx="3306762" cy="589048"/>
            </a:xfrm>
            <a:prstGeom prst="rect">
              <a:avLst/>
            </a:prstGeom>
            <a:solidFill>
              <a:srgbClr val="0083BE"/>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b="1" dirty="0"/>
                <a:t>MSPV-NG Contract Dates</a:t>
              </a:r>
            </a:p>
          </p:txBody>
        </p:sp>
      </p:grpSp>
    </p:spTree>
    <p:extLst>
      <p:ext uri="{BB962C8B-B14F-4D97-AF65-F5344CB8AC3E}">
        <p14:creationId xmlns:p14="http://schemas.microsoft.com/office/powerpoint/2010/main" val="3049294854"/>
      </p:ext>
    </p:extLst>
  </p:cSld>
  <p:clrMapOvr>
    <a:masterClrMapping/>
  </p:clrMapOvr>
  <p:transition spd="slow">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Placeholder 1"/>
          <p:cNvSpPr txBox="1">
            <a:spLocks/>
          </p:cNvSpPr>
          <p:nvPr/>
        </p:nvSpPr>
        <p:spPr bwMode="auto">
          <a:xfrm>
            <a:off x="940256" y="19302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spcAft>
                <a:spcPts val="600"/>
              </a:spcAft>
              <a:buFont typeface="Arial" charset="0"/>
              <a:buNone/>
            </a:pPr>
            <a:r>
              <a:rPr lang="en-US" altLang="en-US" sz="2800" b="1" dirty="0"/>
              <a:t>General Contract Information</a:t>
            </a:r>
          </a:p>
          <a:p>
            <a:pPr algn="ctr" eaLnBrk="1" hangingPunct="1">
              <a:spcBef>
                <a:spcPct val="0"/>
              </a:spcBef>
              <a:spcAft>
                <a:spcPts val="600"/>
              </a:spcAft>
              <a:buFont typeface="Arial" charset="0"/>
              <a:buNone/>
            </a:pPr>
            <a:r>
              <a:rPr lang="en-US" altLang="en-US" sz="2800" b="1" i="1" dirty="0"/>
              <a:t> (</a:t>
            </a:r>
            <a:r>
              <a:rPr lang="en-US" altLang="en-US" sz="2800" b="1" i="1" dirty="0" smtClean="0"/>
              <a:t>Cont.)</a:t>
            </a:r>
            <a:endParaRPr lang="en-US" altLang="en-US" sz="2800" b="1" i="1" dirty="0"/>
          </a:p>
        </p:txBody>
      </p:sp>
      <p:sp>
        <p:nvSpPr>
          <p:cNvPr id="16387"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E0AFAE5-A7B6-4995-BB2D-5D5DC8EE9999}" type="slidenum">
              <a:rPr lang="en-US" altLang="en-US" sz="1200">
                <a:solidFill>
                  <a:srgbClr val="898989"/>
                </a:solidFill>
              </a:rPr>
              <a:pPr>
                <a:spcBef>
                  <a:spcPct val="0"/>
                </a:spcBef>
                <a:buFontTx/>
                <a:buNone/>
              </a:pPr>
              <a:t>8</a:t>
            </a:fld>
            <a:endParaRPr lang="en-US" altLang="en-US" sz="1200">
              <a:solidFill>
                <a:srgbClr val="898989"/>
              </a:solidFill>
            </a:endParaRPr>
          </a:p>
        </p:txBody>
      </p:sp>
      <p:grpSp>
        <p:nvGrpSpPr>
          <p:cNvPr id="16388" name="Group 29"/>
          <p:cNvGrpSpPr>
            <a:grpSpLocks/>
          </p:cNvGrpSpPr>
          <p:nvPr/>
        </p:nvGrpSpPr>
        <p:grpSpPr bwMode="auto">
          <a:xfrm>
            <a:off x="182563" y="2676525"/>
            <a:ext cx="8215312" cy="838200"/>
            <a:chOff x="182873" y="2850021"/>
            <a:chExt cx="8215002" cy="837332"/>
          </a:xfrm>
        </p:grpSpPr>
        <p:sp>
          <p:nvSpPr>
            <p:cNvPr id="18" name="Pentagon 17"/>
            <p:cNvSpPr/>
            <p:nvPr/>
          </p:nvSpPr>
          <p:spPr>
            <a:xfrm flipH="1">
              <a:off x="625768" y="2850021"/>
              <a:ext cx="7772107" cy="837332"/>
            </a:xfrm>
            <a:prstGeom prst="homePlate">
              <a:avLst/>
            </a:prstGeom>
            <a:solidFill>
              <a:srgbClr val="FBFBFB"/>
            </a:solidFill>
            <a:ln>
              <a:solidFill>
                <a:srgbClr val="598527"/>
              </a:solidFill>
            </a:ln>
          </p:spPr>
          <p:style>
            <a:lnRef idx="1">
              <a:schemeClr val="accent1"/>
            </a:lnRef>
            <a:fillRef idx="3">
              <a:schemeClr val="accent1"/>
            </a:fillRef>
            <a:effectRef idx="2">
              <a:schemeClr val="accent1"/>
            </a:effectRef>
            <a:fontRef idx="minor">
              <a:schemeClr val="lt1"/>
            </a:fontRef>
          </p:style>
          <p:txBody>
            <a:bodyPr anchor="ctr"/>
            <a:lstStyle/>
            <a:p>
              <a:pPr lvl="1" eaLnBrk="1" hangingPunct="1">
                <a:spcAft>
                  <a:spcPts val="600"/>
                </a:spcAft>
                <a:defRPr/>
              </a:pPr>
              <a:r>
                <a:rPr lang="en-US" altLang="en-US" sz="1600" b="1" dirty="0">
                  <a:solidFill>
                    <a:schemeClr val="tx1"/>
                  </a:solidFill>
                </a:rPr>
                <a:t>Prime Vendors shall not substitute any catalog item without written permission from the MSPV Contracting Officer</a:t>
              </a:r>
            </a:p>
          </p:txBody>
        </p:sp>
        <p:grpSp>
          <p:nvGrpSpPr>
            <p:cNvPr id="16405" name="Group 24"/>
            <p:cNvGrpSpPr>
              <a:grpSpLocks/>
            </p:cNvGrpSpPr>
            <p:nvPr/>
          </p:nvGrpSpPr>
          <p:grpSpPr bwMode="auto">
            <a:xfrm>
              <a:off x="182873" y="2902927"/>
              <a:ext cx="731520" cy="731520"/>
              <a:chOff x="182873" y="2961390"/>
              <a:chExt cx="731520" cy="731520"/>
            </a:xfrm>
          </p:grpSpPr>
          <p:sp>
            <p:nvSpPr>
              <p:cNvPr id="22" name="Oval 21"/>
              <p:cNvSpPr/>
              <p:nvPr/>
            </p:nvSpPr>
            <p:spPr>
              <a:xfrm>
                <a:off x="274944" y="3046454"/>
                <a:ext cx="547666" cy="548706"/>
              </a:xfrm>
              <a:prstGeom prst="ellipse">
                <a:avLst/>
              </a:prstGeom>
              <a:solidFill>
                <a:srgbClr val="FBFBF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407" name="Freeform 1002"/>
              <p:cNvSpPr>
                <a:spLocks noChangeAspect="1" noEditPoints="1"/>
              </p:cNvSpPr>
              <p:nvPr/>
            </p:nvSpPr>
            <p:spPr bwMode="auto">
              <a:xfrm>
                <a:off x="182873" y="2961390"/>
                <a:ext cx="731520" cy="731520"/>
              </a:xfrm>
              <a:custGeom>
                <a:avLst/>
                <a:gdLst>
                  <a:gd name="T0" fmla="*/ 2147483646 w 512"/>
                  <a:gd name="T1" fmla="*/ 2147483646 h 512"/>
                  <a:gd name="T2" fmla="*/ 2147483646 w 512"/>
                  <a:gd name="T3" fmla="*/ 2147483646 h 512"/>
                  <a:gd name="T4" fmla="*/ 2147483646 w 512"/>
                  <a:gd name="T5" fmla="*/ 2147483646 h 512"/>
                  <a:gd name="T6" fmla="*/ 2147483646 w 512"/>
                  <a:gd name="T7" fmla="*/ 2147483646 h 512"/>
                  <a:gd name="T8" fmla="*/ 2147483646 w 512"/>
                  <a:gd name="T9" fmla="*/ 2147483646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0 w 512"/>
                  <a:gd name="T25" fmla="*/ 2147483646 h 512"/>
                  <a:gd name="T26" fmla="*/ 2147483646 w 512"/>
                  <a:gd name="T27" fmla="*/ 0 h 512"/>
                  <a:gd name="T28" fmla="*/ 2147483646 w 512"/>
                  <a:gd name="T29" fmla="*/ 2147483646 h 512"/>
                  <a:gd name="T30" fmla="*/ 2147483646 w 512"/>
                  <a:gd name="T31" fmla="*/ 2147483646 h 512"/>
                  <a:gd name="T32" fmla="*/ 2147483646 w 512"/>
                  <a:gd name="T33" fmla="*/ 2147483646 h 512"/>
                  <a:gd name="T34" fmla="*/ 2147483646 w 512"/>
                  <a:gd name="T35" fmla="*/ 2147483646 h 512"/>
                  <a:gd name="T36" fmla="*/ 2147483646 w 512"/>
                  <a:gd name="T37" fmla="*/ 2147483646 h 512"/>
                  <a:gd name="T38" fmla="*/ 2147483646 w 512"/>
                  <a:gd name="T39" fmla="*/ 2147483646 h 5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12" h="512">
                    <a:moveTo>
                      <a:pt x="151" y="166"/>
                    </a:moveTo>
                    <a:cubicBezTo>
                      <a:pt x="346" y="362"/>
                      <a:pt x="346" y="362"/>
                      <a:pt x="346" y="362"/>
                    </a:cubicBezTo>
                    <a:cubicBezTo>
                      <a:pt x="322" y="382"/>
                      <a:pt x="290" y="395"/>
                      <a:pt x="256" y="395"/>
                    </a:cubicBezTo>
                    <a:cubicBezTo>
                      <a:pt x="180" y="395"/>
                      <a:pt x="117" y="333"/>
                      <a:pt x="117" y="256"/>
                    </a:cubicBezTo>
                    <a:cubicBezTo>
                      <a:pt x="117" y="222"/>
                      <a:pt x="130" y="190"/>
                      <a:pt x="151" y="166"/>
                    </a:cubicBezTo>
                    <a:close/>
                    <a:moveTo>
                      <a:pt x="256" y="118"/>
                    </a:moveTo>
                    <a:cubicBezTo>
                      <a:pt x="222" y="118"/>
                      <a:pt x="190" y="130"/>
                      <a:pt x="166" y="151"/>
                    </a:cubicBezTo>
                    <a:cubicBezTo>
                      <a:pt x="361" y="346"/>
                      <a:pt x="361" y="346"/>
                      <a:pt x="361" y="346"/>
                    </a:cubicBezTo>
                    <a:cubicBezTo>
                      <a:pt x="382" y="322"/>
                      <a:pt x="395" y="291"/>
                      <a:pt x="395" y="256"/>
                    </a:cubicBezTo>
                    <a:cubicBezTo>
                      <a:pt x="395" y="180"/>
                      <a:pt x="332" y="118"/>
                      <a:pt x="256" y="118"/>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416" y="256"/>
                    </a:moveTo>
                    <a:cubicBezTo>
                      <a:pt x="416" y="168"/>
                      <a:pt x="344" y="96"/>
                      <a:pt x="256" y="96"/>
                    </a:cubicBezTo>
                    <a:cubicBezTo>
                      <a:pt x="168" y="96"/>
                      <a:pt x="96" y="168"/>
                      <a:pt x="96" y="256"/>
                    </a:cubicBezTo>
                    <a:cubicBezTo>
                      <a:pt x="96" y="345"/>
                      <a:pt x="168" y="416"/>
                      <a:pt x="256" y="416"/>
                    </a:cubicBezTo>
                    <a:cubicBezTo>
                      <a:pt x="344" y="416"/>
                      <a:pt x="416" y="345"/>
                      <a:pt x="416" y="256"/>
                    </a:cubicBezTo>
                    <a:close/>
                  </a:path>
                </a:pathLst>
              </a:custGeom>
              <a:solidFill>
                <a:srgbClr val="5985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6389" name="Group 28"/>
          <p:cNvGrpSpPr>
            <a:grpSpLocks/>
          </p:cNvGrpSpPr>
          <p:nvPr/>
        </p:nvGrpSpPr>
        <p:grpSpPr bwMode="auto">
          <a:xfrm>
            <a:off x="182563" y="3703638"/>
            <a:ext cx="8215312" cy="838200"/>
            <a:chOff x="182873" y="3760435"/>
            <a:chExt cx="8215002" cy="837332"/>
          </a:xfrm>
        </p:grpSpPr>
        <p:sp>
          <p:nvSpPr>
            <p:cNvPr id="19" name="Pentagon 18"/>
            <p:cNvSpPr/>
            <p:nvPr/>
          </p:nvSpPr>
          <p:spPr>
            <a:xfrm flipH="1">
              <a:off x="625768" y="3760435"/>
              <a:ext cx="7772107" cy="837332"/>
            </a:xfrm>
            <a:prstGeom prst="homePlate">
              <a:avLst/>
            </a:prstGeom>
            <a:solidFill>
              <a:srgbClr val="FBFBFB"/>
            </a:solidFill>
            <a:ln>
              <a:solidFill>
                <a:srgbClr val="0083BE"/>
              </a:solidFill>
            </a:ln>
          </p:spPr>
          <p:style>
            <a:lnRef idx="1">
              <a:schemeClr val="accent1"/>
            </a:lnRef>
            <a:fillRef idx="3">
              <a:schemeClr val="accent1"/>
            </a:fillRef>
            <a:effectRef idx="2">
              <a:schemeClr val="accent1"/>
            </a:effectRef>
            <a:fontRef idx="minor">
              <a:schemeClr val="lt1"/>
            </a:fontRef>
          </p:style>
          <p:txBody>
            <a:bodyPr anchor="ctr"/>
            <a:lstStyle/>
            <a:p>
              <a:pPr lvl="1" eaLnBrk="1" hangingPunct="1">
                <a:spcAft>
                  <a:spcPts val="600"/>
                </a:spcAft>
                <a:defRPr/>
              </a:pPr>
              <a:r>
                <a:rPr lang="en-US" altLang="en-US" sz="1600" b="1" dirty="0">
                  <a:solidFill>
                    <a:schemeClr val="tx1"/>
                  </a:solidFill>
                </a:rPr>
                <a:t>MSPV Distribution Contractors shall not charge MSPV Suppliers distribution fees</a:t>
              </a:r>
            </a:p>
          </p:txBody>
        </p:sp>
        <p:grpSp>
          <p:nvGrpSpPr>
            <p:cNvPr id="16401" name="Group 25"/>
            <p:cNvGrpSpPr>
              <a:grpSpLocks/>
            </p:cNvGrpSpPr>
            <p:nvPr/>
          </p:nvGrpSpPr>
          <p:grpSpPr bwMode="auto">
            <a:xfrm>
              <a:off x="182873" y="3813341"/>
              <a:ext cx="731520" cy="731520"/>
              <a:chOff x="182873" y="3847509"/>
              <a:chExt cx="731520" cy="731520"/>
            </a:xfrm>
          </p:grpSpPr>
          <p:sp>
            <p:nvSpPr>
              <p:cNvPr id="23" name="Oval 22"/>
              <p:cNvSpPr/>
              <p:nvPr/>
            </p:nvSpPr>
            <p:spPr>
              <a:xfrm>
                <a:off x="274944" y="3942087"/>
                <a:ext cx="547666" cy="548706"/>
              </a:xfrm>
              <a:prstGeom prst="ellipse">
                <a:avLst/>
              </a:prstGeom>
              <a:solidFill>
                <a:srgbClr val="FBFBF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403" name="Freeform 1002"/>
              <p:cNvSpPr>
                <a:spLocks noChangeAspect="1" noEditPoints="1"/>
              </p:cNvSpPr>
              <p:nvPr/>
            </p:nvSpPr>
            <p:spPr bwMode="auto">
              <a:xfrm>
                <a:off x="182873" y="3847509"/>
                <a:ext cx="731520" cy="731520"/>
              </a:xfrm>
              <a:custGeom>
                <a:avLst/>
                <a:gdLst>
                  <a:gd name="T0" fmla="*/ 2147483646 w 512"/>
                  <a:gd name="T1" fmla="*/ 2147483646 h 512"/>
                  <a:gd name="T2" fmla="*/ 2147483646 w 512"/>
                  <a:gd name="T3" fmla="*/ 2147483646 h 512"/>
                  <a:gd name="T4" fmla="*/ 2147483646 w 512"/>
                  <a:gd name="T5" fmla="*/ 2147483646 h 512"/>
                  <a:gd name="T6" fmla="*/ 2147483646 w 512"/>
                  <a:gd name="T7" fmla="*/ 2147483646 h 512"/>
                  <a:gd name="T8" fmla="*/ 2147483646 w 512"/>
                  <a:gd name="T9" fmla="*/ 2147483646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0 w 512"/>
                  <a:gd name="T25" fmla="*/ 2147483646 h 512"/>
                  <a:gd name="T26" fmla="*/ 2147483646 w 512"/>
                  <a:gd name="T27" fmla="*/ 0 h 512"/>
                  <a:gd name="T28" fmla="*/ 2147483646 w 512"/>
                  <a:gd name="T29" fmla="*/ 2147483646 h 512"/>
                  <a:gd name="T30" fmla="*/ 2147483646 w 512"/>
                  <a:gd name="T31" fmla="*/ 2147483646 h 512"/>
                  <a:gd name="T32" fmla="*/ 2147483646 w 512"/>
                  <a:gd name="T33" fmla="*/ 2147483646 h 512"/>
                  <a:gd name="T34" fmla="*/ 2147483646 w 512"/>
                  <a:gd name="T35" fmla="*/ 2147483646 h 512"/>
                  <a:gd name="T36" fmla="*/ 2147483646 w 512"/>
                  <a:gd name="T37" fmla="*/ 2147483646 h 512"/>
                  <a:gd name="T38" fmla="*/ 2147483646 w 512"/>
                  <a:gd name="T39" fmla="*/ 2147483646 h 5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12" h="512">
                    <a:moveTo>
                      <a:pt x="151" y="166"/>
                    </a:moveTo>
                    <a:cubicBezTo>
                      <a:pt x="346" y="362"/>
                      <a:pt x="346" y="362"/>
                      <a:pt x="346" y="362"/>
                    </a:cubicBezTo>
                    <a:cubicBezTo>
                      <a:pt x="322" y="382"/>
                      <a:pt x="290" y="395"/>
                      <a:pt x="256" y="395"/>
                    </a:cubicBezTo>
                    <a:cubicBezTo>
                      <a:pt x="180" y="395"/>
                      <a:pt x="117" y="333"/>
                      <a:pt x="117" y="256"/>
                    </a:cubicBezTo>
                    <a:cubicBezTo>
                      <a:pt x="117" y="222"/>
                      <a:pt x="130" y="190"/>
                      <a:pt x="151" y="166"/>
                    </a:cubicBezTo>
                    <a:close/>
                    <a:moveTo>
                      <a:pt x="256" y="118"/>
                    </a:moveTo>
                    <a:cubicBezTo>
                      <a:pt x="222" y="118"/>
                      <a:pt x="190" y="130"/>
                      <a:pt x="166" y="151"/>
                    </a:cubicBezTo>
                    <a:cubicBezTo>
                      <a:pt x="361" y="346"/>
                      <a:pt x="361" y="346"/>
                      <a:pt x="361" y="346"/>
                    </a:cubicBezTo>
                    <a:cubicBezTo>
                      <a:pt x="382" y="322"/>
                      <a:pt x="395" y="291"/>
                      <a:pt x="395" y="256"/>
                    </a:cubicBezTo>
                    <a:cubicBezTo>
                      <a:pt x="395" y="180"/>
                      <a:pt x="332" y="118"/>
                      <a:pt x="256" y="118"/>
                    </a:cubicBezTo>
                    <a:close/>
                    <a:moveTo>
                      <a:pt x="512" y="256"/>
                    </a:moveTo>
                    <a:cubicBezTo>
                      <a:pt x="512" y="398"/>
                      <a:pt x="397" y="512"/>
                      <a:pt x="256" y="512"/>
                    </a:cubicBezTo>
                    <a:cubicBezTo>
                      <a:pt x="115" y="512"/>
                      <a:pt x="0" y="398"/>
                      <a:pt x="0" y="256"/>
                    </a:cubicBezTo>
                    <a:cubicBezTo>
                      <a:pt x="0" y="115"/>
                      <a:pt x="115" y="0"/>
                      <a:pt x="256" y="0"/>
                    </a:cubicBezTo>
                    <a:cubicBezTo>
                      <a:pt x="397" y="0"/>
                      <a:pt x="512" y="115"/>
                      <a:pt x="512" y="256"/>
                    </a:cubicBezTo>
                    <a:close/>
                    <a:moveTo>
                      <a:pt x="416" y="256"/>
                    </a:moveTo>
                    <a:cubicBezTo>
                      <a:pt x="416" y="168"/>
                      <a:pt x="344" y="96"/>
                      <a:pt x="256" y="96"/>
                    </a:cubicBezTo>
                    <a:cubicBezTo>
                      <a:pt x="168" y="96"/>
                      <a:pt x="96" y="168"/>
                      <a:pt x="96" y="256"/>
                    </a:cubicBezTo>
                    <a:cubicBezTo>
                      <a:pt x="96" y="345"/>
                      <a:pt x="168" y="416"/>
                      <a:pt x="256" y="416"/>
                    </a:cubicBezTo>
                    <a:cubicBezTo>
                      <a:pt x="344" y="416"/>
                      <a:pt x="416" y="345"/>
                      <a:pt x="416" y="256"/>
                    </a:cubicBezTo>
                    <a:close/>
                  </a:path>
                </a:pathLst>
              </a:custGeom>
              <a:solidFill>
                <a:srgbClr val="0083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6390" name="Group 27"/>
          <p:cNvGrpSpPr>
            <a:grpSpLocks/>
          </p:cNvGrpSpPr>
          <p:nvPr/>
        </p:nvGrpSpPr>
        <p:grpSpPr bwMode="auto">
          <a:xfrm>
            <a:off x="182563" y="4730750"/>
            <a:ext cx="8215312" cy="1509713"/>
            <a:chOff x="182873" y="4910007"/>
            <a:chExt cx="8215002" cy="1509649"/>
          </a:xfrm>
        </p:grpSpPr>
        <p:sp>
          <p:nvSpPr>
            <p:cNvPr id="20" name="Pentagon 19"/>
            <p:cNvSpPr/>
            <p:nvPr/>
          </p:nvSpPr>
          <p:spPr>
            <a:xfrm flipH="1">
              <a:off x="625768" y="4910007"/>
              <a:ext cx="7772107" cy="1509649"/>
            </a:xfrm>
            <a:prstGeom prst="homePlate">
              <a:avLst>
                <a:gd name="adj" fmla="val 27686"/>
              </a:avLst>
            </a:prstGeom>
            <a:solidFill>
              <a:srgbClr val="FBFBFB"/>
            </a:solidFill>
            <a:ln>
              <a:solidFill>
                <a:srgbClr val="2C4213"/>
              </a:solidFill>
            </a:ln>
          </p:spPr>
          <p:style>
            <a:lnRef idx="1">
              <a:schemeClr val="accent1"/>
            </a:lnRef>
            <a:fillRef idx="3">
              <a:schemeClr val="accent1"/>
            </a:fillRef>
            <a:effectRef idx="2">
              <a:schemeClr val="accent1"/>
            </a:effectRef>
            <a:fontRef idx="minor">
              <a:schemeClr val="lt1"/>
            </a:fontRef>
          </p:style>
          <p:txBody>
            <a:bodyPr anchor="ctr"/>
            <a:lstStyle/>
            <a:p>
              <a:pPr lvl="1" eaLnBrk="1" hangingPunct="1">
                <a:spcAft>
                  <a:spcPts val="600"/>
                </a:spcAft>
                <a:defRPr/>
              </a:pPr>
              <a:r>
                <a:rPr lang="en-US" altLang="en-US" sz="1600" b="1" dirty="0">
                  <a:solidFill>
                    <a:schemeClr val="tx1"/>
                  </a:solidFill>
                </a:rPr>
                <a:t>Pre-existing BPAs established by the NAC may or may not rollover to the MSPV distribution contract.  For example – </a:t>
              </a:r>
            </a:p>
            <a:p>
              <a:pPr lvl="2" indent="-285750" eaLnBrk="1" hangingPunct="1">
                <a:spcAft>
                  <a:spcPts val="600"/>
                </a:spcAft>
                <a:buFont typeface="Wingdings" panose="05000000000000000000" pitchFamily="2" charset="2"/>
                <a:buChar char="§"/>
                <a:defRPr/>
              </a:pPr>
              <a:r>
                <a:rPr lang="en-US" altLang="en-US" sz="1400" b="1" dirty="0">
                  <a:solidFill>
                    <a:schemeClr val="tx1"/>
                  </a:solidFill>
                </a:rPr>
                <a:t>BPAs, or other contracts with an expiring Federal Supply Schedule (FSS) within the first year of the MSPV performance period </a:t>
              </a:r>
              <a:r>
                <a:rPr lang="en-US" altLang="en-US" sz="1400" b="1" u="sng" dirty="0">
                  <a:solidFill>
                    <a:schemeClr val="tx1"/>
                  </a:solidFill>
                </a:rPr>
                <a:t>may not </a:t>
              </a:r>
              <a:r>
                <a:rPr lang="en-US" altLang="en-US" sz="1400" b="1" dirty="0">
                  <a:solidFill>
                    <a:schemeClr val="tx1"/>
                  </a:solidFill>
                </a:rPr>
                <a:t>rollover to the new contract</a:t>
              </a:r>
            </a:p>
            <a:p>
              <a:pPr lvl="2" indent="-285750" eaLnBrk="1" hangingPunct="1">
                <a:spcAft>
                  <a:spcPts val="600"/>
                </a:spcAft>
                <a:buFont typeface="Wingdings" panose="05000000000000000000" pitchFamily="2" charset="2"/>
                <a:buChar char="§"/>
                <a:defRPr/>
              </a:pPr>
              <a:r>
                <a:rPr lang="en-US" altLang="en-US" sz="1400" b="1" dirty="0">
                  <a:solidFill>
                    <a:schemeClr val="tx1"/>
                  </a:solidFill>
                </a:rPr>
                <a:t>BPAs, or other contractual instruments containing the capabilities and meeting the terms of the MSPV Program, i.e., MSPV language, </a:t>
              </a:r>
              <a:r>
                <a:rPr lang="en-US" altLang="en-US" sz="1400" b="1" u="sng" dirty="0">
                  <a:solidFill>
                    <a:schemeClr val="tx1"/>
                  </a:solidFill>
                </a:rPr>
                <a:t>may</a:t>
              </a:r>
              <a:r>
                <a:rPr lang="en-US" altLang="en-US" sz="1400" b="1" dirty="0">
                  <a:solidFill>
                    <a:schemeClr val="tx1"/>
                  </a:solidFill>
                </a:rPr>
                <a:t> rollover to the new contract </a:t>
              </a:r>
            </a:p>
          </p:txBody>
        </p:sp>
        <p:grpSp>
          <p:nvGrpSpPr>
            <p:cNvPr id="16397" name="Group 26"/>
            <p:cNvGrpSpPr>
              <a:grpSpLocks/>
            </p:cNvGrpSpPr>
            <p:nvPr/>
          </p:nvGrpSpPr>
          <p:grpSpPr bwMode="auto">
            <a:xfrm>
              <a:off x="182873" y="5300145"/>
              <a:ext cx="731520" cy="729373"/>
              <a:chOff x="182873" y="5354124"/>
              <a:chExt cx="731520" cy="729373"/>
            </a:xfrm>
          </p:grpSpPr>
          <p:sp>
            <p:nvSpPr>
              <p:cNvPr id="24" name="Oval 23"/>
              <p:cNvSpPr/>
              <p:nvPr/>
            </p:nvSpPr>
            <p:spPr>
              <a:xfrm>
                <a:off x="274944" y="5444978"/>
                <a:ext cx="547666" cy="547664"/>
              </a:xfrm>
              <a:prstGeom prst="ellipse">
                <a:avLst/>
              </a:prstGeom>
              <a:solidFill>
                <a:srgbClr val="FBFBF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399" name="Freeform 942"/>
              <p:cNvSpPr>
                <a:spLocks noChangeAspect="1" noEditPoints="1"/>
              </p:cNvSpPr>
              <p:nvPr/>
            </p:nvSpPr>
            <p:spPr bwMode="auto">
              <a:xfrm>
                <a:off x="182873" y="5354124"/>
                <a:ext cx="731520" cy="729373"/>
              </a:xfrm>
              <a:custGeom>
                <a:avLst/>
                <a:gdLst>
                  <a:gd name="T0" fmla="*/ 2147483646 w 512"/>
                  <a:gd name="T1" fmla="*/ 0 h 512"/>
                  <a:gd name="T2" fmla="*/ 0 w 512"/>
                  <a:gd name="T3" fmla="*/ 2147483646 h 512"/>
                  <a:gd name="T4" fmla="*/ 2147483646 w 512"/>
                  <a:gd name="T5" fmla="*/ 2147483646 h 512"/>
                  <a:gd name="T6" fmla="*/ 2147483646 w 512"/>
                  <a:gd name="T7" fmla="*/ 2147483646 h 512"/>
                  <a:gd name="T8" fmla="*/ 2147483646 w 512"/>
                  <a:gd name="T9" fmla="*/ 0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2147483646 w 512"/>
                  <a:gd name="T25" fmla="*/ 2147483646 h 512"/>
                  <a:gd name="T26" fmla="*/ 2147483646 w 512"/>
                  <a:gd name="T27" fmla="*/ 2147483646 h 512"/>
                  <a:gd name="T28" fmla="*/ 2147483646 w 512"/>
                  <a:gd name="T29" fmla="*/ 2147483646 h 512"/>
                  <a:gd name="T30" fmla="*/ 2147483646 w 512"/>
                  <a:gd name="T31" fmla="*/ 2147483646 h 512"/>
                  <a:gd name="T32" fmla="*/ 2147483646 w 512"/>
                  <a:gd name="T33" fmla="*/ 2147483646 h 512"/>
                  <a:gd name="T34" fmla="*/ 2147483646 w 512"/>
                  <a:gd name="T35" fmla="*/ 2147483646 h 512"/>
                  <a:gd name="T36" fmla="*/ 2147483646 w 512"/>
                  <a:gd name="T37" fmla="*/ 2147483646 h 512"/>
                  <a:gd name="T38" fmla="*/ 2147483646 w 512"/>
                  <a:gd name="T39" fmla="*/ 2147483646 h 512"/>
                  <a:gd name="T40" fmla="*/ 2147483646 w 512"/>
                  <a:gd name="T41" fmla="*/ 2147483646 h 512"/>
                  <a:gd name="T42" fmla="*/ 2147483646 w 512"/>
                  <a:gd name="T43" fmla="*/ 2147483646 h 512"/>
                  <a:gd name="T44" fmla="*/ 2147483646 w 512"/>
                  <a:gd name="T45" fmla="*/ 2147483646 h 512"/>
                  <a:gd name="T46" fmla="*/ 2147483646 w 512"/>
                  <a:gd name="T47" fmla="*/ 2147483646 h 512"/>
                  <a:gd name="T48" fmla="*/ 2147483646 w 512"/>
                  <a:gd name="T49" fmla="*/ 2147483646 h 512"/>
                  <a:gd name="T50" fmla="*/ 2147483646 w 512"/>
                  <a:gd name="T51" fmla="*/ 2147483646 h 512"/>
                  <a:gd name="T52" fmla="*/ 2147483646 w 512"/>
                  <a:gd name="T53" fmla="*/ 2147483646 h 512"/>
                  <a:gd name="T54" fmla="*/ 2147483646 w 512"/>
                  <a:gd name="T55" fmla="*/ 2147483646 h 512"/>
                  <a:gd name="T56" fmla="*/ 2147483646 w 512"/>
                  <a:gd name="T57" fmla="*/ 2147483646 h 512"/>
                  <a:gd name="T58" fmla="*/ 2147483646 w 512"/>
                  <a:gd name="T59" fmla="*/ 2147483646 h 512"/>
                  <a:gd name="T60" fmla="*/ 2147483646 w 512"/>
                  <a:gd name="T61" fmla="*/ 2147483646 h 512"/>
                  <a:gd name="T62" fmla="*/ 2147483646 w 512"/>
                  <a:gd name="T63" fmla="*/ 2147483646 h 512"/>
                  <a:gd name="T64" fmla="*/ 2147483646 w 512"/>
                  <a:gd name="T65" fmla="*/ 2147483646 h 512"/>
                  <a:gd name="T66" fmla="*/ 2147483646 w 512"/>
                  <a:gd name="T67" fmla="*/ 2147483646 h 512"/>
                  <a:gd name="T68" fmla="*/ 2147483646 w 512"/>
                  <a:gd name="T69" fmla="*/ 2147483646 h 5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81" y="221"/>
                    </a:moveTo>
                    <a:cubicBezTo>
                      <a:pt x="274" y="327"/>
                      <a:pt x="274" y="327"/>
                      <a:pt x="274" y="327"/>
                    </a:cubicBezTo>
                    <a:cubicBezTo>
                      <a:pt x="271" y="330"/>
                      <a:pt x="266" y="331"/>
                      <a:pt x="262" y="330"/>
                    </a:cubicBezTo>
                    <a:cubicBezTo>
                      <a:pt x="258" y="328"/>
                      <a:pt x="256" y="324"/>
                      <a:pt x="256" y="320"/>
                    </a:cubicBezTo>
                    <a:cubicBezTo>
                      <a:pt x="256" y="266"/>
                      <a:pt x="256" y="266"/>
                      <a:pt x="256" y="266"/>
                    </a:cubicBezTo>
                    <a:cubicBezTo>
                      <a:pt x="204" y="266"/>
                      <a:pt x="181" y="304"/>
                      <a:pt x="181" y="341"/>
                    </a:cubicBezTo>
                    <a:cubicBezTo>
                      <a:pt x="181" y="362"/>
                      <a:pt x="191" y="382"/>
                      <a:pt x="209" y="397"/>
                    </a:cubicBezTo>
                    <a:cubicBezTo>
                      <a:pt x="213" y="400"/>
                      <a:pt x="214" y="406"/>
                      <a:pt x="211" y="411"/>
                    </a:cubicBezTo>
                    <a:cubicBezTo>
                      <a:pt x="209" y="414"/>
                      <a:pt x="206" y="416"/>
                      <a:pt x="202" y="416"/>
                    </a:cubicBezTo>
                    <a:cubicBezTo>
                      <a:pt x="201" y="416"/>
                      <a:pt x="199" y="415"/>
                      <a:pt x="198" y="415"/>
                    </a:cubicBezTo>
                    <a:cubicBezTo>
                      <a:pt x="149" y="393"/>
                      <a:pt x="117" y="343"/>
                      <a:pt x="117" y="288"/>
                    </a:cubicBezTo>
                    <a:cubicBezTo>
                      <a:pt x="117" y="211"/>
                      <a:pt x="179" y="149"/>
                      <a:pt x="256" y="149"/>
                    </a:cubicBezTo>
                    <a:cubicBezTo>
                      <a:pt x="256" y="106"/>
                      <a:pt x="256" y="106"/>
                      <a:pt x="256" y="106"/>
                    </a:cubicBezTo>
                    <a:cubicBezTo>
                      <a:pt x="256" y="102"/>
                      <a:pt x="258" y="98"/>
                      <a:pt x="262" y="96"/>
                    </a:cubicBezTo>
                    <a:cubicBezTo>
                      <a:pt x="266" y="95"/>
                      <a:pt x="271" y="96"/>
                      <a:pt x="274" y="99"/>
                    </a:cubicBezTo>
                    <a:cubicBezTo>
                      <a:pt x="381" y="205"/>
                      <a:pt x="381" y="205"/>
                      <a:pt x="381" y="205"/>
                    </a:cubicBezTo>
                    <a:cubicBezTo>
                      <a:pt x="385" y="210"/>
                      <a:pt x="385" y="216"/>
                      <a:pt x="381" y="221"/>
                    </a:cubicBezTo>
                    <a:close/>
                    <a:moveTo>
                      <a:pt x="277" y="132"/>
                    </a:moveTo>
                    <a:cubicBezTo>
                      <a:pt x="358" y="213"/>
                      <a:pt x="358" y="213"/>
                      <a:pt x="358" y="213"/>
                    </a:cubicBezTo>
                    <a:cubicBezTo>
                      <a:pt x="277" y="294"/>
                      <a:pt x="277" y="294"/>
                      <a:pt x="277" y="294"/>
                    </a:cubicBezTo>
                    <a:cubicBezTo>
                      <a:pt x="277" y="256"/>
                      <a:pt x="277" y="256"/>
                      <a:pt x="277" y="256"/>
                    </a:cubicBezTo>
                    <a:cubicBezTo>
                      <a:pt x="277" y="250"/>
                      <a:pt x="272" y="245"/>
                      <a:pt x="266" y="245"/>
                    </a:cubicBezTo>
                    <a:cubicBezTo>
                      <a:pt x="256" y="245"/>
                      <a:pt x="256" y="245"/>
                      <a:pt x="256" y="245"/>
                    </a:cubicBezTo>
                    <a:cubicBezTo>
                      <a:pt x="199" y="245"/>
                      <a:pt x="160" y="284"/>
                      <a:pt x="160" y="341"/>
                    </a:cubicBezTo>
                    <a:cubicBezTo>
                      <a:pt x="160" y="348"/>
                      <a:pt x="161" y="354"/>
                      <a:pt x="162" y="360"/>
                    </a:cubicBezTo>
                    <a:cubicBezTo>
                      <a:pt x="147" y="340"/>
                      <a:pt x="138" y="315"/>
                      <a:pt x="138" y="288"/>
                    </a:cubicBezTo>
                    <a:cubicBezTo>
                      <a:pt x="138" y="223"/>
                      <a:pt x="191" y="170"/>
                      <a:pt x="256" y="170"/>
                    </a:cubicBezTo>
                    <a:cubicBezTo>
                      <a:pt x="266" y="170"/>
                      <a:pt x="266" y="170"/>
                      <a:pt x="266" y="170"/>
                    </a:cubicBezTo>
                    <a:cubicBezTo>
                      <a:pt x="272" y="170"/>
                      <a:pt x="277" y="166"/>
                      <a:pt x="277" y="160"/>
                    </a:cubicBezTo>
                    <a:lnTo>
                      <a:pt x="277" y="132"/>
                    </a:lnTo>
                    <a:close/>
                  </a:path>
                </a:pathLst>
              </a:custGeom>
              <a:solidFill>
                <a:srgbClr val="2C421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6391" name="Group 30"/>
          <p:cNvGrpSpPr>
            <a:grpSpLocks/>
          </p:cNvGrpSpPr>
          <p:nvPr/>
        </p:nvGrpSpPr>
        <p:grpSpPr bwMode="auto">
          <a:xfrm>
            <a:off x="182563" y="1649413"/>
            <a:ext cx="8215312" cy="838200"/>
            <a:chOff x="182873" y="1828800"/>
            <a:chExt cx="8215002" cy="837332"/>
          </a:xfrm>
        </p:grpSpPr>
        <p:sp>
          <p:nvSpPr>
            <p:cNvPr id="5" name="Pentagon 4"/>
            <p:cNvSpPr/>
            <p:nvPr/>
          </p:nvSpPr>
          <p:spPr>
            <a:xfrm flipH="1">
              <a:off x="625768" y="1828800"/>
              <a:ext cx="7772107" cy="837332"/>
            </a:xfrm>
            <a:prstGeom prst="homePlate">
              <a:avLst/>
            </a:prstGeom>
            <a:solidFill>
              <a:srgbClr val="FBFBFB"/>
            </a:solidFill>
            <a:ln>
              <a:solidFill>
                <a:srgbClr val="002950"/>
              </a:solidFill>
            </a:ln>
          </p:spPr>
          <p:style>
            <a:lnRef idx="1">
              <a:schemeClr val="accent1"/>
            </a:lnRef>
            <a:fillRef idx="3">
              <a:schemeClr val="accent1"/>
            </a:fillRef>
            <a:effectRef idx="2">
              <a:schemeClr val="accent1"/>
            </a:effectRef>
            <a:fontRef idx="minor">
              <a:schemeClr val="lt1"/>
            </a:fontRef>
          </p:style>
          <p:txBody>
            <a:bodyPr anchor="ctr"/>
            <a:lstStyle/>
            <a:p>
              <a:pPr lvl="1" eaLnBrk="1" hangingPunct="1">
                <a:spcAft>
                  <a:spcPts val="600"/>
                </a:spcAft>
                <a:defRPr/>
              </a:pPr>
              <a:r>
                <a:rPr lang="en-US" altLang="en-US" sz="1600" b="1">
                  <a:solidFill>
                    <a:schemeClr val="tx1"/>
                  </a:solidFill>
                </a:rPr>
                <a:t>There are 20 unique geographical areas</a:t>
              </a:r>
              <a:endParaRPr lang="en-US" altLang="en-US" sz="1600" b="1" dirty="0">
                <a:solidFill>
                  <a:schemeClr val="tx1"/>
                </a:solidFill>
              </a:endParaRPr>
            </a:p>
          </p:txBody>
        </p:sp>
        <p:grpSp>
          <p:nvGrpSpPr>
            <p:cNvPr id="16393" name="Group 20"/>
            <p:cNvGrpSpPr>
              <a:grpSpLocks/>
            </p:cNvGrpSpPr>
            <p:nvPr/>
          </p:nvGrpSpPr>
          <p:grpSpPr bwMode="auto">
            <a:xfrm>
              <a:off x="182873" y="1880631"/>
              <a:ext cx="731520" cy="733670"/>
              <a:chOff x="182873" y="1932462"/>
              <a:chExt cx="731520" cy="733670"/>
            </a:xfrm>
          </p:grpSpPr>
          <p:sp>
            <p:nvSpPr>
              <p:cNvPr id="14" name="Oval 13"/>
              <p:cNvSpPr/>
              <p:nvPr/>
            </p:nvSpPr>
            <p:spPr>
              <a:xfrm>
                <a:off x="274944" y="2026529"/>
                <a:ext cx="547666" cy="548706"/>
              </a:xfrm>
              <a:prstGeom prst="ellipse">
                <a:avLst/>
              </a:prstGeom>
              <a:solidFill>
                <a:srgbClr val="FBFBF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395" name="Freeform 59"/>
              <p:cNvSpPr>
                <a:spLocks noChangeAspect="1" noEditPoints="1"/>
              </p:cNvSpPr>
              <p:nvPr/>
            </p:nvSpPr>
            <p:spPr bwMode="auto">
              <a:xfrm>
                <a:off x="182873" y="1932462"/>
                <a:ext cx="731520" cy="733670"/>
              </a:xfrm>
              <a:custGeom>
                <a:avLst/>
                <a:gdLst>
                  <a:gd name="T0" fmla="*/ 2147483646 w 512"/>
                  <a:gd name="T1" fmla="*/ 2147483646 h 512"/>
                  <a:gd name="T2" fmla="*/ 2147483646 w 512"/>
                  <a:gd name="T3" fmla="*/ 2147483646 h 512"/>
                  <a:gd name="T4" fmla="*/ 2147483646 w 512"/>
                  <a:gd name="T5" fmla="*/ 2147483646 h 512"/>
                  <a:gd name="T6" fmla="*/ 2147483646 w 512"/>
                  <a:gd name="T7" fmla="*/ 2147483646 h 512"/>
                  <a:gd name="T8" fmla="*/ 2147483646 w 512"/>
                  <a:gd name="T9" fmla="*/ 2147483646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2147483646 w 512"/>
                  <a:gd name="T25" fmla="*/ 2147483646 h 512"/>
                  <a:gd name="T26" fmla="*/ 2147483646 w 512"/>
                  <a:gd name="T27" fmla="*/ 2147483646 h 512"/>
                  <a:gd name="T28" fmla="*/ 2147483646 w 512"/>
                  <a:gd name="T29" fmla="*/ 2147483646 h 512"/>
                  <a:gd name="T30" fmla="*/ 2147483646 w 512"/>
                  <a:gd name="T31" fmla="*/ 2147483646 h 512"/>
                  <a:gd name="T32" fmla="*/ 2147483646 w 512"/>
                  <a:gd name="T33" fmla="*/ 2147483646 h 512"/>
                  <a:gd name="T34" fmla="*/ 2147483646 w 512"/>
                  <a:gd name="T35" fmla="*/ 2147483646 h 512"/>
                  <a:gd name="T36" fmla="*/ 2147483646 w 512"/>
                  <a:gd name="T37" fmla="*/ 2147483646 h 512"/>
                  <a:gd name="T38" fmla="*/ 0 w 512"/>
                  <a:gd name="T39" fmla="*/ 2147483646 h 512"/>
                  <a:gd name="T40" fmla="*/ 2147483646 w 512"/>
                  <a:gd name="T41" fmla="*/ 2147483646 h 512"/>
                  <a:gd name="T42" fmla="*/ 2147483646 w 512"/>
                  <a:gd name="T43" fmla="*/ 2147483646 h 512"/>
                  <a:gd name="T44" fmla="*/ 2147483646 w 512"/>
                  <a:gd name="T45" fmla="*/ 2147483646 h 512"/>
                  <a:gd name="T46" fmla="*/ 2147483646 w 512"/>
                  <a:gd name="T47" fmla="*/ 2147483646 h 512"/>
                  <a:gd name="T48" fmla="*/ 2147483646 w 512"/>
                  <a:gd name="T49" fmla="*/ 2147483646 h 512"/>
                  <a:gd name="T50" fmla="*/ 2147483646 w 512"/>
                  <a:gd name="T51" fmla="*/ 2147483646 h 512"/>
                  <a:gd name="T52" fmla="*/ 2147483646 w 512"/>
                  <a:gd name="T53" fmla="*/ 2147483646 h 512"/>
                  <a:gd name="T54" fmla="*/ 2147483646 w 512"/>
                  <a:gd name="T55" fmla="*/ 2147483646 h 512"/>
                  <a:gd name="T56" fmla="*/ 2147483646 w 512"/>
                  <a:gd name="T57" fmla="*/ 2147483646 h 512"/>
                  <a:gd name="T58" fmla="*/ 2147483646 w 512"/>
                  <a:gd name="T59" fmla="*/ 2147483646 h 512"/>
                  <a:gd name="T60" fmla="*/ 2147483646 w 512"/>
                  <a:gd name="T61" fmla="*/ 2147483646 h 512"/>
                  <a:gd name="T62" fmla="*/ 2147483646 w 512"/>
                  <a:gd name="T63" fmla="*/ 2147483646 h 51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12" h="512">
                    <a:moveTo>
                      <a:pt x="201" y="170"/>
                    </a:moveTo>
                    <a:cubicBezTo>
                      <a:pt x="147" y="170"/>
                      <a:pt x="147" y="170"/>
                      <a:pt x="147" y="170"/>
                    </a:cubicBezTo>
                    <a:cubicBezTo>
                      <a:pt x="165" y="147"/>
                      <a:pt x="190" y="130"/>
                      <a:pt x="220" y="122"/>
                    </a:cubicBezTo>
                    <a:cubicBezTo>
                      <a:pt x="212" y="135"/>
                      <a:pt x="206" y="151"/>
                      <a:pt x="201" y="170"/>
                    </a:cubicBezTo>
                    <a:close/>
                    <a:moveTo>
                      <a:pt x="256" y="117"/>
                    </a:moveTo>
                    <a:cubicBezTo>
                      <a:pt x="245" y="117"/>
                      <a:pt x="232" y="137"/>
                      <a:pt x="223" y="170"/>
                    </a:cubicBezTo>
                    <a:cubicBezTo>
                      <a:pt x="288" y="170"/>
                      <a:pt x="288" y="170"/>
                      <a:pt x="288" y="170"/>
                    </a:cubicBezTo>
                    <a:cubicBezTo>
                      <a:pt x="279" y="137"/>
                      <a:pt x="266" y="117"/>
                      <a:pt x="256" y="117"/>
                    </a:cubicBezTo>
                    <a:close/>
                    <a:moveTo>
                      <a:pt x="197" y="192"/>
                    </a:moveTo>
                    <a:cubicBezTo>
                      <a:pt x="133" y="192"/>
                      <a:pt x="133" y="192"/>
                      <a:pt x="133" y="192"/>
                    </a:cubicBezTo>
                    <a:cubicBezTo>
                      <a:pt x="124" y="208"/>
                      <a:pt x="119" y="226"/>
                      <a:pt x="118" y="245"/>
                    </a:cubicBezTo>
                    <a:cubicBezTo>
                      <a:pt x="192" y="245"/>
                      <a:pt x="192" y="245"/>
                      <a:pt x="192" y="245"/>
                    </a:cubicBezTo>
                    <a:cubicBezTo>
                      <a:pt x="192" y="227"/>
                      <a:pt x="194" y="209"/>
                      <a:pt x="197" y="192"/>
                    </a:cubicBezTo>
                    <a:close/>
                    <a:moveTo>
                      <a:pt x="218" y="320"/>
                    </a:moveTo>
                    <a:cubicBezTo>
                      <a:pt x="293" y="320"/>
                      <a:pt x="293" y="320"/>
                      <a:pt x="293" y="320"/>
                    </a:cubicBezTo>
                    <a:cubicBezTo>
                      <a:pt x="296" y="304"/>
                      <a:pt x="298" y="286"/>
                      <a:pt x="298" y="266"/>
                    </a:cubicBezTo>
                    <a:cubicBezTo>
                      <a:pt x="213" y="266"/>
                      <a:pt x="213" y="266"/>
                      <a:pt x="213" y="266"/>
                    </a:cubicBezTo>
                    <a:cubicBezTo>
                      <a:pt x="214" y="286"/>
                      <a:pt x="216" y="304"/>
                      <a:pt x="218" y="320"/>
                    </a:cubicBezTo>
                    <a:close/>
                    <a:moveTo>
                      <a:pt x="365" y="170"/>
                    </a:moveTo>
                    <a:cubicBezTo>
                      <a:pt x="347" y="147"/>
                      <a:pt x="321" y="130"/>
                      <a:pt x="292" y="122"/>
                    </a:cubicBezTo>
                    <a:cubicBezTo>
                      <a:pt x="299" y="135"/>
                      <a:pt x="306" y="151"/>
                      <a:pt x="310" y="170"/>
                    </a:cubicBezTo>
                    <a:lnTo>
                      <a:pt x="365" y="170"/>
                    </a:lnTo>
                    <a:close/>
                    <a:moveTo>
                      <a:pt x="293" y="192"/>
                    </a:moveTo>
                    <a:cubicBezTo>
                      <a:pt x="218" y="192"/>
                      <a:pt x="218" y="192"/>
                      <a:pt x="218" y="192"/>
                    </a:cubicBezTo>
                    <a:cubicBezTo>
                      <a:pt x="216" y="207"/>
                      <a:pt x="214" y="225"/>
                      <a:pt x="213" y="245"/>
                    </a:cubicBezTo>
                    <a:cubicBezTo>
                      <a:pt x="298" y="245"/>
                      <a:pt x="298" y="245"/>
                      <a:pt x="298" y="245"/>
                    </a:cubicBezTo>
                    <a:cubicBezTo>
                      <a:pt x="298" y="225"/>
                      <a:pt x="296" y="207"/>
                      <a:pt x="293" y="192"/>
                    </a:cubicBezTo>
                    <a:close/>
                    <a:moveTo>
                      <a:pt x="192" y="266"/>
                    </a:moveTo>
                    <a:cubicBezTo>
                      <a:pt x="118" y="266"/>
                      <a:pt x="118" y="266"/>
                      <a:pt x="118" y="266"/>
                    </a:cubicBezTo>
                    <a:cubicBezTo>
                      <a:pt x="119" y="285"/>
                      <a:pt x="124" y="303"/>
                      <a:pt x="133" y="320"/>
                    </a:cubicBezTo>
                    <a:cubicBezTo>
                      <a:pt x="197" y="320"/>
                      <a:pt x="197" y="320"/>
                      <a:pt x="197" y="320"/>
                    </a:cubicBezTo>
                    <a:cubicBezTo>
                      <a:pt x="194" y="303"/>
                      <a:pt x="192" y="284"/>
                      <a:pt x="192" y="266"/>
                    </a:cubicBezTo>
                    <a:close/>
                    <a:moveTo>
                      <a:pt x="319" y="245"/>
                    </a:moveTo>
                    <a:cubicBezTo>
                      <a:pt x="394" y="245"/>
                      <a:pt x="394" y="245"/>
                      <a:pt x="394" y="245"/>
                    </a:cubicBezTo>
                    <a:cubicBezTo>
                      <a:pt x="392" y="226"/>
                      <a:pt x="387" y="208"/>
                      <a:pt x="379" y="192"/>
                    </a:cubicBezTo>
                    <a:cubicBezTo>
                      <a:pt x="314" y="192"/>
                      <a:pt x="314" y="192"/>
                      <a:pt x="314" y="192"/>
                    </a:cubicBezTo>
                    <a:cubicBezTo>
                      <a:pt x="317" y="209"/>
                      <a:pt x="319" y="227"/>
                      <a:pt x="319" y="245"/>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6" y="256"/>
                    </a:moveTo>
                    <a:cubicBezTo>
                      <a:pt x="416" y="167"/>
                      <a:pt x="344" y="96"/>
                      <a:pt x="256" y="96"/>
                    </a:cubicBezTo>
                    <a:cubicBezTo>
                      <a:pt x="167" y="96"/>
                      <a:pt x="96" y="167"/>
                      <a:pt x="96" y="256"/>
                    </a:cubicBezTo>
                    <a:cubicBezTo>
                      <a:pt x="96" y="344"/>
                      <a:pt x="167" y="416"/>
                      <a:pt x="256" y="416"/>
                    </a:cubicBezTo>
                    <a:cubicBezTo>
                      <a:pt x="344" y="416"/>
                      <a:pt x="416" y="344"/>
                      <a:pt x="416" y="256"/>
                    </a:cubicBezTo>
                    <a:close/>
                    <a:moveTo>
                      <a:pt x="314" y="320"/>
                    </a:moveTo>
                    <a:cubicBezTo>
                      <a:pt x="379" y="320"/>
                      <a:pt x="379" y="320"/>
                      <a:pt x="379" y="320"/>
                    </a:cubicBezTo>
                    <a:cubicBezTo>
                      <a:pt x="387" y="303"/>
                      <a:pt x="392" y="285"/>
                      <a:pt x="394" y="266"/>
                    </a:cubicBezTo>
                    <a:cubicBezTo>
                      <a:pt x="319" y="266"/>
                      <a:pt x="319" y="266"/>
                      <a:pt x="319" y="266"/>
                    </a:cubicBezTo>
                    <a:cubicBezTo>
                      <a:pt x="319" y="284"/>
                      <a:pt x="317" y="303"/>
                      <a:pt x="314" y="320"/>
                    </a:cubicBezTo>
                    <a:close/>
                    <a:moveTo>
                      <a:pt x="147" y="341"/>
                    </a:moveTo>
                    <a:cubicBezTo>
                      <a:pt x="165" y="364"/>
                      <a:pt x="190" y="381"/>
                      <a:pt x="220" y="389"/>
                    </a:cubicBezTo>
                    <a:cubicBezTo>
                      <a:pt x="212" y="377"/>
                      <a:pt x="206" y="360"/>
                      <a:pt x="201" y="341"/>
                    </a:cubicBezTo>
                    <a:lnTo>
                      <a:pt x="147" y="341"/>
                    </a:lnTo>
                    <a:close/>
                    <a:moveTo>
                      <a:pt x="292" y="389"/>
                    </a:moveTo>
                    <a:cubicBezTo>
                      <a:pt x="321" y="381"/>
                      <a:pt x="347" y="364"/>
                      <a:pt x="365" y="341"/>
                    </a:cubicBezTo>
                    <a:cubicBezTo>
                      <a:pt x="310" y="341"/>
                      <a:pt x="310" y="341"/>
                      <a:pt x="310" y="341"/>
                    </a:cubicBezTo>
                    <a:cubicBezTo>
                      <a:pt x="306" y="360"/>
                      <a:pt x="299" y="377"/>
                      <a:pt x="292" y="389"/>
                    </a:cubicBezTo>
                    <a:close/>
                    <a:moveTo>
                      <a:pt x="256" y="394"/>
                    </a:moveTo>
                    <a:cubicBezTo>
                      <a:pt x="266" y="394"/>
                      <a:pt x="279" y="375"/>
                      <a:pt x="288" y="341"/>
                    </a:cubicBezTo>
                    <a:cubicBezTo>
                      <a:pt x="223" y="341"/>
                      <a:pt x="223" y="341"/>
                      <a:pt x="223" y="341"/>
                    </a:cubicBezTo>
                    <a:cubicBezTo>
                      <a:pt x="232" y="375"/>
                      <a:pt x="245" y="394"/>
                      <a:pt x="256" y="394"/>
                    </a:cubicBezTo>
                    <a:close/>
                  </a:path>
                </a:pathLst>
              </a:custGeom>
              <a:solidFill>
                <a:srgbClr val="0029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Tree>
    <p:extLst>
      <p:ext uri="{BB962C8B-B14F-4D97-AF65-F5344CB8AC3E}">
        <p14:creationId xmlns:p14="http://schemas.microsoft.com/office/powerpoint/2010/main" val="2809531033"/>
      </p:ext>
    </p:extLst>
  </p:cSld>
  <p:clrMapOvr>
    <a:masterClrMapping/>
  </p:clrMapOvr>
  <p:transition spd="slow">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Placeholder 1"/>
          <p:cNvSpPr txBox="1">
            <a:spLocks/>
          </p:cNvSpPr>
          <p:nvPr/>
        </p:nvSpPr>
        <p:spPr bwMode="auto">
          <a:xfrm>
            <a:off x="1293922" y="4000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spcAft>
                <a:spcPts val="600"/>
              </a:spcAft>
              <a:buFont typeface="Arial" charset="0"/>
              <a:buNone/>
            </a:pPr>
            <a:r>
              <a:rPr lang="en-US" altLang="en-US" b="1" dirty="0"/>
              <a:t>Other General MSPV Information</a:t>
            </a:r>
          </a:p>
        </p:txBody>
      </p:sp>
      <p:sp>
        <p:nvSpPr>
          <p:cNvPr id="4099" name="Title Placeholder 1"/>
          <p:cNvSpPr txBox="1">
            <a:spLocks/>
          </p:cNvSpPr>
          <p:nvPr/>
        </p:nvSpPr>
        <p:spPr bwMode="auto">
          <a:xfrm>
            <a:off x="625475" y="1638300"/>
            <a:ext cx="7769225" cy="471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514350" indent="-4572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457200" lvl="1" indent="0" eaLnBrk="1" hangingPunct="1">
              <a:spcBef>
                <a:spcPct val="0"/>
              </a:spcBef>
              <a:spcAft>
                <a:spcPts val="600"/>
              </a:spcAft>
              <a:buFont typeface="Arial" charset="0"/>
              <a:buNone/>
              <a:defRPr/>
            </a:pPr>
            <a:r>
              <a:rPr lang="en-US" altLang="en-US" sz="1600" b="1" dirty="0"/>
              <a:t>The MSPV is not intended to include “large hospital equipment”, i.e.,</a:t>
            </a:r>
          </a:p>
          <a:p>
            <a:pPr marL="1023938" indent="-342900" eaLnBrk="1" hangingPunct="1">
              <a:spcBef>
                <a:spcPct val="0"/>
              </a:spcBef>
              <a:spcAft>
                <a:spcPts val="600"/>
              </a:spcAft>
              <a:buFont typeface="Wingdings" panose="05000000000000000000" pitchFamily="2" charset="2"/>
              <a:buChar char="§"/>
              <a:defRPr/>
            </a:pPr>
            <a:r>
              <a:rPr lang="en-US" altLang="en-US" sz="1600" dirty="0"/>
              <a:t>Ultrasound, PET and CT Scanners, MRI, X-Ray </a:t>
            </a:r>
            <a:r>
              <a:rPr lang="en-US" altLang="en-US" sz="1600" dirty="0" smtClean="0"/>
              <a:t>Machines, </a:t>
            </a:r>
            <a:r>
              <a:rPr lang="en-US" altLang="en-US" sz="1600" dirty="0"/>
              <a:t>medical ventilators, heart-lung machines, and dialysis </a:t>
            </a:r>
            <a:r>
              <a:rPr lang="en-US" altLang="en-US" sz="1600" dirty="0" smtClean="0"/>
              <a:t>machines</a:t>
            </a:r>
          </a:p>
          <a:p>
            <a:pPr marL="1023938" indent="-342900" eaLnBrk="1" hangingPunct="1">
              <a:spcBef>
                <a:spcPct val="0"/>
              </a:spcBef>
              <a:spcAft>
                <a:spcPts val="600"/>
              </a:spcAft>
              <a:buFont typeface="Wingdings" panose="05000000000000000000" pitchFamily="2" charset="2"/>
              <a:buChar char="§"/>
              <a:defRPr/>
            </a:pPr>
            <a:r>
              <a:rPr lang="en-US" altLang="en-US" sz="1600" dirty="0" smtClean="0"/>
              <a:t>This </a:t>
            </a:r>
            <a:r>
              <a:rPr lang="en-US" altLang="en-US" sz="1600" dirty="0"/>
              <a:t>list is not all inclusive – it is intended to demonstrate the category of medical equipment and machinery that will be procured on other contracting vehicles due to their cost, complexity, features, and </a:t>
            </a:r>
            <a:r>
              <a:rPr lang="en-US" altLang="en-US" sz="1600" dirty="0" smtClean="0"/>
              <a:t>characterizations</a:t>
            </a:r>
            <a:endParaRPr lang="en-US" altLang="en-US" sz="1600" dirty="0"/>
          </a:p>
          <a:p>
            <a:pPr marL="857250" lvl="2" indent="0" eaLnBrk="1" hangingPunct="1">
              <a:spcBef>
                <a:spcPct val="0"/>
              </a:spcBef>
              <a:spcAft>
                <a:spcPts val="600"/>
              </a:spcAft>
              <a:buFont typeface="Arial" charset="0"/>
              <a:buNone/>
              <a:defRPr/>
            </a:pPr>
            <a:endParaRPr lang="en-US" altLang="en-US" sz="1600" b="1" dirty="0"/>
          </a:p>
          <a:p>
            <a:pPr marL="457200" lvl="1" indent="0" eaLnBrk="1" hangingPunct="1">
              <a:spcBef>
                <a:spcPct val="0"/>
              </a:spcBef>
              <a:spcAft>
                <a:spcPts val="600"/>
              </a:spcAft>
              <a:buFont typeface="Arial" charset="0"/>
              <a:buNone/>
              <a:defRPr/>
            </a:pPr>
            <a:r>
              <a:rPr lang="en-US" altLang="en-US" sz="1600" b="1" dirty="0"/>
              <a:t>The MSPV shall not ship any medical/surgical or any other supplies that are not on the Government provided master list of approved medical/surgical supplies</a:t>
            </a:r>
          </a:p>
          <a:p>
            <a:pPr marL="457200" lvl="1" indent="0" eaLnBrk="1" hangingPunct="1">
              <a:spcBef>
                <a:spcPct val="0"/>
              </a:spcBef>
              <a:spcAft>
                <a:spcPts val="600"/>
              </a:spcAft>
              <a:buFont typeface="Arial" charset="0"/>
              <a:buNone/>
              <a:defRPr/>
            </a:pPr>
            <a:endParaRPr lang="en-US" altLang="en-US" sz="1600" b="1" dirty="0"/>
          </a:p>
          <a:p>
            <a:pPr marL="457200" lvl="1" indent="0" eaLnBrk="1" hangingPunct="1">
              <a:spcBef>
                <a:spcPct val="0"/>
              </a:spcBef>
              <a:spcAft>
                <a:spcPts val="600"/>
              </a:spcAft>
              <a:buFont typeface="Arial" charset="0"/>
              <a:buNone/>
              <a:defRPr/>
            </a:pPr>
            <a:r>
              <a:rPr lang="en-US" altLang="en-US" sz="1600" b="1" dirty="0"/>
              <a:t>All medical/surgical supplies shall be provided to the ordering facilities in accordance with the terms and conditions of the MSPV contract</a:t>
            </a:r>
          </a:p>
          <a:p>
            <a:pPr marL="457200" lvl="1" indent="0" eaLnBrk="1" hangingPunct="1">
              <a:spcBef>
                <a:spcPct val="0"/>
              </a:spcBef>
              <a:spcAft>
                <a:spcPts val="600"/>
              </a:spcAft>
              <a:buFont typeface="Arial" charset="0"/>
              <a:buNone/>
              <a:defRPr/>
            </a:pPr>
            <a:endParaRPr lang="en-US" altLang="en-US" sz="1600" b="1" dirty="0"/>
          </a:p>
          <a:p>
            <a:pPr marL="457200" lvl="1" indent="0" eaLnBrk="1" hangingPunct="1">
              <a:spcBef>
                <a:spcPct val="0"/>
              </a:spcBef>
              <a:spcAft>
                <a:spcPts val="600"/>
              </a:spcAft>
              <a:buFont typeface="Arial" charset="0"/>
              <a:buNone/>
              <a:defRPr/>
            </a:pPr>
            <a:r>
              <a:rPr lang="en-US" altLang="en-US" sz="1600" b="1" dirty="0"/>
              <a:t>Drop shipments shall be made through product contractors only when approved by the customers in accordance with the customer’s requirement</a:t>
            </a:r>
          </a:p>
          <a:p>
            <a:pPr marL="1023938" lvl="1" indent="-342900" eaLnBrk="1" hangingPunct="1">
              <a:spcBef>
                <a:spcPct val="0"/>
              </a:spcBef>
              <a:spcAft>
                <a:spcPts val="600"/>
              </a:spcAft>
              <a:buFont typeface="Wingdings" panose="05000000000000000000" pitchFamily="2" charset="2"/>
              <a:buChar char="§"/>
              <a:tabLst>
                <a:tab pos="1252538" algn="l"/>
              </a:tabLst>
              <a:defRPr/>
            </a:pPr>
            <a:r>
              <a:rPr lang="en-US" altLang="en-US" sz="1600" dirty="0" smtClean="0"/>
              <a:t>Only </a:t>
            </a:r>
            <a:r>
              <a:rPr lang="en-US" altLang="en-US" sz="1600" dirty="0"/>
              <a:t>the reduced drop shipment fee shall apply to these orders </a:t>
            </a:r>
          </a:p>
        </p:txBody>
      </p:sp>
      <p:sp>
        <p:nvSpPr>
          <p:cNvPr id="1741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5AAC875-3894-4397-971B-D97358C62028}" type="slidenum">
              <a:rPr lang="en-US" altLang="en-US" sz="1200">
                <a:solidFill>
                  <a:srgbClr val="898989"/>
                </a:solidFill>
              </a:rPr>
              <a:pPr>
                <a:spcBef>
                  <a:spcPct val="0"/>
                </a:spcBef>
                <a:buFontTx/>
                <a:buNone/>
              </a:pPr>
              <a:t>9</a:t>
            </a:fld>
            <a:endParaRPr lang="en-US" altLang="en-US" sz="1200">
              <a:solidFill>
                <a:srgbClr val="898989"/>
              </a:solidFill>
            </a:endParaRPr>
          </a:p>
        </p:txBody>
      </p:sp>
      <p:sp>
        <p:nvSpPr>
          <p:cNvPr id="17413" name="Freeform 132"/>
          <p:cNvSpPr>
            <a:spLocks noChangeAspect="1" noEditPoints="1"/>
          </p:cNvSpPr>
          <p:nvPr/>
        </p:nvSpPr>
        <p:spPr bwMode="auto">
          <a:xfrm>
            <a:off x="309563" y="1500188"/>
            <a:ext cx="730250" cy="731837"/>
          </a:xfrm>
          <a:custGeom>
            <a:avLst/>
            <a:gdLst>
              <a:gd name="T0" fmla="*/ 2147483646 w 512"/>
              <a:gd name="T1" fmla="*/ 0 h 512"/>
              <a:gd name="T2" fmla="*/ 0 w 512"/>
              <a:gd name="T3" fmla="*/ 2147483646 h 512"/>
              <a:gd name="T4" fmla="*/ 2147483646 w 512"/>
              <a:gd name="T5" fmla="*/ 2147483646 h 512"/>
              <a:gd name="T6" fmla="*/ 2147483646 w 512"/>
              <a:gd name="T7" fmla="*/ 2147483646 h 512"/>
              <a:gd name="T8" fmla="*/ 2147483646 w 512"/>
              <a:gd name="T9" fmla="*/ 0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2147483646 w 512"/>
              <a:gd name="T25" fmla="*/ 2147483646 h 512"/>
              <a:gd name="T26" fmla="*/ 2147483646 w 512"/>
              <a:gd name="T27" fmla="*/ 2147483646 h 512"/>
              <a:gd name="T28" fmla="*/ 2147483646 w 512"/>
              <a:gd name="T29" fmla="*/ 2147483646 h 512"/>
              <a:gd name="T30" fmla="*/ 2147483646 w 512"/>
              <a:gd name="T31" fmla="*/ 2147483646 h 512"/>
              <a:gd name="T32" fmla="*/ 2147483646 w 512"/>
              <a:gd name="T33" fmla="*/ 2147483646 h 512"/>
              <a:gd name="T34" fmla="*/ 2147483646 w 512"/>
              <a:gd name="T35" fmla="*/ 2147483646 h 512"/>
              <a:gd name="T36" fmla="*/ 2147483646 w 512"/>
              <a:gd name="T37" fmla="*/ 2147483646 h 512"/>
              <a:gd name="T38" fmla="*/ 2147483646 w 512"/>
              <a:gd name="T39" fmla="*/ 2147483646 h 512"/>
              <a:gd name="T40" fmla="*/ 2147483646 w 512"/>
              <a:gd name="T41" fmla="*/ 2147483646 h 512"/>
              <a:gd name="T42" fmla="*/ 2147483646 w 512"/>
              <a:gd name="T43" fmla="*/ 2147483646 h 512"/>
              <a:gd name="T44" fmla="*/ 2147483646 w 512"/>
              <a:gd name="T45" fmla="*/ 2147483646 h 512"/>
              <a:gd name="T46" fmla="*/ 2147483646 w 512"/>
              <a:gd name="T47" fmla="*/ 2147483646 h 5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81" y="365"/>
                </a:moveTo>
                <a:cubicBezTo>
                  <a:pt x="385" y="370"/>
                  <a:pt x="385" y="376"/>
                  <a:pt x="381" y="381"/>
                </a:cubicBezTo>
                <a:cubicBezTo>
                  <a:pt x="378" y="383"/>
                  <a:pt x="376" y="384"/>
                  <a:pt x="373" y="384"/>
                </a:cubicBezTo>
                <a:cubicBezTo>
                  <a:pt x="370" y="384"/>
                  <a:pt x="368" y="383"/>
                  <a:pt x="365" y="381"/>
                </a:cubicBezTo>
                <a:cubicBezTo>
                  <a:pt x="256" y="271"/>
                  <a:pt x="256" y="271"/>
                  <a:pt x="256" y="271"/>
                </a:cubicBezTo>
                <a:cubicBezTo>
                  <a:pt x="146" y="381"/>
                  <a:pt x="146" y="381"/>
                  <a:pt x="146" y="381"/>
                </a:cubicBezTo>
                <a:cubicBezTo>
                  <a:pt x="144" y="383"/>
                  <a:pt x="141" y="384"/>
                  <a:pt x="138" y="384"/>
                </a:cubicBezTo>
                <a:cubicBezTo>
                  <a:pt x="136" y="384"/>
                  <a:pt x="133" y="383"/>
                  <a:pt x="131" y="381"/>
                </a:cubicBezTo>
                <a:cubicBezTo>
                  <a:pt x="127" y="376"/>
                  <a:pt x="127" y="370"/>
                  <a:pt x="131" y="365"/>
                </a:cubicBezTo>
                <a:cubicBezTo>
                  <a:pt x="241" y="256"/>
                  <a:pt x="241" y="256"/>
                  <a:pt x="241" y="256"/>
                </a:cubicBezTo>
                <a:cubicBezTo>
                  <a:pt x="131" y="146"/>
                  <a:pt x="131" y="146"/>
                  <a:pt x="131" y="146"/>
                </a:cubicBezTo>
                <a:cubicBezTo>
                  <a:pt x="127" y="142"/>
                  <a:pt x="127" y="135"/>
                  <a:pt x="131" y="131"/>
                </a:cubicBezTo>
                <a:cubicBezTo>
                  <a:pt x="135" y="127"/>
                  <a:pt x="142" y="127"/>
                  <a:pt x="146" y="131"/>
                </a:cubicBezTo>
                <a:cubicBezTo>
                  <a:pt x="256" y="241"/>
                  <a:pt x="256" y="241"/>
                  <a:pt x="256" y="241"/>
                </a:cubicBezTo>
                <a:cubicBezTo>
                  <a:pt x="365" y="131"/>
                  <a:pt x="365" y="131"/>
                  <a:pt x="365" y="131"/>
                </a:cubicBezTo>
                <a:cubicBezTo>
                  <a:pt x="370" y="127"/>
                  <a:pt x="376" y="127"/>
                  <a:pt x="381" y="131"/>
                </a:cubicBezTo>
                <a:cubicBezTo>
                  <a:pt x="385" y="135"/>
                  <a:pt x="385" y="142"/>
                  <a:pt x="381" y="146"/>
                </a:cubicBezTo>
                <a:cubicBezTo>
                  <a:pt x="271" y="256"/>
                  <a:pt x="271" y="256"/>
                  <a:pt x="271" y="256"/>
                </a:cubicBezTo>
                <a:lnTo>
                  <a:pt x="381" y="365"/>
                </a:lnTo>
                <a:close/>
              </a:path>
            </a:pathLst>
          </a:custGeom>
          <a:solidFill>
            <a:srgbClr val="0029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4" name="Freeform 598"/>
          <p:cNvSpPr>
            <a:spLocks noChangeAspect="1" noEditPoints="1"/>
          </p:cNvSpPr>
          <p:nvPr/>
        </p:nvSpPr>
        <p:spPr bwMode="auto">
          <a:xfrm>
            <a:off x="309563" y="4403725"/>
            <a:ext cx="730250" cy="731838"/>
          </a:xfrm>
          <a:custGeom>
            <a:avLst/>
            <a:gdLst>
              <a:gd name="T0" fmla="*/ 2147483646 w 512"/>
              <a:gd name="T1" fmla="*/ 0 h 512"/>
              <a:gd name="T2" fmla="*/ 0 w 512"/>
              <a:gd name="T3" fmla="*/ 2147483646 h 512"/>
              <a:gd name="T4" fmla="*/ 2147483646 w 512"/>
              <a:gd name="T5" fmla="*/ 2147483646 h 512"/>
              <a:gd name="T6" fmla="*/ 2147483646 w 512"/>
              <a:gd name="T7" fmla="*/ 2147483646 h 512"/>
              <a:gd name="T8" fmla="*/ 2147483646 w 512"/>
              <a:gd name="T9" fmla="*/ 0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2147483646 w 512"/>
              <a:gd name="T25" fmla="*/ 2147483646 h 512"/>
              <a:gd name="T26" fmla="*/ 2147483646 w 512"/>
              <a:gd name="T27" fmla="*/ 2147483646 h 512"/>
              <a:gd name="T28" fmla="*/ 2147483646 w 512"/>
              <a:gd name="T29" fmla="*/ 2147483646 h 512"/>
              <a:gd name="T30" fmla="*/ 2147483646 w 512"/>
              <a:gd name="T31" fmla="*/ 2147483646 h 5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02" y="167"/>
                </a:moveTo>
                <a:cubicBezTo>
                  <a:pt x="189" y="381"/>
                  <a:pt x="189" y="381"/>
                  <a:pt x="189" y="381"/>
                </a:cubicBezTo>
                <a:cubicBezTo>
                  <a:pt x="186" y="383"/>
                  <a:pt x="184" y="384"/>
                  <a:pt x="181" y="384"/>
                </a:cubicBezTo>
                <a:cubicBezTo>
                  <a:pt x="178" y="384"/>
                  <a:pt x="176" y="383"/>
                  <a:pt x="173" y="381"/>
                </a:cubicBezTo>
                <a:cubicBezTo>
                  <a:pt x="99" y="306"/>
                  <a:pt x="99" y="306"/>
                  <a:pt x="99" y="306"/>
                </a:cubicBezTo>
                <a:cubicBezTo>
                  <a:pt x="95" y="302"/>
                  <a:pt x="95" y="295"/>
                  <a:pt x="99" y="291"/>
                </a:cubicBezTo>
                <a:cubicBezTo>
                  <a:pt x="103" y="287"/>
                  <a:pt x="110" y="287"/>
                  <a:pt x="114" y="291"/>
                </a:cubicBezTo>
                <a:cubicBezTo>
                  <a:pt x="181" y="358"/>
                  <a:pt x="181" y="358"/>
                  <a:pt x="181" y="358"/>
                </a:cubicBezTo>
                <a:cubicBezTo>
                  <a:pt x="387" y="152"/>
                  <a:pt x="387" y="152"/>
                  <a:pt x="387" y="152"/>
                </a:cubicBezTo>
                <a:cubicBezTo>
                  <a:pt x="391" y="148"/>
                  <a:pt x="398" y="148"/>
                  <a:pt x="402" y="152"/>
                </a:cubicBezTo>
                <a:cubicBezTo>
                  <a:pt x="406" y="156"/>
                  <a:pt x="406" y="163"/>
                  <a:pt x="402" y="167"/>
                </a:cubicBezTo>
                <a:close/>
              </a:path>
            </a:pathLst>
          </a:custGeom>
          <a:solidFill>
            <a:srgbClr val="0083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5" name="Freeform 598"/>
          <p:cNvSpPr>
            <a:spLocks noChangeAspect="1" noEditPoints="1"/>
          </p:cNvSpPr>
          <p:nvPr/>
        </p:nvSpPr>
        <p:spPr bwMode="auto">
          <a:xfrm>
            <a:off x="309563" y="5308600"/>
            <a:ext cx="730250" cy="730250"/>
          </a:xfrm>
          <a:custGeom>
            <a:avLst/>
            <a:gdLst>
              <a:gd name="T0" fmla="*/ 2147483646 w 512"/>
              <a:gd name="T1" fmla="*/ 0 h 512"/>
              <a:gd name="T2" fmla="*/ 0 w 512"/>
              <a:gd name="T3" fmla="*/ 2147483646 h 512"/>
              <a:gd name="T4" fmla="*/ 2147483646 w 512"/>
              <a:gd name="T5" fmla="*/ 2147483646 h 512"/>
              <a:gd name="T6" fmla="*/ 2147483646 w 512"/>
              <a:gd name="T7" fmla="*/ 2147483646 h 512"/>
              <a:gd name="T8" fmla="*/ 2147483646 w 512"/>
              <a:gd name="T9" fmla="*/ 0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2147483646 w 512"/>
              <a:gd name="T25" fmla="*/ 2147483646 h 512"/>
              <a:gd name="T26" fmla="*/ 2147483646 w 512"/>
              <a:gd name="T27" fmla="*/ 2147483646 h 512"/>
              <a:gd name="T28" fmla="*/ 2147483646 w 512"/>
              <a:gd name="T29" fmla="*/ 2147483646 h 512"/>
              <a:gd name="T30" fmla="*/ 2147483646 w 512"/>
              <a:gd name="T31" fmla="*/ 2147483646 h 5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02" y="167"/>
                </a:moveTo>
                <a:cubicBezTo>
                  <a:pt x="189" y="381"/>
                  <a:pt x="189" y="381"/>
                  <a:pt x="189" y="381"/>
                </a:cubicBezTo>
                <a:cubicBezTo>
                  <a:pt x="186" y="383"/>
                  <a:pt x="184" y="384"/>
                  <a:pt x="181" y="384"/>
                </a:cubicBezTo>
                <a:cubicBezTo>
                  <a:pt x="178" y="384"/>
                  <a:pt x="176" y="383"/>
                  <a:pt x="173" y="381"/>
                </a:cubicBezTo>
                <a:cubicBezTo>
                  <a:pt x="99" y="306"/>
                  <a:pt x="99" y="306"/>
                  <a:pt x="99" y="306"/>
                </a:cubicBezTo>
                <a:cubicBezTo>
                  <a:pt x="95" y="302"/>
                  <a:pt x="95" y="295"/>
                  <a:pt x="99" y="291"/>
                </a:cubicBezTo>
                <a:cubicBezTo>
                  <a:pt x="103" y="287"/>
                  <a:pt x="110" y="287"/>
                  <a:pt x="114" y="291"/>
                </a:cubicBezTo>
                <a:cubicBezTo>
                  <a:pt x="181" y="358"/>
                  <a:pt x="181" y="358"/>
                  <a:pt x="181" y="358"/>
                </a:cubicBezTo>
                <a:cubicBezTo>
                  <a:pt x="387" y="152"/>
                  <a:pt x="387" y="152"/>
                  <a:pt x="387" y="152"/>
                </a:cubicBezTo>
                <a:cubicBezTo>
                  <a:pt x="391" y="148"/>
                  <a:pt x="398" y="148"/>
                  <a:pt x="402" y="152"/>
                </a:cubicBezTo>
                <a:cubicBezTo>
                  <a:pt x="406" y="156"/>
                  <a:pt x="406" y="163"/>
                  <a:pt x="402" y="167"/>
                </a:cubicBezTo>
                <a:close/>
              </a:path>
            </a:pathLst>
          </a:custGeom>
          <a:solidFill>
            <a:srgbClr val="2C421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6" name="Freeform 132"/>
          <p:cNvSpPr>
            <a:spLocks noChangeAspect="1" noEditPoints="1"/>
          </p:cNvSpPr>
          <p:nvPr/>
        </p:nvSpPr>
        <p:spPr bwMode="auto">
          <a:xfrm>
            <a:off x="309563" y="3581400"/>
            <a:ext cx="730250" cy="731838"/>
          </a:xfrm>
          <a:custGeom>
            <a:avLst/>
            <a:gdLst>
              <a:gd name="T0" fmla="*/ 2147483646 w 512"/>
              <a:gd name="T1" fmla="*/ 0 h 512"/>
              <a:gd name="T2" fmla="*/ 0 w 512"/>
              <a:gd name="T3" fmla="*/ 2147483646 h 512"/>
              <a:gd name="T4" fmla="*/ 2147483646 w 512"/>
              <a:gd name="T5" fmla="*/ 2147483646 h 512"/>
              <a:gd name="T6" fmla="*/ 2147483646 w 512"/>
              <a:gd name="T7" fmla="*/ 2147483646 h 512"/>
              <a:gd name="T8" fmla="*/ 2147483646 w 512"/>
              <a:gd name="T9" fmla="*/ 0 h 512"/>
              <a:gd name="T10" fmla="*/ 2147483646 w 512"/>
              <a:gd name="T11" fmla="*/ 2147483646 h 512"/>
              <a:gd name="T12" fmla="*/ 2147483646 w 512"/>
              <a:gd name="T13" fmla="*/ 2147483646 h 512"/>
              <a:gd name="T14" fmla="*/ 2147483646 w 512"/>
              <a:gd name="T15" fmla="*/ 2147483646 h 512"/>
              <a:gd name="T16" fmla="*/ 2147483646 w 512"/>
              <a:gd name="T17" fmla="*/ 2147483646 h 512"/>
              <a:gd name="T18" fmla="*/ 2147483646 w 512"/>
              <a:gd name="T19" fmla="*/ 2147483646 h 512"/>
              <a:gd name="T20" fmla="*/ 2147483646 w 512"/>
              <a:gd name="T21" fmla="*/ 2147483646 h 512"/>
              <a:gd name="T22" fmla="*/ 2147483646 w 512"/>
              <a:gd name="T23" fmla="*/ 2147483646 h 512"/>
              <a:gd name="T24" fmla="*/ 2147483646 w 512"/>
              <a:gd name="T25" fmla="*/ 2147483646 h 512"/>
              <a:gd name="T26" fmla="*/ 2147483646 w 512"/>
              <a:gd name="T27" fmla="*/ 2147483646 h 512"/>
              <a:gd name="T28" fmla="*/ 2147483646 w 512"/>
              <a:gd name="T29" fmla="*/ 2147483646 h 512"/>
              <a:gd name="T30" fmla="*/ 2147483646 w 512"/>
              <a:gd name="T31" fmla="*/ 2147483646 h 512"/>
              <a:gd name="T32" fmla="*/ 2147483646 w 512"/>
              <a:gd name="T33" fmla="*/ 2147483646 h 512"/>
              <a:gd name="T34" fmla="*/ 2147483646 w 512"/>
              <a:gd name="T35" fmla="*/ 2147483646 h 512"/>
              <a:gd name="T36" fmla="*/ 2147483646 w 512"/>
              <a:gd name="T37" fmla="*/ 2147483646 h 512"/>
              <a:gd name="T38" fmla="*/ 2147483646 w 512"/>
              <a:gd name="T39" fmla="*/ 2147483646 h 512"/>
              <a:gd name="T40" fmla="*/ 2147483646 w 512"/>
              <a:gd name="T41" fmla="*/ 2147483646 h 512"/>
              <a:gd name="T42" fmla="*/ 2147483646 w 512"/>
              <a:gd name="T43" fmla="*/ 2147483646 h 512"/>
              <a:gd name="T44" fmla="*/ 2147483646 w 512"/>
              <a:gd name="T45" fmla="*/ 2147483646 h 512"/>
              <a:gd name="T46" fmla="*/ 2147483646 w 512"/>
              <a:gd name="T47" fmla="*/ 2147483646 h 5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81" y="365"/>
                </a:moveTo>
                <a:cubicBezTo>
                  <a:pt x="385" y="370"/>
                  <a:pt x="385" y="376"/>
                  <a:pt x="381" y="381"/>
                </a:cubicBezTo>
                <a:cubicBezTo>
                  <a:pt x="378" y="383"/>
                  <a:pt x="376" y="384"/>
                  <a:pt x="373" y="384"/>
                </a:cubicBezTo>
                <a:cubicBezTo>
                  <a:pt x="370" y="384"/>
                  <a:pt x="368" y="383"/>
                  <a:pt x="365" y="381"/>
                </a:cubicBezTo>
                <a:cubicBezTo>
                  <a:pt x="256" y="271"/>
                  <a:pt x="256" y="271"/>
                  <a:pt x="256" y="271"/>
                </a:cubicBezTo>
                <a:cubicBezTo>
                  <a:pt x="146" y="381"/>
                  <a:pt x="146" y="381"/>
                  <a:pt x="146" y="381"/>
                </a:cubicBezTo>
                <a:cubicBezTo>
                  <a:pt x="144" y="383"/>
                  <a:pt x="141" y="384"/>
                  <a:pt x="138" y="384"/>
                </a:cubicBezTo>
                <a:cubicBezTo>
                  <a:pt x="136" y="384"/>
                  <a:pt x="133" y="383"/>
                  <a:pt x="131" y="381"/>
                </a:cubicBezTo>
                <a:cubicBezTo>
                  <a:pt x="127" y="376"/>
                  <a:pt x="127" y="370"/>
                  <a:pt x="131" y="365"/>
                </a:cubicBezTo>
                <a:cubicBezTo>
                  <a:pt x="241" y="256"/>
                  <a:pt x="241" y="256"/>
                  <a:pt x="241" y="256"/>
                </a:cubicBezTo>
                <a:cubicBezTo>
                  <a:pt x="131" y="146"/>
                  <a:pt x="131" y="146"/>
                  <a:pt x="131" y="146"/>
                </a:cubicBezTo>
                <a:cubicBezTo>
                  <a:pt x="127" y="142"/>
                  <a:pt x="127" y="135"/>
                  <a:pt x="131" y="131"/>
                </a:cubicBezTo>
                <a:cubicBezTo>
                  <a:pt x="135" y="127"/>
                  <a:pt x="142" y="127"/>
                  <a:pt x="146" y="131"/>
                </a:cubicBezTo>
                <a:cubicBezTo>
                  <a:pt x="256" y="241"/>
                  <a:pt x="256" y="241"/>
                  <a:pt x="256" y="241"/>
                </a:cubicBezTo>
                <a:cubicBezTo>
                  <a:pt x="365" y="131"/>
                  <a:pt x="365" y="131"/>
                  <a:pt x="365" y="131"/>
                </a:cubicBezTo>
                <a:cubicBezTo>
                  <a:pt x="370" y="127"/>
                  <a:pt x="376" y="127"/>
                  <a:pt x="381" y="131"/>
                </a:cubicBezTo>
                <a:cubicBezTo>
                  <a:pt x="385" y="135"/>
                  <a:pt x="385" y="142"/>
                  <a:pt x="381" y="146"/>
                </a:cubicBezTo>
                <a:cubicBezTo>
                  <a:pt x="271" y="256"/>
                  <a:pt x="271" y="256"/>
                  <a:pt x="271" y="256"/>
                </a:cubicBezTo>
                <a:lnTo>
                  <a:pt x="381" y="365"/>
                </a:lnTo>
                <a:close/>
              </a:path>
            </a:pathLst>
          </a:custGeom>
          <a:solidFill>
            <a:srgbClr val="5985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1566500167"/>
      </p:ext>
    </p:extLst>
  </p:cSld>
  <p:clrMapOvr>
    <a:masterClrMapping/>
  </p:clrMapOvr>
  <p:transition spd="slow">
    <p:checke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786</TotalTime>
  <Words>1623</Words>
  <Application>Microsoft Office PowerPoint</Application>
  <PresentationFormat>On-screen Show (4:3)</PresentationFormat>
  <Paragraphs>192</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MSPV-NG Supports the MyVA Transformation – Putting Veterans and their Families First</vt:lpstr>
      <vt:lpstr>MSPV-NG is a National Program for Procuring Medical/Surgical Supplies Across VHA</vt:lpstr>
      <vt:lpstr>MSPV-NG Streamlines Ordering Processes Resulting in Benefits to VA and Veterans</vt:lpstr>
      <vt:lpstr>Clinical Involvement and Input is Critical to the Success of MSPV-NG</vt:lpstr>
      <vt:lpstr>VHA Relies on Your Partnership, as Suppliers and Vendors, to Ensure Program Success</vt:lpstr>
      <vt:lpstr>PowerPoint Presentation</vt:lpstr>
      <vt:lpstr>PowerPoint Presentation</vt:lpstr>
      <vt:lpstr>PowerPoint Presentation</vt:lpstr>
      <vt:lpstr>PowerPoint Presentation</vt:lpstr>
      <vt:lpstr>MSPV Product Service Codes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Phillip Christy</dc:creator>
  <cp:lastModifiedBy>Department of Veterans Affairs</cp:lastModifiedBy>
  <cp:revision>76</cp:revision>
  <cp:lastPrinted>2016-03-20T19:40:30Z</cp:lastPrinted>
  <dcterms:created xsi:type="dcterms:W3CDTF">2016-03-20T14:39:49Z</dcterms:created>
  <dcterms:modified xsi:type="dcterms:W3CDTF">2016-12-05T18:17:21Z</dcterms:modified>
</cp:coreProperties>
</file>