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7" r:id="rId4"/>
    <p:sldMasterId id="2147483673" r:id="rId5"/>
    <p:sldMasterId id="2147483686" r:id="rId6"/>
    <p:sldMasterId id="2147483661" r:id="rId7"/>
  </p:sldMasterIdLst>
  <p:notesMasterIdLst>
    <p:notesMasterId r:id="rId18"/>
  </p:notesMasterIdLst>
  <p:handoutMasterIdLst>
    <p:handoutMasterId r:id="rId19"/>
  </p:handoutMasterIdLst>
  <p:sldIdLst>
    <p:sldId id="259" r:id="rId8"/>
    <p:sldId id="352" r:id="rId9"/>
    <p:sldId id="437" r:id="rId10"/>
    <p:sldId id="438" r:id="rId11"/>
    <p:sldId id="439" r:id="rId12"/>
    <p:sldId id="451" r:id="rId13"/>
    <p:sldId id="440" r:id="rId14"/>
    <p:sldId id="441" r:id="rId15"/>
    <p:sldId id="442" r:id="rId16"/>
    <p:sldId id="433" r:id="rId17"/>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5pPr>
    <a:lvl6pPr marL="2286000" algn="l" defTabSz="914400" rtl="0" eaLnBrk="1" latinLnBrk="0" hangingPunct="1">
      <a:defRPr sz="2400" kern="1200">
        <a:solidFill>
          <a:schemeClr val="tx1"/>
        </a:solidFill>
        <a:latin typeface="Arial" charset="0"/>
        <a:ea typeface="ＭＳ Ｐゴシック" pitchFamily="80" charset="-128"/>
        <a:cs typeface="+mn-cs"/>
      </a:defRPr>
    </a:lvl6pPr>
    <a:lvl7pPr marL="2743200" algn="l" defTabSz="914400" rtl="0" eaLnBrk="1" latinLnBrk="0" hangingPunct="1">
      <a:defRPr sz="2400" kern="1200">
        <a:solidFill>
          <a:schemeClr val="tx1"/>
        </a:solidFill>
        <a:latin typeface="Arial" charset="0"/>
        <a:ea typeface="ＭＳ Ｐゴシック" pitchFamily="80" charset="-128"/>
        <a:cs typeface="+mn-cs"/>
      </a:defRPr>
    </a:lvl7pPr>
    <a:lvl8pPr marL="3200400" algn="l" defTabSz="914400" rtl="0" eaLnBrk="1" latinLnBrk="0" hangingPunct="1">
      <a:defRPr sz="2400" kern="1200">
        <a:solidFill>
          <a:schemeClr val="tx1"/>
        </a:solidFill>
        <a:latin typeface="Arial" charset="0"/>
        <a:ea typeface="ＭＳ Ｐゴシック" pitchFamily="80" charset="-128"/>
        <a:cs typeface="+mn-cs"/>
      </a:defRPr>
    </a:lvl8pPr>
    <a:lvl9pPr marL="3657600" algn="l" defTabSz="914400" rtl="0" eaLnBrk="1" latinLnBrk="0" hangingPunct="1">
      <a:defRPr sz="2400" kern="1200">
        <a:solidFill>
          <a:schemeClr val="tx1"/>
        </a:solidFill>
        <a:latin typeface="Arial" charset="0"/>
        <a:ea typeface="ＭＳ Ｐゴシック"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860834-D753-B0C7-A0D7-9018ADF5134F}" name="Cozzens, Kari L. (she/her/hers)" initials="CKL(" userId="S::Kari.Cozzens@va.gov::bde52a34-bb70-47a2-96f9-e996a28d23e8" providerId="AD"/>
  <p188:author id="{A1F11F85-A55E-FA07-C247-1D788FF2DCCE}" name="Carbone, Carolyn" initials="CC" userId="S::carolyn.carbone@va.gov::6b67195c-f72d-45d4-b483-37f157127017" providerId="AD"/>
  <p188:author id="{BFEEAB9D-DEDC-AB1B-1BE8-CD382648523D}" name="Bieberbach, Jessica" initials="BJ" userId="S::jessica.bieberbach@va.gov::080e1297-9ba5-47ca-9870-204511fed54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Marc Savare" initials="MS" lastIdx="5" clrIdx="0"/>
  <p:cmAuthor id="1" name="Department of Veterans Affairs" initials="DoV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00"/>
    <a:srgbClr val="CCFFFF"/>
    <a:srgbClr val="A2DEFC"/>
    <a:srgbClr val="3366CC"/>
    <a:srgbClr val="808000"/>
    <a:srgbClr val="6A0605"/>
    <a:srgbClr val="FFCC99"/>
    <a:srgbClr val="AA0806"/>
    <a:srgbClr val="1C24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3846" autoAdjust="0"/>
  </p:normalViewPr>
  <p:slideViewPr>
    <p:cSldViewPr snapToGrid="0">
      <p:cViewPr varScale="1">
        <p:scale>
          <a:sx n="59" d="100"/>
          <a:sy n="59" d="100"/>
        </p:scale>
        <p:origin x="2508" y="6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8" y="0"/>
            <a:ext cx="2972421" cy="465138"/>
          </a:xfrm>
          <a:prstGeom prst="rect">
            <a:avLst/>
          </a:prstGeom>
        </p:spPr>
        <p:txBody>
          <a:bodyPr vert="horz" lIns="91440" tIns="45720" rIns="91440" bIns="45720" rtlCol="0"/>
          <a:lstStyle>
            <a:lvl1pPr algn="r">
              <a:defRPr sz="1200"/>
            </a:lvl1pPr>
          </a:lstStyle>
          <a:p>
            <a:fld id="{7F97127D-E5CC-4342-8314-E9C7856D5077}" type="datetimeFigureOut">
              <a:rPr lang="en-US" smtClean="0"/>
              <a:t>11/3/2023</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8" y="8829675"/>
            <a:ext cx="2972421" cy="465138"/>
          </a:xfrm>
          <a:prstGeom prst="rect">
            <a:avLst/>
          </a:prstGeom>
        </p:spPr>
        <p:txBody>
          <a:bodyPr vert="horz" lIns="91440" tIns="45720" rIns="91440" bIns="45720" rtlCol="0" anchor="b"/>
          <a:lstStyle>
            <a:lvl1pPr algn="r">
              <a:defRPr sz="1200"/>
            </a:lvl1pPr>
          </a:lstStyle>
          <a:p>
            <a:fld id="{9D2463CF-5D25-4226-8AE5-3DE64B78A29A}" type="slidenum">
              <a:rPr lang="en-US" smtClean="0"/>
              <a:t>‹#›</a:t>
            </a:fld>
            <a:endParaRPr lang="en-US"/>
          </a:p>
        </p:txBody>
      </p:sp>
    </p:spTree>
    <p:extLst>
      <p:ext uri="{BB962C8B-B14F-4D97-AF65-F5344CB8AC3E}">
        <p14:creationId xmlns:p14="http://schemas.microsoft.com/office/powerpoint/2010/main" val="2877366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pitchFamily="1" charset="-128"/>
              </a:defRPr>
            </a:lvl1pPr>
          </a:lstStyle>
          <a:p>
            <a:pPr>
              <a:defRPr/>
            </a:pPr>
            <a:endParaRPr lang="en-US"/>
          </a:p>
        </p:txBody>
      </p:sp>
      <p:sp>
        <p:nvSpPr>
          <p:cNvPr id="4099" name="Rectangle 3"/>
          <p:cNvSpPr>
            <a:spLocks noGrp="1" noChangeArrowheads="1"/>
          </p:cNvSpPr>
          <p:nvPr>
            <p:ph type="dt" idx="1"/>
          </p:nvPr>
        </p:nvSpPr>
        <p:spPr bwMode="auto">
          <a:xfrm>
            <a:off x="3886200" y="0"/>
            <a:ext cx="297180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pitchFamily="1" charset="-128"/>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5791"/>
            <a:ext cx="502920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1580"/>
            <a:ext cx="297180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pitchFamily="1" charset="-128"/>
              </a:defRPr>
            </a:lvl1pPr>
          </a:lstStyle>
          <a:p>
            <a:pPr>
              <a:defRPr/>
            </a:pPr>
            <a:endParaRPr lang="en-US"/>
          </a:p>
        </p:txBody>
      </p:sp>
      <p:sp>
        <p:nvSpPr>
          <p:cNvPr id="4103" name="Rectangle 7"/>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atin typeface="Arial" charset="0"/>
                <a:ea typeface="ＭＳ Ｐゴシック" pitchFamily="1" charset="-128"/>
              </a:defRPr>
            </a:lvl1pPr>
          </a:lstStyle>
          <a:p>
            <a:pPr>
              <a:defRPr/>
            </a:pPr>
            <a:fld id="{B9ADA631-8AC7-4275-AB69-007B783C4261}" type="slidenum">
              <a:rPr lang="en-US"/>
              <a:pPr>
                <a:defRPr/>
              </a:pPr>
              <a:t>‹#›</a:t>
            </a:fld>
            <a:endParaRPr lang="en-US"/>
          </a:p>
        </p:txBody>
      </p:sp>
    </p:spTree>
    <p:extLst>
      <p:ext uri="{BB962C8B-B14F-4D97-AF65-F5344CB8AC3E}">
        <p14:creationId xmlns:p14="http://schemas.microsoft.com/office/powerpoint/2010/main" val="1346889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DD3B110C-7A4B-456E-BF01-E00C0AC988F7}" type="slidenum">
              <a:rPr lang="en-US" smtClean="0">
                <a:ea typeface="ＭＳ Ｐゴシック" pitchFamily="80" charset="-128"/>
              </a:rPr>
              <a:pPr/>
              <a:t>1</a:t>
            </a:fld>
            <a:endParaRPr lang="en-US">
              <a:ea typeface="ＭＳ Ｐゴシック" pitchFamily="80" charset="-128"/>
            </a:endParaRPr>
          </a:p>
        </p:txBody>
      </p:sp>
      <p:sp>
        <p:nvSpPr>
          <p:cNvPr id="5123" name="Rectangle 2"/>
          <p:cNvSpPr>
            <a:spLocks noGrp="1" noRot="1" noChangeAspect="1" noChangeArrowheads="1" noTextEdit="1"/>
          </p:cNvSpPr>
          <p:nvPr>
            <p:ph type="sldImg"/>
          </p:nvPr>
        </p:nvSpPr>
        <p:spPr>
          <a:solidFill>
            <a:srgbClr val="FFFFFF"/>
          </a:solidFill>
          <a:ln/>
        </p:spPr>
      </p:sp>
      <p:sp>
        <p:nvSpPr>
          <p:cNvPr id="51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ea typeface="ＭＳ Ｐゴシック" pitchFamily="8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9ADA631-8AC7-4275-AB69-007B783C4261}" type="slidenum">
              <a:rPr lang="en-US" smtClean="0"/>
              <a:pPr>
                <a:defRPr/>
              </a:pPr>
              <a:t>2</a:t>
            </a:fld>
            <a:endParaRPr lang="en-US"/>
          </a:p>
        </p:txBody>
      </p:sp>
    </p:spTree>
    <p:extLst>
      <p:ext uri="{BB962C8B-B14F-4D97-AF65-F5344CB8AC3E}">
        <p14:creationId xmlns:p14="http://schemas.microsoft.com/office/powerpoint/2010/main" val="1350489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9ADA631-8AC7-4275-AB69-007B783C4261}" type="slidenum">
              <a:rPr lang="en-US" smtClean="0"/>
              <a:pPr>
                <a:defRPr/>
              </a:pPr>
              <a:t>3</a:t>
            </a:fld>
            <a:endParaRPr lang="en-US"/>
          </a:p>
        </p:txBody>
      </p:sp>
    </p:spTree>
    <p:extLst>
      <p:ext uri="{BB962C8B-B14F-4D97-AF65-F5344CB8AC3E}">
        <p14:creationId xmlns:p14="http://schemas.microsoft.com/office/powerpoint/2010/main" val="3565764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9ADA631-8AC7-4275-AB69-007B783C4261}" type="slidenum">
              <a:rPr lang="en-US" smtClean="0"/>
              <a:pPr>
                <a:defRPr/>
              </a:pPr>
              <a:t>5</a:t>
            </a:fld>
            <a:endParaRPr lang="en-US"/>
          </a:p>
        </p:txBody>
      </p:sp>
    </p:spTree>
    <p:extLst>
      <p:ext uri="{BB962C8B-B14F-4D97-AF65-F5344CB8AC3E}">
        <p14:creationId xmlns:p14="http://schemas.microsoft.com/office/powerpoint/2010/main" val="3483554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9ADA631-8AC7-4275-AB69-007B783C4261}" type="slidenum">
              <a:rPr lang="en-US" smtClean="0"/>
              <a:pPr>
                <a:defRPr/>
              </a:pPr>
              <a:t>7</a:t>
            </a:fld>
            <a:endParaRPr lang="en-US"/>
          </a:p>
        </p:txBody>
      </p:sp>
    </p:spTree>
    <p:extLst>
      <p:ext uri="{BB962C8B-B14F-4D97-AF65-F5344CB8AC3E}">
        <p14:creationId xmlns:p14="http://schemas.microsoft.com/office/powerpoint/2010/main" val="3938912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9ADA631-8AC7-4275-AB69-007B783C4261}" type="slidenum">
              <a:rPr lang="en-US" smtClean="0"/>
              <a:pPr>
                <a:defRPr/>
              </a:pPr>
              <a:t>10</a:t>
            </a:fld>
            <a:endParaRPr lang="en-US"/>
          </a:p>
        </p:txBody>
      </p:sp>
    </p:spTree>
    <p:extLst>
      <p:ext uri="{BB962C8B-B14F-4D97-AF65-F5344CB8AC3E}">
        <p14:creationId xmlns:p14="http://schemas.microsoft.com/office/powerpoint/2010/main" val="356500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0"/>
            <a:ext cx="2038350" cy="6324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0"/>
            <a:ext cx="5962650" cy="6324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16" name="Content Placeholder 2"/>
          <p:cNvSpPr>
            <a:spLocks noGrp="1"/>
          </p:cNvSpPr>
          <p:nvPr>
            <p:ph idx="1"/>
          </p:nvPr>
        </p:nvSpPr>
        <p:spPr>
          <a:xfrm>
            <a:off x="457200" y="1600200"/>
            <a:ext cx="8229600" cy="4525963"/>
          </a:xfrm>
        </p:spPr>
        <p:txBody>
          <a:bodyPr>
            <a:normAutofit/>
          </a:bodyPr>
          <a:lstStyle>
            <a:lvl1pPr marL="0" indent="0">
              <a:buClr>
                <a:schemeClr val="accent1">
                  <a:lumMod val="50000"/>
                </a:schemeClr>
              </a:buClr>
              <a:buSzPct val="75000"/>
              <a:buFont typeface="Wingdings" pitchFamily="2" charset="2"/>
              <a:buNone/>
              <a:defRPr sz="2000">
                <a:latin typeface="+mn-lt"/>
              </a:defRPr>
            </a:lvl1pPr>
            <a:lvl2pPr>
              <a:defRPr sz="2000" b="0">
                <a:latin typeface="+mn-lt"/>
              </a:defRPr>
            </a:lvl2pPr>
            <a:lvl3pPr>
              <a:defRPr sz="2000">
                <a:latin typeface="+mn-lt"/>
              </a:defRPr>
            </a:lvl3pPr>
            <a:lvl4pPr>
              <a:defRPr sz="1800">
                <a:latin typeface="+mn-lt"/>
              </a:defRPr>
            </a:lvl4pPr>
            <a:lvl5pPr>
              <a:defRPr sz="18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a:xfrm>
            <a:off x="457200" y="6356350"/>
            <a:ext cx="5562600" cy="365125"/>
          </a:xfrm>
          <a:prstGeom prst="rect">
            <a:avLst/>
          </a:prstGeom>
        </p:spPr>
        <p:txBody>
          <a:bodyPr/>
          <a:lstStyle/>
          <a:p>
            <a:r>
              <a:rPr lang="en-US"/>
              <a:t>Working Draft/Pre-Decisional/Deliberative Document - Internal VA Use Only</a:t>
            </a:r>
          </a:p>
        </p:txBody>
      </p:sp>
      <p:sp>
        <p:nvSpPr>
          <p:cNvPr id="4" name="Slide Number Placeholder 3"/>
          <p:cNvSpPr>
            <a:spLocks noGrp="1"/>
          </p:cNvSpPr>
          <p:nvPr>
            <p:ph type="sldNum" sz="quarter" idx="11"/>
          </p:nvPr>
        </p:nvSpPr>
        <p:spPr>
          <a:xfrm>
            <a:off x="6553200" y="6356350"/>
            <a:ext cx="2133600" cy="365125"/>
          </a:xfrm>
          <a:prstGeom prst="rect">
            <a:avLst/>
          </a:prstGeom>
        </p:spPr>
        <p:txBody>
          <a:bodyPr/>
          <a:lstStyle/>
          <a:p>
            <a:fld id="{72E188A2-F05D-43A9-9360-CC76441AB2B0}" type="slidenum">
              <a:rPr lang="en-US" smtClean="0"/>
              <a:pPr/>
              <a:t>‹#›</a:t>
            </a:fld>
            <a:endParaRPr lang="en-US"/>
          </a:p>
        </p:txBody>
      </p:sp>
    </p:spTree>
    <p:extLst>
      <p:ext uri="{BB962C8B-B14F-4D97-AF65-F5344CB8AC3E}">
        <p14:creationId xmlns:p14="http://schemas.microsoft.com/office/powerpoint/2010/main" val="4243523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pic>
        <p:nvPicPr>
          <p:cNvPr id="5" name="Picture 4" descr="SupportingBanners3.jpg"/>
          <p:cNvPicPr>
            <a:picLocks noChangeAspect="1"/>
          </p:cNvPicPr>
          <p:nvPr/>
        </p:nvPicPr>
        <p:blipFill>
          <a:blip r:embed="rId2" cstate="print"/>
          <a:stretch>
            <a:fillRect/>
          </a:stretch>
        </p:blipFill>
        <p:spPr>
          <a:xfrm>
            <a:off x="0" y="1229868"/>
            <a:ext cx="9144000" cy="4398264"/>
          </a:xfrm>
          <a:prstGeom prst="rect">
            <a:avLst/>
          </a:prstGeom>
        </p:spPr>
      </p:pic>
      <p:sp>
        <p:nvSpPr>
          <p:cNvPr id="11" name="Content Placeholder 2"/>
          <p:cNvSpPr>
            <a:spLocks noGrp="1"/>
          </p:cNvSpPr>
          <p:nvPr>
            <p:ph idx="1"/>
          </p:nvPr>
        </p:nvSpPr>
        <p:spPr>
          <a:xfrm>
            <a:off x="457200" y="1600200"/>
            <a:ext cx="8229600" cy="4525963"/>
          </a:xfrm>
        </p:spPr>
        <p:txBody>
          <a:bodyPr>
            <a:normAutofit/>
          </a:bodyPr>
          <a:lstStyle>
            <a:lvl1pPr>
              <a:defRPr sz="2000">
                <a:latin typeface="+mn-lt"/>
              </a:defRPr>
            </a:lvl1pPr>
            <a:lvl2pPr>
              <a:defRPr sz="2000">
                <a:latin typeface="+mn-lt"/>
              </a:defRPr>
            </a:lvl2pPr>
            <a:lvl3pPr>
              <a:defRPr sz="2000">
                <a:latin typeface="+mn-lt"/>
              </a:defRPr>
            </a:lvl3pPr>
            <a:lvl4pPr>
              <a:defRPr sz="1800">
                <a:latin typeface="+mn-lt"/>
              </a:defRPr>
            </a:lvl4pPr>
            <a:lvl5pPr>
              <a:defRPr sz="18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a:xfrm>
            <a:off x="457200" y="6484255"/>
            <a:ext cx="8075240" cy="365125"/>
          </a:xfrm>
          <a:prstGeom prst="rect">
            <a:avLst/>
          </a:prstGeom>
        </p:spPr>
        <p:txBody>
          <a:bodyPr/>
          <a:lstStyle>
            <a:lvl1pPr>
              <a:defRPr sz="1600">
                <a:solidFill>
                  <a:schemeClr val="tx1"/>
                </a:solidFill>
              </a:defRPr>
            </a:lvl1pPr>
          </a:lstStyle>
          <a:p>
            <a:r>
              <a:rPr lang="en-US"/>
              <a:t>Working Draft/Pre-Decisional/Deliberative Document - Internal VA Use Only</a:t>
            </a:r>
          </a:p>
        </p:txBody>
      </p:sp>
      <p:pic>
        <p:nvPicPr>
          <p:cNvPr id="8" name="Picture 7" descr="SupportingBanners3.jpg"/>
          <p:cNvPicPr>
            <a:picLocks noChangeAspect="1"/>
          </p:cNvPicPr>
          <p:nvPr userDrawn="1"/>
        </p:nvPicPr>
        <p:blipFill>
          <a:blip r:embed="rId2" cstate="print"/>
          <a:stretch>
            <a:fillRect/>
          </a:stretch>
        </p:blipFill>
        <p:spPr>
          <a:xfrm>
            <a:off x="0" y="1229868"/>
            <a:ext cx="9144000" cy="4398264"/>
          </a:xfrm>
          <a:prstGeom prst="rect">
            <a:avLst/>
          </a:prstGeom>
        </p:spPr>
      </p:pic>
    </p:spTree>
    <p:extLst>
      <p:ext uri="{BB962C8B-B14F-4D97-AF65-F5344CB8AC3E}">
        <p14:creationId xmlns:p14="http://schemas.microsoft.com/office/powerpoint/2010/main" val="829885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116844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2449673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1976945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8342658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Working Draft/Pre-Decisional/Deliberative Document - Internal VA Use Only</a:t>
            </a:r>
          </a:p>
        </p:txBody>
      </p:sp>
      <p:sp>
        <p:nvSpPr>
          <p:cNvPr id="9" name="Slide Number Placeholder 8"/>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207924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Working Draft/Pre-Decisional/Deliberative Document - Internal VA Use Only</a:t>
            </a:r>
          </a:p>
        </p:txBody>
      </p:sp>
      <p:sp>
        <p:nvSpPr>
          <p:cNvPr id="5" name="Slide Number Placeholder 4"/>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401198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Working Draft/Pre-Decisional/Deliberative Document - Internal VA Use Only</a:t>
            </a:r>
          </a:p>
        </p:txBody>
      </p:sp>
      <p:sp>
        <p:nvSpPr>
          <p:cNvPr id="4" name="Slide Number Placeholder 3"/>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1555410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3212327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7998311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42078204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2878385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Working Draft/Pre-Decisional/Deliberative Document - Internal VA Use Only</a:t>
            </a:r>
          </a:p>
        </p:txBody>
      </p:sp>
      <p:sp>
        <p:nvSpPr>
          <p:cNvPr id="5" name="Slide Number Placeholder 4"/>
          <p:cNvSpPr>
            <a:spLocks noGrp="1"/>
          </p:cNvSpPr>
          <p:nvPr>
            <p:ph type="sldNum" sz="quarter" idx="12"/>
          </p:nvPr>
        </p:nvSpPr>
        <p:spPr/>
        <p:txBody>
          <a:bodyPr/>
          <a:lstStyle/>
          <a:p>
            <a:fld id="{CBD27ED1-87F2-4040-95A1-6F94DDE28C27}" type="slidenum">
              <a:rPr lang="en-US" smtClean="0"/>
              <a:t>‹#›</a:t>
            </a:fld>
            <a:endParaRPr lang="en-US"/>
          </a:p>
        </p:txBody>
      </p:sp>
    </p:spTree>
    <p:extLst>
      <p:ext uri="{BB962C8B-B14F-4D97-AF65-F5344CB8AC3E}">
        <p14:creationId xmlns:p14="http://schemas.microsoft.com/office/powerpoint/2010/main" val="1007759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36499238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28341371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34773678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117439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Working Draft/Pre-Decisional/Deliberative Document - Internal VA Use Only</a:t>
            </a:r>
          </a:p>
        </p:txBody>
      </p:sp>
      <p:sp>
        <p:nvSpPr>
          <p:cNvPr id="9" name="Slide Number Placeholder 8"/>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14802084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Working Draft/Pre-Decisional/Deliberative Document - Internal VA Use Only</a:t>
            </a:r>
          </a:p>
        </p:txBody>
      </p:sp>
      <p:sp>
        <p:nvSpPr>
          <p:cNvPr id="5" name="Slide Number Placeholder 4"/>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29187491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Working Draft/Pre-Decisional/Deliberative Document - Internal VA Use Only</a:t>
            </a:r>
          </a:p>
        </p:txBody>
      </p:sp>
      <p:sp>
        <p:nvSpPr>
          <p:cNvPr id="4" name="Slide Number Placeholder 3"/>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36255633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29314077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15991872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26362431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30545079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Working Draft/Pre-Decisional/Deliberative Document - Internal VA Use Only</a:t>
            </a:r>
          </a:p>
        </p:txBody>
      </p:sp>
      <p:sp>
        <p:nvSpPr>
          <p:cNvPr id="5" name="Slide Number Placeholder 4"/>
          <p:cNvSpPr>
            <a:spLocks noGrp="1"/>
          </p:cNvSpPr>
          <p:nvPr>
            <p:ph type="sldNum" sz="quarter" idx="12"/>
          </p:nvPr>
        </p:nvSpPr>
        <p:spPr/>
        <p:txBody>
          <a:bodyPr/>
          <a:lstStyle/>
          <a:p>
            <a:fld id="{E9C7B908-04DD-4568-8EB7-E48A0A8AF1C3}" type="slidenum">
              <a:rPr lang="en-US" smtClean="0"/>
              <a:t>‹#›</a:t>
            </a:fld>
            <a:endParaRPr lang="en-US"/>
          </a:p>
        </p:txBody>
      </p:sp>
    </p:spTree>
    <p:extLst>
      <p:ext uri="{BB962C8B-B14F-4D97-AF65-F5344CB8AC3E}">
        <p14:creationId xmlns:p14="http://schemas.microsoft.com/office/powerpoint/2010/main" val="13394206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28219264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286831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19200"/>
            <a:ext cx="38100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19200"/>
            <a:ext cx="38100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2724547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21972503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Working Draft/Pre-Decisional/Deliberative Document - Internal VA Use Only</a:t>
            </a:r>
          </a:p>
        </p:txBody>
      </p:sp>
      <p:sp>
        <p:nvSpPr>
          <p:cNvPr id="9" name="Slide Number Placeholder 8"/>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2750581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Working Draft/Pre-Decisional/Deliberative Document - Internal VA Use Only</a:t>
            </a:r>
          </a:p>
        </p:txBody>
      </p:sp>
      <p:sp>
        <p:nvSpPr>
          <p:cNvPr id="5" name="Slide Number Placeholder 4"/>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13901771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Working Draft/Pre-Decisional/Deliberative Document - Internal VA Use Only</a:t>
            </a:r>
          </a:p>
        </p:txBody>
      </p:sp>
      <p:sp>
        <p:nvSpPr>
          <p:cNvPr id="4" name="Slide Number Placeholder 3"/>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14495404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143237684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Working Draft/Pre-Decisional/Deliberative Document - Internal VA Use Only</a:t>
            </a:r>
          </a:p>
        </p:txBody>
      </p:sp>
      <p:sp>
        <p:nvSpPr>
          <p:cNvPr id="7" name="Slide Number Placeholder 6"/>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30220120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1780772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Working Draft/Pre-Decisional/Deliberative Document - Internal VA Use Only</a:t>
            </a:r>
          </a:p>
        </p:txBody>
      </p:sp>
      <p:sp>
        <p:nvSpPr>
          <p:cNvPr id="6" name="Slide Number Placeholder 5"/>
          <p:cNvSpPr>
            <a:spLocks noGrp="1"/>
          </p:cNvSpPr>
          <p:nvPr>
            <p:ph type="sldNum" sz="quarter" idx="12"/>
          </p:nvPr>
        </p:nvSpPr>
        <p:spPr/>
        <p:txBody>
          <a:bodyPr/>
          <a:lstStyle/>
          <a:p>
            <a:fld id="{88021AEE-E032-4A3C-8FD5-598D47993650}" type="slidenum">
              <a:rPr lang="en-US" smtClean="0"/>
              <a:t>‹#›</a:t>
            </a:fld>
            <a:endParaRPr lang="en-US"/>
          </a:p>
        </p:txBody>
      </p:sp>
    </p:spTree>
    <p:extLst>
      <p:ext uri="{BB962C8B-B14F-4D97-AF65-F5344CB8AC3E}">
        <p14:creationId xmlns:p14="http://schemas.microsoft.com/office/powerpoint/2010/main" val="351596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p:cNvPicPr>
            <a:picLocks noChangeAspect="1" noChangeArrowheads="1"/>
          </p:cNvPicPr>
          <p:nvPr userDrawn="1"/>
        </p:nvPicPr>
        <p:blipFill>
          <a:blip r:embed="rId15" cstate="print"/>
          <a:srcRect/>
          <a:stretch>
            <a:fillRect/>
          </a:stretch>
        </p:blipFill>
        <p:spPr bwMode="auto">
          <a:xfrm>
            <a:off x="0" y="0"/>
            <a:ext cx="9144000" cy="6858000"/>
          </a:xfrm>
          <a:prstGeom prst="rect">
            <a:avLst/>
          </a:prstGeom>
          <a:noFill/>
          <a:ln w="9525">
            <a:noFill/>
            <a:miter lim="800000"/>
            <a:headEnd/>
            <a:tailEnd/>
          </a:ln>
        </p:spPr>
      </p:pic>
      <p:sp>
        <p:nvSpPr>
          <p:cNvPr id="2" name="Rectangle 2"/>
          <p:cNvSpPr>
            <a:spLocks noGrp="1" noChangeArrowheads="1"/>
          </p:cNvSpPr>
          <p:nvPr>
            <p:ph type="title"/>
          </p:nvPr>
        </p:nvSpPr>
        <p:spPr bwMode="auto">
          <a:xfrm>
            <a:off x="1447800" y="0"/>
            <a:ext cx="7391400" cy="914400"/>
          </a:xfrm>
          <a:prstGeom prst="rect">
            <a:avLst/>
          </a:prstGeom>
          <a:noFill/>
          <a:ln w="9525">
            <a:noFill/>
            <a:miter lim="800000"/>
            <a:headEnd/>
            <a:tailEnd/>
          </a:ln>
          <a:effectLst>
            <a:outerShdw dist="25399" dir="27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1219200"/>
            <a:ext cx="77724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Slide Number Placeholder 5"/>
          <p:cNvSpPr txBox="1">
            <a:spLocks noGrp="1"/>
          </p:cNvSpPr>
          <p:nvPr userDrawn="1"/>
        </p:nvSpPr>
        <p:spPr bwMode="auto">
          <a:xfrm>
            <a:off x="7239000" y="6553200"/>
            <a:ext cx="1905000" cy="152400"/>
          </a:xfrm>
          <a:prstGeom prst="rect">
            <a:avLst/>
          </a:prstGeom>
          <a:noFill/>
          <a:ln w="9525">
            <a:noFill/>
            <a:miter lim="800000"/>
            <a:headEnd/>
            <a:tailEnd/>
          </a:ln>
        </p:spPr>
        <p:txBody>
          <a:bodyPr/>
          <a:lstStyle/>
          <a:p>
            <a:pPr algn="r">
              <a:defRPr/>
            </a:pPr>
            <a:fld id="{3E5892BD-6029-471B-83F6-5F19D3EB004E}" type="slidenum">
              <a:rPr lang="en-US" sz="900" b="1">
                <a:solidFill>
                  <a:srgbClr val="113253"/>
                </a:solidFill>
              </a:rPr>
              <a:pPr algn="r">
                <a:defRPr/>
              </a:pPr>
              <a:t>‹#›</a:t>
            </a:fld>
            <a:endParaRPr lang="en-US" sz="900" b="1">
              <a:solidFill>
                <a:srgbClr val="113253"/>
              </a:solidFill>
            </a:endParaRPr>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15" r:id="rId12"/>
    <p:sldLayoutId id="2147483716" r:id="rId13"/>
  </p:sldLayoutIdLst>
  <p:hf sldNum="0" hdr="0" dt="0"/>
  <p:txStyles>
    <p:title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Arial" charset="0"/>
          <a:ea typeface="ＭＳ Ｐゴシック" pitchFamily="1" charset="-128"/>
        </a:defRPr>
      </a:lvl2pPr>
      <a:lvl3pPr algn="l" rtl="0" eaLnBrk="0" fontAlgn="base" hangingPunct="0">
        <a:spcBef>
          <a:spcPct val="0"/>
        </a:spcBef>
        <a:spcAft>
          <a:spcPct val="0"/>
        </a:spcAft>
        <a:defRPr sz="3600" b="1">
          <a:solidFill>
            <a:schemeClr val="bg1"/>
          </a:solidFill>
          <a:latin typeface="Arial" charset="0"/>
          <a:ea typeface="ＭＳ Ｐゴシック" pitchFamily="1" charset="-128"/>
        </a:defRPr>
      </a:lvl3pPr>
      <a:lvl4pPr algn="l" rtl="0" eaLnBrk="0" fontAlgn="base" hangingPunct="0">
        <a:spcBef>
          <a:spcPct val="0"/>
        </a:spcBef>
        <a:spcAft>
          <a:spcPct val="0"/>
        </a:spcAft>
        <a:defRPr sz="3600" b="1">
          <a:solidFill>
            <a:schemeClr val="bg1"/>
          </a:solidFill>
          <a:latin typeface="Arial" charset="0"/>
          <a:ea typeface="ＭＳ Ｐゴシック" pitchFamily="1" charset="-128"/>
        </a:defRPr>
      </a:lvl4pPr>
      <a:lvl5pPr algn="l" rtl="0" eaLnBrk="0" fontAlgn="base" hangingPunct="0">
        <a:spcBef>
          <a:spcPct val="0"/>
        </a:spcBef>
        <a:spcAft>
          <a:spcPct val="0"/>
        </a:spcAft>
        <a:defRPr sz="3600" b="1">
          <a:solidFill>
            <a:schemeClr val="bg1"/>
          </a:solidFill>
          <a:latin typeface="Arial" charset="0"/>
          <a:ea typeface="ＭＳ Ｐゴシック" pitchFamily="1" charset="-128"/>
        </a:defRPr>
      </a:lvl5pPr>
      <a:lvl6pPr marL="457200" algn="l" rtl="0" fontAlgn="base">
        <a:spcBef>
          <a:spcPct val="0"/>
        </a:spcBef>
        <a:spcAft>
          <a:spcPct val="0"/>
        </a:spcAft>
        <a:defRPr sz="3600" b="1">
          <a:solidFill>
            <a:schemeClr val="bg1"/>
          </a:solidFill>
          <a:latin typeface="Arial" charset="0"/>
          <a:ea typeface="ＭＳ Ｐゴシック" pitchFamily="1" charset="-128"/>
        </a:defRPr>
      </a:lvl6pPr>
      <a:lvl7pPr marL="914400" algn="l" rtl="0" fontAlgn="base">
        <a:spcBef>
          <a:spcPct val="0"/>
        </a:spcBef>
        <a:spcAft>
          <a:spcPct val="0"/>
        </a:spcAft>
        <a:defRPr sz="3600" b="1">
          <a:solidFill>
            <a:schemeClr val="bg1"/>
          </a:solidFill>
          <a:latin typeface="Arial" charset="0"/>
          <a:ea typeface="ＭＳ Ｐゴシック" pitchFamily="1" charset="-128"/>
        </a:defRPr>
      </a:lvl7pPr>
      <a:lvl8pPr marL="1371600" algn="l" rtl="0" fontAlgn="base">
        <a:spcBef>
          <a:spcPct val="0"/>
        </a:spcBef>
        <a:spcAft>
          <a:spcPct val="0"/>
        </a:spcAft>
        <a:defRPr sz="3600" b="1">
          <a:solidFill>
            <a:schemeClr val="bg1"/>
          </a:solidFill>
          <a:latin typeface="Arial" charset="0"/>
          <a:ea typeface="ＭＳ Ｐゴシック" pitchFamily="1" charset="-128"/>
        </a:defRPr>
      </a:lvl8pPr>
      <a:lvl9pPr marL="1828800" algn="l" rtl="0" fontAlgn="base">
        <a:spcBef>
          <a:spcPct val="0"/>
        </a:spcBef>
        <a:spcAft>
          <a:spcPct val="0"/>
        </a:spcAft>
        <a:defRPr sz="3600" b="1">
          <a:solidFill>
            <a:schemeClr val="bg1"/>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2800" b="1">
          <a:solidFill>
            <a:srgbClr val="1C2445"/>
          </a:solidFill>
          <a:latin typeface="+mn-lt"/>
          <a:ea typeface="+mn-ea"/>
          <a:cs typeface="+mn-cs"/>
        </a:defRPr>
      </a:lvl1pPr>
      <a:lvl2pPr marL="742950" indent="-285750" algn="l" rtl="0" eaLnBrk="0" fontAlgn="base" hangingPunct="0">
        <a:spcBef>
          <a:spcPct val="20000"/>
        </a:spcBef>
        <a:spcAft>
          <a:spcPct val="0"/>
        </a:spcAft>
        <a:buChar char="–"/>
        <a:defRPr sz="2400">
          <a:solidFill>
            <a:srgbClr val="1C2445"/>
          </a:solidFill>
          <a:latin typeface="+mn-lt"/>
          <a:ea typeface="+mn-ea"/>
        </a:defRPr>
      </a:lvl2pPr>
      <a:lvl3pPr marL="1085850" indent="-228600" algn="l" rtl="0" eaLnBrk="0" fontAlgn="base" hangingPunct="0">
        <a:spcBef>
          <a:spcPct val="20000"/>
        </a:spcBef>
        <a:spcAft>
          <a:spcPct val="0"/>
        </a:spcAft>
        <a:buChar char="•"/>
        <a:defRPr sz="2000">
          <a:solidFill>
            <a:srgbClr val="1C2445"/>
          </a:solidFill>
          <a:latin typeface="+mn-lt"/>
          <a:ea typeface="+mn-ea"/>
        </a:defRPr>
      </a:lvl3pPr>
      <a:lvl4pPr marL="1428750" indent="-228600" algn="l" rtl="0" eaLnBrk="0" fontAlgn="base" hangingPunct="0">
        <a:spcBef>
          <a:spcPct val="20000"/>
        </a:spcBef>
        <a:spcAft>
          <a:spcPct val="0"/>
        </a:spcAft>
        <a:buChar char="–"/>
        <a:defRPr sz="2000">
          <a:solidFill>
            <a:srgbClr val="1C2445"/>
          </a:solidFill>
          <a:latin typeface="+mn-lt"/>
          <a:ea typeface="+mn-ea"/>
        </a:defRPr>
      </a:lvl4pPr>
      <a:lvl5pPr marL="1771650" indent="-228600" algn="l" rtl="0" eaLnBrk="0" fontAlgn="base" hangingPunct="0">
        <a:spcBef>
          <a:spcPct val="20000"/>
        </a:spcBef>
        <a:spcAft>
          <a:spcPct val="0"/>
        </a:spcAft>
        <a:buChar char="»"/>
        <a:defRPr sz="2000">
          <a:solidFill>
            <a:srgbClr val="1C2445"/>
          </a:solidFill>
          <a:latin typeface="+mn-lt"/>
          <a:ea typeface="+mn-ea"/>
        </a:defRPr>
      </a:lvl5pPr>
      <a:lvl6pPr marL="2514600" indent="-228600" algn="l" rtl="0" fontAlgn="base">
        <a:spcBef>
          <a:spcPct val="20000"/>
        </a:spcBef>
        <a:spcAft>
          <a:spcPct val="0"/>
        </a:spcAft>
        <a:buChar char="»"/>
        <a:defRPr>
          <a:solidFill>
            <a:srgbClr val="1C2445"/>
          </a:solidFill>
          <a:latin typeface="+mn-lt"/>
          <a:ea typeface="+mn-ea"/>
        </a:defRPr>
      </a:lvl6pPr>
      <a:lvl7pPr marL="2971800" indent="-228600" algn="l" rtl="0" fontAlgn="base">
        <a:spcBef>
          <a:spcPct val="20000"/>
        </a:spcBef>
        <a:spcAft>
          <a:spcPct val="0"/>
        </a:spcAft>
        <a:buChar char="»"/>
        <a:defRPr>
          <a:solidFill>
            <a:srgbClr val="1C2445"/>
          </a:solidFill>
          <a:latin typeface="+mn-lt"/>
          <a:ea typeface="+mn-ea"/>
        </a:defRPr>
      </a:lvl7pPr>
      <a:lvl8pPr marL="3429000" indent="-228600" algn="l" rtl="0" fontAlgn="base">
        <a:spcBef>
          <a:spcPct val="20000"/>
        </a:spcBef>
        <a:spcAft>
          <a:spcPct val="0"/>
        </a:spcAft>
        <a:buChar char="»"/>
        <a:defRPr>
          <a:solidFill>
            <a:srgbClr val="1C2445"/>
          </a:solidFill>
          <a:latin typeface="+mn-lt"/>
          <a:ea typeface="+mn-ea"/>
        </a:defRPr>
      </a:lvl8pPr>
      <a:lvl9pPr marL="3886200" indent="-228600" algn="l" rtl="0" fontAlgn="base">
        <a:spcBef>
          <a:spcPct val="20000"/>
        </a:spcBef>
        <a:spcAft>
          <a:spcPct val="0"/>
        </a:spcAft>
        <a:buChar char="»"/>
        <a:defRPr>
          <a:solidFill>
            <a:srgbClr val="1C2445"/>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Working Draft/Pre-Decisional/Deliberative Document - Internal VA Use Only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D27ED1-87F2-4040-95A1-6F94DDE28C27}" type="slidenum">
              <a:rPr lang="en-US" smtClean="0"/>
              <a:t>‹#›</a:t>
            </a:fld>
            <a:endParaRPr lang="en-US"/>
          </a:p>
        </p:txBody>
      </p:sp>
    </p:spTree>
    <p:extLst>
      <p:ext uri="{BB962C8B-B14F-4D97-AF65-F5344CB8AC3E}">
        <p14:creationId xmlns:p14="http://schemas.microsoft.com/office/powerpoint/2010/main" val="370677018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Working Draft/Pre-Decisional/Deliberative Document - Internal VA Use Only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7B908-04DD-4568-8EB7-E48A0A8AF1C3}" type="slidenum">
              <a:rPr lang="en-US" smtClean="0"/>
              <a:t>‹#›</a:t>
            </a:fld>
            <a:endParaRPr lang="en-US"/>
          </a:p>
        </p:txBody>
      </p:sp>
    </p:spTree>
    <p:extLst>
      <p:ext uri="{BB962C8B-B14F-4D97-AF65-F5344CB8AC3E}">
        <p14:creationId xmlns:p14="http://schemas.microsoft.com/office/powerpoint/2010/main" val="427247758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Working Draft/Pre-Decisional/Deliberative Document - Internal VA Use Only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021AEE-E032-4A3C-8FD5-598D47993650}" type="slidenum">
              <a:rPr lang="en-US" smtClean="0"/>
              <a:t>‹#›</a:t>
            </a:fld>
            <a:endParaRPr lang="en-US"/>
          </a:p>
        </p:txBody>
      </p:sp>
    </p:spTree>
    <p:extLst>
      <p:ext uri="{BB962C8B-B14F-4D97-AF65-F5344CB8AC3E}">
        <p14:creationId xmlns:p14="http://schemas.microsoft.com/office/powerpoint/2010/main" val="88008437"/>
      </p:ext>
    </p:extLst>
  </p:cSld>
  <p:clrMap bg1="lt1" tx1="dk1" bg2="lt2" tx2="dk2" accent1="accent1" accent2="accent2" accent3="accent3" accent4="accent4" accent5="accent5" accent6="accent6" hlink="hlink" folHlink="folHlink"/>
  <p:sldLayoutIdLst>
    <p:sldLayoutId id="214748371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027"/>
          <p:cNvSpPr>
            <a:spLocks noGrp="1" noChangeArrowheads="1"/>
          </p:cNvSpPr>
          <p:nvPr>
            <p:ph type="ctrTitle"/>
          </p:nvPr>
        </p:nvSpPr>
        <p:spPr>
          <a:xfrm>
            <a:off x="17546" y="2175923"/>
            <a:ext cx="9144000" cy="1143000"/>
          </a:xfrm>
        </p:spPr>
        <p:txBody>
          <a:bodyPr/>
          <a:lstStyle/>
          <a:p>
            <a:pPr algn="ctr" eaLnBrk="1" hangingPunct="1">
              <a:defRPr/>
            </a:pPr>
            <a:r>
              <a:rPr lang="en-US" sz="2800" b="0" dirty="0">
                <a:solidFill>
                  <a:schemeClr val="tx1"/>
                </a:solidFill>
                <a:latin typeface="Arial Black"/>
              </a:rPr>
              <a:t>National Veterans Small </a:t>
            </a:r>
            <a:br>
              <a:rPr lang="en-US" sz="2800" b="0" dirty="0">
                <a:latin typeface="Arial Black" pitchFamily="1" charset="0"/>
              </a:rPr>
            </a:br>
            <a:r>
              <a:rPr lang="en-US" sz="2800" b="0" dirty="0">
                <a:solidFill>
                  <a:schemeClr val="tx1"/>
                </a:solidFill>
                <a:latin typeface="Arial Black"/>
              </a:rPr>
              <a:t>Business Engagement</a:t>
            </a:r>
            <a:br>
              <a:rPr lang="en-US" sz="2800" b="0" dirty="0">
                <a:latin typeface="Arial Black" pitchFamily="1" charset="0"/>
              </a:rPr>
            </a:br>
            <a:br>
              <a:rPr lang="en-US" sz="2800" b="0" dirty="0">
                <a:latin typeface="Arial Black" pitchFamily="1" charset="0"/>
              </a:rPr>
            </a:br>
            <a:r>
              <a:rPr lang="en-US" sz="2800" b="0" dirty="0">
                <a:solidFill>
                  <a:schemeClr val="tx1"/>
                </a:solidFill>
                <a:latin typeface="Arial Black"/>
              </a:rPr>
              <a:t>Tips to Win Government Contracts</a:t>
            </a:r>
            <a:br>
              <a:rPr lang="en-US" sz="2800" b="0" dirty="0">
                <a:latin typeface="Arial Black" pitchFamily="1" charset="0"/>
              </a:rPr>
            </a:br>
            <a:br>
              <a:rPr lang="en-US" sz="2800" b="0" dirty="0">
                <a:latin typeface="Arial Black" pitchFamily="1" charset="0"/>
              </a:rPr>
            </a:br>
            <a:r>
              <a:rPr lang="en-US" sz="2000" b="0" dirty="0">
                <a:solidFill>
                  <a:schemeClr val="tx1"/>
                </a:solidFill>
                <a:latin typeface="Arial Black"/>
              </a:rPr>
              <a:t>November 7-9</a:t>
            </a:r>
            <a:r>
              <a:rPr lang="en-US" sz="1800" b="0" dirty="0">
                <a:solidFill>
                  <a:schemeClr val="tx1"/>
                </a:solidFill>
                <a:latin typeface="Arial Black"/>
              </a:rPr>
              <a:t>, </a:t>
            </a:r>
            <a:r>
              <a:rPr lang="en-US" sz="2000" b="0" dirty="0">
                <a:solidFill>
                  <a:schemeClr val="tx1"/>
                </a:solidFill>
                <a:latin typeface="Arial Black"/>
              </a:rPr>
              <a:t>2023</a:t>
            </a:r>
          </a:p>
        </p:txBody>
      </p:sp>
      <p:sp>
        <p:nvSpPr>
          <p:cNvPr id="4" name="Rectangle 1027"/>
          <p:cNvSpPr txBox="1">
            <a:spLocks noChangeArrowheads="1"/>
          </p:cNvSpPr>
          <p:nvPr/>
        </p:nvSpPr>
        <p:spPr bwMode="auto">
          <a:xfrm>
            <a:off x="18422" y="4110577"/>
            <a:ext cx="9144000" cy="2115562"/>
          </a:xfrm>
          <a:prstGeom prst="rect">
            <a:avLst/>
          </a:prstGeom>
          <a:noFill/>
          <a:ln w="9525">
            <a:noFill/>
            <a:miter lim="800000"/>
            <a:headEnd/>
            <a:tailEnd/>
          </a:ln>
          <a:effectLst>
            <a:outerShdw dist="25399" dir="27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Arial" charset="0"/>
                <a:ea typeface="ＭＳ Ｐゴシック" pitchFamily="1" charset="-128"/>
              </a:defRPr>
            </a:lvl2pPr>
            <a:lvl3pPr algn="l" rtl="0" eaLnBrk="0" fontAlgn="base" hangingPunct="0">
              <a:spcBef>
                <a:spcPct val="0"/>
              </a:spcBef>
              <a:spcAft>
                <a:spcPct val="0"/>
              </a:spcAft>
              <a:defRPr sz="3600" b="1">
                <a:solidFill>
                  <a:schemeClr val="bg1"/>
                </a:solidFill>
                <a:latin typeface="Arial" charset="0"/>
                <a:ea typeface="ＭＳ Ｐゴシック" pitchFamily="1" charset="-128"/>
              </a:defRPr>
            </a:lvl3pPr>
            <a:lvl4pPr algn="l" rtl="0" eaLnBrk="0" fontAlgn="base" hangingPunct="0">
              <a:spcBef>
                <a:spcPct val="0"/>
              </a:spcBef>
              <a:spcAft>
                <a:spcPct val="0"/>
              </a:spcAft>
              <a:defRPr sz="3600" b="1">
                <a:solidFill>
                  <a:schemeClr val="bg1"/>
                </a:solidFill>
                <a:latin typeface="Arial" charset="0"/>
                <a:ea typeface="ＭＳ Ｐゴシック" pitchFamily="1" charset="-128"/>
              </a:defRPr>
            </a:lvl4pPr>
            <a:lvl5pPr algn="l" rtl="0" eaLnBrk="0" fontAlgn="base" hangingPunct="0">
              <a:spcBef>
                <a:spcPct val="0"/>
              </a:spcBef>
              <a:spcAft>
                <a:spcPct val="0"/>
              </a:spcAft>
              <a:defRPr sz="3600" b="1">
                <a:solidFill>
                  <a:schemeClr val="bg1"/>
                </a:solidFill>
                <a:latin typeface="Arial" charset="0"/>
                <a:ea typeface="ＭＳ Ｐゴシック" pitchFamily="1" charset="-128"/>
              </a:defRPr>
            </a:lvl5pPr>
            <a:lvl6pPr marL="457200" algn="l" rtl="0" fontAlgn="base">
              <a:spcBef>
                <a:spcPct val="0"/>
              </a:spcBef>
              <a:spcAft>
                <a:spcPct val="0"/>
              </a:spcAft>
              <a:defRPr sz="3600" b="1">
                <a:solidFill>
                  <a:schemeClr val="bg1"/>
                </a:solidFill>
                <a:latin typeface="Arial" charset="0"/>
                <a:ea typeface="ＭＳ Ｐゴシック" pitchFamily="1" charset="-128"/>
              </a:defRPr>
            </a:lvl6pPr>
            <a:lvl7pPr marL="914400" algn="l" rtl="0" fontAlgn="base">
              <a:spcBef>
                <a:spcPct val="0"/>
              </a:spcBef>
              <a:spcAft>
                <a:spcPct val="0"/>
              </a:spcAft>
              <a:defRPr sz="3600" b="1">
                <a:solidFill>
                  <a:schemeClr val="bg1"/>
                </a:solidFill>
                <a:latin typeface="Arial" charset="0"/>
                <a:ea typeface="ＭＳ Ｐゴシック" pitchFamily="1" charset="-128"/>
              </a:defRPr>
            </a:lvl7pPr>
            <a:lvl8pPr marL="1371600" algn="l" rtl="0" fontAlgn="base">
              <a:spcBef>
                <a:spcPct val="0"/>
              </a:spcBef>
              <a:spcAft>
                <a:spcPct val="0"/>
              </a:spcAft>
              <a:defRPr sz="3600" b="1">
                <a:solidFill>
                  <a:schemeClr val="bg1"/>
                </a:solidFill>
                <a:latin typeface="Arial" charset="0"/>
                <a:ea typeface="ＭＳ Ｐゴシック" pitchFamily="1" charset="-128"/>
              </a:defRPr>
            </a:lvl8pPr>
            <a:lvl9pPr marL="1828800" algn="l" rtl="0" fontAlgn="base">
              <a:spcBef>
                <a:spcPct val="0"/>
              </a:spcBef>
              <a:spcAft>
                <a:spcPct val="0"/>
              </a:spcAft>
              <a:defRPr sz="3600" b="1">
                <a:solidFill>
                  <a:schemeClr val="bg1"/>
                </a:solidFill>
                <a:latin typeface="Arial" charset="0"/>
                <a:ea typeface="ＭＳ Ｐゴシック" pitchFamily="1" charset="-128"/>
              </a:defRPr>
            </a:lvl9pPr>
          </a:lstStyle>
          <a:p>
            <a:pPr algn="ctr" eaLnBrk="1" hangingPunct="1">
              <a:defRPr/>
            </a:pPr>
            <a:r>
              <a:rPr lang="en-US" sz="1800" b="0" kern="0" dirty="0">
                <a:solidFill>
                  <a:schemeClr val="tx1"/>
                </a:solidFill>
                <a:latin typeface="Arial Black" pitchFamily="1" charset="0"/>
              </a:rPr>
              <a:t>Department of Veterans Affairs</a:t>
            </a:r>
          </a:p>
          <a:p>
            <a:pPr algn="ctr" eaLnBrk="1" hangingPunct="1">
              <a:defRPr/>
            </a:pPr>
            <a:r>
              <a:rPr lang="en-US" sz="1800" b="0" kern="0" dirty="0">
                <a:solidFill>
                  <a:schemeClr val="tx1"/>
                </a:solidFill>
                <a:latin typeface="Arial Black" pitchFamily="1" charset="0"/>
              </a:rPr>
              <a:t>Technology Acquisition Center (TAC)</a:t>
            </a:r>
          </a:p>
          <a:p>
            <a:pPr algn="ctr" eaLnBrk="1" hangingPunct="1">
              <a:defRPr/>
            </a:pPr>
            <a:endParaRPr lang="en-US" sz="1800" b="0" kern="0" dirty="0">
              <a:solidFill>
                <a:schemeClr val="tx1"/>
              </a:solidFill>
              <a:latin typeface="Arial Black" pitchFamily="1" charset="0"/>
            </a:endParaRPr>
          </a:p>
          <a:p>
            <a:pPr algn="ctr" eaLnBrk="1" hangingPunct="1">
              <a:defRPr/>
            </a:pPr>
            <a:endParaRPr lang="en-US" sz="1800" b="0" kern="0" dirty="0">
              <a:solidFill>
                <a:schemeClr val="tx1"/>
              </a:solidFill>
              <a:latin typeface="Arial Black" pitchFamily="1" charset="0"/>
            </a:endParaRPr>
          </a:p>
          <a:p>
            <a:pPr algn="ctr" eaLnBrk="1" hangingPunct="1">
              <a:defRPr/>
            </a:pPr>
            <a:endParaRPr lang="en-US" sz="1800" b="0" kern="0" dirty="0">
              <a:solidFill>
                <a:schemeClr val="tx1"/>
              </a:solidFill>
              <a:latin typeface="Arial Black" pitchFamily="1" charset="0"/>
            </a:endParaRPr>
          </a:p>
          <a:p>
            <a:pPr algn="ctr" eaLnBrk="1" hangingPunct="1">
              <a:defRPr/>
            </a:pPr>
            <a:r>
              <a:rPr lang="en-US" sz="1800" b="0" kern="0" dirty="0">
                <a:solidFill>
                  <a:srgbClr val="000099"/>
                </a:solidFill>
                <a:latin typeface="Arial Black" pitchFamily="1" charset="0"/>
              </a:rPr>
              <a:t>https://WWW.VOA.VA.GOV</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6569" y="2968528"/>
            <a:ext cx="7391400" cy="914400"/>
          </a:xfrm>
        </p:spPr>
        <p:txBody>
          <a:bodyPr/>
          <a:lstStyle/>
          <a:p>
            <a:r>
              <a:rPr lang="en-US" sz="3200">
                <a:solidFill>
                  <a:schemeClr val="tx1"/>
                </a:solidFill>
                <a:effectLst>
                  <a:outerShdw blurRad="38100" dist="38100" dir="2700000" algn="tl">
                    <a:srgbClr val="000000">
                      <a:alpha val="43137"/>
                    </a:srgbClr>
                  </a:outerShdw>
                </a:effectLst>
              </a:rPr>
              <a:t>Questions?</a:t>
            </a:r>
          </a:p>
        </p:txBody>
      </p:sp>
    </p:spTree>
    <p:extLst>
      <p:ext uri="{BB962C8B-B14F-4D97-AF65-F5344CB8AC3E}">
        <p14:creationId xmlns:p14="http://schemas.microsoft.com/office/powerpoint/2010/main" val="460116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66328"/>
            <a:ext cx="7391400" cy="914400"/>
          </a:xfrm>
        </p:spPr>
        <p:txBody>
          <a:bodyPr/>
          <a:lstStyle/>
          <a:p>
            <a:r>
              <a:rPr lang="en-US" sz="3000"/>
              <a:t>Purpose &amp; Agenda </a:t>
            </a:r>
          </a:p>
        </p:txBody>
      </p:sp>
      <p:sp>
        <p:nvSpPr>
          <p:cNvPr id="3" name="Content Placeholder 2"/>
          <p:cNvSpPr>
            <a:spLocks noGrp="1"/>
          </p:cNvSpPr>
          <p:nvPr>
            <p:ph idx="1"/>
          </p:nvPr>
        </p:nvSpPr>
        <p:spPr>
          <a:xfrm>
            <a:off x="685800" y="1491952"/>
            <a:ext cx="7772400" cy="1288976"/>
          </a:xfrm>
        </p:spPr>
        <p:txBody>
          <a:bodyPr/>
          <a:lstStyle/>
          <a:p>
            <a:pPr marL="0" indent="0">
              <a:spcBef>
                <a:spcPts val="1200"/>
              </a:spcBef>
              <a:buNone/>
            </a:pPr>
            <a:r>
              <a:rPr lang="en-US" sz="1800" dirty="0"/>
              <a:t>Purpose:</a:t>
            </a:r>
            <a:endParaRPr lang="en-US" sz="1800" dirty="0">
              <a:cs typeface="Arial"/>
            </a:endParaRPr>
          </a:p>
          <a:p>
            <a:pPr>
              <a:spcBef>
                <a:spcPts val="1200"/>
              </a:spcBef>
              <a:buFont typeface="Arial"/>
              <a:buChar char="•"/>
            </a:pPr>
            <a:r>
              <a:rPr lang="en-US" sz="1800" dirty="0"/>
              <a:t>To provide Industry with Tips to Win Government Contracts</a:t>
            </a:r>
            <a:endParaRPr lang="en-US" sz="1800" dirty="0">
              <a:cs typeface="Arial"/>
            </a:endParaRPr>
          </a:p>
          <a:p>
            <a:pPr marL="0" indent="0">
              <a:spcBef>
                <a:spcPts val="1200"/>
              </a:spcBef>
              <a:buNone/>
            </a:pPr>
            <a:r>
              <a:rPr lang="en-US" sz="1800" dirty="0"/>
              <a:t>Agenda:</a:t>
            </a:r>
            <a:endParaRPr lang="en-US" sz="1800" dirty="0">
              <a:cs typeface="Arial"/>
            </a:endParaRPr>
          </a:p>
          <a:p>
            <a:pPr marL="347345" rtl="0"/>
            <a:r>
              <a:rPr lang="en-US" sz="1800" dirty="0">
                <a:effectLst/>
              </a:rPr>
              <a:t>Acquisition Process</a:t>
            </a:r>
            <a:endParaRPr lang="en-US" sz="1800" dirty="0">
              <a:effectLst/>
              <a:cs typeface="Arial"/>
            </a:endParaRPr>
          </a:p>
          <a:p>
            <a:pPr marL="683260" indent="-285750" rtl="0">
              <a:buFont typeface="Courier New" panose="02070309020205020404" pitchFamily="49" charset="0"/>
              <a:buChar char="o"/>
            </a:pPr>
            <a:r>
              <a:rPr lang="en-US" sz="1800" dirty="0">
                <a:effectLst/>
              </a:rPr>
              <a:t>Pre-Solicitation and Planning</a:t>
            </a:r>
            <a:endParaRPr lang="en-US" sz="1800" dirty="0">
              <a:effectLst/>
              <a:cs typeface="Arial"/>
            </a:endParaRPr>
          </a:p>
          <a:p>
            <a:pPr marL="683260" indent="-285750" rtl="0">
              <a:buFont typeface="Courier New" panose="02070309020205020404" pitchFamily="49" charset="0"/>
              <a:buChar char="o"/>
            </a:pPr>
            <a:r>
              <a:rPr lang="en-US" sz="1800" dirty="0">
                <a:effectLst/>
              </a:rPr>
              <a:t>Solicitation</a:t>
            </a:r>
            <a:endParaRPr lang="en-US" sz="1800" dirty="0">
              <a:effectLst/>
              <a:cs typeface="Arial"/>
            </a:endParaRPr>
          </a:p>
          <a:p>
            <a:pPr marL="683260" indent="-285750" rtl="0">
              <a:buFont typeface="Courier New" panose="02070309020205020404" pitchFamily="49" charset="0"/>
              <a:buChar char="o"/>
            </a:pPr>
            <a:r>
              <a:rPr lang="en-US" sz="1800" dirty="0">
                <a:effectLst/>
              </a:rPr>
              <a:t>Evaluation</a:t>
            </a:r>
            <a:endParaRPr lang="en-US" sz="1800" dirty="0">
              <a:effectLst/>
              <a:cs typeface="Arial"/>
            </a:endParaRPr>
          </a:p>
          <a:p>
            <a:pPr marL="683260" indent="-285750" rtl="0">
              <a:buFont typeface="Courier New" panose="02070309020205020404" pitchFamily="49" charset="0"/>
              <a:buChar char="o"/>
            </a:pPr>
            <a:r>
              <a:rPr lang="en-US" sz="1800" dirty="0">
                <a:effectLst/>
              </a:rPr>
              <a:t>Award</a:t>
            </a:r>
            <a:endParaRPr lang="en-US" sz="1800" dirty="0">
              <a:effectLst/>
              <a:cs typeface="Arial"/>
            </a:endParaRPr>
          </a:p>
          <a:p>
            <a:pPr marL="683260" indent="-285750" rtl="0">
              <a:buFont typeface="Courier New" panose="02070309020205020404" pitchFamily="49" charset="0"/>
              <a:buChar char="o"/>
            </a:pPr>
            <a:r>
              <a:rPr lang="en-US" sz="1800" dirty="0">
                <a:effectLst/>
              </a:rPr>
              <a:t>Post Award</a:t>
            </a:r>
            <a:endParaRPr lang="en-US" sz="1800" dirty="0">
              <a:effectLst/>
              <a:cs typeface="Arial"/>
            </a:endParaRPr>
          </a:p>
          <a:p>
            <a:pPr marL="347345" rtl="0"/>
            <a:r>
              <a:rPr lang="en-US" sz="1800" dirty="0">
                <a:effectLst/>
              </a:rPr>
              <a:t>Questions</a:t>
            </a:r>
            <a:endParaRPr lang="en-US" sz="1800" dirty="0">
              <a:effectLst/>
              <a:cs typeface="Arial"/>
            </a:endParaRPr>
          </a:p>
          <a:p>
            <a:pPr marL="0" indent="0">
              <a:spcBef>
                <a:spcPts val="1200"/>
              </a:spcBef>
              <a:buNone/>
            </a:pPr>
            <a:endParaRPr lang="en-US" sz="2000"/>
          </a:p>
        </p:txBody>
      </p:sp>
      <p:pic>
        <p:nvPicPr>
          <p:cNvPr id="1028" name="Picture 4" descr="Agenda Stock Photos, Pictures &amp; Royalty-Free Images - iStock">
            <a:extLst>
              <a:ext uri="{FF2B5EF4-FFF2-40B4-BE49-F238E27FC236}">
                <a16:creationId xmlns:a16="http://schemas.microsoft.com/office/drawing/2014/main" id="{D337EA1F-E22F-8FB1-DBEF-2DF9D23191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1095" y="3429000"/>
            <a:ext cx="3622573" cy="2415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7604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221B-07A0-B71A-88ED-C81CFB8BB7F6}"/>
              </a:ext>
            </a:extLst>
          </p:cNvPr>
          <p:cNvSpPr>
            <a:spLocks noGrp="1"/>
          </p:cNvSpPr>
          <p:nvPr>
            <p:ph type="title"/>
          </p:nvPr>
        </p:nvSpPr>
        <p:spPr/>
        <p:txBody>
          <a:bodyPr/>
          <a:lstStyle/>
          <a:p>
            <a:pPr marL="397510" rtl="0"/>
            <a:r>
              <a:rPr lang="en-US" sz="2400">
                <a:effectLst/>
              </a:rPr>
              <a:t>Pre-Solicitation and Planning</a:t>
            </a:r>
            <a:endParaRPr lang="en-US" sz="2400">
              <a:effectLst/>
              <a:cs typeface="Arial"/>
            </a:endParaRPr>
          </a:p>
        </p:txBody>
      </p:sp>
      <p:sp>
        <p:nvSpPr>
          <p:cNvPr id="4" name="TextBox 3">
            <a:extLst>
              <a:ext uri="{FF2B5EF4-FFF2-40B4-BE49-F238E27FC236}">
                <a16:creationId xmlns:a16="http://schemas.microsoft.com/office/drawing/2014/main" id="{CC50DE09-BE80-8091-2F3F-5734E4F11D4B}"/>
              </a:ext>
            </a:extLst>
          </p:cNvPr>
          <p:cNvSpPr txBox="1"/>
          <p:nvPr/>
        </p:nvSpPr>
        <p:spPr>
          <a:xfrm>
            <a:off x="431540" y="1304764"/>
            <a:ext cx="8316924" cy="4057521"/>
          </a:xfrm>
          <a:prstGeom prst="rect">
            <a:avLst/>
          </a:prstGeom>
          <a:noFill/>
        </p:spPr>
        <p:txBody>
          <a:bodyPr wrap="square" lIns="91440" tIns="45720" rIns="91440" bIns="45720" rtlCol="0" anchor="t">
            <a:spAutoFit/>
          </a:bodyPr>
          <a:lstStyle/>
          <a:p>
            <a:pPr marL="342900" indent="-342900">
              <a:lnSpc>
                <a:spcPct val="150000"/>
              </a:lnSpc>
              <a:spcBef>
                <a:spcPts val="0"/>
              </a:spcBef>
              <a:spcAft>
                <a:spcPts val="0"/>
              </a:spcAft>
              <a:buFont typeface="Arial" panose="020B0604020202020204" pitchFamily="34" charset="0"/>
              <a:buChar char="•"/>
            </a:pPr>
            <a:r>
              <a:rPr lang="en-US" sz="1800" dirty="0">
                <a:latin typeface="Arial"/>
                <a:ea typeface="ＭＳ Ｐゴシック"/>
                <a:cs typeface="Arial"/>
              </a:rPr>
              <a:t>Be procurement ready</a:t>
            </a:r>
            <a:endParaRPr lang="en-US" dirty="0"/>
          </a:p>
          <a:p>
            <a:pPr marL="342900" indent="-342900">
              <a:lnSpc>
                <a:spcPct val="150000"/>
              </a:lnSpc>
              <a:spcBef>
                <a:spcPts val="0"/>
              </a:spcBef>
              <a:spcAft>
                <a:spcPts val="0"/>
              </a:spcAft>
              <a:buFont typeface="Arial" panose="020B0604020202020204" pitchFamily="34" charset="0"/>
              <a:buChar char="•"/>
            </a:pPr>
            <a:r>
              <a:rPr lang="en-US" sz="1800" b="1" dirty="0">
                <a:latin typeface="Arial"/>
                <a:ea typeface="ＭＳ Ｐゴシック"/>
                <a:cs typeface="Arial"/>
              </a:rPr>
              <a:t>Please Respond to Requests for Information (RFIs) </a:t>
            </a:r>
          </a:p>
          <a:p>
            <a:pPr marL="800100" lvl="1" indent="-342900">
              <a:spcBef>
                <a:spcPts val="0"/>
              </a:spcBef>
              <a:spcAft>
                <a:spcPts val="0"/>
              </a:spcAft>
              <a:buFont typeface="Arial" panose="020B0604020202020204" pitchFamily="34" charset="0"/>
              <a:buChar char="•"/>
            </a:pPr>
            <a:r>
              <a:rPr lang="en-US" sz="1800" dirty="0">
                <a:latin typeface="Arial"/>
                <a:ea typeface="ＭＳ Ｐゴシック"/>
                <a:cs typeface="Arial"/>
              </a:rPr>
              <a:t>Contracting Officers rely on vendor responses/feedback to make acquisition strategy determinations</a:t>
            </a:r>
          </a:p>
          <a:p>
            <a:pPr marL="342900" indent="-342900">
              <a:lnSpc>
                <a:spcPct val="150000"/>
              </a:lnSpc>
              <a:spcBef>
                <a:spcPts val="0"/>
              </a:spcBef>
              <a:spcAft>
                <a:spcPts val="0"/>
              </a:spcAft>
              <a:buFont typeface="Arial" panose="020B0604020202020204" pitchFamily="34" charset="0"/>
              <a:buChar char="•"/>
            </a:pPr>
            <a:r>
              <a:rPr lang="en-US" sz="1800" dirty="0">
                <a:latin typeface="Arial"/>
                <a:ea typeface="ＭＳ Ｐゴシック"/>
                <a:cs typeface="Arial"/>
              </a:rPr>
              <a:t>Monitor government points of entry for potential opportunities and RFIs</a:t>
            </a:r>
          </a:p>
          <a:p>
            <a:pPr marL="342900" indent="-342900">
              <a:lnSpc>
                <a:spcPct val="150000"/>
              </a:lnSpc>
              <a:spcBef>
                <a:spcPts val="0"/>
              </a:spcBef>
              <a:spcAft>
                <a:spcPts val="0"/>
              </a:spcAft>
              <a:buFont typeface="Arial" panose="020B0604020202020204" pitchFamily="34" charset="0"/>
              <a:buChar char="•"/>
            </a:pPr>
            <a:r>
              <a:rPr lang="en-US" sz="1800" dirty="0">
                <a:latin typeface="Arial"/>
                <a:ea typeface="ＭＳ Ｐゴシック"/>
                <a:cs typeface="Arial"/>
              </a:rPr>
              <a:t>Do not provide generic marketing materials in response to RFIs</a:t>
            </a:r>
          </a:p>
          <a:p>
            <a:pPr marL="342900" indent="-342900">
              <a:lnSpc>
                <a:spcPct val="150000"/>
              </a:lnSpc>
              <a:spcBef>
                <a:spcPts val="0"/>
              </a:spcBef>
              <a:spcAft>
                <a:spcPts val="0"/>
              </a:spcAft>
              <a:buFont typeface="Arial" panose="020B0604020202020204" pitchFamily="34" charset="0"/>
              <a:buChar char="•"/>
            </a:pPr>
            <a:r>
              <a:rPr lang="en-US" sz="1800" b="1" dirty="0">
                <a:latin typeface="Arial"/>
                <a:ea typeface="ＭＳ Ｐゴシック"/>
                <a:cs typeface="Arial"/>
              </a:rPr>
              <a:t>Provide all the information the Government asks for in the RFI</a:t>
            </a:r>
          </a:p>
          <a:p>
            <a:pPr marL="342900" indent="-342900">
              <a:lnSpc>
                <a:spcPct val="150000"/>
              </a:lnSpc>
              <a:spcBef>
                <a:spcPts val="0"/>
              </a:spcBef>
              <a:spcAft>
                <a:spcPts val="0"/>
              </a:spcAft>
              <a:buFont typeface="Arial" panose="020B0604020202020204" pitchFamily="34" charset="0"/>
              <a:buChar char="•"/>
            </a:pPr>
            <a:r>
              <a:rPr lang="en-US" sz="1800" dirty="0">
                <a:latin typeface="Arial"/>
                <a:ea typeface="ＭＳ Ｐゴシック"/>
                <a:cs typeface="Arial"/>
              </a:rPr>
              <a:t>Include relevant assumptions and questions as part of your RFI response</a:t>
            </a:r>
            <a:endParaRPr lang="en-US" sz="1800" dirty="0">
              <a:cs typeface="Arial"/>
            </a:endParaRPr>
          </a:p>
          <a:p>
            <a:pPr marL="342900" indent="-342900">
              <a:spcBef>
                <a:spcPts val="0"/>
              </a:spcBef>
              <a:spcAft>
                <a:spcPts val="0"/>
              </a:spcAft>
              <a:buFont typeface="Arial" panose="020B0604020202020204" pitchFamily="34" charset="0"/>
              <a:buChar char="•"/>
            </a:pPr>
            <a:r>
              <a:rPr lang="en-US" sz="1800" dirty="0">
                <a:latin typeface="Arial"/>
                <a:ea typeface="ＭＳ Ｐゴシック"/>
                <a:cs typeface="Arial"/>
              </a:rPr>
              <a:t>RFI "Loopback" (The TAC provides this as part of the RFI process) - we let you know the disposition of procurements!</a:t>
            </a:r>
          </a:p>
          <a:p>
            <a:pPr marL="342900" indent="-342900">
              <a:lnSpc>
                <a:spcPct val="150000"/>
              </a:lnSpc>
              <a:spcBef>
                <a:spcPts val="0"/>
              </a:spcBef>
              <a:spcAft>
                <a:spcPts val="0"/>
              </a:spcAft>
              <a:buFont typeface="Arial" panose="020B0604020202020204" pitchFamily="34" charset="0"/>
              <a:buChar char="•"/>
            </a:pPr>
            <a:r>
              <a:rPr lang="en-US" sz="1800" dirty="0">
                <a:latin typeface="Arial"/>
                <a:ea typeface="ＭＳ Ｐゴシック"/>
                <a:cs typeface="Arial"/>
              </a:rPr>
              <a:t>Request Industry Visits with Program Offices</a:t>
            </a:r>
          </a:p>
        </p:txBody>
      </p:sp>
    </p:spTree>
    <p:extLst>
      <p:ext uri="{BB962C8B-B14F-4D97-AF65-F5344CB8AC3E}">
        <p14:creationId xmlns:p14="http://schemas.microsoft.com/office/powerpoint/2010/main" val="957094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221B-07A0-B71A-88ED-C81CFB8BB7F6}"/>
              </a:ext>
            </a:extLst>
          </p:cNvPr>
          <p:cNvSpPr>
            <a:spLocks noGrp="1"/>
          </p:cNvSpPr>
          <p:nvPr>
            <p:ph type="title"/>
          </p:nvPr>
        </p:nvSpPr>
        <p:spPr/>
        <p:txBody>
          <a:bodyPr/>
          <a:lstStyle/>
          <a:p>
            <a:r>
              <a:rPr lang="en-US" sz="2400"/>
              <a:t>Solicitation</a:t>
            </a:r>
            <a:endParaRPr lang="en-US">
              <a:cs typeface="Arial"/>
            </a:endParaRPr>
          </a:p>
        </p:txBody>
      </p:sp>
      <p:sp>
        <p:nvSpPr>
          <p:cNvPr id="3" name="Content Placeholder 2">
            <a:extLst>
              <a:ext uri="{FF2B5EF4-FFF2-40B4-BE49-F238E27FC236}">
                <a16:creationId xmlns:a16="http://schemas.microsoft.com/office/drawing/2014/main" id="{5AA0C69D-6B1C-8F36-58E6-E16D5BCAB02D}"/>
              </a:ext>
            </a:extLst>
          </p:cNvPr>
          <p:cNvSpPr>
            <a:spLocks noGrp="1"/>
          </p:cNvSpPr>
          <p:nvPr>
            <p:ph idx="1"/>
          </p:nvPr>
        </p:nvSpPr>
        <p:spPr>
          <a:xfrm>
            <a:off x="457200" y="1382050"/>
            <a:ext cx="8224982" cy="4887686"/>
          </a:xfrm>
        </p:spPr>
        <p:txBody>
          <a:bodyPr/>
          <a:lstStyle/>
          <a:p>
            <a:r>
              <a:rPr lang="en-US" sz="1800" dirty="0"/>
              <a:t>Read the entire solicitation and ensure you follow proposal submission instructions exactly. </a:t>
            </a:r>
            <a:endParaRPr lang="en-US" sz="1800" dirty="0">
              <a:cs typeface="Arial"/>
            </a:endParaRPr>
          </a:p>
          <a:p>
            <a:pPr lvl="1"/>
            <a:r>
              <a:rPr lang="en-US" sz="1400" b="1" dirty="0">
                <a:solidFill>
                  <a:schemeClr val="tx1"/>
                </a:solidFill>
              </a:rPr>
              <a:t>Tip!: These are normally located at the </a:t>
            </a:r>
            <a:r>
              <a:rPr lang="en-US" sz="1400" b="1" i="1" dirty="0">
                <a:solidFill>
                  <a:schemeClr val="tx1"/>
                </a:solidFill>
              </a:rPr>
              <a:t>end</a:t>
            </a:r>
            <a:r>
              <a:rPr lang="en-US" sz="1400" b="1" dirty="0">
                <a:solidFill>
                  <a:schemeClr val="tx1"/>
                </a:solidFill>
              </a:rPr>
              <a:t> of the document, so read the whole thing!</a:t>
            </a:r>
            <a:endParaRPr lang="en-US" sz="1400" b="1" dirty="0">
              <a:solidFill>
                <a:schemeClr val="tx1"/>
              </a:solidFill>
              <a:cs typeface="Arial"/>
            </a:endParaRPr>
          </a:p>
          <a:p>
            <a:endParaRPr lang="en-US" sz="1800" b="0" dirty="0"/>
          </a:p>
          <a:p>
            <a:r>
              <a:rPr lang="en-US" sz="1800" b="0" dirty="0"/>
              <a:t>Ask questions </a:t>
            </a:r>
            <a:r>
              <a:rPr lang="en-US" sz="1800" b="0" i="1" u="sng" dirty="0"/>
              <a:t>prior to the solicitation closing</a:t>
            </a:r>
            <a:r>
              <a:rPr lang="en-US" sz="1800" b="0" dirty="0"/>
              <a:t> about:</a:t>
            </a:r>
            <a:endParaRPr lang="en-US" sz="1800">
              <a:cs typeface="Arial"/>
            </a:endParaRPr>
          </a:p>
          <a:p>
            <a:pPr lvl="1"/>
            <a:endParaRPr lang="en-US" sz="1600" dirty="0">
              <a:cs typeface="Arial"/>
            </a:endParaRPr>
          </a:p>
          <a:p>
            <a:pPr lvl="1"/>
            <a:endParaRPr lang="en-US" sz="1600" dirty="0">
              <a:cs typeface="Arial"/>
            </a:endParaRPr>
          </a:p>
          <a:p>
            <a:pPr lvl="1"/>
            <a:endParaRPr lang="en-US" sz="1600" dirty="0">
              <a:cs typeface="Arial"/>
            </a:endParaRPr>
          </a:p>
          <a:p>
            <a:pPr marL="0" indent="0">
              <a:buNone/>
            </a:pPr>
            <a:endParaRPr lang="en-US" sz="1600" b="0" dirty="0">
              <a:cs typeface="Arial"/>
            </a:endParaRPr>
          </a:p>
          <a:p>
            <a:endParaRPr lang="en-US" sz="1800" b="0" dirty="0"/>
          </a:p>
          <a:p>
            <a:r>
              <a:rPr lang="en-US" sz="1800" b="0" dirty="0"/>
              <a:t>Watch for amendments to the solicitation.</a:t>
            </a:r>
            <a:endParaRPr lang="en-US" sz="1800" b="0" dirty="0">
              <a:cs typeface="Arial"/>
            </a:endParaRPr>
          </a:p>
          <a:p>
            <a:r>
              <a:rPr lang="en-US" sz="1800" b="0" dirty="0"/>
              <a:t>Ensure </a:t>
            </a:r>
            <a:r>
              <a:rPr lang="en-US" sz="1800" dirty="0"/>
              <a:t>ALL</a:t>
            </a:r>
            <a:r>
              <a:rPr lang="en-US" sz="1800" b="0" dirty="0"/>
              <a:t> representations and certifications required by each solicitation provision or contract clause are appropriately completed.</a:t>
            </a:r>
            <a:endParaRPr lang="en-US" sz="1800" b="0">
              <a:cs typeface="Arial"/>
            </a:endParaRPr>
          </a:p>
          <a:p>
            <a:r>
              <a:rPr lang="en-US" sz="1800" dirty="0"/>
              <a:t>Respond timely, do not wait until the last hour/day. Late is late!</a:t>
            </a:r>
            <a:endParaRPr lang="en-US" sz="1800">
              <a:cs typeface="Arial"/>
            </a:endParaRPr>
          </a:p>
          <a:p>
            <a:pPr marL="0" indent="0">
              <a:buNone/>
            </a:pPr>
            <a:endParaRPr lang="en-US" sz="2000" b="0" dirty="0">
              <a:cs typeface="Arial"/>
            </a:endParaRPr>
          </a:p>
          <a:p>
            <a:endParaRPr lang="en-US" sz="1200" b="0">
              <a:cs typeface="Arial"/>
            </a:endParaRPr>
          </a:p>
          <a:p>
            <a:endParaRPr lang="en-US" sz="1200" b="0">
              <a:cs typeface="Arial"/>
            </a:endParaRPr>
          </a:p>
          <a:p>
            <a:endParaRPr lang="en-US" sz="1200" b="0">
              <a:cs typeface="Arial"/>
            </a:endParaRPr>
          </a:p>
          <a:p>
            <a:endParaRPr lang="en-US" sz="1200" b="0">
              <a:cs typeface="Arial"/>
            </a:endParaRPr>
          </a:p>
          <a:p>
            <a:endParaRPr lang="en-US" sz="1800" b="0">
              <a:cs typeface="Arial"/>
            </a:endParaRPr>
          </a:p>
          <a:p>
            <a:endParaRPr lang="en-US" sz="1800" b="0">
              <a:cs typeface="Arial"/>
            </a:endParaRPr>
          </a:p>
        </p:txBody>
      </p:sp>
      <p:sp>
        <p:nvSpPr>
          <p:cNvPr id="4" name="TextBox 3">
            <a:extLst>
              <a:ext uri="{FF2B5EF4-FFF2-40B4-BE49-F238E27FC236}">
                <a16:creationId xmlns:a16="http://schemas.microsoft.com/office/drawing/2014/main" id="{B6CD621A-5BC2-12A4-1C6D-71452F6C5585}"/>
              </a:ext>
            </a:extLst>
          </p:cNvPr>
          <p:cNvSpPr txBox="1"/>
          <p:nvPr/>
        </p:nvSpPr>
        <p:spPr>
          <a:xfrm>
            <a:off x="1179288" y="3057696"/>
            <a:ext cx="6065751" cy="1175706"/>
          </a:xfrm>
          <a:prstGeom prst="rect">
            <a:avLst/>
          </a:prstGeom>
          <a:noFill/>
        </p:spPr>
        <p:txBody>
          <a:bodyPr rot="0" spcFirstLastPara="0" vertOverflow="overflow" horzOverflow="overflow" vert="horz" wrap="square" lIns="91440" tIns="45720" rIns="91440" bIns="45720" numCol="2" spcCol="0" rtlCol="0" fromWordArt="0" anchor="t" anchorCtr="0" forceAA="0" compatLnSpc="1">
            <a:prstTxWarp prst="textNoShape">
              <a:avLst/>
            </a:prstTxWarp>
            <a:spAutoFit/>
          </a:bodyPr>
          <a:lstStyle/>
          <a:p>
            <a:pPr marL="285750" lvl="1" indent="-285750">
              <a:spcBef>
                <a:spcPct val="20000"/>
              </a:spcBef>
              <a:buFont typeface="Arial"/>
              <a:buChar char="•"/>
            </a:pPr>
            <a:r>
              <a:rPr lang="en-US" sz="1600">
                <a:solidFill>
                  <a:srgbClr val="1C2445"/>
                </a:solidFill>
                <a:cs typeface="Arial"/>
              </a:rPr>
              <a:t>Requirements</a:t>
            </a:r>
          </a:p>
          <a:p>
            <a:pPr marL="285750" lvl="1" indent="-285750">
              <a:spcBef>
                <a:spcPct val="20000"/>
              </a:spcBef>
              <a:buFont typeface="Arial"/>
              <a:buChar char="•"/>
            </a:pPr>
            <a:r>
              <a:rPr lang="en-US" sz="1600">
                <a:solidFill>
                  <a:srgbClr val="1C2445"/>
                </a:solidFill>
                <a:cs typeface="Arial"/>
              </a:rPr>
              <a:t>Terms and conditions </a:t>
            </a:r>
          </a:p>
          <a:p>
            <a:pPr marL="285750" lvl="1" indent="-285750">
              <a:spcBef>
                <a:spcPct val="20000"/>
              </a:spcBef>
              <a:buFont typeface="Arial"/>
              <a:buChar char="•"/>
            </a:pPr>
            <a:r>
              <a:rPr lang="en-US" sz="1600">
                <a:solidFill>
                  <a:srgbClr val="1C2445"/>
                </a:solidFill>
                <a:cs typeface="Arial"/>
              </a:rPr>
              <a:t>Proposal submission instructions</a:t>
            </a:r>
          </a:p>
          <a:p>
            <a:pPr marL="285750" lvl="1" indent="-285750">
              <a:spcBef>
                <a:spcPct val="20000"/>
              </a:spcBef>
              <a:buFont typeface="Arial"/>
              <a:buChar char="•"/>
            </a:pPr>
            <a:r>
              <a:rPr lang="en-US" sz="1600">
                <a:solidFill>
                  <a:srgbClr val="1C2445"/>
                </a:solidFill>
                <a:cs typeface="Arial"/>
              </a:rPr>
              <a:t>Assumptions</a:t>
            </a:r>
          </a:p>
          <a:p>
            <a:pPr marL="285750" lvl="1" indent="-285750">
              <a:spcBef>
                <a:spcPct val="20000"/>
              </a:spcBef>
              <a:buFont typeface="Arial"/>
              <a:buChar char="•"/>
            </a:pPr>
            <a:r>
              <a:rPr lang="en-US" sz="1600">
                <a:solidFill>
                  <a:srgbClr val="1C2445"/>
                </a:solidFill>
                <a:latin typeface="Arial"/>
                <a:ea typeface="ＭＳ Ｐゴシック"/>
                <a:cs typeface="Arial"/>
              </a:rPr>
              <a:t>Anything you do not understand</a:t>
            </a:r>
            <a:endParaRPr lang="en-US" sz="3200">
              <a:latin typeface="Arial"/>
              <a:ea typeface="ＭＳ Ｐゴシック"/>
            </a:endParaRPr>
          </a:p>
        </p:txBody>
      </p:sp>
    </p:spTree>
    <p:extLst>
      <p:ext uri="{BB962C8B-B14F-4D97-AF65-F5344CB8AC3E}">
        <p14:creationId xmlns:p14="http://schemas.microsoft.com/office/powerpoint/2010/main" val="876457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221B-07A0-B71A-88ED-C81CFB8BB7F6}"/>
              </a:ext>
            </a:extLst>
          </p:cNvPr>
          <p:cNvSpPr>
            <a:spLocks noGrp="1"/>
          </p:cNvSpPr>
          <p:nvPr>
            <p:ph type="title"/>
          </p:nvPr>
        </p:nvSpPr>
        <p:spPr/>
        <p:txBody>
          <a:bodyPr/>
          <a:lstStyle/>
          <a:p>
            <a:r>
              <a:rPr lang="en-US" sz="2800"/>
              <a:t>Solicitation</a:t>
            </a:r>
          </a:p>
        </p:txBody>
      </p:sp>
      <p:sp>
        <p:nvSpPr>
          <p:cNvPr id="3" name="Content Placeholder 2">
            <a:extLst>
              <a:ext uri="{FF2B5EF4-FFF2-40B4-BE49-F238E27FC236}">
                <a16:creationId xmlns:a16="http://schemas.microsoft.com/office/drawing/2014/main" id="{5AA0C69D-6B1C-8F36-58E6-E16D5BCAB02D}"/>
              </a:ext>
            </a:extLst>
          </p:cNvPr>
          <p:cNvSpPr>
            <a:spLocks noGrp="1"/>
          </p:cNvSpPr>
          <p:nvPr>
            <p:ph idx="1"/>
          </p:nvPr>
        </p:nvSpPr>
        <p:spPr>
          <a:xfrm>
            <a:off x="533750" y="1177043"/>
            <a:ext cx="8508650" cy="5105400"/>
          </a:xfrm>
        </p:spPr>
        <p:txBody>
          <a:bodyPr/>
          <a:lstStyle/>
          <a:p>
            <a:r>
              <a:rPr lang="en-US" sz="1800" b="0" dirty="0">
                <a:cs typeface="Arial"/>
              </a:rPr>
              <a:t>Terms and Conditions should all be contained in the same proposal volume.</a:t>
            </a:r>
            <a:endParaRPr lang="en-US" sz="1800" dirty="0"/>
          </a:p>
          <a:p>
            <a:r>
              <a:rPr lang="en-US" sz="1800" dirty="0">
                <a:cs typeface="Arial"/>
              </a:rPr>
              <a:t>Present assumptions that are clearly tied to the requirements.</a:t>
            </a:r>
          </a:p>
          <a:p>
            <a:r>
              <a:rPr lang="en-US" sz="1800" b="0" dirty="0">
                <a:cs typeface="Arial"/>
              </a:rPr>
              <a:t>Proposal structure should align with Instructions to Offerors in solicitation.</a:t>
            </a:r>
          </a:p>
          <a:p>
            <a:r>
              <a:rPr lang="en-US" sz="1800" b="0" dirty="0">
                <a:cs typeface="Arial"/>
              </a:rPr>
              <a:t>Proposal volumes are evaluated independently. Information in one volume will not be considered in evaluation of another volume.</a:t>
            </a:r>
          </a:p>
          <a:p>
            <a:r>
              <a:rPr lang="en-US" sz="1800" b="0" dirty="0">
                <a:cs typeface="Arial"/>
              </a:rPr>
              <a:t>If you provide pictures, especially if they are copied from a government source, thoroughly describe what the picture states and how your approach is (or relates) to the picture (diagram).</a:t>
            </a:r>
          </a:p>
          <a:p>
            <a:r>
              <a:rPr lang="en-US" sz="1800" b="0" dirty="0">
                <a:cs typeface="Arial"/>
              </a:rPr>
              <a:t>Check pricing for rounding issues; ensure items total correctly.</a:t>
            </a:r>
          </a:p>
          <a:p>
            <a:r>
              <a:rPr lang="en-US" sz="1800" b="0" dirty="0">
                <a:cs typeface="Arial"/>
              </a:rPr>
              <a:t>If the Government specifies values (i.e., fixed handling rate, Labor Categories, Hours, etc.) do not change these in your proposal submission.</a:t>
            </a:r>
          </a:p>
          <a:p>
            <a:r>
              <a:rPr lang="en-US" sz="1800" b="0" dirty="0">
                <a:cs typeface="Arial"/>
              </a:rPr>
              <a:t>Ensure proposed rates do not exceed contract rates (if proposing under an existing vehicle) and that the floor is consistent with prevailing wages if the acquisition is subject to labor laws.</a:t>
            </a:r>
          </a:p>
          <a:p>
            <a:r>
              <a:rPr lang="en-US" sz="1800" dirty="0">
                <a:cs typeface="Arial"/>
              </a:rPr>
              <a:t>Ensure you propose pricing for </a:t>
            </a:r>
            <a:r>
              <a:rPr lang="en-US" sz="1800" i="1" dirty="0">
                <a:cs typeface="Arial"/>
              </a:rPr>
              <a:t>all </a:t>
            </a:r>
            <a:r>
              <a:rPr lang="en-US" sz="1800" dirty="0">
                <a:cs typeface="Arial"/>
              </a:rPr>
              <a:t>line items and </a:t>
            </a:r>
            <a:r>
              <a:rPr lang="en-US" sz="1800" i="1" dirty="0">
                <a:cs typeface="Arial"/>
              </a:rPr>
              <a:t>all</a:t>
            </a:r>
            <a:r>
              <a:rPr lang="en-US" sz="1800" dirty="0">
                <a:cs typeface="Arial"/>
              </a:rPr>
              <a:t> periods of performance, as required.</a:t>
            </a:r>
          </a:p>
          <a:p>
            <a:endParaRPr lang="en-US" sz="1800" b="0">
              <a:cs typeface="Arial"/>
            </a:endParaRPr>
          </a:p>
          <a:p>
            <a:pPr marL="0" indent="0">
              <a:buNone/>
            </a:pPr>
            <a:endParaRPr lang="en-US" sz="1800" b="0">
              <a:cs typeface="Arial"/>
            </a:endParaRPr>
          </a:p>
          <a:p>
            <a:endParaRPr lang="en-US" sz="1800" b="0">
              <a:cs typeface="Arial"/>
            </a:endParaRPr>
          </a:p>
          <a:p>
            <a:endParaRPr lang="en-US" sz="1800" b="0">
              <a:cs typeface="Arial"/>
            </a:endParaRPr>
          </a:p>
          <a:p>
            <a:endParaRPr lang="en-US" sz="1800" b="0">
              <a:cs typeface="Arial"/>
            </a:endParaRPr>
          </a:p>
          <a:p>
            <a:endParaRPr lang="en-US" sz="1800" b="0">
              <a:cs typeface="Arial"/>
            </a:endParaRPr>
          </a:p>
          <a:p>
            <a:endParaRPr lang="en-US" sz="1800" b="0">
              <a:cs typeface="Arial"/>
            </a:endParaRPr>
          </a:p>
          <a:p>
            <a:endParaRPr lang="en-US" sz="1800">
              <a:cs typeface="Arial"/>
            </a:endParaRPr>
          </a:p>
        </p:txBody>
      </p:sp>
    </p:spTree>
    <p:extLst>
      <p:ext uri="{BB962C8B-B14F-4D97-AF65-F5344CB8AC3E}">
        <p14:creationId xmlns:p14="http://schemas.microsoft.com/office/powerpoint/2010/main" val="665789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221B-07A0-B71A-88ED-C81CFB8BB7F6}"/>
              </a:ext>
            </a:extLst>
          </p:cNvPr>
          <p:cNvSpPr>
            <a:spLocks noGrp="1"/>
          </p:cNvSpPr>
          <p:nvPr>
            <p:ph type="title"/>
          </p:nvPr>
        </p:nvSpPr>
        <p:spPr/>
        <p:txBody>
          <a:bodyPr/>
          <a:lstStyle/>
          <a:p>
            <a:r>
              <a:rPr lang="en-US" sz="2400"/>
              <a:t>Solicitation</a:t>
            </a:r>
            <a:endParaRPr lang="en-US"/>
          </a:p>
        </p:txBody>
      </p:sp>
      <p:sp>
        <p:nvSpPr>
          <p:cNvPr id="3" name="Content Placeholder 2">
            <a:extLst>
              <a:ext uri="{FF2B5EF4-FFF2-40B4-BE49-F238E27FC236}">
                <a16:creationId xmlns:a16="http://schemas.microsoft.com/office/drawing/2014/main" id="{5AA0C69D-6B1C-8F36-58E6-E16D5BCAB02D}"/>
              </a:ext>
            </a:extLst>
          </p:cNvPr>
          <p:cNvSpPr>
            <a:spLocks noGrp="1"/>
          </p:cNvSpPr>
          <p:nvPr>
            <p:ph idx="1"/>
          </p:nvPr>
        </p:nvSpPr>
        <p:spPr>
          <a:xfrm>
            <a:off x="374651" y="1327768"/>
            <a:ext cx="8508650" cy="5105400"/>
          </a:xfrm>
        </p:spPr>
        <p:txBody>
          <a:bodyPr/>
          <a:lstStyle/>
          <a:p>
            <a:r>
              <a:rPr lang="en-US" sz="1800" b="0" dirty="0">
                <a:ea typeface="+mn-lt"/>
                <a:cs typeface="+mn-lt"/>
              </a:rPr>
              <a:t>Know and understand the discriminators </a:t>
            </a:r>
            <a:endParaRPr lang="en-US" sz="1800" b="0" dirty="0">
              <a:ea typeface="ＭＳ Ｐゴシック"/>
              <a:cs typeface="+mn-lt"/>
            </a:endParaRPr>
          </a:p>
          <a:p>
            <a:pPr lvl="1"/>
            <a:r>
              <a:rPr lang="en-US" sz="1400" b="1" dirty="0">
                <a:ea typeface="+mn-lt"/>
                <a:cs typeface="+mn-lt"/>
              </a:rPr>
              <a:t>Tip!: Don’t waste time on requirements that are not tied to a discriminator!</a:t>
            </a:r>
            <a:endParaRPr lang="en-US" sz="1400" b="1" dirty="0">
              <a:cs typeface="Arial"/>
            </a:endParaRPr>
          </a:p>
          <a:p>
            <a:pPr lvl="1"/>
            <a:endParaRPr lang="en-US" sz="1400" dirty="0">
              <a:ea typeface="+mn-lt"/>
              <a:cs typeface="+mn-lt"/>
            </a:endParaRPr>
          </a:p>
          <a:p>
            <a:r>
              <a:rPr lang="en-US" sz="1800" b="0" dirty="0">
                <a:ea typeface="+mn-lt"/>
                <a:cs typeface="+mn-lt"/>
              </a:rPr>
              <a:t>Tell us how you are going to solve our problem and why it benefits the Government.</a:t>
            </a:r>
          </a:p>
          <a:p>
            <a:pPr lvl="1"/>
            <a:r>
              <a:rPr lang="en-US" sz="1400" b="1" dirty="0">
                <a:ea typeface="+mn-lt"/>
                <a:cs typeface="+mn-lt"/>
              </a:rPr>
              <a:t>Tip!: Do not waste a significant portion of the proposal focused on the understanding of the problem or the lack of risk with your approach.</a:t>
            </a:r>
          </a:p>
          <a:p>
            <a:endParaRPr lang="en-US" sz="1800" dirty="0">
              <a:ea typeface="+mn-lt"/>
              <a:cs typeface="+mn-lt"/>
            </a:endParaRPr>
          </a:p>
          <a:p>
            <a:r>
              <a:rPr lang="en-US" sz="1800" dirty="0">
                <a:ea typeface="+mn-lt"/>
                <a:cs typeface="+mn-lt"/>
              </a:rPr>
              <a:t>Don't waste proposal space on marketing items. </a:t>
            </a:r>
            <a:endParaRPr lang="en-US" dirty="0"/>
          </a:p>
          <a:p>
            <a:endParaRPr lang="en-US" sz="1800" b="0" dirty="0">
              <a:ea typeface="ＭＳ Ｐゴシック"/>
              <a:cs typeface="+mn-lt"/>
            </a:endParaRPr>
          </a:p>
          <a:p>
            <a:r>
              <a:rPr lang="en-US" sz="1800" dirty="0">
                <a:cs typeface="Arial"/>
              </a:rPr>
              <a:t>Do not regurgitate the PWS requirements or discriminators.</a:t>
            </a:r>
          </a:p>
          <a:p>
            <a:endParaRPr lang="en-US" sz="1800" b="0" dirty="0">
              <a:cs typeface="Arial"/>
            </a:endParaRPr>
          </a:p>
          <a:p>
            <a:r>
              <a:rPr lang="en-US" sz="1800" dirty="0">
                <a:cs typeface="Arial"/>
              </a:rPr>
              <a:t>Do not cite names of key staff and assume it will result in the proposal being assigned a strength because of it.</a:t>
            </a:r>
          </a:p>
          <a:p>
            <a:endParaRPr lang="en-US" sz="1800" b="0" dirty="0">
              <a:cs typeface="Arial"/>
            </a:endParaRPr>
          </a:p>
          <a:p>
            <a:endParaRPr lang="en-US" sz="1800" b="0" dirty="0">
              <a:cs typeface="Arial"/>
            </a:endParaRPr>
          </a:p>
          <a:p>
            <a:endParaRPr lang="en-US" sz="1800" b="0" dirty="0">
              <a:cs typeface="Arial"/>
            </a:endParaRPr>
          </a:p>
          <a:p>
            <a:endParaRPr lang="en-US" sz="1800" dirty="0">
              <a:cs typeface="Arial"/>
            </a:endParaRPr>
          </a:p>
        </p:txBody>
      </p:sp>
    </p:spTree>
    <p:extLst>
      <p:ext uri="{BB962C8B-B14F-4D97-AF65-F5344CB8AC3E}">
        <p14:creationId xmlns:p14="http://schemas.microsoft.com/office/powerpoint/2010/main" val="2111278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221B-07A0-B71A-88ED-C81CFB8BB7F6}"/>
              </a:ext>
            </a:extLst>
          </p:cNvPr>
          <p:cNvSpPr>
            <a:spLocks noGrp="1"/>
          </p:cNvSpPr>
          <p:nvPr>
            <p:ph type="title"/>
          </p:nvPr>
        </p:nvSpPr>
        <p:spPr/>
        <p:txBody>
          <a:bodyPr/>
          <a:lstStyle/>
          <a:p>
            <a:r>
              <a:rPr lang="en-US" sz="2400">
                <a:effectLst/>
              </a:rPr>
              <a:t>Evaluation</a:t>
            </a:r>
            <a:endParaRPr lang="en-US"/>
          </a:p>
        </p:txBody>
      </p:sp>
      <p:sp>
        <p:nvSpPr>
          <p:cNvPr id="3" name="Content Placeholder 2">
            <a:extLst>
              <a:ext uri="{FF2B5EF4-FFF2-40B4-BE49-F238E27FC236}">
                <a16:creationId xmlns:a16="http://schemas.microsoft.com/office/drawing/2014/main" id="{5AA0C69D-6B1C-8F36-58E6-E16D5BCAB02D}"/>
              </a:ext>
            </a:extLst>
          </p:cNvPr>
          <p:cNvSpPr>
            <a:spLocks noGrp="1"/>
          </p:cNvSpPr>
          <p:nvPr>
            <p:ph idx="1"/>
          </p:nvPr>
        </p:nvSpPr>
        <p:spPr/>
        <p:txBody>
          <a:bodyPr/>
          <a:lstStyle/>
          <a:p>
            <a:r>
              <a:rPr lang="en-US" sz="1800" b="0" dirty="0">
                <a:cs typeface="Arial"/>
              </a:rPr>
              <a:t>Ensure you’re signed up for notifications in case the contracting office issues an amendment or the Government opens discussions.</a:t>
            </a:r>
          </a:p>
          <a:p>
            <a:endParaRPr lang="en-US" sz="2000" b="0" dirty="0"/>
          </a:p>
          <a:p>
            <a:r>
              <a:rPr lang="en-US" sz="1800" dirty="0"/>
              <a:t>Respond in a timely manner to Items for Negotiation (IFNs) </a:t>
            </a:r>
            <a:endParaRPr lang="en-US" sz="1800" dirty="0">
              <a:cs typeface="Arial"/>
            </a:endParaRPr>
          </a:p>
          <a:p>
            <a:pPr lvl="1"/>
            <a:r>
              <a:rPr lang="en-US" sz="1800" b="0" dirty="0">
                <a:cs typeface="Arial"/>
              </a:rPr>
              <a:t>Carefully review and address specific IFNs (this is not an opportunity to re-write the entire proposal)</a:t>
            </a:r>
          </a:p>
          <a:p>
            <a:pPr lvl="2"/>
            <a:r>
              <a:rPr lang="en-US" sz="1400" b="1" dirty="0">
                <a:cs typeface="Arial"/>
              </a:rPr>
              <a:t>Tip!: We don't IFN just for the sake of sending IFNs - if we send you an IFN, that means you need to clarify a specific portion of your proposal to be considered for an award.</a:t>
            </a:r>
          </a:p>
          <a:p>
            <a:pPr lvl="1"/>
            <a:endParaRPr lang="en-US" sz="1800" dirty="0">
              <a:cs typeface="Arial"/>
            </a:endParaRPr>
          </a:p>
          <a:p>
            <a:pPr lvl="1"/>
            <a:r>
              <a:rPr lang="en-US" sz="1800" dirty="0">
                <a:cs typeface="Arial"/>
              </a:rPr>
              <a:t>If price is identified as an item for negotiation, consider adjusting the price accordingly.</a:t>
            </a:r>
          </a:p>
          <a:p>
            <a:pPr lvl="2"/>
            <a:r>
              <a:rPr lang="en-US" sz="1400" b="1" dirty="0">
                <a:cs typeface="Arial"/>
              </a:rPr>
              <a:t>Tip!: If we ask you to confirm your proposed price, really consider whether it is the best price you can provide to the government.</a:t>
            </a:r>
          </a:p>
          <a:p>
            <a:pPr lvl="1"/>
            <a:endParaRPr lang="en-US" sz="1800" dirty="0">
              <a:cs typeface="Arial"/>
            </a:endParaRPr>
          </a:p>
        </p:txBody>
      </p:sp>
    </p:spTree>
    <p:extLst>
      <p:ext uri="{BB962C8B-B14F-4D97-AF65-F5344CB8AC3E}">
        <p14:creationId xmlns:p14="http://schemas.microsoft.com/office/powerpoint/2010/main" val="4237741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221B-07A0-B71A-88ED-C81CFB8BB7F6}"/>
              </a:ext>
            </a:extLst>
          </p:cNvPr>
          <p:cNvSpPr>
            <a:spLocks noGrp="1"/>
          </p:cNvSpPr>
          <p:nvPr>
            <p:ph type="title"/>
          </p:nvPr>
        </p:nvSpPr>
        <p:spPr/>
        <p:txBody>
          <a:bodyPr/>
          <a:lstStyle/>
          <a:p>
            <a:r>
              <a:rPr lang="en-US" sz="2400">
                <a:effectLst/>
              </a:rPr>
              <a:t>Awards</a:t>
            </a:r>
            <a:endParaRPr lang="en-US"/>
          </a:p>
        </p:txBody>
      </p:sp>
      <p:sp>
        <p:nvSpPr>
          <p:cNvPr id="3" name="Content Placeholder 2">
            <a:extLst>
              <a:ext uri="{FF2B5EF4-FFF2-40B4-BE49-F238E27FC236}">
                <a16:creationId xmlns:a16="http://schemas.microsoft.com/office/drawing/2014/main" id="{5AA0C69D-6B1C-8F36-58E6-E16D5BCAB02D}"/>
              </a:ext>
            </a:extLst>
          </p:cNvPr>
          <p:cNvSpPr>
            <a:spLocks noGrp="1"/>
          </p:cNvSpPr>
          <p:nvPr>
            <p:ph idx="1"/>
          </p:nvPr>
        </p:nvSpPr>
        <p:spPr>
          <a:xfrm>
            <a:off x="685800" y="1376516"/>
            <a:ext cx="7772400" cy="4803950"/>
          </a:xfrm>
        </p:spPr>
        <p:txBody>
          <a:bodyPr/>
          <a:lstStyle/>
          <a:p>
            <a:r>
              <a:rPr lang="en-US" sz="1800" dirty="0">
                <a:cs typeface="Arial"/>
              </a:rPr>
              <a:t>The Government has chosen your solution! Be prepared to sign and return the award document </a:t>
            </a:r>
            <a:r>
              <a:rPr lang="en-US" sz="1800" u="sng" dirty="0">
                <a:cs typeface="Arial"/>
              </a:rPr>
              <a:t>within the same day</a:t>
            </a:r>
            <a:r>
              <a:rPr lang="en-US" sz="1800" dirty="0">
                <a:cs typeface="Arial"/>
              </a:rPr>
              <a:t>.</a:t>
            </a:r>
          </a:p>
          <a:p>
            <a:endParaRPr lang="en-US" sz="1800" dirty="0">
              <a:cs typeface="Arial"/>
            </a:endParaRPr>
          </a:p>
          <a:p>
            <a:r>
              <a:rPr lang="en-US" sz="1800" dirty="0">
                <a:cs typeface="Arial"/>
              </a:rPr>
              <a:t>Acknowledge receipt of the fully executed contract award.</a:t>
            </a:r>
          </a:p>
          <a:p>
            <a:pPr marL="0" indent="0">
              <a:buNone/>
            </a:pPr>
            <a:endParaRPr lang="en-US" sz="2000" b="0" dirty="0">
              <a:cs typeface="Arial"/>
            </a:endParaRPr>
          </a:p>
        </p:txBody>
      </p:sp>
      <p:pic>
        <p:nvPicPr>
          <p:cNvPr id="2050" name="Picture 2" descr="Person Signing in Documentation Paper · Free Stock Photo">
            <a:extLst>
              <a:ext uri="{FF2B5EF4-FFF2-40B4-BE49-F238E27FC236}">
                <a16:creationId xmlns:a16="http://schemas.microsoft.com/office/drawing/2014/main" id="{BEBD9162-280C-AC84-ED17-C8AC3E5B9D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18619" y="3193725"/>
            <a:ext cx="3706761" cy="2464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313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221B-07A0-B71A-88ED-C81CFB8BB7F6}"/>
              </a:ext>
            </a:extLst>
          </p:cNvPr>
          <p:cNvSpPr>
            <a:spLocks noGrp="1"/>
          </p:cNvSpPr>
          <p:nvPr>
            <p:ph type="title"/>
          </p:nvPr>
        </p:nvSpPr>
        <p:spPr/>
        <p:txBody>
          <a:bodyPr/>
          <a:lstStyle/>
          <a:p>
            <a:r>
              <a:rPr lang="en-US" sz="2400">
                <a:effectLst/>
              </a:rPr>
              <a:t>Post Award</a:t>
            </a:r>
            <a:endParaRPr lang="en-US"/>
          </a:p>
        </p:txBody>
      </p:sp>
      <p:sp>
        <p:nvSpPr>
          <p:cNvPr id="3" name="Content Placeholder 2">
            <a:extLst>
              <a:ext uri="{FF2B5EF4-FFF2-40B4-BE49-F238E27FC236}">
                <a16:creationId xmlns:a16="http://schemas.microsoft.com/office/drawing/2014/main" id="{5AA0C69D-6B1C-8F36-58E6-E16D5BCAB02D}"/>
              </a:ext>
            </a:extLst>
          </p:cNvPr>
          <p:cNvSpPr>
            <a:spLocks noGrp="1"/>
          </p:cNvSpPr>
          <p:nvPr>
            <p:ph idx="1"/>
          </p:nvPr>
        </p:nvSpPr>
        <p:spPr>
          <a:xfrm>
            <a:off x="685800" y="1268360"/>
            <a:ext cx="7772400" cy="5105400"/>
          </a:xfrm>
        </p:spPr>
        <p:txBody>
          <a:bodyPr/>
          <a:lstStyle/>
          <a:p>
            <a:r>
              <a:rPr lang="en-US" sz="1800" dirty="0">
                <a:cs typeface="Arial"/>
              </a:rPr>
              <a:t>Request debriefs in a timely manner.</a:t>
            </a:r>
          </a:p>
          <a:p>
            <a:pPr lvl="1"/>
            <a:r>
              <a:rPr lang="en-US" sz="1400" b="1" dirty="0">
                <a:cs typeface="Arial"/>
              </a:rPr>
              <a:t>Tip!: Debrief period is generally stated in calendar days, not business days so submit your request timely – holidays/weekends matter!</a:t>
            </a:r>
          </a:p>
          <a:p>
            <a:endParaRPr lang="en-US" sz="1800" dirty="0">
              <a:cs typeface="Arial"/>
            </a:endParaRPr>
          </a:p>
          <a:p>
            <a:r>
              <a:rPr lang="en-US" sz="1800" dirty="0">
                <a:cs typeface="Arial"/>
              </a:rPr>
              <a:t>Protest responsibly</a:t>
            </a:r>
          </a:p>
          <a:p>
            <a:pPr lvl="1"/>
            <a:r>
              <a:rPr lang="en-US" sz="1800" dirty="0">
                <a:cs typeface="Arial"/>
              </a:rPr>
              <a:t>Consider carefully whether a protest is truly the right move if you don't win an award.</a:t>
            </a:r>
          </a:p>
          <a:p>
            <a:pPr lvl="1"/>
            <a:endParaRPr lang="en-US" sz="1800" dirty="0">
              <a:cs typeface="Arial"/>
            </a:endParaRPr>
          </a:p>
          <a:p>
            <a:pPr lvl="1"/>
            <a:r>
              <a:rPr lang="en-US" sz="1800" dirty="0">
                <a:cs typeface="Arial"/>
              </a:rPr>
              <a:t>Understand</a:t>
            </a:r>
            <a:r>
              <a:rPr lang="en-US" sz="1800" b="0" dirty="0">
                <a:cs typeface="Arial"/>
              </a:rPr>
              <a:t> when, where and how to protest</a:t>
            </a:r>
            <a:r>
              <a:rPr lang="en-US" sz="1800" dirty="0">
                <a:cs typeface="Arial"/>
              </a:rPr>
              <a:t>.</a:t>
            </a:r>
          </a:p>
        </p:txBody>
      </p:sp>
    </p:spTree>
    <p:extLst>
      <p:ext uri="{BB962C8B-B14F-4D97-AF65-F5344CB8AC3E}">
        <p14:creationId xmlns:p14="http://schemas.microsoft.com/office/powerpoint/2010/main" val="3906378039"/>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6C4A79B0B0A6943A3892ED7EFD3B408" ma:contentTypeVersion="5" ma:contentTypeDescription="Create a new document." ma:contentTypeScope="" ma:versionID="805bc29142e8649227dc1234ef3f2afc">
  <xsd:schema xmlns:xsd="http://www.w3.org/2001/XMLSchema" xmlns:xs="http://www.w3.org/2001/XMLSchema" xmlns:p="http://schemas.microsoft.com/office/2006/metadata/properties" xmlns:ns2="71d84c99-7f11-476d-80b2-94db04a4754f" xmlns:ns3="ae72fef9-4cc3-4bc1-8bae-927281c3a220" targetNamespace="http://schemas.microsoft.com/office/2006/metadata/properties" ma:root="true" ma:fieldsID="82917171c861becd86434ac6de2a4064" ns2:_="" ns3:_="">
    <xsd:import namespace="71d84c99-7f11-476d-80b2-94db04a4754f"/>
    <xsd:import namespace="ae72fef9-4cc3-4bc1-8bae-927281c3a22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d84c99-7f11-476d-80b2-94db04a475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72fef9-4cc3-4bc1-8bae-927281c3a22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9A1DA9-8B7C-4013-A537-7FEF04631E07}">
  <ds:schemaRefs>
    <ds:schemaRef ds:uri="http://schemas.microsoft.com/sharepoint/v3/contenttype/forms"/>
  </ds:schemaRefs>
</ds:datastoreItem>
</file>

<file path=customXml/itemProps2.xml><?xml version="1.0" encoding="utf-8"?>
<ds:datastoreItem xmlns:ds="http://schemas.openxmlformats.org/officeDocument/2006/customXml" ds:itemID="{9506BCD5-4696-4BD4-B38E-13B890D027E1}">
  <ds:schemaRefs>
    <ds:schemaRef ds:uri="71d84c99-7f11-476d-80b2-94db04a4754f"/>
    <ds:schemaRef ds:uri="ae72fef9-4cc3-4bc1-8bae-927281c3a2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14E1F70-2FAE-4A92-A08B-376B0AC8616F}">
  <ds:schemaRefs>
    <ds:schemaRef ds:uri="71d84c99-7f11-476d-80b2-94db04a4754f"/>
    <ds:schemaRef ds:uri="ae72fef9-4cc3-4bc1-8bae-927281c3a22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30</TotalTime>
  <Words>785</Words>
  <Application>Microsoft Office PowerPoint</Application>
  <PresentationFormat>On-screen Show (4:3)</PresentationFormat>
  <Paragraphs>109</Paragraphs>
  <Slides>10</Slides>
  <Notes>6</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10</vt:i4>
      </vt:variant>
    </vt:vector>
  </HeadingPairs>
  <TitlesOfParts>
    <vt:vector size="19" baseType="lpstr">
      <vt:lpstr>Arial</vt:lpstr>
      <vt:lpstr>Arial Black</vt:lpstr>
      <vt:lpstr>Calibri</vt:lpstr>
      <vt:lpstr>Courier New</vt:lpstr>
      <vt:lpstr>Wingdings</vt:lpstr>
      <vt:lpstr>Blank Presentation</vt:lpstr>
      <vt:lpstr>1_Custom Design</vt:lpstr>
      <vt:lpstr>2_Custom Design</vt:lpstr>
      <vt:lpstr>Custom Design</vt:lpstr>
      <vt:lpstr>National Veterans Small  Business Engagement  Tips to Win Government Contracts  November 7-9, 2023</vt:lpstr>
      <vt:lpstr>Purpose &amp; Agenda </vt:lpstr>
      <vt:lpstr>Pre-Solicitation and Planning</vt:lpstr>
      <vt:lpstr>Solicitation</vt:lpstr>
      <vt:lpstr>Solicitation</vt:lpstr>
      <vt:lpstr>Solicitation</vt:lpstr>
      <vt:lpstr>Evaluation</vt:lpstr>
      <vt:lpstr>Awards</vt:lpstr>
      <vt:lpstr>Post Award</vt:lpstr>
      <vt:lpstr>Questions?</vt:lpstr>
    </vt:vector>
  </TitlesOfParts>
  <Manager>Chris Stopa</Manager>
  <Company>Whitney Bradley &amp; Brown,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Veterans Affairs, Office of Information Template</dc:title>
  <dc:subject>Office of Information  PowerPoint Template</dc:subject>
  <dc:creator>Department of Veterans Affairs, Veterans Health Administration, Office of Information</dc:creator>
  <cp:keywords>Office of Information, OI, PowerPoint, PPT</cp:keywords>
  <dc:description>Office of Information  PowerPoint Template</dc:description>
  <cp:lastModifiedBy>Wortman, Richard</cp:lastModifiedBy>
  <cp:revision>164</cp:revision>
  <cp:lastPrinted>2017-11-27T19:06:23Z</cp:lastPrinted>
  <dcterms:created xsi:type="dcterms:W3CDTF">2007-07-13T12:30:21Z</dcterms:created>
  <dcterms:modified xsi:type="dcterms:W3CDTF">2023-11-03T18:45:36Z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Created">
    <vt:lpwstr>20080115</vt:lpwstr>
  </property>
  <property fmtid="{D5CDD505-2E9C-101B-9397-08002B2CF9AE}" pid="3" name="DateReviewed">
    <vt:lpwstr>20080115</vt:lpwstr>
  </property>
  <property fmtid="{D5CDD505-2E9C-101B-9397-08002B2CF9AE}" pid="4" name="Type">
    <vt:lpwstr>Presentation</vt:lpwstr>
  </property>
  <property fmtid="{D5CDD505-2E9C-101B-9397-08002B2CF9AE}" pid="5" name="Language">
    <vt:lpwstr>en</vt:lpwstr>
  </property>
  <property fmtid="{D5CDD505-2E9C-101B-9397-08002B2CF9AE}" pid="6" name="creator">
    <vt:lpwstr>Department of Veterans Affairs, Veterans Health Administration, Office of Information</vt:lpwstr>
  </property>
  <property fmtid="{D5CDD505-2E9C-101B-9397-08002B2CF9AE}" pid="7" name="ContentTypeId">
    <vt:lpwstr>0x010100A6C4A79B0B0A6943A3892ED7EFD3B408</vt:lpwstr>
  </property>
</Properties>
</file>