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ti Kapoor - CSDE1" initials="" lastIdx="3" clrIdx="0"/>
  <p:cmAuthor id="1" name="ShantiDKapoor"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06EF733-B919-41DF-BF76-5F27D86856DD}">
  <a:tblStyle styleId="{A06EF733-B919-41DF-BF76-5F27D86856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F8C0C8-492C-4589-806E-D41D973F618E}" styleName="Table_1">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mbria"/>
          <a:ea typeface="Cambria"/>
          <a:cs typeface="Cambria"/>
        </a:font>
        <a:schemeClr val="lt1"/>
      </a:tcTxStyle>
      <a:tcStyle>
        <a:tcBdr/>
        <a:fill>
          <a:solidFill>
            <a:schemeClr val="accent1"/>
          </a:solidFill>
        </a:fill>
      </a:tcStyle>
    </a:lastCol>
    <a:firstCol>
      <a:tcTxStyle b="on" i="off">
        <a:font>
          <a:latin typeface="Cambria"/>
          <a:ea typeface="Cambria"/>
          <a:cs typeface="Cambria"/>
        </a:font>
        <a:schemeClr val="lt1"/>
      </a:tcTxStyle>
      <a:tcStyle>
        <a:tcBdr/>
        <a:fill>
          <a:solidFill>
            <a:schemeClr val="accent1"/>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00" autoAdjust="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7701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67" name="Shape 16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74" name="Shape 17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000"/>
              </a:spcAft>
              <a:buNone/>
            </a:pPr>
            <a:endParaRPr dirty="0"/>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Shape 22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6" name="Shape 11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6" name="Shape 13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mbria"/>
                <a:ea typeface="Cambria"/>
                <a:cs typeface="Cambria"/>
                <a:sym typeface="Cambri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mbria"/>
                <a:ea typeface="Cambria"/>
                <a:cs typeface="Cambria"/>
                <a:sym typeface="Cambria"/>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mbria"/>
                <a:ea typeface="Cambria"/>
                <a:cs typeface="Cambria"/>
                <a:sym typeface="Cambria"/>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
        <p:nvSpPr>
          <p:cNvPr id="23" name="Shape 23"/>
          <p:cNvSpPr/>
          <p:nvPr/>
        </p:nvSpPr>
        <p:spPr>
          <a:xfrm>
            <a:off x="0" y="6186425"/>
            <a:ext cx="9144000" cy="6717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a:spcBef>
                <a:spcPts val="0"/>
              </a:spcBef>
              <a:spcAft>
                <a:spcPts val="0"/>
              </a:spcAft>
              <a:buNone/>
            </a:pPr>
            <a:r>
              <a:rPr lang="en-US" b="1">
                <a:solidFill>
                  <a:srgbClr val="FFFFFF"/>
                </a:solidFill>
              </a:rPr>
              <a:t>U.S. General Services Administration </a:t>
            </a:r>
            <a:endParaRPr b="1">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78" name="Shape 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80" name="Shape 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84" name="Shape 8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86" name="Shape 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4" name="Shape 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mbria"/>
                <a:ea typeface="Cambria"/>
                <a:cs typeface="Cambria"/>
                <a:sym typeface="Cambri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38" name="Shape 3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9" name="Shape 3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mbria"/>
                <a:ea typeface="Cambria"/>
                <a:cs typeface="Cambria"/>
                <a:sym typeface="Cambri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40" name="Shape 4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mbria"/>
                <a:ea typeface="Cambria"/>
                <a:cs typeface="Cambria"/>
                <a:sym typeface="Cambria"/>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mbria"/>
                <a:ea typeface="Cambria"/>
                <a:cs typeface="Cambria"/>
                <a:sym typeface="Cambria"/>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mbria"/>
                <a:ea typeface="Cambria"/>
                <a:cs typeface="Cambria"/>
                <a:sym typeface="Cambria"/>
              </a:defRPr>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53" name="Shape 53"/>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mbria"/>
                <a:ea typeface="Cambria"/>
                <a:cs typeface="Cambria"/>
                <a:sym typeface="Cambria"/>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mbria"/>
                <a:ea typeface="Cambria"/>
                <a:cs typeface="Cambria"/>
                <a:sym typeface="Cambria"/>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mbria"/>
                <a:ea typeface="Cambria"/>
                <a:cs typeface="Cambria"/>
                <a:sym typeface="Cambri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mbria"/>
                <a:ea typeface="Cambria"/>
                <a:cs typeface="Cambria"/>
                <a:sym typeface="Cambr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mbria"/>
                <a:ea typeface="Cambria"/>
                <a:cs typeface="Cambria"/>
                <a:sym typeface="Cambri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mbria"/>
                <a:ea typeface="Cambria"/>
                <a:cs typeface="Cambria"/>
                <a:sym typeface="Cambri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mbria"/>
                <a:ea typeface="Cambria"/>
                <a:cs typeface="Cambria"/>
                <a:sym typeface="Cambria"/>
              </a:defRPr>
            </a:lvl9pPr>
          </a:lstStyle>
          <a:p>
            <a:endParaRPr/>
          </a:p>
        </p:txBody>
      </p:sp>
      <p:sp>
        <p:nvSpPr>
          <p:cNvPr id="71" name="Shape 7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mbria"/>
                <a:ea typeface="Cambria"/>
                <a:cs typeface="Cambria"/>
                <a:sym typeface="Cambria"/>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mbria"/>
                <a:ea typeface="Cambria"/>
                <a:cs typeface="Cambria"/>
                <a:sym typeface="Cambria"/>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mbria"/>
                <a:ea typeface="Cambria"/>
                <a:cs typeface="Cambria"/>
                <a:sym typeface="Cambri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mbria"/>
                <a:ea typeface="Cambria"/>
                <a:cs typeface="Cambria"/>
                <a:sym typeface="Cambria"/>
              </a:defRPr>
            </a:lvl1pPr>
            <a:lvl2pPr marL="0" marR="0" lvl="1" indent="0" algn="r" rtl="0">
              <a:spcBef>
                <a:spcPts val="0"/>
              </a:spcBef>
              <a:buNone/>
              <a:defRPr sz="1200">
                <a:solidFill>
                  <a:srgbClr val="888888"/>
                </a:solidFill>
                <a:latin typeface="Cambria"/>
                <a:ea typeface="Cambria"/>
                <a:cs typeface="Cambria"/>
                <a:sym typeface="Cambria"/>
              </a:defRPr>
            </a:lvl2pPr>
            <a:lvl3pPr marL="0" marR="0" lvl="2" indent="0" algn="r" rtl="0">
              <a:spcBef>
                <a:spcPts val="0"/>
              </a:spcBef>
              <a:buNone/>
              <a:defRPr sz="1200">
                <a:solidFill>
                  <a:srgbClr val="888888"/>
                </a:solidFill>
                <a:latin typeface="Cambria"/>
                <a:ea typeface="Cambria"/>
                <a:cs typeface="Cambria"/>
                <a:sym typeface="Cambria"/>
              </a:defRPr>
            </a:lvl3pPr>
            <a:lvl4pPr marL="0" marR="0" lvl="3" indent="0" algn="r" rtl="0">
              <a:spcBef>
                <a:spcPts val="0"/>
              </a:spcBef>
              <a:buNone/>
              <a:defRPr sz="1200">
                <a:solidFill>
                  <a:srgbClr val="888888"/>
                </a:solidFill>
                <a:latin typeface="Cambria"/>
                <a:ea typeface="Cambria"/>
                <a:cs typeface="Cambria"/>
                <a:sym typeface="Cambria"/>
              </a:defRPr>
            </a:lvl4pPr>
            <a:lvl5pPr marL="0" marR="0" lvl="4" indent="0" algn="r" rtl="0">
              <a:spcBef>
                <a:spcPts val="0"/>
              </a:spcBef>
              <a:buNone/>
              <a:defRPr sz="1200">
                <a:solidFill>
                  <a:srgbClr val="888888"/>
                </a:solidFill>
                <a:latin typeface="Cambria"/>
                <a:ea typeface="Cambria"/>
                <a:cs typeface="Cambria"/>
                <a:sym typeface="Cambria"/>
              </a:defRPr>
            </a:lvl5pPr>
            <a:lvl6pPr marL="0" marR="0" lvl="5" indent="0" algn="r" rtl="0">
              <a:spcBef>
                <a:spcPts val="0"/>
              </a:spcBef>
              <a:buNone/>
              <a:defRPr sz="1200">
                <a:solidFill>
                  <a:srgbClr val="888888"/>
                </a:solidFill>
                <a:latin typeface="Cambria"/>
                <a:ea typeface="Cambria"/>
                <a:cs typeface="Cambria"/>
                <a:sym typeface="Cambria"/>
              </a:defRPr>
            </a:lvl6pPr>
            <a:lvl7pPr marL="0" marR="0" lvl="6" indent="0" algn="r" rtl="0">
              <a:spcBef>
                <a:spcPts val="0"/>
              </a:spcBef>
              <a:buNone/>
              <a:defRPr sz="1200">
                <a:solidFill>
                  <a:srgbClr val="888888"/>
                </a:solidFill>
                <a:latin typeface="Cambria"/>
                <a:ea typeface="Cambria"/>
                <a:cs typeface="Cambria"/>
                <a:sym typeface="Cambria"/>
              </a:defRPr>
            </a:lvl7pPr>
            <a:lvl8pPr marL="0" marR="0" lvl="7" indent="0" algn="r" rtl="0">
              <a:spcBef>
                <a:spcPts val="0"/>
              </a:spcBef>
              <a:buNone/>
              <a:defRPr sz="1200">
                <a:solidFill>
                  <a:srgbClr val="888888"/>
                </a:solidFill>
                <a:latin typeface="Cambria"/>
                <a:ea typeface="Cambria"/>
                <a:cs typeface="Cambria"/>
                <a:sym typeface="Cambria"/>
              </a:defRPr>
            </a:lvl8pPr>
            <a:lvl9pPr marL="0" marR="0" lvl="8" indent="0" algn="r" rtl="0">
              <a:spcBef>
                <a:spcPts val="0"/>
              </a:spcBef>
              <a:buNone/>
              <a:defRPr sz="1200">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1" name="Shape 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2" name="Shape 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US"/>
              <a:t>‹#›</a:t>
            </a:fld>
            <a:endParaRPr/>
          </a:p>
        </p:txBody>
      </p:sp>
      <p:pic>
        <p:nvPicPr>
          <p:cNvPr id="13" name="Shape 13" descr="https://lh3.googleusercontent.com/UcFKARuOuNTtgh0dXWpqI_5SZVmAXV0Txy-Vh4Kb2Asnu0H-UOklFFTl6EMkQgCfWk2iGNSBuls5tW21nj8t-Ob5YP91VCNoBL4DaeGMnM0SbNe6K5vKt3pjh3PqKj1H4eyHYVfo19c9_5PLmw"/>
          <p:cNvPicPr preferRelativeResize="0"/>
          <p:nvPr/>
        </p:nvPicPr>
        <p:blipFill rotWithShape="1">
          <a:blip r:embed="rId13">
            <a:alphaModFix/>
          </a:blip>
          <a:srcRect/>
          <a:stretch/>
        </p:blipFill>
        <p:spPr>
          <a:xfrm>
            <a:off x="-27962" y="0"/>
            <a:ext cx="1219200" cy="1219200"/>
          </a:xfrm>
          <a:prstGeom prst="rect">
            <a:avLst/>
          </a:prstGeom>
          <a:noFill/>
          <a:ln>
            <a:noFill/>
          </a:ln>
        </p:spPr>
      </p:pic>
      <p:cxnSp>
        <p:nvCxnSpPr>
          <p:cNvPr id="14" name="Shape 14"/>
          <p:cNvCxnSpPr/>
          <p:nvPr/>
        </p:nvCxnSpPr>
        <p:spPr>
          <a:xfrm>
            <a:off x="152400" y="1198970"/>
            <a:ext cx="8610600" cy="0"/>
          </a:xfrm>
          <a:prstGeom prst="straightConnector1">
            <a:avLst/>
          </a:prstGeom>
          <a:noFill/>
          <a:ln w="38100" cap="flat" cmpd="sng">
            <a:solidFill>
              <a:srgbClr val="4A7DBA"/>
            </a:solidFill>
            <a:prstDash val="solid"/>
            <a:round/>
            <a:headEnd type="none" w="sm" len="sm"/>
            <a:tailEnd type="none" w="sm" len="sm"/>
          </a:ln>
        </p:spPr>
      </p:cxnSp>
      <p:cxnSp>
        <p:nvCxnSpPr>
          <p:cNvPr id="15" name="Shape 15"/>
          <p:cNvCxnSpPr/>
          <p:nvPr/>
        </p:nvCxnSpPr>
        <p:spPr>
          <a:xfrm>
            <a:off x="457200" y="1295400"/>
            <a:ext cx="8610600" cy="0"/>
          </a:xfrm>
          <a:prstGeom prst="straightConnector1">
            <a:avLst/>
          </a:prstGeom>
          <a:noFill/>
          <a:ln w="38100" cap="flat" cmpd="sng">
            <a:solidFill>
              <a:srgbClr val="4A7DBA"/>
            </a:solidFill>
            <a:prstDash val="solid"/>
            <a:round/>
            <a:headEnd type="none" w="sm" len="sm"/>
            <a:tailEnd type="none" w="sm" len="sm"/>
          </a:ln>
        </p:spPr>
      </p:cxnSp>
      <p:sp>
        <p:nvSpPr>
          <p:cNvPr id="16" name="Shape 16"/>
          <p:cNvSpPr/>
          <p:nvPr/>
        </p:nvSpPr>
        <p:spPr>
          <a:xfrm>
            <a:off x="0" y="6186425"/>
            <a:ext cx="9144000" cy="6717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b="1">
                <a:solidFill>
                  <a:srgbClr val="FFFFFF"/>
                </a:solidFill>
              </a:rPr>
              <a:t>U.S. General Services Administration </a:t>
            </a:r>
            <a:endParaRPr b="1">
              <a:solidFill>
                <a:srgbClr val="FFFFFF"/>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writing-business-pla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sa.gov/ITschedule70roadma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fedgov.dnb.com/webf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am.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dentrust.com/gsa/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supplierriskmanager.com/ppe-order/login" TargetMode="External"/><Relationship Id="rId4" Type="http://schemas.openxmlformats.org/officeDocument/2006/relationships/hyperlink" Target="https://aces.orc.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saelibrary.gsa.gov/ElibMain/home.do"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yretta.dyson@gsa.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gsa.gov/osbu" TargetMode="External"/><Relationship Id="rId4" Type="http://schemas.openxmlformats.org/officeDocument/2006/relationships/hyperlink" Target="mailto:shanti.kapoor@gs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www.fpds.gov/fpdsng_cms/index.php/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2d.gsa.gov/report/fas-schedule-sales-query-plus-ssq" TargetMode="External"/><Relationship Id="rId5" Type="http://schemas.openxmlformats.org/officeDocument/2006/relationships/hyperlink" Target="https://www.gsaelibrary.gsa.gov/"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Pursuing a GSA Schedule Contract </a:t>
            </a:r>
            <a:endParaRPr sz="4400" b="1" i="0" u="none" strike="noStrike" cap="none" dirty="0">
              <a:solidFill>
                <a:schemeClr val="dk1"/>
              </a:solidFill>
              <a:latin typeface="Calibri"/>
              <a:ea typeface="Calibri"/>
              <a:cs typeface="Calibri"/>
              <a:sym typeface="Calibri"/>
            </a:endParaRPr>
          </a:p>
        </p:txBody>
      </p:sp>
      <p:sp>
        <p:nvSpPr>
          <p:cNvPr id="92" name="Shape 92"/>
          <p:cNvSpPr txBox="1">
            <a:spLocks noGrp="1"/>
          </p:cNvSpPr>
          <p:nvPr>
            <p:ph type="subTitle" idx="1"/>
          </p:nvPr>
        </p:nvSpPr>
        <p:spPr>
          <a:xfrm>
            <a:off x="381000" y="3886200"/>
            <a:ext cx="8534400" cy="220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1" i="0" u="none" strike="noStrike" cap="none" dirty="0" smtClean="0">
                <a:solidFill>
                  <a:srgbClr val="888888"/>
                </a:solidFill>
                <a:latin typeface="Calibri" panose="020F0502020204030204" pitchFamily="34" charset="0"/>
                <a:ea typeface="Arial"/>
                <a:cs typeface="Calibri" panose="020F0502020204030204" pitchFamily="34" charset="0"/>
                <a:sym typeface="Arial"/>
              </a:rPr>
              <a:t>Office </a:t>
            </a:r>
            <a:r>
              <a:rPr lang="en-US" sz="3200" b="1" i="0" u="none" strike="noStrike" cap="none" dirty="0">
                <a:solidFill>
                  <a:srgbClr val="888888"/>
                </a:solidFill>
                <a:latin typeface="Calibri" panose="020F0502020204030204" pitchFamily="34" charset="0"/>
                <a:ea typeface="Arial"/>
                <a:cs typeface="Calibri" panose="020F0502020204030204" pitchFamily="34" charset="0"/>
                <a:sym typeface="Arial"/>
              </a:rPr>
              <a:t>of Small Business </a:t>
            </a:r>
            <a:r>
              <a:rPr lang="en-US" sz="3200" b="1" i="0" u="none" strike="noStrike" cap="none" dirty="0" smtClean="0">
                <a:solidFill>
                  <a:srgbClr val="888888"/>
                </a:solidFill>
                <a:latin typeface="Calibri" panose="020F0502020204030204" pitchFamily="34" charset="0"/>
                <a:ea typeface="Arial"/>
                <a:cs typeface="Calibri" panose="020F0502020204030204" pitchFamily="34" charset="0"/>
                <a:sym typeface="Arial"/>
              </a:rPr>
              <a:t>Utilization</a:t>
            </a:r>
          </a:p>
          <a:p>
            <a:pPr>
              <a:spcBef>
                <a:spcPts val="0"/>
              </a:spcBef>
            </a:pPr>
            <a:endParaRPr lang="en-US" sz="2500" b="1" dirty="0" smtClean="0">
              <a:solidFill>
                <a:srgbClr val="000000"/>
              </a:solidFill>
              <a:latin typeface="Calibri" panose="020F0502020204030204" pitchFamily="34" charset="0"/>
              <a:ea typeface="Calibri"/>
              <a:cs typeface="Calibri" panose="020F0502020204030204" pitchFamily="34" charset="0"/>
              <a:sym typeface="Calibri"/>
            </a:endParaRPr>
          </a:p>
          <a:p>
            <a:pPr>
              <a:spcBef>
                <a:spcPts val="0"/>
              </a:spcBef>
            </a:pPr>
            <a:r>
              <a:rPr lang="en-US" sz="2200" b="1" dirty="0" err="1" smtClean="0">
                <a:solidFill>
                  <a:srgbClr val="000000"/>
                </a:solidFill>
                <a:latin typeface="Calibri" panose="020F0502020204030204" pitchFamily="34" charset="0"/>
                <a:ea typeface="Calibri"/>
                <a:cs typeface="Calibri" panose="020F0502020204030204" pitchFamily="34" charset="0"/>
                <a:sym typeface="Calibri"/>
              </a:rPr>
              <a:t>Syretta</a:t>
            </a:r>
            <a:r>
              <a:rPr lang="en-US" sz="2200" b="1" dirty="0" smtClean="0">
                <a:solidFill>
                  <a:srgbClr val="000000"/>
                </a:solidFill>
                <a:latin typeface="Calibri" panose="020F0502020204030204" pitchFamily="34" charset="0"/>
                <a:ea typeface="Calibri"/>
                <a:cs typeface="Calibri" panose="020F0502020204030204" pitchFamily="34" charset="0"/>
                <a:sym typeface="Calibri"/>
              </a:rPr>
              <a:t> Dyson-</a:t>
            </a:r>
            <a:r>
              <a:rPr lang="en-US" sz="2200" b="1" dirty="0" err="1" smtClean="0">
                <a:solidFill>
                  <a:srgbClr val="000000"/>
                </a:solidFill>
                <a:latin typeface="Calibri" panose="020F0502020204030204" pitchFamily="34" charset="0"/>
                <a:ea typeface="Calibri"/>
                <a:cs typeface="Calibri" panose="020F0502020204030204" pitchFamily="34" charset="0"/>
                <a:sym typeface="Calibri"/>
              </a:rPr>
              <a:t>Buesing</a:t>
            </a:r>
            <a:r>
              <a:rPr lang="en-US" sz="2200" b="1" dirty="0">
                <a:latin typeface="Calibri" panose="020F0502020204030204" pitchFamily="34" charset="0"/>
                <a:ea typeface="Calibri"/>
                <a:cs typeface="Calibri" panose="020F0502020204030204" pitchFamily="34" charset="0"/>
                <a:sym typeface="Arial"/>
              </a:rPr>
              <a:t> </a:t>
            </a:r>
            <a:endParaRPr lang="en-US" sz="2200" b="1" dirty="0" smtClean="0">
              <a:latin typeface="Calibri" panose="020F0502020204030204" pitchFamily="34" charset="0"/>
              <a:ea typeface="Calibri"/>
              <a:cs typeface="Calibri" panose="020F0502020204030204" pitchFamily="34" charset="0"/>
              <a:sym typeface="Arial"/>
            </a:endParaRPr>
          </a:p>
          <a:p>
            <a:pPr>
              <a:spcBef>
                <a:spcPts val="0"/>
              </a:spcBef>
            </a:pPr>
            <a:r>
              <a:rPr lang="en-US" sz="2200" b="1" dirty="0" smtClean="0">
                <a:solidFill>
                  <a:srgbClr val="000000"/>
                </a:solidFill>
                <a:latin typeface="Calibri" panose="020F0502020204030204" pitchFamily="34" charset="0"/>
                <a:ea typeface="Calibri"/>
                <a:cs typeface="Calibri" panose="020F0502020204030204" pitchFamily="34" charset="0"/>
                <a:sym typeface="Arial"/>
              </a:rPr>
              <a:t>and</a:t>
            </a:r>
          </a:p>
          <a:p>
            <a:pPr>
              <a:spcBef>
                <a:spcPts val="0"/>
              </a:spcBef>
            </a:pPr>
            <a:r>
              <a:rPr lang="en-US" sz="2200" b="1" dirty="0" smtClean="0">
                <a:solidFill>
                  <a:srgbClr val="000000"/>
                </a:solidFill>
                <a:latin typeface="Calibri" panose="020F0502020204030204" pitchFamily="34" charset="0"/>
                <a:ea typeface="Calibri"/>
                <a:cs typeface="Calibri" panose="020F0502020204030204" pitchFamily="34" charset="0"/>
                <a:sym typeface="Arial"/>
              </a:rPr>
              <a:t>Shanti Kapoor</a:t>
            </a:r>
            <a:endParaRPr lang="en-US" sz="2200" b="1"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FPDS Market Research</a:t>
            </a:r>
            <a:endParaRPr sz="4400" b="0" i="0" u="none" strike="noStrike" cap="none">
              <a:solidFill>
                <a:schemeClr val="dk1"/>
              </a:solidFill>
              <a:latin typeface="Calibri"/>
              <a:ea typeface="Calibri"/>
              <a:cs typeface="Calibri"/>
              <a:sym typeface="Calibri"/>
            </a:endParaRPr>
          </a:p>
        </p:txBody>
      </p:sp>
      <p:pic>
        <p:nvPicPr>
          <p:cNvPr id="163" name="Shape 163"/>
          <p:cNvPicPr preferRelativeResize="0"/>
          <p:nvPr/>
        </p:nvPicPr>
        <p:blipFill>
          <a:blip r:embed="rId3">
            <a:alphaModFix/>
          </a:blip>
          <a:stretch>
            <a:fillRect/>
          </a:stretch>
        </p:blipFill>
        <p:spPr>
          <a:xfrm>
            <a:off x="1323938" y="1465276"/>
            <a:ext cx="6496124" cy="452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93763"/>
            <a:ext cx="8229600" cy="11430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3200" b="1"/>
              <a:t>What is needed to use FPDS:</a:t>
            </a:r>
            <a:endParaRPr sz="3200" b="1"/>
          </a:p>
          <a:p>
            <a:pPr marL="0" lvl="0" indent="0">
              <a:spcBef>
                <a:spcPts val="0"/>
              </a:spcBef>
              <a:spcAft>
                <a:spcPts val="0"/>
              </a:spcAft>
              <a:buNone/>
            </a:pPr>
            <a:r>
              <a:rPr lang="en-US" sz="3200" b="1"/>
              <a:t>Your Product Service Code (PSC)</a:t>
            </a:r>
            <a:endParaRPr/>
          </a:p>
        </p:txBody>
      </p:sp>
      <p:pic>
        <p:nvPicPr>
          <p:cNvPr id="170" name="Shape 170"/>
          <p:cNvPicPr preferRelativeResize="0"/>
          <p:nvPr/>
        </p:nvPicPr>
        <p:blipFill>
          <a:blip r:embed="rId3">
            <a:alphaModFix/>
          </a:blip>
          <a:stretch>
            <a:fillRect/>
          </a:stretch>
        </p:blipFill>
        <p:spPr>
          <a:xfrm>
            <a:off x="152400" y="1524813"/>
            <a:ext cx="8839200" cy="441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165800" y="1740775"/>
            <a:ext cx="7343400" cy="85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77" name="Shape 177"/>
          <p:cNvPicPr preferRelativeResize="0"/>
          <p:nvPr/>
        </p:nvPicPr>
        <p:blipFill>
          <a:blip r:embed="rId3">
            <a:alphaModFix/>
          </a:blip>
          <a:stretch>
            <a:fillRect/>
          </a:stretch>
        </p:blipFill>
        <p:spPr>
          <a:xfrm>
            <a:off x="1313950" y="1417650"/>
            <a:ext cx="6808574" cy="4594350"/>
          </a:xfrm>
          <a:prstGeom prst="rect">
            <a:avLst/>
          </a:prstGeom>
          <a:noFill/>
          <a:ln>
            <a:noFill/>
          </a:ln>
        </p:spPr>
      </p:pic>
      <p:sp>
        <p:nvSpPr>
          <p:cNvPr id="178" name="Shape 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FPDS Market Research</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Tips for Success</a:t>
            </a:r>
            <a:endParaRPr sz="44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Create a Business Plan</a:t>
            </a:r>
            <a:endParaRPr sz="2000" i="0" u="none" strike="noStrike" cap="none">
              <a:solidFill>
                <a:schemeClr val="dk1"/>
              </a:solidFill>
              <a:latin typeface="Calibri"/>
              <a:ea typeface="Calibri"/>
              <a:cs typeface="Calibri"/>
              <a:sym typeface="Calibri"/>
            </a:endParaRPr>
          </a:p>
          <a:p>
            <a:pPr marL="0" marR="0" lvl="0" indent="0" algn="ctr" rtl="0">
              <a:spcBef>
                <a:spcPts val="400"/>
              </a:spcBef>
              <a:spcAft>
                <a:spcPts val="0"/>
              </a:spcAft>
              <a:buClr>
                <a:schemeClr val="dk1"/>
              </a:buClr>
              <a:buSzPts val="2000"/>
              <a:buFont typeface="Arial"/>
              <a:buNone/>
            </a:pPr>
            <a:r>
              <a:rPr lang="en-US" sz="2000" i="0" u="sng" strike="noStrike" cap="none">
                <a:solidFill>
                  <a:schemeClr val="hlink"/>
                </a:solidFill>
                <a:latin typeface="Calibri"/>
                <a:ea typeface="Calibri"/>
                <a:cs typeface="Calibri"/>
                <a:sym typeface="Calibri"/>
                <a:hlinkClick r:id="rId3"/>
              </a:rPr>
              <a:t>https://www.sba.gov/writing-business-plan</a:t>
            </a:r>
            <a:endParaRPr sz="2000" i="0" u="none" strike="noStrike" cap="none">
              <a:solidFill>
                <a:schemeClr val="dk1"/>
              </a:solidFill>
              <a:latin typeface="Calibri"/>
              <a:ea typeface="Calibri"/>
              <a:cs typeface="Calibri"/>
              <a:sym typeface="Calibri"/>
            </a:endParaRPr>
          </a:p>
          <a:p>
            <a:pPr marL="0" marR="0" lvl="0" indent="0" algn="ctr" rtl="0">
              <a:spcBef>
                <a:spcPts val="40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Before committing to the Schedule contract process, experts recommend that firms create a business plan that includes items such as:</a:t>
            </a:r>
            <a:endParaRPr>
              <a:latin typeface="Calibri"/>
              <a:ea typeface="Calibri"/>
              <a:cs typeface="Calibri"/>
              <a:sym typeface="Calibri"/>
            </a:endParaRPr>
          </a:p>
          <a:p>
            <a:pPr marL="0" marR="0" lvl="0" indent="0" algn="ctr" rtl="0">
              <a:spcBef>
                <a:spcPts val="400"/>
              </a:spcBef>
              <a:spcAft>
                <a:spcPts val="0"/>
              </a:spcAft>
              <a:buClr>
                <a:schemeClr val="dk1"/>
              </a:buClr>
              <a:buSzPts val="2000"/>
              <a:buFont typeface="Arial"/>
              <a:buNone/>
            </a:pPr>
            <a:endParaRPr sz="200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An estimate of the expected Return on Investment</a:t>
            </a:r>
            <a:endParaRPr>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A marketing plan</a:t>
            </a:r>
            <a:endParaRPr>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A determination of whether or not you have dedicated personnel for this new venture.</a:t>
            </a:r>
            <a:endParaRPr>
              <a:latin typeface="Calibri"/>
              <a:ea typeface="Calibri"/>
              <a:cs typeface="Calibri"/>
              <a:sym typeface="Calibri"/>
            </a:endParaRPr>
          </a:p>
          <a:p>
            <a:pPr marL="0" marR="0" lvl="0" indent="0" algn="ctr" rtl="0">
              <a:spcBef>
                <a:spcPts val="300"/>
              </a:spcBef>
              <a:spcAft>
                <a:spcPts val="0"/>
              </a:spcAft>
              <a:buClr>
                <a:schemeClr val="dk1"/>
              </a:buClr>
              <a:buSzPts val="1500"/>
              <a:buFont typeface="Arial"/>
              <a:buNone/>
            </a:pPr>
            <a:endParaRPr sz="1500" i="0" u="none" strike="noStrike" cap="none">
              <a:solidFill>
                <a:schemeClr val="dk1"/>
              </a:solidFill>
              <a:latin typeface="Calibri"/>
              <a:ea typeface="Calibri"/>
              <a:cs typeface="Calibri"/>
              <a:sym typeface="Calibri"/>
            </a:endParaRPr>
          </a:p>
          <a:p>
            <a:pPr marL="0" marR="0" lvl="0" indent="0" algn="ctr" rtl="0">
              <a:spcBef>
                <a:spcPts val="300"/>
              </a:spcBef>
              <a:spcAft>
                <a:spcPts val="0"/>
              </a:spcAft>
              <a:buClr>
                <a:schemeClr val="dk1"/>
              </a:buClr>
              <a:buSzPts val="1500"/>
              <a:buFont typeface="Arial"/>
              <a:buNone/>
            </a:pPr>
            <a:r>
              <a:rPr lang="en-US" sz="1500" i="0" u="none" strike="noStrike" cap="none">
                <a:solidFill>
                  <a:schemeClr val="dk1"/>
                </a:solidFill>
                <a:latin typeface="Calibri"/>
                <a:ea typeface="Calibri"/>
                <a:cs typeface="Calibri"/>
                <a:sym typeface="Calibri"/>
              </a:rPr>
              <a:t/>
            </a:r>
            <a:br>
              <a:rPr lang="en-US" sz="1500" i="0" u="none" strike="noStrike" cap="none">
                <a:solidFill>
                  <a:schemeClr val="dk1"/>
                </a:solidFill>
                <a:latin typeface="Calibri"/>
                <a:ea typeface="Calibri"/>
                <a:cs typeface="Calibri"/>
                <a:sym typeface="Calibri"/>
              </a:rPr>
            </a:br>
            <a:endParaRPr sz="1200" i="0" u="none" strike="noStrike" cap="none">
              <a:solidFill>
                <a:schemeClr val="dk1"/>
              </a:solidFill>
              <a:latin typeface="Calibri"/>
              <a:ea typeface="Calibri"/>
              <a:cs typeface="Calibri"/>
              <a:sym typeface="Calibri"/>
            </a:endParaRPr>
          </a:p>
        </p:txBody>
      </p:sp>
      <p:pic>
        <p:nvPicPr>
          <p:cNvPr id="185" name="Shape 185" descr="https://lh6.googleusercontent.com/h0FFpCGzHm-J7EJN0cFHTz1X6MXDJCkD_Jg3o65jSg-FbsR1NhDOY_3cz-_QzN-NAeVDs7XxmhwHpYbxLGYCCsJnvmW4rgcozQGYTNFHwgGtNoT6Y2cka4CRMDzcgvA4Uc4JTHC1m5ERFkHzgg"/>
          <p:cNvPicPr preferRelativeResize="0"/>
          <p:nvPr/>
        </p:nvPicPr>
        <p:blipFill rotWithShape="1">
          <a:blip r:embed="rId4">
            <a:alphaModFix/>
          </a:blip>
          <a:srcRect/>
          <a:stretch/>
        </p:blipFill>
        <p:spPr>
          <a:xfrm>
            <a:off x="7048500" y="4748650"/>
            <a:ext cx="1244350" cy="124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Things to Consider</a:t>
            </a:r>
            <a:endParaRPr sz="44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body" idx="1"/>
          </p:nvPr>
        </p:nvSpPr>
        <p:spPr>
          <a:xfrm>
            <a:off x="457200" y="1417650"/>
            <a:ext cx="8229600" cy="452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Report sales and remit the Industrial Funding Fee (IFF) to GSA</a:t>
            </a:r>
            <a:endParaRPr>
              <a:latin typeface="Calibri"/>
              <a:ea typeface="Calibri"/>
              <a:cs typeface="Calibri"/>
              <a:sym typeface="Calibri"/>
            </a:endParaRPr>
          </a:p>
          <a:p>
            <a:pPr marL="342900" marR="0" lvl="0" indent="-342900" algn="l" rtl="0">
              <a:spcBef>
                <a:spcPts val="300"/>
              </a:spcBef>
              <a:spcAft>
                <a:spcPts val="0"/>
              </a:spcAft>
              <a:buClr>
                <a:schemeClr val="dk1"/>
              </a:buClr>
              <a:buSzPts val="1500"/>
              <a:buFont typeface="Calibri"/>
              <a:buChar char="•"/>
            </a:pPr>
            <a:r>
              <a:rPr lang="en-US" sz="1500" i="0" u="none" strike="noStrike" cap="none">
                <a:solidFill>
                  <a:schemeClr val="dk1"/>
                </a:solidFill>
                <a:latin typeface="Calibri"/>
                <a:ea typeface="Calibri"/>
                <a:cs typeface="Calibri"/>
                <a:sym typeface="Calibri"/>
              </a:rPr>
              <a:t>Sales reports and the IFF (currently 0.75 percent of total sales) are both due 30 days after the end of each quarter. Visit the 72A Quarterly Reporting System for more information.</a:t>
            </a:r>
            <a:endParaRPr>
              <a:latin typeface="Calibri"/>
              <a:ea typeface="Calibri"/>
              <a:cs typeface="Calibri"/>
              <a:sym typeface="Calibri"/>
            </a:endParaRPr>
          </a:p>
          <a:p>
            <a:pPr marL="0" marR="0" lvl="0" indent="0" algn="l" rtl="0">
              <a:spcBef>
                <a:spcPts val="300"/>
              </a:spcBef>
              <a:spcAft>
                <a:spcPts val="0"/>
              </a:spcAft>
              <a:buClr>
                <a:schemeClr val="dk1"/>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spcBef>
                <a:spcPts val="30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Participate in Contractor Assistance Visits (CAVs)</a:t>
            </a:r>
            <a:endParaRPr>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Char char="•"/>
            </a:pPr>
            <a:r>
              <a:rPr lang="en-US" sz="1500" i="0" u="none" strike="noStrike" cap="none">
                <a:solidFill>
                  <a:srgbClr val="000000"/>
                </a:solidFill>
                <a:latin typeface="Calibri"/>
                <a:ea typeface="Calibri"/>
                <a:cs typeface="Calibri"/>
                <a:sym typeface="Calibri"/>
              </a:rPr>
              <a:t>These are site visits by GSA’s Industrial Operations Analysts (IOA) that occur at least twice during a five-year contract period. </a:t>
            </a:r>
            <a:endParaRPr>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Char char="•"/>
            </a:pPr>
            <a:r>
              <a:rPr lang="en-US" sz="1500" i="0" u="none" strike="noStrike" cap="none">
                <a:solidFill>
                  <a:srgbClr val="000000"/>
                </a:solidFill>
                <a:latin typeface="Calibri"/>
                <a:ea typeface="Calibri"/>
                <a:cs typeface="Calibri"/>
                <a:sym typeface="Calibri"/>
              </a:rPr>
              <a:t>CAVs are not audits and are intended to assist and educate contractors to get the most from their contract. </a:t>
            </a:r>
            <a:endParaRPr>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Char char="•"/>
            </a:pPr>
            <a:r>
              <a:rPr lang="en-US" sz="1500" i="0" u="none" strike="noStrike" cap="none">
                <a:solidFill>
                  <a:srgbClr val="000000"/>
                </a:solidFill>
                <a:latin typeface="Calibri"/>
                <a:ea typeface="Calibri"/>
                <a:cs typeface="Calibri"/>
                <a:sym typeface="Calibri"/>
              </a:rPr>
              <a:t>The Administrative Contracting Officer (ACO) evaluate sales and ensures that vendors are meeting the $25,000 minimum sales requirement.  </a:t>
            </a:r>
            <a:endParaRPr>
              <a:latin typeface="Calibri"/>
              <a:ea typeface="Calibri"/>
              <a:cs typeface="Calibri"/>
              <a:sym typeface="Calibri"/>
            </a:endParaRPr>
          </a:p>
          <a:p>
            <a:pPr marL="0" marR="0" lvl="0" indent="0" algn="l" rtl="0">
              <a:spcBef>
                <a:spcPts val="300"/>
              </a:spcBef>
              <a:spcAft>
                <a:spcPts val="0"/>
              </a:spcAft>
              <a:buClr>
                <a:schemeClr val="dk1"/>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spcBef>
                <a:spcPts val="30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Creating, distributing, and maintaining your company price list</a:t>
            </a:r>
            <a:endParaRPr>
              <a:latin typeface="Calibri"/>
              <a:ea typeface="Calibri"/>
              <a:cs typeface="Calibri"/>
              <a:sym typeface="Calibri"/>
            </a:endParaRPr>
          </a:p>
          <a:p>
            <a:pPr marL="342900" marR="0" lvl="0" indent="-342900" algn="l" rtl="0">
              <a:spcBef>
                <a:spcPts val="300"/>
              </a:spcBef>
              <a:spcAft>
                <a:spcPts val="0"/>
              </a:spcAft>
              <a:buClr>
                <a:schemeClr val="dk1"/>
              </a:buClr>
              <a:buSzPts val="1500"/>
              <a:buFont typeface="Calibri"/>
              <a:buChar char="•"/>
            </a:pPr>
            <a:r>
              <a:rPr lang="en-US" sz="1500" i="0" u="none" strike="noStrike" cap="none">
                <a:solidFill>
                  <a:schemeClr val="dk1"/>
                </a:solidFill>
                <a:latin typeface="Calibri"/>
                <a:ea typeface="Calibri"/>
                <a:cs typeface="Calibri"/>
                <a:sym typeface="Calibri"/>
              </a:rPr>
              <a:t>Within six months of contract award, new contractors must upload their current approved price list to GSAAdvantage!®, GSA’s online shopping and ordering system. </a:t>
            </a:r>
            <a:endParaRPr>
              <a:latin typeface="Calibri"/>
              <a:ea typeface="Calibri"/>
              <a:cs typeface="Calibri"/>
              <a:sym typeface="Calibri"/>
            </a:endParaRPr>
          </a:p>
          <a:p>
            <a:pPr marL="342900" marR="0" lvl="0" indent="-342900" algn="l" rtl="0">
              <a:spcBef>
                <a:spcPts val="300"/>
              </a:spcBef>
              <a:spcAft>
                <a:spcPts val="0"/>
              </a:spcAft>
              <a:buClr>
                <a:schemeClr val="dk1"/>
              </a:buClr>
              <a:buSzPts val="1500"/>
              <a:buFont typeface="Calibri"/>
              <a:buChar char="•"/>
            </a:pPr>
            <a:r>
              <a:rPr lang="en-US" sz="1500" i="0" u="none" strike="noStrike" cap="none">
                <a:solidFill>
                  <a:schemeClr val="dk1"/>
                </a:solidFill>
                <a:latin typeface="Calibri"/>
                <a:ea typeface="Calibri"/>
                <a:cs typeface="Calibri"/>
                <a:sym typeface="Calibri"/>
              </a:rPr>
              <a:t>Forward two copies of your price list to your GSA Procurement Contracting Officer (PCO) within 30 days of award. </a:t>
            </a:r>
            <a:endParaRPr>
              <a:latin typeface="Calibri"/>
              <a:ea typeface="Calibri"/>
              <a:cs typeface="Calibri"/>
              <a:sym typeface="Calibri"/>
            </a:endParaRPr>
          </a:p>
          <a:p>
            <a:pPr marL="342900" marR="0" lvl="0" indent="-342900" algn="l" rtl="0">
              <a:spcBef>
                <a:spcPts val="300"/>
              </a:spcBef>
              <a:spcAft>
                <a:spcPts val="0"/>
              </a:spcAft>
              <a:buClr>
                <a:schemeClr val="dk1"/>
              </a:buClr>
              <a:buSzPts val="1500"/>
              <a:buFont typeface="Calibri"/>
              <a:buChar char="•"/>
            </a:pPr>
            <a:r>
              <a:rPr lang="en-US" sz="1500" i="0" u="none" strike="noStrike" cap="none">
                <a:solidFill>
                  <a:schemeClr val="dk1"/>
                </a:solidFill>
                <a:latin typeface="Calibri"/>
                <a:ea typeface="Calibri"/>
                <a:cs typeface="Calibri"/>
                <a:sym typeface="Calibri"/>
              </a:rPr>
              <a:t>Keep the information on GSA Advantage!® current throughout the contract life.</a:t>
            </a:r>
            <a:endParaRPr sz="1500" b="1"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04800" y="3048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Prerequisites</a:t>
            </a:r>
            <a:endParaRPr sz="44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body" idx="1"/>
          </p:nvPr>
        </p:nvSpPr>
        <p:spPr>
          <a:xfrm>
            <a:off x="362950" y="15059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360"/>
              </a:spcBef>
              <a:spcAft>
                <a:spcPts val="0"/>
              </a:spcAft>
              <a:buClr>
                <a:schemeClr val="dk1"/>
              </a:buClr>
              <a:buSzPts val="1800"/>
              <a:buFont typeface="Calibri"/>
              <a:buChar char="❑"/>
            </a:pPr>
            <a:r>
              <a:rPr lang="en-US" sz="1800">
                <a:latin typeface="Calibri"/>
                <a:ea typeface="Calibri"/>
                <a:cs typeface="Calibri"/>
                <a:sym typeface="Calibri"/>
              </a:rPr>
              <a:t>Financial stability </a:t>
            </a:r>
            <a:r>
              <a:rPr lang="en-US" sz="1800" b="1">
                <a:latin typeface="Calibri"/>
                <a:ea typeface="Calibri"/>
                <a:cs typeface="Calibri"/>
                <a:sym typeface="Calibri"/>
              </a:rPr>
              <a:t>(financials statements will be reviewed, unless seeking an IT Schedule contract)</a:t>
            </a:r>
            <a:endParaRPr sz="1800" b="1">
              <a:latin typeface="Calibri"/>
              <a:ea typeface="Calibri"/>
              <a:cs typeface="Calibri"/>
              <a:sym typeface="Calibri"/>
            </a:endParaRPr>
          </a:p>
          <a:p>
            <a:pPr marL="342900" marR="0" lvl="0" indent="-342900" algn="l" rtl="0">
              <a:spcBef>
                <a:spcPts val="1000"/>
              </a:spcBef>
              <a:spcAft>
                <a:spcPts val="0"/>
              </a:spcAft>
              <a:buClr>
                <a:schemeClr val="dk1"/>
              </a:buClr>
              <a:buSzPts val="1800"/>
              <a:buFont typeface="Calibri"/>
              <a:buChar char="❑"/>
            </a:pPr>
            <a:r>
              <a:rPr lang="en-US" sz="1800">
                <a:latin typeface="Calibri"/>
                <a:ea typeface="Calibri"/>
                <a:cs typeface="Calibri"/>
                <a:sym typeface="Calibri"/>
              </a:rPr>
              <a:t>Minimum 2 years in business (financials statements will be reviewed, unless seeking IT Schedule contract)</a:t>
            </a:r>
            <a:endParaRPr sz="1800">
              <a:latin typeface="Calibri"/>
              <a:ea typeface="Calibri"/>
              <a:cs typeface="Calibri"/>
              <a:sym typeface="Calibri"/>
            </a:endParaRPr>
          </a:p>
          <a:p>
            <a:pPr marL="342900" marR="0" lvl="0" indent="-342900" algn="l" rtl="0">
              <a:spcBef>
                <a:spcPts val="1000"/>
              </a:spcBef>
              <a:spcAft>
                <a:spcPts val="0"/>
              </a:spcAft>
              <a:buClr>
                <a:schemeClr val="dk1"/>
              </a:buClr>
              <a:buSzPts val="1800"/>
              <a:buFont typeface="Calibri"/>
              <a:buChar char="❑"/>
            </a:pPr>
            <a:r>
              <a:rPr lang="en-US" sz="1800">
                <a:latin typeface="Calibri"/>
                <a:ea typeface="Calibri"/>
                <a:cs typeface="Calibri"/>
                <a:sym typeface="Calibri"/>
              </a:rPr>
              <a:t>Demonstrate past performance</a:t>
            </a:r>
            <a:endParaRPr sz="1800">
              <a:latin typeface="Calibri"/>
              <a:ea typeface="Calibri"/>
              <a:cs typeface="Calibri"/>
              <a:sym typeface="Calibri"/>
            </a:endParaRPr>
          </a:p>
          <a:p>
            <a:pPr marL="342900" marR="0" lvl="0" indent="-342900" algn="l" rtl="0">
              <a:spcBef>
                <a:spcPts val="1000"/>
              </a:spcBef>
              <a:spcAft>
                <a:spcPts val="0"/>
              </a:spcAft>
              <a:buClr>
                <a:schemeClr val="dk1"/>
              </a:buClr>
              <a:buSzPts val="1800"/>
              <a:buFont typeface="Calibri"/>
              <a:buChar char="❑"/>
            </a:pPr>
            <a:r>
              <a:rPr lang="en-US" sz="1800">
                <a:latin typeface="Calibri"/>
                <a:ea typeface="Calibri"/>
                <a:cs typeface="Calibri"/>
                <a:sym typeface="Calibri"/>
              </a:rPr>
              <a:t>Products commercially available</a:t>
            </a:r>
            <a:endParaRPr sz="1800">
              <a:latin typeface="Calibri"/>
              <a:ea typeface="Calibri"/>
              <a:cs typeface="Calibri"/>
              <a:sym typeface="Calibri"/>
            </a:endParaRPr>
          </a:p>
          <a:p>
            <a:pPr marL="342900" marR="0" lvl="0" indent="-342900" algn="l" rtl="0">
              <a:spcBef>
                <a:spcPts val="1000"/>
              </a:spcBef>
              <a:spcAft>
                <a:spcPts val="1000"/>
              </a:spcAft>
              <a:buClr>
                <a:schemeClr val="dk1"/>
              </a:buClr>
              <a:buSzPts val="1800"/>
              <a:buFont typeface="Calibri"/>
              <a:buChar char="❑"/>
            </a:pPr>
            <a:r>
              <a:rPr lang="en-US" sz="1800">
                <a:latin typeface="Calibri"/>
                <a:ea typeface="Calibri"/>
                <a:cs typeface="Calibri"/>
                <a:sym typeface="Calibri"/>
              </a:rPr>
              <a:t>Products compliant with the Trade Agreements Act (TAA), which means the end product must be manufactured or substantially altered within the U.S., or a ‘designated country” as defined by the Trade Agreements Act.   (Applies to all Schedule contracts and Sales)</a:t>
            </a:r>
            <a:br>
              <a:rPr lang="en-US" sz="1800">
                <a:latin typeface="Calibri"/>
                <a:ea typeface="Calibri"/>
                <a:cs typeface="Calibri"/>
                <a:sym typeface="Calibri"/>
              </a:rPr>
            </a:b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Making It Easier Initiative</a:t>
            </a:r>
            <a:endParaRPr sz="44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500"/>
              <a:buFont typeface="Arial"/>
              <a:buNone/>
            </a:pPr>
            <a:r>
              <a:rPr lang="en-US" sz="1500" b="1" i="0" u="none" strike="noStrike" cap="none" dirty="0">
                <a:solidFill>
                  <a:srgbClr val="000000"/>
                </a:solidFill>
                <a:latin typeface="Calibri"/>
                <a:ea typeface="Calibri"/>
                <a:cs typeface="Calibri"/>
                <a:sym typeface="Calibri"/>
              </a:rPr>
              <a:t>IT Schedule 70 Startup Springboard:  </a:t>
            </a:r>
            <a:endParaRPr sz="15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500"/>
              <a:buFont typeface="Arial"/>
              <a:buNone/>
            </a:pPr>
            <a:r>
              <a:rPr lang="en-US" sz="1500" i="0" u="none" strike="noStrike" cap="none" dirty="0">
                <a:solidFill>
                  <a:srgbClr val="000000"/>
                </a:solidFill>
                <a:latin typeface="Calibri"/>
                <a:ea typeface="Calibri"/>
                <a:cs typeface="Calibri"/>
                <a:sym typeface="Calibri"/>
              </a:rPr>
              <a:t>Focuses on companies with fewer than two years of experience.  In lieu of  the two year corporate experience, requirement you can now:</a:t>
            </a:r>
            <a:endParaRPr dirty="0">
              <a:latin typeface="Calibri"/>
              <a:ea typeface="Calibri"/>
              <a:cs typeface="Calibri"/>
              <a:sym typeface="Calibri"/>
            </a:endParaRPr>
          </a:p>
          <a:p>
            <a:pPr marL="0" marR="0" lvl="0" indent="0" algn="l" rtl="0">
              <a:spcBef>
                <a:spcPts val="0"/>
              </a:spcBef>
              <a:spcAft>
                <a:spcPts val="0"/>
              </a:spcAft>
              <a:buClr>
                <a:schemeClr val="dk1"/>
              </a:buClr>
              <a:buSzPts val="1500"/>
              <a:buFont typeface="Arial"/>
              <a:buNone/>
            </a:pPr>
            <a:endParaRPr sz="150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AutoNum type="arabicPeriod"/>
            </a:pPr>
            <a:r>
              <a:rPr lang="en-US" sz="1500" i="0" u="none" strike="noStrike" cap="none" dirty="0">
                <a:solidFill>
                  <a:srgbClr val="000000"/>
                </a:solidFill>
                <a:latin typeface="Calibri"/>
                <a:ea typeface="Calibri"/>
                <a:cs typeface="Calibri"/>
                <a:sym typeface="Calibri"/>
              </a:rPr>
              <a:t>Use professional experience of executives and key personnel as a substitute</a:t>
            </a:r>
            <a:endParaRPr sz="1500" i="0" u="none" strike="noStrike" cap="none" dirty="0">
              <a:solidFill>
                <a:srgbClr val="244061"/>
              </a:solidFill>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AutoNum type="arabicPeriod"/>
            </a:pPr>
            <a:r>
              <a:rPr lang="en-US" sz="1500" i="0" u="none" strike="noStrike" cap="none" dirty="0">
                <a:solidFill>
                  <a:srgbClr val="000000"/>
                </a:solidFill>
                <a:latin typeface="Calibri"/>
                <a:ea typeface="Calibri"/>
                <a:cs typeface="Calibri"/>
                <a:sym typeface="Calibri"/>
              </a:rPr>
              <a:t>Use project experience of key personnel </a:t>
            </a:r>
            <a:endParaRPr sz="1500" i="0" u="none" strike="noStrike" cap="none" dirty="0">
              <a:solidFill>
                <a:srgbClr val="244061"/>
              </a:solidFill>
              <a:latin typeface="Calibri"/>
              <a:ea typeface="Calibri"/>
              <a:cs typeface="Calibri"/>
              <a:sym typeface="Calibri"/>
            </a:endParaRPr>
          </a:p>
          <a:p>
            <a:pPr marL="342900" marR="0" lvl="0" indent="-342900" algn="l" rtl="0">
              <a:spcBef>
                <a:spcPts val="0"/>
              </a:spcBef>
              <a:spcAft>
                <a:spcPts val="0"/>
              </a:spcAft>
              <a:buClr>
                <a:srgbClr val="000000"/>
              </a:buClr>
              <a:buSzPts val="1500"/>
              <a:buFont typeface="Calibri"/>
              <a:buAutoNum type="arabicPeriod"/>
            </a:pPr>
            <a:r>
              <a:rPr lang="en-US" sz="1500" i="0" u="none" strike="noStrike" cap="none" dirty="0">
                <a:solidFill>
                  <a:srgbClr val="000000"/>
                </a:solidFill>
                <a:latin typeface="Calibri"/>
                <a:ea typeface="Calibri"/>
                <a:cs typeface="Calibri"/>
                <a:sym typeface="Calibri"/>
              </a:rPr>
              <a:t>Provide financial documentation that demonstrates the company’s financial responsibility in lieu of submitting two years of financials statements.</a:t>
            </a:r>
            <a:endParaRPr sz="1500" i="0" u="none" strike="noStrike" cap="none" dirty="0">
              <a:solidFill>
                <a:srgbClr val="244061"/>
              </a:solidFill>
              <a:latin typeface="Calibri"/>
              <a:ea typeface="Calibri"/>
              <a:cs typeface="Calibri"/>
              <a:sym typeface="Calibri"/>
            </a:endParaRPr>
          </a:p>
          <a:p>
            <a:pPr marL="0" marR="0" lvl="0" indent="0" algn="ctr" rtl="0">
              <a:spcBef>
                <a:spcPts val="280"/>
              </a:spcBef>
              <a:spcAft>
                <a:spcPts val="0"/>
              </a:spcAft>
              <a:buClr>
                <a:schemeClr val="dk1"/>
              </a:buClr>
              <a:buSzPts val="1400"/>
              <a:buFont typeface="Arial"/>
              <a:buNone/>
            </a:pPr>
            <a:endParaRPr sz="1400" b="1" i="0" u="none" strike="noStrike" cap="none" dirty="0">
              <a:solidFill>
                <a:schemeClr val="dk1"/>
              </a:solidFill>
              <a:latin typeface="Calibri"/>
              <a:ea typeface="Calibri"/>
              <a:cs typeface="Calibri"/>
              <a:sym typeface="Calibri"/>
            </a:endParaRPr>
          </a:p>
          <a:p>
            <a:pPr marL="0" marR="0" lvl="0" indent="0" algn="ctr" rtl="0">
              <a:spcBef>
                <a:spcPts val="280"/>
              </a:spcBef>
              <a:spcAft>
                <a:spcPts val="0"/>
              </a:spcAft>
              <a:buClr>
                <a:schemeClr val="dk1"/>
              </a:buClr>
              <a:buSzPts val="1400"/>
              <a:buFont typeface="Arial"/>
              <a:buNone/>
            </a:pPr>
            <a:r>
              <a:rPr lang="en-US" sz="1400" b="1" i="0" u="none" strike="noStrike" cap="none" dirty="0" err="1">
                <a:solidFill>
                  <a:schemeClr val="dk1"/>
                </a:solidFill>
                <a:latin typeface="Calibri"/>
                <a:ea typeface="Calibri"/>
                <a:cs typeface="Calibri"/>
                <a:sym typeface="Calibri"/>
              </a:rPr>
              <a:t>FASt</a:t>
            </a:r>
            <a:r>
              <a:rPr lang="en-US" sz="1400" b="1" i="0" u="none" strike="noStrike" cap="none" dirty="0">
                <a:solidFill>
                  <a:schemeClr val="dk1"/>
                </a:solidFill>
                <a:latin typeface="Calibri"/>
                <a:ea typeface="Calibri"/>
                <a:cs typeface="Calibri"/>
                <a:sym typeface="Calibri"/>
              </a:rPr>
              <a:t> Lane: </a:t>
            </a:r>
            <a:endParaRPr sz="1400"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r>
              <a:rPr lang="en-US" sz="1400" i="0" u="none" strike="noStrike" cap="none" dirty="0">
                <a:solidFill>
                  <a:schemeClr val="dk1"/>
                </a:solidFill>
                <a:latin typeface="Calibri"/>
                <a:ea typeface="Calibri"/>
                <a:cs typeface="Calibri"/>
                <a:sym typeface="Calibri"/>
              </a:rPr>
              <a:t>Ensures customer agencies have quicker access to emerging technologies and innovative suppliers</a:t>
            </a:r>
            <a:r>
              <a:rPr lang="en-US" sz="1400" b="1" i="0" u="none" strike="noStrike" cap="none" dirty="0">
                <a:solidFill>
                  <a:schemeClr val="dk1"/>
                </a:solidFill>
                <a:latin typeface="Calibri"/>
                <a:ea typeface="Calibri"/>
                <a:cs typeface="Calibri"/>
                <a:sym typeface="Calibri"/>
              </a:rPr>
              <a:t>.</a:t>
            </a:r>
            <a:endParaRPr sz="1400"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endParaRPr sz="1400" b="1" i="0" u="none" strike="noStrike" cap="none" dirty="0">
              <a:solidFill>
                <a:schemeClr val="dk1"/>
              </a:solidFill>
              <a:latin typeface="Calibri"/>
              <a:ea typeface="Calibri"/>
              <a:cs typeface="Calibri"/>
              <a:sym typeface="Calibri"/>
            </a:endParaRPr>
          </a:p>
          <a:p>
            <a:pPr marL="0" marR="0" lvl="0" indent="0" algn="ctr" rtl="0">
              <a:spcBef>
                <a:spcPts val="280"/>
              </a:spcBef>
              <a:spcAft>
                <a:spcPts val="0"/>
              </a:spcAft>
              <a:buClr>
                <a:schemeClr val="dk1"/>
              </a:buClr>
              <a:buSzPts val="1400"/>
              <a:buFont typeface="Arial"/>
              <a:buNone/>
            </a:pPr>
            <a:r>
              <a:rPr lang="en-US" sz="1400" b="1" i="0" u="none" strike="noStrike" cap="none" dirty="0">
                <a:solidFill>
                  <a:schemeClr val="dk1"/>
                </a:solidFill>
                <a:latin typeface="Calibri"/>
                <a:ea typeface="Calibri"/>
                <a:cs typeface="Calibri"/>
                <a:sym typeface="Calibri"/>
              </a:rPr>
              <a:t>What does this mean for you?</a:t>
            </a:r>
            <a:endParaRPr sz="140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dirty="0">
                <a:solidFill>
                  <a:schemeClr val="dk1"/>
                </a:solidFill>
                <a:latin typeface="Calibri"/>
                <a:ea typeface="Calibri"/>
                <a:cs typeface="Calibri"/>
                <a:sym typeface="Calibri"/>
              </a:rPr>
              <a:t>Less than 48 hours for contract modifications</a:t>
            </a:r>
            <a:endParaRPr dirty="0">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dirty="0">
                <a:solidFill>
                  <a:schemeClr val="dk1"/>
                </a:solidFill>
                <a:latin typeface="Calibri"/>
                <a:ea typeface="Calibri"/>
                <a:cs typeface="Calibri"/>
                <a:sym typeface="Calibri"/>
              </a:rPr>
              <a:t>As quickly as 45 days for new offers  </a:t>
            </a:r>
            <a:endParaRPr dirty="0">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b="1" i="0" u="none" strike="noStrike" cap="none" dirty="0">
                <a:solidFill>
                  <a:schemeClr val="dk1"/>
                </a:solidFill>
                <a:latin typeface="Calibri"/>
                <a:ea typeface="Calibri"/>
                <a:cs typeface="Calibri"/>
                <a:sym typeface="Calibri"/>
              </a:rPr>
              <a:t>For more information, visit our IT Schedule 70 Roadmap at:  </a:t>
            </a:r>
            <a:r>
              <a:rPr lang="en-US" sz="1400" i="0" u="sng" strike="noStrike" cap="none" dirty="0">
                <a:solidFill>
                  <a:schemeClr val="hlink"/>
                </a:solidFill>
                <a:latin typeface="Calibri"/>
                <a:ea typeface="Calibri"/>
                <a:cs typeface="Calibri"/>
                <a:sym typeface="Calibri"/>
                <a:hlinkClick r:id="rId3"/>
              </a:rPr>
              <a:t>www.gsa.gov/ITschedule70roadmap</a:t>
            </a:r>
            <a:endParaRPr sz="1400"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endParaRPr sz="14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a:t>Required Training</a:t>
            </a:r>
            <a:endParaRPr sz="44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body" idx="1"/>
          </p:nvPr>
        </p:nvSpPr>
        <p:spPr>
          <a:xfrm>
            <a:off x="533400" y="1286774"/>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600"/>
              <a:buFont typeface="Arial"/>
              <a:buNone/>
            </a:pPr>
            <a:r>
              <a:rPr lang="en-US" sz="2600" i="0" u="none" strike="noStrike" cap="none">
                <a:solidFill>
                  <a:schemeClr val="dk1"/>
                </a:solidFill>
                <a:latin typeface="Calibri"/>
                <a:ea typeface="Calibri"/>
                <a:cs typeface="Calibri"/>
                <a:sym typeface="Calibri"/>
              </a:rPr>
              <a:t>Pathways to Success</a:t>
            </a:r>
            <a:endParaRPr sz="2600" i="0" u="none" strike="noStrike" cap="none">
              <a:solidFill>
                <a:schemeClr val="dk1"/>
              </a:solidFill>
              <a:latin typeface="Calibri"/>
              <a:ea typeface="Calibri"/>
              <a:cs typeface="Calibri"/>
              <a:sym typeface="Calibri"/>
            </a:endParaRPr>
          </a:p>
        </p:txBody>
      </p:sp>
      <p:sp>
        <p:nvSpPr>
          <p:cNvPr id="211" name="Shape 211"/>
          <p:cNvSpPr txBox="1">
            <a:spLocks noGrp="1"/>
          </p:cNvSpPr>
          <p:nvPr>
            <p:ph type="body" idx="2"/>
          </p:nvPr>
        </p:nvSpPr>
        <p:spPr>
          <a:xfrm>
            <a:off x="533400" y="2113861"/>
            <a:ext cx="4040188" cy="39512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Guidance of GSA’s Multiple Award Schedule contracts </a:t>
            </a:r>
            <a:endParaRPr sz="1400" i="0" u="none" strike="noStrike" cap="none">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Guidance on how to be a successful vendor</a:t>
            </a:r>
            <a:endParaRPr sz="1400" i="0" u="none" strike="noStrike" cap="none">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Guidance on requirements</a:t>
            </a:r>
            <a:endParaRPr sz="1400" i="0" u="none" strike="noStrike" cap="none">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Guidance on the offer process </a:t>
            </a:r>
            <a:endParaRPr sz="1400" i="0" u="none" strike="noStrike" cap="none">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Completion Certificate is required in your application (eOffer)</a:t>
            </a:r>
            <a:endParaRPr sz="1400" i="0" u="none" strike="noStrike" cap="none">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Arial"/>
              <a:buChar char="➢"/>
            </a:pPr>
            <a:r>
              <a:rPr lang="en-US" sz="1400">
                <a:latin typeface="Calibri"/>
                <a:ea typeface="Calibri"/>
                <a:cs typeface="Calibri"/>
                <a:sym typeface="Calibri"/>
              </a:rPr>
              <a:t>Completed within </a:t>
            </a:r>
            <a:r>
              <a:rPr lang="en-US" sz="1400" b="1">
                <a:latin typeface="Calibri"/>
                <a:ea typeface="Calibri"/>
                <a:cs typeface="Calibri"/>
                <a:sym typeface="Calibri"/>
              </a:rPr>
              <a:t>1 year</a:t>
            </a:r>
            <a:r>
              <a:rPr lang="en-US" sz="1400">
                <a:latin typeface="Calibri"/>
                <a:ea typeface="Calibri"/>
                <a:cs typeface="Calibri"/>
                <a:sym typeface="Calibri"/>
              </a:rPr>
              <a:t> of application</a:t>
            </a:r>
            <a:endParaRPr sz="1400">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a:solidFill>
                  <a:schemeClr val="dk1"/>
                </a:solidFill>
                <a:latin typeface="Calibri"/>
                <a:ea typeface="Calibri"/>
                <a:cs typeface="Calibri"/>
                <a:sym typeface="Calibri"/>
              </a:rPr>
              <a:t>Visit Vendor Education Center to take the course: vec.gsa.gov </a:t>
            </a:r>
            <a:endParaRPr>
              <a:latin typeface="Calibri"/>
              <a:ea typeface="Calibri"/>
              <a:cs typeface="Calibri"/>
              <a:sym typeface="Calibri"/>
            </a:endParaRPr>
          </a:p>
          <a:p>
            <a:pPr marL="0" marR="0" lvl="0" indent="0" algn="l" rtl="0">
              <a:spcBef>
                <a:spcPts val="320"/>
              </a:spcBef>
              <a:spcAft>
                <a:spcPts val="0"/>
              </a:spcAft>
              <a:buClr>
                <a:schemeClr val="dk1"/>
              </a:buClr>
              <a:buSzPts val="1600"/>
              <a:buFont typeface="Arial"/>
              <a:buNone/>
            </a:pPr>
            <a:endParaRPr sz="1600" i="0" u="none" strike="noStrike" cap="none">
              <a:solidFill>
                <a:schemeClr val="dk1"/>
              </a:solidFill>
              <a:latin typeface="Calibri"/>
              <a:ea typeface="Calibri"/>
              <a:cs typeface="Calibri"/>
              <a:sym typeface="Calibri"/>
            </a:endParaRPr>
          </a:p>
        </p:txBody>
      </p:sp>
      <p:sp>
        <p:nvSpPr>
          <p:cNvPr id="212" name="Shape 212"/>
          <p:cNvSpPr txBox="1">
            <a:spLocks noGrp="1"/>
          </p:cNvSpPr>
          <p:nvPr>
            <p:ph type="body" idx="3"/>
          </p:nvPr>
        </p:nvSpPr>
        <p:spPr>
          <a:xfrm>
            <a:off x="4721225" y="1286774"/>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600"/>
              <a:buFont typeface="Arial"/>
              <a:buNone/>
            </a:pPr>
            <a:r>
              <a:rPr lang="en-US" sz="2600" i="0" u="none" strike="noStrike" cap="none">
                <a:solidFill>
                  <a:schemeClr val="dk1"/>
                </a:solidFill>
                <a:latin typeface="Calibri"/>
                <a:ea typeface="Calibri"/>
                <a:cs typeface="Calibri"/>
                <a:sym typeface="Calibri"/>
              </a:rPr>
              <a:t>Readiness Assessment </a:t>
            </a:r>
            <a:endParaRPr sz="2600" i="0" u="none" strike="noStrike" cap="none">
              <a:solidFill>
                <a:schemeClr val="dk1"/>
              </a:solidFill>
              <a:latin typeface="Calibri"/>
              <a:ea typeface="Calibri"/>
              <a:cs typeface="Calibri"/>
              <a:sym typeface="Calibri"/>
            </a:endParaRPr>
          </a:p>
        </p:txBody>
      </p:sp>
      <p:sp>
        <p:nvSpPr>
          <p:cNvPr id="213" name="Shape 213"/>
          <p:cNvSpPr txBox="1">
            <a:spLocks noGrp="1"/>
          </p:cNvSpPr>
          <p:nvPr>
            <p:ph type="body" idx="4"/>
          </p:nvPr>
        </p:nvSpPr>
        <p:spPr>
          <a:xfrm>
            <a:off x="4724400" y="2113861"/>
            <a:ext cx="4041775" cy="39512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400"/>
              <a:buFont typeface="Calibri"/>
              <a:buChar char="➢"/>
            </a:pPr>
            <a:r>
              <a:rPr lang="en-US" sz="1400" dirty="0">
                <a:latin typeface="Calibri"/>
                <a:ea typeface="Calibri"/>
                <a:cs typeface="Calibri"/>
                <a:sym typeface="Calibri"/>
              </a:rPr>
              <a:t>Mandatory process that walks you through questions to make you think “is this the right business decision?”</a:t>
            </a:r>
            <a:endParaRPr sz="1400" dirty="0">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Char char="➢"/>
            </a:pPr>
            <a:r>
              <a:rPr lang="en-US" sz="1400" i="0" u="none" strike="noStrike" cap="none" dirty="0">
                <a:solidFill>
                  <a:schemeClr val="dk1"/>
                </a:solidFill>
                <a:latin typeface="Calibri"/>
                <a:ea typeface="Calibri"/>
                <a:cs typeface="Calibri"/>
                <a:sym typeface="Calibri"/>
              </a:rPr>
              <a:t>Ensures </a:t>
            </a:r>
            <a:r>
              <a:rPr lang="en-US" sz="1400" i="0" u="none" strike="noStrike" cap="none" dirty="0" smtClean="0">
                <a:solidFill>
                  <a:schemeClr val="dk1"/>
                </a:solidFill>
                <a:latin typeface="Calibri"/>
                <a:ea typeface="Calibri"/>
                <a:cs typeface="Calibri"/>
                <a:sym typeface="Calibri"/>
              </a:rPr>
              <a:t>you </a:t>
            </a:r>
            <a:r>
              <a:rPr lang="en-US" sz="1400" i="0" u="none" strike="noStrike" cap="none" dirty="0">
                <a:solidFill>
                  <a:schemeClr val="dk1"/>
                </a:solidFill>
                <a:latin typeface="Calibri"/>
                <a:ea typeface="Calibri"/>
                <a:cs typeface="Calibri"/>
                <a:sym typeface="Calibri"/>
              </a:rPr>
              <a:t>are ready to submit an offer for the right MAS contract</a:t>
            </a:r>
            <a:endParaRPr sz="140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Noto Sans Symbols"/>
              <a:buChar char="➢"/>
            </a:pPr>
            <a:r>
              <a:rPr lang="en-US" sz="1400" i="0" u="none" strike="noStrike" cap="none" dirty="0">
                <a:solidFill>
                  <a:schemeClr val="dk1"/>
                </a:solidFill>
                <a:latin typeface="Calibri"/>
                <a:ea typeface="Calibri"/>
                <a:cs typeface="Calibri"/>
                <a:sym typeface="Calibri"/>
              </a:rPr>
              <a:t>Identifies the right Special Item Numbers (SINs) (</a:t>
            </a:r>
            <a:r>
              <a:rPr lang="en-US" sz="1400" b="1" i="0" u="none" strike="noStrike" cap="none" dirty="0">
                <a:solidFill>
                  <a:schemeClr val="dk1"/>
                </a:solidFill>
                <a:latin typeface="Calibri"/>
                <a:ea typeface="Calibri"/>
                <a:cs typeface="Calibri"/>
                <a:sym typeface="Calibri"/>
              </a:rPr>
              <a:t>SINs</a:t>
            </a:r>
            <a:r>
              <a:rPr lang="en-US" sz="1400" i="0" u="none" strike="noStrike" cap="none" dirty="0">
                <a:solidFill>
                  <a:schemeClr val="dk1"/>
                </a:solidFill>
                <a:latin typeface="Calibri"/>
                <a:ea typeface="Calibri"/>
                <a:cs typeface="Calibri"/>
                <a:sym typeface="Calibri"/>
              </a:rPr>
              <a:t> are also known as subcategories)</a:t>
            </a:r>
            <a:endParaRPr sz="140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dirty="0">
                <a:solidFill>
                  <a:schemeClr val="dk1"/>
                </a:solidFill>
                <a:latin typeface="Calibri"/>
                <a:ea typeface="Calibri"/>
                <a:cs typeface="Calibri"/>
                <a:sym typeface="Calibri"/>
              </a:rPr>
              <a:t>Completion Certificate is required in your application (eOffer)</a:t>
            </a:r>
            <a:endParaRPr dirty="0">
              <a:latin typeface="Calibri"/>
              <a:ea typeface="Calibri"/>
              <a:cs typeface="Calibri"/>
              <a:sym typeface="Calibri"/>
            </a:endParaRPr>
          </a:p>
          <a:p>
            <a:pPr marL="342900" marR="0" lvl="0" indent="-342900" algn="l" rtl="0">
              <a:spcBef>
                <a:spcPts val="280"/>
              </a:spcBef>
              <a:spcAft>
                <a:spcPts val="0"/>
              </a:spcAft>
              <a:buClr>
                <a:schemeClr val="dk1"/>
              </a:buClr>
              <a:buSzPts val="1400"/>
              <a:buFont typeface="Noto Sans Symbols"/>
              <a:buChar char="➢"/>
            </a:pPr>
            <a:r>
              <a:rPr lang="en-US" sz="1400" i="0" u="none" strike="noStrike" cap="none" dirty="0">
                <a:solidFill>
                  <a:schemeClr val="dk1"/>
                </a:solidFill>
                <a:latin typeface="Calibri"/>
                <a:ea typeface="Calibri"/>
                <a:cs typeface="Calibri"/>
                <a:sym typeface="Calibri"/>
              </a:rPr>
              <a:t>Completed within </a:t>
            </a:r>
            <a:r>
              <a:rPr lang="en-US" sz="1400" b="1" i="0" u="none" strike="noStrike" cap="none" dirty="0">
                <a:solidFill>
                  <a:schemeClr val="dk1"/>
                </a:solidFill>
                <a:latin typeface="Calibri"/>
                <a:ea typeface="Calibri"/>
                <a:cs typeface="Calibri"/>
                <a:sym typeface="Calibri"/>
              </a:rPr>
              <a:t>1 year </a:t>
            </a:r>
            <a:r>
              <a:rPr lang="en-US" sz="1400" i="0" u="none" strike="noStrike" cap="none" dirty="0">
                <a:solidFill>
                  <a:schemeClr val="dk1"/>
                </a:solidFill>
                <a:latin typeface="Calibri"/>
                <a:ea typeface="Calibri"/>
                <a:cs typeface="Calibri"/>
                <a:sym typeface="Calibri"/>
              </a:rPr>
              <a:t>of application</a:t>
            </a:r>
            <a:endParaRPr sz="140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Clr>
                <a:schemeClr val="dk1"/>
              </a:buClr>
              <a:buSzPts val="1400"/>
              <a:buFont typeface="Calibri"/>
              <a:buChar char="➢"/>
            </a:pPr>
            <a:r>
              <a:rPr lang="en-US" sz="1400" i="0" u="none" strike="noStrike" cap="none" dirty="0">
                <a:solidFill>
                  <a:schemeClr val="dk1"/>
                </a:solidFill>
                <a:latin typeface="Calibri"/>
                <a:ea typeface="Calibri"/>
                <a:cs typeface="Calibri"/>
                <a:sym typeface="Calibri"/>
              </a:rPr>
              <a:t>Visit Vendor Education Center to take the course: vec.gsa.gov</a:t>
            </a:r>
            <a:endParaRPr dirty="0">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endParaRPr sz="1400" i="0" u="none" strike="noStrike" cap="none" dirty="0">
              <a:solidFill>
                <a:schemeClr val="dk1"/>
              </a:solidFill>
              <a:latin typeface="Calibri"/>
              <a:ea typeface="Calibri"/>
              <a:cs typeface="Calibri"/>
              <a:sym typeface="Calibri"/>
            </a:endParaRPr>
          </a:p>
          <a:p>
            <a:pPr marL="342900" marR="0" lvl="0" indent="-254000" algn="l" rtl="0">
              <a:spcBef>
                <a:spcPts val="280"/>
              </a:spcBef>
              <a:spcAft>
                <a:spcPts val="0"/>
              </a:spcAft>
              <a:buClr>
                <a:schemeClr val="dk1"/>
              </a:buClr>
              <a:buSzPts val="1400"/>
              <a:buFont typeface="Arial"/>
              <a:buNone/>
            </a:pPr>
            <a:endParaRPr sz="1400" i="0" u="none" strike="noStrike" cap="none" dirty="0">
              <a:solidFill>
                <a:schemeClr val="dk1"/>
              </a:solidFill>
              <a:latin typeface="Calibri"/>
              <a:ea typeface="Calibri"/>
              <a:cs typeface="Calibri"/>
              <a:sym typeface="Calibri"/>
            </a:endParaRPr>
          </a:p>
        </p:txBody>
      </p:sp>
      <p:cxnSp>
        <p:nvCxnSpPr>
          <p:cNvPr id="214" name="Shape 214"/>
          <p:cNvCxnSpPr/>
          <p:nvPr/>
        </p:nvCxnSpPr>
        <p:spPr>
          <a:xfrm>
            <a:off x="304800" y="1961461"/>
            <a:ext cx="8610600" cy="0"/>
          </a:xfrm>
          <a:prstGeom prst="straightConnector1">
            <a:avLst/>
          </a:prstGeom>
          <a:noFill/>
          <a:ln w="19050" cap="flat" cmpd="sng">
            <a:solidFill>
              <a:schemeClr val="accent1"/>
            </a:solidFill>
            <a:prstDash val="solid"/>
            <a:round/>
            <a:headEnd type="none" w="sm" len="sm"/>
            <a:tailEnd type="none" w="sm" len="sm"/>
          </a:ln>
        </p:spPr>
      </p:cxnSp>
      <p:cxnSp>
        <p:nvCxnSpPr>
          <p:cNvPr id="215" name="Shape 215"/>
          <p:cNvCxnSpPr/>
          <p:nvPr/>
        </p:nvCxnSpPr>
        <p:spPr>
          <a:xfrm>
            <a:off x="4568400" y="1417661"/>
            <a:ext cx="7200" cy="3432300"/>
          </a:xfrm>
          <a:prstGeom prst="straightConnector1">
            <a:avLst/>
          </a:prstGeom>
          <a:noFill/>
          <a:ln w="19050" cap="flat" cmpd="sng">
            <a:solidFill>
              <a:srgbClr val="4A7DBA"/>
            </a:solidFill>
            <a:prstDash val="solid"/>
            <a:round/>
            <a:headEnd type="none" w="sm" len="sm"/>
            <a:tailEnd type="none" w="sm" len="sm"/>
          </a:ln>
        </p:spPr>
      </p:cxnSp>
      <p:pic>
        <p:nvPicPr>
          <p:cNvPr id="216" name="Shape 216"/>
          <p:cNvPicPr preferRelativeResize="0"/>
          <p:nvPr/>
        </p:nvPicPr>
        <p:blipFill rotWithShape="1">
          <a:blip r:embed="rId3">
            <a:alphaModFix/>
          </a:blip>
          <a:srcRect/>
          <a:stretch/>
        </p:blipFill>
        <p:spPr>
          <a:xfrm>
            <a:off x="2343150" y="4960475"/>
            <a:ext cx="4533900" cy="95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3500"/>
              <a:buFont typeface="Calibri"/>
              <a:buNone/>
            </a:pPr>
            <a:r>
              <a:rPr lang="en-US" sz="3500"/>
              <a:t>Registrations &amp; Certifications</a:t>
            </a:r>
            <a:endParaRPr/>
          </a:p>
        </p:txBody>
      </p:sp>
      <p:sp>
        <p:nvSpPr>
          <p:cNvPr id="223" name="Shape 223"/>
          <p:cNvSpPr txBox="1">
            <a:spLocks noGrp="1"/>
          </p:cNvSpPr>
          <p:nvPr>
            <p:ph type="body" idx="1"/>
          </p:nvPr>
        </p:nvSpPr>
        <p:spPr>
          <a:xfrm>
            <a:off x="304800" y="1286775"/>
            <a:ext cx="4263600" cy="63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r>
              <a:rPr lang="en-US" sz="2000" b="1">
                <a:latin typeface="Calibri"/>
                <a:ea typeface="Calibri"/>
                <a:cs typeface="Calibri"/>
                <a:sym typeface="Calibri"/>
              </a:rPr>
              <a:t>Data Universal Numbering System</a:t>
            </a:r>
            <a:endParaRPr sz="2000" b="1">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2000" b="1">
                <a:latin typeface="Calibri"/>
                <a:ea typeface="Calibri"/>
                <a:cs typeface="Calibri"/>
                <a:sym typeface="Calibri"/>
              </a:rPr>
              <a:t>D-U-N-S Number </a:t>
            </a:r>
            <a:r>
              <a:rPr lang="en-US" sz="2000">
                <a:latin typeface="Calibri"/>
                <a:ea typeface="Calibri"/>
                <a:cs typeface="Calibri"/>
                <a:sym typeface="Calibri"/>
              </a:rPr>
              <a:t> </a:t>
            </a:r>
            <a:endParaRPr sz="2000" i="0" u="none" strike="noStrike" cap="none">
              <a:solidFill>
                <a:schemeClr val="dk1"/>
              </a:solidFill>
              <a:latin typeface="Calibri"/>
              <a:ea typeface="Calibri"/>
              <a:cs typeface="Calibri"/>
              <a:sym typeface="Calibri"/>
            </a:endParaRPr>
          </a:p>
        </p:txBody>
      </p:sp>
      <p:sp>
        <p:nvSpPr>
          <p:cNvPr id="224" name="Shape 224"/>
          <p:cNvSpPr txBox="1">
            <a:spLocks noGrp="1"/>
          </p:cNvSpPr>
          <p:nvPr>
            <p:ph type="body" idx="1"/>
          </p:nvPr>
        </p:nvSpPr>
        <p:spPr>
          <a:xfrm>
            <a:off x="4721225" y="1286775"/>
            <a:ext cx="4337100" cy="63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System for Award Management </a:t>
            </a:r>
            <a:endParaRPr sz="2000" b="1">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SAM</a:t>
            </a:r>
            <a:endParaRPr sz="2000" i="0" u="none" strike="noStrike" cap="none">
              <a:solidFill>
                <a:schemeClr val="dk1"/>
              </a:solidFill>
              <a:latin typeface="Calibri"/>
              <a:ea typeface="Calibri"/>
              <a:cs typeface="Calibri"/>
              <a:sym typeface="Calibri"/>
            </a:endParaRPr>
          </a:p>
        </p:txBody>
      </p:sp>
      <p:cxnSp>
        <p:nvCxnSpPr>
          <p:cNvPr id="225" name="Shape 225"/>
          <p:cNvCxnSpPr/>
          <p:nvPr/>
        </p:nvCxnSpPr>
        <p:spPr>
          <a:xfrm>
            <a:off x="304800" y="1961461"/>
            <a:ext cx="8610600" cy="0"/>
          </a:xfrm>
          <a:prstGeom prst="straightConnector1">
            <a:avLst/>
          </a:prstGeom>
          <a:noFill/>
          <a:ln w="19050" cap="flat" cmpd="sng">
            <a:solidFill>
              <a:schemeClr val="accent1"/>
            </a:solidFill>
            <a:prstDash val="solid"/>
            <a:round/>
            <a:headEnd type="none" w="sm" len="sm"/>
            <a:tailEnd type="none" w="sm" len="sm"/>
          </a:ln>
        </p:spPr>
      </p:cxnSp>
      <p:cxnSp>
        <p:nvCxnSpPr>
          <p:cNvPr id="226" name="Shape 226"/>
          <p:cNvCxnSpPr/>
          <p:nvPr/>
        </p:nvCxnSpPr>
        <p:spPr>
          <a:xfrm>
            <a:off x="4623963" y="1417650"/>
            <a:ext cx="41700" cy="4474500"/>
          </a:xfrm>
          <a:prstGeom prst="straightConnector1">
            <a:avLst/>
          </a:prstGeom>
          <a:noFill/>
          <a:ln w="19050" cap="flat" cmpd="sng">
            <a:solidFill>
              <a:srgbClr val="4A7DBA"/>
            </a:solidFill>
            <a:prstDash val="solid"/>
            <a:round/>
            <a:headEnd type="none" w="sm" len="sm"/>
            <a:tailEnd type="none" w="sm" len="sm"/>
          </a:ln>
        </p:spPr>
      </p:cxnSp>
      <p:sp>
        <p:nvSpPr>
          <p:cNvPr id="227" name="Shape 227"/>
          <p:cNvSpPr txBox="1"/>
          <p:nvPr/>
        </p:nvSpPr>
        <p:spPr>
          <a:xfrm>
            <a:off x="343000" y="1961461"/>
            <a:ext cx="4095900" cy="3895800"/>
          </a:xfrm>
          <a:prstGeom prst="rect">
            <a:avLst/>
          </a:prstGeom>
          <a:noFill/>
          <a:ln>
            <a:noFill/>
          </a:ln>
        </p:spPr>
        <p:txBody>
          <a:bodyPr spcFirstLastPara="1" wrap="square" lIns="91425" tIns="91425" rIns="91425" bIns="91425" anchor="t" anchorCtr="0">
            <a:noAutofit/>
          </a:bodyPr>
          <a:lstStyle/>
          <a:p>
            <a:pPr marL="457200" lvl="0" indent="-342900" rtl="0">
              <a:lnSpc>
                <a:spcPct val="100000"/>
              </a:lnSpc>
              <a:spcBef>
                <a:spcPts val="15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The DUNS number is like a social security number—it allows us to go into SAM to make sure you are a viable company that </a:t>
            </a:r>
            <a:r>
              <a:rPr lang="en-US" sz="1800" dirty="0" smtClean="0">
                <a:solidFill>
                  <a:schemeClr val="dk1"/>
                </a:solidFill>
                <a:latin typeface="Calibri"/>
                <a:ea typeface="Calibri"/>
                <a:cs typeface="Calibri"/>
                <a:sym typeface="Calibri"/>
              </a:rPr>
              <a:t>has not </a:t>
            </a:r>
            <a:r>
              <a:rPr lang="en-US" sz="1800" dirty="0">
                <a:solidFill>
                  <a:schemeClr val="dk1"/>
                </a:solidFill>
                <a:latin typeface="Calibri"/>
                <a:ea typeface="Calibri"/>
                <a:cs typeface="Calibri"/>
                <a:sym typeface="Calibri"/>
              </a:rPr>
              <a:t>been suspended or </a:t>
            </a:r>
            <a:r>
              <a:rPr lang="en-US" sz="1800" dirty="0" smtClean="0">
                <a:solidFill>
                  <a:schemeClr val="dk1"/>
                </a:solidFill>
                <a:latin typeface="Calibri"/>
                <a:ea typeface="Calibri"/>
                <a:cs typeface="Calibri"/>
                <a:sym typeface="Calibri"/>
              </a:rPr>
              <a:t>disbarred.</a:t>
            </a:r>
          </a:p>
          <a:p>
            <a:pPr marL="457200" lvl="0" indent="-342900" rtl="0">
              <a:lnSpc>
                <a:spcPct val="100000"/>
              </a:lnSpc>
              <a:spcBef>
                <a:spcPts val="15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Unique </a:t>
            </a:r>
            <a:r>
              <a:rPr lang="en-US" sz="1800" dirty="0">
                <a:solidFill>
                  <a:schemeClr val="dk1"/>
                </a:solidFill>
                <a:latin typeface="Calibri"/>
                <a:ea typeface="Calibri"/>
                <a:cs typeface="Calibri"/>
                <a:sym typeface="Calibri"/>
              </a:rPr>
              <a:t>9 digit code to identify your </a:t>
            </a:r>
            <a:r>
              <a:rPr lang="en-US" sz="1800" dirty="0" smtClean="0">
                <a:solidFill>
                  <a:schemeClr val="dk1"/>
                </a:solidFill>
                <a:latin typeface="Calibri"/>
                <a:ea typeface="Calibri"/>
                <a:cs typeface="Calibri"/>
                <a:sym typeface="Calibri"/>
              </a:rPr>
              <a:t>business</a:t>
            </a:r>
          </a:p>
          <a:p>
            <a:pPr marL="457200" lvl="0" indent="-342900" rtl="0">
              <a:lnSpc>
                <a:spcPct val="100000"/>
              </a:lnSpc>
              <a:spcBef>
                <a:spcPts val="15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Visit </a:t>
            </a:r>
            <a:r>
              <a:rPr lang="en-US" sz="1800" dirty="0">
                <a:solidFill>
                  <a:schemeClr val="dk1"/>
                </a:solidFill>
                <a:latin typeface="Calibri"/>
                <a:ea typeface="Calibri"/>
                <a:cs typeface="Calibri"/>
                <a:sym typeface="Calibri"/>
              </a:rPr>
              <a:t>Dun &amp; </a:t>
            </a:r>
            <a:r>
              <a:rPr lang="en-US" sz="1800" dirty="0" smtClean="0">
                <a:solidFill>
                  <a:schemeClr val="dk1"/>
                </a:solidFill>
                <a:latin typeface="Calibri"/>
                <a:ea typeface="Calibri"/>
                <a:cs typeface="Calibri"/>
                <a:sym typeface="Calibri"/>
              </a:rPr>
              <a:t>Bradstreet</a:t>
            </a:r>
          </a:p>
          <a:p>
            <a:pPr marL="457200" lvl="0" indent="-342900" rtl="0">
              <a:lnSpc>
                <a:spcPct val="100000"/>
              </a:lnSpc>
              <a:spcBef>
                <a:spcPts val="15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You </a:t>
            </a:r>
            <a:r>
              <a:rPr lang="en-US" sz="1800" dirty="0">
                <a:solidFill>
                  <a:schemeClr val="dk1"/>
                </a:solidFill>
                <a:latin typeface="Calibri"/>
                <a:ea typeface="Calibri"/>
                <a:cs typeface="Calibri"/>
                <a:sym typeface="Calibri"/>
              </a:rPr>
              <a:t>should receive your DUNS within 1 business day. Save your number for future use</a:t>
            </a:r>
            <a:endParaRPr sz="1800" dirty="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endParaRPr sz="1100" dirty="0">
              <a:solidFill>
                <a:schemeClr val="dk1"/>
              </a:solidFill>
              <a:latin typeface="Calibri"/>
              <a:ea typeface="Calibri"/>
              <a:cs typeface="Calibri"/>
              <a:sym typeface="Calibri"/>
            </a:endParaRPr>
          </a:p>
        </p:txBody>
      </p:sp>
      <p:sp>
        <p:nvSpPr>
          <p:cNvPr id="228" name="Shape 228"/>
          <p:cNvSpPr txBox="1"/>
          <p:nvPr/>
        </p:nvSpPr>
        <p:spPr>
          <a:xfrm>
            <a:off x="4568400" y="1950921"/>
            <a:ext cx="4095900" cy="3895800"/>
          </a:xfrm>
          <a:prstGeom prst="rect">
            <a:avLst/>
          </a:prstGeom>
          <a:noFill/>
          <a:ln>
            <a:noFill/>
          </a:ln>
        </p:spPr>
        <p:txBody>
          <a:bodyPr spcFirstLastPara="1" wrap="square" lIns="91425" tIns="91425" rIns="91425" bIns="91425" anchor="t" anchorCtr="0">
            <a:noAutofit/>
          </a:bodyPr>
          <a:lstStyle/>
          <a:p>
            <a:pPr marL="457200" lvl="0" indent="-342900" rtl="0">
              <a:lnSpc>
                <a:spcPct val="90000"/>
              </a:lnSpc>
              <a:spcBef>
                <a:spcPts val="420"/>
              </a:spcBef>
              <a:spcAft>
                <a:spcPts val="0"/>
              </a:spcAft>
              <a:buClr>
                <a:schemeClr val="dk1"/>
              </a:buClr>
              <a:buSzPts val="1800"/>
              <a:buChar char="●"/>
            </a:pPr>
            <a:r>
              <a:rPr lang="en-US" sz="1800" dirty="0">
                <a:solidFill>
                  <a:schemeClr val="dk1"/>
                </a:solidFill>
                <a:latin typeface="Calibri"/>
                <a:ea typeface="Calibri"/>
                <a:cs typeface="Calibri"/>
                <a:sym typeface="Calibri"/>
              </a:rPr>
              <a:t>Must have an active registration within </a:t>
            </a:r>
            <a:r>
              <a:rPr lang="en-US" sz="1800" b="1" dirty="0">
                <a:solidFill>
                  <a:schemeClr val="dk1"/>
                </a:solidFill>
                <a:latin typeface="Calibri"/>
                <a:ea typeface="Calibri"/>
                <a:cs typeface="Calibri"/>
                <a:sym typeface="Calibri"/>
              </a:rPr>
              <a:t>1 year</a:t>
            </a:r>
            <a:r>
              <a:rPr lang="en-US" sz="1800" dirty="0">
                <a:solidFill>
                  <a:schemeClr val="dk1"/>
                </a:solidFill>
                <a:latin typeface="Calibri"/>
                <a:ea typeface="Calibri"/>
                <a:cs typeface="Calibri"/>
                <a:sym typeface="Calibri"/>
              </a:rPr>
              <a:t> of your application in SAM to do business with the government</a:t>
            </a:r>
            <a:endParaRPr sz="1800" dirty="0">
              <a:solidFill>
                <a:schemeClr val="dk1"/>
              </a:solidFill>
              <a:latin typeface="Calibri"/>
              <a:ea typeface="Calibri"/>
              <a:cs typeface="Calibri"/>
              <a:sym typeface="Calibri"/>
            </a:endParaRPr>
          </a:p>
          <a:p>
            <a:pPr marL="457200" lvl="0" indent="-342900" rtl="0">
              <a:lnSpc>
                <a:spcPct val="90000"/>
              </a:lnSpc>
              <a:spcBef>
                <a:spcPts val="165"/>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You need to use your D-U-N-S Number to register in SAM</a:t>
            </a:r>
            <a:endParaRPr sz="1800" dirty="0">
              <a:solidFill>
                <a:schemeClr val="dk1"/>
              </a:solidFill>
              <a:latin typeface="Calibri"/>
              <a:ea typeface="Calibri"/>
              <a:cs typeface="Calibri"/>
              <a:sym typeface="Calibri"/>
            </a:endParaRPr>
          </a:p>
          <a:p>
            <a:pPr marL="457200" lvl="0" indent="-342900" rtl="0">
              <a:lnSpc>
                <a:spcPct val="90000"/>
              </a:lnSpc>
              <a:spcBef>
                <a:spcPts val="165"/>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SAM confirms your company meets eligibility requirements to do business with the government</a:t>
            </a:r>
            <a:endParaRPr sz="1800" dirty="0">
              <a:solidFill>
                <a:schemeClr val="dk1"/>
              </a:solidFill>
              <a:latin typeface="Calibri"/>
              <a:ea typeface="Calibri"/>
              <a:cs typeface="Calibri"/>
              <a:sym typeface="Calibri"/>
            </a:endParaRPr>
          </a:p>
          <a:p>
            <a:pPr marL="457200" lvl="0" indent="-342900" rtl="0">
              <a:lnSpc>
                <a:spcPct val="90000"/>
              </a:lnSpc>
              <a:spcBef>
                <a:spcPts val="165"/>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eOffer will automatically pull your SAM registration </a:t>
            </a:r>
            <a:endParaRPr sz="1800" dirty="0">
              <a:solidFill>
                <a:schemeClr val="dk1"/>
              </a:solidFill>
              <a:latin typeface="Calibri"/>
              <a:ea typeface="Calibri"/>
              <a:cs typeface="Calibri"/>
              <a:sym typeface="Calibri"/>
            </a:endParaRPr>
          </a:p>
          <a:p>
            <a:pPr marL="457200" lvl="0" indent="-342900" rtl="0">
              <a:lnSpc>
                <a:spcPct val="90000"/>
              </a:lnSpc>
              <a:spcBef>
                <a:spcPts val="165"/>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Questions? Visit the Federal Service Desk</a:t>
            </a:r>
            <a:endParaRPr sz="18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2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2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2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100" dirty="0">
              <a:solidFill>
                <a:schemeClr val="dk1"/>
              </a:solidFill>
              <a:latin typeface="Calibri"/>
              <a:ea typeface="Calibri"/>
              <a:cs typeface="Calibri"/>
              <a:sym typeface="Calibri"/>
            </a:endParaRPr>
          </a:p>
          <a:p>
            <a:pPr marL="0" lvl="0" indent="0" rtl="0">
              <a:lnSpc>
                <a:spcPct val="90000"/>
              </a:lnSpc>
              <a:spcBef>
                <a:spcPts val="420"/>
              </a:spcBef>
              <a:spcAft>
                <a:spcPts val="0"/>
              </a:spcAft>
              <a:buNone/>
            </a:pPr>
            <a:endParaRPr sz="11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229" name="Shape 229"/>
          <p:cNvSpPr txBox="1"/>
          <p:nvPr/>
        </p:nvSpPr>
        <p:spPr>
          <a:xfrm>
            <a:off x="1433550" y="5735825"/>
            <a:ext cx="6657900" cy="23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t>
            </a:r>
            <a:r>
              <a:rPr lang="en-US" sz="1200" u="sng" dirty="0">
                <a:solidFill>
                  <a:schemeClr val="dk1"/>
                </a:solidFill>
                <a:latin typeface="Calibri"/>
                <a:ea typeface="Calibri"/>
                <a:cs typeface="Calibri"/>
                <a:sym typeface="Calibri"/>
                <a:hlinkClick r:id="rId3"/>
              </a:rPr>
              <a:t>http://fedgov.dnb.com/webform</a:t>
            </a:r>
            <a:r>
              <a:rPr lang="en-US" sz="1200" dirty="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a:t>
            </a:r>
            <a:r>
              <a:rPr lang="en-US" sz="1200" u="sng" dirty="0">
                <a:solidFill>
                  <a:schemeClr val="dk1"/>
                </a:solidFill>
                <a:latin typeface="Calibri"/>
                <a:ea typeface="Calibri"/>
                <a:cs typeface="Calibri"/>
                <a:sym typeface="Calibri"/>
                <a:hlinkClick r:id="rId4"/>
              </a:rPr>
              <a:t>http://sam.gov</a:t>
            </a:r>
            <a:r>
              <a:rPr lang="en-US" sz="1200" dirty="0">
                <a:solidFill>
                  <a:schemeClr val="dk1"/>
                </a:solidFill>
                <a:latin typeface="Calibri"/>
                <a:ea typeface="Calibri"/>
                <a:cs typeface="Calibri"/>
                <a:sym typeface="Calibri"/>
              </a:rPr>
              <a:t>)  </a:t>
            </a:r>
            <a:endParaRPr dirty="0"/>
          </a:p>
        </p:txBody>
      </p:sp>
      <p:sp>
        <p:nvSpPr>
          <p:cNvPr id="230" name="Shape 230"/>
          <p:cNvSpPr/>
          <p:nvPr/>
        </p:nvSpPr>
        <p:spPr>
          <a:xfrm>
            <a:off x="52050" y="5658625"/>
            <a:ext cx="1169400" cy="476400"/>
          </a:xfrm>
          <a:prstGeom prst="roundRect">
            <a:avLst>
              <a:gd name="adj" fmla="val 10000"/>
            </a:avLst>
          </a:prstGeom>
          <a:blipFill rotWithShape="1">
            <a:blip r:embed="rId5">
              <a:alphaModFix/>
            </a:blip>
            <a:stretch>
              <a:fillRect t="19999" b="19999"/>
            </a:stretch>
          </a:bli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1" name="Shape 231"/>
          <p:cNvSpPr/>
          <p:nvPr/>
        </p:nvSpPr>
        <p:spPr>
          <a:xfrm>
            <a:off x="7888925" y="5658625"/>
            <a:ext cx="1169400" cy="476400"/>
          </a:xfrm>
          <a:prstGeom prst="roundRect">
            <a:avLst>
              <a:gd name="adj" fmla="val 10000"/>
            </a:avLst>
          </a:prstGeom>
          <a:blipFill rotWithShape="1">
            <a:blip r:embed="rId6">
              <a:alphaModFix/>
            </a:blip>
            <a:stretch>
              <a:fillRect/>
            </a:stretch>
          </a:bli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500"/>
              <a:t>Registrations &amp; Certifications</a:t>
            </a:r>
            <a:endParaRPr/>
          </a:p>
        </p:txBody>
      </p:sp>
      <p:sp>
        <p:nvSpPr>
          <p:cNvPr id="238" name="Shape 238"/>
          <p:cNvSpPr txBox="1">
            <a:spLocks noGrp="1"/>
          </p:cNvSpPr>
          <p:nvPr>
            <p:ph type="body" idx="1"/>
          </p:nvPr>
        </p:nvSpPr>
        <p:spPr>
          <a:xfrm>
            <a:off x="304800" y="1286775"/>
            <a:ext cx="4263600" cy="63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r>
              <a:rPr lang="en-US" sz="2000" b="1">
                <a:latin typeface="Calibri"/>
                <a:ea typeface="Calibri"/>
                <a:cs typeface="Calibri"/>
                <a:sym typeface="Calibri"/>
              </a:rPr>
              <a:t>Digital Certificate</a:t>
            </a:r>
            <a:endParaRPr sz="2000" i="0" u="none" strike="noStrike" cap="none">
              <a:solidFill>
                <a:schemeClr val="dk1"/>
              </a:solidFill>
              <a:latin typeface="Calibri"/>
              <a:ea typeface="Calibri"/>
              <a:cs typeface="Calibri"/>
              <a:sym typeface="Calibri"/>
            </a:endParaRPr>
          </a:p>
        </p:txBody>
      </p:sp>
      <p:sp>
        <p:nvSpPr>
          <p:cNvPr id="239" name="Shape 239"/>
          <p:cNvSpPr txBox="1">
            <a:spLocks noGrp="1"/>
          </p:cNvSpPr>
          <p:nvPr>
            <p:ph type="body" idx="1"/>
          </p:nvPr>
        </p:nvSpPr>
        <p:spPr>
          <a:xfrm>
            <a:off x="4721225" y="1286775"/>
            <a:ext cx="4337100" cy="63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420"/>
              </a:spcBef>
              <a:spcAft>
                <a:spcPts val="0"/>
              </a:spcAft>
              <a:buNone/>
            </a:pPr>
            <a:r>
              <a:rPr lang="en-US" sz="1800" b="1">
                <a:solidFill>
                  <a:schemeClr val="dk1"/>
                </a:solidFill>
                <a:latin typeface="Calibri"/>
                <a:ea typeface="Calibri"/>
                <a:cs typeface="Calibri"/>
                <a:sym typeface="Calibri"/>
              </a:rPr>
              <a:t>Open Ratings Past Performance Report </a:t>
            </a:r>
            <a:endParaRPr sz="2000" b="1" i="0" u="none" strike="noStrike" cap="none">
              <a:solidFill>
                <a:schemeClr val="dk1"/>
              </a:solidFill>
              <a:latin typeface="Calibri"/>
              <a:ea typeface="Calibri"/>
              <a:cs typeface="Calibri"/>
              <a:sym typeface="Calibri"/>
            </a:endParaRPr>
          </a:p>
        </p:txBody>
      </p:sp>
      <p:cxnSp>
        <p:nvCxnSpPr>
          <p:cNvPr id="240" name="Shape 240"/>
          <p:cNvCxnSpPr/>
          <p:nvPr/>
        </p:nvCxnSpPr>
        <p:spPr>
          <a:xfrm>
            <a:off x="304800" y="1961461"/>
            <a:ext cx="8610600" cy="0"/>
          </a:xfrm>
          <a:prstGeom prst="straightConnector1">
            <a:avLst/>
          </a:prstGeom>
          <a:noFill/>
          <a:ln w="19050" cap="flat" cmpd="sng">
            <a:solidFill>
              <a:schemeClr val="accent1"/>
            </a:solidFill>
            <a:prstDash val="solid"/>
            <a:round/>
            <a:headEnd type="none" w="sm" len="sm"/>
            <a:tailEnd type="none" w="sm" len="sm"/>
          </a:ln>
        </p:spPr>
      </p:cxnSp>
      <p:cxnSp>
        <p:nvCxnSpPr>
          <p:cNvPr id="241" name="Shape 241"/>
          <p:cNvCxnSpPr/>
          <p:nvPr/>
        </p:nvCxnSpPr>
        <p:spPr>
          <a:xfrm>
            <a:off x="4487563" y="1417650"/>
            <a:ext cx="41700" cy="4474500"/>
          </a:xfrm>
          <a:prstGeom prst="straightConnector1">
            <a:avLst/>
          </a:prstGeom>
          <a:noFill/>
          <a:ln w="19050" cap="flat" cmpd="sng">
            <a:solidFill>
              <a:srgbClr val="4A7DBA"/>
            </a:solidFill>
            <a:prstDash val="solid"/>
            <a:round/>
            <a:headEnd type="none" w="sm" len="sm"/>
            <a:tailEnd type="none" w="sm" len="sm"/>
          </a:ln>
        </p:spPr>
      </p:cxnSp>
      <p:sp>
        <p:nvSpPr>
          <p:cNvPr id="242" name="Shape 242"/>
          <p:cNvSpPr txBox="1"/>
          <p:nvPr/>
        </p:nvSpPr>
        <p:spPr>
          <a:xfrm>
            <a:off x="352525" y="2071625"/>
            <a:ext cx="4095900" cy="3895800"/>
          </a:xfrm>
          <a:prstGeom prst="rect">
            <a:avLst/>
          </a:prstGeom>
          <a:noFill/>
          <a:ln>
            <a:noFill/>
          </a:ln>
        </p:spPr>
        <p:txBody>
          <a:bodyPr spcFirstLastPara="1" wrap="square" lIns="91425" tIns="91425" rIns="91425" bIns="91425" anchor="t" anchorCtr="0">
            <a:noAutofit/>
          </a:bodyPr>
          <a:lstStyle/>
          <a:p>
            <a:pPr marL="457200" lvl="0" indent="-317500" rtl="0">
              <a:lnSpc>
                <a:spcPct val="100000"/>
              </a:lnSpc>
              <a:spcBef>
                <a:spcPts val="15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This verifies your identity and ensures the information you provide is secure and cannot be accessed by others. </a:t>
            </a:r>
            <a:endParaRPr lang="en-US" dirty="0" smtClean="0">
              <a:solidFill>
                <a:schemeClr val="dk1"/>
              </a:solidFill>
              <a:latin typeface="Calibri"/>
              <a:ea typeface="Calibri"/>
              <a:cs typeface="Calibri"/>
              <a:sym typeface="Calibri"/>
            </a:endParaRPr>
          </a:p>
          <a:p>
            <a:pPr marL="457200" lvl="0" indent="-317500" rtl="0">
              <a:lnSpc>
                <a:spcPct val="100000"/>
              </a:lnSpc>
              <a:spcBef>
                <a:spcPts val="150"/>
              </a:spcBef>
              <a:spcAft>
                <a:spcPts val="0"/>
              </a:spcAft>
              <a:buClr>
                <a:schemeClr val="dk1"/>
              </a:buClr>
              <a:buSzPts val="1400"/>
              <a:buFont typeface="Calibri"/>
              <a:buChar char="●"/>
            </a:pPr>
            <a:r>
              <a:rPr lang="en-US" dirty="0" smtClean="0">
                <a:solidFill>
                  <a:schemeClr val="dk1"/>
                </a:solidFill>
                <a:latin typeface="Calibri"/>
                <a:ea typeface="Calibri"/>
                <a:cs typeface="Calibri"/>
                <a:sym typeface="Calibri"/>
              </a:rPr>
              <a:t>At </a:t>
            </a:r>
            <a:r>
              <a:rPr lang="en-US" dirty="0">
                <a:solidFill>
                  <a:schemeClr val="dk1"/>
                </a:solidFill>
                <a:latin typeface="Calibri"/>
                <a:ea typeface="Calibri"/>
                <a:cs typeface="Calibri"/>
                <a:sym typeface="Calibri"/>
              </a:rPr>
              <a:t>least one must be an employee of your </a:t>
            </a:r>
            <a:r>
              <a:rPr lang="en-US" dirty="0" smtClean="0">
                <a:solidFill>
                  <a:schemeClr val="dk1"/>
                </a:solidFill>
                <a:latin typeface="Calibri"/>
                <a:ea typeface="Calibri"/>
                <a:cs typeface="Calibri"/>
                <a:sym typeface="Calibri"/>
              </a:rPr>
              <a:t>company.</a:t>
            </a:r>
            <a:r>
              <a:rPr lang="en-US" dirty="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More </a:t>
            </a:r>
            <a:r>
              <a:rPr lang="en-US" dirty="0">
                <a:solidFill>
                  <a:schemeClr val="dk1"/>
                </a:solidFill>
                <a:latin typeface="Calibri"/>
                <a:ea typeface="Calibri"/>
                <a:cs typeface="Calibri"/>
                <a:sym typeface="Calibri"/>
              </a:rPr>
              <a:t>than one person can obtain a digital certificate to work on your offer</a:t>
            </a:r>
            <a:endParaRPr dirty="0">
              <a:solidFill>
                <a:schemeClr val="dk1"/>
              </a:solidFill>
              <a:latin typeface="Calibri"/>
              <a:ea typeface="Calibri"/>
              <a:cs typeface="Calibri"/>
              <a:sym typeface="Calibri"/>
            </a:endParaRPr>
          </a:p>
          <a:p>
            <a:pPr marL="457200" lvl="0" indent="-317500" rtl="0">
              <a:lnSpc>
                <a:spcPct val="100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This is necessary because paper never passes hands in the schedules program—everything is digital on eOffer</a:t>
            </a:r>
            <a:endParaRPr dirty="0">
              <a:solidFill>
                <a:schemeClr val="dk1"/>
              </a:solidFill>
              <a:latin typeface="Calibri"/>
              <a:ea typeface="Calibri"/>
              <a:cs typeface="Calibri"/>
              <a:sym typeface="Calibri"/>
            </a:endParaRPr>
          </a:p>
          <a:p>
            <a:pPr marL="457200" lvl="0" indent="-317500" rtl="0">
              <a:lnSpc>
                <a:spcPct val="100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Visit either </a:t>
            </a:r>
            <a:r>
              <a:rPr lang="en-US" dirty="0" err="1">
                <a:solidFill>
                  <a:schemeClr val="dk1"/>
                </a:solidFill>
                <a:latin typeface="Calibri"/>
                <a:ea typeface="Calibri"/>
                <a:cs typeface="Calibri"/>
                <a:sym typeface="Calibri"/>
              </a:rPr>
              <a:t>IdenTrust</a:t>
            </a:r>
            <a:r>
              <a:rPr lang="en-US" dirty="0">
                <a:solidFill>
                  <a:schemeClr val="dk1"/>
                </a:solidFill>
                <a:latin typeface="Calibri"/>
                <a:ea typeface="Calibri"/>
                <a:cs typeface="Calibri"/>
                <a:sym typeface="Calibri"/>
              </a:rPr>
              <a:t> or Operational Research Consultant to obtain your digital certificate</a:t>
            </a:r>
            <a:endParaRPr dirty="0">
              <a:solidFill>
                <a:schemeClr val="dk1"/>
              </a:solidFill>
              <a:latin typeface="Calibri"/>
              <a:ea typeface="Calibri"/>
              <a:cs typeface="Calibri"/>
              <a:sym typeface="Calibri"/>
            </a:endParaRPr>
          </a:p>
          <a:p>
            <a:pPr marL="457200" lvl="0" indent="-317500" rtl="0">
              <a:lnSpc>
                <a:spcPct val="100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Must be updated every 2 years</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Cost: $119; 7-14 Days</a:t>
            </a:r>
            <a:br>
              <a:rPr lang="en-US"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endParaRPr dirty="0">
              <a:solidFill>
                <a:schemeClr val="dk1"/>
              </a:solidFill>
              <a:latin typeface="Calibri"/>
              <a:ea typeface="Calibri"/>
              <a:cs typeface="Calibri"/>
              <a:sym typeface="Calibri"/>
            </a:endParaRPr>
          </a:p>
        </p:txBody>
      </p:sp>
      <p:sp>
        <p:nvSpPr>
          <p:cNvPr id="243" name="Shape 243"/>
          <p:cNvSpPr txBox="1"/>
          <p:nvPr/>
        </p:nvSpPr>
        <p:spPr>
          <a:xfrm>
            <a:off x="4568400" y="1996225"/>
            <a:ext cx="4095900" cy="3895800"/>
          </a:xfrm>
          <a:prstGeom prst="rect">
            <a:avLst/>
          </a:prstGeom>
          <a:noFill/>
          <a:ln>
            <a:noFill/>
          </a:ln>
        </p:spPr>
        <p:txBody>
          <a:bodyPr spcFirstLastPara="1" wrap="square" lIns="91425" tIns="91425" rIns="91425" bIns="91425" anchor="t" anchorCtr="0">
            <a:noAutofit/>
          </a:bodyPr>
          <a:lstStyle/>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Compiles your customer surveys that GSA uses to evaluate your key personnel’s past performance</a:t>
            </a:r>
            <a:endParaRPr>
              <a:solidFill>
                <a:schemeClr val="dk1"/>
              </a:solidFill>
              <a:latin typeface="Calibri"/>
              <a:ea typeface="Calibri"/>
              <a:cs typeface="Calibri"/>
              <a:sym typeface="Calibri"/>
            </a:endParaRPr>
          </a:p>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Requires a minimum of 6 customer surveys</a:t>
            </a:r>
            <a:endParaRPr>
              <a:solidFill>
                <a:schemeClr val="dk1"/>
              </a:solidFill>
              <a:latin typeface="Calibri"/>
              <a:ea typeface="Calibri"/>
              <a:cs typeface="Calibri"/>
              <a:sym typeface="Calibri"/>
            </a:endParaRPr>
          </a:p>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You are required to have a score of 80% or higher</a:t>
            </a:r>
            <a:endParaRPr>
              <a:solidFill>
                <a:schemeClr val="dk1"/>
              </a:solidFill>
              <a:latin typeface="Calibri"/>
              <a:ea typeface="Calibri"/>
              <a:cs typeface="Calibri"/>
              <a:sym typeface="Calibri"/>
            </a:endParaRPr>
          </a:p>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Cost: $190; 35-45 Days</a:t>
            </a:r>
            <a:endParaRPr>
              <a:solidFill>
                <a:schemeClr val="dk1"/>
              </a:solidFill>
              <a:latin typeface="Calibri"/>
              <a:ea typeface="Calibri"/>
              <a:cs typeface="Calibri"/>
              <a:sym typeface="Calibri"/>
            </a:endParaRPr>
          </a:p>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Once you receive the report, save and upload with your Technical Proposal in eOffer</a:t>
            </a:r>
            <a:endParaRPr>
              <a:solidFill>
                <a:schemeClr val="dk1"/>
              </a:solidFill>
              <a:latin typeface="Calibri"/>
              <a:ea typeface="Calibri"/>
              <a:cs typeface="Calibri"/>
              <a:sym typeface="Calibri"/>
            </a:endParaRPr>
          </a:p>
          <a:p>
            <a:pPr marL="457200" lvl="0" indent="-317500" rtl="0">
              <a:lnSpc>
                <a:spcPct val="90000"/>
              </a:lnSpc>
              <a:spcBef>
                <a:spcPts val="420"/>
              </a:spcBef>
              <a:spcAft>
                <a:spcPts val="0"/>
              </a:spcAft>
              <a:buClr>
                <a:schemeClr val="dk1"/>
              </a:buClr>
              <a:buSzPts val="1400"/>
              <a:buChar char="●"/>
            </a:pPr>
            <a:r>
              <a:rPr lang="en-US">
                <a:solidFill>
                  <a:schemeClr val="dk1"/>
                </a:solidFill>
                <a:latin typeface="Calibri"/>
                <a:ea typeface="Calibri"/>
                <a:cs typeface="Calibri"/>
                <a:sym typeface="Calibri"/>
              </a:rPr>
              <a:t>Questions? Email pathwaytosuccess@gsa.gov</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a:solidFill>
                <a:schemeClr val="dk1"/>
              </a:solidFill>
              <a:latin typeface="Calibri"/>
              <a:ea typeface="Calibri"/>
              <a:cs typeface="Calibri"/>
              <a:sym typeface="Calibri"/>
            </a:endParaRPr>
          </a:p>
          <a:p>
            <a:pPr marL="0" lvl="0" indent="0" rtl="0">
              <a:lnSpc>
                <a:spcPct val="90000"/>
              </a:lnSpc>
              <a:spcBef>
                <a:spcPts val="42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a:solidFill>
                <a:schemeClr val="dk1"/>
              </a:solidFill>
              <a:latin typeface="Calibri"/>
              <a:ea typeface="Calibri"/>
              <a:cs typeface="Calibri"/>
              <a:sym typeface="Calibri"/>
            </a:endParaRPr>
          </a:p>
        </p:txBody>
      </p:sp>
      <p:sp>
        <p:nvSpPr>
          <p:cNvPr id="244" name="Shape 244"/>
          <p:cNvSpPr txBox="1"/>
          <p:nvPr/>
        </p:nvSpPr>
        <p:spPr>
          <a:xfrm>
            <a:off x="1138275" y="5558500"/>
            <a:ext cx="2709900" cy="4764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420"/>
              </a:spcBef>
              <a:spcAft>
                <a:spcPts val="0"/>
              </a:spcAft>
              <a:buNone/>
            </a:pPr>
            <a:r>
              <a:rPr lang="en-US" sz="1100" u="sng">
                <a:solidFill>
                  <a:schemeClr val="hlink"/>
                </a:solidFill>
                <a:latin typeface="Calibri"/>
                <a:ea typeface="Calibri"/>
                <a:cs typeface="Calibri"/>
                <a:sym typeface="Calibri"/>
                <a:hlinkClick r:id="rId3"/>
              </a:rPr>
              <a:t>https://www.identrust.com/gsa/index.html</a:t>
            </a:r>
            <a:r>
              <a:rPr lang="en-US" sz="1100">
                <a:solidFill>
                  <a:schemeClr val="dk1"/>
                </a:solidFill>
                <a:latin typeface="Calibri"/>
                <a:ea typeface="Calibri"/>
                <a:cs typeface="Calibri"/>
                <a:sym typeface="Calibri"/>
              </a:rPr>
              <a:t> </a:t>
            </a:r>
            <a:br>
              <a:rPr lang="en-US" sz="1100">
                <a:solidFill>
                  <a:schemeClr val="dk1"/>
                </a:solidFill>
                <a:latin typeface="Calibri"/>
                <a:ea typeface="Calibri"/>
                <a:cs typeface="Calibri"/>
                <a:sym typeface="Calibri"/>
              </a:rPr>
            </a:br>
            <a:r>
              <a:rPr lang="en-US" sz="1100" u="sng">
                <a:solidFill>
                  <a:schemeClr val="hlink"/>
                </a:solidFill>
                <a:latin typeface="Calibri"/>
                <a:ea typeface="Calibri"/>
                <a:cs typeface="Calibri"/>
                <a:sym typeface="Calibri"/>
                <a:hlinkClick r:id="rId4"/>
              </a:rPr>
              <a:t>https://aces.orc.com/</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245" name="Shape 245"/>
          <p:cNvSpPr txBox="1"/>
          <p:nvPr/>
        </p:nvSpPr>
        <p:spPr>
          <a:xfrm>
            <a:off x="5261400" y="5491025"/>
            <a:ext cx="3402900" cy="4764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420"/>
              </a:spcBef>
              <a:spcAft>
                <a:spcPts val="0"/>
              </a:spcAft>
              <a:buNone/>
            </a:pPr>
            <a:r>
              <a:rPr lang="en-US" sz="1100" u="sng">
                <a:solidFill>
                  <a:schemeClr val="hlink"/>
                </a:solidFill>
                <a:latin typeface="Calibri"/>
                <a:ea typeface="Calibri"/>
                <a:cs typeface="Calibri"/>
                <a:sym typeface="Calibri"/>
                <a:hlinkClick r:id="rId5"/>
              </a:rPr>
              <a:t>https://www.supplierriskmanager.com/ppe-order/login</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Agenda</a:t>
            </a:r>
            <a:endParaRPr sz="4400" b="0" i="0" u="none" strike="noStrike" cap="none">
              <a:solidFill>
                <a:schemeClr val="dk1"/>
              </a:solidFill>
              <a:latin typeface="Calibri"/>
              <a:ea typeface="Calibri"/>
              <a:cs typeface="Calibri"/>
              <a:sym typeface="Calibri"/>
            </a:endParaRPr>
          </a:p>
        </p:txBody>
      </p:sp>
      <p:sp>
        <p:nvSpPr>
          <p:cNvPr id="98" name="Shape 98"/>
          <p:cNvSpPr txBox="1">
            <a:spLocks noGrp="1"/>
          </p:cNvSpPr>
          <p:nvPr>
            <p:ph type="body" idx="1"/>
          </p:nvPr>
        </p:nvSpPr>
        <p:spPr>
          <a:xfrm>
            <a:off x="369275" y="1417650"/>
            <a:ext cx="86178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dirty="0">
              <a:latin typeface="Calibri"/>
              <a:ea typeface="Calibri"/>
              <a:cs typeface="Calibri"/>
              <a:sym typeface="Calibri"/>
            </a:endParaRPr>
          </a:p>
          <a:p>
            <a:pPr marL="0" marR="0" lvl="0" indent="0" algn="l" rtl="0">
              <a:spcBef>
                <a:spcPts val="0"/>
              </a:spcBef>
              <a:spcAft>
                <a:spcPts val="0"/>
              </a:spcAft>
              <a:buNone/>
            </a:pPr>
            <a:endParaRPr sz="2200" dirty="0">
              <a:latin typeface="Calibri"/>
              <a:ea typeface="Calibri"/>
              <a:cs typeface="Calibri"/>
              <a:sym typeface="Calibri"/>
            </a:endParaRPr>
          </a:p>
          <a:p>
            <a:pPr marL="342900" marR="0" lvl="0" indent="-3556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Overview of GSA’s Office of Small Business Utilization</a:t>
            </a:r>
            <a:endParaRPr sz="2400" dirty="0">
              <a:latin typeface="Calibri"/>
              <a:ea typeface="Calibri"/>
              <a:cs typeface="Calibri"/>
              <a:sym typeface="Calibri"/>
            </a:endParaRPr>
          </a:p>
          <a:p>
            <a:pPr marL="342900" marR="0" lvl="0" indent="-355600" algn="l" rtl="0">
              <a:spcBef>
                <a:spcPts val="440"/>
              </a:spcBef>
              <a:spcAft>
                <a:spcPts val="1200"/>
              </a:spcAft>
              <a:buClr>
                <a:schemeClr val="dk1"/>
              </a:buClr>
              <a:buSzPts val="2400"/>
              <a:buFont typeface="Calibri"/>
              <a:buChar char="➔"/>
            </a:pPr>
            <a:r>
              <a:rPr lang="en-US" sz="2400" dirty="0">
                <a:latin typeface="Calibri"/>
                <a:ea typeface="Calibri"/>
                <a:cs typeface="Calibri"/>
                <a:sym typeface="Calibri"/>
              </a:rPr>
              <a:t>Importance of Market Research</a:t>
            </a:r>
            <a:endParaRPr sz="2400" dirty="0">
              <a:latin typeface="Calibri"/>
              <a:ea typeface="Calibri"/>
              <a:cs typeface="Calibri"/>
              <a:sym typeface="Calibri"/>
            </a:endParaRPr>
          </a:p>
          <a:p>
            <a:pPr marL="342900" lvl="0" indent="-355600" rtl="0">
              <a:spcBef>
                <a:spcPts val="440"/>
              </a:spcBef>
              <a:spcAft>
                <a:spcPts val="1200"/>
              </a:spcAft>
              <a:buClr>
                <a:schemeClr val="dk1"/>
              </a:buClr>
              <a:buSzPts val="2400"/>
              <a:buFont typeface="Calibri"/>
              <a:buChar char="➔"/>
            </a:pPr>
            <a:r>
              <a:rPr lang="en-US" sz="2400" dirty="0">
                <a:latin typeface="Calibri"/>
                <a:ea typeface="Calibri"/>
                <a:cs typeface="Calibri"/>
                <a:sym typeface="Calibri"/>
              </a:rPr>
              <a:t>Tips for Success</a:t>
            </a:r>
            <a:endParaRPr sz="2400" dirty="0">
              <a:latin typeface="Calibri"/>
              <a:ea typeface="Calibri"/>
              <a:cs typeface="Calibri"/>
              <a:sym typeface="Calibri"/>
            </a:endParaRPr>
          </a:p>
          <a:p>
            <a:pPr marL="342900" lvl="0" indent="-355600" rtl="0">
              <a:spcBef>
                <a:spcPts val="440"/>
              </a:spcBef>
              <a:spcAft>
                <a:spcPts val="1200"/>
              </a:spcAft>
              <a:buClr>
                <a:schemeClr val="dk1"/>
              </a:buClr>
              <a:buSzPts val="2400"/>
              <a:buFont typeface="Calibri"/>
              <a:buChar char="➔"/>
            </a:pPr>
            <a:r>
              <a:rPr lang="en-US" sz="2400" dirty="0">
                <a:latin typeface="Calibri"/>
                <a:ea typeface="Calibri"/>
                <a:cs typeface="Calibri"/>
                <a:sym typeface="Calibri"/>
              </a:rPr>
              <a:t>Things to Consider before Pursuing a GSA Schedule Contract</a:t>
            </a:r>
            <a:endParaRPr sz="2400" dirty="0">
              <a:latin typeface="Calibri"/>
              <a:ea typeface="Calibri"/>
              <a:cs typeface="Calibri"/>
              <a:sym typeface="Calibri"/>
            </a:endParaRPr>
          </a:p>
          <a:p>
            <a:pPr marL="342900" marR="0" lvl="0" indent="-355600" algn="l" rtl="0">
              <a:spcBef>
                <a:spcPts val="440"/>
              </a:spcBef>
              <a:spcAft>
                <a:spcPts val="1200"/>
              </a:spcAft>
              <a:buClr>
                <a:schemeClr val="dk1"/>
              </a:buClr>
              <a:buSzPts val="2400"/>
              <a:buFont typeface="Calibri"/>
              <a:buChar char="➔"/>
            </a:pPr>
            <a:r>
              <a:rPr lang="en-US" sz="2400" dirty="0">
                <a:latin typeface="Calibri"/>
                <a:ea typeface="Calibri"/>
                <a:cs typeface="Calibri"/>
                <a:sym typeface="Calibri"/>
              </a:rPr>
              <a:t>Process for Becoming a GSA Schedules Supplier</a:t>
            </a:r>
            <a:endParaRPr sz="24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700"/>
              <a:buFont typeface="Calibri"/>
              <a:buNone/>
            </a:pPr>
            <a:r>
              <a:rPr lang="en-US" sz="3200" b="0" i="0" u="none" strike="noStrike" cap="none" dirty="0">
                <a:solidFill>
                  <a:schemeClr val="dk1"/>
                </a:solidFill>
                <a:latin typeface="Calibri"/>
                <a:ea typeface="Calibri"/>
                <a:cs typeface="Calibri"/>
                <a:sym typeface="Calibri"/>
              </a:rPr>
              <a:t>Identify the Appropriate </a:t>
            </a:r>
            <a:r>
              <a:rPr lang="en-US" sz="3200" b="0" i="0" u="none" strike="noStrike" cap="none" dirty="0" smtClean="0">
                <a:solidFill>
                  <a:schemeClr val="dk1"/>
                </a:solidFill>
                <a:latin typeface="Calibri"/>
                <a:ea typeface="Calibri"/>
                <a:cs typeface="Calibri"/>
                <a:sym typeface="Calibri"/>
              </a:rPr>
              <a:t>Schedule and SIN</a:t>
            </a:r>
            <a:endParaRPr sz="3200" b="0" i="0" u="none" strike="noStrike" cap="none" dirty="0">
              <a:solidFill>
                <a:schemeClr val="dk1"/>
              </a:solidFill>
              <a:latin typeface="Calibri"/>
              <a:ea typeface="Calibri"/>
              <a:cs typeface="Calibri"/>
              <a:sym typeface="Calibri"/>
            </a:endParaRPr>
          </a:p>
        </p:txBody>
      </p:sp>
      <p:pic>
        <p:nvPicPr>
          <p:cNvPr id="251" name="Shape 251" descr="Welcome to GSA eLibrary - Google Chrome"/>
          <p:cNvPicPr preferRelativeResize="0"/>
          <p:nvPr/>
        </p:nvPicPr>
        <p:blipFill rotWithShape="1">
          <a:blip r:embed="rId3">
            <a:alphaModFix/>
          </a:blip>
          <a:srcRect l="84" t="1032" r="778" b="17384"/>
          <a:stretch/>
        </p:blipFill>
        <p:spPr>
          <a:xfrm>
            <a:off x="76200" y="1696527"/>
            <a:ext cx="8956038" cy="4173415"/>
          </a:xfrm>
          <a:prstGeom prst="rect">
            <a:avLst/>
          </a:prstGeom>
          <a:noFill/>
          <a:ln>
            <a:noFill/>
          </a:ln>
        </p:spPr>
      </p:pic>
      <p:sp>
        <p:nvSpPr>
          <p:cNvPr id="252" name="Shape 252"/>
          <p:cNvSpPr/>
          <p:nvPr/>
        </p:nvSpPr>
        <p:spPr>
          <a:xfrm>
            <a:off x="1529751" y="2895599"/>
            <a:ext cx="1219200" cy="26454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3" name="Shape 253"/>
          <p:cNvSpPr/>
          <p:nvPr/>
        </p:nvSpPr>
        <p:spPr>
          <a:xfrm>
            <a:off x="3319732" y="2895597"/>
            <a:ext cx="381000" cy="26454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4" name="Shape 254"/>
          <p:cNvSpPr txBox="1"/>
          <p:nvPr/>
        </p:nvSpPr>
        <p:spPr>
          <a:xfrm>
            <a:off x="4343400" y="2520036"/>
            <a:ext cx="1676400" cy="1015663"/>
          </a:xfrm>
          <a:prstGeom prst="rect">
            <a:avLst/>
          </a:prstGeom>
          <a:solidFill>
            <a:srgbClr val="C4BD9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You can use the search box by submitting terms that relate to your product or service</a:t>
            </a: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cxnSp>
        <p:nvCxnSpPr>
          <p:cNvPr id="255" name="Shape 255"/>
          <p:cNvCxnSpPr>
            <a:endCxn id="252" idx="0"/>
          </p:cNvCxnSpPr>
          <p:nvPr/>
        </p:nvCxnSpPr>
        <p:spPr>
          <a:xfrm flipH="1">
            <a:off x="2139351" y="2590799"/>
            <a:ext cx="2204100" cy="304800"/>
          </a:xfrm>
          <a:prstGeom prst="bentConnector2">
            <a:avLst/>
          </a:prstGeom>
          <a:noFill/>
          <a:ln w="28575" cap="flat" cmpd="sng">
            <a:solidFill>
              <a:srgbClr val="FF0000"/>
            </a:solidFill>
            <a:prstDash val="solid"/>
            <a:round/>
            <a:headEnd type="none" w="sm" len="sm"/>
            <a:tailEnd type="stealth" w="med" len="med"/>
          </a:ln>
        </p:spPr>
      </p:cxnSp>
      <p:cxnSp>
        <p:nvCxnSpPr>
          <p:cNvPr id="256" name="Shape 256"/>
          <p:cNvCxnSpPr>
            <a:stCxn id="254" idx="1"/>
            <a:endCxn id="253" idx="6"/>
          </p:cNvCxnSpPr>
          <p:nvPr/>
        </p:nvCxnSpPr>
        <p:spPr>
          <a:xfrm rot="10800000">
            <a:off x="3700800" y="3027867"/>
            <a:ext cx="642600" cy="0"/>
          </a:xfrm>
          <a:prstGeom prst="straightConnector1">
            <a:avLst/>
          </a:prstGeom>
          <a:noFill/>
          <a:ln w="28575" cap="flat" cmpd="sng">
            <a:solidFill>
              <a:srgbClr val="FF0000"/>
            </a:solidFill>
            <a:prstDash val="solid"/>
            <a:round/>
            <a:headEnd type="none" w="sm" len="sm"/>
            <a:tailEnd type="stealth" w="med" len="med"/>
          </a:ln>
        </p:spPr>
      </p:cxnSp>
      <p:sp>
        <p:nvSpPr>
          <p:cNvPr id="257" name="Shape 257"/>
          <p:cNvSpPr/>
          <p:nvPr/>
        </p:nvSpPr>
        <p:spPr>
          <a:xfrm>
            <a:off x="5841500" y="3815500"/>
            <a:ext cx="1371600" cy="1200300"/>
          </a:xfrm>
          <a:prstGeom prst="rect">
            <a:avLst/>
          </a:prstGeom>
          <a:solidFill>
            <a:srgbClr val="C4BD9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If you know the Schedule you want to apply to, you can select it from the quick search box</a:t>
            </a:r>
            <a:endParaRPr sz="1200">
              <a:solidFill>
                <a:schemeClr val="dk1"/>
              </a:solidFill>
              <a:latin typeface="Calibri"/>
              <a:ea typeface="Calibri"/>
              <a:cs typeface="Calibri"/>
              <a:sym typeface="Calibri"/>
            </a:endParaRPr>
          </a:p>
        </p:txBody>
      </p:sp>
      <p:sp>
        <p:nvSpPr>
          <p:cNvPr id="258" name="Shape 258"/>
          <p:cNvSpPr/>
          <p:nvPr/>
        </p:nvSpPr>
        <p:spPr>
          <a:xfrm>
            <a:off x="7315200" y="2458527"/>
            <a:ext cx="1219200" cy="26454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259" name="Shape 259"/>
          <p:cNvCxnSpPr>
            <a:stCxn id="257" idx="0"/>
            <a:endCxn id="258" idx="3"/>
          </p:cNvCxnSpPr>
          <p:nvPr/>
        </p:nvCxnSpPr>
        <p:spPr>
          <a:xfrm rot="10800000" flipH="1">
            <a:off x="6527300" y="2684200"/>
            <a:ext cx="966300" cy="1131300"/>
          </a:xfrm>
          <a:prstGeom prst="straightConnector1">
            <a:avLst/>
          </a:prstGeom>
          <a:noFill/>
          <a:ln w="28575" cap="flat" cmpd="sng">
            <a:solidFill>
              <a:srgbClr val="FF0000"/>
            </a:solidFill>
            <a:prstDash val="solid"/>
            <a:round/>
            <a:headEnd type="none" w="sm" len="sm"/>
            <a:tailEnd type="stealth" w="med" len="med"/>
          </a:ln>
        </p:spPr>
      </p:cxnSp>
      <p:sp>
        <p:nvSpPr>
          <p:cNvPr id="260" name="Shape 260"/>
          <p:cNvSpPr/>
          <p:nvPr/>
        </p:nvSpPr>
        <p:spPr>
          <a:xfrm>
            <a:off x="1105279" y="5814130"/>
            <a:ext cx="6897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Visit: </a:t>
            </a:r>
            <a:r>
              <a:rPr lang="en-US" sz="1800" b="1" u="sng">
                <a:solidFill>
                  <a:schemeClr val="hlink"/>
                </a:solidFill>
                <a:latin typeface="Calibri"/>
                <a:ea typeface="Calibri"/>
                <a:cs typeface="Calibri"/>
                <a:sym typeface="Calibri"/>
                <a:hlinkClick r:id="rId4"/>
              </a:rPr>
              <a:t>https://www.gsaelibrary.gsa.gov/ElibMain/home.do</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9715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a:t>eO</a:t>
            </a:r>
            <a:r>
              <a:rPr lang="en-US" sz="4400" b="0" i="0" u="none" strike="noStrike" cap="none">
                <a:solidFill>
                  <a:schemeClr val="dk1"/>
                </a:solidFill>
                <a:latin typeface="Calibri"/>
                <a:ea typeface="Calibri"/>
                <a:cs typeface="Calibri"/>
                <a:sym typeface="Calibri"/>
              </a:rPr>
              <a:t>ffer Requirements </a:t>
            </a:r>
            <a:endParaRPr sz="4400" b="0" i="0" u="none" strike="noStrike" cap="none">
              <a:solidFill>
                <a:schemeClr val="dk1"/>
              </a:solidFill>
              <a:latin typeface="Calibri"/>
              <a:ea typeface="Calibri"/>
              <a:cs typeface="Calibri"/>
              <a:sym typeface="Calibri"/>
            </a:endParaRPr>
          </a:p>
        </p:txBody>
      </p:sp>
      <p:graphicFrame>
        <p:nvGraphicFramePr>
          <p:cNvPr id="266" name="Shape 266"/>
          <p:cNvGraphicFramePr/>
          <p:nvPr>
            <p:extLst>
              <p:ext uri="{D42A27DB-BD31-4B8C-83A1-F6EECF244321}">
                <p14:modId xmlns:p14="http://schemas.microsoft.com/office/powerpoint/2010/main" val="257839216"/>
              </p:ext>
            </p:extLst>
          </p:nvPr>
        </p:nvGraphicFramePr>
        <p:xfrm>
          <a:off x="230550" y="1417650"/>
          <a:ext cx="8704900" cy="3781635"/>
        </p:xfrm>
        <a:graphic>
          <a:graphicData uri="http://schemas.openxmlformats.org/drawingml/2006/table">
            <a:tbl>
              <a:tblPr firstRow="1" bandRow="1">
                <a:noFill/>
                <a:tableStyleId>{7EF8C0C8-492C-4589-806E-D41D973F618E}</a:tableStyleId>
              </a:tblPr>
              <a:tblGrid>
                <a:gridCol w="2152850"/>
                <a:gridCol w="6552050"/>
              </a:tblGrid>
              <a:tr h="275925">
                <a:tc>
                  <a:txBody>
                    <a:bodyPr/>
                    <a:lstStyle/>
                    <a:p>
                      <a:pPr marL="0" marR="0" lvl="0" indent="0" algn="l" rtl="0">
                        <a:spcBef>
                          <a:spcPts val="0"/>
                        </a:spcBef>
                        <a:spcAft>
                          <a:spcPts val="0"/>
                        </a:spcAft>
                        <a:buNone/>
                      </a:pPr>
                      <a:r>
                        <a:rPr lang="en-US" sz="1400" u="none" strike="noStrike" cap="none" dirty="0">
                          <a:latin typeface="Calibri"/>
                          <a:ea typeface="Calibri"/>
                          <a:cs typeface="Calibri"/>
                          <a:sym typeface="Calibri"/>
                        </a:rPr>
                        <a:t>Document Name</a:t>
                      </a:r>
                      <a:endParaRPr sz="1400" dirty="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Definition</a:t>
                      </a:r>
                      <a:endParaRPr sz="1400">
                        <a:latin typeface="Calibri"/>
                        <a:ea typeface="Calibri"/>
                        <a:cs typeface="Calibri"/>
                        <a:sym typeface="Calibri"/>
                      </a:endParaRPr>
                    </a:p>
                  </a:txBody>
                  <a:tcPr marL="91450" marR="91450" marT="45725" marB="45725"/>
                </a:tc>
              </a:tr>
              <a:tr h="354850">
                <a:tc>
                  <a:txBody>
                    <a:bodyPr/>
                    <a:lstStyle/>
                    <a:p>
                      <a:pPr marL="0" lvl="0" indent="0" rtl="0">
                        <a:spcBef>
                          <a:spcPts val="0"/>
                        </a:spcBef>
                        <a:spcAft>
                          <a:spcPts val="0"/>
                        </a:spcAft>
                        <a:buNone/>
                      </a:pPr>
                      <a:r>
                        <a:rPr lang="en-US" sz="1500" b="1">
                          <a:latin typeface="Calibri"/>
                          <a:ea typeface="Calibri"/>
                          <a:cs typeface="Calibri"/>
                          <a:sym typeface="Calibri"/>
                        </a:rPr>
                        <a:t>Agent Authorization Letter</a:t>
                      </a:r>
                      <a:br>
                        <a:rPr lang="en-US" sz="1500" b="1">
                          <a:latin typeface="Calibri"/>
                          <a:ea typeface="Calibri"/>
                          <a:cs typeface="Calibri"/>
                          <a:sym typeface="Calibri"/>
                        </a:rPr>
                      </a:br>
                      <a:endParaRPr sz="1500" b="1">
                        <a:latin typeface="Calibri"/>
                        <a:ea typeface="Calibri"/>
                        <a:cs typeface="Calibri"/>
                        <a:sym typeface="Calibri"/>
                      </a:endParaRPr>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US" sz="1500" dirty="0">
                          <a:latin typeface="Calibri"/>
                          <a:ea typeface="Calibri"/>
                          <a:cs typeface="Calibri"/>
                          <a:sym typeface="Calibri"/>
                        </a:rPr>
                        <a:t>If applicable.  Must be signed by </a:t>
                      </a:r>
                      <a:r>
                        <a:rPr lang="en-US" sz="1500" dirty="0" smtClean="0">
                          <a:latin typeface="Calibri"/>
                          <a:ea typeface="Calibri"/>
                          <a:cs typeface="Calibri"/>
                          <a:sym typeface="Calibri"/>
                        </a:rPr>
                        <a:t>a company </a:t>
                      </a:r>
                      <a:r>
                        <a:rPr lang="en-US" sz="1500" dirty="0">
                          <a:latin typeface="Calibri"/>
                          <a:ea typeface="Calibri"/>
                          <a:cs typeface="Calibri"/>
                          <a:sym typeface="Calibri"/>
                        </a:rPr>
                        <a:t>officer.</a:t>
                      </a:r>
                      <a:endParaRPr sz="1500" dirty="0">
                        <a:latin typeface="Calibri"/>
                        <a:ea typeface="Calibri"/>
                        <a:cs typeface="Calibri"/>
                        <a:sym typeface="Calibri"/>
                      </a:endParaRPr>
                    </a:p>
                  </a:txBody>
                  <a:tcPr marL="91450" marR="91450" marT="45725" marB="45725"/>
                </a:tc>
              </a:tr>
              <a:tr h="551625">
                <a:tc>
                  <a:txBody>
                    <a:bodyPr/>
                    <a:lstStyle/>
                    <a:p>
                      <a:pPr marL="0" lvl="0" indent="0" rtl="0">
                        <a:spcBef>
                          <a:spcPts val="0"/>
                        </a:spcBef>
                        <a:spcAft>
                          <a:spcPts val="0"/>
                        </a:spcAft>
                        <a:buNone/>
                      </a:pPr>
                      <a:r>
                        <a:rPr lang="en-US" sz="1500" b="1">
                          <a:latin typeface="Calibri"/>
                          <a:ea typeface="Calibri"/>
                          <a:cs typeface="Calibri"/>
                          <a:sym typeface="Calibri"/>
                        </a:rPr>
                        <a:t>Readiness Assessment</a:t>
                      </a:r>
                      <a:br>
                        <a:rPr lang="en-US" sz="1500" b="1">
                          <a:latin typeface="Calibri"/>
                          <a:ea typeface="Calibri"/>
                          <a:cs typeface="Calibri"/>
                          <a:sym typeface="Calibri"/>
                        </a:rPr>
                      </a:br>
                      <a:endParaRPr sz="1500" b="1">
                        <a:latin typeface="Calibri"/>
                        <a:ea typeface="Calibri"/>
                        <a:cs typeface="Calibri"/>
                        <a:sym typeface="Calibri"/>
                      </a:endParaRPr>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US" sz="1500">
                          <a:latin typeface="Calibri"/>
                          <a:ea typeface="Calibri"/>
                          <a:cs typeface="Calibri"/>
                          <a:sym typeface="Calibri"/>
                        </a:rPr>
                        <a:t>Completed and Signed by Officer of the Company (Offeror). Not accepted from Consultants or Agents. Completed/dated within the past one-year period.</a:t>
                      </a:r>
                      <a:endParaRPr sz="1500">
                        <a:latin typeface="Calibri"/>
                        <a:ea typeface="Calibri"/>
                        <a:cs typeface="Calibri"/>
                        <a:sym typeface="Calibri"/>
                      </a:endParaRPr>
                    </a:p>
                  </a:txBody>
                  <a:tcPr marL="91450" marR="91450" marT="45725" marB="45725"/>
                </a:tc>
              </a:tr>
              <a:tr h="354850">
                <a:tc>
                  <a:txBody>
                    <a:bodyPr/>
                    <a:lstStyle/>
                    <a:p>
                      <a:pPr marL="0" lvl="0" indent="0" rtl="0">
                        <a:spcBef>
                          <a:spcPts val="0"/>
                        </a:spcBef>
                        <a:spcAft>
                          <a:spcPts val="0"/>
                        </a:spcAft>
                        <a:buNone/>
                      </a:pPr>
                      <a:r>
                        <a:rPr lang="en-US" sz="1500" b="1">
                          <a:latin typeface="Calibri"/>
                          <a:ea typeface="Calibri"/>
                          <a:cs typeface="Calibri"/>
                          <a:sym typeface="Calibri"/>
                        </a:rPr>
                        <a:t>Pathways to Success</a:t>
                      </a:r>
                      <a:br>
                        <a:rPr lang="en-US" sz="1500" b="1">
                          <a:latin typeface="Calibri"/>
                          <a:ea typeface="Calibri"/>
                          <a:cs typeface="Calibri"/>
                          <a:sym typeface="Calibri"/>
                        </a:rPr>
                      </a:br>
                      <a:endParaRPr sz="1500" b="1">
                        <a:latin typeface="Calibri"/>
                        <a:ea typeface="Calibri"/>
                        <a:cs typeface="Calibri"/>
                        <a:sym typeface="Calibri"/>
                      </a:endParaRPr>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US" sz="1500">
                          <a:latin typeface="Calibri"/>
                          <a:ea typeface="Calibri"/>
                          <a:cs typeface="Calibri"/>
                          <a:sym typeface="Calibri"/>
                        </a:rPr>
                        <a:t>A copy of the Training Certificate should be uploaded.</a:t>
                      </a:r>
                      <a:endParaRPr sz="1500">
                        <a:latin typeface="Calibri"/>
                        <a:ea typeface="Calibri"/>
                        <a:cs typeface="Calibri"/>
                        <a:sym typeface="Calibri"/>
                      </a:endParaRPr>
                    </a:p>
                  </a:txBody>
                  <a:tcPr marL="91450" marR="91450" marT="45725" marB="45725"/>
                </a:tc>
              </a:tr>
              <a:tr h="751650">
                <a:tc>
                  <a:txBody>
                    <a:bodyPr/>
                    <a:lstStyle/>
                    <a:p>
                      <a:pPr marL="0" lvl="0" indent="0" rtl="0">
                        <a:spcBef>
                          <a:spcPts val="0"/>
                        </a:spcBef>
                        <a:spcAft>
                          <a:spcPts val="0"/>
                        </a:spcAft>
                        <a:buNone/>
                      </a:pPr>
                      <a:r>
                        <a:rPr lang="en-US" sz="1500" b="1">
                          <a:latin typeface="Calibri"/>
                          <a:ea typeface="Calibri"/>
                          <a:cs typeface="Calibri"/>
                          <a:sym typeface="Calibri"/>
                        </a:rPr>
                        <a:t>Open Ratings Report</a:t>
                      </a:r>
                      <a:br>
                        <a:rPr lang="en-US" sz="1500" b="1">
                          <a:latin typeface="Calibri"/>
                          <a:ea typeface="Calibri"/>
                          <a:cs typeface="Calibri"/>
                          <a:sym typeface="Calibri"/>
                        </a:rPr>
                      </a:br>
                      <a:endParaRPr sz="1500" b="1">
                        <a:latin typeface="Calibri"/>
                        <a:ea typeface="Calibri"/>
                        <a:cs typeface="Calibri"/>
                        <a:sym typeface="Calibri"/>
                      </a:endParaRPr>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US" sz="1500">
                          <a:latin typeface="Calibri"/>
                          <a:ea typeface="Calibri"/>
                          <a:cs typeface="Calibri"/>
                          <a:sym typeface="Calibri"/>
                        </a:rPr>
                        <a:t>(Past Performance and Evaluation Report D&amp;B) Current within one year  from date of offer. Recommended Score of 80 or more.</a:t>
                      </a:r>
                      <a:endParaRPr sz="1500">
                        <a:latin typeface="Calibri"/>
                        <a:ea typeface="Calibri"/>
                        <a:cs typeface="Calibri"/>
                        <a:sym typeface="Calibri"/>
                      </a:endParaRPr>
                    </a:p>
                  </a:txBody>
                  <a:tcPr marL="91450" marR="91450" marT="45725" marB="45725"/>
                </a:tc>
              </a:tr>
              <a:tr h="847650">
                <a:tc>
                  <a:txBody>
                    <a:bodyPr/>
                    <a:lstStyle/>
                    <a:p>
                      <a:pPr marL="0" lvl="0" indent="0" rtl="0">
                        <a:spcBef>
                          <a:spcPts val="0"/>
                        </a:spcBef>
                        <a:spcAft>
                          <a:spcPts val="0"/>
                        </a:spcAft>
                        <a:buNone/>
                      </a:pPr>
                      <a:r>
                        <a:rPr lang="en-US" sz="1500" b="1">
                          <a:latin typeface="Calibri"/>
                          <a:ea typeface="Calibri"/>
                          <a:cs typeface="Calibri"/>
                          <a:sym typeface="Calibri"/>
                        </a:rPr>
                        <a:t>Subcontracting Plan</a:t>
                      </a:r>
                      <a:endParaRPr sz="1500" b="1">
                        <a:latin typeface="Calibri"/>
                        <a:ea typeface="Calibri"/>
                        <a:cs typeface="Calibri"/>
                        <a:sym typeface="Calibri"/>
                      </a:endParaRPr>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US" sz="1500">
                          <a:latin typeface="Calibri"/>
                          <a:ea typeface="Calibri"/>
                          <a:cs typeface="Calibri"/>
                          <a:sym typeface="Calibri"/>
                        </a:rPr>
                        <a:t>If applicable, make the determination now so that the process can be completed while other reviews are being done.  Must be submitted if your value is $750,000 or more and you are a large business</a:t>
                      </a:r>
                      <a:endParaRPr sz="1500">
                        <a:latin typeface="Calibri"/>
                        <a:ea typeface="Calibri"/>
                        <a:cs typeface="Calibri"/>
                        <a:sym typeface="Calibri"/>
                      </a:endParaRPr>
                    </a:p>
                  </a:txBody>
                  <a:tcPr marL="91450" marR="91450" marT="45725" marB="45725"/>
                </a:tc>
              </a:tr>
            </a:tbl>
          </a:graphicData>
        </a:graphic>
      </p:graphicFrame>
      <p:sp>
        <p:nvSpPr>
          <p:cNvPr id="267" name="Shape 267"/>
          <p:cNvSpPr txBox="1"/>
          <p:nvPr/>
        </p:nvSpPr>
        <p:spPr>
          <a:xfrm>
            <a:off x="397150" y="5451450"/>
            <a:ext cx="8009700" cy="56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latin typeface="Calibri"/>
                <a:ea typeface="Calibri"/>
                <a:cs typeface="Calibri"/>
                <a:sym typeface="Calibri"/>
              </a:rPr>
              <a:t>Ensure the offer is within scope for the SINs Applied</a:t>
            </a:r>
            <a:r>
              <a:rPr lang="en-US" b="1">
                <a:latin typeface="Calibri"/>
                <a:ea typeface="Calibri"/>
                <a:cs typeface="Calibri"/>
                <a:sym typeface="Calibri"/>
              </a:rPr>
              <a:t>  </a:t>
            </a:r>
            <a:endParaRPr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a:t>eO</a:t>
            </a:r>
            <a:r>
              <a:rPr lang="en-US" sz="4400" b="0" i="0" u="none" strike="noStrike" cap="none">
                <a:solidFill>
                  <a:schemeClr val="dk1"/>
                </a:solidFill>
                <a:latin typeface="Calibri"/>
                <a:ea typeface="Calibri"/>
                <a:cs typeface="Calibri"/>
                <a:sym typeface="Calibri"/>
              </a:rPr>
              <a:t>ffer Requirements </a:t>
            </a:r>
            <a:endParaRPr sz="4400" b="0" i="0" u="none" strike="noStrike" cap="none">
              <a:solidFill>
                <a:schemeClr val="dk1"/>
              </a:solidFill>
              <a:latin typeface="Calibri"/>
              <a:ea typeface="Calibri"/>
              <a:cs typeface="Calibri"/>
              <a:sym typeface="Calibri"/>
            </a:endParaRPr>
          </a:p>
        </p:txBody>
      </p:sp>
      <p:graphicFrame>
        <p:nvGraphicFramePr>
          <p:cNvPr id="273" name="Shape 273"/>
          <p:cNvGraphicFramePr/>
          <p:nvPr/>
        </p:nvGraphicFramePr>
        <p:xfrm>
          <a:off x="217825" y="1417650"/>
          <a:ext cx="8708325" cy="4557000"/>
        </p:xfrm>
        <a:graphic>
          <a:graphicData uri="http://schemas.openxmlformats.org/drawingml/2006/table">
            <a:tbl>
              <a:tblPr firstRow="1" bandRow="1">
                <a:noFill/>
                <a:tableStyleId>{7EF8C0C8-492C-4589-806E-D41D973F618E}</a:tableStyleId>
              </a:tblPr>
              <a:tblGrid>
                <a:gridCol w="2266900"/>
                <a:gridCol w="6441425"/>
              </a:tblGrid>
              <a:tr h="415950">
                <a:tc>
                  <a:txBody>
                    <a:bodyPr/>
                    <a:lstStyle/>
                    <a:p>
                      <a:pPr marL="0" marR="0" lvl="0" indent="0" algn="l" rtl="0">
                        <a:spcBef>
                          <a:spcPts val="0"/>
                        </a:spcBef>
                        <a:spcAft>
                          <a:spcPts val="0"/>
                        </a:spcAft>
                        <a:buNone/>
                      </a:pPr>
                      <a:r>
                        <a:rPr lang="en-US" sz="1400" u="none" strike="noStrike" cap="none">
                          <a:latin typeface="Calibri"/>
                          <a:ea typeface="Calibri"/>
                          <a:cs typeface="Calibri"/>
                          <a:sym typeface="Calibri"/>
                        </a:rPr>
                        <a:t>Document Name</a:t>
                      </a:r>
                      <a:endParaRPr sz="14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Definition</a:t>
                      </a:r>
                      <a:endParaRPr sz="1400">
                        <a:latin typeface="Calibri"/>
                        <a:ea typeface="Calibri"/>
                        <a:cs typeface="Calibri"/>
                        <a:sym typeface="Calibri"/>
                      </a:endParaRPr>
                    </a:p>
                  </a:txBody>
                  <a:tcPr marL="91450" marR="91450" marT="45725" marB="45725"/>
                </a:tc>
              </a:tr>
              <a:tr h="807700">
                <a:tc>
                  <a:txBody>
                    <a:bodyPr/>
                    <a:lstStyle/>
                    <a:p>
                      <a:pPr marL="0" marR="0" lvl="0" indent="0" algn="l" rtl="0">
                        <a:spcBef>
                          <a:spcPts val="0"/>
                        </a:spcBef>
                        <a:spcAft>
                          <a:spcPts val="0"/>
                        </a:spcAft>
                        <a:buNone/>
                      </a:pPr>
                      <a:r>
                        <a:rPr lang="en-US" sz="1400" b="1">
                          <a:latin typeface="Calibri"/>
                          <a:ea typeface="Calibri"/>
                          <a:cs typeface="Calibri"/>
                          <a:sym typeface="Calibri"/>
                        </a:rPr>
                        <a:t>Commercial Sales Practice Format (CSP-1)</a:t>
                      </a:r>
                      <a:endParaRPr sz="14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Template provided to outlining commercial sales only. Sales should be provided for each SIN you are applying to. Asks vendors about any written discount policies and if they are better than or equal to the pricing offered to the government.</a:t>
                      </a:r>
                      <a:endParaRPr sz="1400">
                        <a:latin typeface="Calibri"/>
                        <a:ea typeface="Calibri"/>
                        <a:cs typeface="Calibri"/>
                        <a:sym typeface="Calibri"/>
                      </a:endParaRPr>
                    </a:p>
                  </a:txBody>
                  <a:tcPr marL="91450" marR="91450" marT="45725" marB="45725"/>
                </a:tc>
              </a:tr>
              <a:tr h="807700">
                <a:tc>
                  <a:txBody>
                    <a:bodyPr/>
                    <a:lstStyle/>
                    <a:p>
                      <a:pPr marL="0" marR="0" lvl="0" indent="0" algn="l" rtl="0">
                        <a:spcBef>
                          <a:spcPts val="0"/>
                        </a:spcBef>
                        <a:spcAft>
                          <a:spcPts val="0"/>
                        </a:spcAft>
                        <a:buNone/>
                      </a:pPr>
                      <a:r>
                        <a:rPr lang="en-US" sz="1400" b="1">
                          <a:latin typeface="Calibri"/>
                          <a:ea typeface="Calibri"/>
                          <a:cs typeface="Calibri"/>
                          <a:sym typeface="Calibri"/>
                        </a:rPr>
                        <a:t>Financial Statements </a:t>
                      </a:r>
                      <a:endParaRPr b="1">
                        <a:latin typeface="Calibri"/>
                        <a:ea typeface="Calibri"/>
                        <a:cs typeface="Calibri"/>
                        <a:sym typeface="Calibri"/>
                      </a:endParaRPr>
                    </a:p>
                    <a:p>
                      <a:pPr marL="0" marR="0" lvl="0" indent="0" algn="l" rtl="0">
                        <a:spcBef>
                          <a:spcPts val="0"/>
                        </a:spcBef>
                        <a:spcAft>
                          <a:spcPts val="0"/>
                        </a:spcAft>
                        <a:buNone/>
                      </a:pPr>
                      <a:r>
                        <a:rPr lang="en-US" sz="1400" b="1">
                          <a:latin typeface="Calibri"/>
                          <a:ea typeface="Calibri"/>
                          <a:cs typeface="Calibri"/>
                          <a:sym typeface="Calibri"/>
                        </a:rPr>
                        <a:t>(2 Years)</a:t>
                      </a:r>
                      <a:endParaRPr b="1">
                        <a:latin typeface="Calibri"/>
                        <a:ea typeface="Calibri"/>
                        <a:cs typeface="Calibri"/>
                        <a:sym typeface="Calibri"/>
                      </a:endParaRPr>
                    </a:p>
                    <a:p>
                      <a:pPr marL="0" marR="0" lvl="0" indent="0" algn="l" rtl="0">
                        <a:spcBef>
                          <a:spcPts val="0"/>
                        </a:spcBef>
                        <a:spcAft>
                          <a:spcPts val="0"/>
                        </a:spcAft>
                        <a:buNone/>
                      </a:pPr>
                      <a:endParaRPr sz="14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From date of offer (Balance Sheet, Income Statement, Net Income/Loss). Provide an explanation for any negative financial information disclosed, including negative equity or income.</a:t>
                      </a:r>
                      <a:endParaRPr sz="1400">
                        <a:latin typeface="Calibri"/>
                        <a:ea typeface="Calibri"/>
                        <a:cs typeface="Calibri"/>
                        <a:sym typeface="Calibri"/>
                      </a:endParaRPr>
                    </a:p>
                  </a:txBody>
                  <a:tcPr marL="91450" marR="91450" marT="45725" marB="45725"/>
                </a:tc>
              </a:tr>
              <a:tr h="572650">
                <a:tc>
                  <a:txBody>
                    <a:bodyPr/>
                    <a:lstStyle/>
                    <a:p>
                      <a:pPr marL="0" marR="0" lvl="0" indent="0" algn="l" rtl="0">
                        <a:spcBef>
                          <a:spcPts val="0"/>
                        </a:spcBef>
                        <a:spcAft>
                          <a:spcPts val="0"/>
                        </a:spcAft>
                        <a:buNone/>
                      </a:pPr>
                      <a:r>
                        <a:rPr lang="en-US" sz="1400" b="1">
                          <a:latin typeface="Calibri"/>
                          <a:ea typeface="Calibri"/>
                          <a:cs typeface="Calibri"/>
                          <a:sym typeface="Calibri"/>
                        </a:rPr>
                        <a:t>Price Proposal </a:t>
                      </a:r>
                      <a:endParaRPr sz="14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Outlines prices the vendor will offer to the government. This document should not be modified in anyway. Do not leave any sections blank to avoid a rejected offer.</a:t>
                      </a:r>
                      <a:endParaRPr sz="1400">
                        <a:latin typeface="Calibri"/>
                        <a:ea typeface="Calibri"/>
                        <a:cs typeface="Calibri"/>
                        <a:sym typeface="Calibri"/>
                      </a:endParaRPr>
                    </a:p>
                  </a:txBody>
                  <a:tcPr marL="91450" marR="91450" marT="45725" marB="45725"/>
                </a:tc>
              </a:tr>
              <a:tr h="572650">
                <a:tc>
                  <a:txBody>
                    <a:bodyPr/>
                    <a:lstStyle/>
                    <a:p>
                      <a:pPr marL="0" marR="0" lvl="0" indent="0" algn="l" rtl="0">
                        <a:spcBef>
                          <a:spcPts val="0"/>
                        </a:spcBef>
                        <a:spcAft>
                          <a:spcPts val="0"/>
                        </a:spcAft>
                        <a:buNone/>
                      </a:pPr>
                      <a:r>
                        <a:rPr lang="en-US" sz="1400" b="1">
                          <a:latin typeface="Calibri"/>
                          <a:ea typeface="Calibri"/>
                          <a:cs typeface="Calibri"/>
                          <a:sym typeface="Calibri"/>
                        </a:rPr>
                        <a:t>Pricing Support </a:t>
                      </a:r>
                      <a:endParaRPr sz="14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Should be the same percentage discounts being offered in the CSP. Should show same prices in the proposal template (invoices/SOW dated in current year).</a:t>
                      </a:r>
                      <a:endParaRPr sz="1400">
                        <a:latin typeface="Calibri"/>
                        <a:ea typeface="Calibri"/>
                        <a:cs typeface="Calibri"/>
                        <a:sym typeface="Calibri"/>
                      </a:endParaRPr>
                    </a:p>
                  </a:txBody>
                  <a:tcPr marL="91450" marR="91450" marT="45725" marB="45725"/>
                </a:tc>
              </a:tr>
              <a:tr h="572650">
                <a:tc>
                  <a:txBody>
                    <a:bodyPr/>
                    <a:lstStyle/>
                    <a:p>
                      <a:pPr marL="0" marR="0" lvl="0" indent="0" algn="l" rtl="0">
                        <a:spcBef>
                          <a:spcPts val="0"/>
                        </a:spcBef>
                        <a:spcAft>
                          <a:spcPts val="0"/>
                        </a:spcAft>
                        <a:buNone/>
                      </a:pPr>
                      <a:r>
                        <a:rPr lang="en-US" sz="1400" b="1">
                          <a:latin typeface="Calibri"/>
                          <a:ea typeface="Calibri"/>
                          <a:cs typeface="Calibri"/>
                          <a:sym typeface="Calibri"/>
                        </a:rPr>
                        <a:t>Commercial Price List or Market Rate Sheet</a:t>
                      </a:r>
                      <a:endParaRPr sz="14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(whichever applies)</a:t>
                      </a:r>
                      <a:endParaRPr sz="1400">
                        <a:latin typeface="Calibri"/>
                        <a:ea typeface="Calibri"/>
                        <a:cs typeface="Calibri"/>
                        <a:sym typeface="Calibri"/>
                      </a:endParaRPr>
                    </a:p>
                  </a:txBody>
                  <a:tcPr marL="91450" marR="91450" marT="45725" marB="45725"/>
                </a:tc>
              </a:tr>
              <a:tr h="807700">
                <a:tc>
                  <a:txBody>
                    <a:bodyPr/>
                    <a:lstStyle/>
                    <a:p>
                      <a:pPr marL="0" marR="0" lvl="0" indent="0" algn="l" rtl="0">
                        <a:spcBef>
                          <a:spcPts val="0"/>
                        </a:spcBef>
                        <a:spcAft>
                          <a:spcPts val="0"/>
                        </a:spcAft>
                        <a:buNone/>
                      </a:pPr>
                      <a:r>
                        <a:rPr lang="en-US" sz="1400" b="1">
                          <a:latin typeface="Calibri"/>
                          <a:ea typeface="Calibri"/>
                          <a:cs typeface="Calibri"/>
                          <a:sym typeface="Calibri"/>
                        </a:rPr>
                        <a:t>Professional Compensation Plan</a:t>
                      </a:r>
                      <a:endParaRPr sz="14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a:latin typeface="Calibri"/>
                          <a:ea typeface="Calibri"/>
                          <a:cs typeface="Calibri"/>
                          <a:sym typeface="Calibri"/>
                        </a:rPr>
                        <a:t>Submission of the general compensation practices printed in the Offeror’s employee handbook is often sufficient. State uncompensated overtime.</a:t>
                      </a:r>
                      <a:br>
                        <a:rPr lang="en-US">
                          <a:latin typeface="Calibri"/>
                          <a:ea typeface="Calibri"/>
                          <a:cs typeface="Calibri"/>
                          <a:sym typeface="Calibri"/>
                        </a:rPr>
                      </a:br>
                      <a:endParaRPr sz="1400">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a:t>eO</a:t>
            </a:r>
            <a:r>
              <a:rPr lang="en-US" sz="4400" b="0" i="0" u="none" strike="noStrike" cap="none">
                <a:solidFill>
                  <a:schemeClr val="dk1"/>
                </a:solidFill>
                <a:latin typeface="Calibri"/>
                <a:ea typeface="Calibri"/>
                <a:cs typeface="Calibri"/>
                <a:sym typeface="Calibri"/>
              </a:rPr>
              <a:t>ffer Requirements </a:t>
            </a:r>
            <a:endParaRPr sz="4400" b="0" i="0" u="none" strike="noStrike" cap="none">
              <a:solidFill>
                <a:schemeClr val="dk1"/>
              </a:solidFill>
              <a:latin typeface="Calibri"/>
              <a:ea typeface="Calibri"/>
              <a:cs typeface="Calibri"/>
              <a:sym typeface="Calibri"/>
            </a:endParaRPr>
          </a:p>
        </p:txBody>
      </p:sp>
      <p:graphicFrame>
        <p:nvGraphicFramePr>
          <p:cNvPr id="279" name="Shape 279"/>
          <p:cNvGraphicFramePr/>
          <p:nvPr/>
        </p:nvGraphicFramePr>
        <p:xfrm>
          <a:off x="173325" y="1377575"/>
          <a:ext cx="8827975" cy="4712280"/>
        </p:xfrm>
        <a:graphic>
          <a:graphicData uri="http://schemas.openxmlformats.org/drawingml/2006/table">
            <a:tbl>
              <a:tblPr firstRow="1" bandRow="1">
                <a:noFill/>
                <a:tableStyleId>{7EF8C0C8-492C-4589-806E-D41D973F618E}</a:tableStyleId>
              </a:tblPr>
              <a:tblGrid>
                <a:gridCol w="1991100"/>
                <a:gridCol w="6836875"/>
              </a:tblGrid>
              <a:tr h="409375">
                <a:tc>
                  <a:txBody>
                    <a:bodyPr/>
                    <a:lstStyle/>
                    <a:p>
                      <a:pPr marL="0" marR="0" lvl="0" indent="0" algn="l" rtl="0">
                        <a:spcBef>
                          <a:spcPts val="0"/>
                        </a:spcBef>
                        <a:spcAft>
                          <a:spcPts val="0"/>
                        </a:spcAft>
                        <a:buNone/>
                      </a:pPr>
                      <a:r>
                        <a:rPr lang="en-US" sz="1400" u="none" strike="noStrike" cap="none">
                          <a:latin typeface="Calibri"/>
                          <a:ea typeface="Calibri"/>
                          <a:cs typeface="Calibri"/>
                          <a:sym typeface="Calibri"/>
                        </a:rPr>
                        <a:t>Document Name</a:t>
                      </a:r>
                      <a:endParaRPr sz="14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a:latin typeface="Calibri"/>
                          <a:ea typeface="Calibri"/>
                          <a:cs typeface="Calibri"/>
                          <a:sym typeface="Calibri"/>
                        </a:rPr>
                        <a:t>Definition</a:t>
                      </a:r>
                      <a:endParaRPr sz="14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tr>
              <a:tr h="498800">
                <a:tc>
                  <a:txBody>
                    <a:bodyPr/>
                    <a:lstStyle/>
                    <a:p>
                      <a:pPr marL="0" marR="0" lvl="0" indent="0" algn="l" rtl="0">
                        <a:spcBef>
                          <a:spcPts val="0"/>
                        </a:spcBef>
                        <a:spcAft>
                          <a:spcPts val="0"/>
                        </a:spcAft>
                        <a:buNone/>
                      </a:pPr>
                      <a:r>
                        <a:rPr lang="en-US" sz="1400" b="1">
                          <a:latin typeface="Calibri"/>
                          <a:ea typeface="Calibri"/>
                          <a:cs typeface="Calibri"/>
                          <a:sym typeface="Calibri"/>
                        </a:rPr>
                        <a:t>Technical Proposal</a:t>
                      </a:r>
                      <a:endParaRPr sz="1400" b="1">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a:latin typeface="Calibri"/>
                          <a:ea typeface="Calibri"/>
                          <a:cs typeface="Calibri"/>
                          <a:sym typeface="Calibri"/>
                        </a:rPr>
                        <a:t>Each schedule has its own technical proposal. Please ensure you’re responding to the correct factors you’re applying to.</a:t>
                      </a:r>
                      <a:endParaRPr sz="14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707100">
                <a:tc>
                  <a:txBody>
                    <a:bodyPr/>
                    <a:lstStyle/>
                    <a:p>
                      <a:pPr marL="0" marR="0" lvl="0" indent="0" algn="l" rtl="0">
                        <a:spcBef>
                          <a:spcPts val="0"/>
                        </a:spcBef>
                        <a:spcAft>
                          <a:spcPts val="0"/>
                        </a:spcAft>
                        <a:buNone/>
                      </a:pPr>
                      <a:r>
                        <a:rPr lang="en-US" sz="1400" b="1">
                          <a:latin typeface="Calibri"/>
                          <a:ea typeface="Calibri"/>
                          <a:cs typeface="Calibri"/>
                          <a:sym typeface="Calibri"/>
                        </a:rPr>
                        <a:t>Letter of Supply</a:t>
                      </a:r>
                      <a:endParaRPr sz="1400" b="1">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a:latin typeface="Calibri"/>
                          <a:ea typeface="Calibri"/>
                          <a:cs typeface="Calibri"/>
                          <a:sym typeface="Calibri"/>
                        </a:rPr>
                        <a:t>This is a form letter that binds the supplier or manufacturer. In other words, this is the planned company that will provide the GSA vendor with products if a GSA Schedule contract is awarded.</a:t>
                      </a:r>
                      <a:endParaRPr sz="14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1254875">
                <a:tc>
                  <a:txBody>
                    <a:bodyPr/>
                    <a:lstStyle/>
                    <a:p>
                      <a:pPr marL="0" marR="0" lvl="0" indent="0" algn="l" rtl="0">
                        <a:spcBef>
                          <a:spcPts val="0"/>
                        </a:spcBef>
                        <a:spcAft>
                          <a:spcPts val="0"/>
                        </a:spcAft>
                        <a:buNone/>
                      </a:pPr>
                      <a:r>
                        <a:rPr lang="en-US" sz="1400" b="1">
                          <a:latin typeface="Calibri"/>
                          <a:ea typeface="Calibri"/>
                          <a:cs typeface="Calibri"/>
                          <a:sym typeface="Calibri"/>
                        </a:rPr>
                        <a:t>Previous FSS Rejections</a:t>
                      </a:r>
                      <a:endParaRPr sz="1400" b="1">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a:latin typeface="Calibri"/>
                          <a:ea typeface="Calibri"/>
                          <a:cs typeface="Calibri"/>
                          <a:sym typeface="Calibri"/>
                        </a:rPr>
                        <a:t>(received within the preceding two-year period for previously awarded Schedule contracts) and rejections (received within the preceding two-year period for previously awarded Schedule contracts), pending offers for other Schedule Contracts (include the name and phone number of the assigned GSA contract specialist), and awarded Schedule contracts (include the awarded contract number and price list).</a:t>
                      </a:r>
                      <a:endParaRPr sz="14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1646000">
                <a:tc>
                  <a:txBody>
                    <a:bodyPr/>
                    <a:lstStyle/>
                    <a:p>
                      <a:pPr marL="0" marR="0" lvl="0" indent="0" algn="l" rtl="0">
                        <a:spcBef>
                          <a:spcPts val="0"/>
                        </a:spcBef>
                        <a:spcAft>
                          <a:spcPts val="0"/>
                        </a:spcAft>
                        <a:buNone/>
                      </a:pPr>
                      <a:r>
                        <a:rPr lang="en-US" sz="1400" b="1">
                          <a:latin typeface="Calibri"/>
                          <a:ea typeface="Calibri"/>
                          <a:cs typeface="Calibri"/>
                          <a:sym typeface="Calibri"/>
                        </a:rPr>
                        <a:t>Previous Cancellations </a:t>
                      </a:r>
                      <a:endParaRPr sz="1400" b="1">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a:latin typeface="Calibri"/>
                          <a:ea typeface="Calibri"/>
                          <a:cs typeface="Calibri"/>
                          <a:sym typeface="Calibri"/>
                        </a:rPr>
                        <a:t>A copy of the cancellation letter or notification </a:t>
                      </a:r>
                      <a:br>
                        <a:rPr lang="en-US">
                          <a:latin typeface="Calibri"/>
                          <a:ea typeface="Calibri"/>
                          <a:cs typeface="Calibri"/>
                          <a:sym typeface="Calibri"/>
                        </a:rPr>
                      </a:br>
                      <a:r>
                        <a:rPr lang="en-US">
                          <a:latin typeface="Calibri"/>
                          <a:ea typeface="Calibri"/>
                          <a:cs typeface="Calibri"/>
                          <a:sym typeface="Calibri"/>
                        </a:rPr>
                        <a:t>Current Federal sales in excess of $25,000, as evidenced by copies of contractual documents that identify the Federal entity and the date and value of the product or services provided, Demonstration that there is a reasonable expectation that any future award will comply with clause I-FSS-639 Contract Sales Criteria, </a:t>
                      </a:r>
                      <a:br>
                        <a:rPr lang="en-US">
                          <a:latin typeface="Calibri"/>
                          <a:ea typeface="Calibri"/>
                          <a:cs typeface="Calibri"/>
                          <a:sym typeface="Calibri"/>
                        </a:rPr>
                      </a:br>
                      <a:r>
                        <a:rPr lang="en-US">
                          <a:latin typeface="Calibri"/>
                          <a:ea typeface="Calibri"/>
                          <a:cs typeface="Calibri"/>
                          <a:sym typeface="Calibri"/>
                        </a:rPr>
                        <a:t>A marketing plan detailing the steps you plan to take to generate sales through a new GSA Schedule contract.</a:t>
                      </a:r>
                      <a:br>
                        <a:rPr lang="en-US">
                          <a:latin typeface="Calibri"/>
                          <a:ea typeface="Calibri"/>
                          <a:cs typeface="Calibri"/>
                          <a:sym typeface="Calibri"/>
                        </a:rPr>
                      </a:br>
                      <a:endParaRPr sz="14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Relevant Systems/Platforms</a:t>
            </a:r>
            <a:endParaRPr sz="44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body" idx="1"/>
          </p:nvPr>
        </p:nvSpPr>
        <p:spPr>
          <a:xfrm>
            <a:off x="393400" y="1376925"/>
            <a:ext cx="8229600" cy="45261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Vendor Education Center</a:t>
            </a:r>
            <a:r>
              <a:rPr lang="en-US" sz="1800" i="0" u="none" strike="noStrike" cap="none" dirty="0">
                <a:solidFill>
                  <a:schemeClr val="dk1"/>
                </a:solidFill>
                <a:latin typeface="Calibri"/>
                <a:ea typeface="Calibri"/>
                <a:cs typeface="Calibri"/>
                <a:sym typeface="Calibri"/>
              </a:rPr>
              <a:t>: Complete pathways to success training and readiness assessment</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NAICS.com</a:t>
            </a:r>
            <a:r>
              <a:rPr lang="en-US" sz="1800" i="0" u="none" strike="noStrike" cap="none" dirty="0">
                <a:solidFill>
                  <a:schemeClr val="dk1"/>
                </a:solidFill>
                <a:latin typeface="Calibri"/>
                <a:ea typeface="Calibri"/>
                <a:cs typeface="Calibri"/>
                <a:sym typeface="Calibri"/>
              </a:rPr>
              <a:t>: find NAICs Codes</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eLibrary</a:t>
            </a:r>
            <a:r>
              <a:rPr lang="en-US" sz="1800" i="0" u="none" strike="noStrike" cap="none" dirty="0">
                <a:solidFill>
                  <a:schemeClr val="dk1"/>
                </a:solidFill>
                <a:latin typeface="Calibri"/>
                <a:ea typeface="Calibri"/>
                <a:cs typeface="Calibri"/>
                <a:sym typeface="Calibri"/>
              </a:rPr>
              <a:t>: Find schedule and SIN(s) that fit</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SSQ</a:t>
            </a:r>
            <a:r>
              <a:rPr lang="en-US" sz="1800" i="0" u="none" strike="noStrike" cap="none" dirty="0">
                <a:solidFill>
                  <a:schemeClr val="dk1"/>
                </a:solidFill>
                <a:latin typeface="Calibri"/>
                <a:ea typeface="Calibri"/>
                <a:cs typeface="Calibri"/>
                <a:sym typeface="Calibri"/>
              </a:rPr>
              <a:t>: Find number of contractors on these SINS, find who has no sales, determine average sales per contract</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Vendor Support Center</a:t>
            </a:r>
            <a:r>
              <a:rPr lang="en-US" sz="1800" i="0" u="none" strike="noStrike" cap="none" dirty="0">
                <a:solidFill>
                  <a:schemeClr val="dk1"/>
                </a:solidFill>
                <a:latin typeface="Calibri"/>
                <a:ea typeface="Calibri"/>
                <a:cs typeface="Calibri"/>
                <a:sym typeface="Calibri"/>
              </a:rPr>
              <a:t>: Determine if SIN market is growing or shrinking</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GSA Advantage</a:t>
            </a:r>
            <a:r>
              <a:rPr lang="en-US" sz="1800" i="0" u="none" strike="noStrike" cap="none" dirty="0">
                <a:solidFill>
                  <a:schemeClr val="dk1"/>
                </a:solidFill>
                <a:latin typeface="Calibri"/>
                <a:ea typeface="Calibri"/>
                <a:cs typeface="Calibri"/>
                <a:sym typeface="Calibri"/>
              </a:rPr>
              <a:t>: Determine if your pricing is competitive with top 3 contracts</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FBO</a:t>
            </a:r>
            <a:r>
              <a:rPr lang="en-US" sz="1800" i="0" u="none" strike="noStrike" cap="none" dirty="0">
                <a:solidFill>
                  <a:schemeClr val="dk1"/>
                </a:solidFill>
                <a:latin typeface="Calibri"/>
                <a:ea typeface="Calibri"/>
                <a:cs typeface="Calibri"/>
                <a:sym typeface="Calibri"/>
              </a:rPr>
              <a:t>: See if there are current opportunities to sell </a:t>
            </a:r>
            <a:endParaRPr sz="1800"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FPDS</a:t>
            </a:r>
            <a:r>
              <a:rPr lang="en-US" sz="1800" i="0" u="none" strike="noStrike" cap="none" dirty="0">
                <a:solidFill>
                  <a:schemeClr val="dk1"/>
                </a:solidFill>
                <a:latin typeface="Calibri"/>
                <a:ea typeface="Calibri"/>
                <a:cs typeface="Calibri"/>
                <a:sym typeface="Calibri"/>
              </a:rPr>
              <a:t>: </a:t>
            </a:r>
            <a:r>
              <a:rPr lang="en-US" sz="1800" i="0" u="none" strike="noStrike" cap="none" dirty="0" smtClean="0">
                <a:solidFill>
                  <a:schemeClr val="dk1"/>
                </a:solidFill>
                <a:latin typeface="Calibri"/>
                <a:ea typeface="Calibri"/>
                <a:cs typeface="Calibri"/>
                <a:sym typeface="Calibri"/>
              </a:rPr>
              <a:t>Determine which </a:t>
            </a:r>
            <a:r>
              <a:rPr lang="en-US" sz="1800" i="0" u="none" strike="noStrike" cap="none" dirty="0">
                <a:solidFill>
                  <a:schemeClr val="dk1"/>
                </a:solidFill>
                <a:latin typeface="Calibri"/>
                <a:ea typeface="Calibri"/>
                <a:cs typeface="Calibri"/>
                <a:sym typeface="Calibri"/>
              </a:rPr>
              <a:t>agencies are purchasing and through which vendors</a:t>
            </a:r>
            <a:endParaRPr sz="1800" i="0" u="none" strike="noStrike" cap="none" dirty="0">
              <a:solidFill>
                <a:schemeClr val="dk1"/>
              </a:solidFill>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dirty="0">
                <a:latin typeface="Calibri"/>
                <a:ea typeface="Calibri"/>
                <a:cs typeface="Calibri"/>
                <a:sym typeface="Calibri"/>
              </a:rPr>
              <a:t>Product Service Manual</a:t>
            </a:r>
            <a:r>
              <a:rPr lang="en-US" sz="1800" dirty="0">
                <a:latin typeface="Calibri"/>
                <a:ea typeface="Calibri"/>
                <a:cs typeface="Calibri"/>
                <a:sym typeface="Calibri"/>
              </a:rPr>
              <a:t>: Find your Product Service Code </a:t>
            </a:r>
            <a:r>
              <a:rPr lang="en-US" sz="1800" b="1" dirty="0">
                <a:latin typeface="Calibri"/>
                <a:ea typeface="Calibri"/>
                <a:cs typeface="Calibri"/>
                <a:sym typeface="Calibri"/>
              </a:rPr>
              <a:t>(PSC)</a:t>
            </a:r>
            <a:endParaRPr sz="1800" b="1" dirty="0">
              <a:latin typeface="Calibri"/>
              <a:ea typeface="Calibri"/>
              <a:cs typeface="Calibri"/>
              <a:sym typeface="Calibri"/>
            </a:endParaRPr>
          </a:p>
          <a:p>
            <a:pPr marL="342900" marR="0" lvl="0" indent="-330200" algn="l" rtl="0">
              <a:spcBef>
                <a:spcPts val="40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Acquisition.gov</a:t>
            </a:r>
            <a:r>
              <a:rPr lang="en-US" sz="1800" i="0" u="none" strike="noStrike" cap="none" dirty="0">
                <a:solidFill>
                  <a:schemeClr val="dk1"/>
                </a:solidFill>
                <a:latin typeface="Calibri"/>
                <a:ea typeface="Calibri"/>
                <a:cs typeface="Calibri"/>
                <a:sym typeface="Calibri"/>
              </a:rPr>
              <a:t>: review long term forecast of opportunities</a:t>
            </a:r>
            <a:endParaRPr sz="1800"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31350" y="1500225"/>
            <a:ext cx="9081300" cy="409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Please share your success stories, comments, questions, and concerns.</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2400" dirty="0">
                <a:solidFill>
                  <a:srgbClr val="266BA6"/>
                </a:solidFill>
                <a:latin typeface="Calibri"/>
                <a:ea typeface="Calibri"/>
                <a:cs typeface="Calibri"/>
                <a:sym typeface="Calibri"/>
              </a:rPr>
              <a:t>www.gsa.gov/askosbu</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1800" b="1" dirty="0" err="1">
                <a:solidFill>
                  <a:srgbClr val="000000"/>
                </a:solidFill>
                <a:latin typeface="Calibri"/>
                <a:ea typeface="Calibri"/>
                <a:cs typeface="Calibri"/>
                <a:sym typeface="Calibri"/>
              </a:rPr>
              <a:t>Syretta</a:t>
            </a:r>
            <a:r>
              <a:rPr lang="en-US" sz="1800" b="1" dirty="0">
                <a:solidFill>
                  <a:srgbClr val="000000"/>
                </a:solidFill>
                <a:latin typeface="Calibri"/>
                <a:ea typeface="Calibri"/>
                <a:cs typeface="Calibri"/>
                <a:sym typeface="Calibri"/>
              </a:rPr>
              <a:t> Dyson-</a:t>
            </a:r>
            <a:r>
              <a:rPr lang="en-US" sz="1800" b="1" dirty="0" err="1">
                <a:solidFill>
                  <a:srgbClr val="000000"/>
                </a:solidFill>
                <a:latin typeface="Calibri"/>
                <a:ea typeface="Calibri"/>
                <a:cs typeface="Calibri"/>
                <a:sym typeface="Calibri"/>
              </a:rPr>
              <a:t>Buesing</a:t>
            </a:r>
            <a:endParaRPr sz="1800" b="1"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1800" b="1" u="sng" dirty="0">
                <a:solidFill>
                  <a:schemeClr val="hlink"/>
                </a:solidFill>
                <a:latin typeface="Calibri"/>
                <a:ea typeface="Calibri"/>
                <a:cs typeface="Calibri"/>
                <a:sym typeface="Calibri"/>
                <a:hlinkClick r:id="rId3"/>
              </a:rPr>
              <a:t>syretta.dyson@gsa.gov</a:t>
            </a:r>
            <a:endParaRPr sz="1800" b="1" dirty="0">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a:p>
            <a:pPr marL="0" marR="0" lvl="0" indent="0" algn="ctr" rtl="0">
              <a:spcBef>
                <a:spcPts val="0"/>
              </a:spcBef>
              <a:spcAft>
                <a:spcPts val="0"/>
              </a:spcAft>
              <a:buNone/>
            </a:pPr>
            <a:r>
              <a:rPr lang="en-US" sz="1800" b="1" dirty="0">
                <a:latin typeface="Calibri"/>
                <a:ea typeface="Calibri"/>
                <a:cs typeface="Calibri"/>
                <a:sym typeface="Calibri"/>
              </a:rPr>
              <a:t>or</a:t>
            </a:r>
            <a:endParaRPr sz="1800" b="1" dirty="0">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a:p>
            <a:pPr marL="0" marR="0" lvl="0" indent="0" algn="ctr" rtl="0">
              <a:spcBef>
                <a:spcPts val="0"/>
              </a:spcBef>
              <a:spcAft>
                <a:spcPts val="0"/>
              </a:spcAft>
              <a:buNone/>
            </a:pPr>
            <a:r>
              <a:rPr lang="en-US" sz="1800" b="1" dirty="0">
                <a:latin typeface="Calibri"/>
                <a:ea typeface="Calibri"/>
                <a:cs typeface="Calibri"/>
                <a:sym typeface="Calibri"/>
              </a:rPr>
              <a:t>Shanti Kapoor</a:t>
            </a:r>
            <a:endParaRPr sz="1800" b="1" dirty="0">
              <a:latin typeface="Calibri"/>
              <a:ea typeface="Calibri"/>
              <a:cs typeface="Calibri"/>
              <a:sym typeface="Calibri"/>
            </a:endParaRPr>
          </a:p>
          <a:p>
            <a:pPr marL="0" marR="0" lvl="0" indent="0" algn="ctr" rtl="0">
              <a:spcBef>
                <a:spcPts val="0"/>
              </a:spcBef>
              <a:spcAft>
                <a:spcPts val="0"/>
              </a:spcAft>
              <a:buNone/>
            </a:pPr>
            <a:r>
              <a:rPr lang="en-US" sz="1800" b="1" u="sng" dirty="0">
                <a:solidFill>
                  <a:schemeClr val="hlink"/>
                </a:solidFill>
                <a:latin typeface="Calibri"/>
                <a:ea typeface="Calibri"/>
                <a:cs typeface="Calibri"/>
                <a:sym typeface="Calibri"/>
                <a:hlinkClick r:id="rId4"/>
              </a:rPr>
              <a:t>shanti.kapoor@gsa.gov</a:t>
            </a:r>
            <a:r>
              <a:rPr lang="en-US" sz="1800" b="1" dirty="0">
                <a:latin typeface="Calibri"/>
                <a:ea typeface="Calibri"/>
                <a:cs typeface="Calibri"/>
                <a:sym typeface="Calibri"/>
              </a:rPr>
              <a:t> </a:t>
            </a:r>
            <a:endParaRPr sz="1800" b="1" dirty="0">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5"/>
              </a:rPr>
              <a:t>www.gsa.gov/osbu</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rgbClr val="266BA6"/>
                </a:solidFill>
                <a:latin typeface="Calibri"/>
                <a:ea typeface="Calibri"/>
                <a:cs typeface="Calibri"/>
                <a:sym typeface="Calibri"/>
              </a:rPr>
              <a:t>1-855-OSBUGSA (672-8472)</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1" name="Shape 291"/>
          <p:cNvSpPr txBox="1"/>
          <p:nvPr/>
        </p:nvSpPr>
        <p:spPr>
          <a:xfrm>
            <a:off x="1276450" y="223875"/>
            <a:ext cx="7143900" cy="8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3600" b="1">
                <a:solidFill>
                  <a:srgbClr val="266BA6"/>
                </a:solidFill>
                <a:latin typeface="Calibri"/>
                <a:ea typeface="Calibri"/>
                <a:cs typeface="Calibri"/>
                <a:sym typeface="Calibri"/>
              </a:rPr>
              <a:t>WE WANT TO HEAR FROM YOU!</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OSBU Overview</a:t>
            </a:r>
            <a:endParaRPr sz="44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latin typeface="Calibri"/>
                <a:ea typeface="Calibri"/>
                <a:cs typeface="Calibri"/>
                <a:sym typeface="Calibri"/>
              </a:rPr>
              <a:t>According to the Small Business Act as amended by Public Law 95-507, the Office of Small &amp; Disadvantaged Business was established to:</a:t>
            </a:r>
            <a:br>
              <a:rPr lang="en-US" sz="2000" dirty="0">
                <a:latin typeface="Calibri"/>
                <a:ea typeface="Calibri"/>
                <a:cs typeface="Calibri"/>
                <a:sym typeface="Calibri"/>
              </a:rPr>
            </a:br>
            <a:endParaRPr sz="2000" i="0" u="none" strike="noStrike" cap="none" dirty="0">
              <a:solidFill>
                <a:schemeClr val="dk1"/>
              </a:solidFill>
              <a:latin typeface="Calibri"/>
              <a:ea typeface="Calibri"/>
              <a:cs typeface="Calibri"/>
              <a:sym typeface="Calibri"/>
            </a:endParaRPr>
          </a:p>
          <a:p>
            <a:pPr marL="742950" marR="0" lvl="1" indent="-298450" algn="l" rtl="0">
              <a:spcBef>
                <a:spcPts val="360"/>
              </a:spcBef>
              <a:spcAft>
                <a:spcPts val="0"/>
              </a:spcAft>
              <a:buClr>
                <a:schemeClr val="dk1"/>
              </a:buClr>
              <a:buSzPts val="2000"/>
              <a:buFont typeface="Calibri"/>
              <a:buChar char="–"/>
            </a:pPr>
            <a:r>
              <a:rPr lang="en-US" sz="2000" dirty="0">
                <a:latin typeface="Calibri"/>
                <a:ea typeface="Calibri"/>
                <a:cs typeface="Calibri"/>
                <a:sym typeface="Calibri"/>
              </a:rPr>
              <a:t>Advocate, within each Federal Executive Agency, for the </a:t>
            </a:r>
            <a:r>
              <a:rPr lang="en-US" sz="2000" b="1" u="sng" dirty="0">
                <a:latin typeface="Calibri"/>
                <a:ea typeface="Calibri"/>
                <a:cs typeface="Calibri"/>
                <a:sym typeface="Calibri"/>
              </a:rPr>
              <a:t>maximum practicable</a:t>
            </a:r>
            <a:r>
              <a:rPr lang="en-US" sz="2000" dirty="0">
                <a:latin typeface="Calibri"/>
                <a:ea typeface="Calibri"/>
                <a:cs typeface="Calibri"/>
                <a:sym typeface="Calibri"/>
              </a:rPr>
              <a:t> use of all designated small business categories within the Federal Acquisition process.</a:t>
            </a:r>
            <a:br>
              <a:rPr lang="en-US" sz="2000" dirty="0">
                <a:latin typeface="Calibri"/>
                <a:ea typeface="Calibri"/>
                <a:cs typeface="Calibri"/>
                <a:sym typeface="Calibri"/>
              </a:rPr>
            </a:br>
            <a:endParaRPr sz="2000" i="0" u="none" strike="noStrike" cap="none" dirty="0">
              <a:solidFill>
                <a:schemeClr val="dk1"/>
              </a:solidFill>
              <a:latin typeface="Calibri"/>
              <a:ea typeface="Calibri"/>
              <a:cs typeface="Calibri"/>
              <a:sym typeface="Calibri"/>
            </a:endParaRPr>
          </a:p>
          <a:p>
            <a:pPr marL="742950" marR="0" lvl="1" indent="-298450" algn="l" rtl="0">
              <a:spcBef>
                <a:spcPts val="360"/>
              </a:spcBef>
              <a:spcAft>
                <a:spcPts val="0"/>
              </a:spcAft>
              <a:buClr>
                <a:schemeClr val="dk1"/>
              </a:buClr>
              <a:buSzPts val="2000"/>
              <a:buFont typeface="Calibri"/>
              <a:buChar char="–"/>
            </a:pPr>
            <a:r>
              <a:rPr lang="en-US" sz="2000" i="0" u="none" strike="noStrike" cap="none" dirty="0">
                <a:solidFill>
                  <a:schemeClr val="dk1"/>
                </a:solidFill>
                <a:latin typeface="Calibri"/>
                <a:ea typeface="Calibri"/>
                <a:cs typeface="Calibri"/>
                <a:sym typeface="Calibri"/>
              </a:rPr>
              <a:t>Ensure inclusion of small businesses as sources for goods and services in Federal acquisitions as prime contractors and subcontractors.</a:t>
            </a:r>
            <a:endParaRPr sz="2000" dirty="0">
              <a:latin typeface="Calibri"/>
              <a:ea typeface="Calibri"/>
              <a:cs typeface="Calibri"/>
              <a:sym typeface="Calibri"/>
            </a:endParaRPr>
          </a:p>
          <a:p>
            <a:pPr marL="0" marR="0" lvl="0" indent="0" algn="l" rtl="0">
              <a:spcBef>
                <a:spcPts val="360"/>
              </a:spcBef>
              <a:spcAft>
                <a:spcPts val="0"/>
              </a:spcAft>
              <a:buClr>
                <a:schemeClr val="dk1"/>
              </a:buClr>
              <a:buSzPts val="1800"/>
              <a:buFont typeface="Arial"/>
              <a:buNone/>
            </a:pPr>
            <a:endParaRPr sz="2000" i="0" u="none" strike="noStrike" cap="none" dirty="0">
              <a:solidFill>
                <a:schemeClr val="dk1"/>
              </a:solidFill>
              <a:latin typeface="Calibri"/>
              <a:ea typeface="Calibri"/>
              <a:cs typeface="Calibri"/>
              <a:sym typeface="Calibri"/>
            </a:endParaRPr>
          </a:p>
          <a:p>
            <a:pPr marL="742950" marR="0" lvl="1" indent="-298450" algn="l" rtl="0">
              <a:spcBef>
                <a:spcPts val="360"/>
              </a:spcBef>
              <a:spcAft>
                <a:spcPts val="0"/>
              </a:spcAft>
              <a:buClr>
                <a:schemeClr val="dk1"/>
              </a:buClr>
              <a:buSzPts val="2000"/>
              <a:buFont typeface="Calibri"/>
              <a:buChar char="–"/>
            </a:pPr>
            <a:r>
              <a:rPr lang="en-US" sz="2000" i="0" u="none" strike="noStrike" cap="none" dirty="0">
                <a:solidFill>
                  <a:schemeClr val="dk1"/>
                </a:solidFill>
                <a:latin typeface="Calibri"/>
                <a:ea typeface="Calibri"/>
                <a:cs typeface="Calibri"/>
                <a:sym typeface="Calibri"/>
              </a:rPr>
              <a:t>Manage the small business utilization programs for </a:t>
            </a:r>
            <a:r>
              <a:rPr lang="en-US" sz="2000" i="0" u="none" strike="noStrike" cap="none" dirty="0" smtClean="0">
                <a:solidFill>
                  <a:schemeClr val="dk1"/>
                </a:solidFill>
                <a:latin typeface="Calibri"/>
                <a:ea typeface="Calibri"/>
                <a:cs typeface="Calibri"/>
                <a:sym typeface="Calibri"/>
              </a:rPr>
              <a:t>OUR </a:t>
            </a:r>
            <a:r>
              <a:rPr lang="en-US" sz="2000" i="0" u="none" strike="noStrike" cap="none" dirty="0">
                <a:solidFill>
                  <a:schemeClr val="dk1"/>
                </a:solidFill>
                <a:latin typeface="Calibri"/>
                <a:ea typeface="Calibri"/>
                <a:cs typeface="Calibri"/>
                <a:sym typeface="Calibri"/>
              </a:rPr>
              <a:t>respective organization.</a:t>
            </a:r>
            <a:endParaRPr sz="2000" dirty="0">
              <a:latin typeface="Calibri"/>
              <a:ea typeface="Calibri"/>
              <a:cs typeface="Calibri"/>
              <a:sym typeface="Calibri"/>
            </a:endParaRPr>
          </a:p>
          <a:p>
            <a:pPr marL="342900" marR="0" lvl="0" indent="-254000" algn="l" rtl="0">
              <a:spcBef>
                <a:spcPts val="280"/>
              </a:spcBef>
              <a:spcAft>
                <a:spcPts val="0"/>
              </a:spcAft>
              <a:buClr>
                <a:schemeClr val="dk1"/>
              </a:buClr>
              <a:buSzPts val="1400"/>
              <a:buFont typeface="Arial"/>
              <a:buNone/>
            </a:pP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a:t>OSBU Offices</a:t>
            </a:r>
            <a:endParaRPr sz="4400" b="0" i="0" u="none" strike="noStrike" cap="none">
              <a:solidFill>
                <a:schemeClr val="dk1"/>
              </a:solidFill>
              <a:latin typeface="Calibri"/>
              <a:ea typeface="Calibri"/>
              <a:cs typeface="Calibri"/>
              <a:sym typeface="Calibri"/>
            </a:endParaRPr>
          </a:p>
        </p:txBody>
      </p:sp>
      <p:pic>
        <p:nvPicPr>
          <p:cNvPr id="110" name="Shape 110" descr="https://lh5.googleusercontent.com/gTi8pYjdbWKQAFjm6HAMzHLGLF8RBP0BpXQKd52TBCjty4CzJhYajH-HTkmIidhgr9uv0b7C6togDfMzNLSvQzeNnjry_W8fHmWjki4TwSaoc_CnfrBdxOx3fMUdBmAdR0N6pPjKT9K63xx9zg"/>
          <p:cNvPicPr preferRelativeResize="0"/>
          <p:nvPr/>
        </p:nvPicPr>
        <p:blipFill rotWithShape="1">
          <a:blip r:embed="rId3">
            <a:alphaModFix/>
          </a:blip>
          <a:srcRect/>
          <a:stretch/>
        </p:blipFill>
        <p:spPr>
          <a:xfrm>
            <a:off x="352525" y="2307900"/>
            <a:ext cx="5300001" cy="3149000"/>
          </a:xfrm>
          <a:prstGeom prst="rect">
            <a:avLst/>
          </a:prstGeom>
          <a:noFill/>
          <a:ln>
            <a:noFill/>
          </a:ln>
        </p:spPr>
      </p:pic>
      <p:sp>
        <p:nvSpPr>
          <p:cNvPr id="111" name="Shape 111"/>
          <p:cNvSpPr txBox="1"/>
          <p:nvPr/>
        </p:nvSpPr>
        <p:spPr>
          <a:xfrm>
            <a:off x="6172200" y="2743200"/>
            <a:ext cx="2590800" cy="3016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0" u="none" strike="noStrike" cap="none">
                <a:solidFill>
                  <a:schemeClr val="dk1"/>
                </a:solidFill>
                <a:latin typeface="Calibri"/>
                <a:ea typeface="Calibri"/>
                <a:cs typeface="Calibri"/>
                <a:sym typeface="Calibri"/>
              </a:rPr>
              <a:t>Region 1:   Boston, MA</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2:   New York, NY</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3:   Philadelphia, PA</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4:   Atlanta, GA</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5:   Chicago, IL</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6:   Kansas City, MO</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7:   Ft. Worth, Texas</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8:   Denver, CO </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9:   San Francisco, CA</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10:  Auburn, WA</a:t>
            </a:r>
            <a:endParaRPr>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Region 11:  Washington, DC</a:t>
            </a:r>
            <a:endParaRPr>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12" name="Shape 112"/>
          <p:cNvSpPr/>
          <p:nvPr/>
        </p:nvSpPr>
        <p:spPr>
          <a:xfrm>
            <a:off x="1064550" y="1417650"/>
            <a:ext cx="7391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GSA’s Office of Small Business Utilization has offices located in 11 regions across the country to support and advocate for small businesses.</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Quick Definitions</a:t>
            </a:r>
            <a:endParaRPr/>
          </a:p>
        </p:txBody>
      </p:sp>
      <p:sp>
        <p:nvSpPr>
          <p:cNvPr id="119" name="Shape 119"/>
          <p:cNvSpPr txBox="1"/>
          <p:nvPr/>
        </p:nvSpPr>
        <p:spPr>
          <a:xfrm>
            <a:off x="304600" y="1507950"/>
            <a:ext cx="8139300" cy="4643700"/>
          </a:xfrm>
          <a:prstGeom prst="rect">
            <a:avLst/>
          </a:prstGeom>
          <a:noFill/>
          <a:ln>
            <a:noFill/>
          </a:ln>
        </p:spPr>
        <p:txBody>
          <a:bodyPr spcFirstLastPara="1" wrap="square" lIns="91425" tIns="91425" rIns="91425" bIns="91425" anchor="ctr" anchorCtr="0">
            <a:noAutofit/>
          </a:bodyPr>
          <a:lstStyle/>
          <a:p>
            <a:pPr marL="457200" lvl="0" indent="-368300" rtl="0">
              <a:spcBef>
                <a:spcPts val="0"/>
              </a:spcBef>
              <a:spcAft>
                <a:spcPts val="1200"/>
              </a:spcAft>
              <a:buClr>
                <a:srgbClr val="222222"/>
              </a:buClr>
              <a:buSzPts val="2200"/>
              <a:buChar char="●"/>
            </a:pPr>
            <a:r>
              <a:rPr lang="en-US" sz="2200" dirty="0">
                <a:solidFill>
                  <a:srgbClr val="222222"/>
                </a:solidFill>
                <a:latin typeface="Calibri"/>
                <a:ea typeface="Calibri"/>
                <a:cs typeface="Calibri"/>
                <a:sym typeface="Calibri"/>
              </a:rPr>
              <a:t>A </a:t>
            </a:r>
            <a:r>
              <a:rPr lang="en-US" sz="2200" b="1" dirty="0">
                <a:solidFill>
                  <a:srgbClr val="222222"/>
                </a:solidFill>
                <a:latin typeface="Calibri"/>
                <a:ea typeface="Calibri"/>
                <a:cs typeface="Calibri"/>
                <a:sym typeface="Calibri"/>
              </a:rPr>
              <a:t>schedule</a:t>
            </a:r>
            <a:r>
              <a:rPr lang="en-US" sz="2200" dirty="0">
                <a:solidFill>
                  <a:srgbClr val="222222"/>
                </a:solidFill>
                <a:latin typeface="Calibri"/>
                <a:ea typeface="Calibri"/>
                <a:cs typeface="Calibri"/>
                <a:sym typeface="Calibri"/>
              </a:rPr>
              <a:t> is a category of products and </a:t>
            </a:r>
            <a:r>
              <a:rPr lang="en-US" sz="2200" dirty="0" smtClean="0">
                <a:solidFill>
                  <a:srgbClr val="222222"/>
                </a:solidFill>
                <a:latin typeface="Calibri"/>
                <a:ea typeface="Calibri"/>
                <a:cs typeface="Calibri"/>
                <a:sym typeface="Calibri"/>
              </a:rPr>
              <a:t>services.</a:t>
            </a:r>
          </a:p>
          <a:p>
            <a:pPr marL="457200" lvl="0" indent="-368300" rtl="0">
              <a:spcBef>
                <a:spcPts val="0"/>
              </a:spcBef>
              <a:spcAft>
                <a:spcPts val="1200"/>
              </a:spcAft>
              <a:buClr>
                <a:srgbClr val="222222"/>
              </a:buClr>
              <a:buSzPts val="2200"/>
              <a:buChar char="●"/>
            </a:pPr>
            <a:r>
              <a:rPr lang="en-US" sz="2200" b="1" dirty="0" smtClean="0">
                <a:solidFill>
                  <a:schemeClr val="dk1"/>
                </a:solidFill>
                <a:latin typeface="Calibri"/>
                <a:ea typeface="Calibri"/>
                <a:cs typeface="Calibri"/>
                <a:sym typeface="Calibri"/>
              </a:rPr>
              <a:t>Special </a:t>
            </a:r>
            <a:r>
              <a:rPr lang="en-US" sz="2200" b="1" dirty="0">
                <a:solidFill>
                  <a:schemeClr val="dk1"/>
                </a:solidFill>
                <a:latin typeface="Calibri"/>
                <a:ea typeface="Calibri"/>
                <a:cs typeface="Calibri"/>
                <a:sym typeface="Calibri"/>
              </a:rPr>
              <a:t>Item Numbers (SINs) </a:t>
            </a:r>
            <a:r>
              <a:rPr lang="en-US" sz="2200" dirty="0" smtClean="0">
                <a:solidFill>
                  <a:schemeClr val="dk1"/>
                </a:solidFill>
                <a:latin typeface="Calibri"/>
                <a:ea typeface="Calibri"/>
                <a:cs typeface="Calibri"/>
                <a:sym typeface="Calibri"/>
              </a:rPr>
              <a:t>are </a:t>
            </a:r>
            <a:r>
              <a:rPr lang="en-US" sz="2200" dirty="0">
                <a:solidFill>
                  <a:schemeClr val="dk1"/>
                </a:solidFill>
                <a:latin typeface="Calibri"/>
                <a:ea typeface="Calibri"/>
                <a:cs typeface="Calibri"/>
                <a:sym typeface="Calibri"/>
              </a:rPr>
              <a:t>also known as </a:t>
            </a:r>
            <a:r>
              <a:rPr lang="en-US" sz="2200" dirty="0" smtClean="0">
                <a:solidFill>
                  <a:schemeClr val="dk1"/>
                </a:solidFill>
                <a:latin typeface="Calibri"/>
                <a:ea typeface="Calibri"/>
                <a:cs typeface="Calibri"/>
                <a:sym typeface="Calibri"/>
              </a:rPr>
              <a:t>subcategories.</a:t>
            </a:r>
            <a:endParaRPr lang="en-US" sz="2200" dirty="0">
              <a:solidFill>
                <a:srgbClr val="222222"/>
              </a:solidFill>
              <a:latin typeface="Calibri"/>
              <a:ea typeface="Calibri"/>
              <a:cs typeface="Calibri"/>
              <a:sym typeface="Calibri"/>
            </a:endParaRPr>
          </a:p>
          <a:p>
            <a:pPr marL="457200" lvl="0" indent="-368300" rtl="0">
              <a:spcBef>
                <a:spcPts val="0"/>
              </a:spcBef>
              <a:spcAft>
                <a:spcPts val="1200"/>
              </a:spcAft>
              <a:buClr>
                <a:srgbClr val="222222"/>
              </a:buClr>
              <a:buSzPts val="2200"/>
              <a:buChar char="●"/>
            </a:pPr>
            <a:r>
              <a:rPr lang="en-US" sz="2200" dirty="0" smtClean="0">
                <a:solidFill>
                  <a:srgbClr val="222222"/>
                </a:solidFill>
                <a:latin typeface="Calibri"/>
                <a:ea typeface="Calibri"/>
                <a:cs typeface="Calibri"/>
                <a:sym typeface="Calibri"/>
              </a:rPr>
              <a:t>A </a:t>
            </a:r>
            <a:r>
              <a:rPr lang="en-US" sz="2200" b="1" dirty="0">
                <a:solidFill>
                  <a:srgbClr val="222222"/>
                </a:solidFill>
                <a:latin typeface="Calibri"/>
                <a:ea typeface="Calibri"/>
                <a:cs typeface="Calibri"/>
                <a:sym typeface="Calibri"/>
              </a:rPr>
              <a:t>contract </a:t>
            </a:r>
            <a:r>
              <a:rPr lang="en-US" sz="2200" dirty="0" smtClean="0">
                <a:solidFill>
                  <a:srgbClr val="222222"/>
                </a:solidFill>
                <a:latin typeface="Calibri"/>
                <a:ea typeface="Calibri"/>
                <a:cs typeface="Calibri"/>
                <a:sym typeface="Calibri"/>
              </a:rPr>
              <a:t>means, </a:t>
            </a:r>
            <a:r>
              <a:rPr lang="en-US" sz="2200" dirty="0">
                <a:solidFill>
                  <a:srgbClr val="222222"/>
                </a:solidFill>
                <a:latin typeface="Calibri"/>
                <a:ea typeface="Calibri"/>
                <a:cs typeface="Calibri"/>
                <a:sym typeface="Calibri"/>
              </a:rPr>
              <a:t>companies like yours have an agreement to provide products and services to agencies; you can use the GSA brand to sell to </a:t>
            </a:r>
            <a:r>
              <a:rPr lang="en-US" sz="2200" dirty="0" smtClean="0">
                <a:solidFill>
                  <a:srgbClr val="222222"/>
                </a:solidFill>
                <a:latin typeface="Calibri"/>
                <a:ea typeface="Calibri"/>
                <a:cs typeface="Calibri"/>
                <a:sym typeface="Calibri"/>
              </a:rPr>
              <a:t>agencies.</a:t>
            </a:r>
            <a:endParaRPr lang="en-US" sz="2200" dirty="0">
              <a:solidFill>
                <a:srgbClr val="222222"/>
              </a:solidFill>
              <a:latin typeface="Calibri"/>
              <a:ea typeface="Calibri"/>
              <a:cs typeface="Calibri"/>
              <a:sym typeface="Calibri"/>
            </a:endParaRPr>
          </a:p>
          <a:p>
            <a:pPr marL="457200" lvl="0" indent="-368300" rtl="0">
              <a:spcBef>
                <a:spcPts val="0"/>
              </a:spcBef>
              <a:spcAft>
                <a:spcPts val="1200"/>
              </a:spcAft>
              <a:buClr>
                <a:srgbClr val="222222"/>
              </a:buClr>
              <a:buSzPts val="2200"/>
              <a:buChar char="●"/>
            </a:pPr>
            <a:r>
              <a:rPr lang="en-US" sz="2200" dirty="0" smtClean="0">
                <a:solidFill>
                  <a:srgbClr val="222222"/>
                </a:solidFill>
                <a:latin typeface="Calibri"/>
                <a:ea typeface="Calibri"/>
                <a:cs typeface="Calibri"/>
                <a:sym typeface="Calibri"/>
              </a:rPr>
              <a:t>A </a:t>
            </a:r>
            <a:r>
              <a:rPr lang="en-US" sz="2200" b="1" dirty="0">
                <a:solidFill>
                  <a:srgbClr val="222222"/>
                </a:solidFill>
                <a:latin typeface="Calibri"/>
                <a:ea typeface="Calibri"/>
                <a:cs typeface="Calibri"/>
                <a:sym typeface="Calibri"/>
              </a:rPr>
              <a:t>schedule offer</a:t>
            </a:r>
            <a:r>
              <a:rPr lang="en-US" sz="2200" dirty="0">
                <a:solidFill>
                  <a:srgbClr val="222222"/>
                </a:solidFill>
                <a:latin typeface="Calibri"/>
                <a:ea typeface="Calibri"/>
                <a:cs typeface="Calibri"/>
                <a:sym typeface="Calibri"/>
              </a:rPr>
              <a:t> is like a job application—who you are, why you’re competitive, and why you should be able to use the GSA brand.</a:t>
            </a:r>
            <a:endParaRPr sz="2200" dirty="0">
              <a:solidFill>
                <a:srgbClr val="222222"/>
              </a:solidFill>
              <a:latin typeface="Calibri"/>
              <a:ea typeface="Calibri"/>
              <a:cs typeface="Calibri"/>
              <a:sym typeface="Calibri"/>
            </a:endParaRPr>
          </a:p>
          <a:p>
            <a:pPr marL="0" lvl="0" indent="0" rtl="0">
              <a:lnSpc>
                <a:spcPct val="115000"/>
              </a:lnSpc>
              <a:spcBef>
                <a:spcPts val="1000"/>
              </a:spcBef>
              <a:spcAft>
                <a:spcPts val="1000"/>
              </a:spcAft>
              <a:buNone/>
            </a:pPr>
            <a:endParaRPr sz="1600" i="1" dirty="0">
              <a:solidFill>
                <a:srgbClr val="FF0000"/>
              </a:solidFill>
              <a:highlight>
                <a:srgbClr val="FFFF00"/>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Top 10 Schedule Sales in FY16</a:t>
            </a:r>
            <a:endParaRPr sz="4000" b="0" i="0" u="none" strike="noStrike" cap="none">
              <a:solidFill>
                <a:schemeClr val="dk1"/>
              </a:solidFill>
              <a:latin typeface="Calibri"/>
              <a:ea typeface="Calibri"/>
              <a:cs typeface="Calibri"/>
              <a:sym typeface="Calibri"/>
            </a:endParaRPr>
          </a:p>
        </p:txBody>
      </p:sp>
      <p:graphicFrame>
        <p:nvGraphicFramePr>
          <p:cNvPr id="125" name="Shape 125"/>
          <p:cNvGraphicFramePr/>
          <p:nvPr/>
        </p:nvGraphicFramePr>
        <p:xfrm>
          <a:off x="529300" y="1529837"/>
          <a:ext cx="8229600" cy="4354250"/>
        </p:xfrm>
        <a:graphic>
          <a:graphicData uri="http://schemas.openxmlformats.org/drawingml/2006/table">
            <a:tbl>
              <a:tblPr>
                <a:noFill/>
                <a:tableStyleId>{A06EF733-B919-41DF-BF76-5F27D86856DD}</a:tableStyleId>
              </a:tblPr>
              <a:tblGrid>
                <a:gridCol w="6092375"/>
                <a:gridCol w="2137225"/>
              </a:tblGrid>
              <a:tr h="363600">
                <a:tc>
                  <a:txBody>
                    <a:bodyPr/>
                    <a:lstStyle/>
                    <a:p>
                      <a:pPr marL="0" marR="0" lvl="0" indent="0" algn="ctr" rtl="0">
                        <a:spcBef>
                          <a:spcPts val="0"/>
                        </a:spcBef>
                        <a:spcAft>
                          <a:spcPts val="0"/>
                        </a:spcAft>
                        <a:buNone/>
                      </a:pPr>
                      <a:r>
                        <a:rPr lang="en-US" sz="1500" b="1" i="0" u="none" strike="noStrike" cap="none">
                          <a:solidFill>
                            <a:srgbClr val="000000"/>
                          </a:solidFill>
                          <a:latin typeface="Calibri"/>
                          <a:ea typeface="Calibri"/>
                          <a:cs typeface="Calibri"/>
                          <a:sym typeface="Calibri"/>
                        </a:rPr>
                        <a:t>Schedule</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5D8F1"/>
                    </a:solidFill>
                  </a:tcPr>
                </a:tc>
                <a:tc>
                  <a:txBody>
                    <a:bodyPr/>
                    <a:lstStyle/>
                    <a:p>
                      <a:pPr marL="0" marR="0" lvl="0" indent="0" algn="ctr" rtl="0">
                        <a:spcBef>
                          <a:spcPts val="0"/>
                        </a:spcBef>
                        <a:spcAft>
                          <a:spcPts val="0"/>
                        </a:spcAft>
                        <a:buNone/>
                      </a:pPr>
                      <a:r>
                        <a:rPr lang="en-US" sz="1500" b="1" i="0" u="none" strike="noStrike" cap="none">
                          <a:solidFill>
                            <a:srgbClr val="000000"/>
                          </a:solidFill>
                          <a:latin typeface="Calibri"/>
                          <a:ea typeface="Calibri"/>
                          <a:cs typeface="Calibri"/>
                          <a:sym typeface="Calibri"/>
                        </a:rPr>
                        <a:t>Total FY16 Sales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5D8F1"/>
                    </a:solidFill>
                  </a:tcPr>
                </a:tc>
              </a:tr>
              <a:tr h="363600">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70 - IT</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$14,691.5B</a:t>
                      </a:r>
                      <a:endParaRPr>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345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OOCORP – Consolidated/Professional Services Schedule (PSS)*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 $6,484.4B</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66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874 – Mission Oriented Business Integrated  Services  (MOBIS)*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$1,755.4B</a:t>
                      </a:r>
                      <a:endParaRPr sz="1700" u="none" strike="noStrike" cap="none">
                        <a:latin typeface="Calibri"/>
                        <a:ea typeface="Calibri"/>
                        <a:cs typeface="Calibri"/>
                        <a:sym typeface="Calibri"/>
                      </a:endParaRPr>
                    </a:p>
                  </a:txBody>
                  <a:tcPr marL="88675" marR="88675" marT="88675" marB="886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9907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84 – Total Solutions Law Enforcement</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$1,250.2B</a:t>
                      </a:r>
                      <a:endParaRPr sz="1700" u="none" strike="noStrike" cap="none">
                        <a:latin typeface="Calibri"/>
                        <a:ea typeface="Calibri"/>
                        <a:cs typeface="Calibri"/>
                        <a:sym typeface="Calibri"/>
                      </a:endParaRPr>
                    </a:p>
                  </a:txBody>
                  <a:tcPr marL="88675" marR="88675" marT="88675" marB="8867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547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71 – Furniture</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   $868.3M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547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520 – Financial and Business Solutions (FABS)*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    $710.3M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547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51V – Hardware Superstore</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CC0000"/>
                          </a:solidFill>
                          <a:latin typeface="Calibri"/>
                          <a:ea typeface="Calibri"/>
                          <a:cs typeface="Calibri"/>
                          <a:sym typeface="Calibri"/>
                        </a:rPr>
                        <a:t>    </a:t>
                      </a:r>
                      <a:r>
                        <a:rPr lang="en-US" sz="1300" b="1" i="0" u="none" strike="noStrike" cap="none">
                          <a:solidFill>
                            <a:srgbClr val="000000"/>
                          </a:solidFill>
                          <a:latin typeface="Calibri"/>
                          <a:ea typeface="Calibri"/>
                          <a:cs typeface="Calibri"/>
                          <a:sym typeface="Calibri"/>
                        </a:rPr>
                        <a:t>$654.0M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547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66 –  Scientific Equipment &amp; Services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    $622.8M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43400">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36 –  The Office Imaging &amp; Document Solution</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     $604.5M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34525">
                <a:tc>
                  <a:txBody>
                    <a:bodyPr/>
                    <a:lstStyle/>
                    <a:p>
                      <a:pPr marL="0" marR="0" lvl="0" indent="0" algn="l" rtl="0">
                        <a:spcBef>
                          <a:spcPts val="0"/>
                        </a:spcBef>
                        <a:spcAft>
                          <a:spcPts val="0"/>
                        </a:spcAft>
                        <a:buNone/>
                      </a:pPr>
                      <a:r>
                        <a:rPr lang="en-US" sz="1300" b="1" i="0" u="none" strike="noStrike" cap="none">
                          <a:solidFill>
                            <a:srgbClr val="000000"/>
                          </a:solidFill>
                          <a:latin typeface="Calibri"/>
                          <a:ea typeface="Calibri"/>
                          <a:cs typeface="Calibri"/>
                          <a:sym typeface="Calibri"/>
                        </a:rPr>
                        <a:t>871 – Professional Engineering Services (PES)*</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1" i="0" u="none" strike="noStrike" cap="none">
                          <a:solidFill>
                            <a:srgbClr val="CC0000"/>
                          </a:solidFill>
                          <a:latin typeface="Calibri"/>
                          <a:ea typeface="Calibri"/>
                          <a:cs typeface="Calibri"/>
                          <a:sym typeface="Calibri"/>
                        </a:rPr>
                        <a:t>    </a:t>
                      </a:r>
                      <a:r>
                        <a:rPr lang="en-US" sz="1300" b="1" i="0" u="none" strike="noStrike" cap="none">
                          <a:solidFill>
                            <a:srgbClr val="000000"/>
                          </a:solidFill>
                          <a:latin typeface="Calibri"/>
                          <a:ea typeface="Calibri"/>
                          <a:cs typeface="Calibri"/>
                          <a:sym typeface="Calibri"/>
                        </a:rPr>
                        <a:t>$578.5M</a:t>
                      </a:r>
                      <a:endParaRPr sz="1700" u="none" strike="noStrike" cap="none">
                        <a:latin typeface="Calibri"/>
                        <a:ea typeface="Calibri"/>
                        <a:cs typeface="Calibri"/>
                        <a:sym typeface="Calibri"/>
                      </a:endParaRPr>
                    </a:p>
                  </a:txBody>
                  <a:tcPr marL="88675" marR="88675" marT="44350" marB="44350"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
        <p:nvSpPr>
          <p:cNvPr id="126" name="Shape 126"/>
          <p:cNvSpPr/>
          <p:nvPr/>
        </p:nvSpPr>
        <p:spPr>
          <a:xfrm>
            <a:off x="457200" y="1685925"/>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Value Proposition</a:t>
            </a:r>
            <a:endParaRPr sz="44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body" idx="1"/>
          </p:nvPr>
        </p:nvSpPr>
        <p:spPr>
          <a:xfrm>
            <a:off x="304800" y="1524000"/>
            <a:ext cx="86868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There are 3</a:t>
            </a:r>
            <a:r>
              <a:rPr lang="en-US" sz="2400" dirty="0">
                <a:latin typeface="Calibri"/>
                <a:ea typeface="Calibri"/>
                <a:cs typeface="Calibri"/>
                <a:sym typeface="Calibri"/>
              </a:rPr>
              <a:t>1</a:t>
            </a:r>
            <a:r>
              <a:rPr lang="en-US" sz="2400" i="0" u="none" strike="noStrike" cap="none" dirty="0">
                <a:solidFill>
                  <a:schemeClr val="dk1"/>
                </a:solidFill>
                <a:latin typeface="Calibri"/>
                <a:ea typeface="Calibri"/>
                <a:cs typeface="Calibri"/>
                <a:sym typeface="Calibri"/>
              </a:rPr>
              <a:t> Schedules </a:t>
            </a:r>
            <a:endParaRPr dirty="0">
              <a:latin typeface="Calibri"/>
              <a:ea typeface="Calibri"/>
              <a:cs typeface="Calibri"/>
              <a:sym typeface="Calibri"/>
            </a:endParaRPr>
          </a:p>
          <a:p>
            <a:pPr marL="342900" marR="0" lvl="0" indent="-342900" algn="l" rtl="0">
              <a:spcBef>
                <a:spcPts val="0"/>
              </a:spcBef>
              <a:spcAft>
                <a:spcPts val="1200"/>
              </a:spcAft>
              <a:buClr>
                <a:schemeClr val="dk1"/>
              </a:buClr>
              <a:buSzPts val="2400"/>
              <a:buFont typeface="Calibri"/>
              <a:buChar char="•"/>
            </a:pPr>
            <a:r>
              <a:rPr lang="en-US" sz="2400" i="0" u="none" strike="noStrike" cap="none" dirty="0" smtClean="0">
                <a:solidFill>
                  <a:schemeClr val="dk1"/>
                </a:solidFill>
                <a:latin typeface="Calibri"/>
                <a:ea typeface="Calibri"/>
                <a:cs typeface="Calibri"/>
                <a:sym typeface="Calibri"/>
              </a:rPr>
              <a:t>80</a:t>
            </a:r>
            <a:r>
              <a:rPr lang="en-US" sz="2400" i="0" u="none" strike="noStrike" cap="none" dirty="0">
                <a:solidFill>
                  <a:schemeClr val="dk1"/>
                </a:solidFill>
                <a:latin typeface="Calibri"/>
                <a:ea typeface="Calibri"/>
                <a:cs typeface="Calibri"/>
                <a:sym typeface="Calibri"/>
              </a:rPr>
              <a:t>% </a:t>
            </a:r>
            <a:r>
              <a:rPr lang="en-US" sz="2400" i="0" u="none" strike="noStrike" cap="none" dirty="0" smtClean="0">
                <a:solidFill>
                  <a:schemeClr val="dk1"/>
                </a:solidFill>
                <a:latin typeface="Calibri"/>
                <a:ea typeface="Calibri"/>
                <a:cs typeface="Calibri"/>
                <a:sym typeface="Calibri"/>
              </a:rPr>
              <a:t>of GSA Schedule holders are small businesses</a:t>
            </a:r>
            <a:endParaRPr dirty="0">
              <a:latin typeface="Calibri"/>
              <a:ea typeface="Calibri"/>
              <a:cs typeface="Calibri"/>
              <a:sym typeface="Calibri"/>
            </a:endParaRPr>
          </a:p>
          <a:p>
            <a:pPr marL="342900" marR="0" lvl="0" indent="-342900" algn="l" rtl="0">
              <a:spcBef>
                <a:spcPts val="0"/>
              </a:spcBef>
              <a:buClr>
                <a:schemeClr val="dk1"/>
              </a:buClr>
              <a:buSzPts val="2400"/>
              <a:buFont typeface="Calibri"/>
              <a:buChar char="•"/>
            </a:pPr>
            <a:r>
              <a:rPr lang="en-US" sz="2400" i="0" u="none" strike="noStrike" cap="none" dirty="0" smtClean="0">
                <a:solidFill>
                  <a:schemeClr val="dk1"/>
                </a:solidFill>
                <a:latin typeface="Calibri"/>
                <a:ea typeface="Calibri"/>
                <a:cs typeface="Calibri"/>
                <a:sym typeface="Calibri"/>
              </a:rPr>
              <a:t>Approximately $5</a:t>
            </a:r>
            <a:r>
              <a:rPr lang="en-US" sz="2400" dirty="0" smtClean="0">
                <a:latin typeface="Calibri"/>
                <a:ea typeface="Calibri"/>
                <a:cs typeface="Calibri"/>
                <a:sym typeface="Calibri"/>
              </a:rPr>
              <a:t>0 </a:t>
            </a:r>
            <a:r>
              <a:rPr lang="en-US" sz="2400" dirty="0">
                <a:latin typeface="Calibri"/>
                <a:ea typeface="Calibri"/>
                <a:cs typeface="Calibri"/>
                <a:sym typeface="Calibri"/>
              </a:rPr>
              <a:t>Billion</a:t>
            </a:r>
            <a:r>
              <a:rPr lang="en-US" sz="2400" i="0" u="none" strike="noStrike" cap="none" dirty="0">
                <a:solidFill>
                  <a:schemeClr val="dk1"/>
                </a:solidFill>
                <a:latin typeface="Calibri"/>
                <a:ea typeface="Calibri"/>
                <a:cs typeface="Calibri"/>
                <a:sym typeface="Calibri"/>
              </a:rPr>
              <a:t> </a:t>
            </a:r>
            <a:r>
              <a:rPr lang="en-US" sz="2400" dirty="0" smtClean="0">
                <a:latin typeface="Calibri"/>
                <a:ea typeface="Calibri"/>
                <a:cs typeface="Calibri"/>
                <a:sym typeface="Calibri"/>
              </a:rPr>
              <a:t>of products and services are purchased </a:t>
            </a:r>
            <a:r>
              <a:rPr lang="en-US" sz="2400" i="0" u="none" strike="noStrike" cap="none" dirty="0" smtClean="0">
                <a:solidFill>
                  <a:schemeClr val="dk1"/>
                </a:solidFill>
                <a:latin typeface="Calibri"/>
                <a:ea typeface="Calibri"/>
                <a:cs typeface="Calibri"/>
                <a:sym typeface="Calibri"/>
              </a:rPr>
              <a:t>through the Schedules Program annually. </a:t>
            </a:r>
          </a:p>
          <a:p>
            <a:pPr marL="800100" lvl="1" indent="-342900">
              <a:spcBef>
                <a:spcPts val="0"/>
              </a:spcBef>
              <a:spcAft>
                <a:spcPts val="1200"/>
              </a:spcAft>
              <a:buSzPts val="2400"/>
              <a:buFont typeface="Courier New" panose="02070309020205020404" pitchFamily="49" charset="0"/>
              <a:buChar char="o"/>
            </a:pPr>
            <a:r>
              <a:rPr lang="en-US" sz="2000" i="1" u="none" strike="noStrike" cap="none" dirty="0" smtClean="0">
                <a:solidFill>
                  <a:schemeClr val="dk1"/>
                </a:solidFill>
                <a:latin typeface="Calibri"/>
                <a:ea typeface="Calibri"/>
                <a:cs typeface="Calibri"/>
                <a:sym typeface="Calibri"/>
              </a:rPr>
              <a:t>This represents 10</a:t>
            </a:r>
            <a:r>
              <a:rPr lang="en-US" sz="2000" i="1" u="none" strike="noStrike" cap="none" dirty="0">
                <a:solidFill>
                  <a:schemeClr val="dk1"/>
                </a:solidFill>
                <a:latin typeface="Calibri"/>
                <a:ea typeface="Calibri"/>
                <a:cs typeface="Calibri"/>
                <a:sym typeface="Calibri"/>
              </a:rPr>
              <a:t>% of overall federal procurement </a:t>
            </a:r>
            <a:r>
              <a:rPr lang="en-US" sz="2000" i="1" u="none" strike="noStrike" cap="none" dirty="0" smtClean="0">
                <a:solidFill>
                  <a:schemeClr val="dk1"/>
                </a:solidFill>
                <a:latin typeface="Calibri"/>
                <a:ea typeface="Calibri"/>
                <a:cs typeface="Calibri"/>
                <a:sym typeface="Calibri"/>
              </a:rPr>
              <a:t>spending</a:t>
            </a:r>
            <a:endParaRPr i="1" dirty="0">
              <a:latin typeface="Calibri"/>
              <a:ea typeface="Calibri"/>
              <a:cs typeface="Calibri"/>
              <a:sym typeface="Calibri"/>
            </a:endParaRPr>
          </a:p>
          <a:p>
            <a:pPr marL="342900" marR="0" lvl="0" indent="-342900" algn="l" rtl="0">
              <a:spcBef>
                <a:spcPts val="0"/>
              </a:spcBef>
              <a:spcAft>
                <a:spcPts val="1200"/>
              </a:spcAft>
              <a:buClr>
                <a:schemeClr val="dk1"/>
              </a:buClr>
              <a:buSzPts val="2400"/>
              <a:buFont typeface="Calibri"/>
              <a:buChar char="•"/>
            </a:pPr>
            <a:r>
              <a:rPr lang="en-US" sz="2400" i="0" u="none" strike="noStrike" cap="none" dirty="0" smtClean="0">
                <a:solidFill>
                  <a:schemeClr val="dk1"/>
                </a:solidFill>
                <a:latin typeface="Calibri"/>
                <a:ea typeface="Calibri"/>
                <a:cs typeface="Calibri"/>
                <a:sym typeface="Calibri"/>
              </a:rPr>
              <a:t>Government agencies are required to purchase from small businesses. </a:t>
            </a:r>
            <a:endParaRPr dirty="0" smtClean="0">
              <a:latin typeface="Calibri"/>
              <a:ea typeface="Calibri"/>
              <a:cs typeface="Calibri"/>
              <a:sym typeface="Calibri"/>
            </a:endParaRPr>
          </a:p>
          <a:p>
            <a:pPr marL="342900" marR="0" lvl="0" indent="-342900" algn="l" rtl="0">
              <a:spcBef>
                <a:spcPts val="0"/>
              </a:spcBef>
              <a:buClr>
                <a:schemeClr val="dk1"/>
              </a:buClr>
              <a:buSzPts val="2400"/>
              <a:buFont typeface="Calibri"/>
              <a:buChar char="•"/>
            </a:pPr>
            <a:r>
              <a:rPr lang="en-US" sz="2400" i="0" u="none" strike="noStrike" cap="none" dirty="0" smtClean="0">
                <a:solidFill>
                  <a:schemeClr val="dk1"/>
                </a:solidFill>
                <a:latin typeface="Calibri"/>
                <a:ea typeface="Calibri"/>
                <a:cs typeface="Calibri"/>
                <a:sym typeface="Calibri"/>
              </a:rPr>
              <a:t>Reliability </a:t>
            </a:r>
            <a:r>
              <a:rPr lang="en-US" sz="2400" i="0" u="none" strike="noStrike" cap="none" dirty="0">
                <a:solidFill>
                  <a:schemeClr val="dk1"/>
                </a:solidFill>
                <a:latin typeface="Calibri"/>
                <a:ea typeface="Calibri"/>
                <a:cs typeface="Calibri"/>
                <a:sym typeface="Calibri"/>
              </a:rPr>
              <a:t>of the federal customer </a:t>
            </a:r>
            <a:r>
              <a:rPr lang="en-US" sz="2400" i="0" u="none" strike="noStrike" cap="none" dirty="0" smtClean="0">
                <a:solidFill>
                  <a:schemeClr val="dk1"/>
                </a:solidFill>
                <a:latin typeface="Calibri"/>
                <a:ea typeface="Calibri"/>
                <a:cs typeface="Calibri"/>
                <a:sym typeface="Calibri"/>
              </a:rPr>
              <a:t>base</a:t>
            </a:r>
            <a:endParaRPr lang="en-US" dirty="0">
              <a:latin typeface="Calibri"/>
              <a:ea typeface="Calibri"/>
              <a:cs typeface="Calibri"/>
              <a:sym typeface="Calibri"/>
            </a:endParaRPr>
          </a:p>
          <a:p>
            <a:pPr marL="800100" lvl="1" indent="-342900">
              <a:spcBef>
                <a:spcPts val="0"/>
              </a:spcBef>
              <a:buSzPts val="2400"/>
              <a:buFont typeface="Calibri"/>
              <a:buChar char="•"/>
            </a:pPr>
            <a:r>
              <a:rPr lang="en-US" sz="2000" i="1" u="none" strike="noStrike" cap="none" dirty="0" smtClean="0">
                <a:solidFill>
                  <a:schemeClr val="dk1"/>
                </a:solidFill>
                <a:latin typeface="Calibri"/>
                <a:ea typeface="Calibri"/>
                <a:cs typeface="Calibri"/>
                <a:sym typeface="Calibri"/>
              </a:rPr>
              <a:t>Prompt </a:t>
            </a:r>
            <a:r>
              <a:rPr lang="en-US" sz="2000" i="1" u="none" strike="noStrike" cap="none" dirty="0">
                <a:solidFill>
                  <a:schemeClr val="dk1"/>
                </a:solidFill>
                <a:latin typeface="Calibri"/>
                <a:ea typeface="Calibri"/>
                <a:cs typeface="Calibri"/>
                <a:sym typeface="Calibri"/>
              </a:rPr>
              <a:t>Payment Act Net30 </a:t>
            </a:r>
            <a:endParaRPr sz="2000" i="1"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Managing Expectations</a:t>
            </a:r>
            <a:endParaRPr/>
          </a:p>
        </p:txBody>
      </p:sp>
      <p:sp>
        <p:nvSpPr>
          <p:cNvPr id="139" name="Shape 139"/>
          <p:cNvSpPr txBox="1">
            <a:spLocks noGrp="1"/>
          </p:cNvSpPr>
          <p:nvPr>
            <p:ph type="body" idx="1"/>
          </p:nvPr>
        </p:nvSpPr>
        <p:spPr>
          <a:xfrm>
            <a:off x="152400" y="1600200"/>
            <a:ext cx="8229600" cy="45261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US" sz="2400" b="1" dirty="0">
                <a:latin typeface="Calibri"/>
                <a:ea typeface="Calibri"/>
                <a:cs typeface="Calibri"/>
                <a:sym typeface="Calibri"/>
              </a:rPr>
              <a:t>Marketing</a:t>
            </a:r>
            <a:r>
              <a:rPr lang="en-US" sz="2400" dirty="0">
                <a:latin typeface="Calibri"/>
                <a:ea typeface="Calibri"/>
                <a:cs typeface="Calibri"/>
                <a:sym typeface="Calibri"/>
              </a:rPr>
              <a:t>, </a:t>
            </a:r>
            <a:r>
              <a:rPr lang="en-US" sz="2400" b="1" dirty="0">
                <a:latin typeface="Calibri"/>
                <a:ea typeface="Calibri"/>
                <a:cs typeface="Calibri"/>
                <a:sym typeface="Calibri"/>
              </a:rPr>
              <a:t>building relationships</a:t>
            </a:r>
            <a:r>
              <a:rPr lang="en-US" sz="2400" dirty="0">
                <a:latin typeface="Calibri"/>
                <a:ea typeface="Calibri"/>
                <a:cs typeface="Calibri"/>
                <a:sym typeface="Calibri"/>
              </a:rPr>
              <a:t>, and developing a </a:t>
            </a:r>
            <a:r>
              <a:rPr lang="en-US" sz="2400" b="1" dirty="0">
                <a:latin typeface="Calibri"/>
                <a:ea typeface="Calibri"/>
                <a:cs typeface="Calibri"/>
                <a:sym typeface="Calibri"/>
              </a:rPr>
              <a:t>pipeline</a:t>
            </a:r>
            <a:r>
              <a:rPr lang="en-US" sz="2400" dirty="0">
                <a:latin typeface="Calibri"/>
                <a:ea typeface="Calibri"/>
                <a:cs typeface="Calibri"/>
                <a:sym typeface="Calibri"/>
              </a:rPr>
              <a:t> </a:t>
            </a:r>
            <a:r>
              <a:rPr lang="en-US" sz="2400" b="1" dirty="0">
                <a:latin typeface="Calibri"/>
                <a:ea typeface="Calibri"/>
                <a:cs typeface="Calibri"/>
                <a:sym typeface="Calibri"/>
              </a:rPr>
              <a:t>of business</a:t>
            </a:r>
            <a:r>
              <a:rPr lang="en-US" sz="2400" dirty="0">
                <a:latin typeface="Calibri"/>
                <a:ea typeface="Calibri"/>
                <a:cs typeface="Calibri"/>
                <a:sym typeface="Calibri"/>
              </a:rPr>
              <a:t> are crucial to success on the GSA Schedule</a:t>
            </a:r>
            <a:endParaRPr sz="2400" dirty="0">
              <a:latin typeface="Calibri"/>
              <a:ea typeface="Calibri"/>
              <a:cs typeface="Calibri"/>
              <a:sym typeface="Calibri"/>
            </a:endParaRPr>
          </a:p>
          <a:p>
            <a:pPr marL="914400" lvl="1" indent="-381000" rtl="0">
              <a:spcBef>
                <a:spcPts val="1000"/>
              </a:spcBef>
              <a:spcAft>
                <a:spcPts val="0"/>
              </a:spcAft>
              <a:buSzPts val="2400"/>
              <a:buChar char="–"/>
            </a:pPr>
            <a:r>
              <a:rPr lang="en-US" sz="2400" dirty="0">
                <a:latin typeface="Calibri"/>
                <a:ea typeface="Calibri"/>
                <a:cs typeface="Calibri"/>
                <a:sym typeface="Calibri"/>
              </a:rPr>
              <a:t>Why? Because the average bid takes </a:t>
            </a:r>
            <a:r>
              <a:rPr lang="en-US" sz="2400" b="1" dirty="0">
                <a:latin typeface="Calibri"/>
                <a:ea typeface="Calibri"/>
                <a:cs typeface="Calibri"/>
                <a:sym typeface="Calibri"/>
              </a:rPr>
              <a:t>18-24 </a:t>
            </a:r>
            <a:r>
              <a:rPr lang="en-US" sz="2400" dirty="0">
                <a:latin typeface="Calibri"/>
                <a:ea typeface="Calibri"/>
                <a:cs typeface="Calibri"/>
                <a:sym typeface="Calibri"/>
              </a:rPr>
              <a:t>months</a:t>
            </a:r>
            <a:endParaRPr sz="2400" dirty="0">
              <a:latin typeface="Calibri"/>
              <a:ea typeface="Calibri"/>
              <a:cs typeface="Calibri"/>
              <a:sym typeface="Calibri"/>
            </a:endParaRPr>
          </a:p>
          <a:p>
            <a:pPr marL="914400" lvl="1" indent="-381000" rtl="0">
              <a:spcBef>
                <a:spcPts val="1000"/>
              </a:spcBef>
              <a:spcAft>
                <a:spcPts val="0"/>
              </a:spcAft>
              <a:buSzPts val="2400"/>
              <a:buChar char="–"/>
            </a:pPr>
            <a:r>
              <a:rPr lang="en-US" sz="2400" dirty="0">
                <a:latin typeface="Calibri"/>
                <a:ea typeface="Calibri"/>
                <a:cs typeface="Calibri"/>
                <a:sym typeface="Calibri"/>
              </a:rPr>
              <a:t>You are required to show </a:t>
            </a:r>
            <a:r>
              <a:rPr lang="en-US" sz="2400" b="1" dirty="0">
                <a:latin typeface="Calibri"/>
                <a:ea typeface="Calibri"/>
                <a:cs typeface="Calibri"/>
                <a:sym typeface="Calibri"/>
              </a:rPr>
              <a:t>$25K </a:t>
            </a:r>
            <a:r>
              <a:rPr lang="en-US" sz="2400" dirty="0">
                <a:latin typeface="Calibri"/>
                <a:ea typeface="Calibri"/>
                <a:cs typeface="Calibri"/>
                <a:sym typeface="Calibri"/>
              </a:rPr>
              <a:t>in sales within your first two years</a:t>
            </a:r>
            <a:endParaRPr sz="2400" dirty="0">
              <a:latin typeface="Calibri"/>
              <a:ea typeface="Calibri"/>
              <a:cs typeface="Calibri"/>
              <a:sym typeface="Calibri"/>
            </a:endParaRPr>
          </a:p>
          <a:p>
            <a:pPr marL="0" lvl="0" indent="0">
              <a:spcBef>
                <a:spcPts val="1000"/>
              </a:spcBef>
              <a:spcAft>
                <a:spcPts val="0"/>
              </a:spcAft>
              <a:buNone/>
            </a:pPr>
            <a:endParaRPr dirty="0">
              <a:latin typeface="Calibri"/>
              <a:ea typeface="Calibri"/>
              <a:cs typeface="Calibri"/>
              <a:sym typeface="Calibri"/>
            </a:endParaRPr>
          </a:p>
          <a:p>
            <a:pPr marL="0" lvl="0" indent="0">
              <a:spcBef>
                <a:spcPts val="640"/>
              </a:spcBef>
              <a:spcAft>
                <a:spcPts val="0"/>
              </a:spcAft>
              <a:buNone/>
            </a:pPr>
            <a:endParaRPr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800"/>
              <a:buFont typeface="Calibri"/>
              <a:buNone/>
            </a:pPr>
            <a:r>
              <a:rPr lang="en-US" sz="3000" b="0" i="0" u="none" strike="noStrike" cap="none">
                <a:solidFill>
                  <a:schemeClr val="dk1"/>
                </a:solidFill>
                <a:latin typeface="Calibri"/>
                <a:ea typeface="Calibri"/>
                <a:cs typeface="Calibri"/>
                <a:sym typeface="Calibri"/>
              </a:rPr>
              <a:t>Market Research: </a:t>
            </a:r>
            <a:br>
              <a:rPr lang="en-US" sz="3000" b="0" i="0" u="none" strike="noStrike" cap="none">
                <a:solidFill>
                  <a:schemeClr val="dk1"/>
                </a:solidFill>
                <a:latin typeface="Calibri"/>
                <a:ea typeface="Calibri"/>
                <a:cs typeface="Calibri"/>
                <a:sym typeface="Calibri"/>
              </a:rPr>
            </a:br>
            <a:r>
              <a:rPr lang="en-US" sz="3000" b="0" i="0" u="none" strike="noStrike" cap="none">
                <a:solidFill>
                  <a:schemeClr val="dk1"/>
                </a:solidFill>
                <a:latin typeface="Calibri"/>
                <a:ea typeface="Calibri"/>
                <a:cs typeface="Calibri"/>
                <a:sym typeface="Calibri"/>
              </a:rPr>
              <a:t>Is This Worth Pursuing? </a:t>
            </a:r>
            <a:endParaRPr sz="30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body" idx="1"/>
          </p:nvPr>
        </p:nvSpPr>
        <p:spPr>
          <a:xfrm>
            <a:off x="457200" y="1447801"/>
            <a:ext cx="8229600" cy="60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en-US" sz="2800" b="0" i="0" u="none" strike="noStrike" cap="none" dirty="0">
                <a:solidFill>
                  <a:schemeClr val="dk1"/>
                </a:solidFill>
                <a:latin typeface="Calibri" panose="020F0502020204030204" pitchFamily="34" charset="0"/>
                <a:ea typeface="Arial"/>
                <a:cs typeface="Calibri" panose="020F0502020204030204" pitchFamily="34" charset="0"/>
                <a:sym typeface="Arial"/>
              </a:rPr>
              <a:t>Utilize these tools for your market research: </a:t>
            </a:r>
            <a:endParaRPr sz="2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sp>
        <p:nvSpPr>
          <p:cNvPr id="146" name="Shape 146"/>
          <p:cNvSpPr txBox="1"/>
          <p:nvPr/>
        </p:nvSpPr>
        <p:spPr>
          <a:xfrm>
            <a:off x="448574" y="2362199"/>
            <a:ext cx="2590800" cy="21544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Latest GSA contract award information </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Assess your competition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sym typeface="Arial"/>
            </a:endParaRPr>
          </a:p>
        </p:txBody>
      </p:sp>
      <p:sp>
        <p:nvSpPr>
          <p:cNvPr id="147" name="Shape 147"/>
          <p:cNvSpPr txBox="1"/>
          <p:nvPr/>
        </p:nvSpPr>
        <p:spPr>
          <a:xfrm>
            <a:off x="3215288" y="2438400"/>
            <a:ext cx="2541973" cy="3093154"/>
          </a:xfrm>
          <a:prstGeom prst="rect">
            <a:avLst/>
          </a:prstGeom>
          <a:noFill/>
          <a:ln>
            <a:noFill/>
          </a:ln>
        </p:spPr>
        <p:txBody>
          <a:bodyPr spcFirstLastPara="1" wrap="square" lIns="91425" tIns="45700" rIns="91425" bIns="45700" anchor="t" anchorCtr="0">
            <a:noAutofit/>
          </a:bodyPr>
          <a:lstStyle/>
          <a:p>
            <a:pPr marL="285750" marR="0" lvl="0" indent="-190500" algn="l" rtl="0">
              <a:spcBef>
                <a:spcPts val="0"/>
              </a:spcBef>
              <a:spcAft>
                <a:spcPts val="0"/>
              </a:spcAft>
              <a:buClr>
                <a:schemeClr val="dk1"/>
              </a:buClr>
              <a:buSzPts val="1500"/>
              <a:buFont typeface="Arial"/>
              <a:buNone/>
            </a:pPr>
            <a:endParaRPr sz="1500" dirty="0">
              <a:solidFill>
                <a:schemeClr val="dk1"/>
              </a:solidFill>
              <a:latin typeface="Calibri" panose="020F0502020204030204" pitchFamily="34" charset="0"/>
              <a:ea typeface="Cambria"/>
              <a:cs typeface="Calibri" panose="020F0502020204030204" pitchFamily="34" charset="0"/>
              <a:sym typeface="Cambria"/>
            </a:endParaRPr>
          </a:p>
          <a:p>
            <a:pPr marL="285750" marR="0" lvl="0" indent="-190500" algn="l" rtl="0">
              <a:spcBef>
                <a:spcPts val="0"/>
              </a:spcBef>
              <a:spcAft>
                <a:spcPts val="0"/>
              </a:spcAft>
              <a:buClr>
                <a:schemeClr val="dk1"/>
              </a:buClr>
              <a:buSzPts val="1500"/>
              <a:buFont typeface="Arial"/>
              <a:buNone/>
            </a:pPr>
            <a:endParaRPr sz="1500"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Offers published sales data of schedules contract sales </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SIN Sales</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Contractors already on schedule </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sym typeface="Arial"/>
              </a:rPr>
              <a:t>Ability to assess the size and potential of your target market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500" dirty="0">
              <a:solidFill>
                <a:schemeClr val="dk1"/>
              </a:solidFill>
              <a:latin typeface="Calibri" panose="020F0502020204030204" pitchFamily="34" charset="0"/>
              <a:ea typeface="Cambria"/>
              <a:cs typeface="Calibri" panose="020F0502020204030204" pitchFamily="34" charset="0"/>
              <a:sym typeface="Cambria"/>
            </a:endParaRPr>
          </a:p>
          <a:p>
            <a:pPr marL="285750" marR="0" lvl="0" indent="-190500" algn="l" rtl="0">
              <a:spcBef>
                <a:spcPts val="0"/>
              </a:spcBef>
              <a:spcAft>
                <a:spcPts val="0"/>
              </a:spcAft>
              <a:buClr>
                <a:schemeClr val="dk1"/>
              </a:buClr>
              <a:buSzPts val="1500"/>
              <a:buFont typeface="Arial"/>
              <a:buNone/>
            </a:pPr>
            <a:endParaRPr sz="1500"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48" name="Shape 148"/>
          <p:cNvSpPr txBox="1"/>
          <p:nvPr/>
        </p:nvSpPr>
        <p:spPr>
          <a:xfrm>
            <a:off x="5867400" y="2866762"/>
            <a:ext cx="2590800" cy="170816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500"/>
              <a:buFont typeface="Arial"/>
              <a:buChar char="•"/>
            </a:pPr>
            <a:r>
              <a:rPr lang="en-US" sz="1500" dirty="0">
                <a:solidFill>
                  <a:schemeClr val="dk1"/>
                </a:solidFill>
                <a:latin typeface="Calibri" panose="020F0502020204030204" pitchFamily="34" charset="0"/>
                <a:cs typeface="Calibri" panose="020F0502020204030204" pitchFamily="34" charset="0"/>
              </a:rPr>
              <a:t>A repository of all government transactions/receipts over $3,500</a:t>
            </a:r>
            <a:endParaRPr dirty="0">
              <a:latin typeface="Calibri" panose="020F0502020204030204" pitchFamily="34" charset="0"/>
              <a:cs typeface="Calibri" panose="020F0502020204030204" pitchFamily="34" charset="0"/>
            </a:endParaRPr>
          </a:p>
          <a:p>
            <a:pPr marL="285750" marR="0" lvl="0" indent="-190500" algn="l" rtl="0">
              <a:spcBef>
                <a:spcPts val="0"/>
              </a:spcBef>
              <a:spcAft>
                <a:spcPts val="0"/>
              </a:spcAft>
              <a:buClr>
                <a:schemeClr val="dk1"/>
              </a:buClr>
              <a:buSzPts val="1500"/>
              <a:buFont typeface="Arial"/>
              <a:buNone/>
            </a:pPr>
            <a:endParaRPr sz="1500" dirty="0">
              <a:solidFill>
                <a:schemeClr val="dk1"/>
              </a:solidFill>
              <a:latin typeface="Calibri" panose="020F0502020204030204" pitchFamily="34" charset="0"/>
              <a:ea typeface="Cambria"/>
              <a:cs typeface="Calibri" panose="020F0502020204030204" pitchFamily="34" charset="0"/>
              <a:sym typeface="Cambria"/>
            </a:endParaRPr>
          </a:p>
          <a:p>
            <a:pPr marL="0" marR="0" lvl="0" indent="0" algn="l" rtl="0">
              <a:spcBef>
                <a:spcPts val="0"/>
              </a:spcBef>
              <a:spcAft>
                <a:spcPts val="0"/>
              </a:spcAft>
              <a:buNone/>
            </a:pPr>
            <a:endParaRPr sz="1500" dirty="0">
              <a:solidFill>
                <a:schemeClr val="dk1"/>
              </a:solidFill>
              <a:latin typeface="Calibri" panose="020F0502020204030204" pitchFamily="34" charset="0"/>
              <a:ea typeface="Cambria"/>
              <a:cs typeface="Calibri" panose="020F0502020204030204" pitchFamily="34" charset="0"/>
              <a:sym typeface="Cambria"/>
            </a:endParaRPr>
          </a:p>
          <a:p>
            <a:pPr marL="285750" marR="0" lvl="0" indent="-190500" algn="l" rtl="0">
              <a:spcBef>
                <a:spcPts val="0"/>
              </a:spcBef>
              <a:spcAft>
                <a:spcPts val="0"/>
              </a:spcAft>
              <a:buClr>
                <a:schemeClr val="dk1"/>
              </a:buClr>
              <a:buSzPts val="1500"/>
              <a:buFont typeface="Arial"/>
              <a:buNone/>
            </a:pPr>
            <a:endParaRPr sz="1500"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49" name="Shape 149"/>
          <p:cNvSpPr txBox="1"/>
          <p:nvPr/>
        </p:nvSpPr>
        <p:spPr>
          <a:xfrm>
            <a:off x="1219200" y="5763252"/>
            <a:ext cx="777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Consider the buying trends and forecasted sales for your product/service </a:t>
            </a:r>
            <a:endParaRPr sz="1800" dirty="0">
              <a:solidFill>
                <a:schemeClr val="dk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a:stretch/>
        </p:blipFill>
        <p:spPr>
          <a:xfrm>
            <a:off x="811993" y="2221302"/>
            <a:ext cx="1887093" cy="742950"/>
          </a:xfrm>
          <a:prstGeom prst="rect">
            <a:avLst/>
          </a:prstGeom>
          <a:noFill/>
          <a:ln>
            <a:noFill/>
          </a:ln>
        </p:spPr>
      </p:pic>
      <p:pic>
        <p:nvPicPr>
          <p:cNvPr id="151" name="Shape 151"/>
          <p:cNvPicPr preferRelativeResize="0"/>
          <p:nvPr/>
        </p:nvPicPr>
        <p:blipFill rotWithShape="1">
          <a:blip r:embed="rId4">
            <a:alphaModFix/>
          </a:blip>
          <a:srcRect/>
          <a:stretch/>
        </p:blipFill>
        <p:spPr>
          <a:xfrm>
            <a:off x="3267074" y="2219325"/>
            <a:ext cx="2438400" cy="647437"/>
          </a:xfrm>
          <a:prstGeom prst="rect">
            <a:avLst/>
          </a:prstGeom>
          <a:noFill/>
          <a:ln>
            <a:noFill/>
          </a:ln>
        </p:spPr>
      </p:pic>
      <p:cxnSp>
        <p:nvCxnSpPr>
          <p:cNvPr id="152" name="Shape 152"/>
          <p:cNvCxnSpPr/>
          <p:nvPr/>
        </p:nvCxnSpPr>
        <p:spPr>
          <a:xfrm flipH="1">
            <a:off x="3039374" y="2286000"/>
            <a:ext cx="8626" cy="3352800"/>
          </a:xfrm>
          <a:prstGeom prst="straightConnector1">
            <a:avLst/>
          </a:prstGeom>
          <a:noFill/>
          <a:ln w="19050" cap="flat" cmpd="sng">
            <a:solidFill>
              <a:schemeClr val="accent1"/>
            </a:solidFill>
            <a:prstDash val="solid"/>
            <a:round/>
            <a:headEnd type="none" w="sm" len="sm"/>
            <a:tailEnd type="none" w="sm" len="sm"/>
          </a:ln>
        </p:spPr>
      </p:cxnSp>
      <p:cxnSp>
        <p:nvCxnSpPr>
          <p:cNvPr id="153" name="Shape 153"/>
          <p:cNvCxnSpPr/>
          <p:nvPr/>
        </p:nvCxnSpPr>
        <p:spPr>
          <a:xfrm>
            <a:off x="5841521" y="2221302"/>
            <a:ext cx="0" cy="3310252"/>
          </a:xfrm>
          <a:prstGeom prst="straightConnector1">
            <a:avLst/>
          </a:prstGeom>
          <a:noFill/>
          <a:ln w="19050" cap="flat" cmpd="sng">
            <a:solidFill>
              <a:schemeClr val="accent1"/>
            </a:solidFill>
            <a:prstDash val="solid"/>
            <a:round/>
            <a:headEnd type="none" w="sm" len="sm"/>
            <a:tailEnd type="none" w="sm" len="sm"/>
          </a:ln>
        </p:spPr>
      </p:cxnSp>
      <p:sp>
        <p:nvSpPr>
          <p:cNvPr id="154" name="Shape 154"/>
          <p:cNvSpPr txBox="1"/>
          <p:nvPr/>
        </p:nvSpPr>
        <p:spPr>
          <a:xfrm>
            <a:off x="572283" y="5170276"/>
            <a:ext cx="23995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Cambria"/>
                <a:cs typeface="Calibri" panose="020F0502020204030204" pitchFamily="34" charset="0"/>
                <a:sym typeface="Cambria"/>
              </a:rPr>
              <a:t> </a:t>
            </a:r>
            <a:r>
              <a:rPr lang="en-US" sz="1200" u="sng" dirty="0">
                <a:solidFill>
                  <a:schemeClr val="hlink"/>
                </a:solidFill>
                <a:latin typeface="Calibri" panose="020F0502020204030204" pitchFamily="34" charset="0"/>
                <a:ea typeface="Cambria"/>
                <a:cs typeface="Calibri" panose="020F0502020204030204" pitchFamily="34" charset="0"/>
                <a:sym typeface="Cambria"/>
                <a:hlinkClick r:id="rId5"/>
              </a:rPr>
              <a:t>https://www.gsaelibrary.gsa.gov</a:t>
            </a:r>
            <a:endParaRPr sz="1200"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55" name="Shape 155"/>
          <p:cNvSpPr txBox="1"/>
          <p:nvPr/>
        </p:nvSpPr>
        <p:spPr>
          <a:xfrm>
            <a:off x="3207220" y="5176895"/>
            <a:ext cx="239951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hlink"/>
                </a:solidFill>
                <a:latin typeface="Calibri" panose="020F0502020204030204" pitchFamily="34" charset="0"/>
                <a:ea typeface="Cambria"/>
                <a:cs typeface="Calibri" panose="020F0502020204030204" pitchFamily="34" charset="0"/>
                <a:sym typeface="Cambria"/>
                <a:hlinkClick r:id="rId6"/>
              </a:rPr>
              <a:t>https://d2d.gsa.gov/report/fas-schedule-sales-query-plus-ssq</a:t>
            </a:r>
            <a:r>
              <a:rPr lang="en-US" sz="1200" dirty="0">
                <a:solidFill>
                  <a:schemeClr val="dk1"/>
                </a:solidFill>
                <a:latin typeface="Calibri" panose="020F0502020204030204" pitchFamily="34" charset="0"/>
                <a:ea typeface="Cambria"/>
                <a:cs typeface="Calibri" panose="020F0502020204030204" pitchFamily="34" charset="0"/>
                <a:sym typeface="Cambria"/>
              </a:rPr>
              <a:t> </a:t>
            </a:r>
            <a:endParaRPr sz="1200"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156" name="Shape 156"/>
          <p:cNvSpPr txBox="1"/>
          <p:nvPr/>
        </p:nvSpPr>
        <p:spPr>
          <a:xfrm>
            <a:off x="5963041" y="5190356"/>
            <a:ext cx="239951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hlink"/>
                </a:solidFill>
                <a:latin typeface="Calibri" panose="020F0502020204030204" pitchFamily="34" charset="0"/>
                <a:ea typeface="Cambria"/>
                <a:cs typeface="Calibri" panose="020F0502020204030204" pitchFamily="34" charset="0"/>
                <a:sym typeface="Cambria"/>
                <a:hlinkClick r:id="rId7"/>
              </a:rPr>
              <a:t>https://www.fpds.gov/fpdsng_cms/index.php/en/</a:t>
            </a:r>
            <a:endParaRPr sz="1200" dirty="0">
              <a:solidFill>
                <a:schemeClr val="dk1"/>
              </a:solidFill>
              <a:latin typeface="Calibri" panose="020F0502020204030204" pitchFamily="34" charset="0"/>
              <a:ea typeface="Cambria"/>
              <a:cs typeface="Calibri" panose="020F0502020204030204" pitchFamily="34" charset="0"/>
              <a:sym typeface="Cambria"/>
            </a:endParaRPr>
          </a:p>
          <a:p>
            <a:pPr marL="0" marR="0" lvl="0" indent="0" algn="l" rtl="0">
              <a:spcBef>
                <a:spcPts val="0"/>
              </a:spcBef>
              <a:spcAft>
                <a:spcPts val="0"/>
              </a:spcAft>
              <a:buNone/>
            </a:pPr>
            <a:endParaRPr sz="1200" dirty="0">
              <a:solidFill>
                <a:schemeClr val="dk1"/>
              </a:solidFill>
              <a:latin typeface="Calibri" panose="020F0502020204030204" pitchFamily="34" charset="0"/>
              <a:ea typeface="Cambria"/>
              <a:cs typeface="Calibri" panose="020F0502020204030204" pitchFamily="34" charset="0"/>
              <a:sym typeface="Cambria"/>
            </a:endParaRPr>
          </a:p>
        </p:txBody>
      </p:sp>
      <p:pic>
        <p:nvPicPr>
          <p:cNvPr id="157" name="Shape 157"/>
          <p:cNvPicPr preferRelativeResize="0"/>
          <p:nvPr/>
        </p:nvPicPr>
        <p:blipFill>
          <a:blip r:embed="rId8">
            <a:alphaModFix/>
          </a:blip>
          <a:stretch>
            <a:fillRect/>
          </a:stretch>
        </p:blipFill>
        <p:spPr>
          <a:xfrm>
            <a:off x="6091000" y="2209800"/>
            <a:ext cx="2033335" cy="6474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1800</Words>
  <Application>Microsoft Office PowerPoint</Application>
  <PresentationFormat>On-screen Show (4:3)</PresentationFormat>
  <Paragraphs>277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Pursuing a GSA Schedule Contract </vt:lpstr>
      <vt:lpstr>Agenda</vt:lpstr>
      <vt:lpstr>OSBU Overview</vt:lpstr>
      <vt:lpstr>OSBU Offices</vt:lpstr>
      <vt:lpstr>Quick Definitions</vt:lpstr>
      <vt:lpstr>Top 10 Schedule Sales in FY16</vt:lpstr>
      <vt:lpstr>Value Proposition</vt:lpstr>
      <vt:lpstr>Managing Expectations</vt:lpstr>
      <vt:lpstr>Market Research:  Is This Worth Pursuing? </vt:lpstr>
      <vt:lpstr>FPDS Market Research</vt:lpstr>
      <vt:lpstr>What is needed to use FPDS: Your Product Service Code (PSC)</vt:lpstr>
      <vt:lpstr>FPDS Market Research</vt:lpstr>
      <vt:lpstr>Tips for Success</vt:lpstr>
      <vt:lpstr>Things to Consider</vt:lpstr>
      <vt:lpstr>Prerequisites</vt:lpstr>
      <vt:lpstr>Making It Easier Initiative</vt:lpstr>
      <vt:lpstr>Required Training</vt:lpstr>
      <vt:lpstr>Registrations &amp; Certifications</vt:lpstr>
      <vt:lpstr>Registrations &amp; Certifications</vt:lpstr>
      <vt:lpstr>Identify the Appropriate Schedule and SIN</vt:lpstr>
      <vt:lpstr>eOffer Requirements </vt:lpstr>
      <vt:lpstr>eOffer Requirements </vt:lpstr>
      <vt:lpstr>eOffer Requirements </vt:lpstr>
      <vt:lpstr>Relevant Systems/Platforms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a GSA Schedule Contract</dc:title>
  <dc:creator>ShantiDKapoor</dc:creator>
  <cp:lastModifiedBy>SyrettaEDyson</cp:lastModifiedBy>
  <cp:revision>17</cp:revision>
  <dcterms:modified xsi:type="dcterms:W3CDTF">2018-03-28T22:36:26Z</dcterms:modified>
</cp:coreProperties>
</file>