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77" r:id="rId2"/>
    <p:sldId id="276" r:id="rId3"/>
    <p:sldId id="27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7" d="100"/>
          <a:sy n="97" d="100"/>
        </p:scale>
        <p:origin x="1110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ter, Don C." userId="ba87b2c2-e1f9-45ad-a4c2-de97317aebee" providerId="ADAL" clId="{7ED013E6-D191-4E4B-AB17-36C76229025D}"/>
    <pc:docChg chg="custSel modSld">
      <pc:chgData name="Carter, Don C." userId="ba87b2c2-e1f9-45ad-a4c2-de97317aebee" providerId="ADAL" clId="{7ED013E6-D191-4E4B-AB17-36C76229025D}" dt="2026-04-13T14:32:21.637" v="70" actId="20577"/>
      <pc:docMkLst>
        <pc:docMk/>
      </pc:docMkLst>
      <pc:sldChg chg="modSp mod">
        <pc:chgData name="Carter, Don C." userId="ba87b2c2-e1f9-45ad-a4c2-de97317aebee" providerId="ADAL" clId="{7ED013E6-D191-4E4B-AB17-36C76229025D}" dt="2026-04-13T14:32:21.637" v="70" actId="20577"/>
        <pc:sldMkLst>
          <pc:docMk/>
          <pc:sldMk cId="3026640248" sldId="277"/>
        </pc:sldMkLst>
        <pc:spChg chg="mod">
          <ac:chgData name="Carter, Don C." userId="ba87b2c2-e1f9-45ad-a4c2-de97317aebee" providerId="ADAL" clId="{7ED013E6-D191-4E4B-AB17-36C76229025D}" dt="2026-04-13T14:32:21.637" v="70" actId="20577"/>
          <ac:spMkLst>
            <pc:docMk/>
            <pc:sldMk cId="3026640248" sldId="277"/>
            <ac:spMk id="3" creationId="{08D71963-B50F-8330-D45F-DF312A4ABCC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5D881E-A254-472B-9D10-C8A6AE5B2410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A5F739-B64A-4346-8A2B-7B057096D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775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AB9165-B963-A8BA-A52B-E4AE480FDB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47385E-ABC5-F9C9-75DF-2067D40B44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35E4F1-F978-112B-CECD-FA4DEA662E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B12CD9-EB25-B2CC-ECCE-6E029A015D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31FA43-6C0E-6047-B106-ADAB81A86D5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3054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06A4C-247B-558C-F9D4-CAE5515D30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77AFCE-84D0-D3BB-A28D-7D96DB4A32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F61B29-7240-A1AC-0DC8-EDC5D60AF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9AA75-223C-4752-877C-0F5942EF105D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216113-EB89-EA00-CC68-F86CE1F38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24C3BD-43C7-7263-B42A-C65323A9F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2BA8E-F962-4A4B-AB3F-826B24FB6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402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3CB75-D61A-603C-5F92-1D4CABDFA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956EA9-85EC-9824-B820-426DB50C1A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28406E-9324-8EBC-F1F4-1E829456E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9AA75-223C-4752-877C-0F5942EF105D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AB80E5-FCF0-F3EF-C8E9-26D4879EA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59891B-54FE-D475-CFBB-88748FC79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2BA8E-F962-4A4B-AB3F-826B24FB6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722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D8C76A1-BA74-A2A4-4D2F-66060BE611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8BA499-BDFC-0E6F-70AA-05F18CDD3B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792B1D-2D77-0A9C-6261-362039254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9AA75-223C-4752-877C-0F5942EF105D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327EB3-2820-F1F7-0DF6-4DECB4D4C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5CFA76-AD29-40A5-11BA-FE3A784E1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2BA8E-F962-4A4B-AB3F-826B24FB6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4161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3586DE7-2209-5A47-8724-C08284FF1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Insert Title, 28pt Segoe UI Bold</a:t>
            </a:r>
          </a:p>
        </p:txBody>
      </p:sp>
      <p:sp>
        <p:nvSpPr>
          <p:cNvPr id="12" name="Content Placeholder"/>
          <p:cNvSpPr>
            <a:spLocks noGrp="1"/>
          </p:cNvSpPr>
          <p:nvPr>
            <p:ph sz="quarter" idx="13"/>
          </p:nvPr>
        </p:nvSpPr>
        <p:spPr>
          <a:xfrm>
            <a:off x="838202" y="1562100"/>
            <a:ext cx="10515599" cy="4359730"/>
          </a:xfrm>
        </p:spPr>
        <p:txBody>
          <a:bodyPr numCol="2" spcCol="914400"/>
          <a:lstStyle>
            <a:lvl1pPr>
              <a:defRPr sz="1650">
                <a:solidFill>
                  <a:schemeClr val="tx2"/>
                </a:solidFill>
              </a:defRPr>
            </a:lvl1pPr>
            <a:lvl2pPr>
              <a:defRPr>
                <a:solidFill>
                  <a:schemeClr val="accent6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"/>
          <p:cNvSpPr>
            <a:spLocks noGrp="1"/>
          </p:cNvSpPr>
          <p:nvPr>
            <p:ph type="ftr" sz="quarter" idx="11"/>
          </p:nvPr>
        </p:nvSpPr>
        <p:spPr>
          <a:xfrm>
            <a:off x="838200" y="6286500"/>
            <a:ext cx="7848600" cy="308792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FOR INTERNAL USE ONLY • OFFICE OF INFORMATION AND TECHNOLOGY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E286F48B-3078-17B8-01DA-4DD4CAFA6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4917" y="6286502"/>
            <a:ext cx="388883" cy="308791"/>
          </a:xfrm>
        </p:spPr>
        <p:txBody>
          <a:bodyPr/>
          <a:lstStyle/>
          <a:p>
            <a:fld id="{E573346A-FCA4-684E-8D18-26E832406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321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6B9A4-FA7D-5AD6-EBD5-BF755E3C0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D8EE75-D1D5-A9AD-2695-CFAC8CA699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F7409D-FF4B-9ABA-94A6-A00DA3F67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9AA75-223C-4752-877C-0F5942EF105D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B41CF7-1C7F-DF28-0585-C7FEBFDA8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3C39E4-7999-F9E1-3751-6EEA15921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2BA8E-F962-4A4B-AB3F-826B24FB6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356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4AC3E-8695-A42D-71EC-4ECD2769A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BF12A0-E692-46B2-182F-96BB392525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5047C4-301A-901B-4EBB-B082E2BBC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9AA75-223C-4752-877C-0F5942EF105D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2A65F0-FFD1-B2C3-7D5C-5434C8D76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2F9512-2C62-DEE4-5D06-732CC3198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2BA8E-F962-4A4B-AB3F-826B24FB6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747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7C51A-5D14-8B46-0B4A-7A6438856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889AA8-9687-D6B1-FBEF-7F2BD316B2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7B973F-267C-E029-05FB-6A543EB3B8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3843DA-4F3F-59F6-9580-525FDF182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9AA75-223C-4752-877C-0F5942EF105D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E8A8AD-00D7-9FE3-E55D-1F2D339BE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E08D09-C07C-CB29-09FD-DA3C05031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2BA8E-F962-4A4B-AB3F-826B24FB6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100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9B2B1-93C7-C8F1-A003-ADB3C59B5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9AD3F2-3B58-E07D-E25A-00CC5B2E09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069B4B-8700-003F-3600-57E67C75AF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3A2BBD-F8F5-6E26-C160-B82FA42DF1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EF40EA-5DE6-7C2F-9B8F-086BC96FEB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7D9ABA5-8C53-9A45-1B98-F2AEE6F57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9AA75-223C-4752-877C-0F5942EF105D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0A09D92-9574-9813-C997-358197462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EA89503-6C30-5A2E-5C1E-9831269BC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2BA8E-F962-4A4B-AB3F-826B24FB6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096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2D9D2-349C-DD09-CB8F-BD5D09E0B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07F23ED-0CAB-2A4C-DC29-B34C053F4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9AA75-223C-4752-877C-0F5942EF105D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176BAC-EAE9-427A-83BA-D69AB8378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7C0E43-5882-1977-A682-14E2062FC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2BA8E-F962-4A4B-AB3F-826B24FB6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209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5A8D3F-419D-C113-744F-A32B7CCD5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9AA75-223C-4752-877C-0F5942EF105D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2B3A7B4-96F7-DC39-F185-5FD8F5B7C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74A654-2693-60E7-A511-5B592AA0B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2BA8E-F962-4A4B-AB3F-826B24FB6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522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95E07-E874-DBFD-0B32-1FDFFDD5A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D53426-0911-0193-B256-61F4BD6527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0A0919-7350-418E-9C34-F1D831225E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6EB95F-9278-05EF-5E67-40D30B61A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9AA75-223C-4752-877C-0F5942EF105D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CEEE05-DE28-8164-D6A3-A02DE8B74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C393B9-1360-AD11-B564-8561196BC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2BA8E-F962-4A4B-AB3F-826B24FB6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418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A588F-6FFC-DF7B-B730-6A7157835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BE9BBE-880D-2160-FB97-F7FEE838DC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6C51AA-6386-46BC-5D4B-4CE5AC2BED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F15822-2EB1-5822-6161-7CB4AFB65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9AA75-223C-4752-877C-0F5942EF105D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F6646C-2357-F102-32EB-ED2D0E679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5A557A-3E6E-1ABB-D5EE-4D08B8AB6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2BA8E-F962-4A4B-AB3F-826B24FB6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192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756D38F-CCD6-78D0-26C6-95F83EA59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D8EE8F-6CF8-B4FF-C18A-B4420762D5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5E6FE7-E638-6FE3-6F41-724F2AC930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89AA75-223C-4752-877C-0F5942EF105D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3D0701-4AA9-236A-E52C-99ABED0146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B4FF92-29BC-ECD0-6A6C-3DD3C23702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D2BA8E-F962-4A4B-AB3F-826B24FB6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829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dialin.teams.microsoft.com/usp/pstnconferencing" TargetMode="External"/><Relationship Id="rId3" Type="http://schemas.openxmlformats.org/officeDocument/2006/relationships/hyperlink" Target="https://aka.ms/JoinTeamsMeeting?omkt=en-US" TargetMode="External"/><Relationship Id="rId7" Type="http://schemas.openxmlformats.org/officeDocument/2006/relationships/hyperlink" Target="https://teams.microsoft.com/meetingOptions/?organizerId=ba87b2c2-e1f9-45ad-a4c2-de97317aebee&amp;tenantId=e95f1b23-abaf-45ee-821d-b7ab251ab3bf&amp;threadId=19_meeting_Nzk0YzcwZmEtMTBiNi00Y2I3LWIwMmYtOWNlZWFhYzNjM2I2@thread.v2&amp;messageId=0&amp;language=en-US" TargetMode="External"/><Relationship Id="rId2" Type="http://schemas.openxmlformats.org/officeDocument/2006/relationships/hyperlink" Target="https://teams.microsoft.com/meet/2414990189716?p=6AIMBR7Ds6y8Rx3ous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dialin.teams.microsoft.com/14a86cbc-ba2a-4dde-a83a-5b9e20685e48?id=750338242" TargetMode="External"/><Relationship Id="rId5" Type="http://schemas.openxmlformats.org/officeDocument/2006/relationships/hyperlink" Target="tel:+18727010185,,750338242" TargetMode="External"/><Relationship Id="rId4" Type="http://schemas.openxmlformats.org/officeDocument/2006/relationships/hyperlink" Target="https://teams.microsoft.com/l/meetup-join/19%3ameeting_Nzk0YzcwZmEtMTBiNi00Y2I3LWIwMmYtOWNlZWFhYzNjM2I2%40thread.v2/0?context=%7b%22Tid%22%3a%22e95f1b23-abaf-45ee-821d-b7ab251ab3bf%22%2c%22Oid%22%3a%22ba87b2c2-e1f9-45ad-a4c2-de97317aebee%22%7d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BA882F-5AB3-EFC2-6789-A9E5AD5BC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OIT Acquisition Office Hours: April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D71963-B50F-8330-D45F-DF312A4ABCC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numCol="2" spcCol="914400" rtlCol="0">
            <a:normAutofit/>
          </a:bodyPr>
          <a:lstStyle/>
          <a:p>
            <a:r>
              <a:rPr lang="en-US" sz="1000" b="1" dirty="0">
                <a:solidFill>
                  <a:schemeClr val="tx1"/>
                </a:solidFill>
              </a:rPr>
              <a:t>Topics: Health Services DevSecOps; TSMPS; NEDIIS</a:t>
            </a:r>
            <a:r>
              <a:rPr lang="en-US" sz="1000" dirty="0">
                <a:solidFill>
                  <a:schemeClr val="tx1"/>
                </a:solidFill>
              </a:rPr>
              <a:t> </a:t>
            </a:r>
          </a:p>
          <a:p>
            <a:r>
              <a:rPr lang="en-US" sz="1000" dirty="0">
                <a:solidFill>
                  <a:schemeClr val="tx1"/>
                </a:solidFill>
                <a:sym typeface="Symbol"/>
              </a:rPr>
              <a:t>·</a:t>
            </a:r>
            <a:r>
              <a:rPr lang="en-US" sz="1000" dirty="0">
                <a:solidFill>
                  <a:schemeClr val="tx1"/>
                </a:solidFill>
              </a:rPr>
              <a:t>    OIT POCs: Tim McCutcheon; Edwin Wlodarski </a:t>
            </a:r>
          </a:p>
          <a:p>
            <a:r>
              <a:rPr lang="en-US" sz="1000" dirty="0">
                <a:solidFill>
                  <a:schemeClr val="tx1"/>
                </a:solidFill>
                <a:sym typeface="Symbol"/>
              </a:rPr>
              <a:t>·</a:t>
            </a:r>
            <a:r>
              <a:rPr lang="en-US" sz="1000" dirty="0">
                <a:solidFill>
                  <a:schemeClr val="tx1"/>
                </a:solidFill>
              </a:rPr>
              <a:t>    Key Prep Questions: modernization; scaling; 24/7 ops </a:t>
            </a:r>
          </a:p>
          <a:p>
            <a:endParaRPr lang="en-US" sz="1000" dirty="0">
              <a:solidFill>
                <a:schemeClr val="tx1"/>
              </a:solidFill>
            </a:endParaRPr>
          </a:p>
          <a:p>
            <a:r>
              <a:rPr lang="en-US" sz="1000" dirty="0">
                <a:solidFill>
                  <a:schemeClr val="tx1"/>
                </a:solidFill>
              </a:rPr>
              <a:t>To establish a consistent cadence, we plan to hold Office Hours on the </a:t>
            </a:r>
            <a:r>
              <a:rPr lang="en-US" sz="1000" b="1" dirty="0">
                <a:solidFill>
                  <a:schemeClr val="tx1"/>
                </a:solidFill>
              </a:rPr>
              <a:t>second Monday of each month at 3:00 PM</a:t>
            </a:r>
            <a:r>
              <a:rPr lang="en-US" sz="1000" dirty="0">
                <a:solidFill>
                  <a:schemeClr val="tx1"/>
                </a:solidFill>
              </a:rPr>
              <a:t>.  Today’s meeting is an MS Teams meeting on 27 April @ 3:00 PM.</a:t>
            </a:r>
          </a:p>
          <a:p>
            <a:r>
              <a:rPr lang="en-US" sz="1000" dirty="0">
                <a:solidFill>
                  <a:schemeClr val="tx1"/>
                </a:solidFill>
              </a:rPr>
              <a:t>Session Flow (60- minutes)</a:t>
            </a:r>
          </a:p>
          <a:p>
            <a:r>
              <a:rPr lang="en-US" sz="1000" dirty="0">
                <a:solidFill>
                  <a:schemeClr val="tx1"/>
                </a:solidFill>
              </a:rPr>
              <a:t>5 min:        Timeline updates &amp; Acquisition Disclaimer</a:t>
            </a:r>
          </a:p>
          <a:p>
            <a:r>
              <a:rPr lang="en-US" sz="1000" dirty="0">
                <a:solidFill>
                  <a:schemeClr val="tx1"/>
                </a:solidFill>
              </a:rPr>
              <a:t>15 min:     Topic Deep Dive (Owners)</a:t>
            </a:r>
          </a:p>
          <a:p>
            <a:r>
              <a:rPr lang="en-US" sz="1000" dirty="0">
                <a:solidFill>
                  <a:schemeClr val="tx1"/>
                </a:solidFill>
              </a:rPr>
              <a:t>35 min:     Vendor Q&amp;A</a:t>
            </a:r>
          </a:p>
          <a:p>
            <a:r>
              <a:rPr lang="en-US" sz="1000" dirty="0">
                <a:solidFill>
                  <a:schemeClr val="tx1"/>
                </a:solidFill>
              </a:rPr>
              <a:t>5 min:       Reminders &amp; next month's topic preview/closeout.</a:t>
            </a:r>
          </a:p>
          <a:p>
            <a:endParaRPr lang="en-US" sz="1000" dirty="0">
              <a:solidFill>
                <a:schemeClr val="tx1"/>
              </a:solidFill>
            </a:endParaRPr>
          </a:p>
          <a:p>
            <a:r>
              <a:rPr lang="en-US" sz="1000" dirty="0">
                <a:solidFill>
                  <a:schemeClr val="tx1"/>
                </a:solidFill>
              </a:rPr>
              <a:t>________________________________________________________________________________</a:t>
            </a:r>
          </a:p>
          <a:p>
            <a:r>
              <a:rPr lang="en-US" sz="1000" b="1" dirty="0">
                <a:solidFill>
                  <a:schemeClr val="tx1"/>
                </a:solidFill>
              </a:rPr>
              <a:t>Microsoft Teams meeting</a:t>
            </a:r>
            <a:r>
              <a:rPr lang="en-US" sz="1000" dirty="0">
                <a:solidFill>
                  <a:schemeClr val="tx1"/>
                </a:solidFill>
              </a:rPr>
              <a:t> </a:t>
            </a:r>
          </a:p>
          <a:p>
            <a:r>
              <a:rPr lang="en-US" sz="1000" b="1" dirty="0">
                <a:solidFill>
                  <a:schemeClr val="tx1"/>
                </a:solidFill>
              </a:rPr>
              <a:t>Join: </a:t>
            </a:r>
            <a:r>
              <a:rPr lang="en-US" sz="1000" dirty="0">
                <a:solidFill>
                  <a:schemeClr val="tx1"/>
                </a:solidFill>
                <a:hlinkClick r:id="rId2"/>
              </a:rPr>
              <a:t>https://teams.microsoft.com/meet/2414990189716?p=6AIMBR7Ds6y8Rx3ous</a:t>
            </a:r>
            <a:r>
              <a:rPr lang="en-US" sz="1000" dirty="0">
                <a:solidFill>
                  <a:schemeClr val="tx1"/>
                </a:solidFill>
              </a:rPr>
              <a:t> </a:t>
            </a:r>
          </a:p>
          <a:p>
            <a:r>
              <a:rPr lang="en-US" sz="1000" dirty="0">
                <a:solidFill>
                  <a:schemeClr val="tx1"/>
                </a:solidFill>
              </a:rPr>
              <a:t>Meeting ID: 241 499 018 971 6 </a:t>
            </a:r>
          </a:p>
          <a:p>
            <a:r>
              <a:rPr lang="en-US" sz="1000" dirty="0">
                <a:solidFill>
                  <a:schemeClr val="tx1"/>
                </a:solidFill>
              </a:rPr>
              <a:t>Passcode: Vr6f4dV7 </a:t>
            </a:r>
          </a:p>
          <a:p>
            <a:br>
              <a:rPr lang="en-US" sz="1000" dirty="0">
                <a:solidFill>
                  <a:schemeClr val="tx1"/>
                </a:solidFill>
              </a:rPr>
            </a:br>
            <a:endParaRPr lang="en-US" sz="1000" dirty="0">
              <a:solidFill>
                <a:schemeClr val="tx1"/>
              </a:solidFill>
            </a:endParaRPr>
          </a:p>
          <a:p>
            <a:r>
              <a:rPr lang="en-US" sz="1000" dirty="0">
                <a:solidFill>
                  <a:schemeClr val="tx1"/>
                </a:solidFill>
                <a:hlinkClick r:id="rId3"/>
              </a:rPr>
              <a:t>Need help?</a:t>
            </a:r>
            <a:r>
              <a:rPr lang="en-US" sz="1000" dirty="0">
                <a:solidFill>
                  <a:schemeClr val="tx1"/>
                </a:solidFill>
              </a:rPr>
              <a:t> | </a:t>
            </a:r>
            <a:r>
              <a:rPr lang="en-US" sz="1000" dirty="0">
                <a:solidFill>
                  <a:schemeClr val="tx1"/>
                </a:solidFill>
                <a:hlinkClick r:id="rId4"/>
              </a:rPr>
              <a:t>System reference</a:t>
            </a:r>
            <a:r>
              <a:rPr lang="en-US" sz="1000" dirty="0">
                <a:solidFill>
                  <a:schemeClr val="tx1"/>
                </a:solidFill>
              </a:rPr>
              <a:t> </a:t>
            </a:r>
          </a:p>
          <a:p>
            <a:r>
              <a:rPr lang="en-US" sz="1000" b="1" dirty="0">
                <a:solidFill>
                  <a:schemeClr val="tx1"/>
                </a:solidFill>
              </a:rPr>
              <a:t>Dial in by phone</a:t>
            </a:r>
            <a:r>
              <a:rPr lang="en-US" sz="1000" dirty="0">
                <a:solidFill>
                  <a:schemeClr val="tx1"/>
                </a:solidFill>
              </a:rPr>
              <a:t> </a:t>
            </a:r>
          </a:p>
          <a:p>
            <a:r>
              <a:rPr lang="en-US" sz="1000" dirty="0">
                <a:solidFill>
                  <a:schemeClr val="tx1"/>
                </a:solidFill>
                <a:hlinkClick r:id="rId5"/>
              </a:rPr>
              <a:t>+1 872-701-0185,,750338242#</a:t>
            </a:r>
            <a:r>
              <a:rPr lang="en-US" sz="1000" dirty="0">
                <a:solidFill>
                  <a:schemeClr val="tx1"/>
                </a:solidFill>
              </a:rPr>
              <a:t> United States, Chicago </a:t>
            </a:r>
          </a:p>
          <a:p>
            <a:r>
              <a:rPr lang="en-US" sz="1000" dirty="0">
                <a:solidFill>
                  <a:schemeClr val="tx1"/>
                </a:solidFill>
                <a:hlinkClick r:id="rId6"/>
              </a:rPr>
              <a:t>Find a local number</a:t>
            </a:r>
            <a:r>
              <a:rPr lang="en-US" sz="1000" dirty="0">
                <a:solidFill>
                  <a:schemeClr val="tx1"/>
                </a:solidFill>
              </a:rPr>
              <a:t> </a:t>
            </a:r>
          </a:p>
          <a:p>
            <a:r>
              <a:rPr lang="en-US" sz="1000" dirty="0">
                <a:solidFill>
                  <a:schemeClr val="tx1"/>
                </a:solidFill>
              </a:rPr>
              <a:t>Phone conference ID: 750 338 242# </a:t>
            </a:r>
          </a:p>
          <a:p>
            <a:r>
              <a:rPr lang="en-US" sz="1000" dirty="0">
                <a:solidFill>
                  <a:schemeClr val="tx1"/>
                </a:solidFill>
              </a:rPr>
              <a:t>For organizers: </a:t>
            </a:r>
            <a:r>
              <a:rPr lang="en-US" sz="1000" dirty="0">
                <a:solidFill>
                  <a:schemeClr val="tx1"/>
                </a:solidFill>
                <a:hlinkClick r:id="rId7"/>
              </a:rPr>
              <a:t>Meeting options</a:t>
            </a:r>
            <a:r>
              <a:rPr lang="en-US" sz="1000" dirty="0">
                <a:solidFill>
                  <a:schemeClr val="tx1"/>
                </a:solidFill>
              </a:rPr>
              <a:t> | </a:t>
            </a:r>
            <a:r>
              <a:rPr lang="en-US" sz="1000" dirty="0">
                <a:solidFill>
                  <a:schemeClr val="tx1"/>
                </a:solidFill>
                <a:hlinkClick r:id="rId8"/>
              </a:rPr>
              <a:t>Reset dial-in PIN</a:t>
            </a:r>
            <a:r>
              <a:rPr lang="en-US" sz="1000" dirty="0">
                <a:solidFill>
                  <a:schemeClr val="tx1"/>
                </a:solidFill>
              </a:rPr>
              <a:t> </a:t>
            </a:r>
          </a:p>
          <a:p>
            <a:r>
              <a:rPr lang="en-US" sz="1000" dirty="0">
                <a:solidFill>
                  <a:schemeClr val="tx1"/>
                </a:solidFill>
              </a:rPr>
              <a:t>________________________________________________________________________________</a:t>
            </a:r>
          </a:p>
          <a:p>
            <a:endParaRPr lang="en-US" sz="1000" dirty="0">
              <a:solidFill>
                <a:schemeClr val="tx1"/>
              </a:solidFill>
            </a:endParaRPr>
          </a:p>
          <a:p>
            <a:endParaRPr lang="en-US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640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FFDA6-9252-A29C-019B-D1CE8953D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D445524B-1225-3031-3A45-626D5269C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Acquisition Disclaimer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759898C-65C6-942E-2892-563F5814AD1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152652" y="2028827"/>
            <a:ext cx="7886699" cy="267380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350" b="1">
                <a:solidFill>
                  <a:schemeClr val="accent5">
                    <a:lumMod val="50000"/>
                  </a:schemeClr>
                </a:solidFill>
              </a:rPr>
              <a:t>Authority to Contract</a:t>
            </a:r>
          </a:p>
          <a:p>
            <a:r>
              <a:rPr lang="en-US" sz="1350">
                <a:solidFill>
                  <a:schemeClr val="accent5">
                    <a:lumMod val="50000"/>
                  </a:schemeClr>
                </a:solidFill>
              </a:rPr>
              <a:t>Acquisitions and contractual commitments can only be made by government officials having authority to enter into such agreements on behalf of the United States government.</a:t>
            </a:r>
          </a:p>
          <a:p>
            <a:r>
              <a:rPr lang="en-US" sz="1350">
                <a:solidFill>
                  <a:schemeClr val="accent5">
                    <a:lumMod val="50000"/>
                  </a:schemeClr>
                </a:solidFill>
              </a:rPr>
              <a:t>The only government officials with such authority are warranted contracting officers. </a:t>
            </a:r>
          </a:p>
          <a:p>
            <a:r>
              <a:rPr lang="en-US" sz="1350">
                <a:solidFill>
                  <a:schemeClr val="accent5">
                    <a:lumMod val="50000"/>
                  </a:schemeClr>
                </a:solidFill>
              </a:rPr>
              <a:t>Future contractual direction, if any, shall only come from a cognizant U.S. Department of Veterans Affairs (VA) warranted contracting officer.</a:t>
            </a:r>
          </a:p>
          <a:p>
            <a:pPr marL="0" indent="0">
              <a:buNone/>
            </a:pPr>
            <a:r>
              <a:rPr lang="en-US" sz="1350" b="1">
                <a:solidFill>
                  <a:schemeClr val="accent5">
                    <a:lumMod val="50000"/>
                  </a:schemeClr>
                </a:solidFill>
              </a:rPr>
              <a:t>Authority Limitations</a:t>
            </a:r>
          </a:p>
          <a:p>
            <a:r>
              <a:rPr lang="en-US" sz="1350">
                <a:solidFill>
                  <a:schemeClr val="accent5">
                    <a:lumMod val="50000"/>
                  </a:schemeClr>
                </a:solidFill>
              </a:rPr>
              <a:t>VA Office of Information and Technology and the IT Vendor Management Office staff are not warranted contracting officers.</a:t>
            </a:r>
          </a:p>
          <a:p>
            <a:r>
              <a:rPr lang="en-US" sz="1350">
                <a:solidFill>
                  <a:schemeClr val="accent5">
                    <a:lumMod val="50000"/>
                  </a:schemeClr>
                </a:solidFill>
              </a:rPr>
              <a:t>Any discussions of contractual requirements do not constitute contractual direction or authorization of any kind.</a:t>
            </a:r>
          </a:p>
          <a:p>
            <a:r>
              <a:rPr lang="en-US" sz="1350">
                <a:solidFill>
                  <a:schemeClr val="accent5">
                    <a:lumMod val="50000"/>
                  </a:schemeClr>
                </a:solidFill>
              </a:rPr>
              <a:t>Any projected dates provided for Request for Information (RFI), Request for Proposal (RFP), and award are notional and subject to change.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310C884-D052-194C-28EF-E0EBD86EE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OFFICE OF INFORMATION AND TECHNOLOGY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1B0344-BE91-CAF4-BBCE-66BC3D316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3346A-FCA4-684E-8D18-26E8324063E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222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872" y="321176"/>
            <a:ext cx="4288536" cy="1256576"/>
          </a:xfrm>
        </p:spPr>
        <p:txBody>
          <a:bodyPr anchor="b">
            <a:normAutofit/>
          </a:bodyPr>
          <a:lstStyle/>
          <a:p>
            <a:r>
              <a:rPr lang="en-US" sz="3100" dirty="0">
                <a:solidFill>
                  <a:schemeClr val="tx2"/>
                </a:solidFill>
              </a:rPr>
              <a:t>April 2026 – Office Hours Agenda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B41F00-633E-156E-DF7A-808B834C2CE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87" r="-4" b="6474"/>
          <a:stretch>
            <a:fillRect/>
          </a:stretch>
        </p:blipFill>
        <p:spPr>
          <a:xfrm>
            <a:off x="6422676" y="228111"/>
            <a:ext cx="4082455" cy="213415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71872" y="1775227"/>
            <a:ext cx="4288536" cy="3307548"/>
          </a:xfrm>
        </p:spPr>
        <p:txBody>
          <a:bodyPr anchor="ctr">
            <a:normAutofit/>
          </a:bodyPr>
          <a:lstStyle/>
          <a:p>
            <a:pPr marL="0" indent="0">
              <a:buNone/>
              <a:defRPr sz="1600"/>
            </a:pPr>
            <a:r>
              <a:rPr lang="en-US" sz="1600" b="1" dirty="0">
                <a:solidFill>
                  <a:schemeClr val="tx2"/>
                </a:solidFill>
              </a:rPr>
              <a:t>Topics: Health Services DevSecOps; TSMPS; NEDIIS</a:t>
            </a:r>
          </a:p>
          <a:p>
            <a:pPr>
              <a:defRPr sz="1600"/>
            </a:pPr>
            <a:r>
              <a:rPr lang="en-US" sz="1600" dirty="0">
                <a:solidFill>
                  <a:schemeClr val="tx2"/>
                </a:solidFill>
              </a:rPr>
              <a:t>OIT POCs: Tim McCutcheon; Edwin Wlodarski</a:t>
            </a:r>
          </a:p>
          <a:p>
            <a:pPr>
              <a:defRPr sz="1600"/>
            </a:pPr>
            <a:r>
              <a:rPr lang="en-US" sz="1600" dirty="0">
                <a:solidFill>
                  <a:schemeClr val="tx2"/>
                </a:solidFill>
              </a:rPr>
              <a:t>Key Prep Questions: modernization; scaling; 24/7 ops</a:t>
            </a:r>
          </a:p>
          <a:p>
            <a:pPr>
              <a:defRPr sz="1600"/>
            </a:pPr>
            <a:endParaRPr lang="en-US" sz="1600" dirty="0">
              <a:solidFill>
                <a:schemeClr val="tx2"/>
              </a:solidFill>
            </a:endParaRPr>
          </a:p>
          <a:p>
            <a:pPr>
              <a:defRPr sz="1600"/>
            </a:pPr>
            <a:endParaRPr lang="en-US" sz="1600" dirty="0">
              <a:solidFill>
                <a:schemeClr val="tx2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C27D30E-D19F-3BA8-ED04-AB1E4F8798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639" r="-4" b="-4"/>
          <a:stretch>
            <a:fillRect/>
          </a:stretch>
        </p:blipFill>
        <p:spPr>
          <a:xfrm>
            <a:off x="6422671" y="2483355"/>
            <a:ext cx="4082458" cy="213414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0AAEE4A-8F9D-6621-1B0D-A681FA55620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4" b="2284"/>
          <a:stretch>
            <a:fillRect/>
          </a:stretch>
        </p:blipFill>
        <p:spPr>
          <a:xfrm>
            <a:off x="6405218" y="4630451"/>
            <a:ext cx="4082458" cy="213414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51001" y="8890000"/>
            <a:ext cx="4514377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  <a:defRPr sz="1000"/>
            </a:pPr>
            <a:r>
              <a:rPr lang="en-US" sz="1000"/>
              <a:t>VA Office of Information &amp; Technology (OIT) – Office of Strategic Sourcing (OSS)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380</Words>
  <Application>Microsoft Office PowerPoint</Application>
  <PresentationFormat>Widescreen</PresentationFormat>
  <Paragraphs>42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Symbol</vt:lpstr>
      <vt:lpstr>Office Theme</vt:lpstr>
      <vt:lpstr>OIT Acquisition Office Hours: April</vt:lpstr>
      <vt:lpstr>Acquisition Disclaimer</vt:lpstr>
      <vt:lpstr>April 2026 – Office Hours Agenda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Carter, Don C.</dc:creator>
  <cp:lastModifiedBy>Carter, Don C.</cp:lastModifiedBy>
  <cp:revision>1</cp:revision>
  <dcterms:created xsi:type="dcterms:W3CDTF">2026-04-13T14:02:48Z</dcterms:created>
  <dcterms:modified xsi:type="dcterms:W3CDTF">2026-04-13T14:32:27Z</dcterms:modified>
</cp:coreProperties>
</file>