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8" r:id="rId1"/>
    <p:sldMasterId id="2147483675" r:id="rId2"/>
  </p:sldMasterIdLst>
  <p:notesMasterIdLst>
    <p:notesMasterId r:id="rId47"/>
  </p:notesMasterIdLst>
  <p:sldIdLst>
    <p:sldId id="294" r:id="rId3"/>
    <p:sldId id="272" r:id="rId4"/>
    <p:sldId id="311" r:id="rId5"/>
    <p:sldId id="312" r:id="rId6"/>
    <p:sldId id="313" r:id="rId7"/>
    <p:sldId id="289" r:id="rId8"/>
    <p:sldId id="290" r:id="rId9"/>
    <p:sldId id="291" r:id="rId10"/>
    <p:sldId id="292" r:id="rId11"/>
    <p:sldId id="293" r:id="rId12"/>
    <p:sldId id="324" r:id="rId13"/>
    <p:sldId id="323" r:id="rId14"/>
    <p:sldId id="328" r:id="rId15"/>
    <p:sldId id="286" r:id="rId16"/>
    <p:sldId id="314" r:id="rId17"/>
    <p:sldId id="315" r:id="rId18"/>
    <p:sldId id="316" r:id="rId19"/>
    <p:sldId id="317" r:id="rId20"/>
    <p:sldId id="318" r:id="rId21"/>
    <p:sldId id="319" r:id="rId22"/>
    <p:sldId id="322" r:id="rId23"/>
    <p:sldId id="320" r:id="rId24"/>
    <p:sldId id="321" r:id="rId25"/>
    <p:sldId id="301" r:id="rId26"/>
    <p:sldId id="302" r:id="rId27"/>
    <p:sldId id="303" r:id="rId28"/>
    <p:sldId id="304" r:id="rId29"/>
    <p:sldId id="305" r:id="rId30"/>
    <p:sldId id="306" r:id="rId31"/>
    <p:sldId id="308" r:id="rId32"/>
    <p:sldId id="309" r:id="rId33"/>
    <p:sldId id="310" r:id="rId34"/>
    <p:sldId id="325" r:id="rId35"/>
    <p:sldId id="300" r:id="rId36"/>
    <p:sldId id="327" r:id="rId37"/>
    <p:sldId id="326" r:id="rId38"/>
    <p:sldId id="283" r:id="rId39"/>
    <p:sldId id="299" r:id="rId40"/>
    <p:sldId id="287" r:id="rId41"/>
    <p:sldId id="288" r:id="rId42"/>
    <p:sldId id="285" r:id="rId43"/>
    <p:sldId id="284" r:id="rId44"/>
    <p:sldId id="295" r:id="rId45"/>
    <p:sldId id="298" r:id="rId46"/>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741" autoAdjust="0"/>
    <p:restoredTop sz="94671" autoAdjust="0"/>
  </p:normalViewPr>
  <p:slideViewPr>
    <p:cSldViewPr>
      <p:cViewPr>
        <p:scale>
          <a:sx n="66" d="100"/>
          <a:sy n="66" d="100"/>
        </p:scale>
        <p:origin x="-1014" y="-103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20190"/>
    </p:cViewPr>
  </p:sorterViewPr>
  <p:notesViewPr>
    <p:cSldViewPr>
      <p:cViewPr varScale="1">
        <p:scale>
          <a:sx n="50" d="100"/>
          <a:sy n="50" d="100"/>
        </p:scale>
        <p:origin x="-1824" y="-90"/>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169"/>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9" y="0"/>
            <a:ext cx="3037840" cy="461169"/>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FD287C55-4FFE-4D35-9F6F-74AA41ECB1BE}" type="datetimeFigureOut">
              <a:rPr lang="en-US"/>
              <a:pPr>
                <a:defRPr/>
              </a:pPr>
              <a:t>6/15/2015</a:t>
            </a:fld>
            <a:endParaRPr lang="en-US" dirty="0"/>
          </a:p>
        </p:txBody>
      </p:sp>
      <p:sp>
        <p:nvSpPr>
          <p:cNvPr id="4" name="Slide Image Placeholder 3"/>
          <p:cNvSpPr>
            <a:spLocks noGrp="1" noRot="1" noChangeAspect="1"/>
          </p:cNvSpPr>
          <p:nvPr>
            <p:ph type="sldImg" idx="2"/>
          </p:nvPr>
        </p:nvSpPr>
        <p:spPr>
          <a:xfrm>
            <a:off x="1200150" y="692150"/>
            <a:ext cx="4611688" cy="3457575"/>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60606"/>
            <a:ext cx="3037840" cy="461169"/>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9" y="8760606"/>
            <a:ext cx="3037840" cy="461169"/>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159A4629-6003-4D6E-857A-FF0B9303AD1E}" type="slidenum">
              <a:rPr lang="en-US"/>
              <a:pPr>
                <a:defRPr/>
              </a:pPr>
              <a:t>‹#›</a:t>
            </a:fld>
            <a:endParaRPr lang="en-US" dirty="0"/>
          </a:p>
        </p:txBody>
      </p:sp>
    </p:spTree>
    <p:extLst>
      <p:ext uri="{BB962C8B-B14F-4D97-AF65-F5344CB8AC3E}">
        <p14:creationId xmlns:p14="http://schemas.microsoft.com/office/powerpoint/2010/main" val="1695364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1</a:t>
            </a:fld>
            <a:endParaRPr lang="en-US" dirty="0"/>
          </a:p>
        </p:txBody>
      </p:sp>
    </p:spTree>
    <p:extLst>
      <p:ext uri="{BB962C8B-B14F-4D97-AF65-F5344CB8AC3E}">
        <p14:creationId xmlns:p14="http://schemas.microsoft.com/office/powerpoint/2010/main" val="3728268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4AD36D-7AB8-453D-BBBB-8DA9071A0D82}"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txBox="1">
            <a:spLocks noGrp="1" noChangeArrowheads="1"/>
          </p:cNvSpPr>
          <p:nvPr/>
        </p:nvSpPr>
        <p:spPr bwMode="auto">
          <a:xfrm>
            <a:off x="3970938" y="0"/>
            <a:ext cx="3037840" cy="461169"/>
          </a:xfrm>
          <a:prstGeom prst="rect">
            <a:avLst/>
          </a:prstGeom>
          <a:noFill/>
          <a:ln w="9525">
            <a:noFill/>
            <a:miter lim="800000"/>
            <a:headEnd/>
            <a:tailEnd/>
          </a:ln>
        </p:spPr>
        <p:txBody>
          <a:bodyPr lIns="92139" tIns="46070" rIns="92139" bIns="46070"/>
          <a:lstStyle/>
          <a:p>
            <a:pPr algn="r" defTabSz="921024"/>
            <a:fld id="{B40B4FDB-ED45-41EC-819F-234A9D6870A8}" type="datetime1">
              <a:rPr lang="en-US" sz="1200"/>
              <a:pPr algn="r" defTabSz="921024"/>
              <a:t>6/15/2015</a:t>
            </a:fld>
            <a:endParaRPr lang="en-US" sz="1200"/>
          </a:p>
        </p:txBody>
      </p:sp>
      <p:sp>
        <p:nvSpPr>
          <p:cNvPr id="289795" name="Rectangle 7"/>
          <p:cNvSpPr txBox="1">
            <a:spLocks noGrp="1" noChangeArrowheads="1"/>
          </p:cNvSpPr>
          <p:nvPr/>
        </p:nvSpPr>
        <p:spPr bwMode="auto">
          <a:xfrm>
            <a:off x="3970938" y="8760605"/>
            <a:ext cx="3037840" cy="461169"/>
          </a:xfrm>
          <a:prstGeom prst="rect">
            <a:avLst/>
          </a:prstGeom>
          <a:noFill/>
          <a:ln w="9525">
            <a:noFill/>
            <a:miter lim="800000"/>
            <a:headEnd/>
            <a:tailEnd/>
          </a:ln>
        </p:spPr>
        <p:txBody>
          <a:bodyPr lIns="92139" tIns="46070" rIns="92139" bIns="46070" anchor="b"/>
          <a:lstStyle/>
          <a:p>
            <a:pPr algn="r" defTabSz="921024"/>
            <a:fld id="{8A021D7F-0CEC-401A-AD93-C2B5231206E5}" type="slidenum">
              <a:rPr lang="en-US" sz="1200"/>
              <a:pPr algn="r" defTabSz="921024"/>
              <a:t>15</a:t>
            </a:fld>
            <a:endParaRPr lang="en-US" sz="1200"/>
          </a:p>
        </p:txBody>
      </p:sp>
      <p:sp>
        <p:nvSpPr>
          <p:cNvPr id="289796" name="Slide Image Placeholder 1"/>
          <p:cNvSpPr>
            <a:spLocks noGrp="1" noRot="1" noChangeAspect="1" noTextEdit="1"/>
          </p:cNvSpPr>
          <p:nvPr>
            <p:ph type="sldImg"/>
          </p:nvPr>
        </p:nvSpPr>
        <p:spPr>
          <a:ln/>
        </p:spPr>
      </p:sp>
      <p:sp>
        <p:nvSpPr>
          <p:cNvPr id="289797" name="Notes Placeholder 2"/>
          <p:cNvSpPr>
            <a:spLocks noGrp="1"/>
          </p:cNvSpPr>
          <p:nvPr>
            <p:ph type="body" idx="1"/>
          </p:nvPr>
        </p:nvSpPr>
        <p:spPr>
          <a:noFill/>
          <a:ln/>
        </p:spPr>
        <p:txBody>
          <a:bodyPr lIns="92730" tIns="46367" rIns="92730" bIns="46367"/>
          <a:lstStyle/>
          <a:p>
            <a:pPr eaLnBrk="1" hangingPunct="1">
              <a:spcBef>
                <a:spcPct val="0"/>
              </a:spcBef>
            </a:pPr>
            <a:r>
              <a:rPr lang="en-US" smtClean="0">
                <a:latin typeface="Arial" charset="0"/>
                <a:ea typeface="ＭＳ Ｐゴシック" charset="-128"/>
                <a:cs typeface="Arial" charset="0"/>
              </a:rPr>
              <a:t>A “Sliver” provides line of sight from enterprise strategy to deployed solution.</a:t>
            </a:r>
          </a:p>
        </p:txBody>
      </p:sp>
      <p:sp>
        <p:nvSpPr>
          <p:cNvPr id="289798" name="Slide Number Placeholder 3"/>
          <p:cNvSpPr txBox="1">
            <a:spLocks noGrp="1"/>
          </p:cNvSpPr>
          <p:nvPr/>
        </p:nvSpPr>
        <p:spPr bwMode="auto">
          <a:xfrm>
            <a:off x="3970938" y="8760605"/>
            <a:ext cx="3037840" cy="461169"/>
          </a:xfrm>
          <a:prstGeom prst="rect">
            <a:avLst/>
          </a:prstGeom>
          <a:noFill/>
          <a:ln w="9525">
            <a:noFill/>
            <a:miter lim="800000"/>
            <a:headEnd/>
            <a:tailEnd/>
          </a:ln>
        </p:spPr>
        <p:txBody>
          <a:bodyPr lIns="92730" tIns="46367" rIns="92730" bIns="46367" anchor="b"/>
          <a:lstStyle/>
          <a:p>
            <a:pPr algn="r" defTabSz="925854"/>
            <a:fld id="{CFE2D56B-7032-40FF-8CD2-9E5C502233A9}" type="slidenum">
              <a:rPr lang="en-US" sz="1200">
                <a:latin typeface="Calibri" pitchFamily="34" charset="0"/>
              </a:rPr>
              <a:pPr algn="r" defTabSz="925854"/>
              <a:t>15</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3919" indent="-173919">
              <a:buFont typeface="Arial" charset="0"/>
              <a:buChar char="•"/>
            </a:pPr>
            <a:endParaRPr lang="en-US" baseline="0" dirty="0" smtClean="0"/>
          </a:p>
          <a:p>
            <a:pPr marL="173919"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25</a:t>
            </a:fld>
            <a:endParaRPr lang="en-US"/>
          </a:p>
        </p:txBody>
      </p:sp>
    </p:spTree>
    <p:extLst>
      <p:ext uri="{BB962C8B-B14F-4D97-AF65-F5344CB8AC3E}">
        <p14:creationId xmlns:p14="http://schemas.microsoft.com/office/powerpoint/2010/main" val="133862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26</a:t>
            </a:fld>
            <a:endParaRPr lang="en-US"/>
          </a:p>
        </p:txBody>
      </p:sp>
    </p:spTree>
    <p:extLst>
      <p:ext uri="{BB962C8B-B14F-4D97-AF65-F5344CB8AC3E}">
        <p14:creationId xmlns:p14="http://schemas.microsoft.com/office/powerpoint/2010/main" val="26134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solidFill>
            <a:srgbClr val="FFFFFF"/>
          </a:solidFill>
          <a:ln/>
        </p:spPr>
      </p:sp>
      <p:sp>
        <p:nvSpPr>
          <p:cNvPr id="28675" name="Rectangle 2"/>
          <p:cNvSpPr>
            <a:spLocks noGrp="1" noChangeArrowheads="1"/>
          </p:cNvSpPr>
          <p:nvPr>
            <p:ph type="body" idx="1"/>
          </p:nvPr>
        </p:nvSpPr>
        <p:spPr>
          <a:noFill/>
          <a:ln/>
        </p:spPr>
        <p:txBody>
          <a:bodyPr/>
          <a:lstStyle/>
          <a:p>
            <a:pPr eaLnBrk="1" hangingPunct="1"/>
            <a:endParaRPr lang="en-US" dirty="0" smtClean="0">
              <a:solidFill>
                <a:srgbClr val="000000"/>
              </a:solidFill>
              <a:latin typeface="Lucida Grande"/>
              <a:ea typeface="Lucida Grande"/>
              <a:cs typeface="Lucida Grande"/>
              <a:sym typeface="Lucida Grand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List the anticipated items/services required in 2015 </a:t>
            </a:r>
          </a:p>
          <a:p>
            <a:pPr eaLnBrk="1" hangingPunct="1">
              <a:spcBef>
                <a:spcPct val="0"/>
              </a:spcBef>
            </a:pPr>
            <a:r>
              <a:rPr lang="en-US" altLang="en-US" dirty="0" smtClean="0"/>
              <a:t>[The anticipate need dates (quarter)]</a:t>
            </a:r>
          </a:p>
          <a:p>
            <a:pPr eaLnBrk="1" hangingPunct="1">
              <a:spcBef>
                <a:spcPct val="0"/>
              </a:spcBef>
            </a:pPr>
            <a:r>
              <a:rPr lang="en-US" altLang="en-US" dirty="0" smtClean="0"/>
              <a:t>List a very broad/general anticipated cost range. You </a:t>
            </a:r>
            <a:r>
              <a:rPr lang="en-US" altLang="en-US" b="1" dirty="0" smtClean="0"/>
              <a:t>do not need to be exact and do not want to discuss government cost estimates,</a:t>
            </a:r>
            <a:r>
              <a:rPr lang="en-US" altLang="en-US" dirty="0" smtClean="0"/>
              <a:t>   rather provide a general sense of how big the opportunity will be. </a:t>
            </a:r>
          </a:p>
          <a:p>
            <a:pPr eaLnBrk="1" hangingPunct="1">
              <a:spcBef>
                <a:spcPct val="0"/>
              </a:spcBef>
            </a:pPr>
            <a:r>
              <a:rPr lang="en-US" altLang="en-US" dirty="0" smtClean="0"/>
              <a:t>Anticipated contract</a:t>
            </a:r>
            <a:r>
              <a:rPr lang="en-US" altLang="en-US" baseline="0" dirty="0" smtClean="0"/>
              <a:t> vehicles: T4, SEWP, FSS, open market</a:t>
            </a:r>
            <a:endParaRPr lang="en-US" altLang="en-US" dirty="0" smtClean="0"/>
          </a:p>
        </p:txBody>
      </p:sp>
      <p:sp>
        <p:nvSpPr>
          <p:cNvPr id="4" name="Slide Number Placeholder 3"/>
          <p:cNvSpPr>
            <a:spLocks noGrp="1"/>
          </p:cNvSpPr>
          <p:nvPr>
            <p:ph type="sldNum" sz="quarter" idx="5"/>
          </p:nvPr>
        </p:nvSpPr>
        <p:spPr/>
        <p:txBody>
          <a:bodyPr/>
          <a:lstStyle/>
          <a:p>
            <a:pPr>
              <a:defRPr/>
            </a:pPr>
            <a:fld id="{3DCC88ED-3958-46AE-B728-7F51101BB271}" type="slidenum">
              <a:rPr lang="en-US" smtClean="0"/>
              <a:pPr>
                <a:defRPr/>
              </a:pPr>
              <a:t>34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37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List the anticipated items/services required in 2015 </a:t>
            </a:r>
          </a:p>
          <a:p>
            <a:pPr eaLnBrk="1" hangingPunct="1">
              <a:spcBef>
                <a:spcPct val="0"/>
              </a:spcBef>
            </a:pPr>
            <a:r>
              <a:rPr lang="en-US" altLang="en-US" dirty="0" smtClean="0"/>
              <a:t>[The anticipate need dates (quarter)]</a:t>
            </a:r>
          </a:p>
          <a:p>
            <a:pPr eaLnBrk="1" hangingPunct="1">
              <a:spcBef>
                <a:spcPct val="0"/>
              </a:spcBef>
            </a:pPr>
            <a:r>
              <a:rPr lang="en-US" altLang="en-US" dirty="0" smtClean="0"/>
              <a:t>List a very broad/general anticipated cost range. You </a:t>
            </a:r>
            <a:r>
              <a:rPr lang="en-US" altLang="en-US" b="1" dirty="0" smtClean="0"/>
              <a:t>do not need to be exact and do not want to discuss government cost estimates,</a:t>
            </a:r>
            <a:r>
              <a:rPr lang="en-US" altLang="en-US" dirty="0" smtClean="0"/>
              <a:t>   rather provide a general sense of how big the opportunity will be. </a:t>
            </a:r>
          </a:p>
          <a:p>
            <a:pPr eaLnBrk="1" hangingPunct="1">
              <a:spcBef>
                <a:spcPct val="0"/>
              </a:spcBef>
            </a:pPr>
            <a:r>
              <a:rPr lang="en-US" altLang="en-US" dirty="0" smtClean="0"/>
              <a:t>Anticipated contract</a:t>
            </a:r>
            <a:r>
              <a:rPr lang="en-US" altLang="en-US" baseline="0" dirty="0" smtClean="0"/>
              <a:t> vehicles: T4, SEWP, FSS, open market</a:t>
            </a:r>
            <a:endParaRPr lang="en-US" altLang="en-US" dirty="0" smtClean="0"/>
          </a:p>
        </p:txBody>
      </p:sp>
      <p:sp>
        <p:nvSpPr>
          <p:cNvPr id="4" name="Slide Number Placeholder 3"/>
          <p:cNvSpPr>
            <a:spLocks noGrp="1"/>
          </p:cNvSpPr>
          <p:nvPr>
            <p:ph type="sldNum" sz="quarter" idx="5"/>
          </p:nvPr>
        </p:nvSpPr>
        <p:spPr/>
        <p:txBody>
          <a:bodyPr/>
          <a:lstStyle/>
          <a:p>
            <a:pPr>
              <a:defRPr/>
            </a:pPr>
            <a:fld id="{3DCC88ED-3958-46AE-B728-7F51101BB271}" type="slidenum">
              <a:rPr lang="en-US" smtClean="0"/>
              <a:pPr>
                <a:defRPr/>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39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41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42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43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err="1" smtClean="0"/>
              <a:t>Hunolt</a:t>
            </a:r>
            <a:endParaRPr lang="en-US" altLang="en-US" dirty="0" smtClean="0"/>
          </a:p>
          <a:p>
            <a:pPr>
              <a:spcBef>
                <a:spcPct val="0"/>
              </a:spcBef>
            </a:pPr>
            <a:endParaRPr lang="en-US" altLang="en-US" dirty="0" smtClean="0"/>
          </a:p>
          <a:p>
            <a:pPr>
              <a:spcBef>
                <a:spcPct val="0"/>
              </a:spcBef>
            </a:pPr>
            <a:r>
              <a:rPr lang="en-US" altLang="en-US" dirty="0" smtClean="0"/>
              <a:t>The benefits that we hope to realize include providing real time access to critical health information needed at the point of care,  eliminating the need for patients to hand carry copies of their health records from provider to provider.</a:t>
            </a:r>
          </a:p>
          <a:p>
            <a:pPr>
              <a:spcBef>
                <a:spcPct val="0"/>
              </a:spcBef>
            </a:pPr>
            <a:endParaRPr lang="en-US" altLang="en-US" dirty="0" smtClean="0"/>
          </a:p>
          <a:p>
            <a:pPr>
              <a:spcBef>
                <a:spcPct val="0"/>
              </a:spcBef>
            </a:pPr>
            <a:r>
              <a:rPr lang="en-US" altLang="en-US" dirty="0" smtClean="0"/>
              <a:t>In addition, access to shared health information has the potential to reduce duplicate tests and procedures as well as reducing the potential for adverse events related to drug/drug interactions for patients receiving multiple prescriptions from various sources.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2836" indent="-274169">
              <a:spcBef>
                <a:spcPct val="30000"/>
              </a:spcBef>
              <a:defRPr sz="1100">
                <a:solidFill>
                  <a:schemeClr val="tx1"/>
                </a:solidFill>
                <a:latin typeface="Calibri" panose="020F0502020204030204" pitchFamily="34" charset="0"/>
              </a:defRPr>
            </a:lvl2pPr>
            <a:lvl3pPr marL="1096672" indent="-219335">
              <a:spcBef>
                <a:spcPct val="30000"/>
              </a:spcBef>
              <a:defRPr sz="1100">
                <a:solidFill>
                  <a:schemeClr val="tx1"/>
                </a:solidFill>
                <a:latin typeface="Calibri" panose="020F0502020204030204" pitchFamily="34" charset="0"/>
              </a:defRPr>
            </a:lvl3pPr>
            <a:lvl4pPr marL="1535340" indent="-219335">
              <a:spcBef>
                <a:spcPct val="30000"/>
              </a:spcBef>
              <a:defRPr sz="1100">
                <a:solidFill>
                  <a:schemeClr val="tx1"/>
                </a:solidFill>
                <a:latin typeface="Calibri" panose="020F0502020204030204" pitchFamily="34" charset="0"/>
              </a:defRPr>
            </a:lvl4pPr>
            <a:lvl5pPr marL="1974010" indent="-219335">
              <a:spcBef>
                <a:spcPct val="30000"/>
              </a:spcBef>
              <a:defRPr sz="1100">
                <a:solidFill>
                  <a:schemeClr val="tx1"/>
                </a:solidFill>
                <a:latin typeface="Calibri" panose="020F0502020204030204" pitchFamily="34" charset="0"/>
              </a:defRPr>
            </a:lvl5pPr>
            <a:lvl6pPr marL="2412678" indent="-219335" eaLnBrk="0" fontAlgn="base" hangingPunct="0">
              <a:spcBef>
                <a:spcPct val="30000"/>
              </a:spcBef>
              <a:spcAft>
                <a:spcPct val="0"/>
              </a:spcAft>
              <a:defRPr sz="1100">
                <a:solidFill>
                  <a:schemeClr val="tx1"/>
                </a:solidFill>
                <a:latin typeface="Calibri" panose="020F0502020204030204" pitchFamily="34" charset="0"/>
              </a:defRPr>
            </a:lvl6pPr>
            <a:lvl7pPr marL="2851347" indent="-219335" eaLnBrk="0" fontAlgn="base" hangingPunct="0">
              <a:spcBef>
                <a:spcPct val="30000"/>
              </a:spcBef>
              <a:spcAft>
                <a:spcPct val="0"/>
              </a:spcAft>
              <a:defRPr sz="1100">
                <a:solidFill>
                  <a:schemeClr val="tx1"/>
                </a:solidFill>
                <a:latin typeface="Calibri" panose="020F0502020204030204" pitchFamily="34" charset="0"/>
              </a:defRPr>
            </a:lvl7pPr>
            <a:lvl8pPr marL="3290015" indent="-219335" eaLnBrk="0" fontAlgn="base" hangingPunct="0">
              <a:spcBef>
                <a:spcPct val="30000"/>
              </a:spcBef>
              <a:spcAft>
                <a:spcPct val="0"/>
              </a:spcAft>
              <a:defRPr sz="1100">
                <a:solidFill>
                  <a:schemeClr val="tx1"/>
                </a:solidFill>
                <a:latin typeface="Calibri" panose="020F0502020204030204" pitchFamily="34" charset="0"/>
              </a:defRPr>
            </a:lvl8pPr>
            <a:lvl9pPr marL="3728685" indent="-219335"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DA6FB919-49FD-435F-93A4-1C27B395B902}" type="slidenum">
              <a:rPr lang="en-US" altLang="en-US">
                <a:ea typeface="ヒラギノ角ゴ Pro W3" pitchFamily="-84" charset="-128"/>
              </a:rPr>
              <a:pPr>
                <a:spcBef>
                  <a:spcPct val="0"/>
                </a:spcBef>
              </a:pPr>
              <a:t>5</a:t>
            </a:fld>
            <a:endParaRPr lang="en-US" altLang="en-US" dirty="0">
              <a:ea typeface="ヒラギノ角ゴ Pro W3" pitchFamily="-84" charset="-128"/>
            </a:endParaRPr>
          </a:p>
        </p:txBody>
      </p:sp>
    </p:spTree>
    <p:extLst>
      <p:ext uri="{BB962C8B-B14F-4D97-AF65-F5344CB8AC3E}">
        <p14:creationId xmlns:p14="http://schemas.microsoft.com/office/powerpoint/2010/main" val="1424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090">
              <a:spcBef>
                <a:spcPct val="30000"/>
              </a:spcBef>
              <a:defRPr sz="1200">
                <a:solidFill>
                  <a:schemeClr val="tx1"/>
                </a:solidFill>
                <a:latin typeface="Calibri" pitchFamily="34" charset="0"/>
              </a:defRPr>
            </a:lvl1pPr>
            <a:lvl2pPr marL="745113" indent="-286582" defTabSz="952090">
              <a:spcBef>
                <a:spcPct val="30000"/>
              </a:spcBef>
              <a:defRPr sz="1200">
                <a:solidFill>
                  <a:schemeClr val="tx1"/>
                </a:solidFill>
                <a:latin typeface="Calibri" pitchFamily="34" charset="0"/>
              </a:defRPr>
            </a:lvl2pPr>
            <a:lvl3pPr marL="1146330" indent="-229266" defTabSz="952090">
              <a:spcBef>
                <a:spcPct val="30000"/>
              </a:spcBef>
              <a:defRPr sz="1200">
                <a:solidFill>
                  <a:schemeClr val="tx1"/>
                </a:solidFill>
                <a:latin typeface="Calibri" pitchFamily="34" charset="0"/>
              </a:defRPr>
            </a:lvl3pPr>
            <a:lvl4pPr marL="1604861" indent="-229266" defTabSz="952090">
              <a:spcBef>
                <a:spcPct val="30000"/>
              </a:spcBef>
              <a:defRPr sz="1200">
                <a:solidFill>
                  <a:schemeClr val="tx1"/>
                </a:solidFill>
                <a:latin typeface="Calibri" pitchFamily="34" charset="0"/>
              </a:defRPr>
            </a:lvl4pPr>
            <a:lvl5pPr marL="2063394" indent="-229266" defTabSz="952090">
              <a:spcBef>
                <a:spcPct val="30000"/>
              </a:spcBef>
              <a:defRPr sz="1200">
                <a:solidFill>
                  <a:schemeClr val="tx1"/>
                </a:solidFill>
                <a:latin typeface="Calibri" pitchFamily="34" charset="0"/>
              </a:defRPr>
            </a:lvl5pPr>
            <a:lvl6pPr marL="2521925" indent="-229266" defTabSz="952090" eaLnBrk="0" fontAlgn="base" hangingPunct="0">
              <a:spcBef>
                <a:spcPct val="30000"/>
              </a:spcBef>
              <a:spcAft>
                <a:spcPct val="0"/>
              </a:spcAft>
              <a:defRPr sz="1200">
                <a:solidFill>
                  <a:schemeClr val="tx1"/>
                </a:solidFill>
                <a:latin typeface="Calibri" pitchFamily="34" charset="0"/>
              </a:defRPr>
            </a:lvl6pPr>
            <a:lvl7pPr marL="2980457" indent="-229266" defTabSz="952090" eaLnBrk="0" fontAlgn="base" hangingPunct="0">
              <a:spcBef>
                <a:spcPct val="30000"/>
              </a:spcBef>
              <a:spcAft>
                <a:spcPct val="0"/>
              </a:spcAft>
              <a:defRPr sz="1200">
                <a:solidFill>
                  <a:schemeClr val="tx1"/>
                </a:solidFill>
                <a:latin typeface="Calibri" pitchFamily="34" charset="0"/>
              </a:defRPr>
            </a:lvl7pPr>
            <a:lvl8pPr marL="3438990" indent="-229266" defTabSz="952090" eaLnBrk="0" fontAlgn="base" hangingPunct="0">
              <a:spcBef>
                <a:spcPct val="30000"/>
              </a:spcBef>
              <a:spcAft>
                <a:spcPct val="0"/>
              </a:spcAft>
              <a:defRPr sz="1200">
                <a:solidFill>
                  <a:schemeClr val="tx1"/>
                </a:solidFill>
                <a:latin typeface="Calibri" pitchFamily="34" charset="0"/>
              </a:defRPr>
            </a:lvl8pPr>
            <a:lvl9pPr marL="3897521" indent="-229266" defTabSz="952090" eaLnBrk="0" fontAlgn="base" hangingPunct="0">
              <a:spcBef>
                <a:spcPct val="30000"/>
              </a:spcBef>
              <a:spcAft>
                <a:spcPct val="0"/>
              </a:spcAft>
              <a:defRPr sz="1200">
                <a:solidFill>
                  <a:schemeClr val="tx1"/>
                </a:solidFill>
                <a:latin typeface="Calibri" pitchFamily="34" charset="0"/>
              </a:defRPr>
            </a:lvl9pPr>
          </a:lstStyle>
          <a:p>
            <a:pPr>
              <a:spcBef>
                <a:spcPct val="0"/>
              </a:spcBef>
            </a:pPr>
            <a:fld id="{E572C2DC-C6AF-4EC9-BD09-4FF4421F5613}" type="slidenum">
              <a:rPr lang="en-US" altLang="en-US">
                <a:solidFill>
                  <a:srgbClr val="000000"/>
                </a:solidFill>
              </a:rPr>
              <a:pPr>
                <a:spcBef>
                  <a:spcPct val="0"/>
                </a:spcBef>
              </a:pPr>
              <a:t>6</a:t>
            </a:fld>
            <a:endParaRPr lang="en-US" altLang="en-US" dirty="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310" indent="-28331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pPr>
                <a:defRPr/>
              </a:pPr>
              <a:t>7</a:t>
            </a:fld>
            <a:endParaRPr lang="en-US" altLang="en-US" dirty="0"/>
          </a:p>
        </p:txBody>
      </p:sp>
    </p:spTree>
    <p:extLst>
      <p:ext uri="{BB962C8B-B14F-4D97-AF65-F5344CB8AC3E}">
        <p14:creationId xmlns:p14="http://schemas.microsoft.com/office/powerpoint/2010/main" val="107156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310" indent="-28331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pPr>
                <a:defRPr/>
              </a:pPr>
              <a:t>8</a:t>
            </a:fld>
            <a:endParaRPr lang="en-US" altLang="en-US" dirty="0"/>
          </a:p>
        </p:txBody>
      </p:sp>
    </p:spTree>
    <p:extLst>
      <p:ext uri="{BB962C8B-B14F-4D97-AF65-F5344CB8AC3E}">
        <p14:creationId xmlns:p14="http://schemas.microsoft.com/office/powerpoint/2010/main" val="107156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9</a:t>
            </a:fld>
            <a:endParaRPr lang="en-US" dirty="0"/>
          </a:p>
        </p:txBody>
      </p:sp>
    </p:spTree>
    <p:extLst>
      <p:ext uri="{BB962C8B-B14F-4D97-AF65-F5344CB8AC3E}">
        <p14:creationId xmlns:p14="http://schemas.microsoft.com/office/powerpoint/2010/main" val="262066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Transformational change</a:t>
            </a:r>
            <a:endParaRPr lang="en-US" dirty="0"/>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389744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80824" lvl="2" indent="-170656">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A880A446-43FA-4AFD-902A-11FB9EBD79AA}" type="slidenum">
              <a:rPr lang="en-US" smtClean="0"/>
              <a:pPr>
                <a:defRPr/>
              </a:pPr>
              <a:t>11</a:t>
            </a:fld>
            <a:endParaRPr lang="en-US" dirty="0"/>
          </a:p>
        </p:txBody>
      </p:sp>
    </p:spTree>
    <p:extLst>
      <p:ext uri="{BB962C8B-B14F-4D97-AF65-F5344CB8AC3E}">
        <p14:creationId xmlns:p14="http://schemas.microsoft.com/office/powerpoint/2010/main" val="966538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492875"/>
            <a:ext cx="2133600" cy="365125"/>
          </a:xfrm>
        </p:spPr>
        <p:txBody>
          <a:bodyPr/>
          <a:lstStyle/>
          <a:p>
            <a:fld id="{75DEAB1E-5B20-4299-AC69-9D16BC863ABD}" type="datetime1">
              <a:rPr lang="en-US" smtClean="0"/>
              <a:t>6/15/2015</a:t>
            </a:fld>
            <a:endParaRPr lang="en-US" dirty="0"/>
          </a:p>
        </p:txBody>
      </p:sp>
      <p:sp>
        <p:nvSpPr>
          <p:cNvPr id="5" name="Footer Placeholder 4"/>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 – Internal VA Use Only v2</a:t>
            </a:r>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a:t>
            </a:fld>
            <a:endParaRPr lang="en-US" dirty="0"/>
          </a:p>
        </p:txBody>
      </p:sp>
      <p:sp>
        <p:nvSpPr>
          <p:cNvPr id="8" name="Title 1"/>
          <p:cNvSpPr txBox="1">
            <a:spLocks/>
          </p:cNvSpPr>
          <p:nvPr userDrawn="1"/>
        </p:nvSpPr>
        <p:spPr>
          <a:xfrm>
            <a:off x="685800" y="2133600"/>
            <a:ext cx="77724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Office of Management</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9"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42372"/>
            <a:ext cx="7477125" cy="369332"/>
          </a:xfrm>
          <a:prstGeom prst="rect">
            <a:avLst/>
          </a:prstGeom>
        </p:spPr>
        <p:txBody>
          <a:bodyPr/>
          <a:lstStyle>
            <a:lvl1pPr>
              <a:defRPr b="1" i="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xfrm>
            <a:off x="6457950" y="6356350"/>
            <a:ext cx="2057400" cy="365125"/>
          </a:xfrm>
          <a:prstGeom prst="rect">
            <a:avLst/>
          </a:prstGeom>
        </p:spPr>
        <p:txBody>
          <a:bodyPr/>
          <a:lstStyle>
            <a:lvl1pPr>
              <a:defRPr smtClean="0"/>
            </a:lvl1pPr>
          </a:lstStyle>
          <a:p>
            <a:pPr>
              <a:defRPr/>
            </a:pPr>
            <a:fld id="{4D5F3B48-091D-43CE-9393-4544B20A15B5}" type="slidenum">
              <a:rPr lang="en-US" altLang="en-US"/>
              <a:pPr>
                <a:defRPr/>
              </a:pPr>
              <a:t>‹#›</a:t>
            </a:fld>
            <a:endParaRPr lang="en-US" altLang="en-US" dirty="0"/>
          </a:p>
        </p:txBody>
      </p:sp>
    </p:spTree>
    <p:extLst>
      <p:ext uri="{BB962C8B-B14F-4D97-AF65-F5344CB8AC3E}">
        <p14:creationId xmlns:p14="http://schemas.microsoft.com/office/powerpoint/2010/main" val="399658760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B2B6F1-88D3-478D-AC5A-607DDA302CC2}" type="datetime1">
              <a:rPr lang="en-US" smtClean="0"/>
              <a:t>6/15/2015</a:t>
            </a:fld>
            <a:endParaRPr lang="en-US"/>
          </a:p>
        </p:txBody>
      </p:sp>
      <p:sp>
        <p:nvSpPr>
          <p:cNvPr id="5" name="Footer Placeholder 4"/>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312265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AB3B1-3180-463A-9171-CB4DA1F122B1}" type="datetime1">
              <a:rPr lang="en-US" smtClean="0"/>
              <a:t>6/15/2015</a:t>
            </a:fld>
            <a:endParaRPr lang="en-US"/>
          </a:p>
        </p:txBody>
      </p:sp>
      <p:sp>
        <p:nvSpPr>
          <p:cNvPr id="5" name="Footer Placeholder 4"/>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65443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82635-B290-4A3A-9E09-5D574072E309}" type="datetime1">
              <a:rPr lang="en-US" smtClean="0"/>
              <a:t>6/15/2015</a:t>
            </a:fld>
            <a:endParaRPr lang="en-US"/>
          </a:p>
        </p:txBody>
      </p:sp>
      <p:sp>
        <p:nvSpPr>
          <p:cNvPr id="5" name="Footer Placeholder 4"/>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89265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77814-98A3-4DC1-8901-71FFB2E5E1BC}" type="datetime1">
              <a:rPr lang="en-US" smtClean="0"/>
              <a:t>6/15/2015</a:t>
            </a:fld>
            <a:endParaRPr lang="en-US"/>
          </a:p>
        </p:txBody>
      </p:sp>
      <p:sp>
        <p:nvSpPr>
          <p:cNvPr id="6" name="Footer Placeholder 5"/>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7" name="Slide Number Placeholder 6"/>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236023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5D1F3-5266-48AA-BDCE-A587A4E58689}" type="datetime1">
              <a:rPr lang="en-US" smtClean="0"/>
              <a:t>6/15/2015</a:t>
            </a:fld>
            <a:endParaRPr lang="en-US"/>
          </a:p>
        </p:txBody>
      </p:sp>
      <p:sp>
        <p:nvSpPr>
          <p:cNvPr id="8" name="Footer Placeholder 7"/>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9" name="Slide Number Placeholder 8"/>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217765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4971E-6CAB-4757-A21E-02C73776C2B4}" type="datetime1">
              <a:rPr lang="en-US" smtClean="0"/>
              <a:t>6/15/2015</a:t>
            </a:fld>
            <a:endParaRPr lang="en-US"/>
          </a:p>
        </p:txBody>
      </p:sp>
      <p:sp>
        <p:nvSpPr>
          <p:cNvPr id="4" name="Footer Placeholder 3"/>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5" name="Slide Number Placeholder 4"/>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411567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1BAA0-44D9-4AD5-9B3C-E0157EAB433D}" type="datetime1">
              <a:rPr lang="en-US" smtClean="0"/>
              <a:t>6/15/2015</a:t>
            </a:fld>
            <a:endParaRPr lang="en-US"/>
          </a:p>
        </p:txBody>
      </p:sp>
      <p:sp>
        <p:nvSpPr>
          <p:cNvPr id="3" name="Footer Placeholder 2"/>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4" name="Slide Number Placeholder 3"/>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62247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18D4E-567D-4E03-B444-6D2652DD9EA8}" type="datetime1">
              <a:rPr lang="en-US" smtClean="0"/>
              <a:t>6/15/2015</a:t>
            </a:fld>
            <a:endParaRPr lang="en-US"/>
          </a:p>
        </p:txBody>
      </p:sp>
      <p:sp>
        <p:nvSpPr>
          <p:cNvPr id="6" name="Footer Placeholder 5"/>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7" name="Slide Number Placeholder 6"/>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333447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0DC42-7877-47F1-A85D-F9FB010ADAA5}" type="datetime1">
              <a:rPr lang="en-US" smtClean="0"/>
              <a:t>6/15/2015</a:t>
            </a:fld>
            <a:endParaRPr lang="en-US"/>
          </a:p>
        </p:txBody>
      </p:sp>
      <p:sp>
        <p:nvSpPr>
          <p:cNvPr id="6" name="Footer Placeholder 5"/>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7" name="Slide Number Placeholder 6"/>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403696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214BC-357B-4C5A-A8FF-71F4F45090E1}" type="datetime1">
              <a:rPr lang="en-US" smtClean="0"/>
              <a:t>6/15/2015</a:t>
            </a:fld>
            <a:endParaRPr lang="en-US" dirty="0"/>
          </a:p>
        </p:txBody>
      </p:sp>
      <p:sp>
        <p:nvSpPr>
          <p:cNvPr id="5" name="Footer Placeholder 4"/>
          <p:cNvSpPr>
            <a:spLocks noGrp="1"/>
          </p:cNvSpPr>
          <p:nvPr>
            <p:ph type="ftr" sz="quarter" idx="11"/>
          </p:nvPr>
        </p:nvSpPr>
        <p:spPr>
          <a:xfrm>
            <a:off x="3140112" y="6492875"/>
            <a:ext cx="2895600" cy="365125"/>
          </a:xfrm>
          <a:prstGeom prst="rect">
            <a:avLst/>
          </a:prstGeom>
        </p:spPr>
        <p:txBody>
          <a:bodyPr/>
          <a:lstStyle>
            <a:lvl1pPr>
              <a:defRPr/>
            </a:lvl1pPr>
          </a:lstStyle>
          <a:p>
            <a:r>
              <a:rPr lang="it-IT" smtClean="0"/>
              <a:t>Working Draft, Pre-Decisional, Deliberative Document – Internal VA Use Only v2</a:t>
            </a:r>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a:t>
            </a:fld>
            <a:endParaRPr lang="en-US" dirty="0"/>
          </a:p>
        </p:txBody>
      </p:sp>
      <p:pic>
        <p:nvPicPr>
          <p:cNvPr id="1026"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FD0E5-F509-4296-976E-684F0BAC2FEA}" type="datetime1">
              <a:rPr lang="en-US" smtClean="0"/>
              <a:t>6/15/2015</a:t>
            </a:fld>
            <a:endParaRPr lang="en-US"/>
          </a:p>
        </p:txBody>
      </p:sp>
      <p:sp>
        <p:nvSpPr>
          <p:cNvPr id="5" name="Footer Placeholder 4"/>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730878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543B3-C11A-4919-BFDF-2843C4D85BF5}" type="datetime1">
              <a:rPr lang="en-US" smtClean="0"/>
              <a:t>6/15/2015</a:t>
            </a:fld>
            <a:endParaRPr lang="en-US"/>
          </a:p>
        </p:txBody>
      </p:sp>
      <p:sp>
        <p:nvSpPr>
          <p:cNvPr id="5" name="Footer Placeholder 4"/>
          <p:cNvSpPr>
            <a:spLocks noGrp="1"/>
          </p:cNvSpPr>
          <p:nvPr>
            <p:ph type="ftr" sz="quarter" idx="11"/>
          </p:nvPr>
        </p:nvSpPr>
        <p:spPr/>
        <p:txBody>
          <a:bodyPr/>
          <a:lstStyle/>
          <a:p>
            <a:r>
              <a:rPr lang="en-US" smtClean="0"/>
              <a:t>Working Draft, Pre-Decisional, Deliberative Document – Internal VA Use Only v2</a:t>
            </a:r>
            <a:endParaRPr lang="en-US"/>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a:p>
        </p:txBody>
      </p:sp>
    </p:spTree>
    <p:extLst>
      <p:ext uri="{BB962C8B-B14F-4D97-AF65-F5344CB8AC3E}">
        <p14:creationId xmlns:p14="http://schemas.microsoft.com/office/powerpoint/2010/main" val="366528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1C5C52-D158-4A43-BBE4-DFF39E0E3AEB}" type="datetime1">
              <a:rPr lang="en-US" smtClean="0"/>
              <a:t>6/15/2015</a:t>
            </a:fld>
            <a:endParaRPr lang="en-US" dirty="0"/>
          </a:p>
        </p:txBody>
      </p:sp>
      <p:sp>
        <p:nvSpPr>
          <p:cNvPr id="5" name="Footer Placeholder 4"/>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 – Internal VA Use Only v2</a:t>
            </a:r>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528543-63F7-4CDD-BBE6-34C14A1D0FA5}" type="datetime1">
              <a:rPr lang="en-US" smtClean="0"/>
              <a:t>6/15/2015</a:t>
            </a:fld>
            <a:endParaRPr lang="en-US" dirty="0"/>
          </a:p>
        </p:txBody>
      </p:sp>
      <p:sp>
        <p:nvSpPr>
          <p:cNvPr id="8" name="Footer Placeholder 7"/>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 – Internal VA Use Only v2</a:t>
            </a:r>
            <a:endParaRPr lang="en-US" dirty="0"/>
          </a:p>
        </p:txBody>
      </p:sp>
      <p:sp>
        <p:nvSpPr>
          <p:cNvPr id="9" name="Slide Number Placeholder 8"/>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84EE5D-9C4C-4933-BDC5-ED7F4B1233E3}" type="datetime1">
              <a:rPr lang="en-US" smtClean="0"/>
              <a:t>6/15/2015</a:t>
            </a:fld>
            <a:endParaRPr lang="en-US" dirty="0"/>
          </a:p>
        </p:txBody>
      </p:sp>
      <p:sp>
        <p:nvSpPr>
          <p:cNvPr id="4" name="Footer Placeholder 3"/>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 – Internal VA Use Only v2</a:t>
            </a:r>
            <a:endParaRPr lang="en-US" dirty="0"/>
          </a:p>
        </p:txBody>
      </p:sp>
      <p:sp>
        <p:nvSpPr>
          <p:cNvPr id="5" name="Slide Number Placeholder 4"/>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71399D-446C-4CEB-A848-9D6164019686}" type="datetime1">
              <a:rPr lang="en-US" smtClean="0"/>
              <a:t>6/15/2015</a:t>
            </a:fld>
            <a:endParaRPr lang="en-US" dirty="0"/>
          </a:p>
        </p:txBody>
      </p:sp>
      <p:sp>
        <p:nvSpPr>
          <p:cNvPr id="4" name="Footer Placeholder 3"/>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 – Internal VA Use Only v2</a:t>
            </a:r>
            <a:endParaRPr lang="en-US" dirty="0"/>
          </a:p>
        </p:txBody>
      </p:sp>
      <p:sp>
        <p:nvSpPr>
          <p:cNvPr id="5" name="Slide Number Placeholder 4"/>
          <p:cNvSpPr>
            <a:spLocks noGrp="1"/>
          </p:cNvSpPr>
          <p:nvPr>
            <p:ph type="sldNum" sz="quarter" idx="12"/>
          </p:nvPr>
        </p:nvSpPr>
        <p:spPr/>
        <p:txBody>
          <a:bodyPr/>
          <a:lstStyle/>
          <a:p>
            <a:fld id="{84878344-ACF8-4BEF-825F-4772DDDDA850}" type="slidenum">
              <a:rPr lang="en-US" smtClean="0"/>
              <a:pPr/>
              <a:t>‹#›</a:t>
            </a:fld>
            <a:endParaRPr lang="en-US" dirty="0"/>
          </a:p>
        </p:txBody>
      </p:sp>
    </p:spTree>
    <p:extLst>
      <p:ext uri="{BB962C8B-B14F-4D97-AF65-F5344CB8AC3E}">
        <p14:creationId xmlns:p14="http://schemas.microsoft.com/office/powerpoint/2010/main" val="261527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700558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marL="684213" indent="-225425">
              <a:defRPr sz="1600"/>
            </a:lvl3pPr>
            <a:lvl4pPr marL="919163" indent="-234950">
              <a:defRPr sz="1600"/>
            </a:lvl4pPr>
            <a:lvl5pPr marL="1144588" indent="-2254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marL="1144588" indent="-2254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229830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1362775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0"/>
            <a:ext cx="73152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fld id="{F3061DE1-6DBC-42C5-8743-C0B64DD1E7E8}" type="datetime1">
              <a:rPr lang="en-US" smtClean="0"/>
              <a:t>6/15/2015</a:t>
            </a:fld>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878344-ACF8-4BEF-825F-4772DDDDA850}" type="slidenum">
              <a:rPr lang="en-US" smtClean="0"/>
              <a:pPr/>
              <a:t>‹#›</a:t>
            </a:fld>
            <a:endParaRPr lang="en-US" dirty="0"/>
          </a:p>
        </p:txBody>
      </p:sp>
      <p:pic>
        <p:nvPicPr>
          <p:cNvPr id="11" name="Picture 1" descr="VeteransAffairs-Seal.JPG"/>
          <p:cNvPicPr>
            <a:picLocks noChangeAspect="1" noChangeArrowheads="1"/>
          </p:cNvPicPr>
          <p:nvPr userDrawn="1"/>
        </p:nvPicPr>
        <p:blipFill>
          <a:blip r:embed="rId12" cstate="print"/>
          <a:srcRect/>
          <a:stretch>
            <a:fillRect/>
          </a:stretch>
        </p:blipFill>
        <p:spPr bwMode="auto">
          <a:xfrm>
            <a:off x="76200" y="0"/>
            <a:ext cx="11430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0" r:id="rId3"/>
    <p:sldLayoutId id="2147483673" r:id="rId4"/>
    <p:sldLayoutId id="2147483674" r:id="rId5"/>
    <p:sldLayoutId id="2147483687" r:id="rId6"/>
    <p:sldLayoutId id="2147483688" r:id="rId7"/>
    <p:sldLayoutId id="2147483689" r:id="rId8"/>
    <p:sldLayoutId id="2147483690" r:id="rId9"/>
    <p:sldLayoutId id="2147483691" r:id="rId10"/>
  </p:sldLayoutIdLst>
  <p:hf hdr="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50ACB-A7A1-4BCA-8F9D-FF23B7FBFEBD}" type="datetime1">
              <a:rPr lang="en-US" smtClean="0"/>
              <a:t>6/15/2015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Working Draft, Pre-Decisional, Deliberative Document – Internal VA Use Only v2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201BE-6EED-46A9-BBED-622C8621B25A}" type="slidenum">
              <a:rPr lang="en-US" smtClean="0"/>
              <a:t>‹#›</a:t>
            </a:fld>
            <a:endParaRPr lang="en-US"/>
          </a:p>
        </p:txBody>
      </p:sp>
      <p:cxnSp>
        <p:nvCxnSpPr>
          <p:cNvPr id="7" name="Straight Connector 6"/>
          <p:cNvCxnSpPr/>
          <p:nvPr userDrawn="1"/>
        </p:nvCxnSpPr>
        <p:spPr>
          <a:xfrm>
            <a:off x="152400" y="1219200"/>
            <a:ext cx="86868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33400" y="12954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30815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va.gov/opa/choiceac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2187575"/>
            <a:ext cx="7772400" cy="147002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r>
              <a:rPr lang="en-US" sz="4400" i="1" dirty="0">
                <a:solidFill>
                  <a:schemeClr val="tx2">
                    <a:lumMod val="75000"/>
                  </a:schemeClr>
                </a:solidFill>
                <a:latin typeface="Arial Black" pitchFamily="34" charset="0"/>
              </a:rPr>
              <a:t>Architecture, Strategy, &amp; Design</a:t>
            </a:r>
            <a:br>
              <a:rPr lang="en-US" sz="4400" i="1" dirty="0">
                <a:solidFill>
                  <a:schemeClr val="tx2">
                    <a:lumMod val="75000"/>
                  </a:schemeClr>
                </a:solidFill>
                <a:latin typeface="Arial Black" pitchFamily="34" charset="0"/>
              </a:rPr>
            </a:br>
            <a:endParaRPr lang="en-US" i="1" dirty="0">
              <a:solidFill>
                <a:schemeClr val="tx2">
                  <a:lumMod val="75000"/>
                </a:schemeClr>
              </a:solidFill>
              <a:latin typeface="Arial Black" pitchFamily="34" charset="0"/>
            </a:endParaRPr>
          </a:p>
        </p:txBody>
      </p:sp>
      <p:sp>
        <p:nvSpPr>
          <p:cNvPr id="3" name="Title 2"/>
          <p:cNvSpPr>
            <a:spLocks noGrp="1"/>
          </p:cNvSpPr>
          <p:nvPr>
            <p:ph type="title"/>
          </p:nvPr>
        </p:nvSpPr>
        <p:spPr>
          <a:xfrm>
            <a:off x="1219200" y="152400"/>
            <a:ext cx="7315200" cy="1066800"/>
          </a:xfrm>
        </p:spPr>
        <p:txBody>
          <a:bodyPr>
            <a:noAutofit/>
          </a:bodyPr>
          <a:lstStyle/>
          <a:p>
            <a:r>
              <a:rPr lang="en-US" sz="2800" dirty="0" smtClean="0">
                <a:latin typeface="Arial Black" panose="020B0A04020102020204" pitchFamily="34" charset="0"/>
              </a:rPr>
              <a:t>Information Technology Advanced Planning Briefing for Industry</a:t>
            </a:r>
            <a:endParaRPr lang="en-US" sz="2800" dirty="0">
              <a:latin typeface="Arial Black" panose="020B0A04020102020204" pitchFamily="34" charset="0"/>
            </a:endParaRPr>
          </a:p>
        </p:txBody>
      </p:sp>
      <p:sp>
        <p:nvSpPr>
          <p:cNvPr id="4" name="Date Placeholder 3"/>
          <p:cNvSpPr>
            <a:spLocks noGrp="1"/>
          </p:cNvSpPr>
          <p:nvPr>
            <p:ph type="dt" sz="half" idx="4294967295"/>
          </p:nvPr>
        </p:nvSpPr>
        <p:spPr>
          <a:xfrm>
            <a:off x="0" y="6492875"/>
            <a:ext cx="2133600" cy="365125"/>
          </a:xfrm>
          <a:prstGeom prst="rect">
            <a:avLst/>
          </a:prstGeom>
        </p:spPr>
        <p:txBody>
          <a:bodyPr/>
          <a:lstStyle/>
          <a:p>
            <a:fld id="{5F1F7DE5-77D4-4788-B421-4465A3703396}" type="datetime1">
              <a:rPr lang="en-US" smtClean="0"/>
              <a:t>6/15/2015</a:t>
            </a:fld>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1</a:t>
            </a:fld>
            <a:endParaRPr lang="en-US" dirty="0"/>
          </a:p>
        </p:txBody>
      </p:sp>
      <p:sp>
        <p:nvSpPr>
          <p:cNvPr id="7" name="Title 1"/>
          <p:cNvSpPr txBox="1">
            <a:spLocks/>
          </p:cNvSpPr>
          <p:nvPr/>
        </p:nvSpPr>
        <p:spPr>
          <a:xfrm>
            <a:off x="685800" y="3962400"/>
            <a:ext cx="7772400" cy="1470025"/>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r>
              <a:rPr lang="en-US" i="1" cap="none" dirty="0" smtClean="0">
                <a:latin typeface="Arial Black" panose="020B0A04020102020204" pitchFamily="34" charset="0"/>
              </a:rPr>
              <a:t>Paul Tibbits, MD</a:t>
            </a:r>
          </a:p>
          <a:p>
            <a:pPr algn="ctr"/>
            <a:r>
              <a:rPr lang="en-US" i="1" cap="none" dirty="0" smtClean="0">
                <a:latin typeface="Arial Black" panose="020B0A04020102020204" pitchFamily="34" charset="0"/>
              </a:rPr>
              <a:t>Deputy Chief Information Officer</a:t>
            </a:r>
          </a:p>
          <a:p>
            <a:pPr algn="ctr"/>
            <a:r>
              <a:rPr lang="en-US" i="1" cap="none" dirty="0" smtClean="0">
                <a:latin typeface="Arial Black" panose="020B0A04020102020204" pitchFamily="34" charset="0"/>
              </a:rPr>
              <a:t>June 16, 2015</a:t>
            </a:r>
          </a:p>
        </p:txBody>
      </p:sp>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361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8147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1880859" y="1443036"/>
            <a:ext cx="5333999" cy="4928857"/>
          </a:xfrm>
          <a:prstGeom prst="rect">
            <a:avLst/>
          </a:prstGeom>
        </p:spPr>
      </p:pic>
      <p:sp>
        <p:nvSpPr>
          <p:cNvPr id="7" name="Title 1"/>
          <p:cNvSpPr txBox="1">
            <a:spLocks/>
          </p:cNvSpPr>
          <p:nvPr/>
        </p:nvSpPr>
        <p:spPr>
          <a:xfrm>
            <a:off x="217714" y="51978"/>
            <a:ext cx="857068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chemeClr val="bg1"/>
                </a:solidFill>
              </a:rPr>
              <a:t>MyVA</a:t>
            </a:r>
            <a:r>
              <a:rPr lang="en-US" sz="2800" b="1" dirty="0" smtClean="0">
                <a:solidFill>
                  <a:schemeClr val="bg1"/>
                </a:solidFill>
              </a:rPr>
              <a:t> Is About Much More Than These 5 Themes: </a:t>
            </a:r>
            <a:r>
              <a:rPr lang="en-US" sz="2800" b="1" dirty="0" smtClean="0">
                <a:solidFill>
                  <a:schemeClr val="bg1"/>
                </a:solidFill>
              </a:rPr>
              <a:t>It’s A </a:t>
            </a:r>
            <a:r>
              <a:rPr lang="en-US" sz="2800" b="1" dirty="0" smtClean="0">
                <a:solidFill>
                  <a:schemeClr val="bg1"/>
                </a:solidFill>
              </a:rPr>
              <a:t>Mindset &amp; Cultural Shift That Places </a:t>
            </a:r>
            <a:r>
              <a:rPr lang="en-US" sz="2800" b="1" dirty="0" smtClean="0">
                <a:solidFill>
                  <a:schemeClr val="bg1"/>
                </a:solidFill>
              </a:rPr>
              <a:t>Veterans </a:t>
            </a:r>
            <a:r>
              <a:rPr lang="en-US" sz="2800" b="1" dirty="0" smtClean="0">
                <a:solidFill>
                  <a:schemeClr val="bg1"/>
                </a:solidFill>
              </a:rPr>
              <a:t>At Center</a:t>
            </a:r>
            <a:br>
              <a:rPr lang="en-US" sz="2800" b="1" dirty="0" smtClean="0">
                <a:solidFill>
                  <a:schemeClr val="bg1"/>
                </a:solidFill>
              </a:rPr>
            </a:br>
            <a:r>
              <a:rPr lang="en-US" sz="2800" b="1" dirty="0" smtClean="0">
                <a:solidFill>
                  <a:schemeClr val="bg1"/>
                </a:solidFill>
              </a:rPr>
              <a:t>Of Everything We Do</a:t>
            </a:r>
            <a:endParaRPr lang="en-US" sz="2800" b="1" dirty="0">
              <a:solidFill>
                <a:schemeClr val="bg1"/>
              </a:solidFill>
            </a:endParaRPr>
          </a:p>
        </p:txBody>
      </p:sp>
      <p:pic>
        <p:nvPicPr>
          <p:cNvPr id="5"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120" y="4711516"/>
            <a:ext cx="5762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7575" y="4617705"/>
            <a:ext cx="471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9B27D237-6C0D-5549-BE11-2040A22CBC71}" type="slidenum">
              <a:rPr lang="en-US" smtClean="0"/>
              <a:pPr/>
              <a:t>10</a:t>
            </a:fld>
            <a:endParaRPr lang="en-US" dirty="0"/>
          </a:p>
        </p:txBody>
      </p:sp>
    </p:spTree>
    <p:extLst>
      <p:ext uri="{BB962C8B-B14F-4D97-AF65-F5344CB8AC3E}">
        <p14:creationId xmlns:p14="http://schemas.microsoft.com/office/powerpoint/2010/main" val="1195787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16285" y="1255534"/>
            <a:ext cx="7873026" cy="5526266"/>
          </a:xfrm>
          <a:prstGeom prst="rect">
            <a:avLst/>
          </a:prstGeom>
          <a:noFill/>
          <a:ln w="12700">
            <a:noFill/>
            <a:prstDash val="dash"/>
            <a:miter lim="800000"/>
            <a:headEnd/>
            <a:tailEnd/>
          </a:ln>
          <a:effectLst/>
        </p:spPr>
        <p:txBody>
          <a:bodyPr lIns="45720" tIns="91440" rIns="18288" bIns="9144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Aft>
                <a:spcPts val="600"/>
              </a:spcAft>
              <a:defRPr/>
            </a:pPr>
            <a:r>
              <a:rPr lang="en-US" sz="2000" b="1" kern="0" dirty="0" smtClean="0">
                <a:latin typeface="Calibri"/>
                <a:cs typeface="+mn-cs"/>
              </a:rPr>
              <a:t>VA’s APGs will address;</a:t>
            </a:r>
          </a:p>
          <a:p>
            <a:pPr marL="342900" indent="-342900">
              <a:spcAft>
                <a:spcPts val="600"/>
              </a:spcAft>
              <a:buAutoNum type="arabicPeriod"/>
              <a:defRPr/>
            </a:pPr>
            <a:r>
              <a:rPr lang="en-US" sz="2000" b="1" kern="0" dirty="0" smtClean="0">
                <a:latin typeface="Calibri"/>
                <a:cs typeface="+mn-cs"/>
              </a:rPr>
              <a:t>Improve Veterans Experience with VA</a:t>
            </a:r>
          </a:p>
          <a:p>
            <a:pPr marL="342900" indent="-342900">
              <a:spcAft>
                <a:spcPts val="600"/>
              </a:spcAft>
              <a:buAutoNum type="arabicPeriod"/>
              <a:defRPr/>
            </a:pPr>
            <a:r>
              <a:rPr lang="en-US" sz="2000" b="1" kern="0" dirty="0" smtClean="0">
                <a:latin typeface="Calibri"/>
                <a:cs typeface="+mn-cs"/>
              </a:rPr>
              <a:t>Improve Employee Experience</a:t>
            </a:r>
          </a:p>
          <a:p>
            <a:pPr marL="342900" indent="-342900">
              <a:spcAft>
                <a:spcPts val="600"/>
              </a:spcAft>
              <a:buFontTx/>
              <a:buAutoNum type="arabicPeriod"/>
              <a:defRPr/>
            </a:pPr>
            <a:r>
              <a:rPr lang="en-US" sz="2000" b="1" kern="0" dirty="0">
                <a:latin typeface="Calibri"/>
                <a:cs typeface="+mn-cs"/>
              </a:rPr>
              <a:t>Improve Veterans Access to Healthcare</a:t>
            </a:r>
          </a:p>
          <a:p>
            <a:pPr marL="342900" indent="-342900">
              <a:spcAft>
                <a:spcPts val="600"/>
              </a:spcAft>
              <a:buAutoNum type="arabicPeriod"/>
              <a:defRPr/>
            </a:pPr>
            <a:r>
              <a:rPr lang="en-US" sz="2000" b="1" kern="0" dirty="0" smtClean="0">
                <a:latin typeface="Calibri"/>
                <a:cs typeface="+mn-cs"/>
              </a:rPr>
              <a:t>Improve Access to VA Benefits</a:t>
            </a:r>
          </a:p>
          <a:p>
            <a:pPr marL="342900" indent="-342900">
              <a:spcAft>
                <a:spcPts val="600"/>
              </a:spcAft>
              <a:buAutoNum type="arabicPeriod"/>
              <a:defRPr/>
            </a:pPr>
            <a:endParaRPr lang="en-US" sz="2000" b="1" kern="0" dirty="0">
              <a:latin typeface="Calibri"/>
              <a:cs typeface="+mn-cs"/>
            </a:endParaRPr>
          </a:p>
          <a:p>
            <a:pPr marL="285750" lvl="0" indent="-285750">
              <a:buFont typeface="Arial" panose="020B0604020202020204" pitchFamily="34" charset="0"/>
              <a:buChar char="•"/>
            </a:pPr>
            <a:r>
              <a:rPr lang="en-US" sz="2000" b="1" i="1" dirty="0"/>
              <a:t>Access to </a:t>
            </a:r>
            <a:r>
              <a:rPr lang="en-US" sz="2000" b="1" i="1" dirty="0" smtClean="0"/>
              <a:t>Care and Benefits</a:t>
            </a:r>
            <a:r>
              <a:rPr lang="en-US" sz="2000" dirty="0" smtClean="0"/>
              <a:t> </a:t>
            </a:r>
            <a:r>
              <a:rPr lang="en-US" sz="2000" dirty="0"/>
              <a:t>will remain </a:t>
            </a:r>
            <a:r>
              <a:rPr lang="en-US" sz="2000" dirty="0" smtClean="0"/>
              <a:t>priority </a:t>
            </a:r>
            <a:r>
              <a:rPr lang="en-US" sz="2000" dirty="0"/>
              <a:t>for VA for </a:t>
            </a:r>
            <a:r>
              <a:rPr lang="en-US" sz="2000" dirty="0" smtClean="0"/>
              <a:t>foreseeable </a:t>
            </a:r>
            <a:r>
              <a:rPr lang="en-US" sz="2000" dirty="0"/>
              <a:t>future</a:t>
            </a:r>
          </a:p>
          <a:p>
            <a:pPr marL="285750" lvl="0" indent="-285750">
              <a:buFont typeface="Arial" panose="020B0604020202020204" pitchFamily="34" charset="0"/>
              <a:buChar char="•"/>
            </a:pPr>
            <a:r>
              <a:rPr lang="en-US" sz="2000" dirty="0"/>
              <a:t>Implementing </a:t>
            </a:r>
            <a:r>
              <a:rPr lang="en-US" sz="2000" b="1" i="1" dirty="0" err="1"/>
              <a:t>MyVA</a:t>
            </a:r>
            <a:r>
              <a:rPr lang="en-US" sz="2000" dirty="0" err="1"/>
              <a:t>’s</a:t>
            </a:r>
            <a:r>
              <a:rPr lang="en-US" sz="2000" dirty="0"/>
              <a:t> initiatives will remain </a:t>
            </a:r>
            <a:r>
              <a:rPr lang="en-US" sz="2000" dirty="0" smtClean="0"/>
              <a:t>cornerstone </a:t>
            </a:r>
            <a:r>
              <a:rPr lang="en-US" sz="2000" dirty="0"/>
              <a:t>in achieving </a:t>
            </a:r>
            <a:r>
              <a:rPr lang="en-US" sz="2000" dirty="0" smtClean="0"/>
              <a:t>success (see later slide)</a:t>
            </a:r>
            <a:endParaRPr lang="en-US" sz="2000" dirty="0"/>
          </a:p>
          <a:p>
            <a:pPr marL="285750" lvl="0" indent="-285750">
              <a:buFont typeface="Arial" panose="020B0604020202020204" pitchFamily="34" charset="0"/>
              <a:buChar char="•"/>
            </a:pPr>
            <a:r>
              <a:rPr lang="en-US" sz="2000" dirty="0"/>
              <a:t>VA needs to </a:t>
            </a:r>
            <a:r>
              <a:rPr lang="en-US" sz="2000" b="1" i="1" dirty="0"/>
              <a:t>improve</a:t>
            </a:r>
            <a:r>
              <a:rPr lang="en-US" sz="2000" dirty="0"/>
              <a:t> how our people work, how we buy things, how </a:t>
            </a:r>
            <a:r>
              <a:rPr lang="en-US" sz="2000" dirty="0" smtClean="0"/>
              <a:t>we hire </a:t>
            </a:r>
            <a:r>
              <a:rPr lang="en-US" sz="2000" dirty="0"/>
              <a:t>colleagues, where we work and how we </a:t>
            </a:r>
            <a:r>
              <a:rPr lang="en-US" sz="2000" dirty="0" smtClean="0"/>
              <a:t>work</a:t>
            </a:r>
          </a:p>
          <a:p>
            <a:pPr marL="285750" indent="-285750">
              <a:buFont typeface="Arial" panose="020B0604020202020204" pitchFamily="34" charset="0"/>
              <a:buChar char="•"/>
            </a:pPr>
            <a:r>
              <a:rPr lang="en-US" sz="2000" dirty="0" smtClean="0"/>
              <a:t>Partnering with other agencies (</a:t>
            </a:r>
            <a:r>
              <a:rPr lang="en-US" sz="2000" dirty="0" err="1" smtClean="0"/>
              <a:t>ie</a:t>
            </a:r>
            <a:r>
              <a:rPr lang="en-US" sz="2000" dirty="0" smtClean="0"/>
              <a:t>., DoD, HUD, etc.) is critical to achieve results, and VA requests OMB awareness</a:t>
            </a:r>
            <a:endParaRPr lang="en-US" sz="2000" dirty="0"/>
          </a:p>
          <a:p>
            <a:pPr>
              <a:spcAft>
                <a:spcPts val="600"/>
              </a:spcAft>
              <a:defRPr/>
            </a:pPr>
            <a:endParaRPr lang="en-US" sz="2000" kern="0" dirty="0">
              <a:latin typeface="Calibri"/>
              <a:cs typeface="+mn-cs"/>
            </a:endParaRPr>
          </a:p>
          <a:p>
            <a:pPr>
              <a:spcAft>
                <a:spcPts val="600"/>
              </a:spcAft>
              <a:defRPr/>
            </a:pPr>
            <a:endParaRPr lang="en-US" kern="0" dirty="0" smtClean="0">
              <a:latin typeface="Calibri"/>
              <a:cs typeface="+mn-cs"/>
            </a:endParaRPr>
          </a:p>
          <a:p>
            <a:pPr marL="1257300" lvl="2" indent="-342900">
              <a:spcAft>
                <a:spcPts val="600"/>
              </a:spcAft>
              <a:buFont typeface="+mj-lt"/>
              <a:buAutoNum type="arabicPeriod"/>
              <a:defRPr/>
            </a:pPr>
            <a:endParaRPr lang="en-US" b="1" kern="0" dirty="0" smtClean="0">
              <a:latin typeface="Calibri"/>
              <a:cs typeface="+mn-cs"/>
            </a:endParaRPr>
          </a:p>
        </p:txBody>
      </p:sp>
      <p:sp>
        <p:nvSpPr>
          <p:cNvPr id="7" name="Slide Number Placeholder 6"/>
          <p:cNvSpPr>
            <a:spLocks noGrp="1"/>
          </p:cNvSpPr>
          <p:nvPr>
            <p:ph type="sldNum" sz="quarter" idx="12"/>
          </p:nvPr>
        </p:nvSpPr>
        <p:spPr>
          <a:xfrm>
            <a:off x="6553200" y="6356350"/>
            <a:ext cx="2133600" cy="365125"/>
          </a:xfrm>
        </p:spPr>
        <p:txBody>
          <a:bodyPr/>
          <a:lstStyle/>
          <a:p>
            <a:fld id="{E76333D6-9FC9-4168-8138-9CF84F907E32}" type="slidenum">
              <a:rPr lang="en-US" smtClean="0"/>
              <a:pPr/>
              <a:t>11</a:t>
            </a:fld>
            <a:endParaRPr lang="en-US" dirty="0"/>
          </a:p>
        </p:txBody>
      </p:sp>
      <p:sp>
        <p:nvSpPr>
          <p:cNvPr id="6" name="Rectangle 9"/>
          <p:cNvSpPr>
            <a:spLocks noChangeArrowheads="1"/>
          </p:cNvSpPr>
          <p:nvPr/>
        </p:nvSpPr>
        <p:spPr bwMode="auto">
          <a:xfrm>
            <a:off x="1295400" y="163739"/>
            <a:ext cx="7772400" cy="563982"/>
          </a:xfrm>
          <a:prstGeom prst="rect">
            <a:avLst/>
          </a:prstGeom>
          <a:solidFill>
            <a:schemeClr val="tx2"/>
          </a:solidFill>
          <a:ln w="12700">
            <a:noFill/>
            <a:miter lim="800000"/>
            <a:headEnd/>
            <a:tailEnd/>
          </a:ln>
          <a:effectLst/>
        </p:spPr>
        <p:txBody>
          <a:bodyPr wrap="square" lIns="72000" tIns="72000" rIns="72000" bIns="72000" anchor="ctr">
            <a:spAutoFit/>
          </a:bodyPr>
          <a:lstStyle/>
          <a:p>
            <a:pPr eaLnBrk="0" fontAlgn="auto" hangingPunct="0">
              <a:lnSpc>
                <a:spcPct val="85000"/>
              </a:lnSpc>
              <a:spcAft>
                <a:spcPts val="0"/>
              </a:spcAft>
              <a:defRPr/>
            </a:pPr>
            <a:r>
              <a:rPr lang="en-US" sz="3200" kern="0" dirty="0">
                <a:solidFill>
                  <a:srgbClr val="FFFFFF"/>
                </a:solidFill>
              </a:rPr>
              <a:t>FY ‘16-’17 Agency Priority Goal </a:t>
            </a:r>
            <a:r>
              <a:rPr lang="en-US" sz="3200" kern="0" dirty="0" smtClean="0">
                <a:solidFill>
                  <a:srgbClr val="FFFFFF"/>
                </a:solidFill>
              </a:rPr>
              <a:t>Areas</a:t>
            </a:r>
            <a:endParaRPr lang="en-US" sz="3200" kern="0" dirty="0">
              <a:solidFill>
                <a:srgbClr val="FFFFFF"/>
              </a:solidFill>
            </a:endParaRPr>
          </a:p>
        </p:txBody>
      </p:sp>
    </p:spTree>
    <p:extLst>
      <p:ext uri="{BB962C8B-B14F-4D97-AF65-F5344CB8AC3E}">
        <p14:creationId xmlns:p14="http://schemas.microsoft.com/office/powerpoint/2010/main" val="283006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Choice Program</a:t>
            </a:r>
            <a:endParaRPr lang="en-US" dirty="0"/>
          </a:p>
        </p:txBody>
      </p:sp>
      <p:sp>
        <p:nvSpPr>
          <p:cNvPr id="4" name="Content Placeholder 3"/>
          <p:cNvSpPr>
            <a:spLocks noGrp="1"/>
          </p:cNvSpPr>
          <p:nvPr>
            <p:ph idx="1"/>
          </p:nvPr>
        </p:nvSpPr>
        <p:spPr/>
        <p:txBody>
          <a:bodyPr>
            <a:normAutofit/>
          </a:bodyPr>
          <a:lstStyle/>
          <a:p>
            <a:r>
              <a:rPr lang="en-US" dirty="0" smtClean="0"/>
              <a:t> Eligibility</a:t>
            </a:r>
            <a:endParaRPr lang="en-US" dirty="0"/>
          </a:p>
          <a:p>
            <a:pPr lvl="1">
              <a:buFont typeface="Courier New" panose="02070309020205020404" pitchFamily="49" charset="0"/>
              <a:buChar char="o"/>
            </a:pPr>
            <a:r>
              <a:rPr lang="en-US" dirty="0" smtClean="0"/>
              <a:t>Veteran told </a:t>
            </a:r>
            <a:r>
              <a:rPr lang="en-US" dirty="0"/>
              <a:t>by </a:t>
            </a:r>
            <a:r>
              <a:rPr lang="en-US" dirty="0" smtClean="0"/>
              <a:t>local </a:t>
            </a:r>
            <a:r>
              <a:rPr lang="en-US" dirty="0"/>
              <a:t>VA medical facility that he/she will need to wait </a:t>
            </a:r>
            <a:r>
              <a:rPr lang="en-US" dirty="0" smtClean="0"/>
              <a:t>&gt; </a:t>
            </a:r>
            <a:r>
              <a:rPr lang="en-US" b="1" dirty="0" smtClean="0"/>
              <a:t>30 </a:t>
            </a:r>
            <a:r>
              <a:rPr lang="en-US" b="1" dirty="0"/>
              <a:t>days </a:t>
            </a:r>
            <a:r>
              <a:rPr lang="en-US" dirty="0"/>
              <a:t>for </a:t>
            </a:r>
            <a:r>
              <a:rPr lang="en-US" dirty="0" smtClean="0"/>
              <a:t>appointment </a:t>
            </a:r>
            <a:r>
              <a:rPr lang="en-US" dirty="0"/>
              <a:t>from </a:t>
            </a:r>
            <a:r>
              <a:rPr lang="en-US" dirty="0" smtClean="0"/>
              <a:t>date </a:t>
            </a:r>
            <a:r>
              <a:rPr lang="en-US" dirty="0"/>
              <a:t>clinically determined by his/her physician or, if no such date is provided, </a:t>
            </a:r>
            <a:r>
              <a:rPr lang="en-US" dirty="0" smtClean="0"/>
              <a:t>Veteran’s </a:t>
            </a:r>
            <a:r>
              <a:rPr lang="en-US" dirty="0"/>
              <a:t>preferred </a:t>
            </a:r>
            <a:r>
              <a:rPr lang="en-US" dirty="0" smtClean="0"/>
              <a:t>date</a:t>
            </a:r>
            <a:endParaRPr lang="en-US" dirty="0"/>
          </a:p>
          <a:p>
            <a:pPr lvl="1">
              <a:buFont typeface="Courier New" panose="02070309020205020404" pitchFamily="49" charset="0"/>
              <a:buChar char="o"/>
            </a:pPr>
            <a:r>
              <a:rPr lang="en-US" dirty="0" smtClean="0"/>
              <a:t>Veteran’s </a:t>
            </a:r>
            <a:r>
              <a:rPr lang="en-US" dirty="0"/>
              <a:t>residence is </a:t>
            </a:r>
            <a:r>
              <a:rPr lang="en-US" dirty="0" smtClean="0"/>
              <a:t>&gt; </a:t>
            </a:r>
            <a:r>
              <a:rPr lang="en-US" b="1" dirty="0" smtClean="0"/>
              <a:t>40 </a:t>
            </a:r>
            <a:r>
              <a:rPr lang="en-US" b="1" dirty="0"/>
              <a:t>miles </a:t>
            </a:r>
            <a:r>
              <a:rPr lang="en-US" b="1" u="sng" dirty="0"/>
              <a:t>driving</a:t>
            </a:r>
            <a:r>
              <a:rPr lang="en-US" dirty="0"/>
              <a:t> distance from </a:t>
            </a:r>
            <a:r>
              <a:rPr lang="en-US" dirty="0" smtClean="0"/>
              <a:t>closest </a:t>
            </a:r>
            <a:r>
              <a:rPr lang="en-US" dirty="0"/>
              <a:t>VA medical </a:t>
            </a:r>
            <a:r>
              <a:rPr lang="en-US" dirty="0" smtClean="0"/>
              <a:t>facility</a:t>
            </a:r>
            <a:endParaRPr lang="en-US" dirty="0"/>
          </a:p>
          <a:p>
            <a:r>
              <a:rPr lang="en-US" dirty="0" smtClean="0"/>
              <a:t>See </a:t>
            </a:r>
            <a:r>
              <a:rPr lang="en-US" dirty="0">
                <a:hlinkClick r:id="rId2"/>
              </a:rPr>
              <a:t>http://www.va.gov/opa/choiceact</a:t>
            </a:r>
            <a:r>
              <a:rPr lang="en-US" dirty="0" smtClean="0">
                <a:hlinkClick r:id="rId2"/>
              </a:rPr>
              <a:t>/</a:t>
            </a:r>
            <a:endParaRPr lang="en-US" dirty="0" smtClean="0"/>
          </a:p>
          <a:p>
            <a:endParaRPr lang="en-US" dirty="0"/>
          </a:p>
        </p:txBody>
      </p:sp>
      <p:sp>
        <p:nvSpPr>
          <p:cNvPr id="3" name="Slide Number Placeholder 2"/>
          <p:cNvSpPr>
            <a:spLocks noGrp="1"/>
          </p:cNvSpPr>
          <p:nvPr>
            <p:ph type="sldNum" sz="quarter" idx="12"/>
          </p:nvPr>
        </p:nvSpPr>
        <p:spPr/>
        <p:txBody>
          <a:bodyPr/>
          <a:lstStyle/>
          <a:p>
            <a:fld id="{9B27D237-6C0D-5549-BE11-2040A22CBC71}" type="slidenum">
              <a:rPr lang="en-US" smtClean="0"/>
              <a:pPr/>
              <a:t>12</a:t>
            </a:fld>
            <a:endParaRPr lang="en-US" dirty="0"/>
          </a:p>
        </p:txBody>
      </p:sp>
    </p:spTree>
    <p:extLst>
      <p:ext uri="{BB962C8B-B14F-4D97-AF65-F5344CB8AC3E}">
        <p14:creationId xmlns:p14="http://schemas.microsoft.com/office/powerpoint/2010/main" val="192090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239000" cy="1066800"/>
          </a:xfrm>
        </p:spPr>
        <p:txBody>
          <a:bodyPr/>
          <a:lstStyle/>
          <a:p>
            <a:r>
              <a:rPr lang="en-US" dirty="0" smtClean="0"/>
              <a:t>Cyber Security</a:t>
            </a:r>
            <a:endParaRPr lang="en-US" dirty="0"/>
          </a:p>
        </p:txBody>
      </p:sp>
      <p:sp>
        <p:nvSpPr>
          <p:cNvPr id="3" name="Content Placeholder 2"/>
          <p:cNvSpPr>
            <a:spLocks noGrp="1"/>
          </p:cNvSpPr>
          <p:nvPr>
            <p:ph idx="1"/>
          </p:nvPr>
        </p:nvSpPr>
        <p:spPr/>
        <p:txBody>
          <a:bodyPr>
            <a:normAutofit/>
          </a:bodyPr>
          <a:lstStyle/>
          <a:p>
            <a:r>
              <a:rPr lang="en-US" sz="3200" dirty="0"/>
              <a:t>FISMA/FISCAM audits</a:t>
            </a:r>
            <a:endParaRPr lang="en-US" sz="3200" dirty="0" smtClean="0"/>
          </a:p>
          <a:p>
            <a:pPr lvl="1"/>
            <a:r>
              <a:rPr lang="en-US" sz="3000" dirty="0" smtClean="0"/>
              <a:t>Material Weakness</a:t>
            </a:r>
          </a:p>
          <a:p>
            <a:pPr lvl="1"/>
            <a:r>
              <a:rPr lang="en-US" sz="3200" dirty="0"/>
              <a:t>Continuous Readiness in Information Security Program (CRISP</a:t>
            </a:r>
            <a:r>
              <a:rPr lang="en-US" sz="3200" dirty="0" smtClean="0"/>
              <a:t>)</a:t>
            </a:r>
          </a:p>
          <a:p>
            <a:pPr lvl="1"/>
            <a:r>
              <a:rPr lang="en-US" sz="3200" dirty="0"/>
              <a:t>I</a:t>
            </a:r>
            <a:r>
              <a:rPr lang="en-US" sz="3200" dirty="0" smtClean="0"/>
              <a:t>ntegrate audit </a:t>
            </a:r>
            <a:r>
              <a:rPr lang="en-US" sz="3200" dirty="0"/>
              <a:t>preparation efforts into </a:t>
            </a:r>
            <a:r>
              <a:rPr lang="en-US" sz="3200" dirty="0" smtClean="0"/>
              <a:t>daily </a:t>
            </a:r>
            <a:r>
              <a:rPr lang="en-US" sz="3200" dirty="0"/>
              <a:t>work so that these behaviors become habits</a:t>
            </a:r>
            <a:endParaRPr lang="en-US" sz="3000" dirty="0"/>
          </a:p>
        </p:txBody>
      </p:sp>
      <p:sp>
        <p:nvSpPr>
          <p:cNvPr id="4" name="Date Placeholder 3"/>
          <p:cNvSpPr>
            <a:spLocks noGrp="1"/>
          </p:cNvSpPr>
          <p:nvPr>
            <p:ph type="dt" sz="half" idx="10"/>
          </p:nvPr>
        </p:nvSpPr>
        <p:spPr/>
        <p:txBody>
          <a:bodyPr/>
          <a:lstStyle/>
          <a:p>
            <a:fld id="{211C5C52-D158-4A43-BBE4-DFF39E0E3AEB}" type="datetime1">
              <a:rPr lang="en-US" smtClean="0"/>
              <a:t>6/15/2015</a:t>
            </a:fld>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13</a:t>
            </a:fld>
            <a:endParaRPr lang="en-US" dirty="0"/>
          </a:p>
        </p:txBody>
      </p:sp>
    </p:spTree>
    <p:extLst>
      <p:ext uri="{BB962C8B-B14F-4D97-AF65-F5344CB8AC3E}">
        <p14:creationId xmlns:p14="http://schemas.microsoft.com/office/powerpoint/2010/main" val="3258410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3"/>
          <p:cNvSpPr>
            <a:spLocks noGrp="1"/>
          </p:cNvSpPr>
          <p:nvPr>
            <p:ph type="title" idx="4294967295"/>
          </p:nvPr>
        </p:nvSpPr>
        <p:spPr>
          <a:xfrm>
            <a:off x="825727" y="-21771"/>
            <a:ext cx="8229600" cy="685800"/>
          </a:xfrm>
        </p:spPr>
        <p:txBody>
          <a:bodyPr>
            <a:normAutofit/>
          </a:bodyPr>
          <a:lstStyle/>
          <a:p>
            <a:r>
              <a:rPr lang="en-US" altLang="en-US" b="1" dirty="0" smtClean="0"/>
              <a:t>Architecture, Strategy, and Design</a:t>
            </a:r>
            <a:endParaRPr lang="en-US" altLang="en-US" dirty="0" smtClean="0"/>
          </a:p>
        </p:txBody>
      </p:sp>
      <p:sp>
        <p:nvSpPr>
          <p:cNvPr id="18" name="Rectangle 17"/>
          <p:cNvSpPr/>
          <p:nvPr/>
        </p:nvSpPr>
        <p:spPr>
          <a:xfrm>
            <a:off x="428625" y="685800"/>
            <a:ext cx="8543925" cy="135890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2" name="Rectangle 1"/>
          <p:cNvSpPr>
            <a:spLocks noChangeArrowheads="1"/>
          </p:cNvSpPr>
          <p:nvPr/>
        </p:nvSpPr>
        <p:spPr bwMode="auto">
          <a:xfrm>
            <a:off x="382588" y="762000"/>
            <a:ext cx="8380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Enterprise Architecture and Strategy:</a:t>
            </a:r>
            <a:r>
              <a:rPr lang="en-US" altLang="en-US" sz="1600" dirty="0"/>
              <a:t> Leads and evolves the VA Enterprise Architecture as an authoritative reference for information used to make informed decisions.  Leads OIT Strategic Planning.  Facilitates and supports VA Enterprise transformation efforts.</a:t>
            </a:r>
          </a:p>
        </p:txBody>
      </p:sp>
      <p:sp>
        <p:nvSpPr>
          <p:cNvPr id="7173" name="TextBox 4"/>
          <p:cNvSpPr txBox="1">
            <a:spLocks noChangeArrowheads="1"/>
          </p:cNvSpPr>
          <p:nvPr/>
        </p:nvSpPr>
        <p:spPr bwMode="auto">
          <a:xfrm>
            <a:off x="5780088" y="1471613"/>
            <a:ext cx="2938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VA transformation </a:t>
            </a:r>
            <a:r>
              <a:rPr lang="en-US" altLang="en-US" sz="1600" dirty="0" smtClean="0"/>
              <a:t>initiatives/ </a:t>
            </a:r>
            <a:r>
              <a:rPr lang="en-US" altLang="en-US" sz="1600" dirty="0"/>
              <a:t>VA core process improvement </a:t>
            </a:r>
          </a:p>
        </p:txBody>
      </p:sp>
      <p:sp>
        <p:nvSpPr>
          <p:cNvPr id="7174" name="TextBox 27"/>
          <p:cNvSpPr txBox="1">
            <a:spLocks noChangeArrowheads="1"/>
          </p:cNvSpPr>
          <p:nvPr/>
        </p:nvSpPr>
        <p:spPr bwMode="auto">
          <a:xfrm>
            <a:off x="2862263" y="1472625"/>
            <a:ext cx="2894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VA/OIT Planning: IRM Strategic Plan/ VA Enterprise Roadmap</a:t>
            </a:r>
          </a:p>
        </p:txBody>
      </p:sp>
      <p:sp>
        <p:nvSpPr>
          <p:cNvPr id="7175" name="Rectangle 5"/>
          <p:cNvSpPr>
            <a:spLocks noChangeArrowheads="1"/>
          </p:cNvSpPr>
          <p:nvPr/>
        </p:nvSpPr>
        <p:spPr bwMode="auto">
          <a:xfrm>
            <a:off x="382588" y="1472625"/>
            <a:ext cx="2403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en-US" altLang="en-US" sz="1600" dirty="0"/>
              <a:t>OneVA EA Development, Maintenance, Evolution</a:t>
            </a:r>
          </a:p>
        </p:txBody>
      </p:sp>
      <p:grpSp>
        <p:nvGrpSpPr>
          <p:cNvPr id="7176" name="Group 14"/>
          <p:cNvGrpSpPr>
            <a:grpSpLocks/>
          </p:cNvGrpSpPr>
          <p:nvPr/>
        </p:nvGrpSpPr>
        <p:grpSpPr bwMode="auto">
          <a:xfrm>
            <a:off x="428625" y="5757863"/>
            <a:ext cx="8534400" cy="685800"/>
            <a:chOff x="304799" y="5638800"/>
            <a:chExt cx="8534401" cy="685431"/>
          </a:xfrm>
        </p:grpSpPr>
        <p:sp>
          <p:nvSpPr>
            <p:cNvPr id="35" name="Rectangle 34"/>
            <p:cNvSpPr/>
            <p:nvPr/>
          </p:nvSpPr>
          <p:spPr>
            <a:xfrm>
              <a:off x="304799" y="5638800"/>
              <a:ext cx="8534401" cy="685431"/>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04" name="Rectangle 35"/>
            <p:cNvSpPr>
              <a:spLocks noChangeArrowheads="1"/>
            </p:cNvSpPr>
            <p:nvPr/>
          </p:nvSpPr>
          <p:spPr bwMode="auto">
            <a:xfrm>
              <a:off x="304800" y="56388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Business Office: </a:t>
              </a:r>
              <a:r>
                <a:rPr lang="en-US" altLang="en-US" sz="1600" dirty="0"/>
                <a:t>manages essential day-to-day administrative and logistics activities of ASD. Acts as a liaison to OIT for workforce management, finance, acquisition management, facilities and IT assets.</a:t>
              </a:r>
            </a:p>
          </p:txBody>
        </p:sp>
      </p:grpSp>
      <p:grpSp>
        <p:nvGrpSpPr>
          <p:cNvPr id="7177" name="Group 15"/>
          <p:cNvGrpSpPr>
            <a:grpSpLocks/>
          </p:cNvGrpSpPr>
          <p:nvPr/>
        </p:nvGrpSpPr>
        <p:grpSpPr bwMode="auto">
          <a:xfrm>
            <a:off x="428625" y="3460750"/>
            <a:ext cx="8543925" cy="842963"/>
            <a:chOff x="304800" y="3429000"/>
            <a:chExt cx="8544697" cy="842090"/>
          </a:xfrm>
        </p:grpSpPr>
        <p:sp>
          <p:nvSpPr>
            <p:cNvPr id="20" name="Rectangle 19"/>
            <p:cNvSpPr/>
            <p:nvPr/>
          </p:nvSpPr>
          <p:spPr>
            <a:xfrm>
              <a:off x="314326" y="3429000"/>
              <a:ext cx="8535171" cy="84209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99" name="Rectangle 13"/>
            <p:cNvSpPr>
              <a:spLocks noChangeArrowheads="1"/>
            </p:cNvSpPr>
            <p:nvPr/>
          </p:nvSpPr>
          <p:spPr bwMode="auto">
            <a:xfrm>
              <a:off x="304800" y="3453825"/>
              <a:ext cx="85343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Office of Technology Strategies: </a:t>
              </a:r>
              <a:r>
                <a:rPr lang="en-US" altLang="en-US" sz="1600"/>
                <a:t>defines the “To Be” enterprise technology vision for the VA Office of Information and Technology (OIT). 	</a:t>
              </a:r>
            </a:p>
          </p:txBody>
        </p:sp>
        <p:sp>
          <p:nvSpPr>
            <p:cNvPr id="7200" name="TextBox 30"/>
            <p:cNvSpPr txBox="1">
              <a:spLocks noChangeArrowheads="1"/>
            </p:cNvSpPr>
            <p:nvPr/>
          </p:nvSpPr>
          <p:spPr bwMode="auto">
            <a:xfrm>
              <a:off x="3271893" y="3932536"/>
              <a:ext cx="2557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Enterprise Design Patterns</a:t>
              </a:r>
            </a:p>
          </p:txBody>
        </p:sp>
        <p:sp>
          <p:nvSpPr>
            <p:cNvPr id="7201" name="TextBox 31"/>
            <p:cNvSpPr txBox="1">
              <a:spLocks noChangeArrowheads="1"/>
            </p:cNvSpPr>
            <p:nvPr/>
          </p:nvSpPr>
          <p:spPr bwMode="auto">
            <a:xfrm>
              <a:off x="6430265" y="3929597"/>
              <a:ext cx="742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TRM</a:t>
              </a:r>
            </a:p>
          </p:txBody>
        </p:sp>
        <p:sp>
          <p:nvSpPr>
            <p:cNvPr id="7202" name="Rectangle 7"/>
            <p:cNvSpPr>
              <a:spLocks noChangeArrowheads="1"/>
            </p:cNvSpPr>
            <p:nvPr/>
          </p:nvSpPr>
          <p:spPr bwMode="auto">
            <a:xfrm>
              <a:off x="853502" y="3932536"/>
              <a:ext cx="2132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tabLst>
                  <a:tab pos="7710488" algn="r"/>
                </a:tabLst>
                <a:defRPr sz="3200">
                  <a:solidFill>
                    <a:schemeClr val="tx1"/>
                  </a:solidFill>
                  <a:latin typeface="Calibri" pitchFamily="34" charset="0"/>
                </a:defRPr>
              </a:lvl1pPr>
              <a:lvl2pPr marL="742950" indent="-285750" eaLnBrk="0" hangingPunct="0">
                <a:spcBef>
                  <a:spcPct val="20000"/>
                </a:spcBef>
                <a:buFont typeface="Arial" charset="0"/>
                <a:buChar char="–"/>
                <a:tabLst>
                  <a:tab pos="7710488" algn="r"/>
                </a:tabLst>
                <a:defRPr sz="2800">
                  <a:solidFill>
                    <a:schemeClr val="tx1"/>
                  </a:solidFill>
                  <a:latin typeface="Calibri" pitchFamily="34" charset="0"/>
                </a:defRPr>
              </a:lvl2pPr>
              <a:lvl3pPr marL="1143000" indent="-228600" eaLnBrk="0" hangingPunct="0">
                <a:spcBef>
                  <a:spcPct val="20000"/>
                </a:spcBef>
                <a:buFont typeface="Arial" charset="0"/>
                <a:buChar char="•"/>
                <a:tabLst>
                  <a:tab pos="7710488" algn="r"/>
                </a:tabLst>
                <a:defRPr sz="2400">
                  <a:solidFill>
                    <a:schemeClr val="tx1"/>
                  </a:solidFill>
                  <a:latin typeface="Calibri" pitchFamily="34" charset="0"/>
                </a:defRPr>
              </a:lvl3pPr>
              <a:lvl4pPr marL="1600200" indent="-228600" eaLnBrk="0" hangingPunct="0">
                <a:spcBef>
                  <a:spcPct val="20000"/>
                </a:spcBef>
                <a:buFont typeface="Arial" charset="0"/>
                <a:buChar char="–"/>
                <a:tabLst>
                  <a:tab pos="7710488" algn="r"/>
                </a:tabLst>
                <a:defRPr sz="2000">
                  <a:solidFill>
                    <a:schemeClr val="tx1"/>
                  </a:solidFill>
                  <a:latin typeface="Calibri" pitchFamily="34" charset="0"/>
                </a:defRPr>
              </a:lvl4pPr>
              <a:lvl5pPr marL="2057400" indent="-228600" eaLnBrk="0" hangingPunct="0">
                <a:spcBef>
                  <a:spcPct val="20000"/>
                </a:spcBef>
                <a:buFont typeface="Arial" charset="0"/>
                <a:buChar char="»"/>
                <a:tabLst>
                  <a:tab pos="7710488" algn="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9pPr>
            </a:lstStyle>
            <a:p>
              <a:pPr eaLnBrk="1" hangingPunct="1">
                <a:spcBef>
                  <a:spcPct val="0"/>
                </a:spcBef>
              </a:pPr>
              <a:r>
                <a:rPr lang="en-US" altLang="en-US" sz="1600"/>
                <a:t>Technology Roadmap</a:t>
              </a:r>
            </a:p>
          </p:txBody>
        </p:sp>
      </p:grpSp>
      <p:sp>
        <p:nvSpPr>
          <p:cNvPr id="21" name="Rectangle 20"/>
          <p:cNvSpPr/>
          <p:nvPr/>
        </p:nvSpPr>
        <p:spPr>
          <a:xfrm>
            <a:off x="427037" y="4289425"/>
            <a:ext cx="8545513" cy="765175"/>
          </a:xfrm>
          <a:prstGeom prst="rect">
            <a:avLst/>
          </a:prstGeom>
          <a:solidFill>
            <a:srgbClr val="FF99CC">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9" name="Rectangle 24"/>
          <p:cNvSpPr>
            <a:spLocks noChangeArrowheads="1"/>
          </p:cNvSpPr>
          <p:nvPr/>
        </p:nvSpPr>
        <p:spPr bwMode="auto">
          <a:xfrm>
            <a:off x="441325" y="4267200"/>
            <a:ext cx="839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Process and Knowledge Management: </a:t>
            </a:r>
            <a:r>
              <a:rPr lang="en-US" altLang="en-US" sz="1600" dirty="0"/>
              <a:t>develops, and oversees the OIT process framework.  Promotes efficient and effective information sharing both internally and externally to ASD.</a:t>
            </a:r>
          </a:p>
          <a:p>
            <a:pPr eaLnBrk="1" hangingPunct="1">
              <a:spcBef>
                <a:spcPct val="0"/>
              </a:spcBef>
              <a:buFontTx/>
              <a:buNone/>
            </a:pPr>
            <a:endParaRPr lang="en-US" altLang="en-US" sz="1600" dirty="0"/>
          </a:p>
        </p:txBody>
      </p:sp>
      <p:sp>
        <p:nvSpPr>
          <p:cNvPr id="7180" name="TextBox 32"/>
          <p:cNvSpPr txBox="1">
            <a:spLocks noChangeArrowheads="1"/>
          </p:cNvSpPr>
          <p:nvPr/>
        </p:nvSpPr>
        <p:spPr bwMode="auto">
          <a:xfrm>
            <a:off x="6048375" y="4752295"/>
            <a:ext cx="21494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Lockdown Facilitation</a:t>
            </a:r>
          </a:p>
        </p:txBody>
      </p:sp>
      <p:sp>
        <p:nvSpPr>
          <p:cNvPr id="7181" name="TextBox 33"/>
          <p:cNvSpPr txBox="1">
            <a:spLocks noChangeArrowheads="1"/>
          </p:cNvSpPr>
          <p:nvPr/>
        </p:nvSpPr>
        <p:spPr bwMode="auto">
          <a:xfrm>
            <a:off x="2759075" y="4765675"/>
            <a:ext cx="2457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SharePoint Environments</a:t>
            </a:r>
          </a:p>
        </p:txBody>
      </p:sp>
      <p:sp>
        <p:nvSpPr>
          <p:cNvPr id="7182" name="Rectangle 8"/>
          <p:cNvSpPr>
            <a:spLocks noChangeArrowheads="1"/>
          </p:cNvSpPr>
          <p:nvPr/>
        </p:nvSpPr>
        <p:spPr bwMode="auto">
          <a:xfrm>
            <a:off x="914400" y="4740275"/>
            <a:ext cx="10144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ProPath</a:t>
            </a:r>
          </a:p>
        </p:txBody>
      </p:sp>
      <p:grpSp>
        <p:nvGrpSpPr>
          <p:cNvPr id="7183" name="Group 36"/>
          <p:cNvGrpSpPr>
            <a:grpSpLocks/>
          </p:cNvGrpSpPr>
          <p:nvPr/>
        </p:nvGrpSpPr>
        <p:grpSpPr bwMode="auto">
          <a:xfrm>
            <a:off x="433387" y="5059363"/>
            <a:ext cx="8534400" cy="684212"/>
            <a:chOff x="304799" y="5638800"/>
            <a:chExt cx="8534401" cy="685431"/>
          </a:xfrm>
        </p:grpSpPr>
        <p:sp>
          <p:nvSpPr>
            <p:cNvPr id="38" name="Rectangle 37"/>
            <p:cNvSpPr/>
            <p:nvPr/>
          </p:nvSpPr>
          <p:spPr>
            <a:xfrm>
              <a:off x="304799" y="5638800"/>
              <a:ext cx="8534401" cy="685431"/>
            </a:xfrm>
            <a:prstGeom prst="rect">
              <a:avLst/>
            </a:prstGeom>
            <a:solidFill>
              <a:schemeClr val="accent2">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97" name="Rectangle 38"/>
            <p:cNvSpPr>
              <a:spLocks noChangeArrowheads="1"/>
            </p:cNvSpPr>
            <p:nvPr/>
          </p:nvSpPr>
          <p:spPr bwMode="auto">
            <a:xfrm>
              <a:off x="304800" y="56388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RRTF : </a:t>
              </a:r>
              <a:r>
                <a:rPr lang="en-US" altLang="en-US" sz="1600"/>
                <a:t>Tasked with exploring cost savings / avoidance measures and presenting recommendations based on verified analysis </a:t>
              </a:r>
            </a:p>
          </p:txBody>
        </p:sp>
      </p:grpSp>
      <p:sp>
        <p:nvSpPr>
          <p:cNvPr id="7184" name="TextBox 39"/>
          <p:cNvSpPr txBox="1">
            <a:spLocks noChangeArrowheads="1"/>
          </p:cNvSpPr>
          <p:nvPr/>
        </p:nvSpPr>
        <p:spPr bwMode="auto">
          <a:xfrm>
            <a:off x="2971800" y="5376863"/>
            <a:ext cx="198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Systems Divestiture</a:t>
            </a:r>
          </a:p>
        </p:txBody>
      </p:sp>
      <p:sp>
        <p:nvSpPr>
          <p:cNvPr id="7185" name="TextBox 40"/>
          <p:cNvSpPr txBox="1">
            <a:spLocks noChangeArrowheads="1"/>
          </p:cNvSpPr>
          <p:nvPr/>
        </p:nvSpPr>
        <p:spPr bwMode="auto">
          <a:xfrm>
            <a:off x="5538788" y="5372100"/>
            <a:ext cx="26241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Infrastructure Optimization</a:t>
            </a:r>
          </a:p>
        </p:txBody>
      </p:sp>
      <p:grpSp>
        <p:nvGrpSpPr>
          <p:cNvPr id="7186" name="Group 32"/>
          <p:cNvGrpSpPr>
            <a:grpSpLocks/>
          </p:cNvGrpSpPr>
          <p:nvPr/>
        </p:nvGrpSpPr>
        <p:grpSpPr bwMode="auto">
          <a:xfrm>
            <a:off x="431800" y="2003425"/>
            <a:ext cx="8636000" cy="1587500"/>
            <a:chOff x="289832" y="2238363"/>
            <a:chExt cx="8636510" cy="1586855"/>
          </a:xfrm>
        </p:grpSpPr>
        <p:sp>
          <p:nvSpPr>
            <p:cNvPr id="39" name="Rectangle 38"/>
            <p:cNvSpPr/>
            <p:nvPr/>
          </p:nvSpPr>
          <p:spPr bwMode="auto">
            <a:xfrm>
              <a:off x="289832" y="2238363"/>
              <a:ext cx="8539666" cy="1494817"/>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7188" name="Rectangle 35"/>
            <p:cNvSpPr>
              <a:spLocks noChangeArrowheads="1"/>
            </p:cNvSpPr>
            <p:nvPr/>
          </p:nvSpPr>
          <p:spPr bwMode="auto">
            <a:xfrm>
              <a:off x="295048" y="2255558"/>
              <a:ext cx="84370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Product and Platform Management: </a:t>
              </a:r>
              <a:r>
                <a:rPr lang="en-US" altLang="en-US" sz="1600"/>
                <a:t>provides solution architecture and integration services to guide the engineering of IT systems in the VA</a:t>
              </a:r>
            </a:p>
            <a:p>
              <a:pPr eaLnBrk="1" hangingPunct="1">
                <a:spcBef>
                  <a:spcPct val="0"/>
                </a:spcBef>
                <a:buFontTx/>
                <a:buNone/>
              </a:pPr>
              <a:endParaRPr lang="en-US" altLang="en-US" sz="1600"/>
            </a:p>
            <a:p>
              <a:pPr eaLnBrk="1" hangingPunct="1">
                <a:spcBef>
                  <a:spcPct val="0"/>
                </a:spcBef>
                <a:buFontTx/>
                <a:buNone/>
              </a:pPr>
              <a:endParaRPr lang="en-US" altLang="en-US" sz="1600"/>
            </a:p>
            <a:p>
              <a:pPr eaLnBrk="1" hangingPunct="1">
                <a:spcBef>
                  <a:spcPct val="0"/>
                </a:spcBef>
                <a:buFontTx/>
                <a:buNone/>
              </a:pPr>
              <a:endParaRPr lang="en-US" altLang="en-US" sz="1600"/>
            </a:p>
            <a:p>
              <a:pPr eaLnBrk="1" hangingPunct="1">
                <a:spcBef>
                  <a:spcPct val="0"/>
                </a:spcBef>
                <a:buFontTx/>
                <a:buNone/>
              </a:pPr>
              <a:endParaRPr lang="en-US" altLang="en-US" sz="1600"/>
            </a:p>
          </p:txBody>
        </p:sp>
        <p:sp>
          <p:nvSpPr>
            <p:cNvPr id="7189" name="TextBox 28"/>
            <p:cNvSpPr txBox="1">
              <a:spLocks noChangeArrowheads="1"/>
            </p:cNvSpPr>
            <p:nvPr/>
          </p:nvSpPr>
          <p:spPr bwMode="auto">
            <a:xfrm>
              <a:off x="3548631" y="2816563"/>
              <a:ext cx="1929911"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VistA Evolution</a:t>
              </a:r>
            </a:p>
          </p:txBody>
        </p:sp>
        <p:sp>
          <p:nvSpPr>
            <p:cNvPr id="7190" name="TextBox 29"/>
            <p:cNvSpPr txBox="1">
              <a:spLocks noChangeArrowheads="1"/>
            </p:cNvSpPr>
            <p:nvPr/>
          </p:nvSpPr>
          <p:spPr bwMode="auto">
            <a:xfrm>
              <a:off x="3548631" y="3356679"/>
              <a:ext cx="4565986"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Enterprise Shared Service Product Management</a:t>
              </a:r>
            </a:p>
          </p:txBody>
        </p:sp>
        <p:sp>
          <p:nvSpPr>
            <p:cNvPr id="7191" name="Rectangle 39"/>
            <p:cNvSpPr>
              <a:spLocks noChangeArrowheads="1"/>
            </p:cNvSpPr>
            <p:nvPr/>
          </p:nvSpPr>
          <p:spPr bwMode="auto">
            <a:xfrm>
              <a:off x="328743" y="2827679"/>
              <a:ext cx="2796855"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Solution Architectures</a:t>
              </a:r>
            </a:p>
          </p:txBody>
        </p:sp>
        <p:sp>
          <p:nvSpPr>
            <p:cNvPr id="7192" name="TextBox 28"/>
            <p:cNvSpPr txBox="1">
              <a:spLocks noChangeArrowheads="1"/>
            </p:cNvSpPr>
            <p:nvPr/>
          </p:nvSpPr>
          <p:spPr bwMode="auto">
            <a:xfrm>
              <a:off x="350510" y="3371101"/>
              <a:ext cx="277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Interagency Interoperability</a:t>
              </a:r>
            </a:p>
          </p:txBody>
        </p:sp>
        <p:sp>
          <p:nvSpPr>
            <p:cNvPr id="7193" name="Rectangle 41"/>
            <p:cNvSpPr>
              <a:spLocks noChangeArrowheads="1"/>
            </p:cNvSpPr>
            <p:nvPr/>
          </p:nvSpPr>
          <p:spPr bwMode="auto">
            <a:xfrm>
              <a:off x="328739" y="3090894"/>
              <a:ext cx="3373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Life Cycle Product Management</a:t>
              </a:r>
            </a:p>
          </p:txBody>
        </p:sp>
        <p:sp>
          <p:nvSpPr>
            <p:cNvPr id="7194" name="TextBox 28"/>
            <p:cNvSpPr txBox="1">
              <a:spLocks noChangeArrowheads="1"/>
            </p:cNvSpPr>
            <p:nvPr/>
          </p:nvSpPr>
          <p:spPr bwMode="auto">
            <a:xfrm>
              <a:off x="3548631" y="3091032"/>
              <a:ext cx="2995354"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Product Cost Analysis &amp; LCCE</a:t>
              </a:r>
            </a:p>
          </p:txBody>
        </p:sp>
        <p:sp>
          <p:nvSpPr>
            <p:cNvPr id="7195" name="TextBox 28"/>
            <p:cNvSpPr txBox="1">
              <a:spLocks noChangeArrowheads="1"/>
            </p:cNvSpPr>
            <p:nvPr/>
          </p:nvSpPr>
          <p:spPr bwMode="auto">
            <a:xfrm>
              <a:off x="6380877" y="2748119"/>
              <a:ext cx="2545465" cy="5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Program Operating Plan (POP) Development</a:t>
              </a:r>
            </a:p>
          </p:txBody>
        </p:sp>
      </p:grpSp>
      <p:sp>
        <p:nvSpPr>
          <p:cNvPr id="2" name="Date Placeholder 1"/>
          <p:cNvSpPr>
            <a:spLocks noGrp="1"/>
          </p:cNvSpPr>
          <p:nvPr>
            <p:ph type="dt" sz="half" idx="10"/>
          </p:nvPr>
        </p:nvSpPr>
        <p:spPr>
          <a:xfrm>
            <a:off x="152400" y="6569075"/>
            <a:ext cx="2133600" cy="365125"/>
          </a:xfrm>
        </p:spPr>
        <p:txBody>
          <a:bodyPr/>
          <a:lstStyle/>
          <a:p>
            <a:pPr>
              <a:defRPr/>
            </a:pPr>
            <a:fld id="{6B5A6F7D-0CCE-47D2-B4D2-7D79171D12C5}" type="datetime1">
              <a:rPr lang="en-US" smtClean="0"/>
              <a:t>6/15/2015</a:t>
            </a:fld>
            <a:endParaRPr lang="en-US" dirty="0"/>
          </a:p>
        </p:txBody>
      </p:sp>
      <p:sp>
        <p:nvSpPr>
          <p:cNvPr id="4" name="Slide Number Placeholder 3"/>
          <p:cNvSpPr>
            <a:spLocks noGrp="1"/>
          </p:cNvSpPr>
          <p:nvPr>
            <p:ph type="sldNum" sz="quarter" idx="12"/>
          </p:nvPr>
        </p:nvSpPr>
        <p:spPr/>
        <p:txBody>
          <a:bodyPr/>
          <a:lstStyle/>
          <a:p>
            <a:pPr>
              <a:defRPr/>
            </a:pPr>
            <a:fld id="{032352A2-FA36-4198-B8DB-B5FE725F7941}" type="slidenum">
              <a:rPr lang="en-US" smtClean="0"/>
              <a:pPr>
                <a:defRPr/>
              </a:pPr>
              <a:t>14</a:t>
            </a:fld>
            <a:endParaRPr lang="en-US" dirty="0"/>
          </a:p>
        </p:txBody>
      </p:sp>
    </p:spTree>
    <p:extLst>
      <p:ext uri="{BB962C8B-B14F-4D97-AF65-F5344CB8AC3E}">
        <p14:creationId xmlns:p14="http://schemas.microsoft.com/office/powerpoint/2010/main" val="975194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 name="Rectangle 6"/>
          <p:cNvSpPr>
            <a:spLocks noGrp="1" noChangeArrowheads="1"/>
          </p:cNvSpPr>
          <p:nvPr>
            <p:ph type="sldNum" sz="quarter" idx="12"/>
          </p:nvPr>
        </p:nvSpPr>
        <p:spPr>
          <a:ln/>
        </p:spPr>
        <p:txBody>
          <a:bodyPr/>
          <a:lstStyle/>
          <a:p>
            <a:pPr>
              <a:defRPr/>
            </a:pPr>
            <a:fld id="{78902B12-E6F4-44A5-80B2-49BFFEBE90AB}" type="slidenum">
              <a:rPr lang="en-US"/>
              <a:pPr>
                <a:defRPr/>
              </a:pPr>
              <a:t>15</a:t>
            </a:fld>
            <a:endParaRPr lang="en-US"/>
          </a:p>
        </p:txBody>
      </p:sp>
      <p:sp>
        <p:nvSpPr>
          <p:cNvPr id="288770"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288771"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288772"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288773"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288775"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288777"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288778"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288779" name="Group 6"/>
          <p:cNvGrpSpPr>
            <a:grpSpLocks/>
          </p:cNvGrpSpPr>
          <p:nvPr/>
        </p:nvGrpSpPr>
        <p:grpSpPr bwMode="auto">
          <a:xfrm>
            <a:off x="6492875" y="5632450"/>
            <a:ext cx="1477963" cy="203200"/>
            <a:chOff x="4577" y="3832"/>
            <a:chExt cx="931" cy="133"/>
          </a:xfrm>
        </p:grpSpPr>
        <p:sp>
          <p:nvSpPr>
            <p:cNvPr id="288780"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288781"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288782"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288783"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288784"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288785"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288786"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288787"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288792"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288793"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288798"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288802"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288803"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288806"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288807"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288808"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288809"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288810"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288811"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288812"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288813"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288815"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288817"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288822"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288823"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288824"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288825" name="Rectangle 63"/>
          <p:cNvSpPr>
            <a:spLocks noGrp="1" noChangeArrowheads="1"/>
          </p:cNvSpPr>
          <p:nvPr>
            <p:ph type="title" idx="4294967295"/>
          </p:nvPr>
        </p:nvSpPr>
        <p:spPr>
          <a:xfrm>
            <a:off x="129540" y="137160"/>
            <a:ext cx="8915400" cy="387350"/>
          </a:xfrm>
          <a:prstGeom prst="rect">
            <a:avLst/>
          </a:prstGeom>
        </p:spPr>
        <p:txBody>
          <a:bodyPr>
            <a:noAutofit/>
          </a:bodyPr>
          <a:lstStyle/>
          <a:p>
            <a:r>
              <a:rPr lang="en-US" sz="2000" b="1" dirty="0" smtClean="0">
                <a:solidFill>
                  <a:schemeClr val="tx1"/>
                </a:solidFill>
              </a:rPr>
              <a:t>“Line of Sight”: Business Process Improvement with IT Investments</a:t>
            </a:r>
          </a:p>
        </p:txBody>
      </p:sp>
      <p:sp>
        <p:nvSpPr>
          <p:cNvPr id="288826"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288827" name="Text Box 58"/>
          <p:cNvSpPr txBox="1">
            <a:spLocks noChangeArrowheads="1"/>
          </p:cNvSpPr>
          <p:nvPr/>
        </p:nvSpPr>
        <p:spPr bwMode="auto">
          <a:xfrm>
            <a:off x="1295400" y="928688"/>
            <a:ext cx="22098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VA Strategic Plan</a:t>
            </a:r>
            <a:endParaRPr lang="en-US" sz="1600" b="1" dirty="0">
              <a:solidFill>
                <a:schemeClr val="bg1"/>
              </a:solidFill>
            </a:endParaRPr>
          </a:p>
        </p:txBody>
      </p:sp>
      <p:sp>
        <p:nvSpPr>
          <p:cNvPr id="288828"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solidFill>
                  <a:schemeClr val="bg1"/>
                </a:solidFill>
              </a:rPr>
              <a:t>KPIs</a:t>
            </a:r>
            <a:endParaRPr lang="en-US" b="1" dirty="0">
              <a:solidFill>
                <a:schemeClr val="bg1"/>
              </a:solidFill>
            </a:endParaRPr>
          </a:p>
        </p:txBody>
      </p:sp>
      <p:sp>
        <p:nvSpPr>
          <p:cNvPr id="3" name="Date Placeholder 2"/>
          <p:cNvSpPr>
            <a:spLocks noGrp="1"/>
          </p:cNvSpPr>
          <p:nvPr>
            <p:ph type="dt" sz="half" idx="4294967295"/>
          </p:nvPr>
        </p:nvSpPr>
        <p:spPr>
          <a:xfrm>
            <a:off x="457200" y="6356350"/>
            <a:ext cx="2133600" cy="365125"/>
          </a:xfrm>
          <a:prstGeom prst="rect">
            <a:avLst/>
          </a:prstGeom>
        </p:spPr>
        <p:txBody>
          <a:bodyPr/>
          <a:lstStyle/>
          <a:p>
            <a:pPr>
              <a:defRPr/>
            </a:pPr>
            <a:r>
              <a:rPr lang="en-US" smtClean="0"/>
              <a:t>3/31/2015</a:t>
            </a:r>
            <a:endParaRPr lang="en-US" dirty="0"/>
          </a:p>
        </p:txBody>
      </p:sp>
      <p:sp>
        <p:nvSpPr>
          <p:cNvPr id="5" name="Rectangle 4"/>
          <p:cNvSpPr/>
          <p:nvPr/>
        </p:nvSpPr>
        <p:spPr>
          <a:xfrm>
            <a:off x="5556189" y="609600"/>
            <a:ext cx="3435411" cy="1384995"/>
          </a:xfrm>
          <a:prstGeom prst="rect">
            <a:avLst/>
          </a:prstGeom>
          <a:noFill/>
        </p:spPr>
        <p:txBody>
          <a:bodyPr wrap="square" lIns="91440" tIns="45720" rIns="91440" bIns="45720">
            <a:spAutoFit/>
          </a:bodyPr>
          <a:lstStyle/>
          <a:p>
            <a:pPr algn="ctr"/>
            <a:r>
              <a:rPr lang="en-US" sz="2800" b="1" i="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Moving Toward Capability Based Budgeting</a:t>
            </a:r>
            <a:endParaRPr lang="en-US" sz="2800" b="1" i="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225237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4"/>
          <p:cNvSpPr>
            <a:spLocks noGrp="1" noChangeArrowheads="1"/>
          </p:cNvSpPr>
          <p:nvPr>
            <p:ph type="dt" sz="half" idx="4294967295"/>
          </p:nvPr>
        </p:nvSpPr>
        <p:spPr>
          <a:xfrm>
            <a:off x="457200" y="6356350"/>
            <a:ext cx="2133600" cy="365125"/>
          </a:xfrm>
          <a:prstGeom prst="rect">
            <a:avLst/>
          </a:prstGeom>
          <a:ln/>
        </p:spPr>
        <p:txBody>
          <a:bodyPr/>
          <a:lstStyle/>
          <a:p>
            <a:r>
              <a:rPr lang="en-US" smtClean="0"/>
              <a:t>3/31/2015</a:t>
            </a:r>
            <a:endParaRPr lang="en-US"/>
          </a:p>
        </p:txBody>
      </p:sp>
      <p:sp>
        <p:nvSpPr>
          <p:cNvPr id="158" name="Rectangle 6"/>
          <p:cNvSpPr>
            <a:spLocks noGrp="1" noChangeArrowheads="1"/>
          </p:cNvSpPr>
          <p:nvPr>
            <p:ph type="sldNum" sz="quarter" idx="12"/>
          </p:nvPr>
        </p:nvSpPr>
        <p:spPr>
          <a:ln/>
        </p:spPr>
        <p:txBody>
          <a:bodyPr/>
          <a:lstStyle/>
          <a:p>
            <a:pPr>
              <a:defRPr/>
            </a:pPr>
            <a:fld id="{05CBC069-A994-40ED-9DF0-FA6ACA788ABF}" type="slidenum">
              <a:rPr lang="en-US"/>
              <a:pPr>
                <a:defRPr/>
              </a:pPr>
              <a:t>16</a:t>
            </a:fld>
            <a:endParaRPr lang="en-US"/>
          </a:p>
        </p:txBody>
      </p:sp>
      <p:sp>
        <p:nvSpPr>
          <p:cNvPr id="339972"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39973"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39974"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39975"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39976"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39978"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39979"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39980" name="Group 6"/>
          <p:cNvGrpSpPr>
            <a:grpSpLocks/>
          </p:cNvGrpSpPr>
          <p:nvPr/>
        </p:nvGrpSpPr>
        <p:grpSpPr bwMode="auto">
          <a:xfrm>
            <a:off x="6492875" y="5632450"/>
            <a:ext cx="1477963" cy="203200"/>
            <a:chOff x="4577" y="3832"/>
            <a:chExt cx="931" cy="133"/>
          </a:xfrm>
        </p:grpSpPr>
        <p:sp>
          <p:nvSpPr>
            <p:cNvPr id="339981"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39982"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39983"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39984"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39985"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39986"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39987"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39988"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39993"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39994"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39999"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0003"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0004"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0007"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0008"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0009"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10"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11"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0012"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13"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14"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0016"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0018"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0023"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0024"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25"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27"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0030"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31"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32"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33"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34"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35"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36"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37"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38"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39"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40"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41"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42"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43"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44"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45"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46"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47"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48"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49"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50"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51"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52"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53"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54"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55"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56"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57"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58"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59"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60"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61"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62"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63"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64"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65"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66"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67"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68"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69"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70"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71"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72"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73"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74"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75"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76"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77"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78"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79"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80"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81"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82"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83"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84"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85"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86"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87"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88"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89"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90"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91"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92"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93"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94"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95"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96"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97"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98"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99"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00"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01"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102"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103"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104"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105"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106"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107"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08"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09"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110"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111"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112"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113"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114"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115"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16"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17"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118"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119"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120"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121"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122"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123"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24"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25"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159" name="Rectangle 158"/>
          <p:cNvSpPr/>
          <p:nvPr/>
        </p:nvSpPr>
        <p:spPr>
          <a:xfrm>
            <a:off x="5556189" y="609600"/>
            <a:ext cx="3435411" cy="1384995"/>
          </a:xfrm>
          <a:prstGeom prst="rect">
            <a:avLst/>
          </a:prstGeom>
          <a:noFill/>
        </p:spPr>
        <p:txBody>
          <a:bodyPr wrap="square" lIns="91440" tIns="45720" rIns="91440" bIns="45720">
            <a:spAutoFit/>
          </a:bodyPr>
          <a:lstStyle/>
          <a:p>
            <a:pPr algn="ctr"/>
            <a:r>
              <a:rPr lang="en-US" sz="2800" b="1" i="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Moving Toward Capability Based Budgeting</a:t>
            </a:r>
            <a:endParaRPr lang="en-US" sz="2800" b="1" i="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
        <p:nvSpPr>
          <p:cNvPr id="160" name="Text Box 58"/>
          <p:cNvSpPr txBox="1">
            <a:spLocks noChangeArrowheads="1"/>
          </p:cNvSpPr>
          <p:nvPr/>
        </p:nvSpPr>
        <p:spPr bwMode="auto">
          <a:xfrm>
            <a:off x="1295400" y="928688"/>
            <a:ext cx="22098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VA Strategic Plan</a:t>
            </a:r>
            <a:endParaRPr lang="en-US" sz="1600" b="1" dirty="0">
              <a:solidFill>
                <a:schemeClr val="bg1"/>
              </a:solidFill>
            </a:endParaRPr>
          </a:p>
        </p:txBody>
      </p:sp>
      <p:sp>
        <p:nvSpPr>
          <p:cNvPr id="161"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solidFill>
                  <a:schemeClr val="bg1"/>
                </a:solidFill>
              </a:rPr>
              <a:t>KPIs</a:t>
            </a:r>
            <a:endParaRPr lang="en-US" b="1" dirty="0">
              <a:solidFill>
                <a:schemeClr val="bg1"/>
              </a:solidFill>
            </a:endParaRPr>
          </a:p>
        </p:txBody>
      </p:sp>
      <p:sp>
        <p:nvSpPr>
          <p:cNvPr id="162" name="Rectangle 63"/>
          <p:cNvSpPr txBox="1">
            <a:spLocks noChangeArrowheads="1"/>
          </p:cNvSpPr>
          <p:nvPr/>
        </p:nvSpPr>
        <p:spPr>
          <a:xfrm>
            <a:off x="129540" y="137160"/>
            <a:ext cx="8915400" cy="387350"/>
          </a:xfrm>
          <a:prstGeom prst="rect">
            <a:avLst/>
          </a:prstGeom>
        </p:spPr>
        <p:txBody>
          <a:bodyPr>
            <a:no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r>
              <a:rPr lang="en-US" sz="2000" b="1" dirty="0" smtClean="0">
                <a:solidFill>
                  <a:schemeClr val="tx1"/>
                </a:solidFill>
              </a:rPr>
              <a:t>“Line of Sight”: Business Process Improvement with IT Investments</a:t>
            </a:r>
          </a:p>
        </p:txBody>
      </p:sp>
    </p:spTree>
    <p:extLst>
      <p:ext uri="{BB962C8B-B14F-4D97-AF65-F5344CB8AC3E}">
        <p14:creationId xmlns:p14="http://schemas.microsoft.com/office/powerpoint/2010/main" val="337752885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AE1B32BF-8309-4BBA-A34F-21F41E825582}" type="slidenum">
              <a:rPr lang="en-US"/>
              <a:pPr>
                <a:defRPr/>
              </a:pPr>
              <a:t>17</a:t>
            </a:fld>
            <a:endParaRPr lang="en-US"/>
          </a:p>
        </p:txBody>
      </p:sp>
      <p:sp>
        <p:nvSpPr>
          <p:cNvPr id="340994"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0995"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0996"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0997"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0998"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1000"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1001"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1002" name="Group 6"/>
          <p:cNvGrpSpPr>
            <a:grpSpLocks/>
          </p:cNvGrpSpPr>
          <p:nvPr/>
        </p:nvGrpSpPr>
        <p:grpSpPr bwMode="auto">
          <a:xfrm>
            <a:off x="6492875" y="5632450"/>
            <a:ext cx="1477963" cy="203200"/>
            <a:chOff x="4577" y="3832"/>
            <a:chExt cx="931" cy="133"/>
          </a:xfrm>
        </p:grpSpPr>
        <p:sp>
          <p:nvSpPr>
            <p:cNvPr id="341003"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1004"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1005"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1006"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1007"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1008"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1009"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1010"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1015"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16"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1021"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1025"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1026"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1029"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1030"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1031"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32"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33"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1034"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35"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36"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1038"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1040"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1045"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1046"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47"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49"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1052"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53"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54"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55"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56"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57"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58"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59"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60"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61"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62"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63"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64"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65"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66"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67"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68"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69"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70"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71"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72"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73"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74"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75"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76"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77"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78"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79"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80"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81"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82"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83"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84"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85"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86"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87"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88"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89"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90"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91"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92"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93"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94"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95"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96"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97"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98"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99"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00"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01"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02"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03"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04"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05"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06"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07"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08"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09"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10"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11"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12"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13"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14"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15"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16"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17"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18"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19"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20"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21"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22"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23"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24"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25"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26"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27"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28"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29"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30"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31"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32"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33"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34"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35"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36"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37"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38"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39"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40"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41"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42"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43"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44"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45"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46"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47"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48" name="Oval 156"/>
          <p:cNvSpPr>
            <a:spLocks noChangeArrowheads="1"/>
          </p:cNvSpPr>
          <p:nvPr/>
        </p:nvSpPr>
        <p:spPr bwMode="auto">
          <a:xfrm>
            <a:off x="1524000" y="5181600"/>
            <a:ext cx="2971800" cy="838200"/>
          </a:xfrm>
          <a:prstGeom prst="ellipse">
            <a:avLst/>
          </a:prstGeom>
          <a:noFill/>
          <a:ln w="76200">
            <a:solidFill>
              <a:srgbClr val="00863D"/>
            </a:solidFill>
            <a:round/>
            <a:headEnd/>
            <a:tailEnd/>
          </a:ln>
          <a:effectLst/>
        </p:spPr>
        <p:txBody>
          <a:bodyPr wrap="none" anchor="ctr"/>
          <a:lstStyle/>
          <a:p>
            <a:endParaRPr lang="en-US"/>
          </a:p>
        </p:txBody>
      </p:sp>
      <p:sp>
        <p:nvSpPr>
          <p:cNvPr id="341149" name="Text Box 157"/>
          <p:cNvSpPr txBox="1">
            <a:spLocks noChangeArrowheads="1"/>
          </p:cNvSpPr>
          <p:nvPr/>
        </p:nvSpPr>
        <p:spPr bwMode="auto">
          <a:xfrm>
            <a:off x="7162800" y="2057400"/>
            <a:ext cx="1828800" cy="925513"/>
          </a:xfrm>
          <a:prstGeom prst="rect">
            <a:avLst/>
          </a:prstGeom>
          <a:noFill/>
          <a:ln w="9525">
            <a:solidFill>
              <a:srgbClr val="00863D"/>
            </a:solidFill>
            <a:miter lim="800000"/>
            <a:headEnd/>
            <a:tailEnd/>
          </a:ln>
          <a:effectLst/>
        </p:spPr>
        <p:txBody>
          <a:bodyPr>
            <a:spAutoFit/>
          </a:bodyPr>
          <a:lstStyle/>
          <a:p>
            <a:pPr>
              <a:spcBef>
                <a:spcPct val="50000"/>
              </a:spcBef>
            </a:pPr>
            <a:r>
              <a:rPr lang="en-US"/>
              <a:t>Common Infrastructure Components</a:t>
            </a:r>
          </a:p>
        </p:txBody>
      </p:sp>
      <p:cxnSp>
        <p:nvCxnSpPr>
          <p:cNvPr id="341150" name="AutoShape 158"/>
          <p:cNvCxnSpPr>
            <a:cxnSpLocks noChangeShapeType="1"/>
            <a:stCxn id="341148" idx="6"/>
            <a:endCxn id="341149" idx="1"/>
          </p:cNvCxnSpPr>
          <p:nvPr/>
        </p:nvCxnSpPr>
        <p:spPr bwMode="auto">
          <a:xfrm flipV="1">
            <a:off x="4533900" y="2520950"/>
            <a:ext cx="2628900" cy="3079750"/>
          </a:xfrm>
          <a:prstGeom prst="straightConnector1">
            <a:avLst/>
          </a:prstGeom>
          <a:noFill/>
          <a:ln w="38100">
            <a:solidFill>
              <a:srgbClr val="00863D"/>
            </a:solidFill>
            <a:round/>
            <a:headEnd type="triangle" w="med" len="med"/>
            <a:tailEnd/>
          </a:ln>
          <a:effectLst/>
        </p:spPr>
      </p:cxnSp>
      <p:sp>
        <p:nvSpPr>
          <p:cNvPr id="3" name="TextBox 2"/>
          <p:cNvSpPr txBox="1"/>
          <p:nvPr/>
        </p:nvSpPr>
        <p:spPr>
          <a:xfrm>
            <a:off x="6734175" y="85725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5" name="Straight Arrow Connector 4"/>
          <p:cNvCxnSpPr>
            <a:stCxn id="3" idx="2"/>
            <a:endCxn id="341149" idx="0"/>
          </p:cNvCxnSpPr>
          <p:nvPr/>
        </p:nvCxnSpPr>
        <p:spPr>
          <a:xfrm>
            <a:off x="7862888" y="1780580"/>
            <a:ext cx="214312" cy="2768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4294967295"/>
          </p:nvPr>
        </p:nvSpPr>
        <p:spPr>
          <a:xfrm>
            <a:off x="457200" y="6356350"/>
            <a:ext cx="2133600" cy="365125"/>
          </a:xfrm>
          <a:prstGeom prst="rect">
            <a:avLst/>
          </a:prstGeom>
        </p:spPr>
        <p:txBody>
          <a:bodyPr/>
          <a:lstStyle/>
          <a:p>
            <a:pPr>
              <a:defRPr/>
            </a:pPr>
            <a:r>
              <a:rPr lang="en-US" smtClean="0"/>
              <a:t>3/31/2015</a:t>
            </a:r>
            <a:endParaRPr lang="en-US" dirty="0"/>
          </a:p>
        </p:txBody>
      </p:sp>
      <p:sp>
        <p:nvSpPr>
          <p:cNvPr id="164" name="Text Box 58"/>
          <p:cNvSpPr txBox="1">
            <a:spLocks noChangeArrowheads="1"/>
          </p:cNvSpPr>
          <p:nvPr/>
        </p:nvSpPr>
        <p:spPr bwMode="auto">
          <a:xfrm>
            <a:off x="1295400" y="928688"/>
            <a:ext cx="22098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VA Strategic Plan</a:t>
            </a:r>
            <a:endParaRPr lang="en-US" sz="1600" b="1" dirty="0">
              <a:solidFill>
                <a:schemeClr val="bg1"/>
              </a:solidFill>
            </a:endParaRPr>
          </a:p>
        </p:txBody>
      </p:sp>
      <p:sp>
        <p:nvSpPr>
          <p:cNvPr id="165"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solidFill>
                  <a:schemeClr val="bg1"/>
                </a:solidFill>
              </a:rPr>
              <a:t>KPIs</a:t>
            </a:r>
            <a:endParaRPr lang="en-US" b="1" dirty="0">
              <a:solidFill>
                <a:schemeClr val="bg1"/>
              </a:solidFill>
            </a:endParaRPr>
          </a:p>
        </p:txBody>
      </p:sp>
      <p:sp>
        <p:nvSpPr>
          <p:cNvPr id="166" name="Rectangle 63"/>
          <p:cNvSpPr txBox="1">
            <a:spLocks noChangeArrowheads="1"/>
          </p:cNvSpPr>
          <p:nvPr/>
        </p:nvSpPr>
        <p:spPr>
          <a:xfrm>
            <a:off x="129540" y="137160"/>
            <a:ext cx="8915400" cy="387350"/>
          </a:xfrm>
          <a:prstGeom prst="rect">
            <a:avLst/>
          </a:prstGeom>
        </p:spPr>
        <p:txBody>
          <a:bodyPr>
            <a:no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r>
              <a:rPr lang="en-US" sz="2000" b="1" dirty="0" smtClean="0">
                <a:solidFill>
                  <a:schemeClr val="tx1"/>
                </a:solidFill>
              </a:rPr>
              <a:t>“Line of Sight”: Business Process Improvement with IT Investments</a:t>
            </a:r>
          </a:p>
        </p:txBody>
      </p:sp>
    </p:spTree>
    <p:extLst>
      <p:ext uri="{BB962C8B-B14F-4D97-AF65-F5344CB8AC3E}">
        <p14:creationId xmlns:p14="http://schemas.microsoft.com/office/powerpoint/2010/main" val="138939127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C354C4D8-FEA7-4DD2-BEA8-C1748D7AAB2F}" type="slidenum">
              <a:rPr lang="en-US"/>
              <a:pPr>
                <a:defRPr/>
              </a:pPr>
              <a:t>18</a:t>
            </a:fld>
            <a:endParaRPr lang="en-US"/>
          </a:p>
        </p:txBody>
      </p:sp>
      <p:sp>
        <p:nvSpPr>
          <p:cNvPr id="342018"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2019"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2020"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2021"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2022"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2024"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2025"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2026" name="Group 6"/>
          <p:cNvGrpSpPr>
            <a:grpSpLocks/>
          </p:cNvGrpSpPr>
          <p:nvPr/>
        </p:nvGrpSpPr>
        <p:grpSpPr bwMode="auto">
          <a:xfrm>
            <a:off x="6492875" y="5632450"/>
            <a:ext cx="1477963" cy="203200"/>
            <a:chOff x="4577" y="3832"/>
            <a:chExt cx="931" cy="133"/>
          </a:xfrm>
        </p:grpSpPr>
        <p:sp>
          <p:nvSpPr>
            <p:cNvPr id="342027"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2028"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2029"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2030"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2031"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2032"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2033"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2034"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2039"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40"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2045"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2049"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2050"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2053"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2054"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2055"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56"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57"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2058"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59"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60"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2062"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2064"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2069"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2070"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71"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073"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2076"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77"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78"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79"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80"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81"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082"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83"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084"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85"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86"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87"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88"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89"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090"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91"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092"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93"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94"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95"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96"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97"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098"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99"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00"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01"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02"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03"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04"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05"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06"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07"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08"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09"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10"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11"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12"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13"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14"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15"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16"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17"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18"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19"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20"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21"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22"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23"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24"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25"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26"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27"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28"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29"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30"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31"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32"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33"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34"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35"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36"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37"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38"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39"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40"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41"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42"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43"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44"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45"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46"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47"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48"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49"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50"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51"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52"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53"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54"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55"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56"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57"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58"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59"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60"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61"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62"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63"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64"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65"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66"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67"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68"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69"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70"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71"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72" name="Oval 156"/>
          <p:cNvSpPr>
            <a:spLocks noChangeArrowheads="1"/>
          </p:cNvSpPr>
          <p:nvPr/>
        </p:nvSpPr>
        <p:spPr bwMode="auto">
          <a:xfrm>
            <a:off x="3657600" y="4572000"/>
            <a:ext cx="1905000" cy="838200"/>
          </a:xfrm>
          <a:prstGeom prst="ellipse">
            <a:avLst/>
          </a:prstGeom>
          <a:noFill/>
          <a:ln w="76200">
            <a:solidFill>
              <a:srgbClr val="00863D"/>
            </a:solidFill>
            <a:round/>
            <a:headEnd/>
            <a:tailEnd/>
          </a:ln>
          <a:effectLst/>
        </p:spPr>
        <p:txBody>
          <a:bodyPr wrap="none" anchor="ctr"/>
          <a:lstStyle/>
          <a:p>
            <a:endParaRPr lang="en-US"/>
          </a:p>
        </p:txBody>
      </p:sp>
      <p:sp>
        <p:nvSpPr>
          <p:cNvPr id="342173" name="Text Box 157"/>
          <p:cNvSpPr txBox="1">
            <a:spLocks noChangeArrowheads="1"/>
          </p:cNvSpPr>
          <p:nvPr/>
        </p:nvSpPr>
        <p:spPr bwMode="auto">
          <a:xfrm>
            <a:off x="7086600" y="2244725"/>
            <a:ext cx="1828800" cy="650875"/>
          </a:xfrm>
          <a:prstGeom prst="rect">
            <a:avLst/>
          </a:prstGeom>
          <a:noFill/>
          <a:ln w="9525">
            <a:solidFill>
              <a:srgbClr val="00863D"/>
            </a:solidFill>
            <a:miter lim="800000"/>
            <a:headEnd/>
            <a:tailEnd/>
          </a:ln>
          <a:effectLst/>
        </p:spPr>
        <p:txBody>
          <a:bodyPr>
            <a:spAutoFit/>
          </a:bodyPr>
          <a:lstStyle/>
          <a:p>
            <a:pPr>
              <a:spcBef>
                <a:spcPct val="50000"/>
              </a:spcBef>
            </a:pPr>
            <a:r>
              <a:rPr lang="en-US"/>
              <a:t>Common SW Services</a:t>
            </a:r>
          </a:p>
        </p:txBody>
      </p:sp>
      <p:cxnSp>
        <p:nvCxnSpPr>
          <p:cNvPr id="342174" name="AutoShape 158"/>
          <p:cNvCxnSpPr>
            <a:cxnSpLocks noChangeShapeType="1"/>
            <a:stCxn id="342172" idx="6"/>
            <a:endCxn id="342173" idx="1"/>
          </p:cNvCxnSpPr>
          <p:nvPr/>
        </p:nvCxnSpPr>
        <p:spPr bwMode="auto">
          <a:xfrm flipV="1">
            <a:off x="5562600" y="2570163"/>
            <a:ext cx="1524000" cy="2420937"/>
          </a:xfrm>
          <a:prstGeom prst="straightConnector1">
            <a:avLst/>
          </a:prstGeom>
          <a:noFill/>
          <a:ln w="38100">
            <a:solidFill>
              <a:srgbClr val="00863D"/>
            </a:solidFill>
            <a:round/>
            <a:headEnd type="triangle" w="med" len="med"/>
            <a:tailEnd/>
          </a:ln>
          <a:effectLst/>
        </p:spPr>
      </p:cxnSp>
      <p:sp>
        <p:nvSpPr>
          <p:cNvPr id="162" name="TextBox 161"/>
          <p:cNvSpPr txBox="1"/>
          <p:nvPr/>
        </p:nvSpPr>
        <p:spPr>
          <a:xfrm>
            <a:off x="6734175" y="85725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163" name="Straight Arrow Connector 162"/>
          <p:cNvCxnSpPr>
            <a:stCxn id="162" idx="2"/>
            <a:endCxn id="342173" idx="0"/>
          </p:cNvCxnSpPr>
          <p:nvPr/>
        </p:nvCxnSpPr>
        <p:spPr>
          <a:xfrm>
            <a:off x="7862888" y="1780580"/>
            <a:ext cx="138112" cy="4641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4294967295"/>
          </p:nvPr>
        </p:nvSpPr>
        <p:spPr>
          <a:xfrm>
            <a:off x="457200" y="6356350"/>
            <a:ext cx="2133600" cy="365125"/>
          </a:xfrm>
          <a:prstGeom prst="rect">
            <a:avLst/>
          </a:prstGeom>
        </p:spPr>
        <p:txBody>
          <a:bodyPr/>
          <a:lstStyle/>
          <a:p>
            <a:pPr>
              <a:defRPr/>
            </a:pPr>
            <a:r>
              <a:rPr lang="en-US" smtClean="0"/>
              <a:t>3/31/2015</a:t>
            </a:r>
            <a:endParaRPr lang="en-US" dirty="0"/>
          </a:p>
        </p:txBody>
      </p:sp>
      <p:sp>
        <p:nvSpPr>
          <p:cNvPr id="164" name="Text Box 58"/>
          <p:cNvSpPr txBox="1">
            <a:spLocks noChangeArrowheads="1"/>
          </p:cNvSpPr>
          <p:nvPr/>
        </p:nvSpPr>
        <p:spPr bwMode="auto">
          <a:xfrm>
            <a:off x="1295400" y="928688"/>
            <a:ext cx="22098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VA Strategic Plan</a:t>
            </a:r>
            <a:endParaRPr lang="en-US" sz="1600" b="1" dirty="0">
              <a:solidFill>
                <a:schemeClr val="bg1"/>
              </a:solidFill>
            </a:endParaRPr>
          </a:p>
        </p:txBody>
      </p:sp>
      <p:sp>
        <p:nvSpPr>
          <p:cNvPr id="165"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solidFill>
                  <a:schemeClr val="bg1"/>
                </a:solidFill>
              </a:rPr>
              <a:t>KPIs</a:t>
            </a:r>
            <a:endParaRPr lang="en-US" b="1" dirty="0">
              <a:solidFill>
                <a:schemeClr val="bg1"/>
              </a:solidFill>
            </a:endParaRPr>
          </a:p>
        </p:txBody>
      </p:sp>
      <p:sp>
        <p:nvSpPr>
          <p:cNvPr id="166" name="Rectangle 63"/>
          <p:cNvSpPr txBox="1">
            <a:spLocks noChangeArrowheads="1"/>
          </p:cNvSpPr>
          <p:nvPr/>
        </p:nvSpPr>
        <p:spPr>
          <a:xfrm>
            <a:off x="129540" y="137160"/>
            <a:ext cx="8915400" cy="387350"/>
          </a:xfrm>
          <a:prstGeom prst="rect">
            <a:avLst/>
          </a:prstGeom>
        </p:spPr>
        <p:txBody>
          <a:bodyPr>
            <a:no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r>
              <a:rPr lang="en-US" sz="2000" b="1" dirty="0" smtClean="0">
                <a:solidFill>
                  <a:schemeClr val="tx1"/>
                </a:solidFill>
              </a:rPr>
              <a:t>“Line of Sight”: Business Process Improvement with IT Investments</a:t>
            </a:r>
          </a:p>
        </p:txBody>
      </p:sp>
    </p:spTree>
    <p:extLst>
      <p:ext uri="{BB962C8B-B14F-4D97-AF65-F5344CB8AC3E}">
        <p14:creationId xmlns:p14="http://schemas.microsoft.com/office/powerpoint/2010/main" val="65234361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3051C43A-5C27-4772-BE51-099FDF808ABC}" type="slidenum">
              <a:rPr lang="en-US"/>
              <a:pPr>
                <a:defRPr/>
              </a:pPr>
              <a:t>19</a:t>
            </a:fld>
            <a:endParaRPr lang="en-US"/>
          </a:p>
        </p:txBody>
      </p:sp>
      <p:sp>
        <p:nvSpPr>
          <p:cNvPr id="343042"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3043"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3044"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3045"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3046"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3048"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3049"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3050" name="Group 6"/>
          <p:cNvGrpSpPr>
            <a:grpSpLocks/>
          </p:cNvGrpSpPr>
          <p:nvPr/>
        </p:nvGrpSpPr>
        <p:grpSpPr bwMode="auto">
          <a:xfrm>
            <a:off x="6492875" y="5632450"/>
            <a:ext cx="1477963" cy="203200"/>
            <a:chOff x="4577" y="3832"/>
            <a:chExt cx="931" cy="133"/>
          </a:xfrm>
        </p:grpSpPr>
        <p:sp>
          <p:nvSpPr>
            <p:cNvPr id="343051"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3052"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3053"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3054"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3055"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3056"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3057"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3058"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3063"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064"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3069"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3073"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3074"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3077"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3078"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3079"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080"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081"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3082"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083"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084"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3086"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3088"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3093"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3094"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095"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097"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3100"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01"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02"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03"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04"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05"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06"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07"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08"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09"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10"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11"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12"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13"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14"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15"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16"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17"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18"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19"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20"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21"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22"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23"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24"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25"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26"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27"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28"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29"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30"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31"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32"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33"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34"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35"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36"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37"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38"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39"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40"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41"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42"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43"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44"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45"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46"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47"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48"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49"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50"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51"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52"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53"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54"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55"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56"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57"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58"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59"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60"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61"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62"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63"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64"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65"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66"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67"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68"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69"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70"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71"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72"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73"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74"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75"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76"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77"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78"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79"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80"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81"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82"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83"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84"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85"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86"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87"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88"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89"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90"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91"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92"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93"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94"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95"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96" name="Oval 156"/>
          <p:cNvSpPr>
            <a:spLocks noChangeArrowheads="1"/>
          </p:cNvSpPr>
          <p:nvPr/>
        </p:nvSpPr>
        <p:spPr bwMode="auto">
          <a:xfrm>
            <a:off x="3505200" y="3581400"/>
            <a:ext cx="1905000" cy="838200"/>
          </a:xfrm>
          <a:prstGeom prst="ellipse">
            <a:avLst/>
          </a:prstGeom>
          <a:noFill/>
          <a:ln w="76200">
            <a:solidFill>
              <a:srgbClr val="00863D"/>
            </a:solidFill>
            <a:round/>
            <a:headEnd/>
            <a:tailEnd/>
          </a:ln>
          <a:effectLst/>
        </p:spPr>
        <p:txBody>
          <a:bodyPr wrap="none" anchor="ctr"/>
          <a:lstStyle/>
          <a:p>
            <a:endParaRPr lang="en-US"/>
          </a:p>
        </p:txBody>
      </p:sp>
      <p:sp>
        <p:nvSpPr>
          <p:cNvPr id="343197" name="Text Box 157"/>
          <p:cNvSpPr txBox="1">
            <a:spLocks noChangeArrowheads="1"/>
          </p:cNvSpPr>
          <p:nvPr/>
        </p:nvSpPr>
        <p:spPr bwMode="auto">
          <a:xfrm>
            <a:off x="7086600" y="1981200"/>
            <a:ext cx="1828800" cy="1474788"/>
          </a:xfrm>
          <a:prstGeom prst="rect">
            <a:avLst/>
          </a:prstGeom>
          <a:noFill/>
          <a:ln w="9525">
            <a:solidFill>
              <a:srgbClr val="00863D"/>
            </a:solidFill>
            <a:miter lim="800000"/>
            <a:headEnd/>
            <a:tailEnd/>
          </a:ln>
          <a:effectLst/>
        </p:spPr>
        <p:txBody>
          <a:bodyPr>
            <a:spAutoFit/>
          </a:bodyPr>
          <a:lstStyle/>
          <a:p>
            <a:pPr>
              <a:spcBef>
                <a:spcPct val="50000"/>
              </a:spcBef>
            </a:pPr>
            <a:r>
              <a:rPr lang="en-US"/>
              <a:t>Model-based common data – Corporate Data Governance at VA</a:t>
            </a:r>
          </a:p>
        </p:txBody>
      </p:sp>
      <p:cxnSp>
        <p:nvCxnSpPr>
          <p:cNvPr id="343198" name="AutoShape 158"/>
          <p:cNvCxnSpPr>
            <a:cxnSpLocks noChangeShapeType="1"/>
            <a:stCxn id="343196" idx="6"/>
            <a:endCxn id="343197" idx="1"/>
          </p:cNvCxnSpPr>
          <p:nvPr/>
        </p:nvCxnSpPr>
        <p:spPr bwMode="auto">
          <a:xfrm flipV="1">
            <a:off x="5448300" y="2719388"/>
            <a:ext cx="1638300" cy="1281112"/>
          </a:xfrm>
          <a:prstGeom prst="straightConnector1">
            <a:avLst/>
          </a:prstGeom>
          <a:noFill/>
          <a:ln w="38100">
            <a:solidFill>
              <a:srgbClr val="00863D"/>
            </a:solidFill>
            <a:round/>
            <a:headEnd type="triangle" w="med" len="med"/>
            <a:tailEnd/>
          </a:ln>
          <a:effectLst/>
        </p:spPr>
      </p:cxnSp>
      <p:sp>
        <p:nvSpPr>
          <p:cNvPr id="162" name="TextBox 161"/>
          <p:cNvSpPr txBox="1"/>
          <p:nvPr/>
        </p:nvSpPr>
        <p:spPr>
          <a:xfrm>
            <a:off x="6734175" y="60960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163" name="Straight Arrow Connector 162"/>
          <p:cNvCxnSpPr>
            <a:stCxn id="162" idx="2"/>
            <a:endCxn id="343197" idx="0"/>
          </p:cNvCxnSpPr>
          <p:nvPr/>
        </p:nvCxnSpPr>
        <p:spPr>
          <a:xfrm>
            <a:off x="7862888" y="1532930"/>
            <a:ext cx="138112" cy="4482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4294967295"/>
          </p:nvPr>
        </p:nvSpPr>
        <p:spPr>
          <a:xfrm>
            <a:off x="457200" y="6356350"/>
            <a:ext cx="2133600" cy="365125"/>
          </a:xfrm>
          <a:prstGeom prst="rect">
            <a:avLst/>
          </a:prstGeom>
        </p:spPr>
        <p:txBody>
          <a:bodyPr/>
          <a:lstStyle/>
          <a:p>
            <a:pPr>
              <a:defRPr/>
            </a:pPr>
            <a:r>
              <a:rPr lang="en-US" smtClean="0"/>
              <a:t>3/31/2015</a:t>
            </a:r>
            <a:endParaRPr lang="en-US" dirty="0"/>
          </a:p>
        </p:txBody>
      </p:sp>
      <p:sp>
        <p:nvSpPr>
          <p:cNvPr id="168" name="Text Box 58"/>
          <p:cNvSpPr txBox="1">
            <a:spLocks noChangeArrowheads="1"/>
          </p:cNvSpPr>
          <p:nvPr/>
        </p:nvSpPr>
        <p:spPr bwMode="auto">
          <a:xfrm>
            <a:off x="1295400" y="928688"/>
            <a:ext cx="22098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VA Strategic Plan</a:t>
            </a:r>
            <a:endParaRPr lang="en-US" sz="1600" b="1" dirty="0">
              <a:solidFill>
                <a:schemeClr val="bg1"/>
              </a:solidFill>
            </a:endParaRPr>
          </a:p>
        </p:txBody>
      </p:sp>
      <p:sp>
        <p:nvSpPr>
          <p:cNvPr id="169"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solidFill>
                  <a:schemeClr val="bg1"/>
                </a:solidFill>
              </a:rPr>
              <a:t>KPIs</a:t>
            </a:r>
            <a:endParaRPr lang="en-US" b="1" dirty="0">
              <a:solidFill>
                <a:schemeClr val="bg1"/>
              </a:solidFill>
            </a:endParaRPr>
          </a:p>
        </p:txBody>
      </p:sp>
      <p:sp>
        <p:nvSpPr>
          <p:cNvPr id="164" name="Rectangle 63"/>
          <p:cNvSpPr txBox="1">
            <a:spLocks noChangeArrowheads="1"/>
          </p:cNvSpPr>
          <p:nvPr/>
        </p:nvSpPr>
        <p:spPr>
          <a:xfrm>
            <a:off x="129540" y="137160"/>
            <a:ext cx="8915400" cy="387350"/>
          </a:xfrm>
          <a:prstGeom prst="rect">
            <a:avLst/>
          </a:prstGeom>
        </p:spPr>
        <p:txBody>
          <a:bodyPr>
            <a:no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r>
              <a:rPr lang="en-US" sz="2000" b="1" dirty="0" smtClean="0">
                <a:solidFill>
                  <a:schemeClr val="tx1"/>
                </a:solidFill>
              </a:rPr>
              <a:t>“Line of Sight”: Business Process Improvement with IT Investments</a:t>
            </a:r>
          </a:p>
        </p:txBody>
      </p:sp>
    </p:spTree>
    <p:extLst>
      <p:ext uri="{BB962C8B-B14F-4D97-AF65-F5344CB8AC3E}">
        <p14:creationId xmlns:p14="http://schemas.microsoft.com/office/powerpoint/2010/main" val="123239709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752AF6E0-AF9B-4F8B-9420-3A140C57D0D2}"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2</a:t>
            </a:fld>
            <a:endParaRPr lang="en-US" dirty="0"/>
          </a:p>
        </p:txBody>
      </p:sp>
      <p:sp>
        <p:nvSpPr>
          <p:cNvPr id="3" name="Content Placeholder 2"/>
          <p:cNvSpPr>
            <a:spLocks noGrp="1"/>
          </p:cNvSpPr>
          <p:nvPr>
            <p:ph idx="1"/>
          </p:nvPr>
        </p:nvSpPr>
        <p:spPr>
          <a:xfrm>
            <a:off x="457200" y="1676400"/>
            <a:ext cx="8458200" cy="4572000"/>
          </a:xfrm>
        </p:spPr>
        <p:txBody>
          <a:bodyPr>
            <a:normAutofit/>
          </a:bodyPr>
          <a:lstStyle/>
          <a:p>
            <a:r>
              <a:rPr lang="en-US" sz="4400" dirty="0" err="1" smtClean="0">
                <a:latin typeface="+mn-lt"/>
              </a:rPr>
              <a:t>MyVA</a:t>
            </a:r>
            <a:r>
              <a:rPr lang="en-US" sz="4400" dirty="0" smtClean="0">
                <a:latin typeface="+mn-lt"/>
              </a:rPr>
              <a:t>: Key Focus/Initiatives for FY16</a:t>
            </a:r>
          </a:p>
          <a:p>
            <a:r>
              <a:rPr lang="en-US" sz="4400" dirty="0" smtClean="0">
                <a:latin typeface="+mn-lt"/>
              </a:rPr>
              <a:t>Selected Key </a:t>
            </a:r>
            <a:r>
              <a:rPr lang="en-US" sz="4400" dirty="0">
                <a:latin typeface="+mn-lt"/>
              </a:rPr>
              <a:t>Accomplishments for FY15</a:t>
            </a:r>
          </a:p>
          <a:p>
            <a:r>
              <a:rPr lang="en-US" sz="4400" dirty="0" smtClean="0">
                <a:latin typeface="+mn-lt"/>
              </a:rPr>
              <a:t>Acquisition </a:t>
            </a:r>
            <a:r>
              <a:rPr lang="en-US" sz="4400" dirty="0">
                <a:latin typeface="+mn-lt"/>
              </a:rPr>
              <a:t>Opportunities for </a:t>
            </a:r>
            <a:r>
              <a:rPr lang="en-US" sz="4400" dirty="0" smtClean="0">
                <a:latin typeface="+mn-lt"/>
              </a:rPr>
              <a:t>FY16</a:t>
            </a:r>
            <a:endParaRPr lang="en-US" sz="4400" dirty="0">
              <a:latin typeface="+mn-lt"/>
            </a:endParaRPr>
          </a:p>
        </p:txBody>
      </p:sp>
      <p:sp>
        <p:nvSpPr>
          <p:cNvPr id="4" name="Title 3"/>
          <p:cNvSpPr>
            <a:spLocks noGrp="1"/>
          </p:cNvSpPr>
          <p:nvPr>
            <p:ph type="title"/>
          </p:nvPr>
        </p:nvSpPr>
        <p:spPr>
          <a:xfrm>
            <a:off x="1219200" y="152400"/>
            <a:ext cx="7239000" cy="1066800"/>
          </a:xfrm>
        </p:spPr>
        <p:txBody>
          <a:bodyPr>
            <a:normAutofit/>
          </a:bodyPr>
          <a:lstStyle/>
          <a:p>
            <a:r>
              <a:rPr lang="en-US" sz="3600" dirty="0" smtClean="0">
                <a:latin typeface="Arial Black" panose="020B0A04020102020204" pitchFamily="34" charset="0"/>
              </a:rPr>
              <a:t>Agenda</a:t>
            </a:r>
            <a:endParaRPr lang="en-US" sz="36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19BB0223-C8EB-4EE4-9CB1-F07B583AB23C}" type="slidenum">
              <a:rPr lang="en-US"/>
              <a:pPr>
                <a:defRPr/>
              </a:pPr>
              <a:t>20</a:t>
            </a:fld>
            <a:endParaRPr lang="en-US"/>
          </a:p>
        </p:txBody>
      </p:sp>
      <p:sp>
        <p:nvSpPr>
          <p:cNvPr id="344066"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4067"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4068"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4069"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4070"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4072"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4073"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4074" name="Group 6"/>
          <p:cNvGrpSpPr>
            <a:grpSpLocks/>
          </p:cNvGrpSpPr>
          <p:nvPr/>
        </p:nvGrpSpPr>
        <p:grpSpPr bwMode="auto">
          <a:xfrm>
            <a:off x="6492875" y="5632450"/>
            <a:ext cx="1477963" cy="203200"/>
            <a:chOff x="4577" y="3832"/>
            <a:chExt cx="931" cy="133"/>
          </a:xfrm>
        </p:grpSpPr>
        <p:sp>
          <p:nvSpPr>
            <p:cNvPr id="344075"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4076"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4077"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4078"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4079"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4080"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4081"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4082"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4087"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088"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4093"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4097"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4098"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4101"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4102"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4103"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04"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05"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4106"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07"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08"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4110"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4112"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4117"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4118"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19"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21"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4124"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25"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26"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27"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28"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29"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30"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31"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32"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33"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34"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35"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36"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37"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38"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39"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40"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41"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42"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43"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44"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45"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46"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47"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48"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49"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50"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51"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52"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53"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54"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55"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56"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57"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58"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59"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60"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61"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62"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63"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64"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65"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66"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67"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68"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69"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70"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71"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72"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73"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74"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75"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76"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77"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78"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79"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80"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81"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82"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83"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84"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85"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86"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87"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88"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89"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90"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91"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92"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93"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94"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95"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96"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97"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98"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99"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200"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201"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202"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203"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204"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205"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206"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207"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208"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209"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210"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211"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212"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213"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214"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215"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216"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217"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218"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219"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220" name="Oval 156"/>
          <p:cNvSpPr>
            <a:spLocks noChangeArrowheads="1"/>
          </p:cNvSpPr>
          <p:nvPr/>
        </p:nvSpPr>
        <p:spPr bwMode="auto">
          <a:xfrm>
            <a:off x="3124200" y="2362200"/>
            <a:ext cx="1905000" cy="1066800"/>
          </a:xfrm>
          <a:prstGeom prst="ellipse">
            <a:avLst/>
          </a:prstGeom>
          <a:noFill/>
          <a:ln w="76200">
            <a:solidFill>
              <a:srgbClr val="00863D"/>
            </a:solidFill>
            <a:round/>
            <a:headEnd/>
            <a:tailEnd/>
          </a:ln>
          <a:effectLst/>
        </p:spPr>
        <p:txBody>
          <a:bodyPr wrap="none" anchor="ctr"/>
          <a:lstStyle/>
          <a:p>
            <a:endParaRPr lang="en-US"/>
          </a:p>
        </p:txBody>
      </p:sp>
      <p:sp>
        <p:nvSpPr>
          <p:cNvPr id="344221" name="Text Box 157"/>
          <p:cNvSpPr txBox="1">
            <a:spLocks noChangeArrowheads="1"/>
          </p:cNvSpPr>
          <p:nvPr/>
        </p:nvSpPr>
        <p:spPr bwMode="auto">
          <a:xfrm>
            <a:off x="7086600" y="1981200"/>
            <a:ext cx="1828800" cy="1200150"/>
          </a:xfrm>
          <a:prstGeom prst="rect">
            <a:avLst/>
          </a:prstGeom>
          <a:noFill/>
          <a:ln w="9525">
            <a:solidFill>
              <a:srgbClr val="00863D"/>
            </a:solidFill>
            <a:miter lim="800000"/>
            <a:headEnd/>
            <a:tailEnd/>
          </a:ln>
          <a:effectLst/>
        </p:spPr>
        <p:txBody>
          <a:bodyPr>
            <a:spAutoFit/>
          </a:bodyPr>
          <a:lstStyle/>
          <a:p>
            <a:pPr>
              <a:spcBef>
                <a:spcPct val="50000"/>
              </a:spcBef>
            </a:pPr>
            <a:r>
              <a:rPr lang="en-US"/>
              <a:t>Standardize business processes to serve Veterans</a:t>
            </a:r>
          </a:p>
        </p:txBody>
      </p:sp>
      <p:cxnSp>
        <p:nvCxnSpPr>
          <p:cNvPr id="344222" name="AutoShape 158"/>
          <p:cNvCxnSpPr>
            <a:cxnSpLocks noChangeShapeType="1"/>
            <a:stCxn id="344220" idx="6"/>
            <a:endCxn id="344221" idx="1"/>
          </p:cNvCxnSpPr>
          <p:nvPr/>
        </p:nvCxnSpPr>
        <p:spPr bwMode="auto">
          <a:xfrm flipV="1">
            <a:off x="5067300" y="2581275"/>
            <a:ext cx="2019300" cy="314325"/>
          </a:xfrm>
          <a:prstGeom prst="straightConnector1">
            <a:avLst/>
          </a:prstGeom>
          <a:noFill/>
          <a:ln w="38100">
            <a:solidFill>
              <a:srgbClr val="00863D"/>
            </a:solidFill>
            <a:round/>
            <a:headEnd type="triangle" w="med" len="med"/>
            <a:tailEnd/>
          </a:ln>
          <a:effectLst/>
        </p:spPr>
      </p:cxnSp>
      <p:sp>
        <p:nvSpPr>
          <p:cNvPr id="162" name="TextBox 161"/>
          <p:cNvSpPr txBox="1"/>
          <p:nvPr/>
        </p:nvSpPr>
        <p:spPr>
          <a:xfrm>
            <a:off x="6734175" y="68580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163" name="Straight Arrow Connector 162"/>
          <p:cNvCxnSpPr>
            <a:stCxn id="162" idx="2"/>
            <a:endCxn id="344221" idx="0"/>
          </p:cNvCxnSpPr>
          <p:nvPr/>
        </p:nvCxnSpPr>
        <p:spPr>
          <a:xfrm>
            <a:off x="7862888" y="1609130"/>
            <a:ext cx="138112" cy="3720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4294967295"/>
          </p:nvPr>
        </p:nvSpPr>
        <p:spPr>
          <a:xfrm>
            <a:off x="457200" y="6356350"/>
            <a:ext cx="2133600" cy="365125"/>
          </a:xfrm>
          <a:prstGeom prst="rect">
            <a:avLst/>
          </a:prstGeom>
        </p:spPr>
        <p:txBody>
          <a:bodyPr/>
          <a:lstStyle/>
          <a:p>
            <a:pPr>
              <a:defRPr/>
            </a:pPr>
            <a:r>
              <a:rPr lang="en-US" smtClean="0"/>
              <a:t>3/31/2015</a:t>
            </a:r>
            <a:endParaRPr lang="en-US" dirty="0"/>
          </a:p>
        </p:txBody>
      </p:sp>
      <p:sp>
        <p:nvSpPr>
          <p:cNvPr id="164" name="Text Box 58"/>
          <p:cNvSpPr txBox="1">
            <a:spLocks noChangeArrowheads="1"/>
          </p:cNvSpPr>
          <p:nvPr/>
        </p:nvSpPr>
        <p:spPr bwMode="auto">
          <a:xfrm>
            <a:off x="1295400" y="928688"/>
            <a:ext cx="22098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VA Strategic Plan</a:t>
            </a:r>
            <a:endParaRPr lang="en-US" sz="1600" b="1" dirty="0">
              <a:solidFill>
                <a:schemeClr val="bg1"/>
              </a:solidFill>
            </a:endParaRPr>
          </a:p>
        </p:txBody>
      </p:sp>
      <p:sp>
        <p:nvSpPr>
          <p:cNvPr id="165"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solidFill>
                  <a:schemeClr val="bg1"/>
                </a:solidFill>
              </a:rPr>
              <a:t>KPIs</a:t>
            </a:r>
            <a:endParaRPr lang="en-US" b="1" dirty="0">
              <a:solidFill>
                <a:schemeClr val="bg1"/>
              </a:solidFill>
            </a:endParaRPr>
          </a:p>
        </p:txBody>
      </p:sp>
      <p:sp>
        <p:nvSpPr>
          <p:cNvPr id="166" name="Rectangle 63"/>
          <p:cNvSpPr txBox="1">
            <a:spLocks noChangeArrowheads="1"/>
          </p:cNvSpPr>
          <p:nvPr/>
        </p:nvSpPr>
        <p:spPr>
          <a:xfrm>
            <a:off x="129540" y="137160"/>
            <a:ext cx="8915400" cy="387350"/>
          </a:xfrm>
          <a:prstGeom prst="rect">
            <a:avLst/>
          </a:prstGeom>
        </p:spPr>
        <p:txBody>
          <a:bodyPr>
            <a:no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r>
              <a:rPr lang="en-US" sz="2000" b="1" dirty="0" smtClean="0">
                <a:solidFill>
                  <a:schemeClr val="tx1"/>
                </a:solidFill>
              </a:rPr>
              <a:t>“Line of Sight”: Business Process Improvement with IT Investments</a:t>
            </a:r>
          </a:p>
        </p:txBody>
      </p:sp>
    </p:spTree>
    <p:extLst>
      <p:ext uri="{BB962C8B-B14F-4D97-AF65-F5344CB8AC3E}">
        <p14:creationId xmlns:p14="http://schemas.microsoft.com/office/powerpoint/2010/main" val="2038410744"/>
      </p:ext>
    </p:extLst>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63588"/>
            <a:ext cx="72739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FD517EEA-5A9E-417E-9019-E90F9A8D4302}" type="slidenum">
              <a:rPr lang="en-US" altLang="en-US" sz="1200" smtClean="0">
                <a:solidFill>
                  <a:srgbClr val="969698"/>
                </a:solidFill>
                <a:latin typeface="Georgia" pitchFamily="18" charset="0"/>
              </a:rPr>
              <a:pPr algn="l">
                <a:spcBef>
                  <a:spcPct val="0"/>
                </a:spcBef>
                <a:buFontTx/>
                <a:buNone/>
              </a:pPr>
              <a:t>21</a:t>
            </a:fld>
            <a:endParaRPr lang="en-US" altLang="en-US" sz="1200" smtClean="0">
              <a:solidFill>
                <a:srgbClr val="969698"/>
              </a:solidFill>
              <a:latin typeface="Georgia" pitchFamily="18" charset="0"/>
            </a:endParaRPr>
          </a:p>
        </p:txBody>
      </p:sp>
      <p:sp>
        <p:nvSpPr>
          <p:cNvPr id="5" name="Rectangle 4"/>
          <p:cNvSpPr/>
          <p:nvPr/>
        </p:nvSpPr>
        <p:spPr>
          <a:xfrm>
            <a:off x="381000" y="6229350"/>
            <a:ext cx="8264525"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chemeClr val="bg1"/>
                </a:solidFill>
              </a:rPr>
              <a:t>VA EA provides a taxonomy and framework </a:t>
            </a:r>
            <a:r>
              <a:rPr lang="en-US" altLang="en-US" b="1" dirty="0"/>
              <a:t>to </a:t>
            </a:r>
            <a:r>
              <a:rPr lang="en-US" b="1" dirty="0"/>
              <a:t>establish the relationship between key information sources to enable enterprise level decision making and reporting</a:t>
            </a:r>
            <a:endParaRPr lang="en-US" dirty="0"/>
          </a:p>
        </p:txBody>
      </p:sp>
      <p:sp>
        <p:nvSpPr>
          <p:cNvPr id="3" name="Oval 2"/>
          <p:cNvSpPr/>
          <p:nvPr/>
        </p:nvSpPr>
        <p:spPr>
          <a:xfrm rot="1515980">
            <a:off x="2009775" y="2243138"/>
            <a:ext cx="3295650" cy="1268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Callout 6"/>
          <p:cNvSpPr/>
          <p:nvPr/>
        </p:nvSpPr>
        <p:spPr>
          <a:xfrm rot="13384776">
            <a:off x="184150" y="2481263"/>
            <a:ext cx="1879600" cy="1687512"/>
          </a:xfrm>
          <a:prstGeom prst="wedgeEllipseCallout">
            <a:avLst>
              <a:gd name="adj1" fmla="val -37723"/>
              <a:gd name="adj2" fmla="val 743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TextBox 7"/>
          <p:cNvSpPr txBox="1">
            <a:spLocks noChangeArrowheads="1"/>
          </p:cNvSpPr>
          <p:nvPr/>
        </p:nvSpPr>
        <p:spPr bwMode="auto">
          <a:xfrm>
            <a:off x="531813" y="3135313"/>
            <a:ext cx="137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t>VADI Focus</a:t>
            </a:r>
          </a:p>
        </p:txBody>
      </p:sp>
      <p:sp>
        <p:nvSpPr>
          <p:cNvPr id="2" name="Oval 1"/>
          <p:cNvSpPr/>
          <p:nvPr/>
        </p:nvSpPr>
        <p:spPr>
          <a:xfrm rot="1456500">
            <a:off x="2489200" y="2838450"/>
            <a:ext cx="4300538" cy="2305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Callout 10"/>
          <p:cNvSpPr/>
          <p:nvPr/>
        </p:nvSpPr>
        <p:spPr>
          <a:xfrm rot="13384776">
            <a:off x="336550" y="4298950"/>
            <a:ext cx="1879600" cy="1687513"/>
          </a:xfrm>
          <a:prstGeom prst="wedgeEllipseCallout">
            <a:avLst>
              <a:gd name="adj1" fmla="val -54714"/>
              <a:gd name="adj2" fmla="val 10972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3"/>
          <p:cNvSpPr txBox="1">
            <a:spLocks noChangeArrowheads="1"/>
          </p:cNvSpPr>
          <p:nvPr/>
        </p:nvSpPr>
        <p:spPr bwMode="auto">
          <a:xfrm>
            <a:off x="533400" y="4887913"/>
            <a:ext cx="1208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t>VASI Focus</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7" y="0"/>
            <a:ext cx="9153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15588" y="126712"/>
            <a:ext cx="7729937" cy="584775"/>
          </a:xfrm>
          <a:prstGeom prst="rect">
            <a:avLst/>
          </a:prstGeom>
        </p:spPr>
        <p:txBody>
          <a:bodyPr wrap="none">
            <a:spAutoFit/>
          </a:bodyPr>
          <a:lstStyle/>
          <a:p>
            <a:r>
              <a:rPr lang="en-US" altLang="en-US" sz="3200" b="1" dirty="0">
                <a:ea typeface="Georgia" pitchFamily="18" charset="0"/>
                <a:cs typeface="Georgia" pitchFamily="18" charset="0"/>
              </a:rPr>
              <a:t>VA Enterprise Architecture Meta-Model</a:t>
            </a:r>
            <a:endParaRPr lang="en-US" sz="3200" dirty="0"/>
          </a:p>
        </p:txBody>
      </p:sp>
    </p:spTree>
    <p:extLst>
      <p:ext uri="{BB962C8B-B14F-4D97-AF65-F5344CB8AC3E}">
        <p14:creationId xmlns:p14="http://schemas.microsoft.com/office/powerpoint/2010/main" val="146593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7D237-6C0D-5549-BE11-2040A22CBC71}" type="slidenum">
              <a:rPr lang="en-US" smtClean="0"/>
              <a:pPr/>
              <a:t>22</a:t>
            </a:fld>
            <a:endParaRPr lang="en-US" dirty="0"/>
          </a:p>
        </p:txBody>
      </p:sp>
      <p:sp>
        <p:nvSpPr>
          <p:cNvPr id="3" name="Title 2"/>
          <p:cNvSpPr>
            <a:spLocks noGrp="1"/>
          </p:cNvSpPr>
          <p:nvPr>
            <p:ph type="title" idx="4294967295"/>
          </p:nvPr>
        </p:nvSpPr>
        <p:spPr>
          <a:xfrm>
            <a:off x="914400" y="152400"/>
            <a:ext cx="7315200" cy="533400"/>
          </a:xfrm>
        </p:spPr>
        <p:txBody>
          <a:bodyPr>
            <a:normAutofit/>
          </a:bodyPr>
          <a:lstStyle/>
          <a:p>
            <a:r>
              <a:rPr lang="en-US" sz="2800" dirty="0" smtClean="0"/>
              <a:t>VA System Inventory</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483831687"/>
              </p:ext>
            </p:extLst>
          </p:nvPr>
        </p:nvGraphicFramePr>
        <p:xfrm>
          <a:off x="228601" y="878376"/>
          <a:ext cx="8610599" cy="5674824"/>
        </p:xfrm>
        <a:graphic>
          <a:graphicData uri="http://schemas.openxmlformats.org/drawingml/2006/table">
            <a:tbl>
              <a:tblPr firstRow="1" firstCol="1" bandRow="1">
                <a:tableStyleId>{5C22544A-7EE6-4342-B048-85BDC9FD1C3A}</a:tableStyleId>
              </a:tblPr>
              <a:tblGrid>
                <a:gridCol w="4251031"/>
                <a:gridCol w="1541554"/>
                <a:gridCol w="1298497"/>
                <a:gridCol w="1519517"/>
              </a:tblGrid>
              <a:tr h="380049">
                <a:tc>
                  <a:txBody>
                    <a:bodyPr/>
                    <a:lstStyle/>
                    <a:p>
                      <a:pPr marL="0" marR="0">
                        <a:spcBef>
                          <a:spcPts val="0"/>
                        </a:spcBef>
                        <a:spcAft>
                          <a:spcPts val="0"/>
                        </a:spcAft>
                      </a:pPr>
                      <a:r>
                        <a:rPr lang="en-US" sz="2400" dirty="0">
                          <a:effectLst/>
                        </a:rPr>
                        <a:t>All Active Systems</a:t>
                      </a:r>
                      <a:endParaRPr lang="en-US" sz="2400" dirty="0">
                        <a:effectLst/>
                        <a:latin typeface="Calibri"/>
                        <a:ea typeface="Times New Roman"/>
                        <a:cs typeface="Times New Roman"/>
                      </a:endParaRPr>
                    </a:p>
                  </a:txBody>
                  <a:tcPr marL="63942" marR="63942" marT="0" marB="0" anchor="b"/>
                </a:tc>
                <a:tc>
                  <a:txBody>
                    <a:bodyPr/>
                    <a:lstStyle/>
                    <a:p>
                      <a:pPr marL="0" marR="0" algn="r">
                        <a:spcBef>
                          <a:spcPts val="0"/>
                        </a:spcBef>
                        <a:spcAft>
                          <a:spcPts val="0"/>
                        </a:spcAft>
                      </a:pPr>
                      <a:r>
                        <a:rPr lang="en-US" sz="2400" dirty="0" smtClean="0">
                          <a:effectLst/>
                        </a:rPr>
                        <a:t>5/1/15</a:t>
                      </a:r>
                      <a:endParaRPr lang="en-US" sz="2400" dirty="0">
                        <a:effectLst/>
                        <a:latin typeface="Calibri"/>
                        <a:ea typeface="Times New Roman"/>
                        <a:cs typeface="Times New Roman"/>
                      </a:endParaRPr>
                    </a:p>
                  </a:txBody>
                  <a:tcPr marL="63942" marR="63942" marT="0" marB="0" anchor="b"/>
                </a:tc>
                <a:tc>
                  <a:txBody>
                    <a:bodyPr/>
                    <a:lstStyle/>
                    <a:p>
                      <a:pPr marL="0" marR="0" algn="ctr">
                        <a:spcBef>
                          <a:spcPts val="0"/>
                        </a:spcBef>
                        <a:spcAft>
                          <a:spcPts val="0"/>
                        </a:spcAft>
                      </a:pPr>
                      <a:r>
                        <a:rPr lang="en-US" sz="2400" dirty="0" smtClean="0">
                          <a:effectLst/>
                        </a:rPr>
                        <a:t>06/1/15</a:t>
                      </a:r>
                      <a:endParaRPr lang="en-US" sz="2400" dirty="0">
                        <a:effectLst/>
                        <a:latin typeface="Calibri"/>
                        <a:ea typeface="Times New Roman"/>
                        <a:cs typeface="Times New Roman"/>
                      </a:endParaRPr>
                    </a:p>
                  </a:txBody>
                  <a:tcPr marL="63942" marR="63942" marT="0" marB="0" anchor="b"/>
                </a:tc>
                <a:tc>
                  <a:txBody>
                    <a:bodyPr/>
                    <a:lstStyle/>
                    <a:p>
                      <a:pPr marL="0" marR="0">
                        <a:spcBef>
                          <a:spcPts val="0"/>
                        </a:spcBef>
                        <a:spcAft>
                          <a:spcPts val="0"/>
                        </a:spcAft>
                      </a:pPr>
                      <a:r>
                        <a:rPr lang="en-US" sz="2400">
                          <a:effectLst/>
                        </a:rPr>
                        <a:t> Current %</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Total Number of Active Systems</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722</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707</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100%</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Technical POC (SDE/PD)</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637</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644</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91%</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Business Owner (LOB)</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557</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566</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80%</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Security Accreditation (OIS)</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563</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566</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80%</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Budget Line Item (ITRM)</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357</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344</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49%</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Software Platform (SDE)</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478</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dirty="0">
                          <a:effectLst/>
                        </a:rPr>
                        <a:t>480</a:t>
                      </a:r>
                      <a:endParaRPr lang="en-US" sz="2400" dirty="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68%</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a:effectLst/>
                        </a:rPr>
                        <a:t>Hosting Location (SDE)</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576</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585</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83%</a:t>
                      </a:r>
                      <a:endParaRPr lang="en-US" sz="2400">
                        <a:effectLst/>
                        <a:latin typeface="Calibri"/>
                        <a:ea typeface="Times New Roman"/>
                        <a:cs typeface="Times New Roman"/>
                      </a:endParaRPr>
                    </a:p>
                  </a:txBody>
                  <a:tcPr marL="63942" marR="63942" marT="0" marB="0" anchor="b"/>
                </a:tc>
              </a:tr>
              <a:tr h="760098">
                <a:tc>
                  <a:txBody>
                    <a:bodyPr/>
                    <a:lstStyle/>
                    <a:p>
                      <a:pPr marL="0" marR="0">
                        <a:spcBef>
                          <a:spcPts val="0"/>
                        </a:spcBef>
                        <a:spcAft>
                          <a:spcPts val="0"/>
                        </a:spcAft>
                      </a:pPr>
                      <a:r>
                        <a:rPr lang="en-US" sz="2400">
                          <a:effectLst/>
                        </a:rPr>
                        <a:t>Business Function Mapping (LOB)</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250</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279</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40%</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dirty="0">
                          <a:effectLst/>
                        </a:rPr>
                        <a:t>Sponsor Organization (LOB)</a:t>
                      </a:r>
                      <a:endParaRPr lang="en-US" sz="2400" dirty="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722</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707</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a:effectLst/>
                        </a:rPr>
                        <a:t>100%</a:t>
                      </a:r>
                      <a:endParaRPr lang="en-US" sz="2400">
                        <a:effectLst/>
                        <a:latin typeface="Calibri"/>
                        <a:ea typeface="Times New Roman"/>
                        <a:cs typeface="Times New Roman"/>
                      </a:endParaRPr>
                    </a:p>
                  </a:txBody>
                  <a:tcPr marL="63942" marR="63942" marT="0" marB="0" anchor="b"/>
                </a:tc>
              </a:tr>
              <a:tr h="503853">
                <a:tc>
                  <a:txBody>
                    <a:bodyPr/>
                    <a:lstStyle/>
                    <a:p>
                      <a:pPr marL="0" marR="0">
                        <a:spcBef>
                          <a:spcPts val="0"/>
                        </a:spcBef>
                        <a:spcAft>
                          <a:spcPts val="0"/>
                        </a:spcAft>
                      </a:pPr>
                      <a:r>
                        <a:rPr lang="en-US" sz="2400" dirty="0">
                          <a:effectLst/>
                        </a:rPr>
                        <a:t>System Interfaces (LOB)</a:t>
                      </a:r>
                      <a:endParaRPr lang="en-US" sz="2400" dirty="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295</a:t>
                      </a:r>
                      <a:endParaRPr lang="en-US" sz="2400">
                        <a:effectLst/>
                        <a:latin typeface="Calibri"/>
                        <a:ea typeface="Times New Roman"/>
                        <a:cs typeface="Times New Roman"/>
                      </a:endParaRPr>
                    </a:p>
                  </a:txBody>
                  <a:tcPr marL="63942" marR="63942" marT="0" marB="0" anchor="ctr"/>
                </a:tc>
                <a:tc>
                  <a:txBody>
                    <a:bodyPr/>
                    <a:lstStyle/>
                    <a:p>
                      <a:pPr marL="0" marR="0" algn="r">
                        <a:spcBef>
                          <a:spcPts val="0"/>
                        </a:spcBef>
                        <a:spcAft>
                          <a:spcPts val="0"/>
                        </a:spcAft>
                      </a:pPr>
                      <a:r>
                        <a:rPr lang="en-US" sz="2400">
                          <a:effectLst/>
                        </a:rPr>
                        <a:t>308</a:t>
                      </a:r>
                      <a:endParaRPr lang="en-US" sz="2400">
                        <a:effectLst/>
                        <a:latin typeface="Calibri"/>
                        <a:ea typeface="Times New Roman"/>
                        <a:cs typeface="Times New Roman"/>
                      </a:endParaRPr>
                    </a:p>
                  </a:txBody>
                  <a:tcPr marL="63942" marR="63942" marT="0" marB="0"/>
                </a:tc>
                <a:tc>
                  <a:txBody>
                    <a:bodyPr/>
                    <a:lstStyle/>
                    <a:p>
                      <a:pPr marL="0" marR="0" algn="r">
                        <a:spcBef>
                          <a:spcPts val="0"/>
                        </a:spcBef>
                        <a:spcAft>
                          <a:spcPts val="0"/>
                        </a:spcAft>
                      </a:pPr>
                      <a:r>
                        <a:rPr lang="en-US" sz="2400" dirty="0">
                          <a:effectLst/>
                        </a:rPr>
                        <a:t>44%</a:t>
                      </a:r>
                      <a:endParaRPr lang="en-US" sz="2400" dirty="0">
                        <a:effectLst/>
                        <a:latin typeface="Calibri"/>
                        <a:ea typeface="Times New Roman"/>
                        <a:cs typeface="Times New Roman"/>
                      </a:endParaRPr>
                    </a:p>
                  </a:txBody>
                  <a:tcPr marL="63942" marR="63942" marT="0" marB="0" anchor="b"/>
                </a:tc>
              </a:tr>
            </a:tbl>
          </a:graphicData>
        </a:graphic>
      </p:graphicFrame>
      <p:sp>
        <p:nvSpPr>
          <p:cNvPr id="5" name="Rectangle 1"/>
          <p:cNvSpPr>
            <a:spLocks noChangeArrowheads="1"/>
          </p:cNvSpPr>
          <p:nvPr/>
        </p:nvSpPr>
        <p:spPr bwMode="auto">
          <a:xfrm>
            <a:off x="457200" y="269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6222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53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571A4B24-7638-4639-8147-CE5405455B95}" type="slidenum">
              <a:rPr lang="en-US" altLang="en-US" sz="1200" smtClean="0">
                <a:solidFill>
                  <a:srgbClr val="969698"/>
                </a:solidFill>
                <a:latin typeface="Georgia" pitchFamily="18" charset="0"/>
              </a:rPr>
              <a:pPr algn="l">
                <a:spcBef>
                  <a:spcPct val="0"/>
                </a:spcBef>
                <a:buFontTx/>
                <a:buNone/>
              </a:pPr>
              <a:t>23</a:t>
            </a:fld>
            <a:endParaRPr lang="en-US" altLang="en-US" sz="1200" smtClean="0">
              <a:solidFill>
                <a:srgbClr val="969698"/>
              </a:solidFill>
              <a:latin typeface="Georgia" pitchFamily="18" charset="0"/>
            </a:endParaRPr>
          </a:p>
        </p:txBody>
      </p:sp>
      <p:sp>
        <p:nvSpPr>
          <p:cNvPr id="7171" name="Title 1"/>
          <p:cNvSpPr>
            <a:spLocks noGrp="1"/>
          </p:cNvSpPr>
          <p:nvPr>
            <p:ph type="title" idx="4294967295"/>
          </p:nvPr>
        </p:nvSpPr>
        <p:spPr>
          <a:xfrm>
            <a:off x="-76200" y="0"/>
            <a:ext cx="9220200" cy="914400"/>
          </a:xfrm>
        </p:spPr>
        <p:txBody>
          <a:bodyPr/>
          <a:lstStyle/>
          <a:p>
            <a:pPr eaLnBrk="1" hangingPunct="1"/>
            <a:r>
              <a:rPr lang="en-US" altLang="en-US" sz="2800" b="1" smtClean="0">
                <a:ea typeface="Georgia" pitchFamily="18" charset="0"/>
                <a:cs typeface="Georgia" pitchFamily="18" charset="0"/>
              </a:rPr>
              <a:t>Data Architecture Framework</a:t>
            </a:r>
            <a:br>
              <a:rPr lang="en-US" altLang="en-US" sz="2800" b="1" smtClean="0">
                <a:ea typeface="Georgia" pitchFamily="18" charset="0"/>
                <a:cs typeface="Georgia" pitchFamily="18" charset="0"/>
              </a:rPr>
            </a:br>
            <a:endParaRPr lang="en-US" altLang="en-US" sz="2000" b="1" i="1" smtClean="0">
              <a:solidFill>
                <a:srgbClr val="FF0000"/>
              </a:solidFill>
              <a:ea typeface="Georgia" pitchFamily="18" charset="0"/>
              <a:cs typeface="Georgia" pitchFamily="18" charset="0"/>
            </a:endParaRPr>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1219200"/>
            <a:ext cx="7681912"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ame 4"/>
          <p:cNvSpPr/>
          <p:nvPr/>
        </p:nvSpPr>
        <p:spPr>
          <a:xfrm>
            <a:off x="533400" y="4267200"/>
            <a:ext cx="8153400" cy="2438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175" name="TextBox 5"/>
          <p:cNvSpPr txBox="1">
            <a:spLocks noChangeArrowheads="1"/>
          </p:cNvSpPr>
          <p:nvPr/>
        </p:nvSpPr>
        <p:spPr bwMode="auto">
          <a:xfrm>
            <a:off x="5638800" y="45354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3600" b="1">
                <a:solidFill>
                  <a:srgbClr val="FF0000"/>
                </a:solidFill>
              </a:rPr>
              <a:t>VADI</a:t>
            </a:r>
          </a:p>
        </p:txBody>
      </p:sp>
    </p:spTree>
    <p:extLst>
      <p:ext uri="{BB962C8B-B14F-4D97-AF65-F5344CB8AC3E}">
        <p14:creationId xmlns:p14="http://schemas.microsoft.com/office/powerpoint/2010/main" val="3502010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698A0533-D917-4BA5-98D5-01B5B21C9472}" type="slidenum">
              <a:rPr lang="en-US" altLang="en-US" smtClean="0"/>
              <a:pPr>
                <a:defRPr/>
              </a:pPr>
              <a:t>24</a:t>
            </a:fld>
            <a:endParaRPr lang="en-US" altLang="en-US" dirty="0"/>
          </a:p>
        </p:txBody>
      </p:sp>
      <p:sp>
        <p:nvSpPr>
          <p:cNvPr id="3" name="Title 2"/>
          <p:cNvSpPr>
            <a:spLocks noGrp="1"/>
          </p:cNvSpPr>
          <p:nvPr>
            <p:ph type="title" idx="4294967295"/>
          </p:nvPr>
        </p:nvSpPr>
        <p:spPr>
          <a:xfrm>
            <a:off x="914400" y="80963"/>
            <a:ext cx="8229600" cy="757237"/>
          </a:xfrm>
        </p:spPr>
        <p:txBody>
          <a:bodyPr>
            <a:normAutofit/>
          </a:bodyPr>
          <a:lstStyle/>
          <a:p>
            <a:r>
              <a:rPr lang="en-US" dirty="0" smtClean="0"/>
              <a:t>Tying IT to Mission Performance</a:t>
            </a:r>
            <a:endParaRPr lang="en-US" dirty="0"/>
          </a:p>
        </p:txBody>
      </p:sp>
      <p:grpSp>
        <p:nvGrpSpPr>
          <p:cNvPr id="10" name="Group 9"/>
          <p:cNvGrpSpPr/>
          <p:nvPr/>
        </p:nvGrpSpPr>
        <p:grpSpPr>
          <a:xfrm>
            <a:off x="601508" y="914400"/>
            <a:ext cx="6036659" cy="914400"/>
            <a:chOff x="609600" y="1143000"/>
            <a:chExt cx="5867400" cy="914400"/>
          </a:xfrm>
          <a:solidFill>
            <a:schemeClr val="bg1"/>
          </a:solidFill>
        </p:grpSpPr>
        <p:sp>
          <p:nvSpPr>
            <p:cNvPr id="7" name="Rectangle 6"/>
            <p:cNvSpPr/>
            <p:nvPr/>
          </p:nvSpPr>
          <p:spPr>
            <a:xfrm>
              <a:off x="609600" y="1143000"/>
              <a:ext cx="5867400"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25748" y="1260962"/>
              <a:ext cx="4876800" cy="677108"/>
            </a:xfrm>
            <a:prstGeom prst="rect">
              <a:avLst/>
            </a:prstGeom>
            <a:grpFill/>
          </p:spPr>
          <p:txBody>
            <a:bodyPr wrap="square" rtlCol="0">
              <a:spAutoFit/>
            </a:bodyPr>
            <a:lstStyle/>
            <a:p>
              <a:pPr algn="ctr"/>
              <a:r>
                <a:rPr lang="en-US" sz="2000" b="1" dirty="0" smtClean="0"/>
                <a:t>VA Strategic Plan</a:t>
              </a:r>
            </a:p>
            <a:p>
              <a:pPr algn="ctr"/>
              <a:r>
                <a:rPr lang="en-US" dirty="0" smtClean="0"/>
                <a:t>VA Goals, Objectives, APGs</a:t>
              </a:r>
              <a:endParaRPr lang="en-US" dirty="0"/>
            </a:p>
          </p:txBody>
        </p:sp>
      </p:grpSp>
      <p:sp>
        <p:nvSpPr>
          <p:cNvPr id="60" name="TextBox 59"/>
          <p:cNvSpPr txBox="1"/>
          <p:nvPr/>
        </p:nvSpPr>
        <p:spPr>
          <a:xfrm>
            <a:off x="6578262" y="6248400"/>
            <a:ext cx="266700" cy="400110"/>
          </a:xfrm>
          <a:prstGeom prst="rect">
            <a:avLst/>
          </a:prstGeom>
          <a:noFill/>
        </p:spPr>
        <p:txBody>
          <a:bodyPr wrap="square" rtlCol="0">
            <a:spAutoFit/>
          </a:bodyPr>
          <a:lstStyle/>
          <a:p>
            <a:r>
              <a:rPr lang="en-US" sz="2000" dirty="0"/>
              <a:t>≈</a:t>
            </a:r>
          </a:p>
        </p:txBody>
      </p:sp>
      <p:grpSp>
        <p:nvGrpSpPr>
          <p:cNvPr id="64" name="Group 63"/>
          <p:cNvGrpSpPr/>
          <p:nvPr/>
        </p:nvGrpSpPr>
        <p:grpSpPr>
          <a:xfrm>
            <a:off x="6883878" y="6223071"/>
            <a:ext cx="1752600" cy="400110"/>
            <a:chOff x="6883878" y="6223071"/>
            <a:chExt cx="1752600" cy="400110"/>
          </a:xfrm>
        </p:grpSpPr>
        <p:sp>
          <p:nvSpPr>
            <p:cNvPr id="62" name="Rectangle 61"/>
            <p:cNvSpPr/>
            <p:nvPr/>
          </p:nvSpPr>
          <p:spPr>
            <a:xfrm>
              <a:off x="6934200" y="6223071"/>
              <a:ext cx="1685024" cy="400110"/>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883878" y="6266201"/>
              <a:ext cx="1752600" cy="307777"/>
            </a:xfrm>
            <a:prstGeom prst="rect">
              <a:avLst/>
            </a:prstGeom>
            <a:noFill/>
            <a:ln>
              <a:noFill/>
            </a:ln>
          </p:spPr>
          <p:txBody>
            <a:bodyPr wrap="square" rtlCol="0">
              <a:spAutoFit/>
            </a:bodyPr>
            <a:lstStyle/>
            <a:p>
              <a:pPr algn="ctr"/>
              <a:r>
                <a:rPr lang="en-US" sz="1400" b="1" dirty="0" smtClean="0"/>
                <a:t>Total VA IT Budget</a:t>
              </a:r>
              <a:endParaRPr lang="en-US" sz="1400" b="1" dirty="0"/>
            </a:p>
          </p:txBody>
        </p:sp>
      </p:grpSp>
      <p:grpSp>
        <p:nvGrpSpPr>
          <p:cNvPr id="69" name="Group 68"/>
          <p:cNvGrpSpPr/>
          <p:nvPr/>
        </p:nvGrpSpPr>
        <p:grpSpPr>
          <a:xfrm>
            <a:off x="6781800" y="3276600"/>
            <a:ext cx="2057400" cy="2833838"/>
            <a:chOff x="6781800" y="3276600"/>
            <a:chExt cx="2057400" cy="2708434"/>
          </a:xfrm>
        </p:grpSpPr>
        <p:sp>
          <p:nvSpPr>
            <p:cNvPr id="8" name="TextBox 7"/>
            <p:cNvSpPr txBox="1"/>
            <p:nvPr/>
          </p:nvSpPr>
          <p:spPr>
            <a:xfrm>
              <a:off x="6781800" y="3276600"/>
              <a:ext cx="2057400" cy="2708434"/>
            </a:xfrm>
            <a:prstGeom prst="rect">
              <a:avLst/>
            </a:prstGeom>
            <a:solidFill>
              <a:srgbClr val="CCFFCC"/>
            </a:solidFill>
            <a:ln w="25400">
              <a:solidFill>
                <a:schemeClr val="tx1"/>
              </a:solidFill>
            </a:ln>
          </p:spPr>
          <p:txBody>
            <a:bodyPr wrap="square" rtlCol="0">
              <a:spAutoFit/>
            </a:bodyPr>
            <a:lstStyle/>
            <a:p>
              <a:pPr>
                <a:spcBef>
                  <a:spcPts val="600"/>
                </a:spcBef>
              </a:pPr>
              <a:r>
                <a:rPr lang="en-US" sz="1400" b="1" dirty="0" smtClean="0"/>
                <a:t>How OI&amp;T will fulfill mission support to VA Transformation Programs</a:t>
              </a:r>
            </a:p>
            <a:p>
              <a:pPr marL="173038" indent="-173038">
                <a:spcBef>
                  <a:spcPts val="1200"/>
                </a:spcBef>
                <a:buFont typeface="Arial" panose="020B0604020202020204" pitchFamily="34" charset="0"/>
                <a:buChar char="•"/>
              </a:pPr>
              <a:r>
                <a:rPr lang="en-US" sz="1400" b="1" dirty="0" smtClean="0"/>
                <a:t>Service Delivery</a:t>
              </a:r>
            </a:p>
            <a:p>
              <a:pPr marL="173038" indent="-173038">
                <a:spcBef>
                  <a:spcPts val="600"/>
                </a:spcBef>
                <a:buFont typeface="Arial" panose="020B0604020202020204" pitchFamily="34" charset="0"/>
                <a:buChar char="•"/>
              </a:pPr>
              <a:r>
                <a:rPr lang="en-US" sz="1400" b="1" dirty="0" smtClean="0"/>
                <a:t>Product Delivery</a:t>
              </a:r>
            </a:p>
            <a:p>
              <a:pPr marL="173038" indent="-173038">
                <a:spcBef>
                  <a:spcPts val="600"/>
                </a:spcBef>
                <a:buFont typeface="Arial" panose="020B0604020202020204" pitchFamily="34" charset="0"/>
                <a:buChar char="•"/>
              </a:pPr>
              <a:r>
                <a:rPr lang="en-US" sz="1400" b="1" dirty="0" smtClean="0"/>
                <a:t>Information Security</a:t>
              </a:r>
            </a:p>
            <a:p>
              <a:pPr marL="173038" indent="-173038">
                <a:spcBef>
                  <a:spcPts val="600"/>
                </a:spcBef>
                <a:buFont typeface="Arial" panose="020B0604020202020204" pitchFamily="34" charset="0"/>
                <a:buChar char="•"/>
              </a:pPr>
              <a:r>
                <a:rPr lang="en-US" sz="1400" b="1" dirty="0" smtClean="0"/>
                <a:t>Fiscal Management</a:t>
              </a:r>
            </a:p>
            <a:p>
              <a:pPr marL="173038" indent="-173038">
                <a:spcBef>
                  <a:spcPts val="600"/>
                </a:spcBef>
                <a:buFont typeface="Arial" panose="020B0604020202020204" pitchFamily="34" charset="0"/>
                <a:buChar char="•"/>
              </a:pPr>
              <a:r>
                <a:rPr lang="en-US" sz="1400" b="1" dirty="0" smtClean="0"/>
                <a:t>Operational Metrics</a:t>
              </a:r>
              <a:endParaRPr lang="en-US" sz="1400" b="1" dirty="0"/>
            </a:p>
          </p:txBody>
        </p:sp>
        <p:cxnSp>
          <p:nvCxnSpPr>
            <p:cNvPr id="66" name="Straight Connector 65"/>
            <p:cNvCxnSpPr/>
            <p:nvPr/>
          </p:nvCxnSpPr>
          <p:spPr>
            <a:xfrm>
              <a:off x="6934200" y="4267200"/>
              <a:ext cx="1752600"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8" name="Left Arrow 67"/>
          <p:cNvSpPr/>
          <p:nvPr/>
        </p:nvSpPr>
        <p:spPr>
          <a:xfrm>
            <a:off x="152400" y="5257800"/>
            <a:ext cx="6629400" cy="7822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965385"/>
            <a:ext cx="1371600"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5785" y="1973060"/>
            <a:ext cx="1371599" cy="215444"/>
          </a:xfrm>
          <a:prstGeom prst="rect">
            <a:avLst/>
          </a:prstGeom>
          <a:noFill/>
        </p:spPr>
        <p:txBody>
          <a:bodyPr wrap="square" rtlCol="0">
            <a:spAutoFit/>
          </a:bodyPr>
          <a:lstStyle/>
          <a:p>
            <a:pPr algn="ctr"/>
            <a:r>
              <a:rPr lang="en-US" sz="800" b="1" dirty="0" smtClean="0"/>
              <a:t>VHA Operational Plans</a:t>
            </a:r>
            <a:endParaRPr lang="en-US" sz="800" b="1" dirty="0"/>
          </a:p>
        </p:txBody>
      </p:sp>
      <p:grpSp>
        <p:nvGrpSpPr>
          <p:cNvPr id="20" name="Group 19"/>
          <p:cNvGrpSpPr/>
          <p:nvPr/>
        </p:nvGrpSpPr>
        <p:grpSpPr>
          <a:xfrm>
            <a:off x="677175" y="2209800"/>
            <a:ext cx="1227825" cy="754053"/>
            <a:chOff x="685801" y="2438400"/>
            <a:chExt cx="1227825" cy="754053"/>
          </a:xfrm>
        </p:grpSpPr>
        <p:sp>
          <p:nvSpPr>
            <p:cNvPr id="17" name="TextBox 16"/>
            <p:cNvSpPr txBox="1"/>
            <p:nvPr/>
          </p:nvSpPr>
          <p:spPr>
            <a:xfrm>
              <a:off x="685801" y="2438400"/>
              <a:ext cx="1227825" cy="754053"/>
            </a:xfrm>
            <a:prstGeom prst="rect">
              <a:avLst/>
            </a:prstGeom>
            <a:solidFill>
              <a:srgbClr val="FFFFCC"/>
            </a:solidFill>
            <a:ln w="12700">
              <a:solidFill>
                <a:schemeClr val="tx1"/>
              </a:solidFill>
            </a:ln>
          </p:spPr>
          <p:txBody>
            <a:bodyPr wrap="square" rtlCol="0">
              <a:spAutoFit/>
            </a:bodyPr>
            <a:lstStyle/>
            <a:p>
              <a:pPr algn="ctr"/>
              <a:r>
                <a:rPr lang="en-US" sz="1000" b="1" dirty="0" smtClean="0"/>
                <a:t>Key Performance Indicators (KPIs)</a:t>
              </a:r>
            </a:p>
            <a:p>
              <a:pPr algn="ctr">
                <a:spcBef>
                  <a:spcPts val="600"/>
                </a:spcBef>
              </a:pPr>
              <a:r>
                <a:rPr lang="en-US" sz="900" dirty="0" smtClean="0"/>
                <a:t>Veteran Health Outcomes</a:t>
              </a:r>
              <a:endParaRPr lang="en-US" sz="900" dirty="0"/>
            </a:p>
          </p:txBody>
        </p:sp>
        <p:cxnSp>
          <p:nvCxnSpPr>
            <p:cNvPr id="19" name="Straight Connector 18"/>
            <p:cNvCxnSpPr/>
            <p:nvPr/>
          </p:nvCxnSpPr>
          <p:spPr>
            <a:xfrm>
              <a:off x="786810" y="2843676"/>
              <a:ext cx="986814"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rot="16200000">
            <a:off x="475194" y="3759870"/>
            <a:ext cx="1665237" cy="584775"/>
          </a:xfrm>
          <a:prstGeom prst="rect">
            <a:avLst/>
          </a:prstGeom>
          <a:noFill/>
        </p:spPr>
        <p:txBody>
          <a:bodyPr wrap="square" rtlCol="0">
            <a:spAutoFit/>
          </a:bodyPr>
          <a:lstStyle/>
          <a:p>
            <a:pPr algn="ctr"/>
            <a:r>
              <a:rPr lang="en-US" sz="1600" dirty="0" smtClean="0"/>
              <a:t>What needs to be done …</a:t>
            </a:r>
            <a:endParaRPr lang="en-US" sz="1600" dirty="0"/>
          </a:p>
        </p:txBody>
      </p:sp>
      <p:sp>
        <p:nvSpPr>
          <p:cNvPr id="25" name="TextBox 24"/>
          <p:cNvSpPr txBox="1"/>
          <p:nvPr/>
        </p:nvSpPr>
        <p:spPr>
          <a:xfrm>
            <a:off x="677175" y="6232702"/>
            <a:ext cx="1271657" cy="553998"/>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000" b="1" dirty="0" smtClean="0"/>
              <a:t>IT Funds aligned to Healthcare Delivery</a:t>
            </a:r>
            <a:endParaRPr lang="en-US" sz="1000" b="1" dirty="0"/>
          </a:p>
        </p:txBody>
      </p:sp>
      <p:sp>
        <p:nvSpPr>
          <p:cNvPr id="58" name="TextBox 57"/>
          <p:cNvSpPr txBox="1"/>
          <p:nvPr/>
        </p:nvSpPr>
        <p:spPr>
          <a:xfrm>
            <a:off x="1943100" y="6248090"/>
            <a:ext cx="266700" cy="400110"/>
          </a:xfrm>
          <a:prstGeom prst="rect">
            <a:avLst/>
          </a:prstGeom>
          <a:noFill/>
        </p:spPr>
        <p:txBody>
          <a:bodyPr wrap="square" rtlCol="0">
            <a:spAutoFit/>
          </a:bodyPr>
          <a:lstStyle/>
          <a:p>
            <a:r>
              <a:rPr lang="en-US" sz="2000" b="1" dirty="0" smtClean="0"/>
              <a:t>+</a:t>
            </a:r>
            <a:endParaRPr lang="en-US" b="1" dirty="0"/>
          </a:p>
        </p:txBody>
      </p:sp>
      <p:sp>
        <p:nvSpPr>
          <p:cNvPr id="23" name="TextBox 22"/>
          <p:cNvSpPr txBox="1"/>
          <p:nvPr/>
        </p:nvSpPr>
        <p:spPr>
          <a:xfrm>
            <a:off x="685799" y="5011851"/>
            <a:ext cx="1263033" cy="1000274"/>
          </a:xfrm>
          <a:prstGeom prst="rect">
            <a:avLst/>
          </a:prstGeom>
          <a:solidFill>
            <a:srgbClr val="CCFFCC"/>
          </a:solidFill>
          <a:ln w="12700">
            <a:solidFill>
              <a:schemeClr val="tx1"/>
            </a:solidFill>
          </a:ln>
        </p:spPr>
        <p:txBody>
          <a:bodyPr wrap="square" rtlCol="0">
            <a:spAutoFit/>
          </a:bodyPr>
          <a:lstStyle/>
          <a:p>
            <a:pPr algn="ctr"/>
            <a:r>
              <a:rPr lang="en-US" sz="900" b="1" dirty="0" smtClean="0"/>
              <a:t>Service Level Agreements (SLAs) &amp; Benchmarks</a:t>
            </a:r>
          </a:p>
          <a:p>
            <a:pPr algn="ctr">
              <a:spcBef>
                <a:spcPts val="600"/>
              </a:spcBef>
            </a:pPr>
            <a:r>
              <a:rPr lang="en-US" sz="900" dirty="0" smtClean="0"/>
              <a:t>OI&amp;T Commitments to effectiveness and efficiency</a:t>
            </a:r>
            <a:endParaRPr lang="en-US" sz="900" dirty="0"/>
          </a:p>
        </p:txBody>
      </p:sp>
      <p:cxnSp>
        <p:nvCxnSpPr>
          <p:cNvPr id="24" name="Straight Connector 23"/>
          <p:cNvCxnSpPr/>
          <p:nvPr/>
        </p:nvCxnSpPr>
        <p:spPr>
          <a:xfrm>
            <a:off x="815116" y="5488840"/>
            <a:ext cx="1033391" cy="0"/>
          </a:xfrm>
          <a:prstGeom prst="line">
            <a:avLst/>
          </a:prstGeom>
          <a:solidFill>
            <a:srgbClr val="CCFFCC"/>
          </a:solidFill>
          <a:ln w="1905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149784" y="1973060"/>
            <a:ext cx="1371600"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165969" y="1980735"/>
            <a:ext cx="1371599" cy="215444"/>
          </a:xfrm>
          <a:prstGeom prst="rect">
            <a:avLst/>
          </a:prstGeom>
          <a:noFill/>
        </p:spPr>
        <p:txBody>
          <a:bodyPr wrap="square" rtlCol="0">
            <a:spAutoFit/>
          </a:bodyPr>
          <a:lstStyle/>
          <a:p>
            <a:pPr algn="ctr"/>
            <a:r>
              <a:rPr lang="en-US" sz="800" b="1" dirty="0" smtClean="0"/>
              <a:t>VBA Operational Plans</a:t>
            </a:r>
            <a:endParaRPr lang="en-US" sz="800" b="1" dirty="0"/>
          </a:p>
        </p:txBody>
      </p:sp>
      <p:grpSp>
        <p:nvGrpSpPr>
          <p:cNvPr id="70" name="Group 69"/>
          <p:cNvGrpSpPr/>
          <p:nvPr/>
        </p:nvGrpSpPr>
        <p:grpSpPr>
          <a:xfrm>
            <a:off x="2217359" y="2217475"/>
            <a:ext cx="1227825" cy="754053"/>
            <a:chOff x="685801" y="2438400"/>
            <a:chExt cx="1227825" cy="754053"/>
          </a:xfrm>
        </p:grpSpPr>
        <p:sp>
          <p:nvSpPr>
            <p:cNvPr id="76" name="TextBox 75"/>
            <p:cNvSpPr txBox="1"/>
            <p:nvPr/>
          </p:nvSpPr>
          <p:spPr>
            <a:xfrm>
              <a:off x="685801" y="2438400"/>
              <a:ext cx="1227825" cy="754053"/>
            </a:xfrm>
            <a:prstGeom prst="rect">
              <a:avLst/>
            </a:prstGeom>
            <a:solidFill>
              <a:srgbClr val="FFFFCC"/>
            </a:solidFill>
            <a:ln w="12700">
              <a:solidFill>
                <a:schemeClr val="tx1"/>
              </a:solidFill>
            </a:ln>
          </p:spPr>
          <p:txBody>
            <a:bodyPr wrap="square" rtlCol="0">
              <a:spAutoFit/>
            </a:bodyPr>
            <a:lstStyle/>
            <a:p>
              <a:pPr algn="ctr"/>
              <a:r>
                <a:rPr lang="en-US" sz="1000" b="1" dirty="0" smtClean="0"/>
                <a:t>Key Performance Indicators (KPIs)</a:t>
              </a:r>
            </a:p>
            <a:p>
              <a:pPr algn="ctr">
                <a:spcBef>
                  <a:spcPts val="600"/>
                </a:spcBef>
              </a:pPr>
              <a:r>
                <a:rPr lang="en-US" sz="900" dirty="0"/>
                <a:t>Veteran </a:t>
              </a:r>
              <a:r>
                <a:rPr lang="en-US" sz="900" dirty="0" smtClean="0"/>
                <a:t>Benefits Outcomes</a:t>
              </a:r>
              <a:endParaRPr lang="en-US" sz="900" dirty="0"/>
            </a:p>
          </p:txBody>
        </p:sp>
        <p:cxnSp>
          <p:nvCxnSpPr>
            <p:cNvPr id="77" name="Straight Connector 76"/>
            <p:cNvCxnSpPr/>
            <p:nvPr/>
          </p:nvCxnSpPr>
          <p:spPr>
            <a:xfrm>
              <a:off x="786810" y="2843676"/>
              <a:ext cx="986814"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rot="16200000">
            <a:off x="1999193" y="3767545"/>
            <a:ext cx="1665237" cy="584775"/>
          </a:xfrm>
          <a:prstGeom prst="rect">
            <a:avLst/>
          </a:prstGeom>
          <a:noFill/>
        </p:spPr>
        <p:txBody>
          <a:bodyPr wrap="square" rtlCol="0">
            <a:spAutoFit/>
          </a:bodyPr>
          <a:lstStyle/>
          <a:p>
            <a:pPr algn="ctr"/>
            <a:r>
              <a:rPr lang="en-US" sz="1600" dirty="0" smtClean="0"/>
              <a:t>What needs to be done …</a:t>
            </a:r>
            <a:endParaRPr lang="en-US" sz="1600" dirty="0"/>
          </a:p>
        </p:txBody>
      </p:sp>
      <p:sp>
        <p:nvSpPr>
          <p:cNvPr id="72" name="TextBox 71"/>
          <p:cNvSpPr txBox="1"/>
          <p:nvPr/>
        </p:nvSpPr>
        <p:spPr>
          <a:xfrm>
            <a:off x="2217359" y="6240377"/>
            <a:ext cx="1271657" cy="553998"/>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000" b="1" dirty="0" smtClean="0"/>
              <a:t>IT Funds aligned to Benefits Delivery</a:t>
            </a:r>
            <a:endParaRPr lang="en-US" sz="1000" b="1" dirty="0"/>
          </a:p>
        </p:txBody>
      </p:sp>
      <p:sp>
        <p:nvSpPr>
          <p:cNvPr id="73" name="TextBox 72"/>
          <p:cNvSpPr txBox="1"/>
          <p:nvPr/>
        </p:nvSpPr>
        <p:spPr>
          <a:xfrm>
            <a:off x="3483284" y="6255765"/>
            <a:ext cx="266700" cy="400110"/>
          </a:xfrm>
          <a:prstGeom prst="rect">
            <a:avLst/>
          </a:prstGeom>
          <a:noFill/>
        </p:spPr>
        <p:txBody>
          <a:bodyPr wrap="square" rtlCol="0">
            <a:spAutoFit/>
          </a:bodyPr>
          <a:lstStyle/>
          <a:p>
            <a:r>
              <a:rPr lang="en-US" sz="2000" b="1" dirty="0" smtClean="0"/>
              <a:t>+</a:t>
            </a:r>
            <a:endParaRPr lang="en-US" b="1" dirty="0"/>
          </a:p>
        </p:txBody>
      </p:sp>
      <p:sp>
        <p:nvSpPr>
          <p:cNvPr id="74" name="TextBox 73"/>
          <p:cNvSpPr txBox="1"/>
          <p:nvPr/>
        </p:nvSpPr>
        <p:spPr>
          <a:xfrm>
            <a:off x="2225983" y="5019526"/>
            <a:ext cx="1263033" cy="1000274"/>
          </a:xfrm>
          <a:prstGeom prst="rect">
            <a:avLst/>
          </a:prstGeom>
          <a:solidFill>
            <a:srgbClr val="CCFFCC"/>
          </a:solidFill>
          <a:ln w="12700">
            <a:solidFill>
              <a:schemeClr val="tx1"/>
            </a:solidFill>
          </a:ln>
        </p:spPr>
        <p:txBody>
          <a:bodyPr wrap="square" rtlCol="0">
            <a:spAutoFit/>
          </a:bodyPr>
          <a:lstStyle/>
          <a:p>
            <a:pPr algn="ctr"/>
            <a:r>
              <a:rPr lang="en-US" sz="900" b="1" dirty="0"/>
              <a:t>Service Level Agreements (SLAs) &amp; Benchmarks</a:t>
            </a:r>
          </a:p>
          <a:p>
            <a:pPr algn="ctr">
              <a:spcBef>
                <a:spcPts val="600"/>
              </a:spcBef>
            </a:pPr>
            <a:r>
              <a:rPr lang="en-US" sz="900" dirty="0"/>
              <a:t>OI&amp;T Commitments to effectiveness and efficiency</a:t>
            </a:r>
          </a:p>
        </p:txBody>
      </p:sp>
      <p:cxnSp>
        <p:nvCxnSpPr>
          <p:cNvPr id="75" name="Straight Connector 74"/>
          <p:cNvCxnSpPr/>
          <p:nvPr/>
        </p:nvCxnSpPr>
        <p:spPr>
          <a:xfrm>
            <a:off x="2318888" y="5488840"/>
            <a:ext cx="1033391" cy="0"/>
          </a:xfrm>
          <a:prstGeom prst="line">
            <a:avLst/>
          </a:prstGeom>
          <a:solidFill>
            <a:srgbClr val="CCFFCC"/>
          </a:solidFill>
          <a:ln w="19050"/>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720988" y="1965385"/>
            <a:ext cx="1371600"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737173" y="1973060"/>
            <a:ext cx="1371599" cy="215444"/>
          </a:xfrm>
          <a:prstGeom prst="rect">
            <a:avLst/>
          </a:prstGeom>
          <a:noFill/>
        </p:spPr>
        <p:txBody>
          <a:bodyPr wrap="square" rtlCol="0">
            <a:spAutoFit/>
          </a:bodyPr>
          <a:lstStyle/>
          <a:p>
            <a:pPr algn="ctr"/>
            <a:r>
              <a:rPr lang="en-US" sz="800" b="1" dirty="0" smtClean="0"/>
              <a:t>NCA Operational Plans</a:t>
            </a:r>
            <a:endParaRPr lang="en-US" sz="800" b="1" dirty="0"/>
          </a:p>
        </p:txBody>
      </p:sp>
      <p:grpSp>
        <p:nvGrpSpPr>
          <p:cNvPr id="81" name="Group 80"/>
          <p:cNvGrpSpPr/>
          <p:nvPr/>
        </p:nvGrpSpPr>
        <p:grpSpPr>
          <a:xfrm>
            <a:off x="3788563" y="2209800"/>
            <a:ext cx="1227825" cy="754053"/>
            <a:chOff x="685801" y="2438400"/>
            <a:chExt cx="1227825" cy="754053"/>
          </a:xfrm>
        </p:grpSpPr>
        <p:sp>
          <p:nvSpPr>
            <p:cNvPr id="87" name="TextBox 86"/>
            <p:cNvSpPr txBox="1"/>
            <p:nvPr/>
          </p:nvSpPr>
          <p:spPr>
            <a:xfrm>
              <a:off x="685801" y="2438400"/>
              <a:ext cx="1227825" cy="754053"/>
            </a:xfrm>
            <a:prstGeom prst="rect">
              <a:avLst/>
            </a:prstGeom>
            <a:solidFill>
              <a:srgbClr val="FFFFCC"/>
            </a:solidFill>
            <a:ln w="12700">
              <a:solidFill>
                <a:schemeClr val="tx1"/>
              </a:solidFill>
            </a:ln>
          </p:spPr>
          <p:txBody>
            <a:bodyPr wrap="square" rtlCol="0">
              <a:spAutoFit/>
            </a:bodyPr>
            <a:lstStyle/>
            <a:p>
              <a:pPr algn="ctr"/>
              <a:r>
                <a:rPr lang="en-US" sz="1000" b="1" dirty="0" smtClean="0"/>
                <a:t>Key Performance Indicators (KPIs)</a:t>
              </a:r>
            </a:p>
            <a:p>
              <a:pPr algn="ctr">
                <a:spcBef>
                  <a:spcPts val="600"/>
                </a:spcBef>
              </a:pPr>
              <a:r>
                <a:rPr lang="en-US" sz="900" dirty="0"/>
                <a:t>Veteran </a:t>
              </a:r>
              <a:r>
                <a:rPr lang="en-US" sz="900" dirty="0" smtClean="0"/>
                <a:t>Memorials Outcomes</a:t>
              </a:r>
              <a:endParaRPr lang="en-US" sz="900" dirty="0"/>
            </a:p>
          </p:txBody>
        </p:sp>
        <p:cxnSp>
          <p:nvCxnSpPr>
            <p:cNvPr id="88" name="Straight Connector 87"/>
            <p:cNvCxnSpPr/>
            <p:nvPr/>
          </p:nvCxnSpPr>
          <p:spPr>
            <a:xfrm>
              <a:off x="786810" y="2843676"/>
              <a:ext cx="986814"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rot="16200000">
            <a:off x="3599394" y="3759870"/>
            <a:ext cx="1665237" cy="584775"/>
          </a:xfrm>
          <a:prstGeom prst="rect">
            <a:avLst/>
          </a:prstGeom>
          <a:noFill/>
        </p:spPr>
        <p:txBody>
          <a:bodyPr wrap="square" rtlCol="0">
            <a:spAutoFit/>
          </a:bodyPr>
          <a:lstStyle/>
          <a:p>
            <a:pPr algn="ctr"/>
            <a:r>
              <a:rPr lang="en-US" sz="1600" dirty="0" smtClean="0"/>
              <a:t>What needs to be done …</a:t>
            </a:r>
            <a:endParaRPr lang="en-US" sz="1600" dirty="0"/>
          </a:p>
        </p:txBody>
      </p:sp>
      <p:sp>
        <p:nvSpPr>
          <p:cNvPr id="83" name="TextBox 82"/>
          <p:cNvSpPr txBox="1"/>
          <p:nvPr/>
        </p:nvSpPr>
        <p:spPr>
          <a:xfrm>
            <a:off x="3788563" y="6232702"/>
            <a:ext cx="1271657" cy="553998"/>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000" b="1" dirty="0" smtClean="0"/>
              <a:t>IT Funds aligned to Memorials Delivery</a:t>
            </a:r>
            <a:endParaRPr lang="en-US" sz="1000" b="1" dirty="0"/>
          </a:p>
        </p:txBody>
      </p:sp>
      <p:sp>
        <p:nvSpPr>
          <p:cNvPr id="84" name="TextBox 83"/>
          <p:cNvSpPr txBox="1"/>
          <p:nvPr/>
        </p:nvSpPr>
        <p:spPr>
          <a:xfrm>
            <a:off x="5054488" y="6248090"/>
            <a:ext cx="266700" cy="400110"/>
          </a:xfrm>
          <a:prstGeom prst="rect">
            <a:avLst/>
          </a:prstGeom>
          <a:noFill/>
        </p:spPr>
        <p:txBody>
          <a:bodyPr wrap="square" rtlCol="0">
            <a:spAutoFit/>
          </a:bodyPr>
          <a:lstStyle/>
          <a:p>
            <a:r>
              <a:rPr lang="en-US" sz="2000" b="1" dirty="0" smtClean="0"/>
              <a:t>+</a:t>
            </a:r>
            <a:endParaRPr lang="en-US" b="1" dirty="0"/>
          </a:p>
        </p:txBody>
      </p:sp>
      <p:sp>
        <p:nvSpPr>
          <p:cNvPr id="85" name="TextBox 84"/>
          <p:cNvSpPr txBox="1"/>
          <p:nvPr/>
        </p:nvSpPr>
        <p:spPr>
          <a:xfrm>
            <a:off x="3797187" y="5011851"/>
            <a:ext cx="1263033" cy="1000274"/>
          </a:xfrm>
          <a:prstGeom prst="rect">
            <a:avLst/>
          </a:prstGeom>
          <a:solidFill>
            <a:srgbClr val="CCFFCC"/>
          </a:solidFill>
          <a:ln w="12700">
            <a:solidFill>
              <a:schemeClr val="tx1"/>
            </a:solidFill>
          </a:ln>
        </p:spPr>
        <p:txBody>
          <a:bodyPr wrap="square" rtlCol="0">
            <a:spAutoFit/>
          </a:bodyPr>
          <a:lstStyle/>
          <a:p>
            <a:pPr algn="ctr"/>
            <a:r>
              <a:rPr lang="en-US" sz="900" b="1" dirty="0"/>
              <a:t>Service Level Agreements (SLAs) &amp; Benchmarks</a:t>
            </a:r>
          </a:p>
          <a:p>
            <a:pPr algn="ctr">
              <a:spcBef>
                <a:spcPts val="600"/>
              </a:spcBef>
            </a:pPr>
            <a:r>
              <a:rPr lang="en-US" sz="900" dirty="0"/>
              <a:t>OI&amp;T Commitments to effectiveness and efficiency</a:t>
            </a:r>
          </a:p>
        </p:txBody>
      </p:sp>
      <p:cxnSp>
        <p:nvCxnSpPr>
          <p:cNvPr id="86" name="Straight Connector 85"/>
          <p:cNvCxnSpPr/>
          <p:nvPr/>
        </p:nvCxnSpPr>
        <p:spPr>
          <a:xfrm>
            <a:off x="3906276" y="5488840"/>
            <a:ext cx="1033391" cy="0"/>
          </a:xfrm>
          <a:prstGeom prst="line">
            <a:avLst/>
          </a:prstGeom>
          <a:solidFill>
            <a:srgbClr val="CCFFCC"/>
          </a:solidFill>
          <a:ln w="1905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258475" y="1957672"/>
            <a:ext cx="1371600"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5258475" y="1965347"/>
            <a:ext cx="1387784" cy="338554"/>
          </a:xfrm>
          <a:prstGeom prst="rect">
            <a:avLst/>
          </a:prstGeom>
          <a:noFill/>
        </p:spPr>
        <p:txBody>
          <a:bodyPr wrap="square" rtlCol="0">
            <a:spAutoFit/>
          </a:bodyPr>
          <a:lstStyle/>
          <a:p>
            <a:pPr algn="ctr"/>
            <a:r>
              <a:rPr lang="en-US" sz="800" b="1" dirty="0" smtClean="0"/>
              <a:t>Other VA Operational Plans</a:t>
            </a:r>
            <a:endParaRPr lang="en-US" sz="800" b="1" dirty="0"/>
          </a:p>
        </p:txBody>
      </p:sp>
      <p:sp>
        <p:nvSpPr>
          <p:cNvPr id="98" name="TextBox 97"/>
          <p:cNvSpPr txBox="1"/>
          <p:nvPr/>
        </p:nvSpPr>
        <p:spPr>
          <a:xfrm>
            <a:off x="5326050" y="2307848"/>
            <a:ext cx="1227825" cy="754053"/>
          </a:xfrm>
          <a:prstGeom prst="rect">
            <a:avLst/>
          </a:prstGeom>
          <a:solidFill>
            <a:srgbClr val="FFFFCC"/>
          </a:solidFill>
          <a:ln w="12700">
            <a:solidFill>
              <a:schemeClr val="tx1"/>
            </a:solidFill>
          </a:ln>
        </p:spPr>
        <p:txBody>
          <a:bodyPr wrap="square" rtlCol="0">
            <a:spAutoFit/>
          </a:bodyPr>
          <a:lstStyle/>
          <a:p>
            <a:pPr algn="ctr"/>
            <a:r>
              <a:rPr lang="en-US" sz="1000" b="1" dirty="0" smtClean="0"/>
              <a:t>Key Performance Indicators (KPIs)</a:t>
            </a:r>
          </a:p>
          <a:p>
            <a:pPr algn="ctr">
              <a:spcBef>
                <a:spcPts val="600"/>
              </a:spcBef>
            </a:pPr>
            <a:r>
              <a:rPr lang="en-US" sz="900" dirty="0"/>
              <a:t>Veteran </a:t>
            </a:r>
            <a:r>
              <a:rPr lang="en-US" sz="900" dirty="0" smtClean="0"/>
              <a:t>Corporate Outcomes</a:t>
            </a:r>
            <a:endParaRPr lang="en-US" sz="900" dirty="0"/>
          </a:p>
        </p:txBody>
      </p:sp>
      <p:cxnSp>
        <p:nvCxnSpPr>
          <p:cNvPr id="99" name="Straight Connector 98"/>
          <p:cNvCxnSpPr/>
          <p:nvPr/>
        </p:nvCxnSpPr>
        <p:spPr>
          <a:xfrm>
            <a:off x="5427059" y="2713124"/>
            <a:ext cx="9868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5123394" y="3752157"/>
            <a:ext cx="1665237" cy="584775"/>
          </a:xfrm>
          <a:prstGeom prst="rect">
            <a:avLst/>
          </a:prstGeom>
          <a:noFill/>
        </p:spPr>
        <p:txBody>
          <a:bodyPr wrap="square" rtlCol="0">
            <a:spAutoFit/>
          </a:bodyPr>
          <a:lstStyle/>
          <a:p>
            <a:pPr algn="ctr"/>
            <a:r>
              <a:rPr lang="en-US" sz="1600" dirty="0" smtClean="0"/>
              <a:t>What needs to be done …</a:t>
            </a:r>
            <a:endParaRPr lang="en-US" sz="1600" dirty="0"/>
          </a:p>
        </p:txBody>
      </p:sp>
      <p:sp>
        <p:nvSpPr>
          <p:cNvPr id="94" name="TextBox 93"/>
          <p:cNvSpPr txBox="1"/>
          <p:nvPr/>
        </p:nvSpPr>
        <p:spPr>
          <a:xfrm>
            <a:off x="5326050" y="6224989"/>
            <a:ext cx="1271657" cy="553998"/>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000" b="1" dirty="0" smtClean="0"/>
              <a:t>IT Funds aligned to Corporate Initiatives</a:t>
            </a:r>
            <a:endParaRPr lang="en-US" sz="1000" b="1" dirty="0"/>
          </a:p>
        </p:txBody>
      </p:sp>
      <p:sp>
        <p:nvSpPr>
          <p:cNvPr id="96" name="TextBox 95"/>
          <p:cNvSpPr txBox="1"/>
          <p:nvPr/>
        </p:nvSpPr>
        <p:spPr>
          <a:xfrm>
            <a:off x="5334674" y="5004138"/>
            <a:ext cx="1263033" cy="1000274"/>
          </a:xfrm>
          <a:prstGeom prst="rect">
            <a:avLst/>
          </a:prstGeom>
          <a:solidFill>
            <a:srgbClr val="CCFFCC"/>
          </a:solidFill>
          <a:ln w="12700">
            <a:solidFill>
              <a:schemeClr val="tx1"/>
            </a:solidFill>
          </a:ln>
        </p:spPr>
        <p:txBody>
          <a:bodyPr wrap="square" rtlCol="0">
            <a:spAutoFit/>
          </a:bodyPr>
          <a:lstStyle/>
          <a:p>
            <a:pPr algn="ctr"/>
            <a:r>
              <a:rPr lang="en-US" sz="900" b="1" dirty="0"/>
              <a:t>Service Level Agreements (SLAs) &amp; Benchmarks</a:t>
            </a:r>
          </a:p>
          <a:p>
            <a:pPr algn="ctr">
              <a:spcBef>
                <a:spcPts val="600"/>
              </a:spcBef>
            </a:pPr>
            <a:r>
              <a:rPr lang="en-US" sz="900" dirty="0"/>
              <a:t>OI&amp;T Commitments to effectiveness and efficiency</a:t>
            </a:r>
          </a:p>
        </p:txBody>
      </p:sp>
      <p:cxnSp>
        <p:nvCxnSpPr>
          <p:cNvPr id="97" name="Straight Connector 96"/>
          <p:cNvCxnSpPr/>
          <p:nvPr/>
        </p:nvCxnSpPr>
        <p:spPr>
          <a:xfrm>
            <a:off x="5439316" y="5502031"/>
            <a:ext cx="1033391" cy="0"/>
          </a:xfrm>
          <a:prstGeom prst="line">
            <a:avLst/>
          </a:prstGeom>
          <a:solidFill>
            <a:srgbClr val="CCFFCC"/>
          </a:solidFill>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21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GAO Report</a:t>
            </a:r>
            <a:endParaRPr lang="en-US" dirty="0"/>
          </a:p>
        </p:txBody>
      </p:sp>
      <p:sp>
        <p:nvSpPr>
          <p:cNvPr id="4" name="Content Placeholder 3"/>
          <p:cNvSpPr>
            <a:spLocks noGrp="1"/>
          </p:cNvSpPr>
          <p:nvPr>
            <p:ph sz="half" idx="1"/>
          </p:nvPr>
        </p:nvSpPr>
        <p:spPr>
          <a:xfrm>
            <a:off x="457200" y="1923322"/>
            <a:ext cx="4038600" cy="4696309"/>
          </a:xfrm>
        </p:spPr>
        <p:txBody>
          <a:bodyPr>
            <a:normAutofit/>
          </a:bodyPr>
          <a:lstStyle/>
          <a:p>
            <a:pPr>
              <a:buSzPct val="102000"/>
              <a:buFont typeface="Arial" panose="020B0604020202020204" pitchFamily="34" charset="0"/>
              <a:buChar char="•"/>
            </a:pPr>
            <a:r>
              <a:rPr lang="en-US" sz="1800" b="1" dirty="0" smtClean="0">
                <a:solidFill>
                  <a:schemeClr val="tx1">
                    <a:lumMod val="50000"/>
                  </a:schemeClr>
                </a:solidFill>
              </a:rPr>
              <a:t>Government Accountability Office (GAO) Report</a:t>
            </a:r>
            <a:r>
              <a:rPr lang="en-US" sz="1800" dirty="0">
                <a:solidFill>
                  <a:schemeClr val="tx1">
                    <a:lumMod val="50000"/>
                  </a:schemeClr>
                </a:solidFill>
              </a:rPr>
              <a:t>:</a:t>
            </a:r>
            <a:r>
              <a:rPr lang="en-US" sz="1800" dirty="0" smtClean="0">
                <a:solidFill>
                  <a:schemeClr val="tx1">
                    <a:lumMod val="50000"/>
                  </a:schemeClr>
                </a:solidFill>
              </a:rPr>
              <a:t> </a:t>
            </a:r>
            <a:r>
              <a:rPr lang="en-US" sz="1800" i="1" dirty="0" smtClean="0">
                <a:solidFill>
                  <a:schemeClr val="tx1">
                    <a:lumMod val="50000"/>
                  </a:schemeClr>
                </a:solidFill>
              </a:rPr>
              <a:t>Agencies </a:t>
            </a:r>
            <a:r>
              <a:rPr lang="en-US" sz="1800" i="1" dirty="0">
                <a:solidFill>
                  <a:schemeClr val="tx1">
                    <a:lumMod val="50000"/>
                  </a:schemeClr>
                </a:solidFill>
              </a:rPr>
              <a:t>Need </a:t>
            </a:r>
            <a:r>
              <a:rPr lang="en-US" sz="1800" i="1" dirty="0" smtClean="0">
                <a:solidFill>
                  <a:schemeClr val="tx1">
                    <a:lumMod val="50000"/>
                  </a:schemeClr>
                </a:solidFill>
              </a:rPr>
              <a:t>to Establish and Implement Incremental Development Policies</a:t>
            </a:r>
            <a:endParaRPr lang="en-US" sz="1800" i="1" dirty="0">
              <a:solidFill>
                <a:schemeClr val="tx1">
                  <a:lumMod val="50000"/>
                </a:schemeClr>
              </a:solidFill>
            </a:endParaRPr>
          </a:p>
          <a:p>
            <a:pPr>
              <a:buSzPct val="102000"/>
              <a:buFont typeface="Arial" panose="020B0604020202020204" pitchFamily="34" charset="0"/>
              <a:buChar char="•"/>
            </a:pPr>
            <a:r>
              <a:rPr lang="en-US" sz="1800" u="sng" dirty="0" smtClean="0">
                <a:solidFill>
                  <a:schemeClr val="tx1">
                    <a:lumMod val="50000"/>
                  </a:schemeClr>
                </a:solidFill>
              </a:rPr>
              <a:t>GAO recognized that:</a:t>
            </a:r>
          </a:p>
          <a:p>
            <a:pPr lvl="2">
              <a:buSzPct val="102000"/>
              <a:buFont typeface="Courier New" panose="02070309020205020404" pitchFamily="49" charset="0"/>
              <a:buChar char="o"/>
            </a:pPr>
            <a:r>
              <a:rPr lang="en-US" sz="1800" b="1" dirty="0" smtClean="0">
                <a:solidFill>
                  <a:schemeClr val="tx1">
                    <a:lumMod val="50000"/>
                  </a:schemeClr>
                </a:solidFill>
              </a:rPr>
              <a:t>Only VA met all of the </a:t>
            </a:r>
            <a:r>
              <a:rPr lang="en-US" sz="1800" b="1" u="sng" dirty="0">
                <a:solidFill>
                  <a:schemeClr val="tx1">
                    <a:lumMod val="50000"/>
                  </a:schemeClr>
                </a:solidFill>
              </a:rPr>
              <a:t>incremental development </a:t>
            </a:r>
            <a:r>
              <a:rPr lang="en-US" sz="1800" b="1" dirty="0" smtClean="0">
                <a:solidFill>
                  <a:schemeClr val="tx1">
                    <a:lumMod val="50000"/>
                  </a:schemeClr>
                </a:solidFill>
              </a:rPr>
              <a:t>policies</a:t>
            </a:r>
            <a:r>
              <a:rPr lang="en-US" sz="1800" b="1" dirty="0">
                <a:solidFill>
                  <a:schemeClr val="tx1">
                    <a:lumMod val="50000"/>
                  </a:schemeClr>
                </a:solidFill>
              </a:rPr>
              <a:t> </a:t>
            </a:r>
            <a:r>
              <a:rPr lang="en-US" sz="1800" dirty="0" smtClean="0">
                <a:solidFill>
                  <a:schemeClr val="tx1">
                    <a:lumMod val="50000"/>
                  </a:schemeClr>
                </a:solidFill>
              </a:rPr>
              <a:t>that GAO and Office of Management and Budget outlined</a:t>
            </a:r>
          </a:p>
          <a:p>
            <a:pPr lvl="2">
              <a:buSzPct val="102000"/>
              <a:buFont typeface="Courier New" panose="02070309020205020404" pitchFamily="49" charset="0"/>
              <a:buChar char="o"/>
            </a:pPr>
            <a:r>
              <a:rPr lang="en-US" sz="1800" b="1" dirty="0" smtClean="0">
                <a:solidFill>
                  <a:schemeClr val="tx1">
                    <a:lumMod val="50000"/>
                  </a:schemeClr>
                </a:solidFill>
              </a:rPr>
              <a:t>Only VA delivered functionality </a:t>
            </a:r>
            <a:r>
              <a:rPr lang="en-US" sz="1800" b="1" u="sng" dirty="0" smtClean="0">
                <a:solidFill>
                  <a:schemeClr val="tx1">
                    <a:lumMod val="50000"/>
                  </a:schemeClr>
                </a:solidFill>
              </a:rPr>
              <a:t>every 6 months </a:t>
            </a:r>
            <a:r>
              <a:rPr lang="en-US" sz="1800" dirty="0" smtClean="0">
                <a:solidFill>
                  <a:schemeClr val="tx1">
                    <a:lumMod val="50000"/>
                  </a:schemeClr>
                </a:solidFill>
              </a:rPr>
              <a:t>on all of its remaining investments</a:t>
            </a:r>
          </a:p>
          <a:p>
            <a:pPr lvl="1">
              <a:buFont typeface="Arial" charset="0"/>
              <a:buChar char="•"/>
            </a:pPr>
            <a:endParaRPr lang="en-US" dirty="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2013" y="1429879"/>
            <a:ext cx="4360048" cy="230646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9B27D237-6C0D-5549-BE11-2040A22CBC71}" type="slidenum">
              <a:rPr lang="en-US" smtClean="0"/>
              <a:pPr/>
              <a:t>25</a:t>
            </a:fld>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013" y="3940116"/>
            <a:ext cx="4360056" cy="254481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57200" y="6181582"/>
            <a:ext cx="2133600" cy="55418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3" name="Oval 2"/>
          <p:cNvSpPr/>
          <p:nvPr/>
        </p:nvSpPr>
        <p:spPr>
          <a:xfrm>
            <a:off x="8584442" y="1651379"/>
            <a:ext cx="420318" cy="133748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rot="16200000">
            <a:off x="6412861" y="3683381"/>
            <a:ext cx="420318" cy="467523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165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I&amp;T Development Training Summit 2015 Logo&#10;Dedication | Discipline | Delive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052" y="45819"/>
            <a:ext cx="1513708" cy="1180292"/>
          </a:xfrm>
          <a:prstGeom prst="rect">
            <a:avLst/>
          </a:prstGeom>
        </p:spPr>
      </p:pic>
      <p:sp>
        <p:nvSpPr>
          <p:cNvPr id="2" name="Title 1"/>
          <p:cNvSpPr>
            <a:spLocks noGrp="1"/>
          </p:cNvSpPr>
          <p:nvPr>
            <p:ph type="title"/>
          </p:nvPr>
        </p:nvSpPr>
        <p:spPr/>
        <p:txBody>
          <a:bodyPr/>
          <a:lstStyle/>
          <a:p>
            <a:r>
              <a:rPr lang="en-US" dirty="0" smtClean="0"/>
              <a:t>Analyzing Past Delivery Performance (cont.) </a:t>
            </a:r>
            <a:endParaRPr lang="en-US" dirty="0"/>
          </a:p>
        </p:txBody>
      </p:sp>
      <p:sp>
        <p:nvSpPr>
          <p:cNvPr id="5" name="Slide Number Placeholder 4"/>
          <p:cNvSpPr>
            <a:spLocks noGrp="1"/>
          </p:cNvSpPr>
          <p:nvPr>
            <p:ph type="sldNum" sz="quarter" idx="10"/>
          </p:nvPr>
        </p:nvSpPr>
        <p:spPr/>
        <p:txBody>
          <a:bodyPr/>
          <a:lstStyle/>
          <a:p>
            <a:fld id="{9B27D237-6C0D-5549-BE11-2040A22CBC71}" type="slidenum">
              <a:rPr lang="en-US" smtClean="0"/>
              <a:pPr/>
              <a:t>26</a:t>
            </a:fld>
            <a:endParaRPr lang="en-US"/>
          </a:p>
        </p:txBody>
      </p:sp>
      <p:sp>
        <p:nvSpPr>
          <p:cNvPr id="8" name="Rectangle 7"/>
          <p:cNvSpPr/>
          <p:nvPr/>
        </p:nvSpPr>
        <p:spPr>
          <a:xfrm>
            <a:off x="457200" y="6181582"/>
            <a:ext cx="2133600" cy="55418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24" y="1963593"/>
            <a:ext cx="8686800" cy="312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107768" y="5087174"/>
            <a:ext cx="8957911" cy="261610"/>
          </a:xfrm>
          <a:prstGeom prst="rect">
            <a:avLst/>
          </a:prstGeom>
        </p:spPr>
        <p:txBody>
          <a:bodyPr wrap="square">
            <a:spAutoFit/>
          </a:bodyPr>
          <a:lstStyle/>
          <a:p>
            <a:pPr algn="ctr"/>
            <a:r>
              <a:rPr lang="en-US" sz="1100" b="1" dirty="0">
                <a:solidFill>
                  <a:schemeClr val="tx1">
                    <a:lumMod val="50000"/>
                  </a:schemeClr>
                </a:solidFill>
              </a:rPr>
              <a:t>Figure 1: </a:t>
            </a:r>
            <a:r>
              <a:rPr lang="en-US" sz="1100" b="1" dirty="0" smtClean="0">
                <a:solidFill>
                  <a:schemeClr val="tx1">
                    <a:lumMod val="50000"/>
                  </a:schemeClr>
                </a:solidFill>
              </a:rPr>
              <a:t>FY14 and 15 To Date </a:t>
            </a:r>
            <a:r>
              <a:rPr lang="en-US" sz="1100" b="1" dirty="0">
                <a:solidFill>
                  <a:schemeClr val="tx1">
                    <a:lumMod val="50000"/>
                  </a:schemeClr>
                </a:solidFill>
              </a:rPr>
              <a:t>On-Time </a:t>
            </a:r>
            <a:r>
              <a:rPr lang="en-US" sz="1100" b="1" dirty="0" smtClean="0">
                <a:solidFill>
                  <a:schemeClr val="tx1">
                    <a:lumMod val="50000"/>
                  </a:schemeClr>
                </a:solidFill>
              </a:rPr>
              <a:t>Performance</a:t>
            </a:r>
          </a:p>
        </p:txBody>
      </p:sp>
      <p:sp>
        <p:nvSpPr>
          <p:cNvPr id="35" name="TextBox 34"/>
          <p:cNvSpPr txBox="1"/>
          <p:nvPr/>
        </p:nvSpPr>
        <p:spPr>
          <a:xfrm>
            <a:off x="243324" y="1378311"/>
            <a:ext cx="9107181" cy="430887"/>
          </a:xfrm>
          <a:prstGeom prst="rect">
            <a:avLst/>
          </a:prstGeom>
          <a:noFill/>
        </p:spPr>
        <p:txBody>
          <a:bodyPr wrap="square" rtlCol="0">
            <a:spAutoFit/>
          </a:bodyPr>
          <a:lstStyle/>
          <a:p>
            <a:r>
              <a:rPr lang="en-US" sz="2200" b="1" dirty="0" smtClean="0">
                <a:solidFill>
                  <a:srgbClr val="0A0A0A"/>
                </a:solidFill>
                <a:latin typeface="+mj-lt"/>
              </a:rPr>
              <a:t>PMAS Metrics Snapshot—On-Time Performance FYs 14 and 15 To Date  </a:t>
            </a:r>
            <a:endParaRPr lang="en-US" sz="2200" b="1" dirty="0">
              <a:solidFill>
                <a:srgbClr val="0A0A0A"/>
              </a:solidFill>
              <a:latin typeface="+mj-lt"/>
            </a:endParaRPr>
          </a:p>
        </p:txBody>
      </p:sp>
      <p:sp>
        <p:nvSpPr>
          <p:cNvPr id="36" name="TextBox 35"/>
          <p:cNvSpPr txBox="1"/>
          <p:nvPr/>
        </p:nvSpPr>
        <p:spPr>
          <a:xfrm>
            <a:off x="4419600" y="6600081"/>
            <a:ext cx="4319056" cy="257919"/>
          </a:xfrm>
          <a:prstGeom prst="rect">
            <a:avLst/>
          </a:prstGeom>
          <a:noFill/>
        </p:spPr>
        <p:txBody>
          <a:bodyPr wrap="square" rtlCol="0">
            <a:spAutoFit/>
          </a:bodyPr>
          <a:lstStyle/>
          <a:p>
            <a:r>
              <a:rPr lang="en-US" sz="1000" b="1" dirty="0" smtClean="0">
                <a:solidFill>
                  <a:srgbClr val="000000"/>
                </a:solidFill>
              </a:rPr>
              <a:t> All PMAS Metrics are as of opening of business on </a:t>
            </a:r>
            <a:r>
              <a:rPr lang="en-US" sz="1050" b="1" dirty="0" smtClean="0">
                <a:solidFill>
                  <a:srgbClr val="000000"/>
                </a:solidFill>
                <a:latin typeface="+mj-lt"/>
              </a:rPr>
              <a:t>Friday, 8 May </a:t>
            </a:r>
            <a:r>
              <a:rPr lang="en-US" sz="1050" b="1" dirty="0" smtClean="0">
                <a:solidFill>
                  <a:prstClr val="black">
                    <a:lumMod val="50000"/>
                  </a:prstClr>
                </a:solidFill>
                <a:latin typeface="+mj-lt"/>
              </a:rPr>
              <a:t>15</a:t>
            </a:r>
            <a:endParaRPr lang="en-US" sz="1050" b="1" dirty="0">
              <a:solidFill>
                <a:srgbClr val="000000"/>
              </a:solidFill>
              <a:latin typeface="+mj-lt"/>
            </a:endParaRPr>
          </a:p>
        </p:txBody>
      </p:sp>
    </p:spTree>
    <p:extLst>
      <p:ext uri="{BB962C8B-B14F-4D97-AF65-F5344CB8AC3E}">
        <p14:creationId xmlns:p14="http://schemas.microsoft.com/office/powerpoint/2010/main" val="3511731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57200" y="3959423"/>
            <a:ext cx="2463909" cy="307777"/>
          </a:xfrm>
          <a:prstGeom prst="rect">
            <a:avLst/>
          </a:prstGeom>
          <a:solidFill>
            <a:schemeClr val="bg1"/>
          </a:solidFill>
        </p:spPr>
        <p:txBody>
          <a:bodyPr wrap="square" rtlCol="0">
            <a:spAutoFit/>
          </a:bodyPr>
          <a:lstStyle/>
          <a:p>
            <a:r>
              <a:rPr lang="en-US" sz="1400" b="1" dirty="0" smtClean="0">
                <a:solidFill>
                  <a:schemeClr val="tx1">
                    <a:lumMod val="50000"/>
                  </a:schemeClr>
                </a:solidFill>
              </a:rPr>
              <a:t>FY15 TechStat Issue Areas</a:t>
            </a:r>
            <a:endParaRPr lang="en-US" sz="1400" b="1" dirty="0">
              <a:solidFill>
                <a:schemeClr val="tx1">
                  <a:lumMod val="50000"/>
                </a:schemeClr>
              </a:solidFill>
            </a:endParaRPr>
          </a:p>
        </p:txBody>
      </p:sp>
      <p:sp>
        <p:nvSpPr>
          <p:cNvPr id="3" name="TextBox 2"/>
          <p:cNvSpPr txBox="1"/>
          <p:nvPr/>
        </p:nvSpPr>
        <p:spPr>
          <a:xfrm>
            <a:off x="4848154" y="1313296"/>
            <a:ext cx="4480291" cy="954107"/>
          </a:xfrm>
          <a:prstGeom prst="rect">
            <a:avLst/>
          </a:prstGeom>
          <a:noFill/>
        </p:spPr>
        <p:txBody>
          <a:bodyPr wrap="square" rtlCol="0">
            <a:spAutoFit/>
          </a:bodyPr>
          <a:lstStyle/>
          <a:p>
            <a:r>
              <a:rPr lang="en-US" sz="2800" b="1" dirty="0" smtClean="0">
                <a:solidFill>
                  <a:srgbClr val="0A0A0A"/>
                </a:solidFill>
              </a:rPr>
              <a:t>Characteristics of Risk on Projects</a:t>
            </a:r>
            <a:endParaRPr lang="en-US" sz="2800" b="1" dirty="0">
              <a:solidFill>
                <a:srgbClr val="0A0A0A"/>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28098"/>
            <a:ext cx="2286000" cy="222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457199" y="1390241"/>
            <a:ext cx="3487003" cy="307777"/>
          </a:xfrm>
          <a:prstGeom prst="rect">
            <a:avLst/>
          </a:prstGeom>
        </p:spPr>
        <p:txBody>
          <a:bodyPr wrap="square">
            <a:spAutoFit/>
          </a:bodyPr>
          <a:lstStyle/>
          <a:p>
            <a:r>
              <a:rPr lang="en-US" sz="1400" b="1" dirty="0" smtClean="0"/>
              <a:t>FY14 </a:t>
            </a:r>
            <a:r>
              <a:rPr lang="en-US" sz="1400" b="1" dirty="0"/>
              <a:t>TechStat Issue </a:t>
            </a:r>
            <a:r>
              <a:rPr lang="en-US" sz="1400" b="1" dirty="0" smtClean="0"/>
              <a:t>Categories</a:t>
            </a:r>
            <a:endParaRPr lang="en-US" sz="1400" b="1" dirty="0"/>
          </a:p>
        </p:txBody>
      </p:sp>
      <p:sp>
        <p:nvSpPr>
          <p:cNvPr id="13" name="Content Placeholder 9"/>
          <p:cNvSpPr>
            <a:spLocks noGrp="1"/>
          </p:cNvSpPr>
          <p:nvPr>
            <p:ph idx="1"/>
          </p:nvPr>
        </p:nvSpPr>
        <p:spPr>
          <a:xfrm>
            <a:off x="2921109" y="5110162"/>
            <a:ext cx="5552824" cy="1265774"/>
          </a:xfrm>
        </p:spPr>
        <p:txBody>
          <a:bodyPr>
            <a:normAutofit/>
          </a:bodyPr>
          <a:lstStyle/>
          <a:p>
            <a:pPr>
              <a:spcBef>
                <a:spcPts val="600"/>
              </a:spcBef>
              <a:spcAft>
                <a:spcPts val="600"/>
              </a:spcAft>
            </a:pPr>
            <a:r>
              <a:rPr lang="en-US" sz="1800" dirty="0" smtClean="0"/>
              <a:t>FY15 data from </a:t>
            </a:r>
            <a:r>
              <a:rPr lang="en-US" sz="1800" dirty="0" err="1" smtClean="0"/>
              <a:t>TechStats</a:t>
            </a:r>
            <a:r>
              <a:rPr lang="en-US" sz="1800" dirty="0" smtClean="0"/>
              <a:t> held to date indicates a more even distribution of technical reasons and also project management activities</a:t>
            </a:r>
            <a:endParaRPr lang="en-US" sz="1800" dirty="0"/>
          </a:p>
        </p:txBody>
      </p:sp>
      <p:sp>
        <p:nvSpPr>
          <p:cNvPr id="14" name="Content Placeholder 9"/>
          <p:cNvSpPr txBox="1">
            <a:spLocks/>
          </p:cNvSpPr>
          <p:nvPr/>
        </p:nvSpPr>
        <p:spPr>
          <a:xfrm>
            <a:off x="4848154" y="2673814"/>
            <a:ext cx="4128447" cy="15497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600"/>
              </a:spcAft>
            </a:pPr>
            <a:r>
              <a:rPr lang="en-US" sz="1800" dirty="0" smtClean="0">
                <a:latin typeface="+mj-lt"/>
              </a:rPr>
              <a:t>FY14 data from </a:t>
            </a:r>
            <a:r>
              <a:rPr lang="en-US" sz="1800" dirty="0" err="1" smtClean="0">
                <a:latin typeface="+mj-lt"/>
              </a:rPr>
              <a:t>TechStats</a:t>
            </a:r>
            <a:r>
              <a:rPr lang="en-US" sz="1800" dirty="0" smtClean="0">
                <a:latin typeface="+mj-lt"/>
              </a:rPr>
              <a:t> shows over half of the time technical reasons (primarily testing/QA activities and dependency work) accounted for missed commitment dates. </a:t>
            </a:r>
            <a:endParaRPr lang="en-US" sz="1800" dirty="0">
              <a:latin typeface="+mj-l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49" t="1877" r="8142" b="6425"/>
          <a:stretch/>
        </p:blipFill>
        <p:spPr bwMode="auto">
          <a:xfrm>
            <a:off x="341246" y="1702018"/>
            <a:ext cx="4506908"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733354" y="228600"/>
            <a:ext cx="8229600" cy="810665"/>
          </a:xfrm>
        </p:spPr>
        <p:txBody>
          <a:bodyPr>
            <a:noAutofit/>
          </a:bodyPr>
          <a:lstStyle/>
          <a:p>
            <a:r>
              <a:rPr lang="en-US" dirty="0" smtClean="0"/>
              <a:t>Analyzing Past Delivery Performance (cont.) </a:t>
            </a:r>
            <a:endParaRPr lang="en-US" dirty="0"/>
          </a:p>
        </p:txBody>
      </p:sp>
      <p:sp>
        <p:nvSpPr>
          <p:cNvPr id="15" name="TextBox 14"/>
          <p:cNvSpPr txBox="1"/>
          <p:nvPr/>
        </p:nvSpPr>
        <p:spPr>
          <a:xfrm>
            <a:off x="2921109" y="4781986"/>
            <a:ext cx="2463909" cy="307777"/>
          </a:xfrm>
          <a:prstGeom prst="rect">
            <a:avLst/>
          </a:prstGeom>
          <a:solidFill>
            <a:schemeClr val="bg1"/>
          </a:solidFill>
        </p:spPr>
        <p:txBody>
          <a:bodyPr wrap="square" rtlCol="0">
            <a:spAutoFit/>
          </a:bodyPr>
          <a:lstStyle/>
          <a:p>
            <a:r>
              <a:rPr lang="en-US" sz="1400" b="1" dirty="0" smtClean="0">
                <a:solidFill>
                  <a:schemeClr val="tx1">
                    <a:lumMod val="50000"/>
                  </a:schemeClr>
                </a:solidFill>
              </a:rPr>
              <a:t>FY15 TechStat Issue Areas</a:t>
            </a:r>
            <a:endParaRPr lang="en-US" sz="1400" b="1" dirty="0">
              <a:solidFill>
                <a:schemeClr val="tx1">
                  <a:lumMod val="50000"/>
                </a:schemeClr>
              </a:solidFill>
            </a:endParaRPr>
          </a:p>
        </p:txBody>
      </p:sp>
    </p:spTree>
    <p:extLst>
      <p:ext uri="{BB962C8B-B14F-4D97-AF65-F5344CB8AC3E}">
        <p14:creationId xmlns:p14="http://schemas.microsoft.com/office/powerpoint/2010/main" val="2130387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3020"/>
            <a:ext cx="8229600" cy="810665"/>
          </a:xfrm>
        </p:spPr>
        <p:txBody>
          <a:bodyPr/>
          <a:lstStyle/>
          <a:p>
            <a:r>
              <a:rPr lang="en-US" sz="3200" dirty="0" smtClean="0"/>
              <a:t>The Old New Way…</a:t>
            </a:r>
            <a:endParaRPr lang="en-US" sz="3200" dirty="0"/>
          </a:p>
        </p:txBody>
      </p:sp>
      <p:sp>
        <p:nvSpPr>
          <p:cNvPr id="4" name="Slide Number Placeholder 3"/>
          <p:cNvSpPr>
            <a:spLocks noGrp="1"/>
          </p:cNvSpPr>
          <p:nvPr>
            <p:ph type="sldNum" sz="quarter" idx="12"/>
          </p:nvPr>
        </p:nvSpPr>
        <p:spPr/>
        <p:txBody>
          <a:bodyPr/>
          <a:lstStyle/>
          <a:p>
            <a:fld id="{9B27D237-6C0D-5549-BE11-2040A22CBC71}" type="slidenum">
              <a:rPr lang="en-US" smtClean="0"/>
              <a:pPr/>
              <a:t>28</a:t>
            </a:fld>
            <a:endParaRPr lang="en-US" dirty="0"/>
          </a:p>
        </p:txBody>
      </p:sp>
      <p:sp>
        <p:nvSpPr>
          <p:cNvPr id="5" name="Date Placeholder 4"/>
          <p:cNvSpPr>
            <a:spLocks noGrp="1"/>
          </p:cNvSpPr>
          <p:nvPr>
            <p:ph type="dt" sz="half" idx="4294967295"/>
          </p:nvPr>
        </p:nvSpPr>
        <p:spPr>
          <a:xfrm>
            <a:off x="457200" y="6356350"/>
            <a:ext cx="1295400" cy="365125"/>
          </a:xfrm>
          <a:prstGeom prst="rect">
            <a:avLst/>
          </a:prstGeom>
        </p:spPr>
        <p:txBody>
          <a:bodyPr/>
          <a:lstStyle/>
          <a:p>
            <a:r>
              <a:rPr lang="en-US" smtClean="0"/>
              <a:t>3/31/2015</a:t>
            </a:r>
            <a:endParaRPr lang="en-US" dirty="0"/>
          </a:p>
        </p:txBody>
      </p:sp>
      <p:sp>
        <p:nvSpPr>
          <p:cNvPr id="7" name="AutoShape 2" descr="data:image/jpeg;base64,/9j/4AAQSkZJRgABAQAAAQABAAD/2wBDAAoHBwgHBgoICAgLCgoLDhgQDg0NDh0VFhEYIx8lJCIfIiEmKzcvJik0KSEiMEExNDk7Pj4+JS5ESUM8SDc9Pjv/2wBDAQoLCw4NDhwQEBw7KCIoOzs7Ozs7Ozs7Ozs7Ozs7Ozs7Ozs7Ozs7Ozs7Ozs7Ozs7Ozs7Ozs7Ozs7Ozs7Ozs7Ozv/wAARCAFaAOEDASIAAhEBAxEB/8QAHAABAAICAwEAAAAAAAAAAAAAAAUGAwcBAgQI/8QATRAAAQMDAAMLCAYGCQMFAAAAAQACAwQFEQYSIQcTFjE2QVF0krLRFCJTVFVhcYFzkZShscEjMjdys8IVFzM0NUJidYNSgtKT4eLw8f/EABoBAQEBAQEBAQAAAAAAAAAAAAACAQMEBQb/xAAyEQEAAgIAAwcBBgYDAAAAAAAAAQIDERQhYQQSExUxQVFiIlJxkaGxBSMywdHwQuHx/9oADAMBAAIRAxEAPwCsXy+XeG/3GKK61rGMqpWta2oeA0BxwAMrw8IL17Yr/tL/ABTSDlHc+uS98qOQSPCC9e2K/wC0v8U4QXr2xX/aX+KjkQSPCC9e2K/7S/xThBevbFf9pf4qORBI8IL17Yr/ALS/xThBevbFf9pf4qORBI8IL17Yr/tL/FOEF69sV/2l/io5EEjwgvXtiv8AtL/FOEF79sV/2l/io5ZoJmRfrxB41gSM8Y6OJB6+EF69sV/2l/inCC9+2K/7S/xXElbR6r97o25cwAZxsONp+tcur6TLi2ia4vJO3Hm5GNnw40DhBevbFf8AaX+KcIL17Yr/ALS/xWMVsAka4UbMA7W7MHYR0e8fUuxr6Yvz5DHglxIyOfi5uZB24QXv2xX/AGl/inCC9e2K/wC0v8Vj8sg3ks8jZrGPUD88Rxx8S8SCR4QXr2xX/aX+KcIL17Yr/tL/ABUciCR4QXr2xX/aX+KcIL17Yr/tL/FRyIJHhBevbFf9pf4pwgvXtiv+0v8AFRyIJHhBevbFf9pf4pwgvXtiv+0v8VHIgkeEF69sV/2l/inCC9e2K/7S/wAVHIg+gkRFLWjtIOUdz65L3yo5SOkHKO59cl75UcqYIiICIiAiIgIiICIiAiIgIiICIiAiIgIiICIiAiIgIiIPoJERS1o7SDlHc+uS98qOUjpByjufXJe+VHKmCIiAiIgIiICIiAiIgIiICIiAiIgIiICIiAiIgIiICIiD6CREUtaO0g5R3PrkvfKjlI6Qco7n1yXvlRypgitlr3NtIbvbYLhSspzBO3WYXTYOPhhQFHaqquvEdqgDfKZJTEA52BrcXGg8SKzXzc/v+j9tdcK2KHeGuDXGOUOLc7Bn3Z2fNV6ngfVVMVPFjXleGNz0k4CDEitV33Ob/ZbXNcaxlOIIQC7Vl1jtIHFj3qqoCK0WTc70jvsDaiClZTwPGWS1L9QO+AGT9y73nc20ks0Dp300dVCwFz30r9bVHvBAP3IKoiK2Wvc20hvFtguFIynME7dZmtNg4+CCpornPuU6VxRlzaWCU/8ASyobn78Kr3K1V9nqjTXGklppcZ1ZG4yOkHnHwQeRF77LZqy/3OO3UIYZ5A4tD3ao2DJ2/JSWkOhN50YpIqq4shbHLJvbTHJrbcE/kgryKf0d0LvGlFPNPbWwuZC8Mfryau3GVLncl0qAJ3qlPu38IKSimrxohfrDEZrjbpIoQcb60h7B82k4+ahUBFbrfuZaR3O3wV1PHTmGojEjNabBweLYvT/VJpT6Ol/9f/2QUhFZb7oFfNHLd5fXsgEOuGZZLrHJ9yxaPaE3nSeklqrcyExxSb27fJNU5wD+aCvorq/cm0qawuEFM8jiaJxk/Wq7d9HbvYXNFzoJacPOGuOC0no1hkZQRiIiD6CREUtaO0g5R3PrkvfKjlI6Qco7n1yXvlRypj6K0B5DWn6D8ytPaM/tMpP9wd3itxaA8hrT9B+ZWndGf2mUn+4HvFBvK+2tl6slXbXnAqIi0O/6TzH68L50tkL6fSOjhlbqvjq2NcOgh4BX03sWktN7M21bpdNLEzVhrZ4p244tYuAd94z80Gxd0jkFcv3Wd9q1NucWGK/6WQx1LA+npmGeRpGQ/GAB9ZHyBW2d0nkFcv3Wd9qoO4xOxmkVdC4+dJS6zfk4Z/FBsHTHTOk0OpYXSQOqZ5871C12rkDjJODgbRzLrobpvSaYQzCOndS1EGDJE52sMHnBwM/Uqjuz26rlkt9wjic+mjY6OR7RkMcSCM/Hb9Soui2ldZolWTVNHBBK+aPe3CYHAGc8xCCZ3U7HT2bSgS0rBHFWx77qAbA7JDsfj81tTQDZoLavof5itKaVaW1ultVBUVsEELoGFjRCHAEE525JW6tAOQlq+h/MoKo3dnhjuLqersrmQseWOljqNZwwcZ1S0firHpxZ6TSbQ6apjDXyRQGpppQ3bsGtgfvDZ9XQtD3D/Ean6V/4lfQmj+eAVCX8f9Ht7iDUe5Zy9ov3Je4Vdt2jk3Q9cHccqTuWcvaL9yX+GVdt2jk1Q9cHccgx7i2yy3LrDe6vdpbumO0WvpthtIqWiNrzJ5RqHbzY1SvDuLf4LcusN7qqe63y3f1eP80G2dH79btM7G+ojhzE8mKaCUZIONoPTsIWh9KrOLDpLXW1pzHFJmM/6CMt+4hbL3FmuFluTyDqmoaAebIbt/EKm7qZadO6vVI2Rxg9kINwaIu1NCbU/GdWiYcf9qoZ3bZA4jg+04OP73/8FetFOQts6izur5zf+u74oLtpbulO0qsptrrSKUGRsm+CfX4s7Mao6Vbdxfk9X9b/AJGrTS3LuLcnrh1v+RqDPpJupDR3SOe1SWjf2QFuZWz6pILQf1dX39KsrDbNNNFw8x75SVsRwHjaw7R8iCPuWmd03l9cf+P+G1bV3MP2e2z/AJf4r0Ghq6kkoLhUUcv9pTyuid8Wkg/gsCmNL+WN467L3yodB9BIiKWtHaQco7n1yXvlRykdIOUdz65L3yo5Ux9F6A8hrT9B+ZWndGf2mUn+4HvFbi0B5DWn6D8ytO6M/tMpP9wPeKDc+lN4FioqWue7VibVxslPQx2QT8s5+Sit0K0f0hR22viZrSUNbE/I2+Y5zQ7+U/JYd1rkPJ1iP8VI6DXVmkOhtJJO0OfGzeJmnbkt2Z+Ywfmg6bpG3QK5fus77VouyXepsV3p7lSH9JA7OqeJwxgg+4grem6RyCuX7rO+1aCgpamqcW01PLMWjJEbC7H1IN9WLT/R/SGBsbqhlLUP2Op6ggZ+BOx3/wB2LHftzXR+9CSSOn8hqXg4lpxhuekt4j93xWiJ6WopXhlRBJC4jIEjC0kdO1bQ3HLzXVNTW2yoqHywRQtfE17s6mDjA923iQa7v1kq9HrvNbawDfIjscOJ7TxELfG5/wAhbV9D/MVrzdoha3SCglGMvpcH5OPithaAchbV9D+ZQVVm4zA+5OqKu8vkhfIXuijp9QnJzjW1j+CsGnd6pNGdDpaSJzWSzwmmpogduCMEj3Afktb1+6hpW2ongjrYo2tkc0FsDMgA+8Kp3C5112qTU3CqlqZSMa0js4HQOgILNuWcvaL9yXuFXbdo5NUPXB3HKk7lnL2i/cl7hV23aOTVD1wdxyDFuLf4LcusN7qst70CsWkNxNfcI5nTFoZlkpaMDi2Kt7iv+C3LrDe6ovTrSCtsm6TTyMrKhlLEIXyQtkdqEZ87zc4OxBfamosegGjmxop6aLIZG3a6V52/MnHGfwC0DebpPervVXKo/tKiQuIHE0cw+QwPkt67oNrF70KqxCBI+FoqYsbc6u04/wC3P1r59QfSGh7Q7Qu0tO0GjjB7K8v9XeiROTZYiT/rf4r0aKchbZ1FndXzq+WTXd+kdx9KC97quj9qsNVbWWujZTCZkhkDXE62C3HGT71Ztxbk9cOt/wAjVpxznO/WcTjpK3HuLcnrh1v+RqCi7pvL64/8f8Nq2ruYfs9tn/L/ABXrVW6by+uP/H/Datq7mH7PbZ/y/wAV6DS+l/LG8ddl75UOpjS/ljeOuy98qHQfQSIilrR2kHKO59cl75UcpHSDlHc+uS98qOVMfRegPIa0/QfmVp3Rn9plJ/uB7xVq0a3VLTZNHaK2z0NZJLTR6jnMDNUnJ4suVFtF5ht+lsN4kje6GOpMxY3GsRknHRzoNu7rfIeTrEf4qp7jd5MF1q7PI/zKlm+xgn/O3jx8R3Vj023R7ZpPo8620tHVxSGVj9aUNxgfAlUeyXOSzXukuUedanla8gc45x8xkIN67pPIK5fus77VQNxqshg0hrKaR4ElRT/owTx6pyR9Rz8l69K91C1X/RqrtlPRVkcs4aGukDdUYcDtwfctb0dZUW+siq6WV0U8Lg5j28YIQbe3UNDbnfp6W42uITvhjMckWsA7GcgjOw8/3JuXaIXTR+Wsr7pB5O+ZgjjiLgXY4yTgnHMOnjXls27LTOp2svNBKyYcclPgtd8iRj712u+7LRtpnNtFBK+cjDX1GGtb78Akn7kEFuxVjJ9KaenY/Jp6YB46CST+GFsjQDkLavofzK+fqyrnuFZLWVUhlnmcXveecrZejO6nabJo5R2yehrJJaePVc5gZqk5J2Zd70Gta/8AxGp+mf8AiV51lqZRPVSytBAke5wB95ysSC4blnL2i/cl7hV23aOTVD1wdxy1tobfYNHNJKe6VMUkscTXgtjxrHLSOcjpVg0+0+t+llqp6OjpamF8U++EyhuCNUjmJ6UFl3Ff8FuXWG91VPdb5bv6vH+ay6Aad0GiVvqqespamZ08oe0xBuAMY25IULptpDTaT6QuuVLFLFGYms1ZcZyPgSg3Due3Nl50Io9Yh7oGGmlB5i3YB2dU/NaR0ltLrJpFXW4jDYZTqe9h2tP1EKxbn+nVNolDWwVtPPPFO5r2CHGWuAIOcke76l4NO9IbbpPeIrjb6eogeYhHM2YN84g7CME8xx8gg3RokC7Qe1tHGaJgHZWnHbmel5cT/RPGfTx/+Stdh3WLParDQ2+agrXyU0DY3OYGYJAxsy5SH9dFj9m1/wBTP/JBrW76F6QWKi8tuVBvEGsGa++sdtPFsBJWyNxfk9cOt/yNVf043RrZpPo+bdS0dVFIZmv1pQ3GBnoJXn0A09t+iVrqaSspamZ80++AwhuANUDnI6EHq070M0ivGmdZV0Fskmgl1AyTWaAcMaDxnpC2RopanaNaJUlBVyN1qaNzpXA7AS4uPyGVVnbtFlwdW21xPQQwfzKo6V7p9w0hpX0FLAKGjk2Pw/WfIOgnZge770FUvNaLje66uAwKmoklA6AXEheJEQfQSIilrR2kHKO59cl75UcpHSDlHc+uS98qOVMEREBERAREQEREBERAREQFyuF3A2BB1RckHYmEHVcphCg4REQEREBERAREQfQSIilrR2kHKO59cl75UcpHSDlHc+uS98qOVMEREBERAREQEREBEXultc8UU8jnMxA2NzgCckPGRjYpm0R6qrSbejwopCezVNPReVPdHgNa58Yd57Gu4iR79n1rsbFVaz2h8Z1ZI2ZBOCXgEc3vCnxaeu1+Dk+EavUyBxY044wsM8RgqJIXOa4xuLSW8RweZbHtmhpqrPSVAc39LA131hTkvqImG4qxuYs166ItcQRxLo5mFe67Q2ph13b2Tt5lW6i0SxSOBYQGrnXPWeUu84In0Q+rhdDxr0zx6jiOhYNXpXoidw816zE6dEXJC4VObhFyuEBERAREQfQSIilrR2kHKO59cl75UcpHSDlHc+uS98qOVMEREBERAREQEREBWevew2yuY2FrXMiptZ4Jy7zRx82z3KsLnWO3JO3j965ZMffmJ+HbFl8Osxr1Wa4sc2hrKjH6KWmgax+djjkZA+oqQopo3w2+M8c0Alcel0Zbj8CFVrZRR3CUwSVZgIBc0ahcDgEnn2bAs9HaWVYc4V4ZFvwhhcWH9I48WzmXkvirrUz6PdjzX33q19eqMkcXyPeeNxJW99HX40ctoxnNNH3QtEPYY5HMdxtJBW3rJcTHZbeAdrIGY+OAq7VkjHSHkw0m1pW5zmjZIwtHvChbtZ6WtieY2ta4844lJ0F7jqhvUuNfo5islZRB0ZlovNeB/Z8zvgvPuMkbjm6xuk8+TTl3sslLO/XbgAqBlZqnBW0LzEysp3ebhwyNvMeha7r6V8crtbZtXfs+XfKV5K96u0YRlcEYWR2AsZK98PnzGnC4XK4RgiIgIiIPoJERS1o7SDlHc+uS98qOUjpByjufXJe+VHKmCIiAiIgIiICLLTQmoq4YAcb7I1mejJwpGe3UHl1NT0tTI7fJt6ka8AOadbGdnSotkis6l0rjtaNwiUUxU2ilZJSmnll3uacwOEgAcCCBkY4xtXnuFHSxV3kdGahz2yGN2+gYJzjZhTGWs+irYL13txZXsjuTXPc1o3uQZccf5HKQsm9y0MTDNFGYa6Od4e8N80A5O1Y3Wakhvot00sxZJq709gByT0+7jWKCgt0ra6dz6reKYsDQ1rS9xOQc83GFxvNbbn8Hox1vTUa9N+6OqXB9TK5pyHPJB92VebbW6lspm54omj7lRJNTfXb1ramTq62M45s451P0tQ4UsTRzMH4LO0Y4tWIdOxRvJba0suDmPEjHYc05Ct1su4qIWSA/rD6itYMqXuOBk/BWHRysc6Fzc/qv2L52Sk4o71XuzYotVPaSwhkjKuMYZP5smOZ/Mfmte31he/XaNh41sS6F1RYKgc7MPHyOVru5Sa0TwNuHlX2bJGS3eh46x9iYn2V9w27ViKyvzlYiF9mPR86/q4XC5XC1AiIgIiIPoJERS1o7SDlHc+uS98qOUjpByjufXJe+VHKmCIiAiIgIpS0UcFRBVzTwST7yGlrGOwTk4K9TLVSR11xjdDLUtpg0xxsdhxyRsyOjP3LjbNWszE+z0V7Pa0RMe6IoZWwV1PM/9WOVrnY6AcqTlFvp7xS1EVYJi6p3yVwGGtbrZHNnOONc/wBG0VPXXLfWvmgpMarGv1SckDafdldjbKKnrri2WJ8sVLGHsaJNU7cc+PeuVr1tO+fp/v7u1Md6xrl6/wC/s7VlxhrKmhqX1ALoahzXj/TrZDsfDj+AXeeqhfpBBVT3COeBsjntDQf0YG0A7PgvNLaqeKtuMI1i2ng32PJ2gkNIz08aySWyigvFbE+N74KWDfQwPwXHDdmfmVERjj036Okzln116/s7PuFHUXK11oIi1DqysJLiwA7CT8Culnq2RRXBra2OlllcwxvfxbCc8xWOigtdTd3wMilkgewuZl+qWkNJI4tu0YXa20dDVQVFU+lmka2VrRFG/Lo2HOXcW3CTFIiY5+zIm9pieXv+yJnGKiQb4JMPPnt4nbeMfFTNJVU0NPGRAZJdUbZD5o+Q4/rULKGNmeIySwOOqSMEheqN2Ix8F6bRusOXZ79y8ph1zc6KRkMENO1ww/ewcu92STj5LPbK2anyY3YyehQoedUAc6kaVuqAPrXmyVjWpfRpk7yzcIKjyGeKQNIe0t4unYqnVvAhd53GV6qmo1W72P3nfkouqk80N+a54MMVnlDjkmIidPG87ViK7uK6FfRh8q07lwuFyuFqRERAREQfQSIilrR2kHKO59cl75UcpHSDlHc+uS98qOVMEREBEUxb/JKa0uq6ikZUa9RvTg7jDNXJ1eg+9Re3dja6U7863pgttw8ho60MlfFNK1ojc3Ydh27V2tdzNAyrl3x2/wAgaWHblxDgTk/DK9Nppqaelhc6Fr9a4MZlwydTVJwV3tdPTOhnLKWKrnE5a6Fxw7eulvvyvNe1J724eulckd3U/LGystxrbhGZXspasAte1mS05DsY+sLuLnRVNbcnzSPhiqowxjtTJ2Y5vksdC+FtruLzRQONNqmMysJd5zsbdvMs8NLSG2MidTMLpaSSoMv+cOaTjB6NnEpt3ImdxPw6Vm861MfLCLpST3Wtkl3yOnqot6Dg3JaAAAcfJcuulHUXqtlkdJHT1UJiDw3Jb+rtx8vvXpt9lgr7fbJmtaHB7jUf6mazuPs4+aQ0bPK7wKeigmfDK0RMlA1WjJzzjCnvY5mde3/je7m1G9c+f90fBV0FNe9/ga6OmaxzW5ySSWEZ+spZqigpniWpkmhmikD2vjBIe0cbT8V7rRStqaaV5oIJXmrDXgjAjYRtxt5l0tlPRl1WIKeGskbPqsje7a6LJyW5PH71drV+1HP2RWl47s8ue0JUyiepllDdUSPLgOjJyvQ52IIW6xxqZxnnyV5Zw0TyBjXMbrEBruMDPEVla7fNRo42jHx4yvVrlDyRaYmXrpwC8k82wL3OmEFOX8Z4gFGUzsALLUS5e1o4m7ce9cbV3Z7KX7tHYvO0uOTxuPSV5JZC52V3kdgYB+K85K6Vq4Zb+zq4grquSuF1eaRcLlcIwREQEREH0EiIpa0dpByjufXJe+VHKR0g5R3PrkvfKjlTBERAUnb7jS09IaerpnTNbKJmBrgATjGCDzKMRTasWjUrpeaTuEtbbvDSRuZPTufqziePUdgBwBAB921daC5UlO7fKikL5WTb8yRjsHP/AEnPMotFE4a8+q4z3jXR747g0Utwjew69YWkY4m4drL0RXiFlubE6ncahkD4Gv1vN1XHjI6VEIk4qyRmvCUgvL6anpoYg4CNhZL/AKgX62z8FkbdaOSW4+UQzGKskDgGEAtwSedYrM1rm1+sAcUchGeZZbM7yehr6tjG79E1gY5zQdXLtvGuN60jfL/Zd6WyW7u5+f0dKO7x0Me9xRyFrasSt1iP1MEYPvwlHX2+nne99I9wbOJoXNIDm4/yn3KUFHFPdrlQRRMGuIpGgDiwWl2O0V1pZTJLep4JIIXCVgZJKBqtGXDoPQo71Z3y+HWKXjXP59vhXJ5TPUSTEAGR5cQObJyu0WQQSM6oO35LrM50k8j3kOc5xJc3iJztws1PIA17HbQYz9a9fpDwxztzcQO27VkkdrSH3D8lgjK7uPnuTXN0rb7Lo5y6FcuXXKpxmeYVwiLUuEREBERAREQfQSIilrR2kHKO59cl75UcpHSDlHc+uS98qOVMEREBERAREQEREHst1cKGSVzoBMyWMxuYXFuQfeFkp7nHTSzhtGw004AdAXuOMcWDxqPRc5x1tvbpXLasREeyShvdTFd33LDTI8FpaNgxjAHy2fUsdBcWUkFRBNTNqI6jV1gXlv6ucbR8V4UTw6/DfFvve3aRzHSvdGze2lxLWgk6o6MlZIo3OOwHiWFXWw0zf6El16CCffdUNkcRrMJ6P/0LrWu+TjN9c1RDCzaWn6lwSeNbc3Qq0WvQyCzzU2vNLHGwTBzdhbjJxx83GtREqZjS4tuHXOV1XJO1ONaxxlFwiMEREBERAREQfQSIilrR2kHKO59cl75UcpHSDlHc+uS98qOVMEREBERAREQEREBERAREQOZXqxVDKe1NJp5s+bmRkYPN71RVa7RcIaag1HPAcWtI1nHH3bcqqousu6e7FBTFklRE0+bvRLtU7OLZ5uxayyrhplpFR3amihppzI5mwh0ecD3OIyqcslUOCiIsaFcLlcICIiAiIgIiIPoJERS1o7SDlHc+uS98qOUjpByjufXJe+VHKmCIiAiIgIiICIiAiIgIiICytmc1urhpGMfBYlygIuFygLhEQEREBERAREQEREH0EiIpa0dpByjufXJe+VHKR0g5R3PrkvfKjlTBERAREQEREBERAREQEREBERAREQEREBERAREQEREBERB9BIiKWtHaQco7n1yXvlRykdIOUdz65L3yo5UwREQEREBERAREQEREBERAREQEREBERAREQEREBERAREQfQSIilrVN40UuFTe66dkkAbLUyPblxzguJ6F4+Bty9JT9o+CvtV/fJvpHfisS+Lbt2aLTD9FT+HYJrEztR+Bty9JT9o+CcDbl6Sn7R8FeEU8fmV5Zg6qPwNuXpKftHwTgbcvSU/aPgrwicfmPLMHVR+Bty9JT9o+CcDbl6Sn7R8FeETj8x5bg6qPwNuXpKftHwTgbcvSU/aPgrwicfmPLcHVR+Bty9JT9o+CcDbl6Sn7R8FeETj8x5Zg6qPwNuXpKftHwTgbcvSU/aPgrwicfmPLMHVR+Bty9JT9o+CcDbl6Sn7R8FeETj8x5Zg6qPwNuXpKftHwTgbcvSU/aPgrwicfmPLMHVR+Bty9JT9o+CcDbl6Sn7R8FeETj8x5bg6qPwNuXpKftHwTgbcvSU/aPgrwicfmPLcHVR+Bty9JT9o+CcDbl6Sn7R8FeETj8x5Zg6qPwNuXpKftHwTgbcvSU/aPgrwicfmPLMHVR+Bty9JT9o+CcDbl6Sn7R8FeETj8x5bg6rUiIvuPzatVf98m+kd+KxLLV/wB8m+kd+KxL8xf+qX7LH/RH4CIihYiIgIiIJe0W6Ovt1cS39MwAxHnztOPnhcXe3RUFDQ+biZ7SZSOnZs+WVit1xFDRzariJjLG9g6cE5WeS5w1b6F9Q8gsndJL5pOAXZwvbHhTiiPf/t8y3jRmmf8Ajv8As6Xi3xUk1KIgA1zNV+D/AJxx/ivXdqCnhgqnCjEG8SNETwTiQHj4+NeavulPXUo8xscjKgvaGtO1p4yfeubnc6atjqmGVxImEkGQeLGCPcrmcf2te/p+TnEZvsd7fL1/OGOtfTNoqSRlDEx0wLnEE8zsY4+fC73SkpaSkMkbBmpeHQ/6WaoJ+84XhqamGWio4mOy6Jjg/wCJcSu9fWQz0tFHG/LoYi1+enKi1omLcvaHatJia8/ed/2drTDDLNO+aPfGwQOlDCcAkY4/rQspa26QMpIjGyUtDmE7AefHuXFqqqenmmbUSFkc8LotcDOrnG3HOs9PVW2iujZoHF0cUR1XOH678Y4uYbVlK7pX8ebclpjJaY3vXL4d5KCnfpFFTsbimmLXMxsy0jKw3RkO9Rvjon0ztcg7DquHMQTzrO670j6u31WqGOg8yRjBsAzsx9aVlbRvZS0zah88bJjI972EYaebHwXS0Y+7bXz/AIcqTl71dxPKP8sd4oYqSGl3toD9TVm/fwCe8FIV9mp6eOpmZEN78ma5m0+a7O38V5LndaevpJ4wxrHifXjLWnLxjBJ9/Es897p5aaupg8lsrG70dU8eACPuW/yt2/T9Ufz5inrynn+cK+iIvnPsiIiMEREBERBakRF+qfilaq/75N9I78ViVlNNTuJc6CMk7SSwbU8kpvV4uwF8K3Z92nm/TU7VqsRpWkVl8kpvV4uwE8kpvV4uwFPDdVcX9KtIrL5JTerxdgJ5JTerxdgJw3U4v6VaRWXySm9Xi7ATySm9Xi7AThupxf0q0isvklN6vF2AnklN6vF2AnDdTi+n6q0uC0EbVZvJKb1eLsBPJKb1eLsBI7PMe7J7VE8pqq4iYDnbs2rgQsHSrT5JTerxdgJ5JTerxdgK/Dv95z8an3FX3tmMY2FcbyzGMK0+SU3q8XYCeSU3q8XYCeFf7zfGp9xV97bnODx5413Vl8kpvV4uwE8kpvV4uwFM4Jn1sqvaa19KqyuVZfJKb1eLsBPJKb1eLsBZw3VXF/SrSKy+SU3q8XYCeSU3q8XYCcN1OL+lWkVl8kpvV4uwE8kpvV4uwE4bqcX9KtIrL5JTerxdgJ5JTerxdgJw3U4v6VaRWXySm9Xi7ATySm9Xi7AThupxf0sqIi++/Lv/2Q==%20"/>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 descr="data:image/jpeg;base64,/9j/4AAQSkZJRgABAQAAAQABAAD/2wBDAAoHBwgHBgoICAgLCgoLDhgQDg0NDh0VFhEYIx8lJCIfIiEmKzcvJik0KSEiMEExNDk7Pj4+JS5ESUM8SDc9Pjv/2wBDAQoLCw4NDhwQEBw7KCIoOzs7Ozs7Ozs7Ozs7Ozs7Ozs7Ozs7Ozs7Ozs7Ozs7Ozs7Ozs7Ozs7Ozs7Ozs7Ozs7Ozv/wAARCAFaAOEDASIAAhEBAxEB/8QAHAABAAICAwEAAAAAAAAAAAAAAAUGAwcBAgQI/8QATRAAAQMDAAMLCAYGCQMFAAAAAQACAwQFEQYSIQcTFjE2QVF0krLRFCJTVFVhcYFzkZShscEjMjdys8IVFzM0NUJidYNSgtKT4eLw8f/EABoBAQEBAQEBAQAAAAAAAAAAAAACAQMEBQb/xAAyEQEAAgIAAwcBBgYDAAAAAAAAAQIDERQhYQQSExUxQVFiIlJxkaGxBSMywdHwQuHx/9oADAMBAAIRAxEAPwCsXy+XeG/3GKK61rGMqpWta2oeA0BxwAMrw8IL17Yr/tL/ABTSDlHc+uS98qOQSPCC9e2K/wC0v8U4QXr2xX/aX+KjkQSPCC9e2K/7S/xThBevbFf9pf4qORBI8IL17Yr/ALS/xThBevbFf9pf4qORBI8IL17Yr/tL/FOEF69sV/2l/io5EEjwgvXtiv8AtL/FOEF79sV/2l/io5ZoJmRfrxB41gSM8Y6OJB6+EF69sV/2l/inCC9+2K/7S/xXElbR6r97o25cwAZxsONp+tcur6TLi2ia4vJO3Hm5GNnw40DhBevbFf8AaX+KcIL17Yr/ALS/xWMVsAka4UbMA7W7MHYR0e8fUuxr6Yvz5DHglxIyOfi5uZB24QXv2xX/AGl/inCC9e2K/wC0v8Vj8sg3ks8jZrGPUD88Rxx8S8SCR4QXr2xX/aX+KcIL17Yr/tL/ABUciCR4QXr2xX/aX+KcIL17Yr/tL/FRyIJHhBevbFf9pf4pwgvXtiv+0v8AFRyIJHhBevbFf9pf4pwgvXtiv+0v8VHIgkeEF69sV/2l/inCC9e2K/7S/wAVHIg+gkRFLWjtIOUdz65L3yo5SOkHKO59cl75UcqYIiICIiAiIgIiICIiAiIgIiICIiAiIgIiICIiAiIgIiIPoJERS1o7SDlHc+uS98qOUjpByjufXJe+VHKmCIiAiIgIiICIiAiIgIiICIiAiIgIiICIiAiIgIiICIiD6CREUtaO0g5R3PrkvfKjlI6Qco7n1yXvlRypgitlr3NtIbvbYLhSspzBO3WYXTYOPhhQFHaqquvEdqgDfKZJTEA52BrcXGg8SKzXzc/v+j9tdcK2KHeGuDXGOUOLc7Bn3Z2fNV6ngfVVMVPFjXleGNz0k4CDEitV33Ob/ZbXNcaxlOIIQC7Vl1jtIHFj3qqoCK0WTc70jvsDaiClZTwPGWS1L9QO+AGT9y73nc20ks0Dp300dVCwFz30r9bVHvBAP3IKoiK2Wvc20hvFtguFIynME7dZmtNg4+CCpornPuU6VxRlzaWCU/8ASyobn78Kr3K1V9nqjTXGklppcZ1ZG4yOkHnHwQeRF77LZqy/3OO3UIYZ5A4tD3ao2DJ2/JSWkOhN50YpIqq4shbHLJvbTHJrbcE/kgryKf0d0LvGlFPNPbWwuZC8Mfryau3GVLncl0qAJ3qlPu38IKSimrxohfrDEZrjbpIoQcb60h7B82k4+ahUBFbrfuZaR3O3wV1PHTmGojEjNabBweLYvT/VJpT6Ol/9f/2QUhFZb7oFfNHLd5fXsgEOuGZZLrHJ9yxaPaE3nSeklqrcyExxSb27fJNU5wD+aCvorq/cm0qawuEFM8jiaJxk/Wq7d9HbvYXNFzoJacPOGuOC0no1hkZQRiIiD6CREUtaO0g5R3PrkvfKjlI6Qco7n1yXvlRypj6K0B5DWn6D8ytPaM/tMpP9wd3itxaA8hrT9B+ZWndGf2mUn+4HvFBvK+2tl6slXbXnAqIi0O/6TzH68L50tkL6fSOjhlbqvjq2NcOgh4BX03sWktN7M21bpdNLEzVhrZ4p244tYuAd94z80Gxd0jkFcv3Wd9q1NucWGK/6WQx1LA+npmGeRpGQ/GAB9ZHyBW2d0nkFcv3Wd9qoO4xOxmkVdC4+dJS6zfk4Z/FBsHTHTOk0OpYXSQOqZ5871C12rkDjJODgbRzLrobpvSaYQzCOndS1EGDJE52sMHnBwM/Uqjuz26rlkt9wjic+mjY6OR7RkMcSCM/Hb9Soui2ldZolWTVNHBBK+aPe3CYHAGc8xCCZ3U7HT2bSgS0rBHFWx77qAbA7JDsfj81tTQDZoLavof5itKaVaW1ultVBUVsEELoGFjRCHAEE525JW6tAOQlq+h/MoKo3dnhjuLqersrmQseWOljqNZwwcZ1S0firHpxZ6TSbQ6apjDXyRQGpppQ3bsGtgfvDZ9XQtD3D/Ean6V/4lfQmj+eAVCX8f9Ht7iDUe5Zy9ov3Je4Vdt2jk3Q9cHccqTuWcvaL9yX+GVdt2jk1Q9cHccgx7i2yy3LrDe6vdpbumO0WvpthtIqWiNrzJ5RqHbzY1SvDuLf4LcusN7qqe63y3f1eP80G2dH79btM7G+ojhzE8mKaCUZIONoPTsIWh9KrOLDpLXW1pzHFJmM/6CMt+4hbL3FmuFluTyDqmoaAebIbt/EKm7qZadO6vVI2Rxg9kINwaIu1NCbU/GdWiYcf9qoZ3bZA4jg+04OP73/8FetFOQts6izur5zf+u74oLtpbulO0qsptrrSKUGRsm+CfX4s7Mao6Vbdxfk9X9b/AJGrTS3LuLcnrh1v+RqDPpJupDR3SOe1SWjf2QFuZWz6pILQf1dX39KsrDbNNNFw8x75SVsRwHjaw7R8iCPuWmd03l9cf+P+G1bV3MP2e2z/AJf4r0Ghq6kkoLhUUcv9pTyuid8Wkg/gsCmNL+WN467L3yodB9BIiKWtHaQco7n1yXvlRykdIOUdz65L3yo5Ux9F6A8hrT9B+ZWndGf2mUn+4HvFbi0B5DWn6D8ytO6M/tMpP9wPeKDc+lN4FioqWue7VibVxslPQx2QT8s5+Sit0K0f0hR22viZrSUNbE/I2+Y5zQ7+U/JYd1rkPJ1iP8VI6DXVmkOhtJJO0OfGzeJmnbkt2Z+Ywfmg6bpG3QK5fus77VouyXepsV3p7lSH9JA7OqeJwxgg+4grem6RyCuX7rO+1aCgpamqcW01PLMWjJEbC7H1IN9WLT/R/SGBsbqhlLUP2Op6ggZ+BOx3/wB2LHftzXR+9CSSOn8hqXg4lpxhuekt4j93xWiJ6WopXhlRBJC4jIEjC0kdO1bQ3HLzXVNTW2yoqHywRQtfE17s6mDjA923iQa7v1kq9HrvNbawDfIjscOJ7TxELfG5/wAhbV9D/MVrzdoha3SCglGMvpcH5OPithaAchbV9D+ZQVVm4zA+5OqKu8vkhfIXuijp9QnJzjW1j+CsGnd6pNGdDpaSJzWSzwmmpogduCMEj3Afktb1+6hpW2ongjrYo2tkc0FsDMgA+8Kp3C5112qTU3CqlqZSMa0js4HQOgILNuWcvaL9yXuFXbdo5NUPXB3HKk7lnL2i/cl7hV23aOTVD1wdxyDFuLf4LcusN7qst70CsWkNxNfcI5nTFoZlkpaMDi2Kt7iv+C3LrDe6ovTrSCtsm6TTyMrKhlLEIXyQtkdqEZ87zc4OxBfamosegGjmxop6aLIZG3a6V52/MnHGfwC0DebpPervVXKo/tKiQuIHE0cw+QwPkt67oNrF70KqxCBI+FoqYsbc6u04/wC3P1r59QfSGh7Q7Qu0tO0GjjB7K8v9XeiROTZYiT/rf4r0aKchbZ1FndXzq+WTXd+kdx9KC97quj9qsNVbWWujZTCZkhkDXE62C3HGT71Ztxbk9cOt/wAjVpxznO/WcTjpK3HuLcnrh1v+RqCi7pvL64/8f8Nq2ruYfs9tn/L/ABXrVW6by+uP/H/Datq7mH7PbZ/y/wAV6DS+l/LG8ddl75UOpjS/ljeOuy98qHQfQSIilrR2kHKO59cl75UcpHSDlHc+uS98qOVMfRegPIa0/QfmVp3Rn9plJ/uB7xVq0a3VLTZNHaK2z0NZJLTR6jnMDNUnJ4suVFtF5ht+lsN4kje6GOpMxY3GsRknHRzoNu7rfIeTrEf4qp7jd5MF1q7PI/zKlm+xgn/O3jx8R3Vj023R7ZpPo8620tHVxSGVj9aUNxgfAlUeyXOSzXukuUedanla8gc45x8xkIN67pPIK5fus77VQNxqshg0hrKaR4ElRT/owTx6pyR9Rz8l69K91C1X/RqrtlPRVkcs4aGukDdUYcDtwfctb0dZUW+siq6WV0U8Lg5j28YIQbe3UNDbnfp6W42uITvhjMckWsA7GcgjOw8/3JuXaIXTR+Wsr7pB5O+ZgjjiLgXY4yTgnHMOnjXls27LTOp2svNBKyYcclPgtd8iRj712u+7LRtpnNtFBK+cjDX1GGtb78Akn7kEFuxVjJ9KaenY/Jp6YB46CST+GFsjQDkLavofzK+fqyrnuFZLWVUhlnmcXveecrZejO6nabJo5R2yehrJJaePVc5gZqk5J2Zd70Gta/8AxGp+mf8AiV51lqZRPVSytBAke5wB95ysSC4blnL2i/cl7hV23aOTVD1wdxy1tobfYNHNJKe6VMUkscTXgtjxrHLSOcjpVg0+0+t+llqp6OjpamF8U++EyhuCNUjmJ6UFl3Ff8FuXWG91VPdb5bv6vH+ay6Aad0GiVvqqespamZ08oe0xBuAMY25IULptpDTaT6QuuVLFLFGYms1ZcZyPgSg3Due3Nl50Io9Yh7oGGmlB5i3YB2dU/NaR0ltLrJpFXW4jDYZTqe9h2tP1EKxbn+nVNolDWwVtPPPFO5r2CHGWuAIOcke76l4NO9IbbpPeIrjb6eogeYhHM2YN84g7CME8xx8gg3RokC7Qe1tHGaJgHZWnHbmel5cT/RPGfTx/+Stdh3WLParDQ2+agrXyU0DY3OYGYJAxsy5SH9dFj9m1/wBTP/JBrW76F6QWKi8tuVBvEGsGa++sdtPFsBJWyNxfk9cOt/yNVf043RrZpPo+bdS0dVFIZmv1pQ3GBnoJXn0A09t+iVrqaSspamZ80++AwhuANUDnI6EHq070M0ivGmdZV0Fskmgl1AyTWaAcMaDxnpC2RopanaNaJUlBVyN1qaNzpXA7AS4uPyGVVnbtFlwdW21xPQQwfzKo6V7p9w0hpX0FLAKGjk2Pw/WfIOgnZge770FUvNaLje66uAwKmoklA6AXEheJEQfQSIilrR2kHKO59cl75UcpHSDlHc+uS98qOVMEREBERAREQEREBERAREQFyuF3A2BB1RckHYmEHVcphCg4REQEREBERAREQfQSIilrR2kHKO59cl75UcpHSDlHc+uS98qOVMEREBERAREQEREBEXultc8UU8jnMxA2NzgCckPGRjYpm0R6qrSbejwopCezVNPReVPdHgNa58Yd57Gu4iR79n1rsbFVaz2h8Z1ZI2ZBOCXgEc3vCnxaeu1+Dk+EavUyBxY044wsM8RgqJIXOa4xuLSW8RweZbHtmhpqrPSVAc39LA131hTkvqImG4qxuYs166ItcQRxLo5mFe67Q2ph13b2Tt5lW6i0SxSOBYQGrnXPWeUu84In0Q+rhdDxr0zx6jiOhYNXpXoidw816zE6dEXJC4VObhFyuEBERAREQfQSIilrR2kHKO59cl75UcpHSDlHc+uS98qOVMEREBERAREQEREBWevew2yuY2FrXMiptZ4Jy7zRx82z3KsLnWO3JO3j965ZMffmJ+HbFl8Osxr1Wa4sc2hrKjH6KWmgax+djjkZA+oqQopo3w2+M8c0Alcel0Zbj8CFVrZRR3CUwSVZgIBc0ahcDgEnn2bAs9HaWVYc4V4ZFvwhhcWH9I48WzmXkvirrUz6PdjzX33q19eqMkcXyPeeNxJW99HX40ctoxnNNH3QtEPYY5HMdxtJBW3rJcTHZbeAdrIGY+OAq7VkjHSHkw0m1pW5zmjZIwtHvChbtZ6WtieY2ta4844lJ0F7jqhvUuNfo5islZRB0ZlovNeB/Z8zvgvPuMkbjm6xuk8+TTl3sslLO/XbgAqBlZqnBW0LzEysp3ebhwyNvMeha7r6V8crtbZtXfs+XfKV5K96u0YRlcEYWR2AsZK98PnzGnC4XK4RgiIgIiIPoJERS1o7SDlHc+uS98qOUjpByjufXJe+VHKmCIiAiIgIiICLLTQmoq4YAcb7I1mejJwpGe3UHl1NT0tTI7fJt6ka8AOadbGdnSotkis6l0rjtaNwiUUxU2ilZJSmnll3uacwOEgAcCCBkY4xtXnuFHSxV3kdGahz2yGN2+gYJzjZhTGWs+irYL13txZXsjuTXPc1o3uQZccf5HKQsm9y0MTDNFGYa6Od4e8N80A5O1Y3Wakhvot00sxZJq709gByT0+7jWKCgt0ra6dz6reKYsDQ1rS9xOQc83GFxvNbbn8Hox1vTUa9N+6OqXB9TK5pyHPJB92VebbW6lspm54omj7lRJNTfXb1ramTq62M45s451P0tQ4UsTRzMH4LO0Y4tWIdOxRvJba0suDmPEjHYc05Ct1su4qIWSA/rD6itYMqXuOBk/BWHRysc6Fzc/qv2L52Sk4o71XuzYotVPaSwhkjKuMYZP5smOZ/Mfmte31he/XaNh41sS6F1RYKgc7MPHyOVru5Sa0TwNuHlX2bJGS3eh46x9iYn2V9w27ViKyvzlYiF9mPR86/q4XC5XC1AiIgIiIPoJERS1o7SDlHc+uS98qOUjpByjufXJe+VHKmCIiAiIgIpS0UcFRBVzTwST7yGlrGOwTk4K9TLVSR11xjdDLUtpg0xxsdhxyRsyOjP3LjbNWszE+z0V7Pa0RMe6IoZWwV1PM/9WOVrnY6AcqTlFvp7xS1EVYJi6p3yVwGGtbrZHNnOONc/wBG0VPXXLfWvmgpMarGv1SckDafdldjbKKnrri2WJ8sVLGHsaJNU7cc+PeuVr1tO+fp/v7u1Md6xrl6/wC/s7VlxhrKmhqX1ALoahzXj/TrZDsfDj+AXeeqhfpBBVT3COeBsjntDQf0YG0A7PgvNLaqeKtuMI1i2ng32PJ2gkNIz08aySWyigvFbE+N74KWDfQwPwXHDdmfmVERjj036Okzln116/s7PuFHUXK11oIi1DqysJLiwA7CT8Culnq2RRXBra2OlllcwxvfxbCc8xWOigtdTd3wMilkgewuZl+qWkNJI4tu0YXa20dDVQVFU+lmka2VrRFG/Lo2HOXcW3CTFIiY5+zIm9pieXv+yJnGKiQb4JMPPnt4nbeMfFTNJVU0NPGRAZJdUbZD5o+Q4/rULKGNmeIySwOOqSMEheqN2Ix8F6bRusOXZ79y8ph1zc6KRkMENO1ww/ewcu92STj5LPbK2anyY3YyehQoedUAc6kaVuqAPrXmyVjWpfRpk7yzcIKjyGeKQNIe0t4unYqnVvAhd53GV6qmo1W72P3nfkouqk80N+a54MMVnlDjkmIidPG87ViK7uK6FfRh8q07lwuFyuFqRERAREQfQSIilrR2kHKO59cl75UcpHSDlHc+uS98qOVMEREBEUxb/JKa0uq6ikZUa9RvTg7jDNXJ1eg+9Re3dja6U7863pgttw8ho60MlfFNK1ojc3Ydh27V2tdzNAyrl3x2/wAgaWHblxDgTk/DK9Nppqaelhc6Fr9a4MZlwydTVJwV3tdPTOhnLKWKrnE5a6Fxw7eulvvyvNe1J724eulckd3U/LGystxrbhGZXspasAte1mS05DsY+sLuLnRVNbcnzSPhiqowxjtTJ2Y5vksdC+FtruLzRQONNqmMysJd5zsbdvMs8NLSG2MidTMLpaSSoMv+cOaTjB6NnEpt3ImdxPw6Vm861MfLCLpST3Wtkl3yOnqot6Dg3JaAAAcfJcuulHUXqtlkdJHT1UJiDw3Jb+rtx8vvXpt9lgr7fbJmtaHB7jUf6mazuPs4+aQ0bPK7wKeigmfDK0RMlA1WjJzzjCnvY5mde3/je7m1G9c+f90fBV0FNe9/ga6OmaxzW5ySSWEZ+spZqigpniWpkmhmikD2vjBIe0cbT8V7rRStqaaV5oIJXmrDXgjAjYRtxt5l0tlPRl1WIKeGskbPqsje7a6LJyW5PH71drV+1HP2RWl47s8ue0JUyiepllDdUSPLgOjJyvQ52IIW6xxqZxnnyV5Zw0TyBjXMbrEBruMDPEVla7fNRo42jHx4yvVrlDyRaYmXrpwC8k82wL3OmEFOX8Z4gFGUzsALLUS5e1o4m7ce9cbV3Z7KX7tHYvO0uOTxuPSV5JZC52V3kdgYB+K85K6Vq4Zb+zq4grquSuF1eaRcLlcIwREQEREH0EiIpa0dpByjufXJe+VHKR0g5R3PrkvfKjlTBERAUnb7jS09IaerpnTNbKJmBrgATjGCDzKMRTasWjUrpeaTuEtbbvDSRuZPTufqziePUdgBwBAB921daC5UlO7fKikL5WTb8yRjsHP/AEnPMotFE4a8+q4z3jXR747g0Utwjew69YWkY4m4drL0RXiFlubE6ncahkD4Gv1vN1XHjI6VEIk4qyRmvCUgvL6anpoYg4CNhZL/AKgX62z8FkbdaOSW4+UQzGKskDgGEAtwSedYrM1rm1+sAcUchGeZZbM7yehr6tjG79E1gY5zQdXLtvGuN60jfL/Zd6WyW7u5+f0dKO7x0Me9xRyFrasSt1iP1MEYPvwlHX2+nne99I9wbOJoXNIDm4/yn3KUFHFPdrlQRRMGuIpGgDiwWl2O0V1pZTJLep4JIIXCVgZJKBqtGXDoPQo71Z3y+HWKXjXP59vhXJ5TPUSTEAGR5cQObJyu0WQQSM6oO35LrM50k8j3kOc5xJc3iJztws1PIA17HbQYz9a9fpDwxztzcQO27VkkdrSH3D8lgjK7uPnuTXN0rb7Lo5y6FcuXXKpxmeYVwiLUuEREBERAREQfQSIilrR2kHKO59cl75UcpHSDlHc+uS98qOVMEREBERAREQEREHst1cKGSVzoBMyWMxuYXFuQfeFkp7nHTSzhtGw004AdAXuOMcWDxqPRc5x1tvbpXLasREeyShvdTFd33LDTI8FpaNgxjAHy2fUsdBcWUkFRBNTNqI6jV1gXlv6ucbR8V4UTw6/DfFvve3aRzHSvdGze2lxLWgk6o6MlZIo3OOwHiWFXWw0zf6El16CCffdUNkcRrMJ6P/0LrWu+TjN9c1RDCzaWn6lwSeNbc3Qq0WvQyCzzU2vNLHGwTBzdhbjJxx83GtREqZjS4tuHXOV1XJO1ONaxxlFwiMEREBERAREQfQSIilrR2kHKO59cl75UcpHSDlHc+uS98qOVMEREBERAREQEREBERAREQOZXqxVDKe1NJp5s+bmRkYPN71RVa7RcIaag1HPAcWtI1nHH3bcqqousu6e7FBTFklRE0+bvRLtU7OLZ5uxayyrhplpFR3amihppzI5mwh0ecD3OIyqcslUOCiIsaFcLlcICIiAiIgIiIPoJERS1o7SDlHc+uS98qOUjpByjufXJe+VHKmCIiAiIgIiICIiAiIgIiICytmc1urhpGMfBYlygIuFygLhEQEREBERAREQEREH0EiIpa0dpByjufXJe+VHKR0g5R3PrkvfKjlTBERAREQEREBERAREQEREBERAREQEREBERAREQEREBERB9BIiKWtHaQco7n1yXvlRykdIOUdz65L3yo5UwREQEREBERAREQEREBERAREQEREBERAREQEREBERAREQfQSIilrVN40UuFTe66dkkAbLUyPblxzguJ6F4+Bty9JT9o+CvtV/fJvpHfisS+Lbt2aLTD9FT+HYJrEztR+Bty9JT9o+CcDbl6Sn7R8FeEU8fmV5Zg6qPwNuXpKftHwTgbcvSU/aPgrwicfmPLMHVR+Bty9JT9o+CcDbl6Sn7R8FeETj8x5bg6qPwNuXpKftHwTgbcvSU/aPgrwicfmPLcHVR+Bty9JT9o+CcDbl6Sn7R8FeETj8x5Zg6qPwNuXpKftHwTgbcvSU/aPgrwicfmPLMHVR+Bty9JT9o+CcDbl6Sn7R8FeETj8x5Zg6qPwNuXpKftHwTgbcvSU/aPgrwicfmPLMHVR+Bty9JT9o+CcDbl6Sn7R8FeETj8x5bg6qPwNuXpKftHwTgbcvSU/aPgrwicfmPLcHVR+Bty9JT9o+CcDbl6Sn7R8FeETj8x5Zg6qPwNuXpKftHwTgbcvSU/aPgrwicfmPLMHVR+Bty9JT9o+CcDbl6Sn7R8FeETj8x5bg6rUiIvuPzatVf98m+kd+KxLLV/wB8m+kd+KxL8xf+qX7LH/RH4CIihYiIgIiIJe0W6Ovt1cS39MwAxHnztOPnhcXe3RUFDQ+biZ7SZSOnZs+WVit1xFDRzariJjLG9g6cE5WeS5w1b6F9Q8gsndJL5pOAXZwvbHhTiiPf/t8y3jRmmf8Ajv8As6Xi3xUk1KIgA1zNV+D/AJxx/ivXdqCnhgqnCjEG8SNETwTiQHj4+NeavulPXUo8xscjKgvaGtO1p4yfeubnc6atjqmGVxImEkGQeLGCPcrmcf2te/p+TnEZvsd7fL1/OGOtfTNoqSRlDEx0wLnEE8zsY4+fC73SkpaSkMkbBmpeHQ/6WaoJ+84XhqamGWio4mOy6Jjg/wCJcSu9fWQz0tFHG/LoYi1+enKi1omLcvaHatJia8/ed/2drTDDLNO+aPfGwQOlDCcAkY4/rQspa26QMpIjGyUtDmE7AefHuXFqqqenmmbUSFkc8LotcDOrnG3HOs9PVW2iujZoHF0cUR1XOH678Y4uYbVlK7pX8ebclpjJaY3vXL4d5KCnfpFFTsbimmLXMxsy0jKw3RkO9Rvjon0ztcg7DquHMQTzrO670j6u31WqGOg8yRjBsAzsx9aVlbRvZS0zah88bJjI972EYaebHwXS0Y+7bXz/AIcqTl71dxPKP8sd4oYqSGl3toD9TVm/fwCe8FIV9mp6eOpmZEN78ma5m0+a7O38V5LndaevpJ4wxrHifXjLWnLxjBJ9/Es897p5aaupg8lsrG70dU8eACPuW/yt2/T9Ufz5inrynn+cK+iIvnPsiIiMEREBERBakRF+qfilaq/75N9I78ViVlNNTuJc6CMk7SSwbU8kpvV4uwF8K3Z92nm/TU7VqsRpWkVl8kpvV4uwE8kpvV4uwFPDdVcX9KtIrL5JTerxdgJ5JTerxdgJw3U4v6VaRWXySm9Xi7ATySm9Xi7AThupxf0q0isvklN6vF2AnklN6vF2AnDdTi+n6q0uC0EbVZvJKb1eLsBPJKb1eLsBI7PMe7J7VE8pqq4iYDnbs2rgQsHSrT5JTerxdgJ5JTerxdgK/Dv95z8an3FX3tmMY2FcbyzGMK0+SU3q8XYCeSU3q8XYCeFf7zfGp9xV97bnODx5413Vl8kpvV4uwE8kpvV4uwFM4Jn1sqvaa19KqyuVZfJKb1eLsBPJKb1eLsBZw3VXF/SrSKy+SU3q8XYCeSU3q8XYCcN1OL+lWkVl8kpvV4uwE8kpvV4uwE4bqcX9KtIrL5JTerxdgJ5JTerxdgJw3U4v6VaRWXySm9Xi7ATySm9Xi7AThupxf0sqIi++/Lv/2Q==%20"/>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http://ecx.images-amazon.com/images/I/41kreHtR39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37394"/>
            <a:ext cx="4800600" cy="512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6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741"/>
            <a:ext cx="8229600" cy="810665"/>
          </a:xfrm>
        </p:spPr>
        <p:txBody>
          <a:bodyPr/>
          <a:lstStyle/>
          <a:p>
            <a:r>
              <a:rPr lang="en-US" sz="3200" dirty="0" smtClean="0"/>
              <a:t>Product Attributes</a:t>
            </a:r>
            <a:endParaRPr lang="en-US" sz="3200" dirty="0"/>
          </a:p>
        </p:txBody>
      </p:sp>
      <p:sp>
        <p:nvSpPr>
          <p:cNvPr id="3" name="Content Placeholder 2"/>
          <p:cNvSpPr>
            <a:spLocks noGrp="1"/>
          </p:cNvSpPr>
          <p:nvPr>
            <p:ph idx="1"/>
          </p:nvPr>
        </p:nvSpPr>
        <p:spPr>
          <a:xfrm>
            <a:off x="457200" y="1698106"/>
            <a:ext cx="8229600" cy="4294189"/>
          </a:xfrm>
        </p:spPr>
        <p:txBody>
          <a:bodyPr>
            <a:normAutofit/>
          </a:bodyPr>
          <a:lstStyle/>
          <a:p>
            <a:r>
              <a:rPr lang="en-US" sz="4800" dirty="0" smtClean="0"/>
              <a:t>Valuable</a:t>
            </a:r>
          </a:p>
          <a:p>
            <a:r>
              <a:rPr lang="en-US" sz="4800" dirty="0" smtClean="0"/>
              <a:t>Useable</a:t>
            </a:r>
          </a:p>
          <a:p>
            <a:r>
              <a:rPr lang="en-US" sz="4800" dirty="0" smtClean="0"/>
              <a:t>Feasible</a:t>
            </a:r>
            <a:endParaRPr lang="en-US" sz="4800"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29</a:t>
            </a:fld>
            <a:endParaRPr lang="en-US" dirty="0"/>
          </a:p>
        </p:txBody>
      </p:sp>
      <p:sp>
        <p:nvSpPr>
          <p:cNvPr id="6" name="TextBox 5"/>
          <p:cNvSpPr txBox="1"/>
          <p:nvPr/>
        </p:nvSpPr>
        <p:spPr>
          <a:xfrm>
            <a:off x="3713018" y="4530436"/>
            <a:ext cx="4170218" cy="584775"/>
          </a:xfrm>
          <a:prstGeom prst="rect">
            <a:avLst/>
          </a:prstGeom>
          <a:noFill/>
        </p:spPr>
        <p:txBody>
          <a:bodyPr wrap="square" rtlCol="0">
            <a:spAutoFit/>
          </a:bodyPr>
          <a:lstStyle/>
          <a:p>
            <a:r>
              <a:rPr lang="en-US" sz="3200" b="1" i="1" dirty="0" smtClean="0"/>
              <a:t>- Inspired </a:t>
            </a:r>
            <a:r>
              <a:rPr lang="en-US" sz="2400" dirty="0" smtClean="0"/>
              <a:t>Marty </a:t>
            </a:r>
            <a:r>
              <a:rPr lang="en-US" sz="2400" dirty="0" err="1" smtClean="0"/>
              <a:t>Cagan</a:t>
            </a:r>
            <a:endParaRPr lang="en-US" sz="1400" b="1" i="1" dirty="0"/>
          </a:p>
        </p:txBody>
      </p:sp>
    </p:spTree>
    <p:extLst>
      <p:ext uri="{BB962C8B-B14F-4D97-AF65-F5344CB8AC3E}">
        <p14:creationId xmlns:p14="http://schemas.microsoft.com/office/powerpoint/2010/main" val="331126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8" name="AutoShape 8"/>
          <p:cNvCxnSpPr>
            <a:cxnSpLocks noChangeShapeType="1"/>
            <a:stCxn id="15365" idx="2"/>
            <a:endCxn id="15367" idx="0"/>
          </p:cNvCxnSpPr>
          <p:nvPr/>
        </p:nvCxnSpPr>
        <p:spPr bwMode="auto">
          <a:xfrm flipH="1">
            <a:off x="2057400" y="1046163"/>
            <a:ext cx="38100" cy="1925637"/>
          </a:xfrm>
          <a:prstGeom prst="straightConnector1">
            <a:avLst/>
          </a:prstGeom>
          <a:noFill/>
          <a:ln w="28575">
            <a:solidFill>
              <a:schemeClr val="tx1"/>
            </a:solidFill>
            <a:round/>
            <a:headEnd/>
            <a:tailEnd type="triangle" w="med" len="med"/>
          </a:ln>
        </p:spPr>
      </p:cxnSp>
      <p:sp>
        <p:nvSpPr>
          <p:cNvPr id="9" name="Rectangle 6"/>
          <p:cNvSpPr>
            <a:spLocks noGrp="1" noChangeArrowheads="1"/>
          </p:cNvSpPr>
          <p:nvPr>
            <p:ph type="sldNum" sz="quarter" idx="12"/>
          </p:nvPr>
        </p:nvSpPr>
        <p:spPr>
          <a:ln/>
        </p:spPr>
        <p:txBody>
          <a:bodyPr/>
          <a:lstStyle/>
          <a:p>
            <a:pPr>
              <a:defRPr/>
            </a:pPr>
            <a:fld id="{E2DEB93E-1C3F-441E-BC8F-36390174C240}" type="slidenum">
              <a:rPr lang="en-US"/>
              <a:pPr>
                <a:defRPr/>
              </a:pPr>
              <a:t>3</a:t>
            </a:fld>
            <a:endParaRPr lang="en-US"/>
          </a:p>
        </p:txBody>
      </p:sp>
      <p:pic>
        <p:nvPicPr>
          <p:cNvPr id="15364" name="Picture 4"/>
          <p:cNvPicPr>
            <a:picLocks noChangeAspect="1" noChangeArrowheads="1"/>
          </p:cNvPicPr>
          <p:nvPr/>
        </p:nvPicPr>
        <p:blipFill>
          <a:blip r:embed="rId2" cstate="print"/>
          <a:srcRect l="3271" t="3668" r="728" b="20139"/>
          <a:stretch>
            <a:fillRect/>
          </a:stretch>
        </p:blipFill>
        <p:spPr bwMode="auto">
          <a:xfrm>
            <a:off x="4038600" y="152400"/>
            <a:ext cx="5029200" cy="6096000"/>
          </a:xfrm>
          <a:prstGeom prst="rect">
            <a:avLst/>
          </a:prstGeom>
          <a:noFill/>
          <a:ln w="9525">
            <a:noFill/>
            <a:miter lim="800000"/>
            <a:headEnd/>
            <a:tailEnd/>
          </a:ln>
        </p:spPr>
      </p:pic>
      <p:sp>
        <p:nvSpPr>
          <p:cNvPr id="15365" name="Text Box 5"/>
          <p:cNvSpPr txBox="1">
            <a:spLocks noChangeArrowheads="1"/>
          </p:cNvSpPr>
          <p:nvPr/>
        </p:nvSpPr>
        <p:spPr bwMode="auto">
          <a:xfrm>
            <a:off x="381000" y="457200"/>
            <a:ext cx="34290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b="1">
                <a:solidFill>
                  <a:srgbClr val="FF0000"/>
                </a:solidFill>
                <a:latin typeface="Times New Roman" pitchFamily="18" charset="0"/>
              </a:rPr>
              <a:t>“…Red Tape…”</a:t>
            </a:r>
          </a:p>
        </p:txBody>
      </p:sp>
      <p:sp>
        <p:nvSpPr>
          <p:cNvPr id="15366" name="AutoShape 6"/>
          <p:cNvSpPr>
            <a:spLocks noChangeArrowheads="1"/>
          </p:cNvSpPr>
          <p:nvPr/>
        </p:nvSpPr>
        <p:spPr bwMode="auto">
          <a:xfrm>
            <a:off x="5029200" y="2438400"/>
            <a:ext cx="762000" cy="304800"/>
          </a:xfrm>
          <a:prstGeom prst="wedgeRoundRectCallout">
            <a:avLst>
              <a:gd name="adj1" fmla="val -353973"/>
              <a:gd name="adj2" fmla="val -486512"/>
              <a:gd name="adj3" fmla="val 16667"/>
            </a:avLst>
          </a:prstGeom>
          <a:noFill/>
          <a:ln w="28575">
            <a:solidFill>
              <a:srgbClr val="FF0000"/>
            </a:solidFill>
            <a:miter lim="800000"/>
            <a:headEnd/>
            <a:tailEnd/>
          </a:ln>
        </p:spPr>
        <p:txBody>
          <a:bodyPr/>
          <a:lstStyle/>
          <a:p>
            <a:pPr algn="ctr"/>
            <a:endParaRPr lang="en-US" sz="2400">
              <a:latin typeface="Times New Roman" pitchFamily="18" charset="0"/>
            </a:endParaRPr>
          </a:p>
        </p:txBody>
      </p:sp>
      <p:sp>
        <p:nvSpPr>
          <p:cNvPr id="15367" name="Rectangle 7"/>
          <p:cNvSpPr>
            <a:spLocks noChangeArrowheads="1"/>
          </p:cNvSpPr>
          <p:nvPr/>
        </p:nvSpPr>
        <p:spPr bwMode="auto">
          <a:xfrm>
            <a:off x="76200" y="2971800"/>
            <a:ext cx="3962400" cy="3200400"/>
          </a:xfrm>
          <a:prstGeom prst="rect">
            <a:avLst/>
          </a:prstGeom>
          <a:solidFill>
            <a:schemeClr val="accent2">
              <a:lumMod val="20000"/>
              <a:lumOff val="80000"/>
            </a:schemeClr>
          </a:solidFill>
          <a:ln w="9525">
            <a:solidFill>
              <a:schemeClr val="tx1"/>
            </a:solidFill>
            <a:miter lim="800000"/>
            <a:headEnd/>
            <a:tailEnd/>
          </a:ln>
        </p:spPr>
        <p:txBody>
          <a:bodyPr anchor="ctr"/>
          <a:lstStyle/>
          <a:p>
            <a:pPr algn="ctr" eaLnBrk="0" hangingPunct="0"/>
            <a:r>
              <a:rPr lang="en-US" sz="3200" u="sng" dirty="0" smtClean="0">
                <a:solidFill>
                  <a:schemeClr val="tx2"/>
                </a:solidFill>
              </a:rPr>
              <a:t>Veteran-Centric:</a:t>
            </a:r>
          </a:p>
          <a:p>
            <a:pPr algn="ctr" eaLnBrk="0" hangingPunct="0"/>
            <a:r>
              <a:rPr lang="en-US" sz="3200" dirty="0" smtClean="0">
                <a:solidFill>
                  <a:schemeClr val="tx2"/>
                </a:solidFill>
              </a:rPr>
              <a:t>We </a:t>
            </a:r>
            <a:r>
              <a:rPr lang="en-US" sz="3200" dirty="0">
                <a:solidFill>
                  <a:schemeClr val="tx2"/>
                </a:solidFill>
              </a:rPr>
              <a:t>Need to Focus on Systems Thinking and  </a:t>
            </a:r>
            <a:br>
              <a:rPr lang="en-US" sz="3200" dirty="0">
                <a:solidFill>
                  <a:schemeClr val="tx2"/>
                </a:solidFill>
              </a:rPr>
            </a:br>
            <a:r>
              <a:rPr lang="en-US" sz="3200" dirty="0">
                <a:solidFill>
                  <a:schemeClr val="tx2"/>
                </a:solidFill>
              </a:rPr>
              <a:t>End-To-End Process Re-Engineering</a:t>
            </a:r>
          </a:p>
        </p:txBody>
      </p:sp>
      <p:sp>
        <p:nvSpPr>
          <p:cNvPr id="2" name="Date Placeholder 1"/>
          <p:cNvSpPr>
            <a:spLocks noGrp="1"/>
          </p:cNvSpPr>
          <p:nvPr>
            <p:ph type="dt" sz="half" idx="4294967295"/>
          </p:nvPr>
        </p:nvSpPr>
        <p:spPr>
          <a:xfrm>
            <a:off x="228600" y="6356350"/>
            <a:ext cx="2133600" cy="365125"/>
          </a:xfrm>
          <a:prstGeom prst="rect">
            <a:avLst/>
          </a:prstGeom>
        </p:spPr>
        <p:txBody>
          <a:bodyPr/>
          <a:lstStyle/>
          <a:p>
            <a:r>
              <a:rPr lang="en-US" smtClean="0"/>
              <a:t>3/31/2015</a:t>
            </a:r>
            <a:endParaRPr lang="en-US" dirty="0"/>
          </a:p>
        </p:txBody>
      </p:sp>
      <p:sp>
        <p:nvSpPr>
          <p:cNvPr id="4" name="TextBox 3"/>
          <p:cNvSpPr txBox="1"/>
          <p:nvPr/>
        </p:nvSpPr>
        <p:spPr>
          <a:xfrm>
            <a:off x="228600" y="1828800"/>
            <a:ext cx="3581400" cy="830997"/>
          </a:xfrm>
          <a:prstGeom prst="rect">
            <a:avLst/>
          </a:prstGeom>
          <a:gradFill flip="none" rotWithShape="1">
            <a:gsLst>
              <a:gs pos="0">
                <a:srgbClr val="FF0000">
                  <a:tint val="66000"/>
                  <a:satMod val="160000"/>
                </a:srgbClr>
              </a:gs>
              <a:gs pos="77000">
                <a:srgbClr val="FF0000">
                  <a:tint val="44500"/>
                  <a:satMod val="160000"/>
                </a:srgbClr>
              </a:gs>
              <a:gs pos="100000">
                <a:srgbClr val="FF0000">
                  <a:tint val="23500"/>
                  <a:satMod val="160000"/>
                </a:srgbClr>
              </a:gs>
            </a:gsLst>
            <a:lin ang="2700000" scaled="1"/>
            <a:tileRect/>
          </a:gradFill>
          <a:ln>
            <a:solidFill>
              <a:srgbClr val="FF0000"/>
            </a:solidFill>
          </a:ln>
        </p:spPr>
        <p:txBody>
          <a:bodyPr wrap="square" rtlCol="0">
            <a:spAutoFit/>
          </a:bodyPr>
          <a:lstStyle/>
          <a:p>
            <a:pPr algn="ctr"/>
            <a:r>
              <a:rPr lang="en-US" sz="2400" b="1" dirty="0" smtClean="0"/>
              <a:t>ASD Mission: </a:t>
            </a:r>
          </a:p>
          <a:p>
            <a:pPr algn="ctr"/>
            <a:r>
              <a:rPr lang="en-US" sz="2400" b="1" dirty="0" smtClean="0"/>
              <a:t>Cut </a:t>
            </a:r>
            <a:r>
              <a:rPr lang="en-US" sz="2400" b="1" dirty="0" smtClean="0">
                <a:solidFill>
                  <a:srgbClr val="FF0000"/>
                </a:solidFill>
              </a:rPr>
              <a:t>Red Tape</a:t>
            </a:r>
            <a:endParaRPr lang="en-US" sz="2400" b="1" dirty="0">
              <a:solidFill>
                <a:srgbClr val="FF0000"/>
              </a:solidFill>
            </a:endParaRPr>
          </a:p>
        </p:txBody>
      </p:sp>
    </p:spTree>
    <p:extLst>
      <p:ext uri="{BB962C8B-B14F-4D97-AF65-F5344CB8AC3E}">
        <p14:creationId xmlns:p14="http://schemas.microsoft.com/office/powerpoint/2010/main" val="3171721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810665"/>
          </a:xfrm>
        </p:spPr>
        <p:txBody>
          <a:bodyPr/>
          <a:lstStyle/>
          <a:p>
            <a:r>
              <a:rPr lang="en-US" sz="4000" dirty="0" smtClean="0"/>
              <a:t>The Same Story…</a:t>
            </a:r>
            <a:endParaRPr lang="en-US" sz="4000" dirty="0"/>
          </a:p>
        </p:txBody>
      </p:sp>
      <p:sp>
        <p:nvSpPr>
          <p:cNvPr id="6" name="Slide Number Placeholder 5"/>
          <p:cNvSpPr>
            <a:spLocks noGrp="1"/>
          </p:cNvSpPr>
          <p:nvPr>
            <p:ph type="sldNum" sz="quarter" idx="12"/>
          </p:nvPr>
        </p:nvSpPr>
        <p:spPr/>
        <p:txBody>
          <a:bodyPr/>
          <a:lstStyle/>
          <a:p>
            <a:fld id="{199A1851-7812-4D1E-908C-8D875A81DDDD}" type="slidenum">
              <a:rPr lang="en-US" smtClean="0"/>
              <a:t>30</a:t>
            </a:fld>
            <a:endParaRPr lang="en-US"/>
          </a:p>
        </p:txBody>
      </p:sp>
      <p:sp>
        <p:nvSpPr>
          <p:cNvPr id="4" name="Date Placeholder 3"/>
          <p:cNvSpPr>
            <a:spLocks noGrp="1"/>
          </p:cNvSpPr>
          <p:nvPr>
            <p:ph type="dt" sz="half" idx="4294967295"/>
          </p:nvPr>
        </p:nvSpPr>
        <p:spPr>
          <a:xfrm>
            <a:off x="457200" y="6356350"/>
            <a:ext cx="1295400" cy="365125"/>
          </a:xfrm>
          <a:prstGeom prst="rect">
            <a:avLst/>
          </a:prstGeom>
        </p:spPr>
        <p:txBody>
          <a:bodyPr/>
          <a:lstStyle/>
          <a:p>
            <a:r>
              <a:rPr lang="en-US" smtClean="0"/>
              <a:t>3/31/2015</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19200"/>
            <a:ext cx="4191000" cy="4876800"/>
          </a:xfrm>
          <a:prstGeom prst="rect">
            <a:avLst/>
          </a:prstGeom>
        </p:spPr>
      </p:pic>
    </p:spTree>
    <p:extLst>
      <p:ext uri="{BB962C8B-B14F-4D97-AF65-F5344CB8AC3E}">
        <p14:creationId xmlns:p14="http://schemas.microsoft.com/office/powerpoint/2010/main" val="345285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i="1" dirty="0" smtClean="0"/>
              <a:t>Eric’s Secrets…</a:t>
            </a:r>
            <a:endParaRPr lang="en-US" sz="4800" i="1" dirty="0"/>
          </a:p>
        </p:txBody>
      </p:sp>
      <p:sp>
        <p:nvSpPr>
          <p:cNvPr id="6" name="Content Placeholder 5"/>
          <p:cNvSpPr>
            <a:spLocks noGrp="1"/>
          </p:cNvSpPr>
          <p:nvPr>
            <p:ph idx="1"/>
          </p:nvPr>
        </p:nvSpPr>
        <p:spPr/>
        <p:txBody>
          <a:bodyPr/>
          <a:lstStyle/>
          <a:p>
            <a:r>
              <a:rPr lang="en-US" sz="4400" dirty="0" smtClean="0"/>
              <a:t>Extremely fast cycle time</a:t>
            </a:r>
          </a:p>
          <a:p>
            <a:r>
              <a:rPr lang="en-US" sz="4400" dirty="0" smtClean="0"/>
              <a:t>Focus on what the customers want </a:t>
            </a:r>
            <a:r>
              <a:rPr lang="en-US" sz="4400" b="1" u="sng" dirty="0" smtClean="0"/>
              <a:t>(without asking them)</a:t>
            </a:r>
            <a:r>
              <a:rPr lang="en-US" sz="4400" dirty="0" smtClean="0"/>
              <a:t> </a:t>
            </a:r>
          </a:p>
          <a:p>
            <a:r>
              <a:rPr lang="en-US" sz="4400" dirty="0" smtClean="0"/>
              <a:t>Scientific approach to making decisions</a:t>
            </a:r>
            <a:endParaRPr lang="en-US" sz="4400" dirty="0"/>
          </a:p>
        </p:txBody>
      </p:sp>
      <p:sp>
        <p:nvSpPr>
          <p:cNvPr id="4" name="Date Placeholder 3"/>
          <p:cNvSpPr>
            <a:spLocks noGrp="1"/>
          </p:cNvSpPr>
          <p:nvPr>
            <p:ph type="dt" sz="half" idx="10"/>
          </p:nvPr>
        </p:nvSpPr>
        <p:spPr/>
        <p:txBody>
          <a:bodyPr/>
          <a:lstStyle/>
          <a:p>
            <a:r>
              <a:rPr lang="en-US" smtClean="0"/>
              <a:t>3/31/2015</a:t>
            </a:r>
            <a:endParaRPr lang="en-US" dirty="0"/>
          </a:p>
        </p:txBody>
      </p:sp>
      <p:sp>
        <p:nvSpPr>
          <p:cNvPr id="3" name="Slide Number Placeholder 2"/>
          <p:cNvSpPr>
            <a:spLocks noGrp="1"/>
          </p:cNvSpPr>
          <p:nvPr>
            <p:ph type="sldNum" sz="quarter" idx="4294967295"/>
          </p:nvPr>
        </p:nvSpPr>
        <p:spPr>
          <a:xfrm>
            <a:off x="8077200" y="6400800"/>
            <a:ext cx="609600" cy="320675"/>
          </a:xfrm>
          <a:prstGeom prst="rect">
            <a:avLst/>
          </a:prstGeom>
        </p:spPr>
        <p:txBody>
          <a:bodyPr/>
          <a:lstStyle/>
          <a:p>
            <a:fld id="{9B27D237-6C0D-5549-BE11-2040A22CBC71}" type="slidenum">
              <a:rPr lang="en-US" smtClean="0"/>
              <a:t>31</a:t>
            </a:fld>
            <a:endParaRPr lang="en-US" dirty="0"/>
          </a:p>
        </p:txBody>
      </p:sp>
    </p:spTree>
    <p:extLst>
      <p:ext uri="{BB962C8B-B14F-4D97-AF65-F5344CB8AC3E}">
        <p14:creationId xmlns:p14="http://schemas.microsoft.com/office/powerpoint/2010/main" val="1061251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68362"/>
          </a:xfrm>
        </p:spPr>
        <p:txBody>
          <a:bodyPr/>
          <a:lstStyle/>
          <a:p>
            <a:r>
              <a:rPr lang="en-US" sz="4400" i="1" dirty="0" smtClean="0"/>
              <a:t>Eric Says…</a:t>
            </a:r>
            <a:endParaRPr lang="en-US" sz="4400" i="1" dirty="0"/>
          </a:p>
        </p:txBody>
      </p:sp>
      <p:sp>
        <p:nvSpPr>
          <p:cNvPr id="6" name="Content Placeholder 5"/>
          <p:cNvSpPr>
            <a:spLocks noGrp="1"/>
          </p:cNvSpPr>
          <p:nvPr>
            <p:ph idx="1"/>
          </p:nvPr>
        </p:nvSpPr>
        <p:spPr>
          <a:xfrm>
            <a:off x="914400" y="1371600"/>
            <a:ext cx="7086600" cy="4373563"/>
          </a:xfrm>
        </p:spPr>
        <p:txBody>
          <a:bodyPr>
            <a:normAutofit/>
          </a:bodyPr>
          <a:lstStyle/>
          <a:p>
            <a:pPr marL="457200" indent="-457200">
              <a:buFont typeface="+mj-lt"/>
              <a:buAutoNum type="arabicPeriod"/>
            </a:pPr>
            <a:r>
              <a:rPr lang="en-US" sz="3200" dirty="0" smtClean="0"/>
              <a:t>Entrepreneurs are everywhere</a:t>
            </a:r>
          </a:p>
          <a:p>
            <a:pPr marL="457200" indent="-457200">
              <a:buFont typeface="+mj-lt"/>
              <a:buAutoNum type="arabicPeriod"/>
            </a:pPr>
            <a:r>
              <a:rPr lang="en-US" sz="3200" dirty="0" smtClean="0"/>
              <a:t>Entrepreneurship </a:t>
            </a:r>
            <a:r>
              <a:rPr lang="en-US" sz="3200" dirty="0" smtClean="0"/>
              <a:t>is management</a:t>
            </a:r>
          </a:p>
          <a:p>
            <a:pPr marL="457200" indent="-457200">
              <a:buFont typeface="+mj-lt"/>
              <a:buAutoNum type="arabicPeriod"/>
            </a:pPr>
            <a:r>
              <a:rPr lang="en-US" sz="3200" dirty="0" smtClean="0"/>
              <a:t>Validate learning</a:t>
            </a:r>
          </a:p>
          <a:p>
            <a:pPr marL="457200" indent="-457200">
              <a:buFont typeface="+mj-lt"/>
              <a:buAutoNum type="arabicPeriod"/>
            </a:pPr>
            <a:r>
              <a:rPr lang="en-US" sz="3200" dirty="0" smtClean="0"/>
              <a:t>Build-measure-learn</a:t>
            </a:r>
          </a:p>
          <a:p>
            <a:pPr marL="457200" indent="-457200">
              <a:buFont typeface="+mj-lt"/>
              <a:buAutoNum type="arabicPeriod"/>
            </a:pPr>
            <a:r>
              <a:rPr lang="en-US" sz="3200" dirty="0" smtClean="0"/>
              <a:t>Use innovation accounting</a:t>
            </a:r>
            <a:endParaRPr lang="en-US" sz="3200" dirty="0"/>
          </a:p>
        </p:txBody>
      </p:sp>
      <p:sp>
        <p:nvSpPr>
          <p:cNvPr id="4" name="Date Placeholder 3"/>
          <p:cNvSpPr>
            <a:spLocks noGrp="1"/>
          </p:cNvSpPr>
          <p:nvPr>
            <p:ph type="dt" sz="half" idx="10"/>
          </p:nvPr>
        </p:nvSpPr>
        <p:spPr/>
        <p:txBody>
          <a:bodyPr/>
          <a:lstStyle/>
          <a:p>
            <a:r>
              <a:rPr lang="en-US" smtClean="0"/>
              <a:t>3/31/2015</a:t>
            </a:r>
            <a:endParaRPr lang="en-US" dirty="0"/>
          </a:p>
        </p:txBody>
      </p:sp>
      <p:sp>
        <p:nvSpPr>
          <p:cNvPr id="3" name="Slide Number Placeholder 2"/>
          <p:cNvSpPr>
            <a:spLocks noGrp="1"/>
          </p:cNvSpPr>
          <p:nvPr>
            <p:ph type="sldNum" sz="quarter" idx="4294967295"/>
          </p:nvPr>
        </p:nvSpPr>
        <p:spPr>
          <a:xfrm>
            <a:off x="8077200" y="6400800"/>
            <a:ext cx="609600" cy="320675"/>
          </a:xfrm>
          <a:prstGeom prst="rect">
            <a:avLst/>
          </a:prstGeom>
        </p:spPr>
        <p:txBody>
          <a:bodyPr/>
          <a:lstStyle/>
          <a:p>
            <a:fld id="{9B27D237-6C0D-5549-BE11-2040A22CBC71}" type="slidenum">
              <a:rPr lang="en-US" smtClean="0"/>
              <a:t>32</a:t>
            </a:fld>
            <a:endParaRPr lang="en-US" dirty="0"/>
          </a:p>
        </p:txBody>
      </p:sp>
    </p:spTree>
    <p:extLst>
      <p:ext uri="{BB962C8B-B14F-4D97-AF65-F5344CB8AC3E}">
        <p14:creationId xmlns:p14="http://schemas.microsoft.com/office/powerpoint/2010/main" val="3722252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395547" y="0"/>
            <a:ext cx="6096000" cy="931668"/>
          </a:xfrm>
        </p:spPr>
        <p:txBody>
          <a:bodyPr>
            <a:normAutofit/>
          </a:bodyPr>
          <a:lstStyle/>
          <a:p>
            <a:pPr algn="ctr" eaLnBrk="1" hangingPunct="1"/>
            <a:r>
              <a:rPr lang="en-US" sz="3600" dirty="0" smtClean="0">
                <a:solidFill>
                  <a:srgbClr val="214DA0"/>
                </a:solidFill>
                <a:ea typeface="Myriad Pro Semibold"/>
                <a:cs typeface="Myriad Pro Semibold"/>
                <a:sym typeface="Myriad Pro Semibold"/>
              </a:rPr>
              <a:t>How Can You Help Us?</a:t>
            </a:r>
            <a:endParaRPr lang="en-US" sz="3600" dirty="0" smtClean="0">
              <a:solidFill>
                <a:srgbClr val="214DA0"/>
              </a:solidFill>
              <a:sym typeface="Myriad Pro Semibold"/>
            </a:endParaRPr>
          </a:p>
        </p:txBody>
      </p:sp>
      <p:sp>
        <p:nvSpPr>
          <p:cNvPr id="17411" name="Rectangle 2"/>
          <p:cNvSpPr>
            <a:spLocks noGrp="1" noChangeArrowheads="1"/>
          </p:cNvSpPr>
          <p:nvPr>
            <p:ph type="body" idx="4294967295"/>
          </p:nvPr>
        </p:nvSpPr>
        <p:spPr>
          <a:xfrm>
            <a:off x="114303" y="1275584"/>
            <a:ext cx="4000497" cy="2991616"/>
          </a:xfrm>
        </p:spPr>
        <p:txBody>
          <a:bodyPr>
            <a:noAutofit/>
          </a:bodyPr>
          <a:lstStyle/>
          <a:p>
            <a:pPr marL="304800" indent="-304800" eaLnBrk="1" hangingPunct="1">
              <a:buFont typeface="Arial" pitchFamily="34" charset="0"/>
              <a:buNone/>
            </a:pPr>
            <a:r>
              <a:rPr lang="en-US" sz="2000" b="1" u="sng" dirty="0" smtClean="0">
                <a:solidFill>
                  <a:srgbClr val="214DA0"/>
                </a:solidFill>
                <a:latin typeface="Myriad Pro Semibold"/>
                <a:ea typeface="ヒラギノ角ゴ ProN W6"/>
                <a:cs typeface="ヒラギノ角ゴ ProN W6"/>
                <a:sym typeface="Myriad Pro Semibold"/>
              </a:rPr>
              <a:t>Challenges:    </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Cloud Technology</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Data Storage</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Telecommunications</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Licensing/Software Management</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Server Virtualization</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Lifecycle Management/Refresh</a:t>
            </a:r>
          </a:p>
          <a:p>
            <a:pPr marL="0" indent="0">
              <a:buNone/>
            </a:pPr>
            <a:r>
              <a:rPr lang="en-US" sz="2000" b="1" dirty="0" smtClean="0">
                <a:solidFill>
                  <a:srgbClr val="214DA0"/>
                </a:solidFill>
                <a:latin typeface="Calibri" panose="020F0502020204030204" pitchFamily="34" charset="0"/>
                <a:ea typeface="ヒラギノ角ゴ ProN W6"/>
                <a:cs typeface="ヒラギノ角ゴ ProN W6"/>
                <a:sym typeface="Myriad Pro Semibold"/>
              </a:rPr>
              <a:t>Mobile </a:t>
            </a:r>
            <a:r>
              <a:rPr lang="en-US" sz="2000" b="1" dirty="0">
                <a:solidFill>
                  <a:srgbClr val="214DA0"/>
                </a:solidFill>
                <a:latin typeface="Calibri" panose="020F0502020204030204" pitchFamily="34" charset="0"/>
                <a:ea typeface="ヒラギノ角ゴ ProN W6"/>
                <a:cs typeface="ヒラギノ角ゴ ProN W6"/>
                <a:sym typeface="Myriad Pro Semibold"/>
              </a:rPr>
              <a:t>Applications and Strategy</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Expand and improve </a:t>
            </a:r>
            <a:r>
              <a:rPr lang="en-US" sz="2000" b="1" dirty="0" err="1">
                <a:solidFill>
                  <a:srgbClr val="214DA0"/>
                </a:solidFill>
                <a:latin typeface="Calibri" panose="020F0502020204030204" pitchFamily="34" charset="0"/>
                <a:ea typeface="ヒラギノ角ゴ ProN W6"/>
                <a:cs typeface="ヒラギノ角ゴ ProN W6"/>
                <a:sym typeface="Myriad Pro Semibold"/>
              </a:rPr>
              <a:t>Telehealth</a:t>
            </a:r>
            <a:r>
              <a:rPr lang="en-US" sz="2000" b="1" dirty="0">
                <a:solidFill>
                  <a:srgbClr val="214DA0"/>
                </a:solidFill>
                <a:latin typeface="Calibri" panose="020F0502020204030204" pitchFamily="34" charset="0"/>
                <a:ea typeface="ヒラギノ角ゴ ProN W6"/>
                <a:cs typeface="ヒラギノ角ゴ ProN W6"/>
                <a:sym typeface="Myriad Pro Semibold"/>
              </a:rPr>
              <a:t> and Telemedicine capabilities</a:t>
            </a:r>
          </a:p>
          <a:p>
            <a:pPr marL="0" indent="0">
              <a:buNone/>
            </a:pPr>
            <a:r>
              <a:rPr lang="en-US" sz="2000" b="1" dirty="0">
                <a:solidFill>
                  <a:srgbClr val="214DA0"/>
                </a:solidFill>
                <a:latin typeface="Calibri" panose="020F0502020204030204" pitchFamily="34" charset="0"/>
                <a:ea typeface="ヒラギノ角ゴ ProN W6"/>
                <a:cs typeface="ヒラギノ角ゴ ProN W6"/>
                <a:sym typeface="Myriad Pro Semibold"/>
              </a:rPr>
              <a:t>Strengthen Cyber Security and Data Security</a:t>
            </a:r>
          </a:p>
        </p:txBody>
      </p:sp>
      <p:sp>
        <p:nvSpPr>
          <p:cNvPr id="15" name="TextBox 14"/>
          <p:cNvSpPr txBox="1"/>
          <p:nvPr/>
        </p:nvSpPr>
        <p:spPr>
          <a:xfrm>
            <a:off x="4698274" y="1219200"/>
            <a:ext cx="3848100" cy="1815882"/>
          </a:xfrm>
          <a:prstGeom prst="rect">
            <a:avLst/>
          </a:prstGeom>
          <a:noFill/>
        </p:spPr>
        <p:txBody>
          <a:bodyPr wrap="square">
            <a:spAutoFit/>
          </a:bodyPr>
          <a:lstStyle/>
          <a:p>
            <a:pPr>
              <a:defRPr/>
            </a:pPr>
            <a:endParaRPr lang="en-US" sz="2400" dirty="0">
              <a:solidFill>
                <a:srgbClr val="C0504D">
                  <a:lumMod val="50000"/>
                </a:srgbClr>
              </a:solidFill>
            </a:endParaRPr>
          </a:p>
          <a:p>
            <a:pPr>
              <a:defRPr/>
            </a:pPr>
            <a:endParaRPr lang="en-US" sz="2400" dirty="0">
              <a:solidFill>
                <a:prstClr val="black"/>
              </a:solidFill>
            </a:endParaRPr>
          </a:p>
          <a:p>
            <a:pPr>
              <a:defRPr/>
            </a:pPr>
            <a:endParaRPr lang="en-US" sz="3200" dirty="0">
              <a:solidFill>
                <a:prstClr val="black"/>
              </a:solidFill>
            </a:endParaRPr>
          </a:p>
          <a:p>
            <a:pPr>
              <a:defRPr/>
            </a:pPr>
            <a:r>
              <a:rPr lang="en-US" sz="3200" dirty="0">
                <a:solidFill>
                  <a:prstClr val="black"/>
                </a:solidFill>
              </a:rPr>
              <a:t> </a:t>
            </a:r>
          </a:p>
        </p:txBody>
      </p:sp>
      <p:sp>
        <p:nvSpPr>
          <p:cNvPr id="17415" name="TextBox 15"/>
          <p:cNvSpPr txBox="1">
            <a:spLocks noChangeArrowheads="1"/>
          </p:cNvSpPr>
          <p:nvPr/>
        </p:nvSpPr>
        <p:spPr bwMode="auto">
          <a:xfrm>
            <a:off x="4536803" y="1295400"/>
            <a:ext cx="4038600" cy="4893647"/>
          </a:xfrm>
          <a:prstGeom prst="rect">
            <a:avLst/>
          </a:prstGeom>
          <a:noFill/>
          <a:ln w="9525">
            <a:noFill/>
            <a:miter lim="800000"/>
            <a:headEnd/>
            <a:tailEnd/>
          </a:ln>
        </p:spPr>
        <p:txBody>
          <a:bodyPr wrap="square">
            <a:spAutoFit/>
          </a:bodyPr>
          <a:lstStyle/>
          <a:p>
            <a:r>
              <a:rPr lang="en-US" sz="2400" b="1" u="sng" dirty="0" smtClean="0">
                <a:solidFill>
                  <a:srgbClr val="C0504D"/>
                </a:solidFill>
                <a:latin typeface="+mn-lt"/>
              </a:rPr>
              <a:t>Relevant Needs:</a:t>
            </a:r>
            <a:endParaRPr lang="en-US" sz="2400" b="1" u="sng" dirty="0">
              <a:solidFill>
                <a:srgbClr val="C0504D"/>
              </a:solidFill>
              <a:latin typeface="+mn-lt"/>
            </a:endParaRPr>
          </a:p>
          <a:p>
            <a:pPr marL="285750" indent="-285750">
              <a:buFont typeface="Arial" panose="020B0604020202020204" pitchFamily="34" charset="0"/>
              <a:buChar char="•"/>
            </a:pPr>
            <a:r>
              <a:rPr lang="en-US" sz="2400" b="1" dirty="0">
                <a:solidFill>
                  <a:srgbClr val="C0504D"/>
                </a:solidFill>
                <a:latin typeface="+mn-lt"/>
              </a:rPr>
              <a:t>Program integration at all levels</a:t>
            </a:r>
          </a:p>
          <a:p>
            <a:pPr marL="285750" indent="-285750">
              <a:buFont typeface="Arial" panose="020B0604020202020204" pitchFamily="34" charset="0"/>
              <a:buChar char="•"/>
            </a:pPr>
            <a:r>
              <a:rPr lang="en-US" sz="2400" b="1" dirty="0" smtClean="0">
                <a:solidFill>
                  <a:srgbClr val="C0504D"/>
                </a:solidFill>
                <a:latin typeface="+mn-lt"/>
              </a:rPr>
              <a:t>System design and system engineering</a:t>
            </a:r>
            <a:endParaRPr lang="en-US" sz="2400" b="1" dirty="0">
              <a:solidFill>
                <a:srgbClr val="C0504D"/>
              </a:solidFill>
              <a:latin typeface="+mn-lt"/>
            </a:endParaRPr>
          </a:p>
          <a:p>
            <a:pPr marL="285750" indent="-285750">
              <a:buFont typeface="Arial" panose="020B0604020202020204" pitchFamily="34" charset="0"/>
              <a:buChar char="•"/>
            </a:pPr>
            <a:r>
              <a:rPr lang="en-US" sz="2400" b="1" dirty="0">
                <a:solidFill>
                  <a:srgbClr val="C0504D"/>
                </a:solidFill>
                <a:latin typeface="+mn-lt"/>
              </a:rPr>
              <a:t>Enterprise data management</a:t>
            </a:r>
          </a:p>
          <a:p>
            <a:pPr marL="285750" indent="-285750">
              <a:buFont typeface="Arial" panose="020B0604020202020204" pitchFamily="34" charset="0"/>
              <a:buChar char="•"/>
            </a:pPr>
            <a:r>
              <a:rPr lang="en-US" sz="2400" b="1" dirty="0">
                <a:solidFill>
                  <a:srgbClr val="C0504D"/>
                </a:solidFill>
                <a:latin typeface="+mn-lt"/>
              </a:rPr>
              <a:t>Information </a:t>
            </a:r>
            <a:r>
              <a:rPr lang="en-US" sz="2400" b="1" dirty="0" smtClean="0">
                <a:solidFill>
                  <a:srgbClr val="C0504D"/>
                </a:solidFill>
                <a:latin typeface="+mn-lt"/>
              </a:rPr>
              <a:t>interoperability Services</a:t>
            </a:r>
            <a:endParaRPr lang="en-US" sz="2400" b="1" dirty="0">
              <a:solidFill>
                <a:srgbClr val="C0504D"/>
              </a:solidFill>
              <a:latin typeface="+mn-lt"/>
            </a:endParaRPr>
          </a:p>
          <a:p>
            <a:pPr marL="285750" indent="-285750">
              <a:buFont typeface="Arial" panose="020B0604020202020204" pitchFamily="34" charset="0"/>
              <a:buChar char="•"/>
            </a:pPr>
            <a:r>
              <a:rPr lang="en-US" sz="2400" b="1" dirty="0" smtClean="0">
                <a:solidFill>
                  <a:srgbClr val="C0504D"/>
                </a:solidFill>
                <a:latin typeface="+mn-lt"/>
              </a:rPr>
              <a:t>Process </a:t>
            </a:r>
            <a:r>
              <a:rPr lang="en-US" sz="2400" b="1" dirty="0">
                <a:solidFill>
                  <a:srgbClr val="C0504D"/>
                </a:solidFill>
                <a:latin typeface="+mn-lt"/>
              </a:rPr>
              <a:t>modeling</a:t>
            </a:r>
          </a:p>
          <a:p>
            <a:pPr marL="285750" indent="-285750">
              <a:buFont typeface="Arial" panose="020B0604020202020204" pitchFamily="34" charset="0"/>
              <a:buChar char="•"/>
            </a:pPr>
            <a:r>
              <a:rPr lang="en-US" sz="2400" b="1" dirty="0">
                <a:solidFill>
                  <a:srgbClr val="C0504D"/>
                </a:solidFill>
                <a:latin typeface="+mn-lt"/>
              </a:rPr>
              <a:t>Program management support</a:t>
            </a:r>
          </a:p>
          <a:p>
            <a:endParaRPr lang="en-US" sz="2400" b="1" dirty="0" smtClean="0">
              <a:solidFill>
                <a:srgbClr val="C0504D"/>
              </a:solidFill>
              <a:latin typeface="+mn-lt"/>
            </a:endParaRPr>
          </a:p>
        </p:txBody>
      </p:sp>
      <p:cxnSp>
        <p:nvCxnSpPr>
          <p:cNvPr id="10" name="Straight Connector 9"/>
          <p:cNvCxnSpPr/>
          <p:nvPr/>
        </p:nvCxnSpPr>
        <p:spPr>
          <a:xfrm>
            <a:off x="126274" y="1066800"/>
            <a:ext cx="856052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228600" y="1211197"/>
            <a:ext cx="8534400" cy="8003"/>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p:cNvSpPr txBox="1">
            <a:spLocks noChangeArrowheads="1"/>
          </p:cNvSpPr>
          <p:nvPr/>
        </p:nvSpPr>
        <p:spPr bwMode="auto">
          <a:xfrm>
            <a:off x="1295400" y="6096000"/>
            <a:ext cx="7315200" cy="646331"/>
          </a:xfrm>
          <a:prstGeom prst="rect">
            <a:avLst/>
          </a:prstGeom>
          <a:solidFill>
            <a:srgbClr val="002060"/>
          </a:solidFill>
          <a:ln w="9525">
            <a:noFill/>
            <a:miter lim="800000"/>
            <a:headEnd/>
            <a:tailEnd/>
          </a:ln>
          <a:effectLst>
            <a:outerShdw blurRad="63500" dist="38100" dir="5400000" algn="t" rotWithShape="0">
              <a:srgbClr val="000000">
                <a:alpha val="39999"/>
              </a:srgbClr>
            </a:outerShdw>
          </a:effectLst>
        </p:spPr>
        <p:txBody>
          <a:bodyPr>
            <a:spAutoFit/>
          </a:bodyPr>
          <a:lstStyle/>
          <a:p>
            <a:pPr algn="ctr">
              <a:defRPr/>
            </a:pPr>
            <a:r>
              <a:rPr lang="en-US" b="1" dirty="0" smtClean="0">
                <a:solidFill>
                  <a:schemeClr val="bg1"/>
                </a:solidFill>
              </a:rPr>
              <a:t>You can add value by providing solutions that work with or improve VA business processes.</a:t>
            </a:r>
            <a:endParaRPr lang="en-US" b="1" dirty="0">
              <a:solidFill>
                <a:schemeClr val="bg1"/>
              </a:solidFill>
              <a:cs typeface="Arial" pitchFamily="34" charset="0"/>
            </a:endParaRPr>
          </a:p>
        </p:txBody>
      </p:sp>
      <p:sp>
        <p:nvSpPr>
          <p:cNvPr id="2" name="Slide Number Placeholder 1"/>
          <p:cNvSpPr>
            <a:spLocks noGrp="1"/>
          </p:cNvSpPr>
          <p:nvPr>
            <p:ph type="sldNum" sz="quarter" idx="12"/>
          </p:nvPr>
        </p:nvSpPr>
        <p:spPr/>
        <p:txBody>
          <a:bodyPr/>
          <a:lstStyle/>
          <a:p>
            <a:fld id="{9B27D237-6C0D-5549-BE11-2040A22CBC71}" type="slidenum">
              <a:rPr lang="en-US" smtClean="0"/>
              <a:pPr/>
              <a:t>33</a:t>
            </a:fld>
            <a:endParaRPr lang="en-US" dirty="0"/>
          </a:p>
        </p:txBody>
      </p:sp>
    </p:spTree>
    <p:extLst>
      <p:ext uri="{BB962C8B-B14F-4D97-AF65-F5344CB8AC3E}">
        <p14:creationId xmlns:p14="http://schemas.microsoft.com/office/powerpoint/2010/main" val="38558591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9"/>
          <p:cNvSpPr>
            <a:spLocks noGrp="1"/>
          </p:cNvSpPr>
          <p:nvPr>
            <p:ph type="sldNum" sz="quarter" idx="12"/>
          </p:nvPr>
        </p:nvSpPr>
        <p:spPr/>
        <p:txBody>
          <a:bodyPr/>
          <a:lstStyle/>
          <a:p>
            <a:pPr>
              <a:defRPr/>
            </a:pPr>
            <a:fld id="{364756F6-F99A-4B85-A917-F6DCA02013ED}" type="slidenum">
              <a:rPr lang="en-US" smtClean="0"/>
              <a:pPr>
                <a:defRPr/>
              </a:pPr>
              <a:t>34</a:t>
            </a:fld>
            <a:endParaRPr lang="en-US" dirty="0"/>
          </a:p>
        </p:txBody>
      </p:sp>
      <p:sp>
        <p:nvSpPr>
          <p:cNvPr id="10242" name="Requirements Forecast 2015"/>
          <p:cNvSpPr>
            <a:spLocks noGrp="1"/>
          </p:cNvSpPr>
          <p:nvPr>
            <p:ph type="title" idx="4294967295"/>
          </p:nvPr>
        </p:nvSpPr>
        <p:spPr>
          <a:xfrm>
            <a:off x="1295400" y="10886"/>
            <a:ext cx="6096000" cy="479425"/>
          </a:xfrm>
        </p:spPr>
        <p:txBody>
          <a:bodyPr>
            <a:normAutofit fontScale="90000"/>
          </a:bodyPr>
          <a:lstStyle/>
          <a:p>
            <a:r>
              <a:rPr lang="en-US" altLang="en-US" sz="2800" dirty="0" smtClean="0"/>
              <a:t>Opportunities Forecast 2015-2016</a:t>
            </a:r>
          </a:p>
        </p:txBody>
      </p:sp>
      <p:sp>
        <p:nvSpPr>
          <p:cNvPr id="2" name="Date Placeholder 1"/>
          <p:cNvSpPr>
            <a:spLocks noGrp="1"/>
          </p:cNvSpPr>
          <p:nvPr>
            <p:ph type="dt" sz="half" idx="4294967295"/>
          </p:nvPr>
        </p:nvSpPr>
        <p:spPr>
          <a:xfrm>
            <a:off x="0" y="6492875"/>
            <a:ext cx="2133600" cy="365125"/>
          </a:xfrm>
        </p:spPr>
        <p:txBody>
          <a:bodyPr/>
          <a:lstStyle/>
          <a:p>
            <a:fld id="{9CB369F3-3A20-458C-AC53-490AFC16964D}" type="datetime1">
              <a:rPr lang="en-US" smtClean="0"/>
              <a:t>6/15/2015</a:t>
            </a:fld>
            <a:endParaRPr lang="en-US" dirty="0"/>
          </a:p>
        </p:txBody>
      </p:sp>
      <p:graphicFrame>
        <p:nvGraphicFramePr>
          <p:cNvPr id="7" name="Requirements Forecast Table" descr="Table of Requirements Forecast for 2015-2016"/>
          <p:cNvGraphicFramePr>
            <a:graphicFrameLocks noGrp="1"/>
          </p:cNvGraphicFramePr>
          <p:nvPr>
            <p:extLst>
              <p:ext uri="{D42A27DB-BD31-4B8C-83A1-F6EECF244321}">
                <p14:modId xmlns:p14="http://schemas.microsoft.com/office/powerpoint/2010/main" val="1460418615"/>
              </p:ext>
            </p:extLst>
          </p:nvPr>
        </p:nvGraphicFramePr>
        <p:xfrm>
          <a:off x="457200" y="685800"/>
          <a:ext cx="8447314" cy="5919636"/>
        </p:xfrm>
        <a:graphic>
          <a:graphicData uri="http://schemas.openxmlformats.org/drawingml/2006/table">
            <a:tbl>
              <a:tblPr firstRow="1" bandRow="1">
                <a:tableStyleId>{5C22544A-7EE6-4342-B048-85BDC9FD1C3A}</a:tableStyleId>
              </a:tblPr>
              <a:tblGrid>
                <a:gridCol w="2713840"/>
                <a:gridCol w="3516531"/>
                <a:gridCol w="1223141"/>
                <a:gridCol w="993802"/>
              </a:tblGrid>
              <a:tr h="841326">
                <a:tc>
                  <a:txBody>
                    <a:bodyPr/>
                    <a:lstStyle/>
                    <a:p>
                      <a:r>
                        <a:rPr lang="en-US" sz="1600" dirty="0" smtClean="0"/>
                        <a:t>Opportunity</a:t>
                      </a:r>
                      <a:endParaRPr lang="en-US" sz="1600" dirty="0"/>
                    </a:p>
                  </a:txBody>
                  <a:tcPr marT="45731" marB="45731"/>
                </a:tc>
                <a:tc>
                  <a:txBody>
                    <a:bodyPr/>
                    <a:lstStyle/>
                    <a:p>
                      <a:r>
                        <a:rPr lang="en-US" sz="1600" dirty="0" smtClean="0"/>
                        <a:t>Description</a:t>
                      </a:r>
                      <a:endParaRPr lang="en-US" sz="1600" dirty="0"/>
                    </a:p>
                  </a:txBody>
                  <a:tcPr marT="45731" marB="45731"/>
                </a:tc>
                <a:tc>
                  <a:txBody>
                    <a:bodyPr/>
                    <a:lstStyle/>
                    <a:p>
                      <a:r>
                        <a:rPr lang="en-US" sz="1600" dirty="0" smtClean="0"/>
                        <a:t>Anticipated </a:t>
                      </a:r>
                    </a:p>
                    <a:p>
                      <a:r>
                        <a:rPr lang="en-US" sz="1600" dirty="0" smtClean="0"/>
                        <a:t>date needed</a:t>
                      </a:r>
                      <a:endParaRPr lang="en-US" sz="1600" dirty="0"/>
                    </a:p>
                  </a:txBody>
                  <a:tcPr marT="45731" marB="45731"/>
                </a:tc>
                <a:tc>
                  <a:txBody>
                    <a:bodyPr/>
                    <a:lstStyle/>
                    <a:p>
                      <a:r>
                        <a:rPr lang="en-US" sz="1600" dirty="0" smtClean="0"/>
                        <a:t>Range of Budget</a:t>
                      </a:r>
                      <a:endParaRPr lang="en-US" sz="1600" dirty="0"/>
                    </a:p>
                  </a:txBody>
                  <a:tcPr marT="45731" marB="45731"/>
                </a:tc>
              </a:tr>
              <a:tr h="542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ASD VE PEO Support</a:t>
                      </a:r>
                      <a:endParaRPr lang="en-US" sz="1600" dirty="0"/>
                    </a:p>
                  </a:txBody>
                  <a:tcPr marT="45731" marB="45731"/>
                </a:tc>
                <a:tc>
                  <a:txBody>
                    <a:bodyPr/>
                    <a:lstStyle/>
                    <a:p>
                      <a:r>
                        <a:rPr lang="en-US" sz="1600" dirty="0" smtClean="0"/>
                        <a:t>Technical, clinical, financial &amp; acquisition support</a:t>
                      </a:r>
                      <a:endParaRPr lang="en-US" sz="1600" dirty="0"/>
                    </a:p>
                  </a:txBody>
                  <a:tcPr marT="45731" marB="45731"/>
                </a:tc>
                <a:tc>
                  <a:txBody>
                    <a:bodyPr/>
                    <a:lstStyle/>
                    <a:p>
                      <a:r>
                        <a:rPr lang="en-US" sz="1600" dirty="0" smtClean="0"/>
                        <a:t>March</a:t>
                      </a:r>
                      <a:r>
                        <a:rPr lang="en-US" sz="1600" baseline="0" dirty="0" smtClean="0"/>
                        <a:t> 2015</a:t>
                      </a:r>
                      <a:endParaRPr lang="en-US" sz="1600" dirty="0"/>
                    </a:p>
                  </a:txBody>
                  <a:tcPr marT="45731" marB="45731"/>
                </a:tc>
                <a:tc>
                  <a:txBody>
                    <a:bodyPr/>
                    <a:lstStyle/>
                    <a:p>
                      <a:r>
                        <a:rPr lang="en-US" sz="1600" dirty="0" smtClean="0"/>
                        <a:t>$5.5-7.5M</a:t>
                      </a:r>
                      <a:endParaRPr lang="en-US" sz="1600" dirty="0"/>
                    </a:p>
                  </a:txBody>
                  <a:tcPr marT="45731" marB="45731"/>
                </a:tc>
              </a:tr>
              <a:tr h="542603">
                <a:tc>
                  <a:txBody>
                    <a:bodyPr/>
                    <a:lstStyle/>
                    <a:p>
                      <a:r>
                        <a:rPr lang="en-US" sz="1600" dirty="0" smtClean="0"/>
                        <a:t>PPM Product Planning &amp; Development Support</a:t>
                      </a:r>
                    </a:p>
                  </a:txBody>
                  <a:tcPr marT="45731" marB="45731"/>
                </a:tc>
                <a:tc>
                  <a:txBody>
                    <a:bodyPr/>
                    <a:lstStyle/>
                    <a:p>
                      <a:pPr lvl="0"/>
                      <a:r>
                        <a:rPr lang="en-US" sz="1600" dirty="0" smtClean="0">
                          <a:latin typeface="+mn-lt"/>
                        </a:rPr>
                        <a:t>Program support activities for the infrastructure activities</a:t>
                      </a:r>
                      <a:endParaRPr lang="en-US" sz="1600" dirty="0"/>
                    </a:p>
                  </a:txBody>
                  <a:tcPr marT="45731" marB="45731"/>
                </a:tc>
                <a:tc>
                  <a:txBody>
                    <a:bodyPr/>
                    <a:lstStyle/>
                    <a:p>
                      <a:r>
                        <a:rPr lang="en-US" sz="1600" dirty="0" smtClean="0"/>
                        <a:t>August 2015</a:t>
                      </a:r>
                      <a:endParaRPr lang="en-US" sz="1600" dirty="0"/>
                    </a:p>
                  </a:txBody>
                  <a:tcPr marT="45731" marB="45731"/>
                </a:tc>
                <a:tc>
                  <a:txBody>
                    <a:bodyPr/>
                    <a:lstStyle/>
                    <a:p>
                      <a:r>
                        <a:rPr lang="en-US" sz="1600" dirty="0" smtClean="0"/>
                        <a:t>$1-2M</a:t>
                      </a:r>
                      <a:endParaRPr lang="en-US" sz="1600" dirty="0"/>
                    </a:p>
                  </a:txBody>
                  <a:tcPr marT="45731" marB="45731"/>
                </a:tc>
              </a:tr>
              <a:tr h="542603">
                <a:tc>
                  <a:txBody>
                    <a:bodyPr/>
                    <a:lstStyle/>
                    <a:p>
                      <a:r>
                        <a:rPr lang="en-US" sz="1600" kern="1200" dirty="0" smtClean="0">
                          <a:solidFill>
                            <a:schemeClr val="dk1"/>
                          </a:solidFill>
                          <a:effectLst/>
                          <a:latin typeface="+mn-lt"/>
                          <a:ea typeface="+mn-ea"/>
                          <a:cs typeface="+mn-cs"/>
                        </a:rPr>
                        <a:t>PKMCS Support</a:t>
                      </a:r>
                      <a:endParaRPr lang="en-US" sz="1600" dirty="0"/>
                    </a:p>
                  </a:txBody>
                  <a:tcPr marT="45731" marB="45731"/>
                </a:tc>
                <a:tc>
                  <a:txBody>
                    <a:bodyPr/>
                    <a:lstStyle/>
                    <a:p>
                      <a:r>
                        <a:rPr lang="en-US" sz="1600" dirty="0" smtClean="0"/>
                        <a:t>Process Standardization &amp; Implementation</a:t>
                      </a:r>
                      <a:endParaRPr lang="en-US" sz="1600" dirty="0"/>
                    </a:p>
                  </a:txBody>
                  <a:tcPr marT="45731" marB="45731"/>
                </a:tc>
                <a:tc>
                  <a:txBody>
                    <a:bodyPr/>
                    <a:lstStyle/>
                    <a:p>
                      <a:r>
                        <a:rPr lang="en-US" sz="1600" dirty="0" smtClean="0"/>
                        <a:t>June</a:t>
                      </a:r>
                      <a:r>
                        <a:rPr lang="en-US" sz="1600" baseline="0" dirty="0" smtClean="0"/>
                        <a:t> 2015</a:t>
                      </a:r>
                      <a:endParaRPr lang="en-US" sz="1600" dirty="0"/>
                    </a:p>
                  </a:txBody>
                  <a:tcPr marT="45731" marB="45731"/>
                </a:tc>
                <a:tc>
                  <a:txBody>
                    <a:bodyPr/>
                    <a:lstStyle/>
                    <a:p>
                      <a:r>
                        <a:rPr lang="en-US" sz="1600" dirty="0" smtClean="0"/>
                        <a:t>$3.7-3.9M</a:t>
                      </a:r>
                      <a:endParaRPr lang="en-US" sz="1600" dirty="0"/>
                    </a:p>
                  </a:txBody>
                  <a:tcPr marT="45731" marB="45731"/>
                </a:tc>
              </a:tr>
              <a:tr h="542603">
                <a:tc>
                  <a:txBody>
                    <a:bodyPr/>
                    <a:lstStyle/>
                    <a:p>
                      <a:r>
                        <a:rPr lang="en-US" sz="1600" dirty="0" smtClean="0"/>
                        <a:t>PKMCS</a:t>
                      </a:r>
                      <a:r>
                        <a:rPr lang="en-US" sz="1600" baseline="0" dirty="0" smtClean="0"/>
                        <a:t> Advisory Services</a:t>
                      </a:r>
                      <a:endParaRPr lang="en-US" sz="1600" dirty="0"/>
                    </a:p>
                  </a:txBody>
                  <a:tcPr marT="45731" marB="45731"/>
                </a:tc>
                <a:tc>
                  <a:txBody>
                    <a:bodyPr/>
                    <a:lstStyle/>
                    <a:p>
                      <a:r>
                        <a:rPr lang="en-US" sz="1600" dirty="0" smtClean="0"/>
                        <a:t>Research &amp; advisory services</a:t>
                      </a:r>
                      <a:endParaRPr lang="en-US" sz="1600" dirty="0"/>
                    </a:p>
                  </a:txBody>
                  <a:tcPr marT="45731" marB="45731"/>
                </a:tc>
                <a:tc>
                  <a:txBody>
                    <a:bodyPr/>
                    <a:lstStyle/>
                    <a:p>
                      <a:r>
                        <a:rPr lang="en-US" sz="1600" dirty="0" smtClean="0"/>
                        <a:t>September 2016</a:t>
                      </a:r>
                      <a:endParaRPr lang="en-US" sz="1600" dirty="0"/>
                    </a:p>
                  </a:txBody>
                  <a:tcPr marT="45731" marB="45731"/>
                </a:tc>
                <a:tc>
                  <a:txBody>
                    <a:bodyPr/>
                    <a:lstStyle/>
                    <a:p>
                      <a:r>
                        <a:rPr lang="en-US" sz="1600" dirty="0" smtClean="0"/>
                        <a:t>$220-230K</a:t>
                      </a:r>
                      <a:endParaRPr lang="en-US" sz="1600" dirty="0"/>
                    </a:p>
                  </a:txBody>
                  <a:tcPr marT="45731" marB="45731"/>
                </a:tc>
              </a:tr>
              <a:tr h="542603">
                <a:tc>
                  <a:txBody>
                    <a:bodyPr/>
                    <a:lstStyle/>
                    <a:p>
                      <a:r>
                        <a:rPr lang="en-US" sz="1600" dirty="0" smtClean="0"/>
                        <a:t>EA Consolidated Execution</a:t>
                      </a:r>
                      <a:endParaRPr lang="en-US" sz="1600" dirty="0"/>
                    </a:p>
                  </a:txBody>
                  <a:tcPr marT="45731" marB="45731"/>
                </a:tc>
                <a:tc>
                  <a:txBody>
                    <a:bodyPr/>
                    <a:lstStyle/>
                    <a:p>
                      <a:r>
                        <a:rPr lang="en-US" sz="1600" dirty="0" smtClean="0"/>
                        <a:t>Analysis, data collection, architecture products</a:t>
                      </a:r>
                      <a:endParaRPr lang="en-US" sz="1600" dirty="0"/>
                    </a:p>
                  </a:txBody>
                  <a:tcPr marT="45731" marB="45731"/>
                </a:tc>
                <a:tc>
                  <a:txBody>
                    <a:bodyPr/>
                    <a:lstStyle/>
                    <a:p>
                      <a:r>
                        <a:rPr lang="en-US" sz="1600" dirty="0" smtClean="0"/>
                        <a:t>July 2014</a:t>
                      </a:r>
                      <a:endParaRPr lang="en-US" sz="1600" dirty="0"/>
                    </a:p>
                  </a:txBody>
                  <a:tcPr marT="45731" marB="45731"/>
                </a:tc>
                <a:tc>
                  <a:txBody>
                    <a:bodyPr/>
                    <a:lstStyle/>
                    <a:p>
                      <a:r>
                        <a:rPr lang="en-US" sz="1600" dirty="0" smtClean="0"/>
                        <a:t>$25-27M</a:t>
                      </a:r>
                      <a:endParaRPr lang="en-US" sz="1600" dirty="0"/>
                    </a:p>
                  </a:txBody>
                  <a:tcPr marT="45731" marB="45731"/>
                </a:tc>
              </a:tr>
              <a:tr h="542603">
                <a:tc>
                  <a:txBody>
                    <a:bodyPr/>
                    <a:lstStyle/>
                    <a:p>
                      <a:r>
                        <a:rPr lang="en-US" sz="1600" dirty="0" smtClean="0"/>
                        <a:t>EA Strategy &amp; Governance</a:t>
                      </a:r>
                      <a:endParaRPr lang="en-US" sz="1600" dirty="0"/>
                    </a:p>
                  </a:txBody>
                  <a:tcPr marT="45731" marB="45731"/>
                </a:tc>
                <a:tc>
                  <a:txBody>
                    <a:bodyPr/>
                    <a:lstStyle/>
                    <a:p>
                      <a:r>
                        <a:rPr lang="en-US" sz="1600" dirty="0" smtClean="0"/>
                        <a:t>Support Strategic Management Capabilities</a:t>
                      </a:r>
                      <a:endParaRPr lang="en-US" sz="1600" dirty="0"/>
                    </a:p>
                  </a:txBody>
                  <a:tcPr marT="45731" marB="45731"/>
                </a:tc>
                <a:tc>
                  <a:txBody>
                    <a:bodyPr/>
                    <a:lstStyle/>
                    <a:p>
                      <a:r>
                        <a:rPr lang="en-US" sz="1600" dirty="0" smtClean="0"/>
                        <a:t>January 2015</a:t>
                      </a:r>
                      <a:endParaRPr lang="en-US" sz="1600" dirty="0"/>
                    </a:p>
                  </a:txBody>
                  <a:tcPr marT="45731" marB="45731"/>
                </a:tc>
                <a:tc>
                  <a:txBody>
                    <a:bodyPr/>
                    <a:lstStyle/>
                    <a:p>
                      <a:r>
                        <a:rPr lang="en-US" sz="1600" dirty="0" smtClean="0"/>
                        <a:t>$3-5M</a:t>
                      </a:r>
                      <a:endParaRPr lang="en-US" sz="1600" dirty="0"/>
                    </a:p>
                  </a:txBody>
                  <a:tcPr marT="45731" marB="45731"/>
                </a:tc>
              </a:tr>
              <a:tr h="780476">
                <a:tc>
                  <a:txBody>
                    <a:bodyPr/>
                    <a:lstStyle/>
                    <a:p>
                      <a:r>
                        <a:rPr lang="en-US" sz="1600" kern="1200" dirty="0" smtClean="0">
                          <a:solidFill>
                            <a:schemeClr val="dk1"/>
                          </a:solidFill>
                          <a:effectLst/>
                          <a:latin typeface="+mn-lt"/>
                          <a:ea typeface="+mn-ea"/>
                          <a:cs typeface="+mn-cs"/>
                        </a:rPr>
                        <a:t>Technology Strategies Support</a:t>
                      </a:r>
                      <a:endParaRPr lang="en-US" sz="1600" dirty="0"/>
                    </a:p>
                  </a:txBody>
                  <a:tcPr marT="45731" marB="45731"/>
                </a:tc>
                <a:tc>
                  <a:txBody>
                    <a:bodyPr/>
                    <a:lstStyle/>
                    <a:p>
                      <a:r>
                        <a:rPr lang="en-US" sz="1600" dirty="0" smtClean="0"/>
                        <a:t>Project management &amp; analysis; design patterns;</a:t>
                      </a:r>
                      <a:r>
                        <a:rPr lang="en-US" sz="1600" baseline="0" dirty="0" smtClean="0"/>
                        <a:t> analysis of emerging technologies </a:t>
                      </a:r>
                      <a:endParaRPr lang="en-US" sz="1600" dirty="0"/>
                    </a:p>
                  </a:txBody>
                  <a:tcPr marT="45731" marB="45731"/>
                </a:tc>
                <a:tc>
                  <a:txBody>
                    <a:bodyPr/>
                    <a:lstStyle/>
                    <a:p>
                      <a:r>
                        <a:rPr lang="en-US" sz="1600" dirty="0" smtClean="0"/>
                        <a:t>September 2015</a:t>
                      </a:r>
                      <a:endParaRPr lang="en-US" sz="1600" dirty="0"/>
                    </a:p>
                  </a:txBody>
                  <a:tcPr marT="45731" marB="45731"/>
                </a:tc>
                <a:tc>
                  <a:txBody>
                    <a:bodyPr/>
                    <a:lstStyle/>
                    <a:p>
                      <a:r>
                        <a:rPr lang="en-US" sz="1600" dirty="0" smtClean="0"/>
                        <a:t>$7-8M</a:t>
                      </a:r>
                      <a:endParaRPr lang="en-US" sz="1600" dirty="0"/>
                    </a:p>
                  </a:txBody>
                  <a:tcPr marT="45731" marB="45731"/>
                </a:tc>
              </a:tr>
              <a:tr h="780476">
                <a:tc>
                  <a:txBody>
                    <a:bodyPr/>
                    <a:lstStyle/>
                    <a:p>
                      <a:r>
                        <a:rPr lang="en-US" sz="1600" dirty="0" smtClean="0"/>
                        <a:t>Technology Strategies Advisory Services</a:t>
                      </a:r>
                      <a:endParaRPr lang="en-US" sz="1600" dirty="0"/>
                    </a:p>
                  </a:txBody>
                  <a:tcPr marT="45731" marB="45731"/>
                </a:tc>
                <a:tc>
                  <a:txBody>
                    <a:bodyPr/>
                    <a:lstStyle/>
                    <a:p>
                      <a:r>
                        <a:rPr lang="en-US" sz="1600" dirty="0" smtClean="0"/>
                        <a:t>IT research</a:t>
                      </a:r>
                      <a:r>
                        <a:rPr lang="en-US" sz="1600" baseline="0" dirty="0" smtClean="0"/>
                        <a:t> and advisory services</a:t>
                      </a:r>
                      <a:endParaRPr lang="en-US" sz="1600" dirty="0"/>
                    </a:p>
                  </a:txBody>
                  <a:tcPr marT="45731" marB="45731"/>
                </a:tc>
                <a:tc>
                  <a:txBody>
                    <a:bodyPr/>
                    <a:lstStyle/>
                    <a:p>
                      <a:r>
                        <a:rPr lang="en-US" sz="1600" dirty="0" smtClean="0"/>
                        <a:t>September 2015</a:t>
                      </a:r>
                      <a:endParaRPr lang="en-US" sz="1600" dirty="0"/>
                    </a:p>
                  </a:txBody>
                  <a:tcPr marT="45731" marB="45731"/>
                </a:tc>
                <a:tc>
                  <a:txBody>
                    <a:bodyPr/>
                    <a:lstStyle/>
                    <a:p>
                      <a:r>
                        <a:rPr lang="en-US" sz="1600" dirty="0" smtClean="0"/>
                        <a:t>$100-135k</a:t>
                      </a:r>
                      <a:endParaRPr lang="en-US" sz="1600" dirty="0"/>
                    </a:p>
                  </a:txBody>
                  <a:tcPr marT="45731" marB="45731"/>
                </a:tc>
              </a:tr>
            </a:tbl>
          </a:graphicData>
        </a:graphic>
      </p:graphicFrame>
    </p:spTree>
    <p:extLst>
      <p:ext uri="{BB962C8B-B14F-4D97-AF65-F5344CB8AC3E}">
        <p14:creationId xmlns:p14="http://schemas.microsoft.com/office/powerpoint/2010/main" val="376385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l="3271" t="3668" r="728" b="20139"/>
          <a:stretch>
            <a:fillRect/>
          </a:stretch>
        </p:blipFill>
        <p:spPr bwMode="auto">
          <a:xfrm>
            <a:off x="4038600" y="152400"/>
            <a:ext cx="5029200" cy="6096000"/>
          </a:xfrm>
          <a:prstGeom prst="rect">
            <a:avLst/>
          </a:prstGeom>
          <a:noFill/>
          <a:ln w="9525">
            <a:noFill/>
            <a:miter lim="800000"/>
            <a:headEnd/>
            <a:tailEnd/>
          </a:ln>
        </p:spPr>
      </p:pic>
      <p:sp>
        <p:nvSpPr>
          <p:cNvPr id="11269" name="Text Box 5"/>
          <p:cNvSpPr txBox="1">
            <a:spLocks noChangeArrowheads="1"/>
          </p:cNvSpPr>
          <p:nvPr/>
        </p:nvSpPr>
        <p:spPr bwMode="auto">
          <a:xfrm>
            <a:off x="381000" y="1295400"/>
            <a:ext cx="34290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b="1">
                <a:solidFill>
                  <a:srgbClr val="FF0000"/>
                </a:solidFill>
                <a:latin typeface="Times New Roman" pitchFamily="18" charset="0"/>
              </a:rPr>
              <a:t>“…Red Tape…”</a:t>
            </a:r>
          </a:p>
        </p:txBody>
      </p:sp>
      <p:sp>
        <p:nvSpPr>
          <p:cNvPr id="11270" name="AutoShape 6"/>
          <p:cNvSpPr>
            <a:spLocks noChangeArrowheads="1"/>
          </p:cNvSpPr>
          <p:nvPr/>
        </p:nvSpPr>
        <p:spPr bwMode="auto">
          <a:xfrm>
            <a:off x="5029200" y="2438400"/>
            <a:ext cx="762000" cy="304800"/>
          </a:xfrm>
          <a:prstGeom prst="wedgeRoundRectCallout">
            <a:avLst>
              <a:gd name="adj1" fmla="val -277917"/>
              <a:gd name="adj2" fmla="val -220315"/>
              <a:gd name="adj3" fmla="val 16667"/>
            </a:avLst>
          </a:prstGeom>
          <a:noFill/>
          <a:ln w="28575">
            <a:solidFill>
              <a:srgbClr val="FF0000"/>
            </a:solidFill>
            <a:miter lim="800000"/>
            <a:headEnd/>
            <a:tailEnd/>
          </a:ln>
        </p:spPr>
        <p:txBody>
          <a:bodyPr/>
          <a:lstStyle/>
          <a:p>
            <a:pPr algn="ctr"/>
            <a:endParaRPr lang="en-US" sz="2400">
              <a:latin typeface="Times New Roman" pitchFamily="18" charset="0"/>
            </a:endParaRPr>
          </a:p>
        </p:txBody>
      </p:sp>
      <p:sp>
        <p:nvSpPr>
          <p:cNvPr id="11271" name="Rectangle 7"/>
          <p:cNvSpPr>
            <a:spLocks noChangeArrowheads="1"/>
          </p:cNvSpPr>
          <p:nvPr/>
        </p:nvSpPr>
        <p:spPr bwMode="auto">
          <a:xfrm>
            <a:off x="76200" y="2209800"/>
            <a:ext cx="3962400" cy="1981200"/>
          </a:xfrm>
          <a:prstGeom prst="rect">
            <a:avLst/>
          </a:prstGeom>
          <a:noFill/>
          <a:ln w="9525">
            <a:solidFill>
              <a:schemeClr val="tx1"/>
            </a:solidFill>
            <a:miter lim="800000"/>
            <a:headEnd/>
            <a:tailEnd/>
          </a:ln>
        </p:spPr>
        <p:txBody>
          <a:bodyPr anchor="ctr"/>
          <a:lstStyle/>
          <a:p>
            <a:pPr algn="ctr" eaLnBrk="0" hangingPunct="0"/>
            <a:r>
              <a:rPr lang="en-US" sz="2800" dirty="0">
                <a:solidFill>
                  <a:schemeClr val="tx2"/>
                </a:solidFill>
              </a:rPr>
              <a:t>We Need to Focus on Systems Thinking and  </a:t>
            </a:r>
            <a:br>
              <a:rPr lang="en-US" sz="2800" dirty="0">
                <a:solidFill>
                  <a:schemeClr val="tx2"/>
                </a:solidFill>
              </a:rPr>
            </a:br>
            <a:r>
              <a:rPr lang="en-US" sz="2800" dirty="0">
                <a:solidFill>
                  <a:schemeClr val="tx2"/>
                </a:solidFill>
              </a:rPr>
              <a:t>End-To-End Process Re-Engineering</a:t>
            </a:r>
          </a:p>
        </p:txBody>
      </p:sp>
      <p:cxnSp>
        <p:nvCxnSpPr>
          <p:cNvPr id="11272" name="AutoShape 8"/>
          <p:cNvCxnSpPr>
            <a:cxnSpLocks noChangeShapeType="1"/>
            <a:stCxn id="11269" idx="2"/>
            <a:endCxn id="11271" idx="0"/>
          </p:cNvCxnSpPr>
          <p:nvPr/>
        </p:nvCxnSpPr>
        <p:spPr bwMode="auto">
          <a:xfrm flipH="1">
            <a:off x="2057400" y="1884363"/>
            <a:ext cx="38100" cy="325437"/>
          </a:xfrm>
          <a:prstGeom prst="straightConnector1">
            <a:avLst/>
          </a:prstGeom>
          <a:noFill/>
          <a:ln w="28575">
            <a:solidFill>
              <a:schemeClr val="tx1"/>
            </a:solidFill>
            <a:round/>
            <a:headEnd/>
            <a:tailEnd type="triangle" w="med" len="med"/>
          </a:ln>
        </p:spPr>
      </p:cxnSp>
      <p:sp>
        <p:nvSpPr>
          <p:cNvPr id="13" name="TextBox 12"/>
          <p:cNvSpPr txBox="1"/>
          <p:nvPr/>
        </p:nvSpPr>
        <p:spPr>
          <a:xfrm>
            <a:off x="0" y="4495800"/>
            <a:ext cx="1752600" cy="646331"/>
          </a:xfrm>
          <a:prstGeom prst="rect">
            <a:avLst/>
          </a:prstGeom>
          <a:noFill/>
          <a:ln>
            <a:solidFill>
              <a:srgbClr val="00B050"/>
            </a:solidFill>
          </a:ln>
        </p:spPr>
        <p:txBody>
          <a:bodyPr wrap="square" rtlCol="0">
            <a:spAutoFit/>
          </a:bodyPr>
          <a:lstStyle/>
          <a:p>
            <a:pPr algn="ctr"/>
            <a:r>
              <a:rPr lang="en-US" dirty="0" smtClean="0"/>
              <a:t>Improve Service</a:t>
            </a:r>
            <a:endParaRPr lang="en-US" dirty="0"/>
          </a:p>
        </p:txBody>
      </p:sp>
      <p:sp>
        <p:nvSpPr>
          <p:cNvPr id="14" name="TextBox 13"/>
          <p:cNvSpPr txBox="1"/>
          <p:nvPr/>
        </p:nvSpPr>
        <p:spPr>
          <a:xfrm>
            <a:off x="2438400" y="4495800"/>
            <a:ext cx="1600200" cy="646331"/>
          </a:xfrm>
          <a:prstGeom prst="rect">
            <a:avLst/>
          </a:prstGeom>
          <a:noFill/>
          <a:ln>
            <a:solidFill>
              <a:srgbClr val="00B050"/>
            </a:solidFill>
          </a:ln>
        </p:spPr>
        <p:txBody>
          <a:bodyPr wrap="square" rtlCol="0">
            <a:spAutoFit/>
          </a:bodyPr>
          <a:lstStyle/>
          <a:p>
            <a:pPr algn="ctr"/>
            <a:r>
              <a:rPr lang="en-US" dirty="0" smtClean="0"/>
              <a:t>Reduce Spend</a:t>
            </a:r>
            <a:endParaRPr lang="en-US" dirty="0"/>
          </a:p>
        </p:txBody>
      </p:sp>
      <p:sp>
        <p:nvSpPr>
          <p:cNvPr id="15" name="TextBox 14"/>
          <p:cNvSpPr txBox="1"/>
          <p:nvPr/>
        </p:nvSpPr>
        <p:spPr>
          <a:xfrm>
            <a:off x="838200" y="5477470"/>
            <a:ext cx="2590800" cy="923330"/>
          </a:xfrm>
          <a:prstGeom prst="rect">
            <a:avLst/>
          </a:prstGeom>
          <a:noFill/>
          <a:ln>
            <a:solidFill>
              <a:srgbClr val="00B050"/>
            </a:solidFill>
          </a:ln>
        </p:spPr>
        <p:txBody>
          <a:bodyPr wrap="square" rtlCol="0">
            <a:spAutoFit/>
          </a:bodyPr>
          <a:lstStyle/>
          <a:p>
            <a:pPr algn="ctr"/>
            <a:r>
              <a:rPr lang="en-US" dirty="0" smtClean="0"/>
              <a:t>Increase </a:t>
            </a:r>
            <a:r>
              <a:rPr lang="en-US" b="1" u="sng" dirty="0" smtClean="0"/>
              <a:t>Value</a:t>
            </a:r>
            <a:r>
              <a:rPr lang="en-US" dirty="0" smtClean="0"/>
              <a:t>: More Service to Veterans for each $1 Spend</a:t>
            </a:r>
            <a:endParaRPr lang="en-US" dirty="0"/>
          </a:p>
        </p:txBody>
      </p:sp>
      <p:cxnSp>
        <p:nvCxnSpPr>
          <p:cNvPr id="17" name="Straight Arrow Connector 16"/>
          <p:cNvCxnSpPr>
            <a:stCxn id="11271" idx="2"/>
            <a:endCxn id="13" idx="0"/>
          </p:cNvCxnSpPr>
          <p:nvPr/>
        </p:nvCxnSpPr>
        <p:spPr>
          <a:xfrm flipH="1">
            <a:off x="876300" y="4191000"/>
            <a:ext cx="1181100" cy="3048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271" idx="2"/>
            <a:endCxn id="14" idx="0"/>
          </p:cNvCxnSpPr>
          <p:nvPr/>
        </p:nvCxnSpPr>
        <p:spPr>
          <a:xfrm>
            <a:off x="2057400" y="4191000"/>
            <a:ext cx="1181100" cy="3048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a:endCxn id="15" idx="0"/>
          </p:cNvCxnSpPr>
          <p:nvPr/>
        </p:nvCxnSpPr>
        <p:spPr>
          <a:xfrm flipH="1">
            <a:off x="2133600" y="5142131"/>
            <a:ext cx="1104900" cy="33533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5" idx="0"/>
          </p:cNvCxnSpPr>
          <p:nvPr/>
        </p:nvCxnSpPr>
        <p:spPr>
          <a:xfrm>
            <a:off x="876300" y="5142131"/>
            <a:ext cx="1257300" cy="33533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4294967295"/>
          </p:nvPr>
        </p:nvSpPr>
        <p:spPr>
          <a:xfrm>
            <a:off x="457200" y="6356350"/>
            <a:ext cx="1295400" cy="365125"/>
          </a:xfrm>
          <a:prstGeom prst="rect">
            <a:avLst/>
          </a:prstGeom>
        </p:spPr>
        <p:txBody>
          <a:bodyPr/>
          <a:lstStyle/>
          <a:p>
            <a:r>
              <a:rPr lang="en-US" smtClean="0"/>
              <a:t>3/31/2015</a:t>
            </a:r>
            <a:endParaRPr lang="en-US" dirty="0"/>
          </a:p>
        </p:txBody>
      </p:sp>
      <p:sp>
        <p:nvSpPr>
          <p:cNvPr id="3" name="Slide Number Placeholder 2"/>
          <p:cNvSpPr>
            <a:spLocks noGrp="1"/>
          </p:cNvSpPr>
          <p:nvPr>
            <p:ph type="sldNum" sz="quarter" idx="12"/>
          </p:nvPr>
        </p:nvSpPr>
        <p:spPr/>
        <p:txBody>
          <a:bodyPr/>
          <a:lstStyle/>
          <a:p>
            <a:fld id="{9B27D237-6C0D-5549-BE11-2040A22CBC71}" type="slidenum">
              <a:rPr lang="en-US" smtClean="0"/>
              <a:t>35</a:t>
            </a:fld>
            <a:endParaRPr lang="en-US" dirty="0"/>
          </a:p>
        </p:txBody>
      </p:sp>
    </p:spTree>
    <p:extLst>
      <p:ext uri="{BB962C8B-B14F-4D97-AF65-F5344CB8AC3E}">
        <p14:creationId xmlns:p14="http://schemas.microsoft.com/office/powerpoint/2010/main" val="1422476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a:t>
            </a:r>
            <a:endParaRPr lang="en-US" dirty="0"/>
          </a:p>
        </p:txBody>
      </p:sp>
      <p:sp>
        <p:nvSpPr>
          <p:cNvPr id="4" name="Date Placeholder 3"/>
          <p:cNvSpPr>
            <a:spLocks noGrp="1"/>
          </p:cNvSpPr>
          <p:nvPr>
            <p:ph type="dt" sz="half" idx="10"/>
          </p:nvPr>
        </p:nvSpPr>
        <p:spPr/>
        <p:txBody>
          <a:bodyPr/>
          <a:lstStyle/>
          <a:p>
            <a:fld id="{211C5C52-D158-4A43-BBE4-DFF39E0E3AEB}" type="datetime1">
              <a:rPr lang="en-US" smtClean="0"/>
              <a:t>6/15/2015</a:t>
            </a:fld>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36</a:t>
            </a:fld>
            <a:endParaRPr lang="en-US" dirty="0"/>
          </a:p>
        </p:txBody>
      </p:sp>
    </p:spTree>
    <p:extLst>
      <p:ext uri="{BB962C8B-B14F-4D97-AF65-F5344CB8AC3E}">
        <p14:creationId xmlns:p14="http://schemas.microsoft.com/office/powerpoint/2010/main" val="453578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1C6658E4-0247-4E14-A261-FC1B97D164DF}"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37</a:t>
            </a:fld>
            <a:endParaRPr lang="en-US" dirty="0"/>
          </a:p>
        </p:txBody>
      </p:sp>
      <p:sp>
        <p:nvSpPr>
          <p:cNvPr id="3" name="Content Placeholder 2"/>
          <p:cNvSpPr>
            <a:spLocks noGrp="1"/>
          </p:cNvSpPr>
          <p:nvPr>
            <p:ph idx="1"/>
          </p:nvPr>
        </p:nvSpPr>
        <p:spPr>
          <a:xfrm>
            <a:off x="304800" y="1676400"/>
            <a:ext cx="8610600" cy="4800600"/>
          </a:xfrm>
        </p:spPr>
        <p:txBody>
          <a:bodyPr>
            <a:normAutofit/>
          </a:bodyPr>
          <a:lstStyle/>
          <a:p>
            <a:pPr lvl="0"/>
            <a:r>
              <a:rPr lang="en-US" sz="2800" b="1" dirty="0">
                <a:latin typeface="+mn-lt"/>
              </a:rPr>
              <a:t>Title: </a:t>
            </a:r>
            <a:r>
              <a:rPr lang="en-US" sz="2800" dirty="0">
                <a:latin typeface="+mn-lt"/>
              </a:rPr>
              <a:t> PPM Enterprise Information Technology Product Planning &amp; Development Support</a:t>
            </a:r>
          </a:p>
          <a:p>
            <a:pPr lvl="0"/>
            <a:r>
              <a:rPr lang="en-US" sz="2800" b="1" dirty="0">
                <a:latin typeface="+mn-lt"/>
              </a:rPr>
              <a:t>Description:</a:t>
            </a:r>
            <a:r>
              <a:rPr lang="en-US" sz="2800" dirty="0">
                <a:latin typeface="+mn-lt"/>
              </a:rPr>
              <a:t>  </a:t>
            </a:r>
            <a:r>
              <a:rPr lang="en-US" sz="2800" dirty="0" smtClean="0">
                <a:latin typeface="+mn-lt"/>
              </a:rPr>
              <a:t>Provide program </a:t>
            </a:r>
            <a:r>
              <a:rPr lang="en-US" sz="2800" dirty="0">
                <a:latin typeface="+mn-lt"/>
              </a:rPr>
              <a:t>support activities for the infrastructure activities associated with management for product </a:t>
            </a:r>
            <a:r>
              <a:rPr lang="en-US" sz="2800" dirty="0" smtClean="0">
                <a:latin typeface="+mn-lt"/>
              </a:rPr>
              <a:t>planning; administrative </a:t>
            </a:r>
            <a:r>
              <a:rPr lang="en-US" sz="2800" dirty="0">
                <a:latin typeface="+mn-lt"/>
              </a:rPr>
              <a:t>and programmatic support in order to execute the Product Portfolio Management mission</a:t>
            </a:r>
          </a:p>
          <a:p>
            <a:pPr lvl="0"/>
            <a:r>
              <a:rPr lang="en-US" sz="2800" b="1" dirty="0">
                <a:latin typeface="+mn-lt"/>
              </a:rPr>
              <a:t>Est. </a:t>
            </a:r>
            <a:r>
              <a:rPr lang="en-US" sz="2800" b="1" dirty="0" smtClean="0">
                <a:latin typeface="+mn-lt"/>
              </a:rPr>
              <a:t>Value</a:t>
            </a:r>
            <a:r>
              <a:rPr lang="en-US" sz="2800" dirty="0" smtClean="0">
                <a:latin typeface="+mn-lt"/>
              </a:rPr>
              <a:t>:$1-2M</a:t>
            </a:r>
            <a:endParaRPr lang="en-US" sz="2800" dirty="0">
              <a:latin typeface="+mn-lt"/>
            </a:endParaRPr>
          </a:p>
          <a:p>
            <a:pPr lvl="0"/>
            <a:r>
              <a:rPr lang="en-US" sz="2800" b="1" dirty="0" smtClean="0">
                <a:latin typeface="+mn-lt"/>
              </a:rPr>
              <a:t>Award Date</a:t>
            </a:r>
            <a:r>
              <a:rPr lang="en-US" sz="2800" dirty="0" smtClean="0">
                <a:latin typeface="+mn-lt"/>
              </a:rPr>
              <a:t>: August </a:t>
            </a:r>
            <a:r>
              <a:rPr lang="en-US" sz="2800" dirty="0">
                <a:latin typeface="+mn-lt"/>
              </a:rPr>
              <a:t>2015</a:t>
            </a:r>
            <a:endParaRPr lang="en-US" sz="3200" dirty="0">
              <a:latin typeface="+mn-lt"/>
            </a:endParaRPr>
          </a:p>
        </p:txBody>
      </p:sp>
      <p:sp>
        <p:nvSpPr>
          <p:cNvPr id="4" name="Title 3"/>
          <p:cNvSpPr>
            <a:spLocks noGrp="1"/>
          </p:cNvSpPr>
          <p:nvPr>
            <p:ph type="title"/>
          </p:nvPr>
        </p:nvSpPr>
        <p:spPr>
          <a:xfrm>
            <a:off x="1219200" y="152400"/>
            <a:ext cx="7239000" cy="1066800"/>
          </a:xfrm>
        </p:spPr>
        <p:txBody>
          <a:bodyPr>
            <a:noAutofit/>
          </a:bodyPr>
          <a:lstStyle/>
          <a:p>
            <a:r>
              <a:rPr lang="en-US" sz="2800" dirty="0" smtClean="0">
                <a:latin typeface="Arial Black" panose="020B0A04020102020204" pitchFamily="34" charset="0"/>
              </a:rPr>
              <a:t>Top Procurement Actions FY16</a:t>
            </a:r>
            <a:br>
              <a:rPr lang="en-US" sz="2800" dirty="0" smtClean="0">
                <a:latin typeface="Arial Black" panose="020B0A04020102020204" pitchFamily="34" charset="0"/>
              </a:rPr>
            </a:br>
            <a:r>
              <a:rPr lang="en-US" sz="2800" dirty="0" smtClean="0">
                <a:latin typeface="Arial Black" panose="020B0A04020102020204" pitchFamily="34" charset="0"/>
              </a:rPr>
              <a:t>Product &amp; Platform Management (PPM)</a:t>
            </a:r>
            <a:endParaRPr lang="en-US" sz="28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4565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quirements Forecast 2015"/>
          <p:cNvSpPr>
            <a:spLocks noGrp="1"/>
          </p:cNvSpPr>
          <p:nvPr>
            <p:ph type="title"/>
          </p:nvPr>
        </p:nvSpPr>
        <p:spPr>
          <a:xfrm>
            <a:off x="1219200" y="53831"/>
            <a:ext cx="6096000" cy="1143000"/>
          </a:xfrm>
        </p:spPr>
        <p:txBody>
          <a:bodyPr>
            <a:normAutofit/>
          </a:bodyPr>
          <a:lstStyle/>
          <a:p>
            <a:r>
              <a:rPr lang="en-US" altLang="en-US" sz="3200" dirty="0" smtClean="0">
                <a:latin typeface="Arial Black" panose="020B0A04020102020204" pitchFamily="34" charset="0"/>
              </a:rPr>
              <a:t>PPM Opportunities Forecast 2015-2016</a:t>
            </a:r>
          </a:p>
        </p:txBody>
      </p:sp>
      <p:sp>
        <p:nvSpPr>
          <p:cNvPr id="6" name="Slide Number 9"/>
          <p:cNvSpPr>
            <a:spLocks noGrp="1"/>
          </p:cNvSpPr>
          <p:nvPr>
            <p:ph type="sldNum" sz="quarter" idx="12"/>
          </p:nvPr>
        </p:nvSpPr>
        <p:spPr/>
        <p:txBody>
          <a:bodyPr/>
          <a:lstStyle/>
          <a:p>
            <a:pPr>
              <a:defRPr/>
            </a:pPr>
            <a:fld id="{364756F6-F99A-4B85-A917-F6DCA02013ED}" type="slidenum">
              <a:rPr lang="en-US" smtClean="0"/>
              <a:pPr>
                <a:defRPr/>
              </a:pPr>
              <a:t>38</a:t>
            </a:fld>
            <a:endParaRPr lang="en-US" dirty="0"/>
          </a:p>
        </p:txBody>
      </p:sp>
      <p:cxnSp>
        <p:nvCxnSpPr>
          <p:cNvPr id="8" name="Straight Connector 7"/>
          <p:cNvCxnSpPr/>
          <p:nvPr/>
        </p:nvCxnSpPr>
        <p:spPr>
          <a:xfrm>
            <a:off x="0" y="1350534"/>
            <a:ext cx="914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1248934"/>
            <a:ext cx="9144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Content Placeholder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3" y="0"/>
            <a:ext cx="1181097" cy="124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6"/>
          <p:cNvSpPr txBox="1">
            <a:spLocks/>
          </p:cNvSpPr>
          <p:nvPr/>
        </p:nvSpPr>
        <p:spPr>
          <a:xfrm>
            <a:off x="304800" y="1524000"/>
            <a:ext cx="8305800" cy="506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US" b="1" dirty="0" smtClean="0"/>
              <a:t>Title: </a:t>
            </a:r>
            <a:r>
              <a:rPr lang="en-US" dirty="0" smtClean="0"/>
              <a:t>VistA Evolution Program Executive Office Support</a:t>
            </a:r>
            <a:endParaRPr lang="en-US" sz="3200" dirty="0" smtClean="0"/>
          </a:p>
          <a:p>
            <a:pPr marL="0" indent="0">
              <a:buFont typeface="Arial" pitchFamily="34" charset="0"/>
              <a:buNone/>
            </a:pPr>
            <a:r>
              <a:rPr lang="en-US" sz="2800" b="1" dirty="0" smtClean="0"/>
              <a:t>Description: </a:t>
            </a:r>
            <a:r>
              <a:rPr lang="en-US" sz="2800" dirty="0" smtClean="0"/>
              <a:t>Provide the Program Executive Office and Projects with technical, clinical, financial and acquisition support</a:t>
            </a:r>
          </a:p>
          <a:p>
            <a:pPr marL="0" indent="0">
              <a:buFont typeface="Arial" pitchFamily="34" charset="0"/>
              <a:buNone/>
            </a:pPr>
            <a:r>
              <a:rPr lang="en-US" sz="2800" b="1" dirty="0" smtClean="0"/>
              <a:t>Est. Value </a:t>
            </a:r>
            <a:r>
              <a:rPr lang="en-US" sz="2800" dirty="0" smtClean="0"/>
              <a:t>(provide range): $5.5-7.5M</a:t>
            </a:r>
            <a:endParaRPr lang="en-US" sz="2800" dirty="0"/>
          </a:p>
          <a:p>
            <a:pPr marL="0" indent="0">
              <a:buFont typeface="Arial" pitchFamily="34" charset="0"/>
              <a:buNone/>
            </a:pPr>
            <a:r>
              <a:rPr lang="en-US" sz="2800" dirty="0" smtClean="0"/>
              <a:t>Sol Number (if known): Unknown</a:t>
            </a:r>
          </a:p>
          <a:p>
            <a:pPr marL="0" indent="0">
              <a:buFont typeface="Arial" pitchFamily="34" charset="0"/>
              <a:buNone/>
            </a:pPr>
            <a:r>
              <a:rPr lang="en-US" sz="2800" dirty="0" smtClean="0"/>
              <a:t>Est Award Date: March 2015</a:t>
            </a:r>
          </a:p>
          <a:p>
            <a:pPr marL="0" indent="0">
              <a:buFont typeface="Arial" pitchFamily="34" charset="0"/>
              <a:buNone/>
            </a:pPr>
            <a:endParaRPr lang="en-US" sz="2800" dirty="0"/>
          </a:p>
          <a:p>
            <a:pPr marL="0" indent="0">
              <a:buFont typeface="Arial" pitchFamily="34" charset="0"/>
              <a:buNone/>
            </a:pPr>
            <a:endParaRPr lang="en-US" sz="2800" dirty="0" smtClean="0"/>
          </a:p>
          <a:p>
            <a:pPr marL="0" indent="0">
              <a:buFont typeface="Arial" pitchFamily="34" charset="0"/>
              <a:buNone/>
            </a:pPr>
            <a:endParaRPr lang="en-US" sz="2800" dirty="0"/>
          </a:p>
          <a:p>
            <a:pPr lvl="2"/>
            <a:endParaRPr lang="en-US" dirty="0" smtClean="0"/>
          </a:p>
          <a:p>
            <a:pPr lvl="1"/>
            <a:endParaRPr lang="en-US" sz="2400" dirty="0" smtClean="0"/>
          </a:p>
          <a:p>
            <a:pPr lvl="2"/>
            <a:endParaRPr lang="en-US" dirty="0" smtClean="0"/>
          </a:p>
          <a:p>
            <a:pPr lvl="1"/>
            <a:endParaRPr lang="en-US" sz="2400" dirty="0" smtClean="0"/>
          </a:p>
          <a:p>
            <a:pPr lvl="1"/>
            <a:endParaRPr lang="en-US" sz="2400" dirty="0" smtClean="0"/>
          </a:p>
          <a:p>
            <a:pPr marL="914400" lvl="2" indent="0">
              <a:buFont typeface="Arial" pitchFamily="34" charset="0"/>
              <a:buNone/>
            </a:pPr>
            <a:endParaRPr lang="en-US" dirty="0" smtClean="0"/>
          </a:p>
        </p:txBody>
      </p:sp>
      <p:sp>
        <p:nvSpPr>
          <p:cNvPr id="2" name="Date Placeholder 1"/>
          <p:cNvSpPr>
            <a:spLocks noGrp="1"/>
          </p:cNvSpPr>
          <p:nvPr>
            <p:ph type="dt" sz="half" idx="10"/>
          </p:nvPr>
        </p:nvSpPr>
        <p:spPr/>
        <p:txBody>
          <a:bodyPr/>
          <a:lstStyle/>
          <a:p>
            <a:fld id="{907EAB5D-F9B8-4679-A9D4-0FE7956A437B}" type="datetime1">
              <a:rPr lang="en-US" smtClean="0"/>
              <a:t>6/15/2015</a:t>
            </a:fld>
            <a:endParaRPr lang="en-US" dirty="0"/>
          </a:p>
        </p:txBody>
      </p:sp>
    </p:spTree>
    <p:extLst>
      <p:ext uri="{BB962C8B-B14F-4D97-AF65-F5344CB8AC3E}">
        <p14:creationId xmlns:p14="http://schemas.microsoft.com/office/powerpoint/2010/main" val="39584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641EA737-B388-4191-B614-D396CF8F4A36}"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39</a:t>
            </a:fld>
            <a:endParaRPr lang="en-US" dirty="0"/>
          </a:p>
        </p:txBody>
      </p:sp>
      <p:sp>
        <p:nvSpPr>
          <p:cNvPr id="3" name="Content Placeholder 2"/>
          <p:cNvSpPr>
            <a:spLocks noGrp="1"/>
          </p:cNvSpPr>
          <p:nvPr>
            <p:ph idx="1"/>
          </p:nvPr>
        </p:nvSpPr>
        <p:spPr>
          <a:xfrm>
            <a:off x="457200" y="1600200"/>
            <a:ext cx="8458200" cy="4572000"/>
          </a:xfrm>
        </p:spPr>
        <p:txBody>
          <a:bodyPr>
            <a:noAutofit/>
          </a:bodyPr>
          <a:lstStyle/>
          <a:p>
            <a:r>
              <a:rPr lang="en-US" sz="3200" b="1" dirty="0">
                <a:latin typeface="+mn-lt"/>
              </a:rPr>
              <a:t>Title: </a:t>
            </a:r>
            <a:r>
              <a:rPr lang="en-US" sz="3200" dirty="0" smtClean="0">
                <a:latin typeface="+mn-lt"/>
              </a:rPr>
              <a:t>ProPath </a:t>
            </a:r>
            <a:r>
              <a:rPr lang="en-US" sz="3200" dirty="0">
                <a:latin typeface="+mn-lt"/>
              </a:rPr>
              <a:t>Support &amp; Advisory Services</a:t>
            </a:r>
          </a:p>
          <a:p>
            <a:r>
              <a:rPr lang="en-US" sz="3200" b="1" dirty="0">
                <a:latin typeface="+mn-lt"/>
              </a:rPr>
              <a:t>Description</a:t>
            </a:r>
            <a:r>
              <a:rPr lang="en-US" sz="3200" b="1" dirty="0" smtClean="0">
                <a:latin typeface="+mn-lt"/>
              </a:rPr>
              <a:t>: </a:t>
            </a:r>
            <a:r>
              <a:rPr lang="en-US" sz="3200" dirty="0" smtClean="0">
                <a:latin typeface="+mn-lt"/>
              </a:rPr>
              <a:t>OI&amp;T </a:t>
            </a:r>
            <a:r>
              <a:rPr lang="en-US" sz="3200" dirty="0">
                <a:latin typeface="+mn-lt"/>
              </a:rPr>
              <a:t>Standard Process Development &amp; </a:t>
            </a:r>
            <a:r>
              <a:rPr lang="en-US" sz="3200" dirty="0" smtClean="0">
                <a:latin typeface="+mn-lt"/>
              </a:rPr>
              <a:t>Implementation; Internal </a:t>
            </a:r>
            <a:r>
              <a:rPr lang="en-US" sz="3200" dirty="0">
                <a:latin typeface="+mn-lt"/>
              </a:rPr>
              <a:t>Communication </a:t>
            </a:r>
            <a:r>
              <a:rPr lang="en-US" sz="3200" dirty="0" smtClean="0">
                <a:latin typeface="+mn-lt"/>
              </a:rPr>
              <a:t>Improvements; ASD </a:t>
            </a:r>
            <a:r>
              <a:rPr lang="en-US" sz="3200" dirty="0">
                <a:latin typeface="+mn-lt"/>
              </a:rPr>
              <a:t>Web &amp; SharePoint Development &amp; Content Management</a:t>
            </a:r>
          </a:p>
          <a:p>
            <a:r>
              <a:rPr lang="en-US" sz="3200" b="1" dirty="0">
                <a:latin typeface="+mn-lt"/>
              </a:rPr>
              <a:t>Est. </a:t>
            </a:r>
            <a:r>
              <a:rPr lang="en-US" sz="3200" b="1" dirty="0" smtClean="0">
                <a:latin typeface="+mn-lt"/>
              </a:rPr>
              <a:t>Value: </a:t>
            </a:r>
            <a:r>
              <a:rPr lang="en-US" sz="3200" dirty="0" smtClean="0">
                <a:latin typeface="+mn-lt"/>
              </a:rPr>
              <a:t>$3.7-3.9 million </a:t>
            </a:r>
            <a:endParaRPr lang="en-US" sz="3200" dirty="0">
              <a:latin typeface="+mn-lt"/>
            </a:endParaRPr>
          </a:p>
          <a:p>
            <a:r>
              <a:rPr lang="en-US" sz="3200" b="1" dirty="0" smtClean="0">
                <a:latin typeface="+mn-lt"/>
              </a:rPr>
              <a:t>Sol Number:  </a:t>
            </a:r>
            <a:r>
              <a:rPr lang="en-US" sz="3200" dirty="0" smtClean="0">
                <a:latin typeface="+mn-lt"/>
              </a:rPr>
              <a:t>SPI# 16-PKM-1-2</a:t>
            </a:r>
            <a:endParaRPr lang="en-US" sz="3200" dirty="0">
              <a:latin typeface="+mn-lt"/>
            </a:endParaRPr>
          </a:p>
          <a:p>
            <a:r>
              <a:rPr lang="en-US" sz="3200" b="1" dirty="0">
                <a:latin typeface="+mn-lt"/>
              </a:rPr>
              <a:t>Est Award Date</a:t>
            </a:r>
            <a:r>
              <a:rPr lang="en-US" sz="3200" b="1" dirty="0" smtClean="0">
                <a:latin typeface="+mn-lt"/>
              </a:rPr>
              <a:t>: </a:t>
            </a:r>
            <a:r>
              <a:rPr lang="en-US" sz="3200" dirty="0" smtClean="0">
                <a:latin typeface="+mn-lt"/>
              </a:rPr>
              <a:t>Jul 2016 </a:t>
            </a:r>
            <a:endParaRPr lang="en-US" sz="3200" dirty="0">
              <a:latin typeface="+mn-lt"/>
            </a:endParaRPr>
          </a:p>
        </p:txBody>
      </p:sp>
      <p:sp>
        <p:nvSpPr>
          <p:cNvPr id="4" name="Title 3"/>
          <p:cNvSpPr>
            <a:spLocks noGrp="1"/>
          </p:cNvSpPr>
          <p:nvPr>
            <p:ph type="title"/>
          </p:nvPr>
        </p:nvSpPr>
        <p:spPr>
          <a:xfrm>
            <a:off x="1219200" y="0"/>
            <a:ext cx="7239000" cy="1295400"/>
          </a:xfrm>
        </p:spPr>
        <p:txBody>
          <a:bodyPr>
            <a:noAutofit/>
          </a:bodyPr>
          <a:lstStyle/>
          <a:p>
            <a:r>
              <a:rPr lang="en-US" sz="2800" dirty="0" smtClean="0">
                <a:latin typeface="Arial Black" panose="020B0A04020102020204" pitchFamily="34" charset="0"/>
              </a:rPr>
              <a:t>Top Procurement Actions FY16</a:t>
            </a:r>
            <a:r>
              <a:rPr lang="en-US" sz="2400" dirty="0" smtClean="0">
                <a:latin typeface="Arial Black" panose="020B0A04020102020204" pitchFamily="34" charset="0"/>
              </a:rPr>
              <a:t/>
            </a:r>
            <a:br>
              <a:rPr lang="en-US" sz="2400" dirty="0" smtClean="0">
                <a:latin typeface="Arial Black" panose="020B0A04020102020204" pitchFamily="34" charset="0"/>
              </a:rPr>
            </a:br>
            <a:r>
              <a:rPr lang="en-US" sz="2400" dirty="0" smtClean="0">
                <a:latin typeface="Arial Black" panose="020B0A04020102020204" pitchFamily="34" charset="0"/>
              </a:rPr>
              <a:t>Process and </a:t>
            </a:r>
            <a:r>
              <a:rPr lang="en-US" sz="2400" dirty="0">
                <a:latin typeface="Arial Black" panose="020B0A04020102020204" pitchFamily="34" charset="0"/>
              </a:rPr>
              <a:t>Knowledge Management and Communications </a:t>
            </a:r>
            <a:r>
              <a:rPr lang="en-US" sz="2400" dirty="0" smtClean="0">
                <a:latin typeface="Arial Black" panose="020B0A04020102020204" pitchFamily="34" charset="0"/>
              </a:rPr>
              <a:t>Service (PKMCS)</a:t>
            </a:r>
            <a:endParaRPr lang="en-US" sz="24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2042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l="3271" t="3668" r="728" b="20139"/>
          <a:stretch>
            <a:fillRect/>
          </a:stretch>
        </p:blipFill>
        <p:spPr bwMode="auto">
          <a:xfrm>
            <a:off x="4038600" y="152400"/>
            <a:ext cx="5029200" cy="6096000"/>
          </a:xfrm>
          <a:prstGeom prst="rect">
            <a:avLst/>
          </a:prstGeom>
          <a:noFill/>
          <a:ln w="9525">
            <a:noFill/>
            <a:miter lim="800000"/>
            <a:headEnd/>
            <a:tailEnd/>
          </a:ln>
        </p:spPr>
      </p:pic>
      <p:sp>
        <p:nvSpPr>
          <p:cNvPr id="11269" name="Text Box 5"/>
          <p:cNvSpPr txBox="1">
            <a:spLocks noChangeArrowheads="1"/>
          </p:cNvSpPr>
          <p:nvPr/>
        </p:nvSpPr>
        <p:spPr bwMode="auto">
          <a:xfrm>
            <a:off x="381000" y="1295400"/>
            <a:ext cx="34290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b="1">
                <a:solidFill>
                  <a:srgbClr val="FF0000"/>
                </a:solidFill>
                <a:latin typeface="Times New Roman" pitchFamily="18" charset="0"/>
              </a:rPr>
              <a:t>“…Red Tape…”</a:t>
            </a:r>
          </a:p>
        </p:txBody>
      </p:sp>
      <p:sp>
        <p:nvSpPr>
          <p:cNvPr id="11270" name="AutoShape 6"/>
          <p:cNvSpPr>
            <a:spLocks noChangeArrowheads="1"/>
          </p:cNvSpPr>
          <p:nvPr/>
        </p:nvSpPr>
        <p:spPr bwMode="auto">
          <a:xfrm>
            <a:off x="5029200" y="2438400"/>
            <a:ext cx="762000" cy="304800"/>
          </a:xfrm>
          <a:prstGeom prst="wedgeRoundRectCallout">
            <a:avLst>
              <a:gd name="adj1" fmla="val -277917"/>
              <a:gd name="adj2" fmla="val -220315"/>
              <a:gd name="adj3" fmla="val 16667"/>
            </a:avLst>
          </a:prstGeom>
          <a:noFill/>
          <a:ln w="28575">
            <a:solidFill>
              <a:srgbClr val="FF0000"/>
            </a:solidFill>
            <a:miter lim="800000"/>
            <a:headEnd/>
            <a:tailEnd/>
          </a:ln>
        </p:spPr>
        <p:txBody>
          <a:bodyPr/>
          <a:lstStyle/>
          <a:p>
            <a:pPr algn="ctr"/>
            <a:endParaRPr lang="en-US" sz="2400">
              <a:latin typeface="Times New Roman" pitchFamily="18" charset="0"/>
            </a:endParaRPr>
          </a:p>
        </p:txBody>
      </p:sp>
      <p:sp>
        <p:nvSpPr>
          <p:cNvPr id="11271" name="Rectangle 7"/>
          <p:cNvSpPr>
            <a:spLocks noChangeArrowheads="1"/>
          </p:cNvSpPr>
          <p:nvPr/>
        </p:nvSpPr>
        <p:spPr bwMode="auto">
          <a:xfrm>
            <a:off x="76200" y="2209800"/>
            <a:ext cx="3962400" cy="1981200"/>
          </a:xfrm>
          <a:prstGeom prst="rect">
            <a:avLst/>
          </a:prstGeom>
          <a:noFill/>
          <a:ln w="9525">
            <a:solidFill>
              <a:schemeClr val="tx1"/>
            </a:solidFill>
            <a:miter lim="800000"/>
            <a:headEnd/>
            <a:tailEnd/>
          </a:ln>
        </p:spPr>
        <p:txBody>
          <a:bodyPr anchor="ctr"/>
          <a:lstStyle/>
          <a:p>
            <a:pPr algn="ctr" eaLnBrk="0" hangingPunct="0"/>
            <a:r>
              <a:rPr lang="en-US" sz="2800" dirty="0">
                <a:solidFill>
                  <a:schemeClr val="tx2"/>
                </a:solidFill>
              </a:rPr>
              <a:t>We Need to Focus on Systems Thinking and  </a:t>
            </a:r>
            <a:br>
              <a:rPr lang="en-US" sz="2800" dirty="0">
                <a:solidFill>
                  <a:schemeClr val="tx2"/>
                </a:solidFill>
              </a:rPr>
            </a:br>
            <a:r>
              <a:rPr lang="en-US" sz="2800" dirty="0">
                <a:solidFill>
                  <a:schemeClr val="tx2"/>
                </a:solidFill>
              </a:rPr>
              <a:t>End-To-End Process Re-Engineering</a:t>
            </a:r>
          </a:p>
        </p:txBody>
      </p:sp>
      <p:cxnSp>
        <p:nvCxnSpPr>
          <p:cNvPr id="11272" name="AutoShape 8"/>
          <p:cNvCxnSpPr>
            <a:cxnSpLocks noChangeShapeType="1"/>
            <a:stCxn id="11269" idx="2"/>
            <a:endCxn id="11271" idx="0"/>
          </p:cNvCxnSpPr>
          <p:nvPr/>
        </p:nvCxnSpPr>
        <p:spPr bwMode="auto">
          <a:xfrm flipH="1">
            <a:off x="2057400" y="1884363"/>
            <a:ext cx="38100" cy="325437"/>
          </a:xfrm>
          <a:prstGeom prst="straightConnector1">
            <a:avLst/>
          </a:prstGeom>
          <a:noFill/>
          <a:ln w="28575">
            <a:solidFill>
              <a:schemeClr val="tx1"/>
            </a:solidFill>
            <a:round/>
            <a:headEnd/>
            <a:tailEnd type="triangle" w="med" len="med"/>
          </a:ln>
        </p:spPr>
      </p:cxnSp>
      <p:sp>
        <p:nvSpPr>
          <p:cNvPr id="13" name="TextBox 12"/>
          <p:cNvSpPr txBox="1"/>
          <p:nvPr/>
        </p:nvSpPr>
        <p:spPr>
          <a:xfrm>
            <a:off x="0" y="4495800"/>
            <a:ext cx="1752600" cy="646331"/>
          </a:xfrm>
          <a:prstGeom prst="rect">
            <a:avLst/>
          </a:prstGeom>
          <a:noFill/>
          <a:ln>
            <a:solidFill>
              <a:srgbClr val="00B050"/>
            </a:solidFill>
          </a:ln>
        </p:spPr>
        <p:txBody>
          <a:bodyPr wrap="square" rtlCol="0">
            <a:spAutoFit/>
          </a:bodyPr>
          <a:lstStyle/>
          <a:p>
            <a:pPr algn="ctr"/>
            <a:r>
              <a:rPr lang="en-US" dirty="0" smtClean="0"/>
              <a:t>Improve Service</a:t>
            </a:r>
            <a:endParaRPr lang="en-US" dirty="0"/>
          </a:p>
        </p:txBody>
      </p:sp>
      <p:sp>
        <p:nvSpPr>
          <p:cNvPr id="14" name="TextBox 13"/>
          <p:cNvSpPr txBox="1"/>
          <p:nvPr/>
        </p:nvSpPr>
        <p:spPr>
          <a:xfrm>
            <a:off x="2438400" y="4495800"/>
            <a:ext cx="1600200" cy="646331"/>
          </a:xfrm>
          <a:prstGeom prst="rect">
            <a:avLst/>
          </a:prstGeom>
          <a:noFill/>
          <a:ln>
            <a:solidFill>
              <a:srgbClr val="00B050"/>
            </a:solidFill>
          </a:ln>
        </p:spPr>
        <p:txBody>
          <a:bodyPr wrap="square" rtlCol="0">
            <a:spAutoFit/>
          </a:bodyPr>
          <a:lstStyle/>
          <a:p>
            <a:pPr algn="ctr"/>
            <a:r>
              <a:rPr lang="en-US" dirty="0" smtClean="0"/>
              <a:t>Reduce Spend</a:t>
            </a:r>
            <a:endParaRPr lang="en-US" dirty="0"/>
          </a:p>
        </p:txBody>
      </p:sp>
      <p:sp>
        <p:nvSpPr>
          <p:cNvPr id="15" name="TextBox 14"/>
          <p:cNvSpPr txBox="1"/>
          <p:nvPr/>
        </p:nvSpPr>
        <p:spPr>
          <a:xfrm>
            <a:off x="838200" y="5477470"/>
            <a:ext cx="2590800" cy="923330"/>
          </a:xfrm>
          <a:prstGeom prst="rect">
            <a:avLst/>
          </a:prstGeom>
          <a:noFill/>
          <a:ln>
            <a:solidFill>
              <a:srgbClr val="00B050"/>
            </a:solidFill>
          </a:ln>
        </p:spPr>
        <p:txBody>
          <a:bodyPr wrap="square" rtlCol="0">
            <a:spAutoFit/>
          </a:bodyPr>
          <a:lstStyle/>
          <a:p>
            <a:pPr algn="ctr"/>
            <a:r>
              <a:rPr lang="en-US" dirty="0" smtClean="0"/>
              <a:t>Increase </a:t>
            </a:r>
            <a:r>
              <a:rPr lang="en-US" b="1" u="sng" dirty="0" smtClean="0"/>
              <a:t>Value</a:t>
            </a:r>
            <a:r>
              <a:rPr lang="en-US" dirty="0" smtClean="0"/>
              <a:t>: More Service to Veterans for each $1 Spend</a:t>
            </a:r>
            <a:endParaRPr lang="en-US" dirty="0"/>
          </a:p>
        </p:txBody>
      </p:sp>
      <p:cxnSp>
        <p:nvCxnSpPr>
          <p:cNvPr id="17" name="Straight Arrow Connector 16"/>
          <p:cNvCxnSpPr>
            <a:stCxn id="11271" idx="2"/>
            <a:endCxn id="13" idx="0"/>
          </p:cNvCxnSpPr>
          <p:nvPr/>
        </p:nvCxnSpPr>
        <p:spPr>
          <a:xfrm flipH="1">
            <a:off x="876300" y="4191000"/>
            <a:ext cx="1181100" cy="3048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271" idx="2"/>
            <a:endCxn id="14" idx="0"/>
          </p:cNvCxnSpPr>
          <p:nvPr/>
        </p:nvCxnSpPr>
        <p:spPr>
          <a:xfrm>
            <a:off x="2057400" y="4191000"/>
            <a:ext cx="1181100" cy="3048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a:endCxn id="15" idx="0"/>
          </p:cNvCxnSpPr>
          <p:nvPr/>
        </p:nvCxnSpPr>
        <p:spPr>
          <a:xfrm flipH="1">
            <a:off x="2133600" y="5142131"/>
            <a:ext cx="1104900" cy="33533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5" idx="0"/>
          </p:cNvCxnSpPr>
          <p:nvPr/>
        </p:nvCxnSpPr>
        <p:spPr>
          <a:xfrm>
            <a:off x="876300" y="5142131"/>
            <a:ext cx="1257300" cy="33533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4294967295"/>
          </p:nvPr>
        </p:nvSpPr>
        <p:spPr>
          <a:xfrm>
            <a:off x="457200" y="6356350"/>
            <a:ext cx="1295400" cy="365125"/>
          </a:xfrm>
          <a:prstGeom prst="rect">
            <a:avLst/>
          </a:prstGeom>
        </p:spPr>
        <p:txBody>
          <a:bodyPr/>
          <a:lstStyle/>
          <a:p>
            <a:r>
              <a:rPr lang="en-US" smtClean="0"/>
              <a:t>3/31/2015</a:t>
            </a:r>
            <a:endParaRPr lang="en-US" dirty="0"/>
          </a:p>
        </p:txBody>
      </p:sp>
      <p:sp>
        <p:nvSpPr>
          <p:cNvPr id="3" name="Slide Number Placeholder 2"/>
          <p:cNvSpPr>
            <a:spLocks noGrp="1"/>
          </p:cNvSpPr>
          <p:nvPr>
            <p:ph type="sldNum" sz="quarter" idx="12"/>
          </p:nvPr>
        </p:nvSpPr>
        <p:spPr/>
        <p:txBody>
          <a:bodyPr/>
          <a:lstStyle/>
          <a:p>
            <a:fld id="{9B27D237-6C0D-5549-BE11-2040A22CBC71}" type="slidenum">
              <a:rPr lang="en-US" smtClean="0"/>
              <a:t>4</a:t>
            </a:fld>
            <a:endParaRPr lang="en-US" dirty="0"/>
          </a:p>
        </p:txBody>
      </p:sp>
    </p:spTree>
    <p:extLst>
      <p:ext uri="{BB962C8B-B14F-4D97-AF65-F5344CB8AC3E}">
        <p14:creationId xmlns:p14="http://schemas.microsoft.com/office/powerpoint/2010/main" val="2355544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DBBBD736-2D4C-4887-8AC1-475A6EBEC080}"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40</a:t>
            </a:fld>
            <a:endParaRPr lang="en-US" dirty="0"/>
          </a:p>
        </p:txBody>
      </p:sp>
      <p:sp>
        <p:nvSpPr>
          <p:cNvPr id="3" name="Content Placeholder 2"/>
          <p:cNvSpPr>
            <a:spLocks noGrp="1"/>
          </p:cNvSpPr>
          <p:nvPr>
            <p:ph idx="1"/>
          </p:nvPr>
        </p:nvSpPr>
        <p:spPr>
          <a:xfrm>
            <a:off x="457200" y="1905000"/>
            <a:ext cx="8458200" cy="4572000"/>
          </a:xfrm>
        </p:spPr>
        <p:txBody>
          <a:bodyPr>
            <a:normAutofit/>
          </a:bodyPr>
          <a:lstStyle/>
          <a:p>
            <a:r>
              <a:rPr lang="en-US" sz="3200" b="1" dirty="0">
                <a:latin typeface="+mn-lt"/>
              </a:rPr>
              <a:t>Title: </a:t>
            </a:r>
            <a:r>
              <a:rPr lang="en-US" sz="3200" dirty="0" smtClean="0">
                <a:latin typeface="+mn-lt"/>
              </a:rPr>
              <a:t>ProPath Support &amp; Advisory </a:t>
            </a:r>
            <a:r>
              <a:rPr lang="en-US" sz="3200" dirty="0">
                <a:latin typeface="+mn-lt"/>
              </a:rPr>
              <a:t>Services</a:t>
            </a:r>
          </a:p>
          <a:p>
            <a:r>
              <a:rPr lang="en-US" sz="3200" b="1" dirty="0">
                <a:latin typeface="+mn-lt"/>
              </a:rPr>
              <a:t>Description</a:t>
            </a:r>
            <a:r>
              <a:rPr lang="en-US" sz="3200" dirty="0" smtClean="0">
                <a:latin typeface="+mn-lt"/>
              </a:rPr>
              <a:t>:  Provide IT research and advisory Services</a:t>
            </a:r>
          </a:p>
          <a:p>
            <a:r>
              <a:rPr lang="en-US" sz="3200" b="1" dirty="0" smtClean="0">
                <a:latin typeface="+mn-lt"/>
              </a:rPr>
              <a:t>Est</a:t>
            </a:r>
            <a:r>
              <a:rPr lang="en-US" sz="3200" b="1" dirty="0">
                <a:latin typeface="+mn-lt"/>
              </a:rPr>
              <a:t>. </a:t>
            </a:r>
            <a:r>
              <a:rPr lang="en-US" sz="3200" b="1" dirty="0" smtClean="0">
                <a:latin typeface="+mn-lt"/>
              </a:rPr>
              <a:t>Value: </a:t>
            </a:r>
            <a:r>
              <a:rPr lang="en-US" sz="3200" dirty="0" smtClean="0">
                <a:latin typeface="+mn-lt"/>
              </a:rPr>
              <a:t>$220-230K </a:t>
            </a:r>
            <a:endParaRPr lang="en-US" sz="3200" dirty="0">
              <a:latin typeface="+mn-lt"/>
            </a:endParaRPr>
          </a:p>
          <a:p>
            <a:r>
              <a:rPr lang="en-US" sz="3200" b="1" dirty="0">
                <a:latin typeface="+mn-lt"/>
              </a:rPr>
              <a:t>Sol </a:t>
            </a:r>
            <a:r>
              <a:rPr lang="en-US" sz="3200" b="1" dirty="0" smtClean="0">
                <a:latin typeface="+mn-lt"/>
              </a:rPr>
              <a:t>Number:  </a:t>
            </a:r>
            <a:r>
              <a:rPr lang="en-US" sz="3200" dirty="0" smtClean="0">
                <a:latin typeface="+mn-lt"/>
              </a:rPr>
              <a:t>SPI# 16-PKM-1-3</a:t>
            </a:r>
            <a:endParaRPr lang="en-US" sz="3200" dirty="0">
              <a:latin typeface="+mn-lt"/>
            </a:endParaRPr>
          </a:p>
          <a:p>
            <a:r>
              <a:rPr lang="en-US" sz="3200" b="1" dirty="0">
                <a:latin typeface="+mn-lt"/>
              </a:rPr>
              <a:t>Est Award Date</a:t>
            </a:r>
            <a:r>
              <a:rPr lang="en-US" sz="3200" dirty="0" smtClean="0">
                <a:latin typeface="+mn-lt"/>
              </a:rPr>
              <a:t>: Sep 2016</a:t>
            </a:r>
            <a:endParaRPr lang="en-US" sz="3200" dirty="0">
              <a:latin typeface="+mn-lt"/>
            </a:endParaRPr>
          </a:p>
        </p:txBody>
      </p:sp>
      <p:sp>
        <p:nvSpPr>
          <p:cNvPr id="4" name="Title 3"/>
          <p:cNvSpPr>
            <a:spLocks noGrp="1"/>
          </p:cNvSpPr>
          <p:nvPr>
            <p:ph type="title"/>
          </p:nvPr>
        </p:nvSpPr>
        <p:spPr>
          <a:xfrm>
            <a:off x="1219200" y="152400"/>
            <a:ext cx="7239000" cy="1066800"/>
          </a:xfrm>
        </p:spPr>
        <p:txBody>
          <a:bodyPr>
            <a:noAutofit/>
          </a:bodyPr>
          <a:lstStyle/>
          <a:p>
            <a:r>
              <a:rPr lang="en-US" dirty="0" smtClean="0">
                <a:latin typeface="Arial Black" panose="020B0A04020102020204" pitchFamily="34" charset="0"/>
              </a:rPr>
              <a:t>Top Procurement Actions FY16</a:t>
            </a:r>
            <a:br>
              <a:rPr lang="en-US" dirty="0" smtClean="0">
                <a:latin typeface="Arial Black" panose="020B0A04020102020204" pitchFamily="34" charset="0"/>
              </a:rPr>
            </a:br>
            <a:r>
              <a:rPr lang="en-US" sz="2800" dirty="0" smtClean="0">
                <a:latin typeface="Arial Black" panose="020B0A04020102020204" pitchFamily="34" charset="0"/>
              </a:rPr>
              <a:t>PKMCS</a:t>
            </a:r>
            <a:endParaRPr lang="en-US" sz="28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484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1CE82C53-88D4-4EC9-A94F-0636C98276A8}"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41</a:t>
            </a:fld>
            <a:endParaRPr lang="en-US" dirty="0"/>
          </a:p>
        </p:txBody>
      </p:sp>
      <p:sp>
        <p:nvSpPr>
          <p:cNvPr id="3" name="Content Placeholder 2"/>
          <p:cNvSpPr>
            <a:spLocks noGrp="1"/>
          </p:cNvSpPr>
          <p:nvPr>
            <p:ph idx="1"/>
          </p:nvPr>
        </p:nvSpPr>
        <p:spPr>
          <a:xfrm>
            <a:off x="304800" y="1676400"/>
            <a:ext cx="8610600" cy="4800600"/>
          </a:xfrm>
        </p:spPr>
        <p:txBody>
          <a:bodyPr>
            <a:normAutofit/>
          </a:bodyPr>
          <a:lstStyle/>
          <a:p>
            <a:r>
              <a:rPr lang="en-US" sz="3200" b="1" dirty="0">
                <a:latin typeface="+mn-lt"/>
              </a:rPr>
              <a:t>Title</a:t>
            </a:r>
            <a:r>
              <a:rPr lang="en-US" sz="3200" b="1" dirty="0" smtClean="0">
                <a:latin typeface="+mn-lt"/>
              </a:rPr>
              <a:t>: </a:t>
            </a:r>
            <a:r>
              <a:rPr lang="en-US" sz="3200" dirty="0" smtClean="0">
                <a:latin typeface="+mn-lt"/>
              </a:rPr>
              <a:t>Enterprise Architecture Consolidated Execution</a:t>
            </a:r>
            <a:endParaRPr lang="en-US" sz="3200" dirty="0">
              <a:latin typeface="+mn-lt"/>
            </a:endParaRPr>
          </a:p>
          <a:p>
            <a:r>
              <a:rPr lang="en-US" sz="3200" b="1" dirty="0">
                <a:latin typeface="+mn-lt"/>
              </a:rPr>
              <a:t>Description:</a:t>
            </a:r>
            <a:r>
              <a:rPr lang="en-US" sz="3200" dirty="0">
                <a:latin typeface="+mn-lt"/>
              </a:rPr>
              <a:t> </a:t>
            </a:r>
            <a:r>
              <a:rPr lang="en-US" sz="3200" dirty="0" smtClean="0">
                <a:latin typeface="+mn-lt"/>
              </a:rPr>
              <a:t>Provide </a:t>
            </a:r>
            <a:r>
              <a:rPr lang="en-US" sz="3200" dirty="0">
                <a:latin typeface="+mn-lt"/>
              </a:rPr>
              <a:t>support in analysis, data collection, and generation of architecture </a:t>
            </a:r>
            <a:r>
              <a:rPr lang="en-US" sz="3200" dirty="0" smtClean="0">
                <a:latin typeface="+mn-lt"/>
              </a:rPr>
              <a:t>products, VA </a:t>
            </a:r>
            <a:r>
              <a:rPr lang="en-US" sz="3200" dirty="0">
                <a:latin typeface="+mn-lt"/>
              </a:rPr>
              <a:t>plans and policies, business processes, organizational structures, and IT </a:t>
            </a:r>
            <a:r>
              <a:rPr lang="en-US" sz="3200" dirty="0" smtClean="0">
                <a:latin typeface="+mn-lt"/>
              </a:rPr>
              <a:t>services </a:t>
            </a:r>
          </a:p>
          <a:p>
            <a:r>
              <a:rPr lang="en-US" sz="3200" b="1" dirty="0" smtClean="0">
                <a:latin typeface="+mn-lt"/>
              </a:rPr>
              <a:t>Est</a:t>
            </a:r>
            <a:r>
              <a:rPr lang="en-US" sz="3200" b="1" dirty="0">
                <a:latin typeface="+mn-lt"/>
              </a:rPr>
              <a:t>. </a:t>
            </a:r>
            <a:r>
              <a:rPr lang="en-US" sz="3200" b="1" dirty="0" smtClean="0">
                <a:latin typeface="+mn-lt"/>
              </a:rPr>
              <a:t>Value: </a:t>
            </a:r>
            <a:r>
              <a:rPr lang="en-US" sz="3200" dirty="0" smtClean="0">
                <a:latin typeface="+mn-lt"/>
              </a:rPr>
              <a:t>$25-27M (base + 2 option years)</a:t>
            </a:r>
            <a:endParaRPr lang="en-US" sz="3200" dirty="0">
              <a:latin typeface="+mn-lt"/>
            </a:endParaRPr>
          </a:p>
          <a:p>
            <a:r>
              <a:rPr lang="en-US" sz="3200" b="1" dirty="0" smtClean="0">
                <a:latin typeface="+mn-lt"/>
              </a:rPr>
              <a:t>Est </a:t>
            </a:r>
            <a:r>
              <a:rPr lang="en-US" sz="3200" b="1" dirty="0">
                <a:latin typeface="+mn-lt"/>
              </a:rPr>
              <a:t>Award Date</a:t>
            </a:r>
            <a:r>
              <a:rPr lang="en-US" sz="3200" b="1" dirty="0" smtClean="0">
                <a:latin typeface="+mn-lt"/>
              </a:rPr>
              <a:t>: </a:t>
            </a:r>
            <a:r>
              <a:rPr lang="en-US" sz="3200" dirty="0" smtClean="0">
                <a:latin typeface="+mn-lt"/>
              </a:rPr>
              <a:t>July 2014</a:t>
            </a:r>
            <a:endParaRPr lang="en-US" sz="3200" dirty="0">
              <a:latin typeface="+mn-lt"/>
            </a:endParaRPr>
          </a:p>
        </p:txBody>
      </p:sp>
      <p:sp>
        <p:nvSpPr>
          <p:cNvPr id="4" name="Title 3"/>
          <p:cNvSpPr>
            <a:spLocks noGrp="1"/>
          </p:cNvSpPr>
          <p:nvPr>
            <p:ph type="title"/>
          </p:nvPr>
        </p:nvSpPr>
        <p:spPr>
          <a:xfrm>
            <a:off x="1219200" y="152400"/>
            <a:ext cx="7239000" cy="1066800"/>
          </a:xfrm>
        </p:spPr>
        <p:txBody>
          <a:bodyPr>
            <a:normAutofit fontScale="90000"/>
          </a:bodyPr>
          <a:lstStyle/>
          <a:p>
            <a:r>
              <a:rPr lang="en-US" sz="3600" dirty="0" smtClean="0">
                <a:latin typeface="Arial Black" panose="020B0A04020102020204" pitchFamily="34" charset="0"/>
              </a:rPr>
              <a:t>Top Procurement Actions FY16</a:t>
            </a:r>
            <a:br>
              <a:rPr lang="en-US" sz="3600" dirty="0" smtClean="0">
                <a:latin typeface="Arial Black" panose="020B0A04020102020204" pitchFamily="34" charset="0"/>
              </a:rPr>
            </a:br>
            <a:r>
              <a:rPr lang="en-US" sz="3600" dirty="0" smtClean="0">
                <a:latin typeface="Arial Black" panose="020B0A04020102020204" pitchFamily="34" charset="0"/>
              </a:rPr>
              <a:t>Enterprise Architecture</a:t>
            </a:r>
            <a:endParaRPr lang="en-US" sz="36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906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93DCBEB5-3706-4D28-B247-BCCC338A1950}"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42</a:t>
            </a:fld>
            <a:endParaRPr lang="en-US" dirty="0"/>
          </a:p>
        </p:txBody>
      </p:sp>
      <p:sp>
        <p:nvSpPr>
          <p:cNvPr id="3" name="Content Placeholder 2"/>
          <p:cNvSpPr>
            <a:spLocks noGrp="1"/>
          </p:cNvSpPr>
          <p:nvPr>
            <p:ph idx="1"/>
          </p:nvPr>
        </p:nvSpPr>
        <p:spPr>
          <a:xfrm>
            <a:off x="457200" y="1676400"/>
            <a:ext cx="8458200" cy="4572000"/>
          </a:xfrm>
        </p:spPr>
        <p:txBody>
          <a:bodyPr>
            <a:normAutofit/>
          </a:bodyPr>
          <a:lstStyle/>
          <a:p>
            <a:r>
              <a:rPr lang="en-US" sz="3200" b="1" dirty="0">
                <a:latin typeface="+mn-lt"/>
              </a:rPr>
              <a:t>Title</a:t>
            </a:r>
            <a:r>
              <a:rPr lang="en-US" sz="3200" b="1" dirty="0" smtClean="0">
                <a:latin typeface="+mn-lt"/>
              </a:rPr>
              <a:t>: </a:t>
            </a:r>
            <a:r>
              <a:rPr lang="en-US" sz="3200" dirty="0" smtClean="0">
                <a:latin typeface="+mn-lt"/>
              </a:rPr>
              <a:t>Enterprise Architecture Strategy &amp; Governance</a:t>
            </a:r>
            <a:endParaRPr lang="en-US" sz="3200" dirty="0">
              <a:latin typeface="+mn-lt"/>
            </a:endParaRPr>
          </a:p>
          <a:p>
            <a:r>
              <a:rPr lang="en-US" sz="3200" b="1" dirty="0">
                <a:latin typeface="+mn-lt"/>
              </a:rPr>
              <a:t>Description:</a:t>
            </a:r>
            <a:r>
              <a:rPr lang="en-US" sz="3200" dirty="0">
                <a:latin typeface="+mn-lt"/>
              </a:rPr>
              <a:t> </a:t>
            </a:r>
            <a:r>
              <a:rPr lang="en-US" sz="3200" dirty="0" smtClean="0">
                <a:latin typeface="+mn-lt"/>
              </a:rPr>
              <a:t>Provide support </a:t>
            </a:r>
            <a:r>
              <a:rPr lang="en-US" sz="3200" dirty="0">
                <a:latin typeface="+mn-lt"/>
              </a:rPr>
              <a:t>in the areas of improved strategic management capabilities, enterprise data standards, enterprise-wide interoperability and technical compliance. </a:t>
            </a:r>
            <a:endParaRPr lang="en-US" sz="3200" dirty="0" smtClean="0">
              <a:latin typeface="+mn-lt"/>
            </a:endParaRPr>
          </a:p>
          <a:p>
            <a:r>
              <a:rPr lang="en-US" sz="3200" b="1" dirty="0" smtClean="0">
                <a:latin typeface="+mn-lt"/>
              </a:rPr>
              <a:t>Est</a:t>
            </a:r>
            <a:r>
              <a:rPr lang="en-US" sz="3200" b="1" dirty="0">
                <a:latin typeface="+mn-lt"/>
              </a:rPr>
              <a:t>. </a:t>
            </a:r>
            <a:r>
              <a:rPr lang="en-US" sz="3200" b="1" dirty="0" smtClean="0">
                <a:latin typeface="+mn-lt"/>
              </a:rPr>
              <a:t>Value: </a:t>
            </a:r>
            <a:r>
              <a:rPr lang="en-US" sz="3200" dirty="0" smtClean="0">
                <a:latin typeface="+mn-lt"/>
              </a:rPr>
              <a:t>$3-5M (1 year)</a:t>
            </a:r>
            <a:endParaRPr lang="en-US" sz="3200" dirty="0">
              <a:latin typeface="+mn-lt"/>
            </a:endParaRPr>
          </a:p>
          <a:p>
            <a:r>
              <a:rPr lang="en-US" sz="3200" b="1" dirty="0" smtClean="0">
                <a:latin typeface="+mn-lt"/>
              </a:rPr>
              <a:t>Est </a:t>
            </a:r>
            <a:r>
              <a:rPr lang="en-US" sz="3200" b="1" dirty="0">
                <a:latin typeface="+mn-lt"/>
              </a:rPr>
              <a:t>Award Date</a:t>
            </a:r>
            <a:r>
              <a:rPr lang="en-US" sz="3200" b="1" dirty="0" smtClean="0">
                <a:latin typeface="+mn-lt"/>
              </a:rPr>
              <a:t>: </a:t>
            </a:r>
            <a:r>
              <a:rPr lang="en-US" sz="3200" dirty="0" smtClean="0">
                <a:latin typeface="+mn-lt"/>
              </a:rPr>
              <a:t>January 2015 </a:t>
            </a:r>
            <a:endParaRPr lang="en-US" sz="3200" dirty="0">
              <a:latin typeface="+mn-lt"/>
            </a:endParaRPr>
          </a:p>
        </p:txBody>
      </p:sp>
      <p:sp>
        <p:nvSpPr>
          <p:cNvPr id="4" name="Title 3"/>
          <p:cNvSpPr>
            <a:spLocks noGrp="1"/>
          </p:cNvSpPr>
          <p:nvPr>
            <p:ph type="title"/>
          </p:nvPr>
        </p:nvSpPr>
        <p:spPr>
          <a:xfrm>
            <a:off x="1219200" y="152400"/>
            <a:ext cx="7239000" cy="1066800"/>
          </a:xfrm>
        </p:spPr>
        <p:txBody>
          <a:bodyPr>
            <a:normAutofit fontScale="90000"/>
          </a:bodyPr>
          <a:lstStyle/>
          <a:p>
            <a:r>
              <a:rPr lang="en-US" sz="3600" dirty="0" smtClean="0">
                <a:latin typeface="Arial Black" panose="020B0A04020102020204" pitchFamily="34" charset="0"/>
              </a:rPr>
              <a:t>Top Procurement Actions FY16</a:t>
            </a:r>
            <a:br>
              <a:rPr lang="en-US" sz="3600" dirty="0" smtClean="0">
                <a:latin typeface="Arial Black" panose="020B0A04020102020204" pitchFamily="34" charset="0"/>
              </a:rPr>
            </a:br>
            <a:r>
              <a:rPr lang="en-US" sz="3600" dirty="0" smtClean="0">
                <a:latin typeface="Arial Black" panose="020B0A04020102020204" pitchFamily="34" charset="0"/>
              </a:rPr>
              <a:t>Enterprise Architecture</a:t>
            </a:r>
            <a:endParaRPr lang="en-US" sz="36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57447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703750E8-FA16-4CED-A436-6361420017CA}"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43</a:t>
            </a:fld>
            <a:endParaRPr lang="en-US" dirty="0"/>
          </a:p>
        </p:txBody>
      </p:sp>
      <p:sp>
        <p:nvSpPr>
          <p:cNvPr id="3" name="Content Placeholder 2"/>
          <p:cNvSpPr>
            <a:spLocks noGrp="1"/>
          </p:cNvSpPr>
          <p:nvPr>
            <p:ph idx="1"/>
          </p:nvPr>
        </p:nvSpPr>
        <p:spPr>
          <a:xfrm>
            <a:off x="457200" y="1676400"/>
            <a:ext cx="8458200" cy="4800600"/>
          </a:xfrm>
        </p:spPr>
        <p:txBody>
          <a:bodyPr>
            <a:normAutofit/>
          </a:bodyPr>
          <a:lstStyle/>
          <a:p>
            <a:r>
              <a:rPr lang="en-US" sz="3200" b="1" dirty="0">
                <a:latin typeface="+mn-lt"/>
              </a:rPr>
              <a:t>Title</a:t>
            </a:r>
            <a:r>
              <a:rPr lang="en-US" sz="3200" b="1" dirty="0" smtClean="0">
                <a:latin typeface="+mn-lt"/>
              </a:rPr>
              <a:t>: </a:t>
            </a:r>
            <a:r>
              <a:rPr lang="en-US" sz="3200" dirty="0">
                <a:latin typeface="+mn-lt"/>
              </a:rPr>
              <a:t>Enterprise Design Patterns, Technical and Non-Technical Support </a:t>
            </a:r>
            <a:endParaRPr lang="en-US" sz="3200" dirty="0" smtClean="0">
              <a:latin typeface="+mn-lt"/>
            </a:endParaRPr>
          </a:p>
          <a:p>
            <a:r>
              <a:rPr lang="en-US" sz="3200" b="1" dirty="0" smtClean="0">
                <a:latin typeface="+mn-lt"/>
              </a:rPr>
              <a:t>Description:</a:t>
            </a:r>
            <a:r>
              <a:rPr lang="en-US" sz="3200" dirty="0" smtClean="0">
                <a:latin typeface="+mn-lt"/>
              </a:rPr>
              <a:t> </a:t>
            </a:r>
            <a:r>
              <a:rPr lang="en-US" sz="3200" dirty="0">
                <a:latin typeface="+mn-lt"/>
              </a:rPr>
              <a:t>Development of Enterprise Design </a:t>
            </a:r>
            <a:r>
              <a:rPr lang="en-US" sz="3200" dirty="0" smtClean="0">
                <a:latin typeface="+mn-lt"/>
              </a:rPr>
              <a:t>Patterns; technical </a:t>
            </a:r>
            <a:r>
              <a:rPr lang="en-US" sz="3200" dirty="0">
                <a:latin typeface="+mn-lt"/>
              </a:rPr>
              <a:t>analysis of emerging industry </a:t>
            </a:r>
            <a:r>
              <a:rPr lang="en-US" sz="3200" dirty="0" smtClean="0">
                <a:latin typeface="+mn-lt"/>
              </a:rPr>
              <a:t>technologies</a:t>
            </a:r>
            <a:endParaRPr lang="en-US" sz="3200" dirty="0">
              <a:latin typeface="+mn-lt"/>
            </a:endParaRPr>
          </a:p>
          <a:p>
            <a:r>
              <a:rPr lang="en-US" sz="3200" b="1" dirty="0" smtClean="0">
                <a:latin typeface="+mn-lt"/>
              </a:rPr>
              <a:t>Est</a:t>
            </a:r>
            <a:r>
              <a:rPr lang="en-US" sz="3200" b="1" dirty="0">
                <a:latin typeface="+mn-lt"/>
              </a:rPr>
              <a:t>. </a:t>
            </a:r>
            <a:r>
              <a:rPr lang="en-US" sz="3200" b="1" dirty="0" smtClean="0">
                <a:latin typeface="+mn-lt"/>
              </a:rPr>
              <a:t>Value: </a:t>
            </a:r>
            <a:r>
              <a:rPr lang="en-US" sz="3200" dirty="0" smtClean="0">
                <a:latin typeface="+mn-lt"/>
              </a:rPr>
              <a:t>$7-8M</a:t>
            </a:r>
          </a:p>
          <a:p>
            <a:r>
              <a:rPr lang="en-US" sz="3200" b="1" dirty="0" smtClean="0">
                <a:latin typeface="+mn-lt"/>
              </a:rPr>
              <a:t>Est </a:t>
            </a:r>
            <a:r>
              <a:rPr lang="en-US" sz="3200" b="1" dirty="0">
                <a:latin typeface="+mn-lt"/>
              </a:rPr>
              <a:t>Award Date</a:t>
            </a:r>
            <a:r>
              <a:rPr lang="en-US" sz="3200" b="1" dirty="0" smtClean="0">
                <a:latin typeface="+mn-lt"/>
              </a:rPr>
              <a:t>: </a:t>
            </a:r>
            <a:r>
              <a:rPr lang="en-US" sz="3200" dirty="0" smtClean="0">
                <a:latin typeface="+mn-lt"/>
              </a:rPr>
              <a:t>September 2015 (option year)</a:t>
            </a:r>
            <a:endParaRPr lang="en-US" sz="3200" dirty="0">
              <a:latin typeface="+mn-lt"/>
            </a:endParaRPr>
          </a:p>
        </p:txBody>
      </p:sp>
      <p:sp>
        <p:nvSpPr>
          <p:cNvPr id="4" name="Title 3"/>
          <p:cNvSpPr>
            <a:spLocks noGrp="1"/>
          </p:cNvSpPr>
          <p:nvPr>
            <p:ph type="title"/>
          </p:nvPr>
        </p:nvSpPr>
        <p:spPr>
          <a:xfrm>
            <a:off x="1219200" y="152400"/>
            <a:ext cx="7239000" cy="1066800"/>
          </a:xfrm>
        </p:spPr>
        <p:txBody>
          <a:bodyPr>
            <a:normAutofit fontScale="90000"/>
          </a:bodyPr>
          <a:lstStyle/>
          <a:p>
            <a:r>
              <a:rPr lang="en-US" sz="3600" dirty="0" smtClean="0">
                <a:latin typeface="Arial Black" panose="020B0A04020102020204" pitchFamily="34" charset="0"/>
              </a:rPr>
              <a:t>Top Procurement Actions FY16</a:t>
            </a:r>
            <a:br>
              <a:rPr lang="en-US" sz="3600" dirty="0" smtClean="0">
                <a:latin typeface="Arial Black" panose="020B0A04020102020204" pitchFamily="34" charset="0"/>
              </a:rPr>
            </a:br>
            <a:r>
              <a:rPr lang="en-US" sz="3600" dirty="0" smtClean="0">
                <a:latin typeface="Arial Black" panose="020B0A04020102020204" pitchFamily="34" charset="0"/>
              </a:rPr>
              <a:t>Technology Strategies</a:t>
            </a:r>
            <a:endParaRPr lang="en-US" sz="36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702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3C6FD4A7-2846-43B4-9E8F-3926A70D8CC1}" type="datetime1">
              <a:rPr lang="en-US" smtClean="0"/>
              <a:t>6/15/2015</a:t>
            </a:fld>
            <a:endParaRPr lang="en-US" dirty="0"/>
          </a:p>
        </p:txBody>
      </p:sp>
      <p:sp>
        <p:nvSpPr>
          <p:cNvPr id="42" name="Slide Number Placeholder 41"/>
          <p:cNvSpPr>
            <a:spLocks noGrp="1"/>
          </p:cNvSpPr>
          <p:nvPr>
            <p:ph type="sldNum" sz="quarter" idx="12"/>
          </p:nvPr>
        </p:nvSpPr>
        <p:spPr/>
        <p:txBody>
          <a:bodyPr/>
          <a:lstStyle/>
          <a:p>
            <a:fld id="{84878344-ACF8-4BEF-825F-4772DDDDA850}" type="slidenum">
              <a:rPr lang="en-US" smtClean="0"/>
              <a:pPr/>
              <a:t>44</a:t>
            </a:fld>
            <a:endParaRPr lang="en-US" dirty="0"/>
          </a:p>
        </p:txBody>
      </p:sp>
      <p:sp>
        <p:nvSpPr>
          <p:cNvPr id="3" name="Content Placeholder 2"/>
          <p:cNvSpPr>
            <a:spLocks noGrp="1"/>
          </p:cNvSpPr>
          <p:nvPr>
            <p:ph idx="1"/>
          </p:nvPr>
        </p:nvSpPr>
        <p:spPr>
          <a:xfrm>
            <a:off x="457200" y="1676400"/>
            <a:ext cx="8458200" cy="4572000"/>
          </a:xfrm>
        </p:spPr>
        <p:txBody>
          <a:bodyPr>
            <a:normAutofit/>
          </a:bodyPr>
          <a:lstStyle/>
          <a:p>
            <a:r>
              <a:rPr lang="en-US" sz="3200" b="1" dirty="0">
                <a:latin typeface="+mn-lt"/>
              </a:rPr>
              <a:t>Title</a:t>
            </a:r>
            <a:r>
              <a:rPr lang="en-US" sz="3200" b="1" dirty="0" smtClean="0">
                <a:latin typeface="+mn-lt"/>
              </a:rPr>
              <a:t>: </a:t>
            </a:r>
            <a:r>
              <a:rPr lang="en-US" sz="3200" dirty="0" smtClean="0">
                <a:latin typeface="+mn-lt"/>
              </a:rPr>
              <a:t>Advisory </a:t>
            </a:r>
            <a:r>
              <a:rPr lang="en-US" sz="3200" dirty="0">
                <a:latin typeface="+mn-lt"/>
              </a:rPr>
              <a:t>Services </a:t>
            </a:r>
            <a:endParaRPr lang="en-US" sz="3200" dirty="0" smtClean="0">
              <a:latin typeface="+mn-lt"/>
            </a:endParaRPr>
          </a:p>
          <a:p>
            <a:r>
              <a:rPr lang="en-US" sz="3200" b="1" dirty="0" smtClean="0">
                <a:latin typeface="+mn-lt"/>
              </a:rPr>
              <a:t>Description:</a:t>
            </a:r>
            <a:r>
              <a:rPr lang="en-US" sz="3200" dirty="0" smtClean="0">
                <a:latin typeface="+mn-lt"/>
              </a:rPr>
              <a:t> Provide IT research and advisory services</a:t>
            </a:r>
            <a:endParaRPr lang="en-US" sz="3200" dirty="0">
              <a:latin typeface="+mn-lt"/>
            </a:endParaRPr>
          </a:p>
          <a:p>
            <a:r>
              <a:rPr lang="en-US" sz="3200" b="1" dirty="0" smtClean="0">
                <a:latin typeface="+mn-lt"/>
              </a:rPr>
              <a:t>Est</a:t>
            </a:r>
            <a:r>
              <a:rPr lang="en-US" sz="3200" b="1" dirty="0">
                <a:latin typeface="+mn-lt"/>
              </a:rPr>
              <a:t>. </a:t>
            </a:r>
            <a:r>
              <a:rPr lang="en-US" sz="3200" b="1" dirty="0" smtClean="0">
                <a:latin typeface="+mn-lt"/>
              </a:rPr>
              <a:t>Value: </a:t>
            </a:r>
            <a:r>
              <a:rPr lang="en-US" sz="3200" dirty="0" smtClean="0">
                <a:latin typeface="+mn-lt"/>
              </a:rPr>
              <a:t>$100-135K</a:t>
            </a:r>
          </a:p>
          <a:p>
            <a:r>
              <a:rPr lang="en-US" sz="3200" b="1" dirty="0" smtClean="0">
                <a:latin typeface="+mn-lt"/>
              </a:rPr>
              <a:t>Est </a:t>
            </a:r>
            <a:r>
              <a:rPr lang="en-US" sz="3200" b="1" dirty="0">
                <a:latin typeface="+mn-lt"/>
              </a:rPr>
              <a:t>Award Date</a:t>
            </a:r>
            <a:r>
              <a:rPr lang="en-US" sz="3200" b="1" dirty="0" smtClean="0">
                <a:latin typeface="+mn-lt"/>
              </a:rPr>
              <a:t>: </a:t>
            </a:r>
            <a:r>
              <a:rPr lang="en-US" sz="3200" dirty="0" smtClean="0">
                <a:latin typeface="+mn-lt"/>
              </a:rPr>
              <a:t>September 2015 (option year)</a:t>
            </a:r>
            <a:endParaRPr lang="en-US" sz="3200" dirty="0">
              <a:latin typeface="+mn-lt"/>
            </a:endParaRPr>
          </a:p>
        </p:txBody>
      </p:sp>
      <p:sp>
        <p:nvSpPr>
          <p:cNvPr id="4" name="Title 3"/>
          <p:cNvSpPr>
            <a:spLocks noGrp="1"/>
          </p:cNvSpPr>
          <p:nvPr>
            <p:ph type="title"/>
          </p:nvPr>
        </p:nvSpPr>
        <p:spPr>
          <a:xfrm>
            <a:off x="1219200" y="152400"/>
            <a:ext cx="7239000" cy="1066800"/>
          </a:xfrm>
        </p:spPr>
        <p:txBody>
          <a:bodyPr>
            <a:normAutofit fontScale="90000"/>
          </a:bodyPr>
          <a:lstStyle/>
          <a:p>
            <a:r>
              <a:rPr lang="en-US" sz="3600" dirty="0" smtClean="0">
                <a:latin typeface="Arial Black" panose="020B0A04020102020204" pitchFamily="34" charset="0"/>
              </a:rPr>
              <a:t>Top Procurement Actions FY16</a:t>
            </a:r>
            <a:br>
              <a:rPr lang="en-US" sz="3600" dirty="0" smtClean="0">
                <a:latin typeface="Arial Black" panose="020B0A04020102020204" pitchFamily="34" charset="0"/>
              </a:rPr>
            </a:br>
            <a:r>
              <a:rPr lang="en-US" sz="3600" dirty="0" smtClean="0">
                <a:latin typeface="Arial Black" panose="020B0A04020102020204" pitchFamily="34" charset="0"/>
              </a:rPr>
              <a:t>Technology Strategies</a:t>
            </a:r>
            <a:endParaRPr lang="en-US" sz="3600" dirty="0"/>
          </a:p>
        </p:txBody>
      </p:sp>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7819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219200" y="216233"/>
            <a:ext cx="7555364" cy="942007"/>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l" defTabSz="457200" rtl="0" eaLnBrk="0" fontAlgn="base" hangingPunct="0">
              <a:spcBef>
                <a:spcPct val="0"/>
              </a:spcBef>
              <a:spcAft>
                <a:spcPct val="0"/>
              </a:spcAft>
              <a:defRPr sz="2400" b="1" i="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defTabSz="914400" eaLnBrk="1" hangingPunct="1">
              <a:defRPr/>
            </a:pPr>
            <a:r>
              <a:rPr lang="en-US" sz="3200" b="0" dirty="0" smtClean="0">
                <a:solidFill>
                  <a:schemeClr val="tx1"/>
                </a:solidFill>
                <a:latin typeface="Georgia" panose="02040502050405020303" pitchFamily="18" charset="0"/>
              </a:rPr>
              <a:t>VA</a:t>
            </a:r>
            <a:r>
              <a:rPr lang="en-US" sz="3200" b="0" dirty="0" smtClean="0">
                <a:solidFill>
                  <a:schemeClr val="tx1"/>
                </a:solidFill>
                <a:latin typeface="Georgia" panose="02040502050405020303" pitchFamily="18" charset="0"/>
                <a:ea typeface="ＭＳ Ｐゴシック" charset="-128"/>
                <a:cs typeface="Georgia" pitchFamily="18" charset="0"/>
              </a:rPr>
              <a:t> </a:t>
            </a:r>
            <a:r>
              <a:rPr lang="en-US" sz="3200" b="0" dirty="0" smtClean="0">
                <a:solidFill>
                  <a:schemeClr val="tx1"/>
                </a:solidFill>
                <a:latin typeface="Georgia" panose="02040502050405020303" pitchFamily="18" charset="0"/>
              </a:rPr>
              <a:t>Business</a:t>
            </a:r>
            <a:r>
              <a:rPr lang="en-US" sz="3200" b="0" dirty="0" smtClean="0">
                <a:solidFill>
                  <a:schemeClr val="tx1"/>
                </a:solidFill>
                <a:latin typeface="Georgia" panose="02040502050405020303" pitchFamily="18" charset="0"/>
                <a:ea typeface="ＭＳ Ｐゴシック" charset="-128"/>
                <a:cs typeface="Georgia" pitchFamily="18" charset="0"/>
              </a:rPr>
              <a:t> </a:t>
            </a:r>
            <a:r>
              <a:rPr lang="en-US" sz="3200" b="0" dirty="0" smtClean="0">
                <a:solidFill>
                  <a:schemeClr val="tx1"/>
                </a:solidFill>
                <a:latin typeface="Georgia" panose="02040502050405020303" pitchFamily="18" charset="0"/>
              </a:rPr>
              <a:t>Case For Sharing Data With Private Sector Providers</a:t>
            </a:r>
            <a:endParaRPr lang="en-US" sz="3200" b="0" dirty="0">
              <a:solidFill>
                <a:schemeClr val="tx1"/>
              </a:solidFill>
              <a:latin typeface="Georgia" panose="02040502050405020303" pitchFamily="18" charset="0"/>
            </a:endParaRPr>
          </a:p>
        </p:txBody>
      </p:sp>
      <p:grpSp>
        <p:nvGrpSpPr>
          <p:cNvPr id="20" name="Group 19"/>
          <p:cNvGrpSpPr/>
          <p:nvPr/>
        </p:nvGrpSpPr>
        <p:grpSpPr>
          <a:xfrm>
            <a:off x="7543800" y="5410200"/>
            <a:ext cx="844052" cy="872894"/>
            <a:chOff x="9666654" y="228600"/>
            <a:chExt cx="2449146" cy="2611339"/>
          </a:xfrm>
        </p:grpSpPr>
        <p:sp>
          <p:nvSpPr>
            <p:cNvPr id="21" name="Block Arc 20"/>
            <p:cNvSpPr/>
            <p:nvPr/>
          </p:nvSpPr>
          <p:spPr bwMode="auto">
            <a:xfrm rot="6645001">
              <a:off x="9580945" y="405524"/>
              <a:ext cx="2520124" cy="2348705"/>
            </a:xfrm>
            <a:prstGeom prst="blockArc">
              <a:avLst>
                <a:gd name="adj1" fmla="val 21395211"/>
                <a:gd name="adj2" fmla="val 3985604"/>
                <a:gd name="adj3" fmla="val 21741"/>
              </a:avLst>
            </a:prstGeom>
            <a:solidFill>
              <a:srgbClr val="0E106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45720" tIns="45720" rIns="4572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schemeClr val="tx1"/>
                </a:solidFill>
              </a:endParaRPr>
            </a:p>
          </p:txBody>
        </p:sp>
        <p:sp>
          <p:nvSpPr>
            <p:cNvPr id="22" name="Block Arc 21"/>
            <p:cNvSpPr/>
            <p:nvPr/>
          </p:nvSpPr>
          <p:spPr bwMode="auto">
            <a:xfrm>
              <a:off x="9753599" y="228600"/>
              <a:ext cx="2362201" cy="2348706"/>
            </a:xfrm>
            <a:prstGeom prst="blockArc">
              <a:avLst>
                <a:gd name="adj1" fmla="val 10800000"/>
                <a:gd name="adj2" fmla="val 5968297"/>
                <a:gd name="adj3" fmla="val 22888"/>
              </a:avLst>
            </a:prstGeom>
            <a:solidFill>
              <a:srgbClr val="A5002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45720" tIns="45720" rIns="4572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schemeClr val="tx1"/>
                </a:solidFill>
              </a:endParaRPr>
            </a:p>
          </p:txBody>
        </p:sp>
        <p:sp>
          <p:nvSpPr>
            <p:cNvPr id="23" name="TextBox 22"/>
            <p:cNvSpPr txBox="1"/>
            <p:nvPr/>
          </p:nvSpPr>
          <p:spPr bwMode="auto">
            <a:xfrm>
              <a:off x="10513991" y="1099477"/>
              <a:ext cx="1066799" cy="61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1600" b="1" dirty="0" smtClean="0">
                  <a:latin typeface="+mn-lt"/>
                </a:rPr>
                <a:t>79%</a:t>
              </a:r>
            </a:p>
          </p:txBody>
        </p:sp>
      </p:grpSp>
      <p:sp>
        <p:nvSpPr>
          <p:cNvPr id="25" name="Text Placeholder 2"/>
          <p:cNvSpPr txBox="1">
            <a:spLocks/>
          </p:cNvSpPr>
          <p:nvPr/>
        </p:nvSpPr>
        <p:spPr bwMode="auto">
          <a:xfrm>
            <a:off x="4052886" y="2438400"/>
            <a:ext cx="5014914" cy="2367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2060"/>
              </a:buClr>
              <a:buFont typeface="Wingdings" pitchFamily="2" charset="2"/>
              <a:buChar char="§"/>
              <a:defRPr sz="2000">
                <a:solidFill>
                  <a:srgbClr val="002060"/>
                </a:solidFill>
                <a:latin typeface="+mn-lt"/>
                <a:ea typeface="MS PGothic" pitchFamily="34" charset="-128"/>
                <a:cs typeface="ＭＳ Ｐゴシック" charset="-128"/>
              </a:defRPr>
            </a:lvl1pPr>
            <a:lvl2pPr marL="685800" indent="-228600" algn="l" rtl="0" eaLnBrk="0" fontAlgn="base" hangingPunct="0">
              <a:spcBef>
                <a:spcPct val="40000"/>
              </a:spcBef>
              <a:spcAft>
                <a:spcPct val="0"/>
              </a:spcAft>
              <a:buClr>
                <a:srgbClr val="002060"/>
              </a:buClr>
              <a:buChar char="–"/>
              <a:defRPr>
                <a:solidFill>
                  <a:srgbClr val="002060"/>
                </a:solidFill>
                <a:latin typeface="+mn-lt"/>
                <a:ea typeface="MS PGothic" pitchFamily="34" charset="-128"/>
              </a:defRPr>
            </a:lvl2pPr>
            <a:lvl3pPr marL="1028700" indent="-114300" algn="l" rtl="0" eaLnBrk="0" fontAlgn="base" hangingPunct="0">
              <a:lnSpc>
                <a:spcPct val="90000"/>
              </a:lnSpc>
              <a:spcBef>
                <a:spcPct val="40000"/>
              </a:spcBef>
              <a:spcAft>
                <a:spcPct val="0"/>
              </a:spcAft>
              <a:buClr>
                <a:srgbClr val="002060"/>
              </a:buClr>
              <a:buFont typeface="Microsoft Sans Serif" pitchFamily="34" charset="0"/>
              <a:buChar char="•"/>
              <a:defRPr sz="1600">
                <a:solidFill>
                  <a:srgbClr val="002060"/>
                </a:solidFill>
                <a:latin typeface="+mn-lt"/>
                <a:ea typeface="MS PGothic" pitchFamily="34" charset="-128"/>
              </a:defRPr>
            </a:lvl3pPr>
            <a:lvl4pPr marL="1489075" indent="-231775" algn="l" rtl="0" eaLnBrk="0" fontAlgn="base" hangingPunct="0">
              <a:lnSpc>
                <a:spcPct val="90000"/>
              </a:lnSpc>
              <a:spcBef>
                <a:spcPct val="40000"/>
              </a:spcBef>
              <a:spcAft>
                <a:spcPct val="0"/>
              </a:spcAft>
              <a:buClr>
                <a:srgbClr val="005DAA"/>
              </a:buClr>
              <a:defRPr sz="1400">
                <a:solidFill>
                  <a:schemeClr val="tx1"/>
                </a:solidFill>
                <a:latin typeface="+mn-lt"/>
                <a:ea typeface="MS PGothic" pitchFamily="34" charset="-128"/>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n-lt"/>
                <a:ea typeface="MS PGothic" pitchFamily="34" charset="-128"/>
              </a:defRPr>
            </a:lvl5pPr>
            <a:lvl6pPr marL="2974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marL="0" lvl="1" indent="0" eaLnBrk="1" hangingPunct="1">
              <a:lnSpc>
                <a:spcPts val="2500"/>
              </a:lnSpc>
              <a:spcBef>
                <a:spcPct val="0"/>
              </a:spcBef>
              <a:buFontTx/>
              <a:buNone/>
            </a:pPr>
            <a:r>
              <a:rPr lang="en-US" altLang="en-US" b="1" i="1" dirty="0" smtClean="0">
                <a:ea typeface="ＭＳ Ｐゴシック" charset="-128"/>
              </a:rPr>
              <a:t>External Health Information Exchange Can Ultimately Equal</a:t>
            </a:r>
            <a:endParaRPr lang="en-US" altLang="en-US" b="1" i="1" dirty="0">
              <a:ea typeface="ＭＳ Ｐゴシック" charset="-128"/>
            </a:endParaRPr>
          </a:p>
          <a:p>
            <a:pPr marL="0" indent="0">
              <a:spcBef>
                <a:spcPts val="400"/>
              </a:spcBef>
              <a:buNone/>
            </a:pPr>
            <a:r>
              <a:rPr lang="en-US" sz="1600" b="1" u="sng" dirty="0">
                <a:solidFill>
                  <a:schemeClr val="tx1"/>
                </a:solidFill>
                <a:ea typeface="ＭＳ Ｐゴシック" charset="-128"/>
                <a:cs typeface="+mn-cs"/>
              </a:rPr>
              <a:t>Improved</a:t>
            </a:r>
            <a:r>
              <a:rPr lang="en-US" sz="1600" u="sng" dirty="0">
                <a:solidFill>
                  <a:schemeClr val="tx1"/>
                </a:solidFill>
                <a:ea typeface="ＭＳ Ｐゴシック" charset="-128"/>
                <a:cs typeface="+mn-cs"/>
              </a:rPr>
              <a:t> patient care and health outcomes</a:t>
            </a:r>
          </a:p>
          <a:p>
            <a:pPr marL="0" indent="0">
              <a:spcBef>
                <a:spcPts val="400"/>
              </a:spcBef>
              <a:buNone/>
            </a:pPr>
            <a:r>
              <a:rPr lang="en-US" sz="1600" b="1" dirty="0">
                <a:solidFill>
                  <a:schemeClr val="tx1"/>
                </a:solidFill>
                <a:ea typeface="ＭＳ Ｐゴシック" charset="-128"/>
                <a:cs typeface="+mn-cs"/>
              </a:rPr>
              <a:t>Fewer </a:t>
            </a:r>
            <a:r>
              <a:rPr lang="en-US" sz="1600" dirty="0">
                <a:solidFill>
                  <a:schemeClr val="tx1"/>
                </a:solidFill>
                <a:ea typeface="ＭＳ Ｐゴシック" charset="-128"/>
                <a:cs typeface="+mn-cs"/>
              </a:rPr>
              <a:t>duplicate tests</a:t>
            </a:r>
          </a:p>
          <a:p>
            <a:pPr marL="0" indent="0">
              <a:spcBef>
                <a:spcPts val="400"/>
              </a:spcBef>
              <a:buNone/>
            </a:pPr>
            <a:r>
              <a:rPr lang="en-US" sz="1600" b="1" dirty="0">
                <a:solidFill>
                  <a:schemeClr val="tx1"/>
                </a:solidFill>
                <a:ea typeface="ＭＳ Ｐゴシック" charset="-128"/>
                <a:cs typeface="+mn-cs"/>
              </a:rPr>
              <a:t>Increased </a:t>
            </a:r>
            <a:r>
              <a:rPr lang="en-US" sz="1600" dirty="0">
                <a:solidFill>
                  <a:schemeClr val="tx1"/>
                </a:solidFill>
                <a:ea typeface="ＭＳ Ｐゴシック" charset="-128"/>
                <a:cs typeface="+mn-cs"/>
              </a:rPr>
              <a:t>patient safety (e.g</a:t>
            </a:r>
            <a:r>
              <a:rPr lang="en-US" sz="1600" dirty="0" smtClean="0">
                <a:solidFill>
                  <a:schemeClr val="tx1"/>
                </a:solidFill>
                <a:ea typeface="ＭＳ Ｐゴシック" charset="-128"/>
                <a:cs typeface="+mn-cs"/>
              </a:rPr>
              <a:t>., </a:t>
            </a:r>
            <a:r>
              <a:rPr lang="en-US" sz="1600" dirty="0">
                <a:solidFill>
                  <a:schemeClr val="tx1"/>
                </a:solidFill>
                <a:ea typeface="ＭＳ Ｐゴシック" charset="-128"/>
                <a:cs typeface="+mn-cs"/>
              </a:rPr>
              <a:t>medication reconciliation) </a:t>
            </a:r>
          </a:p>
          <a:p>
            <a:pPr marL="0" indent="0">
              <a:spcBef>
                <a:spcPts val="400"/>
              </a:spcBef>
              <a:buNone/>
            </a:pPr>
            <a:r>
              <a:rPr lang="en-US" sz="1600" b="1" dirty="0">
                <a:solidFill>
                  <a:schemeClr val="tx1"/>
                </a:solidFill>
                <a:ea typeface="ＭＳ Ｐゴシック" charset="-128"/>
                <a:cs typeface="+mn-cs"/>
              </a:rPr>
              <a:t>Improved </a:t>
            </a:r>
            <a:r>
              <a:rPr lang="en-US" sz="1600" dirty="0">
                <a:solidFill>
                  <a:schemeClr val="tx1"/>
                </a:solidFill>
                <a:ea typeface="ＭＳ Ｐゴシック" charset="-128"/>
                <a:cs typeface="+mn-cs"/>
              </a:rPr>
              <a:t>c</a:t>
            </a:r>
            <a:r>
              <a:rPr lang="en-US" sz="1600" dirty="0" smtClean="0">
                <a:solidFill>
                  <a:schemeClr val="tx1"/>
                </a:solidFill>
                <a:ea typeface="ＭＳ Ｐゴシック" charset="-128"/>
                <a:cs typeface="+mn-cs"/>
              </a:rPr>
              <a:t>are coordination </a:t>
            </a:r>
            <a:endParaRPr lang="en-US" sz="1600" dirty="0">
              <a:solidFill>
                <a:schemeClr val="tx1"/>
              </a:solidFill>
              <a:ea typeface="ＭＳ Ｐゴシック" charset="-128"/>
              <a:cs typeface="+mn-cs"/>
            </a:endParaRPr>
          </a:p>
          <a:p>
            <a:pPr marL="0" indent="0">
              <a:spcBef>
                <a:spcPts val="400"/>
              </a:spcBef>
              <a:buNone/>
            </a:pPr>
            <a:r>
              <a:rPr lang="en-US" sz="1600" b="1" dirty="0">
                <a:solidFill>
                  <a:schemeClr val="tx1"/>
                </a:solidFill>
                <a:ea typeface="ＭＳ Ｐゴシック" charset="-128"/>
                <a:cs typeface="+mn-cs"/>
              </a:rPr>
              <a:t>Reduced</a:t>
            </a:r>
            <a:r>
              <a:rPr lang="en-US" sz="1600" dirty="0">
                <a:solidFill>
                  <a:schemeClr val="tx1"/>
                </a:solidFill>
                <a:ea typeface="ＭＳ Ｐゴシック" charset="-128"/>
                <a:cs typeface="+mn-cs"/>
              </a:rPr>
              <a:t> phone calls to follow-up and track referrals</a:t>
            </a:r>
          </a:p>
          <a:p>
            <a:pPr marL="0" indent="0">
              <a:spcBef>
                <a:spcPts val="400"/>
              </a:spcBef>
              <a:buNone/>
            </a:pPr>
            <a:r>
              <a:rPr lang="en-US" sz="1600" b="1" dirty="0">
                <a:solidFill>
                  <a:schemeClr val="tx1"/>
                </a:solidFill>
                <a:ea typeface="ＭＳ Ｐゴシック" charset="-128"/>
                <a:cs typeface="+mn-cs"/>
              </a:rPr>
              <a:t>Timely </a:t>
            </a:r>
            <a:r>
              <a:rPr lang="en-US" sz="1600" dirty="0">
                <a:solidFill>
                  <a:schemeClr val="tx1"/>
                </a:solidFill>
                <a:ea typeface="ＭＳ Ｐゴシック" charset="-128"/>
                <a:cs typeface="+mn-cs"/>
              </a:rPr>
              <a:t>access to critical information</a:t>
            </a:r>
          </a:p>
          <a:p>
            <a:pPr marL="0" indent="0">
              <a:spcBef>
                <a:spcPts val="400"/>
              </a:spcBef>
              <a:buNone/>
            </a:pPr>
            <a:r>
              <a:rPr lang="en-US" sz="1600" b="1" dirty="0">
                <a:solidFill>
                  <a:schemeClr val="tx1"/>
                </a:solidFill>
                <a:ea typeface="ＭＳ Ｐゴシック" charset="-128"/>
                <a:cs typeface="+mn-cs"/>
              </a:rPr>
              <a:t>Saved</a:t>
            </a:r>
            <a:r>
              <a:rPr lang="en-US" sz="1600" dirty="0">
                <a:solidFill>
                  <a:schemeClr val="tx1"/>
                </a:solidFill>
                <a:ea typeface="ＭＳ Ｐゴシック" charset="-128"/>
                <a:cs typeface="+mn-cs"/>
              </a:rPr>
              <a:t> time, money, and other resources for Veterans and VA staff </a:t>
            </a:r>
          </a:p>
          <a:p>
            <a:pPr marL="0" indent="0">
              <a:spcBef>
                <a:spcPts val="400"/>
              </a:spcBef>
              <a:buNone/>
            </a:pPr>
            <a:r>
              <a:rPr lang="en-US" sz="1600" b="1" dirty="0">
                <a:solidFill>
                  <a:schemeClr val="tx1"/>
                </a:solidFill>
                <a:ea typeface="ＭＳ Ｐゴシック" charset="-128"/>
                <a:cs typeface="+mn-cs"/>
              </a:rPr>
              <a:t>Expedited </a:t>
            </a:r>
            <a:r>
              <a:rPr lang="en-US" sz="1600" dirty="0">
                <a:solidFill>
                  <a:schemeClr val="tx1"/>
                </a:solidFill>
                <a:ea typeface="ＭＳ Ｐゴシック" charset="-128"/>
                <a:cs typeface="+mn-cs"/>
              </a:rPr>
              <a:t>results notifications </a:t>
            </a:r>
          </a:p>
          <a:p>
            <a:pPr marL="0" indent="0">
              <a:spcBef>
                <a:spcPts val="400"/>
              </a:spcBef>
              <a:buNone/>
            </a:pPr>
            <a:r>
              <a:rPr lang="en-US" sz="1600" b="1" dirty="0">
                <a:solidFill>
                  <a:schemeClr val="tx1"/>
                </a:solidFill>
                <a:ea typeface="ＭＳ Ｐゴシック" charset="-128"/>
                <a:cs typeface="+mn-cs"/>
              </a:rPr>
              <a:t>Enhanced</a:t>
            </a:r>
            <a:r>
              <a:rPr lang="en-US" sz="1600" dirty="0">
                <a:solidFill>
                  <a:schemeClr val="tx1"/>
                </a:solidFill>
                <a:ea typeface="ＭＳ Ｐゴシック" charset="-128"/>
                <a:cs typeface="+mn-cs"/>
              </a:rPr>
              <a:t> </a:t>
            </a:r>
            <a:r>
              <a:rPr lang="en-US" sz="1600" dirty="0" smtClean="0">
                <a:solidFill>
                  <a:schemeClr val="tx1"/>
                </a:solidFill>
                <a:ea typeface="ＭＳ Ｐゴシック" charset="-128"/>
                <a:cs typeface="+mn-cs"/>
              </a:rPr>
              <a:t>security </a:t>
            </a:r>
            <a:r>
              <a:rPr lang="en-US" sz="1600" dirty="0">
                <a:solidFill>
                  <a:schemeClr val="tx1"/>
                </a:solidFill>
                <a:ea typeface="ＭＳ Ｐゴシック" charset="-128"/>
                <a:cs typeface="+mn-cs"/>
              </a:rPr>
              <a:t>and </a:t>
            </a:r>
            <a:r>
              <a:rPr lang="en-US" sz="1600" dirty="0" smtClean="0">
                <a:solidFill>
                  <a:schemeClr val="tx1"/>
                </a:solidFill>
                <a:ea typeface="ＭＳ Ｐゴシック" charset="-128"/>
                <a:cs typeface="+mn-cs"/>
              </a:rPr>
              <a:t>privacy</a:t>
            </a:r>
            <a:endParaRPr lang="en-US" sz="1600" dirty="0">
              <a:solidFill>
                <a:schemeClr val="tx1"/>
              </a:solidFill>
              <a:ea typeface="ＭＳ Ｐゴシック" charset="-128"/>
              <a:cs typeface="+mn-cs"/>
            </a:endParaRPr>
          </a:p>
        </p:txBody>
      </p:sp>
      <p:sp>
        <p:nvSpPr>
          <p:cNvPr id="27" name="Rectangle 26"/>
          <p:cNvSpPr/>
          <p:nvPr/>
        </p:nvSpPr>
        <p:spPr>
          <a:xfrm>
            <a:off x="236619" y="2514600"/>
            <a:ext cx="3691474" cy="3647152"/>
          </a:xfrm>
          <a:prstGeom prst="rect">
            <a:avLst/>
          </a:prstGeom>
          <a:solidFill>
            <a:schemeClr val="bg1"/>
          </a:solidFill>
        </p:spPr>
        <p:txBody>
          <a:bodyPr wrap="square">
            <a:spAutoFit/>
          </a:bodyPr>
          <a:lstStyle/>
          <a:p>
            <a:r>
              <a:rPr lang="en-US" b="1" i="1" dirty="0" smtClean="0">
                <a:solidFill>
                  <a:srgbClr val="002060"/>
                </a:solidFill>
                <a:latin typeface="+mn-lt"/>
              </a:rPr>
              <a:t>External Health Information Exchange</a:t>
            </a:r>
          </a:p>
          <a:p>
            <a:pPr>
              <a:spcBef>
                <a:spcPts val="400"/>
              </a:spcBef>
            </a:pPr>
            <a:r>
              <a:rPr lang="en-US" sz="1600" b="1" dirty="0" smtClean="0">
                <a:latin typeface="+mn-lt"/>
              </a:rPr>
              <a:t>Enables </a:t>
            </a:r>
            <a:r>
              <a:rPr lang="en-US" sz="1600" dirty="0" smtClean="0">
                <a:latin typeface="+mn-lt"/>
              </a:rPr>
              <a:t>clinicians to make more informed decisions </a:t>
            </a:r>
          </a:p>
          <a:p>
            <a:pPr>
              <a:spcBef>
                <a:spcPts val="400"/>
              </a:spcBef>
            </a:pPr>
            <a:r>
              <a:rPr lang="en-US" sz="1600" b="1" dirty="0" smtClean="0">
                <a:latin typeface="+mn-lt"/>
              </a:rPr>
              <a:t>Reduces </a:t>
            </a:r>
            <a:r>
              <a:rPr lang="en-US" sz="1600" dirty="0" smtClean="0">
                <a:latin typeface="+mn-lt"/>
              </a:rPr>
              <a:t>the need for patients to carry paper records </a:t>
            </a:r>
            <a:r>
              <a:rPr lang="en-US" sz="1600" dirty="0">
                <a:latin typeface="+mn-lt"/>
              </a:rPr>
              <a:t>between health care providers</a:t>
            </a:r>
          </a:p>
          <a:p>
            <a:pPr>
              <a:spcBef>
                <a:spcPts val="400"/>
              </a:spcBef>
            </a:pPr>
            <a:r>
              <a:rPr lang="en-US" sz="1600" b="1" dirty="0">
                <a:latin typeface="+mn-lt"/>
              </a:rPr>
              <a:t>Provides</a:t>
            </a:r>
            <a:r>
              <a:rPr lang="en-US" sz="1600" dirty="0">
                <a:latin typeface="+mn-lt"/>
              </a:rPr>
              <a:t> immediate access to additional health care information during an emergency</a:t>
            </a:r>
          </a:p>
          <a:p>
            <a:pPr>
              <a:spcBef>
                <a:spcPts val="400"/>
              </a:spcBef>
            </a:pPr>
            <a:r>
              <a:rPr lang="en-US" sz="1600" b="1" dirty="0" smtClean="0">
                <a:latin typeface="+mn-lt"/>
              </a:rPr>
              <a:t>Supports</a:t>
            </a:r>
            <a:r>
              <a:rPr lang="en-US" sz="1600" dirty="0" smtClean="0">
                <a:latin typeface="+mn-lt"/>
              </a:rPr>
              <a:t> </a:t>
            </a:r>
            <a:r>
              <a:rPr lang="en-US" sz="1600" dirty="0">
                <a:latin typeface="+mn-lt"/>
              </a:rPr>
              <a:t>Population Health </a:t>
            </a:r>
            <a:r>
              <a:rPr lang="en-US" sz="1600" dirty="0" smtClean="0">
                <a:latin typeface="+mn-lt"/>
              </a:rPr>
              <a:t>Management</a:t>
            </a:r>
          </a:p>
          <a:p>
            <a:pPr>
              <a:spcBef>
                <a:spcPts val="400"/>
              </a:spcBef>
            </a:pPr>
            <a:r>
              <a:rPr lang="en-US" sz="1600" b="1" dirty="0" smtClean="0">
                <a:latin typeface="+mn-lt"/>
              </a:rPr>
              <a:t>Helps</a:t>
            </a:r>
            <a:r>
              <a:rPr lang="en-US" sz="1600" dirty="0" smtClean="0">
                <a:latin typeface="+mn-lt"/>
              </a:rPr>
              <a:t> others meet Meaningful Use criteria</a:t>
            </a:r>
            <a:endParaRPr lang="en-US" sz="1600" b="1" dirty="0" smtClean="0">
              <a:latin typeface="+mn-lt"/>
            </a:endParaRPr>
          </a:p>
          <a:p>
            <a:pPr>
              <a:spcBef>
                <a:spcPts val="400"/>
              </a:spcBef>
            </a:pPr>
            <a:endParaRPr lang="en-US" sz="1600" dirty="0">
              <a:latin typeface="+mn-lt"/>
            </a:endParaRPr>
          </a:p>
        </p:txBody>
      </p:sp>
      <p:cxnSp>
        <p:nvCxnSpPr>
          <p:cNvPr id="28" name="Straight Connector 27"/>
          <p:cNvCxnSpPr/>
          <p:nvPr/>
        </p:nvCxnSpPr>
        <p:spPr bwMode="auto">
          <a:xfrm>
            <a:off x="406355" y="2133600"/>
            <a:ext cx="8535358" cy="0"/>
          </a:xfrm>
          <a:prstGeom prst="line">
            <a:avLst/>
          </a:prstGeom>
          <a:ln>
            <a:solidFill>
              <a:srgbClr val="A5002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bwMode="auto">
          <a:xfrm>
            <a:off x="3910280" y="2133600"/>
            <a:ext cx="17812" cy="3581400"/>
          </a:xfrm>
          <a:prstGeom prst="line">
            <a:avLst/>
          </a:prstGeom>
          <a:ln>
            <a:solidFill>
              <a:srgbClr val="A5002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0" y="1414263"/>
            <a:ext cx="9067800" cy="414537"/>
          </a:xfrm>
          <a:prstGeom prst="rect">
            <a:avLst/>
          </a:prstGeom>
        </p:spPr>
        <p:txBody>
          <a:bodyPr wrap="square">
            <a:spAutoFit/>
          </a:bodyPr>
          <a:lstStyle/>
          <a:p>
            <a:pPr marL="0" lvl="1" algn="ctr">
              <a:lnSpc>
                <a:spcPts val="2500"/>
              </a:lnSpc>
              <a:spcBef>
                <a:spcPts val="400"/>
              </a:spcBef>
              <a:spcAft>
                <a:spcPts val="600"/>
              </a:spcAft>
            </a:pPr>
            <a:r>
              <a:rPr lang="en-US" altLang="en-US" sz="2800" b="1" i="1" dirty="0" smtClean="0">
                <a:solidFill>
                  <a:srgbClr val="FF0000"/>
                </a:solidFill>
                <a:ea typeface="ＭＳ Ｐゴシック" charset="-128"/>
              </a:rPr>
              <a:t>79%</a:t>
            </a:r>
            <a:r>
              <a:rPr lang="en-US" altLang="en-US" sz="2800" b="1" i="1" dirty="0" smtClean="0">
                <a:solidFill>
                  <a:schemeClr val="tx2"/>
                </a:solidFill>
                <a:ea typeface="ＭＳ Ｐゴシック" charset="-128"/>
              </a:rPr>
              <a:t> </a:t>
            </a:r>
            <a:r>
              <a:rPr lang="en-US" altLang="en-US" sz="2800" b="1" i="1" dirty="0">
                <a:solidFill>
                  <a:schemeClr val="tx2"/>
                </a:solidFill>
                <a:ea typeface="ＭＳ Ｐゴシック" charset="-128"/>
              </a:rPr>
              <a:t>of Veterans see private </a:t>
            </a:r>
            <a:r>
              <a:rPr lang="en-US" altLang="en-US" sz="2800" b="1" i="1" dirty="0" smtClean="0">
                <a:solidFill>
                  <a:schemeClr val="tx2"/>
                </a:solidFill>
                <a:ea typeface="ＭＳ Ｐゴシック" charset="-128"/>
              </a:rPr>
              <a:t>health care providers</a:t>
            </a:r>
            <a:r>
              <a:rPr lang="en-US" altLang="en-US" sz="2800" b="1" i="1" baseline="30000" dirty="0" smtClean="0">
                <a:solidFill>
                  <a:schemeClr val="tx2"/>
                </a:solidFill>
                <a:ea typeface="ＭＳ Ｐゴシック" charset="-128"/>
              </a:rPr>
              <a:t>1</a:t>
            </a:r>
            <a:endParaRPr lang="en-US" altLang="en-US" sz="2800" b="1" i="1" baseline="30000" dirty="0">
              <a:solidFill>
                <a:schemeClr val="tx2"/>
              </a:solidFill>
              <a:ea typeface="ＭＳ Ｐゴシック" charset="-128"/>
            </a:endParaRPr>
          </a:p>
        </p:txBody>
      </p:sp>
      <p:sp>
        <p:nvSpPr>
          <p:cNvPr id="31" name="Rectangle 30"/>
          <p:cNvSpPr/>
          <p:nvPr/>
        </p:nvSpPr>
        <p:spPr>
          <a:xfrm>
            <a:off x="236618" y="6548000"/>
            <a:ext cx="6939255" cy="230832"/>
          </a:xfrm>
          <a:prstGeom prst="rect">
            <a:avLst/>
          </a:prstGeom>
        </p:spPr>
        <p:txBody>
          <a:bodyPr wrap="square">
            <a:spAutoFit/>
          </a:bodyPr>
          <a:lstStyle/>
          <a:p>
            <a:r>
              <a:rPr lang="en-US" sz="900" baseline="30000" dirty="0" smtClean="0">
                <a:solidFill>
                  <a:srgbClr val="002060"/>
                </a:solidFill>
                <a:ea typeface="MS Gothic" panose="020B0609070205080204" pitchFamily="49" charset="-128"/>
                <a:cs typeface="Times New Roman" panose="02020603050405020304" pitchFamily="18" charset="0"/>
              </a:rPr>
              <a:t>1</a:t>
            </a:r>
            <a:r>
              <a:rPr lang="en-US" sz="900" dirty="0" smtClean="0">
                <a:solidFill>
                  <a:srgbClr val="002060"/>
                </a:solidFill>
                <a:ea typeface="MS Gothic" panose="020B0609070205080204" pitchFamily="49" charset="-128"/>
                <a:cs typeface="Times New Roman" panose="02020603050405020304" pitchFamily="18" charset="0"/>
              </a:rPr>
              <a:t>Per </a:t>
            </a:r>
            <a:r>
              <a:rPr lang="en-US" sz="900" dirty="0">
                <a:solidFill>
                  <a:srgbClr val="002060"/>
                </a:solidFill>
                <a:ea typeface="MS Gothic" panose="020B0609070205080204" pitchFamily="49" charset="-128"/>
                <a:cs typeface="Times New Roman" panose="02020603050405020304" pitchFamily="18" charset="0"/>
              </a:rPr>
              <a:t>the 2010 Survey of Veteran Enrollees’ Health and Reliance Upon VA, </a:t>
            </a:r>
            <a:r>
              <a:rPr lang="en-US" sz="900" dirty="0" smtClean="0">
                <a:solidFill>
                  <a:srgbClr val="002060"/>
                </a:solidFill>
                <a:ea typeface="MS Gothic" panose="020B0609070205080204" pitchFamily="49" charset="-128"/>
                <a:cs typeface="Times New Roman" panose="02020603050405020304" pitchFamily="18" charset="0"/>
              </a:rPr>
              <a:t>VA Office </a:t>
            </a:r>
            <a:r>
              <a:rPr lang="en-US" sz="900" dirty="0">
                <a:solidFill>
                  <a:srgbClr val="002060"/>
                </a:solidFill>
                <a:ea typeface="MS Gothic" panose="020B0609070205080204" pitchFamily="49" charset="-128"/>
                <a:cs typeface="Times New Roman" panose="02020603050405020304" pitchFamily="18" charset="0"/>
              </a:rPr>
              <a:t>of Policy and Planning, July 2011</a:t>
            </a:r>
            <a:endParaRPr lang="en-US" sz="900" dirty="0">
              <a:solidFill>
                <a:srgbClr val="002060"/>
              </a:solidFill>
            </a:endParaRPr>
          </a:p>
        </p:txBody>
      </p:sp>
      <p:sp>
        <p:nvSpPr>
          <p:cNvPr id="2" name="Slide Number Placeholder 1"/>
          <p:cNvSpPr>
            <a:spLocks noGrp="1"/>
          </p:cNvSpPr>
          <p:nvPr>
            <p:ph type="sldNum" sz="quarter" idx="10"/>
          </p:nvPr>
        </p:nvSpPr>
        <p:spPr>
          <a:xfrm>
            <a:off x="7086600" y="6548000"/>
            <a:ext cx="2057400" cy="365125"/>
          </a:xfrm>
        </p:spPr>
        <p:txBody>
          <a:bodyPr/>
          <a:lstStyle/>
          <a:p>
            <a:pPr algn="r">
              <a:defRPr/>
            </a:pPr>
            <a:fld id="{4D5F3B48-091D-43CE-9393-4544B20A15B5}" type="slidenum">
              <a:rPr lang="en-US" altLang="en-US" smtClean="0"/>
              <a:pPr algn="r">
                <a:defRPr/>
              </a:pPr>
              <a:t>5</a:t>
            </a:fld>
            <a:endParaRPr lang="en-US" altLang="en-US" dirty="0"/>
          </a:p>
        </p:txBody>
      </p:sp>
    </p:spTree>
    <p:extLst>
      <p:ext uri="{BB962C8B-B14F-4D97-AF65-F5344CB8AC3E}">
        <p14:creationId xmlns:p14="http://schemas.microsoft.com/office/powerpoint/2010/main" val="21167262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
          <p:cNvSpPr txBox="1">
            <a:spLocks/>
          </p:cNvSpPr>
          <p:nvPr/>
        </p:nvSpPr>
        <p:spPr bwMode="auto">
          <a:xfrm>
            <a:off x="7865059" y="6406106"/>
            <a:ext cx="1149577" cy="19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r" fontAlgn="base">
              <a:spcBef>
                <a:spcPct val="0"/>
              </a:spcBef>
              <a:spcAft>
                <a:spcPct val="0"/>
              </a:spcAft>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15364" name="Date Placeholder 1"/>
          <p:cNvSpPr txBox="1">
            <a:spLocks/>
          </p:cNvSpPr>
          <p:nvPr/>
        </p:nvSpPr>
        <p:spPr bwMode="auto">
          <a:xfrm>
            <a:off x="3500498" y="6395958"/>
            <a:ext cx="1149577" cy="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endParaRPr lang="en-US" altLang="en-US" sz="1000" dirty="0">
              <a:solidFill>
                <a:prstClr val="black"/>
              </a:solidFill>
              <a:latin typeface="Times New Roman" pitchFamily="18" charset="0"/>
              <a:cs typeface="Times New Roman" pitchFamily="18" charset="0"/>
            </a:endParaRPr>
          </a:p>
        </p:txBody>
      </p:sp>
      <p:sp>
        <p:nvSpPr>
          <p:cNvPr id="15365" name="Footer Placeholder 2"/>
          <p:cNvSpPr txBox="1">
            <a:spLocks/>
          </p:cNvSpPr>
          <p:nvPr/>
        </p:nvSpPr>
        <p:spPr bwMode="auto">
          <a:xfrm>
            <a:off x="5385804" y="6308681"/>
            <a:ext cx="1747357" cy="2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Clr>
                <a:srgbClr val="000000"/>
              </a:buClr>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3" name="TextBox 2"/>
          <p:cNvSpPr txBox="1"/>
          <p:nvPr/>
        </p:nvSpPr>
        <p:spPr>
          <a:xfrm>
            <a:off x="1050296" y="288925"/>
            <a:ext cx="8035635" cy="769441"/>
          </a:xfrm>
          <a:prstGeom prst="rect">
            <a:avLst/>
          </a:prstGeom>
          <a:noFill/>
        </p:spPr>
        <p:txBody>
          <a:bodyPr wrap="square" rtlCol="0">
            <a:spAutoFit/>
          </a:bodyPr>
          <a:lstStyle/>
          <a:p>
            <a:pPr algn="ctr"/>
            <a:r>
              <a:rPr lang="en-US" sz="4400" b="1" dirty="0">
                <a:latin typeface="+mj-lt"/>
                <a:cs typeface="Arial" panose="020B0604020202020204" pitchFamily="34" charset="0"/>
              </a:rPr>
              <a:t>i</a:t>
            </a:r>
            <a:r>
              <a:rPr lang="en-US" sz="4400" b="1" dirty="0" smtClean="0">
                <a:latin typeface="+mj-lt"/>
                <a:cs typeface="Arial" panose="020B0604020202020204" pitchFamily="34" charset="0"/>
              </a:rPr>
              <a:t>s about…</a:t>
            </a:r>
            <a:endParaRPr lang="en-US" sz="4400" b="1" dirty="0">
              <a:latin typeface="+mj-lt"/>
              <a:cs typeface="Arial" panose="020B0604020202020204" pitchFamily="34" charset="0"/>
            </a:endParaRPr>
          </a:p>
        </p:txBody>
      </p:sp>
      <p:pic>
        <p:nvPicPr>
          <p:cNvPr id="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541" y="217160"/>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71570" y="1471903"/>
            <a:ext cx="5417014" cy="4401205"/>
          </a:xfrm>
          <a:prstGeom prst="rect">
            <a:avLst/>
          </a:prstGeom>
          <a:noFill/>
        </p:spPr>
        <p:txBody>
          <a:bodyPr wrap="square" rtlCol="0">
            <a:spAutoFit/>
          </a:bodyPr>
          <a:lstStyle/>
          <a:p>
            <a:pPr>
              <a:spcBef>
                <a:spcPts val="600"/>
              </a:spcBef>
              <a:spcAft>
                <a:spcPts val="600"/>
              </a:spcAft>
            </a:pPr>
            <a:r>
              <a:rPr lang="en-US" sz="2400" b="1" dirty="0" smtClean="0">
                <a:cs typeface="Arial" panose="020B0604020202020204" pitchFamily="34" charset="0"/>
              </a:rPr>
              <a:t>Putting</a:t>
            </a:r>
            <a:r>
              <a:rPr lang="en-US" sz="2400" b="1" dirty="0" smtClean="0">
                <a:solidFill>
                  <a:srgbClr val="FF0000"/>
                </a:solidFill>
                <a:cs typeface="Arial" panose="020B0604020202020204" pitchFamily="34" charset="0"/>
              </a:rPr>
              <a:t> the Veterans’ interest first.</a:t>
            </a:r>
          </a:p>
          <a:p>
            <a:pPr>
              <a:spcBef>
                <a:spcPts val="600"/>
              </a:spcBef>
              <a:spcAft>
                <a:spcPts val="600"/>
              </a:spcAft>
            </a:pPr>
            <a:r>
              <a:rPr lang="en-US" sz="2400" b="1" dirty="0">
                <a:solidFill>
                  <a:srgbClr val="FF0000"/>
                </a:solidFill>
                <a:cs typeface="Arial" panose="020B0604020202020204" pitchFamily="34" charset="0"/>
              </a:rPr>
              <a:t>E</a:t>
            </a:r>
            <a:r>
              <a:rPr lang="en-US" sz="2400" b="1" dirty="0" smtClean="0">
                <a:solidFill>
                  <a:srgbClr val="FF0000"/>
                </a:solidFill>
                <a:cs typeface="Arial" panose="020B0604020202020204" pitchFamily="34" charset="0"/>
              </a:rPr>
              <a:t>mpowering employees </a:t>
            </a:r>
            <a:r>
              <a:rPr lang="en-US" sz="2400" b="1" dirty="0" smtClean="0">
                <a:cs typeface="Arial" panose="020B0604020202020204" pitchFamily="34" charset="0"/>
              </a:rPr>
              <a:t>and helping them deliver excellent customer service to improve the Veteran experience.</a:t>
            </a:r>
          </a:p>
          <a:p>
            <a:pPr>
              <a:spcBef>
                <a:spcPts val="600"/>
              </a:spcBef>
              <a:spcAft>
                <a:spcPts val="600"/>
              </a:spcAft>
            </a:pPr>
            <a:r>
              <a:rPr lang="en-US" sz="2400" b="1" dirty="0" smtClean="0">
                <a:solidFill>
                  <a:srgbClr val="FF0000"/>
                </a:solidFill>
                <a:cs typeface="Arial" panose="020B0604020202020204" pitchFamily="34" charset="0"/>
              </a:rPr>
              <a:t>Improving or eliminating </a:t>
            </a:r>
            <a:r>
              <a:rPr lang="en-US" sz="2400" b="1" dirty="0" smtClean="0">
                <a:cs typeface="Arial" panose="020B0604020202020204" pitchFamily="34" charset="0"/>
              </a:rPr>
              <a:t>processes that impede good customer service.</a:t>
            </a:r>
          </a:p>
          <a:p>
            <a:pPr>
              <a:spcBef>
                <a:spcPts val="600"/>
              </a:spcBef>
              <a:spcAft>
                <a:spcPts val="600"/>
              </a:spcAft>
            </a:pPr>
            <a:r>
              <a:rPr lang="en-US" sz="2400" b="1" dirty="0">
                <a:solidFill>
                  <a:srgbClr val="FF0000"/>
                </a:solidFill>
                <a:cs typeface="Arial" panose="020B0604020202020204" pitchFamily="34" charset="0"/>
              </a:rPr>
              <a:t>R</a:t>
            </a:r>
            <a:r>
              <a:rPr lang="en-US" sz="2400" b="1" dirty="0" smtClean="0">
                <a:solidFill>
                  <a:srgbClr val="FF0000"/>
                </a:solidFill>
                <a:cs typeface="Arial" panose="020B0604020202020204" pitchFamily="34" charset="0"/>
              </a:rPr>
              <a:t>ethinking</a:t>
            </a:r>
            <a:r>
              <a:rPr lang="en-US" sz="2400" b="1" dirty="0" smtClean="0">
                <a:cs typeface="Arial" panose="020B0604020202020204" pitchFamily="34" charset="0"/>
              </a:rPr>
              <a:t> our internal structures and processes to become more Veteran-centric and productive.</a:t>
            </a:r>
          </a:p>
          <a:p>
            <a:pPr>
              <a:spcBef>
                <a:spcPts val="600"/>
              </a:spcBef>
              <a:spcAft>
                <a:spcPts val="600"/>
              </a:spcAft>
            </a:pPr>
            <a:endParaRPr lang="en-US" sz="2400" b="1" dirty="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242008"/>
            <a:ext cx="3200401" cy="4716381"/>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9B27D237-6C0D-5549-BE11-2040A22CBC71}" type="slidenum">
              <a:rPr lang="en-US" smtClean="0"/>
              <a:pPr/>
              <a:t>6</a:t>
            </a:fld>
            <a:endParaRPr lang="en-US" dirty="0"/>
          </a:p>
        </p:txBody>
      </p:sp>
    </p:spTree>
    <p:extLst>
      <p:ext uri="{BB962C8B-B14F-4D97-AF65-F5344CB8AC3E}">
        <p14:creationId xmlns:p14="http://schemas.microsoft.com/office/powerpoint/2010/main" val="3352382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113103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itle 6"/>
          <p:cNvSpPr>
            <a:spLocks noGrp="1"/>
          </p:cNvSpPr>
          <p:nvPr>
            <p:ph type="title"/>
          </p:nvPr>
        </p:nvSpPr>
        <p:spPr>
          <a:xfrm>
            <a:off x="-1478" y="-11970"/>
            <a:ext cx="9093200" cy="1143000"/>
          </a:xfrm>
        </p:spPr>
        <p:txBody>
          <a:bodyPr>
            <a:noAutofit/>
          </a:bodyPr>
          <a:lstStyle/>
          <a:p>
            <a:r>
              <a:rPr lang="en-US" altLang="en-US" sz="3600" b="1" dirty="0" smtClean="0">
                <a:solidFill>
                  <a:schemeClr val="bg1"/>
                </a:solidFill>
                <a:cs typeface="Arial" charset="0"/>
              </a:rPr>
              <a:t>MyVA Vision</a:t>
            </a:r>
          </a:p>
        </p:txBody>
      </p:sp>
      <p:sp>
        <p:nvSpPr>
          <p:cNvPr id="14339" name="Content Placeholder 7"/>
          <p:cNvSpPr>
            <a:spLocks noGrp="1"/>
          </p:cNvSpPr>
          <p:nvPr>
            <p:ph idx="1"/>
          </p:nvPr>
        </p:nvSpPr>
        <p:spPr>
          <a:xfrm>
            <a:off x="266700" y="1119035"/>
            <a:ext cx="8407400" cy="5181600"/>
          </a:xfrm>
        </p:spPr>
        <p:txBody>
          <a:bodyPr>
            <a:noAutofit/>
          </a:bodyPr>
          <a:lstStyle/>
          <a:p>
            <a:pPr marL="0" indent="0">
              <a:spcBef>
                <a:spcPct val="0"/>
              </a:spcBef>
              <a:buFont typeface="Arial" charset="0"/>
              <a:buNone/>
            </a:pPr>
            <a:endParaRPr lang="en-US" altLang="en-US" sz="3200" dirty="0">
              <a:cs typeface="Arial" panose="020B0604020202020204" pitchFamily="34" charset="0"/>
            </a:endParaRPr>
          </a:p>
          <a:p>
            <a:pPr marL="514350" indent="-514350">
              <a:spcBef>
                <a:spcPct val="0"/>
              </a:spcBef>
              <a:buFont typeface="Arial" charset="0"/>
              <a:buAutoNum type="arabicParenR"/>
            </a:pPr>
            <a:r>
              <a:rPr lang="en-US" altLang="en-US" sz="3200" dirty="0" smtClean="0">
                <a:cs typeface="Arial" panose="020B0604020202020204" pitchFamily="34" charset="0"/>
              </a:rPr>
              <a:t>Put </a:t>
            </a:r>
            <a:r>
              <a:rPr lang="en-US" altLang="en-US" sz="3200" u="sng" dirty="0" smtClean="0">
                <a:cs typeface="Arial" panose="020B0604020202020204" pitchFamily="34" charset="0"/>
              </a:rPr>
              <a:t>Veterans in control</a:t>
            </a:r>
            <a:r>
              <a:rPr lang="en-US" altLang="en-US" sz="3200" dirty="0" smtClean="0">
                <a:cs typeface="Arial" panose="020B0604020202020204" pitchFamily="34" charset="0"/>
              </a:rPr>
              <a:t> of how, when, and </a:t>
            </a:r>
            <a:br>
              <a:rPr lang="en-US" altLang="en-US" sz="3200" dirty="0" smtClean="0">
                <a:cs typeface="Arial" panose="020B0604020202020204" pitchFamily="34" charset="0"/>
              </a:rPr>
            </a:br>
            <a:r>
              <a:rPr lang="en-US" altLang="en-US" sz="3200" dirty="0" smtClean="0">
                <a:cs typeface="Arial" panose="020B0604020202020204" pitchFamily="34" charset="0"/>
              </a:rPr>
              <a:t>where they wish to be served</a:t>
            </a:r>
          </a:p>
          <a:p>
            <a:pPr marL="514350" indent="-514350">
              <a:spcBef>
                <a:spcPct val="0"/>
              </a:spcBef>
              <a:buFont typeface="Arial" charset="0"/>
              <a:buAutoNum type="arabicParenR"/>
            </a:pPr>
            <a:endParaRPr lang="en-US" altLang="en-US" sz="3200" dirty="0">
              <a:cs typeface="Arial" panose="020B0604020202020204" pitchFamily="34" charset="0"/>
            </a:endParaRPr>
          </a:p>
          <a:p>
            <a:pPr marL="514350" indent="-514350">
              <a:spcBef>
                <a:spcPct val="0"/>
              </a:spcBef>
              <a:buFont typeface="Arial" charset="0"/>
              <a:buAutoNum type="arabicParenR"/>
            </a:pPr>
            <a:r>
              <a:rPr lang="en-US" altLang="en-US" sz="3200" u="sng" dirty="0" smtClean="0">
                <a:cs typeface="Arial" panose="020B0604020202020204" pitchFamily="34" charset="0"/>
              </a:rPr>
              <a:t>Measure</a:t>
            </a:r>
            <a:r>
              <a:rPr lang="en-US" altLang="en-US" sz="3200" dirty="0" smtClean="0">
                <a:cs typeface="Arial" panose="020B0604020202020204" pitchFamily="34" charset="0"/>
              </a:rPr>
              <a:t> success by ultimate outcome </a:t>
            </a:r>
            <a:br>
              <a:rPr lang="en-US" altLang="en-US" sz="3200" dirty="0" smtClean="0">
                <a:cs typeface="Arial" panose="020B0604020202020204" pitchFamily="34" charset="0"/>
              </a:rPr>
            </a:br>
            <a:r>
              <a:rPr lang="en-US" altLang="en-US" sz="3200" dirty="0" smtClean="0">
                <a:cs typeface="Arial" panose="020B0604020202020204" pitchFamily="34" charset="0"/>
              </a:rPr>
              <a:t>for Veterans</a:t>
            </a:r>
          </a:p>
          <a:p>
            <a:pPr marL="514350" indent="-514350">
              <a:spcBef>
                <a:spcPct val="0"/>
              </a:spcBef>
              <a:buFont typeface="Arial" charset="0"/>
              <a:buAutoNum type="arabicParenR"/>
            </a:pPr>
            <a:endParaRPr lang="en-US" altLang="en-US" sz="3200" dirty="0">
              <a:cs typeface="Arial" panose="020B0604020202020204" pitchFamily="34" charset="0"/>
            </a:endParaRPr>
          </a:p>
          <a:p>
            <a:pPr marL="514350" indent="-514350">
              <a:spcBef>
                <a:spcPct val="0"/>
              </a:spcBef>
              <a:buFont typeface="Arial" charset="0"/>
              <a:buAutoNum type="arabicParenR"/>
            </a:pPr>
            <a:r>
              <a:rPr lang="en-US" altLang="en-US" sz="3200" u="sng" dirty="0" smtClean="0">
                <a:cs typeface="Arial" panose="020B0604020202020204" pitchFamily="34" charset="0"/>
              </a:rPr>
              <a:t>Integrate</a:t>
            </a:r>
            <a:r>
              <a:rPr lang="en-US" altLang="en-US" sz="3200" dirty="0" smtClean="0">
                <a:cs typeface="Arial" panose="020B0604020202020204" pitchFamily="34" charset="0"/>
              </a:rPr>
              <a:t> across programs and organizations to optimize productivity and efficiency</a:t>
            </a:r>
          </a:p>
        </p:txBody>
      </p:sp>
      <p:sp>
        <p:nvSpPr>
          <p:cNvPr id="2" name="Date Placeholder 1"/>
          <p:cNvSpPr>
            <a:spLocks noGrp="1"/>
          </p:cNvSpPr>
          <p:nvPr>
            <p:ph type="dt" sz="half" idx="10"/>
          </p:nvPr>
        </p:nvSpPr>
        <p:spPr/>
        <p:txBody>
          <a:bodyPr/>
          <a:lstStyle/>
          <a:p>
            <a:fld id="{8742A493-39CC-4887-AF20-39323D5C4E36}" type="datetime1">
              <a:rPr lang="en-US" smtClean="0"/>
              <a:t>6/15/2015</a:t>
            </a:fld>
            <a:endParaRPr lang="en-US" dirty="0"/>
          </a:p>
        </p:txBody>
      </p:sp>
      <p:sp>
        <p:nvSpPr>
          <p:cNvPr id="4" name="Slide Number Placeholder 3"/>
          <p:cNvSpPr>
            <a:spLocks noGrp="1"/>
          </p:cNvSpPr>
          <p:nvPr>
            <p:ph type="sldNum" sz="quarter" idx="12"/>
          </p:nvPr>
        </p:nvSpPr>
        <p:spPr/>
        <p:txBody>
          <a:bodyPr/>
          <a:lstStyle/>
          <a:p>
            <a:fld id="{84878344-ACF8-4BEF-825F-4772DDDDA850}" type="slidenum">
              <a:rPr lang="en-US" smtClean="0"/>
              <a:pPr/>
              <a:t>7</a:t>
            </a:fld>
            <a:endParaRPr lang="en-US" dirty="0"/>
          </a:p>
        </p:txBody>
      </p:sp>
    </p:spTree>
    <p:extLst>
      <p:ext uri="{BB962C8B-B14F-4D97-AF65-F5344CB8AC3E}">
        <p14:creationId xmlns:p14="http://schemas.microsoft.com/office/powerpoint/2010/main" val="222500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182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itle 6"/>
          <p:cNvSpPr>
            <a:spLocks noGrp="1"/>
          </p:cNvSpPr>
          <p:nvPr>
            <p:ph type="title"/>
          </p:nvPr>
        </p:nvSpPr>
        <p:spPr>
          <a:xfrm>
            <a:off x="21328" y="-159359"/>
            <a:ext cx="9093200" cy="1143000"/>
          </a:xfrm>
        </p:spPr>
        <p:txBody>
          <a:bodyPr>
            <a:noAutofit/>
          </a:bodyPr>
          <a:lstStyle/>
          <a:p>
            <a:r>
              <a:rPr lang="en-US" altLang="en-US" sz="3200" b="1" dirty="0" smtClean="0">
                <a:solidFill>
                  <a:schemeClr val="bg1"/>
                </a:solidFill>
                <a:cs typeface="Arial" charset="0"/>
              </a:rPr>
              <a:t>MyVA Guiding Principles</a:t>
            </a:r>
          </a:p>
        </p:txBody>
      </p:sp>
      <p:sp>
        <p:nvSpPr>
          <p:cNvPr id="14339" name="Content Placeholder 7"/>
          <p:cNvSpPr>
            <a:spLocks noGrp="1"/>
          </p:cNvSpPr>
          <p:nvPr>
            <p:ph idx="1"/>
          </p:nvPr>
        </p:nvSpPr>
        <p:spPr>
          <a:xfrm>
            <a:off x="0" y="1143000"/>
            <a:ext cx="9144000" cy="4800237"/>
          </a:xfrm>
        </p:spPr>
        <p:txBody>
          <a:bodyPr>
            <a:noAutofit/>
          </a:bodyPr>
          <a:lstStyle/>
          <a:p>
            <a:pPr marL="463550" lvl="1" indent="-238125">
              <a:spcBef>
                <a:spcPts val="600"/>
              </a:spcBef>
            </a:pPr>
            <a:r>
              <a:rPr lang="en-US" altLang="en-US" sz="2400" dirty="0" smtClean="0">
                <a:cs typeface="Arial" panose="020B0604020202020204" pitchFamily="34" charset="0"/>
              </a:rPr>
              <a:t>Consider change through lens of Veteran to enhance effectiveness &amp; efficiency from Veteran’s perspective </a:t>
            </a:r>
          </a:p>
          <a:p>
            <a:pPr marL="463550" lvl="1" indent="-238125">
              <a:spcBef>
                <a:spcPts val="600"/>
              </a:spcBef>
            </a:pPr>
            <a:r>
              <a:rPr lang="en-US" altLang="en-US" sz="2400" dirty="0" smtClean="0">
                <a:cs typeface="Arial" panose="020B0604020202020204" pitchFamily="34" charset="0"/>
              </a:rPr>
              <a:t>Optimize VA’s unique competencies in health care, benefits delivery, &amp; memorial affairs, while </a:t>
            </a:r>
            <a:r>
              <a:rPr lang="en-US" altLang="en-US" sz="2400" u="sng" dirty="0" smtClean="0">
                <a:cs typeface="Arial" panose="020B0604020202020204" pitchFamily="34" charset="0"/>
              </a:rPr>
              <a:t>enhancing external partnerships to support service delivery where VA is less well postured to directly deliver service</a:t>
            </a:r>
            <a:r>
              <a:rPr lang="en-US" altLang="en-US" sz="2400" dirty="0" smtClean="0">
                <a:cs typeface="Arial" panose="020B0604020202020204" pitchFamily="34" charset="0"/>
              </a:rPr>
              <a:t> </a:t>
            </a:r>
          </a:p>
          <a:p>
            <a:pPr marL="463550" lvl="1" indent="-238125">
              <a:spcBef>
                <a:spcPts val="600"/>
              </a:spcBef>
            </a:pPr>
            <a:r>
              <a:rPr lang="en-US" sz="2400" u="sng" dirty="0">
                <a:cs typeface="Arial" panose="020B0604020202020204" pitchFamily="34" charset="0"/>
              </a:rPr>
              <a:t>Integrate</a:t>
            </a:r>
            <a:r>
              <a:rPr lang="en-US" sz="2400" dirty="0">
                <a:cs typeface="Arial" panose="020B0604020202020204" pitchFamily="34" charset="0"/>
              </a:rPr>
              <a:t> operations to improve service delivery and realize </a:t>
            </a:r>
            <a:r>
              <a:rPr lang="en-US" sz="2400" dirty="0" smtClean="0">
                <a:cs typeface="Arial" panose="020B0604020202020204" pitchFamily="34" charset="0"/>
              </a:rPr>
              <a:t>efficiencies</a:t>
            </a:r>
            <a:endParaRPr lang="en-US" altLang="en-US" sz="2400" dirty="0" smtClean="0">
              <a:cs typeface="Arial" panose="020B0604020202020204" pitchFamily="34" charset="0"/>
            </a:endParaRPr>
          </a:p>
          <a:p>
            <a:pPr marL="463550" lvl="1" indent="-238125">
              <a:spcBef>
                <a:spcPts val="600"/>
              </a:spcBef>
            </a:pPr>
            <a:r>
              <a:rPr lang="en-US" sz="2400" dirty="0" smtClean="0">
                <a:cs typeface="Arial" panose="020B0604020202020204" pitchFamily="34" charset="0"/>
              </a:rPr>
              <a:t>Recognize central </a:t>
            </a:r>
            <a:r>
              <a:rPr lang="en-US" sz="2400" dirty="0">
                <a:cs typeface="Arial" panose="020B0604020202020204" pitchFamily="34" charset="0"/>
              </a:rPr>
              <a:t>role of VA employees in identifying challenges, crafting solutions, </a:t>
            </a:r>
            <a:r>
              <a:rPr lang="en-US" sz="2400" dirty="0" smtClean="0">
                <a:cs typeface="Arial" panose="020B0604020202020204" pitchFamily="34" charset="0"/>
              </a:rPr>
              <a:t>&amp; </a:t>
            </a:r>
            <a:r>
              <a:rPr lang="en-US" sz="2400" dirty="0">
                <a:cs typeface="Arial" panose="020B0604020202020204" pitchFamily="34" charset="0"/>
              </a:rPr>
              <a:t>delivering </a:t>
            </a:r>
            <a:r>
              <a:rPr lang="en-US" sz="2400" dirty="0" smtClean="0">
                <a:cs typeface="Arial" panose="020B0604020202020204" pitchFamily="34" charset="0"/>
              </a:rPr>
              <a:t>world-class service </a:t>
            </a:r>
            <a:r>
              <a:rPr lang="en-US" sz="2400" dirty="0">
                <a:cs typeface="Arial" panose="020B0604020202020204" pitchFamily="34" charset="0"/>
              </a:rPr>
              <a:t>to </a:t>
            </a:r>
            <a:r>
              <a:rPr lang="en-US" sz="2400" dirty="0" smtClean="0">
                <a:cs typeface="Arial" panose="020B0604020202020204" pitchFamily="34" charset="0"/>
              </a:rPr>
              <a:t>Veterans </a:t>
            </a:r>
            <a:r>
              <a:rPr lang="en-US" altLang="en-US" sz="2400" dirty="0" smtClean="0">
                <a:cs typeface="Arial" panose="020B0604020202020204" pitchFamily="34" charset="0"/>
              </a:rPr>
              <a:t> </a:t>
            </a:r>
          </a:p>
          <a:p>
            <a:pPr marL="463550" lvl="1" indent="-238125">
              <a:spcBef>
                <a:spcPts val="600"/>
              </a:spcBef>
            </a:pPr>
            <a:r>
              <a:rPr lang="en-US" altLang="en-US" sz="2400" dirty="0" smtClean="0">
                <a:cs typeface="Arial" panose="020B0604020202020204" pitchFamily="34" charset="0"/>
              </a:rPr>
              <a:t>Focus </a:t>
            </a:r>
            <a:r>
              <a:rPr lang="en-US" altLang="en-US" sz="2400" dirty="0">
                <a:cs typeface="Arial" panose="020B0604020202020204" pitchFamily="34" charset="0"/>
              </a:rPr>
              <a:t>on </a:t>
            </a:r>
            <a:r>
              <a:rPr lang="en-US" altLang="en-US" sz="2400" dirty="0" smtClean="0">
                <a:cs typeface="Arial" panose="020B0604020202020204" pitchFamily="34" charset="0"/>
              </a:rPr>
              <a:t>future </a:t>
            </a:r>
            <a:r>
              <a:rPr lang="en-US" altLang="en-US" sz="2400" dirty="0">
                <a:cs typeface="Arial" panose="020B0604020202020204" pitchFamily="34" charset="0"/>
              </a:rPr>
              <a:t>in terms of Veteran </a:t>
            </a:r>
            <a:r>
              <a:rPr lang="en-US" altLang="en-US" sz="2400" dirty="0" smtClean="0">
                <a:cs typeface="Arial" panose="020B0604020202020204" pitchFamily="34" charset="0"/>
              </a:rPr>
              <a:t>needs; “</a:t>
            </a:r>
            <a:r>
              <a:rPr lang="en-US" altLang="en-US" sz="2400" dirty="0">
                <a:cs typeface="Arial" panose="020B0604020202020204" pitchFamily="34" charset="0"/>
              </a:rPr>
              <a:t>skate to where </a:t>
            </a:r>
            <a:r>
              <a:rPr lang="en-US" altLang="en-US" sz="2400" dirty="0" smtClean="0">
                <a:cs typeface="Arial" panose="020B0604020202020204" pitchFamily="34" charset="0"/>
              </a:rPr>
              <a:t>puck </a:t>
            </a:r>
            <a:r>
              <a:rPr lang="en-US" altLang="en-US" sz="2400" dirty="0">
                <a:cs typeface="Arial" panose="020B0604020202020204" pitchFamily="34" charset="0"/>
              </a:rPr>
              <a:t>is going to </a:t>
            </a:r>
            <a:r>
              <a:rPr lang="en-US" altLang="en-US" sz="2400" dirty="0" smtClean="0">
                <a:cs typeface="Arial" panose="020B0604020202020204" pitchFamily="34" charset="0"/>
              </a:rPr>
              <a:t>be”</a:t>
            </a:r>
            <a:endParaRPr lang="en-US" altLang="en-US" sz="2400" dirty="0">
              <a:cs typeface="Arial" panose="020B0604020202020204" pitchFamily="34" charset="0"/>
            </a:endParaRPr>
          </a:p>
          <a:p>
            <a:pPr marL="463550" lvl="1" indent="-238125">
              <a:spcBef>
                <a:spcPts val="600"/>
              </a:spcBef>
            </a:pPr>
            <a:endParaRPr lang="en-US" sz="2400" dirty="0">
              <a:solidFill>
                <a:srgbClr val="FF0000"/>
              </a:solidFill>
              <a:cs typeface="Arial" panose="020B0604020202020204" pitchFamily="34" charset="0"/>
            </a:endParaRPr>
          </a:p>
        </p:txBody>
      </p:sp>
      <p:sp>
        <p:nvSpPr>
          <p:cNvPr id="2" name="Date Placeholder 1"/>
          <p:cNvSpPr>
            <a:spLocks noGrp="1"/>
          </p:cNvSpPr>
          <p:nvPr>
            <p:ph type="dt" sz="half" idx="10"/>
          </p:nvPr>
        </p:nvSpPr>
        <p:spPr/>
        <p:txBody>
          <a:bodyPr/>
          <a:lstStyle/>
          <a:p>
            <a:fld id="{24771015-603D-4E81-BE2C-8469199F9791}" type="datetime1">
              <a:rPr lang="en-US" smtClean="0"/>
              <a:t>6/15/2015</a:t>
            </a:fld>
            <a:endParaRPr lang="en-US" dirty="0"/>
          </a:p>
        </p:txBody>
      </p:sp>
      <p:sp>
        <p:nvSpPr>
          <p:cNvPr id="4" name="Slide Number Placeholder 3"/>
          <p:cNvSpPr>
            <a:spLocks noGrp="1"/>
          </p:cNvSpPr>
          <p:nvPr>
            <p:ph type="sldNum" sz="quarter" idx="12"/>
          </p:nvPr>
        </p:nvSpPr>
        <p:spPr/>
        <p:txBody>
          <a:bodyPr/>
          <a:lstStyle/>
          <a:p>
            <a:fld id="{84878344-ACF8-4BEF-825F-4772DDDDA850}" type="slidenum">
              <a:rPr lang="en-US" smtClean="0"/>
              <a:pPr/>
              <a:t>8</a:t>
            </a:fld>
            <a:endParaRPr lang="en-US" dirty="0"/>
          </a:p>
        </p:txBody>
      </p:sp>
    </p:spTree>
    <p:extLst>
      <p:ext uri="{BB962C8B-B14F-4D97-AF65-F5344CB8AC3E}">
        <p14:creationId xmlns:p14="http://schemas.microsoft.com/office/powerpoint/2010/main" val="371899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0" y="1219200"/>
            <a:ext cx="9144000" cy="55385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ts val="1800"/>
              </a:spcBef>
              <a:spcAft>
                <a:spcPts val="300"/>
              </a:spcAft>
              <a:buFont typeface="+mj-lt"/>
              <a:buAutoNum type="arabicPeriod"/>
            </a:pPr>
            <a:r>
              <a:rPr lang="en-US" sz="2000" b="1" dirty="0" smtClean="0">
                <a:solidFill>
                  <a:schemeClr val="tx2"/>
                </a:solidFill>
              </a:rPr>
              <a:t>Improve </a:t>
            </a:r>
            <a:r>
              <a:rPr lang="en-US" sz="2000" b="1" u="sng" dirty="0" smtClean="0">
                <a:solidFill>
                  <a:schemeClr val="tx2"/>
                </a:solidFill>
              </a:rPr>
              <a:t>Veterans’ </a:t>
            </a:r>
            <a:r>
              <a:rPr lang="en-US" sz="2000" b="1" u="sng" dirty="0" smtClean="0">
                <a:solidFill>
                  <a:schemeClr val="tx2"/>
                </a:solidFill>
              </a:rPr>
              <a:t>experience </a:t>
            </a:r>
            <a:r>
              <a:rPr lang="en-US" sz="2000" dirty="0" smtClean="0"/>
              <a:t>by examining Veteran-facing processes &amp; organizations from </a:t>
            </a:r>
            <a:r>
              <a:rPr lang="en-US" sz="2000" dirty="0" smtClean="0"/>
              <a:t>Veterans’ </a:t>
            </a:r>
            <a:r>
              <a:rPr lang="en-US" sz="2000" dirty="0" smtClean="0"/>
              <a:t>perspective, to enable </a:t>
            </a:r>
            <a:r>
              <a:rPr lang="en-US" sz="2000" u="sng" dirty="0" smtClean="0"/>
              <a:t>seamless</a:t>
            </a:r>
            <a:r>
              <a:rPr lang="en-US" sz="2000" dirty="0" smtClean="0"/>
              <a:t>, </a:t>
            </a:r>
            <a:r>
              <a:rPr lang="en-US" sz="2000" u="sng" dirty="0" smtClean="0"/>
              <a:t>integrated</a:t>
            </a:r>
            <a:r>
              <a:rPr lang="en-US" sz="2000" dirty="0" smtClean="0"/>
              <a:t>, &amp; </a:t>
            </a:r>
            <a:r>
              <a:rPr lang="en-US" sz="2000" u="sng" dirty="0" smtClean="0"/>
              <a:t>responsive</a:t>
            </a:r>
            <a:r>
              <a:rPr lang="en-US" sz="2000" dirty="0" smtClean="0"/>
              <a:t> VA service for Veterans</a:t>
            </a:r>
          </a:p>
          <a:p>
            <a:pPr marL="457200" lvl="1" indent="-457200">
              <a:spcBef>
                <a:spcPts val="1800"/>
              </a:spcBef>
              <a:spcAft>
                <a:spcPts val="300"/>
              </a:spcAft>
              <a:buFont typeface="+mj-lt"/>
              <a:buAutoNum type="arabicPeriod"/>
            </a:pPr>
            <a:r>
              <a:rPr lang="en-US" sz="2000" b="1" dirty="0" smtClean="0">
                <a:solidFill>
                  <a:srgbClr val="FF0000"/>
                </a:solidFill>
              </a:rPr>
              <a:t>Achieve </a:t>
            </a:r>
            <a:r>
              <a:rPr lang="en-US" sz="2000" b="1" u="sng" dirty="0" smtClean="0">
                <a:solidFill>
                  <a:srgbClr val="FF0000"/>
                </a:solidFill>
              </a:rPr>
              <a:t>support services excellence</a:t>
            </a:r>
            <a:r>
              <a:rPr lang="en-US" sz="2000" dirty="0" smtClean="0"/>
              <a:t> by identifying common services that are performed in support of VA components; optimize to increase efficiency &amp; eliminate duplication.  Including: Human Resources, Legal, Information &amp; Technology, Acquisitions &amp; Logistics, Real Property Facilities Management, Public Affairs, Congressional Affairs, Budget &amp; Finance, Security &amp; Preparedness</a:t>
            </a:r>
          </a:p>
          <a:p>
            <a:pPr marL="457200" lvl="1" indent="-457200">
              <a:spcBef>
                <a:spcPts val="1800"/>
              </a:spcBef>
              <a:spcAft>
                <a:spcPts val="300"/>
              </a:spcAft>
              <a:buFont typeface="+mj-lt"/>
              <a:buAutoNum type="arabicPeriod"/>
            </a:pPr>
            <a:r>
              <a:rPr lang="en-US" sz="2000" b="1" dirty="0" smtClean="0">
                <a:solidFill>
                  <a:schemeClr val="tx2"/>
                </a:solidFill>
              </a:rPr>
              <a:t>Establish culture of continuous </a:t>
            </a:r>
            <a:r>
              <a:rPr lang="en-US" sz="2000" b="1" u="sng" dirty="0" smtClean="0">
                <a:solidFill>
                  <a:schemeClr val="tx2"/>
                </a:solidFill>
              </a:rPr>
              <a:t>performance improvement</a:t>
            </a:r>
            <a:r>
              <a:rPr lang="en-US" sz="2000" dirty="0" smtClean="0"/>
              <a:t>, so conditions are set at local level for issues to be raised, addressed, &amp; solutions replicated across VA</a:t>
            </a:r>
            <a:endParaRPr lang="en-US" sz="2000" b="1" dirty="0" smtClean="0">
              <a:solidFill>
                <a:srgbClr val="FF0000"/>
              </a:solidFill>
            </a:endParaRPr>
          </a:p>
          <a:p>
            <a:pPr marL="457200" lvl="1" indent="-457200">
              <a:spcBef>
                <a:spcPts val="1800"/>
              </a:spcBef>
              <a:spcAft>
                <a:spcPts val="300"/>
              </a:spcAft>
              <a:buFont typeface="+mj-lt"/>
              <a:buAutoNum type="arabicPeriod"/>
            </a:pPr>
            <a:r>
              <a:rPr lang="en-US" sz="2000" b="1" dirty="0" smtClean="0">
                <a:solidFill>
                  <a:srgbClr val="FF0000"/>
                </a:solidFill>
              </a:rPr>
              <a:t>Enhance</a:t>
            </a:r>
            <a:r>
              <a:rPr lang="en-US" sz="2000" dirty="0" smtClean="0">
                <a:solidFill>
                  <a:srgbClr val="FF0000"/>
                </a:solidFill>
              </a:rPr>
              <a:t> </a:t>
            </a:r>
            <a:r>
              <a:rPr lang="en-US" sz="2000" b="1" u="sng" dirty="0" smtClean="0">
                <a:solidFill>
                  <a:srgbClr val="FF0000"/>
                </a:solidFill>
              </a:rPr>
              <a:t>strategic partnerships</a:t>
            </a:r>
            <a:r>
              <a:rPr lang="en-US" sz="2000" dirty="0" smtClean="0">
                <a:solidFill>
                  <a:srgbClr val="FF0000"/>
                </a:solidFill>
              </a:rPr>
              <a:t> </a:t>
            </a:r>
            <a:r>
              <a:rPr lang="en-US" sz="2000" dirty="0" smtClean="0"/>
              <a:t>by making better partnerships between community, nonprofit, &amp; other organizations &amp; work being done at VA facilities</a:t>
            </a:r>
            <a:endParaRPr lang="en-US" sz="2000" b="1" dirty="0" smtClean="0">
              <a:solidFill>
                <a:schemeClr val="tx2"/>
              </a:solidFill>
            </a:endParaRPr>
          </a:p>
          <a:p>
            <a:pPr marL="457200" lvl="1" indent="-457200">
              <a:spcBef>
                <a:spcPts val="1800"/>
              </a:spcBef>
              <a:spcAft>
                <a:spcPts val="300"/>
              </a:spcAft>
              <a:buFont typeface="+mj-lt"/>
              <a:buAutoNum type="arabicPeriod"/>
            </a:pPr>
            <a:r>
              <a:rPr lang="en-US" sz="2000" b="1" dirty="0" smtClean="0">
                <a:solidFill>
                  <a:schemeClr val="tx2"/>
                </a:solidFill>
              </a:rPr>
              <a:t>Improve </a:t>
            </a:r>
            <a:r>
              <a:rPr lang="en-US" sz="2000" b="1" u="sng" dirty="0" smtClean="0">
                <a:solidFill>
                  <a:schemeClr val="tx2"/>
                </a:solidFill>
              </a:rPr>
              <a:t>employee experience </a:t>
            </a:r>
            <a:r>
              <a:rPr lang="en-US" sz="2000" b="1" dirty="0" smtClean="0">
                <a:solidFill>
                  <a:schemeClr val="tx2"/>
                </a:solidFill>
              </a:rPr>
              <a:t>by focusing on VA staff and culture</a:t>
            </a:r>
            <a:r>
              <a:rPr lang="en-US" sz="2000" dirty="0" smtClean="0">
                <a:solidFill>
                  <a:schemeClr val="tx2"/>
                </a:solidFill>
              </a:rPr>
              <a:t> </a:t>
            </a:r>
            <a:r>
              <a:rPr lang="en-US" sz="2000" dirty="0" smtClean="0"/>
              <a:t>so employees are empowered to better serve Veterans</a:t>
            </a:r>
          </a:p>
        </p:txBody>
      </p:sp>
      <p:sp>
        <p:nvSpPr>
          <p:cNvPr id="5" name="Rectangle 4"/>
          <p:cNvSpPr/>
          <p:nvPr/>
        </p:nvSpPr>
        <p:spPr>
          <a:xfrm>
            <a:off x="0" y="0"/>
            <a:ext cx="9144000"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0" y="-37071"/>
            <a:ext cx="9071430" cy="1103871"/>
          </a:xfrm>
        </p:spPr>
        <p:txBody>
          <a:bodyPr>
            <a:noAutofit/>
          </a:bodyPr>
          <a:lstStyle/>
          <a:p>
            <a:r>
              <a:rPr lang="en-US" altLang="en-US" b="1" dirty="0" smtClean="0">
                <a:solidFill>
                  <a:schemeClr val="bg1"/>
                </a:solidFill>
                <a:cs typeface="Arial" charset="0"/>
              </a:rPr>
              <a:t>To Achieve The </a:t>
            </a:r>
            <a:r>
              <a:rPr lang="en-US" altLang="en-US" b="1" dirty="0" err="1" smtClean="0">
                <a:solidFill>
                  <a:schemeClr val="bg1"/>
                </a:solidFill>
                <a:cs typeface="Arial" charset="0"/>
              </a:rPr>
              <a:t>MyVA</a:t>
            </a:r>
            <a:r>
              <a:rPr lang="en-US" altLang="en-US" b="1" dirty="0" smtClean="0">
                <a:solidFill>
                  <a:schemeClr val="bg1"/>
                </a:solidFill>
                <a:cs typeface="Arial" charset="0"/>
              </a:rPr>
              <a:t> </a:t>
            </a:r>
            <a:r>
              <a:rPr lang="en-US" altLang="en-US" b="1" dirty="0" smtClean="0">
                <a:solidFill>
                  <a:schemeClr val="bg1"/>
                </a:solidFill>
                <a:cs typeface="Arial" charset="0"/>
              </a:rPr>
              <a:t>Vision, We Are Focusing On 5 Primary Areas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9B27D237-6C0D-5549-BE11-2040A22CBC71}" type="slidenum">
              <a:rPr lang="en-US" smtClean="0"/>
              <a:pPr/>
              <a:t>9</a:t>
            </a:fld>
            <a:endParaRPr lang="en-US" dirty="0"/>
          </a:p>
        </p:txBody>
      </p:sp>
    </p:spTree>
    <p:extLst>
      <p:ext uri="{BB962C8B-B14F-4D97-AF65-F5344CB8AC3E}">
        <p14:creationId xmlns:p14="http://schemas.microsoft.com/office/powerpoint/2010/main" val="1906443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_VA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Blank_VA_PowerPoint</Template>
  <TotalTime>0</TotalTime>
  <Words>2974</Words>
  <Application>Microsoft Office PowerPoint</Application>
  <PresentationFormat>On-screen Show (4:3)</PresentationFormat>
  <Paragraphs>730</Paragraphs>
  <Slides>44</Slides>
  <Notes>23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Blank_VA_PowerPoint</vt:lpstr>
      <vt:lpstr>Custom Design</vt:lpstr>
      <vt:lpstr>Information Technology Advanced Planning Briefing for Industry</vt:lpstr>
      <vt:lpstr>Agenda</vt:lpstr>
      <vt:lpstr>PowerPoint Presentation</vt:lpstr>
      <vt:lpstr>PowerPoint Presentation</vt:lpstr>
      <vt:lpstr>PowerPoint Presentation</vt:lpstr>
      <vt:lpstr>PowerPoint Presentation</vt:lpstr>
      <vt:lpstr>MyVA Vision</vt:lpstr>
      <vt:lpstr>MyVA Guiding Principles</vt:lpstr>
      <vt:lpstr>To Achieve The MyVA Vision, We Are Focusing On 5 Primary Areas</vt:lpstr>
      <vt:lpstr>PowerPoint Presentation</vt:lpstr>
      <vt:lpstr>PowerPoint Presentation</vt:lpstr>
      <vt:lpstr>Access: Choice Program</vt:lpstr>
      <vt:lpstr>Cyber Security</vt:lpstr>
      <vt:lpstr>Architecture, Strategy, and Design</vt:lpstr>
      <vt:lpstr>“Line of Sight”: Business Process Improvement with IT Investments</vt:lpstr>
      <vt:lpstr>PowerPoint Presentation</vt:lpstr>
      <vt:lpstr>PowerPoint Presentation</vt:lpstr>
      <vt:lpstr>PowerPoint Presentation</vt:lpstr>
      <vt:lpstr>PowerPoint Presentation</vt:lpstr>
      <vt:lpstr>PowerPoint Presentation</vt:lpstr>
      <vt:lpstr>PowerPoint Presentation</vt:lpstr>
      <vt:lpstr>VA System Inventory</vt:lpstr>
      <vt:lpstr>Data Architecture Framework </vt:lpstr>
      <vt:lpstr>Tying IT to Mission Performance</vt:lpstr>
      <vt:lpstr>GAO Report</vt:lpstr>
      <vt:lpstr>Analyzing Past Delivery Performance (cont.) </vt:lpstr>
      <vt:lpstr>Analyzing Past Delivery Performance (cont.) </vt:lpstr>
      <vt:lpstr>The Old New Way…</vt:lpstr>
      <vt:lpstr>Product Attributes</vt:lpstr>
      <vt:lpstr>The Same Story…</vt:lpstr>
      <vt:lpstr>Eric’s Secrets…</vt:lpstr>
      <vt:lpstr>Eric Says…</vt:lpstr>
      <vt:lpstr>How Can You Help Us?</vt:lpstr>
      <vt:lpstr>Opportunities Forecast 2015-2016</vt:lpstr>
      <vt:lpstr>PowerPoint Presentation</vt:lpstr>
      <vt:lpstr>Back Up</vt:lpstr>
      <vt:lpstr>Top Procurement Actions FY16 Product &amp; Platform Management (PPM)</vt:lpstr>
      <vt:lpstr>PPM Opportunities Forecast 2015-2016</vt:lpstr>
      <vt:lpstr>Top Procurement Actions FY16 Process and Knowledge Management and Communications Service (PKMCS)</vt:lpstr>
      <vt:lpstr>Top Procurement Actions FY16 PKMCS</vt:lpstr>
      <vt:lpstr>Top Procurement Actions FY16 Enterprise Architecture</vt:lpstr>
      <vt:lpstr>Top Procurement Actions FY16 Enterprise Architecture</vt:lpstr>
      <vt:lpstr>Top Procurement Actions FY16 Technology Strategies</vt:lpstr>
      <vt:lpstr>Top Procurement Actions FY16 Technology Strategies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2015-04-20T16:23:59Z</dcterms:created>
  <dcterms:modified xsi:type="dcterms:W3CDTF">2015-06-15T18:33:19Z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