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7.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15.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0"/>
  </p:notesMasterIdLst>
  <p:sldIdLst>
    <p:sldId id="348" r:id="rId2"/>
    <p:sldId id="352" r:id="rId3"/>
    <p:sldId id="357" r:id="rId4"/>
    <p:sldId id="358" r:id="rId5"/>
    <p:sldId id="359" r:id="rId6"/>
    <p:sldId id="360" r:id="rId7"/>
    <p:sldId id="361" r:id="rId8"/>
    <p:sldId id="362" r:id="rId9"/>
    <p:sldId id="363" r:id="rId10"/>
    <p:sldId id="364" r:id="rId11"/>
    <p:sldId id="365" r:id="rId12"/>
    <p:sldId id="366" r:id="rId13"/>
    <p:sldId id="367" r:id="rId14"/>
    <p:sldId id="368" r:id="rId15"/>
    <p:sldId id="369" r:id="rId16"/>
    <p:sldId id="370" r:id="rId17"/>
    <p:sldId id="371" r:id="rId18"/>
    <p:sldId id="350"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86316" autoAdjust="0"/>
  </p:normalViewPr>
  <p:slideViewPr>
    <p:cSldViewPr>
      <p:cViewPr>
        <p:scale>
          <a:sx n="105" d="100"/>
          <a:sy n="105" d="100"/>
        </p:scale>
        <p:origin x="-138"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1" tIns="46586" rIns="93171" bIns="46586"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1" tIns="46586" rIns="93171" bIns="46586" rtlCol="0"/>
          <a:lstStyle>
            <a:lvl1pPr algn="r" fontAlgn="auto">
              <a:spcBef>
                <a:spcPts val="0"/>
              </a:spcBef>
              <a:spcAft>
                <a:spcPts val="0"/>
              </a:spcAft>
              <a:defRPr sz="1200">
                <a:latin typeface="+mn-lt"/>
              </a:defRPr>
            </a:lvl1pPr>
          </a:lstStyle>
          <a:p>
            <a:pPr>
              <a:defRPr/>
            </a:pPr>
            <a:fld id="{37BC2C8B-EB4D-44A9-AEE6-E7988287F458}" type="datetimeFigureOut">
              <a:rPr lang="en-US"/>
              <a:pPr>
                <a:defRPr/>
              </a:pPr>
              <a:t>11/1/2013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1" tIns="46586" rIns="93171" bIns="46586" rtlCol="0" anchor="ctr"/>
          <a:lstStyle/>
          <a:p>
            <a:pPr lvl="0"/>
            <a:endParaRPr lang="en-US" noProof="0" dirty="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1" tIns="46586" rIns="93171" bIns="4658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3171" tIns="46586" rIns="93171" bIns="46586"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171" tIns="46586" rIns="93171" bIns="46586" rtlCol="0" anchor="b"/>
          <a:lstStyle>
            <a:lvl1pPr algn="r" fontAlgn="auto">
              <a:spcBef>
                <a:spcPts val="0"/>
              </a:spcBef>
              <a:spcAft>
                <a:spcPts val="0"/>
              </a:spcAft>
              <a:defRPr sz="1200">
                <a:latin typeface="+mn-lt"/>
              </a:defRPr>
            </a:lvl1pPr>
          </a:lstStyle>
          <a:p>
            <a:pPr>
              <a:defRPr/>
            </a:pPr>
            <a:fld id="{7114AF9B-7962-49D5-A87A-6A24C8E4970A}" type="slidenum">
              <a:rPr lang="en-US"/>
              <a:pPr>
                <a:defRPr/>
              </a:pPr>
              <a:t>‹#›</a:t>
            </a:fld>
            <a:endParaRPr lang="en-US" dirty="0"/>
          </a:p>
        </p:txBody>
      </p:sp>
    </p:spTree>
    <p:extLst>
      <p:ext uri="{BB962C8B-B14F-4D97-AF65-F5344CB8AC3E}">
        <p14:creationId xmlns:p14="http://schemas.microsoft.com/office/powerpoint/2010/main" val="40648340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E500674-D9AB-40CE-A349-3C1155572D61}" type="datetime1">
              <a:rPr lang="en-US"/>
              <a:pPr>
                <a:defRPr/>
              </a:pPr>
              <a:t>11/1/2013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DC36DA49-4755-4916-B5E1-FC267C97E93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9444D1-9735-4F58-B47F-BB3AAF2053E3}" type="datetime1">
              <a:rPr lang="en-US"/>
              <a:pPr>
                <a:defRPr/>
              </a:pPr>
              <a:t>11/1/2013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4CF15AB5-FCE9-4E5C-BC3F-CA2CD493ECA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B14DB3F-5C04-4BD3-A693-F76D8915EED3}" type="datetime1">
              <a:rPr lang="en-US"/>
              <a:pPr>
                <a:defRPr/>
              </a:pPr>
              <a:t>11/1/2013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B30E88D3-9A6B-4A91-A8AC-2F78ECFE7E6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sz="3400" baseline="0">
                <a:solidFill>
                  <a:schemeClr val="tx2">
                    <a:lumMod val="75000"/>
                  </a:schemeClr>
                </a:solidFill>
                <a:latin typeface="Arial Black"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B0087C6-E3E1-45F7-AE8A-768F58A89E1C}" type="datetime1">
              <a:rPr lang="en-US"/>
              <a:pPr>
                <a:defRPr/>
              </a:pPr>
              <a:t>11/1/2013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95C7219A-98DC-42BA-A12A-12E75342F36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E73FAD-28C1-44E0-A2A3-7F5291E01A15}" type="datetime1">
              <a:rPr lang="en-US"/>
              <a:pPr>
                <a:defRPr/>
              </a:pPr>
              <a:t>11/1/2013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B3E927E1-E70B-4FF6-8D14-9CDF880EF3E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5BBA631-2D1C-412A-90CF-DA8FF8F0A1D1}" type="datetime1">
              <a:rPr lang="en-US"/>
              <a:pPr>
                <a:defRPr/>
              </a:pPr>
              <a:t>11/1/2013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2</a:t>
            </a:r>
          </a:p>
        </p:txBody>
      </p:sp>
      <p:sp>
        <p:nvSpPr>
          <p:cNvPr id="7" name="Slide Number Placeholder 5"/>
          <p:cNvSpPr>
            <a:spLocks noGrp="1"/>
          </p:cNvSpPr>
          <p:nvPr>
            <p:ph type="sldNum" sz="quarter" idx="12"/>
          </p:nvPr>
        </p:nvSpPr>
        <p:spPr/>
        <p:txBody>
          <a:bodyPr/>
          <a:lstStyle>
            <a:lvl1pPr>
              <a:defRPr/>
            </a:lvl1pPr>
          </a:lstStyle>
          <a:p>
            <a:pPr>
              <a:defRPr/>
            </a:pPr>
            <a:fld id="{E6D4249C-4FDD-4D4C-843B-EA2AA78452D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67C25B7-EBCC-4148-860D-2199BC421909}" type="datetime1">
              <a:rPr lang="en-US"/>
              <a:pPr>
                <a:defRPr/>
              </a:pPr>
              <a:t>11/1/2013</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2</a:t>
            </a:r>
          </a:p>
        </p:txBody>
      </p:sp>
      <p:sp>
        <p:nvSpPr>
          <p:cNvPr id="9" name="Slide Number Placeholder 5"/>
          <p:cNvSpPr>
            <a:spLocks noGrp="1"/>
          </p:cNvSpPr>
          <p:nvPr>
            <p:ph type="sldNum" sz="quarter" idx="12"/>
          </p:nvPr>
        </p:nvSpPr>
        <p:spPr/>
        <p:txBody>
          <a:bodyPr/>
          <a:lstStyle>
            <a:lvl1pPr>
              <a:defRPr/>
            </a:lvl1pPr>
          </a:lstStyle>
          <a:p>
            <a:pPr>
              <a:defRPr/>
            </a:pPr>
            <a:fld id="{13ADFDB6-263A-4A06-97D7-F306EC55A8B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FC646A0-78FE-424E-8F25-63FF48B86FD8}" type="datetime1">
              <a:rPr lang="en-US"/>
              <a:pPr>
                <a:defRPr/>
              </a:pPr>
              <a:t>11/1/2013</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a:t>2</a:t>
            </a:r>
          </a:p>
        </p:txBody>
      </p:sp>
      <p:sp>
        <p:nvSpPr>
          <p:cNvPr id="5" name="Slide Number Placeholder 5"/>
          <p:cNvSpPr>
            <a:spLocks noGrp="1"/>
          </p:cNvSpPr>
          <p:nvPr>
            <p:ph type="sldNum" sz="quarter" idx="12"/>
          </p:nvPr>
        </p:nvSpPr>
        <p:spPr/>
        <p:txBody>
          <a:bodyPr/>
          <a:lstStyle>
            <a:lvl1pPr>
              <a:defRPr/>
            </a:lvl1pPr>
          </a:lstStyle>
          <a:p>
            <a:pPr>
              <a:defRPr/>
            </a:pPr>
            <a:fld id="{032352A2-FA36-4198-B8DB-B5FE725F794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536426A-EDC3-464E-8B27-8484C5ABD7CA}" type="datetime1">
              <a:rPr lang="en-US"/>
              <a:pPr>
                <a:defRPr/>
              </a:pPr>
              <a:t>11/1/2013</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a:t>2</a:t>
            </a:r>
          </a:p>
        </p:txBody>
      </p:sp>
      <p:sp>
        <p:nvSpPr>
          <p:cNvPr id="4" name="Slide Number Placeholder 5"/>
          <p:cNvSpPr>
            <a:spLocks noGrp="1"/>
          </p:cNvSpPr>
          <p:nvPr>
            <p:ph type="sldNum" sz="quarter" idx="12"/>
          </p:nvPr>
        </p:nvSpPr>
        <p:spPr/>
        <p:txBody>
          <a:bodyPr/>
          <a:lstStyle>
            <a:lvl1pPr>
              <a:defRPr/>
            </a:lvl1pPr>
          </a:lstStyle>
          <a:p>
            <a:pPr>
              <a:defRPr/>
            </a:pPr>
            <a:fld id="{2FD29990-F38A-4F12-846F-97009A35C65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12E471-C036-4F0E-A894-A1B857C4B00F}" type="datetime1">
              <a:rPr lang="en-US"/>
              <a:pPr>
                <a:defRPr/>
              </a:pPr>
              <a:t>11/1/2013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2</a:t>
            </a:r>
          </a:p>
        </p:txBody>
      </p:sp>
      <p:sp>
        <p:nvSpPr>
          <p:cNvPr id="7" name="Slide Number Placeholder 5"/>
          <p:cNvSpPr>
            <a:spLocks noGrp="1"/>
          </p:cNvSpPr>
          <p:nvPr>
            <p:ph type="sldNum" sz="quarter" idx="12"/>
          </p:nvPr>
        </p:nvSpPr>
        <p:spPr/>
        <p:txBody>
          <a:bodyPr/>
          <a:lstStyle>
            <a:lvl1pPr>
              <a:defRPr/>
            </a:lvl1pPr>
          </a:lstStyle>
          <a:p>
            <a:pPr>
              <a:defRPr/>
            </a:pPr>
            <a:fld id="{13CEDB9E-1C79-412E-8604-7BAB00BD5E8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92209D-1017-4BAF-8E1D-0312A7E7DD96}" type="datetime1">
              <a:rPr lang="en-US"/>
              <a:pPr>
                <a:defRPr/>
              </a:pPr>
              <a:t>11/1/2013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2</a:t>
            </a:r>
          </a:p>
        </p:txBody>
      </p:sp>
      <p:sp>
        <p:nvSpPr>
          <p:cNvPr id="7" name="Slide Number Placeholder 5"/>
          <p:cNvSpPr>
            <a:spLocks noGrp="1"/>
          </p:cNvSpPr>
          <p:nvPr>
            <p:ph type="sldNum" sz="quarter" idx="12"/>
          </p:nvPr>
        </p:nvSpPr>
        <p:spPr/>
        <p:txBody>
          <a:bodyPr/>
          <a:lstStyle>
            <a:lvl1pPr>
              <a:defRPr/>
            </a:lvl1pPr>
          </a:lstStyle>
          <a:p>
            <a:pPr>
              <a:defRPr/>
            </a:pPr>
            <a:fld id="{470BB18A-2ED6-4A90-931E-559DE6819C1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CEAAF69-7742-46E9-83F9-707CEEC8477B}" type="datetime1">
              <a:rPr lang="en-US"/>
              <a:pPr>
                <a:defRPr/>
              </a:pPr>
              <a:t>11/1/2013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dirty="0"/>
              <a:t>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88F2EB6-022A-4D82-89CB-F7201A79F3C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www.voa.va.gov/" TargetMode="External"/><Relationship Id="rId4" Type="http://schemas.openxmlformats.org/officeDocument/2006/relationships/hyperlink" Target="mailto:vacoOAOcustadvo@va.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762000" y="1981200"/>
            <a:ext cx="7772400" cy="1470025"/>
          </a:xfrm>
        </p:spPr>
        <p:txBody>
          <a:bodyPr/>
          <a:lstStyle/>
          <a:p>
            <a:pPr eaLnBrk="1" hangingPunct="1"/>
            <a:r>
              <a:rPr lang="en-US" dirty="0" smtClean="0"/>
              <a:t/>
            </a:r>
            <a:br>
              <a:rPr lang="en-US" dirty="0" smtClean="0"/>
            </a:br>
            <a:r>
              <a:rPr lang="en-US" dirty="0" smtClean="0"/>
              <a:t/>
            </a:r>
            <a:br>
              <a:rPr lang="en-US" dirty="0" smtClean="0"/>
            </a:br>
            <a:r>
              <a:rPr lang="en-US" dirty="0" smtClean="0"/>
              <a:t/>
            </a:r>
            <a:br>
              <a:rPr lang="en-US" dirty="0" smtClean="0"/>
            </a:br>
            <a:r>
              <a:rPr lang="en-US" sz="2500" dirty="0" smtClean="0">
                <a:solidFill>
                  <a:schemeClr val="tx2">
                    <a:lumMod val="75000"/>
                  </a:schemeClr>
                </a:solidFill>
                <a:latin typeface="Arial Black" pitchFamily="34" charset="0"/>
              </a:rPr>
              <a:t>Advanced Planning </a:t>
            </a:r>
            <a:br>
              <a:rPr lang="en-US" sz="2500" dirty="0" smtClean="0">
                <a:solidFill>
                  <a:schemeClr val="tx2">
                    <a:lumMod val="75000"/>
                  </a:schemeClr>
                </a:solidFill>
                <a:latin typeface="Arial Black" pitchFamily="34" charset="0"/>
              </a:rPr>
            </a:br>
            <a:r>
              <a:rPr lang="en-US" sz="2500" dirty="0" smtClean="0">
                <a:solidFill>
                  <a:schemeClr val="tx2">
                    <a:lumMod val="75000"/>
                  </a:schemeClr>
                </a:solidFill>
                <a:latin typeface="Arial Black" pitchFamily="34" charset="0"/>
              </a:rPr>
              <a:t>Brief to Industry (APBI</a:t>
            </a:r>
            <a:r>
              <a:rPr lang="en-US" sz="2500" dirty="0" smtClean="0">
                <a:solidFill>
                  <a:schemeClr val="tx2">
                    <a:lumMod val="75000"/>
                  </a:schemeClr>
                </a:solidFill>
                <a:latin typeface="Arial Black" pitchFamily="34" charset="0"/>
              </a:rPr>
              <a:t>)</a:t>
            </a:r>
            <a:r>
              <a:rPr lang="en-US" sz="3000" dirty="0" smtClean="0">
                <a:solidFill>
                  <a:schemeClr val="tx2">
                    <a:lumMod val="75000"/>
                  </a:schemeClr>
                </a:solidFill>
                <a:latin typeface="Arial Black" pitchFamily="34" charset="0"/>
              </a:rPr>
              <a:t/>
            </a:r>
            <a:br>
              <a:rPr lang="en-US" sz="3000" dirty="0" smtClean="0">
                <a:solidFill>
                  <a:schemeClr val="tx2">
                    <a:lumMod val="75000"/>
                  </a:schemeClr>
                </a:solidFill>
                <a:latin typeface="Arial Black" pitchFamily="34" charset="0"/>
              </a:rPr>
            </a:br>
            <a:r>
              <a:rPr lang="en-US" sz="3000" dirty="0" smtClean="0">
                <a:solidFill>
                  <a:schemeClr val="tx2">
                    <a:lumMod val="75000"/>
                  </a:schemeClr>
                </a:solidFill>
                <a:latin typeface="Arial Black" pitchFamily="34" charset="0"/>
              </a:rPr>
              <a:t/>
            </a:r>
            <a:br>
              <a:rPr lang="en-US" sz="3000" dirty="0" smtClean="0">
                <a:solidFill>
                  <a:schemeClr val="tx2">
                    <a:lumMod val="75000"/>
                  </a:schemeClr>
                </a:solidFill>
                <a:latin typeface="Arial Black" pitchFamily="34" charset="0"/>
              </a:rPr>
            </a:br>
            <a:r>
              <a:rPr lang="en-US" sz="3500" dirty="0" smtClean="0">
                <a:solidFill>
                  <a:schemeClr val="tx2">
                    <a:lumMod val="75000"/>
                  </a:schemeClr>
                </a:solidFill>
                <a:latin typeface="Arial Black" pitchFamily="34" charset="0"/>
              </a:rPr>
              <a:t>Navigating the Government Proposal Process</a:t>
            </a:r>
            <a:r>
              <a:rPr lang="en-US" dirty="0" smtClean="0">
                <a:solidFill>
                  <a:schemeClr val="tx2">
                    <a:lumMod val="75000"/>
                  </a:schemeClr>
                </a:solidFill>
                <a:latin typeface="Arial Black" pitchFamily="34" charset="0"/>
              </a:rPr>
              <a:t/>
            </a:r>
            <a:br>
              <a:rPr lang="en-US" dirty="0" smtClean="0">
                <a:solidFill>
                  <a:schemeClr val="tx2">
                    <a:lumMod val="75000"/>
                  </a:schemeClr>
                </a:solidFill>
                <a:latin typeface="Arial Black" pitchFamily="34" charset="0"/>
              </a:rPr>
            </a:br>
            <a:r>
              <a:rPr lang="en-US" sz="2800" dirty="0" smtClean="0">
                <a:solidFill>
                  <a:schemeClr val="tx2">
                    <a:lumMod val="75000"/>
                  </a:schemeClr>
                </a:solidFill>
                <a:latin typeface="Arial Black" pitchFamily="34" charset="0"/>
              </a:rPr>
              <a:t/>
            </a:r>
            <a:br>
              <a:rPr lang="en-US" sz="2800" dirty="0" smtClean="0">
                <a:solidFill>
                  <a:schemeClr val="tx2">
                    <a:lumMod val="75000"/>
                  </a:schemeClr>
                </a:solidFill>
                <a:latin typeface="Arial Black" pitchFamily="34" charset="0"/>
              </a:rPr>
            </a:br>
            <a:r>
              <a:rPr lang="en-US" sz="2800" dirty="0" smtClean="0">
                <a:solidFill>
                  <a:schemeClr val="tx2">
                    <a:lumMod val="75000"/>
                  </a:schemeClr>
                </a:solidFill>
                <a:latin typeface="Arial Black" pitchFamily="34" charset="0"/>
              </a:rPr>
              <a:t/>
            </a:r>
            <a:br>
              <a:rPr lang="en-US" sz="2800" dirty="0" smtClean="0">
                <a:solidFill>
                  <a:schemeClr val="tx2">
                    <a:lumMod val="75000"/>
                  </a:schemeClr>
                </a:solidFill>
                <a:latin typeface="Arial Black" pitchFamily="34" charset="0"/>
              </a:rPr>
            </a:br>
            <a:r>
              <a:rPr lang="en-US" dirty="0" smtClean="0">
                <a:solidFill>
                  <a:schemeClr val="tx2">
                    <a:lumMod val="75000"/>
                  </a:schemeClr>
                </a:solidFill>
                <a:latin typeface="Arial Black" pitchFamily="34" charset="0"/>
              </a:rPr>
              <a:t/>
            </a:r>
            <a:br>
              <a:rPr lang="en-US" dirty="0" smtClean="0">
                <a:solidFill>
                  <a:schemeClr val="tx2">
                    <a:lumMod val="75000"/>
                  </a:schemeClr>
                </a:solidFill>
                <a:latin typeface="Arial Black" pitchFamily="34" charset="0"/>
              </a:rPr>
            </a:br>
            <a:endParaRPr lang="en-US" dirty="0" smtClean="0"/>
          </a:p>
        </p:txBody>
      </p:sp>
      <p:pic>
        <p:nvPicPr>
          <p:cNvPr id="3076" name="Picture 2"/>
          <p:cNvPicPr>
            <a:picLocks noChangeAspect="1" noChangeArrowheads="1"/>
          </p:cNvPicPr>
          <p:nvPr/>
        </p:nvPicPr>
        <p:blipFill>
          <a:blip r:embed="rId2" cstate="print"/>
          <a:srcRect/>
          <a:stretch>
            <a:fillRect/>
          </a:stretch>
        </p:blipFill>
        <p:spPr bwMode="auto">
          <a:xfrm>
            <a:off x="228600" y="228600"/>
            <a:ext cx="8674100" cy="1066800"/>
          </a:xfrm>
          <a:prstGeom prst="rect">
            <a:avLst/>
          </a:prstGeom>
          <a:noFill/>
          <a:ln w="9525">
            <a:noFill/>
            <a:miter lim="800000"/>
            <a:headEnd/>
            <a:tailEnd/>
          </a:ln>
        </p:spPr>
      </p:pic>
      <p:sp>
        <p:nvSpPr>
          <p:cNvPr id="4" name="TextBox 3"/>
          <p:cNvSpPr txBox="1"/>
          <p:nvPr/>
        </p:nvSpPr>
        <p:spPr>
          <a:xfrm>
            <a:off x="-6350" y="4419600"/>
            <a:ext cx="9144000" cy="1446550"/>
          </a:xfrm>
          <a:prstGeom prst="rect">
            <a:avLst/>
          </a:prstGeom>
          <a:noFill/>
        </p:spPr>
        <p:txBody>
          <a:bodyPr wrap="square" rtlCol="0">
            <a:spAutoFit/>
          </a:bodyPr>
          <a:lstStyle/>
          <a:p>
            <a:pPr algn="ctr"/>
            <a:r>
              <a:rPr lang="en-US" sz="2000" i="1" dirty="0" smtClean="0">
                <a:solidFill>
                  <a:schemeClr val="tx2">
                    <a:lumMod val="75000"/>
                  </a:schemeClr>
                </a:solidFill>
                <a:latin typeface="Arial Black" pitchFamily="34" charset="0"/>
                <a:cs typeface="Arial" pitchFamily="34" charset="0"/>
              </a:rPr>
              <a:t>Ms. Iris B. Cooper</a:t>
            </a:r>
            <a:endParaRPr lang="en-US" sz="2000" i="1" dirty="0" smtClean="0">
              <a:solidFill>
                <a:schemeClr val="tx2">
                  <a:lumMod val="75000"/>
                </a:schemeClr>
              </a:solidFill>
              <a:latin typeface="Arial Black" pitchFamily="34" charset="0"/>
              <a:cs typeface="Arial" pitchFamily="34" charset="0"/>
            </a:endParaRPr>
          </a:p>
          <a:p>
            <a:pPr algn="ctr"/>
            <a:r>
              <a:rPr lang="en-US" sz="2000" i="1" dirty="0" smtClean="0">
                <a:solidFill>
                  <a:schemeClr val="tx2">
                    <a:lumMod val="75000"/>
                  </a:schemeClr>
                </a:solidFill>
                <a:latin typeface="Arial Black" pitchFamily="34" charset="0"/>
                <a:cs typeface="Arial" pitchFamily="34" charset="0"/>
              </a:rPr>
              <a:t>Office of Acquisition Operations</a:t>
            </a:r>
            <a:r>
              <a:rPr lang="en-US" sz="2000" dirty="0" smtClean="0">
                <a:solidFill>
                  <a:schemeClr val="tx2">
                    <a:lumMod val="75000"/>
                  </a:schemeClr>
                </a:solidFill>
                <a:latin typeface="Arial Black" pitchFamily="34" charset="0"/>
                <a:cs typeface="Arial" pitchFamily="34" charset="0"/>
              </a:rPr>
              <a:t/>
            </a:r>
            <a:br>
              <a:rPr lang="en-US" sz="2000" dirty="0" smtClean="0">
                <a:solidFill>
                  <a:schemeClr val="tx2">
                    <a:lumMod val="75000"/>
                  </a:schemeClr>
                </a:solidFill>
                <a:latin typeface="Arial Black" pitchFamily="34" charset="0"/>
                <a:cs typeface="Arial" pitchFamily="34" charset="0"/>
              </a:rPr>
            </a:br>
            <a:r>
              <a:rPr lang="en-US" sz="2000" dirty="0" smtClean="0">
                <a:solidFill>
                  <a:schemeClr val="tx2">
                    <a:lumMod val="75000"/>
                  </a:schemeClr>
                </a:solidFill>
                <a:latin typeface="Arial Black" pitchFamily="34" charset="0"/>
                <a:cs typeface="Arial" pitchFamily="34" charset="0"/>
              </a:rPr>
              <a:t>November </a:t>
            </a:r>
            <a:r>
              <a:rPr lang="en-US" sz="2000" dirty="0">
                <a:solidFill>
                  <a:schemeClr val="tx2">
                    <a:lumMod val="75000"/>
                  </a:schemeClr>
                </a:solidFill>
                <a:latin typeface="Arial Black" pitchFamily="34" charset="0"/>
                <a:cs typeface="Arial" pitchFamily="34" charset="0"/>
              </a:rPr>
              <a:t>5</a:t>
            </a:r>
            <a:r>
              <a:rPr lang="en-US" sz="2000" dirty="0" smtClean="0">
                <a:solidFill>
                  <a:schemeClr val="tx2">
                    <a:lumMod val="75000"/>
                  </a:schemeClr>
                </a:solidFill>
                <a:latin typeface="Arial Black" pitchFamily="34" charset="0"/>
                <a:cs typeface="Arial" pitchFamily="34" charset="0"/>
              </a:rPr>
              <a:t>, </a:t>
            </a:r>
            <a:r>
              <a:rPr lang="en-US" sz="2000" dirty="0" smtClean="0">
                <a:solidFill>
                  <a:schemeClr val="tx2">
                    <a:lumMod val="75000"/>
                  </a:schemeClr>
                </a:solidFill>
                <a:latin typeface="Arial Black" pitchFamily="34" charset="0"/>
                <a:cs typeface="Arial" pitchFamily="34" charset="0"/>
              </a:rPr>
              <a:t>2013</a:t>
            </a:r>
            <a:r>
              <a:rPr lang="en-US" sz="2800" dirty="0" smtClean="0">
                <a:latin typeface="Arial Black" pitchFamily="34" charset="0"/>
              </a:rPr>
              <a:t/>
            </a:r>
            <a:br>
              <a:rPr lang="en-US" sz="2800" dirty="0" smtClean="0">
                <a:latin typeface="Arial Black" pitchFamily="34" charset="0"/>
              </a:rPr>
            </a:br>
            <a:endParaRPr lang="en-US" sz="2800" dirty="0">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10</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sz="3600" dirty="0" smtClean="0"/>
              <a:t>Market Research</a:t>
            </a:r>
            <a:endParaRPr lang="en-US" dirty="0"/>
          </a:p>
        </p:txBody>
      </p:sp>
      <p:sp>
        <p:nvSpPr>
          <p:cNvPr id="11" name="Content Placeholder 10"/>
          <p:cNvSpPr>
            <a:spLocks noGrp="1"/>
          </p:cNvSpPr>
          <p:nvPr>
            <p:ph idx="1"/>
          </p:nvPr>
        </p:nvSpPr>
        <p:spPr/>
        <p:txBody>
          <a:bodyPr/>
          <a:lstStyle/>
          <a:p>
            <a:pPr eaLnBrk="1" hangingPunct="1"/>
            <a:r>
              <a:rPr lang="en-US" sz="2800" dirty="0"/>
              <a:t>The Government must conduct Market Research</a:t>
            </a:r>
          </a:p>
          <a:p>
            <a:pPr eaLnBrk="1" hangingPunct="1"/>
            <a:r>
              <a:rPr lang="en-US" sz="2800" dirty="0"/>
              <a:t>The Extent of Market Research conducted depends on factors such as urgency, estimated dollar value, complexity &amp; past experience</a:t>
            </a:r>
          </a:p>
          <a:p>
            <a:pPr eaLnBrk="1" hangingPunct="1"/>
            <a:r>
              <a:rPr lang="en-US" sz="2800" dirty="0"/>
              <a:t>Can Include</a:t>
            </a:r>
          </a:p>
          <a:p>
            <a:pPr lvl="1" eaLnBrk="1" hangingPunct="1"/>
            <a:r>
              <a:rPr lang="en-US" sz="1800" dirty="0"/>
              <a:t>RFIs</a:t>
            </a:r>
          </a:p>
          <a:p>
            <a:pPr lvl="1" eaLnBrk="1" hangingPunct="1"/>
            <a:r>
              <a:rPr lang="en-US" sz="1800" dirty="0"/>
              <a:t>Industry/vendor conference</a:t>
            </a:r>
          </a:p>
          <a:p>
            <a:pPr lvl="1" eaLnBrk="1" hangingPunct="1"/>
            <a:r>
              <a:rPr lang="en-US" sz="1800" dirty="0"/>
              <a:t>One-on-one meetings </a:t>
            </a:r>
          </a:p>
          <a:p>
            <a:pPr lvl="1" eaLnBrk="1" hangingPunct="1"/>
            <a:r>
              <a:rPr lang="en-US" sz="1800" dirty="0"/>
              <a:t>Draft RFPs</a:t>
            </a:r>
          </a:p>
          <a:p>
            <a:pPr lvl="1" eaLnBrk="1" hangingPunct="1"/>
            <a:r>
              <a:rPr lang="en-US" sz="1800" dirty="0" err="1"/>
              <a:t>Presolicitation</a:t>
            </a:r>
            <a:r>
              <a:rPr lang="en-US" sz="1800" dirty="0"/>
              <a:t> or pre-proposal conferences</a:t>
            </a:r>
          </a:p>
          <a:p>
            <a:pPr lvl="1" eaLnBrk="1" hangingPunct="1"/>
            <a:r>
              <a:rPr lang="en-US" sz="1800" dirty="0"/>
              <a:t>FAR encourages early exchanges with Industry</a:t>
            </a:r>
          </a:p>
          <a:p>
            <a:pPr lvl="1"/>
            <a:endParaRPr lang="en-US" dirty="0"/>
          </a:p>
        </p:txBody>
      </p:sp>
    </p:spTree>
    <p:extLst>
      <p:ext uri="{BB962C8B-B14F-4D97-AF65-F5344CB8AC3E}">
        <p14:creationId xmlns:p14="http://schemas.microsoft.com/office/powerpoint/2010/main" val="2772123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11</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dirty="0"/>
              <a:t>Proposal Preparation &amp; Submission</a:t>
            </a:r>
            <a:endParaRPr lang="en-US" dirty="0"/>
          </a:p>
        </p:txBody>
      </p:sp>
      <p:sp>
        <p:nvSpPr>
          <p:cNvPr id="11" name="Content Placeholder 10"/>
          <p:cNvSpPr>
            <a:spLocks noGrp="1"/>
          </p:cNvSpPr>
          <p:nvPr>
            <p:ph idx="1"/>
          </p:nvPr>
        </p:nvSpPr>
        <p:spPr/>
        <p:txBody>
          <a:bodyPr/>
          <a:lstStyle/>
          <a:p>
            <a:pPr eaLnBrk="1" hangingPunct="1"/>
            <a:r>
              <a:rPr lang="en-US" sz="2200" dirty="0"/>
              <a:t>Read the </a:t>
            </a:r>
            <a:r>
              <a:rPr lang="en-US" sz="2200" b="1" u="sng" dirty="0"/>
              <a:t>ENTIRE</a:t>
            </a:r>
            <a:r>
              <a:rPr lang="en-US" sz="2200" dirty="0"/>
              <a:t> solicitation</a:t>
            </a:r>
          </a:p>
          <a:p>
            <a:pPr eaLnBrk="1" hangingPunct="1"/>
            <a:r>
              <a:rPr lang="en-US" sz="2200" dirty="0"/>
              <a:t>Contract clauses are </a:t>
            </a:r>
            <a:r>
              <a:rPr lang="en-US" sz="2200" b="1" u="sng" dirty="0"/>
              <a:t>IMPORTANT</a:t>
            </a:r>
          </a:p>
          <a:p>
            <a:pPr eaLnBrk="1" hangingPunct="1"/>
            <a:r>
              <a:rPr lang="en-US" sz="2200" dirty="0"/>
              <a:t>Understand the Evaluation Criteria</a:t>
            </a:r>
          </a:p>
          <a:p>
            <a:pPr eaLnBrk="1" hangingPunct="1"/>
            <a:r>
              <a:rPr lang="en-US" sz="2200" dirty="0"/>
              <a:t>Submit questions to the Contracting Officer in </a:t>
            </a:r>
            <a:r>
              <a:rPr lang="en-US" sz="2200" b="1" u="sng" dirty="0"/>
              <a:t>WRITING</a:t>
            </a:r>
          </a:p>
          <a:p>
            <a:pPr eaLnBrk="1" hangingPunct="1"/>
            <a:r>
              <a:rPr lang="en-US" sz="2200" dirty="0"/>
              <a:t>Verbal responses to questions are </a:t>
            </a:r>
            <a:r>
              <a:rPr lang="en-US" sz="2200" b="1" u="sng" dirty="0"/>
              <a:t>NOT BINDING </a:t>
            </a:r>
            <a:r>
              <a:rPr lang="en-US" sz="2200" dirty="0"/>
              <a:t>on the Government</a:t>
            </a:r>
          </a:p>
          <a:p>
            <a:pPr eaLnBrk="1" hangingPunct="1"/>
            <a:r>
              <a:rPr lang="en-US" sz="2200" dirty="0"/>
              <a:t>Understand, when, where and how to submit the proposal</a:t>
            </a:r>
          </a:p>
          <a:p>
            <a:pPr eaLnBrk="1" hangingPunct="1"/>
            <a:r>
              <a:rPr lang="en-US" sz="2200" dirty="0"/>
              <a:t>Pay attention to Amendments</a:t>
            </a:r>
          </a:p>
          <a:p>
            <a:pPr eaLnBrk="1" hangingPunct="1"/>
            <a:r>
              <a:rPr lang="en-US" sz="2200" dirty="0"/>
              <a:t>Page Limitations</a:t>
            </a:r>
          </a:p>
          <a:p>
            <a:pPr eaLnBrk="1" hangingPunct="1"/>
            <a:r>
              <a:rPr lang="en-US" sz="2200" dirty="0"/>
              <a:t>Organize your submission to be responsive to the requirement</a:t>
            </a:r>
          </a:p>
          <a:p>
            <a:pPr eaLnBrk="1" hangingPunct="1"/>
            <a:r>
              <a:rPr lang="en-US" sz="2200" dirty="0"/>
              <a:t>Pay attention to “Other” Instructions</a:t>
            </a:r>
          </a:p>
          <a:p>
            <a:pPr lvl="1"/>
            <a:endParaRPr lang="en-US" dirty="0"/>
          </a:p>
        </p:txBody>
      </p:sp>
    </p:spTree>
    <p:extLst>
      <p:ext uri="{BB962C8B-B14F-4D97-AF65-F5344CB8AC3E}">
        <p14:creationId xmlns:p14="http://schemas.microsoft.com/office/powerpoint/2010/main" val="21875482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12</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dirty="0" smtClean="0"/>
              <a:t>Understanding Evaluations</a:t>
            </a:r>
            <a:endParaRPr lang="en-US" dirty="0"/>
          </a:p>
        </p:txBody>
      </p:sp>
      <p:sp>
        <p:nvSpPr>
          <p:cNvPr id="11" name="Content Placeholder 10"/>
          <p:cNvSpPr>
            <a:spLocks noGrp="1"/>
          </p:cNvSpPr>
          <p:nvPr>
            <p:ph idx="1"/>
          </p:nvPr>
        </p:nvSpPr>
        <p:spPr/>
        <p:txBody>
          <a:bodyPr/>
          <a:lstStyle/>
          <a:p>
            <a:pPr eaLnBrk="1" hangingPunct="1"/>
            <a:r>
              <a:rPr lang="en-US" sz="2400" dirty="0"/>
              <a:t>Low Price Technically Acceptable (LPTA)</a:t>
            </a:r>
          </a:p>
          <a:p>
            <a:pPr lvl="1" eaLnBrk="1" hangingPunct="1"/>
            <a:r>
              <a:rPr lang="en-US" sz="2000" dirty="0"/>
              <a:t>Clearly defined technical requirement and little is gained by a more “superior” technical solution</a:t>
            </a:r>
          </a:p>
          <a:p>
            <a:pPr eaLnBrk="1" hangingPunct="1"/>
            <a:r>
              <a:rPr lang="en-US" sz="2400" dirty="0"/>
              <a:t>Best Value Tradeoff</a:t>
            </a:r>
          </a:p>
          <a:p>
            <a:pPr lvl="1" eaLnBrk="1" hangingPunct="1"/>
            <a:r>
              <a:rPr lang="en-US" sz="2000" dirty="0"/>
              <a:t>Appropriate when a “better” solution (technical/other factors) may be worth more to the Government</a:t>
            </a:r>
          </a:p>
          <a:p>
            <a:pPr lvl="1" eaLnBrk="1" hangingPunct="1"/>
            <a:r>
              <a:rPr lang="en-US" sz="2000" dirty="0"/>
              <a:t>Government may award to “other than the lowest priced </a:t>
            </a:r>
            <a:r>
              <a:rPr lang="en-US" sz="2000" dirty="0" err="1"/>
              <a:t>offeror</a:t>
            </a:r>
            <a:r>
              <a:rPr lang="en-US" sz="2000" dirty="0"/>
              <a:t>” or “other than the highest technically rated </a:t>
            </a:r>
            <a:r>
              <a:rPr lang="en-US" sz="2000" dirty="0" err="1"/>
              <a:t>offeror</a:t>
            </a:r>
            <a:r>
              <a:rPr lang="en-US" sz="2000" dirty="0"/>
              <a:t>”</a:t>
            </a:r>
          </a:p>
          <a:p>
            <a:pPr lvl="1" eaLnBrk="1" hangingPunct="1"/>
            <a:r>
              <a:rPr lang="en-US" sz="2000" dirty="0"/>
              <a:t>The following applies when using “Best Value Tradeoff”</a:t>
            </a:r>
          </a:p>
          <a:p>
            <a:pPr lvl="2" eaLnBrk="1" hangingPunct="1"/>
            <a:r>
              <a:rPr lang="en-US" sz="1600" dirty="0"/>
              <a:t>All evaluation factors and significant </a:t>
            </a:r>
            <a:r>
              <a:rPr lang="en-US" sz="1600" dirty="0" err="1"/>
              <a:t>subfactors</a:t>
            </a:r>
            <a:r>
              <a:rPr lang="en-US" sz="1600" dirty="0"/>
              <a:t>  that will affect contract award and their relative importance shall be clearly stated in the solicitation</a:t>
            </a:r>
          </a:p>
          <a:p>
            <a:pPr lvl="2" eaLnBrk="1" hangingPunct="1"/>
            <a:r>
              <a:rPr lang="en-US" sz="1600" dirty="0"/>
              <a:t>The solicitation shall state whether all evaluation factors, other than cost or price, when combined, are significantly more important than, approximately equal to, or significantly less important than cost or price</a:t>
            </a:r>
          </a:p>
          <a:p>
            <a:pPr lvl="1"/>
            <a:endParaRPr lang="en-US" dirty="0"/>
          </a:p>
        </p:txBody>
      </p:sp>
    </p:spTree>
    <p:extLst>
      <p:ext uri="{BB962C8B-B14F-4D97-AF65-F5344CB8AC3E}">
        <p14:creationId xmlns:p14="http://schemas.microsoft.com/office/powerpoint/2010/main" val="294346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13</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dirty="0" smtClean="0"/>
              <a:t>A Word About Incumbents</a:t>
            </a:r>
            <a:endParaRPr lang="en-US" dirty="0"/>
          </a:p>
        </p:txBody>
      </p:sp>
      <p:sp>
        <p:nvSpPr>
          <p:cNvPr id="11" name="Content Placeholder 10"/>
          <p:cNvSpPr>
            <a:spLocks noGrp="1"/>
          </p:cNvSpPr>
          <p:nvPr>
            <p:ph idx="1"/>
          </p:nvPr>
        </p:nvSpPr>
        <p:spPr/>
        <p:txBody>
          <a:bodyPr/>
          <a:lstStyle/>
          <a:p>
            <a:pPr eaLnBrk="1" hangingPunct="1"/>
            <a:r>
              <a:rPr lang="en-US" sz="2400" dirty="0"/>
              <a:t>Generally presumed to have an advantage</a:t>
            </a:r>
          </a:p>
          <a:p>
            <a:pPr lvl="1" eaLnBrk="1" hangingPunct="1"/>
            <a:r>
              <a:rPr lang="en-US" sz="2000" dirty="0"/>
              <a:t>Established relationship with the Agency</a:t>
            </a:r>
          </a:p>
          <a:p>
            <a:pPr lvl="1" eaLnBrk="1" hangingPunct="1"/>
            <a:r>
              <a:rPr lang="en-US" sz="2000" dirty="0"/>
              <a:t>“Incumbent Bias” – Goes both ways</a:t>
            </a:r>
          </a:p>
          <a:p>
            <a:pPr lvl="2" eaLnBrk="1" hangingPunct="1"/>
            <a:r>
              <a:rPr lang="en-US" sz="1600" dirty="0"/>
              <a:t>Successful performance = halo effect</a:t>
            </a:r>
          </a:p>
          <a:p>
            <a:pPr lvl="2" eaLnBrk="1" hangingPunct="1"/>
            <a:r>
              <a:rPr lang="en-US" sz="1600" dirty="0"/>
              <a:t>Unsuccessful performance – dark cloud hanging over them</a:t>
            </a:r>
          </a:p>
          <a:p>
            <a:pPr eaLnBrk="1" hangingPunct="1"/>
            <a:r>
              <a:rPr lang="en-US" sz="2400" dirty="0"/>
              <a:t>Common mistakes made by incumbents</a:t>
            </a:r>
          </a:p>
          <a:p>
            <a:pPr lvl="1" eaLnBrk="1" hangingPunct="1"/>
            <a:r>
              <a:rPr lang="en-US" sz="2000" dirty="0"/>
              <a:t>Complacency – they think they know it all</a:t>
            </a:r>
          </a:p>
          <a:p>
            <a:pPr lvl="1" eaLnBrk="1" hangingPunct="1"/>
            <a:r>
              <a:rPr lang="en-US" sz="2000" dirty="0"/>
              <a:t>Belief that they have an “established” relationship and need not worry</a:t>
            </a:r>
          </a:p>
          <a:p>
            <a:pPr lvl="1" eaLnBrk="1" hangingPunct="1"/>
            <a:r>
              <a:rPr lang="en-US" sz="2000" dirty="0"/>
              <a:t>Misplaced feelings of “Entitlement”</a:t>
            </a:r>
          </a:p>
          <a:p>
            <a:pPr eaLnBrk="1" hangingPunct="1"/>
            <a:r>
              <a:rPr lang="en-US" sz="2400" dirty="0"/>
              <a:t>So, if you are competing against the incumbent:</a:t>
            </a:r>
          </a:p>
          <a:p>
            <a:pPr lvl="1" eaLnBrk="1" hangingPunct="1"/>
            <a:r>
              <a:rPr lang="en-US" sz="2000" dirty="0"/>
              <a:t>Don’t overestimate the competition</a:t>
            </a:r>
          </a:p>
          <a:p>
            <a:pPr lvl="1" eaLnBrk="1" hangingPunct="1"/>
            <a:r>
              <a:rPr lang="en-US" sz="2000" dirty="0"/>
              <a:t>Request a copy of the predecessor contract</a:t>
            </a:r>
          </a:p>
          <a:p>
            <a:pPr lvl="1" eaLnBrk="1" hangingPunct="1"/>
            <a:r>
              <a:rPr lang="en-US" sz="2000" dirty="0"/>
              <a:t>Be competitive in all areas</a:t>
            </a:r>
          </a:p>
          <a:p>
            <a:pPr lvl="1"/>
            <a:endParaRPr lang="en-US" dirty="0"/>
          </a:p>
        </p:txBody>
      </p:sp>
    </p:spTree>
    <p:extLst>
      <p:ext uri="{BB962C8B-B14F-4D97-AF65-F5344CB8AC3E}">
        <p14:creationId xmlns:p14="http://schemas.microsoft.com/office/powerpoint/2010/main" val="42193491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14</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sz="3600" dirty="0"/>
              <a:t>Do’s and Don’ts During the Solicitation Process</a:t>
            </a:r>
            <a:endParaRPr lang="en-US" dirty="0"/>
          </a:p>
        </p:txBody>
      </p:sp>
      <p:sp>
        <p:nvSpPr>
          <p:cNvPr id="11" name="Content Placeholder 10"/>
          <p:cNvSpPr>
            <a:spLocks noGrp="1"/>
          </p:cNvSpPr>
          <p:nvPr>
            <p:ph idx="1"/>
          </p:nvPr>
        </p:nvSpPr>
        <p:spPr/>
        <p:txBody>
          <a:bodyPr/>
          <a:lstStyle/>
          <a:p>
            <a:pPr eaLnBrk="1" hangingPunct="1"/>
            <a:r>
              <a:rPr lang="en-US" sz="2000" dirty="0"/>
              <a:t>The Government encourages early exchanges with industry</a:t>
            </a:r>
          </a:p>
          <a:p>
            <a:pPr eaLnBrk="1" hangingPunct="1"/>
            <a:r>
              <a:rPr lang="en-US" sz="2000" dirty="0"/>
              <a:t>It is acceptable to request one-on-one meetings</a:t>
            </a:r>
          </a:p>
          <a:p>
            <a:pPr eaLnBrk="1" hangingPunct="1"/>
            <a:r>
              <a:rPr lang="en-US" sz="2000" dirty="0"/>
              <a:t>Attend vendor meetings, respond to RFIs and stay engaged</a:t>
            </a:r>
          </a:p>
          <a:p>
            <a:pPr eaLnBrk="1" hangingPunct="1"/>
            <a:r>
              <a:rPr lang="en-US" sz="2000" dirty="0"/>
              <a:t>Once the solicitation has been issued:</a:t>
            </a:r>
          </a:p>
          <a:p>
            <a:pPr lvl="1" eaLnBrk="1" hangingPunct="1"/>
            <a:r>
              <a:rPr lang="en-US" sz="1800" dirty="0"/>
              <a:t>Cease all “informal” discussions with the Government personnel involved</a:t>
            </a:r>
          </a:p>
          <a:p>
            <a:pPr lvl="1" eaLnBrk="1" hangingPunct="1"/>
            <a:r>
              <a:rPr lang="en-US" sz="1800" dirty="0"/>
              <a:t>Can conduct formal interactions through the Contracting Officer</a:t>
            </a:r>
          </a:p>
          <a:p>
            <a:pPr lvl="1" eaLnBrk="1" hangingPunct="1"/>
            <a:r>
              <a:rPr lang="en-US" sz="1800" dirty="0"/>
              <a:t>Submit any questions in writing to the Contracting Officer</a:t>
            </a:r>
          </a:p>
          <a:p>
            <a:pPr lvl="1" eaLnBrk="1" hangingPunct="1"/>
            <a:r>
              <a:rPr lang="en-US" sz="1800" dirty="0"/>
              <a:t>Do not pressure the Contracting Officer/Technical staff to exceed boundaries</a:t>
            </a:r>
          </a:p>
          <a:p>
            <a:pPr eaLnBrk="1" hangingPunct="1"/>
            <a:r>
              <a:rPr lang="en-US" sz="2200" dirty="0"/>
              <a:t>Become familiar with Procurement Integrity Rules</a:t>
            </a:r>
          </a:p>
          <a:p>
            <a:pPr lvl="1" eaLnBrk="1" hangingPunct="1"/>
            <a:r>
              <a:rPr lang="en-US" sz="1800" dirty="0"/>
              <a:t>Do not attempt to obtain any procurement sensitive information (illegal)</a:t>
            </a:r>
          </a:p>
          <a:p>
            <a:pPr lvl="1" eaLnBrk="1" hangingPunct="1"/>
            <a:r>
              <a:rPr lang="en-US" sz="1800" dirty="0"/>
              <a:t>If you are given any procurement sensitive information, immediately contact your legal department/attorney</a:t>
            </a:r>
          </a:p>
          <a:p>
            <a:pPr lvl="1"/>
            <a:endParaRPr lang="en-US" dirty="0"/>
          </a:p>
        </p:txBody>
      </p:sp>
    </p:spTree>
    <p:extLst>
      <p:ext uri="{BB962C8B-B14F-4D97-AF65-F5344CB8AC3E}">
        <p14:creationId xmlns:p14="http://schemas.microsoft.com/office/powerpoint/2010/main" val="20285027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15</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sz="3600" dirty="0" smtClean="0"/>
              <a:t>Discussions</a:t>
            </a:r>
            <a:endParaRPr lang="en-US" dirty="0"/>
          </a:p>
        </p:txBody>
      </p:sp>
      <p:sp>
        <p:nvSpPr>
          <p:cNvPr id="11" name="Content Placeholder 10"/>
          <p:cNvSpPr>
            <a:spLocks noGrp="1"/>
          </p:cNvSpPr>
          <p:nvPr>
            <p:ph idx="1"/>
          </p:nvPr>
        </p:nvSpPr>
        <p:spPr/>
        <p:txBody>
          <a:bodyPr/>
          <a:lstStyle/>
          <a:p>
            <a:pPr eaLnBrk="1" hangingPunct="1"/>
            <a:r>
              <a:rPr lang="en-US" sz="2000" dirty="0"/>
              <a:t>Prior to establishing a competitive range</a:t>
            </a:r>
          </a:p>
          <a:p>
            <a:pPr lvl="1" eaLnBrk="1" hangingPunct="1"/>
            <a:r>
              <a:rPr lang="en-US" sz="1600" dirty="0"/>
              <a:t>May be limited to those </a:t>
            </a:r>
            <a:r>
              <a:rPr lang="en-US" sz="1600" dirty="0" err="1"/>
              <a:t>offerors</a:t>
            </a:r>
            <a:r>
              <a:rPr lang="en-US" sz="1600" dirty="0"/>
              <a:t> whose inclusion is uncertain</a:t>
            </a:r>
          </a:p>
          <a:p>
            <a:pPr lvl="1" eaLnBrk="1" hangingPunct="1"/>
            <a:r>
              <a:rPr lang="en-US" sz="1600" dirty="0"/>
              <a:t>Shall be held with those </a:t>
            </a:r>
            <a:r>
              <a:rPr lang="en-US" sz="1600" dirty="0" err="1"/>
              <a:t>offerors</a:t>
            </a:r>
            <a:r>
              <a:rPr lang="en-US" sz="1600" dirty="0"/>
              <a:t> whose past performance may prevent their inclusion</a:t>
            </a:r>
          </a:p>
          <a:p>
            <a:pPr eaLnBrk="1" hangingPunct="1"/>
            <a:r>
              <a:rPr lang="en-US" sz="2000" dirty="0"/>
              <a:t>After establishing a competitive range</a:t>
            </a:r>
          </a:p>
          <a:p>
            <a:pPr lvl="1" eaLnBrk="1" hangingPunct="1"/>
            <a:r>
              <a:rPr lang="en-US" sz="1600" dirty="0"/>
              <a:t>Must be conducted with all </a:t>
            </a:r>
            <a:r>
              <a:rPr lang="en-US" sz="1600" dirty="0" err="1"/>
              <a:t>offerors</a:t>
            </a:r>
            <a:r>
              <a:rPr lang="en-US" sz="1600" dirty="0"/>
              <a:t> in the competitive range</a:t>
            </a:r>
          </a:p>
          <a:p>
            <a:pPr lvl="1" eaLnBrk="1" hangingPunct="1"/>
            <a:r>
              <a:rPr lang="en-US" sz="1600" dirty="0"/>
              <a:t>Contracting Officers must discuss deficiencies, significant weaknesses and adverse past performance but is NOT required to address every area where the proposal could be improved</a:t>
            </a:r>
          </a:p>
          <a:p>
            <a:pPr lvl="1" eaLnBrk="1" hangingPunct="1"/>
            <a:r>
              <a:rPr lang="en-US" sz="1600" dirty="0"/>
              <a:t>Contracting Officers can NOT reveal any information from a competitor’s proposal</a:t>
            </a:r>
          </a:p>
          <a:p>
            <a:pPr eaLnBrk="1" hangingPunct="1"/>
            <a:r>
              <a:rPr lang="en-US" sz="2000" dirty="0"/>
              <a:t>Final Proposal Revision (FPR)</a:t>
            </a:r>
          </a:p>
          <a:p>
            <a:pPr lvl="1" eaLnBrk="1" hangingPunct="1"/>
            <a:r>
              <a:rPr lang="en-US" sz="1600" dirty="0"/>
              <a:t>Be sure to address all areas raised during discussions – this is your last chance</a:t>
            </a:r>
          </a:p>
          <a:p>
            <a:pPr lvl="1"/>
            <a:endParaRPr lang="en-US" dirty="0"/>
          </a:p>
        </p:txBody>
      </p:sp>
    </p:spTree>
    <p:extLst>
      <p:ext uri="{BB962C8B-B14F-4D97-AF65-F5344CB8AC3E}">
        <p14:creationId xmlns:p14="http://schemas.microsoft.com/office/powerpoint/2010/main" val="34600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16</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sz="3600" dirty="0" smtClean="0"/>
              <a:t>Debriefings</a:t>
            </a:r>
            <a:endParaRPr lang="en-US" dirty="0"/>
          </a:p>
        </p:txBody>
      </p:sp>
      <p:sp>
        <p:nvSpPr>
          <p:cNvPr id="11" name="Content Placeholder 10"/>
          <p:cNvSpPr>
            <a:spLocks noGrp="1"/>
          </p:cNvSpPr>
          <p:nvPr>
            <p:ph idx="1"/>
          </p:nvPr>
        </p:nvSpPr>
        <p:spPr/>
        <p:txBody>
          <a:bodyPr/>
          <a:lstStyle/>
          <a:p>
            <a:pPr eaLnBrk="1" hangingPunct="1"/>
            <a:r>
              <a:rPr lang="en-US" sz="2400" dirty="0"/>
              <a:t>Pre-Award &amp; Post-Award</a:t>
            </a:r>
          </a:p>
          <a:p>
            <a:pPr lvl="1" eaLnBrk="1" hangingPunct="1"/>
            <a:r>
              <a:rPr lang="en-US" sz="2000" dirty="0"/>
              <a:t>Request a debriefing within three days of receiving notification (either of elimination from the competitive range or the “sorry” letter)</a:t>
            </a:r>
          </a:p>
          <a:p>
            <a:pPr eaLnBrk="1" hangingPunct="1"/>
            <a:r>
              <a:rPr lang="en-US" sz="2400" dirty="0"/>
              <a:t>What to Expect</a:t>
            </a:r>
          </a:p>
          <a:p>
            <a:pPr lvl="1" eaLnBrk="1" hangingPunct="1"/>
            <a:r>
              <a:rPr lang="en-US" sz="2000" dirty="0"/>
              <a:t>The CO can tell you evaluation results of your proposal</a:t>
            </a:r>
          </a:p>
          <a:p>
            <a:pPr lvl="1" eaLnBrk="1" hangingPunct="1"/>
            <a:r>
              <a:rPr lang="en-US" sz="2000" dirty="0"/>
              <a:t>Summary of the rationale for eliminating your proposal from the further consideration</a:t>
            </a:r>
          </a:p>
          <a:p>
            <a:pPr lvl="1" eaLnBrk="1" hangingPunct="1"/>
            <a:r>
              <a:rPr lang="en-US" sz="2000" dirty="0"/>
              <a:t>The CO can NOT tell you the number of </a:t>
            </a:r>
            <a:r>
              <a:rPr lang="en-US" sz="2000" dirty="0" err="1"/>
              <a:t>offerors</a:t>
            </a:r>
            <a:r>
              <a:rPr lang="en-US" sz="2000" dirty="0"/>
              <a:t> competing, their identifies and the content of their proposals</a:t>
            </a:r>
          </a:p>
          <a:p>
            <a:pPr lvl="1" eaLnBrk="1" hangingPunct="1"/>
            <a:r>
              <a:rPr lang="en-US" sz="2000" dirty="0"/>
              <a:t>You get more information in a post-award debriefing</a:t>
            </a:r>
          </a:p>
          <a:p>
            <a:pPr lvl="1"/>
            <a:endParaRPr lang="en-US" dirty="0"/>
          </a:p>
        </p:txBody>
      </p:sp>
    </p:spTree>
    <p:extLst>
      <p:ext uri="{BB962C8B-B14F-4D97-AF65-F5344CB8AC3E}">
        <p14:creationId xmlns:p14="http://schemas.microsoft.com/office/powerpoint/2010/main" val="4499035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17</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sz="3600" dirty="0" smtClean="0"/>
              <a:t>Protests</a:t>
            </a:r>
            <a:endParaRPr lang="en-US" dirty="0"/>
          </a:p>
        </p:txBody>
      </p:sp>
      <p:sp>
        <p:nvSpPr>
          <p:cNvPr id="11" name="Content Placeholder 10"/>
          <p:cNvSpPr>
            <a:spLocks noGrp="1"/>
          </p:cNvSpPr>
          <p:nvPr>
            <p:ph idx="1"/>
          </p:nvPr>
        </p:nvSpPr>
        <p:spPr/>
        <p:txBody>
          <a:bodyPr/>
          <a:lstStyle/>
          <a:p>
            <a:pPr eaLnBrk="1" hangingPunct="1"/>
            <a:r>
              <a:rPr lang="en-US" sz="2400" dirty="0"/>
              <a:t>Either to the Agency (Contracting Officer) or the Government Accountability Office (GAO)</a:t>
            </a:r>
          </a:p>
          <a:p>
            <a:pPr eaLnBrk="1" hangingPunct="1"/>
            <a:r>
              <a:rPr lang="en-US" sz="2400" dirty="0"/>
              <a:t>Protests are business decisions but often do NOT result in getting the contract</a:t>
            </a:r>
          </a:p>
          <a:p>
            <a:pPr eaLnBrk="1" hangingPunct="1"/>
            <a:r>
              <a:rPr lang="en-US" sz="2400" dirty="0"/>
              <a:t>Since 2008, GAO protests have increased by 50%; however, keep in mind that i.e. in FY12 fewer than 5% of protests were sustained</a:t>
            </a:r>
          </a:p>
          <a:p>
            <a:pPr eaLnBrk="1" hangingPunct="1"/>
            <a:r>
              <a:rPr lang="en-US" sz="2400" dirty="0"/>
              <a:t>Corrective action – doesn’t mean the outcome will change</a:t>
            </a:r>
          </a:p>
          <a:p>
            <a:pPr lvl="1"/>
            <a:endParaRPr lang="en-US" dirty="0"/>
          </a:p>
        </p:txBody>
      </p:sp>
    </p:spTree>
    <p:extLst>
      <p:ext uri="{BB962C8B-B14F-4D97-AF65-F5344CB8AC3E}">
        <p14:creationId xmlns:p14="http://schemas.microsoft.com/office/powerpoint/2010/main" val="33988735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18</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Additional Information</a:t>
            </a:r>
            <a:endParaRPr lang="en-US" i="1" dirty="0"/>
          </a:p>
        </p:txBody>
      </p:sp>
      <p:sp>
        <p:nvSpPr>
          <p:cNvPr id="2" name="Rectangle 1"/>
          <p:cNvSpPr/>
          <p:nvPr/>
        </p:nvSpPr>
        <p:spPr>
          <a:xfrm>
            <a:off x="571500" y="1752600"/>
            <a:ext cx="7429500" cy="3323987"/>
          </a:xfrm>
          <a:prstGeom prst="rect">
            <a:avLst/>
          </a:prstGeom>
        </p:spPr>
        <p:txBody>
          <a:bodyPr wrap="square">
            <a:spAutoFit/>
          </a:bodyPr>
          <a:lstStyle/>
          <a:p>
            <a:pPr marL="0" indent="0" eaLnBrk="1" hangingPunct="1">
              <a:buFont typeface="Arial" pitchFamily="34" charset="0"/>
              <a:buNone/>
              <a:defRPr/>
            </a:pPr>
            <a:r>
              <a:rPr lang="en-US" sz="3000" dirty="0"/>
              <a:t>Office of Acquisition Operations</a:t>
            </a:r>
          </a:p>
          <a:p>
            <a:pPr marL="0" indent="0" eaLnBrk="1" hangingPunct="1">
              <a:buFont typeface="Arial" pitchFamily="34" charset="0"/>
              <a:buNone/>
              <a:defRPr/>
            </a:pPr>
            <a:r>
              <a:rPr lang="en-US" sz="3000" dirty="0"/>
              <a:t>Customer Advocacy Service</a:t>
            </a:r>
          </a:p>
          <a:p>
            <a:pPr marL="0" indent="0" eaLnBrk="1" hangingPunct="1">
              <a:buFont typeface="Arial" pitchFamily="34" charset="0"/>
              <a:buNone/>
              <a:defRPr/>
            </a:pPr>
            <a:r>
              <a:rPr lang="en-US" sz="3000" dirty="0" smtClean="0"/>
              <a:t>202-461-7753</a:t>
            </a:r>
          </a:p>
          <a:p>
            <a:pPr marL="0" indent="0" eaLnBrk="1" hangingPunct="1">
              <a:buFont typeface="Arial" pitchFamily="34" charset="0"/>
              <a:buNone/>
              <a:defRPr/>
            </a:pPr>
            <a:r>
              <a:rPr lang="en-US" sz="3000" dirty="0" smtClean="0">
                <a:hlinkClick r:id="rId4"/>
              </a:rPr>
              <a:t>vacoOAOcustadvo@va.gov</a:t>
            </a:r>
            <a:endParaRPr lang="en-US" sz="3000" dirty="0" smtClean="0"/>
          </a:p>
          <a:p>
            <a:pPr marL="0" indent="0" eaLnBrk="1" hangingPunct="1">
              <a:buFont typeface="Arial" pitchFamily="34" charset="0"/>
              <a:buNone/>
              <a:defRPr/>
            </a:pPr>
            <a:endParaRPr lang="en-US" sz="3000" dirty="0"/>
          </a:p>
          <a:p>
            <a:pPr marL="0" indent="0" eaLnBrk="1" hangingPunct="1">
              <a:buFont typeface="Arial" pitchFamily="34" charset="0"/>
              <a:buNone/>
              <a:defRPr/>
            </a:pPr>
            <a:r>
              <a:rPr lang="en-US" sz="3000" dirty="0"/>
              <a:t>Virtual Office of Acquisition (VOA)</a:t>
            </a:r>
          </a:p>
          <a:p>
            <a:pPr marL="0" indent="0" eaLnBrk="1" hangingPunct="1">
              <a:buFont typeface="Arial" pitchFamily="34" charset="0"/>
              <a:buNone/>
              <a:defRPr/>
            </a:pPr>
            <a:r>
              <a:rPr lang="en-US" sz="3000" dirty="0">
                <a:hlinkClick r:id="rId5"/>
              </a:rPr>
              <a:t>https://www.voa.va.gov/</a:t>
            </a:r>
            <a:endParaRPr lang="en-US" sz="3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2</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Background/Bio</a:t>
            </a:r>
            <a:endParaRPr lang="en-US" dirty="0"/>
          </a:p>
        </p:txBody>
      </p:sp>
      <p:sp>
        <p:nvSpPr>
          <p:cNvPr id="11" name="Content Placeholder 10"/>
          <p:cNvSpPr>
            <a:spLocks noGrp="1"/>
          </p:cNvSpPr>
          <p:nvPr>
            <p:ph idx="1"/>
          </p:nvPr>
        </p:nvSpPr>
        <p:spPr/>
        <p:txBody>
          <a:bodyPr/>
          <a:lstStyle/>
          <a:p>
            <a:pPr marL="0" indent="0" eaLnBrk="1" hangingPunct="1">
              <a:buNone/>
            </a:pPr>
            <a:r>
              <a:rPr lang="en-US" b="1" dirty="0"/>
              <a:t>Who am I?</a:t>
            </a:r>
            <a:endParaRPr lang="en-US" b="1" dirty="0" smtClean="0"/>
          </a:p>
          <a:p>
            <a:pPr eaLnBrk="1" hangingPunct="1"/>
            <a:r>
              <a:rPr lang="en-US" dirty="0" smtClean="0"/>
              <a:t>Iris </a:t>
            </a:r>
            <a:r>
              <a:rPr lang="en-US" dirty="0"/>
              <a:t>Cooper	</a:t>
            </a:r>
          </a:p>
          <a:p>
            <a:pPr eaLnBrk="1" hangingPunct="1"/>
            <a:r>
              <a:rPr lang="en-US" dirty="0"/>
              <a:t>Executive Director (Head of Contracting Activity for VA Central Office)</a:t>
            </a:r>
          </a:p>
          <a:p>
            <a:pPr eaLnBrk="1" hangingPunct="1"/>
            <a:r>
              <a:rPr lang="en-US" dirty="0"/>
              <a:t>Office of Acquisition Operations</a:t>
            </a:r>
          </a:p>
          <a:p>
            <a:pPr eaLnBrk="1" hangingPunct="1"/>
            <a:r>
              <a:rPr lang="en-US" sz="2800" dirty="0"/>
              <a:t>Responsible for approximately $4B in annual spend via the Technology Acquisition Center (TAC), Strategic Acquisition Center (SAC) &amp; Acquisition Business Services (ABS)</a:t>
            </a:r>
          </a:p>
          <a:p>
            <a:pPr lvl="1"/>
            <a:endParaRPr lang="en-US" dirty="0"/>
          </a:p>
        </p:txBody>
      </p:sp>
    </p:spTree>
    <p:extLst>
      <p:ext uri="{BB962C8B-B14F-4D97-AF65-F5344CB8AC3E}">
        <p14:creationId xmlns:p14="http://schemas.microsoft.com/office/powerpoint/2010/main" val="3327752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3</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a:t>Navigating the Government Proposal Process</a:t>
            </a:r>
            <a:endParaRPr lang="en-US" dirty="0"/>
          </a:p>
        </p:txBody>
      </p:sp>
      <p:sp>
        <p:nvSpPr>
          <p:cNvPr id="11" name="Content Placeholder 10"/>
          <p:cNvSpPr>
            <a:spLocks noGrp="1"/>
          </p:cNvSpPr>
          <p:nvPr>
            <p:ph idx="1"/>
          </p:nvPr>
        </p:nvSpPr>
        <p:spPr/>
        <p:txBody>
          <a:bodyPr/>
          <a:lstStyle/>
          <a:p>
            <a:pPr eaLnBrk="1" hangingPunct="1"/>
            <a:r>
              <a:rPr lang="en-US" sz="2800" dirty="0"/>
              <a:t>Differences between RFI, RFQ, RFP &amp; IFB</a:t>
            </a:r>
          </a:p>
          <a:p>
            <a:pPr eaLnBrk="1" hangingPunct="1"/>
            <a:r>
              <a:rPr lang="en-US" sz="2800" dirty="0"/>
              <a:t>Market Research</a:t>
            </a:r>
          </a:p>
          <a:p>
            <a:pPr lvl="1" eaLnBrk="1" hangingPunct="1"/>
            <a:r>
              <a:rPr lang="en-US" sz="2400" dirty="0"/>
              <a:t>Vendor days, draft solicitations, </a:t>
            </a:r>
            <a:r>
              <a:rPr lang="en-US" sz="2400" dirty="0" err="1"/>
              <a:t>preproposal</a:t>
            </a:r>
            <a:r>
              <a:rPr lang="en-US" sz="2400" dirty="0"/>
              <a:t> conferences</a:t>
            </a:r>
          </a:p>
          <a:p>
            <a:pPr eaLnBrk="1" hangingPunct="1"/>
            <a:r>
              <a:rPr lang="en-US" sz="2800" dirty="0"/>
              <a:t>Proposal Preparation &amp; Submission – Common Mistakes</a:t>
            </a:r>
          </a:p>
          <a:p>
            <a:pPr lvl="1" eaLnBrk="1" hangingPunct="1"/>
            <a:r>
              <a:rPr lang="en-US" sz="2400" dirty="0"/>
              <a:t>Reading &amp; Understanding the Instructions</a:t>
            </a:r>
          </a:p>
          <a:p>
            <a:pPr lvl="1" eaLnBrk="1" hangingPunct="1"/>
            <a:r>
              <a:rPr lang="en-US" sz="2400" dirty="0"/>
              <a:t>Understanding the Selection Criteria</a:t>
            </a:r>
          </a:p>
          <a:p>
            <a:pPr lvl="1" eaLnBrk="1" hangingPunct="1"/>
            <a:r>
              <a:rPr lang="en-US" sz="2400" dirty="0"/>
              <a:t>Incumbents</a:t>
            </a:r>
          </a:p>
          <a:p>
            <a:pPr lvl="1"/>
            <a:endParaRPr lang="en-US" dirty="0"/>
          </a:p>
        </p:txBody>
      </p:sp>
    </p:spTree>
    <p:extLst>
      <p:ext uri="{BB962C8B-B14F-4D97-AF65-F5344CB8AC3E}">
        <p14:creationId xmlns:p14="http://schemas.microsoft.com/office/powerpoint/2010/main" val="3543909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4</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a:t>Navigating the Government Proposal Process</a:t>
            </a:r>
            <a:endParaRPr lang="en-US" dirty="0"/>
          </a:p>
        </p:txBody>
      </p:sp>
      <p:sp>
        <p:nvSpPr>
          <p:cNvPr id="11" name="Content Placeholder 10"/>
          <p:cNvSpPr>
            <a:spLocks noGrp="1"/>
          </p:cNvSpPr>
          <p:nvPr>
            <p:ph idx="1"/>
          </p:nvPr>
        </p:nvSpPr>
        <p:spPr/>
        <p:txBody>
          <a:bodyPr/>
          <a:lstStyle/>
          <a:p>
            <a:pPr eaLnBrk="1" hangingPunct="1"/>
            <a:r>
              <a:rPr lang="en-US" sz="2800" dirty="0"/>
              <a:t>Understanding the Do’s and </a:t>
            </a:r>
            <a:r>
              <a:rPr lang="en-US" sz="2800" dirty="0" err="1"/>
              <a:t>Don’t’s</a:t>
            </a:r>
            <a:r>
              <a:rPr lang="en-US" sz="2800" dirty="0"/>
              <a:t> during the Solicitation Process</a:t>
            </a:r>
          </a:p>
          <a:p>
            <a:pPr eaLnBrk="1" hangingPunct="1"/>
            <a:r>
              <a:rPr lang="en-US" sz="2800" dirty="0"/>
              <a:t>Discussions</a:t>
            </a:r>
          </a:p>
          <a:p>
            <a:pPr lvl="1" eaLnBrk="1" hangingPunct="1"/>
            <a:r>
              <a:rPr lang="en-US" sz="2000" dirty="0"/>
              <a:t>The Government’s Obligation during Discussions</a:t>
            </a:r>
          </a:p>
          <a:p>
            <a:pPr lvl="1" eaLnBrk="1" hangingPunct="1"/>
            <a:r>
              <a:rPr lang="en-US" sz="2000" dirty="0"/>
              <a:t>Difference between “Clarification” and “Discussion”</a:t>
            </a:r>
          </a:p>
          <a:p>
            <a:pPr eaLnBrk="1" hangingPunct="1"/>
            <a:r>
              <a:rPr lang="en-US" sz="2800" dirty="0"/>
              <a:t>Final Proposal Revisions (FPRs)</a:t>
            </a:r>
          </a:p>
          <a:p>
            <a:pPr eaLnBrk="1" hangingPunct="1"/>
            <a:r>
              <a:rPr lang="en-US" sz="2800" dirty="0" err="1"/>
              <a:t>Preaward</a:t>
            </a:r>
            <a:r>
              <a:rPr lang="en-US" sz="2800" dirty="0"/>
              <a:t> &amp; </a:t>
            </a:r>
            <a:r>
              <a:rPr lang="en-US" sz="2800" dirty="0" err="1"/>
              <a:t>Postaward</a:t>
            </a:r>
            <a:r>
              <a:rPr lang="en-US" sz="2800" dirty="0"/>
              <a:t> Debriefings</a:t>
            </a:r>
          </a:p>
          <a:p>
            <a:pPr eaLnBrk="1" hangingPunct="1"/>
            <a:r>
              <a:rPr lang="en-US" sz="2800" dirty="0"/>
              <a:t>Protests</a:t>
            </a:r>
          </a:p>
          <a:p>
            <a:pPr lvl="1"/>
            <a:endParaRPr lang="en-US" dirty="0"/>
          </a:p>
        </p:txBody>
      </p:sp>
    </p:spTree>
    <p:extLst>
      <p:ext uri="{BB962C8B-B14F-4D97-AF65-F5344CB8AC3E}">
        <p14:creationId xmlns:p14="http://schemas.microsoft.com/office/powerpoint/2010/main" val="2111179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5</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sz="3600" dirty="0"/>
              <a:t>RFIs, RFQs, IFBs &amp; RFPs</a:t>
            </a:r>
            <a:endParaRPr lang="en-US" dirty="0"/>
          </a:p>
        </p:txBody>
      </p:sp>
      <p:sp>
        <p:nvSpPr>
          <p:cNvPr id="11" name="Content Placeholder 10"/>
          <p:cNvSpPr>
            <a:spLocks noGrp="1"/>
          </p:cNvSpPr>
          <p:nvPr>
            <p:ph idx="1"/>
          </p:nvPr>
        </p:nvSpPr>
        <p:spPr/>
        <p:txBody>
          <a:bodyPr/>
          <a:lstStyle/>
          <a:p>
            <a:pPr eaLnBrk="1" hangingPunct="1"/>
            <a:r>
              <a:rPr lang="en-US" sz="2000" dirty="0"/>
              <a:t>Request for Information (RFI)</a:t>
            </a:r>
          </a:p>
          <a:p>
            <a:pPr lvl="1" eaLnBrk="1" hangingPunct="1"/>
            <a:r>
              <a:rPr lang="en-US" sz="1600" dirty="0"/>
              <a:t>RFIs may be used when the Government does not presently intend to award a contract</a:t>
            </a:r>
          </a:p>
          <a:p>
            <a:pPr lvl="1" eaLnBrk="1" hangingPunct="1"/>
            <a:r>
              <a:rPr lang="en-US" sz="1600" dirty="0"/>
              <a:t>Government is generally looking to obtain market information, or capabilities for planning purposes/market research</a:t>
            </a:r>
          </a:p>
          <a:p>
            <a:pPr lvl="1" eaLnBrk="1" hangingPunct="1"/>
            <a:r>
              <a:rPr lang="en-US" sz="1600" dirty="0"/>
              <a:t>Responses to these notices are NOT offers</a:t>
            </a:r>
          </a:p>
          <a:p>
            <a:pPr lvl="1" eaLnBrk="1" hangingPunct="1"/>
            <a:r>
              <a:rPr lang="en-US" sz="1600" dirty="0"/>
              <a:t>There is generally no required format for RFIs &amp; responses</a:t>
            </a:r>
          </a:p>
          <a:p>
            <a:pPr lvl="1" eaLnBrk="1" hangingPunct="1"/>
            <a:r>
              <a:rPr lang="en-US" sz="1600" dirty="0"/>
              <a:t>May also be referred to as “Sources Sought” notice</a:t>
            </a:r>
          </a:p>
          <a:p>
            <a:pPr eaLnBrk="1" hangingPunct="1"/>
            <a:r>
              <a:rPr lang="en-US" sz="2000" dirty="0"/>
              <a:t>So, Why Should You Respond:</a:t>
            </a:r>
          </a:p>
          <a:p>
            <a:pPr lvl="1" eaLnBrk="1" hangingPunct="1"/>
            <a:r>
              <a:rPr lang="en-US" sz="1600" dirty="0"/>
              <a:t>You may offer unique insights that will improve the requirement/shape the future acquisition</a:t>
            </a:r>
          </a:p>
          <a:p>
            <a:pPr lvl="1" eaLnBrk="1" hangingPunct="1"/>
            <a:r>
              <a:rPr lang="en-US" sz="1600" dirty="0"/>
              <a:t>Express your interest in the upcoming acquisition</a:t>
            </a:r>
          </a:p>
          <a:p>
            <a:pPr lvl="1" eaLnBrk="1" hangingPunct="1"/>
            <a:r>
              <a:rPr lang="en-US" sz="1600" dirty="0"/>
              <a:t>Marketing to the Government decision makers –</a:t>
            </a:r>
          </a:p>
          <a:p>
            <a:pPr lvl="2" eaLnBrk="1" hangingPunct="1"/>
            <a:r>
              <a:rPr lang="en-US" sz="1800" dirty="0"/>
              <a:t>Demonstrates your firm’s “quality” of thought</a:t>
            </a:r>
          </a:p>
          <a:p>
            <a:pPr lvl="2" eaLnBrk="1" hangingPunct="1"/>
            <a:r>
              <a:rPr lang="en-US" sz="1800" dirty="0"/>
              <a:t>Reaches directly to the contracting and technical evaluation staff you may never otherwise reach</a:t>
            </a:r>
          </a:p>
          <a:p>
            <a:pPr lvl="1" eaLnBrk="1" hangingPunct="1"/>
            <a:r>
              <a:rPr lang="en-US" sz="1600" dirty="0"/>
              <a:t>Does not require a large investment </a:t>
            </a:r>
          </a:p>
          <a:p>
            <a:pPr lvl="1"/>
            <a:endParaRPr lang="en-US" dirty="0"/>
          </a:p>
        </p:txBody>
      </p:sp>
    </p:spTree>
    <p:extLst>
      <p:ext uri="{BB962C8B-B14F-4D97-AF65-F5344CB8AC3E}">
        <p14:creationId xmlns:p14="http://schemas.microsoft.com/office/powerpoint/2010/main" val="1170129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6</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sz="3600" dirty="0"/>
              <a:t>RFIs, RFQs, IFBs &amp; RFPs</a:t>
            </a:r>
            <a:endParaRPr lang="en-US" dirty="0"/>
          </a:p>
        </p:txBody>
      </p:sp>
      <p:sp>
        <p:nvSpPr>
          <p:cNvPr id="11" name="Content Placeholder 10"/>
          <p:cNvSpPr>
            <a:spLocks noGrp="1"/>
          </p:cNvSpPr>
          <p:nvPr>
            <p:ph idx="1"/>
          </p:nvPr>
        </p:nvSpPr>
        <p:spPr/>
        <p:txBody>
          <a:bodyPr/>
          <a:lstStyle/>
          <a:p>
            <a:pPr eaLnBrk="1" hangingPunct="1"/>
            <a:r>
              <a:rPr lang="en-US" sz="2800" dirty="0"/>
              <a:t>Request for Quotation (RFQ)</a:t>
            </a:r>
          </a:p>
          <a:p>
            <a:pPr lvl="1" eaLnBrk="1" hangingPunct="1"/>
            <a:r>
              <a:rPr lang="en-US" sz="2000" dirty="0"/>
              <a:t>Can not be accepted by the Government to form a binding contract</a:t>
            </a:r>
          </a:p>
          <a:p>
            <a:pPr lvl="1" eaLnBrk="1" hangingPunct="1"/>
            <a:r>
              <a:rPr lang="en-US" sz="2000" dirty="0"/>
              <a:t>The vendor’s response to the RFQ is considered a “quote” not an “offer”</a:t>
            </a:r>
          </a:p>
          <a:p>
            <a:pPr lvl="1" eaLnBrk="1" hangingPunct="1"/>
            <a:r>
              <a:rPr lang="en-US" sz="2000" dirty="0"/>
              <a:t>The Government will use a purchase order to actually form a contract in response to the receipt of the quote</a:t>
            </a:r>
          </a:p>
          <a:p>
            <a:pPr lvl="1" eaLnBrk="1" hangingPunct="1"/>
            <a:r>
              <a:rPr lang="en-US" sz="2000" dirty="0"/>
              <a:t>Generally only used for non-complex, smaller purchases</a:t>
            </a:r>
          </a:p>
          <a:p>
            <a:pPr lvl="1"/>
            <a:endParaRPr lang="en-US" dirty="0"/>
          </a:p>
        </p:txBody>
      </p:sp>
    </p:spTree>
    <p:extLst>
      <p:ext uri="{BB962C8B-B14F-4D97-AF65-F5344CB8AC3E}">
        <p14:creationId xmlns:p14="http://schemas.microsoft.com/office/powerpoint/2010/main" val="2418344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7</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sz="3600" dirty="0"/>
              <a:t>RFIs, RFQs, IFBs &amp; RFPs</a:t>
            </a:r>
            <a:endParaRPr lang="en-US" dirty="0"/>
          </a:p>
        </p:txBody>
      </p:sp>
      <p:sp>
        <p:nvSpPr>
          <p:cNvPr id="11" name="Content Placeholder 10"/>
          <p:cNvSpPr>
            <a:spLocks noGrp="1"/>
          </p:cNvSpPr>
          <p:nvPr>
            <p:ph idx="1"/>
          </p:nvPr>
        </p:nvSpPr>
        <p:spPr/>
        <p:txBody>
          <a:bodyPr/>
          <a:lstStyle/>
          <a:p>
            <a:pPr eaLnBrk="1" hangingPunct="1"/>
            <a:r>
              <a:rPr lang="en-US" sz="2800" dirty="0"/>
              <a:t>Invitation for Bid (IFB)</a:t>
            </a:r>
          </a:p>
          <a:p>
            <a:pPr lvl="1" eaLnBrk="1" hangingPunct="1"/>
            <a:r>
              <a:rPr lang="en-US" sz="2000" dirty="0"/>
              <a:t>Generally used for commodities/services that can be clearly and completely described and priced on a fixed-price basis</a:t>
            </a:r>
          </a:p>
          <a:p>
            <a:pPr lvl="1" eaLnBrk="1" hangingPunct="1"/>
            <a:r>
              <a:rPr lang="en-US" sz="2000" dirty="0"/>
              <a:t>Bidders must submit sealed bids to be opened at the time and place stated in the IFB</a:t>
            </a:r>
          </a:p>
          <a:p>
            <a:pPr lvl="1" eaLnBrk="1" hangingPunct="1"/>
            <a:r>
              <a:rPr lang="en-US" sz="2000" dirty="0"/>
              <a:t>Competitive bids are opened “publicly”</a:t>
            </a:r>
          </a:p>
          <a:p>
            <a:pPr lvl="1" eaLnBrk="1" hangingPunct="1"/>
            <a:r>
              <a:rPr lang="en-US" sz="2000" dirty="0"/>
              <a:t>Bids are evaluated without discussions</a:t>
            </a:r>
          </a:p>
          <a:p>
            <a:pPr lvl="1" eaLnBrk="1" hangingPunct="1"/>
            <a:r>
              <a:rPr lang="en-US" sz="2000" dirty="0"/>
              <a:t>After bids are publicly opened, award will be made to the</a:t>
            </a:r>
          </a:p>
          <a:p>
            <a:pPr lvl="2" eaLnBrk="1" hangingPunct="1"/>
            <a:r>
              <a:rPr lang="en-US" sz="1600" dirty="0"/>
              <a:t>Responsible bidder</a:t>
            </a:r>
          </a:p>
          <a:p>
            <a:pPr lvl="2" eaLnBrk="1" hangingPunct="1"/>
            <a:r>
              <a:rPr lang="en-US" sz="1600" dirty="0"/>
              <a:t>Whose bid conforms to the IFB</a:t>
            </a:r>
          </a:p>
          <a:p>
            <a:pPr lvl="2" eaLnBrk="1" hangingPunct="1"/>
            <a:r>
              <a:rPr lang="en-US" sz="1600" dirty="0"/>
              <a:t>Is most advantageous to the Government</a:t>
            </a:r>
          </a:p>
          <a:p>
            <a:pPr lvl="2" eaLnBrk="1" hangingPunct="1"/>
            <a:r>
              <a:rPr lang="en-US" sz="1600" dirty="0"/>
              <a:t>Considering only price and price-related factors</a:t>
            </a:r>
          </a:p>
          <a:p>
            <a:pPr lvl="1"/>
            <a:endParaRPr lang="en-US" dirty="0"/>
          </a:p>
        </p:txBody>
      </p:sp>
    </p:spTree>
    <p:extLst>
      <p:ext uri="{BB962C8B-B14F-4D97-AF65-F5344CB8AC3E}">
        <p14:creationId xmlns:p14="http://schemas.microsoft.com/office/powerpoint/2010/main" val="2071855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8</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sz="3600" dirty="0"/>
              <a:t>RFIs, RFQs, IFBs &amp; RFPs</a:t>
            </a:r>
            <a:endParaRPr lang="en-US" dirty="0"/>
          </a:p>
        </p:txBody>
      </p:sp>
      <p:sp>
        <p:nvSpPr>
          <p:cNvPr id="11" name="Content Placeholder 10"/>
          <p:cNvSpPr>
            <a:spLocks noGrp="1"/>
          </p:cNvSpPr>
          <p:nvPr>
            <p:ph idx="1"/>
          </p:nvPr>
        </p:nvSpPr>
        <p:spPr/>
        <p:txBody>
          <a:bodyPr/>
          <a:lstStyle/>
          <a:p>
            <a:pPr eaLnBrk="1" hangingPunct="1"/>
            <a:r>
              <a:rPr lang="en-US" sz="2800" dirty="0"/>
              <a:t>What does the Government mean by “responsible”?</a:t>
            </a:r>
          </a:p>
          <a:p>
            <a:pPr lvl="1" eaLnBrk="1" hangingPunct="1"/>
            <a:r>
              <a:rPr lang="en-US" sz="2000" dirty="0"/>
              <a:t>The vendor must have adequate financial resources</a:t>
            </a:r>
          </a:p>
          <a:p>
            <a:pPr lvl="1" eaLnBrk="1" hangingPunct="1"/>
            <a:r>
              <a:rPr lang="en-US" sz="2000" dirty="0"/>
              <a:t>Be able to comply with the delivery/performance schedule</a:t>
            </a:r>
          </a:p>
          <a:p>
            <a:pPr lvl="1" eaLnBrk="1" hangingPunct="1"/>
            <a:r>
              <a:rPr lang="en-US" sz="2000" dirty="0"/>
              <a:t>Have a satisfactory past performance record</a:t>
            </a:r>
          </a:p>
          <a:p>
            <a:pPr lvl="1" eaLnBrk="1" hangingPunct="1"/>
            <a:r>
              <a:rPr lang="en-US" sz="2000" dirty="0"/>
              <a:t>Have a satisfactory record of integrity/business ethics</a:t>
            </a:r>
          </a:p>
          <a:p>
            <a:pPr lvl="1" eaLnBrk="1" hangingPunct="1"/>
            <a:r>
              <a:rPr lang="en-US" sz="2000" dirty="0"/>
              <a:t>Have the requisite organization, equipment/facilities, experience/skills and controls in place to perform</a:t>
            </a:r>
          </a:p>
          <a:p>
            <a:pPr eaLnBrk="1" hangingPunct="1"/>
            <a:r>
              <a:rPr lang="en-US" sz="2400" dirty="0"/>
              <a:t>Price Related Factors</a:t>
            </a:r>
          </a:p>
          <a:p>
            <a:pPr lvl="1" eaLnBrk="1" hangingPunct="1"/>
            <a:r>
              <a:rPr lang="en-US" sz="2000" dirty="0"/>
              <a:t>Any factor that impacts price such as</a:t>
            </a:r>
          </a:p>
          <a:p>
            <a:pPr lvl="2" eaLnBrk="1" hangingPunct="1"/>
            <a:r>
              <a:rPr lang="en-US" sz="1600" dirty="0"/>
              <a:t>Cost of inspection</a:t>
            </a:r>
          </a:p>
          <a:p>
            <a:pPr lvl="2" eaLnBrk="1" hangingPunct="1"/>
            <a:r>
              <a:rPr lang="en-US" sz="1600" dirty="0"/>
              <a:t>Supplies</a:t>
            </a:r>
          </a:p>
          <a:p>
            <a:pPr lvl="2" eaLnBrk="1" hangingPunct="1"/>
            <a:r>
              <a:rPr lang="en-US" sz="1600" dirty="0"/>
              <a:t>Transportation</a:t>
            </a:r>
          </a:p>
          <a:p>
            <a:pPr lvl="2" eaLnBrk="1" hangingPunct="1"/>
            <a:r>
              <a:rPr lang="en-US" sz="1600" dirty="0"/>
              <a:t>Federal, state &amp; local taxes</a:t>
            </a:r>
          </a:p>
          <a:p>
            <a:pPr lvl="1"/>
            <a:endParaRPr lang="en-US" dirty="0"/>
          </a:p>
        </p:txBody>
      </p:sp>
    </p:spTree>
    <p:extLst>
      <p:ext uri="{BB962C8B-B14F-4D97-AF65-F5344CB8AC3E}">
        <p14:creationId xmlns:p14="http://schemas.microsoft.com/office/powerpoint/2010/main" val="23902814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9</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954" y="78463"/>
            <a:ext cx="8229600" cy="1143000"/>
          </a:xfrm>
        </p:spPr>
        <p:txBody>
          <a:bodyPr/>
          <a:lstStyle/>
          <a:p>
            <a:r>
              <a:rPr lang="en-US" sz="3600" dirty="0"/>
              <a:t>RFIs, RFQs, IFBs &amp; RFPs</a:t>
            </a:r>
            <a:endParaRPr lang="en-US" dirty="0"/>
          </a:p>
        </p:txBody>
      </p:sp>
      <p:sp>
        <p:nvSpPr>
          <p:cNvPr id="11" name="Content Placeholder 10"/>
          <p:cNvSpPr>
            <a:spLocks noGrp="1"/>
          </p:cNvSpPr>
          <p:nvPr>
            <p:ph idx="1"/>
          </p:nvPr>
        </p:nvSpPr>
        <p:spPr/>
        <p:txBody>
          <a:bodyPr/>
          <a:lstStyle/>
          <a:p>
            <a:pPr eaLnBrk="1" hangingPunct="1"/>
            <a:r>
              <a:rPr lang="en-US" sz="2800" dirty="0"/>
              <a:t>Request for Proposal (RFP)</a:t>
            </a:r>
          </a:p>
          <a:p>
            <a:pPr lvl="1" eaLnBrk="1" hangingPunct="1"/>
            <a:r>
              <a:rPr lang="en-US" sz="2000" dirty="0"/>
              <a:t>Used in negotiated acquisitions to ensure that the Government obtains the best solution and price for a requirement</a:t>
            </a:r>
          </a:p>
          <a:p>
            <a:pPr lvl="1" eaLnBrk="1" hangingPunct="1"/>
            <a:r>
              <a:rPr lang="en-US" sz="2000" dirty="0"/>
              <a:t>Generally used for more complex acquisitions, when multiple factors are being considered in the award decision</a:t>
            </a:r>
          </a:p>
          <a:p>
            <a:pPr lvl="1" eaLnBrk="1" hangingPunct="1"/>
            <a:r>
              <a:rPr lang="en-US" sz="2000" dirty="0"/>
              <a:t>Government will try to award without discussions</a:t>
            </a:r>
          </a:p>
          <a:p>
            <a:pPr lvl="1" eaLnBrk="1" hangingPunct="1"/>
            <a:r>
              <a:rPr lang="en-US" sz="2000" dirty="0"/>
              <a:t>Generally technical/management approach is significantly more important than other factors such as Price or Past Performance</a:t>
            </a:r>
          </a:p>
          <a:p>
            <a:pPr lvl="1"/>
            <a:endParaRPr lang="en-US" dirty="0"/>
          </a:p>
        </p:txBody>
      </p:sp>
    </p:spTree>
    <p:extLst>
      <p:ext uri="{BB962C8B-B14F-4D97-AF65-F5344CB8AC3E}">
        <p14:creationId xmlns:p14="http://schemas.microsoft.com/office/powerpoint/2010/main" val="3552926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929CBFD63972E45934400780BC6B41A" ma:contentTypeVersion="0" ma:contentTypeDescription="Create a new document." ma:contentTypeScope="" ma:versionID="afee095d6fed9014f7d118cd77a19d9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D85D245-E5D4-4DFC-88CB-9302D471A998}"/>
</file>

<file path=customXml/itemProps2.xml><?xml version="1.0" encoding="utf-8"?>
<ds:datastoreItem xmlns:ds="http://schemas.openxmlformats.org/officeDocument/2006/customXml" ds:itemID="{CC2D9993-9BB3-460C-8356-147CC97B670E}"/>
</file>

<file path=customXml/itemProps3.xml><?xml version="1.0" encoding="utf-8"?>
<ds:datastoreItem xmlns:ds="http://schemas.openxmlformats.org/officeDocument/2006/customXml" ds:itemID="{D7D6A904-FED0-4CCD-8740-D135D5E8C9C8}"/>
</file>

<file path=docProps/app.xml><?xml version="1.0" encoding="utf-8"?>
<Properties xmlns="http://schemas.openxmlformats.org/officeDocument/2006/extended-properties" xmlns:vt="http://schemas.openxmlformats.org/officeDocument/2006/docPropsVTypes">
  <Template/>
  <TotalTime>4055</TotalTime>
  <Words>1302</Words>
  <Application>Microsoft Office PowerPoint</Application>
  <PresentationFormat>On-screen Show (4:3)</PresentationFormat>
  <Paragraphs>196</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Advanced Planning  Brief to Industry (APBI)  Navigating the Government Proposal Process    </vt:lpstr>
      <vt:lpstr>Background/Bio</vt:lpstr>
      <vt:lpstr>Navigating the Government Proposal Process</vt:lpstr>
      <vt:lpstr>Navigating the Government Proposal Process</vt:lpstr>
      <vt:lpstr>RFIs, RFQs, IFBs &amp; RFPs</vt:lpstr>
      <vt:lpstr>RFIs, RFQs, IFBs &amp; RFPs</vt:lpstr>
      <vt:lpstr>RFIs, RFQs, IFBs &amp; RFPs</vt:lpstr>
      <vt:lpstr>RFIs, RFQs, IFBs &amp; RFPs</vt:lpstr>
      <vt:lpstr>RFIs, RFQs, IFBs &amp; RFPs</vt:lpstr>
      <vt:lpstr>Market Research</vt:lpstr>
      <vt:lpstr>Proposal Preparation &amp; Submission</vt:lpstr>
      <vt:lpstr>Understanding Evaluations</vt:lpstr>
      <vt:lpstr>A Word About Incumbents</vt:lpstr>
      <vt:lpstr>Do’s and Don’ts During the Solicitation Process</vt:lpstr>
      <vt:lpstr>Discussions</vt:lpstr>
      <vt:lpstr>Debriefings</vt:lpstr>
      <vt:lpstr>Protests</vt:lpstr>
      <vt:lpstr>Additional Information</vt:lpstr>
    </vt:vector>
  </TitlesOfParts>
  <Company>Department of Veterans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VA TAC</dc:title>
  <dc:creator>vhaeasrogans</dc:creator>
  <cp:lastModifiedBy>Pianko, Magdalena</cp:lastModifiedBy>
  <cp:revision>570</cp:revision>
  <cp:lastPrinted>2013-10-21T21:47:33Z</cp:lastPrinted>
  <dcterms:created xsi:type="dcterms:W3CDTF">2009-09-28T17:46:17Z</dcterms:created>
  <dcterms:modified xsi:type="dcterms:W3CDTF">2013-11-01T14:20:55Z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0x0101001929CBFD63972E45934400780BC6B41A</vt:lpwstr>
  </property>
</Properties>
</file>