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0"/>
  </p:notesMasterIdLst>
  <p:sldIdLst>
    <p:sldId id="348" r:id="rId2"/>
    <p:sldId id="343" r:id="rId3"/>
    <p:sldId id="364" r:id="rId4"/>
    <p:sldId id="352" r:id="rId5"/>
    <p:sldId id="353" r:id="rId6"/>
    <p:sldId id="351" r:id="rId7"/>
    <p:sldId id="365" r:id="rId8"/>
    <p:sldId id="356" r:id="rId9"/>
    <p:sldId id="367" r:id="rId10"/>
    <p:sldId id="373" r:id="rId11"/>
    <p:sldId id="369" r:id="rId12"/>
    <p:sldId id="376" r:id="rId13"/>
    <p:sldId id="358" r:id="rId14"/>
    <p:sldId id="377" r:id="rId15"/>
    <p:sldId id="357" r:id="rId16"/>
    <p:sldId id="366" r:id="rId17"/>
    <p:sldId id="370" r:id="rId18"/>
    <p:sldId id="374" r:id="rId19"/>
    <p:sldId id="371" r:id="rId20"/>
    <p:sldId id="372" r:id="rId21"/>
    <p:sldId id="378" r:id="rId22"/>
    <p:sldId id="381" r:id="rId23"/>
    <p:sldId id="384" r:id="rId24"/>
    <p:sldId id="382" r:id="rId25"/>
    <p:sldId id="385" r:id="rId26"/>
    <p:sldId id="386" r:id="rId27"/>
    <p:sldId id="379" r:id="rId28"/>
    <p:sldId id="375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C03E"/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97687" autoAdjust="0"/>
  </p:normalViewPr>
  <p:slideViewPr>
    <p:cSldViewPr>
      <p:cViewPr>
        <p:scale>
          <a:sx n="90" d="100"/>
          <a:sy n="90" d="100"/>
        </p:scale>
        <p:origin x="-2286" y="-6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" descr="VeteransAffairs-Seal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8200" y="5105400"/>
            <a:ext cx="7924800" cy="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6/18/2013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Steven Schliesman</a:t>
            </a:r>
          </a:p>
          <a:p>
            <a:pPr algn="ctr"/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Director, Major Transformation Initiatives PM Division</a:t>
            </a:r>
            <a:endParaRPr lang="en-US" sz="2400" dirty="0" smtClean="0"/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OIT Product Development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June 19, 2013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PMAS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lvl="0" indent="-341313">
              <a:spcBef>
                <a:spcPts val="300"/>
              </a:spcBef>
              <a:buFontTx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Requires all IT programs be appropriately resourced and use incremental product build techniques to focus on delivery of new functionality to customers at least every six months  </a:t>
            </a:r>
          </a:p>
          <a:p>
            <a:pPr marL="341313" lvl="0" indent="-341313">
              <a:spcBef>
                <a:spcPts val="600"/>
              </a:spcBef>
              <a:buFontTx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At sign of trouble, projects may be paused and reevaluated</a:t>
            </a:r>
          </a:p>
          <a:p>
            <a:pPr marL="341313" lvl="0" indent="-341313">
              <a:spcBef>
                <a:spcPts val="600"/>
              </a:spcBef>
              <a:buFontTx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Stringent monitoring; projects may be stopped </a:t>
            </a:r>
          </a:p>
          <a:p>
            <a:pPr marL="341313" lvl="0" indent="-341313">
              <a:spcBef>
                <a:spcPts val="600"/>
              </a:spcBef>
              <a:buFontTx/>
              <a:buChar char="•"/>
              <a:defRPr/>
            </a:pPr>
            <a:r>
              <a:rPr lang="en-US" sz="2400" dirty="0" smtClean="0">
                <a:cs typeface="Arial" pitchFamily="34" charset="0"/>
              </a:rPr>
              <a:t>Contracts now being structured and written according to PMAS requirements</a:t>
            </a:r>
          </a:p>
          <a:p>
            <a:pPr marL="0" lvl="0" indent="0">
              <a:spcBef>
                <a:spcPts val="600"/>
              </a:spcBef>
              <a:buNone/>
              <a:defRPr/>
            </a:pPr>
            <a:endParaRPr lang="en-US" sz="2400" dirty="0" smtClean="0">
              <a:cs typeface="Arial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5715000"/>
            <a:ext cx="7560467" cy="523220"/>
          </a:xfrm>
          <a:prstGeom prst="rect">
            <a:avLst/>
          </a:prstGeom>
          <a:solidFill>
            <a:srgbClr val="77C03E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PMAS is mandatory for all OIT development work</a:t>
            </a:r>
            <a:endParaRPr lang="en-US" sz="2800" dirty="0" smtClean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6" name="Picture 2" descr="C:\Users\564618\AppData\Local\Microsoft\Windows\Temporary Internet Files\Content.Outlook\TST5IO67\PMAS-logo_medium_72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431" y="4419600"/>
            <a:ext cx="3059138" cy="1135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Competency Based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3A3B3E"/>
                </a:solidFill>
                <a:cs typeface="Georgia" pitchFamily="18" charset="0"/>
              </a:rPr>
              <a:t>Competencies are the observable knowledge, skills, abilities, and behaviors required for success or high performance at the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cs typeface="Georgia" pitchFamily="18" charset="0"/>
              </a:rPr>
              <a:t>organizational, functional</a:t>
            </a:r>
            <a:r>
              <a:rPr lang="en-US" sz="2000" dirty="0" smtClean="0">
                <a:solidFill>
                  <a:srgbClr val="3A3B3E"/>
                </a:solidFill>
                <a:cs typeface="Georgia" pitchFamily="18" charset="0"/>
              </a:rPr>
              <a:t>, and job levels</a:t>
            </a:r>
          </a:p>
          <a:p>
            <a:r>
              <a:rPr lang="en-US" sz="2000" dirty="0" smtClean="0">
                <a:solidFill>
                  <a:srgbClr val="3A3B3E"/>
                </a:solidFill>
                <a:cs typeface="Georgia" pitchFamily="18" charset="0"/>
              </a:rPr>
              <a:t>In 2009, PD realigned to a competency-based organization to improve its efficiency and effectiveness as a delivery organization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1" y="3272715"/>
            <a:ext cx="3886199" cy="3303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Alignments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927E1-E70B-4FF6-8D14-9CDF880EF3E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Initiatives (MIs)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Represent 16 areas Secretary identified of importance to VA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Spans efforts such as improving access to health care, eliminating the benefit claims backlog, eliminating Veteran homelessness, and helping VA run more efficiently.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cs typeface="Arial" pitchFamily="34" charset="0"/>
              </a:rPr>
              <a:t>PD develops IT products supporting each MI’s goals</a:t>
            </a:r>
            <a:endParaRPr lang="en-US" sz="2400" dirty="0" smtClean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GB" sz="2400" dirty="0" smtClean="0">
                <a:solidFill>
                  <a:schemeClr val="tx1">
                    <a:lumMod val="50000"/>
                  </a:schemeClr>
                </a:solidFill>
              </a:rPr>
              <a:t>11 MIs have completed their major development work and have “graduated” to sustainment.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Aligning Projects by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PD is undergoing a Project alignment to Benefits, Corporate, and Health Care Delivery Projects; Veteran Data Access Services.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Project alignment includes all active and planned MI projects.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50000"/>
                  </a:schemeClr>
                </a:solidFill>
              </a:rPr>
              <a:t>Benefits of project alignment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Provides a single champion for the development lifecycle of each business function.</a:t>
            </a:r>
          </a:p>
          <a:p>
            <a:pPr lvl="1"/>
            <a:r>
              <a:rPr lang="en-US" sz="2000" dirty="0" smtClean="0"/>
              <a:t>Enables PD to be lean, flexible, durable, and able to rapidly react to business priorities.</a:t>
            </a:r>
          </a:p>
          <a:p>
            <a:pPr lvl="1"/>
            <a:r>
              <a:rPr lang="en-GB" sz="2000" dirty="0" smtClean="0"/>
              <a:t>Renews the emphasis on supporting our IT products through the full lifecycle from onset to sustainment seamlessly – transitions between project states are a key priority for PD. </a:t>
            </a:r>
            <a:endParaRPr lang="en-US" sz="2000" dirty="0" smtClean="0"/>
          </a:p>
          <a:p>
            <a:pPr lvl="0"/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971800" y="2133600"/>
            <a:ext cx="27432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Project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Management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" y="4587875"/>
            <a:ext cx="19050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Benefits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Delivery Projects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14600" y="4587875"/>
            <a:ext cx="19050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Corporate Delivery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Projects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648200" y="4587875"/>
            <a:ext cx="19050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Health </a:t>
            </a: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Care Delivery Projects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81800" y="4587875"/>
            <a:ext cx="19050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Veteran Data Access Services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Arial" pitchFamily="34" charset="0"/>
            </a:endParaRPr>
          </a:p>
        </p:txBody>
      </p:sp>
      <p:cxnSp>
        <p:nvCxnSpPr>
          <p:cNvPr id="37" name="Elbow Connector 36"/>
          <p:cNvCxnSpPr>
            <a:stCxn id="12" idx="2"/>
            <a:endCxn id="19" idx="0"/>
          </p:cNvCxnSpPr>
          <p:nvPr/>
        </p:nvCxnSpPr>
        <p:spPr>
          <a:xfrm rot="16200000" flipH="1">
            <a:off x="5421313" y="2274887"/>
            <a:ext cx="1235075" cy="3390900"/>
          </a:xfrm>
          <a:prstGeom prst="bentConnector3">
            <a:avLst>
              <a:gd name="adj1" fmla="val 50000"/>
            </a:avLst>
          </a:prstGeom>
          <a:ln w="19050">
            <a:solidFill>
              <a:srgbClr val="77C0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2" idx="2"/>
            <a:endCxn id="13" idx="0"/>
          </p:cNvCxnSpPr>
          <p:nvPr/>
        </p:nvCxnSpPr>
        <p:spPr>
          <a:xfrm rot="5400000">
            <a:off x="2220913" y="2465387"/>
            <a:ext cx="1235075" cy="3009900"/>
          </a:xfrm>
          <a:prstGeom prst="bentConnector3">
            <a:avLst>
              <a:gd name="adj1" fmla="val 50000"/>
            </a:avLst>
          </a:prstGeom>
          <a:ln w="19050">
            <a:solidFill>
              <a:srgbClr val="77C0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657600" y="3962400"/>
            <a:ext cx="0" cy="685800"/>
          </a:xfrm>
          <a:prstGeom prst="line">
            <a:avLst/>
          </a:prstGeom>
          <a:ln w="19050">
            <a:solidFill>
              <a:srgbClr val="77C0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5638800" y="3962400"/>
            <a:ext cx="0" cy="685800"/>
          </a:xfrm>
          <a:prstGeom prst="line">
            <a:avLst/>
          </a:prstGeom>
          <a:ln w="19050">
            <a:solidFill>
              <a:srgbClr val="77C0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Alignments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 smtClean="0"/>
              <a:t>Benefits Delivery Projects </a:t>
            </a:r>
            <a:r>
              <a:rPr lang="en-US" sz="2000" dirty="0" smtClean="0"/>
              <a:t>utilizes advanced technology solutions and development projects to ensure Veterans’ benefits are delivered on time and without complication.</a:t>
            </a:r>
          </a:p>
          <a:p>
            <a:r>
              <a:rPr lang="en-US" sz="2000" b="1" dirty="0" smtClean="0"/>
              <a:t>Corporate Delivery Projects </a:t>
            </a:r>
            <a:r>
              <a:rPr lang="en-US" sz="2000" dirty="0" smtClean="0"/>
              <a:t>manages IT development projects that support corporate administration areas such as human resources, project management, capital improvements, and policy oversight. </a:t>
            </a:r>
          </a:p>
          <a:p>
            <a:r>
              <a:rPr lang="en-US" sz="2000" b="1" dirty="0" smtClean="0"/>
              <a:t>Health Care Delivery Projects </a:t>
            </a:r>
            <a:r>
              <a:rPr lang="en-US" sz="2000" dirty="0" smtClean="0"/>
              <a:t>prioritizes the execution and delivery of health products critical to addressing the needs of Veterans and health care providers, along with sustainment of production software that keeps the mission going. </a:t>
            </a:r>
          </a:p>
          <a:p>
            <a:r>
              <a:rPr lang="en-US" sz="2000" b="1" dirty="0" smtClean="0"/>
              <a:t>Veteran Data Access Services </a:t>
            </a:r>
            <a:r>
              <a:rPr lang="en-US" sz="2000" dirty="0" smtClean="0"/>
              <a:t>projects consolidate and store data to help ensure consistent and complete Veteran data is available for health and benefits services. 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Preview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927E1-E70B-4FF6-8D14-9CDF880EF3E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>
                <a:solidFill>
                  <a:srgbClr val="3A3B3E"/>
                </a:solidFill>
                <a:cs typeface="Georgia" pitchFamily="18" charset="0"/>
              </a:rPr>
              <a:t>Moving forward, PD will have three main objectives:</a:t>
            </a:r>
            <a:endParaRPr lang="en-US" dirty="0" smtClean="0">
              <a:solidFill>
                <a:srgbClr val="3A3B3E"/>
              </a:solidFill>
              <a:cs typeface="Georgia" pitchFamily="18" charset="0"/>
            </a:endParaRPr>
          </a:p>
          <a:p>
            <a:pPr lvl="1"/>
            <a:r>
              <a:rPr lang="en-US" dirty="0" smtClean="0">
                <a:solidFill>
                  <a:srgbClr val="3A3B3E"/>
                </a:solidFill>
                <a:cs typeface="Georgia" pitchFamily="18" charset="0"/>
              </a:rPr>
              <a:t>Developing new capabilities to meet our customers’ demands</a:t>
            </a:r>
          </a:p>
          <a:p>
            <a:pPr lvl="1"/>
            <a:r>
              <a:rPr lang="en-US" dirty="0" smtClean="0">
                <a:solidFill>
                  <a:srgbClr val="3A3B3E"/>
                </a:solidFill>
                <a:cs typeface="Georgia" pitchFamily="18" charset="0"/>
              </a:rPr>
              <a:t>Maintaining legacy systems</a:t>
            </a:r>
          </a:p>
          <a:p>
            <a:pPr lvl="1"/>
            <a:r>
              <a:rPr lang="en-US" dirty="0" smtClean="0">
                <a:solidFill>
                  <a:srgbClr val="3A3B3E"/>
                </a:solidFill>
                <a:cs typeface="Georgia" pitchFamily="18" charset="0"/>
              </a:rPr>
              <a:t>Increasing integration during project lifecycle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Increment-Based Contracting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ea typeface="ＭＳ Ｐゴシック" charset="-128"/>
              </a:rPr>
              <a:t>A method of structuring a performance work statement (PWS) and contract in a manner that takes PMAS increments into account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000" dirty="0" smtClean="0">
                <a:ea typeface="ＭＳ Ｐゴシック" charset="-128"/>
              </a:rPr>
              <a:t>Uses multi-step obligations within the same contract vehicle using option periods and optional tasks that are not exercised until PMAS milestones and approvals are received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ＭＳ Ｐゴシック" charset="-128"/>
              </a:rPr>
              <a:t>Does not necessarily mean separate contracts or task orders for each phase or increment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ＭＳ Ｐゴシック" charset="-128"/>
              </a:rPr>
              <a:t>PWS is structured with specific areas of work to be accomplished for each increment with associated deliverables tied specifically to that body of work.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ＭＳ Ｐゴシック" charset="-128"/>
              </a:rPr>
              <a:t>Deliverables would then by clearly constructed contract/task order contract line item numbers (CLINs) and options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sz="2000" dirty="0" smtClean="0">
                <a:ea typeface="ＭＳ Ｐゴシック" charset="-128"/>
              </a:rPr>
              <a:t>Contract base period set up to include all work in the current approved milestone with optional tasks or periods that could be activated to begin next increment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PD Overview</a:t>
            </a:r>
          </a:p>
          <a:p>
            <a:pPr>
              <a:buNone/>
            </a:pPr>
            <a:r>
              <a:rPr lang="en-US" dirty="0" smtClean="0"/>
              <a:t>Management and Development</a:t>
            </a:r>
          </a:p>
          <a:p>
            <a:pPr>
              <a:buNone/>
            </a:pPr>
            <a:r>
              <a:rPr lang="en-US" dirty="0" smtClean="0"/>
              <a:t>Project Alignment</a:t>
            </a:r>
          </a:p>
          <a:p>
            <a:pPr>
              <a:buNone/>
            </a:pPr>
            <a:r>
              <a:rPr lang="en-US" dirty="0" smtClean="0"/>
              <a:t>FY14 Preview</a:t>
            </a:r>
          </a:p>
          <a:p>
            <a:pPr lvl="1"/>
            <a:r>
              <a:rPr lang="en-US" dirty="0" smtClean="0"/>
              <a:t>Upcoming Acquisition Opportunities for FY14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Projects Use Increment-Based Contracting?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3A3B3E"/>
                </a:solidFill>
                <a:ea typeface="MS PGothic" pitchFamily="34" charset="-128"/>
              </a:rPr>
              <a:t>New contract efforts</a:t>
            </a:r>
          </a:p>
          <a:p>
            <a:pPr lvl="1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Development </a:t>
            </a:r>
          </a:p>
          <a:p>
            <a:pPr lvl="2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All new development contracts or task orders must be structured incrementally in accordance with PMAS and project plans.</a:t>
            </a:r>
          </a:p>
          <a:p>
            <a:pPr lvl="1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Program Management Office (PMO) support </a:t>
            </a:r>
          </a:p>
          <a:p>
            <a:pPr lvl="2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New PMO support contracts do not need to be structured by increment; however, they must be broken up into 6-month periods of performance (</a:t>
            </a:r>
            <a:r>
              <a:rPr lang="en-US" sz="2000" dirty="0" err="1" smtClean="0">
                <a:solidFill>
                  <a:srgbClr val="3A3B3E"/>
                </a:solidFill>
                <a:ea typeface="MS PGothic" pitchFamily="34" charset="-128"/>
              </a:rPr>
              <a:t>PoP</a:t>
            </a:r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). </a:t>
            </a:r>
          </a:p>
          <a:p>
            <a:pPr lvl="1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Technical Management support </a:t>
            </a:r>
          </a:p>
          <a:p>
            <a:pPr lvl="2"/>
            <a:r>
              <a:rPr lang="en-US" sz="2000" dirty="0" smtClean="0">
                <a:solidFill>
                  <a:srgbClr val="3A3B3E"/>
                </a:solidFill>
                <a:ea typeface="MS PGothic" pitchFamily="34" charset="-128"/>
              </a:rPr>
              <a:t>All new Technical Management type efforts such as testing, architecture, design, integration, etc., must be structured by increment if possible.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600" dirty="0" smtClean="0"/>
              <a:t>Continuing </a:t>
            </a:r>
            <a:r>
              <a:rPr lang="en-US" sz="1600" dirty="0"/>
              <a:t>work on Registries and Repositories</a:t>
            </a:r>
          </a:p>
          <a:p>
            <a:pPr lvl="0"/>
            <a:r>
              <a:rPr lang="en-US" sz="1600" dirty="0"/>
              <a:t>Continuing work on </a:t>
            </a:r>
            <a:r>
              <a:rPr lang="en-US" sz="1600" dirty="0" smtClean="0"/>
              <a:t>International Classification of Diseases (ICD)-10</a:t>
            </a:r>
            <a:endParaRPr lang="en-US" sz="1600" dirty="0"/>
          </a:p>
          <a:p>
            <a:pPr lvl="0"/>
            <a:r>
              <a:rPr lang="en-US" sz="1600" dirty="0"/>
              <a:t>Electronic Data </a:t>
            </a:r>
            <a:r>
              <a:rPr lang="en-US" sz="1600" dirty="0" smtClean="0"/>
              <a:t>Interchange (EDI): Many </a:t>
            </a:r>
            <a:r>
              <a:rPr lang="en-US" sz="1600" dirty="0"/>
              <a:t>new compliance </a:t>
            </a:r>
            <a:r>
              <a:rPr lang="en-US" sz="1600" dirty="0" smtClean="0"/>
              <a:t>projects</a:t>
            </a:r>
            <a:endParaRPr lang="en-US" sz="1600" dirty="0"/>
          </a:p>
          <a:p>
            <a:pPr lvl="1"/>
            <a:r>
              <a:rPr lang="en-US" sz="1600" dirty="0"/>
              <a:t>Insurance Verification</a:t>
            </a:r>
          </a:p>
          <a:p>
            <a:pPr lvl="1"/>
            <a:r>
              <a:rPr lang="en-US" sz="1600" dirty="0"/>
              <a:t>Medical </a:t>
            </a:r>
            <a:r>
              <a:rPr lang="en-US" sz="1600" dirty="0" err="1"/>
              <a:t>ePayments</a:t>
            </a:r>
            <a:endParaRPr lang="en-US" sz="1600" dirty="0"/>
          </a:p>
          <a:p>
            <a:pPr lvl="1"/>
            <a:r>
              <a:rPr lang="en-US" sz="1600" dirty="0"/>
              <a:t>Health Plan Identifier</a:t>
            </a:r>
          </a:p>
          <a:p>
            <a:pPr lvl="1"/>
            <a:r>
              <a:rPr lang="en-US" sz="1600" dirty="0" smtClean="0"/>
              <a:t>National </a:t>
            </a:r>
            <a:r>
              <a:rPr lang="en-US" sz="1600" dirty="0"/>
              <a:t>Council for Prescription Drug Programs </a:t>
            </a:r>
            <a:r>
              <a:rPr lang="en-US" sz="1600" dirty="0" smtClean="0"/>
              <a:t>(NCPDP) </a:t>
            </a:r>
            <a:r>
              <a:rPr lang="en-US" sz="1600" dirty="0"/>
              <a:t>Continuous Maintenance</a:t>
            </a:r>
          </a:p>
          <a:p>
            <a:pPr lvl="1"/>
            <a:r>
              <a:rPr lang="en-US" sz="1600" dirty="0"/>
              <a:t>Uniform Use of Claim Adjustment Reason Code (</a:t>
            </a:r>
            <a:r>
              <a:rPr lang="en-US" sz="1600" b="1" dirty="0"/>
              <a:t>CARC</a:t>
            </a:r>
            <a:r>
              <a:rPr lang="en-US" sz="1600" dirty="0"/>
              <a:t>) and Remittance Advice Remark Code (</a:t>
            </a:r>
            <a:r>
              <a:rPr lang="en-US" sz="1600" b="1" dirty="0"/>
              <a:t>RARC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 Purchased </a:t>
            </a:r>
            <a:r>
              <a:rPr lang="en-US" sz="1600" dirty="0"/>
              <a:t>Care</a:t>
            </a:r>
          </a:p>
          <a:p>
            <a:pPr lvl="1"/>
            <a:r>
              <a:rPr lang="en-US" sz="1600" dirty="0"/>
              <a:t>EDI Claims Systems Compliance</a:t>
            </a:r>
          </a:p>
          <a:p>
            <a:pPr lvl="1"/>
            <a:r>
              <a:rPr lang="en-US" sz="1600" dirty="0"/>
              <a:t>Electronic Remittance Advice Compliance</a:t>
            </a:r>
          </a:p>
          <a:p>
            <a:pPr lvl="1"/>
            <a:r>
              <a:rPr lang="en-US" sz="1600" dirty="0"/>
              <a:t>Health Plan Identifier Compliance</a:t>
            </a:r>
          </a:p>
          <a:p>
            <a:pPr lvl="1"/>
            <a:r>
              <a:rPr lang="en-US" sz="1600" dirty="0"/>
              <a:t>Claims Attachments Compliance</a:t>
            </a:r>
          </a:p>
          <a:p>
            <a:pPr lvl="0"/>
            <a:r>
              <a:rPr lang="en-US" sz="1600" dirty="0" err="1"/>
              <a:t>VistA</a:t>
            </a:r>
            <a:r>
              <a:rPr lang="en-US" sz="1600" dirty="0"/>
              <a:t> </a:t>
            </a:r>
            <a:r>
              <a:rPr lang="en-US" sz="1600" dirty="0" smtClean="0"/>
              <a:t>Modernization</a:t>
            </a:r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ew </a:t>
            </a:r>
            <a:r>
              <a:rPr lang="en-US" sz="1600" dirty="0"/>
              <a:t>projects to upgrade the architecture and integration capabilities of legacy </a:t>
            </a:r>
            <a:r>
              <a:rPr lang="en-US" sz="1600" dirty="0" err="1"/>
              <a:t>VistA</a:t>
            </a:r>
            <a:r>
              <a:rPr lang="en-US" sz="1600" dirty="0"/>
              <a:t> applications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i="1" dirty="0" smtClean="0"/>
              <a:t>Health Care Delivery Projects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62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/>
              <a:t>work on Kiosk</a:t>
            </a:r>
          </a:p>
          <a:p>
            <a:r>
              <a:rPr lang="en-US" dirty="0" smtClean="0"/>
              <a:t>Continued </a:t>
            </a:r>
            <a:r>
              <a:rPr lang="en-US" dirty="0"/>
              <a:t>work in the </a:t>
            </a:r>
            <a:r>
              <a:rPr lang="en-US" dirty="0" err="1"/>
              <a:t>Telehealth</a:t>
            </a:r>
            <a:r>
              <a:rPr lang="en-US" dirty="0"/>
              <a:t> area</a:t>
            </a:r>
          </a:p>
          <a:p>
            <a:r>
              <a:rPr lang="en-US" dirty="0"/>
              <a:t>Surgery Quality &amp; Workflow Manager (SQWM)  and Bed Management Solution </a:t>
            </a:r>
            <a:r>
              <a:rPr lang="en-US" dirty="0" smtClean="0"/>
              <a:t>(BMS)</a:t>
            </a:r>
            <a:endParaRPr lang="en-US" dirty="0"/>
          </a:p>
          <a:p>
            <a:endParaRPr lang="en-US" i="1" dirty="0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i="1" dirty="0" smtClean="0"/>
              <a:t>Health Care Delivery Projects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2815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VBMS</a:t>
            </a:r>
          </a:p>
          <a:p>
            <a:r>
              <a:rPr lang="en-US" i="1" dirty="0" smtClean="0"/>
              <a:t>VRM</a:t>
            </a:r>
          </a:p>
          <a:p>
            <a:r>
              <a:rPr lang="en-US" i="1" dirty="0" smtClean="0"/>
              <a:t>VLER</a:t>
            </a:r>
          </a:p>
          <a:p>
            <a:r>
              <a:rPr lang="en-US" i="1" dirty="0" smtClean="0"/>
              <a:t>Legacy Benefits</a:t>
            </a:r>
            <a:endParaRPr lang="en-US" i="1" dirty="0"/>
          </a:p>
        </p:txBody>
      </p:sp>
      <p:sp>
        <p:nvSpPr>
          <p:cNvPr id="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sz="2400" i="1" dirty="0" smtClean="0"/>
              <a:t>Veterans Benefits Transformation Projects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62346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400" dirty="0" smtClean="0"/>
              <a:t>Continuing </a:t>
            </a:r>
            <a:r>
              <a:rPr lang="en-US" sz="1400" dirty="0"/>
              <a:t>work on:</a:t>
            </a:r>
          </a:p>
          <a:p>
            <a:pPr lvl="1"/>
            <a:r>
              <a:rPr lang="en-US" sz="1400" dirty="0"/>
              <a:t>Program Management Office Support</a:t>
            </a:r>
          </a:p>
          <a:p>
            <a:pPr lvl="1"/>
            <a:r>
              <a:rPr lang="en-US" sz="1400" dirty="0"/>
              <a:t>VBMS Acceleration (Awards) Software Develop </a:t>
            </a:r>
          </a:p>
          <a:p>
            <a:pPr lvl="1"/>
            <a:r>
              <a:rPr lang="en-US" sz="1400" dirty="0"/>
              <a:t>Agile Integrated Development Environment (AIDE) Support</a:t>
            </a:r>
          </a:p>
          <a:p>
            <a:pPr lvl="1"/>
            <a:r>
              <a:rPr lang="en-US" sz="1400" dirty="0"/>
              <a:t>Production Support Services-HW/SW Services Solutions</a:t>
            </a:r>
          </a:p>
          <a:p>
            <a:pPr lvl="1"/>
            <a:r>
              <a:rPr lang="en-US" sz="1400" dirty="0"/>
              <a:t>VBMS Phase 4 Sustainment Hosting Services</a:t>
            </a:r>
          </a:p>
          <a:p>
            <a:pPr lvl="1"/>
            <a:r>
              <a:rPr lang="en-US" sz="1400" dirty="0"/>
              <a:t>VETSNET Development</a:t>
            </a:r>
          </a:p>
          <a:p>
            <a:pPr lvl="1"/>
            <a:r>
              <a:rPr lang="en-US" sz="1400" dirty="0"/>
              <a:t>VETSNET Benefits Gateway </a:t>
            </a:r>
            <a:r>
              <a:rPr lang="en-US" sz="1400" dirty="0" smtClean="0"/>
              <a:t>Service</a:t>
            </a:r>
            <a:r>
              <a:rPr lang="en-US" sz="1400" dirty="0"/>
              <a:t> </a:t>
            </a:r>
          </a:p>
          <a:p>
            <a:pPr lvl="0"/>
            <a:r>
              <a:rPr lang="en-US" sz="1400" dirty="0"/>
              <a:t>Micro Purchase Software procurements: PL/SQL </a:t>
            </a:r>
            <a:r>
              <a:rPr lang="en-US" sz="1400" dirty="0" smtClean="0"/>
              <a:t>License</a:t>
            </a:r>
            <a:endParaRPr lang="en-US" sz="1400" dirty="0"/>
          </a:p>
          <a:p>
            <a:pPr lvl="0"/>
            <a:r>
              <a:rPr lang="en-US" sz="1400" dirty="0"/>
              <a:t>Numerous Simplified Acquisition threshold procurements:</a:t>
            </a:r>
          </a:p>
          <a:p>
            <a:pPr lvl="1"/>
            <a:r>
              <a:rPr lang="en-US" sz="1400" dirty="0"/>
              <a:t>JAWS Software License</a:t>
            </a:r>
          </a:p>
          <a:p>
            <a:pPr lvl="1"/>
            <a:r>
              <a:rPr lang="en-US" sz="1400" dirty="0" err="1"/>
              <a:t>ROBOHelp</a:t>
            </a:r>
            <a:r>
              <a:rPr lang="en-US" sz="1400" dirty="0"/>
              <a:t> License</a:t>
            </a:r>
          </a:p>
          <a:p>
            <a:pPr lvl="1"/>
            <a:r>
              <a:rPr lang="en-US" sz="1400" dirty="0" err="1"/>
              <a:t>Kofax</a:t>
            </a:r>
            <a:r>
              <a:rPr lang="en-US" sz="1400" dirty="0"/>
              <a:t> License</a:t>
            </a:r>
          </a:p>
          <a:p>
            <a:pPr lvl="1"/>
            <a:r>
              <a:rPr lang="en-US" sz="1400" dirty="0"/>
              <a:t>Riverbed Jumpstart Services</a:t>
            </a:r>
          </a:p>
          <a:p>
            <a:pPr lvl="1"/>
            <a:r>
              <a:rPr lang="en-US" sz="1400" dirty="0"/>
              <a:t>Net Scout </a:t>
            </a:r>
            <a:r>
              <a:rPr lang="en-US" sz="1400" dirty="0" err="1"/>
              <a:t>nGenius</a:t>
            </a:r>
            <a:endParaRPr lang="en-US" sz="1400" dirty="0"/>
          </a:p>
          <a:p>
            <a:pPr lvl="1"/>
            <a:r>
              <a:rPr lang="en-US" sz="1400" dirty="0"/>
              <a:t>Quest Fog light License</a:t>
            </a:r>
          </a:p>
          <a:p>
            <a:pPr lvl="1"/>
            <a:r>
              <a:rPr lang="en-US" sz="1400" dirty="0"/>
              <a:t>Symantec Antivirus</a:t>
            </a:r>
          </a:p>
          <a:p>
            <a:pPr lvl="1"/>
            <a:r>
              <a:rPr lang="en-US" sz="1400" dirty="0"/>
              <a:t>IBM Info sphere</a:t>
            </a:r>
          </a:p>
          <a:p>
            <a:pPr lvl="1"/>
            <a:r>
              <a:rPr lang="en-US" sz="1400" dirty="0" err="1"/>
              <a:t>Talend</a:t>
            </a:r>
            <a:r>
              <a:rPr lang="en-US" sz="1400" dirty="0"/>
              <a:t> Product Implementation Services</a:t>
            </a:r>
          </a:p>
          <a:p>
            <a:pPr lvl="1"/>
            <a:r>
              <a:rPr lang="en-US" sz="1400" dirty="0"/>
              <a:t>Code 1 Universal Coder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i="1" dirty="0" smtClean="0"/>
              <a:t>Veterans </a:t>
            </a:r>
            <a:r>
              <a:rPr lang="en-US" sz="2400" i="1" dirty="0"/>
              <a:t>Benefit Management System (VBMS)</a:t>
            </a:r>
          </a:p>
        </p:txBody>
      </p:sp>
    </p:spTree>
    <p:extLst>
      <p:ext uri="{BB962C8B-B14F-4D97-AF65-F5344CB8AC3E}">
        <p14:creationId xmlns:p14="http://schemas.microsoft.com/office/powerpoint/2010/main" val="146156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PMO / Technical Integration Support</a:t>
            </a:r>
            <a:endParaRPr lang="en-US" sz="1400" dirty="0"/>
          </a:p>
          <a:p>
            <a:r>
              <a:rPr lang="en-US" sz="2400" dirty="0" smtClean="0"/>
              <a:t>Military Service Data Sharing</a:t>
            </a:r>
          </a:p>
          <a:p>
            <a:r>
              <a:rPr lang="en-US" sz="2400" dirty="0" smtClean="0"/>
              <a:t>Enterprise Veterans Self Service</a:t>
            </a:r>
          </a:p>
          <a:p>
            <a:r>
              <a:rPr lang="en-US" sz="2400" dirty="0" smtClean="0"/>
              <a:t>IAM</a:t>
            </a:r>
          </a:p>
          <a:p>
            <a:pPr lvl="1"/>
            <a:r>
              <a:rPr lang="en-US" sz="2000" dirty="0" smtClean="0"/>
              <a:t>Identity Services</a:t>
            </a:r>
          </a:p>
          <a:p>
            <a:pPr lvl="1"/>
            <a:r>
              <a:rPr lang="en-US" sz="2000" dirty="0" smtClean="0"/>
              <a:t>Access Control</a:t>
            </a:r>
          </a:p>
          <a:p>
            <a:r>
              <a:rPr lang="en-US" sz="2400" dirty="0" smtClean="0"/>
              <a:t>Health Care Reform/Affordable Care Act</a:t>
            </a:r>
          </a:p>
          <a:p>
            <a:r>
              <a:rPr lang="en-US" sz="2400" dirty="0" smtClean="0"/>
              <a:t>Voice Access Modernization</a:t>
            </a:r>
          </a:p>
          <a:p>
            <a:r>
              <a:rPr lang="en-US" sz="2400" dirty="0" smtClean="0"/>
              <a:t>Fiduciary Beneficiary System Replacement</a:t>
            </a:r>
          </a:p>
          <a:p>
            <a:r>
              <a:rPr lang="en-US" sz="2400" dirty="0" smtClean="0"/>
              <a:t>Customer Relationship Management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i="1" dirty="0" smtClean="0"/>
              <a:t>Veterans Relationship Management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8246477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dk1"/>
                </a:solidFill>
              </a:rPr>
              <a:t>Disability Benefits Questionnaire (DBQ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dk1"/>
                </a:solidFill>
              </a:rPr>
              <a:t>Department of Defense</a:t>
            </a:r>
          </a:p>
          <a:p>
            <a:pPr lvl="1"/>
            <a:r>
              <a:rPr lang="en-US" sz="1800" dirty="0" smtClean="0">
                <a:solidFill>
                  <a:schemeClr val="dk1"/>
                </a:solidFill>
              </a:rPr>
              <a:t>Third Party Health Providers</a:t>
            </a:r>
          </a:p>
          <a:p>
            <a:pPr lvl="1"/>
            <a:r>
              <a:rPr lang="en-US" sz="1800" dirty="0" smtClean="0">
                <a:solidFill>
                  <a:schemeClr val="dk1"/>
                </a:solidFill>
              </a:rPr>
              <a:t>Internal VA Systems</a:t>
            </a:r>
          </a:p>
          <a:p>
            <a:pPr lvl="1"/>
            <a:endParaRPr lang="en-US" sz="1800" dirty="0">
              <a:solidFill>
                <a:schemeClr val="dk1"/>
              </a:solidFill>
            </a:endParaRPr>
          </a:p>
          <a:p>
            <a:r>
              <a:rPr lang="en-US" dirty="0" smtClean="0">
                <a:solidFill>
                  <a:schemeClr val="dk1"/>
                </a:solidFill>
              </a:rPr>
              <a:t>NCA/Memorial Services</a:t>
            </a:r>
          </a:p>
          <a:p>
            <a:pPr lvl="1"/>
            <a:r>
              <a:rPr lang="en-US" sz="1800" dirty="0" smtClean="0">
                <a:solidFill>
                  <a:schemeClr val="dk1"/>
                </a:solidFill>
              </a:rPr>
              <a:t>Software Engineering Services/Development</a:t>
            </a:r>
          </a:p>
          <a:p>
            <a:pPr lvl="1"/>
            <a:r>
              <a:rPr lang="en-US" sz="1800" dirty="0" smtClean="0">
                <a:solidFill>
                  <a:schemeClr val="dk1"/>
                </a:solidFill>
              </a:rPr>
              <a:t>Environment Build Out / Hosting</a:t>
            </a:r>
          </a:p>
          <a:p>
            <a:pPr lvl="1"/>
            <a:endParaRPr lang="en-US" sz="1800" dirty="0">
              <a:solidFill>
                <a:schemeClr val="dk1"/>
              </a:solidFill>
            </a:endParaRPr>
          </a:p>
          <a:p>
            <a:r>
              <a:rPr lang="en-US" dirty="0" smtClean="0">
                <a:solidFill>
                  <a:schemeClr val="dk1"/>
                </a:solidFill>
              </a:rPr>
              <a:t>Legacy Benefit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FY14 Acquisition Opportunities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i="1" dirty="0" smtClean="0"/>
              <a:t>Veterans Lifetime Electronic Record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501725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8838437"/>
              </p:ext>
            </p:extLst>
          </p:nvPr>
        </p:nvGraphicFramePr>
        <p:xfrm>
          <a:off x="457200" y="1676400"/>
          <a:ext cx="8153400" cy="437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5105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SPI#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Contract Action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Acquisition Title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14-BENE-5-6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Acquisition and Budget Support Services - Follow On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14-BENE-5-8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MI-3/GI Bill - PM &amp; Technical Support Services - Follow 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14-BENE-5-9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Purchase Card – SW License Buy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MI-3/GI Bill -  </a:t>
                      </a:r>
                      <a:r>
                        <a:rPr lang="en-US" sz="1600" dirty="0" err="1" smtClean="0"/>
                        <a:t>ListServ</a:t>
                      </a:r>
                      <a:r>
                        <a:rPr lang="en-US" sz="1600" dirty="0" smtClean="0"/>
                        <a:t> License Maintenance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14-BENE-15-2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Education Application Maintenance- FOCAS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14-BENE-13-2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Sustainment of QA Web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14-BENE-3-3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Task / Delivery Order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Sustainment of CWINRS</a:t>
                      </a:r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14-BENE-8-2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Rules Based Processing O&amp;M or Sustainment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14-BENE-8-2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Contract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Benefits Gateway Services (BGS) support of Rules Based Processing System (RBPS) sustainment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Top Procurement Actions FY14</a:t>
            </a:r>
            <a:br>
              <a:rPr lang="en-US" dirty="0" smtClean="0"/>
            </a:br>
            <a:r>
              <a:rPr lang="en-US" i="1" dirty="0" smtClean="0"/>
              <a:t>Benefits </a:t>
            </a:r>
            <a:r>
              <a:rPr lang="en-US" i="1" dirty="0"/>
              <a:t>Product </a:t>
            </a:r>
            <a:r>
              <a:rPr lang="en-US" i="1" dirty="0" smtClean="0"/>
              <a:t>Support and PM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2107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2352A2-FA36-4198-B8DB-B5FE725F794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927E1-E70B-4FF6-8D14-9CDF880EF3E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of Information and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200400" y="2155825"/>
            <a:ext cx="2743200" cy="17526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Assistant Secretary, </a:t>
            </a:r>
            <a:b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</a:b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Office of Information and Technology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------------------------------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Principal Deputy Assistant Secretary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553200" y="1765300"/>
            <a:ext cx="20574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Quality, Performance, and Oversight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6200" y="5051425"/>
            <a:ext cx="13716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VLER EPMO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600200" y="5051425"/>
            <a:ext cx="13716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Service Delivery and Engineering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24200" y="5051425"/>
            <a:ext cx="1371600" cy="10668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Product Development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648200" y="5051425"/>
            <a:ext cx="13716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Architecture, Strategy and Design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172200" y="5051425"/>
            <a:ext cx="13716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IT Resource Management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696200" y="5051425"/>
            <a:ext cx="13716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Information Security</a:t>
            </a:r>
          </a:p>
        </p:txBody>
      </p:sp>
      <p:cxnSp>
        <p:nvCxnSpPr>
          <p:cNvPr id="31" name="Elbow Connector 30"/>
          <p:cNvCxnSpPr>
            <a:stCxn id="23" idx="2"/>
            <a:endCxn id="25" idx="0"/>
          </p:cNvCxnSpPr>
          <p:nvPr/>
        </p:nvCxnSpPr>
        <p:spPr>
          <a:xfrm rot="5400000">
            <a:off x="2095500" y="2574925"/>
            <a:ext cx="1143000" cy="3810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2" name="Elbow Connector 31"/>
          <p:cNvCxnSpPr>
            <a:stCxn id="23" idx="2"/>
            <a:endCxn id="26" idx="0"/>
          </p:cNvCxnSpPr>
          <p:nvPr/>
        </p:nvCxnSpPr>
        <p:spPr>
          <a:xfrm rot="5400000">
            <a:off x="2857500" y="3336925"/>
            <a:ext cx="1143000" cy="2286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3" name="Elbow Connector 32"/>
          <p:cNvCxnSpPr>
            <a:stCxn id="23" idx="2"/>
            <a:endCxn id="27" idx="0"/>
          </p:cNvCxnSpPr>
          <p:nvPr/>
        </p:nvCxnSpPr>
        <p:spPr>
          <a:xfrm rot="5400000">
            <a:off x="3619500" y="4098925"/>
            <a:ext cx="1143000" cy="762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4" name="Elbow Connector 33"/>
          <p:cNvCxnSpPr>
            <a:stCxn id="23" idx="2"/>
            <a:endCxn id="28" idx="0"/>
          </p:cNvCxnSpPr>
          <p:nvPr/>
        </p:nvCxnSpPr>
        <p:spPr>
          <a:xfrm rot="16200000" flipH="1">
            <a:off x="4381500" y="4098925"/>
            <a:ext cx="1143000" cy="762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5" name="Elbow Connector 34"/>
          <p:cNvCxnSpPr>
            <a:stCxn id="23" idx="2"/>
            <a:endCxn id="29" idx="0"/>
          </p:cNvCxnSpPr>
          <p:nvPr/>
        </p:nvCxnSpPr>
        <p:spPr>
          <a:xfrm rot="16200000" flipH="1">
            <a:off x="5143500" y="3336925"/>
            <a:ext cx="1143000" cy="2286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6" name="Elbow Connector 35"/>
          <p:cNvCxnSpPr>
            <a:stCxn id="23" idx="2"/>
            <a:endCxn id="30" idx="0"/>
          </p:cNvCxnSpPr>
          <p:nvPr/>
        </p:nvCxnSpPr>
        <p:spPr>
          <a:xfrm rot="16200000" flipH="1">
            <a:off x="5905500" y="2574925"/>
            <a:ext cx="1143000" cy="38100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7" name="Elbow Connector 36"/>
          <p:cNvCxnSpPr>
            <a:stCxn id="23" idx="3"/>
            <a:endCxn id="24" idx="1"/>
          </p:cNvCxnSpPr>
          <p:nvPr/>
        </p:nvCxnSpPr>
        <p:spPr>
          <a:xfrm flipV="1">
            <a:off x="5943600" y="2298700"/>
            <a:ext cx="609600" cy="73342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ysDot"/>
          </a:ln>
          <a:effectLst/>
        </p:spPr>
      </p:cxnSp>
      <p:sp>
        <p:nvSpPr>
          <p:cNvPr id="38" name="Rectangle 37"/>
          <p:cNvSpPr/>
          <p:nvPr/>
        </p:nvSpPr>
        <p:spPr>
          <a:xfrm>
            <a:off x="6553200" y="3013075"/>
            <a:ext cx="2057400" cy="1066800"/>
          </a:xfrm>
          <a:prstGeom prst="rect">
            <a:avLst/>
          </a:prstGeom>
          <a:solidFill>
            <a:srgbClr val="7AC143">
              <a:lumMod val="20000"/>
              <a:lumOff val="80000"/>
            </a:srgbClr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3F72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Customer Liaisons</a:t>
            </a:r>
          </a:p>
        </p:txBody>
      </p:sp>
      <p:cxnSp>
        <p:nvCxnSpPr>
          <p:cNvPr id="39" name="Elbow Connector 38"/>
          <p:cNvCxnSpPr>
            <a:stCxn id="23" idx="3"/>
            <a:endCxn id="38" idx="1"/>
          </p:cNvCxnSpPr>
          <p:nvPr/>
        </p:nvCxnSpPr>
        <p:spPr>
          <a:xfrm>
            <a:off x="5943600" y="3032125"/>
            <a:ext cx="609600" cy="51435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ysDot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200400" y="1912938"/>
            <a:ext cx="27432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Product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239000" y="1912938"/>
            <a:ext cx="17526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PD Business Office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4427538"/>
            <a:ext cx="27432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ADCIO for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Project Management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00400" y="4427538"/>
            <a:ext cx="27432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ADCIO for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Product Support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172200" y="4427538"/>
            <a:ext cx="27432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ADCIO for </a:t>
            </a:r>
            <a:b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</a:b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Development Management</a:t>
            </a:r>
          </a:p>
        </p:txBody>
      </p:sp>
      <p:cxnSp>
        <p:nvCxnSpPr>
          <p:cNvPr id="20" name="Elbow Connector 19"/>
          <p:cNvCxnSpPr>
            <a:stCxn id="15" idx="2"/>
            <a:endCxn id="18" idx="0"/>
          </p:cNvCxnSpPr>
          <p:nvPr/>
        </p:nvCxnSpPr>
        <p:spPr>
          <a:xfrm rot="5400000">
            <a:off x="3924301" y="3778250"/>
            <a:ext cx="1295400" cy="3175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1" name="Elbow Connector 20"/>
          <p:cNvCxnSpPr>
            <a:stCxn id="15" idx="2"/>
            <a:endCxn id="19" idx="0"/>
          </p:cNvCxnSpPr>
          <p:nvPr/>
        </p:nvCxnSpPr>
        <p:spPr>
          <a:xfrm rot="16200000" flipH="1">
            <a:off x="5410200" y="2293938"/>
            <a:ext cx="1295400" cy="297180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7AC143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2" name="Straight Connector 21"/>
          <p:cNvCxnSpPr>
            <a:stCxn id="15" idx="3"/>
            <a:endCxn id="16" idx="1"/>
          </p:cNvCxnSpPr>
          <p:nvPr/>
        </p:nvCxnSpPr>
        <p:spPr>
          <a:xfrm>
            <a:off x="5943600" y="2522538"/>
            <a:ext cx="1295400" cy="0"/>
          </a:xfrm>
          <a:prstGeom prst="line">
            <a:avLst/>
          </a:prstGeom>
          <a:noFill/>
          <a:ln w="28575" cap="flat" cmpd="sng" algn="ctr">
            <a:solidFill>
              <a:srgbClr val="7AC143">
                <a:shade val="95000"/>
                <a:satMod val="105000"/>
              </a:srgbClr>
            </a:solidFill>
            <a:prstDash val="sysDot"/>
          </a:ln>
          <a:effectLst/>
        </p:spPr>
      </p:cxnSp>
      <p:sp>
        <p:nvSpPr>
          <p:cNvPr id="23" name="Rectangle 22"/>
          <p:cNvSpPr/>
          <p:nvPr/>
        </p:nvSpPr>
        <p:spPr>
          <a:xfrm>
            <a:off x="407988" y="1919288"/>
            <a:ext cx="1752600" cy="1219200"/>
          </a:xfrm>
          <a:prstGeom prst="rect">
            <a:avLst/>
          </a:prstGeom>
          <a:solidFill>
            <a:srgbClr val="7AC143"/>
          </a:solidFill>
          <a:ln w="25400" cap="flat" cmpd="sng" algn="ctr">
            <a:solidFill>
              <a:srgbClr val="7AC143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Arial" pitchFamily="34" charset="0"/>
              </a:rPr>
              <a:t>PMAS Business Office</a:t>
            </a:r>
          </a:p>
        </p:txBody>
      </p:sp>
      <p:cxnSp>
        <p:nvCxnSpPr>
          <p:cNvPr id="24" name="Straight Connector 23"/>
          <p:cNvCxnSpPr>
            <a:stCxn id="15" idx="1"/>
            <a:endCxn id="23" idx="3"/>
          </p:cNvCxnSpPr>
          <p:nvPr/>
        </p:nvCxnSpPr>
        <p:spPr>
          <a:xfrm rot="10800000" flipV="1">
            <a:off x="2160588" y="2522538"/>
            <a:ext cx="1039812" cy="6350"/>
          </a:xfrm>
          <a:prstGeom prst="line">
            <a:avLst/>
          </a:prstGeom>
          <a:noFill/>
          <a:ln w="28575" cap="flat" cmpd="sng" algn="ctr">
            <a:solidFill>
              <a:srgbClr val="7AC143">
                <a:shade val="95000"/>
                <a:satMod val="105000"/>
              </a:srgbClr>
            </a:solidFill>
            <a:prstDash val="sysDot"/>
          </a:ln>
          <a:effectLst/>
        </p:spPr>
      </p:cxnSp>
      <p:cxnSp>
        <p:nvCxnSpPr>
          <p:cNvPr id="25" name="Elbow Connector 24"/>
          <p:cNvCxnSpPr>
            <a:stCxn id="15" idx="2"/>
            <a:endCxn id="17" idx="0"/>
          </p:cNvCxnSpPr>
          <p:nvPr/>
        </p:nvCxnSpPr>
        <p:spPr>
          <a:xfrm rot="5400000">
            <a:off x="2476500" y="2332038"/>
            <a:ext cx="1295400" cy="2895600"/>
          </a:xfrm>
          <a:prstGeom prst="bentConnector3">
            <a:avLst>
              <a:gd name="adj1" fmla="val 50000"/>
            </a:avLst>
          </a:prstGeom>
          <a:ln w="19050">
            <a:solidFill>
              <a:srgbClr val="77C0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 Mission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14800" y="1600200"/>
            <a:ext cx="4572000" cy="44935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36538" indent="-236538">
              <a:spcBef>
                <a:spcPts val="300"/>
              </a:spcBef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Employ stakeholder involvement and feedback in all relevant organizational activities</a:t>
            </a:r>
          </a:p>
          <a:p>
            <a:pPr marL="236538" indent="-236538"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Develop and utilize consistent, quantitative measures of success</a:t>
            </a:r>
          </a:p>
          <a:p>
            <a:pPr marL="236538" indent="-236538"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Implement bottom-up solutions to top-down vision</a:t>
            </a:r>
          </a:p>
          <a:p>
            <a:pPr marL="236538" indent="-236538"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Build an expert workforce with access to proper tools and training</a:t>
            </a:r>
          </a:p>
          <a:p>
            <a:pPr marL="236538" indent="-236538"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Adhere to PMAS and </a:t>
            </a:r>
            <a:r>
              <a:rPr lang="en-US" sz="2200" dirty="0" err="1" smtClean="0">
                <a:latin typeface="+mn-lt"/>
                <a:cs typeface="Georgia" pitchFamily="18" charset="0"/>
              </a:rPr>
              <a:t>ProPath</a:t>
            </a:r>
            <a:r>
              <a:rPr lang="en-US" sz="2200" dirty="0" smtClean="0">
                <a:latin typeface="+mn-lt"/>
                <a:cs typeface="Georgia" pitchFamily="18" charset="0"/>
              </a:rPr>
              <a:t> best practices</a:t>
            </a:r>
          </a:p>
          <a:p>
            <a:pPr marL="236538" indent="-236538">
              <a:buFont typeface="Arial" pitchFamily="34" charset="0"/>
              <a:buChar char="•"/>
              <a:tabLst>
                <a:tab pos="1885950" algn="l"/>
              </a:tabLst>
            </a:pPr>
            <a:r>
              <a:rPr lang="en-US" sz="2200" dirty="0" smtClean="0">
                <a:latin typeface="+mn-lt"/>
                <a:cs typeface="Georgia" pitchFamily="18" charset="0"/>
              </a:rPr>
              <a:t>Create proactive environment to anticipate needs and issues</a:t>
            </a: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573087" y="1981200"/>
            <a:ext cx="3008313" cy="3810000"/>
          </a:xfrm>
          <a:prstGeom prst="rect">
            <a:avLst/>
          </a:prstGeom>
          <a:noFill/>
          <a:ln w="31750" cap="flat" cmpd="sng" algn="ctr">
            <a:solidFill>
              <a:srgbClr val="77C03E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To be the provider of choice for VA software solutions as well as a trusted partner in how VA delivers its mission.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To provide secure, reliable, well-designed enterprise application software and services that deliver accurate, consistent, and timely information to meet our commitments to Veterans and achieve VA’s transformational goals.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Management and Development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E927E1-E70B-4FF6-8D14-9CDF880EF3E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PD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2000" b="1" dirty="0" smtClean="0">
                <a:cs typeface="Arial" pitchFamily="34" charset="0"/>
              </a:rPr>
              <a:t>Develop and deploy new mission critical systems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Benefits, Corporate, Health Care Delivery Projects;  Veteran Data Access Services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Other funded system enhancements</a:t>
            </a:r>
          </a:p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2000" b="1" dirty="0" smtClean="0">
                <a:cs typeface="Arial" pitchFamily="34" charset="0"/>
              </a:rPr>
              <a:t>Product support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Serve as experts on deployed software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Retire/consolidate products to reduce cost and/or exploit new benefits</a:t>
            </a:r>
          </a:p>
          <a:p>
            <a:pPr marL="347663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2000" b="1" dirty="0" smtClean="0">
                <a:cs typeface="Arial" pitchFamily="34" charset="0"/>
              </a:rPr>
              <a:t>Project Management Accountability System (PMAS)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Rigorous management approach that delivers smaller, more frequent releases of new functionality to </a:t>
            </a:r>
            <a:r>
              <a:rPr lang="en-US" sz="18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the</a:t>
            </a:r>
            <a:r>
              <a:rPr lang="en-US" sz="1800" dirty="0" smtClean="0">
                <a:cs typeface="Arial" pitchFamily="34" charset="0"/>
              </a:rPr>
              <a:t> customer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Ensure that the customer, project, and vendors on a project are aligned, accountable and have access to necessary resources before work begins</a:t>
            </a:r>
          </a:p>
          <a:p>
            <a:pPr marL="747713" lvl="1" indent="-347663">
              <a:spcBef>
                <a:spcPts val="600"/>
              </a:spcBef>
              <a:tabLst>
                <a:tab pos="1885950" algn="l"/>
              </a:tabLst>
            </a:pPr>
            <a:r>
              <a:rPr lang="en-US" sz="1800" dirty="0" smtClean="0">
                <a:cs typeface="Arial" pitchFamily="34" charset="0"/>
              </a:rPr>
              <a:t>Mandatory for all VA IT projects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Pieces of the Project Management Puzzle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752600"/>
            <a:ext cx="5181600" cy="4525963"/>
          </a:xfrm>
        </p:spPr>
        <p:txBody>
          <a:bodyPr/>
          <a:lstStyle/>
          <a:p>
            <a:pPr lvl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PMAS: The Framework</a:t>
            </a:r>
          </a:p>
          <a:p>
            <a:pPr lvl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ProPath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: The Managing Tools</a:t>
            </a:r>
          </a:p>
          <a:p>
            <a:pPr lvl="0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Agile Development: The Methodology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219A-98DC-42BA-A12A-12E75342F36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14000" contrast="22000"/>
          </a:blip>
          <a:srcRect/>
          <a:stretch>
            <a:fillRect/>
          </a:stretch>
        </p:blipFill>
        <p:spPr bwMode="auto">
          <a:xfrm>
            <a:off x="609600" y="1579378"/>
            <a:ext cx="2743200" cy="2611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31900" dist="1435100" dir="5400000" algn="ctr" rotWithShape="0">
              <a:sysClr val="window" lastClr="FFFFFF">
                <a:lumMod val="50000"/>
                <a:alpha val="0"/>
              </a:sys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4842</TotalTime>
  <Words>1359</Words>
  <Application>Microsoft Office PowerPoint</Application>
  <PresentationFormat>On-screen Show (4:3)</PresentationFormat>
  <Paragraphs>238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   Advanced Planning  Brief to Industry    </vt:lpstr>
      <vt:lpstr>Agenda</vt:lpstr>
      <vt:lpstr>PD Overview</vt:lpstr>
      <vt:lpstr>Office of Information and Technology</vt:lpstr>
      <vt:lpstr>Product Development</vt:lpstr>
      <vt:lpstr>Product Development Mission</vt:lpstr>
      <vt:lpstr>Management and Development</vt:lpstr>
      <vt:lpstr>What Does PD Do?</vt:lpstr>
      <vt:lpstr>Pieces of the Project Management Puzzle</vt:lpstr>
      <vt:lpstr>PMAS Overview</vt:lpstr>
      <vt:lpstr>   Competency Based Organization</vt:lpstr>
      <vt:lpstr>Project Alignments</vt:lpstr>
      <vt:lpstr>Major Initiatives (MIs)</vt:lpstr>
      <vt:lpstr>Aligning Projects by Function</vt:lpstr>
      <vt:lpstr>Project Management</vt:lpstr>
      <vt:lpstr>Project Alignments</vt:lpstr>
      <vt:lpstr>FY14 Preview</vt:lpstr>
      <vt:lpstr>What’s Next?</vt:lpstr>
      <vt:lpstr>Increment-Based Contracting</vt:lpstr>
      <vt:lpstr>What Projects Use Increment-Based Contracting?</vt:lpstr>
      <vt:lpstr>FY14 Acquisition Opportunities Health Care Delivery Projects</vt:lpstr>
      <vt:lpstr>FY14 Acquisition Opportunities Health Care Delivery Projects</vt:lpstr>
      <vt:lpstr>FY14 Acquisition Opportunities Veterans Benefits Transformation Projects</vt:lpstr>
      <vt:lpstr>FY14 Acquisition Opportunities    Veterans Benefit Management System (VBMS)</vt:lpstr>
      <vt:lpstr>FY14 Acquisition Opportunities    Veterans Relationship Management</vt:lpstr>
      <vt:lpstr>FY14 Acquisition Opportunities    Veterans Lifetime Electronic Record</vt:lpstr>
      <vt:lpstr>Top Procurement Actions FY14 Benefits Product Support and PM</vt:lpstr>
      <vt:lpstr>Questions?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Schliesman, Steven</cp:lastModifiedBy>
  <cp:revision>589</cp:revision>
  <dcterms:created xsi:type="dcterms:W3CDTF">2009-09-28T17:46:17Z</dcterms:created>
  <dcterms:modified xsi:type="dcterms:W3CDTF">2013-06-18T19:17:17Z</dcterms:modified>
</cp:coreProperties>
</file>