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7"/>
  </p:notesMasterIdLst>
  <p:sldIdLst>
    <p:sldId id="348" r:id="rId2"/>
    <p:sldId id="343" r:id="rId3"/>
    <p:sldId id="344" r:id="rId4"/>
    <p:sldId id="349" r:id="rId5"/>
    <p:sldId id="346" r:id="rId6"/>
  </p:sldIdLst>
  <p:sldSz cx="9144000" cy="6858000" type="screen4x3"/>
  <p:notesSz cx="7102475" cy="93884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3CC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6" autoAdjust="0"/>
    <p:restoredTop sz="86316" autoAdjust="0"/>
  </p:normalViewPr>
  <p:slideViewPr>
    <p:cSldViewPr>
      <p:cViewPr>
        <p:scale>
          <a:sx n="100" d="100"/>
          <a:sy n="100" d="100"/>
        </p:scale>
        <p:origin x="120" y="113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4215" tIns="47108" rIns="94215" bIns="4710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3" y="0"/>
            <a:ext cx="3077739" cy="469424"/>
          </a:xfrm>
          <a:prstGeom prst="rect">
            <a:avLst/>
          </a:prstGeom>
        </p:spPr>
        <p:txBody>
          <a:bodyPr vert="horz" lIns="94215" tIns="47108" rIns="94215" bIns="4710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7BC2C8B-EB4D-44A9-AEE6-E7988287F458}" type="datetimeFigureOut">
              <a:rPr lang="en-US"/>
              <a:pPr>
                <a:defRPr/>
              </a:pPr>
              <a:t>12/4/2015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703263"/>
            <a:ext cx="4695825" cy="3521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15" tIns="47108" rIns="94215" bIns="47108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459527"/>
            <a:ext cx="5681980" cy="4224814"/>
          </a:xfrm>
          <a:prstGeom prst="rect">
            <a:avLst/>
          </a:prstGeom>
        </p:spPr>
        <p:txBody>
          <a:bodyPr vert="horz" lIns="94215" tIns="47108" rIns="94215" bIns="47108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1"/>
            <a:ext cx="3077739" cy="469424"/>
          </a:xfrm>
          <a:prstGeom prst="rect">
            <a:avLst/>
          </a:prstGeom>
        </p:spPr>
        <p:txBody>
          <a:bodyPr vert="horz" lIns="94215" tIns="47108" rIns="94215" bIns="4710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3" y="8917421"/>
            <a:ext cx="3077739" cy="469424"/>
          </a:xfrm>
          <a:prstGeom prst="rect">
            <a:avLst/>
          </a:prstGeom>
        </p:spPr>
        <p:txBody>
          <a:bodyPr vert="horz" lIns="94215" tIns="47108" rIns="94215" bIns="4710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114AF9B-7962-49D5-A87A-6A24C8E497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366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4AF9B-7962-49D5-A87A-6A24C8E4970A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334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4AF9B-7962-49D5-A87A-6A24C8E4970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4AF9B-7962-49D5-A87A-6A24C8E4970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4AF9B-7962-49D5-A87A-6A24C8E4970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14AF9B-7962-49D5-A87A-6A24C8E4970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00674-D9AB-40CE-A349-3C1155572D61}" type="datetime1">
              <a:rPr lang="en-US"/>
              <a:pPr>
                <a:defRPr/>
              </a:pPr>
              <a:t>12/4/2015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6DA49-4755-4916-B5E1-FC267C97E9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444D1-9735-4F58-B47F-BB3AAF2053E3}" type="datetime1">
              <a:rPr lang="en-US"/>
              <a:pPr>
                <a:defRPr/>
              </a:pPr>
              <a:t>12/4/2015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15AB5-FCE9-4E5C-BC3F-CA2CD493EC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4DB3F-5C04-4BD3-A693-F76D8915EED3}" type="datetime1">
              <a:rPr lang="en-US"/>
              <a:pPr>
                <a:defRPr/>
              </a:pPr>
              <a:t>12/4/2015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E88D3-9A6B-4A91-A8AC-2F78ECFE7E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>
            <a:lvl1pPr>
              <a:defRPr sz="3400" baseline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087C6-E3E1-45F7-AE8A-768F58A89E1C}" type="datetime1">
              <a:rPr lang="en-US"/>
              <a:pPr>
                <a:defRPr/>
              </a:pPr>
              <a:t>12/4/2015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7219A-98DC-42BA-A12A-12E75342F3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73FAD-28C1-44E0-A2A3-7F5291E01A15}" type="datetime1">
              <a:rPr lang="en-US"/>
              <a:pPr>
                <a:defRPr/>
              </a:pPr>
              <a:t>12/4/2015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927E1-E70B-4FF6-8D14-9CDF880EF3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BA631-2D1C-412A-90CF-DA8FF8F0A1D1}" type="datetime1">
              <a:rPr lang="en-US"/>
              <a:pPr>
                <a:defRPr/>
              </a:pPr>
              <a:t>12/4/2015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4249C-4FDD-4D4C-843B-EA2AA78452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C25B7-EBCC-4148-860D-2199BC421909}" type="datetime1">
              <a:rPr lang="en-US"/>
              <a:pPr>
                <a:defRPr/>
              </a:pPr>
              <a:t>12/4/2015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DFDB6-263A-4A06-97D7-F306EC55A8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646A0-78FE-424E-8F25-63FF48B86FD8}" type="datetime1">
              <a:rPr lang="en-US"/>
              <a:pPr>
                <a:defRPr/>
              </a:pPr>
              <a:t>12/4/2015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352A2-FA36-4198-B8DB-B5FE725F79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6426A-EDC3-464E-8B27-8484C5ABD7CA}" type="datetime1">
              <a:rPr lang="en-US"/>
              <a:pPr>
                <a:defRPr/>
              </a:pPr>
              <a:t>12/4/2015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29990-F38A-4F12-846F-97009A35C6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2E471-C036-4F0E-A894-A1B857C4B00F}" type="datetime1">
              <a:rPr lang="en-US"/>
              <a:pPr>
                <a:defRPr/>
              </a:pPr>
              <a:t>12/4/2015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EDB9E-1C79-412E-8604-7BAB00BD5E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2209D-1017-4BAF-8E1D-0312A7E7DD96}" type="datetime1">
              <a:rPr lang="en-US"/>
              <a:pPr>
                <a:defRPr/>
              </a:pPr>
              <a:t>12/4/2015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BB18A-2ED6-4A90-931E-559DE6819C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CEAAF69-7742-46E9-83F9-707CEEC8477B}" type="datetime1">
              <a:rPr lang="en-US"/>
              <a:pPr>
                <a:defRPr/>
              </a:pPr>
              <a:t>12/4/2015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88F2EB6-022A-4D82-89CB-F7201A79F3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voa.va.gov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762000" y="1905000"/>
            <a:ext cx="7772400" cy="1981200"/>
          </a:xfrm>
        </p:spPr>
        <p:txBody>
          <a:bodyPr/>
          <a:lstStyle/>
          <a:p>
            <a:pPr eaLnBrk="1" hangingPunct="1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Non-IT Advanced Planning </a:t>
            </a:r>
            <a:b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Briefing for Industry</a:t>
            </a:r>
            <a:b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endParaRPr lang="en-US" dirty="0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86741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3124200"/>
            <a:ext cx="9144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cs typeface="Arial" pitchFamily="34" charset="0"/>
              </a:rPr>
              <a:t/>
            </a:r>
            <a:br>
              <a:rPr lang="en-US" sz="44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cs typeface="Arial" pitchFamily="34" charset="0"/>
              </a:rPr>
            </a:b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cs typeface="Arial" pitchFamily="34" charset="0"/>
              </a:rPr>
              <a:t/>
            </a:r>
            <a:br>
              <a:rPr lang="en-US" sz="44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cs typeface="Arial" pitchFamily="34" charset="0"/>
              </a:rPr>
            </a:b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cs typeface="Arial" pitchFamily="34" charset="0"/>
              </a:rPr>
              <a:t>December 10, 2015</a:t>
            </a:r>
            <a:r>
              <a:rPr lang="en-US" sz="4400" dirty="0" smtClean="0">
                <a:latin typeface="Arial Black" pitchFamily="34" charset="0"/>
              </a:rPr>
              <a:t/>
            </a:r>
            <a:br>
              <a:rPr lang="en-US" sz="4400" dirty="0" smtClean="0">
                <a:latin typeface="Arial Black" pitchFamily="34" charset="0"/>
              </a:rPr>
            </a:br>
            <a:endParaRPr lang="en-US" sz="4400" dirty="0" smtClean="0">
              <a:latin typeface="Arial Black" pitchFamily="34" charset="0"/>
            </a:endParaRPr>
          </a:p>
          <a:p>
            <a:pPr algn="ctr"/>
            <a:endParaRPr lang="en-US" sz="44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Administrative Remarks</a:t>
            </a:r>
          </a:p>
        </p:txBody>
      </p:sp>
      <p:pic>
        <p:nvPicPr>
          <p:cNvPr id="8196" name="Picture 1" descr="VeteransAffairs-Se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2286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B98FFB-6BAF-44FE-98A2-7B2F1597F915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52400" y="1295400"/>
            <a:ext cx="8763000" cy="1588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57200" y="1447800"/>
            <a:ext cx="8229600" cy="158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686800" cy="4800600"/>
          </a:xfrm>
        </p:spPr>
        <p:txBody>
          <a:bodyPr/>
          <a:lstStyle/>
          <a:p>
            <a:r>
              <a:rPr lang="en-US" sz="2800" dirty="0" smtClean="0"/>
              <a:t>Please sign-in and wear your name tag</a:t>
            </a:r>
          </a:p>
          <a:p>
            <a:r>
              <a:rPr lang="en-US" sz="2800" dirty="0"/>
              <a:t>When leaving today, please drop off  your name tag in the identified boxes located outside the </a:t>
            </a:r>
            <a:r>
              <a:rPr lang="en-US" sz="2800" dirty="0" smtClean="0"/>
              <a:t>doors</a:t>
            </a:r>
          </a:p>
          <a:p>
            <a:r>
              <a:rPr lang="en-US" sz="2800" dirty="0"/>
              <a:t>Please put electronic devices in silent mode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Administrative Remarks(Cont.)</a:t>
            </a:r>
          </a:p>
        </p:txBody>
      </p:sp>
      <p:pic>
        <p:nvPicPr>
          <p:cNvPr id="8196" name="Picture 1" descr="VeteransAffairs-Se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2286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B98FFB-6BAF-44FE-98A2-7B2F1597F915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52400" y="1295400"/>
            <a:ext cx="8763000" cy="1588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57200" y="1447800"/>
            <a:ext cx="8229600" cy="158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4648200"/>
          </a:xfrm>
        </p:spPr>
        <p:txBody>
          <a:bodyPr/>
          <a:lstStyle/>
          <a:p>
            <a:r>
              <a:rPr lang="en-US" sz="2800" dirty="0"/>
              <a:t>Asking Questions</a:t>
            </a:r>
            <a:endParaRPr lang="en-US" sz="2800" dirty="0">
              <a:solidFill>
                <a:srgbClr val="FF0000"/>
              </a:solidFill>
            </a:endParaRPr>
          </a:p>
          <a:p>
            <a:pPr lvl="1"/>
            <a:r>
              <a:rPr lang="en-US" sz="2400" dirty="0" smtClean="0"/>
              <a:t>Index cards </a:t>
            </a:r>
            <a:r>
              <a:rPr lang="en-US" sz="2400" dirty="0"/>
              <a:t>are available on the back tables</a:t>
            </a:r>
          </a:p>
          <a:p>
            <a:pPr lvl="1"/>
            <a:r>
              <a:rPr lang="en-US" sz="2400" dirty="0" smtClean="0"/>
              <a:t>Place </a:t>
            </a:r>
            <a:r>
              <a:rPr lang="en-US" sz="2400" dirty="0"/>
              <a:t>in baskets at the back of the auditorium or hand to </a:t>
            </a:r>
            <a:r>
              <a:rPr lang="en-US" sz="2400" dirty="0" smtClean="0"/>
              <a:t>SAC </a:t>
            </a:r>
            <a:r>
              <a:rPr lang="en-US" sz="2400" dirty="0"/>
              <a:t>personnel throughout the day</a:t>
            </a:r>
          </a:p>
          <a:p>
            <a:pPr lvl="1"/>
            <a:r>
              <a:rPr lang="en-US" sz="2400" dirty="0" smtClean="0"/>
              <a:t>Please indicate the </a:t>
            </a:r>
            <a:r>
              <a:rPr lang="en-US" sz="2400" dirty="0"/>
              <a:t>topic </a:t>
            </a:r>
            <a:r>
              <a:rPr lang="en-US" sz="2400" dirty="0" smtClean="0"/>
              <a:t>and/or speaker to whom the question </a:t>
            </a:r>
            <a:r>
              <a:rPr lang="en-US" sz="2400" dirty="0"/>
              <a:t>is </a:t>
            </a:r>
            <a:r>
              <a:rPr lang="en-US" sz="2400" dirty="0" smtClean="0"/>
              <a:t>directed</a:t>
            </a:r>
            <a:endParaRPr lang="en-US" sz="2400" dirty="0"/>
          </a:p>
          <a:p>
            <a:pPr lvl="1"/>
            <a:r>
              <a:rPr lang="en-US" sz="2400" dirty="0" smtClean="0"/>
              <a:t>Questions </a:t>
            </a:r>
            <a:r>
              <a:rPr lang="en-US" sz="2400" dirty="0"/>
              <a:t>will be answered during the panel discussion in the afternoon</a:t>
            </a:r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Administrative Remarks(Cont.)</a:t>
            </a:r>
          </a:p>
        </p:txBody>
      </p:sp>
      <p:pic>
        <p:nvPicPr>
          <p:cNvPr id="8196" name="Picture 1" descr="VeteransAffairs-Se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2286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B98FFB-6BAF-44FE-98A2-7B2F1597F915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52400" y="1295400"/>
            <a:ext cx="8763000" cy="1588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57200" y="1447800"/>
            <a:ext cx="8229600" cy="158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458200" cy="48006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81000" y="1665744"/>
            <a:ext cx="8305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Information presented during this briefing represents the latest information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Government responses to today’s questions should be considered </a:t>
            </a:r>
            <a:r>
              <a:rPr lang="en-US" sz="2800" u="sng" dirty="0">
                <a:latin typeface="+mj-lt"/>
              </a:rPr>
              <a:t>ADVISORY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The registration list, </a:t>
            </a:r>
            <a:r>
              <a:rPr lang="en-US" sz="2800" dirty="0">
                <a:latin typeface="+mj-lt"/>
              </a:rPr>
              <a:t>briefing charts, and live stream video of the event will </a:t>
            </a:r>
            <a:r>
              <a:rPr lang="en-US" sz="2800" dirty="0" smtClean="0">
                <a:latin typeface="+mj-lt"/>
              </a:rPr>
              <a:t>be available on </a:t>
            </a:r>
            <a:r>
              <a:rPr lang="en-US" sz="2800" dirty="0" smtClean="0">
                <a:latin typeface="+mj-lt"/>
                <a:hlinkClick r:id="rId4"/>
              </a:rPr>
              <a:t>https://www.voa.va.gov</a:t>
            </a:r>
            <a:r>
              <a:rPr lang="en-US" sz="2800" dirty="0" smtClean="0">
                <a:latin typeface="+mj-lt"/>
              </a:rPr>
              <a:t> under ‘Non-IT APBI’ by the end of the week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</a:rPr>
              <a:t>Lunch is available for purchase onsite at the Clubs of Quantico</a:t>
            </a:r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6885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Agenda</a:t>
            </a:r>
          </a:p>
        </p:txBody>
      </p:sp>
      <p:pic>
        <p:nvPicPr>
          <p:cNvPr id="8196" name="Picture 1" descr="VeteransAffairs-Se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2286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B98FFB-6BAF-44FE-98A2-7B2F1597F915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52400" y="1295400"/>
            <a:ext cx="8763000" cy="1588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57200" y="1447800"/>
            <a:ext cx="8229600" cy="158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1600200"/>
            <a:ext cx="88392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7:30-9:00AM		Check-in and networking</a:t>
            </a:r>
          </a:p>
          <a:p>
            <a:pPr marL="0" indent="0">
              <a:buNone/>
            </a:pP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9:00-9:05AM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National 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Anthem, 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USMC Ceremonial Platoon, Quantico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9:10-9:20AM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		Welcome Remarks: Mr.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Elegear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Primus Deputy Associate Executive Director, SAC, to introduce, Mr. Greg Giddens</a:t>
            </a:r>
          </a:p>
          <a:p>
            <a:pPr marL="0" indent="0">
              <a:buNone/>
            </a:pP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9:25-9:40AM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		Mr. Greg Giddens, Principal Executive Director, Office of Acquisition, Logistics, and Construction (OALC)</a:t>
            </a:r>
          </a:p>
          <a:p>
            <a:pPr marL="0" indent="0">
              <a:buNone/>
            </a:pP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9:45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:-10:10AM	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	Mr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. Michael Feil,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MyVA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Task Force</a:t>
            </a:r>
          </a:p>
          <a:p>
            <a:pPr marL="0" indent="0">
              <a:buNone/>
            </a:pP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10:15-10:40AM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Mr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. Tom Murphy, Veterans Benefits Administration (VBA)</a:t>
            </a:r>
          </a:p>
          <a:p>
            <a:pPr marL="0" indent="0">
              <a:buNone/>
            </a:pP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10:40-10:50AM	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BREAK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</a:p>
          <a:p>
            <a:pPr marL="0" indent="0">
              <a:buNone/>
            </a:pP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10:55-11:20AM	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. Anita Hanson, Deputy Under Secretary (DUS) for Management, National Cemetery Administration (NCA)</a:t>
            </a:r>
          </a:p>
          <a:p>
            <a:pPr marL="0" indent="0">
              <a:buNone/>
            </a:pP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11:25-11:50AM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Mr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. Craig Robinson, Associate Deputy Assistant Secretary, National Acquisition Center (NAC)</a:t>
            </a:r>
          </a:p>
          <a:p>
            <a:pPr marL="0" indent="0">
              <a:buNone/>
            </a:pP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11:55-12:20PM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Mr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. Ricky Lemmon, Acting Deputy Procurement &amp; Logistics Officer, VHA</a:t>
            </a:r>
          </a:p>
          <a:p>
            <a:pPr marL="0" indent="0">
              <a:buNone/>
            </a:pP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12:20-1:20PM		Lunch</a:t>
            </a:r>
          </a:p>
          <a:p>
            <a:pPr marL="0" indent="0">
              <a:buNone/>
            </a:pP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1:25-1:50PM		Mr. Thomas Leney, Executive Director, OSDBU</a:t>
            </a:r>
          </a:p>
          <a:p>
            <a:pPr marL="0" indent="0">
              <a:buNone/>
            </a:pP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1:55-2:20PM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	Ms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. Penny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Nechanicky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, National Director, Prosthetics &amp; Sensory Aids, VHA</a:t>
            </a:r>
          </a:p>
          <a:p>
            <a:pPr marL="0" indent="0">
              <a:buNone/>
            </a:pP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2:25- 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2:50PM		Mr. David Elizalde, Deputy Chief Logistics Officer, VHA</a:t>
            </a:r>
          </a:p>
          <a:p>
            <a:pPr marL="0" indent="0">
              <a:buNone/>
            </a:pP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2:50-3:00PM		BREAK</a:t>
            </a:r>
          </a:p>
          <a:p>
            <a:pPr marL="0" indent="0">
              <a:buNone/>
            </a:pP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3:05-3:45PM		Panel Session/Question and Answer (panel to be made up of speakers or their Subject Matter Experts in their field)</a:t>
            </a:r>
          </a:p>
          <a:p>
            <a:pPr marL="0" indent="0">
              <a:buNone/>
            </a:pP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		Ms. Barb Stuetzer, Legal Representative, OGC</a:t>
            </a:r>
          </a:p>
          <a:p>
            <a:pPr marL="0" indent="0">
              <a:buNone/>
            </a:pP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3:50PM 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-End 		Closing Remarks: Ms. Phyllis Bower, Executive Director, OAO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4201</TotalTime>
  <Words>162</Words>
  <Application>Microsoft Office PowerPoint</Application>
  <PresentationFormat>On-screen Show (4:3)</PresentationFormat>
  <Paragraphs>51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   Non-IT Advanced Planning  Briefing for Industry    </vt:lpstr>
      <vt:lpstr>Administrative Remarks</vt:lpstr>
      <vt:lpstr>Administrative Remarks(Cont.)</vt:lpstr>
      <vt:lpstr>Administrative Remarks(Cont.)</vt:lpstr>
      <vt:lpstr>Agenda</vt:lpstr>
    </vt:vector>
  </TitlesOfParts>
  <Company>Department of Veterans Affairs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VA TAC</dc:title>
  <dc:creator>vhaeasrogans</dc:creator>
  <cp:lastModifiedBy>Department of Veterans Affairs</cp:lastModifiedBy>
  <cp:revision>599</cp:revision>
  <cp:lastPrinted>2015-06-16T01:39:00Z</cp:lastPrinted>
  <dcterms:created xsi:type="dcterms:W3CDTF">2009-09-28T17:46:17Z</dcterms:created>
  <dcterms:modified xsi:type="dcterms:W3CDTF">2015-12-04T12:33:25Z</dcterms:modified>
</cp:coreProperties>
</file>