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1"/>
  </p:notesMasterIdLst>
  <p:sldIdLst>
    <p:sldId id="348" r:id="rId2"/>
    <p:sldId id="343" r:id="rId3"/>
    <p:sldId id="352" r:id="rId4"/>
    <p:sldId id="357" r:id="rId5"/>
    <p:sldId id="358" r:id="rId6"/>
    <p:sldId id="360" r:id="rId7"/>
    <p:sldId id="359" r:id="rId8"/>
    <p:sldId id="368" r:id="rId9"/>
    <p:sldId id="361" r:id="rId10"/>
    <p:sldId id="370" r:id="rId11"/>
    <p:sldId id="371" r:id="rId12"/>
    <p:sldId id="362" r:id="rId13"/>
    <p:sldId id="363" r:id="rId14"/>
    <p:sldId id="364" r:id="rId15"/>
    <p:sldId id="365" r:id="rId16"/>
    <p:sldId id="366" r:id="rId17"/>
    <p:sldId id="367" r:id="rId18"/>
    <p:sldId id="369" r:id="rId19"/>
    <p:sldId id="350"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6316" autoAdjust="0"/>
  </p:normalViewPr>
  <p:slideViewPr>
    <p:cSldViewPr>
      <p:cViewPr varScale="1">
        <p:scale>
          <a:sx n="99" d="100"/>
          <a:sy n="99" d="100"/>
        </p:scale>
        <p:origin x="-31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fontAlgn="auto">
              <a:spcBef>
                <a:spcPts val="0"/>
              </a:spcBef>
              <a:spcAft>
                <a:spcPts val="0"/>
              </a:spcAft>
              <a:defRPr sz="1200">
                <a:latin typeface="+mn-lt"/>
              </a:defRPr>
            </a:lvl1pPr>
          </a:lstStyle>
          <a:p>
            <a:pPr>
              <a:defRPr/>
            </a:pPr>
            <a:fld id="{37BC2C8B-EB4D-44A9-AEE6-E7988287F458}" type="datetimeFigureOut">
              <a:rPr lang="en-US"/>
              <a:pPr>
                <a:defRPr/>
              </a:pPr>
              <a:t>11/4/2013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1" tIns="46586" rIns="93171"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1" tIns="46586" rIns="93171" bIns="46586" rtlCol="0" anchor="b"/>
          <a:lstStyle>
            <a:lvl1pPr algn="r" fontAlgn="auto">
              <a:spcBef>
                <a:spcPts val="0"/>
              </a:spcBef>
              <a:spcAft>
                <a:spcPts val="0"/>
              </a:spcAft>
              <a:defRPr sz="1200">
                <a:latin typeface="+mn-lt"/>
              </a:defRPr>
            </a:lvl1pPr>
          </a:lstStyle>
          <a:p>
            <a:pPr>
              <a:defRPr/>
            </a:pPr>
            <a:fld id="{7114AF9B-7962-49D5-A87A-6A24C8E4970A}" type="slidenum">
              <a:rPr lang="en-US"/>
              <a:pPr>
                <a:defRPr/>
              </a:pPr>
              <a:t>‹#›</a:t>
            </a:fld>
            <a:endParaRPr lang="en-US" dirty="0"/>
          </a:p>
        </p:txBody>
      </p:sp>
    </p:spTree>
    <p:extLst>
      <p:ext uri="{BB962C8B-B14F-4D97-AF65-F5344CB8AC3E}">
        <p14:creationId xmlns:p14="http://schemas.microsoft.com/office/powerpoint/2010/main" val="4064834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6425"/>
            <a:ext cx="6553200" cy="4651375"/>
          </a:xfrm>
        </p:spPr>
        <p:txBody>
          <a:bodyPr>
            <a:normAutofit/>
          </a:bodyPr>
          <a:lstStyle/>
          <a:p>
            <a:r>
              <a:rPr lang="en-US" sz="1600" dirty="0" smtClean="0"/>
              <a:t>We are currently leading the largest expansion of national cemeteries since the Civil War. </a:t>
            </a:r>
          </a:p>
          <a:p>
            <a:endParaRPr lang="en-US" sz="1600" dirty="0" smtClean="0"/>
          </a:p>
          <a:p>
            <a:r>
              <a:rPr lang="en-US" sz="1600" dirty="0" smtClean="0"/>
              <a:t>We built 18 new national cemeteries between 1992 and 2010, and five more planned in FL (2), NE, NY, and CO.</a:t>
            </a:r>
          </a:p>
          <a:p>
            <a:endParaRPr lang="en-US" sz="1600" dirty="0" smtClean="0"/>
          </a:p>
          <a:p>
            <a:r>
              <a:rPr lang="en-US" sz="1600" dirty="0" smtClean="0"/>
              <a:t>We build in phases to meet burial demands, usually in 10-year increments. </a:t>
            </a:r>
          </a:p>
          <a:p>
            <a:endParaRPr lang="en-US" sz="1600" dirty="0" smtClean="0"/>
          </a:p>
          <a:p>
            <a:r>
              <a:rPr lang="en-US" sz="1600" dirty="0" smtClean="0"/>
              <a:t>Last year, we introduced our urban initiative, under which we will build columbarium-only satellite cemeteries in densely populated urban areas, where the existing national cemeteries are closed (NY City, San Francisco, Chicago, Indianapolis, and LA). </a:t>
            </a:r>
          </a:p>
          <a:p>
            <a:endParaRPr lang="en-US" sz="1600" dirty="0" smtClean="0"/>
          </a:p>
          <a:p>
            <a:r>
              <a:rPr lang="en-US" sz="1600" dirty="0" smtClean="0"/>
              <a:t>Obviously, this requires architectural and engineering expertise and large construction contracts.</a:t>
            </a:r>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also have a number of special projects ongoing at any time, including what we call “millennium projects”, which Congress funded to help us bring cemetery appearance up to national shrine standards.</a:t>
            </a:r>
          </a:p>
          <a:p>
            <a:endParaRPr lang="en-US" sz="1600" dirty="0" smtClean="0"/>
          </a:p>
          <a:p>
            <a:r>
              <a:rPr lang="en-US" sz="1600" dirty="0" smtClean="0"/>
              <a:t>These projects include  “raise and realign” efforts like the one you see here at Los Angeles National Cemetery. This employs a marker support system to keep headstones and markers correctly aligned for longer periods of time. </a:t>
            </a:r>
          </a:p>
          <a:p>
            <a:endParaRPr lang="en-US" sz="1600" dirty="0" smtClean="0"/>
          </a:p>
        </p:txBody>
      </p:sp>
      <p:sp>
        <p:nvSpPr>
          <p:cNvPr id="4" name="Slide Number Placeholder 3"/>
          <p:cNvSpPr>
            <a:spLocks noGrp="1"/>
          </p:cNvSpPr>
          <p:nvPr>
            <p:ph type="sldNum" sz="quarter" idx="10"/>
          </p:nvPr>
        </p:nvSpPr>
        <p:spPr/>
        <p:txBody>
          <a:bodyPr/>
          <a:lstStyle/>
          <a:p>
            <a:fld id="{9D90BF48-DDC1-4955-BDE8-89D30916BD4F}"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Other special projects include wide-ranging historic preservation/conservation activity, ranging from lodge and monument restoration to mothballing. Over 100 of the properties we manage date to the Civil War, so we also play an important role as caretakers of American history.</a:t>
            </a:r>
          </a:p>
          <a:p>
            <a:endParaRPr lang="en-US" sz="1600" dirty="0" smtClean="0"/>
          </a:p>
          <a:p>
            <a:r>
              <a:rPr lang="en-US" sz="1600" dirty="0" smtClean="0"/>
              <a:t>ARRA allowed us to take on a number of projects in this arena. The one you see here is restoration of a monument  for Union soldiers at Knoxville National Cemetery in Tennessee. </a:t>
            </a:r>
          </a:p>
          <a:p>
            <a:endParaRPr lang="en-US" sz="1600" dirty="0" smtClean="0"/>
          </a:p>
          <a:p>
            <a:r>
              <a:rPr lang="en-US" sz="1600" dirty="0" smtClean="0"/>
              <a:t>We do not have the skills in-house to take on very much of this kind of work. </a:t>
            </a:r>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Add information if you have something specific to your organization or suggestions not listed. Otherwise ust dleate first bullet and leave rest of slide information as is.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5357" indent="-290522" eaLnBrk="0" hangingPunct="0">
              <a:defRPr>
                <a:solidFill>
                  <a:schemeClr val="tx1"/>
                </a:solidFill>
                <a:latin typeface="Arial" pitchFamily="34" charset="0"/>
              </a:defRPr>
            </a:lvl2pPr>
            <a:lvl3pPr marL="1162088" indent="-232418" eaLnBrk="0" hangingPunct="0">
              <a:defRPr>
                <a:solidFill>
                  <a:schemeClr val="tx1"/>
                </a:solidFill>
                <a:latin typeface="Arial" pitchFamily="34" charset="0"/>
              </a:defRPr>
            </a:lvl3pPr>
            <a:lvl4pPr marL="1626923" indent="-232418" eaLnBrk="0" hangingPunct="0">
              <a:defRPr>
                <a:solidFill>
                  <a:schemeClr val="tx1"/>
                </a:solidFill>
                <a:latin typeface="Arial" pitchFamily="34" charset="0"/>
              </a:defRPr>
            </a:lvl4pPr>
            <a:lvl5pPr marL="2091759" indent="-232418" eaLnBrk="0" hangingPunct="0">
              <a:defRPr>
                <a:solidFill>
                  <a:schemeClr val="tx1"/>
                </a:solidFill>
                <a:latin typeface="Arial" pitchFamily="34" charset="0"/>
              </a:defRPr>
            </a:lvl5pPr>
            <a:lvl6pPr marL="2556594" indent="-232418" eaLnBrk="0" fontAlgn="base" hangingPunct="0">
              <a:spcBef>
                <a:spcPct val="0"/>
              </a:spcBef>
              <a:spcAft>
                <a:spcPct val="0"/>
              </a:spcAft>
              <a:defRPr>
                <a:solidFill>
                  <a:schemeClr val="tx1"/>
                </a:solidFill>
                <a:latin typeface="Arial" pitchFamily="34" charset="0"/>
              </a:defRPr>
            </a:lvl6pPr>
            <a:lvl7pPr marL="3021429" indent="-232418" eaLnBrk="0" fontAlgn="base" hangingPunct="0">
              <a:spcBef>
                <a:spcPct val="0"/>
              </a:spcBef>
              <a:spcAft>
                <a:spcPct val="0"/>
              </a:spcAft>
              <a:defRPr>
                <a:solidFill>
                  <a:schemeClr val="tx1"/>
                </a:solidFill>
                <a:latin typeface="Arial" pitchFamily="34" charset="0"/>
              </a:defRPr>
            </a:lvl7pPr>
            <a:lvl8pPr marL="3486264" indent="-232418" eaLnBrk="0" fontAlgn="base" hangingPunct="0">
              <a:spcBef>
                <a:spcPct val="0"/>
              </a:spcBef>
              <a:spcAft>
                <a:spcPct val="0"/>
              </a:spcAft>
              <a:defRPr>
                <a:solidFill>
                  <a:schemeClr val="tx1"/>
                </a:solidFill>
                <a:latin typeface="Arial" pitchFamily="34" charset="0"/>
              </a:defRPr>
            </a:lvl8pPr>
            <a:lvl9pPr marL="3951100" indent="-232418"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FAD14FF-8BF3-4B6B-BA90-F90AA68B63EF}" type="slidenum">
              <a:rPr lang="en-US" smtClean="0">
                <a:latin typeface="Calibri" pitchFamily="34" charset="0"/>
              </a:rPr>
              <a:pPr eaLnBrk="1" fontAlgn="base" hangingPunct="1">
                <a:spcBef>
                  <a:spcPct val="0"/>
                </a:spcBef>
                <a:spcAft>
                  <a:spcPct val="0"/>
                </a:spcAft>
              </a:pPr>
              <a:t>18</a:t>
            </a:fld>
            <a:endParaRPr 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14AF9B-7962-49D5-A87A-6A24C8E4970A}"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Provide your title and your major responsibilities with respect to your organization</a:t>
            </a:r>
          </a:p>
        </p:txBody>
      </p:sp>
      <p:sp>
        <p:nvSpPr>
          <p:cNvPr id="13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663D43-2E7B-41CE-AA8A-567ACAFF18D5}"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itchFamily="34" charset="0"/>
              <a:buAutoNum type="arabicPeriod"/>
            </a:pPr>
            <a:r>
              <a:rPr lang="en-US" dirty="0" smtClean="0"/>
              <a:t>Outline what your program does</a:t>
            </a:r>
          </a:p>
          <a:p>
            <a:pPr marL="228600" indent="-228600" eaLnBrk="1" hangingPunct="1">
              <a:spcBef>
                <a:spcPct val="0"/>
              </a:spcBef>
              <a:buFont typeface="Calibri" pitchFamily="34" charset="0"/>
              <a:buAutoNum type="arabicPeriod"/>
            </a:pPr>
            <a:r>
              <a:rPr lang="en-US" dirty="0" smtClean="0"/>
              <a:t>Identify the mission of your program</a:t>
            </a:r>
          </a:p>
          <a:p>
            <a:pPr marL="228600" indent="-228600" eaLnBrk="1" hangingPunct="1">
              <a:spcBef>
                <a:spcPct val="0"/>
              </a:spcBef>
              <a:buFont typeface="Calibri" pitchFamily="34" charset="0"/>
              <a:buAutoNum type="arabicPeriod"/>
            </a:pPr>
            <a:r>
              <a:rPr lang="en-US" dirty="0" smtClean="0"/>
              <a:t>Discuss how your mission fits into the overall VA strategic goals (if applicable)</a:t>
            </a:r>
          </a:p>
          <a:p>
            <a:pPr marL="228600" indent="-228600" eaLnBrk="1" hangingPunct="1">
              <a:spcBef>
                <a:spcPct val="0"/>
              </a:spcBef>
              <a:buFont typeface="Calibri" pitchFamily="34" charset="0"/>
              <a:buAutoNum type="arabicPeriod"/>
            </a:pPr>
            <a:r>
              <a:rPr lang="en-US" dirty="0" smtClean="0"/>
              <a:t>Identify your program’s key objectives</a:t>
            </a:r>
          </a:p>
          <a:p>
            <a:pPr marL="228600" indent="-228600" eaLnBrk="1" hangingPunct="1">
              <a:spcBef>
                <a:spcPct val="0"/>
              </a:spcBef>
              <a:buFont typeface="Calibri" pitchFamily="34" charset="0"/>
              <a:buAutoNum type="arabicPeriod"/>
            </a:pPr>
            <a:r>
              <a:rPr lang="en-US" dirty="0" smtClean="0"/>
              <a:t>Identify the primary Product Service Codes (PSC)</a:t>
            </a: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C22320-03BC-496D-8008-ACAA9401D21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5357" indent="-290522" eaLnBrk="0" hangingPunct="0">
              <a:defRPr>
                <a:solidFill>
                  <a:schemeClr val="tx1"/>
                </a:solidFill>
                <a:latin typeface="Arial" pitchFamily="34" charset="0"/>
              </a:defRPr>
            </a:lvl2pPr>
            <a:lvl3pPr marL="1162088" indent="-232418" eaLnBrk="0" hangingPunct="0">
              <a:defRPr>
                <a:solidFill>
                  <a:schemeClr val="tx1"/>
                </a:solidFill>
                <a:latin typeface="Arial" pitchFamily="34" charset="0"/>
              </a:defRPr>
            </a:lvl3pPr>
            <a:lvl4pPr marL="1626923" indent="-232418" eaLnBrk="0" hangingPunct="0">
              <a:defRPr>
                <a:solidFill>
                  <a:schemeClr val="tx1"/>
                </a:solidFill>
                <a:latin typeface="Arial" pitchFamily="34" charset="0"/>
              </a:defRPr>
            </a:lvl4pPr>
            <a:lvl5pPr marL="2091759" indent="-232418" eaLnBrk="0" hangingPunct="0">
              <a:defRPr>
                <a:solidFill>
                  <a:schemeClr val="tx1"/>
                </a:solidFill>
                <a:latin typeface="Arial" pitchFamily="34" charset="0"/>
              </a:defRPr>
            </a:lvl5pPr>
            <a:lvl6pPr marL="2556594" indent="-232418" eaLnBrk="0" fontAlgn="base" hangingPunct="0">
              <a:spcBef>
                <a:spcPct val="0"/>
              </a:spcBef>
              <a:spcAft>
                <a:spcPct val="0"/>
              </a:spcAft>
              <a:defRPr>
                <a:solidFill>
                  <a:schemeClr val="tx1"/>
                </a:solidFill>
                <a:latin typeface="Arial" pitchFamily="34" charset="0"/>
              </a:defRPr>
            </a:lvl6pPr>
            <a:lvl7pPr marL="3021429" indent="-232418" eaLnBrk="0" fontAlgn="base" hangingPunct="0">
              <a:spcBef>
                <a:spcPct val="0"/>
              </a:spcBef>
              <a:spcAft>
                <a:spcPct val="0"/>
              </a:spcAft>
              <a:defRPr>
                <a:solidFill>
                  <a:schemeClr val="tx1"/>
                </a:solidFill>
                <a:latin typeface="Arial" pitchFamily="34" charset="0"/>
              </a:defRPr>
            </a:lvl7pPr>
            <a:lvl8pPr marL="3486264" indent="-232418" eaLnBrk="0" fontAlgn="base" hangingPunct="0">
              <a:spcBef>
                <a:spcPct val="0"/>
              </a:spcBef>
              <a:spcAft>
                <a:spcPct val="0"/>
              </a:spcAft>
              <a:defRPr>
                <a:solidFill>
                  <a:schemeClr val="tx1"/>
                </a:solidFill>
                <a:latin typeface="Arial" pitchFamily="34" charset="0"/>
              </a:defRPr>
            </a:lvl8pPr>
            <a:lvl9pPr marL="3951100" indent="-232418"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09F8808-632D-43B8-92F4-FDAFB872F9C1}"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EE81533-90AC-49EB-A856-6C624CB0080A}"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Maintenance at some cemeteries is performed by contractors; this is especially true at cemeteries that are closed to new burials, and outlying soldiers’ lots and plots.</a:t>
            </a:r>
          </a:p>
          <a:p>
            <a:endParaRPr lang="en-US" sz="1600" dirty="0" smtClean="0"/>
          </a:p>
          <a:p>
            <a:r>
              <a:rPr lang="en-US" sz="1600" dirty="0" smtClean="0"/>
              <a:t>This is Sarasota National Cemetery on Florida’s west coast, one of our newest and still under construction.</a:t>
            </a:r>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buy equipment and vehicles for use in cemetery operations. We work closely with manufacturers/suppliers to address our unique needs. </a:t>
            </a:r>
          </a:p>
          <a:p>
            <a:endParaRPr lang="en-US" sz="1600" dirty="0" smtClean="0"/>
          </a:p>
          <a:p>
            <a:r>
              <a:rPr lang="en-US" sz="1600" dirty="0" smtClean="0"/>
              <a:t>Here you see a Toro vehicle adapted as a casket carrier; it is small and maneuverable enough to move and operate between rows of headstones without damaging turf and nearby headstones and monuments.</a:t>
            </a:r>
          </a:p>
          <a:p>
            <a:endParaRPr lang="en-US" sz="1600" dirty="0" smtClean="0"/>
          </a:p>
          <a:p>
            <a:r>
              <a:rPr lang="en-US" sz="1600" dirty="0" smtClean="0"/>
              <a:t>We also buy office supplies and equipment and maintenance contracts for that equipment. </a:t>
            </a:r>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t>In addition to buying things, we also contract for a number of services.</a:t>
            </a:r>
          </a:p>
          <a:p>
            <a:endParaRPr lang="en-US" sz="1600" dirty="0" smtClean="0"/>
          </a:p>
          <a:p>
            <a:r>
              <a:rPr lang="en-US" sz="1600" dirty="0" smtClean="0"/>
              <a:t>We hire training contractors/instructional designers to help us develop robust courses and training materials for our National Training Center. Here you see our Under Secretary, Steve Muro, visiting with participants in our new Caretaker Course, which contractors helped us design.</a:t>
            </a:r>
          </a:p>
          <a:p>
            <a:endParaRPr lang="en-US" sz="1600" dirty="0" smtClean="0"/>
          </a:p>
          <a:p>
            <a:r>
              <a:rPr lang="en-US" sz="1600" dirty="0" smtClean="0"/>
              <a:t>We also contract out a number of studies and surveys, as I mentioned (emerging burial; internal customer satisfaction survey, etc.)</a:t>
            </a:r>
          </a:p>
          <a:p>
            <a:endParaRPr lang="en-US" sz="1600" dirty="0" smtClean="0"/>
          </a:p>
          <a:p>
            <a:r>
              <a:rPr lang="en-US" sz="1600" dirty="0" smtClean="0"/>
              <a:t>We also hire security, janitorial and trash disposal services at our cemeteries and other offices</a:t>
            </a:r>
            <a:endParaRPr lang="en-US" sz="1600" dirty="0"/>
          </a:p>
        </p:txBody>
      </p:sp>
      <p:sp>
        <p:nvSpPr>
          <p:cNvPr id="4" name="Slide Number Placeholder 3"/>
          <p:cNvSpPr>
            <a:spLocks noGrp="1"/>
          </p:cNvSpPr>
          <p:nvPr>
            <p:ph type="sldNum" sz="quarter" idx="10"/>
          </p:nvPr>
        </p:nvSpPr>
        <p:spPr/>
        <p:txBody>
          <a:bodyPr/>
          <a:lstStyle/>
          <a:p>
            <a:fld id="{9D90BF48-DDC1-4955-BDE8-89D30916BD4F}"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500674-D9AB-40CE-A349-3C1155572D61}" type="datetime1">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2</a:t>
            </a:r>
          </a:p>
        </p:txBody>
      </p:sp>
      <p:sp>
        <p:nvSpPr>
          <p:cNvPr id="6" name="Slide Number Placeholder 5"/>
          <p:cNvSpPr>
            <a:spLocks noGrp="1"/>
          </p:cNvSpPr>
          <p:nvPr>
            <p:ph type="sldNum" sz="quarter" idx="12"/>
          </p:nvPr>
        </p:nvSpPr>
        <p:spPr/>
        <p:txBody>
          <a:bodyPr/>
          <a:lstStyle>
            <a:lvl1pPr>
              <a:defRPr/>
            </a:lvl1pPr>
          </a:lstStyle>
          <a:p>
            <a:pPr>
              <a:defRPr/>
            </a:pPr>
            <a:fld id="{DC36DA49-4755-4916-B5E1-FC267C97E93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9444D1-9735-4F58-B47F-BB3AAF2053E3}" type="datetime1">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2</a:t>
            </a:r>
          </a:p>
        </p:txBody>
      </p:sp>
      <p:sp>
        <p:nvSpPr>
          <p:cNvPr id="6" name="Slide Number Placeholder 5"/>
          <p:cNvSpPr>
            <a:spLocks noGrp="1"/>
          </p:cNvSpPr>
          <p:nvPr>
            <p:ph type="sldNum" sz="quarter" idx="12"/>
          </p:nvPr>
        </p:nvSpPr>
        <p:spPr/>
        <p:txBody>
          <a:bodyPr/>
          <a:lstStyle>
            <a:lvl1pPr>
              <a:defRPr/>
            </a:lvl1pPr>
          </a:lstStyle>
          <a:p>
            <a:pPr>
              <a:defRPr/>
            </a:pPr>
            <a:fld id="{4CF15AB5-FCE9-4E5C-BC3F-CA2CD493ECA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14DB3F-5C04-4BD3-A693-F76D8915EED3}" type="datetime1">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2</a:t>
            </a:r>
          </a:p>
        </p:txBody>
      </p:sp>
      <p:sp>
        <p:nvSpPr>
          <p:cNvPr id="6" name="Slide Number Placeholder 5"/>
          <p:cNvSpPr>
            <a:spLocks noGrp="1"/>
          </p:cNvSpPr>
          <p:nvPr>
            <p:ph type="sldNum" sz="quarter" idx="12"/>
          </p:nvPr>
        </p:nvSpPr>
        <p:spPr/>
        <p:txBody>
          <a:bodyPr/>
          <a:lstStyle>
            <a:lvl1pPr>
              <a:defRPr/>
            </a:lvl1pPr>
          </a:lstStyle>
          <a:p>
            <a:pPr>
              <a:defRPr/>
            </a:pPr>
            <a:fld id="{B30E88D3-9A6B-4A91-A8AC-2F78ECFE7E6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sz="3400" baseline="0">
                <a:solidFill>
                  <a:schemeClr val="tx2">
                    <a:lumMod val="75000"/>
                  </a:schemeClr>
                </a:solidFill>
                <a:latin typeface="Arial Blac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0087C6-E3E1-45F7-AE8A-768F58A89E1C}" type="datetime1">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2</a:t>
            </a:r>
          </a:p>
        </p:txBody>
      </p:sp>
      <p:sp>
        <p:nvSpPr>
          <p:cNvPr id="6" name="Slide Number Placeholder 5"/>
          <p:cNvSpPr>
            <a:spLocks noGrp="1"/>
          </p:cNvSpPr>
          <p:nvPr>
            <p:ph type="sldNum" sz="quarter" idx="12"/>
          </p:nvPr>
        </p:nvSpPr>
        <p:spPr/>
        <p:txBody>
          <a:bodyPr/>
          <a:lstStyle>
            <a:lvl1pPr>
              <a:defRPr/>
            </a:lvl1pPr>
          </a:lstStyle>
          <a:p>
            <a:pPr>
              <a:defRPr/>
            </a:pPr>
            <a:fld id="{95C7219A-98DC-42BA-A12A-12E75342F36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E73FAD-28C1-44E0-A2A3-7F5291E01A15}" type="datetime1">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2</a:t>
            </a:r>
          </a:p>
        </p:txBody>
      </p:sp>
      <p:sp>
        <p:nvSpPr>
          <p:cNvPr id="6" name="Slide Number Placeholder 5"/>
          <p:cNvSpPr>
            <a:spLocks noGrp="1"/>
          </p:cNvSpPr>
          <p:nvPr>
            <p:ph type="sldNum" sz="quarter" idx="12"/>
          </p:nvPr>
        </p:nvSpPr>
        <p:spPr/>
        <p:txBody>
          <a:bodyPr/>
          <a:lstStyle>
            <a:lvl1pPr>
              <a:defRPr/>
            </a:lvl1pPr>
          </a:lstStyle>
          <a:p>
            <a:pPr>
              <a:defRPr/>
            </a:pPr>
            <a:fld id="{B3E927E1-E70B-4FF6-8D14-9CDF880EF3E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BBA631-2D1C-412A-90CF-DA8FF8F0A1D1}" type="datetime1">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2</a:t>
            </a:r>
          </a:p>
        </p:txBody>
      </p:sp>
      <p:sp>
        <p:nvSpPr>
          <p:cNvPr id="7" name="Slide Number Placeholder 5"/>
          <p:cNvSpPr>
            <a:spLocks noGrp="1"/>
          </p:cNvSpPr>
          <p:nvPr>
            <p:ph type="sldNum" sz="quarter" idx="12"/>
          </p:nvPr>
        </p:nvSpPr>
        <p:spPr/>
        <p:txBody>
          <a:bodyPr/>
          <a:lstStyle>
            <a:lvl1pPr>
              <a:defRPr/>
            </a:lvl1pPr>
          </a:lstStyle>
          <a:p>
            <a:pPr>
              <a:defRPr/>
            </a:pPr>
            <a:fld id="{E6D4249C-4FDD-4D4C-843B-EA2AA78452D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C25B7-EBCC-4148-860D-2199BC421909}" type="datetime1">
              <a:rPr lang="en-US"/>
              <a:pPr>
                <a:defRPr/>
              </a:pPr>
              <a:t>11/4/2013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2</a:t>
            </a:r>
          </a:p>
        </p:txBody>
      </p:sp>
      <p:sp>
        <p:nvSpPr>
          <p:cNvPr id="9" name="Slide Number Placeholder 5"/>
          <p:cNvSpPr>
            <a:spLocks noGrp="1"/>
          </p:cNvSpPr>
          <p:nvPr>
            <p:ph type="sldNum" sz="quarter" idx="12"/>
          </p:nvPr>
        </p:nvSpPr>
        <p:spPr/>
        <p:txBody>
          <a:bodyPr/>
          <a:lstStyle>
            <a:lvl1pPr>
              <a:defRPr/>
            </a:lvl1pPr>
          </a:lstStyle>
          <a:p>
            <a:pPr>
              <a:defRPr/>
            </a:pPr>
            <a:fld id="{13ADFDB6-263A-4A06-97D7-F306EC55A8B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C646A0-78FE-424E-8F25-63FF48B86FD8}" type="datetime1">
              <a:rPr lang="en-US"/>
              <a:pPr>
                <a:defRPr/>
              </a:pPr>
              <a:t>11/4/2013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2</a:t>
            </a:r>
          </a:p>
        </p:txBody>
      </p:sp>
      <p:sp>
        <p:nvSpPr>
          <p:cNvPr id="5" name="Slide Number Placeholder 5"/>
          <p:cNvSpPr>
            <a:spLocks noGrp="1"/>
          </p:cNvSpPr>
          <p:nvPr>
            <p:ph type="sldNum" sz="quarter" idx="12"/>
          </p:nvPr>
        </p:nvSpPr>
        <p:spPr/>
        <p:txBody>
          <a:bodyPr/>
          <a:lstStyle>
            <a:lvl1pPr>
              <a:defRPr/>
            </a:lvl1pPr>
          </a:lstStyle>
          <a:p>
            <a:pPr>
              <a:defRPr/>
            </a:pPr>
            <a:fld id="{032352A2-FA36-4198-B8DB-B5FE725F794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36426A-EDC3-464E-8B27-8484C5ABD7CA}" type="datetime1">
              <a:rPr lang="en-US"/>
              <a:pPr>
                <a:defRPr/>
              </a:pPr>
              <a:t>11/4/2013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2</a:t>
            </a:r>
          </a:p>
        </p:txBody>
      </p:sp>
      <p:sp>
        <p:nvSpPr>
          <p:cNvPr id="4" name="Slide Number Placeholder 5"/>
          <p:cNvSpPr>
            <a:spLocks noGrp="1"/>
          </p:cNvSpPr>
          <p:nvPr>
            <p:ph type="sldNum" sz="quarter" idx="12"/>
          </p:nvPr>
        </p:nvSpPr>
        <p:spPr/>
        <p:txBody>
          <a:bodyPr/>
          <a:lstStyle>
            <a:lvl1pPr>
              <a:defRPr/>
            </a:lvl1pPr>
          </a:lstStyle>
          <a:p>
            <a:pPr>
              <a:defRPr/>
            </a:pPr>
            <a:fld id="{2FD29990-F38A-4F12-846F-97009A35C6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12E471-C036-4F0E-A894-A1B857C4B00F}" type="datetime1">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2</a:t>
            </a:r>
          </a:p>
        </p:txBody>
      </p:sp>
      <p:sp>
        <p:nvSpPr>
          <p:cNvPr id="7" name="Slide Number Placeholder 5"/>
          <p:cNvSpPr>
            <a:spLocks noGrp="1"/>
          </p:cNvSpPr>
          <p:nvPr>
            <p:ph type="sldNum" sz="quarter" idx="12"/>
          </p:nvPr>
        </p:nvSpPr>
        <p:spPr/>
        <p:txBody>
          <a:bodyPr/>
          <a:lstStyle>
            <a:lvl1pPr>
              <a:defRPr/>
            </a:lvl1pPr>
          </a:lstStyle>
          <a:p>
            <a:pPr>
              <a:defRPr/>
            </a:pPr>
            <a:fld id="{13CEDB9E-1C79-412E-8604-7BAB00BD5E8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92209D-1017-4BAF-8E1D-0312A7E7DD96}" type="datetime1">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2</a:t>
            </a:r>
          </a:p>
        </p:txBody>
      </p:sp>
      <p:sp>
        <p:nvSpPr>
          <p:cNvPr id="7" name="Slide Number Placeholder 5"/>
          <p:cNvSpPr>
            <a:spLocks noGrp="1"/>
          </p:cNvSpPr>
          <p:nvPr>
            <p:ph type="sldNum" sz="quarter" idx="12"/>
          </p:nvPr>
        </p:nvSpPr>
        <p:spPr/>
        <p:txBody>
          <a:bodyPr/>
          <a:lstStyle>
            <a:lvl1pPr>
              <a:defRPr/>
            </a:lvl1pPr>
          </a:lstStyle>
          <a:p>
            <a:pPr>
              <a:defRPr/>
            </a:pPr>
            <a:fld id="{470BB18A-2ED6-4A90-931E-559DE6819C1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EAAF69-7742-46E9-83F9-707CEEC8477B}" type="datetime1">
              <a:rPr lang="en-US"/>
              <a:pPr>
                <a:defRPr/>
              </a:pPr>
              <a:t>11/4/2013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88F2EB6-022A-4D82-89CB-F7201A79F3C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hyperlink" Target="https://www.ebuy.gsa.gov/advgsa/advantage/ebuy/start/" TargetMode="External"/><Relationship Id="rId3" Type="http://schemas.openxmlformats.org/officeDocument/2006/relationships/hyperlink" Target="http://www.sam.gov/" TargetMode="External"/><Relationship Id="rId7" Type="http://schemas.openxmlformats.org/officeDocument/2006/relationships/hyperlink" Target="https://www.vendorportal.ecms.va.gov/eVP/fco/FCO.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fedbizopps.gov/" TargetMode="External"/><Relationship Id="rId11" Type="http://schemas.openxmlformats.org/officeDocument/2006/relationships/image" Target="../media/image2.jpeg"/><Relationship Id="rId5" Type="http://schemas.openxmlformats.org/officeDocument/2006/relationships/hyperlink" Target="http://www.vetbiz.gov/" TargetMode="External"/><Relationship Id="rId10" Type="http://schemas.openxmlformats.org/officeDocument/2006/relationships/hyperlink" Target="http://www.va.gov/osdbu/index.asp" TargetMode="External"/><Relationship Id="rId4" Type="http://schemas.openxmlformats.org/officeDocument/2006/relationships/hyperlink" Target="https://orca.bpn.gov/" TargetMode="External"/><Relationship Id="rId9" Type="http://schemas.openxmlformats.org/officeDocument/2006/relationships/hyperlink" Target="http://www.cpars.gov/"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m.va.gov/" TargetMode="External"/><Relationship Id="rId4" Type="http://schemas.openxmlformats.org/officeDocument/2006/relationships/image" Target="../media/image20.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981200"/>
            <a:ext cx="7772400" cy="1470025"/>
          </a:xfrm>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chemeClr val="tx2">
                    <a:lumMod val="75000"/>
                  </a:schemeClr>
                </a:solidFill>
                <a:latin typeface="Arial Black" pitchFamily="34" charset="0"/>
              </a:rPr>
              <a:t>Advanced Planning </a:t>
            </a:r>
            <a:br>
              <a:rPr lang="en-US" dirty="0" smtClean="0">
                <a:solidFill>
                  <a:schemeClr val="tx2">
                    <a:lumMod val="75000"/>
                  </a:schemeClr>
                </a:solidFill>
                <a:latin typeface="Arial Black" pitchFamily="34" charset="0"/>
              </a:rPr>
            </a:br>
            <a:r>
              <a:rPr lang="en-US" dirty="0" smtClean="0">
                <a:solidFill>
                  <a:schemeClr val="tx2">
                    <a:lumMod val="75000"/>
                  </a:schemeClr>
                </a:solidFill>
                <a:latin typeface="Arial Black" pitchFamily="34" charset="0"/>
              </a:rPr>
              <a:t>Brief to Industry (APBI)</a:t>
            </a:r>
            <a:br>
              <a:rPr lang="en-US" dirty="0" smtClean="0">
                <a:solidFill>
                  <a:schemeClr val="tx2">
                    <a:lumMod val="75000"/>
                  </a:schemeClr>
                </a:solidFill>
                <a:latin typeface="Arial Black" pitchFamily="34" charset="0"/>
              </a:rPr>
            </a:br>
            <a:r>
              <a:rPr lang="en-US" sz="2800" dirty="0" smtClean="0">
                <a:solidFill>
                  <a:schemeClr val="tx2">
                    <a:lumMod val="75000"/>
                  </a:schemeClr>
                </a:solidFill>
                <a:latin typeface="Arial Black" pitchFamily="34" charset="0"/>
              </a:rPr>
              <a:t/>
            </a:r>
            <a:br>
              <a:rPr lang="en-US" sz="2800" dirty="0" smtClean="0">
                <a:solidFill>
                  <a:schemeClr val="tx2">
                    <a:lumMod val="75000"/>
                  </a:schemeClr>
                </a:solidFill>
                <a:latin typeface="Arial Black" pitchFamily="34" charset="0"/>
              </a:rPr>
            </a:br>
            <a:r>
              <a:rPr lang="en-US" sz="2800" dirty="0" smtClean="0">
                <a:solidFill>
                  <a:schemeClr val="tx2">
                    <a:lumMod val="75000"/>
                  </a:schemeClr>
                </a:solidFill>
                <a:latin typeface="Arial Black" pitchFamily="34" charset="0"/>
              </a:rPr>
              <a:t/>
            </a:r>
            <a:br>
              <a:rPr lang="en-US" sz="2800" dirty="0" smtClean="0">
                <a:solidFill>
                  <a:schemeClr val="tx2">
                    <a:lumMod val="75000"/>
                  </a:schemeClr>
                </a:solidFill>
                <a:latin typeface="Arial Black" pitchFamily="34" charset="0"/>
              </a:rPr>
            </a:br>
            <a:r>
              <a:rPr lang="en-US" dirty="0" smtClean="0">
                <a:solidFill>
                  <a:schemeClr val="tx2">
                    <a:lumMod val="75000"/>
                  </a:schemeClr>
                </a:solidFill>
                <a:latin typeface="Arial Black" pitchFamily="34" charset="0"/>
              </a:rPr>
              <a:t/>
            </a:r>
            <a:br>
              <a:rPr lang="en-US" dirty="0" smtClean="0">
                <a:solidFill>
                  <a:schemeClr val="tx2">
                    <a:lumMod val="75000"/>
                  </a:schemeClr>
                </a:solidFill>
                <a:latin typeface="Arial Black" pitchFamily="34" charset="0"/>
              </a:rPr>
            </a:br>
            <a:endParaRPr lang="en-US" dirty="0" smtClean="0"/>
          </a:p>
        </p:txBody>
      </p:sp>
      <p:pic>
        <p:nvPicPr>
          <p:cNvPr id="3076" name="Picture 2"/>
          <p:cNvPicPr>
            <a:picLocks noChangeAspect="1" noChangeArrowheads="1"/>
          </p:cNvPicPr>
          <p:nvPr/>
        </p:nvPicPr>
        <p:blipFill>
          <a:blip r:embed="rId2" cstate="print"/>
          <a:srcRect/>
          <a:stretch>
            <a:fillRect/>
          </a:stretch>
        </p:blipFill>
        <p:spPr bwMode="auto">
          <a:xfrm>
            <a:off x="228600" y="228600"/>
            <a:ext cx="8674100" cy="1066800"/>
          </a:xfrm>
          <a:prstGeom prst="rect">
            <a:avLst/>
          </a:prstGeom>
          <a:noFill/>
          <a:ln w="9525">
            <a:noFill/>
            <a:miter lim="800000"/>
            <a:headEnd/>
            <a:tailEnd/>
          </a:ln>
        </p:spPr>
      </p:pic>
      <p:sp>
        <p:nvSpPr>
          <p:cNvPr id="4" name="TextBox 3"/>
          <p:cNvSpPr txBox="1"/>
          <p:nvPr/>
        </p:nvSpPr>
        <p:spPr>
          <a:xfrm>
            <a:off x="0" y="3975318"/>
            <a:ext cx="9144000" cy="1815882"/>
          </a:xfrm>
          <a:prstGeom prst="rect">
            <a:avLst/>
          </a:prstGeom>
          <a:noFill/>
        </p:spPr>
        <p:txBody>
          <a:bodyPr wrap="square" rtlCol="0">
            <a:spAutoFit/>
          </a:bodyPr>
          <a:lstStyle/>
          <a:p>
            <a:pPr algn="ctr"/>
            <a:r>
              <a:rPr lang="en-US" sz="2800" i="1" dirty="0" smtClean="0">
                <a:solidFill>
                  <a:schemeClr val="tx2">
                    <a:lumMod val="75000"/>
                  </a:schemeClr>
                </a:solidFill>
                <a:latin typeface="Arial Black" pitchFamily="34" charset="0"/>
                <a:cs typeface="Arial" pitchFamily="34" charset="0"/>
              </a:rPr>
              <a:t>Tom Muir</a:t>
            </a:r>
          </a:p>
          <a:p>
            <a:pPr algn="ctr"/>
            <a:r>
              <a:rPr lang="en-US" sz="2800" i="1" dirty="0" smtClean="0">
                <a:solidFill>
                  <a:schemeClr val="tx2">
                    <a:lumMod val="75000"/>
                  </a:schemeClr>
                </a:solidFill>
                <a:latin typeface="Arial Black" pitchFamily="34" charset="0"/>
                <a:cs typeface="Arial" pitchFamily="34" charset="0"/>
              </a:rPr>
              <a:t>National Cemetery Administration</a:t>
            </a:r>
            <a:r>
              <a:rPr lang="en-US" sz="2800" dirty="0" smtClean="0">
                <a:solidFill>
                  <a:schemeClr val="tx2">
                    <a:lumMod val="75000"/>
                  </a:schemeClr>
                </a:solidFill>
                <a:latin typeface="Arial Black" pitchFamily="34" charset="0"/>
                <a:cs typeface="Arial" pitchFamily="34" charset="0"/>
              </a:rPr>
              <a:t/>
            </a:r>
            <a:br>
              <a:rPr lang="en-US" sz="2800" dirty="0" smtClean="0">
                <a:solidFill>
                  <a:schemeClr val="tx2">
                    <a:lumMod val="75000"/>
                  </a:schemeClr>
                </a:solidFill>
                <a:latin typeface="Arial Black" pitchFamily="34" charset="0"/>
                <a:cs typeface="Arial" pitchFamily="34" charset="0"/>
              </a:rPr>
            </a:br>
            <a:r>
              <a:rPr lang="en-US" sz="2800" dirty="0" smtClean="0">
                <a:solidFill>
                  <a:schemeClr val="tx2">
                    <a:lumMod val="75000"/>
                  </a:schemeClr>
                </a:solidFill>
                <a:latin typeface="Arial Black" pitchFamily="34" charset="0"/>
                <a:cs typeface="Arial" pitchFamily="34" charset="0"/>
              </a:rPr>
              <a:t>November 6, 2013</a:t>
            </a:r>
            <a:r>
              <a:rPr lang="en-US" sz="2800" dirty="0" smtClean="0">
                <a:latin typeface="Arial Black" pitchFamily="34" charset="0"/>
              </a:rPr>
              <a:t/>
            </a:r>
            <a:br>
              <a:rPr lang="en-US" sz="2800" dirty="0" smtClean="0">
                <a:latin typeface="Arial Black" pitchFamily="34" charset="0"/>
              </a:rPr>
            </a:b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0"/>
            <a:ext cx="7696200" cy="1371600"/>
          </a:xfrm>
        </p:spPr>
        <p:txBody>
          <a:bodyPr/>
          <a:lstStyle/>
          <a:p>
            <a:pPr eaLnBrk="1" hangingPunct="1"/>
            <a:r>
              <a:rPr lang="en-US" sz="2800" dirty="0" smtClean="0"/>
              <a:t>NCA Contracting with Veteran-Owned and Service Disabled Veteran Owned Small Businesses</a:t>
            </a:r>
          </a:p>
        </p:txBody>
      </p:sp>
      <p:sp>
        <p:nvSpPr>
          <p:cNvPr id="12291" name="Rectangle 3"/>
          <p:cNvSpPr>
            <a:spLocks noGrp="1" noChangeArrowheads="1"/>
          </p:cNvSpPr>
          <p:nvPr>
            <p:ph idx="1"/>
          </p:nvPr>
        </p:nvSpPr>
        <p:spPr>
          <a:xfrm>
            <a:off x="228600" y="1676400"/>
            <a:ext cx="8077200" cy="3886200"/>
          </a:xfrm>
        </p:spPr>
        <p:txBody>
          <a:bodyPr/>
          <a:lstStyle/>
          <a:p>
            <a:pPr eaLnBrk="1" hangingPunct="1">
              <a:lnSpc>
                <a:spcPct val="80000"/>
              </a:lnSpc>
            </a:pPr>
            <a:r>
              <a:rPr lang="en-US" sz="2400" b="1" dirty="0" smtClean="0">
                <a:latin typeface="Arial" pitchFamily="34" charset="0"/>
                <a:cs typeface="Arial" pitchFamily="34" charset="0"/>
              </a:rPr>
              <a:t>Veteran-Owned Small Business:</a:t>
            </a:r>
          </a:p>
          <a:p>
            <a:pPr eaLnBrk="1" hangingPunct="1">
              <a:lnSpc>
                <a:spcPct val="80000"/>
              </a:lnSpc>
            </a:pPr>
            <a:endParaRPr lang="en-US" sz="2400" b="1" dirty="0" smtClean="0">
              <a:latin typeface="Arial" pitchFamily="34" charset="0"/>
              <a:cs typeface="Arial" pitchFamily="34" charset="0"/>
            </a:endParaRPr>
          </a:p>
          <a:p>
            <a:pPr lvl="1" eaLnBrk="1" hangingPunct="1">
              <a:lnSpc>
                <a:spcPct val="80000"/>
              </a:lnSpc>
            </a:pPr>
            <a:r>
              <a:rPr lang="en-US" sz="2000" b="1" dirty="0" smtClean="0">
                <a:latin typeface="Arial" pitchFamily="34" charset="0"/>
                <a:cs typeface="Arial" pitchFamily="34" charset="0"/>
              </a:rPr>
              <a:t>VA FY 2012 Goal:		12% of Total Procurement</a:t>
            </a:r>
          </a:p>
          <a:p>
            <a:pPr lvl="1" eaLnBrk="1" hangingPunct="1">
              <a:lnSpc>
                <a:spcPct val="80000"/>
              </a:lnSpc>
            </a:pPr>
            <a:r>
              <a:rPr lang="en-US" sz="2000" b="1" dirty="0" smtClean="0">
                <a:latin typeface="Arial" pitchFamily="34" charset="0"/>
                <a:cs typeface="Arial" pitchFamily="34" charset="0"/>
              </a:rPr>
              <a:t>NCA FY 2012 Actual:		84.4% ($95.6M) </a:t>
            </a:r>
          </a:p>
          <a:p>
            <a:pPr eaLnBrk="1" hangingPunct="1">
              <a:lnSpc>
                <a:spcPct val="80000"/>
              </a:lnSpc>
              <a:buFont typeface="Arial" pitchFamily="34" charset="0"/>
              <a:buNone/>
            </a:pPr>
            <a:endParaRPr lang="en-US" sz="2400" b="1" dirty="0" smtClean="0">
              <a:latin typeface="Arial" pitchFamily="34" charset="0"/>
              <a:cs typeface="Arial" pitchFamily="34" charset="0"/>
            </a:endParaRPr>
          </a:p>
          <a:p>
            <a:pPr eaLnBrk="1" hangingPunct="1">
              <a:lnSpc>
                <a:spcPct val="80000"/>
              </a:lnSpc>
            </a:pPr>
            <a:r>
              <a:rPr lang="en-US" sz="2400" b="1" dirty="0" smtClean="0">
                <a:latin typeface="Arial" pitchFamily="34" charset="0"/>
                <a:cs typeface="Arial" pitchFamily="34" charset="0"/>
              </a:rPr>
              <a:t>Service-Disabled Veteran-Owned Small Business:</a:t>
            </a:r>
          </a:p>
          <a:p>
            <a:pPr eaLnBrk="1" hangingPunct="1">
              <a:lnSpc>
                <a:spcPct val="80000"/>
              </a:lnSpc>
            </a:pPr>
            <a:endParaRPr lang="en-US" sz="2400" b="1" dirty="0" smtClean="0">
              <a:latin typeface="Arial" pitchFamily="34" charset="0"/>
              <a:cs typeface="Arial" pitchFamily="34" charset="0"/>
            </a:endParaRPr>
          </a:p>
          <a:p>
            <a:pPr lvl="1" eaLnBrk="1" hangingPunct="1">
              <a:lnSpc>
                <a:spcPct val="80000"/>
              </a:lnSpc>
            </a:pPr>
            <a:r>
              <a:rPr lang="en-US" sz="2000" b="1" dirty="0" smtClean="0">
                <a:latin typeface="Arial" pitchFamily="34" charset="0"/>
                <a:cs typeface="Arial" pitchFamily="34" charset="0"/>
              </a:rPr>
              <a:t>VA FY 2012 Goal: 		10% of Total Procurement</a:t>
            </a:r>
          </a:p>
          <a:p>
            <a:pPr lvl="1" eaLnBrk="1" hangingPunct="1">
              <a:lnSpc>
                <a:spcPct val="80000"/>
              </a:lnSpc>
            </a:pPr>
            <a:r>
              <a:rPr lang="en-US" sz="2000" b="1" dirty="0" smtClean="0">
                <a:latin typeface="Arial" pitchFamily="34" charset="0"/>
                <a:cs typeface="Arial" pitchFamily="34" charset="0"/>
              </a:rPr>
              <a:t>NCA FY 2012 Actual:		83.8% ($95.0M)</a:t>
            </a:r>
          </a:p>
          <a:p>
            <a:pPr eaLnBrk="1" hangingPunct="1">
              <a:lnSpc>
                <a:spcPct val="80000"/>
              </a:lnSpc>
            </a:pPr>
            <a:endParaRPr lang="en-US" sz="2400" b="1" dirty="0" smtClean="0">
              <a:latin typeface="Arial" pitchFamily="34" charset="0"/>
              <a:cs typeface="Arial" pitchFamily="34" charset="0"/>
            </a:endParaRPr>
          </a:p>
          <a:p>
            <a:pPr eaLnBrk="1" hangingPunct="1">
              <a:lnSpc>
                <a:spcPct val="80000"/>
              </a:lnSpc>
              <a:buFontTx/>
              <a:buNone/>
            </a:pPr>
            <a:endParaRPr lang="en-US" sz="2000" b="1"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marL="228600" indent="-228600" fontAlgn="auto">
              <a:spcBef>
                <a:spcPts val="0"/>
              </a:spcBef>
              <a:spcAft>
                <a:spcPts val="0"/>
              </a:spcAft>
              <a:defRPr/>
            </a:pPr>
            <a:fld id="{2F1AC756-5F4F-4915-81BD-8474E2A88B38}" type="slidenum">
              <a:rPr lang="en-US">
                <a:solidFill>
                  <a:schemeClr val="tx1">
                    <a:tint val="75000"/>
                  </a:schemeClr>
                </a:solidFill>
              </a:rPr>
              <a:pPr marL="228600" indent="-228600" fontAlgn="auto">
                <a:spcBef>
                  <a:spcPts val="0"/>
                </a:spcBef>
                <a:spcAft>
                  <a:spcPts val="0"/>
                </a:spcAft>
                <a:defRPr/>
              </a:pPr>
              <a:t>10</a:t>
            </a:fld>
            <a:endParaRPr lang="en-US" dirty="0">
              <a:solidFill>
                <a:schemeClr val="tx1">
                  <a:tint val="75000"/>
                </a:schemeClr>
              </a:solidFill>
            </a:endParaRPr>
          </a:p>
        </p:txBody>
      </p:sp>
      <p:pic>
        <p:nvPicPr>
          <p:cNvPr id="5"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933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371600" y="381000"/>
            <a:ext cx="6553200" cy="533400"/>
          </a:xfrm>
        </p:spPr>
        <p:txBody>
          <a:bodyPr/>
          <a:lstStyle/>
          <a:p>
            <a:pPr eaLnBrk="1" hangingPunct="1"/>
            <a:r>
              <a:rPr lang="en-US" sz="3200" dirty="0" smtClean="0"/>
              <a:t>Small Business Contracts by NAICS Code</a:t>
            </a:r>
          </a:p>
        </p:txBody>
      </p:sp>
      <p:sp>
        <p:nvSpPr>
          <p:cNvPr id="11267" name="TextBox 4"/>
          <p:cNvSpPr txBox="1">
            <a:spLocks noChangeArrowheads="1"/>
          </p:cNvSpPr>
          <p:nvPr/>
        </p:nvSpPr>
        <p:spPr bwMode="auto">
          <a:xfrm>
            <a:off x="232558" y="1905001"/>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u="sng" dirty="0">
                <a:latin typeface="Calibri" pitchFamily="34" charset="0"/>
              </a:rPr>
              <a:t>2011</a:t>
            </a:r>
          </a:p>
        </p:txBody>
      </p:sp>
      <p:sp>
        <p:nvSpPr>
          <p:cNvPr id="11268" name="TextBox 6"/>
          <p:cNvSpPr txBox="1">
            <a:spLocks noChangeArrowheads="1"/>
          </p:cNvSpPr>
          <p:nvPr/>
        </p:nvSpPr>
        <p:spPr bwMode="auto">
          <a:xfrm>
            <a:off x="232558" y="4074114"/>
            <a:ext cx="2672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u="sng" dirty="0" smtClean="0">
                <a:cs typeface="Arial" pitchFamily="34" charset="0"/>
              </a:rPr>
              <a:t>2013 (as of 07/26/2013)</a:t>
            </a:r>
            <a:endParaRPr lang="en-US" b="1" u="sng" dirty="0">
              <a:cs typeface="Arial" pitchFamily="34" charset="0"/>
            </a:endParaRPr>
          </a:p>
        </p:txBody>
      </p:sp>
      <p:sp>
        <p:nvSpPr>
          <p:cNvPr id="9" name="Slide Number Placeholder 8"/>
          <p:cNvSpPr>
            <a:spLocks noGrp="1"/>
          </p:cNvSpPr>
          <p:nvPr>
            <p:ph type="sldNum" sz="quarter" idx="12"/>
          </p:nvPr>
        </p:nvSpPr>
        <p:spPr/>
        <p:txBody>
          <a:bodyPr/>
          <a:lstStyle/>
          <a:p>
            <a:pPr marL="228600" indent="-228600" fontAlgn="auto">
              <a:spcBef>
                <a:spcPts val="0"/>
              </a:spcBef>
              <a:spcAft>
                <a:spcPts val="0"/>
              </a:spcAft>
              <a:defRPr/>
            </a:pPr>
            <a:fld id="{1153D706-B2E0-4EEB-B014-694C9E4553F8}" type="slidenum">
              <a:rPr lang="en-US">
                <a:solidFill>
                  <a:schemeClr val="tx1">
                    <a:tint val="75000"/>
                  </a:schemeClr>
                </a:solidFill>
              </a:rPr>
              <a:pPr marL="228600" indent="-228600" fontAlgn="auto">
                <a:spcBef>
                  <a:spcPts val="0"/>
                </a:spcBef>
                <a:spcAft>
                  <a:spcPts val="0"/>
                </a:spcAft>
                <a:defRPr/>
              </a:pPr>
              <a:t>11</a:t>
            </a:fld>
            <a:endParaRPr lang="en-US" dirty="0">
              <a:solidFill>
                <a:schemeClr val="tx1">
                  <a:tint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99411154"/>
              </p:ext>
            </p:extLst>
          </p:nvPr>
        </p:nvGraphicFramePr>
        <p:xfrm>
          <a:off x="232558" y="4495801"/>
          <a:ext cx="8530442" cy="1828799"/>
        </p:xfrm>
        <a:graphic>
          <a:graphicData uri="http://schemas.openxmlformats.org/drawingml/2006/table">
            <a:tbl>
              <a:tblPr/>
              <a:tblGrid>
                <a:gridCol w="4460873"/>
                <a:gridCol w="1486958"/>
                <a:gridCol w="1383449"/>
                <a:gridCol w="1199162"/>
              </a:tblGrid>
              <a:tr h="500184">
                <a:tc>
                  <a:txBody>
                    <a:bodyPr/>
                    <a:lstStyle/>
                    <a:p>
                      <a:pPr marL="0" marR="0" algn="ctr">
                        <a:spcBef>
                          <a:spcPts val="0"/>
                        </a:spcBef>
                        <a:spcAft>
                          <a:spcPts val="0"/>
                        </a:spcAft>
                      </a:pPr>
                      <a:r>
                        <a:rPr lang="en-US" sz="1100" b="1" dirty="0">
                          <a:solidFill>
                            <a:schemeClr val="tx1"/>
                          </a:solidFill>
                          <a:latin typeface="+mn-lt"/>
                          <a:ea typeface="Calibri"/>
                          <a:cs typeface="Times New Roman"/>
                        </a:rPr>
                        <a:t>Description</a:t>
                      </a: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smtClean="0">
                          <a:solidFill>
                            <a:schemeClr val="tx1"/>
                          </a:solidFill>
                          <a:latin typeface="Calibri"/>
                          <a:ea typeface="Calibri"/>
                          <a:cs typeface="Times New Roman"/>
                        </a:rPr>
                        <a:t>NAICS Code</a:t>
                      </a:r>
                      <a:endParaRPr lang="en-US" sz="1100" b="1" dirty="0">
                        <a:solidFill>
                          <a:schemeClr val="tx1"/>
                        </a:solidFill>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chemeClr val="tx1"/>
                          </a:solidFill>
                          <a:latin typeface="+mn-lt"/>
                          <a:ea typeface="Calibri"/>
                          <a:cs typeface="Times New Roman"/>
                        </a:rPr>
                        <a:t>Amount Obligated</a:t>
                      </a: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chemeClr val="tx1"/>
                          </a:solidFill>
                          <a:latin typeface="+mn-lt"/>
                          <a:ea typeface="Calibri"/>
                          <a:cs typeface="Times New Roman"/>
                        </a:rPr>
                        <a:t>Percent of Total Obligations</a:t>
                      </a:r>
                    </a:p>
                  </a:txBody>
                  <a:tcPr marL="50879" marR="50879"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265723">
                <a:tc>
                  <a:txBody>
                    <a:bodyPr/>
                    <a:lstStyle/>
                    <a:p>
                      <a:pPr algn="l" fontAlgn="b"/>
                      <a:r>
                        <a:rPr lang="en-US" sz="1100" b="1" i="0" u="none" strike="noStrike" dirty="0">
                          <a:solidFill>
                            <a:srgbClr val="000000"/>
                          </a:solidFill>
                          <a:effectLst/>
                          <a:latin typeface="Calibri"/>
                        </a:rPr>
                        <a:t>LANDSCAPING SERVICES</a:t>
                      </a:r>
                    </a:p>
                  </a:txBody>
                  <a:tcPr marL="9525" marR="9525" marT="9525"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fontAlgn="b"/>
                      <a:r>
                        <a:rPr lang="en-US" sz="1100" b="1" i="0" u="none" strike="noStrike" dirty="0">
                          <a:solidFill>
                            <a:srgbClr val="000000"/>
                          </a:solidFill>
                          <a:effectLst/>
                          <a:latin typeface="Calibri"/>
                        </a:rPr>
                        <a:t>561730</a:t>
                      </a:r>
                    </a:p>
                  </a:txBody>
                  <a:tcPr marL="9525" marR="9525" marT="9525"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dirty="0">
                          <a:solidFill>
                            <a:srgbClr val="000000"/>
                          </a:solidFill>
                          <a:effectLst/>
                          <a:latin typeface="Calibri"/>
                        </a:rPr>
                        <a:t>$34,959,636.89 </a:t>
                      </a:r>
                    </a:p>
                  </a:txBody>
                  <a:tcPr marL="9525" marR="9525" marT="9525"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a:solidFill>
                            <a:srgbClr val="000000"/>
                          </a:solidFill>
                          <a:effectLst/>
                          <a:latin typeface="Calibri"/>
                        </a:rPr>
                        <a:t>32.00%</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65723">
                <a:tc>
                  <a:txBody>
                    <a:bodyPr/>
                    <a:lstStyle/>
                    <a:p>
                      <a:pPr algn="l" fontAlgn="b"/>
                      <a:r>
                        <a:rPr lang="en-US" sz="1100" b="1" i="0" u="none" strike="noStrike" dirty="0">
                          <a:solidFill>
                            <a:srgbClr val="000000"/>
                          </a:solidFill>
                          <a:effectLst/>
                          <a:latin typeface="Calibri"/>
                        </a:rPr>
                        <a:t>OTHER HEAVY AND CIVIL ENGINGEERING CONSTRUCTION</a:t>
                      </a:r>
                    </a:p>
                  </a:txBody>
                  <a:tcPr marL="9525" marR="9525" marT="9525"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237990</a:t>
                      </a:r>
                    </a:p>
                  </a:txBody>
                  <a:tcPr marL="9525" marR="9525" marT="9525"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$4,944,357.99 </a:t>
                      </a:r>
                    </a:p>
                  </a:txBody>
                  <a:tcPr marL="9525" marR="9525" marT="9525"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4.53%</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65723">
                <a:tc>
                  <a:txBody>
                    <a:bodyPr/>
                    <a:lstStyle/>
                    <a:p>
                      <a:pPr algn="l" fontAlgn="b"/>
                      <a:r>
                        <a:rPr lang="en-US" sz="1100" b="1" i="0" u="none" strike="noStrike">
                          <a:solidFill>
                            <a:srgbClr val="000000"/>
                          </a:solidFill>
                          <a:effectLst/>
                          <a:latin typeface="Calibri"/>
                        </a:rPr>
                        <a:t>CEMETERIES AND CREMATORIES</a:t>
                      </a:r>
                    </a:p>
                  </a:txBody>
                  <a:tcPr marL="9525" marR="9525" marT="9525"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fontAlgn="b"/>
                      <a:r>
                        <a:rPr lang="en-US" sz="1100" b="1" i="0" u="none" strike="noStrike" dirty="0">
                          <a:solidFill>
                            <a:srgbClr val="000000"/>
                          </a:solidFill>
                          <a:effectLst/>
                          <a:latin typeface="Calibri"/>
                        </a:rPr>
                        <a:t>812220</a:t>
                      </a:r>
                    </a:p>
                  </a:txBody>
                  <a:tcPr marL="9525" marR="9525" marT="9525"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dirty="0">
                          <a:solidFill>
                            <a:srgbClr val="000000"/>
                          </a:solidFill>
                          <a:effectLst/>
                          <a:latin typeface="Calibri"/>
                        </a:rPr>
                        <a:t>$35,366,938.00 </a:t>
                      </a:r>
                    </a:p>
                  </a:txBody>
                  <a:tcPr marL="9525" marR="9525" marT="9525"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dirty="0">
                          <a:solidFill>
                            <a:srgbClr val="000000"/>
                          </a:solidFill>
                          <a:effectLst/>
                          <a:latin typeface="Calibri"/>
                        </a:rPr>
                        <a:t>32.37%</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65723">
                <a:tc>
                  <a:txBody>
                    <a:bodyPr/>
                    <a:lstStyle/>
                    <a:p>
                      <a:pPr marL="0" marR="0">
                        <a:spcBef>
                          <a:spcPts val="0"/>
                        </a:spcBef>
                        <a:spcAft>
                          <a:spcPts val="0"/>
                        </a:spcAft>
                      </a:pPr>
                      <a:r>
                        <a:rPr lang="en-US" sz="1100" b="1" dirty="0" smtClean="0">
                          <a:latin typeface="+mn-lt"/>
                          <a:ea typeface="Calibri"/>
                          <a:cs typeface="Times New Roman"/>
                        </a:rPr>
                        <a:t>COMMERCIAL &amp;</a:t>
                      </a:r>
                      <a:r>
                        <a:rPr lang="en-US" sz="1100" b="1" baseline="0" dirty="0" smtClean="0">
                          <a:latin typeface="+mn-lt"/>
                          <a:ea typeface="Calibri"/>
                          <a:cs typeface="Times New Roman"/>
                        </a:rPr>
                        <a:t> INSTITUTIONAL BUIDLING CONSTRUCTION</a:t>
                      </a:r>
                      <a:endParaRPr lang="en-US" sz="1100" b="1" dirty="0">
                        <a:latin typeface="+mn-lt"/>
                        <a:ea typeface="Calibri"/>
                        <a:cs typeface="Times New Roman"/>
                      </a:endParaRP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236220</a:t>
                      </a:r>
                      <a:endParaRPr lang="en-US" sz="1100" b="1" dirty="0">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spcBef>
                          <a:spcPts val="0"/>
                        </a:spcBef>
                        <a:spcAft>
                          <a:spcPts val="0"/>
                        </a:spcAft>
                      </a:pPr>
                      <a:r>
                        <a:rPr lang="en-US" sz="1100" b="1" dirty="0" smtClean="0">
                          <a:latin typeface="+mn-lt"/>
                          <a:ea typeface="Calibri"/>
                          <a:cs typeface="Times New Roman"/>
                        </a:rPr>
                        <a:t>$2,675,270.99</a:t>
                      </a:r>
                      <a:endParaRPr lang="en-US" sz="1100" b="1" dirty="0">
                        <a:latin typeface="+mn-lt"/>
                        <a:ea typeface="Calibri"/>
                        <a:cs typeface="Times New Roman"/>
                      </a:endParaRP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fontAlgn="b"/>
                      <a:r>
                        <a:rPr lang="en-US" sz="1100" b="1" i="0" u="none" strike="noStrike" dirty="0" smtClean="0">
                          <a:solidFill>
                            <a:srgbClr val="000000"/>
                          </a:solidFill>
                          <a:effectLst/>
                          <a:latin typeface="Calibri"/>
                        </a:rPr>
                        <a:t>2.45%</a:t>
                      </a:r>
                      <a:endParaRPr lang="en-US" sz="1100" b="1" i="0" u="none" strike="noStrike" dirty="0">
                        <a:solidFill>
                          <a:srgbClr val="000000"/>
                        </a:solidFill>
                        <a:effectLst/>
                        <a:latin typeface="Calibri"/>
                      </a:endParaRP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65723">
                <a:tc>
                  <a:txBody>
                    <a:bodyPr/>
                    <a:lstStyle/>
                    <a:p>
                      <a:pPr algn="l" fontAlgn="b"/>
                      <a:r>
                        <a:rPr lang="en-US" sz="1100" b="1" i="0" u="none" strike="noStrike" dirty="0">
                          <a:solidFill>
                            <a:srgbClr val="000000"/>
                          </a:solidFill>
                          <a:effectLst/>
                          <a:latin typeface="Calibri"/>
                        </a:rPr>
                        <a:t>OTHER CONCRETE PRODUCT MANUFACTURING</a:t>
                      </a:r>
                    </a:p>
                  </a:txBody>
                  <a:tcPr marL="9525" marR="9525" marT="9525"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fontAlgn="b"/>
                      <a:r>
                        <a:rPr lang="en-US" sz="1100" b="1" i="0" u="none" strike="noStrike" dirty="0">
                          <a:solidFill>
                            <a:srgbClr val="000000"/>
                          </a:solidFill>
                          <a:effectLst/>
                          <a:latin typeface="Calibri"/>
                        </a:rPr>
                        <a:t>327390</a:t>
                      </a:r>
                    </a:p>
                  </a:txBody>
                  <a:tcPr marL="9525" marR="9525" marT="9525"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dirty="0">
                          <a:solidFill>
                            <a:srgbClr val="000000"/>
                          </a:solidFill>
                          <a:effectLst/>
                          <a:latin typeface="Calibri"/>
                        </a:rPr>
                        <a:t>$3,270,633.03 </a:t>
                      </a:r>
                    </a:p>
                  </a:txBody>
                  <a:tcPr marL="9525" marR="9525" marT="9525"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dirty="0">
                          <a:solidFill>
                            <a:srgbClr val="000000"/>
                          </a:solidFill>
                          <a:effectLst/>
                          <a:latin typeface="Calibri"/>
                        </a:rPr>
                        <a:t>2.99%</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87253622"/>
              </p:ext>
            </p:extLst>
          </p:nvPr>
        </p:nvGraphicFramePr>
        <p:xfrm>
          <a:off x="228600" y="1981201"/>
          <a:ext cx="8534401" cy="1904999"/>
        </p:xfrm>
        <a:graphic>
          <a:graphicData uri="http://schemas.openxmlformats.org/drawingml/2006/table">
            <a:tbl>
              <a:tblPr/>
              <a:tblGrid>
                <a:gridCol w="4382530"/>
                <a:gridCol w="1569292"/>
                <a:gridCol w="1383432"/>
                <a:gridCol w="1199147"/>
              </a:tblGrid>
              <a:tr h="510659">
                <a:tc>
                  <a:txBody>
                    <a:bodyPr/>
                    <a:lstStyle/>
                    <a:p>
                      <a:pPr marL="0" marR="0" algn="ctr">
                        <a:spcBef>
                          <a:spcPts val="0"/>
                        </a:spcBef>
                        <a:spcAft>
                          <a:spcPts val="0"/>
                        </a:spcAft>
                      </a:pPr>
                      <a:r>
                        <a:rPr lang="en-US" sz="1100" b="1" dirty="0">
                          <a:solidFill>
                            <a:schemeClr val="tx1"/>
                          </a:solidFill>
                          <a:latin typeface="+mn-lt"/>
                          <a:ea typeface="Calibri"/>
                          <a:cs typeface="Times New Roman"/>
                        </a:rPr>
                        <a:t>Description</a:t>
                      </a: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15000"/>
                        </a:lnSpc>
                        <a:spcBef>
                          <a:spcPts val="0"/>
                        </a:spcBef>
                        <a:spcAft>
                          <a:spcPts val="0"/>
                        </a:spcAft>
                      </a:pPr>
                      <a:r>
                        <a:rPr lang="en-US" sz="1100" b="1" dirty="0" smtClean="0">
                          <a:solidFill>
                            <a:schemeClr val="tx1"/>
                          </a:solidFill>
                          <a:latin typeface="Calibri"/>
                          <a:ea typeface="Calibri"/>
                          <a:cs typeface="Times New Roman"/>
                        </a:rPr>
                        <a:t>NAICS Code</a:t>
                      </a:r>
                      <a:endParaRPr lang="en-US" sz="1100" b="1" dirty="0">
                        <a:solidFill>
                          <a:schemeClr val="tx1"/>
                        </a:solidFill>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chemeClr val="tx1"/>
                          </a:solidFill>
                          <a:latin typeface="+mn-lt"/>
                          <a:ea typeface="Calibri"/>
                          <a:cs typeface="Times New Roman"/>
                        </a:rPr>
                        <a:t>Amount Obligated</a:t>
                      </a: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100" b="1" dirty="0">
                          <a:solidFill>
                            <a:schemeClr val="tx1"/>
                          </a:solidFill>
                          <a:latin typeface="+mn-lt"/>
                          <a:ea typeface="Calibri"/>
                          <a:cs typeface="Times New Roman"/>
                        </a:rPr>
                        <a:t>Percent of Total Obligations</a:t>
                      </a:r>
                    </a:p>
                  </a:txBody>
                  <a:tcPr marL="50879" marR="50879" marT="0"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271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ea typeface="Calibri"/>
                          <a:cs typeface="Times New Roman"/>
                        </a:rPr>
                        <a:t>LANDSCAPING SERVICES</a:t>
                      </a: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561730</a:t>
                      </a: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spcBef>
                          <a:spcPts val="0"/>
                        </a:spcBef>
                        <a:spcAft>
                          <a:spcPts val="0"/>
                        </a:spcAft>
                      </a:pPr>
                      <a:r>
                        <a:rPr lang="en-US" sz="1100" b="1" dirty="0" smtClean="0">
                          <a:latin typeface="+mn-lt"/>
                          <a:ea typeface="Calibri"/>
                          <a:cs typeface="Times New Roman"/>
                        </a:rPr>
                        <a:t>$30,042,429.96</a:t>
                      </a:r>
                      <a:endParaRPr lang="en-US" sz="1100" b="1" dirty="0">
                        <a:latin typeface="+mn-lt"/>
                        <a:ea typeface="Calibri"/>
                        <a:cs typeface="Times New Roman"/>
                      </a:endParaRP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dirty="0">
                          <a:solidFill>
                            <a:srgbClr val="000000"/>
                          </a:solidFill>
                          <a:effectLst/>
                          <a:latin typeface="Calibri"/>
                        </a:rPr>
                        <a:t>26.42%</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71288">
                <a:tc>
                  <a:txBody>
                    <a:bodyPr/>
                    <a:lstStyle/>
                    <a:p>
                      <a:pPr marL="0" marR="0" algn="l">
                        <a:spcBef>
                          <a:spcPts val="0"/>
                        </a:spcBef>
                        <a:spcAft>
                          <a:spcPts val="0"/>
                        </a:spcAft>
                      </a:pPr>
                      <a:r>
                        <a:rPr lang="en-US" sz="1100" b="1" dirty="0" smtClean="0">
                          <a:latin typeface="+mn-lt"/>
                          <a:ea typeface="Calibri"/>
                          <a:cs typeface="Times New Roman"/>
                        </a:rPr>
                        <a:t>OTHER HEAVY</a:t>
                      </a:r>
                      <a:r>
                        <a:rPr lang="en-US" sz="1100" b="1" baseline="0" dirty="0" smtClean="0">
                          <a:latin typeface="+mn-lt"/>
                          <a:ea typeface="Calibri"/>
                          <a:cs typeface="Times New Roman"/>
                        </a:rPr>
                        <a:t> AND CIVIL ENGINEERING CONSTRUCTION</a:t>
                      </a:r>
                      <a:endParaRPr lang="en-US" sz="1100" b="1" dirty="0">
                        <a:latin typeface="+mn-lt"/>
                        <a:ea typeface="Calibri"/>
                        <a:cs typeface="Times New Roman"/>
                      </a:endParaRP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237990</a:t>
                      </a:r>
                      <a:endParaRPr lang="en-US" sz="1100" b="1" dirty="0">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spcBef>
                          <a:spcPts val="0"/>
                        </a:spcBef>
                        <a:spcAft>
                          <a:spcPts val="0"/>
                        </a:spcAft>
                      </a:pPr>
                      <a:r>
                        <a:rPr lang="en-US" sz="1100" b="1" dirty="0" smtClean="0">
                          <a:latin typeface="+mn-lt"/>
                          <a:ea typeface="Calibri"/>
                          <a:cs typeface="Times New Roman"/>
                        </a:rPr>
                        <a:t>$18,645,226.04</a:t>
                      </a:r>
                      <a:endParaRPr lang="en-US" sz="1100" b="1" dirty="0">
                        <a:latin typeface="+mn-lt"/>
                        <a:ea typeface="Calibri"/>
                        <a:cs typeface="Times New Roman"/>
                      </a:endParaRP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a:rPr>
                        <a:t>16.39%</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71288">
                <a:tc>
                  <a:txBody>
                    <a:bodyPr/>
                    <a:lstStyle/>
                    <a:p>
                      <a:pPr marL="0" marR="0" algn="l">
                        <a:spcBef>
                          <a:spcPts val="0"/>
                        </a:spcBef>
                        <a:spcAft>
                          <a:spcPts val="0"/>
                        </a:spcAft>
                      </a:pPr>
                      <a:r>
                        <a:rPr lang="en-US" sz="1100" b="1" dirty="0" smtClean="0">
                          <a:latin typeface="+mn-lt"/>
                          <a:ea typeface="Calibri"/>
                          <a:cs typeface="Times New Roman"/>
                        </a:rPr>
                        <a:t>CEMETERIES</a:t>
                      </a:r>
                      <a:r>
                        <a:rPr lang="en-US" sz="1100" b="1" baseline="0" dirty="0" smtClean="0">
                          <a:latin typeface="+mn-lt"/>
                          <a:ea typeface="Calibri"/>
                          <a:cs typeface="Times New Roman"/>
                        </a:rPr>
                        <a:t> AND CREMATORIES</a:t>
                      </a:r>
                      <a:endParaRPr lang="en-US" sz="1100" b="1" dirty="0">
                        <a:latin typeface="+mn-lt"/>
                        <a:ea typeface="Calibri"/>
                        <a:cs typeface="Times New Roman"/>
                      </a:endParaRP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812220</a:t>
                      </a:r>
                      <a:endParaRPr lang="en-US" sz="1100" b="1" dirty="0">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spcBef>
                          <a:spcPts val="0"/>
                        </a:spcBef>
                        <a:spcAft>
                          <a:spcPts val="0"/>
                        </a:spcAft>
                      </a:pPr>
                      <a:r>
                        <a:rPr lang="en-US" sz="1100" b="1" dirty="0" smtClean="0">
                          <a:latin typeface="+mn-lt"/>
                          <a:ea typeface="Calibri"/>
                          <a:cs typeface="Times New Roman"/>
                        </a:rPr>
                        <a:t>$15,171,288.48</a:t>
                      </a:r>
                      <a:endParaRPr lang="en-US" sz="1100" b="1" dirty="0">
                        <a:latin typeface="+mn-lt"/>
                        <a:ea typeface="Calibri"/>
                        <a:cs typeface="Times New Roman"/>
                      </a:endParaRP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a:solidFill>
                            <a:srgbClr val="000000"/>
                          </a:solidFill>
                          <a:effectLst/>
                          <a:latin typeface="Calibri"/>
                        </a:rPr>
                        <a:t>13.34%</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9188">
                <a:tc>
                  <a:txBody>
                    <a:bodyPr/>
                    <a:lstStyle/>
                    <a:p>
                      <a:pPr marL="0" marR="0" algn="l">
                        <a:spcBef>
                          <a:spcPts val="0"/>
                        </a:spcBef>
                        <a:spcAft>
                          <a:spcPts val="0"/>
                        </a:spcAft>
                      </a:pPr>
                      <a:r>
                        <a:rPr lang="en-US" sz="1100" b="1" dirty="0" smtClean="0">
                          <a:latin typeface="+mn-lt"/>
                          <a:ea typeface="Calibri"/>
                          <a:cs typeface="Times New Roman"/>
                        </a:rPr>
                        <a:t>COMMERCIAL &amp;</a:t>
                      </a:r>
                      <a:r>
                        <a:rPr lang="en-US" sz="1100" b="1" baseline="0" dirty="0" smtClean="0">
                          <a:latin typeface="+mn-lt"/>
                          <a:ea typeface="Calibri"/>
                          <a:cs typeface="Times New Roman"/>
                        </a:rPr>
                        <a:t> INSTITUTIONAL BUIDLING CONSTRUCTION</a:t>
                      </a:r>
                      <a:endParaRPr lang="en-US" sz="1100" b="1" dirty="0">
                        <a:latin typeface="+mn-lt"/>
                        <a:ea typeface="Calibri"/>
                        <a:cs typeface="Times New Roman"/>
                      </a:endParaRP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236220</a:t>
                      </a:r>
                      <a:endParaRPr lang="en-US" sz="1100" b="1" dirty="0">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spcBef>
                          <a:spcPts val="0"/>
                        </a:spcBef>
                        <a:spcAft>
                          <a:spcPts val="0"/>
                        </a:spcAft>
                      </a:pPr>
                      <a:r>
                        <a:rPr lang="en-US" sz="1100" b="1" dirty="0" smtClean="0">
                          <a:latin typeface="+mn-lt"/>
                          <a:ea typeface="Calibri"/>
                          <a:cs typeface="Times New Roman"/>
                        </a:rPr>
                        <a:t>$11,347,500.78</a:t>
                      </a:r>
                      <a:endParaRPr lang="en-US" sz="1100" b="1" dirty="0">
                        <a:latin typeface="+mn-lt"/>
                        <a:ea typeface="Calibri"/>
                        <a:cs typeface="Times New Roman"/>
                      </a:endParaRP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9.98%</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271288">
                <a:tc>
                  <a:txBody>
                    <a:bodyPr/>
                    <a:lstStyle/>
                    <a:p>
                      <a:pPr marL="0" marR="0" algn="l">
                        <a:spcBef>
                          <a:spcPts val="0"/>
                        </a:spcBef>
                        <a:spcAft>
                          <a:spcPts val="0"/>
                        </a:spcAft>
                      </a:pPr>
                      <a:r>
                        <a:rPr lang="en-US" sz="1100" b="1" dirty="0" smtClean="0">
                          <a:latin typeface="+mn-lt"/>
                          <a:ea typeface="Calibri"/>
                          <a:cs typeface="Times New Roman"/>
                        </a:rPr>
                        <a:t>OTHER</a:t>
                      </a:r>
                      <a:r>
                        <a:rPr lang="en-US" sz="1100" b="1" baseline="0" dirty="0" smtClean="0">
                          <a:latin typeface="+mn-lt"/>
                          <a:ea typeface="Calibri"/>
                          <a:cs typeface="Times New Roman"/>
                        </a:rPr>
                        <a:t> CONCRETE PRODUCT MANUFACTURING</a:t>
                      </a:r>
                      <a:endParaRPr lang="en-US" sz="1100" b="1" dirty="0">
                        <a:latin typeface="+mn-lt"/>
                        <a:ea typeface="Calibri"/>
                        <a:cs typeface="Times New Roman"/>
                      </a:endParaRPr>
                    </a:p>
                  </a:txBody>
                  <a:tcPr marL="50879" marR="50879" marT="0" marB="0" anchor="b">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ctr">
                        <a:lnSpc>
                          <a:spcPct val="115000"/>
                        </a:lnSpc>
                        <a:spcBef>
                          <a:spcPts val="0"/>
                        </a:spcBef>
                        <a:spcAft>
                          <a:spcPts val="0"/>
                        </a:spcAft>
                      </a:pPr>
                      <a:r>
                        <a:rPr lang="en-US" sz="1100" b="1" dirty="0" smtClean="0">
                          <a:latin typeface="Calibri"/>
                          <a:ea typeface="Calibri"/>
                          <a:cs typeface="Times New Roman"/>
                        </a:rPr>
                        <a:t>327390</a:t>
                      </a:r>
                      <a:endParaRPr lang="en-US" sz="1100" b="1" dirty="0">
                        <a:latin typeface="Calibri"/>
                        <a:ea typeface="Calibri"/>
                        <a:cs typeface="Times New Roman"/>
                      </a:endParaRPr>
                    </a:p>
                  </a:txBody>
                  <a:tcPr marL="68580" marR="68580" marT="0" marB="0" anchor="b">
                    <a:lnL w="12700" cap="flat" cmpd="sng" algn="ctr">
                      <a:no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spcBef>
                          <a:spcPts val="0"/>
                        </a:spcBef>
                        <a:spcAft>
                          <a:spcPts val="0"/>
                        </a:spcAft>
                      </a:pPr>
                      <a:r>
                        <a:rPr lang="en-US" sz="1100" b="1" dirty="0" smtClean="0">
                          <a:latin typeface="+mn-lt"/>
                          <a:ea typeface="Calibri"/>
                          <a:cs typeface="Times New Roman"/>
                        </a:rPr>
                        <a:t>$4,331,410.00</a:t>
                      </a:r>
                      <a:endParaRPr lang="en-US" sz="1100" b="1" dirty="0">
                        <a:latin typeface="+mn-lt"/>
                        <a:ea typeface="Calibri"/>
                        <a:cs typeface="Times New Roman"/>
                      </a:endParaRPr>
                    </a:p>
                  </a:txBody>
                  <a:tcPr marL="50879" marR="50879" marT="0" marB="0" anchor="b">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fontAlgn="b"/>
                      <a:r>
                        <a:rPr lang="en-US" sz="1100" b="1" i="0" u="none" strike="noStrike" dirty="0">
                          <a:solidFill>
                            <a:srgbClr val="000000"/>
                          </a:solidFill>
                          <a:effectLst/>
                          <a:latin typeface="Calibri"/>
                        </a:rPr>
                        <a:t>3.81%</a:t>
                      </a:r>
                    </a:p>
                  </a:txBody>
                  <a:tcPr marL="9525" marR="9525" marT="9525" marB="0" anchor="b">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
        <p:nvSpPr>
          <p:cNvPr id="11" name="TextBox 6"/>
          <p:cNvSpPr txBox="1">
            <a:spLocks noChangeArrowheads="1"/>
          </p:cNvSpPr>
          <p:nvPr/>
        </p:nvSpPr>
        <p:spPr bwMode="auto">
          <a:xfrm>
            <a:off x="238778" y="1600201"/>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u="sng" dirty="0" smtClean="0">
                <a:cs typeface="Arial" pitchFamily="34" charset="0"/>
              </a:rPr>
              <a:t>2012</a:t>
            </a:r>
            <a:endParaRPr lang="en-US" b="1" u="sng" dirty="0">
              <a:cs typeface="Arial" pitchFamily="34" charset="0"/>
            </a:endParaRPr>
          </a:p>
        </p:txBody>
      </p:sp>
      <p:pic>
        <p:nvPicPr>
          <p:cNvPr id="12"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cxnSp>
        <p:nvCxnSpPr>
          <p:cNvPr id="13" name="Straight Connector 12"/>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11489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0921.JPG"/>
          <p:cNvPicPr>
            <a:picLocks noChangeAspect="1"/>
          </p:cNvPicPr>
          <p:nvPr/>
        </p:nvPicPr>
        <p:blipFill>
          <a:blip r:embed="rId3" cstate="email"/>
          <a:stretch>
            <a:fillRect/>
          </a:stretch>
        </p:blipFill>
        <p:spPr>
          <a:xfrm>
            <a:off x="1828800" y="1905000"/>
            <a:ext cx="5486400" cy="4114800"/>
          </a:xfrm>
          <a:prstGeom prst="rect">
            <a:avLst/>
          </a:prstGeom>
          <a:ln>
            <a:solidFill>
              <a:schemeClr val="tx1"/>
            </a:solidFill>
          </a:ln>
        </p:spPr>
      </p:pic>
      <p:sp>
        <p:nvSpPr>
          <p:cNvPr id="10" name="Rectangle 9"/>
          <p:cNvSpPr/>
          <p:nvPr/>
        </p:nvSpPr>
        <p:spPr>
          <a:xfrm>
            <a:off x="1828800" y="6031864"/>
            <a:ext cx="5486400" cy="400110"/>
          </a:xfrm>
          <a:prstGeom prst="rect">
            <a:avLst/>
          </a:prstGeom>
        </p:spPr>
        <p:txBody>
          <a:bodyPr wrap="square">
            <a:spAutoFit/>
          </a:bodyPr>
          <a:lstStyle/>
          <a:p>
            <a:pPr algn="ctr"/>
            <a:r>
              <a:rPr lang="en-US" sz="2000" b="1" dirty="0" smtClean="0">
                <a:latin typeface="Arial" pitchFamily="34" charset="0"/>
                <a:cs typeface="Arial" pitchFamily="34" charset="0"/>
              </a:rPr>
              <a:t>Grounds maintenance</a:t>
            </a:r>
            <a:endParaRPr lang="en-US" sz="2000" b="1" dirty="0">
              <a:latin typeface="Arial" pitchFamily="34" charset="0"/>
              <a:cs typeface="Arial" pitchFamily="34" charset="0"/>
            </a:endParaRPr>
          </a:p>
        </p:txBody>
      </p:sp>
      <p:pic>
        <p:nvPicPr>
          <p:cNvPr id="6" name="Picture 1" descr="VeteransAffairs-Seal.JPG"/>
          <p:cNvPicPr>
            <a:picLocks noChangeAspect="1" noChangeArrowheads="1"/>
          </p:cNvPicPr>
          <p:nvPr/>
        </p:nvPicPr>
        <p:blipFill>
          <a:blip r:embed="rId4" cstate="print"/>
          <a:srcRect/>
          <a:stretch>
            <a:fillRect/>
          </a:stretch>
        </p:blipFill>
        <p:spPr bwMode="auto">
          <a:xfrm>
            <a:off x="76200" y="228600"/>
            <a:ext cx="990600" cy="990600"/>
          </a:xfrm>
          <a:prstGeom prst="rect">
            <a:avLst/>
          </a:prstGeom>
          <a:noFill/>
          <a:ln w="9525">
            <a:noFill/>
            <a:miter lim="800000"/>
            <a:headEnd/>
            <a:tailEnd/>
          </a:ln>
        </p:spPr>
      </p:pic>
      <p:cxnSp>
        <p:nvCxnSpPr>
          <p:cNvPr id="9" name="Straight Connector 8"/>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itle 1"/>
          <p:cNvSpPr>
            <a:spLocks noGrp="1"/>
          </p:cNvSpPr>
          <p:nvPr>
            <p:ph type="title"/>
          </p:nvPr>
        </p:nvSpPr>
        <p:spPr>
          <a:xfrm>
            <a:off x="228600" y="76200"/>
            <a:ext cx="8686800" cy="1143000"/>
          </a:xfrm>
        </p:spPr>
        <p:txBody>
          <a:bodyPr rtlCol="0">
            <a:noAutofit/>
          </a:bodyPr>
          <a:lstStyle/>
          <a:p>
            <a:pPr eaLnBrk="1" fontAlgn="auto" hangingPunct="1">
              <a:spcAft>
                <a:spcPts val="0"/>
              </a:spcAft>
              <a:defRPr/>
            </a:pPr>
            <a:r>
              <a:rPr lang="en-US" sz="3400" dirty="0" smtClean="0">
                <a:solidFill>
                  <a:schemeClr val="tx2"/>
                </a:solidFill>
                <a:latin typeface="Arial Black" pitchFamily="34" charset="0"/>
                <a:cs typeface="Arial" pitchFamily="34" charset="0"/>
              </a:rPr>
              <a:t>Our Needs</a:t>
            </a:r>
            <a:br>
              <a:rPr lang="en-US" sz="3400" dirty="0" smtClean="0">
                <a:solidFill>
                  <a:schemeClr val="tx2"/>
                </a:solidFill>
                <a:latin typeface="Arial Black" pitchFamily="34" charset="0"/>
                <a:cs typeface="Arial" pitchFamily="34" charset="0"/>
              </a:rPr>
            </a:br>
            <a:r>
              <a:rPr lang="en-US" sz="3400" dirty="0" smtClean="0">
                <a:solidFill>
                  <a:schemeClr val="tx2"/>
                </a:solidFill>
                <a:latin typeface="Arial Black" pitchFamily="34" charset="0"/>
                <a:cs typeface="Arial" pitchFamily="34" charset="0"/>
              </a:rPr>
              <a:t>(What NCA Buys)</a:t>
            </a:r>
            <a:endParaRPr lang="en-US" sz="3400" dirty="0">
              <a:solidFill>
                <a:schemeClr val="tx2"/>
              </a:solidFill>
              <a:latin typeface="Arial Black" pitchFamily="34" charset="0"/>
              <a:cs typeface="Arial" pitchFamily="34" charset="0"/>
            </a:endParaRPr>
          </a:p>
        </p:txBody>
      </p:sp>
      <p:sp>
        <p:nvSpPr>
          <p:cNvPr id="20" name="Slide Number Placeholder 5"/>
          <p:cNvSpPr>
            <a:spLocks noGrp="1"/>
          </p:cNvSpPr>
          <p:nvPr>
            <p:ph type="sldNum" sz="quarter" idx="12"/>
          </p:nvPr>
        </p:nvSpPr>
        <p:spPr>
          <a:xfrm>
            <a:off x="6553200" y="6356350"/>
            <a:ext cx="2133600" cy="365125"/>
          </a:xfrm>
        </p:spPr>
        <p:txBody>
          <a:bodyPr/>
          <a:lstStyle/>
          <a:p>
            <a:pPr marL="228600" indent="-228600" fontAlgn="auto">
              <a:spcBef>
                <a:spcPts val="0"/>
              </a:spcBef>
              <a:spcAft>
                <a:spcPts val="0"/>
              </a:spcAft>
              <a:defRPr/>
            </a:pPr>
            <a:fld id="{197260B1-9646-404C-BB6E-4FDE68C39148}" type="slidenum">
              <a:rPr lang="en-US">
                <a:solidFill>
                  <a:schemeClr val="tx1">
                    <a:tint val="75000"/>
                  </a:schemeClr>
                </a:solidFill>
              </a:rPr>
              <a:pPr marL="228600" indent="-228600" fontAlgn="auto">
                <a:spcBef>
                  <a:spcPts val="0"/>
                </a:spcBef>
                <a:spcAft>
                  <a:spcPts val="0"/>
                </a:spcAft>
                <a:defRPr/>
              </a:pPr>
              <a:t>12</a:t>
            </a:fld>
            <a:endParaRPr lang="en-US" dirty="0">
              <a:solidFill>
                <a:schemeClr val="tx1">
                  <a:tint val="75000"/>
                </a:schemeClr>
              </a:solidFill>
            </a:endParaRPr>
          </a:p>
        </p:txBody>
      </p:sp>
    </p:spTree>
    <p:extLst>
      <p:ext uri="{BB962C8B-B14F-4D97-AF65-F5344CB8AC3E}">
        <p14:creationId xmlns:p14="http://schemas.microsoft.com/office/powerpoint/2010/main" val="1125756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novation_Toro vehicle.jpg"/>
          <p:cNvPicPr>
            <a:picLocks noGrp="1" noChangeAspect="1"/>
          </p:cNvPicPr>
          <p:nvPr>
            <p:ph sz="half" idx="1"/>
          </p:nvPr>
        </p:nvPicPr>
        <p:blipFill>
          <a:blip r:embed="rId3" cstate="email"/>
          <a:stretch>
            <a:fillRect/>
          </a:stretch>
        </p:blipFill>
        <p:spPr>
          <a:xfrm>
            <a:off x="381000" y="2819400"/>
            <a:ext cx="4260133" cy="3200400"/>
          </a:xfrm>
          <a:ln>
            <a:solidFill>
              <a:schemeClr val="tx1"/>
            </a:solidFill>
          </a:ln>
        </p:spPr>
      </p:pic>
      <p:sp>
        <p:nvSpPr>
          <p:cNvPr id="4" name="Content Placeholder 3"/>
          <p:cNvSpPr>
            <a:spLocks noGrp="1"/>
          </p:cNvSpPr>
          <p:nvPr>
            <p:ph sz="half" idx="2"/>
          </p:nvPr>
        </p:nvSpPr>
        <p:spPr>
          <a:xfrm>
            <a:off x="4724400" y="1600200"/>
            <a:ext cx="4229100" cy="4525963"/>
          </a:xfrm>
        </p:spPr>
        <p:txBody>
          <a:bodyPr/>
          <a:lstStyle/>
          <a:p>
            <a:pPr>
              <a:buNone/>
            </a:pPr>
            <a:endParaRPr lang="en-US" dirty="0" smtClean="0"/>
          </a:p>
          <a:p>
            <a:pPr>
              <a:buNone/>
            </a:pPr>
            <a:endParaRPr lang="en-US" dirty="0"/>
          </a:p>
        </p:txBody>
      </p:sp>
      <p:sp>
        <p:nvSpPr>
          <p:cNvPr id="7" name="TextBox 6"/>
          <p:cNvSpPr txBox="1"/>
          <p:nvPr/>
        </p:nvSpPr>
        <p:spPr>
          <a:xfrm>
            <a:off x="304800" y="2362200"/>
            <a:ext cx="4114800" cy="400110"/>
          </a:xfrm>
          <a:prstGeom prst="rect">
            <a:avLst/>
          </a:prstGeom>
          <a:noFill/>
        </p:spPr>
        <p:txBody>
          <a:bodyPr wrap="square" rtlCol="0">
            <a:spAutoFit/>
          </a:bodyPr>
          <a:lstStyle/>
          <a:p>
            <a:pPr>
              <a:spcBef>
                <a:spcPts val="0"/>
              </a:spcBef>
            </a:pPr>
            <a:r>
              <a:rPr lang="en-US" sz="2000" b="1" dirty="0" smtClean="0">
                <a:latin typeface="Arial" pitchFamily="34" charset="0"/>
                <a:cs typeface="Arial" pitchFamily="34" charset="0"/>
              </a:rPr>
              <a:t>Equipment and vehicles</a:t>
            </a:r>
          </a:p>
        </p:txBody>
      </p:sp>
      <p:pic>
        <p:nvPicPr>
          <p:cNvPr id="8" name="Picture 7" descr="Nat Cem Sched Office_Group.jpg"/>
          <p:cNvPicPr>
            <a:picLocks noChangeAspect="1"/>
          </p:cNvPicPr>
          <p:nvPr/>
        </p:nvPicPr>
        <p:blipFill>
          <a:blip r:embed="rId4" cstate="email"/>
          <a:stretch>
            <a:fillRect/>
          </a:stretch>
        </p:blipFill>
        <p:spPr>
          <a:xfrm>
            <a:off x="4267200" y="2057400"/>
            <a:ext cx="4130294" cy="3108960"/>
          </a:xfrm>
          <a:prstGeom prst="rect">
            <a:avLst/>
          </a:prstGeom>
          <a:ln>
            <a:solidFill>
              <a:schemeClr val="tx1"/>
            </a:solidFill>
          </a:ln>
        </p:spPr>
      </p:pic>
      <p:sp>
        <p:nvSpPr>
          <p:cNvPr id="9" name="TextBox 8"/>
          <p:cNvSpPr txBox="1"/>
          <p:nvPr/>
        </p:nvSpPr>
        <p:spPr>
          <a:xfrm>
            <a:off x="4909611" y="5181600"/>
            <a:ext cx="4343400" cy="707886"/>
          </a:xfrm>
          <a:prstGeom prst="rect">
            <a:avLst/>
          </a:prstGeom>
          <a:noFill/>
        </p:spPr>
        <p:txBody>
          <a:bodyPr wrap="square" rtlCol="0">
            <a:spAutoFit/>
          </a:bodyPr>
          <a:lstStyle/>
          <a:p>
            <a:r>
              <a:rPr lang="en-US" sz="2000" b="1" dirty="0" smtClean="0">
                <a:latin typeface="Arial" pitchFamily="34" charset="0"/>
                <a:cs typeface="Arial" pitchFamily="34" charset="0"/>
              </a:rPr>
              <a:t>Office supplies, equipment, and equipment maintenance </a:t>
            </a:r>
            <a:endParaRPr lang="en-US" sz="2000" b="1" dirty="0">
              <a:latin typeface="Arial" pitchFamily="34" charset="0"/>
              <a:cs typeface="Arial" pitchFamily="34" charset="0"/>
            </a:endParaRPr>
          </a:p>
        </p:txBody>
      </p:sp>
      <p:pic>
        <p:nvPicPr>
          <p:cNvPr id="10" name="Picture 1" descr="VeteransAffairs-Seal.JPG"/>
          <p:cNvPicPr>
            <a:picLocks noChangeAspect="1" noChangeArrowheads="1"/>
          </p:cNvPicPr>
          <p:nvPr/>
        </p:nvPicPr>
        <p:blipFill>
          <a:blip r:embed="rId5" cstate="print"/>
          <a:srcRect/>
          <a:stretch>
            <a:fillRect/>
          </a:stretch>
        </p:blipFill>
        <p:spPr bwMode="auto">
          <a:xfrm>
            <a:off x="76200" y="228600"/>
            <a:ext cx="990600" cy="990600"/>
          </a:xfrm>
          <a:prstGeom prst="rect">
            <a:avLst/>
          </a:prstGeom>
          <a:noFill/>
          <a:ln w="9525">
            <a:noFill/>
            <a:miter lim="800000"/>
            <a:headEnd/>
            <a:tailEnd/>
          </a:ln>
        </p:spPr>
      </p:pic>
      <p:cxnSp>
        <p:nvCxnSpPr>
          <p:cNvPr id="11" name="Straight Connector 10"/>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7" name="Title 1"/>
          <p:cNvSpPr>
            <a:spLocks noGrp="1"/>
          </p:cNvSpPr>
          <p:nvPr>
            <p:ph type="title"/>
          </p:nvPr>
        </p:nvSpPr>
        <p:spPr>
          <a:xfrm>
            <a:off x="228600" y="76200"/>
            <a:ext cx="8686800" cy="1143000"/>
          </a:xfrm>
        </p:spPr>
        <p:txBody>
          <a:bodyPr rtlCol="0">
            <a:noAutofit/>
          </a:bodyPr>
          <a:lstStyle/>
          <a:p>
            <a:pPr eaLnBrk="1" fontAlgn="auto" hangingPunct="1">
              <a:spcAft>
                <a:spcPts val="0"/>
              </a:spcAft>
              <a:defRPr/>
            </a:pPr>
            <a:r>
              <a:rPr lang="en-US" sz="3400" dirty="0" smtClean="0">
                <a:solidFill>
                  <a:schemeClr val="tx2"/>
                </a:solidFill>
                <a:latin typeface="Arial Black" pitchFamily="34" charset="0"/>
                <a:cs typeface="Arial" pitchFamily="34" charset="0"/>
              </a:rPr>
              <a:t>Our Needs</a:t>
            </a:r>
            <a:br>
              <a:rPr lang="en-US" sz="3400" dirty="0" smtClean="0">
                <a:solidFill>
                  <a:schemeClr val="tx2"/>
                </a:solidFill>
                <a:latin typeface="Arial Black" pitchFamily="34" charset="0"/>
                <a:cs typeface="Arial" pitchFamily="34" charset="0"/>
              </a:rPr>
            </a:br>
            <a:r>
              <a:rPr lang="en-US" sz="3400" dirty="0" smtClean="0">
                <a:solidFill>
                  <a:schemeClr val="tx2"/>
                </a:solidFill>
                <a:latin typeface="Arial Black" pitchFamily="34" charset="0"/>
                <a:cs typeface="Arial" pitchFamily="34" charset="0"/>
              </a:rPr>
              <a:t>(What NCA Buys)</a:t>
            </a:r>
            <a:endParaRPr lang="en-US" sz="3400" dirty="0">
              <a:solidFill>
                <a:schemeClr val="tx2"/>
              </a:solidFill>
              <a:latin typeface="Arial Black" pitchFamily="34" charset="0"/>
              <a:cs typeface="Arial" pitchFamily="34" charset="0"/>
            </a:endParaRPr>
          </a:p>
        </p:txBody>
      </p:sp>
      <p:sp>
        <p:nvSpPr>
          <p:cNvPr id="18" name="Slide Number Placeholder 5"/>
          <p:cNvSpPr>
            <a:spLocks noGrp="1"/>
          </p:cNvSpPr>
          <p:nvPr>
            <p:ph type="sldNum" sz="quarter" idx="12"/>
          </p:nvPr>
        </p:nvSpPr>
        <p:spPr>
          <a:xfrm>
            <a:off x="6553200" y="6356350"/>
            <a:ext cx="2133600" cy="365125"/>
          </a:xfrm>
        </p:spPr>
        <p:txBody>
          <a:bodyPr/>
          <a:lstStyle/>
          <a:p>
            <a:pPr marL="228600" indent="-228600" fontAlgn="auto">
              <a:spcBef>
                <a:spcPts val="0"/>
              </a:spcBef>
              <a:spcAft>
                <a:spcPts val="0"/>
              </a:spcAft>
              <a:defRPr/>
            </a:pPr>
            <a:fld id="{197260B1-9646-404C-BB6E-4FDE68C39148}" type="slidenum">
              <a:rPr lang="en-US">
                <a:solidFill>
                  <a:schemeClr val="tx1">
                    <a:tint val="75000"/>
                  </a:schemeClr>
                </a:solidFill>
              </a:rPr>
              <a:pPr marL="228600" indent="-228600" fontAlgn="auto">
                <a:spcBef>
                  <a:spcPts val="0"/>
                </a:spcBef>
                <a:spcAft>
                  <a:spcPts val="0"/>
                </a:spcAft>
                <a:defRPr/>
              </a:pPr>
              <a:t>13</a:t>
            </a:fld>
            <a:endParaRPr lang="en-US" dirty="0">
              <a:solidFill>
                <a:schemeClr val="tx1">
                  <a:tint val="75000"/>
                </a:schemeClr>
              </a:solidFill>
            </a:endParaRPr>
          </a:p>
        </p:txBody>
      </p:sp>
    </p:spTree>
    <p:extLst>
      <p:ext uri="{BB962C8B-B14F-4D97-AF65-F5344CB8AC3E}">
        <p14:creationId xmlns:p14="http://schemas.microsoft.com/office/powerpoint/2010/main" val="49987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871" y="2209800"/>
            <a:ext cx="3770671" cy="3352800"/>
          </a:xfrm>
        </p:spPr>
        <p:txBody>
          <a:bodyPr/>
          <a:lstStyle/>
          <a:p>
            <a:r>
              <a:rPr lang="en-US" sz="2400" b="1" dirty="0" smtClean="0">
                <a:latin typeface="Arial" pitchFamily="34" charset="0"/>
                <a:cs typeface="Arial" pitchFamily="34" charset="0"/>
              </a:rPr>
              <a:t>Services</a:t>
            </a:r>
          </a:p>
          <a:p>
            <a:pPr lvl="1">
              <a:spcBef>
                <a:spcPts val="0"/>
              </a:spcBef>
              <a:buNone/>
            </a:pPr>
            <a:r>
              <a:rPr lang="en-US" b="1" dirty="0" smtClean="0">
                <a:latin typeface="Arial" pitchFamily="34" charset="0"/>
                <a:cs typeface="Arial" pitchFamily="34" charset="0"/>
              </a:rPr>
              <a:t>	- </a:t>
            </a:r>
            <a:r>
              <a:rPr lang="en-US" sz="2000" b="1" dirty="0" smtClean="0">
                <a:latin typeface="Arial" pitchFamily="34" charset="0"/>
                <a:cs typeface="Arial" pitchFamily="34" charset="0"/>
              </a:rPr>
              <a:t>Counseling and advisory</a:t>
            </a:r>
          </a:p>
          <a:p>
            <a:pPr lvl="1">
              <a:spcBef>
                <a:spcPts val="0"/>
              </a:spcBef>
              <a:buNone/>
            </a:pPr>
            <a:r>
              <a:rPr lang="en-US" sz="2000" b="1" dirty="0" smtClean="0">
                <a:latin typeface="Arial" pitchFamily="34" charset="0"/>
                <a:cs typeface="Arial" pitchFamily="34" charset="0"/>
              </a:rPr>
              <a:t>	- Training</a:t>
            </a:r>
          </a:p>
          <a:p>
            <a:pPr lvl="1">
              <a:spcBef>
                <a:spcPts val="0"/>
              </a:spcBef>
              <a:buNone/>
            </a:pPr>
            <a:r>
              <a:rPr lang="en-US" sz="2000" b="1" dirty="0" smtClean="0">
                <a:latin typeface="Arial" pitchFamily="34" charset="0"/>
                <a:cs typeface="Arial" pitchFamily="34" charset="0"/>
              </a:rPr>
              <a:t>	- Security</a:t>
            </a:r>
          </a:p>
          <a:p>
            <a:pPr lvl="1">
              <a:spcBef>
                <a:spcPts val="0"/>
              </a:spcBef>
              <a:buNone/>
            </a:pPr>
            <a:r>
              <a:rPr lang="en-US" sz="2000" b="1" dirty="0" smtClean="0">
                <a:latin typeface="Arial" pitchFamily="34" charset="0"/>
                <a:cs typeface="Arial" pitchFamily="34" charset="0"/>
              </a:rPr>
              <a:t>	- Janitorial</a:t>
            </a:r>
          </a:p>
          <a:p>
            <a:pPr lvl="1">
              <a:spcBef>
                <a:spcPts val="0"/>
              </a:spcBef>
              <a:buNone/>
            </a:pPr>
            <a:r>
              <a:rPr lang="en-US" sz="2000" b="1" dirty="0" smtClean="0">
                <a:latin typeface="Arial" pitchFamily="34" charset="0"/>
                <a:cs typeface="Arial" pitchFamily="34" charset="0"/>
              </a:rPr>
              <a:t>	- Trash and garbage</a:t>
            </a:r>
          </a:p>
          <a:p>
            <a:pPr lvl="1">
              <a:spcBef>
                <a:spcPts val="0"/>
              </a:spcBef>
              <a:buNone/>
            </a:pPr>
            <a:r>
              <a:rPr lang="en-US" sz="2000" b="1" dirty="0" smtClean="0">
                <a:latin typeface="Arial" pitchFamily="34" charset="0"/>
                <a:cs typeface="Arial" pitchFamily="34" charset="0"/>
              </a:rPr>
              <a:t>	  disposal</a:t>
            </a:r>
            <a:endParaRPr lang="en-US" sz="2000" b="1" dirty="0">
              <a:latin typeface="Arial" pitchFamily="34" charset="0"/>
              <a:cs typeface="Arial" pitchFamily="34" charset="0"/>
            </a:endParaRPr>
          </a:p>
        </p:txBody>
      </p:sp>
      <p:pic>
        <p:nvPicPr>
          <p:cNvPr id="6" name="Content Placeholder 5" descr="Caretaker Course_Outdoors_Spring 11.jpg"/>
          <p:cNvPicPr>
            <a:picLocks noGrp="1" noChangeAspect="1"/>
          </p:cNvPicPr>
          <p:nvPr>
            <p:ph sz="half" idx="2"/>
          </p:nvPr>
        </p:nvPicPr>
        <p:blipFill>
          <a:blip r:embed="rId3" cstate="email"/>
          <a:stretch>
            <a:fillRect/>
          </a:stretch>
        </p:blipFill>
        <p:spPr>
          <a:xfrm>
            <a:off x="3505200" y="2133600"/>
            <a:ext cx="4818581" cy="3200400"/>
          </a:xfrm>
          <a:ln>
            <a:solidFill>
              <a:schemeClr val="tx1"/>
            </a:solidFill>
          </a:ln>
        </p:spPr>
      </p:pic>
      <p:pic>
        <p:nvPicPr>
          <p:cNvPr id="8" name="Picture 1" descr="VeteransAffairs-Seal.JPG"/>
          <p:cNvPicPr>
            <a:picLocks noChangeAspect="1" noChangeArrowheads="1"/>
          </p:cNvPicPr>
          <p:nvPr/>
        </p:nvPicPr>
        <p:blipFill>
          <a:blip r:embed="rId4" cstate="print"/>
          <a:srcRect/>
          <a:stretch>
            <a:fillRect/>
          </a:stretch>
        </p:blipFill>
        <p:spPr bwMode="auto">
          <a:xfrm>
            <a:off x="76200" y="228600"/>
            <a:ext cx="990600" cy="990600"/>
          </a:xfrm>
          <a:prstGeom prst="rect">
            <a:avLst/>
          </a:prstGeom>
          <a:noFill/>
          <a:ln w="9525">
            <a:noFill/>
            <a:miter lim="800000"/>
            <a:headEnd/>
            <a:tailEnd/>
          </a:ln>
        </p:spPr>
      </p:pic>
      <p:cxnSp>
        <p:nvCxnSpPr>
          <p:cNvPr id="9" name="Straight Connector 8"/>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Title 1"/>
          <p:cNvSpPr>
            <a:spLocks noGrp="1"/>
          </p:cNvSpPr>
          <p:nvPr>
            <p:ph type="title"/>
          </p:nvPr>
        </p:nvSpPr>
        <p:spPr>
          <a:xfrm>
            <a:off x="228600" y="76200"/>
            <a:ext cx="8686800" cy="1143000"/>
          </a:xfrm>
        </p:spPr>
        <p:txBody>
          <a:bodyPr rtlCol="0">
            <a:noAutofit/>
          </a:bodyPr>
          <a:lstStyle/>
          <a:p>
            <a:pPr eaLnBrk="1" fontAlgn="auto" hangingPunct="1">
              <a:spcAft>
                <a:spcPts val="0"/>
              </a:spcAft>
              <a:defRPr/>
            </a:pPr>
            <a:r>
              <a:rPr lang="en-US" sz="3400" dirty="0" smtClean="0">
                <a:solidFill>
                  <a:schemeClr val="tx2"/>
                </a:solidFill>
                <a:latin typeface="Arial Black" pitchFamily="34" charset="0"/>
                <a:cs typeface="Arial" pitchFamily="34" charset="0"/>
              </a:rPr>
              <a:t>Our Needs</a:t>
            </a:r>
            <a:br>
              <a:rPr lang="en-US" sz="3400" dirty="0" smtClean="0">
                <a:solidFill>
                  <a:schemeClr val="tx2"/>
                </a:solidFill>
                <a:latin typeface="Arial Black" pitchFamily="34" charset="0"/>
                <a:cs typeface="Arial" pitchFamily="34" charset="0"/>
              </a:rPr>
            </a:br>
            <a:r>
              <a:rPr lang="en-US" sz="3400" dirty="0" smtClean="0">
                <a:solidFill>
                  <a:schemeClr val="tx2"/>
                </a:solidFill>
                <a:latin typeface="Arial Black" pitchFamily="34" charset="0"/>
                <a:cs typeface="Arial" pitchFamily="34" charset="0"/>
              </a:rPr>
              <a:t>(What NCA Buys)</a:t>
            </a:r>
            <a:endParaRPr lang="en-US" sz="3400" dirty="0">
              <a:solidFill>
                <a:schemeClr val="tx2"/>
              </a:solidFill>
              <a:latin typeface="Arial Black" pitchFamily="34" charset="0"/>
              <a:cs typeface="Arial" pitchFamily="34" charset="0"/>
            </a:endParaRPr>
          </a:p>
        </p:txBody>
      </p:sp>
      <p:sp>
        <p:nvSpPr>
          <p:cNvPr id="12" name="Slide Number Placeholder 5"/>
          <p:cNvSpPr>
            <a:spLocks noGrp="1"/>
          </p:cNvSpPr>
          <p:nvPr>
            <p:ph type="sldNum" sz="quarter" idx="12"/>
          </p:nvPr>
        </p:nvSpPr>
        <p:spPr>
          <a:xfrm>
            <a:off x="6553200" y="6356350"/>
            <a:ext cx="2133600" cy="365125"/>
          </a:xfrm>
        </p:spPr>
        <p:txBody>
          <a:bodyPr/>
          <a:lstStyle/>
          <a:p>
            <a:pPr marL="228600" indent="-228600" fontAlgn="auto">
              <a:spcBef>
                <a:spcPts val="0"/>
              </a:spcBef>
              <a:spcAft>
                <a:spcPts val="0"/>
              </a:spcAft>
              <a:defRPr/>
            </a:pPr>
            <a:fld id="{197260B1-9646-404C-BB6E-4FDE68C39148}" type="slidenum">
              <a:rPr lang="en-US">
                <a:solidFill>
                  <a:schemeClr val="tx1">
                    <a:tint val="75000"/>
                  </a:schemeClr>
                </a:solidFill>
              </a:rPr>
              <a:pPr marL="228600" indent="-228600" fontAlgn="auto">
                <a:spcBef>
                  <a:spcPts val="0"/>
                </a:spcBef>
                <a:spcAft>
                  <a:spcPts val="0"/>
                </a:spcAft>
                <a:defRPr/>
              </a:pPr>
              <a:t>14</a:t>
            </a:fld>
            <a:endParaRPr lang="en-US" dirty="0">
              <a:solidFill>
                <a:schemeClr val="tx1">
                  <a:tint val="75000"/>
                </a:schemeClr>
              </a:solidFill>
            </a:endParaRPr>
          </a:p>
        </p:txBody>
      </p:sp>
    </p:spTree>
    <p:extLst>
      <p:ext uri="{BB962C8B-B14F-4D97-AF65-F5344CB8AC3E}">
        <p14:creationId xmlns:p14="http://schemas.microsoft.com/office/powerpoint/2010/main" val="3454543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97125"/>
            <a:ext cx="4040188" cy="803275"/>
          </a:xfrm>
        </p:spPr>
        <p:txBody>
          <a:bodyPr/>
          <a:lstStyle/>
          <a:p>
            <a:pPr>
              <a:spcBef>
                <a:spcPts val="0"/>
              </a:spcBef>
            </a:pPr>
            <a:r>
              <a:rPr lang="en-US" sz="2000" dirty="0" smtClean="0">
                <a:latin typeface="Arial" pitchFamily="34" charset="0"/>
                <a:cs typeface="Arial" pitchFamily="34" charset="0"/>
              </a:rPr>
              <a:t>Architectural and engineering services</a:t>
            </a:r>
            <a:endParaRPr lang="en-US" sz="2000" dirty="0">
              <a:latin typeface="Arial" pitchFamily="34" charset="0"/>
              <a:cs typeface="Arial" pitchFamily="34" charset="0"/>
            </a:endParaRPr>
          </a:p>
        </p:txBody>
      </p:sp>
      <p:pic>
        <p:nvPicPr>
          <p:cNvPr id="9" name="Content Placeholder 8" descr="People and Places 01.jpg"/>
          <p:cNvPicPr>
            <a:picLocks noGrp="1" noChangeAspect="1"/>
          </p:cNvPicPr>
          <p:nvPr>
            <p:ph sz="half" idx="2"/>
          </p:nvPr>
        </p:nvPicPr>
        <p:blipFill>
          <a:blip r:embed="rId3" cstate="email"/>
          <a:stretch>
            <a:fillRect/>
          </a:stretch>
        </p:blipFill>
        <p:spPr>
          <a:xfrm>
            <a:off x="381000" y="3289576"/>
            <a:ext cx="4040188" cy="2958824"/>
          </a:xfrm>
          <a:ln>
            <a:solidFill>
              <a:schemeClr val="tx1"/>
            </a:solidFill>
          </a:ln>
        </p:spPr>
      </p:pic>
      <p:sp>
        <p:nvSpPr>
          <p:cNvPr id="5" name="Text Placeholder 4"/>
          <p:cNvSpPr>
            <a:spLocks noGrp="1"/>
          </p:cNvSpPr>
          <p:nvPr>
            <p:ph type="body" sz="quarter" idx="3"/>
          </p:nvPr>
        </p:nvSpPr>
        <p:spPr>
          <a:xfrm>
            <a:off x="4800600" y="4876800"/>
            <a:ext cx="4041775" cy="457200"/>
          </a:xfrm>
        </p:spPr>
        <p:txBody>
          <a:bodyPr/>
          <a:lstStyle/>
          <a:p>
            <a:r>
              <a:rPr lang="en-US" sz="2000" dirty="0" smtClean="0">
                <a:latin typeface="Arial" pitchFamily="34" charset="0"/>
                <a:cs typeface="Arial" pitchFamily="34" charset="0"/>
              </a:rPr>
              <a:t>Construction</a:t>
            </a:r>
            <a:endParaRPr lang="en-US" sz="2000" dirty="0">
              <a:latin typeface="Arial" pitchFamily="34" charset="0"/>
              <a:cs typeface="Arial" pitchFamily="34" charset="0"/>
            </a:endParaRPr>
          </a:p>
        </p:txBody>
      </p:sp>
      <p:pic>
        <p:nvPicPr>
          <p:cNvPr id="8" name="Content Placeholder 7" descr="DSC_0103.jpg"/>
          <p:cNvPicPr>
            <a:picLocks noGrp="1" noChangeAspect="1"/>
          </p:cNvPicPr>
          <p:nvPr>
            <p:ph sz="quarter" idx="4"/>
          </p:nvPr>
        </p:nvPicPr>
        <p:blipFill>
          <a:blip r:embed="rId4" cstate="email"/>
          <a:stretch>
            <a:fillRect/>
          </a:stretch>
        </p:blipFill>
        <p:spPr>
          <a:xfrm>
            <a:off x="4800600" y="1905000"/>
            <a:ext cx="3901439" cy="2926080"/>
          </a:xfrm>
          <a:ln>
            <a:solidFill>
              <a:schemeClr val="tx1"/>
            </a:solidFill>
          </a:ln>
        </p:spPr>
      </p:pic>
      <p:pic>
        <p:nvPicPr>
          <p:cNvPr id="11" name="Picture 1" descr="VeteransAffairs-Seal.JPG"/>
          <p:cNvPicPr>
            <a:picLocks noChangeAspect="1" noChangeArrowheads="1"/>
          </p:cNvPicPr>
          <p:nvPr/>
        </p:nvPicPr>
        <p:blipFill>
          <a:blip r:embed="rId5" cstate="print"/>
          <a:srcRect/>
          <a:stretch>
            <a:fillRect/>
          </a:stretch>
        </p:blipFill>
        <p:spPr bwMode="auto">
          <a:xfrm>
            <a:off x="76200" y="228600"/>
            <a:ext cx="990600" cy="990600"/>
          </a:xfrm>
          <a:prstGeom prst="rect">
            <a:avLst/>
          </a:prstGeom>
          <a:noFill/>
          <a:ln w="9525">
            <a:noFill/>
            <a:miter lim="800000"/>
            <a:headEnd/>
            <a:tailEnd/>
          </a:ln>
        </p:spPr>
      </p:pic>
      <p:cxnSp>
        <p:nvCxnSpPr>
          <p:cNvPr id="12" name="Straight Connector 11"/>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4" name="Title 1"/>
          <p:cNvSpPr txBox="1">
            <a:spLocks/>
          </p:cNvSpPr>
          <p:nvPr/>
        </p:nvSpPr>
        <p:spPr bwMode="auto">
          <a:xfrm>
            <a:off x="228600" y="76200"/>
            <a:ext cx="86868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t>Our Needs</a:t>
            </a:r>
            <a:b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br>
            <a: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t>(What NCA Buys)</a:t>
            </a:r>
            <a:endParaRPr kumimoji="0" lang="en-US" sz="3400" b="0" i="0" u="none" strike="noStrike" kern="1200" cap="none" spc="0" normalizeH="0" baseline="0" noProof="0" dirty="0">
              <a:ln>
                <a:noFill/>
              </a:ln>
              <a:solidFill>
                <a:schemeClr val="tx2"/>
              </a:solidFill>
              <a:effectLst/>
              <a:uLnTx/>
              <a:uFillTx/>
              <a:latin typeface="Arial Black" pitchFamily="34" charset="0"/>
              <a:ea typeface="+mj-ea"/>
              <a:cs typeface="Arial" pitchFamily="34" charset="0"/>
            </a:endParaRPr>
          </a:p>
        </p:txBody>
      </p:sp>
      <p:sp>
        <p:nvSpPr>
          <p:cNvPr id="16" name="Slide Number Placeholder 5"/>
          <p:cNvSpPr>
            <a:spLocks noGrp="1"/>
          </p:cNvSpPr>
          <p:nvPr>
            <p:ph type="sldNum" sz="quarter" idx="12"/>
          </p:nvPr>
        </p:nvSpPr>
        <p:spPr>
          <a:xfrm>
            <a:off x="6553200" y="6356350"/>
            <a:ext cx="2133600" cy="365125"/>
          </a:xfrm>
        </p:spPr>
        <p:txBody>
          <a:bodyPr/>
          <a:lstStyle/>
          <a:p>
            <a:pPr marL="228600" indent="-228600" fontAlgn="auto">
              <a:spcBef>
                <a:spcPts val="0"/>
              </a:spcBef>
              <a:spcAft>
                <a:spcPts val="0"/>
              </a:spcAft>
              <a:defRPr/>
            </a:pPr>
            <a:fld id="{197260B1-9646-404C-BB6E-4FDE68C39148}" type="slidenum">
              <a:rPr lang="en-US">
                <a:solidFill>
                  <a:schemeClr val="tx1">
                    <a:tint val="75000"/>
                  </a:schemeClr>
                </a:solidFill>
              </a:rPr>
              <a:pPr marL="228600" indent="-228600" fontAlgn="auto">
                <a:spcBef>
                  <a:spcPts val="0"/>
                </a:spcBef>
                <a:spcAft>
                  <a:spcPts val="0"/>
                </a:spcAft>
                <a:defRPr/>
              </a:pPr>
              <a:t>15</a:t>
            </a:fld>
            <a:endParaRPr lang="en-US" dirty="0">
              <a:solidFill>
                <a:schemeClr val="tx1">
                  <a:tint val="75000"/>
                </a:schemeClr>
              </a:solidFill>
            </a:endParaRPr>
          </a:p>
        </p:txBody>
      </p:sp>
    </p:spTree>
    <p:extLst>
      <p:ext uri="{BB962C8B-B14F-4D97-AF65-F5344CB8AC3E}">
        <p14:creationId xmlns:p14="http://schemas.microsoft.com/office/powerpoint/2010/main" val="642577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NC Marker Support System Installation_After.png"/>
          <p:cNvPicPr>
            <a:picLocks noChangeAspect="1"/>
          </p:cNvPicPr>
          <p:nvPr/>
        </p:nvPicPr>
        <p:blipFill>
          <a:blip r:embed="rId3" cstate="email"/>
          <a:stretch>
            <a:fillRect/>
          </a:stretch>
        </p:blipFill>
        <p:spPr>
          <a:xfrm>
            <a:off x="4114800" y="1981200"/>
            <a:ext cx="4752277" cy="2827661"/>
          </a:xfrm>
          <a:prstGeom prst="rect">
            <a:avLst/>
          </a:prstGeom>
          <a:ln>
            <a:solidFill>
              <a:schemeClr val="tx1"/>
            </a:solidFill>
          </a:ln>
        </p:spPr>
      </p:pic>
      <p:sp>
        <p:nvSpPr>
          <p:cNvPr id="4" name="Content Placeholder 3"/>
          <p:cNvSpPr>
            <a:spLocks noGrp="1"/>
          </p:cNvSpPr>
          <p:nvPr>
            <p:ph sz="half" idx="2"/>
          </p:nvPr>
        </p:nvSpPr>
        <p:spPr>
          <a:xfrm>
            <a:off x="457200" y="2438400"/>
            <a:ext cx="4876800" cy="609600"/>
          </a:xfrm>
        </p:spPr>
        <p:txBody>
          <a:bodyPr/>
          <a:lstStyle/>
          <a:p>
            <a:pPr marL="0" indent="0">
              <a:buNone/>
            </a:pPr>
            <a:r>
              <a:rPr lang="en-US" sz="2000" b="1" dirty="0" smtClean="0">
                <a:latin typeface="Arial" pitchFamily="34" charset="0"/>
                <a:cs typeface="Arial" pitchFamily="34" charset="0"/>
              </a:rPr>
              <a:t>Millennium projects</a:t>
            </a:r>
          </a:p>
          <a:p>
            <a:endParaRPr lang="en-US" sz="2000" b="1" dirty="0" smtClean="0">
              <a:latin typeface="Arial" pitchFamily="34" charset="0"/>
              <a:cs typeface="Arial" pitchFamily="34" charset="0"/>
            </a:endParaRPr>
          </a:p>
          <a:p>
            <a:pPr>
              <a:buNone/>
            </a:pPr>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a:p>
            <a:endParaRPr lang="en-US" sz="2000" b="1" dirty="0" smtClean="0">
              <a:latin typeface="Arial" pitchFamily="34" charset="0"/>
              <a:cs typeface="Arial" pitchFamily="34" charset="0"/>
            </a:endParaRPr>
          </a:p>
        </p:txBody>
      </p:sp>
      <p:pic>
        <p:nvPicPr>
          <p:cNvPr id="6" name="Picture 5" descr="LANC Marker Support System Installation.jpg"/>
          <p:cNvPicPr>
            <a:picLocks noChangeAspect="1"/>
          </p:cNvPicPr>
          <p:nvPr/>
        </p:nvPicPr>
        <p:blipFill>
          <a:blip r:embed="rId4" cstate="email"/>
          <a:stretch>
            <a:fillRect/>
          </a:stretch>
        </p:blipFill>
        <p:spPr>
          <a:xfrm>
            <a:off x="381000" y="2895600"/>
            <a:ext cx="4281304" cy="3200400"/>
          </a:xfrm>
          <a:prstGeom prst="rect">
            <a:avLst/>
          </a:prstGeom>
          <a:ln>
            <a:solidFill>
              <a:schemeClr val="tx1"/>
            </a:solidFill>
          </a:ln>
        </p:spPr>
      </p:pic>
      <p:pic>
        <p:nvPicPr>
          <p:cNvPr id="7" name="Picture 1" descr="VeteransAffairs-Seal.JPG"/>
          <p:cNvPicPr>
            <a:picLocks noChangeAspect="1" noChangeArrowheads="1"/>
          </p:cNvPicPr>
          <p:nvPr/>
        </p:nvPicPr>
        <p:blipFill>
          <a:blip r:embed="rId5" cstate="print"/>
          <a:srcRect/>
          <a:stretch>
            <a:fillRect/>
          </a:stretch>
        </p:blipFill>
        <p:spPr bwMode="auto">
          <a:xfrm>
            <a:off x="76200" y="228600"/>
            <a:ext cx="990600" cy="990600"/>
          </a:xfrm>
          <a:prstGeom prst="rect">
            <a:avLst/>
          </a:prstGeom>
          <a:noFill/>
          <a:ln w="9525">
            <a:noFill/>
            <a:miter lim="800000"/>
            <a:headEnd/>
            <a:tailEnd/>
          </a:ln>
        </p:spPr>
      </p:pic>
      <p:cxnSp>
        <p:nvCxnSpPr>
          <p:cNvPr id="10" name="Straight Connector 9"/>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3" name="Slide Number Placeholder 5"/>
          <p:cNvSpPr>
            <a:spLocks noGrp="1"/>
          </p:cNvSpPr>
          <p:nvPr>
            <p:ph type="sldNum" sz="quarter" idx="12"/>
          </p:nvPr>
        </p:nvSpPr>
        <p:spPr>
          <a:xfrm>
            <a:off x="6553200" y="6356350"/>
            <a:ext cx="2133600" cy="365125"/>
          </a:xfrm>
        </p:spPr>
        <p:txBody>
          <a:bodyPr/>
          <a:lstStyle/>
          <a:p>
            <a:pPr marL="228600" indent="-228600" fontAlgn="auto">
              <a:spcBef>
                <a:spcPts val="0"/>
              </a:spcBef>
              <a:spcAft>
                <a:spcPts val="0"/>
              </a:spcAft>
              <a:defRPr/>
            </a:pPr>
            <a:fld id="{197260B1-9646-404C-BB6E-4FDE68C39148}" type="slidenum">
              <a:rPr lang="en-US">
                <a:solidFill>
                  <a:schemeClr val="tx1">
                    <a:tint val="75000"/>
                  </a:schemeClr>
                </a:solidFill>
              </a:rPr>
              <a:pPr marL="228600" indent="-228600" fontAlgn="auto">
                <a:spcBef>
                  <a:spcPts val="0"/>
                </a:spcBef>
                <a:spcAft>
                  <a:spcPts val="0"/>
                </a:spcAft>
                <a:defRPr/>
              </a:pPr>
              <a:t>16</a:t>
            </a:fld>
            <a:endParaRPr lang="en-US" dirty="0">
              <a:solidFill>
                <a:schemeClr val="tx1">
                  <a:tint val="75000"/>
                </a:schemeClr>
              </a:solidFill>
            </a:endParaRPr>
          </a:p>
        </p:txBody>
      </p:sp>
      <p:sp>
        <p:nvSpPr>
          <p:cNvPr id="14" name="Title 1"/>
          <p:cNvSpPr txBox="1">
            <a:spLocks/>
          </p:cNvSpPr>
          <p:nvPr/>
        </p:nvSpPr>
        <p:spPr bwMode="auto">
          <a:xfrm>
            <a:off x="228600" y="76200"/>
            <a:ext cx="86868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t>Our Needs</a:t>
            </a:r>
            <a:b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br>
            <a: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t>(What NCA Buys)</a:t>
            </a:r>
            <a:endParaRPr kumimoji="0" lang="en-US" sz="3400" b="0" i="0" u="none" strike="noStrike" kern="1200" cap="none" spc="0" normalizeH="0" baseline="0" noProof="0" dirty="0">
              <a:ln>
                <a:noFill/>
              </a:ln>
              <a:solidFill>
                <a:schemeClr val="tx2"/>
              </a:solidFill>
              <a:effectLst/>
              <a:uLnTx/>
              <a:uFillTx/>
              <a:latin typeface="Arial Black" pitchFamily="34" charset="0"/>
              <a:ea typeface="+mj-ea"/>
              <a:cs typeface="Arial" pitchFamily="34" charset="0"/>
            </a:endParaRPr>
          </a:p>
        </p:txBody>
      </p:sp>
    </p:spTree>
    <p:extLst>
      <p:ext uri="{BB962C8B-B14F-4D97-AF65-F5344CB8AC3E}">
        <p14:creationId xmlns:p14="http://schemas.microsoft.com/office/powerpoint/2010/main" val="943355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52600"/>
            <a:ext cx="4038600" cy="2743200"/>
          </a:xfrm>
        </p:spPr>
        <p:txBody>
          <a:bodyPr/>
          <a:lstStyle/>
          <a:p>
            <a:r>
              <a:rPr lang="en-US" sz="2000" b="1" dirty="0" smtClean="0">
                <a:latin typeface="Arial" pitchFamily="34" charset="0"/>
                <a:cs typeface="Arial" pitchFamily="34" charset="0"/>
              </a:rPr>
              <a:t>Historic preservation</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American Recovery and Reinvestment Act (ARRA)</a:t>
            </a:r>
          </a:p>
          <a:p>
            <a:pPr>
              <a:buNone/>
            </a:pPr>
            <a:endParaRPr lang="en-US" sz="2000" b="1" dirty="0">
              <a:latin typeface="Arial" pitchFamily="34" charset="0"/>
              <a:cs typeface="Arial" pitchFamily="34" charset="0"/>
            </a:endParaRPr>
          </a:p>
        </p:txBody>
      </p:sp>
      <p:pic>
        <p:nvPicPr>
          <p:cNvPr id="6" name="Content Placeholder 5" descr="ARRA_Knoxville_2.JPG"/>
          <p:cNvPicPr>
            <a:picLocks noGrp="1" noChangeAspect="1"/>
          </p:cNvPicPr>
          <p:nvPr>
            <p:ph sz="half" idx="2"/>
          </p:nvPr>
        </p:nvPicPr>
        <p:blipFill>
          <a:blip r:embed="rId3" cstate="email"/>
          <a:stretch>
            <a:fillRect/>
          </a:stretch>
        </p:blipFill>
        <p:spPr>
          <a:xfrm>
            <a:off x="4724400" y="1752600"/>
            <a:ext cx="3394472" cy="4525963"/>
          </a:xfrm>
          <a:ln>
            <a:solidFill>
              <a:schemeClr val="tx1"/>
            </a:solidFill>
          </a:ln>
        </p:spPr>
      </p:pic>
      <p:pic>
        <p:nvPicPr>
          <p:cNvPr id="8" name="Picture 1" descr="VeteransAffairs-Seal.JPG"/>
          <p:cNvPicPr>
            <a:picLocks noChangeAspect="1" noChangeArrowheads="1"/>
          </p:cNvPicPr>
          <p:nvPr/>
        </p:nvPicPr>
        <p:blipFill>
          <a:blip r:embed="rId4" cstate="print"/>
          <a:srcRect/>
          <a:stretch>
            <a:fillRect/>
          </a:stretch>
        </p:blipFill>
        <p:spPr bwMode="auto">
          <a:xfrm>
            <a:off x="76200" y="228600"/>
            <a:ext cx="990600" cy="990600"/>
          </a:xfrm>
          <a:prstGeom prst="rect">
            <a:avLst/>
          </a:prstGeom>
          <a:noFill/>
          <a:ln w="9525">
            <a:noFill/>
            <a:miter lim="800000"/>
            <a:headEnd/>
            <a:tailEnd/>
          </a:ln>
        </p:spPr>
      </p:pic>
      <p:cxnSp>
        <p:nvCxnSpPr>
          <p:cNvPr id="9" name="Straight Connector 8"/>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1" name="Slide Number Placeholder 5"/>
          <p:cNvSpPr>
            <a:spLocks noGrp="1"/>
          </p:cNvSpPr>
          <p:nvPr>
            <p:ph type="sldNum" sz="quarter" idx="12"/>
          </p:nvPr>
        </p:nvSpPr>
        <p:spPr>
          <a:xfrm>
            <a:off x="6553200" y="6356350"/>
            <a:ext cx="2133600" cy="365125"/>
          </a:xfrm>
        </p:spPr>
        <p:txBody>
          <a:bodyPr/>
          <a:lstStyle/>
          <a:p>
            <a:pPr marL="228600" indent="-228600" fontAlgn="auto">
              <a:spcBef>
                <a:spcPts val="0"/>
              </a:spcBef>
              <a:spcAft>
                <a:spcPts val="0"/>
              </a:spcAft>
              <a:defRPr/>
            </a:pPr>
            <a:fld id="{197260B1-9646-404C-BB6E-4FDE68C39148}" type="slidenum">
              <a:rPr lang="en-US">
                <a:solidFill>
                  <a:schemeClr val="tx1">
                    <a:tint val="75000"/>
                  </a:schemeClr>
                </a:solidFill>
              </a:rPr>
              <a:pPr marL="228600" indent="-228600" fontAlgn="auto">
                <a:spcBef>
                  <a:spcPts val="0"/>
                </a:spcBef>
                <a:spcAft>
                  <a:spcPts val="0"/>
                </a:spcAft>
                <a:defRPr/>
              </a:pPr>
              <a:t>17</a:t>
            </a:fld>
            <a:endParaRPr lang="en-US" dirty="0">
              <a:solidFill>
                <a:schemeClr val="tx1">
                  <a:tint val="75000"/>
                </a:schemeClr>
              </a:solidFill>
            </a:endParaRPr>
          </a:p>
        </p:txBody>
      </p:sp>
      <p:sp>
        <p:nvSpPr>
          <p:cNvPr id="12" name="Title 1"/>
          <p:cNvSpPr txBox="1">
            <a:spLocks/>
          </p:cNvSpPr>
          <p:nvPr/>
        </p:nvSpPr>
        <p:spPr bwMode="auto">
          <a:xfrm>
            <a:off x="228600" y="76200"/>
            <a:ext cx="86868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t>Our Needs</a:t>
            </a:r>
            <a:b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br>
            <a: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t>(What NCA Buys)</a:t>
            </a:r>
            <a:endParaRPr kumimoji="0" lang="en-US" sz="3400" b="0" i="0" u="none" strike="noStrike" kern="1200" cap="none" spc="0" normalizeH="0" baseline="0" noProof="0" dirty="0">
              <a:ln>
                <a:noFill/>
              </a:ln>
              <a:solidFill>
                <a:schemeClr val="tx2"/>
              </a:solidFill>
              <a:effectLst/>
              <a:uLnTx/>
              <a:uFillTx/>
              <a:latin typeface="Arial Black" pitchFamily="34" charset="0"/>
              <a:ea typeface="+mj-ea"/>
              <a:cs typeface="Arial" pitchFamily="34" charset="0"/>
            </a:endParaRPr>
          </a:p>
        </p:txBody>
      </p:sp>
    </p:spTree>
    <p:extLst>
      <p:ext uri="{BB962C8B-B14F-4D97-AF65-F5344CB8AC3E}">
        <p14:creationId xmlns:p14="http://schemas.microsoft.com/office/powerpoint/2010/main" val="3660540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0" y="1606420"/>
            <a:ext cx="9159551" cy="4641980"/>
          </a:xfrm>
        </p:spPr>
        <p:txBody>
          <a:bodyPr/>
          <a:lstStyle/>
          <a:p>
            <a:pPr eaLnBrk="1" hangingPunct="1"/>
            <a:r>
              <a:rPr lang="en-US" sz="1600" b="1" dirty="0" smtClean="0">
                <a:latin typeface="Arial" pitchFamily="34" charset="0"/>
                <a:cs typeface="Arial" pitchFamily="34" charset="0"/>
              </a:rPr>
              <a:t>Points of Contact</a:t>
            </a:r>
            <a:endParaRPr lang="en-US" sz="1200" b="1" dirty="0" smtClean="0">
              <a:latin typeface="Arial" pitchFamily="34" charset="0"/>
              <a:cs typeface="Arial" pitchFamily="34" charset="0"/>
            </a:endParaRPr>
          </a:p>
          <a:p>
            <a:pPr lvl="1" eaLnBrk="1" hangingPunct="1"/>
            <a:r>
              <a:rPr lang="en-US" sz="1400" b="1" dirty="0" smtClean="0">
                <a:latin typeface="Arial" pitchFamily="34" charset="0"/>
                <a:cs typeface="Arial" pitchFamily="34" charset="0"/>
              </a:rPr>
              <a:t>Tom Muir, Deputy Under Secretary		(202) 461-6234</a:t>
            </a:r>
          </a:p>
          <a:p>
            <a:pPr lvl="1" eaLnBrk="1" hangingPunct="1"/>
            <a:r>
              <a:rPr lang="en-US" sz="1400" b="1" dirty="0" smtClean="0">
                <a:latin typeface="Arial" pitchFamily="34" charset="0"/>
                <a:cs typeface="Arial" pitchFamily="34" charset="0"/>
              </a:rPr>
              <a:t>Tracey Boyd-Vega, Director Contracting 	(540) 658-7206</a:t>
            </a:r>
          </a:p>
          <a:p>
            <a:pPr lvl="1" eaLnBrk="1" hangingPunct="1"/>
            <a:r>
              <a:rPr lang="en-US" sz="1400" b="1" dirty="0" smtClean="0">
                <a:latin typeface="Arial" pitchFamily="34" charset="0"/>
                <a:cs typeface="Arial" pitchFamily="34" charset="0"/>
              </a:rPr>
              <a:t>Rob </a:t>
            </a:r>
            <a:r>
              <a:rPr lang="en-US" sz="1400" b="1" dirty="0">
                <a:latin typeface="Arial" pitchFamily="34" charset="0"/>
                <a:cs typeface="Arial" pitchFamily="34" charset="0"/>
              </a:rPr>
              <a:t>Joshua, Stafford Chief	</a:t>
            </a:r>
            <a:r>
              <a:rPr lang="en-US" sz="1400" b="1" dirty="0" smtClean="0">
                <a:latin typeface="Arial" pitchFamily="34" charset="0"/>
                <a:cs typeface="Arial" pitchFamily="34" charset="0"/>
              </a:rPr>
              <a:t>	(</a:t>
            </a:r>
            <a:r>
              <a:rPr lang="en-US" sz="1400" b="1" dirty="0">
                <a:latin typeface="Arial" pitchFamily="34" charset="0"/>
                <a:cs typeface="Arial" pitchFamily="34" charset="0"/>
              </a:rPr>
              <a:t>540) 658-7201</a:t>
            </a:r>
          </a:p>
          <a:p>
            <a:pPr lvl="1" eaLnBrk="1" hangingPunct="1"/>
            <a:r>
              <a:rPr lang="en-US" sz="1400" b="1" dirty="0">
                <a:latin typeface="Arial" pitchFamily="34" charset="0"/>
                <a:cs typeface="Arial" pitchFamily="34" charset="0"/>
              </a:rPr>
              <a:t>Garry Harris, DC Chief 		</a:t>
            </a:r>
            <a:r>
              <a:rPr lang="en-US" sz="1400" b="1" dirty="0" smtClean="0">
                <a:latin typeface="Arial" pitchFamily="34" charset="0"/>
                <a:cs typeface="Arial" pitchFamily="34" charset="0"/>
              </a:rPr>
              <a:t>	(</a:t>
            </a:r>
            <a:r>
              <a:rPr lang="en-US" sz="1400" b="1" dirty="0">
                <a:latin typeface="Arial" pitchFamily="34" charset="0"/>
                <a:cs typeface="Arial" pitchFamily="34" charset="0"/>
              </a:rPr>
              <a:t>202) 632-5539</a:t>
            </a:r>
          </a:p>
          <a:p>
            <a:pPr lvl="1" eaLnBrk="1" hangingPunct="1"/>
            <a:r>
              <a:rPr lang="en-US" sz="1400" b="1" dirty="0">
                <a:latin typeface="Arial" pitchFamily="34" charset="0"/>
                <a:cs typeface="Arial" pitchFamily="34" charset="0"/>
              </a:rPr>
              <a:t>Tyra Lee, Small Business Rep 	</a:t>
            </a:r>
            <a:r>
              <a:rPr lang="en-US" sz="1400" b="1" dirty="0" smtClean="0">
                <a:latin typeface="Arial" pitchFamily="34" charset="0"/>
                <a:cs typeface="Arial" pitchFamily="34" charset="0"/>
              </a:rPr>
              <a:t>	(</a:t>
            </a:r>
            <a:r>
              <a:rPr lang="en-US" sz="1400" b="1" dirty="0">
                <a:latin typeface="Arial" pitchFamily="34" charset="0"/>
                <a:cs typeface="Arial" pitchFamily="34" charset="0"/>
              </a:rPr>
              <a:t>540) </a:t>
            </a:r>
            <a:r>
              <a:rPr lang="en-US" sz="1400" b="1" dirty="0" smtClean="0">
                <a:latin typeface="Arial" pitchFamily="34" charset="0"/>
                <a:cs typeface="Arial" pitchFamily="34" charset="0"/>
              </a:rPr>
              <a:t>658-7214</a:t>
            </a:r>
          </a:p>
          <a:p>
            <a:pPr eaLnBrk="1" hangingPunct="1"/>
            <a:r>
              <a:rPr lang="en-US" sz="1600" b="1" dirty="0" smtClean="0">
                <a:latin typeface="Arial" pitchFamily="34" charset="0"/>
                <a:cs typeface="Arial" pitchFamily="34" charset="0"/>
              </a:rPr>
              <a:t>Other Sources of Procurement Information:</a:t>
            </a:r>
          </a:p>
          <a:p>
            <a:pPr lvl="1" eaLnBrk="1" hangingPunct="1">
              <a:lnSpc>
                <a:spcPct val="150000"/>
              </a:lnSpc>
            </a:pPr>
            <a:r>
              <a:rPr lang="en-US" sz="1400" b="1" dirty="0" smtClean="0">
                <a:latin typeface="Arial" pitchFamily="34" charset="0"/>
                <a:cs typeface="Arial" pitchFamily="34" charset="0"/>
              </a:rPr>
              <a:t>System for Award Management (SAM) </a:t>
            </a:r>
            <a:r>
              <a:rPr lang="en-US" sz="1400" b="1" dirty="0" smtClean="0">
                <a:latin typeface="Arial" pitchFamily="34" charset="0"/>
                <a:cs typeface="Arial" pitchFamily="34" charset="0"/>
                <a:hlinkClick r:id="rId3"/>
              </a:rPr>
              <a:t>http://www.sam.gov</a:t>
            </a:r>
            <a:r>
              <a:rPr lang="en-US" sz="1400" b="1" dirty="0" smtClean="0">
                <a:latin typeface="Arial" pitchFamily="34" charset="0"/>
                <a:cs typeface="Arial" pitchFamily="34" charset="0"/>
              </a:rPr>
              <a:t> </a:t>
            </a:r>
          </a:p>
          <a:p>
            <a:pPr lvl="1" eaLnBrk="1" hangingPunct="1">
              <a:lnSpc>
                <a:spcPct val="150000"/>
              </a:lnSpc>
            </a:pPr>
            <a:r>
              <a:rPr lang="en-US" sz="1400" b="1" dirty="0" smtClean="0">
                <a:latin typeface="Arial" pitchFamily="34" charset="0"/>
                <a:cs typeface="Arial" pitchFamily="34" charset="0"/>
              </a:rPr>
              <a:t>Online Representations and Certifications Application (ORCA) </a:t>
            </a:r>
            <a:r>
              <a:rPr lang="en-US" sz="1400" b="1" dirty="0" smtClean="0">
                <a:latin typeface="Arial" pitchFamily="34" charset="0"/>
                <a:cs typeface="Arial" pitchFamily="34" charset="0"/>
                <a:hlinkClick r:id="rId4"/>
              </a:rPr>
              <a:t>https://orca.bpn.gov/</a:t>
            </a:r>
            <a:endParaRPr lang="en-US" sz="1400" b="1" dirty="0" smtClean="0">
              <a:latin typeface="Arial" pitchFamily="34" charset="0"/>
              <a:cs typeface="Arial" pitchFamily="34" charset="0"/>
            </a:endParaRPr>
          </a:p>
          <a:p>
            <a:pPr lvl="1" eaLnBrk="1" hangingPunct="1">
              <a:lnSpc>
                <a:spcPct val="150000"/>
              </a:lnSpc>
            </a:pPr>
            <a:r>
              <a:rPr lang="en-US" sz="1400" b="1" dirty="0" smtClean="0">
                <a:latin typeface="Arial" pitchFamily="34" charset="0"/>
                <a:cs typeface="Arial" pitchFamily="34" charset="0"/>
              </a:rPr>
              <a:t>Vendor Information Pages (VIP) </a:t>
            </a:r>
            <a:r>
              <a:rPr lang="en-US" sz="1400" b="1" u="sng" dirty="0" smtClean="0">
                <a:latin typeface="Arial" pitchFamily="34" charset="0"/>
                <a:cs typeface="Arial" pitchFamily="34" charset="0"/>
                <a:hlinkClick r:id="rId5"/>
              </a:rPr>
              <a:t>http://www.VetBiz.gov</a:t>
            </a:r>
            <a:endParaRPr lang="en-US" sz="1400" b="1" dirty="0" smtClean="0">
              <a:latin typeface="Arial" pitchFamily="34" charset="0"/>
              <a:cs typeface="Arial" pitchFamily="34" charset="0"/>
            </a:endParaRPr>
          </a:p>
          <a:p>
            <a:pPr lvl="1" eaLnBrk="1" hangingPunct="1">
              <a:lnSpc>
                <a:spcPct val="150000"/>
              </a:lnSpc>
            </a:pPr>
            <a:r>
              <a:rPr lang="en-US" sz="1400" b="1" dirty="0" smtClean="0">
                <a:latin typeface="Arial" pitchFamily="34" charset="0"/>
                <a:cs typeface="Arial" pitchFamily="34" charset="0"/>
              </a:rPr>
              <a:t>Federal Business Opportunities or </a:t>
            </a:r>
            <a:r>
              <a:rPr lang="en-US" sz="1400" b="1" dirty="0" smtClean="0">
                <a:latin typeface="Arial" pitchFamily="34" charset="0"/>
                <a:cs typeface="Arial" pitchFamily="34" charset="0"/>
                <a:hlinkClick r:id="rId6"/>
              </a:rPr>
              <a:t>https://www.fedbizopps.gov/</a:t>
            </a:r>
            <a:endParaRPr lang="en-US" sz="1400" b="1" dirty="0" smtClean="0">
              <a:latin typeface="Arial" pitchFamily="34" charset="0"/>
              <a:cs typeface="Arial" pitchFamily="34" charset="0"/>
            </a:endParaRPr>
          </a:p>
          <a:p>
            <a:pPr lvl="1" eaLnBrk="1" hangingPunct="1">
              <a:lnSpc>
                <a:spcPct val="150000"/>
              </a:lnSpc>
            </a:pPr>
            <a:r>
              <a:rPr lang="en-US" sz="1400" b="1" dirty="0" smtClean="0">
                <a:latin typeface="Arial" pitchFamily="34" charset="0"/>
                <a:cs typeface="Arial" pitchFamily="34" charset="0"/>
              </a:rPr>
              <a:t>VA Forecast of Contracting Opportunities (FCO) </a:t>
            </a:r>
            <a:r>
              <a:rPr lang="en-US" sz="1400" b="1" dirty="0" smtClean="0">
                <a:latin typeface="Arial" pitchFamily="34" charset="0"/>
                <a:cs typeface="Arial" pitchFamily="34" charset="0"/>
                <a:hlinkClick r:id="rId7"/>
              </a:rPr>
              <a:t>https://www.vendorportal.ecms.va.gov/eVP/fco/FCO.aspx </a:t>
            </a:r>
            <a:endParaRPr lang="en-US" sz="1400" b="1" dirty="0" smtClean="0">
              <a:latin typeface="Arial" pitchFamily="34" charset="0"/>
              <a:cs typeface="Arial" pitchFamily="34" charset="0"/>
            </a:endParaRPr>
          </a:p>
          <a:p>
            <a:pPr lvl="1" eaLnBrk="1" hangingPunct="1">
              <a:lnSpc>
                <a:spcPct val="150000"/>
              </a:lnSpc>
            </a:pPr>
            <a:r>
              <a:rPr lang="en-US" sz="1400" b="1" dirty="0" smtClean="0">
                <a:latin typeface="Arial" pitchFamily="34" charset="0"/>
                <a:cs typeface="Arial" pitchFamily="34" charset="0"/>
              </a:rPr>
              <a:t>GSA </a:t>
            </a:r>
            <a:r>
              <a:rPr lang="en-US" sz="1400" b="1" dirty="0" err="1" smtClean="0">
                <a:latin typeface="Arial" pitchFamily="34" charset="0"/>
                <a:cs typeface="Arial" pitchFamily="34" charset="0"/>
              </a:rPr>
              <a:t>eBuy</a:t>
            </a:r>
            <a:r>
              <a:rPr lang="en-US" sz="1400" b="1" dirty="0" smtClean="0">
                <a:latin typeface="Arial" pitchFamily="34" charset="0"/>
                <a:cs typeface="Arial" pitchFamily="34" charset="0"/>
              </a:rPr>
              <a:t> </a:t>
            </a:r>
            <a:r>
              <a:rPr lang="en-US" sz="1400" b="1" u="sng" dirty="0" smtClean="0">
                <a:latin typeface="Arial" pitchFamily="34" charset="0"/>
                <a:cs typeface="Arial" pitchFamily="34" charset="0"/>
                <a:hlinkClick r:id="rId8"/>
              </a:rPr>
              <a:t>https://www.ebuy.gsa.gov/advgsa/advantage/ebuy/start/</a:t>
            </a:r>
            <a:endParaRPr lang="en-US" sz="1400" b="1" u="sng" dirty="0" smtClean="0">
              <a:latin typeface="Arial" pitchFamily="34" charset="0"/>
              <a:cs typeface="Arial" pitchFamily="34" charset="0"/>
            </a:endParaRPr>
          </a:p>
          <a:p>
            <a:pPr lvl="1" eaLnBrk="1" hangingPunct="1">
              <a:lnSpc>
                <a:spcPct val="150000"/>
              </a:lnSpc>
            </a:pPr>
            <a:r>
              <a:rPr lang="en-US" sz="1400" b="1" dirty="0" smtClean="0">
                <a:latin typeface="Arial" pitchFamily="34" charset="0"/>
                <a:cs typeface="Arial" pitchFamily="34" charset="0"/>
              </a:rPr>
              <a:t>Contractor Performance Assessment Reporting System (CPARS) </a:t>
            </a:r>
            <a:r>
              <a:rPr lang="en-US" sz="1400" b="1" dirty="0" smtClean="0">
                <a:latin typeface="Arial" pitchFamily="34" charset="0"/>
                <a:cs typeface="Arial" pitchFamily="34" charset="0"/>
                <a:hlinkClick r:id="rId9"/>
              </a:rPr>
              <a:t>http://www.cpars.gov</a:t>
            </a:r>
            <a:r>
              <a:rPr lang="en-US" sz="1400" b="1" dirty="0" smtClean="0">
                <a:latin typeface="Arial" pitchFamily="34" charset="0"/>
                <a:cs typeface="Arial" pitchFamily="34" charset="0"/>
              </a:rPr>
              <a:t> </a:t>
            </a:r>
          </a:p>
          <a:p>
            <a:pPr lvl="1" eaLnBrk="1" hangingPunct="1">
              <a:lnSpc>
                <a:spcPct val="150000"/>
              </a:lnSpc>
            </a:pPr>
            <a:r>
              <a:rPr lang="en-US" sz="1400" b="1" dirty="0" smtClean="0">
                <a:latin typeface="Arial" pitchFamily="34" charset="0"/>
                <a:cs typeface="Arial" pitchFamily="34" charset="0"/>
              </a:rPr>
              <a:t>Additional Business Resources: </a:t>
            </a:r>
            <a:r>
              <a:rPr lang="en-US" sz="1400" b="1" u="sng" dirty="0" smtClean="0">
                <a:latin typeface="Arial" pitchFamily="34" charset="0"/>
                <a:cs typeface="Arial" pitchFamily="34" charset="0"/>
                <a:hlinkClick r:id="rId10"/>
              </a:rPr>
              <a:t>http://www.va.gov/osdbu/index.asp</a:t>
            </a:r>
            <a:endParaRPr lang="en-US" sz="1400" b="1" u="sng" dirty="0" smtClean="0">
              <a:latin typeface="Arial" pitchFamily="34" charset="0"/>
              <a:cs typeface="Arial" pitchFamily="34" charset="0"/>
            </a:endParaRPr>
          </a:p>
          <a:p>
            <a:pPr lvl="1" eaLnBrk="1" hangingPunct="1">
              <a:lnSpc>
                <a:spcPct val="150000"/>
              </a:lnSpc>
            </a:pPr>
            <a:endParaRPr lang="en-US" sz="1600" b="1" u="sng"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marL="228600" indent="-228600" fontAlgn="auto">
              <a:spcBef>
                <a:spcPts val="0"/>
              </a:spcBef>
              <a:spcAft>
                <a:spcPts val="0"/>
              </a:spcAft>
              <a:defRPr/>
            </a:pPr>
            <a:fld id="{3B6F6045-1415-4422-8894-A50A92688D79}" type="slidenum">
              <a:rPr lang="en-US">
                <a:solidFill>
                  <a:schemeClr val="tx1">
                    <a:tint val="75000"/>
                  </a:schemeClr>
                </a:solidFill>
              </a:rPr>
              <a:pPr marL="228600" indent="-228600" fontAlgn="auto">
                <a:spcBef>
                  <a:spcPts val="0"/>
                </a:spcBef>
                <a:spcAft>
                  <a:spcPts val="0"/>
                </a:spcAft>
                <a:defRPr/>
              </a:pPr>
              <a:t>18</a:t>
            </a:fld>
            <a:endParaRPr lang="en-US" dirty="0">
              <a:solidFill>
                <a:schemeClr val="tx1">
                  <a:tint val="75000"/>
                </a:schemeClr>
              </a:solidFill>
            </a:endParaRPr>
          </a:p>
        </p:txBody>
      </p:sp>
      <p:pic>
        <p:nvPicPr>
          <p:cNvPr id="6" name="Picture 1" descr="VeteransAffairs-Seal.JPG"/>
          <p:cNvPicPr>
            <a:picLocks noChangeAspect="1" noChangeArrowheads="1"/>
          </p:cNvPicPr>
          <p:nvPr/>
        </p:nvPicPr>
        <p:blipFill>
          <a:blip r:embed="rId11" cstate="print"/>
          <a:srcRect/>
          <a:stretch>
            <a:fillRect/>
          </a:stretch>
        </p:blipFill>
        <p:spPr bwMode="auto">
          <a:xfrm>
            <a:off x="76200" y="228600"/>
            <a:ext cx="990600" cy="990600"/>
          </a:xfrm>
          <a:prstGeom prst="rect">
            <a:avLst/>
          </a:prstGeom>
          <a:noFill/>
          <a:ln w="9525">
            <a:noFill/>
            <a:miter lim="800000"/>
            <a:headEnd/>
            <a:tailEnd/>
          </a:ln>
        </p:spPr>
      </p:pic>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Title 1"/>
          <p:cNvSpPr txBox="1">
            <a:spLocks/>
          </p:cNvSpPr>
          <p:nvPr/>
        </p:nvSpPr>
        <p:spPr bwMode="auto">
          <a:xfrm>
            <a:off x="228600" y="76200"/>
            <a:ext cx="86868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chemeClr val="tx2"/>
                </a:solidFill>
                <a:effectLst/>
                <a:uLnTx/>
                <a:uFillTx/>
                <a:latin typeface="Arial Black" pitchFamily="34" charset="0"/>
                <a:ea typeface="+mj-ea"/>
                <a:cs typeface="Arial" pitchFamily="34" charset="0"/>
              </a:rPr>
              <a:t>Additional Information</a:t>
            </a:r>
            <a:endParaRPr kumimoji="0" lang="en-US" sz="3400" b="0" i="0" u="none" strike="noStrike" kern="1200" cap="none" spc="0" normalizeH="0" baseline="0" noProof="0" dirty="0">
              <a:ln>
                <a:noFill/>
              </a:ln>
              <a:solidFill>
                <a:schemeClr val="tx2"/>
              </a:solidFill>
              <a:effectLst/>
              <a:uLnTx/>
              <a:uFillTx/>
              <a:latin typeface="Arial Black" pitchFamily="34" charset="0"/>
              <a:ea typeface="+mj-ea"/>
              <a:cs typeface="Arial" pitchFamily="34" charset="0"/>
            </a:endParaRPr>
          </a:p>
        </p:txBody>
      </p:sp>
    </p:spTree>
    <p:extLst>
      <p:ext uri="{BB962C8B-B14F-4D97-AF65-F5344CB8AC3E}">
        <p14:creationId xmlns:p14="http://schemas.microsoft.com/office/powerpoint/2010/main" val="4273157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19</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itle 7"/>
          <p:cNvSpPr>
            <a:spLocks noGrp="1"/>
          </p:cNvSpPr>
          <p:nvPr>
            <p:ph type="title"/>
          </p:nvPr>
        </p:nvSpPr>
        <p:spPr/>
        <p:txBody>
          <a:bodyPr/>
          <a:lstStyle/>
          <a:p>
            <a:r>
              <a:rPr lang="en-US" dirty="0" smtClean="0"/>
              <a:t>Questions</a:t>
            </a:r>
            <a:endParaRPr lang="en-US" i="1" dirty="0"/>
          </a:p>
        </p:txBody>
      </p:sp>
      <p:sp>
        <p:nvSpPr>
          <p:cNvPr id="11" name="Content Placeholder 10"/>
          <p:cNvSpPr>
            <a:spLocks noGrp="1"/>
          </p:cNvSpPr>
          <p:nvPr>
            <p:ph idx="1"/>
          </p:nvPr>
        </p:nvSpPr>
        <p:spPr>
          <a:xfrm>
            <a:off x="419100" y="2209800"/>
            <a:ext cx="8229600" cy="4525963"/>
          </a:xfrm>
        </p:spPr>
        <p:txBody>
          <a:bodyPr/>
          <a:lstStyle/>
          <a:p>
            <a:pPr marL="0" indent="0" algn="ctr">
              <a:buNone/>
            </a:pPr>
            <a:r>
              <a:rPr lang="en-US" sz="15000" b="1" dirty="0" smtClean="0"/>
              <a:t>?</a:t>
            </a:r>
          </a:p>
        </p:txBody>
      </p:sp>
      <p:pic>
        <p:nvPicPr>
          <p:cNvPr id="8195" name="Picture 3"/>
          <p:cNvPicPr>
            <a:picLocks noChangeAspect="1" noChangeArrowheads="1"/>
          </p:cNvPicPr>
          <p:nvPr/>
        </p:nvPicPr>
        <p:blipFill>
          <a:blip r:embed="rId4" cstate="print"/>
          <a:srcRect/>
          <a:stretch>
            <a:fillRect/>
          </a:stretch>
        </p:blipFill>
        <p:spPr bwMode="auto">
          <a:xfrm>
            <a:off x="533400" y="4419600"/>
            <a:ext cx="1450997" cy="2133600"/>
          </a:xfrm>
          <a:prstGeom prst="rect">
            <a:avLst/>
          </a:prstGeom>
          <a:noFill/>
          <a:ln w="9525">
            <a:noFill/>
            <a:miter lim="800000"/>
            <a:headEnd/>
            <a:tailEnd/>
          </a:ln>
        </p:spPr>
      </p:pic>
      <p:pic>
        <p:nvPicPr>
          <p:cNvPr id="8197" name="Picture 5" descr="image link to m.va.gov">
            <a:hlinkClick r:id="rId5" tooltip="link to m.va.gov"/>
          </p:cNvPr>
          <p:cNvPicPr>
            <a:picLocks noChangeAspect="1" noChangeArrowheads="1"/>
          </p:cNvPicPr>
          <p:nvPr/>
        </p:nvPicPr>
        <p:blipFill>
          <a:blip r:embed="rId6" cstate="print"/>
          <a:srcRect/>
          <a:stretch>
            <a:fillRect/>
          </a:stretch>
        </p:blipFill>
        <p:spPr bwMode="auto">
          <a:xfrm>
            <a:off x="2286000" y="4343400"/>
            <a:ext cx="831273" cy="1524002"/>
          </a:xfrm>
          <a:prstGeom prst="rect">
            <a:avLst/>
          </a:prstGeom>
          <a:noFill/>
        </p:spPr>
      </p:pic>
      <p:pic>
        <p:nvPicPr>
          <p:cNvPr id="8199" name="Picture 7" descr="Graduating Class of 2012 Cemetery Director Interns with senior leaders."/>
          <p:cNvPicPr>
            <a:picLocks noChangeAspect="1" noChangeArrowheads="1"/>
          </p:cNvPicPr>
          <p:nvPr/>
        </p:nvPicPr>
        <p:blipFill>
          <a:blip r:embed="rId7" cstate="print"/>
          <a:srcRect/>
          <a:stretch>
            <a:fillRect/>
          </a:stretch>
        </p:blipFill>
        <p:spPr bwMode="auto">
          <a:xfrm>
            <a:off x="4267200" y="4343400"/>
            <a:ext cx="3823855" cy="2103120"/>
          </a:xfrm>
          <a:prstGeom prst="rect">
            <a:avLst/>
          </a:prstGeom>
          <a:noFill/>
        </p:spPr>
      </p:pic>
      <p:pic>
        <p:nvPicPr>
          <p:cNvPr id="8201" name="Picture 9" descr="Joint Service Color Guard on the march."/>
          <p:cNvPicPr>
            <a:picLocks noChangeAspect="1" noChangeArrowheads="1"/>
          </p:cNvPicPr>
          <p:nvPr/>
        </p:nvPicPr>
        <p:blipFill>
          <a:blip r:embed="rId8" cstate="print"/>
          <a:srcRect/>
          <a:stretch>
            <a:fillRect/>
          </a:stretch>
        </p:blipFill>
        <p:spPr bwMode="auto">
          <a:xfrm>
            <a:off x="5181600" y="1905000"/>
            <a:ext cx="3602182" cy="1981200"/>
          </a:xfrm>
          <a:prstGeom prst="rect">
            <a:avLst/>
          </a:prstGeom>
          <a:noFill/>
        </p:spPr>
      </p:pic>
      <p:pic>
        <p:nvPicPr>
          <p:cNvPr id="8203" name="Picture 11" descr="151st Anniversary of National Cemeteries"/>
          <p:cNvPicPr>
            <a:picLocks noChangeAspect="1" noChangeArrowheads="1"/>
          </p:cNvPicPr>
          <p:nvPr/>
        </p:nvPicPr>
        <p:blipFill>
          <a:blip r:embed="rId9" cstate="print"/>
          <a:srcRect/>
          <a:stretch>
            <a:fillRect/>
          </a:stretch>
        </p:blipFill>
        <p:spPr bwMode="auto">
          <a:xfrm>
            <a:off x="228600" y="1752600"/>
            <a:ext cx="3809999" cy="23907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2</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itle 7"/>
          <p:cNvSpPr>
            <a:spLocks noGrp="1"/>
          </p:cNvSpPr>
          <p:nvPr>
            <p:ph type="title"/>
          </p:nvPr>
        </p:nvSpPr>
        <p:spPr/>
        <p:txBody>
          <a:bodyPr/>
          <a:lstStyle/>
          <a:p>
            <a:r>
              <a:rPr lang="en-US" dirty="0" smtClean="0"/>
              <a:t>Agenda</a:t>
            </a:r>
            <a:endParaRPr lang="en-US" dirty="0"/>
          </a:p>
        </p:txBody>
      </p:sp>
      <p:sp>
        <p:nvSpPr>
          <p:cNvPr id="11" name="Content Placeholder 10"/>
          <p:cNvSpPr>
            <a:spLocks noGrp="1"/>
          </p:cNvSpPr>
          <p:nvPr>
            <p:ph idx="1"/>
          </p:nvPr>
        </p:nvSpPr>
        <p:spPr/>
        <p:txBody>
          <a:bodyPr/>
          <a:lstStyle/>
          <a:p>
            <a:pPr lvl="1"/>
            <a:r>
              <a:rPr lang="en-US" b="1" dirty="0" smtClean="0">
                <a:latin typeface="Arial" pitchFamily="34" charset="0"/>
                <a:cs typeface="Arial" pitchFamily="34" charset="0"/>
              </a:rPr>
              <a:t>Background/Bio</a:t>
            </a:r>
          </a:p>
          <a:p>
            <a:pPr lvl="1"/>
            <a:r>
              <a:rPr lang="en-US" b="1" dirty="0" smtClean="0">
                <a:latin typeface="Arial" pitchFamily="34" charset="0"/>
                <a:cs typeface="Arial" pitchFamily="34" charset="0"/>
              </a:rPr>
              <a:t>National Cemetery Administration</a:t>
            </a:r>
            <a:endParaRPr lang="en-US" b="1" dirty="0">
              <a:latin typeface="Arial" pitchFamily="34" charset="0"/>
              <a:cs typeface="Arial" pitchFamily="34" charset="0"/>
            </a:endParaRPr>
          </a:p>
          <a:p>
            <a:pPr lvl="1"/>
            <a:r>
              <a:rPr lang="en-US" b="1" dirty="0" smtClean="0">
                <a:latin typeface="Arial" pitchFamily="34" charset="0"/>
                <a:cs typeface="Arial" pitchFamily="34" charset="0"/>
              </a:rPr>
              <a:t>Major Program(s) Summary</a:t>
            </a:r>
          </a:p>
          <a:p>
            <a:pPr lvl="1"/>
            <a:r>
              <a:rPr lang="en-US" b="1" dirty="0" smtClean="0">
                <a:latin typeface="Arial" pitchFamily="34" charset="0"/>
                <a:cs typeface="Arial" pitchFamily="34" charset="0"/>
              </a:rPr>
              <a:t>Upcoming Acquisition/Opportunities</a:t>
            </a:r>
          </a:p>
          <a:p>
            <a:pPr lvl="1"/>
            <a:r>
              <a:rPr lang="en-US" b="1" dirty="0" smtClean="0">
                <a:latin typeface="Arial" pitchFamily="34" charset="0"/>
                <a:cs typeface="Arial" pitchFamily="34" charset="0"/>
              </a:rPr>
              <a:t>Questions</a:t>
            </a:r>
          </a:p>
          <a:p>
            <a:pPr lvl="1"/>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74B98FFB-6BAF-44FE-98A2-7B2F1597F915}" type="slidenum">
              <a:rPr lang="en-US"/>
              <a:pPr>
                <a:defRPr/>
              </a:pPr>
              <a:t>3</a:t>
            </a:fld>
            <a:endParaRPr lang="en-US" dirty="0"/>
          </a:p>
        </p:txBody>
      </p:sp>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itle 7"/>
          <p:cNvSpPr>
            <a:spLocks noGrp="1"/>
          </p:cNvSpPr>
          <p:nvPr>
            <p:ph type="title"/>
          </p:nvPr>
        </p:nvSpPr>
        <p:spPr/>
        <p:txBody>
          <a:bodyPr/>
          <a:lstStyle/>
          <a:p>
            <a:r>
              <a:rPr lang="en-US" dirty="0" smtClean="0"/>
              <a:t>Background/Bio</a:t>
            </a:r>
            <a:endParaRPr lang="en-US" dirty="0"/>
          </a:p>
        </p:txBody>
      </p:sp>
      <p:sp>
        <p:nvSpPr>
          <p:cNvPr id="11" name="Content Placeholder 10"/>
          <p:cNvSpPr>
            <a:spLocks noGrp="1"/>
          </p:cNvSpPr>
          <p:nvPr>
            <p:ph idx="1"/>
          </p:nvPr>
        </p:nvSpPr>
        <p:spPr>
          <a:xfrm>
            <a:off x="381000" y="1493837"/>
            <a:ext cx="8229600" cy="4525963"/>
          </a:xfrm>
        </p:spPr>
        <p:txBody>
          <a:bodyPr/>
          <a:lstStyle/>
          <a:p>
            <a:pPr>
              <a:buNone/>
            </a:pPr>
            <a:r>
              <a:rPr lang="en-US" sz="2800" b="1" dirty="0" smtClean="0">
                <a:latin typeface="Arial" pitchFamily="34" charset="0"/>
                <a:cs typeface="Arial" pitchFamily="34" charset="0"/>
              </a:rPr>
              <a:t>Who am I?</a:t>
            </a:r>
          </a:p>
          <a:p>
            <a:pPr lvl="1"/>
            <a:r>
              <a:rPr lang="en-US" sz="2400" b="1" dirty="0" smtClean="0">
                <a:latin typeface="Arial" pitchFamily="34" charset="0"/>
                <a:cs typeface="Arial" pitchFamily="34" charset="0"/>
              </a:rPr>
              <a:t>Thomas (Tom) M. Muir</a:t>
            </a:r>
          </a:p>
          <a:p>
            <a:pPr lvl="1"/>
            <a:r>
              <a:rPr lang="en-US" sz="2400" b="1" dirty="0" smtClean="0">
                <a:latin typeface="Arial" pitchFamily="34" charset="0"/>
                <a:cs typeface="Arial" pitchFamily="34" charset="0"/>
              </a:rPr>
              <a:t>Deputy Under Secretary for Management, National Cemetery Administration (NCA)</a:t>
            </a:r>
          </a:p>
          <a:p>
            <a:pPr lvl="1"/>
            <a:r>
              <a:rPr lang="en-US" sz="2400" b="1" dirty="0" smtClean="0">
                <a:latin typeface="Arial" pitchFamily="34" charset="0"/>
                <a:cs typeface="Arial" pitchFamily="34" charset="0"/>
              </a:rPr>
              <a:t>VA Central Office, 810 Vermont Ave, NW in  Washington, D.C.</a:t>
            </a:r>
          </a:p>
          <a:p>
            <a:pPr lvl="1"/>
            <a:r>
              <a:rPr lang="en-US" sz="2400" b="1" dirty="0" smtClean="0">
                <a:latin typeface="Arial" pitchFamily="34" charset="0"/>
                <a:cs typeface="Arial" pitchFamily="34" charset="0"/>
              </a:rPr>
              <a:t>Head of Contracting Activity (HCA) for NCA</a:t>
            </a:r>
          </a:p>
          <a:p>
            <a:pPr lvl="2"/>
            <a:r>
              <a:rPr lang="en-US" sz="2000" b="1" dirty="0" smtClean="0">
                <a:latin typeface="Arial" pitchFamily="34" charset="0"/>
                <a:cs typeface="Arial" pitchFamily="34" charset="0"/>
              </a:rPr>
              <a:t>Contracting – supplies, services, construction</a:t>
            </a:r>
          </a:p>
          <a:p>
            <a:pPr lvl="2"/>
            <a:r>
              <a:rPr lang="en-US" sz="2000" b="1" dirty="0" smtClean="0">
                <a:latin typeface="Arial" pitchFamily="34" charset="0"/>
                <a:cs typeface="Arial" pitchFamily="34" charset="0"/>
              </a:rPr>
              <a:t>Construction – major, minor, non-recurring maintenance, maintenance and repair</a:t>
            </a:r>
          </a:p>
          <a:p>
            <a:pPr lvl="2"/>
            <a:r>
              <a:rPr lang="en-US" sz="2000" b="1" dirty="0" smtClean="0">
                <a:latin typeface="Arial" pitchFamily="34" charset="0"/>
                <a:cs typeface="Arial" pitchFamily="34" charset="0"/>
              </a:rPr>
              <a:t>Historical preservation</a:t>
            </a:r>
          </a:p>
          <a:p>
            <a:pPr lvl="2"/>
            <a:r>
              <a:rPr lang="en-US" sz="2000" b="1" dirty="0" smtClean="0">
                <a:latin typeface="Arial" pitchFamily="34" charset="0"/>
                <a:cs typeface="Arial" pitchFamily="34" charset="0"/>
              </a:rPr>
              <a:t>Land acquisition</a:t>
            </a:r>
          </a:p>
          <a:p>
            <a:pPr lvl="2"/>
            <a:r>
              <a:rPr lang="en-US" sz="2000" b="1" dirty="0" smtClean="0">
                <a:latin typeface="Arial" pitchFamily="34" charset="0"/>
                <a:cs typeface="Arial" pitchFamily="34" charset="0"/>
              </a:rPr>
              <a:t>Information Technology</a:t>
            </a:r>
          </a:p>
          <a:p>
            <a:pPr lvl="1"/>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32775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1613376"/>
            <a:ext cx="5638800" cy="1015663"/>
          </a:xfrm>
          <a:prstGeom prst="rect">
            <a:avLst/>
          </a:prstGeom>
          <a:noFill/>
          <a:ln>
            <a:solidFill>
              <a:schemeClr val="tx1"/>
            </a:solidFill>
          </a:ln>
        </p:spPr>
        <p:txBody>
          <a:bodyPr wrap="square" rtlCol="0">
            <a:spAutoFit/>
          </a:bodyPr>
          <a:lstStyle/>
          <a:p>
            <a:pPr lvl="0" algn="ctr" eaLnBrk="1" hangingPunct="1">
              <a:buNone/>
            </a:pPr>
            <a:r>
              <a:rPr lang="en-US" sz="2000" b="1" dirty="0">
                <a:solidFill>
                  <a:prstClr val="black"/>
                </a:solidFill>
              </a:rPr>
              <a:t>Mr. Thomas M. Muir</a:t>
            </a:r>
          </a:p>
          <a:p>
            <a:pPr lvl="0" algn="ctr" eaLnBrk="1" hangingPunct="1">
              <a:buNone/>
            </a:pPr>
            <a:r>
              <a:rPr lang="en-US" sz="2000" b="1" dirty="0">
                <a:solidFill>
                  <a:prstClr val="black"/>
                </a:solidFill>
              </a:rPr>
              <a:t>Deputy Under Secretary for Management/</a:t>
            </a:r>
          </a:p>
          <a:p>
            <a:pPr lvl="0" algn="ctr" eaLnBrk="1" hangingPunct="1">
              <a:buNone/>
            </a:pPr>
            <a:r>
              <a:rPr lang="en-US" sz="2000" b="1" dirty="0">
                <a:solidFill>
                  <a:prstClr val="black"/>
                </a:solidFill>
              </a:rPr>
              <a:t>Head of Contracting </a:t>
            </a:r>
            <a:r>
              <a:rPr lang="en-US" sz="2000" b="1" dirty="0" smtClean="0">
                <a:solidFill>
                  <a:prstClr val="black"/>
                </a:solidFill>
              </a:rPr>
              <a:t>Activity</a:t>
            </a:r>
            <a:endParaRPr lang="en-US" sz="2000" b="1" dirty="0">
              <a:solidFill>
                <a:prstClr val="black"/>
              </a:solidFill>
            </a:endParaRPr>
          </a:p>
        </p:txBody>
      </p:sp>
      <p:sp>
        <p:nvSpPr>
          <p:cNvPr id="4" name="TextBox 3"/>
          <p:cNvSpPr txBox="1"/>
          <p:nvPr/>
        </p:nvSpPr>
        <p:spPr>
          <a:xfrm>
            <a:off x="1828800" y="3086239"/>
            <a:ext cx="5638800" cy="707886"/>
          </a:xfrm>
          <a:prstGeom prst="rect">
            <a:avLst/>
          </a:prstGeom>
          <a:noFill/>
          <a:ln>
            <a:solidFill>
              <a:schemeClr val="tx1"/>
            </a:solidFill>
          </a:ln>
        </p:spPr>
        <p:txBody>
          <a:bodyPr wrap="square" rtlCol="0">
            <a:spAutoFit/>
          </a:bodyPr>
          <a:lstStyle/>
          <a:p>
            <a:pPr lvl="0" algn="ctr" eaLnBrk="1" hangingPunct="1">
              <a:buNone/>
            </a:pPr>
            <a:r>
              <a:rPr lang="en-US" sz="2000" b="1" dirty="0">
                <a:solidFill>
                  <a:prstClr val="black"/>
                </a:solidFill>
              </a:rPr>
              <a:t>Tracey Boyd-Vega</a:t>
            </a:r>
          </a:p>
          <a:p>
            <a:pPr lvl="0" algn="ctr" eaLnBrk="1" hangingPunct="1">
              <a:buNone/>
            </a:pPr>
            <a:r>
              <a:rPr lang="en-US" sz="2000" b="1" dirty="0">
                <a:solidFill>
                  <a:prstClr val="black"/>
                </a:solidFill>
              </a:rPr>
              <a:t>Director of Contracting Service</a:t>
            </a:r>
          </a:p>
        </p:txBody>
      </p:sp>
      <p:sp>
        <p:nvSpPr>
          <p:cNvPr id="8" name="TextBox 7"/>
          <p:cNvSpPr txBox="1"/>
          <p:nvPr/>
        </p:nvSpPr>
        <p:spPr>
          <a:xfrm>
            <a:off x="152400" y="4708525"/>
            <a:ext cx="3810000" cy="1200329"/>
          </a:xfrm>
          <a:prstGeom prst="rect">
            <a:avLst/>
          </a:prstGeom>
          <a:noFill/>
          <a:ln>
            <a:solidFill>
              <a:schemeClr val="tx1"/>
            </a:solidFill>
          </a:ln>
        </p:spPr>
        <p:txBody>
          <a:bodyPr wrap="square" rtlCol="0">
            <a:spAutoFit/>
          </a:bodyPr>
          <a:lstStyle/>
          <a:p>
            <a:pPr lvl="0" algn="ctr" eaLnBrk="1" hangingPunct="1">
              <a:buNone/>
            </a:pPr>
            <a:r>
              <a:rPr lang="en-US" b="1" dirty="0" smtClean="0">
                <a:solidFill>
                  <a:prstClr val="black"/>
                </a:solidFill>
              </a:rPr>
              <a:t>Rob Joshua</a:t>
            </a:r>
          </a:p>
          <a:p>
            <a:pPr lvl="0" algn="ctr" eaLnBrk="1" hangingPunct="1">
              <a:buNone/>
            </a:pPr>
            <a:r>
              <a:rPr lang="en-US" b="1" dirty="0" smtClean="0">
                <a:solidFill>
                  <a:prstClr val="black"/>
                </a:solidFill>
              </a:rPr>
              <a:t>Chief</a:t>
            </a:r>
            <a:r>
              <a:rPr lang="en-US" b="1" dirty="0">
                <a:solidFill>
                  <a:prstClr val="black"/>
                </a:solidFill>
              </a:rPr>
              <a:t>, NCA Contracting </a:t>
            </a:r>
            <a:r>
              <a:rPr lang="en-US" b="1" dirty="0" smtClean="0">
                <a:solidFill>
                  <a:prstClr val="black"/>
                </a:solidFill>
              </a:rPr>
              <a:t>Service</a:t>
            </a:r>
          </a:p>
          <a:p>
            <a:pPr lvl="0" algn="ctr" eaLnBrk="1" hangingPunct="1">
              <a:buNone/>
            </a:pPr>
            <a:r>
              <a:rPr lang="en-US" b="1" dirty="0" smtClean="0">
                <a:solidFill>
                  <a:prstClr val="black"/>
                </a:solidFill>
              </a:rPr>
              <a:t>Stafford </a:t>
            </a:r>
            <a:r>
              <a:rPr lang="en-US" b="1" dirty="0">
                <a:solidFill>
                  <a:prstClr val="black"/>
                </a:solidFill>
              </a:rPr>
              <a:t>Office </a:t>
            </a:r>
            <a:endParaRPr lang="en-US" b="1" dirty="0" smtClean="0">
              <a:solidFill>
                <a:prstClr val="black"/>
              </a:solidFill>
            </a:endParaRPr>
          </a:p>
          <a:p>
            <a:pPr lvl="0" algn="ctr" eaLnBrk="1" hangingPunct="1">
              <a:buNone/>
            </a:pPr>
            <a:r>
              <a:rPr lang="en-US" b="1" dirty="0" smtClean="0">
                <a:solidFill>
                  <a:prstClr val="black"/>
                </a:solidFill>
              </a:rPr>
              <a:t>(</a:t>
            </a:r>
            <a:r>
              <a:rPr lang="en-US" b="1" dirty="0">
                <a:solidFill>
                  <a:prstClr val="black"/>
                </a:solidFill>
              </a:rPr>
              <a:t>Services</a:t>
            </a:r>
            <a:r>
              <a:rPr lang="en-US" b="1" dirty="0" smtClean="0">
                <a:solidFill>
                  <a:prstClr val="black"/>
                </a:solidFill>
              </a:rPr>
              <a:t>)</a:t>
            </a:r>
          </a:p>
        </p:txBody>
      </p:sp>
      <p:sp>
        <p:nvSpPr>
          <p:cNvPr id="10" name="TextBox 9"/>
          <p:cNvSpPr txBox="1"/>
          <p:nvPr/>
        </p:nvSpPr>
        <p:spPr>
          <a:xfrm>
            <a:off x="5257800" y="4708525"/>
            <a:ext cx="3810000" cy="1200329"/>
          </a:xfrm>
          <a:prstGeom prst="rect">
            <a:avLst/>
          </a:prstGeom>
          <a:noFill/>
          <a:ln>
            <a:solidFill>
              <a:schemeClr val="tx1"/>
            </a:solidFill>
          </a:ln>
        </p:spPr>
        <p:txBody>
          <a:bodyPr wrap="square" rtlCol="0">
            <a:spAutoFit/>
          </a:bodyPr>
          <a:lstStyle/>
          <a:p>
            <a:pPr lvl="0" algn="ctr" eaLnBrk="1" hangingPunct="1">
              <a:buNone/>
            </a:pPr>
            <a:r>
              <a:rPr lang="en-US" b="1" dirty="0" smtClean="0">
                <a:solidFill>
                  <a:prstClr val="black"/>
                </a:solidFill>
              </a:rPr>
              <a:t>Garry Harris</a:t>
            </a:r>
          </a:p>
          <a:p>
            <a:pPr lvl="0" algn="ctr" eaLnBrk="1" hangingPunct="1">
              <a:buNone/>
            </a:pPr>
            <a:r>
              <a:rPr lang="en-US" b="1" dirty="0" smtClean="0">
                <a:solidFill>
                  <a:prstClr val="black"/>
                </a:solidFill>
              </a:rPr>
              <a:t>Chief</a:t>
            </a:r>
            <a:r>
              <a:rPr lang="en-US" b="1" dirty="0">
                <a:solidFill>
                  <a:prstClr val="black"/>
                </a:solidFill>
              </a:rPr>
              <a:t>, NCA Contracting </a:t>
            </a:r>
            <a:r>
              <a:rPr lang="en-US" b="1" dirty="0" smtClean="0">
                <a:solidFill>
                  <a:prstClr val="black"/>
                </a:solidFill>
              </a:rPr>
              <a:t>Service</a:t>
            </a:r>
          </a:p>
          <a:p>
            <a:pPr lvl="0" algn="ctr" eaLnBrk="1" hangingPunct="1">
              <a:buNone/>
            </a:pPr>
            <a:r>
              <a:rPr lang="en-US" b="1" dirty="0" smtClean="0">
                <a:solidFill>
                  <a:prstClr val="black"/>
                </a:solidFill>
              </a:rPr>
              <a:t>DC Office </a:t>
            </a:r>
          </a:p>
          <a:p>
            <a:pPr lvl="0" algn="ctr" eaLnBrk="1" hangingPunct="1">
              <a:buNone/>
            </a:pPr>
            <a:r>
              <a:rPr lang="en-US" b="1" dirty="0" smtClean="0">
                <a:solidFill>
                  <a:prstClr val="black"/>
                </a:solidFill>
              </a:rPr>
              <a:t>(Construction)</a:t>
            </a:r>
          </a:p>
        </p:txBody>
      </p:sp>
      <p:cxnSp>
        <p:nvCxnSpPr>
          <p:cNvPr id="15" name="Straight Connector 14"/>
          <p:cNvCxnSpPr/>
          <p:nvPr/>
        </p:nvCxnSpPr>
        <p:spPr>
          <a:xfrm flipH="1">
            <a:off x="2062316" y="4244122"/>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53116" y="4244122"/>
            <a:ext cx="251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3284" y="3794125"/>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057400" y="4244122"/>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67716" y="4244122"/>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33452" y="2629039"/>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Slide Number Placeholder 29"/>
          <p:cNvSpPr>
            <a:spLocks noGrp="1"/>
          </p:cNvSpPr>
          <p:nvPr>
            <p:ph type="sldNum" sz="quarter" idx="12"/>
          </p:nvPr>
        </p:nvSpPr>
        <p:spPr>
          <a:xfrm>
            <a:off x="6629400" y="6492875"/>
            <a:ext cx="2133600" cy="365125"/>
          </a:xfrm>
        </p:spPr>
        <p:txBody>
          <a:bodyPr/>
          <a:lstStyle/>
          <a:p>
            <a:pPr>
              <a:defRPr/>
            </a:pPr>
            <a:fld id="{37E08D29-5E63-4774-912F-5392771DD67B}" type="slidenum">
              <a:rPr lang="en-US" smtClean="0"/>
              <a:pPr>
                <a:defRPr/>
              </a:pPr>
              <a:t>4</a:t>
            </a:fld>
            <a:endParaRPr lang="en-US" dirty="0"/>
          </a:p>
        </p:txBody>
      </p:sp>
      <p:pic>
        <p:nvPicPr>
          <p:cNvPr id="13"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cxnSp>
        <p:nvCxnSpPr>
          <p:cNvPr id="14" name="Straight Connector 13"/>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7" name="Title 7"/>
          <p:cNvSpPr>
            <a:spLocks noGrp="1"/>
          </p:cNvSpPr>
          <p:nvPr>
            <p:ph type="title"/>
          </p:nvPr>
        </p:nvSpPr>
        <p:spPr>
          <a:xfrm>
            <a:off x="457200" y="0"/>
            <a:ext cx="8229600" cy="1143000"/>
          </a:xfrm>
        </p:spPr>
        <p:txBody>
          <a:bodyPr/>
          <a:lstStyle/>
          <a:p>
            <a:r>
              <a:rPr lang="en-US" dirty="0" smtClean="0"/>
              <a:t>NCA Contracting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52400" y="1676400"/>
            <a:ext cx="8458200" cy="4724400"/>
          </a:xfrm>
        </p:spPr>
        <p:txBody>
          <a:bodyPr/>
          <a:lstStyle/>
          <a:p>
            <a:r>
              <a:rPr lang="en-US" sz="2000" b="1" dirty="0" smtClean="0">
                <a:latin typeface="Arial" pitchFamily="34" charset="0"/>
                <a:cs typeface="Arial" pitchFamily="34" charset="0"/>
              </a:rPr>
              <a:t>Mission: NCA honors Veterans and their families with final resting places in national shrines and with lasting tributes that commemorate their service and sacrifice to our Nation</a:t>
            </a:r>
          </a:p>
          <a:p>
            <a:r>
              <a:rPr lang="en-US" sz="2000" b="1" dirty="0" smtClean="0">
                <a:latin typeface="Arial" pitchFamily="34" charset="0"/>
                <a:cs typeface="Arial" pitchFamily="34" charset="0"/>
              </a:rPr>
              <a:t>Manages 131 National Cemeteries nationwide </a:t>
            </a:r>
          </a:p>
          <a:p>
            <a:r>
              <a:rPr lang="en-US" sz="2000" b="1" dirty="0" smtClean="0">
                <a:latin typeface="Arial" pitchFamily="34" charset="0"/>
                <a:cs typeface="Arial" pitchFamily="34" charset="0"/>
              </a:rPr>
              <a:t>Provides grave markers worldwide</a:t>
            </a:r>
          </a:p>
          <a:p>
            <a:r>
              <a:rPr lang="en-US" sz="2000" b="1" dirty="0" smtClean="0">
                <a:latin typeface="Arial" pitchFamily="34" charset="0"/>
                <a:cs typeface="Arial" pitchFamily="34" charset="0"/>
              </a:rPr>
              <a:t>Administers the State Cemetery Grants Program that complements the National Cemeteries network</a:t>
            </a:r>
          </a:p>
          <a:p>
            <a:r>
              <a:rPr lang="en-US" sz="2000" b="1" dirty="0" smtClean="0">
                <a:latin typeface="Arial" pitchFamily="34" charset="0"/>
                <a:cs typeface="Arial" pitchFamily="34" charset="0"/>
              </a:rPr>
              <a:t>Provides Presidential Memorial Certificates to next of kin of deceased Veterans </a:t>
            </a:r>
          </a:p>
        </p:txBody>
      </p:sp>
      <p:sp>
        <p:nvSpPr>
          <p:cNvPr id="2" name="Slide Number Placeholder 1"/>
          <p:cNvSpPr>
            <a:spLocks noGrp="1"/>
          </p:cNvSpPr>
          <p:nvPr>
            <p:ph type="sldNum" sz="quarter" idx="12"/>
          </p:nvPr>
        </p:nvSpPr>
        <p:spPr/>
        <p:txBody>
          <a:bodyPr/>
          <a:lstStyle/>
          <a:p>
            <a:pPr>
              <a:defRPr/>
            </a:pPr>
            <a:fld id="{37E08D29-5E63-4774-912F-5392771DD67B}" type="slidenum">
              <a:rPr lang="en-US" smtClean="0"/>
              <a:pPr>
                <a:defRPr/>
              </a:pPr>
              <a:t>5</a:t>
            </a:fld>
            <a:endParaRPr lang="en-US" dirty="0"/>
          </a:p>
        </p:txBody>
      </p:sp>
      <p:pic>
        <p:nvPicPr>
          <p:cNvPr id="5" name="Picture 1" descr="VeteransAffairs-Seal.JPG"/>
          <p:cNvPicPr>
            <a:picLocks noChangeAspect="1" noChangeArrowheads="1"/>
          </p:cNvPicPr>
          <p:nvPr/>
        </p:nvPicPr>
        <p:blipFill>
          <a:blip r:embed="rId3" cstate="print"/>
          <a:srcRect/>
          <a:stretch>
            <a:fillRect/>
          </a:stretch>
        </p:blipFill>
        <p:spPr bwMode="auto">
          <a:xfrm>
            <a:off x="76200" y="228600"/>
            <a:ext cx="990600" cy="990600"/>
          </a:xfrm>
          <a:prstGeom prst="rect">
            <a:avLst/>
          </a:prstGeom>
          <a:noFill/>
          <a:ln w="9525">
            <a:noFill/>
            <a:miter lim="800000"/>
            <a:headEnd/>
            <a:tailEnd/>
          </a:ln>
        </p:spPr>
      </p:pic>
      <p:cxnSp>
        <p:nvCxnSpPr>
          <p:cNvPr id="6" name="Straight Connector 5"/>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8" name="Title 7"/>
          <p:cNvSpPr txBox="1">
            <a:spLocks/>
          </p:cNvSpPr>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lumMod val="75000"/>
                  </a:schemeClr>
                </a:solidFill>
                <a:effectLst/>
                <a:uLnTx/>
                <a:uFillTx/>
                <a:latin typeface="Arial Black" pitchFamily="34" charset="0"/>
                <a:ea typeface="+mj-ea"/>
                <a:cs typeface="+mj-cs"/>
              </a:rPr>
              <a:t>National Cemetery</a:t>
            </a:r>
            <a:r>
              <a:rPr lang="en-US" sz="3600" dirty="0" smtClean="0">
                <a:solidFill>
                  <a:schemeClr val="tx2">
                    <a:lumMod val="75000"/>
                  </a:schemeClr>
                </a:solidFill>
                <a:latin typeface="Arial Black" pitchFamily="34" charset="0"/>
                <a:ea typeface="+mj-ea"/>
                <a:cs typeface="+mj-cs"/>
              </a:rPr>
              <a:t> Administration</a:t>
            </a:r>
            <a:endParaRPr kumimoji="0" lang="en-US" sz="3600" b="0" i="0" u="none" strike="noStrike" kern="1200" cap="none" spc="0" normalizeH="0" baseline="0" noProof="0" dirty="0">
              <a:ln>
                <a:noFill/>
              </a:ln>
              <a:solidFill>
                <a:schemeClr val="tx2">
                  <a:lumMod val="75000"/>
                </a:schemeClr>
              </a:solidFill>
              <a:effectLst/>
              <a:uLnTx/>
              <a:uFillTx/>
              <a:latin typeface="Arial Black" pitchFamily="34" charset="0"/>
              <a:ea typeface="+mj-ea"/>
              <a:cs typeface="+mj-cs"/>
            </a:endParaRPr>
          </a:p>
        </p:txBody>
      </p:sp>
      <p:pic>
        <p:nvPicPr>
          <p:cNvPr id="4098" name="Picture 2" descr="Sample Presidential Memorial Certificate"/>
          <p:cNvPicPr>
            <a:picLocks noChangeAspect="1" noChangeArrowheads="1"/>
          </p:cNvPicPr>
          <p:nvPr/>
        </p:nvPicPr>
        <p:blipFill>
          <a:blip r:embed="rId4" cstate="print"/>
          <a:srcRect/>
          <a:stretch>
            <a:fillRect/>
          </a:stretch>
        </p:blipFill>
        <p:spPr bwMode="auto">
          <a:xfrm>
            <a:off x="6924964" y="4495800"/>
            <a:ext cx="1533236" cy="1981200"/>
          </a:xfrm>
          <a:prstGeom prst="rect">
            <a:avLst/>
          </a:prstGeom>
          <a:noFill/>
        </p:spPr>
      </p:pic>
      <p:pic>
        <p:nvPicPr>
          <p:cNvPr id="4100" name="Picture 4" descr="Sample Headstone"/>
          <p:cNvPicPr>
            <a:picLocks noChangeAspect="1" noChangeArrowheads="1"/>
          </p:cNvPicPr>
          <p:nvPr/>
        </p:nvPicPr>
        <p:blipFill>
          <a:blip r:embed="rId5" cstate="print"/>
          <a:srcRect/>
          <a:stretch>
            <a:fillRect/>
          </a:stretch>
        </p:blipFill>
        <p:spPr bwMode="auto">
          <a:xfrm>
            <a:off x="5715000" y="4724400"/>
            <a:ext cx="1143000" cy="1831075"/>
          </a:xfrm>
          <a:prstGeom prst="rect">
            <a:avLst/>
          </a:prstGeom>
          <a:noFill/>
        </p:spPr>
      </p:pic>
      <p:pic>
        <p:nvPicPr>
          <p:cNvPr id="4102" name="Picture 6" descr="Folded burial flag"/>
          <p:cNvPicPr>
            <a:picLocks noChangeAspect="1" noChangeArrowheads="1"/>
          </p:cNvPicPr>
          <p:nvPr/>
        </p:nvPicPr>
        <p:blipFill>
          <a:blip r:embed="rId6" cstate="print"/>
          <a:srcRect/>
          <a:stretch>
            <a:fillRect/>
          </a:stretch>
        </p:blipFill>
        <p:spPr bwMode="auto">
          <a:xfrm>
            <a:off x="304800" y="5105400"/>
            <a:ext cx="2133600" cy="1427111"/>
          </a:xfrm>
          <a:prstGeom prst="rect">
            <a:avLst/>
          </a:prstGeom>
          <a:noFill/>
        </p:spPr>
      </p:pic>
      <p:pic>
        <p:nvPicPr>
          <p:cNvPr id="14" name="Picture 1"/>
          <p:cNvPicPr>
            <a:picLocks noChangeAspect="1" noChangeArrowheads="1"/>
          </p:cNvPicPr>
          <p:nvPr/>
        </p:nvPicPr>
        <p:blipFill>
          <a:blip r:embed="rId7" cstate="print"/>
          <a:srcRect/>
          <a:stretch>
            <a:fillRect/>
          </a:stretch>
        </p:blipFill>
        <p:spPr bwMode="auto">
          <a:xfrm>
            <a:off x="2590800" y="5246365"/>
            <a:ext cx="1371600" cy="1078235"/>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4114800" y="5334000"/>
            <a:ext cx="1409578" cy="940720"/>
          </a:xfrm>
          <a:prstGeom prst="rect">
            <a:avLst/>
          </a:prstGeom>
          <a:noFill/>
          <a:ln w="9525">
            <a:noFill/>
            <a:miter lim="800000"/>
            <a:headEnd/>
            <a:tailEnd/>
          </a:ln>
        </p:spPr>
      </p:pic>
      <p:sp>
        <p:nvSpPr>
          <p:cNvPr id="16" name="Rectangle 15"/>
          <p:cNvSpPr/>
          <p:nvPr/>
        </p:nvSpPr>
        <p:spPr>
          <a:xfrm>
            <a:off x="7010400" y="4495800"/>
            <a:ext cx="13716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228600" indent="-228600" fontAlgn="auto">
              <a:spcBef>
                <a:spcPts val="0"/>
              </a:spcBef>
              <a:spcAft>
                <a:spcPts val="0"/>
              </a:spcAft>
              <a:defRPr/>
            </a:pPr>
            <a:fld id="{D687B9F3-18E1-4FAD-A1AE-D4374ACB8F30}" type="slidenum">
              <a:rPr lang="en-US">
                <a:solidFill>
                  <a:schemeClr val="tx1">
                    <a:tint val="75000"/>
                  </a:schemeClr>
                </a:solidFill>
              </a:rPr>
              <a:pPr marL="228600" indent="-228600" fontAlgn="auto">
                <a:spcBef>
                  <a:spcPts val="0"/>
                </a:spcBef>
                <a:spcAft>
                  <a:spcPts val="0"/>
                </a:spcAft>
                <a:defRPr/>
              </a:pPr>
              <a:t>6</a:t>
            </a:fld>
            <a:endParaRPr lang="en-US" dirty="0">
              <a:solidFill>
                <a:schemeClr val="tx1">
                  <a:tint val="75000"/>
                </a:schemeClr>
              </a:solidFill>
            </a:endParaRPr>
          </a:p>
        </p:txBody>
      </p:sp>
      <p:pic>
        <p:nvPicPr>
          <p:cNvPr id="5" name="Picture 3" descr="Untitled-1"/>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62" b="94919" l="3759" r="100000">
                        <a14:foregroundMark x1="9909" y1="7852" x2="9909" y2="7852"/>
                        <a14:foregroundMark x1="3986" y1="31178" x2="3986" y2="31178"/>
                        <a14:foregroundMark x1="16970" y1="73210" x2="16970" y2="73210"/>
                        <a14:foregroundMark x1="15490" y1="66744" x2="15490" y2="66744"/>
                        <a14:foregroundMark x1="11617" y1="63510" x2="11617" y2="63510"/>
                        <a14:foregroundMark x1="7745" y1="63048" x2="7745" y2="63048"/>
                        <a14:foregroundMark x1="85877" y1="95612" x2="85877" y2="95612"/>
                        <a14:foregroundMark x1="77335" y1="60277" x2="77335" y2="60277"/>
                        <a14:foregroundMark x1="66287" y1="55889" x2="66287" y2="55889"/>
                        <a14:foregroundMark x1="72779" y1="60277" x2="72779" y2="60277"/>
                        <a14:foregroundMark x1="68565" y1="64896" x2="68565" y2="64896"/>
                        <a14:foregroundMark x1="64806" y1="72748" x2="64806" y2="72748"/>
                        <a14:foregroundMark x1="63212" y1="55196" x2="63212" y2="55196"/>
                        <a14:foregroundMark x1="73349" y1="51270" x2="73349" y2="51270"/>
                        <a14:foregroundMark x1="85308" y1="53811" x2="85308" y2="53811"/>
                        <a14:foregroundMark x1="98405" y1="18014" x2="98405" y2="18014"/>
                        <a14:foregroundMark x1="70501" y1="14781" x2="70501" y2="14781"/>
                        <a14:foregroundMark x1="72210" y1="46651" x2="72210" y2="46651"/>
                        <a14:foregroundMark x1="66287" y1="45266" x2="66287" y2="45266"/>
                        <a14:foregroundMark x1="72437" y1="26790" x2="72437" y2="26790"/>
                        <a14:foregroundMark x1="77904" y1="36259" x2="77904" y2="36259"/>
                        <a14:foregroundMark x1="74715" y1="44804" x2="74715" y2="44804"/>
                        <a14:foregroundMark x1="73007" y1="34411" x2="73007" y2="34411"/>
                        <a14:foregroundMark x1="69818" y1="35797" x2="69818" y2="35797"/>
                        <a14:foregroundMark x1="90661" y1="40878" x2="90661" y2="40878"/>
                        <a14:foregroundMark x1="92255" y1="41570" x2="92255" y2="41570"/>
                        <a14:foregroundMark x1="93850" y1="42032" x2="93850" y2="42032"/>
                        <a14:foregroundMark x1="96128" y1="41109" x2="96128" y2="41109"/>
                        <a14:foregroundMark x1="97836" y1="41570" x2="97836" y2="41570"/>
                        <a14:backgroundMark x1="14806" y1="43649" x2="14806" y2="43649"/>
                        <a14:backgroundMark x1="94191" y1="46189" x2="94191" y2="46189"/>
                        <a14:backgroundMark x1="98064" y1="36259" x2="98064" y2="36259"/>
                        <a14:backgroundMark x1="90661" y1="49192" x2="90661" y2="49192"/>
                        <a14:backgroundMark x1="94305" y1="46651" x2="95103" y2="53349"/>
                      </a14:backgroundRemoval>
                    </a14:imgEffect>
                  </a14:imgLayer>
                </a14:imgProps>
              </a:ext>
              <a:ext uri="{28A0092B-C50C-407E-A947-70E740481C1C}">
                <a14:useLocalDpi xmlns:a14="http://schemas.microsoft.com/office/drawing/2010/main" val="0"/>
              </a:ext>
            </a:extLst>
          </a:blip>
          <a:srcRect/>
          <a:stretch>
            <a:fillRect/>
          </a:stretch>
        </p:blipFill>
        <p:spPr bwMode="auto">
          <a:xfrm>
            <a:off x="3276600" y="2286000"/>
            <a:ext cx="5562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1600200"/>
            <a:ext cx="3733800" cy="5016758"/>
          </a:xfrm>
          <a:prstGeom prst="rect">
            <a:avLst/>
          </a:prstGeom>
        </p:spPr>
        <p:txBody>
          <a:bodyPr wrap="square">
            <a:spAutoFit/>
          </a:bodyPr>
          <a:lstStyle/>
          <a:p>
            <a:pPr marL="285750" indent="-285750">
              <a:buFont typeface="Arial" pitchFamily="34" charset="0"/>
              <a:buChar char="•"/>
            </a:pPr>
            <a:r>
              <a:rPr lang="en-US" sz="2000" b="1" dirty="0"/>
              <a:t>131 National </a:t>
            </a:r>
            <a:r>
              <a:rPr lang="en-US" sz="2000" b="1" dirty="0" smtClean="0"/>
              <a:t>Cemeteries</a:t>
            </a:r>
            <a:endParaRPr lang="en-US" sz="2000" b="1" dirty="0"/>
          </a:p>
          <a:p>
            <a:pPr marL="285750" indent="-285750">
              <a:buFont typeface="Arial" pitchFamily="34" charset="0"/>
              <a:buChar char="•"/>
            </a:pPr>
            <a:r>
              <a:rPr lang="en-US" sz="2000" b="1" dirty="0" smtClean="0"/>
              <a:t>1,800 employees, 74% </a:t>
            </a:r>
            <a:r>
              <a:rPr lang="en-US" sz="2000" b="1" dirty="0"/>
              <a:t>are </a:t>
            </a:r>
            <a:r>
              <a:rPr lang="en-US" sz="2000" b="1" dirty="0" smtClean="0"/>
              <a:t>Veterans;</a:t>
            </a:r>
            <a:endParaRPr lang="en-US" sz="2000" b="1" dirty="0"/>
          </a:p>
          <a:p>
            <a:pPr marL="285750" indent="-285750">
              <a:buFont typeface="Arial" pitchFamily="34" charset="0"/>
              <a:buChar char="•"/>
            </a:pPr>
            <a:r>
              <a:rPr lang="en-US" sz="2000" b="1" dirty="0" smtClean="0"/>
              <a:t>22,200 acres, 8,800 </a:t>
            </a:r>
            <a:r>
              <a:rPr lang="en-US" sz="2000" b="1" dirty="0"/>
              <a:t>developed </a:t>
            </a:r>
            <a:r>
              <a:rPr lang="en-US" sz="2000" b="1" dirty="0" smtClean="0"/>
              <a:t>acres;</a:t>
            </a:r>
            <a:endParaRPr lang="en-US" sz="2000" b="1" dirty="0"/>
          </a:p>
          <a:p>
            <a:pPr marL="285750" indent="-285750">
              <a:buFont typeface="Arial" pitchFamily="34" charset="0"/>
              <a:buChar char="•"/>
            </a:pPr>
            <a:r>
              <a:rPr lang="en-US" sz="2000" b="1" dirty="0" smtClean="0"/>
              <a:t>3.3 </a:t>
            </a:r>
            <a:r>
              <a:rPr lang="en-US" sz="2000" b="1" dirty="0"/>
              <a:t>million gravesites</a:t>
            </a:r>
            <a:r>
              <a:rPr lang="en-US" sz="2000" b="1" dirty="0" smtClean="0"/>
              <a:t>;</a:t>
            </a:r>
          </a:p>
          <a:p>
            <a:pPr marL="285750" indent="-285750">
              <a:buFont typeface="Arial" pitchFamily="34" charset="0"/>
              <a:buChar char="•"/>
            </a:pPr>
            <a:r>
              <a:rPr lang="en-US" sz="2000" b="1" dirty="0" smtClean="0"/>
              <a:t>3.9 million interments; </a:t>
            </a:r>
          </a:p>
          <a:p>
            <a:pPr marL="285750" indent="-285750">
              <a:buFont typeface="Arial" pitchFamily="34" charset="0"/>
              <a:buChar char="•"/>
            </a:pPr>
            <a:r>
              <a:rPr lang="en-US" sz="2000" b="1" dirty="0" smtClean="0"/>
              <a:t>124,000 interments in FY13;</a:t>
            </a:r>
          </a:p>
          <a:p>
            <a:pPr marL="285750" indent="-285750">
              <a:buFont typeface="Arial" pitchFamily="34" charset="0"/>
              <a:buChar char="•"/>
            </a:pPr>
            <a:r>
              <a:rPr lang="en-US" sz="2000" b="1" dirty="0" smtClean="0"/>
              <a:t>358,000 markers provided in FY13;</a:t>
            </a:r>
          </a:p>
          <a:p>
            <a:pPr marL="285750" indent="-285750">
              <a:buFont typeface="Arial" pitchFamily="34" charset="0"/>
              <a:buChar char="•"/>
            </a:pPr>
            <a:r>
              <a:rPr lang="en-US" sz="2000" b="1" dirty="0" smtClean="0"/>
              <a:t>654,000 Presidential Memorial Certificates issued in FY13;</a:t>
            </a:r>
            <a:endParaRPr lang="en-US" sz="2000" b="1" dirty="0"/>
          </a:p>
          <a:p>
            <a:pPr marL="285750" indent="-285750">
              <a:buFont typeface="Arial" pitchFamily="34" charset="0"/>
              <a:buChar char="•"/>
            </a:pPr>
            <a:r>
              <a:rPr lang="en-US" sz="2000" b="1" dirty="0"/>
              <a:t>8.1 million visitors per year</a:t>
            </a:r>
          </a:p>
        </p:txBody>
      </p:sp>
      <p:pic>
        <p:nvPicPr>
          <p:cNvPr id="6" name="Picture 1" descr="VeteransAffairs-Seal.JPG"/>
          <p:cNvPicPr>
            <a:picLocks noChangeAspect="1" noChangeArrowheads="1"/>
          </p:cNvPicPr>
          <p:nvPr/>
        </p:nvPicPr>
        <p:blipFill>
          <a:blip r:embed="rId4" cstate="print"/>
          <a:srcRect/>
          <a:stretch>
            <a:fillRect/>
          </a:stretch>
        </p:blipFill>
        <p:spPr bwMode="auto">
          <a:xfrm>
            <a:off x="76200" y="228600"/>
            <a:ext cx="990600" cy="990600"/>
          </a:xfrm>
          <a:prstGeom prst="rect">
            <a:avLst/>
          </a:prstGeom>
          <a:noFill/>
          <a:ln w="9525">
            <a:noFill/>
            <a:miter lim="800000"/>
            <a:headEnd/>
            <a:tailEnd/>
          </a:ln>
        </p:spPr>
      </p:pic>
      <p:cxnSp>
        <p:nvCxnSpPr>
          <p:cNvPr id="8" name="Straight Connector 7"/>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Title 7"/>
          <p:cNvSpPr>
            <a:spLocks noGrp="1"/>
          </p:cNvSpPr>
          <p:nvPr>
            <p:ph type="title"/>
          </p:nvPr>
        </p:nvSpPr>
        <p:spPr>
          <a:xfrm>
            <a:off x="457200" y="0"/>
            <a:ext cx="8229600" cy="1143000"/>
          </a:xfrm>
        </p:spPr>
        <p:txBody>
          <a:bodyPr/>
          <a:lstStyle/>
          <a:p>
            <a:r>
              <a:rPr lang="en-US" dirty="0" smtClean="0"/>
              <a:t>Memorial Service Networks</a:t>
            </a:r>
            <a:endParaRPr lang="en-US" dirty="0"/>
          </a:p>
        </p:txBody>
      </p:sp>
      <p:pic>
        <p:nvPicPr>
          <p:cNvPr id="1027" name="Picture 3"/>
          <p:cNvPicPr>
            <a:picLocks noChangeAspect="1" noChangeArrowheads="1"/>
          </p:cNvPicPr>
          <p:nvPr/>
        </p:nvPicPr>
        <p:blipFill>
          <a:blip r:embed="rId5" cstate="print"/>
          <a:srcRect/>
          <a:stretch>
            <a:fillRect/>
          </a:stretch>
        </p:blipFill>
        <p:spPr bwMode="auto">
          <a:xfrm>
            <a:off x="6400800" y="5181600"/>
            <a:ext cx="1076778" cy="1457325"/>
          </a:xfrm>
          <a:prstGeom prst="rect">
            <a:avLst/>
          </a:prstGeom>
          <a:noFill/>
          <a:ln w="9525">
            <a:noFill/>
            <a:miter lim="800000"/>
            <a:headEnd/>
            <a:tailEnd/>
          </a:ln>
        </p:spPr>
      </p:pic>
      <p:pic>
        <p:nvPicPr>
          <p:cNvPr id="1029" name="Picture 5" descr="San Francisco National Cemetery"/>
          <p:cNvPicPr>
            <a:picLocks noChangeAspect="1" noChangeArrowheads="1"/>
          </p:cNvPicPr>
          <p:nvPr/>
        </p:nvPicPr>
        <p:blipFill>
          <a:blip r:embed="rId6" cstate="print"/>
          <a:srcRect/>
          <a:stretch>
            <a:fillRect/>
          </a:stretch>
        </p:blipFill>
        <p:spPr bwMode="auto">
          <a:xfrm>
            <a:off x="4191000" y="5181600"/>
            <a:ext cx="2057400" cy="1268472"/>
          </a:xfrm>
          <a:prstGeom prst="rect">
            <a:avLst/>
          </a:prstGeom>
          <a:noFill/>
        </p:spPr>
      </p:pic>
    </p:spTree>
    <p:extLst>
      <p:ext uri="{BB962C8B-B14F-4D97-AF65-F5344CB8AC3E}">
        <p14:creationId xmlns:p14="http://schemas.microsoft.com/office/powerpoint/2010/main" val="309737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reeform 2"/>
          <p:cNvSpPr>
            <a:spLocks/>
          </p:cNvSpPr>
          <p:nvPr/>
        </p:nvSpPr>
        <p:spPr bwMode="auto">
          <a:xfrm>
            <a:off x="4708525" y="5646737"/>
            <a:ext cx="87313" cy="230188"/>
          </a:xfrm>
          <a:custGeom>
            <a:avLst/>
            <a:gdLst>
              <a:gd name="T0" fmla="*/ 0 w 55"/>
              <a:gd name="T1" fmla="*/ 2147483647 h 131"/>
              <a:gd name="T2" fmla="*/ 2147483647 w 55"/>
              <a:gd name="T3" fmla="*/ 0 h 131"/>
              <a:gd name="T4" fmla="*/ 2147483647 w 55"/>
              <a:gd name="T5" fmla="*/ 2147483647 h 131"/>
              <a:gd name="T6" fmla="*/ 0 w 55"/>
              <a:gd name="T7" fmla="*/ 2147483647 h 131"/>
              <a:gd name="T8" fmla="*/ 0 w 55"/>
              <a:gd name="T9" fmla="*/ 2147483647 h 131"/>
              <a:gd name="T10" fmla="*/ 0 60000 65536"/>
              <a:gd name="T11" fmla="*/ 0 60000 65536"/>
              <a:gd name="T12" fmla="*/ 0 60000 65536"/>
              <a:gd name="T13" fmla="*/ 0 60000 65536"/>
              <a:gd name="T14" fmla="*/ 0 60000 65536"/>
              <a:gd name="T15" fmla="*/ 0 w 55"/>
              <a:gd name="T16" fmla="*/ 0 h 131"/>
              <a:gd name="T17" fmla="*/ 55 w 55"/>
              <a:gd name="T18" fmla="*/ 131 h 131"/>
            </a:gdLst>
            <a:ahLst/>
            <a:cxnLst>
              <a:cxn ang="T10">
                <a:pos x="T0" y="T1"/>
              </a:cxn>
              <a:cxn ang="T11">
                <a:pos x="T2" y="T3"/>
              </a:cxn>
              <a:cxn ang="T12">
                <a:pos x="T4" y="T5"/>
              </a:cxn>
              <a:cxn ang="T13">
                <a:pos x="T6" y="T7"/>
              </a:cxn>
              <a:cxn ang="T14">
                <a:pos x="T8" y="T9"/>
              </a:cxn>
            </a:cxnLst>
            <a:rect l="T15" t="T16" r="T17" b="T18"/>
            <a:pathLst>
              <a:path w="55" h="131">
                <a:moveTo>
                  <a:pt x="0" y="11"/>
                </a:moveTo>
                <a:lnTo>
                  <a:pt x="54" y="0"/>
                </a:lnTo>
                <a:lnTo>
                  <a:pt x="54" y="118"/>
                </a:lnTo>
                <a:lnTo>
                  <a:pt x="0" y="130"/>
                </a:lnTo>
                <a:lnTo>
                  <a:pt x="0" y="11"/>
                </a:lnTo>
              </a:path>
            </a:pathLst>
          </a:custGeom>
          <a:solidFill>
            <a:srgbClr val="919191"/>
          </a:solidFill>
          <a:ln w="12700" cap="rnd">
            <a:solidFill>
              <a:srgbClr val="000000"/>
            </a:solidFill>
            <a:round/>
            <a:headEnd/>
            <a:tailEnd/>
          </a:ln>
        </p:spPr>
        <p:txBody>
          <a:bodyPr/>
          <a:lstStyle/>
          <a:p>
            <a:endParaRPr lang="en-US"/>
          </a:p>
        </p:txBody>
      </p:sp>
      <p:sp>
        <p:nvSpPr>
          <p:cNvPr id="8196" name="Freeform 3"/>
          <p:cNvSpPr>
            <a:spLocks/>
          </p:cNvSpPr>
          <p:nvPr/>
        </p:nvSpPr>
        <p:spPr bwMode="auto">
          <a:xfrm>
            <a:off x="4014788" y="5475287"/>
            <a:ext cx="39687" cy="211138"/>
          </a:xfrm>
          <a:custGeom>
            <a:avLst/>
            <a:gdLst>
              <a:gd name="T0" fmla="*/ 0 w 25"/>
              <a:gd name="T1" fmla="*/ 0 h 120"/>
              <a:gd name="T2" fmla="*/ 2147483647 w 25"/>
              <a:gd name="T3" fmla="*/ 0 h 120"/>
              <a:gd name="T4" fmla="*/ 2147483647 w 25"/>
              <a:gd name="T5" fmla="*/ 2147483647 h 120"/>
              <a:gd name="T6" fmla="*/ 0 w 25"/>
              <a:gd name="T7" fmla="*/ 2147483647 h 120"/>
              <a:gd name="T8" fmla="*/ 0 w 25"/>
              <a:gd name="T9" fmla="*/ 0 h 120"/>
              <a:gd name="T10" fmla="*/ 0 60000 65536"/>
              <a:gd name="T11" fmla="*/ 0 60000 65536"/>
              <a:gd name="T12" fmla="*/ 0 60000 65536"/>
              <a:gd name="T13" fmla="*/ 0 60000 65536"/>
              <a:gd name="T14" fmla="*/ 0 60000 65536"/>
              <a:gd name="T15" fmla="*/ 0 w 25"/>
              <a:gd name="T16" fmla="*/ 0 h 120"/>
              <a:gd name="T17" fmla="*/ 25 w 25"/>
              <a:gd name="T18" fmla="*/ 120 h 120"/>
            </a:gdLst>
            <a:ahLst/>
            <a:cxnLst>
              <a:cxn ang="T10">
                <a:pos x="T0" y="T1"/>
              </a:cxn>
              <a:cxn ang="T11">
                <a:pos x="T2" y="T3"/>
              </a:cxn>
              <a:cxn ang="T12">
                <a:pos x="T4" y="T5"/>
              </a:cxn>
              <a:cxn ang="T13">
                <a:pos x="T6" y="T7"/>
              </a:cxn>
              <a:cxn ang="T14">
                <a:pos x="T8" y="T9"/>
              </a:cxn>
            </a:cxnLst>
            <a:rect l="T15" t="T16" r="T17" b="T18"/>
            <a:pathLst>
              <a:path w="25" h="120">
                <a:moveTo>
                  <a:pt x="0" y="0"/>
                </a:moveTo>
                <a:lnTo>
                  <a:pt x="24" y="0"/>
                </a:lnTo>
                <a:lnTo>
                  <a:pt x="24" y="119"/>
                </a:lnTo>
                <a:lnTo>
                  <a:pt x="0" y="119"/>
                </a:lnTo>
                <a:lnTo>
                  <a:pt x="0" y="0"/>
                </a:lnTo>
              </a:path>
            </a:pathLst>
          </a:custGeom>
          <a:solidFill>
            <a:srgbClr val="808080"/>
          </a:solidFill>
          <a:ln w="12700" cap="rnd">
            <a:solidFill>
              <a:srgbClr val="000000"/>
            </a:solidFill>
            <a:round/>
            <a:headEnd/>
            <a:tailEnd/>
          </a:ln>
        </p:spPr>
        <p:txBody>
          <a:bodyPr/>
          <a:lstStyle/>
          <a:p>
            <a:endParaRPr lang="en-US"/>
          </a:p>
        </p:txBody>
      </p:sp>
      <p:sp>
        <p:nvSpPr>
          <p:cNvPr id="8197" name="Freeform 4"/>
          <p:cNvSpPr>
            <a:spLocks/>
          </p:cNvSpPr>
          <p:nvPr/>
        </p:nvSpPr>
        <p:spPr bwMode="auto">
          <a:xfrm>
            <a:off x="4051300" y="5389562"/>
            <a:ext cx="38100" cy="298450"/>
          </a:xfrm>
          <a:custGeom>
            <a:avLst/>
            <a:gdLst>
              <a:gd name="T0" fmla="*/ 2147483647 w 25"/>
              <a:gd name="T1" fmla="*/ 0 h 169"/>
              <a:gd name="T2" fmla="*/ 0 w 25"/>
              <a:gd name="T3" fmla="*/ 2147483647 h 169"/>
              <a:gd name="T4" fmla="*/ 0 w 25"/>
              <a:gd name="T5" fmla="*/ 2147483647 h 169"/>
              <a:gd name="T6" fmla="*/ 2147483647 w 25"/>
              <a:gd name="T7" fmla="*/ 2147483647 h 169"/>
              <a:gd name="T8" fmla="*/ 2147483647 w 25"/>
              <a:gd name="T9" fmla="*/ 0 h 169"/>
              <a:gd name="T10" fmla="*/ 0 60000 65536"/>
              <a:gd name="T11" fmla="*/ 0 60000 65536"/>
              <a:gd name="T12" fmla="*/ 0 60000 65536"/>
              <a:gd name="T13" fmla="*/ 0 60000 65536"/>
              <a:gd name="T14" fmla="*/ 0 60000 65536"/>
              <a:gd name="T15" fmla="*/ 0 w 25"/>
              <a:gd name="T16" fmla="*/ 0 h 169"/>
              <a:gd name="T17" fmla="*/ 25 w 25"/>
              <a:gd name="T18" fmla="*/ 169 h 169"/>
            </a:gdLst>
            <a:ahLst/>
            <a:cxnLst>
              <a:cxn ang="T10">
                <a:pos x="T0" y="T1"/>
              </a:cxn>
              <a:cxn ang="T11">
                <a:pos x="T2" y="T3"/>
              </a:cxn>
              <a:cxn ang="T12">
                <a:pos x="T4" y="T5"/>
              </a:cxn>
              <a:cxn ang="T13">
                <a:pos x="T6" y="T7"/>
              </a:cxn>
              <a:cxn ang="T14">
                <a:pos x="T8" y="T9"/>
              </a:cxn>
            </a:cxnLst>
            <a:rect l="T15" t="T16" r="T17" b="T18"/>
            <a:pathLst>
              <a:path w="25" h="169">
                <a:moveTo>
                  <a:pt x="24" y="0"/>
                </a:moveTo>
                <a:lnTo>
                  <a:pt x="0" y="48"/>
                </a:lnTo>
                <a:lnTo>
                  <a:pt x="0" y="168"/>
                </a:lnTo>
                <a:lnTo>
                  <a:pt x="24" y="116"/>
                </a:lnTo>
                <a:lnTo>
                  <a:pt x="24" y="0"/>
                </a:lnTo>
              </a:path>
            </a:pathLst>
          </a:custGeom>
          <a:solidFill>
            <a:srgbClr val="808080"/>
          </a:solidFill>
          <a:ln w="12700" cap="rnd">
            <a:solidFill>
              <a:srgbClr val="000000"/>
            </a:solidFill>
            <a:round/>
            <a:headEnd/>
            <a:tailEnd/>
          </a:ln>
        </p:spPr>
        <p:txBody>
          <a:bodyPr/>
          <a:lstStyle/>
          <a:p>
            <a:endParaRPr lang="en-US"/>
          </a:p>
        </p:txBody>
      </p:sp>
      <p:sp>
        <p:nvSpPr>
          <p:cNvPr id="8198" name="Freeform 5"/>
          <p:cNvSpPr>
            <a:spLocks/>
          </p:cNvSpPr>
          <p:nvPr/>
        </p:nvSpPr>
        <p:spPr bwMode="auto">
          <a:xfrm>
            <a:off x="4122738" y="5346700"/>
            <a:ext cx="55562" cy="255587"/>
          </a:xfrm>
          <a:custGeom>
            <a:avLst/>
            <a:gdLst>
              <a:gd name="T0" fmla="*/ 0 w 35"/>
              <a:gd name="T1" fmla="*/ 0 h 146"/>
              <a:gd name="T2" fmla="*/ 2147483647 w 35"/>
              <a:gd name="T3" fmla="*/ 2147483647 h 146"/>
              <a:gd name="T4" fmla="*/ 2147483647 w 35"/>
              <a:gd name="T5" fmla="*/ 2147483647 h 146"/>
              <a:gd name="T6" fmla="*/ 0 w 35"/>
              <a:gd name="T7" fmla="*/ 2147483647 h 146"/>
              <a:gd name="T8" fmla="*/ 0 w 35"/>
              <a:gd name="T9" fmla="*/ 0 h 146"/>
              <a:gd name="T10" fmla="*/ 0 60000 65536"/>
              <a:gd name="T11" fmla="*/ 0 60000 65536"/>
              <a:gd name="T12" fmla="*/ 0 60000 65536"/>
              <a:gd name="T13" fmla="*/ 0 60000 65536"/>
              <a:gd name="T14" fmla="*/ 0 60000 65536"/>
              <a:gd name="T15" fmla="*/ 0 w 35"/>
              <a:gd name="T16" fmla="*/ 0 h 146"/>
              <a:gd name="T17" fmla="*/ 35 w 35"/>
              <a:gd name="T18" fmla="*/ 146 h 146"/>
            </a:gdLst>
            <a:ahLst/>
            <a:cxnLst>
              <a:cxn ang="T10">
                <a:pos x="T0" y="T1"/>
              </a:cxn>
              <a:cxn ang="T11">
                <a:pos x="T2" y="T3"/>
              </a:cxn>
              <a:cxn ang="T12">
                <a:pos x="T4" y="T5"/>
              </a:cxn>
              <a:cxn ang="T13">
                <a:pos x="T6" y="T7"/>
              </a:cxn>
              <a:cxn ang="T14">
                <a:pos x="T8" y="T9"/>
              </a:cxn>
            </a:cxnLst>
            <a:rect l="T15" t="T16" r="T17" b="T18"/>
            <a:pathLst>
              <a:path w="35" h="146">
                <a:moveTo>
                  <a:pt x="0" y="0"/>
                </a:moveTo>
                <a:lnTo>
                  <a:pt x="34" y="24"/>
                </a:lnTo>
                <a:lnTo>
                  <a:pt x="34" y="145"/>
                </a:lnTo>
                <a:lnTo>
                  <a:pt x="0" y="122"/>
                </a:lnTo>
                <a:lnTo>
                  <a:pt x="0" y="0"/>
                </a:lnTo>
              </a:path>
            </a:pathLst>
          </a:custGeom>
          <a:solidFill>
            <a:srgbClr val="808080"/>
          </a:solidFill>
          <a:ln w="12700" cap="rnd">
            <a:solidFill>
              <a:srgbClr val="000000"/>
            </a:solidFill>
            <a:round/>
            <a:headEnd/>
            <a:tailEnd/>
          </a:ln>
        </p:spPr>
        <p:txBody>
          <a:bodyPr/>
          <a:lstStyle/>
          <a:p>
            <a:endParaRPr lang="en-US"/>
          </a:p>
        </p:txBody>
      </p:sp>
      <p:sp>
        <p:nvSpPr>
          <p:cNvPr id="8199" name="Freeform 6"/>
          <p:cNvSpPr>
            <a:spLocks/>
          </p:cNvSpPr>
          <p:nvPr/>
        </p:nvSpPr>
        <p:spPr bwMode="auto">
          <a:xfrm>
            <a:off x="4176713" y="5389562"/>
            <a:ext cx="66675" cy="225425"/>
          </a:xfrm>
          <a:custGeom>
            <a:avLst/>
            <a:gdLst>
              <a:gd name="T0" fmla="*/ 0 w 42"/>
              <a:gd name="T1" fmla="*/ 0 h 128"/>
              <a:gd name="T2" fmla="*/ 2147483647 w 42"/>
              <a:gd name="T3" fmla="*/ 2147483647 h 128"/>
              <a:gd name="T4" fmla="*/ 2147483647 w 42"/>
              <a:gd name="T5" fmla="*/ 2147483647 h 128"/>
              <a:gd name="T6" fmla="*/ 0 w 42"/>
              <a:gd name="T7" fmla="*/ 2147483647 h 128"/>
              <a:gd name="T8" fmla="*/ 0 w 42"/>
              <a:gd name="T9" fmla="*/ 0 h 128"/>
              <a:gd name="T10" fmla="*/ 0 60000 65536"/>
              <a:gd name="T11" fmla="*/ 0 60000 65536"/>
              <a:gd name="T12" fmla="*/ 0 60000 65536"/>
              <a:gd name="T13" fmla="*/ 0 60000 65536"/>
              <a:gd name="T14" fmla="*/ 0 60000 65536"/>
              <a:gd name="T15" fmla="*/ 0 w 42"/>
              <a:gd name="T16" fmla="*/ 0 h 128"/>
              <a:gd name="T17" fmla="*/ 42 w 42"/>
              <a:gd name="T18" fmla="*/ 128 h 128"/>
            </a:gdLst>
            <a:ahLst/>
            <a:cxnLst>
              <a:cxn ang="T10">
                <a:pos x="T0" y="T1"/>
              </a:cxn>
              <a:cxn ang="T11">
                <a:pos x="T2" y="T3"/>
              </a:cxn>
              <a:cxn ang="T12">
                <a:pos x="T4" y="T5"/>
              </a:cxn>
              <a:cxn ang="T13">
                <a:pos x="T6" y="T7"/>
              </a:cxn>
              <a:cxn ang="T14">
                <a:pos x="T8" y="T9"/>
              </a:cxn>
            </a:cxnLst>
            <a:rect l="T15" t="T16" r="T17" b="T18"/>
            <a:pathLst>
              <a:path w="42" h="128">
                <a:moveTo>
                  <a:pt x="0" y="0"/>
                </a:moveTo>
                <a:lnTo>
                  <a:pt x="41" y="7"/>
                </a:lnTo>
                <a:lnTo>
                  <a:pt x="41" y="127"/>
                </a:lnTo>
                <a:lnTo>
                  <a:pt x="0" y="118"/>
                </a:lnTo>
                <a:lnTo>
                  <a:pt x="0" y="0"/>
                </a:lnTo>
              </a:path>
            </a:pathLst>
          </a:custGeom>
          <a:solidFill>
            <a:srgbClr val="808080"/>
          </a:solidFill>
          <a:ln w="12700" cap="rnd">
            <a:solidFill>
              <a:srgbClr val="000000"/>
            </a:solidFill>
            <a:round/>
            <a:headEnd/>
            <a:tailEnd/>
          </a:ln>
        </p:spPr>
        <p:txBody>
          <a:bodyPr/>
          <a:lstStyle/>
          <a:p>
            <a:endParaRPr lang="en-US"/>
          </a:p>
        </p:txBody>
      </p:sp>
      <p:sp>
        <p:nvSpPr>
          <p:cNvPr id="8200" name="Freeform 7"/>
          <p:cNvSpPr>
            <a:spLocks/>
          </p:cNvSpPr>
          <p:nvPr/>
        </p:nvSpPr>
        <p:spPr bwMode="auto">
          <a:xfrm>
            <a:off x="4244975" y="5351462"/>
            <a:ext cx="34925" cy="260350"/>
          </a:xfrm>
          <a:custGeom>
            <a:avLst/>
            <a:gdLst>
              <a:gd name="T0" fmla="*/ 2147483647 w 22"/>
              <a:gd name="T1" fmla="*/ 0 h 148"/>
              <a:gd name="T2" fmla="*/ 0 w 22"/>
              <a:gd name="T3" fmla="*/ 2147483647 h 148"/>
              <a:gd name="T4" fmla="*/ 0 w 22"/>
              <a:gd name="T5" fmla="*/ 2147483647 h 148"/>
              <a:gd name="T6" fmla="*/ 2147483647 w 22"/>
              <a:gd name="T7" fmla="*/ 2147483647 h 148"/>
              <a:gd name="T8" fmla="*/ 2147483647 w 22"/>
              <a:gd name="T9" fmla="*/ 0 h 148"/>
              <a:gd name="T10" fmla="*/ 0 60000 65536"/>
              <a:gd name="T11" fmla="*/ 0 60000 65536"/>
              <a:gd name="T12" fmla="*/ 0 60000 65536"/>
              <a:gd name="T13" fmla="*/ 0 60000 65536"/>
              <a:gd name="T14" fmla="*/ 0 60000 65536"/>
              <a:gd name="T15" fmla="*/ 0 w 22"/>
              <a:gd name="T16" fmla="*/ 0 h 148"/>
              <a:gd name="T17" fmla="*/ 22 w 22"/>
              <a:gd name="T18" fmla="*/ 148 h 148"/>
            </a:gdLst>
            <a:ahLst/>
            <a:cxnLst>
              <a:cxn ang="T10">
                <a:pos x="T0" y="T1"/>
              </a:cxn>
              <a:cxn ang="T11">
                <a:pos x="T2" y="T3"/>
              </a:cxn>
              <a:cxn ang="T12">
                <a:pos x="T4" y="T5"/>
              </a:cxn>
              <a:cxn ang="T13">
                <a:pos x="T6" y="T7"/>
              </a:cxn>
              <a:cxn ang="T14">
                <a:pos x="T8" y="T9"/>
              </a:cxn>
            </a:cxnLst>
            <a:rect l="T15" t="T16" r="T17" b="T18"/>
            <a:pathLst>
              <a:path w="22" h="148">
                <a:moveTo>
                  <a:pt x="21" y="0"/>
                </a:moveTo>
                <a:lnTo>
                  <a:pt x="0" y="28"/>
                </a:lnTo>
                <a:lnTo>
                  <a:pt x="0" y="147"/>
                </a:lnTo>
                <a:lnTo>
                  <a:pt x="21" y="119"/>
                </a:lnTo>
                <a:lnTo>
                  <a:pt x="21" y="0"/>
                </a:lnTo>
              </a:path>
            </a:pathLst>
          </a:custGeom>
          <a:solidFill>
            <a:srgbClr val="676767"/>
          </a:solidFill>
          <a:ln w="12700" cap="rnd">
            <a:solidFill>
              <a:srgbClr val="000000"/>
            </a:solidFill>
            <a:round/>
            <a:headEnd/>
            <a:tailEnd/>
          </a:ln>
        </p:spPr>
        <p:txBody>
          <a:bodyPr/>
          <a:lstStyle/>
          <a:p>
            <a:endParaRPr lang="en-US"/>
          </a:p>
        </p:txBody>
      </p:sp>
      <p:sp>
        <p:nvSpPr>
          <p:cNvPr id="8201" name="Freeform 8"/>
          <p:cNvSpPr>
            <a:spLocks/>
          </p:cNvSpPr>
          <p:nvPr/>
        </p:nvSpPr>
        <p:spPr bwMode="auto">
          <a:xfrm>
            <a:off x="4265613" y="5419725"/>
            <a:ext cx="84137" cy="312737"/>
          </a:xfrm>
          <a:custGeom>
            <a:avLst/>
            <a:gdLst>
              <a:gd name="T0" fmla="*/ 0 w 53"/>
              <a:gd name="T1" fmla="*/ 0 h 178"/>
              <a:gd name="T2" fmla="*/ 2147483647 w 53"/>
              <a:gd name="T3" fmla="*/ 2147483647 h 178"/>
              <a:gd name="T4" fmla="*/ 2147483647 w 53"/>
              <a:gd name="T5" fmla="*/ 2147483647 h 178"/>
              <a:gd name="T6" fmla="*/ 0 w 53"/>
              <a:gd name="T7" fmla="*/ 2147483647 h 178"/>
              <a:gd name="T8" fmla="*/ 0 w 53"/>
              <a:gd name="T9" fmla="*/ 0 h 178"/>
              <a:gd name="T10" fmla="*/ 0 60000 65536"/>
              <a:gd name="T11" fmla="*/ 0 60000 65536"/>
              <a:gd name="T12" fmla="*/ 0 60000 65536"/>
              <a:gd name="T13" fmla="*/ 0 60000 65536"/>
              <a:gd name="T14" fmla="*/ 0 60000 65536"/>
              <a:gd name="T15" fmla="*/ 0 w 53"/>
              <a:gd name="T16" fmla="*/ 0 h 178"/>
              <a:gd name="T17" fmla="*/ 53 w 53"/>
              <a:gd name="T18" fmla="*/ 178 h 178"/>
            </a:gdLst>
            <a:ahLst/>
            <a:cxnLst>
              <a:cxn ang="T10">
                <a:pos x="T0" y="T1"/>
              </a:cxn>
              <a:cxn ang="T11">
                <a:pos x="T2" y="T3"/>
              </a:cxn>
              <a:cxn ang="T12">
                <a:pos x="T4" y="T5"/>
              </a:cxn>
              <a:cxn ang="T13">
                <a:pos x="T6" y="T7"/>
              </a:cxn>
              <a:cxn ang="T14">
                <a:pos x="T8" y="T9"/>
              </a:cxn>
            </a:cxnLst>
            <a:rect l="T15" t="T16" r="T17" b="T18"/>
            <a:pathLst>
              <a:path w="53" h="178">
                <a:moveTo>
                  <a:pt x="0" y="0"/>
                </a:moveTo>
                <a:lnTo>
                  <a:pt x="52" y="56"/>
                </a:lnTo>
                <a:lnTo>
                  <a:pt x="52" y="177"/>
                </a:lnTo>
                <a:lnTo>
                  <a:pt x="0" y="117"/>
                </a:lnTo>
                <a:lnTo>
                  <a:pt x="0" y="0"/>
                </a:lnTo>
              </a:path>
            </a:pathLst>
          </a:custGeom>
          <a:solidFill>
            <a:srgbClr val="808080"/>
          </a:solidFill>
          <a:ln w="12700" cap="rnd">
            <a:solidFill>
              <a:srgbClr val="000000"/>
            </a:solidFill>
            <a:round/>
            <a:headEnd/>
            <a:tailEnd/>
          </a:ln>
        </p:spPr>
        <p:txBody>
          <a:bodyPr/>
          <a:lstStyle/>
          <a:p>
            <a:endParaRPr lang="en-US"/>
          </a:p>
        </p:txBody>
      </p:sp>
      <p:sp>
        <p:nvSpPr>
          <p:cNvPr id="8202" name="Freeform 9"/>
          <p:cNvSpPr>
            <a:spLocks/>
          </p:cNvSpPr>
          <p:nvPr/>
        </p:nvSpPr>
        <p:spPr bwMode="auto">
          <a:xfrm>
            <a:off x="4348163" y="5499100"/>
            <a:ext cx="134937" cy="231775"/>
          </a:xfrm>
          <a:custGeom>
            <a:avLst/>
            <a:gdLst>
              <a:gd name="T0" fmla="*/ 0 w 84"/>
              <a:gd name="T1" fmla="*/ 2147483647 h 132"/>
              <a:gd name="T2" fmla="*/ 0 w 84"/>
              <a:gd name="T3" fmla="*/ 2147483647 h 132"/>
              <a:gd name="T4" fmla="*/ 2147483647 w 84"/>
              <a:gd name="T5" fmla="*/ 2147483647 h 132"/>
              <a:gd name="T6" fmla="*/ 2147483647 w 84"/>
              <a:gd name="T7" fmla="*/ 2147483647 h 132"/>
              <a:gd name="T8" fmla="*/ 2147483647 w 84"/>
              <a:gd name="T9" fmla="*/ 0 h 132"/>
              <a:gd name="T10" fmla="*/ 2147483647 w 84"/>
              <a:gd name="T11" fmla="*/ 2147483647 h 132"/>
              <a:gd name="T12" fmla="*/ 0 w 84"/>
              <a:gd name="T13" fmla="*/ 2147483647 h 132"/>
              <a:gd name="T14" fmla="*/ 0 60000 65536"/>
              <a:gd name="T15" fmla="*/ 0 60000 65536"/>
              <a:gd name="T16" fmla="*/ 0 60000 65536"/>
              <a:gd name="T17" fmla="*/ 0 60000 65536"/>
              <a:gd name="T18" fmla="*/ 0 60000 65536"/>
              <a:gd name="T19" fmla="*/ 0 60000 65536"/>
              <a:gd name="T20" fmla="*/ 0 60000 65536"/>
              <a:gd name="T21" fmla="*/ 0 w 84"/>
              <a:gd name="T22" fmla="*/ 0 h 132"/>
              <a:gd name="T23" fmla="*/ 84 w 84"/>
              <a:gd name="T24" fmla="*/ 132 h 1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132">
                <a:moveTo>
                  <a:pt x="0" y="11"/>
                </a:moveTo>
                <a:lnTo>
                  <a:pt x="0" y="131"/>
                </a:lnTo>
                <a:lnTo>
                  <a:pt x="46" y="122"/>
                </a:lnTo>
                <a:lnTo>
                  <a:pt x="83" y="120"/>
                </a:lnTo>
                <a:lnTo>
                  <a:pt x="83" y="0"/>
                </a:lnTo>
                <a:lnTo>
                  <a:pt x="46" y="3"/>
                </a:lnTo>
                <a:lnTo>
                  <a:pt x="0" y="11"/>
                </a:lnTo>
              </a:path>
            </a:pathLst>
          </a:custGeom>
          <a:solidFill>
            <a:srgbClr val="808080"/>
          </a:solidFill>
          <a:ln w="12700" cap="rnd">
            <a:solidFill>
              <a:srgbClr val="000000"/>
            </a:solidFill>
            <a:round/>
            <a:headEnd/>
            <a:tailEnd/>
          </a:ln>
        </p:spPr>
        <p:txBody>
          <a:bodyPr/>
          <a:lstStyle/>
          <a:p>
            <a:endParaRPr lang="en-US"/>
          </a:p>
        </p:txBody>
      </p:sp>
      <p:sp>
        <p:nvSpPr>
          <p:cNvPr id="8203" name="Freeform 10"/>
          <p:cNvSpPr>
            <a:spLocks/>
          </p:cNvSpPr>
          <p:nvPr/>
        </p:nvSpPr>
        <p:spPr bwMode="auto">
          <a:xfrm>
            <a:off x="4486275" y="5557837"/>
            <a:ext cx="49213" cy="215900"/>
          </a:xfrm>
          <a:custGeom>
            <a:avLst/>
            <a:gdLst>
              <a:gd name="T0" fmla="*/ 0 w 30"/>
              <a:gd name="T1" fmla="*/ 0 h 123"/>
              <a:gd name="T2" fmla="*/ 2147483647 w 30"/>
              <a:gd name="T3" fmla="*/ 2147483647 h 123"/>
              <a:gd name="T4" fmla="*/ 2147483647 w 30"/>
              <a:gd name="T5" fmla="*/ 2147483647 h 123"/>
              <a:gd name="T6" fmla="*/ 0 w 30"/>
              <a:gd name="T7" fmla="*/ 2147483647 h 123"/>
              <a:gd name="T8" fmla="*/ 0 w 30"/>
              <a:gd name="T9" fmla="*/ 0 h 123"/>
              <a:gd name="T10" fmla="*/ 0 60000 65536"/>
              <a:gd name="T11" fmla="*/ 0 60000 65536"/>
              <a:gd name="T12" fmla="*/ 0 60000 65536"/>
              <a:gd name="T13" fmla="*/ 0 60000 65536"/>
              <a:gd name="T14" fmla="*/ 0 60000 65536"/>
              <a:gd name="T15" fmla="*/ 0 w 30"/>
              <a:gd name="T16" fmla="*/ 0 h 123"/>
              <a:gd name="T17" fmla="*/ 30 w 30"/>
              <a:gd name="T18" fmla="*/ 123 h 123"/>
            </a:gdLst>
            <a:ahLst/>
            <a:cxnLst>
              <a:cxn ang="T10">
                <a:pos x="T0" y="T1"/>
              </a:cxn>
              <a:cxn ang="T11">
                <a:pos x="T2" y="T3"/>
              </a:cxn>
              <a:cxn ang="T12">
                <a:pos x="T4" y="T5"/>
              </a:cxn>
              <a:cxn ang="T13">
                <a:pos x="T6" y="T7"/>
              </a:cxn>
              <a:cxn ang="T14">
                <a:pos x="T8" y="T9"/>
              </a:cxn>
            </a:cxnLst>
            <a:rect l="T15" t="T16" r="T17" b="T18"/>
            <a:pathLst>
              <a:path w="30" h="123">
                <a:moveTo>
                  <a:pt x="0" y="0"/>
                </a:moveTo>
                <a:lnTo>
                  <a:pt x="29" y="3"/>
                </a:lnTo>
                <a:lnTo>
                  <a:pt x="29" y="122"/>
                </a:lnTo>
                <a:lnTo>
                  <a:pt x="0" y="118"/>
                </a:lnTo>
                <a:lnTo>
                  <a:pt x="0" y="0"/>
                </a:lnTo>
              </a:path>
            </a:pathLst>
          </a:custGeom>
          <a:solidFill>
            <a:srgbClr val="808080"/>
          </a:solidFill>
          <a:ln w="12700" cap="rnd">
            <a:solidFill>
              <a:srgbClr val="000000"/>
            </a:solidFill>
            <a:round/>
            <a:headEnd/>
            <a:tailEnd/>
          </a:ln>
        </p:spPr>
        <p:txBody>
          <a:bodyPr/>
          <a:lstStyle/>
          <a:p>
            <a:endParaRPr lang="en-US"/>
          </a:p>
        </p:txBody>
      </p:sp>
      <p:sp>
        <p:nvSpPr>
          <p:cNvPr id="8204" name="Freeform 11"/>
          <p:cNvSpPr>
            <a:spLocks/>
          </p:cNvSpPr>
          <p:nvPr/>
        </p:nvSpPr>
        <p:spPr bwMode="auto">
          <a:xfrm>
            <a:off x="4535488" y="5545137"/>
            <a:ext cx="34925" cy="230188"/>
          </a:xfrm>
          <a:custGeom>
            <a:avLst/>
            <a:gdLst>
              <a:gd name="T0" fmla="*/ 0 w 22"/>
              <a:gd name="T1" fmla="*/ 2147483647 h 131"/>
              <a:gd name="T2" fmla="*/ 2147483647 w 22"/>
              <a:gd name="T3" fmla="*/ 0 h 131"/>
              <a:gd name="T4" fmla="*/ 2147483647 w 22"/>
              <a:gd name="T5" fmla="*/ 2147483647 h 131"/>
              <a:gd name="T6" fmla="*/ 0 w 22"/>
              <a:gd name="T7" fmla="*/ 2147483647 h 131"/>
              <a:gd name="T8" fmla="*/ 0 w 22"/>
              <a:gd name="T9" fmla="*/ 2147483647 h 131"/>
              <a:gd name="T10" fmla="*/ 0 60000 65536"/>
              <a:gd name="T11" fmla="*/ 0 60000 65536"/>
              <a:gd name="T12" fmla="*/ 0 60000 65536"/>
              <a:gd name="T13" fmla="*/ 0 60000 65536"/>
              <a:gd name="T14" fmla="*/ 0 60000 65536"/>
              <a:gd name="T15" fmla="*/ 0 w 22"/>
              <a:gd name="T16" fmla="*/ 0 h 131"/>
              <a:gd name="T17" fmla="*/ 22 w 22"/>
              <a:gd name="T18" fmla="*/ 131 h 131"/>
            </a:gdLst>
            <a:ahLst/>
            <a:cxnLst>
              <a:cxn ang="T10">
                <a:pos x="T0" y="T1"/>
              </a:cxn>
              <a:cxn ang="T11">
                <a:pos x="T2" y="T3"/>
              </a:cxn>
              <a:cxn ang="T12">
                <a:pos x="T4" y="T5"/>
              </a:cxn>
              <a:cxn ang="T13">
                <a:pos x="T6" y="T7"/>
              </a:cxn>
              <a:cxn ang="T14">
                <a:pos x="T8" y="T9"/>
              </a:cxn>
            </a:cxnLst>
            <a:rect l="T15" t="T16" r="T17" b="T18"/>
            <a:pathLst>
              <a:path w="22" h="131">
                <a:moveTo>
                  <a:pt x="0" y="10"/>
                </a:moveTo>
                <a:lnTo>
                  <a:pt x="21" y="0"/>
                </a:lnTo>
                <a:lnTo>
                  <a:pt x="21" y="119"/>
                </a:lnTo>
                <a:lnTo>
                  <a:pt x="0" y="130"/>
                </a:lnTo>
                <a:lnTo>
                  <a:pt x="0" y="10"/>
                </a:lnTo>
              </a:path>
            </a:pathLst>
          </a:custGeom>
          <a:solidFill>
            <a:srgbClr val="808080"/>
          </a:solidFill>
          <a:ln w="12700" cap="rnd">
            <a:solidFill>
              <a:srgbClr val="000000"/>
            </a:solidFill>
            <a:round/>
            <a:headEnd/>
            <a:tailEnd/>
          </a:ln>
        </p:spPr>
        <p:txBody>
          <a:bodyPr/>
          <a:lstStyle/>
          <a:p>
            <a:endParaRPr lang="en-US"/>
          </a:p>
        </p:txBody>
      </p:sp>
      <p:sp>
        <p:nvSpPr>
          <p:cNvPr id="8205" name="Freeform 12"/>
          <p:cNvSpPr>
            <a:spLocks/>
          </p:cNvSpPr>
          <p:nvPr/>
        </p:nvSpPr>
        <p:spPr bwMode="auto">
          <a:xfrm>
            <a:off x="4559300" y="5545137"/>
            <a:ext cx="55563" cy="215900"/>
          </a:xfrm>
          <a:custGeom>
            <a:avLst/>
            <a:gdLst>
              <a:gd name="T0" fmla="*/ 0 w 35"/>
              <a:gd name="T1" fmla="*/ 0 h 123"/>
              <a:gd name="T2" fmla="*/ 2147483647 w 35"/>
              <a:gd name="T3" fmla="*/ 0 h 123"/>
              <a:gd name="T4" fmla="*/ 2147483647 w 35"/>
              <a:gd name="T5" fmla="*/ 2147483647 h 123"/>
              <a:gd name="T6" fmla="*/ 0 w 35"/>
              <a:gd name="T7" fmla="*/ 2147483647 h 123"/>
              <a:gd name="T8" fmla="*/ 0 w 35"/>
              <a:gd name="T9" fmla="*/ 0 h 123"/>
              <a:gd name="T10" fmla="*/ 0 60000 65536"/>
              <a:gd name="T11" fmla="*/ 0 60000 65536"/>
              <a:gd name="T12" fmla="*/ 0 60000 65536"/>
              <a:gd name="T13" fmla="*/ 0 60000 65536"/>
              <a:gd name="T14" fmla="*/ 0 60000 65536"/>
              <a:gd name="T15" fmla="*/ 0 w 35"/>
              <a:gd name="T16" fmla="*/ 0 h 123"/>
              <a:gd name="T17" fmla="*/ 35 w 35"/>
              <a:gd name="T18" fmla="*/ 123 h 123"/>
            </a:gdLst>
            <a:ahLst/>
            <a:cxnLst>
              <a:cxn ang="T10">
                <a:pos x="T0" y="T1"/>
              </a:cxn>
              <a:cxn ang="T11">
                <a:pos x="T2" y="T3"/>
              </a:cxn>
              <a:cxn ang="T12">
                <a:pos x="T4" y="T5"/>
              </a:cxn>
              <a:cxn ang="T13">
                <a:pos x="T6" y="T7"/>
              </a:cxn>
              <a:cxn ang="T14">
                <a:pos x="T8" y="T9"/>
              </a:cxn>
            </a:cxnLst>
            <a:rect l="T15" t="T16" r="T17" b="T18"/>
            <a:pathLst>
              <a:path w="35" h="123">
                <a:moveTo>
                  <a:pt x="0" y="0"/>
                </a:moveTo>
                <a:lnTo>
                  <a:pt x="34" y="0"/>
                </a:lnTo>
                <a:lnTo>
                  <a:pt x="34" y="122"/>
                </a:lnTo>
                <a:lnTo>
                  <a:pt x="0" y="122"/>
                </a:lnTo>
                <a:lnTo>
                  <a:pt x="0" y="0"/>
                </a:lnTo>
              </a:path>
            </a:pathLst>
          </a:custGeom>
          <a:solidFill>
            <a:srgbClr val="676767"/>
          </a:solidFill>
          <a:ln w="12700" cap="rnd">
            <a:solidFill>
              <a:srgbClr val="000000"/>
            </a:solidFill>
            <a:round/>
            <a:headEnd/>
            <a:tailEnd/>
          </a:ln>
        </p:spPr>
        <p:txBody>
          <a:bodyPr/>
          <a:lstStyle/>
          <a:p>
            <a:endParaRPr lang="en-US"/>
          </a:p>
        </p:txBody>
      </p:sp>
      <p:sp>
        <p:nvSpPr>
          <p:cNvPr id="8206" name="Freeform 13"/>
          <p:cNvSpPr>
            <a:spLocks/>
          </p:cNvSpPr>
          <p:nvPr/>
        </p:nvSpPr>
        <p:spPr bwMode="auto">
          <a:xfrm>
            <a:off x="4613275" y="5527675"/>
            <a:ext cx="36513" cy="231775"/>
          </a:xfrm>
          <a:custGeom>
            <a:avLst/>
            <a:gdLst>
              <a:gd name="T0" fmla="*/ 0 w 23"/>
              <a:gd name="T1" fmla="*/ 2147483647 h 132"/>
              <a:gd name="T2" fmla="*/ 2147483647 w 23"/>
              <a:gd name="T3" fmla="*/ 0 h 132"/>
              <a:gd name="T4" fmla="*/ 2147483647 w 23"/>
              <a:gd name="T5" fmla="*/ 2147483647 h 132"/>
              <a:gd name="T6" fmla="*/ 0 w 23"/>
              <a:gd name="T7" fmla="*/ 2147483647 h 132"/>
              <a:gd name="T8" fmla="*/ 0 w 23"/>
              <a:gd name="T9" fmla="*/ 2147483647 h 132"/>
              <a:gd name="T10" fmla="*/ 0 60000 65536"/>
              <a:gd name="T11" fmla="*/ 0 60000 65536"/>
              <a:gd name="T12" fmla="*/ 0 60000 65536"/>
              <a:gd name="T13" fmla="*/ 0 60000 65536"/>
              <a:gd name="T14" fmla="*/ 0 60000 65536"/>
              <a:gd name="T15" fmla="*/ 0 w 23"/>
              <a:gd name="T16" fmla="*/ 0 h 132"/>
              <a:gd name="T17" fmla="*/ 23 w 23"/>
              <a:gd name="T18" fmla="*/ 132 h 132"/>
            </a:gdLst>
            <a:ahLst/>
            <a:cxnLst>
              <a:cxn ang="T10">
                <a:pos x="T0" y="T1"/>
              </a:cxn>
              <a:cxn ang="T11">
                <a:pos x="T2" y="T3"/>
              </a:cxn>
              <a:cxn ang="T12">
                <a:pos x="T4" y="T5"/>
              </a:cxn>
              <a:cxn ang="T13">
                <a:pos x="T6" y="T7"/>
              </a:cxn>
              <a:cxn ang="T14">
                <a:pos x="T8" y="T9"/>
              </a:cxn>
            </a:cxnLst>
            <a:rect l="T15" t="T16" r="T17" b="T18"/>
            <a:pathLst>
              <a:path w="23" h="132">
                <a:moveTo>
                  <a:pt x="0" y="18"/>
                </a:moveTo>
                <a:lnTo>
                  <a:pt x="22" y="0"/>
                </a:lnTo>
                <a:lnTo>
                  <a:pt x="22" y="113"/>
                </a:lnTo>
                <a:lnTo>
                  <a:pt x="0" y="131"/>
                </a:lnTo>
                <a:lnTo>
                  <a:pt x="0" y="18"/>
                </a:lnTo>
              </a:path>
            </a:pathLst>
          </a:custGeom>
          <a:solidFill>
            <a:srgbClr val="808080"/>
          </a:solidFill>
          <a:ln w="12700" cap="rnd">
            <a:solidFill>
              <a:srgbClr val="000000"/>
            </a:solidFill>
            <a:round/>
            <a:headEnd/>
            <a:tailEnd/>
          </a:ln>
        </p:spPr>
        <p:txBody>
          <a:bodyPr/>
          <a:lstStyle/>
          <a:p>
            <a:endParaRPr lang="en-US"/>
          </a:p>
        </p:txBody>
      </p:sp>
      <p:sp>
        <p:nvSpPr>
          <p:cNvPr id="8207" name="Freeform 14"/>
          <p:cNvSpPr>
            <a:spLocks/>
          </p:cNvSpPr>
          <p:nvPr/>
        </p:nvSpPr>
        <p:spPr bwMode="auto">
          <a:xfrm>
            <a:off x="4637088" y="5575300"/>
            <a:ext cx="36512" cy="247650"/>
          </a:xfrm>
          <a:custGeom>
            <a:avLst/>
            <a:gdLst>
              <a:gd name="T0" fmla="*/ 0 w 22"/>
              <a:gd name="T1" fmla="*/ 0 h 141"/>
              <a:gd name="T2" fmla="*/ 2147483647 w 22"/>
              <a:gd name="T3" fmla="*/ 2147483647 h 141"/>
              <a:gd name="T4" fmla="*/ 2147483647 w 22"/>
              <a:gd name="T5" fmla="*/ 2147483647 h 141"/>
              <a:gd name="T6" fmla="*/ 0 w 22"/>
              <a:gd name="T7" fmla="*/ 2147483647 h 141"/>
              <a:gd name="T8" fmla="*/ 0 w 22"/>
              <a:gd name="T9" fmla="*/ 0 h 141"/>
              <a:gd name="T10" fmla="*/ 0 60000 65536"/>
              <a:gd name="T11" fmla="*/ 0 60000 65536"/>
              <a:gd name="T12" fmla="*/ 0 60000 65536"/>
              <a:gd name="T13" fmla="*/ 0 60000 65536"/>
              <a:gd name="T14" fmla="*/ 0 60000 65536"/>
              <a:gd name="T15" fmla="*/ 0 w 22"/>
              <a:gd name="T16" fmla="*/ 0 h 141"/>
              <a:gd name="T17" fmla="*/ 22 w 22"/>
              <a:gd name="T18" fmla="*/ 141 h 141"/>
            </a:gdLst>
            <a:ahLst/>
            <a:cxnLst>
              <a:cxn ang="T10">
                <a:pos x="T0" y="T1"/>
              </a:cxn>
              <a:cxn ang="T11">
                <a:pos x="T2" y="T3"/>
              </a:cxn>
              <a:cxn ang="T12">
                <a:pos x="T4" y="T5"/>
              </a:cxn>
              <a:cxn ang="T13">
                <a:pos x="T6" y="T7"/>
              </a:cxn>
              <a:cxn ang="T14">
                <a:pos x="T8" y="T9"/>
              </a:cxn>
            </a:cxnLst>
            <a:rect l="T15" t="T16" r="T17" b="T18"/>
            <a:pathLst>
              <a:path w="22" h="141">
                <a:moveTo>
                  <a:pt x="0" y="0"/>
                </a:moveTo>
                <a:lnTo>
                  <a:pt x="21" y="17"/>
                </a:lnTo>
                <a:lnTo>
                  <a:pt x="21" y="140"/>
                </a:lnTo>
                <a:lnTo>
                  <a:pt x="0" y="118"/>
                </a:lnTo>
                <a:lnTo>
                  <a:pt x="0" y="0"/>
                </a:lnTo>
              </a:path>
            </a:pathLst>
          </a:custGeom>
          <a:solidFill>
            <a:srgbClr val="60C000"/>
          </a:solidFill>
          <a:ln w="12700" cap="rnd">
            <a:solidFill>
              <a:srgbClr val="000000"/>
            </a:solidFill>
            <a:round/>
            <a:headEnd/>
            <a:tailEnd/>
          </a:ln>
        </p:spPr>
        <p:txBody>
          <a:bodyPr/>
          <a:lstStyle/>
          <a:p>
            <a:endParaRPr lang="en-US"/>
          </a:p>
        </p:txBody>
      </p:sp>
      <p:sp>
        <p:nvSpPr>
          <p:cNvPr id="8208" name="Freeform 15"/>
          <p:cNvSpPr>
            <a:spLocks/>
          </p:cNvSpPr>
          <p:nvPr/>
        </p:nvSpPr>
        <p:spPr bwMode="auto">
          <a:xfrm>
            <a:off x="4646613" y="5607050"/>
            <a:ext cx="34925" cy="220662"/>
          </a:xfrm>
          <a:custGeom>
            <a:avLst/>
            <a:gdLst>
              <a:gd name="T0" fmla="*/ 0 w 22"/>
              <a:gd name="T1" fmla="*/ 0 h 126"/>
              <a:gd name="T2" fmla="*/ 2147483647 w 22"/>
              <a:gd name="T3" fmla="*/ 2147483647 h 126"/>
              <a:gd name="T4" fmla="*/ 2147483647 w 22"/>
              <a:gd name="T5" fmla="*/ 2147483647 h 126"/>
              <a:gd name="T6" fmla="*/ 0 w 22"/>
              <a:gd name="T7" fmla="*/ 2147483647 h 126"/>
              <a:gd name="T8" fmla="*/ 0 w 22"/>
              <a:gd name="T9" fmla="*/ 0 h 126"/>
              <a:gd name="T10" fmla="*/ 0 60000 65536"/>
              <a:gd name="T11" fmla="*/ 0 60000 65536"/>
              <a:gd name="T12" fmla="*/ 0 60000 65536"/>
              <a:gd name="T13" fmla="*/ 0 60000 65536"/>
              <a:gd name="T14" fmla="*/ 0 60000 65536"/>
              <a:gd name="T15" fmla="*/ 0 w 22"/>
              <a:gd name="T16" fmla="*/ 0 h 126"/>
              <a:gd name="T17" fmla="*/ 22 w 22"/>
              <a:gd name="T18" fmla="*/ 126 h 126"/>
            </a:gdLst>
            <a:ahLst/>
            <a:cxnLst>
              <a:cxn ang="T10">
                <a:pos x="T0" y="T1"/>
              </a:cxn>
              <a:cxn ang="T11">
                <a:pos x="T2" y="T3"/>
              </a:cxn>
              <a:cxn ang="T12">
                <a:pos x="T4" y="T5"/>
              </a:cxn>
              <a:cxn ang="T13">
                <a:pos x="T6" y="T7"/>
              </a:cxn>
              <a:cxn ang="T14">
                <a:pos x="T8" y="T9"/>
              </a:cxn>
            </a:cxnLst>
            <a:rect l="T15" t="T16" r="T17" b="T18"/>
            <a:pathLst>
              <a:path w="22" h="126">
                <a:moveTo>
                  <a:pt x="0" y="0"/>
                </a:moveTo>
                <a:lnTo>
                  <a:pt x="21" y="5"/>
                </a:lnTo>
                <a:lnTo>
                  <a:pt x="21" y="125"/>
                </a:lnTo>
                <a:lnTo>
                  <a:pt x="0" y="120"/>
                </a:lnTo>
                <a:lnTo>
                  <a:pt x="0" y="0"/>
                </a:lnTo>
              </a:path>
            </a:pathLst>
          </a:custGeom>
          <a:solidFill>
            <a:srgbClr val="676767"/>
          </a:solidFill>
          <a:ln w="12700" cap="rnd">
            <a:solidFill>
              <a:srgbClr val="000000"/>
            </a:solidFill>
            <a:round/>
            <a:headEnd/>
            <a:tailEnd/>
          </a:ln>
        </p:spPr>
        <p:txBody>
          <a:bodyPr/>
          <a:lstStyle/>
          <a:p>
            <a:endParaRPr lang="en-US"/>
          </a:p>
        </p:txBody>
      </p:sp>
      <p:sp>
        <p:nvSpPr>
          <p:cNvPr id="8209" name="Freeform 16"/>
          <p:cNvSpPr>
            <a:spLocks/>
          </p:cNvSpPr>
          <p:nvPr/>
        </p:nvSpPr>
        <p:spPr bwMode="auto">
          <a:xfrm>
            <a:off x="4676775" y="5613400"/>
            <a:ext cx="34925" cy="263525"/>
          </a:xfrm>
          <a:custGeom>
            <a:avLst/>
            <a:gdLst>
              <a:gd name="T0" fmla="*/ 0 w 21"/>
              <a:gd name="T1" fmla="*/ 0 h 150"/>
              <a:gd name="T2" fmla="*/ 2147483647 w 21"/>
              <a:gd name="T3" fmla="*/ 2147483647 h 150"/>
              <a:gd name="T4" fmla="*/ 2147483647 w 21"/>
              <a:gd name="T5" fmla="*/ 2147483647 h 150"/>
              <a:gd name="T6" fmla="*/ 0 w 21"/>
              <a:gd name="T7" fmla="*/ 2147483647 h 150"/>
              <a:gd name="T8" fmla="*/ 0 w 21"/>
              <a:gd name="T9" fmla="*/ 0 h 150"/>
              <a:gd name="T10" fmla="*/ 0 60000 65536"/>
              <a:gd name="T11" fmla="*/ 0 60000 65536"/>
              <a:gd name="T12" fmla="*/ 0 60000 65536"/>
              <a:gd name="T13" fmla="*/ 0 60000 65536"/>
              <a:gd name="T14" fmla="*/ 0 60000 65536"/>
              <a:gd name="T15" fmla="*/ 0 w 21"/>
              <a:gd name="T16" fmla="*/ 0 h 150"/>
              <a:gd name="T17" fmla="*/ 21 w 21"/>
              <a:gd name="T18" fmla="*/ 150 h 150"/>
            </a:gdLst>
            <a:ahLst/>
            <a:cxnLst>
              <a:cxn ang="T10">
                <a:pos x="T0" y="T1"/>
              </a:cxn>
              <a:cxn ang="T11">
                <a:pos x="T2" y="T3"/>
              </a:cxn>
              <a:cxn ang="T12">
                <a:pos x="T4" y="T5"/>
              </a:cxn>
              <a:cxn ang="T13">
                <a:pos x="T6" y="T7"/>
              </a:cxn>
              <a:cxn ang="T14">
                <a:pos x="T8" y="T9"/>
              </a:cxn>
            </a:cxnLst>
            <a:rect l="T15" t="T16" r="T17" b="T18"/>
            <a:pathLst>
              <a:path w="21" h="150">
                <a:moveTo>
                  <a:pt x="0" y="0"/>
                </a:moveTo>
                <a:lnTo>
                  <a:pt x="20" y="30"/>
                </a:lnTo>
                <a:lnTo>
                  <a:pt x="20" y="149"/>
                </a:lnTo>
                <a:lnTo>
                  <a:pt x="0" y="118"/>
                </a:lnTo>
                <a:lnTo>
                  <a:pt x="0" y="0"/>
                </a:lnTo>
              </a:path>
            </a:pathLst>
          </a:custGeom>
          <a:solidFill>
            <a:srgbClr val="676767"/>
          </a:solidFill>
          <a:ln w="12700" cap="rnd">
            <a:solidFill>
              <a:srgbClr val="000000"/>
            </a:solidFill>
            <a:round/>
            <a:headEnd/>
            <a:tailEnd/>
          </a:ln>
        </p:spPr>
        <p:txBody>
          <a:bodyPr/>
          <a:lstStyle/>
          <a:p>
            <a:endParaRPr lang="en-US"/>
          </a:p>
        </p:txBody>
      </p:sp>
      <p:sp>
        <p:nvSpPr>
          <p:cNvPr id="8210" name="Freeform 17"/>
          <p:cNvSpPr>
            <a:spLocks/>
          </p:cNvSpPr>
          <p:nvPr/>
        </p:nvSpPr>
        <p:spPr bwMode="auto">
          <a:xfrm>
            <a:off x="4552950" y="5643562"/>
            <a:ext cx="57150" cy="227013"/>
          </a:xfrm>
          <a:custGeom>
            <a:avLst/>
            <a:gdLst>
              <a:gd name="T0" fmla="*/ 0 w 36"/>
              <a:gd name="T1" fmla="*/ 2147483647 h 129"/>
              <a:gd name="T2" fmla="*/ 2147483647 w 36"/>
              <a:gd name="T3" fmla="*/ 0 h 129"/>
              <a:gd name="T4" fmla="*/ 2147483647 w 36"/>
              <a:gd name="T5" fmla="*/ 2147483647 h 129"/>
              <a:gd name="T6" fmla="*/ 0 w 36"/>
              <a:gd name="T7" fmla="*/ 2147483647 h 129"/>
              <a:gd name="T8" fmla="*/ 0 w 36"/>
              <a:gd name="T9" fmla="*/ 2147483647 h 129"/>
              <a:gd name="T10" fmla="*/ 0 60000 65536"/>
              <a:gd name="T11" fmla="*/ 0 60000 65536"/>
              <a:gd name="T12" fmla="*/ 0 60000 65536"/>
              <a:gd name="T13" fmla="*/ 0 60000 65536"/>
              <a:gd name="T14" fmla="*/ 0 60000 65536"/>
              <a:gd name="T15" fmla="*/ 0 w 36"/>
              <a:gd name="T16" fmla="*/ 0 h 129"/>
              <a:gd name="T17" fmla="*/ 36 w 36"/>
              <a:gd name="T18" fmla="*/ 129 h 129"/>
            </a:gdLst>
            <a:ahLst/>
            <a:cxnLst>
              <a:cxn ang="T10">
                <a:pos x="T0" y="T1"/>
              </a:cxn>
              <a:cxn ang="T11">
                <a:pos x="T2" y="T3"/>
              </a:cxn>
              <a:cxn ang="T12">
                <a:pos x="T4" y="T5"/>
              </a:cxn>
              <a:cxn ang="T13">
                <a:pos x="T6" y="T7"/>
              </a:cxn>
              <a:cxn ang="T14">
                <a:pos x="T8" y="T9"/>
              </a:cxn>
            </a:cxnLst>
            <a:rect l="T15" t="T16" r="T17" b="T18"/>
            <a:pathLst>
              <a:path w="36" h="129">
                <a:moveTo>
                  <a:pt x="0" y="8"/>
                </a:moveTo>
                <a:lnTo>
                  <a:pt x="35" y="0"/>
                </a:lnTo>
                <a:lnTo>
                  <a:pt x="35" y="122"/>
                </a:lnTo>
                <a:lnTo>
                  <a:pt x="0" y="128"/>
                </a:lnTo>
                <a:lnTo>
                  <a:pt x="0" y="8"/>
                </a:lnTo>
              </a:path>
            </a:pathLst>
          </a:custGeom>
          <a:solidFill>
            <a:srgbClr val="808080"/>
          </a:solidFill>
          <a:ln w="12700" cap="rnd">
            <a:solidFill>
              <a:srgbClr val="000000"/>
            </a:solidFill>
            <a:round/>
            <a:headEnd/>
            <a:tailEnd/>
          </a:ln>
        </p:spPr>
        <p:txBody>
          <a:bodyPr/>
          <a:lstStyle/>
          <a:p>
            <a:endParaRPr lang="en-US"/>
          </a:p>
        </p:txBody>
      </p:sp>
      <p:sp>
        <p:nvSpPr>
          <p:cNvPr id="8211" name="Freeform 18"/>
          <p:cNvSpPr>
            <a:spLocks/>
          </p:cNvSpPr>
          <p:nvPr/>
        </p:nvSpPr>
        <p:spPr bwMode="auto">
          <a:xfrm>
            <a:off x="4537075" y="5610225"/>
            <a:ext cx="34925" cy="255587"/>
          </a:xfrm>
          <a:custGeom>
            <a:avLst/>
            <a:gdLst>
              <a:gd name="T0" fmla="*/ 0 w 22"/>
              <a:gd name="T1" fmla="*/ 0 h 145"/>
              <a:gd name="T2" fmla="*/ 2147483647 w 22"/>
              <a:gd name="T3" fmla="*/ 2147483647 h 145"/>
              <a:gd name="T4" fmla="*/ 2147483647 w 22"/>
              <a:gd name="T5" fmla="*/ 2147483647 h 145"/>
              <a:gd name="T6" fmla="*/ 0 w 22"/>
              <a:gd name="T7" fmla="*/ 2147483647 h 145"/>
              <a:gd name="T8" fmla="*/ 0 w 22"/>
              <a:gd name="T9" fmla="*/ 0 h 145"/>
              <a:gd name="T10" fmla="*/ 0 60000 65536"/>
              <a:gd name="T11" fmla="*/ 0 60000 65536"/>
              <a:gd name="T12" fmla="*/ 0 60000 65536"/>
              <a:gd name="T13" fmla="*/ 0 60000 65536"/>
              <a:gd name="T14" fmla="*/ 0 60000 65536"/>
              <a:gd name="T15" fmla="*/ 0 w 22"/>
              <a:gd name="T16" fmla="*/ 0 h 145"/>
              <a:gd name="T17" fmla="*/ 22 w 22"/>
              <a:gd name="T18" fmla="*/ 145 h 145"/>
            </a:gdLst>
            <a:ahLst/>
            <a:cxnLst>
              <a:cxn ang="T10">
                <a:pos x="T0" y="T1"/>
              </a:cxn>
              <a:cxn ang="T11">
                <a:pos x="T2" y="T3"/>
              </a:cxn>
              <a:cxn ang="T12">
                <a:pos x="T4" y="T5"/>
              </a:cxn>
              <a:cxn ang="T13">
                <a:pos x="T6" y="T7"/>
              </a:cxn>
              <a:cxn ang="T14">
                <a:pos x="T8" y="T9"/>
              </a:cxn>
            </a:cxnLst>
            <a:rect l="T15" t="T16" r="T17" b="T18"/>
            <a:pathLst>
              <a:path w="22" h="145">
                <a:moveTo>
                  <a:pt x="0" y="0"/>
                </a:moveTo>
                <a:lnTo>
                  <a:pt x="21" y="29"/>
                </a:lnTo>
                <a:lnTo>
                  <a:pt x="21" y="144"/>
                </a:lnTo>
                <a:lnTo>
                  <a:pt x="0" y="115"/>
                </a:lnTo>
                <a:lnTo>
                  <a:pt x="0" y="0"/>
                </a:lnTo>
              </a:path>
            </a:pathLst>
          </a:custGeom>
          <a:solidFill>
            <a:srgbClr val="919191"/>
          </a:solidFill>
          <a:ln w="12700" cap="rnd">
            <a:solidFill>
              <a:srgbClr val="000000"/>
            </a:solidFill>
            <a:round/>
            <a:headEnd/>
            <a:tailEnd/>
          </a:ln>
        </p:spPr>
        <p:txBody>
          <a:bodyPr/>
          <a:lstStyle/>
          <a:p>
            <a:endParaRPr lang="en-US"/>
          </a:p>
        </p:txBody>
      </p:sp>
      <p:sp>
        <p:nvSpPr>
          <p:cNvPr id="8212" name="Freeform 19"/>
          <p:cNvSpPr>
            <a:spLocks/>
          </p:cNvSpPr>
          <p:nvPr/>
        </p:nvSpPr>
        <p:spPr bwMode="auto">
          <a:xfrm>
            <a:off x="4621213" y="5692775"/>
            <a:ext cx="30162" cy="241300"/>
          </a:xfrm>
          <a:custGeom>
            <a:avLst/>
            <a:gdLst>
              <a:gd name="T0" fmla="*/ 0 w 20"/>
              <a:gd name="T1" fmla="*/ 0 h 137"/>
              <a:gd name="T2" fmla="*/ 2147483647 w 20"/>
              <a:gd name="T3" fmla="*/ 2147483647 h 137"/>
              <a:gd name="T4" fmla="*/ 2147483647 w 20"/>
              <a:gd name="T5" fmla="*/ 2147483647 h 137"/>
              <a:gd name="T6" fmla="*/ 0 w 20"/>
              <a:gd name="T7" fmla="*/ 2147483647 h 137"/>
              <a:gd name="T8" fmla="*/ 0 w 20"/>
              <a:gd name="T9" fmla="*/ 0 h 137"/>
              <a:gd name="T10" fmla="*/ 0 60000 65536"/>
              <a:gd name="T11" fmla="*/ 0 60000 65536"/>
              <a:gd name="T12" fmla="*/ 0 60000 65536"/>
              <a:gd name="T13" fmla="*/ 0 60000 65536"/>
              <a:gd name="T14" fmla="*/ 0 60000 65536"/>
              <a:gd name="T15" fmla="*/ 0 w 20"/>
              <a:gd name="T16" fmla="*/ 0 h 137"/>
              <a:gd name="T17" fmla="*/ 20 w 20"/>
              <a:gd name="T18" fmla="*/ 137 h 137"/>
            </a:gdLst>
            <a:ahLst/>
            <a:cxnLst>
              <a:cxn ang="T10">
                <a:pos x="T0" y="T1"/>
              </a:cxn>
              <a:cxn ang="T11">
                <a:pos x="T2" y="T3"/>
              </a:cxn>
              <a:cxn ang="T12">
                <a:pos x="T4" y="T5"/>
              </a:cxn>
              <a:cxn ang="T13">
                <a:pos x="T6" y="T7"/>
              </a:cxn>
              <a:cxn ang="T14">
                <a:pos x="T8" y="T9"/>
              </a:cxn>
            </a:cxnLst>
            <a:rect l="T15" t="T16" r="T17" b="T18"/>
            <a:pathLst>
              <a:path w="20" h="137">
                <a:moveTo>
                  <a:pt x="0" y="0"/>
                </a:moveTo>
                <a:lnTo>
                  <a:pt x="19" y="17"/>
                </a:lnTo>
                <a:lnTo>
                  <a:pt x="19" y="136"/>
                </a:lnTo>
                <a:lnTo>
                  <a:pt x="0" y="118"/>
                </a:lnTo>
                <a:lnTo>
                  <a:pt x="0" y="0"/>
                </a:lnTo>
              </a:path>
            </a:pathLst>
          </a:custGeom>
          <a:solidFill>
            <a:srgbClr val="808080"/>
          </a:solidFill>
          <a:ln w="12700" cap="rnd">
            <a:solidFill>
              <a:srgbClr val="000000"/>
            </a:solidFill>
            <a:round/>
            <a:headEnd/>
            <a:tailEnd/>
          </a:ln>
        </p:spPr>
        <p:txBody>
          <a:bodyPr/>
          <a:lstStyle/>
          <a:p>
            <a:endParaRPr lang="en-US"/>
          </a:p>
        </p:txBody>
      </p:sp>
      <p:sp>
        <p:nvSpPr>
          <p:cNvPr id="8213" name="Freeform 20"/>
          <p:cNvSpPr>
            <a:spLocks/>
          </p:cNvSpPr>
          <p:nvPr/>
        </p:nvSpPr>
        <p:spPr bwMode="auto">
          <a:xfrm>
            <a:off x="4637088" y="5715000"/>
            <a:ext cx="36512" cy="219075"/>
          </a:xfrm>
          <a:custGeom>
            <a:avLst/>
            <a:gdLst>
              <a:gd name="T0" fmla="*/ 0 w 22"/>
              <a:gd name="T1" fmla="*/ 2147483647 h 124"/>
              <a:gd name="T2" fmla="*/ 2147483647 w 22"/>
              <a:gd name="T3" fmla="*/ 0 h 124"/>
              <a:gd name="T4" fmla="*/ 2147483647 w 22"/>
              <a:gd name="T5" fmla="*/ 2147483647 h 124"/>
              <a:gd name="T6" fmla="*/ 0 w 22"/>
              <a:gd name="T7" fmla="*/ 2147483647 h 124"/>
              <a:gd name="T8" fmla="*/ 0 w 22"/>
              <a:gd name="T9" fmla="*/ 2147483647 h 124"/>
              <a:gd name="T10" fmla="*/ 0 60000 65536"/>
              <a:gd name="T11" fmla="*/ 0 60000 65536"/>
              <a:gd name="T12" fmla="*/ 0 60000 65536"/>
              <a:gd name="T13" fmla="*/ 0 60000 65536"/>
              <a:gd name="T14" fmla="*/ 0 60000 65536"/>
              <a:gd name="T15" fmla="*/ 0 w 22"/>
              <a:gd name="T16" fmla="*/ 0 h 124"/>
              <a:gd name="T17" fmla="*/ 22 w 22"/>
              <a:gd name="T18" fmla="*/ 124 h 124"/>
            </a:gdLst>
            <a:ahLst/>
            <a:cxnLst>
              <a:cxn ang="T10">
                <a:pos x="T0" y="T1"/>
              </a:cxn>
              <a:cxn ang="T11">
                <a:pos x="T2" y="T3"/>
              </a:cxn>
              <a:cxn ang="T12">
                <a:pos x="T4" y="T5"/>
              </a:cxn>
              <a:cxn ang="T13">
                <a:pos x="T6" y="T7"/>
              </a:cxn>
              <a:cxn ang="T14">
                <a:pos x="T8" y="T9"/>
              </a:cxn>
            </a:cxnLst>
            <a:rect l="T15" t="T16" r="T17" b="T18"/>
            <a:pathLst>
              <a:path w="22" h="124">
                <a:moveTo>
                  <a:pt x="0" y="4"/>
                </a:moveTo>
                <a:lnTo>
                  <a:pt x="21" y="0"/>
                </a:lnTo>
                <a:lnTo>
                  <a:pt x="21" y="119"/>
                </a:lnTo>
                <a:lnTo>
                  <a:pt x="0" y="123"/>
                </a:lnTo>
                <a:lnTo>
                  <a:pt x="0" y="4"/>
                </a:lnTo>
              </a:path>
            </a:pathLst>
          </a:custGeom>
          <a:solidFill>
            <a:srgbClr val="808080"/>
          </a:solidFill>
          <a:ln w="12700" cap="rnd">
            <a:solidFill>
              <a:srgbClr val="000000"/>
            </a:solidFill>
            <a:round/>
            <a:headEnd/>
            <a:tailEnd/>
          </a:ln>
        </p:spPr>
        <p:txBody>
          <a:bodyPr/>
          <a:lstStyle/>
          <a:p>
            <a:endParaRPr lang="en-US"/>
          </a:p>
        </p:txBody>
      </p:sp>
      <p:sp>
        <p:nvSpPr>
          <p:cNvPr id="8214" name="Freeform 21"/>
          <p:cNvSpPr>
            <a:spLocks/>
          </p:cNvSpPr>
          <p:nvPr/>
        </p:nvSpPr>
        <p:spPr bwMode="auto">
          <a:xfrm>
            <a:off x="4735513" y="5826125"/>
            <a:ext cx="39687" cy="388937"/>
          </a:xfrm>
          <a:custGeom>
            <a:avLst/>
            <a:gdLst>
              <a:gd name="T0" fmla="*/ 0 w 25"/>
              <a:gd name="T1" fmla="*/ 0 h 221"/>
              <a:gd name="T2" fmla="*/ 2147483647 w 25"/>
              <a:gd name="T3" fmla="*/ 2147483647 h 221"/>
              <a:gd name="T4" fmla="*/ 2147483647 w 25"/>
              <a:gd name="T5" fmla="*/ 2147483647 h 221"/>
              <a:gd name="T6" fmla="*/ 2147483647 w 25"/>
              <a:gd name="T7" fmla="*/ 2147483647 h 221"/>
              <a:gd name="T8" fmla="*/ 2147483647 w 25"/>
              <a:gd name="T9" fmla="*/ 2147483647 h 221"/>
              <a:gd name="T10" fmla="*/ 0 w 25"/>
              <a:gd name="T11" fmla="*/ 2147483647 h 221"/>
              <a:gd name="T12" fmla="*/ 0 w 25"/>
              <a:gd name="T13" fmla="*/ 0 h 221"/>
              <a:gd name="T14" fmla="*/ 0 60000 65536"/>
              <a:gd name="T15" fmla="*/ 0 60000 65536"/>
              <a:gd name="T16" fmla="*/ 0 60000 65536"/>
              <a:gd name="T17" fmla="*/ 0 60000 65536"/>
              <a:gd name="T18" fmla="*/ 0 60000 65536"/>
              <a:gd name="T19" fmla="*/ 0 60000 65536"/>
              <a:gd name="T20" fmla="*/ 0 60000 65536"/>
              <a:gd name="T21" fmla="*/ 0 w 25"/>
              <a:gd name="T22" fmla="*/ 0 h 221"/>
              <a:gd name="T23" fmla="*/ 25 w 25"/>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21">
                <a:moveTo>
                  <a:pt x="0" y="0"/>
                </a:moveTo>
                <a:lnTo>
                  <a:pt x="22" y="34"/>
                </a:lnTo>
                <a:lnTo>
                  <a:pt x="24" y="98"/>
                </a:lnTo>
                <a:lnTo>
                  <a:pt x="24" y="220"/>
                </a:lnTo>
                <a:lnTo>
                  <a:pt x="20" y="154"/>
                </a:lnTo>
                <a:lnTo>
                  <a:pt x="0" y="119"/>
                </a:lnTo>
                <a:lnTo>
                  <a:pt x="0" y="0"/>
                </a:lnTo>
              </a:path>
            </a:pathLst>
          </a:custGeom>
          <a:solidFill>
            <a:srgbClr val="919191"/>
          </a:solidFill>
          <a:ln w="12700" cap="rnd">
            <a:solidFill>
              <a:srgbClr val="000000"/>
            </a:solidFill>
            <a:round/>
            <a:headEnd/>
            <a:tailEnd/>
          </a:ln>
        </p:spPr>
        <p:txBody>
          <a:bodyPr/>
          <a:lstStyle/>
          <a:p>
            <a:endParaRPr lang="en-US"/>
          </a:p>
        </p:txBody>
      </p:sp>
      <p:sp>
        <p:nvSpPr>
          <p:cNvPr id="8215" name="Freeform 22"/>
          <p:cNvSpPr>
            <a:spLocks/>
          </p:cNvSpPr>
          <p:nvPr/>
        </p:nvSpPr>
        <p:spPr bwMode="auto">
          <a:xfrm>
            <a:off x="4775200" y="6000750"/>
            <a:ext cx="66675" cy="244475"/>
          </a:xfrm>
          <a:custGeom>
            <a:avLst/>
            <a:gdLst>
              <a:gd name="T0" fmla="*/ 0 w 43"/>
              <a:gd name="T1" fmla="*/ 0 h 139"/>
              <a:gd name="T2" fmla="*/ 2147483647 w 43"/>
              <a:gd name="T3" fmla="*/ 2147483647 h 139"/>
              <a:gd name="T4" fmla="*/ 2147483647 w 43"/>
              <a:gd name="T5" fmla="*/ 2147483647 h 139"/>
              <a:gd name="T6" fmla="*/ 0 w 43"/>
              <a:gd name="T7" fmla="*/ 2147483647 h 139"/>
              <a:gd name="T8" fmla="*/ 0 w 43"/>
              <a:gd name="T9" fmla="*/ 0 h 139"/>
              <a:gd name="T10" fmla="*/ 0 60000 65536"/>
              <a:gd name="T11" fmla="*/ 0 60000 65536"/>
              <a:gd name="T12" fmla="*/ 0 60000 65536"/>
              <a:gd name="T13" fmla="*/ 0 60000 65536"/>
              <a:gd name="T14" fmla="*/ 0 60000 65536"/>
              <a:gd name="T15" fmla="*/ 0 w 43"/>
              <a:gd name="T16" fmla="*/ 0 h 139"/>
              <a:gd name="T17" fmla="*/ 43 w 43"/>
              <a:gd name="T18" fmla="*/ 139 h 139"/>
            </a:gdLst>
            <a:ahLst/>
            <a:cxnLst>
              <a:cxn ang="T10">
                <a:pos x="T0" y="T1"/>
              </a:cxn>
              <a:cxn ang="T11">
                <a:pos x="T2" y="T3"/>
              </a:cxn>
              <a:cxn ang="T12">
                <a:pos x="T4" y="T5"/>
              </a:cxn>
              <a:cxn ang="T13">
                <a:pos x="T6" y="T7"/>
              </a:cxn>
              <a:cxn ang="T14">
                <a:pos x="T8" y="T9"/>
              </a:cxn>
            </a:cxnLst>
            <a:rect l="T15" t="T16" r="T17" b="T18"/>
            <a:pathLst>
              <a:path w="43" h="139">
                <a:moveTo>
                  <a:pt x="0" y="0"/>
                </a:moveTo>
                <a:lnTo>
                  <a:pt x="42" y="18"/>
                </a:lnTo>
                <a:lnTo>
                  <a:pt x="42" y="138"/>
                </a:lnTo>
                <a:lnTo>
                  <a:pt x="0" y="120"/>
                </a:lnTo>
                <a:lnTo>
                  <a:pt x="0" y="0"/>
                </a:lnTo>
              </a:path>
            </a:pathLst>
          </a:custGeom>
          <a:solidFill>
            <a:srgbClr val="808080"/>
          </a:solidFill>
          <a:ln w="12700" cap="rnd">
            <a:solidFill>
              <a:srgbClr val="000000"/>
            </a:solidFill>
            <a:round/>
            <a:headEnd/>
            <a:tailEnd/>
          </a:ln>
        </p:spPr>
        <p:txBody>
          <a:bodyPr/>
          <a:lstStyle/>
          <a:p>
            <a:endParaRPr lang="en-US"/>
          </a:p>
        </p:txBody>
      </p:sp>
      <p:sp>
        <p:nvSpPr>
          <p:cNvPr id="8216" name="Freeform 23"/>
          <p:cNvSpPr>
            <a:spLocks/>
          </p:cNvSpPr>
          <p:nvPr/>
        </p:nvSpPr>
        <p:spPr bwMode="auto">
          <a:xfrm>
            <a:off x="4840288" y="5969000"/>
            <a:ext cx="36512" cy="276225"/>
          </a:xfrm>
          <a:custGeom>
            <a:avLst/>
            <a:gdLst>
              <a:gd name="T0" fmla="*/ 0 w 22"/>
              <a:gd name="T1" fmla="*/ 2147483647 h 157"/>
              <a:gd name="T2" fmla="*/ 0 w 22"/>
              <a:gd name="T3" fmla="*/ 2147483647 h 157"/>
              <a:gd name="T4" fmla="*/ 2147483647 w 22"/>
              <a:gd name="T5" fmla="*/ 2147483647 h 157"/>
              <a:gd name="T6" fmla="*/ 2147483647 w 22"/>
              <a:gd name="T7" fmla="*/ 0 h 157"/>
              <a:gd name="T8" fmla="*/ 0 w 22"/>
              <a:gd name="T9" fmla="*/ 2147483647 h 157"/>
              <a:gd name="T10" fmla="*/ 0 60000 65536"/>
              <a:gd name="T11" fmla="*/ 0 60000 65536"/>
              <a:gd name="T12" fmla="*/ 0 60000 65536"/>
              <a:gd name="T13" fmla="*/ 0 60000 65536"/>
              <a:gd name="T14" fmla="*/ 0 60000 65536"/>
              <a:gd name="T15" fmla="*/ 0 w 22"/>
              <a:gd name="T16" fmla="*/ 0 h 157"/>
              <a:gd name="T17" fmla="*/ 22 w 22"/>
              <a:gd name="T18" fmla="*/ 157 h 157"/>
            </a:gdLst>
            <a:ahLst/>
            <a:cxnLst>
              <a:cxn ang="T10">
                <a:pos x="T0" y="T1"/>
              </a:cxn>
              <a:cxn ang="T11">
                <a:pos x="T2" y="T3"/>
              </a:cxn>
              <a:cxn ang="T12">
                <a:pos x="T4" y="T5"/>
              </a:cxn>
              <a:cxn ang="T13">
                <a:pos x="T6" y="T7"/>
              </a:cxn>
              <a:cxn ang="T14">
                <a:pos x="T8" y="T9"/>
              </a:cxn>
            </a:cxnLst>
            <a:rect l="T15" t="T16" r="T17" b="T18"/>
            <a:pathLst>
              <a:path w="22" h="157">
                <a:moveTo>
                  <a:pt x="0" y="36"/>
                </a:moveTo>
                <a:lnTo>
                  <a:pt x="0" y="156"/>
                </a:lnTo>
                <a:lnTo>
                  <a:pt x="21" y="117"/>
                </a:lnTo>
                <a:lnTo>
                  <a:pt x="21" y="0"/>
                </a:lnTo>
                <a:lnTo>
                  <a:pt x="0" y="36"/>
                </a:lnTo>
              </a:path>
            </a:pathLst>
          </a:custGeom>
          <a:solidFill>
            <a:srgbClr val="676767"/>
          </a:solidFill>
          <a:ln w="12700" cap="rnd">
            <a:solidFill>
              <a:srgbClr val="000000"/>
            </a:solidFill>
            <a:round/>
            <a:headEnd/>
            <a:tailEnd/>
          </a:ln>
        </p:spPr>
        <p:txBody>
          <a:bodyPr/>
          <a:lstStyle/>
          <a:p>
            <a:endParaRPr lang="en-US"/>
          </a:p>
        </p:txBody>
      </p:sp>
      <p:sp>
        <p:nvSpPr>
          <p:cNvPr id="8217" name="Freeform 24"/>
          <p:cNvSpPr>
            <a:spLocks/>
          </p:cNvSpPr>
          <p:nvPr/>
        </p:nvSpPr>
        <p:spPr bwMode="auto">
          <a:xfrm>
            <a:off x="4875213" y="5948362"/>
            <a:ext cx="92075" cy="228600"/>
          </a:xfrm>
          <a:custGeom>
            <a:avLst/>
            <a:gdLst>
              <a:gd name="T0" fmla="*/ 0 w 58"/>
              <a:gd name="T1" fmla="*/ 2147483647 h 130"/>
              <a:gd name="T2" fmla="*/ 2147483647 w 58"/>
              <a:gd name="T3" fmla="*/ 0 h 130"/>
              <a:gd name="T4" fmla="*/ 2147483647 w 58"/>
              <a:gd name="T5" fmla="*/ 2147483647 h 130"/>
              <a:gd name="T6" fmla="*/ 0 w 58"/>
              <a:gd name="T7" fmla="*/ 2147483647 h 130"/>
              <a:gd name="T8" fmla="*/ 0 w 58"/>
              <a:gd name="T9" fmla="*/ 2147483647 h 130"/>
              <a:gd name="T10" fmla="*/ 0 60000 65536"/>
              <a:gd name="T11" fmla="*/ 0 60000 65536"/>
              <a:gd name="T12" fmla="*/ 0 60000 65536"/>
              <a:gd name="T13" fmla="*/ 0 60000 65536"/>
              <a:gd name="T14" fmla="*/ 0 60000 65536"/>
              <a:gd name="T15" fmla="*/ 0 w 58"/>
              <a:gd name="T16" fmla="*/ 0 h 130"/>
              <a:gd name="T17" fmla="*/ 58 w 58"/>
              <a:gd name="T18" fmla="*/ 130 h 130"/>
            </a:gdLst>
            <a:ahLst/>
            <a:cxnLst>
              <a:cxn ang="T10">
                <a:pos x="T0" y="T1"/>
              </a:cxn>
              <a:cxn ang="T11">
                <a:pos x="T2" y="T3"/>
              </a:cxn>
              <a:cxn ang="T12">
                <a:pos x="T4" y="T5"/>
              </a:cxn>
              <a:cxn ang="T13">
                <a:pos x="T6" y="T7"/>
              </a:cxn>
              <a:cxn ang="T14">
                <a:pos x="T8" y="T9"/>
              </a:cxn>
            </a:cxnLst>
            <a:rect l="T15" t="T16" r="T17" b="T18"/>
            <a:pathLst>
              <a:path w="58" h="130">
                <a:moveTo>
                  <a:pt x="0" y="9"/>
                </a:moveTo>
                <a:lnTo>
                  <a:pt x="57" y="0"/>
                </a:lnTo>
                <a:lnTo>
                  <a:pt x="57" y="120"/>
                </a:lnTo>
                <a:lnTo>
                  <a:pt x="0" y="129"/>
                </a:lnTo>
                <a:lnTo>
                  <a:pt x="0" y="9"/>
                </a:lnTo>
              </a:path>
            </a:pathLst>
          </a:custGeom>
          <a:solidFill>
            <a:srgbClr val="919191"/>
          </a:solidFill>
          <a:ln w="12700" cap="rnd">
            <a:solidFill>
              <a:srgbClr val="000000"/>
            </a:solidFill>
            <a:round/>
            <a:headEnd/>
            <a:tailEnd/>
          </a:ln>
        </p:spPr>
        <p:txBody>
          <a:bodyPr/>
          <a:lstStyle/>
          <a:p>
            <a:endParaRPr lang="en-US"/>
          </a:p>
        </p:txBody>
      </p:sp>
      <p:sp>
        <p:nvSpPr>
          <p:cNvPr id="8218" name="Freeform 25"/>
          <p:cNvSpPr>
            <a:spLocks/>
          </p:cNvSpPr>
          <p:nvPr/>
        </p:nvSpPr>
        <p:spPr bwMode="auto">
          <a:xfrm>
            <a:off x="4965700" y="5873750"/>
            <a:ext cx="63500" cy="288925"/>
          </a:xfrm>
          <a:custGeom>
            <a:avLst/>
            <a:gdLst>
              <a:gd name="T0" fmla="*/ 2147483647 w 40"/>
              <a:gd name="T1" fmla="*/ 0 h 164"/>
              <a:gd name="T2" fmla="*/ 0 w 40"/>
              <a:gd name="T3" fmla="*/ 2147483647 h 164"/>
              <a:gd name="T4" fmla="*/ 0 w 40"/>
              <a:gd name="T5" fmla="*/ 2147483647 h 164"/>
              <a:gd name="T6" fmla="*/ 2147483647 w 40"/>
              <a:gd name="T7" fmla="*/ 2147483647 h 164"/>
              <a:gd name="T8" fmla="*/ 2147483647 w 40"/>
              <a:gd name="T9" fmla="*/ 0 h 164"/>
              <a:gd name="T10" fmla="*/ 0 60000 65536"/>
              <a:gd name="T11" fmla="*/ 0 60000 65536"/>
              <a:gd name="T12" fmla="*/ 0 60000 65536"/>
              <a:gd name="T13" fmla="*/ 0 60000 65536"/>
              <a:gd name="T14" fmla="*/ 0 60000 65536"/>
              <a:gd name="T15" fmla="*/ 0 w 40"/>
              <a:gd name="T16" fmla="*/ 0 h 164"/>
              <a:gd name="T17" fmla="*/ 40 w 40"/>
              <a:gd name="T18" fmla="*/ 164 h 164"/>
            </a:gdLst>
            <a:ahLst/>
            <a:cxnLst>
              <a:cxn ang="T10">
                <a:pos x="T0" y="T1"/>
              </a:cxn>
              <a:cxn ang="T11">
                <a:pos x="T2" y="T3"/>
              </a:cxn>
              <a:cxn ang="T12">
                <a:pos x="T4" y="T5"/>
              </a:cxn>
              <a:cxn ang="T13">
                <a:pos x="T6" y="T7"/>
              </a:cxn>
              <a:cxn ang="T14">
                <a:pos x="T8" y="T9"/>
              </a:cxn>
            </a:cxnLst>
            <a:rect l="T15" t="T16" r="T17" b="T18"/>
            <a:pathLst>
              <a:path w="40" h="164">
                <a:moveTo>
                  <a:pt x="39" y="0"/>
                </a:moveTo>
                <a:lnTo>
                  <a:pt x="0" y="43"/>
                </a:lnTo>
                <a:lnTo>
                  <a:pt x="0" y="163"/>
                </a:lnTo>
                <a:lnTo>
                  <a:pt x="39" y="119"/>
                </a:lnTo>
                <a:lnTo>
                  <a:pt x="39" y="0"/>
                </a:lnTo>
              </a:path>
            </a:pathLst>
          </a:custGeom>
          <a:solidFill>
            <a:srgbClr val="808080"/>
          </a:solidFill>
          <a:ln w="12700" cap="rnd">
            <a:solidFill>
              <a:srgbClr val="000000"/>
            </a:solidFill>
            <a:round/>
            <a:headEnd/>
            <a:tailEnd/>
          </a:ln>
        </p:spPr>
        <p:txBody>
          <a:bodyPr/>
          <a:lstStyle/>
          <a:p>
            <a:endParaRPr lang="en-US"/>
          </a:p>
        </p:txBody>
      </p:sp>
      <p:sp>
        <p:nvSpPr>
          <p:cNvPr id="8219" name="Freeform 26"/>
          <p:cNvSpPr>
            <a:spLocks/>
          </p:cNvSpPr>
          <p:nvPr/>
        </p:nvSpPr>
        <p:spPr bwMode="auto">
          <a:xfrm>
            <a:off x="4014788" y="5362575"/>
            <a:ext cx="76200" cy="115887"/>
          </a:xfrm>
          <a:custGeom>
            <a:avLst/>
            <a:gdLst>
              <a:gd name="T0" fmla="*/ 0 w 48"/>
              <a:gd name="T1" fmla="*/ 2147483647 h 66"/>
              <a:gd name="T2" fmla="*/ 0 w 48"/>
              <a:gd name="T3" fmla="*/ 2147483647 h 66"/>
              <a:gd name="T4" fmla="*/ 2147483647 w 48"/>
              <a:gd name="T5" fmla="*/ 0 h 66"/>
              <a:gd name="T6" fmla="*/ 2147483647 w 48"/>
              <a:gd name="T7" fmla="*/ 2147483647 h 66"/>
              <a:gd name="T8" fmla="*/ 2147483647 w 48"/>
              <a:gd name="T9" fmla="*/ 2147483647 h 66"/>
              <a:gd name="T10" fmla="*/ 0 w 48"/>
              <a:gd name="T11" fmla="*/ 2147483647 h 66"/>
              <a:gd name="T12" fmla="*/ 0 60000 65536"/>
              <a:gd name="T13" fmla="*/ 0 60000 65536"/>
              <a:gd name="T14" fmla="*/ 0 60000 65536"/>
              <a:gd name="T15" fmla="*/ 0 60000 65536"/>
              <a:gd name="T16" fmla="*/ 0 60000 65536"/>
              <a:gd name="T17" fmla="*/ 0 60000 65536"/>
              <a:gd name="T18" fmla="*/ 0 w 48"/>
              <a:gd name="T19" fmla="*/ 0 h 66"/>
              <a:gd name="T20" fmla="*/ 48 w 4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8" h="66">
                <a:moveTo>
                  <a:pt x="0" y="65"/>
                </a:moveTo>
                <a:lnTo>
                  <a:pt x="0" y="46"/>
                </a:lnTo>
                <a:lnTo>
                  <a:pt x="26" y="0"/>
                </a:lnTo>
                <a:lnTo>
                  <a:pt x="47" y="13"/>
                </a:lnTo>
                <a:lnTo>
                  <a:pt x="24" y="65"/>
                </a:lnTo>
                <a:lnTo>
                  <a:pt x="0" y="65"/>
                </a:lnTo>
              </a:path>
            </a:pathLst>
          </a:custGeom>
          <a:solidFill>
            <a:srgbClr val="FDFFB9"/>
          </a:solidFill>
          <a:ln w="12700" cap="rnd">
            <a:solidFill>
              <a:srgbClr val="000000"/>
            </a:solidFill>
            <a:round/>
            <a:headEnd/>
            <a:tailEnd/>
          </a:ln>
        </p:spPr>
        <p:txBody>
          <a:bodyPr/>
          <a:lstStyle/>
          <a:p>
            <a:endParaRPr lang="en-US"/>
          </a:p>
        </p:txBody>
      </p:sp>
      <p:sp>
        <p:nvSpPr>
          <p:cNvPr id="8220" name="Freeform 27"/>
          <p:cNvSpPr>
            <a:spLocks/>
          </p:cNvSpPr>
          <p:nvPr/>
        </p:nvSpPr>
        <p:spPr bwMode="auto">
          <a:xfrm>
            <a:off x="4122738" y="5267325"/>
            <a:ext cx="147637" cy="142875"/>
          </a:xfrm>
          <a:custGeom>
            <a:avLst/>
            <a:gdLst>
              <a:gd name="T0" fmla="*/ 2147483647 w 93"/>
              <a:gd name="T1" fmla="*/ 2147483647 h 81"/>
              <a:gd name="T2" fmla="*/ 0 w 93"/>
              <a:gd name="T3" fmla="*/ 2147483647 h 81"/>
              <a:gd name="T4" fmla="*/ 2147483647 w 93"/>
              <a:gd name="T5" fmla="*/ 2147483647 h 81"/>
              <a:gd name="T6" fmla="*/ 2147483647 w 93"/>
              <a:gd name="T7" fmla="*/ 2147483647 h 81"/>
              <a:gd name="T8" fmla="*/ 2147483647 w 93"/>
              <a:gd name="T9" fmla="*/ 2147483647 h 81"/>
              <a:gd name="T10" fmla="*/ 2147483647 w 93"/>
              <a:gd name="T11" fmla="*/ 0 h 81"/>
              <a:gd name="T12" fmla="*/ 2147483647 w 93"/>
              <a:gd name="T13" fmla="*/ 2147483647 h 81"/>
              <a:gd name="T14" fmla="*/ 0 60000 65536"/>
              <a:gd name="T15" fmla="*/ 0 60000 65536"/>
              <a:gd name="T16" fmla="*/ 0 60000 65536"/>
              <a:gd name="T17" fmla="*/ 0 60000 65536"/>
              <a:gd name="T18" fmla="*/ 0 60000 65536"/>
              <a:gd name="T19" fmla="*/ 0 60000 65536"/>
              <a:gd name="T20" fmla="*/ 0 60000 65536"/>
              <a:gd name="T21" fmla="*/ 0 w 93"/>
              <a:gd name="T22" fmla="*/ 0 h 81"/>
              <a:gd name="T23" fmla="*/ 93 w 9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1">
                <a:moveTo>
                  <a:pt x="19" y="8"/>
                </a:moveTo>
                <a:lnTo>
                  <a:pt x="0" y="47"/>
                </a:lnTo>
                <a:lnTo>
                  <a:pt x="34" y="72"/>
                </a:lnTo>
                <a:lnTo>
                  <a:pt x="76" y="80"/>
                </a:lnTo>
                <a:lnTo>
                  <a:pt x="92" y="48"/>
                </a:lnTo>
                <a:lnTo>
                  <a:pt x="82" y="0"/>
                </a:lnTo>
                <a:lnTo>
                  <a:pt x="19" y="8"/>
                </a:lnTo>
              </a:path>
            </a:pathLst>
          </a:custGeom>
          <a:solidFill>
            <a:srgbClr val="FDFFB9"/>
          </a:solidFill>
          <a:ln w="12700" cap="rnd">
            <a:solidFill>
              <a:srgbClr val="000000"/>
            </a:solidFill>
            <a:round/>
            <a:headEnd/>
            <a:tailEnd/>
          </a:ln>
        </p:spPr>
        <p:txBody>
          <a:bodyPr/>
          <a:lstStyle/>
          <a:p>
            <a:endParaRPr lang="en-US"/>
          </a:p>
        </p:txBody>
      </p:sp>
      <p:sp>
        <p:nvSpPr>
          <p:cNvPr id="8221" name="Freeform 28"/>
          <p:cNvSpPr>
            <a:spLocks/>
          </p:cNvSpPr>
          <p:nvPr/>
        </p:nvSpPr>
        <p:spPr bwMode="auto">
          <a:xfrm>
            <a:off x="4265613" y="5362575"/>
            <a:ext cx="217487" cy="161925"/>
          </a:xfrm>
          <a:custGeom>
            <a:avLst/>
            <a:gdLst>
              <a:gd name="T0" fmla="*/ 0 w 136"/>
              <a:gd name="T1" fmla="*/ 2147483647 h 92"/>
              <a:gd name="T2" fmla="*/ 2147483647 w 136"/>
              <a:gd name="T3" fmla="*/ 0 h 92"/>
              <a:gd name="T4" fmla="*/ 2147483647 w 136"/>
              <a:gd name="T5" fmla="*/ 2147483647 h 92"/>
              <a:gd name="T6" fmla="*/ 2147483647 w 136"/>
              <a:gd name="T7" fmla="*/ 2147483647 h 92"/>
              <a:gd name="T8" fmla="*/ 2147483647 w 136"/>
              <a:gd name="T9" fmla="*/ 2147483647 h 92"/>
              <a:gd name="T10" fmla="*/ 2147483647 w 136"/>
              <a:gd name="T11" fmla="*/ 2147483647 h 92"/>
              <a:gd name="T12" fmla="*/ 2147483647 w 136"/>
              <a:gd name="T13" fmla="*/ 2147483647 h 92"/>
              <a:gd name="T14" fmla="*/ 0 w 136"/>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92"/>
              <a:gd name="T26" fmla="*/ 136 w 136"/>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92">
                <a:moveTo>
                  <a:pt x="0" y="32"/>
                </a:moveTo>
                <a:lnTo>
                  <a:pt x="92" y="0"/>
                </a:lnTo>
                <a:lnTo>
                  <a:pt x="109" y="38"/>
                </a:lnTo>
                <a:lnTo>
                  <a:pt x="126" y="49"/>
                </a:lnTo>
                <a:lnTo>
                  <a:pt x="135" y="80"/>
                </a:lnTo>
                <a:lnTo>
                  <a:pt x="90" y="84"/>
                </a:lnTo>
                <a:lnTo>
                  <a:pt x="55" y="91"/>
                </a:lnTo>
                <a:lnTo>
                  <a:pt x="0" y="32"/>
                </a:lnTo>
              </a:path>
            </a:pathLst>
          </a:custGeom>
          <a:solidFill>
            <a:srgbClr val="FDFFB9"/>
          </a:solidFill>
          <a:ln w="12700" cap="rnd">
            <a:solidFill>
              <a:srgbClr val="000000"/>
            </a:solidFill>
            <a:round/>
            <a:headEnd/>
            <a:tailEnd/>
          </a:ln>
        </p:spPr>
        <p:txBody>
          <a:bodyPr/>
          <a:lstStyle/>
          <a:p>
            <a:endParaRPr lang="en-US"/>
          </a:p>
        </p:txBody>
      </p:sp>
      <p:sp>
        <p:nvSpPr>
          <p:cNvPr id="8222" name="Freeform 29"/>
          <p:cNvSpPr>
            <a:spLocks/>
          </p:cNvSpPr>
          <p:nvPr/>
        </p:nvSpPr>
        <p:spPr bwMode="auto">
          <a:xfrm>
            <a:off x="4491038" y="5497512"/>
            <a:ext cx="169862" cy="85725"/>
          </a:xfrm>
          <a:custGeom>
            <a:avLst/>
            <a:gdLst>
              <a:gd name="T0" fmla="*/ 2147483647 w 107"/>
              <a:gd name="T1" fmla="*/ 2147483647 h 49"/>
              <a:gd name="T2" fmla="*/ 0 w 107"/>
              <a:gd name="T3" fmla="*/ 2147483647 h 49"/>
              <a:gd name="T4" fmla="*/ 2147483647 w 107"/>
              <a:gd name="T5" fmla="*/ 2147483647 h 49"/>
              <a:gd name="T6" fmla="*/ 2147483647 w 107"/>
              <a:gd name="T7" fmla="*/ 2147483647 h 49"/>
              <a:gd name="T8" fmla="*/ 2147483647 w 107"/>
              <a:gd name="T9" fmla="*/ 2147483647 h 49"/>
              <a:gd name="T10" fmla="*/ 2147483647 w 107"/>
              <a:gd name="T11" fmla="*/ 2147483647 h 49"/>
              <a:gd name="T12" fmla="*/ 2147483647 w 107"/>
              <a:gd name="T13" fmla="*/ 2147483647 h 49"/>
              <a:gd name="T14" fmla="*/ 2147483647 w 107"/>
              <a:gd name="T15" fmla="*/ 0 h 49"/>
              <a:gd name="T16" fmla="*/ 2147483647 w 107"/>
              <a:gd name="T17" fmla="*/ 2147483647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49"/>
              <a:gd name="T29" fmla="*/ 107 w 107"/>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49">
                <a:moveTo>
                  <a:pt x="15" y="2"/>
                </a:moveTo>
                <a:lnTo>
                  <a:pt x="0" y="44"/>
                </a:lnTo>
                <a:lnTo>
                  <a:pt x="27" y="48"/>
                </a:lnTo>
                <a:lnTo>
                  <a:pt x="44" y="37"/>
                </a:lnTo>
                <a:lnTo>
                  <a:pt x="78" y="38"/>
                </a:lnTo>
                <a:lnTo>
                  <a:pt x="106" y="19"/>
                </a:lnTo>
                <a:lnTo>
                  <a:pt x="87" y="13"/>
                </a:lnTo>
                <a:lnTo>
                  <a:pt x="74" y="0"/>
                </a:lnTo>
                <a:lnTo>
                  <a:pt x="15" y="2"/>
                </a:lnTo>
              </a:path>
            </a:pathLst>
          </a:custGeom>
          <a:solidFill>
            <a:srgbClr val="FDFFB9"/>
          </a:solidFill>
          <a:ln w="12700" cap="rnd">
            <a:solidFill>
              <a:srgbClr val="000000"/>
            </a:solidFill>
            <a:round/>
            <a:headEnd/>
            <a:tailEnd/>
          </a:ln>
        </p:spPr>
        <p:txBody>
          <a:bodyPr/>
          <a:lstStyle/>
          <a:p>
            <a:endParaRPr lang="en-US"/>
          </a:p>
        </p:txBody>
      </p:sp>
      <p:sp>
        <p:nvSpPr>
          <p:cNvPr id="8223" name="Freeform 30"/>
          <p:cNvSpPr>
            <a:spLocks/>
          </p:cNvSpPr>
          <p:nvPr/>
        </p:nvSpPr>
        <p:spPr bwMode="auto">
          <a:xfrm>
            <a:off x="4538663" y="5616575"/>
            <a:ext cx="71437" cy="6350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38" y="0"/>
                </a:moveTo>
                <a:lnTo>
                  <a:pt x="0" y="3"/>
                </a:lnTo>
                <a:lnTo>
                  <a:pt x="6" y="35"/>
                </a:lnTo>
                <a:lnTo>
                  <a:pt x="44" y="27"/>
                </a:lnTo>
                <a:lnTo>
                  <a:pt x="38" y="0"/>
                </a:lnTo>
              </a:path>
            </a:pathLst>
          </a:custGeom>
          <a:solidFill>
            <a:srgbClr val="FDFFB9"/>
          </a:solidFill>
          <a:ln w="12700" cap="rnd">
            <a:solidFill>
              <a:srgbClr val="000000"/>
            </a:solidFill>
            <a:round/>
            <a:headEnd/>
            <a:tailEnd/>
          </a:ln>
        </p:spPr>
        <p:txBody>
          <a:bodyPr/>
          <a:lstStyle/>
          <a:p>
            <a:endParaRPr lang="en-US"/>
          </a:p>
        </p:txBody>
      </p:sp>
      <p:sp>
        <p:nvSpPr>
          <p:cNvPr id="8224" name="Freeform 31"/>
          <p:cNvSpPr>
            <a:spLocks/>
          </p:cNvSpPr>
          <p:nvPr/>
        </p:nvSpPr>
        <p:spPr bwMode="auto">
          <a:xfrm>
            <a:off x="4737100" y="5694362"/>
            <a:ext cx="292100" cy="346075"/>
          </a:xfrm>
          <a:custGeom>
            <a:avLst/>
            <a:gdLst>
              <a:gd name="T0" fmla="*/ 2147483647 w 183"/>
              <a:gd name="T1" fmla="*/ 0 h 197"/>
              <a:gd name="T2" fmla="*/ 0 w 183"/>
              <a:gd name="T3" fmla="*/ 2147483647 h 197"/>
              <a:gd name="T4" fmla="*/ 2147483647 w 183"/>
              <a:gd name="T5" fmla="*/ 2147483647 h 197"/>
              <a:gd name="T6" fmla="*/ 2147483647 w 183"/>
              <a:gd name="T7" fmla="*/ 2147483647 h 197"/>
              <a:gd name="T8" fmla="*/ 2147483647 w 183"/>
              <a:gd name="T9" fmla="*/ 2147483647 h 197"/>
              <a:gd name="T10" fmla="*/ 2147483647 w 183"/>
              <a:gd name="T11" fmla="*/ 2147483647 h 197"/>
              <a:gd name="T12" fmla="*/ 2147483647 w 183"/>
              <a:gd name="T13" fmla="*/ 2147483647 h 197"/>
              <a:gd name="T14" fmla="*/ 2147483647 w 183"/>
              <a:gd name="T15" fmla="*/ 2147483647 h 197"/>
              <a:gd name="T16" fmla="*/ 2147483647 w 183"/>
              <a:gd name="T17" fmla="*/ 2147483647 h 197"/>
              <a:gd name="T18" fmla="*/ 2147483647 w 183"/>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197"/>
              <a:gd name="T32" fmla="*/ 183 w 183"/>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197">
                <a:moveTo>
                  <a:pt x="31" y="0"/>
                </a:moveTo>
                <a:lnTo>
                  <a:pt x="0" y="74"/>
                </a:lnTo>
                <a:lnTo>
                  <a:pt x="22" y="111"/>
                </a:lnTo>
                <a:lnTo>
                  <a:pt x="22" y="178"/>
                </a:lnTo>
                <a:lnTo>
                  <a:pt x="65" y="196"/>
                </a:lnTo>
                <a:lnTo>
                  <a:pt x="85" y="157"/>
                </a:lnTo>
                <a:lnTo>
                  <a:pt x="141" y="147"/>
                </a:lnTo>
                <a:lnTo>
                  <a:pt x="182" y="105"/>
                </a:lnTo>
                <a:lnTo>
                  <a:pt x="138" y="38"/>
                </a:lnTo>
                <a:lnTo>
                  <a:pt x="31" y="0"/>
                </a:lnTo>
              </a:path>
            </a:pathLst>
          </a:custGeom>
          <a:solidFill>
            <a:srgbClr val="FDFFB9"/>
          </a:solidFill>
          <a:ln w="12700" cap="rnd">
            <a:solidFill>
              <a:srgbClr val="000000"/>
            </a:solidFill>
            <a:round/>
            <a:headEnd/>
            <a:tailEnd/>
          </a:ln>
        </p:spPr>
        <p:txBody>
          <a:bodyPr/>
          <a:lstStyle/>
          <a:p>
            <a:endParaRPr lang="en-US"/>
          </a:p>
        </p:txBody>
      </p:sp>
      <p:sp>
        <p:nvSpPr>
          <p:cNvPr id="8225" name="Freeform 32"/>
          <p:cNvSpPr>
            <a:spLocks/>
          </p:cNvSpPr>
          <p:nvPr/>
        </p:nvSpPr>
        <p:spPr bwMode="auto">
          <a:xfrm>
            <a:off x="4637088" y="5541962"/>
            <a:ext cx="158750" cy="134938"/>
          </a:xfrm>
          <a:custGeom>
            <a:avLst/>
            <a:gdLst>
              <a:gd name="T0" fmla="*/ 2147483647 w 99"/>
              <a:gd name="T1" fmla="*/ 0 h 77"/>
              <a:gd name="T2" fmla="*/ 0 w 99"/>
              <a:gd name="T3" fmla="*/ 2147483647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2147483647 w 99"/>
              <a:gd name="T15" fmla="*/ 2147483647 h 77"/>
              <a:gd name="T16" fmla="*/ 2147483647 w 99"/>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20" y="0"/>
                </a:moveTo>
                <a:lnTo>
                  <a:pt x="0" y="22"/>
                </a:lnTo>
                <a:lnTo>
                  <a:pt x="8" y="40"/>
                </a:lnTo>
                <a:lnTo>
                  <a:pt x="26" y="46"/>
                </a:lnTo>
                <a:lnTo>
                  <a:pt x="46" y="76"/>
                </a:lnTo>
                <a:lnTo>
                  <a:pt x="98" y="64"/>
                </a:lnTo>
                <a:lnTo>
                  <a:pt x="98" y="32"/>
                </a:lnTo>
                <a:lnTo>
                  <a:pt x="61" y="5"/>
                </a:lnTo>
                <a:lnTo>
                  <a:pt x="20" y="0"/>
                </a:lnTo>
              </a:path>
            </a:pathLst>
          </a:custGeom>
          <a:solidFill>
            <a:srgbClr val="FDFFB9"/>
          </a:solidFill>
          <a:ln w="12700" cap="rnd">
            <a:solidFill>
              <a:srgbClr val="000000"/>
            </a:solidFill>
            <a:round/>
            <a:headEnd/>
            <a:tailEnd/>
          </a:ln>
        </p:spPr>
        <p:txBody>
          <a:bodyPr/>
          <a:lstStyle/>
          <a:p>
            <a:endParaRPr lang="en-US"/>
          </a:p>
        </p:txBody>
      </p:sp>
      <p:sp>
        <p:nvSpPr>
          <p:cNvPr id="8226" name="Freeform 33"/>
          <p:cNvSpPr>
            <a:spLocks/>
          </p:cNvSpPr>
          <p:nvPr/>
        </p:nvSpPr>
        <p:spPr bwMode="auto">
          <a:xfrm>
            <a:off x="4621213" y="5648325"/>
            <a:ext cx="52387" cy="77787"/>
          </a:xfrm>
          <a:custGeom>
            <a:avLst/>
            <a:gdLst>
              <a:gd name="T0" fmla="*/ 0 w 34"/>
              <a:gd name="T1" fmla="*/ 2147483647 h 44"/>
              <a:gd name="T2" fmla="*/ 2147483647 w 34"/>
              <a:gd name="T3" fmla="*/ 0 h 44"/>
              <a:gd name="T4" fmla="*/ 2147483647 w 34"/>
              <a:gd name="T5" fmla="*/ 2147483647 h 44"/>
              <a:gd name="T6" fmla="*/ 2147483647 w 34"/>
              <a:gd name="T7" fmla="*/ 2147483647 h 44"/>
              <a:gd name="T8" fmla="*/ 0 w 34"/>
              <a:gd name="T9" fmla="*/ 2147483647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0" y="15"/>
                </a:moveTo>
                <a:lnTo>
                  <a:pt x="33" y="0"/>
                </a:lnTo>
                <a:lnTo>
                  <a:pt x="33" y="37"/>
                </a:lnTo>
                <a:lnTo>
                  <a:pt x="10" y="43"/>
                </a:lnTo>
                <a:lnTo>
                  <a:pt x="0" y="15"/>
                </a:lnTo>
              </a:path>
            </a:pathLst>
          </a:custGeom>
          <a:solidFill>
            <a:srgbClr val="FDFFB9"/>
          </a:solidFill>
          <a:ln w="12700" cap="rnd">
            <a:solidFill>
              <a:srgbClr val="000000"/>
            </a:solidFill>
            <a:round/>
            <a:headEnd/>
            <a:tailEnd/>
          </a:ln>
        </p:spPr>
        <p:txBody>
          <a:bodyPr/>
          <a:lstStyle/>
          <a:p>
            <a:endParaRPr lang="en-US"/>
          </a:p>
        </p:txBody>
      </p:sp>
      <p:sp>
        <p:nvSpPr>
          <p:cNvPr id="8227" name="Freeform 34"/>
          <p:cNvSpPr>
            <a:spLocks/>
          </p:cNvSpPr>
          <p:nvPr/>
        </p:nvSpPr>
        <p:spPr bwMode="auto">
          <a:xfrm>
            <a:off x="7248525" y="5130800"/>
            <a:ext cx="122237" cy="400050"/>
          </a:xfrm>
          <a:custGeom>
            <a:avLst/>
            <a:gdLst>
              <a:gd name="T0" fmla="*/ 0 w 76"/>
              <a:gd name="T1" fmla="*/ 2147483647 h 227"/>
              <a:gd name="T2" fmla="*/ 2147483647 w 76"/>
              <a:gd name="T3" fmla="*/ 0 h 227"/>
              <a:gd name="T4" fmla="*/ 2147483647 w 76"/>
              <a:gd name="T5" fmla="*/ 2147483647 h 227"/>
              <a:gd name="T6" fmla="*/ 0 w 76"/>
              <a:gd name="T7" fmla="*/ 2147483647 h 227"/>
              <a:gd name="T8" fmla="*/ 0 w 76"/>
              <a:gd name="T9" fmla="*/ 2147483647 h 227"/>
              <a:gd name="T10" fmla="*/ 0 60000 65536"/>
              <a:gd name="T11" fmla="*/ 0 60000 65536"/>
              <a:gd name="T12" fmla="*/ 0 60000 65536"/>
              <a:gd name="T13" fmla="*/ 0 60000 65536"/>
              <a:gd name="T14" fmla="*/ 0 60000 65536"/>
              <a:gd name="T15" fmla="*/ 0 w 76"/>
              <a:gd name="T16" fmla="*/ 0 h 227"/>
              <a:gd name="T17" fmla="*/ 76 w 76"/>
              <a:gd name="T18" fmla="*/ 227 h 227"/>
            </a:gdLst>
            <a:ahLst/>
            <a:cxnLst>
              <a:cxn ang="T10">
                <a:pos x="T0" y="T1"/>
              </a:cxn>
              <a:cxn ang="T11">
                <a:pos x="T2" y="T3"/>
              </a:cxn>
              <a:cxn ang="T12">
                <a:pos x="T4" y="T5"/>
              </a:cxn>
              <a:cxn ang="T13">
                <a:pos x="T6" y="T7"/>
              </a:cxn>
              <a:cxn ang="T14">
                <a:pos x="T8" y="T9"/>
              </a:cxn>
            </a:cxnLst>
            <a:rect l="T15" t="T16" r="T17" b="T18"/>
            <a:pathLst>
              <a:path w="76" h="227">
                <a:moveTo>
                  <a:pt x="0" y="73"/>
                </a:moveTo>
                <a:lnTo>
                  <a:pt x="75" y="0"/>
                </a:lnTo>
                <a:lnTo>
                  <a:pt x="75" y="152"/>
                </a:lnTo>
                <a:lnTo>
                  <a:pt x="0" y="226"/>
                </a:lnTo>
                <a:lnTo>
                  <a:pt x="0" y="73"/>
                </a:lnTo>
              </a:path>
            </a:pathLst>
          </a:custGeom>
          <a:solidFill>
            <a:srgbClr val="919191"/>
          </a:solidFill>
          <a:ln w="12700" cap="rnd">
            <a:solidFill>
              <a:srgbClr val="000000"/>
            </a:solidFill>
            <a:round/>
            <a:headEnd/>
            <a:tailEnd/>
          </a:ln>
        </p:spPr>
        <p:txBody>
          <a:bodyPr/>
          <a:lstStyle/>
          <a:p>
            <a:endParaRPr lang="en-US"/>
          </a:p>
        </p:txBody>
      </p:sp>
      <p:sp>
        <p:nvSpPr>
          <p:cNvPr id="8228" name="Freeform 35"/>
          <p:cNvSpPr>
            <a:spLocks/>
          </p:cNvSpPr>
          <p:nvPr/>
        </p:nvSpPr>
        <p:spPr bwMode="auto">
          <a:xfrm>
            <a:off x="7153275" y="5257800"/>
            <a:ext cx="98425" cy="277812"/>
          </a:xfrm>
          <a:custGeom>
            <a:avLst/>
            <a:gdLst>
              <a:gd name="T0" fmla="*/ 0 w 60"/>
              <a:gd name="T1" fmla="*/ 2147483647 h 158"/>
              <a:gd name="T2" fmla="*/ 2147483647 w 60"/>
              <a:gd name="T3" fmla="*/ 0 h 158"/>
              <a:gd name="T4" fmla="*/ 2147483647 w 60"/>
              <a:gd name="T5" fmla="*/ 2147483647 h 158"/>
              <a:gd name="T6" fmla="*/ 0 w 60"/>
              <a:gd name="T7" fmla="*/ 2147483647 h 158"/>
              <a:gd name="T8" fmla="*/ 0 w 60"/>
              <a:gd name="T9" fmla="*/ 2147483647 h 158"/>
              <a:gd name="T10" fmla="*/ 0 60000 65536"/>
              <a:gd name="T11" fmla="*/ 0 60000 65536"/>
              <a:gd name="T12" fmla="*/ 0 60000 65536"/>
              <a:gd name="T13" fmla="*/ 0 60000 65536"/>
              <a:gd name="T14" fmla="*/ 0 60000 65536"/>
              <a:gd name="T15" fmla="*/ 0 w 60"/>
              <a:gd name="T16" fmla="*/ 0 h 158"/>
              <a:gd name="T17" fmla="*/ 60 w 60"/>
              <a:gd name="T18" fmla="*/ 158 h 158"/>
            </a:gdLst>
            <a:ahLst/>
            <a:cxnLst>
              <a:cxn ang="T10">
                <a:pos x="T0" y="T1"/>
              </a:cxn>
              <a:cxn ang="T11">
                <a:pos x="T2" y="T3"/>
              </a:cxn>
              <a:cxn ang="T12">
                <a:pos x="T4" y="T5"/>
              </a:cxn>
              <a:cxn ang="T13">
                <a:pos x="T6" y="T7"/>
              </a:cxn>
              <a:cxn ang="T14">
                <a:pos x="T8" y="T9"/>
              </a:cxn>
            </a:cxnLst>
            <a:rect l="T15" t="T16" r="T17" b="T18"/>
            <a:pathLst>
              <a:path w="60" h="158">
                <a:moveTo>
                  <a:pt x="0" y="4"/>
                </a:moveTo>
                <a:lnTo>
                  <a:pt x="59" y="0"/>
                </a:lnTo>
                <a:lnTo>
                  <a:pt x="59" y="151"/>
                </a:lnTo>
                <a:lnTo>
                  <a:pt x="0" y="157"/>
                </a:lnTo>
                <a:lnTo>
                  <a:pt x="0" y="4"/>
                </a:lnTo>
              </a:path>
            </a:pathLst>
          </a:custGeom>
          <a:solidFill>
            <a:srgbClr val="808080"/>
          </a:solidFill>
          <a:ln w="12700" cap="rnd">
            <a:solidFill>
              <a:srgbClr val="000000"/>
            </a:solidFill>
            <a:round/>
            <a:headEnd/>
            <a:tailEnd/>
          </a:ln>
        </p:spPr>
        <p:txBody>
          <a:bodyPr/>
          <a:lstStyle/>
          <a:p>
            <a:endParaRPr lang="en-US"/>
          </a:p>
        </p:txBody>
      </p:sp>
      <p:sp>
        <p:nvSpPr>
          <p:cNvPr id="8229" name="Freeform 36"/>
          <p:cNvSpPr>
            <a:spLocks/>
          </p:cNvSpPr>
          <p:nvPr/>
        </p:nvSpPr>
        <p:spPr bwMode="auto">
          <a:xfrm>
            <a:off x="7123112" y="5013325"/>
            <a:ext cx="33338" cy="523875"/>
          </a:xfrm>
          <a:custGeom>
            <a:avLst/>
            <a:gdLst>
              <a:gd name="T0" fmla="*/ 0 w 21"/>
              <a:gd name="T1" fmla="*/ 0 h 298"/>
              <a:gd name="T2" fmla="*/ 2147483647 w 21"/>
              <a:gd name="T3" fmla="*/ 2147483647 h 298"/>
              <a:gd name="T4" fmla="*/ 2147483647 w 21"/>
              <a:gd name="T5" fmla="*/ 2147483647 h 298"/>
              <a:gd name="T6" fmla="*/ 0 w 21"/>
              <a:gd name="T7" fmla="*/ 2147483647 h 298"/>
              <a:gd name="T8" fmla="*/ 0 w 21"/>
              <a:gd name="T9" fmla="*/ 0 h 298"/>
              <a:gd name="T10" fmla="*/ 0 60000 65536"/>
              <a:gd name="T11" fmla="*/ 0 60000 65536"/>
              <a:gd name="T12" fmla="*/ 0 60000 65536"/>
              <a:gd name="T13" fmla="*/ 0 60000 65536"/>
              <a:gd name="T14" fmla="*/ 0 60000 65536"/>
              <a:gd name="T15" fmla="*/ 0 w 21"/>
              <a:gd name="T16" fmla="*/ 0 h 298"/>
              <a:gd name="T17" fmla="*/ 21 w 21"/>
              <a:gd name="T18" fmla="*/ 298 h 298"/>
            </a:gdLst>
            <a:ahLst/>
            <a:cxnLst>
              <a:cxn ang="T10">
                <a:pos x="T0" y="T1"/>
              </a:cxn>
              <a:cxn ang="T11">
                <a:pos x="T2" y="T3"/>
              </a:cxn>
              <a:cxn ang="T12">
                <a:pos x="T4" y="T5"/>
              </a:cxn>
              <a:cxn ang="T13">
                <a:pos x="T6" y="T7"/>
              </a:cxn>
              <a:cxn ang="T14">
                <a:pos x="T8" y="T9"/>
              </a:cxn>
            </a:cxnLst>
            <a:rect l="T15" t="T16" r="T17" b="T18"/>
            <a:pathLst>
              <a:path w="21" h="298">
                <a:moveTo>
                  <a:pt x="0" y="0"/>
                </a:moveTo>
                <a:lnTo>
                  <a:pt x="20" y="147"/>
                </a:lnTo>
                <a:lnTo>
                  <a:pt x="20" y="297"/>
                </a:lnTo>
                <a:lnTo>
                  <a:pt x="0" y="152"/>
                </a:lnTo>
                <a:lnTo>
                  <a:pt x="0" y="0"/>
                </a:lnTo>
              </a:path>
            </a:pathLst>
          </a:custGeom>
          <a:solidFill>
            <a:srgbClr val="808080"/>
          </a:solidFill>
          <a:ln w="12700" cap="rnd">
            <a:solidFill>
              <a:srgbClr val="000000"/>
            </a:solidFill>
            <a:round/>
            <a:headEnd/>
            <a:tailEnd/>
          </a:ln>
        </p:spPr>
        <p:txBody>
          <a:bodyPr/>
          <a:lstStyle/>
          <a:p>
            <a:endParaRPr lang="en-US"/>
          </a:p>
        </p:txBody>
      </p:sp>
      <p:sp>
        <p:nvSpPr>
          <p:cNvPr id="8230" name="Freeform 37"/>
          <p:cNvSpPr>
            <a:spLocks/>
          </p:cNvSpPr>
          <p:nvPr/>
        </p:nvSpPr>
        <p:spPr bwMode="auto">
          <a:xfrm>
            <a:off x="2727325" y="1736725"/>
            <a:ext cx="750887" cy="525462"/>
          </a:xfrm>
          <a:custGeom>
            <a:avLst/>
            <a:gdLst>
              <a:gd name="T0" fmla="*/ 2147483647 w 469"/>
              <a:gd name="T1" fmla="*/ 0 h 299"/>
              <a:gd name="T2" fmla="*/ 2147483647 w 469"/>
              <a:gd name="T3" fmla="*/ 2147483647 h 299"/>
              <a:gd name="T4" fmla="*/ 2147483647 w 469"/>
              <a:gd name="T5" fmla="*/ 2147483647 h 299"/>
              <a:gd name="T6" fmla="*/ 0 w 469"/>
              <a:gd name="T7" fmla="*/ 2147483647 h 299"/>
              <a:gd name="T8" fmla="*/ 2147483647 w 469"/>
              <a:gd name="T9" fmla="*/ 2147483647 h 299"/>
              <a:gd name="T10" fmla="*/ 2147483647 w 469"/>
              <a:gd name="T11" fmla="*/ 2147483647 h 299"/>
              <a:gd name="T12" fmla="*/ 2147483647 w 469"/>
              <a:gd name="T13" fmla="*/ 2147483647 h 299"/>
              <a:gd name="T14" fmla="*/ 2147483647 w 469"/>
              <a:gd name="T15" fmla="*/ 2147483647 h 299"/>
              <a:gd name="T16" fmla="*/ 2147483647 w 469"/>
              <a:gd name="T17" fmla="*/ 2147483647 h 299"/>
              <a:gd name="T18" fmla="*/ 2147483647 w 469"/>
              <a:gd name="T19" fmla="*/ 2147483647 h 299"/>
              <a:gd name="T20" fmla="*/ 2147483647 w 469"/>
              <a:gd name="T21" fmla="*/ 0 h 2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9"/>
              <a:gd name="T34" fmla="*/ 0 h 299"/>
              <a:gd name="T35" fmla="*/ 469 w 469"/>
              <a:gd name="T36" fmla="*/ 299 h 2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9" h="299">
                <a:moveTo>
                  <a:pt x="104" y="0"/>
                </a:moveTo>
                <a:lnTo>
                  <a:pt x="122" y="88"/>
                </a:lnTo>
                <a:lnTo>
                  <a:pt x="112" y="108"/>
                </a:lnTo>
                <a:lnTo>
                  <a:pt x="0" y="90"/>
                </a:lnTo>
                <a:lnTo>
                  <a:pt x="34" y="247"/>
                </a:lnTo>
                <a:lnTo>
                  <a:pt x="88" y="251"/>
                </a:lnTo>
                <a:lnTo>
                  <a:pt x="98" y="298"/>
                </a:lnTo>
                <a:lnTo>
                  <a:pt x="312" y="255"/>
                </a:lnTo>
                <a:lnTo>
                  <a:pt x="468" y="255"/>
                </a:lnTo>
                <a:lnTo>
                  <a:pt x="468" y="2"/>
                </a:lnTo>
                <a:lnTo>
                  <a:pt x="104" y="0"/>
                </a:lnTo>
              </a:path>
            </a:pathLst>
          </a:custGeom>
          <a:solidFill>
            <a:srgbClr val="FCFEB9"/>
          </a:solidFill>
          <a:ln w="12700" cap="rnd">
            <a:solidFill>
              <a:srgbClr val="000000"/>
            </a:solidFill>
            <a:round/>
            <a:headEnd/>
            <a:tailEnd/>
          </a:ln>
        </p:spPr>
        <p:txBody>
          <a:bodyPr/>
          <a:lstStyle/>
          <a:p>
            <a:endParaRPr lang="en-US"/>
          </a:p>
        </p:txBody>
      </p:sp>
      <p:sp>
        <p:nvSpPr>
          <p:cNvPr id="8231" name="Freeform 38"/>
          <p:cNvSpPr>
            <a:spLocks/>
          </p:cNvSpPr>
          <p:nvPr/>
        </p:nvSpPr>
        <p:spPr bwMode="auto">
          <a:xfrm>
            <a:off x="4827587" y="2640012"/>
            <a:ext cx="906463" cy="458788"/>
          </a:xfrm>
          <a:custGeom>
            <a:avLst/>
            <a:gdLst>
              <a:gd name="T0" fmla="*/ 0 w 566"/>
              <a:gd name="T1" fmla="*/ 0 h 261"/>
              <a:gd name="T2" fmla="*/ 0 w 566"/>
              <a:gd name="T3" fmla="*/ 2147483647 h 261"/>
              <a:gd name="T4" fmla="*/ 2147483647 w 566"/>
              <a:gd name="T5" fmla="*/ 2147483647 h 261"/>
              <a:gd name="T6" fmla="*/ 2147483647 w 566"/>
              <a:gd name="T7" fmla="*/ 2147483647 h 261"/>
              <a:gd name="T8" fmla="*/ 2147483647 w 566"/>
              <a:gd name="T9" fmla="*/ 2147483647 h 261"/>
              <a:gd name="T10" fmla="*/ 2147483647 w 566"/>
              <a:gd name="T11" fmla="*/ 2147483647 h 261"/>
              <a:gd name="T12" fmla="*/ 2147483647 w 566"/>
              <a:gd name="T13" fmla="*/ 2147483647 h 261"/>
              <a:gd name="T14" fmla="*/ 0 w 566"/>
              <a:gd name="T15" fmla="*/ 0 h 261"/>
              <a:gd name="T16" fmla="*/ 0 60000 65536"/>
              <a:gd name="T17" fmla="*/ 0 60000 65536"/>
              <a:gd name="T18" fmla="*/ 0 60000 65536"/>
              <a:gd name="T19" fmla="*/ 0 60000 65536"/>
              <a:gd name="T20" fmla="*/ 0 60000 65536"/>
              <a:gd name="T21" fmla="*/ 0 60000 65536"/>
              <a:gd name="T22" fmla="*/ 0 60000 65536"/>
              <a:gd name="T23" fmla="*/ 0 60000 65536"/>
              <a:gd name="T24" fmla="*/ 0 w 566"/>
              <a:gd name="T25" fmla="*/ 0 h 261"/>
              <a:gd name="T26" fmla="*/ 566 w 566"/>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6" h="261">
                <a:moveTo>
                  <a:pt x="0" y="0"/>
                </a:moveTo>
                <a:lnTo>
                  <a:pt x="0" y="171"/>
                </a:lnTo>
                <a:lnTo>
                  <a:pt x="119" y="171"/>
                </a:lnTo>
                <a:lnTo>
                  <a:pt x="119" y="260"/>
                </a:lnTo>
                <a:lnTo>
                  <a:pt x="565" y="260"/>
                </a:lnTo>
                <a:lnTo>
                  <a:pt x="521" y="202"/>
                </a:lnTo>
                <a:lnTo>
                  <a:pt x="457" y="1"/>
                </a:lnTo>
                <a:lnTo>
                  <a:pt x="0" y="0"/>
                </a:lnTo>
              </a:path>
            </a:pathLst>
          </a:custGeom>
          <a:solidFill>
            <a:srgbClr val="FCFEB9"/>
          </a:solidFill>
          <a:ln w="12700" cap="rnd">
            <a:solidFill>
              <a:srgbClr val="232323"/>
            </a:solidFill>
            <a:round/>
            <a:headEnd/>
            <a:tailEnd/>
          </a:ln>
        </p:spPr>
        <p:txBody>
          <a:bodyPr/>
          <a:lstStyle/>
          <a:p>
            <a:endParaRPr lang="en-US"/>
          </a:p>
        </p:txBody>
      </p:sp>
      <p:sp>
        <p:nvSpPr>
          <p:cNvPr id="8232" name="Freeform 39"/>
          <p:cNvSpPr>
            <a:spLocks/>
          </p:cNvSpPr>
          <p:nvPr/>
        </p:nvSpPr>
        <p:spPr bwMode="auto">
          <a:xfrm>
            <a:off x="6491287" y="2200275"/>
            <a:ext cx="128588" cy="407987"/>
          </a:xfrm>
          <a:custGeom>
            <a:avLst/>
            <a:gdLst>
              <a:gd name="T0" fmla="*/ 2147483647 w 81"/>
              <a:gd name="T1" fmla="*/ 0 h 232"/>
              <a:gd name="T2" fmla="*/ 2147483647 w 81"/>
              <a:gd name="T3" fmla="*/ 2147483647 h 232"/>
              <a:gd name="T4" fmla="*/ 0 w 81"/>
              <a:gd name="T5" fmla="*/ 2147483647 h 232"/>
              <a:gd name="T6" fmla="*/ 0 w 81"/>
              <a:gd name="T7" fmla="*/ 2147483647 h 232"/>
              <a:gd name="T8" fmla="*/ 2147483647 w 81"/>
              <a:gd name="T9" fmla="*/ 0 h 232"/>
              <a:gd name="T10" fmla="*/ 0 60000 65536"/>
              <a:gd name="T11" fmla="*/ 0 60000 65536"/>
              <a:gd name="T12" fmla="*/ 0 60000 65536"/>
              <a:gd name="T13" fmla="*/ 0 60000 65536"/>
              <a:gd name="T14" fmla="*/ 0 60000 65536"/>
              <a:gd name="T15" fmla="*/ 0 w 81"/>
              <a:gd name="T16" fmla="*/ 0 h 232"/>
              <a:gd name="T17" fmla="*/ 81 w 81"/>
              <a:gd name="T18" fmla="*/ 232 h 232"/>
            </a:gdLst>
            <a:ahLst/>
            <a:cxnLst>
              <a:cxn ang="T10">
                <a:pos x="T0" y="T1"/>
              </a:cxn>
              <a:cxn ang="T11">
                <a:pos x="T2" y="T3"/>
              </a:cxn>
              <a:cxn ang="T12">
                <a:pos x="T4" y="T5"/>
              </a:cxn>
              <a:cxn ang="T13">
                <a:pos x="T6" y="T7"/>
              </a:cxn>
              <a:cxn ang="T14">
                <a:pos x="T8" y="T9"/>
              </a:cxn>
            </a:cxnLst>
            <a:rect l="T15" t="T16" r="T17" b="T18"/>
            <a:pathLst>
              <a:path w="81" h="232">
                <a:moveTo>
                  <a:pt x="80" y="0"/>
                </a:moveTo>
                <a:lnTo>
                  <a:pt x="80" y="150"/>
                </a:lnTo>
                <a:lnTo>
                  <a:pt x="0" y="231"/>
                </a:lnTo>
                <a:lnTo>
                  <a:pt x="0" y="79"/>
                </a:lnTo>
                <a:lnTo>
                  <a:pt x="80" y="0"/>
                </a:lnTo>
              </a:path>
            </a:pathLst>
          </a:custGeom>
          <a:solidFill>
            <a:srgbClr val="676767"/>
          </a:solidFill>
          <a:ln w="12700" cap="rnd">
            <a:solidFill>
              <a:srgbClr val="000000"/>
            </a:solidFill>
            <a:round/>
            <a:headEnd/>
            <a:tailEnd/>
          </a:ln>
        </p:spPr>
        <p:txBody>
          <a:bodyPr/>
          <a:lstStyle/>
          <a:p>
            <a:endParaRPr lang="en-US"/>
          </a:p>
        </p:txBody>
      </p:sp>
      <p:sp>
        <p:nvSpPr>
          <p:cNvPr id="8233" name="Freeform 40"/>
          <p:cNvSpPr>
            <a:spLocks/>
          </p:cNvSpPr>
          <p:nvPr/>
        </p:nvSpPr>
        <p:spPr bwMode="auto">
          <a:xfrm>
            <a:off x="4827587" y="2641600"/>
            <a:ext cx="911225" cy="458787"/>
          </a:xfrm>
          <a:custGeom>
            <a:avLst/>
            <a:gdLst>
              <a:gd name="T0" fmla="*/ 0 w 569"/>
              <a:gd name="T1" fmla="*/ 0 h 261"/>
              <a:gd name="T2" fmla="*/ 2147483647 w 569"/>
              <a:gd name="T3" fmla="*/ 0 h 261"/>
              <a:gd name="T4" fmla="*/ 2147483647 w 569"/>
              <a:gd name="T5" fmla="*/ 2147483647 h 261"/>
              <a:gd name="T6" fmla="*/ 2147483647 w 569"/>
              <a:gd name="T7" fmla="*/ 2147483647 h 261"/>
              <a:gd name="T8" fmla="*/ 2147483647 w 569"/>
              <a:gd name="T9" fmla="*/ 2147483647 h 261"/>
              <a:gd name="T10" fmla="*/ 2147483647 w 569"/>
              <a:gd name="T11" fmla="*/ 2147483647 h 261"/>
              <a:gd name="T12" fmla="*/ 2147483647 w 569"/>
              <a:gd name="T13" fmla="*/ 2147483647 h 261"/>
              <a:gd name="T14" fmla="*/ 2147483647 w 569"/>
              <a:gd name="T15" fmla="*/ 2147483647 h 261"/>
              <a:gd name="T16" fmla="*/ 0 w 569"/>
              <a:gd name="T17" fmla="*/ 2147483647 h 261"/>
              <a:gd name="T18" fmla="*/ 0 w 569"/>
              <a:gd name="T19" fmla="*/ 0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9"/>
              <a:gd name="T31" fmla="*/ 0 h 261"/>
              <a:gd name="T32" fmla="*/ 569 w 569"/>
              <a:gd name="T33" fmla="*/ 261 h 2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9" h="261">
                <a:moveTo>
                  <a:pt x="0" y="0"/>
                </a:moveTo>
                <a:lnTo>
                  <a:pt x="354" y="0"/>
                </a:lnTo>
                <a:lnTo>
                  <a:pt x="390" y="20"/>
                </a:lnTo>
                <a:lnTo>
                  <a:pt x="472" y="47"/>
                </a:lnTo>
                <a:lnTo>
                  <a:pt x="525" y="208"/>
                </a:lnTo>
                <a:lnTo>
                  <a:pt x="568" y="260"/>
                </a:lnTo>
                <a:lnTo>
                  <a:pt x="121" y="260"/>
                </a:lnTo>
                <a:lnTo>
                  <a:pt x="121" y="169"/>
                </a:lnTo>
                <a:lnTo>
                  <a:pt x="0" y="169"/>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34" name="Freeform 41"/>
          <p:cNvSpPr>
            <a:spLocks/>
          </p:cNvSpPr>
          <p:nvPr/>
        </p:nvSpPr>
        <p:spPr bwMode="auto">
          <a:xfrm>
            <a:off x="8402637" y="2263775"/>
            <a:ext cx="282575" cy="522287"/>
          </a:xfrm>
          <a:custGeom>
            <a:avLst/>
            <a:gdLst>
              <a:gd name="T0" fmla="*/ 2147483647 w 176"/>
              <a:gd name="T1" fmla="*/ 0 h 297"/>
              <a:gd name="T2" fmla="*/ 0 w 176"/>
              <a:gd name="T3" fmla="*/ 2147483647 h 297"/>
              <a:gd name="T4" fmla="*/ 0 w 176"/>
              <a:gd name="T5" fmla="*/ 2147483647 h 297"/>
              <a:gd name="T6" fmla="*/ 2147483647 w 176"/>
              <a:gd name="T7" fmla="*/ 2147483647 h 297"/>
              <a:gd name="T8" fmla="*/ 2147483647 w 176"/>
              <a:gd name="T9" fmla="*/ 0 h 297"/>
              <a:gd name="T10" fmla="*/ 0 60000 65536"/>
              <a:gd name="T11" fmla="*/ 0 60000 65536"/>
              <a:gd name="T12" fmla="*/ 0 60000 65536"/>
              <a:gd name="T13" fmla="*/ 0 60000 65536"/>
              <a:gd name="T14" fmla="*/ 0 60000 65536"/>
              <a:gd name="T15" fmla="*/ 0 w 176"/>
              <a:gd name="T16" fmla="*/ 0 h 297"/>
              <a:gd name="T17" fmla="*/ 176 w 176"/>
              <a:gd name="T18" fmla="*/ 297 h 297"/>
            </a:gdLst>
            <a:ahLst/>
            <a:cxnLst>
              <a:cxn ang="T10">
                <a:pos x="T0" y="T1"/>
              </a:cxn>
              <a:cxn ang="T11">
                <a:pos x="T2" y="T3"/>
              </a:cxn>
              <a:cxn ang="T12">
                <a:pos x="T4" y="T5"/>
              </a:cxn>
              <a:cxn ang="T13">
                <a:pos x="T6" y="T7"/>
              </a:cxn>
              <a:cxn ang="T14">
                <a:pos x="T8" y="T9"/>
              </a:cxn>
            </a:cxnLst>
            <a:rect l="T15" t="T16" r="T17" b="T18"/>
            <a:pathLst>
              <a:path w="176" h="297">
                <a:moveTo>
                  <a:pt x="175" y="0"/>
                </a:moveTo>
                <a:lnTo>
                  <a:pt x="0" y="140"/>
                </a:lnTo>
                <a:lnTo>
                  <a:pt x="0" y="296"/>
                </a:lnTo>
                <a:lnTo>
                  <a:pt x="175" y="158"/>
                </a:lnTo>
                <a:lnTo>
                  <a:pt x="175" y="0"/>
                </a:lnTo>
              </a:path>
            </a:pathLst>
          </a:custGeom>
          <a:solidFill>
            <a:srgbClr val="919191"/>
          </a:solidFill>
          <a:ln w="12700" cap="rnd">
            <a:solidFill>
              <a:srgbClr val="000000"/>
            </a:solidFill>
            <a:round/>
            <a:headEnd/>
            <a:tailEnd/>
          </a:ln>
        </p:spPr>
        <p:txBody>
          <a:bodyPr/>
          <a:lstStyle/>
          <a:p>
            <a:endParaRPr lang="en-US"/>
          </a:p>
        </p:txBody>
      </p:sp>
      <p:sp>
        <p:nvSpPr>
          <p:cNvPr id="8235" name="Freeform 42"/>
          <p:cNvSpPr>
            <a:spLocks/>
          </p:cNvSpPr>
          <p:nvPr/>
        </p:nvSpPr>
        <p:spPr bwMode="auto">
          <a:xfrm>
            <a:off x="8297862" y="2509837"/>
            <a:ext cx="106363" cy="385763"/>
          </a:xfrm>
          <a:custGeom>
            <a:avLst/>
            <a:gdLst>
              <a:gd name="T0" fmla="*/ 0 w 66"/>
              <a:gd name="T1" fmla="*/ 2147483647 h 219"/>
              <a:gd name="T2" fmla="*/ 2147483647 w 66"/>
              <a:gd name="T3" fmla="*/ 2147483647 h 219"/>
              <a:gd name="T4" fmla="*/ 2147483647 w 66"/>
              <a:gd name="T5" fmla="*/ 0 h 219"/>
              <a:gd name="T6" fmla="*/ 2147483647 w 66"/>
              <a:gd name="T7" fmla="*/ 2147483647 h 219"/>
              <a:gd name="T8" fmla="*/ 2147483647 w 66"/>
              <a:gd name="T9" fmla="*/ 2147483647 h 219"/>
              <a:gd name="T10" fmla="*/ 0 w 66"/>
              <a:gd name="T11" fmla="*/ 2147483647 h 219"/>
              <a:gd name="T12" fmla="*/ 0 w 66"/>
              <a:gd name="T13" fmla="*/ 2147483647 h 219"/>
              <a:gd name="T14" fmla="*/ 0 60000 65536"/>
              <a:gd name="T15" fmla="*/ 0 60000 65536"/>
              <a:gd name="T16" fmla="*/ 0 60000 65536"/>
              <a:gd name="T17" fmla="*/ 0 60000 65536"/>
              <a:gd name="T18" fmla="*/ 0 60000 65536"/>
              <a:gd name="T19" fmla="*/ 0 60000 65536"/>
              <a:gd name="T20" fmla="*/ 0 60000 65536"/>
              <a:gd name="T21" fmla="*/ 0 w 66"/>
              <a:gd name="T22" fmla="*/ 0 h 219"/>
              <a:gd name="T23" fmla="*/ 66 w 66"/>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219">
                <a:moveTo>
                  <a:pt x="0" y="63"/>
                </a:moveTo>
                <a:lnTo>
                  <a:pt x="57" y="28"/>
                </a:lnTo>
                <a:lnTo>
                  <a:pt x="65" y="0"/>
                </a:lnTo>
                <a:lnTo>
                  <a:pt x="65" y="152"/>
                </a:lnTo>
                <a:lnTo>
                  <a:pt x="57" y="188"/>
                </a:lnTo>
                <a:lnTo>
                  <a:pt x="0" y="218"/>
                </a:lnTo>
                <a:lnTo>
                  <a:pt x="0" y="63"/>
                </a:lnTo>
              </a:path>
            </a:pathLst>
          </a:custGeom>
          <a:solidFill>
            <a:srgbClr val="808080"/>
          </a:solidFill>
          <a:ln w="12700" cap="rnd">
            <a:solidFill>
              <a:srgbClr val="000000"/>
            </a:solidFill>
            <a:round/>
            <a:headEnd/>
            <a:tailEnd/>
          </a:ln>
        </p:spPr>
        <p:txBody>
          <a:bodyPr/>
          <a:lstStyle/>
          <a:p>
            <a:endParaRPr lang="en-US"/>
          </a:p>
        </p:txBody>
      </p:sp>
      <p:sp>
        <p:nvSpPr>
          <p:cNvPr id="8236" name="Freeform 43"/>
          <p:cNvSpPr>
            <a:spLocks/>
          </p:cNvSpPr>
          <p:nvPr/>
        </p:nvSpPr>
        <p:spPr bwMode="auto">
          <a:xfrm>
            <a:off x="8280400" y="2700337"/>
            <a:ext cx="34925" cy="101600"/>
          </a:xfrm>
          <a:custGeom>
            <a:avLst/>
            <a:gdLst>
              <a:gd name="T0" fmla="*/ 2147483647 w 22"/>
              <a:gd name="T1" fmla="*/ 0 h 58"/>
              <a:gd name="T2" fmla="*/ 0 w 22"/>
              <a:gd name="T3" fmla="*/ 2147483647 h 58"/>
              <a:gd name="T4" fmla="*/ 2147483647 w 22"/>
              <a:gd name="T5" fmla="*/ 2147483647 h 58"/>
              <a:gd name="T6" fmla="*/ 2147483647 w 22"/>
              <a:gd name="T7" fmla="*/ 0 h 58"/>
              <a:gd name="T8" fmla="*/ 0 60000 65536"/>
              <a:gd name="T9" fmla="*/ 0 60000 65536"/>
              <a:gd name="T10" fmla="*/ 0 60000 65536"/>
              <a:gd name="T11" fmla="*/ 0 60000 65536"/>
              <a:gd name="T12" fmla="*/ 0 w 22"/>
              <a:gd name="T13" fmla="*/ 0 h 58"/>
              <a:gd name="T14" fmla="*/ 22 w 22"/>
              <a:gd name="T15" fmla="*/ 58 h 58"/>
            </a:gdLst>
            <a:ahLst/>
            <a:cxnLst>
              <a:cxn ang="T8">
                <a:pos x="T0" y="T1"/>
              </a:cxn>
              <a:cxn ang="T9">
                <a:pos x="T2" y="T3"/>
              </a:cxn>
              <a:cxn ang="T10">
                <a:pos x="T4" y="T5"/>
              </a:cxn>
              <a:cxn ang="T11">
                <a:pos x="T6" y="T7"/>
              </a:cxn>
            </a:cxnLst>
            <a:rect l="T12" t="T13" r="T14" b="T15"/>
            <a:pathLst>
              <a:path w="22" h="58">
                <a:moveTo>
                  <a:pt x="21" y="0"/>
                </a:moveTo>
                <a:lnTo>
                  <a:pt x="0" y="22"/>
                </a:lnTo>
                <a:lnTo>
                  <a:pt x="21" y="57"/>
                </a:lnTo>
                <a:lnTo>
                  <a:pt x="21" y="0"/>
                </a:lnTo>
              </a:path>
            </a:pathLst>
          </a:custGeom>
          <a:solidFill>
            <a:srgbClr val="676767"/>
          </a:solidFill>
          <a:ln w="12700" cap="rnd">
            <a:solidFill>
              <a:srgbClr val="000000"/>
            </a:solidFill>
            <a:round/>
            <a:headEnd/>
            <a:tailEnd/>
          </a:ln>
        </p:spPr>
        <p:txBody>
          <a:bodyPr/>
          <a:lstStyle/>
          <a:p>
            <a:endParaRPr lang="en-US"/>
          </a:p>
        </p:txBody>
      </p:sp>
      <p:sp>
        <p:nvSpPr>
          <p:cNvPr id="8237" name="Freeform 44"/>
          <p:cNvSpPr>
            <a:spLocks/>
          </p:cNvSpPr>
          <p:nvPr/>
        </p:nvSpPr>
        <p:spPr bwMode="auto">
          <a:xfrm>
            <a:off x="8393112" y="2509837"/>
            <a:ext cx="28575" cy="331788"/>
          </a:xfrm>
          <a:custGeom>
            <a:avLst/>
            <a:gdLst>
              <a:gd name="T0" fmla="*/ 2147483647 w 17"/>
              <a:gd name="T1" fmla="*/ 0 h 189"/>
              <a:gd name="T2" fmla="*/ 0 w 17"/>
              <a:gd name="T3" fmla="*/ 2147483647 h 189"/>
              <a:gd name="T4" fmla="*/ 0 w 17"/>
              <a:gd name="T5" fmla="*/ 2147483647 h 189"/>
              <a:gd name="T6" fmla="*/ 2147483647 w 17"/>
              <a:gd name="T7" fmla="*/ 2147483647 h 189"/>
              <a:gd name="T8" fmla="*/ 2147483647 w 17"/>
              <a:gd name="T9" fmla="*/ 0 h 189"/>
              <a:gd name="T10" fmla="*/ 0 60000 65536"/>
              <a:gd name="T11" fmla="*/ 0 60000 65536"/>
              <a:gd name="T12" fmla="*/ 0 60000 65536"/>
              <a:gd name="T13" fmla="*/ 0 60000 65536"/>
              <a:gd name="T14" fmla="*/ 0 60000 65536"/>
              <a:gd name="T15" fmla="*/ 0 w 17"/>
              <a:gd name="T16" fmla="*/ 0 h 189"/>
              <a:gd name="T17" fmla="*/ 17 w 17"/>
              <a:gd name="T18" fmla="*/ 189 h 189"/>
            </a:gdLst>
            <a:ahLst/>
            <a:cxnLst>
              <a:cxn ang="T10">
                <a:pos x="T0" y="T1"/>
              </a:cxn>
              <a:cxn ang="T11">
                <a:pos x="T2" y="T3"/>
              </a:cxn>
              <a:cxn ang="T12">
                <a:pos x="T4" y="T5"/>
              </a:cxn>
              <a:cxn ang="T13">
                <a:pos x="T6" y="T7"/>
              </a:cxn>
              <a:cxn ang="T14">
                <a:pos x="T8" y="T9"/>
              </a:cxn>
            </a:cxnLst>
            <a:rect l="T15" t="T16" r="T17" b="T18"/>
            <a:pathLst>
              <a:path w="17" h="189">
                <a:moveTo>
                  <a:pt x="13" y="0"/>
                </a:moveTo>
                <a:lnTo>
                  <a:pt x="0" y="30"/>
                </a:lnTo>
                <a:lnTo>
                  <a:pt x="0" y="188"/>
                </a:lnTo>
                <a:lnTo>
                  <a:pt x="16" y="158"/>
                </a:lnTo>
                <a:lnTo>
                  <a:pt x="13" y="0"/>
                </a:lnTo>
              </a:path>
            </a:pathLst>
          </a:custGeom>
          <a:solidFill>
            <a:srgbClr val="808080"/>
          </a:solidFill>
          <a:ln w="12700" cap="rnd">
            <a:solidFill>
              <a:srgbClr val="000000"/>
            </a:solidFill>
            <a:round/>
            <a:headEnd/>
            <a:tailEnd/>
          </a:ln>
        </p:spPr>
        <p:txBody>
          <a:bodyPr/>
          <a:lstStyle/>
          <a:p>
            <a:endParaRPr lang="en-US"/>
          </a:p>
        </p:txBody>
      </p:sp>
      <p:sp>
        <p:nvSpPr>
          <p:cNvPr id="8238" name="Freeform 45"/>
          <p:cNvSpPr>
            <a:spLocks/>
          </p:cNvSpPr>
          <p:nvPr/>
        </p:nvSpPr>
        <p:spPr bwMode="auto">
          <a:xfrm>
            <a:off x="6343650" y="4530725"/>
            <a:ext cx="77787" cy="301625"/>
          </a:xfrm>
          <a:custGeom>
            <a:avLst/>
            <a:gdLst>
              <a:gd name="T0" fmla="*/ 0 w 48"/>
              <a:gd name="T1" fmla="*/ 2147483647 h 171"/>
              <a:gd name="T2" fmla="*/ 2147483647 w 48"/>
              <a:gd name="T3" fmla="*/ 2147483647 h 171"/>
              <a:gd name="T4" fmla="*/ 2147483647 w 48"/>
              <a:gd name="T5" fmla="*/ 2147483647 h 171"/>
              <a:gd name="T6" fmla="*/ 2147483647 w 48"/>
              <a:gd name="T7" fmla="*/ 2147483647 h 171"/>
              <a:gd name="T8" fmla="*/ 2147483647 w 48"/>
              <a:gd name="T9" fmla="*/ 0 h 171"/>
              <a:gd name="T10" fmla="*/ 0 w 48"/>
              <a:gd name="T11" fmla="*/ 2147483647 h 171"/>
              <a:gd name="T12" fmla="*/ 0 60000 65536"/>
              <a:gd name="T13" fmla="*/ 0 60000 65536"/>
              <a:gd name="T14" fmla="*/ 0 60000 65536"/>
              <a:gd name="T15" fmla="*/ 0 60000 65536"/>
              <a:gd name="T16" fmla="*/ 0 60000 65536"/>
              <a:gd name="T17" fmla="*/ 0 60000 65536"/>
              <a:gd name="T18" fmla="*/ 0 w 48"/>
              <a:gd name="T19" fmla="*/ 0 h 171"/>
              <a:gd name="T20" fmla="*/ 48 w 48"/>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48" h="171">
                <a:moveTo>
                  <a:pt x="0" y="30"/>
                </a:moveTo>
                <a:lnTo>
                  <a:pt x="21" y="96"/>
                </a:lnTo>
                <a:lnTo>
                  <a:pt x="21" y="170"/>
                </a:lnTo>
                <a:lnTo>
                  <a:pt x="47" y="152"/>
                </a:lnTo>
                <a:lnTo>
                  <a:pt x="47" y="0"/>
                </a:lnTo>
                <a:lnTo>
                  <a:pt x="0" y="30"/>
                </a:lnTo>
              </a:path>
            </a:pathLst>
          </a:custGeom>
          <a:solidFill>
            <a:srgbClr val="676767"/>
          </a:solidFill>
          <a:ln w="12700" cap="rnd">
            <a:solidFill>
              <a:srgbClr val="000000"/>
            </a:solidFill>
            <a:round/>
            <a:headEnd/>
            <a:tailEnd/>
          </a:ln>
        </p:spPr>
        <p:txBody>
          <a:bodyPr/>
          <a:lstStyle/>
          <a:p>
            <a:endParaRPr lang="en-US"/>
          </a:p>
        </p:txBody>
      </p:sp>
      <p:sp>
        <p:nvSpPr>
          <p:cNvPr id="8239" name="Freeform 46"/>
          <p:cNvSpPr>
            <a:spLocks/>
          </p:cNvSpPr>
          <p:nvPr/>
        </p:nvSpPr>
        <p:spPr bwMode="auto">
          <a:xfrm>
            <a:off x="6419850" y="4521200"/>
            <a:ext cx="241300" cy="279400"/>
          </a:xfrm>
          <a:custGeom>
            <a:avLst/>
            <a:gdLst>
              <a:gd name="T0" fmla="*/ 0 w 151"/>
              <a:gd name="T1" fmla="*/ 2147483647 h 159"/>
              <a:gd name="T2" fmla="*/ 2147483647 w 151"/>
              <a:gd name="T3" fmla="*/ 0 h 159"/>
              <a:gd name="T4" fmla="*/ 2147483647 w 151"/>
              <a:gd name="T5" fmla="*/ 0 h 159"/>
              <a:gd name="T6" fmla="*/ 2147483647 w 151"/>
              <a:gd name="T7" fmla="*/ 2147483647 h 159"/>
              <a:gd name="T8" fmla="*/ 2147483647 w 151"/>
              <a:gd name="T9" fmla="*/ 2147483647 h 159"/>
              <a:gd name="T10" fmla="*/ 0 w 151"/>
              <a:gd name="T11" fmla="*/ 2147483647 h 159"/>
              <a:gd name="T12" fmla="*/ 0 w 151"/>
              <a:gd name="T13" fmla="*/ 2147483647 h 159"/>
              <a:gd name="T14" fmla="*/ 0 60000 65536"/>
              <a:gd name="T15" fmla="*/ 0 60000 65536"/>
              <a:gd name="T16" fmla="*/ 0 60000 65536"/>
              <a:gd name="T17" fmla="*/ 0 60000 65536"/>
              <a:gd name="T18" fmla="*/ 0 60000 65536"/>
              <a:gd name="T19" fmla="*/ 0 60000 65536"/>
              <a:gd name="T20" fmla="*/ 0 60000 65536"/>
              <a:gd name="T21" fmla="*/ 0 w 151"/>
              <a:gd name="T22" fmla="*/ 0 h 159"/>
              <a:gd name="T23" fmla="*/ 151 w 151"/>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59">
                <a:moveTo>
                  <a:pt x="0" y="6"/>
                </a:moveTo>
                <a:lnTo>
                  <a:pt x="63" y="0"/>
                </a:lnTo>
                <a:lnTo>
                  <a:pt x="150" y="0"/>
                </a:lnTo>
                <a:lnTo>
                  <a:pt x="150" y="154"/>
                </a:lnTo>
                <a:lnTo>
                  <a:pt x="63" y="154"/>
                </a:lnTo>
                <a:lnTo>
                  <a:pt x="0" y="158"/>
                </a:lnTo>
                <a:lnTo>
                  <a:pt x="0" y="6"/>
                </a:lnTo>
              </a:path>
            </a:pathLst>
          </a:custGeom>
          <a:solidFill>
            <a:srgbClr val="808080"/>
          </a:solidFill>
          <a:ln w="12700" cap="rnd">
            <a:solidFill>
              <a:srgbClr val="000000"/>
            </a:solidFill>
            <a:round/>
            <a:headEnd/>
            <a:tailEnd/>
          </a:ln>
        </p:spPr>
        <p:txBody>
          <a:bodyPr/>
          <a:lstStyle/>
          <a:p>
            <a:endParaRPr lang="en-US"/>
          </a:p>
        </p:txBody>
      </p:sp>
      <p:sp>
        <p:nvSpPr>
          <p:cNvPr id="8240" name="Freeform 47"/>
          <p:cNvSpPr>
            <a:spLocks/>
          </p:cNvSpPr>
          <p:nvPr/>
        </p:nvSpPr>
        <p:spPr bwMode="auto">
          <a:xfrm>
            <a:off x="6659562" y="4524375"/>
            <a:ext cx="115888" cy="382587"/>
          </a:xfrm>
          <a:custGeom>
            <a:avLst/>
            <a:gdLst>
              <a:gd name="T0" fmla="*/ 0 w 72"/>
              <a:gd name="T1" fmla="*/ 0 h 217"/>
              <a:gd name="T2" fmla="*/ 0 w 72"/>
              <a:gd name="T3" fmla="*/ 2147483647 h 217"/>
              <a:gd name="T4" fmla="*/ 2147483647 w 72"/>
              <a:gd name="T5" fmla="*/ 2147483647 h 217"/>
              <a:gd name="T6" fmla="*/ 2147483647 w 72"/>
              <a:gd name="T7" fmla="*/ 2147483647 h 217"/>
              <a:gd name="T8" fmla="*/ 0 w 72"/>
              <a:gd name="T9" fmla="*/ 0 h 217"/>
              <a:gd name="T10" fmla="*/ 0 60000 65536"/>
              <a:gd name="T11" fmla="*/ 0 60000 65536"/>
              <a:gd name="T12" fmla="*/ 0 60000 65536"/>
              <a:gd name="T13" fmla="*/ 0 60000 65536"/>
              <a:gd name="T14" fmla="*/ 0 60000 65536"/>
              <a:gd name="T15" fmla="*/ 0 w 72"/>
              <a:gd name="T16" fmla="*/ 0 h 217"/>
              <a:gd name="T17" fmla="*/ 72 w 72"/>
              <a:gd name="T18" fmla="*/ 217 h 217"/>
            </a:gdLst>
            <a:ahLst/>
            <a:cxnLst>
              <a:cxn ang="T10">
                <a:pos x="T0" y="T1"/>
              </a:cxn>
              <a:cxn ang="T11">
                <a:pos x="T2" y="T3"/>
              </a:cxn>
              <a:cxn ang="T12">
                <a:pos x="T4" y="T5"/>
              </a:cxn>
              <a:cxn ang="T13">
                <a:pos x="T6" y="T7"/>
              </a:cxn>
              <a:cxn ang="T14">
                <a:pos x="T8" y="T9"/>
              </a:cxn>
            </a:cxnLst>
            <a:rect l="T15" t="T16" r="T17" b="T18"/>
            <a:pathLst>
              <a:path w="72" h="217">
                <a:moveTo>
                  <a:pt x="0" y="0"/>
                </a:moveTo>
                <a:lnTo>
                  <a:pt x="0" y="152"/>
                </a:lnTo>
                <a:lnTo>
                  <a:pt x="71" y="216"/>
                </a:lnTo>
                <a:lnTo>
                  <a:pt x="71" y="60"/>
                </a:lnTo>
                <a:lnTo>
                  <a:pt x="0" y="0"/>
                </a:lnTo>
              </a:path>
            </a:pathLst>
          </a:custGeom>
          <a:solidFill>
            <a:srgbClr val="676767"/>
          </a:solidFill>
          <a:ln w="12700" cap="rnd">
            <a:solidFill>
              <a:srgbClr val="000000"/>
            </a:solidFill>
            <a:round/>
            <a:headEnd/>
            <a:tailEnd/>
          </a:ln>
        </p:spPr>
        <p:txBody>
          <a:bodyPr/>
          <a:lstStyle/>
          <a:p>
            <a:endParaRPr lang="en-US"/>
          </a:p>
        </p:txBody>
      </p:sp>
      <p:sp>
        <p:nvSpPr>
          <p:cNvPr id="8241" name="Freeform 48"/>
          <p:cNvSpPr>
            <a:spLocks/>
          </p:cNvSpPr>
          <p:nvPr/>
        </p:nvSpPr>
        <p:spPr bwMode="auto">
          <a:xfrm>
            <a:off x="6772275" y="4594225"/>
            <a:ext cx="138112" cy="307975"/>
          </a:xfrm>
          <a:custGeom>
            <a:avLst/>
            <a:gdLst>
              <a:gd name="T0" fmla="*/ 0 w 86"/>
              <a:gd name="T1" fmla="*/ 2147483647 h 175"/>
              <a:gd name="T2" fmla="*/ 2147483647 w 86"/>
              <a:gd name="T3" fmla="*/ 0 h 175"/>
              <a:gd name="T4" fmla="*/ 2147483647 w 86"/>
              <a:gd name="T5" fmla="*/ 2147483647 h 175"/>
              <a:gd name="T6" fmla="*/ 0 w 86"/>
              <a:gd name="T7" fmla="*/ 2147483647 h 175"/>
              <a:gd name="T8" fmla="*/ 0 w 86"/>
              <a:gd name="T9" fmla="*/ 2147483647 h 175"/>
              <a:gd name="T10" fmla="*/ 0 60000 65536"/>
              <a:gd name="T11" fmla="*/ 0 60000 65536"/>
              <a:gd name="T12" fmla="*/ 0 60000 65536"/>
              <a:gd name="T13" fmla="*/ 0 60000 65536"/>
              <a:gd name="T14" fmla="*/ 0 60000 65536"/>
              <a:gd name="T15" fmla="*/ 0 w 86"/>
              <a:gd name="T16" fmla="*/ 0 h 175"/>
              <a:gd name="T17" fmla="*/ 86 w 86"/>
              <a:gd name="T18" fmla="*/ 175 h 175"/>
            </a:gdLst>
            <a:ahLst/>
            <a:cxnLst>
              <a:cxn ang="T10">
                <a:pos x="T0" y="T1"/>
              </a:cxn>
              <a:cxn ang="T11">
                <a:pos x="T2" y="T3"/>
              </a:cxn>
              <a:cxn ang="T12">
                <a:pos x="T4" y="T5"/>
              </a:cxn>
              <a:cxn ang="T13">
                <a:pos x="T6" y="T7"/>
              </a:cxn>
              <a:cxn ang="T14">
                <a:pos x="T8" y="T9"/>
              </a:cxn>
            </a:cxnLst>
            <a:rect l="T15" t="T16" r="T17" b="T18"/>
            <a:pathLst>
              <a:path w="86" h="175">
                <a:moveTo>
                  <a:pt x="0" y="22"/>
                </a:moveTo>
                <a:lnTo>
                  <a:pt x="85" y="0"/>
                </a:lnTo>
                <a:lnTo>
                  <a:pt x="85" y="154"/>
                </a:lnTo>
                <a:lnTo>
                  <a:pt x="0" y="174"/>
                </a:lnTo>
                <a:lnTo>
                  <a:pt x="0" y="22"/>
                </a:lnTo>
              </a:path>
            </a:pathLst>
          </a:custGeom>
          <a:solidFill>
            <a:srgbClr val="919191"/>
          </a:solidFill>
          <a:ln w="12700" cap="rnd">
            <a:solidFill>
              <a:srgbClr val="000000"/>
            </a:solidFill>
            <a:round/>
            <a:headEnd/>
            <a:tailEnd/>
          </a:ln>
        </p:spPr>
        <p:txBody>
          <a:bodyPr/>
          <a:lstStyle/>
          <a:p>
            <a:endParaRPr lang="en-US"/>
          </a:p>
        </p:txBody>
      </p:sp>
      <p:sp>
        <p:nvSpPr>
          <p:cNvPr id="8242" name="Freeform 49"/>
          <p:cNvSpPr>
            <a:spLocks/>
          </p:cNvSpPr>
          <p:nvPr/>
        </p:nvSpPr>
        <p:spPr bwMode="auto">
          <a:xfrm>
            <a:off x="6999287" y="4857750"/>
            <a:ext cx="88900" cy="425450"/>
          </a:xfrm>
          <a:custGeom>
            <a:avLst/>
            <a:gdLst>
              <a:gd name="T0" fmla="*/ 0 w 55"/>
              <a:gd name="T1" fmla="*/ 0 h 242"/>
              <a:gd name="T2" fmla="*/ 2147483647 w 55"/>
              <a:gd name="T3" fmla="*/ 2147483647 h 242"/>
              <a:gd name="T4" fmla="*/ 2147483647 w 55"/>
              <a:gd name="T5" fmla="*/ 2147483647 h 242"/>
              <a:gd name="T6" fmla="*/ 0 w 55"/>
              <a:gd name="T7" fmla="*/ 2147483647 h 242"/>
              <a:gd name="T8" fmla="*/ 0 w 55"/>
              <a:gd name="T9" fmla="*/ 0 h 242"/>
              <a:gd name="T10" fmla="*/ 0 60000 65536"/>
              <a:gd name="T11" fmla="*/ 0 60000 65536"/>
              <a:gd name="T12" fmla="*/ 0 60000 65536"/>
              <a:gd name="T13" fmla="*/ 0 60000 65536"/>
              <a:gd name="T14" fmla="*/ 0 60000 65536"/>
              <a:gd name="T15" fmla="*/ 0 w 55"/>
              <a:gd name="T16" fmla="*/ 0 h 242"/>
              <a:gd name="T17" fmla="*/ 55 w 55"/>
              <a:gd name="T18" fmla="*/ 242 h 242"/>
            </a:gdLst>
            <a:ahLst/>
            <a:cxnLst>
              <a:cxn ang="T10">
                <a:pos x="T0" y="T1"/>
              </a:cxn>
              <a:cxn ang="T11">
                <a:pos x="T2" y="T3"/>
              </a:cxn>
              <a:cxn ang="T12">
                <a:pos x="T4" y="T5"/>
              </a:cxn>
              <a:cxn ang="T13">
                <a:pos x="T6" y="T7"/>
              </a:cxn>
              <a:cxn ang="T14">
                <a:pos x="T8" y="T9"/>
              </a:cxn>
            </a:cxnLst>
            <a:rect l="T15" t="T16" r="T17" b="T18"/>
            <a:pathLst>
              <a:path w="55" h="242">
                <a:moveTo>
                  <a:pt x="0" y="0"/>
                </a:moveTo>
                <a:lnTo>
                  <a:pt x="54" y="86"/>
                </a:lnTo>
                <a:lnTo>
                  <a:pt x="54" y="241"/>
                </a:lnTo>
                <a:lnTo>
                  <a:pt x="0" y="153"/>
                </a:lnTo>
                <a:lnTo>
                  <a:pt x="0" y="0"/>
                </a:lnTo>
              </a:path>
            </a:pathLst>
          </a:custGeom>
          <a:solidFill>
            <a:srgbClr val="919191"/>
          </a:solidFill>
          <a:ln w="12700" cap="rnd">
            <a:solidFill>
              <a:srgbClr val="000000"/>
            </a:solidFill>
            <a:round/>
            <a:headEnd/>
            <a:tailEnd/>
          </a:ln>
        </p:spPr>
        <p:txBody>
          <a:bodyPr/>
          <a:lstStyle/>
          <a:p>
            <a:endParaRPr lang="en-US"/>
          </a:p>
        </p:txBody>
      </p:sp>
      <p:sp>
        <p:nvSpPr>
          <p:cNvPr id="8243" name="Freeform 50"/>
          <p:cNvSpPr>
            <a:spLocks/>
          </p:cNvSpPr>
          <p:nvPr/>
        </p:nvSpPr>
        <p:spPr bwMode="auto">
          <a:xfrm>
            <a:off x="6910387" y="4594225"/>
            <a:ext cx="111125" cy="388937"/>
          </a:xfrm>
          <a:custGeom>
            <a:avLst/>
            <a:gdLst>
              <a:gd name="T0" fmla="*/ 0 w 70"/>
              <a:gd name="T1" fmla="*/ 0 h 221"/>
              <a:gd name="T2" fmla="*/ 2147483647 w 70"/>
              <a:gd name="T3" fmla="*/ 2147483647 h 221"/>
              <a:gd name="T4" fmla="*/ 2147483647 w 70"/>
              <a:gd name="T5" fmla="*/ 2147483647 h 221"/>
              <a:gd name="T6" fmla="*/ 2147483647 w 70"/>
              <a:gd name="T7" fmla="*/ 2147483647 h 221"/>
              <a:gd name="T8" fmla="*/ 0 w 70"/>
              <a:gd name="T9" fmla="*/ 2147483647 h 221"/>
              <a:gd name="T10" fmla="*/ 0 w 70"/>
              <a:gd name="T11" fmla="*/ 0 h 221"/>
              <a:gd name="T12" fmla="*/ 0 60000 65536"/>
              <a:gd name="T13" fmla="*/ 0 60000 65536"/>
              <a:gd name="T14" fmla="*/ 0 60000 65536"/>
              <a:gd name="T15" fmla="*/ 0 60000 65536"/>
              <a:gd name="T16" fmla="*/ 0 60000 65536"/>
              <a:gd name="T17" fmla="*/ 0 60000 65536"/>
              <a:gd name="T18" fmla="*/ 0 w 70"/>
              <a:gd name="T19" fmla="*/ 0 h 221"/>
              <a:gd name="T20" fmla="*/ 70 w 70"/>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70" h="221">
                <a:moveTo>
                  <a:pt x="0" y="0"/>
                </a:moveTo>
                <a:lnTo>
                  <a:pt x="69" y="79"/>
                </a:lnTo>
                <a:lnTo>
                  <a:pt x="53" y="151"/>
                </a:lnTo>
                <a:lnTo>
                  <a:pt x="53" y="220"/>
                </a:lnTo>
                <a:lnTo>
                  <a:pt x="0" y="153"/>
                </a:lnTo>
                <a:lnTo>
                  <a:pt x="0" y="0"/>
                </a:lnTo>
              </a:path>
            </a:pathLst>
          </a:custGeom>
          <a:solidFill>
            <a:srgbClr val="676767"/>
          </a:solidFill>
          <a:ln w="12700" cap="rnd">
            <a:solidFill>
              <a:srgbClr val="000000"/>
            </a:solidFill>
            <a:round/>
            <a:headEnd/>
            <a:tailEnd/>
          </a:ln>
        </p:spPr>
        <p:txBody>
          <a:bodyPr/>
          <a:lstStyle/>
          <a:p>
            <a:endParaRPr lang="en-US"/>
          </a:p>
        </p:txBody>
      </p:sp>
      <p:sp>
        <p:nvSpPr>
          <p:cNvPr id="8244" name="Freeform 51"/>
          <p:cNvSpPr>
            <a:spLocks/>
          </p:cNvSpPr>
          <p:nvPr/>
        </p:nvSpPr>
        <p:spPr bwMode="auto">
          <a:xfrm>
            <a:off x="5524500" y="4630737"/>
            <a:ext cx="242887" cy="479425"/>
          </a:xfrm>
          <a:custGeom>
            <a:avLst/>
            <a:gdLst>
              <a:gd name="T0" fmla="*/ 2147483647 w 152"/>
              <a:gd name="T1" fmla="*/ 2147483647 h 273"/>
              <a:gd name="T2" fmla="*/ 0 w 152"/>
              <a:gd name="T3" fmla="*/ 2147483647 h 273"/>
              <a:gd name="T4" fmla="*/ 2147483647 w 152"/>
              <a:gd name="T5" fmla="*/ 2147483647 h 273"/>
              <a:gd name="T6" fmla="*/ 2147483647 w 152"/>
              <a:gd name="T7" fmla="*/ 0 h 273"/>
              <a:gd name="T8" fmla="*/ 2147483647 w 152"/>
              <a:gd name="T9" fmla="*/ 2147483647 h 273"/>
              <a:gd name="T10" fmla="*/ 2147483647 w 152"/>
              <a:gd name="T11" fmla="*/ 2147483647 h 273"/>
              <a:gd name="T12" fmla="*/ 2147483647 w 152"/>
              <a:gd name="T13" fmla="*/ 2147483647 h 273"/>
              <a:gd name="T14" fmla="*/ 0 60000 65536"/>
              <a:gd name="T15" fmla="*/ 0 60000 65536"/>
              <a:gd name="T16" fmla="*/ 0 60000 65536"/>
              <a:gd name="T17" fmla="*/ 0 60000 65536"/>
              <a:gd name="T18" fmla="*/ 0 60000 65536"/>
              <a:gd name="T19" fmla="*/ 0 60000 65536"/>
              <a:gd name="T20" fmla="*/ 0 60000 65536"/>
              <a:gd name="T21" fmla="*/ 0 w 152"/>
              <a:gd name="T22" fmla="*/ 0 h 273"/>
              <a:gd name="T23" fmla="*/ 152 w 152"/>
              <a:gd name="T24" fmla="*/ 273 h 2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273">
                <a:moveTo>
                  <a:pt x="13" y="272"/>
                </a:moveTo>
                <a:lnTo>
                  <a:pt x="0" y="188"/>
                </a:lnTo>
                <a:lnTo>
                  <a:pt x="30" y="99"/>
                </a:lnTo>
                <a:lnTo>
                  <a:pt x="151" y="0"/>
                </a:lnTo>
                <a:lnTo>
                  <a:pt x="151" y="154"/>
                </a:lnTo>
                <a:lnTo>
                  <a:pt x="32" y="251"/>
                </a:lnTo>
                <a:lnTo>
                  <a:pt x="13" y="272"/>
                </a:lnTo>
              </a:path>
            </a:pathLst>
          </a:custGeom>
          <a:solidFill>
            <a:srgbClr val="808080"/>
          </a:solidFill>
          <a:ln w="12700" cap="rnd">
            <a:solidFill>
              <a:srgbClr val="000000"/>
            </a:solidFill>
            <a:round/>
            <a:headEnd/>
            <a:tailEnd/>
          </a:ln>
        </p:spPr>
        <p:txBody>
          <a:bodyPr/>
          <a:lstStyle/>
          <a:p>
            <a:endParaRPr lang="en-US"/>
          </a:p>
        </p:txBody>
      </p:sp>
      <p:sp>
        <p:nvSpPr>
          <p:cNvPr id="8245" name="Freeform 52"/>
          <p:cNvSpPr>
            <a:spLocks/>
          </p:cNvSpPr>
          <p:nvPr/>
        </p:nvSpPr>
        <p:spPr bwMode="auto">
          <a:xfrm>
            <a:off x="5765800" y="4589462"/>
            <a:ext cx="133350" cy="309563"/>
          </a:xfrm>
          <a:custGeom>
            <a:avLst/>
            <a:gdLst>
              <a:gd name="T0" fmla="*/ 0 w 84"/>
              <a:gd name="T1" fmla="*/ 2147483647 h 176"/>
              <a:gd name="T2" fmla="*/ 0 w 84"/>
              <a:gd name="T3" fmla="*/ 2147483647 h 176"/>
              <a:gd name="T4" fmla="*/ 2147483647 w 84"/>
              <a:gd name="T5" fmla="*/ 2147483647 h 176"/>
              <a:gd name="T6" fmla="*/ 2147483647 w 84"/>
              <a:gd name="T7" fmla="*/ 0 h 176"/>
              <a:gd name="T8" fmla="*/ 0 w 84"/>
              <a:gd name="T9" fmla="*/ 2147483647 h 176"/>
              <a:gd name="T10" fmla="*/ 0 60000 65536"/>
              <a:gd name="T11" fmla="*/ 0 60000 65536"/>
              <a:gd name="T12" fmla="*/ 0 60000 65536"/>
              <a:gd name="T13" fmla="*/ 0 60000 65536"/>
              <a:gd name="T14" fmla="*/ 0 60000 65536"/>
              <a:gd name="T15" fmla="*/ 0 w 84"/>
              <a:gd name="T16" fmla="*/ 0 h 176"/>
              <a:gd name="T17" fmla="*/ 84 w 84"/>
              <a:gd name="T18" fmla="*/ 176 h 176"/>
            </a:gdLst>
            <a:ahLst/>
            <a:cxnLst>
              <a:cxn ang="T10">
                <a:pos x="T0" y="T1"/>
              </a:cxn>
              <a:cxn ang="T11">
                <a:pos x="T2" y="T3"/>
              </a:cxn>
              <a:cxn ang="T12">
                <a:pos x="T4" y="T5"/>
              </a:cxn>
              <a:cxn ang="T13">
                <a:pos x="T6" y="T7"/>
              </a:cxn>
              <a:cxn ang="T14">
                <a:pos x="T8" y="T9"/>
              </a:cxn>
            </a:cxnLst>
            <a:rect l="T15" t="T16" r="T17" b="T18"/>
            <a:pathLst>
              <a:path w="84" h="176">
                <a:moveTo>
                  <a:pt x="0" y="24"/>
                </a:moveTo>
                <a:lnTo>
                  <a:pt x="0" y="175"/>
                </a:lnTo>
                <a:lnTo>
                  <a:pt x="83" y="153"/>
                </a:lnTo>
                <a:lnTo>
                  <a:pt x="83" y="0"/>
                </a:lnTo>
                <a:lnTo>
                  <a:pt x="0" y="24"/>
                </a:lnTo>
              </a:path>
            </a:pathLst>
          </a:custGeom>
          <a:solidFill>
            <a:srgbClr val="676767"/>
          </a:solidFill>
          <a:ln w="12700" cap="rnd">
            <a:solidFill>
              <a:srgbClr val="000000"/>
            </a:solidFill>
            <a:round/>
            <a:headEnd/>
            <a:tailEnd/>
          </a:ln>
        </p:spPr>
        <p:txBody>
          <a:bodyPr/>
          <a:lstStyle/>
          <a:p>
            <a:endParaRPr lang="en-US"/>
          </a:p>
        </p:txBody>
      </p:sp>
      <p:sp>
        <p:nvSpPr>
          <p:cNvPr id="8246" name="Freeform 53"/>
          <p:cNvSpPr>
            <a:spLocks/>
          </p:cNvSpPr>
          <p:nvPr/>
        </p:nvSpPr>
        <p:spPr bwMode="auto">
          <a:xfrm>
            <a:off x="6173787" y="4699000"/>
            <a:ext cx="212725" cy="280987"/>
          </a:xfrm>
          <a:custGeom>
            <a:avLst/>
            <a:gdLst>
              <a:gd name="T0" fmla="*/ 0 w 133"/>
              <a:gd name="T1" fmla="*/ 0 h 160"/>
              <a:gd name="T2" fmla="*/ 0 w 133"/>
              <a:gd name="T3" fmla="*/ 2147483647 h 160"/>
              <a:gd name="T4" fmla="*/ 2147483647 w 133"/>
              <a:gd name="T5" fmla="*/ 2147483647 h 160"/>
              <a:gd name="T6" fmla="*/ 2147483647 w 133"/>
              <a:gd name="T7" fmla="*/ 2147483647 h 160"/>
              <a:gd name="T8" fmla="*/ 0 w 133"/>
              <a:gd name="T9" fmla="*/ 0 h 160"/>
              <a:gd name="T10" fmla="*/ 0 60000 65536"/>
              <a:gd name="T11" fmla="*/ 0 60000 65536"/>
              <a:gd name="T12" fmla="*/ 0 60000 65536"/>
              <a:gd name="T13" fmla="*/ 0 60000 65536"/>
              <a:gd name="T14" fmla="*/ 0 60000 65536"/>
              <a:gd name="T15" fmla="*/ 0 w 133"/>
              <a:gd name="T16" fmla="*/ 0 h 160"/>
              <a:gd name="T17" fmla="*/ 133 w 133"/>
              <a:gd name="T18" fmla="*/ 160 h 160"/>
            </a:gdLst>
            <a:ahLst/>
            <a:cxnLst>
              <a:cxn ang="T10">
                <a:pos x="T0" y="T1"/>
              </a:cxn>
              <a:cxn ang="T11">
                <a:pos x="T2" y="T3"/>
              </a:cxn>
              <a:cxn ang="T12">
                <a:pos x="T4" y="T5"/>
              </a:cxn>
              <a:cxn ang="T13">
                <a:pos x="T6" y="T7"/>
              </a:cxn>
              <a:cxn ang="T14">
                <a:pos x="T8" y="T9"/>
              </a:cxn>
            </a:cxnLst>
            <a:rect l="T15" t="T16" r="T17" b="T18"/>
            <a:pathLst>
              <a:path w="133" h="160">
                <a:moveTo>
                  <a:pt x="0" y="0"/>
                </a:moveTo>
                <a:lnTo>
                  <a:pt x="0" y="153"/>
                </a:lnTo>
                <a:lnTo>
                  <a:pt x="132" y="159"/>
                </a:lnTo>
                <a:lnTo>
                  <a:pt x="132" y="4"/>
                </a:lnTo>
                <a:lnTo>
                  <a:pt x="0" y="0"/>
                </a:lnTo>
              </a:path>
            </a:pathLst>
          </a:custGeom>
          <a:solidFill>
            <a:srgbClr val="808080"/>
          </a:solidFill>
          <a:ln w="12700" cap="rnd">
            <a:solidFill>
              <a:srgbClr val="000000"/>
            </a:solidFill>
            <a:round/>
            <a:headEnd/>
            <a:tailEnd/>
          </a:ln>
        </p:spPr>
        <p:txBody>
          <a:bodyPr/>
          <a:lstStyle/>
          <a:p>
            <a:endParaRPr lang="en-US"/>
          </a:p>
        </p:txBody>
      </p:sp>
      <p:sp>
        <p:nvSpPr>
          <p:cNvPr id="8247" name="Freeform 54"/>
          <p:cNvSpPr>
            <a:spLocks/>
          </p:cNvSpPr>
          <p:nvPr/>
        </p:nvSpPr>
        <p:spPr bwMode="auto">
          <a:xfrm>
            <a:off x="7085012" y="5011737"/>
            <a:ext cx="39688" cy="277813"/>
          </a:xfrm>
          <a:custGeom>
            <a:avLst/>
            <a:gdLst>
              <a:gd name="T0" fmla="*/ 0 w 25"/>
              <a:gd name="T1" fmla="*/ 0 h 158"/>
              <a:gd name="T2" fmla="*/ 0 w 25"/>
              <a:gd name="T3" fmla="*/ 2147483647 h 158"/>
              <a:gd name="T4" fmla="*/ 2147483647 w 25"/>
              <a:gd name="T5" fmla="*/ 2147483647 h 158"/>
              <a:gd name="T6" fmla="*/ 2147483647 w 25"/>
              <a:gd name="T7" fmla="*/ 2147483647 h 158"/>
              <a:gd name="T8" fmla="*/ 0 w 25"/>
              <a:gd name="T9" fmla="*/ 0 h 158"/>
              <a:gd name="T10" fmla="*/ 0 60000 65536"/>
              <a:gd name="T11" fmla="*/ 0 60000 65536"/>
              <a:gd name="T12" fmla="*/ 0 60000 65536"/>
              <a:gd name="T13" fmla="*/ 0 60000 65536"/>
              <a:gd name="T14" fmla="*/ 0 60000 65536"/>
              <a:gd name="T15" fmla="*/ 0 w 25"/>
              <a:gd name="T16" fmla="*/ 0 h 158"/>
              <a:gd name="T17" fmla="*/ 25 w 25"/>
              <a:gd name="T18" fmla="*/ 158 h 158"/>
            </a:gdLst>
            <a:ahLst/>
            <a:cxnLst>
              <a:cxn ang="T10">
                <a:pos x="T0" y="T1"/>
              </a:cxn>
              <a:cxn ang="T11">
                <a:pos x="T2" y="T3"/>
              </a:cxn>
              <a:cxn ang="T12">
                <a:pos x="T4" y="T5"/>
              </a:cxn>
              <a:cxn ang="T13">
                <a:pos x="T6" y="T7"/>
              </a:cxn>
              <a:cxn ang="T14">
                <a:pos x="T8" y="T9"/>
              </a:cxn>
            </a:cxnLst>
            <a:rect l="T15" t="T16" r="T17" b="T18"/>
            <a:pathLst>
              <a:path w="25" h="158">
                <a:moveTo>
                  <a:pt x="0" y="0"/>
                </a:moveTo>
                <a:lnTo>
                  <a:pt x="0" y="157"/>
                </a:lnTo>
                <a:lnTo>
                  <a:pt x="24" y="157"/>
                </a:lnTo>
                <a:lnTo>
                  <a:pt x="24" y="2"/>
                </a:lnTo>
                <a:lnTo>
                  <a:pt x="0" y="0"/>
                </a:lnTo>
              </a:path>
            </a:pathLst>
          </a:custGeom>
          <a:solidFill>
            <a:srgbClr val="808080"/>
          </a:solidFill>
          <a:ln w="12700" cap="rnd">
            <a:solidFill>
              <a:srgbClr val="000000"/>
            </a:solidFill>
            <a:round/>
            <a:headEnd/>
            <a:tailEnd/>
          </a:ln>
        </p:spPr>
        <p:txBody>
          <a:bodyPr/>
          <a:lstStyle/>
          <a:p>
            <a:endParaRPr lang="en-US"/>
          </a:p>
        </p:txBody>
      </p:sp>
      <p:sp>
        <p:nvSpPr>
          <p:cNvPr id="8248" name="Freeform 55"/>
          <p:cNvSpPr>
            <a:spLocks/>
          </p:cNvSpPr>
          <p:nvPr/>
        </p:nvSpPr>
        <p:spPr bwMode="auto">
          <a:xfrm>
            <a:off x="7248525" y="4192587"/>
            <a:ext cx="104775" cy="312738"/>
          </a:xfrm>
          <a:custGeom>
            <a:avLst/>
            <a:gdLst>
              <a:gd name="T0" fmla="*/ 0 w 65"/>
              <a:gd name="T1" fmla="*/ 2147483647 h 178"/>
              <a:gd name="T2" fmla="*/ 2147483647 w 65"/>
              <a:gd name="T3" fmla="*/ 0 h 178"/>
              <a:gd name="T4" fmla="*/ 2147483647 w 65"/>
              <a:gd name="T5" fmla="*/ 2147483647 h 178"/>
              <a:gd name="T6" fmla="*/ 0 w 65"/>
              <a:gd name="T7" fmla="*/ 2147483647 h 178"/>
              <a:gd name="T8" fmla="*/ 0 w 65"/>
              <a:gd name="T9" fmla="*/ 2147483647 h 178"/>
              <a:gd name="T10" fmla="*/ 0 60000 65536"/>
              <a:gd name="T11" fmla="*/ 0 60000 65536"/>
              <a:gd name="T12" fmla="*/ 0 60000 65536"/>
              <a:gd name="T13" fmla="*/ 0 60000 65536"/>
              <a:gd name="T14" fmla="*/ 0 60000 65536"/>
              <a:gd name="T15" fmla="*/ 0 w 65"/>
              <a:gd name="T16" fmla="*/ 0 h 178"/>
              <a:gd name="T17" fmla="*/ 65 w 65"/>
              <a:gd name="T18" fmla="*/ 178 h 178"/>
            </a:gdLst>
            <a:ahLst/>
            <a:cxnLst>
              <a:cxn ang="T10">
                <a:pos x="T0" y="T1"/>
              </a:cxn>
              <a:cxn ang="T11">
                <a:pos x="T2" y="T3"/>
              </a:cxn>
              <a:cxn ang="T12">
                <a:pos x="T4" y="T5"/>
              </a:cxn>
              <a:cxn ang="T13">
                <a:pos x="T6" y="T7"/>
              </a:cxn>
              <a:cxn ang="T14">
                <a:pos x="T8" y="T9"/>
              </a:cxn>
            </a:cxnLst>
            <a:rect l="T15" t="T16" r="T17" b="T18"/>
            <a:pathLst>
              <a:path w="65" h="178">
                <a:moveTo>
                  <a:pt x="0" y="22"/>
                </a:moveTo>
                <a:lnTo>
                  <a:pt x="64" y="0"/>
                </a:lnTo>
                <a:lnTo>
                  <a:pt x="64" y="155"/>
                </a:lnTo>
                <a:lnTo>
                  <a:pt x="0" y="177"/>
                </a:lnTo>
                <a:lnTo>
                  <a:pt x="0" y="22"/>
                </a:lnTo>
              </a:path>
            </a:pathLst>
          </a:custGeom>
          <a:solidFill>
            <a:srgbClr val="919191"/>
          </a:solidFill>
          <a:ln w="12700" cap="rnd">
            <a:solidFill>
              <a:srgbClr val="000000"/>
            </a:solidFill>
            <a:round/>
            <a:headEnd/>
            <a:tailEnd/>
          </a:ln>
        </p:spPr>
        <p:txBody>
          <a:bodyPr/>
          <a:lstStyle/>
          <a:p>
            <a:endParaRPr lang="en-US"/>
          </a:p>
        </p:txBody>
      </p:sp>
      <p:sp>
        <p:nvSpPr>
          <p:cNvPr id="8249" name="Freeform 56"/>
          <p:cNvSpPr>
            <a:spLocks/>
          </p:cNvSpPr>
          <p:nvPr/>
        </p:nvSpPr>
        <p:spPr bwMode="auto">
          <a:xfrm>
            <a:off x="7351712" y="4037012"/>
            <a:ext cx="130175" cy="433388"/>
          </a:xfrm>
          <a:custGeom>
            <a:avLst/>
            <a:gdLst>
              <a:gd name="T0" fmla="*/ 0 w 82"/>
              <a:gd name="T1" fmla="*/ 2147483647 h 246"/>
              <a:gd name="T2" fmla="*/ 2147483647 w 82"/>
              <a:gd name="T3" fmla="*/ 0 h 246"/>
              <a:gd name="T4" fmla="*/ 2147483647 w 82"/>
              <a:gd name="T5" fmla="*/ 2147483647 h 246"/>
              <a:gd name="T6" fmla="*/ 0 w 82"/>
              <a:gd name="T7" fmla="*/ 2147483647 h 246"/>
              <a:gd name="T8" fmla="*/ 0 w 82"/>
              <a:gd name="T9" fmla="*/ 2147483647 h 246"/>
              <a:gd name="T10" fmla="*/ 0 60000 65536"/>
              <a:gd name="T11" fmla="*/ 0 60000 65536"/>
              <a:gd name="T12" fmla="*/ 0 60000 65536"/>
              <a:gd name="T13" fmla="*/ 0 60000 65536"/>
              <a:gd name="T14" fmla="*/ 0 60000 65536"/>
              <a:gd name="T15" fmla="*/ 0 w 82"/>
              <a:gd name="T16" fmla="*/ 0 h 246"/>
              <a:gd name="T17" fmla="*/ 82 w 82"/>
              <a:gd name="T18" fmla="*/ 246 h 246"/>
            </a:gdLst>
            <a:ahLst/>
            <a:cxnLst>
              <a:cxn ang="T10">
                <a:pos x="T0" y="T1"/>
              </a:cxn>
              <a:cxn ang="T11">
                <a:pos x="T2" y="T3"/>
              </a:cxn>
              <a:cxn ang="T12">
                <a:pos x="T4" y="T5"/>
              </a:cxn>
              <a:cxn ang="T13">
                <a:pos x="T6" y="T7"/>
              </a:cxn>
              <a:cxn ang="T14">
                <a:pos x="T8" y="T9"/>
              </a:cxn>
            </a:cxnLst>
            <a:rect l="T15" t="T16" r="T17" b="T18"/>
            <a:pathLst>
              <a:path w="82" h="246">
                <a:moveTo>
                  <a:pt x="0" y="89"/>
                </a:moveTo>
                <a:lnTo>
                  <a:pt x="81" y="0"/>
                </a:lnTo>
                <a:lnTo>
                  <a:pt x="81" y="156"/>
                </a:lnTo>
                <a:lnTo>
                  <a:pt x="0" y="245"/>
                </a:lnTo>
                <a:lnTo>
                  <a:pt x="0" y="89"/>
                </a:lnTo>
              </a:path>
            </a:pathLst>
          </a:custGeom>
          <a:solidFill>
            <a:srgbClr val="808080"/>
          </a:solidFill>
          <a:ln w="12700" cap="rnd">
            <a:solidFill>
              <a:srgbClr val="000000"/>
            </a:solidFill>
            <a:round/>
            <a:headEnd/>
            <a:tailEnd/>
          </a:ln>
        </p:spPr>
        <p:txBody>
          <a:bodyPr/>
          <a:lstStyle/>
          <a:p>
            <a:endParaRPr lang="en-US"/>
          </a:p>
        </p:txBody>
      </p:sp>
      <p:sp>
        <p:nvSpPr>
          <p:cNvPr id="8250" name="Freeform 57"/>
          <p:cNvSpPr>
            <a:spLocks/>
          </p:cNvSpPr>
          <p:nvPr/>
        </p:nvSpPr>
        <p:spPr bwMode="auto">
          <a:xfrm>
            <a:off x="7481887" y="3932237"/>
            <a:ext cx="63500" cy="382588"/>
          </a:xfrm>
          <a:custGeom>
            <a:avLst/>
            <a:gdLst>
              <a:gd name="T0" fmla="*/ 0 w 40"/>
              <a:gd name="T1" fmla="*/ 2147483647 h 218"/>
              <a:gd name="T2" fmla="*/ 0 w 40"/>
              <a:gd name="T3" fmla="*/ 2147483647 h 218"/>
              <a:gd name="T4" fmla="*/ 2147483647 w 40"/>
              <a:gd name="T5" fmla="*/ 2147483647 h 218"/>
              <a:gd name="T6" fmla="*/ 2147483647 w 40"/>
              <a:gd name="T7" fmla="*/ 0 h 218"/>
              <a:gd name="T8" fmla="*/ 0 w 40"/>
              <a:gd name="T9" fmla="*/ 2147483647 h 218"/>
              <a:gd name="T10" fmla="*/ 0 60000 65536"/>
              <a:gd name="T11" fmla="*/ 0 60000 65536"/>
              <a:gd name="T12" fmla="*/ 0 60000 65536"/>
              <a:gd name="T13" fmla="*/ 0 60000 65536"/>
              <a:gd name="T14" fmla="*/ 0 60000 65536"/>
              <a:gd name="T15" fmla="*/ 0 w 40"/>
              <a:gd name="T16" fmla="*/ 0 h 218"/>
              <a:gd name="T17" fmla="*/ 40 w 40"/>
              <a:gd name="T18" fmla="*/ 218 h 218"/>
            </a:gdLst>
            <a:ahLst/>
            <a:cxnLst>
              <a:cxn ang="T10">
                <a:pos x="T0" y="T1"/>
              </a:cxn>
              <a:cxn ang="T11">
                <a:pos x="T2" y="T3"/>
              </a:cxn>
              <a:cxn ang="T12">
                <a:pos x="T4" y="T5"/>
              </a:cxn>
              <a:cxn ang="T13">
                <a:pos x="T6" y="T7"/>
              </a:cxn>
              <a:cxn ang="T14">
                <a:pos x="T8" y="T9"/>
              </a:cxn>
            </a:cxnLst>
            <a:rect l="T15" t="T16" r="T17" b="T18"/>
            <a:pathLst>
              <a:path w="40" h="218">
                <a:moveTo>
                  <a:pt x="0" y="64"/>
                </a:moveTo>
                <a:lnTo>
                  <a:pt x="0" y="217"/>
                </a:lnTo>
                <a:lnTo>
                  <a:pt x="39" y="153"/>
                </a:lnTo>
                <a:lnTo>
                  <a:pt x="39" y="0"/>
                </a:lnTo>
                <a:lnTo>
                  <a:pt x="0" y="64"/>
                </a:lnTo>
              </a:path>
            </a:pathLst>
          </a:custGeom>
          <a:solidFill>
            <a:srgbClr val="808080"/>
          </a:solidFill>
          <a:ln w="12700" cap="rnd">
            <a:solidFill>
              <a:srgbClr val="000000"/>
            </a:solidFill>
            <a:round/>
            <a:headEnd/>
            <a:tailEnd/>
          </a:ln>
        </p:spPr>
        <p:txBody>
          <a:bodyPr/>
          <a:lstStyle/>
          <a:p>
            <a:endParaRPr lang="en-US"/>
          </a:p>
        </p:txBody>
      </p:sp>
      <p:sp>
        <p:nvSpPr>
          <p:cNvPr id="8251" name="Freeform 58"/>
          <p:cNvSpPr>
            <a:spLocks/>
          </p:cNvSpPr>
          <p:nvPr/>
        </p:nvSpPr>
        <p:spPr bwMode="auto">
          <a:xfrm>
            <a:off x="7172325" y="4237037"/>
            <a:ext cx="79375" cy="404813"/>
          </a:xfrm>
          <a:custGeom>
            <a:avLst/>
            <a:gdLst>
              <a:gd name="T0" fmla="*/ 2147483647 w 49"/>
              <a:gd name="T1" fmla="*/ 0 h 230"/>
              <a:gd name="T2" fmla="*/ 2147483647 w 49"/>
              <a:gd name="T3" fmla="*/ 2147483647 h 230"/>
              <a:gd name="T4" fmla="*/ 2147483647 w 49"/>
              <a:gd name="T5" fmla="*/ 2147483647 h 230"/>
              <a:gd name="T6" fmla="*/ 2147483647 w 49"/>
              <a:gd name="T7" fmla="*/ 2147483647 h 230"/>
              <a:gd name="T8" fmla="*/ 2147483647 w 49"/>
              <a:gd name="T9" fmla="*/ 2147483647 h 230"/>
              <a:gd name="T10" fmla="*/ 0 w 49"/>
              <a:gd name="T11" fmla="*/ 2147483647 h 230"/>
              <a:gd name="T12" fmla="*/ 2147483647 w 49"/>
              <a:gd name="T13" fmla="*/ 2147483647 h 230"/>
              <a:gd name="T14" fmla="*/ 2147483647 w 49"/>
              <a:gd name="T15" fmla="*/ 0 h 230"/>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30"/>
              <a:gd name="T26" fmla="*/ 49 w 49"/>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30">
                <a:moveTo>
                  <a:pt x="48" y="0"/>
                </a:moveTo>
                <a:lnTo>
                  <a:pt x="48" y="157"/>
                </a:lnTo>
                <a:lnTo>
                  <a:pt x="40" y="199"/>
                </a:lnTo>
                <a:lnTo>
                  <a:pt x="28" y="229"/>
                </a:lnTo>
                <a:lnTo>
                  <a:pt x="9" y="201"/>
                </a:lnTo>
                <a:lnTo>
                  <a:pt x="0" y="147"/>
                </a:lnTo>
                <a:lnTo>
                  <a:pt x="38" y="51"/>
                </a:lnTo>
                <a:lnTo>
                  <a:pt x="48" y="0"/>
                </a:lnTo>
              </a:path>
            </a:pathLst>
          </a:custGeom>
          <a:solidFill>
            <a:srgbClr val="676767"/>
          </a:solidFill>
          <a:ln w="12700" cap="rnd">
            <a:solidFill>
              <a:srgbClr val="000000"/>
            </a:solidFill>
            <a:round/>
            <a:headEnd/>
            <a:tailEnd/>
          </a:ln>
        </p:spPr>
        <p:txBody>
          <a:bodyPr/>
          <a:lstStyle/>
          <a:p>
            <a:endParaRPr lang="en-US"/>
          </a:p>
        </p:txBody>
      </p:sp>
      <p:sp>
        <p:nvSpPr>
          <p:cNvPr id="8252" name="Freeform 59"/>
          <p:cNvSpPr>
            <a:spLocks/>
          </p:cNvSpPr>
          <p:nvPr/>
        </p:nvSpPr>
        <p:spPr bwMode="auto">
          <a:xfrm>
            <a:off x="7543800" y="3878262"/>
            <a:ext cx="150812" cy="327025"/>
          </a:xfrm>
          <a:custGeom>
            <a:avLst/>
            <a:gdLst>
              <a:gd name="T0" fmla="*/ 0 w 94"/>
              <a:gd name="T1" fmla="*/ 2147483647 h 186"/>
              <a:gd name="T2" fmla="*/ 2147483647 w 94"/>
              <a:gd name="T3" fmla="*/ 0 h 186"/>
              <a:gd name="T4" fmla="*/ 2147483647 w 94"/>
              <a:gd name="T5" fmla="*/ 2147483647 h 186"/>
              <a:gd name="T6" fmla="*/ 0 w 94"/>
              <a:gd name="T7" fmla="*/ 2147483647 h 186"/>
              <a:gd name="T8" fmla="*/ 0 w 94"/>
              <a:gd name="T9" fmla="*/ 2147483647 h 186"/>
              <a:gd name="T10" fmla="*/ 0 60000 65536"/>
              <a:gd name="T11" fmla="*/ 0 60000 65536"/>
              <a:gd name="T12" fmla="*/ 0 60000 65536"/>
              <a:gd name="T13" fmla="*/ 0 60000 65536"/>
              <a:gd name="T14" fmla="*/ 0 60000 65536"/>
              <a:gd name="T15" fmla="*/ 0 w 94"/>
              <a:gd name="T16" fmla="*/ 0 h 186"/>
              <a:gd name="T17" fmla="*/ 94 w 94"/>
              <a:gd name="T18" fmla="*/ 186 h 186"/>
            </a:gdLst>
            <a:ahLst/>
            <a:cxnLst>
              <a:cxn ang="T10">
                <a:pos x="T0" y="T1"/>
              </a:cxn>
              <a:cxn ang="T11">
                <a:pos x="T2" y="T3"/>
              </a:cxn>
              <a:cxn ang="T12">
                <a:pos x="T4" y="T5"/>
              </a:cxn>
              <a:cxn ang="T13">
                <a:pos x="T6" y="T7"/>
              </a:cxn>
              <a:cxn ang="T14">
                <a:pos x="T8" y="T9"/>
              </a:cxn>
            </a:cxnLst>
            <a:rect l="T15" t="T16" r="T17" b="T18"/>
            <a:pathLst>
              <a:path w="94" h="186">
                <a:moveTo>
                  <a:pt x="0" y="28"/>
                </a:moveTo>
                <a:lnTo>
                  <a:pt x="93" y="0"/>
                </a:lnTo>
                <a:lnTo>
                  <a:pt x="93" y="155"/>
                </a:lnTo>
                <a:lnTo>
                  <a:pt x="0" y="185"/>
                </a:lnTo>
                <a:lnTo>
                  <a:pt x="0" y="28"/>
                </a:lnTo>
              </a:path>
            </a:pathLst>
          </a:custGeom>
          <a:solidFill>
            <a:srgbClr val="919191"/>
          </a:solidFill>
          <a:ln w="12700" cap="rnd">
            <a:solidFill>
              <a:srgbClr val="000000"/>
            </a:solidFill>
            <a:round/>
            <a:headEnd/>
            <a:tailEnd/>
          </a:ln>
        </p:spPr>
        <p:txBody>
          <a:bodyPr/>
          <a:lstStyle/>
          <a:p>
            <a:endParaRPr lang="en-US"/>
          </a:p>
        </p:txBody>
      </p:sp>
      <p:sp>
        <p:nvSpPr>
          <p:cNvPr id="8253" name="Freeform 60"/>
          <p:cNvSpPr>
            <a:spLocks/>
          </p:cNvSpPr>
          <p:nvPr/>
        </p:nvSpPr>
        <p:spPr bwMode="auto">
          <a:xfrm>
            <a:off x="7693025" y="3757612"/>
            <a:ext cx="101600" cy="396875"/>
          </a:xfrm>
          <a:custGeom>
            <a:avLst/>
            <a:gdLst>
              <a:gd name="T0" fmla="*/ 0 w 64"/>
              <a:gd name="T1" fmla="*/ 2147483647 h 226"/>
              <a:gd name="T2" fmla="*/ 0 w 64"/>
              <a:gd name="T3" fmla="*/ 2147483647 h 226"/>
              <a:gd name="T4" fmla="*/ 2147483647 w 64"/>
              <a:gd name="T5" fmla="*/ 2147483647 h 226"/>
              <a:gd name="T6" fmla="*/ 2147483647 w 64"/>
              <a:gd name="T7" fmla="*/ 0 h 226"/>
              <a:gd name="T8" fmla="*/ 0 w 64"/>
              <a:gd name="T9" fmla="*/ 2147483647 h 226"/>
              <a:gd name="T10" fmla="*/ 0 60000 65536"/>
              <a:gd name="T11" fmla="*/ 0 60000 65536"/>
              <a:gd name="T12" fmla="*/ 0 60000 65536"/>
              <a:gd name="T13" fmla="*/ 0 60000 65536"/>
              <a:gd name="T14" fmla="*/ 0 60000 65536"/>
              <a:gd name="T15" fmla="*/ 0 w 64"/>
              <a:gd name="T16" fmla="*/ 0 h 226"/>
              <a:gd name="T17" fmla="*/ 64 w 64"/>
              <a:gd name="T18" fmla="*/ 226 h 226"/>
            </a:gdLst>
            <a:ahLst/>
            <a:cxnLst>
              <a:cxn ang="T10">
                <a:pos x="T0" y="T1"/>
              </a:cxn>
              <a:cxn ang="T11">
                <a:pos x="T2" y="T3"/>
              </a:cxn>
              <a:cxn ang="T12">
                <a:pos x="T4" y="T5"/>
              </a:cxn>
              <a:cxn ang="T13">
                <a:pos x="T6" y="T7"/>
              </a:cxn>
              <a:cxn ang="T14">
                <a:pos x="T8" y="T9"/>
              </a:cxn>
            </a:cxnLst>
            <a:rect l="T15" t="T16" r="T17" b="T18"/>
            <a:pathLst>
              <a:path w="64" h="226">
                <a:moveTo>
                  <a:pt x="0" y="70"/>
                </a:moveTo>
                <a:lnTo>
                  <a:pt x="0" y="225"/>
                </a:lnTo>
                <a:lnTo>
                  <a:pt x="63" y="154"/>
                </a:lnTo>
                <a:lnTo>
                  <a:pt x="63" y="0"/>
                </a:lnTo>
                <a:lnTo>
                  <a:pt x="0" y="70"/>
                </a:lnTo>
              </a:path>
            </a:pathLst>
          </a:custGeom>
          <a:solidFill>
            <a:srgbClr val="808080"/>
          </a:solidFill>
          <a:ln w="12700" cap="rnd">
            <a:solidFill>
              <a:srgbClr val="000000"/>
            </a:solidFill>
            <a:round/>
            <a:headEnd/>
            <a:tailEnd/>
          </a:ln>
        </p:spPr>
        <p:txBody>
          <a:bodyPr/>
          <a:lstStyle/>
          <a:p>
            <a:endParaRPr lang="en-US"/>
          </a:p>
        </p:txBody>
      </p:sp>
      <p:sp>
        <p:nvSpPr>
          <p:cNvPr id="8254" name="Freeform 61"/>
          <p:cNvSpPr>
            <a:spLocks/>
          </p:cNvSpPr>
          <p:nvPr/>
        </p:nvSpPr>
        <p:spPr bwMode="auto">
          <a:xfrm>
            <a:off x="7861300" y="3143250"/>
            <a:ext cx="77787" cy="390525"/>
          </a:xfrm>
          <a:custGeom>
            <a:avLst/>
            <a:gdLst>
              <a:gd name="T0" fmla="*/ 0 w 50"/>
              <a:gd name="T1" fmla="*/ 2147483647 h 222"/>
              <a:gd name="T2" fmla="*/ 2147483647 w 50"/>
              <a:gd name="T3" fmla="*/ 0 h 222"/>
              <a:gd name="T4" fmla="*/ 2147483647 w 50"/>
              <a:gd name="T5" fmla="*/ 2147483647 h 222"/>
              <a:gd name="T6" fmla="*/ 0 w 50"/>
              <a:gd name="T7" fmla="*/ 2147483647 h 222"/>
              <a:gd name="T8" fmla="*/ 0 w 50"/>
              <a:gd name="T9" fmla="*/ 2147483647 h 222"/>
              <a:gd name="T10" fmla="*/ 0 60000 65536"/>
              <a:gd name="T11" fmla="*/ 0 60000 65536"/>
              <a:gd name="T12" fmla="*/ 0 60000 65536"/>
              <a:gd name="T13" fmla="*/ 0 60000 65536"/>
              <a:gd name="T14" fmla="*/ 0 60000 65536"/>
              <a:gd name="T15" fmla="*/ 0 w 50"/>
              <a:gd name="T16" fmla="*/ 0 h 222"/>
              <a:gd name="T17" fmla="*/ 50 w 50"/>
              <a:gd name="T18" fmla="*/ 222 h 222"/>
            </a:gdLst>
            <a:ahLst/>
            <a:cxnLst>
              <a:cxn ang="T10">
                <a:pos x="T0" y="T1"/>
              </a:cxn>
              <a:cxn ang="T11">
                <a:pos x="T2" y="T3"/>
              </a:cxn>
              <a:cxn ang="T12">
                <a:pos x="T4" y="T5"/>
              </a:cxn>
              <a:cxn ang="T13">
                <a:pos x="T6" y="T7"/>
              </a:cxn>
              <a:cxn ang="T14">
                <a:pos x="T8" y="T9"/>
              </a:cxn>
            </a:cxnLst>
            <a:rect l="T15" t="T16" r="T17" b="T18"/>
            <a:pathLst>
              <a:path w="50" h="222">
                <a:moveTo>
                  <a:pt x="0" y="63"/>
                </a:moveTo>
                <a:lnTo>
                  <a:pt x="49" y="0"/>
                </a:lnTo>
                <a:lnTo>
                  <a:pt x="49" y="156"/>
                </a:lnTo>
                <a:lnTo>
                  <a:pt x="0" y="221"/>
                </a:lnTo>
                <a:lnTo>
                  <a:pt x="0" y="63"/>
                </a:lnTo>
              </a:path>
            </a:pathLst>
          </a:custGeom>
          <a:solidFill>
            <a:srgbClr val="919191"/>
          </a:solidFill>
          <a:ln w="12700" cap="rnd">
            <a:solidFill>
              <a:srgbClr val="000000"/>
            </a:solidFill>
            <a:round/>
            <a:headEnd/>
            <a:tailEnd/>
          </a:ln>
        </p:spPr>
        <p:txBody>
          <a:bodyPr/>
          <a:lstStyle/>
          <a:p>
            <a:endParaRPr lang="en-US"/>
          </a:p>
        </p:txBody>
      </p:sp>
      <p:sp>
        <p:nvSpPr>
          <p:cNvPr id="8255" name="Freeform 62"/>
          <p:cNvSpPr>
            <a:spLocks/>
          </p:cNvSpPr>
          <p:nvPr/>
        </p:nvSpPr>
        <p:spPr bwMode="auto">
          <a:xfrm>
            <a:off x="7797800" y="3160712"/>
            <a:ext cx="65087" cy="376238"/>
          </a:xfrm>
          <a:custGeom>
            <a:avLst/>
            <a:gdLst>
              <a:gd name="T0" fmla="*/ 0 w 40"/>
              <a:gd name="T1" fmla="*/ 0 h 214"/>
              <a:gd name="T2" fmla="*/ 2147483647 w 40"/>
              <a:gd name="T3" fmla="*/ 2147483647 h 214"/>
              <a:gd name="T4" fmla="*/ 2147483647 w 40"/>
              <a:gd name="T5" fmla="*/ 2147483647 h 214"/>
              <a:gd name="T6" fmla="*/ 0 w 40"/>
              <a:gd name="T7" fmla="*/ 2147483647 h 214"/>
              <a:gd name="T8" fmla="*/ 0 w 40"/>
              <a:gd name="T9" fmla="*/ 0 h 214"/>
              <a:gd name="T10" fmla="*/ 0 60000 65536"/>
              <a:gd name="T11" fmla="*/ 0 60000 65536"/>
              <a:gd name="T12" fmla="*/ 0 60000 65536"/>
              <a:gd name="T13" fmla="*/ 0 60000 65536"/>
              <a:gd name="T14" fmla="*/ 0 60000 65536"/>
              <a:gd name="T15" fmla="*/ 0 w 40"/>
              <a:gd name="T16" fmla="*/ 0 h 214"/>
              <a:gd name="T17" fmla="*/ 40 w 40"/>
              <a:gd name="T18" fmla="*/ 214 h 214"/>
            </a:gdLst>
            <a:ahLst/>
            <a:cxnLst>
              <a:cxn ang="T10">
                <a:pos x="T0" y="T1"/>
              </a:cxn>
              <a:cxn ang="T11">
                <a:pos x="T2" y="T3"/>
              </a:cxn>
              <a:cxn ang="T12">
                <a:pos x="T4" y="T5"/>
              </a:cxn>
              <a:cxn ang="T13">
                <a:pos x="T6" y="T7"/>
              </a:cxn>
              <a:cxn ang="T14">
                <a:pos x="T8" y="T9"/>
              </a:cxn>
            </a:cxnLst>
            <a:rect l="T15" t="T16" r="T17" b="T18"/>
            <a:pathLst>
              <a:path w="40" h="214">
                <a:moveTo>
                  <a:pt x="0" y="0"/>
                </a:moveTo>
                <a:lnTo>
                  <a:pt x="39" y="55"/>
                </a:lnTo>
                <a:lnTo>
                  <a:pt x="39" y="213"/>
                </a:lnTo>
                <a:lnTo>
                  <a:pt x="0" y="157"/>
                </a:lnTo>
                <a:lnTo>
                  <a:pt x="0" y="0"/>
                </a:lnTo>
              </a:path>
            </a:pathLst>
          </a:custGeom>
          <a:solidFill>
            <a:srgbClr val="676767"/>
          </a:solidFill>
          <a:ln w="12700" cap="rnd">
            <a:solidFill>
              <a:srgbClr val="000000"/>
            </a:solidFill>
            <a:round/>
            <a:headEnd/>
            <a:tailEnd/>
          </a:ln>
        </p:spPr>
        <p:txBody>
          <a:bodyPr/>
          <a:lstStyle/>
          <a:p>
            <a:endParaRPr lang="en-US"/>
          </a:p>
        </p:txBody>
      </p:sp>
      <p:sp>
        <p:nvSpPr>
          <p:cNvPr id="8256" name="Freeform 63"/>
          <p:cNvSpPr>
            <a:spLocks/>
          </p:cNvSpPr>
          <p:nvPr/>
        </p:nvSpPr>
        <p:spPr bwMode="auto">
          <a:xfrm>
            <a:off x="7766050" y="3295650"/>
            <a:ext cx="84137" cy="439737"/>
          </a:xfrm>
          <a:custGeom>
            <a:avLst/>
            <a:gdLst>
              <a:gd name="T0" fmla="*/ 2147483647 w 52"/>
              <a:gd name="T1" fmla="*/ 0 h 250"/>
              <a:gd name="T2" fmla="*/ 0 w 52"/>
              <a:gd name="T3" fmla="*/ 2147483647 h 250"/>
              <a:gd name="T4" fmla="*/ 0 w 52"/>
              <a:gd name="T5" fmla="*/ 2147483647 h 250"/>
              <a:gd name="T6" fmla="*/ 2147483647 w 52"/>
              <a:gd name="T7" fmla="*/ 2147483647 h 250"/>
              <a:gd name="T8" fmla="*/ 2147483647 w 52"/>
              <a:gd name="T9" fmla="*/ 0 h 250"/>
              <a:gd name="T10" fmla="*/ 0 60000 65536"/>
              <a:gd name="T11" fmla="*/ 0 60000 65536"/>
              <a:gd name="T12" fmla="*/ 0 60000 65536"/>
              <a:gd name="T13" fmla="*/ 0 60000 65536"/>
              <a:gd name="T14" fmla="*/ 0 60000 65536"/>
              <a:gd name="T15" fmla="*/ 0 w 52"/>
              <a:gd name="T16" fmla="*/ 0 h 250"/>
              <a:gd name="T17" fmla="*/ 52 w 52"/>
              <a:gd name="T18" fmla="*/ 250 h 250"/>
            </a:gdLst>
            <a:ahLst/>
            <a:cxnLst>
              <a:cxn ang="T10">
                <a:pos x="T0" y="T1"/>
              </a:cxn>
              <a:cxn ang="T11">
                <a:pos x="T2" y="T3"/>
              </a:cxn>
              <a:cxn ang="T12">
                <a:pos x="T4" y="T5"/>
              </a:cxn>
              <a:cxn ang="T13">
                <a:pos x="T6" y="T7"/>
              </a:cxn>
              <a:cxn ang="T14">
                <a:pos x="T8" y="T9"/>
              </a:cxn>
            </a:cxnLst>
            <a:rect l="T15" t="T16" r="T17" b="T18"/>
            <a:pathLst>
              <a:path w="52" h="250">
                <a:moveTo>
                  <a:pt x="51" y="0"/>
                </a:moveTo>
                <a:lnTo>
                  <a:pt x="0" y="97"/>
                </a:lnTo>
                <a:lnTo>
                  <a:pt x="0" y="249"/>
                </a:lnTo>
                <a:lnTo>
                  <a:pt x="51" y="157"/>
                </a:lnTo>
                <a:lnTo>
                  <a:pt x="51" y="0"/>
                </a:lnTo>
              </a:path>
            </a:pathLst>
          </a:custGeom>
          <a:solidFill>
            <a:srgbClr val="808080"/>
          </a:solidFill>
          <a:ln w="12700" cap="rnd">
            <a:solidFill>
              <a:srgbClr val="000000"/>
            </a:solidFill>
            <a:round/>
            <a:headEnd/>
            <a:tailEnd/>
          </a:ln>
        </p:spPr>
        <p:txBody>
          <a:bodyPr/>
          <a:lstStyle/>
          <a:p>
            <a:endParaRPr lang="en-US"/>
          </a:p>
        </p:txBody>
      </p:sp>
      <p:sp>
        <p:nvSpPr>
          <p:cNvPr id="8257" name="Freeform 64"/>
          <p:cNvSpPr>
            <a:spLocks/>
          </p:cNvSpPr>
          <p:nvPr/>
        </p:nvSpPr>
        <p:spPr bwMode="auto">
          <a:xfrm>
            <a:off x="7713662" y="3471862"/>
            <a:ext cx="53975" cy="196850"/>
          </a:xfrm>
          <a:custGeom>
            <a:avLst/>
            <a:gdLst>
              <a:gd name="T0" fmla="*/ 2147483647 w 33"/>
              <a:gd name="T1" fmla="*/ 0 h 112"/>
              <a:gd name="T2" fmla="*/ 0 w 33"/>
              <a:gd name="T3" fmla="*/ 2147483647 h 112"/>
              <a:gd name="T4" fmla="*/ 2147483647 w 33"/>
              <a:gd name="T5" fmla="*/ 2147483647 h 112"/>
              <a:gd name="T6" fmla="*/ 2147483647 w 33"/>
              <a:gd name="T7" fmla="*/ 0 h 112"/>
              <a:gd name="T8" fmla="*/ 0 60000 65536"/>
              <a:gd name="T9" fmla="*/ 0 60000 65536"/>
              <a:gd name="T10" fmla="*/ 0 60000 65536"/>
              <a:gd name="T11" fmla="*/ 0 60000 65536"/>
              <a:gd name="T12" fmla="*/ 0 w 33"/>
              <a:gd name="T13" fmla="*/ 0 h 112"/>
              <a:gd name="T14" fmla="*/ 33 w 33"/>
              <a:gd name="T15" fmla="*/ 112 h 112"/>
            </a:gdLst>
            <a:ahLst/>
            <a:cxnLst>
              <a:cxn ang="T8">
                <a:pos x="T0" y="T1"/>
              </a:cxn>
              <a:cxn ang="T9">
                <a:pos x="T2" y="T3"/>
              </a:cxn>
              <a:cxn ang="T10">
                <a:pos x="T4" y="T5"/>
              </a:cxn>
              <a:cxn ang="T11">
                <a:pos x="T6" y="T7"/>
              </a:cxn>
            </a:cxnLst>
            <a:rect l="T12" t="T13" r="T14" b="T15"/>
            <a:pathLst>
              <a:path w="33" h="112">
                <a:moveTo>
                  <a:pt x="32" y="0"/>
                </a:moveTo>
                <a:lnTo>
                  <a:pt x="0" y="34"/>
                </a:lnTo>
                <a:lnTo>
                  <a:pt x="32" y="111"/>
                </a:lnTo>
                <a:lnTo>
                  <a:pt x="32" y="0"/>
                </a:lnTo>
              </a:path>
            </a:pathLst>
          </a:custGeom>
          <a:solidFill>
            <a:srgbClr val="676767"/>
          </a:solidFill>
          <a:ln w="12700" cap="rnd">
            <a:solidFill>
              <a:srgbClr val="000000"/>
            </a:solidFill>
            <a:round/>
            <a:headEnd/>
            <a:tailEnd/>
          </a:ln>
        </p:spPr>
        <p:txBody>
          <a:bodyPr/>
          <a:lstStyle/>
          <a:p>
            <a:endParaRPr lang="en-US"/>
          </a:p>
        </p:txBody>
      </p:sp>
      <p:sp>
        <p:nvSpPr>
          <p:cNvPr id="8258" name="Freeform 65"/>
          <p:cNvSpPr>
            <a:spLocks/>
          </p:cNvSpPr>
          <p:nvPr/>
        </p:nvSpPr>
        <p:spPr bwMode="auto">
          <a:xfrm>
            <a:off x="8302625" y="2836862"/>
            <a:ext cx="87312" cy="304800"/>
          </a:xfrm>
          <a:custGeom>
            <a:avLst/>
            <a:gdLst>
              <a:gd name="T0" fmla="*/ 0 w 55"/>
              <a:gd name="T1" fmla="*/ 2147483647 h 173"/>
              <a:gd name="T2" fmla="*/ 2147483647 w 55"/>
              <a:gd name="T3" fmla="*/ 0 h 173"/>
              <a:gd name="T4" fmla="*/ 2147483647 w 55"/>
              <a:gd name="T5" fmla="*/ 2147483647 h 173"/>
              <a:gd name="T6" fmla="*/ 0 w 55"/>
              <a:gd name="T7" fmla="*/ 2147483647 h 173"/>
              <a:gd name="T8" fmla="*/ 0 w 55"/>
              <a:gd name="T9" fmla="*/ 2147483647 h 173"/>
              <a:gd name="T10" fmla="*/ 0 60000 65536"/>
              <a:gd name="T11" fmla="*/ 0 60000 65536"/>
              <a:gd name="T12" fmla="*/ 0 60000 65536"/>
              <a:gd name="T13" fmla="*/ 0 60000 65536"/>
              <a:gd name="T14" fmla="*/ 0 60000 65536"/>
              <a:gd name="T15" fmla="*/ 0 w 55"/>
              <a:gd name="T16" fmla="*/ 0 h 173"/>
              <a:gd name="T17" fmla="*/ 55 w 55"/>
              <a:gd name="T18" fmla="*/ 173 h 173"/>
            </a:gdLst>
            <a:ahLst/>
            <a:cxnLst>
              <a:cxn ang="T10">
                <a:pos x="T0" y="T1"/>
              </a:cxn>
              <a:cxn ang="T11">
                <a:pos x="T2" y="T3"/>
              </a:cxn>
              <a:cxn ang="T12">
                <a:pos x="T4" y="T5"/>
              </a:cxn>
              <a:cxn ang="T13">
                <a:pos x="T6" y="T7"/>
              </a:cxn>
              <a:cxn ang="T14">
                <a:pos x="T8" y="T9"/>
              </a:cxn>
            </a:cxnLst>
            <a:rect l="T15" t="T16" r="T17" b="T18"/>
            <a:pathLst>
              <a:path w="55" h="173">
                <a:moveTo>
                  <a:pt x="0" y="20"/>
                </a:moveTo>
                <a:lnTo>
                  <a:pt x="54" y="0"/>
                </a:lnTo>
                <a:lnTo>
                  <a:pt x="54" y="152"/>
                </a:lnTo>
                <a:lnTo>
                  <a:pt x="0" y="172"/>
                </a:lnTo>
                <a:lnTo>
                  <a:pt x="0" y="20"/>
                </a:lnTo>
              </a:path>
            </a:pathLst>
          </a:custGeom>
          <a:solidFill>
            <a:srgbClr val="808080"/>
          </a:solidFill>
          <a:ln w="12700" cap="rnd">
            <a:solidFill>
              <a:srgbClr val="000000"/>
            </a:solidFill>
            <a:round/>
            <a:headEnd/>
            <a:tailEnd/>
          </a:ln>
        </p:spPr>
        <p:txBody>
          <a:bodyPr/>
          <a:lstStyle/>
          <a:p>
            <a:endParaRPr lang="en-US"/>
          </a:p>
        </p:txBody>
      </p:sp>
      <p:sp>
        <p:nvSpPr>
          <p:cNvPr id="8259" name="Freeform 66"/>
          <p:cNvSpPr>
            <a:spLocks/>
          </p:cNvSpPr>
          <p:nvPr/>
        </p:nvSpPr>
        <p:spPr bwMode="auto">
          <a:xfrm>
            <a:off x="8256587" y="2822575"/>
            <a:ext cx="47625" cy="315912"/>
          </a:xfrm>
          <a:custGeom>
            <a:avLst/>
            <a:gdLst>
              <a:gd name="T0" fmla="*/ 0 w 30"/>
              <a:gd name="T1" fmla="*/ 0 h 179"/>
              <a:gd name="T2" fmla="*/ 2147483647 w 30"/>
              <a:gd name="T3" fmla="*/ 2147483647 h 179"/>
              <a:gd name="T4" fmla="*/ 2147483647 w 30"/>
              <a:gd name="T5" fmla="*/ 2147483647 h 179"/>
              <a:gd name="T6" fmla="*/ 0 w 30"/>
              <a:gd name="T7" fmla="*/ 2147483647 h 179"/>
              <a:gd name="T8" fmla="*/ 0 w 30"/>
              <a:gd name="T9" fmla="*/ 0 h 179"/>
              <a:gd name="T10" fmla="*/ 0 60000 65536"/>
              <a:gd name="T11" fmla="*/ 0 60000 65536"/>
              <a:gd name="T12" fmla="*/ 0 60000 65536"/>
              <a:gd name="T13" fmla="*/ 0 60000 65536"/>
              <a:gd name="T14" fmla="*/ 0 60000 65536"/>
              <a:gd name="T15" fmla="*/ 0 w 30"/>
              <a:gd name="T16" fmla="*/ 0 h 179"/>
              <a:gd name="T17" fmla="*/ 30 w 30"/>
              <a:gd name="T18" fmla="*/ 179 h 179"/>
            </a:gdLst>
            <a:ahLst/>
            <a:cxnLst>
              <a:cxn ang="T10">
                <a:pos x="T0" y="T1"/>
              </a:cxn>
              <a:cxn ang="T11">
                <a:pos x="T2" y="T3"/>
              </a:cxn>
              <a:cxn ang="T12">
                <a:pos x="T4" y="T5"/>
              </a:cxn>
              <a:cxn ang="T13">
                <a:pos x="T6" y="T7"/>
              </a:cxn>
              <a:cxn ang="T14">
                <a:pos x="T8" y="T9"/>
              </a:cxn>
            </a:cxnLst>
            <a:rect l="T15" t="T16" r="T17" b="T18"/>
            <a:pathLst>
              <a:path w="30" h="179">
                <a:moveTo>
                  <a:pt x="0" y="0"/>
                </a:moveTo>
                <a:lnTo>
                  <a:pt x="29" y="28"/>
                </a:lnTo>
                <a:lnTo>
                  <a:pt x="29" y="178"/>
                </a:lnTo>
                <a:lnTo>
                  <a:pt x="0" y="152"/>
                </a:lnTo>
                <a:lnTo>
                  <a:pt x="0" y="0"/>
                </a:lnTo>
              </a:path>
            </a:pathLst>
          </a:custGeom>
          <a:solidFill>
            <a:srgbClr val="808080"/>
          </a:solidFill>
          <a:ln w="12700" cap="rnd">
            <a:solidFill>
              <a:srgbClr val="000000"/>
            </a:solidFill>
            <a:round/>
            <a:headEnd/>
            <a:tailEnd/>
          </a:ln>
        </p:spPr>
        <p:txBody>
          <a:bodyPr/>
          <a:lstStyle/>
          <a:p>
            <a:endParaRPr lang="en-US"/>
          </a:p>
        </p:txBody>
      </p:sp>
      <p:sp>
        <p:nvSpPr>
          <p:cNvPr id="8260" name="Freeform 67"/>
          <p:cNvSpPr>
            <a:spLocks/>
          </p:cNvSpPr>
          <p:nvPr/>
        </p:nvSpPr>
        <p:spPr bwMode="auto">
          <a:xfrm>
            <a:off x="8226425" y="2833687"/>
            <a:ext cx="30162" cy="327025"/>
          </a:xfrm>
          <a:custGeom>
            <a:avLst/>
            <a:gdLst>
              <a:gd name="T0" fmla="*/ 2147483647 w 19"/>
              <a:gd name="T1" fmla="*/ 0 h 186"/>
              <a:gd name="T2" fmla="*/ 2147483647 w 19"/>
              <a:gd name="T3" fmla="*/ 2147483647 h 186"/>
              <a:gd name="T4" fmla="*/ 0 w 19"/>
              <a:gd name="T5" fmla="*/ 2147483647 h 186"/>
              <a:gd name="T6" fmla="*/ 0 w 19"/>
              <a:gd name="T7" fmla="*/ 2147483647 h 186"/>
              <a:gd name="T8" fmla="*/ 2147483647 w 19"/>
              <a:gd name="T9" fmla="*/ 0 h 186"/>
              <a:gd name="T10" fmla="*/ 0 60000 65536"/>
              <a:gd name="T11" fmla="*/ 0 60000 65536"/>
              <a:gd name="T12" fmla="*/ 0 60000 65536"/>
              <a:gd name="T13" fmla="*/ 0 60000 65536"/>
              <a:gd name="T14" fmla="*/ 0 60000 65536"/>
              <a:gd name="T15" fmla="*/ 0 w 19"/>
              <a:gd name="T16" fmla="*/ 0 h 186"/>
              <a:gd name="T17" fmla="*/ 19 w 19"/>
              <a:gd name="T18" fmla="*/ 186 h 186"/>
            </a:gdLst>
            <a:ahLst/>
            <a:cxnLst>
              <a:cxn ang="T10">
                <a:pos x="T0" y="T1"/>
              </a:cxn>
              <a:cxn ang="T11">
                <a:pos x="T2" y="T3"/>
              </a:cxn>
              <a:cxn ang="T12">
                <a:pos x="T4" y="T5"/>
              </a:cxn>
              <a:cxn ang="T13">
                <a:pos x="T6" y="T7"/>
              </a:cxn>
              <a:cxn ang="T14">
                <a:pos x="T8" y="T9"/>
              </a:cxn>
            </a:cxnLst>
            <a:rect l="T15" t="T16" r="T17" b="T18"/>
            <a:pathLst>
              <a:path w="19" h="186">
                <a:moveTo>
                  <a:pt x="18" y="0"/>
                </a:moveTo>
                <a:lnTo>
                  <a:pt x="18" y="143"/>
                </a:lnTo>
                <a:lnTo>
                  <a:pt x="0" y="185"/>
                </a:lnTo>
                <a:lnTo>
                  <a:pt x="0" y="30"/>
                </a:lnTo>
                <a:lnTo>
                  <a:pt x="18" y="0"/>
                </a:lnTo>
              </a:path>
            </a:pathLst>
          </a:custGeom>
          <a:solidFill>
            <a:srgbClr val="676767"/>
          </a:solidFill>
          <a:ln w="12700" cap="rnd">
            <a:solidFill>
              <a:srgbClr val="000000"/>
            </a:solidFill>
            <a:round/>
            <a:headEnd/>
            <a:tailEnd/>
          </a:ln>
        </p:spPr>
        <p:txBody>
          <a:bodyPr/>
          <a:lstStyle/>
          <a:p>
            <a:endParaRPr lang="en-US"/>
          </a:p>
        </p:txBody>
      </p:sp>
      <p:sp>
        <p:nvSpPr>
          <p:cNvPr id="8261" name="Freeform 68"/>
          <p:cNvSpPr>
            <a:spLocks/>
          </p:cNvSpPr>
          <p:nvPr/>
        </p:nvSpPr>
        <p:spPr bwMode="auto">
          <a:xfrm>
            <a:off x="8005762" y="2887662"/>
            <a:ext cx="223838" cy="307975"/>
          </a:xfrm>
          <a:custGeom>
            <a:avLst/>
            <a:gdLst>
              <a:gd name="T0" fmla="*/ 2147483647 w 139"/>
              <a:gd name="T1" fmla="*/ 0 h 175"/>
              <a:gd name="T2" fmla="*/ 2147483647 w 139"/>
              <a:gd name="T3" fmla="*/ 2147483647 h 175"/>
              <a:gd name="T4" fmla="*/ 0 w 139"/>
              <a:gd name="T5" fmla="*/ 2147483647 h 175"/>
              <a:gd name="T6" fmla="*/ 0 w 139"/>
              <a:gd name="T7" fmla="*/ 2147483647 h 175"/>
              <a:gd name="T8" fmla="*/ 2147483647 w 139"/>
              <a:gd name="T9" fmla="*/ 2147483647 h 175"/>
              <a:gd name="T10" fmla="*/ 2147483647 w 139"/>
              <a:gd name="T11" fmla="*/ 2147483647 h 175"/>
              <a:gd name="T12" fmla="*/ 2147483647 w 139"/>
              <a:gd name="T13" fmla="*/ 0 h 175"/>
              <a:gd name="T14" fmla="*/ 0 60000 65536"/>
              <a:gd name="T15" fmla="*/ 0 60000 65536"/>
              <a:gd name="T16" fmla="*/ 0 60000 65536"/>
              <a:gd name="T17" fmla="*/ 0 60000 65536"/>
              <a:gd name="T18" fmla="*/ 0 60000 65536"/>
              <a:gd name="T19" fmla="*/ 0 60000 65536"/>
              <a:gd name="T20" fmla="*/ 0 60000 65536"/>
              <a:gd name="T21" fmla="*/ 0 w 139"/>
              <a:gd name="T22" fmla="*/ 0 h 175"/>
              <a:gd name="T23" fmla="*/ 139 w 139"/>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75">
                <a:moveTo>
                  <a:pt x="138" y="0"/>
                </a:moveTo>
                <a:lnTo>
                  <a:pt x="109" y="4"/>
                </a:lnTo>
                <a:lnTo>
                  <a:pt x="0" y="20"/>
                </a:lnTo>
                <a:lnTo>
                  <a:pt x="0" y="174"/>
                </a:lnTo>
                <a:lnTo>
                  <a:pt x="110" y="160"/>
                </a:lnTo>
                <a:lnTo>
                  <a:pt x="138" y="156"/>
                </a:lnTo>
                <a:lnTo>
                  <a:pt x="138" y="0"/>
                </a:lnTo>
              </a:path>
            </a:pathLst>
          </a:custGeom>
          <a:solidFill>
            <a:srgbClr val="808080"/>
          </a:solidFill>
          <a:ln w="12700" cap="rnd">
            <a:solidFill>
              <a:srgbClr val="000000"/>
            </a:solidFill>
            <a:round/>
            <a:headEnd/>
            <a:tailEnd/>
          </a:ln>
        </p:spPr>
        <p:txBody>
          <a:bodyPr/>
          <a:lstStyle/>
          <a:p>
            <a:endParaRPr lang="en-US"/>
          </a:p>
        </p:txBody>
      </p:sp>
      <p:sp>
        <p:nvSpPr>
          <p:cNvPr id="8262" name="Freeform 69"/>
          <p:cNvSpPr>
            <a:spLocks/>
          </p:cNvSpPr>
          <p:nvPr/>
        </p:nvSpPr>
        <p:spPr bwMode="auto">
          <a:xfrm>
            <a:off x="7926387" y="2928937"/>
            <a:ext cx="80963" cy="355600"/>
          </a:xfrm>
          <a:custGeom>
            <a:avLst/>
            <a:gdLst>
              <a:gd name="T0" fmla="*/ 2147483647 w 51"/>
              <a:gd name="T1" fmla="*/ 0 h 202"/>
              <a:gd name="T2" fmla="*/ 2147483647 w 51"/>
              <a:gd name="T3" fmla="*/ 2147483647 h 202"/>
              <a:gd name="T4" fmla="*/ 2147483647 w 51"/>
              <a:gd name="T5" fmla="*/ 2147483647 h 202"/>
              <a:gd name="T6" fmla="*/ 2147483647 w 51"/>
              <a:gd name="T7" fmla="*/ 2147483647 h 202"/>
              <a:gd name="T8" fmla="*/ 2147483647 w 51"/>
              <a:gd name="T9" fmla="*/ 2147483647 h 202"/>
              <a:gd name="T10" fmla="*/ 2147483647 w 51"/>
              <a:gd name="T11" fmla="*/ 2147483647 h 202"/>
              <a:gd name="T12" fmla="*/ 0 w 51"/>
              <a:gd name="T13" fmla="*/ 2147483647 h 202"/>
              <a:gd name="T14" fmla="*/ 2147483647 w 51"/>
              <a:gd name="T15" fmla="*/ 2147483647 h 202"/>
              <a:gd name="T16" fmla="*/ 2147483647 w 51"/>
              <a:gd name="T17" fmla="*/ 0 h 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202"/>
              <a:gd name="T29" fmla="*/ 51 w 51"/>
              <a:gd name="T30" fmla="*/ 202 h 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202">
                <a:moveTo>
                  <a:pt x="50" y="0"/>
                </a:moveTo>
                <a:lnTo>
                  <a:pt x="50" y="152"/>
                </a:lnTo>
                <a:lnTo>
                  <a:pt x="17" y="172"/>
                </a:lnTo>
                <a:lnTo>
                  <a:pt x="5" y="201"/>
                </a:lnTo>
                <a:lnTo>
                  <a:pt x="5" y="124"/>
                </a:lnTo>
                <a:lnTo>
                  <a:pt x="13" y="63"/>
                </a:lnTo>
                <a:lnTo>
                  <a:pt x="0" y="58"/>
                </a:lnTo>
                <a:lnTo>
                  <a:pt x="15" y="22"/>
                </a:lnTo>
                <a:lnTo>
                  <a:pt x="50" y="0"/>
                </a:lnTo>
              </a:path>
            </a:pathLst>
          </a:custGeom>
          <a:solidFill>
            <a:srgbClr val="919191"/>
          </a:solidFill>
          <a:ln w="12700" cap="rnd">
            <a:solidFill>
              <a:srgbClr val="000000"/>
            </a:solidFill>
            <a:round/>
            <a:headEnd/>
            <a:tailEnd/>
          </a:ln>
        </p:spPr>
        <p:txBody>
          <a:bodyPr/>
          <a:lstStyle/>
          <a:p>
            <a:endParaRPr lang="en-US"/>
          </a:p>
        </p:txBody>
      </p:sp>
      <p:sp>
        <p:nvSpPr>
          <p:cNvPr id="8263" name="Freeform 70"/>
          <p:cNvSpPr>
            <a:spLocks/>
          </p:cNvSpPr>
          <p:nvPr/>
        </p:nvSpPr>
        <p:spPr bwMode="auto">
          <a:xfrm>
            <a:off x="4535487" y="4289425"/>
            <a:ext cx="204788" cy="460375"/>
          </a:xfrm>
          <a:custGeom>
            <a:avLst/>
            <a:gdLst>
              <a:gd name="T0" fmla="*/ 0 w 129"/>
              <a:gd name="T1" fmla="*/ 0 h 262"/>
              <a:gd name="T2" fmla="*/ 2147483647 w 129"/>
              <a:gd name="T3" fmla="*/ 2147483647 h 262"/>
              <a:gd name="T4" fmla="*/ 2147483647 w 129"/>
              <a:gd name="T5" fmla="*/ 2147483647 h 262"/>
              <a:gd name="T6" fmla="*/ 0 w 129"/>
              <a:gd name="T7" fmla="*/ 2147483647 h 262"/>
              <a:gd name="T8" fmla="*/ 0 w 129"/>
              <a:gd name="T9" fmla="*/ 0 h 262"/>
              <a:gd name="T10" fmla="*/ 0 60000 65536"/>
              <a:gd name="T11" fmla="*/ 0 60000 65536"/>
              <a:gd name="T12" fmla="*/ 0 60000 65536"/>
              <a:gd name="T13" fmla="*/ 0 60000 65536"/>
              <a:gd name="T14" fmla="*/ 0 60000 65536"/>
              <a:gd name="T15" fmla="*/ 0 w 129"/>
              <a:gd name="T16" fmla="*/ 0 h 262"/>
              <a:gd name="T17" fmla="*/ 129 w 129"/>
              <a:gd name="T18" fmla="*/ 262 h 262"/>
            </a:gdLst>
            <a:ahLst/>
            <a:cxnLst>
              <a:cxn ang="T10">
                <a:pos x="T0" y="T1"/>
              </a:cxn>
              <a:cxn ang="T11">
                <a:pos x="T2" y="T3"/>
              </a:cxn>
              <a:cxn ang="T12">
                <a:pos x="T4" y="T5"/>
              </a:cxn>
              <a:cxn ang="T13">
                <a:pos x="T6" y="T7"/>
              </a:cxn>
              <a:cxn ang="T14">
                <a:pos x="T8" y="T9"/>
              </a:cxn>
            </a:cxnLst>
            <a:rect l="T15" t="T16" r="T17" b="T18"/>
            <a:pathLst>
              <a:path w="129" h="262">
                <a:moveTo>
                  <a:pt x="0" y="0"/>
                </a:moveTo>
                <a:lnTo>
                  <a:pt x="128" y="108"/>
                </a:lnTo>
                <a:lnTo>
                  <a:pt x="128" y="261"/>
                </a:lnTo>
                <a:lnTo>
                  <a:pt x="0" y="146"/>
                </a:lnTo>
                <a:lnTo>
                  <a:pt x="0" y="0"/>
                </a:lnTo>
              </a:path>
            </a:pathLst>
          </a:custGeom>
          <a:solidFill>
            <a:srgbClr val="808080"/>
          </a:solidFill>
          <a:ln w="12700" cap="rnd">
            <a:solidFill>
              <a:srgbClr val="000000"/>
            </a:solidFill>
            <a:round/>
            <a:headEnd/>
            <a:tailEnd/>
          </a:ln>
        </p:spPr>
        <p:txBody>
          <a:bodyPr/>
          <a:lstStyle/>
          <a:p>
            <a:endParaRPr lang="en-US"/>
          </a:p>
        </p:txBody>
      </p:sp>
      <p:sp>
        <p:nvSpPr>
          <p:cNvPr id="8264" name="Freeform 71"/>
          <p:cNvSpPr>
            <a:spLocks/>
          </p:cNvSpPr>
          <p:nvPr/>
        </p:nvSpPr>
        <p:spPr bwMode="auto">
          <a:xfrm>
            <a:off x="2795587" y="3241675"/>
            <a:ext cx="363538" cy="954087"/>
          </a:xfrm>
          <a:custGeom>
            <a:avLst/>
            <a:gdLst>
              <a:gd name="T0" fmla="*/ 0 w 227"/>
              <a:gd name="T1" fmla="*/ 0 h 542"/>
              <a:gd name="T2" fmla="*/ 0 w 227"/>
              <a:gd name="T3" fmla="*/ 2147483647 h 542"/>
              <a:gd name="T4" fmla="*/ 2147483647 w 227"/>
              <a:gd name="T5" fmla="*/ 2147483647 h 542"/>
              <a:gd name="T6" fmla="*/ 2147483647 w 227"/>
              <a:gd name="T7" fmla="*/ 2147483647 h 542"/>
              <a:gd name="T8" fmla="*/ 2147483647 w 227"/>
              <a:gd name="T9" fmla="*/ 2147483647 h 542"/>
              <a:gd name="T10" fmla="*/ 2147483647 w 227"/>
              <a:gd name="T11" fmla="*/ 2147483647 h 542"/>
              <a:gd name="T12" fmla="*/ 0 w 227"/>
              <a:gd name="T13" fmla="*/ 0 h 542"/>
              <a:gd name="T14" fmla="*/ 0 60000 65536"/>
              <a:gd name="T15" fmla="*/ 0 60000 65536"/>
              <a:gd name="T16" fmla="*/ 0 60000 65536"/>
              <a:gd name="T17" fmla="*/ 0 60000 65536"/>
              <a:gd name="T18" fmla="*/ 0 60000 65536"/>
              <a:gd name="T19" fmla="*/ 0 60000 65536"/>
              <a:gd name="T20" fmla="*/ 0 60000 65536"/>
              <a:gd name="T21" fmla="*/ 0 w 227"/>
              <a:gd name="T22" fmla="*/ 0 h 542"/>
              <a:gd name="T23" fmla="*/ 227 w 227"/>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542">
                <a:moveTo>
                  <a:pt x="0" y="0"/>
                </a:moveTo>
                <a:lnTo>
                  <a:pt x="0" y="154"/>
                </a:lnTo>
                <a:lnTo>
                  <a:pt x="80" y="278"/>
                </a:lnTo>
                <a:lnTo>
                  <a:pt x="226" y="541"/>
                </a:lnTo>
                <a:lnTo>
                  <a:pt x="226" y="389"/>
                </a:lnTo>
                <a:lnTo>
                  <a:pt x="89" y="145"/>
                </a:lnTo>
                <a:lnTo>
                  <a:pt x="0" y="0"/>
                </a:lnTo>
              </a:path>
            </a:pathLst>
          </a:custGeom>
          <a:solidFill>
            <a:srgbClr val="919191"/>
          </a:solidFill>
          <a:ln w="12700" cap="rnd">
            <a:solidFill>
              <a:srgbClr val="000000"/>
            </a:solidFill>
            <a:round/>
            <a:headEnd/>
            <a:tailEnd/>
          </a:ln>
        </p:spPr>
        <p:txBody>
          <a:bodyPr/>
          <a:lstStyle/>
          <a:p>
            <a:endParaRPr lang="en-US"/>
          </a:p>
        </p:txBody>
      </p:sp>
      <p:sp>
        <p:nvSpPr>
          <p:cNvPr id="8265" name="Freeform 72"/>
          <p:cNvSpPr>
            <a:spLocks/>
          </p:cNvSpPr>
          <p:nvPr/>
        </p:nvSpPr>
        <p:spPr bwMode="auto">
          <a:xfrm>
            <a:off x="3157537" y="3929062"/>
            <a:ext cx="87313" cy="269875"/>
          </a:xfrm>
          <a:custGeom>
            <a:avLst/>
            <a:gdLst>
              <a:gd name="T0" fmla="*/ 0 w 55"/>
              <a:gd name="T1" fmla="*/ 0 h 153"/>
              <a:gd name="T2" fmla="*/ 2147483647 w 55"/>
              <a:gd name="T3" fmla="*/ 0 h 153"/>
              <a:gd name="T4" fmla="*/ 2147483647 w 55"/>
              <a:gd name="T5" fmla="*/ 2147483647 h 153"/>
              <a:gd name="T6" fmla="*/ 0 w 55"/>
              <a:gd name="T7" fmla="*/ 2147483647 h 153"/>
              <a:gd name="T8" fmla="*/ 0 w 55"/>
              <a:gd name="T9" fmla="*/ 0 h 153"/>
              <a:gd name="T10" fmla="*/ 0 60000 65536"/>
              <a:gd name="T11" fmla="*/ 0 60000 65536"/>
              <a:gd name="T12" fmla="*/ 0 60000 65536"/>
              <a:gd name="T13" fmla="*/ 0 60000 65536"/>
              <a:gd name="T14" fmla="*/ 0 60000 65536"/>
              <a:gd name="T15" fmla="*/ 0 w 55"/>
              <a:gd name="T16" fmla="*/ 0 h 153"/>
              <a:gd name="T17" fmla="*/ 55 w 55"/>
              <a:gd name="T18" fmla="*/ 153 h 153"/>
            </a:gdLst>
            <a:ahLst/>
            <a:cxnLst>
              <a:cxn ang="T10">
                <a:pos x="T0" y="T1"/>
              </a:cxn>
              <a:cxn ang="T11">
                <a:pos x="T2" y="T3"/>
              </a:cxn>
              <a:cxn ang="T12">
                <a:pos x="T4" y="T5"/>
              </a:cxn>
              <a:cxn ang="T13">
                <a:pos x="T6" y="T7"/>
              </a:cxn>
              <a:cxn ang="T14">
                <a:pos x="T8" y="T9"/>
              </a:cxn>
            </a:cxnLst>
            <a:rect l="T15" t="T16" r="T17" b="T18"/>
            <a:pathLst>
              <a:path w="55" h="153">
                <a:moveTo>
                  <a:pt x="0" y="0"/>
                </a:moveTo>
                <a:lnTo>
                  <a:pt x="54" y="0"/>
                </a:lnTo>
                <a:lnTo>
                  <a:pt x="54" y="152"/>
                </a:lnTo>
                <a:lnTo>
                  <a:pt x="0" y="152"/>
                </a:lnTo>
                <a:lnTo>
                  <a:pt x="0" y="0"/>
                </a:lnTo>
              </a:path>
            </a:pathLst>
          </a:custGeom>
          <a:solidFill>
            <a:srgbClr val="808080"/>
          </a:solidFill>
          <a:ln w="12700" cap="rnd">
            <a:solidFill>
              <a:srgbClr val="000000"/>
            </a:solidFill>
            <a:round/>
            <a:headEnd/>
            <a:tailEnd/>
          </a:ln>
        </p:spPr>
        <p:txBody>
          <a:bodyPr/>
          <a:lstStyle/>
          <a:p>
            <a:endParaRPr lang="en-US"/>
          </a:p>
        </p:txBody>
      </p:sp>
      <p:sp>
        <p:nvSpPr>
          <p:cNvPr id="8266" name="Freeform 73"/>
          <p:cNvSpPr>
            <a:spLocks/>
          </p:cNvSpPr>
          <p:nvPr/>
        </p:nvSpPr>
        <p:spPr bwMode="auto">
          <a:xfrm>
            <a:off x="3244850" y="3922712"/>
            <a:ext cx="257175" cy="493713"/>
          </a:xfrm>
          <a:custGeom>
            <a:avLst/>
            <a:gdLst>
              <a:gd name="T0" fmla="*/ 0 w 160"/>
              <a:gd name="T1" fmla="*/ 0 h 281"/>
              <a:gd name="T2" fmla="*/ 0 w 160"/>
              <a:gd name="T3" fmla="*/ 2147483647 h 281"/>
              <a:gd name="T4" fmla="*/ 2147483647 w 160"/>
              <a:gd name="T5" fmla="*/ 2147483647 h 281"/>
              <a:gd name="T6" fmla="*/ 2147483647 w 160"/>
              <a:gd name="T7" fmla="*/ 2147483647 h 281"/>
              <a:gd name="T8" fmla="*/ 0 w 160"/>
              <a:gd name="T9" fmla="*/ 0 h 281"/>
              <a:gd name="T10" fmla="*/ 0 60000 65536"/>
              <a:gd name="T11" fmla="*/ 0 60000 65536"/>
              <a:gd name="T12" fmla="*/ 0 60000 65536"/>
              <a:gd name="T13" fmla="*/ 0 60000 65536"/>
              <a:gd name="T14" fmla="*/ 0 60000 65536"/>
              <a:gd name="T15" fmla="*/ 0 w 160"/>
              <a:gd name="T16" fmla="*/ 0 h 281"/>
              <a:gd name="T17" fmla="*/ 160 w 160"/>
              <a:gd name="T18" fmla="*/ 281 h 281"/>
            </a:gdLst>
            <a:ahLst/>
            <a:cxnLst>
              <a:cxn ang="T10">
                <a:pos x="T0" y="T1"/>
              </a:cxn>
              <a:cxn ang="T11">
                <a:pos x="T2" y="T3"/>
              </a:cxn>
              <a:cxn ang="T12">
                <a:pos x="T4" y="T5"/>
              </a:cxn>
              <a:cxn ang="T13">
                <a:pos x="T6" y="T7"/>
              </a:cxn>
              <a:cxn ang="T14">
                <a:pos x="T8" y="T9"/>
              </a:cxn>
            </a:cxnLst>
            <a:rect l="T15" t="T16" r="T17" b="T18"/>
            <a:pathLst>
              <a:path w="160" h="281">
                <a:moveTo>
                  <a:pt x="0" y="0"/>
                </a:moveTo>
                <a:lnTo>
                  <a:pt x="0" y="150"/>
                </a:lnTo>
                <a:lnTo>
                  <a:pt x="159" y="280"/>
                </a:lnTo>
                <a:lnTo>
                  <a:pt x="159" y="128"/>
                </a:lnTo>
                <a:lnTo>
                  <a:pt x="0" y="0"/>
                </a:lnTo>
              </a:path>
            </a:pathLst>
          </a:custGeom>
          <a:solidFill>
            <a:srgbClr val="919191"/>
          </a:solidFill>
          <a:ln w="12700" cap="rnd">
            <a:solidFill>
              <a:srgbClr val="000000"/>
            </a:solidFill>
            <a:round/>
            <a:headEnd/>
            <a:tailEnd/>
          </a:ln>
        </p:spPr>
        <p:txBody>
          <a:bodyPr/>
          <a:lstStyle/>
          <a:p>
            <a:endParaRPr lang="en-US"/>
          </a:p>
        </p:txBody>
      </p:sp>
      <p:sp>
        <p:nvSpPr>
          <p:cNvPr id="8267" name="Freeform 74"/>
          <p:cNvSpPr>
            <a:spLocks/>
          </p:cNvSpPr>
          <p:nvPr/>
        </p:nvSpPr>
        <p:spPr bwMode="auto">
          <a:xfrm>
            <a:off x="3500437" y="4152900"/>
            <a:ext cx="287338" cy="274637"/>
          </a:xfrm>
          <a:custGeom>
            <a:avLst/>
            <a:gdLst>
              <a:gd name="T0" fmla="*/ 0 w 180"/>
              <a:gd name="T1" fmla="*/ 2147483647 h 156"/>
              <a:gd name="T2" fmla="*/ 0 w 180"/>
              <a:gd name="T3" fmla="*/ 2147483647 h 156"/>
              <a:gd name="T4" fmla="*/ 2147483647 w 180"/>
              <a:gd name="T5" fmla="*/ 2147483647 h 156"/>
              <a:gd name="T6" fmla="*/ 2147483647 w 180"/>
              <a:gd name="T7" fmla="*/ 0 h 156"/>
              <a:gd name="T8" fmla="*/ 0 w 180"/>
              <a:gd name="T9" fmla="*/ 2147483647 h 156"/>
              <a:gd name="T10" fmla="*/ 0 60000 65536"/>
              <a:gd name="T11" fmla="*/ 0 60000 65536"/>
              <a:gd name="T12" fmla="*/ 0 60000 65536"/>
              <a:gd name="T13" fmla="*/ 0 60000 65536"/>
              <a:gd name="T14" fmla="*/ 0 60000 65536"/>
              <a:gd name="T15" fmla="*/ 0 w 180"/>
              <a:gd name="T16" fmla="*/ 0 h 156"/>
              <a:gd name="T17" fmla="*/ 180 w 180"/>
              <a:gd name="T18" fmla="*/ 156 h 156"/>
            </a:gdLst>
            <a:ahLst/>
            <a:cxnLst>
              <a:cxn ang="T10">
                <a:pos x="T0" y="T1"/>
              </a:cxn>
              <a:cxn ang="T11">
                <a:pos x="T2" y="T3"/>
              </a:cxn>
              <a:cxn ang="T12">
                <a:pos x="T4" y="T5"/>
              </a:cxn>
              <a:cxn ang="T13">
                <a:pos x="T6" y="T7"/>
              </a:cxn>
              <a:cxn ang="T14">
                <a:pos x="T8" y="T9"/>
              </a:cxn>
            </a:cxnLst>
            <a:rect l="T15" t="T16" r="T17" b="T18"/>
            <a:pathLst>
              <a:path w="180" h="156">
                <a:moveTo>
                  <a:pt x="0" y="2"/>
                </a:moveTo>
                <a:lnTo>
                  <a:pt x="0" y="155"/>
                </a:lnTo>
                <a:lnTo>
                  <a:pt x="179" y="155"/>
                </a:lnTo>
                <a:lnTo>
                  <a:pt x="179" y="0"/>
                </a:lnTo>
                <a:lnTo>
                  <a:pt x="0" y="2"/>
                </a:lnTo>
              </a:path>
            </a:pathLst>
          </a:custGeom>
          <a:solidFill>
            <a:srgbClr val="808080"/>
          </a:solidFill>
          <a:ln w="12700" cap="rnd">
            <a:solidFill>
              <a:srgbClr val="000000"/>
            </a:solidFill>
            <a:round/>
            <a:headEnd/>
            <a:tailEnd/>
          </a:ln>
        </p:spPr>
        <p:txBody>
          <a:bodyPr/>
          <a:lstStyle/>
          <a:p>
            <a:endParaRPr lang="en-US"/>
          </a:p>
        </p:txBody>
      </p:sp>
      <p:sp>
        <p:nvSpPr>
          <p:cNvPr id="8268" name="Freeform 75"/>
          <p:cNvSpPr>
            <a:spLocks/>
          </p:cNvSpPr>
          <p:nvPr/>
        </p:nvSpPr>
        <p:spPr bwMode="auto">
          <a:xfrm>
            <a:off x="3786187" y="4213225"/>
            <a:ext cx="347663" cy="457200"/>
          </a:xfrm>
          <a:custGeom>
            <a:avLst/>
            <a:gdLst>
              <a:gd name="T0" fmla="*/ 0 w 218"/>
              <a:gd name="T1" fmla="*/ 0 h 260"/>
              <a:gd name="T2" fmla="*/ 2147483647 w 218"/>
              <a:gd name="T3" fmla="*/ 2147483647 h 260"/>
              <a:gd name="T4" fmla="*/ 2147483647 w 218"/>
              <a:gd name="T5" fmla="*/ 2147483647 h 260"/>
              <a:gd name="T6" fmla="*/ 0 w 218"/>
              <a:gd name="T7" fmla="*/ 2147483647 h 260"/>
              <a:gd name="T8" fmla="*/ 0 w 218"/>
              <a:gd name="T9" fmla="*/ 0 h 260"/>
              <a:gd name="T10" fmla="*/ 0 60000 65536"/>
              <a:gd name="T11" fmla="*/ 0 60000 65536"/>
              <a:gd name="T12" fmla="*/ 0 60000 65536"/>
              <a:gd name="T13" fmla="*/ 0 60000 65536"/>
              <a:gd name="T14" fmla="*/ 0 60000 65536"/>
              <a:gd name="T15" fmla="*/ 0 w 218"/>
              <a:gd name="T16" fmla="*/ 0 h 260"/>
              <a:gd name="T17" fmla="*/ 218 w 218"/>
              <a:gd name="T18" fmla="*/ 260 h 260"/>
            </a:gdLst>
            <a:ahLst/>
            <a:cxnLst>
              <a:cxn ang="T10">
                <a:pos x="T0" y="T1"/>
              </a:cxn>
              <a:cxn ang="T11">
                <a:pos x="T2" y="T3"/>
              </a:cxn>
              <a:cxn ang="T12">
                <a:pos x="T4" y="T5"/>
              </a:cxn>
              <a:cxn ang="T13">
                <a:pos x="T6" y="T7"/>
              </a:cxn>
              <a:cxn ang="T14">
                <a:pos x="T8" y="T9"/>
              </a:cxn>
            </a:cxnLst>
            <a:rect l="T15" t="T16" r="T17" b="T18"/>
            <a:pathLst>
              <a:path w="218" h="260">
                <a:moveTo>
                  <a:pt x="0" y="0"/>
                </a:moveTo>
                <a:lnTo>
                  <a:pt x="217" y="106"/>
                </a:lnTo>
                <a:lnTo>
                  <a:pt x="217" y="259"/>
                </a:lnTo>
                <a:lnTo>
                  <a:pt x="0" y="153"/>
                </a:lnTo>
                <a:lnTo>
                  <a:pt x="0" y="0"/>
                </a:lnTo>
              </a:path>
            </a:pathLst>
          </a:custGeom>
          <a:solidFill>
            <a:srgbClr val="919191"/>
          </a:solidFill>
          <a:ln w="12700" cap="rnd">
            <a:solidFill>
              <a:srgbClr val="000000"/>
            </a:solidFill>
            <a:round/>
            <a:headEnd/>
            <a:tailEnd/>
          </a:ln>
        </p:spPr>
        <p:txBody>
          <a:bodyPr/>
          <a:lstStyle/>
          <a:p>
            <a:endParaRPr lang="en-US"/>
          </a:p>
        </p:txBody>
      </p:sp>
      <p:sp>
        <p:nvSpPr>
          <p:cNvPr id="8269" name="Freeform 76"/>
          <p:cNvSpPr>
            <a:spLocks/>
          </p:cNvSpPr>
          <p:nvPr/>
        </p:nvSpPr>
        <p:spPr bwMode="auto">
          <a:xfrm>
            <a:off x="4138612" y="4403725"/>
            <a:ext cx="280988" cy="269875"/>
          </a:xfrm>
          <a:custGeom>
            <a:avLst/>
            <a:gdLst>
              <a:gd name="T0" fmla="*/ 0 w 175"/>
              <a:gd name="T1" fmla="*/ 0 h 154"/>
              <a:gd name="T2" fmla="*/ 2147483647 w 175"/>
              <a:gd name="T3" fmla="*/ 0 h 154"/>
              <a:gd name="T4" fmla="*/ 2147483647 w 175"/>
              <a:gd name="T5" fmla="*/ 2147483647 h 154"/>
              <a:gd name="T6" fmla="*/ 0 w 175"/>
              <a:gd name="T7" fmla="*/ 2147483647 h 154"/>
              <a:gd name="T8" fmla="*/ 0 w 175"/>
              <a:gd name="T9" fmla="*/ 0 h 154"/>
              <a:gd name="T10" fmla="*/ 0 60000 65536"/>
              <a:gd name="T11" fmla="*/ 0 60000 65536"/>
              <a:gd name="T12" fmla="*/ 0 60000 65536"/>
              <a:gd name="T13" fmla="*/ 0 60000 65536"/>
              <a:gd name="T14" fmla="*/ 0 60000 65536"/>
              <a:gd name="T15" fmla="*/ 0 w 175"/>
              <a:gd name="T16" fmla="*/ 0 h 154"/>
              <a:gd name="T17" fmla="*/ 175 w 175"/>
              <a:gd name="T18" fmla="*/ 154 h 154"/>
            </a:gdLst>
            <a:ahLst/>
            <a:cxnLst>
              <a:cxn ang="T10">
                <a:pos x="T0" y="T1"/>
              </a:cxn>
              <a:cxn ang="T11">
                <a:pos x="T2" y="T3"/>
              </a:cxn>
              <a:cxn ang="T12">
                <a:pos x="T4" y="T5"/>
              </a:cxn>
              <a:cxn ang="T13">
                <a:pos x="T6" y="T7"/>
              </a:cxn>
              <a:cxn ang="T14">
                <a:pos x="T8" y="T9"/>
              </a:cxn>
            </a:cxnLst>
            <a:rect l="T15" t="T16" r="T17" b="T18"/>
            <a:pathLst>
              <a:path w="175" h="154">
                <a:moveTo>
                  <a:pt x="0" y="0"/>
                </a:moveTo>
                <a:lnTo>
                  <a:pt x="174" y="0"/>
                </a:lnTo>
                <a:lnTo>
                  <a:pt x="174" y="153"/>
                </a:lnTo>
                <a:lnTo>
                  <a:pt x="0" y="153"/>
                </a:lnTo>
                <a:lnTo>
                  <a:pt x="0" y="0"/>
                </a:lnTo>
              </a:path>
            </a:pathLst>
          </a:custGeom>
          <a:solidFill>
            <a:srgbClr val="808080"/>
          </a:solidFill>
          <a:ln w="12700" cap="rnd">
            <a:solidFill>
              <a:srgbClr val="000000"/>
            </a:solidFill>
            <a:round/>
            <a:headEnd/>
            <a:tailEnd/>
          </a:ln>
        </p:spPr>
        <p:txBody>
          <a:bodyPr/>
          <a:lstStyle/>
          <a:p>
            <a:endParaRPr lang="en-US"/>
          </a:p>
        </p:txBody>
      </p:sp>
      <p:sp>
        <p:nvSpPr>
          <p:cNvPr id="8270" name="Freeform 77"/>
          <p:cNvSpPr>
            <a:spLocks/>
          </p:cNvSpPr>
          <p:nvPr/>
        </p:nvSpPr>
        <p:spPr bwMode="auto">
          <a:xfrm>
            <a:off x="4418012" y="4281487"/>
            <a:ext cx="117475" cy="265113"/>
          </a:xfrm>
          <a:custGeom>
            <a:avLst/>
            <a:gdLst>
              <a:gd name="T0" fmla="*/ 0 w 74"/>
              <a:gd name="T1" fmla="*/ 2147483647 h 151"/>
              <a:gd name="T2" fmla="*/ 0 w 74"/>
              <a:gd name="T3" fmla="*/ 2147483647 h 151"/>
              <a:gd name="T4" fmla="*/ 2147483647 w 74"/>
              <a:gd name="T5" fmla="*/ 2147483647 h 151"/>
              <a:gd name="T6" fmla="*/ 2147483647 w 74"/>
              <a:gd name="T7" fmla="*/ 0 h 151"/>
              <a:gd name="T8" fmla="*/ 0 w 74"/>
              <a:gd name="T9" fmla="*/ 2147483647 h 151"/>
              <a:gd name="T10" fmla="*/ 0 60000 65536"/>
              <a:gd name="T11" fmla="*/ 0 60000 65536"/>
              <a:gd name="T12" fmla="*/ 0 60000 65536"/>
              <a:gd name="T13" fmla="*/ 0 60000 65536"/>
              <a:gd name="T14" fmla="*/ 0 60000 65536"/>
              <a:gd name="T15" fmla="*/ 0 w 74"/>
              <a:gd name="T16" fmla="*/ 0 h 151"/>
              <a:gd name="T17" fmla="*/ 74 w 74"/>
              <a:gd name="T18" fmla="*/ 151 h 151"/>
            </a:gdLst>
            <a:ahLst/>
            <a:cxnLst>
              <a:cxn ang="T10">
                <a:pos x="T0" y="T1"/>
              </a:cxn>
              <a:cxn ang="T11">
                <a:pos x="T2" y="T3"/>
              </a:cxn>
              <a:cxn ang="T12">
                <a:pos x="T4" y="T5"/>
              </a:cxn>
              <a:cxn ang="T13">
                <a:pos x="T6" y="T7"/>
              </a:cxn>
              <a:cxn ang="T14">
                <a:pos x="T8" y="T9"/>
              </a:cxn>
            </a:cxnLst>
            <a:rect l="T15" t="T16" r="T17" b="T18"/>
            <a:pathLst>
              <a:path w="74" h="151">
                <a:moveTo>
                  <a:pt x="0" y="2"/>
                </a:moveTo>
                <a:lnTo>
                  <a:pt x="0" y="150"/>
                </a:lnTo>
                <a:lnTo>
                  <a:pt x="73" y="150"/>
                </a:lnTo>
                <a:lnTo>
                  <a:pt x="73" y="0"/>
                </a:lnTo>
                <a:lnTo>
                  <a:pt x="0" y="2"/>
                </a:lnTo>
              </a:path>
            </a:pathLst>
          </a:custGeom>
          <a:solidFill>
            <a:srgbClr val="919191"/>
          </a:solidFill>
          <a:ln w="12700" cap="rnd">
            <a:solidFill>
              <a:srgbClr val="000000"/>
            </a:solidFill>
            <a:round/>
            <a:headEnd/>
            <a:tailEnd/>
          </a:ln>
        </p:spPr>
        <p:txBody>
          <a:bodyPr/>
          <a:lstStyle/>
          <a:p>
            <a:endParaRPr lang="en-US"/>
          </a:p>
        </p:txBody>
      </p:sp>
      <p:sp>
        <p:nvSpPr>
          <p:cNvPr id="8271" name="Freeform 78"/>
          <p:cNvSpPr>
            <a:spLocks/>
          </p:cNvSpPr>
          <p:nvPr/>
        </p:nvSpPr>
        <p:spPr bwMode="auto">
          <a:xfrm>
            <a:off x="4738687" y="4478337"/>
            <a:ext cx="90488" cy="463550"/>
          </a:xfrm>
          <a:custGeom>
            <a:avLst/>
            <a:gdLst>
              <a:gd name="T0" fmla="*/ 0 w 57"/>
              <a:gd name="T1" fmla="*/ 0 h 263"/>
              <a:gd name="T2" fmla="*/ 2147483647 w 57"/>
              <a:gd name="T3" fmla="*/ 2147483647 h 263"/>
              <a:gd name="T4" fmla="*/ 2147483647 w 57"/>
              <a:gd name="T5" fmla="*/ 2147483647 h 263"/>
              <a:gd name="T6" fmla="*/ 0 w 57"/>
              <a:gd name="T7" fmla="*/ 2147483647 h 263"/>
              <a:gd name="T8" fmla="*/ 0 w 57"/>
              <a:gd name="T9" fmla="*/ 0 h 263"/>
              <a:gd name="T10" fmla="*/ 0 60000 65536"/>
              <a:gd name="T11" fmla="*/ 0 60000 65536"/>
              <a:gd name="T12" fmla="*/ 0 60000 65536"/>
              <a:gd name="T13" fmla="*/ 0 60000 65536"/>
              <a:gd name="T14" fmla="*/ 0 60000 65536"/>
              <a:gd name="T15" fmla="*/ 0 w 57"/>
              <a:gd name="T16" fmla="*/ 0 h 263"/>
              <a:gd name="T17" fmla="*/ 57 w 57"/>
              <a:gd name="T18" fmla="*/ 263 h 263"/>
            </a:gdLst>
            <a:ahLst/>
            <a:cxnLst>
              <a:cxn ang="T10">
                <a:pos x="T0" y="T1"/>
              </a:cxn>
              <a:cxn ang="T11">
                <a:pos x="T2" y="T3"/>
              </a:cxn>
              <a:cxn ang="T12">
                <a:pos x="T4" y="T5"/>
              </a:cxn>
              <a:cxn ang="T13">
                <a:pos x="T6" y="T7"/>
              </a:cxn>
              <a:cxn ang="T14">
                <a:pos x="T8" y="T9"/>
              </a:cxn>
            </a:cxnLst>
            <a:rect l="T15" t="T16" r="T17" b="T18"/>
            <a:pathLst>
              <a:path w="57" h="263">
                <a:moveTo>
                  <a:pt x="0" y="0"/>
                </a:moveTo>
                <a:lnTo>
                  <a:pt x="56" y="108"/>
                </a:lnTo>
                <a:lnTo>
                  <a:pt x="56" y="262"/>
                </a:lnTo>
                <a:lnTo>
                  <a:pt x="0" y="153"/>
                </a:lnTo>
                <a:lnTo>
                  <a:pt x="0" y="0"/>
                </a:lnTo>
              </a:path>
            </a:pathLst>
          </a:custGeom>
          <a:solidFill>
            <a:srgbClr val="676767"/>
          </a:solidFill>
          <a:ln w="12700" cap="rnd">
            <a:solidFill>
              <a:srgbClr val="000000"/>
            </a:solidFill>
            <a:round/>
            <a:headEnd/>
            <a:tailEnd/>
          </a:ln>
        </p:spPr>
        <p:txBody>
          <a:bodyPr/>
          <a:lstStyle/>
          <a:p>
            <a:endParaRPr lang="en-US"/>
          </a:p>
        </p:txBody>
      </p:sp>
      <p:sp>
        <p:nvSpPr>
          <p:cNvPr id="8272" name="Freeform 79"/>
          <p:cNvSpPr>
            <a:spLocks/>
          </p:cNvSpPr>
          <p:nvPr/>
        </p:nvSpPr>
        <p:spPr bwMode="auto">
          <a:xfrm>
            <a:off x="4827587" y="4668837"/>
            <a:ext cx="104775" cy="339725"/>
          </a:xfrm>
          <a:custGeom>
            <a:avLst/>
            <a:gdLst>
              <a:gd name="T0" fmla="*/ 0 w 65"/>
              <a:gd name="T1" fmla="*/ 0 h 193"/>
              <a:gd name="T2" fmla="*/ 2147483647 w 65"/>
              <a:gd name="T3" fmla="*/ 2147483647 h 193"/>
              <a:gd name="T4" fmla="*/ 2147483647 w 65"/>
              <a:gd name="T5" fmla="*/ 2147483647 h 193"/>
              <a:gd name="T6" fmla="*/ 0 w 65"/>
              <a:gd name="T7" fmla="*/ 2147483647 h 193"/>
              <a:gd name="T8" fmla="*/ 0 w 65"/>
              <a:gd name="T9" fmla="*/ 0 h 193"/>
              <a:gd name="T10" fmla="*/ 0 60000 65536"/>
              <a:gd name="T11" fmla="*/ 0 60000 65536"/>
              <a:gd name="T12" fmla="*/ 0 60000 65536"/>
              <a:gd name="T13" fmla="*/ 0 60000 65536"/>
              <a:gd name="T14" fmla="*/ 0 60000 65536"/>
              <a:gd name="T15" fmla="*/ 0 w 65"/>
              <a:gd name="T16" fmla="*/ 0 h 193"/>
              <a:gd name="T17" fmla="*/ 65 w 65"/>
              <a:gd name="T18" fmla="*/ 193 h 193"/>
            </a:gdLst>
            <a:ahLst/>
            <a:cxnLst>
              <a:cxn ang="T10">
                <a:pos x="T0" y="T1"/>
              </a:cxn>
              <a:cxn ang="T11">
                <a:pos x="T2" y="T3"/>
              </a:cxn>
              <a:cxn ang="T12">
                <a:pos x="T4" y="T5"/>
              </a:cxn>
              <a:cxn ang="T13">
                <a:pos x="T6" y="T7"/>
              </a:cxn>
              <a:cxn ang="T14">
                <a:pos x="T8" y="T9"/>
              </a:cxn>
            </a:cxnLst>
            <a:rect l="T15" t="T16" r="T17" b="T18"/>
            <a:pathLst>
              <a:path w="65" h="193">
                <a:moveTo>
                  <a:pt x="0" y="0"/>
                </a:moveTo>
                <a:lnTo>
                  <a:pt x="64" y="39"/>
                </a:lnTo>
                <a:lnTo>
                  <a:pt x="64" y="192"/>
                </a:lnTo>
                <a:lnTo>
                  <a:pt x="0" y="152"/>
                </a:lnTo>
                <a:lnTo>
                  <a:pt x="0" y="0"/>
                </a:lnTo>
              </a:path>
            </a:pathLst>
          </a:custGeom>
          <a:solidFill>
            <a:srgbClr val="808080"/>
          </a:solidFill>
          <a:ln w="12700" cap="rnd">
            <a:solidFill>
              <a:srgbClr val="000000"/>
            </a:solidFill>
            <a:round/>
            <a:headEnd/>
            <a:tailEnd/>
          </a:ln>
        </p:spPr>
        <p:txBody>
          <a:bodyPr/>
          <a:lstStyle/>
          <a:p>
            <a:endParaRPr lang="en-US"/>
          </a:p>
        </p:txBody>
      </p:sp>
      <p:sp>
        <p:nvSpPr>
          <p:cNvPr id="8273" name="Freeform 80"/>
          <p:cNvSpPr>
            <a:spLocks/>
          </p:cNvSpPr>
          <p:nvPr/>
        </p:nvSpPr>
        <p:spPr bwMode="auto">
          <a:xfrm>
            <a:off x="4930775" y="4646612"/>
            <a:ext cx="73025" cy="352425"/>
          </a:xfrm>
          <a:custGeom>
            <a:avLst/>
            <a:gdLst>
              <a:gd name="T0" fmla="*/ 2147483647 w 45"/>
              <a:gd name="T1" fmla="*/ 0 h 201"/>
              <a:gd name="T2" fmla="*/ 0 w 45"/>
              <a:gd name="T3" fmla="*/ 2147483647 h 201"/>
              <a:gd name="T4" fmla="*/ 0 w 45"/>
              <a:gd name="T5" fmla="*/ 2147483647 h 201"/>
              <a:gd name="T6" fmla="*/ 2147483647 w 45"/>
              <a:gd name="T7" fmla="*/ 2147483647 h 201"/>
              <a:gd name="T8" fmla="*/ 2147483647 w 45"/>
              <a:gd name="T9" fmla="*/ 0 h 201"/>
              <a:gd name="T10" fmla="*/ 0 60000 65536"/>
              <a:gd name="T11" fmla="*/ 0 60000 65536"/>
              <a:gd name="T12" fmla="*/ 0 60000 65536"/>
              <a:gd name="T13" fmla="*/ 0 60000 65536"/>
              <a:gd name="T14" fmla="*/ 0 60000 65536"/>
              <a:gd name="T15" fmla="*/ 0 w 45"/>
              <a:gd name="T16" fmla="*/ 0 h 201"/>
              <a:gd name="T17" fmla="*/ 45 w 45"/>
              <a:gd name="T18" fmla="*/ 201 h 201"/>
            </a:gdLst>
            <a:ahLst/>
            <a:cxnLst>
              <a:cxn ang="T10">
                <a:pos x="T0" y="T1"/>
              </a:cxn>
              <a:cxn ang="T11">
                <a:pos x="T2" y="T3"/>
              </a:cxn>
              <a:cxn ang="T12">
                <a:pos x="T4" y="T5"/>
              </a:cxn>
              <a:cxn ang="T13">
                <a:pos x="T6" y="T7"/>
              </a:cxn>
              <a:cxn ang="T14">
                <a:pos x="T8" y="T9"/>
              </a:cxn>
            </a:cxnLst>
            <a:rect l="T15" t="T16" r="T17" b="T18"/>
            <a:pathLst>
              <a:path w="45" h="201">
                <a:moveTo>
                  <a:pt x="44" y="0"/>
                </a:moveTo>
                <a:lnTo>
                  <a:pt x="0" y="51"/>
                </a:lnTo>
                <a:lnTo>
                  <a:pt x="0" y="200"/>
                </a:lnTo>
                <a:lnTo>
                  <a:pt x="44" y="151"/>
                </a:lnTo>
                <a:lnTo>
                  <a:pt x="44" y="0"/>
                </a:lnTo>
              </a:path>
            </a:pathLst>
          </a:custGeom>
          <a:solidFill>
            <a:srgbClr val="919191"/>
          </a:solidFill>
          <a:ln w="12700" cap="rnd">
            <a:solidFill>
              <a:srgbClr val="000000"/>
            </a:solidFill>
            <a:round/>
            <a:headEnd/>
            <a:tailEnd/>
          </a:ln>
        </p:spPr>
        <p:txBody>
          <a:bodyPr/>
          <a:lstStyle/>
          <a:p>
            <a:endParaRPr lang="en-US"/>
          </a:p>
        </p:txBody>
      </p:sp>
      <p:sp>
        <p:nvSpPr>
          <p:cNvPr id="8274" name="Freeform 81"/>
          <p:cNvSpPr>
            <a:spLocks/>
          </p:cNvSpPr>
          <p:nvPr/>
        </p:nvSpPr>
        <p:spPr bwMode="auto">
          <a:xfrm>
            <a:off x="5002212" y="4646612"/>
            <a:ext cx="133350" cy="317500"/>
          </a:xfrm>
          <a:custGeom>
            <a:avLst/>
            <a:gdLst>
              <a:gd name="T0" fmla="*/ 0 w 84"/>
              <a:gd name="T1" fmla="*/ 0 h 181"/>
              <a:gd name="T2" fmla="*/ 2147483647 w 84"/>
              <a:gd name="T3" fmla="*/ 2147483647 h 181"/>
              <a:gd name="T4" fmla="*/ 2147483647 w 84"/>
              <a:gd name="T5" fmla="*/ 2147483647 h 181"/>
              <a:gd name="T6" fmla="*/ 0 w 84"/>
              <a:gd name="T7" fmla="*/ 2147483647 h 181"/>
              <a:gd name="T8" fmla="*/ 0 w 84"/>
              <a:gd name="T9" fmla="*/ 0 h 181"/>
              <a:gd name="T10" fmla="*/ 0 60000 65536"/>
              <a:gd name="T11" fmla="*/ 0 60000 65536"/>
              <a:gd name="T12" fmla="*/ 0 60000 65536"/>
              <a:gd name="T13" fmla="*/ 0 60000 65536"/>
              <a:gd name="T14" fmla="*/ 0 60000 65536"/>
              <a:gd name="T15" fmla="*/ 0 w 84"/>
              <a:gd name="T16" fmla="*/ 0 h 181"/>
              <a:gd name="T17" fmla="*/ 84 w 84"/>
              <a:gd name="T18" fmla="*/ 181 h 181"/>
            </a:gdLst>
            <a:ahLst/>
            <a:cxnLst>
              <a:cxn ang="T10">
                <a:pos x="T0" y="T1"/>
              </a:cxn>
              <a:cxn ang="T11">
                <a:pos x="T2" y="T3"/>
              </a:cxn>
              <a:cxn ang="T12">
                <a:pos x="T4" y="T5"/>
              </a:cxn>
              <a:cxn ang="T13">
                <a:pos x="T6" y="T7"/>
              </a:cxn>
              <a:cxn ang="T14">
                <a:pos x="T8" y="T9"/>
              </a:cxn>
            </a:cxnLst>
            <a:rect l="T15" t="T16" r="T17" b="T18"/>
            <a:pathLst>
              <a:path w="84" h="181">
                <a:moveTo>
                  <a:pt x="0" y="0"/>
                </a:moveTo>
                <a:lnTo>
                  <a:pt x="83" y="29"/>
                </a:lnTo>
                <a:lnTo>
                  <a:pt x="83" y="180"/>
                </a:lnTo>
                <a:lnTo>
                  <a:pt x="0" y="153"/>
                </a:lnTo>
                <a:lnTo>
                  <a:pt x="0" y="0"/>
                </a:lnTo>
              </a:path>
            </a:pathLst>
          </a:custGeom>
          <a:solidFill>
            <a:srgbClr val="676767"/>
          </a:solidFill>
          <a:ln w="12700" cap="rnd">
            <a:solidFill>
              <a:srgbClr val="000000"/>
            </a:solidFill>
            <a:round/>
            <a:headEnd/>
            <a:tailEnd/>
          </a:ln>
        </p:spPr>
        <p:txBody>
          <a:bodyPr/>
          <a:lstStyle/>
          <a:p>
            <a:endParaRPr lang="en-US"/>
          </a:p>
        </p:txBody>
      </p:sp>
      <p:sp>
        <p:nvSpPr>
          <p:cNvPr id="8275" name="Freeform 82"/>
          <p:cNvSpPr>
            <a:spLocks/>
          </p:cNvSpPr>
          <p:nvPr/>
        </p:nvSpPr>
        <p:spPr bwMode="auto">
          <a:xfrm>
            <a:off x="5299075" y="5008562"/>
            <a:ext cx="252412" cy="366713"/>
          </a:xfrm>
          <a:custGeom>
            <a:avLst/>
            <a:gdLst>
              <a:gd name="T0" fmla="*/ 0 w 157"/>
              <a:gd name="T1" fmla="*/ 0 h 209"/>
              <a:gd name="T2" fmla="*/ 2147483647 w 157"/>
              <a:gd name="T3" fmla="*/ 2147483647 h 209"/>
              <a:gd name="T4" fmla="*/ 2147483647 w 157"/>
              <a:gd name="T5" fmla="*/ 2147483647 h 209"/>
              <a:gd name="T6" fmla="*/ 0 w 157"/>
              <a:gd name="T7" fmla="*/ 2147483647 h 209"/>
              <a:gd name="T8" fmla="*/ 0 w 157"/>
              <a:gd name="T9" fmla="*/ 0 h 209"/>
              <a:gd name="T10" fmla="*/ 0 60000 65536"/>
              <a:gd name="T11" fmla="*/ 0 60000 65536"/>
              <a:gd name="T12" fmla="*/ 0 60000 65536"/>
              <a:gd name="T13" fmla="*/ 0 60000 65536"/>
              <a:gd name="T14" fmla="*/ 0 60000 65536"/>
              <a:gd name="T15" fmla="*/ 0 w 157"/>
              <a:gd name="T16" fmla="*/ 0 h 209"/>
              <a:gd name="T17" fmla="*/ 157 w 157"/>
              <a:gd name="T18" fmla="*/ 209 h 209"/>
            </a:gdLst>
            <a:ahLst/>
            <a:cxnLst>
              <a:cxn ang="T10">
                <a:pos x="T0" y="T1"/>
              </a:cxn>
              <a:cxn ang="T11">
                <a:pos x="T2" y="T3"/>
              </a:cxn>
              <a:cxn ang="T12">
                <a:pos x="T4" y="T5"/>
              </a:cxn>
              <a:cxn ang="T13">
                <a:pos x="T6" y="T7"/>
              </a:cxn>
              <a:cxn ang="T14">
                <a:pos x="T8" y="T9"/>
              </a:cxn>
            </a:cxnLst>
            <a:rect l="T15" t="T16" r="T17" b="T18"/>
            <a:pathLst>
              <a:path w="157" h="209">
                <a:moveTo>
                  <a:pt x="0" y="0"/>
                </a:moveTo>
                <a:lnTo>
                  <a:pt x="156" y="54"/>
                </a:lnTo>
                <a:lnTo>
                  <a:pt x="156" y="208"/>
                </a:lnTo>
                <a:lnTo>
                  <a:pt x="0" y="152"/>
                </a:lnTo>
                <a:lnTo>
                  <a:pt x="0" y="0"/>
                </a:lnTo>
              </a:path>
            </a:pathLst>
          </a:custGeom>
          <a:solidFill>
            <a:srgbClr val="808080"/>
          </a:solidFill>
          <a:ln w="12700" cap="rnd">
            <a:solidFill>
              <a:srgbClr val="000000"/>
            </a:solidFill>
            <a:round/>
            <a:headEnd/>
            <a:tailEnd/>
          </a:ln>
        </p:spPr>
        <p:txBody>
          <a:bodyPr/>
          <a:lstStyle/>
          <a:p>
            <a:endParaRPr lang="en-US"/>
          </a:p>
        </p:txBody>
      </p:sp>
      <p:sp>
        <p:nvSpPr>
          <p:cNvPr id="8276" name="Freeform 83"/>
          <p:cNvSpPr>
            <a:spLocks/>
          </p:cNvSpPr>
          <p:nvPr/>
        </p:nvSpPr>
        <p:spPr bwMode="auto">
          <a:xfrm>
            <a:off x="5133975" y="4695825"/>
            <a:ext cx="166687" cy="584200"/>
          </a:xfrm>
          <a:custGeom>
            <a:avLst/>
            <a:gdLst>
              <a:gd name="T0" fmla="*/ 0 w 104"/>
              <a:gd name="T1" fmla="*/ 0 h 332"/>
              <a:gd name="T2" fmla="*/ 2147483647 w 104"/>
              <a:gd name="T3" fmla="*/ 2147483647 h 332"/>
              <a:gd name="T4" fmla="*/ 2147483647 w 104"/>
              <a:gd name="T5" fmla="*/ 2147483647 h 332"/>
              <a:gd name="T6" fmla="*/ 0 w 104"/>
              <a:gd name="T7" fmla="*/ 2147483647 h 332"/>
              <a:gd name="T8" fmla="*/ 0 w 104"/>
              <a:gd name="T9" fmla="*/ 0 h 332"/>
              <a:gd name="T10" fmla="*/ 0 60000 65536"/>
              <a:gd name="T11" fmla="*/ 0 60000 65536"/>
              <a:gd name="T12" fmla="*/ 0 60000 65536"/>
              <a:gd name="T13" fmla="*/ 0 60000 65536"/>
              <a:gd name="T14" fmla="*/ 0 60000 65536"/>
              <a:gd name="T15" fmla="*/ 0 w 104"/>
              <a:gd name="T16" fmla="*/ 0 h 332"/>
              <a:gd name="T17" fmla="*/ 104 w 104"/>
              <a:gd name="T18" fmla="*/ 332 h 332"/>
            </a:gdLst>
            <a:ahLst/>
            <a:cxnLst>
              <a:cxn ang="T10">
                <a:pos x="T0" y="T1"/>
              </a:cxn>
              <a:cxn ang="T11">
                <a:pos x="T2" y="T3"/>
              </a:cxn>
              <a:cxn ang="T12">
                <a:pos x="T4" y="T5"/>
              </a:cxn>
              <a:cxn ang="T13">
                <a:pos x="T6" y="T7"/>
              </a:cxn>
              <a:cxn ang="T14">
                <a:pos x="T8" y="T9"/>
              </a:cxn>
            </a:cxnLst>
            <a:rect l="T15" t="T16" r="T17" b="T18"/>
            <a:pathLst>
              <a:path w="104" h="332">
                <a:moveTo>
                  <a:pt x="0" y="0"/>
                </a:moveTo>
                <a:lnTo>
                  <a:pt x="103" y="179"/>
                </a:lnTo>
                <a:lnTo>
                  <a:pt x="103" y="331"/>
                </a:lnTo>
                <a:lnTo>
                  <a:pt x="0" y="155"/>
                </a:lnTo>
                <a:lnTo>
                  <a:pt x="0" y="0"/>
                </a:lnTo>
              </a:path>
            </a:pathLst>
          </a:custGeom>
          <a:solidFill>
            <a:srgbClr val="919191"/>
          </a:solidFill>
          <a:ln w="12700" cap="rnd">
            <a:solidFill>
              <a:srgbClr val="000000"/>
            </a:solidFill>
            <a:round/>
            <a:headEnd/>
            <a:tailEnd/>
          </a:ln>
        </p:spPr>
        <p:txBody>
          <a:bodyPr/>
          <a:lstStyle/>
          <a:p>
            <a:endParaRPr lang="en-US"/>
          </a:p>
        </p:txBody>
      </p:sp>
      <p:sp>
        <p:nvSpPr>
          <p:cNvPr id="8277" name="Freeform 84"/>
          <p:cNvSpPr>
            <a:spLocks/>
          </p:cNvSpPr>
          <p:nvPr/>
        </p:nvSpPr>
        <p:spPr bwMode="auto">
          <a:xfrm>
            <a:off x="2725737" y="3006725"/>
            <a:ext cx="88900" cy="379412"/>
          </a:xfrm>
          <a:custGeom>
            <a:avLst/>
            <a:gdLst>
              <a:gd name="T0" fmla="*/ 0 w 56"/>
              <a:gd name="T1" fmla="*/ 0 h 216"/>
              <a:gd name="T2" fmla="*/ 2147483647 w 56"/>
              <a:gd name="T3" fmla="*/ 2147483647 h 216"/>
              <a:gd name="T4" fmla="*/ 2147483647 w 56"/>
              <a:gd name="T5" fmla="*/ 2147483647 h 216"/>
              <a:gd name="T6" fmla="*/ 2147483647 w 56"/>
              <a:gd name="T7" fmla="*/ 2147483647 h 216"/>
              <a:gd name="T8" fmla="*/ 0 w 56"/>
              <a:gd name="T9" fmla="*/ 2147483647 h 216"/>
              <a:gd name="T10" fmla="*/ 0 w 56"/>
              <a:gd name="T11" fmla="*/ 0 h 216"/>
              <a:gd name="T12" fmla="*/ 0 60000 65536"/>
              <a:gd name="T13" fmla="*/ 0 60000 65536"/>
              <a:gd name="T14" fmla="*/ 0 60000 65536"/>
              <a:gd name="T15" fmla="*/ 0 60000 65536"/>
              <a:gd name="T16" fmla="*/ 0 60000 65536"/>
              <a:gd name="T17" fmla="*/ 0 60000 65536"/>
              <a:gd name="T18" fmla="*/ 0 w 56"/>
              <a:gd name="T19" fmla="*/ 0 h 216"/>
              <a:gd name="T20" fmla="*/ 56 w 56"/>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56" h="216">
                <a:moveTo>
                  <a:pt x="0" y="0"/>
                </a:moveTo>
                <a:lnTo>
                  <a:pt x="55" y="79"/>
                </a:lnTo>
                <a:lnTo>
                  <a:pt x="43" y="132"/>
                </a:lnTo>
                <a:lnTo>
                  <a:pt x="43" y="215"/>
                </a:lnTo>
                <a:lnTo>
                  <a:pt x="0" y="155"/>
                </a:lnTo>
                <a:lnTo>
                  <a:pt x="0" y="0"/>
                </a:lnTo>
              </a:path>
            </a:pathLst>
          </a:custGeom>
          <a:solidFill>
            <a:srgbClr val="676767"/>
          </a:solidFill>
          <a:ln w="12700" cap="rnd">
            <a:solidFill>
              <a:srgbClr val="000000"/>
            </a:solidFill>
            <a:round/>
            <a:headEnd/>
            <a:tailEnd/>
          </a:ln>
        </p:spPr>
        <p:txBody>
          <a:bodyPr/>
          <a:lstStyle/>
          <a:p>
            <a:endParaRPr lang="en-US"/>
          </a:p>
        </p:txBody>
      </p:sp>
      <p:sp>
        <p:nvSpPr>
          <p:cNvPr id="8278" name="Freeform 85"/>
          <p:cNvSpPr>
            <a:spLocks/>
          </p:cNvSpPr>
          <p:nvPr/>
        </p:nvSpPr>
        <p:spPr bwMode="auto">
          <a:xfrm>
            <a:off x="6604000" y="2152650"/>
            <a:ext cx="328612" cy="314325"/>
          </a:xfrm>
          <a:custGeom>
            <a:avLst/>
            <a:gdLst>
              <a:gd name="T0" fmla="*/ 0 w 205"/>
              <a:gd name="T1" fmla="*/ 2147483647 h 179"/>
              <a:gd name="T2" fmla="*/ 2147483647 w 205"/>
              <a:gd name="T3" fmla="*/ 0 h 179"/>
              <a:gd name="T4" fmla="*/ 2147483647 w 205"/>
              <a:gd name="T5" fmla="*/ 2147483647 h 179"/>
              <a:gd name="T6" fmla="*/ 0 w 205"/>
              <a:gd name="T7" fmla="*/ 2147483647 h 179"/>
              <a:gd name="T8" fmla="*/ 0 w 205"/>
              <a:gd name="T9" fmla="*/ 2147483647 h 179"/>
              <a:gd name="T10" fmla="*/ 0 60000 65536"/>
              <a:gd name="T11" fmla="*/ 0 60000 65536"/>
              <a:gd name="T12" fmla="*/ 0 60000 65536"/>
              <a:gd name="T13" fmla="*/ 0 60000 65536"/>
              <a:gd name="T14" fmla="*/ 0 60000 65536"/>
              <a:gd name="T15" fmla="*/ 0 w 205"/>
              <a:gd name="T16" fmla="*/ 0 h 179"/>
              <a:gd name="T17" fmla="*/ 205 w 205"/>
              <a:gd name="T18" fmla="*/ 179 h 179"/>
            </a:gdLst>
            <a:ahLst/>
            <a:cxnLst>
              <a:cxn ang="T10">
                <a:pos x="T0" y="T1"/>
              </a:cxn>
              <a:cxn ang="T11">
                <a:pos x="T2" y="T3"/>
              </a:cxn>
              <a:cxn ang="T12">
                <a:pos x="T4" y="T5"/>
              </a:cxn>
              <a:cxn ang="T13">
                <a:pos x="T6" y="T7"/>
              </a:cxn>
              <a:cxn ang="T14">
                <a:pos x="T8" y="T9"/>
              </a:cxn>
            </a:cxnLst>
            <a:rect l="T15" t="T16" r="T17" b="T18"/>
            <a:pathLst>
              <a:path w="205" h="179">
                <a:moveTo>
                  <a:pt x="0" y="26"/>
                </a:moveTo>
                <a:lnTo>
                  <a:pt x="204" y="0"/>
                </a:lnTo>
                <a:lnTo>
                  <a:pt x="204" y="148"/>
                </a:lnTo>
                <a:lnTo>
                  <a:pt x="0" y="178"/>
                </a:lnTo>
                <a:lnTo>
                  <a:pt x="0" y="26"/>
                </a:lnTo>
              </a:path>
            </a:pathLst>
          </a:custGeom>
          <a:solidFill>
            <a:srgbClr val="808080"/>
          </a:solidFill>
          <a:ln w="12700" cap="rnd">
            <a:solidFill>
              <a:srgbClr val="000000"/>
            </a:solidFill>
            <a:round/>
            <a:headEnd/>
            <a:tailEnd/>
          </a:ln>
        </p:spPr>
        <p:txBody>
          <a:bodyPr/>
          <a:lstStyle/>
          <a:p>
            <a:endParaRPr lang="en-US"/>
          </a:p>
        </p:txBody>
      </p:sp>
      <p:sp>
        <p:nvSpPr>
          <p:cNvPr id="8279" name="Freeform 86"/>
          <p:cNvSpPr>
            <a:spLocks/>
          </p:cNvSpPr>
          <p:nvPr/>
        </p:nvSpPr>
        <p:spPr bwMode="auto">
          <a:xfrm>
            <a:off x="6040437" y="1809750"/>
            <a:ext cx="187325" cy="277812"/>
          </a:xfrm>
          <a:custGeom>
            <a:avLst/>
            <a:gdLst>
              <a:gd name="T0" fmla="*/ 2147483647 w 117"/>
              <a:gd name="T1" fmla="*/ 0 h 158"/>
              <a:gd name="T2" fmla="*/ 2147483647 w 117"/>
              <a:gd name="T3" fmla="*/ 2147483647 h 158"/>
              <a:gd name="T4" fmla="*/ 0 w 117"/>
              <a:gd name="T5" fmla="*/ 2147483647 h 158"/>
              <a:gd name="T6" fmla="*/ 2147483647 w 117"/>
              <a:gd name="T7" fmla="*/ 2147483647 h 158"/>
              <a:gd name="T8" fmla="*/ 2147483647 w 117"/>
              <a:gd name="T9" fmla="*/ 2147483647 h 158"/>
              <a:gd name="T10" fmla="*/ 2147483647 w 117"/>
              <a:gd name="T11" fmla="*/ 0 h 158"/>
              <a:gd name="T12" fmla="*/ 0 60000 65536"/>
              <a:gd name="T13" fmla="*/ 0 60000 65536"/>
              <a:gd name="T14" fmla="*/ 0 60000 65536"/>
              <a:gd name="T15" fmla="*/ 0 60000 65536"/>
              <a:gd name="T16" fmla="*/ 0 60000 65536"/>
              <a:gd name="T17" fmla="*/ 0 60000 65536"/>
              <a:gd name="T18" fmla="*/ 0 w 117"/>
              <a:gd name="T19" fmla="*/ 0 h 158"/>
              <a:gd name="T20" fmla="*/ 117 w 117"/>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117" h="158">
                <a:moveTo>
                  <a:pt x="116" y="0"/>
                </a:moveTo>
                <a:lnTo>
                  <a:pt x="13" y="96"/>
                </a:lnTo>
                <a:lnTo>
                  <a:pt x="0" y="151"/>
                </a:lnTo>
                <a:lnTo>
                  <a:pt x="92" y="120"/>
                </a:lnTo>
                <a:lnTo>
                  <a:pt x="116" y="157"/>
                </a:lnTo>
                <a:lnTo>
                  <a:pt x="116" y="0"/>
                </a:lnTo>
              </a:path>
            </a:pathLst>
          </a:custGeom>
          <a:solidFill>
            <a:srgbClr val="676767"/>
          </a:solidFill>
          <a:ln w="12700" cap="rnd">
            <a:solidFill>
              <a:srgbClr val="000000"/>
            </a:solidFill>
            <a:round/>
            <a:headEnd/>
            <a:tailEnd/>
          </a:ln>
        </p:spPr>
        <p:txBody>
          <a:bodyPr/>
          <a:lstStyle/>
          <a:p>
            <a:endParaRPr lang="en-US"/>
          </a:p>
        </p:txBody>
      </p:sp>
      <p:sp>
        <p:nvSpPr>
          <p:cNvPr id="8280" name="Freeform 87"/>
          <p:cNvSpPr>
            <a:spLocks/>
          </p:cNvSpPr>
          <p:nvPr/>
        </p:nvSpPr>
        <p:spPr bwMode="auto">
          <a:xfrm>
            <a:off x="6430962" y="1970087"/>
            <a:ext cx="107950" cy="136525"/>
          </a:xfrm>
          <a:custGeom>
            <a:avLst/>
            <a:gdLst>
              <a:gd name="T0" fmla="*/ 2147483647 w 67"/>
              <a:gd name="T1" fmla="*/ 0 h 78"/>
              <a:gd name="T2" fmla="*/ 0 w 67"/>
              <a:gd name="T3" fmla="*/ 2147483647 h 78"/>
              <a:gd name="T4" fmla="*/ 2147483647 w 67"/>
              <a:gd name="T5" fmla="*/ 2147483647 h 78"/>
              <a:gd name="T6" fmla="*/ 2147483647 w 67"/>
              <a:gd name="T7" fmla="*/ 0 h 78"/>
              <a:gd name="T8" fmla="*/ 0 60000 65536"/>
              <a:gd name="T9" fmla="*/ 0 60000 65536"/>
              <a:gd name="T10" fmla="*/ 0 60000 65536"/>
              <a:gd name="T11" fmla="*/ 0 60000 65536"/>
              <a:gd name="T12" fmla="*/ 0 w 67"/>
              <a:gd name="T13" fmla="*/ 0 h 78"/>
              <a:gd name="T14" fmla="*/ 67 w 67"/>
              <a:gd name="T15" fmla="*/ 78 h 78"/>
            </a:gdLst>
            <a:ahLst/>
            <a:cxnLst>
              <a:cxn ang="T8">
                <a:pos x="T0" y="T1"/>
              </a:cxn>
              <a:cxn ang="T9">
                <a:pos x="T2" y="T3"/>
              </a:cxn>
              <a:cxn ang="T10">
                <a:pos x="T4" y="T5"/>
              </a:cxn>
              <a:cxn ang="T11">
                <a:pos x="T6" y="T7"/>
              </a:cxn>
            </a:cxnLst>
            <a:rect l="T12" t="T13" r="T14" b="T15"/>
            <a:pathLst>
              <a:path w="67" h="78">
                <a:moveTo>
                  <a:pt x="66" y="0"/>
                </a:moveTo>
                <a:lnTo>
                  <a:pt x="0" y="52"/>
                </a:lnTo>
                <a:lnTo>
                  <a:pt x="66" y="77"/>
                </a:lnTo>
                <a:lnTo>
                  <a:pt x="66" y="0"/>
                </a:lnTo>
              </a:path>
            </a:pathLst>
          </a:custGeom>
          <a:solidFill>
            <a:srgbClr val="676767"/>
          </a:solidFill>
          <a:ln w="12700" cap="rnd">
            <a:solidFill>
              <a:srgbClr val="000000"/>
            </a:solidFill>
            <a:round/>
            <a:headEnd/>
            <a:tailEnd/>
          </a:ln>
        </p:spPr>
        <p:txBody>
          <a:bodyPr/>
          <a:lstStyle/>
          <a:p>
            <a:endParaRPr lang="en-US"/>
          </a:p>
        </p:txBody>
      </p:sp>
      <p:sp>
        <p:nvSpPr>
          <p:cNvPr id="8281" name="Freeform 88"/>
          <p:cNvSpPr>
            <a:spLocks/>
          </p:cNvSpPr>
          <p:nvPr/>
        </p:nvSpPr>
        <p:spPr bwMode="auto">
          <a:xfrm>
            <a:off x="6540500" y="2351087"/>
            <a:ext cx="71437" cy="385763"/>
          </a:xfrm>
          <a:custGeom>
            <a:avLst/>
            <a:gdLst>
              <a:gd name="T0" fmla="*/ 2147483647 w 45"/>
              <a:gd name="T1" fmla="*/ 0 h 219"/>
              <a:gd name="T2" fmla="*/ 0 w 45"/>
              <a:gd name="T3" fmla="*/ 2147483647 h 219"/>
              <a:gd name="T4" fmla="*/ 0 w 45"/>
              <a:gd name="T5" fmla="*/ 2147483647 h 219"/>
              <a:gd name="T6" fmla="*/ 2147483647 w 45"/>
              <a:gd name="T7" fmla="*/ 2147483647 h 219"/>
              <a:gd name="T8" fmla="*/ 2147483647 w 45"/>
              <a:gd name="T9" fmla="*/ 0 h 219"/>
              <a:gd name="T10" fmla="*/ 0 60000 65536"/>
              <a:gd name="T11" fmla="*/ 0 60000 65536"/>
              <a:gd name="T12" fmla="*/ 0 60000 65536"/>
              <a:gd name="T13" fmla="*/ 0 60000 65536"/>
              <a:gd name="T14" fmla="*/ 0 60000 65536"/>
              <a:gd name="T15" fmla="*/ 0 w 45"/>
              <a:gd name="T16" fmla="*/ 0 h 219"/>
              <a:gd name="T17" fmla="*/ 45 w 45"/>
              <a:gd name="T18" fmla="*/ 219 h 219"/>
            </a:gdLst>
            <a:ahLst/>
            <a:cxnLst>
              <a:cxn ang="T10">
                <a:pos x="T0" y="T1"/>
              </a:cxn>
              <a:cxn ang="T11">
                <a:pos x="T2" y="T3"/>
              </a:cxn>
              <a:cxn ang="T12">
                <a:pos x="T4" y="T5"/>
              </a:cxn>
              <a:cxn ang="T13">
                <a:pos x="T6" y="T7"/>
              </a:cxn>
              <a:cxn ang="T14">
                <a:pos x="T8" y="T9"/>
              </a:cxn>
            </a:cxnLst>
            <a:rect l="T15" t="T16" r="T17" b="T18"/>
            <a:pathLst>
              <a:path w="45" h="219">
                <a:moveTo>
                  <a:pt x="44" y="0"/>
                </a:moveTo>
                <a:lnTo>
                  <a:pt x="0" y="60"/>
                </a:lnTo>
                <a:lnTo>
                  <a:pt x="0" y="218"/>
                </a:lnTo>
                <a:lnTo>
                  <a:pt x="44" y="153"/>
                </a:lnTo>
                <a:lnTo>
                  <a:pt x="44" y="0"/>
                </a:lnTo>
              </a:path>
            </a:pathLst>
          </a:custGeom>
          <a:solidFill>
            <a:srgbClr val="808080"/>
          </a:solidFill>
          <a:ln w="12700" cap="rnd">
            <a:solidFill>
              <a:srgbClr val="232323"/>
            </a:solidFill>
            <a:round/>
            <a:headEnd/>
            <a:tailEnd/>
          </a:ln>
        </p:spPr>
        <p:txBody>
          <a:bodyPr/>
          <a:lstStyle/>
          <a:p>
            <a:endParaRPr lang="en-US"/>
          </a:p>
        </p:txBody>
      </p:sp>
      <p:sp>
        <p:nvSpPr>
          <p:cNvPr id="8282" name="Freeform 89"/>
          <p:cNvSpPr>
            <a:spLocks/>
          </p:cNvSpPr>
          <p:nvPr/>
        </p:nvSpPr>
        <p:spPr bwMode="auto">
          <a:xfrm>
            <a:off x="6503987" y="2478087"/>
            <a:ext cx="34925" cy="317500"/>
          </a:xfrm>
          <a:custGeom>
            <a:avLst/>
            <a:gdLst>
              <a:gd name="T0" fmla="*/ 2147483647 w 21"/>
              <a:gd name="T1" fmla="*/ 0 h 180"/>
              <a:gd name="T2" fmla="*/ 2147483647 w 21"/>
              <a:gd name="T3" fmla="*/ 2147483647 h 180"/>
              <a:gd name="T4" fmla="*/ 2147483647 w 21"/>
              <a:gd name="T5" fmla="*/ 2147483647 h 180"/>
              <a:gd name="T6" fmla="*/ 0 w 21"/>
              <a:gd name="T7" fmla="*/ 2147483647 h 180"/>
              <a:gd name="T8" fmla="*/ 2147483647 w 21"/>
              <a:gd name="T9" fmla="*/ 0 h 180"/>
              <a:gd name="T10" fmla="*/ 0 60000 65536"/>
              <a:gd name="T11" fmla="*/ 0 60000 65536"/>
              <a:gd name="T12" fmla="*/ 0 60000 65536"/>
              <a:gd name="T13" fmla="*/ 0 60000 65536"/>
              <a:gd name="T14" fmla="*/ 0 60000 65536"/>
              <a:gd name="T15" fmla="*/ 0 w 21"/>
              <a:gd name="T16" fmla="*/ 0 h 180"/>
              <a:gd name="T17" fmla="*/ 21 w 21"/>
              <a:gd name="T18" fmla="*/ 180 h 180"/>
            </a:gdLst>
            <a:ahLst/>
            <a:cxnLst>
              <a:cxn ang="T10">
                <a:pos x="T0" y="T1"/>
              </a:cxn>
              <a:cxn ang="T11">
                <a:pos x="T2" y="T3"/>
              </a:cxn>
              <a:cxn ang="T12">
                <a:pos x="T4" y="T5"/>
              </a:cxn>
              <a:cxn ang="T13">
                <a:pos x="T6" y="T7"/>
              </a:cxn>
              <a:cxn ang="T14">
                <a:pos x="T8" y="T9"/>
              </a:cxn>
            </a:cxnLst>
            <a:rect l="T15" t="T16" r="T17" b="T18"/>
            <a:pathLst>
              <a:path w="21" h="180">
                <a:moveTo>
                  <a:pt x="20" y="0"/>
                </a:moveTo>
                <a:lnTo>
                  <a:pt x="20" y="145"/>
                </a:lnTo>
                <a:lnTo>
                  <a:pt x="15" y="179"/>
                </a:lnTo>
                <a:lnTo>
                  <a:pt x="0" y="141"/>
                </a:lnTo>
                <a:lnTo>
                  <a:pt x="20" y="0"/>
                </a:lnTo>
              </a:path>
            </a:pathLst>
          </a:custGeom>
          <a:solidFill>
            <a:srgbClr val="676767"/>
          </a:solidFill>
          <a:ln w="12700" cap="rnd">
            <a:solidFill>
              <a:srgbClr val="000000"/>
            </a:solidFill>
            <a:round/>
            <a:headEnd/>
            <a:tailEnd/>
          </a:ln>
        </p:spPr>
        <p:txBody>
          <a:bodyPr/>
          <a:lstStyle/>
          <a:p>
            <a:endParaRPr lang="en-US"/>
          </a:p>
        </p:txBody>
      </p:sp>
      <p:sp>
        <p:nvSpPr>
          <p:cNvPr id="8283" name="Freeform 90"/>
          <p:cNvSpPr>
            <a:spLocks/>
          </p:cNvSpPr>
          <p:nvPr/>
        </p:nvSpPr>
        <p:spPr bwMode="auto">
          <a:xfrm>
            <a:off x="6934200" y="2413000"/>
            <a:ext cx="84137" cy="146050"/>
          </a:xfrm>
          <a:custGeom>
            <a:avLst/>
            <a:gdLst>
              <a:gd name="T0" fmla="*/ 2147483647 w 53"/>
              <a:gd name="T1" fmla="*/ 0 h 83"/>
              <a:gd name="T2" fmla="*/ 0 w 53"/>
              <a:gd name="T3" fmla="*/ 2147483647 h 83"/>
              <a:gd name="T4" fmla="*/ 2147483647 w 53"/>
              <a:gd name="T5" fmla="*/ 2147483647 h 83"/>
              <a:gd name="T6" fmla="*/ 2147483647 w 53"/>
              <a:gd name="T7" fmla="*/ 2147483647 h 83"/>
              <a:gd name="T8" fmla="*/ 2147483647 w 53"/>
              <a:gd name="T9" fmla="*/ 0 h 83"/>
              <a:gd name="T10" fmla="*/ 0 60000 65536"/>
              <a:gd name="T11" fmla="*/ 0 60000 65536"/>
              <a:gd name="T12" fmla="*/ 0 60000 65536"/>
              <a:gd name="T13" fmla="*/ 0 60000 65536"/>
              <a:gd name="T14" fmla="*/ 0 60000 65536"/>
              <a:gd name="T15" fmla="*/ 0 w 53"/>
              <a:gd name="T16" fmla="*/ 0 h 83"/>
              <a:gd name="T17" fmla="*/ 53 w 53"/>
              <a:gd name="T18" fmla="*/ 83 h 83"/>
            </a:gdLst>
            <a:ahLst/>
            <a:cxnLst>
              <a:cxn ang="T10">
                <a:pos x="T0" y="T1"/>
              </a:cxn>
              <a:cxn ang="T11">
                <a:pos x="T2" y="T3"/>
              </a:cxn>
              <a:cxn ang="T12">
                <a:pos x="T4" y="T5"/>
              </a:cxn>
              <a:cxn ang="T13">
                <a:pos x="T6" y="T7"/>
              </a:cxn>
              <a:cxn ang="T14">
                <a:pos x="T8" y="T9"/>
              </a:cxn>
            </a:cxnLst>
            <a:rect l="T15" t="T16" r="T17" b="T18"/>
            <a:pathLst>
              <a:path w="53" h="83">
                <a:moveTo>
                  <a:pt x="52" y="0"/>
                </a:moveTo>
                <a:lnTo>
                  <a:pt x="0" y="58"/>
                </a:lnTo>
                <a:lnTo>
                  <a:pt x="15" y="82"/>
                </a:lnTo>
                <a:lnTo>
                  <a:pt x="52" y="58"/>
                </a:lnTo>
                <a:lnTo>
                  <a:pt x="52" y="0"/>
                </a:lnTo>
              </a:path>
            </a:pathLst>
          </a:custGeom>
          <a:solidFill>
            <a:srgbClr val="676767"/>
          </a:solidFill>
          <a:ln w="12700" cap="rnd">
            <a:solidFill>
              <a:srgbClr val="000000"/>
            </a:solidFill>
            <a:round/>
            <a:headEnd/>
            <a:tailEnd/>
          </a:ln>
        </p:spPr>
        <p:txBody>
          <a:bodyPr/>
          <a:lstStyle/>
          <a:p>
            <a:endParaRPr lang="en-US"/>
          </a:p>
        </p:txBody>
      </p:sp>
      <p:sp>
        <p:nvSpPr>
          <p:cNvPr id="8284" name="Freeform 91"/>
          <p:cNvSpPr>
            <a:spLocks/>
          </p:cNvSpPr>
          <p:nvPr/>
        </p:nvSpPr>
        <p:spPr bwMode="auto">
          <a:xfrm>
            <a:off x="6986587" y="2674937"/>
            <a:ext cx="90488" cy="203200"/>
          </a:xfrm>
          <a:custGeom>
            <a:avLst/>
            <a:gdLst>
              <a:gd name="T0" fmla="*/ 2147483647 w 57"/>
              <a:gd name="T1" fmla="*/ 0 h 115"/>
              <a:gd name="T2" fmla="*/ 0 w 57"/>
              <a:gd name="T3" fmla="*/ 2147483647 h 115"/>
              <a:gd name="T4" fmla="*/ 0 w 57"/>
              <a:gd name="T5" fmla="*/ 2147483647 h 115"/>
              <a:gd name="T6" fmla="*/ 2147483647 w 57"/>
              <a:gd name="T7" fmla="*/ 2147483647 h 115"/>
              <a:gd name="T8" fmla="*/ 2147483647 w 57"/>
              <a:gd name="T9" fmla="*/ 2147483647 h 115"/>
              <a:gd name="T10" fmla="*/ 2147483647 w 57"/>
              <a:gd name="T11" fmla="*/ 0 h 115"/>
              <a:gd name="T12" fmla="*/ 0 60000 65536"/>
              <a:gd name="T13" fmla="*/ 0 60000 65536"/>
              <a:gd name="T14" fmla="*/ 0 60000 65536"/>
              <a:gd name="T15" fmla="*/ 0 60000 65536"/>
              <a:gd name="T16" fmla="*/ 0 60000 65536"/>
              <a:gd name="T17" fmla="*/ 0 60000 65536"/>
              <a:gd name="T18" fmla="*/ 0 w 57"/>
              <a:gd name="T19" fmla="*/ 0 h 115"/>
              <a:gd name="T20" fmla="*/ 57 w 57"/>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57" h="115">
                <a:moveTo>
                  <a:pt x="56" y="0"/>
                </a:moveTo>
                <a:lnTo>
                  <a:pt x="0" y="77"/>
                </a:lnTo>
                <a:lnTo>
                  <a:pt x="0" y="90"/>
                </a:lnTo>
                <a:lnTo>
                  <a:pt x="41" y="114"/>
                </a:lnTo>
                <a:lnTo>
                  <a:pt x="56" y="114"/>
                </a:lnTo>
                <a:lnTo>
                  <a:pt x="56" y="0"/>
                </a:lnTo>
              </a:path>
            </a:pathLst>
          </a:custGeom>
          <a:solidFill>
            <a:srgbClr val="676767"/>
          </a:solidFill>
          <a:ln w="12700" cap="rnd">
            <a:solidFill>
              <a:srgbClr val="000000"/>
            </a:solidFill>
            <a:round/>
            <a:headEnd/>
            <a:tailEnd/>
          </a:ln>
        </p:spPr>
        <p:txBody>
          <a:bodyPr/>
          <a:lstStyle/>
          <a:p>
            <a:endParaRPr lang="en-US"/>
          </a:p>
        </p:txBody>
      </p:sp>
      <p:sp>
        <p:nvSpPr>
          <p:cNvPr id="8285" name="Freeform 92"/>
          <p:cNvSpPr>
            <a:spLocks/>
          </p:cNvSpPr>
          <p:nvPr/>
        </p:nvSpPr>
        <p:spPr bwMode="auto">
          <a:xfrm>
            <a:off x="7289800" y="2733675"/>
            <a:ext cx="576262" cy="398462"/>
          </a:xfrm>
          <a:custGeom>
            <a:avLst/>
            <a:gdLst>
              <a:gd name="T0" fmla="*/ 0 w 361"/>
              <a:gd name="T1" fmla="*/ 2147483647 h 227"/>
              <a:gd name="T2" fmla="*/ 2147483647 w 361"/>
              <a:gd name="T3" fmla="*/ 0 h 227"/>
              <a:gd name="T4" fmla="*/ 2147483647 w 361"/>
              <a:gd name="T5" fmla="*/ 2147483647 h 227"/>
              <a:gd name="T6" fmla="*/ 2147483647 w 361"/>
              <a:gd name="T7" fmla="*/ 2147483647 h 227"/>
              <a:gd name="T8" fmla="*/ 2147483647 w 361"/>
              <a:gd name="T9" fmla="*/ 2147483647 h 227"/>
              <a:gd name="T10" fmla="*/ 2147483647 w 361"/>
              <a:gd name="T11" fmla="*/ 2147483647 h 227"/>
              <a:gd name="T12" fmla="*/ 2147483647 w 361"/>
              <a:gd name="T13" fmla="*/ 2147483647 h 227"/>
              <a:gd name="T14" fmla="*/ 2147483647 w 361"/>
              <a:gd name="T15" fmla="*/ 2147483647 h 227"/>
              <a:gd name="T16" fmla="*/ 2147483647 w 361"/>
              <a:gd name="T17" fmla="*/ 2147483647 h 227"/>
              <a:gd name="T18" fmla="*/ 2147483647 w 361"/>
              <a:gd name="T19" fmla="*/ 2147483647 h 227"/>
              <a:gd name="T20" fmla="*/ 0 w 361"/>
              <a:gd name="T21" fmla="*/ 2147483647 h 227"/>
              <a:gd name="T22" fmla="*/ 0 w 361"/>
              <a:gd name="T23" fmla="*/ 2147483647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1"/>
              <a:gd name="T37" fmla="*/ 0 h 227"/>
              <a:gd name="T38" fmla="*/ 361 w 361"/>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1" h="227">
                <a:moveTo>
                  <a:pt x="0" y="43"/>
                </a:moveTo>
                <a:lnTo>
                  <a:pt x="51" y="0"/>
                </a:lnTo>
                <a:lnTo>
                  <a:pt x="51" y="41"/>
                </a:lnTo>
                <a:lnTo>
                  <a:pt x="319" y="41"/>
                </a:lnTo>
                <a:lnTo>
                  <a:pt x="360" y="106"/>
                </a:lnTo>
                <a:lnTo>
                  <a:pt x="335" y="127"/>
                </a:lnTo>
                <a:lnTo>
                  <a:pt x="358" y="184"/>
                </a:lnTo>
                <a:lnTo>
                  <a:pt x="336" y="208"/>
                </a:lnTo>
                <a:lnTo>
                  <a:pt x="274" y="208"/>
                </a:lnTo>
                <a:lnTo>
                  <a:pt x="274" y="226"/>
                </a:lnTo>
                <a:lnTo>
                  <a:pt x="0" y="226"/>
                </a:lnTo>
                <a:lnTo>
                  <a:pt x="0" y="43"/>
                </a:lnTo>
              </a:path>
            </a:pathLst>
          </a:custGeom>
          <a:solidFill>
            <a:srgbClr val="FCFEB9"/>
          </a:solidFill>
          <a:ln w="12700" cap="rnd">
            <a:solidFill>
              <a:srgbClr val="000000"/>
            </a:solidFill>
            <a:round/>
            <a:headEnd/>
            <a:tailEnd/>
          </a:ln>
        </p:spPr>
        <p:txBody>
          <a:bodyPr/>
          <a:lstStyle/>
          <a:p>
            <a:endParaRPr lang="en-US"/>
          </a:p>
        </p:txBody>
      </p:sp>
      <p:sp>
        <p:nvSpPr>
          <p:cNvPr id="8286" name="Freeform 93"/>
          <p:cNvSpPr>
            <a:spLocks/>
          </p:cNvSpPr>
          <p:nvPr/>
        </p:nvSpPr>
        <p:spPr bwMode="auto">
          <a:xfrm>
            <a:off x="7367587" y="2319337"/>
            <a:ext cx="652463" cy="655638"/>
          </a:xfrm>
          <a:custGeom>
            <a:avLst/>
            <a:gdLst>
              <a:gd name="T0" fmla="*/ 0 w 407"/>
              <a:gd name="T1" fmla="*/ 2147483647 h 372"/>
              <a:gd name="T2" fmla="*/ 0 w 407"/>
              <a:gd name="T3" fmla="*/ 2147483647 h 372"/>
              <a:gd name="T4" fmla="*/ 2147483647 w 407"/>
              <a:gd name="T5" fmla="*/ 2147483647 h 372"/>
              <a:gd name="T6" fmla="*/ 2147483647 w 407"/>
              <a:gd name="T7" fmla="*/ 2147483647 h 372"/>
              <a:gd name="T8" fmla="*/ 2147483647 w 407"/>
              <a:gd name="T9" fmla="*/ 2147483647 h 372"/>
              <a:gd name="T10" fmla="*/ 2147483647 w 407"/>
              <a:gd name="T11" fmla="*/ 2147483647 h 372"/>
              <a:gd name="T12" fmla="*/ 2147483647 w 407"/>
              <a:gd name="T13" fmla="*/ 2147483647 h 372"/>
              <a:gd name="T14" fmla="*/ 2147483647 w 407"/>
              <a:gd name="T15" fmla="*/ 2147483647 h 372"/>
              <a:gd name="T16" fmla="*/ 2147483647 w 407"/>
              <a:gd name="T17" fmla="*/ 2147483647 h 372"/>
              <a:gd name="T18" fmla="*/ 2147483647 w 407"/>
              <a:gd name="T19" fmla="*/ 2147483647 h 372"/>
              <a:gd name="T20" fmla="*/ 2147483647 w 407"/>
              <a:gd name="T21" fmla="*/ 0 h 372"/>
              <a:gd name="T22" fmla="*/ 2147483647 w 407"/>
              <a:gd name="T23" fmla="*/ 0 h 372"/>
              <a:gd name="T24" fmla="*/ 2147483647 w 407"/>
              <a:gd name="T25" fmla="*/ 2147483647 h 372"/>
              <a:gd name="T26" fmla="*/ 2147483647 w 407"/>
              <a:gd name="T27" fmla="*/ 2147483647 h 372"/>
              <a:gd name="T28" fmla="*/ 2147483647 w 407"/>
              <a:gd name="T29" fmla="*/ 2147483647 h 372"/>
              <a:gd name="T30" fmla="*/ 2147483647 w 407"/>
              <a:gd name="T31" fmla="*/ 2147483647 h 372"/>
              <a:gd name="T32" fmla="*/ 2147483647 w 407"/>
              <a:gd name="T33" fmla="*/ 2147483647 h 372"/>
              <a:gd name="T34" fmla="*/ 2147483647 w 407"/>
              <a:gd name="T35" fmla="*/ 2147483647 h 372"/>
              <a:gd name="T36" fmla="*/ 0 w 407"/>
              <a:gd name="T37" fmla="*/ 2147483647 h 3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372"/>
              <a:gd name="T59" fmla="*/ 407 w 407"/>
              <a:gd name="T60" fmla="*/ 372 h 3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372">
                <a:moveTo>
                  <a:pt x="0" y="236"/>
                </a:moveTo>
                <a:lnTo>
                  <a:pt x="0" y="275"/>
                </a:lnTo>
                <a:lnTo>
                  <a:pt x="266" y="275"/>
                </a:lnTo>
                <a:lnTo>
                  <a:pt x="309" y="341"/>
                </a:lnTo>
                <a:lnTo>
                  <a:pt x="359" y="351"/>
                </a:lnTo>
                <a:lnTo>
                  <a:pt x="361" y="371"/>
                </a:lnTo>
                <a:lnTo>
                  <a:pt x="396" y="343"/>
                </a:lnTo>
                <a:lnTo>
                  <a:pt x="406" y="220"/>
                </a:lnTo>
                <a:lnTo>
                  <a:pt x="406" y="134"/>
                </a:lnTo>
                <a:lnTo>
                  <a:pt x="390" y="120"/>
                </a:lnTo>
                <a:lnTo>
                  <a:pt x="398" y="0"/>
                </a:lnTo>
                <a:lnTo>
                  <a:pt x="311" y="0"/>
                </a:lnTo>
                <a:lnTo>
                  <a:pt x="218" y="96"/>
                </a:lnTo>
                <a:lnTo>
                  <a:pt x="233" y="128"/>
                </a:lnTo>
                <a:lnTo>
                  <a:pt x="175" y="171"/>
                </a:lnTo>
                <a:lnTo>
                  <a:pt x="104" y="161"/>
                </a:lnTo>
                <a:lnTo>
                  <a:pt x="40" y="161"/>
                </a:lnTo>
                <a:lnTo>
                  <a:pt x="27" y="206"/>
                </a:lnTo>
                <a:lnTo>
                  <a:pt x="0" y="236"/>
                </a:lnTo>
              </a:path>
            </a:pathLst>
          </a:custGeom>
          <a:solidFill>
            <a:srgbClr val="FCFEB9"/>
          </a:solidFill>
          <a:ln w="12700" cap="rnd">
            <a:solidFill>
              <a:srgbClr val="000000"/>
            </a:solidFill>
            <a:round/>
            <a:headEnd/>
            <a:tailEnd/>
          </a:ln>
        </p:spPr>
        <p:txBody>
          <a:bodyPr/>
          <a:lstStyle/>
          <a:p>
            <a:endParaRPr lang="en-US"/>
          </a:p>
        </p:txBody>
      </p:sp>
      <p:sp>
        <p:nvSpPr>
          <p:cNvPr id="8287" name="Freeform 94"/>
          <p:cNvSpPr>
            <a:spLocks/>
          </p:cNvSpPr>
          <p:nvPr/>
        </p:nvSpPr>
        <p:spPr bwMode="auto">
          <a:xfrm>
            <a:off x="7989887" y="2327275"/>
            <a:ext cx="242888" cy="333375"/>
          </a:xfrm>
          <a:custGeom>
            <a:avLst/>
            <a:gdLst>
              <a:gd name="T0" fmla="*/ 2147483647 w 152"/>
              <a:gd name="T1" fmla="*/ 0 h 190"/>
              <a:gd name="T2" fmla="*/ 2147483647 w 152"/>
              <a:gd name="T3" fmla="*/ 0 h 190"/>
              <a:gd name="T4" fmla="*/ 2147483647 w 152"/>
              <a:gd name="T5" fmla="*/ 2147483647 h 190"/>
              <a:gd name="T6" fmla="*/ 2147483647 w 152"/>
              <a:gd name="T7" fmla="*/ 2147483647 h 190"/>
              <a:gd name="T8" fmla="*/ 2147483647 w 152"/>
              <a:gd name="T9" fmla="*/ 2147483647 h 190"/>
              <a:gd name="T10" fmla="*/ 2147483647 w 152"/>
              <a:gd name="T11" fmla="*/ 2147483647 h 190"/>
              <a:gd name="T12" fmla="*/ 2147483647 w 152"/>
              <a:gd name="T13" fmla="*/ 2147483647 h 190"/>
              <a:gd name="T14" fmla="*/ 0 w 152"/>
              <a:gd name="T15" fmla="*/ 2147483647 h 190"/>
              <a:gd name="T16" fmla="*/ 2147483647 w 152"/>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90"/>
              <a:gd name="T29" fmla="*/ 152 w 152"/>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90">
                <a:moveTo>
                  <a:pt x="9" y="0"/>
                </a:moveTo>
                <a:lnTo>
                  <a:pt x="151" y="0"/>
                </a:lnTo>
                <a:lnTo>
                  <a:pt x="145" y="46"/>
                </a:lnTo>
                <a:lnTo>
                  <a:pt x="120" y="56"/>
                </a:lnTo>
                <a:lnTo>
                  <a:pt x="80" y="189"/>
                </a:lnTo>
                <a:lnTo>
                  <a:pt x="17" y="189"/>
                </a:lnTo>
                <a:lnTo>
                  <a:pt x="17" y="130"/>
                </a:lnTo>
                <a:lnTo>
                  <a:pt x="0" y="116"/>
                </a:lnTo>
                <a:lnTo>
                  <a:pt x="9" y="0"/>
                </a:lnTo>
              </a:path>
            </a:pathLst>
          </a:custGeom>
          <a:solidFill>
            <a:srgbClr val="FDFFB9"/>
          </a:solidFill>
          <a:ln w="12700" cap="rnd">
            <a:solidFill>
              <a:srgbClr val="000000"/>
            </a:solidFill>
            <a:round/>
            <a:headEnd/>
            <a:tailEnd/>
          </a:ln>
        </p:spPr>
        <p:txBody>
          <a:bodyPr/>
          <a:lstStyle/>
          <a:p>
            <a:endParaRPr lang="en-US"/>
          </a:p>
        </p:txBody>
      </p:sp>
      <p:sp>
        <p:nvSpPr>
          <p:cNvPr id="8288" name="Freeform 95"/>
          <p:cNvSpPr>
            <a:spLocks/>
          </p:cNvSpPr>
          <p:nvPr/>
        </p:nvSpPr>
        <p:spPr bwMode="auto">
          <a:xfrm>
            <a:off x="8121650" y="2211387"/>
            <a:ext cx="179387" cy="449263"/>
          </a:xfrm>
          <a:custGeom>
            <a:avLst/>
            <a:gdLst>
              <a:gd name="T0" fmla="*/ 2147483647 w 112"/>
              <a:gd name="T1" fmla="*/ 2147483647 h 256"/>
              <a:gd name="T2" fmla="*/ 2147483647 w 112"/>
              <a:gd name="T3" fmla="*/ 0 h 256"/>
              <a:gd name="T4" fmla="*/ 2147483647 w 112"/>
              <a:gd name="T5" fmla="*/ 2147483647 h 256"/>
              <a:gd name="T6" fmla="*/ 2147483647 w 112"/>
              <a:gd name="T7" fmla="*/ 2147483647 h 256"/>
              <a:gd name="T8" fmla="*/ 0 w 112"/>
              <a:gd name="T9" fmla="*/ 2147483647 h 256"/>
              <a:gd name="T10" fmla="*/ 2147483647 w 112"/>
              <a:gd name="T11" fmla="*/ 2147483647 h 256"/>
              <a:gd name="T12" fmla="*/ 2147483647 w 112"/>
              <a:gd name="T13" fmla="*/ 2147483647 h 256"/>
              <a:gd name="T14" fmla="*/ 2147483647 w 112"/>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256"/>
              <a:gd name="T26" fmla="*/ 112 w 112"/>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256">
                <a:moveTo>
                  <a:pt x="68" y="67"/>
                </a:moveTo>
                <a:lnTo>
                  <a:pt x="111" y="0"/>
                </a:lnTo>
                <a:lnTo>
                  <a:pt x="111" y="233"/>
                </a:lnTo>
                <a:lnTo>
                  <a:pt x="70" y="255"/>
                </a:lnTo>
                <a:lnTo>
                  <a:pt x="0" y="253"/>
                </a:lnTo>
                <a:lnTo>
                  <a:pt x="38" y="125"/>
                </a:lnTo>
                <a:lnTo>
                  <a:pt x="65" y="113"/>
                </a:lnTo>
                <a:lnTo>
                  <a:pt x="68" y="67"/>
                </a:lnTo>
              </a:path>
            </a:pathLst>
          </a:custGeom>
          <a:solidFill>
            <a:srgbClr val="FDFFB9"/>
          </a:solidFill>
          <a:ln w="12700" cap="rnd">
            <a:solidFill>
              <a:srgbClr val="000000"/>
            </a:solidFill>
            <a:round/>
            <a:headEnd/>
            <a:tailEnd/>
          </a:ln>
        </p:spPr>
        <p:txBody>
          <a:bodyPr/>
          <a:lstStyle/>
          <a:p>
            <a:endParaRPr lang="en-US"/>
          </a:p>
        </p:txBody>
      </p:sp>
      <p:sp>
        <p:nvSpPr>
          <p:cNvPr id="8289" name="Freeform 96"/>
          <p:cNvSpPr>
            <a:spLocks/>
          </p:cNvSpPr>
          <p:nvPr/>
        </p:nvSpPr>
        <p:spPr bwMode="auto">
          <a:xfrm>
            <a:off x="8297862" y="1963737"/>
            <a:ext cx="388938" cy="658813"/>
          </a:xfrm>
          <a:custGeom>
            <a:avLst/>
            <a:gdLst>
              <a:gd name="T0" fmla="*/ 0 w 242"/>
              <a:gd name="T1" fmla="*/ 2147483647 h 374"/>
              <a:gd name="T2" fmla="*/ 0 w 242"/>
              <a:gd name="T3" fmla="*/ 2147483647 h 374"/>
              <a:gd name="T4" fmla="*/ 2147483647 w 242"/>
              <a:gd name="T5" fmla="*/ 2147483647 h 374"/>
              <a:gd name="T6" fmla="*/ 2147483647 w 242"/>
              <a:gd name="T7" fmla="*/ 2147483647 h 374"/>
              <a:gd name="T8" fmla="*/ 2147483647 w 242"/>
              <a:gd name="T9" fmla="*/ 2147483647 h 374"/>
              <a:gd name="T10" fmla="*/ 2147483647 w 242"/>
              <a:gd name="T11" fmla="*/ 2147483647 h 374"/>
              <a:gd name="T12" fmla="*/ 2147483647 w 242"/>
              <a:gd name="T13" fmla="*/ 2147483647 h 374"/>
              <a:gd name="T14" fmla="*/ 2147483647 w 242"/>
              <a:gd name="T15" fmla="*/ 2147483647 h 374"/>
              <a:gd name="T16" fmla="*/ 2147483647 w 242"/>
              <a:gd name="T17" fmla="*/ 2147483647 h 374"/>
              <a:gd name="T18" fmla="*/ 2147483647 w 242"/>
              <a:gd name="T19" fmla="*/ 0 h 374"/>
              <a:gd name="T20" fmla="*/ 2147483647 w 242"/>
              <a:gd name="T21" fmla="*/ 2147483647 h 374"/>
              <a:gd name="T22" fmla="*/ 0 w 242"/>
              <a:gd name="T23" fmla="*/ 2147483647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
              <a:gd name="T37" fmla="*/ 0 h 374"/>
              <a:gd name="T38" fmla="*/ 242 w 242"/>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 h="374">
                <a:moveTo>
                  <a:pt x="0" y="144"/>
                </a:moveTo>
                <a:lnTo>
                  <a:pt x="0" y="373"/>
                </a:lnTo>
                <a:lnTo>
                  <a:pt x="58" y="340"/>
                </a:lnTo>
                <a:lnTo>
                  <a:pt x="61" y="310"/>
                </a:lnTo>
                <a:lnTo>
                  <a:pt x="241" y="176"/>
                </a:lnTo>
                <a:lnTo>
                  <a:pt x="231" y="126"/>
                </a:lnTo>
                <a:lnTo>
                  <a:pt x="199" y="112"/>
                </a:lnTo>
                <a:lnTo>
                  <a:pt x="178" y="6"/>
                </a:lnTo>
                <a:lnTo>
                  <a:pt x="130" y="20"/>
                </a:lnTo>
                <a:lnTo>
                  <a:pt x="104" y="0"/>
                </a:lnTo>
                <a:lnTo>
                  <a:pt x="58" y="38"/>
                </a:lnTo>
                <a:lnTo>
                  <a:pt x="0" y="144"/>
                </a:lnTo>
              </a:path>
            </a:pathLst>
          </a:custGeom>
          <a:solidFill>
            <a:srgbClr val="FDFFB9"/>
          </a:solidFill>
          <a:ln w="12700" cap="rnd">
            <a:solidFill>
              <a:srgbClr val="000000"/>
            </a:solidFill>
            <a:round/>
            <a:headEnd/>
            <a:tailEnd/>
          </a:ln>
        </p:spPr>
        <p:txBody>
          <a:bodyPr/>
          <a:lstStyle/>
          <a:p>
            <a:endParaRPr lang="en-US"/>
          </a:p>
        </p:txBody>
      </p:sp>
      <p:sp>
        <p:nvSpPr>
          <p:cNvPr id="8290" name="Freeform 97"/>
          <p:cNvSpPr>
            <a:spLocks/>
          </p:cNvSpPr>
          <p:nvPr/>
        </p:nvSpPr>
        <p:spPr bwMode="auto">
          <a:xfrm>
            <a:off x="8012112" y="2633662"/>
            <a:ext cx="373063" cy="234950"/>
          </a:xfrm>
          <a:custGeom>
            <a:avLst/>
            <a:gdLst>
              <a:gd name="T0" fmla="*/ 2147483647 w 233"/>
              <a:gd name="T1" fmla="*/ 2147483647 h 134"/>
              <a:gd name="T2" fmla="*/ 2147483647 w 233"/>
              <a:gd name="T3" fmla="*/ 2147483647 h 134"/>
              <a:gd name="T4" fmla="*/ 2147483647 w 233"/>
              <a:gd name="T5" fmla="*/ 0 h 134"/>
              <a:gd name="T6" fmla="*/ 2147483647 w 233"/>
              <a:gd name="T7" fmla="*/ 2147483647 h 134"/>
              <a:gd name="T8" fmla="*/ 2147483647 w 233"/>
              <a:gd name="T9" fmla="*/ 2147483647 h 134"/>
              <a:gd name="T10" fmla="*/ 2147483647 w 233"/>
              <a:gd name="T11" fmla="*/ 2147483647 h 134"/>
              <a:gd name="T12" fmla="*/ 2147483647 w 233"/>
              <a:gd name="T13" fmla="*/ 2147483647 h 134"/>
              <a:gd name="T14" fmla="*/ 2147483647 w 233"/>
              <a:gd name="T15" fmla="*/ 2147483647 h 134"/>
              <a:gd name="T16" fmla="*/ 2147483647 w 233"/>
              <a:gd name="T17" fmla="*/ 2147483647 h 134"/>
              <a:gd name="T18" fmla="*/ 0 w 233"/>
              <a:gd name="T19" fmla="*/ 2147483647 h 134"/>
              <a:gd name="T20" fmla="*/ 2147483647 w 233"/>
              <a:gd name="T21" fmla="*/ 2147483647 h 1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34"/>
              <a:gd name="T35" fmla="*/ 233 w 233"/>
              <a:gd name="T36" fmla="*/ 134 h 1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34">
                <a:moveTo>
                  <a:pt x="5" y="16"/>
                </a:moveTo>
                <a:lnTo>
                  <a:pt x="138" y="16"/>
                </a:lnTo>
                <a:lnTo>
                  <a:pt x="171" y="0"/>
                </a:lnTo>
                <a:lnTo>
                  <a:pt x="188" y="36"/>
                </a:lnTo>
                <a:lnTo>
                  <a:pt x="165" y="58"/>
                </a:lnTo>
                <a:lnTo>
                  <a:pt x="198" y="113"/>
                </a:lnTo>
                <a:lnTo>
                  <a:pt x="232" y="113"/>
                </a:lnTo>
                <a:lnTo>
                  <a:pt x="182" y="133"/>
                </a:lnTo>
                <a:lnTo>
                  <a:pt x="136" y="89"/>
                </a:lnTo>
                <a:lnTo>
                  <a:pt x="0" y="89"/>
                </a:lnTo>
                <a:lnTo>
                  <a:pt x="5" y="16"/>
                </a:lnTo>
              </a:path>
            </a:pathLst>
          </a:custGeom>
          <a:solidFill>
            <a:srgbClr val="FCFEB9"/>
          </a:solidFill>
          <a:ln w="12700" cap="rnd">
            <a:solidFill>
              <a:srgbClr val="000000"/>
            </a:solidFill>
            <a:round/>
            <a:headEnd/>
            <a:tailEnd/>
          </a:ln>
        </p:spPr>
        <p:txBody>
          <a:bodyPr/>
          <a:lstStyle/>
          <a:p>
            <a:endParaRPr lang="en-US"/>
          </a:p>
        </p:txBody>
      </p:sp>
      <p:sp>
        <p:nvSpPr>
          <p:cNvPr id="8291" name="Freeform 98"/>
          <p:cNvSpPr>
            <a:spLocks/>
          </p:cNvSpPr>
          <p:nvPr/>
        </p:nvSpPr>
        <p:spPr bwMode="auto">
          <a:xfrm>
            <a:off x="8159750" y="2790825"/>
            <a:ext cx="98425" cy="136525"/>
          </a:xfrm>
          <a:custGeom>
            <a:avLst/>
            <a:gdLst>
              <a:gd name="T0" fmla="*/ 0 w 62"/>
              <a:gd name="T1" fmla="*/ 0 h 77"/>
              <a:gd name="T2" fmla="*/ 2147483647 w 62"/>
              <a:gd name="T3" fmla="*/ 0 h 77"/>
              <a:gd name="T4" fmla="*/ 2147483647 w 62"/>
              <a:gd name="T5" fmla="*/ 2147483647 h 77"/>
              <a:gd name="T6" fmla="*/ 2147483647 w 62"/>
              <a:gd name="T7" fmla="*/ 2147483647 h 77"/>
              <a:gd name="T8" fmla="*/ 0 w 62"/>
              <a:gd name="T9" fmla="*/ 2147483647 h 77"/>
              <a:gd name="T10" fmla="*/ 0 w 62"/>
              <a:gd name="T11" fmla="*/ 0 h 77"/>
              <a:gd name="T12" fmla="*/ 0 60000 65536"/>
              <a:gd name="T13" fmla="*/ 0 60000 65536"/>
              <a:gd name="T14" fmla="*/ 0 60000 65536"/>
              <a:gd name="T15" fmla="*/ 0 60000 65536"/>
              <a:gd name="T16" fmla="*/ 0 60000 65536"/>
              <a:gd name="T17" fmla="*/ 0 60000 65536"/>
              <a:gd name="T18" fmla="*/ 0 w 62"/>
              <a:gd name="T19" fmla="*/ 0 h 77"/>
              <a:gd name="T20" fmla="*/ 62 w 6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62" h="77">
                <a:moveTo>
                  <a:pt x="0" y="0"/>
                </a:moveTo>
                <a:lnTo>
                  <a:pt x="41" y="0"/>
                </a:lnTo>
                <a:lnTo>
                  <a:pt x="61" y="22"/>
                </a:lnTo>
                <a:lnTo>
                  <a:pt x="38" y="70"/>
                </a:lnTo>
                <a:lnTo>
                  <a:pt x="0" y="76"/>
                </a:lnTo>
                <a:lnTo>
                  <a:pt x="0" y="0"/>
                </a:lnTo>
              </a:path>
            </a:pathLst>
          </a:custGeom>
          <a:solidFill>
            <a:srgbClr val="FDFFB9"/>
          </a:solidFill>
          <a:ln w="12700" cap="rnd">
            <a:solidFill>
              <a:srgbClr val="000000"/>
            </a:solidFill>
            <a:round/>
            <a:headEnd/>
            <a:tailEnd/>
          </a:ln>
        </p:spPr>
        <p:txBody>
          <a:bodyPr/>
          <a:lstStyle/>
          <a:p>
            <a:endParaRPr lang="en-US"/>
          </a:p>
        </p:txBody>
      </p:sp>
      <p:sp>
        <p:nvSpPr>
          <p:cNvPr id="8292" name="Freeform 99"/>
          <p:cNvSpPr>
            <a:spLocks/>
          </p:cNvSpPr>
          <p:nvPr/>
        </p:nvSpPr>
        <p:spPr bwMode="auto">
          <a:xfrm>
            <a:off x="8004175" y="2789237"/>
            <a:ext cx="160337" cy="166688"/>
          </a:xfrm>
          <a:custGeom>
            <a:avLst/>
            <a:gdLst>
              <a:gd name="T0" fmla="*/ 2147483647 w 100"/>
              <a:gd name="T1" fmla="*/ 0 h 95"/>
              <a:gd name="T2" fmla="*/ 2147483647 w 100"/>
              <a:gd name="T3" fmla="*/ 0 h 95"/>
              <a:gd name="T4" fmla="*/ 2147483647 w 100"/>
              <a:gd name="T5" fmla="*/ 2147483647 h 95"/>
              <a:gd name="T6" fmla="*/ 0 w 100"/>
              <a:gd name="T7" fmla="*/ 2147483647 h 95"/>
              <a:gd name="T8" fmla="*/ 2147483647 w 100"/>
              <a:gd name="T9" fmla="*/ 0 h 95"/>
              <a:gd name="T10" fmla="*/ 0 60000 65536"/>
              <a:gd name="T11" fmla="*/ 0 60000 65536"/>
              <a:gd name="T12" fmla="*/ 0 60000 65536"/>
              <a:gd name="T13" fmla="*/ 0 60000 65536"/>
              <a:gd name="T14" fmla="*/ 0 60000 65536"/>
              <a:gd name="T15" fmla="*/ 0 w 100"/>
              <a:gd name="T16" fmla="*/ 0 h 95"/>
              <a:gd name="T17" fmla="*/ 100 w 100"/>
              <a:gd name="T18" fmla="*/ 95 h 95"/>
            </a:gdLst>
            <a:ahLst/>
            <a:cxnLst>
              <a:cxn ang="T10">
                <a:pos x="T0" y="T1"/>
              </a:cxn>
              <a:cxn ang="T11">
                <a:pos x="T2" y="T3"/>
              </a:cxn>
              <a:cxn ang="T12">
                <a:pos x="T4" y="T5"/>
              </a:cxn>
              <a:cxn ang="T13">
                <a:pos x="T6" y="T7"/>
              </a:cxn>
              <a:cxn ang="T14">
                <a:pos x="T8" y="T9"/>
              </a:cxn>
            </a:cxnLst>
            <a:rect l="T15" t="T16" r="T17" b="T18"/>
            <a:pathLst>
              <a:path w="100" h="95">
                <a:moveTo>
                  <a:pt x="5" y="0"/>
                </a:moveTo>
                <a:lnTo>
                  <a:pt x="99" y="0"/>
                </a:lnTo>
                <a:lnTo>
                  <a:pt x="99" y="73"/>
                </a:lnTo>
                <a:lnTo>
                  <a:pt x="0" y="94"/>
                </a:lnTo>
                <a:lnTo>
                  <a:pt x="5" y="0"/>
                </a:lnTo>
              </a:path>
            </a:pathLst>
          </a:custGeom>
          <a:solidFill>
            <a:srgbClr val="FDFFB9"/>
          </a:solidFill>
          <a:ln w="12700" cap="rnd">
            <a:solidFill>
              <a:srgbClr val="000000"/>
            </a:solidFill>
            <a:round/>
            <a:headEnd/>
            <a:tailEnd/>
          </a:ln>
        </p:spPr>
        <p:txBody>
          <a:bodyPr/>
          <a:lstStyle/>
          <a:p>
            <a:endParaRPr lang="en-US"/>
          </a:p>
        </p:txBody>
      </p:sp>
      <p:sp>
        <p:nvSpPr>
          <p:cNvPr id="8293" name="Freeform 100"/>
          <p:cNvSpPr>
            <a:spLocks/>
          </p:cNvSpPr>
          <p:nvPr/>
        </p:nvSpPr>
        <p:spPr bwMode="auto">
          <a:xfrm>
            <a:off x="7807325" y="2921000"/>
            <a:ext cx="161925" cy="338137"/>
          </a:xfrm>
          <a:custGeom>
            <a:avLst/>
            <a:gdLst>
              <a:gd name="T0" fmla="*/ 2147483647 w 101"/>
              <a:gd name="T1" fmla="*/ 0 h 192"/>
              <a:gd name="T2" fmla="*/ 2147483647 w 101"/>
              <a:gd name="T3" fmla="*/ 2147483647 h 192"/>
              <a:gd name="T4" fmla="*/ 2147483647 w 101"/>
              <a:gd name="T5" fmla="*/ 2147483647 h 192"/>
              <a:gd name="T6" fmla="*/ 2147483647 w 101"/>
              <a:gd name="T7" fmla="*/ 2147483647 h 192"/>
              <a:gd name="T8" fmla="*/ 0 w 101"/>
              <a:gd name="T9" fmla="*/ 2147483647 h 192"/>
              <a:gd name="T10" fmla="*/ 2147483647 w 101"/>
              <a:gd name="T11" fmla="*/ 2147483647 h 192"/>
              <a:gd name="T12" fmla="*/ 2147483647 w 101"/>
              <a:gd name="T13" fmla="*/ 2147483647 h 192"/>
              <a:gd name="T14" fmla="*/ 2147483647 w 101"/>
              <a:gd name="T15" fmla="*/ 2147483647 h 192"/>
              <a:gd name="T16" fmla="*/ 2147483647 w 101"/>
              <a:gd name="T17" fmla="*/ 2147483647 h 192"/>
              <a:gd name="T18" fmla="*/ 2147483647 w 101"/>
              <a:gd name="T19" fmla="*/ 2147483647 h 192"/>
              <a:gd name="T20" fmla="*/ 2147483647 w 101"/>
              <a:gd name="T21" fmla="*/ 2147483647 h 192"/>
              <a:gd name="T22" fmla="*/ 2147483647 w 101"/>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92"/>
              <a:gd name="T38" fmla="*/ 101 w 101"/>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92">
                <a:moveTo>
                  <a:pt x="46" y="0"/>
                </a:moveTo>
                <a:lnTo>
                  <a:pt x="21" y="21"/>
                </a:lnTo>
                <a:lnTo>
                  <a:pt x="43" y="76"/>
                </a:lnTo>
                <a:lnTo>
                  <a:pt x="21" y="103"/>
                </a:lnTo>
                <a:lnTo>
                  <a:pt x="0" y="132"/>
                </a:lnTo>
                <a:lnTo>
                  <a:pt x="43" y="191"/>
                </a:lnTo>
                <a:lnTo>
                  <a:pt x="87" y="132"/>
                </a:lnTo>
                <a:lnTo>
                  <a:pt x="100" y="64"/>
                </a:lnTo>
                <a:lnTo>
                  <a:pt x="83" y="61"/>
                </a:lnTo>
                <a:lnTo>
                  <a:pt x="98" y="27"/>
                </a:lnTo>
                <a:lnTo>
                  <a:pt x="95" y="8"/>
                </a:lnTo>
                <a:lnTo>
                  <a:pt x="46" y="0"/>
                </a:lnTo>
              </a:path>
            </a:pathLst>
          </a:custGeom>
          <a:solidFill>
            <a:srgbClr val="FDFFB9"/>
          </a:solidFill>
          <a:ln w="12700" cap="rnd">
            <a:solidFill>
              <a:srgbClr val="000000"/>
            </a:solidFill>
            <a:round/>
            <a:headEnd/>
            <a:tailEnd/>
          </a:ln>
        </p:spPr>
        <p:txBody>
          <a:bodyPr/>
          <a:lstStyle/>
          <a:p>
            <a:endParaRPr lang="en-US"/>
          </a:p>
        </p:txBody>
      </p:sp>
      <p:sp>
        <p:nvSpPr>
          <p:cNvPr id="8294" name="Freeform 101"/>
          <p:cNvSpPr>
            <a:spLocks/>
          </p:cNvSpPr>
          <p:nvPr/>
        </p:nvSpPr>
        <p:spPr bwMode="auto">
          <a:xfrm>
            <a:off x="7729537" y="3095625"/>
            <a:ext cx="127000" cy="241300"/>
          </a:xfrm>
          <a:custGeom>
            <a:avLst/>
            <a:gdLst>
              <a:gd name="T0" fmla="*/ 2147483647 w 80"/>
              <a:gd name="T1" fmla="*/ 0 h 137"/>
              <a:gd name="T2" fmla="*/ 0 w 80"/>
              <a:gd name="T3" fmla="*/ 0 h 137"/>
              <a:gd name="T4" fmla="*/ 0 w 80"/>
              <a:gd name="T5" fmla="*/ 2147483647 h 137"/>
              <a:gd name="T6" fmla="*/ 2147483647 w 80"/>
              <a:gd name="T7" fmla="*/ 2147483647 h 137"/>
              <a:gd name="T8" fmla="*/ 2147483647 w 80"/>
              <a:gd name="T9" fmla="*/ 2147483647 h 137"/>
              <a:gd name="T10" fmla="*/ 2147483647 w 80"/>
              <a:gd name="T11" fmla="*/ 2147483647 h 137"/>
              <a:gd name="T12" fmla="*/ 2147483647 w 80"/>
              <a:gd name="T13" fmla="*/ 2147483647 h 137"/>
              <a:gd name="T14" fmla="*/ 2147483647 w 80"/>
              <a:gd name="T15" fmla="*/ 0 h 137"/>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37"/>
              <a:gd name="T26" fmla="*/ 80 w 80"/>
              <a:gd name="T27" fmla="*/ 137 h 1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37">
                <a:moveTo>
                  <a:pt x="67" y="0"/>
                </a:moveTo>
                <a:lnTo>
                  <a:pt x="0" y="0"/>
                </a:lnTo>
                <a:lnTo>
                  <a:pt x="0" y="136"/>
                </a:lnTo>
                <a:lnTo>
                  <a:pt x="65" y="136"/>
                </a:lnTo>
                <a:lnTo>
                  <a:pt x="79" y="115"/>
                </a:lnTo>
                <a:lnTo>
                  <a:pt x="45" y="72"/>
                </a:lnTo>
                <a:lnTo>
                  <a:pt x="46" y="35"/>
                </a:lnTo>
                <a:lnTo>
                  <a:pt x="67" y="0"/>
                </a:lnTo>
              </a:path>
            </a:pathLst>
          </a:custGeom>
          <a:solidFill>
            <a:srgbClr val="FDFFB9"/>
          </a:solidFill>
          <a:ln w="12700" cap="rnd">
            <a:solidFill>
              <a:srgbClr val="000000"/>
            </a:solidFill>
            <a:round/>
            <a:headEnd/>
            <a:tailEnd/>
          </a:ln>
        </p:spPr>
        <p:txBody>
          <a:bodyPr/>
          <a:lstStyle/>
          <a:p>
            <a:endParaRPr lang="en-US"/>
          </a:p>
        </p:txBody>
      </p:sp>
      <p:sp>
        <p:nvSpPr>
          <p:cNvPr id="8295" name="Freeform 102"/>
          <p:cNvSpPr>
            <a:spLocks/>
          </p:cNvSpPr>
          <p:nvPr/>
        </p:nvSpPr>
        <p:spPr bwMode="auto">
          <a:xfrm>
            <a:off x="7381875" y="3132137"/>
            <a:ext cx="446087" cy="325438"/>
          </a:xfrm>
          <a:custGeom>
            <a:avLst/>
            <a:gdLst>
              <a:gd name="T0" fmla="*/ 0 w 279"/>
              <a:gd name="T1" fmla="*/ 0 h 185"/>
              <a:gd name="T2" fmla="*/ 2147483647 w 279"/>
              <a:gd name="T3" fmla="*/ 0 h 185"/>
              <a:gd name="T4" fmla="*/ 2147483647 w 279"/>
              <a:gd name="T5" fmla="*/ 2147483647 h 185"/>
              <a:gd name="T6" fmla="*/ 2147483647 w 279"/>
              <a:gd name="T7" fmla="*/ 2147483647 h 185"/>
              <a:gd name="T8" fmla="*/ 2147483647 w 279"/>
              <a:gd name="T9" fmla="*/ 2147483647 h 185"/>
              <a:gd name="T10" fmla="*/ 2147483647 w 279"/>
              <a:gd name="T11" fmla="*/ 2147483647 h 185"/>
              <a:gd name="T12" fmla="*/ 2147483647 w 279"/>
              <a:gd name="T13" fmla="*/ 2147483647 h 185"/>
              <a:gd name="T14" fmla="*/ 2147483647 w 279"/>
              <a:gd name="T15" fmla="*/ 2147483647 h 185"/>
              <a:gd name="T16" fmla="*/ 2147483647 w 279"/>
              <a:gd name="T17" fmla="*/ 2147483647 h 185"/>
              <a:gd name="T18" fmla="*/ 0 w 279"/>
              <a:gd name="T19" fmla="*/ 2147483647 h 185"/>
              <a:gd name="T20" fmla="*/ 0 w 279"/>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85"/>
              <a:gd name="T35" fmla="*/ 279 w 279"/>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85">
                <a:moveTo>
                  <a:pt x="0" y="0"/>
                </a:moveTo>
                <a:lnTo>
                  <a:pt x="216" y="0"/>
                </a:lnTo>
                <a:lnTo>
                  <a:pt x="216" y="114"/>
                </a:lnTo>
                <a:lnTo>
                  <a:pt x="278" y="114"/>
                </a:lnTo>
                <a:lnTo>
                  <a:pt x="243" y="184"/>
                </a:lnTo>
                <a:lnTo>
                  <a:pt x="169" y="164"/>
                </a:lnTo>
                <a:lnTo>
                  <a:pt x="145" y="73"/>
                </a:lnTo>
                <a:lnTo>
                  <a:pt x="136" y="51"/>
                </a:lnTo>
                <a:lnTo>
                  <a:pt x="83" y="34"/>
                </a:lnTo>
                <a:lnTo>
                  <a:pt x="0" y="75"/>
                </a:lnTo>
                <a:lnTo>
                  <a:pt x="0" y="0"/>
                </a:lnTo>
              </a:path>
            </a:pathLst>
          </a:custGeom>
          <a:solidFill>
            <a:srgbClr val="FDFFB9"/>
          </a:solidFill>
          <a:ln w="12700" cap="rnd">
            <a:solidFill>
              <a:srgbClr val="000000"/>
            </a:solidFill>
            <a:round/>
            <a:headEnd/>
            <a:tailEnd/>
          </a:ln>
        </p:spPr>
        <p:txBody>
          <a:bodyPr/>
          <a:lstStyle/>
          <a:p>
            <a:endParaRPr lang="en-US"/>
          </a:p>
        </p:txBody>
      </p:sp>
      <p:sp>
        <p:nvSpPr>
          <p:cNvPr id="8296" name="Freeform 103"/>
          <p:cNvSpPr>
            <a:spLocks/>
          </p:cNvSpPr>
          <p:nvPr/>
        </p:nvSpPr>
        <p:spPr bwMode="auto">
          <a:xfrm>
            <a:off x="5024437" y="3100387"/>
            <a:ext cx="755650" cy="447675"/>
          </a:xfrm>
          <a:custGeom>
            <a:avLst/>
            <a:gdLst>
              <a:gd name="T0" fmla="*/ 0 w 472"/>
              <a:gd name="T1" fmla="*/ 0 h 254"/>
              <a:gd name="T2" fmla="*/ 2147483647 w 472"/>
              <a:gd name="T3" fmla="*/ 0 h 254"/>
              <a:gd name="T4" fmla="*/ 2147483647 w 472"/>
              <a:gd name="T5" fmla="*/ 2147483647 h 254"/>
              <a:gd name="T6" fmla="*/ 2147483647 w 472"/>
              <a:gd name="T7" fmla="*/ 2147483647 h 254"/>
              <a:gd name="T8" fmla="*/ 2147483647 w 472"/>
              <a:gd name="T9" fmla="*/ 2147483647 h 254"/>
              <a:gd name="T10" fmla="*/ 2147483647 w 472"/>
              <a:gd name="T11" fmla="*/ 2147483647 h 254"/>
              <a:gd name="T12" fmla="*/ 0 w 472"/>
              <a:gd name="T13" fmla="*/ 2147483647 h 254"/>
              <a:gd name="T14" fmla="*/ 0 w 472"/>
              <a:gd name="T15" fmla="*/ 0 h 254"/>
              <a:gd name="T16" fmla="*/ 0 60000 65536"/>
              <a:gd name="T17" fmla="*/ 0 60000 65536"/>
              <a:gd name="T18" fmla="*/ 0 60000 65536"/>
              <a:gd name="T19" fmla="*/ 0 60000 65536"/>
              <a:gd name="T20" fmla="*/ 0 60000 65536"/>
              <a:gd name="T21" fmla="*/ 0 60000 65536"/>
              <a:gd name="T22" fmla="*/ 0 60000 65536"/>
              <a:gd name="T23" fmla="*/ 0 60000 65536"/>
              <a:gd name="T24" fmla="*/ 0 w 472"/>
              <a:gd name="T25" fmla="*/ 0 h 254"/>
              <a:gd name="T26" fmla="*/ 472 w 472"/>
              <a:gd name="T27" fmla="*/ 254 h 2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2" h="254">
                <a:moveTo>
                  <a:pt x="0" y="0"/>
                </a:moveTo>
                <a:lnTo>
                  <a:pt x="445" y="0"/>
                </a:lnTo>
                <a:lnTo>
                  <a:pt x="459" y="18"/>
                </a:lnTo>
                <a:lnTo>
                  <a:pt x="440" y="40"/>
                </a:lnTo>
                <a:lnTo>
                  <a:pt x="471" y="70"/>
                </a:lnTo>
                <a:lnTo>
                  <a:pt x="471" y="253"/>
                </a:lnTo>
                <a:lnTo>
                  <a:pt x="0" y="253"/>
                </a:lnTo>
                <a:lnTo>
                  <a:pt x="0" y="0"/>
                </a:lnTo>
              </a:path>
            </a:pathLst>
          </a:custGeom>
          <a:solidFill>
            <a:srgbClr val="FCFEB9"/>
          </a:solidFill>
          <a:ln w="12700" cap="rnd">
            <a:solidFill>
              <a:srgbClr val="000000"/>
            </a:solidFill>
            <a:round/>
            <a:headEnd/>
            <a:tailEnd/>
          </a:ln>
        </p:spPr>
        <p:txBody>
          <a:bodyPr/>
          <a:lstStyle/>
          <a:p>
            <a:endParaRPr lang="en-US"/>
          </a:p>
        </p:txBody>
      </p:sp>
      <p:sp>
        <p:nvSpPr>
          <p:cNvPr id="8297" name="Freeform 104"/>
          <p:cNvSpPr>
            <a:spLocks/>
          </p:cNvSpPr>
          <p:nvPr/>
        </p:nvSpPr>
        <p:spPr bwMode="auto">
          <a:xfrm>
            <a:off x="4827587" y="2165350"/>
            <a:ext cx="792163" cy="561975"/>
          </a:xfrm>
          <a:custGeom>
            <a:avLst/>
            <a:gdLst>
              <a:gd name="T0" fmla="*/ 0 w 494"/>
              <a:gd name="T1" fmla="*/ 0 h 320"/>
              <a:gd name="T2" fmla="*/ 2147483647 w 494"/>
              <a:gd name="T3" fmla="*/ 0 h 320"/>
              <a:gd name="T4" fmla="*/ 2147483647 w 494"/>
              <a:gd name="T5" fmla="*/ 2147483647 h 320"/>
              <a:gd name="T6" fmla="*/ 2147483647 w 494"/>
              <a:gd name="T7" fmla="*/ 2147483647 h 320"/>
              <a:gd name="T8" fmla="*/ 2147483647 w 494"/>
              <a:gd name="T9" fmla="*/ 2147483647 h 320"/>
              <a:gd name="T10" fmla="*/ 2147483647 w 494"/>
              <a:gd name="T11" fmla="*/ 2147483647 h 320"/>
              <a:gd name="T12" fmla="*/ 2147483647 w 494"/>
              <a:gd name="T13" fmla="*/ 2147483647 h 320"/>
              <a:gd name="T14" fmla="*/ 2147483647 w 494"/>
              <a:gd name="T15" fmla="*/ 2147483647 h 320"/>
              <a:gd name="T16" fmla="*/ 2147483647 w 494"/>
              <a:gd name="T17" fmla="*/ 2147483647 h 320"/>
              <a:gd name="T18" fmla="*/ 2147483647 w 494"/>
              <a:gd name="T19" fmla="*/ 2147483647 h 320"/>
              <a:gd name="T20" fmla="*/ 0 w 494"/>
              <a:gd name="T21" fmla="*/ 2147483647 h 320"/>
              <a:gd name="T22" fmla="*/ 0 w 494"/>
              <a:gd name="T23" fmla="*/ 0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4"/>
              <a:gd name="T37" fmla="*/ 0 h 320"/>
              <a:gd name="T38" fmla="*/ 494 w 494"/>
              <a:gd name="T39" fmla="*/ 320 h 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4" h="320">
                <a:moveTo>
                  <a:pt x="0" y="0"/>
                </a:moveTo>
                <a:lnTo>
                  <a:pt x="483" y="0"/>
                </a:lnTo>
                <a:lnTo>
                  <a:pt x="483" y="25"/>
                </a:lnTo>
                <a:lnTo>
                  <a:pt x="461" y="51"/>
                </a:lnTo>
                <a:lnTo>
                  <a:pt x="493" y="89"/>
                </a:lnTo>
                <a:lnTo>
                  <a:pt x="493" y="228"/>
                </a:lnTo>
                <a:lnTo>
                  <a:pt x="471" y="228"/>
                </a:lnTo>
                <a:lnTo>
                  <a:pt x="471" y="319"/>
                </a:lnTo>
                <a:lnTo>
                  <a:pt x="387" y="291"/>
                </a:lnTo>
                <a:lnTo>
                  <a:pt x="353" y="270"/>
                </a:lnTo>
                <a:lnTo>
                  <a:pt x="0" y="270"/>
                </a:lnTo>
                <a:lnTo>
                  <a:pt x="0" y="0"/>
                </a:lnTo>
              </a:path>
            </a:pathLst>
          </a:custGeom>
          <a:solidFill>
            <a:srgbClr val="FCFEB9"/>
          </a:solidFill>
          <a:ln w="12700" cap="rnd">
            <a:solidFill>
              <a:srgbClr val="000000"/>
            </a:solidFill>
            <a:round/>
            <a:headEnd/>
            <a:tailEnd/>
          </a:ln>
        </p:spPr>
        <p:txBody>
          <a:bodyPr/>
          <a:lstStyle/>
          <a:p>
            <a:endParaRPr lang="en-US"/>
          </a:p>
        </p:txBody>
      </p:sp>
      <p:sp>
        <p:nvSpPr>
          <p:cNvPr id="8298" name="Freeform 105"/>
          <p:cNvSpPr>
            <a:spLocks/>
          </p:cNvSpPr>
          <p:nvPr/>
        </p:nvSpPr>
        <p:spPr bwMode="auto">
          <a:xfrm>
            <a:off x="5524500" y="1698625"/>
            <a:ext cx="704850" cy="873125"/>
          </a:xfrm>
          <a:custGeom>
            <a:avLst/>
            <a:gdLst>
              <a:gd name="T0" fmla="*/ 0 w 441"/>
              <a:gd name="T1" fmla="*/ 0 h 496"/>
              <a:gd name="T2" fmla="*/ 2147483647 w 441"/>
              <a:gd name="T3" fmla="*/ 0 h 496"/>
              <a:gd name="T4" fmla="*/ 2147483647 w 441"/>
              <a:gd name="T5" fmla="*/ 2147483647 h 496"/>
              <a:gd name="T6" fmla="*/ 2147483647 w 441"/>
              <a:gd name="T7" fmla="*/ 2147483647 h 496"/>
              <a:gd name="T8" fmla="*/ 2147483647 w 441"/>
              <a:gd name="T9" fmla="*/ 2147483647 h 496"/>
              <a:gd name="T10" fmla="*/ 2147483647 w 441"/>
              <a:gd name="T11" fmla="*/ 2147483647 h 496"/>
              <a:gd name="T12" fmla="*/ 2147483647 w 441"/>
              <a:gd name="T13" fmla="*/ 2147483647 h 496"/>
              <a:gd name="T14" fmla="*/ 2147483647 w 441"/>
              <a:gd name="T15" fmla="*/ 2147483647 h 496"/>
              <a:gd name="T16" fmla="*/ 2147483647 w 441"/>
              <a:gd name="T17" fmla="*/ 2147483647 h 496"/>
              <a:gd name="T18" fmla="*/ 2147483647 w 441"/>
              <a:gd name="T19" fmla="*/ 2147483647 h 496"/>
              <a:gd name="T20" fmla="*/ 2147483647 w 441"/>
              <a:gd name="T21" fmla="*/ 2147483647 h 496"/>
              <a:gd name="T22" fmla="*/ 2147483647 w 441"/>
              <a:gd name="T23" fmla="*/ 2147483647 h 496"/>
              <a:gd name="T24" fmla="*/ 2147483647 w 441"/>
              <a:gd name="T25" fmla="*/ 2147483647 h 496"/>
              <a:gd name="T26" fmla="*/ 2147483647 w 441"/>
              <a:gd name="T27" fmla="*/ 2147483647 h 496"/>
              <a:gd name="T28" fmla="*/ 0 w 441"/>
              <a:gd name="T29" fmla="*/ 0 h 4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1"/>
              <a:gd name="T46" fmla="*/ 0 h 496"/>
              <a:gd name="T47" fmla="*/ 441 w 441"/>
              <a:gd name="T48" fmla="*/ 496 h 4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1" h="496">
                <a:moveTo>
                  <a:pt x="0" y="0"/>
                </a:moveTo>
                <a:lnTo>
                  <a:pt x="147" y="0"/>
                </a:lnTo>
                <a:lnTo>
                  <a:pt x="440" y="60"/>
                </a:lnTo>
                <a:lnTo>
                  <a:pt x="339" y="157"/>
                </a:lnTo>
                <a:lnTo>
                  <a:pt x="295" y="304"/>
                </a:lnTo>
                <a:lnTo>
                  <a:pt x="295" y="382"/>
                </a:lnTo>
                <a:lnTo>
                  <a:pt x="397" y="457"/>
                </a:lnTo>
                <a:lnTo>
                  <a:pt x="403" y="495"/>
                </a:lnTo>
                <a:lnTo>
                  <a:pt x="58" y="495"/>
                </a:lnTo>
                <a:lnTo>
                  <a:pt x="58" y="352"/>
                </a:lnTo>
                <a:lnTo>
                  <a:pt x="29" y="316"/>
                </a:lnTo>
                <a:lnTo>
                  <a:pt x="49" y="294"/>
                </a:lnTo>
                <a:lnTo>
                  <a:pt x="49" y="263"/>
                </a:lnTo>
                <a:lnTo>
                  <a:pt x="36" y="177"/>
                </a:lnTo>
                <a:lnTo>
                  <a:pt x="0" y="0"/>
                </a:lnTo>
              </a:path>
            </a:pathLst>
          </a:custGeom>
          <a:solidFill>
            <a:srgbClr val="FCFEB9"/>
          </a:solidFill>
          <a:ln w="12700" cap="rnd">
            <a:solidFill>
              <a:srgbClr val="000000"/>
            </a:solidFill>
            <a:round/>
            <a:headEnd/>
            <a:tailEnd/>
          </a:ln>
        </p:spPr>
        <p:txBody>
          <a:bodyPr/>
          <a:lstStyle/>
          <a:p>
            <a:endParaRPr lang="en-US"/>
          </a:p>
        </p:txBody>
      </p:sp>
      <p:sp>
        <p:nvSpPr>
          <p:cNvPr id="8299" name="Freeform 106"/>
          <p:cNvSpPr>
            <a:spLocks/>
          </p:cNvSpPr>
          <p:nvPr/>
        </p:nvSpPr>
        <p:spPr bwMode="auto">
          <a:xfrm>
            <a:off x="6219825" y="1949450"/>
            <a:ext cx="706437" cy="388937"/>
          </a:xfrm>
          <a:custGeom>
            <a:avLst/>
            <a:gdLst>
              <a:gd name="T0" fmla="*/ 0 w 442"/>
              <a:gd name="T1" fmla="*/ 2147483647 h 221"/>
              <a:gd name="T2" fmla="*/ 2147483647 w 442"/>
              <a:gd name="T3" fmla="*/ 2147483647 h 221"/>
              <a:gd name="T4" fmla="*/ 2147483647 w 442"/>
              <a:gd name="T5" fmla="*/ 2147483647 h 221"/>
              <a:gd name="T6" fmla="*/ 2147483647 w 442"/>
              <a:gd name="T7" fmla="*/ 2147483647 h 221"/>
              <a:gd name="T8" fmla="*/ 2147483647 w 442"/>
              <a:gd name="T9" fmla="*/ 2147483647 h 221"/>
              <a:gd name="T10" fmla="*/ 2147483647 w 442"/>
              <a:gd name="T11" fmla="*/ 2147483647 h 221"/>
              <a:gd name="T12" fmla="*/ 2147483647 w 442"/>
              <a:gd name="T13" fmla="*/ 2147483647 h 221"/>
              <a:gd name="T14" fmla="*/ 2147483647 w 442"/>
              <a:gd name="T15" fmla="*/ 2147483647 h 221"/>
              <a:gd name="T16" fmla="*/ 2147483647 w 442"/>
              <a:gd name="T17" fmla="*/ 2147483647 h 221"/>
              <a:gd name="T18" fmla="*/ 2147483647 w 442"/>
              <a:gd name="T19" fmla="*/ 2147483647 h 221"/>
              <a:gd name="T20" fmla="*/ 2147483647 w 442"/>
              <a:gd name="T21" fmla="*/ 0 h 221"/>
              <a:gd name="T22" fmla="*/ 0 w 442"/>
              <a:gd name="T23" fmla="*/ 2147483647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2"/>
              <a:gd name="T37" fmla="*/ 0 h 221"/>
              <a:gd name="T38" fmla="*/ 442 w 442"/>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2" h="221">
                <a:moveTo>
                  <a:pt x="0" y="75"/>
                </a:moveTo>
                <a:lnTo>
                  <a:pt x="137" y="151"/>
                </a:lnTo>
                <a:lnTo>
                  <a:pt x="163" y="187"/>
                </a:lnTo>
                <a:lnTo>
                  <a:pt x="173" y="220"/>
                </a:lnTo>
                <a:lnTo>
                  <a:pt x="248" y="143"/>
                </a:lnTo>
                <a:lnTo>
                  <a:pt x="441" y="113"/>
                </a:lnTo>
                <a:lnTo>
                  <a:pt x="356" y="58"/>
                </a:lnTo>
                <a:lnTo>
                  <a:pt x="242" y="108"/>
                </a:lnTo>
                <a:lnTo>
                  <a:pt x="135" y="63"/>
                </a:lnTo>
                <a:lnTo>
                  <a:pt x="198" y="10"/>
                </a:lnTo>
                <a:lnTo>
                  <a:pt x="143" y="0"/>
                </a:lnTo>
                <a:lnTo>
                  <a:pt x="0" y="75"/>
                </a:lnTo>
              </a:path>
            </a:pathLst>
          </a:custGeom>
          <a:solidFill>
            <a:srgbClr val="FCFEB9"/>
          </a:solidFill>
          <a:ln w="12700" cap="rnd">
            <a:solidFill>
              <a:srgbClr val="000000"/>
            </a:solidFill>
            <a:round/>
            <a:headEnd/>
            <a:tailEnd/>
          </a:ln>
        </p:spPr>
        <p:txBody>
          <a:bodyPr/>
          <a:lstStyle/>
          <a:p>
            <a:endParaRPr lang="en-US"/>
          </a:p>
        </p:txBody>
      </p:sp>
      <p:sp>
        <p:nvSpPr>
          <p:cNvPr id="8300" name="Freeform 107"/>
          <p:cNvSpPr>
            <a:spLocks/>
          </p:cNvSpPr>
          <p:nvPr/>
        </p:nvSpPr>
        <p:spPr bwMode="auto">
          <a:xfrm>
            <a:off x="6637337" y="2239962"/>
            <a:ext cx="460375" cy="601663"/>
          </a:xfrm>
          <a:custGeom>
            <a:avLst/>
            <a:gdLst>
              <a:gd name="T0" fmla="*/ 2147483647 w 287"/>
              <a:gd name="T1" fmla="*/ 0 h 342"/>
              <a:gd name="T2" fmla="*/ 2147483647 w 287"/>
              <a:gd name="T3" fmla="*/ 2147483647 h 342"/>
              <a:gd name="T4" fmla="*/ 2147483647 w 287"/>
              <a:gd name="T5" fmla="*/ 2147483647 h 342"/>
              <a:gd name="T6" fmla="*/ 2147483647 w 287"/>
              <a:gd name="T7" fmla="*/ 2147483647 h 342"/>
              <a:gd name="T8" fmla="*/ 2147483647 w 287"/>
              <a:gd name="T9" fmla="*/ 2147483647 h 342"/>
              <a:gd name="T10" fmla="*/ 2147483647 w 287"/>
              <a:gd name="T11" fmla="*/ 2147483647 h 342"/>
              <a:gd name="T12" fmla="*/ 2147483647 w 287"/>
              <a:gd name="T13" fmla="*/ 2147483647 h 342"/>
              <a:gd name="T14" fmla="*/ 2147483647 w 287"/>
              <a:gd name="T15" fmla="*/ 2147483647 h 342"/>
              <a:gd name="T16" fmla="*/ 2147483647 w 287"/>
              <a:gd name="T17" fmla="*/ 2147483647 h 342"/>
              <a:gd name="T18" fmla="*/ 2147483647 w 287"/>
              <a:gd name="T19" fmla="*/ 2147483647 h 342"/>
              <a:gd name="T20" fmla="*/ 0 w 287"/>
              <a:gd name="T21" fmla="*/ 2147483647 h 342"/>
              <a:gd name="T22" fmla="*/ 2147483647 w 287"/>
              <a:gd name="T23" fmla="*/ 2147483647 h 342"/>
              <a:gd name="T24" fmla="*/ 2147483647 w 287"/>
              <a:gd name="T25" fmla="*/ 2147483647 h 342"/>
              <a:gd name="T26" fmla="*/ 2147483647 w 287"/>
              <a:gd name="T27" fmla="*/ 2147483647 h 342"/>
              <a:gd name="T28" fmla="*/ 2147483647 w 287"/>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342"/>
              <a:gd name="T47" fmla="*/ 287 w 287"/>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342">
                <a:moveTo>
                  <a:pt x="137" y="0"/>
                </a:moveTo>
                <a:lnTo>
                  <a:pt x="227" y="28"/>
                </a:lnTo>
                <a:lnTo>
                  <a:pt x="247" y="95"/>
                </a:lnTo>
                <a:lnTo>
                  <a:pt x="195" y="151"/>
                </a:lnTo>
                <a:lnTo>
                  <a:pt x="208" y="178"/>
                </a:lnTo>
                <a:lnTo>
                  <a:pt x="258" y="147"/>
                </a:lnTo>
                <a:lnTo>
                  <a:pt x="280" y="153"/>
                </a:lnTo>
                <a:lnTo>
                  <a:pt x="286" y="247"/>
                </a:lnTo>
                <a:lnTo>
                  <a:pt x="228" y="324"/>
                </a:lnTo>
                <a:lnTo>
                  <a:pt x="228" y="341"/>
                </a:lnTo>
                <a:lnTo>
                  <a:pt x="0" y="341"/>
                </a:lnTo>
                <a:lnTo>
                  <a:pt x="32" y="247"/>
                </a:lnTo>
                <a:lnTo>
                  <a:pt x="15" y="172"/>
                </a:lnTo>
                <a:lnTo>
                  <a:pt x="45" y="91"/>
                </a:lnTo>
                <a:lnTo>
                  <a:pt x="137" y="0"/>
                </a:lnTo>
              </a:path>
            </a:pathLst>
          </a:custGeom>
          <a:solidFill>
            <a:srgbClr val="FCFEB9"/>
          </a:solidFill>
          <a:ln w="12700" cap="rnd">
            <a:solidFill>
              <a:srgbClr val="232323"/>
            </a:solidFill>
            <a:round/>
            <a:headEnd/>
            <a:tailEnd/>
          </a:ln>
        </p:spPr>
        <p:txBody>
          <a:bodyPr/>
          <a:lstStyle/>
          <a:p>
            <a:endParaRPr lang="en-US"/>
          </a:p>
        </p:txBody>
      </p:sp>
      <p:sp>
        <p:nvSpPr>
          <p:cNvPr id="8301" name="Freeform 108"/>
          <p:cNvSpPr>
            <a:spLocks/>
          </p:cNvSpPr>
          <p:nvPr/>
        </p:nvSpPr>
        <p:spPr bwMode="auto">
          <a:xfrm>
            <a:off x="6478587" y="2844800"/>
            <a:ext cx="341313" cy="620712"/>
          </a:xfrm>
          <a:custGeom>
            <a:avLst/>
            <a:gdLst>
              <a:gd name="T0" fmla="*/ 2147483647 w 214"/>
              <a:gd name="T1" fmla="*/ 0 h 353"/>
              <a:gd name="T2" fmla="*/ 2147483647 w 214"/>
              <a:gd name="T3" fmla="*/ 2147483647 h 353"/>
              <a:gd name="T4" fmla="*/ 2147483647 w 214"/>
              <a:gd name="T5" fmla="*/ 2147483647 h 353"/>
              <a:gd name="T6" fmla="*/ 2147483647 w 214"/>
              <a:gd name="T7" fmla="*/ 2147483647 h 353"/>
              <a:gd name="T8" fmla="*/ 2147483647 w 214"/>
              <a:gd name="T9" fmla="*/ 2147483647 h 353"/>
              <a:gd name="T10" fmla="*/ 2147483647 w 214"/>
              <a:gd name="T11" fmla="*/ 2147483647 h 353"/>
              <a:gd name="T12" fmla="*/ 0 w 214"/>
              <a:gd name="T13" fmla="*/ 2147483647 h 353"/>
              <a:gd name="T14" fmla="*/ 2147483647 w 214"/>
              <a:gd name="T15" fmla="*/ 2147483647 h 353"/>
              <a:gd name="T16" fmla="*/ 2147483647 w 214"/>
              <a:gd name="T17" fmla="*/ 2147483647 h 353"/>
              <a:gd name="T18" fmla="*/ 2147483647 w 214"/>
              <a:gd name="T19" fmla="*/ 0 h 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353"/>
              <a:gd name="T32" fmla="*/ 214 w 214"/>
              <a:gd name="T33" fmla="*/ 353 h 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353">
                <a:moveTo>
                  <a:pt x="38" y="0"/>
                </a:moveTo>
                <a:lnTo>
                  <a:pt x="57" y="12"/>
                </a:lnTo>
                <a:lnTo>
                  <a:pt x="86" y="2"/>
                </a:lnTo>
                <a:lnTo>
                  <a:pt x="213" y="2"/>
                </a:lnTo>
                <a:lnTo>
                  <a:pt x="213" y="212"/>
                </a:lnTo>
                <a:lnTo>
                  <a:pt x="134" y="320"/>
                </a:lnTo>
                <a:lnTo>
                  <a:pt x="0" y="352"/>
                </a:lnTo>
                <a:lnTo>
                  <a:pt x="9" y="300"/>
                </a:lnTo>
                <a:lnTo>
                  <a:pt x="38" y="263"/>
                </a:lnTo>
                <a:lnTo>
                  <a:pt x="38" y="0"/>
                </a:lnTo>
              </a:path>
            </a:pathLst>
          </a:custGeom>
          <a:solidFill>
            <a:srgbClr val="FCFEB9"/>
          </a:solidFill>
          <a:ln w="12700" cap="rnd">
            <a:solidFill>
              <a:srgbClr val="000000"/>
            </a:solidFill>
            <a:round/>
            <a:headEnd/>
            <a:tailEnd/>
          </a:ln>
        </p:spPr>
        <p:txBody>
          <a:bodyPr/>
          <a:lstStyle/>
          <a:p>
            <a:endParaRPr lang="en-US"/>
          </a:p>
        </p:txBody>
      </p:sp>
      <p:sp>
        <p:nvSpPr>
          <p:cNvPr id="8302" name="Freeform 109"/>
          <p:cNvSpPr>
            <a:spLocks/>
          </p:cNvSpPr>
          <p:nvPr/>
        </p:nvSpPr>
        <p:spPr bwMode="auto">
          <a:xfrm>
            <a:off x="6823075" y="2805112"/>
            <a:ext cx="468312" cy="531813"/>
          </a:xfrm>
          <a:custGeom>
            <a:avLst/>
            <a:gdLst>
              <a:gd name="T0" fmla="*/ 0 w 292"/>
              <a:gd name="T1" fmla="*/ 2147483647 h 302"/>
              <a:gd name="T2" fmla="*/ 2147483647 w 292"/>
              <a:gd name="T3" fmla="*/ 2147483647 h 302"/>
              <a:gd name="T4" fmla="*/ 2147483647 w 292"/>
              <a:gd name="T5" fmla="*/ 2147483647 h 302"/>
              <a:gd name="T6" fmla="*/ 2147483647 w 292"/>
              <a:gd name="T7" fmla="*/ 2147483647 h 302"/>
              <a:gd name="T8" fmla="*/ 2147483647 w 292"/>
              <a:gd name="T9" fmla="*/ 0 h 302"/>
              <a:gd name="T10" fmla="*/ 2147483647 w 292"/>
              <a:gd name="T11" fmla="*/ 2147483647 h 302"/>
              <a:gd name="T12" fmla="*/ 2147483647 w 292"/>
              <a:gd name="T13" fmla="*/ 2147483647 h 302"/>
              <a:gd name="T14" fmla="*/ 2147483647 w 292"/>
              <a:gd name="T15" fmla="*/ 2147483647 h 302"/>
              <a:gd name="T16" fmla="*/ 2147483647 w 292"/>
              <a:gd name="T17" fmla="*/ 2147483647 h 302"/>
              <a:gd name="T18" fmla="*/ 2147483647 w 292"/>
              <a:gd name="T19" fmla="*/ 2147483647 h 302"/>
              <a:gd name="T20" fmla="*/ 2147483647 w 292"/>
              <a:gd name="T21" fmla="*/ 2147483647 h 302"/>
              <a:gd name="T22" fmla="*/ 2147483647 w 292"/>
              <a:gd name="T23" fmla="*/ 2147483647 h 302"/>
              <a:gd name="T24" fmla="*/ 0 w 292"/>
              <a:gd name="T25" fmla="*/ 2147483647 h 302"/>
              <a:gd name="T26" fmla="*/ 0 w 292"/>
              <a:gd name="T27" fmla="*/ 2147483647 h 3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
              <a:gd name="T43" fmla="*/ 0 h 302"/>
              <a:gd name="T44" fmla="*/ 292 w 292"/>
              <a:gd name="T45" fmla="*/ 302 h 3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 h="302">
                <a:moveTo>
                  <a:pt x="0" y="19"/>
                </a:moveTo>
                <a:lnTo>
                  <a:pt x="107" y="19"/>
                </a:lnTo>
                <a:lnTo>
                  <a:pt x="149" y="39"/>
                </a:lnTo>
                <a:lnTo>
                  <a:pt x="210" y="39"/>
                </a:lnTo>
                <a:lnTo>
                  <a:pt x="291" y="0"/>
                </a:lnTo>
                <a:lnTo>
                  <a:pt x="291" y="130"/>
                </a:lnTo>
                <a:lnTo>
                  <a:pt x="279" y="136"/>
                </a:lnTo>
                <a:lnTo>
                  <a:pt x="239" y="216"/>
                </a:lnTo>
                <a:lnTo>
                  <a:pt x="218" y="216"/>
                </a:lnTo>
                <a:lnTo>
                  <a:pt x="147" y="301"/>
                </a:lnTo>
                <a:lnTo>
                  <a:pt x="123" y="279"/>
                </a:lnTo>
                <a:lnTo>
                  <a:pt x="89" y="289"/>
                </a:lnTo>
                <a:lnTo>
                  <a:pt x="0" y="214"/>
                </a:lnTo>
                <a:lnTo>
                  <a:pt x="0" y="19"/>
                </a:lnTo>
              </a:path>
            </a:pathLst>
          </a:custGeom>
          <a:solidFill>
            <a:srgbClr val="FDFFB9"/>
          </a:solidFill>
          <a:ln w="12700" cap="rnd">
            <a:solidFill>
              <a:srgbClr val="000000"/>
            </a:solidFill>
            <a:round/>
            <a:headEnd/>
            <a:tailEnd/>
          </a:ln>
        </p:spPr>
        <p:txBody>
          <a:bodyPr/>
          <a:lstStyle/>
          <a:p>
            <a:endParaRPr lang="en-US"/>
          </a:p>
        </p:txBody>
      </p:sp>
      <p:sp>
        <p:nvSpPr>
          <p:cNvPr id="8303" name="Freeform 110"/>
          <p:cNvSpPr>
            <a:spLocks/>
          </p:cNvSpPr>
          <p:nvPr/>
        </p:nvSpPr>
        <p:spPr bwMode="auto">
          <a:xfrm>
            <a:off x="3582987" y="1698625"/>
            <a:ext cx="1246188" cy="728662"/>
          </a:xfrm>
          <a:custGeom>
            <a:avLst/>
            <a:gdLst>
              <a:gd name="T0" fmla="*/ 2147483647 w 780"/>
              <a:gd name="T1" fmla="*/ 0 h 414"/>
              <a:gd name="T2" fmla="*/ 2147483647 w 780"/>
              <a:gd name="T3" fmla="*/ 0 h 414"/>
              <a:gd name="T4" fmla="*/ 2147483647 w 780"/>
              <a:gd name="T5" fmla="*/ 2147483647 h 414"/>
              <a:gd name="T6" fmla="*/ 2147483647 w 780"/>
              <a:gd name="T7" fmla="*/ 2147483647 h 414"/>
              <a:gd name="T8" fmla="*/ 2147483647 w 780"/>
              <a:gd name="T9" fmla="*/ 2147483647 h 414"/>
              <a:gd name="T10" fmla="*/ 2147483647 w 780"/>
              <a:gd name="T11" fmla="*/ 2147483647 h 414"/>
              <a:gd name="T12" fmla="*/ 2147483647 w 780"/>
              <a:gd name="T13" fmla="*/ 2147483647 h 414"/>
              <a:gd name="T14" fmla="*/ 2147483647 w 780"/>
              <a:gd name="T15" fmla="*/ 2147483647 h 414"/>
              <a:gd name="T16" fmla="*/ 2147483647 w 780"/>
              <a:gd name="T17" fmla="*/ 2147483647 h 414"/>
              <a:gd name="T18" fmla="*/ 2147483647 w 780"/>
              <a:gd name="T19" fmla="*/ 2147483647 h 414"/>
              <a:gd name="T20" fmla="*/ 0 w 780"/>
              <a:gd name="T21" fmla="*/ 2147483647 h 414"/>
              <a:gd name="T22" fmla="*/ 2147483647 w 780"/>
              <a:gd name="T23" fmla="*/ 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0"/>
              <a:gd name="T37" fmla="*/ 0 h 414"/>
              <a:gd name="T38" fmla="*/ 780 w 780"/>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0" h="414">
                <a:moveTo>
                  <a:pt x="1" y="0"/>
                </a:moveTo>
                <a:lnTo>
                  <a:pt x="779" y="0"/>
                </a:lnTo>
                <a:lnTo>
                  <a:pt x="779" y="358"/>
                </a:lnTo>
                <a:lnTo>
                  <a:pt x="320" y="358"/>
                </a:lnTo>
                <a:lnTo>
                  <a:pt x="320" y="380"/>
                </a:lnTo>
                <a:lnTo>
                  <a:pt x="210" y="413"/>
                </a:lnTo>
                <a:lnTo>
                  <a:pt x="145" y="298"/>
                </a:lnTo>
                <a:lnTo>
                  <a:pt x="106" y="314"/>
                </a:lnTo>
                <a:lnTo>
                  <a:pt x="96" y="292"/>
                </a:lnTo>
                <a:lnTo>
                  <a:pt x="119" y="231"/>
                </a:lnTo>
                <a:lnTo>
                  <a:pt x="0" y="104"/>
                </a:lnTo>
                <a:lnTo>
                  <a:pt x="1" y="0"/>
                </a:lnTo>
              </a:path>
            </a:pathLst>
          </a:custGeom>
          <a:solidFill>
            <a:srgbClr val="FDFFB9"/>
          </a:solidFill>
          <a:ln w="12700" cap="rnd">
            <a:solidFill>
              <a:srgbClr val="000000"/>
            </a:solidFill>
            <a:round/>
            <a:headEnd/>
            <a:tailEnd/>
          </a:ln>
        </p:spPr>
        <p:txBody>
          <a:bodyPr/>
          <a:lstStyle/>
          <a:p>
            <a:endParaRPr lang="en-US"/>
          </a:p>
        </p:txBody>
      </p:sp>
      <p:sp>
        <p:nvSpPr>
          <p:cNvPr id="8304" name="Freeform 111"/>
          <p:cNvSpPr>
            <a:spLocks/>
          </p:cNvSpPr>
          <p:nvPr/>
        </p:nvSpPr>
        <p:spPr bwMode="auto">
          <a:xfrm>
            <a:off x="4097337" y="2330450"/>
            <a:ext cx="731838" cy="615950"/>
          </a:xfrm>
          <a:custGeom>
            <a:avLst/>
            <a:gdLst>
              <a:gd name="T0" fmla="*/ 0 w 458"/>
              <a:gd name="T1" fmla="*/ 0 h 350"/>
              <a:gd name="T2" fmla="*/ 2147483647 w 458"/>
              <a:gd name="T3" fmla="*/ 0 h 350"/>
              <a:gd name="T4" fmla="*/ 2147483647 w 458"/>
              <a:gd name="T5" fmla="*/ 2147483647 h 350"/>
              <a:gd name="T6" fmla="*/ 0 w 458"/>
              <a:gd name="T7" fmla="*/ 2147483647 h 350"/>
              <a:gd name="T8" fmla="*/ 0 w 458"/>
              <a:gd name="T9" fmla="*/ 0 h 350"/>
              <a:gd name="T10" fmla="*/ 0 60000 65536"/>
              <a:gd name="T11" fmla="*/ 0 60000 65536"/>
              <a:gd name="T12" fmla="*/ 0 60000 65536"/>
              <a:gd name="T13" fmla="*/ 0 60000 65536"/>
              <a:gd name="T14" fmla="*/ 0 60000 65536"/>
              <a:gd name="T15" fmla="*/ 0 w 458"/>
              <a:gd name="T16" fmla="*/ 0 h 350"/>
              <a:gd name="T17" fmla="*/ 458 w 458"/>
              <a:gd name="T18" fmla="*/ 350 h 350"/>
            </a:gdLst>
            <a:ahLst/>
            <a:cxnLst>
              <a:cxn ang="T10">
                <a:pos x="T0" y="T1"/>
              </a:cxn>
              <a:cxn ang="T11">
                <a:pos x="T2" y="T3"/>
              </a:cxn>
              <a:cxn ang="T12">
                <a:pos x="T4" y="T5"/>
              </a:cxn>
              <a:cxn ang="T13">
                <a:pos x="T6" y="T7"/>
              </a:cxn>
              <a:cxn ang="T14">
                <a:pos x="T8" y="T9"/>
              </a:cxn>
            </a:cxnLst>
            <a:rect l="T15" t="T16" r="T17" b="T18"/>
            <a:pathLst>
              <a:path w="458" h="350">
                <a:moveTo>
                  <a:pt x="0" y="0"/>
                </a:moveTo>
                <a:lnTo>
                  <a:pt x="457" y="0"/>
                </a:lnTo>
                <a:lnTo>
                  <a:pt x="457" y="349"/>
                </a:lnTo>
                <a:lnTo>
                  <a:pt x="0" y="349"/>
                </a:lnTo>
                <a:lnTo>
                  <a:pt x="0" y="0"/>
                </a:lnTo>
              </a:path>
            </a:pathLst>
          </a:custGeom>
          <a:solidFill>
            <a:srgbClr val="FDFFB9"/>
          </a:solidFill>
          <a:ln w="12700" cap="rnd">
            <a:solidFill>
              <a:srgbClr val="000000"/>
            </a:solidFill>
            <a:round/>
            <a:headEnd/>
            <a:tailEnd/>
          </a:ln>
        </p:spPr>
        <p:txBody>
          <a:bodyPr/>
          <a:lstStyle/>
          <a:p>
            <a:endParaRPr lang="en-US"/>
          </a:p>
        </p:txBody>
      </p:sp>
      <p:sp>
        <p:nvSpPr>
          <p:cNvPr id="8305" name="Freeform 112"/>
          <p:cNvSpPr>
            <a:spLocks/>
          </p:cNvSpPr>
          <p:nvPr/>
        </p:nvSpPr>
        <p:spPr bwMode="auto">
          <a:xfrm>
            <a:off x="4827587" y="1698625"/>
            <a:ext cx="774700" cy="468312"/>
          </a:xfrm>
          <a:custGeom>
            <a:avLst/>
            <a:gdLst>
              <a:gd name="T0" fmla="*/ 0 w 484"/>
              <a:gd name="T1" fmla="*/ 0 h 266"/>
              <a:gd name="T2" fmla="*/ 2147483647 w 484"/>
              <a:gd name="T3" fmla="*/ 0 h 266"/>
              <a:gd name="T4" fmla="*/ 2147483647 w 484"/>
              <a:gd name="T5" fmla="*/ 2147483647 h 266"/>
              <a:gd name="T6" fmla="*/ 2147483647 w 484"/>
              <a:gd name="T7" fmla="*/ 2147483647 h 266"/>
              <a:gd name="T8" fmla="*/ 2147483647 w 484"/>
              <a:gd name="T9" fmla="*/ 2147483647 h 266"/>
              <a:gd name="T10" fmla="*/ 0 w 484"/>
              <a:gd name="T11" fmla="*/ 0 h 266"/>
              <a:gd name="T12" fmla="*/ 0 60000 65536"/>
              <a:gd name="T13" fmla="*/ 0 60000 65536"/>
              <a:gd name="T14" fmla="*/ 0 60000 65536"/>
              <a:gd name="T15" fmla="*/ 0 60000 65536"/>
              <a:gd name="T16" fmla="*/ 0 60000 65536"/>
              <a:gd name="T17" fmla="*/ 0 60000 65536"/>
              <a:gd name="T18" fmla="*/ 0 w 484"/>
              <a:gd name="T19" fmla="*/ 0 h 266"/>
              <a:gd name="T20" fmla="*/ 484 w 484"/>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484" h="266">
                <a:moveTo>
                  <a:pt x="0" y="0"/>
                </a:moveTo>
                <a:lnTo>
                  <a:pt x="434" y="0"/>
                </a:lnTo>
                <a:lnTo>
                  <a:pt x="475" y="200"/>
                </a:lnTo>
                <a:lnTo>
                  <a:pt x="483" y="265"/>
                </a:lnTo>
                <a:lnTo>
                  <a:pt x="1" y="265"/>
                </a:lnTo>
                <a:lnTo>
                  <a:pt x="0" y="0"/>
                </a:lnTo>
              </a:path>
            </a:pathLst>
          </a:custGeom>
          <a:solidFill>
            <a:srgbClr val="FDFFB9"/>
          </a:solidFill>
          <a:ln w="12700" cap="rnd">
            <a:solidFill>
              <a:srgbClr val="000000"/>
            </a:solidFill>
            <a:round/>
            <a:headEnd/>
            <a:tailEnd/>
          </a:ln>
        </p:spPr>
        <p:txBody>
          <a:bodyPr/>
          <a:lstStyle/>
          <a:p>
            <a:endParaRPr lang="en-US"/>
          </a:p>
        </p:txBody>
      </p:sp>
      <p:sp>
        <p:nvSpPr>
          <p:cNvPr id="8306" name="Freeform 113"/>
          <p:cNvSpPr>
            <a:spLocks/>
          </p:cNvSpPr>
          <p:nvPr/>
        </p:nvSpPr>
        <p:spPr bwMode="auto">
          <a:xfrm>
            <a:off x="4310062" y="2944812"/>
            <a:ext cx="708025" cy="595313"/>
          </a:xfrm>
          <a:custGeom>
            <a:avLst/>
            <a:gdLst>
              <a:gd name="T0" fmla="*/ 0 w 443"/>
              <a:gd name="T1" fmla="*/ 0 h 339"/>
              <a:gd name="T2" fmla="*/ 2147483647 w 443"/>
              <a:gd name="T3" fmla="*/ 0 h 339"/>
              <a:gd name="T4" fmla="*/ 2147483647 w 443"/>
              <a:gd name="T5" fmla="*/ 2147483647 h 339"/>
              <a:gd name="T6" fmla="*/ 0 w 443"/>
              <a:gd name="T7" fmla="*/ 2147483647 h 339"/>
              <a:gd name="T8" fmla="*/ 0 w 443"/>
              <a:gd name="T9" fmla="*/ 0 h 339"/>
              <a:gd name="T10" fmla="*/ 0 60000 65536"/>
              <a:gd name="T11" fmla="*/ 0 60000 65536"/>
              <a:gd name="T12" fmla="*/ 0 60000 65536"/>
              <a:gd name="T13" fmla="*/ 0 60000 65536"/>
              <a:gd name="T14" fmla="*/ 0 60000 65536"/>
              <a:gd name="T15" fmla="*/ 0 w 443"/>
              <a:gd name="T16" fmla="*/ 0 h 339"/>
              <a:gd name="T17" fmla="*/ 443 w 443"/>
              <a:gd name="T18" fmla="*/ 339 h 339"/>
            </a:gdLst>
            <a:ahLst/>
            <a:cxnLst>
              <a:cxn ang="T10">
                <a:pos x="T0" y="T1"/>
              </a:cxn>
              <a:cxn ang="T11">
                <a:pos x="T2" y="T3"/>
              </a:cxn>
              <a:cxn ang="T12">
                <a:pos x="T4" y="T5"/>
              </a:cxn>
              <a:cxn ang="T13">
                <a:pos x="T6" y="T7"/>
              </a:cxn>
              <a:cxn ang="T14">
                <a:pos x="T8" y="T9"/>
              </a:cxn>
            </a:cxnLst>
            <a:rect l="T15" t="T16" r="T17" b="T18"/>
            <a:pathLst>
              <a:path w="443" h="339">
                <a:moveTo>
                  <a:pt x="0" y="0"/>
                </a:moveTo>
                <a:lnTo>
                  <a:pt x="442" y="0"/>
                </a:lnTo>
                <a:lnTo>
                  <a:pt x="442" y="338"/>
                </a:lnTo>
                <a:lnTo>
                  <a:pt x="0" y="338"/>
                </a:lnTo>
                <a:lnTo>
                  <a:pt x="0" y="0"/>
                </a:lnTo>
              </a:path>
            </a:pathLst>
          </a:custGeom>
          <a:solidFill>
            <a:srgbClr val="FCFEB9"/>
          </a:solidFill>
          <a:ln w="12700" cap="rnd">
            <a:solidFill>
              <a:srgbClr val="000000"/>
            </a:solidFill>
            <a:round/>
            <a:headEnd/>
            <a:tailEnd/>
          </a:ln>
        </p:spPr>
        <p:txBody>
          <a:bodyPr/>
          <a:lstStyle/>
          <a:p>
            <a:endParaRPr lang="en-US"/>
          </a:p>
        </p:txBody>
      </p:sp>
      <p:sp>
        <p:nvSpPr>
          <p:cNvPr id="8307" name="Freeform 114"/>
          <p:cNvSpPr>
            <a:spLocks/>
          </p:cNvSpPr>
          <p:nvPr/>
        </p:nvSpPr>
        <p:spPr bwMode="auto">
          <a:xfrm>
            <a:off x="4537075" y="4273550"/>
            <a:ext cx="192087" cy="187325"/>
          </a:xfrm>
          <a:custGeom>
            <a:avLst/>
            <a:gdLst>
              <a:gd name="T0" fmla="*/ 0 w 120"/>
              <a:gd name="T1" fmla="*/ 0 h 107"/>
              <a:gd name="T2" fmla="*/ 2147483647 w 120"/>
              <a:gd name="T3" fmla="*/ 0 h 107"/>
              <a:gd name="T4" fmla="*/ 2147483647 w 120"/>
              <a:gd name="T5" fmla="*/ 2147483647 h 107"/>
              <a:gd name="T6" fmla="*/ 0 w 120"/>
              <a:gd name="T7" fmla="*/ 0 h 107"/>
              <a:gd name="T8" fmla="*/ 0 60000 65536"/>
              <a:gd name="T9" fmla="*/ 0 60000 65536"/>
              <a:gd name="T10" fmla="*/ 0 60000 65536"/>
              <a:gd name="T11" fmla="*/ 0 60000 65536"/>
              <a:gd name="T12" fmla="*/ 0 w 120"/>
              <a:gd name="T13" fmla="*/ 0 h 107"/>
              <a:gd name="T14" fmla="*/ 120 w 120"/>
              <a:gd name="T15" fmla="*/ 107 h 107"/>
            </a:gdLst>
            <a:ahLst/>
            <a:cxnLst>
              <a:cxn ang="T8">
                <a:pos x="T0" y="T1"/>
              </a:cxn>
              <a:cxn ang="T9">
                <a:pos x="T2" y="T3"/>
              </a:cxn>
              <a:cxn ang="T10">
                <a:pos x="T4" y="T5"/>
              </a:cxn>
              <a:cxn ang="T11">
                <a:pos x="T6" y="T7"/>
              </a:cxn>
            </a:cxnLst>
            <a:rect l="T12" t="T13" r="T14" b="T15"/>
            <a:pathLst>
              <a:path w="120" h="107">
                <a:moveTo>
                  <a:pt x="0" y="0"/>
                </a:moveTo>
                <a:lnTo>
                  <a:pt x="119" y="0"/>
                </a:lnTo>
                <a:lnTo>
                  <a:pt x="112" y="106"/>
                </a:lnTo>
                <a:lnTo>
                  <a:pt x="0"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08" name="Freeform 115"/>
          <p:cNvSpPr>
            <a:spLocks/>
          </p:cNvSpPr>
          <p:nvPr/>
        </p:nvSpPr>
        <p:spPr bwMode="auto">
          <a:xfrm>
            <a:off x="7056437" y="3043237"/>
            <a:ext cx="560388" cy="474663"/>
          </a:xfrm>
          <a:custGeom>
            <a:avLst/>
            <a:gdLst>
              <a:gd name="T0" fmla="*/ 2147483647 w 350"/>
              <a:gd name="T1" fmla="*/ 0 h 270"/>
              <a:gd name="T2" fmla="*/ 2147483647 w 350"/>
              <a:gd name="T3" fmla="*/ 0 h 270"/>
              <a:gd name="T4" fmla="*/ 2147483647 w 350"/>
              <a:gd name="T5" fmla="*/ 2147483647 h 270"/>
              <a:gd name="T6" fmla="*/ 2147483647 w 350"/>
              <a:gd name="T7" fmla="*/ 2147483647 h 270"/>
              <a:gd name="T8" fmla="*/ 0 w 350"/>
              <a:gd name="T9" fmla="*/ 2147483647 h 270"/>
              <a:gd name="T10" fmla="*/ 2147483647 w 350"/>
              <a:gd name="T11" fmla="*/ 2147483647 h 270"/>
              <a:gd name="T12" fmla="*/ 2147483647 w 350"/>
              <a:gd name="T13" fmla="*/ 2147483647 h 270"/>
              <a:gd name="T14" fmla="*/ 2147483647 w 350"/>
              <a:gd name="T15" fmla="*/ 2147483647 h 270"/>
              <a:gd name="T16" fmla="*/ 2147483647 w 350"/>
              <a:gd name="T17" fmla="*/ 2147483647 h 270"/>
              <a:gd name="T18" fmla="*/ 2147483647 w 350"/>
              <a:gd name="T19" fmla="*/ 2147483647 h 270"/>
              <a:gd name="T20" fmla="*/ 2147483647 w 350"/>
              <a:gd name="T21" fmla="*/ 2147483647 h 270"/>
              <a:gd name="T22" fmla="*/ 2147483647 w 350"/>
              <a:gd name="T23" fmla="*/ 2147483647 h 270"/>
              <a:gd name="T24" fmla="*/ 2147483647 w 350"/>
              <a:gd name="T25" fmla="*/ 2147483647 h 270"/>
              <a:gd name="T26" fmla="*/ 2147483647 w 350"/>
              <a:gd name="T27" fmla="*/ 2147483647 h 270"/>
              <a:gd name="T28" fmla="*/ 2147483647 w 350"/>
              <a:gd name="T29" fmla="*/ 2147483647 h 270"/>
              <a:gd name="T30" fmla="*/ 2147483647 w 350"/>
              <a:gd name="T31" fmla="*/ 2147483647 h 270"/>
              <a:gd name="T32" fmla="*/ 2147483647 w 350"/>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70"/>
              <a:gd name="T53" fmla="*/ 350 w 350"/>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70">
                <a:moveTo>
                  <a:pt x="143" y="0"/>
                </a:moveTo>
                <a:lnTo>
                  <a:pt x="133" y="0"/>
                </a:lnTo>
                <a:lnTo>
                  <a:pt x="93" y="82"/>
                </a:lnTo>
                <a:lnTo>
                  <a:pt x="69" y="82"/>
                </a:lnTo>
                <a:lnTo>
                  <a:pt x="0" y="164"/>
                </a:lnTo>
                <a:lnTo>
                  <a:pt x="30" y="251"/>
                </a:lnTo>
                <a:lnTo>
                  <a:pt x="137" y="269"/>
                </a:lnTo>
                <a:lnTo>
                  <a:pt x="165" y="247"/>
                </a:lnTo>
                <a:lnTo>
                  <a:pt x="197" y="184"/>
                </a:lnTo>
                <a:lnTo>
                  <a:pt x="205" y="178"/>
                </a:lnTo>
                <a:lnTo>
                  <a:pt x="349" y="127"/>
                </a:lnTo>
                <a:lnTo>
                  <a:pt x="339" y="103"/>
                </a:lnTo>
                <a:lnTo>
                  <a:pt x="283" y="84"/>
                </a:lnTo>
                <a:lnTo>
                  <a:pt x="203" y="127"/>
                </a:lnTo>
                <a:lnTo>
                  <a:pt x="203" y="52"/>
                </a:lnTo>
                <a:lnTo>
                  <a:pt x="143" y="52"/>
                </a:lnTo>
                <a:lnTo>
                  <a:pt x="143" y="0"/>
                </a:lnTo>
              </a:path>
            </a:pathLst>
          </a:custGeom>
          <a:solidFill>
            <a:srgbClr val="FCFEB9"/>
          </a:solidFill>
          <a:ln w="12700" cap="rnd">
            <a:solidFill>
              <a:srgbClr val="000000"/>
            </a:solidFill>
            <a:round/>
            <a:headEnd/>
            <a:tailEnd/>
          </a:ln>
        </p:spPr>
        <p:txBody>
          <a:bodyPr/>
          <a:lstStyle/>
          <a:p>
            <a:endParaRPr lang="en-US"/>
          </a:p>
        </p:txBody>
      </p:sp>
      <p:sp>
        <p:nvSpPr>
          <p:cNvPr id="8309" name="Freeform 116"/>
          <p:cNvSpPr>
            <a:spLocks/>
          </p:cNvSpPr>
          <p:nvPr/>
        </p:nvSpPr>
        <p:spPr bwMode="auto">
          <a:xfrm>
            <a:off x="6884987" y="3263900"/>
            <a:ext cx="885825" cy="361950"/>
          </a:xfrm>
          <a:custGeom>
            <a:avLst/>
            <a:gdLst>
              <a:gd name="T0" fmla="*/ 0 w 554"/>
              <a:gd name="T1" fmla="*/ 2147483647 h 205"/>
              <a:gd name="T2" fmla="*/ 2147483647 w 554"/>
              <a:gd name="T3" fmla="*/ 2147483647 h 205"/>
              <a:gd name="T4" fmla="*/ 2147483647 w 554"/>
              <a:gd name="T5" fmla="*/ 2147483647 h 205"/>
              <a:gd name="T6" fmla="*/ 2147483647 w 554"/>
              <a:gd name="T7" fmla="*/ 2147483647 h 205"/>
              <a:gd name="T8" fmla="*/ 2147483647 w 554"/>
              <a:gd name="T9" fmla="*/ 2147483647 h 205"/>
              <a:gd name="T10" fmla="*/ 2147483647 w 554"/>
              <a:gd name="T11" fmla="*/ 2147483647 h 205"/>
              <a:gd name="T12" fmla="*/ 2147483647 w 554"/>
              <a:gd name="T13" fmla="*/ 0 h 205"/>
              <a:gd name="T14" fmla="*/ 2147483647 w 554"/>
              <a:gd name="T15" fmla="*/ 2147483647 h 205"/>
              <a:gd name="T16" fmla="*/ 2147483647 w 554"/>
              <a:gd name="T17" fmla="*/ 2147483647 h 205"/>
              <a:gd name="T18" fmla="*/ 2147483647 w 554"/>
              <a:gd name="T19" fmla="*/ 2147483647 h 205"/>
              <a:gd name="T20" fmla="*/ 2147483647 w 554"/>
              <a:gd name="T21" fmla="*/ 2147483647 h 205"/>
              <a:gd name="T22" fmla="*/ 0 w 554"/>
              <a:gd name="T23" fmla="*/ 2147483647 h 2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4"/>
              <a:gd name="T37" fmla="*/ 0 h 205"/>
              <a:gd name="T38" fmla="*/ 554 w 554"/>
              <a:gd name="T39" fmla="*/ 205 h 2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4" h="205">
                <a:moveTo>
                  <a:pt x="0" y="203"/>
                </a:moveTo>
                <a:lnTo>
                  <a:pt x="17" y="184"/>
                </a:lnTo>
                <a:lnTo>
                  <a:pt x="139" y="126"/>
                </a:lnTo>
                <a:lnTo>
                  <a:pt x="248" y="144"/>
                </a:lnTo>
                <a:lnTo>
                  <a:pt x="276" y="122"/>
                </a:lnTo>
                <a:lnTo>
                  <a:pt x="310" y="53"/>
                </a:lnTo>
                <a:lnTo>
                  <a:pt x="457" y="0"/>
                </a:lnTo>
                <a:lnTo>
                  <a:pt x="482" y="91"/>
                </a:lnTo>
                <a:lnTo>
                  <a:pt x="553" y="110"/>
                </a:lnTo>
                <a:lnTo>
                  <a:pt x="518" y="153"/>
                </a:lnTo>
                <a:lnTo>
                  <a:pt x="541" y="204"/>
                </a:lnTo>
                <a:lnTo>
                  <a:pt x="0" y="203"/>
                </a:lnTo>
              </a:path>
            </a:pathLst>
          </a:custGeom>
          <a:solidFill>
            <a:srgbClr val="FCFEB9"/>
          </a:solidFill>
          <a:ln w="12700" cap="rnd">
            <a:solidFill>
              <a:srgbClr val="000000"/>
            </a:solidFill>
            <a:round/>
            <a:headEnd/>
            <a:tailEnd/>
          </a:ln>
        </p:spPr>
        <p:txBody>
          <a:bodyPr/>
          <a:lstStyle/>
          <a:p>
            <a:endParaRPr lang="en-US"/>
          </a:p>
        </p:txBody>
      </p:sp>
      <p:sp>
        <p:nvSpPr>
          <p:cNvPr id="8310" name="Freeform 117"/>
          <p:cNvSpPr>
            <a:spLocks/>
          </p:cNvSpPr>
          <p:nvPr/>
        </p:nvSpPr>
        <p:spPr bwMode="auto">
          <a:xfrm>
            <a:off x="6338887" y="3189287"/>
            <a:ext cx="766763" cy="465138"/>
          </a:xfrm>
          <a:custGeom>
            <a:avLst/>
            <a:gdLst>
              <a:gd name="T0" fmla="*/ 0 w 480"/>
              <a:gd name="T1" fmla="*/ 2147483647 h 265"/>
              <a:gd name="T2" fmla="*/ 2147483647 w 480"/>
              <a:gd name="T3" fmla="*/ 2147483647 h 265"/>
              <a:gd name="T4" fmla="*/ 2147483647 w 480"/>
              <a:gd name="T5" fmla="*/ 2147483647 h 265"/>
              <a:gd name="T6" fmla="*/ 2147483647 w 480"/>
              <a:gd name="T7" fmla="*/ 2147483647 h 265"/>
              <a:gd name="T8" fmla="*/ 2147483647 w 480"/>
              <a:gd name="T9" fmla="*/ 2147483647 h 265"/>
              <a:gd name="T10" fmla="*/ 2147483647 w 480"/>
              <a:gd name="T11" fmla="*/ 0 h 265"/>
              <a:gd name="T12" fmla="*/ 2147483647 w 480"/>
              <a:gd name="T13" fmla="*/ 2147483647 h 265"/>
              <a:gd name="T14" fmla="*/ 2147483647 w 480"/>
              <a:gd name="T15" fmla="*/ 2147483647 h 265"/>
              <a:gd name="T16" fmla="*/ 2147483647 w 480"/>
              <a:gd name="T17" fmla="*/ 2147483647 h 265"/>
              <a:gd name="T18" fmla="*/ 2147483647 w 480"/>
              <a:gd name="T19" fmla="*/ 2147483647 h 265"/>
              <a:gd name="T20" fmla="*/ 2147483647 w 480"/>
              <a:gd name="T21" fmla="*/ 2147483647 h 265"/>
              <a:gd name="T22" fmla="*/ 2147483647 w 480"/>
              <a:gd name="T23" fmla="*/ 2147483647 h 265"/>
              <a:gd name="T24" fmla="*/ 2147483647 w 480"/>
              <a:gd name="T25" fmla="*/ 2147483647 h 265"/>
              <a:gd name="T26" fmla="*/ 2147483647 w 480"/>
              <a:gd name="T27" fmla="*/ 2147483647 h 265"/>
              <a:gd name="T28" fmla="*/ 0 w 480"/>
              <a:gd name="T29" fmla="*/ 2147483647 h 2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0"/>
              <a:gd name="T46" fmla="*/ 0 h 265"/>
              <a:gd name="T47" fmla="*/ 480 w 480"/>
              <a:gd name="T48" fmla="*/ 265 h 2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0" h="265">
                <a:moveTo>
                  <a:pt x="0" y="264"/>
                </a:moveTo>
                <a:lnTo>
                  <a:pt x="27" y="195"/>
                </a:lnTo>
                <a:lnTo>
                  <a:pt x="90" y="152"/>
                </a:lnTo>
                <a:lnTo>
                  <a:pt x="222" y="125"/>
                </a:lnTo>
                <a:lnTo>
                  <a:pt x="302" y="18"/>
                </a:lnTo>
                <a:lnTo>
                  <a:pt x="302" y="0"/>
                </a:lnTo>
                <a:lnTo>
                  <a:pt x="391" y="73"/>
                </a:lnTo>
                <a:lnTo>
                  <a:pt x="425" y="61"/>
                </a:lnTo>
                <a:lnTo>
                  <a:pt x="448" y="83"/>
                </a:lnTo>
                <a:lnTo>
                  <a:pt x="479" y="168"/>
                </a:lnTo>
                <a:lnTo>
                  <a:pt x="358" y="226"/>
                </a:lnTo>
                <a:lnTo>
                  <a:pt x="340" y="246"/>
                </a:lnTo>
                <a:lnTo>
                  <a:pt x="100" y="246"/>
                </a:lnTo>
                <a:lnTo>
                  <a:pt x="100" y="264"/>
                </a:lnTo>
                <a:lnTo>
                  <a:pt x="0" y="264"/>
                </a:lnTo>
              </a:path>
            </a:pathLst>
          </a:custGeom>
          <a:solidFill>
            <a:srgbClr val="FCFEB9"/>
          </a:solidFill>
          <a:ln w="12700" cap="rnd">
            <a:solidFill>
              <a:srgbClr val="000000"/>
            </a:solidFill>
            <a:round/>
            <a:headEnd/>
            <a:tailEnd/>
          </a:ln>
        </p:spPr>
        <p:txBody>
          <a:bodyPr/>
          <a:lstStyle/>
          <a:p>
            <a:endParaRPr lang="en-US"/>
          </a:p>
        </p:txBody>
      </p:sp>
      <p:sp>
        <p:nvSpPr>
          <p:cNvPr id="8311" name="Freeform 118"/>
          <p:cNvSpPr>
            <a:spLocks/>
          </p:cNvSpPr>
          <p:nvPr/>
        </p:nvSpPr>
        <p:spPr bwMode="auto">
          <a:xfrm>
            <a:off x="5800725" y="3627437"/>
            <a:ext cx="527050" cy="533400"/>
          </a:xfrm>
          <a:custGeom>
            <a:avLst/>
            <a:gdLst>
              <a:gd name="T0" fmla="*/ 0 w 330"/>
              <a:gd name="T1" fmla="*/ 0 h 303"/>
              <a:gd name="T2" fmla="*/ 2147483647 w 330"/>
              <a:gd name="T3" fmla="*/ 0 h 303"/>
              <a:gd name="T4" fmla="*/ 2147483647 w 330"/>
              <a:gd name="T5" fmla="*/ 2147483647 h 303"/>
              <a:gd name="T6" fmla="*/ 2147483647 w 330"/>
              <a:gd name="T7" fmla="*/ 2147483647 h 303"/>
              <a:gd name="T8" fmla="*/ 2147483647 w 330"/>
              <a:gd name="T9" fmla="*/ 2147483647 h 303"/>
              <a:gd name="T10" fmla="*/ 2147483647 w 330"/>
              <a:gd name="T11" fmla="*/ 2147483647 h 303"/>
              <a:gd name="T12" fmla="*/ 2147483647 w 330"/>
              <a:gd name="T13" fmla="*/ 2147483647 h 303"/>
              <a:gd name="T14" fmla="*/ 2147483647 w 330"/>
              <a:gd name="T15" fmla="*/ 2147483647 h 303"/>
              <a:gd name="T16" fmla="*/ 2147483647 w 330"/>
              <a:gd name="T17" fmla="*/ 2147483647 h 303"/>
              <a:gd name="T18" fmla="*/ 2147483647 w 330"/>
              <a:gd name="T19" fmla="*/ 2147483647 h 303"/>
              <a:gd name="T20" fmla="*/ 2147483647 w 330"/>
              <a:gd name="T21" fmla="*/ 2147483647 h 303"/>
              <a:gd name="T22" fmla="*/ 0 w 330"/>
              <a:gd name="T23" fmla="*/ 0 h 3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303"/>
              <a:gd name="T38" fmla="*/ 330 w 330"/>
              <a:gd name="T39" fmla="*/ 303 h 3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303">
                <a:moveTo>
                  <a:pt x="0" y="0"/>
                </a:moveTo>
                <a:lnTo>
                  <a:pt x="297" y="0"/>
                </a:lnTo>
                <a:lnTo>
                  <a:pt x="285" y="40"/>
                </a:lnTo>
                <a:lnTo>
                  <a:pt x="329" y="42"/>
                </a:lnTo>
                <a:lnTo>
                  <a:pt x="287" y="147"/>
                </a:lnTo>
                <a:lnTo>
                  <a:pt x="243" y="202"/>
                </a:lnTo>
                <a:lnTo>
                  <a:pt x="214" y="302"/>
                </a:lnTo>
                <a:lnTo>
                  <a:pt x="42" y="302"/>
                </a:lnTo>
                <a:lnTo>
                  <a:pt x="42" y="256"/>
                </a:lnTo>
                <a:lnTo>
                  <a:pt x="11" y="248"/>
                </a:lnTo>
                <a:lnTo>
                  <a:pt x="11" y="62"/>
                </a:lnTo>
                <a:lnTo>
                  <a:pt x="0" y="0"/>
                </a:lnTo>
              </a:path>
            </a:pathLst>
          </a:custGeom>
          <a:solidFill>
            <a:srgbClr val="FCFEB9"/>
          </a:solidFill>
          <a:ln w="12700" cap="rnd">
            <a:solidFill>
              <a:srgbClr val="232323"/>
            </a:solidFill>
            <a:round/>
            <a:headEnd/>
            <a:tailEnd/>
          </a:ln>
        </p:spPr>
        <p:txBody>
          <a:bodyPr/>
          <a:lstStyle/>
          <a:p>
            <a:endParaRPr lang="en-US"/>
          </a:p>
        </p:txBody>
      </p:sp>
      <p:sp>
        <p:nvSpPr>
          <p:cNvPr id="8312" name="Freeform 119"/>
          <p:cNvSpPr>
            <a:spLocks/>
          </p:cNvSpPr>
          <p:nvPr/>
        </p:nvSpPr>
        <p:spPr bwMode="auto">
          <a:xfrm>
            <a:off x="6264275" y="3624262"/>
            <a:ext cx="895350" cy="255588"/>
          </a:xfrm>
          <a:custGeom>
            <a:avLst/>
            <a:gdLst>
              <a:gd name="T0" fmla="*/ 2147483647 w 559"/>
              <a:gd name="T1" fmla="*/ 2147483647 h 146"/>
              <a:gd name="T2" fmla="*/ 2147483647 w 559"/>
              <a:gd name="T3" fmla="*/ 2147483647 h 146"/>
              <a:gd name="T4" fmla="*/ 2147483647 w 559"/>
              <a:gd name="T5" fmla="*/ 0 h 146"/>
              <a:gd name="T6" fmla="*/ 2147483647 w 559"/>
              <a:gd name="T7" fmla="*/ 0 h 146"/>
              <a:gd name="T8" fmla="*/ 2147483647 w 559"/>
              <a:gd name="T9" fmla="*/ 2147483647 h 146"/>
              <a:gd name="T10" fmla="*/ 2147483647 w 559"/>
              <a:gd name="T11" fmla="*/ 2147483647 h 146"/>
              <a:gd name="T12" fmla="*/ 2147483647 w 559"/>
              <a:gd name="T13" fmla="*/ 2147483647 h 146"/>
              <a:gd name="T14" fmla="*/ 0 w 559"/>
              <a:gd name="T15" fmla="*/ 2147483647 h 146"/>
              <a:gd name="T16" fmla="*/ 2147483647 w 559"/>
              <a:gd name="T17" fmla="*/ 2147483647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9"/>
              <a:gd name="T28" fmla="*/ 0 h 146"/>
              <a:gd name="T29" fmla="*/ 559 w 559"/>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9" h="146">
                <a:moveTo>
                  <a:pt x="49" y="16"/>
                </a:moveTo>
                <a:lnTo>
                  <a:pt x="146" y="16"/>
                </a:lnTo>
                <a:lnTo>
                  <a:pt x="146" y="0"/>
                </a:lnTo>
                <a:lnTo>
                  <a:pt x="558" y="0"/>
                </a:lnTo>
                <a:lnTo>
                  <a:pt x="550" y="32"/>
                </a:lnTo>
                <a:lnTo>
                  <a:pt x="386" y="104"/>
                </a:lnTo>
                <a:lnTo>
                  <a:pt x="371" y="145"/>
                </a:lnTo>
                <a:lnTo>
                  <a:pt x="0" y="145"/>
                </a:lnTo>
                <a:lnTo>
                  <a:pt x="49" y="16"/>
                </a:lnTo>
              </a:path>
            </a:pathLst>
          </a:custGeom>
          <a:solidFill>
            <a:srgbClr val="FCFEB9"/>
          </a:solidFill>
          <a:ln w="12700" cap="rnd">
            <a:solidFill>
              <a:srgbClr val="000000"/>
            </a:solidFill>
            <a:round/>
            <a:headEnd/>
            <a:tailEnd/>
          </a:ln>
        </p:spPr>
        <p:txBody>
          <a:bodyPr/>
          <a:lstStyle/>
          <a:p>
            <a:endParaRPr lang="en-US"/>
          </a:p>
        </p:txBody>
      </p:sp>
      <p:sp>
        <p:nvSpPr>
          <p:cNvPr id="8313" name="Freeform 120"/>
          <p:cNvSpPr>
            <a:spLocks/>
          </p:cNvSpPr>
          <p:nvPr/>
        </p:nvSpPr>
        <p:spPr bwMode="auto">
          <a:xfrm>
            <a:off x="6859587" y="3625850"/>
            <a:ext cx="935038" cy="411162"/>
          </a:xfrm>
          <a:custGeom>
            <a:avLst/>
            <a:gdLst>
              <a:gd name="T0" fmla="*/ 2147483647 w 585"/>
              <a:gd name="T1" fmla="*/ 0 h 234"/>
              <a:gd name="T2" fmla="*/ 2147483647 w 585"/>
              <a:gd name="T3" fmla="*/ 0 h 234"/>
              <a:gd name="T4" fmla="*/ 2147483647 w 585"/>
              <a:gd name="T5" fmla="*/ 2147483647 h 234"/>
              <a:gd name="T6" fmla="*/ 2147483647 w 585"/>
              <a:gd name="T7" fmla="*/ 2147483647 h 234"/>
              <a:gd name="T8" fmla="*/ 2147483647 w 585"/>
              <a:gd name="T9" fmla="*/ 2147483647 h 234"/>
              <a:gd name="T10" fmla="*/ 2147483647 w 585"/>
              <a:gd name="T11" fmla="*/ 2147483647 h 234"/>
              <a:gd name="T12" fmla="*/ 2147483647 w 585"/>
              <a:gd name="T13" fmla="*/ 2147483647 h 234"/>
              <a:gd name="T14" fmla="*/ 2147483647 w 585"/>
              <a:gd name="T15" fmla="*/ 2147483647 h 234"/>
              <a:gd name="T16" fmla="*/ 2147483647 w 585"/>
              <a:gd name="T17" fmla="*/ 2147483647 h 234"/>
              <a:gd name="T18" fmla="*/ 2147483647 w 585"/>
              <a:gd name="T19" fmla="*/ 2147483647 h 234"/>
              <a:gd name="T20" fmla="*/ 2147483647 w 585"/>
              <a:gd name="T21" fmla="*/ 2147483647 h 234"/>
              <a:gd name="T22" fmla="*/ 0 w 585"/>
              <a:gd name="T23" fmla="*/ 2147483647 h 234"/>
              <a:gd name="T24" fmla="*/ 2147483647 w 585"/>
              <a:gd name="T25" fmla="*/ 2147483647 h 234"/>
              <a:gd name="T26" fmla="*/ 2147483647 w 585"/>
              <a:gd name="T27" fmla="*/ 2147483647 h 234"/>
              <a:gd name="T28" fmla="*/ 2147483647 w 585"/>
              <a:gd name="T29" fmla="*/ 0 h 2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
              <a:gd name="T46" fmla="*/ 0 h 234"/>
              <a:gd name="T47" fmla="*/ 585 w 585"/>
              <a:gd name="T48" fmla="*/ 234 h 2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 h="234">
                <a:moveTo>
                  <a:pt x="186" y="0"/>
                </a:moveTo>
                <a:lnTo>
                  <a:pt x="558" y="0"/>
                </a:lnTo>
                <a:lnTo>
                  <a:pt x="584" y="72"/>
                </a:lnTo>
                <a:lnTo>
                  <a:pt x="520" y="142"/>
                </a:lnTo>
                <a:lnTo>
                  <a:pt x="427" y="172"/>
                </a:lnTo>
                <a:lnTo>
                  <a:pt x="390" y="233"/>
                </a:lnTo>
                <a:lnTo>
                  <a:pt x="299" y="132"/>
                </a:lnTo>
                <a:lnTo>
                  <a:pt x="227" y="132"/>
                </a:lnTo>
                <a:lnTo>
                  <a:pt x="214" y="113"/>
                </a:lnTo>
                <a:lnTo>
                  <a:pt x="117" y="113"/>
                </a:lnTo>
                <a:lnTo>
                  <a:pt x="81" y="146"/>
                </a:lnTo>
                <a:lnTo>
                  <a:pt x="0" y="146"/>
                </a:lnTo>
                <a:lnTo>
                  <a:pt x="15" y="104"/>
                </a:lnTo>
                <a:lnTo>
                  <a:pt x="179" y="34"/>
                </a:lnTo>
                <a:lnTo>
                  <a:pt x="186" y="0"/>
                </a:lnTo>
              </a:path>
            </a:pathLst>
          </a:custGeom>
          <a:solidFill>
            <a:srgbClr val="FCFEB9"/>
          </a:solidFill>
          <a:ln w="12700" cap="rnd">
            <a:solidFill>
              <a:srgbClr val="000000"/>
            </a:solidFill>
            <a:round/>
            <a:headEnd/>
            <a:tailEnd/>
          </a:ln>
        </p:spPr>
        <p:txBody>
          <a:bodyPr/>
          <a:lstStyle/>
          <a:p>
            <a:endParaRPr lang="en-US"/>
          </a:p>
        </p:txBody>
      </p:sp>
      <p:sp>
        <p:nvSpPr>
          <p:cNvPr id="8314" name="Freeform 121"/>
          <p:cNvSpPr>
            <a:spLocks/>
          </p:cNvSpPr>
          <p:nvPr/>
        </p:nvSpPr>
        <p:spPr bwMode="auto">
          <a:xfrm>
            <a:off x="6972300" y="3824287"/>
            <a:ext cx="509587" cy="498475"/>
          </a:xfrm>
          <a:custGeom>
            <a:avLst/>
            <a:gdLst>
              <a:gd name="T0" fmla="*/ 2147483647 w 319"/>
              <a:gd name="T1" fmla="*/ 2147483647 h 283"/>
              <a:gd name="T2" fmla="*/ 2147483647 w 319"/>
              <a:gd name="T3" fmla="*/ 0 h 283"/>
              <a:gd name="T4" fmla="*/ 2147483647 w 319"/>
              <a:gd name="T5" fmla="*/ 0 h 283"/>
              <a:gd name="T6" fmla="*/ 2147483647 w 319"/>
              <a:gd name="T7" fmla="*/ 2147483647 h 283"/>
              <a:gd name="T8" fmla="*/ 2147483647 w 319"/>
              <a:gd name="T9" fmla="*/ 2147483647 h 283"/>
              <a:gd name="T10" fmla="*/ 2147483647 w 319"/>
              <a:gd name="T11" fmla="*/ 2147483647 h 283"/>
              <a:gd name="T12" fmla="*/ 2147483647 w 319"/>
              <a:gd name="T13" fmla="*/ 2147483647 h 283"/>
              <a:gd name="T14" fmla="*/ 2147483647 w 319"/>
              <a:gd name="T15" fmla="*/ 2147483647 h 283"/>
              <a:gd name="T16" fmla="*/ 2147483647 w 319"/>
              <a:gd name="T17" fmla="*/ 2147483647 h 283"/>
              <a:gd name="T18" fmla="*/ 2147483647 w 319"/>
              <a:gd name="T19" fmla="*/ 2147483647 h 283"/>
              <a:gd name="T20" fmla="*/ 0 w 319"/>
              <a:gd name="T21" fmla="*/ 2147483647 h 283"/>
              <a:gd name="T22" fmla="*/ 2147483647 w 319"/>
              <a:gd name="T23" fmla="*/ 2147483647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283"/>
              <a:gd name="T38" fmla="*/ 319 w 319"/>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283">
                <a:moveTo>
                  <a:pt x="12" y="34"/>
                </a:moveTo>
                <a:lnTo>
                  <a:pt x="45" y="0"/>
                </a:lnTo>
                <a:lnTo>
                  <a:pt x="143" y="0"/>
                </a:lnTo>
                <a:lnTo>
                  <a:pt x="153" y="20"/>
                </a:lnTo>
                <a:lnTo>
                  <a:pt x="227" y="20"/>
                </a:lnTo>
                <a:lnTo>
                  <a:pt x="318" y="121"/>
                </a:lnTo>
                <a:lnTo>
                  <a:pt x="234" y="209"/>
                </a:lnTo>
                <a:lnTo>
                  <a:pt x="173" y="231"/>
                </a:lnTo>
                <a:lnTo>
                  <a:pt x="165" y="282"/>
                </a:lnTo>
                <a:lnTo>
                  <a:pt x="133" y="223"/>
                </a:lnTo>
                <a:lnTo>
                  <a:pt x="0" y="62"/>
                </a:lnTo>
                <a:lnTo>
                  <a:pt x="12" y="34"/>
                </a:lnTo>
              </a:path>
            </a:pathLst>
          </a:custGeom>
          <a:solidFill>
            <a:srgbClr val="FCFEB9"/>
          </a:solidFill>
          <a:ln w="12700" cap="rnd">
            <a:solidFill>
              <a:srgbClr val="000000"/>
            </a:solidFill>
            <a:round/>
            <a:headEnd/>
            <a:tailEnd/>
          </a:ln>
        </p:spPr>
        <p:txBody>
          <a:bodyPr/>
          <a:lstStyle/>
          <a:p>
            <a:endParaRPr lang="en-US"/>
          </a:p>
        </p:txBody>
      </p:sp>
      <p:sp>
        <p:nvSpPr>
          <p:cNvPr id="8315" name="Freeform 122"/>
          <p:cNvSpPr>
            <a:spLocks/>
          </p:cNvSpPr>
          <p:nvPr/>
        </p:nvSpPr>
        <p:spPr bwMode="auto">
          <a:xfrm>
            <a:off x="6746875" y="3881437"/>
            <a:ext cx="493712" cy="625475"/>
          </a:xfrm>
          <a:custGeom>
            <a:avLst/>
            <a:gdLst>
              <a:gd name="T0" fmla="*/ 0 w 307"/>
              <a:gd name="T1" fmla="*/ 0 h 355"/>
              <a:gd name="T2" fmla="*/ 2147483647 w 307"/>
              <a:gd name="T3" fmla="*/ 0 h 355"/>
              <a:gd name="T4" fmla="*/ 2147483647 w 307"/>
              <a:gd name="T5" fmla="*/ 2147483647 h 355"/>
              <a:gd name="T6" fmla="*/ 2147483647 w 307"/>
              <a:gd name="T7" fmla="*/ 2147483647 h 355"/>
              <a:gd name="T8" fmla="*/ 2147483647 w 307"/>
              <a:gd name="T9" fmla="*/ 2147483647 h 355"/>
              <a:gd name="T10" fmla="*/ 2147483647 w 307"/>
              <a:gd name="T11" fmla="*/ 2147483647 h 355"/>
              <a:gd name="T12" fmla="*/ 2147483647 w 307"/>
              <a:gd name="T13" fmla="*/ 2147483647 h 355"/>
              <a:gd name="T14" fmla="*/ 2147483647 w 307"/>
              <a:gd name="T15" fmla="*/ 2147483647 h 355"/>
              <a:gd name="T16" fmla="*/ 2147483647 w 307"/>
              <a:gd name="T17" fmla="*/ 2147483647 h 355"/>
              <a:gd name="T18" fmla="*/ 2147483647 w 307"/>
              <a:gd name="T19" fmla="*/ 2147483647 h 355"/>
              <a:gd name="T20" fmla="*/ 0 w 307"/>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7"/>
              <a:gd name="T34" fmla="*/ 0 h 355"/>
              <a:gd name="T35" fmla="*/ 307 w 307"/>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7" h="355">
                <a:moveTo>
                  <a:pt x="0" y="0"/>
                </a:moveTo>
                <a:lnTo>
                  <a:pt x="153" y="0"/>
                </a:lnTo>
                <a:lnTo>
                  <a:pt x="140" y="28"/>
                </a:lnTo>
                <a:lnTo>
                  <a:pt x="274" y="190"/>
                </a:lnTo>
                <a:lnTo>
                  <a:pt x="306" y="249"/>
                </a:lnTo>
                <a:lnTo>
                  <a:pt x="266" y="354"/>
                </a:lnTo>
                <a:lnTo>
                  <a:pt x="55" y="354"/>
                </a:lnTo>
                <a:lnTo>
                  <a:pt x="33" y="310"/>
                </a:lnTo>
                <a:lnTo>
                  <a:pt x="22" y="255"/>
                </a:lnTo>
                <a:lnTo>
                  <a:pt x="43" y="224"/>
                </a:lnTo>
                <a:lnTo>
                  <a:pt x="0" y="0"/>
                </a:lnTo>
              </a:path>
            </a:pathLst>
          </a:custGeom>
          <a:solidFill>
            <a:srgbClr val="FDFFB9"/>
          </a:solidFill>
          <a:ln w="12700" cap="rnd">
            <a:solidFill>
              <a:srgbClr val="000000"/>
            </a:solidFill>
            <a:round/>
            <a:headEnd/>
            <a:tailEnd/>
          </a:ln>
        </p:spPr>
        <p:txBody>
          <a:bodyPr/>
          <a:lstStyle/>
          <a:p>
            <a:endParaRPr lang="en-US"/>
          </a:p>
        </p:txBody>
      </p:sp>
      <p:sp>
        <p:nvSpPr>
          <p:cNvPr id="8316" name="Freeform 123"/>
          <p:cNvSpPr>
            <a:spLocks/>
          </p:cNvSpPr>
          <p:nvPr/>
        </p:nvSpPr>
        <p:spPr bwMode="auto">
          <a:xfrm>
            <a:off x="6418262" y="3878262"/>
            <a:ext cx="401638" cy="655638"/>
          </a:xfrm>
          <a:custGeom>
            <a:avLst/>
            <a:gdLst>
              <a:gd name="T0" fmla="*/ 2147483647 w 251"/>
              <a:gd name="T1" fmla="*/ 0 h 372"/>
              <a:gd name="T2" fmla="*/ 2147483647 w 251"/>
              <a:gd name="T3" fmla="*/ 0 h 372"/>
              <a:gd name="T4" fmla="*/ 2147483647 w 251"/>
              <a:gd name="T5" fmla="*/ 2147483647 h 372"/>
              <a:gd name="T6" fmla="*/ 2147483647 w 251"/>
              <a:gd name="T7" fmla="*/ 2147483647 h 372"/>
              <a:gd name="T8" fmla="*/ 2147483647 w 251"/>
              <a:gd name="T9" fmla="*/ 2147483647 h 372"/>
              <a:gd name="T10" fmla="*/ 2147483647 w 251"/>
              <a:gd name="T11" fmla="*/ 2147483647 h 372"/>
              <a:gd name="T12" fmla="*/ 2147483647 w 251"/>
              <a:gd name="T13" fmla="*/ 2147483647 h 372"/>
              <a:gd name="T14" fmla="*/ 0 w 251"/>
              <a:gd name="T15" fmla="*/ 2147483647 h 372"/>
              <a:gd name="T16" fmla="*/ 2147483647 w 251"/>
              <a:gd name="T17" fmla="*/ 2147483647 h 372"/>
              <a:gd name="T18" fmla="*/ 2147483647 w 251"/>
              <a:gd name="T19" fmla="*/ 0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372"/>
              <a:gd name="T32" fmla="*/ 251 w 251"/>
              <a:gd name="T33" fmla="*/ 372 h 3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372">
                <a:moveTo>
                  <a:pt x="51" y="0"/>
                </a:moveTo>
                <a:lnTo>
                  <a:pt x="207" y="0"/>
                </a:lnTo>
                <a:lnTo>
                  <a:pt x="250" y="228"/>
                </a:lnTo>
                <a:lnTo>
                  <a:pt x="229" y="258"/>
                </a:lnTo>
                <a:lnTo>
                  <a:pt x="239" y="310"/>
                </a:lnTo>
                <a:lnTo>
                  <a:pt x="64" y="310"/>
                </a:lnTo>
                <a:lnTo>
                  <a:pt x="62" y="362"/>
                </a:lnTo>
                <a:lnTo>
                  <a:pt x="0" y="371"/>
                </a:lnTo>
                <a:lnTo>
                  <a:pt x="1" y="267"/>
                </a:lnTo>
                <a:lnTo>
                  <a:pt x="51" y="0"/>
                </a:lnTo>
              </a:path>
            </a:pathLst>
          </a:custGeom>
          <a:solidFill>
            <a:srgbClr val="FCFEB9"/>
          </a:solidFill>
          <a:ln w="12700" cap="rnd">
            <a:solidFill>
              <a:srgbClr val="000000"/>
            </a:solidFill>
            <a:round/>
            <a:headEnd/>
            <a:tailEnd/>
          </a:ln>
        </p:spPr>
        <p:txBody>
          <a:bodyPr/>
          <a:lstStyle/>
          <a:p>
            <a:endParaRPr lang="en-US"/>
          </a:p>
        </p:txBody>
      </p:sp>
      <p:sp>
        <p:nvSpPr>
          <p:cNvPr id="8317" name="Freeform 124"/>
          <p:cNvSpPr>
            <a:spLocks/>
          </p:cNvSpPr>
          <p:nvPr/>
        </p:nvSpPr>
        <p:spPr bwMode="auto">
          <a:xfrm>
            <a:off x="6145212" y="3878262"/>
            <a:ext cx="358775" cy="708025"/>
          </a:xfrm>
          <a:custGeom>
            <a:avLst/>
            <a:gdLst>
              <a:gd name="T0" fmla="*/ 2147483647 w 224"/>
              <a:gd name="T1" fmla="*/ 0 h 402"/>
              <a:gd name="T2" fmla="*/ 2147483647 w 224"/>
              <a:gd name="T3" fmla="*/ 0 h 402"/>
              <a:gd name="T4" fmla="*/ 2147483647 w 224"/>
              <a:gd name="T5" fmla="*/ 2147483647 h 402"/>
              <a:gd name="T6" fmla="*/ 2147483647 w 224"/>
              <a:gd name="T7" fmla="*/ 2147483647 h 402"/>
              <a:gd name="T8" fmla="*/ 2147483647 w 224"/>
              <a:gd name="T9" fmla="*/ 2147483647 h 402"/>
              <a:gd name="T10" fmla="*/ 2147483647 w 224"/>
              <a:gd name="T11" fmla="*/ 2147483647 h 402"/>
              <a:gd name="T12" fmla="*/ 0 w 224"/>
              <a:gd name="T13" fmla="*/ 2147483647 h 402"/>
              <a:gd name="T14" fmla="*/ 2147483647 w 224"/>
              <a:gd name="T15" fmla="*/ 2147483647 h 402"/>
              <a:gd name="T16" fmla="*/ 0 w 224"/>
              <a:gd name="T17" fmla="*/ 2147483647 h 402"/>
              <a:gd name="T18" fmla="*/ 2147483647 w 224"/>
              <a:gd name="T19" fmla="*/ 2147483647 h 402"/>
              <a:gd name="T20" fmla="*/ 2147483647 w 224"/>
              <a:gd name="T21" fmla="*/ 0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402"/>
              <a:gd name="T35" fmla="*/ 224 w 224"/>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402">
                <a:moveTo>
                  <a:pt x="74" y="0"/>
                </a:moveTo>
                <a:lnTo>
                  <a:pt x="223" y="0"/>
                </a:lnTo>
                <a:lnTo>
                  <a:pt x="174" y="267"/>
                </a:lnTo>
                <a:lnTo>
                  <a:pt x="172" y="371"/>
                </a:lnTo>
                <a:lnTo>
                  <a:pt x="127" y="401"/>
                </a:lnTo>
                <a:lnTo>
                  <a:pt x="102" y="332"/>
                </a:lnTo>
                <a:lnTo>
                  <a:pt x="0" y="332"/>
                </a:lnTo>
                <a:lnTo>
                  <a:pt x="31" y="218"/>
                </a:lnTo>
                <a:lnTo>
                  <a:pt x="0" y="157"/>
                </a:lnTo>
                <a:lnTo>
                  <a:pt x="30" y="60"/>
                </a:lnTo>
                <a:lnTo>
                  <a:pt x="74" y="0"/>
                </a:lnTo>
              </a:path>
            </a:pathLst>
          </a:custGeom>
          <a:solidFill>
            <a:srgbClr val="FCFEB9"/>
          </a:solidFill>
          <a:ln w="12700" cap="rnd">
            <a:solidFill>
              <a:srgbClr val="000000"/>
            </a:solidFill>
            <a:round/>
            <a:headEnd/>
            <a:tailEnd/>
          </a:ln>
        </p:spPr>
        <p:txBody>
          <a:bodyPr/>
          <a:lstStyle/>
          <a:p>
            <a:endParaRPr lang="en-US"/>
          </a:p>
        </p:txBody>
      </p:sp>
      <p:sp>
        <p:nvSpPr>
          <p:cNvPr id="8318" name="Freeform 125"/>
          <p:cNvSpPr>
            <a:spLocks/>
          </p:cNvSpPr>
          <p:nvPr/>
        </p:nvSpPr>
        <p:spPr bwMode="auto">
          <a:xfrm>
            <a:off x="6515100" y="4424362"/>
            <a:ext cx="855662" cy="839788"/>
          </a:xfrm>
          <a:custGeom>
            <a:avLst/>
            <a:gdLst>
              <a:gd name="T0" fmla="*/ 2147483647 w 535"/>
              <a:gd name="T1" fmla="*/ 0 h 477"/>
              <a:gd name="T2" fmla="*/ 2147483647 w 535"/>
              <a:gd name="T3" fmla="*/ 0 h 477"/>
              <a:gd name="T4" fmla="*/ 2147483647 w 535"/>
              <a:gd name="T5" fmla="*/ 2147483647 h 477"/>
              <a:gd name="T6" fmla="*/ 2147483647 w 535"/>
              <a:gd name="T7" fmla="*/ 2147483647 h 477"/>
              <a:gd name="T8" fmla="*/ 2147483647 w 535"/>
              <a:gd name="T9" fmla="*/ 2147483647 h 477"/>
              <a:gd name="T10" fmla="*/ 2147483647 w 535"/>
              <a:gd name="T11" fmla="*/ 2147483647 h 477"/>
              <a:gd name="T12" fmla="*/ 2147483647 w 535"/>
              <a:gd name="T13" fmla="*/ 2147483647 h 477"/>
              <a:gd name="T14" fmla="*/ 2147483647 w 535"/>
              <a:gd name="T15" fmla="*/ 2147483647 h 477"/>
              <a:gd name="T16" fmla="*/ 2147483647 w 535"/>
              <a:gd name="T17" fmla="*/ 2147483647 h 477"/>
              <a:gd name="T18" fmla="*/ 2147483647 w 535"/>
              <a:gd name="T19" fmla="*/ 2147483647 h 477"/>
              <a:gd name="T20" fmla="*/ 2147483647 w 535"/>
              <a:gd name="T21" fmla="*/ 2147483647 h 477"/>
              <a:gd name="T22" fmla="*/ 2147483647 w 535"/>
              <a:gd name="T23" fmla="*/ 2147483647 h 477"/>
              <a:gd name="T24" fmla="*/ 2147483647 w 535"/>
              <a:gd name="T25" fmla="*/ 2147483647 h 477"/>
              <a:gd name="T26" fmla="*/ 2147483647 w 535"/>
              <a:gd name="T27" fmla="*/ 2147483647 h 477"/>
              <a:gd name="T28" fmla="*/ 2147483647 w 535"/>
              <a:gd name="T29" fmla="*/ 2147483647 h 477"/>
              <a:gd name="T30" fmla="*/ 2147483647 w 535"/>
              <a:gd name="T31" fmla="*/ 2147483647 h 477"/>
              <a:gd name="T32" fmla="*/ 2147483647 w 535"/>
              <a:gd name="T33" fmla="*/ 2147483647 h 477"/>
              <a:gd name="T34" fmla="*/ 0 w 535"/>
              <a:gd name="T35" fmla="*/ 2147483647 h 477"/>
              <a:gd name="T36" fmla="*/ 2147483647 w 535"/>
              <a:gd name="T37" fmla="*/ 0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5"/>
              <a:gd name="T58" fmla="*/ 0 h 477"/>
              <a:gd name="T59" fmla="*/ 535 w 535"/>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5" h="477">
                <a:moveTo>
                  <a:pt x="1" y="0"/>
                </a:moveTo>
                <a:lnTo>
                  <a:pt x="178" y="0"/>
                </a:lnTo>
                <a:lnTo>
                  <a:pt x="201" y="48"/>
                </a:lnTo>
                <a:lnTo>
                  <a:pt x="413" y="48"/>
                </a:lnTo>
                <a:lnTo>
                  <a:pt x="419" y="90"/>
                </a:lnTo>
                <a:lnTo>
                  <a:pt x="495" y="229"/>
                </a:lnTo>
                <a:lnTo>
                  <a:pt x="524" y="330"/>
                </a:lnTo>
                <a:lnTo>
                  <a:pt x="534" y="398"/>
                </a:lnTo>
                <a:lnTo>
                  <a:pt x="459" y="470"/>
                </a:lnTo>
                <a:lnTo>
                  <a:pt x="397" y="476"/>
                </a:lnTo>
                <a:lnTo>
                  <a:pt x="379" y="332"/>
                </a:lnTo>
                <a:lnTo>
                  <a:pt x="360" y="334"/>
                </a:lnTo>
                <a:lnTo>
                  <a:pt x="299" y="246"/>
                </a:lnTo>
                <a:lnTo>
                  <a:pt x="314" y="173"/>
                </a:lnTo>
                <a:lnTo>
                  <a:pt x="247" y="94"/>
                </a:lnTo>
                <a:lnTo>
                  <a:pt x="157" y="117"/>
                </a:lnTo>
                <a:lnTo>
                  <a:pt x="87" y="54"/>
                </a:lnTo>
                <a:lnTo>
                  <a:pt x="0" y="52"/>
                </a:lnTo>
                <a:lnTo>
                  <a:pt x="1" y="0"/>
                </a:lnTo>
              </a:path>
            </a:pathLst>
          </a:custGeom>
          <a:solidFill>
            <a:srgbClr val="FCFEB9"/>
          </a:solidFill>
          <a:ln w="12700" cap="rnd">
            <a:solidFill>
              <a:srgbClr val="000000"/>
            </a:solidFill>
            <a:round/>
            <a:headEnd/>
            <a:tailEnd/>
          </a:ln>
        </p:spPr>
        <p:txBody>
          <a:bodyPr/>
          <a:lstStyle/>
          <a:p>
            <a:endParaRPr lang="en-US"/>
          </a:p>
        </p:txBody>
      </p:sp>
      <p:sp>
        <p:nvSpPr>
          <p:cNvPr id="8319" name="Freeform 126"/>
          <p:cNvSpPr>
            <a:spLocks/>
          </p:cNvSpPr>
          <p:nvPr/>
        </p:nvSpPr>
        <p:spPr bwMode="auto">
          <a:xfrm>
            <a:off x="5864225" y="4152900"/>
            <a:ext cx="523875" cy="566737"/>
          </a:xfrm>
          <a:custGeom>
            <a:avLst/>
            <a:gdLst>
              <a:gd name="T0" fmla="*/ 2147483647 w 327"/>
              <a:gd name="T1" fmla="*/ 0 h 322"/>
              <a:gd name="T2" fmla="*/ 2147483647 w 327"/>
              <a:gd name="T3" fmla="*/ 0 h 322"/>
              <a:gd name="T4" fmla="*/ 2147483647 w 327"/>
              <a:gd name="T5" fmla="*/ 2147483647 h 322"/>
              <a:gd name="T6" fmla="*/ 2147483647 w 327"/>
              <a:gd name="T7" fmla="*/ 2147483647 h 322"/>
              <a:gd name="T8" fmla="*/ 2147483647 w 327"/>
              <a:gd name="T9" fmla="*/ 2147483647 h 322"/>
              <a:gd name="T10" fmla="*/ 2147483647 w 327"/>
              <a:gd name="T11" fmla="*/ 2147483647 h 322"/>
              <a:gd name="T12" fmla="*/ 2147483647 w 327"/>
              <a:gd name="T13" fmla="*/ 2147483647 h 322"/>
              <a:gd name="T14" fmla="*/ 2147483647 w 327"/>
              <a:gd name="T15" fmla="*/ 2147483647 h 322"/>
              <a:gd name="T16" fmla="*/ 2147483647 w 327"/>
              <a:gd name="T17" fmla="*/ 2147483647 h 322"/>
              <a:gd name="T18" fmla="*/ 2147483647 w 327"/>
              <a:gd name="T19" fmla="*/ 2147483647 h 322"/>
              <a:gd name="T20" fmla="*/ 0 w 327"/>
              <a:gd name="T21" fmla="*/ 2147483647 h 322"/>
              <a:gd name="T22" fmla="*/ 2147483647 w 327"/>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322"/>
              <a:gd name="T38" fmla="*/ 327 w 327"/>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322">
                <a:moveTo>
                  <a:pt x="2" y="0"/>
                </a:moveTo>
                <a:lnTo>
                  <a:pt x="177" y="0"/>
                </a:lnTo>
                <a:lnTo>
                  <a:pt x="207" y="62"/>
                </a:lnTo>
                <a:lnTo>
                  <a:pt x="176" y="177"/>
                </a:lnTo>
                <a:lnTo>
                  <a:pt x="278" y="177"/>
                </a:lnTo>
                <a:lnTo>
                  <a:pt x="301" y="248"/>
                </a:lnTo>
                <a:lnTo>
                  <a:pt x="326" y="321"/>
                </a:lnTo>
                <a:lnTo>
                  <a:pt x="188" y="313"/>
                </a:lnTo>
                <a:lnTo>
                  <a:pt x="22" y="249"/>
                </a:lnTo>
                <a:lnTo>
                  <a:pt x="41" y="199"/>
                </a:lnTo>
                <a:lnTo>
                  <a:pt x="0" y="99"/>
                </a:lnTo>
                <a:lnTo>
                  <a:pt x="2" y="0"/>
                </a:lnTo>
              </a:path>
            </a:pathLst>
          </a:custGeom>
          <a:solidFill>
            <a:srgbClr val="FCFEB9"/>
          </a:solidFill>
          <a:ln w="12700" cap="rnd">
            <a:solidFill>
              <a:srgbClr val="000000"/>
            </a:solidFill>
            <a:round/>
            <a:headEnd/>
            <a:tailEnd/>
          </a:ln>
        </p:spPr>
        <p:txBody>
          <a:bodyPr/>
          <a:lstStyle/>
          <a:p>
            <a:endParaRPr lang="en-US"/>
          </a:p>
        </p:txBody>
      </p:sp>
      <p:sp>
        <p:nvSpPr>
          <p:cNvPr id="8320" name="Freeform 127"/>
          <p:cNvSpPr>
            <a:spLocks/>
          </p:cNvSpPr>
          <p:nvPr/>
        </p:nvSpPr>
        <p:spPr bwMode="auto">
          <a:xfrm>
            <a:off x="4918075" y="3546475"/>
            <a:ext cx="898525" cy="522287"/>
          </a:xfrm>
          <a:custGeom>
            <a:avLst/>
            <a:gdLst>
              <a:gd name="T0" fmla="*/ 0 w 561"/>
              <a:gd name="T1" fmla="*/ 0 h 297"/>
              <a:gd name="T2" fmla="*/ 2147483647 w 561"/>
              <a:gd name="T3" fmla="*/ 0 h 297"/>
              <a:gd name="T4" fmla="*/ 2147483647 w 561"/>
              <a:gd name="T5" fmla="*/ 2147483647 h 297"/>
              <a:gd name="T6" fmla="*/ 2147483647 w 561"/>
              <a:gd name="T7" fmla="*/ 2147483647 h 297"/>
              <a:gd name="T8" fmla="*/ 2147483647 w 561"/>
              <a:gd name="T9" fmla="*/ 2147483647 h 297"/>
              <a:gd name="T10" fmla="*/ 2147483647 w 561"/>
              <a:gd name="T11" fmla="*/ 2147483647 h 297"/>
              <a:gd name="T12" fmla="*/ 2147483647 w 561"/>
              <a:gd name="T13" fmla="*/ 2147483647 h 297"/>
              <a:gd name="T14" fmla="*/ 2147483647 w 561"/>
              <a:gd name="T15" fmla="*/ 2147483647 h 297"/>
              <a:gd name="T16" fmla="*/ 2147483647 w 561"/>
              <a:gd name="T17" fmla="*/ 2147483647 h 297"/>
              <a:gd name="T18" fmla="*/ 0 w 561"/>
              <a:gd name="T19" fmla="*/ 2147483647 h 297"/>
              <a:gd name="T20" fmla="*/ 0 w 561"/>
              <a:gd name="T21" fmla="*/ 0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297"/>
              <a:gd name="T35" fmla="*/ 561 w 561"/>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297">
                <a:moveTo>
                  <a:pt x="0" y="0"/>
                </a:moveTo>
                <a:lnTo>
                  <a:pt x="537" y="0"/>
                </a:lnTo>
                <a:lnTo>
                  <a:pt x="552" y="53"/>
                </a:lnTo>
                <a:lnTo>
                  <a:pt x="560" y="114"/>
                </a:lnTo>
                <a:lnTo>
                  <a:pt x="560" y="296"/>
                </a:lnTo>
                <a:lnTo>
                  <a:pt x="467" y="272"/>
                </a:lnTo>
                <a:lnTo>
                  <a:pt x="426" y="280"/>
                </a:lnTo>
                <a:lnTo>
                  <a:pt x="191" y="230"/>
                </a:lnTo>
                <a:lnTo>
                  <a:pt x="191" y="87"/>
                </a:lnTo>
                <a:lnTo>
                  <a:pt x="0" y="85"/>
                </a:lnTo>
                <a:lnTo>
                  <a:pt x="0" y="0"/>
                </a:lnTo>
              </a:path>
            </a:pathLst>
          </a:custGeom>
          <a:solidFill>
            <a:srgbClr val="FCFEB9"/>
          </a:solidFill>
          <a:ln w="12700" cap="rnd">
            <a:solidFill>
              <a:srgbClr val="000000"/>
            </a:solidFill>
            <a:round/>
            <a:headEnd/>
            <a:tailEnd/>
          </a:ln>
        </p:spPr>
        <p:txBody>
          <a:bodyPr/>
          <a:lstStyle/>
          <a:p>
            <a:endParaRPr lang="en-US"/>
          </a:p>
        </p:txBody>
      </p:sp>
      <p:sp>
        <p:nvSpPr>
          <p:cNvPr id="8321" name="Freeform 128"/>
          <p:cNvSpPr>
            <a:spLocks/>
          </p:cNvSpPr>
          <p:nvPr/>
        </p:nvSpPr>
        <p:spPr bwMode="auto">
          <a:xfrm>
            <a:off x="6484937" y="3206750"/>
            <a:ext cx="63500" cy="249237"/>
          </a:xfrm>
          <a:custGeom>
            <a:avLst/>
            <a:gdLst>
              <a:gd name="T0" fmla="*/ 2147483647 w 39"/>
              <a:gd name="T1" fmla="*/ 0 h 142"/>
              <a:gd name="T2" fmla="*/ 2147483647 w 39"/>
              <a:gd name="T3" fmla="*/ 2147483647 h 142"/>
              <a:gd name="T4" fmla="*/ 2147483647 w 39"/>
              <a:gd name="T5" fmla="*/ 2147483647 h 142"/>
              <a:gd name="T6" fmla="*/ 0 w 39"/>
              <a:gd name="T7" fmla="*/ 2147483647 h 142"/>
              <a:gd name="T8" fmla="*/ 0 60000 65536"/>
              <a:gd name="T9" fmla="*/ 0 60000 65536"/>
              <a:gd name="T10" fmla="*/ 0 60000 65536"/>
              <a:gd name="T11" fmla="*/ 0 60000 65536"/>
              <a:gd name="T12" fmla="*/ 0 w 39"/>
              <a:gd name="T13" fmla="*/ 0 h 142"/>
              <a:gd name="T14" fmla="*/ 39 w 39"/>
              <a:gd name="T15" fmla="*/ 142 h 142"/>
            </a:gdLst>
            <a:ahLst/>
            <a:cxnLst>
              <a:cxn ang="T8">
                <a:pos x="T0" y="T1"/>
              </a:cxn>
              <a:cxn ang="T9">
                <a:pos x="T2" y="T3"/>
              </a:cxn>
              <a:cxn ang="T10">
                <a:pos x="T4" y="T5"/>
              </a:cxn>
              <a:cxn ang="T11">
                <a:pos x="T6" y="T7"/>
              </a:cxn>
            </a:cxnLst>
            <a:rect l="T12" t="T13" r="T14" b="T15"/>
            <a:pathLst>
              <a:path w="39" h="142">
                <a:moveTo>
                  <a:pt x="38" y="0"/>
                </a:moveTo>
                <a:lnTo>
                  <a:pt x="38" y="54"/>
                </a:lnTo>
                <a:lnTo>
                  <a:pt x="8" y="90"/>
                </a:lnTo>
                <a:lnTo>
                  <a:pt x="0" y="141"/>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22" name="Freeform 129"/>
          <p:cNvSpPr>
            <a:spLocks/>
          </p:cNvSpPr>
          <p:nvPr/>
        </p:nvSpPr>
        <p:spPr bwMode="auto">
          <a:xfrm>
            <a:off x="3790950" y="2805112"/>
            <a:ext cx="520700" cy="747713"/>
          </a:xfrm>
          <a:custGeom>
            <a:avLst/>
            <a:gdLst>
              <a:gd name="T0" fmla="*/ 2147483647 w 325"/>
              <a:gd name="T1" fmla="*/ 2147483647 h 425"/>
              <a:gd name="T2" fmla="*/ 2147483647 w 325"/>
              <a:gd name="T3" fmla="*/ 2147483647 h 425"/>
              <a:gd name="T4" fmla="*/ 2147483647 w 325"/>
              <a:gd name="T5" fmla="*/ 2147483647 h 425"/>
              <a:gd name="T6" fmla="*/ 0 w 325"/>
              <a:gd name="T7" fmla="*/ 2147483647 h 425"/>
              <a:gd name="T8" fmla="*/ 0 w 325"/>
              <a:gd name="T9" fmla="*/ 0 h 425"/>
              <a:gd name="T10" fmla="*/ 2147483647 w 325"/>
              <a:gd name="T11" fmla="*/ 0 h 425"/>
              <a:gd name="T12" fmla="*/ 2147483647 w 325"/>
              <a:gd name="T13" fmla="*/ 2147483647 h 425"/>
              <a:gd name="T14" fmla="*/ 0 60000 65536"/>
              <a:gd name="T15" fmla="*/ 0 60000 65536"/>
              <a:gd name="T16" fmla="*/ 0 60000 65536"/>
              <a:gd name="T17" fmla="*/ 0 60000 65536"/>
              <a:gd name="T18" fmla="*/ 0 60000 65536"/>
              <a:gd name="T19" fmla="*/ 0 60000 65536"/>
              <a:gd name="T20" fmla="*/ 0 60000 65536"/>
              <a:gd name="T21" fmla="*/ 0 w 325"/>
              <a:gd name="T22" fmla="*/ 0 h 425"/>
              <a:gd name="T23" fmla="*/ 325 w 32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5" h="425">
                <a:moveTo>
                  <a:pt x="190" y="79"/>
                </a:moveTo>
                <a:lnTo>
                  <a:pt x="324" y="79"/>
                </a:lnTo>
                <a:lnTo>
                  <a:pt x="324" y="424"/>
                </a:lnTo>
                <a:lnTo>
                  <a:pt x="0" y="424"/>
                </a:lnTo>
                <a:lnTo>
                  <a:pt x="0" y="0"/>
                </a:lnTo>
                <a:lnTo>
                  <a:pt x="190" y="0"/>
                </a:lnTo>
                <a:lnTo>
                  <a:pt x="190" y="79"/>
                </a:lnTo>
              </a:path>
            </a:pathLst>
          </a:custGeom>
          <a:solidFill>
            <a:srgbClr val="FDFFB9"/>
          </a:solidFill>
          <a:ln w="12700" cap="rnd">
            <a:solidFill>
              <a:srgbClr val="000000"/>
            </a:solidFill>
            <a:round/>
            <a:headEnd/>
            <a:tailEnd/>
          </a:ln>
        </p:spPr>
        <p:txBody>
          <a:bodyPr/>
          <a:lstStyle/>
          <a:p>
            <a:endParaRPr lang="en-US"/>
          </a:p>
        </p:txBody>
      </p:sp>
      <p:sp>
        <p:nvSpPr>
          <p:cNvPr id="8323" name="Freeform 130"/>
          <p:cNvSpPr>
            <a:spLocks/>
          </p:cNvSpPr>
          <p:nvPr/>
        </p:nvSpPr>
        <p:spPr bwMode="auto">
          <a:xfrm>
            <a:off x="2730500" y="2133600"/>
            <a:ext cx="785812" cy="673100"/>
          </a:xfrm>
          <a:custGeom>
            <a:avLst/>
            <a:gdLst>
              <a:gd name="T0" fmla="*/ 2147483647 w 491"/>
              <a:gd name="T1" fmla="*/ 0 h 383"/>
              <a:gd name="T2" fmla="*/ 2147483647 w 491"/>
              <a:gd name="T3" fmla="*/ 2147483647 h 383"/>
              <a:gd name="T4" fmla="*/ 2147483647 w 491"/>
              <a:gd name="T5" fmla="*/ 2147483647 h 383"/>
              <a:gd name="T6" fmla="*/ 2147483647 w 491"/>
              <a:gd name="T7" fmla="*/ 2147483647 h 383"/>
              <a:gd name="T8" fmla="*/ 2147483647 w 491"/>
              <a:gd name="T9" fmla="*/ 2147483647 h 383"/>
              <a:gd name="T10" fmla="*/ 2147483647 w 491"/>
              <a:gd name="T11" fmla="*/ 2147483647 h 383"/>
              <a:gd name="T12" fmla="*/ 2147483647 w 491"/>
              <a:gd name="T13" fmla="*/ 2147483647 h 383"/>
              <a:gd name="T14" fmla="*/ 2147483647 w 491"/>
              <a:gd name="T15" fmla="*/ 2147483647 h 383"/>
              <a:gd name="T16" fmla="*/ 2147483647 w 491"/>
              <a:gd name="T17" fmla="*/ 2147483647 h 383"/>
              <a:gd name="T18" fmla="*/ 2147483647 w 491"/>
              <a:gd name="T19" fmla="*/ 2147483647 h 383"/>
              <a:gd name="T20" fmla="*/ 0 w 491"/>
              <a:gd name="T21" fmla="*/ 2147483647 h 383"/>
              <a:gd name="T22" fmla="*/ 2147483647 w 491"/>
              <a:gd name="T23" fmla="*/ 0 h 3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1"/>
              <a:gd name="T37" fmla="*/ 0 h 383"/>
              <a:gd name="T38" fmla="*/ 491 w 491"/>
              <a:gd name="T39" fmla="*/ 383 h 3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1" h="383">
                <a:moveTo>
                  <a:pt x="30" y="0"/>
                </a:moveTo>
                <a:lnTo>
                  <a:pt x="86" y="2"/>
                </a:lnTo>
                <a:lnTo>
                  <a:pt x="98" y="51"/>
                </a:lnTo>
                <a:lnTo>
                  <a:pt x="306" y="8"/>
                </a:lnTo>
                <a:lnTo>
                  <a:pt x="466" y="8"/>
                </a:lnTo>
                <a:lnTo>
                  <a:pt x="490" y="47"/>
                </a:lnTo>
                <a:lnTo>
                  <a:pt x="457" y="190"/>
                </a:lnTo>
                <a:lnTo>
                  <a:pt x="478" y="197"/>
                </a:lnTo>
                <a:lnTo>
                  <a:pt x="478" y="382"/>
                </a:lnTo>
                <a:lnTo>
                  <a:pt x="13" y="382"/>
                </a:lnTo>
                <a:lnTo>
                  <a:pt x="0" y="300"/>
                </a:lnTo>
                <a:lnTo>
                  <a:pt x="30" y="0"/>
                </a:lnTo>
              </a:path>
            </a:pathLst>
          </a:custGeom>
          <a:solidFill>
            <a:srgbClr val="FCFEB9"/>
          </a:solidFill>
          <a:ln w="12700" cap="rnd">
            <a:solidFill>
              <a:srgbClr val="000000"/>
            </a:solidFill>
            <a:round/>
            <a:headEnd/>
            <a:tailEnd/>
          </a:ln>
        </p:spPr>
        <p:txBody>
          <a:bodyPr/>
          <a:lstStyle/>
          <a:p>
            <a:endParaRPr lang="en-US"/>
          </a:p>
        </p:txBody>
      </p:sp>
      <p:sp>
        <p:nvSpPr>
          <p:cNvPr id="8324" name="Freeform 131"/>
          <p:cNvSpPr>
            <a:spLocks/>
          </p:cNvSpPr>
          <p:nvPr/>
        </p:nvSpPr>
        <p:spPr bwMode="auto">
          <a:xfrm>
            <a:off x="3457575" y="1703387"/>
            <a:ext cx="644525" cy="1109663"/>
          </a:xfrm>
          <a:custGeom>
            <a:avLst/>
            <a:gdLst>
              <a:gd name="T0" fmla="*/ 2147483647 w 402"/>
              <a:gd name="T1" fmla="*/ 0 h 630"/>
              <a:gd name="T2" fmla="*/ 2147483647 w 402"/>
              <a:gd name="T3" fmla="*/ 0 h 630"/>
              <a:gd name="T4" fmla="*/ 2147483647 w 402"/>
              <a:gd name="T5" fmla="*/ 2147483647 h 630"/>
              <a:gd name="T6" fmla="*/ 2147483647 w 402"/>
              <a:gd name="T7" fmla="*/ 2147483647 h 630"/>
              <a:gd name="T8" fmla="*/ 2147483647 w 402"/>
              <a:gd name="T9" fmla="*/ 2147483647 h 630"/>
              <a:gd name="T10" fmla="*/ 2147483647 w 402"/>
              <a:gd name="T11" fmla="*/ 2147483647 h 630"/>
              <a:gd name="T12" fmla="*/ 2147483647 w 402"/>
              <a:gd name="T13" fmla="*/ 2147483647 h 630"/>
              <a:gd name="T14" fmla="*/ 2147483647 w 402"/>
              <a:gd name="T15" fmla="*/ 2147483647 h 630"/>
              <a:gd name="T16" fmla="*/ 2147483647 w 402"/>
              <a:gd name="T17" fmla="*/ 2147483647 h 630"/>
              <a:gd name="T18" fmla="*/ 2147483647 w 402"/>
              <a:gd name="T19" fmla="*/ 2147483647 h 630"/>
              <a:gd name="T20" fmla="*/ 2147483647 w 402"/>
              <a:gd name="T21" fmla="*/ 2147483647 h 630"/>
              <a:gd name="T22" fmla="*/ 2147483647 w 402"/>
              <a:gd name="T23" fmla="*/ 2147483647 h 630"/>
              <a:gd name="T24" fmla="*/ 2147483647 w 402"/>
              <a:gd name="T25" fmla="*/ 2147483647 h 630"/>
              <a:gd name="T26" fmla="*/ 0 w 402"/>
              <a:gd name="T27" fmla="*/ 2147483647 h 630"/>
              <a:gd name="T28" fmla="*/ 2147483647 w 402"/>
              <a:gd name="T29" fmla="*/ 2147483647 h 630"/>
              <a:gd name="T30" fmla="*/ 2147483647 w 402"/>
              <a:gd name="T31" fmla="*/ 2147483647 h 630"/>
              <a:gd name="T32" fmla="*/ 2147483647 w 402"/>
              <a:gd name="T33" fmla="*/ 0 h 6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2"/>
              <a:gd name="T52" fmla="*/ 0 h 630"/>
              <a:gd name="T53" fmla="*/ 402 w 402"/>
              <a:gd name="T54" fmla="*/ 630 h 6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2" h="630">
                <a:moveTo>
                  <a:pt x="11" y="0"/>
                </a:moveTo>
                <a:lnTo>
                  <a:pt x="80" y="0"/>
                </a:lnTo>
                <a:lnTo>
                  <a:pt x="80" y="104"/>
                </a:lnTo>
                <a:lnTo>
                  <a:pt x="199" y="233"/>
                </a:lnTo>
                <a:lnTo>
                  <a:pt x="174" y="290"/>
                </a:lnTo>
                <a:lnTo>
                  <a:pt x="184" y="316"/>
                </a:lnTo>
                <a:lnTo>
                  <a:pt x="229" y="300"/>
                </a:lnTo>
                <a:lnTo>
                  <a:pt x="292" y="413"/>
                </a:lnTo>
                <a:lnTo>
                  <a:pt x="401" y="380"/>
                </a:lnTo>
                <a:lnTo>
                  <a:pt x="401" y="629"/>
                </a:lnTo>
                <a:lnTo>
                  <a:pt x="205" y="629"/>
                </a:lnTo>
                <a:lnTo>
                  <a:pt x="23" y="629"/>
                </a:lnTo>
                <a:lnTo>
                  <a:pt x="23" y="443"/>
                </a:lnTo>
                <a:lnTo>
                  <a:pt x="0" y="439"/>
                </a:lnTo>
                <a:lnTo>
                  <a:pt x="34" y="296"/>
                </a:lnTo>
                <a:lnTo>
                  <a:pt x="11" y="253"/>
                </a:lnTo>
                <a:lnTo>
                  <a:pt x="11" y="0"/>
                </a:lnTo>
              </a:path>
            </a:pathLst>
          </a:custGeom>
          <a:solidFill>
            <a:srgbClr val="FDFFB9"/>
          </a:solidFill>
          <a:ln w="12700" cap="rnd">
            <a:solidFill>
              <a:srgbClr val="000000"/>
            </a:solidFill>
            <a:round/>
            <a:headEnd/>
            <a:tailEnd/>
          </a:ln>
        </p:spPr>
        <p:txBody>
          <a:bodyPr/>
          <a:lstStyle/>
          <a:p>
            <a:endParaRPr lang="en-US"/>
          </a:p>
        </p:txBody>
      </p:sp>
      <p:sp>
        <p:nvSpPr>
          <p:cNvPr id="8325" name="Freeform 132"/>
          <p:cNvSpPr>
            <a:spLocks/>
          </p:cNvSpPr>
          <p:nvPr/>
        </p:nvSpPr>
        <p:spPr bwMode="auto">
          <a:xfrm>
            <a:off x="3165474" y="2805112"/>
            <a:ext cx="601663" cy="1092200"/>
          </a:xfrm>
          <a:custGeom>
            <a:avLst/>
            <a:gdLst>
              <a:gd name="T0" fmla="*/ 0 w 376"/>
              <a:gd name="T1" fmla="*/ 0 h 621"/>
              <a:gd name="T2" fmla="*/ 2147483647 w 376"/>
              <a:gd name="T3" fmla="*/ 0 h 621"/>
              <a:gd name="T4" fmla="*/ 2147483647 w 376"/>
              <a:gd name="T5" fmla="*/ 2147483647 h 621"/>
              <a:gd name="T6" fmla="*/ 2147483647 w 376"/>
              <a:gd name="T7" fmla="*/ 2147483647 h 621"/>
              <a:gd name="T8" fmla="*/ 2147483647 w 376"/>
              <a:gd name="T9" fmla="*/ 2147483647 h 621"/>
              <a:gd name="T10" fmla="*/ 2147483647 w 376"/>
              <a:gd name="T11" fmla="*/ 2147483647 h 621"/>
              <a:gd name="T12" fmla="*/ 0 w 376"/>
              <a:gd name="T13" fmla="*/ 2147483647 h 621"/>
              <a:gd name="T14" fmla="*/ 0 w 376"/>
              <a:gd name="T15" fmla="*/ 0 h 621"/>
              <a:gd name="T16" fmla="*/ 0 60000 65536"/>
              <a:gd name="T17" fmla="*/ 0 60000 65536"/>
              <a:gd name="T18" fmla="*/ 0 60000 65536"/>
              <a:gd name="T19" fmla="*/ 0 60000 65536"/>
              <a:gd name="T20" fmla="*/ 0 60000 65536"/>
              <a:gd name="T21" fmla="*/ 0 60000 65536"/>
              <a:gd name="T22" fmla="*/ 0 60000 65536"/>
              <a:gd name="T23" fmla="*/ 0 60000 65536"/>
              <a:gd name="T24" fmla="*/ 0 w 376"/>
              <a:gd name="T25" fmla="*/ 0 h 621"/>
              <a:gd name="T26" fmla="*/ 376 w 376"/>
              <a:gd name="T27" fmla="*/ 621 h 6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6" h="621">
                <a:moveTo>
                  <a:pt x="0" y="0"/>
                </a:moveTo>
                <a:lnTo>
                  <a:pt x="375" y="0"/>
                </a:lnTo>
                <a:lnTo>
                  <a:pt x="375" y="422"/>
                </a:lnTo>
                <a:lnTo>
                  <a:pt x="375" y="516"/>
                </a:lnTo>
                <a:lnTo>
                  <a:pt x="333" y="506"/>
                </a:lnTo>
                <a:lnTo>
                  <a:pt x="352" y="620"/>
                </a:lnTo>
                <a:lnTo>
                  <a:pt x="0" y="261"/>
                </a:lnTo>
                <a:lnTo>
                  <a:pt x="0" y="0"/>
                </a:lnTo>
              </a:path>
            </a:pathLst>
          </a:custGeom>
          <a:solidFill>
            <a:srgbClr val="FDFFB9"/>
          </a:solidFill>
          <a:ln w="12700" cap="rnd">
            <a:solidFill>
              <a:srgbClr val="000000"/>
            </a:solidFill>
            <a:round/>
            <a:headEnd/>
            <a:tailEnd/>
          </a:ln>
        </p:spPr>
        <p:txBody>
          <a:bodyPr/>
          <a:lstStyle/>
          <a:p>
            <a:endParaRPr lang="en-US"/>
          </a:p>
        </p:txBody>
      </p:sp>
      <p:sp>
        <p:nvSpPr>
          <p:cNvPr id="8326" name="Freeform 133"/>
          <p:cNvSpPr>
            <a:spLocks/>
          </p:cNvSpPr>
          <p:nvPr/>
        </p:nvSpPr>
        <p:spPr bwMode="auto">
          <a:xfrm>
            <a:off x="3727450" y="3551237"/>
            <a:ext cx="587375" cy="847725"/>
          </a:xfrm>
          <a:custGeom>
            <a:avLst/>
            <a:gdLst>
              <a:gd name="T0" fmla="*/ 2147483647 w 367"/>
              <a:gd name="T1" fmla="*/ 0 h 482"/>
              <a:gd name="T2" fmla="*/ 2147483647 w 367"/>
              <a:gd name="T3" fmla="*/ 0 h 482"/>
              <a:gd name="T4" fmla="*/ 2147483647 w 367"/>
              <a:gd name="T5" fmla="*/ 2147483647 h 482"/>
              <a:gd name="T6" fmla="*/ 2147483647 w 367"/>
              <a:gd name="T7" fmla="*/ 2147483647 h 482"/>
              <a:gd name="T8" fmla="*/ 2147483647 w 367"/>
              <a:gd name="T9" fmla="*/ 2147483647 h 482"/>
              <a:gd name="T10" fmla="*/ 2147483647 w 367"/>
              <a:gd name="T11" fmla="*/ 2147483647 h 482"/>
              <a:gd name="T12" fmla="*/ 2147483647 w 367"/>
              <a:gd name="T13" fmla="*/ 2147483647 h 482"/>
              <a:gd name="T14" fmla="*/ 2147483647 w 367"/>
              <a:gd name="T15" fmla="*/ 2147483647 h 482"/>
              <a:gd name="T16" fmla="*/ 0 w 367"/>
              <a:gd name="T17" fmla="*/ 2147483647 h 482"/>
              <a:gd name="T18" fmla="*/ 2147483647 w 367"/>
              <a:gd name="T19" fmla="*/ 2147483647 h 482"/>
              <a:gd name="T20" fmla="*/ 2147483647 w 367"/>
              <a:gd name="T21" fmla="*/ 0 h 4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7"/>
              <a:gd name="T34" fmla="*/ 0 h 482"/>
              <a:gd name="T35" fmla="*/ 367 w 367"/>
              <a:gd name="T36" fmla="*/ 482 h 4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7" h="482">
                <a:moveTo>
                  <a:pt x="39" y="0"/>
                </a:moveTo>
                <a:lnTo>
                  <a:pt x="366" y="0"/>
                </a:lnTo>
                <a:lnTo>
                  <a:pt x="366" y="481"/>
                </a:lnTo>
                <a:lnTo>
                  <a:pt x="252" y="481"/>
                </a:lnTo>
                <a:lnTo>
                  <a:pt x="35" y="375"/>
                </a:lnTo>
                <a:lnTo>
                  <a:pt x="35" y="341"/>
                </a:lnTo>
                <a:lnTo>
                  <a:pt x="49" y="238"/>
                </a:lnTo>
                <a:lnTo>
                  <a:pt x="15" y="190"/>
                </a:lnTo>
                <a:lnTo>
                  <a:pt x="0" y="82"/>
                </a:lnTo>
                <a:lnTo>
                  <a:pt x="39" y="92"/>
                </a:lnTo>
                <a:lnTo>
                  <a:pt x="39" y="0"/>
                </a:lnTo>
              </a:path>
            </a:pathLst>
          </a:custGeom>
          <a:solidFill>
            <a:srgbClr val="FCFEB9"/>
          </a:solidFill>
          <a:ln w="12700" cap="rnd">
            <a:solidFill>
              <a:srgbClr val="000000"/>
            </a:solidFill>
            <a:round/>
            <a:headEnd/>
            <a:tailEnd/>
          </a:ln>
        </p:spPr>
        <p:txBody>
          <a:bodyPr/>
          <a:lstStyle/>
          <a:p>
            <a:endParaRPr lang="en-US"/>
          </a:p>
        </p:txBody>
      </p:sp>
      <p:sp>
        <p:nvSpPr>
          <p:cNvPr id="8327" name="Freeform 134"/>
          <p:cNvSpPr>
            <a:spLocks/>
          </p:cNvSpPr>
          <p:nvPr/>
        </p:nvSpPr>
        <p:spPr bwMode="auto">
          <a:xfrm>
            <a:off x="2725737" y="2801937"/>
            <a:ext cx="1079500" cy="1354138"/>
          </a:xfrm>
          <a:custGeom>
            <a:avLst/>
            <a:gdLst>
              <a:gd name="T0" fmla="*/ 2147483647 w 675"/>
              <a:gd name="T1" fmla="*/ 0 h 770"/>
              <a:gd name="T2" fmla="*/ 2147483647 w 675"/>
              <a:gd name="T3" fmla="*/ 0 h 770"/>
              <a:gd name="T4" fmla="*/ 2147483647 w 675"/>
              <a:gd name="T5" fmla="*/ 2147483647 h 770"/>
              <a:gd name="T6" fmla="*/ 2147483647 w 675"/>
              <a:gd name="T7" fmla="*/ 2147483647 h 770"/>
              <a:gd name="T8" fmla="*/ 2147483647 w 675"/>
              <a:gd name="T9" fmla="*/ 2147483647 h 770"/>
              <a:gd name="T10" fmla="*/ 2147483647 w 675"/>
              <a:gd name="T11" fmla="*/ 2147483647 h 770"/>
              <a:gd name="T12" fmla="*/ 2147483647 w 675"/>
              <a:gd name="T13" fmla="*/ 2147483647 h 770"/>
              <a:gd name="T14" fmla="*/ 2147483647 w 675"/>
              <a:gd name="T15" fmla="*/ 2147483647 h 770"/>
              <a:gd name="T16" fmla="*/ 2147483647 w 675"/>
              <a:gd name="T17" fmla="*/ 2147483647 h 770"/>
              <a:gd name="T18" fmla="*/ 2147483647 w 675"/>
              <a:gd name="T19" fmla="*/ 2147483647 h 770"/>
              <a:gd name="T20" fmla="*/ 2147483647 w 675"/>
              <a:gd name="T21" fmla="*/ 2147483647 h 770"/>
              <a:gd name="T22" fmla="*/ 2147483647 w 675"/>
              <a:gd name="T23" fmla="*/ 2147483647 h 770"/>
              <a:gd name="T24" fmla="*/ 0 w 675"/>
              <a:gd name="T25" fmla="*/ 2147483647 h 770"/>
              <a:gd name="T26" fmla="*/ 2147483647 w 675"/>
              <a:gd name="T27" fmla="*/ 0 h 7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5"/>
              <a:gd name="T43" fmla="*/ 0 h 770"/>
              <a:gd name="T44" fmla="*/ 675 w 675"/>
              <a:gd name="T45" fmla="*/ 770 h 7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5" h="770">
                <a:moveTo>
                  <a:pt x="15" y="0"/>
                </a:moveTo>
                <a:lnTo>
                  <a:pt x="291" y="0"/>
                </a:lnTo>
                <a:lnTo>
                  <a:pt x="291" y="261"/>
                </a:lnTo>
                <a:lnTo>
                  <a:pt x="643" y="622"/>
                </a:lnTo>
                <a:lnTo>
                  <a:pt x="674" y="664"/>
                </a:lnTo>
                <a:lnTo>
                  <a:pt x="658" y="769"/>
                </a:lnTo>
                <a:lnTo>
                  <a:pt x="482" y="769"/>
                </a:lnTo>
                <a:lnTo>
                  <a:pt x="325" y="639"/>
                </a:lnTo>
                <a:lnTo>
                  <a:pt x="269" y="639"/>
                </a:lnTo>
                <a:lnTo>
                  <a:pt x="136" y="398"/>
                </a:lnTo>
                <a:lnTo>
                  <a:pt x="42" y="249"/>
                </a:lnTo>
                <a:lnTo>
                  <a:pt x="54" y="192"/>
                </a:lnTo>
                <a:lnTo>
                  <a:pt x="0" y="116"/>
                </a:lnTo>
                <a:lnTo>
                  <a:pt x="15" y="0"/>
                </a:lnTo>
              </a:path>
            </a:pathLst>
          </a:custGeom>
          <a:solidFill>
            <a:srgbClr val="FCFEB9"/>
          </a:solidFill>
          <a:ln w="12700" cap="rnd">
            <a:solidFill>
              <a:srgbClr val="000000"/>
            </a:solidFill>
            <a:round/>
            <a:headEnd/>
            <a:tailEnd/>
          </a:ln>
        </p:spPr>
        <p:txBody>
          <a:bodyPr/>
          <a:lstStyle/>
          <a:p>
            <a:endParaRPr lang="en-US"/>
          </a:p>
        </p:txBody>
      </p:sp>
      <p:sp>
        <p:nvSpPr>
          <p:cNvPr id="8328" name="Freeform 135"/>
          <p:cNvSpPr>
            <a:spLocks/>
          </p:cNvSpPr>
          <p:nvPr/>
        </p:nvSpPr>
        <p:spPr bwMode="auto">
          <a:xfrm>
            <a:off x="2728912" y="1860550"/>
            <a:ext cx="58738" cy="450850"/>
          </a:xfrm>
          <a:custGeom>
            <a:avLst/>
            <a:gdLst>
              <a:gd name="T0" fmla="*/ 0 w 37"/>
              <a:gd name="T1" fmla="*/ 0 h 256"/>
              <a:gd name="T2" fmla="*/ 2147483647 w 37"/>
              <a:gd name="T3" fmla="*/ 2147483647 h 256"/>
              <a:gd name="T4" fmla="*/ 2147483647 w 37"/>
              <a:gd name="T5" fmla="*/ 2147483647 h 256"/>
              <a:gd name="T6" fmla="*/ 0 w 37"/>
              <a:gd name="T7" fmla="*/ 2147483647 h 256"/>
              <a:gd name="T8" fmla="*/ 0 w 37"/>
              <a:gd name="T9" fmla="*/ 0 h 256"/>
              <a:gd name="T10" fmla="*/ 0 60000 65536"/>
              <a:gd name="T11" fmla="*/ 0 60000 65536"/>
              <a:gd name="T12" fmla="*/ 0 60000 65536"/>
              <a:gd name="T13" fmla="*/ 0 60000 65536"/>
              <a:gd name="T14" fmla="*/ 0 60000 65536"/>
              <a:gd name="T15" fmla="*/ 0 w 37"/>
              <a:gd name="T16" fmla="*/ 0 h 256"/>
              <a:gd name="T17" fmla="*/ 37 w 37"/>
              <a:gd name="T18" fmla="*/ 256 h 256"/>
            </a:gdLst>
            <a:ahLst/>
            <a:cxnLst>
              <a:cxn ang="T10">
                <a:pos x="T0" y="T1"/>
              </a:cxn>
              <a:cxn ang="T11">
                <a:pos x="T2" y="T3"/>
              </a:cxn>
              <a:cxn ang="T12">
                <a:pos x="T4" y="T5"/>
              </a:cxn>
              <a:cxn ang="T13">
                <a:pos x="T6" y="T7"/>
              </a:cxn>
              <a:cxn ang="T14">
                <a:pos x="T8" y="T9"/>
              </a:cxn>
            </a:cxnLst>
            <a:rect l="T15" t="T16" r="T17" b="T18"/>
            <a:pathLst>
              <a:path w="37" h="256">
                <a:moveTo>
                  <a:pt x="0" y="0"/>
                </a:moveTo>
                <a:lnTo>
                  <a:pt x="36" y="156"/>
                </a:lnTo>
                <a:lnTo>
                  <a:pt x="24" y="255"/>
                </a:lnTo>
                <a:lnTo>
                  <a:pt x="0" y="154"/>
                </a:lnTo>
                <a:lnTo>
                  <a:pt x="0" y="0"/>
                </a:lnTo>
              </a:path>
            </a:pathLst>
          </a:custGeom>
          <a:solidFill>
            <a:srgbClr val="676767"/>
          </a:solidFill>
          <a:ln w="12700" cap="rnd">
            <a:solidFill>
              <a:srgbClr val="000000"/>
            </a:solidFill>
            <a:round/>
            <a:headEnd/>
            <a:tailEnd/>
          </a:ln>
        </p:spPr>
        <p:txBody>
          <a:bodyPr/>
          <a:lstStyle/>
          <a:p>
            <a:endParaRPr lang="en-US"/>
          </a:p>
        </p:txBody>
      </p:sp>
      <p:sp>
        <p:nvSpPr>
          <p:cNvPr id="8329" name="Freeform 136"/>
          <p:cNvSpPr>
            <a:spLocks/>
          </p:cNvSpPr>
          <p:nvPr/>
        </p:nvSpPr>
        <p:spPr bwMode="auto">
          <a:xfrm>
            <a:off x="5995987" y="2024062"/>
            <a:ext cx="614363" cy="708025"/>
          </a:xfrm>
          <a:custGeom>
            <a:avLst/>
            <a:gdLst>
              <a:gd name="T0" fmla="*/ 2147483647 w 384"/>
              <a:gd name="T1" fmla="*/ 2147483647 h 402"/>
              <a:gd name="T2" fmla="*/ 2147483647 w 384"/>
              <a:gd name="T3" fmla="*/ 0 h 402"/>
              <a:gd name="T4" fmla="*/ 2147483647 w 384"/>
              <a:gd name="T5" fmla="*/ 2147483647 h 402"/>
              <a:gd name="T6" fmla="*/ 2147483647 w 384"/>
              <a:gd name="T7" fmla="*/ 2147483647 h 402"/>
              <a:gd name="T8" fmla="*/ 2147483647 w 384"/>
              <a:gd name="T9" fmla="*/ 2147483647 h 402"/>
              <a:gd name="T10" fmla="*/ 2147483647 w 384"/>
              <a:gd name="T11" fmla="*/ 2147483647 h 402"/>
              <a:gd name="T12" fmla="*/ 2147483647 w 384"/>
              <a:gd name="T13" fmla="*/ 2147483647 h 402"/>
              <a:gd name="T14" fmla="*/ 2147483647 w 384"/>
              <a:gd name="T15" fmla="*/ 2147483647 h 402"/>
              <a:gd name="T16" fmla="*/ 2147483647 w 384"/>
              <a:gd name="T17" fmla="*/ 2147483647 h 402"/>
              <a:gd name="T18" fmla="*/ 2147483647 w 384"/>
              <a:gd name="T19" fmla="*/ 2147483647 h 402"/>
              <a:gd name="T20" fmla="*/ 2147483647 w 384"/>
              <a:gd name="T21" fmla="*/ 2147483647 h 402"/>
              <a:gd name="T22" fmla="*/ 2147483647 w 384"/>
              <a:gd name="T23" fmla="*/ 2147483647 h 402"/>
              <a:gd name="T24" fmla="*/ 2147483647 w 384"/>
              <a:gd name="T25" fmla="*/ 2147483647 h 402"/>
              <a:gd name="T26" fmla="*/ 2147483647 w 384"/>
              <a:gd name="T27" fmla="*/ 2147483647 h 402"/>
              <a:gd name="T28" fmla="*/ 2147483647 w 384"/>
              <a:gd name="T29" fmla="*/ 2147483647 h 402"/>
              <a:gd name="T30" fmla="*/ 0 w 384"/>
              <a:gd name="T31" fmla="*/ 2147483647 h 402"/>
              <a:gd name="T32" fmla="*/ 0 w 384"/>
              <a:gd name="T33" fmla="*/ 2147483647 h 402"/>
              <a:gd name="T34" fmla="*/ 2147483647 w 384"/>
              <a:gd name="T35" fmla="*/ 2147483647 h 4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4"/>
              <a:gd name="T55" fmla="*/ 0 h 402"/>
              <a:gd name="T56" fmla="*/ 384 w 384"/>
              <a:gd name="T57" fmla="*/ 402 h 4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4" h="402">
                <a:moveTo>
                  <a:pt x="24" y="29"/>
                </a:moveTo>
                <a:lnTo>
                  <a:pt x="121" y="0"/>
                </a:lnTo>
                <a:lnTo>
                  <a:pt x="141" y="37"/>
                </a:lnTo>
                <a:lnTo>
                  <a:pt x="272" y="104"/>
                </a:lnTo>
                <a:lnTo>
                  <a:pt x="302" y="142"/>
                </a:lnTo>
                <a:lnTo>
                  <a:pt x="312" y="179"/>
                </a:lnTo>
                <a:lnTo>
                  <a:pt x="363" y="170"/>
                </a:lnTo>
                <a:lnTo>
                  <a:pt x="383" y="187"/>
                </a:lnTo>
                <a:lnTo>
                  <a:pt x="340" y="250"/>
                </a:lnTo>
                <a:lnTo>
                  <a:pt x="318" y="401"/>
                </a:lnTo>
                <a:lnTo>
                  <a:pt x="148" y="401"/>
                </a:lnTo>
                <a:lnTo>
                  <a:pt x="116" y="373"/>
                </a:lnTo>
                <a:lnTo>
                  <a:pt x="117" y="337"/>
                </a:lnTo>
                <a:lnTo>
                  <a:pt x="104" y="304"/>
                </a:lnTo>
                <a:lnTo>
                  <a:pt x="100" y="270"/>
                </a:lnTo>
                <a:lnTo>
                  <a:pt x="0" y="197"/>
                </a:lnTo>
                <a:lnTo>
                  <a:pt x="0" y="122"/>
                </a:lnTo>
                <a:lnTo>
                  <a:pt x="24" y="29"/>
                </a:lnTo>
              </a:path>
            </a:pathLst>
          </a:custGeom>
          <a:solidFill>
            <a:srgbClr val="FDFFB9"/>
          </a:solidFill>
          <a:ln w="12700" cap="rnd">
            <a:solidFill>
              <a:srgbClr val="000000"/>
            </a:solidFill>
            <a:round/>
            <a:headEnd/>
            <a:tailEnd/>
          </a:ln>
        </p:spPr>
        <p:txBody>
          <a:bodyPr/>
          <a:lstStyle/>
          <a:p>
            <a:endParaRPr lang="en-US"/>
          </a:p>
        </p:txBody>
      </p:sp>
      <p:sp>
        <p:nvSpPr>
          <p:cNvPr id="8330" name="Rectangle 137"/>
          <p:cNvSpPr>
            <a:spLocks noChangeArrowheads="1"/>
          </p:cNvSpPr>
          <p:nvPr/>
        </p:nvSpPr>
        <p:spPr bwMode="auto">
          <a:xfrm>
            <a:off x="5613400" y="2674937"/>
            <a:ext cx="446087" cy="117475"/>
          </a:xfrm>
          <a:prstGeom prst="rect">
            <a:avLst/>
          </a:prstGeom>
          <a:solidFill>
            <a:srgbClr val="FCFEB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331" name="Freeform 138"/>
          <p:cNvSpPr>
            <a:spLocks/>
          </p:cNvSpPr>
          <p:nvPr/>
        </p:nvSpPr>
        <p:spPr bwMode="auto">
          <a:xfrm>
            <a:off x="5667375" y="3000375"/>
            <a:ext cx="720725" cy="698500"/>
          </a:xfrm>
          <a:custGeom>
            <a:avLst/>
            <a:gdLst>
              <a:gd name="T0" fmla="*/ 0 w 450"/>
              <a:gd name="T1" fmla="*/ 0 h 397"/>
              <a:gd name="T2" fmla="*/ 2147483647 w 450"/>
              <a:gd name="T3" fmla="*/ 0 h 397"/>
              <a:gd name="T4" fmla="*/ 2147483647 w 450"/>
              <a:gd name="T5" fmla="*/ 2147483647 h 397"/>
              <a:gd name="T6" fmla="*/ 2147483647 w 450"/>
              <a:gd name="T7" fmla="*/ 2147483647 h 397"/>
              <a:gd name="T8" fmla="*/ 2147483647 w 450"/>
              <a:gd name="T9" fmla="*/ 2147483647 h 397"/>
              <a:gd name="T10" fmla="*/ 2147483647 w 450"/>
              <a:gd name="T11" fmla="*/ 2147483647 h 397"/>
              <a:gd name="T12" fmla="*/ 2147483647 w 450"/>
              <a:gd name="T13" fmla="*/ 2147483647 h 397"/>
              <a:gd name="T14" fmla="*/ 2147483647 w 450"/>
              <a:gd name="T15" fmla="*/ 2147483647 h 397"/>
              <a:gd name="T16" fmla="*/ 2147483647 w 450"/>
              <a:gd name="T17" fmla="*/ 2147483647 h 397"/>
              <a:gd name="T18" fmla="*/ 2147483647 w 450"/>
              <a:gd name="T19" fmla="*/ 2147483647 h 397"/>
              <a:gd name="T20" fmla="*/ 2147483647 w 450"/>
              <a:gd name="T21" fmla="*/ 2147483647 h 397"/>
              <a:gd name="T22" fmla="*/ 2147483647 w 450"/>
              <a:gd name="T23" fmla="*/ 2147483647 h 397"/>
              <a:gd name="T24" fmla="*/ 2147483647 w 450"/>
              <a:gd name="T25" fmla="*/ 2147483647 h 397"/>
              <a:gd name="T26" fmla="*/ 2147483647 w 450"/>
              <a:gd name="T27" fmla="*/ 2147483647 h 397"/>
              <a:gd name="T28" fmla="*/ 2147483647 w 450"/>
              <a:gd name="T29" fmla="*/ 2147483647 h 397"/>
              <a:gd name="T30" fmla="*/ 2147483647 w 450"/>
              <a:gd name="T31" fmla="*/ 2147483647 h 397"/>
              <a:gd name="T32" fmla="*/ 0 w 450"/>
              <a:gd name="T33" fmla="*/ 0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397"/>
              <a:gd name="T53" fmla="*/ 450 w 450"/>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397">
                <a:moveTo>
                  <a:pt x="0" y="0"/>
                </a:moveTo>
                <a:lnTo>
                  <a:pt x="296" y="0"/>
                </a:lnTo>
                <a:lnTo>
                  <a:pt x="292" y="53"/>
                </a:lnTo>
                <a:lnTo>
                  <a:pt x="346" y="148"/>
                </a:lnTo>
                <a:lnTo>
                  <a:pt x="372" y="165"/>
                </a:lnTo>
                <a:lnTo>
                  <a:pt x="356" y="193"/>
                </a:lnTo>
                <a:lnTo>
                  <a:pt x="419" y="292"/>
                </a:lnTo>
                <a:lnTo>
                  <a:pt x="449" y="301"/>
                </a:lnTo>
                <a:lnTo>
                  <a:pt x="410" y="396"/>
                </a:lnTo>
                <a:lnTo>
                  <a:pt x="370" y="396"/>
                </a:lnTo>
                <a:lnTo>
                  <a:pt x="382" y="354"/>
                </a:lnTo>
                <a:lnTo>
                  <a:pt x="85" y="354"/>
                </a:lnTo>
                <a:lnTo>
                  <a:pt x="70" y="311"/>
                </a:lnTo>
                <a:lnTo>
                  <a:pt x="70" y="126"/>
                </a:lnTo>
                <a:lnTo>
                  <a:pt x="38" y="97"/>
                </a:lnTo>
                <a:lnTo>
                  <a:pt x="59" y="75"/>
                </a:lnTo>
                <a:lnTo>
                  <a:pt x="0" y="0"/>
                </a:lnTo>
              </a:path>
            </a:pathLst>
          </a:custGeom>
          <a:solidFill>
            <a:srgbClr val="FDFFB9"/>
          </a:solidFill>
          <a:ln w="12700" cap="rnd">
            <a:solidFill>
              <a:srgbClr val="232323"/>
            </a:solidFill>
            <a:round/>
            <a:headEnd/>
            <a:tailEnd/>
          </a:ln>
        </p:spPr>
        <p:txBody>
          <a:bodyPr/>
          <a:lstStyle/>
          <a:p>
            <a:endParaRPr lang="en-US"/>
          </a:p>
        </p:txBody>
      </p:sp>
      <p:sp>
        <p:nvSpPr>
          <p:cNvPr id="8332" name="Freeform 139"/>
          <p:cNvSpPr>
            <a:spLocks/>
          </p:cNvSpPr>
          <p:nvPr/>
        </p:nvSpPr>
        <p:spPr bwMode="auto">
          <a:xfrm>
            <a:off x="4522787" y="3695700"/>
            <a:ext cx="1411288" cy="1409700"/>
          </a:xfrm>
          <a:custGeom>
            <a:avLst/>
            <a:gdLst>
              <a:gd name="T0" fmla="*/ 2147483647 w 882"/>
              <a:gd name="T1" fmla="*/ 0 h 801"/>
              <a:gd name="T2" fmla="*/ 2147483647 w 882"/>
              <a:gd name="T3" fmla="*/ 0 h 801"/>
              <a:gd name="T4" fmla="*/ 2147483647 w 882"/>
              <a:gd name="T5" fmla="*/ 2147483647 h 801"/>
              <a:gd name="T6" fmla="*/ 2147483647 w 882"/>
              <a:gd name="T7" fmla="*/ 2147483647 h 801"/>
              <a:gd name="T8" fmla="*/ 2147483647 w 882"/>
              <a:gd name="T9" fmla="*/ 2147483647 h 801"/>
              <a:gd name="T10" fmla="*/ 2147483647 w 882"/>
              <a:gd name="T11" fmla="*/ 2147483647 h 801"/>
              <a:gd name="T12" fmla="*/ 2147483647 w 882"/>
              <a:gd name="T13" fmla="*/ 2147483647 h 801"/>
              <a:gd name="T14" fmla="*/ 2147483647 w 882"/>
              <a:gd name="T15" fmla="*/ 2147483647 h 801"/>
              <a:gd name="T16" fmla="*/ 2147483647 w 882"/>
              <a:gd name="T17" fmla="*/ 2147483647 h 801"/>
              <a:gd name="T18" fmla="*/ 2147483647 w 882"/>
              <a:gd name="T19" fmla="*/ 2147483647 h 801"/>
              <a:gd name="T20" fmla="*/ 2147483647 w 882"/>
              <a:gd name="T21" fmla="*/ 2147483647 h 801"/>
              <a:gd name="T22" fmla="*/ 2147483647 w 882"/>
              <a:gd name="T23" fmla="*/ 2147483647 h 801"/>
              <a:gd name="T24" fmla="*/ 2147483647 w 882"/>
              <a:gd name="T25" fmla="*/ 2147483647 h 801"/>
              <a:gd name="T26" fmla="*/ 2147483647 w 882"/>
              <a:gd name="T27" fmla="*/ 2147483647 h 801"/>
              <a:gd name="T28" fmla="*/ 2147483647 w 882"/>
              <a:gd name="T29" fmla="*/ 2147483647 h 801"/>
              <a:gd name="T30" fmla="*/ 2147483647 w 882"/>
              <a:gd name="T31" fmla="*/ 2147483647 h 801"/>
              <a:gd name="T32" fmla="*/ 2147483647 w 882"/>
              <a:gd name="T33" fmla="*/ 2147483647 h 801"/>
              <a:gd name="T34" fmla="*/ 2147483647 w 882"/>
              <a:gd name="T35" fmla="*/ 2147483647 h 801"/>
              <a:gd name="T36" fmla="*/ 2147483647 w 882"/>
              <a:gd name="T37" fmla="*/ 2147483647 h 801"/>
              <a:gd name="T38" fmla="*/ 2147483647 w 882"/>
              <a:gd name="T39" fmla="*/ 2147483647 h 801"/>
              <a:gd name="T40" fmla="*/ 0 w 882"/>
              <a:gd name="T41" fmla="*/ 2147483647 h 801"/>
              <a:gd name="T42" fmla="*/ 2147483647 w 882"/>
              <a:gd name="T43" fmla="*/ 2147483647 h 801"/>
              <a:gd name="T44" fmla="*/ 2147483647 w 882"/>
              <a:gd name="T45" fmla="*/ 0 h 8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2"/>
              <a:gd name="T70" fmla="*/ 0 h 801"/>
              <a:gd name="T71" fmla="*/ 882 w 882"/>
              <a:gd name="T72" fmla="*/ 801 h 8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2" h="801">
                <a:moveTo>
                  <a:pt x="244" y="0"/>
                </a:moveTo>
                <a:lnTo>
                  <a:pt x="437" y="0"/>
                </a:lnTo>
                <a:lnTo>
                  <a:pt x="437" y="143"/>
                </a:lnTo>
                <a:lnTo>
                  <a:pt x="673" y="194"/>
                </a:lnTo>
                <a:lnTo>
                  <a:pt x="712" y="188"/>
                </a:lnTo>
                <a:lnTo>
                  <a:pt x="807" y="211"/>
                </a:lnTo>
                <a:lnTo>
                  <a:pt x="840" y="217"/>
                </a:lnTo>
                <a:lnTo>
                  <a:pt x="838" y="360"/>
                </a:lnTo>
                <a:lnTo>
                  <a:pt x="881" y="460"/>
                </a:lnTo>
                <a:lnTo>
                  <a:pt x="855" y="509"/>
                </a:lnTo>
                <a:lnTo>
                  <a:pt x="777" y="529"/>
                </a:lnTo>
                <a:lnTo>
                  <a:pt x="654" y="632"/>
                </a:lnTo>
                <a:lnTo>
                  <a:pt x="624" y="714"/>
                </a:lnTo>
                <a:lnTo>
                  <a:pt x="639" y="800"/>
                </a:lnTo>
                <a:lnTo>
                  <a:pt x="481" y="743"/>
                </a:lnTo>
                <a:lnTo>
                  <a:pt x="378" y="567"/>
                </a:lnTo>
                <a:lnTo>
                  <a:pt x="298" y="541"/>
                </a:lnTo>
                <a:lnTo>
                  <a:pt x="252" y="589"/>
                </a:lnTo>
                <a:lnTo>
                  <a:pt x="189" y="551"/>
                </a:lnTo>
                <a:lnTo>
                  <a:pt x="130" y="442"/>
                </a:lnTo>
                <a:lnTo>
                  <a:pt x="0" y="329"/>
                </a:lnTo>
                <a:lnTo>
                  <a:pt x="244" y="329"/>
                </a:lnTo>
                <a:lnTo>
                  <a:pt x="244" y="0"/>
                </a:lnTo>
              </a:path>
            </a:pathLst>
          </a:custGeom>
          <a:solidFill>
            <a:srgbClr val="FCFEB9"/>
          </a:solidFill>
          <a:ln w="12700" cap="rnd">
            <a:solidFill>
              <a:srgbClr val="000000"/>
            </a:solidFill>
            <a:round/>
            <a:headEnd/>
            <a:tailEnd/>
          </a:ln>
        </p:spPr>
        <p:txBody>
          <a:bodyPr/>
          <a:lstStyle/>
          <a:p>
            <a:endParaRPr lang="en-US"/>
          </a:p>
        </p:txBody>
      </p:sp>
      <p:sp>
        <p:nvSpPr>
          <p:cNvPr id="8333" name="Freeform 140"/>
          <p:cNvSpPr>
            <a:spLocks/>
          </p:cNvSpPr>
          <p:nvPr/>
        </p:nvSpPr>
        <p:spPr bwMode="auto">
          <a:xfrm>
            <a:off x="4313237" y="3538537"/>
            <a:ext cx="606425" cy="857250"/>
          </a:xfrm>
          <a:custGeom>
            <a:avLst/>
            <a:gdLst>
              <a:gd name="T0" fmla="*/ 0 w 379"/>
              <a:gd name="T1" fmla="*/ 0 h 487"/>
              <a:gd name="T2" fmla="*/ 2147483647 w 379"/>
              <a:gd name="T3" fmla="*/ 0 h 487"/>
              <a:gd name="T4" fmla="*/ 2147483647 w 379"/>
              <a:gd name="T5" fmla="*/ 2147483647 h 487"/>
              <a:gd name="T6" fmla="*/ 2147483647 w 379"/>
              <a:gd name="T7" fmla="*/ 2147483647 h 487"/>
              <a:gd name="T8" fmla="*/ 2147483647 w 379"/>
              <a:gd name="T9" fmla="*/ 2147483647 h 487"/>
              <a:gd name="T10" fmla="*/ 2147483647 w 379"/>
              <a:gd name="T11" fmla="*/ 2147483647 h 487"/>
              <a:gd name="T12" fmla="*/ 0 w 379"/>
              <a:gd name="T13" fmla="*/ 2147483647 h 487"/>
              <a:gd name="T14" fmla="*/ 0 w 379"/>
              <a:gd name="T15" fmla="*/ 0 h 487"/>
              <a:gd name="T16" fmla="*/ 0 60000 65536"/>
              <a:gd name="T17" fmla="*/ 0 60000 65536"/>
              <a:gd name="T18" fmla="*/ 0 60000 65536"/>
              <a:gd name="T19" fmla="*/ 0 60000 65536"/>
              <a:gd name="T20" fmla="*/ 0 60000 65536"/>
              <a:gd name="T21" fmla="*/ 0 60000 65536"/>
              <a:gd name="T22" fmla="*/ 0 60000 65536"/>
              <a:gd name="T23" fmla="*/ 0 60000 65536"/>
              <a:gd name="T24" fmla="*/ 0 w 379"/>
              <a:gd name="T25" fmla="*/ 0 h 487"/>
              <a:gd name="T26" fmla="*/ 379 w 379"/>
              <a:gd name="T27" fmla="*/ 487 h 4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 h="487">
                <a:moveTo>
                  <a:pt x="0" y="0"/>
                </a:moveTo>
                <a:lnTo>
                  <a:pt x="378" y="0"/>
                </a:lnTo>
                <a:lnTo>
                  <a:pt x="378" y="420"/>
                </a:lnTo>
                <a:lnTo>
                  <a:pt x="132" y="420"/>
                </a:lnTo>
                <a:lnTo>
                  <a:pt x="62" y="420"/>
                </a:lnTo>
                <a:lnTo>
                  <a:pt x="62" y="486"/>
                </a:lnTo>
                <a:lnTo>
                  <a:pt x="0" y="486"/>
                </a:lnTo>
                <a:lnTo>
                  <a:pt x="0" y="0"/>
                </a:lnTo>
              </a:path>
            </a:pathLst>
          </a:custGeom>
          <a:solidFill>
            <a:srgbClr val="FCFEB9"/>
          </a:solidFill>
          <a:ln w="12700" cap="rnd">
            <a:solidFill>
              <a:srgbClr val="000000"/>
            </a:solidFill>
            <a:round/>
            <a:headEnd/>
            <a:tailEnd/>
          </a:ln>
        </p:spPr>
        <p:txBody>
          <a:bodyPr/>
          <a:lstStyle/>
          <a:p>
            <a:endParaRPr lang="en-US"/>
          </a:p>
        </p:txBody>
      </p:sp>
      <p:sp>
        <p:nvSpPr>
          <p:cNvPr id="8334" name="Freeform 141"/>
          <p:cNvSpPr>
            <a:spLocks/>
          </p:cNvSpPr>
          <p:nvPr/>
        </p:nvSpPr>
        <p:spPr bwMode="auto">
          <a:xfrm>
            <a:off x="6122987" y="2728912"/>
            <a:ext cx="419100" cy="804863"/>
          </a:xfrm>
          <a:custGeom>
            <a:avLst/>
            <a:gdLst>
              <a:gd name="T0" fmla="*/ 2147483647 w 262"/>
              <a:gd name="T1" fmla="*/ 0 h 457"/>
              <a:gd name="T2" fmla="*/ 2147483647 w 262"/>
              <a:gd name="T3" fmla="*/ 0 h 457"/>
              <a:gd name="T4" fmla="*/ 2147483647 w 262"/>
              <a:gd name="T5" fmla="*/ 2147483647 h 457"/>
              <a:gd name="T6" fmla="*/ 2147483647 w 262"/>
              <a:gd name="T7" fmla="*/ 2147483647 h 457"/>
              <a:gd name="T8" fmla="*/ 2147483647 w 262"/>
              <a:gd name="T9" fmla="*/ 2147483647 h 457"/>
              <a:gd name="T10" fmla="*/ 2147483647 w 262"/>
              <a:gd name="T11" fmla="*/ 2147483647 h 457"/>
              <a:gd name="T12" fmla="*/ 2147483647 w 262"/>
              <a:gd name="T13" fmla="*/ 2147483647 h 457"/>
              <a:gd name="T14" fmla="*/ 2147483647 w 262"/>
              <a:gd name="T15" fmla="*/ 2147483647 h 457"/>
              <a:gd name="T16" fmla="*/ 2147483647 w 262"/>
              <a:gd name="T17" fmla="*/ 2147483647 h 457"/>
              <a:gd name="T18" fmla="*/ 2147483647 w 262"/>
              <a:gd name="T19" fmla="*/ 2147483647 h 457"/>
              <a:gd name="T20" fmla="*/ 2147483647 w 262"/>
              <a:gd name="T21" fmla="*/ 2147483647 h 457"/>
              <a:gd name="T22" fmla="*/ 2147483647 w 262"/>
              <a:gd name="T23" fmla="*/ 2147483647 h 457"/>
              <a:gd name="T24" fmla="*/ 0 w 262"/>
              <a:gd name="T25" fmla="*/ 2147483647 h 457"/>
              <a:gd name="T26" fmla="*/ 2147483647 w 262"/>
              <a:gd name="T27" fmla="*/ 2147483647 h 457"/>
              <a:gd name="T28" fmla="*/ 2147483647 w 262"/>
              <a:gd name="T29" fmla="*/ 2147483647 h 457"/>
              <a:gd name="T30" fmla="*/ 2147483647 w 262"/>
              <a:gd name="T31" fmla="*/ 2147483647 h 457"/>
              <a:gd name="T32" fmla="*/ 2147483647 w 262"/>
              <a:gd name="T33" fmla="*/ 2147483647 h 457"/>
              <a:gd name="T34" fmla="*/ 2147483647 w 262"/>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2"/>
              <a:gd name="T55" fmla="*/ 0 h 457"/>
              <a:gd name="T56" fmla="*/ 262 w 262"/>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2" h="457">
                <a:moveTo>
                  <a:pt x="65" y="0"/>
                </a:moveTo>
                <a:lnTo>
                  <a:pt x="237" y="0"/>
                </a:lnTo>
                <a:lnTo>
                  <a:pt x="259" y="66"/>
                </a:lnTo>
                <a:lnTo>
                  <a:pt x="259" y="302"/>
                </a:lnTo>
                <a:lnTo>
                  <a:pt x="261" y="323"/>
                </a:lnTo>
                <a:lnTo>
                  <a:pt x="228" y="363"/>
                </a:lnTo>
                <a:lnTo>
                  <a:pt x="220" y="411"/>
                </a:lnTo>
                <a:lnTo>
                  <a:pt x="157" y="456"/>
                </a:lnTo>
                <a:lnTo>
                  <a:pt x="127" y="446"/>
                </a:lnTo>
                <a:lnTo>
                  <a:pt x="62" y="349"/>
                </a:lnTo>
                <a:lnTo>
                  <a:pt x="80" y="319"/>
                </a:lnTo>
                <a:lnTo>
                  <a:pt x="54" y="300"/>
                </a:lnTo>
                <a:lnTo>
                  <a:pt x="0" y="207"/>
                </a:lnTo>
                <a:lnTo>
                  <a:pt x="3" y="150"/>
                </a:lnTo>
                <a:lnTo>
                  <a:pt x="42" y="104"/>
                </a:lnTo>
                <a:lnTo>
                  <a:pt x="32" y="78"/>
                </a:lnTo>
                <a:lnTo>
                  <a:pt x="82" y="43"/>
                </a:lnTo>
                <a:lnTo>
                  <a:pt x="65" y="0"/>
                </a:lnTo>
              </a:path>
            </a:pathLst>
          </a:custGeom>
          <a:solidFill>
            <a:srgbClr val="FCFEB9"/>
          </a:solidFill>
          <a:ln w="12700" cap="rnd">
            <a:solidFill>
              <a:srgbClr val="000000"/>
            </a:solidFill>
            <a:round/>
            <a:headEnd/>
            <a:tailEnd/>
          </a:ln>
        </p:spPr>
        <p:txBody>
          <a:bodyPr/>
          <a:lstStyle/>
          <a:p>
            <a:endParaRPr lang="en-US"/>
          </a:p>
        </p:txBody>
      </p:sp>
      <p:sp>
        <p:nvSpPr>
          <p:cNvPr id="8335" name="Freeform 142"/>
          <p:cNvSpPr>
            <a:spLocks/>
          </p:cNvSpPr>
          <p:nvPr/>
        </p:nvSpPr>
        <p:spPr bwMode="auto">
          <a:xfrm>
            <a:off x="5573712" y="2565400"/>
            <a:ext cx="684213" cy="436562"/>
          </a:xfrm>
          <a:custGeom>
            <a:avLst/>
            <a:gdLst>
              <a:gd name="T0" fmla="*/ 0 w 428"/>
              <a:gd name="T1" fmla="*/ 0 h 248"/>
              <a:gd name="T2" fmla="*/ 2147483647 w 428"/>
              <a:gd name="T3" fmla="*/ 0 h 248"/>
              <a:gd name="T4" fmla="*/ 2147483647 w 428"/>
              <a:gd name="T5" fmla="*/ 2147483647 h 248"/>
              <a:gd name="T6" fmla="*/ 2147483647 w 428"/>
              <a:gd name="T7" fmla="*/ 2147483647 h 248"/>
              <a:gd name="T8" fmla="*/ 2147483647 w 428"/>
              <a:gd name="T9" fmla="*/ 2147483647 h 248"/>
              <a:gd name="T10" fmla="*/ 2147483647 w 428"/>
              <a:gd name="T11" fmla="*/ 2147483647 h 248"/>
              <a:gd name="T12" fmla="*/ 2147483647 w 428"/>
              <a:gd name="T13" fmla="*/ 2147483647 h 248"/>
              <a:gd name="T14" fmla="*/ 2147483647 w 428"/>
              <a:gd name="T15" fmla="*/ 2147483647 h 248"/>
              <a:gd name="T16" fmla="*/ 2147483647 w 428"/>
              <a:gd name="T17" fmla="*/ 2147483647 h 248"/>
              <a:gd name="T18" fmla="*/ 2147483647 w 428"/>
              <a:gd name="T19" fmla="*/ 2147483647 h 248"/>
              <a:gd name="T20" fmla="*/ 0 w 428"/>
              <a:gd name="T21" fmla="*/ 2147483647 h 248"/>
              <a:gd name="T22" fmla="*/ 0 w 428"/>
              <a:gd name="T23" fmla="*/ 0 h 2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8"/>
              <a:gd name="T37" fmla="*/ 0 h 248"/>
              <a:gd name="T38" fmla="*/ 428 w 428"/>
              <a:gd name="T39" fmla="*/ 248 h 2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8" h="248">
                <a:moveTo>
                  <a:pt x="0" y="0"/>
                </a:moveTo>
                <a:lnTo>
                  <a:pt x="363" y="0"/>
                </a:lnTo>
                <a:lnTo>
                  <a:pt x="375" y="28"/>
                </a:lnTo>
                <a:lnTo>
                  <a:pt x="372" y="62"/>
                </a:lnTo>
                <a:lnTo>
                  <a:pt x="408" y="96"/>
                </a:lnTo>
                <a:lnTo>
                  <a:pt x="427" y="138"/>
                </a:lnTo>
                <a:lnTo>
                  <a:pt x="375" y="175"/>
                </a:lnTo>
                <a:lnTo>
                  <a:pt x="385" y="201"/>
                </a:lnTo>
                <a:lnTo>
                  <a:pt x="341" y="247"/>
                </a:lnTo>
                <a:lnTo>
                  <a:pt x="50" y="247"/>
                </a:lnTo>
                <a:lnTo>
                  <a:pt x="0" y="90"/>
                </a:lnTo>
                <a:lnTo>
                  <a:pt x="0" y="0"/>
                </a:lnTo>
              </a:path>
            </a:pathLst>
          </a:custGeom>
          <a:solidFill>
            <a:srgbClr val="FCFEB9"/>
          </a:solidFill>
          <a:ln w="12700" cap="rnd">
            <a:solidFill>
              <a:srgbClr val="000000"/>
            </a:solidFill>
            <a:round/>
            <a:headEnd/>
            <a:tailEnd/>
          </a:ln>
        </p:spPr>
        <p:txBody>
          <a:bodyPr/>
          <a:lstStyle/>
          <a:p>
            <a:endParaRPr lang="en-US"/>
          </a:p>
        </p:txBody>
      </p:sp>
      <p:sp>
        <p:nvSpPr>
          <p:cNvPr id="8336" name="Rectangle 143"/>
          <p:cNvSpPr>
            <a:spLocks noChangeArrowheads="1"/>
          </p:cNvSpPr>
          <p:nvPr/>
        </p:nvSpPr>
        <p:spPr bwMode="auto">
          <a:xfrm>
            <a:off x="3995737" y="2022475"/>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37" name="Rectangle 144"/>
          <p:cNvSpPr>
            <a:spLocks noChangeArrowheads="1"/>
          </p:cNvSpPr>
          <p:nvPr/>
        </p:nvSpPr>
        <p:spPr bwMode="auto">
          <a:xfrm>
            <a:off x="5781675" y="215423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38" name="Rectangle 145"/>
          <p:cNvSpPr>
            <a:spLocks noChangeArrowheads="1"/>
          </p:cNvSpPr>
          <p:nvPr/>
        </p:nvSpPr>
        <p:spPr bwMode="auto">
          <a:xfrm>
            <a:off x="6046787" y="219075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39" name="Rectangle 146"/>
          <p:cNvSpPr>
            <a:spLocks noChangeArrowheads="1"/>
          </p:cNvSpPr>
          <p:nvPr/>
        </p:nvSpPr>
        <p:spPr bwMode="auto">
          <a:xfrm>
            <a:off x="6402387" y="262413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0" name="Rectangle 147"/>
          <p:cNvSpPr>
            <a:spLocks noChangeArrowheads="1"/>
          </p:cNvSpPr>
          <p:nvPr/>
        </p:nvSpPr>
        <p:spPr bwMode="auto">
          <a:xfrm>
            <a:off x="6296025" y="237648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1" name="Rectangle 148"/>
          <p:cNvSpPr>
            <a:spLocks noChangeArrowheads="1"/>
          </p:cNvSpPr>
          <p:nvPr/>
        </p:nvSpPr>
        <p:spPr bwMode="auto">
          <a:xfrm>
            <a:off x="5122862" y="3394075"/>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2" name="Rectangle 149"/>
          <p:cNvSpPr>
            <a:spLocks noChangeArrowheads="1"/>
          </p:cNvSpPr>
          <p:nvPr/>
        </p:nvSpPr>
        <p:spPr bwMode="auto">
          <a:xfrm>
            <a:off x="5878512" y="3209925"/>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3" name="Rectangle 150"/>
          <p:cNvSpPr>
            <a:spLocks noChangeArrowheads="1"/>
          </p:cNvSpPr>
          <p:nvPr/>
        </p:nvSpPr>
        <p:spPr bwMode="auto">
          <a:xfrm>
            <a:off x="5897562" y="34051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4" name="Rectangle 151"/>
          <p:cNvSpPr>
            <a:spLocks noChangeArrowheads="1"/>
          </p:cNvSpPr>
          <p:nvPr/>
        </p:nvSpPr>
        <p:spPr bwMode="auto">
          <a:xfrm>
            <a:off x="6335712" y="3848100"/>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5" name="Rectangle 152"/>
          <p:cNvSpPr>
            <a:spLocks noChangeArrowheads="1"/>
          </p:cNvSpPr>
          <p:nvPr/>
        </p:nvSpPr>
        <p:spPr bwMode="auto">
          <a:xfrm>
            <a:off x="6604000" y="371633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6" name="Rectangle 153"/>
          <p:cNvSpPr>
            <a:spLocks noChangeArrowheads="1"/>
          </p:cNvSpPr>
          <p:nvPr/>
        </p:nvSpPr>
        <p:spPr bwMode="auto">
          <a:xfrm>
            <a:off x="6859587" y="3679825"/>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7" name="Rectangle 154"/>
          <p:cNvSpPr>
            <a:spLocks noChangeArrowheads="1"/>
          </p:cNvSpPr>
          <p:nvPr/>
        </p:nvSpPr>
        <p:spPr bwMode="auto">
          <a:xfrm>
            <a:off x="7088187" y="3732212"/>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8" name="Rectangle 155"/>
          <p:cNvSpPr>
            <a:spLocks noChangeArrowheads="1"/>
          </p:cNvSpPr>
          <p:nvPr/>
        </p:nvSpPr>
        <p:spPr bwMode="auto">
          <a:xfrm>
            <a:off x="7400925" y="3738562"/>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49" name="Rectangle 156"/>
          <p:cNvSpPr>
            <a:spLocks noChangeArrowheads="1"/>
          </p:cNvSpPr>
          <p:nvPr/>
        </p:nvSpPr>
        <p:spPr bwMode="auto">
          <a:xfrm>
            <a:off x="7493000" y="3859212"/>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0" name="Rectangle 157"/>
          <p:cNvSpPr>
            <a:spLocks noChangeArrowheads="1"/>
          </p:cNvSpPr>
          <p:nvPr/>
        </p:nvSpPr>
        <p:spPr bwMode="auto">
          <a:xfrm>
            <a:off x="7434262" y="3489325"/>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1" name="Rectangle 158"/>
          <p:cNvSpPr>
            <a:spLocks noChangeArrowheads="1"/>
          </p:cNvSpPr>
          <p:nvPr/>
        </p:nvSpPr>
        <p:spPr bwMode="auto">
          <a:xfrm>
            <a:off x="7462837" y="3141662"/>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2" name="Rectangle 159"/>
          <p:cNvSpPr>
            <a:spLocks noChangeArrowheads="1"/>
          </p:cNvSpPr>
          <p:nvPr/>
        </p:nvSpPr>
        <p:spPr bwMode="auto">
          <a:xfrm>
            <a:off x="7712075" y="313055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3" name="Rectangle 160"/>
          <p:cNvSpPr>
            <a:spLocks noChangeArrowheads="1"/>
          </p:cNvSpPr>
          <p:nvPr/>
        </p:nvSpPr>
        <p:spPr bwMode="auto">
          <a:xfrm>
            <a:off x="7735887" y="3268662"/>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4" name="Rectangle 161"/>
          <p:cNvSpPr>
            <a:spLocks noChangeArrowheads="1"/>
          </p:cNvSpPr>
          <p:nvPr/>
        </p:nvSpPr>
        <p:spPr bwMode="auto">
          <a:xfrm>
            <a:off x="7631112" y="327818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5" name="Rectangle 162"/>
          <p:cNvSpPr>
            <a:spLocks noChangeArrowheads="1"/>
          </p:cNvSpPr>
          <p:nvPr/>
        </p:nvSpPr>
        <p:spPr bwMode="auto">
          <a:xfrm>
            <a:off x="7616825" y="316230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6" name="Rectangle 163"/>
          <p:cNvSpPr>
            <a:spLocks noChangeArrowheads="1"/>
          </p:cNvSpPr>
          <p:nvPr/>
        </p:nvSpPr>
        <p:spPr bwMode="auto">
          <a:xfrm>
            <a:off x="7659687" y="340518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7" name="Rectangle 164"/>
          <p:cNvSpPr>
            <a:spLocks noChangeArrowheads="1"/>
          </p:cNvSpPr>
          <p:nvPr/>
        </p:nvSpPr>
        <p:spPr bwMode="auto">
          <a:xfrm>
            <a:off x="7519987" y="3262312"/>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8" name="Rectangle 165"/>
          <p:cNvSpPr>
            <a:spLocks noChangeArrowheads="1"/>
          </p:cNvSpPr>
          <p:nvPr/>
        </p:nvSpPr>
        <p:spPr bwMode="auto">
          <a:xfrm>
            <a:off x="7280275" y="2779712"/>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59" name="Rectangle 166"/>
          <p:cNvSpPr>
            <a:spLocks noChangeArrowheads="1"/>
          </p:cNvSpPr>
          <p:nvPr/>
        </p:nvSpPr>
        <p:spPr bwMode="auto">
          <a:xfrm>
            <a:off x="7866062" y="306228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0" name="Rectangle 167"/>
          <p:cNvSpPr>
            <a:spLocks noChangeArrowheads="1"/>
          </p:cNvSpPr>
          <p:nvPr/>
        </p:nvSpPr>
        <p:spPr bwMode="auto">
          <a:xfrm>
            <a:off x="8050212" y="2455862"/>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1" name="Rectangle 168"/>
          <p:cNvSpPr>
            <a:spLocks noChangeArrowheads="1"/>
          </p:cNvSpPr>
          <p:nvPr/>
        </p:nvSpPr>
        <p:spPr bwMode="auto">
          <a:xfrm>
            <a:off x="8183562" y="2517775"/>
            <a:ext cx="74613" cy="84137"/>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2" name="Rectangle 169"/>
          <p:cNvSpPr>
            <a:spLocks noChangeArrowheads="1"/>
          </p:cNvSpPr>
          <p:nvPr/>
        </p:nvSpPr>
        <p:spPr bwMode="auto">
          <a:xfrm>
            <a:off x="8050212" y="2819400"/>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3" name="Rectangle 170"/>
          <p:cNvSpPr>
            <a:spLocks noChangeArrowheads="1"/>
          </p:cNvSpPr>
          <p:nvPr/>
        </p:nvSpPr>
        <p:spPr bwMode="auto">
          <a:xfrm>
            <a:off x="8188325" y="281463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4" name="Rectangle 171"/>
          <p:cNvSpPr>
            <a:spLocks noChangeArrowheads="1"/>
          </p:cNvSpPr>
          <p:nvPr/>
        </p:nvSpPr>
        <p:spPr bwMode="auto">
          <a:xfrm>
            <a:off x="4711700" y="5532437"/>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5" name="Rectangle 172"/>
          <p:cNvSpPr>
            <a:spLocks noChangeArrowheads="1"/>
          </p:cNvSpPr>
          <p:nvPr/>
        </p:nvSpPr>
        <p:spPr bwMode="auto">
          <a:xfrm>
            <a:off x="4164013" y="528955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6" name="Rectangle 173"/>
          <p:cNvSpPr>
            <a:spLocks noChangeArrowheads="1"/>
          </p:cNvSpPr>
          <p:nvPr/>
        </p:nvSpPr>
        <p:spPr bwMode="auto">
          <a:xfrm>
            <a:off x="4300538" y="5346700"/>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7" name="Rectangle 174"/>
          <p:cNvSpPr>
            <a:spLocks noChangeArrowheads="1"/>
          </p:cNvSpPr>
          <p:nvPr/>
        </p:nvSpPr>
        <p:spPr bwMode="auto">
          <a:xfrm>
            <a:off x="4521200" y="548005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8" name="Rectangle 175"/>
          <p:cNvSpPr>
            <a:spLocks noChangeArrowheads="1"/>
          </p:cNvSpPr>
          <p:nvPr/>
        </p:nvSpPr>
        <p:spPr bwMode="auto">
          <a:xfrm>
            <a:off x="4775200" y="5726112"/>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69" name="Rectangle 176"/>
          <p:cNvSpPr>
            <a:spLocks noChangeArrowheads="1"/>
          </p:cNvSpPr>
          <p:nvPr/>
        </p:nvSpPr>
        <p:spPr bwMode="auto">
          <a:xfrm>
            <a:off x="4532313" y="556260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0" name="Rectangle 177"/>
          <p:cNvSpPr>
            <a:spLocks noChangeArrowheads="1"/>
          </p:cNvSpPr>
          <p:nvPr/>
        </p:nvSpPr>
        <p:spPr bwMode="auto">
          <a:xfrm>
            <a:off x="4781550" y="5922962"/>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1" name="Rectangle 178"/>
          <p:cNvSpPr>
            <a:spLocks noChangeArrowheads="1"/>
          </p:cNvSpPr>
          <p:nvPr/>
        </p:nvSpPr>
        <p:spPr bwMode="auto">
          <a:xfrm>
            <a:off x="4530725" y="2022475"/>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2" name="Rectangle 179"/>
          <p:cNvSpPr>
            <a:spLocks noChangeArrowheads="1"/>
          </p:cNvSpPr>
          <p:nvPr/>
        </p:nvSpPr>
        <p:spPr bwMode="auto">
          <a:xfrm>
            <a:off x="4524375" y="2603500"/>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3" name="Rectangle 180"/>
          <p:cNvSpPr>
            <a:spLocks noChangeArrowheads="1"/>
          </p:cNvSpPr>
          <p:nvPr/>
        </p:nvSpPr>
        <p:spPr bwMode="auto">
          <a:xfrm>
            <a:off x="3910012" y="29860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4" name="Rectangle 181"/>
          <p:cNvSpPr>
            <a:spLocks noChangeArrowheads="1"/>
          </p:cNvSpPr>
          <p:nvPr/>
        </p:nvSpPr>
        <p:spPr bwMode="auto">
          <a:xfrm>
            <a:off x="3286125" y="3067050"/>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5" name="Rectangle 182"/>
          <p:cNvSpPr>
            <a:spLocks noChangeArrowheads="1"/>
          </p:cNvSpPr>
          <p:nvPr/>
        </p:nvSpPr>
        <p:spPr bwMode="auto">
          <a:xfrm>
            <a:off x="3632200" y="3668712"/>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6" name="Rectangle 183"/>
          <p:cNvSpPr>
            <a:spLocks noChangeArrowheads="1"/>
          </p:cNvSpPr>
          <p:nvPr/>
        </p:nvSpPr>
        <p:spPr bwMode="auto">
          <a:xfrm>
            <a:off x="6657975" y="3222625"/>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377" name="AutoShape 184"/>
          <p:cNvSpPr>
            <a:spLocks noChangeArrowheads="1"/>
          </p:cNvSpPr>
          <p:nvPr/>
        </p:nvSpPr>
        <p:spPr bwMode="auto">
          <a:xfrm>
            <a:off x="2849562" y="2630487"/>
            <a:ext cx="92075"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378" name="AutoShape 185"/>
          <p:cNvSpPr>
            <a:spLocks noChangeArrowheads="1"/>
          </p:cNvSpPr>
          <p:nvPr/>
        </p:nvSpPr>
        <p:spPr bwMode="auto">
          <a:xfrm>
            <a:off x="2843212" y="2263775"/>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379" name="AutoShape 186"/>
          <p:cNvSpPr>
            <a:spLocks noChangeArrowheads="1"/>
          </p:cNvSpPr>
          <p:nvPr/>
        </p:nvSpPr>
        <p:spPr bwMode="auto">
          <a:xfrm>
            <a:off x="3141662" y="3563937"/>
            <a:ext cx="88900"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380" name="AutoShape 187"/>
          <p:cNvSpPr>
            <a:spLocks noChangeArrowheads="1"/>
          </p:cNvSpPr>
          <p:nvPr/>
        </p:nvSpPr>
        <p:spPr bwMode="auto">
          <a:xfrm>
            <a:off x="3352800" y="3810000"/>
            <a:ext cx="90487"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381" name="Freeform 188"/>
          <p:cNvSpPr>
            <a:spLocks/>
          </p:cNvSpPr>
          <p:nvPr/>
        </p:nvSpPr>
        <p:spPr bwMode="auto">
          <a:xfrm>
            <a:off x="3362326" y="5434013"/>
            <a:ext cx="404812" cy="422275"/>
          </a:xfrm>
          <a:custGeom>
            <a:avLst/>
            <a:gdLst>
              <a:gd name="T0" fmla="*/ 0 w 252"/>
              <a:gd name="T1" fmla="*/ 0 h 240"/>
              <a:gd name="T2" fmla="*/ 2147483647 w 252"/>
              <a:gd name="T3" fmla="*/ 2147483647 h 240"/>
              <a:gd name="T4" fmla="*/ 2147483647 w 252"/>
              <a:gd name="T5" fmla="*/ 2147483647 h 240"/>
              <a:gd name="T6" fmla="*/ 2147483647 w 252"/>
              <a:gd name="T7" fmla="*/ 2147483647 h 240"/>
              <a:gd name="T8" fmla="*/ 2147483647 w 252"/>
              <a:gd name="T9" fmla="*/ 2147483647 h 240"/>
              <a:gd name="T10" fmla="*/ 0 w 252"/>
              <a:gd name="T11" fmla="*/ 0 h 240"/>
              <a:gd name="T12" fmla="*/ 0 60000 65536"/>
              <a:gd name="T13" fmla="*/ 0 60000 65536"/>
              <a:gd name="T14" fmla="*/ 0 60000 65536"/>
              <a:gd name="T15" fmla="*/ 0 60000 65536"/>
              <a:gd name="T16" fmla="*/ 0 60000 65536"/>
              <a:gd name="T17" fmla="*/ 0 60000 65536"/>
              <a:gd name="T18" fmla="*/ 0 w 252"/>
              <a:gd name="T19" fmla="*/ 0 h 240"/>
              <a:gd name="T20" fmla="*/ 252 w 25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252" h="240">
                <a:moveTo>
                  <a:pt x="0" y="0"/>
                </a:moveTo>
                <a:lnTo>
                  <a:pt x="6" y="44"/>
                </a:lnTo>
                <a:lnTo>
                  <a:pt x="6" y="106"/>
                </a:lnTo>
                <a:lnTo>
                  <a:pt x="251" y="239"/>
                </a:lnTo>
                <a:lnTo>
                  <a:pt x="251" y="134"/>
                </a:lnTo>
                <a:lnTo>
                  <a:pt x="0" y="0"/>
                </a:lnTo>
              </a:path>
            </a:pathLst>
          </a:custGeom>
          <a:solidFill>
            <a:srgbClr val="808080"/>
          </a:solidFill>
          <a:ln w="12700" cap="rnd">
            <a:solidFill>
              <a:srgbClr val="000000"/>
            </a:solidFill>
            <a:round/>
            <a:headEnd/>
            <a:tailEnd/>
          </a:ln>
        </p:spPr>
        <p:txBody>
          <a:bodyPr/>
          <a:lstStyle/>
          <a:p>
            <a:endParaRPr lang="en-US"/>
          </a:p>
        </p:txBody>
      </p:sp>
      <p:sp>
        <p:nvSpPr>
          <p:cNvPr id="8382" name="Freeform 189"/>
          <p:cNvSpPr>
            <a:spLocks/>
          </p:cNvSpPr>
          <p:nvPr/>
        </p:nvSpPr>
        <p:spPr bwMode="auto">
          <a:xfrm>
            <a:off x="2635251" y="4592638"/>
            <a:ext cx="1285875" cy="1470025"/>
          </a:xfrm>
          <a:custGeom>
            <a:avLst/>
            <a:gdLst>
              <a:gd name="T0" fmla="*/ 2147483647 w 803"/>
              <a:gd name="T1" fmla="*/ 2147483647 h 836"/>
              <a:gd name="T2" fmla="*/ 2147483647 w 803"/>
              <a:gd name="T3" fmla="*/ 0 h 836"/>
              <a:gd name="T4" fmla="*/ 2147483647 w 803"/>
              <a:gd name="T5" fmla="*/ 2147483647 h 836"/>
              <a:gd name="T6" fmla="*/ 2147483647 w 803"/>
              <a:gd name="T7" fmla="*/ 2147483647 h 836"/>
              <a:gd name="T8" fmla="*/ 2147483647 w 803"/>
              <a:gd name="T9" fmla="*/ 2147483647 h 836"/>
              <a:gd name="T10" fmla="*/ 2147483647 w 803"/>
              <a:gd name="T11" fmla="*/ 2147483647 h 836"/>
              <a:gd name="T12" fmla="*/ 2147483647 w 803"/>
              <a:gd name="T13" fmla="*/ 2147483647 h 836"/>
              <a:gd name="T14" fmla="*/ 2147483647 w 803"/>
              <a:gd name="T15" fmla="*/ 2147483647 h 836"/>
              <a:gd name="T16" fmla="*/ 2147483647 w 803"/>
              <a:gd name="T17" fmla="*/ 2147483647 h 836"/>
              <a:gd name="T18" fmla="*/ 2147483647 w 803"/>
              <a:gd name="T19" fmla="*/ 2147483647 h 836"/>
              <a:gd name="T20" fmla="*/ 2147483647 w 803"/>
              <a:gd name="T21" fmla="*/ 2147483647 h 836"/>
              <a:gd name="T22" fmla="*/ 2147483647 w 803"/>
              <a:gd name="T23" fmla="*/ 2147483647 h 836"/>
              <a:gd name="T24" fmla="*/ 2147483647 w 803"/>
              <a:gd name="T25" fmla="*/ 2147483647 h 836"/>
              <a:gd name="T26" fmla="*/ 2147483647 w 803"/>
              <a:gd name="T27" fmla="*/ 2147483647 h 836"/>
              <a:gd name="T28" fmla="*/ 2147483647 w 803"/>
              <a:gd name="T29" fmla="*/ 2147483647 h 836"/>
              <a:gd name="T30" fmla="*/ 2147483647 w 803"/>
              <a:gd name="T31" fmla="*/ 2147483647 h 836"/>
              <a:gd name="T32" fmla="*/ 2147483647 w 803"/>
              <a:gd name="T33" fmla="*/ 2147483647 h 836"/>
              <a:gd name="T34" fmla="*/ 2147483647 w 803"/>
              <a:gd name="T35" fmla="*/ 2147483647 h 836"/>
              <a:gd name="T36" fmla="*/ 2147483647 w 803"/>
              <a:gd name="T37" fmla="*/ 2147483647 h 836"/>
              <a:gd name="T38" fmla="*/ 2147483647 w 803"/>
              <a:gd name="T39" fmla="*/ 2147483647 h 836"/>
              <a:gd name="T40" fmla="*/ 2147483647 w 803"/>
              <a:gd name="T41" fmla="*/ 2147483647 h 836"/>
              <a:gd name="T42" fmla="*/ 2147483647 w 803"/>
              <a:gd name="T43" fmla="*/ 2147483647 h 836"/>
              <a:gd name="T44" fmla="*/ 0 w 803"/>
              <a:gd name="T45" fmla="*/ 2147483647 h 836"/>
              <a:gd name="T46" fmla="*/ 2147483647 w 803"/>
              <a:gd name="T47" fmla="*/ 2147483647 h 836"/>
              <a:gd name="T48" fmla="*/ 2147483647 w 803"/>
              <a:gd name="T49" fmla="*/ 2147483647 h 836"/>
              <a:gd name="T50" fmla="*/ 2147483647 w 803"/>
              <a:gd name="T51" fmla="*/ 2147483647 h 836"/>
              <a:gd name="T52" fmla="*/ 2147483647 w 803"/>
              <a:gd name="T53" fmla="*/ 2147483647 h 836"/>
              <a:gd name="T54" fmla="*/ 2147483647 w 803"/>
              <a:gd name="T55" fmla="*/ 2147483647 h 836"/>
              <a:gd name="T56" fmla="*/ 2147483647 w 803"/>
              <a:gd name="T57" fmla="*/ 2147483647 h 836"/>
              <a:gd name="T58" fmla="*/ 2147483647 w 803"/>
              <a:gd name="T59" fmla="*/ 2147483647 h 836"/>
              <a:gd name="T60" fmla="*/ 2147483647 w 803"/>
              <a:gd name="T61" fmla="*/ 2147483647 h 836"/>
              <a:gd name="T62" fmla="*/ 2147483647 w 803"/>
              <a:gd name="T63" fmla="*/ 2147483647 h 836"/>
              <a:gd name="T64" fmla="*/ 2147483647 w 803"/>
              <a:gd name="T65" fmla="*/ 2147483647 h 836"/>
              <a:gd name="T66" fmla="*/ 2147483647 w 803"/>
              <a:gd name="T67" fmla="*/ 2147483647 h 836"/>
              <a:gd name="T68" fmla="*/ 2147483647 w 803"/>
              <a:gd name="T69" fmla="*/ 2147483647 h 836"/>
              <a:gd name="T70" fmla="*/ 2147483647 w 803"/>
              <a:gd name="T71" fmla="*/ 2147483647 h 836"/>
              <a:gd name="T72" fmla="*/ 2147483647 w 803"/>
              <a:gd name="T73" fmla="*/ 2147483647 h 836"/>
              <a:gd name="T74" fmla="*/ 2147483647 w 803"/>
              <a:gd name="T75" fmla="*/ 2147483647 h 836"/>
              <a:gd name="T76" fmla="*/ 2147483647 w 803"/>
              <a:gd name="T77" fmla="*/ 2147483647 h 836"/>
              <a:gd name="T78" fmla="*/ 2147483647 w 803"/>
              <a:gd name="T79" fmla="*/ 2147483647 h 836"/>
              <a:gd name="T80" fmla="*/ 2147483647 w 803"/>
              <a:gd name="T81" fmla="*/ 2147483647 h 836"/>
              <a:gd name="T82" fmla="*/ 2147483647 w 803"/>
              <a:gd name="T83" fmla="*/ 2147483647 h 8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03"/>
              <a:gd name="T127" fmla="*/ 0 h 836"/>
              <a:gd name="T128" fmla="*/ 803 w 803"/>
              <a:gd name="T129" fmla="*/ 836 h 8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03" h="836">
                <a:moveTo>
                  <a:pt x="128" y="123"/>
                </a:moveTo>
                <a:lnTo>
                  <a:pt x="289" y="0"/>
                </a:lnTo>
                <a:lnTo>
                  <a:pt x="365" y="20"/>
                </a:lnTo>
                <a:lnTo>
                  <a:pt x="403" y="60"/>
                </a:lnTo>
                <a:lnTo>
                  <a:pt x="554" y="76"/>
                </a:lnTo>
                <a:lnTo>
                  <a:pt x="559" y="489"/>
                </a:lnTo>
                <a:lnTo>
                  <a:pt x="608" y="502"/>
                </a:lnTo>
                <a:lnTo>
                  <a:pt x="632" y="552"/>
                </a:lnTo>
                <a:lnTo>
                  <a:pt x="666" y="534"/>
                </a:lnTo>
                <a:lnTo>
                  <a:pt x="739" y="647"/>
                </a:lnTo>
                <a:lnTo>
                  <a:pt x="802" y="699"/>
                </a:lnTo>
                <a:lnTo>
                  <a:pt x="799" y="744"/>
                </a:lnTo>
                <a:lnTo>
                  <a:pt x="720" y="750"/>
                </a:lnTo>
                <a:lnTo>
                  <a:pt x="686" y="612"/>
                </a:lnTo>
                <a:lnTo>
                  <a:pt x="435" y="476"/>
                </a:lnTo>
                <a:lnTo>
                  <a:pt x="442" y="519"/>
                </a:lnTo>
                <a:lnTo>
                  <a:pt x="385" y="574"/>
                </a:lnTo>
                <a:lnTo>
                  <a:pt x="376" y="554"/>
                </a:lnTo>
                <a:lnTo>
                  <a:pt x="360" y="554"/>
                </a:lnTo>
                <a:lnTo>
                  <a:pt x="316" y="669"/>
                </a:lnTo>
                <a:lnTo>
                  <a:pt x="177" y="781"/>
                </a:lnTo>
                <a:lnTo>
                  <a:pt x="38" y="835"/>
                </a:lnTo>
                <a:lnTo>
                  <a:pt x="0" y="828"/>
                </a:lnTo>
                <a:lnTo>
                  <a:pt x="157" y="732"/>
                </a:lnTo>
                <a:lnTo>
                  <a:pt x="177" y="732"/>
                </a:lnTo>
                <a:lnTo>
                  <a:pt x="235" y="657"/>
                </a:lnTo>
                <a:lnTo>
                  <a:pt x="260" y="654"/>
                </a:lnTo>
                <a:lnTo>
                  <a:pt x="300" y="597"/>
                </a:lnTo>
                <a:lnTo>
                  <a:pt x="287" y="572"/>
                </a:lnTo>
                <a:lnTo>
                  <a:pt x="202" y="584"/>
                </a:lnTo>
                <a:lnTo>
                  <a:pt x="144" y="441"/>
                </a:lnTo>
                <a:lnTo>
                  <a:pt x="177" y="378"/>
                </a:lnTo>
                <a:lnTo>
                  <a:pt x="231" y="356"/>
                </a:lnTo>
                <a:lnTo>
                  <a:pt x="211" y="299"/>
                </a:lnTo>
                <a:lnTo>
                  <a:pt x="155" y="326"/>
                </a:lnTo>
                <a:lnTo>
                  <a:pt x="114" y="243"/>
                </a:lnTo>
                <a:lnTo>
                  <a:pt x="160" y="223"/>
                </a:lnTo>
                <a:lnTo>
                  <a:pt x="202" y="246"/>
                </a:lnTo>
                <a:lnTo>
                  <a:pt x="221" y="234"/>
                </a:lnTo>
                <a:lnTo>
                  <a:pt x="186" y="163"/>
                </a:lnTo>
                <a:lnTo>
                  <a:pt x="125" y="158"/>
                </a:lnTo>
                <a:lnTo>
                  <a:pt x="128" y="123"/>
                </a:lnTo>
              </a:path>
            </a:pathLst>
          </a:custGeom>
          <a:solidFill>
            <a:srgbClr val="FCFEB9"/>
          </a:solidFill>
          <a:ln w="12700" cap="rnd">
            <a:solidFill>
              <a:srgbClr val="000000"/>
            </a:solidFill>
            <a:round/>
            <a:headEnd/>
            <a:tailEnd/>
          </a:ln>
        </p:spPr>
        <p:txBody>
          <a:bodyPr/>
          <a:lstStyle/>
          <a:p>
            <a:endParaRPr lang="en-US"/>
          </a:p>
        </p:txBody>
      </p:sp>
      <p:sp>
        <p:nvSpPr>
          <p:cNvPr id="8383" name="Freeform 190"/>
          <p:cNvSpPr>
            <a:spLocks/>
          </p:cNvSpPr>
          <p:nvPr/>
        </p:nvSpPr>
        <p:spPr bwMode="auto">
          <a:xfrm>
            <a:off x="2992438" y="5599113"/>
            <a:ext cx="155575" cy="196850"/>
          </a:xfrm>
          <a:custGeom>
            <a:avLst/>
            <a:gdLst>
              <a:gd name="T0" fmla="*/ 0 w 97"/>
              <a:gd name="T1" fmla="*/ 2147483647 h 112"/>
              <a:gd name="T2" fmla="*/ 2147483647 w 97"/>
              <a:gd name="T3" fmla="*/ 0 h 112"/>
              <a:gd name="T4" fmla="*/ 2147483647 w 97"/>
              <a:gd name="T5" fmla="*/ 2147483647 h 112"/>
              <a:gd name="T6" fmla="*/ 2147483647 w 97"/>
              <a:gd name="T7" fmla="*/ 2147483647 h 112"/>
              <a:gd name="T8" fmla="*/ 2147483647 w 97"/>
              <a:gd name="T9" fmla="*/ 2147483647 h 112"/>
              <a:gd name="T10" fmla="*/ 2147483647 w 97"/>
              <a:gd name="T11" fmla="*/ 2147483647 h 112"/>
              <a:gd name="T12" fmla="*/ 0 w 97"/>
              <a:gd name="T13" fmla="*/ 2147483647 h 112"/>
              <a:gd name="T14" fmla="*/ 0 w 97"/>
              <a:gd name="T15" fmla="*/ 2147483647 h 112"/>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12"/>
              <a:gd name="T26" fmla="*/ 97 w 97"/>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12">
                <a:moveTo>
                  <a:pt x="0" y="9"/>
                </a:moveTo>
                <a:lnTo>
                  <a:pt x="84" y="0"/>
                </a:lnTo>
                <a:lnTo>
                  <a:pt x="96" y="26"/>
                </a:lnTo>
                <a:lnTo>
                  <a:pt x="57" y="83"/>
                </a:lnTo>
                <a:lnTo>
                  <a:pt x="33" y="85"/>
                </a:lnTo>
                <a:lnTo>
                  <a:pt x="13" y="108"/>
                </a:lnTo>
                <a:lnTo>
                  <a:pt x="0" y="111"/>
                </a:lnTo>
                <a:lnTo>
                  <a:pt x="0" y="9"/>
                </a:lnTo>
              </a:path>
            </a:pathLst>
          </a:custGeom>
          <a:solidFill>
            <a:srgbClr val="414141"/>
          </a:solidFill>
          <a:ln w="12700" cap="rnd">
            <a:solidFill>
              <a:srgbClr val="414141"/>
            </a:solidFill>
            <a:round/>
            <a:headEnd/>
            <a:tailEnd/>
          </a:ln>
        </p:spPr>
        <p:txBody>
          <a:bodyPr/>
          <a:lstStyle/>
          <a:p>
            <a:endParaRPr lang="en-US"/>
          </a:p>
        </p:txBody>
      </p:sp>
      <p:sp>
        <p:nvSpPr>
          <p:cNvPr id="8384" name="Freeform 191"/>
          <p:cNvSpPr>
            <a:spLocks/>
          </p:cNvSpPr>
          <p:nvPr/>
        </p:nvSpPr>
        <p:spPr bwMode="auto">
          <a:xfrm>
            <a:off x="2870201" y="4867275"/>
            <a:ext cx="155575" cy="157163"/>
          </a:xfrm>
          <a:custGeom>
            <a:avLst/>
            <a:gdLst>
              <a:gd name="T0" fmla="*/ 0 w 97"/>
              <a:gd name="T1" fmla="*/ 0 h 90"/>
              <a:gd name="T2" fmla="*/ 2147483647 w 97"/>
              <a:gd name="T3" fmla="*/ 2147483647 h 90"/>
              <a:gd name="T4" fmla="*/ 2147483647 w 97"/>
              <a:gd name="T5" fmla="*/ 2147483647 h 90"/>
              <a:gd name="T6" fmla="*/ 2147483647 w 97"/>
              <a:gd name="T7" fmla="*/ 2147483647 h 90"/>
              <a:gd name="T8" fmla="*/ 2147483647 w 97"/>
              <a:gd name="T9" fmla="*/ 2147483647 h 90"/>
              <a:gd name="T10" fmla="*/ 0 w 97"/>
              <a:gd name="T11" fmla="*/ 2147483647 h 90"/>
              <a:gd name="T12" fmla="*/ 0 w 97"/>
              <a:gd name="T13" fmla="*/ 0 h 90"/>
              <a:gd name="T14" fmla="*/ 0 60000 65536"/>
              <a:gd name="T15" fmla="*/ 0 60000 65536"/>
              <a:gd name="T16" fmla="*/ 0 60000 65536"/>
              <a:gd name="T17" fmla="*/ 0 60000 65536"/>
              <a:gd name="T18" fmla="*/ 0 60000 65536"/>
              <a:gd name="T19" fmla="*/ 0 60000 65536"/>
              <a:gd name="T20" fmla="*/ 0 60000 65536"/>
              <a:gd name="T21" fmla="*/ 0 w 97"/>
              <a:gd name="T22" fmla="*/ 0 h 90"/>
              <a:gd name="T23" fmla="*/ 97 w 97"/>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90">
                <a:moveTo>
                  <a:pt x="0" y="0"/>
                </a:moveTo>
                <a:lnTo>
                  <a:pt x="59" y="5"/>
                </a:lnTo>
                <a:lnTo>
                  <a:pt x="96" y="76"/>
                </a:lnTo>
                <a:lnTo>
                  <a:pt x="76" y="89"/>
                </a:lnTo>
                <a:lnTo>
                  <a:pt x="33" y="66"/>
                </a:lnTo>
                <a:lnTo>
                  <a:pt x="0" y="79"/>
                </a:lnTo>
                <a:lnTo>
                  <a:pt x="0" y="0"/>
                </a:lnTo>
              </a:path>
            </a:pathLst>
          </a:custGeom>
          <a:solidFill>
            <a:srgbClr val="919191"/>
          </a:solidFill>
          <a:ln w="12700" cap="rnd">
            <a:solidFill>
              <a:srgbClr val="000000"/>
            </a:solidFill>
            <a:round/>
            <a:headEnd/>
            <a:tailEnd/>
          </a:ln>
        </p:spPr>
        <p:txBody>
          <a:bodyPr/>
          <a:lstStyle/>
          <a:p>
            <a:endParaRPr lang="en-US"/>
          </a:p>
        </p:txBody>
      </p:sp>
      <p:sp>
        <p:nvSpPr>
          <p:cNvPr id="8385" name="Freeform 192"/>
          <p:cNvSpPr>
            <a:spLocks/>
          </p:cNvSpPr>
          <p:nvPr/>
        </p:nvSpPr>
        <p:spPr bwMode="auto">
          <a:xfrm>
            <a:off x="2849563" y="5018088"/>
            <a:ext cx="63500" cy="328612"/>
          </a:xfrm>
          <a:custGeom>
            <a:avLst/>
            <a:gdLst>
              <a:gd name="T0" fmla="*/ 0 w 39"/>
              <a:gd name="T1" fmla="*/ 0 h 187"/>
              <a:gd name="T2" fmla="*/ 2147483647 w 39"/>
              <a:gd name="T3" fmla="*/ 2147483647 h 187"/>
              <a:gd name="T4" fmla="*/ 2147483647 w 39"/>
              <a:gd name="T5" fmla="*/ 2147483647 h 187"/>
              <a:gd name="T6" fmla="*/ 0 w 39"/>
              <a:gd name="T7" fmla="*/ 2147483647 h 187"/>
              <a:gd name="T8" fmla="*/ 0 w 39"/>
              <a:gd name="T9" fmla="*/ 0 h 187"/>
              <a:gd name="T10" fmla="*/ 0 60000 65536"/>
              <a:gd name="T11" fmla="*/ 0 60000 65536"/>
              <a:gd name="T12" fmla="*/ 0 60000 65536"/>
              <a:gd name="T13" fmla="*/ 0 60000 65536"/>
              <a:gd name="T14" fmla="*/ 0 60000 65536"/>
              <a:gd name="T15" fmla="*/ 0 w 39"/>
              <a:gd name="T16" fmla="*/ 0 h 187"/>
              <a:gd name="T17" fmla="*/ 39 w 39"/>
              <a:gd name="T18" fmla="*/ 187 h 187"/>
            </a:gdLst>
            <a:ahLst/>
            <a:cxnLst>
              <a:cxn ang="T10">
                <a:pos x="T0" y="T1"/>
              </a:cxn>
              <a:cxn ang="T11">
                <a:pos x="T2" y="T3"/>
              </a:cxn>
              <a:cxn ang="T12">
                <a:pos x="T4" y="T5"/>
              </a:cxn>
              <a:cxn ang="T13">
                <a:pos x="T6" y="T7"/>
              </a:cxn>
              <a:cxn ang="T14">
                <a:pos x="T8" y="T9"/>
              </a:cxn>
            </a:cxnLst>
            <a:rect l="T15" t="T16" r="T17" b="T18"/>
            <a:pathLst>
              <a:path w="39" h="187">
                <a:moveTo>
                  <a:pt x="0" y="0"/>
                </a:moveTo>
                <a:lnTo>
                  <a:pt x="38" y="82"/>
                </a:lnTo>
                <a:lnTo>
                  <a:pt x="38" y="186"/>
                </a:lnTo>
                <a:lnTo>
                  <a:pt x="0" y="103"/>
                </a:lnTo>
                <a:lnTo>
                  <a:pt x="0" y="0"/>
                </a:lnTo>
              </a:path>
            </a:pathLst>
          </a:custGeom>
          <a:solidFill>
            <a:srgbClr val="808080"/>
          </a:solidFill>
          <a:ln w="12700" cap="rnd">
            <a:solidFill>
              <a:srgbClr val="000000"/>
            </a:solidFill>
            <a:round/>
            <a:headEnd/>
            <a:tailEnd/>
          </a:ln>
        </p:spPr>
        <p:txBody>
          <a:bodyPr/>
          <a:lstStyle/>
          <a:p>
            <a:endParaRPr lang="en-US"/>
          </a:p>
        </p:txBody>
      </p:sp>
      <p:sp>
        <p:nvSpPr>
          <p:cNvPr id="8386" name="Freeform 193"/>
          <p:cNvSpPr>
            <a:spLocks/>
          </p:cNvSpPr>
          <p:nvPr/>
        </p:nvSpPr>
        <p:spPr bwMode="auto">
          <a:xfrm>
            <a:off x="2909888" y="5116513"/>
            <a:ext cx="128588" cy="230187"/>
          </a:xfrm>
          <a:custGeom>
            <a:avLst/>
            <a:gdLst>
              <a:gd name="T0" fmla="*/ 0 w 80"/>
              <a:gd name="T1" fmla="*/ 2147483647 h 131"/>
              <a:gd name="T2" fmla="*/ 2147483647 w 80"/>
              <a:gd name="T3" fmla="*/ 0 h 131"/>
              <a:gd name="T4" fmla="*/ 2147483647 w 80"/>
              <a:gd name="T5" fmla="*/ 2147483647 h 131"/>
              <a:gd name="T6" fmla="*/ 2147483647 w 80"/>
              <a:gd name="T7" fmla="*/ 2147483647 h 131"/>
              <a:gd name="T8" fmla="*/ 0 w 80"/>
              <a:gd name="T9" fmla="*/ 2147483647 h 131"/>
              <a:gd name="T10" fmla="*/ 0 w 80"/>
              <a:gd name="T11" fmla="*/ 2147483647 h 131"/>
              <a:gd name="T12" fmla="*/ 0 60000 65536"/>
              <a:gd name="T13" fmla="*/ 0 60000 65536"/>
              <a:gd name="T14" fmla="*/ 0 60000 65536"/>
              <a:gd name="T15" fmla="*/ 0 60000 65536"/>
              <a:gd name="T16" fmla="*/ 0 60000 65536"/>
              <a:gd name="T17" fmla="*/ 0 60000 65536"/>
              <a:gd name="T18" fmla="*/ 0 w 80"/>
              <a:gd name="T19" fmla="*/ 0 h 131"/>
              <a:gd name="T20" fmla="*/ 80 w 80"/>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80" h="131">
                <a:moveTo>
                  <a:pt x="0" y="27"/>
                </a:moveTo>
                <a:lnTo>
                  <a:pt x="57" y="0"/>
                </a:lnTo>
                <a:lnTo>
                  <a:pt x="79" y="59"/>
                </a:lnTo>
                <a:lnTo>
                  <a:pt x="23" y="79"/>
                </a:lnTo>
                <a:lnTo>
                  <a:pt x="0" y="130"/>
                </a:lnTo>
                <a:lnTo>
                  <a:pt x="0" y="27"/>
                </a:lnTo>
              </a:path>
            </a:pathLst>
          </a:custGeom>
          <a:solidFill>
            <a:srgbClr val="808080"/>
          </a:solidFill>
          <a:ln w="12700" cap="rnd">
            <a:solidFill>
              <a:srgbClr val="000000"/>
            </a:solidFill>
            <a:round/>
            <a:headEnd/>
            <a:tailEnd/>
          </a:ln>
        </p:spPr>
        <p:txBody>
          <a:bodyPr/>
          <a:lstStyle/>
          <a:p>
            <a:endParaRPr lang="en-US"/>
          </a:p>
        </p:txBody>
      </p:sp>
      <p:sp>
        <p:nvSpPr>
          <p:cNvPr id="8387" name="Freeform 194"/>
          <p:cNvSpPr>
            <a:spLocks/>
          </p:cNvSpPr>
          <p:nvPr/>
        </p:nvSpPr>
        <p:spPr bwMode="auto">
          <a:xfrm>
            <a:off x="2897188" y="5373688"/>
            <a:ext cx="98425" cy="423862"/>
          </a:xfrm>
          <a:custGeom>
            <a:avLst/>
            <a:gdLst>
              <a:gd name="T0" fmla="*/ 0 w 61"/>
              <a:gd name="T1" fmla="*/ 0 h 241"/>
              <a:gd name="T2" fmla="*/ 2147483647 w 61"/>
              <a:gd name="T3" fmla="*/ 2147483647 h 241"/>
              <a:gd name="T4" fmla="*/ 2147483647 w 61"/>
              <a:gd name="T5" fmla="*/ 2147483647 h 241"/>
              <a:gd name="T6" fmla="*/ 0 w 61"/>
              <a:gd name="T7" fmla="*/ 2147483647 h 241"/>
              <a:gd name="T8" fmla="*/ 0 w 61"/>
              <a:gd name="T9" fmla="*/ 0 h 241"/>
              <a:gd name="T10" fmla="*/ 0 60000 65536"/>
              <a:gd name="T11" fmla="*/ 0 60000 65536"/>
              <a:gd name="T12" fmla="*/ 0 60000 65536"/>
              <a:gd name="T13" fmla="*/ 0 60000 65536"/>
              <a:gd name="T14" fmla="*/ 0 60000 65536"/>
              <a:gd name="T15" fmla="*/ 0 w 61"/>
              <a:gd name="T16" fmla="*/ 0 h 241"/>
              <a:gd name="T17" fmla="*/ 61 w 61"/>
              <a:gd name="T18" fmla="*/ 241 h 241"/>
            </a:gdLst>
            <a:ahLst/>
            <a:cxnLst>
              <a:cxn ang="T10">
                <a:pos x="T0" y="T1"/>
              </a:cxn>
              <a:cxn ang="T11">
                <a:pos x="T2" y="T3"/>
              </a:cxn>
              <a:cxn ang="T12">
                <a:pos x="T4" y="T5"/>
              </a:cxn>
              <a:cxn ang="T13">
                <a:pos x="T6" y="T7"/>
              </a:cxn>
              <a:cxn ang="T14">
                <a:pos x="T8" y="T9"/>
              </a:cxn>
            </a:cxnLst>
            <a:rect l="T15" t="T16" r="T17" b="T18"/>
            <a:pathLst>
              <a:path w="61" h="241">
                <a:moveTo>
                  <a:pt x="0" y="0"/>
                </a:moveTo>
                <a:lnTo>
                  <a:pt x="60" y="139"/>
                </a:lnTo>
                <a:lnTo>
                  <a:pt x="60" y="240"/>
                </a:lnTo>
                <a:lnTo>
                  <a:pt x="0" y="101"/>
                </a:lnTo>
                <a:lnTo>
                  <a:pt x="0" y="0"/>
                </a:lnTo>
              </a:path>
            </a:pathLst>
          </a:custGeom>
          <a:solidFill>
            <a:srgbClr val="808080"/>
          </a:solidFill>
          <a:ln w="12700" cap="rnd">
            <a:solidFill>
              <a:srgbClr val="000000"/>
            </a:solidFill>
            <a:round/>
            <a:headEnd/>
            <a:tailEnd/>
          </a:ln>
        </p:spPr>
        <p:txBody>
          <a:bodyPr/>
          <a:lstStyle/>
          <a:p>
            <a:endParaRPr lang="en-US"/>
          </a:p>
        </p:txBody>
      </p:sp>
      <p:sp>
        <p:nvSpPr>
          <p:cNvPr id="8388" name="Freeform 195"/>
          <p:cNvSpPr>
            <a:spLocks/>
          </p:cNvSpPr>
          <p:nvPr/>
        </p:nvSpPr>
        <p:spPr bwMode="auto">
          <a:xfrm>
            <a:off x="3271838" y="5568950"/>
            <a:ext cx="25400" cy="217488"/>
          </a:xfrm>
          <a:custGeom>
            <a:avLst/>
            <a:gdLst>
              <a:gd name="T0" fmla="*/ 0 w 17"/>
              <a:gd name="T1" fmla="*/ 0 h 124"/>
              <a:gd name="T2" fmla="*/ 0 w 17"/>
              <a:gd name="T3" fmla="*/ 2147483647 h 124"/>
              <a:gd name="T4" fmla="*/ 2147483647 w 17"/>
              <a:gd name="T5" fmla="*/ 2147483647 h 124"/>
              <a:gd name="T6" fmla="*/ 2147483647 w 17"/>
              <a:gd name="T7" fmla="*/ 2147483647 h 124"/>
              <a:gd name="T8" fmla="*/ 0 w 17"/>
              <a:gd name="T9" fmla="*/ 0 h 124"/>
              <a:gd name="T10" fmla="*/ 0 60000 65536"/>
              <a:gd name="T11" fmla="*/ 0 60000 65536"/>
              <a:gd name="T12" fmla="*/ 0 60000 65536"/>
              <a:gd name="T13" fmla="*/ 0 60000 65536"/>
              <a:gd name="T14" fmla="*/ 0 60000 65536"/>
              <a:gd name="T15" fmla="*/ 0 w 17"/>
              <a:gd name="T16" fmla="*/ 0 h 124"/>
              <a:gd name="T17" fmla="*/ 17 w 17"/>
              <a:gd name="T18" fmla="*/ 124 h 124"/>
            </a:gdLst>
            <a:ahLst/>
            <a:cxnLst>
              <a:cxn ang="T10">
                <a:pos x="T0" y="T1"/>
              </a:cxn>
              <a:cxn ang="T11">
                <a:pos x="T2" y="T3"/>
              </a:cxn>
              <a:cxn ang="T12">
                <a:pos x="T4" y="T5"/>
              </a:cxn>
              <a:cxn ang="T13">
                <a:pos x="T6" y="T7"/>
              </a:cxn>
              <a:cxn ang="T14">
                <a:pos x="T8" y="T9"/>
              </a:cxn>
            </a:cxnLst>
            <a:rect l="T15" t="T16" r="T17" b="T18"/>
            <a:pathLst>
              <a:path w="17" h="124">
                <a:moveTo>
                  <a:pt x="0" y="0"/>
                </a:moveTo>
                <a:lnTo>
                  <a:pt x="0" y="101"/>
                </a:lnTo>
                <a:lnTo>
                  <a:pt x="16" y="123"/>
                </a:lnTo>
                <a:lnTo>
                  <a:pt x="16" y="18"/>
                </a:lnTo>
                <a:lnTo>
                  <a:pt x="0" y="0"/>
                </a:lnTo>
              </a:path>
            </a:pathLst>
          </a:custGeom>
          <a:solidFill>
            <a:srgbClr val="919191"/>
          </a:solidFill>
          <a:ln w="12700" cap="rnd">
            <a:solidFill>
              <a:srgbClr val="000000"/>
            </a:solidFill>
            <a:round/>
            <a:headEnd/>
            <a:tailEnd/>
          </a:ln>
        </p:spPr>
        <p:txBody>
          <a:bodyPr/>
          <a:lstStyle/>
          <a:p>
            <a:endParaRPr lang="en-US"/>
          </a:p>
        </p:txBody>
      </p:sp>
      <p:sp>
        <p:nvSpPr>
          <p:cNvPr id="8389" name="Freeform 196"/>
          <p:cNvSpPr>
            <a:spLocks/>
          </p:cNvSpPr>
          <p:nvPr/>
        </p:nvSpPr>
        <p:spPr bwMode="auto">
          <a:xfrm>
            <a:off x="2668588" y="6048375"/>
            <a:ext cx="60325" cy="196850"/>
          </a:xfrm>
          <a:custGeom>
            <a:avLst/>
            <a:gdLst>
              <a:gd name="T0" fmla="*/ 0 w 38"/>
              <a:gd name="T1" fmla="*/ 0 h 111"/>
              <a:gd name="T2" fmla="*/ 2147483647 w 38"/>
              <a:gd name="T3" fmla="*/ 2147483647 h 111"/>
              <a:gd name="T4" fmla="*/ 2147483647 w 38"/>
              <a:gd name="T5" fmla="*/ 2147483647 h 111"/>
              <a:gd name="T6" fmla="*/ 0 w 38"/>
              <a:gd name="T7" fmla="*/ 2147483647 h 111"/>
              <a:gd name="T8" fmla="*/ 0 w 38"/>
              <a:gd name="T9" fmla="*/ 0 h 111"/>
              <a:gd name="T10" fmla="*/ 0 60000 65536"/>
              <a:gd name="T11" fmla="*/ 0 60000 65536"/>
              <a:gd name="T12" fmla="*/ 0 60000 65536"/>
              <a:gd name="T13" fmla="*/ 0 60000 65536"/>
              <a:gd name="T14" fmla="*/ 0 60000 65536"/>
              <a:gd name="T15" fmla="*/ 0 w 38"/>
              <a:gd name="T16" fmla="*/ 0 h 111"/>
              <a:gd name="T17" fmla="*/ 38 w 38"/>
              <a:gd name="T18" fmla="*/ 111 h 111"/>
            </a:gdLst>
            <a:ahLst/>
            <a:cxnLst>
              <a:cxn ang="T10">
                <a:pos x="T0" y="T1"/>
              </a:cxn>
              <a:cxn ang="T11">
                <a:pos x="T2" y="T3"/>
              </a:cxn>
              <a:cxn ang="T12">
                <a:pos x="T4" y="T5"/>
              </a:cxn>
              <a:cxn ang="T13">
                <a:pos x="T6" y="T7"/>
              </a:cxn>
              <a:cxn ang="T14">
                <a:pos x="T8" y="T9"/>
              </a:cxn>
            </a:cxnLst>
            <a:rect l="T15" t="T16" r="T17" b="T18"/>
            <a:pathLst>
              <a:path w="38" h="111">
                <a:moveTo>
                  <a:pt x="0" y="0"/>
                </a:moveTo>
                <a:lnTo>
                  <a:pt x="37" y="6"/>
                </a:lnTo>
                <a:lnTo>
                  <a:pt x="37" y="110"/>
                </a:lnTo>
                <a:lnTo>
                  <a:pt x="0" y="101"/>
                </a:lnTo>
                <a:lnTo>
                  <a:pt x="0" y="0"/>
                </a:lnTo>
              </a:path>
            </a:pathLst>
          </a:custGeom>
          <a:solidFill>
            <a:srgbClr val="808080"/>
          </a:solidFill>
          <a:ln w="12700" cap="rnd">
            <a:solidFill>
              <a:srgbClr val="000000"/>
            </a:solidFill>
            <a:round/>
            <a:headEnd/>
            <a:tailEnd/>
          </a:ln>
        </p:spPr>
        <p:txBody>
          <a:bodyPr/>
          <a:lstStyle/>
          <a:p>
            <a:endParaRPr lang="en-US"/>
          </a:p>
        </p:txBody>
      </p:sp>
      <p:sp>
        <p:nvSpPr>
          <p:cNvPr id="8390" name="Freeform 197"/>
          <p:cNvSpPr>
            <a:spLocks/>
          </p:cNvSpPr>
          <p:nvPr/>
        </p:nvSpPr>
        <p:spPr bwMode="auto">
          <a:xfrm>
            <a:off x="2949576" y="5770563"/>
            <a:ext cx="225425" cy="382587"/>
          </a:xfrm>
          <a:custGeom>
            <a:avLst/>
            <a:gdLst>
              <a:gd name="T0" fmla="*/ 0 w 141"/>
              <a:gd name="T1" fmla="*/ 2147483647 h 217"/>
              <a:gd name="T2" fmla="*/ 0 w 141"/>
              <a:gd name="T3" fmla="*/ 2147483647 h 217"/>
              <a:gd name="T4" fmla="*/ 2147483647 w 141"/>
              <a:gd name="T5" fmla="*/ 2147483647 h 217"/>
              <a:gd name="T6" fmla="*/ 2147483647 w 141"/>
              <a:gd name="T7" fmla="*/ 0 h 217"/>
              <a:gd name="T8" fmla="*/ 0 w 141"/>
              <a:gd name="T9" fmla="*/ 2147483647 h 217"/>
              <a:gd name="T10" fmla="*/ 0 60000 65536"/>
              <a:gd name="T11" fmla="*/ 0 60000 65536"/>
              <a:gd name="T12" fmla="*/ 0 60000 65536"/>
              <a:gd name="T13" fmla="*/ 0 60000 65536"/>
              <a:gd name="T14" fmla="*/ 0 60000 65536"/>
              <a:gd name="T15" fmla="*/ 0 w 141"/>
              <a:gd name="T16" fmla="*/ 0 h 217"/>
              <a:gd name="T17" fmla="*/ 141 w 141"/>
              <a:gd name="T18" fmla="*/ 217 h 217"/>
            </a:gdLst>
            <a:ahLst/>
            <a:cxnLst>
              <a:cxn ang="T10">
                <a:pos x="T0" y="T1"/>
              </a:cxn>
              <a:cxn ang="T11">
                <a:pos x="T2" y="T3"/>
              </a:cxn>
              <a:cxn ang="T12">
                <a:pos x="T4" y="T5"/>
              </a:cxn>
              <a:cxn ang="T13">
                <a:pos x="T6" y="T7"/>
              </a:cxn>
              <a:cxn ang="T14">
                <a:pos x="T8" y="T9"/>
              </a:cxn>
            </a:cxnLst>
            <a:rect l="T15" t="T16" r="T17" b="T18"/>
            <a:pathLst>
              <a:path w="141" h="217">
                <a:moveTo>
                  <a:pt x="0" y="111"/>
                </a:moveTo>
                <a:lnTo>
                  <a:pt x="0" y="216"/>
                </a:lnTo>
                <a:lnTo>
                  <a:pt x="140" y="103"/>
                </a:lnTo>
                <a:lnTo>
                  <a:pt x="140" y="0"/>
                </a:lnTo>
                <a:lnTo>
                  <a:pt x="0" y="111"/>
                </a:lnTo>
              </a:path>
            </a:pathLst>
          </a:custGeom>
          <a:solidFill>
            <a:srgbClr val="919191"/>
          </a:solidFill>
          <a:ln w="12700" cap="rnd">
            <a:solidFill>
              <a:srgbClr val="000000"/>
            </a:solidFill>
            <a:round/>
            <a:headEnd/>
            <a:tailEnd/>
          </a:ln>
        </p:spPr>
        <p:txBody>
          <a:bodyPr/>
          <a:lstStyle/>
          <a:p>
            <a:endParaRPr lang="en-US"/>
          </a:p>
        </p:txBody>
      </p:sp>
      <p:sp>
        <p:nvSpPr>
          <p:cNvPr id="8391" name="Freeform 198"/>
          <p:cNvSpPr>
            <a:spLocks/>
          </p:cNvSpPr>
          <p:nvPr/>
        </p:nvSpPr>
        <p:spPr bwMode="auto">
          <a:xfrm>
            <a:off x="3171826" y="5568950"/>
            <a:ext cx="76200" cy="385763"/>
          </a:xfrm>
          <a:custGeom>
            <a:avLst/>
            <a:gdLst>
              <a:gd name="T0" fmla="*/ 2147483647 w 47"/>
              <a:gd name="T1" fmla="*/ 0 h 219"/>
              <a:gd name="T2" fmla="*/ 0 w 47"/>
              <a:gd name="T3" fmla="*/ 2147483647 h 219"/>
              <a:gd name="T4" fmla="*/ 0 w 47"/>
              <a:gd name="T5" fmla="*/ 2147483647 h 219"/>
              <a:gd name="T6" fmla="*/ 2147483647 w 47"/>
              <a:gd name="T7" fmla="*/ 2147483647 h 219"/>
              <a:gd name="T8" fmla="*/ 2147483647 w 47"/>
              <a:gd name="T9" fmla="*/ 0 h 219"/>
              <a:gd name="T10" fmla="*/ 0 60000 65536"/>
              <a:gd name="T11" fmla="*/ 0 60000 65536"/>
              <a:gd name="T12" fmla="*/ 0 60000 65536"/>
              <a:gd name="T13" fmla="*/ 0 60000 65536"/>
              <a:gd name="T14" fmla="*/ 0 60000 65536"/>
              <a:gd name="T15" fmla="*/ 0 w 47"/>
              <a:gd name="T16" fmla="*/ 0 h 219"/>
              <a:gd name="T17" fmla="*/ 47 w 47"/>
              <a:gd name="T18" fmla="*/ 219 h 219"/>
            </a:gdLst>
            <a:ahLst/>
            <a:cxnLst>
              <a:cxn ang="T10">
                <a:pos x="T0" y="T1"/>
              </a:cxn>
              <a:cxn ang="T11">
                <a:pos x="T2" y="T3"/>
              </a:cxn>
              <a:cxn ang="T12">
                <a:pos x="T4" y="T5"/>
              </a:cxn>
              <a:cxn ang="T13">
                <a:pos x="T6" y="T7"/>
              </a:cxn>
              <a:cxn ang="T14">
                <a:pos x="T8" y="T9"/>
              </a:cxn>
            </a:cxnLst>
            <a:rect l="T15" t="T16" r="T17" b="T18"/>
            <a:pathLst>
              <a:path w="47" h="219">
                <a:moveTo>
                  <a:pt x="46" y="0"/>
                </a:moveTo>
                <a:lnTo>
                  <a:pt x="0" y="115"/>
                </a:lnTo>
                <a:lnTo>
                  <a:pt x="0" y="218"/>
                </a:lnTo>
                <a:lnTo>
                  <a:pt x="46" y="103"/>
                </a:lnTo>
                <a:lnTo>
                  <a:pt x="46" y="0"/>
                </a:lnTo>
              </a:path>
            </a:pathLst>
          </a:custGeom>
          <a:solidFill>
            <a:srgbClr val="808080"/>
          </a:solidFill>
          <a:ln w="12700" cap="rnd">
            <a:solidFill>
              <a:srgbClr val="000000"/>
            </a:solidFill>
            <a:round/>
            <a:headEnd/>
            <a:tailEnd/>
          </a:ln>
        </p:spPr>
        <p:txBody>
          <a:bodyPr/>
          <a:lstStyle/>
          <a:p>
            <a:endParaRPr lang="en-US"/>
          </a:p>
        </p:txBody>
      </p:sp>
      <p:sp>
        <p:nvSpPr>
          <p:cNvPr id="8392" name="Freeform 199"/>
          <p:cNvSpPr>
            <a:spLocks/>
          </p:cNvSpPr>
          <p:nvPr/>
        </p:nvSpPr>
        <p:spPr bwMode="auto">
          <a:xfrm>
            <a:off x="3246438" y="5568950"/>
            <a:ext cx="26988" cy="182563"/>
          </a:xfrm>
          <a:custGeom>
            <a:avLst/>
            <a:gdLst>
              <a:gd name="T0" fmla="*/ 0 w 17"/>
              <a:gd name="T1" fmla="*/ 0 h 104"/>
              <a:gd name="T2" fmla="*/ 2147483647 w 17"/>
              <a:gd name="T3" fmla="*/ 0 h 104"/>
              <a:gd name="T4" fmla="*/ 2147483647 w 17"/>
              <a:gd name="T5" fmla="*/ 2147483647 h 104"/>
              <a:gd name="T6" fmla="*/ 0 w 17"/>
              <a:gd name="T7" fmla="*/ 2147483647 h 104"/>
              <a:gd name="T8" fmla="*/ 0 w 17"/>
              <a:gd name="T9" fmla="*/ 0 h 104"/>
              <a:gd name="T10" fmla="*/ 0 60000 65536"/>
              <a:gd name="T11" fmla="*/ 0 60000 65536"/>
              <a:gd name="T12" fmla="*/ 0 60000 65536"/>
              <a:gd name="T13" fmla="*/ 0 60000 65536"/>
              <a:gd name="T14" fmla="*/ 0 60000 65536"/>
              <a:gd name="T15" fmla="*/ 0 w 17"/>
              <a:gd name="T16" fmla="*/ 0 h 104"/>
              <a:gd name="T17" fmla="*/ 17 w 17"/>
              <a:gd name="T18" fmla="*/ 104 h 104"/>
            </a:gdLst>
            <a:ahLst/>
            <a:cxnLst>
              <a:cxn ang="T10">
                <a:pos x="T0" y="T1"/>
              </a:cxn>
              <a:cxn ang="T11">
                <a:pos x="T2" y="T3"/>
              </a:cxn>
              <a:cxn ang="T12">
                <a:pos x="T4" y="T5"/>
              </a:cxn>
              <a:cxn ang="T13">
                <a:pos x="T6" y="T7"/>
              </a:cxn>
              <a:cxn ang="T14">
                <a:pos x="T8" y="T9"/>
              </a:cxn>
            </a:cxnLst>
            <a:rect l="T15" t="T16" r="T17" b="T18"/>
            <a:pathLst>
              <a:path w="17" h="104">
                <a:moveTo>
                  <a:pt x="0" y="0"/>
                </a:moveTo>
                <a:lnTo>
                  <a:pt x="16" y="0"/>
                </a:lnTo>
                <a:lnTo>
                  <a:pt x="16" y="103"/>
                </a:lnTo>
                <a:lnTo>
                  <a:pt x="0" y="102"/>
                </a:lnTo>
                <a:lnTo>
                  <a:pt x="0" y="0"/>
                </a:lnTo>
              </a:path>
            </a:pathLst>
          </a:custGeom>
          <a:solidFill>
            <a:srgbClr val="414141"/>
          </a:solidFill>
          <a:ln w="12700" cap="rnd">
            <a:solidFill>
              <a:srgbClr val="414141"/>
            </a:solidFill>
            <a:round/>
            <a:headEnd/>
            <a:tailEnd/>
          </a:ln>
        </p:spPr>
        <p:txBody>
          <a:bodyPr/>
          <a:lstStyle/>
          <a:p>
            <a:endParaRPr lang="en-US"/>
          </a:p>
        </p:txBody>
      </p:sp>
      <p:sp>
        <p:nvSpPr>
          <p:cNvPr id="8393" name="Freeform 200"/>
          <p:cNvSpPr>
            <a:spLocks/>
          </p:cNvSpPr>
          <p:nvPr/>
        </p:nvSpPr>
        <p:spPr bwMode="auto">
          <a:xfrm>
            <a:off x="3295651" y="5507038"/>
            <a:ext cx="88900" cy="279400"/>
          </a:xfrm>
          <a:custGeom>
            <a:avLst/>
            <a:gdLst>
              <a:gd name="T0" fmla="*/ 0 w 56"/>
              <a:gd name="T1" fmla="*/ 2147483647 h 159"/>
              <a:gd name="T2" fmla="*/ 0 w 56"/>
              <a:gd name="T3" fmla="*/ 2147483647 h 159"/>
              <a:gd name="T4" fmla="*/ 2147483647 w 56"/>
              <a:gd name="T5" fmla="*/ 2147483647 h 159"/>
              <a:gd name="T6" fmla="*/ 2147483647 w 56"/>
              <a:gd name="T7" fmla="*/ 0 h 159"/>
              <a:gd name="T8" fmla="*/ 0 w 56"/>
              <a:gd name="T9" fmla="*/ 2147483647 h 159"/>
              <a:gd name="T10" fmla="*/ 0 60000 65536"/>
              <a:gd name="T11" fmla="*/ 0 60000 65536"/>
              <a:gd name="T12" fmla="*/ 0 60000 65536"/>
              <a:gd name="T13" fmla="*/ 0 60000 65536"/>
              <a:gd name="T14" fmla="*/ 0 60000 65536"/>
              <a:gd name="T15" fmla="*/ 0 w 56"/>
              <a:gd name="T16" fmla="*/ 0 h 159"/>
              <a:gd name="T17" fmla="*/ 56 w 56"/>
              <a:gd name="T18" fmla="*/ 159 h 159"/>
            </a:gdLst>
            <a:ahLst/>
            <a:cxnLst>
              <a:cxn ang="T10">
                <a:pos x="T0" y="T1"/>
              </a:cxn>
              <a:cxn ang="T11">
                <a:pos x="T2" y="T3"/>
              </a:cxn>
              <a:cxn ang="T12">
                <a:pos x="T4" y="T5"/>
              </a:cxn>
              <a:cxn ang="T13">
                <a:pos x="T6" y="T7"/>
              </a:cxn>
              <a:cxn ang="T14">
                <a:pos x="T8" y="T9"/>
              </a:cxn>
            </a:cxnLst>
            <a:rect l="T15" t="T16" r="T17" b="T18"/>
            <a:pathLst>
              <a:path w="56" h="159">
                <a:moveTo>
                  <a:pt x="0" y="52"/>
                </a:moveTo>
                <a:lnTo>
                  <a:pt x="0" y="158"/>
                </a:lnTo>
                <a:lnTo>
                  <a:pt x="55" y="104"/>
                </a:lnTo>
                <a:lnTo>
                  <a:pt x="55" y="0"/>
                </a:lnTo>
                <a:lnTo>
                  <a:pt x="0" y="52"/>
                </a:lnTo>
              </a:path>
            </a:pathLst>
          </a:custGeom>
          <a:solidFill>
            <a:srgbClr val="808080"/>
          </a:solidFill>
          <a:ln w="12700" cap="rnd">
            <a:solidFill>
              <a:srgbClr val="000000"/>
            </a:solidFill>
            <a:round/>
            <a:headEnd/>
            <a:tailEnd/>
          </a:ln>
        </p:spPr>
        <p:txBody>
          <a:bodyPr/>
          <a:lstStyle/>
          <a:p>
            <a:endParaRPr lang="en-US"/>
          </a:p>
        </p:txBody>
      </p:sp>
      <p:sp>
        <p:nvSpPr>
          <p:cNvPr id="8394" name="Freeform 201"/>
          <p:cNvSpPr>
            <a:spLocks/>
          </p:cNvSpPr>
          <p:nvPr/>
        </p:nvSpPr>
        <p:spPr bwMode="auto">
          <a:xfrm>
            <a:off x="3765551" y="5672138"/>
            <a:ext cx="55562" cy="423862"/>
          </a:xfrm>
          <a:custGeom>
            <a:avLst/>
            <a:gdLst>
              <a:gd name="T0" fmla="*/ 0 w 35"/>
              <a:gd name="T1" fmla="*/ 0 h 241"/>
              <a:gd name="T2" fmla="*/ 2147483647 w 35"/>
              <a:gd name="T3" fmla="*/ 2147483647 h 241"/>
              <a:gd name="T4" fmla="*/ 2147483647 w 35"/>
              <a:gd name="T5" fmla="*/ 2147483647 h 241"/>
              <a:gd name="T6" fmla="*/ 0 w 35"/>
              <a:gd name="T7" fmla="*/ 2147483647 h 241"/>
              <a:gd name="T8" fmla="*/ 0 w 35"/>
              <a:gd name="T9" fmla="*/ 0 h 241"/>
              <a:gd name="T10" fmla="*/ 0 60000 65536"/>
              <a:gd name="T11" fmla="*/ 0 60000 65536"/>
              <a:gd name="T12" fmla="*/ 0 60000 65536"/>
              <a:gd name="T13" fmla="*/ 0 60000 65536"/>
              <a:gd name="T14" fmla="*/ 0 60000 65536"/>
              <a:gd name="T15" fmla="*/ 0 w 35"/>
              <a:gd name="T16" fmla="*/ 0 h 241"/>
              <a:gd name="T17" fmla="*/ 35 w 35"/>
              <a:gd name="T18" fmla="*/ 241 h 241"/>
            </a:gdLst>
            <a:ahLst/>
            <a:cxnLst>
              <a:cxn ang="T10">
                <a:pos x="T0" y="T1"/>
              </a:cxn>
              <a:cxn ang="T11">
                <a:pos x="T2" y="T3"/>
              </a:cxn>
              <a:cxn ang="T12">
                <a:pos x="T4" y="T5"/>
              </a:cxn>
              <a:cxn ang="T13">
                <a:pos x="T6" y="T7"/>
              </a:cxn>
              <a:cxn ang="T14">
                <a:pos x="T8" y="T9"/>
              </a:cxn>
            </a:cxnLst>
            <a:rect l="T15" t="T16" r="T17" b="T18"/>
            <a:pathLst>
              <a:path w="35" h="241">
                <a:moveTo>
                  <a:pt x="0" y="0"/>
                </a:moveTo>
                <a:lnTo>
                  <a:pt x="34" y="135"/>
                </a:lnTo>
                <a:lnTo>
                  <a:pt x="34" y="240"/>
                </a:lnTo>
                <a:lnTo>
                  <a:pt x="0" y="102"/>
                </a:lnTo>
                <a:lnTo>
                  <a:pt x="0" y="0"/>
                </a:lnTo>
              </a:path>
            </a:pathLst>
          </a:custGeom>
          <a:solidFill>
            <a:srgbClr val="919191"/>
          </a:solidFill>
          <a:ln w="12700" cap="rnd">
            <a:solidFill>
              <a:srgbClr val="000000"/>
            </a:solidFill>
            <a:round/>
            <a:headEnd/>
            <a:tailEnd/>
          </a:ln>
        </p:spPr>
        <p:txBody>
          <a:bodyPr/>
          <a:lstStyle/>
          <a:p>
            <a:endParaRPr lang="en-US"/>
          </a:p>
        </p:txBody>
      </p:sp>
      <p:sp>
        <p:nvSpPr>
          <p:cNvPr id="8395" name="Freeform 202"/>
          <p:cNvSpPr>
            <a:spLocks/>
          </p:cNvSpPr>
          <p:nvPr/>
        </p:nvSpPr>
        <p:spPr bwMode="auto">
          <a:xfrm>
            <a:off x="3944938" y="5822950"/>
            <a:ext cx="28575" cy="263525"/>
          </a:xfrm>
          <a:custGeom>
            <a:avLst/>
            <a:gdLst>
              <a:gd name="T0" fmla="*/ 2147483647 w 17"/>
              <a:gd name="T1" fmla="*/ 0 h 150"/>
              <a:gd name="T2" fmla="*/ 0 w 17"/>
              <a:gd name="T3" fmla="*/ 2147483647 h 150"/>
              <a:gd name="T4" fmla="*/ 0 w 17"/>
              <a:gd name="T5" fmla="*/ 2147483647 h 150"/>
              <a:gd name="T6" fmla="*/ 2147483647 w 17"/>
              <a:gd name="T7" fmla="*/ 2147483647 h 150"/>
              <a:gd name="T8" fmla="*/ 2147483647 w 17"/>
              <a:gd name="T9" fmla="*/ 0 h 150"/>
              <a:gd name="T10" fmla="*/ 0 60000 65536"/>
              <a:gd name="T11" fmla="*/ 0 60000 65536"/>
              <a:gd name="T12" fmla="*/ 0 60000 65536"/>
              <a:gd name="T13" fmla="*/ 0 60000 65536"/>
              <a:gd name="T14" fmla="*/ 0 60000 65536"/>
              <a:gd name="T15" fmla="*/ 0 w 17"/>
              <a:gd name="T16" fmla="*/ 0 h 150"/>
              <a:gd name="T17" fmla="*/ 17 w 17"/>
              <a:gd name="T18" fmla="*/ 150 h 150"/>
            </a:gdLst>
            <a:ahLst/>
            <a:cxnLst>
              <a:cxn ang="T10">
                <a:pos x="T0" y="T1"/>
              </a:cxn>
              <a:cxn ang="T11">
                <a:pos x="T2" y="T3"/>
              </a:cxn>
              <a:cxn ang="T12">
                <a:pos x="T4" y="T5"/>
              </a:cxn>
              <a:cxn ang="T13">
                <a:pos x="T6" y="T7"/>
              </a:cxn>
              <a:cxn ang="T14">
                <a:pos x="T8" y="T9"/>
              </a:cxn>
            </a:cxnLst>
            <a:rect l="T15" t="T16" r="T17" b="T18"/>
            <a:pathLst>
              <a:path w="17" h="150">
                <a:moveTo>
                  <a:pt x="12" y="0"/>
                </a:moveTo>
                <a:lnTo>
                  <a:pt x="0" y="46"/>
                </a:lnTo>
                <a:lnTo>
                  <a:pt x="0" y="149"/>
                </a:lnTo>
                <a:lnTo>
                  <a:pt x="16" y="104"/>
                </a:lnTo>
                <a:lnTo>
                  <a:pt x="12" y="0"/>
                </a:lnTo>
              </a:path>
            </a:pathLst>
          </a:custGeom>
          <a:solidFill>
            <a:srgbClr val="676767"/>
          </a:solidFill>
          <a:ln w="12700" cap="rnd">
            <a:solidFill>
              <a:srgbClr val="000000"/>
            </a:solidFill>
            <a:round/>
            <a:headEnd/>
            <a:tailEnd/>
          </a:ln>
        </p:spPr>
        <p:txBody>
          <a:bodyPr/>
          <a:lstStyle/>
          <a:p>
            <a:endParaRPr lang="en-US"/>
          </a:p>
        </p:txBody>
      </p:sp>
      <p:sp>
        <p:nvSpPr>
          <p:cNvPr id="8396" name="Freeform 203"/>
          <p:cNvSpPr>
            <a:spLocks/>
          </p:cNvSpPr>
          <p:nvPr/>
        </p:nvSpPr>
        <p:spPr bwMode="auto">
          <a:xfrm>
            <a:off x="2727326" y="5965825"/>
            <a:ext cx="223837" cy="282575"/>
          </a:xfrm>
          <a:custGeom>
            <a:avLst/>
            <a:gdLst>
              <a:gd name="T0" fmla="*/ 0 w 139"/>
              <a:gd name="T1" fmla="*/ 2147483647 h 160"/>
              <a:gd name="T2" fmla="*/ 0 w 139"/>
              <a:gd name="T3" fmla="*/ 2147483647 h 160"/>
              <a:gd name="T4" fmla="*/ 2147483647 w 139"/>
              <a:gd name="T5" fmla="*/ 2147483647 h 160"/>
              <a:gd name="T6" fmla="*/ 2147483647 w 139"/>
              <a:gd name="T7" fmla="*/ 0 h 160"/>
              <a:gd name="T8" fmla="*/ 0 w 139"/>
              <a:gd name="T9" fmla="*/ 2147483647 h 160"/>
              <a:gd name="T10" fmla="*/ 0 60000 65536"/>
              <a:gd name="T11" fmla="*/ 0 60000 65536"/>
              <a:gd name="T12" fmla="*/ 0 60000 65536"/>
              <a:gd name="T13" fmla="*/ 0 60000 65536"/>
              <a:gd name="T14" fmla="*/ 0 60000 65536"/>
              <a:gd name="T15" fmla="*/ 0 w 139"/>
              <a:gd name="T16" fmla="*/ 0 h 160"/>
              <a:gd name="T17" fmla="*/ 139 w 139"/>
              <a:gd name="T18" fmla="*/ 160 h 160"/>
            </a:gdLst>
            <a:ahLst/>
            <a:cxnLst>
              <a:cxn ang="T10">
                <a:pos x="T0" y="T1"/>
              </a:cxn>
              <a:cxn ang="T11">
                <a:pos x="T2" y="T3"/>
              </a:cxn>
              <a:cxn ang="T12">
                <a:pos x="T4" y="T5"/>
              </a:cxn>
              <a:cxn ang="T13">
                <a:pos x="T6" y="T7"/>
              </a:cxn>
              <a:cxn ang="T14">
                <a:pos x="T8" y="T9"/>
              </a:cxn>
            </a:cxnLst>
            <a:rect l="T15" t="T16" r="T17" b="T18"/>
            <a:pathLst>
              <a:path w="139" h="160">
                <a:moveTo>
                  <a:pt x="0" y="53"/>
                </a:moveTo>
                <a:lnTo>
                  <a:pt x="0" y="159"/>
                </a:lnTo>
                <a:lnTo>
                  <a:pt x="138" y="104"/>
                </a:lnTo>
                <a:lnTo>
                  <a:pt x="138" y="0"/>
                </a:lnTo>
                <a:lnTo>
                  <a:pt x="0" y="53"/>
                </a:lnTo>
              </a:path>
            </a:pathLst>
          </a:custGeom>
          <a:solidFill>
            <a:srgbClr val="808080"/>
          </a:solidFill>
          <a:ln w="12700" cap="rnd">
            <a:solidFill>
              <a:srgbClr val="414141"/>
            </a:solidFill>
            <a:round/>
            <a:headEnd/>
            <a:tailEnd/>
          </a:ln>
        </p:spPr>
        <p:txBody>
          <a:bodyPr/>
          <a:lstStyle/>
          <a:p>
            <a:endParaRPr lang="en-US"/>
          </a:p>
        </p:txBody>
      </p:sp>
      <p:sp>
        <p:nvSpPr>
          <p:cNvPr id="8397" name="Freeform 204"/>
          <p:cNvSpPr>
            <a:spLocks/>
          </p:cNvSpPr>
          <p:nvPr/>
        </p:nvSpPr>
        <p:spPr bwMode="auto">
          <a:xfrm>
            <a:off x="3827463" y="5894388"/>
            <a:ext cx="127000" cy="192087"/>
          </a:xfrm>
          <a:custGeom>
            <a:avLst/>
            <a:gdLst>
              <a:gd name="T0" fmla="*/ 2147483647 w 79"/>
              <a:gd name="T1" fmla="*/ 2147483647 h 109"/>
              <a:gd name="T2" fmla="*/ 2147483647 w 79"/>
              <a:gd name="T3" fmla="*/ 0 h 109"/>
              <a:gd name="T4" fmla="*/ 2147483647 w 79"/>
              <a:gd name="T5" fmla="*/ 2147483647 h 109"/>
              <a:gd name="T6" fmla="*/ 0 w 79"/>
              <a:gd name="T7" fmla="*/ 2147483647 h 109"/>
              <a:gd name="T8" fmla="*/ 2147483647 w 79"/>
              <a:gd name="T9" fmla="*/ 2147483647 h 109"/>
              <a:gd name="T10" fmla="*/ 0 60000 65536"/>
              <a:gd name="T11" fmla="*/ 0 60000 65536"/>
              <a:gd name="T12" fmla="*/ 0 60000 65536"/>
              <a:gd name="T13" fmla="*/ 0 60000 65536"/>
              <a:gd name="T14" fmla="*/ 0 60000 65536"/>
              <a:gd name="T15" fmla="*/ 0 w 79"/>
              <a:gd name="T16" fmla="*/ 0 h 109"/>
              <a:gd name="T17" fmla="*/ 79 w 79"/>
              <a:gd name="T18" fmla="*/ 109 h 109"/>
            </a:gdLst>
            <a:ahLst/>
            <a:cxnLst>
              <a:cxn ang="T10">
                <a:pos x="T0" y="T1"/>
              </a:cxn>
              <a:cxn ang="T11">
                <a:pos x="T2" y="T3"/>
              </a:cxn>
              <a:cxn ang="T12">
                <a:pos x="T4" y="T5"/>
              </a:cxn>
              <a:cxn ang="T13">
                <a:pos x="T6" y="T7"/>
              </a:cxn>
              <a:cxn ang="T14">
                <a:pos x="T8" y="T9"/>
              </a:cxn>
            </a:cxnLst>
            <a:rect l="T15" t="T16" r="T17" b="T18"/>
            <a:pathLst>
              <a:path w="79" h="109">
                <a:moveTo>
                  <a:pt x="1" y="6"/>
                </a:moveTo>
                <a:lnTo>
                  <a:pt x="78" y="0"/>
                </a:lnTo>
                <a:lnTo>
                  <a:pt x="78" y="103"/>
                </a:lnTo>
                <a:lnTo>
                  <a:pt x="0" y="108"/>
                </a:lnTo>
                <a:lnTo>
                  <a:pt x="1" y="6"/>
                </a:lnTo>
              </a:path>
            </a:pathLst>
          </a:custGeom>
          <a:solidFill>
            <a:srgbClr val="808080"/>
          </a:solidFill>
          <a:ln w="12700" cap="rnd">
            <a:solidFill>
              <a:srgbClr val="000000"/>
            </a:solidFill>
            <a:round/>
            <a:headEnd/>
            <a:tailEnd/>
          </a:ln>
        </p:spPr>
        <p:txBody>
          <a:bodyPr/>
          <a:lstStyle/>
          <a:p>
            <a:endParaRPr lang="en-US"/>
          </a:p>
        </p:txBody>
      </p:sp>
      <p:sp>
        <p:nvSpPr>
          <p:cNvPr id="8398" name="AutoShape 205"/>
          <p:cNvSpPr>
            <a:spLocks noChangeArrowheads="1"/>
          </p:cNvSpPr>
          <p:nvPr/>
        </p:nvSpPr>
        <p:spPr bwMode="auto">
          <a:xfrm>
            <a:off x="4019550" y="4089400"/>
            <a:ext cx="90487"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399" name="AutoShape 206"/>
          <p:cNvSpPr>
            <a:spLocks noChangeArrowheads="1"/>
          </p:cNvSpPr>
          <p:nvPr/>
        </p:nvSpPr>
        <p:spPr bwMode="auto">
          <a:xfrm>
            <a:off x="4357687" y="4081462"/>
            <a:ext cx="88900"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0" name="AutoShape 207"/>
          <p:cNvSpPr>
            <a:spLocks noChangeArrowheads="1"/>
          </p:cNvSpPr>
          <p:nvPr/>
        </p:nvSpPr>
        <p:spPr bwMode="auto">
          <a:xfrm>
            <a:off x="4610100" y="3679825"/>
            <a:ext cx="87312"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1" name="AutoShape 208"/>
          <p:cNvSpPr>
            <a:spLocks noChangeArrowheads="1"/>
          </p:cNvSpPr>
          <p:nvPr/>
        </p:nvSpPr>
        <p:spPr bwMode="auto">
          <a:xfrm>
            <a:off x="4651375" y="4270375"/>
            <a:ext cx="88900"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2" name="AutoShape 209"/>
          <p:cNvSpPr>
            <a:spLocks noChangeArrowheads="1"/>
          </p:cNvSpPr>
          <p:nvPr/>
        </p:nvSpPr>
        <p:spPr bwMode="auto">
          <a:xfrm>
            <a:off x="4859337" y="3348037"/>
            <a:ext cx="90488"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3" name="AutoShape 210"/>
          <p:cNvSpPr>
            <a:spLocks noChangeArrowheads="1"/>
          </p:cNvSpPr>
          <p:nvPr/>
        </p:nvSpPr>
        <p:spPr bwMode="auto">
          <a:xfrm>
            <a:off x="4721225" y="3073400"/>
            <a:ext cx="88900"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4" name="AutoShape 211"/>
          <p:cNvSpPr>
            <a:spLocks noChangeArrowheads="1"/>
          </p:cNvSpPr>
          <p:nvPr/>
        </p:nvSpPr>
        <p:spPr bwMode="auto">
          <a:xfrm>
            <a:off x="5157787" y="2882900"/>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5" name="AutoShape 212"/>
          <p:cNvSpPr>
            <a:spLocks noChangeArrowheads="1"/>
          </p:cNvSpPr>
          <p:nvPr/>
        </p:nvSpPr>
        <p:spPr bwMode="auto">
          <a:xfrm>
            <a:off x="4891087" y="2292350"/>
            <a:ext cx="90488"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6" name="AutoShape 213"/>
          <p:cNvSpPr>
            <a:spLocks noChangeArrowheads="1"/>
          </p:cNvSpPr>
          <p:nvPr/>
        </p:nvSpPr>
        <p:spPr bwMode="auto">
          <a:xfrm>
            <a:off x="5365750" y="4640262"/>
            <a:ext cx="92075"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7" name="AutoShape 214"/>
          <p:cNvSpPr>
            <a:spLocks noChangeArrowheads="1"/>
          </p:cNvSpPr>
          <p:nvPr/>
        </p:nvSpPr>
        <p:spPr bwMode="auto">
          <a:xfrm>
            <a:off x="5686425" y="4513262"/>
            <a:ext cx="90487"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8" name="AutoShape 215"/>
          <p:cNvSpPr>
            <a:spLocks noChangeArrowheads="1"/>
          </p:cNvSpPr>
          <p:nvPr/>
        </p:nvSpPr>
        <p:spPr bwMode="auto">
          <a:xfrm>
            <a:off x="6180137" y="4276725"/>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09" name="AutoShape 216"/>
          <p:cNvSpPr>
            <a:spLocks noChangeArrowheads="1"/>
          </p:cNvSpPr>
          <p:nvPr/>
        </p:nvSpPr>
        <p:spPr bwMode="auto">
          <a:xfrm>
            <a:off x="5656262" y="3648075"/>
            <a:ext cx="87313"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0" name="AutoShape 217"/>
          <p:cNvSpPr>
            <a:spLocks noChangeArrowheads="1"/>
          </p:cNvSpPr>
          <p:nvPr/>
        </p:nvSpPr>
        <p:spPr bwMode="auto">
          <a:xfrm>
            <a:off x="6164262" y="4497387"/>
            <a:ext cx="90488"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1" name="AutoShape 218"/>
          <p:cNvSpPr>
            <a:spLocks noChangeArrowheads="1"/>
          </p:cNvSpPr>
          <p:nvPr/>
        </p:nvSpPr>
        <p:spPr bwMode="auto">
          <a:xfrm>
            <a:off x="6529387" y="4397375"/>
            <a:ext cx="88900"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2" name="AutoShape 219"/>
          <p:cNvSpPr>
            <a:spLocks noChangeArrowheads="1"/>
          </p:cNvSpPr>
          <p:nvPr/>
        </p:nvSpPr>
        <p:spPr bwMode="auto">
          <a:xfrm>
            <a:off x="6696075" y="4144962"/>
            <a:ext cx="87312"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3" name="AutoShape 220"/>
          <p:cNvSpPr>
            <a:spLocks noChangeArrowheads="1"/>
          </p:cNvSpPr>
          <p:nvPr/>
        </p:nvSpPr>
        <p:spPr bwMode="auto">
          <a:xfrm>
            <a:off x="6675437" y="3732212"/>
            <a:ext cx="90488"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4" name="AutoShape 221"/>
          <p:cNvSpPr>
            <a:spLocks noChangeArrowheads="1"/>
          </p:cNvSpPr>
          <p:nvPr/>
        </p:nvSpPr>
        <p:spPr bwMode="auto">
          <a:xfrm>
            <a:off x="7113587" y="47005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5" name="AutoShape 222"/>
          <p:cNvSpPr>
            <a:spLocks noChangeArrowheads="1"/>
          </p:cNvSpPr>
          <p:nvPr/>
        </p:nvSpPr>
        <p:spPr bwMode="auto">
          <a:xfrm>
            <a:off x="7200900" y="4086225"/>
            <a:ext cx="90487"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6" name="AutoShape 223"/>
          <p:cNvSpPr>
            <a:spLocks noChangeArrowheads="1"/>
          </p:cNvSpPr>
          <p:nvPr/>
        </p:nvSpPr>
        <p:spPr bwMode="auto">
          <a:xfrm>
            <a:off x="7304087" y="3911600"/>
            <a:ext cx="88900"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7" name="AutoShape 224"/>
          <p:cNvSpPr>
            <a:spLocks noChangeArrowheads="1"/>
          </p:cNvSpPr>
          <p:nvPr/>
        </p:nvSpPr>
        <p:spPr bwMode="auto">
          <a:xfrm>
            <a:off x="7224712" y="3675062"/>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8" name="AutoShape 225"/>
          <p:cNvSpPr>
            <a:spLocks noChangeArrowheads="1"/>
          </p:cNvSpPr>
          <p:nvPr/>
        </p:nvSpPr>
        <p:spPr bwMode="auto">
          <a:xfrm>
            <a:off x="6983412" y="3611562"/>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19" name="AutoShape 226"/>
          <p:cNvSpPr>
            <a:spLocks noChangeArrowheads="1"/>
          </p:cNvSpPr>
          <p:nvPr/>
        </p:nvSpPr>
        <p:spPr bwMode="auto">
          <a:xfrm>
            <a:off x="5881687" y="3621087"/>
            <a:ext cx="88900"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0" name="AutoShape 227"/>
          <p:cNvSpPr>
            <a:spLocks noChangeArrowheads="1"/>
          </p:cNvSpPr>
          <p:nvPr/>
        </p:nvSpPr>
        <p:spPr bwMode="auto">
          <a:xfrm>
            <a:off x="5819775" y="3746500"/>
            <a:ext cx="88900"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1" name="AutoShape 228"/>
          <p:cNvSpPr>
            <a:spLocks noChangeArrowheads="1"/>
          </p:cNvSpPr>
          <p:nvPr/>
        </p:nvSpPr>
        <p:spPr bwMode="auto">
          <a:xfrm>
            <a:off x="5649912" y="3373437"/>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2" name="AutoShape 229"/>
          <p:cNvSpPr>
            <a:spLocks noChangeArrowheads="1"/>
          </p:cNvSpPr>
          <p:nvPr/>
        </p:nvSpPr>
        <p:spPr bwMode="auto">
          <a:xfrm>
            <a:off x="5630862" y="3182937"/>
            <a:ext cx="90488"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3" name="AutoShape 230"/>
          <p:cNvSpPr>
            <a:spLocks noChangeArrowheads="1"/>
          </p:cNvSpPr>
          <p:nvPr/>
        </p:nvSpPr>
        <p:spPr bwMode="auto">
          <a:xfrm>
            <a:off x="6330950" y="3384550"/>
            <a:ext cx="92075"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4" name="AutoShape 231"/>
          <p:cNvSpPr>
            <a:spLocks noChangeArrowheads="1"/>
          </p:cNvSpPr>
          <p:nvPr/>
        </p:nvSpPr>
        <p:spPr bwMode="auto">
          <a:xfrm>
            <a:off x="6080125" y="3194050"/>
            <a:ext cx="92075"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5" name="AutoShape 232"/>
          <p:cNvSpPr>
            <a:spLocks noChangeArrowheads="1"/>
          </p:cNvSpPr>
          <p:nvPr/>
        </p:nvSpPr>
        <p:spPr bwMode="auto">
          <a:xfrm>
            <a:off x="6062662" y="2892425"/>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6" name="AutoShape 233"/>
          <p:cNvSpPr>
            <a:spLocks noChangeArrowheads="1"/>
          </p:cNvSpPr>
          <p:nvPr/>
        </p:nvSpPr>
        <p:spPr bwMode="auto">
          <a:xfrm>
            <a:off x="6440487" y="2797175"/>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7" name="AutoShape 234"/>
          <p:cNvSpPr>
            <a:spLocks noChangeArrowheads="1"/>
          </p:cNvSpPr>
          <p:nvPr/>
        </p:nvSpPr>
        <p:spPr bwMode="auto">
          <a:xfrm>
            <a:off x="6288087" y="3114675"/>
            <a:ext cx="88900"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8" name="AutoShape 235"/>
          <p:cNvSpPr>
            <a:spLocks noChangeArrowheads="1"/>
          </p:cNvSpPr>
          <p:nvPr/>
        </p:nvSpPr>
        <p:spPr bwMode="auto">
          <a:xfrm>
            <a:off x="6186487" y="28336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29" name="AutoShape 236"/>
          <p:cNvSpPr>
            <a:spLocks noChangeArrowheads="1"/>
          </p:cNvSpPr>
          <p:nvPr/>
        </p:nvSpPr>
        <p:spPr bwMode="auto">
          <a:xfrm>
            <a:off x="6659562" y="2960687"/>
            <a:ext cx="87313"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0" name="AutoShape 237"/>
          <p:cNvSpPr>
            <a:spLocks noChangeArrowheads="1"/>
          </p:cNvSpPr>
          <p:nvPr/>
        </p:nvSpPr>
        <p:spPr bwMode="auto">
          <a:xfrm>
            <a:off x="6740525" y="2698750"/>
            <a:ext cx="90487"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1" name="AutoShape 238"/>
          <p:cNvSpPr>
            <a:spLocks noChangeArrowheads="1"/>
          </p:cNvSpPr>
          <p:nvPr/>
        </p:nvSpPr>
        <p:spPr bwMode="auto">
          <a:xfrm>
            <a:off x="6872287" y="3057525"/>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2" name="AutoShape 239"/>
          <p:cNvSpPr>
            <a:spLocks noChangeArrowheads="1"/>
          </p:cNvSpPr>
          <p:nvPr/>
        </p:nvSpPr>
        <p:spPr bwMode="auto">
          <a:xfrm>
            <a:off x="6824662" y="33416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3" name="AutoShape 240"/>
          <p:cNvSpPr>
            <a:spLocks noChangeArrowheads="1"/>
          </p:cNvSpPr>
          <p:nvPr/>
        </p:nvSpPr>
        <p:spPr bwMode="auto">
          <a:xfrm>
            <a:off x="6778625" y="3468687"/>
            <a:ext cx="92075"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4" name="AutoShape 241"/>
          <p:cNvSpPr>
            <a:spLocks noChangeArrowheads="1"/>
          </p:cNvSpPr>
          <p:nvPr/>
        </p:nvSpPr>
        <p:spPr bwMode="auto">
          <a:xfrm>
            <a:off x="6677025" y="3438525"/>
            <a:ext cx="90487"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5" name="AutoShape 242"/>
          <p:cNvSpPr>
            <a:spLocks noChangeArrowheads="1"/>
          </p:cNvSpPr>
          <p:nvPr/>
        </p:nvSpPr>
        <p:spPr bwMode="auto">
          <a:xfrm>
            <a:off x="7265987" y="3257550"/>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6" name="AutoShape 243"/>
          <p:cNvSpPr>
            <a:spLocks noChangeArrowheads="1"/>
          </p:cNvSpPr>
          <p:nvPr/>
        </p:nvSpPr>
        <p:spPr bwMode="auto">
          <a:xfrm>
            <a:off x="7443787" y="34051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7" name="AutoShape 244"/>
          <p:cNvSpPr>
            <a:spLocks noChangeArrowheads="1"/>
          </p:cNvSpPr>
          <p:nvPr/>
        </p:nvSpPr>
        <p:spPr bwMode="auto">
          <a:xfrm>
            <a:off x="7554912" y="3341687"/>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8" name="AutoShape 245"/>
          <p:cNvSpPr>
            <a:spLocks noChangeArrowheads="1"/>
          </p:cNvSpPr>
          <p:nvPr/>
        </p:nvSpPr>
        <p:spPr bwMode="auto">
          <a:xfrm>
            <a:off x="7596187" y="2955925"/>
            <a:ext cx="90488"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39" name="AutoShape 246"/>
          <p:cNvSpPr>
            <a:spLocks noChangeArrowheads="1"/>
          </p:cNvSpPr>
          <p:nvPr/>
        </p:nvSpPr>
        <p:spPr bwMode="auto">
          <a:xfrm>
            <a:off x="7599362" y="2668587"/>
            <a:ext cx="87313"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40" name="AutoShape 247"/>
          <p:cNvSpPr>
            <a:spLocks noChangeArrowheads="1"/>
          </p:cNvSpPr>
          <p:nvPr/>
        </p:nvSpPr>
        <p:spPr bwMode="auto">
          <a:xfrm>
            <a:off x="7939087" y="2863850"/>
            <a:ext cx="92075"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41" name="AutoShape 248"/>
          <p:cNvSpPr>
            <a:spLocks noChangeArrowheads="1"/>
          </p:cNvSpPr>
          <p:nvPr/>
        </p:nvSpPr>
        <p:spPr bwMode="auto">
          <a:xfrm>
            <a:off x="8426450" y="2832100"/>
            <a:ext cx="88900"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42" name="Freeform 249"/>
          <p:cNvSpPr>
            <a:spLocks/>
          </p:cNvSpPr>
          <p:nvPr/>
        </p:nvSpPr>
        <p:spPr bwMode="auto">
          <a:xfrm>
            <a:off x="7685087" y="5726112"/>
            <a:ext cx="509588" cy="188913"/>
          </a:xfrm>
          <a:custGeom>
            <a:avLst/>
            <a:gdLst>
              <a:gd name="T0" fmla="*/ 0 w 318"/>
              <a:gd name="T1" fmla="*/ 2147483647 h 107"/>
              <a:gd name="T2" fmla="*/ 2147483647 w 318"/>
              <a:gd name="T3" fmla="*/ 0 h 107"/>
              <a:gd name="T4" fmla="*/ 2147483647 w 318"/>
              <a:gd name="T5" fmla="*/ 2147483647 h 107"/>
              <a:gd name="T6" fmla="*/ 2147483647 w 318"/>
              <a:gd name="T7" fmla="*/ 2147483647 h 107"/>
              <a:gd name="T8" fmla="*/ 2147483647 w 318"/>
              <a:gd name="T9" fmla="*/ 2147483647 h 107"/>
              <a:gd name="T10" fmla="*/ 2147483647 w 318"/>
              <a:gd name="T11" fmla="*/ 2147483647 h 107"/>
              <a:gd name="T12" fmla="*/ 2147483647 w 318"/>
              <a:gd name="T13" fmla="*/ 2147483647 h 107"/>
              <a:gd name="T14" fmla="*/ 2147483647 w 318"/>
              <a:gd name="T15" fmla="*/ 2147483647 h 107"/>
              <a:gd name="T16" fmla="*/ 2147483647 w 318"/>
              <a:gd name="T17" fmla="*/ 2147483647 h 107"/>
              <a:gd name="T18" fmla="*/ 2147483647 w 318"/>
              <a:gd name="T19" fmla="*/ 2147483647 h 107"/>
              <a:gd name="T20" fmla="*/ 0 w 318"/>
              <a:gd name="T21" fmla="*/ 2147483647 h 107"/>
              <a:gd name="T22" fmla="*/ 0 w 318"/>
              <a:gd name="T23" fmla="*/ 2147483647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8"/>
              <a:gd name="T37" fmla="*/ 0 h 107"/>
              <a:gd name="T38" fmla="*/ 318 w 318"/>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8" h="107">
                <a:moveTo>
                  <a:pt x="0" y="23"/>
                </a:moveTo>
                <a:lnTo>
                  <a:pt x="52" y="0"/>
                </a:lnTo>
                <a:lnTo>
                  <a:pt x="236" y="9"/>
                </a:lnTo>
                <a:lnTo>
                  <a:pt x="304" y="13"/>
                </a:lnTo>
                <a:lnTo>
                  <a:pt x="317" y="33"/>
                </a:lnTo>
                <a:lnTo>
                  <a:pt x="275" y="48"/>
                </a:lnTo>
                <a:lnTo>
                  <a:pt x="252" y="88"/>
                </a:lnTo>
                <a:lnTo>
                  <a:pt x="162" y="103"/>
                </a:lnTo>
                <a:lnTo>
                  <a:pt x="3" y="106"/>
                </a:lnTo>
                <a:lnTo>
                  <a:pt x="28" y="83"/>
                </a:lnTo>
                <a:lnTo>
                  <a:pt x="0" y="61"/>
                </a:lnTo>
                <a:lnTo>
                  <a:pt x="0" y="23"/>
                </a:lnTo>
              </a:path>
            </a:pathLst>
          </a:custGeom>
          <a:solidFill>
            <a:srgbClr val="FCFEB9"/>
          </a:solidFill>
          <a:ln w="12700" cap="rnd">
            <a:solidFill>
              <a:srgbClr val="232323"/>
            </a:solidFill>
            <a:round/>
            <a:headEnd/>
            <a:tailEnd/>
          </a:ln>
        </p:spPr>
        <p:txBody>
          <a:bodyPr/>
          <a:lstStyle/>
          <a:p>
            <a:endParaRPr lang="en-US"/>
          </a:p>
        </p:txBody>
      </p:sp>
      <p:sp>
        <p:nvSpPr>
          <p:cNvPr id="8443" name="Freeform 250"/>
          <p:cNvSpPr>
            <a:spLocks/>
          </p:cNvSpPr>
          <p:nvPr/>
        </p:nvSpPr>
        <p:spPr bwMode="auto">
          <a:xfrm>
            <a:off x="7942262" y="5883275"/>
            <a:ext cx="147638" cy="138112"/>
          </a:xfrm>
          <a:custGeom>
            <a:avLst/>
            <a:gdLst>
              <a:gd name="T0" fmla="*/ 2147483647 w 92"/>
              <a:gd name="T1" fmla="*/ 2147483647 h 79"/>
              <a:gd name="T2" fmla="*/ 2147483647 w 92"/>
              <a:gd name="T3" fmla="*/ 2147483647 h 79"/>
              <a:gd name="T4" fmla="*/ 2147483647 w 92"/>
              <a:gd name="T5" fmla="*/ 2147483647 h 79"/>
              <a:gd name="T6" fmla="*/ 2147483647 w 92"/>
              <a:gd name="T7" fmla="*/ 2147483647 h 79"/>
              <a:gd name="T8" fmla="*/ 2147483647 w 92"/>
              <a:gd name="T9" fmla="*/ 2147483647 h 79"/>
              <a:gd name="T10" fmla="*/ 2147483647 w 92"/>
              <a:gd name="T11" fmla="*/ 2147483647 h 79"/>
              <a:gd name="T12" fmla="*/ 2147483647 w 92"/>
              <a:gd name="T13" fmla="*/ 2147483647 h 79"/>
              <a:gd name="T14" fmla="*/ 2147483647 w 92"/>
              <a:gd name="T15" fmla="*/ 0 h 79"/>
              <a:gd name="T16" fmla="*/ 2147483647 w 92"/>
              <a:gd name="T17" fmla="*/ 2147483647 h 79"/>
              <a:gd name="T18" fmla="*/ 0 w 92"/>
              <a:gd name="T19" fmla="*/ 2147483647 h 79"/>
              <a:gd name="T20" fmla="*/ 2147483647 w 92"/>
              <a:gd name="T21" fmla="*/ 2147483647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79"/>
              <a:gd name="T35" fmla="*/ 92 w 92"/>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79">
                <a:moveTo>
                  <a:pt x="2" y="16"/>
                </a:moveTo>
                <a:lnTo>
                  <a:pt x="9" y="15"/>
                </a:lnTo>
                <a:lnTo>
                  <a:pt x="15" y="13"/>
                </a:lnTo>
                <a:lnTo>
                  <a:pt x="22" y="12"/>
                </a:lnTo>
                <a:lnTo>
                  <a:pt x="31" y="10"/>
                </a:lnTo>
                <a:lnTo>
                  <a:pt x="44" y="7"/>
                </a:lnTo>
                <a:lnTo>
                  <a:pt x="55" y="4"/>
                </a:lnTo>
                <a:lnTo>
                  <a:pt x="91" y="0"/>
                </a:lnTo>
                <a:lnTo>
                  <a:pt x="88" y="62"/>
                </a:lnTo>
                <a:lnTo>
                  <a:pt x="0" y="78"/>
                </a:lnTo>
                <a:lnTo>
                  <a:pt x="2" y="16"/>
                </a:lnTo>
              </a:path>
            </a:pathLst>
          </a:custGeom>
          <a:solidFill>
            <a:schemeClr val="bg2"/>
          </a:solidFill>
          <a:ln w="12700" cap="rnd">
            <a:solidFill>
              <a:srgbClr val="232323"/>
            </a:solidFill>
            <a:round/>
            <a:headEnd/>
            <a:tailEnd/>
          </a:ln>
        </p:spPr>
        <p:txBody>
          <a:bodyPr/>
          <a:lstStyle/>
          <a:p>
            <a:endParaRPr lang="en-US"/>
          </a:p>
        </p:txBody>
      </p:sp>
      <p:sp>
        <p:nvSpPr>
          <p:cNvPr id="8444" name="Freeform 251"/>
          <p:cNvSpPr>
            <a:spLocks/>
          </p:cNvSpPr>
          <p:nvPr/>
        </p:nvSpPr>
        <p:spPr bwMode="auto">
          <a:xfrm>
            <a:off x="8116887" y="5791200"/>
            <a:ext cx="74613" cy="139700"/>
          </a:xfrm>
          <a:custGeom>
            <a:avLst/>
            <a:gdLst>
              <a:gd name="T0" fmla="*/ 0 w 47"/>
              <a:gd name="T1" fmla="*/ 2147483647 h 79"/>
              <a:gd name="T2" fmla="*/ 0 w 47"/>
              <a:gd name="T3" fmla="*/ 2147483647 h 79"/>
              <a:gd name="T4" fmla="*/ 0 w 47"/>
              <a:gd name="T5" fmla="*/ 2147483647 h 79"/>
              <a:gd name="T6" fmla="*/ 0 w 47"/>
              <a:gd name="T7" fmla="*/ 2147483647 h 79"/>
              <a:gd name="T8" fmla="*/ 0 w 47"/>
              <a:gd name="T9" fmla="*/ 2147483647 h 79"/>
              <a:gd name="T10" fmla="*/ 0 w 47"/>
              <a:gd name="T11" fmla="*/ 2147483647 h 79"/>
              <a:gd name="T12" fmla="*/ 0 w 47"/>
              <a:gd name="T13" fmla="*/ 2147483647 h 79"/>
              <a:gd name="T14" fmla="*/ 0 w 47"/>
              <a:gd name="T15" fmla="*/ 2147483647 h 79"/>
              <a:gd name="T16" fmla="*/ 0 w 47"/>
              <a:gd name="T17" fmla="*/ 2147483647 h 79"/>
              <a:gd name="T18" fmla="*/ 0 w 47"/>
              <a:gd name="T19" fmla="*/ 2147483647 h 79"/>
              <a:gd name="T20" fmla="*/ 0 w 47"/>
              <a:gd name="T21" fmla="*/ 2147483647 h 79"/>
              <a:gd name="T22" fmla="*/ 2147483647 w 47"/>
              <a:gd name="T23" fmla="*/ 2147483647 h 79"/>
              <a:gd name="T24" fmla="*/ 2147483647 w 47"/>
              <a:gd name="T25" fmla="*/ 0 h 79"/>
              <a:gd name="T26" fmla="*/ 0 w 47"/>
              <a:gd name="T27" fmla="*/ 2147483647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79"/>
              <a:gd name="T44" fmla="*/ 47 w 47"/>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79">
                <a:moveTo>
                  <a:pt x="0" y="17"/>
                </a:moveTo>
                <a:lnTo>
                  <a:pt x="0" y="22"/>
                </a:lnTo>
                <a:lnTo>
                  <a:pt x="0" y="29"/>
                </a:lnTo>
                <a:lnTo>
                  <a:pt x="0" y="37"/>
                </a:lnTo>
                <a:lnTo>
                  <a:pt x="0" y="43"/>
                </a:lnTo>
                <a:lnTo>
                  <a:pt x="0" y="49"/>
                </a:lnTo>
                <a:lnTo>
                  <a:pt x="0" y="55"/>
                </a:lnTo>
                <a:lnTo>
                  <a:pt x="0" y="61"/>
                </a:lnTo>
                <a:lnTo>
                  <a:pt x="0" y="65"/>
                </a:lnTo>
                <a:lnTo>
                  <a:pt x="0" y="71"/>
                </a:lnTo>
                <a:lnTo>
                  <a:pt x="0" y="78"/>
                </a:lnTo>
                <a:lnTo>
                  <a:pt x="46" y="61"/>
                </a:lnTo>
                <a:lnTo>
                  <a:pt x="46" y="0"/>
                </a:lnTo>
                <a:lnTo>
                  <a:pt x="0" y="17"/>
                </a:lnTo>
              </a:path>
            </a:pathLst>
          </a:custGeom>
          <a:solidFill>
            <a:schemeClr val="bg2"/>
          </a:solidFill>
          <a:ln w="12700" cap="rnd">
            <a:solidFill>
              <a:srgbClr val="232323"/>
            </a:solidFill>
            <a:round/>
            <a:headEnd/>
            <a:tailEnd/>
          </a:ln>
        </p:spPr>
        <p:txBody>
          <a:bodyPr/>
          <a:lstStyle/>
          <a:p>
            <a:endParaRPr lang="en-US"/>
          </a:p>
        </p:txBody>
      </p:sp>
      <p:sp>
        <p:nvSpPr>
          <p:cNvPr id="8445" name="Freeform 252"/>
          <p:cNvSpPr>
            <a:spLocks/>
          </p:cNvSpPr>
          <p:nvPr/>
        </p:nvSpPr>
        <p:spPr bwMode="auto">
          <a:xfrm>
            <a:off x="8080375" y="5829300"/>
            <a:ext cx="36512" cy="161925"/>
          </a:xfrm>
          <a:custGeom>
            <a:avLst/>
            <a:gdLst>
              <a:gd name="T0" fmla="*/ 2147483647 w 23"/>
              <a:gd name="T1" fmla="*/ 0 h 92"/>
              <a:gd name="T2" fmla="*/ 0 w 23"/>
              <a:gd name="T3" fmla="*/ 2147483647 h 92"/>
              <a:gd name="T4" fmla="*/ 0 w 23"/>
              <a:gd name="T5" fmla="*/ 2147483647 h 92"/>
              <a:gd name="T6" fmla="*/ 2147483647 w 23"/>
              <a:gd name="T7" fmla="*/ 2147483647 h 92"/>
              <a:gd name="T8" fmla="*/ 2147483647 w 23"/>
              <a:gd name="T9" fmla="*/ 0 h 92"/>
              <a:gd name="T10" fmla="*/ 0 60000 65536"/>
              <a:gd name="T11" fmla="*/ 0 60000 65536"/>
              <a:gd name="T12" fmla="*/ 0 60000 65536"/>
              <a:gd name="T13" fmla="*/ 0 60000 65536"/>
              <a:gd name="T14" fmla="*/ 0 60000 65536"/>
              <a:gd name="T15" fmla="*/ 0 w 23"/>
              <a:gd name="T16" fmla="*/ 0 h 92"/>
              <a:gd name="T17" fmla="*/ 23 w 23"/>
              <a:gd name="T18" fmla="*/ 92 h 92"/>
            </a:gdLst>
            <a:ahLst/>
            <a:cxnLst>
              <a:cxn ang="T10">
                <a:pos x="T0" y="T1"/>
              </a:cxn>
              <a:cxn ang="T11">
                <a:pos x="T2" y="T3"/>
              </a:cxn>
              <a:cxn ang="T12">
                <a:pos x="T4" y="T5"/>
              </a:cxn>
              <a:cxn ang="T13">
                <a:pos x="T6" y="T7"/>
              </a:cxn>
              <a:cxn ang="T14">
                <a:pos x="T8" y="T9"/>
              </a:cxn>
            </a:cxnLst>
            <a:rect l="T15" t="T16" r="T17" b="T18"/>
            <a:pathLst>
              <a:path w="23" h="92">
                <a:moveTo>
                  <a:pt x="21" y="0"/>
                </a:moveTo>
                <a:lnTo>
                  <a:pt x="0" y="38"/>
                </a:lnTo>
                <a:lnTo>
                  <a:pt x="0" y="91"/>
                </a:lnTo>
                <a:lnTo>
                  <a:pt x="22" y="56"/>
                </a:lnTo>
                <a:lnTo>
                  <a:pt x="21" y="0"/>
                </a:lnTo>
              </a:path>
            </a:pathLst>
          </a:custGeom>
          <a:solidFill>
            <a:srgbClr val="676767"/>
          </a:solidFill>
          <a:ln w="12700" cap="rnd">
            <a:solidFill>
              <a:srgbClr val="232323"/>
            </a:solidFill>
            <a:round/>
            <a:headEnd/>
            <a:tailEnd/>
          </a:ln>
        </p:spPr>
        <p:txBody>
          <a:bodyPr/>
          <a:lstStyle/>
          <a:p>
            <a:endParaRPr lang="en-US"/>
          </a:p>
        </p:txBody>
      </p:sp>
      <p:sp>
        <p:nvSpPr>
          <p:cNvPr id="8446" name="Freeform 253"/>
          <p:cNvSpPr>
            <a:spLocks/>
          </p:cNvSpPr>
          <p:nvPr/>
        </p:nvSpPr>
        <p:spPr bwMode="auto">
          <a:xfrm>
            <a:off x="7697787" y="5913437"/>
            <a:ext cx="246063" cy="119063"/>
          </a:xfrm>
          <a:custGeom>
            <a:avLst/>
            <a:gdLst>
              <a:gd name="T0" fmla="*/ 0 w 153"/>
              <a:gd name="T1" fmla="*/ 2147483647 h 68"/>
              <a:gd name="T2" fmla="*/ 0 w 153"/>
              <a:gd name="T3" fmla="*/ 2147483647 h 68"/>
              <a:gd name="T4" fmla="*/ 2147483647 w 153"/>
              <a:gd name="T5" fmla="*/ 2147483647 h 68"/>
              <a:gd name="T6" fmla="*/ 2147483647 w 153"/>
              <a:gd name="T7" fmla="*/ 0 h 68"/>
              <a:gd name="T8" fmla="*/ 0 w 153"/>
              <a:gd name="T9" fmla="*/ 2147483647 h 68"/>
              <a:gd name="T10" fmla="*/ 0 60000 65536"/>
              <a:gd name="T11" fmla="*/ 0 60000 65536"/>
              <a:gd name="T12" fmla="*/ 0 60000 65536"/>
              <a:gd name="T13" fmla="*/ 0 60000 65536"/>
              <a:gd name="T14" fmla="*/ 0 60000 65536"/>
              <a:gd name="T15" fmla="*/ 0 w 153"/>
              <a:gd name="T16" fmla="*/ 0 h 68"/>
              <a:gd name="T17" fmla="*/ 153 w 153"/>
              <a:gd name="T18" fmla="*/ 68 h 68"/>
            </a:gdLst>
            <a:ahLst/>
            <a:cxnLst>
              <a:cxn ang="T10">
                <a:pos x="T0" y="T1"/>
              </a:cxn>
              <a:cxn ang="T11">
                <a:pos x="T2" y="T3"/>
              </a:cxn>
              <a:cxn ang="T12">
                <a:pos x="T4" y="T5"/>
              </a:cxn>
              <a:cxn ang="T13">
                <a:pos x="T6" y="T7"/>
              </a:cxn>
              <a:cxn ang="T14">
                <a:pos x="T8" y="T9"/>
              </a:cxn>
            </a:cxnLst>
            <a:rect l="T15" t="T16" r="T17" b="T18"/>
            <a:pathLst>
              <a:path w="153" h="68">
                <a:moveTo>
                  <a:pt x="0" y="5"/>
                </a:moveTo>
                <a:lnTo>
                  <a:pt x="0" y="62"/>
                </a:lnTo>
                <a:lnTo>
                  <a:pt x="152" y="67"/>
                </a:lnTo>
                <a:lnTo>
                  <a:pt x="152" y="0"/>
                </a:lnTo>
                <a:lnTo>
                  <a:pt x="0" y="5"/>
                </a:lnTo>
              </a:path>
            </a:pathLst>
          </a:custGeom>
          <a:solidFill>
            <a:srgbClr val="808080"/>
          </a:solidFill>
          <a:ln w="12700" cap="rnd">
            <a:solidFill>
              <a:srgbClr val="232323"/>
            </a:solidFill>
            <a:round/>
            <a:headEnd/>
            <a:tailEnd/>
          </a:ln>
        </p:spPr>
        <p:txBody>
          <a:bodyPr/>
          <a:lstStyle/>
          <a:p>
            <a:endParaRPr lang="en-US"/>
          </a:p>
        </p:txBody>
      </p:sp>
      <p:sp>
        <p:nvSpPr>
          <p:cNvPr id="8447" name="AutoShape 254"/>
          <p:cNvSpPr>
            <a:spLocks noChangeArrowheads="1"/>
          </p:cNvSpPr>
          <p:nvPr/>
        </p:nvSpPr>
        <p:spPr bwMode="auto">
          <a:xfrm>
            <a:off x="7989887" y="5738812"/>
            <a:ext cx="88900"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48" name="AutoShape 255"/>
          <p:cNvSpPr>
            <a:spLocks noChangeArrowheads="1"/>
          </p:cNvSpPr>
          <p:nvPr/>
        </p:nvSpPr>
        <p:spPr bwMode="auto">
          <a:xfrm>
            <a:off x="5881687" y="229393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49" name="AutoShape 256"/>
          <p:cNvSpPr>
            <a:spLocks noChangeArrowheads="1"/>
          </p:cNvSpPr>
          <p:nvPr/>
        </p:nvSpPr>
        <p:spPr bwMode="auto">
          <a:xfrm>
            <a:off x="2979737" y="1874837"/>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50" name="AutoShape 257"/>
          <p:cNvSpPr>
            <a:spLocks noChangeArrowheads="1"/>
          </p:cNvSpPr>
          <p:nvPr/>
        </p:nvSpPr>
        <p:spPr bwMode="auto">
          <a:xfrm>
            <a:off x="7866062" y="2459037"/>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51" name="AutoShape 258"/>
          <p:cNvSpPr>
            <a:spLocks noChangeArrowheads="1"/>
          </p:cNvSpPr>
          <p:nvPr/>
        </p:nvSpPr>
        <p:spPr bwMode="auto">
          <a:xfrm>
            <a:off x="5499100" y="4140200"/>
            <a:ext cx="90487" cy="103187"/>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52" name="AutoShape 259"/>
          <p:cNvSpPr>
            <a:spLocks noChangeArrowheads="1"/>
          </p:cNvSpPr>
          <p:nvPr/>
        </p:nvSpPr>
        <p:spPr bwMode="auto">
          <a:xfrm>
            <a:off x="7126287" y="2909887"/>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53" name="AutoShape 260"/>
          <p:cNvSpPr>
            <a:spLocks noChangeArrowheads="1"/>
          </p:cNvSpPr>
          <p:nvPr/>
        </p:nvSpPr>
        <p:spPr bwMode="auto">
          <a:xfrm>
            <a:off x="6434137" y="3016250"/>
            <a:ext cx="92075"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54" name="AutoShape 261"/>
          <p:cNvSpPr>
            <a:spLocks noChangeArrowheads="1"/>
          </p:cNvSpPr>
          <p:nvPr/>
        </p:nvSpPr>
        <p:spPr bwMode="auto">
          <a:xfrm>
            <a:off x="5303837" y="38242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55" name="Rectangle 262"/>
          <p:cNvSpPr>
            <a:spLocks noChangeArrowheads="1"/>
          </p:cNvSpPr>
          <p:nvPr/>
        </p:nvSpPr>
        <p:spPr bwMode="auto">
          <a:xfrm>
            <a:off x="4195762" y="427513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56" name="Freeform 263"/>
          <p:cNvSpPr>
            <a:spLocks/>
          </p:cNvSpPr>
          <p:nvPr/>
        </p:nvSpPr>
        <p:spPr bwMode="auto">
          <a:xfrm>
            <a:off x="5900737" y="4587875"/>
            <a:ext cx="280988" cy="388937"/>
          </a:xfrm>
          <a:custGeom>
            <a:avLst/>
            <a:gdLst>
              <a:gd name="T0" fmla="*/ 0 w 194"/>
              <a:gd name="T1" fmla="*/ 0 h 246"/>
              <a:gd name="T2" fmla="*/ 2147483647 w 194"/>
              <a:gd name="T3" fmla="*/ 2147483647 h 246"/>
              <a:gd name="T4" fmla="*/ 2147483647 w 194"/>
              <a:gd name="T5" fmla="*/ 2147483647 h 246"/>
              <a:gd name="T6" fmla="*/ 0 w 194"/>
              <a:gd name="T7" fmla="*/ 2147483647 h 246"/>
              <a:gd name="T8" fmla="*/ 0 w 194"/>
              <a:gd name="T9" fmla="*/ 0 h 246"/>
              <a:gd name="T10" fmla="*/ 0 60000 65536"/>
              <a:gd name="T11" fmla="*/ 0 60000 65536"/>
              <a:gd name="T12" fmla="*/ 0 60000 65536"/>
              <a:gd name="T13" fmla="*/ 0 60000 65536"/>
              <a:gd name="T14" fmla="*/ 0 60000 65536"/>
              <a:gd name="T15" fmla="*/ 0 w 194"/>
              <a:gd name="T16" fmla="*/ 0 h 246"/>
              <a:gd name="T17" fmla="*/ 194 w 194"/>
              <a:gd name="T18" fmla="*/ 246 h 246"/>
            </a:gdLst>
            <a:ahLst/>
            <a:cxnLst>
              <a:cxn ang="T10">
                <a:pos x="T0" y="T1"/>
              </a:cxn>
              <a:cxn ang="T11">
                <a:pos x="T2" y="T3"/>
              </a:cxn>
              <a:cxn ang="T12">
                <a:pos x="T4" y="T5"/>
              </a:cxn>
              <a:cxn ang="T13">
                <a:pos x="T6" y="T7"/>
              </a:cxn>
              <a:cxn ang="T14">
                <a:pos x="T8" y="T9"/>
              </a:cxn>
            </a:cxnLst>
            <a:rect l="T15" t="T16" r="T17" b="T18"/>
            <a:pathLst>
              <a:path w="194" h="246">
                <a:moveTo>
                  <a:pt x="0" y="0"/>
                </a:moveTo>
                <a:lnTo>
                  <a:pt x="193" y="70"/>
                </a:lnTo>
                <a:lnTo>
                  <a:pt x="193" y="245"/>
                </a:lnTo>
                <a:lnTo>
                  <a:pt x="0" y="174"/>
                </a:lnTo>
                <a:lnTo>
                  <a:pt x="0" y="0"/>
                </a:lnTo>
              </a:path>
            </a:pathLst>
          </a:custGeom>
          <a:solidFill>
            <a:srgbClr val="919191"/>
          </a:solidFill>
          <a:ln w="12700" cap="rnd">
            <a:solidFill>
              <a:srgbClr val="000000"/>
            </a:solidFill>
            <a:round/>
            <a:headEnd/>
            <a:tailEnd/>
          </a:ln>
        </p:spPr>
        <p:txBody>
          <a:bodyPr/>
          <a:lstStyle/>
          <a:p>
            <a:endParaRPr lang="en-US"/>
          </a:p>
        </p:txBody>
      </p:sp>
      <p:sp>
        <p:nvSpPr>
          <p:cNvPr id="8457" name="Rectangle 264"/>
          <p:cNvSpPr>
            <a:spLocks noChangeArrowheads="1"/>
          </p:cNvSpPr>
          <p:nvPr/>
        </p:nvSpPr>
        <p:spPr bwMode="auto">
          <a:xfrm>
            <a:off x="4360862" y="31765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58" name="Rectangle 265"/>
          <p:cNvSpPr>
            <a:spLocks noChangeArrowheads="1"/>
          </p:cNvSpPr>
          <p:nvPr/>
        </p:nvSpPr>
        <p:spPr bwMode="auto">
          <a:xfrm>
            <a:off x="6010275" y="384333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59" name="Rectangle 266"/>
          <p:cNvSpPr>
            <a:spLocks noChangeArrowheads="1"/>
          </p:cNvSpPr>
          <p:nvPr/>
        </p:nvSpPr>
        <p:spPr bwMode="auto">
          <a:xfrm>
            <a:off x="8416925" y="233838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0" name="Rectangle 267"/>
          <p:cNvSpPr>
            <a:spLocks noChangeArrowheads="1"/>
          </p:cNvSpPr>
          <p:nvPr/>
        </p:nvSpPr>
        <p:spPr bwMode="auto">
          <a:xfrm>
            <a:off x="6178550" y="299878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1" name="Rectangle 268"/>
          <p:cNvSpPr>
            <a:spLocks noChangeArrowheads="1"/>
          </p:cNvSpPr>
          <p:nvPr/>
        </p:nvSpPr>
        <p:spPr bwMode="auto">
          <a:xfrm>
            <a:off x="6946900" y="416718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2" name="Rectangle 269"/>
          <p:cNvSpPr>
            <a:spLocks noChangeArrowheads="1"/>
          </p:cNvSpPr>
          <p:nvPr/>
        </p:nvSpPr>
        <p:spPr bwMode="auto">
          <a:xfrm>
            <a:off x="6200775" y="349408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3" name="Rectangle 270"/>
          <p:cNvSpPr>
            <a:spLocks noChangeArrowheads="1"/>
          </p:cNvSpPr>
          <p:nvPr/>
        </p:nvSpPr>
        <p:spPr bwMode="auto">
          <a:xfrm>
            <a:off x="5976937" y="30241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4" name="Text Box 271"/>
          <p:cNvSpPr txBox="1">
            <a:spLocks noChangeArrowheads="1"/>
          </p:cNvSpPr>
          <p:nvPr/>
        </p:nvSpPr>
        <p:spPr bwMode="auto">
          <a:xfrm>
            <a:off x="5529262" y="5600700"/>
            <a:ext cx="21669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dirty="0">
                <a:latin typeface="Calibri" pitchFamily="34" charset="0"/>
              </a:rPr>
              <a:t>National Cemetery</a:t>
            </a:r>
          </a:p>
          <a:p>
            <a:pPr>
              <a:spcBef>
                <a:spcPct val="50000"/>
              </a:spcBef>
            </a:pPr>
            <a:r>
              <a:rPr lang="en-US" sz="1400" dirty="0">
                <a:latin typeface="Calibri" pitchFamily="34" charset="0"/>
              </a:rPr>
              <a:t>State Cemetery</a:t>
            </a:r>
          </a:p>
        </p:txBody>
      </p:sp>
      <p:sp>
        <p:nvSpPr>
          <p:cNvPr id="8465" name="Rectangle 272"/>
          <p:cNvSpPr>
            <a:spLocks noChangeArrowheads="1"/>
          </p:cNvSpPr>
          <p:nvPr/>
        </p:nvSpPr>
        <p:spPr bwMode="auto">
          <a:xfrm>
            <a:off x="5305425" y="6024563"/>
            <a:ext cx="165100" cy="209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6" name="AutoShape 273"/>
          <p:cNvSpPr>
            <a:spLocks noChangeArrowheads="1"/>
          </p:cNvSpPr>
          <p:nvPr/>
        </p:nvSpPr>
        <p:spPr bwMode="auto">
          <a:xfrm>
            <a:off x="5273675" y="5562600"/>
            <a:ext cx="225425" cy="2174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67" name="Rectangle 274"/>
          <p:cNvSpPr>
            <a:spLocks noChangeArrowheads="1"/>
          </p:cNvSpPr>
          <p:nvPr/>
        </p:nvSpPr>
        <p:spPr bwMode="auto">
          <a:xfrm>
            <a:off x="3594100" y="2581275"/>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8" name="Rectangle 275"/>
          <p:cNvSpPr>
            <a:spLocks noChangeArrowheads="1"/>
          </p:cNvSpPr>
          <p:nvPr/>
        </p:nvSpPr>
        <p:spPr bwMode="auto">
          <a:xfrm>
            <a:off x="5191125" y="3165475"/>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69" name="Rectangle 276"/>
          <p:cNvSpPr>
            <a:spLocks noChangeArrowheads="1"/>
          </p:cNvSpPr>
          <p:nvPr/>
        </p:nvSpPr>
        <p:spPr bwMode="auto">
          <a:xfrm>
            <a:off x="7672387" y="3565525"/>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70" name="Rectangle 277"/>
          <p:cNvSpPr>
            <a:spLocks noChangeArrowheads="1"/>
          </p:cNvSpPr>
          <p:nvPr/>
        </p:nvSpPr>
        <p:spPr bwMode="auto">
          <a:xfrm>
            <a:off x="5030787" y="1984375"/>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71" name="AutoShape 278"/>
          <p:cNvSpPr>
            <a:spLocks noChangeArrowheads="1"/>
          </p:cNvSpPr>
          <p:nvPr/>
        </p:nvSpPr>
        <p:spPr bwMode="auto">
          <a:xfrm>
            <a:off x="6315075" y="4429125"/>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72" name="AutoShape 279"/>
          <p:cNvSpPr>
            <a:spLocks noChangeArrowheads="1"/>
          </p:cNvSpPr>
          <p:nvPr/>
        </p:nvSpPr>
        <p:spPr bwMode="auto">
          <a:xfrm>
            <a:off x="6350000" y="3895725"/>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73" name="AutoShape 280"/>
          <p:cNvSpPr>
            <a:spLocks noChangeArrowheads="1"/>
          </p:cNvSpPr>
          <p:nvPr/>
        </p:nvSpPr>
        <p:spPr bwMode="auto">
          <a:xfrm>
            <a:off x="5932487" y="34813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74" name="AutoShape 281"/>
          <p:cNvSpPr>
            <a:spLocks noChangeArrowheads="1"/>
          </p:cNvSpPr>
          <p:nvPr/>
        </p:nvSpPr>
        <p:spPr bwMode="auto">
          <a:xfrm>
            <a:off x="3165476" y="5378450"/>
            <a:ext cx="90487"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75" name="AutoShape 282"/>
          <p:cNvSpPr>
            <a:spLocks noChangeArrowheads="1"/>
          </p:cNvSpPr>
          <p:nvPr/>
        </p:nvSpPr>
        <p:spPr bwMode="auto">
          <a:xfrm>
            <a:off x="3683001" y="5526088"/>
            <a:ext cx="90487"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76" name="AutoShape 283"/>
          <p:cNvSpPr>
            <a:spLocks noChangeArrowheads="1"/>
          </p:cNvSpPr>
          <p:nvPr/>
        </p:nvSpPr>
        <p:spPr bwMode="auto">
          <a:xfrm>
            <a:off x="6910387" y="2614612"/>
            <a:ext cx="90488"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77" name="AutoShape 284"/>
          <p:cNvSpPr>
            <a:spLocks noChangeArrowheads="1"/>
          </p:cNvSpPr>
          <p:nvPr/>
        </p:nvSpPr>
        <p:spPr bwMode="auto">
          <a:xfrm>
            <a:off x="7329487" y="2976562"/>
            <a:ext cx="88900"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78" name="Rectangle 285"/>
          <p:cNvSpPr>
            <a:spLocks noChangeArrowheads="1"/>
          </p:cNvSpPr>
          <p:nvPr/>
        </p:nvSpPr>
        <p:spPr bwMode="auto">
          <a:xfrm>
            <a:off x="2951162" y="3038475"/>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79" name="Rectangle 286"/>
          <p:cNvSpPr>
            <a:spLocks noChangeArrowheads="1"/>
          </p:cNvSpPr>
          <p:nvPr/>
        </p:nvSpPr>
        <p:spPr bwMode="auto">
          <a:xfrm>
            <a:off x="5399087" y="43957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80" name="Rectangle 287"/>
          <p:cNvSpPr>
            <a:spLocks noChangeArrowheads="1"/>
          </p:cNvSpPr>
          <p:nvPr/>
        </p:nvSpPr>
        <p:spPr bwMode="auto">
          <a:xfrm>
            <a:off x="5419725" y="4949825"/>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81" name="AutoShape 288"/>
          <p:cNvSpPr>
            <a:spLocks noChangeArrowheads="1"/>
          </p:cNvSpPr>
          <p:nvPr/>
        </p:nvSpPr>
        <p:spPr bwMode="auto">
          <a:xfrm>
            <a:off x="3036887" y="3402012"/>
            <a:ext cx="88900"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82" name="Rectangle 289"/>
          <p:cNvSpPr>
            <a:spLocks noChangeArrowheads="1"/>
          </p:cNvSpPr>
          <p:nvPr/>
        </p:nvSpPr>
        <p:spPr bwMode="auto">
          <a:xfrm>
            <a:off x="5503862" y="342265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83" name="Rectangle 290"/>
          <p:cNvSpPr>
            <a:spLocks noChangeArrowheads="1"/>
          </p:cNvSpPr>
          <p:nvPr/>
        </p:nvSpPr>
        <p:spPr bwMode="auto">
          <a:xfrm>
            <a:off x="6499225" y="3511550"/>
            <a:ext cx="76200"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84" name="AutoShape 291"/>
          <p:cNvSpPr>
            <a:spLocks noChangeArrowheads="1"/>
          </p:cNvSpPr>
          <p:nvPr/>
        </p:nvSpPr>
        <p:spPr bwMode="auto">
          <a:xfrm>
            <a:off x="6842125" y="3976687"/>
            <a:ext cx="90487" cy="103188"/>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85" name="AutoShape 292"/>
          <p:cNvSpPr>
            <a:spLocks noChangeArrowheads="1"/>
          </p:cNvSpPr>
          <p:nvPr/>
        </p:nvSpPr>
        <p:spPr bwMode="auto">
          <a:xfrm>
            <a:off x="7275512" y="5016500"/>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86" name="Rectangle 293"/>
          <p:cNvSpPr>
            <a:spLocks noChangeArrowheads="1"/>
          </p:cNvSpPr>
          <p:nvPr/>
        </p:nvSpPr>
        <p:spPr bwMode="auto">
          <a:xfrm>
            <a:off x="7107237" y="4233862"/>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87" name="Rectangle 294"/>
          <p:cNvSpPr>
            <a:spLocks noChangeArrowheads="1"/>
          </p:cNvSpPr>
          <p:nvPr/>
        </p:nvSpPr>
        <p:spPr bwMode="auto">
          <a:xfrm>
            <a:off x="6646862" y="3376612"/>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88" name="Rectangle 295"/>
          <p:cNvSpPr>
            <a:spLocks noChangeArrowheads="1"/>
          </p:cNvSpPr>
          <p:nvPr/>
        </p:nvSpPr>
        <p:spPr bwMode="auto">
          <a:xfrm>
            <a:off x="5929312" y="42052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89" name="Rectangle 296"/>
          <p:cNvSpPr>
            <a:spLocks noChangeArrowheads="1"/>
          </p:cNvSpPr>
          <p:nvPr/>
        </p:nvSpPr>
        <p:spPr bwMode="auto">
          <a:xfrm>
            <a:off x="7069137" y="39258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91" name="Rectangle 298"/>
          <p:cNvSpPr>
            <a:spLocks noChangeArrowheads="1"/>
          </p:cNvSpPr>
          <p:nvPr/>
        </p:nvSpPr>
        <p:spPr bwMode="auto">
          <a:xfrm>
            <a:off x="8482012" y="2068512"/>
            <a:ext cx="73025"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92" name="Rectangle 299"/>
          <p:cNvSpPr>
            <a:spLocks noChangeArrowheads="1"/>
          </p:cNvSpPr>
          <p:nvPr/>
        </p:nvSpPr>
        <p:spPr bwMode="auto">
          <a:xfrm>
            <a:off x="8050212" y="2682875"/>
            <a:ext cx="73025"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93" name="Rectangle 300"/>
          <p:cNvSpPr>
            <a:spLocks noChangeArrowheads="1"/>
          </p:cNvSpPr>
          <p:nvPr/>
        </p:nvSpPr>
        <p:spPr bwMode="auto">
          <a:xfrm>
            <a:off x="8189912" y="2640012"/>
            <a:ext cx="73025"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494" name="Text Box 301"/>
          <p:cNvSpPr txBox="1">
            <a:spLocks noChangeArrowheads="1"/>
          </p:cNvSpPr>
          <p:nvPr/>
        </p:nvSpPr>
        <p:spPr bwMode="auto">
          <a:xfrm>
            <a:off x="8269287" y="2562225"/>
            <a:ext cx="388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_</a:t>
            </a:r>
          </a:p>
        </p:txBody>
      </p:sp>
      <p:sp>
        <p:nvSpPr>
          <p:cNvPr id="8495" name="Text Box 302"/>
          <p:cNvSpPr txBox="1">
            <a:spLocks noChangeArrowheads="1"/>
          </p:cNvSpPr>
          <p:nvPr/>
        </p:nvSpPr>
        <p:spPr bwMode="auto">
          <a:xfrm>
            <a:off x="1143000" y="6477000"/>
            <a:ext cx="6821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alibri" pitchFamily="34" charset="0"/>
              </a:rPr>
              <a:t>National cemeteries offering first interments for both casketed and cremated remains</a:t>
            </a:r>
          </a:p>
        </p:txBody>
      </p:sp>
      <p:sp>
        <p:nvSpPr>
          <p:cNvPr id="8496" name="AutoShape 304"/>
          <p:cNvSpPr>
            <a:spLocks noChangeArrowheads="1"/>
          </p:cNvSpPr>
          <p:nvPr/>
        </p:nvSpPr>
        <p:spPr bwMode="auto">
          <a:xfrm>
            <a:off x="7031037" y="48275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97" name="AutoShape 305"/>
          <p:cNvSpPr>
            <a:spLocks noChangeArrowheads="1"/>
          </p:cNvSpPr>
          <p:nvPr/>
        </p:nvSpPr>
        <p:spPr bwMode="auto">
          <a:xfrm>
            <a:off x="7107237" y="45227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98" name="AutoShape 306"/>
          <p:cNvSpPr>
            <a:spLocks noChangeArrowheads="1"/>
          </p:cNvSpPr>
          <p:nvPr/>
        </p:nvSpPr>
        <p:spPr bwMode="auto">
          <a:xfrm>
            <a:off x="7196137" y="3938587"/>
            <a:ext cx="88900"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499" name="Rectangle 307"/>
          <p:cNvSpPr>
            <a:spLocks noChangeArrowheads="1"/>
          </p:cNvSpPr>
          <p:nvPr/>
        </p:nvSpPr>
        <p:spPr bwMode="auto">
          <a:xfrm>
            <a:off x="3768725" y="195103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00" name="Rectangle 308"/>
          <p:cNvSpPr>
            <a:spLocks noChangeArrowheads="1"/>
          </p:cNvSpPr>
          <p:nvPr/>
        </p:nvSpPr>
        <p:spPr bwMode="auto">
          <a:xfrm>
            <a:off x="5826125" y="279558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01" name="Rectangle 309"/>
          <p:cNvSpPr>
            <a:spLocks noChangeArrowheads="1"/>
          </p:cNvSpPr>
          <p:nvPr/>
        </p:nvSpPr>
        <p:spPr bwMode="auto">
          <a:xfrm>
            <a:off x="6816725" y="325278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02" name="Rectangle 310"/>
          <p:cNvSpPr>
            <a:spLocks noChangeArrowheads="1"/>
          </p:cNvSpPr>
          <p:nvPr/>
        </p:nvSpPr>
        <p:spPr bwMode="auto">
          <a:xfrm>
            <a:off x="5521325" y="324643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03" name="Rectangle 311"/>
          <p:cNvSpPr>
            <a:spLocks noChangeArrowheads="1"/>
          </p:cNvSpPr>
          <p:nvPr/>
        </p:nvSpPr>
        <p:spPr bwMode="auto">
          <a:xfrm>
            <a:off x="5138737" y="423703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04" name="AutoShape 312"/>
          <p:cNvSpPr>
            <a:spLocks noChangeArrowheads="1"/>
          </p:cNvSpPr>
          <p:nvPr/>
        </p:nvSpPr>
        <p:spPr bwMode="auto">
          <a:xfrm>
            <a:off x="6586537" y="4090987"/>
            <a:ext cx="87313"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505" name="AutoShape 313"/>
          <p:cNvSpPr>
            <a:spLocks noChangeArrowheads="1"/>
          </p:cNvSpPr>
          <p:nvPr/>
        </p:nvSpPr>
        <p:spPr bwMode="auto">
          <a:xfrm>
            <a:off x="3233737" y="3709987"/>
            <a:ext cx="87313" cy="101600"/>
          </a:xfrm>
          <a:prstGeom prst="triangle">
            <a:avLst>
              <a:gd name="adj" fmla="val 49995"/>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506" name="AutoShape 212"/>
          <p:cNvSpPr>
            <a:spLocks noChangeArrowheads="1"/>
          </p:cNvSpPr>
          <p:nvPr/>
        </p:nvSpPr>
        <p:spPr bwMode="auto">
          <a:xfrm>
            <a:off x="7729537" y="2947987"/>
            <a:ext cx="90488"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507" name="AutoShape 212"/>
          <p:cNvSpPr>
            <a:spLocks noChangeArrowheads="1"/>
          </p:cNvSpPr>
          <p:nvPr/>
        </p:nvSpPr>
        <p:spPr bwMode="auto">
          <a:xfrm>
            <a:off x="7781925" y="2922587"/>
            <a:ext cx="90487" cy="1016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sp>
        <p:nvSpPr>
          <p:cNvPr id="8508" name="Rectangle 285"/>
          <p:cNvSpPr>
            <a:spLocks noChangeArrowheads="1"/>
          </p:cNvSpPr>
          <p:nvPr/>
        </p:nvSpPr>
        <p:spPr bwMode="auto">
          <a:xfrm>
            <a:off x="4910137" y="2719387"/>
            <a:ext cx="74613"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09" name="Rectangle 285"/>
          <p:cNvSpPr>
            <a:spLocks noChangeArrowheads="1"/>
          </p:cNvSpPr>
          <p:nvPr/>
        </p:nvSpPr>
        <p:spPr bwMode="auto">
          <a:xfrm>
            <a:off x="3311525" y="187483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10" name="Rectangle 285"/>
          <p:cNvSpPr>
            <a:spLocks noChangeArrowheads="1"/>
          </p:cNvSpPr>
          <p:nvPr/>
        </p:nvSpPr>
        <p:spPr bwMode="auto">
          <a:xfrm>
            <a:off x="8340725" y="249078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8511" name="Rectangle 285"/>
          <p:cNvSpPr>
            <a:spLocks noChangeArrowheads="1"/>
          </p:cNvSpPr>
          <p:nvPr/>
        </p:nvSpPr>
        <p:spPr bwMode="auto">
          <a:xfrm>
            <a:off x="6054725" y="3322637"/>
            <a:ext cx="74612" cy="82550"/>
          </a:xfrm>
          <a:prstGeom prst="rect">
            <a:avLst/>
          </a:prstGeom>
          <a:solidFill>
            <a:srgbClr val="008000"/>
          </a:solidFill>
          <a:ln w="12700">
            <a:solidFill>
              <a:srgbClr val="008000"/>
            </a:solidFill>
            <a:miter lim="800000"/>
            <a:headEnd type="none" w="sm" len="sm"/>
            <a:tailEnd type="none" w="sm" len="sm"/>
          </a:ln>
        </p:spPr>
        <p:txBody>
          <a:bodyPr wrap="none" anchor="ctr"/>
          <a:lstStyle/>
          <a:p>
            <a:endParaRPr lang="en-US">
              <a:latin typeface="Calibri" pitchFamily="34" charset="0"/>
            </a:endParaRPr>
          </a:p>
        </p:txBody>
      </p:sp>
      <p:sp>
        <p:nvSpPr>
          <p:cNvPr id="322" name="Slide Number Placeholder 321"/>
          <p:cNvSpPr>
            <a:spLocks noGrp="1"/>
          </p:cNvSpPr>
          <p:nvPr>
            <p:ph type="sldNum" sz="quarter" idx="12"/>
          </p:nvPr>
        </p:nvSpPr>
        <p:spPr/>
        <p:txBody>
          <a:bodyPr/>
          <a:lstStyle/>
          <a:p>
            <a:pPr marL="228600" indent="-228600" fontAlgn="auto">
              <a:spcBef>
                <a:spcPts val="0"/>
              </a:spcBef>
              <a:spcAft>
                <a:spcPts val="0"/>
              </a:spcAft>
              <a:defRPr/>
            </a:pPr>
            <a:fld id="{9673F574-CC95-4497-B24C-BCA7C85D3F5A}" type="slidenum">
              <a:rPr lang="en-US">
                <a:solidFill>
                  <a:schemeClr val="tx1">
                    <a:tint val="75000"/>
                  </a:schemeClr>
                </a:solidFill>
              </a:rPr>
              <a:pPr marL="228600" indent="-228600" fontAlgn="auto">
                <a:spcBef>
                  <a:spcPts val="0"/>
                </a:spcBef>
                <a:spcAft>
                  <a:spcPts val="0"/>
                </a:spcAft>
                <a:defRPr/>
              </a:pPr>
              <a:t>7</a:t>
            </a:fld>
            <a:endParaRPr lang="en-US" dirty="0">
              <a:solidFill>
                <a:schemeClr val="tx1">
                  <a:tint val="75000"/>
                </a:schemeClr>
              </a:solidFill>
            </a:endParaRPr>
          </a:p>
        </p:txBody>
      </p:sp>
      <p:sp>
        <p:nvSpPr>
          <p:cNvPr id="320" name="AutoShape 205"/>
          <p:cNvSpPr>
            <a:spLocks noChangeArrowheads="1"/>
          </p:cNvSpPr>
          <p:nvPr/>
        </p:nvSpPr>
        <p:spPr bwMode="auto">
          <a:xfrm>
            <a:off x="4540250" y="5384800"/>
            <a:ext cx="152400" cy="177800"/>
          </a:xfrm>
          <a:prstGeom prst="triangle">
            <a:avLst>
              <a:gd name="adj" fmla="val 49995"/>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pitchFamily="34" charset="0"/>
            </a:endParaRPr>
          </a:p>
        </p:txBody>
      </p:sp>
      <p:pic>
        <p:nvPicPr>
          <p:cNvPr id="321"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323" name="Straight Connector 322"/>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326" name="Title 7"/>
          <p:cNvSpPr>
            <a:spLocks noGrp="1"/>
          </p:cNvSpPr>
          <p:nvPr>
            <p:ph type="title"/>
          </p:nvPr>
        </p:nvSpPr>
        <p:spPr>
          <a:xfrm>
            <a:off x="457200" y="76200"/>
            <a:ext cx="8229600" cy="1143000"/>
          </a:xfrm>
        </p:spPr>
        <p:txBody>
          <a:bodyPr/>
          <a:lstStyle/>
          <a:p>
            <a:r>
              <a:rPr lang="en-US" dirty="0" smtClean="0"/>
              <a:t>NCA Cemeteries</a:t>
            </a:r>
            <a:endParaRPr lang="en-US" dirty="0"/>
          </a:p>
        </p:txBody>
      </p:sp>
      <p:sp>
        <p:nvSpPr>
          <p:cNvPr id="327" name="TextBox 326"/>
          <p:cNvSpPr txBox="1"/>
          <p:nvPr/>
        </p:nvSpPr>
        <p:spPr>
          <a:xfrm>
            <a:off x="152400" y="1524000"/>
            <a:ext cx="2590800" cy="5016758"/>
          </a:xfrm>
          <a:prstGeom prst="rect">
            <a:avLst/>
          </a:prstGeom>
          <a:noFill/>
        </p:spPr>
        <p:txBody>
          <a:bodyPr wrap="square" rtlCol="0">
            <a:spAutoFit/>
          </a:bodyPr>
          <a:lstStyle/>
          <a:p>
            <a:pPr>
              <a:buFont typeface="Arial" pitchFamily="34" charset="0"/>
              <a:buChar char="•"/>
            </a:pPr>
            <a:r>
              <a:rPr lang="en-US" sz="1600" b="1" dirty="0" smtClean="0"/>
              <a:t> Largest: Calverton, NY at 1,045 acres</a:t>
            </a:r>
          </a:p>
          <a:p>
            <a:pPr>
              <a:buFont typeface="Arial" pitchFamily="34" charset="0"/>
              <a:buChar char="•"/>
            </a:pPr>
            <a:r>
              <a:rPr lang="en-US" sz="1600" b="1" dirty="0" smtClean="0"/>
              <a:t> Smallest: Hampton, VA at 0.03 acres</a:t>
            </a:r>
          </a:p>
          <a:p>
            <a:pPr>
              <a:buFont typeface="Arial" pitchFamily="34" charset="0"/>
              <a:buChar char="•"/>
            </a:pPr>
            <a:r>
              <a:rPr lang="en-US" sz="1600" b="1" dirty="0" smtClean="0"/>
              <a:t> Oldest: 14 in 1862</a:t>
            </a:r>
          </a:p>
          <a:p>
            <a:pPr>
              <a:buFont typeface="Arial" pitchFamily="34" charset="0"/>
              <a:buChar char="•"/>
            </a:pPr>
            <a:r>
              <a:rPr lang="en-US" sz="1600" b="1" dirty="0" smtClean="0"/>
              <a:t> Newest: Washington Crossing, PA in 2010</a:t>
            </a:r>
          </a:p>
          <a:p>
            <a:pPr>
              <a:buFont typeface="Arial" pitchFamily="34" charset="0"/>
              <a:buChar char="•"/>
            </a:pPr>
            <a:r>
              <a:rPr lang="en-US" sz="1600" b="1" dirty="0" smtClean="0"/>
              <a:t> 5 new national cemeteries (2 in FL, 1 in NE, CO, and NY)</a:t>
            </a:r>
          </a:p>
          <a:p>
            <a:pPr>
              <a:buFont typeface="Arial" pitchFamily="34" charset="0"/>
              <a:buChar char="•"/>
            </a:pPr>
            <a:r>
              <a:rPr lang="en-US" sz="1600" b="1" dirty="0" smtClean="0"/>
              <a:t> 8 new rural National Veterans Burial Grounds (ME, WI, ND, MN, WY, NV, ID, and UT)</a:t>
            </a:r>
          </a:p>
          <a:p>
            <a:pPr>
              <a:buFont typeface="Arial" pitchFamily="34" charset="0"/>
              <a:buChar char="•"/>
            </a:pPr>
            <a:r>
              <a:rPr lang="en-US" sz="1600" b="1" dirty="0" smtClean="0"/>
              <a:t> 5 new urban columbaria-only (NY, CA (LA, SF), IL, and IN)</a:t>
            </a:r>
          </a:p>
          <a:p>
            <a:pPr>
              <a:buFont typeface="Arial" pitchFamily="34" charset="0"/>
              <a:buChar char="•"/>
            </a:pPr>
            <a:r>
              <a:rPr lang="en-US" sz="1600" b="1" dirty="0" smtClean="0"/>
              <a:t> $36 million in grants to state and tribal organizations</a:t>
            </a:r>
            <a:endParaRPr lang="en-US" sz="1600" b="1" dirty="0"/>
          </a:p>
        </p:txBody>
      </p:sp>
    </p:spTree>
    <p:extLst>
      <p:ext uri="{BB962C8B-B14F-4D97-AF65-F5344CB8AC3E}">
        <p14:creationId xmlns:p14="http://schemas.microsoft.com/office/powerpoint/2010/main" val="2319878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096000" cy="1219200"/>
          </a:xfrm>
        </p:spPr>
        <p:txBody>
          <a:bodyPr rtlCol="0">
            <a:noAutofit/>
          </a:bodyPr>
          <a:lstStyle/>
          <a:p>
            <a:pPr eaLnBrk="1" fontAlgn="auto" hangingPunct="1">
              <a:spcAft>
                <a:spcPts val="0"/>
              </a:spcAft>
              <a:defRPr/>
            </a:pPr>
            <a:r>
              <a:rPr lang="en-US" sz="3200" dirty="0" smtClean="0"/>
              <a:t>Type of Procurements NCA Solicits </a:t>
            </a:r>
            <a:endParaRPr lang="en-US" sz="3200" dirty="0"/>
          </a:p>
        </p:txBody>
      </p:sp>
      <p:sp>
        <p:nvSpPr>
          <p:cNvPr id="3" name="Content Placeholder 2"/>
          <p:cNvSpPr>
            <a:spLocks noGrp="1"/>
          </p:cNvSpPr>
          <p:nvPr>
            <p:ph idx="1"/>
          </p:nvPr>
        </p:nvSpPr>
        <p:spPr>
          <a:xfrm>
            <a:off x="381000" y="1676400"/>
            <a:ext cx="8229600" cy="4525963"/>
          </a:xfrm>
          <a:extLst/>
        </p:spPr>
        <p:txBody>
          <a:bodyPr numCol="2" rtlCol="0">
            <a:noAutofit/>
          </a:bodyPr>
          <a:lstStyle/>
          <a:p>
            <a:pPr eaLnBrk="1" fontAlgn="auto" hangingPunct="1">
              <a:spcAft>
                <a:spcPts val="0"/>
              </a:spcAft>
              <a:defRPr/>
            </a:pPr>
            <a:r>
              <a:rPr lang="en-US" sz="1800" b="1" dirty="0" smtClean="0">
                <a:latin typeface="Arial" pitchFamily="34" charset="0"/>
                <a:cs typeface="Arial" pitchFamily="34" charset="0"/>
              </a:rPr>
              <a:t>Various Equipment</a:t>
            </a:r>
          </a:p>
          <a:p>
            <a:pPr eaLnBrk="1" fontAlgn="auto" hangingPunct="1">
              <a:spcAft>
                <a:spcPts val="0"/>
              </a:spcAft>
              <a:defRPr/>
            </a:pPr>
            <a:r>
              <a:rPr lang="en-US" sz="1800" b="1" dirty="0" smtClean="0">
                <a:latin typeface="Arial" pitchFamily="34" charset="0"/>
                <a:cs typeface="Arial" pitchFamily="34" charset="0"/>
              </a:rPr>
              <a:t>Inscription Services</a:t>
            </a:r>
          </a:p>
          <a:p>
            <a:pPr eaLnBrk="1" fontAlgn="auto" hangingPunct="1">
              <a:spcAft>
                <a:spcPts val="0"/>
              </a:spcAft>
              <a:defRPr/>
            </a:pPr>
            <a:r>
              <a:rPr lang="en-US" sz="1800" b="1" dirty="0" smtClean="0">
                <a:latin typeface="Arial" pitchFamily="34" charset="0"/>
                <a:cs typeface="Arial" pitchFamily="34" charset="0"/>
              </a:rPr>
              <a:t>Headstone &amp; Markers- Blanks</a:t>
            </a:r>
          </a:p>
          <a:p>
            <a:pPr eaLnBrk="1" fontAlgn="auto" hangingPunct="1">
              <a:spcAft>
                <a:spcPts val="0"/>
              </a:spcAft>
              <a:defRPr/>
            </a:pPr>
            <a:r>
              <a:rPr lang="en-US" sz="1800" b="1" dirty="0" smtClean="0">
                <a:latin typeface="Arial" pitchFamily="34" charset="0"/>
                <a:cs typeface="Arial" pitchFamily="34" charset="0"/>
              </a:rPr>
              <a:t>Furniture</a:t>
            </a:r>
          </a:p>
          <a:p>
            <a:pPr eaLnBrk="1" fontAlgn="auto" hangingPunct="1">
              <a:spcAft>
                <a:spcPts val="0"/>
              </a:spcAft>
              <a:defRPr/>
            </a:pPr>
            <a:r>
              <a:rPr lang="en-US" sz="1800" b="1" dirty="0" smtClean="0">
                <a:latin typeface="Arial" pitchFamily="34" charset="0"/>
                <a:cs typeface="Arial" pitchFamily="34" charset="0"/>
              </a:rPr>
              <a:t>Grave liners</a:t>
            </a:r>
          </a:p>
          <a:p>
            <a:pPr eaLnBrk="1" fontAlgn="auto" hangingPunct="1">
              <a:spcAft>
                <a:spcPts val="0"/>
              </a:spcAft>
              <a:defRPr/>
            </a:pPr>
            <a:r>
              <a:rPr lang="en-US" sz="1800" b="1" dirty="0" smtClean="0">
                <a:latin typeface="Arial" pitchFamily="34" charset="0"/>
                <a:cs typeface="Arial" pitchFamily="34" charset="0"/>
              </a:rPr>
              <a:t>Turf Renovation/ Maintenance</a:t>
            </a:r>
          </a:p>
          <a:p>
            <a:pPr eaLnBrk="1" fontAlgn="auto" hangingPunct="1">
              <a:spcAft>
                <a:spcPts val="0"/>
              </a:spcAft>
              <a:defRPr/>
            </a:pPr>
            <a:r>
              <a:rPr lang="en-US" sz="1800" b="1" dirty="0" smtClean="0">
                <a:latin typeface="Arial" pitchFamily="34" charset="0"/>
                <a:cs typeface="Arial" pitchFamily="34" charset="0"/>
              </a:rPr>
              <a:t>Headstone Setting </a:t>
            </a:r>
          </a:p>
          <a:p>
            <a:pPr eaLnBrk="1" fontAlgn="auto" hangingPunct="1">
              <a:spcAft>
                <a:spcPts val="0"/>
              </a:spcAft>
              <a:defRPr/>
            </a:pPr>
            <a:r>
              <a:rPr lang="en-US" sz="1800" b="1" dirty="0" smtClean="0">
                <a:latin typeface="Arial" pitchFamily="34" charset="0"/>
                <a:cs typeface="Arial" pitchFamily="34" charset="0"/>
              </a:rPr>
              <a:t>Ground Maintenance</a:t>
            </a:r>
          </a:p>
          <a:p>
            <a:pPr eaLnBrk="1" fontAlgn="auto" hangingPunct="1">
              <a:spcAft>
                <a:spcPts val="0"/>
              </a:spcAft>
              <a:defRPr/>
            </a:pPr>
            <a:r>
              <a:rPr lang="en-US" sz="1800" b="1" dirty="0" smtClean="0">
                <a:latin typeface="Arial" pitchFamily="34" charset="0"/>
                <a:cs typeface="Arial" pitchFamily="34" charset="0"/>
              </a:rPr>
              <a:t> Janitorial  Services </a:t>
            </a:r>
          </a:p>
          <a:p>
            <a:pPr eaLnBrk="1" fontAlgn="auto" hangingPunct="1">
              <a:spcAft>
                <a:spcPts val="0"/>
              </a:spcAft>
              <a:defRPr/>
            </a:pPr>
            <a:r>
              <a:rPr lang="en-US" sz="1800" b="1" dirty="0" smtClean="0">
                <a:latin typeface="Arial" pitchFamily="34" charset="0"/>
                <a:cs typeface="Arial" pitchFamily="34" charset="0"/>
              </a:rPr>
              <a:t>Maintenance and Repair</a:t>
            </a:r>
          </a:p>
          <a:p>
            <a:pPr eaLnBrk="1" fontAlgn="auto" hangingPunct="1">
              <a:spcAft>
                <a:spcPts val="0"/>
              </a:spcAft>
              <a:defRPr/>
            </a:pPr>
            <a:r>
              <a:rPr lang="en-US" sz="1800" b="1" dirty="0" smtClean="0">
                <a:latin typeface="Arial" pitchFamily="34" charset="0"/>
                <a:cs typeface="Arial" pitchFamily="34" charset="0"/>
              </a:rPr>
              <a:t>Mow/Trimming Services</a:t>
            </a:r>
          </a:p>
          <a:p>
            <a:pPr eaLnBrk="1" fontAlgn="auto" hangingPunct="1">
              <a:spcAft>
                <a:spcPts val="0"/>
              </a:spcAft>
              <a:defRPr/>
            </a:pPr>
            <a:r>
              <a:rPr lang="en-US" sz="1800" b="1" dirty="0" smtClean="0">
                <a:latin typeface="Arial" pitchFamily="34" charset="0"/>
                <a:cs typeface="Arial" pitchFamily="34" charset="0"/>
              </a:rPr>
              <a:t>Waste Removal</a:t>
            </a:r>
          </a:p>
          <a:p>
            <a:pPr eaLnBrk="1" fontAlgn="auto" hangingPunct="1">
              <a:spcAft>
                <a:spcPts val="0"/>
              </a:spcAft>
              <a:defRPr/>
            </a:pPr>
            <a:r>
              <a:rPr lang="en-US" sz="1800" b="1" dirty="0" smtClean="0">
                <a:latin typeface="Arial" pitchFamily="34" charset="0"/>
                <a:cs typeface="Arial" pitchFamily="34" charset="0"/>
              </a:rPr>
              <a:t>Fertilizer &amp; Weed Control Services</a:t>
            </a:r>
          </a:p>
          <a:p>
            <a:pPr eaLnBrk="1" fontAlgn="auto" hangingPunct="1">
              <a:spcAft>
                <a:spcPts val="0"/>
              </a:spcAft>
              <a:defRPr/>
            </a:pPr>
            <a:r>
              <a:rPr lang="en-US" sz="1800" b="1" dirty="0" smtClean="0">
                <a:latin typeface="Arial" pitchFamily="34" charset="0"/>
                <a:cs typeface="Arial" pitchFamily="34" charset="0"/>
              </a:rPr>
              <a:t>Tree Pruning</a:t>
            </a:r>
          </a:p>
          <a:p>
            <a:pPr eaLnBrk="1" fontAlgn="auto" hangingPunct="1">
              <a:spcAft>
                <a:spcPts val="0"/>
              </a:spcAft>
              <a:defRPr/>
            </a:pPr>
            <a:r>
              <a:rPr lang="en-US" sz="1800" b="1" dirty="0" smtClean="0">
                <a:latin typeface="Arial" pitchFamily="34" charset="0"/>
                <a:cs typeface="Arial" pitchFamily="34" charset="0"/>
              </a:rPr>
              <a:t>Construction – A/E Services </a:t>
            </a:r>
          </a:p>
          <a:p>
            <a:pPr eaLnBrk="1" fontAlgn="auto" hangingPunct="1">
              <a:spcAft>
                <a:spcPts val="0"/>
              </a:spcAft>
              <a:defRPr/>
            </a:pPr>
            <a:r>
              <a:rPr lang="en-US" sz="1800" b="1" dirty="0" smtClean="0">
                <a:latin typeface="Arial" pitchFamily="34" charset="0"/>
                <a:cs typeface="Arial" pitchFamily="34" charset="0"/>
              </a:rPr>
              <a:t>Repair Historic Perimeter Walls</a:t>
            </a:r>
          </a:p>
          <a:p>
            <a:pPr eaLnBrk="1" fontAlgn="auto" hangingPunct="1">
              <a:spcAft>
                <a:spcPts val="0"/>
              </a:spcAft>
              <a:defRPr/>
            </a:pPr>
            <a:r>
              <a:rPr lang="en-US" sz="1800" b="1" dirty="0" smtClean="0">
                <a:latin typeface="Arial" pitchFamily="34" charset="0"/>
                <a:cs typeface="Arial" pitchFamily="34" charset="0"/>
              </a:rPr>
              <a:t>Installation of Pre-Placed Crypts</a:t>
            </a:r>
          </a:p>
          <a:p>
            <a:pPr eaLnBrk="1" fontAlgn="auto" hangingPunct="1">
              <a:spcAft>
                <a:spcPts val="0"/>
              </a:spcAft>
              <a:defRPr/>
            </a:pPr>
            <a:r>
              <a:rPr lang="en-US" sz="1800" b="1" dirty="0" smtClean="0">
                <a:latin typeface="Arial" pitchFamily="34" charset="0"/>
                <a:cs typeface="Arial" pitchFamily="34" charset="0"/>
              </a:rPr>
              <a:t>Construct Columbaria/Memorial Walls</a:t>
            </a:r>
          </a:p>
          <a:p>
            <a:pPr eaLnBrk="1" fontAlgn="auto" hangingPunct="1">
              <a:spcAft>
                <a:spcPts val="0"/>
              </a:spcAft>
              <a:defRPr/>
            </a:pPr>
            <a:r>
              <a:rPr lang="en-US" sz="1800" b="1" dirty="0" smtClean="0">
                <a:latin typeface="Arial" pitchFamily="34" charset="0"/>
                <a:cs typeface="Arial" pitchFamily="34" charset="0"/>
              </a:rPr>
              <a:t>Renovation of Lodges</a:t>
            </a:r>
          </a:p>
          <a:p>
            <a:pPr eaLnBrk="1" fontAlgn="auto" hangingPunct="1">
              <a:spcAft>
                <a:spcPts val="0"/>
              </a:spcAft>
              <a:defRPr/>
            </a:pPr>
            <a:r>
              <a:rPr lang="en-US" sz="1800" b="1" dirty="0" smtClean="0">
                <a:latin typeface="Arial" pitchFamily="34" charset="0"/>
                <a:cs typeface="Arial" pitchFamily="34" charset="0"/>
              </a:rPr>
              <a:t>Replace Fences</a:t>
            </a:r>
          </a:p>
          <a:p>
            <a:pPr eaLnBrk="1" fontAlgn="auto" hangingPunct="1">
              <a:spcAft>
                <a:spcPts val="0"/>
              </a:spcAft>
              <a:defRPr/>
            </a:pPr>
            <a:r>
              <a:rPr lang="en-US" sz="1800" b="1" dirty="0" smtClean="0">
                <a:latin typeface="Arial" pitchFamily="34" charset="0"/>
                <a:cs typeface="Arial" pitchFamily="34" charset="0"/>
              </a:rPr>
              <a:t>Replace Admin &amp; </a:t>
            </a:r>
            <a:r>
              <a:rPr lang="en-US" sz="1800" b="1" dirty="0" err="1" smtClean="0">
                <a:latin typeface="Arial" pitchFamily="34" charset="0"/>
                <a:cs typeface="Arial" pitchFamily="34" charset="0"/>
              </a:rPr>
              <a:t>Maint</a:t>
            </a:r>
            <a:r>
              <a:rPr lang="en-US" sz="1800" b="1" dirty="0" smtClean="0">
                <a:latin typeface="Arial" pitchFamily="34" charset="0"/>
                <a:cs typeface="Arial" pitchFamily="34" charset="0"/>
              </a:rPr>
              <a:t> Facilities</a:t>
            </a:r>
          </a:p>
          <a:p>
            <a:pPr eaLnBrk="1" fontAlgn="auto" hangingPunct="1">
              <a:spcAft>
                <a:spcPts val="0"/>
              </a:spcAft>
              <a:defRPr/>
            </a:pPr>
            <a:r>
              <a:rPr lang="en-US" sz="1800" b="1" dirty="0" smtClean="0">
                <a:latin typeface="Arial" pitchFamily="34" charset="0"/>
                <a:cs typeface="Arial" pitchFamily="34" charset="0"/>
              </a:rPr>
              <a:t>Gravesite Development</a:t>
            </a:r>
          </a:p>
          <a:p>
            <a:pPr eaLnBrk="1" fontAlgn="auto" hangingPunct="1">
              <a:spcAft>
                <a:spcPts val="0"/>
              </a:spcAft>
              <a:defRPr/>
            </a:pPr>
            <a:r>
              <a:rPr lang="en-US" sz="1800" b="1" dirty="0" smtClean="0">
                <a:latin typeface="Arial" pitchFamily="34" charset="0"/>
                <a:cs typeface="Arial" pitchFamily="34" charset="0"/>
              </a:rPr>
              <a:t>Repair</a:t>
            </a:r>
            <a:r>
              <a:rPr lang="en-US" sz="1800" b="1" dirty="0">
                <a:latin typeface="Arial" pitchFamily="34" charset="0"/>
                <a:cs typeface="Arial" pitchFamily="34" charset="0"/>
              </a:rPr>
              <a:t> </a:t>
            </a:r>
            <a:r>
              <a:rPr lang="en-US" sz="1800" b="1" dirty="0" smtClean="0">
                <a:latin typeface="Arial" pitchFamily="34" charset="0"/>
                <a:cs typeface="Arial" pitchFamily="34" charset="0"/>
              </a:rPr>
              <a:t>Erosion &amp; Storm Damage</a:t>
            </a:r>
          </a:p>
          <a:p>
            <a:pPr eaLnBrk="1" fontAlgn="auto" hangingPunct="1">
              <a:spcAft>
                <a:spcPts val="0"/>
              </a:spcAft>
              <a:defRPr/>
            </a:pPr>
            <a:r>
              <a:rPr lang="en-US" sz="1800" b="1" dirty="0" smtClean="0">
                <a:latin typeface="Arial" pitchFamily="34" charset="0"/>
                <a:cs typeface="Arial" pitchFamily="34" charset="0"/>
              </a:rPr>
              <a:t>Repair Sidewalks &amp; Roads</a:t>
            </a:r>
          </a:p>
          <a:p>
            <a:pPr eaLnBrk="1" fontAlgn="auto" hangingPunct="1">
              <a:spcAft>
                <a:spcPts val="0"/>
              </a:spcAft>
              <a:defRPr/>
            </a:pPr>
            <a:r>
              <a:rPr lang="en-US" sz="1800" b="1" dirty="0" smtClean="0">
                <a:latin typeface="Arial" pitchFamily="34" charset="0"/>
                <a:cs typeface="Arial" pitchFamily="34" charset="0"/>
              </a:rPr>
              <a:t>Repair Irrigation Systems</a:t>
            </a:r>
          </a:p>
        </p:txBody>
      </p:sp>
      <p:sp>
        <p:nvSpPr>
          <p:cNvPr id="5" name="Slide Number Placeholder 4"/>
          <p:cNvSpPr>
            <a:spLocks noGrp="1"/>
          </p:cNvSpPr>
          <p:nvPr>
            <p:ph type="sldNum" sz="quarter" idx="12"/>
          </p:nvPr>
        </p:nvSpPr>
        <p:spPr/>
        <p:txBody>
          <a:bodyPr/>
          <a:lstStyle/>
          <a:p>
            <a:pPr marL="228600" indent="-228600" fontAlgn="auto">
              <a:spcBef>
                <a:spcPts val="0"/>
              </a:spcBef>
              <a:spcAft>
                <a:spcPts val="0"/>
              </a:spcAft>
              <a:defRPr/>
            </a:pPr>
            <a:fld id="{E90E7126-D5CF-42DB-B762-56B252AFFD84}" type="slidenum">
              <a:rPr lang="en-US">
                <a:solidFill>
                  <a:schemeClr val="tx1">
                    <a:tint val="75000"/>
                  </a:schemeClr>
                </a:solidFill>
              </a:rPr>
              <a:pPr marL="228600" indent="-228600" fontAlgn="auto">
                <a:spcBef>
                  <a:spcPts val="0"/>
                </a:spcBef>
                <a:spcAft>
                  <a:spcPts val="0"/>
                </a:spcAft>
                <a:defRPr/>
              </a:pPr>
              <a:t>8</a:t>
            </a:fld>
            <a:endParaRPr lang="en-US" dirty="0">
              <a:solidFill>
                <a:schemeClr val="tx1">
                  <a:tint val="75000"/>
                </a:schemeClr>
              </a:solidFill>
            </a:endParaRPr>
          </a:p>
        </p:txBody>
      </p:sp>
      <p:pic>
        <p:nvPicPr>
          <p:cNvPr id="6"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30684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rtlCol="0">
            <a:noAutofit/>
          </a:bodyPr>
          <a:lstStyle/>
          <a:p>
            <a:pPr eaLnBrk="1" fontAlgn="auto" hangingPunct="1">
              <a:spcAft>
                <a:spcPts val="0"/>
              </a:spcAft>
              <a:defRPr/>
            </a:pPr>
            <a:r>
              <a:rPr lang="en-US" sz="3200" dirty="0" smtClean="0"/>
              <a:t>Type of Contracts </a:t>
            </a:r>
            <a:br>
              <a:rPr lang="en-US" sz="3200" dirty="0" smtClean="0"/>
            </a:br>
            <a:r>
              <a:rPr lang="en-US" sz="3200" dirty="0" smtClean="0"/>
              <a:t>Issued by NCA</a:t>
            </a:r>
            <a:endParaRPr lang="en-US" sz="3200" dirty="0"/>
          </a:p>
        </p:txBody>
      </p:sp>
      <p:sp>
        <p:nvSpPr>
          <p:cNvPr id="19459" name="Content Placeholder 7"/>
          <p:cNvSpPr>
            <a:spLocks noGrp="1"/>
          </p:cNvSpPr>
          <p:nvPr>
            <p:ph idx="1"/>
          </p:nvPr>
        </p:nvSpPr>
        <p:spPr>
          <a:xfrm>
            <a:off x="228600" y="1752600"/>
            <a:ext cx="8686800" cy="4449763"/>
          </a:xfrm>
        </p:spPr>
        <p:txBody>
          <a:bodyPr/>
          <a:lstStyle/>
          <a:p>
            <a:pPr eaLnBrk="1" hangingPunct="1"/>
            <a:r>
              <a:rPr lang="en-US" sz="2400" b="1" dirty="0" smtClean="0">
                <a:latin typeface="Arial" pitchFamily="34" charset="0"/>
                <a:cs typeface="Arial" pitchFamily="34" charset="0"/>
              </a:rPr>
              <a:t>Firm Fixed Price (FFP)</a:t>
            </a:r>
          </a:p>
          <a:p>
            <a:pPr eaLnBrk="1" hangingPunct="1"/>
            <a:r>
              <a:rPr lang="en-US" sz="2400" b="1" dirty="0" smtClean="0">
                <a:latin typeface="Arial" pitchFamily="34" charset="0"/>
                <a:cs typeface="Arial" pitchFamily="34" charset="0"/>
              </a:rPr>
              <a:t>Indefinite delivery/indefinite quantity (IDIQ)</a:t>
            </a:r>
          </a:p>
          <a:p>
            <a:pPr eaLnBrk="1" hangingPunct="1"/>
            <a:r>
              <a:rPr lang="en-US" sz="2400" b="1" dirty="0" smtClean="0">
                <a:latin typeface="Arial" pitchFamily="34" charset="0"/>
                <a:cs typeface="Arial" pitchFamily="34" charset="0"/>
              </a:rPr>
              <a:t>Commercial Items (CI)</a:t>
            </a:r>
          </a:p>
          <a:p>
            <a:pPr eaLnBrk="1" hangingPunct="1"/>
            <a:r>
              <a:rPr lang="en-US" sz="2400" b="1" dirty="0" smtClean="0">
                <a:latin typeface="Arial" pitchFamily="34" charset="0"/>
                <a:cs typeface="Arial" pitchFamily="34" charset="0"/>
              </a:rPr>
              <a:t>Minor Construction </a:t>
            </a:r>
          </a:p>
          <a:p>
            <a:pPr eaLnBrk="1" hangingPunct="1"/>
            <a:r>
              <a:rPr lang="en-US" sz="2400" b="1" dirty="0" smtClean="0">
                <a:latin typeface="Arial" pitchFamily="34" charset="0"/>
                <a:cs typeface="Arial" pitchFamily="34" charset="0"/>
              </a:rPr>
              <a:t>Architectural and Engineering (A &amp; E)</a:t>
            </a:r>
          </a:p>
          <a:p>
            <a:pPr eaLnBrk="1" hangingPunct="1"/>
            <a:r>
              <a:rPr lang="en-US" sz="2400" b="1" dirty="0" smtClean="0">
                <a:latin typeface="Arial" pitchFamily="34" charset="0"/>
                <a:cs typeface="Arial" pitchFamily="34" charset="0"/>
              </a:rPr>
              <a:t>Schedules (BPA’s, GSA) </a:t>
            </a:r>
          </a:p>
          <a:p>
            <a:pPr eaLnBrk="1" hangingPunct="1"/>
            <a:r>
              <a:rPr lang="en-US" sz="2400" b="1" dirty="0" smtClean="0">
                <a:latin typeface="Arial" pitchFamily="34" charset="0"/>
                <a:cs typeface="Arial" pitchFamily="34" charset="0"/>
              </a:rPr>
              <a:t>Options year contracts </a:t>
            </a:r>
          </a:p>
          <a:p>
            <a:pPr eaLnBrk="1" hangingPunct="1"/>
            <a:r>
              <a:rPr lang="en-US" sz="2400" b="1" dirty="0" smtClean="0">
                <a:latin typeface="Arial" pitchFamily="34" charset="0"/>
                <a:cs typeface="Arial" pitchFamily="34" charset="0"/>
              </a:rPr>
              <a:t>Sole Source (based on specific requirements)  </a:t>
            </a:r>
          </a:p>
          <a:p>
            <a:pPr eaLnBrk="1" hangingPunct="1">
              <a:buFont typeface="Arial" pitchFamily="34" charset="0"/>
              <a:buNone/>
            </a:pPr>
            <a:endParaRPr lang="en-US" sz="2400" b="1"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marL="228600" indent="-228600" fontAlgn="auto">
              <a:spcBef>
                <a:spcPts val="0"/>
              </a:spcBef>
              <a:spcAft>
                <a:spcPts val="0"/>
              </a:spcAft>
              <a:defRPr/>
            </a:pPr>
            <a:fld id="{197260B1-9646-404C-BB6E-4FDE68C39148}" type="slidenum">
              <a:rPr lang="en-US">
                <a:solidFill>
                  <a:schemeClr val="tx1">
                    <a:tint val="75000"/>
                  </a:schemeClr>
                </a:solidFill>
              </a:rPr>
              <a:pPr marL="228600" indent="-228600" fontAlgn="auto">
                <a:spcBef>
                  <a:spcPts val="0"/>
                </a:spcBef>
                <a:spcAft>
                  <a:spcPts val="0"/>
                </a:spcAft>
                <a:defRPr/>
              </a:pPr>
              <a:t>9</a:t>
            </a:fld>
            <a:endParaRPr lang="en-US" dirty="0">
              <a:solidFill>
                <a:schemeClr val="tx1">
                  <a:tint val="75000"/>
                </a:schemeClr>
              </a:solidFill>
            </a:endParaRPr>
          </a:p>
        </p:txBody>
      </p:sp>
      <p:pic>
        <p:nvPicPr>
          <p:cNvPr id="5" name="Picture 1" descr="VeteransAffairs-Seal.JPG"/>
          <p:cNvPicPr>
            <a:picLocks noChangeAspect="1" noChangeArrowheads="1"/>
          </p:cNvPicPr>
          <p:nvPr/>
        </p:nvPicPr>
        <p:blipFill>
          <a:blip r:embed="rId2" cstate="print"/>
          <a:srcRect/>
          <a:stretch>
            <a:fillRect/>
          </a:stretch>
        </p:blipFill>
        <p:spPr bwMode="auto">
          <a:xfrm>
            <a:off x="76200" y="228600"/>
            <a:ext cx="990600" cy="990600"/>
          </a:xfrm>
          <a:prstGeom prst="rect">
            <a:avLst/>
          </a:prstGeom>
          <a:noFill/>
          <a:ln w="9525">
            <a:noFill/>
            <a:miter lim="800000"/>
            <a:headEnd/>
            <a:tailEnd/>
          </a:ln>
        </p:spPr>
      </p:pic>
      <p:cxnSp>
        <p:nvCxnSpPr>
          <p:cNvPr id="7" name="Straight Connector 6"/>
          <p:cNvCxnSpPr/>
          <p:nvPr/>
        </p:nvCxnSpPr>
        <p:spPr>
          <a:xfrm>
            <a:off x="152400" y="1295400"/>
            <a:ext cx="8763000" cy="15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447800"/>
            <a:ext cx="8229600" cy="1588"/>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59482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9CBFD63972E45934400780BC6B41A" ma:contentTypeVersion="0" ma:contentTypeDescription="Create a new document." ma:contentTypeScope="" ma:versionID="afee095d6fed9014f7d118cd77a19d9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26FE9B-EC66-433D-AA61-6D3651CCAE92}"/>
</file>

<file path=customXml/itemProps2.xml><?xml version="1.0" encoding="utf-8"?>
<ds:datastoreItem xmlns:ds="http://schemas.openxmlformats.org/officeDocument/2006/customXml" ds:itemID="{88DFE55E-CA5B-46E9-94FA-D8CD53474532}"/>
</file>

<file path=customXml/itemProps3.xml><?xml version="1.0" encoding="utf-8"?>
<ds:datastoreItem xmlns:ds="http://schemas.openxmlformats.org/officeDocument/2006/customXml" ds:itemID="{D2C4C4D3-A282-4E7E-9BC6-77B5D2E8A02D}"/>
</file>

<file path=docProps/app.xml><?xml version="1.0" encoding="utf-8"?>
<Properties xmlns="http://schemas.openxmlformats.org/officeDocument/2006/extended-properties" xmlns:vt="http://schemas.openxmlformats.org/officeDocument/2006/docPropsVTypes">
  <Template/>
  <TotalTime>4156</TotalTime>
  <Words>1323</Words>
  <Application>Microsoft Office PowerPoint</Application>
  <PresentationFormat>On-screen Show (4:3)</PresentationFormat>
  <Paragraphs>276</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Advanced Planning  Brief to Industry (APBI)    </vt:lpstr>
      <vt:lpstr>Agenda</vt:lpstr>
      <vt:lpstr>Background/Bio</vt:lpstr>
      <vt:lpstr>NCA Contracting</vt:lpstr>
      <vt:lpstr>PowerPoint Presentation</vt:lpstr>
      <vt:lpstr>Memorial Service Networks</vt:lpstr>
      <vt:lpstr>NCA Cemeteries</vt:lpstr>
      <vt:lpstr>Type of Procurements NCA Solicits </vt:lpstr>
      <vt:lpstr>Type of Contracts  Issued by NCA</vt:lpstr>
      <vt:lpstr>NCA Contracting with Veteran-Owned and Service Disabled Veteran Owned Small Businesses</vt:lpstr>
      <vt:lpstr>Small Business Contracts by NAICS Code</vt:lpstr>
      <vt:lpstr>Our Needs (What NCA Buys)</vt:lpstr>
      <vt:lpstr>Our Needs (What NCA Buys)</vt:lpstr>
      <vt:lpstr>Our Needs (What NCA Buys)</vt:lpstr>
      <vt:lpstr>PowerPoint Presentation</vt:lpstr>
      <vt:lpstr>PowerPoint Presentation</vt:lpstr>
      <vt:lpstr>PowerPoint Presentation</vt:lpstr>
      <vt:lpstr>PowerPoint Presentation</vt:lpstr>
      <vt:lpstr>Questions</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VA TAC</dc:title>
  <dc:creator>vhaeasrogans</dc:creator>
  <cp:lastModifiedBy>Pianko, Magdalena</cp:lastModifiedBy>
  <cp:revision>592</cp:revision>
  <cp:lastPrinted>2013-10-21T21:47:33Z</cp:lastPrinted>
  <dcterms:created xsi:type="dcterms:W3CDTF">2009-09-28T17:46:17Z</dcterms:created>
  <dcterms:modified xsi:type="dcterms:W3CDTF">2013-11-04T17:16:30Z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0x0101001929CBFD63972E45934400780BC6B41A</vt:lpwstr>
  </property>
</Properties>
</file>