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5"/>
  </p:notesMasterIdLst>
  <p:handoutMasterIdLst>
    <p:handoutMasterId r:id="rId36"/>
  </p:handoutMasterIdLst>
  <p:sldIdLst>
    <p:sldId id="322" r:id="rId2"/>
    <p:sldId id="540" r:id="rId3"/>
    <p:sldId id="604" r:id="rId4"/>
    <p:sldId id="593" r:id="rId5"/>
    <p:sldId id="606" r:id="rId6"/>
    <p:sldId id="607" r:id="rId7"/>
    <p:sldId id="608" r:id="rId8"/>
    <p:sldId id="612" r:id="rId9"/>
    <p:sldId id="543" r:id="rId10"/>
    <p:sldId id="580" r:id="rId11"/>
    <p:sldId id="601" r:id="rId12"/>
    <p:sldId id="602" r:id="rId13"/>
    <p:sldId id="554" r:id="rId14"/>
    <p:sldId id="600" r:id="rId15"/>
    <p:sldId id="599" r:id="rId16"/>
    <p:sldId id="541" r:id="rId17"/>
    <p:sldId id="549" r:id="rId18"/>
    <p:sldId id="581" r:id="rId19"/>
    <p:sldId id="587" r:id="rId20"/>
    <p:sldId id="588" r:id="rId21"/>
    <p:sldId id="589" r:id="rId22"/>
    <p:sldId id="585" r:id="rId23"/>
    <p:sldId id="590" r:id="rId24"/>
    <p:sldId id="591" r:id="rId25"/>
    <p:sldId id="592" r:id="rId26"/>
    <p:sldId id="594" r:id="rId27"/>
    <p:sldId id="595" r:id="rId28"/>
    <p:sldId id="596" r:id="rId29"/>
    <p:sldId id="597" r:id="rId30"/>
    <p:sldId id="609" r:id="rId31"/>
    <p:sldId id="610" r:id="rId32"/>
    <p:sldId id="611" r:id="rId33"/>
    <p:sldId id="603" r:id="rId34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x, Susan " initials="SCC" lastIdx="1" clrIdx="0"/>
  <p:cmAuthor id="1" name="Rubertus, Margaret [USA]" initials="MER" lastIdx="17" clrIdx="1"/>
  <p:cmAuthor id="2" name="Courniotes, Chrysanthe " initials="CC" lastIdx="4" clrIdx="2"/>
  <p:cmAuthor id="3" name="Julie Cohen" initials="JC" lastIdx="48" clrIdx="3"/>
  <p:cmAuthor id="4" name="Young, Gregory " initials="GY" lastIdx="45" clrIdx="4"/>
  <p:cmAuthor id="5" name="Myklegard, Drew " initials="DM" lastIdx="1" clrIdx="5"/>
  <p:cmAuthor id="6" name="Ely, David " initials="DE" lastIdx="10" clrIdx="6"/>
  <p:cmAuthor id="7" name="Rubertus, Margaret E CTR USAF" initials="MER" lastIdx="4" clrIdx="7"/>
  <p:cmAuthor id="8" name="Mikula, Theolinda [USA]" initials="TM" lastIdx="22" clrIdx="8"/>
  <p:cmAuthor id="9" name="Lawal, Laura [USA]" initials="LL[" lastIdx="20" clrIdx="9"/>
  <p:cmAuthor id="10" name="Constance M. Bennett" initials="CMB" lastIdx="3" clrIdx="10"/>
  <p:cmAuthor id="11" name="Constance Bennett" initials="CB" lastIdx="4" clrIdx="11">
    <p:extLst/>
  </p:cmAuthor>
  <p:cmAuthor id="12" name="Truex, Matthew" initials="TM" lastIdx="1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81ABFF"/>
    <a:srgbClr val="99CCFF"/>
    <a:srgbClr val="006699"/>
    <a:srgbClr val="2C8458"/>
    <a:srgbClr val="339966"/>
    <a:srgbClr val="0792BD"/>
    <a:srgbClr val="9BB5D5"/>
    <a:srgbClr val="6500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988" autoAdjust="0"/>
  </p:normalViewPr>
  <p:slideViewPr>
    <p:cSldViewPr snapToGrid="0" snapToObjects="1">
      <p:cViewPr varScale="1">
        <p:scale>
          <a:sx n="70" d="100"/>
          <a:sy n="70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430" y="36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4F9D2-94B2-40C6-9562-F74EF71DCBE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005776-3BC9-444E-8877-BFF942EADAFC}">
      <dgm:prSet phldrT="[Text]"/>
      <dgm:spPr/>
      <dgm:t>
        <a:bodyPr/>
        <a:lstStyle/>
        <a:p>
          <a:r>
            <a:rPr lang="en-US" dirty="0" smtClean="0"/>
            <a:t>Enhanced management capability</a:t>
          </a:r>
        </a:p>
        <a:p>
          <a:r>
            <a:rPr lang="en-US" dirty="0" smtClean="0"/>
            <a:t>CVT, GUI utilities using </a:t>
          </a:r>
          <a:r>
            <a:rPr lang="en-US" dirty="0" err="1" smtClean="0"/>
            <a:t>VistA</a:t>
          </a:r>
          <a:r>
            <a:rPr lang="en-US" dirty="0" smtClean="0"/>
            <a:t>, Mobile apps, etc.</a:t>
          </a:r>
        </a:p>
      </dgm:t>
    </dgm:pt>
    <dgm:pt modelId="{3EC201F0-D927-4D87-A7CC-1610FBF60461}" type="parTrans" cxnId="{F62FF0E3-E89C-4D2B-BE27-C8AA6F9B9DF8}">
      <dgm:prSet/>
      <dgm:spPr/>
      <dgm:t>
        <a:bodyPr/>
        <a:lstStyle/>
        <a:p>
          <a:endParaRPr lang="en-US"/>
        </a:p>
      </dgm:t>
    </dgm:pt>
    <dgm:pt modelId="{0C70F5E9-51FC-4B0D-B677-3C92FB200744}" type="sibTrans" cxnId="{F62FF0E3-E89C-4D2B-BE27-C8AA6F9B9DF8}">
      <dgm:prSet/>
      <dgm:spPr/>
      <dgm:t>
        <a:bodyPr/>
        <a:lstStyle/>
        <a:p>
          <a:endParaRPr lang="en-US"/>
        </a:p>
      </dgm:t>
    </dgm:pt>
    <dgm:pt modelId="{FCDA8389-66C4-4819-8762-A84AADCD965A}">
      <dgm:prSet phldrT="[Text]"/>
      <dgm:spPr/>
      <dgm:t>
        <a:bodyPr/>
        <a:lstStyle/>
        <a:p>
          <a:r>
            <a:rPr lang="en-US" dirty="0" smtClean="0"/>
            <a:t>Allows time to standardize and to identify/modify non-scheduling processes</a:t>
          </a:r>
        </a:p>
        <a:p>
          <a:r>
            <a:rPr lang="en-US" dirty="0" smtClean="0"/>
            <a:t>Faster path to VHA operational improvements</a:t>
          </a:r>
        </a:p>
      </dgm:t>
    </dgm:pt>
    <dgm:pt modelId="{E7770D0C-DA6E-4A35-8D3D-202B52F4A028}" type="parTrans" cxnId="{CF1F3EC4-0367-4996-B147-110CEAE938EA}">
      <dgm:prSet/>
      <dgm:spPr/>
      <dgm:t>
        <a:bodyPr/>
        <a:lstStyle/>
        <a:p>
          <a:endParaRPr lang="en-US"/>
        </a:p>
      </dgm:t>
    </dgm:pt>
    <dgm:pt modelId="{7383619C-BA3C-4F7B-8524-8724251BDFFE}" type="sibTrans" cxnId="{CF1F3EC4-0367-4996-B147-110CEAE938EA}">
      <dgm:prSet/>
      <dgm:spPr/>
      <dgm:t>
        <a:bodyPr/>
        <a:lstStyle/>
        <a:p>
          <a:endParaRPr lang="en-US"/>
        </a:p>
      </dgm:t>
    </dgm:pt>
    <dgm:pt modelId="{3FAAA656-04E3-4B22-A57D-D30DBC86ABC2}">
      <dgm:prSet phldrT="[Text]"/>
      <dgm:spPr/>
      <dgm:t>
        <a:bodyPr/>
        <a:lstStyle/>
        <a:p>
          <a:r>
            <a:rPr lang="en-US" dirty="0" smtClean="0"/>
            <a:t>Leverages 1b solution, integrated with national data sources</a:t>
          </a:r>
        </a:p>
        <a:p>
          <a:r>
            <a:rPr lang="en-US" dirty="0" smtClean="0"/>
            <a:t>Integrates with Vista4/Vista Evolution</a:t>
          </a:r>
        </a:p>
        <a:p>
          <a:r>
            <a:rPr lang="en-US" dirty="0" smtClean="0"/>
            <a:t>Nationally standard data and processes</a:t>
          </a:r>
        </a:p>
      </dgm:t>
    </dgm:pt>
    <dgm:pt modelId="{DA600EF1-9EDF-423A-96EE-D007E2292E97}" type="parTrans" cxnId="{5AF18107-2653-401A-A0C1-27F86FC0CA76}">
      <dgm:prSet/>
      <dgm:spPr/>
      <dgm:t>
        <a:bodyPr/>
        <a:lstStyle/>
        <a:p>
          <a:endParaRPr lang="en-US"/>
        </a:p>
      </dgm:t>
    </dgm:pt>
    <dgm:pt modelId="{30488DB8-03BE-4110-93BD-36AC24C95D7C}" type="sibTrans" cxnId="{5AF18107-2653-401A-A0C1-27F86FC0CA76}">
      <dgm:prSet/>
      <dgm:spPr/>
      <dgm:t>
        <a:bodyPr/>
        <a:lstStyle/>
        <a:p>
          <a:endParaRPr lang="en-US"/>
        </a:p>
      </dgm:t>
    </dgm:pt>
    <dgm:pt modelId="{588D09B9-B8CF-48EA-AB53-6029AF5644AB}" type="pres">
      <dgm:prSet presAssocID="{0E34F9D2-94B2-40C6-9562-F74EF71DCBE7}" presName="arrowDiagram" presStyleCnt="0">
        <dgm:presLayoutVars>
          <dgm:chMax val="5"/>
          <dgm:dir/>
          <dgm:resizeHandles val="exact"/>
        </dgm:presLayoutVars>
      </dgm:prSet>
      <dgm:spPr/>
    </dgm:pt>
    <dgm:pt modelId="{60E4A801-B8E7-44E2-AEDC-589097D070C0}" type="pres">
      <dgm:prSet presAssocID="{0E34F9D2-94B2-40C6-9562-F74EF71DCBE7}" presName="arrow" presStyleLbl="bgShp" presStyleIdx="0" presStyleCnt="1"/>
      <dgm:spPr/>
    </dgm:pt>
    <dgm:pt modelId="{41A7F033-3177-46A8-A34C-B901CFAFE3A6}" type="pres">
      <dgm:prSet presAssocID="{0E34F9D2-94B2-40C6-9562-F74EF71DCBE7}" presName="arrowDiagram3" presStyleCnt="0"/>
      <dgm:spPr/>
    </dgm:pt>
    <dgm:pt modelId="{8801F1A7-5008-4C70-ADC6-F84AF7FBA888}" type="pres">
      <dgm:prSet presAssocID="{B8005776-3BC9-444E-8877-BFF942EADAFC}" presName="bullet3a" presStyleLbl="node1" presStyleIdx="0" presStyleCnt="3"/>
      <dgm:spPr/>
    </dgm:pt>
    <dgm:pt modelId="{07F085A8-1B6C-4A96-87BB-9C62092609AE}" type="pres">
      <dgm:prSet presAssocID="{B8005776-3BC9-444E-8877-BFF942EADAFC}" presName="textBox3a" presStyleLbl="revTx" presStyleIdx="0" presStyleCnt="3" custScaleX="106467" custLinFactNeighborX="323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C6E88-4B02-4868-8A0D-97E186F3AFA4}" type="pres">
      <dgm:prSet presAssocID="{FCDA8389-66C4-4819-8762-A84AADCD965A}" presName="bullet3b" presStyleLbl="node1" presStyleIdx="1" presStyleCnt="3"/>
      <dgm:spPr/>
    </dgm:pt>
    <dgm:pt modelId="{85FAC8E6-A6EE-43FA-8721-CF56824C703C}" type="pres">
      <dgm:prSet presAssocID="{FCDA8389-66C4-4819-8762-A84AADCD965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010BD-00BE-4A2D-8F9C-ACC5A2601CE2}" type="pres">
      <dgm:prSet presAssocID="{3FAAA656-04E3-4B22-A57D-D30DBC86ABC2}" presName="bullet3c" presStyleLbl="node1" presStyleIdx="2" presStyleCnt="3"/>
      <dgm:spPr/>
    </dgm:pt>
    <dgm:pt modelId="{9EAE7D29-6FED-42B9-A233-0CDA84078825}" type="pres">
      <dgm:prSet presAssocID="{3FAAA656-04E3-4B22-A57D-D30DBC86ABC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D869B-E734-4568-8292-A70483D40CAA}" type="presOf" srcId="{FCDA8389-66C4-4819-8762-A84AADCD965A}" destId="{85FAC8E6-A6EE-43FA-8721-CF56824C703C}" srcOrd="0" destOrd="0" presId="urn:microsoft.com/office/officeart/2005/8/layout/arrow2"/>
    <dgm:cxn modelId="{B2CC05DA-B8F2-4E13-B5C2-46497F3EBE5F}" type="presOf" srcId="{0E34F9D2-94B2-40C6-9562-F74EF71DCBE7}" destId="{588D09B9-B8CF-48EA-AB53-6029AF5644AB}" srcOrd="0" destOrd="0" presId="urn:microsoft.com/office/officeart/2005/8/layout/arrow2"/>
    <dgm:cxn modelId="{BDD9AB64-6371-460E-BAAB-068F70E42E9B}" type="presOf" srcId="{3FAAA656-04E3-4B22-A57D-D30DBC86ABC2}" destId="{9EAE7D29-6FED-42B9-A233-0CDA84078825}" srcOrd="0" destOrd="0" presId="urn:microsoft.com/office/officeart/2005/8/layout/arrow2"/>
    <dgm:cxn modelId="{42E4A347-B1D8-4D58-9C64-F81E710B2C20}" type="presOf" srcId="{B8005776-3BC9-444E-8877-BFF942EADAFC}" destId="{07F085A8-1B6C-4A96-87BB-9C62092609AE}" srcOrd="0" destOrd="0" presId="urn:microsoft.com/office/officeart/2005/8/layout/arrow2"/>
    <dgm:cxn modelId="{CF1F3EC4-0367-4996-B147-110CEAE938EA}" srcId="{0E34F9D2-94B2-40C6-9562-F74EF71DCBE7}" destId="{FCDA8389-66C4-4819-8762-A84AADCD965A}" srcOrd="1" destOrd="0" parTransId="{E7770D0C-DA6E-4A35-8D3D-202B52F4A028}" sibTransId="{7383619C-BA3C-4F7B-8524-8724251BDFFE}"/>
    <dgm:cxn modelId="{F62FF0E3-E89C-4D2B-BE27-C8AA6F9B9DF8}" srcId="{0E34F9D2-94B2-40C6-9562-F74EF71DCBE7}" destId="{B8005776-3BC9-444E-8877-BFF942EADAFC}" srcOrd="0" destOrd="0" parTransId="{3EC201F0-D927-4D87-A7CC-1610FBF60461}" sibTransId="{0C70F5E9-51FC-4B0D-B677-3C92FB200744}"/>
    <dgm:cxn modelId="{5AF18107-2653-401A-A0C1-27F86FC0CA76}" srcId="{0E34F9D2-94B2-40C6-9562-F74EF71DCBE7}" destId="{3FAAA656-04E3-4B22-A57D-D30DBC86ABC2}" srcOrd="2" destOrd="0" parTransId="{DA600EF1-9EDF-423A-96EE-D007E2292E97}" sibTransId="{30488DB8-03BE-4110-93BD-36AC24C95D7C}"/>
    <dgm:cxn modelId="{76B04A3A-DCE6-44B9-908C-4880954B6A74}" type="presParOf" srcId="{588D09B9-B8CF-48EA-AB53-6029AF5644AB}" destId="{60E4A801-B8E7-44E2-AEDC-589097D070C0}" srcOrd="0" destOrd="0" presId="urn:microsoft.com/office/officeart/2005/8/layout/arrow2"/>
    <dgm:cxn modelId="{CBE19426-6B7E-46F2-BE77-0F015F7AE70D}" type="presParOf" srcId="{588D09B9-B8CF-48EA-AB53-6029AF5644AB}" destId="{41A7F033-3177-46A8-A34C-B901CFAFE3A6}" srcOrd="1" destOrd="0" presId="urn:microsoft.com/office/officeart/2005/8/layout/arrow2"/>
    <dgm:cxn modelId="{28993387-57BC-421D-BB37-BAADF7CBC011}" type="presParOf" srcId="{41A7F033-3177-46A8-A34C-B901CFAFE3A6}" destId="{8801F1A7-5008-4C70-ADC6-F84AF7FBA888}" srcOrd="0" destOrd="0" presId="urn:microsoft.com/office/officeart/2005/8/layout/arrow2"/>
    <dgm:cxn modelId="{A16BB55C-AA3D-4F3A-A699-15BC3FC71194}" type="presParOf" srcId="{41A7F033-3177-46A8-A34C-B901CFAFE3A6}" destId="{07F085A8-1B6C-4A96-87BB-9C62092609AE}" srcOrd="1" destOrd="0" presId="urn:microsoft.com/office/officeart/2005/8/layout/arrow2"/>
    <dgm:cxn modelId="{EE426D8B-3561-4380-84A0-B9B9E4FFF9B9}" type="presParOf" srcId="{41A7F033-3177-46A8-A34C-B901CFAFE3A6}" destId="{7C2C6E88-4B02-4868-8A0D-97E186F3AFA4}" srcOrd="2" destOrd="0" presId="urn:microsoft.com/office/officeart/2005/8/layout/arrow2"/>
    <dgm:cxn modelId="{F646C683-76A1-4CB5-90F7-42AD2DB8DDF0}" type="presParOf" srcId="{41A7F033-3177-46A8-A34C-B901CFAFE3A6}" destId="{85FAC8E6-A6EE-43FA-8721-CF56824C703C}" srcOrd="3" destOrd="0" presId="urn:microsoft.com/office/officeart/2005/8/layout/arrow2"/>
    <dgm:cxn modelId="{C2305354-1167-4876-B87E-C420CCDD3636}" type="presParOf" srcId="{41A7F033-3177-46A8-A34C-B901CFAFE3A6}" destId="{747010BD-00BE-4A2D-8F9C-ACC5A2601CE2}" srcOrd="4" destOrd="0" presId="urn:microsoft.com/office/officeart/2005/8/layout/arrow2"/>
    <dgm:cxn modelId="{B06B147E-07A9-4AEF-A6BD-891DBADC435E}" type="presParOf" srcId="{41A7F033-3177-46A8-A34C-B901CFAFE3A6}" destId="{9EAE7D29-6FED-42B9-A233-0CDA8407882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2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CE56C1-B30B-4E0B-B4AF-AA0A774A2B7A}" type="datetime1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994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893994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766B6E-F780-4189-A9E9-CF88040C5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17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0" y="2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0F45370-6F28-403B-B7B2-95C1EE238BC8}" type="datetime1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81537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906" tIns="46954" rIns="93906" bIns="469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6" y="4447774"/>
            <a:ext cx="5661045" cy="4212454"/>
          </a:xfrm>
          <a:prstGeom prst="rect">
            <a:avLst/>
          </a:prstGeom>
        </p:spPr>
        <p:txBody>
          <a:bodyPr vert="horz" wrap="square" lIns="93906" tIns="46954" rIns="93906" bIns="469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994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0" y="8893994"/>
            <a:ext cx="3067041" cy="467534"/>
          </a:xfrm>
          <a:prstGeom prst="rect">
            <a:avLst/>
          </a:prstGeom>
        </p:spPr>
        <p:txBody>
          <a:bodyPr vert="horz" wrap="square" lIns="93906" tIns="46954" rIns="93906" bIns="469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850CD8-3DC0-4D51-9F0F-9FA8CBAFA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1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50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7812" indent="-287620" defTabSz="9459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50480" indent="-230096" defTabSz="94595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10672" indent="-230096" defTabSz="94595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70865" indent="-230096" defTabSz="94595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31056" indent="-230096" defTabSz="94595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91248" indent="-230096" defTabSz="94595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51441" indent="-230096" defTabSz="94595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911633" indent="-230096" defTabSz="94595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E80B2-8926-4564-9FC7-4F3539461092}" type="slidenum">
              <a:rPr lang="en-US" altLang="en-US" sz="1200">
                <a:latin typeface="Times New Roman" pitchFamily="18" charset="0"/>
              </a:rPr>
              <a:pPr eaLnBrk="1" hangingPunct="1"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33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scope statements address the business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8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technical</a:t>
            </a:r>
            <a:r>
              <a:rPr lang="en-US" baseline="0" dirty="0" smtClean="0"/>
              <a:t> implementation goes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9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88A4-D08F-4E06-9EB3-D565824E4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0D5-4C07-408F-A1D5-FBE4E348B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V="1">
            <a:off x="3291632" y="5510156"/>
            <a:ext cx="0" cy="71427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25629" y="5556978"/>
            <a:ext cx="3268070" cy="6930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USER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ROLES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5631" y="1660276"/>
            <a:ext cx="8668987" cy="5722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INTERFACES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5629" y="5510156"/>
            <a:ext cx="866898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5631" y="2232564"/>
            <a:ext cx="866898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291632" y="5549918"/>
            <a:ext cx="1531918" cy="693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7506" y="6259887"/>
            <a:ext cx="866898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98-9D83-492E-8368-C7175A315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8036-696E-4188-A6AA-7FE09813F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43B-DC5F-4813-A4DA-17F2F6C13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41D-E8BE-4F86-965D-1FB71959D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BB8-63D5-4F68-8BFB-EAA674B48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452FDFF-9483-4A82-A0D2-0EFD9C982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284913"/>
            <a:ext cx="4311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1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VETERANS HEALTH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6" r:id="rId3"/>
    <p:sldLayoutId id="2147483793" r:id="rId4"/>
    <p:sldLayoutId id="2147483786" r:id="rId5"/>
    <p:sldLayoutId id="2147483787" r:id="rId6"/>
    <p:sldLayoutId id="2147483788" r:id="rId7"/>
    <p:sldLayoutId id="2147483794" r:id="rId8"/>
    <p:sldLayoutId id="2147483789" r:id="rId9"/>
    <p:sldLayoutId id="2147483790" r:id="rId10"/>
    <p:sldLayoutId id="2147483791" r:id="rId11"/>
    <p:sldLayoutId id="2147483795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57189" y="2850629"/>
            <a:ext cx="8467834" cy="1803252"/>
          </a:xfrm>
        </p:spPr>
        <p:txBody>
          <a:bodyPr>
            <a:normAutofit/>
          </a:bodyPr>
          <a:lstStyle/>
          <a:p>
            <a:pPr marL="4763" indent="-4763">
              <a:spcBef>
                <a:spcPct val="20000"/>
              </a:spcBef>
              <a:defRPr/>
            </a:pPr>
            <a:r>
              <a:rPr lang="en-US" sz="2200" spc="100" dirty="0"/>
              <a:t>Medical Appointment Scheduling System (MASS</a:t>
            </a:r>
            <a:r>
              <a:rPr lang="en-US" sz="2200" spc="100" dirty="0" smtClean="0"/>
              <a:t>)</a:t>
            </a:r>
            <a:br>
              <a:rPr lang="en-US" sz="2200" spc="100" dirty="0" smtClean="0"/>
            </a:br>
            <a:r>
              <a:rPr lang="en-US" sz="2200" spc="100" dirty="0" smtClean="0"/>
              <a:t>Industry Day Briefing</a:t>
            </a:r>
            <a:endParaRPr lang="en-US" sz="2200" strike="sngStrike" spc="100" dirty="0">
              <a:solidFill>
                <a:srgbClr val="FF0000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57188" y="4687643"/>
            <a:ext cx="7753350" cy="109426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z="1400" spc="100" dirty="0" smtClean="0">
              <a:cs typeface="Calibri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1400" i="1" spc="100" dirty="0" smtClean="0">
                <a:solidFill>
                  <a:schemeClr val="bg1"/>
                </a:solidFill>
                <a:cs typeface="Calibri"/>
              </a:rPr>
              <a:t>Presented by: Dr. Mike Davies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400" i="1" spc="100" smtClean="0">
                <a:solidFill>
                  <a:schemeClr val="bg1"/>
                </a:solidFill>
                <a:cs typeface="Calibri"/>
              </a:rPr>
              <a:t>Director, </a:t>
            </a:r>
            <a:r>
              <a:rPr lang="en-US" sz="1400" i="1" spc="100" dirty="0" smtClean="0">
                <a:solidFill>
                  <a:schemeClr val="bg1"/>
                </a:solidFill>
                <a:cs typeface="Calibri"/>
              </a:rPr>
              <a:t>Access Clinic Administration Program</a:t>
            </a:r>
            <a:endParaRPr lang="en-US" sz="1400" i="1" dirty="0">
              <a:solidFill>
                <a:schemeClr val="bg1"/>
              </a:solidFill>
              <a:effectLst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83" y="6421556"/>
            <a:ext cx="35734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1" charset="-128"/>
              </a:rPr>
              <a:t>June 18, 2014</a:t>
            </a:r>
          </a:p>
        </p:txBody>
      </p:sp>
    </p:spTree>
    <p:extLst>
      <p:ext uri="{BB962C8B-B14F-4D97-AF65-F5344CB8AC3E}">
        <p14:creationId xmlns:p14="http://schemas.microsoft.com/office/powerpoint/2010/main" val="3922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 Scheduling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care delivery has changed</a:t>
            </a:r>
          </a:p>
          <a:p>
            <a:pPr lvl="1"/>
            <a:r>
              <a:rPr lang="en-US" dirty="0" smtClean="0"/>
              <a:t>Evolution of health care delivery has moved well beyond VistA Scheduling capabilities</a:t>
            </a:r>
          </a:p>
          <a:p>
            <a:pPr lvl="1"/>
            <a:r>
              <a:rPr lang="en-US" dirty="0" smtClean="0"/>
              <a:t>Prevalence of </a:t>
            </a:r>
            <a:r>
              <a:rPr lang="en-US" dirty="0" err="1" smtClean="0"/>
              <a:t>tele</a:t>
            </a:r>
            <a:r>
              <a:rPr lang="en-US" dirty="0" smtClean="0"/>
              <a:t>-health, rural health, home health, electronic access, non-VA care</a:t>
            </a:r>
          </a:p>
          <a:p>
            <a:r>
              <a:rPr lang="en-US" dirty="0" smtClean="0"/>
              <a:t>VA’s current Scheduling System does not meet current or future needs</a:t>
            </a:r>
          </a:p>
          <a:p>
            <a:pPr lvl="1"/>
            <a:r>
              <a:rPr lang="en-US" dirty="0" smtClean="0"/>
              <a:t>No resource management capabilities</a:t>
            </a:r>
          </a:p>
          <a:p>
            <a:pPr lvl="1"/>
            <a:r>
              <a:rPr lang="en-US" dirty="0" smtClean="0"/>
              <a:t>Cumbersome to support and manage new modes of care</a:t>
            </a:r>
          </a:p>
          <a:p>
            <a:pPr lvl="1"/>
            <a:r>
              <a:rPr lang="en-US" dirty="0" smtClean="0"/>
              <a:t>The need to capture data for reporting has </a:t>
            </a:r>
            <a:r>
              <a:rPr lang="en-US" dirty="0"/>
              <a:t>made </a:t>
            </a:r>
            <a:r>
              <a:rPr lang="en-US" dirty="0" smtClean="0"/>
              <a:t>scheduling complex</a:t>
            </a:r>
          </a:p>
          <a:p>
            <a:pPr lvl="1"/>
            <a:r>
              <a:rPr lang="en-US" dirty="0" smtClean="0"/>
              <a:t>Unable to meet current demand</a:t>
            </a:r>
          </a:p>
          <a:p>
            <a:r>
              <a:rPr lang="en-US" dirty="0" smtClean="0"/>
              <a:t>Scheduling is extensive</a:t>
            </a:r>
          </a:p>
          <a:p>
            <a:pPr lvl="1"/>
            <a:r>
              <a:rPr lang="en-US" dirty="0" smtClean="0"/>
              <a:t>~ 85 M appointments per year</a:t>
            </a:r>
          </a:p>
          <a:p>
            <a:pPr lvl="1"/>
            <a:r>
              <a:rPr lang="en-US" dirty="0" smtClean="0"/>
              <a:t>50,000 staff scheduling appointments</a:t>
            </a:r>
          </a:p>
          <a:p>
            <a:pPr lvl="1"/>
            <a:r>
              <a:rPr lang="en-US" dirty="0" smtClean="0"/>
              <a:t>154 Medical Centers, 700+ Community Based Outpatient Centers (CBOCs)</a:t>
            </a:r>
          </a:p>
          <a:p>
            <a:pPr marL="0" indent="0" algn="ctr">
              <a:buNone/>
            </a:pPr>
            <a:r>
              <a:rPr lang="en-US" sz="2000" b="1" i="1" dirty="0" smtClean="0"/>
              <a:t>High demand requires a state of the art system that balances demand and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2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Between Need and Current VistA Capability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6740" y="2850373"/>
            <a:ext cx="2906397" cy="562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en-US" sz="1600" dirty="0" smtClean="0"/>
              <a:t>Inability to Enforce </a:t>
            </a:r>
            <a:r>
              <a:rPr lang="en-US" sz="1600" dirty="0"/>
              <a:t>or </a:t>
            </a:r>
            <a:r>
              <a:rPr lang="en-US" sz="1600" dirty="0" smtClean="0"/>
              <a:t>Monitor Policy results in 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0188" y="3520566"/>
            <a:ext cx="2874542" cy="2880234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Different interpretations and implementations of policy</a:t>
            </a:r>
          </a:p>
          <a:p>
            <a:pPr marL="685800" lvl="1">
              <a:lnSpc>
                <a:spcPct val="80000"/>
              </a:lnSpc>
            </a:pPr>
            <a:r>
              <a:rPr lang="en-US" sz="1500" dirty="0"/>
              <a:t>Leaves open how the data should be interpreted</a:t>
            </a:r>
          </a:p>
          <a:p>
            <a:pPr marL="685800" lvl="1">
              <a:lnSpc>
                <a:spcPct val="80000"/>
              </a:lnSpc>
            </a:pPr>
            <a:r>
              <a:rPr lang="en-US" sz="1500" dirty="0"/>
              <a:t>And the data is not auditable</a:t>
            </a:r>
          </a:p>
          <a:p>
            <a:pPr marL="685800" lvl="1">
              <a:lnSpc>
                <a:spcPct val="80000"/>
              </a:lnSpc>
            </a:pPr>
            <a:r>
              <a:rPr lang="en-US" sz="1500" dirty="0"/>
              <a:t>Reducing quality of data for measuring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b="1" i="1" dirty="0"/>
              <a:t>Industry tools allow for automation and enforcement of business rules to support policy and directives and have extensive audit capabilities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138132" y="2850373"/>
            <a:ext cx="2875713" cy="562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1600" dirty="0"/>
              <a:t>Lack of transparency into supply and </a:t>
            </a:r>
            <a:r>
              <a:rPr lang="en-US" sz="1600" dirty="0" smtClean="0"/>
              <a:t>demand results </a:t>
            </a:r>
            <a:r>
              <a:rPr lang="en-US" sz="1600" dirty="0"/>
              <a:t>in </a:t>
            </a:r>
            <a:r>
              <a:rPr lang="en-US" sz="1600" dirty="0" smtClean="0"/>
              <a:t>…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151636" y="3516201"/>
            <a:ext cx="2875671" cy="2527988"/>
          </a:xfrm>
        </p:spPr>
        <p:txBody>
          <a:bodyPr>
            <a:norm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neffective </a:t>
            </a:r>
            <a:r>
              <a:rPr lang="en-US" sz="1400" dirty="0"/>
              <a:t>clinic </a:t>
            </a:r>
            <a:r>
              <a:rPr lang="en-US" sz="1400" dirty="0" smtClean="0"/>
              <a:t>management</a:t>
            </a:r>
          </a:p>
          <a:p>
            <a:pPr marL="685800" lvl="1">
              <a:lnSpc>
                <a:spcPct val="80000"/>
              </a:lnSpc>
            </a:pPr>
            <a:r>
              <a:rPr lang="en-US" sz="1400" dirty="0"/>
              <a:t>With limited ability to forecast with confidence</a:t>
            </a:r>
          </a:p>
          <a:p>
            <a:pPr marL="685800" lvl="1">
              <a:lnSpc>
                <a:spcPct val="80000"/>
              </a:lnSpc>
            </a:pPr>
            <a:r>
              <a:rPr lang="en-US" sz="1400" dirty="0"/>
              <a:t>Contributing to excessive wait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Industry tools allow for better visibility and management of resources to better meet veteran demand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770929"/>
            <a:ext cx="8229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While there are many gaps and limitations between how VHA wants to provide access and how VistA Scheduling enables access, there are </a:t>
            </a:r>
            <a:r>
              <a:rPr lang="en-US" dirty="0" smtClean="0"/>
              <a:t>three major </a:t>
            </a:r>
            <a:r>
              <a:rPr lang="en-US" dirty="0"/>
              <a:t>points worth highlighting </a:t>
            </a:r>
            <a:endParaRPr lang="en-US" dirty="0" smtClean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6081943" y="2850373"/>
            <a:ext cx="2875713" cy="562618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Numerous queues requesting care results in …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6095447" y="3516201"/>
            <a:ext cx="2875671" cy="25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Georgia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eorgia"/>
                <a:ea typeface="Georgia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Ineffective clinic management</a:t>
            </a:r>
          </a:p>
          <a:p>
            <a:pPr marL="685800" lvl="1">
              <a:lnSpc>
                <a:spcPct val="80000"/>
              </a:lnSpc>
            </a:pPr>
            <a:r>
              <a:rPr lang="en-US" sz="1400" dirty="0"/>
              <a:t>With inability to understand demand</a:t>
            </a:r>
          </a:p>
          <a:p>
            <a:pPr marL="685800" lvl="1">
              <a:lnSpc>
                <a:spcPct val="80000"/>
              </a:lnSpc>
            </a:pPr>
            <a:r>
              <a:rPr lang="en-US" sz="1400" dirty="0"/>
              <a:t>Contributing to excessive wait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i="1" dirty="0" smtClean="0"/>
              <a:t>Industry tools allow for management of queues for pending requests for care, integrated  with scheduling capability resulting in seamless end to end experience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VistA Scheduling was created to support in-hospital, one on one, face to face appointments</a:t>
            </a:r>
          </a:p>
          <a:p>
            <a:r>
              <a:rPr lang="en-US" sz="1600" dirty="0" smtClean="0"/>
              <a:t>Scheduling is being used to schedule non-face to face, non-one on one appointments</a:t>
            </a:r>
          </a:p>
          <a:p>
            <a:pPr lvl="1"/>
            <a:r>
              <a:rPr lang="en-US" sz="1400" dirty="0" smtClean="0"/>
              <a:t>Telehealth</a:t>
            </a:r>
          </a:p>
          <a:p>
            <a:pPr lvl="1"/>
            <a:r>
              <a:rPr lang="en-US" sz="1400" dirty="0"/>
              <a:t>H</a:t>
            </a:r>
            <a:r>
              <a:rPr lang="en-US" sz="1400" dirty="0" smtClean="0"/>
              <a:t>ome health</a:t>
            </a:r>
          </a:p>
          <a:p>
            <a:pPr lvl="1"/>
            <a:r>
              <a:rPr lang="en-US" sz="1400" dirty="0" smtClean="0"/>
              <a:t>Group appointments</a:t>
            </a:r>
          </a:p>
          <a:p>
            <a:r>
              <a:rPr lang="en-US" sz="1600" dirty="0" smtClean="0"/>
              <a:t>Extensive reporting to support billing and facility reimbursement is performed using scheduling data.  This has created a burden as VistA Scheduling and its data are configured to accommodate both purposes.</a:t>
            </a:r>
          </a:p>
          <a:p>
            <a:r>
              <a:rPr lang="en-US" sz="1600" dirty="0" smtClean="0"/>
              <a:t>These factors have resulted in a proliferation of clinic profiles</a:t>
            </a:r>
          </a:p>
          <a:p>
            <a:r>
              <a:rPr lang="en-US" sz="1600" dirty="0" smtClean="0"/>
              <a:t>The extensive number of clinic profiles without tools to manage them results in inefficient use of provider time, inefficient use of schedulers and manual work-</a:t>
            </a:r>
            <a:r>
              <a:rPr lang="en-US" sz="1600" dirty="0" err="1" smtClean="0"/>
              <a:t>arounds</a:t>
            </a:r>
            <a:r>
              <a:rPr lang="en-US" sz="1600" dirty="0" smtClean="0"/>
              <a:t> to accommodate demand for care</a:t>
            </a:r>
          </a:p>
          <a:p>
            <a:r>
              <a:rPr lang="en-US" sz="1600" dirty="0" smtClean="0"/>
              <a:t>Veteran population expectation for self service, to include self requesting, self scheduling are not available with VistA Scheduling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4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 to evolving Veteran and organizational needs</a:t>
            </a:r>
          </a:p>
          <a:p>
            <a:pPr lvl="1"/>
            <a:r>
              <a:rPr lang="en-US" dirty="0"/>
              <a:t>Provide </a:t>
            </a:r>
            <a:r>
              <a:rPr lang="en-US" dirty="0" smtClean="0"/>
              <a:t>Veterans </a:t>
            </a:r>
            <a:r>
              <a:rPr lang="en-US" dirty="0"/>
              <a:t>with consistent, seamless, high quality, predictable scheduling interaction</a:t>
            </a:r>
          </a:p>
          <a:p>
            <a:pPr lvl="1"/>
            <a:r>
              <a:rPr lang="en-US" dirty="0" smtClean="0"/>
              <a:t>Enable Veteran </a:t>
            </a:r>
            <a:r>
              <a:rPr lang="en-US" dirty="0"/>
              <a:t>self help</a:t>
            </a:r>
          </a:p>
          <a:p>
            <a:pPr lvl="1"/>
            <a:r>
              <a:rPr lang="en-US" dirty="0"/>
              <a:t>Support for new models of care</a:t>
            </a:r>
          </a:p>
          <a:p>
            <a:pPr lvl="1"/>
            <a:r>
              <a:rPr lang="en-US" dirty="0"/>
              <a:t>Ability for any scheduler to schedule across boundaries</a:t>
            </a:r>
          </a:p>
          <a:p>
            <a:r>
              <a:rPr lang="en-US" dirty="0" smtClean="0"/>
              <a:t>Develop truth and transparency</a:t>
            </a:r>
          </a:p>
          <a:p>
            <a:pPr lvl="1"/>
            <a:r>
              <a:rPr lang="en-US" dirty="0"/>
              <a:t>Confidence in availability of provider time</a:t>
            </a:r>
          </a:p>
          <a:p>
            <a:pPr lvl="1"/>
            <a:r>
              <a:rPr lang="en-US" dirty="0" smtClean="0"/>
              <a:t>Data for improved clinic management</a:t>
            </a:r>
          </a:p>
          <a:p>
            <a:pPr lvl="1"/>
            <a:r>
              <a:rPr lang="en-US" dirty="0" smtClean="0"/>
              <a:t>Efficient</a:t>
            </a:r>
            <a:r>
              <a:rPr lang="en-US" dirty="0"/>
              <a:t>, timely use of scheduling </a:t>
            </a:r>
            <a:r>
              <a:rPr lang="en-US" dirty="0" smtClean="0"/>
              <a:t>staff and scheduled resources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 smtClean="0"/>
              <a:t>Enable efficient, standard, error-free scheduling practices</a:t>
            </a:r>
          </a:p>
          <a:p>
            <a:pPr lvl="1"/>
            <a:r>
              <a:rPr lang="en-US" dirty="0" smtClean="0"/>
              <a:t>Ability to enforce automated </a:t>
            </a:r>
            <a:r>
              <a:rPr lang="en-US" dirty="0"/>
              <a:t>business </a:t>
            </a:r>
            <a:r>
              <a:rPr lang="en-US" dirty="0" smtClean="0"/>
              <a:t>rules</a:t>
            </a:r>
            <a:endParaRPr lang="en-US" dirty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consolidate scheduling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Nationalized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dirty="0" smtClean="0"/>
              <a:t>is </a:t>
            </a:r>
            <a:r>
              <a:rPr lang="en-US" dirty="0"/>
              <a:t>O</a:t>
            </a:r>
            <a:r>
              <a:rPr lang="en-US" dirty="0" smtClean="0"/>
              <a:t>ne Part of the </a:t>
            </a:r>
            <a:r>
              <a:rPr lang="en-US" dirty="0"/>
              <a:t>E</a:t>
            </a:r>
            <a:r>
              <a:rPr lang="en-US" dirty="0" smtClean="0"/>
              <a:t>ntire Solution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6" y="1665287"/>
            <a:ext cx="8372475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6903" y="4746624"/>
            <a:ext cx="33670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4950" indent="-234950">
              <a:spcBef>
                <a:spcPct val="100000"/>
              </a:spcBef>
              <a:buClr>
                <a:srgbClr val="0B1F65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2066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8063" indent="1111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Font typeface="Webdings" panose="05030102010509060703" pitchFamily="18" charset="2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3475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800" b="1" dirty="0" smtClean="0"/>
              <a:t>Policy and Process</a:t>
            </a:r>
            <a:endParaRPr lang="en-US" sz="1800" b="1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Activities and tasks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Sequence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Information Sharing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Decision Rights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Targets and outputs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36503" y="1705254"/>
            <a:ext cx="3065463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4950" indent="-234950">
              <a:spcBef>
                <a:spcPct val="100000"/>
              </a:spcBef>
              <a:buClr>
                <a:srgbClr val="0B1F65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2066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22701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Font typeface="Webdings" panose="05030102010509060703" pitchFamily="18" charset="2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3475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en-US" sz="1800" b="1" dirty="0"/>
              <a:t>Technology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Data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Applications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Technology Infrastructure </a:t>
            </a:r>
          </a:p>
          <a:p>
            <a:pPr lvl="1">
              <a:spcBef>
                <a:spcPct val="0"/>
              </a:spcBef>
            </a:pPr>
            <a:r>
              <a:rPr lang="en-US" dirty="0"/>
              <a:t>Performance management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80953" y="5095874"/>
            <a:ext cx="27844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4950" indent="-234950">
              <a:spcBef>
                <a:spcPct val="100000"/>
              </a:spcBef>
              <a:buClr>
                <a:srgbClr val="0B1F65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2066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8063" indent="1111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Font typeface="Webdings" panose="05030102010509060703" pitchFamily="18" charset="2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3475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en-US" sz="1800" b="1"/>
              <a:t>Physical Infrastructure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/>
              <a:t>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/>
              <a:t>Facilities at each location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/>
              <a:t>Workplace environment</a:t>
            </a:r>
          </a:p>
          <a:p>
            <a:pPr lvl="1">
              <a:spcBef>
                <a:spcPct val="0"/>
              </a:spcBef>
            </a:pPr>
            <a:r>
              <a:rPr lang="en-US"/>
              <a:t>Space, utilization targets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32616" y="1705254"/>
            <a:ext cx="33083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7013" indent="-227013">
              <a:spcBef>
                <a:spcPct val="100000"/>
              </a:spcBef>
              <a:buClr>
                <a:srgbClr val="0B1F65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indent="-227013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8975" indent="-231775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Font typeface="Webdings" panose="05030102010509060703" pitchFamily="18" charset="2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3475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17775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749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321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893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465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en-US" sz="1800" b="1" dirty="0"/>
              <a:t>People</a:t>
            </a:r>
          </a:p>
          <a:p>
            <a:pPr lvl="1">
              <a:spcBef>
                <a:spcPct val="0"/>
              </a:spcBef>
            </a:pPr>
            <a:r>
              <a:rPr lang="en-US" dirty="0"/>
              <a:t>Organization structure &amp; design</a:t>
            </a:r>
          </a:p>
          <a:p>
            <a:pPr lvl="1">
              <a:spcBef>
                <a:spcPct val="0"/>
              </a:spcBef>
            </a:pPr>
            <a:r>
              <a:rPr lang="en-US" dirty="0"/>
              <a:t>Motivators &amp; Reward Systems</a:t>
            </a:r>
          </a:p>
          <a:p>
            <a:pPr lvl="1">
              <a:spcBef>
                <a:spcPct val="0"/>
              </a:spcBef>
            </a:pPr>
            <a:r>
              <a:rPr lang="en-US" dirty="0"/>
              <a:t>Human capital management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Workforce planning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Competencies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Leadership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Performance management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AF43B-DC5F-4813-A4DA-17F2F6C139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Outpatient Medical Scheduling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4362" y="1891971"/>
            <a:ext cx="7915275" cy="4272770"/>
            <a:chOff x="614362" y="1891971"/>
            <a:chExt cx="7915275" cy="427277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" y="1891971"/>
              <a:ext cx="7915275" cy="378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64566" y="5628205"/>
              <a:ext cx="276907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CC6600"/>
                  </a:solidFill>
                  <a:latin typeface="Arial" pitchFamily="34" charset="0"/>
                  <a:ea typeface="ＭＳ Ｐゴシック" charset="-128"/>
                </a:rPr>
                <a:t>CURRENT</a:t>
              </a:r>
            </a:p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ＭＳ Ｐゴシック" charset="-128"/>
                </a:rPr>
                <a:t>Complicated and Time Consuming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2033" y="5641521"/>
              <a:ext cx="2769079" cy="5232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78BE20"/>
                  </a:solidFill>
                  <a:latin typeface="Arial" pitchFamily="34" charset="0"/>
                  <a:ea typeface="ＭＳ Ｐゴシック" charset="-128"/>
                </a:rPr>
                <a:t>FUTURE</a:t>
              </a:r>
            </a:p>
            <a:p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>
                      <a:lumMod val="65000"/>
                    </a:prstClr>
                  </a:solidFill>
                  <a:latin typeface="Arial" pitchFamily="34" charset="0"/>
                  <a:ea typeface="ＭＳ Ｐゴシック" charset="-128"/>
                </a:rPr>
                <a:t>Streamlined Solution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AF43B-DC5F-4813-A4DA-17F2F6C139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3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Capabilities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VHA Medical Appointment Scheduling System</a:t>
            </a:r>
          </a:p>
        </p:txBody>
      </p:sp>
    </p:spTree>
    <p:extLst>
      <p:ext uri="{BB962C8B-B14F-4D97-AF65-F5344CB8AC3E}">
        <p14:creationId xmlns:p14="http://schemas.microsoft.com/office/powerpoint/2010/main" val="3480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3427" y="1878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1721912"/>
            <a:ext cx="6774287" cy="49737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Unique </a:t>
            </a:r>
            <a:r>
              <a:rPr lang="en-US" dirty="0"/>
              <a:t>/ High Priority Business </a:t>
            </a:r>
            <a:r>
              <a:rPr lang="en-US" dirty="0" smtClean="0"/>
              <a:t>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223838" eaLnBrk="1" fontAlgn="ctr" hangingPunct="1"/>
            <a:r>
              <a:rPr lang="en-US" dirty="0"/>
              <a:t>Proactive resource management-based scheduling that schedules staff, facilities, equipment</a:t>
            </a:r>
          </a:p>
          <a:p>
            <a:pPr indent="-223838" eaLnBrk="1" fontAlgn="ctr" hangingPunct="1"/>
            <a:r>
              <a:rPr lang="en-US" dirty="0"/>
              <a:t>Patient self-scheduling</a:t>
            </a:r>
          </a:p>
          <a:p>
            <a:pPr indent="-223838" eaLnBrk="1" fontAlgn="ctr" hangingPunct="1"/>
            <a:r>
              <a:rPr lang="en-US" dirty="0"/>
              <a:t>Single view of the </a:t>
            </a:r>
            <a:r>
              <a:rPr lang="en-US" dirty="0" smtClean="0"/>
              <a:t>patient across facilities</a:t>
            </a:r>
            <a:endParaRPr lang="en-US" dirty="0"/>
          </a:p>
          <a:p>
            <a:pPr indent="-223838" eaLnBrk="1" fontAlgn="ctr" hangingPunct="1"/>
            <a:r>
              <a:rPr lang="en-US" dirty="0"/>
              <a:t>Efficient, effective user interface that enables error-free scheduling of resources</a:t>
            </a:r>
          </a:p>
          <a:p>
            <a:pPr indent="-223838" eaLnBrk="1" fontAlgn="ctr" hangingPunct="1"/>
            <a:r>
              <a:rPr lang="en-US" dirty="0" smtClean="0"/>
              <a:t>VistA scheduling data must continue to support current VistA reporting, DSS coding and other non-scheduling business processes as it currently does today</a:t>
            </a:r>
          </a:p>
          <a:p>
            <a:pPr indent="-223838" eaLnBrk="1" fontAlgn="ctr" hangingPunct="1"/>
            <a:r>
              <a:rPr lang="en-US" dirty="0" smtClean="0"/>
              <a:t>Timestamps to capture Veteran cycle of care and episode  of care, starting from first contact with VA</a:t>
            </a:r>
          </a:p>
          <a:p>
            <a:pPr indent="-223838" eaLnBrk="1" fontAlgn="ctr" hangingPunct="1"/>
            <a:r>
              <a:rPr lang="en-US" dirty="0" smtClean="0"/>
              <a:t>Unique time measurement data, such as: capture </a:t>
            </a:r>
            <a:r>
              <a:rPr lang="en-US" dirty="0"/>
              <a:t>of desired date</a:t>
            </a:r>
            <a:r>
              <a:rPr lang="en-US" dirty="0" smtClean="0"/>
              <a:t>, create date, appointment completed date, pending future appointment date, third next available date </a:t>
            </a:r>
          </a:p>
          <a:p>
            <a:pPr indent="-223838" eaLnBrk="1" fontAlgn="ctr" hangingPunct="1"/>
            <a:r>
              <a:rPr lang="en-US" dirty="0" smtClean="0"/>
              <a:t>Scheduling information exchange with non-VA care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90637"/>
          </a:xfrm>
        </p:spPr>
        <p:txBody>
          <a:bodyPr/>
          <a:lstStyle/>
          <a:p>
            <a:r>
              <a:rPr lang="en-US" dirty="0" smtClean="0"/>
              <a:t>Capability 1: Medical Appointment Scheduling System Setup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635829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</a:t>
            </a:r>
            <a:r>
              <a:rPr lang="en-US" b="1" i="1" dirty="0"/>
              <a:t> Medical Appointment Scheduling System Setup </a:t>
            </a:r>
            <a:r>
              <a:rPr lang="en-US" dirty="0"/>
              <a:t>capability establishes system operating </a:t>
            </a:r>
            <a:r>
              <a:rPr lang="en-US" dirty="0" smtClean="0"/>
              <a:t>parameters for provider</a:t>
            </a:r>
            <a:r>
              <a:rPr lang="en-US" dirty="0"/>
              <a:t>, facility, and equipment, service agreements, notification templates, business rules, alerts, workflow, and system access.  While </a:t>
            </a:r>
            <a:r>
              <a:rPr lang="en-US" dirty="0" smtClean="0"/>
              <a:t>business </a:t>
            </a:r>
            <a:r>
              <a:rPr lang="en-US" dirty="0"/>
              <a:t>rules are established at the national level, </a:t>
            </a:r>
            <a:r>
              <a:rPr lang="en-US" dirty="0" smtClean="0"/>
              <a:t>some </a:t>
            </a:r>
            <a:r>
              <a:rPr lang="en-US" dirty="0"/>
              <a:t>may be tailored at VISN and facility levels </a:t>
            </a:r>
            <a:r>
              <a:rPr lang="en-US" dirty="0" smtClean="0"/>
              <a:t>within policy </a:t>
            </a:r>
            <a:r>
              <a:rPr lang="en-US" dirty="0"/>
              <a:t>constraints </a:t>
            </a:r>
            <a:r>
              <a:rPr lang="en-US" dirty="0" smtClean="0"/>
              <a:t>to </a:t>
            </a:r>
            <a:r>
              <a:rPr lang="en-US" dirty="0"/>
              <a:t>ensure accurate data exchanges and consistent reporting results.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indent="-223838" eaLnBrk="1" fontAlgn="ctr" hangingPunct="1"/>
            <a:r>
              <a:rPr lang="en-US" dirty="0"/>
              <a:t>Resources, such as provider, support staff, equipment and facilities, can be configured for availability and services </a:t>
            </a:r>
          </a:p>
          <a:p>
            <a:pPr indent="-223838" eaLnBrk="1" fontAlgn="ctr" hangingPunct="1"/>
            <a:r>
              <a:rPr lang="en-US" dirty="0"/>
              <a:t>Ability to create system level configurable business rules that are leveraged throughout the scheduling process</a:t>
            </a:r>
          </a:p>
          <a:p>
            <a:pPr indent="-223838" eaLnBrk="1" fontAlgn="ctr" hangingPunct="1"/>
            <a:r>
              <a:rPr lang="en-US" dirty="0" smtClean="0"/>
              <a:t>Role-based security access </a:t>
            </a:r>
            <a:r>
              <a:rPr lang="en-US" dirty="0"/>
              <a:t>to schedule </a:t>
            </a:r>
            <a:r>
              <a:rPr lang="en-US" dirty="0" smtClean="0"/>
              <a:t>resources, </a:t>
            </a:r>
            <a:r>
              <a:rPr lang="en-US" dirty="0"/>
              <a:t>allowing for various levels of access  </a:t>
            </a:r>
          </a:p>
          <a:p>
            <a:pPr indent="-223838" eaLnBrk="1" fontAlgn="b" hangingPunct="1"/>
            <a:r>
              <a:rPr lang="en-US" dirty="0"/>
              <a:t>Ability to develop and share templates</a:t>
            </a:r>
          </a:p>
          <a:p>
            <a:pPr indent="-223838" eaLnBrk="1" fontAlgn="b" hangingPunct="1"/>
            <a:r>
              <a:rPr lang="en-US" dirty="0"/>
              <a:t>Configuration to mirror the multi-level construct of </a:t>
            </a:r>
            <a:r>
              <a:rPr lang="en-US" dirty="0" smtClean="0"/>
              <a:t>VHA: </a:t>
            </a:r>
            <a:r>
              <a:rPr lang="en-US" dirty="0"/>
              <a:t>N</a:t>
            </a:r>
            <a:r>
              <a:rPr lang="en-US" dirty="0" smtClean="0"/>
              <a:t>ational</a:t>
            </a:r>
            <a:r>
              <a:rPr lang="en-US" dirty="0"/>
              <a:t>, VISN, Health System, Facility, Outpatient </a:t>
            </a:r>
            <a:r>
              <a:rPr lang="en-US" dirty="0" smtClean="0"/>
              <a:t>clinics; </a:t>
            </a:r>
            <a:r>
              <a:rPr lang="en-US" dirty="0"/>
              <a:t>allowing for cascading of policy via business rule enforcement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</a:p>
          <a:p>
            <a:r>
              <a:rPr lang="en-US" dirty="0" smtClean="0"/>
              <a:t>Business Drivers for New Capability</a:t>
            </a:r>
          </a:p>
          <a:p>
            <a:r>
              <a:rPr lang="en-US" dirty="0" smtClean="0"/>
              <a:t>Scheduling Capabilities</a:t>
            </a:r>
          </a:p>
          <a:p>
            <a:r>
              <a:rPr lang="en-US" dirty="0" smtClean="0"/>
              <a:t>Implementation Challenges and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2: Veteran Information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635829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 </a:t>
            </a:r>
            <a:r>
              <a:rPr lang="en-US" b="1" i="1" dirty="0"/>
              <a:t>Veteran Information Management </a:t>
            </a:r>
            <a:r>
              <a:rPr lang="en-US" dirty="0"/>
              <a:t>capability provides access to a common set of Veteran-related information (such as enrollment, eligibility, benefits, and registration). The capability accommodates integration with other business units </a:t>
            </a:r>
            <a:r>
              <a:rPr lang="en-US" dirty="0" smtClean="0"/>
              <a:t>and organizations </a:t>
            </a:r>
            <a:r>
              <a:rPr lang="en-US" dirty="0"/>
              <a:t>inside VA/VHA, with geographically dispersed health care locations across VA regions, between VA and community based partners, and with other government partners.   Veteran special needs and preferences shall be </a:t>
            </a:r>
            <a:r>
              <a:rPr lang="en-US" dirty="0" smtClean="0"/>
              <a:t>accessible and used throughout scheduling process.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indent="-223838" eaLnBrk="1" fontAlgn="ctr" hangingPunct="1"/>
            <a:r>
              <a:rPr lang="en-US" sz="1400" dirty="0" smtClean="0"/>
              <a:t>Capture </a:t>
            </a:r>
            <a:r>
              <a:rPr lang="en-US" sz="1400" dirty="0"/>
              <a:t>special needs and preferences for each patient </a:t>
            </a:r>
          </a:p>
          <a:p>
            <a:pPr indent="-223838" eaLnBrk="1" fontAlgn="ctr" hangingPunct="1"/>
            <a:r>
              <a:rPr lang="en-US" sz="1400" dirty="0"/>
              <a:t>Patient information must be consistent with other VA data about the patient</a:t>
            </a:r>
          </a:p>
          <a:p>
            <a:pPr indent="-223838" eaLnBrk="1" fontAlgn="ctr" hangingPunct="1"/>
            <a:r>
              <a:rPr lang="en-US" sz="1400" dirty="0"/>
              <a:t>Patient information is shared with any facility where the patient will be seen </a:t>
            </a:r>
          </a:p>
          <a:p>
            <a:pPr indent="-223838" eaLnBrk="1" fontAlgn="ctr" hangingPunct="1"/>
            <a:r>
              <a:rPr lang="en-US" sz="1400" dirty="0"/>
              <a:t>VHA eligibility and enrollment data </a:t>
            </a:r>
            <a:r>
              <a:rPr lang="en-US" sz="1400" dirty="0" smtClean="0"/>
              <a:t>(which comes from another source within VistA) integrated </a:t>
            </a:r>
            <a:r>
              <a:rPr lang="en-US" sz="1400" dirty="0"/>
              <a:t>into scheduling process</a:t>
            </a:r>
          </a:p>
          <a:p>
            <a:pPr indent="-223838" eaLnBrk="1" fontAlgn="ctr" hangingPunct="1"/>
            <a:r>
              <a:rPr lang="en-US" sz="1400" dirty="0" smtClean="0"/>
              <a:t>Allow </a:t>
            </a:r>
            <a:r>
              <a:rPr lang="en-US" sz="1400" dirty="0"/>
              <a:t>patients to schedule  appointments at any facility based upon permissions of the patient and medical service</a:t>
            </a:r>
          </a:p>
          <a:p>
            <a:pPr indent="-223838" eaLnBrk="1" fontAlgn="ctr" hangingPunct="1"/>
            <a:r>
              <a:rPr lang="en-US" sz="1400" dirty="0"/>
              <a:t>New, easily accessible reporting capability allowing for broader analysis (across VHA) and deeper analysis (category of patient, condition, era, etc.) of scheduling performance</a:t>
            </a:r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3: Request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831771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 </a:t>
            </a:r>
            <a:r>
              <a:rPr lang="en-US" b="1" i="1" dirty="0"/>
              <a:t>Request Management </a:t>
            </a:r>
            <a:r>
              <a:rPr lang="en-US" dirty="0"/>
              <a:t>capability </a:t>
            </a:r>
            <a:r>
              <a:rPr lang="en-US" dirty="0" smtClean="0"/>
              <a:t>initiates the </a:t>
            </a:r>
            <a:r>
              <a:rPr lang="en-US" dirty="0"/>
              <a:t>scheduling process  with a request for </a:t>
            </a:r>
            <a:r>
              <a:rPr lang="en-US" dirty="0" smtClean="0"/>
              <a:t>care. </a:t>
            </a:r>
            <a:r>
              <a:rPr lang="en-US" dirty="0"/>
              <a:t>The Veteran's </a:t>
            </a:r>
            <a:r>
              <a:rPr lang="en-US" dirty="0" smtClean="0"/>
              <a:t>desired date and  request’s create </a:t>
            </a:r>
            <a:r>
              <a:rPr lang="en-US" dirty="0"/>
              <a:t>date are </a:t>
            </a:r>
            <a:r>
              <a:rPr lang="en-US" dirty="0" smtClean="0"/>
              <a:t>key </a:t>
            </a:r>
            <a:r>
              <a:rPr lang="en-US" dirty="0"/>
              <a:t>components </a:t>
            </a:r>
            <a:r>
              <a:rPr lang="en-US" dirty="0" smtClean="0"/>
              <a:t>captured </a:t>
            </a:r>
            <a:r>
              <a:rPr lang="en-US" dirty="0"/>
              <a:t>during the request process.  Requests are entered from a variety of input sources (such as web, mobile, email, </a:t>
            </a:r>
            <a:r>
              <a:rPr lang="en-US" dirty="0" smtClean="0"/>
              <a:t>phone) </a:t>
            </a:r>
            <a:r>
              <a:rPr lang="en-US" dirty="0"/>
              <a:t>creating a standard view of information to be processed, tracked and reported. 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indent="-223838" eaLnBrk="1" fontAlgn="ctr" hangingPunct="1"/>
            <a:r>
              <a:rPr lang="en-US" dirty="0"/>
              <a:t>Able to capture requests for service from multiple sources,  and present them in a single view </a:t>
            </a:r>
          </a:p>
          <a:p>
            <a:pPr indent="-223838" eaLnBrk="1" fontAlgn="ctr" hangingPunct="1"/>
            <a:r>
              <a:rPr lang="en-US" dirty="0"/>
              <a:t>Patients are able to request appointments using different modes such as email, web access, mobile applications, etc.</a:t>
            </a:r>
          </a:p>
          <a:p>
            <a:pPr indent="-223838" eaLnBrk="1" fontAlgn="ctr" hangingPunct="1"/>
            <a:r>
              <a:rPr lang="en-US" dirty="0"/>
              <a:t>Patients are able to schedule routine or follow up appointments</a:t>
            </a:r>
          </a:p>
          <a:p>
            <a:pPr indent="-223838" eaLnBrk="1" fontAlgn="ctr" hangingPunct="1"/>
            <a:r>
              <a:rPr lang="en-US" dirty="0"/>
              <a:t>Robust capability to manage multiple </a:t>
            </a:r>
            <a:r>
              <a:rPr lang="en-US" dirty="0" smtClean="0"/>
              <a:t>input sources for care requests </a:t>
            </a:r>
            <a:r>
              <a:rPr lang="en-US" dirty="0"/>
              <a:t>to achieve appointment fulfillment rate standards</a:t>
            </a:r>
          </a:p>
          <a:p>
            <a:pPr indent="-223838" eaLnBrk="1" fontAlgn="ctr" hangingPunct="1"/>
            <a:r>
              <a:rPr lang="en-US" dirty="0"/>
              <a:t>Able to track all dates associated with any services from VA. Dates/times should be </a:t>
            </a:r>
            <a:r>
              <a:rPr lang="en-US" dirty="0" smtClean="0"/>
              <a:t>system-protected, </a:t>
            </a:r>
            <a:r>
              <a:rPr lang="en-US" dirty="0"/>
              <a:t>reportable, auditable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4: Appointment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516086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 </a:t>
            </a:r>
            <a:r>
              <a:rPr lang="en-US" b="1" i="1" dirty="0" smtClean="0"/>
              <a:t>Appointment Management </a:t>
            </a:r>
            <a:r>
              <a:rPr lang="en-US" dirty="0"/>
              <a:t>capability </a:t>
            </a:r>
            <a:r>
              <a:rPr lang="en-US" dirty="0" smtClean="0"/>
              <a:t>efficiently matches the Veteran’s healthcare desire with VA resources.  It assesses availability </a:t>
            </a:r>
            <a:r>
              <a:rPr lang="en-US" dirty="0"/>
              <a:t>of </a:t>
            </a:r>
            <a:r>
              <a:rPr lang="en-US" dirty="0" smtClean="0"/>
              <a:t>resources from services </a:t>
            </a:r>
            <a:r>
              <a:rPr lang="en-US" dirty="0"/>
              <a:t>across </a:t>
            </a:r>
            <a:r>
              <a:rPr lang="en-US" dirty="0" smtClean="0"/>
              <a:t>facilities while displaying an integrated </a:t>
            </a:r>
            <a:r>
              <a:rPr lang="en-US" dirty="0"/>
              <a:t>representation </a:t>
            </a:r>
            <a:r>
              <a:rPr lang="en-US" dirty="0" smtClean="0"/>
              <a:t>in </a:t>
            </a:r>
            <a:r>
              <a:rPr lang="en-US" dirty="0"/>
              <a:t>order to </a:t>
            </a:r>
            <a:r>
              <a:rPr lang="en-US" dirty="0" smtClean="0"/>
              <a:t>efficiently schedule </a:t>
            </a:r>
            <a:r>
              <a:rPr lang="en-US" dirty="0"/>
              <a:t>an </a:t>
            </a:r>
            <a:r>
              <a:rPr lang="en-US" dirty="0" smtClean="0"/>
              <a:t>appointment.  </a:t>
            </a:r>
            <a:endParaRPr lang="en-US" dirty="0"/>
          </a:p>
          <a:p>
            <a:pPr marL="0" indent="0" eaLnBrk="1" fontAlgn="ctr" hangingPunct="1">
              <a:buNone/>
            </a:pPr>
            <a:r>
              <a:rPr lang="en-US" dirty="0" smtClean="0"/>
              <a:t>This </a:t>
            </a:r>
            <a:r>
              <a:rPr lang="en-US" dirty="0"/>
              <a:t>capability allows </a:t>
            </a:r>
            <a:r>
              <a:rPr lang="en-US" dirty="0" smtClean="0"/>
              <a:t>for the  </a:t>
            </a:r>
            <a:r>
              <a:rPr lang="en-US" dirty="0"/>
              <a:t>flexibility to cancel and reschedule </a:t>
            </a:r>
            <a:r>
              <a:rPr lang="en-US" dirty="0" smtClean="0"/>
              <a:t>appointments, and standardizes </a:t>
            </a:r>
            <a:r>
              <a:rPr lang="en-US" dirty="0"/>
              <a:t>the </a:t>
            </a:r>
            <a:r>
              <a:rPr lang="en-US" dirty="0" smtClean="0"/>
              <a:t>notification process to Veterans and </a:t>
            </a:r>
            <a:r>
              <a:rPr lang="en-US" dirty="0"/>
              <a:t>their </a:t>
            </a:r>
            <a:r>
              <a:rPr lang="en-US" dirty="0" smtClean="0"/>
              <a:t>families.</a:t>
            </a:r>
            <a:endParaRPr lang="en-US" sz="1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7388" y="2372139"/>
            <a:ext cx="4320041" cy="3706052"/>
          </a:xfrm>
        </p:spPr>
        <p:txBody>
          <a:bodyPr>
            <a:noAutofit/>
          </a:bodyPr>
          <a:lstStyle/>
          <a:p>
            <a:pPr indent="-223838" eaLnBrk="1" fontAlgn="ctr" hangingPunct="1"/>
            <a:r>
              <a:rPr lang="en-US" sz="1200" dirty="0"/>
              <a:t>Appropriately capture desired date for each appointment </a:t>
            </a:r>
          </a:p>
          <a:p>
            <a:pPr indent="-223838" eaLnBrk="1" fontAlgn="ctr" hangingPunct="1"/>
            <a:r>
              <a:rPr lang="en-US" sz="1200" dirty="0"/>
              <a:t>Automated implementation of business rules as configured when searching for resources and creating appointments</a:t>
            </a:r>
          </a:p>
          <a:p>
            <a:pPr indent="-223838" eaLnBrk="1" fontAlgn="ctr" hangingPunct="1"/>
            <a:r>
              <a:rPr lang="en-US" sz="1200" dirty="0"/>
              <a:t>Flexibility to substitute appropriate resources assigned to appointment  </a:t>
            </a:r>
          </a:p>
          <a:p>
            <a:pPr indent="-223838" eaLnBrk="1" fontAlgn="ctr" hangingPunct="1"/>
            <a:r>
              <a:rPr lang="en-US" sz="1200" dirty="0"/>
              <a:t>Improve notification process through capture of patient preference for notification, using  standard and configurable notification templates</a:t>
            </a:r>
          </a:p>
          <a:p>
            <a:pPr indent="-223838" eaLnBrk="1" fontAlgn="ctr" hangingPunct="1"/>
            <a:r>
              <a:rPr lang="en-US" sz="1200" dirty="0"/>
              <a:t>Ability to coordinate multiple resource sets at multiple locations for a single appointment (telehealth)</a:t>
            </a:r>
          </a:p>
          <a:p>
            <a:pPr indent="-223838" eaLnBrk="1" fontAlgn="ctr" hangingPunct="1"/>
            <a:r>
              <a:rPr lang="en-US" sz="1200" dirty="0"/>
              <a:t>Ability to link dependent </a:t>
            </a:r>
            <a:r>
              <a:rPr lang="en-US" sz="1200" dirty="0" smtClean="0"/>
              <a:t>appointments and activities</a:t>
            </a:r>
            <a:endParaRPr lang="en-US" sz="1200" dirty="0"/>
          </a:p>
          <a:p>
            <a:pPr indent="-223838" eaLnBrk="1" fontAlgn="ctr" hangingPunct="1"/>
            <a:r>
              <a:rPr lang="en-US" sz="1200" dirty="0"/>
              <a:t>Create appointment for any service at any facility and delivery type based upon role-based access as defined in setup</a:t>
            </a:r>
          </a:p>
          <a:p>
            <a:pPr indent="-223838" eaLnBrk="1" fontAlgn="ctr" hangingPunct="1"/>
            <a:r>
              <a:rPr lang="en-US" sz="1200" dirty="0"/>
              <a:t>Ability to coordinate multiple appointments for a patient</a:t>
            </a:r>
          </a:p>
          <a:p>
            <a:pPr indent="-223838" eaLnBrk="1" fontAlgn="ctr" hangingPunct="1"/>
            <a:r>
              <a:rPr lang="en-US" sz="1200" dirty="0"/>
              <a:t>Use scheduling preferences when scheduling appointment (i.e., van riders)</a:t>
            </a:r>
          </a:p>
          <a:p>
            <a:pPr indent="-223838" eaLnBrk="1" fontAlgn="ctr" hangingPunct="1"/>
            <a:r>
              <a:rPr lang="en-US" sz="1200" dirty="0"/>
              <a:t>Coordinate special needs throughout scheduling process</a:t>
            </a: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5: Coordinate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918857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 </a:t>
            </a:r>
            <a:r>
              <a:rPr lang="en-US" b="1" i="1" dirty="0"/>
              <a:t>Coordinate </a:t>
            </a:r>
            <a:r>
              <a:rPr lang="en-US" b="1" i="1" dirty="0" smtClean="0"/>
              <a:t>Services </a:t>
            </a:r>
            <a:r>
              <a:rPr lang="en-US" dirty="0"/>
              <a:t>capability fosters </a:t>
            </a:r>
            <a:r>
              <a:rPr lang="en-US" dirty="0" smtClean="0"/>
              <a:t>interaction between </a:t>
            </a:r>
            <a:r>
              <a:rPr lang="en-US" dirty="0"/>
              <a:t>VA facilities and </a:t>
            </a:r>
            <a:r>
              <a:rPr lang="en-US" dirty="0" smtClean="0"/>
              <a:t>those external to VA, promoting </a:t>
            </a:r>
            <a:r>
              <a:rPr lang="en-US" dirty="0"/>
              <a:t>effective information sharing between stakeholders.  The ability to view available enterprise resources allows for the coordination and fulfillment of requests (such as </a:t>
            </a:r>
            <a:r>
              <a:rPr lang="en-US" dirty="0" smtClean="0"/>
              <a:t>compensation and pension exam, Interagency Disability Evaluation System, </a:t>
            </a:r>
            <a:r>
              <a:rPr lang="en-US" dirty="0"/>
              <a:t>telehealth, fee basis, </a:t>
            </a:r>
            <a:r>
              <a:rPr lang="en-US" dirty="0" smtClean="0"/>
              <a:t>ancillary</a:t>
            </a:r>
            <a:r>
              <a:rPr lang="en-US" dirty="0"/>
              <a:t>, travel and medical records).  The ability to coordinate care and communicate with other government partners (such as DoD, CDC, and NIH) will provide more options, and track care across agencies. 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372139"/>
            <a:ext cx="3938588" cy="3706052"/>
          </a:xfrm>
        </p:spPr>
        <p:txBody>
          <a:bodyPr/>
          <a:lstStyle/>
          <a:p>
            <a:pPr indent="-223838" eaLnBrk="1" fontAlgn="ctr" hangingPunct="1"/>
            <a:r>
              <a:rPr lang="en-US" dirty="0"/>
              <a:t>Make </a:t>
            </a:r>
            <a:r>
              <a:rPr lang="en-US" dirty="0" smtClean="0"/>
              <a:t>data </a:t>
            </a:r>
            <a:r>
              <a:rPr lang="en-US" dirty="0"/>
              <a:t>available to the travel determination process</a:t>
            </a:r>
          </a:p>
          <a:p>
            <a:pPr indent="-223838" eaLnBrk="1" fontAlgn="ctr" hangingPunct="1"/>
            <a:r>
              <a:rPr lang="en-US" dirty="0"/>
              <a:t>Request scheduling data from non-VA healthcare delivery  sources </a:t>
            </a:r>
            <a:endParaRPr lang="en-US" dirty="0" smtClean="0"/>
          </a:p>
          <a:p>
            <a:pPr indent="-223838" eaLnBrk="1" fontAlgn="ctr" hangingPunct="1"/>
            <a:r>
              <a:rPr lang="en-US" dirty="0" smtClean="0"/>
              <a:t>Coordinate </a:t>
            </a:r>
            <a:r>
              <a:rPr lang="en-US" dirty="0"/>
              <a:t>consults and resultant appointments across service lines to reduce waiting time</a:t>
            </a:r>
          </a:p>
          <a:p>
            <a:pPr indent="-223838" eaLnBrk="1" fontAlgn="ctr" hangingPunct="1"/>
            <a:r>
              <a:rPr lang="en-US" dirty="0"/>
              <a:t>Schedule health care delivery modes including home based healthcare, telehealth &amp; phone/email/web services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6: Encounter of Care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3548743" cy="3706052"/>
          </a:xfrm>
        </p:spPr>
        <p:txBody>
          <a:bodyPr>
            <a:noAutofit/>
          </a:bodyPr>
          <a:lstStyle/>
          <a:p>
            <a:pPr marL="0" indent="0" eaLnBrk="1" fontAlgn="ctr" hangingPunct="1">
              <a:buNone/>
            </a:pPr>
            <a:r>
              <a:rPr lang="en-US" dirty="0"/>
              <a:t>The </a:t>
            </a:r>
            <a:r>
              <a:rPr lang="en-US" b="1" i="1" dirty="0"/>
              <a:t>Encounter of Care Management </a:t>
            </a:r>
            <a:r>
              <a:rPr lang="en-US" dirty="0"/>
              <a:t>capability </a:t>
            </a:r>
            <a:r>
              <a:rPr lang="en-US" dirty="0" smtClean="0"/>
              <a:t>is the culmination of appointment management that results in  medical treatment.  These activities ensure continuity of data between requests for care and delivery of care, creating the data used </a:t>
            </a:r>
            <a:r>
              <a:rPr lang="en-US" dirty="0"/>
              <a:t>in wait-time reporting, capacity and resource planning, and follow-up activities to reach continuity of care goals.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fontAlgn="ctr" hangingPunct="1"/>
            <a:r>
              <a:rPr lang="en-US" dirty="0"/>
              <a:t>Timestamps to capture patient cycle of care and episode  of care, starting from first contact with VA</a:t>
            </a:r>
          </a:p>
          <a:p>
            <a:pPr eaLnBrk="1" fontAlgn="b" hangingPunct="1"/>
            <a:r>
              <a:rPr lang="en-US" dirty="0"/>
              <a:t>Efficiently exchange scheduling data with encounter data throughout </a:t>
            </a:r>
            <a:r>
              <a:rPr lang="en-US" dirty="0" smtClean="0"/>
              <a:t>sc</a:t>
            </a:r>
            <a:r>
              <a:rPr lang="en-US" dirty="0"/>
              <a:t>heduling process</a:t>
            </a:r>
          </a:p>
          <a:p>
            <a:pPr eaLnBrk="1" fontAlgn="b" hangingPunct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7: Report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645025" y="2372139"/>
            <a:ext cx="4040188" cy="3706052"/>
          </a:xfrm>
        </p:spPr>
        <p:txBody>
          <a:bodyPr>
            <a:noAutofit/>
          </a:bodyPr>
          <a:lstStyle/>
          <a:p>
            <a:r>
              <a:rPr lang="en-US" sz="1400" dirty="0"/>
              <a:t>VistA scheduling data must continue to support current VistA reporting, DSS coding and other non-scheduling business processes as it currently does today</a:t>
            </a:r>
          </a:p>
          <a:p>
            <a:pPr eaLnBrk="1" fontAlgn="ctr" hangingPunct="1"/>
            <a:r>
              <a:rPr lang="en-US" sz="1400" dirty="0" smtClean="0"/>
              <a:t>Robust </a:t>
            </a:r>
            <a:r>
              <a:rPr lang="en-US" sz="1400" dirty="0"/>
              <a:t>data analysis features and capability based on consistent, </a:t>
            </a:r>
            <a:r>
              <a:rPr lang="en-US" sz="1400" dirty="0" smtClean="0"/>
              <a:t>standard data</a:t>
            </a:r>
            <a:endParaRPr lang="en-US" sz="1400" dirty="0"/>
          </a:p>
          <a:p>
            <a:pPr eaLnBrk="1" fontAlgn="ctr" hangingPunct="1"/>
            <a:r>
              <a:rPr lang="en-US" sz="1400" dirty="0"/>
              <a:t>Additional data elements captured to provide more detailed wait time and patient care measures</a:t>
            </a:r>
          </a:p>
          <a:p>
            <a:pPr eaLnBrk="1" fontAlgn="ctr" hangingPunct="1"/>
            <a:r>
              <a:rPr lang="en-US" sz="1400" dirty="0"/>
              <a:t>Capture data to report resource and capacity utilization</a:t>
            </a:r>
          </a:p>
          <a:p>
            <a:pPr eaLnBrk="1" fontAlgn="ctr" hangingPunct="1"/>
            <a:r>
              <a:rPr lang="en-US" sz="1400" dirty="0"/>
              <a:t>Visual display of data throughout scheduling process (calendar view or other)</a:t>
            </a:r>
          </a:p>
          <a:p>
            <a:pPr eaLnBrk="1" fontAlgn="ctr" hangingPunct="1"/>
            <a:r>
              <a:rPr lang="en-US" sz="1400" dirty="0"/>
              <a:t>E</a:t>
            </a:r>
            <a:r>
              <a:rPr lang="en-US" sz="1400" dirty="0" smtClean="0"/>
              <a:t>asily </a:t>
            </a:r>
            <a:r>
              <a:rPr lang="en-US" sz="1400" dirty="0"/>
              <a:t>accessible reporting capability allowing for broader analysis (across VHA) and deeper analysis (category of patient, condition, era, etc.) of scheduling </a:t>
            </a:r>
            <a:r>
              <a:rPr lang="en-US" sz="1400" dirty="0" smtClean="0"/>
              <a:t>performance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Unique / High Priority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614" y="2395933"/>
            <a:ext cx="3561215" cy="370605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Report Management </a:t>
            </a:r>
            <a:r>
              <a:rPr lang="en-US" dirty="0"/>
              <a:t>is an overarching business capability </a:t>
            </a:r>
            <a:r>
              <a:rPr lang="en-US" dirty="0" smtClean="0"/>
              <a:t>that captures reporting needs at the national, VISN and facility levels that support operational and strategy business goals. It uses </a:t>
            </a:r>
            <a:r>
              <a:rPr lang="en-US" dirty="0"/>
              <a:t>data from the scheduling application </a:t>
            </a:r>
            <a:r>
              <a:rPr lang="en-US" dirty="0" smtClean="0"/>
              <a:t>and </a:t>
            </a:r>
            <a:r>
              <a:rPr lang="en-US" dirty="0"/>
              <a:t>interfacing </a:t>
            </a:r>
            <a:r>
              <a:rPr lang="en-US" dirty="0" smtClean="0"/>
              <a:t>systems. Data </a:t>
            </a:r>
            <a:r>
              <a:rPr lang="en-US" dirty="0"/>
              <a:t>is used to produce reports from the service line level to the national level and may be exported/shared with external </a:t>
            </a:r>
            <a:r>
              <a:rPr lang="en-US" dirty="0" smtClean="0"/>
              <a:t>partners.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r>
              <a:rPr lang="en-US" dirty="0"/>
              <a:t>, Constraints and </a:t>
            </a:r>
            <a:r>
              <a:rPr lang="en-US" dirty="0" smtClean="0"/>
              <a:t>Resulting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VHA Medical Appointment Scheduling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oversight and aggressive timelines</a:t>
            </a:r>
          </a:p>
          <a:p>
            <a:r>
              <a:rPr lang="en-US" dirty="0" smtClean="0"/>
              <a:t>Various organizational models for Access responsibilities and oversight</a:t>
            </a:r>
          </a:p>
          <a:p>
            <a:pPr lvl="1"/>
            <a:r>
              <a:rPr lang="en-US" dirty="0" smtClean="0"/>
              <a:t>Organizational changes under way to address oversight and accountability </a:t>
            </a:r>
          </a:p>
          <a:p>
            <a:r>
              <a:rPr lang="en-US" dirty="0" smtClean="0"/>
              <a:t>Paradigm shift to move to resource-centric scheduling and capacity management</a:t>
            </a:r>
          </a:p>
          <a:p>
            <a:pPr lvl="1"/>
            <a:r>
              <a:rPr lang="en-US" dirty="0" smtClean="0"/>
              <a:t>Motivating </a:t>
            </a:r>
            <a:r>
              <a:rPr lang="en-US" dirty="0"/>
              <a:t>users towards </a:t>
            </a:r>
            <a:r>
              <a:rPr lang="en-US" dirty="0" smtClean="0"/>
              <a:t>adoption</a:t>
            </a:r>
          </a:p>
          <a:p>
            <a:r>
              <a:rPr lang="en-US" dirty="0" smtClean="0"/>
              <a:t>Ensuring scheduling data is integrated into the clinical workflow via relationship with </a:t>
            </a:r>
            <a:r>
              <a:rPr lang="en-US" dirty="0" err="1" smtClean="0"/>
              <a:t>VistA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Training Challenges</a:t>
            </a:r>
          </a:p>
          <a:p>
            <a:pPr lvl="1"/>
            <a:r>
              <a:rPr lang="en-US" dirty="0"/>
              <a:t>Strategy that can train 50k users without impact to operations</a:t>
            </a:r>
          </a:p>
          <a:p>
            <a:pPr lvl="1"/>
            <a:r>
              <a:rPr lang="en-US" dirty="0" smtClean="0"/>
              <a:t>Current training mechanisms are inefficient</a:t>
            </a:r>
          </a:p>
          <a:p>
            <a:pPr lvl="1"/>
            <a:r>
              <a:rPr lang="en-US" dirty="0" smtClean="0"/>
              <a:t>Need training mechanism that results in standard understanding of procedures, minimizing local interpretation</a:t>
            </a:r>
          </a:p>
          <a:p>
            <a:pPr lvl="1"/>
            <a:r>
              <a:rPr lang="en-US" dirty="0" smtClean="0"/>
              <a:t>A way to validate understanding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9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operations must continue</a:t>
            </a:r>
          </a:p>
          <a:p>
            <a:pPr lvl="1"/>
            <a:r>
              <a:rPr lang="en-US" dirty="0" smtClean="0"/>
              <a:t>Least impact to clinical operations</a:t>
            </a:r>
          </a:p>
          <a:p>
            <a:r>
              <a:rPr lang="en-US" dirty="0" smtClean="0"/>
              <a:t>Only </a:t>
            </a:r>
            <a:r>
              <a:rPr lang="en-US" dirty="0"/>
              <a:t>one major change for </a:t>
            </a:r>
            <a:r>
              <a:rPr lang="en-US" dirty="0" smtClean="0"/>
              <a:t>clinical and support staff per area</a:t>
            </a:r>
            <a:endParaRPr lang="en-US" dirty="0"/>
          </a:p>
          <a:p>
            <a:r>
              <a:rPr lang="en-US" dirty="0" smtClean="0"/>
              <a:t>Must continue to provide data for congressional reports</a:t>
            </a:r>
          </a:p>
          <a:p>
            <a:r>
              <a:rPr lang="en-US" dirty="0" smtClean="0"/>
              <a:t>Cannot modify non-scheduling processes dependent on scheduling data, such as billing</a:t>
            </a:r>
          </a:p>
          <a:p>
            <a:r>
              <a:rPr lang="en-US" dirty="0" smtClean="0"/>
              <a:t>Information required for scheduling will remain local and be maintained locally (at the VistA instance level)</a:t>
            </a:r>
          </a:p>
          <a:p>
            <a:r>
              <a:rPr lang="en-US" dirty="0" smtClean="0"/>
              <a:t>Current VistA EHR constrains how fast we move to national resource sharing</a:t>
            </a:r>
          </a:p>
          <a:p>
            <a:r>
              <a:rPr lang="en-US" dirty="0" smtClean="0"/>
              <a:t>Operational processes vary across facilities and VISNs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51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Strategy – Near term and Long term 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218453"/>
              </p:ext>
            </p:extLst>
          </p:nvPr>
        </p:nvGraphicFramePr>
        <p:xfrm>
          <a:off x="533400" y="1727031"/>
          <a:ext cx="8001000" cy="436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5600" y="45569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7566" y="35283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6666" y="28622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177" y="3680136"/>
            <a:ext cx="204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Provide immediate, short term improvement to the local scheduling experience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91802" y="2571731"/>
            <a:ext cx="157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COTS implemented at </a:t>
            </a:r>
            <a:r>
              <a:rPr lang="en-US" sz="1200" dirty="0" err="1" smtClean="0"/>
              <a:t>VistA</a:t>
            </a:r>
            <a:r>
              <a:rPr lang="en-US" sz="1200" dirty="0" smtClean="0"/>
              <a:t> instance level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93498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/>
              <a:t>COTS replacement of </a:t>
            </a:r>
            <a:r>
              <a:rPr lang="en-US" sz="1200" dirty="0" err="1" smtClean="0"/>
              <a:t>VistA</a:t>
            </a:r>
            <a:r>
              <a:rPr lang="en-US" sz="1200" dirty="0" smtClean="0"/>
              <a:t> scheduling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480652" y="3218062"/>
            <a:ext cx="2046014" cy="273104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48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Defining Access (VHA)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48" y="1600200"/>
            <a:ext cx="8229600" cy="512127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1600" b="1" dirty="0" smtClean="0"/>
          </a:p>
          <a:p>
            <a:pPr marL="0" indent="0">
              <a:buNone/>
              <a:defRPr/>
            </a:pPr>
            <a:r>
              <a:rPr lang="en-US" altLang="en-US" sz="2800" b="1" dirty="0"/>
              <a:t> “</a:t>
            </a:r>
            <a:r>
              <a:rPr lang="en-US" altLang="en-US" sz="2800" dirty="0"/>
              <a:t>The timely use of personal health services to achieve the best possible health outcomes</a:t>
            </a:r>
            <a:r>
              <a:rPr lang="en-US" altLang="en-US" sz="2800" dirty="0" smtClean="0"/>
              <a:t>”</a:t>
            </a:r>
          </a:p>
          <a:p>
            <a:pPr marL="0" indent="0">
              <a:buNone/>
              <a:defRPr/>
            </a:pPr>
            <a:r>
              <a:rPr lang="en-US" altLang="en-US" sz="1600" dirty="0" smtClean="0"/>
              <a:t>(</a:t>
            </a:r>
            <a:r>
              <a:rPr lang="en-US" altLang="en-US" sz="1600" dirty="0"/>
              <a:t>IOM’s “Access to Health Care Access in America</a:t>
            </a:r>
            <a:r>
              <a:rPr lang="en-US" altLang="en-US" sz="1600" dirty="0" smtClean="0"/>
              <a:t>”)</a:t>
            </a:r>
          </a:p>
          <a:p>
            <a:pPr marL="0" indent="0">
              <a:buNone/>
              <a:defRPr/>
            </a:pPr>
            <a:endParaRPr lang="en-US" sz="1600" dirty="0" smtClean="0"/>
          </a:p>
          <a:p>
            <a:pPr marL="0" indent="0" eaLnBrk="1" hangingPunct="1">
              <a:buNone/>
              <a:defRPr/>
            </a:pPr>
            <a:r>
              <a:rPr lang="en-US" sz="2800" dirty="0" smtClean="0"/>
              <a:t>Access means providing the right </a:t>
            </a:r>
            <a:r>
              <a:rPr lang="en-US" sz="2800" b="1" u="sng" dirty="0" smtClean="0"/>
              <a:t>services</a:t>
            </a:r>
            <a:r>
              <a:rPr lang="en-US" sz="2800" dirty="0" smtClean="0"/>
              <a:t>, in the right </a:t>
            </a:r>
            <a:r>
              <a:rPr lang="en-US" sz="2800" b="1" u="sng" dirty="0" smtClean="0"/>
              <a:t>place</a:t>
            </a:r>
            <a:r>
              <a:rPr lang="en-US" sz="2800" dirty="0" smtClean="0"/>
              <a:t>, at the right </a:t>
            </a:r>
            <a:r>
              <a:rPr lang="en-US" sz="2800" b="1" u="sng" dirty="0" smtClean="0"/>
              <a:t>time</a:t>
            </a:r>
            <a:r>
              <a:rPr lang="en-US" sz="2800" dirty="0" smtClean="0"/>
              <a:t>, by the right </a:t>
            </a:r>
            <a:r>
              <a:rPr lang="en-US" sz="2800" b="1" u="sng" dirty="0" smtClean="0"/>
              <a:t>providers</a:t>
            </a:r>
            <a:r>
              <a:rPr lang="en-US" sz="2800" dirty="0" smtClean="0"/>
              <a:t>, in the right </a:t>
            </a:r>
            <a:r>
              <a:rPr lang="en-US" sz="2800" b="1" u="sng" dirty="0" smtClean="0"/>
              <a:t>way</a:t>
            </a:r>
            <a:r>
              <a:rPr lang="en-US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Relief – Improved interfaces for Schedulers &amp;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124"/>
            <a:ext cx="8229600" cy="4609564"/>
          </a:xfrm>
        </p:spPr>
        <p:txBody>
          <a:bodyPr/>
          <a:lstStyle/>
          <a:p>
            <a:pPr lvl="0"/>
            <a:r>
              <a:rPr lang="en-US" dirty="0" smtClean="0"/>
              <a:t>Clinical </a:t>
            </a:r>
            <a:r>
              <a:rPr lang="en-US" dirty="0"/>
              <a:t>Video Teleconferencing (CVT).  </a:t>
            </a:r>
          </a:p>
          <a:p>
            <a:pPr lvl="1"/>
            <a:r>
              <a:rPr lang="en-US" dirty="0"/>
              <a:t>Automated, intra-facility web-based interface/system to perform scheduling for clinical video teleconferencing (CVT) and Telehealth instead of the existing manual processes </a:t>
            </a:r>
          </a:p>
          <a:p>
            <a:pPr lvl="1"/>
            <a:r>
              <a:rPr lang="en-US" dirty="0"/>
              <a:t>Will deliver decreased wait times, increased scheduling efficiency, decreased frustration, and overall  increased satisfaction with the nationwide CVT program</a:t>
            </a:r>
          </a:p>
          <a:p>
            <a:pPr lvl="0"/>
            <a:r>
              <a:rPr lang="en-US" dirty="0" smtClean="0"/>
              <a:t>Scheduling </a:t>
            </a:r>
            <a:r>
              <a:rPr lang="en-US" dirty="0"/>
              <a:t>Manager App.  </a:t>
            </a:r>
          </a:p>
          <a:p>
            <a:pPr lvl="1"/>
            <a:r>
              <a:rPr lang="en-US" dirty="0"/>
              <a:t>Changes view from “blue screen roll-and scroll” to a calendar picture view that pulls together relevant information in one screen needed to make an appointment.  </a:t>
            </a:r>
          </a:p>
          <a:p>
            <a:pPr lvl="0"/>
            <a:r>
              <a:rPr lang="en-US" dirty="0" smtClean="0"/>
              <a:t>Patient </a:t>
            </a:r>
            <a:r>
              <a:rPr lang="en-US" dirty="0"/>
              <a:t>Directed Scheduling App.  </a:t>
            </a:r>
          </a:p>
          <a:p>
            <a:pPr lvl="1"/>
            <a:r>
              <a:rPr lang="en-US" dirty="0"/>
              <a:t>Allows patients to self-schedule selected appointment slots.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53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Solution – Enhancement to Core Vista Scheduling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124"/>
            <a:ext cx="8229600" cy="4609564"/>
          </a:xfrm>
        </p:spPr>
        <p:txBody>
          <a:bodyPr/>
          <a:lstStyle/>
          <a:p>
            <a:pPr lvl="0"/>
            <a:r>
              <a:rPr lang="en-US" dirty="0" smtClean="0"/>
              <a:t>Enhancements </a:t>
            </a:r>
            <a:r>
              <a:rPr lang="en-US" dirty="0"/>
              <a:t>to existing </a:t>
            </a:r>
            <a:r>
              <a:rPr lang="en-US" dirty="0" err="1"/>
              <a:t>VistA</a:t>
            </a:r>
            <a:r>
              <a:rPr lang="en-US" dirty="0"/>
              <a:t> Scheduling software </a:t>
            </a:r>
          </a:p>
          <a:p>
            <a:pPr lvl="0"/>
            <a:r>
              <a:rPr lang="en-US" dirty="0" smtClean="0"/>
              <a:t>Delivers: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management dashboard, </a:t>
            </a:r>
            <a:endParaRPr lang="en-US" dirty="0" smtClean="0"/>
          </a:p>
          <a:p>
            <a:pPr lvl="1"/>
            <a:r>
              <a:rPr lang="en-US" dirty="0" smtClean="0"/>
              <a:t>Aggregated </a:t>
            </a:r>
            <a:r>
              <a:rPr lang="en-US" dirty="0"/>
              <a:t>clinical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queue of request lists</a:t>
            </a:r>
          </a:p>
          <a:p>
            <a:pPr lvl="0"/>
            <a:r>
              <a:rPr lang="en-US" dirty="0"/>
              <a:t>Projected contract award: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 FY14 </a:t>
            </a:r>
            <a:endParaRPr lang="en-US" dirty="0"/>
          </a:p>
          <a:p>
            <a:pPr lvl="0"/>
            <a:r>
              <a:rPr lang="en-US" dirty="0"/>
              <a:t>Expect project to have three increments with development starting ~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 FY14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Medical Appointment Scheduling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124"/>
            <a:ext cx="8229600" cy="4609564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Goal </a:t>
            </a:r>
            <a:r>
              <a:rPr lang="en-US" dirty="0"/>
              <a:t>is a commercial solution (open or closed source); building on the interfaces delivered during the </a:t>
            </a:r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competition</a:t>
            </a:r>
          </a:p>
          <a:p>
            <a:pPr lvl="0"/>
            <a:endParaRPr lang="en-US" sz="1600" dirty="0">
              <a:effectLst/>
            </a:endParaRPr>
          </a:p>
          <a:p>
            <a:pPr lvl="0"/>
            <a:r>
              <a:rPr lang="en-US" sz="1600" dirty="0"/>
              <a:t>Proactive resource management-based scheduling that schedules staff, facilities, equipment </a:t>
            </a:r>
          </a:p>
          <a:p>
            <a:pPr lvl="0"/>
            <a:r>
              <a:rPr lang="en-US" sz="1600" dirty="0"/>
              <a:t>Provide transparency to balance supply with demand -</a:t>
            </a:r>
          </a:p>
          <a:p>
            <a:pPr lvl="1"/>
            <a:r>
              <a:rPr lang="en-US" dirty="0"/>
              <a:t>Provide single, </a:t>
            </a:r>
            <a:r>
              <a:rPr lang="en-US" dirty="0" smtClean="0"/>
              <a:t>consolidated </a:t>
            </a:r>
            <a:r>
              <a:rPr lang="en-US" dirty="0"/>
              <a:t>view of resource availability (e.g. one calendar </a:t>
            </a:r>
            <a:r>
              <a:rPr lang="en-US" dirty="0" smtClean="0"/>
              <a:t>per </a:t>
            </a:r>
            <a:r>
              <a:rPr lang="en-US" dirty="0"/>
              <a:t>clinician)</a:t>
            </a:r>
          </a:p>
          <a:p>
            <a:pPr lvl="1"/>
            <a:r>
              <a:rPr lang="en-US" dirty="0"/>
              <a:t>Provide single, </a:t>
            </a:r>
            <a:r>
              <a:rPr lang="en-US" dirty="0" smtClean="0"/>
              <a:t>consolidated </a:t>
            </a:r>
            <a:r>
              <a:rPr lang="en-US" dirty="0"/>
              <a:t>list of appointment requests (e.g. single view of the patient)</a:t>
            </a:r>
          </a:p>
          <a:p>
            <a:pPr lvl="1"/>
            <a:r>
              <a:rPr lang="en-US" dirty="0"/>
              <a:t>Improved transparency through richer data for reporting</a:t>
            </a:r>
          </a:p>
          <a:p>
            <a:pPr lvl="0"/>
            <a:r>
              <a:rPr lang="en-US" sz="1600" dirty="0"/>
              <a:t>Efficient, effective user interface that enables error-free scheduling of resources</a:t>
            </a:r>
          </a:p>
          <a:p>
            <a:pPr lvl="0"/>
            <a:r>
              <a:rPr lang="en-US" sz="1600" dirty="0"/>
              <a:t>Provide consistent implementation and visibility of business rules to support scheduling policies and directives</a:t>
            </a:r>
          </a:p>
          <a:p>
            <a:pPr lvl="0"/>
            <a:r>
              <a:rPr lang="en-US" sz="1600" dirty="0"/>
              <a:t>Provide ability to seamlessly coordinate care across facilities</a:t>
            </a:r>
          </a:p>
          <a:p>
            <a:pPr lvl="0"/>
            <a:r>
              <a:rPr lang="en-US" sz="1600" dirty="0"/>
              <a:t>Provide ability for patients to self-schedule</a:t>
            </a:r>
          </a:p>
          <a:p>
            <a:pPr lvl="0"/>
            <a:r>
              <a:rPr lang="en-US" sz="1600" dirty="0"/>
              <a:t>Timestamps to capture Veteran cycle of care and episode of care, starting from first contact with VA</a:t>
            </a:r>
          </a:p>
          <a:p>
            <a:pPr lv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3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seeks a Partner to Improve Access to Care</a:t>
            </a:r>
            <a:endParaRPr lang="en-US" dirty="0"/>
          </a:p>
        </p:txBody>
      </p:sp>
      <p:pic>
        <p:nvPicPr>
          <p:cNvPr id="2054" name="Picture 6" descr="http://www.a2hr.com/images/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5" y="2334370"/>
            <a:ext cx="5179764" cy="2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1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VHA Outpatient Medical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8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7" y="1935650"/>
            <a:ext cx="8342243" cy="4190513"/>
          </a:xfrm>
        </p:spPr>
        <p:txBody>
          <a:bodyPr/>
          <a:lstStyle/>
          <a:p>
            <a:r>
              <a:rPr lang="en-US" dirty="0" smtClean="0"/>
              <a:t>Significant increase in Veterans enrolled in VA healthcare</a:t>
            </a:r>
          </a:p>
          <a:p>
            <a:pPr lvl="1"/>
            <a:r>
              <a:rPr lang="en-US" dirty="0" smtClean="0"/>
              <a:t>Total number of U.S. Veterans has </a:t>
            </a:r>
            <a:r>
              <a:rPr lang="en-US" b="1" i="1" dirty="0" smtClean="0"/>
              <a:t>shrunk 17% </a:t>
            </a:r>
            <a:r>
              <a:rPr lang="en-US" dirty="0" smtClean="0"/>
              <a:t>since 2001 from 26M to 21.6M in 2013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that time, the number of Veterans enrolled in the VA healthcare system has </a:t>
            </a:r>
            <a:r>
              <a:rPr lang="en-US" b="1" i="1" dirty="0" smtClean="0"/>
              <a:t>increased 78%, </a:t>
            </a:r>
            <a:r>
              <a:rPr lang="en-US" dirty="0" smtClean="0"/>
              <a:t>from 5.1M in 2001 to 9.1M in 2013</a:t>
            </a:r>
          </a:p>
          <a:p>
            <a:r>
              <a:rPr lang="en-US" dirty="0" smtClean="0"/>
              <a:t>Increasing healthcare needs of special Veteran populations</a:t>
            </a:r>
          </a:p>
          <a:p>
            <a:pPr lvl="1"/>
            <a:r>
              <a:rPr lang="en-US" dirty="0" smtClean="0"/>
              <a:t>Aging Veterans in need of </a:t>
            </a:r>
            <a:r>
              <a:rPr lang="en-US" dirty="0"/>
              <a:t>chronic disease management, geriatric </a:t>
            </a:r>
            <a:r>
              <a:rPr lang="en-US" dirty="0" smtClean="0"/>
              <a:t>services, </a:t>
            </a:r>
            <a:r>
              <a:rPr lang="en-US" dirty="0"/>
              <a:t>long-term care</a:t>
            </a:r>
            <a:endParaRPr lang="en-US" dirty="0" smtClean="0"/>
          </a:p>
          <a:p>
            <a:pPr lvl="1"/>
            <a:r>
              <a:rPr lang="en-US" dirty="0" smtClean="0"/>
              <a:t>Younger Veterans from current conflicts in need of treatment and rehabilitation for traumatic injuries, TBI, PTSD</a:t>
            </a:r>
          </a:p>
          <a:p>
            <a:pPr lvl="1"/>
            <a:r>
              <a:rPr lang="en-US" dirty="0"/>
              <a:t>Veterans with mental health needs</a:t>
            </a:r>
          </a:p>
          <a:p>
            <a:pPr lvl="1"/>
            <a:r>
              <a:rPr lang="en-US" dirty="0" smtClean="0"/>
              <a:t>Growing number of women Veterans requiring gender-specific services</a:t>
            </a:r>
          </a:p>
          <a:p>
            <a:pPr lvl="1"/>
            <a:r>
              <a:rPr lang="en-US" dirty="0" smtClean="0"/>
              <a:t>Veterans </a:t>
            </a:r>
            <a:r>
              <a:rPr lang="en-US" dirty="0"/>
              <a:t>in rural and highly rural </a:t>
            </a:r>
            <a:r>
              <a:rPr lang="en-US" dirty="0" smtClean="0"/>
              <a:t>areas without easy access to VA medical facilities</a:t>
            </a:r>
          </a:p>
          <a:p>
            <a:pPr lvl="1"/>
            <a:r>
              <a:rPr lang="en-US" dirty="0" smtClean="0"/>
              <a:t>Homeless Veterans in need of a full range of support services, including healthcare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650"/>
            <a:ext cx="8402715" cy="4190513"/>
          </a:xfrm>
        </p:spPr>
        <p:txBody>
          <a:bodyPr/>
          <a:lstStyle/>
          <a:p>
            <a:r>
              <a:rPr lang="en-US" sz="2400" dirty="0" smtClean="0"/>
              <a:t>Blue Screen Roll and Scroll</a:t>
            </a:r>
          </a:p>
          <a:p>
            <a:r>
              <a:rPr lang="en-US" sz="2400" dirty="0" smtClean="0"/>
              <a:t>First installed April, 1985</a:t>
            </a:r>
          </a:p>
          <a:p>
            <a:r>
              <a:rPr lang="en-US" sz="2400" dirty="0" smtClean="0"/>
              <a:t>30 seconds to 5 minutes to make an appointment</a:t>
            </a:r>
          </a:p>
          <a:p>
            <a:r>
              <a:rPr lang="en-US" sz="2400" dirty="0" smtClean="0"/>
              <a:t>VA relies on “time stamps” to understand delay</a:t>
            </a:r>
          </a:p>
          <a:p>
            <a:r>
              <a:rPr lang="en-US" sz="2400" dirty="0" smtClean="0"/>
              <a:t>VA’s early Desired Date reliability thought to be in 60% range</a:t>
            </a:r>
          </a:p>
          <a:p>
            <a:r>
              <a:rPr lang="en-US" sz="2400" dirty="0" smtClean="0"/>
              <a:t>2011 Audit showed 90% reliability rate</a:t>
            </a:r>
          </a:p>
          <a:p>
            <a:r>
              <a:rPr lang="en-US" sz="2400" dirty="0" smtClean="0"/>
              <a:t>2012 Study showed time stamps better than capacity measures</a:t>
            </a:r>
          </a:p>
          <a:p>
            <a:r>
              <a:rPr lang="en-US" sz="2400" dirty="0" smtClean="0"/>
              <a:t>Recent scheduling “stand-down” revealed manipulation of time stamps, overly complex poorly understood scheduling and clinic management processes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2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Core Problem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3392269"/>
            <a:ext cx="625713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849469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3213" y="4741492"/>
            <a:ext cx="14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Created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95413" y="3851155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0826" y="4743178"/>
            <a:ext cx="1429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Scheduled</a:t>
            </a:r>
          </a:p>
          <a:p>
            <a:pPr algn="ctr"/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Date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14426" y="3849469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4839" y="4687669"/>
            <a:ext cx="1659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Canceled by </a:t>
            </a:r>
          </a:p>
          <a:p>
            <a:pPr algn="ctr"/>
            <a:r>
              <a:rPr lang="en-US" dirty="0" smtClean="0"/>
              <a:t>Clinic or Patient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43413" y="3849469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8826" y="4687669"/>
            <a:ext cx="14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Rescheduled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704934" y="3849469"/>
            <a:ext cx="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0347" y="4687669"/>
            <a:ext cx="14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Completed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>
          <a:xfrm flipV="1">
            <a:off x="2375746" y="3609108"/>
            <a:ext cx="12030" cy="205740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1159" y="5666508"/>
            <a:ext cx="1429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Appointment</a:t>
            </a:r>
          </a:p>
          <a:p>
            <a:pPr algn="ctr"/>
            <a:r>
              <a:rPr lang="en-US" dirty="0" smtClean="0"/>
              <a:t>“Desired”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9625" y="1639669"/>
            <a:ext cx="82296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single provider has clinical time represented across many clinic profiles, resulting in inability to  measure/manage provider “supply”</a:t>
            </a:r>
          </a:p>
          <a:p>
            <a:r>
              <a:rPr lang="en-US" dirty="0" smtClean="0"/>
              <a:t>Consequence:  Time Stamps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VistA Software &amp; Clinic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I</a:t>
            </a:r>
            <a:r>
              <a:rPr lang="en-US" dirty="0" smtClean="0"/>
              <a:t>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Appointment scheduling “manual”  (including entering desired date)</a:t>
            </a:r>
          </a:p>
          <a:p>
            <a:r>
              <a:rPr lang="en-US" dirty="0" smtClean="0"/>
              <a:t>Electronic Work (Wait) List business rules not really automated</a:t>
            </a:r>
          </a:p>
          <a:p>
            <a:r>
              <a:rPr lang="en-US" dirty="0" smtClean="0"/>
              <a:t>Recall Scheduling is a separate application</a:t>
            </a:r>
          </a:p>
          <a:p>
            <a:r>
              <a:rPr lang="en-US" dirty="0" smtClean="0"/>
              <a:t>New Enrollee Appointment Request is a separate application not connected to VistA Scheduling</a:t>
            </a:r>
          </a:p>
          <a:p>
            <a:r>
              <a:rPr lang="en-US" dirty="0" smtClean="0"/>
              <a:t>Consults are “loosely” connected to scheduling</a:t>
            </a:r>
          </a:p>
          <a:p>
            <a:r>
              <a:rPr lang="en-US" dirty="0" smtClean="0"/>
              <a:t>Patient appointment notification letters not user friendly.</a:t>
            </a:r>
          </a:p>
          <a:p>
            <a:r>
              <a:rPr lang="en-US" dirty="0" smtClean="0"/>
              <a:t> </a:t>
            </a:r>
            <a:r>
              <a:rPr lang="en-US" dirty="0"/>
              <a:t>Some facilities/networks have “post-card” reminders</a:t>
            </a:r>
          </a:p>
          <a:p>
            <a:r>
              <a:rPr lang="en-US" dirty="0"/>
              <a:t>N</a:t>
            </a:r>
            <a:r>
              <a:rPr lang="en-US" dirty="0" smtClean="0"/>
              <a:t>o other capability for patient notification/reminders</a:t>
            </a:r>
          </a:p>
          <a:p>
            <a:r>
              <a:rPr lang="en-US" dirty="0" smtClean="0"/>
              <a:t>No capability for patient self-scheduling</a:t>
            </a:r>
          </a:p>
          <a:p>
            <a:r>
              <a:rPr lang="en-US" dirty="0" smtClean="0"/>
              <a:t>Does not capture patient preferences for notifications or appointment times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5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Drivers for New Capability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Drivers for New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32429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 sz="8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square" rtlCol="0">
        <a:spAutoFit/>
      </a:bodyPr>
      <a:lstStyle>
        <a:defPPr algn="ctr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85208</TotalTime>
  <Words>2893</Words>
  <Application>Microsoft Office PowerPoint</Application>
  <PresentationFormat>On-screen Show (4:3)</PresentationFormat>
  <Paragraphs>340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PPT_VHA_Template</vt:lpstr>
      <vt:lpstr>Medical Appointment Scheduling System (MASS) Industry Day Briefing</vt:lpstr>
      <vt:lpstr>Agenda</vt:lpstr>
      <vt:lpstr>Defining Access (VHA)</vt:lpstr>
      <vt:lpstr>The Need</vt:lpstr>
      <vt:lpstr>The Environment</vt:lpstr>
      <vt:lpstr>VistA Scheduling</vt:lpstr>
      <vt:lpstr>The Core Problem</vt:lpstr>
      <vt:lpstr> VistA Software &amp; Clinic Management Issues</vt:lpstr>
      <vt:lpstr>Business Drivers for New Capability </vt:lpstr>
      <vt:lpstr>VA Scheduling Demands</vt:lpstr>
      <vt:lpstr>Gaps Between Need and Current VistA Capability</vt:lpstr>
      <vt:lpstr>Additionally…</vt:lpstr>
      <vt:lpstr>Vision – </vt:lpstr>
      <vt:lpstr>Technology is One Part of the Entire Solution</vt:lpstr>
      <vt:lpstr>Outpatient Medical Scheduling</vt:lpstr>
      <vt:lpstr>Scheduling Capabilities</vt:lpstr>
      <vt:lpstr>Framework</vt:lpstr>
      <vt:lpstr>National Unique / High Priority Business Needs</vt:lpstr>
      <vt:lpstr>Capability 1: Medical Appointment Scheduling System Setup</vt:lpstr>
      <vt:lpstr>Capability 2: Veteran Information Management</vt:lpstr>
      <vt:lpstr>Capability 3: Request Management</vt:lpstr>
      <vt:lpstr>Capability 4: Appointment Management</vt:lpstr>
      <vt:lpstr>Capability 5: Coordinate Services</vt:lpstr>
      <vt:lpstr>Capability 6: Encounter of Care Management</vt:lpstr>
      <vt:lpstr>Capability 7: Report Management</vt:lpstr>
      <vt:lpstr>Challenges, Constraints and Resulting strategy</vt:lpstr>
      <vt:lpstr>Challenges</vt:lpstr>
      <vt:lpstr>Constraints</vt:lpstr>
      <vt:lpstr>Business Strategy – Near term and Long term solutions</vt:lpstr>
      <vt:lpstr>Near Term Relief – Improved interfaces for Schedulers &amp; Patients</vt:lpstr>
      <vt:lpstr>Near Term Solution – Enhancement to Core Vista Scheduling Software</vt:lpstr>
      <vt:lpstr>Complete Medical Appointment Scheduling Solution</vt:lpstr>
      <vt:lpstr>VA seeks a Partner to Improve Access to Care</vt:lpstr>
    </vt:vector>
  </TitlesOfParts>
  <Company>Woodpile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Ely_David@bah.com</dc:creator>
  <cp:lastModifiedBy>Truex, Matthew</cp:lastModifiedBy>
  <cp:revision>2407</cp:revision>
  <cp:lastPrinted>2013-09-24T16:33:29Z</cp:lastPrinted>
  <dcterms:created xsi:type="dcterms:W3CDTF">2010-01-22T17:58:25Z</dcterms:created>
  <dcterms:modified xsi:type="dcterms:W3CDTF">2014-06-19T17:38:53Z</dcterms:modified>
</cp:coreProperties>
</file>