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348" r:id="rId2"/>
    <p:sldId id="343" r:id="rId3"/>
    <p:sldId id="363" r:id="rId4"/>
    <p:sldId id="364" r:id="rId5"/>
    <p:sldId id="365" r:id="rId6"/>
    <p:sldId id="350" r:id="rId7"/>
    <p:sldId id="359" r:id="rId8"/>
    <p:sldId id="360" r:id="rId9"/>
    <p:sldId id="358" r:id="rId10"/>
    <p:sldId id="367" r:id="rId11"/>
    <p:sldId id="366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84645" autoAdjust="0"/>
  </p:normalViewPr>
  <p:slideViewPr>
    <p:cSldViewPr>
      <p:cViewPr>
        <p:scale>
          <a:sx n="105" d="100"/>
          <a:sy n="105" d="100"/>
        </p:scale>
        <p:origin x="1032" y="15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9C23D-5914-4580-9E2C-2DE7BD690CED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E882-3910-4F75-B0B2-B04B859C8327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C00E9-14BB-4A6B-B2D3-DB93C8AF08E8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6316C-2D59-43AA-AD19-46581B237C97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125C-EADC-4037-9764-DC26DB9BA654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CC601-3051-4E0B-91CC-27C7C8F35802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6B9F-02C4-4775-80AD-FE71B0B167CA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D17D-1550-458F-8878-EF7379FD7FFA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4C69-D715-45B5-92E4-9BFAE74403F8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44C1E-45E1-4C99-9E11-98D9611C232E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12151-5616-4A1C-9283-4FC38C0292F6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67E54C-C76E-485D-A1C2-99C0BBCB7FBB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Norbert Doyle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VHA Chief Procurement &amp; Logistics Officer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October 22, 2014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Buy</a:t>
            </a:r>
            <a:br>
              <a:rPr lang="en-US" dirty="0" smtClean="0"/>
            </a:br>
            <a:r>
              <a:rPr lang="en-US" dirty="0" smtClean="0"/>
              <a:t>(continued)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Medical Sharing – 			</a:t>
            </a:r>
          </a:p>
          <a:p>
            <a:r>
              <a:rPr lang="en-US" sz="2000" b="1" dirty="0" smtClean="0"/>
              <a:t>Non-VA Medical Care (University Partners)</a:t>
            </a:r>
          </a:p>
          <a:p>
            <a:r>
              <a:rPr lang="en-US" sz="2000" b="1" dirty="0" smtClean="0"/>
              <a:t>$1.3B in FY 14				</a:t>
            </a:r>
          </a:p>
          <a:p>
            <a:endParaRPr lang="en-US" sz="2000" b="1" dirty="0"/>
          </a:p>
          <a:p>
            <a:pPr marL="0" indent="0">
              <a:buNone/>
            </a:pPr>
            <a:r>
              <a:rPr lang="en-US" sz="2400" b="1" dirty="0" smtClean="0"/>
              <a:t>Specialized – </a:t>
            </a:r>
          </a:p>
          <a:p>
            <a:r>
              <a:rPr lang="en-US" sz="2000" b="1" dirty="0" smtClean="0"/>
              <a:t>Prosthetics</a:t>
            </a:r>
          </a:p>
          <a:p>
            <a:r>
              <a:rPr lang="en-US" sz="2000" b="1" dirty="0" smtClean="0"/>
              <a:t>Leases</a:t>
            </a:r>
          </a:p>
          <a:p>
            <a:r>
              <a:rPr lang="en-US" sz="2000" b="1" dirty="0" smtClean="0"/>
              <a:t>$650K in FY 14</a:t>
            </a:r>
          </a:p>
          <a:p>
            <a:endParaRPr lang="en-US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VA </a:t>
            </a:r>
            <a:r>
              <a:rPr lang="en-US" sz="2400" dirty="0"/>
              <a:t>Overview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VHA Procurement and Logistics </a:t>
            </a:r>
            <a:r>
              <a:rPr lang="en-US" sz="2400" dirty="0" smtClean="0"/>
              <a:t>Overview</a:t>
            </a:r>
          </a:p>
          <a:p>
            <a:endParaRPr lang="en-US" sz="2400" dirty="0"/>
          </a:p>
          <a:p>
            <a:r>
              <a:rPr lang="en-US" sz="2400" dirty="0" smtClean="0"/>
              <a:t>Office of Procurement Overview</a:t>
            </a:r>
          </a:p>
          <a:p>
            <a:endParaRPr lang="en-US" sz="2400" dirty="0"/>
          </a:p>
          <a:p>
            <a:r>
              <a:rPr lang="en-US" sz="2400" dirty="0" smtClean="0"/>
              <a:t>Network Contracting Office Structure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VA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752600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wn Arrow 9"/>
          <p:cNvSpPr/>
          <p:nvPr/>
        </p:nvSpPr>
        <p:spPr>
          <a:xfrm>
            <a:off x="4535505" y="53781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and Logistics Relationship to OALC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3" y="1600200"/>
            <a:ext cx="7115175" cy="495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Procurement and Logistics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1734"/>
            <a:ext cx="8839200" cy="427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SAO West/Central/East</a:t>
            </a:r>
            <a:br>
              <a:rPr lang="en-US" sz="3200" dirty="0" smtClean="0"/>
            </a:br>
            <a:r>
              <a:rPr lang="en-US" sz="3200" dirty="0" smtClean="0"/>
              <a:t>Network XX Contracting Office</a:t>
            </a:r>
            <a:endParaRPr lang="en-US" sz="3200" i="1" dirty="0"/>
          </a:p>
        </p:txBody>
      </p:sp>
      <p:pic>
        <p:nvPicPr>
          <p:cNvPr id="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6" y="1443273"/>
            <a:ext cx="8516670" cy="530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78051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00200"/>
            <a:ext cx="7810500" cy="49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Buy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Construction – 			</a:t>
            </a:r>
          </a:p>
          <a:p>
            <a:r>
              <a:rPr lang="en-US" sz="2000" b="1" dirty="0" smtClean="0"/>
              <a:t>Minor				</a:t>
            </a:r>
          </a:p>
          <a:p>
            <a:r>
              <a:rPr lang="en-US" sz="2000" b="1" dirty="0" smtClean="0"/>
              <a:t>Non-recurring Maintenance</a:t>
            </a:r>
          </a:p>
          <a:p>
            <a:r>
              <a:rPr lang="en-US" sz="2000" b="1" dirty="0" smtClean="0"/>
              <a:t>$1.4B in FY 14</a:t>
            </a:r>
          </a:p>
          <a:p>
            <a:endParaRPr lang="en-US" sz="2000" b="1" dirty="0"/>
          </a:p>
          <a:p>
            <a:pPr marL="0" indent="0">
              <a:buNone/>
            </a:pPr>
            <a:r>
              <a:rPr lang="en-US" sz="2400" b="1" dirty="0" smtClean="0"/>
              <a:t>Supply – </a:t>
            </a:r>
          </a:p>
          <a:p>
            <a:r>
              <a:rPr lang="en-US" sz="2000" b="1" dirty="0" smtClean="0"/>
              <a:t>Medical/Surgical</a:t>
            </a:r>
          </a:p>
          <a:p>
            <a:r>
              <a:rPr lang="en-US" sz="2000" b="1" dirty="0" smtClean="0"/>
              <a:t>Products to keep facilities running</a:t>
            </a:r>
          </a:p>
          <a:p>
            <a:r>
              <a:rPr lang="en-US" sz="2000" b="1" dirty="0" smtClean="0"/>
              <a:t>$2.3B in FY 14</a:t>
            </a:r>
          </a:p>
          <a:p>
            <a:endParaRPr lang="en-US" sz="2000" b="1" dirty="0"/>
          </a:p>
          <a:p>
            <a:pPr marL="0" indent="0">
              <a:buNone/>
            </a:pPr>
            <a:r>
              <a:rPr lang="en-US" sz="2400" b="1" dirty="0" smtClean="0"/>
              <a:t>Services – </a:t>
            </a:r>
          </a:p>
          <a:p>
            <a:r>
              <a:rPr lang="en-US" sz="2000" b="1" dirty="0" smtClean="0"/>
              <a:t>Keep facilities running</a:t>
            </a:r>
          </a:p>
          <a:p>
            <a:r>
              <a:rPr lang="en-US" sz="2000" b="1" dirty="0" smtClean="0"/>
              <a:t>$2.1B in FY 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4119</TotalTime>
  <Words>75</Words>
  <Application>Microsoft Office PowerPoint</Application>
  <PresentationFormat>On-screen Show (4:3)</PresentationFormat>
  <Paragraphs>64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Advanced Planning  Brief to Industry (APBI)    </vt:lpstr>
      <vt:lpstr>Agenda</vt:lpstr>
      <vt:lpstr> VA Overview</vt:lpstr>
      <vt:lpstr>Procurement and Logistics Relationship to OALC</vt:lpstr>
      <vt:lpstr>Office of Procurement and Logistics Overview</vt:lpstr>
      <vt:lpstr>SAO West/Central/East Network XX Contracting Office</vt:lpstr>
      <vt:lpstr>SAO West/Central/East Network XX Contracting Office</vt:lpstr>
      <vt:lpstr>SAO West/Central/East Network XX Contracting Office</vt:lpstr>
      <vt:lpstr>What We Buy</vt:lpstr>
      <vt:lpstr>What We Buy (continued)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Pessagno, Kathleen M</cp:lastModifiedBy>
  <cp:revision>584</cp:revision>
  <cp:lastPrinted>2014-10-20T19:52:19Z</cp:lastPrinted>
  <dcterms:created xsi:type="dcterms:W3CDTF">2009-09-28T17:46:17Z</dcterms:created>
  <dcterms:modified xsi:type="dcterms:W3CDTF">2014-10-20T19:52:21Z</dcterms:modified>
</cp:coreProperties>
</file>