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sldIdLst>
    <p:sldId id="283" r:id="rId5"/>
    <p:sldId id="281" r:id="rId6"/>
    <p:sldId id="258" r:id="rId7"/>
    <p:sldId id="28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127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mpton, Jonathan L." userId="cb136776-f595-4f51-9799-00b5b2f81d05" providerId="ADAL" clId="{F3697EC1-E9F9-4496-B14E-E187D47972D6}"/>
    <pc:docChg chg="custSel delSld modSld">
      <pc:chgData name="Compton, Jonathan L." userId="cb136776-f595-4f51-9799-00b5b2f81d05" providerId="ADAL" clId="{F3697EC1-E9F9-4496-B14E-E187D47972D6}" dt="2026-06-30T19:01:18.259" v="76" actId="2696"/>
      <pc:docMkLst>
        <pc:docMk/>
      </pc:docMkLst>
      <pc:sldChg chg="delSp modSp mod">
        <pc:chgData name="Compton, Jonathan L." userId="cb136776-f595-4f51-9799-00b5b2f81d05" providerId="ADAL" clId="{F3697EC1-E9F9-4496-B14E-E187D47972D6}" dt="2026-06-30T19:00:44.981" v="75" actId="1036"/>
        <pc:sldMkLst>
          <pc:docMk/>
          <pc:sldMk cId="0" sldId="258"/>
        </pc:sldMkLst>
        <pc:spChg chg="mod">
          <ac:chgData name="Compton, Jonathan L." userId="cb136776-f595-4f51-9799-00b5b2f81d05" providerId="ADAL" clId="{F3697EC1-E9F9-4496-B14E-E187D47972D6}" dt="2026-06-30T19:00:35.280" v="10" actId="6549"/>
          <ac:spMkLst>
            <pc:docMk/>
            <pc:sldMk cId="0" sldId="258"/>
            <ac:spMk id="3" creationId="{00000000-0000-0000-0000-000000000000}"/>
          </ac:spMkLst>
        </pc:spChg>
        <pc:picChg chg="mod">
          <ac:chgData name="Compton, Jonathan L." userId="cb136776-f595-4f51-9799-00b5b2f81d05" providerId="ADAL" clId="{F3697EC1-E9F9-4496-B14E-E187D47972D6}" dt="2026-06-30T19:00:44.981" v="75" actId="1036"/>
          <ac:picMkLst>
            <pc:docMk/>
            <pc:sldMk cId="0" sldId="258"/>
            <ac:picMk id="6" creationId="{E15504BA-D264-6806-CD23-F429D2644759}"/>
          </ac:picMkLst>
        </pc:picChg>
        <pc:picChg chg="del">
          <ac:chgData name="Compton, Jonathan L." userId="cb136776-f595-4f51-9799-00b5b2f81d05" providerId="ADAL" clId="{F3697EC1-E9F9-4496-B14E-E187D47972D6}" dt="2026-06-30T19:00:25.516" v="5" actId="478"/>
          <ac:picMkLst>
            <pc:docMk/>
            <pc:sldMk cId="0" sldId="258"/>
            <ac:picMk id="8" creationId="{CEF9CAA7-54CF-B762-E00B-CB9E971864A3}"/>
          </ac:picMkLst>
        </pc:picChg>
      </pc:sldChg>
      <pc:sldChg chg="modSp mod">
        <pc:chgData name="Compton, Jonathan L." userId="cb136776-f595-4f51-9799-00b5b2f81d05" providerId="ADAL" clId="{F3697EC1-E9F9-4496-B14E-E187D47972D6}" dt="2026-06-30T19:00:20.956" v="4" actId="20577"/>
        <pc:sldMkLst>
          <pc:docMk/>
          <pc:sldMk cId="4229296003" sldId="283"/>
        </pc:sldMkLst>
        <pc:spChg chg="mod">
          <ac:chgData name="Compton, Jonathan L." userId="cb136776-f595-4f51-9799-00b5b2f81d05" providerId="ADAL" clId="{F3697EC1-E9F9-4496-B14E-E187D47972D6}" dt="2026-06-30T19:00:20.956" v="4" actId="20577"/>
          <ac:spMkLst>
            <pc:docMk/>
            <pc:sldMk cId="4229296003" sldId="283"/>
            <ac:spMk id="5" creationId="{89CF5564-E004-6780-63C7-C09F45770926}"/>
          </ac:spMkLst>
        </pc:spChg>
      </pc:sldChg>
      <pc:sldChg chg="del">
        <pc:chgData name="Compton, Jonathan L." userId="cb136776-f595-4f51-9799-00b5b2f81d05" providerId="ADAL" clId="{F3697EC1-E9F9-4496-B14E-E187D47972D6}" dt="2026-06-30T19:01:18.259" v="76" actId="2696"/>
        <pc:sldMkLst>
          <pc:docMk/>
          <pc:sldMk cId="3779316111" sldId="293"/>
        </pc:sldMkLst>
      </pc:sldChg>
      <pc:sldMasterChg chg="delSldLayout">
        <pc:chgData name="Compton, Jonathan L." userId="cb136776-f595-4f51-9799-00b5b2f81d05" providerId="ADAL" clId="{F3697EC1-E9F9-4496-B14E-E187D47972D6}" dt="2026-06-30T19:01:18.259" v="76" actId="2696"/>
        <pc:sldMasterMkLst>
          <pc:docMk/>
          <pc:sldMasterMk cId="953152030" sldId="2147483660"/>
        </pc:sldMasterMkLst>
        <pc:sldLayoutChg chg="del">
          <pc:chgData name="Compton, Jonathan L." userId="cb136776-f595-4f51-9799-00b5b2f81d05" providerId="ADAL" clId="{F3697EC1-E9F9-4496-B14E-E187D47972D6}" dt="2026-06-30T19:01:18.259" v="76" actId="2696"/>
          <pc:sldLayoutMkLst>
            <pc:docMk/>
            <pc:sldMasterMk cId="953152030" sldId="2147483660"/>
            <pc:sldLayoutMk cId="994743766" sldId="214748367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7EBD4-3E33-49E3-9930-B9FFF5C321C8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9BF37-3C45-4641-AC96-A1E69D7D9E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08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2523B-155A-0446-EB73-42584DCB4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0C67F6-3D44-1855-DEA1-96ED224079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5DF402-0BA6-E82A-1C03-91BA29839E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549218-955C-01D3-909D-E3BA70F3E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1FA43-6C0E-6047-B106-ADAB81A86D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516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31FA43-6C0E-6047-B106-ADAB81A86D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47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1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32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235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586DE7-2209-5A47-8724-C08284FF1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Insert Title, 28pt Segoe UI Bold</a:t>
            </a:r>
          </a:p>
        </p:txBody>
      </p:sp>
      <p:sp>
        <p:nvSpPr>
          <p:cNvPr id="12" name="Content Placeholder"/>
          <p:cNvSpPr>
            <a:spLocks noGrp="1"/>
          </p:cNvSpPr>
          <p:nvPr>
            <p:ph sz="quarter" idx="13"/>
          </p:nvPr>
        </p:nvSpPr>
        <p:spPr>
          <a:xfrm>
            <a:off x="838202" y="1562100"/>
            <a:ext cx="10515599" cy="4359730"/>
          </a:xfrm>
        </p:spPr>
        <p:txBody>
          <a:bodyPr numCol="2" spcCol="914400"/>
          <a:lstStyle>
            <a:lvl1pPr>
              <a:defRPr sz="1650">
                <a:solidFill>
                  <a:schemeClr val="tx2"/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"/>
          <p:cNvSpPr>
            <a:spLocks noGrp="1"/>
          </p:cNvSpPr>
          <p:nvPr>
            <p:ph type="ftr" sz="quarter" idx="11"/>
          </p:nvPr>
        </p:nvSpPr>
        <p:spPr>
          <a:xfrm>
            <a:off x="838200" y="6286500"/>
            <a:ext cx="7848600" cy="30879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FOR INTERNAL USE ONLY • OFFICE OF INFORMATION AND TECHNOLOGY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E286F48B-3078-17B8-01DA-4DD4CAFA6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4917" y="6286502"/>
            <a:ext cx="388883" cy="308791"/>
          </a:xfrm>
        </p:spPr>
        <p:txBody>
          <a:bodyPr/>
          <a:lstStyle/>
          <a:p>
            <a:fld id="{E573346A-FCA4-684E-8D18-26E832406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219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586DE7-2209-5A47-8724-C08284FF1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Insert Title, 28pt Segoe UI Bold</a:t>
            </a:r>
          </a:p>
        </p:txBody>
      </p:sp>
      <p:sp>
        <p:nvSpPr>
          <p:cNvPr id="12" name="Content Placeholder"/>
          <p:cNvSpPr>
            <a:spLocks noGrp="1"/>
          </p:cNvSpPr>
          <p:nvPr>
            <p:ph sz="quarter" idx="13"/>
          </p:nvPr>
        </p:nvSpPr>
        <p:spPr>
          <a:xfrm>
            <a:off x="838201" y="1562100"/>
            <a:ext cx="10515600" cy="4359730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"/>
          <p:cNvSpPr>
            <a:spLocks noGrp="1"/>
          </p:cNvSpPr>
          <p:nvPr>
            <p:ph type="ftr" sz="quarter" idx="11"/>
          </p:nvPr>
        </p:nvSpPr>
        <p:spPr>
          <a:xfrm>
            <a:off x="838200" y="6286500"/>
            <a:ext cx="7848600" cy="30879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FOR INTERNAL USE ONLY • OFFICE OF INFORMATION AND TECHNOLOGY</a:t>
            </a:r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346A-FCA4-684E-8D18-26E832406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590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586DE7-2209-5A47-8724-C08284FF1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Insert Title, 28pt Segoe UI Bold</a:t>
            </a:r>
          </a:p>
        </p:txBody>
      </p:sp>
      <p:sp>
        <p:nvSpPr>
          <p:cNvPr id="12" name="Content Placeholder"/>
          <p:cNvSpPr>
            <a:spLocks noGrp="1"/>
          </p:cNvSpPr>
          <p:nvPr>
            <p:ph sz="quarter" idx="13"/>
          </p:nvPr>
        </p:nvSpPr>
        <p:spPr>
          <a:xfrm>
            <a:off x="838201" y="1562100"/>
            <a:ext cx="10515600" cy="4359730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"/>
          <p:cNvSpPr>
            <a:spLocks noGrp="1"/>
          </p:cNvSpPr>
          <p:nvPr>
            <p:ph type="ftr" sz="quarter" idx="11"/>
          </p:nvPr>
        </p:nvSpPr>
        <p:spPr>
          <a:xfrm>
            <a:off x="838200" y="6286500"/>
            <a:ext cx="7848600" cy="30879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FOR INTERNAL USE ONLY • OFFICE OF INFORMATION AND TECHNOLOGY</a:t>
            </a:r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346A-FCA4-684E-8D18-26E832406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523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14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137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31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77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118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339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04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89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52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5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ialin.teams.microsoft.com/usp/pstnconferencing" TargetMode="External"/><Relationship Id="rId3" Type="http://schemas.openxmlformats.org/officeDocument/2006/relationships/hyperlink" Target="https://aka.ms/JoinTeamsMeeting?omkt=en-US" TargetMode="External"/><Relationship Id="rId7" Type="http://schemas.openxmlformats.org/officeDocument/2006/relationships/hyperlink" Target="https://teams.microsoft.com/meetingOptions/?organizerId=ba87b2c2-e1f9-45ad-a4c2-de97317aebee&amp;tenantId=e95f1b23-abaf-45ee-821d-b7ab251ab3bf&amp;threadId=19_meeting_YTA3M2Q3YmQtZjFkZi00M2Y5LWJiZGUtNTNiMGYyZDU3MWUw@thread.v2&amp;messageId=0&amp;language=en-US" TargetMode="External"/><Relationship Id="rId2" Type="http://schemas.openxmlformats.org/officeDocument/2006/relationships/hyperlink" Target="https://teams.microsoft.com/meet/217517952096590?p=4JDW13pf7Rhaivl4Th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dialin.teams.microsoft.com/14a86cbc-ba2a-4dde-a83a-5b9e20685e48?id=442532119" TargetMode="External"/><Relationship Id="rId5" Type="http://schemas.openxmlformats.org/officeDocument/2006/relationships/hyperlink" Target="tel:+18727010185,,442532119" TargetMode="External"/><Relationship Id="rId4" Type="http://schemas.openxmlformats.org/officeDocument/2006/relationships/hyperlink" Target="https://teams.microsoft.com/l/meetup-join/19%3ameeting_YTA3M2Q3YmQtZjFkZi00M2Y5LWJiZGUtNTNiMGYyZDU3MWUw%40thread.v2/0?context=%7b%22Tid%22%3a%22e95f1b23-abaf-45ee-821d-b7ab251ab3bf%22%2c%22Oid%22%3a%22ba87b2c2-e1f9-45ad-a4c2-de97317aebee%22%7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14228-F89D-F6CC-8A2C-D138ED18F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D30A7-10F9-2DAE-4C19-84A94C0FE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OIT Acquisition Office Hours: June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CF5564-E004-6780-63C7-C09F457709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09752" y="1417638"/>
            <a:ext cx="8603806" cy="4871844"/>
          </a:xfrm>
        </p:spPr>
        <p:txBody>
          <a:bodyPr vert="horz" lIns="91440" tIns="45720" rIns="91440" bIns="45720" numCol="2" spcCol="914400" rtlCol="0" anchor="t">
            <a:normAutofit/>
          </a:bodyPr>
          <a:lstStyle/>
          <a:p>
            <a:pPr marL="0">
              <a:buNone/>
            </a:pPr>
            <a:endParaRPr lang="en-US" sz="12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1F497D"/>
                </a:solidFill>
                <a:latin typeface="Calibri"/>
                <a:ea typeface="Calibri"/>
                <a:cs typeface="Calibri"/>
              </a:rPr>
              <a:t>Topics: SCM </a:t>
            </a:r>
            <a:r>
              <a:rPr lang="en-US" sz="1600" b="1" dirty="0" err="1">
                <a:solidFill>
                  <a:srgbClr val="1F497D"/>
                </a:solidFill>
                <a:latin typeface="Calibri"/>
                <a:ea typeface="Calibri"/>
                <a:cs typeface="Calibri"/>
              </a:rPr>
              <a:t>DevSecOps</a:t>
            </a:r>
            <a:r>
              <a:rPr lang="en-US" sz="1600" b="1" dirty="0">
                <a:solidFill>
                  <a:srgbClr val="1F497D"/>
                </a:solidFill>
                <a:latin typeface="Calibri"/>
                <a:ea typeface="Calibri"/>
                <a:cs typeface="Calibri"/>
              </a:rPr>
              <a:t>; TSS 3.0; </a:t>
            </a:r>
            <a:r>
              <a:rPr lang="en-US" sz="1400" b="1" dirty="0">
                <a:solidFill>
                  <a:srgbClr val="1F497D"/>
                </a:solidFill>
                <a:latin typeface="Calibri"/>
                <a:ea typeface="Calibri"/>
                <a:cs typeface="Calibri"/>
              </a:rPr>
              <a:t>OIT POCs: Tim McCutcheon; Brad Mills</a:t>
            </a:r>
            <a:endParaRPr lang="en-US" sz="1200" dirty="0">
              <a:latin typeface="Calibri"/>
              <a:ea typeface="Calibri"/>
              <a:cs typeface="Calibri"/>
            </a:endParaRPr>
          </a:p>
          <a:p>
            <a:pP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>
                <a:solidFill>
                  <a:srgbClr val="1F497D"/>
                </a:solidFill>
                <a:latin typeface="Calibri" panose="020F0502020204030204" pitchFamily="34" charset="0"/>
              </a:rPr>
              <a:t>Key Prep Questions: VALIP; cybersecurity modernization; omnichannel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buNone/>
            </a:pP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>
                <a:solidFill>
                  <a:srgbClr val="1F497D"/>
                </a:solidFill>
                <a:latin typeface="Calibri" panose="020F0502020204030204" pitchFamily="34" charset="0"/>
              </a:rPr>
              <a:t>To </a:t>
            </a:r>
            <a:r>
              <a:rPr lang="en-US" sz="1100" dirty="0">
                <a:solidFill>
                  <a:srgbClr val="1F497D"/>
                </a:solidFill>
                <a:latin typeface="Calibri" panose="020F0502020204030204" pitchFamily="34" charset="0"/>
              </a:rPr>
              <a:t>establish a consistent cadence, we plan to hold Office Hours on the second Monday of each month at 3:00 PM.  Today’s meeting is on 8 June 2026, @ 3:00 PM. This is an MS Teams meeting; see the link provided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buNone/>
            </a:pPr>
            <a:endParaRPr lang="en-US" sz="12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>
                <a:solidFill>
                  <a:srgbClr val="1F497D"/>
                </a:solidFill>
                <a:latin typeface="Calibri" panose="020F0502020204030204" pitchFamily="34" charset="0"/>
              </a:rPr>
              <a:t>Session Flow (60 minutes)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–"/>
              <a:tabLst>
                <a:tab pos="914400" algn="l"/>
              </a:tabLst>
            </a:pPr>
            <a:r>
              <a:rPr lang="en-US" sz="1300" dirty="0">
                <a:solidFill>
                  <a:srgbClr val="984807"/>
                </a:solidFill>
                <a:latin typeface="Calibri" panose="020F0502020204030204" pitchFamily="34" charset="0"/>
              </a:rPr>
              <a:t>5 min:        Timeline updates &amp; Acquisition Disclaimer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–"/>
              <a:tabLst>
                <a:tab pos="914400" algn="l"/>
              </a:tabLst>
            </a:pPr>
            <a:r>
              <a:rPr lang="en-US" sz="1300" dirty="0">
                <a:solidFill>
                  <a:srgbClr val="984807"/>
                </a:solidFill>
                <a:latin typeface="Calibri" panose="020F0502020204030204" pitchFamily="34" charset="0"/>
              </a:rPr>
              <a:t>15 min:     Topic Deep Dive (Owners)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–"/>
              <a:tabLst>
                <a:tab pos="914400" algn="l"/>
              </a:tabLst>
            </a:pPr>
            <a:r>
              <a:rPr lang="en-US" sz="1300" dirty="0">
                <a:solidFill>
                  <a:srgbClr val="984807"/>
                </a:solidFill>
                <a:latin typeface="Calibri" panose="020F0502020204030204" pitchFamily="34" charset="0"/>
              </a:rPr>
              <a:t>35 min:     Vendor Q&amp;A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–"/>
              <a:tabLst>
                <a:tab pos="914400" algn="l"/>
              </a:tabLst>
            </a:pPr>
            <a:r>
              <a:rPr lang="en-US" sz="1300" dirty="0">
                <a:solidFill>
                  <a:srgbClr val="984807"/>
                </a:solidFill>
                <a:latin typeface="Calibri" panose="020F0502020204030204" pitchFamily="34" charset="0"/>
              </a:rPr>
              <a:t>5 min:       Reminders &amp; next month's topic preview/closeout. 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1425" b="1" dirty="0"/>
          </a:p>
          <a:p>
            <a:pPr lvl="1"/>
            <a:endParaRPr lang="en-US" sz="1425" b="1" dirty="0"/>
          </a:p>
          <a:p>
            <a:pPr lvl="1"/>
            <a:endParaRPr lang="en-US" sz="1350" b="1" dirty="0"/>
          </a:p>
          <a:p>
            <a:pPr lvl="1"/>
            <a:endParaRPr lang="en-US" sz="1350" b="1" dirty="0"/>
          </a:p>
          <a:p>
            <a:pPr lvl="1"/>
            <a:endParaRPr lang="en-US" sz="1350" b="1" dirty="0"/>
          </a:p>
          <a:p>
            <a:pPr marL="0">
              <a:buNone/>
            </a:pPr>
            <a:r>
              <a:rPr lang="en-US" sz="1800" b="1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Microsoft Teams meeting</a:t>
            </a:r>
            <a:r>
              <a:rPr lang="en-US" sz="14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>
              <a:buNone/>
            </a:pPr>
            <a:r>
              <a:rPr lang="en-US" sz="1800" b="1" dirty="0">
                <a:solidFill>
                  <a:srgbClr val="242424"/>
                </a:solidFill>
                <a:latin typeface="Segoe UI"/>
                <a:ea typeface="Aptos" panose="020B0004020202020204" pitchFamily="34" charset="0"/>
                <a:cs typeface="Aptos" panose="020B0004020202020204" pitchFamily="34" charset="0"/>
              </a:rPr>
              <a:t>Join: </a:t>
            </a:r>
            <a:r>
              <a:rPr lang="en-US" sz="1800" u="sng" dirty="0">
                <a:solidFill>
                  <a:srgbClr val="5B5FC7"/>
                </a:solidFill>
                <a:latin typeface="Segoe UI"/>
                <a:ea typeface="Aptos" panose="020B0004020202020204" pitchFamily="34" charset="0"/>
                <a:cs typeface="Aptos" panose="020B0004020202020204" pitchFamily="34" charset="0"/>
                <a:hlinkClick r:id="rId2" tooltip="Meeting join"/>
              </a:rPr>
              <a:t>https://teams.microsoft.com/meet/217517952096590?p=4JDW13pf7Rhaivl4Th</a:t>
            </a:r>
            <a:r>
              <a:rPr lang="en-US" sz="1400" dirty="0">
                <a:solidFill>
                  <a:srgbClr val="242424"/>
                </a:solidFill>
                <a:latin typeface="Segoe UI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latin typeface="Segoe UI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>
              <a:buNone/>
            </a:pPr>
            <a:r>
              <a:rPr lang="en-US" sz="1100" dirty="0">
                <a:solidFill>
                  <a:srgbClr val="616161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Meeting ID: </a:t>
            </a:r>
            <a:r>
              <a:rPr lang="en-US" sz="11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217 517 952 096 590</a:t>
            </a:r>
            <a:r>
              <a:rPr lang="en-US" sz="14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>
              <a:buNone/>
            </a:pPr>
            <a:r>
              <a:rPr lang="en-US" sz="1100" dirty="0">
                <a:solidFill>
                  <a:srgbClr val="616161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Passcode: </a:t>
            </a:r>
            <a:r>
              <a:rPr lang="en-US" sz="11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4n8YY6Ys</a:t>
            </a:r>
            <a:r>
              <a:rPr lang="en-US" sz="14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algn="ctr">
              <a:buNone/>
            </a:pPr>
            <a:br>
              <a:rPr lang="en-US" sz="1400" dirty="0">
                <a:solidFill>
                  <a:srgbClr val="242424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n-US" sz="14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>
              <a:buNone/>
            </a:pPr>
            <a:r>
              <a:rPr lang="en-US" sz="1100" u="sng" dirty="0">
                <a:solidFill>
                  <a:srgbClr val="5B5FC7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Need help?</a:t>
            </a:r>
            <a:r>
              <a:rPr lang="en-US" sz="14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400" dirty="0">
                <a:solidFill>
                  <a:srgbClr val="616161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|</a:t>
            </a:r>
            <a:r>
              <a:rPr lang="en-US" sz="14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100" u="sng" dirty="0">
                <a:solidFill>
                  <a:srgbClr val="5B5FC7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4"/>
              </a:rPr>
              <a:t>System reference</a:t>
            </a:r>
            <a:r>
              <a:rPr lang="en-US" sz="14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>
              <a:buNone/>
            </a:pPr>
            <a:r>
              <a:rPr lang="en-US" sz="1400" b="1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Dial in by phone</a:t>
            </a:r>
            <a:r>
              <a:rPr lang="en-US" sz="14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>
              <a:buNone/>
            </a:pPr>
            <a:r>
              <a:rPr lang="en-US" sz="1100" u="sng" dirty="0">
                <a:solidFill>
                  <a:srgbClr val="5B5FC7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5"/>
              </a:rPr>
              <a:t>+1 872-701-0185,,442532119#</a:t>
            </a:r>
            <a:r>
              <a:rPr lang="en-US" sz="14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100" dirty="0">
                <a:solidFill>
                  <a:srgbClr val="616161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United States, Chicago</a:t>
            </a:r>
            <a:r>
              <a:rPr lang="en-US" sz="14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>
              <a:buNone/>
            </a:pPr>
            <a:r>
              <a:rPr lang="en-US" sz="1100" u="sng" dirty="0">
                <a:solidFill>
                  <a:srgbClr val="5B5FC7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6"/>
              </a:rPr>
              <a:t>Find a local number</a:t>
            </a:r>
            <a:r>
              <a:rPr lang="en-US" sz="14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>
              <a:buNone/>
            </a:pPr>
            <a:r>
              <a:rPr lang="en-US" sz="1100" dirty="0">
                <a:solidFill>
                  <a:srgbClr val="616161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Phone conference ID: </a:t>
            </a:r>
            <a:r>
              <a:rPr lang="en-US" sz="11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442 532 119#</a:t>
            </a:r>
            <a:r>
              <a:rPr lang="en-US" sz="14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>
              <a:buNone/>
            </a:pPr>
            <a:r>
              <a:rPr lang="en-US" sz="1100" dirty="0">
                <a:solidFill>
                  <a:srgbClr val="616161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For organizers: </a:t>
            </a:r>
            <a:r>
              <a:rPr lang="en-US" sz="1100" u="sng" dirty="0">
                <a:solidFill>
                  <a:srgbClr val="5B5FC7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7"/>
              </a:rPr>
              <a:t>Meeting options</a:t>
            </a:r>
            <a:r>
              <a:rPr lang="en-US" sz="14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400" dirty="0">
                <a:solidFill>
                  <a:srgbClr val="616161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|</a:t>
            </a:r>
            <a:r>
              <a:rPr lang="en-US" sz="14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100" u="sng" dirty="0">
                <a:solidFill>
                  <a:srgbClr val="5B5FC7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8"/>
              </a:rPr>
              <a:t>Reset dial-in PIN</a:t>
            </a:r>
            <a:r>
              <a:rPr lang="en-US" sz="1400" dirty="0">
                <a:solidFill>
                  <a:srgbClr val="242424"/>
                </a:solidFill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296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0B112-C57F-87FB-C375-8292504A0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A82ABCE-D230-81A7-7DD3-12E8BC0F1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Acquisition Disclaimer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D65F7C7-F739-3354-3FEF-8C808DB99F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52652" y="2028827"/>
            <a:ext cx="7886699" cy="26738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350" b="1">
                <a:solidFill>
                  <a:schemeClr val="accent5">
                    <a:lumMod val="50000"/>
                  </a:schemeClr>
                </a:solidFill>
              </a:rPr>
              <a:t>Authority to Contract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Acquisitions and contractual commitments can only be made by government officials having authority to enter into such agreements on behalf of the United States government.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The only government officials with such authority are warranted contracting officers. 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Future contractual direction, if any, shall only come from a cognizant U.S. Department of Veterans Affairs (VA) warranted contracting officer.</a:t>
            </a:r>
          </a:p>
          <a:p>
            <a:pPr marL="0" indent="0">
              <a:buNone/>
            </a:pPr>
            <a:r>
              <a:rPr lang="en-US" sz="1350" b="1">
                <a:solidFill>
                  <a:schemeClr val="accent5">
                    <a:lumMod val="50000"/>
                  </a:schemeClr>
                </a:solidFill>
              </a:rPr>
              <a:t>Authority Limitations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VA Office of Information and Technology and the IT Vendor Management Office staff are not warranted contracting officers.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Any discussions of contractual requirements do not constitute contractual direction or authorization of any kind.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Any projected dates provided for Request for Information (RFI), Request for Proposal (RFP), and award are notional and subject to change.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F358A6-9CDA-140D-0672-73D432AAC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t>OFFICE OF INFORMATION AND TECHNOLOGY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A96544-9FD3-C856-A599-9A1AE45BD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E573346A-FCA4-684E-8D18-26E8324063ED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/>
              <a:t>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6039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E6CA01B-0DEB-4E9A-9768-B728DA42C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2032" y="350671"/>
            <a:ext cx="4738986" cy="1222491"/>
          </a:xfrm>
        </p:spPr>
        <p:txBody>
          <a:bodyPr anchor="b">
            <a:normAutofit/>
          </a:bodyPr>
          <a:lstStyle/>
          <a:p>
            <a:r>
              <a:rPr lang="en-US" sz="3100" dirty="0">
                <a:solidFill>
                  <a:schemeClr val="tx2"/>
                </a:solidFill>
              </a:rPr>
              <a:t>June 2026 – Office Hours Agenda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57D8C8E-634E-4E83-9657-225A4DFE4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001" y="-4155"/>
            <a:ext cx="1886211" cy="2174333"/>
            <a:chOff x="-305" y="-4155"/>
            <a:chExt cx="2514948" cy="2174333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D5D1578-BE90-4A7E-9856-BB4025E5A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8ADDDE1-EC05-4BE5-9866-89714E0B73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A118A52-E1FF-455C-B1A1-1CF50EE0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/>
              <a:endParaRPr lang="en-US" sz="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0E1677B-677B-48F1-971D-9E7F3CA512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7505" y="2061497"/>
            <a:ext cx="4165141" cy="1775225"/>
          </a:xfrm>
        </p:spPr>
        <p:txBody>
          <a:bodyPr anchor="ctr">
            <a:normAutofit/>
          </a:bodyPr>
          <a:lstStyle/>
          <a:p>
            <a:endParaRPr lang="en-US" sz="1600" dirty="0">
              <a:solidFill>
                <a:schemeClr val="tx2"/>
              </a:solidFill>
            </a:endParaRPr>
          </a:p>
          <a:p>
            <a:pPr>
              <a:defRPr sz="1600"/>
            </a:pPr>
            <a:r>
              <a:rPr lang="en-US" sz="1600" b="1" dirty="0">
                <a:solidFill>
                  <a:schemeClr val="tx2"/>
                </a:solidFill>
              </a:rPr>
              <a:t>Topics: SCM </a:t>
            </a:r>
            <a:r>
              <a:rPr lang="en-US" sz="1600" b="1" dirty="0" err="1">
                <a:solidFill>
                  <a:schemeClr val="tx2"/>
                </a:solidFill>
              </a:rPr>
              <a:t>DevSecOps</a:t>
            </a:r>
            <a:endParaRPr lang="en-US" sz="1600" b="1" dirty="0">
              <a:solidFill>
                <a:schemeClr val="tx2"/>
              </a:solidFill>
              <a:ea typeface="Calibri"/>
              <a:cs typeface="Calibri"/>
            </a:endParaRPr>
          </a:p>
          <a:p>
            <a:pPr>
              <a:defRPr sz="1600"/>
            </a:pPr>
            <a:r>
              <a:rPr lang="en-US" sz="1600" dirty="0">
                <a:solidFill>
                  <a:schemeClr val="tx2"/>
                </a:solidFill>
              </a:rPr>
              <a:t>OIT POCs: Tim McCutcheon; Brad Mills</a:t>
            </a:r>
          </a:p>
          <a:p>
            <a:pPr>
              <a:defRPr sz="1600"/>
            </a:pPr>
            <a:r>
              <a:rPr lang="en-US" sz="1600" dirty="0">
                <a:solidFill>
                  <a:schemeClr val="tx2"/>
                </a:solidFill>
              </a:rPr>
              <a:t>Key Prep Questions: VALIP; cybersecurity modernization; omnichannel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5504BA-D264-6806-CD23-F429D2644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894" y="1447005"/>
            <a:ext cx="4316567" cy="23201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51001" y="8890000"/>
            <a:ext cx="432522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spcAft>
                <a:spcPts val="600"/>
              </a:spcAft>
              <a:defRPr sz="1000"/>
            </a:pPr>
            <a:r>
              <a:rPr lang="en-US" sz="1000">
                <a:solidFill>
                  <a:prstClr val="black"/>
                </a:solidFill>
                <a:latin typeface="Calibri"/>
              </a:rPr>
              <a:t>VA Office of Information &amp; Technology (OIT) – Office of Strategic Sourcing (OSS)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F66C3-820E-0102-856C-1CEFFDE04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99485-9E61-DB7E-CBF0-FB312098F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422910"/>
            <a:ext cx="10515600" cy="800100"/>
          </a:xfrm>
        </p:spPr>
        <p:txBody>
          <a:bodyPr>
            <a:normAutofit fontScale="90000"/>
          </a:bodyPr>
          <a:lstStyle/>
          <a:p>
            <a:r>
              <a:rPr lang="en-US"/>
              <a:t>Supply Chain Management DevSecOps and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46025-B472-E6AE-8D9A-2D28F68CE6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1" y="1223010"/>
            <a:ext cx="10515600" cy="102771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800">
                <a:latin typeface="Segoe UI"/>
                <a:cs typeface="Segoe UI"/>
              </a:rPr>
              <a:t>Follow-on task order for Scrum team support services of the Supply Chain (SC) Management Product Line DevSecOps Integration Task Order.</a:t>
            </a:r>
            <a:endParaRPr lang="en-US">
              <a:latin typeface="Segoe UI"/>
              <a:cs typeface="Segoe UI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7158D5-FB4C-0B1A-90E2-3E179675E7C9}"/>
              </a:ext>
            </a:extLst>
          </p:cNvPr>
          <p:cNvSpPr txBox="1">
            <a:spLocks/>
          </p:cNvSpPr>
          <p:nvPr/>
        </p:nvSpPr>
        <p:spPr>
          <a:xfrm>
            <a:off x="838199" y="1960593"/>
            <a:ext cx="5026742" cy="39120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2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5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502920" indent="-228600" algn="l" defTabSz="914400" rtl="0" eaLnBrk="1" latinLnBrk="0" hangingPunct="1">
              <a:lnSpc>
                <a:spcPct val="92000"/>
              </a:lnSpc>
              <a:spcBef>
                <a:spcPts val="500"/>
              </a:spcBef>
              <a:buFont typeface=".AppleSystemUIFont" charset="-120"/>
              <a:buChar char="–"/>
              <a:defRPr sz="2000" kern="1200">
                <a:solidFill>
                  <a:schemeClr val="accent5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731520" indent="-228600" algn="l" defTabSz="914400" rtl="0" eaLnBrk="1" latinLnBrk="0" hangingPunct="1">
              <a:lnSpc>
                <a:spcPct val="92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5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978408" indent="-228600" algn="l" defTabSz="914400" rtl="0" eaLnBrk="1" latinLnBrk="0" hangingPunct="1">
              <a:lnSpc>
                <a:spcPct val="92000"/>
              </a:lnSpc>
              <a:spcBef>
                <a:spcPts val="500"/>
              </a:spcBef>
              <a:buFont typeface=".AppleSystemUIFont" charset="-120"/>
              <a:buChar char="»"/>
              <a:defRPr sz="1800" kern="1200">
                <a:solidFill>
                  <a:schemeClr val="accent5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buNone/>
              <a:defRPr/>
            </a:pPr>
            <a:r>
              <a:rPr lang="en-US" sz="1750" b="1">
                <a:solidFill>
                  <a:srgbClr val="919191">
                    <a:lumMod val="50000"/>
                  </a:srgbClr>
                </a:solidFill>
              </a:rPr>
              <a:t>Priorities:</a:t>
            </a:r>
          </a:p>
          <a:p>
            <a:pPr marL="342900" lvl="2" indent="-342900">
              <a:defRPr/>
            </a:pPr>
            <a:r>
              <a:rPr lang="en-US" sz="1750">
                <a:solidFill>
                  <a:srgbClr val="919191">
                    <a:lumMod val="50000"/>
                  </a:srgbClr>
                </a:solidFill>
                <a:latin typeface="Segoe UI"/>
                <a:cs typeface="Segoe UI"/>
              </a:rPr>
              <a:t>Sustain/enhance current SC systems </a:t>
            </a:r>
            <a:endParaRPr lang="en-US" sz="1750">
              <a:solidFill>
                <a:srgbClr val="919191">
                  <a:lumMod val="50000"/>
                </a:srgbClr>
              </a:solidFill>
            </a:endParaRPr>
          </a:p>
          <a:p>
            <a:pPr marL="342900" lvl="2" indent="-342900">
              <a:defRPr/>
            </a:pPr>
            <a:r>
              <a:rPr lang="en-US" sz="1750">
                <a:solidFill>
                  <a:srgbClr val="919191">
                    <a:lumMod val="50000"/>
                  </a:srgbClr>
                </a:solidFill>
                <a:latin typeface="Segoe UI"/>
                <a:cs typeface="Segoe UI"/>
              </a:rPr>
              <a:t>Modernize and replace obsolete SC systems</a:t>
            </a:r>
          </a:p>
          <a:p>
            <a:pPr marL="342900" lvl="2" indent="-342900">
              <a:defRPr/>
            </a:pPr>
            <a:r>
              <a:rPr lang="en-US" sz="1750">
                <a:solidFill>
                  <a:srgbClr val="919191">
                    <a:lumMod val="50000"/>
                  </a:srgbClr>
                </a:solidFill>
                <a:latin typeface="Segoe UI"/>
                <a:cs typeface="Segoe UI"/>
              </a:rPr>
              <a:t>Identify opportunities to use modern technology to advance SC</a:t>
            </a:r>
            <a:endParaRPr lang="en-US" sz="1750">
              <a:solidFill>
                <a:srgbClr val="919191">
                  <a:lumMod val="50000"/>
                </a:srgbClr>
              </a:solidFill>
            </a:endParaRPr>
          </a:p>
          <a:p>
            <a:pPr marL="342900" lvl="1" indent="-342900">
              <a:buNone/>
              <a:defRPr/>
            </a:pPr>
            <a:r>
              <a:rPr lang="en-US" sz="1750" b="1">
                <a:solidFill>
                  <a:srgbClr val="919191">
                    <a:lumMod val="50000"/>
                  </a:srgbClr>
                </a:solidFill>
              </a:rPr>
              <a:t>Burning Issues: </a:t>
            </a:r>
          </a:p>
          <a:p>
            <a:pPr marL="342900" lvl="2" indent="-342900">
              <a:defRPr/>
            </a:pPr>
            <a:r>
              <a:rPr lang="en-US" sz="1750">
                <a:solidFill>
                  <a:srgbClr val="919191">
                    <a:lumMod val="50000"/>
                  </a:srgbClr>
                </a:solidFill>
                <a:latin typeface="Segoe UI"/>
                <a:cs typeface="Segoe UI"/>
              </a:rPr>
              <a:t>VA Logistics Integration Platform (VALIP) middleware interoperability </a:t>
            </a:r>
            <a:endParaRPr lang="en-US" sz="1750">
              <a:solidFill>
                <a:srgbClr val="919191">
                  <a:lumMod val="50000"/>
                </a:srgbClr>
              </a:solidFill>
            </a:endParaRPr>
          </a:p>
          <a:p>
            <a:pPr marL="342900" lvl="2" indent="-342900">
              <a:defRPr/>
            </a:pPr>
            <a:r>
              <a:rPr lang="en-US" sz="1750">
                <a:solidFill>
                  <a:srgbClr val="919191">
                    <a:lumMod val="50000"/>
                  </a:srgbClr>
                </a:solidFill>
                <a:latin typeface="Segoe UI"/>
                <a:cs typeface="Segoe UI"/>
              </a:rPr>
              <a:t>Data standardization/migration </a:t>
            </a:r>
          </a:p>
          <a:p>
            <a:pPr marL="342900" lvl="2" indent="-342900">
              <a:defRPr/>
            </a:pPr>
            <a:r>
              <a:rPr lang="en-US" sz="1750">
                <a:solidFill>
                  <a:srgbClr val="919191">
                    <a:lumMod val="50000"/>
                  </a:srgbClr>
                </a:solidFill>
                <a:latin typeface="Segoe UI"/>
                <a:cs typeface="Segoe UI"/>
              </a:rPr>
              <a:t>Modernization via iterative improvements</a:t>
            </a:r>
            <a:endParaRPr lang="en-US" sz="1750">
              <a:solidFill>
                <a:srgbClr val="919191">
                  <a:lumMod val="50000"/>
                </a:srgbClr>
              </a:solidFill>
            </a:endParaRPr>
          </a:p>
          <a:p>
            <a:pPr marL="342900" lvl="1" indent="-342900">
              <a:buNone/>
              <a:defRPr/>
            </a:pPr>
            <a:r>
              <a:rPr lang="en-US" sz="1750" b="1">
                <a:solidFill>
                  <a:srgbClr val="919191">
                    <a:lumMod val="50000"/>
                  </a:srgbClr>
                </a:solidFill>
              </a:rPr>
              <a:t>Other Comment:</a:t>
            </a:r>
          </a:p>
          <a:p>
            <a:pPr marL="342900" lvl="2" indent="-342900">
              <a:defRPr/>
            </a:pPr>
            <a:r>
              <a:rPr lang="en-US" sz="1750">
                <a:solidFill>
                  <a:srgbClr val="919191">
                    <a:lumMod val="50000"/>
                  </a:srgbClr>
                </a:solidFill>
                <a:latin typeface="Segoe UI"/>
                <a:cs typeface="Segoe UI"/>
              </a:rPr>
              <a:t>Upkeep of SC ecosystem; Agile development to maintain SC interoperability with modern Financial Management/EHR systems</a:t>
            </a:r>
            <a:endParaRPr lang="en-US" sz="1750">
              <a:solidFill>
                <a:srgbClr val="919191">
                  <a:lumMod val="50000"/>
                </a:srgbClr>
              </a:solidFill>
            </a:endParaRPr>
          </a:p>
          <a:p>
            <a:pPr marL="342900" lvl="2" indent="-342900"/>
            <a:endParaRPr lang="en-US"/>
          </a:p>
        </p:txBody>
      </p:sp>
      <p:graphicFrame>
        <p:nvGraphicFramePr>
          <p:cNvPr id="7" name="Table 11">
            <a:extLst>
              <a:ext uri="{FF2B5EF4-FFF2-40B4-BE49-F238E27FC236}">
                <a16:creationId xmlns:a16="http://schemas.microsoft.com/office/drawing/2014/main" id="{152D0DD2-59AD-67B8-25AC-8251D1040EA3}"/>
              </a:ext>
            </a:extLst>
          </p:cNvPr>
          <p:cNvGraphicFramePr>
            <a:graphicFrameLocks/>
          </p:cNvGraphicFramePr>
          <p:nvPr/>
        </p:nvGraphicFramePr>
        <p:xfrm>
          <a:off x="6327057" y="1960593"/>
          <a:ext cx="5026742" cy="318516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174227">
                  <a:extLst>
                    <a:ext uri="{9D8B030D-6E8A-4147-A177-3AD203B41FA5}">
                      <a16:colId xmlns:a16="http://schemas.microsoft.com/office/drawing/2014/main" val="1145295230"/>
                    </a:ext>
                  </a:extLst>
                </a:gridCol>
                <a:gridCol w="1852515">
                  <a:extLst>
                    <a:ext uri="{9D8B030D-6E8A-4147-A177-3AD203B41FA5}">
                      <a16:colId xmlns:a16="http://schemas.microsoft.com/office/drawing/2014/main" val="3459378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Segoe UI"/>
                          <a:cs typeface="Segoe UI"/>
                        </a:rPr>
                        <a:t>Requirement Details</a:t>
                      </a:r>
                      <a:endParaRPr lang="en-US" sz="1600" b="1" i="0" dirty="0">
                        <a:latin typeface="Segoe UI"/>
                        <a:cs typeface="Segoe U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>
                        <a:latin typeface="Segoe UI"/>
                        <a:cs typeface="Sego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167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Estimated Total Contract Value (TCV)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$250M-$499M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367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New Contract or Recompete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079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If Renewal, Incumbent/Contract</a:t>
                      </a:r>
                      <a:br>
                        <a:rPr lang="en-US" sz="14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en-US" sz="14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Vehicle/Contract Number/TCV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 b="0" i="0" u="none" strike="noStrike" noProof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393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Estimated RFI</a:t>
                      </a:r>
                    </a:p>
                    <a:p>
                      <a:r>
                        <a:rPr lang="en-US" sz="1400">
                          <a:latin typeface="Segoe UI"/>
                          <a:cs typeface="Segoe UI"/>
                        </a:rPr>
                        <a:t>Month/Year</a:t>
                      </a:r>
                      <a:endParaRPr lang="en-US" sz="140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Q3 of FY26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420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Estimated RFP</a:t>
                      </a:r>
                      <a:br>
                        <a:rPr lang="en-US" sz="14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en-US" sz="1400">
                          <a:latin typeface="Segoe UI"/>
                          <a:cs typeface="Segoe UI"/>
                        </a:rPr>
                        <a:t>Month/Year</a:t>
                      </a:r>
                      <a:endParaRPr lang="en-US" sz="140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Q3 of FY26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502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Estimated Award</a:t>
                      </a:r>
                      <a:br>
                        <a:rPr lang="en-US" sz="14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en-US" sz="1400">
                          <a:latin typeface="Segoe UI"/>
                          <a:cs typeface="Segoe UI"/>
                        </a:rPr>
                        <a:t>Month/Year</a:t>
                      </a:r>
                      <a:endParaRPr lang="en-US" sz="140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Q4 of FY26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089168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004149-B9B4-52AA-8B46-3DEF7B8AD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OFFICE OF INFORMATION AND TECHNOLOGY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0252EC-9D9F-9776-8DFD-24A87A74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346A-FCA4-684E-8D18-26E8324063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74702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D30675C325D54EA43119E8D8E1978B" ma:contentTypeVersion="12" ma:contentTypeDescription="Create a new document." ma:contentTypeScope="" ma:versionID="9993f50f262b9f09718624cdd1a15e96">
  <xsd:schema xmlns:xsd="http://www.w3.org/2001/XMLSchema" xmlns:xs="http://www.w3.org/2001/XMLSchema" xmlns:p="http://schemas.microsoft.com/office/2006/metadata/properties" xmlns:ns2="fd642189-87ee-475c-8a31-2c98c629609e" xmlns:ns3="eea5809e-bab0-4d22-a49f-6c137689ae1e" targetNamespace="http://schemas.microsoft.com/office/2006/metadata/properties" ma:root="true" ma:fieldsID="fc8b57a6922af50ac7cea5bbc1ae8ee3" ns2:_="" ns3:_="">
    <xsd:import namespace="fd642189-87ee-475c-8a31-2c98c629609e"/>
    <xsd:import namespace="eea5809e-bab0-4d22-a49f-6c137689ae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642189-87ee-475c-8a31-2c98c62960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0ac6538-d41a-4f9a-bd67-5f7ae81a6d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5809e-bab0-4d22-a49f-6c137689ae1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6edbc4d-4f95-42b1-9ce5-ddf350ed479b}" ma:internalName="TaxCatchAll" ma:showField="CatchAllData" ma:web="eea5809e-bab0-4d22-a49f-6c137689ae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642189-87ee-475c-8a31-2c98c629609e">
      <Terms xmlns="http://schemas.microsoft.com/office/infopath/2007/PartnerControls"/>
    </lcf76f155ced4ddcb4097134ff3c332f>
    <TaxCatchAll xmlns="eea5809e-bab0-4d22-a49f-6c137689ae1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D1A7A0C-F618-4861-B8EF-D493F2E7AA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642189-87ee-475c-8a31-2c98c629609e"/>
    <ds:schemaRef ds:uri="eea5809e-bab0-4d22-a49f-6c137689ae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5EB2284-9C41-47B3-9437-231E30C032B9}">
  <ds:schemaRefs>
    <ds:schemaRef ds:uri="http://schemas.microsoft.com/office/2006/metadata/properties"/>
    <ds:schemaRef ds:uri="http://schemas.microsoft.com/office/infopath/2007/PartnerControls"/>
    <ds:schemaRef ds:uri="fd642189-87ee-475c-8a31-2c98c629609e"/>
    <ds:schemaRef ds:uri="eea5809e-bab0-4d22-a49f-6c137689ae1e"/>
  </ds:schemaRefs>
</ds:datastoreItem>
</file>

<file path=customXml/itemProps3.xml><?xml version="1.0" encoding="utf-8"?>
<ds:datastoreItem xmlns:ds="http://schemas.openxmlformats.org/officeDocument/2006/customXml" ds:itemID="{6B36528A-3BA2-425F-8E3B-477BBE77794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95f1b23-abaf-45ee-821d-b7ab251ab3bf}" enabled="0" method="" siteId="{e95f1b23-abaf-45ee-821d-b7ab251ab3b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539</Words>
  <Application>Microsoft Office PowerPoint</Application>
  <PresentationFormat>Widescreen</PresentationFormat>
  <Paragraphs>75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Segoe UI</vt:lpstr>
      <vt:lpstr>1_Office Theme</vt:lpstr>
      <vt:lpstr>OIT Acquisition Office Hours: June</vt:lpstr>
      <vt:lpstr>Acquisition Disclaimer</vt:lpstr>
      <vt:lpstr>June 2026 – Office Hours Agenda</vt:lpstr>
      <vt:lpstr>Supply Chain Management DevSecOps and Integration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Carter, Don C.</dc:creator>
  <cp:lastModifiedBy>Compton, Jonathan L.</cp:lastModifiedBy>
  <cp:revision>10</cp:revision>
  <dcterms:created xsi:type="dcterms:W3CDTF">2026-04-16T12:57:50Z</dcterms:created>
  <dcterms:modified xsi:type="dcterms:W3CDTF">2026-06-30T19:01:21Z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0x010100D1D30675C325D54EA43119E8D8E1978B</vt:lpwstr>
  </property>
  <property fmtid="{D5CDD505-2E9C-101B-9397-08002B2CF9AE}" pid="3" name="MediaServiceImageTags">
    <vt:lpwstr/>
  </property>
</Properties>
</file>