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21"/>
  </p:notesMasterIdLst>
  <p:sldIdLst>
    <p:sldId id="265" r:id="rId3"/>
    <p:sldId id="282" r:id="rId4"/>
    <p:sldId id="279" r:id="rId5"/>
    <p:sldId id="289" r:id="rId6"/>
    <p:sldId id="280" r:id="rId7"/>
    <p:sldId id="292" r:id="rId8"/>
    <p:sldId id="296" r:id="rId9"/>
    <p:sldId id="297" r:id="rId10"/>
    <p:sldId id="295" r:id="rId11"/>
    <p:sldId id="298" r:id="rId12"/>
    <p:sldId id="301" r:id="rId13"/>
    <p:sldId id="302" r:id="rId14"/>
    <p:sldId id="303" r:id="rId15"/>
    <p:sldId id="285" r:id="rId16"/>
    <p:sldId id="269" r:id="rId17"/>
    <p:sldId id="299" r:id="rId18"/>
    <p:sldId id="300" r:id="rId19"/>
    <p:sldId id="268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CFF"/>
    <a:srgbClr val="3C53FE"/>
    <a:srgbClr val="0052F6"/>
    <a:srgbClr val="66FF99"/>
    <a:srgbClr val="B3E175"/>
    <a:srgbClr val="66CCFF"/>
    <a:srgbClr val="3B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 autoAdjust="0"/>
    <p:restoredTop sz="93157" autoAdjust="0"/>
  </p:normalViewPr>
  <p:slideViewPr>
    <p:cSldViewPr>
      <p:cViewPr varScale="1">
        <p:scale>
          <a:sx n="60" d="100"/>
          <a:sy n="60" d="100"/>
        </p:scale>
        <p:origin x="16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19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Dollars</a:t>
            </a:r>
          </a:p>
          <a:p>
            <a:pPr>
              <a:defRPr/>
            </a:pPr>
            <a:r>
              <a:rPr lang="en-US" dirty="0"/>
              <a:t> ($M)</a:t>
            </a:r>
          </a:p>
        </c:rich>
      </c:tx>
      <c:layout>
        <c:manualLayout>
          <c:xMode val="edge"/>
          <c:yMode val="edge"/>
          <c:x val="1.4053116241825704E-3"/>
          <c:y val="0.3955812654357285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714155433960586"/>
          <c:y val="0.1805471598259438"/>
          <c:w val="0.77716681577422153"/>
          <c:h val="0.54708912945111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NJ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7E-4DBD-90FE-95B544465FC6}"/>
                </c:ext>
              </c:extLst>
            </c:dLbl>
            <c:dLbl>
              <c:idx val="1"/>
              <c:layout>
                <c:manualLayout>
                  <c:x val="-2.5532719427020776E-3"/>
                  <c:y val="3.623133011878160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724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E-4DBD-90FE-95B544465FC6}"/>
                </c:ext>
              </c:extLst>
            </c:dLbl>
            <c:dLbl>
              <c:idx val="2"/>
              <c:layout>
                <c:manualLayout>
                  <c:x val="-6.2325812848834381E-3"/>
                  <c:y val="3.733977341519858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1316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7E-4DBD-90FE-95B544465FC6}"/>
                </c:ext>
              </c:extLst>
            </c:dLbl>
            <c:dLbl>
              <c:idx val="3"/>
              <c:layout>
                <c:manualLayout>
                  <c:x val="0"/>
                  <c:y val="-7.46824869700361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E-4DBD-90FE-95B544465FC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3910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7E-4DBD-90FE-95B544465F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  <c:pt idx="5">
                  <c:v>FY14</c:v>
                </c:pt>
                <c:pt idx="6">
                  <c:v>FY15</c:v>
                </c:pt>
                <c:pt idx="7">
                  <c:v>FY16</c:v>
                </c:pt>
                <c:pt idx="8">
                  <c:v>FY17</c:v>
                </c:pt>
                <c:pt idx="9">
                  <c:v>FY18</c:v>
                </c:pt>
                <c:pt idx="10">
                  <c:v>FY19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131</c:v>
                </c:pt>
                <c:pt idx="1">
                  <c:v>724</c:v>
                </c:pt>
                <c:pt idx="2">
                  <c:v>1316</c:v>
                </c:pt>
                <c:pt idx="3">
                  <c:v>1575</c:v>
                </c:pt>
                <c:pt idx="4">
                  <c:v>1918</c:v>
                </c:pt>
                <c:pt idx="5">
                  <c:v>2556</c:v>
                </c:pt>
                <c:pt idx="6">
                  <c:v>2809</c:v>
                </c:pt>
                <c:pt idx="7">
                  <c:v>2946</c:v>
                </c:pt>
                <c:pt idx="8">
                  <c:v>3756</c:v>
                </c:pt>
                <c:pt idx="9">
                  <c:v>3910</c:v>
                </c:pt>
                <c:pt idx="10">
                  <c:v>2248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7E-4DBD-90FE-95B544465F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Austin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7E-4DBD-90FE-95B544465FC6}"/>
                </c:ext>
              </c:extLst>
            </c:dLbl>
            <c:dLbl>
              <c:idx val="4"/>
              <c:layout>
                <c:manualLayout>
                  <c:x val="-9.4737689302387667E-3"/>
                  <c:y val="-3.733977341519858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647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E-4DBD-90FE-95B544465FC6}"/>
                </c:ext>
              </c:extLst>
            </c:dLbl>
            <c:dLbl>
              <c:idx val="6"/>
              <c:layout>
                <c:manualLayout>
                  <c:x val="-2.8248587570621469E-3"/>
                  <c:y val="-3.733976243678701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339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7E-4DBD-90FE-95B544465FC6}"/>
                </c:ext>
              </c:extLst>
            </c:dLbl>
            <c:dLbl>
              <c:idx val="9"/>
              <c:layout>
                <c:manualLayout>
                  <c:x val="2.8248587570621469E-3"/>
                  <c:y val="4.3856649986013119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456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7E-4DBD-90FE-95B544465F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  <c:pt idx="5">
                  <c:v>FY14</c:v>
                </c:pt>
                <c:pt idx="6">
                  <c:v>FY15</c:v>
                </c:pt>
                <c:pt idx="7">
                  <c:v>FY16</c:v>
                </c:pt>
                <c:pt idx="8">
                  <c:v>FY17</c:v>
                </c:pt>
                <c:pt idx="9">
                  <c:v>FY18</c:v>
                </c:pt>
                <c:pt idx="10">
                  <c:v>FY19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803</c:v>
                </c:pt>
                <c:pt idx="2">
                  <c:v>843</c:v>
                </c:pt>
                <c:pt idx="3">
                  <c:v>515</c:v>
                </c:pt>
                <c:pt idx="4">
                  <c:v>647</c:v>
                </c:pt>
                <c:pt idx="5">
                  <c:v>454</c:v>
                </c:pt>
                <c:pt idx="6">
                  <c:v>339</c:v>
                </c:pt>
                <c:pt idx="7">
                  <c:v>350</c:v>
                </c:pt>
                <c:pt idx="8">
                  <c:v>391</c:v>
                </c:pt>
                <c:pt idx="9">
                  <c:v>456</c:v>
                </c:pt>
                <c:pt idx="10">
                  <c:v>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7E-4DBD-90FE-95B544465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98687232"/>
        <c:axId val="97255424"/>
      </c:barChart>
      <c:catAx>
        <c:axId val="98687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255424"/>
        <c:crosses val="autoZero"/>
        <c:auto val="1"/>
        <c:lblAlgn val="ctr"/>
        <c:lblOffset val="100"/>
        <c:noMultiLvlLbl val="0"/>
      </c:catAx>
      <c:valAx>
        <c:axId val="97255424"/>
        <c:scaling>
          <c:orientation val="minMax"/>
          <c:max val="4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8687232"/>
        <c:crosses val="autoZero"/>
        <c:crossBetween val="between"/>
        <c:majorUnit val="500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40564193247030561"/>
          <c:y val="0.86806127249206166"/>
          <c:w val="0.25368777525690644"/>
          <c:h val="9.4598965071151356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Actions</a:t>
            </a:r>
          </a:p>
        </c:rich>
      </c:tx>
      <c:layout>
        <c:manualLayout>
          <c:xMode val="edge"/>
          <c:yMode val="edge"/>
          <c:x val="1.5648458843473514E-2"/>
          <c:y val="0.4142602542724296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745054077729688"/>
          <c:y val="0.19973412869600649"/>
          <c:w val="0.76533973130263588"/>
          <c:h val="0.565495538057742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NJ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3992645081831886E-3"/>
                  <c:y val="-5.3359988000897121E-3"/>
                </c:manualLayout>
              </c:layout>
              <c:tx>
                <c:rich>
                  <a:bodyPr/>
                  <a:lstStyle/>
                  <a:p>
                    <a:r>
                      <a:rPr lang="en-US" sz="1400" spc="-150" dirty="0">
                        <a:latin typeface="+mj-lt"/>
                      </a:rPr>
                      <a:t>  102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AE-403E-B994-298778B45659}"/>
                </c:ext>
              </c:extLst>
            </c:dLbl>
            <c:dLbl>
              <c:idx val="1"/>
              <c:layout>
                <c:manualLayout>
                  <c:x val="-5.8479532163742687E-3"/>
                  <c:y val="1.07215248540986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   886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AE-403E-B994-298778B45659}"/>
                </c:ext>
              </c:extLst>
            </c:dLbl>
            <c:dLbl>
              <c:idx val="2"/>
              <c:layout>
                <c:manualLayout>
                  <c:x val="-8.9703918589123747E-3"/>
                  <c:y val="3.5374149659864007E-3"/>
                </c:manualLayout>
              </c:layout>
              <c:tx>
                <c:rich>
                  <a:bodyPr/>
                  <a:lstStyle/>
                  <a:p>
                    <a:r>
                      <a:rPr lang="en-US" sz="1400" spc="-150" dirty="0">
                        <a:latin typeface="+mj-lt"/>
                      </a:rPr>
                      <a:t>     1208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AE-403E-B994-298778B45659}"/>
                </c:ext>
              </c:extLst>
            </c:dLbl>
            <c:dLbl>
              <c:idx val="3"/>
              <c:layout>
                <c:manualLayout>
                  <c:x val="0"/>
                  <c:y val="1.054902367993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AE-403E-B994-298778B4565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spc="-150" dirty="0">
                        <a:latin typeface="+mj-lt"/>
                      </a:rPr>
                      <a:t>1910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AE-403E-B994-298778B4565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2690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AE-403E-B994-298778B456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  <c:pt idx="5">
                  <c:v>FY14</c:v>
                </c:pt>
                <c:pt idx="6">
                  <c:v>FY15</c:v>
                </c:pt>
                <c:pt idx="7">
                  <c:v>FY16</c:v>
                </c:pt>
                <c:pt idx="8">
                  <c:v>FY17</c:v>
                </c:pt>
                <c:pt idx="9">
                  <c:v>FY18</c:v>
                </c:pt>
                <c:pt idx="10">
                  <c:v>FY19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102</c:v>
                </c:pt>
                <c:pt idx="1">
                  <c:v>886</c:v>
                </c:pt>
                <c:pt idx="2">
                  <c:v>1208</c:v>
                </c:pt>
                <c:pt idx="3">
                  <c:v>1560</c:v>
                </c:pt>
                <c:pt idx="4">
                  <c:v>1910</c:v>
                </c:pt>
                <c:pt idx="5">
                  <c:v>2383</c:v>
                </c:pt>
                <c:pt idx="6">
                  <c:v>2619</c:v>
                </c:pt>
                <c:pt idx="7">
                  <c:v>3256</c:v>
                </c:pt>
                <c:pt idx="8">
                  <c:v>3074</c:v>
                </c:pt>
                <c:pt idx="9">
                  <c:v>2690</c:v>
                </c:pt>
                <c:pt idx="10">
                  <c:v>1611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AE-403E-B994-298778B456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Austin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AE-403E-B994-298778B45659}"/>
                </c:ext>
              </c:extLst>
            </c:dLbl>
            <c:dLbl>
              <c:idx val="1"/>
              <c:layout>
                <c:manualLayout>
                  <c:x val="-5.847953216374268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1662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AE-403E-B994-298778B45659}"/>
                </c:ext>
              </c:extLst>
            </c:dLbl>
            <c:dLbl>
              <c:idx val="2"/>
              <c:layout>
                <c:manualLayout>
                  <c:x val="1.3214115469908387E-3"/>
                  <c:y val="4.3095871686962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AE-403E-B994-298778B45659}"/>
                </c:ext>
              </c:extLst>
            </c:dLbl>
            <c:dLbl>
              <c:idx val="3"/>
              <c:layout>
                <c:manualLayout>
                  <c:x val="-5.8479532163742687E-3"/>
                  <c:y val="-6.9000469664697679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1180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AE-403E-B994-298778B45659}"/>
                </c:ext>
              </c:extLst>
            </c:dLbl>
            <c:dLbl>
              <c:idx val="8"/>
              <c:layout>
                <c:manualLayout>
                  <c:x val="-2.1683131391102977E-7"/>
                  <c:y val="-7.1476832360657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AE-403E-B994-298778B45659}"/>
                </c:ext>
              </c:extLst>
            </c:dLbl>
            <c:dLbl>
              <c:idx val="9"/>
              <c:layout>
                <c:manualLayout>
                  <c:x val="-1.1142689493134655E-7"/>
                  <c:y val="-4.3095871686962845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1297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AE-403E-B994-298778B456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  <c:pt idx="5">
                  <c:v>FY14</c:v>
                </c:pt>
                <c:pt idx="6">
                  <c:v>FY15</c:v>
                </c:pt>
                <c:pt idx="7">
                  <c:v>FY16</c:v>
                </c:pt>
                <c:pt idx="8">
                  <c:v>FY17</c:v>
                </c:pt>
                <c:pt idx="9">
                  <c:v>FY18</c:v>
                </c:pt>
                <c:pt idx="10">
                  <c:v>FY19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1662</c:v>
                </c:pt>
                <c:pt idx="2">
                  <c:v>1784</c:v>
                </c:pt>
                <c:pt idx="3">
                  <c:v>1180</c:v>
                </c:pt>
                <c:pt idx="4">
                  <c:v>891</c:v>
                </c:pt>
                <c:pt idx="5">
                  <c:v>891</c:v>
                </c:pt>
                <c:pt idx="6">
                  <c:v>787</c:v>
                </c:pt>
                <c:pt idx="7">
                  <c:v>1035</c:v>
                </c:pt>
                <c:pt idx="8">
                  <c:v>1245</c:v>
                </c:pt>
                <c:pt idx="9">
                  <c:v>1297</c:v>
                </c:pt>
                <c:pt idx="10">
                  <c:v>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AAE-403E-B994-298778B45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97315840"/>
        <c:axId val="97334016"/>
      </c:barChart>
      <c:catAx>
        <c:axId val="97315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334016"/>
        <c:crosses val="autoZero"/>
        <c:auto val="1"/>
        <c:lblAlgn val="ctr"/>
        <c:lblOffset val="100"/>
        <c:noMultiLvlLbl val="0"/>
      </c:catAx>
      <c:valAx>
        <c:axId val="973340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731584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42142264510957389"/>
          <c:y val="0.90080721621707827"/>
          <c:w val="0.15613448513086087"/>
          <c:h val="9.9192783782921679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# of Actions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FD-46E9-AE3C-2667726FA7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FD-46E9-AE3C-2667726FA7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FD-46E9-AE3C-2667726FA76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FD-46E9-AE3C-2667726FA76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CFD-46E9-AE3C-2667726FA76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FD-46E9-AE3C-2667726FA769}"/>
              </c:ext>
            </c:extLst>
          </c:dPt>
          <c:dLbls>
            <c:dLbl>
              <c:idx val="0"/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FD-46E9-AE3C-2667726FA769}"/>
                </c:ext>
              </c:extLst>
            </c:dLbl>
            <c:dLbl>
              <c:idx val="4"/>
              <c:layout>
                <c:manualLayout>
                  <c:x val="1.752518266297794E-2"/>
                  <c:y val="8.1039273521899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FD-46E9-AE3C-2667726FA769}"/>
                </c:ext>
              </c:extLst>
            </c:dLbl>
            <c:dLbl>
              <c:idx val="5"/>
              <c:layout>
                <c:manualLayout>
                  <c:x val="1.235189518125181E-2"/>
                  <c:y val="0.1477664386975775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FD-46E9-AE3C-2667726FA7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Sheet1!$A$4:$A$9</c:f>
              <c:strCache>
                <c:ptCount val="6"/>
                <c:pt idx="0">
                  <c:v>NASA SEWP</c:v>
                </c:pt>
                <c:pt idx="1">
                  <c:v>Orders Against Other Internal IDIQs/BPAs and Standalone Contracts</c:v>
                </c:pt>
                <c:pt idx="2">
                  <c:v>GSA</c:v>
                </c:pt>
                <c:pt idx="3">
                  <c:v>T4NG</c:v>
                </c:pt>
                <c:pt idx="4">
                  <c:v>Orders Against Other External IDIQs and IAAs</c:v>
                </c:pt>
                <c:pt idx="5">
                  <c:v>CEC</c:v>
                </c:pt>
              </c:strCache>
            </c:strRef>
          </c:cat>
          <c:val>
            <c:numRef>
              <c:f>Sheet1!$B$4:$B$9</c:f>
              <c:numCache>
                <c:formatCode>General</c:formatCode>
                <c:ptCount val="6"/>
                <c:pt idx="0">
                  <c:v>559</c:v>
                </c:pt>
                <c:pt idx="1">
                  <c:v>288</c:v>
                </c:pt>
                <c:pt idx="2">
                  <c:v>267</c:v>
                </c:pt>
                <c:pt idx="3">
                  <c:v>87</c:v>
                </c:pt>
                <c:pt idx="4">
                  <c:v>30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CFD-46E9-AE3C-2667726FA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878276085054588"/>
          <c:y val="0.15014054414142153"/>
          <c:w val="0.31608999961961276"/>
          <c:h val="0.597762329251096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1F984-275E-45A0-90AA-02AE179B92B5}" type="doc">
      <dgm:prSet loTypeId="urn:microsoft.com/office/officeart/2005/8/layout/hierarchy1" loCatId="hierarchy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7F74A7D8-50DA-4B65-859E-DF66BC0DC212}">
      <dgm:prSet phldrT="[Text]" custT="1"/>
      <dgm:spPr/>
      <dgm:t>
        <a:bodyPr/>
        <a:lstStyle/>
        <a:p>
          <a:r>
            <a:rPr lang="en-US" sz="1200" b="1" dirty="0"/>
            <a:t>Phillip W. Christy</a:t>
          </a:r>
          <a:endParaRPr lang="en-US" sz="1200" dirty="0"/>
        </a:p>
        <a:p>
          <a:r>
            <a:rPr lang="en-US" sz="1200" dirty="0"/>
            <a:t>Deputy Executive Director, OALC Executive Director, Office of Procurement, Acquisition &amp; Logistics (OPAL)</a:t>
          </a:r>
        </a:p>
      </dgm:t>
    </dgm:pt>
    <dgm:pt modelId="{F01DD9EC-4A13-48C5-B14E-6802C5ED9FE6}" type="parTrans" cxnId="{A9E29777-0D27-4004-8B55-F9371CE86300}">
      <dgm:prSet/>
      <dgm:spPr/>
      <dgm:t>
        <a:bodyPr/>
        <a:lstStyle/>
        <a:p>
          <a:endParaRPr lang="en-US"/>
        </a:p>
      </dgm:t>
    </dgm:pt>
    <dgm:pt modelId="{E0C10247-EE77-4808-A938-929EE91A8FE0}" type="sibTrans" cxnId="{A9E29777-0D27-4004-8B55-F9371CE86300}">
      <dgm:prSet/>
      <dgm:spPr/>
      <dgm:t>
        <a:bodyPr/>
        <a:lstStyle/>
        <a:p>
          <a:endParaRPr lang="en-US"/>
        </a:p>
      </dgm:t>
    </dgm:pt>
    <dgm:pt modelId="{44DDF3A7-D215-4431-96B4-CEEA0FCF38CB}">
      <dgm:prSet phldrT="[Text]" custT="1"/>
      <dgm:spPr/>
      <dgm:t>
        <a:bodyPr/>
        <a:lstStyle/>
        <a:p>
          <a:r>
            <a:rPr lang="en-US" sz="1200" b="1" dirty="0"/>
            <a:t>Thomas J. Leney</a:t>
          </a:r>
        </a:p>
        <a:p>
          <a:r>
            <a:rPr lang="en-US" sz="1200" dirty="0"/>
            <a:t>Associate Executive Director, Strategic Acquisition Center (SAC)</a:t>
          </a:r>
        </a:p>
      </dgm:t>
    </dgm:pt>
    <dgm:pt modelId="{2D500FAA-96F9-4172-96E4-06D70119F681}" type="parTrans" cxnId="{F1E2B69D-3FE1-40A9-A14D-A47A3E699278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96C610E0-999F-4598-A315-9AA5F95391DD}" type="sibTrans" cxnId="{F1E2B69D-3FE1-40A9-A14D-A47A3E699278}">
      <dgm:prSet/>
      <dgm:spPr/>
      <dgm:t>
        <a:bodyPr/>
        <a:lstStyle/>
        <a:p>
          <a:endParaRPr lang="en-US"/>
        </a:p>
      </dgm:t>
    </dgm:pt>
    <dgm:pt modelId="{3856439E-13B1-4DE3-80F6-366D710313E1}">
      <dgm:prSet phldrT="[Text]" custT="1"/>
      <dgm:spPr/>
      <dgm:t>
        <a:bodyPr/>
        <a:lstStyle/>
        <a:p>
          <a:r>
            <a:rPr lang="en-US" sz="1200" b="1" dirty="0"/>
            <a:t>Michele R. Foster </a:t>
          </a:r>
        </a:p>
        <a:p>
          <a:r>
            <a:rPr lang="en-US" sz="1200" dirty="0"/>
            <a:t>Associate Executive Director, Technology Acquisition Center (TAC)</a:t>
          </a:r>
        </a:p>
      </dgm:t>
    </dgm:pt>
    <dgm:pt modelId="{B4FD3AFE-619F-4E32-B838-C9B28ECE858F}" type="parTrans" cxnId="{40C6E250-2E2A-40EF-A35F-795A3B861CA0}">
      <dgm:prSet/>
      <dgm:spPr/>
      <dgm:t>
        <a:bodyPr/>
        <a:lstStyle/>
        <a:p>
          <a:endParaRPr lang="en-US" dirty="0"/>
        </a:p>
      </dgm:t>
    </dgm:pt>
    <dgm:pt modelId="{56FB3263-EE73-4422-969F-E947FAEFBDBE}" type="sibTrans" cxnId="{40C6E250-2E2A-40EF-A35F-795A3B861CA0}">
      <dgm:prSet/>
      <dgm:spPr/>
      <dgm:t>
        <a:bodyPr/>
        <a:lstStyle/>
        <a:p>
          <a:endParaRPr lang="en-US"/>
        </a:p>
      </dgm:t>
    </dgm:pt>
    <dgm:pt modelId="{B7B73689-53BE-49AA-BC99-FC01E9D08393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1200" b="1" dirty="0"/>
            <a:t>Karen L. Brazell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/>
            <a:t>Principal Executive Director, OALC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/>
            <a:t>Chief Acquisition Officer</a:t>
          </a:r>
        </a:p>
      </dgm:t>
    </dgm:pt>
    <dgm:pt modelId="{0E890D9E-4B6B-45F3-A4B8-82B6373F7430}" type="parTrans" cxnId="{6C5DE5A0-2559-400F-A378-F31F1491915D}">
      <dgm:prSet/>
      <dgm:spPr/>
      <dgm:t>
        <a:bodyPr/>
        <a:lstStyle/>
        <a:p>
          <a:endParaRPr lang="en-US"/>
        </a:p>
      </dgm:t>
    </dgm:pt>
    <dgm:pt modelId="{881BD4CF-9072-4D03-8F3B-77D1D2136FD5}" type="sibTrans" cxnId="{6C5DE5A0-2559-400F-A378-F31F1491915D}">
      <dgm:prSet/>
      <dgm:spPr/>
      <dgm:t>
        <a:bodyPr/>
        <a:lstStyle/>
        <a:p>
          <a:endParaRPr lang="en-US"/>
        </a:p>
      </dgm:t>
    </dgm:pt>
    <dgm:pt modelId="{B561DCF9-0AB1-43AC-8DBE-ED2D3C0F97FA}">
      <dgm:prSet phldrT="[Text]" custT="1"/>
      <dgm:spPr/>
      <dgm:t>
        <a:bodyPr/>
        <a:lstStyle/>
        <a:p>
          <a:r>
            <a:rPr lang="en-US" sz="1200" b="1" dirty="0"/>
            <a:t>Craig Robinson</a:t>
          </a:r>
        </a:p>
        <a:p>
          <a:r>
            <a:rPr lang="en-US" sz="1200" dirty="0"/>
            <a:t>Associate Executive Director, National Acquisition Center (NAC)</a:t>
          </a:r>
        </a:p>
      </dgm:t>
    </dgm:pt>
    <dgm:pt modelId="{E150672E-1861-46AD-8A40-D3C9F935E292}" type="parTrans" cxnId="{EC59E027-AFE2-422D-A59D-D6E377FD7674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E4787B99-412E-48EF-A309-4EC6BA650837}" type="sibTrans" cxnId="{EC59E027-AFE2-422D-A59D-D6E377FD7674}">
      <dgm:prSet/>
      <dgm:spPr/>
      <dgm:t>
        <a:bodyPr/>
        <a:lstStyle/>
        <a:p>
          <a:endParaRPr lang="en-US"/>
        </a:p>
      </dgm:t>
    </dgm:pt>
    <dgm:pt modelId="{A549292D-82EF-46FC-A814-B11C517538A5}" type="pres">
      <dgm:prSet presAssocID="{06C1F984-275E-45A0-90AA-02AE179B92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3227BF-26C0-47D6-BB05-137A00275D74}" type="pres">
      <dgm:prSet presAssocID="{7F74A7D8-50DA-4B65-859E-DF66BC0DC212}" presName="hierRoot1" presStyleCnt="0"/>
      <dgm:spPr/>
    </dgm:pt>
    <dgm:pt modelId="{72FB9D3E-EAFB-446F-BBAC-1CC93C5DF2B4}" type="pres">
      <dgm:prSet presAssocID="{7F74A7D8-50DA-4B65-859E-DF66BC0DC212}" presName="composite" presStyleCnt="0"/>
      <dgm:spPr/>
    </dgm:pt>
    <dgm:pt modelId="{F5E92602-E50E-4795-ACC0-73039769A1BF}" type="pres">
      <dgm:prSet presAssocID="{7F74A7D8-50DA-4B65-859E-DF66BC0DC212}" presName="background" presStyleLbl="node0" presStyleIdx="0" presStyleCnt="2"/>
      <dgm:spPr/>
    </dgm:pt>
    <dgm:pt modelId="{FF11E053-8D0D-460D-8E4B-A1F0C4823B09}" type="pres">
      <dgm:prSet presAssocID="{7F74A7D8-50DA-4B65-859E-DF66BC0DC212}" presName="text" presStyleLbl="fgAcc0" presStyleIdx="0" presStyleCnt="2" custScaleX="106108" custScaleY="89876" custLinFactNeighborX="-1716" custLinFactNeighborY="42827">
        <dgm:presLayoutVars>
          <dgm:chPref val="3"/>
        </dgm:presLayoutVars>
      </dgm:prSet>
      <dgm:spPr/>
    </dgm:pt>
    <dgm:pt modelId="{D4F64E46-3109-4E47-87E2-685B23BFC9AB}" type="pres">
      <dgm:prSet presAssocID="{7F74A7D8-50DA-4B65-859E-DF66BC0DC212}" presName="hierChild2" presStyleCnt="0"/>
      <dgm:spPr/>
    </dgm:pt>
    <dgm:pt modelId="{E0CD3B91-EBCA-43FB-B781-C6572530E6C5}" type="pres">
      <dgm:prSet presAssocID="{2D500FAA-96F9-4172-96E4-06D70119F681}" presName="Name10" presStyleLbl="parChTrans1D2" presStyleIdx="0" presStyleCnt="3"/>
      <dgm:spPr/>
    </dgm:pt>
    <dgm:pt modelId="{0CE03C52-8FF0-4F8B-AE6E-A71C11D7A279}" type="pres">
      <dgm:prSet presAssocID="{44DDF3A7-D215-4431-96B4-CEEA0FCF38CB}" presName="hierRoot2" presStyleCnt="0"/>
      <dgm:spPr/>
    </dgm:pt>
    <dgm:pt modelId="{177FA7E0-F706-4575-85D1-89C23DCAE7AF}" type="pres">
      <dgm:prSet presAssocID="{44DDF3A7-D215-4431-96B4-CEEA0FCF38CB}" presName="composite2" presStyleCnt="0"/>
      <dgm:spPr/>
    </dgm:pt>
    <dgm:pt modelId="{1A923143-B517-43CC-8094-1E5DAE3FE56B}" type="pres">
      <dgm:prSet presAssocID="{44DDF3A7-D215-4431-96B4-CEEA0FCF38CB}" presName="background2" presStyleLbl="node2" presStyleIdx="0" presStyleCnt="3"/>
      <dgm:spPr/>
    </dgm:pt>
    <dgm:pt modelId="{5E1A942A-24C3-489D-B91C-031A241AC4D6}" type="pres">
      <dgm:prSet presAssocID="{44DDF3A7-D215-4431-96B4-CEEA0FCF38CB}" presName="text2" presStyleLbl="fgAcc2" presStyleIdx="0" presStyleCnt="3" custScaleX="98340" custScaleY="84616" custLinFactNeighborX="-12830" custLinFactNeighborY="58083">
        <dgm:presLayoutVars>
          <dgm:chPref val="3"/>
        </dgm:presLayoutVars>
      </dgm:prSet>
      <dgm:spPr/>
    </dgm:pt>
    <dgm:pt modelId="{15854AA7-2775-424A-ABDD-33B4200C4966}" type="pres">
      <dgm:prSet presAssocID="{44DDF3A7-D215-4431-96B4-CEEA0FCF38CB}" presName="hierChild3" presStyleCnt="0"/>
      <dgm:spPr/>
    </dgm:pt>
    <dgm:pt modelId="{B1DFB1F4-80B8-4909-9BA6-6B752FA6138F}" type="pres">
      <dgm:prSet presAssocID="{B4FD3AFE-619F-4E32-B838-C9B28ECE858F}" presName="Name10" presStyleLbl="parChTrans1D2" presStyleIdx="1" presStyleCnt="3"/>
      <dgm:spPr/>
    </dgm:pt>
    <dgm:pt modelId="{5DDDCBEE-86A7-4AE7-874E-8A94C2BF316D}" type="pres">
      <dgm:prSet presAssocID="{3856439E-13B1-4DE3-80F6-366D710313E1}" presName="hierRoot2" presStyleCnt="0"/>
      <dgm:spPr/>
    </dgm:pt>
    <dgm:pt modelId="{8AFE97A8-4969-439D-9C26-C661BA90E433}" type="pres">
      <dgm:prSet presAssocID="{3856439E-13B1-4DE3-80F6-366D710313E1}" presName="composite2" presStyleCnt="0"/>
      <dgm:spPr/>
    </dgm:pt>
    <dgm:pt modelId="{808D404E-9699-4548-A665-CC402D645CA5}" type="pres">
      <dgm:prSet presAssocID="{3856439E-13B1-4DE3-80F6-366D710313E1}" presName="background2" presStyleLbl="node2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37CD940-4F9A-4085-8356-9F464EBC4777}" type="pres">
      <dgm:prSet presAssocID="{3856439E-13B1-4DE3-80F6-366D710313E1}" presName="text2" presStyleLbl="fgAcc2" presStyleIdx="1" presStyleCnt="3" custScaleX="96751" custScaleY="86113" custLinFactNeighborX="-10744" custLinFactNeighborY="58847">
        <dgm:presLayoutVars>
          <dgm:chPref val="3"/>
        </dgm:presLayoutVars>
      </dgm:prSet>
      <dgm:spPr/>
    </dgm:pt>
    <dgm:pt modelId="{905295F6-3141-4368-AADE-EB1EBE27DB9A}" type="pres">
      <dgm:prSet presAssocID="{3856439E-13B1-4DE3-80F6-366D710313E1}" presName="hierChild3" presStyleCnt="0"/>
      <dgm:spPr/>
    </dgm:pt>
    <dgm:pt modelId="{04C1C102-514E-4E01-B244-EF5124C22E22}" type="pres">
      <dgm:prSet presAssocID="{E150672E-1861-46AD-8A40-D3C9F935E292}" presName="Name10" presStyleLbl="parChTrans1D2" presStyleIdx="2" presStyleCnt="3"/>
      <dgm:spPr/>
    </dgm:pt>
    <dgm:pt modelId="{50A47D18-9E39-4B0E-91F5-48821515E0BF}" type="pres">
      <dgm:prSet presAssocID="{B561DCF9-0AB1-43AC-8DBE-ED2D3C0F97FA}" presName="hierRoot2" presStyleCnt="0"/>
      <dgm:spPr/>
    </dgm:pt>
    <dgm:pt modelId="{CF7E452C-D29C-4379-85A8-F6858C9ECCEC}" type="pres">
      <dgm:prSet presAssocID="{B561DCF9-0AB1-43AC-8DBE-ED2D3C0F97FA}" presName="composite2" presStyleCnt="0"/>
      <dgm:spPr/>
    </dgm:pt>
    <dgm:pt modelId="{8B2EF16C-D38C-42B4-96FB-336F89931BA7}" type="pres">
      <dgm:prSet presAssocID="{B561DCF9-0AB1-43AC-8DBE-ED2D3C0F97FA}" presName="background2" presStyleLbl="node2" presStyleIdx="2" presStyleCnt="3"/>
      <dgm:spPr/>
    </dgm:pt>
    <dgm:pt modelId="{F85FC77C-5862-4677-B058-90CF715F37F4}" type="pres">
      <dgm:prSet presAssocID="{B561DCF9-0AB1-43AC-8DBE-ED2D3C0F97FA}" presName="text2" presStyleLbl="fgAcc2" presStyleIdx="2" presStyleCnt="3" custScaleX="95453" custScaleY="84208" custLinFactNeighborX="-11040" custLinFactNeighborY="58287">
        <dgm:presLayoutVars>
          <dgm:chPref val="3"/>
        </dgm:presLayoutVars>
      </dgm:prSet>
      <dgm:spPr/>
    </dgm:pt>
    <dgm:pt modelId="{4E8146C0-92D7-417D-A7DE-9B379E050EED}" type="pres">
      <dgm:prSet presAssocID="{B561DCF9-0AB1-43AC-8DBE-ED2D3C0F97FA}" presName="hierChild3" presStyleCnt="0"/>
      <dgm:spPr/>
    </dgm:pt>
    <dgm:pt modelId="{78EB0A2A-B3CF-49A4-926F-C6FEAF62A218}" type="pres">
      <dgm:prSet presAssocID="{B7B73689-53BE-49AA-BC99-FC01E9D08393}" presName="hierRoot1" presStyleCnt="0"/>
      <dgm:spPr/>
    </dgm:pt>
    <dgm:pt modelId="{DC98E44D-A332-4BBC-92EC-4FB6760F3388}" type="pres">
      <dgm:prSet presAssocID="{B7B73689-53BE-49AA-BC99-FC01E9D08393}" presName="composite" presStyleCnt="0"/>
      <dgm:spPr/>
    </dgm:pt>
    <dgm:pt modelId="{F03E0703-46E8-4127-A8B2-6FA3B3BCAA17}" type="pres">
      <dgm:prSet presAssocID="{B7B73689-53BE-49AA-BC99-FC01E9D08393}" presName="background" presStyleLbl="node0" presStyleIdx="1" presStyleCnt="2"/>
      <dgm:spPr/>
    </dgm:pt>
    <dgm:pt modelId="{2F51D704-D386-4991-B453-C09F8D05F6C1}" type="pres">
      <dgm:prSet presAssocID="{B7B73689-53BE-49AA-BC99-FC01E9D08393}" presName="text" presStyleLbl="fgAcc0" presStyleIdx="1" presStyleCnt="2" custScaleX="117625" custScaleY="85889" custLinFactX="-39232" custLinFactNeighborX="-100000" custLinFactNeighborY="-70965">
        <dgm:presLayoutVars>
          <dgm:chPref val="3"/>
        </dgm:presLayoutVars>
      </dgm:prSet>
      <dgm:spPr/>
    </dgm:pt>
    <dgm:pt modelId="{83AFEF16-F9E2-43B4-BC57-164A8C66EE26}" type="pres">
      <dgm:prSet presAssocID="{B7B73689-53BE-49AA-BC99-FC01E9D08393}" presName="hierChild2" presStyleCnt="0"/>
      <dgm:spPr/>
    </dgm:pt>
  </dgm:ptLst>
  <dgm:cxnLst>
    <dgm:cxn modelId="{EC59E027-AFE2-422D-A59D-D6E377FD7674}" srcId="{7F74A7D8-50DA-4B65-859E-DF66BC0DC212}" destId="{B561DCF9-0AB1-43AC-8DBE-ED2D3C0F97FA}" srcOrd="2" destOrd="0" parTransId="{E150672E-1861-46AD-8A40-D3C9F935E292}" sibTransId="{E4787B99-412E-48EF-A309-4EC6BA650837}"/>
    <dgm:cxn modelId="{4EB5FD27-90AB-45F0-BA52-F3CBC3511DF6}" type="presOf" srcId="{B561DCF9-0AB1-43AC-8DBE-ED2D3C0F97FA}" destId="{F85FC77C-5862-4677-B058-90CF715F37F4}" srcOrd="0" destOrd="0" presId="urn:microsoft.com/office/officeart/2005/8/layout/hierarchy1"/>
    <dgm:cxn modelId="{4A68572B-545D-4D02-86AC-CD7D9F8E76F3}" type="presOf" srcId="{E150672E-1861-46AD-8A40-D3C9F935E292}" destId="{04C1C102-514E-4E01-B244-EF5124C22E22}" srcOrd="0" destOrd="0" presId="urn:microsoft.com/office/officeart/2005/8/layout/hierarchy1"/>
    <dgm:cxn modelId="{1EDB4739-4681-4BAE-AF52-311941C220C0}" type="presOf" srcId="{3856439E-13B1-4DE3-80F6-366D710313E1}" destId="{637CD940-4F9A-4085-8356-9F464EBC4777}" srcOrd="0" destOrd="0" presId="urn:microsoft.com/office/officeart/2005/8/layout/hierarchy1"/>
    <dgm:cxn modelId="{B2E26661-0832-4F70-8DB9-7A4000DCDD58}" type="presOf" srcId="{7F74A7D8-50DA-4B65-859E-DF66BC0DC212}" destId="{FF11E053-8D0D-460D-8E4B-A1F0C4823B09}" srcOrd="0" destOrd="0" presId="urn:microsoft.com/office/officeart/2005/8/layout/hierarchy1"/>
    <dgm:cxn modelId="{CA5D9F48-D564-405E-A72F-86B90617EA8F}" type="presOf" srcId="{44DDF3A7-D215-4431-96B4-CEEA0FCF38CB}" destId="{5E1A942A-24C3-489D-B91C-031A241AC4D6}" srcOrd="0" destOrd="0" presId="urn:microsoft.com/office/officeart/2005/8/layout/hierarchy1"/>
    <dgm:cxn modelId="{E1A9334F-A50B-4E60-8C4B-CF061340F381}" type="presOf" srcId="{B4FD3AFE-619F-4E32-B838-C9B28ECE858F}" destId="{B1DFB1F4-80B8-4909-9BA6-6B752FA6138F}" srcOrd="0" destOrd="0" presId="urn:microsoft.com/office/officeart/2005/8/layout/hierarchy1"/>
    <dgm:cxn modelId="{40C6E250-2E2A-40EF-A35F-795A3B861CA0}" srcId="{7F74A7D8-50DA-4B65-859E-DF66BC0DC212}" destId="{3856439E-13B1-4DE3-80F6-366D710313E1}" srcOrd="1" destOrd="0" parTransId="{B4FD3AFE-619F-4E32-B838-C9B28ECE858F}" sibTransId="{56FB3263-EE73-4422-969F-E947FAEFBDBE}"/>
    <dgm:cxn modelId="{F1D30254-AC64-4E0B-9450-9129B665095A}" type="presOf" srcId="{2D500FAA-96F9-4172-96E4-06D70119F681}" destId="{E0CD3B91-EBCA-43FB-B781-C6572530E6C5}" srcOrd="0" destOrd="0" presId="urn:microsoft.com/office/officeart/2005/8/layout/hierarchy1"/>
    <dgm:cxn modelId="{A9E29777-0D27-4004-8B55-F9371CE86300}" srcId="{06C1F984-275E-45A0-90AA-02AE179B92B5}" destId="{7F74A7D8-50DA-4B65-859E-DF66BC0DC212}" srcOrd="0" destOrd="0" parTransId="{F01DD9EC-4A13-48C5-B14E-6802C5ED9FE6}" sibTransId="{E0C10247-EE77-4808-A938-929EE91A8FE0}"/>
    <dgm:cxn modelId="{FF9EB08C-6383-40C0-A040-FD8340326F3F}" type="presOf" srcId="{B7B73689-53BE-49AA-BC99-FC01E9D08393}" destId="{2F51D704-D386-4991-B453-C09F8D05F6C1}" srcOrd="0" destOrd="0" presId="urn:microsoft.com/office/officeart/2005/8/layout/hierarchy1"/>
    <dgm:cxn modelId="{F1E2B69D-3FE1-40A9-A14D-A47A3E699278}" srcId="{7F74A7D8-50DA-4B65-859E-DF66BC0DC212}" destId="{44DDF3A7-D215-4431-96B4-CEEA0FCF38CB}" srcOrd="0" destOrd="0" parTransId="{2D500FAA-96F9-4172-96E4-06D70119F681}" sibTransId="{96C610E0-999F-4598-A315-9AA5F95391DD}"/>
    <dgm:cxn modelId="{6C5DE5A0-2559-400F-A378-F31F1491915D}" srcId="{06C1F984-275E-45A0-90AA-02AE179B92B5}" destId="{B7B73689-53BE-49AA-BC99-FC01E9D08393}" srcOrd="1" destOrd="0" parTransId="{0E890D9E-4B6B-45F3-A4B8-82B6373F7430}" sibTransId="{881BD4CF-9072-4D03-8F3B-77D1D2136FD5}"/>
    <dgm:cxn modelId="{41EEBDBF-DC90-4341-93EF-F85F3D3221FB}" type="presOf" srcId="{06C1F984-275E-45A0-90AA-02AE179B92B5}" destId="{A549292D-82EF-46FC-A814-B11C517538A5}" srcOrd="0" destOrd="0" presId="urn:microsoft.com/office/officeart/2005/8/layout/hierarchy1"/>
    <dgm:cxn modelId="{D174CF9E-B3E4-4AC9-A7B0-98ED998D80F7}" type="presParOf" srcId="{A549292D-82EF-46FC-A814-B11C517538A5}" destId="{973227BF-26C0-47D6-BB05-137A00275D74}" srcOrd="0" destOrd="0" presId="urn:microsoft.com/office/officeart/2005/8/layout/hierarchy1"/>
    <dgm:cxn modelId="{D2987431-29B7-422A-A9B8-DBED663403A4}" type="presParOf" srcId="{973227BF-26C0-47D6-BB05-137A00275D74}" destId="{72FB9D3E-EAFB-446F-BBAC-1CC93C5DF2B4}" srcOrd="0" destOrd="0" presId="urn:microsoft.com/office/officeart/2005/8/layout/hierarchy1"/>
    <dgm:cxn modelId="{A66B7EC6-D7F5-420C-A32E-F821CBBC2F4E}" type="presParOf" srcId="{72FB9D3E-EAFB-446F-BBAC-1CC93C5DF2B4}" destId="{F5E92602-E50E-4795-ACC0-73039769A1BF}" srcOrd="0" destOrd="0" presId="urn:microsoft.com/office/officeart/2005/8/layout/hierarchy1"/>
    <dgm:cxn modelId="{C02C90B9-009E-4DCE-8C0B-B1F13B396A8F}" type="presParOf" srcId="{72FB9D3E-EAFB-446F-BBAC-1CC93C5DF2B4}" destId="{FF11E053-8D0D-460D-8E4B-A1F0C4823B09}" srcOrd="1" destOrd="0" presId="urn:microsoft.com/office/officeart/2005/8/layout/hierarchy1"/>
    <dgm:cxn modelId="{B0CFF83D-1369-4C3A-9AF5-A71BF7F60CA9}" type="presParOf" srcId="{973227BF-26C0-47D6-BB05-137A00275D74}" destId="{D4F64E46-3109-4E47-87E2-685B23BFC9AB}" srcOrd="1" destOrd="0" presId="urn:microsoft.com/office/officeart/2005/8/layout/hierarchy1"/>
    <dgm:cxn modelId="{E2C8C20D-1433-4478-83F6-84CDDC816203}" type="presParOf" srcId="{D4F64E46-3109-4E47-87E2-685B23BFC9AB}" destId="{E0CD3B91-EBCA-43FB-B781-C6572530E6C5}" srcOrd="0" destOrd="0" presId="urn:microsoft.com/office/officeart/2005/8/layout/hierarchy1"/>
    <dgm:cxn modelId="{730D6E76-E1C2-4A43-A2C4-5A242654262C}" type="presParOf" srcId="{D4F64E46-3109-4E47-87E2-685B23BFC9AB}" destId="{0CE03C52-8FF0-4F8B-AE6E-A71C11D7A279}" srcOrd="1" destOrd="0" presId="urn:microsoft.com/office/officeart/2005/8/layout/hierarchy1"/>
    <dgm:cxn modelId="{FED1CEE9-715C-4DC4-893A-A6712A1FEC7D}" type="presParOf" srcId="{0CE03C52-8FF0-4F8B-AE6E-A71C11D7A279}" destId="{177FA7E0-F706-4575-85D1-89C23DCAE7AF}" srcOrd="0" destOrd="0" presId="urn:microsoft.com/office/officeart/2005/8/layout/hierarchy1"/>
    <dgm:cxn modelId="{8B1B9D85-CE0B-4682-9BED-DCFC316A6669}" type="presParOf" srcId="{177FA7E0-F706-4575-85D1-89C23DCAE7AF}" destId="{1A923143-B517-43CC-8094-1E5DAE3FE56B}" srcOrd="0" destOrd="0" presId="urn:microsoft.com/office/officeart/2005/8/layout/hierarchy1"/>
    <dgm:cxn modelId="{3FB1C188-5D04-44E6-92DB-B13DAE0044AF}" type="presParOf" srcId="{177FA7E0-F706-4575-85D1-89C23DCAE7AF}" destId="{5E1A942A-24C3-489D-B91C-031A241AC4D6}" srcOrd="1" destOrd="0" presId="urn:microsoft.com/office/officeart/2005/8/layout/hierarchy1"/>
    <dgm:cxn modelId="{3BEEE935-CEFC-4CED-BD1D-E7D45A4BA65F}" type="presParOf" srcId="{0CE03C52-8FF0-4F8B-AE6E-A71C11D7A279}" destId="{15854AA7-2775-424A-ABDD-33B4200C4966}" srcOrd="1" destOrd="0" presId="urn:microsoft.com/office/officeart/2005/8/layout/hierarchy1"/>
    <dgm:cxn modelId="{BCB7A483-FDA8-47E3-9899-D6E08DBF03B0}" type="presParOf" srcId="{D4F64E46-3109-4E47-87E2-685B23BFC9AB}" destId="{B1DFB1F4-80B8-4909-9BA6-6B752FA6138F}" srcOrd="2" destOrd="0" presId="urn:microsoft.com/office/officeart/2005/8/layout/hierarchy1"/>
    <dgm:cxn modelId="{67A0C642-8A76-4333-A12F-393C2CD0D534}" type="presParOf" srcId="{D4F64E46-3109-4E47-87E2-685B23BFC9AB}" destId="{5DDDCBEE-86A7-4AE7-874E-8A94C2BF316D}" srcOrd="3" destOrd="0" presId="urn:microsoft.com/office/officeart/2005/8/layout/hierarchy1"/>
    <dgm:cxn modelId="{B580A4A9-B0F1-42C5-B530-378BA298F11A}" type="presParOf" srcId="{5DDDCBEE-86A7-4AE7-874E-8A94C2BF316D}" destId="{8AFE97A8-4969-439D-9C26-C661BA90E433}" srcOrd="0" destOrd="0" presId="urn:microsoft.com/office/officeart/2005/8/layout/hierarchy1"/>
    <dgm:cxn modelId="{7EE8CE3F-406F-4D5F-B590-2B531BD9AE15}" type="presParOf" srcId="{8AFE97A8-4969-439D-9C26-C661BA90E433}" destId="{808D404E-9699-4548-A665-CC402D645CA5}" srcOrd="0" destOrd="0" presId="urn:microsoft.com/office/officeart/2005/8/layout/hierarchy1"/>
    <dgm:cxn modelId="{04A56502-C7C7-478C-9DF1-7F699E6F6732}" type="presParOf" srcId="{8AFE97A8-4969-439D-9C26-C661BA90E433}" destId="{637CD940-4F9A-4085-8356-9F464EBC4777}" srcOrd="1" destOrd="0" presId="urn:microsoft.com/office/officeart/2005/8/layout/hierarchy1"/>
    <dgm:cxn modelId="{2EBDC183-FC5F-4AC2-8922-FF26DCBDC08E}" type="presParOf" srcId="{5DDDCBEE-86A7-4AE7-874E-8A94C2BF316D}" destId="{905295F6-3141-4368-AADE-EB1EBE27DB9A}" srcOrd="1" destOrd="0" presId="urn:microsoft.com/office/officeart/2005/8/layout/hierarchy1"/>
    <dgm:cxn modelId="{A0D76BC3-72AE-4C16-999D-EC6B4AE00F28}" type="presParOf" srcId="{D4F64E46-3109-4E47-87E2-685B23BFC9AB}" destId="{04C1C102-514E-4E01-B244-EF5124C22E22}" srcOrd="4" destOrd="0" presId="urn:microsoft.com/office/officeart/2005/8/layout/hierarchy1"/>
    <dgm:cxn modelId="{CDD4B9EC-61B5-431F-AB2B-8AA1A07142E0}" type="presParOf" srcId="{D4F64E46-3109-4E47-87E2-685B23BFC9AB}" destId="{50A47D18-9E39-4B0E-91F5-48821515E0BF}" srcOrd="5" destOrd="0" presId="urn:microsoft.com/office/officeart/2005/8/layout/hierarchy1"/>
    <dgm:cxn modelId="{32C8990A-B652-4364-850F-5EB000CDBADA}" type="presParOf" srcId="{50A47D18-9E39-4B0E-91F5-48821515E0BF}" destId="{CF7E452C-D29C-4379-85A8-F6858C9ECCEC}" srcOrd="0" destOrd="0" presId="urn:microsoft.com/office/officeart/2005/8/layout/hierarchy1"/>
    <dgm:cxn modelId="{2B12C56D-4D9E-45B1-B055-97235478143E}" type="presParOf" srcId="{CF7E452C-D29C-4379-85A8-F6858C9ECCEC}" destId="{8B2EF16C-D38C-42B4-96FB-336F89931BA7}" srcOrd="0" destOrd="0" presId="urn:microsoft.com/office/officeart/2005/8/layout/hierarchy1"/>
    <dgm:cxn modelId="{064B96AF-2A6C-482D-B87A-47927E4002D8}" type="presParOf" srcId="{CF7E452C-D29C-4379-85A8-F6858C9ECCEC}" destId="{F85FC77C-5862-4677-B058-90CF715F37F4}" srcOrd="1" destOrd="0" presId="urn:microsoft.com/office/officeart/2005/8/layout/hierarchy1"/>
    <dgm:cxn modelId="{CEB09DFD-6D7F-43FA-8693-1820643ED9C9}" type="presParOf" srcId="{50A47D18-9E39-4B0E-91F5-48821515E0BF}" destId="{4E8146C0-92D7-417D-A7DE-9B379E050EED}" srcOrd="1" destOrd="0" presId="urn:microsoft.com/office/officeart/2005/8/layout/hierarchy1"/>
    <dgm:cxn modelId="{053A0B58-95C0-41D9-A4D5-38D75552E19B}" type="presParOf" srcId="{A549292D-82EF-46FC-A814-B11C517538A5}" destId="{78EB0A2A-B3CF-49A4-926F-C6FEAF62A218}" srcOrd="1" destOrd="0" presId="urn:microsoft.com/office/officeart/2005/8/layout/hierarchy1"/>
    <dgm:cxn modelId="{2CA8A390-3226-4085-9D2B-D2725BFE2117}" type="presParOf" srcId="{78EB0A2A-B3CF-49A4-926F-C6FEAF62A218}" destId="{DC98E44D-A332-4BBC-92EC-4FB6760F3388}" srcOrd="0" destOrd="0" presId="urn:microsoft.com/office/officeart/2005/8/layout/hierarchy1"/>
    <dgm:cxn modelId="{86B8B4E0-75EA-4642-BE63-B13662B13E6D}" type="presParOf" srcId="{DC98E44D-A332-4BBC-92EC-4FB6760F3388}" destId="{F03E0703-46E8-4127-A8B2-6FA3B3BCAA17}" srcOrd="0" destOrd="0" presId="urn:microsoft.com/office/officeart/2005/8/layout/hierarchy1"/>
    <dgm:cxn modelId="{A80E67A5-10F9-4F2F-84ED-71C637E1BFE3}" type="presParOf" srcId="{DC98E44D-A332-4BBC-92EC-4FB6760F3388}" destId="{2F51D704-D386-4991-B453-C09F8D05F6C1}" srcOrd="1" destOrd="0" presId="urn:microsoft.com/office/officeart/2005/8/layout/hierarchy1"/>
    <dgm:cxn modelId="{C629B6C5-67B5-45BD-AE53-07FD3F6FEC52}" type="presParOf" srcId="{78EB0A2A-B3CF-49A4-926F-C6FEAF62A218}" destId="{83AFEF16-F9E2-43B4-BC57-164A8C66EE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1C102-514E-4E01-B244-EF5124C22E22}">
      <dsp:nvSpPr>
        <dsp:cNvPr id="0" name=""/>
        <dsp:cNvSpPr/>
      </dsp:nvSpPr>
      <dsp:spPr>
        <a:xfrm>
          <a:off x="3700741" y="2855435"/>
          <a:ext cx="2463135" cy="867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959"/>
              </a:lnTo>
              <a:lnTo>
                <a:pt x="2463135" y="660959"/>
              </a:lnTo>
              <a:lnTo>
                <a:pt x="2463135" y="8675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FB1F4-80B8-4909-9BA6-6B752FA6138F}">
      <dsp:nvSpPr>
        <dsp:cNvPr id="0" name=""/>
        <dsp:cNvSpPr/>
      </dsp:nvSpPr>
      <dsp:spPr>
        <a:xfrm>
          <a:off x="3531590" y="2855435"/>
          <a:ext cx="169150" cy="875494"/>
        </a:xfrm>
        <a:custGeom>
          <a:avLst/>
          <a:gdLst/>
          <a:ahLst/>
          <a:cxnLst/>
          <a:rect l="0" t="0" r="0" b="0"/>
          <a:pathLst>
            <a:path>
              <a:moveTo>
                <a:pt x="169150" y="0"/>
              </a:moveTo>
              <a:lnTo>
                <a:pt x="169150" y="668890"/>
              </a:lnTo>
              <a:lnTo>
                <a:pt x="0" y="668890"/>
              </a:lnTo>
              <a:lnTo>
                <a:pt x="0" y="87549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D3B91-EBCA-43FB-B781-C6572530E6C5}">
      <dsp:nvSpPr>
        <dsp:cNvPr id="0" name=""/>
        <dsp:cNvSpPr/>
      </dsp:nvSpPr>
      <dsp:spPr>
        <a:xfrm>
          <a:off x="848795" y="2855435"/>
          <a:ext cx="2851945" cy="864675"/>
        </a:xfrm>
        <a:custGeom>
          <a:avLst/>
          <a:gdLst/>
          <a:ahLst/>
          <a:cxnLst/>
          <a:rect l="0" t="0" r="0" b="0"/>
          <a:pathLst>
            <a:path>
              <a:moveTo>
                <a:pt x="2851945" y="0"/>
              </a:moveTo>
              <a:lnTo>
                <a:pt x="2851945" y="658070"/>
              </a:lnTo>
              <a:lnTo>
                <a:pt x="0" y="658070"/>
              </a:lnTo>
              <a:lnTo>
                <a:pt x="0" y="864675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92602-E50E-4795-ACC0-73039769A1BF}">
      <dsp:nvSpPr>
        <dsp:cNvPr id="0" name=""/>
        <dsp:cNvSpPr/>
      </dsp:nvSpPr>
      <dsp:spPr>
        <a:xfrm>
          <a:off x="2517521" y="1582622"/>
          <a:ext cx="2366439" cy="1272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F11E053-8D0D-460D-8E4B-A1F0C4823B09}">
      <dsp:nvSpPr>
        <dsp:cNvPr id="0" name=""/>
        <dsp:cNvSpPr/>
      </dsp:nvSpPr>
      <dsp:spPr>
        <a:xfrm>
          <a:off x="2765323" y="1818034"/>
          <a:ext cx="2366439" cy="127281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Phillip W. Christy</a:t>
          </a: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Deputy Executive Director, OALC Executive Director, Office of Procurement, Acquisition &amp; Logistics (OPAL)</a:t>
          </a:r>
        </a:p>
      </dsp:txBody>
      <dsp:txXfrm>
        <a:off x="2802602" y="1855313"/>
        <a:ext cx="2291881" cy="1198255"/>
      </dsp:txXfrm>
    </dsp:sp>
    <dsp:sp modelId="{1A923143-B517-43CC-8094-1E5DAE3FE56B}">
      <dsp:nvSpPr>
        <dsp:cNvPr id="0" name=""/>
        <dsp:cNvSpPr/>
      </dsp:nvSpPr>
      <dsp:spPr>
        <a:xfrm>
          <a:off x="-247801" y="3720110"/>
          <a:ext cx="2193195" cy="1198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1A942A-24C3-489D-B91C-031A241AC4D6}">
      <dsp:nvSpPr>
        <dsp:cNvPr id="0" name=""/>
        <dsp:cNvSpPr/>
      </dsp:nvSpPr>
      <dsp:spPr>
        <a:xfrm>
          <a:off x="0" y="3955522"/>
          <a:ext cx="2193195" cy="119832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Thomas J. Leney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Associate Executive Director, Strategic Acquisition Center (SAC)</a:t>
          </a:r>
        </a:p>
      </dsp:txBody>
      <dsp:txXfrm>
        <a:off x="35098" y="3990620"/>
        <a:ext cx="2122999" cy="1128125"/>
      </dsp:txXfrm>
    </dsp:sp>
    <dsp:sp modelId="{808D404E-9699-4548-A665-CC402D645CA5}">
      <dsp:nvSpPr>
        <dsp:cNvPr id="0" name=""/>
        <dsp:cNvSpPr/>
      </dsp:nvSpPr>
      <dsp:spPr>
        <a:xfrm>
          <a:off x="2452711" y="3730930"/>
          <a:ext cx="2157757" cy="121952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7CD940-4F9A-4085-8356-9F464EBC4777}">
      <dsp:nvSpPr>
        <dsp:cNvPr id="0" name=""/>
        <dsp:cNvSpPr/>
      </dsp:nvSpPr>
      <dsp:spPr>
        <a:xfrm>
          <a:off x="2700513" y="3966342"/>
          <a:ext cx="2157757" cy="1219522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Michele R. Foster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Associate Executive Director, Technology Acquisition Center (TAC)</a:t>
          </a:r>
        </a:p>
      </dsp:txBody>
      <dsp:txXfrm>
        <a:off x="2736232" y="4002061"/>
        <a:ext cx="2086319" cy="1148084"/>
      </dsp:txXfrm>
    </dsp:sp>
    <dsp:sp modelId="{8B2EF16C-D38C-42B4-96FB-336F89931BA7}">
      <dsp:nvSpPr>
        <dsp:cNvPr id="0" name=""/>
        <dsp:cNvSpPr/>
      </dsp:nvSpPr>
      <dsp:spPr>
        <a:xfrm>
          <a:off x="5099471" y="3722999"/>
          <a:ext cx="2128809" cy="1192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5FC77C-5862-4677-B058-90CF715F37F4}">
      <dsp:nvSpPr>
        <dsp:cNvPr id="0" name=""/>
        <dsp:cNvSpPr/>
      </dsp:nvSpPr>
      <dsp:spPr>
        <a:xfrm>
          <a:off x="5347273" y="3958411"/>
          <a:ext cx="2128809" cy="119254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Craig Robinson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Associate Executive Director, National Acquisition Center (NAC)</a:t>
          </a:r>
        </a:p>
      </dsp:txBody>
      <dsp:txXfrm>
        <a:off x="5382201" y="3993339"/>
        <a:ext cx="2058953" cy="1122687"/>
      </dsp:txXfrm>
    </dsp:sp>
    <dsp:sp modelId="{F03E0703-46E8-4127-A8B2-6FA3B3BCAA17}">
      <dsp:nvSpPr>
        <dsp:cNvPr id="0" name=""/>
        <dsp:cNvSpPr/>
      </dsp:nvSpPr>
      <dsp:spPr>
        <a:xfrm>
          <a:off x="2312658" y="-28886"/>
          <a:ext cx="2623293" cy="1216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51D704-D386-4991-B453-C09F8D05F6C1}">
      <dsp:nvSpPr>
        <dsp:cNvPr id="0" name=""/>
        <dsp:cNvSpPr/>
      </dsp:nvSpPr>
      <dsp:spPr>
        <a:xfrm>
          <a:off x="2560460" y="206525"/>
          <a:ext cx="2623293" cy="121634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Karen L. Brazell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/>
            <a:t>Principal Executive Director, OALC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/>
            <a:t>Chief Acquisition Officer</a:t>
          </a:r>
        </a:p>
      </dsp:txBody>
      <dsp:txXfrm>
        <a:off x="2596086" y="242151"/>
        <a:ext cx="2552041" cy="1145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0.42711</cdr:x>
      <cdr:y>0.30049</cdr:y>
    </cdr:from>
    <cdr:to>
      <cdr:x>0.54576</cdr:x>
      <cdr:y>0.38193</cdr:y>
    </cdr:to>
    <cdr:sp macro="" textlink="">
      <cdr:nvSpPr>
        <cdr:cNvPr id="2" name="TextBox 13"/>
        <cdr:cNvSpPr txBox="1"/>
      </cdr:nvSpPr>
      <cdr:spPr>
        <a:xfrm xmlns:a="http://schemas.openxmlformats.org/drawingml/2006/main">
          <a:off x="3840426" y="870087"/>
          <a:ext cx="1066854" cy="2358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0000"/>
              </a:solidFill>
            </a:rPr>
            <a:t>      </a:t>
          </a:r>
          <a:r>
            <a:rPr lang="en-US" sz="1200" b="1" dirty="0">
              <a:solidFill>
                <a:schemeClr val="tx1"/>
              </a:solidFill>
            </a:rPr>
            <a:t>($2.57B)</a:t>
          </a:r>
        </a:p>
      </cdr:txBody>
    </cdr:sp>
  </cdr:relSizeAnchor>
  <cdr:relSizeAnchor xmlns:cdr="http://schemas.openxmlformats.org/drawingml/2006/chartDrawing">
    <cdr:from>
      <cdr:x>0.5278</cdr:x>
      <cdr:y>0.23844</cdr:y>
    </cdr:from>
    <cdr:to>
      <cdr:x>0.62696</cdr:x>
      <cdr:y>0.3341</cdr:y>
    </cdr:to>
    <cdr:sp macro="" textlink="">
      <cdr:nvSpPr>
        <cdr:cNvPr id="3" name="TextBox 13"/>
        <cdr:cNvSpPr txBox="1"/>
      </cdr:nvSpPr>
      <cdr:spPr>
        <a:xfrm xmlns:a="http://schemas.openxmlformats.org/drawingml/2006/main">
          <a:off x="4745804" y="690409"/>
          <a:ext cx="891607" cy="2769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0000"/>
              </a:solidFill>
            </a:rPr>
            <a:t>   </a:t>
          </a:r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($3.01B)</a:t>
          </a:r>
        </a:p>
      </cdr:txBody>
    </cdr:sp>
  </cdr:relSizeAnchor>
  <cdr:relSizeAnchor xmlns:cdr="http://schemas.openxmlformats.org/drawingml/2006/chartDrawing">
    <cdr:from>
      <cdr:x>0.61311</cdr:x>
      <cdr:y>0.23801</cdr:y>
    </cdr:from>
    <cdr:to>
      <cdr:x>0.70407</cdr:x>
      <cdr:y>0.33367</cdr:y>
    </cdr:to>
    <cdr:sp macro="" textlink="">
      <cdr:nvSpPr>
        <cdr:cNvPr id="4" name="TextBox 13"/>
        <cdr:cNvSpPr txBox="1"/>
      </cdr:nvSpPr>
      <cdr:spPr>
        <a:xfrm xmlns:a="http://schemas.openxmlformats.org/drawingml/2006/main">
          <a:off x="5512869" y="689185"/>
          <a:ext cx="817876" cy="2769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0000"/>
              </a:solidFill>
            </a:rPr>
            <a:t> </a:t>
          </a:r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($3.15B)</a:t>
          </a:r>
        </a:p>
      </cdr:txBody>
    </cdr:sp>
  </cdr:relSizeAnchor>
  <cdr:relSizeAnchor xmlns:cdr="http://schemas.openxmlformats.org/drawingml/2006/chartDrawing">
    <cdr:from>
      <cdr:x>0.66423</cdr:x>
      <cdr:y>0.1687</cdr:y>
    </cdr:from>
    <cdr:to>
      <cdr:x>0.7694</cdr:x>
      <cdr:y>0.25919</cdr:y>
    </cdr:to>
    <cdr:sp macro="" textlink="">
      <cdr:nvSpPr>
        <cdr:cNvPr id="5" name="TextBox 13"/>
        <cdr:cNvSpPr txBox="1"/>
      </cdr:nvSpPr>
      <cdr:spPr>
        <a:xfrm xmlns:a="http://schemas.openxmlformats.org/drawingml/2006/main">
          <a:off x="5972504" y="488483"/>
          <a:ext cx="945646" cy="2620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400" dirty="0">
              <a:solidFill>
                <a:srgbClr val="FF0000"/>
              </a:solidFill>
            </a:rPr>
            <a:t> </a:t>
          </a:r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($3.296B)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0.72881</cdr:x>
      <cdr:y>0.5102</cdr:y>
    </cdr:from>
    <cdr:to>
      <cdr:x>0.9322</cdr:x>
      <cdr:y>0.7551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76600" y="1905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0.72881</cdr:x>
      <cdr:y>0.4898</cdr:y>
    </cdr:from>
    <cdr:to>
      <cdr:x>0.91525</cdr:x>
      <cdr:y>0.57143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76600" y="1828800"/>
          <a:ext cx="838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0.47957</cdr:x>
      <cdr:y>0.34363</cdr:y>
    </cdr:from>
    <cdr:to>
      <cdr:x>0.5677</cdr:x>
      <cdr:y>0.43762</cdr:y>
    </cdr:to>
    <cdr:sp macro="" textlink="">
      <cdr:nvSpPr>
        <cdr:cNvPr id="7" name="TextBox 30"/>
        <cdr:cNvSpPr txBox="1"/>
      </cdr:nvSpPr>
      <cdr:spPr>
        <a:xfrm xmlns:a="http://schemas.openxmlformats.org/drawingml/2006/main">
          <a:off x="4303861" y="1012639"/>
          <a:ext cx="790922" cy="2769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  </a:t>
          </a:r>
          <a:r>
            <a:rPr lang="en-US" sz="1200" b="1" dirty="0"/>
            <a:t>(2,801)</a:t>
          </a:r>
        </a:p>
      </cdr:txBody>
    </cdr:sp>
  </cdr:relSizeAnchor>
  <cdr:relSizeAnchor xmlns:cdr="http://schemas.openxmlformats.org/drawingml/2006/chartDrawing">
    <cdr:from>
      <cdr:x>0.5356</cdr:x>
      <cdr:y>0.28775</cdr:y>
    </cdr:from>
    <cdr:to>
      <cdr:x>0.63071</cdr:x>
      <cdr:y>0.38174</cdr:y>
    </cdr:to>
    <cdr:sp macro="" textlink="">
      <cdr:nvSpPr>
        <cdr:cNvPr id="8" name="TextBox 30"/>
        <cdr:cNvSpPr txBox="1"/>
      </cdr:nvSpPr>
      <cdr:spPr>
        <a:xfrm xmlns:a="http://schemas.openxmlformats.org/drawingml/2006/main">
          <a:off x="4806755" y="847984"/>
          <a:ext cx="853564" cy="2769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(3,274)</a:t>
          </a:r>
        </a:p>
      </cdr:txBody>
    </cdr:sp>
  </cdr:relSizeAnchor>
  <cdr:relSizeAnchor xmlns:cdr="http://schemas.openxmlformats.org/drawingml/2006/chartDrawing">
    <cdr:from>
      <cdr:x>0.61202</cdr:x>
      <cdr:y>0.2945</cdr:y>
    </cdr:from>
    <cdr:to>
      <cdr:x>0.70255</cdr:x>
      <cdr:y>0.3885</cdr:y>
    </cdr:to>
    <cdr:sp macro="" textlink="">
      <cdr:nvSpPr>
        <cdr:cNvPr id="9" name="TextBox 30"/>
        <cdr:cNvSpPr txBox="1"/>
      </cdr:nvSpPr>
      <cdr:spPr>
        <a:xfrm xmlns:a="http://schemas.openxmlformats.org/drawingml/2006/main">
          <a:off x="5492555" y="867862"/>
          <a:ext cx="812461" cy="2770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(3,406)</a:t>
          </a:r>
        </a:p>
      </cdr:txBody>
    </cdr:sp>
  </cdr:relSizeAnchor>
  <cdr:relSizeAnchor xmlns:cdr="http://schemas.openxmlformats.org/drawingml/2006/chartDrawing">
    <cdr:from>
      <cdr:x>0.66296</cdr:x>
      <cdr:y>0.2005</cdr:y>
    </cdr:from>
    <cdr:to>
      <cdr:x>0.75796</cdr:x>
      <cdr:y>0.2945</cdr:y>
    </cdr:to>
    <cdr:sp macro="" textlink="">
      <cdr:nvSpPr>
        <cdr:cNvPr id="10" name="TextBox 30"/>
        <cdr:cNvSpPr txBox="1"/>
      </cdr:nvSpPr>
      <cdr:spPr>
        <a:xfrm xmlns:a="http://schemas.openxmlformats.org/drawingml/2006/main">
          <a:off x="5949755" y="590851"/>
          <a:ext cx="852577" cy="27701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(4,291)</a:t>
          </a:r>
        </a:p>
      </cdr:txBody>
    </cdr:sp>
  </cdr:relSizeAnchor>
  <cdr:relSizeAnchor xmlns:cdr="http://schemas.openxmlformats.org/drawingml/2006/chartDrawing">
    <cdr:from>
      <cdr:x>0.75529</cdr:x>
      <cdr:y>0.19571</cdr:y>
    </cdr:from>
    <cdr:to>
      <cdr:x>0.8402</cdr:x>
      <cdr:y>0.2897</cdr:y>
    </cdr:to>
    <cdr:sp macro="" textlink="">
      <cdr:nvSpPr>
        <cdr:cNvPr id="11" name="TextBox 30"/>
        <cdr:cNvSpPr txBox="1"/>
      </cdr:nvSpPr>
      <cdr:spPr>
        <a:xfrm xmlns:a="http://schemas.openxmlformats.org/drawingml/2006/main">
          <a:off x="6778329" y="576742"/>
          <a:ext cx="762025" cy="2769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(4,319)</a:t>
          </a:r>
        </a:p>
      </cdr:txBody>
    </cdr:sp>
  </cdr:relSizeAnchor>
  <cdr:relSizeAnchor xmlns:cdr="http://schemas.openxmlformats.org/drawingml/2006/chartDrawing">
    <cdr:from>
      <cdr:x>0.1907</cdr:x>
      <cdr:y>0.6369</cdr:y>
    </cdr:from>
    <cdr:to>
      <cdr:x>0.2858</cdr:x>
      <cdr:y>0.73089</cdr:y>
    </cdr:to>
    <cdr:sp macro="" textlink="">
      <cdr:nvSpPr>
        <cdr:cNvPr id="13" name="TextBox 30"/>
        <cdr:cNvSpPr txBox="1"/>
      </cdr:nvSpPr>
      <cdr:spPr>
        <a:xfrm xmlns:a="http://schemas.openxmlformats.org/drawingml/2006/main">
          <a:off x="1711454" y="1876899"/>
          <a:ext cx="853475" cy="2769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(102)</a:t>
          </a:r>
        </a:p>
      </cdr:txBody>
    </cdr:sp>
  </cdr:relSizeAnchor>
  <cdr:relSizeAnchor xmlns:cdr="http://schemas.openxmlformats.org/drawingml/2006/chartDrawing">
    <cdr:from>
      <cdr:x>0.25803</cdr:x>
      <cdr:y>0.36373</cdr:y>
    </cdr:from>
    <cdr:to>
      <cdr:x>0.35314</cdr:x>
      <cdr:y>0.45773</cdr:y>
    </cdr:to>
    <cdr:sp macro="" textlink="">
      <cdr:nvSpPr>
        <cdr:cNvPr id="14" name="TextBox 30"/>
        <cdr:cNvSpPr txBox="1"/>
      </cdr:nvSpPr>
      <cdr:spPr>
        <a:xfrm xmlns:a="http://schemas.openxmlformats.org/drawingml/2006/main">
          <a:off x="2315671" y="1071883"/>
          <a:ext cx="853564" cy="2770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(2,548)</a:t>
          </a:r>
        </a:p>
      </cdr:txBody>
    </cdr:sp>
  </cdr:relSizeAnchor>
  <cdr:relSizeAnchor xmlns:cdr="http://schemas.openxmlformats.org/drawingml/2006/chartDrawing">
    <cdr:from>
      <cdr:x>0.32458</cdr:x>
      <cdr:y>0.31663</cdr:y>
    </cdr:from>
    <cdr:to>
      <cdr:x>0.43297</cdr:x>
      <cdr:y>0.41062</cdr:y>
    </cdr:to>
    <cdr:sp macro="" textlink="">
      <cdr:nvSpPr>
        <cdr:cNvPr id="15" name="TextBox 30"/>
        <cdr:cNvSpPr txBox="1"/>
      </cdr:nvSpPr>
      <cdr:spPr>
        <a:xfrm xmlns:a="http://schemas.openxmlformats.org/drawingml/2006/main">
          <a:off x="2912941" y="933071"/>
          <a:ext cx="972746" cy="2769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(2,992)</a:t>
          </a:r>
        </a:p>
      </cdr:txBody>
    </cdr:sp>
  </cdr:relSizeAnchor>
  <cdr:relSizeAnchor xmlns:cdr="http://schemas.openxmlformats.org/drawingml/2006/chartDrawing">
    <cdr:from>
      <cdr:x>0.38586</cdr:x>
      <cdr:y>0.31874</cdr:y>
    </cdr:from>
    <cdr:to>
      <cdr:x>0.48843</cdr:x>
      <cdr:y>0.41274</cdr:y>
    </cdr:to>
    <cdr:sp macro="" textlink="">
      <cdr:nvSpPr>
        <cdr:cNvPr id="17" name="TextBox 30"/>
        <cdr:cNvSpPr txBox="1"/>
      </cdr:nvSpPr>
      <cdr:spPr>
        <a:xfrm xmlns:a="http://schemas.openxmlformats.org/drawingml/2006/main">
          <a:off x="3462861" y="939288"/>
          <a:ext cx="920513" cy="2770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(2,740)</a:t>
          </a:r>
        </a:p>
      </cdr:txBody>
    </cdr:sp>
  </cdr:relSizeAnchor>
  <cdr:relSizeAnchor xmlns:cdr="http://schemas.openxmlformats.org/drawingml/2006/chartDrawing">
    <cdr:from>
      <cdr:x>0.903</cdr:x>
      <cdr:y>0.3561</cdr:y>
    </cdr:from>
    <cdr:to>
      <cdr:x>0.98858</cdr:x>
      <cdr:y>0.51276</cdr:y>
    </cdr:to>
    <cdr:sp macro="" textlink="">
      <cdr:nvSpPr>
        <cdr:cNvPr id="18" name="TextBox 30"/>
        <cdr:cNvSpPr txBox="1"/>
      </cdr:nvSpPr>
      <cdr:spPr>
        <a:xfrm xmlns:a="http://schemas.openxmlformats.org/drawingml/2006/main">
          <a:off x="8103985" y="1049403"/>
          <a:ext cx="768037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(2,241)</a:t>
          </a:r>
        </a:p>
      </cdr:txBody>
    </cdr:sp>
  </cdr:relSizeAnchor>
  <cdr:relSizeAnchor xmlns:cdr="http://schemas.openxmlformats.org/drawingml/2006/chartDrawing">
    <cdr:from>
      <cdr:x>0.8257</cdr:x>
      <cdr:y>0.20501</cdr:y>
    </cdr:from>
    <cdr:to>
      <cdr:x>0.91061</cdr:x>
      <cdr:y>0.299</cdr:y>
    </cdr:to>
    <cdr:sp macro="" textlink="">
      <cdr:nvSpPr>
        <cdr:cNvPr id="16" name="TextBox 30">
          <a:extLst xmlns:a="http://schemas.openxmlformats.org/drawingml/2006/main">
            <a:ext uri="{FF2B5EF4-FFF2-40B4-BE49-F238E27FC236}">
              <a16:creationId xmlns:a16="http://schemas.microsoft.com/office/drawing/2014/main" id="{CC0D7D16-D966-47B5-9EE2-F9B3EA235ABD}"/>
            </a:ext>
          </a:extLst>
        </cdr:cNvPr>
        <cdr:cNvSpPr txBox="1"/>
      </cdr:nvSpPr>
      <cdr:spPr>
        <a:xfrm xmlns:a="http://schemas.openxmlformats.org/drawingml/2006/main">
          <a:off x="7410221" y="604133"/>
          <a:ext cx="762025" cy="2769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(3,987)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2421" cy="465139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65139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40BF6123-5584-4859-9232-7C64D48C60BC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5325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2" y="4416427"/>
            <a:ext cx="5485157" cy="4183063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4"/>
            <a:ext cx="2972421" cy="465139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674"/>
            <a:ext cx="2972421" cy="465139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A263C7BD-EE4B-42E2-A75C-958D06C6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71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80AD8DFC-EA3D-4C72-8E51-1FAD2DF22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2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63C7BD-EE4B-42E2-A75C-958D06C60C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B6C7060C-4A7F-4DCA-8802-E54956725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83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63C7BD-EE4B-42E2-A75C-958D06C60C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6F0AD878-6282-497B-B05F-2DA56CA56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62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ADA631-8AC7-4275-AB69-007B783C42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97083902-DE53-42D4-A32A-1901CCB1E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88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01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51C4ABA-FFD5-4E6D-9C51-ADC31CE71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95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4FBA140-A1AA-446E-95C0-EB973E718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95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5AE6EFE-E687-44C6-8A88-AF0318B42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45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11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95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9325D5A4-C730-4DAA-9702-66DC4913E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9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DCBEF-77AD-4748-9BB9-3C40A15350FF}" type="slidenum">
              <a:rPr lang="en-US" smtClean="0">
                <a:ea typeface="ＭＳ Ｐゴシック" pitchFamily="80" charset="-128"/>
              </a:rPr>
              <a:pPr/>
              <a:t>4</a:t>
            </a:fld>
            <a:endParaRPr lang="en-US" dirty="0">
              <a:ea typeface="ＭＳ Ｐゴシック" pitchFamily="8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D64DCA-A60C-4879-ADBC-7AB44F399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DCBEF-77AD-4748-9BB9-3C40A15350FF}" type="slidenum">
              <a:rPr lang="en-US" smtClean="0">
                <a:ea typeface="ＭＳ Ｐゴシック" pitchFamily="80" charset="-128"/>
              </a:rPr>
              <a:pPr/>
              <a:t>5</a:t>
            </a:fld>
            <a:endParaRPr lang="en-US" dirty="0">
              <a:ea typeface="ＭＳ Ｐゴシック" pitchFamily="8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8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38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5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2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C7BD-EE4B-42E2-A75C-958D06C60C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8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3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9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60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2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0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10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75756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/>
            </a:lvl1pPr>
          </a:lstStyle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4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9" y="6184206"/>
            <a:ext cx="2563091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Juan.Quinones@va.gov" TargetMode="External"/><Relationship Id="rId3" Type="http://schemas.openxmlformats.org/officeDocument/2006/relationships/hyperlink" Target="mailto:Arlene.Smith@va.gov" TargetMode="External"/><Relationship Id="rId7" Type="http://schemas.openxmlformats.org/officeDocument/2006/relationships/hyperlink" Target="mailto:Kenneth.Pokryska@va.gov" TargetMode="External"/><Relationship Id="rId12" Type="http://schemas.openxmlformats.org/officeDocument/2006/relationships/hyperlink" Target="mailto:Kevin.Monahan@v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Heather.Paragano@va.gov" TargetMode="External"/><Relationship Id="rId11" Type="http://schemas.openxmlformats.org/officeDocument/2006/relationships/hyperlink" Target="mailto:Orentha.Harris@va.gov" TargetMode="External"/><Relationship Id="rId5" Type="http://schemas.openxmlformats.org/officeDocument/2006/relationships/hyperlink" Target="mailto:Dewitt.Hardee@va.gov" TargetMode="External"/><Relationship Id="rId10" Type="http://schemas.openxmlformats.org/officeDocument/2006/relationships/hyperlink" Target="mailto:Juan.Quinones.@va.gov" TargetMode="External"/><Relationship Id="rId4" Type="http://schemas.openxmlformats.org/officeDocument/2006/relationships/hyperlink" Target="mailto:Brett.Schwerin@va.gov" TargetMode="External"/><Relationship Id="rId9" Type="http://schemas.openxmlformats.org/officeDocument/2006/relationships/hyperlink" Target="mailto:Kevin.Morello@va.gov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Sharon.Fernandes@va.gov" TargetMode="External"/><Relationship Id="rId3" Type="http://schemas.openxmlformats.org/officeDocument/2006/relationships/hyperlink" Target="mailto:Arlene.Smith@va.gov" TargetMode="External"/><Relationship Id="rId7" Type="http://schemas.openxmlformats.org/officeDocument/2006/relationships/hyperlink" Target="mailto:Anh-Thu.Chu@va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Juan.Quinones@va.gov" TargetMode="External"/><Relationship Id="rId11" Type="http://schemas.openxmlformats.org/officeDocument/2006/relationships/hyperlink" Target="mailto:Asif.Damji@va.gov" TargetMode="External"/><Relationship Id="rId5" Type="http://schemas.openxmlformats.org/officeDocument/2006/relationships/hyperlink" Target="mailto:Karen.Riess@va.gov" TargetMode="External"/><Relationship Id="rId10" Type="http://schemas.openxmlformats.org/officeDocument/2006/relationships/hyperlink" Target="mailto:David.Sette@va.gov" TargetMode="External"/><Relationship Id="rId4" Type="http://schemas.openxmlformats.org/officeDocument/2006/relationships/hyperlink" Target="mailto:Brett.Schwerin@va.gov" TargetMode="External"/><Relationship Id="rId9" Type="http://schemas.openxmlformats.org/officeDocument/2006/relationships/hyperlink" Target="mailto:Myra.Bennett@va.go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86400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Technology Acquisition Center (TAC)</a:t>
            </a:r>
          </a:p>
          <a:p>
            <a:pPr marL="0" indent="0" algn="ctr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UPDATE</a:t>
            </a:r>
          </a:p>
          <a:p>
            <a:pPr marL="0" indent="0" algn="ctr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for</a:t>
            </a:r>
          </a:p>
          <a:p>
            <a:pPr marL="0" indent="0" algn="ctr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Advanced Planning </a:t>
            </a:r>
          </a:p>
          <a:p>
            <a:pPr marL="0" indent="0" algn="ctr">
              <a:buNone/>
            </a:pPr>
            <a:r>
              <a:rPr lang="en-US" b="1" dirty="0">
                <a:latin typeface="+mj-lt"/>
                <a:cs typeface="Arial" panose="020B0604020202020204" pitchFamily="34" charset="0"/>
              </a:rPr>
              <a:t>Brief to Industry</a:t>
            </a:r>
          </a:p>
          <a:p>
            <a:pPr marL="0" indent="0" algn="r">
              <a:buNone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Michele R. Foster</a:t>
            </a:r>
          </a:p>
          <a:p>
            <a:pPr marL="0" indent="0" algn="r">
              <a:buNone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Associate Executive Director, TAC</a:t>
            </a:r>
          </a:p>
          <a:p>
            <a:pPr marL="0" indent="0" algn="r">
              <a:buNone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June 6, 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Office of Procurement, Acquisition and Logistics</a:t>
            </a:r>
          </a:p>
        </p:txBody>
      </p:sp>
    </p:spTree>
    <p:extLst>
      <p:ext uri="{BB962C8B-B14F-4D97-AF65-F5344CB8AC3E}">
        <p14:creationId xmlns:p14="http://schemas.microsoft.com/office/powerpoint/2010/main" val="2993900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TAC Workload 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27860" y="5515445"/>
            <a:ext cx="15712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latin typeface="Arial" charset="0"/>
              </a:rPr>
              <a:t>Source: VOA &amp; eCMS</a:t>
            </a:r>
          </a:p>
        </p:txBody>
      </p:sp>
      <p:sp>
        <p:nvSpPr>
          <p:cNvPr id="7" name="TextBox 30"/>
          <p:cNvSpPr txBox="1"/>
          <p:nvPr/>
        </p:nvSpPr>
        <p:spPr>
          <a:xfrm>
            <a:off x="3615880" y="5490821"/>
            <a:ext cx="1704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(All as of June 1, 2019)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3FD80D-19F6-463D-AF21-B7CB50A28A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71600" y="1371600"/>
          <a:ext cx="6013450" cy="3476553"/>
        </p:xfrm>
        <a:graphic>
          <a:graphicData uri="http://schemas.openxmlformats.org/drawingml/2006/table">
            <a:tbl>
              <a:tblPr firstRow="1" firstCol="1" bandRow="1"/>
              <a:tblGrid>
                <a:gridCol w="1164682">
                  <a:extLst>
                    <a:ext uri="{9D8B030D-6E8A-4147-A177-3AD203B41FA5}">
                      <a16:colId xmlns:a16="http://schemas.microsoft.com/office/drawing/2014/main" val="2067685513"/>
                    </a:ext>
                  </a:extLst>
                </a:gridCol>
                <a:gridCol w="1882766">
                  <a:extLst>
                    <a:ext uri="{9D8B030D-6E8A-4147-A177-3AD203B41FA5}">
                      <a16:colId xmlns:a16="http://schemas.microsoft.com/office/drawing/2014/main" val="4094564103"/>
                    </a:ext>
                  </a:extLst>
                </a:gridCol>
                <a:gridCol w="1454495">
                  <a:extLst>
                    <a:ext uri="{9D8B030D-6E8A-4147-A177-3AD203B41FA5}">
                      <a16:colId xmlns:a16="http://schemas.microsoft.com/office/drawing/2014/main" val="2476938852"/>
                    </a:ext>
                  </a:extLst>
                </a:gridCol>
                <a:gridCol w="1511507">
                  <a:extLst>
                    <a:ext uri="{9D8B030D-6E8A-4147-A177-3AD203B41FA5}">
                      <a16:colId xmlns:a16="http://schemas.microsoft.com/office/drawing/2014/main" val="2594499776"/>
                    </a:ext>
                  </a:extLst>
                </a:gridCol>
              </a:tblGrid>
              <a:tr h="406086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TAC Active Jobs Summary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961290"/>
                  </a:ext>
                </a:extLst>
              </a:tr>
              <a:tr h="2256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Number of Actions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Dollar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Percentage of 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209451"/>
                  </a:ext>
                </a:extLst>
              </a:tr>
              <a:tr h="2256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 Actionable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$934,236,687.52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75.14%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518858"/>
                  </a:ext>
                </a:extLst>
              </a:tr>
              <a:tr h="2256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Actionable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$309,053,480.46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24.86%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80968"/>
                  </a:ext>
                </a:extLst>
              </a:tr>
              <a:tr h="2256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$1,243,290,167.98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57574"/>
                  </a:ext>
                </a:extLst>
              </a:tr>
              <a:tr h="225604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390429"/>
                  </a:ext>
                </a:extLst>
              </a:tr>
              <a:tr h="406086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TAC Awarded Jobs Summary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490328"/>
                  </a:ext>
                </a:extLst>
              </a:tr>
              <a:tr h="2256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Number of Actions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Dollar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Percentage of 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9045"/>
                  </a:ext>
                </a:extLst>
              </a:tr>
              <a:tr h="2256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2241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$2,525,099,825.69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299761"/>
                  </a:ext>
                </a:extLst>
              </a:tr>
              <a:tr h="236884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224185"/>
                  </a:ext>
                </a:extLst>
              </a:tr>
              <a:tr h="406086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</a:rPr>
                        <a:t>TAC Projected Final Position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51288"/>
                  </a:ext>
                </a:extLst>
              </a:tr>
              <a:tr h="2256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Number of Actions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 Dollar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Percentage of 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655532"/>
                  </a:ext>
                </a:extLst>
              </a:tr>
              <a:tr h="216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$3,768,389,993.67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061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30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83F1FA-211D-3044-9E35-958DFBC261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4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  <a:r>
              <a:rPr lang="en-US" sz="3200" dirty="0" err="1"/>
              <a:t>Qtr</a:t>
            </a:r>
            <a:r>
              <a:rPr lang="en-US" sz="3200" dirty="0"/>
              <a:t> FY19 Forecasted Opportunities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77824" y="67056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4163" marR="0" lvl="0" indent="-284163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Qtr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FY19 Forecasted Opportunities?</a:t>
            </a:r>
          </a:p>
          <a:p>
            <a:pPr marL="1084263" marR="0" lvl="2" indent="-284163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Actions:  141 	   Total Dollars: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$649M</a:t>
            </a: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endParaRPr kumimoji="0" lang="en-US" sz="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4163" marR="0" lvl="0" indent="-284163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Opportunities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(Est Greater than $5M)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Telecom Business Office Enterprise – Rural Local Exchange Carrier (LEC)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OIT ITOPS Customer POC: Arlene Smith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Arlene.Smith@va.gov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Brett Schwerin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Brett.Schwerin@va.gov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Enterprise Testing Service Support Services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OIT EPMO Customer POC: Dewitt Hardee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Dewitt.Hardee@va.gov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Heather Paragano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Heather.Paragano@va.gov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NetApp Maintenance and Support Services Enterprise Service Agreement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OIT ITOPS Customer POC: Kenneth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Pokryska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Kenneth.Pokryska@va.gov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Juan Quinones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Juan.Quinones@va.gov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Device-as-a-Service Contract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OIT ITOPS Customer POC: Kevin Morello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Kevin.Morello@va.gov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Juan Quinones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Juan.Quinones@va.gov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ServiceNow Licenses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OIT ITOPS Customer POC: Orentha Harris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Orentha.Harris@va.gov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Kevin Monahan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Kevin.Monahan@va.gov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320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</a:t>
            </a:r>
            <a:r>
              <a:rPr lang="en-US" sz="3200" dirty="0" err="1"/>
              <a:t>Qtr</a:t>
            </a:r>
            <a:r>
              <a:rPr lang="en-US" sz="3200" dirty="0"/>
              <a:t> FY20 Forecasted Opportunities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77824" y="67056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4163" marR="0" lvl="0" indent="-284163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Qtr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FY20 Forecasted Opportunities </a:t>
            </a:r>
          </a:p>
          <a:p>
            <a:pPr marL="1084263" marR="0" lvl="2" indent="-284163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Actions:  42 	   Total Dollars: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$1.1B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284163" marR="0" lvl="0" indent="-284163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Opportunities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(Est Greater than $3M)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National Local Exchange Carrier (LEC)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OIT ITOPS Customer POC: Arlene Smith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Arlene.Smith@va.gov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Brett Schwerin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Brett.Schwerin@va.gov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Cisco Enterprise Service Agreement (2.0)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OIT ITOPS Customer POC: Karen Davis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Karen.Riess@va.gov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Juan Quinones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Juan.Quinones@va.gov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AppDynamics Software Maintenance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OIT ITOPS Customer POC: Anh-Thu Chu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Anh-Thu.Chu@va.gov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Sharon Fernandes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Sharon.Fernandes@va.gov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Grant Per Diem and Supportive Services for Veterans Families Services Audit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 Customer POC: Myra Bennett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Myra.Bennett@va.gov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David Sette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David.Sette@va.gov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IBM - Multiple Virtual Storage (MVS) Software Maintenance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OIT ITOPS Customer POC: Anh-Thu Chu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Anh-Thu.Chu@va.gov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 CO: Asif Damji (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Asif.Damji@va.gov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622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en-US" sz="3200" b="1" dirty="0"/>
              <a:t>Breakdown of New TAC Contract Actions/Vehicles </a:t>
            </a:r>
            <a:br>
              <a:rPr lang="en-US" sz="3200" b="1" dirty="0"/>
            </a:br>
            <a:r>
              <a:rPr lang="en-US" sz="3200" b="1" dirty="0"/>
              <a:t>Used in 2018 </a:t>
            </a: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/>
          </p:nvPr>
        </p:nvGraphicFramePr>
        <p:xfrm>
          <a:off x="3505200" y="2514600"/>
          <a:ext cx="5791200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1A79DF6-A28F-4F19-9C07-F2CFF93A723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29000" y="2895600"/>
          <a:ext cx="5943599" cy="323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FF618C35-C402-4321-B62E-B534E1E731E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910188"/>
          <a:ext cx="8153400" cy="2546594"/>
        </p:xfrm>
        <a:graphic>
          <a:graphicData uri="http://schemas.openxmlformats.org/drawingml/2006/table">
            <a:tbl>
              <a:tblPr/>
              <a:tblGrid>
                <a:gridCol w="6147751">
                  <a:extLst>
                    <a:ext uri="{9D8B030D-6E8A-4147-A177-3AD203B41FA5}">
                      <a16:colId xmlns:a16="http://schemas.microsoft.com/office/drawing/2014/main" val="1508361121"/>
                    </a:ext>
                  </a:extLst>
                </a:gridCol>
                <a:gridCol w="2005649">
                  <a:extLst>
                    <a:ext uri="{9D8B030D-6E8A-4147-A177-3AD203B41FA5}">
                      <a16:colId xmlns:a16="http://schemas.microsoft.com/office/drawing/2014/main" val="314791591"/>
                    </a:ext>
                  </a:extLst>
                </a:gridCol>
              </a:tblGrid>
              <a:tr h="260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Vehicle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Actions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865258"/>
                  </a:ext>
                </a:extLst>
              </a:tr>
              <a:tr h="260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Aeronautics and Space Administration (NASA) Solutions for Enterprise-Wide Procurement (SEWP)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1850"/>
                  </a:ext>
                </a:extLst>
              </a:tr>
              <a:tr h="50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Orders Against Other 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Indefinite Delivery Indefinite Quantity (IDIQ)/Blanket Purchase Agreements (BPA) and Standalone Contracts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849038"/>
                  </a:ext>
                </a:extLst>
              </a:tr>
              <a:tr h="260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Services Administration (GSA)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773361"/>
                  </a:ext>
                </a:extLst>
              </a:tr>
              <a:tr h="260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 Twenty-One Technology – Next Generation (T4NG)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521609"/>
                  </a:ext>
                </a:extLst>
              </a:tr>
              <a:tr h="260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Orders Against Other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External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Vehicles and Interagency Agreements (IAA)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575800"/>
                  </a:ext>
                </a:extLst>
              </a:tr>
              <a:tr h="260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Commodities Enterprise Contract (CEC)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220635"/>
                  </a:ext>
                </a:extLst>
              </a:tr>
            </a:tbl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BED2DE2-E695-43D0-8322-E0A85FCEBE9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09800" y="2514600"/>
          <a:ext cx="7162799" cy="323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BED2DE2-E695-43D0-8322-E0A85FCEBE9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29000" y="3417998"/>
          <a:ext cx="5638800" cy="2587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BED2DE2-E695-43D0-8322-E0A85FCEB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16162"/>
              </p:ext>
            </p:extLst>
          </p:nvPr>
        </p:nvGraphicFramePr>
        <p:xfrm>
          <a:off x="-1530096" y="3200400"/>
          <a:ext cx="10591800" cy="3564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78977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4323" y="2895599"/>
            <a:ext cx="61115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TAC Enterprise Vehicles</a:t>
            </a:r>
          </a:p>
        </p:txBody>
      </p:sp>
    </p:spTree>
    <p:extLst>
      <p:ext uri="{BB962C8B-B14F-4D97-AF65-F5344CB8AC3E}">
        <p14:creationId xmlns:p14="http://schemas.microsoft.com/office/powerpoint/2010/main" val="2866392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TAC Enterprise Vehicles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915" y="879064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+mj-lt"/>
              </a:rPr>
              <a:t>Transformation Twenty-One Total Technology - Next Generation (T4NG) </a:t>
            </a:r>
            <a:r>
              <a:rPr lang="en-US" altLang="en-US" sz="2400" dirty="0">
                <a:solidFill>
                  <a:prstClr val="black"/>
                </a:solidFill>
                <a:latin typeface="+mj-lt"/>
              </a:rPr>
              <a:t>-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Enterprise contractual solution covering a wide range of IT and Health IT services, including program management and strategic planning, systems and software engineering, enterprise networks, cyber security, operations and maintenance.</a:t>
            </a:r>
          </a:p>
          <a:p>
            <a:pPr marL="1089025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+mj-lt"/>
              </a:rPr>
              <a:t>28 Active Contracts (16 SDVOSBs, </a:t>
            </a:r>
            <a:r>
              <a:rPr lang="en-US" sz="2000" dirty="0">
                <a:latin typeface="+mj-lt"/>
              </a:rPr>
              <a:t>12 LBs); </a:t>
            </a:r>
          </a:p>
          <a:p>
            <a:pPr marL="1089025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$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22.3B Total Value</a:t>
            </a:r>
          </a:p>
          <a:p>
            <a:pPr marL="1089025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+mj-lt"/>
              </a:rPr>
              <a:t>POP: 3/7/2016 – 3/6/2021 with 5-year option period</a:t>
            </a:r>
          </a:p>
          <a:p>
            <a:pPr marL="1089025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+mj-lt"/>
              </a:rPr>
              <a:t>T4NG Primes currently employ over 24,000 Veterans</a:t>
            </a:r>
          </a:p>
          <a:p>
            <a:pPr marL="1489075" lvl="2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latin typeface="+mj-lt"/>
              </a:rPr>
              <a:t>Increase of over 8,000 Veterans since contract award</a:t>
            </a:r>
          </a:p>
          <a:p>
            <a:pPr marL="1089025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+mj-lt"/>
              </a:rPr>
              <a:t>POCs: </a:t>
            </a:r>
          </a:p>
          <a:p>
            <a:pPr marL="1489075" lvl="2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latin typeface="+mj-lt"/>
              </a:rPr>
              <a:t>Anne Marie Vasconcelos; Phone 732-440-9658</a:t>
            </a:r>
          </a:p>
          <a:p>
            <a:pPr marL="1489075" lvl="2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solidFill>
                  <a:prstClr val="black"/>
                </a:solidFill>
                <a:latin typeface="+mj-lt"/>
              </a:rPr>
              <a:t>Matt Ginty; Phone 732-440-9700</a:t>
            </a:r>
          </a:p>
          <a:p>
            <a:pPr lvl="1" fontAlgn="auto">
              <a:spcAft>
                <a:spcPts val="0"/>
              </a:spcAft>
              <a:defRPr/>
            </a:pPr>
            <a:endParaRPr lang="en-US" altLang="en-US" sz="2400" b="1" dirty="0">
              <a:solidFill>
                <a:prstClr val="black"/>
              </a:solidFill>
              <a:latin typeface="+mj-lt"/>
            </a:endParaRPr>
          </a:p>
          <a:p>
            <a:pPr lvl="1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/>
              </a:solidFill>
              <a:latin typeface="+mj-lt"/>
              <a:ea typeface="ＭＳ Ｐゴシック"/>
            </a:endParaRPr>
          </a:p>
          <a:p>
            <a:pPr marL="457200" lvl="1" indent="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solidFill>
                <a:prstClr val="black"/>
              </a:solidFill>
              <a:latin typeface="+mj-lt"/>
              <a:ea typeface="ＭＳ Ｐゴシック"/>
            </a:endParaRPr>
          </a:p>
          <a:p>
            <a:pPr marL="400050" lvl="1" indent="0">
              <a:lnSpc>
                <a:spcPts val="3000"/>
              </a:lnSpc>
              <a:spcBef>
                <a:spcPts val="0"/>
              </a:spcBef>
              <a:buNone/>
            </a:pPr>
            <a:endParaRPr lang="en-US" sz="2400" b="1" dirty="0">
              <a:solidFill>
                <a:prstClr val="black"/>
              </a:solidFill>
              <a:latin typeface="+mj-lt"/>
            </a:endParaRPr>
          </a:p>
          <a:p>
            <a:pPr marL="684213" lvl="1" indent="-284163">
              <a:lnSpc>
                <a:spcPts val="15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+mj-lt"/>
            </a:endParaRPr>
          </a:p>
          <a:p>
            <a:pPr marL="40005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6333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TAC Enterprise Vehicles Cont’d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457200"/>
            <a:ext cx="8839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altLang="en-US" sz="1200" b="1" dirty="0">
              <a:solidFill>
                <a:prstClr val="black"/>
              </a:solidFill>
              <a:latin typeface="Calibri"/>
            </a:endParaRPr>
          </a:p>
          <a:p>
            <a:pPr marL="460375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alibri"/>
              </a:rPr>
              <a:t>Local Exchange Carrier (LEC) – 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The National LEC contract allows for centralized management of VA LEC services in turn reducing recurring costs at the enterprise level.</a:t>
            </a:r>
          </a:p>
          <a:p>
            <a:pPr marL="1089025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3 Active Contracts (3 LBs); </a:t>
            </a:r>
            <a:r>
              <a:rPr lang="en-US" sz="1600" dirty="0">
                <a:latin typeface="+mn-lt"/>
              </a:rPr>
              <a:t>$450M Ceiling (~$300M remains available)</a:t>
            </a:r>
          </a:p>
          <a:p>
            <a:pPr marL="1089025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POP: 2/27/2015 – 2/26/2020</a:t>
            </a:r>
          </a:p>
          <a:p>
            <a:pPr marL="1089025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TAC POC: Dave Nostrant; Phone </a:t>
            </a:r>
            <a:r>
              <a:rPr lang="en-US" sz="1600" dirty="0">
                <a:latin typeface="+mn-lt"/>
              </a:rPr>
              <a:t>732-440-9706</a:t>
            </a:r>
          </a:p>
          <a:p>
            <a:pPr marL="1089025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CUSTOMER POC:  Chris Bird;  Phone 406-202-1201</a:t>
            </a:r>
          </a:p>
          <a:p>
            <a:pPr marL="1146175" lvl="1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460375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Calibri"/>
                <a:cs typeface="+mn-cs"/>
              </a:rPr>
              <a:t>Enterprise Infrastructure Solutions </a:t>
            </a:r>
            <a:r>
              <a:rPr lang="en-US" altLang="en-US" sz="2400" b="1" dirty="0">
                <a:solidFill>
                  <a:prstClr val="black"/>
                </a:solidFill>
                <a:latin typeface="Calibri"/>
                <a:cs typeface="+mn-cs"/>
              </a:rPr>
              <a:t>(EIS) </a:t>
            </a:r>
            <a:r>
              <a:rPr lang="en-US" altLang="en-US" sz="2400" dirty="0">
                <a:solidFill>
                  <a:prstClr val="black"/>
                </a:solidFill>
                <a:latin typeface="Calibri"/>
                <a:cs typeface="+mn-cs"/>
              </a:rPr>
              <a:t>– GSA’s EIS is the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+mn-cs"/>
              </a:rPr>
              <a:t>replacement contract for GSA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+mn-cs"/>
              </a:rPr>
              <a:t>Networx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+mn-cs"/>
              </a:rPr>
              <a:t>; VA will transition from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+mn-cs"/>
              </a:rPr>
              <a:t>Networx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+mn-cs"/>
              </a:rPr>
              <a:t> to EIS beginning late FY19.</a:t>
            </a:r>
          </a:p>
          <a:p>
            <a:pPr marL="1203325" lvl="1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prstClr val="black"/>
                </a:solidFill>
                <a:latin typeface="Calibri"/>
                <a:cs typeface="+mn-cs"/>
              </a:rPr>
              <a:t>Services transitioning in a like-for-like or like-for-similar manner</a:t>
            </a:r>
          </a:p>
          <a:p>
            <a:pPr marL="1203325" lvl="1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prstClr val="black"/>
                </a:solidFill>
                <a:latin typeface="Calibri"/>
                <a:cs typeface="+mn-cs"/>
              </a:rPr>
              <a:t>Includes Voice, Data, and Co-located Hosting Services (CHS)  </a:t>
            </a:r>
          </a:p>
          <a:p>
            <a:pPr marL="1203325" lvl="1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Calibri"/>
                <a:cs typeface="+mn-cs"/>
              </a:rPr>
              <a:t>Expected RFPs:</a:t>
            </a:r>
          </a:p>
          <a:p>
            <a:pPr marL="1603375" lvl="2" indent="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1600" dirty="0">
                <a:solidFill>
                  <a:srgbClr val="000000"/>
                </a:solidFill>
                <a:latin typeface="Calibri"/>
                <a:cs typeface="+mn-cs"/>
              </a:rPr>
              <a:t>6/11/19 – Co-located Hosting Services (CHS) </a:t>
            </a:r>
          </a:p>
          <a:p>
            <a:pPr marL="1603375" lvl="2" indent="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1600" dirty="0">
                <a:solidFill>
                  <a:srgbClr val="000000"/>
                </a:solidFill>
                <a:latin typeface="Calibri"/>
                <a:cs typeface="+mn-cs"/>
              </a:rPr>
              <a:t>6/18/19 – Voice</a:t>
            </a:r>
          </a:p>
          <a:p>
            <a:pPr marL="1603375" lvl="2" indent="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en-US" sz="1600" dirty="0">
                <a:solidFill>
                  <a:srgbClr val="000000"/>
                </a:solidFill>
                <a:latin typeface="Calibri"/>
                <a:cs typeface="+mn-cs"/>
              </a:rPr>
              <a:t>6/26/19 – </a:t>
            </a:r>
            <a:r>
              <a:rPr lang="en-US" altLang="en-US" sz="1600" dirty="0">
                <a:solidFill>
                  <a:prstClr val="black"/>
                </a:solidFill>
                <a:latin typeface="Calibri"/>
                <a:cs typeface="+mn-cs"/>
              </a:rPr>
              <a:t>Data</a:t>
            </a:r>
          </a:p>
          <a:p>
            <a:pPr marL="1203325" lvl="1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prstClr val="black"/>
                </a:solidFill>
                <a:latin typeface="Calibri"/>
                <a:cs typeface="+mn-cs"/>
              </a:rPr>
              <a:t>TAC POC: Jeffrey Bishop; Phone 512-981-4414  </a:t>
            </a:r>
          </a:p>
          <a:p>
            <a:pPr marL="1203325" lvl="1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prstClr val="black"/>
                </a:solidFill>
                <a:latin typeface="Calibri"/>
                <a:cs typeface="+mn-cs"/>
              </a:rPr>
              <a:t>CUSTOMER POC: Patrick Armstrong; Phone 253-442-8595</a:t>
            </a:r>
          </a:p>
          <a:p>
            <a:pPr marL="1376363" lvl="1" indent="-230188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1089025" fontAlgn="auto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1146175" lvl="1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prstClr val="black"/>
              </a:solidFill>
              <a:latin typeface="Calibri"/>
            </a:endParaRPr>
          </a:p>
          <a:p>
            <a:pPr marL="1089025" fontAlgn="auto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prstClr val="black"/>
              </a:solidFill>
              <a:latin typeface="Calibri"/>
            </a:endParaRPr>
          </a:p>
          <a:p>
            <a:pPr marL="976313" indent="-230188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b="1" dirty="0">
              <a:solidFill>
                <a:prstClr val="black"/>
              </a:solidFill>
              <a:latin typeface="Calibri"/>
            </a:endParaRPr>
          </a:p>
          <a:p>
            <a:pPr lvl="1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prstClr val="black"/>
              </a:solidFill>
              <a:latin typeface="Calibri"/>
            </a:endParaRPr>
          </a:p>
          <a:p>
            <a:endParaRPr lang="en" sz="1800" dirty="0">
              <a:latin typeface="+mn-lt"/>
            </a:endParaRPr>
          </a:p>
          <a:p>
            <a:pPr marL="457200" lvl="1" indent="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b="1" dirty="0">
              <a:solidFill>
                <a:prstClr val="black"/>
              </a:solidFill>
              <a:latin typeface="+mn-lt"/>
            </a:endParaRPr>
          </a:p>
          <a:p>
            <a:pPr marL="684213" lvl="1" indent="-284163">
              <a:lnSpc>
                <a:spcPts val="15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  <a:latin typeface="+mn-lt"/>
            </a:endParaRPr>
          </a:p>
          <a:p>
            <a:pPr marL="40005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5291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76200"/>
            <a:ext cx="8686800" cy="73152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Financial Management Business Transformation &amp; </a:t>
            </a:r>
            <a:br>
              <a:rPr lang="en-US" sz="2800" dirty="0"/>
            </a:br>
            <a:r>
              <a:rPr lang="en-US" sz="2800" dirty="0"/>
              <a:t>Electronic Health Record Modernization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685800"/>
            <a:ext cx="8686800" cy="52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alibri"/>
                <a:cs typeface="+mn-cs"/>
              </a:rPr>
              <a:t>Financial Management Business Transformation (FMBT) will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ensure VA is getting real-time integration with financials through a single, consolidated system.</a:t>
            </a: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+mn-cs"/>
              </a:rPr>
              <a:t>8 Active Contracts/Orders with multiple vendors (Contract Type varies by contract/order)</a:t>
            </a: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+mn-cs"/>
              </a:rPr>
              <a:t>Total FMBT Portfolio of Contracts/Orders over $1B</a:t>
            </a: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+mn-cs"/>
              </a:rPr>
              <a:t>TAC POC:  Carolyn Carbone; Phone 732-440-9742</a:t>
            </a: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/>
                <a:cs typeface="+mn-cs"/>
              </a:rPr>
              <a:t>Customer POCs:  Terry </a:t>
            </a:r>
            <a:r>
              <a:rPr lang="en-US" sz="1600" dirty="0" err="1">
                <a:latin typeface="Calibri"/>
                <a:cs typeface="+mn-cs"/>
              </a:rPr>
              <a:t>Riffel</a:t>
            </a:r>
            <a:r>
              <a:rPr lang="en-US" sz="1600" dirty="0">
                <a:latin typeface="Calibri"/>
                <a:cs typeface="+mn-cs"/>
              </a:rPr>
              <a:t>, DAS for FMBT– 512-460-5001; </a:t>
            </a:r>
          </a:p>
          <a:p>
            <a:pPr marL="971550" lvl="3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cs typeface="+mn-cs"/>
              </a:rPr>
              <a:t>	  Wallace French, FMBT OIT Lead – 512-460-5300  </a:t>
            </a:r>
            <a:endParaRPr lang="en-US" sz="2400" b="1" dirty="0">
              <a:latin typeface="Calibri"/>
              <a:cs typeface="+mn-cs"/>
            </a:endParaRPr>
          </a:p>
          <a:p>
            <a:pPr marL="857250" lvl="2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1143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Calibri"/>
                <a:cs typeface="+mn-cs"/>
              </a:rPr>
              <a:t>Electronic Health Record Modernization (EHRM)</a:t>
            </a:r>
            <a:r>
              <a:rPr lang="en-US" sz="2400" dirty="0">
                <a:latin typeface="+mj-lt"/>
                <a:cs typeface="+mn-cs"/>
              </a:rPr>
              <a:t> allows VA to deploy/sustain common EHR solution with Department of Defense.</a:t>
            </a:r>
            <a:endParaRPr lang="en-US" sz="2400" b="1" dirty="0">
              <a:latin typeface="Calibri"/>
              <a:cs typeface="+mn-cs"/>
            </a:endParaRP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Firm-Fixed-Price, Single Award, Indefinite-Delivery/Indefinite-Quantity</a:t>
            </a: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Up to 10-year ordering period  </a:t>
            </a: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Ceiling: $9.996B; $230M obligated at time of award; $563M obligated to date</a:t>
            </a: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Awarded 5/17/18 to Cerner Government Services, Inc. </a:t>
            </a: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TAC POC: Dave Nostrant; Phone 732-440-9706 </a:t>
            </a:r>
          </a:p>
          <a:p>
            <a:pPr marL="4572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Customer POC: Fred Mingo, Director EHRM Program control – 703-587-1926</a:t>
            </a:r>
          </a:p>
          <a:p>
            <a:pPr marL="976313" indent="-230188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b="1" dirty="0">
              <a:solidFill>
                <a:prstClr val="black"/>
              </a:solidFill>
              <a:latin typeface="Calibri"/>
            </a:endParaRPr>
          </a:p>
          <a:p>
            <a:pPr marL="914400" lvl="2" indent="-342900" eaLnBrk="1" fontAlgn="auto" hangingPunct="1">
              <a:spcBef>
                <a:spcPts val="12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800100" lvl="2" indent="0">
              <a:lnSpc>
                <a:spcPts val="3600"/>
              </a:lnSpc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</a:endParaRPr>
          </a:p>
          <a:p>
            <a:pPr lvl="2" indent="-342900">
              <a:lnSpc>
                <a:spcPts val="3600"/>
              </a:lnSpc>
              <a:spcBef>
                <a:spcPts val="0"/>
              </a:spcBef>
            </a:pPr>
            <a:endParaRPr lang="en-US" sz="2000" b="1" dirty="0">
              <a:solidFill>
                <a:prstClr val="black"/>
              </a:solidFill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Calibri"/>
                <a:cs typeface="+mn-cs"/>
              </a:rPr>
              <a:t>	</a:t>
            </a:r>
          </a:p>
          <a:p>
            <a:pPr marL="800100" lvl="2" indent="0">
              <a:lnSpc>
                <a:spcPts val="3600"/>
              </a:lnSpc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</a:endParaRPr>
          </a:p>
          <a:p>
            <a:pPr lvl="1" indent="-342900">
              <a:lnSpc>
                <a:spcPts val="1100"/>
              </a:lnSpc>
              <a:spcBef>
                <a:spcPts val="0"/>
              </a:spcBef>
            </a:pPr>
            <a:endParaRPr lang="en-US" sz="1600" b="1" dirty="0">
              <a:solidFill>
                <a:prstClr val="black"/>
              </a:solidFill>
            </a:endParaRPr>
          </a:p>
          <a:p>
            <a:pPr marL="1028700" lvl="2" indent="-171450">
              <a:buFont typeface="Arial" panose="020B0604020202020204" pitchFamily="34" charset="0"/>
              <a:buChar char="•"/>
            </a:pPr>
            <a:endParaRPr lang="en-US" sz="300" dirty="0">
              <a:solidFill>
                <a:prstClr val="black"/>
              </a:solidFill>
            </a:endParaRPr>
          </a:p>
          <a:p>
            <a:pPr marL="1028700" lvl="2" indent="-17145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40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</a:t>
            </a:r>
          </a:p>
        </p:txBody>
      </p:sp>
      <p:pic>
        <p:nvPicPr>
          <p:cNvPr id="5" name="Picture 3" descr="MCj043441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00200"/>
            <a:ext cx="3133725" cy="352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670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6579" y="2888397"/>
            <a:ext cx="63339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TAC Organizational Overview</a:t>
            </a:r>
          </a:p>
        </p:txBody>
      </p:sp>
    </p:spTree>
    <p:extLst>
      <p:ext uri="{BB962C8B-B14F-4D97-AF65-F5344CB8AC3E}">
        <p14:creationId xmlns:p14="http://schemas.microsoft.com/office/powerpoint/2010/main" val="342615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46B894-72BE-4C28-B0F5-9ABE46C01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75E6AB-376B-409D-9D86-2318CD51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VA Organization Chart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6D2A2F-B04D-44AD-BC3A-0E8ED092806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960629"/>
            <a:ext cx="9144000" cy="493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6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60868" y="2245593"/>
            <a:ext cx="180227" cy="64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58994"/>
            <a:ext cx="9296400" cy="74479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/>
              <a:t> Office of Acquisition, Logistics &amp; Construction (OALC) </a:t>
            </a:r>
          </a:p>
        </p:txBody>
      </p: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92610504"/>
              </p:ext>
            </p:extLst>
          </p:nvPr>
        </p:nvGraphicFramePr>
        <p:xfrm>
          <a:off x="575555" y="779158"/>
          <a:ext cx="8292457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" y="2742882"/>
            <a:ext cx="2090737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75556" y="2883650"/>
            <a:ext cx="2088310" cy="1123219"/>
            <a:chOff x="1668789" y="1750079"/>
            <a:chExt cx="2088310" cy="1123219"/>
          </a:xfrm>
        </p:grpSpPr>
        <p:sp>
          <p:nvSpPr>
            <p:cNvPr id="8" name="Rounded Rectangle 7"/>
            <p:cNvSpPr/>
            <p:nvPr/>
          </p:nvSpPr>
          <p:spPr>
            <a:xfrm>
              <a:off x="1668789" y="1750079"/>
              <a:ext cx="2088310" cy="112321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701687" y="1782977"/>
              <a:ext cx="2022514" cy="105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/>
                <a:t>Angela Billups</a:t>
              </a:r>
            </a:p>
            <a:p>
              <a:pPr marL="0" lvl="1" algn="ctr"/>
              <a:r>
                <a:rPr lang="en-US" sz="1200" dirty="0">
                  <a:solidFill>
                    <a:srgbClr val="1F497D">
                      <a:lumMod val="50000"/>
                    </a:srgbClr>
                  </a:solidFill>
                </a:rPr>
                <a:t>Executive Director, </a:t>
              </a:r>
            </a:p>
            <a:p>
              <a:pPr marL="0" lvl="1" algn="ctr"/>
              <a:r>
                <a:rPr lang="en-US" sz="1200" dirty="0">
                  <a:solidFill>
                    <a:srgbClr val="1F497D">
                      <a:lumMod val="50000"/>
                    </a:srgbClr>
                  </a:solidFill>
                </a:rPr>
                <a:t> Office of Acquisition and Logistics (OAL)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6336196" y="2737829"/>
            <a:ext cx="2088310" cy="1123219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/>
          <p:cNvGrpSpPr/>
          <p:nvPr/>
        </p:nvGrpSpPr>
        <p:grpSpPr>
          <a:xfrm>
            <a:off x="6516216" y="2881845"/>
            <a:ext cx="2088310" cy="1123219"/>
            <a:chOff x="1668789" y="1750079"/>
            <a:chExt cx="2088310" cy="1123219"/>
          </a:xfrm>
        </p:grpSpPr>
        <p:sp>
          <p:nvSpPr>
            <p:cNvPr id="12" name="Rounded Rectangle 11"/>
            <p:cNvSpPr/>
            <p:nvPr/>
          </p:nvSpPr>
          <p:spPr>
            <a:xfrm>
              <a:off x="1668789" y="1750079"/>
              <a:ext cx="2088310" cy="112321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701687" y="1782977"/>
              <a:ext cx="2022514" cy="1057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/>
                <a:t>Anthony </a:t>
              </a:r>
              <a:r>
                <a:rPr lang="en-US" sz="1200" b="1" kern="1200" dirty="0"/>
                <a:t>Costa</a:t>
              </a:r>
            </a:p>
            <a:p>
              <a:pPr marL="0" lvl="1" algn="ctr"/>
              <a:r>
                <a:rPr lang="en-US" sz="1200" dirty="0">
                  <a:solidFill>
                    <a:srgbClr val="1F497D">
                      <a:lumMod val="50000"/>
                    </a:srgbClr>
                  </a:solidFill>
                </a:rPr>
                <a:t>Acting Executive Director,</a:t>
              </a:r>
            </a:p>
            <a:p>
              <a:pPr marL="0" lvl="1" algn="ctr"/>
              <a:r>
                <a:rPr lang="en-US" sz="1200" dirty="0">
                  <a:solidFill>
                    <a:srgbClr val="1F497D">
                      <a:lumMod val="50000"/>
                    </a:srgbClr>
                  </a:solidFill>
                </a:rPr>
                <a:t> Construction and Facilities Management (CFM)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/>
            </a:p>
          </p:txBody>
        </p:sp>
      </p:grpSp>
      <p:cxnSp>
        <p:nvCxnSpPr>
          <p:cNvPr id="16" name="Elbow Connector 15"/>
          <p:cNvCxnSpPr>
            <a:endCxn id="1026" idx="0"/>
          </p:cNvCxnSpPr>
          <p:nvPr/>
        </p:nvCxnSpPr>
        <p:spPr bwMode="auto">
          <a:xfrm rot="10800000" flipV="1">
            <a:off x="1466850" y="2382842"/>
            <a:ext cx="1828056" cy="360040"/>
          </a:xfrm>
          <a:prstGeom prst="bentConnector2">
            <a:avLst/>
          </a:prstGeom>
          <a:solidFill>
            <a:schemeClr val="accent1"/>
          </a:solidFill>
          <a:ln w="317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lbow Connector 19"/>
          <p:cNvCxnSpPr/>
          <p:nvPr/>
        </p:nvCxnSpPr>
        <p:spPr bwMode="auto">
          <a:xfrm>
            <a:off x="6012160" y="2384884"/>
            <a:ext cx="1548211" cy="352945"/>
          </a:xfrm>
          <a:prstGeom prst="bentConnector3">
            <a:avLst>
              <a:gd name="adj1" fmla="val 102054"/>
            </a:avLst>
          </a:prstGeom>
          <a:solidFill>
            <a:schemeClr val="accent1"/>
          </a:solidFill>
          <a:ln w="317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400232"/>
            <a:ext cx="384630" cy="365125"/>
          </a:xfrm>
        </p:spPr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2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Connector 90"/>
          <p:cNvCxnSpPr/>
          <p:nvPr/>
        </p:nvCxnSpPr>
        <p:spPr bwMode="auto">
          <a:xfrm>
            <a:off x="6172200" y="3276600"/>
            <a:ext cx="0" cy="1638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 TAC  Organization Chart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4572000" y="3278844"/>
            <a:ext cx="0" cy="1432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326144" y="2987217"/>
            <a:ext cx="0" cy="278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40531" y="3265743"/>
            <a:ext cx="0" cy="1508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4326144" y="2977711"/>
            <a:ext cx="0" cy="2785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2133600" y="3265743"/>
            <a:ext cx="0" cy="2785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5408834" y="3242072"/>
            <a:ext cx="1366" cy="2160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4317142" y="2108659"/>
            <a:ext cx="0" cy="2785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ounded Rectangle 69"/>
          <p:cNvSpPr/>
          <p:nvPr/>
        </p:nvSpPr>
        <p:spPr>
          <a:xfrm>
            <a:off x="2597952" y="1343083"/>
            <a:ext cx="29718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6308703" y="1273922"/>
            <a:ext cx="1360374" cy="632050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rgbClr val="1F497D">
                    <a:lumMod val="50000"/>
                  </a:srgbClr>
                </a:solidFill>
              </a:rPr>
              <a:t>Ariel Arrosa</a:t>
            </a:r>
          </a:p>
          <a:p>
            <a:pPr algn="ctr"/>
            <a:r>
              <a:rPr lang="en-US" sz="1100" dirty="0">
                <a:solidFill>
                  <a:srgbClr val="1F497D">
                    <a:lumMod val="50000"/>
                  </a:srgbClr>
                </a:solidFill>
              </a:rPr>
              <a:t>Executive Assistant</a:t>
            </a:r>
            <a:endParaRPr lang="en-US" sz="105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963672" y="2401647"/>
            <a:ext cx="2514600" cy="5735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2941353" y="2315178"/>
            <a:ext cx="2751577" cy="770545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1F497D">
                    <a:lumMod val="50000"/>
                  </a:srgbClr>
                </a:solidFill>
              </a:rPr>
              <a:t>Vacant</a:t>
            </a:r>
            <a:endParaRPr lang="en-US" sz="1400" dirty="0">
              <a:solidFill>
                <a:srgbClr val="1F497D">
                  <a:lumMod val="50000"/>
                </a:srgbClr>
              </a:solidFill>
            </a:endParaRPr>
          </a:p>
          <a:p>
            <a:pPr algn="ctr"/>
            <a:r>
              <a:rPr lang="en-US" sz="1200" dirty="0">
                <a:solidFill>
                  <a:srgbClr val="1F497D">
                    <a:lumMod val="50000"/>
                  </a:srgbClr>
                </a:solidFill>
              </a:rPr>
              <a:t>Deputy Associate Executive Director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1524000" y="3458087"/>
            <a:ext cx="1182289" cy="1016481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1F497D">
                    <a:lumMod val="50000"/>
                  </a:srgbClr>
                </a:solidFill>
              </a:rPr>
              <a:t>Charles Ross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1F497D">
                    <a:lumMod val="50000"/>
                  </a:srgbClr>
                </a:solidFill>
              </a:rPr>
              <a:t>Director, Procurement Service B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3124200" y="3450534"/>
            <a:ext cx="1295400" cy="1031587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1F497D">
                    <a:lumMod val="50000"/>
                  </a:srgbClr>
                </a:solidFill>
              </a:rPr>
              <a:t>David Nostrant</a:t>
            </a:r>
          </a:p>
          <a:p>
            <a:pPr algn="ctr"/>
            <a:r>
              <a:rPr lang="en-US" sz="1200" dirty="0">
                <a:solidFill>
                  <a:srgbClr val="1F497D">
                    <a:lumMod val="50000"/>
                  </a:srgbClr>
                </a:solidFill>
              </a:rPr>
              <a:t>Director, Procurement Service C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4724400" y="3450535"/>
            <a:ext cx="1294594" cy="1031586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1F497D">
                    <a:lumMod val="50000"/>
                  </a:srgbClr>
                </a:solidFill>
              </a:rPr>
              <a:t>Matt Ginty</a:t>
            </a:r>
          </a:p>
          <a:p>
            <a:pPr algn="ctr"/>
            <a:r>
              <a:rPr lang="en-US" sz="1200" dirty="0">
                <a:solidFill>
                  <a:srgbClr val="1F497D">
                    <a:lumMod val="50000"/>
                  </a:srgbClr>
                </a:solidFill>
              </a:rPr>
              <a:t>Director, Procurement Service D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2286000" y="4629195"/>
            <a:ext cx="1219200" cy="1053763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srgbClr val="1F497D">
                    <a:lumMod val="50000"/>
                  </a:srgbClr>
                </a:solidFill>
              </a:rPr>
              <a:t>Jeffrey Bishop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1F497D">
                    <a:lumMod val="50000"/>
                  </a:srgbClr>
                </a:solidFill>
              </a:rPr>
              <a:t>Director, Acquisition Service - Austin</a:t>
            </a:r>
          </a:p>
        </p:txBody>
      </p:sp>
      <p:sp>
        <p:nvSpPr>
          <p:cNvPr id="81" name="Rounded Rectangle 80"/>
          <p:cNvSpPr/>
          <p:nvPr/>
        </p:nvSpPr>
        <p:spPr bwMode="auto">
          <a:xfrm>
            <a:off x="7677944" y="3464213"/>
            <a:ext cx="1215987" cy="1031587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1F497D">
                    <a:lumMod val="50000"/>
                  </a:srgbClr>
                </a:solidFill>
              </a:rPr>
              <a:t>Carolyn Carbone</a:t>
            </a:r>
          </a:p>
          <a:p>
            <a:pPr algn="ctr"/>
            <a:r>
              <a:rPr lang="en-US" sz="1200" dirty="0">
                <a:solidFill>
                  <a:srgbClr val="1F497D">
                    <a:lumMod val="50000"/>
                  </a:srgbClr>
                </a:solidFill>
              </a:rPr>
              <a:t>Director, Procurement Service F</a:t>
            </a:r>
          </a:p>
        </p:txBody>
      </p:sp>
      <p:sp>
        <p:nvSpPr>
          <p:cNvPr id="83" name="Rounded Rectangle 82"/>
          <p:cNvSpPr/>
          <p:nvPr/>
        </p:nvSpPr>
        <p:spPr bwMode="auto">
          <a:xfrm>
            <a:off x="5600549" y="4643157"/>
            <a:ext cx="1143302" cy="1075291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1F497D">
                    <a:lumMod val="50000"/>
                  </a:srgbClr>
                </a:solidFill>
              </a:rPr>
              <a:t>Johnston Williamson</a:t>
            </a:r>
          </a:p>
          <a:p>
            <a:pPr algn="ctr"/>
            <a:r>
              <a:rPr lang="en-US" sz="1200" dirty="0">
                <a:solidFill>
                  <a:srgbClr val="1F497D">
                    <a:lumMod val="50000"/>
                  </a:srgbClr>
                </a:solidFill>
              </a:rPr>
              <a:t>Director, Engineering Service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308703" y="3450535"/>
            <a:ext cx="1206839" cy="1031586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1F497D">
                    <a:lumMod val="50000"/>
                  </a:srgbClr>
                </a:solidFill>
              </a:rPr>
              <a:t>Mark Junda</a:t>
            </a:r>
          </a:p>
          <a:p>
            <a:pPr algn="ctr"/>
            <a:r>
              <a:rPr lang="en-US" sz="1200" dirty="0">
                <a:solidFill>
                  <a:srgbClr val="1F497D">
                    <a:lumMod val="50000"/>
                  </a:srgbClr>
                </a:solidFill>
              </a:rPr>
              <a:t>Director, Procurement Service E</a:t>
            </a:r>
          </a:p>
        </p:txBody>
      </p:sp>
      <p:sp>
        <p:nvSpPr>
          <p:cNvPr id="85" name="Rounded Rectangle 84"/>
          <p:cNvSpPr/>
          <p:nvPr/>
        </p:nvSpPr>
        <p:spPr bwMode="auto">
          <a:xfrm>
            <a:off x="3005836" y="1213515"/>
            <a:ext cx="2622611" cy="895144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rgbClr val="1F497D">
                    <a:lumMod val="50000"/>
                  </a:srgbClr>
                </a:solidFill>
              </a:rPr>
              <a:t>Michele R. Foster</a:t>
            </a:r>
          </a:p>
          <a:p>
            <a:pPr algn="ctr"/>
            <a:r>
              <a:rPr lang="en-US" sz="1200" dirty="0">
                <a:solidFill>
                  <a:srgbClr val="1F497D">
                    <a:lumMod val="50000"/>
                  </a:srgbClr>
                </a:solidFill>
              </a:rPr>
              <a:t>Associate Executive Director,               Technology Acquisition Center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762000" y="3254961"/>
            <a:ext cx="7467600" cy="4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cxnSpLocks/>
          </p:cNvCxnSpPr>
          <p:nvPr/>
        </p:nvCxnSpPr>
        <p:spPr bwMode="auto">
          <a:xfrm>
            <a:off x="2895600" y="3278844"/>
            <a:ext cx="0" cy="13646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5622288" y="1577910"/>
            <a:ext cx="64807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ounded Rectangle 88"/>
          <p:cNvSpPr/>
          <p:nvPr/>
        </p:nvSpPr>
        <p:spPr bwMode="auto">
          <a:xfrm>
            <a:off x="3962400" y="4648200"/>
            <a:ext cx="1236087" cy="1053763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endParaRPr lang="en-US" sz="1400" b="1" dirty="0">
              <a:solidFill>
                <a:srgbClr val="1F497D">
                  <a:lumMod val="50000"/>
                </a:srgbClr>
              </a:solidFill>
            </a:endParaRPr>
          </a:p>
          <a:p>
            <a:pPr algn="ctr"/>
            <a:r>
              <a:rPr lang="en-US" sz="1400" b="1" dirty="0">
                <a:solidFill>
                  <a:srgbClr val="1F497D">
                    <a:lumMod val="50000"/>
                  </a:srgbClr>
                </a:solidFill>
              </a:rPr>
              <a:t>Jeffrey Downing   </a:t>
            </a:r>
          </a:p>
          <a:p>
            <a:pPr algn="ctr"/>
            <a:r>
              <a:rPr lang="en-US" sz="1200" dirty="0">
                <a:solidFill>
                  <a:srgbClr val="1F497D">
                    <a:lumMod val="50000"/>
                  </a:srgbClr>
                </a:solidFill>
              </a:rPr>
              <a:t>Director, Operations Service</a:t>
            </a:r>
          </a:p>
          <a:p>
            <a:endParaRPr lang="en-US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8208131" y="3251864"/>
            <a:ext cx="0" cy="1631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3810000" y="3259713"/>
            <a:ext cx="0" cy="1983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Rounded Rectangle 130"/>
          <p:cNvSpPr/>
          <p:nvPr/>
        </p:nvSpPr>
        <p:spPr bwMode="auto">
          <a:xfrm>
            <a:off x="189311" y="3429000"/>
            <a:ext cx="1182289" cy="1016481"/>
          </a:xfrm>
          <a:prstGeom prst="round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290" tIns="73290" rIns="73290" bIns="73290" numCol="1" spcCol="127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rgbClr val="1F497D">
                    <a:lumMod val="50000"/>
                  </a:srgbClr>
                </a:solidFill>
              </a:rPr>
              <a:t>Anne Marie Vasconcelos</a:t>
            </a:r>
          </a:p>
          <a:p>
            <a:pPr algn="ctr"/>
            <a:r>
              <a:rPr lang="en-US" sz="1200" dirty="0">
                <a:solidFill>
                  <a:srgbClr val="1F497D">
                    <a:lumMod val="50000"/>
                  </a:srgbClr>
                </a:solidFill>
              </a:rPr>
              <a:t>Director, Procurement Service A</a:t>
            </a:r>
          </a:p>
        </p:txBody>
      </p:sp>
      <p:cxnSp>
        <p:nvCxnSpPr>
          <p:cNvPr id="38" name="Straight Connector 37"/>
          <p:cNvCxnSpPr>
            <a:endCxn id="84" idx="0"/>
          </p:cNvCxnSpPr>
          <p:nvPr/>
        </p:nvCxnSpPr>
        <p:spPr bwMode="auto">
          <a:xfrm flipH="1">
            <a:off x="6912123" y="3278844"/>
            <a:ext cx="1365" cy="171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3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67348" y="2481187"/>
            <a:ext cx="40093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Yearly Obligations</a:t>
            </a:r>
          </a:p>
        </p:txBody>
      </p:sp>
    </p:spTree>
    <p:extLst>
      <p:ext uri="{BB962C8B-B14F-4D97-AF65-F5344CB8AC3E}">
        <p14:creationId xmlns:p14="http://schemas.microsoft.com/office/powerpoint/2010/main" val="122286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26862" y="5724501"/>
            <a:ext cx="384630" cy="365125"/>
          </a:xfrm>
        </p:spPr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Yearly Obligations</a:t>
            </a: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7864862" y="5680619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2980068-44E0-4553-97EC-994B656D35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111813648"/>
              </p:ext>
            </p:extLst>
          </p:nvPr>
        </p:nvGraphicFramePr>
        <p:xfrm>
          <a:off x="125931" y="643002"/>
          <a:ext cx="8991600" cy="2895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/>
          <p:nvPr>
            <p:extLst/>
          </p:nvPr>
        </p:nvGraphicFramePr>
        <p:xfrm>
          <a:off x="146245" y="3179981"/>
          <a:ext cx="8974494" cy="2946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52600" y="2393711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($.131B)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63162" y="1945033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($1.5B)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88698" y="1645622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($2.1B)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90575" y="1674567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($2.09B)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33240" y="3226712"/>
            <a:ext cx="13436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eCMS</a:t>
            </a:r>
          </a:p>
          <a:p>
            <a:r>
              <a:rPr lang="en-US" sz="1100" dirty="0"/>
              <a:t>(As of  June 1, 2019)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14567" y="1495416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($2.52B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05600" y="873471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($4.147B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Slide Number Placeholder 2"/>
          <p:cNvSpPr txBox="1">
            <a:spLocks/>
          </p:cNvSpPr>
          <p:nvPr/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28B5C6-AD48-45A3-B2A5-0CEC321F5461}"/>
              </a:ext>
            </a:extLst>
          </p:cNvPr>
          <p:cNvSpPr txBox="1"/>
          <p:nvPr/>
        </p:nvSpPr>
        <p:spPr>
          <a:xfrm>
            <a:off x="7397723" y="847646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($4.38B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383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Yearly Obligations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382" y="1600200"/>
            <a:ext cx="5400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pc="300" dirty="0">
                <a:latin typeface="Algerian" panose="04020705040A02060702" pitchFamily="82" charset="0"/>
              </a:rPr>
              <a:t>Same-Time-Last-Year</a:t>
            </a:r>
          </a:p>
          <a:p>
            <a:pPr algn="ctr"/>
            <a:r>
              <a:rPr lang="en-US" sz="2800" spc="3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(June 1, 2018)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09600" y="2743200"/>
          <a:ext cx="7772402" cy="222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93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911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ACTIONS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DOLLARS ($M)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sng" dirty="0">
                          <a:latin typeface="Agency FB" panose="020B0503020202020204" pitchFamily="34" charset="0"/>
                        </a:rPr>
                        <a:t>2018</a:t>
                      </a:r>
                      <a:endParaRPr lang="en-US" sz="2400" b="1" i="0" u="sng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sng" dirty="0">
                          <a:latin typeface="Agency FB" panose="020B0503020202020204" pitchFamily="34" charset="0"/>
                        </a:rPr>
                        <a:t>2019</a:t>
                      </a:r>
                      <a:endParaRPr lang="en-US" sz="2400" b="1" i="0" u="sng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u="sng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sng" dirty="0">
                          <a:latin typeface="Agency FB" panose="020B0503020202020204" pitchFamily="34" charset="0"/>
                        </a:rPr>
                        <a:t>2018</a:t>
                      </a:r>
                      <a:endParaRPr lang="en-US" sz="2400" b="1" i="0" u="sng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sng" dirty="0">
                          <a:latin typeface="Agency FB" panose="020B0503020202020204" pitchFamily="34" charset="0"/>
                        </a:rPr>
                        <a:t>2019</a:t>
                      </a:r>
                      <a:endParaRPr lang="en-US" sz="2400" b="1" i="0" u="sng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8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TAC-Austin</a:t>
                      </a:r>
                      <a:endParaRPr lang="en-US" sz="24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622</a:t>
                      </a:r>
                      <a:r>
                        <a:rPr lang="en-US" sz="2400" dirty="0">
                          <a:latin typeface="+mj-lt"/>
                        </a:rPr>
                        <a:t>   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+mj-lt"/>
                        </a:rPr>
                        <a:t>630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$218</a:t>
                      </a:r>
                      <a:endParaRPr kumimoji="0"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$276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6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TAC-NJ</a:t>
                      </a:r>
                      <a:endParaRPr lang="en-US" sz="24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1,643</a:t>
                      </a:r>
                      <a:r>
                        <a:rPr lang="en-US" sz="2400" dirty="0">
                          <a:latin typeface="+mj-lt"/>
                        </a:rPr>
                        <a:t>   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1,611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$2368</a:t>
                      </a:r>
                      <a:endParaRPr kumimoji="0"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$2248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Total</a:t>
                      </a:r>
                      <a:endParaRPr lang="en-US" sz="24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2,265</a:t>
                      </a:r>
                      <a:r>
                        <a:rPr lang="en-US" sz="2400" dirty="0">
                          <a:latin typeface="+mj-lt"/>
                        </a:rPr>
                        <a:t> </a:t>
                      </a:r>
                      <a:r>
                        <a:rPr lang="en-US" sz="2400" baseline="0" dirty="0">
                          <a:latin typeface="+mj-lt"/>
                        </a:rPr>
                        <a:t> 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j-lt"/>
                        </a:rPr>
                        <a:t>2,241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$2586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$2525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11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04682" y="2666999"/>
            <a:ext cx="559012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TAC Workload and </a:t>
            </a:r>
          </a:p>
          <a:p>
            <a:pPr algn="ctr"/>
            <a:r>
              <a:rPr lang="en-US" sz="4000" b="1" dirty="0"/>
              <a:t>Forecasted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62784578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12135</TotalTime>
  <Words>961</Words>
  <Application>Microsoft Office PowerPoint</Application>
  <PresentationFormat>On-screen Show (4:3)</PresentationFormat>
  <Paragraphs>327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ＭＳ Ｐゴシック</vt:lpstr>
      <vt:lpstr>Agency FB</vt:lpstr>
      <vt:lpstr>Algerian</vt:lpstr>
      <vt:lpstr>Arial</vt:lpstr>
      <vt:lpstr>Arial Black</vt:lpstr>
      <vt:lpstr>Calibri</vt:lpstr>
      <vt:lpstr>Courier New</vt:lpstr>
      <vt:lpstr>Myriad Pro</vt:lpstr>
      <vt:lpstr>Times New Roman</vt:lpstr>
      <vt:lpstr>10_Office Theme</vt:lpstr>
      <vt:lpstr>Custom Design</vt:lpstr>
      <vt:lpstr>Office of Procurement, Acquisition and Logistics</vt:lpstr>
      <vt:lpstr> </vt:lpstr>
      <vt:lpstr>VA Organization Chart</vt:lpstr>
      <vt:lpstr> Office of Acquisition, Logistics &amp; Construction (OALC) </vt:lpstr>
      <vt:lpstr> TAC  Organization Chart</vt:lpstr>
      <vt:lpstr> </vt:lpstr>
      <vt:lpstr>Yearly Obligations</vt:lpstr>
      <vt:lpstr>Yearly Obligations</vt:lpstr>
      <vt:lpstr> </vt:lpstr>
      <vt:lpstr>TAC Workload Summary</vt:lpstr>
      <vt:lpstr>4th Qtr FY19 Forecasted Opportunities</vt:lpstr>
      <vt:lpstr>1st Qtr FY20 Forecasted Opportunities</vt:lpstr>
      <vt:lpstr>Breakdown of New TAC Contract Actions/Vehicles  Used in 2018 </vt:lpstr>
      <vt:lpstr> </vt:lpstr>
      <vt:lpstr>TAC Enterprise Vehicles</vt:lpstr>
      <vt:lpstr>TAC Enterprise Vehicles Cont’d</vt:lpstr>
      <vt:lpstr>Financial Management Business Transformation &amp;  Electronic Health Record Modernization </vt:lpstr>
      <vt:lpstr>QUESTIONS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 Drumbeat</dc:title>
  <dc:creator>Department of Veterans Affairs</dc:creator>
  <cp:lastModifiedBy>Boorom, Eric</cp:lastModifiedBy>
  <cp:revision>247</cp:revision>
  <cp:lastPrinted>2019-05-31T22:28:05Z</cp:lastPrinted>
  <dcterms:created xsi:type="dcterms:W3CDTF">2017-12-21T16:13:31Z</dcterms:created>
  <dcterms:modified xsi:type="dcterms:W3CDTF">2019-06-06T09:53:19Z</dcterms:modified>
</cp:coreProperties>
</file>