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348" r:id="rId2"/>
    <p:sldId id="343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50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9424" autoAdjust="0"/>
  </p:normalViewPr>
  <p:slideViewPr>
    <p:cSldViewPr>
      <p:cViewPr varScale="1">
        <p:scale>
          <a:sx n="88" d="100"/>
          <a:sy n="88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Deb Kramer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the Assistant Secretary for 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Human Resources &amp; Administration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October 22, 2014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59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93963" y="361950"/>
            <a:ext cx="7478704" cy="7239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Major Program: </a:t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VA </a:t>
            </a:r>
            <a:r>
              <a:rPr lang="en-US" dirty="0">
                <a:cs typeface="Arial" panose="020B0604020202020204" pitchFamily="34" charset="0"/>
              </a:rPr>
              <a:t>Learning University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590" y="1600200"/>
            <a:ext cx="86336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  <a:cs typeface="Arial" panose="020B0604020202020204" pitchFamily="34" charset="0"/>
              </a:rPr>
              <a:t>Corporate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university </a:t>
            </a:r>
            <a:r>
              <a:rPr lang="en-US" sz="2800" dirty="0" smtClean="0">
                <a:latin typeface="+mn-lt"/>
                <a:cs typeface="Arial" panose="020B0604020202020204" pitchFamily="34" charset="0"/>
              </a:rPr>
              <a:t>supporting VA mission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and business objectives through high quality, cost-effective continuous learning and </a:t>
            </a:r>
            <a:r>
              <a:rPr lang="en-US" sz="2800" dirty="0" smtClean="0">
                <a:latin typeface="+mn-lt"/>
                <a:cs typeface="Arial" panose="020B0604020202020204" pitchFamily="34" charset="0"/>
              </a:rPr>
              <a:t>development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:</a:t>
            </a:r>
            <a:endParaRPr lang="en-US" sz="2800" dirty="0" smtClean="0">
              <a:latin typeface="+mn-lt"/>
              <a:cs typeface="Arial" panose="020B0604020202020204" pitchFamily="34" charset="0"/>
            </a:endParaRP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Leader Development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Continuous Education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Learning Management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Career and Employee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Development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Pathways Program 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18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59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64291" y="533872"/>
            <a:ext cx="7719209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Major Program: </a:t>
            </a:r>
            <a:r>
              <a:rPr lang="en-US" dirty="0">
                <a:cs typeface="Arial" panose="020B0604020202020204" pitchFamily="34" charset="0"/>
              </a:rPr>
              <a:t>Veteran Employment Services Office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1676400"/>
            <a:ext cx="7810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  <a:cs typeface="Arial" panose="020B0604020202020204" pitchFamily="34" charset="0"/>
              </a:rPr>
              <a:t>Provides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employment and career management resources designed to attract, retain and support Veteran </a:t>
            </a:r>
            <a:r>
              <a:rPr lang="en-US" sz="2800" dirty="0" smtClean="0">
                <a:latin typeface="+mn-lt"/>
                <a:cs typeface="Arial" panose="020B0604020202020204" pitchFamily="34" charset="0"/>
              </a:rPr>
              <a:t>employees</a:t>
            </a:r>
          </a:p>
        </p:txBody>
      </p:sp>
    </p:spTree>
    <p:extLst>
      <p:ext uri="{BB962C8B-B14F-4D97-AF65-F5344CB8AC3E}">
        <p14:creationId xmlns:p14="http://schemas.microsoft.com/office/powerpoint/2010/main" val="41877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72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48720" y="1278433"/>
            <a:ext cx="8687946" cy="1855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5000" y="244158"/>
            <a:ext cx="6364839" cy="1034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Upcoming </a:t>
            </a:r>
            <a:br>
              <a:rPr lang="en-US" dirty="0" smtClean="0"/>
            </a:br>
            <a:r>
              <a:rPr lang="en-US" dirty="0" smtClean="0"/>
              <a:t>Acquisition / 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8720" y="1460274"/>
            <a:ext cx="8590480" cy="4978531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VALU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Webinar- based Virtual Training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Career Mapping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OHRM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HR Smart interface system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Strategic Communications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Employee Engagement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OA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Personnel Accountability System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Workspace Modification</a:t>
            </a:r>
          </a:p>
          <a:p>
            <a:pPr lvl="1">
              <a:spcBef>
                <a:spcPts val="0"/>
              </a:spcBef>
            </a:pPr>
            <a:r>
              <a:rPr lang="en-US" dirty="0" err="1" smtClean="0">
                <a:cs typeface="Arial" panose="020B0604020202020204" pitchFamily="34" charset="0"/>
              </a:rPr>
              <a:t>CSEMO</a:t>
            </a:r>
            <a:endParaRPr lang="en-US" dirty="0" smtClean="0"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 panose="020B0604020202020204" pitchFamily="34" charset="0"/>
              </a:rPr>
              <a:t>Senior Executive Talent Management Capability </a:t>
            </a:r>
          </a:p>
          <a:p>
            <a:pPr marL="350838" lvl="1" indent="0">
              <a:spcBef>
                <a:spcPts val="0"/>
              </a:spcBef>
              <a:buNone/>
            </a:pPr>
            <a:endParaRPr 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alibri" panose="020F0502020204030204" pitchFamily="34" charset="0"/>
              <a:buChar char="‒"/>
            </a:pPr>
            <a:r>
              <a:rPr lang="en-US" dirty="0" smtClean="0"/>
              <a:t>Background/Bio</a:t>
            </a:r>
            <a:endParaRPr lang="en-US" dirty="0"/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 smtClean="0"/>
              <a:t>Major Program(s) Summary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 smtClean="0"/>
              <a:t>Upcoming Acquisition/Opportunities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964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29054" y="465825"/>
            <a:ext cx="4342682" cy="731765"/>
          </a:xfrm>
        </p:spPr>
        <p:txBody>
          <a:bodyPr/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Background/Bio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52400" y="1449388"/>
            <a:ext cx="88392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+mj-lt"/>
                <a:cs typeface="Arial" panose="020B0604020202020204" pitchFamily="34" charset="0"/>
              </a:rPr>
              <a:t>Name: </a:t>
            </a:r>
            <a:r>
              <a:rPr lang="en-US" sz="2800" dirty="0" smtClean="0">
                <a:latin typeface="+mj-lt"/>
                <a:cs typeface="Arial" panose="020B0604020202020204" pitchFamily="34" charset="0"/>
              </a:rPr>
              <a:t>Deborah Kramer </a:t>
            </a:r>
          </a:p>
          <a:p>
            <a:pPr marL="0" indent="0">
              <a:buNone/>
            </a:pPr>
            <a:r>
              <a:rPr lang="en-US" sz="2800" b="1" dirty="0" smtClean="0">
                <a:latin typeface="+mj-lt"/>
                <a:cs typeface="Arial" panose="020B0604020202020204" pitchFamily="34" charset="0"/>
              </a:rPr>
              <a:t>Title: </a:t>
            </a:r>
            <a:r>
              <a:rPr lang="en-US" sz="2800" dirty="0" smtClean="0">
                <a:latin typeface="+mj-lt"/>
                <a:cs typeface="Arial" panose="020B0604020202020204" pitchFamily="34" charset="0"/>
              </a:rPr>
              <a:t>Director, Program Management</a:t>
            </a:r>
          </a:p>
          <a:p>
            <a:pPr marL="0" indent="0">
              <a:buNone/>
            </a:pPr>
            <a:r>
              <a:rPr lang="en-US" sz="2800" b="1" dirty="0">
                <a:latin typeface="+mj-lt"/>
                <a:cs typeface="Arial" panose="020B0604020202020204" pitchFamily="34" charset="0"/>
              </a:rPr>
              <a:t>Office: 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 Office of Human Resources and </a:t>
            </a:r>
            <a:r>
              <a:rPr lang="en-US" sz="2800" dirty="0" smtClean="0">
                <a:latin typeface="+mj-lt"/>
                <a:cs typeface="Arial" panose="020B0604020202020204" pitchFamily="34" charset="0"/>
              </a:rPr>
              <a:t>Administration (</a:t>
            </a:r>
            <a:r>
              <a:rPr lang="en-US" sz="2800" dirty="0" err="1">
                <a:latin typeface="+mj-lt"/>
                <a:cs typeface="Arial" panose="020B0604020202020204" pitchFamily="34" charset="0"/>
              </a:rPr>
              <a:t>HR&amp;A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sz="2800" b="1" dirty="0" smtClean="0">
                <a:latin typeface="+mj-lt"/>
                <a:cs typeface="Arial" panose="020B0604020202020204" pitchFamily="34" charset="0"/>
              </a:rPr>
              <a:t>BIO: </a:t>
            </a:r>
            <a:endParaRPr lang="en-GB" sz="2800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+mj-lt"/>
                <a:cs typeface="Arial" panose="020B0604020202020204" pitchFamily="34" charset="0"/>
              </a:rPr>
              <a:t>Deb provides program and project management oversight and assistance for the Human Capital Investment Plan (HCIP) portfolio, 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valued at 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~ $100 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million annually. 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 Before 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joining the VA in 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December 2012, she was the Chief, Medical Systems Acquisition, for the Joint Program Executive Office for Chemical and Biological </a:t>
            </a:r>
            <a:r>
              <a:rPr lang="en-GB" sz="2800" dirty="0" err="1" smtClean="0">
                <a:latin typeface="+mj-lt"/>
                <a:cs typeface="Arial" panose="020B0604020202020204" pitchFamily="34" charset="0"/>
              </a:rPr>
              <a:t>Defense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, at the Department of </a:t>
            </a:r>
            <a:r>
              <a:rPr lang="en-GB" sz="2800" dirty="0" err="1" smtClean="0">
                <a:latin typeface="+mj-lt"/>
                <a:cs typeface="Arial" panose="020B0604020202020204" pitchFamily="34" charset="0"/>
              </a:rPr>
              <a:t>Defense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itle 7"/>
          <p:cNvSpPr>
            <a:spLocks noGrp="1"/>
          </p:cNvSpPr>
          <p:nvPr>
            <p:ph type="title"/>
          </p:nvPr>
        </p:nvSpPr>
        <p:spPr>
          <a:xfrm>
            <a:off x="152400" y="0"/>
            <a:ext cx="8839199" cy="63573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Office of </a:t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Human Resources &amp; Administration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2057" name="TextBox 2056"/>
          <p:cNvSpPr txBox="1"/>
          <p:nvPr/>
        </p:nvSpPr>
        <p:spPr>
          <a:xfrm>
            <a:off x="238126" y="5042118"/>
            <a:ext cx="8753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  <a:cs typeface="Arial" panose="020B0604020202020204" pitchFamily="34" charset="0"/>
              </a:rPr>
              <a:t>Mission</a:t>
            </a:r>
            <a:r>
              <a:rPr lang="en-US" sz="2800" b="1" dirty="0">
                <a:latin typeface="+mn-lt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Lead human capital management strategies, policies, and practices that cultivate an engaged, proficient, and diverse workforce to transform and continually improve services to Veterans and their families.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990600"/>
            <a:ext cx="8039100" cy="413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48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712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0313" y="156360"/>
            <a:ext cx="7973688" cy="986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Major Program: Office </a:t>
            </a:r>
            <a:r>
              <a:rPr lang="en-US" dirty="0">
                <a:cs typeface="Arial" panose="020B0604020202020204" pitchFamily="34" charset="0"/>
              </a:rPr>
              <a:t>of </a:t>
            </a:r>
            <a:r>
              <a:rPr lang="en-US" dirty="0" smtClean="0">
                <a:cs typeface="Arial" panose="020B0604020202020204" pitchFamily="34" charset="0"/>
              </a:rPr>
              <a:t/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Labor-Management </a:t>
            </a:r>
            <a:r>
              <a:rPr lang="en-US" dirty="0">
                <a:cs typeface="Arial" panose="020B0604020202020204" pitchFamily="34" charset="0"/>
              </a:rPr>
              <a:t>Relations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512341"/>
            <a:ext cx="8991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Plans and formulates policy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and procedures for the VAs LMR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program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Acts as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VA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liaison with the National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Unions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Provides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leadership in the establishment of a positive and effective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LMR program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at all levels of the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VA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Develops training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aids to assist field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management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Represents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VA before the Federal Labor Relations Authority (FLRA)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and Federal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Service Impasses Panel (FSIP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)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Appraises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the effectiveness of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VA LMR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programs </a:t>
            </a:r>
            <a:endParaRPr lang="en-US" sz="2400" dirty="0" smtClean="0">
              <a:latin typeface="+mn-lt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Facilitates  a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collaborative working environment by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promoting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labor-management cooperation and working with labor organizations to improve the delivery of service to Veterans and their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families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338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28468" y="361950"/>
            <a:ext cx="7586931" cy="7239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Major Program: </a:t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Office </a:t>
            </a:r>
            <a:r>
              <a:rPr lang="en-US" dirty="0">
                <a:cs typeface="Arial" panose="020B0604020202020204" pitchFamily="34" charset="0"/>
              </a:rPr>
              <a:t>of Administration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35638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OA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provides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administrative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services to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VA headquarters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organizations and employees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in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Washington DC and at satellite locations.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Services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Audiovisual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Mail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Transportation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Personal property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Space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management, and </a:t>
            </a:r>
            <a:endParaRPr lang="en-US" sz="2400" dirty="0" smtClean="0">
              <a:latin typeface="+mn-lt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Facility management 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Na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tionwide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, OA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oversees: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Occupational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Safety and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Health and Workers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'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Compensation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ransit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subsidy policies and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xecutive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correspondence (White House bulk mail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Protocol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338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97173" y="381000"/>
            <a:ext cx="7475494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Major Program: </a:t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Office </a:t>
            </a:r>
            <a:r>
              <a:rPr lang="en-US" dirty="0">
                <a:cs typeface="Arial" panose="020B0604020202020204" pitchFamily="34" charset="0"/>
              </a:rPr>
              <a:t>of Diversity and Inclusion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02228"/>
            <a:ext cx="91004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  <a:cs typeface="Arial" panose="020B0604020202020204" pitchFamily="34" charset="0"/>
              </a:rPr>
              <a:t>Fosters a diverse workforce and an inclusive work environment that ensures equal opportunity through: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Policy </a:t>
            </a:r>
            <a:r>
              <a:rPr lang="en-US" sz="2000" dirty="0">
                <a:latin typeface="+mj-lt"/>
              </a:rPr>
              <a:t>Development, Training &amp; </a:t>
            </a:r>
            <a:r>
              <a:rPr lang="en-US" sz="2000" dirty="0" smtClean="0">
                <a:latin typeface="+mj-lt"/>
              </a:rPr>
              <a:t>Communications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Develop </a:t>
            </a:r>
            <a:r>
              <a:rPr lang="en-US" sz="2000" dirty="0">
                <a:latin typeface="+mj-lt"/>
              </a:rPr>
              <a:t>VA-wide policies </a:t>
            </a:r>
            <a:r>
              <a:rPr lang="en-US" sz="2000" dirty="0" smtClean="0">
                <a:latin typeface="+mj-lt"/>
              </a:rPr>
              <a:t>on: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en-US" dirty="0" smtClean="0">
                <a:latin typeface="+mj-lt"/>
              </a:rPr>
              <a:t>Equal </a:t>
            </a:r>
            <a:r>
              <a:rPr lang="en-US" dirty="0">
                <a:latin typeface="+mj-lt"/>
              </a:rPr>
              <a:t>E</a:t>
            </a:r>
            <a:r>
              <a:rPr lang="en-US" dirty="0" smtClean="0">
                <a:latin typeface="+mj-lt"/>
              </a:rPr>
              <a:t>mployment Opportunity </a:t>
            </a:r>
            <a:r>
              <a:rPr lang="en-US" dirty="0">
                <a:latin typeface="+mj-lt"/>
              </a:rPr>
              <a:t>(</a:t>
            </a:r>
            <a:r>
              <a:rPr lang="en-US" dirty="0" err="1">
                <a:latin typeface="+mj-lt"/>
              </a:rPr>
              <a:t>EEO</a:t>
            </a:r>
            <a:r>
              <a:rPr lang="en-US" dirty="0" smtClean="0">
                <a:latin typeface="+mj-lt"/>
              </a:rPr>
              <a:t>)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en-US" dirty="0" smtClean="0">
                <a:latin typeface="+mj-lt"/>
              </a:rPr>
              <a:t>Workplace </a:t>
            </a:r>
            <a:r>
              <a:rPr lang="en-US" dirty="0">
                <a:latin typeface="+mj-lt"/>
              </a:rPr>
              <a:t>harassment, diversity and inclusion, W</a:t>
            </a:r>
            <a:r>
              <a:rPr lang="en-US" dirty="0" smtClean="0">
                <a:latin typeface="+mj-lt"/>
              </a:rPr>
              <a:t>histleblower</a:t>
            </a:r>
            <a:r>
              <a:rPr lang="en-US" dirty="0">
                <a:latin typeface="+mj-lt"/>
              </a:rPr>
              <a:t>, and other employee </a:t>
            </a:r>
            <a:r>
              <a:rPr lang="en-US" dirty="0" smtClean="0">
                <a:latin typeface="+mj-lt"/>
              </a:rPr>
              <a:t>protections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en-US" dirty="0" smtClean="0">
                <a:latin typeface="+mj-lt"/>
              </a:rPr>
              <a:t>Provide </a:t>
            </a:r>
            <a:r>
              <a:rPr lang="en-US" dirty="0">
                <a:latin typeface="+mj-lt"/>
              </a:rPr>
              <a:t>training and communications on diversity and inclusion matters, through face-to-face, hard copy, web-based, virtual and broadcast </a:t>
            </a:r>
            <a:r>
              <a:rPr lang="en-US" dirty="0" smtClean="0">
                <a:latin typeface="+mj-lt"/>
              </a:rPr>
              <a:t>modalities</a:t>
            </a:r>
            <a:endParaRPr lang="en-US" sz="20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Workforce Analysis: Identify and address barriers to </a:t>
            </a:r>
            <a:r>
              <a:rPr lang="en-US" sz="2000" dirty="0" err="1">
                <a:latin typeface="+mj-lt"/>
              </a:rPr>
              <a:t>EEO</a:t>
            </a:r>
            <a:r>
              <a:rPr lang="en-US" sz="2000" dirty="0">
                <a:latin typeface="+mj-lt"/>
              </a:rPr>
              <a:t> and diversity in the VA </a:t>
            </a:r>
            <a:r>
              <a:rPr lang="en-US" sz="2000" dirty="0" smtClean="0">
                <a:latin typeface="+mj-lt"/>
              </a:rPr>
              <a:t>workforce</a:t>
            </a:r>
            <a:endParaRPr lang="en-US" sz="20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Outreach &amp; Retention: Manages VA-wide recruitment outreach and retention programs </a:t>
            </a:r>
            <a:r>
              <a:rPr lang="en-US" sz="2000" dirty="0" smtClean="0">
                <a:latin typeface="+mj-lt"/>
              </a:rPr>
              <a:t>including: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Nationwide </a:t>
            </a:r>
            <a:r>
              <a:rPr lang="en-US" dirty="0">
                <a:latin typeface="+mj-lt"/>
              </a:rPr>
              <a:t>special emphasis </a:t>
            </a:r>
            <a:r>
              <a:rPr lang="en-US" dirty="0" smtClean="0">
                <a:latin typeface="+mj-lt"/>
              </a:rPr>
              <a:t>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Diversity </a:t>
            </a:r>
            <a:r>
              <a:rPr lang="en-US" dirty="0">
                <a:latin typeface="+mj-lt"/>
              </a:rPr>
              <a:t>internship </a:t>
            </a:r>
            <a:r>
              <a:rPr lang="en-US" dirty="0" smtClean="0">
                <a:latin typeface="+mj-lt"/>
              </a:rPr>
              <a:t>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Technical </a:t>
            </a:r>
            <a:r>
              <a:rPr lang="en-US" dirty="0">
                <a:latin typeface="+mj-lt"/>
              </a:rPr>
              <a:t>Assistance Reviews/site visits, and </a:t>
            </a:r>
            <a:endParaRPr lang="en-US" dirty="0" smtClean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Targeted outreach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338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42205" y="361950"/>
            <a:ext cx="759987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Major Program: Office </a:t>
            </a:r>
            <a:r>
              <a:rPr lang="en-US" dirty="0">
                <a:cs typeface="Arial" panose="020B0604020202020204" pitchFamily="34" charset="0"/>
              </a:rPr>
              <a:t>of Human Resources Management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9729" y="1524000"/>
            <a:ext cx="78105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  <a:cs typeface="Arial" panose="020B0604020202020204" pitchFamily="34" charset="0"/>
              </a:rPr>
              <a:t>Provides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policies and guidance </a:t>
            </a:r>
            <a:r>
              <a:rPr lang="en-US" sz="2800" dirty="0" smtClean="0">
                <a:latin typeface="+mn-lt"/>
                <a:cs typeface="Arial" panose="020B0604020202020204" pitchFamily="34" charset="0"/>
              </a:rPr>
              <a:t>on: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Staffing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Recruitment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Classification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Employee Relations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Workforce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planning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erformance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management and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recognition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W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ork-life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and employee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benefits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n-lt"/>
                <a:cs typeface="Arial" panose="020B0604020202020204" pitchFamily="34" charset="0"/>
              </a:rPr>
              <a:t>HR Information Systems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8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712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6718" y="381000"/>
            <a:ext cx="7466161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Major Program: </a:t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Office </a:t>
            </a:r>
            <a:r>
              <a:rPr lang="en-US" dirty="0">
                <a:cs typeface="Arial" panose="020B0604020202020204" pitchFamily="34" charset="0"/>
              </a:rPr>
              <a:t>of Resolution Management</a:t>
            </a:r>
            <a:endParaRPr lang="en-US" i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685" y="1589314"/>
            <a:ext cx="84364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  <a:cs typeface="Arial" panose="020B0604020202020204" pitchFamily="34" charset="0"/>
              </a:rPr>
              <a:t>Promotes 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a healthy working environment </a:t>
            </a:r>
            <a:r>
              <a:rPr lang="en-US" sz="2800" dirty="0" smtClean="0">
                <a:latin typeface="+mj-lt"/>
                <a:cs typeface="Arial" panose="020B0604020202020204" pitchFamily="34" charset="0"/>
              </a:rPr>
              <a:t>through: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+mj-lt"/>
                <a:cs typeface="Arial" panose="020B0604020202020204" pitchFamily="34" charset="0"/>
              </a:rPr>
              <a:t>revention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+mj-lt"/>
                <a:cs typeface="Arial" panose="020B0604020202020204" pitchFamily="34" charset="0"/>
              </a:rPr>
              <a:t>esolution techniques</a:t>
            </a:r>
          </a:p>
          <a:p>
            <a:pPr marL="342900" indent="-342900">
              <a:buFont typeface="Calibri" panose="020F0502020204030204" pitchFamily="34" charset="0"/>
              <a:buChar char="‒"/>
            </a:pPr>
            <a:r>
              <a:rPr lang="en-US" sz="2400" dirty="0" smtClean="0">
                <a:latin typeface="+mj-lt"/>
                <a:cs typeface="Arial" panose="020B0604020202020204" pitchFamily="34" charset="0"/>
              </a:rPr>
              <a:t>Timely processing </a:t>
            </a:r>
            <a:r>
              <a:rPr lang="en-US" sz="2400" dirty="0">
                <a:latin typeface="+mj-lt"/>
                <a:cs typeface="Arial" panose="020B0604020202020204" pitchFamily="34" charset="0"/>
              </a:rPr>
              <a:t>of workplace </a:t>
            </a:r>
            <a:r>
              <a:rPr lang="en-US" sz="2400" dirty="0" smtClean="0">
                <a:latin typeface="+mj-lt"/>
                <a:cs typeface="Arial" panose="020B0604020202020204" pitchFamily="34" charset="0"/>
              </a:rPr>
              <a:t>disputes and </a:t>
            </a:r>
            <a:r>
              <a:rPr lang="en-US" sz="2400" dirty="0">
                <a:latin typeface="+mj-lt"/>
                <a:cs typeface="Arial" panose="020B0604020202020204" pitchFamily="34" charset="0"/>
              </a:rPr>
              <a:t>complaints of </a:t>
            </a:r>
            <a:r>
              <a:rPr lang="en-US" sz="2400" dirty="0" smtClean="0">
                <a:latin typeface="+mj-lt"/>
                <a:cs typeface="Arial" panose="020B0604020202020204" pitchFamily="34" charset="0"/>
              </a:rPr>
              <a:t>Equal Employment Opportunity (</a:t>
            </a:r>
            <a:r>
              <a:rPr lang="en-US" sz="2400" dirty="0" err="1" smtClean="0">
                <a:latin typeface="+mj-lt"/>
                <a:cs typeface="Arial" panose="020B0604020202020204" pitchFamily="34" charset="0"/>
              </a:rPr>
              <a:t>EEO</a:t>
            </a:r>
            <a:r>
              <a:rPr lang="en-US" sz="2400" dirty="0" smtClean="0">
                <a:latin typeface="+mj-lt"/>
                <a:cs typeface="Arial" panose="020B0604020202020204" pitchFamily="34" charset="0"/>
              </a:rPr>
              <a:t>) discrimination</a:t>
            </a: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endParaRPr lang="en-US" sz="2800" dirty="0">
              <a:latin typeface="+mj-lt"/>
              <a:cs typeface="Arial" panose="020B0604020202020204" pitchFamily="34" charset="0"/>
            </a:endParaRPr>
          </a:p>
          <a:p>
            <a:endParaRPr lang="en-US" sz="28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4144</TotalTime>
  <Words>590</Words>
  <Application>Microsoft Office PowerPoint</Application>
  <PresentationFormat>On-screen Show (4:3)</PresentationFormat>
  <Paragraphs>114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Advanced Planning  Brief to Industry (APBI)    </vt:lpstr>
      <vt:lpstr>Agenda</vt:lpstr>
      <vt:lpstr>Background/Bio</vt:lpstr>
      <vt:lpstr>Office of  Human Resources &amp; Administration</vt:lpstr>
      <vt:lpstr>Major Program: Office of  Labor-Management Relations</vt:lpstr>
      <vt:lpstr>Major Program:  Office of Administration</vt:lpstr>
      <vt:lpstr>Major Program:  Office of Diversity and Inclusion</vt:lpstr>
      <vt:lpstr>Major Program: Office of Human Resources Management</vt:lpstr>
      <vt:lpstr>Major Program:  Office of Resolution Management</vt:lpstr>
      <vt:lpstr>Major Program:  VA Learning University</vt:lpstr>
      <vt:lpstr>Major Program: Veteran Employment Services Office</vt:lpstr>
      <vt:lpstr>Upcoming  Acquisition / 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Kramer, Deborah E. (VACO)</cp:lastModifiedBy>
  <cp:revision>576</cp:revision>
  <cp:lastPrinted>2014-10-14T19:23:27Z</cp:lastPrinted>
  <dcterms:created xsi:type="dcterms:W3CDTF">2009-09-28T17:46:17Z</dcterms:created>
  <dcterms:modified xsi:type="dcterms:W3CDTF">2014-10-15T11:12:35Z</dcterms:modified>
</cp:coreProperties>
</file>