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4"/>
    <p:sldMasterId id="2147483850" r:id="rId5"/>
  </p:sldMasterIdLst>
  <p:notesMasterIdLst>
    <p:notesMasterId r:id="rId85"/>
  </p:notesMasterIdLst>
  <p:sldIdLst>
    <p:sldId id="259" r:id="rId6"/>
    <p:sldId id="306" r:id="rId7"/>
    <p:sldId id="308" r:id="rId8"/>
    <p:sldId id="309" r:id="rId9"/>
    <p:sldId id="310" r:id="rId10"/>
    <p:sldId id="311" r:id="rId11"/>
    <p:sldId id="312" r:id="rId12"/>
    <p:sldId id="313" r:id="rId13"/>
    <p:sldId id="2076137637" r:id="rId14"/>
    <p:sldId id="314" r:id="rId15"/>
    <p:sldId id="272" r:id="rId16"/>
    <p:sldId id="318" r:id="rId17"/>
    <p:sldId id="319" r:id="rId18"/>
    <p:sldId id="320" r:id="rId19"/>
    <p:sldId id="321" r:id="rId20"/>
    <p:sldId id="322" r:id="rId21"/>
    <p:sldId id="407" r:id="rId22"/>
    <p:sldId id="408" r:id="rId23"/>
    <p:sldId id="409" r:id="rId24"/>
    <p:sldId id="410" r:id="rId25"/>
    <p:sldId id="315" r:id="rId26"/>
    <p:sldId id="411" r:id="rId27"/>
    <p:sldId id="316" r:id="rId28"/>
    <p:sldId id="323" r:id="rId29"/>
    <p:sldId id="324" r:id="rId30"/>
    <p:sldId id="300" r:id="rId31"/>
    <p:sldId id="401" r:id="rId32"/>
    <p:sldId id="275" r:id="rId33"/>
    <p:sldId id="276" r:id="rId34"/>
    <p:sldId id="304" r:id="rId35"/>
    <p:sldId id="317"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59" r:id="rId71"/>
    <p:sldId id="360" r:id="rId72"/>
    <p:sldId id="361" r:id="rId73"/>
    <p:sldId id="362" r:id="rId74"/>
    <p:sldId id="363" r:id="rId75"/>
    <p:sldId id="364" r:id="rId76"/>
    <p:sldId id="365" r:id="rId77"/>
    <p:sldId id="366" r:id="rId78"/>
    <p:sldId id="367" r:id="rId79"/>
    <p:sldId id="368" r:id="rId80"/>
    <p:sldId id="302" r:id="rId81"/>
    <p:sldId id="2076137638" r:id="rId82"/>
    <p:sldId id="2076137641" r:id="rId83"/>
    <p:sldId id="2076137640" r:id="rId84"/>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38C002-0FF9-EBFA-59FE-5A7BA2272B7A}" name="Saraswati, Mihira (she/they)" initials="S(" userId="S::mihira.saraswati@va.gov::b2fa22b8-e17d-403d-a25d-9018721a55d7" providerId="AD"/>
  <p188:author id="{F6A4101A-A950-797B-590A-3A7513749D6B}" name="Mills, Jonathan (VACO)" initials="JM" userId="S::Jonathan.Mills2@va.gov::2fc12842-1eeb-4de4-99b7-f9c99ba0ed54" providerId="AD"/>
  <p188:author id="{B593231B-20D9-BA83-5F95-A43B34DFFD5F}" name="Sandrow, Francine C. (she/her/hers)" initials="SFC(" userId="S::Francine.Sandrow@va.gov::a36316e5-9a0f-4231-82e4-cd8cd210c584" providerId="AD"/>
  <p188:author id="{959C111C-2F85-A02A-F57C-EC61CBF929A1}" name="Custer, Bradley A.  (APTIVE HTG)" initials="CH" userId="S::bradley.custer@va.gov::ea4d4e1d-d359-4d97-bb73-1fe8def4f3ab" providerId="AD"/>
  <p188:author id="{6FBC0B1D-F4A4-DB11-EB14-ED02B01CE323}" name="Mcquade, Linda G. (Aptive)" initials="M(" userId="S::linda.mcquade@va.gov::ec070a6d-fe76-4dd3-a47a-4320109785c2" providerId="AD"/>
  <p188:author id="{A61DBA2D-4C3F-FD70-DAB4-31EB6B3257FA}" name="Shrum, Karen, VBAVACO" initials="SKV" userId="S::Karen.Shrum@va.gov::f2bcad01-4fda-496d-ac58-487e08c6bdd7" providerId="AD"/>
  <p188:author id="{E1B3EE32-9CAC-B4E8-0FA7-B11C43ABE010}" name="Burgos, Spencer" initials="BS" userId="S::wilson.burgos@va.gov::f32a1531-e1fe-499d-b64c-77eff41bfaba" providerId="AD"/>
  <p188:author id="{C815F536-2E70-1EDE-AC0E-8D9103BA3DCC}" name="Rhodes, Aija" initials="AR" userId="S::Aija.Rhodes@va.gov::c2e6738a-7c2c-4e51-9b8f-aedcdcb480bb" providerId="AD"/>
  <p188:author id="{75B2B656-643C-D72A-4CC1-224E82E0C082}" name="Shrum, Karen, VBAVACO" initials="SV" userId="S::karen.shrum@va.gov::f2bcad01-4fda-496d-ac58-487e08c6bdd7" providerId="AD"/>
  <p188:author id="{82D7446A-59CA-BF76-424F-44A1CBFC37E5}" name="Saiz, Elaine T., VBAVACO" initials="SV" userId="S::elaine.saiz@va.gov::3614b945-3a14-440d-aab4-34583decc773" providerId="AD"/>
  <p188:author id="{F2A80A70-9DBC-86D5-4F24-5DB306BB7FEC}" name="Cheriathundam, Anupe J. (governmentcio Llc)" initials="CL" userId="S::anupe.cheriathundam@va.gov::bbd4c3d1-6a30-48f7-9a1d-495dd2893203" providerId="AD"/>
  <p188:author id="{39F1357C-A195-8FA9-DBD7-FF38E0D69CA8}" name="Rhodes, Aija" initials="RA" userId="S::aija.rhodes@va.gov::c2e6738a-7c2c-4e51-9b8f-aedcdcb480bb" providerId="AD"/>
  <p188:author id="{B2564D87-0F95-4544-D991-0AC9DCDACADC}" name="Burgos, Spencer" initials="WB" userId="S::Wilson.Burgos@va.gov::f32a1531-e1fe-499d-b64c-77eff41bfaba" providerId="AD"/>
  <p188:author id="{D3D41891-4DED-61ED-3CF8-503B8AD50697}" name="Spleth, Jo L. (FTC)" initials="SJL(" userId="S::Jo.Spleth@va.gov::ffe4c2e2-01d5-4bc9-bc3a-895cc5b2c688" providerId="AD"/>
  <p188:author id="{95A00F94-6805-BD31-0A56-B49D64921603}" name="Azeez, Shazra N. (Aptive HTG)" initials="ASN(H" userId="S::Shazra.Azeez@va.gov::eb5a5d39-86a4-4463-8db4-9d9f99be75db" providerId="AD"/>
  <p188:author id="{861E789E-F8CD-7A67-9B99-7BD9E18646A2}" name="Withers, Anne M." initials="WAM" userId="S::Anne.Withers@va.gov::72b8ef59-2ed2-44c0-9be0-6e1d27e008c6" providerId="AD"/>
  <p188:author id="{02CA0CAF-B257-B5E2-0378-A257A8860897}" name="Menard, Courtney S. (Reefpoint)" initials="MCS(" userId="S::Courtney.Menard@va.gov::0319e096-c07d-4b96-8c60-51e4b0144524" providerId="AD"/>
  <p188:author id="{01A975B0-3D7A-BB59-4B47-380274383ED9}" name="Bomar, Andrea R." initials="AB" userId="S::Andrea.Bomar@va.gov::74213c9a-7cf3-41e9-b7a1-4c9a13693fea" providerId="AD"/>
  <p188:author id="{F62588B5-1260-E083-1ADE-43DBDBCA3AB6}" name="Burdell, Frank E. (Dynamic Integrated Services)" initials="BFE(IS" userId="S::Frank.Burdell@va.gov::4bc3757f-cd0e-4fcb-857d-f09a0d5414c9" providerId="AD"/>
  <p188:author id="{4B6FA5B8-638B-2AA8-7D38-84DEC4E678FB}" name="Custer, Bradley A.  (APTIVE HTG)" initials="CBA(H" userId="S::Bradley.Custer@va.gov::ea4d4e1d-d359-4d97-bb73-1fe8def4f3ab" providerId="AD"/>
  <p188:author id="{325F62BD-653C-9D4C-997E-E2907409337F}" name="Haag, Jamie L." initials="HL" userId="S::jamie.haag@va.gov::6ad77ff9-0cda-44c3-ad41-a127dfa61947" providerId="AD"/>
  <p188:author id="{28EA6BC1-DE62-2786-2877-08CBD75134FD}" name="Jessup, Jennifer L." initials="JJ" userId="S::Jennifer.Jessup@va.gov::48de6580-47f5-473f-be69-7eb68b295bd3" providerId="AD"/>
  <p188:author id="{F0BC39D0-5B2C-185A-9748-83BBE423AC78}" name="Sandrow, Francine C. (she/her/hers)" initials="S(" userId="S::francine.sandrow@va.gov::a36316e5-9a0f-4231-82e4-cd8cd210c584" providerId="AD"/>
  <p188:author id="{9D0D72DA-68D9-6C07-BAE6-6ED7A5C9056E}" name="Withers, Anne M." initials="WM" userId="S::anne.withers@va.gov::72b8ef59-2ed2-44c0-9be0-6e1d27e008c6" providerId="AD"/>
  <p188:author id="{853D18E9-E4A4-C6E2-9B7A-000737147147}" name="Love Holmon, Shana Y." initials="SL" userId="S::Shana.Love-Holmon@va.gov::58f4491a-b8cc-4fda-bba8-753d0255a3aa" providerId="AD"/>
  <p188:author id="{953D5DE9-0971-14BF-0162-4BF98DF741E8}" name="Jawer, Michael A. (Aptive HTG)" initials="JMA(H" userId="S::Michael.Jawer@va.gov::5b9cb6ba-2ef4-43d3-b95a-76bd87d20d9b" providerId="AD"/>
  <p188:author id="{650569F4-29CD-5082-897B-E94BBBE5BA6A}" name="Jawer, Michael A. (Aptive HTG)" initials="JH" userId="S::michael.jawer@va.gov::5b9cb6ba-2ef4-43d3-b95a-76bd87d20d9b" providerId="AD"/>
  <p188:author id="{0CEE9AF9-18D6-D19A-3C51-F29E4EDB2AF3}" name="Sakshi Jain" initials="SJ" userId="S::Sakshi.jain@aptiveresources.com::330bd116-9fb1-4654-9ade-fcfc733312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58ED5"/>
    <a:srgbClr val="33B440"/>
    <a:srgbClr val="9BDAF1"/>
    <a:srgbClr val="FFC000"/>
    <a:srgbClr val="FFFF00"/>
    <a:srgbClr val="33CC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5B3E60-B4E5-497F-847C-C7BC40BFD0A4}" v="54" dt="2026-06-17T02:24:43.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7712" autoAdjust="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3-Year</a:t>
            </a:r>
            <a:r>
              <a:rPr lang="en-US" sz="1800" b="1" baseline="0"/>
              <a:t> Obligated Amounts ($B)</a:t>
            </a:r>
            <a:endParaRPr lang="en-US" sz="1800" b="1"/>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Sheet2!$C$1</c:f>
              <c:strCache>
                <c:ptCount val="1"/>
                <c:pt idx="0">
                  <c:v>End of Year Obligations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ln w="3175">
                      <a:solidFill>
                        <a:schemeClr val="tx1"/>
                      </a:solidFill>
                    </a:ln>
                    <a:no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Sheet2!$A$2:$A$4</c:f>
              <c:strCache>
                <c:ptCount val="3"/>
                <c:pt idx="0">
                  <c:v>FY24</c:v>
                </c:pt>
                <c:pt idx="1">
                  <c:v>FY25</c:v>
                </c:pt>
                <c:pt idx="2">
                  <c:v>FY26</c:v>
                </c:pt>
              </c:strCache>
            </c:strRef>
          </c:cat>
          <c:val>
            <c:numRef>
              <c:f>Sheet2!$C$2:$C$4</c:f>
              <c:numCache>
                <c:formatCode>"$"#,##0.00_);[Red]\("$"#,##0.00\)</c:formatCode>
                <c:ptCount val="3"/>
                <c:pt idx="0">
                  <c:v>7.97</c:v>
                </c:pt>
                <c:pt idx="1">
                  <c:v>7.89</c:v>
                </c:pt>
                <c:pt idx="2">
                  <c:v>8.32</c:v>
                </c:pt>
              </c:numCache>
            </c:numRef>
          </c:val>
          <c:extLst>
            <c:ext xmlns:c16="http://schemas.microsoft.com/office/drawing/2014/chart" uri="{C3380CC4-5D6E-409C-BE32-E72D297353CC}">
              <c16:uniqueId val="{00000000-CBFE-4374-A576-574F0254E3A1}"/>
            </c:ext>
          </c:extLst>
        </c:ser>
        <c:dLbls>
          <c:showLegendKey val="0"/>
          <c:showVal val="0"/>
          <c:showCatName val="0"/>
          <c:showSerName val="0"/>
          <c:showPercent val="0"/>
          <c:showBubbleSize val="0"/>
        </c:dLbls>
        <c:gapWidth val="219"/>
        <c:axId val="951849376"/>
        <c:axId val="951851176"/>
      </c:barChart>
      <c:lineChart>
        <c:grouping val="standard"/>
        <c:varyColors val="0"/>
        <c:ser>
          <c:idx val="0"/>
          <c:order val="0"/>
          <c:tx>
            <c:strRef>
              <c:f>Sheet2!$B$1</c:f>
              <c:strCache>
                <c:ptCount val="1"/>
                <c:pt idx="0">
                  <c:v>Current Obligations (thru 6/10)</c:v>
                </c:pt>
              </c:strCache>
            </c:strRef>
          </c:tx>
          <c:spPr>
            <a:ln w="28575" cap="rnd">
              <a:solidFill>
                <a:schemeClr val="accent2"/>
              </a:solidFill>
              <a:round/>
            </a:ln>
            <a:effectLst/>
          </c:spPr>
          <c:marker>
            <c:symbol val="none"/>
          </c:marker>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Sheet2!$A$2:$A$4</c:f>
              <c:strCache>
                <c:ptCount val="3"/>
                <c:pt idx="0">
                  <c:v>FY24</c:v>
                </c:pt>
                <c:pt idx="1">
                  <c:v>FY25</c:v>
                </c:pt>
                <c:pt idx="2">
                  <c:v>FY26</c:v>
                </c:pt>
              </c:strCache>
            </c:strRef>
          </c:cat>
          <c:val>
            <c:numRef>
              <c:f>Sheet2!$B$2:$B$4</c:f>
              <c:numCache>
                <c:formatCode>"$"#,##0.00_);[Red]\("$"#,##0.00\)</c:formatCode>
                <c:ptCount val="3"/>
                <c:pt idx="0">
                  <c:v>3.88</c:v>
                </c:pt>
                <c:pt idx="1">
                  <c:v>4.2300000000000004</c:v>
                </c:pt>
                <c:pt idx="2">
                  <c:v>5</c:v>
                </c:pt>
              </c:numCache>
            </c:numRef>
          </c:val>
          <c:smooth val="0"/>
          <c:extLst>
            <c:ext xmlns:c16="http://schemas.microsoft.com/office/drawing/2014/chart" uri="{C3380CC4-5D6E-409C-BE32-E72D297353CC}">
              <c16:uniqueId val="{00000001-CBFE-4374-A576-574F0254E3A1}"/>
            </c:ext>
          </c:extLst>
        </c:ser>
        <c:dLbls>
          <c:showLegendKey val="0"/>
          <c:showVal val="0"/>
          <c:showCatName val="0"/>
          <c:showSerName val="0"/>
          <c:showPercent val="0"/>
          <c:showBubbleSize val="0"/>
        </c:dLbls>
        <c:marker val="1"/>
        <c:smooth val="0"/>
        <c:axId val="951849376"/>
        <c:axId val="951851176"/>
      </c:lineChart>
      <c:catAx>
        <c:axId val="95184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1851176"/>
        <c:crosses val="autoZero"/>
        <c:auto val="1"/>
        <c:lblAlgn val="ctr"/>
        <c:lblOffset val="100"/>
        <c:noMultiLvlLbl val="0"/>
      </c:catAx>
      <c:valAx>
        <c:axId val="951851176"/>
        <c:scaling>
          <c:orientation val="minMax"/>
          <c:max val="9"/>
          <c:min val="0"/>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1849376"/>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3</a:t>
            </a:r>
            <a:r>
              <a:rPr lang="en-US" sz="1800" b="1" baseline="0"/>
              <a:t>-Year Awarded Actions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Sheet3!$C$1</c:f>
              <c:strCache>
                <c:ptCount val="1"/>
                <c:pt idx="0">
                  <c:v>End of Year Actions</c:v>
                </c:pt>
              </c:strCache>
            </c:strRef>
          </c:tx>
          <c:spPr>
            <a:solidFill>
              <a:schemeClr val="accent2"/>
            </a:solidFill>
            <a:ln>
              <a:noFill/>
            </a:ln>
            <a:effectLst/>
          </c:spPr>
          <c:invertIfNegative val="0"/>
          <c:dLbls>
            <c:dLbl>
              <c:idx val="2"/>
              <c:layout>
                <c:manualLayout>
                  <c:x val="0"/>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23-44F7-81C7-48C1E9A5A1D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Sheet3!$A$2:$A$4</c:f>
              <c:strCache>
                <c:ptCount val="3"/>
                <c:pt idx="0">
                  <c:v>FY24</c:v>
                </c:pt>
                <c:pt idx="1">
                  <c:v>FY25</c:v>
                </c:pt>
                <c:pt idx="2">
                  <c:v>FY26</c:v>
                </c:pt>
              </c:strCache>
            </c:strRef>
          </c:cat>
          <c:val>
            <c:numRef>
              <c:f>Sheet3!$C$2:$C$4</c:f>
              <c:numCache>
                <c:formatCode>#,##0</c:formatCode>
                <c:ptCount val="3"/>
                <c:pt idx="0">
                  <c:v>2957</c:v>
                </c:pt>
                <c:pt idx="1">
                  <c:v>2838</c:v>
                </c:pt>
                <c:pt idx="2">
                  <c:v>2310</c:v>
                </c:pt>
              </c:numCache>
            </c:numRef>
          </c:val>
          <c:extLst>
            <c:ext xmlns:c16="http://schemas.microsoft.com/office/drawing/2014/chart" uri="{C3380CC4-5D6E-409C-BE32-E72D297353CC}">
              <c16:uniqueId val="{00000001-AD23-44F7-81C7-48C1E9A5A1D6}"/>
            </c:ext>
          </c:extLst>
        </c:ser>
        <c:dLbls>
          <c:showLegendKey val="0"/>
          <c:showVal val="0"/>
          <c:showCatName val="0"/>
          <c:showSerName val="0"/>
          <c:showPercent val="0"/>
          <c:showBubbleSize val="0"/>
        </c:dLbls>
        <c:gapWidth val="219"/>
        <c:axId val="957288496"/>
        <c:axId val="957285256"/>
      </c:barChart>
      <c:lineChart>
        <c:grouping val="standard"/>
        <c:varyColors val="0"/>
        <c:ser>
          <c:idx val="0"/>
          <c:order val="0"/>
          <c:tx>
            <c:strRef>
              <c:f>Sheet3!$B$1</c:f>
              <c:strCache>
                <c:ptCount val="1"/>
                <c:pt idx="0">
                  <c:v>Current Actions (thru 6/10)</c:v>
                </c:pt>
              </c:strCache>
            </c:strRef>
          </c:tx>
          <c:spPr>
            <a:ln w="28575" cap="rnd">
              <a:solidFill>
                <a:schemeClr val="accent1"/>
              </a:solidFill>
              <a:round/>
            </a:ln>
            <a:effectLst/>
          </c:spPr>
          <c:marker>
            <c:symbol val="none"/>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23-44F7-81C7-48C1E9A5A1D6}"/>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23-44F7-81C7-48C1E9A5A1D6}"/>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23-44F7-81C7-48C1E9A5A1D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Sheet3!$A$2:$A$4</c:f>
              <c:strCache>
                <c:ptCount val="3"/>
                <c:pt idx="0">
                  <c:v>FY24</c:v>
                </c:pt>
                <c:pt idx="1">
                  <c:v>FY25</c:v>
                </c:pt>
                <c:pt idx="2">
                  <c:v>FY26</c:v>
                </c:pt>
              </c:strCache>
            </c:strRef>
          </c:cat>
          <c:val>
            <c:numRef>
              <c:f>Sheet3!$B$2:$B$4</c:f>
              <c:numCache>
                <c:formatCode>#,##0</c:formatCode>
                <c:ptCount val="3"/>
                <c:pt idx="0">
                  <c:v>1826</c:v>
                </c:pt>
                <c:pt idx="1">
                  <c:v>1642</c:v>
                </c:pt>
                <c:pt idx="2">
                  <c:v>1590</c:v>
                </c:pt>
              </c:numCache>
            </c:numRef>
          </c:val>
          <c:smooth val="0"/>
          <c:extLst>
            <c:ext xmlns:c16="http://schemas.microsoft.com/office/drawing/2014/chart" uri="{C3380CC4-5D6E-409C-BE32-E72D297353CC}">
              <c16:uniqueId val="{00000005-AD23-44F7-81C7-48C1E9A5A1D6}"/>
            </c:ext>
          </c:extLst>
        </c:ser>
        <c:dLbls>
          <c:showLegendKey val="0"/>
          <c:showVal val="0"/>
          <c:showCatName val="0"/>
          <c:showSerName val="0"/>
          <c:showPercent val="0"/>
          <c:showBubbleSize val="0"/>
        </c:dLbls>
        <c:marker val="1"/>
        <c:smooth val="0"/>
        <c:axId val="957288496"/>
        <c:axId val="957285256"/>
      </c:lineChart>
      <c:catAx>
        <c:axId val="95728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7285256"/>
        <c:crosses val="autoZero"/>
        <c:auto val="1"/>
        <c:lblAlgn val="ctr"/>
        <c:lblOffset val="100"/>
        <c:noMultiLvlLbl val="0"/>
      </c:catAx>
      <c:valAx>
        <c:axId val="957285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7288496"/>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Sheet1!$B$3</c:f>
              <c:strCache>
                <c:ptCount val="1"/>
                <c:pt idx="0">
                  <c:v> Sum of Obligated Amount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56B-470D-8FAA-1E43CBA2B6A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56B-470D-8FAA-1E43CBA2B6A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56B-470D-8FAA-1E43CBA2B6A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56B-470D-8FAA-1E43CBA2B6A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56B-470D-8FAA-1E43CBA2B6A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56B-470D-8FAA-1E43CBA2B6A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56B-470D-8FAA-1E43CBA2B6AF}"/>
              </c:ext>
            </c:extLst>
          </c:dPt>
          <c:cat>
            <c:strRef>
              <c:f>Sheet1!$A$4:$A$9</c:f>
              <c:strCache>
                <c:ptCount val="6"/>
                <c:pt idx="0">
                  <c:v>OIT</c:v>
                </c:pt>
                <c:pt idx="1">
                  <c:v>OEHRM</c:v>
                </c:pt>
                <c:pt idx="2">
                  <c:v>OM</c:v>
                </c:pt>
                <c:pt idx="3">
                  <c:v>VHA</c:v>
                </c:pt>
                <c:pt idx="4">
                  <c:v>VBA</c:v>
                </c:pt>
                <c:pt idx="5">
                  <c:v>Other</c:v>
                </c:pt>
              </c:strCache>
            </c:strRef>
          </c:cat>
          <c:val>
            <c:numRef>
              <c:f>Sheet1!$B$4:$B$9</c:f>
              <c:numCache>
                <c:formatCode>"$"#,##0.000_);\("$"#,##0.000\)</c:formatCode>
                <c:ptCount val="6"/>
                <c:pt idx="0">
                  <c:v>3.13</c:v>
                </c:pt>
                <c:pt idx="1">
                  <c:v>1.23</c:v>
                </c:pt>
                <c:pt idx="2">
                  <c:v>0.25</c:v>
                </c:pt>
                <c:pt idx="3">
                  <c:v>0.23699999999999999</c:v>
                </c:pt>
                <c:pt idx="4">
                  <c:v>1E-3</c:v>
                </c:pt>
                <c:pt idx="5">
                  <c:v>0.153</c:v>
                </c:pt>
              </c:numCache>
            </c:numRef>
          </c:val>
          <c:extLst>
            <c:ext xmlns:c16="http://schemas.microsoft.com/office/drawing/2014/chart" uri="{C3380CC4-5D6E-409C-BE32-E72D297353CC}">
              <c16:uniqueId val="{0000000E-F56B-470D-8FAA-1E43CBA2B6AF}"/>
            </c:ext>
          </c:extLst>
        </c:ser>
        <c:dLbls>
          <c:showLegendKey val="0"/>
          <c:showVal val="0"/>
          <c:showCatName val="0"/>
          <c:showSerName val="0"/>
          <c:showPercent val="0"/>
          <c:showBubbleSize val="0"/>
          <c:showLeaderLines val="1"/>
        </c:dLbls>
        <c:firstSliceAng val="12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 Arial "/>
              <a:ea typeface="+mn-ea"/>
              <a:cs typeface="+mn-cs"/>
            </a:defRPr>
          </a:pPr>
          <a:endParaRPr lang="en-US"/>
        </a:p>
      </c:txPr>
    </c:legend>
    <c:plotVisOnly val="1"/>
    <c:dispBlanksAs val="gap"/>
    <c:showDLblsOverMax val="0"/>
  </c:chart>
  <c:spPr>
    <a:noFill/>
    <a:ln>
      <a:noFill/>
    </a:ln>
    <a:effectLst/>
  </c:spPr>
  <c:txPr>
    <a:bodyPr/>
    <a:lstStyle/>
    <a:p>
      <a:pPr>
        <a:defRPr sz="2400">
          <a:latin typeface=" Arial "/>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Sheet1!$B$3</c:f>
              <c:strCache>
                <c:ptCount val="1"/>
                <c:pt idx="0">
                  <c:v> Sum of Obligated Amount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77B-417E-8614-5B1004A64D9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77B-417E-8614-5B1004A64D9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77B-417E-8614-5B1004A64D9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77B-417E-8614-5B1004A64D9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77B-417E-8614-5B1004A64D9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77B-417E-8614-5B1004A64D9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77B-417E-8614-5B1004A64D95}"/>
              </c:ext>
            </c:extLst>
          </c:dPt>
          <c:cat>
            <c:strRef>
              <c:f>Sheet1!$A$4:$A$9</c:f>
              <c:strCache>
                <c:ptCount val="6"/>
                <c:pt idx="0">
                  <c:v>OIT</c:v>
                </c:pt>
                <c:pt idx="1">
                  <c:v>OEHRM</c:v>
                </c:pt>
                <c:pt idx="2">
                  <c:v>OM</c:v>
                </c:pt>
                <c:pt idx="3">
                  <c:v>VHA</c:v>
                </c:pt>
                <c:pt idx="4">
                  <c:v>VBA</c:v>
                </c:pt>
                <c:pt idx="5">
                  <c:v>Other</c:v>
                </c:pt>
              </c:strCache>
            </c:strRef>
          </c:cat>
          <c:val>
            <c:numRef>
              <c:f>Sheet1!$B$4:$B$9</c:f>
              <c:numCache>
                <c:formatCode>"$"#,##0.000_);\("$"#,##0.000\)</c:formatCode>
                <c:ptCount val="6"/>
                <c:pt idx="0">
                  <c:v>5.81</c:v>
                </c:pt>
                <c:pt idx="1">
                  <c:v>1.89</c:v>
                </c:pt>
                <c:pt idx="2">
                  <c:v>0.41499999999999998</c:v>
                </c:pt>
                <c:pt idx="3">
                  <c:v>0.35399999999999998</c:v>
                </c:pt>
                <c:pt idx="4">
                  <c:v>2.8000000000000001E-2</c:v>
                </c:pt>
                <c:pt idx="5">
                  <c:v>0.1</c:v>
                </c:pt>
              </c:numCache>
            </c:numRef>
          </c:val>
          <c:extLst>
            <c:ext xmlns:c16="http://schemas.microsoft.com/office/drawing/2014/chart" uri="{C3380CC4-5D6E-409C-BE32-E72D297353CC}">
              <c16:uniqueId val="{0000000E-877B-417E-8614-5B1004A64D95}"/>
            </c:ext>
          </c:extLst>
        </c:ser>
        <c:dLbls>
          <c:showLegendKey val="0"/>
          <c:showVal val="0"/>
          <c:showCatName val="0"/>
          <c:showSerName val="0"/>
          <c:showPercent val="0"/>
          <c:showBubbleSize val="0"/>
          <c:showLeaderLines val="1"/>
        </c:dLbls>
        <c:firstSliceAng val="12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 Arial "/>
              <a:ea typeface="+mn-ea"/>
              <a:cs typeface="+mn-cs"/>
            </a:defRPr>
          </a:pPr>
          <a:endParaRPr lang="en-US"/>
        </a:p>
      </c:txPr>
    </c:legend>
    <c:plotVisOnly val="1"/>
    <c:dispBlanksAs val="gap"/>
    <c:showDLblsOverMax val="0"/>
  </c:chart>
  <c:spPr>
    <a:noFill/>
    <a:ln>
      <a:noFill/>
    </a:ln>
    <a:effectLst/>
  </c:spPr>
  <c:txPr>
    <a:bodyPr/>
    <a:lstStyle/>
    <a:p>
      <a:pPr>
        <a:defRPr sz="2400">
          <a:latin typeface=" Arial "/>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dk1">
                    <a:lumMod val="75000"/>
                    <a:lumOff val="25000"/>
                  </a:schemeClr>
                </a:solidFill>
                <a:latin typeface=" Arial "/>
                <a:ea typeface="+mn-ea"/>
                <a:cs typeface="+mn-cs"/>
              </a:defRPr>
            </a:pPr>
            <a:r>
              <a:rPr lang="en-US"/>
              <a:t>3-Year</a:t>
            </a:r>
          </a:p>
          <a:p>
            <a:pPr>
              <a:defRPr/>
            </a:pPr>
            <a:r>
              <a:rPr lang="en-US"/>
              <a:t>Average for</a:t>
            </a:r>
          </a:p>
          <a:p>
            <a:pPr>
              <a:defRPr/>
            </a:pPr>
            <a:r>
              <a:rPr lang="en-US"/>
              <a:t>New Awards</a:t>
            </a:r>
          </a:p>
        </c:rich>
      </c:tx>
      <c:layout>
        <c:manualLayout>
          <c:xMode val="edge"/>
          <c:yMode val="edge"/>
          <c:x val="1.4500810636300871E-2"/>
          <c:y val="5.9989223075367755E-2"/>
        </c:manualLayout>
      </c:layout>
      <c:overlay val="0"/>
      <c:spPr>
        <a:noFill/>
        <a:ln>
          <a:noFill/>
        </a:ln>
        <a:effectLst/>
      </c:spPr>
      <c:txPr>
        <a:bodyPr rot="0" spcFirstLastPara="1" vertOverflow="ellipsis" vert="horz" wrap="square" anchor="ctr" anchorCtr="1"/>
        <a:lstStyle/>
        <a:p>
          <a:pPr>
            <a:defRPr sz="1680" b="1" i="0" u="none" strike="noStrike" kern="1200" baseline="0">
              <a:solidFill>
                <a:schemeClr val="dk1">
                  <a:lumMod val="75000"/>
                  <a:lumOff val="25000"/>
                </a:schemeClr>
              </a:solidFill>
              <a:latin typeface=" Arial "/>
              <a:ea typeface="+mn-ea"/>
              <a:cs typeface="+mn-cs"/>
            </a:defRPr>
          </a:pPr>
          <a:endParaRPr lang="en-US"/>
        </a:p>
      </c:txPr>
    </c:title>
    <c:autoTitleDeleted val="0"/>
    <c:plotArea>
      <c:layout>
        <c:manualLayout>
          <c:layoutTarget val="inner"/>
          <c:xMode val="edge"/>
          <c:yMode val="edge"/>
          <c:x val="0.21203380149333026"/>
          <c:y val="5.0597760750281127E-2"/>
          <c:w val="0.3410536911633969"/>
          <c:h val="0.8906875883759281"/>
        </c:manualLayout>
      </c:layout>
      <c:pieChart>
        <c:varyColors val="1"/>
        <c:ser>
          <c:idx val="0"/>
          <c:order val="0"/>
          <c:tx>
            <c:strRef>
              <c:f>Sheet2!$B$12</c:f>
              <c:strCache>
                <c:ptCount val="1"/>
                <c:pt idx="0">
                  <c:v># of New Awards</c:v>
                </c:pt>
              </c:strCache>
            </c:strRef>
          </c:tx>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1E8-493B-B9FC-CA5CB81563CF}"/>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1E8-493B-B9FC-CA5CB81563CF}"/>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1E8-493B-B9FC-CA5CB81563CF}"/>
              </c:ext>
            </c:extLst>
          </c:dPt>
          <c:dPt>
            <c:idx val="3"/>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1E8-493B-B9FC-CA5CB81563CF}"/>
              </c:ext>
            </c:extLst>
          </c:dPt>
          <c:dPt>
            <c:idx val="4"/>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1E8-493B-B9FC-CA5CB81563CF}"/>
              </c:ext>
            </c:extLst>
          </c:dPt>
          <c:dLbls>
            <c:dLbl>
              <c:idx val="2"/>
              <c:layout>
                <c:manualLayout>
                  <c:x val="6.8084142098516723E-2"/>
                  <c:y val="0.1449187567582095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1E8-493B-B9FC-CA5CB81563CF}"/>
                </c:ext>
              </c:extLst>
            </c:dLbl>
            <c:dLbl>
              <c:idx val="3"/>
              <c:layout>
                <c:manualLayout>
                  <c:x val="9.7204419215039974E-5"/>
                  <c:y val="8.9461638179671316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1E8-493B-B9FC-CA5CB81563CF}"/>
                </c:ext>
              </c:extLst>
            </c:dLbl>
            <c:dLbl>
              <c:idx val="4"/>
              <c:layout>
                <c:manualLayout>
                  <c:x val="2.4999427034764488E-2"/>
                  <c:y val="3.0350606918649273E-3"/>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7.0184840286651645E-2"/>
                      <c:h val="9.2274845228816002E-2"/>
                    </c:manualLayout>
                  </c15:layout>
                </c:ext>
                <c:ext xmlns:c16="http://schemas.microsoft.com/office/drawing/2014/chart" uri="{C3380CC4-5D6E-409C-BE32-E72D297353CC}">
                  <c16:uniqueId val="{00000009-11E8-493B-B9FC-CA5CB81563C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 Arial "/>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Sheet2!$A$13:$A$17</c:f>
              <c:strCache>
                <c:ptCount val="5"/>
                <c:pt idx="0">
                  <c:v>NASA SEWP</c:v>
                </c:pt>
                <c:pt idx="1">
                  <c:v>Internal Contracts</c:v>
                </c:pt>
                <c:pt idx="2">
                  <c:v>GSA</c:v>
                </c:pt>
                <c:pt idx="3">
                  <c:v>External Contract Vehicles and IAAs</c:v>
                </c:pt>
                <c:pt idx="4">
                  <c:v>T4NG</c:v>
                </c:pt>
              </c:strCache>
            </c:strRef>
          </c:cat>
          <c:val>
            <c:numRef>
              <c:f>Sheet2!$B$13:$B$17</c:f>
              <c:numCache>
                <c:formatCode>General</c:formatCode>
                <c:ptCount val="5"/>
                <c:pt idx="0">
                  <c:v>318</c:v>
                </c:pt>
                <c:pt idx="1">
                  <c:v>169</c:v>
                </c:pt>
                <c:pt idx="2">
                  <c:v>70</c:v>
                </c:pt>
                <c:pt idx="3">
                  <c:v>13</c:v>
                </c:pt>
                <c:pt idx="4">
                  <c:v>20</c:v>
                </c:pt>
              </c:numCache>
            </c:numRef>
          </c:val>
          <c:extLst>
            <c:ext xmlns:c16="http://schemas.microsoft.com/office/drawing/2014/chart" uri="{C3380CC4-5D6E-409C-BE32-E72D297353CC}">
              <c16:uniqueId val="{0000000A-11E8-493B-B9FC-CA5CB81563C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400" b="1" i="0" u="none" strike="noStrike" kern="1200" baseline="0">
                <a:solidFill>
                  <a:schemeClr val="dk1">
                    <a:lumMod val="75000"/>
                    <a:lumOff val="25000"/>
                  </a:schemeClr>
                </a:solidFill>
                <a:latin typeface=" Arial "/>
                <a:ea typeface="+mn-ea"/>
                <a:cs typeface="+mn-cs"/>
              </a:defRPr>
            </a:pPr>
            <a:endParaRPr lang="en-US"/>
          </a:p>
        </c:txPr>
      </c:legendEntry>
      <c:legendEntry>
        <c:idx val="1"/>
        <c:txPr>
          <a:bodyPr rot="0" spcFirstLastPara="1" vertOverflow="ellipsis" vert="horz" wrap="square" anchor="ctr" anchorCtr="1"/>
          <a:lstStyle/>
          <a:p>
            <a:pPr>
              <a:defRPr sz="1400" b="1" i="0" u="none" strike="noStrike" kern="1200" baseline="0">
                <a:solidFill>
                  <a:schemeClr val="dk1">
                    <a:lumMod val="75000"/>
                    <a:lumOff val="25000"/>
                  </a:schemeClr>
                </a:solidFill>
                <a:latin typeface=" Arial "/>
                <a:ea typeface="+mn-ea"/>
                <a:cs typeface="+mn-cs"/>
              </a:defRPr>
            </a:pPr>
            <a:endParaRPr lang="en-US"/>
          </a:p>
        </c:txPr>
      </c:legendEntry>
      <c:legendEntry>
        <c:idx val="2"/>
        <c:txPr>
          <a:bodyPr rot="0" spcFirstLastPara="1" vertOverflow="ellipsis" vert="horz" wrap="square" anchor="ctr" anchorCtr="1"/>
          <a:lstStyle/>
          <a:p>
            <a:pPr>
              <a:defRPr sz="1400" b="1" i="0" u="none" strike="noStrike" kern="1200" baseline="0">
                <a:solidFill>
                  <a:schemeClr val="dk1">
                    <a:lumMod val="75000"/>
                    <a:lumOff val="25000"/>
                  </a:schemeClr>
                </a:solidFill>
                <a:latin typeface=" Arial "/>
                <a:ea typeface="+mn-ea"/>
                <a:cs typeface="+mn-cs"/>
              </a:defRPr>
            </a:pPr>
            <a:endParaRPr lang="en-US"/>
          </a:p>
        </c:txPr>
      </c:legendEntry>
      <c:legendEntry>
        <c:idx val="3"/>
        <c:txPr>
          <a:bodyPr rot="0" spcFirstLastPara="1" vertOverflow="ellipsis" vert="horz" wrap="square" anchor="ctr" anchorCtr="1"/>
          <a:lstStyle/>
          <a:p>
            <a:pPr>
              <a:defRPr sz="1400" b="1" i="0" u="none" strike="noStrike" kern="1200" baseline="0">
                <a:solidFill>
                  <a:schemeClr val="dk1">
                    <a:lumMod val="75000"/>
                    <a:lumOff val="25000"/>
                  </a:schemeClr>
                </a:solidFill>
                <a:latin typeface=" Arial "/>
                <a:ea typeface="+mn-ea"/>
                <a:cs typeface="+mn-cs"/>
              </a:defRPr>
            </a:pPr>
            <a:endParaRPr lang="en-US"/>
          </a:p>
        </c:txPr>
      </c:legendEntry>
      <c:legendEntry>
        <c:idx val="4"/>
        <c:txPr>
          <a:bodyPr rot="0" spcFirstLastPara="1" vertOverflow="ellipsis" vert="horz" wrap="square" anchor="ctr" anchorCtr="1"/>
          <a:lstStyle/>
          <a:p>
            <a:pPr>
              <a:defRPr sz="1400" b="1" i="0" u="none" strike="noStrike" kern="1200" baseline="0">
                <a:solidFill>
                  <a:schemeClr val="dk1">
                    <a:lumMod val="75000"/>
                    <a:lumOff val="25000"/>
                  </a:schemeClr>
                </a:solidFill>
                <a:latin typeface=" Arial "/>
                <a:ea typeface="+mn-ea"/>
                <a:cs typeface="+mn-cs"/>
              </a:defRPr>
            </a:pPr>
            <a:endParaRPr lang="en-US"/>
          </a:p>
        </c:txPr>
      </c:legendEntry>
      <c:layout>
        <c:manualLayout>
          <c:xMode val="edge"/>
          <c:yMode val="edge"/>
          <c:x val="0.5718326228320898"/>
          <c:y val="1.1298174529737971E-3"/>
          <c:w val="0.4281673771679102"/>
          <c:h val="0.998870182547026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 Arial "/>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400">
          <a:latin typeface=" Arial "/>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5" Type="http://schemas.openxmlformats.org/officeDocument/2006/relationships/image" Target="../media/image28.png"/><Relationship Id="rId4" Type="http://schemas.openxmlformats.org/officeDocument/2006/relationships/image" Target="../media/image27.png"/></Relationships>
</file>

<file path=ppt/drawings/drawing1.xml><?xml version="1.0" encoding="utf-8"?>
<c:userShapes xmlns:c="http://schemas.openxmlformats.org/drawingml/2006/chart">
  <cdr:relSizeAnchor xmlns:cdr="http://schemas.openxmlformats.org/drawingml/2006/chartDrawing">
    <cdr:from>
      <cdr:x>0.85164</cdr:x>
      <cdr:y>0.10458</cdr:y>
    </cdr:from>
    <cdr:to>
      <cdr:x>0.95018</cdr:x>
      <cdr:y>0.17804</cdr:y>
    </cdr:to>
    <cdr:sp macro="" textlink="">
      <cdr:nvSpPr>
        <cdr:cNvPr id="2" name="TextBox 1">
          <a:extLst xmlns:a="http://schemas.openxmlformats.org/drawingml/2006/main">
            <a:ext uri="{FF2B5EF4-FFF2-40B4-BE49-F238E27FC236}">
              <a16:creationId xmlns:a16="http://schemas.microsoft.com/office/drawing/2014/main" id="{53ADE519-B140-07F3-D87D-88ED94A427C1}"/>
            </a:ext>
          </a:extLst>
        </cdr:cNvPr>
        <cdr:cNvSpPr txBox="1"/>
      </cdr:nvSpPr>
      <cdr:spPr>
        <a:xfrm xmlns:a="http://schemas.openxmlformats.org/drawingml/2006/main">
          <a:off x="7163587" y="308836"/>
          <a:ext cx="828805" cy="2169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i="1" kern="1200" dirty="0"/>
            <a:t>Projected</a:t>
          </a:r>
          <a:endParaRPr lang="en-US" sz="1100" i="1"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0.84862</cdr:x>
      <cdr:y>0.30893</cdr:y>
    </cdr:from>
    <cdr:to>
      <cdr:x>0.94716</cdr:x>
      <cdr:y>0.4238</cdr:y>
    </cdr:to>
    <cdr:sp macro="" textlink="">
      <cdr:nvSpPr>
        <cdr:cNvPr id="2" name="TextBox 1">
          <a:extLst xmlns:a="http://schemas.openxmlformats.org/drawingml/2006/main">
            <a:ext uri="{FF2B5EF4-FFF2-40B4-BE49-F238E27FC236}">
              <a16:creationId xmlns:a16="http://schemas.microsoft.com/office/drawing/2014/main" id="{7D7A7247-FC0A-9076-B1EF-5E34A640733C}"/>
            </a:ext>
          </a:extLst>
        </cdr:cNvPr>
        <cdr:cNvSpPr txBox="1"/>
      </cdr:nvSpPr>
      <cdr:spPr>
        <a:xfrm xmlns:a="http://schemas.openxmlformats.org/drawingml/2006/main">
          <a:off x="7138187" y="847462"/>
          <a:ext cx="828805" cy="3151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i="1" kern="1200" dirty="0"/>
            <a:t>Projected</a:t>
          </a:r>
          <a:endParaRPr lang="en-US" sz="1100" i="1" kern="1200" dirty="0"/>
        </a:p>
      </cdr:txBody>
    </cdr:sp>
  </cdr:relSizeAnchor>
</c:userShapes>
</file>

<file path=ppt/drawings/drawing3.xml><?xml version="1.0" encoding="utf-8"?>
<c:userShapes xmlns:c="http://schemas.openxmlformats.org/drawingml/2006/chart">
  <cdr:relSizeAnchor xmlns:cdr="http://schemas.openxmlformats.org/drawingml/2006/chartDrawing">
    <cdr:from>
      <cdr:x>1.37052E-7</cdr:x>
      <cdr:y>0.30787</cdr:y>
    </cdr:from>
    <cdr:to>
      <cdr:x>0.11918</cdr:x>
      <cdr:y>0.48173</cdr:y>
    </cdr:to>
    <cdr:sp macro="" textlink="">
      <cdr:nvSpPr>
        <cdr:cNvPr id="2" name="TextBox 1">
          <a:extLst xmlns:a="http://schemas.openxmlformats.org/drawingml/2006/main">
            <a:ext uri="{FF2B5EF4-FFF2-40B4-BE49-F238E27FC236}">
              <a16:creationId xmlns:a16="http://schemas.microsoft.com/office/drawing/2014/main" id="{CDA49314-75F5-568E-0928-64867E049698}"/>
            </a:ext>
          </a:extLst>
        </cdr:cNvPr>
        <cdr:cNvSpPr txBox="1"/>
      </cdr:nvSpPr>
      <cdr:spPr>
        <a:xfrm xmlns:a="http://schemas.openxmlformats.org/drawingml/2006/main">
          <a:off x="1" y="1226036"/>
          <a:ext cx="869598" cy="6923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kern="1200" dirty="0">
              <a:solidFill>
                <a:srgbClr val="0070C0"/>
              </a:solidFill>
              <a:latin typeface=" Arial "/>
            </a:rPr>
            <a:t>$3.1B</a:t>
          </a:r>
        </a:p>
      </cdr:txBody>
    </cdr:sp>
  </cdr:relSizeAnchor>
  <cdr:relSizeAnchor xmlns:cdr="http://schemas.openxmlformats.org/drawingml/2006/chartDrawing">
    <cdr:from>
      <cdr:x>0.62225</cdr:x>
      <cdr:y>0.09466</cdr:y>
    </cdr:from>
    <cdr:to>
      <cdr:x>0.76189</cdr:x>
      <cdr:y>0.22915</cdr:y>
    </cdr:to>
    <cdr:sp macro="" textlink="">
      <cdr:nvSpPr>
        <cdr:cNvPr id="3" name="TextBox 2">
          <a:extLst xmlns:a="http://schemas.openxmlformats.org/drawingml/2006/main">
            <a:ext uri="{FF2B5EF4-FFF2-40B4-BE49-F238E27FC236}">
              <a16:creationId xmlns:a16="http://schemas.microsoft.com/office/drawing/2014/main" id="{9D57D4C2-A7B9-2771-F540-F255C1691D6D}"/>
            </a:ext>
          </a:extLst>
        </cdr:cNvPr>
        <cdr:cNvSpPr txBox="1"/>
      </cdr:nvSpPr>
      <cdr:spPr>
        <a:xfrm xmlns:a="http://schemas.openxmlformats.org/drawingml/2006/main">
          <a:off x="4540248" y="376967"/>
          <a:ext cx="1018903" cy="5355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0.56394</cdr:x>
      <cdr:y>0.06782</cdr:y>
    </cdr:from>
    <cdr:to>
      <cdr:x>0.68677</cdr:x>
      <cdr:y>0.19183</cdr:y>
    </cdr:to>
    <cdr:pic>
      <cdr:nvPicPr>
        <cdr:cNvPr id="4" name="chart">
          <a:extLst xmlns:a="http://schemas.openxmlformats.org/drawingml/2006/main">
            <a:ext uri="{FF2B5EF4-FFF2-40B4-BE49-F238E27FC236}">
              <a16:creationId xmlns:a16="http://schemas.microsoft.com/office/drawing/2014/main" id="{0527960F-1884-19C0-EC90-E6C5EA944F9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114800" y="270091"/>
          <a:ext cx="896190" cy="493819"/>
        </a:xfrm>
        <a:prstGeom xmlns:a="http://schemas.openxmlformats.org/drawingml/2006/main" prst="rect">
          <a:avLst/>
        </a:prstGeom>
      </cdr:spPr>
    </cdr:pic>
  </cdr:relSizeAnchor>
  <cdr:relSizeAnchor xmlns:cdr="http://schemas.openxmlformats.org/drawingml/2006/chartDrawing">
    <cdr:from>
      <cdr:x>0.63734</cdr:x>
      <cdr:y>0.376</cdr:y>
    </cdr:from>
    <cdr:to>
      <cdr:x>0.77186</cdr:x>
      <cdr:y>0.5</cdr:y>
    </cdr:to>
    <cdr:pic>
      <cdr:nvPicPr>
        <cdr:cNvPr id="5" name="chart">
          <a:extLst xmlns:a="http://schemas.openxmlformats.org/drawingml/2006/main">
            <a:ext uri="{FF2B5EF4-FFF2-40B4-BE49-F238E27FC236}">
              <a16:creationId xmlns:a16="http://schemas.microsoft.com/office/drawing/2014/main" id="{7C4901AE-C71F-915F-BC93-43CAA1AA9D7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4650377" y="1497339"/>
          <a:ext cx="981541" cy="493819"/>
        </a:xfrm>
        <a:prstGeom xmlns:a="http://schemas.openxmlformats.org/drawingml/2006/main" prst="rect">
          <a:avLst/>
        </a:prstGeom>
      </cdr:spPr>
    </cdr:pic>
  </cdr:relSizeAnchor>
  <cdr:relSizeAnchor xmlns:cdr="http://schemas.openxmlformats.org/drawingml/2006/chartDrawing">
    <cdr:from>
      <cdr:x>0.64271</cdr:x>
      <cdr:y>0.50384</cdr:y>
    </cdr:from>
    <cdr:to>
      <cdr:x>0.77974</cdr:x>
      <cdr:y>0.62784</cdr:y>
    </cdr:to>
    <cdr:pic>
      <cdr:nvPicPr>
        <cdr:cNvPr id="6" name="chart">
          <a:extLst xmlns:a="http://schemas.openxmlformats.org/drawingml/2006/main">
            <a:ext uri="{FF2B5EF4-FFF2-40B4-BE49-F238E27FC236}">
              <a16:creationId xmlns:a16="http://schemas.microsoft.com/office/drawing/2014/main" id="{C8B9247B-65AE-6048-0E97-5CF159E2525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stretch xmlns:a="http://schemas.openxmlformats.org/drawingml/2006/main">
          <a:fillRect/>
        </a:stretch>
      </cdr:blipFill>
      <cdr:spPr>
        <a:xfrm xmlns:a="http://schemas.openxmlformats.org/drawingml/2006/main">
          <a:off x="4689565" y="2006440"/>
          <a:ext cx="999831" cy="493819"/>
        </a:xfrm>
        <a:prstGeom xmlns:a="http://schemas.openxmlformats.org/drawingml/2006/main" prst="rect">
          <a:avLst/>
        </a:prstGeom>
      </cdr:spPr>
    </cdr:pic>
  </cdr:relSizeAnchor>
  <cdr:relSizeAnchor xmlns:cdr="http://schemas.openxmlformats.org/drawingml/2006/chartDrawing">
    <cdr:from>
      <cdr:x>0.63734</cdr:x>
      <cdr:y>0.60579</cdr:y>
    </cdr:from>
    <cdr:to>
      <cdr:x>0.73677</cdr:x>
      <cdr:y>0.72979</cdr:y>
    </cdr:to>
    <cdr:pic>
      <cdr:nvPicPr>
        <cdr:cNvPr id="7" name="chart">
          <a:extLst xmlns:a="http://schemas.openxmlformats.org/drawingml/2006/main">
            <a:ext uri="{FF2B5EF4-FFF2-40B4-BE49-F238E27FC236}">
              <a16:creationId xmlns:a16="http://schemas.microsoft.com/office/drawing/2014/main" id="{9A401E87-26A3-6D4F-34DD-2A9B91C10DF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4"/>
        <a:stretch xmlns:a="http://schemas.openxmlformats.org/drawingml/2006/main">
          <a:fillRect/>
        </a:stretch>
      </cdr:blipFill>
      <cdr:spPr>
        <a:xfrm xmlns:a="http://schemas.openxmlformats.org/drawingml/2006/main">
          <a:off x="4650376" y="2412432"/>
          <a:ext cx="725487" cy="493819"/>
        </a:xfrm>
        <a:prstGeom xmlns:a="http://schemas.openxmlformats.org/drawingml/2006/main" prst="rect">
          <a:avLst/>
        </a:prstGeom>
      </cdr:spPr>
    </cdr:pic>
  </cdr:relSizeAnchor>
  <cdr:relSizeAnchor xmlns:cdr="http://schemas.openxmlformats.org/drawingml/2006/chartDrawing">
    <cdr:from>
      <cdr:x>0.61944</cdr:x>
      <cdr:y>0.68003</cdr:y>
    </cdr:from>
    <cdr:to>
      <cdr:x>0.75396</cdr:x>
      <cdr:y>0.80404</cdr:y>
    </cdr:to>
    <cdr:pic>
      <cdr:nvPicPr>
        <cdr:cNvPr id="8" name="chart">
          <a:extLst xmlns:a="http://schemas.openxmlformats.org/drawingml/2006/main">
            <a:ext uri="{FF2B5EF4-FFF2-40B4-BE49-F238E27FC236}">
              <a16:creationId xmlns:a16="http://schemas.microsoft.com/office/drawing/2014/main" id="{3856B507-EB92-492F-8CB6-DE48ABA1498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stretch xmlns:a="http://schemas.openxmlformats.org/drawingml/2006/main">
          <a:fillRect/>
        </a:stretch>
      </cdr:blipFill>
      <cdr:spPr>
        <a:xfrm xmlns:a="http://schemas.openxmlformats.org/drawingml/2006/main">
          <a:off x="4519748" y="2708109"/>
          <a:ext cx="981541" cy="493819"/>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0.58517</cdr:x>
      <cdr:y>0.07654</cdr:y>
    </cdr:from>
    <cdr:to>
      <cdr:x>0.72089</cdr:x>
      <cdr:y>0.16157</cdr:y>
    </cdr:to>
    <cdr:sp macro="" textlink="">
      <cdr:nvSpPr>
        <cdr:cNvPr id="2" name="TextBox 3">
          <a:extLst xmlns:a="http://schemas.openxmlformats.org/drawingml/2006/main">
            <a:ext uri="{FF2B5EF4-FFF2-40B4-BE49-F238E27FC236}">
              <a16:creationId xmlns:a16="http://schemas.microsoft.com/office/drawing/2014/main" id="{3B18C61E-7DC5-F891-CEF1-1F1510D21F40}"/>
            </a:ext>
          </a:extLst>
        </cdr:cNvPr>
        <cdr:cNvSpPr txBox="1"/>
      </cdr:nvSpPr>
      <cdr:spPr>
        <a:xfrm xmlns:a="http://schemas.openxmlformats.org/drawingml/2006/main">
          <a:off x="4446775" y="332461"/>
          <a:ext cx="1031358" cy="369332"/>
        </a:xfrm>
        <a:prstGeom xmlns:a="http://schemas.openxmlformats.org/drawingml/2006/main" prst="rect">
          <a:avLst/>
        </a:prstGeom>
        <a:noFill xmlns:a="http://schemas.openxmlformats.org/drawingml/2006/mai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l"/>
          <a:r>
            <a:rPr lang="en-US" b="1" i="1" dirty="0">
              <a:solidFill>
                <a:srgbClr val="FF8D0A"/>
              </a:solidFill>
              <a:ea typeface="Calibri"/>
              <a:cs typeface="Calibri"/>
            </a:rPr>
            <a:t>$1.9B</a:t>
          </a:r>
          <a:endParaRPr lang="en-US" b="1" i="1" dirty="0">
            <a:solidFill>
              <a:srgbClr val="FF8D0A"/>
            </a:solidFill>
          </a:endParaRPr>
        </a:p>
      </cdr:txBody>
    </cdr:sp>
  </cdr:relSizeAnchor>
  <cdr:relSizeAnchor xmlns:cdr="http://schemas.openxmlformats.org/drawingml/2006/chartDrawing">
    <cdr:from>
      <cdr:x>0.6523</cdr:x>
      <cdr:y>0.43198</cdr:y>
    </cdr:from>
    <cdr:to>
      <cdr:x>0.77403</cdr:x>
      <cdr:y>0.51701</cdr:y>
    </cdr:to>
    <cdr:sp macro="" textlink="">
      <cdr:nvSpPr>
        <cdr:cNvPr id="3" name="TextBox 7">
          <a:extLst xmlns:a="http://schemas.openxmlformats.org/drawingml/2006/main">
            <a:ext uri="{FF2B5EF4-FFF2-40B4-BE49-F238E27FC236}">
              <a16:creationId xmlns:a16="http://schemas.microsoft.com/office/drawing/2014/main" id="{091EE458-1CFD-E901-AC2C-F23FDAD6AA01}"/>
            </a:ext>
          </a:extLst>
        </cdr:cNvPr>
        <cdr:cNvSpPr txBox="1"/>
      </cdr:nvSpPr>
      <cdr:spPr>
        <a:xfrm xmlns:a="http://schemas.openxmlformats.org/drawingml/2006/main">
          <a:off x="4956944" y="1876376"/>
          <a:ext cx="925032" cy="369332"/>
        </a:xfrm>
        <a:prstGeom xmlns:a="http://schemas.openxmlformats.org/drawingml/2006/main" prst="rect">
          <a:avLst/>
        </a:prstGeom>
        <a:noFill xmlns:a="http://schemas.openxmlformats.org/drawingml/2006/mai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l"/>
          <a:r>
            <a:rPr lang="en-US" b="1" dirty="0">
              <a:solidFill>
                <a:schemeClr val="bg1">
                  <a:lumMod val="49000"/>
                </a:schemeClr>
              </a:solidFill>
              <a:ea typeface="Calibri"/>
              <a:cs typeface="Calibri"/>
            </a:rPr>
            <a:t>$</a:t>
          </a:r>
          <a:r>
            <a:rPr lang="en-US" b="1" i="1" dirty="0">
              <a:solidFill>
                <a:schemeClr val="bg1">
                  <a:lumMod val="49000"/>
                </a:schemeClr>
              </a:solidFill>
              <a:ea typeface="Calibri"/>
              <a:cs typeface="Calibri"/>
            </a:rPr>
            <a:t>415M</a:t>
          </a:r>
        </a:p>
      </cdr:txBody>
    </cdr:sp>
  </cdr:relSizeAnchor>
  <cdr:relSizeAnchor xmlns:cdr="http://schemas.openxmlformats.org/drawingml/2006/chartDrawing">
    <cdr:from>
      <cdr:x>0.64111</cdr:x>
      <cdr:y>0.56644</cdr:y>
    </cdr:from>
    <cdr:to>
      <cdr:x>0.76284</cdr:x>
      <cdr:y>0.65147</cdr:y>
    </cdr:to>
    <cdr:sp macro="" textlink="">
      <cdr:nvSpPr>
        <cdr:cNvPr id="4" name="TextBox 8">
          <a:extLst xmlns:a="http://schemas.openxmlformats.org/drawingml/2006/main">
            <a:ext uri="{FF2B5EF4-FFF2-40B4-BE49-F238E27FC236}">
              <a16:creationId xmlns:a16="http://schemas.microsoft.com/office/drawing/2014/main" id="{0324C7CA-F7FE-C525-7F94-0A8B633D232A}"/>
            </a:ext>
          </a:extLst>
        </cdr:cNvPr>
        <cdr:cNvSpPr txBox="1"/>
      </cdr:nvSpPr>
      <cdr:spPr>
        <a:xfrm xmlns:a="http://schemas.openxmlformats.org/drawingml/2006/main">
          <a:off x="4871883" y="2460407"/>
          <a:ext cx="925032" cy="369332"/>
        </a:xfrm>
        <a:prstGeom xmlns:a="http://schemas.openxmlformats.org/drawingml/2006/main" prst="rect">
          <a:avLst/>
        </a:prstGeom>
        <a:noFill xmlns:a="http://schemas.openxmlformats.org/drawingml/2006/mai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l"/>
          <a:r>
            <a:rPr lang="en-US" b="1" dirty="0">
              <a:solidFill>
                <a:srgbClr val="FFC000"/>
              </a:solidFill>
              <a:ea typeface="Calibri"/>
              <a:cs typeface="Calibri"/>
            </a:rPr>
            <a:t>$</a:t>
          </a:r>
          <a:r>
            <a:rPr lang="en-US" b="1" i="1" dirty="0">
              <a:solidFill>
                <a:srgbClr val="FFC000"/>
              </a:solidFill>
              <a:ea typeface="Calibri"/>
              <a:cs typeface="Calibri"/>
            </a:rPr>
            <a:t>354M</a:t>
          </a:r>
          <a:endParaRPr lang="en-US" b="1" dirty="0">
            <a:solidFill>
              <a:srgbClr val="FFC000"/>
            </a:solidFill>
            <a:ea typeface="Calibri"/>
            <a:cs typeface="Calibri"/>
          </a:endParaRPr>
        </a:p>
      </cdr:txBody>
    </cdr:sp>
  </cdr:relSizeAnchor>
  <cdr:relSizeAnchor xmlns:cdr="http://schemas.openxmlformats.org/drawingml/2006/chartDrawing">
    <cdr:from>
      <cdr:x>0.62992</cdr:x>
      <cdr:y>0.65147</cdr:y>
    </cdr:from>
    <cdr:to>
      <cdr:x>0.75165</cdr:x>
      <cdr:y>0.7365</cdr:y>
    </cdr:to>
    <cdr:sp macro="" textlink="">
      <cdr:nvSpPr>
        <cdr:cNvPr id="5" name="TextBox 9">
          <a:extLst xmlns:a="http://schemas.openxmlformats.org/drawingml/2006/main">
            <a:ext uri="{FF2B5EF4-FFF2-40B4-BE49-F238E27FC236}">
              <a16:creationId xmlns:a16="http://schemas.microsoft.com/office/drawing/2014/main" id="{DEC62FE1-9A5C-8083-EC90-B8DEBEA606CB}"/>
            </a:ext>
          </a:extLst>
        </cdr:cNvPr>
        <cdr:cNvSpPr txBox="1"/>
      </cdr:nvSpPr>
      <cdr:spPr>
        <a:xfrm xmlns:a="http://schemas.openxmlformats.org/drawingml/2006/main">
          <a:off x="4786823" y="2829739"/>
          <a:ext cx="925032" cy="369332"/>
        </a:xfrm>
        <a:prstGeom xmlns:a="http://schemas.openxmlformats.org/drawingml/2006/main" prst="rect">
          <a:avLst/>
        </a:prstGeom>
        <a:noFill xmlns:a="http://schemas.openxmlformats.org/drawingml/2006/mai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l"/>
          <a:r>
            <a:rPr lang="en-US" b="1" dirty="0">
              <a:solidFill>
                <a:schemeClr val="tx2">
                  <a:lumMod val="40000"/>
                  <a:lumOff val="60000"/>
                </a:schemeClr>
              </a:solidFill>
              <a:ea typeface="Calibri"/>
              <a:cs typeface="Calibri"/>
            </a:rPr>
            <a:t>$</a:t>
          </a:r>
          <a:r>
            <a:rPr lang="en-US" b="1" i="1" dirty="0">
              <a:solidFill>
                <a:schemeClr val="tx2">
                  <a:lumMod val="40000"/>
                  <a:lumOff val="60000"/>
                </a:schemeClr>
              </a:solidFill>
              <a:ea typeface="Calibri"/>
              <a:cs typeface="Calibri"/>
            </a:rPr>
            <a:t>28M</a:t>
          </a:r>
        </a:p>
      </cdr:txBody>
    </cdr:sp>
  </cdr:relSizeAnchor>
  <cdr:relSizeAnchor xmlns:cdr="http://schemas.openxmlformats.org/drawingml/2006/chartDrawing">
    <cdr:from>
      <cdr:x>0.61802</cdr:x>
      <cdr:y>0.69712</cdr:y>
    </cdr:from>
    <cdr:to>
      <cdr:x>0.73975</cdr:x>
      <cdr:y>0.78215</cdr:y>
    </cdr:to>
    <cdr:sp macro="" textlink="">
      <cdr:nvSpPr>
        <cdr:cNvPr id="6" name="TextBox 11">
          <a:extLst xmlns:a="http://schemas.openxmlformats.org/drawingml/2006/main">
            <a:ext uri="{FF2B5EF4-FFF2-40B4-BE49-F238E27FC236}">
              <a16:creationId xmlns:a16="http://schemas.microsoft.com/office/drawing/2014/main" id="{5DF2CBC3-1E93-3A58-6D2D-C5A5975655EC}"/>
            </a:ext>
          </a:extLst>
        </cdr:cNvPr>
        <cdr:cNvSpPr txBox="1"/>
      </cdr:nvSpPr>
      <cdr:spPr>
        <a:xfrm xmlns:a="http://schemas.openxmlformats.org/drawingml/2006/main">
          <a:off x="4696448" y="3028014"/>
          <a:ext cx="925032" cy="369332"/>
        </a:xfrm>
        <a:prstGeom xmlns:a="http://schemas.openxmlformats.org/drawingml/2006/main" prst="rect">
          <a:avLst/>
        </a:prstGeom>
        <a:noFill xmlns:a="http://schemas.openxmlformats.org/drawingml/2006/mai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l"/>
          <a:r>
            <a:rPr lang="en-US" b="1" dirty="0">
              <a:solidFill>
                <a:srgbClr val="84BD48"/>
              </a:solidFill>
              <a:ea typeface="Calibri"/>
              <a:cs typeface="Calibri"/>
            </a:rPr>
            <a:t>$</a:t>
          </a:r>
          <a:r>
            <a:rPr lang="en-US" b="1" i="1" dirty="0">
              <a:solidFill>
                <a:srgbClr val="84BD48"/>
              </a:solidFill>
              <a:ea typeface="Calibri"/>
              <a:cs typeface="Calibri"/>
            </a:rPr>
            <a:t>100M</a:t>
          </a:r>
          <a:endParaRPr lang="en-US" b="1" i="1" dirty="0">
            <a:solidFill>
              <a:srgbClr val="84BD48"/>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26833" cy="465797"/>
          </a:xfrm>
          <a:prstGeom prst="rect">
            <a:avLst/>
          </a:prstGeom>
        </p:spPr>
        <p:txBody>
          <a:bodyPr vert="horz" lIns="92953" tIns="46477" rIns="92953" bIns="46477" rtlCol="0"/>
          <a:lstStyle>
            <a:lvl1pPr algn="l">
              <a:defRPr sz="1200"/>
            </a:lvl1pPr>
          </a:lstStyle>
          <a:p>
            <a:endParaRPr lang="en-US"/>
          </a:p>
        </p:txBody>
      </p:sp>
      <p:sp>
        <p:nvSpPr>
          <p:cNvPr id="3" name="Date Placeholder 2"/>
          <p:cNvSpPr>
            <a:spLocks noGrp="1"/>
          </p:cNvSpPr>
          <p:nvPr>
            <p:ph type="dt" idx="1"/>
          </p:nvPr>
        </p:nvSpPr>
        <p:spPr>
          <a:xfrm>
            <a:off x="3956551" y="1"/>
            <a:ext cx="3026833" cy="465797"/>
          </a:xfrm>
          <a:prstGeom prst="rect">
            <a:avLst/>
          </a:prstGeom>
        </p:spPr>
        <p:txBody>
          <a:bodyPr vert="horz" lIns="92953" tIns="46477" rIns="92953" bIns="46477" rtlCol="0"/>
          <a:lstStyle>
            <a:lvl1pPr algn="r">
              <a:defRPr sz="1200"/>
            </a:lvl1pPr>
          </a:lstStyle>
          <a:p>
            <a:fld id="{884BA9AE-99DD-4151-A63E-B68E4D4ACBDB}" type="datetimeFigureOut">
              <a:rPr lang="en-US" smtClean="0"/>
              <a:t>6/23/2026</a:t>
            </a:fld>
            <a:endParaRPr lang="en-US"/>
          </a:p>
        </p:txBody>
      </p:sp>
      <p:sp>
        <p:nvSpPr>
          <p:cNvPr id="4" name="Slide Image Placeholder 3"/>
          <p:cNvSpPr>
            <a:spLocks noGrp="1" noRot="1" noChangeAspect="1"/>
          </p:cNvSpPr>
          <p:nvPr>
            <p:ph type="sldImg" idx="2"/>
          </p:nvPr>
        </p:nvSpPr>
        <p:spPr>
          <a:xfrm>
            <a:off x="709613" y="1160463"/>
            <a:ext cx="5565775" cy="3132137"/>
          </a:xfrm>
          <a:prstGeom prst="rect">
            <a:avLst/>
          </a:prstGeom>
          <a:noFill/>
          <a:ln w="12700">
            <a:solidFill>
              <a:prstClr val="black"/>
            </a:solidFill>
          </a:ln>
        </p:spPr>
        <p:txBody>
          <a:bodyPr vert="horz" lIns="92953" tIns="46477" rIns="92953" bIns="46477"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3" tIns="46477" rIns="92953" bIns="464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5"/>
            <a:ext cx="3026833" cy="465796"/>
          </a:xfrm>
          <a:prstGeom prst="rect">
            <a:avLst/>
          </a:prstGeom>
        </p:spPr>
        <p:txBody>
          <a:bodyPr vert="horz" lIns="92953" tIns="46477" rIns="92953" bIns="46477" rtlCol="0" anchor="b"/>
          <a:lstStyle>
            <a:lvl1pPr algn="l">
              <a:defRPr sz="1200"/>
            </a:lvl1pPr>
          </a:lstStyle>
          <a:p>
            <a:endParaRPr lang="en-US"/>
          </a:p>
        </p:txBody>
      </p:sp>
      <p:sp>
        <p:nvSpPr>
          <p:cNvPr id="7" name="Slide Number Placeholder 6"/>
          <p:cNvSpPr>
            <a:spLocks noGrp="1"/>
          </p:cNvSpPr>
          <p:nvPr>
            <p:ph type="sldNum" sz="quarter" idx="5"/>
          </p:nvPr>
        </p:nvSpPr>
        <p:spPr>
          <a:xfrm>
            <a:off x="3956551" y="8817905"/>
            <a:ext cx="3026833" cy="465796"/>
          </a:xfrm>
          <a:prstGeom prst="rect">
            <a:avLst/>
          </a:prstGeom>
        </p:spPr>
        <p:txBody>
          <a:bodyPr vert="horz" lIns="92953" tIns="46477" rIns="92953" bIns="46477" rtlCol="0" anchor="b"/>
          <a:lstStyle>
            <a:lvl1pPr algn="r">
              <a:defRPr sz="1200"/>
            </a:lvl1pPr>
          </a:lstStyle>
          <a:p>
            <a:fld id="{2563AEBA-4592-47AA-AA07-79E07456EC1C}" type="slidenum">
              <a:rPr lang="en-US" smtClean="0"/>
              <a:t>‹#›</a:t>
            </a:fld>
            <a:endParaRPr lang="en-US"/>
          </a:p>
        </p:txBody>
      </p:sp>
    </p:spTree>
    <p:extLst>
      <p:ext uri="{BB962C8B-B14F-4D97-AF65-F5344CB8AC3E}">
        <p14:creationId xmlns:p14="http://schemas.microsoft.com/office/powerpoint/2010/main" val="121241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63AEBA-4592-47AA-AA07-79E07456EC1C}" type="slidenum">
              <a:rPr lang="en-US" smtClean="0"/>
              <a:t>17</a:t>
            </a:fld>
            <a:endParaRPr lang="en-US"/>
          </a:p>
        </p:txBody>
      </p:sp>
    </p:spTree>
    <p:extLst>
      <p:ext uri="{BB962C8B-B14F-4D97-AF65-F5344CB8AC3E}">
        <p14:creationId xmlns:p14="http://schemas.microsoft.com/office/powerpoint/2010/main" val="2048522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249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6967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81BD7-888D-49DD-0C06-74AF5BF5D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985AF-4B91-DAC3-3FCB-AF735B4951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898660-DE51-2A15-2C21-05D60036DE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06F713-D7EE-BDCD-3A99-832081C079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917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122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492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FDBEA-856F-EDFB-E793-1A7081F69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14F18-14B3-D3E7-8B31-2F1031C5D2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24A7D7-358F-4480-8FA3-2044A28C4D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D7982C-1B9E-AE9C-2E42-0A21ACDE81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9066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CF0D5-4624-9124-616A-FAFCEA6A3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540EC-E435-3BA9-C1E9-92103606BA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9F26E4-FA1D-381A-52B5-C68E9BDFD9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556CB9-177E-52A7-4BBB-B9AD413AEA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878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30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Mature DLP capabilities across endpoints, cloud services</a:t>
            </a:r>
            <a:r>
              <a:rPr kumimoji="0" lang="en-US" sz="1300" b="0" i="0" u="sng" strike="noStrike" kern="1200" cap="none" spc="0" normalizeH="0" baseline="0" noProof="0" dirty="0">
                <a:ln>
                  <a:noFill/>
                </a:ln>
                <a:solidFill>
                  <a:srgbClr val="919191">
                    <a:lumMod val="50000"/>
                  </a:srgbClr>
                </a:solidFill>
                <a:effectLst/>
                <a:uLnTx/>
                <a:uFillTx/>
                <a:latin typeface="Segoe UI"/>
                <a:ea typeface="+mn-ea"/>
                <a:cs typeface="Segoe UI"/>
              </a:rPr>
              <a:t>,</a:t>
            </a: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 network channels, collaboration platforms, emerging AI ecosystems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Strengthen governance, alerting, and response workflows for timely protection of sensitive VA data and to improve operational readiness</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30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Automated/standardized governance, alerting, and response across all DLP channels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Coverage gaps across endpoint, cloud, and collaboration environments that reduce DLP effectiveness and visibility</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30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Additional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Ongoing tool integrations, configuration tuning, and solution testing to improve detection accuracy, reduce false positives, and enhance the user experience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919191">
                    <a:lumMod val="50000"/>
                  </a:srgbClr>
                </a:solidFill>
                <a:effectLst/>
                <a:uLnTx/>
                <a:uFillTx/>
                <a:latin typeface="Segoe UI"/>
                <a:ea typeface="+mn-ea"/>
                <a:cs typeface="Segoe UI"/>
              </a:rPr>
              <a:t>Implement enterprise-wide Structured Data Discovery, Analytics, and Labeling (DDAL) to support protection of VA data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12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06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13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63AEBA-4592-47AA-AA07-79E07456EC1C}" type="slidenum">
              <a:rPr lang="en-US" smtClean="0"/>
              <a:t>20</a:t>
            </a:fld>
            <a:endParaRPr lang="en-US"/>
          </a:p>
        </p:txBody>
      </p:sp>
    </p:spTree>
    <p:extLst>
      <p:ext uri="{BB962C8B-B14F-4D97-AF65-F5344CB8AC3E}">
        <p14:creationId xmlns:p14="http://schemas.microsoft.com/office/powerpoint/2010/main" val="518461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907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B258-D120-A83D-ED1D-651A91220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5C3D5B-CBDB-7F63-4C7C-A4085C392F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FFB42D-7BF2-AEBB-D470-28E61CD372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9BE823-F64D-8068-1857-3C977416F6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3356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5F971-028D-AC3F-ACA8-D4FC714B5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971FD-45B2-83AB-2920-8AD84147C9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FC7248-A058-116E-76EF-F054769983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16614B-DA60-324C-4798-CAD1756DB3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7266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99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B3A01-3D76-0080-50CF-D2409BA66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373DB-B840-B7A0-3EA8-8F0BB8A0BC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FC3A7-7CAE-7867-4976-59727CC91D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BB9F57-3D39-D3B8-EA51-7CD5472B02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63AEBA-4592-47AA-AA07-79E07456EC1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65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06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9165-B963-A8BA-A52B-E4AE480FD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7385E-ABC5-F9C9-75DF-2067D40B44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35E4F1-F978-112B-CECD-FA4DEA662E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B12CD9-EB25-B2CC-ECCE-6E029A015D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305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AAFBC-48D7-4907-A2CC-BC235E953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10F3C-057E-644D-8B03-DDE9BC5C3A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195E8E-9DA4-050E-B126-5F2593396D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5AADB6-8906-2763-267A-DEE5F56E67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011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513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2595-C6FC-DAB9-4712-1C76B22E6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07F90-999B-6BA0-0D19-77C1E8BF32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7F4632-770B-9F4F-09A8-1AD339793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DB6895-FAF6-08A0-8B0E-719A8FA484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91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718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1"/>
          <p:cNvSpPr>
            <a:spLocks noChangeArrowheads="1"/>
          </p:cNvSpPr>
          <p:nvPr userDrawn="1"/>
        </p:nvSpPr>
        <p:spPr bwMode="auto">
          <a:xfrm>
            <a:off x="0" y="0"/>
            <a:ext cx="12192000" cy="6858000"/>
          </a:xfrm>
          <a:prstGeom prst="rect">
            <a:avLst/>
          </a:prstGeom>
          <a:gradFill>
            <a:gsLst>
              <a:gs pos="0">
                <a:schemeClr val="bg1">
                  <a:lumMod val="85000"/>
                </a:schemeClr>
              </a:gs>
              <a:gs pos="50000">
                <a:schemeClr val="bg1">
                  <a:lumMod val="95000"/>
                </a:schemeClr>
              </a:gs>
              <a:gs pos="100000">
                <a:schemeClr val="bg1"/>
              </a:gs>
            </a:gsLst>
            <a:lin ang="5400000" scaled="0"/>
          </a:gradFill>
          <a:ln>
            <a:noFill/>
          </a:ln>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altLang="en-US" sz="1800"/>
          </a:p>
        </p:txBody>
      </p:sp>
      <p:sp>
        <p:nvSpPr>
          <p:cNvPr id="8" name="Rectangle 7"/>
          <p:cNvSpPr/>
          <p:nvPr userDrawn="1"/>
        </p:nvSpPr>
        <p:spPr>
          <a:xfrm>
            <a:off x="0" y="2649162"/>
            <a:ext cx="12192000" cy="2179657"/>
          </a:xfrm>
          <a:prstGeom prst="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Line 53"/>
          <p:cNvSpPr>
            <a:spLocks noChangeShapeType="1"/>
          </p:cNvSpPr>
          <p:nvPr userDrawn="1"/>
        </p:nvSpPr>
        <p:spPr bwMode="auto">
          <a:xfrm>
            <a:off x="0" y="2634984"/>
            <a:ext cx="12192000" cy="0"/>
          </a:xfrm>
          <a:prstGeom prst="line">
            <a:avLst/>
          </a:prstGeom>
          <a:noFill/>
          <a:ln w="57150">
            <a:solidFill>
              <a:srgbClr val="800000"/>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1" name="Line 53"/>
          <p:cNvSpPr>
            <a:spLocks noChangeShapeType="1"/>
          </p:cNvSpPr>
          <p:nvPr userDrawn="1"/>
        </p:nvSpPr>
        <p:spPr bwMode="auto">
          <a:xfrm>
            <a:off x="0" y="4821740"/>
            <a:ext cx="12192000" cy="0"/>
          </a:xfrm>
          <a:prstGeom prst="line">
            <a:avLst/>
          </a:prstGeom>
          <a:noFill/>
          <a:ln w="57150">
            <a:solidFill>
              <a:schemeClr val="bg1">
                <a:lumMod val="50000"/>
              </a:schemeClr>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2" name="Title 1"/>
          <p:cNvSpPr>
            <a:spLocks noGrp="1"/>
          </p:cNvSpPr>
          <p:nvPr>
            <p:ph type="ctrTitle"/>
          </p:nvPr>
        </p:nvSpPr>
        <p:spPr>
          <a:xfrm>
            <a:off x="996461" y="2738548"/>
            <a:ext cx="11195539" cy="1938951"/>
          </a:xfrm>
        </p:spPr>
        <p:txBody>
          <a:bodyPr>
            <a:normAutofit/>
          </a:bodyPr>
          <a:lstStyle>
            <a:lvl1pPr algn="l">
              <a:defRPr lang="en-US" sz="2800" b="0" kern="0" smtClean="0">
                <a:solidFill>
                  <a:schemeClr val="bg1"/>
                </a:solidFill>
              </a:defRPr>
            </a:lvl1pPr>
          </a:lstStyle>
          <a:p>
            <a:endParaRPr lang="en-US"/>
          </a:p>
        </p:txBody>
      </p:sp>
      <p:sp>
        <p:nvSpPr>
          <p:cNvPr id="3" name="Subtitle 2"/>
          <p:cNvSpPr>
            <a:spLocks noGrp="1"/>
          </p:cNvSpPr>
          <p:nvPr>
            <p:ph type="subTitle" idx="1"/>
          </p:nvPr>
        </p:nvSpPr>
        <p:spPr>
          <a:xfrm>
            <a:off x="6096001" y="4959189"/>
            <a:ext cx="6095999" cy="966824"/>
          </a:xfrm>
        </p:spPr>
        <p:txBody>
          <a:bodyPr>
            <a:normAutofit/>
          </a:bodyPr>
          <a:lstStyle>
            <a:lvl1pPr marL="0" indent="0" algn="ctr">
              <a:buNone/>
              <a:defRPr sz="2000" i="1">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6" name="Picture 15">
            <a:extLst>
              <a:ext uri="{FF2B5EF4-FFF2-40B4-BE49-F238E27FC236}">
                <a16:creationId xmlns:a16="http://schemas.microsoft.com/office/drawing/2014/main" id="{C299A392-10B4-4312-A981-9970D6BED8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05" y="723132"/>
            <a:ext cx="5423633" cy="1188720"/>
          </a:xfrm>
          <a:prstGeom prst="rect">
            <a:avLst/>
          </a:prstGeom>
        </p:spPr>
      </p:pic>
    </p:spTree>
    <p:extLst>
      <p:ext uri="{BB962C8B-B14F-4D97-AF65-F5344CB8AC3E}">
        <p14:creationId xmlns:p14="http://schemas.microsoft.com/office/powerpoint/2010/main" val="4056552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7" name="Picture Placeholder 85">
            <a:extLst>
              <a:ext uri="{FF2B5EF4-FFF2-40B4-BE49-F238E27FC236}">
                <a16:creationId xmlns:a16="http://schemas.microsoft.com/office/drawing/2014/main" id="{27C8F013-58D5-4ABD-B2CB-0431FD14933E}"/>
              </a:ext>
            </a:extLst>
          </p:cNvPr>
          <p:cNvSpPr>
            <a:spLocks noGrp="1"/>
          </p:cNvSpPr>
          <p:nvPr userDrawn="1">
            <p:ph type="pic" sz="quarter" idx="29"/>
          </p:nvPr>
        </p:nvSpPr>
        <p:spPr>
          <a:xfrm>
            <a:off x="884309" y="799368"/>
            <a:ext cx="950400" cy="687600"/>
          </a:xfrm>
        </p:spPr>
        <p:txBody>
          <a:bodyPr anchor="ctr" anchorCtr="0">
            <a:normAutofit/>
          </a:bodyPr>
          <a:lstStyle>
            <a:lvl1pPr marL="0" indent="0" algn="ctr">
              <a:buNone/>
              <a:defRPr sz="1200"/>
            </a:lvl1pPr>
          </a:lstStyle>
          <a:p>
            <a:r>
              <a:rPr lang="en-US"/>
              <a:t>Click icon to add picture</a:t>
            </a:r>
            <a:endParaRPr lang="ru-RU"/>
          </a:p>
        </p:txBody>
      </p:sp>
      <p:sp>
        <p:nvSpPr>
          <p:cNvPr id="2" name="Title 1">
            <a:extLst>
              <a:ext uri="{FF2B5EF4-FFF2-40B4-BE49-F238E27FC236}">
                <a16:creationId xmlns:a16="http://schemas.microsoft.com/office/drawing/2014/main" id="{B75257CB-11D8-4D35-A676-05EDEFAA2116}"/>
              </a:ext>
            </a:extLst>
          </p:cNvPr>
          <p:cNvSpPr>
            <a:spLocks noGrp="1"/>
          </p:cNvSpPr>
          <p:nvPr>
            <p:ph type="ctrTitle"/>
          </p:nvPr>
        </p:nvSpPr>
        <p:spPr>
          <a:xfrm>
            <a:off x="2731590" y="595088"/>
            <a:ext cx="8617176" cy="793932"/>
          </a:xfrm>
        </p:spPr>
        <p:txBody>
          <a:bodyPr anchor="b">
            <a:normAutofit/>
          </a:bodyPr>
          <a:lstStyle>
            <a:lvl1pPr algn="r">
              <a:defRPr sz="4400" b="1">
                <a:solidFill>
                  <a:schemeClr val="accent1"/>
                </a:solidFill>
              </a:defRPr>
            </a:lvl1pPr>
          </a:lstStyle>
          <a:p>
            <a:r>
              <a:rPr lang="en-US"/>
              <a:t>Click to edit Master title style</a:t>
            </a:r>
            <a:endParaRPr lang="ru-RU"/>
          </a:p>
        </p:txBody>
      </p:sp>
      <p:sp>
        <p:nvSpPr>
          <p:cNvPr id="3" name="Subtitle 2">
            <a:extLst>
              <a:ext uri="{FF2B5EF4-FFF2-40B4-BE49-F238E27FC236}">
                <a16:creationId xmlns:a16="http://schemas.microsoft.com/office/drawing/2014/main" id="{FDA622EE-EB76-4F63-BF73-21A4E7D3C73B}"/>
              </a:ext>
            </a:extLst>
          </p:cNvPr>
          <p:cNvSpPr>
            <a:spLocks noGrp="1"/>
          </p:cNvSpPr>
          <p:nvPr>
            <p:ph type="subTitle" idx="1"/>
          </p:nvPr>
        </p:nvSpPr>
        <p:spPr>
          <a:xfrm>
            <a:off x="2731590" y="1285673"/>
            <a:ext cx="8617176" cy="481916"/>
          </a:xfrm>
        </p:spPr>
        <p:txBody>
          <a:bodyPr>
            <a:noAutofit/>
          </a:bodyPr>
          <a:lstStyle>
            <a:lvl1pPr marL="0" indent="0" algn="r">
              <a:buNone/>
              <a:defRPr sz="2800" i="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19" name="Rectangle 18">
            <a:extLst>
              <a:ext uri="{FF2B5EF4-FFF2-40B4-BE49-F238E27FC236}">
                <a16:creationId xmlns:a16="http://schemas.microsoft.com/office/drawing/2014/main" id="{50D56C11-4279-4A7A-8ED5-B3CC4B49EBCE}"/>
              </a:ext>
            </a:extLst>
          </p:cNvPr>
          <p:cNvSpPr/>
          <p:nvPr userDrawn="1"/>
        </p:nvSpPr>
        <p:spPr>
          <a:xfrm>
            <a:off x="874714" y="1361305"/>
            <a:ext cx="10502360" cy="630936"/>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68" name="Text Placeholder 67">
            <a:extLst>
              <a:ext uri="{FF2B5EF4-FFF2-40B4-BE49-F238E27FC236}">
                <a16:creationId xmlns:a16="http://schemas.microsoft.com/office/drawing/2014/main" id="{1448BB1C-FCE0-4368-9454-1C343179F825}"/>
              </a:ext>
            </a:extLst>
          </p:cNvPr>
          <p:cNvSpPr>
            <a:spLocks noGrp="1"/>
          </p:cNvSpPr>
          <p:nvPr userDrawn="1">
            <p:ph type="body" sz="quarter" idx="14" hasCustomPrompt="1"/>
          </p:nvPr>
        </p:nvSpPr>
        <p:spPr>
          <a:xfrm>
            <a:off x="999868" y="1445648"/>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5" name="Text Placeholder 67">
            <a:extLst>
              <a:ext uri="{FF2B5EF4-FFF2-40B4-BE49-F238E27FC236}">
                <a16:creationId xmlns:a16="http://schemas.microsoft.com/office/drawing/2014/main" id="{0F809E17-A64D-4926-86F9-F23BA9D43374}"/>
              </a:ext>
            </a:extLst>
          </p:cNvPr>
          <p:cNvSpPr>
            <a:spLocks noGrp="1"/>
          </p:cNvSpPr>
          <p:nvPr userDrawn="1">
            <p:ph type="body" sz="quarter" idx="19" hasCustomPrompt="1"/>
          </p:nvPr>
        </p:nvSpPr>
        <p:spPr>
          <a:xfrm>
            <a:off x="1002003" y="2132498"/>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1</a:t>
            </a:r>
            <a:endParaRPr lang="ru-RU"/>
          </a:p>
        </p:txBody>
      </p:sp>
      <p:sp>
        <p:nvSpPr>
          <p:cNvPr id="80" name="Text Placeholder 67">
            <a:extLst>
              <a:ext uri="{FF2B5EF4-FFF2-40B4-BE49-F238E27FC236}">
                <a16:creationId xmlns:a16="http://schemas.microsoft.com/office/drawing/2014/main" id="{CEAEBD1B-4DD3-4194-BDB3-E70AEE2E0CDB}"/>
              </a:ext>
            </a:extLst>
          </p:cNvPr>
          <p:cNvSpPr>
            <a:spLocks noGrp="1"/>
          </p:cNvSpPr>
          <p:nvPr userDrawn="1">
            <p:ph type="body" sz="quarter" idx="24"/>
          </p:nvPr>
        </p:nvSpPr>
        <p:spPr>
          <a:xfrm>
            <a:off x="999868" y="2537055"/>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69" name="Text Placeholder 67">
            <a:extLst>
              <a:ext uri="{FF2B5EF4-FFF2-40B4-BE49-F238E27FC236}">
                <a16:creationId xmlns:a16="http://schemas.microsoft.com/office/drawing/2014/main" id="{D78D23EB-5D9F-4540-94A3-08DBF7B8B91F}"/>
              </a:ext>
            </a:extLst>
          </p:cNvPr>
          <p:cNvSpPr>
            <a:spLocks noGrp="1"/>
          </p:cNvSpPr>
          <p:nvPr userDrawn="1">
            <p:ph type="body" sz="quarter" idx="15" hasCustomPrompt="1"/>
          </p:nvPr>
        </p:nvSpPr>
        <p:spPr>
          <a:xfrm>
            <a:off x="3076929" y="1445648"/>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6" name="Text Placeholder 67">
            <a:extLst>
              <a:ext uri="{FF2B5EF4-FFF2-40B4-BE49-F238E27FC236}">
                <a16:creationId xmlns:a16="http://schemas.microsoft.com/office/drawing/2014/main" id="{52C8DAAC-AC34-4ADE-B88F-1C9288A5AEAB}"/>
              </a:ext>
            </a:extLst>
          </p:cNvPr>
          <p:cNvSpPr>
            <a:spLocks noGrp="1"/>
          </p:cNvSpPr>
          <p:nvPr userDrawn="1">
            <p:ph type="body" sz="quarter" idx="20" hasCustomPrompt="1"/>
          </p:nvPr>
        </p:nvSpPr>
        <p:spPr>
          <a:xfrm>
            <a:off x="3079064" y="2132498"/>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2</a:t>
            </a:r>
            <a:endParaRPr lang="ru-RU"/>
          </a:p>
        </p:txBody>
      </p:sp>
      <p:sp>
        <p:nvSpPr>
          <p:cNvPr id="81" name="Text Placeholder 67">
            <a:extLst>
              <a:ext uri="{FF2B5EF4-FFF2-40B4-BE49-F238E27FC236}">
                <a16:creationId xmlns:a16="http://schemas.microsoft.com/office/drawing/2014/main" id="{11C83BFB-0EB8-4D80-943B-BA7A252D4DFE}"/>
              </a:ext>
            </a:extLst>
          </p:cNvPr>
          <p:cNvSpPr>
            <a:spLocks noGrp="1"/>
          </p:cNvSpPr>
          <p:nvPr userDrawn="1">
            <p:ph type="body" sz="quarter" idx="25"/>
          </p:nvPr>
        </p:nvSpPr>
        <p:spPr>
          <a:xfrm>
            <a:off x="3076929" y="2537055"/>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70" name="Text Placeholder 67">
            <a:extLst>
              <a:ext uri="{FF2B5EF4-FFF2-40B4-BE49-F238E27FC236}">
                <a16:creationId xmlns:a16="http://schemas.microsoft.com/office/drawing/2014/main" id="{4ED1DE17-B2BC-417B-BFB0-D3CDF7209734}"/>
              </a:ext>
            </a:extLst>
          </p:cNvPr>
          <p:cNvSpPr>
            <a:spLocks noGrp="1"/>
          </p:cNvSpPr>
          <p:nvPr userDrawn="1">
            <p:ph type="body" sz="quarter" idx="16" hasCustomPrompt="1"/>
          </p:nvPr>
        </p:nvSpPr>
        <p:spPr>
          <a:xfrm>
            <a:off x="5153990" y="1445648"/>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7" name="Text Placeholder 67">
            <a:extLst>
              <a:ext uri="{FF2B5EF4-FFF2-40B4-BE49-F238E27FC236}">
                <a16:creationId xmlns:a16="http://schemas.microsoft.com/office/drawing/2014/main" id="{2406C601-7B6F-4E9D-A973-B2CC92C0DDA5}"/>
              </a:ext>
            </a:extLst>
          </p:cNvPr>
          <p:cNvSpPr>
            <a:spLocks noGrp="1"/>
          </p:cNvSpPr>
          <p:nvPr userDrawn="1">
            <p:ph type="body" sz="quarter" idx="21" hasCustomPrompt="1"/>
          </p:nvPr>
        </p:nvSpPr>
        <p:spPr>
          <a:xfrm>
            <a:off x="5156125" y="2132498"/>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3</a:t>
            </a:r>
            <a:endParaRPr lang="ru-RU"/>
          </a:p>
        </p:txBody>
      </p:sp>
      <p:sp>
        <p:nvSpPr>
          <p:cNvPr id="82" name="Text Placeholder 67">
            <a:extLst>
              <a:ext uri="{FF2B5EF4-FFF2-40B4-BE49-F238E27FC236}">
                <a16:creationId xmlns:a16="http://schemas.microsoft.com/office/drawing/2014/main" id="{1863E5AC-A2CE-4EFB-9433-5F599B2B061F}"/>
              </a:ext>
            </a:extLst>
          </p:cNvPr>
          <p:cNvSpPr>
            <a:spLocks noGrp="1"/>
          </p:cNvSpPr>
          <p:nvPr userDrawn="1">
            <p:ph type="body" sz="quarter" idx="26"/>
          </p:nvPr>
        </p:nvSpPr>
        <p:spPr>
          <a:xfrm>
            <a:off x="5153990" y="2537055"/>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71" name="Text Placeholder 67">
            <a:extLst>
              <a:ext uri="{FF2B5EF4-FFF2-40B4-BE49-F238E27FC236}">
                <a16:creationId xmlns:a16="http://schemas.microsoft.com/office/drawing/2014/main" id="{166A426C-5268-45E2-8D57-A0DC553E0187}"/>
              </a:ext>
            </a:extLst>
          </p:cNvPr>
          <p:cNvSpPr>
            <a:spLocks noGrp="1"/>
          </p:cNvSpPr>
          <p:nvPr userDrawn="1">
            <p:ph type="body" sz="quarter" idx="17" hasCustomPrompt="1"/>
          </p:nvPr>
        </p:nvSpPr>
        <p:spPr>
          <a:xfrm>
            <a:off x="7231051" y="1445648"/>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8" name="Text Placeholder 67">
            <a:extLst>
              <a:ext uri="{FF2B5EF4-FFF2-40B4-BE49-F238E27FC236}">
                <a16:creationId xmlns:a16="http://schemas.microsoft.com/office/drawing/2014/main" id="{84AA07B3-267A-4EF3-884B-C7811E2A82E2}"/>
              </a:ext>
            </a:extLst>
          </p:cNvPr>
          <p:cNvSpPr>
            <a:spLocks noGrp="1"/>
          </p:cNvSpPr>
          <p:nvPr userDrawn="1">
            <p:ph type="body" sz="quarter" idx="22" hasCustomPrompt="1"/>
          </p:nvPr>
        </p:nvSpPr>
        <p:spPr>
          <a:xfrm>
            <a:off x="7233186" y="2132498"/>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4</a:t>
            </a:r>
            <a:endParaRPr lang="ru-RU"/>
          </a:p>
        </p:txBody>
      </p:sp>
      <p:sp>
        <p:nvSpPr>
          <p:cNvPr id="83" name="Text Placeholder 67">
            <a:extLst>
              <a:ext uri="{FF2B5EF4-FFF2-40B4-BE49-F238E27FC236}">
                <a16:creationId xmlns:a16="http://schemas.microsoft.com/office/drawing/2014/main" id="{8200DF41-88E6-45EF-AE9D-B56233AD17E6}"/>
              </a:ext>
            </a:extLst>
          </p:cNvPr>
          <p:cNvSpPr>
            <a:spLocks noGrp="1"/>
          </p:cNvSpPr>
          <p:nvPr userDrawn="1">
            <p:ph type="body" sz="quarter" idx="27"/>
          </p:nvPr>
        </p:nvSpPr>
        <p:spPr>
          <a:xfrm>
            <a:off x="7231051" y="2537055"/>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72" name="Text Placeholder 67">
            <a:extLst>
              <a:ext uri="{FF2B5EF4-FFF2-40B4-BE49-F238E27FC236}">
                <a16:creationId xmlns:a16="http://schemas.microsoft.com/office/drawing/2014/main" id="{27F6FCF2-4954-4E07-BD4A-54040E169886}"/>
              </a:ext>
            </a:extLst>
          </p:cNvPr>
          <p:cNvSpPr>
            <a:spLocks noGrp="1"/>
          </p:cNvSpPr>
          <p:nvPr userDrawn="1">
            <p:ph type="body" sz="quarter" idx="18" hasCustomPrompt="1"/>
          </p:nvPr>
        </p:nvSpPr>
        <p:spPr>
          <a:xfrm>
            <a:off x="9308112" y="1445648"/>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20XX</a:t>
            </a:r>
            <a:endParaRPr lang="ru-RU"/>
          </a:p>
        </p:txBody>
      </p:sp>
      <p:sp>
        <p:nvSpPr>
          <p:cNvPr id="79" name="Text Placeholder 67">
            <a:extLst>
              <a:ext uri="{FF2B5EF4-FFF2-40B4-BE49-F238E27FC236}">
                <a16:creationId xmlns:a16="http://schemas.microsoft.com/office/drawing/2014/main" id="{9752F311-54E4-4A2F-A676-CE541AC3AF22}"/>
              </a:ext>
            </a:extLst>
          </p:cNvPr>
          <p:cNvSpPr>
            <a:spLocks noGrp="1"/>
          </p:cNvSpPr>
          <p:nvPr userDrawn="1">
            <p:ph type="body" sz="quarter" idx="23" hasCustomPrompt="1"/>
          </p:nvPr>
        </p:nvSpPr>
        <p:spPr>
          <a:xfrm>
            <a:off x="9310247" y="2132498"/>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5</a:t>
            </a:r>
            <a:endParaRPr lang="ru-RU"/>
          </a:p>
        </p:txBody>
      </p:sp>
      <p:sp>
        <p:nvSpPr>
          <p:cNvPr id="84" name="Text Placeholder 67">
            <a:extLst>
              <a:ext uri="{FF2B5EF4-FFF2-40B4-BE49-F238E27FC236}">
                <a16:creationId xmlns:a16="http://schemas.microsoft.com/office/drawing/2014/main" id="{293395E1-4412-462F-9A23-3BEF7CCC2498}"/>
              </a:ext>
            </a:extLst>
          </p:cNvPr>
          <p:cNvSpPr>
            <a:spLocks noGrp="1"/>
          </p:cNvSpPr>
          <p:nvPr userDrawn="1">
            <p:ph type="body" sz="quarter" idx="28"/>
          </p:nvPr>
        </p:nvSpPr>
        <p:spPr>
          <a:xfrm>
            <a:off x="9308112" y="2537055"/>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cxnSp>
        <p:nvCxnSpPr>
          <p:cNvPr id="43" name="Straight Connector 42">
            <a:extLst>
              <a:ext uri="{FF2B5EF4-FFF2-40B4-BE49-F238E27FC236}">
                <a16:creationId xmlns:a16="http://schemas.microsoft.com/office/drawing/2014/main" id="{DA423E63-093D-4A99-8C31-28E180F8111E}"/>
              </a:ext>
            </a:extLst>
          </p:cNvPr>
          <p:cNvCxnSpPr>
            <a:cxnSpLocks/>
          </p:cNvCxnSpPr>
          <p:nvPr userDrawn="1"/>
        </p:nvCxnSpPr>
        <p:spPr>
          <a:xfrm>
            <a:off x="919331" y="1361305"/>
            <a:ext cx="10457743" cy="27714"/>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48650B2E-E157-4C0C-94EB-9A67DEC033FC}"/>
              </a:ext>
            </a:extLst>
          </p:cNvPr>
          <p:cNvSpPr>
            <a:spLocks noGrp="1"/>
          </p:cNvSpPr>
          <p:nvPr>
            <p:ph type="ftr" sz="quarter" idx="11"/>
          </p:nvPr>
        </p:nvSpPr>
        <p:spPr>
          <a:xfrm>
            <a:off x="8303765" y="6147317"/>
            <a:ext cx="2743200" cy="252698"/>
          </a:xfrm>
        </p:spPr>
        <p:txBody>
          <a:bodyPr/>
          <a:lstStyle>
            <a:lvl1pPr>
              <a:defRPr>
                <a:solidFill>
                  <a:schemeClr val="accent1"/>
                </a:solidFill>
              </a:defRPr>
            </a:lvl1pPr>
          </a:lstStyle>
          <a:p>
            <a:endParaRPr lang="ru-RU"/>
          </a:p>
        </p:txBody>
      </p:sp>
      <p:sp>
        <p:nvSpPr>
          <p:cNvPr id="6" name="Slide Number Placeholder 5">
            <a:extLst>
              <a:ext uri="{FF2B5EF4-FFF2-40B4-BE49-F238E27FC236}">
                <a16:creationId xmlns:a16="http://schemas.microsoft.com/office/drawing/2014/main" id="{7D0D0389-9377-4F66-90DE-3BF0280F595D}"/>
              </a:ext>
            </a:extLst>
          </p:cNvPr>
          <p:cNvSpPr>
            <a:spLocks noGrp="1"/>
          </p:cNvSpPr>
          <p:nvPr>
            <p:ph type="sldNum" sz="quarter" idx="12"/>
          </p:nvPr>
        </p:nvSpPr>
        <p:spPr>
          <a:xfrm>
            <a:off x="767915" y="6217453"/>
            <a:ext cx="321039" cy="365125"/>
          </a:xfrm>
        </p:spPr>
        <p:txBody>
          <a:bodyPr/>
          <a:lstStyle/>
          <a:p>
            <a:fld id="{4F4E0FEE-E42D-435A-A441-DBC63D7AFC28}" type="slidenum">
              <a:rPr lang="ru-RU" smtClean="0"/>
              <a:t>‹#›</a:t>
            </a:fld>
            <a:endParaRPr lang="ru-RU"/>
          </a:p>
        </p:txBody>
      </p:sp>
      <p:cxnSp>
        <p:nvCxnSpPr>
          <p:cNvPr id="44" name="Straight Connector 43">
            <a:extLst>
              <a:ext uri="{FF2B5EF4-FFF2-40B4-BE49-F238E27FC236}">
                <a16:creationId xmlns:a16="http://schemas.microsoft.com/office/drawing/2014/main" id="{FCC36F7E-FD23-48F3-A09A-9CC43031B561}"/>
              </a:ext>
            </a:extLst>
          </p:cNvPr>
          <p:cNvCxnSpPr>
            <a:cxnSpLocks/>
          </p:cNvCxnSpPr>
          <p:nvPr userDrawn="1"/>
        </p:nvCxnSpPr>
        <p:spPr>
          <a:xfrm>
            <a:off x="951496" y="1989063"/>
            <a:ext cx="10425578" cy="0"/>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063908B3-7B94-471C-A3B6-4DD1BAD057EC}"/>
              </a:ext>
            </a:extLst>
          </p:cNvPr>
          <p:cNvGrpSpPr/>
          <p:nvPr userDrawn="1"/>
        </p:nvGrpSpPr>
        <p:grpSpPr>
          <a:xfrm>
            <a:off x="750918" y="1855026"/>
            <a:ext cx="265176" cy="265176"/>
            <a:chOff x="818907" y="3062958"/>
            <a:chExt cx="265176" cy="265176"/>
          </a:xfrm>
        </p:grpSpPr>
        <p:sp>
          <p:nvSpPr>
            <p:cNvPr id="47" name="Oval 46">
              <a:extLst>
                <a:ext uri="{FF2B5EF4-FFF2-40B4-BE49-F238E27FC236}">
                  <a16:creationId xmlns:a16="http://schemas.microsoft.com/office/drawing/2014/main" id="{4EBB9D0A-1778-4373-AD41-62E890959DCF}"/>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8" name="Oval 47">
              <a:extLst>
                <a:ext uri="{FF2B5EF4-FFF2-40B4-BE49-F238E27FC236}">
                  <a16:creationId xmlns:a16="http://schemas.microsoft.com/office/drawing/2014/main" id="{5C3271EA-E74D-4A74-B991-5C50166C37A5}"/>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50" name="Group 49">
            <a:extLst>
              <a:ext uri="{FF2B5EF4-FFF2-40B4-BE49-F238E27FC236}">
                <a16:creationId xmlns:a16="http://schemas.microsoft.com/office/drawing/2014/main" id="{787AB91B-1402-478A-9277-84A12987C1FE}"/>
              </a:ext>
            </a:extLst>
          </p:cNvPr>
          <p:cNvGrpSpPr/>
          <p:nvPr userDrawn="1"/>
        </p:nvGrpSpPr>
        <p:grpSpPr>
          <a:xfrm>
            <a:off x="2847246" y="1855026"/>
            <a:ext cx="265176" cy="265176"/>
            <a:chOff x="818907" y="3062958"/>
            <a:chExt cx="265176" cy="265176"/>
          </a:xfrm>
        </p:grpSpPr>
        <p:sp>
          <p:nvSpPr>
            <p:cNvPr id="51" name="Oval 50">
              <a:extLst>
                <a:ext uri="{FF2B5EF4-FFF2-40B4-BE49-F238E27FC236}">
                  <a16:creationId xmlns:a16="http://schemas.microsoft.com/office/drawing/2014/main" id="{BEFCF036-CEA4-48A8-A00F-9F64AE548E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2" name="Oval 51">
              <a:extLst>
                <a:ext uri="{FF2B5EF4-FFF2-40B4-BE49-F238E27FC236}">
                  <a16:creationId xmlns:a16="http://schemas.microsoft.com/office/drawing/2014/main" id="{5EE24256-9159-4D60-B60A-3498FC98CD0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53" name="Group 52">
            <a:extLst>
              <a:ext uri="{FF2B5EF4-FFF2-40B4-BE49-F238E27FC236}">
                <a16:creationId xmlns:a16="http://schemas.microsoft.com/office/drawing/2014/main" id="{FA8C6DB1-44F7-483A-950F-B873D1D5B8D3}"/>
              </a:ext>
            </a:extLst>
          </p:cNvPr>
          <p:cNvGrpSpPr/>
          <p:nvPr userDrawn="1"/>
        </p:nvGrpSpPr>
        <p:grpSpPr>
          <a:xfrm>
            <a:off x="9064951" y="1855026"/>
            <a:ext cx="265176" cy="265176"/>
            <a:chOff x="818907" y="3062958"/>
            <a:chExt cx="265176" cy="265176"/>
          </a:xfrm>
        </p:grpSpPr>
        <p:sp>
          <p:nvSpPr>
            <p:cNvPr id="54" name="Oval 53">
              <a:extLst>
                <a:ext uri="{FF2B5EF4-FFF2-40B4-BE49-F238E27FC236}">
                  <a16:creationId xmlns:a16="http://schemas.microsoft.com/office/drawing/2014/main" id="{E71AB570-1EDA-457E-B564-1F63367035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5" name="Oval 54">
              <a:extLst>
                <a:ext uri="{FF2B5EF4-FFF2-40B4-BE49-F238E27FC236}">
                  <a16:creationId xmlns:a16="http://schemas.microsoft.com/office/drawing/2014/main" id="{01CF7F51-5306-450B-9581-297B7DA9535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sp>
        <p:nvSpPr>
          <p:cNvPr id="57" name="Oval 56">
            <a:extLst>
              <a:ext uri="{FF2B5EF4-FFF2-40B4-BE49-F238E27FC236}">
                <a16:creationId xmlns:a16="http://schemas.microsoft.com/office/drawing/2014/main" id="{923CFC93-94E9-4366-8810-F0ACAFD54CFD}"/>
              </a:ext>
            </a:extLst>
          </p:cNvPr>
          <p:cNvSpPr/>
          <p:nvPr userDrawn="1"/>
        </p:nvSpPr>
        <p:spPr>
          <a:xfrm>
            <a:off x="4938426" y="1855026"/>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8" name="Oval 57">
            <a:extLst>
              <a:ext uri="{FF2B5EF4-FFF2-40B4-BE49-F238E27FC236}">
                <a16:creationId xmlns:a16="http://schemas.microsoft.com/office/drawing/2014/main" id="{0D6790E5-47B0-4794-ADB1-4FC8402D665C}"/>
              </a:ext>
            </a:extLst>
          </p:cNvPr>
          <p:cNvSpPr/>
          <p:nvPr userDrawn="1"/>
        </p:nvSpPr>
        <p:spPr>
          <a:xfrm>
            <a:off x="5002434" y="1919034"/>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nvGrpSpPr>
          <p:cNvPr id="59" name="Group 58">
            <a:extLst>
              <a:ext uri="{FF2B5EF4-FFF2-40B4-BE49-F238E27FC236}">
                <a16:creationId xmlns:a16="http://schemas.microsoft.com/office/drawing/2014/main" id="{46626098-B638-41DE-A19F-347385124AF0}"/>
              </a:ext>
            </a:extLst>
          </p:cNvPr>
          <p:cNvGrpSpPr/>
          <p:nvPr userDrawn="1"/>
        </p:nvGrpSpPr>
        <p:grpSpPr>
          <a:xfrm>
            <a:off x="7036590" y="1855026"/>
            <a:ext cx="265176" cy="265176"/>
            <a:chOff x="821985" y="3062284"/>
            <a:chExt cx="265176" cy="265176"/>
          </a:xfrm>
        </p:grpSpPr>
        <p:sp>
          <p:nvSpPr>
            <p:cNvPr id="60" name="Oval 59">
              <a:extLst>
                <a:ext uri="{FF2B5EF4-FFF2-40B4-BE49-F238E27FC236}">
                  <a16:creationId xmlns:a16="http://schemas.microsoft.com/office/drawing/2014/main" id="{BFDD77FF-4A87-4A8F-9110-8D6977A8ED44}"/>
                </a:ext>
              </a:extLst>
            </p:cNvPr>
            <p:cNvSpPr/>
            <p:nvPr userDrawn="1"/>
          </p:nvSpPr>
          <p:spPr>
            <a:xfrm>
              <a:off x="821985" y="306228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61" name="Oval 60">
              <a:extLst>
                <a:ext uri="{FF2B5EF4-FFF2-40B4-BE49-F238E27FC236}">
                  <a16:creationId xmlns:a16="http://schemas.microsoft.com/office/drawing/2014/main" id="{D6ECC322-F330-4C26-AC6A-506672D90A6F}"/>
                </a:ext>
              </a:extLst>
            </p:cNvPr>
            <p:cNvSpPr/>
            <p:nvPr userDrawn="1"/>
          </p:nvSpPr>
          <p:spPr>
            <a:xfrm>
              <a:off x="885993" y="312629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sp>
        <p:nvSpPr>
          <p:cNvPr id="62" name="Text Placeholder 67">
            <a:extLst>
              <a:ext uri="{FF2B5EF4-FFF2-40B4-BE49-F238E27FC236}">
                <a16:creationId xmlns:a16="http://schemas.microsoft.com/office/drawing/2014/main" id="{97861F8B-9A94-F862-46C4-D7BC50E8F652}"/>
              </a:ext>
            </a:extLst>
          </p:cNvPr>
          <p:cNvSpPr>
            <a:spLocks noGrp="1"/>
          </p:cNvSpPr>
          <p:nvPr>
            <p:ph type="body" sz="quarter" idx="30" hasCustomPrompt="1"/>
          </p:nvPr>
        </p:nvSpPr>
        <p:spPr>
          <a:xfrm>
            <a:off x="1041684" y="4048455"/>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1</a:t>
            </a:r>
            <a:endParaRPr lang="ru-RU"/>
          </a:p>
        </p:txBody>
      </p:sp>
      <p:sp>
        <p:nvSpPr>
          <p:cNvPr id="63" name="Text Placeholder 67">
            <a:extLst>
              <a:ext uri="{FF2B5EF4-FFF2-40B4-BE49-F238E27FC236}">
                <a16:creationId xmlns:a16="http://schemas.microsoft.com/office/drawing/2014/main" id="{8D3D4A2E-F492-8303-6462-E74FEA5E34B7}"/>
              </a:ext>
            </a:extLst>
          </p:cNvPr>
          <p:cNvSpPr>
            <a:spLocks noGrp="1"/>
          </p:cNvSpPr>
          <p:nvPr>
            <p:ph type="body" sz="quarter" idx="31"/>
          </p:nvPr>
        </p:nvSpPr>
        <p:spPr>
          <a:xfrm>
            <a:off x="1039549" y="4453012"/>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64" name="Text Placeholder 67">
            <a:extLst>
              <a:ext uri="{FF2B5EF4-FFF2-40B4-BE49-F238E27FC236}">
                <a16:creationId xmlns:a16="http://schemas.microsoft.com/office/drawing/2014/main" id="{6A03351C-1935-F7BD-C7EB-65AAE09905C3}"/>
              </a:ext>
            </a:extLst>
          </p:cNvPr>
          <p:cNvSpPr>
            <a:spLocks noGrp="1"/>
          </p:cNvSpPr>
          <p:nvPr>
            <p:ph type="body" sz="quarter" idx="32" hasCustomPrompt="1"/>
          </p:nvPr>
        </p:nvSpPr>
        <p:spPr>
          <a:xfrm>
            <a:off x="3118745" y="4048455"/>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Step 2</a:t>
            </a:r>
            <a:endParaRPr lang="ru-RU"/>
          </a:p>
        </p:txBody>
      </p:sp>
      <p:sp>
        <p:nvSpPr>
          <p:cNvPr id="66" name="Text Placeholder 67">
            <a:extLst>
              <a:ext uri="{FF2B5EF4-FFF2-40B4-BE49-F238E27FC236}">
                <a16:creationId xmlns:a16="http://schemas.microsoft.com/office/drawing/2014/main" id="{B9131EF6-3A4B-69C1-FF19-B34B41421EC9}"/>
              </a:ext>
            </a:extLst>
          </p:cNvPr>
          <p:cNvSpPr>
            <a:spLocks noGrp="1"/>
          </p:cNvSpPr>
          <p:nvPr>
            <p:ph type="body" sz="quarter" idx="33"/>
          </p:nvPr>
        </p:nvSpPr>
        <p:spPr>
          <a:xfrm>
            <a:off x="3116610" y="4453012"/>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a:t>Click to edit Master text styles</a:t>
            </a:r>
          </a:p>
        </p:txBody>
      </p:sp>
      <p:sp>
        <p:nvSpPr>
          <p:cNvPr id="67" name="Text Placeholder 67">
            <a:extLst>
              <a:ext uri="{FF2B5EF4-FFF2-40B4-BE49-F238E27FC236}">
                <a16:creationId xmlns:a16="http://schemas.microsoft.com/office/drawing/2014/main" id="{E15B3757-8786-8188-CE10-80FFCC059294}"/>
              </a:ext>
            </a:extLst>
          </p:cNvPr>
          <p:cNvSpPr>
            <a:spLocks noGrp="1"/>
          </p:cNvSpPr>
          <p:nvPr>
            <p:ph type="body" sz="quarter" idx="34" hasCustomPrompt="1"/>
          </p:nvPr>
        </p:nvSpPr>
        <p:spPr>
          <a:xfrm>
            <a:off x="5195806" y="4048455"/>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3</a:t>
            </a:r>
            <a:endParaRPr lang="ru-RU"/>
          </a:p>
        </p:txBody>
      </p:sp>
      <p:sp>
        <p:nvSpPr>
          <p:cNvPr id="73" name="Text Placeholder 67">
            <a:extLst>
              <a:ext uri="{FF2B5EF4-FFF2-40B4-BE49-F238E27FC236}">
                <a16:creationId xmlns:a16="http://schemas.microsoft.com/office/drawing/2014/main" id="{8B87C3D9-3BF6-2B3C-C412-8E6CC182EAB7}"/>
              </a:ext>
            </a:extLst>
          </p:cNvPr>
          <p:cNvSpPr>
            <a:spLocks noGrp="1"/>
          </p:cNvSpPr>
          <p:nvPr>
            <p:ph type="body" sz="quarter" idx="35"/>
          </p:nvPr>
        </p:nvSpPr>
        <p:spPr>
          <a:xfrm>
            <a:off x="5193671" y="4453012"/>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74" name="Text Placeholder 67">
            <a:extLst>
              <a:ext uri="{FF2B5EF4-FFF2-40B4-BE49-F238E27FC236}">
                <a16:creationId xmlns:a16="http://schemas.microsoft.com/office/drawing/2014/main" id="{AE118D1B-1708-E406-28B4-6B88E341CEE1}"/>
              </a:ext>
            </a:extLst>
          </p:cNvPr>
          <p:cNvSpPr>
            <a:spLocks noGrp="1"/>
          </p:cNvSpPr>
          <p:nvPr>
            <p:ph type="body" sz="quarter" idx="36" hasCustomPrompt="1"/>
          </p:nvPr>
        </p:nvSpPr>
        <p:spPr>
          <a:xfrm>
            <a:off x="7272867" y="4048455"/>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4</a:t>
            </a:r>
            <a:endParaRPr lang="ru-RU"/>
          </a:p>
        </p:txBody>
      </p:sp>
      <p:sp>
        <p:nvSpPr>
          <p:cNvPr id="85" name="Text Placeholder 67">
            <a:extLst>
              <a:ext uri="{FF2B5EF4-FFF2-40B4-BE49-F238E27FC236}">
                <a16:creationId xmlns:a16="http://schemas.microsoft.com/office/drawing/2014/main" id="{3A9111B0-920B-8F63-B9E8-3AE83843F45A}"/>
              </a:ext>
            </a:extLst>
          </p:cNvPr>
          <p:cNvSpPr>
            <a:spLocks noGrp="1"/>
          </p:cNvSpPr>
          <p:nvPr>
            <p:ph type="body" sz="quarter" idx="37"/>
          </p:nvPr>
        </p:nvSpPr>
        <p:spPr>
          <a:xfrm>
            <a:off x="7270732" y="4453012"/>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86" name="Text Placeholder 67">
            <a:extLst>
              <a:ext uri="{FF2B5EF4-FFF2-40B4-BE49-F238E27FC236}">
                <a16:creationId xmlns:a16="http://schemas.microsoft.com/office/drawing/2014/main" id="{0A249595-440D-3175-A69A-9C218FACC25B}"/>
              </a:ext>
            </a:extLst>
          </p:cNvPr>
          <p:cNvSpPr>
            <a:spLocks noGrp="1"/>
          </p:cNvSpPr>
          <p:nvPr>
            <p:ph type="body" sz="quarter" idx="38" hasCustomPrompt="1"/>
          </p:nvPr>
        </p:nvSpPr>
        <p:spPr>
          <a:xfrm>
            <a:off x="9349928" y="4048455"/>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Step 5</a:t>
            </a:r>
            <a:endParaRPr lang="ru-RU"/>
          </a:p>
        </p:txBody>
      </p:sp>
      <p:sp>
        <p:nvSpPr>
          <p:cNvPr id="88" name="Text Placeholder 67">
            <a:extLst>
              <a:ext uri="{FF2B5EF4-FFF2-40B4-BE49-F238E27FC236}">
                <a16:creationId xmlns:a16="http://schemas.microsoft.com/office/drawing/2014/main" id="{BC87847D-1481-14B6-FA89-6973D6BA383C}"/>
              </a:ext>
            </a:extLst>
          </p:cNvPr>
          <p:cNvSpPr>
            <a:spLocks noGrp="1"/>
          </p:cNvSpPr>
          <p:nvPr>
            <p:ph type="body" sz="quarter" idx="39"/>
          </p:nvPr>
        </p:nvSpPr>
        <p:spPr>
          <a:xfrm>
            <a:off x="9347793" y="4453012"/>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7" name="Slide Number Placeholder 2">
            <a:extLst>
              <a:ext uri="{FF2B5EF4-FFF2-40B4-BE49-F238E27FC236}">
                <a16:creationId xmlns:a16="http://schemas.microsoft.com/office/drawing/2014/main" id="{4CC4A753-8DBD-3654-2EF4-654B006477A5}"/>
              </a:ext>
            </a:extLst>
          </p:cNvPr>
          <p:cNvSpPr txBox="1">
            <a:spLocks/>
          </p:cNvSpPr>
          <p:nvPr userDrawn="1"/>
        </p:nvSpPr>
        <p:spPr>
          <a:xfrm>
            <a:off x="11363324" y="6400139"/>
            <a:ext cx="731915"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189"/>
            <a:fld id="{D983F1FA-211D-3044-9E35-958DFBC26156}" type="slidenum">
              <a:rPr lang="en-US" smtClean="0">
                <a:solidFill>
                  <a:prstClr val="white"/>
                </a:solidFill>
              </a:rPr>
              <a:pPr defTabSz="457189"/>
              <a:t>‹#›</a:t>
            </a:fld>
            <a:endParaRPr lang="en-US">
              <a:solidFill>
                <a:prstClr val="white"/>
              </a:solidFill>
            </a:endParaRPr>
          </a:p>
        </p:txBody>
      </p:sp>
    </p:spTree>
    <p:extLst>
      <p:ext uri="{BB962C8B-B14F-4D97-AF65-F5344CB8AC3E}">
        <p14:creationId xmlns:p14="http://schemas.microsoft.com/office/powerpoint/2010/main" val="4163008325"/>
      </p:ext>
    </p:extLst>
  </p:cSld>
  <p:clrMapOvr>
    <a:masterClrMapping/>
  </p:clrMapOvr>
  <p:extLst>
    <p:ext uri="{DCECCB84-F9BA-43D5-87BE-67443E8EF086}">
      <p15:sldGuideLst xmlns:p15="http://schemas.microsoft.com/office/powerpoint/2012/main">
        <p15:guide id="1" orient="horz" pos="572">
          <p15:clr>
            <a:srgbClr val="FBAE40"/>
          </p15:clr>
        </p15:guide>
        <p15:guide id="2" pos="551">
          <p15:clr>
            <a:srgbClr val="FBAE40"/>
          </p15:clr>
        </p15:guide>
        <p15:guide id="3" pos="7080">
          <p15:clr>
            <a:srgbClr val="FBAE40"/>
          </p15:clr>
        </p15:guide>
        <p15:guide id="4" orient="horz" pos="37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EGM Master - Tex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75E57A-CFAB-4F94-A888-1C44F2971313}"/>
              </a:ext>
            </a:extLst>
          </p:cNvPr>
          <p:cNvSpPr>
            <a:spLocks noGrp="1"/>
          </p:cNvSpPr>
          <p:nvPr>
            <p:ph type="title" hasCustomPrompt="1"/>
          </p:nvPr>
        </p:nvSpPr>
        <p:spPr>
          <a:xfrm>
            <a:off x="1336367" y="266803"/>
            <a:ext cx="9872408" cy="529611"/>
          </a:xfrm>
          <a:prstGeom prst="rect">
            <a:avLst/>
          </a:prstGeom>
        </p:spPr>
        <p:txBody>
          <a:bodyPr/>
          <a:lstStyle>
            <a:lvl1pPr>
              <a:defRPr sz="2200"/>
            </a:lvl1pPr>
          </a:lstStyle>
          <a:p>
            <a:r>
              <a:rPr lang="en-US"/>
              <a:t>Click to edit title</a:t>
            </a:r>
          </a:p>
        </p:txBody>
      </p:sp>
      <p:sp>
        <p:nvSpPr>
          <p:cNvPr id="8" name="Text Placeholder 7">
            <a:extLst>
              <a:ext uri="{FF2B5EF4-FFF2-40B4-BE49-F238E27FC236}">
                <a16:creationId xmlns:a16="http://schemas.microsoft.com/office/drawing/2014/main" id="{85161ED4-97D1-4C27-A88A-7137DF94421D}"/>
              </a:ext>
            </a:extLst>
          </p:cNvPr>
          <p:cNvSpPr>
            <a:spLocks noGrp="1"/>
          </p:cNvSpPr>
          <p:nvPr>
            <p:ph type="body" sz="quarter" idx="10" hasCustomPrompt="1"/>
          </p:nvPr>
        </p:nvSpPr>
        <p:spPr>
          <a:xfrm>
            <a:off x="1336367" y="1044575"/>
            <a:ext cx="9872408" cy="4768850"/>
          </a:xfrm>
          <a:prstGeom prst="rect">
            <a:avLst/>
          </a:prstGeom>
        </p:spPr>
        <p:txBody>
          <a:bodyPr/>
          <a:lstStyle>
            <a:lvl1pPr marL="342900" indent="-342900">
              <a:buFont typeface="Arial" panose="020B0604020202020204" pitchFamily="34" charset="0"/>
              <a:buChar char="•"/>
              <a:defRPr/>
            </a:lvl1pPr>
            <a:lvl2pPr marL="742950" indent="-285750">
              <a:buFont typeface="Courier New" panose="02070309020205020404" pitchFamily="49" charset="0"/>
              <a:buChar char="o"/>
              <a:defRPr sz="1800"/>
            </a:lvl2pPr>
            <a:lvl3pPr marL="1143000" indent="-228600">
              <a:buFont typeface="Wingdings" panose="05000000000000000000" pitchFamily="2" charset="2"/>
              <a:buChar char="§"/>
              <a:defRPr/>
            </a:lvl3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2">
            <a:extLst>
              <a:ext uri="{FF2B5EF4-FFF2-40B4-BE49-F238E27FC236}">
                <a16:creationId xmlns:a16="http://schemas.microsoft.com/office/drawing/2014/main" id="{04F92197-3F7D-7805-F9B0-9CDB4DD40362}"/>
              </a:ext>
            </a:extLst>
          </p:cNvPr>
          <p:cNvSpPr>
            <a:spLocks noGrp="1"/>
          </p:cNvSpPr>
          <p:nvPr>
            <p:ph type="sldNum" sz="quarter" idx="11"/>
          </p:nvPr>
        </p:nvSpPr>
        <p:spPr>
          <a:xfrm>
            <a:off x="11363324" y="6400139"/>
            <a:ext cx="731915" cy="365125"/>
          </a:xfrm>
        </p:spPr>
        <p:txBody>
          <a:bodyPr/>
          <a:lstStyle/>
          <a:p>
            <a:pPr defTabSz="457189"/>
            <a:fld id="{D983F1FA-211D-3044-9E35-958DFBC26156}" type="slidenum">
              <a:rPr lang="en-US" smtClean="0">
                <a:solidFill>
                  <a:prstClr val="white"/>
                </a:solidFill>
              </a:rPr>
              <a:pPr defTabSz="457189"/>
              <a:t>‹#›</a:t>
            </a:fld>
            <a:endParaRPr lang="en-US">
              <a:solidFill>
                <a:prstClr val="white"/>
              </a:solidFill>
            </a:endParaRPr>
          </a:p>
        </p:txBody>
      </p:sp>
    </p:spTree>
    <p:extLst>
      <p:ext uri="{BB962C8B-B14F-4D97-AF65-F5344CB8AC3E}">
        <p14:creationId xmlns:p14="http://schemas.microsoft.com/office/powerpoint/2010/main" val="106203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wo Headings">
    <p:spTree>
      <p:nvGrpSpPr>
        <p:cNvPr id="1" name=""/>
        <p:cNvGrpSpPr/>
        <p:nvPr/>
      </p:nvGrpSpPr>
      <p:grpSpPr>
        <a:xfrm>
          <a:off x="0" y="0"/>
          <a:ext cx="0" cy="0"/>
          <a:chOff x="0" y="0"/>
          <a:chExt cx="0" cy="0"/>
        </a:xfrm>
      </p:grpSpPr>
      <p:sp>
        <p:nvSpPr>
          <p:cNvPr id="7" name="Slide Title"/>
          <p:cNvSpPr>
            <a:spLocks noGrp="1"/>
          </p:cNvSpPr>
          <p:nvPr>
            <p:ph type="title" hasCustomPrompt="1"/>
          </p:nvPr>
        </p:nvSpPr>
        <p:spPr>
          <a:xfrm>
            <a:off x="841248" y="374904"/>
            <a:ext cx="10521696" cy="686924"/>
          </a:xfrm>
        </p:spPr>
        <p:txBody>
          <a:bodyPr>
            <a:noAutofit/>
          </a:bodyPr>
          <a:lstStyle>
            <a:lvl1pPr>
              <a:defRPr sz="2800" b="1" i="0" baseline="0">
                <a:solidFill>
                  <a:srgbClr val="1F1F1F"/>
                </a:solidFill>
                <a:latin typeface="Calibri" charset="0"/>
                <a:ea typeface="Calibri" charset="0"/>
                <a:cs typeface="Calibri" charset="0"/>
              </a:defRPr>
            </a:lvl1pPr>
          </a:lstStyle>
          <a:p>
            <a:r>
              <a:rPr lang="en-US"/>
              <a:t>Insert Title, 28pt Calibri Bold (Color: RGB 33, 33, 33)</a:t>
            </a:r>
          </a:p>
        </p:txBody>
      </p:sp>
      <p:sp>
        <p:nvSpPr>
          <p:cNvPr id="12" name="Heading Placeholder 1"/>
          <p:cNvSpPr>
            <a:spLocks noGrp="1"/>
          </p:cNvSpPr>
          <p:nvPr>
            <p:ph type="body" sz="quarter" idx="12" hasCustomPrompt="1"/>
          </p:nvPr>
        </p:nvSpPr>
        <p:spPr>
          <a:xfrm>
            <a:off x="840317" y="1202068"/>
            <a:ext cx="10521696" cy="4114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200" b="1" kern="1200" baseline="0" dirty="0" smtClean="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Insert Heading, 22pt Calibri Bold (Color: RGB 33, 33, 33)</a:t>
            </a:r>
          </a:p>
        </p:txBody>
      </p:sp>
      <p:sp>
        <p:nvSpPr>
          <p:cNvPr id="16" name="Content Placeholder 1"/>
          <p:cNvSpPr>
            <a:spLocks noGrp="1"/>
          </p:cNvSpPr>
          <p:nvPr>
            <p:ph sz="quarter" idx="13" hasCustomPrompt="1"/>
          </p:nvPr>
        </p:nvSpPr>
        <p:spPr>
          <a:xfrm>
            <a:off x="840318" y="1618488"/>
            <a:ext cx="10521949" cy="1993392"/>
          </a:xfr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vl1pPr>
            <a:lvl2pPr marL="685800" marR="0" indent="-228600" algn="l" defTabSz="914400" rtl="0" eaLnBrk="1" fontAlgn="auto" latinLnBrk="0" hangingPunct="1">
              <a:lnSpc>
                <a:spcPct val="90000"/>
              </a:lnSpc>
              <a:spcBef>
                <a:spcPts val="500"/>
              </a:spcBef>
              <a:spcAft>
                <a:spcPts val="0"/>
              </a:spcAft>
              <a:buClrTx/>
              <a:buSzTx/>
              <a:buFont typeface="CambriaMath" charset="0"/>
              <a:buChar char="⎯"/>
              <a:tabLst/>
              <a:defRPr sz="2000"/>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a:lvl3pPr>
            <a:lvl4pPr marL="1600200" marR="0" indent="-228600" algn="l" defTabSz="914400" rtl="0" eaLnBrk="1" fontAlgn="auto" latinLnBrk="0" hangingPunct="1">
              <a:lnSpc>
                <a:spcPct val="90000"/>
              </a:lnSpc>
              <a:spcBef>
                <a:spcPts val="500"/>
              </a:spcBef>
              <a:spcAft>
                <a:spcPts val="0"/>
              </a:spcAft>
              <a:buClrTx/>
              <a:buSzTx/>
              <a:buFont typeface=".AppleSystemUIFont" charset="-120"/>
              <a:buChar char="»"/>
              <a:tabLst/>
              <a:defRPr sz="2000"/>
            </a:lvl4pPr>
            <a:lvl5pPr>
              <a:defRPr sz="2000"/>
            </a:lvl5pPr>
          </a:lstStyle>
          <a:p>
            <a:pPr lvl="0"/>
            <a:r>
              <a:rPr lang="en-US"/>
              <a:t>Body Text no smaller than 18pt font, Calibri Regular</a:t>
            </a:r>
          </a:p>
          <a:p>
            <a:pPr lvl="1"/>
            <a:r>
              <a:rPr lang="en-US"/>
              <a:t>Second level</a:t>
            </a:r>
          </a:p>
          <a:p>
            <a:pPr lvl="2"/>
            <a:r>
              <a:rPr lang="en-US"/>
              <a:t>Third level</a:t>
            </a:r>
          </a:p>
          <a:p>
            <a:pPr lvl="3"/>
            <a:r>
              <a:rPr lang="en-US"/>
              <a:t>Fourth level</a:t>
            </a:r>
          </a:p>
        </p:txBody>
      </p:sp>
      <p:sp>
        <p:nvSpPr>
          <p:cNvPr id="17" name="Heading Placeholder 2"/>
          <p:cNvSpPr>
            <a:spLocks noGrp="1"/>
          </p:cNvSpPr>
          <p:nvPr>
            <p:ph type="body" sz="quarter" idx="14" hasCustomPrompt="1"/>
          </p:nvPr>
        </p:nvSpPr>
        <p:spPr>
          <a:xfrm>
            <a:off x="840317" y="3634948"/>
            <a:ext cx="10521696" cy="4114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200" b="1" kern="1200" baseline="0" dirty="0" smtClean="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Insert Heading, 22pt Calibri Bold (Color: RGB 33, 33, 33)</a:t>
            </a:r>
          </a:p>
        </p:txBody>
      </p:sp>
      <p:sp>
        <p:nvSpPr>
          <p:cNvPr id="18" name="Content Placeholder 2"/>
          <p:cNvSpPr>
            <a:spLocks noGrp="1"/>
          </p:cNvSpPr>
          <p:nvPr>
            <p:ph sz="quarter" idx="15" hasCustomPrompt="1"/>
          </p:nvPr>
        </p:nvSpPr>
        <p:spPr>
          <a:xfrm>
            <a:off x="840318" y="4054879"/>
            <a:ext cx="10521949" cy="1993392"/>
          </a:xfr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vl1pPr>
            <a:lvl2pPr marL="685800" marR="0" indent="-228600" algn="l" defTabSz="914400" rtl="0" eaLnBrk="1" fontAlgn="auto" latinLnBrk="0" hangingPunct="1">
              <a:lnSpc>
                <a:spcPct val="90000"/>
              </a:lnSpc>
              <a:spcBef>
                <a:spcPts val="500"/>
              </a:spcBef>
              <a:spcAft>
                <a:spcPts val="0"/>
              </a:spcAft>
              <a:buClrTx/>
              <a:buSzTx/>
              <a:buFont typeface="CambriaMath" charset="0"/>
              <a:buChar char="⎯"/>
              <a:tabLst/>
              <a:defRPr sz="2000"/>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a:lvl3pPr>
            <a:lvl4pPr marL="1600200" marR="0" indent="-228600" algn="l" defTabSz="914400" rtl="0" eaLnBrk="1" fontAlgn="auto" latinLnBrk="0" hangingPunct="1">
              <a:lnSpc>
                <a:spcPct val="90000"/>
              </a:lnSpc>
              <a:spcBef>
                <a:spcPts val="500"/>
              </a:spcBef>
              <a:spcAft>
                <a:spcPts val="0"/>
              </a:spcAft>
              <a:buClrTx/>
              <a:buSzTx/>
              <a:buFont typeface=".AppleSystemUIFont" charset="-120"/>
              <a:buChar char="»"/>
              <a:tabLst/>
              <a:defRPr sz="2000"/>
            </a:lvl4pPr>
            <a:lvl5pPr>
              <a:defRPr sz="2000"/>
            </a:lvl5pPr>
          </a:lstStyle>
          <a:p>
            <a:pPr lvl="0"/>
            <a:r>
              <a:rPr lang="en-US"/>
              <a:t>Body Text no smaller than 18pt font, Calibri Regular</a:t>
            </a:r>
          </a:p>
          <a:p>
            <a:pPr lvl="1"/>
            <a:r>
              <a:rPr lang="en-US"/>
              <a:t>Second level</a:t>
            </a:r>
          </a:p>
          <a:p>
            <a:pPr lvl="2"/>
            <a:r>
              <a:rPr lang="en-US"/>
              <a:t>Third level</a:t>
            </a:r>
          </a:p>
          <a:p>
            <a:pPr lvl="3"/>
            <a:r>
              <a:rPr lang="en-US"/>
              <a:t>Fourth level</a:t>
            </a:r>
          </a:p>
        </p:txBody>
      </p:sp>
      <p:sp>
        <p:nvSpPr>
          <p:cNvPr id="3" name="Slide Number Placeholder"/>
          <p:cNvSpPr>
            <a:spLocks noGrp="1"/>
          </p:cNvSpPr>
          <p:nvPr>
            <p:ph type="sldNum" sz="quarter" idx="10"/>
          </p:nvPr>
        </p:nvSpPr>
        <p:spPr>
          <a:xfrm>
            <a:off x="8610600" y="6025896"/>
            <a:ext cx="2743200" cy="365125"/>
          </a:xfrm>
        </p:spPr>
        <p:txBody>
          <a:bodyPr/>
          <a:lstStyle/>
          <a:p>
            <a:fld id="{E573346A-FCA4-684E-8D18-26E8324063ED}" type="slidenum">
              <a:rPr lang="en-US" smtClean="0"/>
              <a:t>‹#›</a:t>
            </a:fld>
            <a:endParaRPr lang="en-US"/>
          </a:p>
        </p:txBody>
      </p:sp>
      <p:sp>
        <p:nvSpPr>
          <p:cNvPr id="4" name="Footer Placeholder"/>
          <p:cNvSpPr>
            <a:spLocks noGrp="1"/>
          </p:cNvSpPr>
          <p:nvPr>
            <p:ph type="ftr" sz="quarter" idx="11"/>
          </p:nvPr>
        </p:nvSpPr>
        <p:spPr>
          <a:xfrm>
            <a:off x="831851" y="6025896"/>
            <a:ext cx="7321549" cy="365125"/>
          </a:xfrm>
        </p:spPr>
        <p:txBody>
          <a:bodyPr/>
          <a:lstStyle>
            <a:lvl1pPr>
              <a:defRPr/>
            </a:lvl1pPr>
          </a:lstStyle>
          <a:p>
            <a:pPr algn="l"/>
            <a:endParaRPr lang="en-US"/>
          </a:p>
        </p:txBody>
      </p:sp>
      <p:pic>
        <p:nvPicPr>
          <p:cNvPr id="10" name="Footer">
            <a:extLst>
              <a:ext uri="{FF2B5EF4-FFF2-40B4-BE49-F238E27FC236}">
                <a16:creationId xmlns:a16="http://schemas.microsoft.com/office/drawing/2014/main" id="{30DA69FE-F2CD-C843-BB39-D611E919A30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37580"/>
            <a:ext cx="12188952" cy="317751"/>
          </a:xfrm>
          <a:prstGeom prst="rect">
            <a:avLst/>
          </a:prstGeom>
        </p:spPr>
      </p:pic>
      <p:pic>
        <p:nvPicPr>
          <p:cNvPr id="11" name="Footer">
            <a:extLst>
              <a:ext uri="{FF2B5EF4-FFF2-40B4-BE49-F238E27FC236}">
                <a16:creationId xmlns:a16="http://schemas.microsoft.com/office/drawing/2014/main" id="{F2A2D93A-3E95-4AA6-9A74-FDE62112C997}"/>
              </a:ext>
              <a:ext uri="{C183D7F6-B498-43B3-948B-1728B52AA6E4}">
                <adec:decorative xmlns:adec="http://schemas.microsoft.com/office/drawing/2017/decorative" val="1"/>
              </a:ext>
            </a:extLst>
          </p:cNvPr>
          <p:cNvPicPr>
            <a:picLocks noChangeAspect="1"/>
          </p:cNvPicPr>
          <p:nvPr userDrawn="1"/>
        </p:nvPicPr>
        <p:blipFill rotWithShape="1">
          <a:blip r:embed="rId2"/>
          <a:srcRect r="15583"/>
          <a:stretch/>
        </p:blipFill>
        <p:spPr>
          <a:xfrm>
            <a:off x="0" y="-10646"/>
            <a:ext cx="12192000" cy="1107926"/>
          </a:xfrm>
          <a:prstGeom prst="rect">
            <a:avLst/>
          </a:prstGeom>
        </p:spPr>
      </p:pic>
      <p:pic>
        <p:nvPicPr>
          <p:cNvPr id="13" name="Picture 12">
            <a:extLst>
              <a:ext uri="{FF2B5EF4-FFF2-40B4-BE49-F238E27FC236}">
                <a16:creationId xmlns:a16="http://schemas.microsoft.com/office/drawing/2014/main" id="{CA827ADA-907A-4B62-9F9B-22876A15A446}"/>
              </a:ext>
            </a:extLst>
          </p:cNvPr>
          <p:cNvPicPr>
            <a:picLocks noChangeAspect="1"/>
          </p:cNvPicPr>
          <p:nvPr userDrawn="1"/>
        </p:nvPicPr>
        <p:blipFill>
          <a:blip r:embed="rId3"/>
          <a:stretch>
            <a:fillRect/>
          </a:stretch>
        </p:blipFill>
        <p:spPr>
          <a:xfrm>
            <a:off x="304800" y="28967"/>
            <a:ext cx="1028700" cy="1028700"/>
          </a:xfrm>
          <a:prstGeom prst="rect">
            <a:avLst/>
          </a:prstGeom>
        </p:spPr>
      </p:pic>
    </p:spTree>
    <p:extLst>
      <p:ext uri="{BB962C8B-B14F-4D97-AF65-F5344CB8AC3E}">
        <p14:creationId xmlns:p14="http://schemas.microsoft.com/office/powerpoint/2010/main" val="3555614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Presentation Title"/>
          <p:cNvSpPr>
            <a:spLocks noGrp="1"/>
          </p:cNvSpPr>
          <p:nvPr>
            <p:ph type="title" hasCustomPrompt="1"/>
          </p:nvPr>
        </p:nvSpPr>
        <p:spPr>
          <a:xfrm>
            <a:off x="838200" y="3505200"/>
            <a:ext cx="7848600" cy="789590"/>
          </a:xfrm>
        </p:spPr>
        <p:txBody>
          <a:bodyPr anchor="t">
            <a:noAutofit/>
          </a:bodyPr>
          <a:lstStyle>
            <a:lvl1pPr>
              <a:defRPr sz="36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838199" y="4495800"/>
            <a:ext cx="7848599" cy="374904"/>
          </a:xfrm>
        </p:spPr>
        <p:txBody>
          <a:bodyPr>
            <a:noAutofit/>
          </a:bodyPr>
          <a:lstStyle>
            <a:lvl1pPr marL="0" indent="0">
              <a:buNone/>
              <a:defRPr sz="2200" b="0">
                <a:solidFill>
                  <a:srgbClr val="08BDE2"/>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659215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244381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986486" y="5810599"/>
            <a:ext cx="3374138" cy="660157"/>
          </a:xfrm>
          <a:prstGeom prst="rect">
            <a:avLst/>
          </a:prstGeom>
        </p:spPr>
      </p:pic>
      <p:sp>
        <p:nvSpPr>
          <p:cNvPr id="16" name="Presentation Title"/>
          <p:cNvSpPr>
            <a:spLocks noGrp="1"/>
          </p:cNvSpPr>
          <p:nvPr>
            <p:ph type="title" hasCustomPrompt="1"/>
          </p:nvPr>
        </p:nvSpPr>
        <p:spPr>
          <a:xfrm>
            <a:off x="3505200" y="1925168"/>
            <a:ext cx="6972300" cy="789590"/>
          </a:xfrm>
        </p:spPr>
        <p:txBody>
          <a:bodyPr anchor="t">
            <a:noAutofit/>
          </a:bodyPr>
          <a:lstStyle>
            <a:lvl1pPr>
              <a:defRPr sz="36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3505200" y="3133971"/>
            <a:ext cx="6972302" cy="374904"/>
          </a:xfrm>
        </p:spPr>
        <p:txBody>
          <a:bodyPr>
            <a:noAutofit/>
          </a:bodyPr>
          <a:lstStyle>
            <a:lvl1pPr marL="0" indent="0">
              <a:buNone/>
              <a:defRPr sz="2200" b="1">
                <a:solidFill>
                  <a:srgbClr val="112F4E"/>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3505198" y="3557711"/>
            <a:ext cx="6972301" cy="393192"/>
          </a:xfrm>
        </p:spPr>
        <p:txBody>
          <a:bodyPr>
            <a:noAutofit/>
          </a:bodyPr>
          <a:lstStyle>
            <a:lvl1pPr marL="0" indent="0">
              <a:buNone/>
              <a:defRPr lang="en-US" sz="2200" i="1"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3505198" y="4166133"/>
            <a:ext cx="6972302" cy="303022"/>
          </a:xfrm>
        </p:spPr>
        <p:txBody>
          <a:bodyPr>
            <a:noAutofit/>
          </a:bodyPr>
          <a:lstStyle>
            <a:lvl1pPr marL="0" indent="0">
              <a:buNone/>
              <a:defRPr lang="en-US" sz="1600"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3505196" y="4588968"/>
            <a:ext cx="6972301" cy="231357"/>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kern="1200" baseline="0" dirty="0" smtClean="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Audience Name and Date</a:t>
            </a:r>
          </a:p>
        </p:txBody>
      </p:sp>
    </p:spTree>
    <p:extLst>
      <p:ext uri="{BB962C8B-B14F-4D97-AF65-F5344CB8AC3E}">
        <p14:creationId xmlns:p14="http://schemas.microsoft.com/office/powerpoint/2010/main" val="1804722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Presentation Title"/>
          <p:cNvSpPr>
            <a:spLocks noGrp="1"/>
          </p:cNvSpPr>
          <p:nvPr>
            <p:ph type="title" hasCustomPrompt="1"/>
          </p:nvPr>
        </p:nvSpPr>
        <p:spPr>
          <a:xfrm>
            <a:off x="838200" y="3505200"/>
            <a:ext cx="7848600" cy="789590"/>
          </a:xfrm>
        </p:spPr>
        <p:txBody>
          <a:bodyPr anchor="t">
            <a:noAutofit/>
          </a:bodyPr>
          <a:lstStyle>
            <a:lvl1pPr>
              <a:defRPr sz="36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838199" y="4495800"/>
            <a:ext cx="7848599" cy="374904"/>
          </a:xfrm>
        </p:spPr>
        <p:txBody>
          <a:bodyPr>
            <a:noAutofit/>
          </a:bodyPr>
          <a:lstStyle>
            <a:lvl1pPr marL="0" indent="0">
              <a:buNone/>
              <a:defRPr sz="2200" b="0">
                <a:solidFill>
                  <a:srgbClr val="08BDE2"/>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2551479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133498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marL="457200" indent="-457200">
              <a:buFont typeface="+mj-lt"/>
              <a:buAutoNum type="arabicPeriod"/>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191127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6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27228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601621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6480266"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004496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6480266"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192385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422866"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8004266"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6059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4903894"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4903894"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6492240" y="1562100"/>
            <a:ext cx="486156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6492240" y="2048615"/>
            <a:ext cx="486156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924104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33528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33528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427220" y="1562100"/>
            <a:ext cx="334518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427220" y="2048615"/>
            <a:ext cx="334518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7995920" y="1562100"/>
            <a:ext cx="3345180"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7995920" y="2048615"/>
            <a:ext cx="334518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217366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10748211"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2458453"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3593432" y="1562100"/>
            <a:ext cx="2458453"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3593432"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6372727" y="1562100"/>
            <a:ext cx="2458453"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6372727"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9127959" y="1562100"/>
            <a:ext cx="2458453"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9127959"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986564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838200" y="1562100"/>
            <a:ext cx="105156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3640138"/>
            <a:ext cx="52578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4126654"/>
            <a:ext cx="525780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6138334" y="3640138"/>
            <a:ext cx="525780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6138334" y="4126654"/>
            <a:ext cx="525780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5877340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838200" y="1562231"/>
            <a:ext cx="799407" cy="799407"/>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971270" y="1562101"/>
            <a:ext cx="9382529"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838200" y="2534127"/>
            <a:ext cx="799407" cy="799407"/>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971270" y="2517647"/>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838200" y="3511430"/>
            <a:ext cx="799407" cy="799407"/>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971270" y="3511430"/>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838200" y="4500937"/>
            <a:ext cx="799407" cy="799407"/>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971270" y="4500937"/>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902765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714500" y="1574931"/>
            <a:ext cx="1587500" cy="1587500"/>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838201" y="3505891"/>
            <a:ext cx="33528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5283200" y="1574931"/>
            <a:ext cx="1587500" cy="1587500"/>
          </a:xfrm>
        </p:spPr>
        <p:txBody>
          <a:bodyPr/>
          <a:lstStyle>
            <a:lvl1pPr marL="0" indent="0">
              <a:buNone/>
              <a:defRPr/>
            </a:lvl1pPr>
          </a:lstStyle>
          <a:p>
            <a:r>
              <a:rPr lang="en-US"/>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4406901" y="3505891"/>
            <a:ext cx="33528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8877300" y="1574931"/>
            <a:ext cx="1587500" cy="1587500"/>
          </a:xfrm>
        </p:spPr>
        <p:txBody>
          <a:bodyPr/>
          <a:lstStyle>
            <a:lvl1pPr marL="0" indent="0">
              <a:buNone/>
              <a:defRPr/>
            </a:lvl1pPr>
          </a:lstStyle>
          <a:p>
            <a:r>
              <a:rPr lang="en-US"/>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8001001" y="3505891"/>
            <a:ext cx="33528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216203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495331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812"/>
            <a:ext cx="10972800" cy="5295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372850" y="6400139"/>
            <a:ext cx="72239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
        <p:nvSpPr>
          <p:cNvPr id="8" name="Rectangle 7"/>
          <p:cNvSpPr/>
          <p:nvPr userDrawn="1"/>
        </p:nvSpPr>
        <p:spPr>
          <a:xfrm>
            <a:off x="0" y="2"/>
            <a:ext cx="12192000" cy="824813"/>
          </a:xfrm>
          <a:prstGeom prst="rect">
            <a:avLst/>
          </a:prstGeom>
          <a:solidFill>
            <a:schemeClr val="accent1">
              <a:lumMod val="75000"/>
            </a:scheme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0" y="0"/>
            <a:ext cx="12192000" cy="824815"/>
          </a:xfrm>
        </p:spPr>
        <p:txBody>
          <a:bodyPr>
            <a:normAutofit/>
          </a:bodyPr>
          <a:lstStyle>
            <a:lvl1pPr>
              <a:defRPr sz="2800" b="1">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2838218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10964917" y="6286500"/>
            <a:ext cx="388883"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853897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10964917" y="6286500"/>
            <a:ext cx="388883"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2883667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087661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58384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3853679"/>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838200" y="5678488"/>
            <a:ext cx="10515600" cy="242887"/>
          </a:xfrm>
        </p:spPr>
        <p:txBody>
          <a:bodyPr/>
          <a:lstStyle>
            <a:lvl1pPr marL="0" indent="0">
              <a:buNone/>
              <a:defRPr sz="1800">
                <a:solidFill>
                  <a:schemeClr val="bg1"/>
                </a:solidFill>
              </a:defRPr>
            </a:lvl1pPr>
            <a:lvl2pPr marL="274320" indent="0">
              <a:buNone/>
              <a:defRPr/>
            </a:lvl2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5231775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086600" y="0"/>
            <a:ext cx="510540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7644766" y="-19050"/>
            <a:ext cx="4563488"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a:t>Click icon to add picture</a:t>
            </a:r>
          </a:p>
        </p:txBody>
      </p:sp>
      <p:sp>
        <p:nvSpPr>
          <p:cNvPr id="2" name="Title"/>
          <p:cNvSpPr>
            <a:spLocks noGrp="1"/>
          </p:cNvSpPr>
          <p:nvPr>
            <p:ph type="title" hasCustomPrompt="1"/>
          </p:nvPr>
        </p:nvSpPr>
        <p:spPr>
          <a:xfrm>
            <a:off x="838200" y="571500"/>
            <a:ext cx="60198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60198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505529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44577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44577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6032658" y="1"/>
            <a:ext cx="6162952"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40746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60198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60198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7201092" y="0"/>
            <a:ext cx="4421091"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8217316" y="828453"/>
            <a:ext cx="3974685"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4265516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Questions?"/>
          <p:cNvSpPr>
            <a:spLocks noGrp="1"/>
          </p:cNvSpPr>
          <p:nvPr>
            <p:ph type="title" hasCustomPrompt="1"/>
          </p:nvPr>
        </p:nvSpPr>
        <p:spPr>
          <a:xfrm>
            <a:off x="831851" y="613611"/>
            <a:ext cx="10515600" cy="757989"/>
          </a:xfrm>
        </p:spPr>
        <p:txBody>
          <a:bodyPr anchor="ctr">
            <a:noAutofit/>
          </a:bodyPr>
          <a:lstStyle>
            <a:lvl1pPr algn="ctr">
              <a:defRPr sz="340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838200" y="6286500"/>
            <a:ext cx="7048500" cy="308792"/>
          </a:xfrm>
        </p:spPr>
        <p:txBody>
          <a:bodyPr/>
          <a:lstStyle>
            <a:lvl1pPr algn="l">
              <a:defRPr/>
            </a:lvl1pPr>
          </a:lstStyle>
          <a:p>
            <a:r>
              <a:rPr lang="en-US"/>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4319844" y="3009877"/>
            <a:ext cx="3484579" cy="990646"/>
          </a:xfrm>
          <a:prstGeom prst="rect">
            <a:avLst/>
          </a:prstGeom>
        </p:spPr>
      </p:pic>
    </p:spTree>
    <p:extLst>
      <p:ext uri="{BB962C8B-B14F-4D97-AF65-F5344CB8AC3E}">
        <p14:creationId xmlns:p14="http://schemas.microsoft.com/office/powerpoint/2010/main" val="19443820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3669602" y="1935078"/>
            <a:ext cx="4852796"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838200" y="6286500"/>
            <a:ext cx="704850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49901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91900" y="6400139"/>
            <a:ext cx="70334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
        <p:nvSpPr>
          <p:cNvPr id="7" name="Rectangle 6"/>
          <p:cNvSpPr/>
          <p:nvPr userDrawn="1"/>
        </p:nvSpPr>
        <p:spPr>
          <a:xfrm>
            <a:off x="0" y="0"/>
            <a:ext cx="12192000" cy="838200"/>
          </a:xfrm>
          <a:prstGeom prst="rect">
            <a:avLst/>
          </a:prstGeom>
          <a:solidFill>
            <a:schemeClr val="accent1">
              <a:lumMod val="75000"/>
            </a:scheme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609600" y="0"/>
            <a:ext cx="10972800" cy="838200"/>
          </a:xfrm>
        </p:spPr>
        <p:txBody>
          <a:bodyPr>
            <a:normAutofit/>
          </a:bodyPr>
          <a:lstStyle>
            <a:lvl1pPr>
              <a:defRPr sz="2800" b="1">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19142156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6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01137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E09A4-B2AE-0741-913B-DD91AC2D3E4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5802964"/>
            <a:ext cx="3374138" cy="660157"/>
          </a:xfrm>
          <a:prstGeom prst="rect">
            <a:avLst/>
          </a:prstGeom>
        </p:spPr>
      </p:pic>
      <p:sp>
        <p:nvSpPr>
          <p:cNvPr id="16" name="Presentation Title"/>
          <p:cNvSpPr>
            <a:spLocks noGrp="1"/>
          </p:cNvSpPr>
          <p:nvPr>
            <p:ph type="title" hasCustomPrompt="1"/>
          </p:nvPr>
        </p:nvSpPr>
        <p:spPr>
          <a:xfrm>
            <a:off x="838199" y="1572610"/>
            <a:ext cx="7848600" cy="789590"/>
          </a:xfrm>
        </p:spPr>
        <p:txBody>
          <a:bodyPr anchor="t">
            <a:noAutofit/>
          </a:bodyPr>
          <a:lstStyle>
            <a:lvl1pPr>
              <a:defRPr sz="3600" b="1" i="0" cap="all" baseline="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838198" y="2533916"/>
            <a:ext cx="7848601" cy="374904"/>
          </a:xfrm>
        </p:spPr>
        <p:txBody>
          <a:bodyPr>
            <a:noAutofit/>
          </a:bodyPr>
          <a:lstStyle>
            <a:lvl1pPr marL="0" indent="0">
              <a:buNone/>
              <a:defRPr sz="2200" b="1">
                <a:solidFill>
                  <a:srgbClr val="112F4E"/>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838200" y="2957656"/>
            <a:ext cx="7848600" cy="393192"/>
          </a:xfrm>
        </p:spPr>
        <p:txBody>
          <a:bodyPr>
            <a:noAutofit/>
          </a:bodyPr>
          <a:lstStyle>
            <a:lvl1pPr marL="0" indent="0">
              <a:buNone/>
              <a:defRPr lang="en-US" sz="2200" i="0"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838200" y="3523469"/>
            <a:ext cx="7848600" cy="303022"/>
          </a:xfrm>
        </p:spPr>
        <p:txBody>
          <a:bodyPr>
            <a:noAutofit/>
          </a:bodyPr>
          <a:lstStyle>
            <a:lvl1pPr marL="0" indent="0">
              <a:buNone/>
              <a:defRPr lang="en-US" sz="1600"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838198" y="3946304"/>
            <a:ext cx="7848601" cy="2468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kern="1200" baseline="0" dirty="0" smtClean="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Audience Name</a:t>
            </a:r>
          </a:p>
        </p:txBody>
      </p:sp>
      <p:sp>
        <p:nvSpPr>
          <p:cNvPr id="29" name="Month Day, YYYY"/>
          <p:cNvSpPr>
            <a:spLocks noGrp="1"/>
          </p:cNvSpPr>
          <p:nvPr>
            <p:ph type="body" sz="quarter" idx="14" hasCustomPrompt="1"/>
          </p:nvPr>
        </p:nvSpPr>
        <p:spPr>
          <a:xfrm>
            <a:off x="838199" y="4230904"/>
            <a:ext cx="7848599" cy="265176"/>
          </a:xfrm>
        </p:spPr>
        <p:txBody>
          <a:bodyPr>
            <a:noAutofit/>
          </a:bodyPr>
          <a:lstStyle>
            <a:lvl1pPr marL="0" indent="0">
              <a:buNone/>
              <a:defRPr lang="en-US" sz="1600" kern="1200" baseline="0" dirty="0" smtClean="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pPr>
            <a:r>
              <a:rPr lang="en-US"/>
              <a:t>Month Day, YYYY</a:t>
            </a:r>
          </a:p>
        </p:txBody>
      </p:sp>
      <p:sp>
        <p:nvSpPr>
          <p:cNvPr id="3" name="Text Placeholder 2">
            <a:extLst>
              <a:ext uri="{FF2B5EF4-FFF2-40B4-BE49-F238E27FC236}">
                <a16:creationId xmlns:a16="http://schemas.microsoft.com/office/drawing/2014/main" id="{F62455E1-2795-BB42-8B2E-3B937E6819B2}"/>
              </a:ext>
            </a:extLst>
          </p:cNvPr>
          <p:cNvSpPr>
            <a:spLocks noGrp="1"/>
          </p:cNvSpPr>
          <p:nvPr>
            <p:ph type="body" sz="quarter" idx="15" hasCustomPrompt="1"/>
          </p:nvPr>
        </p:nvSpPr>
        <p:spPr>
          <a:xfrm>
            <a:off x="838200" y="5038502"/>
            <a:ext cx="7848598" cy="246888"/>
          </a:xfrm>
        </p:spPr>
        <p:txBody>
          <a:bodyPr anchor="b">
            <a:noAutofit/>
          </a:bodyPr>
          <a:lstStyle>
            <a:lvl1pPr marL="0" indent="0">
              <a:buNone/>
              <a:defRPr sz="12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2860264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53800" y="6400139"/>
            <a:ext cx="74144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
        <p:nvSpPr>
          <p:cNvPr id="7" name="Rectangle 6"/>
          <p:cNvSpPr/>
          <p:nvPr userDrawn="1"/>
        </p:nvSpPr>
        <p:spPr>
          <a:xfrm>
            <a:off x="0" y="0"/>
            <a:ext cx="12192000" cy="901700"/>
          </a:xfrm>
          <a:prstGeom prst="rect">
            <a:avLst/>
          </a:prstGeom>
          <a:solidFill>
            <a:schemeClr val="accent1">
              <a:lumMod val="75000"/>
            </a:scheme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609600" y="1981200"/>
            <a:ext cx="10972800" cy="1143000"/>
          </a:xfrm>
        </p:spPr>
        <p:txBody>
          <a:bodyPr>
            <a:normAutofit/>
          </a:bodyPr>
          <a:lstStyle>
            <a:lvl1pPr>
              <a:defRPr sz="3600" b="1">
                <a:solidFill>
                  <a:schemeClr val="tx1">
                    <a:lumMod val="95000"/>
                    <a:lumOff val="5000"/>
                  </a:schemeClr>
                </a:solidFill>
                <a:latin typeface="+mn-lt"/>
              </a:defRPr>
            </a:lvl1pPr>
          </a:lstStyle>
          <a:p>
            <a:r>
              <a:rPr lang="en-US"/>
              <a:t>Click to edit Master title style</a:t>
            </a:r>
          </a:p>
        </p:txBody>
      </p:sp>
    </p:spTree>
    <p:extLst>
      <p:ext uri="{BB962C8B-B14F-4D97-AF65-F5344CB8AC3E}">
        <p14:creationId xmlns:p14="http://schemas.microsoft.com/office/powerpoint/2010/main" val="2820409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11391900" y="6400139"/>
            <a:ext cx="70334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45454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752975"/>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565150"/>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1971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11372850" y="6400139"/>
            <a:ext cx="72239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125181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353800" y="6400139"/>
            <a:ext cx="741440" cy="365125"/>
          </a:xfrm>
        </p:spPr>
        <p:txBody>
          <a:bodyPr/>
          <a:lstStyle/>
          <a:p>
            <a:fld id="{D983F1FA-211D-3044-9E35-958DFBC26156}"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29341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363324" y="6400139"/>
            <a:ext cx="731915" cy="365125"/>
          </a:xfrm>
        </p:spPr>
        <p:txBody>
          <a:bodyPr/>
          <a:lstStyle/>
          <a:p>
            <a:fld id="{D983F1FA-211D-3044-9E35-958DFBC26156}"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026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0" y="6135305"/>
            <a:ext cx="12192000" cy="731838"/>
          </a:xfrm>
          <a:prstGeom prst="rect">
            <a:avLst/>
          </a:prstGeom>
          <a:solidFill>
            <a:srgbClr val="17355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9" name="Picture 8" descr="3. VA-PRIMARY-HORIZONTAL-WHITE-VECTOR2.png"/>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9153679" y="6266034"/>
            <a:ext cx="2180685" cy="491986"/>
          </a:xfrm>
          <a:prstGeom prst="rect">
            <a:avLst/>
          </a:prstGeom>
        </p:spPr>
      </p:pic>
      <p:sp>
        <p:nvSpPr>
          <p:cNvPr id="6" name="Slide Number Placeholder 5"/>
          <p:cNvSpPr>
            <a:spLocks noGrp="1"/>
          </p:cNvSpPr>
          <p:nvPr userDrawn="1">
            <p:ph type="sldNum" sz="quarter" idx="4"/>
          </p:nvPr>
        </p:nvSpPr>
        <p:spPr>
          <a:xfrm>
            <a:off x="9250440" y="6400139"/>
            <a:ext cx="2844800" cy="365125"/>
          </a:xfrm>
          <a:prstGeom prst="rect">
            <a:avLst/>
          </a:prstGeom>
        </p:spPr>
        <p:txBody>
          <a:bodyPr vert="horz" lIns="91440" tIns="45720" rIns="91440" bIns="45720" rtlCol="0" anchor="ctr"/>
          <a:lstStyle>
            <a:lvl1pPr algn="r">
              <a:defRPr sz="1200">
                <a:solidFill>
                  <a:schemeClr val="bg1"/>
                </a:solidFill>
              </a:defRPr>
            </a:lvl1pPr>
          </a:lstStyle>
          <a:p>
            <a:pPr defTabSz="457200"/>
            <a:fld id="{D983F1FA-211D-3044-9E35-958DFBC26156}" type="slidenum">
              <a:rPr lang="en-US" smtClean="0">
                <a:solidFill>
                  <a:prstClr val="white"/>
                </a:solidFill>
              </a:rPr>
              <a:pPr defTabSz="457200"/>
              <a:t>‹#›</a:t>
            </a:fld>
            <a:endParaRPr lang="en-US">
              <a:solidFill>
                <a:prstClr val="white"/>
              </a:solidFill>
            </a:endParaRPr>
          </a:p>
        </p:txBody>
      </p:sp>
      <p:pic>
        <p:nvPicPr>
          <p:cNvPr id="7" name="Picture 2" descr="C:\Users\vacoGrovem\AppData\Local\Microsoft\Windows\Temporary Internet Files\Content.Outlook\83QVOJUE\CHOOSE-VA-rev.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203200" y="6172200"/>
            <a:ext cx="2044700"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867696"/>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10" r:id="rId4"/>
    <p:sldLayoutId id="2147483811" r:id="rId5"/>
    <p:sldLayoutId id="2147483812" r:id="rId6"/>
    <p:sldLayoutId id="2147483813" r:id="rId7"/>
    <p:sldLayoutId id="2147483814" r:id="rId8"/>
    <p:sldLayoutId id="2147483815" r:id="rId9"/>
    <p:sldLayoutId id="2147483817" r:id="rId10"/>
    <p:sldLayoutId id="2147483818" r:id="rId11"/>
    <p:sldLayoutId id="2147483819" r:id="rId12"/>
    <p:sldLayoutId id="2147483824" r:id="rId13"/>
  </p:sldLayoutIdLst>
  <p:hf hdr="0" ftr="0" dt="0"/>
  <p:txStyles>
    <p:titleStyle>
      <a:lvl1pPr algn="ctr" defTabSz="4572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571500"/>
            <a:ext cx="105156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838200" y="1562100"/>
            <a:ext cx="105156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838200" y="6286500"/>
            <a:ext cx="7048500" cy="308792"/>
          </a:xfrm>
          <a:prstGeom prst="rect">
            <a:avLst/>
          </a:prstGeom>
        </p:spPr>
        <p:txBody>
          <a:bodyPr vert="horz" lIns="91440" tIns="45720" rIns="91440" bIns="45720" rtlCol="0" anchor="b"/>
          <a:lstStyle>
            <a:lvl1pPr algn="l">
              <a:defRPr sz="1100">
                <a:solidFill>
                  <a:schemeClr val="tx1">
                    <a:tint val="75000"/>
                  </a:schemeClr>
                </a:solidFill>
                <a:latin typeface="Segoe UI" panose="020B0502040204020203" pitchFamily="34" charset="0"/>
                <a:cs typeface="Segoe UI" panose="020B0502040204020203" pitchFamily="34" charset="0"/>
              </a:defRPr>
            </a:lvl1pPr>
          </a:lstStyle>
          <a:p>
            <a:r>
              <a:rPr lang="en-US"/>
              <a:t>OFFICE OF INFORMATION AND TECHNOLOGY</a:t>
            </a:r>
          </a:p>
        </p:txBody>
      </p:sp>
      <p:sp>
        <p:nvSpPr>
          <p:cNvPr id="6" name="Slide Number Placeholder 5"/>
          <p:cNvSpPr>
            <a:spLocks noGrp="1"/>
          </p:cNvSpPr>
          <p:nvPr>
            <p:ph type="sldNum" sz="quarter" idx="4"/>
          </p:nvPr>
        </p:nvSpPr>
        <p:spPr>
          <a:xfrm>
            <a:off x="10964917" y="6286500"/>
            <a:ext cx="388883" cy="308791"/>
          </a:xfrm>
          <a:prstGeom prst="rect">
            <a:avLst/>
          </a:prstGeom>
        </p:spPr>
        <p:txBody>
          <a:bodyPr vert="horz" lIns="91440" tIns="45720" rIns="91440" bIns="45720" rtlCol="0" anchor="b"/>
          <a:lstStyle>
            <a:lvl1pPr algn="r">
              <a:defRPr sz="12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478609261"/>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0" r:id="rId20"/>
    <p:sldLayoutId id="2147483871" r:id="rId21"/>
    <p:sldLayoutId id="2147483872" r:id="rId22"/>
    <p:sldLayoutId id="2147483873" r:id="rId23"/>
    <p:sldLayoutId id="2147483874" r:id="rId24"/>
    <p:sldLayoutId id="2147483875" r:id="rId25"/>
    <p:sldLayoutId id="2147483876" r:id="rId26"/>
    <p:sldLayoutId id="2147483877" r:id="rId27"/>
    <p:sldLayoutId id="2147483878" r:id="rId28"/>
  </p:sldLayoutIdLst>
  <p:hf hdr="0" dt="0"/>
  <p:txStyles>
    <p:titleStyle>
      <a:lvl1pPr algn="l" defTabSz="914400" rtl="0" eaLnBrk="1" latinLnBrk="0" hangingPunct="1">
        <a:lnSpc>
          <a:spcPct val="90000"/>
        </a:lnSpc>
        <a:spcBef>
          <a:spcPct val="0"/>
        </a:spcBef>
        <a:buNone/>
        <a:defRPr sz="28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hyperlink" Target="https://parkmobile.io/" TargetMode="Externa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hyperlink" Target="https://www.va.gov/"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hyperlink" Target="https://sam.gov/workspace/contract/opp/5fcf78cdd8b04cf1a24a095f5aefd50a/view" TargetMode="External"/><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CD383-DE30-7357-253C-DB6B80656549}"/>
              </a:ext>
            </a:extLst>
          </p:cNvPr>
          <p:cNvSpPr>
            <a:spLocks noGrp="1"/>
          </p:cNvSpPr>
          <p:nvPr>
            <p:ph type="ctrTitle"/>
          </p:nvPr>
        </p:nvSpPr>
        <p:spPr>
          <a:xfrm>
            <a:off x="598428" y="2706275"/>
            <a:ext cx="11195539" cy="1938951"/>
          </a:xfrm>
        </p:spPr>
        <p:txBody>
          <a:bodyPr>
            <a:normAutofit/>
          </a:bodyPr>
          <a:lstStyle/>
          <a:p>
            <a:r>
              <a:rPr lang="en-US" b="1" dirty="0"/>
              <a:t>FY26 Department of Veterans Affairs </a:t>
            </a:r>
            <a:br>
              <a:rPr lang="en-US" b="1" dirty="0"/>
            </a:br>
            <a:r>
              <a:rPr lang="en-US" b="1" dirty="0"/>
              <a:t>Information Technology Advanced Planning Brief to Industry </a:t>
            </a:r>
            <a:br>
              <a:rPr lang="en-US" b="1" dirty="0"/>
            </a:br>
            <a:r>
              <a:rPr lang="en-US" b="1" dirty="0"/>
              <a:t>Welcome &amp; Administrative Remarks</a:t>
            </a:r>
            <a:br>
              <a:rPr lang="en-US" dirty="0"/>
            </a:br>
            <a:endParaRPr lang="en-US" dirty="0"/>
          </a:p>
        </p:txBody>
      </p:sp>
      <p:sp>
        <p:nvSpPr>
          <p:cNvPr id="5" name="Subtitle 4">
            <a:extLst>
              <a:ext uri="{FF2B5EF4-FFF2-40B4-BE49-F238E27FC236}">
                <a16:creationId xmlns:a16="http://schemas.microsoft.com/office/drawing/2014/main" id="{2BD9DF74-90A1-070F-C0F6-DFC7D1184AFE}"/>
              </a:ext>
            </a:extLst>
          </p:cNvPr>
          <p:cNvSpPr>
            <a:spLocks noGrp="1"/>
          </p:cNvSpPr>
          <p:nvPr>
            <p:ph type="subTitle" idx="1"/>
          </p:nvPr>
        </p:nvSpPr>
        <p:spPr/>
        <p:txBody>
          <a:bodyPr>
            <a:normAutofit fontScale="85000" lnSpcReduction="10000"/>
          </a:bodyPr>
          <a:lstStyle/>
          <a:p>
            <a:r>
              <a:rPr lang="en-US" dirty="0"/>
              <a:t>Mr. Jeffrey M. Bishop, Acting Associate Executive Director, and Head of the Contracting Activity, Technology Acquisition Center, Department of Veterans Affairs</a:t>
            </a:r>
          </a:p>
          <a:p>
            <a:endParaRPr lang="en-US" dirty="0"/>
          </a:p>
        </p:txBody>
      </p:sp>
    </p:spTree>
    <p:extLst>
      <p:ext uri="{BB962C8B-B14F-4D97-AF65-F5344CB8AC3E}">
        <p14:creationId xmlns:p14="http://schemas.microsoft.com/office/powerpoint/2010/main" val="389077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493873" y="83494"/>
            <a:ext cx="7802394" cy="828763"/>
          </a:xfrm>
        </p:spPr>
        <p:txBody>
          <a:bodyPr/>
          <a:lstStyle/>
          <a:p>
            <a:r>
              <a:rPr lang="en-US" sz="3200" dirty="0">
                <a:solidFill>
                  <a:schemeClr val="bg1"/>
                </a:solidFill>
                <a:latin typeface=" Arial "/>
              </a:rPr>
              <a:t>TAC Organizational Structure</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10</a:t>
            </a:fld>
            <a:endParaRPr lang="en-US"/>
          </a:p>
        </p:txBody>
      </p:sp>
      <p:grpSp>
        <p:nvGrpSpPr>
          <p:cNvPr id="3" name="Group 2">
            <a:extLst>
              <a:ext uri="{FF2B5EF4-FFF2-40B4-BE49-F238E27FC236}">
                <a16:creationId xmlns:a16="http://schemas.microsoft.com/office/drawing/2014/main" id="{8C92F440-9367-D419-4C06-2230FC8C8481}"/>
              </a:ext>
            </a:extLst>
          </p:cNvPr>
          <p:cNvGrpSpPr/>
          <p:nvPr/>
        </p:nvGrpSpPr>
        <p:grpSpPr>
          <a:xfrm>
            <a:off x="467833" y="1095154"/>
            <a:ext cx="11305067" cy="4132010"/>
            <a:chOff x="288610" y="1333658"/>
            <a:chExt cx="8821214" cy="3550234"/>
          </a:xfrm>
        </p:grpSpPr>
        <p:sp>
          <p:nvSpPr>
            <p:cNvPr id="5" name="Rectangle 4">
              <a:extLst>
                <a:ext uri="{FF2B5EF4-FFF2-40B4-BE49-F238E27FC236}">
                  <a16:creationId xmlns:a16="http://schemas.microsoft.com/office/drawing/2014/main" id="{9E35AC33-BDB6-560A-36E4-F0D78A43C140}"/>
                </a:ext>
              </a:extLst>
            </p:cNvPr>
            <p:cNvSpPr/>
            <p:nvPr/>
          </p:nvSpPr>
          <p:spPr>
            <a:xfrm>
              <a:off x="4419955" y="1921274"/>
              <a:ext cx="64896" cy="690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8" name="Google Shape;844;p30">
              <a:extLst>
                <a:ext uri="{FF2B5EF4-FFF2-40B4-BE49-F238E27FC236}">
                  <a16:creationId xmlns:a16="http://schemas.microsoft.com/office/drawing/2014/main" id="{A83E860C-2FD7-668E-4D13-4FA93D0C732D}"/>
                </a:ext>
              </a:extLst>
            </p:cNvPr>
            <p:cNvGrpSpPr/>
            <p:nvPr/>
          </p:nvGrpSpPr>
          <p:grpSpPr>
            <a:xfrm>
              <a:off x="364413" y="2694435"/>
              <a:ext cx="1233881" cy="937603"/>
              <a:chOff x="2285999" y="914399"/>
              <a:chExt cx="2194560" cy="1250137"/>
            </a:xfrm>
          </p:grpSpPr>
          <p:sp>
            <p:nvSpPr>
              <p:cNvPr id="70" name="Google Shape;845;p30">
                <a:extLst>
                  <a:ext uri="{FF2B5EF4-FFF2-40B4-BE49-F238E27FC236}">
                    <a16:creationId xmlns:a16="http://schemas.microsoft.com/office/drawing/2014/main" id="{6BD42BBE-7134-1474-B442-2E2B73AA4D5F}"/>
                  </a:ext>
                </a:extLst>
              </p:cNvPr>
              <p:cNvSpPr/>
              <p:nvPr/>
            </p:nvSpPr>
            <p:spPr>
              <a:xfrm>
                <a:off x="2285999" y="914399"/>
                <a:ext cx="2194560" cy="1250137"/>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Robert Kirzow - Dir</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Susan Banasiak- CO</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Evan Schlisserman - CO </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Summer Spalliero - CO</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Robert Kately - CO</a:t>
                </a:r>
                <a:endParaRPr sz="1050">
                  <a:solidFill>
                    <a:srgbClr val="000000"/>
                  </a:solidFill>
                  <a:latin typeface="Arial"/>
                  <a:ea typeface="Arial"/>
                  <a:cs typeface="Arial"/>
                  <a:sym typeface="Arial"/>
                </a:endParaRPr>
              </a:p>
            </p:txBody>
          </p:sp>
          <p:sp>
            <p:nvSpPr>
              <p:cNvPr id="71" name="Google Shape;846;p30">
                <a:extLst>
                  <a:ext uri="{FF2B5EF4-FFF2-40B4-BE49-F238E27FC236}">
                    <a16:creationId xmlns:a16="http://schemas.microsoft.com/office/drawing/2014/main" id="{143C3FA5-5416-2D2B-16EE-4D79AE5FB5AF}"/>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Procurement Service A</a:t>
                </a:r>
                <a:endParaRPr sz="825">
                  <a:solidFill>
                    <a:schemeClr val="lt1"/>
                  </a:solidFill>
                  <a:latin typeface="Calibri"/>
                  <a:ea typeface="Calibri"/>
                  <a:cs typeface="Calibri"/>
                  <a:sym typeface="Calibri"/>
                </a:endParaRPr>
              </a:p>
            </p:txBody>
          </p:sp>
        </p:grpSp>
        <p:grpSp>
          <p:nvGrpSpPr>
            <p:cNvPr id="9" name="Google Shape;847;p30">
              <a:extLst>
                <a:ext uri="{FF2B5EF4-FFF2-40B4-BE49-F238E27FC236}">
                  <a16:creationId xmlns:a16="http://schemas.microsoft.com/office/drawing/2014/main" id="{4DEC1B68-8457-5F57-6E48-5956E32C4EE1}"/>
                </a:ext>
              </a:extLst>
            </p:cNvPr>
            <p:cNvGrpSpPr/>
            <p:nvPr/>
          </p:nvGrpSpPr>
          <p:grpSpPr>
            <a:xfrm>
              <a:off x="1740629" y="2693185"/>
              <a:ext cx="1233881" cy="938853"/>
              <a:chOff x="2285999" y="914400"/>
              <a:chExt cx="2194560" cy="1251804"/>
            </a:xfrm>
          </p:grpSpPr>
          <p:sp>
            <p:nvSpPr>
              <p:cNvPr id="68" name="Google Shape;848;p30">
                <a:extLst>
                  <a:ext uri="{FF2B5EF4-FFF2-40B4-BE49-F238E27FC236}">
                    <a16:creationId xmlns:a16="http://schemas.microsoft.com/office/drawing/2014/main" id="{CA06B6E6-2C1B-E058-4354-0F9DEFA77C75}"/>
                  </a:ext>
                </a:extLst>
              </p:cNvPr>
              <p:cNvSpPr/>
              <p:nvPr/>
            </p:nvSpPr>
            <p:spPr>
              <a:xfrm>
                <a:off x="2285999" y="914400"/>
                <a:ext cx="2194560" cy="1251804"/>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Jessica Bieberbach - Dir</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Kim Geran - CO</a:t>
                </a:r>
              </a:p>
              <a:p>
                <a:pPr algn="ctr">
                  <a:buClr>
                    <a:srgbClr val="000000"/>
                  </a:buClr>
                  <a:buSzPts val="1200"/>
                </a:pPr>
                <a:r>
                  <a:rPr lang="en-US" sz="900">
                    <a:solidFill>
                      <a:schemeClr val="dk1"/>
                    </a:solidFill>
                    <a:latin typeface="Calibri"/>
                    <a:ea typeface="Calibri"/>
                    <a:cs typeface="Calibri"/>
                    <a:sym typeface="Calibri"/>
                  </a:rPr>
                  <a:t>Debra Clayton - CO </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Peter Lewandowski - CO</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Matthew Newell - CO</a:t>
                </a:r>
                <a:endParaRPr sz="1050">
                  <a:solidFill>
                    <a:srgbClr val="000000"/>
                  </a:solidFill>
                  <a:latin typeface="Arial"/>
                  <a:ea typeface="Arial"/>
                  <a:cs typeface="Arial"/>
                  <a:sym typeface="Arial"/>
                </a:endParaRPr>
              </a:p>
            </p:txBody>
          </p:sp>
          <p:sp>
            <p:nvSpPr>
              <p:cNvPr id="69" name="Google Shape;849;p30">
                <a:extLst>
                  <a:ext uri="{FF2B5EF4-FFF2-40B4-BE49-F238E27FC236}">
                    <a16:creationId xmlns:a16="http://schemas.microsoft.com/office/drawing/2014/main" id="{552BA2E5-54CD-73BB-D9E1-994514106788}"/>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Procurement Service B</a:t>
                </a:r>
                <a:endParaRPr sz="825">
                  <a:solidFill>
                    <a:schemeClr val="lt1"/>
                  </a:solidFill>
                  <a:latin typeface="Calibri"/>
                  <a:ea typeface="Calibri"/>
                  <a:cs typeface="Calibri"/>
                  <a:sym typeface="Calibri"/>
                </a:endParaRPr>
              </a:p>
            </p:txBody>
          </p:sp>
        </p:grpSp>
        <p:grpSp>
          <p:nvGrpSpPr>
            <p:cNvPr id="10" name="Google Shape;850;p30">
              <a:extLst>
                <a:ext uri="{FF2B5EF4-FFF2-40B4-BE49-F238E27FC236}">
                  <a16:creationId xmlns:a16="http://schemas.microsoft.com/office/drawing/2014/main" id="{8937E681-38CA-6389-C82D-A152B077E937}"/>
                </a:ext>
              </a:extLst>
            </p:cNvPr>
            <p:cNvGrpSpPr/>
            <p:nvPr/>
          </p:nvGrpSpPr>
          <p:grpSpPr>
            <a:xfrm>
              <a:off x="3121176" y="2695837"/>
              <a:ext cx="1233881" cy="938853"/>
              <a:chOff x="2285999" y="914400"/>
              <a:chExt cx="2194560" cy="1251804"/>
            </a:xfrm>
          </p:grpSpPr>
          <p:sp>
            <p:nvSpPr>
              <p:cNvPr id="66" name="Google Shape;851;p30">
                <a:extLst>
                  <a:ext uri="{FF2B5EF4-FFF2-40B4-BE49-F238E27FC236}">
                    <a16:creationId xmlns:a16="http://schemas.microsoft.com/office/drawing/2014/main" id="{6925AA1F-510F-752B-6C9E-D5520F6D3661}"/>
                  </a:ext>
                </a:extLst>
              </p:cNvPr>
              <p:cNvSpPr/>
              <p:nvPr/>
            </p:nvSpPr>
            <p:spPr>
              <a:xfrm>
                <a:off x="2285999" y="914400"/>
                <a:ext cx="2194560" cy="1251804"/>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dirty="0">
                    <a:solidFill>
                      <a:schemeClr val="dk1"/>
                    </a:solidFill>
                    <a:latin typeface="Calibri"/>
                    <a:ea typeface="Calibri"/>
                    <a:cs typeface="Calibri"/>
                    <a:sym typeface="Calibri"/>
                  </a:rPr>
                  <a:t>Carolyn Carbone - Dir</a:t>
                </a:r>
                <a:endParaRPr sz="900" dirty="0">
                  <a:solidFill>
                    <a:schemeClr val="dk1"/>
                  </a:solidFill>
                  <a:latin typeface="Calibri"/>
                  <a:ea typeface="Calibri"/>
                  <a:cs typeface="Calibri"/>
                  <a:sym typeface="Calibri"/>
                </a:endParaRPr>
              </a:p>
              <a:p>
                <a:pPr algn="ctr">
                  <a:buClr>
                    <a:srgbClr val="000000"/>
                  </a:buClr>
                  <a:buSzPts val="1200"/>
                </a:pPr>
                <a:r>
                  <a:rPr lang="en-US" sz="900" dirty="0">
                    <a:solidFill>
                      <a:schemeClr val="dk1"/>
                    </a:solidFill>
                    <a:latin typeface="Calibri"/>
                    <a:ea typeface="Calibri"/>
                    <a:cs typeface="Calibri"/>
                    <a:sym typeface="Calibri"/>
                  </a:rPr>
                  <a:t>Michael Weckesser - CO</a:t>
                </a:r>
                <a:endParaRPr sz="900" dirty="0">
                  <a:solidFill>
                    <a:schemeClr val="dk1"/>
                  </a:solidFill>
                  <a:latin typeface="Calibri"/>
                  <a:ea typeface="Calibri"/>
                  <a:cs typeface="Calibri"/>
                  <a:sym typeface="Calibri"/>
                </a:endParaRPr>
              </a:p>
              <a:p>
                <a:pPr algn="ctr">
                  <a:buClr>
                    <a:srgbClr val="000000"/>
                  </a:buClr>
                  <a:buSzPts val="1200"/>
                </a:pPr>
                <a:r>
                  <a:rPr lang="en-US" sz="900" dirty="0">
                    <a:solidFill>
                      <a:schemeClr val="dk1"/>
                    </a:solidFill>
                    <a:latin typeface="Calibri"/>
                    <a:ea typeface="Calibri"/>
                    <a:cs typeface="Calibri"/>
                    <a:sym typeface="Calibri"/>
                  </a:rPr>
                  <a:t>Brett Schwerin - CO </a:t>
                </a:r>
                <a:endParaRPr sz="1050" dirty="0">
                  <a:solidFill>
                    <a:srgbClr val="000000"/>
                  </a:solidFill>
                  <a:latin typeface="Arial"/>
                  <a:ea typeface="Arial"/>
                  <a:cs typeface="Arial"/>
                  <a:sym typeface="Arial"/>
                </a:endParaRPr>
              </a:p>
              <a:p>
                <a:pPr algn="ctr">
                  <a:buClr>
                    <a:srgbClr val="000000"/>
                  </a:buClr>
                  <a:buSzPts val="1200"/>
                </a:pPr>
                <a:r>
                  <a:rPr lang="en-US" sz="900" dirty="0">
                    <a:solidFill>
                      <a:schemeClr val="dk1"/>
                    </a:solidFill>
                    <a:latin typeface="Calibri"/>
                    <a:ea typeface="Calibri"/>
                    <a:cs typeface="Calibri"/>
                    <a:sym typeface="Calibri"/>
                  </a:rPr>
                  <a:t>Patrick Hamilton – CO</a:t>
                </a:r>
              </a:p>
              <a:p>
                <a:pPr algn="ctr">
                  <a:buClr>
                    <a:srgbClr val="000000"/>
                  </a:buClr>
                  <a:buSzPts val="1200"/>
                </a:pPr>
                <a:endParaRPr sz="1050" dirty="0">
                  <a:solidFill>
                    <a:srgbClr val="000000"/>
                  </a:solidFill>
                  <a:latin typeface="Arial"/>
                  <a:ea typeface="Arial"/>
                  <a:cs typeface="Arial"/>
                  <a:sym typeface="Arial"/>
                </a:endParaRPr>
              </a:p>
            </p:txBody>
          </p:sp>
          <p:sp>
            <p:nvSpPr>
              <p:cNvPr id="67" name="Google Shape;852;p30">
                <a:extLst>
                  <a:ext uri="{FF2B5EF4-FFF2-40B4-BE49-F238E27FC236}">
                    <a16:creationId xmlns:a16="http://schemas.microsoft.com/office/drawing/2014/main" id="{134E7065-9A38-FEF9-A9E2-BDA609B12981}"/>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Procurement Service C</a:t>
                </a:r>
                <a:endParaRPr sz="825">
                  <a:solidFill>
                    <a:schemeClr val="lt1"/>
                  </a:solidFill>
                  <a:latin typeface="Calibri"/>
                  <a:ea typeface="Calibri"/>
                  <a:cs typeface="Calibri"/>
                  <a:sym typeface="Calibri"/>
                </a:endParaRPr>
              </a:p>
            </p:txBody>
          </p:sp>
        </p:grpSp>
        <p:grpSp>
          <p:nvGrpSpPr>
            <p:cNvPr id="11" name="Google Shape;853;p30">
              <a:extLst>
                <a:ext uri="{FF2B5EF4-FFF2-40B4-BE49-F238E27FC236}">
                  <a16:creationId xmlns:a16="http://schemas.microsoft.com/office/drawing/2014/main" id="{2D1DBEC5-8721-387E-7596-351E1070AFEA}"/>
                </a:ext>
              </a:extLst>
            </p:cNvPr>
            <p:cNvGrpSpPr/>
            <p:nvPr/>
          </p:nvGrpSpPr>
          <p:grpSpPr>
            <a:xfrm>
              <a:off x="4544560" y="2695394"/>
              <a:ext cx="1233881" cy="937603"/>
              <a:chOff x="2285999" y="914399"/>
              <a:chExt cx="2194560" cy="1250137"/>
            </a:xfrm>
          </p:grpSpPr>
          <p:sp>
            <p:nvSpPr>
              <p:cNvPr id="64" name="Google Shape;854;p30">
                <a:extLst>
                  <a:ext uri="{FF2B5EF4-FFF2-40B4-BE49-F238E27FC236}">
                    <a16:creationId xmlns:a16="http://schemas.microsoft.com/office/drawing/2014/main" id="{F4562D11-C6CF-EFAF-D5C8-A4A0ADFE2E05}"/>
                  </a:ext>
                </a:extLst>
              </p:cNvPr>
              <p:cNvSpPr/>
              <p:nvPr/>
            </p:nvSpPr>
            <p:spPr>
              <a:xfrm>
                <a:off x="2285999" y="914399"/>
                <a:ext cx="2194560" cy="1250137"/>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dirty="0">
                    <a:solidFill>
                      <a:schemeClr val="dk1"/>
                    </a:solidFill>
                    <a:latin typeface="Calibri"/>
                    <a:ea typeface="Calibri"/>
                    <a:cs typeface="Calibri"/>
                    <a:sym typeface="Calibri"/>
                  </a:rPr>
                  <a:t>Charles Ross - Dir</a:t>
                </a:r>
                <a:endParaRPr sz="900" dirty="0">
                  <a:solidFill>
                    <a:schemeClr val="dk1"/>
                  </a:solidFill>
                  <a:latin typeface="Calibri"/>
                  <a:ea typeface="Calibri"/>
                  <a:cs typeface="Calibri"/>
                  <a:sym typeface="Calibri"/>
                </a:endParaRPr>
              </a:p>
              <a:p>
                <a:pPr algn="ctr">
                  <a:buClr>
                    <a:srgbClr val="000000"/>
                  </a:buClr>
                  <a:buSzPts val="1200"/>
                </a:pPr>
                <a:r>
                  <a:rPr lang="en-US" sz="900" dirty="0">
                    <a:solidFill>
                      <a:schemeClr val="dk1"/>
                    </a:solidFill>
                    <a:latin typeface="Calibri"/>
                    <a:ea typeface="Calibri"/>
                    <a:cs typeface="Calibri"/>
                    <a:sym typeface="Calibri"/>
                  </a:rPr>
                  <a:t>Dana Newcomb - CO </a:t>
                </a:r>
                <a:endParaRPr sz="1050" dirty="0">
                  <a:solidFill>
                    <a:srgbClr val="000000"/>
                  </a:solidFill>
                  <a:latin typeface="Arial"/>
                  <a:ea typeface="Arial"/>
                  <a:cs typeface="Arial"/>
                  <a:sym typeface="Arial"/>
                </a:endParaRPr>
              </a:p>
              <a:p>
                <a:pPr algn="ctr">
                  <a:buClr>
                    <a:srgbClr val="000000"/>
                  </a:buClr>
                  <a:buSzPts val="1200"/>
                </a:pPr>
                <a:r>
                  <a:rPr lang="en-US" sz="900" dirty="0">
                    <a:solidFill>
                      <a:schemeClr val="dk1"/>
                    </a:solidFill>
                    <a:latin typeface="Calibri"/>
                    <a:ea typeface="Calibri"/>
                    <a:cs typeface="Calibri"/>
                    <a:sym typeface="Calibri"/>
                  </a:rPr>
                  <a:t>Meghan McCloskey - CO</a:t>
                </a:r>
                <a:endParaRPr sz="1050" dirty="0">
                  <a:solidFill>
                    <a:srgbClr val="000000"/>
                  </a:solidFill>
                  <a:latin typeface="Arial"/>
                  <a:ea typeface="Arial"/>
                  <a:cs typeface="Arial"/>
                  <a:sym typeface="Arial"/>
                </a:endParaRPr>
              </a:p>
              <a:p>
                <a:pPr algn="ctr">
                  <a:buClr>
                    <a:srgbClr val="000000"/>
                  </a:buClr>
                  <a:buSzPts val="1200"/>
                </a:pPr>
                <a:r>
                  <a:rPr lang="en-US" sz="900" dirty="0">
                    <a:solidFill>
                      <a:schemeClr val="dk1"/>
                    </a:solidFill>
                    <a:latin typeface="Calibri"/>
                    <a:ea typeface="Calibri"/>
                    <a:cs typeface="Calibri"/>
                    <a:sym typeface="Calibri"/>
                  </a:rPr>
                  <a:t>Christopher Minetti – CO</a:t>
                </a:r>
              </a:p>
              <a:p>
                <a:pPr algn="ctr">
                  <a:buClr>
                    <a:srgbClr val="000000"/>
                  </a:buClr>
                  <a:buSzPts val="1200"/>
                </a:pPr>
                <a:r>
                  <a:rPr lang="en-US" sz="900" dirty="0">
                    <a:solidFill>
                      <a:schemeClr val="dk1"/>
                    </a:solidFill>
                    <a:latin typeface="Calibri"/>
                    <a:ea typeface="Calibri"/>
                    <a:cs typeface="Calibri"/>
                    <a:sym typeface="Calibri"/>
                  </a:rPr>
                  <a:t>Brandon Caltabilota - CO</a:t>
                </a:r>
                <a:endParaRPr sz="1050" dirty="0">
                  <a:solidFill>
                    <a:srgbClr val="000000"/>
                  </a:solidFill>
                  <a:latin typeface="Arial"/>
                  <a:ea typeface="Arial"/>
                  <a:cs typeface="Arial"/>
                  <a:sym typeface="Arial"/>
                </a:endParaRPr>
              </a:p>
            </p:txBody>
          </p:sp>
          <p:sp>
            <p:nvSpPr>
              <p:cNvPr id="65" name="Google Shape;855;p30">
                <a:extLst>
                  <a:ext uri="{FF2B5EF4-FFF2-40B4-BE49-F238E27FC236}">
                    <a16:creationId xmlns:a16="http://schemas.microsoft.com/office/drawing/2014/main" id="{EADB384B-1592-7013-1E94-CF818D09E556}"/>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dirty="0">
                    <a:solidFill>
                      <a:schemeClr val="lt1"/>
                    </a:solidFill>
                    <a:latin typeface="Calibri"/>
                    <a:ea typeface="Calibri"/>
                    <a:cs typeface="Calibri"/>
                    <a:sym typeface="Calibri"/>
                  </a:rPr>
                  <a:t>Procurement Service D</a:t>
                </a:r>
                <a:endParaRPr sz="825" dirty="0">
                  <a:solidFill>
                    <a:schemeClr val="lt1"/>
                  </a:solidFill>
                  <a:latin typeface="Calibri"/>
                  <a:ea typeface="Calibri"/>
                  <a:cs typeface="Calibri"/>
                  <a:sym typeface="Calibri"/>
                </a:endParaRPr>
              </a:p>
            </p:txBody>
          </p:sp>
        </p:grpSp>
        <p:grpSp>
          <p:nvGrpSpPr>
            <p:cNvPr id="12" name="Google Shape;856;p30">
              <a:extLst>
                <a:ext uri="{FF2B5EF4-FFF2-40B4-BE49-F238E27FC236}">
                  <a16:creationId xmlns:a16="http://schemas.microsoft.com/office/drawing/2014/main" id="{D65AA8F9-457C-890B-97EC-1B926A83F026}"/>
                </a:ext>
              </a:extLst>
            </p:cNvPr>
            <p:cNvGrpSpPr/>
            <p:nvPr/>
          </p:nvGrpSpPr>
          <p:grpSpPr>
            <a:xfrm>
              <a:off x="5920776" y="2694144"/>
              <a:ext cx="1233881" cy="938853"/>
              <a:chOff x="2285999" y="914400"/>
              <a:chExt cx="2194560" cy="1251804"/>
            </a:xfrm>
          </p:grpSpPr>
          <p:sp>
            <p:nvSpPr>
              <p:cNvPr id="62" name="Google Shape;857;p30">
                <a:extLst>
                  <a:ext uri="{FF2B5EF4-FFF2-40B4-BE49-F238E27FC236}">
                    <a16:creationId xmlns:a16="http://schemas.microsoft.com/office/drawing/2014/main" id="{8C088B8D-0526-63B0-974F-8569379A92E9}"/>
                  </a:ext>
                </a:extLst>
              </p:cNvPr>
              <p:cNvSpPr/>
              <p:nvPr/>
            </p:nvSpPr>
            <p:spPr>
              <a:xfrm>
                <a:off x="2285999" y="914400"/>
                <a:ext cx="2194560" cy="1251804"/>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dirty="0">
                    <a:solidFill>
                      <a:schemeClr val="dk1"/>
                    </a:solidFill>
                    <a:latin typeface="Calibri"/>
                    <a:ea typeface="Calibri"/>
                    <a:cs typeface="Calibri"/>
                    <a:sym typeface="Calibri"/>
                  </a:rPr>
                  <a:t>David Nostrant  - Dir</a:t>
                </a:r>
                <a:endParaRPr sz="900" dirty="0">
                  <a:solidFill>
                    <a:schemeClr val="dk1"/>
                  </a:solidFill>
                  <a:latin typeface="Calibri"/>
                  <a:ea typeface="Calibri"/>
                  <a:cs typeface="Calibri"/>
                  <a:sym typeface="Calibri"/>
                </a:endParaRPr>
              </a:p>
              <a:p>
                <a:pPr algn="ctr">
                  <a:buClr>
                    <a:srgbClr val="000000"/>
                  </a:buClr>
                  <a:buSzPts val="1200"/>
                </a:pPr>
                <a:r>
                  <a:rPr lang="en-US" sz="900" dirty="0">
                    <a:solidFill>
                      <a:schemeClr val="dk1"/>
                    </a:solidFill>
                    <a:latin typeface="Calibri"/>
                    <a:ea typeface="Calibri"/>
                    <a:cs typeface="Calibri"/>
                    <a:sym typeface="Calibri"/>
                  </a:rPr>
                  <a:t>Troy Loveland - CO</a:t>
                </a:r>
                <a:endParaRPr sz="900" dirty="0">
                  <a:solidFill>
                    <a:schemeClr val="dk1"/>
                  </a:solidFill>
                  <a:latin typeface="Calibri"/>
                  <a:ea typeface="Calibri"/>
                  <a:cs typeface="Calibri"/>
                  <a:sym typeface="Calibri"/>
                </a:endParaRPr>
              </a:p>
              <a:p>
                <a:pPr algn="ctr">
                  <a:buClr>
                    <a:srgbClr val="000000"/>
                  </a:buClr>
                  <a:buSzPts val="1200"/>
                </a:pPr>
                <a:r>
                  <a:rPr lang="en-US" sz="900" dirty="0">
                    <a:solidFill>
                      <a:schemeClr val="dk1"/>
                    </a:solidFill>
                    <a:latin typeface="Calibri"/>
                    <a:ea typeface="Calibri"/>
                    <a:cs typeface="Calibri"/>
                    <a:sym typeface="Calibri"/>
                  </a:rPr>
                  <a:t>John Fields - CO </a:t>
                </a:r>
                <a:endParaRPr sz="1050" dirty="0">
                  <a:solidFill>
                    <a:srgbClr val="000000"/>
                  </a:solidFill>
                  <a:latin typeface="Arial"/>
                  <a:ea typeface="Arial"/>
                  <a:cs typeface="Arial"/>
                  <a:sym typeface="Arial"/>
                </a:endParaRPr>
              </a:p>
              <a:p>
                <a:pPr algn="ctr">
                  <a:buClr>
                    <a:srgbClr val="000000"/>
                  </a:buClr>
                  <a:buSzPts val="1200"/>
                </a:pPr>
                <a:r>
                  <a:rPr lang="en-US" sz="900" dirty="0">
                    <a:solidFill>
                      <a:schemeClr val="dk1"/>
                    </a:solidFill>
                    <a:latin typeface="Calibri"/>
                    <a:ea typeface="Calibri"/>
                    <a:cs typeface="Calibri"/>
                    <a:sym typeface="Calibri"/>
                  </a:rPr>
                  <a:t>Heather Utt - CO</a:t>
                </a:r>
                <a:endParaRPr sz="1050" dirty="0">
                  <a:solidFill>
                    <a:srgbClr val="000000"/>
                  </a:solidFill>
                  <a:latin typeface="Arial"/>
                  <a:ea typeface="Arial"/>
                  <a:cs typeface="Arial"/>
                  <a:sym typeface="Arial"/>
                </a:endParaRPr>
              </a:p>
              <a:p>
                <a:pPr algn="ctr">
                  <a:buClr>
                    <a:srgbClr val="000000"/>
                  </a:buClr>
                  <a:buSzPts val="1200"/>
                </a:pPr>
                <a:r>
                  <a:rPr lang="en-US" sz="900" dirty="0" err="1">
                    <a:solidFill>
                      <a:schemeClr val="dk1"/>
                    </a:solidFill>
                    <a:latin typeface="Calibri"/>
                    <a:ea typeface="Calibri"/>
                    <a:cs typeface="Calibri"/>
                    <a:sym typeface="Calibri"/>
                  </a:rPr>
                  <a:t>Khos</a:t>
                </a:r>
                <a:r>
                  <a:rPr lang="en-US" sz="900" dirty="0">
                    <a:solidFill>
                      <a:schemeClr val="dk1"/>
                    </a:solidFill>
                    <a:latin typeface="Calibri"/>
                    <a:ea typeface="Calibri"/>
                    <a:cs typeface="Calibri"/>
                    <a:sym typeface="Calibri"/>
                  </a:rPr>
                  <a:t> Rentsendorj - CO</a:t>
                </a:r>
                <a:endParaRPr sz="1050" dirty="0">
                  <a:solidFill>
                    <a:srgbClr val="000000"/>
                  </a:solidFill>
                  <a:latin typeface="Arial"/>
                  <a:ea typeface="Arial"/>
                  <a:cs typeface="Arial"/>
                  <a:sym typeface="Arial"/>
                </a:endParaRPr>
              </a:p>
            </p:txBody>
          </p:sp>
          <p:sp>
            <p:nvSpPr>
              <p:cNvPr id="63" name="Google Shape;858;p30">
                <a:extLst>
                  <a:ext uri="{FF2B5EF4-FFF2-40B4-BE49-F238E27FC236}">
                    <a16:creationId xmlns:a16="http://schemas.microsoft.com/office/drawing/2014/main" id="{82669042-EB9E-038A-6A3D-B8A7E653C458}"/>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Procurement Service E</a:t>
                </a:r>
                <a:endParaRPr sz="825">
                  <a:solidFill>
                    <a:schemeClr val="lt1"/>
                  </a:solidFill>
                  <a:latin typeface="Calibri"/>
                  <a:ea typeface="Calibri"/>
                  <a:cs typeface="Calibri"/>
                  <a:sym typeface="Calibri"/>
                </a:endParaRPr>
              </a:p>
            </p:txBody>
          </p:sp>
        </p:grpSp>
        <p:grpSp>
          <p:nvGrpSpPr>
            <p:cNvPr id="13" name="Google Shape;859;p30">
              <a:extLst>
                <a:ext uri="{FF2B5EF4-FFF2-40B4-BE49-F238E27FC236}">
                  <a16:creationId xmlns:a16="http://schemas.microsoft.com/office/drawing/2014/main" id="{95399AFB-6BA4-5709-8ABC-C52C9C8E7E75}"/>
                </a:ext>
              </a:extLst>
            </p:cNvPr>
            <p:cNvGrpSpPr/>
            <p:nvPr/>
          </p:nvGrpSpPr>
          <p:grpSpPr>
            <a:xfrm>
              <a:off x="7301323" y="2696797"/>
              <a:ext cx="1471922" cy="938853"/>
              <a:chOff x="2285999" y="914400"/>
              <a:chExt cx="2194560" cy="1251804"/>
            </a:xfrm>
          </p:grpSpPr>
          <p:sp>
            <p:nvSpPr>
              <p:cNvPr id="60" name="Google Shape;860;p30">
                <a:extLst>
                  <a:ext uri="{FF2B5EF4-FFF2-40B4-BE49-F238E27FC236}">
                    <a16:creationId xmlns:a16="http://schemas.microsoft.com/office/drawing/2014/main" id="{0AA09FA8-9903-BE89-9084-C3E25F57499C}"/>
                  </a:ext>
                </a:extLst>
              </p:cNvPr>
              <p:cNvSpPr/>
              <p:nvPr/>
            </p:nvSpPr>
            <p:spPr>
              <a:xfrm>
                <a:off x="2285999" y="914400"/>
                <a:ext cx="2194560" cy="1251804"/>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Anne Marie Vasconcelos - Dir</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Matt Truex - CO</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Michael Marone - CO </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Kathryn Pantages - CO</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Edward Hebert - CO</a:t>
                </a:r>
                <a:endParaRPr sz="1050">
                  <a:solidFill>
                    <a:srgbClr val="000000"/>
                  </a:solidFill>
                  <a:latin typeface="Arial"/>
                  <a:ea typeface="Arial"/>
                  <a:cs typeface="Arial"/>
                  <a:sym typeface="Arial"/>
                </a:endParaRPr>
              </a:p>
            </p:txBody>
          </p:sp>
          <p:sp>
            <p:nvSpPr>
              <p:cNvPr id="61" name="Google Shape;861;p30">
                <a:extLst>
                  <a:ext uri="{FF2B5EF4-FFF2-40B4-BE49-F238E27FC236}">
                    <a16:creationId xmlns:a16="http://schemas.microsoft.com/office/drawing/2014/main" id="{649CF5DD-057C-4086-842D-3FCCD2D928AF}"/>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Procurement Service F</a:t>
                </a:r>
                <a:endParaRPr sz="825">
                  <a:solidFill>
                    <a:schemeClr val="lt1"/>
                  </a:solidFill>
                  <a:latin typeface="Calibri"/>
                  <a:ea typeface="Calibri"/>
                  <a:cs typeface="Calibri"/>
                  <a:sym typeface="Calibri"/>
                </a:endParaRPr>
              </a:p>
            </p:txBody>
          </p:sp>
        </p:grpSp>
        <p:grpSp>
          <p:nvGrpSpPr>
            <p:cNvPr id="14" name="Google Shape;862;p30">
              <a:extLst>
                <a:ext uri="{FF2B5EF4-FFF2-40B4-BE49-F238E27FC236}">
                  <a16:creationId xmlns:a16="http://schemas.microsoft.com/office/drawing/2014/main" id="{4F2665BB-6451-5072-EFBC-9B8F53B5AAC7}"/>
                </a:ext>
              </a:extLst>
            </p:cNvPr>
            <p:cNvGrpSpPr/>
            <p:nvPr/>
          </p:nvGrpSpPr>
          <p:grpSpPr>
            <a:xfrm>
              <a:off x="2066108" y="3907919"/>
              <a:ext cx="1392480" cy="965170"/>
              <a:chOff x="2285986" y="914401"/>
              <a:chExt cx="2194573" cy="1136892"/>
            </a:xfrm>
          </p:grpSpPr>
          <p:sp>
            <p:nvSpPr>
              <p:cNvPr id="58" name="Google Shape;863;p30">
                <a:extLst>
                  <a:ext uri="{FF2B5EF4-FFF2-40B4-BE49-F238E27FC236}">
                    <a16:creationId xmlns:a16="http://schemas.microsoft.com/office/drawing/2014/main" id="{C3163FFD-8820-DBFE-CD3A-8182A8928D45}"/>
                  </a:ext>
                </a:extLst>
              </p:cNvPr>
              <p:cNvSpPr/>
              <p:nvPr/>
            </p:nvSpPr>
            <p:spPr>
              <a:xfrm>
                <a:off x="2285999" y="914401"/>
                <a:ext cx="2194560" cy="1136892"/>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205725" rIns="0"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Kari Cozzens - Dir</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Lori Walker - CO</a:t>
                </a:r>
              </a:p>
              <a:p>
                <a:pPr algn="ctr">
                  <a:buClr>
                    <a:srgbClr val="000000"/>
                  </a:buClr>
                  <a:buSzPts val="1200"/>
                </a:pPr>
                <a:r>
                  <a:rPr lang="en-US" sz="900">
                    <a:solidFill>
                      <a:schemeClr val="dk1"/>
                    </a:solidFill>
                    <a:latin typeface="Calibri"/>
                    <a:ea typeface="Calibri"/>
                    <a:cs typeface="Calibri"/>
                    <a:sym typeface="Calibri"/>
                  </a:rPr>
                  <a:t>Claudetta Smith - CO</a:t>
                </a:r>
                <a:endParaRPr sz="900">
                  <a:solidFill>
                    <a:schemeClr val="dk1"/>
                  </a:solidFill>
                  <a:latin typeface="Calibri"/>
                  <a:ea typeface="Calibri"/>
                  <a:cs typeface="Calibri"/>
                  <a:sym typeface="Calibri"/>
                </a:endParaRPr>
              </a:p>
              <a:p>
                <a:pPr algn="ctr">
                  <a:buClr>
                    <a:srgbClr val="000000"/>
                  </a:buClr>
                  <a:buSzPts val="1200"/>
                </a:pPr>
                <a:r>
                  <a:rPr lang="en-US" sz="900">
                    <a:solidFill>
                      <a:schemeClr val="dk1"/>
                    </a:solidFill>
                    <a:latin typeface="Calibri"/>
                    <a:ea typeface="Calibri"/>
                    <a:cs typeface="Calibri"/>
                    <a:sym typeface="Calibri"/>
                  </a:rPr>
                  <a:t>Edgar Alonso-Bernal - CO </a:t>
                </a:r>
                <a:endParaRPr sz="1050">
                  <a:solidFill>
                    <a:srgbClr val="000000"/>
                  </a:solidFill>
                  <a:latin typeface="Arial"/>
                  <a:ea typeface="Arial"/>
                  <a:cs typeface="Arial"/>
                  <a:sym typeface="Arial"/>
                </a:endParaRPr>
              </a:p>
              <a:p>
                <a:pPr algn="ctr">
                  <a:buClr>
                    <a:srgbClr val="000000"/>
                  </a:buClr>
                  <a:buSzPts val="1200"/>
                </a:pPr>
                <a:r>
                  <a:rPr lang="en-US" sz="900">
                    <a:solidFill>
                      <a:schemeClr val="dk1"/>
                    </a:solidFill>
                    <a:latin typeface="Calibri"/>
                    <a:ea typeface="Calibri"/>
                    <a:cs typeface="Calibri"/>
                    <a:sym typeface="Calibri"/>
                  </a:rPr>
                  <a:t>Mary Accomando - CO</a:t>
                </a:r>
                <a:endParaRPr sz="1050">
                  <a:solidFill>
                    <a:srgbClr val="000000"/>
                  </a:solidFill>
                  <a:latin typeface="Arial"/>
                  <a:ea typeface="Arial"/>
                  <a:cs typeface="Arial"/>
                  <a:sym typeface="Arial"/>
                </a:endParaRPr>
              </a:p>
            </p:txBody>
          </p:sp>
          <p:sp>
            <p:nvSpPr>
              <p:cNvPr id="59" name="Google Shape;864;p30">
                <a:extLst>
                  <a:ext uri="{FF2B5EF4-FFF2-40B4-BE49-F238E27FC236}">
                    <a16:creationId xmlns:a16="http://schemas.microsoft.com/office/drawing/2014/main" id="{F1E7E454-E8C1-8E58-D71E-C1F3FDADE93E}"/>
                  </a:ext>
                </a:extLst>
              </p:cNvPr>
              <p:cNvSpPr/>
              <p:nvPr/>
            </p:nvSpPr>
            <p:spPr>
              <a:xfrm>
                <a:off x="2285986" y="914413"/>
                <a:ext cx="2194502" cy="207432"/>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0" tIns="34275" rIns="0" bIns="34275" anchor="ctr" anchorCtr="1">
                <a:noAutofit/>
              </a:bodyPr>
              <a:lstStyle/>
              <a:p>
                <a:pPr indent="1190" algn="ctr">
                  <a:buClr>
                    <a:srgbClr val="000000"/>
                  </a:buClr>
                  <a:buSzPts val="1200"/>
                </a:pPr>
                <a:r>
                  <a:rPr lang="en-US" sz="900" b="1">
                    <a:solidFill>
                      <a:schemeClr val="lt1"/>
                    </a:solidFill>
                    <a:latin typeface="Calibri"/>
                    <a:ea typeface="Calibri"/>
                    <a:cs typeface="Calibri"/>
                    <a:sym typeface="Calibri"/>
                  </a:rPr>
                  <a:t>Procurement Service G</a:t>
                </a:r>
                <a:endParaRPr sz="900" b="1">
                  <a:solidFill>
                    <a:srgbClr val="FFFF00"/>
                  </a:solidFill>
                  <a:latin typeface="Calibri"/>
                  <a:ea typeface="Calibri"/>
                  <a:cs typeface="Calibri"/>
                  <a:sym typeface="Calibri"/>
                </a:endParaRPr>
              </a:p>
            </p:txBody>
          </p:sp>
        </p:grpSp>
        <p:grpSp>
          <p:nvGrpSpPr>
            <p:cNvPr id="15" name="Google Shape;865;p30">
              <a:extLst>
                <a:ext uri="{FF2B5EF4-FFF2-40B4-BE49-F238E27FC236}">
                  <a16:creationId xmlns:a16="http://schemas.microsoft.com/office/drawing/2014/main" id="{F3B07358-C558-EAA4-3758-1B8DFC70EAA0}"/>
                </a:ext>
              </a:extLst>
            </p:cNvPr>
            <p:cNvGrpSpPr/>
            <p:nvPr/>
          </p:nvGrpSpPr>
          <p:grpSpPr>
            <a:xfrm>
              <a:off x="6288820" y="3888769"/>
              <a:ext cx="1244435" cy="995123"/>
              <a:chOff x="2285997" y="914400"/>
              <a:chExt cx="1998293" cy="712293"/>
            </a:xfrm>
          </p:grpSpPr>
          <p:sp>
            <p:nvSpPr>
              <p:cNvPr id="56" name="Google Shape;866;p30">
                <a:extLst>
                  <a:ext uri="{FF2B5EF4-FFF2-40B4-BE49-F238E27FC236}">
                    <a16:creationId xmlns:a16="http://schemas.microsoft.com/office/drawing/2014/main" id="{0F6327C1-1220-1E47-2E4F-E9B6C3437FC3}"/>
                  </a:ext>
                </a:extLst>
              </p:cNvPr>
              <p:cNvSpPr/>
              <p:nvPr/>
            </p:nvSpPr>
            <p:spPr>
              <a:xfrm>
                <a:off x="2285997" y="914400"/>
                <a:ext cx="1981346" cy="712293"/>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34275" tIns="205725" rIns="34275" bIns="0" anchor="t" anchorCtr="1">
                <a:noAutofit/>
              </a:bodyPr>
              <a:lstStyle/>
              <a:p>
                <a:pPr algn="ctr">
                  <a:buClr>
                    <a:srgbClr val="000000"/>
                  </a:buClr>
                  <a:buSzPts val="1200"/>
                </a:pPr>
                <a:r>
                  <a:rPr lang="en-US" sz="900" b="1" spc="-8">
                    <a:solidFill>
                      <a:srgbClr val="10243E"/>
                    </a:solidFill>
                    <a:latin typeface="Calibri"/>
                    <a:cs typeface="Calibri"/>
                  </a:rPr>
                  <a:t>Juan Quinones – Dir</a:t>
                </a:r>
              </a:p>
              <a:p>
                <a:pPr algn="ctr">
                  <a:buClr>
                    <a:srgbClr val="000000"/>
                  </a:buClr>
                  <a:buSzPts val="1200"/>
                </a:pPr>
                <a:r>
                  <a:rPr lang="en-US" sz="900" spc="-8">
                    <a:solidFill>
                      <a:srgbClr val="10243E"/>
                    </a:solidFill>
                    <a:latin typeface="Calibri"/>
                    <a:cs typeface="Calibri"/>
                  </a:rPr>
                  <a:t>Ioannis Vardouniotis - CO</a:t>
                </a:r>
              </a:p>
              <a:p>
                <a:pPr algn="ctr">
                  <a:buClr>
                    <a:srgbClr val="000000"/>
                  </a:buClr>
                  <a:buSzPts val="1200"/>
                </a:pPr>
                <a:r>
                  <a:rPr lang="en-US" sz="900" spc="-8">
                    <a:solidFill>
                      <a:srgbClr val="10243E"/>
                    </a:solidFill>
                    <a:latin typeface="Calibri"/>
                    <a:cs typeface="Calibri"/>
                  </a:rPr>
                  <a:t>Joseph Jones – CO</a:t>
                </a:r>
              </a:p>
              <a:p>
                <a:pPr algn="ctr">
                  <a:buClr>
                    <a:srgbClr val="000000"/>
                  </a:buClr>
                  <a:buSzPts val="1200"/>
                </a:pPr>
                <a:r>
                  <a:rPr lang="en-US" sz="900" spc="-8">
                    <a:solidFill>
                      <a:srgbClr val="10243E"/>
                    </a:solidFill>
                    <a:latin typeface="Calibri"/>
                    <a:cs typeface="Calibri"/>
                  </a:rPr>
                  <a:t>David Long – CO</a:t>
                </a:r>
              </a:p>
              <a:p>
                <a:pPr algn="ctr">
                  <a:buClr>
                    <a:srgbClr val="000000"/>
                  </a:buClr>
                  <a:buSzPts val="1200"/>
                </a:pPr>
                <a:r>
                  <a:rPr lang="en-US" sz="900" spc="-8">
                    <a:solidFill>
                      <a:srgbClr val="10243E"/>
                    </a:solidFill>
                    <a:latin typeface="Calibri"/>
                    <a:cs typeface="Calibri"/>
                  </a:rPr>
                  <a:t>Jason King - CO</a:t>
                </a:r>
              </a:p>
              <a:p>
                <a:pPr algn="ctr">
                  <a:buClr>
                    <a:srgbClr val="000000"/>
                  </a:buClr>
                  <a:buSzPts val="1200"/>
                </a:pPr>
                <a:endParaRPr lang="en-US" sz="900" b="1" spc="-8">
                  <a:solidFill>
                    <a:srgbClr val="10243E"/>
                  </a:solidFill>
                  <a:latin typeface="Calibri"/>
                  <a:cs typeface="Calibri"/>
                </a:endParaRPr>
              </a:p>
              <a:p>
                <a:pPr algn="ctr">
                  <a:buClr>
                    <a:srgbClr val="000000"/>
                  </a:buClr>
                  <a:buSzPts val="1200"/>
                </a:pPr>
                <a:endParaRPr sz="1050">
                  <a:solidFill>
                    <a:srgbClr val="000000"/>
                  </a:solidFill>
                  <a:latin typeface="Arial"/>
                  <a:ea typeface="Arial"/>
                  <a:cs typeface="Arial"/>
                  <a:sym typeface="Arial"/>
                </a:endParaRPr>
              </a:p>
            </p:txBody>
          </p:sp>
          <p:sp>
            <p:nvSpPr>
              <p:cNvPr id="57" name="Google Shape;867;p30">
                <a:extLst>
                  <a:ext uri="{FF2B5EF4-FFF2-40B4-BE49-F238E27FC236}">
                    <a16:creationId xmlns:a16="http://schemas.microsoft.com/office/drawing/2014/main" id="{4096DC93-F48D-48E9-C1DC-8877194348C1}"/>
                  </a:ext>
                </a:extLst>
              </p:cNvPr>
              <p:cNvSpPr/>
              <p:nvPr/>
            </p:nvSpPr>
            <p:spPr>
              <a:xfrm>
                <a:off x="2285997" y="914400"/>
                <a:ext cx="1998293" cy="121516"/>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68569" tIns="34275" rIns="68569" bIns="34275" anchor="ctr" anchorCtr="1">
                <a:noAutofit/>
              </a:bodyPr>
              <a:lstStyle/>
              <a:p>
                <a:pPr indent="1190" algn="ctr">
                  <a:buClr>
                    <a:srgbClr val="000000"/>
                  </a:buClr>
                  <a:buSzPts val="1200"/>
                </a:pPr>
                <a:r>
                  <a:rPr lang="en-US" sz="900" b="1">
                    <a:solidFill>
                      <a:schemeClr val="lt1"/>
                    </a:solidFill>
                    <a:latin typeface="Calibri"/>
                    <a:ea typeface="Calibri"/>
                    <a:cs typeface="Calibri"/>
                    <a:sym typeface="Calibri"/>
                  </a:rPr>
                  <a:t>Procurement Service J</a:t>
                </a:r>
                <a:endParaRPr lang="en-US" sz="900" b="1">
                  <a:solidFill>
                    <a:srgbClr val="FFFF00"/>
                  </a:solidFill>
                  <a:latin typeface="Calibri"/>
                  <a:ea typeface="Calibri"/>
                  <a:cs typeface="Calibri"/>
                  <a:sym typeface="Calibri"/>
                </a:endParaRPr>
              </a:p>
            </p:txBody>
          </p:sp>
        </p:grpSp>
        <p:grpSp>
          <p:nvGrpSpPr>
            <p:cNvPr id="16" name="Google Shape;868;p30">
              <a:extLst>
                <a:ext uri="{FF2B5EF4-FFF2-40B4-BE49-F238E27FC236}">
                  <a16:creationId xmlns:a16="http://schemas.microsoft.com/office/drawing/2014/main" id="{ED2E9E1D-36CF-E803-C206-D6173EC944D7}"/>
                </a:ext>
              </a:extLst>
            </p:cNvPr>
            <p:cNvGrpSpPr/>
            <p:nvPr/>
          </p:nvGrpSpPr>
          <p:grpSpPr>
            <a:xfrm>
              <a:off x="3571054" y="3896179"/>
              <a:ext cx="1233881" cy="976910"/>
              <a:chOff x="2285999" y="914400"/>
              <a:chExt cx="2194560" cy="1120095"/>
            </a:xfrm>
          </p:grpSpPr>
          <p:sp>
            <p:nvSpPr>
              <p:cNvPr id="54" name="Google Shape;869;p30">
                <a:extLst>
                  <a:ext uri="{FF2B5EF4-FFF2-40B4-BE49-F238E27FC236}">
                    <a16:creationId xmlns:a16="http://schemas.microsoft.com/office/drawing/2014/main" id="{1E55283F-ADFC-1617-F91F-661FA9F4A1E6}"/>
                  </a:ext>
                </a:extLst>
              </p:cNvPr>
              <p:cNvSpPr/>
              <p:nvPr/>
            </p:nvSpPr>
            <p:spPr>
              <a:xfrm>
                <a:off x="2285999" y="914400"/>
                <a:ext cx="2194560" cy="1120095"/>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34275" tIns="205725" rIns="34275"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Iris Farrell – Dir</a:t>
                </a:r>
              </a:p>
              <a:p>
                <a:pPr algn="ctr">
                  <a:buClr>
                    <a:srgbClr val="000000"/>
                  </a:buClr>
                  <a:buSzPts val="1200"/>
                </a:pPr>
                <a:r>
                  <a:rPr lang="en-US" sz="900">
                    <a:solidFill>
                      <a:schemeClr val="dk1"/>
                    </a:solidFill>
                    <a:latin typeface="Calibri"/>
                    <a:ea typeface="Calibri"/>
                    <a:cs typeface="Calibri"/>
                    <a:sym typeface="Calibri"/>
                  </a:rPr>
                  <a:t>Mina Awad – CO</a:t>
                </a:r>
              </a:p>
              <a:p>
                <a:pPr algn="ctr">
                  <a:buClr>
                    <a:srgbClr val="000000"/>
                  </a:buClr>
                  <a:buSzPts val="1200"/>
                </a:pPr>
                <a:r>
                  <a:rPr lang="en-US" sz="900">
                    <a:solidFill>
                      <a:schemeClr val="dk1"/>
                    </a:solidFill>
                    <a:latin typeface="Calibri"/>
                    <a:ea typeface="Calibri"/>
                    <a:cs typeface="Calibri"/>
                    <a:sym typeface="Calibri"/>
                  </a:rPr>
                  <a:t>Diana Armesto – CO</a:t>
                </a:r>
              </a:p>
              <a:p>
                <a:pPr algn="ctr">
                  <a:buClr>
                    <a:srgbClr val="000000"/>
                  </a:buClr>
                  <a:buSzPts val="1200"/>
                </a:pPr>
                <a:r>
                  <a:rPr lang="en-US" sz="900">
                    <a:solidFill>
                      <a:schemeClr val="dk1"/>
                    </a:solidFill>
                    <a:latin typeface="Calibri"/>
                    <a:ea typeface="Calibri"/>
                    <a:cs typeface="Calibri"/>
                    <a:sym typeface="Calibri"/>
                  </a:rPr>
                  <a:t>Kendra Casebolt – CO</a:t>
                </a:r>
              </a:p>
              <a:p>
                <a:pPr algn="ctr">
                  <a:buClr>
                    <a:srgbClr val="000000"/>
                  </a:buClr>
                  <a:buSzPts val="1200"/>
                </a:pPr>
                <a:r>
                  <a:rPr lang="en-US" sz="900">
                    <a:solidFill>
                      <a:schemeClr val="dk1"/>
                    </a:solidFill>
                    <a:latin typeface="Calibri"/>
                    <a:ea typeface="Calibri"/>
                    <a:cs typeface="Calibri"/>
                    <a:sym typeface="Calibri"/>
                  </a:rPr>
                  <a:t>Newton Maloba - CO</a:t>
                </a:r>
              </a:p>
              <a:p>
                <a:pPr algn="ctr">
                  <a:buClr>
                    <a:srgbClr val="000000"/>
                  </a:buClr>
                  <a:buSzPts val="1200"/>
                </a:pPr>
                <a:endParaRPr lang="en-US" sz="900" b="1">
                  <a:solidFill>
                    <a:schemeClr val="dk1"/>
                  </a:solidFill>
                  <a:latin typeface="Calibri"/>
                  <a:ea typeface="Calibri"/>
                  <a:cs typeface="Calibri"/>
                  <a:sym typeface="Calibri"/>
                </a:endParaRPr>
              </a:p>
              <a:p>
                <a:pPr algn="ctr">
                  <a:buClr>
                    <a:srgbClr val="000000"/>
                  </a:buClr>
                  <a:buSzPts val="1200"/>
                </a:pPr>
                <a:endParaRPr lang="en-US" sz="900" b="1">
                  <a:solidFill>
                    <a:schemeClr val="dk1"/>
                  </a:solidFill>
                  <a:latin typeface="Calibri"/>
                  <a:ea typeface="Calibri"/>
                  <a:cs typeface="Calibri"/>
                  <a:sym typeface="Calibri"/>
                </a:endParaRPr>
              </a:p>
              <a:p>
                <a:pPr algn="ctr">
                  <a:buClr>
                    <a:srgbClr val="000000"/>
                  </a:buClr>
                  <a:buSzPts val="1200"/>
                </a:pPr>
                <a:endParaRPr sz="1050">
                  <a:solidFill>
                    <a:srgbClr val="000000"/>
                  </a:solidFill>
                  <a:latin typeface="Arial"/>
                  <a:ea typeface="Arial"/>
                  <a:cs typeface="Arial"/>
                  <a:sym typeface="Arial"/>
                </a:endParaRPr>
              </a:p>
            </p:txBody>
          </p:sp>
          <p:sp>
            <p:nvSpPr>
              <p:cNvPr id="55" name="Google Shape;870;p30">
                <a:extLst>
                  <a:ext uri="{FF2B5EF4-FFF2-40B4-BE49-F238E27FC236}">
                    <a16:creationId xmlns:a16="http://schemas.microsoft.com/office/drawing/2014/main" id="{2008B7FE-D550-F483-E7A1-96E21FAEEAAD}"/>
                  </a:ext>
                </a:extLst>
              </p:cNvPr>
              <p:cNvSpPr/>
              <p:nvPr/>
            </p:nvSpPr>
            <p:spPr>
              <a:xfrm>
                <a:off x="2285999" y="914400"/>
                <a:ext cx="2194560" cy="216506"/>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68569" tIns="34275" rIns="68569" bIns="34275" anchor="ctr" anchorCtr="1">
                <a:noAutofit/>
              </a:bodyPr>
              <a:lstStyle/>
              <a:p>
                <a:pPr indent="1190" algn="ctr">
                  <a:buClr>
                    <a:srgbClr val="000000"/>
                  </a:buClr>
                  <a:buSzPts val="1200"/>
                </a:pPr>
                <a:r>
                  <a:rPr lang="en-US" sz="900" b="1">
                    <a:solidFill>
                      <a:schemeClr val="lt1"/>
                    </a:solidFill>
                    <a:latin typeface="Calibri"/>
                    <a:ea typeface="Calibri"/>
                    <a:cs typeface="Calibri"/>
                    <a:sym typeface="Calibri"/>
                  </a:rPr>
                  <a:t>Procurement Service H</a:t>
                </a:r>
                <a:endParaRPr lang="en-US" sz="900" b="1">
                  <a:solidFill>
                    <a:srgbClr val="FFFF00"/>
                  </a:solidFill>
                  <a:latin typeface="Calibri"/>
                  <a:ea typeface="Calibri"/>
                  <a:cs typeface="Calibri"/>
                  <a:sym typeface="Calibri"/>
                </a:endParaRPr>
              </a:p>
            </p:txBody>
          </p:sp>
        </p:grpSp>
        <p:sp>
          <p:nvSpPr>
            <p:cNvPr id="17" name="Google Shape;874;p30">
              <a:extLst>
                <a:ext uri="{FF2B5EF4-FFF2-40B4-BE49-F238E27FC236}">
                  <a16:creationId xmlns:a16="http://schemas.microsoft.com/office/drawing/2014/main" id="{FFEE0B7A-72CF-65AA-C06B-ED9CAE0CB315}"/>
                </a:ext>
              </a:extLst>
            </p:cNvPr>
            <p:cNvSpPr/>
            <p:nvPr/>
          </p:nvSpPr>
          <p:spPr>
            <a:xfrm>
              <a:off x="3629747" y="2060265"/>
              <a:ext cx="1645920" cy="348062"/>
            </a:xfrm>
            <a:prstGeom prst="rect">
              <a:avLst/>
            </a:prstGeom>
            <a:gradFill>
              <a:gsLst>
                <a:gs pos="0">
                  <a:srgbClr val="F9FAFA"/>
                </a:gs>
                <a:gs pos="35000">
                  <a:schemeClr val="lt1"/>
                </a:gs>
                <a:gs pos="100000">
                  <a:srgbClr val="F2F2F2"/>
                </a:gs>
              </a:gsLst>
              <a:lin ang="5400000" scaled="0"/>
            </a:gra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34275" rIns="0" bIns="0" anchor="t" anchorCtr="1">
              <a:noAutofit/>
            </a:bodyPr>
            <a:lstStyle/>
            <a:p>
              <a:pPr indent="1191" algn="ctr">
                <a:buClr>
                  <a:srgbClr val="000000"/>
                </a:buClr>
                <a:buSzPts val="1200"/>
              </a:pPr>
              <a:r>
                <a:rPr lang="en-US" sz="900" b="1" dirty="0">
                  <a:latin typeface="Calibri"/>
                  <a:ea typeface="Calibri"/>
                  <a:cs typeface="Calibri"/>
                  <a:sym typeface="Calibri"/>
                </a:rPr>
                <a:t>David Nostrant (Acting)</a:t>
              </a:r>
              <a:endParaRPr sz="1050" dirty="0">
                <a:latin typeface="Arial"/>
                <a:ea typeface="Arial"/>
                <a:cs typeface="Arial"/>
                <a:sym typeface="Arial"/>
              </a:endParaRPr>
            </a:p>
            <a:p>
              <a:pPr indent="1191" algn="ctr">
                <a:buClr>
                  <a:srgbClr val="000000"/>
                </a:buClr>
                <a:buSzPts val="1050"/>
              </a:pPr>
              <a:r>
                <a:rPr lang="en-US" sz="788" dirty="0">
                  <a:solidFill>
                    <a:schemeClr val="dk1"/>
                  </a:solidFill>
                  <a:latin typeface="Calibri"/>
                  <a:ea typeface="Calibri"/>
                  <a:cs typeface="Calibri"/>
                  <a:sym typeface="Calibri"/>
                </a:rPr>
                <a:t>Deputy Associate Executive Director</a:t>
              </a:r>
              <a:endParaRPr sz="1050" dirty="0">
                <a:solidFill>
                  <a:srgbClr val="000000"/>
                </a:solidFill>
                <a:latin typeface="Arial"/>
                <a:ea typeface="Arial"/>
                <a:cs typeface="Arial"/>
                <a:sym typeface="Arial"/>
              </a:endParaRPr>
            </a:p>
          </p:txBody>
        </p:sp>
        <p:sp>
          <p:nvSpPr>
            <p:cNvPr id="18" name="Google Shape;841;p30">
              <a:extLst>
                <a:ext uri="{FF2B5EF4-FFF2-40B4-BE49-F238E27FC236}">
                  <a16:creationId xmlns:a16="http://schemas.microsoft.com/office/drawing/2014/main" id="{8B912FA1-12D8-40CC-1F52-3807794D4DA3}"/>
                </a:ext>
              </a:extLst>
            </p:cNvPr>
            <p:cNvSpPr/>
            <p:nvPr/>
          </p:nvSpPr>
          <p:spPr>
            <a:xfrm>
              <a:off x="5387777" y="1825872"/>
              <a:ext cx="919885" cy="425408"/>
            </a:xfrm>
            <a:prstGeom prst="rect">
              <a:avLst/>
            </a:prstGeom>
            <a:solidFill>
              <a:schemeClr val="lt1"/>
            </a:solidFill>
            <a:ln w="19050" cap="flat" cmpd="sng">
              <a:solidFill>
                <a:srgbClr val="7F7F7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34275" rIns="0" bIns="34275" anchor="ctr" anchorCtr="1">
              <a:noAutofit/>
            </a:bodyPr>
            <a:lstStyle/>
            <a:p>
              <a:pPr algn="ctr">
                <a:lnSpc>
                  <a:spcPct val="90000"/>
                </a:lnSpc>
                <a:buClr>
                  <a:srgbClr val="000000"/>
                </a:buClr>
                <a:buSzPts val="1200"/>
              </a:pPr>
              <a:r>
                <a:rPr lang="en-US" sz="900" b="1">
                  <a:latin typeface="Calibri"/>
                  <a:cs typeface="Calibri"/>
                  <a:sym typeface="Calibri"/>
                </a:rPr>
                <a:t>Al Nichols</a:t>
              </a:r>
            </a:p>
            <a:p>
              <a:pPr algn="ctr">
                <a:lnSpc>
                  <a:spcPct val="90000"/>
                </a:lnSpc>
                <a:buClr>
                  <a:srgbClr val="000000"/>
                </a:buClr>
                <a:buSzPts val="1200"/>
              </a:pPr>
              <a:r>
                <a:rPr lang="en-US" sz="825">
                  <a:solidFill>
                    <a:srgbClr val="0F243E"/>
                  </a:solidFill>
                  <a:latin typeface="Calibri"/>
                  <a:ea typeface="Calibri"/>
                  <a:cs typeface="Calibri"/>
                  <a:sym typeface="Calibri"/>
                </a:rPr>
                <a:t>Executive Assistant</a:t>
              </a:r>
              <a:endParaRPr sz="788">
                <a:solidFill>
                  <a:srgbClr val="0F243E"/>
                </a:solidFill>
                <a:latin typeface="Calibri"/>
                <a:ea typeface="Calibri"/>
                <a:cs typeface="Calibri"/>
                <a:sym typeface="Calibri"/>
              </a:endParaRPr>
            </a:p>
          </p:txBody>
        </p:sp>
        <p:cxnSp>
          <p:nvCxnSpPr>
            <p:cNvPr id="19" name="Google Shape;875;p30">
              <a:extLst>
                <a:ext uri="{FF2B5EF4-FFF2-40B4-BE49-F238E27FC236}">
                  <a16:creationId xmlns:a16="http://schemas.microsoft.com/office/drawing/2014/main" id="{3A5BA846-B842-9B9F-31D2-05FBB510E9BE}"/>
                </a:ext>
              </a:extLst>
            </p:cNvPr>
            <p:cNvCxnSpPr>
              <a:cxnSpLocks/>
              <a:stCxn id="17" idx="2"/>
            </p:cNvCxnSpPr>
            <p:nvPr/>
          </p:nvCxnSpPr>
          <p:spPr>
            <a:xfrm>
              <a:off x="4452708" y="2408327"/>
              <a:ext cx="10375" cy="1328620"/>
            </a:xfrm>
            <a:prstGeom prst="straightConnector1">
              <a:avLst/>
            </a:prstGeom>
            <a:solidFill>
              <a:srgbClr val="7CC3F2"/>
            </a:solidFill>
            <a:ln w="19050" cap="flat" cmpd="sng">
              <a:solidFill>
                <a:schemeClr val="dk1"/>
              </a:solidFill>
              <a:prstDash val="solid"/>
              <a:round/>
              <a:headEnd type="none" w="sm" len="sm"/>
              <a:tailEnd type="none" w="sm" len="sm"/>
            </a:ln>
          </p:spPr>
        </p:cxnSp>
        <p:cxnSp>
          <p:nvCxnSpPr>
            <p:cNvPr id="20" name="Google Shape;876;p30">
              <a:extLst>
                <a:ext uri="{FF2B5EF4-FFF2-40B4-BE49-F238E27FC236}">
                  <a16:creationId xmlns:a16="http://schemas.microsoft.com/office/drawing/2014/main" id="{0B3184D4-97AF-F633-4DAD-A8AF8E60ED5C}"/>
                </a:ext>
              </a:extLst>
            </p:cNvPr>
            <p:cNvCxnSpPr>
              <a:cxnSpLocks/>
              <a:stCxn id="70" idx="0"/>
              <a:endCxn id="61" idx="0"/>
            </p:cNvCxnSpPr>
            <p:nvPr/>
          </p:nvCxnSpPr>
          <p:spPr>
            <a:xfrm rot="-5400000" flipH="1">
              <a:off x="4508228" y="-832440"/>
              <a:ext cx="2250" cy="7056000"/>
            </a:xfrm>
            <a:prstGeom prst="bentConnector3">
              <a:avLst>
                <a:gd name="adj1" fmla="val -7620000"/>
              </a:avLst>
            </a:prstGeom>
            <a:solidFill>
              <a:srgbClr val="7CC3F2"/>
            </a:solidFill>
            <a:ln w="19050" cap="flat" cmpd="sng">
              <a:solidFill>
                <a:schemeClr val="dk1"/>
              </a:solidFill>
              <a:prstDash val="solid"/>
              <a:round/>
              <a:headEnd type="none" w="sm" len="sm"/>
              <a:tailEnd type="none" w="sm" len="sm"/>
            </a:ln>
          </p:spPr>
        </p:cxnSp>
        <p:cxnSp>
          <p:nvCxnSpPr>
            <p:cNvPr id="21" name="Google Shape;877;p30">
              <a:extLst>
                <a:ext uri="{FF2B5EF4-FFF2-40B4-BE49-F238E27FC236}">
                  <a16:creationId xmlns:a16="http://schemas.microsoft.com/office/drawing/2014/main" id="{D06861BB-3E04-7818-E6A3-ECFD9B480130}"/>
                </a:ext>
              </a:extLst>
            </p:cNvPr>
            <p:cNvCxnSpPr>
              <a:cxnSpLocks/>
              <a:stCxn id="69" idx="0"/>
              <a:endCxn id="63" idx="0"/>
            </p:cNvCxnSpPr>
            <p:nvPr/>
          </p:nvCxnSpPr>
          <p:spPr>
            <a:xfrm rot="-5400000" flipH="1">
              <a:off x="4447145" y="603610"/>
              <a:ext cx="900" cy="4180050"/>
            </a:xfrm>
            <a:prstGeom prst="bentConnector3">
              <a:avLst>
                <a:gd name="adj1" fmla="val -19050000"/>
              </a:avLst>
            </a:prstGeom>
            <a:solidFill>
              <a:srgbClr val="7CC3F2"/>
            </a:solidFill>
            <a:ln w="19050" cap="flat" cmpd="sng">
              <a:solidFill>
                <a:schemeClr val="dk1"/>
              </a:solidFill>
              <a:prstDash val="solid"/>
              <a:round/>
              <a:headEnd type="none" w="sm" len="sm"/>
              <a:tailEnd type="none" w="sm" len="sm"/>
            </a:ln>
          </p:spPr>
        </p:cxnSp>
        <p:cxnSp>
          <p:nvCxnSpPr>
            <p:cNvPr id="22" name="Google Shape;878;p30">
              <a:extLst>
                <a:ext uri="{FF2B5EF4-FFF2-40B4-BE49-F238E27FC236}">
                  <a16:creationId xmlns:a16="http://schemas.microsoft.com/office/drawing/2014/main" id="{58840A43-A1D5-B325-B3D6-18F0EA9D5BBB}"/>
                </a:ext>
              </a:extLst>
            </p:cNvPr>
            <p:cNvCxnSpPr>
              <a:cxnSpLocks/>
              <a:stCxn id="67" idx="0"/>
              <a:endCxn id="65" idx="0"/>
            </p:cNvCxnSpPr>
            <p:nvPr/>
          </p:nvCxnSpPr>
          <p:spPr>
            <a:xfrm rot="16200000">
              <a:off x="4449566" y="1983937"/>
              <a:ext cx="450" cy="1423350"/>
            </a:xfrm>
            <a:prstGeom prst="bentConnector3">
              <a:avLst>
                <a:gd name="adj1" fmla="val 38198250"/>
              </a:avLst>
            </a:prstGeom>
            <a:solidFill>
              <a:srgbClr val="7CC3F2"/>
            </a:solidFill>
            <a:ln w="19050" cap="flat" cmpd="sng">
              <a:solidFill>
                <a:schemeClr val="dk1"/>
              </a:solidFill>
              <a:prstDash val="solid"/>
              <a:round/>
              <a:headEnd type="none" w="sm" len="sm"/>
              <a:tailEnd type="none" w="sm" len="sm"/>
            </a:ln>
          </p:spPr>
        </p:cxnSp>
        <p:cxnSp>
          <p:nvCxnSpPr>
            <p:cNvPr id="23" name="Google Shape;879;p30">
              <a:extLst>
                <a:ext uri="{FF2B5EF4-FFF2-40B4-BE49-F238E27FC236}">
                  <a16:creationId xmlns:a16="http://schemas.microsoft.com/office/drawing/2014/main" id="{96D3CE44-999F-3D9B-7517-DD451C425403}"/>
                </a:ext>
              </a:extLst>
            </p:cNvPr>
            <p:cNvCxnSpPr>
              <a:cxnSpLocks/>
            </p:cNvCxnSpPr>
            <p:nvPr/>
          </p:nvCxnSpPr>
          <p:spPr>
            <a:xfrm rot="5400000" flipH="1" flipV="1">
              <a:off x="4200192" y="2511991"/>
              <a:ext cx="11" cy="2781450"/>
            </a:xfrm>
            <a:prstGeom prst="bentConnector3">
              <a:avLst>
                <a:gd name="adj1" fmla="val 1632957143"/>
              </a:avLst>
            </a:prstGeom>
          </p:spPr>
          <p:style>
            <a:lnRef idx="2">
              <a:schemeClr val="dk1"/>
            </a:lnRef>
            <a:fillRef idx="0">
              <a:schemeClr val="dk1"/>
            </a:fillRef>
            <a:effectRef idx="1">
              <a:schemeClr val="dk1"/>
            </a:effectRef>
            <a:fontRef idx="minor">
              <a:schemeClr val="tx1"/>
            </a:fontRef>
          </p:style>
        </p:cxnSp>
        <p:sp>
          <p:nvSpPr>
            <p:cNvPr id="24" name="Google Shape;882;p30">
              <a:extLst>
                <a:ext uri="{FF2B5EF4-FFF2-40B4-BE49-F238E27FC236}">
                  <a16:creationId xmlns:a16="http://schemas.microsoft.com/office/drawing/2014/main" id="{06DE365F-7106-814D-1461-424EB2712AAD}"/>
                </a:ext>
              </a:extLst>
            </p:cNvPr>
            <p:cNvSpPr/>
            <p:nvPr/>
          </p:nvSpPr>
          <p:spPr>
            <a:xfrm>
              <a:off x="288610" y="2636574"/>
              <a:ext cx="152535" cy="152535"/>
            </a:xfrm>
            <a:prstGeom prst="star5">
              <a:avLst>
                <a:gd name="adj" fmla="val 19098"/>
                <a:gd name="hf" fmla="val 105146"/>
                <a:gd name="vf" fmla="val 110557"/>
              </a:avLst>
            </a:prstGeom>
            <a:solidFill>
              <a:srgbClr val="33CC33"/>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25" name="Google Shape;883;p30">
              <a:extLst>
                <a:ext uri="{FF2B5EF4-FFF2-40B4-BE49-F238E27FC236}">
                  <a16:creationId xmlns:a16="http://schemas.microsoft.com/office/drawing/2014/main" id="{6CCCD83E-1799-204D-06B8-A7ACFA0A0AC7}"/>
                </a:ext>
              </a:extLst>
            </p:cNvPr>
            <p:cNvSpPr/>
            <p:nvPr/>
          </p:nvSpPr>
          <p:spPr>
            <a:xfrm>
              <a:off x="4463082" y="2638016"/>
              <a:ext cx="152535" cy="152535"/>
            </a:xfrm>
            <a:prstGeom prst="star5">
              <a:avLst>
                <a:gd name="adj" fmla="val 19098"/>
                <a:gd name="hf" fmla="val 105146"/>
                <a:gd name="vf" fmla="val 110557"/>
              </a:avLst>
            </a:prstGeom>
            <a:solidFill>
              <a:srgbClr val="33CC33"/>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26" name="Google Shape;884;p30">
              <a:extLst>
                <a:ext uri="{FF2B5EF4-FFF2-40B4-BE49-F238E27FC236}">
                  <a16:creationId xmlns:a16="http://schemas.microsoft.com/office/drawing/2014/main" id="{76F58A8D-9D07-DCCC-EBEC-E99CF2B6D6C8}"/>
                </a:ext>
              </a:extLst>
            </p:cNvPr>
            <p:cNvSpPr/>
            <p:nvPr/>
          </p:nvSpPr>
          <p:spPr>
            <a:xfrm>
              <a:off x="1663576" y="2629784"/>
              <a:ext cx="152535" cy="152535"/>
            </a:xfrm>
            <a:prstGeom prst="star5">
              <a:avLst>
                <a:gd name="adj" fmla="val 19098"/>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27" name="Google Shape;885;p30">
              <a:extLst>
                <a:ext uri="{FF2B5EF4-FFF2-40B4-BE49-F238E27FC236}">
                  <a16:creationId xmlns:a16="http://schemas.microsoft.com/office/drawing/2014/main" id="{65056D19-1ECE-A7AF-0EE2-B05C74487384}"/>
                </a:ext>
              </a:extLst>
            </p:cNvPr>
            <p:cNvSpPr/>
            <p:nvPr/>
          </p:nvSpPr>
          <p:spPr>
            <a:xfrm>
              <a:off x="6238938" y="3816873"/>
              <a:ext cx="152535" cy="152535"/>
            </a:xfrm>
            <a:prstGeom prst="star5">
              <a:avLst>
                <a:gd name="adj" fmla="val 19098"/>
                <a:gd name="hf" fmla="val 105146"/>
                <a:gd name="vf" fmla="val 110557"/>
              </a:avLst>
            </a:prstGeom>
            <a:solidFill>
              <a:srgbClr val="3333FF"/>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grpSp>
          <p:nvGrpSpPr>
            <p:cNvPr id="28" name="Google Shape;865;p30">
              <a:extLst>
                <a:ext uri="{FF2B5EF4-FFF2-40B4-BE49-F238E27FC236}">
                  <a16:creationId xmlns:a16="http://schemas.microsoft.com/office/drawing/2014/main" id="{3596D0BD-6BC6-F9B4-A1E6-DA07B009177D}"/>
                </a:ext>
              </a:extLst>
            </p:cNvPr>
            <p:cNvGrpSpPr/>
            <p:nvPr/>
          </p:nvGrpSpPr>
          <p:grpSpPr>
            <a:xfrm>
              <a:off x="7655258" y="3887120"/>
              <a:ext cx="1202219" cy="474970"/>
              <a:chOff x="2323543" y="900261"/>
              <a:chExt cx="2138246" cy="741299"/>
            </a:xfrm>
          </p:grpSpPr>
          <p:sp>
            <p:nvSpPr>
              <p:cNvPr id="52" name="Google Shape;866;p30">
                <a:extLst>
                  <a:ext uri="{FF2B5EF4-FFF2-40B4-BE49-F238E27FC236}">
                    <a16:creationId xmlns:a16="http://schemas.microsoft.com/office/drawing/2014/main" id="{5C852358-8C7C-0CE0-BF6D-0F66F1FF21E1}"/>
                  </a:ext>
                </a:extLst>
              </p:cNvPr>
              <p:cNvSpPr/>
              <p:nvPr/>
            </p:nvSpPr>
            <p:spPr>
              <a:xfrm>
                <a:off x="2323543" y="929267"/>
                <a:ext cx="2138245" cy="712293"/>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34275" tIns="205725" rIns="34275"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Jon Smolenski - Dir</a:t>
                </a:r>
                <a:endParaRPr sz="900">
                  <a:solidFill>
                    <a:schemeClr val="dk1"/>
                  </a:solidFill>
                  <a:latin typeface="Calibri"/>
                  <a:ea typeface="Calibri"/>
                  <a:cs typeface="Calibri"/>
                  <a:sym typeface="Calibri"/>
                </a:endParaRPr>
              </a:p>
            </p:txBody>
          </p:sp>
          <p:sp>
            <p:nvSpPr>
              <p:cNvPr id="53" name="Google Shape;867;p30">
                <a:extLst>
                  <a:ext uri="{FF2B5EF4-FFF2-40B4-BE49-F238E27FC236}">
                    <a16:creationId xmlns:a16="http://schemas.microsoft.com/office/drawing/2014/main" id="{AEB5C758-704E-D3DE-6CC1-8644E7D6E7E2}"/>
                  </a:ext>
                </a:extLst>
              </p:cNvPr>
              <p:cNvSpPr/>
              <p:nvPr/>
            </p:nvSpPr>
            <p:spPr>
              <a:xfrm>
                <a:off x="2342316" y="900261"/>
                <a:ext cx="2119473" cy="294712"/>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68569" tIns="34275" rIns="68569"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Engineering Services</a:t>
                </a:r>
                <a:endParaRPr sz="825">
                  <a:solidFill>
                    <a:schemeClr val="lt1"/>
                  </a:solidFill>
                  <a:latin typeface="Calibri"/>
                  <a:ea typeface="Calibri"/>
                  <a:cs typeface="Calibri"/>
                  <a:sym typeface="Calibri"/>
                </a:endParaRPr>
              </a:p>
            </p:txBody>
          </p:sp>
        </p:grpSp>
        <p:grpSp>
          <p:nvGrpSpPr>
            <p:cNvPr id="29" name="Google Shape;868;p30">
              <a:extLst>
                <a:ext uri="{FF2B5EF4-FFF2-40B4-BE49-F238E27FC236}">
                  <a16:creationId xmlns:a16="http://schemas.microsoft.com/office/drawing/2014/main" id="{3CB4C2BB-BAAD-D96C-0235-E3DC66D569CF}"/>
                </a:ext>
              </a:extLst>
            </p:cNvPr>
            <p:cNvGrpSpPr/>
            <p:nvPr/>
          </p:nvGrpSpPr>
          <p:grpSpPr>
            <a:xfrm>
              <a:off x="7655258" y="4404203"/>
              <a:ext cx="1201017" cy="477615"/>
              <a:chOff x="2285999" y="914400"/>
              <a:chExt cx="2194560" cy="615370"/>
            </a:xfrm>
          </p:grpSpPr>
          <p:sp>
            <p:nvSpPr>
              <p:cNvPr id="50" name="Google Shape;869;p30">
                <a:extLst>
                  <a:ext uri="{FF2B5EF4-FFF2-40B4-BE49-F238E27FC236}">
                    <a16:creationId xmlns:a16="http://schemas.microsoft.com/office/drawing/2014/main" id="{89CDA6E2-2B77-9B9C-AFE6-1BB7C8914F4F}"/>
                  </a:ext>
                </a:extLst>
              </p:cNvPr>
              <p:cNvSpPr/>
              <p:nvPr/>
            </p:nvSpPr>
            <p:spPr>
              <a:xfrm>
                <a:off x="2285999" y="914400"/>
                <a:ext cx="2194560" cy="615370"/>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34275" tIns="205725" rIns="34275" bIns="0" anchor="t" anchorCtr="1">
                <a:noAutofit/>
              </a:bodyPr>
              <a:lstStyle/>
              <a:p>
                <a:pPr algn="ctr">
                  <a:buClr>
                    <a:srgbClr val="000000"/>
                  </a:buClr>
                  <a:buSzPts val="1200"/>
                </a:pPr>
                <a:r>
                  <a:rPr lang="en-US" sz="900" b="1">
                    <a:solidFill>
                      <a:schemeClr val="dk1"/>
                    </a:solidFill>
                    <a:latin typeface="Calibri"/>
                    <a:ea typeface="Calibri"/>
                    <a:cs typeface="Calibri"/>
                    <a:sym typeface="Calibri"/>
                  </a:rPr>
                  <a:t>Ariel Arrosa - Dir</a:t>
                </a:r>
                <a:endParaRPr sz="900">
                  <a:solidFill>
                    <a:schemeClr val="dk1"/>
                  </a:solidFill>
                  <a:latin typeface="Calibri"/>
                  <a:ea typeface="Calibri"/>
                  <a:cs typeface="Calibri"/>
                  <a:sym typeface="Calibri"/>
                </a:endParaRPr>
              </a:p>
              <a:p>
                <a:pPr algn="ctr">
                  <a:buClr>
                    <a:srgbClr val="000000"/>
                  </a:buClr>
                  <a:buSzPts val="1200"/>
                </a:pPr>
                <a:endParaRPr sz="1050">
                  <a:solidFill>
                    <a:srgbClr val="000000"/>
                  </a:solidFill>
                  <a:latin typeface="Arial"/>
                  <a:ea typeface="Arial"/>
                  <a:cs typeface="Arial"/>
                  <a:sym typeface="Arial"/>
                </a:endParaRPr>
              </a:p>
            </p:txBody>
          </p:sp>
          <p:sp>
            <p:nvSpPr>
              <p:cNvPr id="51" name="Google Shape;870;p30">
                <a:extLst>
                  <a:ext uri="{FF2B5EF4-FFF2-40B4-BE49-F238E27FC236}">
                    <a16:creationId xmlns:a16="http://schemas.microsoft.com/office/drawing/2014/main" id="{5F2C7B8F-BC0B-A1C9-CC77-6D8E5CCFC196}"/>
                  </a:ext>
                </a:extLst>
              </p:cNvPr>
              <p:cNvSpPr/>
              <p:nvPr/>
            </p:nvSpPr>
            <p:spPr>
              <a:xfrm>
                <a:off x="2285999" y="914400"/>
                <a:ext cx="2194560" cy="22860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68569" tIns="34275" rIns="68569" bIns="34275" anchor="ctr" anchorCtr="1">
                <a:noAutofit/>
              </a:bodyPr>
              <a:lstStyle/>
              <a:p>
                <a:pPr indent="1191" algn="ctr">
                  <a:buClr>
                    <a:srgbClr val="000000"/>
                  </a:buClr>
                  <a:buSzPts val="1200"/>
                </a:pPr>
                <a:r>
                  <a:rPr lang="en-US" sz="900" b="1">
                    <a:solidFill>
                      <a:schemeClr val="lt1"/>
                    </a:solidFill>
                    <a:latin typeface="Calibri"/>
                    <a:ea typeface="Calibri"/>
                    <a:cs typeface="Calibri"/>
                    <a:sym typeface="Calibri"/>
                  </a:rPr>
                  <a:t>Operations Services</a:t>
                </a:r>
                <a:endParaRPr sz="825">
                  <a:solidFill>
                    <a:schemeClr val="lt1"/>
                  </a:solidFill>
                  <a:latin typeface="Calibri"/>
                  <a:ea typeface="Calibri"/>
                  <a:cs typeface="Calibri"/>
                  <a:sym typeface="Calibri"/>
                </a:endParaRPr>
              </a:p>
            </p:txBody>
          </p:sp>
        </p:grpSp>
        <p:grpSp>
          <p:nvGrpSpPr>
            <p:cNvPr id="30" name="Google Shape;865;p30">
              <a:extLst>
                <a:ext uri="{FF2B5EF4-FFF2-40B4-BE49-F238E27FC236}">
                  <a16:creationId xmlns:a16="http://schemas.microsoft.com/office/drawing/2014/main" id="{8628D70D-2A1F-39C8-48E9-91D94A307DBE}"/>
                </a:ext>
              </a:extLst>
            </p:cNvPr>
            <p:cNvGrpSpPr/>
            <p:nvPr/>
          </p:nvGrpSpPr>
          <p:grpSpPr>
            <a:xfrm>
              <a:off x="4917401" y="3904920"/>
              <a:ext cx="1258954" cy="976899"/>
              <a:chOff x="2241406" y="914400"/>
              <a:chExt cx="2239154" cy="712293"/>
            </a:xfrm>
          </p:grpSpPr>
          <p:sp>
            <p:nvSpPr>
              <p:cNvPr id="48" name="Google Shape;866;p30">
                <a:extLst>
                  <a:ext uri="{FF2B5EF4-FFF2-40B4-BE49-F238E27FC236}">
                    <a16:creationId xmlns:a16="http://schemas.microsoft.com/office/drawing/2014/main" id="{0E1F4A0A-5545-B4DD-D47F-AC0FC5662B09}"/>
                  </a:ext>
                </a:extLst>
              </p:cNvPr>
              <p:cNvSpPr/>
              <p:nvPr/>
            </p:nvSpPr>
            <p:spPr>
              <a:xfrm>
                <a:off x="2241406" y="914400"/>
                <a:ext cx="2239154" cy="712293"/>
              </a:xfrm>
              <a:prstGeom prst="rect">
                <a:avLst/>
              </a:prstGeom>
              <a:solidFill>
                <a:schemeClr val="lt1"/>
              </a:solidFill>
              <a:ln w="9525" cap="flat" cmpd="sng">
                <a:solidFill>
                  <a:schemeClr val="dk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34275" tIns="205725" rIns="34275" bIns="0" anchor="t" anchorCtr="1">
                <a:noAutofit/>
              </a:bodyPr>
              <a:lstStyle/>
              <a:p>
                <a:pPr algn="ctr">
                  <a:buClr>
                    <a:srgbClr val="000000"/>
                  </a:buClr>
                  <a:buSzPts val="1200"/>
                </a:pPr>
                <a:r>
                  <a:rPr lang="en-US" sz="900" b="1" spc="-8">
                    <a:solidFill>
                      <a:srgbClr val="10243E"/>
                    </a:solidFill>
                    <a:latin typeface="Calibri"/>
                    <a:cs typeface="Calibri"/>
                  </a:rPr>
                  <a:t>Josh Hammill </a:t>
                </a:r>
                <a:r>
                  <a:rPr lang="en-US" sz="900" b="1">
                    <a:solidFill>
                      <a:schemeClr val="dk1"/>
                    </a:solidFill>
                    <a:latin typeface="Calibri"/>
                    <a:ea typeface="Calibri"/>
                    <a:cs typeface="Calibri"/>
                    <a:sym typeface="Calibri"/>
                  </a:rPr>
                  <a:t>– Dir</a:t>
                </a:r>
              </a:p>
              <a:p>
                <a:pPr algn="ctr">
                  <a:buClr>
                    <a:srgbClr val="000000"/>
                  </a:buClr>
                  <a:buSzPts val="1200"/>
                </a:pPr>
                <a:r>
                  <a:rPr lang="en-US" sz="900">
                    <a:solidFill>
                      <a:srgbClr val="000000"/>
                    </a:solidFill>
                    <a:latin typeface="+mj-lt"/>
                    <a:ea typeface="Arial"/>
                    <a:cs typeface="Arial"/>
                    <a:sym typeface="Arial"/>
                  </a:rPr>
                  <a:t>Ruth Smith – CO</a:t>
                </a:r>
              </a:p>
              <a:p>
                <a:pPr algn="ctr">
                  <a:buClr>
                    <a:srgbClr val="000000"/>
                  </a:buClr>
                  <a:buSzPts val="1200"/>
                </a:pPr>
                <a:r>
                  <a:rPr lang="en-US" sz="900">
                    <a:solidFill>
                      <a:srgbClr val="000000"/>
                    </a:solidFill>
                    <a:latin typeface="+mj-lt"/>
                    <a:ea typeface="Arial"/>
                    <a:cs typeface="Arial"/>
                    <a:sym typeface="Arial"/>
                  </a:rPr>
                  <a:t>Ashley Rock – CO</a:t>
                </a:r>
              </a:p>
              <a:p>
                <a:pPr algn="ctr">
                  <a:buClr>
                    <a:srgbClr val="000000"/>
                  </a:buClr>
                  <a:buSzPts val="1200"/>
                </a:pPr>
                <a:r>
                  <a:rPr lang="en-US" sz="900">
                    <a:solidFill>
                      <a:srgbClr val="000000"/>
                    </a:solidFill>
                    <a:latin typeface="+mj-lt"/>
                    <a:ea typeface="Arial"/>
                    <a:cs typeface="Arial"/>
                    <a:sym typeface="Arial"/>
                  </a:rPr>
                  <a:t>Wendella Baptiste – CO</a:t>
                </a:r>
              </a:p>
              <a:p>
                <a:pPr algn="ctr">
                  <a:buClr>
                    <a:srgbClr val="000000"/>
                  </a:buClr>
                  <a:buSzPts val="1200"/>
                </a:pPr>
                <a:r>
                  <a:rPr lang="en-US" sz="900">
                    <a:solidFill>
                      <a:srgbClr val="000000"/>
                    </a:solidFill>
                    <a:latin typeface="+mj-lt"/>
                    <a:ea typeface="Arial"/>
                    <a:cs typeface="Arial"/>
                    <a:sym typeface="Arial"/>
                  </a:rPr>
                  <a:t>Stephanie Applegate - CO</a:t>
                </a:r>
                <a:endParaRPr sz="900">
                  <a:solidFill>
                    <a:srgbClr val="000000"/>
                  </a:solidFill>
                  <a:latin typeface="+mj-lt"/>
                  <a:ea typeface="Arial"/>
                  <a:cs typeface="Arial"/>
                  <a:sym typeface="Arial"/>
                </a:endParaRPr>
              </a:p>
            </p:txBody>
          </p:sp>
          <p:sp>
            <p:nvSpPr>
              <p:cNvPr id="49" name="Google Shape;867;p30">
                <a:extLst>
                  <a:ext uri="{FF2B5EF4-FFF2-40B4-BE49-F238E27FC236}">
                    <a16:creationId xmlns:a16="http://schemas.microsoft.com/office/drawing/2014/main" id="{70E0DA29-927F-5AA8-D823-26320D03F5C4}"/>
                  </a:ext>
                </a:extLst>
              </p:cNvPr>
              <p:cNvSpPr/>
              <p:nvPr/>
            </p:nvSpPr>
            <p:spPr>
              <a:xfrm>
                <a:off x="2241406" y="914401"/>
                <a:ext cx="2239152" cy="128830"/>
              </a:xfrm>
              <a:prstGeom prst="rect">
                <a:avLst/>
              </a:prstGeom>
              <a:gradFill>
                <a:gsLst>
                  <a:gs pos="0">
                    <a:srgbClr val="0C6AA4"/>
                  </a:gs>
                  <a:gs pos="100000">
                    <a:srgbClr val="08476E"/>
                  </a:gs>
                </a:gsLst>
                <a:lin ang="5400000" scaled="0"/>
              </a:gradFill>
              <a:ln w="9525" cap="flat" cmpd="thickThin">
                <a:solidFill>
                  <a:schemeClr val="dk1"/>
                </a:solidFill>
                <a:prstDash val="solid"/>
                <a:miter lim="800000"/>
                <a:headEnd type="none" w="sm" len="sm"/>
                <a:tailEnd type="none" w="sm" len="sm"/>
              </a:ln>
            </p:spPr>
            <p:txBody>
              <a:bodyPr spcFirstLastPara="1" wrap="square" lIns="68569" tIns="34275" rIns="68569" bIns="34275" anchor="ctr" anchorCtr="1">
                <a:noAutofit/>
              </a:bodyPr>
              <a:lstStyle/>
              <a:p>
                <a:pPr indent="1190" algn="ctr">
                  <a:buClr>
                    <a:srgbClr val="000000"/>
                  </a:buClr>
                  <a:buSzPts val="1200"/>
                </a:pPr>
                <a:r>
                  <a:rPr lang="en-US" sz="900" b="1">
                    <a:solidFill>
                      <a:schemeClr val="lt1"/>
                    </a:solidFill>
                    <a:latin typeface="Calibri"/>
                    <a:ea typeface="Calibri"/>
                    <a:cs typeface="Calibri"/>
                    <a:sym typeface="Calibri"/>
                  </a:rPr>
                  <a:t>Procurement Service I</a:t>
                </a:r>
                <a:endParaRPr lang="en-US" sz="900" b="1">
                  <a:solidFill>
                    <a:srgbClr val="FFFF00"/>
                  </a:solidFill>
                  <a:latin typeface="Calibri"/>
                  <a:ea typeface="Calibri"/>
                  <a:cs typeface="Calibri"/>
                  <a:sym typeface="Calibri"/>
                </a:endParaRPr>
              </a:p>
            </p:txBody>
          </p:sp>
        </p:grpSp>
        <p:sp>
          <p:nvSpPr>
            <p:cNvPr id="31" name="TextBox 30">
              <a:extLst>
                <a:ext uri="{FF2B5EF4-FFF2-40B4-BE49-F238E27FC236}">
                  <a16:creationId xmlns:a16="http://schemas.microsoft.com/office/drawing/2014/main" id="{F1A16EA9-9088-A680-EDB3-7D789FD06C24}"/>
                </a:ext>
              </a:extLst>
            </p:cNvPr>
            <p:cNvSpPr txBox="1"/>
            <p:nvPr/>
          </p:nvSpPr>
          <p:spPr>
            <a:xfrm>
              <a:off x="6911038" y="1444066"/>
              <a:ext cx="2198786" cy="827190"/>
            </a:xfrm>
            <a:prstGeom prst="rect">
              <a:avLst/>
            </a:prstGeom>
            <a:noFill/>
          </p:spPr>
          <p:txBody>
            <a:bodyPr wrap="square">
              <a:spAutoFit/>
            </a:bodyPr>
            <a:lstStyle/>
            <a:p>
              <a:pPr lvl="0">
                <a:buClr>
                  <a:srgbClr val="4F81BD">
                    <a:lumMod val="50000"/>
                  </a:srgbClr>
                </a:buClr>
              </a:pPr>
              <a:r>
                <a:rPr lang="en-US" sz="1050" b="1" dirty="0">
                  <a:cs typeface="Poppins"/>
                </a:rPr>
                <a:t>TAC POCs</a:t>
              </a:r>
            </a:p>
            <a:p>
              <a:pPr lvl="0">
                <a:buClr>
                  <a:srgbClr val="4F81BD">
                    <a:lumMod val="50000"/>
                  </a:srgbClr>
                </a:buClr>
              </a:pPr>
              <a:r>
                <a:rPr lang="en-US" sz="1050" b="1" dirty="0">
                  <a:cs typeface="Poppins"/>
                </a:rPr>
                <a:t>Small Business Specialist:  </a:t>
              </a:r>
              <a:r>
                <a:rPr lang="en-US" sz="1050" dirty="0">
                  <a:cs typeface="Poppins"/>
                </a:rPr>
                <a:t>Tony Owens </a:t>
              </a:r>
            </a:p>
            <a:p>
              <a:pPr lvl="0">
                <a:buClr>
                  <a:srgbClr val="4F81BD">
                    <a:lumMod val="50000"/>
                  </a:srgbClr>
                </a:buClr>
              </a:pPr>
              <a:r>
                <a:rPr lang="en-US" sz="1050" dirty="0">
                  <a:cs typeface="Poppins"/>
                </a:rPr>
                <a:t>(848)-377-5233</a:t>
              </a:r>
            </a:p>
            <a:p>
              <a:pPr lvl="0">
                <a:buClr>
                  <a:srgbClr val="4F81BD">
                    <a:lumMod val="50000"/>
                  </a:srgbClr>
                </a:buClr>
              </a:pPr>
              <a:r>
                <a:rPr lang="en-US" sz="1050" b="1" dirty="0">
                  <a:cs typeface="Poppins"/>
                </a:rPr>
                <a:t>Customer Liaison</a:t>
              </a:r>
              <a:r>
                <a:rPr lang="en-US" sz="1050" dirty="0">
                  <a:cs typeface="Poppins"/>
                </a:rPr>
                <a:t>: Richard Wortman </a:t>
              </a:r>
            </a:p>
            <a:p>
              <a:pPr lvl="0">
                <a:buClr>
                  <a:srgbClr val="4F81BD">
                    <a:lumMod val="50000"/>
                  </a:srgbClr>
                </a:buClr>
              </a:pPr>
              <a:r>
                <a:rPr lang="en-US" sz="1050" dirty="0">
                  <a:cs typeface="Poppins"/>
                </a:rPr>
                <a:t>(848)-377-5049</a:t>
              </a:r>
            </a:p>
          </p:txBody>
        </p:sp>
        <p:cxnSp>
          <p:nvCxnSpPr>
            <p:cNvPr id="32" name="Straight Connector 31">
              <a:extLst>
                <a:ext uri="{FF2B5EF4-FFF2-40B4-BE49-F238E27FC236}">
                  <a16:creationId xmlns:a16="http://schemas.microsoft.com/office/drawing/2014/main" id="{9F4D94EB-C8A0-8BF5-2D7B-FB246CA1B596}"/>
                </a:ext>
              </a:extLst>
            </p:cNvPr>
            <p:cNvCxnSpPr>
              <a:cxnSpLocks/>
              <a:stCxn id="17" idx="0"/>
            </p:cNvCxnSpPr>
            <p:nvPr/>
          </p:nvCxnSpPr>
          <p:spPr>
            <a:xfrm flipV="1">
              <a:off x="4452707" y="1837459"/>
              <a:ext cx="0" cy="222806"/>
            </a:xfrm>
            <a:prstGeom prst="line">
              <a:avLst/>
            </a:prstGeom>
            <a:solidFill>
              <a:srgbClr val="7CC3F2"/>
            </a:solidFill>
            <a:ln w="19050" cap="flat" cmpd="sng">
              <a:solidFill>
                <a:schemeClr val="dk1"/>
              </a:solidFill>
              <a:prstDash val="solid"/>
              <a:round/>
              <a:headEnd type="none" w="sm" len="sm"/>
              <a:tailEnd type="none" w="sm" len="sm"/>
            </a:ln>
          </p:spPr>
        </p:cxnSp>
        <p:grpSp>
          <p:nvGrpSpPr>
            <p:cNvPr id="33" name="Group 32">
              <a:extLst>
                <a:ext uri="{FF2B5EF4-FFF2-40B4-BE49-F238E27FC236}">
                  <a16:creationId xmlns:a16="http://schemas.microsoft.com/office/drawing/2014/main" id="{0D8F28A7-3F89-D170-F429-D886179BF9BF}"/>
                </a:ext>
              </a:extLst>
            </p:cNvPr>
            <p:cNvGrpSpPr/>
            <p:nvPr/>
          </p:nvGrpSpPr>
          <p:grpSpPr>
            <a:xfrm>
              <a:off x="3257087" y="1333658"/>
              <a:ext cx="1914430" cy="643209"/>
              <a:chOff x="1752603" y="2228079"/>
              <a:chExt cx="2552573" cy="857612"/>
            </a:xfrm>
          </p:grpSpPr>
          <p:sp>
            <p:nvSpPr>
              <p:cNvPr id="46" name="Rectangle 45">
                <a:extLst>
                  <a:ext uri="{FF2B5EF4-FFF2-40B4-BE49-F238E27FC236}">
                    <a16:creationId xmlns:a16="http://schemas.microsoft.com/office/drawing/2014/main" id="{49F9DD49-5A70-DDED-CF0E-38E6561F2EC2}"/>
                  </a:ext>
                </a:extLst>
              </p:cNvPr>
              <p:cNvSpPr/>
              <p:nvPr/>
            </p:nvSpPr>
            <p:spPr>
              <a:xfrm>
                <a:off x="1752603" y="2235299"/>
                <a:ext cx="2520821" cy="850392"/>
              </a:xfrm>
              <a:prstGeom prst="rect">
                <a:avLst/>
              </a:prstGeom>
              <a:solidFill>
                <a:srgbClr val="0071BC"/>
              </a:solidFill>
              <a:ln w="22225">
                <a:solidFill>
                  <a:schemeClr val="bg1">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7" name="TextBox 46">
                <a:extLst>
                  <a:ext uri="{FF2B5EF4-FFF2-40B4-BE49-F238E27FC236}">
                    <a16:creationId xmlns:a16="http://schemas.microsoft.com/office/drawing/2014/main" id="{A91F447C-5471-45F8-7036-589E0509AB78}"/>
                  </a:ext>
                </a:extLst>
              </p:cNvPr>
              <p:cNvSpPr txBox="1"/>
              <p:nvPr/>
            </p:nvSpPr>
            <p:spPr>
              <a:xfrm>
                <a:off x="1784355" y="2228079"/>
                <a:ext cx="2520821" cy="810536"/>
              </a:xfrm>
              <a:prstGeom prst="rect">
                <a:avLst/>
              </a:prstGeom>
              <a:noFill/>
            </p:spPr>
            <p:txBody>
              <a:bodyPr wrap="square" lIns="0" rIns="0">
                <a:spAutoFit/>
              </a:bodyPr>
              <a:lstStyle/>
              <a:p>
                <a:pPr marL="127635" marR="121444" algn="ctr">
                  <a:lnSpc>
                    <a:spcPct val="108300"/>
                  </a:lnSpc>
                </a:pPr>
                <a:r>
                  <a:rPr lang="en-US" sz="1050" b="1" dirty="0">
                    <a:solidFill>
                      <a:srgbClr val="FFFFFF"/>
                    </a:solidFill>
                    <a:latin typeface="Calibri"/>
                    <a:ea typeface="Calibri"/>
                    <a:cs typeface="Calibri"/>
                    <a:sym typeface="Calibri"/>
                  </a:rPr>
                  <a:t>Jeffrey Bishop (</a:t>
                </a:r>
                <a:r>
                  <a:rPr lang="en-US" sz="1050" b="1" i="1" dirty="0">
                    <a:solidFill>
                      <a:srgbClr val="FFFFFF"/>
                    </a:solidFill>
                    <a:latin typeface="Calibri"/>
                    <a:ea typeface="Calibri"/>
                    <a:cs typeface="Calibri"/>
                    <a:sym typeface="Calibri"/>
                  </a:rPr>
                  <a:t>Acting</a:t>
                </a:r>
                <a:r>
                  <a:rPr lang="en-US" sz="1050" b="1" dirty="0">
                    <a:solidFill>
                      <a:srgbClr val="FFFFFF"/>
                    </a:solidFill>
                    <a:latin typeface="Calibri"/>
                    <a:ea typeface="Calibri"/>
                    <a:cs typeface="Calibri"/>
                    <a:sym typeface="Calibri"/>
                  </a:rPr>
                  <a:t>)</a:t>
                </a:r>
                <a:endParaRPr lang="en-US" sz="1050" dirty="0"/>
              </a:p>
              <a:p>
                <a:pPr marL="127635" marR="121444" algn="ctr">
                  <a:lnSpc>
                    <a:spcPct val="95000"/>
                  </a:lnSpc>
                </a:pPr>
                <a:r>
                  <a:rPr lang="en-US" sz="900" b="1" dirty="0">
                    <a:solidFill>
                      <a:srgbClr val="FFFFFF"/>
                    </a:solidFill>
                    <a:latin typeface="Calibri"/>
                    <a:cs typeface="Calibri"/>
                    <a:sym typeface="Calibri"/>
                  </a:rPr>
                  <a:t>Associate Executive Director,</a:t>
                </a:r>
                <a:endParaRPr lang="en-US" sz="900" b="1" dirty="0">
                  <a:solidFill>
                    <a:srgbClr val="FFFFFF"/>
                  </a:solidFill>
                  <a:latin typeface="Calibri"/>
                  <a:cs typeface="Calibri"/>
                </a:endParaRPr>
              </a:p>
              <a:p>
                <a:pPr marL="127635" marR="121444" algn="ctr">
                  <a:lnSpc>
                    <a:spcPct val="95000"/>
                  </a:lnSpc>
                </a:pPr>
                <a:r>
                  <a:rPr lang="en-US" sz="900" b="1" dirty="0">
                    <a:solidFill>
                      <a:srgbClr val="FFFFFF"/>
                    </a:solidFill>
                    <a:latin typeface="Calibri"/>
                    <a:cs typeface="Calibri"/>
                    <a:sym typeface="Calibri"/>
                  </a:rPr>
                  <a:t> Head of the Contracting Activity</a:t>
                </a:r>
                <a:endParaRPr lang="en-US" sz="900" b="1" dirty="0">
                  <a:solidFill>
                    <a:srgbClr val="FFFFFF"/>
                  </a:solidFill>
                  <a:latin typeface="Calibri"/>
                  <a:cs typeface="Calibri"/>
                </a:endParaRPr>
              </a:p>
              <a:p>
                <a:pPr marL="127635" marR="121444" algn="ctr">
                  <a:lnSpc>
                    <a:spcPct val="95000"/>
                  </a:lnSpc>
                </a:pPr>
                <a:r>
                  <a:rPr lang="en-US" sz="900" b="1" dirty="0">
                    <a:solidFill>
                      <a:srgbClr val="FFFFFF"/>
                    </a:solidFill>
                    <a:latin typeface="Calibri"/>
                    <a:cs typeface="Calibri"/>
                    <a:sym typeface="Calibri"/>
                  </a:rPr>
                  <a:t>Technology Acquisition Center</a:t>
                </a:r>
                <a:endParaRPr lang="en-US" sz="900" b="1" dirty="0">
                  <a:solidFill>
                    <a:srgbClr val="FFFFFF"/>
                  </a:solidFill>
                  <a:latin typeface="Calibri"/>
                  <a:cs typeface="Calibri"/>
                </a:endParaRPr>
              </a:p>
            </p:txBody>
          </p:sp>
        </p:grpSp>
        <p:cxnSp>
          <p:nvCxnSpPr>
            <p:cNvPr id="34" name="Connector: Elbow 33">
              <a:extLst>
                <a:ext uri="{FF2B5EF4-FFF2-40B4-BE49-F238E27FC236}">
                  <a16:creationId xmlns:a16="http://schemas.microsoft.com/office/drawing/2014/main" id="{234050B1-F6BA-EB21-33F1-482395465CA4}"/>
                </a:ext>
              </a:extLst>
            </p:cNvPr>
            <p:cNvCxnSpPr>
              <a:cxnSpLocks/>
            </p:cNvCxnSpPr>
            <p:nvPr/>
          </p:nvCxnSpPr>
          <p:spPr>
            <a:xfrm rot="16200000" flipH="1">
              <a:off x="4895949" y="1537223"/>
              <a:ext cx="48281" cy="935374"/>
            </a:xfrm>
            <a:prstGeom prst="bentConnector2">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60AF246C-7F01-16F7-834A-ECFC42ECCCD8}"/>
                </a:ext>
              </a:extLst>
            </p:cNvPr>
            <p:cNvCxnSpPr>
              <a:cxnSpLocks/>
              <a:endCxn id="57" idx="0"/>
            </p:cNvCxnSpPr>
            <p:nvPr/>
          </p:nvCxnSpPr>
          <p:spPr>
            <a:xfrm>
              <a:off x="6911038" y="3722111"/>
              <a:ext cx="0" cy="166658"/>
            </a:xfrm>
            <a:prstGeom prst="line">
              <a:avLst/>
            </a:prstGeom>
          </p:spPr>
          <p:style>
            <a:lnRef idx="2">
              <a:schemeClr val="dk1"/>
            </a:lnRef>
            <a:fillRef idx="0">
              <a:schemeClr val="dk1"/>
            </a:fillRef>
            <a:effectRef idx="1">
              <a:schemeClr val="dk1"/>
            </a:effectRef>
            <a:fontRef idx="minor">
              <a:schemeClr val="tx1"/>
            </a:fontRef>
          </p:style>
        </p:cxnSp>
        <p:cxnSp>
          <p:nvCxnSpPr>
            <p:cNvPr id="36" name="Straight Connector 35">
              <a:extLst>
                <a:ext uri="{FF2B5EF4-FFF2-40B4-BE49-F238E27FC236}">
                  <a16:creationId xmlns:a16="http://schemas.microsoft.com/office/drawing/2014/main" id="{6164D680-ABBF-6DF3-0371-0BC3BB4207E8}"/>
                </a:ext>
              </a:extLst>
            </p:cNvPr>
            <p:cNvCxnSpPr>
              <a:cxnSpLocks/>
            </p:cNvCxnSpPr>
            <p:nvPr/>
          </p:nvCxnSpPr>
          <p:spPr>
            <a:xfrm>
              <a:off x="5584963" y="3727409"/>
              <a:ext cx="1307949" cy="12"/>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a:extLst>
                <a:ext uri="{FF2B5EF4-FFF2-40B4-BE49-F238E27FC236}">
                  <a16:creationId xmlns:a16="http://schemas.microsoft.com/office/drawing/2014/main" id="{85B71AE2-B1E7-302B-95BE-69C9D8AC79A9}"/>
                </a:ext>
              </a:extLst>
            </p:cNvPr>
            <p:cNvCxnSpPr>
              <a:cxnSpLocks/>
            </p:cNvCxnSpPr>
            <p:nvPr/>
          </p:nvCxnSpPr>
          <p:spPr>
            <a:xfrm>
              <a:off x="6864469" y="3724881"/>
              <a:ext cx="1391297" cy="0"/>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a:extLst>
                <a:ext uri="{FF2B5EF4-FFF2-40B4-BE49-F238E27FC236}">
                  <a16:creationId xmlns:a16="http://schemas.microsoft.com/office/drawing/2014/main" id="{85CBA9ED-2526-3302-7A4C-4BD40BD27311}"/>
                </a:ext>
              </a:extLst>
            </p:cNvPr>
            <p:cNvCxnSpPr>
              <a:cxnSpLocks/>
              <a:endCxn id="53" idx="0"/>
            </p:cNvCxnSpPr>
            <p:nvPr/>
          </p:nvCxnSpPr>
          <p:spPr>
            <a:xfrm>
              <a:off x="8255766" y="3722111"/>
              <a:ext cx="5879" cy="165009"/>
            </a:xfrm>
            <a:prstGeom prst="line">
              <a:avLst/>
            </a:prstGeom>
          </p:spPr>
          <p:style>
            <a:lnRef idx="2">
              <a:schemeClr val="dk1"/>
            </a:lnRef>
            <a:fillRef idx="0">
              <a:schemeClr val="dk1"/>
            </a:fillRef>
            <a:effectRef idx="1">
              <a:schemeClr val="dk1"/>
            </a:effectRef>
            <a:fontRef idx="minor">
              <a:schemeClr val="tx1"/>
            </a:fontRef>
          </p:style>
        </p:cxnSp>
        <p:cxnSp>
          <p:nvCxnSpPr>
            <p:cNvPr id="39" name="Straight Connector 38">
              <a:extLst>
                <a:ext uri="{FF2B5EF4-FFF2-40B4-BE49-F238E27FC236}">
                  <a16:creationId xmlns:a16="http://schemas.microsoft.com/office/drawing/2014/main" id="{13191CEC-AF67-2EE9-4D65-E55E7323ED41}"/>
                </a:ext>
              </a:extLst>
            </p:cNvPr>
            <p:cNvCxnSpPr>
              <a:cxnSpLocks/>
              <a:stCxn id="54" idx="0"/>
            </p:cNvCxnSpPr>
            <p:nvPr/>
          </p:nvCxnSpPr>
          <p:spPr>
            <a:xfrm flipH="1" flipV="1">
              <a:off x="4187994" y="3720424"/>
              <a:ext cx="1" cy="175755"/>
            </a:xfrm>
            <a:prstGeom prst="line">
              <a:avLst/>
            </a:prstGeom>
          </p:spPr>
          <p:style>
            <a:lnRef idx="2">
              <a:schemeClr val="dk1"/>
            </a:lnRef>
            <a:fillRef idx="0">
              <a:schemeClr val="dk1"/>
            </a:fillRef>
            <a:effectRef idx="1">
              <a:schemeClr val="dk1"/>
            </a:effectRef>
            <a:fontRef idx="minor">
              <a:schemeClr val="tx1"/>
            </a:fontRef>
          </p:style>
        </p:cxnSp>
        <p:sp>
          <p:nvSpPr>
            <p:cNvPr id="40" name="Google Shape;894;p30">
              <a:extLst>
                <a:ext uri="{FF2B5EF4-FFF2-40B4-BE49-F238E27FC236}">
                  <a16:creationId xmlns:a16="http://schemas.microsoft.com/office/drawing/2014/main" id="{9791A973-1D1C-B42E-6CAE-19B6DE1B5571}"/>
                </a:ext>
              </a:extLst>
            </p:cNvPr>
            <p:cNvSpPr/>
            <p:nvPr/>
          </p:nvSpPr>
          <p:spPr>
            <a:xfrm>
              <a:off x="4840116" y="3857428"/>
              <a:ext cx="152535" cy="152535"/>
            </a:xfrm>
            <a:prstGeom prst="star5">
              <a:avLst>
                <a:gd name="adj" fmla="val 19098"/>
                <a:gd name="hf" fmla="val 105146"/>
                <a:gd name="vf" fmla="val 110557"/>
              </a:avLst>
            </a:prstGeom>
            <a:solidFill>
              <a:srgbClr val="934BC9"/>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41" name="Google Shape;893;p30">
              <a:extLst>
                <a:ext uri="{FF2B5EF4-FFF2-40B4-BE49-F238E27FC236}">
                  <a16:creationId xmlns:a16="http://schemas.microsoft.com/office/drawing/2014/main" id="{E26B7626-030D-694E-CB2B-535F09A97A15}"/>
                </a:ext>
              </a:extLst>
            </p:cNvPr>
            <p:cNvSpPr/>
            <p:nvPr/>
          </p:nvSpPr>
          <p:spPr>
            <a:xfrm>
              <a:off x="3494740" y="3863028"/>
              <a:ext cx="152535" cy="152535"/>
            </a:xfrm>
            <a:prstGeom prst="star5">
              <a:avLst>
                <a:gd name="adj" fmla="val 19098"/>
                <a:gd name="hf" fmla="val 105146"/>
                <a:gd name="vf" fmla="val 110557"/>
              </a:avLst>
            </a:prstGeom>
            <a:solidFill>
              <a:srgbClr val="FFC000"/>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42" name="Google Shape;896;p30">
              <a:extLst>
                <a:ext uri="{FF2B5EF4-FFF2-40B4-BE49-F238E27FC236}">
                  <a16:creationId xmlns:a16="http://schemas.microsoft.com/office/drawing/2014/main" id="{7CB37CEE-8848-43F1-AB02-8BDB755E4E0A}"/>
                </a:ext>
              </a:extLst>
            </p:cNvPr>
            <p:cNvSpPr/>
            <p:nvPr/>
          </p:nvSpPr>
          <p:spPr>
            <a:xfrm>
              <a:off x="1964420" y="3824736"/>
              <a:ext cx="152535" cy="152535"/>
            </a:xfrm>
            <a:prstGeom prst="star5">
              <a:avLst>
                <a:gd name="adj" fmla="val 19098"/>
                <a:gd name="hf" fmla="val 105146"/>
                <a:gd name="vf" fmla="val 110557"/>
              </a:avLst>
            </a:prstGeom>
            <a:solidFill>
              <a:srgbClr val="F4F5F5"/>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43" name="Google Shape;895;p30">
              <a:extLst>
                <a:ext uri="{FF2B5EF4-FFF2-40B4-BE49-F238E27FC236}">
                  <a16:creationId xmlns:a16="http://schemas.microsoft.com/office/drawing/2014/main" id="{6F4B7359-7C59-C552-8FA3-234F2D74F87B}"/>
                </a:ext>
              </a:extLst>
            </p:cNvPr>
            <p:cNvSpPr/>
            <p:nvPr/>
          </p:nvSpPr>
          <p:spPr>
            <a:xfrm>
              <a:off x="5858157" y="2618375"/>
              <a:ext cx="152535" cy="152535"/>
            </a:xfrm>
            <a:prstGeom prst="star5">
              <a:avLst>
                <a:gd name="adj" fmla="val 19098"/>
                <a:gd name="hf" fmla="val 105146"/>
                <a:gd name="vf" fmla="val 110557"/>
              </a:avLst>
            </a:prstGeom>
            <a:solidFill>
              <a:srgbClr val="00B0F0"/>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44" name="Google Shape;891;p30">
              <a:extLst>
                <a:ext uri="{FF2B5EF4-FFF2-40B4-BE49-F238E27FC236}">
                  <a16:creationId xmlns:a16="http://schemas.microsoft.com/office/drawing/2014/main" id="{BAF09EEF-4F81-44E3-AD54-18AF97CB4C1F}"/>
                </a:ext>
              </a:extLst>
            </p:cNvPr>
            <p:cNvSpPr/>
            <p:nvPr/>
          </p:nvSpPr>
          <p:spPr>
            <a:xfrm>
              <a:off x="3044827" y="2614362"/>
              <a:ext cx="152535" cy="152535"/>
            </a:xfrm>
            <a:prstGeom prst="star5">
              <a:avLst>
                <a:gd name="adj" fmla="val 19098"/>
                <a:gd name="hf" fmla="val 105146"/>
                <a:gd name="vf" fmla="val 110557"/>
              </a:avLst>
            </a:prstGeom>
            <a:solidFill>
              <a:srgbClr val="C00000"/>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sp>
          <p:nvSpPr>
            <p:cNvPr id="45" name="Google Shape;891;p30">
              <a:extLst>
                <a:ext uri="{FF2B5EF4-FFF2-40B4-BE49-F238E27FC236}">
                  <a16:creationId xmlns:a16="http://schemas.microsoft.com/office/drawing/2014/main" id="{D5E21939-4C35-AF77-EC70-710D5F9AB86B}"/>
                </a:ext>
              </a:extLst>
            </p:cNvPr>
            <p:cNvSpPr/>
            <p:nvPr/>
          </p:nvSpPr>
          <p:spPr>
            <a:xfrm>
              <a:off x="7250836" y="2636573"/>
              <a:ext cx="152535" cy="152535"/>
            </a:xfrm>
            <a:prstGeom prst="star5">
              <a:avLst>
                <a:gd name="adj" fmla="val 19098"/>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algn="ctr">
                <a:buClr>
                  <a:srgbClr val="000000"/>
                </a:buClr>
                <a:buSzPts val="1800"/>
              </a:pPr>
              <a:endParaRPr sz="1350">
                <a:solidFill>
                  <a:schemeClr val="lt1"/>
                </a:solidFill>
                <a:latin typeface="Poppins"/>
                <a:ea typeface="Poppins"/>
                <a:cs typeface="Poppins"/>
                <a:sym typeface="Poppins"/>
              </a:endParaRPr>
            </a:p>
          </p:txBody>
        </p:sp>
      </p:grpSp>
      <p:sp>
        <p:nvSpPr>
          <p:cNvPr id="73" name="TextBox 72">
            <a:extLst>
              <a:ext uri="{FF2B5EF4-FFF2-40B4-BE49-F238E27FC236}">
                <a16:creationId xmlns:a16="http://schemas.microsoft.com/office/drawing/2014/main" id="{D5ADD6DC-4C64-45B0-087D-C526768ED12A}"/>
              </a:ext>
            </a:extLst>
          </p:cNvPr>
          <p:cNvSpPr txBox="1"/>
          <p:nvPr/>
        </p:nvSpPr>
        <p:spPr>
          <a:xfrm>
            <a:off x="5872069" y="5258594"/>
            <a:ext cx="5696582" cy="1015663"/>
          </a:xfrm>
          <a:prstGeom prst="rect">
            <a:avLst/>
          </a:prstGeom>
          <a:noFill/>
        </p:spPr>
        <p:txBody>
          <a:bodyPr wrap="square">
            <a:spAutoFit/>
          </a:bodyPr>
          <a:lstStyle/>
          <a:p>
            <a:r>
              <a:rPr lang="en-US" sz="1200" b="1" u="sng" dirty="0">
                <a:latin typeface=" Arial "/>
              </a:rPr>
              <a:t>Mission Statement: </a:t>
            </a:r>
          </a:p>
          <a:p>
            <a:r>
              <a:rPr lang="en-US" sz="1200" dirty="0">
                <a:latin typeface=" Arial "/>
              </a:rPr>
              <a:t>The </a:t>
            </a:r>
            <a:r>
              <a:rPr lang="en-US" sz="1200" dirty="0">
                <a:effectLst>
                  <a:outerShdw blurRad="38100" dist="38100" dir="2700000" algn="tl">
                    <a:srgbClr val="000000">
                      <a:alpha val="43137"/>
                    </a:srgbClr>
                  </a:outerShdw>
                </a:effectLst>
                <a:latin typeface=" Arial "/>
              </a:rPr>
              <a:t>Technology Acquisition Center (TAC) </a:t>
            </a:r>
            <a:r>
              <a:rPr lang="en-US" sz="1200" dirty="0">
                <a:latin typeface=" Arial "/>
              </a:rPr>
              <a:t>is dedicated to providing </a:t>
            </a:r>
            <a:r>
              <a:rPr lang="en-US" sz="1200" dirty="0">
                <a:effectLst>
                  <a:outerShdw blurRad="38100" dist="38100" dir="2700000" algn="tl">
                    <a:srgbClr val="000000">
                      <a:alpha val="43137"/>
                    </a:srgbClr>
                  </a:outerShdw>
                </a:effectLst>
                <a:latin typeface=" Arial "/>
              </a:rPr>
              <a:t>acquisition, program management, and technical expertise </a:t>
            </a:r>
            <a:r>
              <a:rPr lang="en-US" sz="1200" dirty="0">
                <a:latin typeface=" Arial "/>
              </a:rPr>
              <a:t>to support procurement life cycle management of </a:t>
            </a:r>
            <a:r>
              <a:rPr lang="en-US" sz="1200" dirty="0">
                <a:effectLst>
                  <a:outerShdw blurRad="38100" dist="38100" dir="2700000" algn="tl">
                    <a:srgbClr val="000000">
                      <a:alpha val="43137"/>
                    </a:srgbClr>
                  </a:outerShdw>
                </a:effectLst>
                <a:latin typeface=" Arial "/>
              </a:rPr>
              <a:t>enterprise-wide</a:t>
            </a:r>
            <a:r>
              <a:rPr lang="en-US" sz="1200" dirty="0">
                <a:latin typeface=" Arial "/>
              </a:rPr>
              <a:t> </a:t>
            </a:r>
            <a:r>
              <a:rPr lang="en-US" sz="1200" dirty="0">
                <a:effectLst>
                  <a:outerShdw blurRad="38100" dist="38100" dir="2700000" algn="tl">
                    <a:srgbClr val="000000">
                      <a:alpha val="43137"/>
                    </a:srgbClr>
                  </a:outerShdw>
                </a:effectLst>
                <a:latin typeface=" Arial "/>
              </a:rPr>
              <a:t>information technology and communication </a:t>
            </a:r>
            <a:r>
              <a:rPr lang="en-US" sz="1200" dirty="0">
                <a:latin typeface=" Arial "/>
              </a:rPr>
              <a:t>solutions. </a:t>
            </a:r>
          </a:p>
        </p:txBody>
      </p:sp>
      <p:pic>
        <p:nvPicPr>
          <p:cNvPr id="77" name="Picture 76">
            <a:extLst>
              <a:ext uri="{FF2B5EF4-FFF2-40B4-BE49-F238E27FC236}">
                <a16:creationId xmlns:a16="http://schemas.microsoft.com/office/drawing/2014/main" id="{880C336D-716A-E89C-6F8C-634D1E3A4D77}"/>
              </a:ext>
            </a:extLst>
          </p:cNvPr>
          <p:cNvPicPr>
            <a:picLocks noChangeAspect="1"/>
          </p:cNvPicPr>
          <p:nvPr/>
        </p:nvPicPr>
        <p:blipFill>
          <a:blip r:embed="rId2"/>
          <a:stretch>
            <a:fillRect/>
          </a:stretch>
        </p:blipFill>
        <p:spPr>
          <a:xfrm>
            <a:off x="1226397" y="4119207"/>
            <a:ext cx="1721682" cy="2240086"/>
          </a:xfrm>
          <a:prstGeom prst="rect">
            <a:avLst/>
          </a:prstGeom>
        </p:spPr>
      </p:pic>
    </p:spTree>
    <p:extLst>
      <p:ext uri="{BB962C8B-B14F-4D97-AF65-F5344CB8AC3E}">
        <p14:creationId xmlns:p14="http://schemas.microsoft.com/office/powerpoint/2010/main" val="314886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2940C-3F24-F946-44E0-84ACDD3A5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D67F5-2CCA-5102-3C93-74EA65679E09}"/>
              </a:ext>
            </a:extLst>
          </p:cNvPr>
          <p:cNvSpPr>
            <a:spLocks noGrp="1"/>
          </p:cNvSpPr>
          <p:nvPr>
            <p:ph type="title"/>
          </p:nvPr>
        </p:nvSpPr>
        <p:spPr>
          <a:xfrm>
            <a:off x="1786270" y="0"/>
            <a:ext cx="8729330" cy="998626"/>
          </a:xfrm>
        </p:spPr>
        <p:txBody>
          <a:bodyPr/>
          <a:lstStyle/>
          <a:p>
            <a:r>
              <a:rPr kumimoji="0" lang="en-US" sz="3200" b="1" i="0" u="none" strike="noStrike" kern="1200" cap="none" spc="0" normalizeH="0" baseline="0" noProof="0" dirty="0">
                <a:ln>
                  <a:noFill/>
                </a:ln>
                <a:solidFill>
                  <a:srgbClr val="FFFFFF"/>
                </a:solidFill>
                <a:effectLst/>
                <a:uLnTx/>
                <a:uFillTx/>
                <a:latin typeface=" Arial "/>
                <a:ea typeface="+mj-ea"/>
                <a:cs typeface="Arial" panose="020B0604020202020204" pitchFamily="34" charset="0"/>
              </a:rPr>
              <a:t>What the TAC Buys</a:t>
            </a:r>
            <a:endParaRPr lang="en-US" sz="3200" dirty="0">
              <a:solidFill>
                <a:schemeClr val="bg1"/>
              </a:solidFill>
            </a:endParaRPr>
          </a:p>
        </p:txBody>
      </p:sp>
      <p:sp>
        <p:nvSpPr>
          <p:cNvPr id="4" name="Content Placeholder 3">
            <a:extLst>
              <a:ext uri="{FF2B5EF4-FFF2-40B4-BE49-F238E27FC236}">
                <a16:creationId xmlns:a16="http://schemas.microsoft.com/office/drawing/2014/main" id="{1D794E37-52AF-3E58-F778-FA9E8DED289D}"/>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28852408-7D88-6294-24F0-DD682DD8731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 name="Content Placeholder 17">
            <a:extLst>
              <a:ext uri="{FF2B5EF4-FFF2-40B4-BE49-F238E27FC236}">
                <a16:creationId xmlns:a16="http://schemas.microsoft.com/office/drawing/2014/main" id="{B699163D-7F73-8056-FF8B-784233AB45B4}"/>
              </a:ext>
            </a:extLst>
          </p:cNvPr>
          <p:cNvGraphicFramePr>
            <a:graphicFrameLocks/>
          </p:cNvGraphicFramePr>
          <p:nvPr>
            <p:extLst>
              <p:ext uri="{D42A27DB-BD31-4B8C-83A1-F6EECF244321}">
                <p14:modId xmlns:p14="http://schemas.microsoft.com/office/powerpoint/2010/main" val="2085009956"/>
              </p:ext>
            </p:extLst>
          </p:nvPr>
        </p:nvGraphicFramePr>
        <p:xfrm>
          <a:off x="0" y="1095153"/>
          <a:ext cx="12166254" cy="5454504"/>
        </p:xfrm>
        <a:graphic>
          <a:graphicData uri="http://schemas.openxmlformats.org/drawingml/2006/table">
            <a:tbl>
              <a:tblPr firstRow="1" bandRow="1">
                <a:tableStyleId>{5C22544A-7EE6-4342-B048-85BDC9FD1C3A}</a:tableStyleId>
              </a:tblPr>
              <a:tblGrid>
                <a:gridCol w="6083127">
                  <a:extLst>
                    <a:ext uri="{9D8B030D-6E8A-4147-A177-3AD203B41FA5}">
                      <a16:colId xmlns:a16="http://schemas.microsoft.com/office/drawing/2014/main" val="1978630368"/>
                    </a:ext>
                  </a:extLst>
                </a:gridCol>
                <a:gridCol w="6083127">
                  <a:extLst>
                    <a:ext uri="{9D8B030D-6E8A-4147-A177-3AD203B41FA5}">
                      <a16:colId xmlns:a16="http://schemas.microsoft.com/office/drawing/2014/main" val="2984639060"/>
                    </a:ext>
                  </a:extLst>
                </a:gridCol>
              </a:tblGrid>
              <a:tr h="2727252">
                <a:tc>
                  <a:txBody>
                    <a:bodyPr/>
                    <a:lstStyle/>
                    <a:p>
                      <a:endParaRPr lang="en-US" sz="1600" dirty="0"/>
                    </a:p>
                  </a:txBody>
                  <a:tcPr>
                    <a:solidFill>
                      <a:srgbClr val="003058"/>
                    </a:solidFill>
                  </a:tcPr>
                </a:tc>
                <a:tc>
                  <a:txBody>
                    <a:bodyPr/>
                    <a:lstStyle/>
                    <a:p>
                      <a:endParaRPr lang="en-US" sz="1600" dirty="0"/>
                    </a:p>
                  </a:txBody>
                  <a:tcPr>
                    <a:solidFill>
                      <a:srgbClr val="003058"/>
                    </a:solidFill>
                  </a:tcPr>
                </a:tc>
                <a:extLst>
                  <a:ext uri="{0D108BD9-81ED-4DB2-BD59-A6C34878D82A}">
                    <a16:rowId xmlns:a16="http://schemas.microsoft.com/office/drawing/2014/main" val="567368550"/>
                  </a:ext>
                </a:extLst>
              </a:tr>
              <a:tr h="2727252">
                <a:tc>
                  <a:txBody>
                    <a:bodyPr/>
                    <a:lstStyle/>
                    <a:p>
                      <a:endParaRPr lang="en-US" sz="1600" dirty="0"/>
                    </a:p>
                  </a:txBody>
                  <a:tcPr>
                    <a:solidFill>
                      <a:schemeClr val="accent6">
                        <a:lumMod val="50000"/>
                      </a:schemeClr>
                    </a:solidFill>
                  </a:tcPr>
                </a:tc>
                <a:tc>
                  <a:txBody>
                    <a:bodyPr/>
                    <a:lstStyle/>
                    <a:p>
                      <a:endParaRPr lang="en-US" sz="1600" dirty="0"/>
                    </a:p>
                  </a:txBody>
                  <a:tcPr>
                    <a:solidFill>
                      <a:schemeClr val="accent6">
                        <a:lumMod val="50000"/>
                      </a:schemeClr>
                    </a:solidFill>
                  </a:tcPr>
                </a:tc>
                <a:extLst>
                  <a:ext uri="{0D108BD9-81ED-4DB2-BD59-A6C34878D82A}">
                    <a16:rowId xmlns:a16="http://schemas.microsoft.com/office/drawing/2014/main" val="2244135097"/>
                  </a:ext>
                </a:extLst>
              </a:tr>
            </a:tbl>
          </a:graphicData>
        </a:graphic>
      </p:graphicFrame>
      <p:sp>
        <p:nvSpPr>
          <p:cNvPr id="5" name="TextBox 4">
            <a:extLst>
              <a:ext uri="{FF2B5EF4-FFF2-40B4-BE49-F238E27FC236}">
                <a16:creationId xmlns:a16="http://schemas.microsoft.com/office/drawing/2014/main" id="{CDAA300B-E313-C74D-72B0-F755995B1788}"/>
              </a:ext>
            </a:extLst>
          </p:cNvPr>
          <p:cNvSpPr txBox="1"/>
          <p:nvPr/>
        </p:nvSpPr>
        <p:spPr>
          <a:xfrm>
            <a:off x="1791241" y="1727362"/>
            <a:ext cx="4169149" cy="1569660"/>
          </a:xfrm>
          <a:prstGeom prst="rect">
            <a:avLst/>
          </a:prstGeom>
          <a:noFill/>
        </p:spPr>
        <p:txBody>
          <a:bodyPr wrap="square" rtlCol="0">
            <a:spAutoFit/>
          </a:bodyPr>
          <a:lstStyle/>
          <a:p>
            <a:pPr marL="285750" indent="-168275">
              <a:buFont typeface="Arial" panose="020B0604020202020204" pitchFamily="34" charset="0"/>
              <a:buChar char="•"/>
            </a:pPr>
            <a:r>
              <a:rPr lang="en-US" sz="1600" dirty="0">
                <a:solidFill>
                  <a:schemeClr val="bg1"/>
                </a:solidFill>
                <a:latin typeface=" Arial "/>
              </a:rPr>
              <a:t>Enterprise End-User Devices (Desktops, Laptops, Tablets)</a:t>
            </a:r>
          </a:p>
          <a:p>
            <a:pPr marL="285750" indent="-168275">
              <a:buFont typeface="Arial" panose="020B0604020202020204" pitchFamily="34" charset="0"/>
              <a:buChar char="•"/>
            </a:pPr>
            <a:r>
              <a:rPr lang="en-US" sz="1600" dirty="0">
                <a:solidFill>
                  <a:schemeClr val="bg1"/>
                </a:solidFill>
                <a:latin typeface=" Arial "/>
              </a:rPr>
              <a:t>Network &amp; Data Center Modernization</a:t>
            </a:r>
          </a:p>
          <a:p>
            <a:pPr marL="285750" indent="-168275">
              <a:buFont typeface="Arial" panose="020B0604020202020204" pitchFamily="34" charset="0"/>
              <a:buChar char="•"/>
            </a:pPr>
            <a:r>
              <a:rPr lang="en-US" sz="1600" dirty="0">
                <a:solidFill>
                  <a:schemeClr val="bg1"/>
                </a:solidFill>
                <a:latin typeface=" Arial "/>
              </a:rPr>
              <a:t>Secure Storage &amp; Server Solutions</a:t>
            </a:r>
          </a:p>
          <a:p>
            <a:pPr marL="285750" indent="-168275">
              <a:buFont typeface="Arial" panose="020B0604020202020204" pitchFamily="34" charset="0"/>
              <a:buChar char="•"/>
            </a:pPr>
            <a:r>
              <a:rPr lang="en-US" sz="1600" dirty="0">
                <a:solidFill>
                  <a:schemeClr val="bg1"/>
                </a:solidFill>
                <a:latin typeface=" Arial "/>
              </a:rPr>
              <a:t>Cloud-Enabled Infrastructure</a:t>
            </a:r>
          </a:p>
          <a:p>
            <a:pPr marL="285750" indent="-168275">
              <a:buFont typeface="Arial" panose="020B0604020202020204" pitchFamily="34" charset="0"/>
              <a:buChar char="•"/>
            </a:pPr>
            <a:r>
              <a:rPr lang="en-US" sz="1600" dirty="0">
                <a:solidFill>
                  <a:schemeClr val="bg1"/>
                </a:solidFill>
                <a:latin typeface=" Arial "/>
              </a:rPr>
              <a:t>Audio/Visual &amp; Collaboration Tools</a:t>
            </a:r>
          </a:p>
        </p:txBody>
      </p:sp>
      <p:sp>
        <p:nvSpPr>
          <p:cNvPr id="8" name="TextBox 7">
            <a:extLst>
              <a:ext uri="{FF2B5EF4-FFF2-40B4-BE49-F238E27FC236}">
                <a16:creationId xmlns:a16="http://schemas.microsoft.com/office/drawing/2014/main" id="{9D36502D-AECB-2029-0F15-40F7E904FFB5}"/>
              </a:ext>
            </a:extLst>
          </p:cNvPr>
          <p:cNvSpPr txBox="1"/>
          <p:nvPr/>
        </p:nvSpPr>
        <p:spPr>
          <a:xfrm>
            <a:off x="1646098" y="1230725"/>
            <a:ext cx="4449491" cy="400110"/>
          </a:xfrm>
          <a:prstGeom prst="rect">
            <a:avLst/>
          </a:prstGeom>
          <a:noFill/>
        </p:spPr>
        <p:txBody>
          <a:bodyPr wrap="square" rtlCol="0">
            <a:spAutoFit/>
          </a:bodyPr>
          <a:lstStyle/>
          <a:p>
            <a:r>
              <a:rPr lang="en-US" sz="2000" b="1" dirty="0">
                <a:solidFill>
                  <a:schemeClr val="bg1"/>
                </a:solidFill>
                <a:latin typeface=" Arial "/>
              </a:rPr>
              <a:t>Digital Infrastructure &amp; Platforms</a:t>
            </a:r>
          </a:p>
        </p:txBody>
      </p:sp>
      <p:sp>
        <p:nvSpPr>
          <p:cNvPr id="9" name="TextBox 8">
            <a:extLst>
              <a:ext uri="{FF2B5EF4-FFF2-40B4-BE49-F238E27FC236}">
                <a16:creationId xmlns:a16="http://schemas.microsoft.com/office/drawing/2014/main" id="{FCDA61CA-A568-7650-9CCC-FE06CEEFDEB9}"/>
              </a:ext>
            </a:extLst>
          </p:cNvPr>
          <p:cNvSpPr txBox="1"/>
          <p:nvPr/>
        </p:nvSpPr>
        <p:spPr>
          <a:xfrm>
            <a:off x="273897" y="1852845"/>
            <a:ext cx="1132841" cy="1725216"/>
          </a:xfrm>
          <a:prstGeom prst="roundRect">
            <a:avLst/>
          </a:prstGeom>
          <a:solidFill>
            <a:schemeClr val="bg1">
              <a:alpha val="60000"/>
            </a:schemeClr>
          </a:solidFill>
          <a:ln w="19050" cap="rnd">
            <a:solidFill>
              <a:schemeClr val="bg1"/>
            </a:solidFill>
          </a:ln>
        </p:spPr>
        <p:txBody>
          <a:bodyPr wrap="square" rtlCol="0">
            <a:spAutoFit/>
          </a:bodyPr>
          <a:lstStyle/>
          <a:p>
            <a:r>
              <a:rPr lang="en-US" sz="1100" i="1" dirty="0">
                <a:ln w="0"/>
                <a:effectLst>
                  <a:outerShdw blurRad="38100" dist="19050" dir="2700000" algn="tl" rotWithShape="0">
                    <a:schemeClr val="dk1">
                      <a:alpha val="40000"/>
                    </a:schemeClr>
                  </a:outerShdw>
                </a:effectLst>
                <a:latin typeface=" Arial "/>
              </a:rPr>
              <a:t>Supports VA’s Zero Trust Architecture, Cloud strategy, and scalable digital platforms</a:t>
            </a:r>
            <a:endParaRPr lang="en-US" sz="1100" dirty="0">
              <a:ln w="0"/>
              <a:effectLst>
                <a:outerShdw blurRad="38100" dist="19050" dir="2700000" algn="tl" rotWithShape="0">
                  <a:schemeClr val="dk1">
                    <a:alpha val="40000"/>
                  </a:schemeClr>
                </a:outerShdw>
              </a:effectLst>
              <a:latin typeface=" Arial "/>
            </a:endParaRPr>
          </a:p>
        </p:txBody>
      </p:sp>
      <p:pic>
        <p:nvPicPr>
          <p:cNvPr id="10" name="Graphic 9" descr="Laptop outline">
            <a:extLst>
              <a:ext uri="{FF2B5EF4-FFF2-40B4-BE49-F238E27FC236}">
                <a16:creationId xmlns:a16="http://schemas.microsoft.com/office/drawing/2014/main" id="{B6F88AD2-5B7D-CEB0-9C4A-F8E79FBE93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6089" y="1224388"/>
            <a:ext cx="628456" cy="628456"/>
          </a:xfrm>
          <a:prstGeom prst="rect">
            <a:avLst/>
          </a:prstGeom>
        </p:spPr>
      </p:pic>
      <p:sp>
        <p:nvSpPr>
          <p:cNvPr id="11" name="TextBox 10">
            <a:extLst>
              <a:ext uri="{FF2B5EF4-FFF2-40B4-BE49-F238E27FC236}">
                <a16:creationId xmlns:a16="http://schemas.microsoft.com/office/drawing/2014/main" id="{A8976DBD-D24D-F0BF-A189-5EA0B57BE5E7}"/>
              </a:ext>
            </a:extLst>
          </p:cNvPr>
          <p:cNvSpPr txBox="1"/>
          <p:nvPr/>
        </p:nvSpPr>
        <p:spPr>
          <a:xfrm>
            <a:off x="6268377" y="1848482"/>
            <a:ext cx="1132841" cy="1725216"/>
          </a:xfrm>
          <a:prstGeom prst="roundRect">
            <a:avLst/>
          </a:prstGeom>
          <a:solidFill>
            <a:schemeClr val="bg1">
              <a:alpha val="60000"/>
            </a:schemeClr>
          </a:solidFill>
          <a:ln w="19050">
            <a:solidFill>
              <a:schemeClr val="bg1"/>
            </a:solidFill>
          </a:ln>
        </p:spPr>
        <p:txBody>
          <a:bodyPr wrap="square" rtlCol="0">
            <a:spAutoFit/>
          </a:bodyPr>
          <a:lstStyle/>
          <a:p>
            <a:r>
              <a:rPr lang="en-US" sz="1100" i="1" dirty="0">
                <a:ln w="0"/>
                <a:effectLst>
                  <a:outerShdw blurRad="38100" dist="19050" dir="2700000" algn="tl" rotWithShape="0">
                    <a:schemeClr val="dk1">
                      <a:alpha val="40000"/>
                    </a:schemeClr>
                  </a:outerShdw>
                </a:effectLst>
                <a:latin typeface=" Arial "/>
              </a:rPr>
              <a:t>Enables delivery of Veteran-facing applications and modernization of legacy systems</a:t>
            </a:r>
          </a:p>
        </p:txBody>
      </p:sp>
      <p:pic>
        <p:nvPicPr>
          <p:cNvPr id="12" name="Graphic 11" descr="Head with gears outline">
            <a:extLst>
              <a:ext uri="{FF2B5EF4-FFF2-40B4-BE49-F238E27FC236}">
                <a16:creationId xmlns:a16="http://schemas.microsoft.com/office/drawing/2014/main" id="{1359EE47-F83C-2F72-8732-FC02406F73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75509" y="1148652"/>
            <a:ext cx="646331" cy="646331"/>
          </a:xfrm>
          <a:prstGeom prst="rect">
            <a:avLst/>
          </a:prstGeom>
        </p:spPr>
      </p:pic>
      <p:sp>
        <p:nvSpPr>
          <p:cNvPr id="13" name="TextBox 12">
            <a:extLst>
              <a:ext uri="{FF2B5EF4-FFF2-40B4-BE49-F238E27FC236}">
                <a16:creationId xmlns:a16="http://schemas.microsoft.com/office/drawing/2014/main" id="{7BC06DA7-529B-4FF8-74EB-5E95563E559A}"/>
              </a:ext>
            </a:extLst>
          </p:cNvPr>
          <p:cNvSpPr txBox="1"/>
          <p:nvPr/>
        </p:nvSpPr>
        <p:spPr>
          <a:xfrm>
            <a:off x="7606343" y="1766407"/>
            <a:ext cx="4559910" cy="1815882"/>
          </a:xfrm>
          <a:prstGeom prst="rect">
            <a:avLst/>
          </a:prstGeom>
          <a:noFill/>
        </p:spPr>
        <p:txBody>
          <a:bodyPr wrap="square" rtlCol="0">
            <a:spAutoFit/>
          </a:bodyPr>
          <a:lstStyle/>
          <a:p>
            <a:pPr marL="285750" indent="-168275">
              <a:buFont typeface="Arial" panose="020B0604020202020204" pitchFamily="34" charset="0"/>
              <a:buChar char="•"/>
            </a:pPr>
            <a:r>
              <a:rPr lang="en-US" sz="1600" dirty="0">
                <a:solidFill>
                  <a:schemeClr val="bg1"/>
                </a:solidFill>
                <a:latin typeface=" Arial "/>
              </a:rPr>
              <a:t>Agile Development &amp; </a:t>
            </a:r>
            <a:r>
              <a:rPr lang="en-US" sz="1600" dirty="0" err="1">
                <a:solidFill>
                  <a:schemeClr val="bg1"/>
                </a:solidFill>
                <a:latin typeface=" Arial "/>
              </a:rPr>
              <a:t>DevSecOps</a:t>
            </a:r>
            <a:endParaRPr lang="en-US" sz="1600" dirty="0">
              <a:solidFill>
                <a:schemeClr val="bg1"/>
              </a:solidFill>
              <a:latin typeface=" Arial "/>
            </a:endParaRPr>
          </a:p>
          <a:p>
            <a:pPr marL="285750" indent="-168275">
              <a:buFont typeface="Arial" panose="020B0604020202020204" pitchFamily="34" charset="0"/>
              <a:buChar char="•"/>
            </a:pPr>
            <a:r>
              <a:rPr lang="en-US" sz="1600" dirty="0">
                <a:solidFill>
                  <a:schemeClr val="bg1"/>
                </a:solidFill>
                <a:latin typeface=" Arial "/>
              </a:rPr>
              <a:t>Systems &amp; Software Engineering</a:t>
            </a:r>
          </a:p>
          <a:p>
            <a:pPr marL="285750" indent="-168275">
              <a:buFont typeface="Arial" panose="020B0604020202020204" pitchFamily="34" charset="0"/>
              <a:buChar char="•"/>
            </a:pPr>
            <a:r>
              <a:rPr lang="en-US" sz="1600" dirty="0">
                <a:solidFill>
                  <a:schemeClr val="bg1"/>
                </a:solidFill>
                <a:latin typeface=" Arial "/>
              </a:rPr>
              <a:t>Program &amp; Project Management Support</a:t>
            </a:r>
          </a:p>
          <a:p>
            <a:pPr marL="285750" indent="-168275">
              <a:buFont typeface="Arial" panose="020B0604020202020204" pitchFamily="34" charset="0"/>
              <a:buChar char="•"/>
            </a:pPr>
            <a:r>
              <a:rPr lang="en-US" sz="1600" dirty="0">
                <a:solidFill>
                  <a:schemeClr val="bg1"/>
                </a:solidFill>
                <a:latin typeface=" Arial "/>
              </a:rPr>
              <a:t>Business Systems Modernization</a:t>
            </a:r>
          </a:p>
          <a:p>
            <a:pPr marL="285750" indent="-168275">
              <a:buFont typeface="Arial" panose="020B0604020202020204" pitchFamily="34" charset="0"/>
              <a:buChar char="•"/>
            </a:pPr>
            <a:r>
              <a:rPr lang="en-US" sz="1600" dirty="0">
                <a:solidFill>
                  <a:schemeClr val="bg1"/>
                </a:solidFill>
                <a:latin typeface=" Arial "/>
              </a:rPr>
              <a:t>Testing &amp; Quality Assurance</a:t>
            </a:r>
          </a:p>
          <a:p>
            <a:pPr marL="285750" indent="-168275">
              <a:buFont typeface="Arial" panose="020B0604020202020204" pitchFamily="34" charset="0"/>
              <a:buChar char="•"/>
            </a:pPr>
            <a:r>
              <a:rPr lang="en-US" sz="1600" dirty="0">
                <a:solidFill>
                  <a:schemeClr val="bg1"/>
                </a:solidFill>
                <a:latin typeface=" Arial "/>
              </a:rPr>
              <a:t>Emerging Capabilities (AI, RPA, NLP, Predictive Analytics)</a:t>
            </a:r>
          </a:p>
        </p:txBody>
      </p:sp>
      <p:sp>
        <p:nvSpPr>
          <p:cNvPr id="14" name="TextBox 13">
            <a:extLst>
              <a:ext uri="{FF2B5EF4-FFF2-40B4-BE49-F238E27FC236}">
                <a16:creationId xmlns:a16="http://schemas.microsoft.com/office/drawing/2014/main" id="{26DEA87D-074D-4E90-C68D-881490567766}"/>
              </a:ext>
            </a:extLst>
          </p:cNvPr>
          <p:cNvSpPr txBox="1"/>
          <p:nvPr/>
        </p:nvSpPr>
        <p:spPr>
          <a:xfrm>
            <a:off x="7267766" y="1224388"/>
            <a:ext cx="4878307" cy="400110"/>
          </a:xfrm>
          <a:prstGeom prst="rect">
            <a:avLst/>
          </a:prstGeom>
          <a:noFill/>
        </p:spPr>
        <p:txBody>
          <a:bodyPr wrap="square" rtlCol="0">
            <a:spAutoFit/>
          </a:bodyPr>
          <a:lstStyle/>
          <a:p>
            <a:r>
              <a:rPr lang="en-US" sz="2000" b="1" dirty="0">
                <a:solidFill>
                  <a:schemeClr val="bg1"/>
                </a:solidFill>
                <a:latin typeface=" Arial "/>
              </a:rPr>
              <a:t>Engineering &amp; Agile Delivery Services</a:t>
            </a:r>
          </a:p>
        </p:txBody>
      </p:sp>
      <p:sp>
        <p:nvSpPr>
          <p:cNvPr id="15" name="TextBox 14">
            <a:extLst>
              <a:ext uri="{FF2B5EF4-FFF2-40B4-BE49-F238E27FC236}">
                <a16:creationId xmlns:a16="http://schemas.microsoft.com/office/drawing/2014/main" id="{017C859F-677D-C92F-4F6D-D9A40C4DE70A}"/>
              </a:ext>
            </a:extLst>
          </p:cNvPr>
          <p:cNvSpPr txBox="1"/>
          <p:nvPr/>
        </p:nvSpPr>
        <p:spPr>
          <a:xfrm>
            <a:off x="1791241" y="4485180"/>
            <a:ext cx="4169149" cy="1323439"/>
          </a:xfrm>
          <a:prstGeom prst="rect">
            <a:avLst/>
          </a:prstGeom>
          <a:noFill/>
        </p:spPr>
        <p:txBody>
          <a:bodyPr wrap="square" rtlCol="0">
            <a:spAutoFit/>
          </a:bodyPr>
          <a:lstStyle/>
          <a:p>
            <a:pPr marL="285750" indent="-168275">
              <a:buFont typeface="Arial" panose="020B0604020202020204" pitchFamily="34" charset="0"/>
              <a:buChar char="•"/>
            </a:pPr>
            <a:r>
              <a:rPr lang="en-US" sz="1600" dirty="0">
                <a:solidFill>
                  <a:schemeClr val="bg1"/>
                </a:solidFill>
                <a:latin typeface=" Arial "/>
              </a:rPr>
              <a:t>Tiered Help Desk &amp; Technical Support</a:t>
            </a:r>
          </a:p>
          <a:p>
            <a:pPr marL="285750" indent="-168275">
              <a:buFont typeface="Arial" panose="020B0604020202020204" pitchFamily="34" charset="0"/>
              <a:buChar char="•"/>
            </a:pPr>
            <a:r>
              <a:rPr lang="en-US" sz="1600" dirty="0">
                <a:solidFill>
                  <a:schemeClr val="bg1"/>
                </a:solidFill>
                <a:latin typeface=" Arial "/>
              </a:rPr>
              <a:t>Systems Administration &amp; Monitoring</a:t>
            </a:r>
          </a:p>
          <a:p>
            <a:pPr marL="285750" indent="-168275">
              <a:buFont typeface="Arial" panose="020B0604020202020204" pitchFamily="34" charset="0"/>
              <a:buChar char="•"/>
            </a:pPr>
            <a:r>
              <a:rPr lang="en-US" sz="1600" dirty="0">
                <a:solidFill>
                  <a:schemeClr val="bg1"/>
                </a:solidFill>
                <a:latin typeface=" Arial "/>
              </a:rPr>
              <a:t>Web Portal &amp; Content Management</a:t>
            </a:r>
          </a:p>
          <a:p>
            <a:pPr marL="285750" indent="-168275">
              <a:buFont typeface="Arial" panose="020B0604020202020204" pitchFamily="34" charset="0"/>
              <a:buChar char="•"/>
            </a:pPr>
            <a:r>
              <a:rPr lang="en-US" sz="1600" dirty="0">
                <a:solidFill>
                  <a:schemeClr val="bg1"/>
                </a:solidFill>
                <a:latin typeface=" Arial "/>
              </a:rPr>
              <a:t>IT Service Management (ITSM)</a:t>
            </a:r>
          </a:p>
          <a:p>
            <a:pPr marL="285750" indent="-168275">
              <a:buFont typeface="Arial" panose="020B0604020202020204" pitchFamily="34" charset="0"/>
              <a:buChar char="•"/>
            </a:pPr>
            <a:r>
              <a:rPr lang="en-US" sz="1600" dirty="0">
                <a:solidFill>
                  <a:schemeClr val="bg1"/>
                </a:solidFill>
                <a:latin typeface=" Arial "/>
              </a:rPr>
              <a:t>Operational Resilience &amp; Continuity</a:t>
            </a:r>
          </a:p>
        </p:txBody>
      </p:sp>
      <p:sp>
        <p:nvSpPr>
          <p:cNvPr id="16" name="TextBox 15">
            <a:extLst>
              <a:ext uri="{FF2B5EF4-FFF2-40B4-BE49-F238E27FC236}">
                <a16:creationId xmlns:a16="http://schemas.microsoft.com/office/drawing/2014/main" id="{B78B56F7-A5B9-010C-0936-631B968319AE}"/>
              </a:ext>
            </a:extLst>
          </p:cNvPr>
          <p:cNvSpPr txBox="1"/>
          <p:nvPr/>
        </p:nvSpPr>
        <p:spPr>
          <a:xfrm>
            <a:off x="1646098" y="4033402"/>
            <a:ext cx="4389413" cy="400110"/>
          </a:xfrm>
          <a:prstGeom prst="rect">
            <a:avLst/>
          </a:prstGeom>
          <a:noFill/>
        </p:spPr>
        <p:txBody>
          <a:bodyPr wrap="square" rtlCol="0">
            <a:spAutoFit/>
          </a:bodyPr>
          <a:lstStyle/>
          <a:p>
            <a:r>
              <a:rPr lang="en-US" sz="2000" b="1" dirty="0">
                <a:solidFill>
                  <a:schemeClr val="bg1"/>
                </a:solidFill>
                <a:latin typeface=" Arial "/>
              </a:rPr>
              <a:t>Enterprise Operations &amp; Support</a:t>
            </a:r>
          </a:p>
        </p:txBody>
      </p:sp>
      <p:sp>
        <p:nvSpPr>
          <p:cNvPr id="17" name="TextBox 16">
            <a:extLst>
              <a:ext uri="{FF2B5EF4-FFF2-40B4-BE49-F238E27FC236}">
                <a16:creationId xmlns:a16="http://schemas.microsoft.com/office/drawing/2014/main" id="{31644F91-5216-A0A8-A352-53C0EF55E9FF}"/>
              </a:ext>
            </a:extLst>
          </p:cNvPr>
          <p:cNvSpPr txBox="1"/>
          <p:nvPr/>
        </p:nvSpPr>
        <p:spPr>
          <a:xfrm>
            <a:off x="7287946" y="4044034"/>
            <a:ext cx="4878307" cy="400110"/>
          </a:xfrm>
          <a:prstGeom prst="rect">
            <a:avLst/>
          </a:prstGeom>
          <a:noFill/>
        </p:spPr>
        <p:txBody>
          <a:bodyPr wrap="square" rtlCol="0">
            <a:spAutoFit/>
          </a:bodyPr>
          <a:lstStyle/>
          <a:p>
            <a:r>
              <a:rPr lang="en-US" sz="2000" b="1" dirty="0">
                <a:solidFill>
                  <a:schemeClr val="bg1"/>
                </a:solidFill>
                <a:latin typeface=" Arial "/>
              </a:rPr>
              <a:t>Mobility &amp; Connected Care Solutions</a:t>
            </a:r>
          </a:p>
        </p:txBody>
      </p:sp>
      <p:sp>
        <p:nvSpPr>
          <p:cNvPr id="18" name="TextBox 17">
            <a:extLst>
              <a:ext uri="{FF2B5EF4-FFF2-40B4-BE49-F238E27FC236}">
                <a16:creationId xmlns:a16="http://schemas.microsoft.com/office/drawing/2014/main" id="{349B8216-53E4-00B3-3A4D-533EA8696F9F}"/>
              </a:ext>
            </a:extLst>
          </p:cNvPr>
          <p:cNvSpPr txBox="1"/>
          <p:nvPr/>
        </p:nvSpPr>
        <p:spPr>
          <a:xfrm>
            <a:off x="7606958" y="4485181"/>
            <a:ext cx="4773705" cy="1323439"/>
          </a:xfrm>
          <a:prstGeom prst="rect">
            <a:avLst/>
          </a:prstGeom>
          <a:noFill/>
        </p:spPr>
        <p:txBody>
          <a:bodyPr wrap="square" rtlCol="0">
            <a:spAutoFit/>
          </a:bodyPr>
          <a:lstStyle/>
          <a:p>
            <a:pPr marL="285750" indent="-168275">
              <a:buFont typeface="Arial" panose="020B0604020202020204" pitchFamily="34" charset="0"/>
              <a:buChar char="•"/>
            </a:pPr>
            <a:r>
              <a:rPr lang="en-US" sz="1600" dirty="0">
                <a:solidFill>
                  <a:schemeClr val="bg1"/>
                </a:solidFill>
                <a:latin typeface=" Arial "/>
              </a:rPr>
              <a:t>Mobile Device Services &amp; Management</a:t>
            </a:r>
          </a:p>
          <a:p>
            <a:pPr marL="285750" indent="-168275">
              <a:buFont typeface="Arial" panose="020B0604020202020204" pitchFamily="34" charset="0"/>
              <a:buChar char="•"/>
            </a:pPr>
            <a:r>
              <a:rPr lang="en-US" sz="1600" dirty="0">
                <a:solidFill>
                  <a:schemeClr val="bg1"/>
                </a:solidFill>
                <a:latin typeface=" Arial "/>
              </a:rPr>
              <a:t>Virtual Desktop Infrastructure (VDI)</a:t>
            </a:r>
          </a:p>
          <a:p>
            <a:pPr marL="285750" indent="-168275">
              <a:buFont typeface="Arial" panose="020B0604020202020204" pitchFamily="34" charset="0"/>
              <a:buChar char="•"/>
            </a:pPr>
            <a:r>
              <a:rPr lang="en-US" sz="1600" dirty="0">
                <a:solidFill>
                  <a:schemeClr val="bg1"/>
                </a:solidFill>
                <a:latin typeface=" Arial "/>
              </a:rPr>
              <a:t>Secure Remote Access &amp; Telehealth Support</a:t>
            </a:r>
          </a:p>
          <a:p>
            <a:pPr marL="285750" indent="-168275">
              <a:buFont typeface="Arial" panose="020B0604020202020204" pitchFamily="34" charset="0"/>
              <a:buChar char="•"/>
            </a:pPr>
            <a:r>
              <a:rPr lang="en-US" sz="1600" dirty="0">
                <a:solidFill>
                  <a:schemeClr val="bg1"/>
                </a:solidFill>
                <a:latin typeface=" Arial "/>
              </a:rPr>
              <a:t>Cloud Services &amp; Application Hosting</a:t>
            </a:r>
          </a:p>
          <a:p>
            <a:pPr marL="285750" indent="-168275">
              <a:buFont typeface="Arial" panose="020B0604020202020204" pitchFamily="34" charset="0"/>
              <a:buChar char="•"/>
            </a:pPr>
            <a:r>
              <a:rPr lang="en-US" sz="1600" dirty="0">
                <a:solidFill>
                  <a:schemeClr val="bg1"/>
                </a:solidFill>
                <a:latin typeface=" Arial "/>
              </a:rPr>
              <a:t>Infrastructure Upgrade Services</a:t>
            </a:r>
          </a:p>
        </p:txBody>
      </p:sp>
      <p:sp>
        <p:nvSpPr>
          <p:cNvPr id="19" name="TextBox 18">
            <a:extLst>
              <a:ext uri="{FF2B5EF4-FFF2-40B4-BE49-F238E27FC236}">
                <a16:creationId xmlns:a16="http://schemas.microsoft.com/office/drawing/2014/main" id="{A4BC352B-C9CF-0030-544F-7BB1DBAFE0C4}"/>
              </a:ext>
            </a:extLst>
          </p:cNvPr>
          <p:cNvSpPr txBox="1"/>
          <p:nvPr/>
        </p:nvSpPr>
        <p:spPr>
          <a:xfrm>
            <a:off x="343921" y="4759202"/>
            <a:ext cx="970502" cy="1709589"/>
          </a:xfrm>
          <a:prstGeom prst="roundRect">
            <a:avLst/>
          </a:prstGeom>
          <a:solidFill>
            <a:schemeClr val="bg1">
              <a:alpha val="50000"/>
            </a:schemeClr>
          </a:solidFill>
          <a:ln w="19050">
            <a:solidFill>
              <a:schemeClr val="bg1"/>
            </a:solidFill>
          </a:ln>
        </p:spPr>
        <p:txBody>
          <a:bodyPr wrap="square" rtlCol="0">
            <a:spAutoFit/>
          </a:bodyPr>
          <a:lstStyle/>
          <a:p>
            <a:r>
              <a:rPr lang="en-US" sz="1100" i="1">
                <a:ln w="0"/>
                <a:effectLst>
                  <a:outerShdw blurRad="38100" dist="19050" dir="2700000" algn="tl" rotWithShape="0">
                    <a:schemeClr val="dk1">
                      <a:alpha val="40000"/>
                    </a:schemeClr>
                  </a:outerShdw>
                </a:effectLst>
                <a:latin typeface=" Arial "/>
              </a:rPr>
              <a:t>Ensures reliable, secure, and Veteran-centered IT operations across VA</a:t>
            </a:r>
            <a:endParaRPr lang="en-US" sz="1100">
              <a:ln w="0"/>
              <a:effectLst>
                <a:outerShdw blurRad="38100" dist="19050" dir="2700000" algn="tl" rotWithShape="0">
                  <a:schemeClr val="dk1">
                    <a:alpha val="40000"/>
                  </a:schemeClr>
                </a:outerShdw>
              </a:effectLst>
              <a:latin typeface=" Arial "/>
            </a:endParaRPr>
          </a:p>
        </p:txBody>
      </p:sp>
      <p:pic>
        <p:nvPicPr>
          <p:cNvPr id="21" name="Graphic 20" descr="Tools outline">
            <a:extLst>
              <a:ext uri="{FF2B5EF4-FFF2-40B4-BE49-F238E27FC236}">
                <a16:creationId xmlns:a16="http://schemas.microsoft.com/office/drawing/2014/main" id="{0B49AD2A-CBBA-2482-1658-6AFD93D7C9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1460" y="4192265"/>
            <a:ext cx="482494" cy="482494"/>
          </a:xfrm>
          <a:prstGeom prst="rect">
            <a:avLst/>
          </a:prstGeom>
          <a:effectLst/>
        </p:spPr>
      </p:pic>
      <p:sp>
        <p:nvSpPr>
          <p:cNvPr id="22" name="TextBox 21">
            <a:extLst>
              <a:ext uri="{FF2B5EF4-FFF2-40B4-BE49-F238E27FC236}">
                <a16:creationId xmlns:a16="http://schemas.microsoft.com/office/drawing/2014/main" id="{FCD381F6-A7C9-F9AD-3BF2-A08EBE9CEEE0}"/>
              </a:ext>
            </a:extLst>
          </p:cNvPr>
          <p:cNvSpPr txBox="1"/>
          <p:nvPr/>
        </p:nvSpPr>
        <p:spPr>
          <a:xfrm>
            <a:off x="6361449" y="4560919"/>
            <a:ext cx="946696" cy="1871424"/>
          </a:xfrm>
          <a:prstGeom prst="roundRect">
            <a:avLst/>
          </a:prstGeom>
          <a:solidFill>
            <a:schemeClr val="bg1">
              <a:alpha val="50000"/>
            </a:schemeClr>
          </a:solidFill>
          <a:ln w="19050">
            <a:solidFill>
              <a:schemeClr val="bg1"/>
            </a:solidFill>
          </a:ln>
        </p:spPr>
        <p:txBody>
          <a:bodyPr wrap="square" rtlCol="0">
            <a:spAutoFit/>
          </a:bodyPr>
          <a:lstStyle/>
          <a:p>
            <a:r>
              <a:rPr lang="en-US" sz="1100" i="1" dirty="0">
                <a:ln w="0"/>
                <a:effectLst>
                  <a:outerShdw blurRad="38100" dist="19050" dir="2700000" algn="tl" rotWithShape="0">
                    <a:schemeClr val="dk1">
                      <a:alpha val="40000"/>
                    </a:schemeClr>
                  </a:outerShdw>
                </a:effectLst>
                <a:latin typeface=" Arial "/>
              </a:rPr>
              <a:t>Supports VA’s Anywhere-to-Anywhere care model and digital health access</a:t>
            </a:r>
          </a:p>
        </p:txBody>
      </p:sp>
      <p:pic>
        <p:nvPicPr>
          <p:cNvPr id="23" name="Graphic 22" descr="Cloud Computing outline">
            <a:extLst>
              <a:ext uri="{FF2B5EF4-FFF2-40B4-BE49-F238E27FC236}">
                <a16:creationId xmlns:a16="http://schemas.microsoft.com/office/drawing/2014/main" id="{58498BC8-8270-7045-F99C-51C96EFB7E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47844" y="3898286"/>
            <a:ext cx="586894" cy="586894"/>
          </a:xfrm>
          <a:prstGeom prst="rect">
            <a:avLst/>
          </a:prstGeom>
        </p:spPr>
      </p:pic>
    </p:spTree>
    <p:extLst>
      <p:ext uri="{BB962C8B-B14F-4D97-AF65-F5344CB8AC3E}">
        <p14:creationId xmlns:p14="http://schemas.microsoft.com/office/powerpoint/2010/main" val="138794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4019107" y="138223"/>
            <a:ext cx="4880344" cy="860403"/>
          </a:xfrm>
        </p:spPr>
        <p:txBody>
          <a:bodyPr/>
          <a:lstStyle/>
          <a:p>
            <a:r>
              <a:rPr lang="en-US" sz="3200" dirty="0">
                <a:solidFill>
                  <a:schemeClr val="bg1"/>
                </a:solidFill>
              </a:rPr>
              <a:t>Historical Data</a:t>
            </a: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12</a:t>
            </a:fld>
            <a:endParaRPr lang="en-US"/>
          </a:p>
        </p:txBody>
      </p:sp>
      <p:graphicFrame>
        <p:nvGraphicFramePr>
          <p:cNvPr id="3" name="Chart 2">
            <a:extLst>
              <a:ext uri="{FF2B5EF4-FFF2-40B4-BE49-F238E27FC236}">
                <a16:creationId xmlns:a16="http://schemas.microsoft.com/office/drawing/2014/main" id="{7F86822B-B392-BDB8-E868-3B5D2949B9DF}"/>
              </a:ext>
            </a:extLst>
          </p:cNvPr>
          <p:cNvGraphicFramePr>
            <a:graphicFrameLocks/>
          </p:cNvGraphicFramePr>
          <p:nvPr>
            <p:extLst>
              <p:ext uri="{D42A27DB-BD31-4B8C-83A1-F6EECF244321}">
                <p14:modId xmlns:p14="http://schemas.microsoft.com/office/powerpoint/2010/main" val="4016898244"/>
              </p:ext>
            </p:extLst>
          </p:nvPr>
        </p:nvGraphicFramePr>
        <p:xfrm>
          <a:off x="0" y="1052754"/>
          <a:ext cx="12192000" cy="2702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BBDAA5A-A117-67DF-A77D-0BFC82C9D9A4}"/>
              </a:ext>
            </a:extLst>
          </p:cNvPr>
          <p:cNvGraphicFramePr>
            <a:graphicFrameLocks/>
          </p:cNvGraphicFramePr>
          <p:nvPr>
            <p:extLst>
              <p:ext uri="{D42A27DB-BD31-4B8C-83A1-F6EECF244321}">
                <p14:modId xmlns:p14="http://schemas.microsoft.com/office/powerpoint/2010/main" val="3434308928"/>
              </p:ext>
            </p:extLst>
          </p:nvPr>
        </p:nvGraphicFramePr>
        <p:xfrm>
          <a:off x="0" y="3809843"/>
          <a:ext cx="12192000" cy="27941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04828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4029740" y="158943"/>
            <a:ext cx="4146697" cy="839683"/>
          </a:xfrm>
        </p:spPr>
        <p:txBody>
          <a:bodyPr/>
          <a:lstStyle/>
          <a:p>
            <a:r>
              <a:rPr lang="en-US" sz="3200" dirty="0">
                <a:solidFill>
                  <a:schemeClr val="bg1"/>
                </a:solidFill>
              </a:rPr>
              <a:t>FY26 Obligations</a:t>
            </a: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13</a:t>
            </a:fld>
            <a:endParaRPr lang="en-US"/>
          </a:p>
        </p:txBody>
      </p:sp>
      <p:graphicFrame>
        <p:nvGraphicFramePr>
          <p:cNvPr id="3" name="Chart 2">
            <a:extLst>
              <a:ext uri="{FF2B5EF4-FFF2-40B4-BE49-F238E27FC236}">
                <a16:creationId xmlns:a16="http://schemas.microsoft.com/office/drawing/2014/main" id="{5B276F02-CFF6-3DD9-B29E-8BBE1084CEB4}"/>
              </a:ext>
            </a:extLst>
          </p:cNvPr>
          <p:cNvGraphicFramePr>
            <a:graphicFrameLocks/>
          </p:cNvGraphicFramePr>
          <p:nvPr>
            <p:extLst>
              <p:ext uri="{D42A27DB-BD31-4B8C-83A1-F6EECF244321}">
                <p14:modId xmlns:p14="http://schemas.microsoft.com/office/powerpoint/2010/main" val="117850781"/>
              </p:ext>
            </p:extLst>
          </p:nvPr>
        </p:nvGraphicFramePr>
        <p:xfrm>
          <a:off x="2673283" y="1101261"/>
          <a:ext cx="7296512" cy="398231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8C0B0BD-CCCC-0A92-EFF2-5E26DA00872F}"/>
              </a:ext>
            </a:extLst>
          </p:cNvPr>
          <p:cNvSpPr txBox="1"/>
          <p:nvPr/>
        </p:nvSpPr>
        <p:spPr>
          <a:xfrm>
            <a:off x="3022963" y="4920654"/>
            <a:ext cx="6146074" cy="1384995"/>
          </a:xfrm>
          <a:prstGeom prst="rect">
            <a:avLst/>
          </a:prstGeom>
          <a:noFill/>
        </p:spPr>
        <p:txBody>
          <a:bodyPr wrap="square">
            <a:spAutoFit/>
          </a:bodyPr>
          <a:lstStyle/>
          <a:p>
            <a:pPr algn="ctr"/>
            <a:r>
              <a:rPr lang="en-US" sz="1200" b="1" dirty="0">
                <a:solidFill>
                  <a:srgbClr val="3BA6FF"/>
                </a:solidFill>
                <a:latin typeface=" Arial "/>
              </a:rPr>
              <a:t>OIT – Office of Information Technology</a:t>
            </a:r>
          </a:p>
          <a:p>
            <a:pPr algn="ctr"/>
            <a:r>
              <a:rPr lang="en-US" sz="1200" b="1" dirty="0">
                <a:solidFill>
                  <a:schemeClr val="accent4">
                    <a:lumMod val="75000"/>
                  </a:schemeClr>
                </a:solidFill>
                <a:latin typeface=" Arial "/>
              </a:rPr>
              <a:t>OEHRM – Office of Electronic Health Record Modernization</a:t>
            </a:r>
          </a:p>
          <a:p>
            <a:pPr algn="ctr"/>
            <a:r>
              <a:rPr lang="en-US" sz="1200" b="1" dirty="0">
                <a:latin typeface=" Arial "/>
              </a:rPr>
              <a:t>OM – Office of Management</a:t>
            </a:r>
          </a:p>
          <a:p>
            <a:pPr algn="ctr"/>
            <a:r>
              <a:rPr lang="en-US" sz="1200" b="1" dirty="0">
                <a:solidFill>
                  <a:schemeClr val="accent3"/>
                </a:solidFill>
                <a:latin typeface=" Arial "/>
              </a:rPr>
              <a:t>VHA – Veterans Health Administration</a:t>
            </a:r>
          </a:p>
          <a:p>
            <a:pPr algn="ctr"/>
            <a:r>
              <a:rPr lang="en-US" sz="1200" b="1" dirty="0">
                <a:solidFill>
                  <a:srgbClr val="00B0F0"/>
                </a:solidFill>
                <a:latin typeface=" Arial "/>
              </a:rPr>
              <a:t>VBA – Veterans Benefits Administration</a:t>
            </a:r>
          </a:p>
          <a:p>
            <a:pPr algn="ctr"/>
            <a:r>
              <a:rPr lang="en-US" sz="1200" b="1" dirty="0">
                <a:solidFill>
                  <a:srgbClr val="00B050"/>
                </a:solidFill>
                <a:latin typeface=" Arial "/>
              </a:rPr>
              <a:t>Other – National Cemetery Administration, VA Central Office, Office of the Secretary, etc.</a:t>
            </a:r>
          </a:p>
        </p:txBody>
      </p:sp>
      <p:sp>
        <p:nvSpPr>
          <p:cNvPr id="8" name="TextBox 7">
            <a:extLst>
              <a:ext uri="{FF2B5EF4-FFF2-40B4-BE49-F238E27FC236}">
                <a16:creationId xmlns:a16="http://schemas.microsoft.com/office/drawing/2014/main" id="{9F83A2CB-B1A7-1ECB-B425-38EF61C4B635}"/>
              </a:ext>
            </a:extLst>
          </p:cNvPr>
          <p:cNvSpPr txBox="1"/>
          <p:nvPr/>
        </p:nvSpPr>
        <p:spPr>
          <a:xfrm>
            <a:off x="1863838" y="3182034"/>
            <a:ext cx="1618889" cy="646331"/>
          </a:xfrm>
          <a:prstGeom prst="rect">
            <a:avLst/>
          </a:prstGeom>
          <a:noFill/>
        </p:spPr>
        <p:txBody>
          <a:bodyPr wrap="square" rtlCol="0">
            <a:spAutoFit/>
          </a:bodyPr>
          <a:lstStyle/>
          <a:p>
            <a:pPr>
              <a:defRPr/>
            </a:pPr>
            <a:r>
              <a:rPr lang="en-US" b="1" dirty="0">
                <a:solidFill>
                  <a:srgbClr val="000000"/>
                </a:solidFill>
                <a:latin typeface=" Arial "/>
              </a:rPr>
              <a:t>FY26</a:t>
            </a:r>
          </a:p>
          <a:p>
            <a:pPr>
              <a:defRPr/>
            </a:pPr>
            <a:r>
              <a:rPr lang="en-US" b="1" dirty="0">
                <a:solidFill>
                  <a:srgbClr val="000000"/>
                </a:solidFill>
                <a:latin typeface=" Arial "/>
              </a:rPr>
              <a:t>Obligations</a:t>
            </a:r>
          </a:p>
        </p:txBody>
      </p:sp>
    </p:spTree>
    <p:extLst>
      <p:ext uri="{BB962C8B-B14F-4D97-AF65-F5344CB8AC3E}">
        <p14:creationId xmlns:p14="http://schemas.microsoft.com/office/powerpoint/2010/main" val="397932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647507" y="148856"/>
            <a:ext cx="7017488" cy="849770"/>
          </a:xfrm>
        </p:spPr>
        <p:txBody>
          <a:bodyPr/>
          <a:lstStyle/>
          <a:p>
            <a:r>
              <a:rPr lang="en-US" sz="3200" dirty="0">
                <a:solidFill>
                  <a:schemeClr val="bg1"/>
                </a:solidFill>
                <a:latin typeface=" Arial "/>
                <a:ea typeface="Calibri"/>
                <a:cs typeface="Calibri"/>
              </a:rPr>
              <a:t>FY25 Customer Breakdown</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14</a:t>
            </a:fld>
            <a:endParaRPr lang="en-US"/>
          </a:p>
        </p:txBody>
      </p:sp>
      <p:sp>
        <p:nvSpPr>
          <p:cNvPr id="3" name="TextBox 2">
            <a:extLst>
              <a:ext uri="{FF2B5EF4-FFF2-40B4-BE49-F238E27FC236}">
                <a16:creationId xmlns:a16="http://schemas.microsoft.com/office/drawing/2014/main" id="{D4E30233-1351-9889-AE78-5C4C67FBB0A1}"/>
              </a:ext>
            </a:extLst>
          </p:cNvPr>
          <p:cNvSpPr txBox="1"/>
          <p:nvPr/>
        </p:nvSpPr>
        <p:spPr>
          <a:xfrm>
            <a:off x="1794115" y="5227164"/>
            <a:ext cx="8686800" cy="1200329"/>
          </a:xfrm>
          <a:prstGeom prst="rect">
            <a:avLst/>
          </a:prstGeom>
          <a:noFill/>
        </p:spPr>
        <p:txBody>
          <a:bodyPr wrap="square" rtlCol="0">
            <a:spAutoFit/>
          </a:bodyPr>
          <a:lstStyle/>
          <a:p>
            <a:pPr algn="ctr"/>
            <a:r>
              <a:rPr lang="en-US" sz="1200" b="1" dirty="0">
                <a:solidFill>
                  <a:srgbClr val="3BA6FF"/>
                </a:solidFill>
                <a:latin typeface=" Arial "/>
              </a:rPr>
              <a:t>OIT – Office of Information Technology</a:t>
            </a:r>
          </a:p>
          <a:p>
            <a:pPr algn="ctr"/>
            <a:r>
              <a:rPr lang="en-US" sz="1200" b="1" dirty="0">
                <a:solidFill>
                  <a:schemeClr val="accent4">
                    <a:lumMod val="75000"/>
                  </a:schemeClr>
                </a:solidFill>
                <a:latin typeface=" Arial "/>
              </a:rPr>
              <a:t>OEHRM – Office of Electronic Health Record Modernization</a:t>
            </a:r>
          </a:p>
          <a:p>
            <a:pPr algn="ctr"/>
            <a:r>
              <a:rPr lang="en-US" sz="1200" b="1" dirty="0">
                <a:latin typeface=" Arial "/>
              </a:rPr>
              <a:t>OM – Office of Management</a:t>
            </a:r>
          </a:p>
          <a:p>
            <a:pPr algn="ctr"/>
            <a:r>
              <a:rPr lang="en-US" sz="1200" b="1" dirty="0">
                <a:solidFill>
                  <a:schemeClr val="accent3"/>
                </a:solidFill>
                <a:latin typeface=" Arial "/>
              </a:rPr>
              <a:t>VHA – Veterans Health Administration</a:t>
            </a:r>
          </a:p>
          <a:p>
            <a:pPr algn="ctr"/>
            <a:r>
              <a:rPr lang="en-US" sz="1200" b="1" dirty="0">
                <a:solidFill>
                  <a:srgbClr val="00B0F0"/>
                </a:solidFill>
                <a:latin typeface=" Arial "/>
              </a:rPr>
              <a:t>VBA – Veterans Benefits Administration</a:t>
            </a:r>
          </a:p>
          <a:p>
            <a:pPr algn="ctr"/>
            <a:r>
              <a:rPr lang="en-US" sz="1200" b="1" dirty="0">
                <a:solidFill>
                  <a:srgbClr val="00B050"/>
                </a:solidFill>
                <a:latin typeface=" Arial "/>
              </a:rPr>
              <a:t>Other – National Cemetery Administration, VA Central Office, Office of the Secretary, etc.</a:t>
            </a:r>
          </a:p>
        </p:txBody>
      </p:sp>
      <p:graphicFrame>
        <p:nvGraphicFramePr>
          <p:cNvPr id="8" name="Chart 7">
            <a:extLst>
              <a:ext uri="{FF2B5EF4-FFF2-40B4-BE49-F238E27FC236}">
                <a16:creationId xmlns:a16="http://schemas.microsoft.com/office/drawing/2014/main" id="{A4249093-7A0E-0665-EEFD-8784C82FB961}"/>
              </a:ext>
            </a:extLst>
          </p:cNvPr>
          <p:cNvGraphicFramePr>
            <a:graphicFrameLocks/>
          </p:cNvGraphicFramePr>
          <p:nvPr>
            <p:extLst>
              <p:ext uri="{D42A27DB-BD31-4B8C-83A1-F6EECF244321}">
                <p14:modId xmlns:p14="http://schemas.microsoft.com/office/powerpoint/2010/main" val="818484965"/>
              </p:ext>
            </p:extLst>
          </p:nvPr>
        </p:nvGraphicFramePr>
        <p:xfrm>
          <a:off x="3191140" y="998626"/>
          <a:ext cx="7599135" cy="434362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0EE36F43-38A3-F568-E4CF-0E48DF3AD564}"/>
              </a:ext>
            </a:extLst>
          </p:cNvPr>
          <p:cNvSpPr txBox="1"/>
          <p:nvPr/>
        </p:nvSpPr>
        <p:spPr>
          <a:xfrm>
            <a:off x="3595178" y="2085963"/>
            <a:ext cx="10080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i="1" dirty="0">
                <a:solidFill>
                  <a:srgbClr val="0070C0"/>
                </a:solidFill>
                <a:ea typeface="Calibri"/>
                <a:cs typeface="Calibri"/>
              </a:rPr>
              <a:t>$5.8B</a:t>
            </a:r>
            <a:endParaRPr lang="en-US" b="1" i="1" dirty="0">
              <a:solidFill>
                <a:srgbClr val="0070C0"/>
              </a:solidFill>
            </a:endParaRPr>
          </a:p>
        </p:txBody>
      </p:sp>
      <p:sp>
        <p:nvSpPr>
          <p:cNvPr id="10" name="TextBox 9">
            <a:extLst>
              <a:ext uri="{FF2B5EF4-FFF2-40B4-BE49-F238E27FC236}">
                <a16:creationId xmlns:a16="http://schemas.microsoft.com/office/drawing/2014/main" id="{DA0C2FC0-232E-0D97-8580-B782928085F3}"/>
              </a:ext>
            </a:extLst>
          </p:cNvPr>
          <p:cNvSpPr txBox="1"/>
          <p:nvPr/>
        </p:nvSpPr>
        <p:spPr>
          <a:xfrm>
            <a:off x="2465381" y="3120479"/>
            <a:ext cx="1830948" cy="707886"/>
          </a:xfrm>
          <a:prstGeom prst="rect">
            <a:avLst/>
          </a:prstGeom>
          <a:noFill/>
        </p:spPr>
        <p:txBody>
          <a:bodyPr wrap="square" rtlCol="0">
            <a:spAutoFit/>
          </a:bodyPr>
          <a:lstStyle/>
          <a:p>
            <a:pPr>
              <a:defRPr/>
            </a:pPr>
            <a:r>
              <a:rPr lang="en-US" sz="2000" b="1" dirty="0">
                <a:solidFill>
                  <a:srgbClr val="000000"/>
                </a:solidFill>
                <a:latin typeface=" Arial "/>
              </a:rPr>
              <a:t>FY25</a:t>
            </a:r>
          </a:p>
          <a:p>
            <a:pPr>
              <a:defRPr/>
            </a:pPr>
            <a:r>
              <a:rPr lang="en-US" sz="2000" b="1" dirty="0">
                <a:solidFill>
                  <a:srgbClr val="000000"/>
                </a:solidFill>
                <a:latin typeface=" Arial "/>
              </a:rPr>
              <a:t>Obligations</a:t>
            </a:r>
          </a:p>
        </p:txBody>
      </p:sp>
    </p:spTree>
    <p:extLst>
      <p:ext uri="{BB962C8B-B14F-4D97-AF65-F5344CB8AC3E}">
        <p14:creationId xmlns:p14="http://schemas.microsoft.com/office/powerpoint/2010/main" val="2831669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180483" y="0"/>
            <a:ext cx="8271322" cy="1083643"/>
          </a:xfrm>
        </p:spPr>
        <p:txBody>
          <a:bodyPr/>
          <a:lstStyle/>
          <a:p>
            <a:r>
              <a:rPr kumimoji="0" lang="en-US" sz="3200" b="1" i="0" u="none" strike="noStrike" kern="1200" cap="none" spc="-10" normalizeH="0" baseline="0" noProof="0" dirty="0">
                <a:ln>
                  <a:noFill/>
                </a:ln>
                <a:solidFill>
                  <a:srgbClr val="FFFFFF"/>
                </a:solidFill>
                <a:effectLst/>
                <a:uLnTx/>
                <a:uFillTx/>
                <a:latin typeface=" Arial "/>
                <a:ea typeface="+mj-ea"/>
                <a:cs typeface="Arial" panose="020B0604020202020204" pitchFamily="34" charset="0"/>
              </a:rPr>
              <a:t>Historical Data</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15</a:t>
            </a:fld>
            <a:endParaRPr lang="en-US"/>
          </a:p>
        </p:txBody>
      </p:sp>
      <p:graphicFrame>
        <p:nvGraphicFramePr>
          <p:cNvPr id="8" name="Chart 7">
            <a:extLst>
              <a:ext uri="{FF2B5EF4-FFF2-40B4-BE49-F238E27FC236}">
                <a16:creationId xmlns:a16="http://schemas.microsoft.com/office/drawing/2014/main" id="{EE6B0454-FFBC-22B4-C256-44509ACC4A2C}"/>
              </a:ext>
            </a:extLst>
          </p:cNvPr>
          <p:cNvGraphicFramePr>
            <a:graphicFrameLocks/>
          </p:cNvGraphicFramePr>
          <p:nvPr>
            <p:extLst>
              <p:ext uri="{D42A27DB-BD31-4B8C-83A1-F6EECF244321}">
                <p14:modId xmlns:p14="http://schemas.microsoft.com/office/powerpoint/2010/main" val="4140407086"/>
              </p:ext>
            </p:extLst>
          </p:nvPr>
        </p:nvGraphicFramePr>
        <p:xfrm>
          <a:off x="-1" y="1083643"/>
          <a:ext cx="12191997" cy="35645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object 2">
            <a:extLst>
              <a:ext uri="{FF2B5EF4-FFF2-40B4-BE49-F238E27FC236}">
                <a16:creationId xmlns:a16="http://schemas.microsoft.com/office/drawing/2014/main" id="{C14949E7-93B0-9717-8255-4F7D4270C806}"/>
              </a:ext>
            </a:extLst>
          </p:cNvPr>
          <p:cNvGraphicFramePr>
            <a:graphicFrameLocks noGrp="1"/>
          </p:cNvGraphicFramePr>
          <p:nvPr>
            <p:extLst>
              <p:ext uri="{D42A27DB-BD31-4B8C-83A1-F6EECF244321}">
                <p14:modId xmlns:p14="http://schemas.microsoft.com/office/powerpoint/2010/main" val="353957228"/>
              </p:ext>
            </p:extLst>
          </p:nvPr>
        </p:nvGraphicFramePr>
        <p:xfrm>
          <a:off x="0" y="4497572"/>
          <a:ext cx="12191997" cy="2082201"/>
        </p:xfrm>
        <a:graphic>
          <a:graphicData uri="http://schemas.openxmlformats.org/drawingml/2006/table">
            <a:tbl>
              <a:tblPr firstRow="1" bandRow="1">
                <a:tableStyleId>{2D5ABB26-0587-4C30-8999-92F81FD0307C}</a:tableStyleId>
              </a:tblPr>
              <a:tblGrid>
                <a:gridCol w="10756794">
                  <a:extLst>
                    <a:ext uri="{9D8B030D-6E8A-4147-A177-3AD203B41FA5}">
                      <a16:colId xmlns:a16="http://schemas.microsoft.com/office/drawing/2014/main" val="20000"/>
                    </a:ext>
                  </a:extLst>
                </a:gridCol>
                <a:gridCol w="1435203">
                  <a:extLst>
                    <a:ext uri="{9D8B030D-6E8A-4147-A177-3AD203B41FA5}">
                      <a16:colId xmlns:a16="http://schemas.microsoft.com/office/drawing/2014/main" val="1319835492"/>
                    </a:ext>
                  </a:extLst>
                </a:gridCol>
              </a:tblGrid>
              <a:tr h="441889">
                <a:tc>
                  <a:txBody>
                    <a:bodyPr/>
                    <a:lstStyle/>
                    <a:p>
                      <a:pPr marL="91440" algn="l">
                        <a:lnSpc>
                          <a:spcPct val="100000"/>
                        </a:lnSpc>
                        <a:spcBef>
                          <a:spcPts val="890"/>
                        </a:spcBef>
                      </a:pPr>
                      <a:r>
                        <a:rPr sz="1400" b="1" u="none" spc="-10" dirty="0">
                          <a:uFill>
                            <a:solidFill>
                              <a:srgbClr val="000000"/>
                            </a:solidFill>
                          </a:uFill>
                          <a:latin typeface="Arial"/>
                          <a:cs typeface="Arial"/>
                        </a:rPr>
                        <a:t>Vehicle</a:t>
                      </a:r>
                    </a:p>
                  </a:txBody>
                  <a:tcPr marL="0" marR="0" marT="0" marB="0" anchor="ctr">
                    <a:lnL w="6350">
                      <a:noFill/>
                      <a:prstDash val="solid"/>
                    </a:lnL>
                    <a:lnR w="12700" cap="flat" cmpd="sng" algn="ctr">
                      <a:noFill/>
                      <a:prstDash val="solid"/>
                      <a:round/>
                      <a:headEnd type="none" w="med" len="med"/>
                      <a:tailEnd type="none" w="med" len="med"/>
                    </a:lnR>
                    <a:lnT w="6350">
                      <a:noFill/>
                      <a:prstDash val="soli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91440" marR="125730" indent="-47625" algn="ctr">
                        <a:lnSpc>
                          <a:spcPct val="100000"/>
                        </a:lnSpc>
                        <a:spcBef>
                          <a:spcPts val="0"/>
                        </a:spcBef>
                      </a:pPr>
                      <a:r>
                        <a:rPr lang="en-US" sz="1050" b="1" u="none">
                          <a:solidFill>
                            <a:schemeClr val="tx1"/>
                          </a:solidFill>
                          <a:uFill>
                            <a:solidFill>
                              <a:srgbClr val="000000"/>
                            </a:solidFill>
                          </a:uFill>
                          <a:latin typeface="Arial"/>
                          <a:ea typeface="+mn-ea"/>
                          <a:cs typeface="Arial"/>
                        </a:rPr>
                        <a:t> 3-Year Average Count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0"/>
                  </a:ext>
                </a:extLst>
              </a:tr>
              <a:tr h="324652">
                <a:tc>
                  <a:txBody>
                    <a:bodyPr/>
                    <a:lstStyle/>
                    <a:p>
                      <a:pPr marL="91440" algn="l">
                        <a:lnSpc>
                          <a:spcPct val="100000"/>
                        </a:lnSpc>
                        <a:spcBef>
                          <a:spcPts val="60"/>
                        </a:spcBef>
                      </a:pPr>
                      <a:r>
                        <a:rPr sz="1200" b="0" i="0">
                          <a:latin typeface="Arial"/>
                          <a:cs typeface="Arial"/>
                        </a:rPr>
                        <a:t>National</a:t>
                      </a:r>
                      <a:r>
                        <a:rPr sz="1200" b="0" i="0" spc="-60">
                          <a:latin typeface="Arial"/>
                          <a:cs typeface="Arial"/>
                        </a:rPr>
                        <a:t> </a:t>
                      </a:r>
                      <a:r>
                        <a:rPr sz="1200" b="0" i="0">
                          <a:latin typeface="Arial"/>
                          <a:cs typeface="Arial"/>
                        </a:rPr>
                        <a:t>Aeronautics and</a:t>
                      </a:r>
                      <a:r>
                        <a:rPr sz="1200" b="0" i="0" spc="-35">
                          <a:latin typeface="Arial"/>
                          <a:cs typeface="Arial"/>
                        </a:rPr>
                        <a:t> </a:t>
                      </a:r>
                      <a:r>
                        <a:rPr sz="1200" b="0" i="0">
                          <a:latin typeface="Arial"/>
                          <a:cs typeface="Arial"/>
                        </a:rPr>
                        <a:t>Space</a:t>
                      </a:r>
                      <a:r>
                        <a:rPr sz="1200" b="0" i="0" spc="-25">
                          <a:latin typeface="Arial"/>
                          <a:cs typeface="Arial"/>
                        </a:rPr>
                        <a:t> </a:t>
                      </a:r>
                      <a:r>
                        <a:rPr sz="1200" b="0" i="0">
                          <a:latin typeface="Arial"/>
                          <a:cs typeface="Arial"/>
                        </a:rPr>
                        <a:t>Administration</a:t>
                      </a:r>
                      <a:r>
                        <a:rPr sz="1200" b="0" i="0" spc="-45">
                          <a:latin typeface="Arial"/>
                          <a:cs typeface="Arial"/>
                        </a:rPr>
                        <a:t> </a:t>
                      </a:r>
                      <a:r>
                        <a:rPr sz="1200" b="0" i="0">
                          <a:latin typeface="Arial"/>
                          <a:cs typeface="Arial"/>
                        </a:rPr>
                        <a:t>(NASA)</a:t>
                      </a:r>
                      <a:r>
                        <a:rPr sz="1200" b="0" i="0" spc="20">
                          <a:latin typeface="Arial"/>
                          <a:cs typeface="Arial"/>
                        </a:rPr>
                        <a:t> </a:t>
                      </a:r>
                      <a:r>
                        <a:rPr sz="1200" b="0" i="0">
                          <a:latin typeface="Arial"/>
                          <a:cs typeface="Arial"/>
                        </a:rPr>
                        <a:t>Solutions</a:t>
                      </a:r>
                      <a:r>
                        <a:rPr sz="1200" b="0" i="0" spc="-60">
                          <a:latin typeface="Arial"/>
                          <a:cs typeface="Arial"/>
                        </a:rPr>
                        <a:t> </a:t>
                      </a:r>
                      <a:r>
                        <a:rPr sz="1200" b="0" i="0">
                          <a:latin typeface="Arial"/>
                          <a:cs typeface="Arial"/>
                        </a:rPr>
                        <a:t>for</a:t>
                      </a:r>
                      <a:r>
                        <a:rPr sz="1200" b="0" i="0" spc="-40">
                          <a:latin typeface="Arial"/>
                          <a:cs typeface="Arial"/>
                        </a:rPr>
                        <a:t> </a:t>
                      </a:r>
                      <a:r>
                        <a:rPr sz="1200" b="0" i="0" spc="-10">
                          <a:latin typeface="Arial"/>
                          <a:cs typeface="Arial"/>
                        </a:rPr>
                        <a:t>Enterprise-</a:t>
                      </a:r>
                      <a:r>
                        <a:rPr sz="1200" b="0" i="0">
                          <a:latin typeface="Arial"/>
                          <a:cs typeface="Arial"/>
                        </a:rPr>
                        <a:t>Wide</a:t>
                      </a:r>
                      <a:r>
                        <a:rPr sz="1200" b="0" i="0" spc="-65">
                          <a:latin typeface="Arial"/>
                          <a:cs typeface="Arial"/>
                        </a:rPr>
                        <a:t> </a:t>
                      </a:r>
                      <a:r>
                        <a:rPr sz="1200" b="0" i="0">
                          <a:latin typeface="Arial"/>
                          <a:cs typeface="Arial"/>
                        </a:rPr>
                        <a:t>Procurement</a:t>
                      </a:r>
                      <a:r>
                        <a:rPr sz="1200" b="0" i="0" spc="-35">
                          <a:latin typeface="Arial"/>
                          <a:cs typeface="Arial"/>
                        </a:rPr>
                        <a:t> </a:t>
                      </a:r>
                      <a:r>
                        <a:rPr sz="1200" b="0" i="0" spc="-10">
                          <a:latin typeface="Arial"/>
                          <a:cs typeface="Arial"/>
                        </a:rPr>
                        <a:t>(SEWP)</a:t>
                      </a:r>
                      <a:endParaRPr sz="1200" b="0" i="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91440" algn="ctr">
                        <a:lnSpc>
                          <a:spcPct val="100000"/>
                        </a:lnSpc>
                        <a:spcBef>
                          <a:spcPts val="60"/>
                        </a:spcBef>
                      </a:pPr>
                      <a:r>
                        <a:rPr lang="en-US" sz="1200" b="0" dirty="0">
                          <a:latin typeface="Arial"/>
                          <a:cs typeface="Arial"/>
                        </a:rPr>
                        <a:t>309</a:t>
                      </a:r>
                      <a:endParaRPr sz="1200" b="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24652">
                <a:tc>
                  <a:txBody>
                    <a:bodyPr/>
                    <a:lstStyle/>
                    <a:p>
                      <a:pPr marL="91440" algn="l">
                        <a:lnSpc>
                          <a:spcPct val="100000"/>
                        </a:lnSpc>
                        <a:spcBef>
                          <a:spcPts val="60"/>
                        </a:spcBef>
                      </a:pPr>
                      <a:r>
                        <a:rPr sz="1200" b="0" i="0">
                          <a:latin typeface="Arial"/>
                          <a:cs typeface="Arial"/>
                        </a:rPr>
                        <a:t>Internal</a:t>
                      </a:r>
                      <a:r>
                        <a:rPr sz="1200" b="0" i="0" spc="-55">
                          <a:latin typeface="Arial"/>
                          <a:cs typeface="Arial"/>
                        </a:rPr>
                        <a:t> </a:t>
                      </a:r>
                      <a:r>
                        <a:rPr sz="1200" b="0" i="0" spc="-10">
                          <a:latin typeface="Arial"/>
                          <a:cs typeface="Arial"/>
                        </a:rPr>
                        <a:t>Contracts</a:t>
                      </a:r>
                      <a:r>
                        <a:rPr lang="en-US" sz="1200" b="0" i="0" spc="-10">
                          <a:latin typeface="Arial"/>
                          <a:cs typeface="Arial"/>
                        </a:rPr>
                        <a:t> (including </a:t>
                      </a:r>
                      <a:r>
                        <a:rPr lang="en-US" sz="1200" b="0" i="0">
                          <a:latin typeface="Arial"/>
                          <a:cs typeface="Arial"/>
                        </a:rPr>
                        <a:t>Indefinite</a:t>
                      </a:r>
                      <a:r>
                        <a:rPr lang="en-US" sz="1200" b="0" i="0" spc="-60">
                          <a:latin typeface="Arial"/>
                          <a:cs typeface="Arial"/>
                        </a:rPr>
                        <a:t> </a:t>
                      </a:r>
                      <a:r>
                        <a:rPr lang="en-US" sz="1200" b="0" i="0">
                          <a:latin typeface="Arial"/>
                          <a:cs typeface="Arial"/>
                        </a:rPr>
                        <a:t>Delivery</a:t>
                      </a:r>
                      <a:r>
                        <a:rPr lang="en-US" sz="1200" b="0" i="0" spc="-35">
                          <a:latin typeface="Arial"/>
                          <a:cs typeface="Arial"/>
                        </a:rPr>
                        <a:t> </a:t>
                      </a:r>
                      <a:r>
                        <a:rPr lang="en-US" sz="1200" b="0" i="0">
                          <a:latin typeface="Arial"/>
                          <a:cs typeface="Arial"/>
                        </a:rPr>
                        <a:t>Indefinite</a:t>
                      </a:r>
                      <a:r>
                        <a:rPr lang="en-US" sz="1200" b="0" i="0" spc="-60">
                          <a:latin typeface="Arial"/>
                          <a:cs typeface="Arial"/>
                        </a:rPr>
                        <a:t> </a:t>
                      </a:r>
                      <a:r>
                        <a:rPr lang="en-US" sz="1200" b="0" i="0">
                          <a:latin typeface="Arial"/>
                          <a:cs typeface="Arial"/>
                        </a:rPr>
                        <a:t>Quantity</a:t>
                      </a:r>
                      <a:r>
                        <a:rPr lang="en-US" sz="1200" b="0" i="0" spc="-65">
                          <a:latin typeface="Arial"/>
                          <a:cs typeface="Arial"/>
                        </a:rPr>
                        <a:t> </a:t>
                      </a:r>
                      <a:r>
                        <a:rPr lang="en-US" sz="1200" b="0" i="0">
                          <a:latin typeface="Arial"/>
                          <a:cs typeface="Arial"/>
                        </a:rPr>
                        <a:t>(IDIQ)</a:t>
                      </a:r>
                      <a:r>
                        <a:rPr lang="en-US" sz="1200" b="0" i="0" spc="-65">
                          <a:latin typeface="Arial"/>
                          <a:cs typeface="Arial"/>
                        </a:rPr>
                        <a:t> Orders </a:t>
                      </a:r>
                      <a:r>
                        <a:rPr lang="en-US" sz="1200" b="0" i="0">
                          <a:latin typeface="Arial"/>
                          <a:cs typeface="Arial"/>
                        </a:rPr>
                        <a:t>and</a:t>
                      </a:r>
                      <a:r>
                        <a:rPr lang="en-US" sz="1200" b="0" i="0" spc="-25">
                          <a:latin typeface="Arial"/>
                          <a:cs typeface="Arial"/>
                        </a:rPr>
                        <a:t> Definitive Contracts)</a:t>
                      </a:r>
                      <a:endParaRPr sz="1200" b="0" i="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91440" algn="ctr">
                        <a:lnSpc>
                          <a:spcPct val="100000"/>
                        </a:lnSpc>
                        <a:spcBef>
                          <a:spcPts val="60"/>
                        </a:spcBef>
                      </a:pPr>
                      <a:r>
                        <a:rPr lang="en-US" sz="1200" b="0" dirty="0">
                          <a:latin typeface="Arial"/>
                          <a:cs typeface="Arial"/>
                        </a:rPr>
                        <a:t>169</a:t>
                      </a:r>
                      <a:endParaRPr sz="1200" b="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24652">
                <a:tc>
                  <a:txBody>
                    <a:bodyPr/>
                    <a:lstStyle/>
                    <a:p>
                      <a:pPr marL="91440" algn="l">
                        <a:lnSpc>
                          <a:spcPct val="100000"/>
                        </a:lnSpc>
                        <a:spcBef>
                          <a:spcPts val="60"/>
                        </a:spcBef>
                      </a:pPr>
                      <a:r>
                        <a:rPr sz="1200" b="0" i="0">
                          <a:latin typeface="Arial"/>
                          <a:cs typeface="Arial"/>
                        </a:rPr>
                        <a:t>General</a:t>
                      </a:r>
                      <a:r>
                        <a:rPr sz="1200" b="0" i="0" spc="-60">
                          <a:latin typeface="Arial"/>
                          <a:cs typeface="Arial"/>
                        </a:rPr>
                        <a:t> </a:t>
                      </a:r>
                      <a:r>
                        <a:rPr sz="1200" b="0" i="0">
                          <a:latin typeface="Arial"/>
                          <a:cs typeface="Arial"/>
                        </a:rPr>
                        <a:t>Services</a:t>
                      </a:r>
                      <a:r>
                        <a:rPr sz="1200" b="0" i="0" spc="-45">
                          <a:latin typeface="Arial"/>
                          <a:cs typeface="Arial"/>
                        </a:rPr>
                        <a:t> </a:t>
                      </a:r>
                      <a:r>
                        <a:rPr sz="1200" b="0" i="0">
                          <a:latin typeface="Arial"/>
                          <a:cs typeface="Arial"/>
                        </a:rPr>
                        <a:t>Administration</a:t>
                      </a:r>
                      <a:r>
                        <a:rPr sz="1200" b="0" i="0" spc="-50">
                          <a:latin typeface="Arial"/>
                          <a:cs typeface="Arial"/>
                        </a:rPr>
                        <a:t> </a:t>
                      </a:r>
                      <a:r>
                        <a:rPr sz="1200" b="0" i="0" spc="-20">
                          <a:latin typeface="Arial"/>
                          <a:cs typeface="Arial"/>
                        </a:rPr>
                        <a:t>(GSA)</a:t>
                      </a:r>
                      <a:endParaRPr sz="1200" b="0" i="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91440" algn="ctr">
                        <a:lnSpc>
                          <a:spcPct val="100000"/>
                        </a:lnSpc>
                        <a:spcBef>
                          <a:spcPts val="60"/>
                        </a:spcBef>
                      </a:pPr>
                      <a:r>
                        <a:rPr lang="en-US" sz="1200" b="0" dirty="0">
                          <a:latin typeface="Arial"/>
                          <a:cs typeface="Arial"/>
                        </a:rPr>
                        <a:t>67</a:t>
                      </a:r>
                      <a:endParaRPr sz="1200" b="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24652">
                <a:tc>
                  <a:txBody>
                    <a:bodyPr/>
                    <a:lstStyle/>
                    <a:p>
                      <a:pPr marL="91440" algn="l">
                        <a:lnSpc>
                          <a:spcPct val="100000"/>
                        </a:lnSpc>
                        <a:spcBef>
                          <a:spcPts val="60"/>
                        </a:spcBef>
                      </a:pPr>
                      <a:r>
                        <a:rPr sz="1200" b="0" i="0">
                          <a:latin typeface="Arial"/>
                          <a:cs typeface="Arial"/>
                        </a:rPr>
                        <a:t>Transformation</a:t>
                      </a:r>
                      <a:r>
                        <a:rPr sz="1200" b="0" i="0" spc="-60">
                          <a:latin typeface="Arial"/>
                          <a:cs typeface="Arial"/>
                        </a:rPr>
                        <a:t> </a:t>
                      </a:r>
                      <a:r>
                        <a:rPr sz="1200" b="0" i="0" spc="-10">
                          <a:latin typeface="Arial"/>
                          <a:cs typeface="Arial"/>
                        </a:rPr>
                        <a:t>Twenty-</a:t>
                      </a:r>
                      <a:r>
                        <a:rPr sz="1200" b="0" i="0">
                          <a:latin typeface="Arial"/>
                          <a:cs typeface="Arial"/>
                        </a:rPr>
                        <a:t>One</a:t>
                      </a:r>
                      <a:r>
                        <a:rPr sz="1200" b="0" i="0" spc="-50">
                          <a:latin typeface="Arial"/>
                          <a:cs typeface="Arial"/>
                        </a:rPr>
                        <a:t> </a:t>
                      </a:r>
                      <a:r>
                        <a:rPr sz="1200" b="0" i="0">
                          <a:latin typeface="Arial"/>
                          <a:cs typeface="Arial"/>
                        </a:rPr>
                        <a:t>Technology</a:t>
                      </a:r>
                      <a:r>
                        <a:rPr sz="1200" b="0" i="0" spc="-10">
                          <a:latin typeface="Arial"/>
                          <a:cs typeface="Arial"/>
                        </a:rPr>
                        <a:t> </a:t>
                      </a:r>
                      <a:r>
                        <a:rPr sz="1200" b="0" i="0">
                          <a:latin typeface="Arial"/>
                          <a:cs typeface="Arial"/>
                        </a:rPr>
                        <a:t>–</a:t>
                      </a:r>
                      <a:r>
                        <a:rPr sz="1200" b="0" i="0" spc="-15">
                          <a:latin typeface="Arial"/>
                          <a:cs typeface="Arial"/>
                        </a:rPr>
                        <a:t> </a:t>
                      </a:r>
                      <a:r>
                        <a:rPr sz="1200" b="0" i="0">
                          <a:latin typeface="Arial"/>
                          <a:cs typeface="Arial"/>
                        </a:rPr>
                        <a:t>Next</a:t>
                      </a:r>
                      <a:r>
                        <a:rPr sz="1200" b="0" i="0" spc="-30">
                          <a:latin typeface="Arial"/>
                          <a:cs typeface="Arial"/>
                        </a:rPr>
                        <a:t> </a:t>
                      </a:r>
                      <a:r>
                        <a:rPr sz="1200" b="0" i="0">
                          <a:latin typeface="Arial"/>
                          <a:cs typeface="Arial"/>
                        </a:rPr>
                        <a:t>Generation</a:t>
                      </a:r>
                      <a:r>
                        <a:rPr sz="1200" b="0" i="0" spc="-45">
                          <a:latin typeface="Arial"/>
                          <a:cs typeface="Arial"/>
                        </a:rPr>
                        <a:t> </a:t>
                      </a:r>
                      <a:r>
                        <a:rPr sz="1200" b="0" i="0" spc="-10">
                          <a:latin typeface="Arial"/>
                          <a:cs typeface="Arial"/>
                        </a:rPr>
                        <a:t>(T4NG)</a:t>
                      </a:r>
                      <a:endParaRPr sz="1200" b="0" i="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91440" algn="ctr">
                        <a:lnSpc>
                          <a:spcPct val="100000"/>
                        </a:lnSpc>
                        <a:spcBef>
                          <a:spcPts val="60"/>
                        </a:spcBef>
                      </a:pPr>
                      <a:r>
                        <a:rPr lang="en-US" sz="1200" b="0" dirty="0">
                          <a:latin typeface="Arial"/>
                          <a:cs typeface="Arial"/>
                        </a:rPr>
                        <a:t>19</a:t>
                      </a:r>
                      <a:endParaRPr sz="1200" b="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41704">
                <a:tc>
                  <a:txBody>
                    <a:bodyPr/>
                    <a:lstStyle/>
                    <a:p>
                      <a:pPr marL="91440" algn="l">
                        <a:lnSpc>
                          <a:spcPct val="100000"/>
                        </a:lnSpc>
                        <a:spcBef>
                          <a:spcPts val="60"/>
                        </a:spcBef>
                      </a:pPr>
                      <a:r>
                        <a:rPr sz="1200" b="0" i="0" dirty="0">
                          <a:latin typeface="Arial"/>
                          <a:cs typeface="Arial"/>
                        </a:rPr>
                        <a:t>Orders</a:t>
                      </a:r>
                      <a:r>
                        <a:rPr sz="1200" b="0" i="0" spc="-75" dirty="0">
                          <a:latin typeface="Arial"/>
                          <a:cs typeface="Arial"/>
                        </a:rPr>
                        <a:t> </a:t>
                      </a:r>
                      <a:r>
                        <a:rPr sz="1200" b="0" i="0" dirty="0">
                          <a:latin typeface="Arial"/>
                          <a:cs typeface="Arial"/>
                        </a:rPr>
                        <a:t>Against</a:t>
                      </a:r>
                      <a:r>
                        <a:rPr sz="1200" b="0" i="0" spc="-10" dirty="0">
                          <a:latin typeface="Arial"/>
                          <a:cs typeface="Arial"/>
                        </a:rPr>
                        <a:t> </a:t>
                      </a:r>
                      <a:r>
                        <a:rPr sz="1200" b="0" i="0" dirty="0">
                          <a:latin typeface="Arial"/>
                          <a:cs typeface="Arial"/>
                        </a:rPr>
                        <a:t>External</a:t>
                      </a:r>
                      <a:r>
                        <a:rPr sz="1200" b="0" i="0" spc="-40" dirty="0">
                          <a:latin typeface="Arial"/>
                          <a:cs typeface="Arial"/>
                        </a:rPr>
                        <a:t> </a:t>
                      </a:r>
                      <a:r>
                        <a:rPr sz="1200" b="0" i="0" dirty="0">
                          <a:latin typeface="Arial"/>
                          <a:cs typeface="Arial"/>
                        </a:rPr>
                        <a:t>Contract</a:t>
                      </a:r>
                      <a:r>
                        <a:rPr sz="1200" b="0" i="0" spc="-45" dirty="0">
                          <a:latin typeface="Arial"/>
                          <a:cs typeface="Arial"/>
                        </a:rPr>
                        <a:t> </a:t>
                      </a:r>
                      <a:r>
                        <a:rPr sz="1200" b="0" i="0" dirty="0">
                          <a:latin typeface="Arial"/>
                          <a:cs typeface="Arial"/>
                        </a:rPr>
                        <a:t>Vehicles</a:t>
                      </a:r>
                      <a:r>
                        <a:rPr sz="1200" b="0" i="0" spc="-50" dirty="0">
                          <a:latin typeface="Arial"/>
                          <a:cs typeface="Arial"/>
                        </a:rPr>
                        <a:t> </a:t>
                      </a:r>
                      <a:r>
                        <a:rPr sz="1200" b="0" i="0" dirty="0">
                          <a:latin typeface="Arial"/>
                          <a:cs typeface="Arial"/>
                        </a:rPr>
                        <a:t>and</a:t>
                      </a:r>
                      <a:r>
                        <a:rPr sz="1200" b="0" i="0" spc="-40" dirty="0">
                          <a:latin typeface="Arial"/>
                          <a:cs typeface="Arial"/>
                        </a:rPr>
                        <a:t> </a:t>
                      </a:r>
                      <a:r>
                        <a:rPr sz="1200" b="0" i="0" dirty="0">
                          <a:latin typeface="Arial"/>
                          <a:cs typeface="Arial"/>
                        </a:rPr>
                        <a:t>Interagency</a:t>
                      </a:r>
                      <a:r>
                        <a:rPr sz="1200" b="0" i="0" spc="-45" dirty="0">
                          <a:latin typeface="Arial"/>
                          <a:cs typeface="Arial"/>
                        </a:rPr>
                        <a:t> </a:t>
                      </a:r>
                      <a:r>
                        <a:rPr sz="1200" b="0" i="0" dirty="0">
                          <a:latin typeface="Arial"/>
                          <a:cs typeface="Arial"/>
                        </a:rPr>
                        <a:t>Agreements</a:t>
                      </a:r>
                      <a:r>
                        <a:rPr sz="1200" b="0" i="0" spc="-15" dirty="0">
                          <a:latin typeface="Arial"/>
                          <a:cs typeface="Arial"/>
                        </a:rPr>
                        <a:t> </a:t>
                      </a:r>
                      <a:r>
                        <a:rPr sz="1200" b="0" i="0" spc="-10" dirty="0">
                          <a:latin typeface="Arial"/>
                          <a:cs typeface="Arial"/>
                        </a:rPr>
                        <a:t>(IAA)</a:t>
                      </a:r>
                      <a:endParaRPr sz="1200" b="0" i="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91440" algn="ctr">
                        <a:lnSpc>
                          <a:spcPct val="100000"/>
                        </a:lnSpc>
                        <a:spcBef>
                          <a:spcPts val="60"/>
                        </a:spcBef>
                      </a:pPr>
                      <a:r>
                        <a:rPr lang="en-US" sz="1200" b="0" dirty="0">
                          <a:latin typeface="Arial"/>
                          <a:cs typeface="Arial"/>
                        </a:rPr>
                        <a:t>13</a:t>
                      </a:r>
                      <a:endParaRPr sz="1200" b="0" dirty="0">
                        <a:latin typeface="Arial"/>
                        <a:cs typeface="Arial"/>
                      </a:endParaRPr>
                    </a:p>
                  </a:txBody>
                  <a:tcPr marL="0" marR="0" marT="762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0480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16</a:t>
            </a:fld>
            <a:endParaRPr lang="en-US"/>
          </a:p>
        </p:txBody>
      </p:sp>
      <p:graphicFrame>
        <p:nvGraphicFramePr>
          <p:cNvPr id="3" name="Table 2">
            <a:extLst>
              <a:ext uri="{FF2B5EF4-FFF2-40B4-BE49-F238E27FC236}">
                <a16:creationId xmlns:a16="http://schemas.microsoft.com/office/drawing/2014/main" id="{797D26F1-265D-AFF8-361E-8E9D5043A03F}"/>
              </a:ext>
            </a:extLst>
          </p:cNvPr>
          <p:cNvGraphicFramePr>
            <a:graphicFrameLocks noGrp="1"/>
          </p:cNvGraphicFramePr>
          <p:nvPr>
            <p:extLst>
              <p:ext uri="{D42A27DB-BD31-4B8C-83A1-F6EECF244321}">
                <p14:modId xmlns:p14="http://schemas.microsoft.com/office/powerpoint/2010/main" val="2472605550"/>
              </p:ext>
            </p:extLst>
          </p:nvPr>
        </p:nvGraphicFramePr>
        <p:xfrm>
          <a:off x="0" y="1095154"/>
          <a:ext cx="12170732" cy="5442836"/>
        </p:xfrm>
        <a:graphic>
          <a:graphicData uri="http://schemas.openxmlformats.org/drawingml/2006/table">
            <a:tbl>
              <a:tblPr/>
              <a:tblGrid>
                <a:gridCol w="4270433">
                  <a:extLst>
                    <a:ext uri="{9D8B030D-6E8A-4147-A177-3AD203B41FA5}">
                      <a16:colId xmlns:a16="http://schemas.microsoft.com/office/drawing/2014/main" val="4014983545"/>
                    </a:ext>
                  </a:extLst>
                </a:gridCol>
                <a:gridCol w="2928296">
                  <a:extLst>
                    <a:ext uri="{9D8B030D-6E8A-4147-A177-3AD203B41FA5}">
                      <a16:colId xmlns:a16="http://schemas.microsoft.com/office/drawing/2014/main" val="2582649475"/>
                    </a:ext>
                  </a:extLst>
                </a:gridCol>
                <a:gridCol w="4972003">
                  <a:extLst>
                    <a:ext uri="{9D8B030D-6E8A-4147-A177-3AD203B41FA5}">
                      <a16:colId xmlns:a16="http://schemas.microsoft.com/office/drawing/2014/main" val="2464693424"/>
                    </a:ext>
                  </a:extLst>
                </a:gridCol>
              </a:tblGrid>
              <a:tr h="535514">
                <a:tc>
                  <a:txBody>
                    <a:bodyPr/>
                    <a:lstStyle/>
                    <a:p>
                      <a:pPr algn="ctr" fontAlgn="b">
                        <a:buNone/>
                      </a:pPr>
                      <a:r>
                        <a:rPr lang="en-US" sz="2000" b="1" i="0" u="none" strike="noStrike" dirty="0">
                          <a:solidFill>
                            <a:srgbClr val="FFFFFF"/>
                          </a:solidFill>
                          <a:effectLst/>
                          <a:latin typeface="Aptos Narrow" panose="020B0004020202020204" pitchFamily="34" charset="0"/>
                        </a:rPr>
                        <a:t>Current FY26 Pre-Award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b">
                        <a:buNone/>
                      </a:pPr>
                      <a:r>
                        <a:rPr lang="en-US" sz="2000" b="1" i="0" u="none" strike="noStrike">
                          <a:solidFill>
                            <a:srgbClr val="FFFFFF"/>
                          </a:solidFill>
                          <a:effectLst/>
                          <a:latin typeface="Aptos Narrow" panose="020B0004020202020204" pitchFamily="34" charset="0"/>
                        </a:rPr>
                        <a:t>Actions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b">
                        <a:buNone/>
                      </a:pPr>
                      <a:r>
                        <a:rPr lang="en-US" sz="2000" b="1" i="0" u="none" strike="noStrike" dirty="0">
                          <a:solidFill>
                            <a:srgbClr val="FFFFFF"/>
                          </a:solidFill>
                          <a:effectLst/>
                          <a:latin typeface="Aptos Narrow" panose="020B0004020202020204" pitchFamily="34" charset="0"/>
                        </a:rPr>
                        <a:t>Estimated Obligation Amount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3107499688"/>
                  </a:ext>
                </a:extLst>
              </a:tr>
              <a:tr h="535514">
                <a:tc>
                  <a:txBody>
                    <a:bodyPr/>
                    <a:lstStyle/>
                    <a:p>
                      <a:pPr algn="ctr" fontAlgn="b">
                        <a:buNone/>
                      </a:pPr>
                      <a:r>
                        <a:rPr lang="en-US" sz="2000" b="0" i="0" u="none" strike="noStrike">
                          <a:solidFill>
                            <a:srgbClr val="000000"/>
                          </a:solidFill>
                          <a:effectLst/>
                          <a:latin typeface="Aptos Narrow" panose="020B0004020202020204" pitchFamily="34" charset="0"/>
                        </a:rPr>
                        <a:t>Actionable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0" i="0" u="none" strike="noStrike">
                          <a:solidFill>
                            <a:srgbClr val="000000"/>
                          </a:solidFill>
                          <a:effectLst/>
                          <a:latin typeface="Aptos Narrow" panose="020B0004020202020204" pitchFamily="34" charset="0"/>
                        </a:rPr>
                        <a:t>198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0" i="0" u="none" strike="noStrike">
                          <a:solidFill>
                            <a:srgbClr val="000000"/>
                          </a:solidFill>
                          <a:effectLst/>
                          <a:latin typeface="Aptos Narrow" panose="020B0004020202020204" pitchFamily="34" charset="0"/>
                        </a:rPr>
                        <a:t>$1,015,670,492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2854287542"/>
                  </a:ext>
                </a:extLst>
              </a:tr>
              <a:tr h="535514">
                <a:tc>
                  <a:txBody>
                    <a:bodyPr/>
                    <a:lstStyle/>
                    <a:p>
                      <a:pPr algn="ctr" fontAlgn="b">
                        <a:buNone/>
                      </a:pPr>
                      <a:r>
                        <a:rPr lang="en-US" sz="2000" b="0" i="0" u="none" strike="noStrike">
                          <a:solidFill>
                            <a:srgbClr val="000000"/>
                          </a:solidFill>
                          <a:effectLst/>
                          <a:latin typeface="Aptos Narrow" panose="020B0004020202020204" pitchFamily="34" charset="0"/>
                        </a:rPr>
                        <a:t>Non-Actionable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000" b="0" i="0" u="none" strike="noStrike">
                          <a:solidFill>
                            <a:srgbClr val="000000"/>
                          </a:solidFill>
                          <a:effectLst/>
                          <a:latin typeface="Aptos Narrow" panose="020B0004020202020204" pitchFamily="34" charset="0"/>
                        </a:rPr>
                        <a:t>522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000" b="0" i="0" u="none" strike="noStrike">
                          <a:solidFill>
                            <a:srgbClr val="000000"/>
                          </a:solidFill>
                          <a:effectLst/>
                          <a:latin typeface="Aptos Narrow" panose="020B0004020202020204" pitchFamily="34" charset="0"/>
                        </a:rPr>
                        <a:t>$2,297,457,937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6184658"/>
                  </a:ext>
                </a:extLst>
              </a:tr>
              <a:tr h="535514">
                <a:tc>
                  <a:txBody>
                    <a:bodyPr/>
                    <a:lstStyle/>
                    <a:p>
                      <a:pPr algn="ctr" fontAlgn="b">
                        <a:buNone/>
                      </a:pPr>
                      <a:r>
                        <a:rPr lang="en-US" sz="2000" b="1" i="0" u="none" strike="noStrike" dirty="0">
                          <a:solidFill>
                            <a:srgbClr val="000000"/>
                          </a:solidFill>
                          <a:effectLst/>
                          <a:latin typeface="Aptos Narrow" panose="020B00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1" i="0" u="none" strike="noStrike" dirty="0">
                          <a:solidFill>
                            <a:srgbClr val="000000"/>
                          </a:solidFill>
                          <a:effectLst/>
                          <a:latin typeface="Aptos Narrow" panose="020B0004020202020204" pitchFamily="34" charset="0"/>
                        </a:rPr>
                        <a:t>720*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1" i="0" u="none" strike="noStrike" dirty="0">
                          <a:solidFill>
                            <a:srgbClr val="000000"/>
                          </a:solidFill>
                          <a:effectLst/>
                          <a:latin typeface="Aptos Narrow" panose="020B0004020202020204" pitchFamily="34" charset="0"/>
                        </a:rPr>
                        <a:t>$3,313,128,429*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532879410"/>
                  </a:ext>
                </a:extLst>
              </a:tr>
              <a:tr h="623210">
                <a:tc>
                  <a:txBody>
                    <a:bodyPr/>
                    <a:lstStyle/>
                    <a:p>
                      <a:pPr algn="l" fontAlgn="b">
                        <a:buNone/>
                      </a:pPr>
                      <a:r>
                        <a:rPr lang="en-US" sz="2000" b="1" i="0" u="none" strike="noStrike" dirty="0">
                          <a:effectLst/>
                          <a:latin typeface="Aptos Narrow" panose="020B0004020202020204" pitchFamily="34" charset="0"/>
                        </a:rPr>
                        <a:t>*Projected new awards: ~321 actions/~$2.1B obligations</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US" sz="2000" b="0" i="0" u="none" strike="noStrike" dirty="0">
                        <a:effectLst/>
                        <a:latin typeface="Aptos Narrow" panose="020B000402020202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US" sz="2000" b="0" i="0" u="none" strike="noStrike">
                        <a:effectLst/>
                        <a:latin typeface="Aptos Narrow" panose="020B000402020202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8665739"/>
                  </a:ext>
                </a:extLst>
              </a:tr>
              <a:tr h="535514">
                <a:tc>
                  <a:txBody>
                    <a:bodyPr/>
                    <a:lstStyle/>
                    <a:p>
                      <a:pPr algn="ctr" fontAlgn="b">
                        <a:buNone/>
                      </a:pPr>
                      <a:r>
                        <a:rPr lang="en-US" sz="2000" b="1" i="0" u="none" strike="noStrike">
                          <a:solidFill>
                            <a:srgbClr val="FFFFFF"/>
                          </a:solidFill>
                          <a:effectLst/>
                          <a:latin typeface="Aptos Narrow" panose="020B0004020202020204" pitchFamily="34" charset="0"/>
                        </a:rPr>
                        <a:t>FY26 Awarded to Date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b">
                        <a:buNone/>
                      </a:pPr>
                      <a:r>
                        <a:rPr lang="en-US" sz="2000" b="1" i="0" u="none" strike="noStrike">
                          <a:solidFill>
                            <a:srgbClr val="FFFFFF"/>
                          </a:solidFill>
                          <a:effectLst/>
                          <a:latin typeface="Aptos Narrow" panose="020B0004020202020204" pitchFamily="34" charset="0"/>
                        </a:rPr>
                        <a:t>Awarded Actions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b">
                        <a:buNone/>
                      </a:pPr>
                      <a:r>
                        <a:rPr lang="en-US" sz="2000" b="1" i="0" u="none" strike="noStrike">
                          <a:solidFill>
                            <a:srgbClr val="FFFFFF"/>
                          </a:solidFill>
                          <a:effectLst/>
                          <a:latin typeface="Aptos Narrow" panose="020B0004020202020204" pitchFamily="34" charset="0"/>
                        </a:rPr>
                        <a:t>Awarded YTD Obligation Amount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2030476544"/>
                  </a:ext>
                </a:extLst>
              </a:tr>
              <a:tr h="535514">
                <a:tc>
                  <a:txBody>
                    <a:bodyPr/>
                    <a:lstStyle/>
                    <a:p>
                      <a:pPr algn="ctr" fontAlgn="b">
                        <a:buNone/>
                      </a:pPr>
                      <a:r>
                        <a:rPr lang="en-US" sz="2000" b="1" i="0" u="none" strike="noStrike">
                          <a:solidFill>
                            <a:srgbClr val="000000"/>
                          </a:solidFill>
                          <a:effectLst/>
                          <a:latin typeface="Aptos Narrow" panose="020B00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1" i="0" u="none" strike="noStrike">
                          <a:solidFill>
                            <a:srgbClr val="000000"/>
                          </a:solidFill>
                          <a:effectLst/>
                          <a:latin typeface="Aptos Narrow" panose="020B0004020202020204" pitchFamily="34" charset="0"/>
                        </a:rPr>
                        <a:t>1590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1" i="0" u="none" strike="noStrike">
                          <a:solidFill>
                            <a:srgbClr val="000000"/>
                          </a:solidFill>
                          <a:effectLst/>
                          <a:latin typeface="Aptos Narrow" panose="020B0004020202020204" pitchFamily="34" charset="0"/>
                        </a:rPr>
                        <a:t>$5,003,403,148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563268298"/>
                  </a:ext>
                </a:extLst>
              </a:tr>
              <a:tr h="535514">
                <a:tc>
                  <a:txBody>
                    <a:bodyPr/>
                    <a:lstStyle/>
                    <a:p>
                      <a:pPr algn="ctr" fontAlgn="b">
                        <a:buNone/>
                      </a:pPr>
                      <a:endParaRPr lang="en-US" sz="2000" b="0" i="0" u="none" strike="noStrike" dirty="0">
                        <a:effectLst/>
                        <a:latin typeface="Aptos Narrow" panose="020B000402020202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US" sz="2000" b="0" i="0" u="none" strike="noStrike">
                        <a:effectLst/>
                        <a:latin typeface="Aptos Narrow" panose="020B000402020202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b">
                        <a:buNone/>
                      </a:pPr>
                      <a:endParaRPr lang="en-US" sz="2000" b="0" i="0" u="none" strike="noStrike">
                        <a:effectLst/>
                        <a:latin typeface="Aptos Narrow" panose="020B000402020202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636802378"/>
                  </a:ext>
                </a:extLst>
              </a:tr>
              <a:tr h="535514">
                <a:tc>
                  <a:txBody>
                    <a:bodyPr/>
                    <a:lstStyle/>
                    <a:p>
                      <a:pPr algn="ctr" fontAlgn="b">
                        <a:buNone/>
                      </a:pPr>
                      <a:r>
                        <a:rPr lang="en-US" sz="2000" b="1" i="0" u="none" strike="noStrike" dirty="0">
                          <a:solidFill>
                            <a:srgbClr val="FFFFFF"/>
                          </a:solidFill>
                          <a:effectLst/>
                          <a:latin typeface="Aptos Narrow" panose="020B0004020202020204" pitchFamily="34" charset="0"/>
                        </a:rPr>
                        <a:t>FY26 End of Year Projection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US" sz="2000" b="1" i="0" u="none" strike="noStrike" dirty="0">
                          <a:solidFill>
                            <a:srgbClr val="FFFFFF"/>
                          </a:solidFill>
                          <a:effectLst/>
                          <a:latin typeface="Aptos Narrow" panose="020B0004020202020204" pitchFamily="34" charset="0"/>
                        </a:rPr>
                        <a:t>Projected Actions</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b">
                        <a:buNone/>
                      </a:pPr>
                      <a:r>
                        <a:rPr lang="en-US" sz="2000" b="1" i="0" u="none" strike="noStrike" dirty="0">
                          <a:solidFill>
                            <a:srgbClr val="FFFFFF"/>
                          </a:solidFill>
                          <a:effectLst/>
                          <a:latin typeface="Aptos Narrow" panose="020B0004020202020204" pitchFamily="34" charset="0"/>
                        </a:rPr>
                        <a:t>Projected Obligations</a:t>
                      </a:r>
                    </a:p>
                  </a:txBody>
                  <a:tcPr marL="6350" marR="6350" marT="635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788729341"/>
                  </a:ext>
                </a:extLst>
              </a:tr>
              <a:tr h="535514">
                <a:tc>
                  <a:txBody>
                    <a:bodyPr/>
                    <a:lstStyle/>
                    <a:p>
                      <a:pPr algn="ctr" fontAlgn="b">
                        <a:buNone/>
                      </a:pPr>
                      <a:r>
                        <a:rPr lang="en-US" sz="2000" b="1" i="0" u="none" strike="noStrike" dirty="0">
                          <a:solidFill>
                            <a:srgbClr val="000000"/>
                          </a:solidFill>
                          <a:effectLst/>
                          <a:latin typeface="Aptos Narrow" panose="020B0004020202020204" pitchFamily="34" charset="0"/>
                        </a:rPr>
                        <a:t>Total</a:t>
                      </a:r>
                    </a:p>
                  </a:txBody>
                  <a:tcPr marL="6350" marR="6350" marT="6350" marB="0" anchor="b">
                    <a:lnL w="6350" cap="flat" cmpd="sng" algn="ctr">
                      <a:solidFill>
                        <a:srgbClr val="44B3E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b">
                        <a:buNone/>
                      </a:pPr>
                      <a:r>
                        <a:rPr lang="en-US" sz="2000" b="1" i="0" u="none" strike="noStrike" dirty="0">
                          <a:solidFill>
                            <a:srgbClr val="000000"/>
                          </a:solidFill>
                          <a:effectLst/>
                          <a:latin typeface="Aptos Narrow" panose="020B0004020202020204" pitchFamily="34" charset="0"/>
                        </a:rPr>
                        <a:t>2310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buNone/>
                      </a:pPr>
                      <a:r>
                        <a:rPr lang="en-US" sz="2000" b="1" i="0" u="none" strike="noStrike" dirty="0">
                          <a:solidFill>
                            <a:srgbClr val="000000"/>
                          </a:solidFill>
                          <a:effectLst/>
                          <a:latin typeface="Aptos Narrow" panose="020B0004020202020204" pitchFamily="34" charset="0"/>
                        </a:rPr>
                        <a:t>$8,316,531,576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098451967"/>
                  </a:ext>
                </a:extLst>
              </a:tr>
            </a:tbl>
          </a:graphicData>
        </a:graphic>
      </p:graphicFrame>
      <p:sp>
        <p:nvSpPr>
          <p:cNvPr id="9" name="object 34">
            <a:extLst>
              <a:ext uri="{FF2B5EF4-FFF2-40B4-BE49-F238E27FC236}">
                <a16:creationId xmlns:a16="http://schemas.microsoft.com/office/drawing/2014/main" id="{43AED61A-8C5B-B208-694C-563B7662BEFA}"/>
              </a:ext>
            </a:extLst>
          </p:cNvPr>
          <p:cNvSpPr txBox="1">
            <a:spLocks noGrp="1"/>
          </p:cNvSpPr>
          <p:nvPr>
            <p:ph type="title"/>
          </p:nvPr>
        </p:nvSpPr>
        <p:spPr>
          <a:xfrm>
            <a:off x="1733107" y="277037"/>
            <a:ext cx="9824484" cy="505267"/>
          </a:xfrm>
          <a:prstGeom prst="rect">
            <a:avLst/>
          </a:prstGeom>
        </p:spPr>
        <p:txBody>
          <a:bodyPr vert="horz" wrap="square" lIns="0" tIns="12700" rIns="0" bIns="0" rtlCol="0" anchor="ctr">
            <a:spAutoFit/>
          </a:bodyPr>
          <a:lstStyle/>
          <a:p>
            <a:pPr marL="12700">
              <a:spcBef>
                <a:spcPts val="100"/>
              </a:spcBef>
            </a:pPr>
            <a:r>
              <a:rPr lang="en-US" sz="3200" spc="-10" dirty="0">
                <a:solidFill>
                  <a:schemeClr val="bg1"/>
                </a:solidFill>
                <a:latin typeface=" Arial "/>
              </a:rPr>
              <a:t>FY26 Workload and End of Year (EOY) Projection</a:t>
            </a:r>
            <a:endParaRPr sz="3200" dirty="0">
              <a:solidFill>
                <a:schemeClr val="bg1"/>
              </a:solidFill>
              <a:latin typeface=" Arial "/>
            </a:endParaRPr>
          </a:p>
        </p:txBody>
      </p:sp>
    </p:spTree>
    <p:extLst>
      <p:ext uri="{BB962C8B-B14F-4D97-AF65-F5344CB8AC3E}">
        <p14:creationId xmlns:p14="http://schemas.microsoft.com/office/powerpoint/2010/main" val="1658644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6D96-6EDB-51F3-9C4B-1F8B2F347D8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6CCACFC-6928-93FE-3AA4-4A34B8139948}"/>
              </a:ext>
            </a:extLst>
          </p:cNvPr>
          <p:cNvSpPr>
            <a:spLocks noGrp="1"/>
          </p:cNvSpPr>
          <p:nvPr>
            <p:ph sz="quarter" idx="13"/>
          </p:nvPr>
        </p:nvSpPr>
        <p:spPr>
          <a:xfrm>
            <a:off x="798802" y="1630837"/>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FB256C1D-8374-FCE0-CABC-1C3E2C19FE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E9E45E-A2E1-EB72-0F84-FB0D86B152B6}"/>
              </a:ext>
            </a:extLst>
          </p:cNvPr>
          <p:cNvSpPr txBox="1"/>
          <p:nvPr/>
        </p:nvSpPr>
        <p:spPr>
          <a:xfrm>
            <a:off x="216829" y="1552073"/>
            <a:ext cx="7413171" cy="296747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kern="0" dirty="0">
                <a:effectLst/>
                <a:latin typeface="Arial" panose="020B0604020202020204" pitchFamily="34" charset="0"/>
                <a:ea typeface="Times New Roman" panose="02020603050405020304" pitchFamily="18" charset="0"/>
              </a:rPr>
              <a:t>Department of Veterans Affairs Acquisition: Policy, Innovation Mechanisms &amp;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kern="0" dirty="0">
                <a:effectLst/>
                <a:latin typeface="Arial" panose="020B0604020202020204" pitchFamily="34" charset="0"/>
                <a:ea typeface="Times New Roman" panose="02020603050405020304" pitchFamily="18" charset="0"/>
              </a:rPr>
              <a:t>What We Need from Industry</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4">
            <a:extLst>
              <a:ext uri="{FF2B5EF4-FFF2-40B4-BE49-F238E27FC236}">
                <a16:creationId xmlns:a16="http://schemas.microsoft.com/office/drawing/2014/main" id="{C5DCC6D8-6297-69F1-5EF5-17BE2DF017D4}"/>
              </a:ext>
            </a:extLst>
          </p:cNvPr>
          <p:cNvSpPr txBox="1">
            <a:spLocks/>
          </p:cNvSpPr>
          <p:nvPr/>
        </p:nvSpPr>
        <p:spPr>
          <a:xfrm>
            <a:off x="5805377" y="4656939"/>
            <a:ext cx="6341783" cy="1827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Mr. Phillip W. Christy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Principal Executive Director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Office of Acquisition, Logistics, and Construction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and Chief Acquisition Officer, Department of Veterans Affairs </a:t>
            </a:r>
          </a:p>
        </p:txBody>
      </p:sp>
      <p:pic>
        <p:nvPicPr>
          <p:cNvPr id="1026" name="Picture 2">
            <a:extLst>
              <a:ext uri="{FF2B5EF4-FFF2-40B4-BE49-F238E27FC236}">
                <a16:creationId xmlns:a16="http://schemas.microsoft.com/office/drawing/2014/main" id="{CC1D0999-6939-4A25-EDE7-8FAD3D3DF6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0086" y="1287484"/>
            <a:ext cx="2755857" cy="34448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B0555F6-136C-AD43-5A66-828E5E722AAE}"/>
              </a:ext>
            </a:extLst>
          </p:cNvPr>
          <p:cNvSpPr txBox="1"/>
          <p:nvPr/>
        </p:nvSpPr>
        <p:spPr>
          <a:xfrm>
            <a:off x="2503714" y="238645"/>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lang="en-US"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7731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FFDE3-7990-206E-FDDD-010B97BB0E0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39A9F69-D678-4D21-6AE8-9EAD072FB0CD}"/>
              </a:ext>
            </a:extLst>
          </p:cNvPr>
          <p:cNvSpPr>
            <a:spLocks noGrp="1"/>
          </p:cNvSpPr>
          <p:nvPr>
            <p:ph sz="quarter" idx="13"/>
          </p:nvPr>
        </p:nvSpPr>
        <p:spPr>
          <a:xfrm>
            <a:off x="9752988" y="1748959"/>
            <a:ext cx="4742638" cy="2371937"/>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F3309571-3A58-5DF4-A98C-8893AB774A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11F3190-819F-2257-B459-C97BCC73E7C4}"/>
              </a:ext>
            </a:extLst>
          </p:cNvPr>
          <p:cNvSpPr txBox="1"/>
          <p:nvPr/>
        </p:nvSpPr>
        <p:spPr>
          <a:xfrm>
            <a:off x="809687" y="2236124"/>
            <a:ext cx="7130141"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Calibri" charset="0"/>
                <a:ea typeface="Calibri" charset="0"/>
                <a:cs typeface="Calibri" charset="0"/>
              </a:rPr>
              <a:t>Small Business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black"/>
                </a:solidFill>
                <a:effectLst/>
                <a:uLnTx/>
                <a:uFillTx/>
                <a:latin typeface="Calibri" charset="0"/>
                <a:ea typeface="Calibri" charset="0"/>
                <a:cs typeface="Calibri" charset="0"/>
              </a:rPr>
              <a:t>Strategic Engagement </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4">
            <a:extLst>
              <a:ext uri="{FF2B5EF4-FFF2-40B4-BE49-F238E27FC236}">
                <a16:creationId xmlns:a16="http://schemas.microsoft.com/office/drawing/2014/main" id="{A1805A08-448D-4C1D-A2AB-3443204D594D}"/>
              </a:ext>
            </a:extLst>
          </p:cNvPr>
          <p:cNvSpPr txBox="1">
            <a:spLocks/>
          </p:cNvSpPr>
          <p:nvPr/>
        </p:nvSpPr>
        <p:spPr>
          <a:xfrm>
            <a:off x="5776945" y="4773309"/>
            <a:ext cx="6620618" cy="14824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Ms. Chanel Bankston-Carter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Executive Director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Office of Small and Disadvantaged Business Utilization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ptos Display" panose="020B0004020202020204" pitchFamily="34" charset="0"/>
              </a:rPr>
              <a:t> Department of Veterans Affairs</a:t>
            </a:r>
          </a:p>
        </p:txBody>
      </p:sp>
      <p:sp>
        <p:nvSpPr>
          <p:cNvPr id="2" name="TextBox 1">
            <a:extLst>
              <a:ext uri="{FF2B5EF4-FFF2-40B4-BE49-F238E27FC236}">
                <a16:creationId xmlns:a16="http://schemas.microsoft.com/office/drawing/2014/main" id="{1AE03E69-B0F7-AC20-4350-A910A0FCA7CF}"/>
              </a:ext>
            </a:extLst>
          </p:cNvPr>
          <p:cNvSpPr txBox="1"/>
          <p:nvPr/>
        </p:nvSpPr>
        <p:spPr>
          <a:xfrm>
            <a:off x="2503714" y="238645"/>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lang="en-US" sz="3200" dirty="0">
              <a:solidFill>
                <a:schemeClr val="bg1"/>
              </a:solidFill>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68C93178-4F55-F270-49B6-45864D2E7E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3762" y="1475833"/>
            <a:ext cx="2470181" cy="3087727"/>
          </a:xfrm>
          <a:prstGeom prst="rect">
            <a:avLst/>
          </a:prstGeom>
        </p:spPr>
      </p:pic>
    </p:spTree>
    <p:extLst>
      <p:ext uri="{BB962C8B-B14F-4D97-AF65-F5344CB8AC3E}">
        <p14:creationId xmlns:p14="http://schemas.microsoft.com/office/powerpoint/2010/main" val="2569398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E5AF1-9D5D-26E5-4DBF-E0432B1EF5E4}"/>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4A308BE-016F-67C8-CF34-4920C31724E4}"/>
              </a:ext>
            </a:extLst>
          </p:cNvPr>
          <p:cNvSpPr>
            <a:spLocks noGrp="1"/>
          </p:cNvSpPr>
          <p:nvPr>
            <p:ph sz="quarter" idx="13"/>
          </p:nvPr>
        </p:nvSpPr>
        <p:spPr>
          <a:xfrm>
            <a:off x="798802" y="1630837"/>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B4203D99-B138-488D-24E2-42FF61EFE96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CEC7643-A6F8-D2B1-09CD-005385EFF54D}"/>
              </a:ext>
            </a:extLst>
          </p:cNvPr>
          <p:cNvSpPr txBox="1"/>
          <p:nvPr/>
        </p:nvSpPr>
        <p:spPr>
          <a:xfrm>
            <a:off x="297712" y="2112178"/>
            <a:ext cx="7623544" cy="206210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Future Direction of the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Office of Information and Technology </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4">
            <a:extLst>
              <a:ext uri="{FF2B5EF4-FFF2-40B4-BE49-F238E27FC236}">
                <a16:creationId xmlns:a16="http://schemas.microsoft.com/office/drawing/2014/main" id="{713E87CC-7A36-77E9-2025-05536194DB68}"/>
              </a:ext>
            </a:extLst>
          </p:cNvPr>
          <p:cNvSpPr txBox="1">
            <a:spLocks/>
          </p:cNvSpPr>
          <p:nvPr/>
        </p:nvSpPr>
        <p:spPr>
          <a:xfrm>
            <a:off x="5820979" y="4647895"/>
            <a:ext cx="6208227" cy="14824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0000"/>
              </a:lnSpc>
              <a:spcAft>
                <a:spcPts val="800"/>
              </a:spcAft>
              <a:buNone/>
            </a:pPr>
            <a:r>
              <a:rPr lang="en-US" sz="1800" b="1" kern="0" dirty="0">
                <a:effectLst/>
                <a:latin typeface="Aptos Display" panose="020B0004020202020204" pitchFamily="34" charset="0"/>
                <a:ea typeface="Times New Roman" panose="02020603050405020304" pitchFamily="18" charset="0"/>
                <a:cs typeface="Arial" panose="020B0604020202020204" pitchFamily="34" charset="0"/>
              </a:rPr>
              <a:t>Mr. Zack Schwartz</a:t>
            </a:r>
          </a:p>
          <a:p>
            <a:pPr marL="0" marR="0">
              <a:lnSpc>
                <a:spcPct val="100000"/>
              </a:lnSpc>
              <a:spcAft>
                <a:spcPts val="800"/>
              </a:spcAft>
              <a:buNone/>
            </a:pPr>
            <a:r>
              <a:rPr lang="en-US" sz="1800" b="1" kern="0" dirty="0">
                <a:effectLst/>
                <a:latin typeface="Aptos Display" panose="020B0004020202020204" pitchFamily="34" charset="0"/>
                <a:ea typeface="Times New Roman" panose="02020603050405020304" pitchFamily="18" charset="0"/>
                <a:cs typeface="Arial" panose="020B0604020202020204" pitchFamily="34" charset="0"/>
              </a:rPr>
              <a:t>Principal Deputy Assistant Secretary for </a:t>
            </a:r>
          </a:p>
          <a:p>
            <a:pPr marL="0" marR="0">
              <a:lnSpc>
                <a:spcPct val="100000"/>
              </a:lnSpc>
              <a:spcAft>
                <a:spcPts val="800"/>
              </a:spcAft>
              <a:buNone/>
            </a:pPr>
            <a:r>
              <a:rPr lang="en-US" sz="1800" b="1" kern="0" dirty="0">
                <a:effectLst/>
                <a:latin typeface="Aptos Display" panose="020B0004020202020204" pitchFamily="34" charset="0"/>
                <a:ea typeface="Times New Roman" panose="02020603050405020304" pitchFamily="18" charset="0"/>
                <a:cs typeface="Arial" panose="020B0604020202020204" pitchFamily="34" charset="0"/>
              </a:rPr>
              <a:t>Information and Technology, Department of Veterans Affairs </a:t>
            </a:r>
            <a:endParaRPr lang="en-US" sz="2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076" name="Picture 4">
            <a:extLst>
              <a:ext uri="{FF2B5EF4-FFF2-40B4-BE49-F238E27FC236}">
                <a16:creationId xmlns:a16="http://schemas.microsoft.com/office/drawing/2014/main" id="{0F10201C-0EA8-E2E4-F534-B7412A93B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9360" y="1538404"/>
            <a:ext cx="3066648" cy="31357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C9A2C8-6B14-A51C-435B-CD93014F93C6}"/>
              </a:ext>
            </a:extLst>
          </p:cNvPr>
          <p:cNvSpPr txBox="1"/>
          <p:nvPr/>
        </p:nvSpPr>
        <p:spPr>
          <a:xfrm>
            <a:off x="2503714" y="238645"/>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lang="en-US"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2718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307265" y="116958"/>
            <a:ext cx="7995684" cy="967563"/>
          </a:xfrm>
        </p:spPr>
        <p:txBody>
          <a:bodyPr/>
          <a:lstStyle/>
          <a:p>
            <a:r>
              <a:rPr lang="en-US" altLang="en-US" sz="3200" dirty="0">
                <a:solidFill>
                  <a:schemeClr val="bg1"/>
                </a:solidFill>
              </a:rPr>
              <a:t>Welcome &amp; Administrative Remarks</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2</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478466" y="1084521"/>
            <a:ext cx="11440632" cy="5528930"/>
          </a:xfrm>
        </p:spPr>
        <p:txBody>
          <a:bodyPr/>
          <a:lstStyle/>
          <a:p>
            <a:pPr>
              <a:lnSpc>
                <a:spcPct val="150000"/>
              </a:lnSpc>
              <a:spcBef>
                <a:spcPts val="0"/>
              </a:spcBef>
            </a:pPr>
            <a:r>
              <a:rPr lang="en-US" sz="2400" dirty="0"/>
              <a:t>Questions and Answers:</a:t>
            </a:r>
          </a:p>
          <a:p>
            <a:pPr lvl="1">
              <a:lnSpc>
                <a:spcPct val="150000"/>
              </a:lnSpc>
              <a:spcBef>
                <a:spcPts val="0"/>
              </a:spcBef>
              <a:buFont typeface="Wingdings" panose="05000000000000000000" pitchFamily="2" charset="2"/>
              <a:buChar char="v"/>
            </a:pPr>
            <a:r>
              <a:rPr lang="en-US" dirty="0"/>
              <a:t>Please submit your questions throughout the day today via the SLIDO platform by using the QR Code you see on the screen here. </a:t>
            </a:r>
          </a:p>
          <a:p>
            <a:pPr lvl="1">
              <a:lnSpc>
                <a:spcPct val="150000"/>
              </a:lnSpc>
              <a:spcBef>
                <a:spcPts val="0"/>
              </a:spcBef>
              <a:buFont typeface="Wingdings" panose="05000000000000000000" pitchFamily="2" charset="2"/>
              <a:buChar char="v"/>
            </a:pPr>
            <a:r>
              <a:rPr lang="en-US" dirty="0"/>
              <a:t>Posted in various places around the venue.</a:t>
            </a:r>
          </a:p>
          <a:p>
            <a:pPr lvl="1">
              <a:lnSpc>
                <a:spcPct val="150000"/>
              </a:lnSpc>
              <a:spcBef>
                <a:spcPts val="0"/>
              </a:spcBef>
              <a:buFont typeface="Wingdings" panose="05000000000000000000" pitchFamily="2" charset="2"/>
              <a:buChar char="v"/>
            </a:pPr>
            <a:r>
              <a:rPr lang="en-US" dirty="0"/>
              <a:t>Questions will be categorized and directed to the correct subject matter experts for responses, as appropriate, following the event. </a:t>
            </a:r>
          </a:p>
          <a:p>
            <a:pPr lvl="1">
              <a:spcBef>
                <a:spcPts val="0"/>
              </a:spcBef>
              <a:buFont typeface="Wingdings" panose="05000000000000000000" pitchFamily="2" charset="2"/>
              <a:buChar char="v"/>
            </a:pPr>
            <a:endParaRPr lang="en-US" dirty="0"/>
          </a:p>
          <a:p>
            <a:endParaRPr lang="en-US" dirty="0"/>
          </a:p>
        </p:txBody>
      </p:sp>
      <p:pic>
        <p:nvPicPr>
          <p:cNvPr id="3" name="Picture 2">
            <a:extLst>
              <a:ext uri="{FF2B5EF4-FFF2-40B4-BE49-F238E27FC236}">
                <a16:creationId xmlns:a16="http://schemas.microsoft.com/office/drawing/2014/main" id="{6AF9F10F-9C3C-6E58-E505-099330840DD0}"/>
              </a:ext>
            </a:extLst>
          </p:cNvPr>
          <p:cNvPicPr>
            <a:picLocks noChangeAspect="1"/>
          </p:cNvPicPr>
          <p:nvPr/>
        </p:nvPicPr>
        <p:blipFill>
          <a:blip r:embed="rId2"/>
          <a:srcRect/>
          <a:stretch/>
        </p:blipFill>
        <p:spPr>
          <a:xfrm flipH="1">
            <a:off x="4768780" y="4120176"/>
            <a:ext cx="2213975" cy="2213975"/>
          </a:xfrm>
          <a:prstGeom prst="rect">
            <a:avLst/>
          </a:prstGeom>
          <a:noFill/>
        </p:spPr>
      </p:pic>
    </p:spTree>
    <p:extLst>
      <p:ext uri="{BB962C8B-B14F-4D97-AF65-F5344CB8AC3E}">
        <p14:creationId xmlns:p14="http://schemas.microsoft.com/office/powerpoint/2010/main" val="2952036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FCC33-1617-9269-052E-190C70AC5259}"/>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2C1CD11C-FEFE-84E3-8134-C73FCED18552}"/>
              </a:ext>
            </a:extLst>
          </p:cNvPr>
          <p:cNvSpPr/>
          <p:nvPr/>
        </p:nvSpPr>
        <p:spPr>
          <a:xfrm>
            <a:off x="10513314" y="3428998"/>
            <a:ext cx="501086" cy="852752"/>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7A760E7-4856-322B-A621-F6A2CE5DA71B}"/>
              </a:ext>
            </a:extLst>
          </p:cNvPr>
          <p:cNvSpPr/>
          <p:nvPr/>
        </p:nvSpPr>
        <p:spPr>
          <a:xfrm>
            <a:off x="9462974" y="3428999"/>
            <a:ext cx="501086" cy="852752"/>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8C6FF7D-7D35-A1CE-A1B9-EFC477791E79}"/>
              </a:ext>
            </a:extLst>
          </p:cNvPr>
          <p:cNvSpPr/>
          <p:nvPr/>
        </p:nvSpPr>
        <p:spPr>
          <a:xfrm>
            <a:off x="8441016" y="3428998"/>
            <a:ext cx="444322" cy="852751"/>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40432AF-3E7E-32F8-E4D5-D044C4F8C262}"/>
              </a:ext>
            </a:extLst>
          </p:cNvPr>
          <p:cNvSpPr>
            <a:spLocks noGrp="1"/>
          </p:cNvSpPr>
          <p:nvPr>
            <p:ph sz="quarter" idx="13"/>
          </p:nvPr>
        </p:nvSpPr>
        <p:spPr>
          <a:xfrm>
            <a:off x="798802" y="1630837"/>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7C4B2AD6-B6D3-D548-FFB3-879E81663F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31437F8-F3AC-4B4F-2EA0-A518968CEA7F}"/>
              </a:ext>
            </a:extLst>
          </p:cNvPr>
          <p:cNvSpPr txBox="1"/>
          <p:nvPr/>
        </p:nvSpPr>
        <p:spPr>
          <a:xfrm>
            <a:off x="359228" y="1749478"/>
            <a:ext cx="7728858" cy="36625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Calibri" charset="0"/>
                <a:ea typeface="Calibri" charset="0"/>
                <a:cs typeface="Calibri" charset="0"/>
              </a:rPr>
              <a:t>Question &amp; Answer Panel with: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endParaRPr>
          </a:p>
          <a:p>
            <a:pPr algn="ctr"/>
            <a:r>
              <a:rPr lang="en-US" sz="2000" b="1" kern="0" dirty="0">
                <a:latin typeface="Aptos Display" panose="020B0004020202020204" pitchFamily="34" charset="0"/>
                <a:ea typeface="Times New Roman" panose="02020603050405020304" pitchFamily="18" charset="0"/>
                <a:cs typeface="Arial" panose="020B0604020202020204" pitchFamily="34" charset="0"/>
              </a:rPr>
              <a:t>Mr. Zack Schwartz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Principal Deputy Assistant Secretary for Information and Technology</a:t>
            </a:r>
          </a:p>
          <a:p>
            <a:pPr algn="ctr"/>
            <a:endParaRPr lang="en-US" sz="2000" b="1" dirty="0">
              <a:solidFill>
                <a:prstClr val="black"/>
              </a:solidFill>
            </a:endParaRPr>
          </a:p>
          <a:p>
            <a:pPr algn="ctr"/>
            <a:r>
              <a:rPr lang="en-US" sz="2000" b="1" dirty="0">
                <a:solidFill>
                  <a:prstClr val="black"/>
                </a:solidFill>
              </a:rPr>
              <a:t>Mr. Phillip W. Christy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OALC Principal Executive Director and VA Chief Acquisition Officer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kern="0" dirty="0">
              <a:solidFill>
                <a:prstClr val="black"/>
              </a:solidFill>
              <a:latin typeface="Calibri" charset="0"/>
              <a:ea typeface="Calibri" charset="0"/>
              <a:cs typeface="Calibri"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j-lt"/>
                <a:ea typeface="Calibri" charset="0"/>
                <a:cs typeface="Calibri" charset="0"/>
              </a:rPr>
              <a:t>Mr. Jeff Bishop</a:t>
            </a:r>
            <a:endParaRPr lang="en-US" sz="2000" b="1" kern="0" dirty="0">
              <a:solidFill>
                <a:prstClr val="black"/>
              </a:solidFill>
              <a:latin typeface="+mj-lt"/>
              <a:ea typeface="Calibri" charset="0"/>
              <a:cs typeface="Calibri" charset="0"/>
            </a:endParaRPr>
          </a:p>
          <a:p>
            <a:pPr lvl="0" algn="ctr">
              <a:defRPr/>
            </a:pP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TAC Activity Acting Associate Executive Director </a:t>
            </a:r>
            <a:r>
              <a:rPr lang="en-US" sz="2000" kern="0" dirty="0">
                <a:solidFill>
                  <a:prstClr val="black"/>
                </a:solidFill>
                <a:latin typeface="Calibri" charset="0"/>
                <a:ea typeface="Calibri" charset="0"/>
                <a:cs typeface="Calibri" charset="0"/>
              </a:rPr>
              <a:t>and </a:t>
            </a:r>
          </a:p>
          <a:p>
            <a:pPr lvl="0" algn="ctr">
              <a:defRPr/>
            </a:pPr>
            <a:r>
              <a:rPr lang="en-US" sz="2000" kern="0" dirty="0">
                <a:solidFill>
                  <a:prstClr val="black"/>
                </a:solidFill>
                <a:latin typeface="Calibri" charset="0"/>
                <a:ea typeface="Calibri" charset="0"/>
                <a:cs typeface="Calibri" charset="0"/>
              </a:rPr>
              <a:t>Head of the Contracting </a:t>
            </a:r>
            <a:endParaRPr kumimoji="0" lang="en-US" sz="20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4">
            <a:extLst>
              <a:ext uri="{FF2B5EF4-FFF2-40B4-BE49-F238E27FC236}">
                <a16:creationId xmlns:a16="http://schemas.microsoft.com/office/drawing/2014/main" id="{066D01BD-883A-FDEB-6FBC-5EC0E388256D}"/>
              </a:ext>
            </a:extLst>
          </p:cNvPr>
          <p:cNvSpPr txBox="1">
            <a:spLocks/>
          </p:cNvSpPr>
          <p:nvPr/>
        </p:nvSpPr>
        <p:spPr>
          <a:xfrm>
            <a:off x="6019800" y="5391896"/>
            <a:ext cx="5736772" cy="7734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Moderated by: Mr. Rob Howell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dirty="0">
                <a:solidFill>
                  <a:prstClr val="black"/>
                </a:solidFill>
                <a:latin typeface="Calibri" panose="020F0502020204030204"/>
              </a:rPr>
              <a:t>Acting Chief of Staff, Office of Information and Technology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FB86545-5943-CF5E-EC82-82176E2DEA4D}"/>
              </a:ext>
            </a:extLst>
          </p:cNvPr>
          <p:cNvSpPr txBox="1"/>
          <p:nvPr/>
        </p:nvSpPr>
        <p:spPr>
          <a:xfrm>
            <a:off x="2503714" y="238645"/>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lang="en-US" sz="3200" dirty="0">
              <a:solidFill>
                <a:schemeClr val="bg1"/>
              </a:solidFill>
              <a:effectLst>
                <a:outerShdw blurRad="38100" dist="38100" dir="2700000" algn="tl">
                  <a:srgbClr val="000000">
                    <a:alpha val="43137"/>
                  </a:srgbClr>
                </a:outerShdw>
              </a:effectLst>
            </a:endParaRPr>
          </a:p>
        </p:txBody>
      </p:sp>
      <p:sp>
        <p:nvSpPr>
          <p:cNvPr id="6" name="Rectangle 5">
            <a:extLst>
              <a:ext uri="{FF2B5EF4-FFF2-40B4-BE49-F238E27FC236}">
                <a16:creationId xmlns:a16="http://schemas.microsoft.com/office/drawing/2014/main" id="{2F88E556-B351-6776-E4A8-9ADE7BA03F03}"/>
              </a:ext>
            </a:extLst>
          </p:cNvPr>
          <p:cNvSpPr/>
          <p:nvPr/>
        </p:nvSpPr>
        <p:spPr>
          <a:xfrm>
            <a:off x="8176436" y="3766457"/>
            <a:ext cx="3090277" cy="63503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089606-9864-5B3D-2579-D2948B15D84D}"/>
              </a:ext>
            </a:extLst>
          </p:cNvPr>
          <p:cNvSpPr/>
          <p:nvPr/>
        </p:nvSpPr>
        <p:spPr>
          <a:xfrm>
            <a:off x="7924800" y="3766457"/>
            <a:ext cx="3548743" cy="5809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8C1E4F4-543D-4420-FA11-B3EA9512F3FD}"/>
              </a:ext>
            </a:extLst>
          </p:cNvPr>
          <p:cNvSpPr/>
          <p:nvPr/>
        </p:nvSpPr>
        <p:spPr>
          <a:xfrm>
            <a:off x="10541696" y="2894661"/>
            <a:ext cx="444323" cy="478394"/>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002D9FA8-0DA0-9547-96B7-9148B7E916BF}"/>
              </a:ext>
            </a:extLst>
          </p:cNvPr>
          <p:cNvSpPr/>
          <p:nvPr/>
        </p:nvSpPr>
        <p:spPr>
          <a:xfrm>
            <a:off x="8441015" y="2905621"/>
            <a:ext cx="444323" cy="478394"/>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A89975A-D73F-3B55-61A4-CB869826DF88}"/>
              </a:ext>
            </a:extLst>
          </p:cNvPr>
          <p:cNvSpPr/>
          <p:nvPr/>
        </p:nvSpPr>
        <p:spPr>
          <a:xfrm>
            <a:off x="9499412" y="2896848"/>
            <a:ext cx="444323" cy="478394"/>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6595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3132306" y="311702"/>
            <a:ext cx="7802394" cy="686924"/>
          </a:xfrm>
        </p:spPr>
        <p:txBody>
          <a:bodyPr/>
          <a:lstStyle/>
          <a:p>
            <a:r>
              <a:rPr lang="en-US" sz="3200" dirty="0">
                <a:solidFill>
                  <a:prstClr val="white"/>
                </a:solidFill>
              </a:rPr>
              <a:t>Advanced Planning Brief to Industry</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21</a:t>
            </a:fld>
            <a:endParaRPr lang="en-US"/>
          </a:p>
        </p:txBody>
      </p:sp>
      <p:pic>
        <p:nvPicPr>
          <p:cNvPr id="78" name="Picture 2" descr="Image result for meeting break image">
            <a:extLst>
              <a:ext uri="{FF2B5EF4-FFF2-40B4-BE49-F238E27FC236}">
                <a16:creationId xmlns:a16="http://schemas.microsoft.com/office/drawing/2014/main" id="{70D4C847-CA42-74C8-4B8F-5256CCABF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2390" y="1322407"/>
            <a:ext cx="3820436" cy="2682435"/>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243A9DD6-D2B5-F5CE-3D19-A13082131C99}"/>
              </a:ext>
            </a:extLst>
          </p:cNvPr>
          <p:cNvSpPr txBox="1"/>
          <p:nvPr/>
        </p:nvSpPr>
        <p:spPr>
          <a:xfrm>
            <a:off x="3048000" y="4569092"/>
            <a:ext cx="6096000" cy="1274195"/>
          </a:xfrm>
          <a:prstGeom prst="rect">
            <a:avLst/>
          </a:prstGeom>
          <a:noFill/>
        </p:spPr>
        <p:txBody>
          <a:bodyPr wrap="square">
            <a:spAutoFit/>
          </a:bodyPr>
          <a:lstStyle/>
          <a:p>
            <a:pPr algn="ctr">
              <a:lnSpc>
                <a:spcPct val="96000"/>
              </a:lnSpc>
            </a:pPr>
            <a:r>
              <a:rPr lang="en-US" sz="4000" b="1" i="1" dirty="0">
                <a:latin typeface="Arial" panose="020B0604020202020204" pitchFamily="34" charset="0"/>
                <a:cs typeface="Arial" panose="020B0604020202020204" pitchFamily="34" charset="0"/>
              </a:rPr>
              <a:t>Program will resume in 15 Minutes</a:t>
            </a:r>
          </a:p>
        </p:txBody>
      </p:sp>
    </p:spTree>
    <p:extLst>
      <p:ext uri="{BB962C8B-B14F-4D97-AF65-F5344CB8AC3E}">
        <p14:creationId xmlns:p14="http://schemas.microsoft.com/office/powerpoint/2010/main" val="408588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F55B9-2A97-46C4-DCA7-258FB9E3362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0CD9BB1-E6E2-B682-0CF5-9EFAA44D0444}"/>
              </a:ext>
            </a:extLst>
          </p:cNvPr>
          <p:cNvSpPr>
            <a:spLocks noGrp="1"/>
          </p:cNvSpPr>
          <p:nvPr>
            <p:ph sz="quarter" idx="13"/>
          </p:nvPr>
        </p:nvSpPr>
        <p:spPr>
          <a:xfrm>
            <a:off x="355991" y="1329070"/>
            <a:ext cx="10744400" cy="4589515"/>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0B13BCC-59AE-5F74-13FC-E0897268504F}"/>
              </a:ext>
            </a:extLst>
          </p:cNvPr>
          <p:cNvSpPr>
            <a:spLocks noGrp="1"/>
          </p:cNvSpPr>
          <p:nvPr>
            <p:ph type="sldNum" sz="quarter" idx="10"/>
          </p:nvPr>
        </p:nvSpPr>
        <p:spPr>
          <a:xfrm>
            <a:off x="8591707" y="599297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ACE578A-5DEC-05E8-A607-E144A899E800}"/>
              </a:ext>
            </a:extLst>
          </p:cNvPr>
          <p:cNvSpPr txBox="1"/>
          <p:nvPr/>
        </p:nvSpPr>
        <p:spPr>
          <a:xfrm>
            <a:off x="355991" y="1523526"/>
            <a:ext cx="11297293" cy="33547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Calibri" charset="0"/>
                <a:ea typeface="Calibri" charset="0"/>
                <a:cs typeface="Calibri" charset="0"/>
              </a:rPr>
              <a:t>OIT Mission Challenge Panel: Modernization and Innovation</a:t>
            </a:r>
          </a:p>
          <a:p>
            <a:pPr marR="0" lvl="0" defTabSz="914400" rtl="0" eaLnBrk="1" fontAlgn="auto" latinLnBrk="0" hangingPunct="1">
              <a:lnSpc>
                <a:spcPct val="100000"/>
              </a:lnSpc>
              <a:spcBef>
                <a:spcPts val="0"/>
              </a:spcBef>
              <a:spcAft>
                <a:spcPts val="0"/>
              </a:spcAft>
              <a:buClrTx/>
              <a:buSzTx/>
              <a:tabLst/>
              <a:defRPr/>
            </a:pPr>
            <a:endPar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endParaRPr>
          </a:p>
          <a:p>
            <a:pPr marR="0" lvl="0" defTabSz="914400" rtl="0" eaLnBrk="1" fontAlgn="auto" latinLnBrk="0" hangingPunct="1">
              <a:lnSpc>
                <a:spcPct val="100000"/>
              </a:lnSpc>
              <a:spcBef>
                <a:spcPts val="0"/>
              </a:spcBef>
              <a:spcAft>
                <a:spcPts val="0"/>
              </a:spcAft>
              <a:buClrTx/>
              <a:buSzTx/>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Ms. Lisa </a:t>
            </a:r>
            <a:r>
              <a:rPr kumimoji="0" lang="en-US" sz="2000" b="1" i="0" u="none" strike="noStrike" kern="0" cap="none" spc="0" normalizeH="0" baseline="0" noProof="0" dirty="0" err="1">
                <a:ln>
                  <a:noFill/>
                </a:ln>
                <a:solidFill>
                  <a:prstClr val="black"/>
                </a:solidFill>
                <a:effectLst/>
                <a:uLnTx/>
                <a:uFillTx/>
                <a:latin typeface="Calibri" charset="0"/>
                <a:ea typeface="Calibri" charset="0"/>
                <a:cs typeface="Calibri" charset="0"/>
              </a:rPr>
              <a:t>Rosenmerkel</a:t>
            </a: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Compliance, Risk, and Remediation (CRR)</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Jason Miller,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Connectivity and Collaboration Services (CCS)</a:t>
            </a:r>
          </a:p>
          <a:p>
            <a:pPr marR="0" lvl="0" defTabSz="914400" rtl="0" eaLnBrk="1" fontAlgn="auto" latinLnBrk="0" hangingPunct="1">
              <a:lnSpc>
                <a:spcPct val="100000"/>
              </a:lnSpc>
              <a:spcBef>
                <a:spcPts val="0"/>
              </a:spcBef>
              <a:spcAft>
                <a:spcPts val="0"/>
              </a:spcAft>
              <a:buClrTx/>
              <a:buSzTx/>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Jeff VanBemmel,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End User Services (EUS)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Bob Cunningham,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End User Services (EUS)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Jeff Spaeth,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Office of Information Security (OIS)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Dr. Kimberly McManus,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Office of the Chief Technology Officer (OCTO)</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Kendall Krebs,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Infrastructure Operations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Mr. Rob </a:t>
            </a:r>
            <a:r>
              <a:rPr kumimoji="0" lang="en-US" sz="2000" b="1" i="0" u="none" strike="noStrike" kern="0" cap="none" spc="0" normalizeH="0" baseline="0" noProof="0" dirty="0" err="1">
                <a:ln>
                  <a:noFill/>
                </a:ln>
                <a:solidFill>
                  <a:prstClr val="black"/>
                </a:solidFill>
                <a:effectLst/>
                <a:uLnTx/>
                <a:uFillTx/>
                <a:latin typeface="Calibri" charset="0"/>
                <a:ea typeface="Calibri" charset="0"/>
                <a:cs typeface="Calibri" charset="0"/>
              </a:rPr>
              <a:t>Orifici</a:t>
            </a:r>
            <a:r>
              <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rPr>
              <a:t>, </a:t>
            </a:r>
            <a:r>
              <a:rPr kumimoji="0" lang="en-US" sz="2000" i="0" u="none" strike="noStrike" kern="0" cap="none" spc="0" normalizeH="0" baseline="0" noProof="0" dirty="0">
                <a:ln>
                  <a:noFill/>
                </a:ln>
                <a:solidFill>
                  <a:prstClr val="black"/>
                </a:solidFill>
                <a:effectLst/>
                <a:uLnTx/>
                <a:uFillTx/>
                <a:latin typeface="Calibri" charset="0"/>
                <a:ea typeface="Calibri" charset="0"/>
                <a:cs typeface="Calibri" charset="0"/>
              </a:rPr>
              <a:t>Product Delivery Service (PDS)</a:t>
            </a:r>
            <a:endParaRPr kumimoji="0" lang="en-US" sz="2000" b="1" i="0" u="none" strike="noStrike" kern="0" cap="none" spc="0" normalizeH="0" baseline="0" noProof="0" dirty="0">
              <a:ln>
                <a:noFill/>
              </a:ln>
              <a:solidFill>
                <a:prstClr val="black"/>
              </a:solidFill>
              <a:effectLst/>
              <a:uLnTx/>
              <a:uFillTx/>
              <a:latin typeface="Calibri" charset="0"/>
              <a:ea typeface="Calibri" charset="0"/>
              <a:cs typeface="Calibri" charset="0"/>
            </a:endParaRPr>
          </a:p>
        </p:txBody>
      </p:sp>
      <p:sp>
        <p:nvSpPr>
          <p:cNvPr id="8" name="Subtitle 4">
            <a:extLst>
              <a:ext uri="{FF2B5EF4-FFF2-40B4-BE49-F238E27FC236}">
                <a16:creationId xmlns:a16="http://schemas.microsoft.com/office/drawing/2014/main" id="{93831C2A-9C49-BC5F-9F98-275504CF82D7}"/>
              </a:ext>
            </a:extLst>
          </p:cNvPr>
          <p:cNvSpPr txBox="1">
            <a:spLocks/>
          </p:cNvSpPr>
          <p:nvPr/>
        </p:nvSpPr>
        <p:spPr>
          <a:xfrm>
            <a:off x="6379192" y="5291904"/>
            <a:ext cx="4132455" cy="9159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Moderated by: Mr. Howard Steinman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Senior Advisor,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Office of Information and Technology</a:t>
            </a:r>
          </a:p>
        </p:txBody>
      </p:sp>
      <p:sp>
        <p:nvSpPr>
          <p:cNvPr id="3" name="TextBox 2">
            <a:extLst>
              <a:ext uri="{FF2B5EF4-FFF2-40B4-BE49-F238E27FC236}">
                <a16:creationId xmlns:a16="http://schemas.microsoft.com/office/drawing/2014/main" id="{3194CEFD-DCB7-3F0F-6278-00A2DD102A2D}"/>
              </a:ext>
            </a:extLst>
          </p:cNvPr>
          <p:cNvSpPr txBox="1"/>
          <p:nvPr/>
        </p:nvSpPr>
        <p:spPr>
          <a:xfrm>
            <a:off x="2503714" y="238645"/>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490646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623428" y="258771"/>
            <a:ext cx="7802394" cy="686924"/>
          </a:xfrm>
        </p:spPr>
        <p:txBody>
          <a:bodyPr/>
          <a:lstStyle/>
          <a:p>
            <a:r>
              <a:rPr lang="en-US" sz="3200" dirty="0">
                <a:solidFill>
                  <a:prstClr val="white"/>
                </a:solidFill>
              </a:rPr>
              <a:t>Advanced Planning Brief to Industry</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23</a:t>
            </a:fld>
            <a:endParaRPr lang="en-US"/>
          </a:p>
        </p:txBody>
      </p:sp>
      <p:sp>
        <p:nvSpPr>
          <p:cNvPr id="80" name="TextBox 79">
            <a:extLst>
              <a:ext uri="{FF2B5EF4-FFF2-40B4-BE49-F238E27FC236}">
                <a16:creationId xmlns:a16="http://schemas.microsoft.com/office/drawing/2014/main" id="{243A9DD6-D2B5-F5CE-3D19-A13082131C99}"/>
              </a:ext>
            </a:extLst>
          </p:cNvPr>
          <p:cNvSpPr txBox="1"/>
          <p:nvPr/>
        </p:nvSpPr>
        <p:spPr>
          <a:xfrm>
            <a:off x="853897" y="2674203"/>
            <a:ext cx="6096000" cy="3416320"/>
          </a:xfrm>
          <a:prstGeom prst="rect">
            <a:avLst/>
          </a:prstGeom>
          <a:noFill/>
        </p:spPr>
        <p:txBody>
          <a:bodyPr wrap="square">
            <a:spAutoFit/>
          </a:bodyPr>
          <a:lstStyle/>
          <a:p>
            <a:r>
              <a:rPr lang="en-US" sz="2400" dirty="0"/>
              <a:t>During this presentation, </a:t>
            </a:r>
            <a:r>
              <a:rPr lang="en-US" sz="2400" b="1" dirty="0"/>
              <a:t>scan the QR code</a:t>
            </a:r>
            <a:r>
              <a:rPr lang="en-US" sz="2400" dirty="0"/>
              <a:t> to ask questions and share comments. </a:t>
            </a:r>
          </a:p>
          <a:p>
            <a:endParaRPr lang="en-US" sz="2400" dirty="0"/>
          </a:p>
          <a:p>
            <a:r>
              <a:rPr lang="en-US" sz="2400" dirty="0"/>
              <a:t>- We will respond to these </a:t>
            </a:r>
            <a:r>
              <a:rPr lang="en-US" sz="2400" b="1" dirty="0"/>
              <a:t>after the event</a:t>
            </a:r>
            <a:r>
              <a:rPr lang="en-US" sz="2400" dirty="0"/>
              <a:t> and notify event registrants by email when these responses have been posted to the Advance Planning Brief to Industry (APBI) website.</a:t>
            </a:r>
          </a:p>
        </p:txBody>
      </p:sp>
      <p:sp>
        <p:nvSpPr>
          <p:cNvPr id="82" name="TextBox 81">
            <a:extLst>
              <a:ext uri="{FF2B5EF4-FFF2-40B4-BE49-F238E27FC236}">
                <a16:creationId xmlns:a16="http://schemas.microsoft.com/office/drawing/2014/main" id="{C7B878EE-E0F4-5DBE-63A4-1B2D8BF8946C}"/>
              </a:ext>
            </a:extLst>
          </p:cNvPr>
          <p:cNvSpPr txBox="1"/>
          <p:nvPr/>
        </p:nvSpPr>
        <p:spPr>
          <a:xfrm>
            <a:off x="2899144" y="1246115"/>
            <a:ext cx="6953250" cy="769441"/>
          </a:xfrm>
          <a:prstGeom prst="rect">
            <a:avLst/>
          </a:prstGeom>
          <a:noFill/>
        </p:spPr>
        <p:txBody>
          <a:bodyPr wrap="square">
            <a:spAutoFit/>
          </a:bodyPr>
          <a:lstStyle/>
          <a:p>
            <a:r>
              <a:rPr lang="en-US" sz="4400" b="1" dirty="0">
                <a:latin typeface="Arial" panose="020B0604020202020204" pitchFamily="34" charset="0"/>
                <a:cs typeface="Arial" panose="020B0604020202020204" pitchFamily="34" charset="0"/>
              </a:rPr>
              <a:t>Send Us Your Questions</a:t>
            </a:r>
          </a:p>
        </p:txBody>
      </p:sp>
      <p:pic>
        <p:nvPicPr>
          <p:cNvPr id="83" name="Picture 82">
            <a:extLst>
              <a:ext uri="{FF2B5EF4-FFF2-40B4-BE49-F238E27FC236}">
                <a16:creationId xmlns:a16="http://schemas.microsoft.com/office/drawing/2014/main" id="{8F26952D-36FD-6DDB-4EA9-B855A8C8AF49}"/>
              </a:ext>
            </a:extLst>
          </p:cNvPr>
          <p:cNvPicPr>
            <a:picLocks noChangeAspect="1"/>
          </p:cNvPicPr>
          <p:nvPr/>
        </p:nvPicPr>
        <p:blipFill>
          <a:blip r:embed="rId2"/>
          <a:srcRect/>
          <a:stretch/>
        </p:blipFill>
        <p:spPr>
          <a:xfrm>
            <a:off x="7526110" y="2579915"/>
            <a:ext cx="3332390" cy="3332390"/>
          </a:xfrm>
          <a:prstGeom prst="rect">
            <a:avLst/>
          </a:prstGeom>
          <a:noFill/>
        </p:spPr>
      </p:pic>
    </p:spTree>
    <p:extLst>
      <p:ext uri="{BB962C8B-B14F-4D97-AF65-F5344CB8AC3E}">
        <p14:creationId xmlns:p14="http://schemas.microsoft.com/office/powerpoint/2010/main" val="2040253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5DF42-9B09-74E4-F345-F8B32D092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C93107-D953-D9F3-031E-5A219F53A270}"/>
              </a:ext>
            </a:extLst>
          </p:cNvPr>
          <p:cNvSpPr>
            <a:spLocks noGrp="1"/>
          </p:cNvSpPr>
          <p:nvPr>
            <p:ph type="title"/>
          </p:nvPr>
        </p:nvSpPr>
        <p:spPr>
          <a:xfrm>
            <a:off x="1371600" y="95693"/>
            <a:ext cx="10462437" cy="902933"/>
          </a:xfrm>
        </p:spPr>
        <p:txBody>
          <a:bodyPr/>
          <a:lstStyle/>
          <a:p>
            <a:r>
              <a:rPr kumimoji="0" lang="en-US" sz="32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OIT Mission Challenge Panel: Modernization and Innovation</a:t>
            </a:r>
            <a:endParaRPr lang="en-US" sz="3200" dirty="0">
              <a:solidFill>
                <a:schemeClr val="bg1"/>
              </a:solidFill>
            </a:endParaRPr>
          </a:p>
        </p:txBody>
      </p:sp>
      <p:sp>
        <p:nvSpPr>
          <p:cNvPr id="4" name="Content Placeholder 3">
            <a:extLst>
              <a:ext uri="{FF2B5EF4-FFF2-40B4-BE49-F238E27FC236}">
                <a16:creationId xmlns:a16="http://schemas.microsoft.com/office/drawing/2014/main" id="{C6963277-AAFA-F1BF-7D37-A0CC80A0CC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6F759359-E792-0EF6-F815-2CDE709A5F15}"/>
              </a:ext>
            </a:extLst>
          </p:cNvPr>
          <p:cNvSpPr>
            <a:spLocks noGrp="1"/>
          </p:cNvSpPr>
          <p:nvPr>
            <p:ph type="sldNum" sz="quarter" idx="10"/>
          </p:nvPr>
        </p:nvSpPr>
        <p:spPr/>
        <p:txBody>
          <a:bodyPr/>
          <a:lstStyle/>
          <a:p>
            <a:fld id="{E573346A-FCA4-684E-8D18-26E8324063ED}" type="slidenum">
              <a:rPr lang="en-US" smtClean="0"/>
              <a:t>24</a:t>
            </a:fld>
            <a:endParaRPr lang="en-US"/>
          </a:p>
        </p:txBody>
      </p:sp>
      <p:sp>
        <p:nvSpPr>
          <p:cNvPr id="6" name="Content Placeholder 25">
            <a:extLst>
              <a:ext uri="{FF2B5EF4-FFF2-40B4-BE49-F238E27FC236}">
                <a16:creationId xmlns:a16="http://schemas.microsoft.com/office/drawing/2014/main" id="{D06A313D-A5DA-E6DC-3E78-672BDD6F95E3}"/>
              </a:ext>
            </a:extLst>
          </p:cNvPr>
          <p:cNvSpPr>
            <a:spLocks noGrp="1"/>
          </p:cNvSpPr>
          <p:nvPr>
            <p:ph sz="quarter" idx="15"/>
          </p:nvPr>
        </p:nvSpPr>
        <p:spPr>
          <a:xfrm>
            <a:off x="840318" y="4054879"/>
            <a:ext cx="10521949" cy="1993392"/>
          </a:xfrm>
        </p:spPr>
        <p:txBody>
          <a:bodyPr/>
          <a:lstStyle/>
          <a:p>
            <a:endParaRPr lang="en-US"/>
          </a:p>
        </p:txBody>
      </p:sp>
      <p:graphicFrame>
        <p:nvGraphicFramePr>
          <p:cNvPr id="3" name="Content Placeholder 21">
            <a:extLst>
              <a:ext uri="{FF2B5EF4-FFF2-40B4-BE49-F238E27FC236}">
                <a16:creationId xmlns:a16="http://schemas.microsoft.com/office/drawing/2014/main" id="{F5404D0F-35CD-B6D8-F095-E0C4CEE35267}"/>
              </a:ext>
            </a:extLst>
          </p:cNvPr>
          <p:cNvGraphicFramePr>
            <a:graphicFrameLocks/>
          </p:cNvGraphicFramePr>
          <p:nvPr>
            <p:extLst>
              <p:ext uri="{D42A27DB-BD31-4B8C-83A1-F6EECF244321}">
                <p14:modId xmlns:p14="http://schemas.microsoft.com/office/powerpoint/2010/main" val="4198609016"/>
              </p:ext>
            </p:extLst>
          </p:nvPr>
        </p:nvGraphicFramePr>
        <p:xfrm>
          <a:off x="1" y="1105787"/>
          <a:ext cx="12192000" cy="5440508"/>
        </p:xfrm>
        <a:graphic>
          <a:graphicData uri="http://schemas.openxmlformats.org/drawingml/2006/table">
            <a:tbl>
              <a:tblPr firstRow="1" bandRow="1">
                <a:tableStyleId>{5C22544A-7EE6-4342-B048-85BDC9FD1C3A}</a:tableStyleId>
              </a:tblPr>
              <a:tblGrid>
                <a:gridCol w="4675736">
                  <a:extLst>
                    <a:ext uri="{9D8B030D-6E8A-4147-A177-3AD203B41FA5}">
                      <a16:colId xmlns:a16="http://schemas.microsoft.com/office/drawing/2014/main" val="1107053731"/>
                    </a:ext>
                  </a:extLst>
                </a:gridCol>
                <a:gridCol w="7516264">
                  <a:extLst>
                    <a:ext uri="{9D8B030D-6E8A-4147-A177-3AD203B41FA5}">
                      <a16:colId xmlns:a16="http://schemas.microsoft.com/office/drawing/2014/main" val="2506381757"/>
                    </a:ext>
                  </a:extLst>
                </a:gridCol>
              </a:tblGrid>
              <a:tr h="463649">
                <a:tc>
                  <a:txBody>
                    <a:bodyPr/>
                    <a:lstStyle/>
                    <a:p>
                      <a:pPr algn="ctr"/>
                      <a:r>
                        <a:rPr lang="en-US" sz="1600" dirty="0">
                          <a:latin typeface="Segoe UI" panose="020B0502040204020203" pitchFamily="34" charset="0"/>
                          <a:cs typeface="Segoe UI" panose="020B0502040204020203" pitchFamily="34" charset="0"/>
                        </a:rPr>
                        <a:t>Mission Challenge</a:t>
                      </a:r>
                    </a:p>
                  </a:txBody>
                  <a:tcPr/>
                </a:tc>
                <a:tc>
                  <a:txBody>
                    <a:bodyPr/>
                    <a:lstStyle/>
                    <a:p>
                      <a:pPr algn="ctr"/>
                      <a:r>
                        <a:rPr lang="en-US" sz="1600" dirty="0">
                          <a:latin typeface="Segoe UI" panose="020B0502040204020203" pitchFamily="34" charset="0"/>
                          <a:cs typeface="Segoe UI" panose="020B0502040204020203" pitchFamily="34" charset="0"/>
                        </a:rPr>
                        <a:t>Moderator</a:t>
                      </a:r>
                    </a:p>
                  </a:txBody>
                  <a:tcPr/>
                </a:tc>
                <a:extLst>
                  <a:ext uri="{0D108BD9-81ED-4DB2-BD59-A6C34878D82A}">
                    <a16:rowId xmlns:a16="http://schemas.microsoft.com/office/drawing/2014/main" val="2228147880"/>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Enterprise Data Storage Environment</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Ms. Lisa Rosenmerkel</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VA Chief Data Officer and Acting Deputy Chief Information Officer for Compliance, Risk, and Remediation</a:t>
                      </a:r>
                    </a:p>
                  </a:txBody>
                  <a:tcPr marL="9525" marR="9525" marT="9525" marB="9525" anchor="ctr"/>
                </a:tc>
                <a:extLst>
                  <a:ext uri="{0D108BD9-81ED-4DB2-BD59-A6C34878D82A}">
                    <a16:rowId xmlns:a16="http://schemas.microsoft.com/office/drawing/2014/main" val="668013055"/>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Technology Fielding and Logistics Pipeline</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Jason Miller</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Acting Deputy Chief Information Officer for Connectivity and Collaboration Services</a:t>
                      </a:r>
                    </a:p>
                  </a:txBody>
                  <a:tcPr marL="9525" marR="9525" marT="9525" marB="9525" anchor="ctr"/>
                </a:tc>
                <a:extLst>
                  <a:ext uri="{0D108BD9-81ED-4DB2-BD59-A6C34878D82A}">
                    <a16:rowId xmlns:a16="http://schemas.microsoft.com/office/drawing/2014/main" val="1787827704"/>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Operational AI for IT Efficiency (AIOps)</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Jeff VanBemmel</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Executive Director for End User Operations, End User Services </a:t>
                      </a:r>
                    </a:p>
                  </a:txBody>
                  <a:tcPr marL="9525" marR="9525" marT="9525" marB="9525" anchor="ctr"/>
                </a:tc>
                <a:extLst>
                  <a:ext uri="{0D108BD9-81ED-4DB2-BD59-A6C34878D82A}">
                    <a16:rowId xmlns:a16="http://schemas.microsoft.com/office/drawing/2014/main" val="1214035250"/>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Intelligent Non-Human Agent (Tier 1 Contacts)</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Bob Cunningham</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Executive Director, Enterprise </a:t>
                      </a:r>
                      <a:r>
                        <a:rPr lang="en-US" sz="1400" kern="100">
                          <a:effectLst/>
                          <a:latin typeface="Segoe UI" panose="020B0502040204020203" pitchFamily="34" charset="0"/>
                          <a:ea typeface="Times New Roman" panose="02020603050405020304" pitchFamily="18" charset="0"/>
                          <a:cs typeface="Segoe UI" panose="020B0502040204020203" pitchFamily="34" charset="0"/>
                        </a:rPr>
                        <a:t>Command Operations, </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End User Services</a:t>
                      </a:r>
                    </a:p>
                  </a:txBody>
                  <a:tcPr marL="9525" marR="9525" marT="9525" marB="9525" anchor="ctr"/>
                </a:tc>
                <a:extLst>
                  <a:ext uri="{0D108BD9-81ED-4DB2-BD59-A6C34878D82A}">
                    <a16:rowId xmlns:a16="http://schemas.microsoft.com/office/drawing/2014/main" val="4084963028"/>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Comply to Connect ("Bouncer")</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Jeff Spaeth</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Acting VA Chief Information Security Officer and Acting Deputy Assistant Secretary for the Office of Information Security</a:t>
                      </a:r>
                    </a:p>
                  </a:txBody>
                  <a:tcPr marL="9525" marR="9525" marT="9525" marB="9525" anchor="ctr"/>
                </a:tc>
                <a:extLst>
                  <a:ext uri="{0D108BD9-81ED-4DB2-BD59-A6C34878D82A}">
                    <a16:rowId xmlns:a16="http://schemas.microsoft.com/office/drawing/2014/main" val="3269534408"/>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AI Expansion Across VA</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Dr. Kimberly McManus</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VA Chief Artificial Intelligence Officer, Office of the Chief Technology Officer</a:t>
                      </a:r>
                    </a:p>
                  </a:txBody>
                  <a:tcPr marL="9525" marR="9525" marT="9525" marB="9525" anchor="ctr"/>
                </a:tc>
                <a:extLst>
                  <a:ext uri="{0D108BD9-81ED-4DB2-BD59-A6C34878D82A}">
                    <a16:rowId xmlns:a16="http://schemas.microsoft.com/office/drawing/2014/main" val="1252939615"/>
                  </a:ext>
                </a:extLst>
              </a:tr>
              <a:tr h="610999">
                <a:tc>
                  <a:txBody>
                    <a:bodyPr/>
                    <a:lstStyle/>
                    <a:p>
                      <a:pPr marL="0" marR="0">
                        <a:lnSpc>
                          <a:spcPct val="115000"/>
                        </a:lnSpc>
                        <a:buNone/>
                      </a:pPr>
                      <a:r>
                        <a:rPr lang="en-US" sz="1400" b="0" kern="100" dirty="0">
                          <a:effectLst/>
                          <a:latin typeface="Segoe UI" panose="020B0502040204020203" pitchFamily="34" charset="0"/>
                          <a:ea typeface="Times New Roman" panose="02020603050405020304" pitchFamily="18" charset="0"/>
                          <a:cs typeface="Segoe UI" panose="020B0502040204020203" pitchFamily="34" charset="0"/>
                        </a:rPr>
                        <a:t>Optimizing Workload Placement in a Hybrid Hosting Environment</a:t>
                      </a: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Kendall Krebs</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Deputy Chief Information Officer for Infrastructure Operations</a:t>
                      </a:r>
                    </a:p>
                  </a:txBody>
                  <a:tcPr marL="9525" marR="9525" marT="9525" marB="9525" anchor="ctr"/>
                </a:tc>
                <a:extLst>
                  <a:ext uri="{0D108BD9-81ED-4DB2-BD59-A6C34878D82A}">
                    <a16:rowId xmlns:a16="http://schemas.microsoft.com/office/drawing/2014/main" val="3834611763"/>
                  </a:ext>
                </a:extLst>
              </a:tr>
              <a:tr h="699866">
                <a:tc>
                  <a:txBody>
                    <a:bodyPr/>
                    <a:lstStyle/>
                    <a:p>
                      <a:pPr marL="0" marR="0">
                        <a:lnSpc>
                          <a:spcPct val="115000"/>
                        </a:lnSpc>
                        <a:buNone/>
                      </a:pPr>
                      <a:r>
                        <a:rPr lang="en-US" sz="1400" b="0" kern="100" dirty="0">
                          <a:effectLst/>
                          <a:latin typeface="Segoe UI"/>
                          <a:ea typeface="Times New Roman" panose="02020603050405020304" pitchFamily="18" charset="0"/>
                          <a:cs typeface="Segoe UI"/>
                        </a:rPr>
                        <a:t>Modernization with Purpose: Delivering Outcomes that Advance the Mission</a:t>
                      </a:r>
                      <a:endParaRPr lang="en-US" sz="1400" b="0" kern="100" dirty="0">
                        <a:effectLst/>
                        <a:latin typeface="Segoe UI" panose="020B0502040204020203" pitchFamily="34" charset="0"/>
                        <a:ea typeface="Times New Roman" panose="02020603050405020304" pitchFamily="18" charset="0"/>
                        <a:cs typeface="Segoe UI" panose="020B0502040204020203" pitchFamily="34" charset="0"/>
                      </a:endParaRPr>
                    </a:p>
                  </a:txBody>
                  <a:tcPr marL="9525" marR="9525" marT="9525" marB="9525" anchor="ctr"/>
                </a:tc>
                <a:tc>
                  <a:txBody>
                    <a:bodyPr/>
                    <a:lstStyle/>
                    <a:p>
                      <a:pPr marL="0" marR="0" algn="ctr">
                        <a:lnSpc>
                          <a:spcPct val="115000"/>
                        </a:lnSpc>
                        <a:buNone/>
                      </a:pPr>
                      <a:r>
                        <a:rPr lang="en-US" sz="1400" b="1" kern="100" dirty="0">
                          <a:effectLst/>
                          <a:latin typeface="Segoe UI" panose="020B0502040204020203" pitchFamily="34" charset="0"/>
                          <a:ea typeface="Times New Roman" panose="02020603050405020304" pitchFamily="18" charset="0"/>
                          <a:cs typeface="Segoe UI" panose="020B0502040204020203" pitchFamily="34" charset="0"/>
                        </a:rPr>
                        <a:t>Mr. Rob Orifici</a:t>
                      </a:r>
                      <a:r>
                        <a:rPr lang="en-US" sz="1400" kern="100" dirty="0">
                          <a:effectLst/>
                          <a:latin typeface="Segoe UI" panose="020B0502040204020203" pitchFamily="34" charset="0"/>
                          <a:ea typeface="Times New Roman" panose="02020603050405020304" pitchFamily="18" charset="0"/>
                          <a:cs typeface="Segoe UI" panose="020B0502040204020203" pitchFamily="34" charset="0"/>
                        </a:rPr>
                        <a:t>, Acting Deputy Chief Information Officer for Product Delivery Service</a:t>
                      </a:r>
                    </a:p>
                  </a:txBody>
                  <a:tcPr marL="9525" marR="9525" marT="9525" marB="9525" anchor="ctr"/>
                </a:tc>
                <a:extLst>
                  <a:ext uri="{0D108BD9-81ED-4DB2-BD59-A6C34878D82A}">
                    <a16:rowId xmlns:a16="http://schemas.microsoft.com/office/drawing/2014/main" val="1475035543"/>
                  </a:ext>
                </a:extLst>
              </a:tr>
            </a:tbl>
          </a:graphicData>
        </a:graphic>
      </p:graphicFrame>
    </p:spTree>
    <p:extLst>
      <p:ext uri="{BB962C8B-B14F-4D97-AF65-F5344CB8AC3E}">
        <p14:creationId xmlns:p14="http://schemas.microsoft.com/office/powerpoint/2010/main" val="2016487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08C66-3201-A9F4-E1D4-535A03EFD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4C450-C994-9768-093A-25DF489B4B1D}"/>
              </a:ext>
            </a:extLst>
          </p:cNvPr>
          <p:cNvSpPr>
            <a:spLocks noGrp="1"/>
          </p:cNvSpPr>
          <p:nvPr>
            <p:ph type="title"/>
          </p:nvPr>
        </p:nvSpPr>
        <p:spPr>
          <a:xfrm>
            <a:off x="1620862" y="148538"/>
            <a:ext cx="9813851" cy="686924"/>
          </a:xfrm>
        </p:spPr>
        <p:txBody>
          <a:bodyPr/>
          <a:lstStyle/>
          <a:p>
            <a:r>
              <a:rPr kumimoji="0" lang="en-US" sz="32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OIT Mission Challenge Panel Networking</a:t>
            </a:r>
            <a:endParaRPr lang="en-US" sz="3200" dirty="0">
              <a:solidFill>
                <a:schemeClr val="bg1"/>
              </a:solidFill>
            </a:endParaRPr>
          </a:p>
        </p:txBody>
      </p:sp>
      <p:sp>
        <p:nvSpPr>
          <p:cNvPr id="4" name="Content Placeholder 3">
            <a:extLst>
              <a:ext uri="{FF2B5EF4-FFF2-40B4-BE49-F238E27FC236}">
                <a16:creationId xmlns:a16="http://schemas.microsoft.com/office/drawing/2014/main" id="{77A80BB0-49DC-AAD9-31D4-22F1E51336AE}"/>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1C091CB6-87F1-8C04-B76E-CAA4CAE38C80}"/>
              </a:ext>
            </a:extLst>
          </p:cNvPr>
          <p:cNvSpPr>
            <a:spLocks noGrp="1"/>
          </p:cNvSpPr>
          <p:nvPr>
            <p:ph type="sldNum" sz="quarter" idx="10"/>
          </p:nvPr>
        </p:nvSpPr>
        <p:spPr/>
        <p:txBody>
          <a:bodyPr/>
          <a:lstStyle/>
          <a:p>
            <a:fld id="{E573346A-FCA4-684E-8D18-26E8324063ED}" type="slidenum">
              <a:rPr lang="en-US" smtClean="0"/>
              <a:t>25</a:t>
            </a:fld>
            <a:endParaRPr lang="en-US"/>
          </a:p>
        </p:txBody>
      </p:sp>
      <p:sp>
        <p:nvSpPr>
          <p:cNvPr id="6" name="Content Placeholder 25">
            <a:extLst>
              <a:ext uri="{FF2B5EF4-FFF2-40B4-BE49-F238E27FC236}">
                <a16:creationId xmlns:a16="http://schemas.microsoft.com/office/drawing/2014/main" id="{F7AAA9C4-21B0-BE6C-7A0D-74C7C220145E}"/>
              </a:ext>
            </a:extLst>
          </p:cNvPr>
          <p:cNvSpPr>
            <a:spLocks noGrp="1"/>
          </p:cNvSpPr>
          <p:nvPr>
            <p:ph sz="quarter" idx="15"/>
          </p:nvPr>
        </p:nvSpPr>
        <p:spPr>
          <a:xfrm>
            <a:off x="840318" y="4054879"/>
            <a:ext cx="10521949" cy="1993392"/>
          </a:xfrm>
        </p:spPr>
        <p:txBody>
          <a:bodyPr/>
          <a:lstStyle/>
          <a:p>
            <a:endParaRPr lang="en-US"/>
          </a:p>
        </p:txBody>
      </p:sp>
      <p:graphicFrame>
        <p:nvGraphicFramePr>
          <p:cNvPr id="3" name="Content Placeholder 21">
            <a:extLst>
              <a:ext uri="{FF2B5EF4-FFF2-40B4-BE49-F238E27FC236}">
                <a16:creationId xmlns:a16="http://schemas.microsoft.com/office/drawing/2014/main" id="{395CEA02-CA22-5060-F040-FA5DF3B1B82B}"/>
              </a:ext>
            </a:extLst>
          </p:cNvPr>
          <p:cNvGraphicFramePr>
            <a:graphicFrameLocks/>
          </p:cNvGraphicFramePr>
          <p:nvPr>
            <p:extLst>
              <p:ext uri="{D42A27DB-BD31-4B8C-83A1-F6EECF244321}">
                <p14:modId xmlns:p14="http://schemas.microsoft.com/office/powerpoint/2010/main" val="160946127"/>
              </p:ext>
            </p:extLst>
          </p:nvPr>
        </p:nvGraphicFramePr>
        <p:xfrm>
          <a:off x="0" y="1095152"/>
          <a:ext cx="12192000" cy="5451147"/>
        </p:xfrm>
        <a:graphic>
          <a:graphicData uri="http://schemas.openxmlformats.org/drawingml/2006/table">
            <a:tbl>
              <a:tblPr firstRow="1" bandRow="1">
                <a:tableStyleId>{5C22544A-7EE6-4342-B048-85BDC9FD1C3A}</a:tableStyleId>
              </a:tblPr>
              <a:tblGrid>
                <a:gridCol w="5077700">
                  <a:extLst>
                    <a:ext uri="{9D8B030D-6E8A-4147-A177-3AD203B41FA5}">
                      <a16:colId xmlns:a16="http://schemas.microsoft.com/office/drawing/2014/main" val="1107053731"/>
                    </a:ext>
                  </a:extLst>
                </a:gridCol>
                <a:gridCol w="1140566">
                  <a:extLst>
                    <a:ext uri="{9D8B030D-6E8A-4147-A177-3AD203B41FA5}">
                      <a16:colId xmlns:a16="http://schemas.microsoft.com/office/drawing/2014/main" val="192186751"/>
                    </a:ext>
                  </a:extLst>
                </a:gridCol>
                <a:gridCol w="3105154">
                  <a:extLst>
                    <a:ext uri="{9D8B030D-6E8A-4147-A177-3AD203B41FA5}">
                      <a16:colId xmlns:a16="http://schemas.microsoft.com/office/drawing/2014/main" val="2506381757"/>
                    </a:ext>
                  </a:extLst>
                </a:gridCol>
                <a:gridCol w="2868580">
                  <a:extLst>
                    <a:ext uri="{9D8B030D-6E8A-4147-A177-3AD203B41FA5}">
                      <a16:colId xmlns:a16="http://schemas.microsoft.com/office/drawing/2014/main" val="1017706930"/>
                    </a:ext>
                  </a:extLst>
                </a:gridCol>
              </a:tblGrid>
              <a:tr h="493814">
                <a:tc>
                  <a:txBody>
                    <a:bodyPr/>
                    <a:lstStyle/>
                    <a:p>
                      <a:pPr algn="ctr"/>
                      <a:r>
                        <a:rPr lang="en-US" dirty="0">
                          <a:latin typeface="Segoe UI" panose="020B0502040204020203" pitchFamily="34" charset="0"/>
                          <a:cs typeface="Segoe UI" panose="020B0502040204020203" pitchFamily="34" charset="0"/>
                        </a:rPr>
                        <a:t>Mission Challenge</a:t>
                      </a:r>
                    </a:p>
                  </a:txBody>
                  <a:tcPr/>
                </a:tc>
                <a:tc>
                  <a:txBody>
                    <a:bodyPr/>
                    <a:lstStyle/>
                    <a:p>
                      <a:pPr algn="ctr"/>
                      <a:r>
                        <a:rPr lang="en-US" dirty="0">
                          <a:latin typeface="Segoe UI" panose="020B0502040204020203" pitchFamily="34" charset="0"/>
                          <a:cs typeface="Segoe UI" panose="020B0502040204020203" pitchFamily="34" charset="0"/>
                        </a:rPr>
                        <a:t>Office</a:t>
                      </a:r>
                    </a:p>
                  </a:txBody>
                  <a:tcPr/>
                </a:tc>
                <a:tc>
                  <a:txBody>
                    <a:bodyPr/>
                    <a:lstStyle/>
                    <a:p>
                      <a:pPr algn="ctr"/>
                      <a:r>
                        <a:rPr lang="en-US" dirty="0">
                          <a:latin typeface="Segoe UI" panose="020B0502040204020203" pitchFamily="34" charset="0"/>
                          <a:cs typeface="Segoe UI" panose="020B0502040204020203" pitchFamily="34" charset="0"/>
                        </a:rPr>
                        <a:t>Moderator</a:t>
                      </a:r>
                    </a:p>
                  </a:txBody>
                  <a:tcPr/>
                </a:tc>
                <a:tc>
                  <a:txBody>
                    <a:bodyPr/>
                    <a:lstStyle/>
                    <a:p>
                      <a:pPr algn="ctr"/>
                      <a:r>
                        <a:rPr lang="en-US" dirty="0">
                          <a:latin typeface="Segoe UI" panose="020B0502040204020203" pitchFamily="34" charset="0"/>
                          <a:cs typeface="Segoe UI" panose="020B0502040204020203" pitchFamily="34" charset="0"/>
                        </a:rPr>
                        <a:t>Networking Room</a:t>
                      </a:r>
                    </a:p>
                  </a:txBody>
                  <a:tcPr/>
                </a:tc>
                <a:extLst>
                  <a:ext uri="{0D108BD9-81ED-4DB2-BD59-A6C34878D82A}">
                    <a16:rowId xmlns:a16="http://schemas.microsoft.com/office/drawing/2014/main" val="2228147880"/>
                  </a:ext>
                </a:extLst>
              </a:tr>
              <a:tr h="493814">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Enterprise Data Storage Environment</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CRR</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Ms. Lisa Rosenmerkel</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Dewberry Hall</a:t>
                      </a:r>
                    </a:p>
                  </a:txBody>
                  <a:tcPr marL="9525" marR="9525" marT="9525" marB="9525" anchor="ctr"/>
                </a:tc>
                <a:extLst>
                  <a:ext uri="{0D108BD9-81ED-4DB2-BD59-A6C34878D82A}">
                    <a16:rowId xmlns:a16="http://schemas.microsoft.com/office/drawing/2014/main" val="668013055"/>
                  </a:ext>
                </a:extLst>
              </a:tr>
              <a:tr h="493814">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Technology Fielding and Logistics Pipeline</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CCS</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Jason Miller</a:t>
                      </a: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Cinema</a:t>
                      </a:r>
                    </a:p>
                  </a:txBody>
                  <a:tcPr marL="9525" marR="9525" marT="9525" marB="9525" anchor="ctr"/>
                </a:tc>
                <a:extLst>
                  <a:ext uri="{0D108BD9-81ED-4DB2-BD59-A6C34878D82A}">
                    <a16:rowId xmlns:a16="http://schemas.microsoft.com/office/drawing/2014/main" val="1787827704"/>
                  </a:ext>
                </a:extLst>
              </a:tr>
              <a:tr h="493814">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Operational AI for IT Efficiency (AIOps)</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EUS</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Jeff VanBemmel</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Bistro</a:t>
                      </a:r>
                    </a:p>
                  </a:txBody>
                  <a:tcPr marL="9525" marR="9525" marT="9525" marB="9525" anchor="ctr"/>
                </a:tc>
                <a:extLst>
                  <a:ext uri="{0D108BD9-81ED-4DB2-BD59-A6C34878D82A}">
                    <a16:rowId xmlns:a16="http://schemas.microsoft.com/office/drawing/2014/main" val="1214035250"/>
                  </a:ext>
                </a:extLst>
              </a:tr>
              <a:tr h="829421">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Intelligent Non-Human Agent (Tier 1 Contacts)</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EUS</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Bob Cunningham</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Bistro</a:t>
                      </a:r>
                    </a:p>
                  </a:txBody>
                  <a:tcPr marL="9525" marR="9525" marT="9525" marB="9525" anchor="ctr"/>
                </a:tc>
                <a:extLst>
                  <a:ext uri="{0D108BD9-81ED-4DB2-BD59-A6C34878D82A}">
                    <a16:rowId xmlns:a16="http://schemas.microsoft.com/office/drawing/2014/main" val="4084963028"/>
                  </a:ext>
                </a:extLst>
              </a:tr>
              <a:tr h="493814">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Comply to Connect ("Bouncer")</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OIS</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Jeff Spaeth</a:t>
                      </a: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Cinema</a:t>
                      </a:r>
                    </a:p>
                  </a:txBody>
                  <a:tcPr marL="9525" marR="9525" marT="9525" marB="9525" anchor="ctr"/>
                </a:tc>
                <a:extLst>
                  <a:ext uri="{0D108BD9-81ED-4DB2-BD59-A6C34878D82A}">
                    <a16:rowId xmlns:a16="http://schemas.microsoft.com/office/drawing/2014/main" val="3269534408"/>
                  </a:ext>
                </a:extLst>
              </a:tr>
              <a:tr h="493814">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AI Expansion Across VA</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OCTO</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Dr. Kimberly McManus</a:t>
                      </a: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Dewberry Hall</a:t>
                      </a:r>
                    </a:p>
                  </a:txBody>
                  <a:tcPr marL="9525" marR="9525" marT="9525" marB="9525" anchor="ctr"/>
                </a:tc>
                <a:extLst>
                  <a:ext uri="{0D108BD9-81ED-4DB2-BD59-A6C34878D82A}">
                    <a16:rowId xmlns:a16="http://schemas.microsoft.com/office/drawing/2014/main" val="1252939615"/>
                  </a:ext>
                </a:extLst>
              </a:tr>
              <a:tr h="829421">
                <a:tc>
                  <a:txBody>
                    <a:bodyPr/>
                    <a:lstStyle/>
                    <a:p>
                      <a:pPr marL="0" marR="0">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Optimizing Workload Placement in a Hybrid Hosting Environment</a:t>
                      </a: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IO</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Kendall Krebs</a:t>
                      </a: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Dewberry Hall</a:t>
                      </a:r>
                    </a:p>
                  </a:txBody>
                  <a:tcPr marL="9525" marR="9525" marT="9525" marB="9525" anchor="ctr"/>
                </a:tc>
                <a:extLst>
                  <a:ext uri="{0D108BD9-81ED-4DB2-BD59-A6C34878D82A}">
                    <a16:rowId xmlns:a16="http://schemas.microsoft.com/office/drawing/2014/main" val="3834611763"/>
                  </a:ext>
                </a:extLst>
              </a:tr>
              <a:tr h="829421">
                <a:tc>
                  <a:txBody>
                    <a:bodyPr/>
                    <a:lstStyle/>
                    <a:p>
                      <a:pPr marL="0" marR="0">
                        <a:lnSpc>
                          <a:spcPct val="115000"/>
                        </a:lnSpc>
                        <a:buNone/>
                      </a:pPr>
                      <a:r>
                        <a:rPr lang="en-US" sz="1800" kern="100" dirty="0">
                          <a:effectLst/>
                          <a:latin typeface="Segoe UI"/>
                          <a:ea typeface="Times New Roman" panose="02020603050405020304" pitchFamily="18" charset="0"/>
                          <a:cs typeface="Segoe UI"/>
                        </a:rPr>
                        <a:t>Modernization with Purpose: Delivering Outcomes that Advance the Mission</a:t>
                      </a:r>
                      <a:endParaRPr lang="en-US" sz="1800" kern="100" dirty="0">
                        <a:effectLst/>
                        <a:latin typeface="Segoe UI" panose="020B0502040204020203" pitchFamily="34" charset="0"/>
                        <a:ea typeface="Times New Roman" panose="02020603050405020304" pitchFamily="18" charset="0"/>
                        <a:cs typeface="Segoe UI" panose="020B0502040204020203" pitchFamily="34" charset="0"/>
                      </a:endParaRPr>
                    </a:p>
                  </a:txBody>
                  <a:tcPr marL="9525" marR="9525" marT="9525" marB="9525" anchor="ctr"/>
                </a:tc>
                <a:tc>
                  <a:txBody>
                    <a:bodyPr/>
                    <a:lstStyle/>
                    <a:p>
                      <a:pPr marL="0" marR="0" algn="ctr">
                        <a:lnSpc>
                          <a:spcPct val="115000"/>
                        </a:lnSpc>
                        <a:buNone/>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PDS</a:t>
                      </a:r>
                    </a:p>
                  </a:txBody>
                  <a:tcPr marL="9525" marR="9525" marT="9525" marB="9525" anchor="ctr"/>
                </a:tc>
                <a:tc>
                  <a:txBody>
                    <a:bodyPr/>
                    <a:lstStyle/>
                    <a:p>
                      <a:pPr marL="0" marR="0" algn="ctr">
                        <a:lnSpc>
                          <a:spcPct val="115000"/>
                        </a:lnSpc>
                        <a:buNone/>
                      </a:pPr>
                      <a:r>
                        <a:rPr lang="en-US" sz="1800" kern="100" dirty="0">
                          <a:effectLst/>
                          <a:latin typeface="Segoe UI" panose="020B0502040204020203" pitchFamily="34" charset="0"/>
                          <a:ea typeface="Times New Roman" panose="02020603050405020304" pitchFamily="18" charset="0"/>
                          <a:cs typeface="Segoe UI" panose="020B0502040204020203" pitchFamily="34" charset="0"/>
                        </a:rPr>
                        <a:t>Mr. Rob Orifici</a:t>
                      </a: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800" b="1" kern="100" dirty="0">
                          <a:effectLst/>
                          <a:latin typeface="Segoe UI" panose="020B0502040204020203" pitchFamily="34" charset="0"/>
                          <a:ea typeface="Times New Roman" panose="02020603050405020304" pitchFamily="18" charset="0"/>
                          <a:cs typeface="Segoe UI" panose="020B0502040204020203" pitchFamily="34" charset="0"/>
                        </a:rPr>
                        <a:t>Dewberry Hall</a:t>
                      </a:r>
                    </a:p>
                  </a:txBody>
                  <a:tcPr marL="9525" marR="9525" marT="9525" marB="9525" anchor="ctr"/>
                </a:tc>
                <a:extLst>
                  <a:ext uri="{0D108BD9-81ED-4DB2-BD59-A6C34878D82A}">
                    <a16:rowId xmlns:a16="http://schemas.microsoft.com/office/drawing/2014/main" val="1475035543"/>
                  </a:ext>
                </a:extLst>
              </a:tr>
            </a:tbl>
          </a:graphicData>
        </a:graphic>
      </p:graphicFrame>
    </p:spTree>
    <p:extLst>
      <p:ext uri="{BB962C8B-B14F-4D97-AF65-F5344CB8AC3E}">
        <p14:creationId xmlns:p14="http://schemas.microsoft.com/office/powerpoint/2010/main" val="3553121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3132306" y="311702"/>
            <a:ext cx="7802394" cy="686924"/>
          </a:xfrm>
        </p:spPr>
        <p:txBody>
          <a:bodyPr/>
          <a:lstStyle/>
          <a:p>
            <a:r>
              <a:rPr lang="en-US" sz="3200" dirty="0">
                <a:solidFill>
                  <a:prstClr val="white"/>
                </a:solidFill>
              </a:rPr>
              <a:t>Advanced Planning Brief to Industry</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26</a:t>
            </a:fld>
            <a:endParaRPr lang="en-US"/>
          </a:p>
        </p:txBody>
      </p:sp>
      <p:pic>
        <p:nvPicPr>
          <p:cNvPr id="78" name="Picture 2" descr="Image result for meeting break image">
            <a:extLst>
              <a:ext uri="{FF2B5EF4-FFF2-40B4-BE49-F238E27FC236}">
                <a16:creationId xmlns:a16="http://schemas.microsoft.com/office/drawing/2014/main" id="{70D4C847-CA42-74C8-4B8F-5256CCABF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2390" y="1322407"/>
            <a:ext cx="3820436" cy="2682435"/>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243A9DD6-D2B5-F5CE-3D19-A13082131C99}"/>
              </a:ext>
            </a:extLst>
          </p:cNvPr>
          <p:cNvSpPr txBox="1"/>
          <p:nvPr/>
        </p:nvSpPr>
        <p:spPr>
          <a:xfrm>
            <a:off x="3048000" y="4569092"/>
            <a:ext cx="6096000" cy="1274195"/>
          </a:xfrm>
          <a:prstGeom prst="rect">
            <a:avLst/>
          </a:prstGeom>
          <a:noFill/>
        </p:spPr>
        <p:txBody>
          <a:bodyPr wrap="square">
            <a:spAutoFit/>
          </a:bodyPr>
          <a:lstStyle/>
          <a:p>
            <a:pPr algn="ctr">
              <a:lnSpc>
                <a:spcPct val="96000"/>
              </a:lnSpc>
            </a:pPr>
            <a:r>
              <a:rPr lang="en-US" sz="4000" b="1" i="1" dirty="0">
                <a:latin typeface="Arial" panose="020B0604020202020204" pitchFamily="34" charset="0"/>
                <a:cs typeface="Arial" panose="020B0604020202020204" pitchFamily="34" charset="0"/>
              </a:rPr>
              <a:t>Program will resume at</a:t>
            </a:r>
          </a:p>
          <a:p>
            <a:pPr algn="ctr">
              <a:lnSpc>
                <a:spcPct val="96000"/>
              </a:lnSpc>
            </a:pPr>
            <a:r>
              <a:rPr lang="en-US" sz="4000" b="1" i="1" dirty="0">
                <a:latin typeface="Arial" panose="020B0604020202020204" pitchFamily="34" charset="0"/>
                <a:cs typeface="Arial" panose="020B0604020202020204" pitchFamily="34" charset="0"/>
              </a:rPr>
              <a:t>1:00pm Eastern</a:t>
            </a:r>
          </a:p>
        </p:txBody>
      </p:sp>
    </p:spTree>
    <p:extLst>
      <p:ext uri="{BB962C8B-B14F-4D97-AF65-F5344CB8AC3E}">
        <p14:creationId xmlns:p14="http://schemas.microsoft.com/office/powerpoint/2010/main" val="3526975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798802" y="1630837"/>
            <a:ext cx="10594395" cy="4395059"/>
          </a:xfrm>
        </p:spPr>
        <p:txBody>
          <a:bodyPr vert="horz" lIns="91440" tIns="45720" rIns="91440" bIns="45720" rtlCol="0" anchor="t">
            <a:noAutofit/>
          </a:bodyPr>
          <a:lstStyle/>
          <a:p>
            <a:pPr marL="0" indent="0">
              <a:buNone/>
            </a:pPr>
            <a:endParaRPr lang="en-US" sz="2400" dirty="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E4EF71F-A54B-A925-82D6-43DF7BDAAB6F}"/>
              </a:ext>
            </a:extLst>
          </p:cNvPr>
          <p:cNvPicPr>
            <a:picLocks noGrp="1" noRot="1" noChangeAspect="1" noMove="1" noResize="1" noEditPoints="1" noAdjustHandles="1" noChangeArrowheads="1" noChangeShapeType="1" noCrop="1"/>
          </p:cNvPicPr>
          <p:nvPr/>
        </p:nvPicPr>
        <p:blipFill>
          <a:blip r:embed="rId2"/>
          <a:stretch>
            <a:fillRect/>
          </a:stretch>
        </p:blipFill>
        <p:spPr>
          <a:xfrm>
            <a:off x="54424" y="21772"/>
            <a:ext cx="3526976" cy="1023257"/>
          </a:xfrm>
          <a:prstGeom prst="rect">
            <a:avLst/>
          </a:prstGeom>
        </p:spPr>
      </p:pic>
      <p:sp>
        <p:nvSpPr>
          <p:cNvPr id="5" name="TextBox 4">
            <a:extLst>
              <a:ext uri="{FF2B5EF4-FFF2-40B4-BE49-F238E27FC236}">
                <a16:creationId xmlns:a16="http://schemas.microsoft.com/office/drawing/2014/main" id="{2B93469E-4AB4-78F4-76C8-226B4D2B330F}"/>
              </a:ext>
            </a:extLst>
          </p:cNvPr>
          <p:cNvSpPr txBox="1"/>
          <p:nvPr/>
        </p:nvSpPr>
        <p:spPr>
          <a:xfrm>
            <a:off x="468087" y="1830891"/>
            <a:ext cx="8001000" cy="2610843"/>
          </a:xfrm>
          <a:prstGeom prst="rect">
            <a:avLst/>
          </a:prstGeom>
          <a:noFill/>
        </p:spPr>
        <p:txBody>
          <a:bodyPr wrap="square">
            <a:spAutoFit/>
          </a:bodyPr>
          <a:lstStyle/>
          <a:p>
            <a:pPr algn="ctr">
              <a:lnSpc>
                <a:spcPct val="150000"/>
              </a:lnSpc>
            </a:pPr>
            <a:r>
              <a:rPr kumimoji="0" lang="en-US" sz="2800" b="1" i="0" u="none" strike="noStrike" kern="0" cap="none" spc="0" normalizeH="0" baseline="0" noProof="0" dirty="0">
                <a:ln>
                  <a:noFill/>
                </a:ln>
                <a:effectLst/>
                <a:uLnTx/>
                <a:uFillTx/>
                <a:latin typeface="Calibri" charset="0"/>
                <a:ea typeface="Calibri" charset="0"/>
                <a:cs typeface="Calibri" charset="0"/>
              </a:rPr>
              <a:t>U.S. General Services Administration Partnership: </a:t>
            </a:r>
          </a:p>
          <a:p>
            <a:pPr algn="ctr">
              <a:lnSpc>
                <a:spcPct val="150000"/>
              </a:lnSpc>
            </a:pPr>
            <a:r>
              <a:rPr kumimoji="0" lang="en-US" sz="2800" b="1" i="0" u="none" strike="noStrike" kern="0" cap="none" spc="0" normalizeH="0" baseline="0" noProof="0" dirty="0">
                <a:ln>
                  <a:noFill/>
                </a:ln>
                <a:effectLst/>
                <a:uLnTx/>
                <a:uFillTx/>
                <a:latin typeface="Calibri" charset="0"/>
                <a:ea typeface="Calibri" charset="0"/>
                <a:cs typeface="Calibri" charset="0"/>
              </a:rPr>
              <a:t>Contract Vehicles, Category Management &amp;</a:t>
            </a:r>
            <a:r>
              <a:rPr lang="en-US" sz="2800" b="1" kern="0" dirty="0">
                <a:latin typeface="Calibri" charset="0"/>
                <a:ea typeface="Calibri" charset="0"/>
                <a:cs typeface="Calibri" charset="0"/>
              </a:rPr>
              <a:t> </a:t>
            </a:r>
            <a:r>
              <a:rPr kumimoji="0" lang="en-US" sz="2800" b="1" i="0" u="none" strike="noStrike" kern="0" cap="none" spc="0" normalizeH="0" baseline="0" noProof="0" dirty="0">
                <a:ln>
                  <a:noFill/>
                </a:ln>
                <a:effectLst/>
                <a:uLnTx/>
                <a:uFillTx/>
                <a:latin typeface="Calibri" charset="0"/>
                <a:ea typeface="Calibri" charset="0"/>
                <a:cs typeface="Calibri" charset="0"/>
              </a:rPr>
              <a:t>Alignment  with the Department </a:t>
            </a:r>
          </a:p>
          <a:p>
            <a:pPr algn="ctr">
              <a:lnSpc>
                <a:spcPct val="150000"/>
              </a:lnSpc>
            </a:pPr>
            <a:r>
              <a:rPr kumimoji="0" lang="en-US" sz="2800" b="1" i="0" u="none" strike="noStrike" kern="0" cap="none" spc="0" normalizeH="0" baseline="0" noProof="0" dirty="0">
                <a:ln>
                  <a:noFill/>
                </a:ln>
                <a:effectLst/>
                <a:uLnTx/>
                <a:uFillTx/>
                <a:latin typeface="Calibri" charset="0"/>
                <a:ea typeface="Calibri" charset="0"/>
                <a:cs typeface="Calibri" charset="0"/>
              </a:rPr>
              <a:t>of Veterans Affairs</a:t>
            </a:r>
            <a:endParaRPr lang="en-US" sz="2800" dirty="0"/>
          </a:p>
        </p:txBody>
      </p:sp>
      <p:pic>
        <p:nvPicPr>
          <p:cNvPr id="6" name="image2.jpg">
            <a:extLst>
              <a:ext uri="{FF2B5EF4-FFF2-40B4-BE49-F238E27FC236}">
                <a16:creationId xmlns:a16="http://schemas.microsoft.com/office/drawing/2014/main" id="{82FAF617-56E3-5EC3-B459-685BC0D18383}"/>
              </a:ext>
            </a:extLst>
          </p:cNvPr>
          <p:cNvPicPr/>
          <p:nvPr/>
        </p:nvPicPr>
        <p:blipFill>
          <a:blip r:embed="rId3"/>
          <a:srcRect l="1377" r="1377"/>
          <a:stretch>
            <a:fillRect/>
          </a:stretch>
        </p:blipFill>
        <p:spPr>
          <a:xfrm>
            <a:off x="8817429" y="1302134"/>
            <a:ext cx="2575768" cy="3277771"/>
          </a:xfrm>
          <a:prstGeom prst="rect">
            <a:avLst/>
          </a:prstGeom>
          <a:ln/>
        </p:spPr>
      </p:pic>
      <p:sp>
        <p:nvSpPr>
          <p:cNvPr id="8" name="Subtitle 4">
            <a:extLst>
              <a:ext uri="{FF2B5EF4-FFF2-40B4-BE49-F238E27FC236}">
                <a16:creationId xmlns:a16="http://schemas.microsoft.com/office/drawing/2014/main" id="{49364943-9655-F10A-DF53-81D5BFE700C7}"/>
              </a:ext>
            </a:extLst>
          </p:cNvPr>
          <p:cNvSpPr txBox="1">
            <a:spLocks/>
          </p:cNvSpPr>
          <p:nvPr/>
        </p:nvSpPr>
        <p:spPr>
          <a:xfrm>
            <a:off x="6199416" y="4694777"/>
            <a:ext cx="4491653" cy="14824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ppleSystemUIFont" charset="-12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Mr. Lawrence Hale</a:t>
            </a:r>
          </a:p>
          <a:p>
            <a:pPr marL="0" indent="0">
              <a:buNone/>
            </a:pPr>
            <a:r>
              <a:rPr lang="en-US" sz="1800" dirty="0"/>
              <a:t>Assistant Commissioner</a:t>
            </a:r>
          </a:p>
          <a:p>
            <a:pPr marL="0" indent="0">
              <a:buNone/>
            </a:pPr>
            <a:r>
              <a:rPr lang="en-US" sz="1800" dirty="0"/>
              <a:t>Office of Acquisition Solutions Development</a:t>
            </a:r>
          </a:p>
          <a:p>
            <a:pPr marL="0" indent="0">
              <a:buNone/>
            </a:pPr>
            <a:r>
              <a:rPr lang="en-US" sz="1800" dirty="0"/>
              <a:t>Federal Acquisition Service</a:t>
            </a:r>
          </a:p>
        </p:txBody>
      </p:sp>
      <p:sp>
        <p:nvSpPr>
          <p:cNvPr id="9" name="Rectangle 8">
            <a:extLst>
              <a:ext uri="{FF2B5EF4-FFF2-40B4-BE49-F238E27FC236}">
                <a16:creationId xmlns:a16="http://schemas.microsoft.com/office/drawing/2014/main" id="{C5296B29-7CDA-BDBF-F25A-68B54104BFB9}"/>
              </a:ext>
            </a:extLst>
          </p:cNvPr>
          <p:cNvSpPr>
            <a:spLocks noGrp="1" noRot="1" noMove="1" noResize="1" noEditPoints="1" noAdjustHandles="1" noChangeArrowheads="1" noChangeShapeType="1"/>
          </p:cNvSpPr>
          <p:nvPr/>
        </p:nvSpPr>
        <p:spPr>
          <a:xfrm>
            <a:off x="10101943" y="6542314"/>
            <a:ext cx="2090057" cy="315686"/>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7A5E65A-2B0E-A73C-9436-25B25A7763FA}"/>
              </a:ext>
            </a:extLst>
          </p:cNvPr>
          <p:cNvSpPr txBox="1"/>
          <p:nvPr/>
        </p:nvSpPr>
        <p:spPr>
          <a:xfrm>
            <a:off x="3581400" y="260200"/>
            <a:ext cx="836022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charset="0"/>
                <a:ea typeface="Calibri" charset="0"/>
                <a:cs typeface="Calibri" charset="0"/>
              </a:rPr>
              <a:t>VA IT Advanced Planning Brief to Industry</a:t>
            </a:r>
            <a:endParaRPr lang="en-US"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1622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BACE-0B93-5845-810C-7E677EB2E678}"/>
              </a:ext>
            </a:extLst>
          </p:cNvPr>
          <p:cNvSpPr>
            <a:spLocks noGrp="1"/>
          </p:cNvSpPr>
          <p:nvPr>
            <p:ph type="title"/>
          </p:nvPr>
        </p:nvSpPr>
        <p:spPr/>
        <p:txBody>
          <a:bodyPr/>
          <a:lstStyle/>
          <a:p>
            <a:r>
              <a:rPr lang="en-US"/>
              <a:t>OIT Requirements</a:t>
            </a:r>
          </a:p>
        </p:txBody>
      </p:sp>
      <p:sp>
        <p:nvSpPr>
          <p:cNvPr id="3" name="Text Placeholder 2">
            <a:extLst>
              <a:ext uri="{FF2B5EF4-FFF2-40B4-BE49-F238E27FC236}">
                <a16:creationId xmlns:a16="http://schemas.microsoft.com/office/drawing/2014/main" id="{F3A23551-F6E1-EE44-A779-E05C1B6A158D}"/>
              </a:ext>
            </a:extLst>
          </p:cNvPr>
          <p:cNvSpPr>
            <a:spLocks noGrp="1"/>
          </p:cNvSpPr>
          <p:nvPr>
            <p:ph type="body" sz="quarter" idx="10"/>
          </p:nvPr>
        </p:nvSpPr>
        <p:spPr/>
        <p:txBody>
          <a:bodyPr/>
          <a:lstStyle/>
          <a:p>
            <a:r>
              <a:rPr lang="en-US"/>
              <a:t>Multiple Presenters</a:t>
            </a:r>
          </a:p>
        </p:txBody>
      </p:sp>
      <p:sp>
        <p:nvSpPr>
          <p:cNvPr id="5" name="Text Placeholder 4">
            <a:extLst>
              <a:ext uri="{FF2B5EF4-FFF2-40B4-BE49-F238E27FC236}">
                <a16:creationId xmlns:a16="http://schemas.microsoft.com/office/drawing/2014/main" id="{460FCB86-68FD-0240-8DE9-F800AEE2B82E}"/>
              </a:ext>
            </a:extLst>
          </p:cNvPr>
          <p:cNvSpPr>
            <a:spLocks noGrp="1"/>
          </p:cNvSpPr>
          <p:nvPr>
            <p:ph type="body" sz="quarter" idx="12"/>
          </p:nvPr>
        </p:nvSpPr>
        <p:spPr/>
        <p:txBody>
          <a:bodyPr/>
          <a:lstStyle/>
          <a:p>
            <a:r>
              <a:rPr lang="en-US"/>
              <a:t>Office of Information and Technology</a:t>
            </a:r>
          </a:p>
        </p:txBody>
      </p:sp>
      <p:sp>
        <p:nvSpPr>
          <p:cNvPr id="7" name="Text Placeholder 6">
            <a:extLst>
              <a:ext uri="{FF2B5EF4-FFF2-40B4-BE49-F238E27FC236}">
                <a16:creationId xmlns:a16="http://schemas.microsoft.com/office/drawing/2014/main" id="{D381D8D1-0B3A-BF4D-8A9E-2B416C8BA004}"/>
              </a:ext>
            </a:extLst>
          </p:cNvPr>
          <p:cNvSpPr>
            <a:spLocks noGrp="1"/>
          </p:cNvSpPr>
          <p:nvPr>
            <p:ph type="body" sz="quarter" idx="13"/>
          </p:nvPr>
        </p:nvSpPr>
        <p:spPr/>
        <p:txBody>
          <a:bodyPr/>
          <a:lstStyle/>
          <a:p>
            <a:r>
              <a:rPr lang="en-US"/>
              <a:t>Advanced Planning Briefing to Industry</a:t>
            </a:r>
          </a:p>
        </p:txBody>
      </p:sp>
      <p:sp>
        <p:nvSpPr>
          <p:cNvPr id="13" name="Text Placeholder 12">
            <a:extLst>
              <a:ext uri="{FF2B5EF4-FFF2-40B4-BE49-F238E27FC236}">
                <a16:creationId xmlns:a16="http://schemas.microsoft.com/office/drawing/2014/main" id="{7D093BF1-E361-F742-B2F0-9F36ACEAAF52}"/>
              </a:ext>
            </a:extLst>
          </p:cNvPr>
          <p:cNvSpPr>
            <a:spLocks noGrp="1"/>
          </p:cNvSpPr>
          <p:nvPr>
            <p:ph type="body" sz="quarter" idx="14"/>
          </p:nvPr>
        </p:nvSpPr>
        <p:spPr/>
        <p:txBody>
          <a:bodyPr/>
          <a:lstStyle/>
          <a:p>
            <a:r>
              <a:rPr lang="en-US"/>
              <a:t>June 17, 2026</a:t>
            </a:r>
          </a:p>
        </p:txBody>
      </p:sp>
    </p:spTree>
    <p:extLst>
      <p:ext uri="{BB962C8B-B14F-4D97-AF65-F5344CB8AC3E}">
        <p14:creationId xmlns:p14="http://schemas.microsoft.com/office/powerpoint/2010/main" val="1360508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FFDA6-9252-A29C-019B-D1CE8953DF0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445524B-1225-3031-3A45-626D5269C85B}"/>
              </a:ext>
            </a:extLst>
          </p:cNvPr>
          <p:cNvSpPr>
            <a:spLocks noGrp="1"/>
          </p:cNvSpPr>
          <p:nvPr>
            <p:ph type="title"/>
          </p:nvPr>
        </p:nvSpPr>
        <p:spPr/>
        <p:txBody>
          <a:bodyPr/>
          <a:lstStyle/>
          <a:p>
            <a:r>
              <a:rPr lang="en-US"/>
              <a:t>Acquisition Disclaimer</a:t>
            </a:r>
          </a:p>
        </p:txBody>
      </p:sp>
      <p:sp>
        <p:nvSpPr>
          <p:cNvPr id="10" name="Content Placeholder 9">
            <a:extLst>
              <a:ext uri="{FF2B5EF4-FFF2-40B4-BE49-F238E27FC236}">
                <a16:creationId xmlns:a16="http://schemas.microsoft.com/office/drawing/2014/main" id="{2759898C-65C6-942E-2892-563F5814AD1F}"/>
              </a:ext>
            </a:extLst>
          </p:cNvPr>
          <p:cNvSpPr>
            <a:spLocks noGrp="1"/>
          </p:cNvSpPr>
          <p:nvPr>
            <p:ph sz="quarter" idx="13"/>
          </p:nvPr>
        </p:nvSpPr>
        <p:spPr>
          <a:xfrm>
            <a:off x="838201" y="1562100"/>
            <a:ext cx="10515599" cy="3565071"/>
          </a:xfrm>
        </p:spPr>
        <p:txBody>
          <a:bodyPr/>
          <a:lstStyle/>
          <a:p>
            <a:pPr marL="0" indent="0">
              <a:buNone/>
            </a:pPr>
            <a:r>
              <a:rPr lang="en-US" sz="1800" b="1">
                <a:solidFill>
                  <a:schemeClr val="accent5">
                    <a:lumMod val="50000"/>
                  </a:schemeClr>
                </a:solidFill>
                <a:effectLst/>
              </a:rPr>
              <a:t>Authority to Contract</a:t>
            </a:r>
          </a:p>
          <a:p>
            <a:r>
              <a:rPr lang="en-US" sz="1800">
                <a:solidFill>
                  <a:schemeClr val="accent5">
                    <a:lumMod val="50000"/>
                  </a:schemeClr>
                </a:solidFill>
                <a:effectLst/>
              </a:rPr>
              <a:t>Acquisitions and contractual commitments can only be made by government officials having authority to enter into such agreements on behalf of the United States government.</a:t>
            </a:r>
            <a:endParaRPr lang="en-US" sz="1800">
              <a:solidFill>
                <a:schemeClr val="accent5">
                  <a:lumMod val="50000"/>
                </a:schemeClr>
              </a:solidFill>
            </a:endParaRPr>
          </a:p>
          <a:p>
            <a:r>
              <a:rPr lang="en-US" sz="1800">
                <a:solidFill>
                  <a:schemeClr val="accent5">
                    <a:lumMod val="50000"/>
                  </a:schemeClr>
                </a:solidFill>
                <a:effectLst/>
              </a:rPr>
              <a:t>The only government officials with such authority are warranted contracting officers. </a:t>
            </a:r>
          </a:p>
          <a:p>
            <a:r>
              <a:rPr lang="en-US" sz="1800">
                <a:solidFill>
                  <a:schemeClr val="accent5">
                    <a:lumMod val="50000"/>
                  </a:schemeClr>
                </a:solidFill>
              </a:rPr>
              <a:t>Future contractual direction, if any, shall only come from a cognizant U.S. Department of Veterans Affairs (VA) warranted contracting officer.</a:t>
            </a:r>
          </a:p>
          <a:p>
            <a:pPr marL="0" indent="0">
              <a:buNone/>
            </a:pPr>
            <a:r>
              <a:rPr lang="en-US" sz="1800" b="1">
                <a:solidFill>
                  <a:schemeClr val="accent5">
                    <a:lumMod val="50000"/>
                  </a:schemeClr>
                </a:solidFill>
              </a:rPr>
              <a:t>Authority Limitations</a:t>
            </a:r>
          </a:p>
          <a:p>
            <a:r>
              <a:rPr lang="en-US" sz="1800">
                <a:solidFill>
                  <a:schemeClr val="accent5">
                    <a:lumMod val="50000"/>
                  </a:schemeClr>
                </a:solidFill>
                <a:effectLst/>
              </a:rPr>
              <a:t>VA Office of Information and Technology and the IT Vendor Management Office staff are not warranted contracting officers.</a:t>
            </a:r>
          </a:p>
          <a:p>
            <a:r>
              <a:rPr lang="en-US" sz="1800">
                <a:solidFill>
                  <a:schemeClr val="accent5">
                    <a:lumMod val="50000"/>
                  </a:schemeClr>
                </a:solidFill>
                <a:effectLst/>
              </a:rPr>
              <a:t>Any discussions of contractual requirements do not constitute contractual direction or authorization of any kind.</a:t>
            </a:r>
            <a:endParaRPr lang="en-US" sz="1800">
              <a:solidFill>
                <a:schemeClr val="accent5">
                  <a:lumMod val="50000"/>
                </a:schemeClr>
              </a:solidFill>
            </a:endParaRPr>
          </a:p>
          <a:p>
            <a:r>
              <a:rPr lang="en-US" sz="1800">
                <a:solidFill>
                  <a:schemeClr val="accent5">
                    <a:lumMod val="50000"/>
                  </a:schemeClr>
                </a:solidFill>
                <a:effectLst/>
              </a:rPr>
              <a:t>Any projected dates provided for Request for Information (RFI), Request for Proposal (RFP), and award are notional and subject to change.</a:t>
            </a:r>
            <a:endParaRPr lang="en-US" sz="1800">
              <a:solidFill>
                <a:schemeClr val="accent5">
                  <a:lumMod val="50000"/>
                </a:schemeClr>
              </a:solidFill>
            </a:endParaRPr>
          </a:p>
        </p:txBody>
      </p:sp>
      <p:sp>
        <p:nvSpPr>
          <p:cNvPr id="2" name="Footer Placeholder 1">
            <a:extLst>
              <a:ext uri="{FF2B5EF4-FFF2-40B4-BE49-F238E27FC236}">
                <a16:creationId xmlns:a16="http://schemas.microsoft.com/office/drawing/2014/main" id="{0310C884-D052-194C-28EF-E0EBD86EE12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3" name="Slide Number Placeholder 2">
            <a:extLst>
              <a:ext uri="{FF2B5EF4-FFF2-40B4-BE49-F238E27FC236}">
                <a16:creationId xmlns:a16="http://schemas.microsoft.com/office/drawing/2014/main" id="{FF1B0344-BE91-CAF4-BBCE-66BC3D316C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9741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502386" y="276299"/>
            <a:ext cx="7802394" cy="686924"/>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3</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757287" y="1103530"/>
            <a:ext cx="10677426" cy="4922365"/>
          </a:xfrm>
        </p:spPr>
        <p:txBody>
          <a:bodyPr/>
          <a:lstStyle/>
          <a:p>
            <a:pPr>
              <a:lnSpc>
                <a:spcPts val="3500"/>
              </a:lnSpc>
              <a:spcBef>
                <a:spcPts val="0"/>
              </a:spcBef>
            </a:pPr>
            <a:r>
              <a:rPr lang="en-US" b="1" dirty="0"/>
              <a:t>This event is being recorded </a:t>
            </a:r>
            <a:r>
              <a:rPr lang="en-US" dirty="0"/>
              <a:t>and will be posted once approved for public release.</a:t>
            </a:r>
          </a:p>
          <a:p>
            <a:pPr>
              <a:lnSpc>
                <a:spcPts val="3500"/>
              </a:lnSpc>
              <a:spcBef>
                <a:spcPts val="0"/>
              </a:spcBef>
            </a:pPr>
            <a:endParaRPr lang="en-US" dirty="0"/>
          </a:p>
          <a:p>
            <a:pPr>
              <a:lnSpc>
                <a:spcPts val="3500"/>
              </a:lnSpc>
              <a:spcBef>
                <a:spcPts val="0"/>
              </a:spcBef>
            </a:pPr>
            <a:r>
              <a:rPr lang="en-US" b="1" dirty="0"/>
              <a:t>Please Make Note the Following:</a:t>
            </a:r>
          </a:p>
          <a:p>
            <a:pPr lvl="1">
              <a:lnSpc>
                <a:spcPts val="3500"/>
              </a:lnSpc>
              <a:spcBef>
                <a:spcPts val="0"/>
              </a:spcBef>
              <a:buFont typeface="Wingdings" panose="05000000000000000000" pitchFamily="2" charset="2"/>
              <a:buChar char="v"/>
            </a:pPr>
            <a:r>
              <a:rPr lang="en-US" dirty="0"/>
              <a:t>Information shared during today’s presentations is SUBJECT TO CHANGE.</a:t>
            </a:r>
          </a:p>
          <a:p>
            <a:pPr lvl="1">
              <a:lnSpc>
                <a:spcPts val="3500"/>
              </a:lnSpc>
              <a:spcBef>
                <a:spcPts val="0"/>
              </a:spcBef>
              <a:buFont typeface="Wingdings" panose="05000000000000000000" pitchFamily="2" charset="2"/>
              <a:buChar char="v"/>
            </a:pPr>
            <a:r>
              <a:rPr lang="en-US" dirty="0"/>
              <a:t>Government responses to today’s questions should be considered ADVISORY.</a:t>
            </a:r>
          </a:p>
          <a:p>
            <a:pPr lvl="1">
              <a:lnSpc>
                <a:spcPts val="3500"/>
              </a:lnSpc>
              <a:spcBef>
                <a:spcPts val="0"/>
              </a:spcBef>
              <a:buFont typeface="Wingdings" panose="05000000000000000000" pitchFamily="2" charset="2"/>
              <a:buChar char="v"/>
            </a:pPr>
            <a:r>
              <a:rPr lang="en-US" dirty="0">
                <a:ea typeface="Aptos" panose="020B0004020202020204" pitchFamily="34" charset="0"/>
                <a:cs typeface="Aptos" panose="020B0004020202020204" pitchFamily="34" charset="0"/>
              </a:rPr>
              <a:t>Discussions at the APBI are intended to be high level, conceptual, or otherwise advisory in nature.</a:t>
            </a:r>
          </a:p>
          <a:p>
            <a:pPr lvl="1">
              <a:lnSpc>
                <a:spcPts val="3500"/>
              </a:lnSpc>
              <a:spcBef>
                <a:spcPts val="0"/>
              </a:spcBef>
              <a:buFont typeface="Wingdings" panose="05000000000000000000" pitchFamily="2" charset="2"/>
              <a:buChar char="v"/>
            </a:pPr>
            <a:r>
              <a:rPr lang="en-US" dirty="0">
                <a:ea typeface="Aptos" panose="020B0004020202020204" pitchFamily="34" charset="0"/>
                <a:cs typeface="Aptos" panose="020B0004020202020204" pitchFamily="34" charset="0"/>
              </a:rPr>
              <a:t>To the extent that any topic touched on at the APBI eventually materializes into a solicitation, that solicitation will ultimately control and govern the Agency’s requirements and needs.</a:t>
            </a:r>
          </a:p>
          <a:p>
            <a:pPr lvl="1">
              <a:lnSpc>
                <a:spcPts val="3500"/>
              </a:lnSpc>
              <a:spcBef>
                <a:spcPts val="0"/>
              </a:spcBef>
              <a:buFont typeface="Wingdings" panose="05000000000000000000" pitchFamily="2" charset="2"/>
              <a:buChar char="v"/>
            </a:pPr>
            <a:r>
              <a:rPr lang="en-US" dirty="0">
                <a:ea typeface="Aptos" panose="020B0004020202020204" pitchFamily="34" charset="0"/>
                <a:cs typeface="Aptos" panose="020B0004020202020204" pitchFamily="34" charset="0"/>
              </a:rPr>
              <a:t>Discussion of individual topics at the APBI does not guarantee that any particular topic will result in an eventual contracting opportunity.  </a:t>
            </a:r>
          </a:p>
          <a:p>
            <a:endParaRPr lang="en-US" dirty="0"/>
          </a:p>
        </p:txBody>
      </p:sp>
    </p:spTree>
    <p:extLst>
      <p:ext uri="{BB962C8B-B14F-4D97-AF65-F5344CB8AC3E}">
        <p14:creationId xmlns:p14="http://schemas.microsoft.com/office/powerpoint/2010/main" val="1938016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9D5A-636A-41ED-BD53-533B0BB8D1AE}"/>
              </a:ext>
            </a:extLst>
          </p:cNvPr>
          <p:cNvSpPr>
            <a:spLocks noGrp="1"/>
          </p:cNvSpPr>
          <p:nvPr>
            <p:ph type="title"/>
          </p:nvPr>
        </p:nvSpPr>
        <p:spPr>
          <a:xfrm>
            <a:off x="838201" y="571500"/>
            <a:ext cx="10515600" cy="800100"/>
          </a:xfrm>
        </p:spPr>
        <p:txBody>
          <a:bodyPr anchor="ctr">
            <a:normAutofit/>
          </a:bodyPr>
          <a:lstStyle/>
          <a:p>
            <a:r>
              <a:rPr lang="en-US"/>
              <a:t>Send Us Your Questions</a:t>
            </a:r>
          </a:p>
        </p:txBody>
      </p:sp>
      <p:sp>
        <p:nvSpPr>
          <p:cNvPr id="3" name="Content Placeholder 2">
            <a:extLst>
              <a:ext uri="{FF2B5EF4-FFF2-40B4-BE49-F238E27FC236}">
                <a16:creationId xmlns:a16="http://schemas.microsoft.com/office/drawing/2014/main" id="{7393986F-5603-4ACB-2FDD-2438F7BCEA30}"/>
              </a:ext>
            </a:extLst>
          </p:cNvPr>
          <p:cNvSpPr>
            <a:spLocks noGrp="1"/>
          </p:cNvSpPr>
          <p:nvPr>
            <p:ph sz="quarter" idx="13"/>
          </p:nvPr>
        </p:nvSpPr>
        <p:spPr>
          <a:xfrm>
            <a:off x="838202" y="1562100"/>
            <a:ext cx="4870268" cy="4359730"/>
          </a:xfrm>
        </p:spPr>
        <p:txBody>
          <a:bodyPr>
            <a:normAutofit/>
          </a:bodyPr>
          <a:lstStyle/>
          <a:p>
            <a:r>
              <a:rPr lang="en-US" sz="2400"/>
              <a:t>During this presentation, </a:t>
            </a:r>
            <a:r>
              <a:rPr lang="en-US" sz="2400" b="1"/>
              <a:t>scan the QR code</a:t>
            </a:r>
            <a:r>
              <a:rPr lang="en-US" sz="2400"/>
              <a:t> to ask questions and share comments. </a:t>
            </a:r>
          </a:p>
          <a:p>
            <a:pPr lvl="1"/>
            <a:r>
              <a:rPr lang="en-US" sz="2400"/>
              <a:t>We will respond to these </a:t>
            </a:r>
            <a:r>
              <a:rPr lang="en-US" sz="2400" b="1"/>
              <a:t>after the event</a:t>
            </a:r>
            <a:r>
              <a:rPr lang="en-US" sz="2400"/>
              <a:t> and notify event registrants by email when these responses have been posted to the Advance Planning Brief to Industry (APBI) website.</a:t>
            </a:r>
          </a:p>
        </p:txBody>
      </p:sp>
      <p:pic>
        <p:nvPicPr>
          <p:cNvPr id="9" name="Picture 8">
            <a:extLst>
              <a:ext uri="{FF2B5EF4-FFF2-40B4-BE49-F238E27FC236}">
                <a16:creationId xmlns:a16="http://schemas.microsoft.com/office/drawing/2014/main" id="{5A05BD1F-EA0B-96A1-1552-926AEE81CBEA}"/>
              </a:ext>
            </a:extLst>
          </p:cNvPr>
          <p:cNvPicPr>
            <a:picLocks noChangeAspect="1"/>
          </p:cNvPicPr>
          <p:nvPr/>
        </p:nvPicPr>
        <p:blipFill>
          <a:blip r:embed="rId2"/>
          <a:srcRect/>
          <a:stretch/>
        </p:blipFill>
        <p:spPr>
          <a:xfrm>
            <a:off x="6735535" y="1562100"/>
            <a:ext cx="4359730" cy="4359730"/>
          </a:xfrm>
          <a:prstGeom prst="rect">
            <a:avLst/>
          </a:prstGeom>
          <a:noFill/>
        </p:spPr>
      </p:pic>
      <p:sp>
        <p:nvSpPr>
          <p:cNvPr id="4" name="Footer Placeholder 3">
            <a:extLst>
              <a:ext uri="{FF2B5EF4-FFF2-40B4-BE49-F238E27FC236}">
                <a16:creationId xmlns:a16="http://schemas.microsoft.com/office/drawing/2014/main" id="{85A3DA9F-8C62-66EE-48BA-F16A811E5D8E}"/>
              </a:ext>
            </a:extLst>
          </p:cNvPr>
          <p:cNvSpPr>
            <a:spLocks noGrp="1"/>
          </p:cNvSpPr>
          <p:nvPr>
            <p:ph type="ftr" sz="quarter" idx="11"/>
          </p:nvPr>
        </p:nvSpPr>
        <p:spPr>
          <a:xfrm>
            <a:off x="838200" y="6286500"/>
            <a:ext cx="7848600" cy="308792"/>
          </a:xfrm>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E5A052C0-94F7-5EBB-A116-5BF1654F7153}"/>
              </a:ext>
            </a:extLst>
          </p:cNvPr>
          <p:cNvSpPr>
            <a:spLocks noGrp="1"/>
          </p:cNvSpPr>
          <p:nvPr>
            <p:ph type="sldNum" sz="quarter" idx="12"/>
          </p:nvPr>
        </p:nvSpPr>
        <p:spPr>
          <a:xfrm>
            <a:off x="10964917" y="6286500"/>
            <a:ext cx="388883" cy="308791"/>
          </a:xfrm>
        </p:spPr>
        <p:txBody>
          <a:bodyPr anchor="b">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882513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97ECD-7965-DB42-0338-5295845C2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57360A-0DCF-6881-47A6-3D8BCCB0B34E}"/>
              </a:ext>
            </a:extLst>
          </p:cNvPr>
          <p:cNvSpPr>
            <a:spLocks noGrp="1"/>
          </p:cNvSpPr>
          <p:nvPr>
            <p:ph type="title"/>
          </p:nvPr>
        </p:nvSpPr>
        <p:spPr/>
        <p:txBody>
          <a:bodyPr/>
          <a:lstStyle/>
          <a:p>
            <a:r>
              <a:rPr lang="en-US"/>
              <a:t>Rob </a:t>
            </a:r>
            <a:r>
              <a:rPr lang="en-US" err="1"/>
              <a:t>orifici</a:t>
            </a:r>
            <a:endParaRPr lang="en-US"/>
          </a:p>
        </p:txBody>
      </p:sp>
      <p:sp>
        <p:nvSpPr>
          <p:cNvPr id="3" name="Text Placeholder 2">
            <a:extLst>
              <a:ext uri="{FF2B5EF4-FFF2-40B4-BE49-F238E27FC236}">
                <a16:creationId xmlns:a16="http://schemas.microsoft.com/office/drawing/2014/main" id="{D2FA211F-5C37-6C1B-CDFF-4FE330799BF1}"/>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3248739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9B20A-EC7B-F1FC-6A72-83FFEB30D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0E13E-AD75-2058-89D6-8BBCF2837C63}"/>
              </a:ext>
            </a:extLst>
          </p:cNvPr>
          <p:cNvSpPr>
            <a:spLocks noGrp="1"/>
          </p:cNvSpPr>
          <p:nvPr>
            <p:ph type="title"/>
          </p:nvPr>
        </p:nvSpPr>
        <p:spPr/>
        <p:txBody>
          <a:bodyPr/>
          <a:lstStyle/>
          <a:p>
            <a:r>
              <a:rPr lang="en-US" dirty="0">
                <a:latin typeface="Segoe UI"/>
                <a:cs typeface="Segoe UI"/>
              </a:rPr>
              <a:t>Contact Center CRM Modernization</a:t>
            </a:r>
          </a:p>
        </p:txBody>
      </p:sp>
      <p:sp>
        <p:nvSpPr>
          <p:cNvPr id="3" name="Content Placeholder 2">
            <a:extLst>
              <a:ext uri="{FF2B5EF4-FFF2-40B4-BE49-F238E27FC236}">
                <a16:creationId xmlns:a16="http://schemas.microsoft.com/office/drawing/2014/main" id="{85B80668-5303-E0A7-017D-2C2B6757748F}"/>
              </a:ext>
            </a:extLst>
          </p:cNvPr>
          <p:cNvSpPr>
            <a:spLocks noGrp="1"/>
          </p:cNvSpPr>
          <p:nvPr>
            <p:ph sz="quarter" idx="13"/>
          </p:nvPr>
        </p:nvSpPr>
        <p:spPr>
          <a:xfrm>
            <a:off x="838199" y="1277477"/>
            <a:ext cx="10515600" cy="1027717"/>
          </a:xfrm>
        </p:spPr>
        <p:txBody>
          <a:bodyPr vert="horz" lIns="91440" tIns="45720" rIns="91440" bIns="45720" rtlCol="0" anchor="t">
            <a:noAutofit/>
          </a:bodyPr>
          <a:lstStyle/>
          <a:p>
            <a:pPr marL="0" indent="0">
              <a:buNone/>
            </a:pPr>
            <a:r>
              <a:rPr lang="en-US" sz="1800">
                <a:latin typeface="Segoe UI"/>
                <a:cs typeface="Segoe UI"/>
              </a:rPr>
              <a:t>This task order will modernize and unify the customer relationship management (CRM) tools used across VA contact centers. This unified experience will enable faster, more personalized customer service by leveraging modernized tools. </a:t>
            </a:r>
            <a:endParaRPr lang="en-US"/>
          </a:p>
        </p:txBody>
      </p:sp>
      <p:sp>
        <p:nvSpPr>
          <p:cNvPr id="6" name="Content Placeholder 2">
            <a:extLst>
              <a:ext uri="{FF2B5EF4-FFF2-40B4-BE49-F238E27FC236}">
                <a16:creationId xmlns:a16="http://schemas.microsoft.com/office/drawing/2014/main" id="{869C1E44-10D6-29B1-3075-937A3E35403C}"/>
              </a:ext>
            </a:extLst>
          </p:cNvPr>
          <p:cNvSpPr txBox="1">
            <a:spLocks/>
          </p:cNvSpPr>
          <p:nvPr/>
        </p:nvSpPr>
        <p:spPr>
          <a:xfrm>
            <a:off x="838198" y="2222011"/>
            <a:ext cx="5007075"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Contact Center Consolidation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Adopt AI tools and agent assist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Increase customer satisfaction through personalized customer service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Reduce call handling time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Strengthen and standardize data quality, reporting, and enterprise metrics</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Business area-unique CRMs do not provide a full customer service view</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Maintaining multiple CRMs across business lines is costly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Legacy technology hinders full AI adoption</a:t>
            </a:r>
          </a:p>
        </p:txBody>
      </p:sp>
      <p:graphicFrame>
        <p:nvGraphicFramePr>
          <p:cNvPr id="7" name="Table 11">
            <a:extLst>
              <a:ext uri="{FF2B5EF4-FFF2-40B4-BE49-F238E27FC236}">
                <a16:creationId xmlns:a16="http://schemas.microsoft.com/office/drawing/2014/main" id="{73594B7D-3161-3665-22A4-FFE4D3C0E2FB}"/>
              </a:ext>
            </a:extLst>
          </p:cNvPr>
          <p:cNvGraphicFramePr>
            <a:graphicFrameLocks/>
          </p:cNvGraphicFramePr>
          <p:nvPr/>
        </p:nvGraphicFramePr>
        <p:xfrm>
          <a:off x="6346723" y="2222011"/>
          <a:ext cx="5007075" cy="3191696"/>
        </p:xfrm>
        <a:graphic>
          <a:graphicData uri="http://schemas.openxmlformats.org/drawingml/2006/table">
            <a:tbl>
              <a:tblPr firstRow="1" bandRow="1">
                <a:tableStyleId>{8EC20E35-A176-4012-BC5E-935CFFF8708E}</a:tableStyleId>
              </a:tblPr>
              <a:tblGrid>
                <a:gridCol w="3161807">
                  <a:extLst>
                    <a:ext uri="{9D8B030D-6E8A-4147-A177-3AD203B41FA5}">
                      <a16:colId xmlns:a16="http://schemas.microsoft.com/office/drawing/2014/main" val="1145295230"/>
                    </a:ext>
                  </a:extLst>
                </a:gridCol>
                <a:gridCol w="1845268">
                  <a:extLst>
                    <a:ext uri="{9D8B030D-6E8A-4147-A177-3AD203B41FA5}">
                      <a16:colId xmlns:a16="http://schemas.microsoft.com/office/drawing/2014/main" val="34593780"/>
                    </a:ext>
                  </a:extLst>
                </a:gridCol>
              </a:tblGrid>
              <a:tr h="37737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$350M-$400M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New</a:t>
                      </a: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Vehicle/Contract Number/TCV</a:t>
                      </a:r>
                    </a:p>
                  </a:txBody>
                  <a:tcPr/>
                </a:tc>
                <a:tc>
                  <a:txBody>
                    <a:bodyPr/>
                    <a:lstStyle/>
                    <a:p>
                      <a:r>
                        <a:rPr lang="en-US" sz="1400">
                          <a:latin typeface="Segoe UI"/>
                          <a:cs typeface="Segoe UI"/>
                        </a:rPr>
                        <a:t>N/A</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Q4 FY26</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Q1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13955FB1-93EC-97D4-5338-5FD0A222B52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FE3832E-AB47-5204-A09C-1BBC9E5C50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915603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F45D-98BB-A179-1CA3-620A12873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C9FE9-C7C5-EDCA-379F-68073B5CD475}"/>
              </a:ext>
            </a:extLst>
          </p:cNvPr>
          <p:cNvSpPr>
            <a:spLocks noGrp="1"/>
          </p:cNvSpPr>
          <p:nvPr>
            <p:ph type="title"/>
          </p:nvPr>
        </p:nvSpPr>
        <p:spPr/>
        <p:txBody>
          <a:bodyPr/>
          <a:lstStyle/>
          <a:p>
            <a:r>
              <a:rPr lang="en-US"/>
              <a:t>Tim </a:t>
            </a:r>
            <a:r>
              <a:rPr lang="en-US" err="1"/>
              <a:t>mccutcheon</a:t>
            </a:r>
            <a:endParaRPr lang="en-US"/>
          </a:p>
        </p:txBody>
      </p:sp>
      <p:sp>
        <p:nvSpPr>
          <p:cNvPr id="3" name="Text Placeholder 2">
            <a:extLst>
              <a:ext uri="{FF2B5EF4-FFF2-40B4-BE49-F238E27FC236}">
                <a16:creationId xmlns:a16="http://schemas.microsoft.com/office/drawing/2014/main" id="{A9514982-884E-C7AC-A2E4-B02B11904809}"/>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304758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6ADA4-8E6B-39AF-1879-A237F6FB7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D0D0D-F18D-9CDB-CC66-50479A225B73}"/>
              </a:ext>
            </a:extLst>
          </p:cNvPr>
          <p:cNvSpPr>
            <a:spLocks noGrp="1"/>
          </p:cNvSpPr>
          <p:nvPr>
            <p:ph type="title"/>
          </p:nvPr>
        </p:nvSpPr>
        <p:spPr/>
        <p:txBody>
          <a:bodyPr/>
          <a:lstStyle/>
          <a:p>
            <a:r>
              <a:rPr lang="en-US"/>
              <a:t>Health Services Portfolio Technical Management &amp; Strategic Solutioning Support (HTMSS)</a:t>
            </a:r>
          </a:p>
        </p:txBody>
      </p:sp>
      <p:sp>
        <p:nvSpPr>
          <p:cNvPr id="3" name="Content Placeholder 2">
            <a:extLst>
              <a:ext uri="{FF2B5EF4-FFF2-40B4-BE49-F238E27FC236}">
                <a16:creationId xmlns:a16="http://schemas.microsoft.com/office/drawing/2014/main" id="{062E91A3-30B7-8168-CC2A-BB0AD2D4F38C}"/>
              </a:ext>
            </a:extLst>
          </p:cNvPr>
          <p:cNvSpPr>
            <a:spLocks noGrp="1"/>
          </p:cNvSpPr>
          <p:nvPr>
            <p:ph sz="quarter" idx="13"/>
          </p:nvPr>
        </p:nvSpPr>
        <p:spPr>
          <a:xfrm>
            <a:off x="838199" y="1496552"/>
            <a:ext cx="10515600" cy="1027717"/>
          </a:xfrm>
        </p:spPr>
        <p:txBody>
          <a:bodyPr vert="horz" lIns="91440" tIns="45720" rIns="91440" bIns="45720" rtlCol="0" anchor="t">
            <a:noAutofit/>
          </a:bodyPr>
          <a:lstStyle/>
          <a:p>
            <a:pPr marL="0" indent="0">
              <a:buNone/>
            </a:pPr>
            <a:r>
              <a:rPr lang="en-US" sz="1800">
                <a:latin typeface="Segoe UI"/>
                <a:cs typeface="Segoe UI"/>
              </a:rPr>
              <a:t>Technical Management support for the Health Portfolio provides oversight for 331 products across 11 product lines.</a:t>
            </a:r>
          </a:p>
        </p:txBody>
      </p:sp>
      <p:sp>
        <p:nvSpPr>
          <p:cNvPr id="6" name="Content Placeholder 2">
            <a:extLst>
              <a:ext uri="{FF2B5EF4-FFF2-40B4-BE49-F238E27FC236}">
                <a16:creationId xmlns:a16="http://schemas.microsoft.com/office/drawing/2014/main" id="{0314DEF3-280C-380B-6FDE-080BDFFFDD51}"/>
              </a:ext>
            </a:extLst>
          </p:cNvPr>
          <p:cNvSpPr txBox="1">
            <a:spLocks/>
          </p:cNvSpPr>
          <p:nvPr/>
        </p:nvSpPr>
        <p:spPr>
          <a:xfrm>
            <a:off x="838198" y="2222011"/>
            <a:ext cx="5007075"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a:ea typeface="+mn-ea"/>
                <a:cs typeface="Segoe UI"/>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Support rollout of the Federal Electronic Health Record (EHR)/VistA Transition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Conduct System Analysis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Standardize across the portfolio</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Enable Centralized Contracting Network (CCN) and Financial Management Business Transformation (FMBT) rollout</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a:ea typeface="+mn-ea"/>
                <a:cs typeface="Segoe UI"/>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Optimize existing resources, product delivery, and duplicative tasks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Standardize products and procedures across product lines</a:t>
            </a:r>
          </a:p>
        </p:txBody>
      </p:sp>
      <p:graphicFrame>
        <p:nvGraphicFramePr>
          <p:cNvPr id="7" name="Table 11">
            <a:extLst>
              <a:ext uri="{FF2B5EF4-FFF2-40B4-BE49-F238E27FC236}">
                <a16:creationId xmlns:a16="http://schemas.microsoft.com/office/drawing/2014/main" id="{17AB2F9F-3B06-29EA-F4A8-AA8D7BB9C226}"/>
              </a:ext>
            </a:extLst>
          </p:cNvPr>
          <p:cNvGraphicFramePr>
            <a:graphicFrameLocks/>
          </p:cNvGraphicFramePr>
          <p:nvPr/>
        </p:nvGraphicFramePr>
        <p:xfrm>
          <a:off x="6346723" y="2222011"/>
          <a:ext cx="5007075" cy="3618416"/>
        </p:xfrm>
        <a:graphic>
          <a:graphicData uri="http://schemas.openxmlformats.org/drawingml/2006/table">
            <a:tbl>
              <a:tblPr firstRow="1" bandRow="1">
                <a:tableStyleId>{8EC20E35-A176-4012-BC5E-935CFFF8708E}</a:tableStyleId>
              </a:tblPr>
              <a:tblGrid>
                <a:gridCol w="3161807">
                  <a:extLst>
                    <a:ext uri="{9D8B030D-6E8A-4147-A177-3AD203B41FA5}">
                      <a16:colId xmlns:a16="http://schemas.microsoft.com/office/drawing/2014/main" val="1145295230"/>
                    </a:ext>
                  </a:extLst>
                </a:gridCol>
                <a:gridCol w="1845268">
                  <a:extLst>
                    <a:ext uri="{9D8B030D-6E8A-4147-A177-3AD203B41FA5}">
                      <a16:colId xmlns:a16="http://schemas.microsoft.com/office/drawing/2014/main" val="34593780"/>
                    </a:ext>
                  </a:extLst>
                </a:gridCol>
              </a:tblGrid>
              <a:tr h="37737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$300M-$500M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Recompete</a:t>
                      </a: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Vehicle/Contract Number/TCV</a:t>
                      </a:r>
                    </a:p>
                  </a:txBody>
                  <a:tcPr/>
                </a:tc>
                <a:tc>
                  <a:txBody>
                    <a:bodyPr/>
                    <a:lstStyle/>
                    <a:p>
                      <a:r>
                        <a:rPr lang="en-US" sz="1400">
                          <a:latin typeface="Segoe UI"/>
                          <a:cs typeface="Segoe UI"/>
                        </a:rPr>
                        <a:t>GovCIO/T4NG/VA118-16-D-1003/36C10B22N10030034/$389.9M</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Q1 FY27</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Q2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C8E4CF5-5A5A-BFFE-F8F3-594F1C87AE0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5DF13B5F-F8D8-61A6-356A-B9C309CB23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049768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5E4DD-10EF-EAD2-6C63-5E8A77F15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220B8-F363-162F-3879-E9F14B1F775B}"/>
              </a:ext>
            </a:extLst>
          </p:cNvPr>
          <p:cNvSpPr>
            <a:spLocks noGrp="1"/>
          </p:cNvSpPr>
          <p:nvPr>
            <p:ph type="title"/>
          </p:nvPr>
        </p:nvSpPr>
        <p:spPr/>
        <p:txBody>
          <a:bodyPr/>
          <a:lstStyle/>
          <a:p>
            <a:r>
              <a:rPr lang="en-US"/>
              <a:t>Sandi </a:t>
            </a:r>
            <a:r>
              <a:rPr lang="en-US" err="1"/>
              <a:t>williamson</a:t>
            </a:r>
            <a:endParaRPr lang="en-US"/>
          </a:p>
        </p:txBody>
      </p:sp>
      <p:sp>
        <p:nvSpPr>
          <p:cNvPr id="3" name="Text Placeholder 2">
            <a:extLst>
              <a:ext uri="{FF2B5EF4-FFF2-40B4-BE49-F238E27FC236}">
                <a16:creationId xmlns:a16="http://schemas.microsoft.com/office/drawing/2014/main" id="{94CB2747-A7E6-4C32-6378-61D6C5BA24F2}"/>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20265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5EA5D-4795-2CCC-9337-76B9DCBCEE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452A5-8E93-15B0-E63B-17B4357A707B}"/>
              </a:ext>
            </a:extLst>
          </p:cNvPr>
          <p:cNvSpPr>
            <a:spLocks noGrp="1"/>
          </p:cNvSpPr>
          <p:nvPr>
            <p:ph type="title"/>
          </p:nvPr>
        </p:nvSpPr>
        <p:spPr/>
        <p:txBody>
          <a:bodyPr/>
          <a:lstStyle/>
          <a:p>
            <a:r>
              <a:rPr lang="en-US" dirty="0"/>
              <a:t>Inventory Management Modernization </a:t>
            </a:r>
          </a:p>
        </p:txBody>
      </p:sp>
      <p:sp>
        <p:nvSpPr>
          <p:cNvPr id="3" name="Content Placeholder 2">
            <a:extLst>
              <a:ext uri="{FF2B5EF4-FFF2-40B4-BE49-F238E27FC236}">
                <a16:creationId xmlns:a16="http://schemas.microsoft.com/office/drawing/2014/main" id="{7DAFD8F4-B666-8544-1F61-B1CABC3767D0}"/>
              </a:ext>
            </a:extLst>
          </p:cNvPr>
          <p:cNvSpPr>
            <a:spLocks noGrp="1"/>
          </p:cNvSpPr>
          <p:nvPr>
            <p:ph sz="quarter" idx="13"/>
          </p:nvPr>
        </p:nvSpPr>
        <p:spPr>
          <a:xfrm>
            <a:off x="838199" y="1387694"/>
            <a:ext cx="10515600" cy="1027717"/>
          </a:xfrm>
        </p:spPr>
        <p:txBody>
          <a:bodyPr vert="horz" lIns="91440" tIns="45720" rIns="91440" bIns="45720" rtlCol="0" anchor="t">
            <a:noAutofit/>
          </a:bodyPr>
          <a:lstStyle/>
          <a:p>
            <a:pPr marL="0" indent="0">
              <a:buNone/>
            </a:pPr>
            <a:r>
              <a:rPr lang="en-US" sz="1800">
                <a:latin typeface="Segoe UI"/>
                <a:cs typeface="Segoe UI"/>
              </a:rPr>
              <a:t>Indefinite Delivery, Indefinite Quantity (IDIQ) for modern Enterprise Procurement and Inventory Management Product, including a full training package, user manuals, on-site change management, and system training. The solution requires interoperability with more than 30 systems, both legacy and modern. </a:t>
            </a:r>
          </a:p>
        </p:txBody>
      </p:sp>
      <p:sp>
        <p:nvSpPr>
          <p:cNvPr id="6" name="Content Placeholder 2">
            <a:extLst>
              <a:ext uri="{FF2B5EF4-FFF2-40B4-BE49-F238E27FC236}">
                <a16:creationId xmlns:a16="http://schemas.microsoft.com/office/drawing/2014/main" id="{FE10BF7F-69C2-4A31-83B7-03CC3C087094}"/>
              </a:ext>
            </a:extLst>
          </p:cNvPr>
          <p:cNvSpPr txBox="1">
            <a:spLocks/>
          </p:cNvSpPr>
          <p:nvPr/>
        </p:nvSpPr>
        <p:spPr>
          <a:xfrm>
            <a:off x="838205" y="2591396"/>
            <a:ext cx="5007075"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a:ea typeface="+mn-ea"/>
                <a:cs typeface="Segoe UI"/>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Modernize the VA inventory management system and related business processes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Provide an authoritative item master file for enterprise use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Deliver a clean, intuitive, user interface to speed adoption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Ensure interoperability with many systems; customization expected</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a:ea typeface="+mn-ea"/>
                <a:cs typeface="Segoe UI"/>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Replace outdated system to drive ongoing modernization across interoperable systems</a:t>
            </a:r>
            <a:endParaRPr kumimoji="0" lang="en-US" sz="1750" b="0" i="0" u="none" strike="noStrike" kern="1200" cap="none" spc="0" normalizeH="0" baseline="0" noProof="0" dirty="0">
              <a:ln>
                <a:noFill/>
              </a:ln>
              <a:solidFill>
                <a:srgbClr val="919191"/>
              </a:solidFill>
              <a:effectLst/>
              <a:uLnTx/>
              <a:uFillTx/>
              <a:latin typeface="Segoe UI"/>
              <a:ea typeface="+mn-ea"/>
              <a:cs typeface="Segoe UI"/>
            </a:endParaRPr>
          </a:p>
        </p:txBody>
      </p:sp>
      <p:graphicFrame>
        <p:nvGraphicFramePr>
          <p:cNvPr id="7" name="Table 11">
            <a:extLst>
              <a:ext uri="{FF2B5EF4-FFF2-40B4-BE49-F238E27FC236}">
                <a16:creationId xmlns:a16="http://schemas.microsoft.com/office/drawing/2014/main" id="{7BD0C4E1-6E17-50A3-4C80-7F392689799E}"/>
              </a:ext>
            </a:extLst>
          </p:cNvPr>
          <p:cNvGraphicFramePr>
            <a:graphicFrameLocks/>
          </p:cNvGraphicFramePr>
          <p:nvPr/>
        </p:nvGraphicFramePr>
        <p:xfrm>
          <a:off x="6346724" y="2607490"/>
          <a:ext cx="5007075" cy="3191696"/>
        </p:xfrm>
        <a:graphic>
          <a:graphicData uri="http://schemas.openxmlformats.org/drawingml/2006/table">
            <a:tbl>
              <a:tblPr firstRow="1" bandRow="1">
                <a:tableStyleId>{8EC20E35-A176-4012-BC5E-935CFFF8708E}</a:tableStyleId>
              </a:tblPr>
              <a:tblGrid>
                <a:gridCol w="3161807">
                  <a:extLst>
                    <a:ext uri="{9D8B030D-6E8A-4147-A177-3AD203B41FA5}">
                      <a16:colId xmlns:a16="http://schemas.microsoft.com/office/drawing/2014/main" val="1145295230"/>
                    </a:ext>
                  </a:extLst>
                </a:gridCol>
                <a:gridCol w="1845268">
                  <a:extLst>
                    <a:ext uri="{9D8B030D-6E8A-4147-A177-3AD203B41FA5}">
                      <a16:colId xmlns:a16="http://schemas.microsoft.com/office/drawing/2014/main" val="34593780"/>
                    </a:ext>
                  </a:extLst>
                </a:gridCol>
              </a:tblGrid>
              <a:tr h="37737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$500M-$700M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Vehicle/Contract Number/TCV</a:t>
                      </a:r>
                    </a:p>
                  </a:txBody>
                  <a:tcPr/>
                </a:tc>
                <a:tc>
                  <a:txBody>
                    <a:bodyPr/>
                    <a:lstStyle/>
                    <a:p>
                      <a:r>
                        <a:rPr lang="en-US" sz="1400">
                          <a:latin typeface="Segoe UI"/>
                          <a:cs typeface="Segoe UI"/>
                        </a:rPr>
                        <a:t>N/A</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Q1 FY27</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Q2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ACF9357C-88AE-F4FA-04A5-0CCA234FE0B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solidFill>
                <a:effectLst/>
                <a:uLnTx/>
                <a:uFillTx/>
                <a:latin typeface="Segoe UI"/>
                <a:ea typeface="+mn-ea"/>
                <a:cs typeface="Segoe UI"/>
              </a:rPr>
              <a:t>OFFICE OF INFORMATION AND TECHNOLOGY</a:t>
            </a:r>
          </a:p>
        </p:txBody>
      </p:sp>
      <p:sp>
        <p:nvSpPr>
          <p:cNvPr id="5" name="Slide Number Placeholder 4">
            <a:extLst>
              <a:ext uri="{FF2B5EF4-FFF2-40B4-BE49-F238E27FC236}">
                <a16:creationId xmlns:a16="http://schemas.microsoft.com/office/drawing/2014/main" id="{548D237D-070E-238E-183B-3C22AD586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355929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95452-721F-6F2D-5E29-0EAAD80AC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64BD20-B411-2024-0841-7BA97C30DAFD}"/>
              </a:ext>
            </a:extLst>
          </p:cNvPr>
          <p:cNvSpPr>
            <a:spLocks noGrp="1"/>
          </p:cNvSpPr>
          <p:nvPr>
            <p:ph type="title"/>
          </p:nvPr>
        </p:nvSpPr>
        <p:spPr/>
        <p:txBody>
          <a:bodyPr/>
          <a:lstStyle/>
          <a:p>
            <a:r>
              <a:rPr lang="en-US"/>
              <a:t>Kim </a:t>
            </a:r>
            <a:r>
              <a:rPr lang="en-US" err="1"/>
              <a:t>pugh</a:t>
            </a:r>
            <a:endParaRPr lang="en-US"/>
          </a:p>
        </p:txBody>
      </p:sp>
      <p:sp>
        <p:nvSpPr>
          <p:cNvPr id="3" name="Text Placeholder 2">
            <a:extLst>
              <a:ext uri="{FF2B5EF4-FFF2-40B4-BE49-F238E27FC236}">
                <a16:creationId xmlns:a16="http://schemas.microsoft.com/office/drawing/2014/main" id="{FD4923F1-EC23-14C0-4ABB-70B77177B460}"/>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128156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38200" y="396082"/>
            <a:ext cx="10515600" cy="800100"/>
          </a:xfrm>
        </p:spPr>
        <p:txBody>
          <a:bodyPr/>
          <a:lstStyle/>
          <a:p>
            <a:r>
              <a:rPr lang="en-US"/>
              <a:t>Enterprise Digital Government Enablement (EDGE)</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57308" y="1082373"/>
            <a:ext cx="10628110" cy="1027717"/>
          </a:xfrm>
        </p:spPr>
        <p:txBody>
          <a:bodyPr/>
          <a:lstStyle/>
          <a:p>
            <a:pPr marL="0" indent="0">
              <a:buNone/>
            </a:pPr>
            <a:r>
              <a:rPr lang="en-US" sz="1800" dirty="0"/>
              <a:t>Platform-agnostic approach to support several complexities and modular, low-code/no-code solutions enabling an innovative, scalable, shared service architecture. Includes PaaS functions/capabilities, SaaS integrations, application programming interfaces, digital modernization, and emerging tech support.</a:t>
            </a:r>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57308" y="2138140"/>
            <a:ext cx="5046407"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Modernize legacy solutions for Veteran business and health care, leveraging innovative cloud technology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Rapidly deliver and automate</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Automate testing and delivery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Reduce tech debt</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Increase customer satisfaction; user experience metrics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Optimize application-level performance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Exceed SLAs for production defects</a:t>
            </a: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nvGraphicFramePr>
        <p:xfrm>
          <a:off x="6326502" y="2138140"/>
          <a:ext cx="5046406" cy="3810000"/>
        </p:xfrm>
        <a:graphic>
          <a:graphicData uri="http://schemas.openxmlformats.org/drawingml/2006/table">
            <a:tbl>
              <a:tblPr firstRow="1" bandRow="1">
                <a:tableStyleId>{8EC20E35-A176-4012-BC5E-935CFFF8708E}</a:tableStyleId>
              </a:tblPr>
              <a:tblGrid>
                <a:gridCol w="3215063">
                  <a:extLst>
                    <a:ext uri="{9D8B030D-6E8A-4147-A177-3AD203B41FA5}">
                      <a16:colId xmlns:a16="http://schemas.microsoft.com/office/drawing/2014/main" val="1145295230"/>
                    </a:ext>
                  </a:extLst>
                </a:gridCol>
                <a:gridCol w="1831343">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$1-$1.9B</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Deloitte Consulting LLP/Product and Technology Ecosystem and Management Services (PTEMS) 2.0/</a:t>
                      </a:r>
                      <a:r>
                        <a:rPr lang="en-US" sz="1400" kern="1200">
                          <a:solidFill>
                            <a:schemeClr val="dk1"/>
                          </a:solidFill>
                          <a:latin typeface="Segoe UI" panose="020B0502040204020203" pitchFamily="34" charset="0"/>
                          <a:ea typeface="+mn-ea"/>
                          <a:cs typeface="Segoe UI" panose="020B0502040204020203" pitchFamily="34" charset="0"/>
                        </a:rPr>
                        <a:t>GSA Alliant 2</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Completed</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a:xfrm>
            <a:off x="838200" y="6411390"/>
            <a:ext cx="7848600" cy="30879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84832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94097" y="625477"/>
            <a:ext cx="9625445" cy="800100"/>
          </a:xfrm>
        </p:spPr>
        <p:txBody>
          <a:bodyPr/>
          <a:lstStyle/>
          <a:p>
            <a:r>
              <a:rPr lang="en-US"/>
              <a:t>Onboarding, Management, Engineering, Governance, and Assurance Services (OMEGA)</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94097" y="1543180"/>
            <a:ext cx="11139533" cy="1027717"/>
          </a:xfrm>
        </p:spPr>
        <p:txBody>
          <a:bodyPr/>
          <a:lstStyle/>
          <a:p>
            <a:pPr marL="0" indent="0">
              <a:buNone/>
            </a:pPr>
            <a:r>
              <a:rPr lang="en-US" sz="1800" dirty="0"/>
              <a:t>Task order for low-code/no-code (LCNC) product and platform OMEGA services to enable, manage, operate, and sustain the underlying Digital Transformation Center (DTC) technology ecosystem, including modular and reusable technology components supporting VA Enterprise modernization and cloud migration.</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94097" y="2608580"/>
            <a:ext cx="4965930"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Reuse technology accelerators and shared components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Automate and AI-enable operations</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Streamline release readiness gates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Strengthen automated testing</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Real-time dashboards for application performance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Expedited identification and remediation of security vulnerabilities</a:t>
            </a:r>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nvGraphicFramePr>
        <p:xfrm>
          <a:off x="6228522" y="2413816"/>
          <a:ext cx="5125278" cy="3822762"/>
        </p:xfrm>
        <a:graphic>
          <a:graphicData uri="http://schemas.openxmlformats.org/drawingml/2006/table">
            <a:tbl>
              <a:tblPr firstRow="1" bandRow="1">
                <a:tableStyleId>{8EC20E35-A176-4012-BC5E-935CFFF8708E}</a:tableStyleId>
              </a:tblPr>
              <a:tblGrid>
                <a:gridCol w="3101008">
                  <a:extLst>
                    <a:ext uri="{9D8B030D-6E8A-4147-A177-3AD203B41FA5}">
                      <a16:colId xmlns:a16="http://schemas.microsoft.com/office/drawing/2014/main" val="1145295230"/>
                    </a:ext>
                  </a:extLst>
                </a:gridCol>
                <a:gridCol w="2024270">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83602">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$500M-$999M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kern="1200">
                          <a:solidFill>
                            <a:schemeClr val="dk1"/>
                          </a:solidFill>
                          <a:latin typeface="Segoe UI" panose="020B0502040204020203" pitchFamily="34" charset="0"/>
                          <a:ea typeface="+mn-ea"/>
                          <a:cs typeface="Segoe UI" panose="020B0502040204020203" pitchFamily="34" charset="0"/>
                        </a:rPr>
                        <a:t>Sprezzatura Management Consulting LLC (formerly Quantum Management LLC)/GSA Multiple Award Schedule (MAS)</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Q3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Q3 FY27</a:t>
                      </a:r>
                    </a:p>
                  </a:txBody>
                  <a:tcPr/>
                </a:tc>
                <a:extLst>
                  <a:ext uri="{0D108BD9-81ED-4DB2-BD59-A6C34878D82A}">
                    <a16:rowId xmlns:a16="http://schemas.microsoft.com/office/drawing/2014/main" val="2046502709"/>
                  </a:ext>
                </a:extLst>
              </a:tr>
              <a:tr h="370840">
                <a:tc>
                  <a:txBody>
                    <a:bodyPr/>
                    <a:lstStyle/>
                    <a:p>
                      <a:r>
                        <a:rPr lang="en-US" sz="1400" kern="1200">
                          <a:solidFill>
                            <a:schemeClr val="dk1"/>
                          </a:solidFill>
                          <a:latin typeface="Segoe UI" panose="020B0502040204020203" pitchFamily="34" charset="0"/>
                          <a:ea typeface="+mn-ea"/>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Q4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43441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498651" y="145180"/>
            <a:ext cx="7917889" cy="937965"/>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4</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393405" y="1083145"/>
            <a:ext cx="11706446" cy="5307875"/>
          </a:xfrm>
        </p:spPr>
        <p:txBody>
          <a:bodyPr/>
          <a:lstStyle/>
          <a:p>
            <a:pPr>
              <a:lnSpc>
                <a:spcPct val="150000"/>
              </a:lnSpc>
              <a:spcBef>
                <a:spcPts val="0"/>
              </a:spcBef>
            </a:pPr>
            <a:r>
              <a:rPr lang="en-US" sz="2400" b="1" dirty="0">
                <a:solidFill>
                  <a:prstClr val="black"/>
                </a:solidFill>
              </a:rPr>
              <a:t>Following today’s event, please check the “Advanced Planning Brief to Industry 2026” Library at </a:t>
            </a:r>
            <a:r>
              <a:rPr lang="en-US" sz="2400" b="1" u="sng" dirty="0">
                <a:solidFill>
                  <a:srgbClr val="1F497D">
                    <a:lumMod val="75000"/>
                  </a:srgbClr>
                </a:solidFill>
              </a:rPr>
              <a:t>https://www.voa.va.gov</a:t>
            </a:r>
            <a:r>
              <a:rPr lang="en-US" sz="2400" b="1" dirty="0">
                <a:solidFill>
                  <a:prstClr val="black"/>
                </a:solidFill>
              </a:rPr>
              <a:t> for the following:</a:t>
            </a:r>
          </a:p>
          <a:p>
            <a:pPr lvl="1">
              <a:lnSpc>
                <a:spcPct val="150000"/>
              </a:lnSpc>
              <a:spcBef>
                <a:spcPts val="0"/>
              </a:spcBef>
              <a:buFont typeface="Wingdings" panose="05000000000000000000" pitchFamily="2" charset="2"/>
              <a:buChar char="v"/>
            </a:pPr>
            <a:r>
              <a:rPr lang="en-US" dirty="0">
                <a:solidFill>
                  <a:prstClr val="black"/>
                </a:solidFill>
              </a:rPr>
              <a:t>FY26 APBI Registration List</a:t>
            </a:r>
          </a:p>
          <a:p>
            <a:pPr lvl="1">
              <a:lnSpc>
                <a:spcPct val="150000"/>
              </a:lnSpc>
              <a:spcBef>
                <a:spcPts val="0"/>
              </a:spcBef>
              <a:buFont typeface="Wingdings" panose="05000000000000000000" pitchFamily="2" charset="2"/>
              <a:buChar char="v"/>
            </a:pPr>
            <a:r>
              <a:rPr lang="en-US" dirty="0">
                <a:solidFill>
                  <a:prstClr val="black"/>
                </a:solidFill>
              </a:rPr>
              <a:t>APBI Briefing charts presented today</a:t>
            </a:r>
          </a:p>
          <a:p>
            <a:pPr lvl="1">
              <a:lnSpc>
                <a:spcPct val="150000"/>
              </a:lnSpc>
              <a:spcBef>
                <a:spcPts val="0"/>
              </a:spcBef>
              <a:buFont typeface="Wingdings" panose="05000000000000000000" pitchFamily="2" charset="2"/>
              <a:buChar char="v"/>
            </a:pPr>
            <a:r>
              <a:rPr lang="en-US" dirty="0">
                <a:solidFill>
                  <a:prstClr val="black"/>
                </a:solidFill>
              </a:rPr>
              <a:t>Official Recording of today’s event (following approval for public release)</a:t>
            </a:r>
          </a:p>
          <a:p>
            <a:pPr marL="346075" indent="-346075">
              <a:lnSpc>
                <a:spcPct val="150000"/>
              </a:lnSpc>
              <a:spcBef>
                <a:spcPts val="0"/>
              </a:spcBef>
            </a:pPr>
            <a:endParaRPr lang="en-US" sz="2400" dirty="0">
              <a:solidFill>
                <a:prstClr val="black"/>
              </a:solidFill>
            </a:endParaRPr>
          </a:p>
          <a:p>
            <a:pPr marL="346075" indent="-346075">
              <a:lnSpc>
                <a:spcPct val="150000"/>
              </a:lnSpc>
              <a:spcBef>
                <a:spcPts val="0"/>
              </a:spcBef>
            </a:pPr>
            <a:r>
              <a:rPr lang="en-US" sz="2400" b="1" dirty="0">
                <a:solidFill>
                  <a:prstClr val="black"/>
                </a:solidFill>
              </a:rPr>
              <a:t>Parking Advisory: </a:t>
            </a:r>
          </a:p>
          <a:p>
            <a:pPr marL="746125" lvl="1" indent="-346075">
              <a:lnSpc>
                <a:spcPct val="150000"/>
              </a:lnSpc>
              <a:spcBef>
                <a:spcPts val="0"/>
              </a:spcBef>
              <a:buFont typeface="Wingdings" panose="05000000000000000000" pitchFamily="2" charset="2"/>
              <a:buChar char="v"/>
            </a:pPr>
            <a:r>
              <a:rPr lang="en-US" dirty="0"/>
              <a:t>Payment can be made at the one of foot stations or via the </a:t>
            </a:r>
            <a:r>
              <a:rPr lang="en-US" u="sng" dirty="0">
                <a:hlinkClick r:id="rId2" tooltip="https://parkmobile.io/"/>
              </a:rPr>
              <a:t>Park Mobile</a:t>
            </a:r>
            <a:r>
              <a:rPr lang="en-US" dirty="0"/>
              <a:t> app (</a:t>
            </a:r>
            <a:r>
              <a:rPr lang="en-US" dirty="0">
                <a:hlinkClick r:id="rId2"/>
              </a:rPr>
              <a:t>https://parkmobile.io</a:t>
            </a:r>
            <a:r>
              <a:rPr lang="en-US" dirty="0"/>
              <a:t>) by scanning the posted QR code. Payment by Visa or Mastercard ONLY. </a:t>
            </a:r>
          </a:p>
          <a:p>
            <a:pPr marL="746125" lvl="1" indent="-346075">
              <a:lnSpc>
                <a:spcPct val="150000"/>
              </a:lnSpc>
              <a:spcBef>
                <a:spcPts val="0"/>
              </a:spcBef>
              <a:buFont typeface="Wingdings" panose="05000000000000000000" pitchFamily="2" charset="2"/>
              <a:buChar char="v"/>
            </a:pPr>
            <a:r>
              <a:rPr lang="en-US" dirty="0"/>
              <a:t>May leave and return with an active, paid time slot, but re-entry does not guarantee a spot if the deck reaches capacity. </a:t>
            </a:r>
            <a:endParaRPr lang="en-US" sz="2800" dirty="0">
              <a:solidFill>
                <a:prstClr val="black"/>
              </a:solidFill>
            </a:endParaRPr>
          </a:p>
          <a:p>
            <a:endParaRPr lang="en-US" dirty="0"/>
          </a:p>
        </p:txBody>
      </p:sp>
    </p:spTree>
    <p:extLst>
      <p:ext uri="{BB962C8B-B14F-4D97-AF65-F5344CB8AC3E}">
        <p14:creationId xmlns:p14="http://schemas.microsoft.com/office/powerpoint/2010/main" val="3322270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215D5-B684-BF48-A359-589B0CB7A3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24B39-728E-E862-9C26-AFEDA25C6E1E}"/>
              </a:ext>
            </a:extLst>
          </p:cNvPr>
          <p:cNvSpPr>
            <a:spLocks noGrp="1"/>
          </p:cNvSpPr>
          <p:nvPr>
            <p:ph type="title"/>
          </p:nvPr>
        </p:nvSpPr>
        <p:spPr/>
        <p:txBody>
          <a:bodyPr/>
          <a:lstStyle/>
          <a:p>
            <a:r>
              <a:rPr lang="en-US"/>
              <a:t>Jacob wright</a:t>
            </a:r>
          </a:p>
        </p:txBody>
      </p:sp>
      <p:sp>
        <p:nvSpPr>
          <p:cNvPr id="3" name="Text Placeholder 2">
            <a:extLst>
              <a:ext uri="{FF2B5EF4-FFF2-40B4-BE49-F238E27FC236}">
                <a16:creationId xmlns:a16="http://schemas.microsoft.com/office/drawing/2014/main" id="{50C1DBAB-F374-820D-D2BD-D535F683E83E}"/>
              </a:ext>
            </a:extLst>
          </p:cNvPr>
          <p:cNvSpPr>
            <a:spLocks noGrp="1"/>
          </p:cNvSpPr>
          <p:nvPr>
            <p:ph type="body" sz="quarter" idx="10"/>
          </p:nvPr>
        </p:nvSpPr>
        <p:spPr/>
        <p:txBody>
          <a:bodyPr/>
          <a:lstStyle/>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3303439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11376" y="457200"/>
            <a:ext cx="10515600" cy="800100"/>
          </a:xfrm>
        </p:spPr>
        <p:txBody>
          <a:bodyPr/>
          <a:lstStyle/>
          <a:p>
            <a:r>
              <a:rPr lang="en-US"/>
              <a:t>Project Front Door: Creating a Simpler, More Connected VA.gov Experience </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11375" y="1257300"/>
            <a:ext cx="10515600" cy="1027717"/>
          </a:xfrm>
        </p:spPr>
        <p:txBody>
          <a:bodyPr/>
          <a:lstStyle/>
          <a:p>
            <a:pPr marL="0" indent="0">
              <a:buNone/>
            </a:pPr>
            <a:r>
              <a:rPr lang="en-US" sz="1800"/>
              <a:t>Modernize </a:t>
            </a:r>
            <a:r>
              <a:rPr lang="en-US" sz="1800" u="sng">
                <a:hlinkClick r:id="rId3"/>
              </a:rPr>
              <a:t>VA.gov</a:t>
            </a:r>
            <a:r>
              <a:rPr lang="en-US" sz="1800"/>
              <a:t> to create a simpler, faster, and more personalized digital experience for Veterans, families, caregivers, and survivors. Improve how users discover, access, and complete VA services by streamlining navigation, strengthening identity authentication, and delivering a more integrated, Veteran-centered experience.</a:t>
            </a:r>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11378" y="2415540"/>
            <a:ext cx="5033900"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a:ea typeface="+mn-ea"/>
                <a:cs typeface="Segoe UI"/>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Improve foundational access through a single, consistent entry point</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a:ea typeface="+mn-ea"/>
                <a:cs typeface="Segoe UI"/>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Inconsistent experiences across VA.gov applications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VA-wide engagement on content and user experience</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a:ea typeface="+mn-ea"/>
                <a:cs typeface="Segoe UI"/>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This is not a long-term O&amp;M contract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Need out-of-the-box thinking</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Short-term pilot underway for some enhancements; need long-term strategy</a:t>
            </a:r>
            <a:endParaRPr kumimoji="0" lang="en-US" sz="1800" b="0" i="0" u="none" strike="noStrike" kern="1200" cap="none" spc="0" normalizeH="0" baseline="0" noProof="0">
              <a:ln>
                <a:noFill/>
              </a:ln>
              <a:solidFill>
                <a:srgbClr val="919191">
                  <a:lumMod val="50000"/>
                </a:srgbClr>
              </a:solidFill>
              <a:effectLst/>
              <a:uLnTx/>
              <a:uFillTx/>
              <a:latin typeface="Segoe UI"/>
              <a:ea typeface="+mn-ea"/>
              <a:cs typeface="Segoe UI"/>
            </a:endParaRP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nvGraphicFramePr>
        <p:xfrm>
          <a:off x="6346723" y="2415540"/>
          <a:ext cx="5007077" cy="3185160"/>
        </p:xfrm>
        <a:graphic>
          <a:graphicData uri="http://schemas.openxmlformats.org/drawingml/2006/table">
            <a:tbl>
              <a:tblPr firstRow="1" bandRow="1">
                <a:tableStyleId>{8EC20E35-A176-4012-BC5E-935CFFF8708E}</a:tableStyleId>
              </a:tblPr>
              <a:tblGrid>
                <a:gridCol w="3150719">
                  <a:extLst>
                    <a:ext uri="{9D8B030D-6E8A-4147-A177-3AD203B41FA5}">
                      <a16:colId xmlns:a16="http://schemas.microsoft.com/office/drawing/2014/main" val="1145295230"/>
                    </a:ext>
                  </a:extLst>
                </a:gridCol>
                <a:gridCol w="1856358">
                  <a:extLst>
                    <a:ext uri="{9D8B030D-6E8A-4147-A177-3AD203B41FA5}">
                      <a16:colId xmlns:a16="http://schemas.microsoft.com/office/drawing/2014/main" val="34593780"/>
                    </a:ext>
                  </a:extLst>
                </a:gridCol>
              </a:tblGrid>
              <a:tr h="370840">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$150M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New</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a:t>
                      </a:r>
                    </a:p>
                  </a:txBody>
                  <a:tcPr/>
                </a:tc>
                <a:tc>
                  <a:txBody>
                    <a:bodyPr/>
                    <a:lstStyle/>
                    <a:p>
                      <a:r>
                        <a:rPr lang="en-US" sz="1400">
                          <a:latin typeface="Segoe UI"/>
                          <a:cs typeface="Segoe UI"/>
                        </a:rPr>
                        <a:t>N/A</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Completed</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Q1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Quarter/Year</a:t>
                      </a:r>
                    </a:p>
                  </a:txBody>
                  <a:tcPr/>
                </a:tc>
                <a:tc>
                  <a:txBody>
                    <a:bodyPr/>
                    <a:lstStyle/>
                    <a:p>
                      <a:r>
                        <a:rPr lang="en-US" sz="1400">
                          <a:latin typeface="Segoe UI"/>
                          <a:cs typeface="Segoe UI"/>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3914316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07755-9097-8F1F-DF9E-B3E4DF1CB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2BC37-B147-268A-3D5C-BA6AE6E4F1E9}"/>
              </a:ext>
            </a:extLst>
          </p:cNvPr>
          <p:cNvSpPr>
            <a:spLocks noGrp="1"/>
          </p:cNvSpPr>
          <p:nvPr>
            <p:ph type="title"/>
          </p:nvPr>
        </p:nvSpPr>
        <p:spPr/>
        <p:txBody>
          <a:bodyPr/>
          <a:lstStyle/>
          <a:p>
            <a:r>
              <a:rPr lang="en-US"/>
              <a:t>Bob </a:t>
            </a:r>
            <a:r>
              <a:rPr lang="en-US" err="1"/>
              <a:t>cunningham</a:t>
            </a:r>
            <a:endParaRPr lang="en-US"/>
          </a:p>
        </p:txBody>
      </p:sp>
      <p:sp>
        <p:nvSpPr>
          <p:cNvPr id="3" name="Text Placeholder 2">
            <a:extLst>
              <a:ext uri="{FF2B5EF4-FFF2-40B4-BE49-F238E27FC236}">
                <a16:creationId xmlns:a16="http://schemas.microsoft.com/office/drawing/2014/main" id="{EFD1D5CE-13D6-54A7-B0E4-5A6A32D96390}"/>
              </a:ext>
            </a:extLst>
          </p:cNvPr>
          <p:cNvSpPr>
            <a:spLocks noGrp="1"/>
          </p:cNvSpPr>
          <p:nvPr>
            <p:ph type="body" sz="quarter" idx="10"/>
          </p:nvPr>
        </p:nvSpPr>
        <p:spPr/>
        <p:txBody>
          <a:bodyPr/>
          <a:lstStyle/>
          <a:p>
            <a:r>
              <a:rPr lang="en-US"/>
              <a:t>End User Services (EUS)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820117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p:txBody>
          <a:bodyPr/>
          <a:lstStyle/>
          <a:p>
            <a:r>
              <a:rPr lang="en-US"/>
              <a:t>Contact Center Infrastructure (CCI)</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9" y="1371600"/>
            <a:ext cx="10515600" cy="1027717"/>
          </a:xfrm>
        </p:spPr>
        <p:txBody>
          <a:bodyPr/>
          <a:lstStyle/>
          <a:p>
            <a:pPr marL="0" indent="0">
              <a:buNone/>
            </a:pPr>
            <a:r>
              <a:rPr lang="en-US" sz="1800"/>
              <a:t>VA needs a secure, managed, cloud-based, standardized contact center infrastructure to deliver reliable 24/7 Automatic Call Distribution and Interactive Voice Response capabilities. This approach improves VA processes and creates a more consistent, positive experience for end users. </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936520" y="2399317"/>
            <a:ext cx="5420359"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AI-first interaction handling</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Persistent customer context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Deep IT service management integration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Real-time operational intelligence</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Reduce human agent interactions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Increase first-contact resolution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Reduce mean-time-to-resolution</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Autonomous service operations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Agents handle exceptions</a:t>
            </a:r>
          </a:p>
        </p:txBody>
      </p:sp>
      <p:graphicFrame>
        <p:nvGraphicFramePr>
          <p:cNvPr id="8" name="Table 11">
            <a:extLst>
              <a:ext uri="{FF2B5EF4-FFF2-40B4-BE49-F238E27FC236}">
                <a16:creationId xmlns:a16="http://schemas.microsoft.com/office/drawing/2014/main" id="{268FCFFF-E1C6-739C-D308-0C2EA7E6B812}"/>
              </a:ext>
            </a:extLst>
          </p:cNvPr>
          <p:cNvGraphicFramePr>
            <a:graphicFrameLocks/>
          </p:cNvGraphicFramePr>
          <p:nvPr/>
        </p:nvGraphicFramePr>
        <p:xfrm>
          <a:off x="6455199" y="2470928"/>
          <a:ext cx="5046406" cy="2743200"/>
        </p:xfrm>
        <a:graphic>
          <a:graphicData uri="http://schemas.openxmlformats.org/drawingml/2006/table">
            <a:tbl>
              <a:tblPr firstRow="1" bandRow="1">
                <a:tableStyleId>{8EC20E35-A176-4012-BC5E-935CFFF8708E}</a:tableStyleId>
              </a:tblPr>
              <a:tblGrid>
                <a:gridCol w="3126123">
                  <a:extLst>
                    <a:ext uri="{9D8B030D-6E8A-4147-A177-3AD203B41FA5}">
                      <a16:colId xmlns:a16="http://schemas.microsoft.com/office/drawing/2014/main" val="1145295230"/>
                    </a:ext>
                  </a:extLst>
                </a:gridCol>
                <a:gridCol w="1920283">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$50M/5YR</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Q3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795145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34081-9493-87C2-2191-AE1A059EA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E6E93-B693-A22D-9F6B-0C7B7F86555F}"/>
              </a:ext>
            </a:extLst>
          </p:cNvPr>
          <p:cNvSpPr>
            <a:spLocks noGrp="1"/>
          </p:cNvSpPr>
          <p:nvPr>
            <p:ph type="title"/>
          </p:nvPr>
        </p:nvSpPr>
        <p:spPr/>
        <p:txBody>
          <a:bodyPr/>
          <a:lstStyle/>
          <a:p>
            <a:r>
              <a:rPr lang="en-US"/>
              <a:t>Sean </a:t>
            </a:r>
            <a:r>
              <a:rPr lang="en-US" err="1"/>
              <a:t>mohler</a:t>
            </a:r>
            <a:endParaRPr lang="en-US"/>
          </a:p>
        </p:txBody>
      </p:sp>
      <p:sp>
        <p:nvSpPr>
          <p:cNvPr id="3" name="Text Placeholder 2">
            <a:extLst>
              <a:ext uri="{FF2B5EF4-FFF2-40B4-BE49-F238E27FC236}">
                <a16:creationId xmlns:a16="http://schemas.microsoft.com/office/drawing/2014/main" id="{229A33B3-5921-8A4D-F2BB-EBDD398FE23E}"/>
              </a:ext>
            </a:extLst>
          </p:cNvPr>
          <p:cNvSpPr>
            <a:spLocks noGrp="1"/>
          </p:cNvSpPr>
          <p:nvPr>
            <p:ph type="body" sz="quarter" idx="10"/>
          </p:nvPr>
        </p:nvSpPr>
        <p:spPr/>
        <p:txBody>
          <a:bodyPr/>
          <a:lstStyle/>
          <a:p>
            <a:r>
              <a:rPr lang="en-US"/>
              <a:t>End User Services (EUS)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934932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4E039-15B7-BB63-11F8-8BA982DF7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A00F37-A283-52D8-8083-12B72C64470E}"/>
              </a:ext>
            </a:extLst>
          </p:cNvPr>
          <p:cNvSpPr>
            <a:spLocks noGrp="1"/>
          </p:cNvSpPr>
          <p:nvPr>
            <p:ph type="title"/>
          </p:nvPr>
        </p:nvSpPr>
        <p:spPr>
          <a:xfrm>
            <a:off x="838200" y="396082"/>
            <a:ext cx="10515600" cy="800100"/>
          </a:xfrm>
        </p:spPr>
        <p:txBody>
          <a:bodyPr/>
          <a:lstStyle/>
          <a:p>
            <a:r>
              <a:rPr lang="en-US"/>
              <a:t>Printers as a Service</a:t>
            </a:r>
          </a:p>
        </p:txBody>
      </p:sp>
      <p:sp>
        <p:nvSpPr>
          <p:cNvPr id="3" name="Content Placeholder 2">
            <a:extLst>
              <a:ext uri="{FF2B5EF4-FFF2-40B4-BE49-F238E27FC236}">
                <a16:creationId xmlns:a16="http://schemas.microsoft.com/office/drawing/2014/main" id="{FA8233C9-37B4-50F9-8AED-3116E6A53333}"/>
              </a:ext>
            </a:extLst>
          </p:cNvPr>
          <p:cNvSpPr>
            <a:spLocks noGrp="1"/>
          </p:cNvSpPr>
          <p:nvPr>
            <p:ph sz="quarter" idx="13"/>
          </p:nvPr>
        </p:nvSpPr>
        <p:spPr>
          <a:xfrm>
            <a:off x="857308" y="1082373"/>
            <a:ext cx="10496492" cy="1027717"/>
          </a:xfrm>
        </p:spPr>
        <p:txBody>
          <a:bodyPr/>
          <a:lstStyle/>
          <a:p>
            <a:pPr marL="0" indent="0">
              <a:buNone/>
            </a:pPr>
            <a:r>
              <a:rPr lang="en-US" sz="1800"/>
              <a:t>Need a modernized, standardized, VA‑wide printer experience to provide reliable printing and service within minutes, not days, despite challenges posed by aging devices, disparate contracts, and inconsistent vendor performance.</a:t>
            </a:r>
          </a:p>
        </p:txBody>
      </p:sp>
      <p:sp>
        <p:nvSpPr>
          <p:cNvPr id="6" name="Content Placeholder 2">
            <a:extLst>
              <a:ext uri="{FF2B5EF4-FFF2-40B4-BE49-F238E27FC236}">
                <a16:creationId xmlns:a16="http://schemas.microsoft.com/office/drawing/2014/main" id="{E3DA0F21-2DE7-AC32-80B3-5E6C20A951ED}"/>
              </a:ext>
            </a:extLst>
          </p:cNvPr>
          <p:cNvSpPr txBox="1">
            <a:spLocks/>
          </p:cNvSpPr>
          <p:nvPr/>
        </p:nvSpPr>
        <p:spPr>
          <a:xfrm>
            <a:off x="857308" y="2138140"/>
            <a:ext cx="5046407"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Infrastructure Readiness Program (IRP)</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Standardized devices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Break-fix</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Disparate contracts and vendors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Aging printer fleet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Printer modernization</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Services provided</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On-site support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Staggered leasing strategy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Implementation timeline</a:t>
            </a:r>
          </a:p>
        </p:txBody>
      </p:sp>
      <p:graphicFrame>
        <p:nvGraphicFramePr>
          <p:cNvPr id="7" name="Table 11">
            <a:extLst>
              <a:ext uri="{FF2B5EF4-FFF2-40B4-BE49-F238E27FC236}">
                <a16:creationId xmlns:a16="http://schemas.microsoft.com/office/drawing/2014/main" id="{DBF65318-BDF8-5221-7533-38EB9C9A362C}"/>
              </a:ext>
            </a:extLst>
          </p:cNvPr>
          <p:cNvGraphicFramePr>
            <a:graphicFrameLocks/>
          </p:cNvGraphicFramePr>
          <p:nvPr/>
        </p:nvGraphicFramePr>
        <p:xfrm>
          <a:off x="6307394" y="2138140"/>
          <a:ext cx="5046406" cy="2743200"/>
        </p:xfrm>
        <a:graphic>
          <a:graphicData uri="http://schemas.openxmlformats.org/drawingml/2006/table">
            <a:tbl>
              <a:tblPr firstRow="1" bandRow="1">
                <a:tableStyleId>{8EC20E35-A176-4012-BC5E-935CFFF8708E}</a:tableStyleId>
              </a:tblPr>
              <a:tblGrid>
                <a:gridCol w="3101649">
                  <a:extLst>
                    <a:ext uri="{9D8B030D-6E8A-4147-A177-3AD203B41FA5}">
                      <a16:colId xmlns:a16="http://schemas.microsoft.com/office/drawing/2014/main" val="1145295230"/>
                    </a:ext>
                  </a:extLst>
                </a:gridCol>
                <a:gridCol w="1944757">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$100M/Yr</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Q3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0EAAC0D-CADC-C59C-7CD7-F5FD4C2861BB}"/>
              </a:ext>
            </a:extLst>
          </p:cNvPr>
          <p:cNvSpPr>
            <a:spLocks noGrp="1"/>
          </p:cNvSpPr>
          <p:nvPr>
            <p:ph type="ftr" sz="quarter" idx="11"/>
          </p:nvPr>
        </p:nvSpPr>
        <p:spPr>
          <a:xfrm>
            <a:off x="838200" y="6411390"/>
            <a:ext cx="7848600" cy="30879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D8D462B6-CEB2-864E-5A0F-9AD3E91588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437902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2E53B-D7D9-8F8E-88E3-64E269951F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36A32-1E1F-11FA-3312-C84E2316DBA0}"/>
              </a:ext>
            </a:extLst>
          </p:cNvPr>
          <p:cNvSpPr>
            <a:spLocks noGrp="1"/>
          </p:cNvSpPr>
          <p:nvPr>
            <p:ph type="title"/>
          </p:nvPr>
        </p:nvSpPr>
        <p:spPr/>
        <p:txBody>
          <a:bodyPr/>
          <a:lstStyle/>
          <a:p>
            <a:r>
              <a:rPr lang="en-US"/>
              <a:t>Supporting Technology 3.0</a:t>
            </a:r>
          </a:p>
        </p:txBody>
      </p:sp>
      <p:sp>
        <p:nvSpPr>
          <p:cNvPr id="3" name="Content Placeholder 2">
            <a:extLst>
              <a:ext uri="{FF2B5EF4-FFF2-40B4-BE49-F238E27FC236}">
                <a16:creationId xmlns:a16="http://schemas.microsoft.com/office/drawing/2014/main" id="{549228C6-93CD-34D4-CE83-3C2C42119717}"/>
              </a:ext>
            </a:extLst>
          </p:cNvPr>
          <p:cNvSpPr>
            <a:spLocks noGrp="1"/>
          </p:cNvSpPr>
          <p:nvPr>
            <p:ph sz="quarter" idx="13"/>
          </p:nvPr>
        </p:nvSpPr>
        <p:spPr>
          <a:xfrm>
            <a:off x="915345" y="1305928"/>
            <a:ext cx="10515600" cy="1027717"/>
          </a:xfrm>
        </p:spPr>
        <p:txBody>
          <a:bodyPr/>
          <a:lstStyle/>
          <a:p>
            <a:pPr marL="0" indent="0">
              <a:buNone/>
            </a:pPr>
            <a:r>
              <a:rPr lang="en-US" sz="1800"/>
              <a:t>VA needs a standardized, VA-wide approach to all endpoint‑adjacent technologies (including scanners, printers, monitors, peripherals) to ensure predictable pricing and reliable availability across VA. Biggest obstacles are unstable supply chains and inconsistent requirements that delay activation and refresh.</a:t>
            </a:r>
          </a:p>
        </p:txBody>
      </p:sp>
      <p:sp>
        <p:nvSpPr>
          <p:cNvPr id="6" name="Content Placeholder 2">
            <a:extLst>
              <a:ext uri="{FF2B5EF4-FFF2-40B4-BE49-F238E27FC236}">
                <a16:creationId xmlns:a16="http://schemas.microsoft.com/office/drawing/2014/main" id="{96FBD206-0D92-C4F9-EDDB-4EF586D7B203}"/>
              </a:ext>
            </a:extLst>
          </p:cNvPr>
          <p:cNvSpPr txBox="1">
            <a:spLocks/>
          </p:cNvSpPr>
          <p:nvPr/>
        </p:nvSpPr>
        <p:spPr>
          <a:xfrm>
            <a:off x="936520" y="2399317"/>
            <a:ext cx="5420359" cy="3638626"/>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EHRM</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Activations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Refresh (IRP)</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Break-fix</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VA requirements (Specs)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Pricing stability (SSD, RAM)</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Availability and procurements windows </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Timing and approval to delivery</a:t>
            </a:r>
          </a:p>
        </p:txBody>
      </p:sp>
      <p:graphicFrame>
        <p:nvGraphicFramePr>
          <p:cNvPr id="8" name="Table 11">
            <a:extLst>
              <a:ext uri="{FF2B5EF4-FFF2-40B4-BE49-F238E27FC236}">
                <a16:creationId xmlns:a16="http://schemas.microsoft.com/office/drawing/2014/main" id="{63604F85-3B10-8019-F608-DFD18A649DCC}"/>
              </a:ext>
            </a:extLst>
          </p:cNvPr>
          <p:cNvGraphicFramePr>
            <a:graphicFrameLocks/>
          </p:cNvGraphicFramePr>
          <p:nvPr/>
        </p:nvGraphicFramePr>
        <p:xfrm>
          <a:off x="6307394" y="2509704"/>
          <a:ext cx="5046406" cy="2743200"/>
        </p:xfrm>
        <a:graphic>
          <a:graphicData uri="http://schemas.openxmlformats.org/drawingml/2006/table">
            <a:tbl>
              <a:tblPr firstRow="1" bandRow="1">
                <a:tableStyleId>{8EC20E35-A176-4012-BC5E-935CFFF8708E}</a:tableStyleId>
              </a:tblPr>
              <a:tblGrid>
                <a:gridCol w="3128154">
                  <a:extLst>
                    <a:ext uri="{9D8B030D-6E8A-4147-A177-3AD203B41FA5}">
                      <a16:colId xmlns:a16="http://schemas.microsoft.com/office/drawing/2014/main" val="1145295230"/>
                    </a:ext>
                  </a:extLst>
                </a:gridCol>
                <a:gridCol w="1918252">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Q3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93CB2CC3-BA85-79C2-5015-E293CFB41F5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B3F02E54-C33D-F065-4682-AA2C70D043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300377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p:txBody>
          <a:bodyPr/>
          <a:lstStyle/>
          <a:p>
            <a:r>
              <a:rPr lang="en-US"/>
              <a:t>Endpoints 3.0 – Endpoints as a Service (EaaS)</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9" y="1371600"/>
            <a:ext cx="10515600" cy="1027717"/>
          </a:xfrm>
        </p:spPr>
        <p:txBody>
          <a:bodyPr/>
          <a:lstStyle/>
          <a:p>
            <a:pPr marL="0" indent="0">
              <a:buNone/>
            </a:pPr>
            <a:r>
              <a:rPr lang="en-US" sz="1800"/>
              <a:t>VA requests a nationwide, zero‑touch leasing program that delivers secure, VA‑configured endpoints within 24 hours and supports refresh, Infrastructure Readiness Program (IRP), and break‑fix across more than 170 facilities. The main challenge is aligning VA technical requirements with supply and pricing constraints while integrating ServiceNow, AutoPilot, and Intune end‑to‑end.</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38199" y="2628408"/>
            <a:ext cx="5420359" cy="342900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EHRM; activations/new hires; refresh (IRP); break-fix</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VA requirements (Specs)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Pricing stability (SSD, RAM)</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Availability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Procurements windows </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Timing</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Approval to delivery</a:t>
            </a:r>
          </a:p>
        </p:txBody>
      </p:sp>
      <p:graphicFrame>
        <p:nvGraphicFramePr>
          <p:cNvPr id="8" name="Table 11">
            <a:extLst>
              <a:ext uri="{FF2B5EF4-FFF2-40B4-BE49-F238E27FC236}">
                <a16:creationId xmlns:a16="http://schemas.microsoft.com/office/drawing/2014/main" id="{EC7381F5-ACA0-240F-2C93-0CA7CDB06D07}"/>
              </a:ext>
            </a:extLst>
          </p:cNvPr>
          <p:cNvGraphicFramePr>
            <a:graphicFrameLocks/>
          </p:cNvGraphicFramePr>
          <p:nvPr/>
        </p:nvGraphicFramePr>
        <p:xfrm>
          <a:off x="6418969" y="2628408"/>
          <a:ext cx="5046406" cy="2743200"/>
        </p:xfrm>
        <a:graphic>
          <a:graphicData uri="http://schemas.openxmlformats.org/drawingml/2006/table">
            <a:tbl>
              <a:tblPr firstRow="1" bandRow="1">
                <a:tableStyleId>{8EC20E35-A176-4012-BC5E-935CFFF8708E}</a:tableStyleId>
              </a:tblPr>
              <a:tblGrid>
                <a:gridCol w="3082840">
                  <a:extLst>
                    <a:ext uri="{9D8B030D-6E8A-4147-A177-3AD203B41FA5}">
                      <a16:colId xmlns:a16="http://schemas.microsoft.com/office/drawing/2014/main" val="1145295230"/>
                    </a:ext>
                  </a:extLst>
                </a:gridCol>
                <a:gridCol w="1963566">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$100M/1YR</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Q3/Q4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965267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3D3D3-DCCB-4864-13AE-077CD8629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5026-3E72-0F4B-0A7C-BAC8750BC479}"/>
              </a:ext>
            </a:extLst>
          </p:cNvPr>
          <p:cNvSpPr>
            <a:spLocks noGrp="1"/>
          </p:cNvSpPr>
          <p:nvPr>
            <p:ph type="title"/>
          </p:nvPr>
        </p:nvSpPr>
        <p:spPr/>
        <p:txBody>
          <a:bodyPr/>
          <a:lstStyle/>
          <a:p>
            <a:r>
              <a:rPr lang="en-US"/>
              <a:t>Brad mills</a:t>
            </a:r>
          </a:p>
        </p:txBody>
      </p:sp>
      <p:sp>
        <p:nvSpPr>
          <p:cNvPr id="3" name="Text Placeholder 2">
            <a:extLst>
              <a:ext uri="{FF2B5EF4-FFF2-40B4-BE49-F238E27FC236}">
                <a16:creationId xmlns:a16="http://schemas.microsoft.com/office/drawing/2014/main" id="{63CD1F9D-ACAE-EE3A-DA84-60CB2017AFC8}"/>
              </a:ext>
            </a:extLst>
          </p:cNvPr>
          <p:cNvSpPr>
            <a:spLocks noGrp="1"/>
          </p:cNvSpPr>
          <p:nvPr>
            <p:ph type="body" sz="quarter" idx="10"/>
          </p:nvPr>
        </p:nvSpPr>
        <p:spPr/>
        <p:txBody>
          <a:bodyPr/>
          <a:lstStyle/>
          <a:p>
            <a:r>
              <a:rPr lang="en-US"/>
              <a:t>Connectivity and Collaboration Services (CCS)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3592019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0" y="412474"/>
            <a:ext cx="10515600" cy="800100"/>
          </a:xfrm>
        </p:spPr>
        <p:txBody>
          <a:bodyPr/>
          <a:lstStyle/>
          <a:p>
            <a:r>
              <a:rPr lang="en-US"/>
              <a:t>Unified Communication Server Replacement Lifecycle Refresh</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8" y="1212575"/>
            <a:ext cx="10515600" cy="728008"/>
          </a:xfrm>
        </p:spPr>
        <p:txBody>
          <a:bodyPr/>
          <a:lstStyle/>
          <a:p>
            <a:pPr marL="0" indent="0">
              <a:buNone/>
            </a:pPr>
            <a:r>
              <a:rPr lang="en-US" sz="1800"/>
              <a:t>This requirement aims to replace End of Life (EOL) and End of Sale (EOS) Cisco M5 servers currently deployed across the enterprise in support of VA's Enterprise Telephony Environment. </a:t>
            </a:r>
            <a:endParaRPr lang="en-US"/>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936520" y="2086621"/>
            <a:ext cx="4923508" cy="405384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Replace more than 300 end-of-support servers across over 150 sites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Conduct site surveys at each location</a:t>
            </a:r>
          </a:p>
          <a:p>
            <a:pPr marL="342900" marR="0" lvl="1"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Implement virtual storage area network (vSAN) across the server clusters</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endPar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 Primary concern is cost of memory</a:t>
            </a:r>
          </a:p>
        </p:txBody>
      </p:sp>
      <p:graphicFrame>
        <p:nvGraphicFramePr>
          <p:cNvPr id="8" name="Table 11">
            <a:extLst>
              <a:ext uri="{FF2B5EF4-FFF2-40B4-BE49-F238E27FC236}">
                <a16:creationId xmlns:a16="http://schemas.microsoft.com/office/drawing/2014/main" id="{5679B3B0-F4EB-BA6F-1DBD-6A54D768CD93}"/>
              </a:ext>
            </a:extLst>
          </p:cNvPr>
          <p:cNvGraphicFramePr>
            <a:graphicFrameLocks/>
          </p:cNvGraphicFramePr>
          <p:nvPr/>
        </p:nvGraphicFramePr>
        <p:xfrm>
          <a:off x="6331974" y="2086621"/>
          <a:ext cx="5021824" cy="3126382"/>
        </p:xfrm>
        <a:graphic>
          <a:graphicData uri="http://schemas.openxmlformats.org/drawingml/2006/table">
            <a:tbl>
              <a:tblPr firstRow="1" bandRow="1">
                <a:tableStyleId>{8EC20E35-A176-4012-BC5E-935CFFF8708E}</a:tableStyleId>
              </a:tblPr>
              <a:tblGrid>
                <a:gridCol w="3078726">
                  <a:extLst>
                    <a:ext uri="{9D8B030D-6E8A-4147-A177-3AD203B41FA5}">
                      <a16:colId xmlns:a16="http://schemas.microsoft.com/office/drawing/2014/main" val="1145295230"/>
                    </a:ext>
                  </a:extLst>
                </a:gridCol>
                <a:gridCol w="1943098">
                  <a:extLst>
                    <a:ext uri="{9D8B030D-6E8A-4147-A177-3AD203B41FA5}">
                      <a16:colId xmlns:a16="http://schemas.microsoft.com/office/drawing/2014/main" val="34593780"/>
                    </a:ext>
                  </a:extLst>
                </a:gridCol>
              </a:tblGrid>
              <a:tr h="29649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90519">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kern="1200">
                          <a:solidFill>
                            <a:schemeClr val="dk1"/>
                          </a:solidFill>
                          <a:effectLst/>
                          <a:latin typeface="Segoe UI" panose="020B0502040204020203" pitchFamily="34" charset="0"/>
                          <a:ea typeface="+mn-ea"/>
                          <a:cs typeface="Segoe UI" panose="020B0502040204020203" pitchFamily="34" charset="0"/>
                        </a:rPr>
                        <a:t>$20M - $49M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27943">
                <a:tc>
                  <a:txBody>
                    <a:bodyPr/>
                    <a:lstStyle/>
                    <a:p>
                      <a:r>
                        <a:rPr lang="en-US" sz="1400">
                          <a:latin typeface="Segoe UI"/>
                          <a:cs typeface="Segoe UI"/>
                        </a:rPr>
                        <a:t>New Contract or Recompete</a:t>
                      </a:r>
                    </a:p>
                  </a:txBody>
                  <a:tcPr/>
                </a:tc>
                <a:tc>
                  <a:txBody>
                    <a:bodyPr/>
                    <a:lstStyle/>
                    <a:p>
                      <a:r>
                        <a:rPr lang="en-US" sz="1400">
                          <a:latin typeface="Segoe UI"/>
                          <a:cs typeface="Segoe UI"/>
                        </a:rPr>
                        <a:t>New</a:t>
                      </a:r>
                    </a:p>
                  </a:txBody>
                  <a:tcPr/>
                </a:tc>
                <a:extLst>
                  <a:ext uri="{0D108BD9-81ED-4DB2-BD59-A6C34878D82A}">
                    <a16:rowId xmlns:a16="http://schemas.microsoft.com/office/drawing/2014/main" val="3263079296"/>
                  </a:ext>
                </a:extLst>
              </a:tr>
              <a:tr h="327943">
                <a:tc>
                  <a:txBody>
                    <a:bodyPr/>
                    <a:lstStyle/>
                    <a:p>
                      <a:r>
                        <a:rPr lang="en-US" sz="1400">
                          <a:latin typeface="Segoe UI" panose="020B0502040204020203" pitchFamily="34" charset="0"/>
                          <a:cs typeface="Segoe UI" panose="020B0502040204020203" pitchFamily="34" charset="0"/>
                        </a:rPr>
                        <a:t>If Recompete, Incumbent/Contract Vehicle</a:t>
                      </a:r>
                    </a:p>
                  </a:txBody>
                  <a:tcPr/>
                </a:tc>
                <a:tc>
                  <a:txBody>
                    <a:bodyPr/>
                    <a:lstStyle/>
                    <a:p>
                      <a:r>
                        <a:rPr lang="en-US" sz="1400">
                          <a:latin typeface="Segoe UI" panose="020B0502040204020203" pitchFamily="34" charset="0"/>
                          <a:cs typeface="Segoe UI" panose="020B0502040204020203" pitchFamily="34" charset="0"/>
                        </a:rPr>
                        <a:t>SEWP</a:t>
                      </a:r>
                      <a:endParaRPr lang="en-US" sz="1400">
                        <a:latin typeface="Segoe UI"/>
                        <a:cs typeface="Segoe UI"/>
                      </a:endParaRPr>
                    </a:p>
                  </a:txBody>
                  <a:tcPr/>
                </a:tc>
                <a:extLst>
                  <a:ext uri="{0D108BD9-81ED-4DB2-BD59-A6C34878D82A}">
                    <a16:rowId xmlns:a16="http://schemas.microsoft.com/office/drawing/2014/main" val="4214393732"/>
                  </a:ext>
                </a:extLst>
              </a:tr>
              <a:tr h="327943">
                <a:tc>
                  <a:txBody>
                    <a:bodyPr/>
                    <a:lstStyle/>
                    <a:p>
                      <a:r>
                        <a:rPr lang="en-US" sz="1400">
                          <a:solidFill>
                            <a:schemeClr val="tx1"/>
                          </a:solidFill>
                          <a:latin typeface="Segoe UI"/>
                          <a:cs typeface="Segoe UI"/>
                        </a:rPr>
                        <a:t>Estimated RFI</a:t>
                      </a:r>
                    </a:p>
                    <a:p>
                      <a:r>
                        <a:rPr lang="en-US" sz="1400">
                          <a:latin typeface="Segoe UI" panose="020B0502040204020203" pitchFamily="34" charset="0"/>
                          <a:cs typeface="Segoe UI" panose="020B0502040204020203" pitchFamily="34" charset="0"/>
                        </a:rPr>
                        <a:t>Quarter/Year </a:t>
                      </a:r>
                      <a:endParaRPr lang="en-US" sz="1400">
                        <a:solidFill>
                          <a:schemeClr val="tx1"/>
                        </a:solidFill>
                        <a:latin typeface="Segoe UI"/>
                        <a:cs typeface="Segoe UI"/>
                      </a:endParaRPr>
                    </a:p>
                  </a:txBody>
                  <a:tcPr/>
                </a:tc>
                <a:tc>
                  <a:txBody>
                    <a:bodyPr/>
                    <a:lstStyle/>
                    <a:p>
                      <a:r>
                        <a:rPr lang="en-US" sz="1400">
                          <a:latin typeface="Segoe UI" panose="020B0502040204020203" pitchFamily="34" charset="0"/>
                          <a:cs typeface="Segoe UI" panose="020B0502040204020203" pitchFamily="34" charset="0"/>
                        </a:rPr>
                        <a:t>Q3 FY26</a:t>
                      </a:r>
                      <a:endParaRPr lang="en-US" sz="1400">
                        <a:latin typeface="Segoe UI"/>
                        <a:cs typeface="Segoe UI"/>
                      </a:endParaRPr>
                    </a:p>
                  </a:txBody>
                  <a:tcPr/>
                </a:tc>
                <a:extLst>
                  <a:ext uri="{0D108BD9-81ED-4DB2-BD59-A6C34878D82A}">
                    <a16:rowId xmlns:a16="http://schemas.microsoft.com/office/drawing/2014/main" val="3681420079"/>
                  </a:ext>
                </a:extLst>
              </a:tr>
              <a:tr h="327943">
                <a:tc>
                  <a:txBody>
                    <a:bodyPr/>
                    <a:lstStyle/>
                    <a:p>
                      <a:r>
                        <a:rPr lang="en-US" sz="1400">
                          <a:solidFill>
                            <a:schemeClr val="tx1"/>
                          </a:solidFill>
                          <a:latin typeface="Segoe UI"/>
                          <a:cs typeface="Segoe UI"/>
                        </a:rPr>
                        <a:t>Estimated RFP</a:t>
                      </a:r>
                    </a:p>
                    <a:p>
                      <a:r>
                        <a:rPr lang="en-US" sz="1400">
                          <a:latin typeface="Segoe UI" panose="020B0502040204020203" pitchFamily="34" charset="0"/>
                          <a:cs typeface="Segoe UI" panose="020B0502040204020203" pitchFamily="34" charset="0"/>
                        </a:rPr>
                        <a:t>Quarter/Year</a:t>
                      </a:r>
                      <a:endParaRPr lang="en-US" sz="1400">
                        <a:solidFill>
                          <a:schemeClr val="tx1"/>
                        </a:solidFill>
                        <a:latin typeface="Segoe UI"/>
                        <a:cs typeface="Segoe UI"/>
                      </a:endParaRPr>
                    </a:p>
                  </a:txBody>
                  <a:tcPr/>
                </a:tc>
                <a:tc>
                  <a:txBody>
                    <a:bodyPr/>
                    <a:lstStyle/>
                    <a:p>
                      <a:r>
                        <a:rPr lang="en-US" sz="1400">
                          <a:latin typeface="Segoe UI" panose="020B0502040204020203" pitchFamily="34" charset="0"/>
                          <a:cs typeface="Segoe UI" panose="020B0502040204020203" pitchFamily="34" charset="0"/>
                        </a:rPr>
                        <a:t>Q3 FY27</a:t>
                      </a:r>
                      <a:endParaRPr lang="en-US" sz="1400">
                        <a:latin typeface="Segoe UI"/>
                        <a:cs typeface="Segoe UI"/>
                      </a:endParaRPr>
                    </a:p>
                  </a:txBody>
                  <a:tcPr/>
                </a:tc>
                <a:extLst>
                  <a:ext uri="{0D108BD9-81ED-4DB2-BD59-A6C34878D82A}">
                    <a16:rowId xmlns:a16="http://schemas.microsoft.com/office/drawing/2014/main" val="2046502709"/>
                  </a:ext>
                </a:extLst>
              </a:tr>
              <a:tr h="327943">
                <a:tc>
                  <a:txBody>
                    <a:bodyPr/>
                    <a:lstStyle/>
                    <a:p>
                      <a:r>
                        <a:rPr lang="en-US" sz="1400">
                          <a:latin typeface="Segoe UI" panose="020B0502040204020203" pitchFamily="34" charset="0"/>
                          <a:cs typeface="Segoe UI" panose="020B0502040204020203" pitchFamily="34" charset="0"/>
                        </a:rPr>
                        <a:t>Estimated Award</a:t>
                      </a:r>
                    </a:p>
                    <a:p>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Q3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178658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482066" y="1"/>
            <a:ext cx="7959106" cy="1029152"/>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5</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495300" y="1117600"/>
            <a:ext cx="11468100" cy="5509978"/>
          </a:xfrm>
        </p:spPr>
        <p:txBody>
          <a:bodyPr/>
          <a:lstStyle/>
          <a:p>
            <a:r>
              <a:rPr lang="en-US" sz="2400" b="1" dirty="0"/>
              <a:t>Onsite Food Court Options:</a:t>
            </a:r>
          </a:p>
          <a:p>
            <a:pPr lvl="1">
              <a:buFont typeface="Wingdings" panose="05000000000000000000" pitchFamily="2" charset="2"/>
              <a:buChar char="v"/>
            </a:pPr>
            <a:r>
              <a:rPr lang="en-US" dirty="0"/>
              <a:t>Panera Bread        (7:00 a.m. – 7:00 p.m.)              The Halal Guys     (11:00 a.m. – 4:00 p.m.)</a:t>
            </a:r>
          </a:p>
          <a:p>
            <a:pPr lvl="1">
              <a:buFont typeface="Wingdings" panose="05000000000000000000" pitchFamily="2" charset="2"/>
              <a:buChar char="v"/>
            </a:pPr>
            <a:r>
              <a:rPr lang="en-US" dirty="0"/>
              <a:t>Ace Sushi	 (11:00 a.m. – 4: 00 p.m.)            Chipotle               (10:00 a.m. – 8:00 p.m.)</a:t>
            </a:r>
          </a:p>
          <a:p>
            <a:pPr lvl="1">
              <a:buFont typeface="Wingdings" panose="05000000000000000000" pitchFamily="2" charset="2"/>
              <a:buChar char="v"/>
            </a:pPr>
            <a:r>
              <a:rPr lang="en-US" dirty="0"/>
              <a:t>Blaze Pizza            (11:00 a.m. – 3:00 p.m.)            Market 	               (9:00 a.m. – 5:00 p.m.)</a:t>
            </a:r>
          </a:p>
          <a:p>
            <a:pPr lvl="1">
              <a:buFont typeface="Wingdings" panose="05000000000000000000" pitchFamily="2" charset="2"/>
              <a:buChar char="v"/>
            </a:pPr>
            <a:endParaRPr lang="en-US" dirty="0"/>
          </a:p>
          <a:p>
            <a:r>
              <a:rPr lang="en-US" sz="2400" b="1" dirty="0">
                <a:solidFill>
                  <a:prstClr val="black"/>
                </a:solidFill>
              </a:rPr>
              <a:t>Restrooms: </a:t>
            </a:r>
            <a:r>
              <a:rPr lang="en-US" dirty="0">
                <a:solidFill>
                  <a:prstClr val="black"/>
                </a:solidFill>
              </a:rPr>
              <a:t>Located off the atrium outside Dewberry Hall.</a:t>
            </a:r>
          </a:p>
          <a:p>
            <a:endParaRPr lang="en-US" sz="2800" dirty="0">
              <a:solidFill>
                <a:prstClr val="black"/>
              </a:solidFill>
            </a:endParaRPr>
          </a:p>
          <a:p>
            <a:pPr>
              <a:spcBef>
                <a:spcPts val="0"/>
              </a:spcBef>
            </a:pPr>
            <a:r>
              <a:rPr lang="en-US" sz="2400" b="1" dirty="0">
                <a:solidFill>
                  <a:prstClr val="black"/>
                </a:solidFill>
              </a:rPr>
              <a:t>Emergency Exits:</a:t>
            </a:r>
          </a:p>
          <a:p>
            <a:pPr marL="746125" lvl="1" indent="-346075">
              <a:lnSpc>
                <a:spcPct val="100000"/>
              </a:lnSpc>
              <a:spcBef>
                <a:spcPts val="0"/>
              </a:spcBef>
              <a:buFont typeface="Wingdings" panose="05000000000000000000" pitchFamily="2" charset="2"/>
              <a:buChar char="v"/>
            </a:pPr>
            <a:r>
              <a:rPr lang="en-US" dirty="0">
                <a:solidFill>
                  <a:prstClr val="black"/>
                </a:solidFill>
              </a:rPr>
              <a:t>Using 3 Ground Floor rooms in the Johnson Center: Dewberry Hall, the Cinema, and the Bistro</a:t>
            </a:r>
          </a:p>
          <a:p>
            <a:pPr lvl="1" indent="-342900">
              <a:lnSpc>
                <a:spcPct val="100000"/>
              </a:lnSpc>
              <a:spcBef>
                <a:spcPts val="0"/>
              </a:spcBef>
              <a:buFont typeface="Wingdings" panose="05000000000000000000" pitchFamily="2" charset="2"/>
              <a:buChar char="v"/>
            </a:pPr>
            <a:r>
              <a:rPr lang="en-US" dirty="0">
                <a:solidFill>
                  <a:prstClr val="black"/>
                </a:solidFill>
              </a:rPr>
              <a:t>Exit Signs posted above exit doors in each of the three rooms. </a:t>
            </a:r>
          </a:p>
          <a:p>
            <a:pPr lvl="1" indent="-342900">
              <a:lnSpc>
                <a:spcPct val="100000"/>
              </a:lnSpc>
              <a:spcBef>
                <a:spcPts val="0"/>
              </a:spcBef>
              <a:buFont typeface="Wingdings" panose="05000000000000000000" pitchFamily="2" charset="2"/>
              <a:buChar char="v"/>
            </a:pPr>
            <a:r>
              <a:rPr lang="en-US" dirty="0">
                <a:solidFill>
                  <a:prstClr val="black"/>
                </a:solidFill>
              </a:rPr>
              <a:t>Please take a moment to note their placement in the room in which you are seated.</a:t>
            </a:r>
          </a:p>
          <a:p>
            <a:pPr marL="746125" lvl="1" indent="-346075">
              <a:lnSpc>
                <a:spcPct val="100000"/>
              </a:lnSpc>
              <a:spcBef>
                <a:spcPts val="0"/>
              </a:spcBef>
              <a:buFont typeface="Wingdings" panose="05000000000000000000" pitchFamily="2" charset="2"/>
              <a:buChar char="v"/>
            </a:pPr>
            <a:r>
              <a:rPr lang="en-US" dirty="0">
                <a:solidFill>
                  <a:prstClr val="black"/>
                </a:solidFill>
              </a:rPr>
              <a:t>Once you have exited Dewberry Hall, the Cinema, or the Bistro, please follow exit signs posted above the exit doors in the Johnson Center atrium, lobby, and vestibule, which lead outside. </a:t>
            </a:r>
          </a:p>
          <a:p>
            <a:endParaRPr lang="en-US" dirty="0"/>
          </a:p>
        </p:txBody>
      </p:sp>
    </p:spTree>
    <p:extLst>
      <p:ext uri="{BB962C8B-B14F-4D97-AF65-F5344CB8AC3E}">
        <p14:creationId xmlns:p14="http://schemas.microsoft.com/office/powerpoint/2010/main" val="1785514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4853-513F-3672-BC6D-F591B08C6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CCF9DA-54DD-4EAD-724B-9D8E23A6D095}"/>
              </a:ext>
            </a:extLst>
          </p:cNvPr>
          <p:cNvSpPr>
            <a:spLocks noGrp="1"/>
          </p:cNvSpPr>
          <p:nvPr>
            <p:ph type="title"/>
          </p:nvPr>
        </p:nvSpPr>
        <p:spPr/>
        <p:txBody>
          <a:bodyPr/>
          <a:lstStyle/>
          <a:p>
            <a:r>
              <a:rPr lang="en-US"/>
              <a:t>Ryan </a:t>
            </a:r>
            <a:r>
              <a:rPr lang="en-US" err="1"/>
              <a:t>dillon</a:t>
            </a:r>
            <a:endParaRPr lang="en-US"/>
          </a:p>
        </p:txBody>
      </p:sp>
      <p:sp>
        <p:nvSpPr>
          <p:cNvPr id="3" name="Text Placeholder 2">
            <a:extLst>
              <a:ext uri="{FF2B5EF4-FFF2-40B4-BE49-F238E27FC236}">
                <a16:creationId xmlns:a16="http://schemas.microsoft.com/office/drawing/2014/main" id="{34B3FFE4-8F37-1CB8-0A12-5C64644C9D61}"/>
              </a:ext>
            </a:extLst>
          </p:cNvPr>
          <p:cNvSpPr>
            <a:spLocks noGrp="1"/>
          </p:cNvSpPr>
          <p:nvPr>
            <p:ph type="body" sz="quarter" idx="10"/>
          </p:nvPr>
        </p:nvSpPr>
        <p:spPr/>
        <p:txBody>
          <a:bodyPr/>
          <a:lstStyle/>
          <a:p>
            <a:r>
              <a:rPr lang="en-US"/>
              <a:t>Connectivity and Collaboration Services (CCS)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290324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DAA3B-FA7F-C853-ADE7-C054B6064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C662D-521E-CE7C-1C4F-D96194F97F7F}"/>
              </a:ext>
            </a:extLst>
          </p:cNvPr>
          <p:cNvSpPr>
            <a:spLocks noGrp="1"/>
          </p:cNvSpPr>
          <p:nvPr>
            <p:ph type="title"/>
          </p:nvPr>
        </p:nvSpPr>
        <p:spPr>
          <a:xfrm>
            <a:off x="838200" y="412474"/>
            <a:ext cx="10515600" cy="800100"/>
          </a:xfrm>
        </p:spPr>
        <p:txBody>
          <a:bodyPr/>
          <a:lstStyle/>
          <a:p>
            <a:r>
              <a:rPr lang="en-US"/>
              <a:t>Enterprise Guest Wi-Fi 2.0</a:t>
            </a:r>
          </a:p>
        </p:txBody>
      </p:sp>
      <p:sp>
        <p:nvSpPr>
          <p:cNvPr id="3" name="Content Placeholder 2">
            <a:extLst>
              <a:ext uri="{FF2B5EF4-FFF2-40B4-BE49-F238E27FC236}">
                <a16:creationId xmlns:a16="http://schemas.microsoft.com/office/drawing/2014/main" id="{9DBF3E9F-DDED-EAEA-52E1-C9DBC3121D2B}"/>
              </a:ext>
            </a:extLst>
          </p:cNvPr>
          <p:cNvSpPr>
            <a:spLocks noGrp="1"/>
          </p:cNvSpPr>
          <p:nvPr>
            <p:ph sz="quarter" idx="13"/>
          </p:nvPr>
        </p:nvSpPr>
        <p:spPr>
          <a:xfrm>
            <a:off x="838198" y="1212574"/>
            <a:ext cx="10515600" cy="1027717"/>
          </a:xfrm>
        </p:spPr>
        <p:txBody>
          <a:bodyPr/>
          <a:lstStyle/>
          <a:p>
            <a:pPr marL="0" indent="0">
              <a:buNone/>
            </a:pPr>
            <a:r>
              <a:rPr lang="en-US" sz="1800"/>
              <a:t>VA is delivering a standardized, enterprise guest Wi‑Fi solution to improve consistency and reduce operational inefficiencies across facilities. We are also introducing a Low Earth Orbit (LEO) satellite-based backup network to maintain administrative continuity during outages, combining LEO connectivity with broadband where available to ensure reliable, scalable access. </a:t>
            </a:r>
            <a:endParaRPr lang="en-US"/>
          </a:p>
        </p:txBody>
      </p:sp>
      <p:sp>
        <p:nvSpPr>
          <p:cNvPr id="6" name="Content Placeholder 2">
            <a:extLst>
              <a:ext uri="{FF2B5EF4-FFF2-40B4-BE49-F238E27FC236}">
                <a16:creationId xmlns:a16="http://schemas.microsoft.com/office/drawing/2014/main" id="{D4746A6C-9AA5-562D-C299-BEE5C7F33B3A}"/>
              </a:ext>
            </a:extLst>
          </p:cNvPr>
          <p:cNvSpPr txBox="1">
            <a:spLocks/>
          </p:cNvSpPr>
          <p:nvPr/>
        </p:nvSpPr>
        <p:spPr>
          <a:xfrm>
            <a:off x="838198" y="2568963"/>
            <a:ext cx="4923508" cy="347958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Establish 10 pilots throughout the enterprise with combinations of LEO and terrestrial, support, while evaluating user experiences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Establish a turnkey contract, including site surveys, circuits, implementation, help desk, and monitoring, and escalated support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Include an aggressive implementation plan prioritizing areas with highest demand</a:t>
            </a:r>
          </a:p>
        </p:txBody>
      </p:sp>
      <p:graphicFrame>
        <p:nvGraphicFramePr>
          <p:cNvPr id="8" name="Table 11">
            <a:extLst>
              <a:ext uri="{FF2B5EF4-FFF2-40B4-BE49-F238E27FC236}">
                <a16:creationId xmlns:a16="http://schemas.microsoft.com/office/drawing/2014/main" id="{4CB904CA-F275-2182-48FB-B26A13497DE8}"/>
              </a:ext>
            </a:extLst>
          </p:cNvPr>
          <p:cNvGraphicFramePr>
            <a:graphicFrameLocks/>
          </p:cNvGraphicFramePr>
          <p:nvPr/>
        </p:nvGraphicFramePr>
        <p:xfrm>
          <a:off x="6401268" y="2554449"/>
          <a:ext cx="5021824" cy="3247993"/>
        </p:xfrm>
        <a:graphic>
          <a:graphicData uri="http://schemas.openxmlformats.org/drawingml/2006/table">
            <a:tbl>
              <a:tblPr firstRow="1" bandRow="1">
                <a:tableStyleId>{8EC20E35-A176-4012-BC5E-935CFFF8708E}</a:tableStyleId>
              </a:tblPr>
              <a:tblGrid>
                <a:gridCol w="3140297">
                  <a:extLst>
                    <a:ext uri="{9D8B030D-6E8A-4147-A177-3AD203B41FA5}">
                      <a16:colId xmlns:a16="http://schemas.microsoft.com/office/drawing/2014/main" val="1145295230"/>
                    </a:ext>
                  </a:extLst>
                </a:gridCol>
                <a:gridCol w="1881527">
                  <a:extLst>
                    <a:ext uri="{9D8B030D-6E8A-4147-A177-3AD203B41FA5}">
                      <a16:colId xmlns:a16="http://schemas.microsoft.com/office/drawing/2014/main" val="34593780"/>
                    </a:ext>
                  </a:extLst>
                </a:gridCol>
              </a:tblGrid>
              <a:tr h="29649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51213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kern="1200">
                          <a:solidFill>
                            <a:schemeClr val="dk1"/>
                          </a:solidFill>
                          <a:effectLst/>
                          <a:latin typeface="Segoe UI" panose="020B0502040204020203" pitchFamily="34" charset="0"/>
                          <a:ea typeface="+mn-ea"/>
                          <a:cs typeface="Segoe UI" panose="020B0502040204020203" pitchFamily="34" charset="0"/>
                        </a:rPr>
                        <a:t>$100M-$249M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27943">
                <a:tc>
                  <a:txBody>
                    <a:bodyPr/>
                    <a:lstStyle/>
                    <a:p>
                      <a:r>
                        <a:rPr lang="en-US" sz="1400">
                          <a:latin typeface="Segoe UI"/>
                          <a:cs typeface="Segoe UI"/>
                        </a:rPr>
                        <a:t>New Contract or Recompete </a:t>
                      </a:r>
                    </a:p>
                  </a:txBody>
                  <a:tcPr/>
                </a:tc>
                <a:tc>
                  <a:txBody>
                    <a:bodyPr/>
                    <a:lstStyle/>
                    <a:p>
                      <a:r>
                        <a:rPr lang="en-US" sz="1400">
                          <a:latin typeface="Segoe UI"/>
                          <a:cs typeface="Segoe UI"/>
                        </a:rPr>
                        <a:t>New</a:t>
                      </a:r>
                    </a:p>
                  </a:txBody>
                  <a:tcPr/>
                </a:tc>
                <a:extLst>
                  <a:ext uri="{0D108BD9-81ED-4DB2-BD59-A6C34878D82A}">
                    <a16:rowId xmlns:a16="http://schemas.microsoft.com/office/drawing/2014/main" val="3263079296"/>
                  </a:ext>
                </a:extLst>
              </a:tr>
              <a:tr h="327943">
                <a:tc>
                  <a:txBody>
                    <a:bodyPr/>
                    <a:lstStyle/>
                    <a:p>
                      <a:r>
                        <a:rPr lang="en-US" sz="1400">
                          <a:latin typeface="Segoe UI" panose="020B0502040204020203" pitchFamily="34" charset="0"/>
                          <a:cs typeface="Segoe UI" panose="020B0502040204020203" pitchFamily="34" charset="0"/>
                        </a:rPr>
                        <a:t>If Recompete, Incumbent/Contract Vehicle</a:t>
                      </a:r>
                    </a:p>
                  </a:txBody>
                  <a:tcPr/>
                </a:tc>
                <a:tc>
                  <a:txBody>
                    <a:bodyPr/>
                    <a:lstStyle/>
                    <a:p>
                      <a:r>
                        <a:rPr lang="en-US" sz="1400">
                          <a:latin typeface="Segoe UI"/>
                          <a:cs typeface="Segoe UI"/>
                        </a:rPr>
                        <a:t>NA</a:t>
                      </a:r>
                    </a:p>
                  </a:txBody>
                  <a:tcPr/>
                </a:tc>
                <a:extLst>
                  <a:ext uri="{0D108BD9-81ED-4DB2-BD59-A6C34878D82A}">
                    <a16:rowId xmlns:a16="http://schemas.microsoft.com/office/drawing/2014/main" val="4214393732"/>
                  </a:ext>
                </a:extLst>
              </a:tr>
              <a:tr h="327943">
                <a:tc>
                  <a:txBody>
                    <a:bodyPr/>
                    <a:lstStyle/>
                    <a:p>
                      <a:r>
                        <a:rPr lang="en-US" sz="1400">
                          <a:solidFill>
                            <a:schemeClr val="tx1"/>
                          </a:solidFill>
                          <a:latin typeface="Segoe UI"/>
                          <a:cs typeface="Segoe UI"/>
                        </a:rPr>
                        <a:t>Estimated RFI</a:t>
                      </a:r>
                    </a:p>
                    <a:p>
                      <a:r>
                        <a:rPr lang="en-US" sz="1400">
                          <a:latin typeface="Segoe UI" panose="020B0502040204020203" pitchFamily="34" charset="0"/>
                          <a:cs typeface="Segoe UI" panose="020B0502040204020203" pitchFamily="34" charset="0"/>
                        </a:rPr>
                        <a:t>Quarter/Year</a:t>
                      </a:r>
                      <a:endParaRPr lang="en-US" sz="1400">
                        <a:solidFill>
                          <a:schemeClr val="tx1"/>
                        </a:solidFill>
                        <a:latin typeface="Segoe UI"/>
                        <a:cs typeface="Segoe UI"/>
                      </a:endParaRPr>
                    </a:p>
                  </a:txBody>
                  <a:tcPr/>
                </a:tc>
                <a:tc>
                  <a:txBody>
                    <a:bodyPr/>
                    <a:lstStyle/>
                    <a:p>
                      <a:r>
                        <a:rPr lang="en-US" sz="1400">
                          <a:latin typeface="Segoe UI"/>
                          <a:cs typeface="Segoe UI"/>
                        </a:rPr>
                        <a:t>Q4 FY26</a:t>
                      </a:r>
                    </a:p>
                  </a:txBody>
                  <a:tcPr/>
                </a:tc>
                <a:extLst>
                  <a:ext uri="{0D108BD9-81ED-4DB2-BD59-A6C34878D82A}">
                    <a16:rowId xmlns:a16="http://schemas.microsoft.com/office/drawing/2014/main" val="3681420079"/>
                  </a:ext>
                </a:extLst>
              </a:tr>
              <a:tr h="327943">
                <a:tc>
                  <a:txBody>
                    <a:bodyPr/>
                    <a:lstStyle/>
                    <a:p>
                      <a:r>
                        <a:rPr lang="en-US" sz="1400">
                          <a:solidFill>
                            <a:schemeClr val="tx1"/>
                          </a:solidFill>
                          <a:latin typeface="Segoe UI"/>
                          <a:cs typeface="Segoe UI"/>
                        </a:rPr>
                        <a:t>Estimated RFP</a:t>
                      </a:r>
                    </a:p>
                    <a:p>
                      <a:r>
                        <a:rPr lang="en-US" sz="1400">
                          <a:latin typeface="Segoe UI" panose="020B0502040204020203" pitchFamily="34" charset="0"/>
                          <a:cs typeface="Segoe UI" panose="020B0502040204020203" pitchFamily="34" charset="0"/>
                        </a:rPr>
                        <a:t>Quarter/Year</a:t>
                      </a:r>
                      <a:endParaRPr lang="en-US" sz="1400">
                        <a:solidFill>
                          <a:schemeClr val="tx1"/>
                        </a:solidFill>
                        <a:latin typeface="Segoe UI"/>
                        <a:cs typeface="Segoe UI"/>
                      </a:endParaRPr>
                    </a:p>
                  </a:txBody>
                  <a:tcPr/>
                </a:tc>
                <a:tc>
                  <a:txBody>
                    <a:bodyPr/>
                    <a:lstStyle/>
                    <a:p>
                      <a:r>
                        <a:rPr lang="en-US" sz="1400">
                          <a:latin typeface="Segoe UI"/>
                          <a:cs typeface="Segoe UI"/>
                        </a:rPr>
                        <a:t>Q4 FY27</a:t>
                      </a:r>
                    </a:p>
                  </a:txBody>
                  <a:tcPr/>
                </a:tc>
                <a:extLst>
                  <a:ext uri="{0D108BD9-81ED-4DB2-BD59-A6C34878D82A}">
                    <a16:rowId xmlns:a16="http://schemas.microsoft.com/office/drawing/2014/main" val="2046502709"/>
                  </a:ext>
                </a:extLst>
              </a:tr>
              <a:tr h="327943">
                <a:tc>
                  <a:txBody>
                    <a:bodyPr/>
                    <a:lstStyle/>
                    <a:p>
                      <a:r>
                        <a:rPr lang="en-US" sz="1400">
                          <a:latin typeface="Segoe UI" panose="020B0502040204020203" pitchFamily="34" charset="0"/>
                          <a:cs typeface="Segoe UI" panose="020B0502040204020203" pitchFamily="34" charset="0"/>
                        </a:rPr>
                        <a:t>Estimated Award</a:t>
                      </a:r>
                    </a:p>
                    <a:p>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F9CD3929-4261-571E-BD85-91F3AC3C989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84137D5D-B983-E9B0-109D-38B5174015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805587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0E4EC-1C9C-006C-6A5B-121BA9C9C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DF680-13E3-E348-7D05-064002D82F3F}"/>
              </a:ext>
            </a:extLst>
          </p:cNvPr>
          <p:cNvSpPr>
            <a:spLocks noGrp="1"/>
          </p:cNvSpPr>
          <p:nvPr>
            <p:ph type="title"/>
          </p:nvPr>
        </p:nvSpPr>
        <p:spPr/>
        <p:txBody>
          <a:bodyPr/>
          <a:lstStyle/>
          <a:p>
            <a:r>
              <a:rPr lang="en-US"/>
              <a:t>Keith </a:t>
            </a:r>
            <a:r>
              <a:rPr lang="en-US" err="1"/>
              <a:t>fleming</a:t>
            </a:r>
            <a:endParaRPr lang="en-US"/>
          </a:p>
        </p:txBody>
      </p:sp>
      <p:sp>
        <p:nvSpPr>
          <p:cNvPr id="3" name="Text Placeholder 2">
            <a:extLst>
              <a:ext uri="{FF2B5EF4-FFF2-40B4-BE49-F238E27FC236}">
                <a16:creationId xmlns:a16="http://schemas.microsoft.com/office/drawing/2014/main" id="{72B20290-8BF4-A8D2-3CF6-9BFB9C4B7876}"/>
              </a:ext>
            </a:extLst>
          </p:cNvPr>
          <p:cNvSpPr>
            <a:spLocks noGrp="1"/>
          </p:cNvSpPr>
          <p:nvPr>
            <p:ph type="body" sz="quarter" idx="10"/>
          </p:nvPr>
        </p:nvSpPr>
        <p:spPr/>
        <p:txBody>
          <a:bodyPr/>
          <a:lstStyle/>
          <a:p>
            <a:r>
              <a:rPr lang="en-US"/>
              <a:t>Office of Information Security (OIS)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161960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827F5-739A-D723-C5CC-B3D8CEAD4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7E01B-6F15-9B93-65FD-C2237EE34E07}"/>
              </a:ext>
            </a:extLst>
          </p:cNvPr>
          <p:cNvSpPr>
            <a:spLocks noGrp="1"/>
          </p:cNvSpPr>
          <p:nvPr>
            <p:ph type="title"/>
          </p:nvPr>
        </p:nvSpPr>
        <p:spPr>
          <a:xfrm>
            <a:off x="838200" y="402462"/>
            <a:ext cx="10515600" cy="800100"/>
          </a:xfrm>
        </p:spPr>
        <p:txBody>
          <a:bodyPr/>
          <a:lstStyle/>
          <a:p>
            <a:r>
              <a:rPr lang="en-US">
                <a:latin typeface="Segoe UI"/>
                <a:cs typeface="Segoe UI"/>
              </a:rPr>
              <a:t>Cybersecurity Operations Center Support (CSOC)</a:t>
            </a:r>
          </a:p>
        </p:txBody>
      </p:sp>
      <p:sp>
        <p:nvSpPr>
          <p:cNvPr id="3" name="Content Placeholder 2">
            <a:extLst>
              <a:ext uri="{FF2B5EF4-FFF2-40B4-BE49-F238E27FC236}">
                <a16:creationId xmlns:a16="http://schemas.microsoft.com/office/drawing/2014/main" id="{FBCCF756-6EDF-B343-CAA2-A8592ADDE6F4}"/>
              </a:ext>
            </a:extLst>
          </p:cNvPr>
          <p:cNvSpPr>
            <a:spLocks noGrp="1"/>
          </p:cNvSpPr>
          <p:nvPr>
            <p:ph sz="quarter" idx="13"/>
          </p:nvPr>
        </p:nvSpPr>
        <p:spPr>
          <a:xfrm>
            <a:off x="838199" y="1078350"/>
            <a:ext cx="10515600" cy="1779133"/>
          </a:xfrm>
        </p:spPr>
        <p:txBody>
          <a:bodyPr vert="horz" lIns="91440" tIns="45720" rIns="91440" bIns="45720" rtlCol="0" anchor="t">
            <a:noAutofit/>
          </a:bodyPr>
          <a:lstStyle/>
          <a:p>
            <a:pPr marL="0" indent="0">
              <a:buNone/>
            </a:pPr>
            <a:r>
              <a:rPr lang="en-US" sz="1800">
                <a:latin typeface="Segoe UI"/>
                <a:cs typeface="Segoe UI"/>
              </a:rPr>
              <a:t>Strengthen CSOC by providing comprehensive cybersecurity services that enable early threat detection, effective response, and incident validation; deliver capabilities via Strategic and Tactical Planning, Program Development, Forensics Support, Vulnerability Analysis, Compliance Scanning, External Assessments, Deep Dive Analysis, Threat Reporting, and External Cyber Threat Intelligence. </a:t>
            </a:r>
          </a:p>
        </p:txBody>
      </p:sp>
      <p:sp>
        <p:nvSpPr>
          <p:cNvPr id="6" name="Content Placeholder 2">
            <a:extLst>
              <a:ext uri="{FF2B5EF4-FFF2-40B4-BE49-F238E27FC236}">
                <a16:creationId xmlns:a16="http://schemas.microsoft.com/office/drawing/2014/main" id="{CED9A2F6-EC56-FCF7-BD5A-8F15DB71C7FB}"/>
              </a:ext>
            </a:extLst>
          </p:cNvPr>
          <p:cNvSpPr txBox="1">
            <a:spLocks/>
          </p:cNvSpPr>
          <p:nvPr/>
        </p:nvSpPr>
        <p:spPr>
          <a:xfrm>
            <a:off x="838198" y="2322538"/>
            <a:ext cx="5817245" cy="3510122"/>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Safeguard Veteran and VA services through rapid threat detection, containment, and response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Expand and improve cybersecurity visibility with consolidated solutions</a:t>
            </a:r>
            <a:endParaRPr kumimoji="0" lang="en-US" sz="1750" b="0" i="0" u="none" strike="noStrike" kern="1200" cap="none" spc="0" normalizeH="0" baseline="0" noProof="0">
              <a:ln>
                <a:noFill/>
              </a:ln>
              <a:solidFill>
                <a:srgbClr val="919191"/>
              </a:solidFill>
              <a:effectLst/>
              <a:uLnTx/>
              <a:uFillTx/>
              <a:latin typeface="Segoe UI"/>
              <a:ea typeface="+mn-ea"/>
              <a:cs typeface="Segoe UI"/>
            </a:endParaRP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Standardize and automate high-frequency, predictable workflows</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endPar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a:p>
            <a:pPr marL="228600" marR="0" lvl="0" indent="-228600" algn="l" defTabSz="914400" rtl="0" eaLnBrk="1" fontAlgn="auto" latinLnBrk="0" hangingPunct="1">
              <a:lnSpc>
                <a:spcPct val="92000"/>
              </a:lnSpc>
              <a:spcBef>
                <a:spcPts val="10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Fragmented and incomplete cybersecurity visibility</a:t>
            </a:r>
          </a:p>
          <a:p>
            <a:pPr marL="228600" marR="0" lvl="0" indent="-228600" algn="l" defTabSz="914400" rtl="0" eaLnBrk="1" fontAlgn="auto" latinLnBrk="0" hangingPunct="1">
              <a:lnSpc>
                <a:spcPct val="92000"/>
              </a:lnSpc>
              <a:spcBef>
                <a:spcPts val="10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Increased pace of high-priority vulnerabilities and third-party compromises can push the SOC into reactive rather than proactive defense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endParaRP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endParaRP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7" name="Table 11">
            <a:extLst>
              <a:ext uri="{FF2B5EF4-FFF2-40B4-BE49-F238E27FC236}">
                <a16:creationId xmlns:a16="http://schemas.microsoft.com/office/drawing/2014/main" id="{0968C32E-B4BF-68CE-244E-1124A8A727BE}"/>
              </a:ext>
            </a:extLst>
          </p:cNvPr>
          <p:cNvGraphicFramePr>
            <a:graphicFrameLocks/>
          </p:cNvGraphicFramePr>
          <p:nvPr/>
        </p:nvGraphicFramePr>
        <p:xfrm>
          <a:off x="6655443" y="2322538"/>
          <a:ext cx="5011992" cy="3787098"/>
        </p:xfrm>
        <a:graphic>
          <a:graphicData uri="http://schemas.openxmlformats.org/drawingml/2006/table">
            <a:tbl>
              <a:tblPr firstRow="1" bandRow="1">
                <a:tableStyleId>{8EC20E35-A176-4012-BC5E-935CFFF8708E}</a:tableStyleId>
              </a:tblPr>
              <a:tblGrid>
                <a:gridCol w="3164912">
                  <a:extLst>
                    <a:ext uri="{9D8B030D-6E8A-4147-A177-3AD203B41FA5}">
                      <a16:colId xmlns:a16="http://schemas.microsoft.com/office/drawing/2014/main" val="1145295230"/>
                    </a:ext>
                  </a:extLst>
                </a:gridCol>
                <a:gridCol w="1847080">
                  <a:extLst>
                    <a:ext uri="{9D8B030D-6E8A-4147-A177-3AD203B41FA5}">
                      <a16:colId xmlns:a16="http://schemas.microsoft.com/office/drawing/2014/main" val="34593780"/>
                    </a:ext>
                  </a:extLst>
                </a:gridCol>
              </a:tblGrid>
              <a:tr h="33969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3969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$332M</a:t>
                      </a:r>
                    </a:p>
                  </a:txBody>
                  <a:tcPr/>
                </a:tc>
                <a:extLst>
                  <a:ext uri="{0D108BD9-81ED-4DB2-BD59-A6C34878D82A}">
                    <a16:rowId xmlns:a16="http://schemas.microsoft.com/office/drawing/2014/main" val="4025367093"/>
                  </a:ext>
                </a:extLst>
              </a:tr>
              <a:tr h="33969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57163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Revolutional LLC (Previously Maveris LLC) / GSA MAS Highly Adaptive Cybersecurity Services (HACS)</a:t>
                      </a:r>
                    </a:p>
                  </a:txBody>
                  <a:tcPr/>
                </a:tc>
                <a:extLst>
                  <a:ext uri="{0D108BD9-81ED-4DB2-BD59-A6C34878D82A}">
                    <a16:rowId xmlns:a16="http://schemas.microsoft.com/office/drawing/2014/main" val="4214393732"/>
                  </a:ext>
                </a:extLst>
              </a:tr>
              <a:tr h="455140">
                <a:tc>
                  <a:txBody>
                    <a:bodyPr/>
                    <a:lstStyle/>
                    <a:p>
                      <a:r>
                        <a:rPr lang="en-US" sz="1400">
                          <a:latin typeface="Segoe UI" panose="020B0502040204020203" pitchFamily="34" charset="0"/>
                          <a:cs typeface="Segoe UI" panose="020B0502040204020203" pitchFamily="34" charset="0"/>
                        </a:rPr>
                        <a:t>Estimated RFI Quarter/Year</a:t>
                      </a:r>
                    </a:p>
                  </a:txBody>
                  <a:tcPr/>
                </a:tc>
                <a:tc>
                  <a:txBody>
                    <a:bodyPr/>
                    <a:lstStyle/>
                    <a:p>
                      <a:r>
                        <a:rPr lang="en-US" sz="1400">
                          <a:latin typeface="Segoe UI" panose="020B0502040204020203" pitchFamily="34" charset="0"/>
                          <a:cs typeface="Segoe UI" panose="020B0502040204020203" pitchFamily="34" charset="0"/>
                        </a:rPr>
                        <a:t>Q1 FY28</a:t>
                      </a:r>
                    </a:p>
                  </a:txBody>
                  <a:tcPr/>
                </a:tc>
                <a:extLst>
                  <a:ext uri="{0D108BD9-81ED-4DB2-BD59-A6C34878D82A}">
                    <a16:rowId xmlns:a16="http://schemas.microsoft.com/office/drawing/2014/main" val="3681420079"/>
                  </a:ext>
                </a:extLst>
              </a:tr>
              <a:tr h="410817">
                <a:tc>
                  <a:txBody>
                    <a:bodyPr/>
                    <a:lstStyle/>
                    <a:p>
                      <a:r>
                        <a:rPr lang="en-US" sz="1400">
                          <a:latin typeface="Segoe UI" panose="020B0502040204020203" pitchFamily="34" charset="0"/>
                          <a:cs typeface="Segoe UI" panose="020B0502040204020203" pitchFamily="34" charset="0"/>
                        </a:rPr>
                        <a:t>Estimated RFP Quarter/Year</a:t>
                      </a:r>
                    </a:p>
                  </a:txBody>
                  <a:tcPr/>
                </a:tc>
                <a:tc>
                  <a:txBody>
                    <a:bodyPr/>
                    <a:lstStyle/>
                    <a:p>
                      <a:r>
                        <a:rPr lang="en-US" sz="1400">
                          <a:latin typeface="Segoe UI" panose="020B0502040204020203" pitchFamily="34" charset="0"/>
                          <a:cs typeface="Segoe UI" panose="020B0502040204020203" pitchFamily="34" charset="0"/>
                        </a:rPr>
                        <a:t>Q3 FY28</a:t>
                      </a:r>
                    </a:p>
                  </a:txBody>
                  <a:tcPr/>
                </a:tc>
                <a:extLst>
                  <a:ext uri="{0D108BD9-81ED-4DB2-BD59-A6C34878D82A}">
                    <a16:rowId xmlns:a16="http://schemas.microsoft.com/office/drawing/2014/main" val="2046502709"/>
                  </a:ext>
                </a:extLst>
              </a:tr>
              <a:tr h="530471">
                <a:tc>
                  <a:txBody>
                    <a:bodyPr/>
                    <a:lstStyle/>
                    <a:p>
                      <a:r>
                        <a:rPr lang="en-US" sz="1400">
                          <a:latin typeface="Segoe UI" panose="020B0502040204020203" pitchFamily="34" charset="0"/>
                          <a:cs typeface="Segoe UI" panose="020B0502040204020203" pitchFamily="34" charset="0"/>
                        </a:rPr>
                        <a:t>Estimated Award Quarter/Year</a:t>
                      </a:r>
                    </a:p>
                  </a:txBody>
                  <a:tcPr/>
                </a:tc>
                <a:tc>
                  <a:txBody>
                    <a:bodyPr/>
                    <a:lstStyle/>
                    <a:p>
                      <a:r>
                        <a:rPr lang="en-US" sz="1400">
                          <a:latin typeface="Segoe UI" panose="020B0502040204020203" pitchFamily="34" charset="0"/>
                          <a:cs typeface="Segoe UI" panose="020B0502040204020203" pitchFamily="34" charset="0"/>
                        </a:rPr>
                        <a:t>Q4 FY28</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B7AB74B0-78BD-1498-9DEE-99501A0672BF}"/>
              </a:ext>
            </a:extLst>
          </p:cNvPr>
          <p:cNvSpPr>
            <a:spLocks noGrp="1"/>
          </p:cNvSpPr>
          <p:nvPr>
            <p:ph type="ftr" sz="quarter" idx="11"/>
          </p:nvPr>
        </p:nvSpPr>
        <p:spPr>
          <a:xfrm>
            <a:off x="838200" y="6445250"/>
            <a:ext cx="7848600" cy="30879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3AE4F21C-834E-E312-0678-8AD7469866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1978786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A2A9B-9B09-B137-636E-90ACCFF37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885C5-8794-9474-66D8-29DC286E6E6B}"/>
              </a:ext>
            </a:extLst>
          </p:cNvPr>
          <p:cNvSpPr>
            <a:spLocks noGrp="1"/>
          </p:cNvSpPr>
          <p:nvPr>
            <p:ph type="title"/>
          </p:nvPr>
        </p:nvSpPr>
        <p:spPr/>
        <p:txBody>
          <a:bodyPr/>
          <a:lstStyle/>
          <a:p>
            <a:r>
              <a:rPr lang="en-US"/>
              <a:t>TINA SHARP</a:t>
            </a:r>
          </a:p>
        </p:txBody>
      </p:sp>
      <p:sp>
        <p:nvSpPr>
          <p:cNvPr id="3" name="Text Placeholder 2">
            <a:extLst>
              <a:ext uri="{FF2B5EF4-FFF2-40B4-BE49-F238E27FC236}">
                <a16:creationId xmlns:a16="http://schemas.microsoft.com/office/drawing/2014/main" id="{E70CCDA3-17AE-C226-4045-4E93B4F6EA31}"/>
              </a:ext>
            </a:extLst>
          </p:cNvPr>
          <p:cNvSpPr>
            <a:spLocks noGrp="1"/>
          </p:cNvSpPr>
          <p:nvPr>
            <p:ph type="body" sz="quarter" idx="10"/>
          </p:nvPr>
        </p:nvSpPr>
        <p:spPr/>
        <p:txBody>
          <a:bodyPr/>
          <a:lstStyle/>
          <a:p>
            <a:r>
              <a:rPr lang="en-US"/>
              <a:t>Office of Information Security (OIS)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7535733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38200" y="432298"/>
            <a:ext cx="10515600" cy="800100"/>
          </a:xfrm>
        </p:spPr>
        <p:txBody>
          <a:bodyPr/>
          <a:lstStyle/>
          <a:p>
            <a:r>
              <a:rPr lang="en-US"/>
              <a:t>Transformation Support Services (TSS) 3.0</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38200" y="1134955"/>
            <a:ext cx="10515600" cy="1027717"/>
          </a:xfrm>
        </p:spPr>
        <p:txBody>
          <a:bodyPr/>
          <a:lstStyle/>
          <a:p>
            <a:pPr marL="0" indent="0">
              <a:buNone/>
            </a:pPr>
            <a:r>
              <a:rPr lang="en-US" sz="1800" dirty="0"/>
              <a:t>Provides enterprise‑wide technical support, including cybersecurity; Office of Inspector General (OIG) IT audit and remediation support; Authority to Operate (ATO) and Information System Security Officer (ISSO) services; Electronic Health Record Modernization (EHRM); People Readiness Career Development and Workforce Management; and full lifecycle software and hardware support.</a:t>
            </a:r>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38200" y="2397699"/>
            <a:ext cx="5051322"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 marR="0" lvl="0" indent="-342900" algn="l" defTabSz="914400" rtl="0" eaLnBrk="1" fontAlgn="auto" latinLnBrk="0" hangingPunct="1">
              <a:lnSpc>
                <a:spcPct val="92000"/>
              </a:lnSpc>
              <a:spcBef>
                <a:spcPts val="1000"/>
              </a:spcBef>
              <a:spcAft>
                <a:spcPts val="0"/>
              </a:spcAft>
              <a:buClrTx/>
              <a:buSzTx/>
              <a:buFont typeface="Arial" panose="020B0604020202020204" pitchFamily="34" charset="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0" indent="-342900" algn="l" defTabSz="914400" rtl="0" eaLnBrk="1" fontAlgn="auto" latinLnBrk="0" hangingPunct="1">
              <a:lnSpc>
                <a:spcPct val="92000"/>
              </a:lnSpc>
              <a:spcBef>
                <a:spcPts val="10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Modernize cybersecurity through automation, innovation, and integration across VA</a:t>
            </a:r>
          </a:p>
          <a:p>
            <a:pPr marL="342900" marR="0" lvl="0" indent="-342900" algn="l" defTabSz="914400" rtl="0" eaLnBrk="1" fontAlgn="auto" latinLnBrk="0" hangingPunct="1">
              <a:lnSpc>
                <a:spcPct val="92000"/>
              </a:lnSpc>
              <a:spcBef>
                <a:spcPts val="10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Consolidate capabilities into a unified platform for end‑to‑end visibility</a:t>
            </a:r>
          </a:p>
          <a:p>
            <a:pPr marL="342900" marR="0" lvl="0" indent="-342900" algn="l" defTabSz="914400" rtl="0" eaLnBrk="1" fontAlgn="auto" latinLnBrk="0" hangingPunct="1">
              <a:lnSpc>
                <a:spcPct val="92000"/>
              </a:lnSpc>
              <a:spcBef>
                <a:spcPts val="10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Accelerate risk mitigation; strengthen security posture</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 modernized approach to transition from temporary remediation to comprehensive, durable solutions that address the root causes of issues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nvGraphicFramePr>
        <p:xfrm>
          <a:off x="6341806" y="2397699"/>
          <a:ext cx="5011994" cy="3185160"/>
        </p:xfrm>
        <a:graphic>
          <a:graphicData uri="http://schemas.openxmlformats.org/drawingml/2006/table">
            <a:tbl>
              <a:tblPr firstRow="1" bandRow="1">
                <a:tableStyleId>{8EC20E35-A176-4012-BC5E-935CFFF8708E}</a:tableStyleId>
              </a:tblPr>
              <a:tblGrid>
                <a:gridCol w="3133895">
                  <a:extLst>
                    <a:ext uri="{9D8B030D-6E8A-4147-A177-3AD203B41FA5}">
                      <a16:colId xmlns:a16="http://schemas.microsoft.com/office/drawing/2014/main" val="1145295230"/>
                    </a:ext>
                  </a:extLst>
                </a:gridCol>
                <a:gridCol w="1878099">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TBD</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 Contract Vehicle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BAH/GSA MAS</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Q3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8639992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4DD29-E44F-7971-FBB7-1AFD97797E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F7DAB-3A3E-79E2-B909-C3D1851E2A4E}"/>
              </a:ext>
            </a:extLst>
          </p:cNvPr>
          <p:cNvSpPr>
            <a:spLocks noGrp="1"/>
          </p:cNvSpPr>
          <p:nvPr>
            <p:ph type="title"/>
          </p:nvPr>
        </p:nvSpPr>
        <p:spPr/>
        <p:txBody>
          <a:bodyPr/>
          <a:lstStyle/>
          <a:p>
            <a:r>
              <a:rPr lang="en-US"/>
              <a:t>Tamara </a:t>
            </a:r>
            <a:r>
              <a:rPr lang="en-US" err="1"/>
              <a:t>neal</a:t>
            </a:r>
            <a:endParaRPr lang="en-US"/>
          </a:p>
        </p:txBody>
      </p:sp>
      <p:sp>
        <p:nvSpPr>
          <p:cNvPr id="3" name="Text Placeholder 2">
            <a:extLst>
              <a:ext uri="{FF2B5EF4-FFF2-40B4-BE49-F238E27FC236}">
                <a16:creationId xmlns:a16="http://schemas.microsoft.com/office/drawing/2014/main" id="{5D15A038-A988-455A-10C6-6B453FB2C4F2}"/>
              </a:ext>
            </a:extLst>
          </p:cNvPr>
          <p:cNvSpPr>
            <a:spLocks noGrp="1"/>
          </p:cNvSpPr>
          <p:nvPr>
            <p:ph type="body" sz="quarter" idx="10"/>
          </p:nvPr>
        </p:nvSpPr>
        <p:spPr/>
        <p:txBody>
          <a:bodyPr/>
          <a:lstStyle/>
          <a:p>
            <a:r>
              <a:rPr lang="en-US"/>
              <a:t>Office of Information Security (OIS)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3019555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0" y="402462"/>
            <a:ext cx="10515600" cy="800100"/>
          </a:xfrm>
        </p:spPr>
        <p:txBody>
          <a:bodyPr/>
          <a:lstStyle/>
          <a:p>
            <a:r>
              <a:rPr lang="en-US"/>
              <a:t>Data Loss Prevention (DLP)</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9" y="1173600"/>
            <a:ext cx="10515600" cy="1027717"/>
          </a:xfrm>
        </p:spPr>
        <p:txBody>
          <a:bodyPr/>
          <a:lstStyle/>
          <a:p>
            <a:pPr marL="0" indent="0">
              <a:buNone/>
            </a:pPr>
            <a:r>
              <a:rPr lang="en-US" sz="1800"/>
              <a:t>Provide technical support to safeguard VA and Veterans from data exfiltration; deliver a comprehensive DLP solution that aligns with Zero Trust Architecture (ZTA) Data Pillar objectives and covers people, processes, and technology for effective prevention.</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38199" y="2201317"/>
            <a:ext cx="5011992" cy="3947306"/>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Mature DLP capabilities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Strengthen/automate/standardize DLP governance, alerting, and response</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Close DLP coverage gaps across endpoint, cloud, and collaboration environments</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Integrate DLP tools continuously, tune configuration, improve testing accuracy, reduce false positives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Implement enterprise-wide Structured Data Discovery, Analytics, and Labeling (DDAL)</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nvGraphicFramePr>
        <p:xfrm>
          <a:off x="6341807" y="2374535"/>
          <a:ext cx="5011992" cy="3182113"/>
        </p:xfrm>
        <a:graphic>
          <a:graphicData uri="http://schemas.openxmlformats.org/drawingml/2006/table">
            <a:tbl>
              <a:tblPr firstRow="1" bandRow="1">
                <a:tableStyleId>{8EC20E35-A176-4012-BC5E-935CFFF8708E}</a:tableStyleId>
              </a:tblPr>
              <a:tblGrid>
                <a:gridCol w="3164912">
                  <a:extLst>
                    <a:ext uri="{9D8B030D-6E8A-4147-A177-3AD203B41FA5}">
                      <a16:colId xmlns:a16="http://schemas.microsoft.com/office/drawing/2014/main" val="1145295230"/>
                    </a:ext>
                  </a:extLst>
                </a:gridCol>
                <a:gridCol w="1847080">
                  <a:extLst>
                    <a:ext uri="{9D8B030D-6E8A-4147-A177-3AD203B41FA5}">
                      <a16:colId xmlns:a16="http://schemas.microsoft.com/office/drawing/2014/main" val="34593780"/>
                    </a:ext>
                  </a:extLst>
                </a:gridCol>
              </a:tblGrid>
              <a:tr h="33969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3969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3969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571630">
                <a:tc>
                  <a:txBody>
                    <a:bodyPr/>
                    <a:lstStyle/>
                    <a:p>
                      <a:r>
                        <a:rPr lang="en-US" sz="1400">
                          <a:latin typeface="Segoe UI" panose="020B0502040204020203" pitchFamily="34" charset="0"/>
                          <a:cs typeface="Segoe UI" panose="020B0502040204020203" pitchFamily="34" charset="0"/>
                        </a:rPr>
                        <a:t>If Recompete, Incumbent/ Contract Vehicle</a:t>
                      </a:r>
                    </a:p>
                  </a:txBody>
                  <a:tcPr/>
                </a:tc>
                <a:tc>
                  <a:txBody>
                    <a:bodyPr/>
                    <a:lstStyle/>
                    <a:p>
                      <a:r>
                        <a:rPr lang="en-US" sz="1400">
                          <a:latin typeface="Segoe UI" panose="020B0502040204020203" pitchFamily="34" charset="0"/>
                          <a:cs typeface="Segoe UI" panose="020B0502040204020203" pitchFamily="34" charset="0"/>
                        </a:rPr>
                        <a:t>Maveris/T4NG</a:t>
                      </a:r>
                    </a:p>
                  </a:txBody>
                  <a:tcPr/>
                </a:tc>
                <a:extLst>
                  <a:ext uri="{0D108BD9-81ED-4DB2-BD59-A6C34878D82A}">
                    <a16:rowId xmlns:a16="http://schemas.microsoft.com/office/drawing/2014/main" val="4214393732"/>
                  </a:ext>
                </a:extLst>
              </a:tr>
              <a:tr h="530471">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Q2 FY27</a:t>
                      </a:r>
                    </a:p>
                  </a:txBody>
                  <a:tcPr/>
                </a:tc>
                <a:extLst>
                  <a:ext uri="{0D108BD9-81ED-4DB2-BD59-A6C34878D82A}">
                    <a16:rowId xmlns:a16="http://schemas.microsoft.com/office/drawing/2014/main" val="3681420079"/>
                  </a:ext>
                </a:extLst>
              </a:tr>
              <a:tr h="530471">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Q3 FY27</a:t>
                      </a:r>
                    </a:p>
                  </a:txBody>
                  <a:tcPr/>
                </a:tc>
                <a:extLst>
                  <a:ext uri="{0D108BD9-81ED-4DB2-BD59-A6C34878D82A}">
                    <a16:rowId xmlns:a16="http://schemas.microsoft.com/office/drawing/2014/main" val="2046502709"/>
                  </a:ext>
                </a:extLst>
              </a:tr>
              <a:tr h="530471">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2474929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8CFE9-0C7A-17FD-88CB-EA4287A6A4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1AE72-9F06-1295-E7DB-0A1A216F1CA8}"/>
              </a:ext>
            </a:extLst>
          </p:cNvPr>
          <p:cNvSpPr>
            <a:spLocks noGrp="1"/>
          </p:cNvSpPr>
          <p:nvPr>
            <p:ph type="title"/>
          </p:nvPr>
        </p:nvSpPr>
        <p:spPr/>
        <p:txBody>
          <a:bodyPr/>
          <a:lstStyle/>
          <a:p>
            <a:r>
              <a:rPr lang="en-US"/>
              <a:t>Chad </a:t>
            </a:r>
            <a:r>
              <a:rPr lang="en-US" err="1"/>
              <a:t>oglesbee</a:t>
            </a:r>
            <a:endParaRPr lang="en-US"/>
          </a:p>
        </p:txBody>
      </p:sp>
      <p:sp>
        <p:nvSpPr>
          <p:cNvPr id="3" name="Text Placeholder 2">
            <a:extLst>
              <a:ext uri="{FF2B5EF4-FFF2-40B4-BE49-F238E27FC236}">
                <a16:creationId xmlns:a16="http://schemas.microsoft.com/office/drawing/2014/main" id="{E4C89587-6A87-F29B-6CC3-C34F03DB25DF}"/>
              </a:ext>
            </a:extLst>
          </p:cNvPr>
          <p:cNvSpPr>
            <a:spLocks noGrp="1"/>
          </p:cNvSpPr>
          <p:nvPr>
            <p:ph type="body" sz="quarter" idx="10"/>
          </p:nvPr>
        </p:nvSpPr>
        <p:spPr/>
        <p:txBody>
          <a:bodyPr/>
          <a:lstStyle/>
          <a:p>
            <a:r>
              <a:rPr lang="en-US"/>
              <a:t>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39226455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0A0AB-5508-8BDF-C5BA-0424AD99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F579A-B170-9E86-96F5-F4D02E95A0C4}"/>
              </a:ext>
            </a:extLst>
          </p:cNvPr>
          <p:cNvSpPr>
            <a:spLocks noGrp="1"/>
          </p:cNvSpPr>
          <p:nvPr>
            <p:ph type="title"/>
          </p:nvPr>
        </p:nvSpPr>
        <p:spPr>
          <a:xfrm>
            <a:off x="838200" y="227402"/>
            <a:ext cx="10515600" cy="800100"/>
          </a:xfrm>
        </p:spPr>
        <p:txBody>
          <a:bodyPr/>
          <a:lstStyle/>
          <a:p>
            <a:r>
              <a:rPr lang="en-US"/>
              <a:t>Application Services </a:t>
            </a:r>
          </a:p>
        </p:txBody>
      </p:sp>
      <p:sp>
        <p:nvSpPr>
          <p:cNvPr id="3" name="Content Placeholder 2">
            <a:extLst>
              <a:ext uri="{FF2B5EF4-FFF2-40B4-BE49-F238E27FC236}">
                <a16:creationId xmlns:a16="http://schemas.microsoft.com/office/drawing/2014/main" id="{C6E2B3A7-2879-85C2-B347-173E1A4772A6}"/>
              </a:ext>
            </a:extLst>
          </p:cNvPr>
          <p:cNvSpPr>
            <a:spLocks noGrp="1"/>
          </p:cNvSpPr>
          <p:nvPr>
            <p:ph sz="quarter" idx="13"/>
          </p:nvPr>
        </p:nvSpPr>
        <p:spPr>
          <a:xfrm>
            <a:off x="838200" y="961893"/>
            <a:ext cx="10515600" cy="1372583"/>
          </a:xfrm>
        </p:spPr>
        <p:txBody>
          <a:bodyPr/>
          <a:lstStyle/>
          <a:p>
            <a:pPr marL="0" indent="0">
              <a:buNone/>
            </a:pPr>
            <a:r>
              <a:rPr lang="en-US" sz="1800"/>
              <a:t>Deliver enterprise IT support services for infrastructure vulnerability management, web infrastructure and administration, database administration and operations, Consolidated Mail Outpatient Pharmacy (CMOP) national and production, and other technical application services. </a:t>
            </a:r>
            <a:endParaRPr lang="en-US"/>
          </a:p>
        </p:txBody>
      </p:sp>
      <p:sp>
        <p:nvSpPr>
          <p:cNvPr id="6" name="Content Placeholder 2">
            <a:extLst>
              <a:ext uri="{FF2B5EF4-FFF2-40B4-BE49-F238E27FC236}">
                <a16:creationId xmlns:a16="http://schemas.microsoft.com/office/drawing/2014/main" id="{57E81B6D-2E5B-9A4D-05C9-6A5B0A1DF845}"/>
              </a:ext>
            </a:extLst>
          </p:cNvPr>
          <p:cNvSpPr txBox="1">
            <a:spLocks/>
          </p:cNvSpPr>
          <p:nvPr/>
        </p:nvSpPr>
        <p:spPr>
          <a:xfrm>
            <a:off x="838200" y="1948238"/>
            <a:ext cx="5026742" cy="379984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472" marR="0" lvl="0" indent="-347472" algn="l" defTabSz="914400" rtl="0" eaLnBrk="1" fontAlgn="auto" latinLnBrk="0" hangingPunct="1">
              <a:lnSpc>
                <a:spcPct val="92000"/>
              </a:lnSpc>
              <a:spcBef>
                <a:spcPts val="18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Priorities:</a:t>
            </a:r>
            <a:endPar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endParaRP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Streamline cybersecurity tools</a:t>
            </a: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Create a seamless customer experience through better collaboration</a:t>
            </a: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Automate tasks such as Public Key Infrastructure (PKI) certificate management and risk evaluations</a:t>
            </a:r>
          </a:p>
          <a:p>
            <a:pPr marL="347472" marR="0" lvl="0" indent="-347472" algn="l" defTabSz="914400" rtl="0" eaLnBrk="1" fontAlgn="auto" latinLnBrk="0" hangingPunct="1">
              <a:lnSpc>
                <a:spcPct val="92000"/>
              </a:lnSpc>
              <a:spcBef>
                <a:spcPts val="12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Burning Issues: </a:t>
            </a:r>
            <a:endPar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endParaRP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Migrate legacy Oracle Supercluster customers</a:t>
            </a: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Align CMOP IT support efforts with Veterans Health Administration (VHA)</a:t>
            </a:r>
          </a:p>
          <a:p>
            <a:pPr marL="347472" marR="0" lvl="0" indent="-347472" algn="l" defTabSz="914400" rtl="0" eaLnBrk="1" fontAlgn="auto" latinLnBrk="0" hangingPunct="1">
              <a:lnSpc>
                <a:spcPct val="92000"/>
              </a:lnSpc>
              <a:spcBef>
                <a:spcPts val="12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Other Comments:</a:t>
            </a:r>
            <a:endPar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endParaRP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484848"/>
                </a:solidFill>
                <a:effectLst/>
                <a:uLnTx/>
                <a:uFillTx/>
                <a:latin typeface="Segoe UI" panose="020B0502040204020203" pitchFamily="34" charset="0"/>
                <a:ea typeface="+mn-ea"/>
                <a:cs typeface="Segoe UI" panose="020B0502040204020203" pitchFamily="34" charset="0"/>
              </a:rPr>
              <a:t>Emphasize vendor accountability</a:t>
            </a:r>
            <a:endPar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8" name="Table 11">
            <a:extLst>
              <a:ext uri="{FF2B5EF4-FFF2-40B4-BE49-F238E27FC236}">
                <a16:creationId xmlns:a16="http://schemas.microsoft.com/office/drawing/2014/main" id="{21A9897E-5518-0F18-21A3-518F2CC06BE2}"/>
              </a:ext>
            </a:extLst>
          </p:cNvPr>
          <p:cNvGraphicFramePr>
            <a:graphicFrameLocks/>
          </p:cNvGraphicFramePr>
          <p:nvPr/>
        </p:nvGraphicFramePr>
        <p:xfrm>
          <a:off x="6231808" y="2081588"/>
          <a:ext cx="5026742" cy="3556000"/>
        </p:xfrm>
        <a:graphic>
          <a:graphicData uri="http://schemas.openxmlformats.org/drawingml/2006/table">
            <a:tbl>
              <a:tblPr firstRow="1" bandRow="1">
                <a:tableStyleId>{8EC20E35-A176-4012-BC5E-935CFFF8708E}</a:tableStyleId>
              </a:tblPr>
              <a:tblGrid>
                <a:gridCol w="3174227">
                  <a:extLst>
                    <a:ext uri="{9D8B030D-6E8A-4147-A177-3AD203B41FA5}">
                      <a16:colId xmlns:a16="http://schemas.microsoft.com/office/drawing/2014/main" val="1145295230"/>
                    </a:ext>
                  </a:extLst>
                </a:gridCol>
                <a:gridCol w="1852515">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Completed</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F52A09DC-C367-9254-AA2F-8C25C4A97A8F}"/>
              </a:ext>
            </a:extLst>
          </p:cNvPr>
          <p:cNvSpPr>
            <a:spLocks noGrp="1"/>
          </p:cNvSpPr>
          <p:nvPr>
            <p:ph type="ftr" sz="quarter" idx="11"/>
          </p:nvPr>
        </p:nvSpPr>
        <p:spPr>
          <a:xfrm>
            <a:off x="838200" y="6321806"/>
            <a:ext cx="7848600" cy="30879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E53AD83-7537-0C46-B914-08009193BF30}"/>
              </a:ext>
            </a:extLst>
          </p:cNvPr>
          <p:cNvSpPr>
            <a:spLocks noGrp="1"/>
          </p:cNvSpPr>
          <p:nvPr>
            <p:ph type="sldNum" sz="quarter" idx="12"/>
          </p:nvPr>
        </p:nvSpPr>
        <p:spPr>
          <a:xfrm>
            <a:off x="11159358" y="6321807"/>
            <a:ext cx="388883" cy="30879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553354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551814" y="0"/>
            <a:ext cx="8032011" cy="1063256"/>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6</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495300" y="1239520"/>
            <a:ext cx="11468100" cy="4808751"/>
          </a:xfrm>
        </p:spPr>
        <p:txBody>
          <a:bodyPr/>
          <a:lstStyle/>
          <a:p>
            <a:pPr marL="0" indent="0">
              <a:spcBef>
                <a:spcPts val="0"/>
              </a:spcBef>
              <a:buNone/>
            </a:pPr>
            <a:r>
              <a:rPr lang="en-US" sz="2400" b="1" dirty="0">
                <a:solidFill>
                  <a:prstClr val="black"/>
                </a:solidFill>
              </a:rPr>
              <a:t>Agenda – Morning Session</a:t>
            </a:r>
          </a:p>
          <a:p>
            <a:pPr marL="0" indent="0">
              <a:spcBef>
                <a:spcPts val="0"/>
              </a:spcBef>
              <a:buNone/>
            </a:pPr>
            <a:endParaRPr lang="en-US" sz="2400" b="1" dirty="0">
              <a:solidFill>
                <a:prstClr val="black"/>
              </a:solidFill>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8:30 – 8:45 a.m. | </a:t>
            </a:r>
            <a:r>
              <a:rPr lang="en-US" altLang="en-US" sz="1800" dirty="0">
                <a:latin typeface="Arial" panose="020B0604020202020204" pitchFamily="34" charset="0"/>
                <a:ea typeface="Times New Roman" panose="02020603050405020304" pitchFamily="18" charset="0"/>
                <a:cs typeface="Arial" panose="020B0604020202020204" pitchFamily="34" charset="0"/>
              </a:rPr>
              <a:t>Technology Acquisition Center (TAC) Update – </a:t>
            </a:r>
            <a:r>
              <a:rPr lang="en-US" altLang="en-US" sz="1800" b="1" dirty="0">
                <a:latin typeface="Arial" panose="020B0604020202020204" pitchFamily="34" charset="0"/>
                <a:ea typeface="Times New Roman" panose="02020603050405020304" pitchFamily="18" charset="0"/>
                <a:cs typeface="Arial" panose="020B0604020202020204" pitchFamily="34" charset="0"/>
              </a:rPr>
              <a:t>Mr. Jeffrey Bishop</a:t>
            </a:r>
            <a:r>
              <a:rPr lang="en-US" altLang="en-US" sz="1800" dirty="0">
                <a:latin typeface="Arial" panose="020B0604020202020204" pitchFamily="34" charset="0"/>
                <a:ea typeface="Times New Roman" panose="02020603050405020304" pitchFamily="18" charset="0"/>
                <a:cs typeface="Arial" panose="020B0604020202020204" pitchFamily="34" charset="0"/>
              </a:rPr>
              <a:t>, Acting Associate Executive Director (AED), TAC, and Head of the Contracting Activity (HCA)</a:t>
            </a:r>
          </a:p>
          <a:p>
            <a:pPr marL="0" indent="0" eaLnBrk="0" fontAlgn="base" hangingPunct="0">
              <a:spcBef>
                <a:spcPct val="0"/>
              </a:spcBef>
              <a:spcAft>
                <a:spcPct val="0"/>
              </a:spcAft>
              <a:buNone/>
            </a:pPr>
            <a:endParaRPr lang="en-US" altLang="en-US" sz="1800"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8:45 – 9:00 a.m. | </a:t>
            </a:r>
            <a:r>
              <a:rPr lang="en-US" altLang="en-US" sz="1800" dirty="0">
                <a:latin typeface="Arial" panose="020B0604020202020204" pitchFamily="34" charset="0"/>
                <a:ea typeface="Times New Roman" panose="02020603050405020304" pitchFamily="18" charset="0"/>
                <a:cs typeface="Arial" panose="020B0604020202020204" pitchFamily="34" charset="0"/>
              </a:rPr>
              <a:t>VA Acquisition - </a:t>
            </a:r>
            <a:r>
              <a:rPr lang="en-US" altLang="en-US" sz="1800" b="1" dirty="0">
                <a:latin typeface="Arial" panose="020B0604020202020204" pitchFamily="34" charset="0"/>
                <a:ea typeface="Times New Roman" panose="02020603050405020304" pitchFamily="18" charset="0"/>
                <a:cs typeface="Arial" panose="020B0604020202020204" pitchFamily="34" charset="0"/>
              </a:rPr>
              <a:t>Mr. Phillip Christy, </a:t>
            </a:r>
            <a:r>
              <a:rPr lang="en-US" altLang="en-US" sz="1800" dirty="0">
                <a:latin typeface="Arial" panose="020B0604020202020204" pitchFamily="34" charset="0"/>
                <a:ea typeface="Times New Roman" panose="02020603050405020304" pitchFamily="18" charset="0"/>
                <a:cs typeface="Arial" panose="020B0604020202020204" pitchFamily="34" charset="0"/>
              </a:rPr>
              <a:t>Principal Executive Director, OALC and Chief Acquisition Officer (CAO)</a:t>
            </a:r>
          </a:p>
          <a:p>
            <a:pPr marL="0" indent="0" eaLnBrk="0" fontAlgn="base" hangingPunct="0">
              <a:spcBef>
                <a:spcPct val="0"/>
              </a:spcBef>
              <a:spcAft>
                <a:spcPct val="0"/>
              </a:spcAft>
              <a:buNone/>
            </a:pPr>
            <a:endParaRPr lang="en-US" altLang="en-US" sz="1800" dirty="0">
              <a:latin typeface="Arial" panose="020B0604020202020204" pitchFamily="34" charset="0"/>
              <a:ea typeface="Times New Roman" panose="02020603050405020304" pitchFamily="18" charset="0"/>
              <a:cs typeface="Arial" panose="020B0604020202020204" pitchFamily="34" charset="0"/>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9:00 – 9:15 a.m. | </a:t>
            </a:r>
            <a:r>
              <a:rPr lang="en-US" altLang="en-US" sz="1800" dirty="0">
                <a:latin typeface="Arial" panose="020B0604020202020204" pitchFamily="34" charset="0"/>
                <a:ea typeface="Times New Roman" panose="02020603050405020304" pitchFamily="18" charset="0"/>
                <a:cs typeface="Arial" panose="020B0604020202020204" pitchFamily="34" charset="0"/>
              </a:rPr>
              <a:t>Small Business Strategic Engagement – </a:t>
            </a:r>
            <a:r>
              <a:rPr lang="en-US" altLang="en-US" sz="1800" b="1" dirty="0">
                <a:latin typeface="Arial" panose="020B0604020202020204" pitchFamily="34" charset="0"/>
                <a:ea typeface="Times New Roman" panose="02020603050405020304" pitchFamily="18" charset="0"/>
                <a:cs typeface="Arial" panose="020B0604020202020204" pitchFamily="34" charset="0"/>
              </a:rPr>
              <a:t>Ms. Chanel Bankston Carter, </a:t>
            </a:r>
            <a:r>
              <a:rPr lang="en-US" altLang="en-US" sz="1800" dirty="0">
                <a:latin typeface="Arial" panose="020B0604020202020204" pitchFamily="34" charset="0"/>
                <a:ea typeface="Times New Roman" panose="02020603050405020304" pitchFamily="18" charset="0"/>
                <a:cs typeface="Arial" panose="020B0604020202020204" pitchFamily="34" charset="0"/>
              </a:rPr>
              <a:t>Executive Director, Office of Small and Disadvantaged Business Utilization (OSDBU)</a:t>
            </a:r>
          </a:p>
          <a:p>
            <a:pPr marL="0" indent="0" eaLnBrk="0" fontAlgn="base" hangingPunct="0">
              <a:spcBef>
                <a:spcPct val="0"/>
              </a:spcBef>
              <a:spcAft>
                <a:spcPct val="0"/>
              </a:spcAft>
              <a:buNone/>
            </a:pPr>
            <a:endParaRPr lang="en-US" altLang="en-US" sz="1800"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9:15 – 9:30 a.m. | </a:t>
            </a:r>
            <a:r>
              <a:rPr lang="en-US" altLang="en-US" sz="1800" dirty="0">
                <a:latin typeface="Arial" panose="020B0604020202020204" pitchFamily="34" charset="0"/>
                <a:ea typeface="Times New Roman" panose="02020603050405020304" pitchFamily="18" charset="0"/>
                <a:cs typeface="Arial" panose="020B0604020202020204" pitchFamily="34" charset="0"/>
              </a:rPr>
              <a:t>Future Direction of the Office of Information and Technology (OIT) – </a:t>
            </a:r>
            <a:r>
              <a:rPr lang="en-US" altLang="en-US" sz="1800" b="1" dirty="0">
                <a:latin typeface="Arial" panose="020B0604020202020204" pitchFamily="34" charset="0"/>
                <a:ea typeface="Times New Roman" panose="02020603050405020304" pitchFamily="18" charset="0"/>
                <a:cs typeface="Arial" panose="020B0604020202020204" pitchFamily="34" charset="0"/>
              </a:rPr>
              <a:t>Mr. Zack Schwartz</a:t>
            </a:r>
            <a:r>
              <a:rPr lang="en-US" altLang="en-US" sz="1800" dirty="0">
                <a:latin typeface="Arial" panose="020B0604020202020204" pitchFamily="34" charset="0"/>
                <a:ea typeface="Times New Roman" panose="02020603050405020304" pitchFamily="18" charset="0"/>
                <a:cs typeface="Arial" panose="020B0604020202020204" pitchFamily="34" charset="0"/>
              </a:rPr>
              <a:t>, Principal Deputy Assistant Secretary (PDAS), OIT </a:t>
            </a:r>
          </a:p>
          <a:p>
            <a:pPr marL="0" indent="0" eaLnBrk="0" fontAlgn="base" hangingPunct="0">
              <a:spcBef>
                <a:spcPct val="0"/>
              </a:spcBef>
              <a:spcAft>
                <a:spcPct val="0"/>
              </a:spcAft>
              <a:buNone/>
            </a:pPr>
            <a:endParaRPr lang="en-US" altLang="en-US" sz="1800"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9:30 – 9:55 a.m. | Q&amp;A Panel: PDAS, OIT, Mr. Schwartz; PED, OALC &amp; CAO, Mr. Christy; and Acting AED, TAC, &amp; HCA, Mr. Bishop; </a:t>
            </a:r>
            <a:r>
              <a:rPr lang="en-US" altLang="en-US" sz="1800" dirty="0">
                <a:latin typeface="Arial" panose="020B0604020202020204" pitchFamily="34" charset="0"/>
                <a:ea typeface="Times New Roman" panose="02020603050405020304" pitchFamily="18" charset="0"/>
                <a:cs typeface="Arial" panose="020B0604020202020204" pitchFamily="34" charset="0"/>
              </a:rPr>
              <a:t>Moderator: </a:t>
            </a:r>
            <a:r>
              <a:rPr lang="en-US" altLang="en-US" sz="1800" b="1" dirty="0">
                <a:latin typeface="Arial" panose="020B0604020202020204" pitchFamily="34" charset="0"/>
                <a:ea typeface="Times New Roman" panose="02020603050405020304" pitchFamily="18" charset="0"/>
                <a:cs typeface="Arial" panose="020B0604020202020204" pitchFamily="34" charset="0"/>
              </a:rPr>
              <a:t>Mr. Rob Howell</a:t>
            </a:r>
            <a:r>
              <a:rPr lang="en-US" altLang="en-US" sz="1800" dirty="0">
                <a:latin typeface="Arial" panose="020B0604020202020204" pitchFamily="34" charset="0"/>
                <a:ea typeface="Times New Roman" panose="02020603050405020304" pitchFamily="18" charset="0"/>
                <a:cs typeface="Arial" panose="020B0604020202020204" pitchFamily="34" charset="0"/>
              </a:rPr>
              <a:t>, Acting Chief of Staff, OIT</a:t>
            </a:r>
          </a:p>
          <a:p>
            <a:pPr marL="0" indent="0" eaLnBrk="0" fontAlgn="base" hangingPunct="0">
              <a:spcBef>
                <a:spcPct val="0"/>
              </a:spcBef>
              <a:spcAft>
                <a:spcPct val="0"/>
              </a:spcAft>
              <a:buNone/>
            </a:pPr>
            <a:endParaRPr lang="en-US" altLang="en-US" sz="1800"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None/>
            </a:pPr>
            <a:r>
              <a:rPr lang="en-US" altLang="en-US" sz="1800" b="1" dirty="0">
                <a:latin typeface="Arial" panose="020B0604020202020204" pitchFamily="34" charset="0"/>
                <a:ea typeface="Times New Roman" panose="02020603050405020304" pitchFamily="18" charset="0"/>
                <a:cs typeface="Arial" panose="020B0604020202020204" pitchFamily="34" charset="0"/>
              </a:rPr>
              <a:t>9:55 – 10:15 a.m. | Break</a:t>
            </a:r>
            <a:endParaRPr lang="en-US" altLang="en-US" sz="1800" dirty="0">
              <a:latin typeface="Arial" panose="020B0604020202020204" pitchFamily="34" charset="0"/>
              <a:cs typeface="Arial" panose="020B0604020202020204" pitchFamily="34" charset="0"/>
            </a:endParaRPr>
          </a:p>
          <a:p>
            <a:pPr marL="346075" indent="-346075">
              <a:spcBef>
                <a:spcPts val="0"/>
              </a:spcBef>
            </a:pPr>
            <a:endParaRPr lang="en-US" sz="2400" b="1" dirty="0">
              <a:solidFill>
                <a:prstClr val="black"/>
              </a:solidFill>
            </a:endParaRPr>
          </a:p>
          <a:p>
            <a:pPr marL="346075" indent="-346075">
              <a:spcBef>
                <a:spcPts val="0"/>
              </a:spcBef>
            </a:pPr>
            <a:endParaRPr lang="en-US" sz="2800" dirty="0">
              <a:solidFill>
                <a:prstClr val="black"/>
              </a:solidFill>
            </a:endParaRPr>
          </a:p>
          <a:p>
            <a:pPr marL="0" indent="0">
              <a:buNone/>
            </a:pPr>
            <a:endParaRPr lang="en-US" dirty="0"/>
          </a:p>
        </p:txBody>
      </p:sp>
    </p:spTree>
    <p:extLst>
      <p:ext uri="{BB962C8B-B14F-4D97-AF65-F5344CB8AC3E}">
        <p14:creationId xmlns:p14="http://schemas.microsoft.com/office/powerpoint/2010/main" val="16357787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55776-9A25-DC9A-2744-F73B07273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6C47E-6EC3-CEA7-1E8E-38200D3BBE6B}"/>
              </a:ext>
            </a:extLst>
          </p:cNvPr>
          <p:cNvSpPr>
            <a:spLocks noGrp="1"/>
          </p:cNvSpPr>
          <p:nvPr>
            <p:ph type="title"/>
          </p:nvPr>
        </p:nvSpPr>
        <p:spPr/>
        <p:txBody>
          <a:bodyPr/>
          <a:lstStyle/>
          <a:p>
            <a:r>
              <a:rPr lang="en-US"/>
              <a:t>Jay </a:t>
            </a:r>
            <a:r>
              <a:rPr lang="en-US" err="1"/>
              <a:t>hawkins</a:t>
            </a:r>
            <a:endParaRPr lang="en-US"/>
          </a:p>
        </p:txBody>
      </p:sp>
      <p:sp>
        <p:nvSpPr>
          <p:cNvPr id="3" name="Text Placeholder 2">
            <a:extLst>
              <a:ext uri="{FF2B5EF4-FFF2-40B4-BE49-F238E27FC236}">
                <a16:creationId xmlns:a16="http://schemas.microsoft.com/office/drawing/2014/main" id="{18573FFF-72FE-EC6E-4888-AA785B685B7A}"/>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40623670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CCA23-8A8B-95EC-09C4-3726BE005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A8CBD0-C987-68A2-7E56-507D5E8740E5}"/>
              </a:ext>
            </a:extLst>
          </p:cNvPr>
          <p:cNvSpPr>
            <a:spLocks noGrp="1"/>
          </p:cNvSpPr>
          <p:nvPr>
            <p:ph type="title"/>
          </p:nvPr>
        </p:nvSpPr>
        <p:spPr>
          <a:xfrm>
            <a:off x="838200" y="389969"/>
            <a:ext cx="10515600" cy="800100"/>
          </a:xfrm>
        </p:spPr>
        <p:txBody>
          <a:bodyPr/>
          <a:lstStyle/>
          <a:p>
            <a:r>
              <a:rPr lang="en-US"/>
              <a:t>Infrastructure Automation Technical Debt Reduction (IATDR)</a:t>
            </a:r>
          </a:p>
        </p:txBody>
      </p:sp>
      <p:sp>
        <p:nvSpPr>
          <p:cNvPr id="3" name="Content Placeholder 2">
            <a:extLst>
              <a:ext uri="{FF2B5EF4-FFF2-40B4-BE49-F238E27FC236}">
                <a16:creationId xmlns:a16="http://schemas.microsoft.com/office/drawing/2014/main" id="{39BC9533-187E-20FC-1604-043A9C9F4876}"/>
              </a:ext>
            </a:extLst>
          </p:cNvPr>
          <p:cNvSpPr>
            <a:spLocks noGrp="1"/>
          </p:cNvSpPr>
          <p:nvPr>
            <p:ph sz="quarter" idx="13"/>
          </p:nvPr>
        </p:nvSpPr>
        <p:spPr>
          <a:xfrm>
            <a:off x="838200" y="1190069"/>
            <a:ext cx="10515600" cy="1027717"/>
          </a:xfrm>
        </p:spPr>
        <p:txBody>
          <a:bodyPr/>
          <a:lstStyle/>
          <a:p>
            <a:pPr marL="0" indent="0">
              <a:buNone/>
            </a:pPr>
            <a:r>
              <a:rPr lang="en-US" sz="1800"/>
              <a:t>An enterprise automation control plane and governance model to standardize and operationalize infrastructure automation across VA. Enable repeatable/auditable policy-governed provisioning and configuration, reducing drift, improving compliance, and faster delivery of Veteran-focused outcomes.</a:t>
            </a:r>
          </a:p>
        </p:txBody>
      </p:sp>
      <p:sp>
        <p:nvSpPr>
          <p:cNvPr id="12" name="Content Placeholder 2">
            <a:extLst>
              <a:ext uri="{FF2B5EF4-FFF2-40B4-BE49-F238E27FC236}">
                <a16:creationId xmlns:a16="http://schemas.microsoft.com/office/drawing/2014/main" id="{9ADEEE86-D16B-19F4-984A-A1B64BD5F76F}"/>
              </a:ext>
            </a:extLst>
          </p:cNvPr>
          <p:cNvSpPr txBox="1">
            <a:spLocks/>
          </p:cNvSpPr>
          <p:nvPr/>
        </p:nvSpPr>
        <p:spPr>
          <a:xfrm>
            <a:off x="838200" y="2445475"/>
            <a:ext cx="502182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Consolidate VA's automation footprint, eliminating redundancy across 20+ platforms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Establish a unified, service-first engagement model to standardize automation across VA</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Develop enterprise governance for configuration, policy enforcement, and automation lifecycle management</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Fragmented automation environments drive configuration drift and compliance gaps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Siloed programs lack interoperability and orchestration and no consistent governance, workflows, or spend controls</a:t>
            </a:r>
          </a:p>
        </p:txBody>
      </p:sp>
      <p:graphicFrame>
        <p:nvGraphicFramePr>
          <p:cNvPr id="8" name="Table 11">
            <a:extLst>
              <a:ext uri="{FF2B5EF4-FFF2-40B4-BE49-F238E27FC236}">
                <a16:creationId xmlns:a16="http://schemas.microsoft.com/office/drawing/2014/main" id="{57381AA5-2632-E238-2307-E411CACFF826}"/>
              </a:ext>
            </a:extLst>
          </p:cNvPr>
          <p:cNvGraphicFramePr>
            <a:graphicFrameLocks/>
          </p:cNvGraphicFramePr>
          <p:nvPr/>
        </p:nvGraphicFramePr>
        <p:xfrm>
          <a:off x="6459798" y="2505711"/>
          <a:ext cx="5021826" cy="318516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$10M-50M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Q2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B0D9C96A-D430-C851-88D5-5D09BCB9F49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AD5040C-6963-E517-5B29-271B9B3CE2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8511519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06604-ECF0-571A-679F-3D42DA38B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1B04B-4B2A-0F60-49A7-B69B4B3F4E02}"/>
              </a:ext>
            </a:extLst>
          </p:cNvPr>
          <p:cNvSpPr>
            <a:spLocks noGrp="1"/>
          </p:cNvSpPr>
          <p:nvPr>
            <p:ph type="title"/>
          </p:nvPr>
        </p:nvSpPr>
        <p:spPr>
          <a:xfrm>
            <a:off x="838200" y="389969"/>
            <a:ext cx="10515600" cy="800100"/>
          </a:xfrm>
        </p:spPr>
        <p:txBody>
          <a:bodyPr/>
          <a:lstStyle/>
          <a:p>
            <a:r>
              <a:rPr lang="en-US"/>
              <a:t>Infrastructure Commodity Management Services (ICMS) </a:t>
            </a:r>
          </a:p>
        </p:txBody>
      </p:sp>
      <p:sp>
        <p:nvSpPr>
          <p:cNvPr id="3" name="Content Placeholder 2">
            <a:extLst>
              <a:ext uri="{FF2B5EF4-FFF2-40B4-BE49-F238E27FC236}">
                <a16:creationId xmlns:a16="http://schemas.microsoft.com/office/drawing/2014/main" id="{656EE844-875C-76FB-A032-151CA6487993}"/>
              </a:ext>
            </a:extLst>
          </p:cNvPr>
          <p:cNvSpPr>
            <a:spLocks noGrp="1"/>
          </p:cNvSpPr>
          <p:nvPr>
            <p:ph sz="quarter" idx="13"/>
          </p:nvPr>
        </p:nvSpPr>
        <p:spPr>
          <a:xfrm>
            <a:off x="838200" y="1190069"/>
            <a:ext cx="10515600" cy="1027717"/>
          </a:xfrm>
        </p:spPr>
        <p:txBody>
          <a:bodyPr/>
          <a:lstStyle/>
          <a:p>
            <a:pPr marL="0" indent="0">
              <a:buNone/>
            </a:pPr>
            <a:r>
              <a:rPr lang="en-US" sz="1800" dirty="0"/>
              <a:t>Provide enterprise fulfillment, installation, and lifecycle support for commodity infrastructure technologies including servers, integrated components, and deployment services. The effort is intended to improve delivery speed, increase original equipment manufacturer (OEM) competition, and standardize infrastructure support across the Department.</a:t>
            </a:r>
          </a:p>
        </p:txBody>
      </p:sp>
      <p:sp>
        <p:nvSpPr>
          <p:cNvPr id="12" name="Content Placeholder 2">
            <a:extLst>
              <a:ext uri="{FF2B5EF4-FFF2-40B4-BE49-F238E27FC236}">
                <a16:creationId xmlns:a16="http://schemas.microsoft.com/office/drawing/2014/main" id="{841B8510-CF34-93C5-4931-11074BCF92D4}"/>
              </a:ext>
            </a:extLst>
          </p:cNvPr>
          <p:cNvSpPr txBox="1">
            <a:spLocks/>
          </p:cNvSpPr>
          <p:nvPr/>
        </p:nvSpPr>
        <p:spPr>
          <a:xfrm>
            <a:off x="838200" y="2325863"/>
            <a:ext cx="5451389"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Improve infrastructure delivery speed/flexibility</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Increase OEM competition and emphasize pricing transparency, performance, and accountability</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Strengthen vendor accountability/performance</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Support infrastructure modernization initiatives</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Volatile server, memory, Graphics Processing Unit (GPU) pricing, short OEM quote validity periods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Demand: AI and high-performance computing</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Need for faster infrastructure procurement cycles</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Comments: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Leverage SEWP authorities/procedures</a:t>
            </a:r>
          </a:p>
        </p:txBody>
      </p:sp>
      <p:graphicFrame>
        <p:nvGraphicFramePr>
          <p:cNvPr id="8" name="Table 11">
            <a:extLst>
              <a:ext uri="{FF2B5EF4-FFF2-40B4-BE49-F238E27FC236}">
                <a16:creationId xmlns:a16="http://schemas.microsoft.com/office/drawing/2014/main" id="{5C238C42-AE77-A6DB-8A0A-560570E90636}"/>
              </a:ext>
            </a:extLst>
          </p:cNvPr>
          <p:cNvGraphicFramePr>
            <a:graphicFrameLocks/>
          </p:cNvGraphicFramePr>
          <p:nvPr/>
        </p:nvGraphicFramePr>
        <p:xfrm>
          <a:off x="6459798" y="2505711"/>
          <a:ext cx="5021826" cy="318516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$250M-$275M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DDA3E1A8-C7B1-30A2-A00A-E81721463FA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472B14FE-B1BE-0E9E-1110-15901E5473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3644060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19A69-AFBA-3432-F9F0-ED602F715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1B5C5-EA50-84DF-DB82-9ACB88C952FD}"/>
              </a:ext>
            </a:extLst>
          </p:cNvPr>
          <p:cNvSpPr>
            <a:spLocks noGrp="1"/>
          </p:cNvSpPr>
          <p:nvPr>
            <p:ph type="title"/>
          </p:nvPr>
        </p:nvSpPr>
        <p:spPr/>
        <p:txBody>
          <a:bodyPr/>
          <a:lstStyle/>
          <a:p>
            <a:r>
              <a:rPr lang="en-US"/>
              <a:t>Dave foster</a:t>
            </a:r>
          </a:p>
        </p:txBody>
      </p:sp>
      <p:sp>
        <p:nvSpPr>
          <p:cNvPr id="3" name="Text Placeholder 2">
            <a:extLst>
              <a:ext uri="{FF2B5EF4-FFF2-40B4-BE49-F238E27FC236}">
                <a16:creationId xmlns:a16="http://schemas.microsoft.com/office/drawing/2014/main" id="{2DEF55A2-5BF0-4B56-9C43-9CAB29DB7CD5}"/>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6111776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FBBD2-9F78-ABB4-CF37-76E92EA59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A3EE1D-F764-55A7-4807-7068723E7A58}"/>
              </a:ext>
            </a:extLst>
          </p:cNvPr>
          <p:cNvSpPr>
            <a:spLocks noGrp="1"/>
          </p:cNvSpPr>
          <p:nvPr>
            <p:ph type="title"/>
          </p:nvPr>
        </p:nvSpPr>
        <p:spPr>
          <a:xfrm>
            <a:off x="838200" y="304244"/>
            <a:ext cx="10515600" cy="800100"/>
          </a:xfrm>
        </p:spPr>
        <p:txBody>
          <a:bodyPr/>
          <a:lstStyle/>
          <a:p>
            <a:r>
              <a:rPr lang="en-US"/>
              <a:t>Cloud Broker Service</a:t>
            </a:r>
          </a:p>
        </p:txBody>
      </p:sp>
      <p:sp>
        <p:nvSpPr>
          <p:cNvPr id="3" name="Content Placeholder 2">
            <a:extLst>
              <a:ext uri="{FF2B5EF4-FFF2-40B4-BE49-F238E27FC236}">
                <a16:creationId xmlns:a16="http://schemas.microsoft.com/office/drawing/2014/main" id="{277F608F-4653-20C3-2EFC-BFE60C67CC18}"/>
              </a:ext>
            </a:extLst>
          </p:cNvPr>
          <p:cNvSpPr>
            <a:spLocks noGrp="1"/>
          </p:cNvSpPr>
          <p:nvPr>
            <p:ph sz="quarter" idx="13"/>
          </p:nvPr>
        </p:nvSpPr>
        <p:spPr>
          <a:xfrm>
            <a:off x="838200" y="990044"/>
            <a:ext cx="10515600" cy="1027717"/>
          </a:xfrm>
        </p:spPr>
        <p:txBody>
          <a:bodyPr/>
          <a:lstStyle/>
          <a:p>
            <a:pPr marL="0" indent="0">
              <a:buNone/>
            </a:pPr>
            <a:r>
              <a:rPr lang="en-US" sz="1800"/>
              <a:t>Cloud Brokerage Service will unify and optimize multi-cloud operations across the VA Enterprise Cloud, providing full lifecycle management for FedRAMP High environments. It centralizes financial management, automates intake-to-provisioning, enforces governance and security, and delivers tiered reporting for efficient, compliant, cost-effective cloud use. AI enhances cost optimization, workload placement, and predictive analytics to strengthen VA’s cloud strategy. </a:t>
            </a:r>
            <a:endParaRPr lang="en-US"/>
          </a:p>
        </p:txBody>
      </p:sp>
      <p:sp>
        <p:nvSpPr>
          <p:cNvPr id="6" name="Content Placeholder 2">
            <a:extLst>
              <a:ext uri="{FF2B5EF4-FFF2-40B4-BE49-F238E27FC236}">
                <a16:creationId xmlns:a16="http://schemas.microsoft.com/office/drawing/2014/main" id="{81BEC41D-EB63-280F-2D58-D683AD8D153B}"/>
              </a:ext>
            </a:extLst>
          </p:cNvPr>
          <p:cNvSpPr txBox="1">
            <a:spLocks/>
          </p:cNvSpPr>
          <p:nvPr/>
        </p:nvSpPr>
        <p:spPr>
          <a:xfrm>
            <a:off x="838200" y="2513662"/>
            <a:ext cx="5505450" cy="3335558"/>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Modernize cloud credit procurement and financial management (FinOps)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Standardize journey management (hosting lifecycle)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Optimize scalable, multi-cloud operations supporting cloud service provider (CSP) expansion and portability (workload)</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Credit procurement and reconciliation</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Automated intake and provisioning workflows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Scaling tools and processes</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 </a:t>
            </a:r>
          </a:p>
        </p:txBody>
      </p:sp>
      <p:graphicFrame>
        <p:nvGraphicFramePr>
          <p:cNvPr id="8" name="Table 11">
            <a:extLst>
              <a:ext uri="{FF2B5EF4-FFF2-40B4-BE49-F238E27FC236}">
                <a16:creationId xmlns:a16="http://schemas.microsoft.com/office/drawing/2014/main" id="{98D4F9F8-8CE3-72D4-87B8-88DAE0220B79}"/>
              </a:ext>
            </a:extLst>
          </p:cNvPr>
          <p:cNvGraphicFramePr>
            <a:graphicFrameLocks/>
          </p:cNvGraphicFramePr>
          <p:nvPr/>
        </p:nvGraphicFramePr>
        <p:xfrm>
          <a:off x="6447272" y="2513662"/>
          <a:ext cx="5021826" cy="318516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$1B-$1.9B</a:t>
                      </a:r>
                    </a:p>
                  </a:txBody>
                  <a:tcPr/>
                </a:tc>
                <a:extLst>
                  <a:ext uri="{0D108BD9-81ED-4DB2-BD59-A6C34878D82A}">
                    <a16:rowId xmlns:a16="http://schemas.microsoft.com/office/drawing/2014/main" val="298107757"/>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solidFill>
                            <a:schemeClr val="accent1"/>
                          </a:solidFill>
                          <a:latin typeface="Segoe UI" panose="020B0502040204020203" pitchFamily="34" charset="0"/>
                          <a:cs typeface="Segoe UI" panose="020B0502040204020203" pitchFamily="34" charset="0"/>
                        </a:rPr>
                        <a:t>Q3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C739DC07-EE1F-FBF4-3BF9-3D56005099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D0A92663-DB45-90E2-8B26-2ECDCBE78C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7402548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7B8E-8132-B183-A834-572B04D9B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CA3C7-2E48-56F4-F066-43A13D2AA153}"/>
              </a:ext>
            </a:extLst>
          </p:cNvPr>
          <p:cNvSpPr>
            <a:spLocks noGrp="1"/>
          </p:cNvSpPr>
          <p:nvPr>
            <p:ph type="title"/>
          </p:nvPr>
        </p:nvSpPr>
        <p:spPr>
          <a:xfrm>
            <a:off x="838200" y="389969"/>
            <a:ext cx="10515600" cy="800100"/>
          </a:xfrm>
        </p:spPr>
        <p:txBody>
          <a:bodyPr/>
          <a:lstStyle/>
          <a:p>
            <a:r>
              <a:rPr lang="en-US"/>
              <a:t>Enterprise Cloud Governance Tool (CGT) Software Solution</a:t>
            </a:r>
          </a:p>
        </p:txBody>
      </p:sp>
      <p:sp>
        <p:nvSpPr>
          <p:cNvPr id="3" name="Content Placeholder 2">
            <a:extLst>
              <a:ext uri="{FF2B5EF4-FFF2-40B4-BE49-F238E27FC236}">
                <a16:creationId xmlns:a16="http://schemas.microsoft.com/office/drawing/2014/main" id="{D053161E-8D2E-15A6-2B2A-A4422C7E2487}"/>
              </a:ext>
            </a:extLst>
          </p:cNvPr>
          <p:cNvSpPr>
            <a:spLocks noGrp="1"/>
          </p:cNvSpPr>
          <p:nvPr>
            <p:ph sz="quarter" idx="13"/>
          </p:nvPr>
        </p:nvSpPr>
        <p:spPr>
          <a:xfrm>
            <a:off x="838200" y="1190069"/>
            <a:ext cx="10515600" cy="1027717"/>
          </a:xfrm>
        </p:spPr>
        <p:txBody>
          <a:bodyPr/>
          <a:lstStyle/>
          <a:p>
            <a:pPr marL="0" indent="0">
              <a:buNone/>
            </a:pPr>
            <a:r>
              <a:rPr lang="en-US" sz="1800"/>
              <a:t>Enterprise Cloud Governance Tool (CGT) provides VA with a centralized way to govern cloud resources across the VA Enterprise Cloud (VAEC). It strengthens cost, budget, operations, security, and compliance management through policy‑driven controls. CGT emphasizes consistent policy enforcement to ensure standardized, compliant, and efficient enterprise-wide cloud operations. </a:t>
            </a:r>
          </a:p>
        </p:txBody>
      </p:sp>
      <p:sp>
        <p:nvSpPr>
          <p:cNvPr id="12" name="Content Placeholder 2">
            <a:extLst>
              <a:ext uri="{FF2B5EF4-FFF2-40B4-BE49-F238E27FC236}">
                <a16:creationId xmlns:a16="http://schemas.microsoft.com/office/drawing/2014/main" id="{C61CFD38-AD12-82B5-08B6-65141D2C34FE}"/>
              </a:ext>
            </a:extLst>
          </p:cNvPr>
          <p:cNvSpPr txBox="1">
            <a:spLocks/>
          </p:cNvSpPr>
          <p:nvPr/>
        </p:nvSpPr>
        <p:spPr>
          <a:xfrm>
            <a:off x="838200" y="2445475"/>
            <a:ext cx="502182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Define and enforce cloud usage policies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Simplify management across multiple clouds, regions, and accounts</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Prevent configuration drift from established best practices and enforce standardization</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Automate approval workflows, resource provisioning, tagging, and remediation activities</a:t>
            </a:r>
          </a:p>
        </p:txBody>
      </p:sp>
      <p:graphicFrame>
        <p:nvGraphicFramePr>
          <p:cNvPr id="8" name="Table 11">
            <a:extLst>
              <a:ext uri="{FF2B5EF4-FFF2-40B4-BE49-F238E27FC236}">
                <a16:creationId xmlns:a16="http://schemas.microsoft.com/office/drawing/2014/main" id="{80D81F99-E1E2-8E2E-4403-0126F3A9CA95}"/>
              </a:ext>
            </a:extLst>
          </p:cNvPr>
          <p:cNvGraphicFramePr>
            <a:graphicFrameLocks/>
          </p:cNvGraphicFramePr>
          <p:nvPr/>
        </p:nvGraphicFramePr>
        <p:xfrm>
          <a:off x="6459798" y="2505711"/>
          <a:ext cx="5021826" cy="361188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$5M-$9.9M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NNG15SD22B 36C10B24F0330 / Four Points Technology, LLC</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Q3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EDC06FC4-A41C-9C6C-21B1-60DD23803BD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2AD834F2-6869-4818-9A8C-5E32B0FE24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830845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8A8F-A9D6-73A7-7F1B-E31E98DAF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81F76C-644A-B6FF-F781-6936448EEEEF}"/>
              </a:ext>
            </a:extLst>
          </p:cNvPr>
          <p:cNvSpPr>
            <a:spLocks noGrp="1"/>
          </p:cNvSpPr>
          <p:nvPr>
            <p:ph type="title"/>
          </p:nvPr>
        </p:nvSpPr>
        <p:spPr/>
        <p:txBody>
          <a:bodyPr/>
          <a:lstStyle/>
          <a:p>
            <a:r>
              <a:rPr lang="en-US"/>
              <a:t>Marc </a:t>
            </a:r>
            <a:r>
              <a:rPr lang="en-US" err="1"/>
              <a:t>tolbert</a:t>
            </a:r>
            <a:endParaRPr lang="en-US"/>
          </a:p>
        </p:txBody>
      </p:sp>
      <p:sp>
        <p:nvSpPr>
          <p:cNvPr id="3" name="Text Placeholder 2">
            <a:extLst>
              <a:ext uri="{FF2B5EF4-FFF2-40B4-BE49-F238E27FC236}">
                <a16:creationId xmlns:a16="http://schemas.microsoft.com/office/drawing/2014/main" id="{C91A0B78-5123-87E0-4522-3E765E1AF8F0}"/>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7814505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9B3A-36D3-6AAA-2954-8523F13C9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657C0-47CD-1E2E-BBA4-A3EEAAFA1CAE}"/>
              </a:ext>
            </a:extLst>
          </p:cNvPr>
          <p:cNvSpPr>
            <a:spLocks noGrp="1"/>
          </p:cNvSpPr>
          <p:nvPr>
            <p:ph type="title"/>
          </p:nvPr>
        </p:nvSpPr>
        <p:spPr>
          <a:xfrm>
            <a:off x="838200" y="227402"/>
            <a:ext cx="10515600" cy="800100"/>
          </a:xfrm>
        </p:spPr>
        <p:txBody>
          <a:bodyPr/>
          <a:lstStyle/>
          <a:p>
            <a:r>
              <a:rPr lang="en-US"/>
              <a:t>Application Hosting Compute and Storage </a:t>
            </a:r>
          </a:p>
        </p:txBody>
      </p:sp>
      <p:sp>
        <p:nvSpPr>
          <p:cNvPr id="3" name="Content Placeholder 2">
            <a:extLst>
              <a:ext uri="{FF2B5EF4-FFF2-40B4-BE49-F238E27FC236}">
                <a16:creationId xmlns:a16="http://schemas.microsoft.com/office/drawing/2014/main" id="{55CC0288-B847-E39F-A17B-CB884460CE11}"/>
              </a:ext>
            </a:extLst>
          </p:cNvPr>
          <p:cNvSpPr>
            <a:spLocks noGrp="1"/>
          </p:cNvSpPr>
          <p:nvPr>
            <p:ph sz="quarter" idx="13"/>
          </p:nvPr>
        </p:nvSpPr>
        <p:spPr>
          <a:xfrm>
            <a:off x="838200" y="961893"/>
            <a:ext cx="10515600" cy="1372583"/>
          </a:xfrm>
        </p:spPr>
        <p:txBody>
          <a:bodyPr/>
          <a:lstStyle/>
          <a:p>
            <a:pPr marL="0" indent="0">
              <a:buNone/>
            </a:pPr>
            <a:r>
              <a:rPr lang="en-US" sz="1800" dirty="0"/>
              <a:t>Comprehensive enterprise IT support services to enable VA’s application hosting needs. Specific focus areas include server administration, enterprise storage operations, enterprise cloud management, and containerization via VA Platform One. </a:t>
            </a:r>
          </a:p>
        </p:txBody>
      </p:sp>
      <p:sp>
        <p:nvSpPr>
          <p:cNvPr id="6" name="Content Placeholder 2">
            <a:extLst>
              <a:ext uri="{FF2B5EF4-FFF2-40B4-BE49-F238E27FC236}">
                <a16:creationId xmlns:a16="http://schemas.microsoft.com/office/drawing/2014/main" id="{50D9BC88-707E-218C-0689-15FDFECB2074}"/>
              </a:ext>
            </a:extLst>
          </p:cNvPr>
          <p:cNvSpPr txBox="1">
            <a:spLocks/>
          </p:cNvSpPr>
          <p:nvPr/>
        </p:nvSpPr>
        <p:spPr>
          <a:xfrm>
            <a:off x="838200" y="1948238"/>
            <a:ext cx="5026742" cy="379984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Ownership of customer experience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Hybrid hosting strategy</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Operational efficiency (e.g., Infrastructure-as-code, automation, etc.)</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Visibility: simple, accurate, relevant, and actionable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Integration of cloud and on-prem processes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Rationalization of server endpoint management tooling</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Vendor ownership of outcomes over general support</a:t>
            </a:r>
          </a:p>
          <a:p>
            <a:pPr marL="347472" marR="0" lvl="0" indent="-347472"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endPar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8" name="Table 11">
            <a:extLst>
              <a:ext uri="{FF2B5EF4-FFF2-40B4-BE49-F238E27FC236}">
                <a16:creationId xmlns:a16="http://schemas.microsoft.com/office/drawing/2014/main" id="{60373DB2-982F-406E-7B2D-E9141358F4FD}"/>
              </a:ext>
            </a:extLst>
          </p:cNvPr>
          <p:cNvGraphicFramePr>
            <a:graphicFrameLocks/>
          </p:cNvGraphicFramePr>
          <p:nvPr/>
        </p:nvGraphicFramePr>
        <p:xfrm>
          <a:off x="6231808" y="2081588"/>
          <a:ext cx="5026742" cy="3556000"/>
        </p:xfrm>
        <a:graphic>
          <a:graphicData uri="http://schemas.openxmlformats.org/drawingml/2006/table">
            <a:tbl>
              <a:tblPr firstRow="1" bandRow="1">
                <a:tableStyleId>{8EC20E35-A176-4012-BC5E-935CFFF8708E}</a:tableStyleId>
              </a:tblPr>
              <a:tblGrid>
                <a:gridCol w="3174227">
                  <a:extLst>
                    <a:ext uri="{9D8B030D-6E8A-4147-A177-3AD203B41FA5}">
                      <a16:colId xmlns:a16="http://schemas.microsoft.com/office/drawing/2014/main" val="1145295230"/>
                    </a:ext>
                  </a:extLst>
                </a:gridCol>
                <a:gridCol w="1852515">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$100M-$249M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Completed</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8A051739-3774-EA90-D471-8FB5993BA290}"/>
              </a:ext>
            </a:extLst>
          </p:cNvPr>
          <p:cNvSpPr>
            <a:spLocks noGrp="1"/>
          </p:cNvSpPr>
          <p:nvPr>
            <p:ph type="ftr" sz="quarter" idx="11"/>
          </p:nvPr>
        </p:nvSpPr>
        <p:spPr>
          <a:xfrm>
            <a:off x="838200" y="6321806"/>
            <a:ext cx="7848600" cy="30879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897E2F5E-BA56-6257-F78D-3137C20D9E6D}"/>
              </a:ext>
            </a:extLst>
          </p:cNvPr>
          <p:cNvSpPr>
            <a:spLocks noGrp="1"/>
          </p:cNvSpPr>
          <p:nvPr>
            <p:ph type="sldNum" sz="quarter" idx="12"/>
          </p:nvPr>
        </p:nvSpPr>
        <p:spPr>
          <a:xfrm>
            <a:off x="11159358" y="6321807"/>
            <a:ext cx="388883" cy="30879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151251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6E936-D93F-7842-2E25-01A666D6E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662A3D-DE9D-2A0A-D32C-AF87217D4C80}"/>
              </a:ext>
            </a:extLst>
          </p:cNvPr>
          <p:cNvSpPr>
            <a:spLocks noGrp="1"/>
          </p:cNvSpPr>
          <p:nvPr>
            <p:ph type="title"/>
          </p:nvPr>
        </p:nvSpPr>
        <p:spPr/>
        <p:txBody>
          <a:bodyPr/>
          <a:lstStyle/>
          <a:p>
            <a:r>
              <a:rPr lang="en-US"/>
              <a:t>Dawn </a:t>
            </a:r>
            <a:r>
              <a:rPr lang="en-US" err="1"/>
              <a:t>sturtz</a:t>
            </a:r>
            <a:endParaRPr lang="en-US"/>
          </a:p>
        </p:txBody>
      </p:sp>
      <p:sp>
        <p:nvSpPr>
          <p:cNvPr id="3" name="Text Placeholder 2">
            <a:extLst>
              <a:ext uri="{FF2B5EF4-FFF2-40B4-BE49-F238E27FC236}">
                <a16:creationId xmlns:a16="http://schemas.microsoft.com/office/drawing/2014/main" id="{6F68BB2F-5A9F-13F2-7A1A-9BF94ED4A76B}"/>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4668693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172B8-B365-6511-4E69-3A539E6E6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B6222-B26B-CD50-013D-88B03BB348E6}"/>
              </a:ext>
            </a:extLst>
          </p:cNvPr>
          <p:cNvSpPr>
            <a:spLocks noGrp="1"/>
          </p:cNvSpPr>
          <p:nvPr>
            <p:ph type="title"/>
          </p:nvPr>
        </p:nvSpPr>
        <p:spPr>
          <a:xfrm>
            <a:off x="838200" y="389969"/>
            <a:ext cx="10515600" cy="800100"/>
          </a:xfrm>
        </p:spPr>
        <p:txBody>
          <a:bodyPr>
            <a:normAutofit/>
          </a:bodyPr>
          <a:lstStyle/>
          <a:p>
            <a:r>
              <a:rPr lang="en-US" sz="2800" b="1">
                <a:solidFill>
                  <a:srgbClr val="0076D6"/>
                </a:solidFill>
                <a:latin typeface="Segoe UI" panose="020B0502040204020203" pitchFamily="34" charset="0"/>
                <a:cs typeface="Segoe UI" panose="020B0502040204020203" pitchFamily="34" charset="0"/>
              </a:rPr>
              <a:t>Mainframe Services</a:t>
            </a:r>
          </a:p>
        </p:txBody>
      </p:sp>
      <p:sp>
        <p:nvSpPr>
          <p:cNvPr id="3" name="Content Placeholder 2">
            <a:extLst>
              <a:ext uri="{FF2B5EF4-FFF2-40B4-BE49-F238E27FC236}">
                <a16:creationId xmlns:a16="http://schemas.microsoft.com/office/drawing/2014/main" id="{95C735E6-E474-5A76-3FA2-1EEB10829E59}"/>
              </a:ext>
            </a:extLst>
          </p:cNvPr>
          <p:cNvSpPr>
            <a:spLocks noGrp="1"/>
          </p:cNvSpPr>
          <p:nvPr>
            <p:ph sz="quarter" idx="13"/>
          </p:nvPr>
        </p:nvSpPr>
        <p:spPr>
          <a:xfrm>
            <a:off x="838200" y="1190069"/>
            <a:ext cx="10515600" cy="1027717"/>
          </a:xfrm>
        </p:spPr>
        <p:txBody>
          <a:bodyPr/>
          <a:lstStyle/>
          <a:p>
            <a:pPr marL="0" indent="0">
              <a:lnSpc>
                <a:spcPct val="92000"/>
              </a:lnSpc>
              <a:buNone/>
            </a:pPr>
            <a:r>
              <a:rPr lang="en-US" sz="1800">
                <a:solidFill>
                  <a:schemeClr val="tx1"/>
                </a:solidFill>
                <a:latin typeface="Segoe UI" panose="020B0502040204020203" pitchFamily="34" charset="0"/>
                <a:cs typeface="Segoe UI" panose="020B0502040204020203" pitchFamily="34" charset="0"/>
              </a:rPr>
              <a:t>Enterprise IT support specifically focused on mainframe support services</a:t>
            </a:r>
            <a:r>
              <a:rPr lang="en-US" sz="1800">
                <a:solidFill>
                  <a:schemeClr val="tx1"/>
                </a:solidFill>
              </a:rPr>
              <a:t>, </a:t>
            </a:r>
            <a:r>
              <a:rPr lang="en-US" sz="1800">
                <a:solidFill>
                  <a:schemeClr val="tx1"/>
                </a:solidFill>
                <a:latin typeface="Segoe UI" panose="020B0502040204020203" pitchFamily="34" charset="0"/>
                <a:cs typeface="Segoe UI" panose="020B0502040204020203" pitchFamily="34" charset="0"/>
              </a:rPr>
              <a:t>ensuring reliable and efficient mainframe operations, essential for maintaining VA's critical data processing and system functionalities.</a:t>
            </a:r>
          </a:p>
        </p:txBody>
      </p:sp>
      <p:sp>
        <p:nvSpPr>
          <p:cNvPr id="6" name="Content Placeholder 2">
            <a:extLst>
              <a:ext uri="{FF2B5EF4-FFF2-40B4-BE49-F238E27FC236}">
                <a16:creationId xmlns:a16="http://schemas.microsoft.com/office/drawing/2014/main" id="{AE71401D-9CB3-50E5-2B6C-36FE93FECEAC}"/>
              </a:ext>
            </a:extLst>
          </p:cNvPr>
          <p:cNvSpPr txBox="1">
            <a:spLocks/>
          </p:cNvSpPr>
          <p:nvPr/>
        </p:nvSpPr>
        <p:spPr>
          <a:xfrm>
            <a:off x="838199" y="2217786"/>
            <a:ext cx="502182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Ability to source experienced mainframe technical support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Knowledge sharing and collaboration with government employees</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Proactive approach to future planning</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Mainframe software licensing costs</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1" indent="-342900" algn="l" defTabSz="914400" rtl="0" eaLnBrk="1" fontAlgn="auto" latinLnBrk="0" hangingPunct="1">
              <a:lnSpc>
                <a:spcPct val="92000"/>
              </a:lnSpc>
              <a:spcBef>
                <a:spcPts val="6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Vendor ownership of outcomes over general support</a:t>
            </a:r>
          </a:p>
        </p:txBody>
      </p:sp>
      <p:graphicFrame>
        <p:nvGraphicFramePr>
          <p:cNvPr id="8" name="Table 11">
            <a:extLst>
              <a:ext uri="{FF2B5EF4-FFF2-40B4-BE49-F238E27FC236}">
                <a16:creationId xmlns:a16="http://schemas.microsoft.com/office/drawing/2014/main" id="{F66078EF-FE81-24AB-BE5E-C14943AFD421}"/>
              </a:ext>
            </a:extLst>
          </p:cNvPr>
          <p:cNvGraphicFramePr>
            <a:graphicFrameLocks/>
          </p:cNvGraphicFramePr>
          <p:nvPr/>
        </p:nvGraphicFramePr>
        <p:xfrm>
          <a:off x="6331974" y="2217786"/>
          <a:ext cx="5021826" cy="355600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marL="0" algn="ctr" defTabSz="914400" rtl="0" eaLnBrk="1" latinLnBrk="0" hangingPunct="1"/>
                      <a:r>
                        <a:rPr lang="en-US" sz="1600" b="1" kern="1200">
                          <a:solidFill>
                            <a:schemeClr val="lt1"/>
                          </a:solidFill>
                          <a:latin typeface="Segoe UI" panose="020B0502040204020203" pitchFamily="34" charset="0"/>
                          <a:ea typeface="+mn-ea"/>
                          <a:cs typeface="Segoe UI" panose="020B0502040204020203" pitchFamily="34" charset="0"/>
                        </a:rPr>
                        <a:t>Requirement Details</a:t>
                      </a:r>
                    </a:p>
                  </a:txBody>
                  <a:tcPr>
                    <a:solidFill>
                      <a:schemeClr val="tx2"/>
                    </a:solidFill>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Completed</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Q1/Q2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B4723919-DC18-2532-543E-2F52AB6997C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0ECF7925-3A22-F0E3-5702-088634C970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711463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526250" y="143120"/>
            <a:ext cx="7802394" cy="686924"/>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7</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172720" y="1419916"/>
            <a:ext cx="11917680" cy="4608040"/>
          </a:xfrm>
        </p:spPr>
        <p:txBody>
          <a:bodyPr/>
          <a:lstStyle/>
          <a:p>
            <a:pPr marL="0" indent="0">
              <a:spcBef>
                <a:spcPts val="0"/>
              </a:spcBef>
              <a:buNone/>
            </a:pPr>
            <a:r>
              <a:rPr lang="en-US" sz="2400" b="1" dirty="0">
                <a:solidFill>
                  <a:prstClr val="black"/>
                </a:solidFill>
              </a:rPr>
              <a:t>Agenda – Morning Session Cont’d</a:t>
            </a:r>
          </a:p>
          <a:p>
            <a:pPr marL="0" indent="0">
              <a:spcBef>
                <a:spcPts val="0"/>
              </a:spcBef>
              <a:buNone/>
            </a:pPr>
            <a:endParaRPr lang="en-US" sz="2400" b="1" dirty="0">
              <a:solidFill>
                <a:prstClr val="black"/>
              </a:solidFill>
            </a:endParaRPr>
          </a:p>
          <a:p>
            <a:pPr marL="0" indent="0">
              <a:spcBef>
                <a:spcPct val="0"/>
              </a:spcBef>
              <a:buNone/>
            </a:pPr>
            <a:r>
              <a:rPr lang="en-US" altLang="en-US" sz="1800" b="1" dirty="0">
                <a:ea typeface="Times New Roman" panose="02020603050405020304" pitchFamily="18" charset="0"/>
              </a:rPr>
              <a:t>10:15 – 11:00 a.m. | Mission Challenge Panel; </a:t>
            </a:r>
            <a:r>
              <a:rPr lang="en-US" altLang="en-US" sz="1800" dirty="0">
                <a:ea typeface="Times New Roman" panose="02020603050405020304" pitchFamily="18" charset="0"/>
              </a:rPr>
              <a:t>Moderator: </a:t>
            </a:r>
            <a:r>
              <a:rPr lang="en-US" altLang="en-US" sz="1800" b="1" dirty="0">
                <a:ea typeface="Times New Roman" panose="02020603050405020304" pitchFamily="18" charset="0"/>
              </a:rPr>
              <a:t>Mr. Howard Steinman</a:t>
            </a:r>
            <a:r>
              <a:rPr lang="en-US" altLang="en-US" sz="1800" dirty="0">
                <a:ea typeface="Times New Roman" panose="02020603050405020304" pitchFamily="18" charset="0"/>
              </a:rPr>
              <a:t>, Senior Advisor, OIT</a:t>
            </a:r>
          </a:p>
          <a:p>
            <a:pPr marL="0" indent="0">
              <a:spcBef>
                <a:spcPct val="0"/>
              </a:spcBef>
              <a:buNone/>
            </a:pPr>
            <a:endParaRPr lang="en-US" altLang="en-US" sz="1800" dirty="0"/>
          </a:p>
          <a:p>
            <a:pPr marL="0" indent="0">
              <a:spcBef>
                <a:spcPct val="0"/>
              </a:spcBef>
              <a:buNone/>
            </a:pPr>
            <a:r>
              <a:rPr lang="en-US" altLang="en-US" sz="1800" b="1" dirty="0">
                <a:ea typeface="Times New Roman" panose="02020603050405020304" pitchFamily="18" charset="0"/>
              </a:rPr>
              <a:t>11:00 a.m. – 12:00 p.m. | OIT Mission Challenge Networking</a:t>
            </a:r>
          </a:p>
          <a:p>
            <a:pPr marL="457200" lvl="1" indent="0">
              <a:spcBef>
                <a:spcPct val="0"/>
              </a:spcBef>
              <a:buNone/>
            </a:pPr>
            <a:r>
              <a:rPr lang="en-US" altLang="en-US" sz="1800" b="1" dirty="0">
                <a:ea typeface="Times New Roman" panose="02020603050405020304" pitchFamily="18" charset="0"/>
              </a:rPr>
              <a:t>Virtual Attendees:</a:t>
            </a:r>
            <a:r>
              <a:rPr lang="en-US" altLang="en-US" sz="1800" dirty="0">
                <a:ea typeface="Times New Roman" panose="02020603050405020304" pitchFamily="18" charset="0"/>
              </a:rPr>
              <a:t> More information forthcoming on future Mission Challenge Networking opportunity with OIT  Sr. leadership.</a:t>
            </a:r>
          </a:p>
          <a:p>
            <a:pPr marL="457200" lvl="1" indent="0">
              <a:spcBef>
                <a:spcPct val="0"/>
              </a:spcBef>
              <a:buNone/>
            </a:pPr>
            <a:r>
              <a:rPr lang="en-US" altLang="en-US" sz="1800" dirty="0">
                <a:ea typeface="Times New Roman" panose="02020603050405020304" pitchFamily="18" charset="0"/>
              </a:rPr>
              <a:t>Please use time to submit questions via SLIDO QR code for government responses after event.</a:t>
            </a:r>
          </a:p>
          <a:p>
            <a:pPr marL="457200" lvl="1" indent="0">
              <a:spcBef>
                <a:spcPct val="0"/>
              </a:spcBef>
              <a:buNone/>
            </a:pPr>
            <a:endParaRPr lang="en-US" altLang="en-US" sz="1800" dirty="0">
              <a:ea typeface="Times New Roman" panose="02020603050405020304" pitchFamily="18" charset="0"/>
            </a:endParaRPr>
          </a:p>
          <a:p>
            <a:pPr marL="457200" lvl="1" indent="0">
              <a:spcBef>
                <a:spcPct val="0"/>
              </a:spcBef>
              <a:buNone/>
            </a:pPr>
            <a:r>
              <a:rPr lang="en-US" altLang="en-US" sz="1800" b="1" dirty="0">
                <a:ea typeface="Times New Roman" panose="02020603050405020304" pitchFamily="18" charset="0"/>
              </a:rPr>
              <a:t>In Person attendees: </a:t>
            </a:r>
            <a:r>
              <a:rPr lang="en-US" altLang="en-US" sz="1800" dirty="0">
                <a:ea typeface="Times New Roman" panose="02020603050405020304" pitchFamily="18" charset="0"/>
              </a:rPr>
              <a:t>Move to designated Networking break-out areas/rooms as posted.</a:t>
            </a:r>
          </a:p>
          <a:p>
            <a:pPr marL="457200" lvl="1" indent="0">
              <a:spcBef>
                <a:spcPct val="0"/>
              </a:spcBef>
              <a:buNone/>
            </a:pPr>
            <a:r>
              <a:rPr lang="en-US" altLang="en-US" sz="1800" dirty="0">
                <a:ea typeface="Times New Roman" panose="02020603050405020304" pitchFamily="18" charset="0"/>
              </a:rPr>
              <a:t>Follow the signs to:</a:t>
            </a:r>
          </a:p>
          <a:p>
            <a:pPr marL="914400" lvl="2" indent="0">
              <a:spcBef>
                <a:spcPct val="0"/>
              </a:spcBef>
              <a:buNone/>
            </a:pPr>
            <a:r>
              <a:rPr lang="en-US" altLang="en-US" sz="1800" b="1" dirty="0">
                <a:ea typeface="Times New Roman" panose="02020603050405020304" pitchFamily="18" charset="0"/>
              </a:rPr>
              <a:t>Dewberry Hall </a:t>
            </a:r>
            <a:r>
              <a:rPr lang="en-US" altLang="en-US" sz="1800" dirty="0">
                <a:ea typeface="Times New Roman" panose="02020603050405020304" pitchFamily="18" charset="0"/>
              </a:rPr>
              <a:t>(Presentation Room): </a:t>
            </a:r>
            <a:r>
              <a:rPr lang="en-US" altLang="en-US" sz="1800" b="1" dirty="0">
                <a:ea typeface="Times New Roman" panose="02020603050405020304" pitchFamily="18" charset="0"/>
              </a:rPr>
              <a:t>Meet CRR, OCTO, IO, and PDS Leaders</a:t>
            </a:r>
          </a:p>
          <a:p>
            <a:pPr marL="914400" lvl="2" indent="0">
              <a:spcBef>
                <a:spcPct val="0"/>
              </a:spcBef>
              <a:buNone/>
            </a:pPr>
            <a:r>
              <a:rPr lang="en-US" altLang="en-US" sz="1800" b="1" dirty="0">
                <a:ea typeface="Times New Roman" panose="02020603050405020304" pitchFamily="18" charset="0"/>
              </a:rPr>
              <a:t>Cinema Room </a:t>
            </a:r>
            <a:r>
              <a:rPr lang="en-US" altLang="en-US" sz="1800" dirty="0">
                <a:ea typeface="Times New Roman" panose="02020603050405020304" pitchFamily="18" charset="0"/>
              </a:rPr>
              <a:t>(Across Atrium to right of Dewberry Hall): </a:t>
            </a:r>
            <a:r>
              <a:rPr lang="en-US" altLang="en-US" sz="1800" b="1" dirty="0">
                <a:ea typeface="Times New Roman" panose="02020603050405020304" pitchFamily="18" charset="0"/>
              </a:rPr>
              <a:t>Meet CCS &amp; OIS Leaders</a:t>
            </a:r>
          </a:p>
          <a:p>
            <a:pPr marL="914400" lvl="2" indent="0">
              <a:spcBef>
                <a:spcPct val="0"/>
              </a:spcBef>
              <a:buNone/>
            </a:pPr>
            <a:r>
              <a:rPr lang="en-US" altLang="en-US" sz="1800" b="1" dirty="0">
                <a:ea typeface="Times New Roman" panose="02020603050405020304" pitchFamily="18" charset="0"/>
              </a:rPr>
              <a:t>Bistro Room </a:t>
            </a:r>
            <a:r>
              <a:rPr lang="en-US" altLang="en-US" sz="1800" dirty="0">
                <a:ea typeface="Times New Roman" panose="02020603050405020304" pitchFamily="18" charset="0"/>
              </a:rPr>
              <a:t>(Across Atrium to left near </a:t>
            </a:r>
            <a:r>
              <a:rPr lang="en-US" altLang="en-US" sz="1800" dirty="0" err="1">
                <a:ea typeface="Times New Roman" panose="02020603050405020304" pitchFamily="18" charset="0"/>
              </a:rPr>
              <a:t>Bldg</a:t>
            </a:r>
            <a:r>
              <a:rPr lang="en-US" altLang="en-US" sz="1800" dirty="0">
                <a:ea typeface="Times New Roman" panose="02020603050405020304" pitchFamily="18" charset="0"/>
              </a:rPr>
              <a:t> entrance): </a:t>
            </a:r>
            <a:r>
              <a:rPr lang="en-US" altLang="en-US" sz="1800" b="1" dirty="0">
                <a:ea typeface="Times New Roman" panose="02020603050405020304" pitchFamily="18" charset="0"/>
              </a:rPr>
              <a:t>Meet EUS Leaders </a:t>
            </a:r>
            <a:endParaRPr lang="en-US" altLang="en-US" sz="1800" dirty="0">
              <a:ea typeface="Times New Roman" panose="02020603050405020304" pitchFamily="18" charset="0"/>
            </a:endParaRPr>
          </a:p>
          <a:p>
            <a:pPr marL="0" indent="0">
              <a:spcBef>
                <a:spcPct val="0"/>
              </a:spcBef>
              <a:buNone/>
            </a:pPr>
            <a:endParaRPr lang="en-US" altLang="en-US" sz="1800" i="1" dirty="0">
              <a:ea typeface="Times New Roman" panose="02020603050405020304" pitchFamily="18" charset="0"/>
            </a:endParaRPr>
          </a:p>
          <a:p>
            <a:pPr marL="0" indent="0">
              <a:spcBef>
                <a:spcPct val="0"/>
              </a:spcBef>
              <a:buNone/>
            </a:pPr>
            <a:r>
              <a:rPr lang="en-US" altLang="en-US" sz="1800" b="1" dirty="0">
                <a:ea typeface="Times New Roman" panose="02020603050405020304" pitchFamily="18" charset="0"/>
              </a:rPr>
              <a:t>12:00 – 1:00 p.m. | Lunch Break </a:t>
            </a:r>
            <a:endParaRPr lang="en-US" altLang="en-US" sz="1800" dirty="0"/>
          </a:p>
          <a:p>
            <a:pPr marL="346075" indent="-346075">
              <a:spcBef>
                <a:spcPts val="0"/>
              </a:spcBef>
            </a:pPr>
            <a:endParaRPr lang="en-US" sz="2800" dirty="0">
              <a:solidFill>
                <a:prstClr val="black"/>
              </a:solidFill>
            </a:endParaRPr>
          </a:p>
          <a:p>
            <a:pPr marL="0" indent="0">
              <a:buNone/>
            </a:pPr>
            <a:endParaRPr lang="en-US" dirty="0"/>
          </a:p>
        </p:txBody>
      </p:sp>
    </p:spTree>
    <p:extLst>
      <p:ext uri="{BB962C8B-B14F-4D97-AF65-F5344CB8AC3E}">
        <p14:creationId xmlns:p14="http://schemas.microsoft.com/office/powerpoint/2010/main" val="28622705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55461-7ABD-467B-71F8-DBA43E07C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7A58C-088A-ED70-F879-DF57D3F204DA}"/>
              </a:ext>
            </a:extLst>
          </p:cNvPr>
          <p:cNvSpPr>
            <a:spLocks noGrp="1"/>
          </p:cNvSpPr>
          <p:nvPr>
            <p:ph type="title"/>
          </p:nvPr>
        </p:nvSpPr>
        <p:spPr/>
        <p:txBody>
          <a:bodyPr/>
          <a:lstStyle/>
          <a:p>
            <a:r>
              <a:rPr lang="en-US"/>
              <a:t>Patrick </a:t>
            </a:r>
            <a:r>
              <a:rPr lang="en-US" err="1"/>
              <a:t>prescott</a:t>
            </a:r>
            <a:endParaRPr lang="en-US"/>
          </a:p>
        </p:txBody>
      </p:sp>
      <p:sp>
        <p:nvSpPr>
          <p:cNvPr id="3" name="Text Placeholder 2">
            <a:extLst>
              <a:ext uri="{FF2B5EF4-FFF2-40B4-BE49-F238E27FC236}">
                <a16:creationId xmlns:a16="http://schemas.microsoft.com/office/drawing/2014/main" id="{F84F5336-54F8-5698-9D86-9F66C1A80C4D}"/>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488774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421B-BA6B-3E99-D23D-1AF9D2B14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BBF7F-7EFD-A82B-A00F-2E5F5976D864}"/>
              </a:ext>
            </a:extLst>
          </p:cNvPr>
          <p:cNvSpPr>
            <a:spLocks noGrp="1"/>
          </p:cNvSpPr>
          <p:nvPr>
            <p:ph type="title"/>
          </p:nvPr>
        </p:nvSpPr>
        <p:spPr>
          <a:xfrm>
            <a:off x="838200" y="389969"/>
            <a:ext cx="10515600" cy="800100"/>
          </a:xfrm>
        </p:spPr>
        <p:txBody>
          <a:bodyPr/>
          <a:lstStyle/>
          <a:p>
            <a:r>
              <a:rPr lang="en-US"/>
              <a:t>Enterprise Resource Planning (ERP)</a:t>
            </a:r>
          </a:p>
        </p:txBody>
      </p:sp>
      <p:sp>
        <p:nvSpPr>
          <p:cNvPr id="3" name="Content Placeholder 2">
            <a:extLst>
              <a:ext uri="{FF2B5EF4-FFF2-40B4-BE49-F238E27FC236}">
                <a16:creationId xmlns:a16="http://schemas.microsoft.com/office/drawing/2014/main" id="{3D618654-11F3-A564-FCB5-53282D31A5C1}"/>
              </a:ext>
            </a:extLst>
          </p:cNvPr>
          <p:cNvSpPr>
            <a:spLocks noGrp="1"/>
          </p:cNvSpPr>
          <p:nvPr>
            <p:ph sz="quarter" idx="13"/>
          </p:nvPr>
        </p:nvSpPr>
        <p:spPr>
          <a:xfrm>
            <a:off x="838200" y="1190069"/>
            <a:ext cx="10515600" cy="1027717"/>
          </a:xfrm>
        </p:spPr>
        <p:txBody>
          <a:bodyPr/>
          <a:lstStyle/>
          <a:p>
            <a:pPr marL="0" indent="0">
              <a:buNone/>
            </a:pPr>
            <a:r>
              <a:rPr lang="en-US" sz="1800" dirty="0"/>
              <a:t>Modernize and sustain VA’s enterprise‑wide IT Enterprise Resource Planning (ERP) platform through an updated Enterprise License Agreement and integrated systems‑integration (SI) support. Ensure stable operations, continued compliance, platform optimization, and improved alignment with evolving AI, financial, logistics, and configuration and workforce‑management requirements.</a:t>
            </a:r>
          </a:p>
        </p:txBody>
      </p:sp>
      <p:sp>
        <p:nvSpPr>
          <p:cNvPr id="12" name="Content Placeholder 2">
            <a:extLst>
              <a:ext uri="{FF2B5EF4-FFF2-40B4-BE49-F238E27FC236}">
                <a16:creationId xmlns:a16="http://schemas.microsoft.com/office/drawing/2014/main" id="{F3917F66-CDCC-3251-F773-EF450CE953E3}"/>
              </a:ext>
            </a:extLst>
          </p:cNvPr>
          <p:cNvSpPr txBox="1">
            <a:spLocks/>
          </p:cNvSpPr>
          <p:nvPr/>
        </p:nvSpPr>
        <p:spPr>
          <a:xfrm>
            <a:off x="838200" y="2325863"/>
            <a:ext cx="5451389"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Modernize and streamline enterprise licensing through a system integrator.</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Improve system interoperability, integration, and out‑of‑box (OOB) capabilities.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Strengthen governance and configuration control.</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Ensure scalable, predictable SI support.</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Customization driving upgrade and sustainment complexity and timeliness.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Fragmented workflows across business domains.</a:t>
            </a:r>
          </a:p>
          <a:p>
            <a:pPr marL="285750" marR="0" lvl="2" indent="-28575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Gaps in data quality, reporting, audit readiness, and customizations.</a:t>
            </a:r>
          </a:p>
        </p:txBody>
      </p:sp>
      <p:graphicFrame>
        <p:nvGraphicFramePr>
          <p:cNvPr id="8" name="Table 11">
            <a:extLst>
              <a:ext uri="{FF2B5EF4-FFF2-40B4-BE49-F238E27FC236}">
                <a16:creationId xmlns:a16="http://schemas.microsoft.com/office/drawing/2014/main" id="{5FCF691C-08BE-3A25-E2F1-816F7BF8137F}"/>
              </a:ext>
            </a:extLst>
          </p:cNvPr>
          <p:cNvGraphicFramePr>
            <a:graphicFrameLocks/>
          </p:cNvGraphicFramePr>
          <p:nvPr/>
        </p:nvGraphicFramePr>
        <p:xfrm>
          <a:off x="6459798" y="2505711"/>
          <a:ext cx="5021826" cy="318516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$1B - $1.7B</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Completed</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EB91D8CA-5645-A9D8-03AB-62DA4C55BBB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6DCA3449-78C7-3CBF-9861-195691FB0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2471509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11C9-4358-7DAC-6FF2-46096E134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643BC-74C1-829A-BE41-3B8C7C27AC62}"/>
              </a:ext>
            </a:extLst>
          </p:cNvPr>
          <p:cNvSpPr>
            <a:spLocks noGrp="1"/>
          </p:cNvSpPr>
          <p:nvPr>
            <p:ph type="title"/>
          </p:nvPr>
        </p:nvSpPr>
        <p:spPr/>
        <p:txBody>
          <a:bodyPr/>
          <a:lstStyle/>
          <a:p>
            <a:r>
              <a:rPr lang="en-US"/>
              <a:t>Michael </a:t>
            </a:r>
            <a:r>
              <a:rPr lang="en-US" err="1"/>
              <a:t>gao</a:t>
            </a:r>
            <a:endParaRPr lang="en-US"/>
          </a:p>
        </p:txBody>
      </p:sp>
      <p:sp>
        <p:nvSpPr>
          <p:cNvPr id="3" name="Text Placeholder 2">
            <a:extLst>
              <a:ext uri="{FF2B5EF4-FFF2-40B4-BE49-F238E27FC236}">
                <a16:creationId xmlns:a16="http://schemas.microsoft.com/office/drawing/2014/main" id="{373F6D3C-CD0A-8C16-D794-F4A82AF57196}"/>
              </a:ext>
            </a:extLst>
          </p:cNvPr>
          <p:cNvSpPr>
            <a:spLocks noGrp="1"/>
          </p:cNvSpPr>
          <p:nvPr>
            <p:ph type="body" sz="quarter" idx="10"/>
          </p:nvPr>
        </p:nvSpPr>
        <p:spPr/>
        <p:txBody>
          <a:bodyPr/>
          <a:lstStyle/>
          <a:p>
            <a:r>
              <a:rPr lang="en-US"/>
              <a:t>Office of 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7617700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042CB-835A-46AF-EAD2-F8F5DDE77F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BC313-6914-A4C7-AC2F-37A2CCEEB847}"/>
              </a:ext>
            </a:extLst>
          </p:cNvPr>
          <p:cNvSpPr>
            <a:spLocks noGrp="1"/>
          </p:cNvSpPr>
          <p:nvPr>
            <p:ph type="title"/>
          </p:nvPr>
        </p:nvSpPr>
        <p:spPr>
          <a:xfrm>
            <a:off x="838200" y="389969"/>
            <a:ext cx="10515600" cy="800100"/>
          </a:xfrm>
        </p:spPr>
        <p:txBody>
          <a:bodyPr>
            <a:normAutofit/>
          </a:bodyPr>
          <a:lstStyle/>
          <a:p>
            <a:r>
              <a:rPr lang="en-US"/>
              <a:t>Light Electronic Action Framework (LEAF) Technical Support</a:t>
            </a:r>
            <a:endParaRPr lang="en-US" sz="2800" b="1">
              <a:solidFill>
                <a:srgbClr val="0076D6"/>
              </a:solidFill>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E07BE0CB-960E-F754-3A47-7FAC97372929}"/>
              </a:ext>
            </a:extLst>
          </p:cNvPr>
          <p:cNvSpPr>
            <a:spLocks noGrp="1"/>
          </p:cNvSpPr>
          <p:nvPr>
            <p:ph sz="quarter" idx="13"/>
          </p:nvPr>
        </p:nvSpPr>
        <p:spPr>
          <a:xfrm>
            <a:off x="838200" y="1190069"/>
            <a:ext cx="10515600" cy="1027717"/>
          </a:xfrm>
        </p:spPr>
        <p:txBody>
          <a:bodyPr/>
          <a:lstStyle/>
          <a:p>
            <a:pPr marL="0" indent="0">
              <a:buNone/>
            </a:pPr>
            <a:r>
              <a:rPr lang="en-US" sz="1800" dirty="0"/>
              <a:t>Technical services for LEAF, VA’s open‑source, low‑code platform that rapidly digitizes VA business processes. With 250K+ enterprise monthly users and 7M+ annual transactions, it supports simple requests to complex workflows (like employee backfills), ensuring reliability and adaptability.</a:t>
            </a:r>
          </a:p>
        </p:txBody>
      </p:sp>
      <p:sp>
        <p:nvSpPr>
          <p:cNvPr id="6" name="Content Placeholder 2">
            <a:extLst>
              <a:ext uri="{FF2B5EF4-FFF2-40B4-BE49-F238E27FC236}">
                <a16:creationId xmlns:a16="http://schemas.microsoft.com/office/drawing/2014/main" id="{11A378A6-ADF9-0A09-297A-9F4C7D62C656}"/>
              </a:ext>
            </a:extLst>
          </p:cNvPr>
          <p:cNvSpPr txBox="1">
            <a:spLocks/>
          </p:cNvSpPr>
          <p:nvPr/>
        </p:nvSpPr>
        <p:spPr>
          <a:xfrm>
            <a:off x="838200" y="2316811"/>
            <a:ext cx="502182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Enable same-day implementation of approval workflows by non-technical personnel</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Deliver the most efficient and secure API</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Package common requirements</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Integration of PKI-based digital signatures (via PIV/CAC/Smartcard)</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High-quality training material development</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Ability to source specialized support</a:t>
            </a:r>
          </a:p>
        </p:txBody>
      </p:sp>
      <p:graphicFrame>
        <p:nvGraphicFramePr>
          <p:cNvPr id="8" name="Table 11">
            <a:extLst>
              <a:ext uri="{FF2B5EF4-FFF2-40B4-BE49-F238E27FC236}">
                <a16:creationId xmlns:a16="http://schemas.microsoft.com/office/drawing/2014/main" id="{4C5C62EF-9D03-4A16-6C7B-3BE3BC2CA576}"/>
              </a:ext>
            </a:extLst>
          </p:cNvPr>
          <p:cNvGraphicFramePr>
            <a:graphicFrameLocks/>
          </p:cNvGraphicFramePr>
          <p:nvPr/>
        </p:nvGraphicFramePr>
        <p:xfrm>
          <a:off x="6331977" y="2316811"/>
          <a:ext cx="5021826" cy="339852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marL="0" algn="ctr" defTabSz="914400" rtl="0" eaLnBrk="1" latinLnBrk="0" hangingPunct="1"/>
                      <a:r>
                        <a:rPr lang="en-US" sz="1600" b="1" kern="1200">
                          <a:solidFill>
                            <a:schemeClr val="lt1"/>
                          </a:solidFill>
                          <a:latin typeface="Segoe UI" panose="020B0502040204020203" pitchFamily="34" charset="0"/>
                          <a:ea typeface="+mn-ea"/>
                          <a:cs typeface="Segoe UI" panose="020B0502040204020203" pitchFamily="34" charset="0"/>
                        </a:rPr>
                        <a:t>Requirement Details</a:t>
                      </a:r>
                    </a:p>
                  </a:txBody>
                  <a:tcPr>
                    <a:solidFill>
                      <a:schemeClr val="tx2"/>
                    </a:solidFill>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$10M-$15M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Contract Number: VA118-16-D-1014</a:t>
                      </a:r>
                    </a:p>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Q4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Quarter/Year</a:t>
                      </a:r>
                    </a:p>
                  </a:txBody>
                  <a:tcPr/>
                </a:tc>
                <a:tc>
                  <a:txBody>
                    <a:bodyPr/>
                    <a:lstStyle/>
                    <a:p>
                      <a:r>
                        <a:rPr lang="en-US" sz="1400">
                          <a:latin typeface="Segoe UI" panose="020B0502040204020203" pitchFamily="34" charset="0"/>
                          <a:cs typeface="Segoe UI" panose="020B0502040204020203" pitchFamily="34" charset="0"/>
                        </a:rPr>
                        <a:t>Q1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F15A20AA-DA9E-1849-A587-E4F96576AA2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33BB266-CC17-6E94-EF61-F6C6AAC943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0224012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E806-777E-8741-6AE7-B86C14B6C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A124E-2393-5FD7-D9E5-D2A5210191D6}"/>
              </a:ext>
            </a:extLst>
          </p:cNvPr>
          <p:cNvSpPr>
            <a:spLocks noGrp="1"/>
          </p:cNvSpPr>
          <p:nvPr>
            <p:ph type="title"/>
          </p:nvPr>
        </p:nvSpPr>
        <p:spPr>
          <a:xfrm>
            <a:off x="838201" y="571500"/>
            <a:ext cx="10515600" cy="800100"/>
          </a:xfrm>
        </p:spPr>
        <p:txBody>
          <a:bodyPr anchor="ctr">
            <a:normAutofit/>
          </a:bodyPr>
          <a:lstStyle/>
          <a:p>
            <a:r>
              <a:rPr lang="en-US"/>
              <a:t>Reminder: Send Us Your Questions</a:t>
            </a:r>
          </a:p>
        </p:txBody>
      </p:sp>
      <p:sp>
        <p:nvSpPr>
          <p:cNvPr id="3" name="Content Placeholder 2">
            <a:extLst>
              <a:ext uri="{FF2B5EF4-FFF2-40B4-BE49-F238E27FC236}">
                <a16:creationId xmlns:a16="http://schemas.microsoft.com/office/drawing/2014/main" id="{379CF843-924E-92F5-2B15-9E6E4850AA80}"/>
              </a:ext>
            </a:extLst>
          </p:cNvPr>
          <p:cNvSpPr>
            <a:spLocks noGrp="1"/>
          </p:cNvSpPr>
          <p:nvPr>
            <p:ph sz="quarter" idx="13"/>
          </p:nvPr>
        </p:nvSpPr>
        <p:spPr>
          <a:xfrm>
            <a:off x="838202" y="1562100"/>
            <a:ext cx="4870268" cy="4359730"/>
          </a:xfrm>
        </p:spPr>
        <p:txBody>
          <a:bodyPr>
            <a:normAutofit/>
          </a:bodyPr>
          <a:lstStyle/>
          <a:p>
            <a:r>
              <a:rPr lang="en-US" sz="2400"/>
              <a:t>During this presentation, </a:t>
            </a:r>
            <a:r>
              <a:rPr lang="en-US" sz="2400" b="1"/>
              <a:t>scan the QR code</a:t>
            </a:r>
            <a:r>
              <a:rPr lang="en-US" sz="2400"/>
              <a:t> to ask questions and share comments. </a:t>
            </a:r>
          </a:p>
          <a:p>
            <a:pPr lvl="1"/>
            <a:r>
              <a:rPr lang="en-US" sz="2400"/>
              <a:t>We will respond to these </a:t>
            </a:r>
            <a:r>
              <a:rPr lang="en-US" sz="2400" b="1"/>
              <a:t>after the event</a:t>
            </a:r>
            <a:r>
              <a:rPr lang="en-US" sz="2400"/>
              <a:t> and notify event registrants by email when these responses have been posted to the Advance Planning Brief to Industry (APBI) website.</a:t>
            </a:r>
          </a:p>
        </p:txBody>
      </p:sp>
      <p:pic>
        <p:nvPicPr>
          <p:cNvPr id="9" name="Picture 8">
            <a:extLst>
              <a:ext uri="{FF2B5EF4-FFF2-40B4-BE49-F238E27FC236}">
                <a16:creationId xmlns:a16="http://schemas.microsoft.com/office/drawing/2014/main" id="{0A8376A2-397C-D7E7-E177-9B3A0B1C8CC7}"/>
              </a:ext>
            </a:extLst>
          </p:cNvPr>
          <p:cNvPicPr>
            <a:picLocks noChangeAspect="1"/>
          </p:cNvPicPr>
          <p:nvPr/>
        </p:nvPicPr>
        <p:blipFill>
          <a:blip r:embed="rId2"/>
          <a:srcRect/>
          <a:stretch/>
        </p:blipFill>
        <p:spPr>
          <a:xfrm>
            <a:off x="6735535" y="1562100"/>
            <a:ext cx="4359730" cy="4359730"/>
          </a:xfrm>
          <a:prstGeom prst="rect">
            <a:avLst/>
          </a:prstGeom>
          <a:noFill/>
        </p:spPr>
      </p:pic>
      <p:sp>
        <p:nvSpPr>
          <p:cNvPr id="4" name="Footer Placeholder 3">
            <a:extLst>
              <a:ext uri="{FF2B5EF4-FFF2-40B4-BE49-F238E27FC236}">
                <a16:creationId xmlns:a16="http://schemas.microsoft.com/office/drawing/2014/main" id="{6300CEDC-6DDC-3639-72B9-F76E6B67D7AE}"/>
              </a:ext>
            </a:extLst>
          </p:cNvPr>
          <p:cNvSpPr>
            <a:spLocks noGrp="1"/>
          </p:cNvSpPr>
          <p:nvPr>
            <p:ph type="ftr" sz="quarter" idx="11"/>
          </p:nvPr>
        </p:nvSpPr>
        <p:spPr>
          <a:xfrm>
            <a:off x="838200" y="6286500"/>
            <a:ext cx="7848600" cy="308792"/>
          </a:xfrm>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416CA0A1-ED81-987D-4637-93B19781AD74}"/>
              </a:ext>
            </a:extLst>
          </p:cNvPr>
          <p:cNvSpPr>
            <a:spLocks noGrp="1"/>
          </p:cNvSpPr>
          <p:nvPr>
            <p:ph type="sldNum" sz="quarter" idx="12"/>
          </p:nvPr>
        </p:nvSpPr>
        <p:spPr>
          <a:xfrm>
            <a:off x="10964917" y="6286500"/>
            <a:ext cx="388883" cy="308791"/>
          </a:xfrm>
        </p:spPr>
        <p:txBody>
          <a:bodyPr anchor="b">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74</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9375769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title" idx="4294967295"/>
          </p:nvPr>
        </p:nvSpPr>
        <p:spPr>
          <a:xfrm>
            <a:off x="8610600" y="6027738"/>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chemeClr val="tx1">
                    <a:tint val="75000"/>
                  </a:scheme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1" i="0" u="none" strike="noStrike" kern="1200" cap="none" spc="0" normalizeH="0" baseline="0" noProof="0">
              <a:ln>
                <a:noFill/>
              </a:ln>
              <a:solidFill>
                <a:schemeClr val="tx1">
                  <a:tint val="75000"/>
                </a:scheme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8064919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97ECD-7965-DB42-0338-5295845C2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57360A-0DCF-6881-47A6-3D8BCCB0B34E}"/>
              </a:ext>
            </a:extLst>
          </p:cNvPr>
          <p:cNvSpPr>
            <a:spLocks noGrp="1"/>
          </p:cNvSpPr>
          <p:nvPr>
            <p:ph type="title"/>
          </p:nvPr>
        </p:nvSpPr>
        <p:spPr/>
        <p:txBody>
          <a:bodyPr/>
          <a:lstStyle/>
          <a:p>
            <a:pPr algn="l"/>
            <a:r>
              <a:rPr lang="en-US" dirty="0"/>
              <a:t>Evangelos Mihelis</a:t>
            </a:r>
          </a:p>
        </p:txBody>
      </p:sp>
      <p:sp>
        <p:nvSpPr>
          <p:cNvPr id="3" name="Text Placeholder 2">
            <a:extLst>
              <a:ext uri="{FF2B5EF4-FFF2-40B4-BE49-F238E27FC236}">
                <a16:creationId xmlns:a16="http://schemas.microsoft.com/office/drawing/2014/main" id="{D2FA211F-5C37-6C1B-CDFF-4FE330799BF1}"/>
              </a:ext>
            </a:extLst>
          </p:cNvPr>
          <p:cNvSpPr>
            <a:spLocks noGrp="1"/>
          </p:cNvSpPr>
          <p:nvPr>
            <p:ph type="body" sz="quarter" idx="10"/>
          </p:nvPr>
        </p:nvSpPr>
        <p:spPr>
          <a:xfrm>
            <a:off x="838199" y="4495800"/>
            <a:ext cx="7848599" cy="1532860"/>
          </a:xfrm>
        </p:spPr>
        <p:txBody>
          <a:bodyPr/>
          <a:lstStyle/>
          <a:p>
            <a:r>
              <a:rPr lang="en-US" dirty="0"/>
              <a:t>Procurement Systems Management</a:t>
            </a:r>
          </a:p>
          <a:p>
            <a:r>
              <a:rPr lang="en-US" dirty="0"/>
              <a:t>Enterprise Acquisition Systems Service (EASS)</a:t>
            </a:r>
          </a:p>
          <a:p>
            <a:r>
              <a:rPr lang="en-US" dirty="0"/>
              <a:t>Office of Acquisition and Logistics, OALC, VA </a:t>
            </a:r>
            <a:endParaRPr lang="en-US" dirty="0">
              <a:solidFill>
                <a:schemeClr val="accent3"/>
              </a:solidFill>
            </a:endParaRPr>
          </a:p>
        </p:txBody>
      </p:sp>
    </p:spTree>
    <p:extLst>
      <p:ext uri="{BB962C8B-B14F-4D97-AF65-F5344CB8AC3E}">
        <p14:creationId xmlns:p14="http://schemas.microsoft.com/office/powerpoint/2010/main" val="10079069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3ACF0-48FB-2A39-525B-D51B81357F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935F0-3CEB-40D7-41F4-9C460F41AF3E}"/>
              </a:ext>
            </a:extLst>
          </p:cNvPr>
          <p:cNvSpPr>
            <a:spLocks noGrp="1"/>
          </p:cNvSpPr>
          <p:nvPr>
            <p:ph type="title"/>
          </p:nvPr>
        </p:nvSpPr>
        <p:spPr>
          <a:xfrm>
            <a:off x="838200" y="389969"/>
            <a:ext cx="10515600" cy="800100"/>
          </a:xfrm>
        </p:spPr>
        <p:txBody>
          <a:bodyPr>
            <a:normAutofit/>
          </a:bodyPr>
          <a:lstStyle/>
          <a:p>
            <a:r>
              <a:rPr lang="en-US" dirty="0"/>
              <a:t>Contract Management System (CMS)</a:t>
            </a:r>
            <a:endParaRPr lang="en-US" sz="2800" b="1" dirty="0">
              <a:solidFill>
                <a:srgbClr val="0076D6"/>
              </a:solidFill>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29DD1938-FBAD-40AB-074A-22EA639C72AE}"/>
              </a:ext>
            </a:extLst>
          </p:cNvPr>
          <p:cNvSpPr>
            <a:spLocks noGrp="1"/>
          </p:cNvSpPr>
          <p:nvPr>
            <p:ph sz="quarter" idx="13"/>
          </p:nvPr>
        </p:nvSpPr>
        <p:spPr>
          <a:xfrm>
            <a:off x="838200" y="1101712"/>
            <a:ext cx="10515600" cy="1027717"/>
          </a:xfrm>
        </p:spPr>
        <p:txBody>
          <a:bodyPr/>
          <a:lstStyle/>
          <a:p>
            <a:pPr marL="0" indent="0">
              <a:buNone/>
            </a:pPr>
            <a:r>
              <a:rPr lang="en-US" sz="1800" dirty="0">
                <a:solidFill>
                  <a:srgbClr val="484848"/>
                </a:solidFill>
              </a:rPr>
              <a:t>VA seeks to replace its contract writing system and ancillary systems to reduce reliance on disparate systems and deliver an end-to-end acquisition lifecycle capability that integrates seamlessly with mission-critical systems. </a:t>
            </a:r>
          </a:p>
        </p:txBody>
      </p:sp>
      <p:sp>
        <p:nvSpPr>
          <p:cNvPr id="6" name="Content Placeholder 2">
            <a:extLst>
              <a:ext uri="{FF2B5EF4-FFF2-40B4-BE49-F238E27FC236}">
                <a16:creationId xmlns:a16="http://schemas.microsoft.com/office/drawing/2014/main" id="{AC1CBA36-BC68-F94D-F1D7-22D41C299B7F}"/>
              </a:ext>
            </a:extLst>
          </p:cNvPr>
          <p:cNvSpPr txBox="1">
            <a:spLocks/>
          </p:cNvSpPr>
          <p:nvPr/>
        </p:nvSpPr>
        <p:spPr>
          <a:xfrm>
            <a:off x="838200" y="2129429"/>
            <a:ext cx="5902842"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285750" lvl="2" indent="-285750">
              <a:spcBef>
                <a:spcPts val="1000"/>
              </a:spcBef>
              <a:defRPr/>
            </a:pPr>
            <a:r>
              <a:rPr lang="en-US" sz="1600" dirty="0">
                <a:solidFill>
                  <a:srgbClr val="484848"/>
                </a:solidFill>
              </a:rPr>
              <a:t>Consolidate VA procurement functions into a single system</a:t>
            </a:r>
          </a:p>
          <a:p>
            <a:pPr marL="285750" lvl="2" indent="-285750">
              <a:spcBef>
                <a:spcPts val="1000"/>
              </a:spcBef>
              <a:defRPr/>
            </a:pPr>
            <a:r>
              <a:rPr lang="en-US" sz="1600" dirty="0">
                <a:solidFill>
                  <a:srgbClr val="484848"/>
                </a:solidFill>
              </a:rPr>
              <a:t>Rapid delivery and automation</a:t>
            </a:r>
          </a:p>
          <a:p>
            <a:pPr marL="342900" marR="0" lvl="1" indent="-342900" algn="l" defTabSz="914400" rtl="0" eaLnBrk="1" fontAlgn="auto" latinLnBrk="0" hangingPunct="1">
              <a:lnSpc>
                <a:spcPct val="92000"/>
              </a:lnSpc>
              <a:spcBef>
                <a:spcPts val="1200"/>
              </a:spcBef>
              <a:spcAft>
                <a:spcPts val="0"/>
              </a:spcAft>
              <a:buClrTx/>
              <a:buSzTx/>
              <a:buFont typeface=".AppleSystemUIFont" charset="-120"/>
              <a:buNone/>
              <a:tabLst/>
              <a:defRPr/>
            </a:pPr>
            <a:r>
              <a:rPr kumimoji="0" lang="en-US" sz="1750" b="1" i="0" u="none" strike="noStrike" kern="1200" cap="none" spc="0" normalizeH="0" baseline="0" noProof="0" dirty="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Issues: </a:t>
            </a:r>
          </a:p>
          <a:p>
            <a:pPr marL="285750" lvl="2" indent="-285750">
              <a:spcBef>
                <a:spcPts val="1000"/>
              </a:spcBef>
              <a:defRPr/>
            </a:pPr>
            <a:r>
              <a:rPr lang="en-US" sz="1600" dirty="0">
                <a:solidFill>
                  <a:srgbClr val="484848"/>
                </a:solidFill>
              </a:rPr>
              <a:t>Data Integrity &amp; Validation</a:t>
            </a:r>
          </a:p>
          <a:p>
            <a:pPr marL="285750" lvl="2" indent="-285750">
              <a:spcBef>
                <a:spcPts val="1000"/>
              </a:spcBef>
              <a:defRPr/>
            </a:pPr>
            <a:r>
              <a:rPr lang="en-US" sz="1600" dirty="0">
                <a:solidFill>
                  <a:srgbClr val="484848"/>
                </a:solidFill>
              </a:rPr>
              <a:t>Legacy System Interfaces</a:t>
            </a:r>
          </a:p>
          <a:p>
            <a:pPr marL="285750" lvl="2" indent="-285750">
              <a:spcBef>
                <a:spcPts val="1000"/>
              </a:spcBef>
              <a:defRPr/>
            </a:pPr>
            <a:endParaRPr lang="en-US" sz="1600" dirty="0">
              <a:solidFill>
                <a:srgbClr val="484848"/>
              </a:solidFill>
            </a:endParaRPr>
          </a:p>
          <a:p>
            <a:pPr marL="342900" lvl="1" indent="-342900">
              <a:buNone/>
              <a:defRPr/>
            </a:pPr>
            <a:r>
              <a:rPr lang="en-US" sz="1750" b="1" dirty="0">
                <a:solidFill>
                  <a:srgbClr val="919191">
                    <a:lumMod val="50000"/>
                  </a:srgbClr>
                </a:solidFill>
              </a:rPr>
              <a:t>Other Comments:</a:t>
            </a:r>
          </a:p>
          <a:p>
            <a:pPr marL="285750" lvl="2" indent="-285750">
              <a:spcBef>
                <a:spcPts val="1000"/>
              </a:spcBef>
              <a:defRPr/>
            </a:pPr>
            <a:r>
              <a:rPr lang="en-US" dirty="0">
                <a:solidFill>
                  <a:srgbClr val="484848"/>
                </a:solidFill>
              </a:rPr>
              <a:t>An in-depth discussion on VA’s current systems/environment will be held </a:t>
            </a:r>
            <a:r>
              <a:rPr lang="en-US" b="1" dirty="0">
                <a:solidFill>
                  <a:srgbClr val="484848"/>
                </a:solidFill>
              </a:rPr>
              <a:t>June 18</a:t>
            </a:r>
            <a:r>
              <a:rPr lang="en-US" b="1" baseline="30000" dirty="0">
                <a:solidFill>
                  <a:srgbClr val="484848"/>
                </a:solidFill>
              </a:rPr>
              <a:t>th</a:t>
            </a:r>
            <a:endParaRPr lang="en-US" b="1" dirty="0">
              <a:solidFill>
                <a:srgbClr val="484848"/>
              </a:solidFill>
            </a:endParaRPr>
          </a:p>
          <a:p>
            <a:pPr marL="285750" lvl="2" indent="-285750">
              <a:spcBef>
                <a:spcPts val="1000"/>
              </a:spcBef>
              <a:defRPr/>
            </a:pPr>
            <a:r>
              <a:rPr lang="en-US" dirty="0">
                <a:solidFill>
                  <a:srgbClr val="484848"/>
                </a:solidFill>
              </a:rPr>
              <a:t>See SAM.gov posting: </a:t>
            </a:r>
            <a:r>
              <a:rPr lang="en-US" b="1" u="sng" dirty="0">
                <a:hlinkClick r:id="rId2"/>
              </a:rPr>
              <a:t>Contract Management System RFI &amp; Industry Day</a:t>
            </a:r>
            <a:endParaRPr lang="en-US" sz="1600" b="1" dirty="0">
              <a:solidFill>
                <a:srgbClr val="484848"/>
              </a:solidFill>
            </a:endParaRPr>
          </a:p>
        </p:txBody>
      </p:sp>
      <p:sp>
        <p:nvSpPr>
          <p:cNvPr id="4" name="Footer Placeholder 3">
            <a:extLst>
              <a:ext uri="{FF2B5EF4-FFF2-40B4-BE49-F238E27FC236}">
                <a16:creationId xmlns:a16="http://schemas.microsoft.com/office/drawing/2014/main" id="{1FD42C17-82E4-A915-0BE1-01D2885E2EA0}"/>
              </a:ext>
            </a:extLst>
          </p:cNvPr>
          <p:cNvSpPr>
            <a:spLocks noGrp="1"/>
          </p:cNvSpPr>
          <p:nvPr>
            <p:ph type="ftr" sz="quarter" idx="11"/>
          </p:nvPr>
        </p:nvSpPr>
        <p:spPr/>
        <p:txBody>
          <a:bodyPr/>
          <a:lstStyle/>
          <a:p>
            <a:r>
              <a:rPr lang="en-US" dirty="0"/>
              <a:t>Enterprise Acquisition Systems Service (EASS), Office of Acquisition and Logistics, OALC</a:t>
            </a:r>
            <a:endParaRPr kumimoji="0" lang="en-US" sz="1100" b="0" i="0" u="none" strike="noStrike" kern="1200" cap="none" spc="0" normalizeH="0" baseline="0" noProof="0" dirty="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
        <p:nvSpPr>
          <p:cNvPr id="5" name="Slide Number Placeholder 4">
            <a:extLst>
              <a:ext uri="{FF2B5EF4-FFF2-40B4-BE49-F238E27FC236}">
                <a16:creationId xmlns:a16="http://schemas.microsoft.com/office/drawing/2014/main" id="{66D03F4B-480E-CCFB-3E34-D7441826E4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7" name="Table 11">
            <a:extLst>
              <a:ext uri="{FF2B5EF4-FFF2-40B4-BE49-F238E27FC236}">
                <a16:creationId xmlns:a16="http://schemas.microsoft.com/office/drawing/2014/main" id="{F9617C1D-C9C9-7581-F833-595E3CE74B6B}"/>
              </a:ext>
            </a:extLst>
          </p:cNvPr>
          <p:cNvGraphicFramePr>
            <a:graphicFrameLocks/>
          </p:cNvGraphicFramePr>
          <p:nvPr>
            <p:extLst>
              <p:ext uri="{D42A27DB-BD31-4B8C-83A1-F6EECF244321}">
                <p14:modId xmlns:p14="http://schemas.microsoft.com/office/powerpoint/2010/main" val="3272422938"/>
              </p:ext>
            </p:extLst>
          </p:nvPr>
        </p:nvGraphicFramePr>
        <p:xfrm>
          <a:off x="6985591" y="2129429"/>
          <a:ext cx="4483010" cy="3775918"/>
        </p:xfrm>
        <a:graphic>
          <a:graphicData uri="http://schemas.openxmlformats.org/drawingml/2006/table">
            <a:tbl>
              <a:tblPr firstRow="1" bandRow="1"/>
              <a:tblGrid>
                <a:gridCol w="2592014">
                  <a:extLst>
                    <a:ext uri="{9D8B030D-6E8A-4147-A177-3AD203B41FA5}">
                      <a16:colId xmlns:a16="http://schemas.microsoft.com/office/drawing/2014/main" val="1145295230"/>
                    </a:ext>
                  </a:extLst>
                </a:gridCol>
                <a:gridCol w="1890996">
                  <a:extLst>
                    <a:ext uri="{9D8B030D-6E8A-4147-A177-3AD203B41FA5}">
                      <a16:colId xmlns:a16="http://schemas.microsoft.com/office/drawing/2014/main" val="34593780"/>
                    </a:ext>
                  </a:extLst>
                </a:gridCol>
              </a:tblGrid>
              <a:tr h="475891">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600" b="1" dirty="0">
                          <a:latin typeface="Segoe UI" panose="020B0502040204020203" pitchFamily="34" charset="0"/>
                          <a:cs typeface="Segoe UI" panose="020B0502040204020203" pitchFamily="34" charset="0"/>
                        </a:rPr>
                        <a:t>Requirement Details</a:t>
                      </a:r>
                      <a:endParaRPr lang="en-US" sz="1600" b="1" i="0" dirty="0">
                        <a:latin typeface="Segoe UI" panose="020B0502040204020203" pitchFamily="34" charset="0"/>
                        <a:cs typeface="Segoe UI" panose="020B0502040204020203" pitchFamily="34" charset="0"/>
                      </a:endParaRPr>
                    </a:p>
                  </a:txBody>
                  <a:tcPr>
                    <a:lnL>
                      <a:noFill/>
                    </a:lnL>
                    <a:lnR>
                      <a:noFill/>
                    </a:lnR>
                    <a:lnT w="25400" cmpd="sng">
                      <a:solidFill>
                        <a:srgbClr val="000000"/>
                      </a:solidFill>
                    </a:lnT>
                    <a:lnB w="25400" cmpd="sng">
                      <a:solidFill>
                        <a:srgbClr val="000000"/>
                      </a:solidFill>
                    </a:lnB>
                    <a:lnTlToBr w="12700" cmpd="sng">
                      <a:noFill/>
                      <a:prstDash val="solid"/>
                    </a:lnTlToBr>
                    <a:lnBlToTr w="12700" cmpd="sng">
                      <a:noFill/>
                      <a:prstDash val="solid"/>
                    </a:lnBlToTr>
                    <a:solidFill>
                      <a:srgbClr val="000000"/>
                    </a:solidFill>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66494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Estimated Total Contract Value (TCV)</a:t>
                      </a:r>
                    </a:p>
                  </a:txBody>
                  <a:tcPr>
                    <a:lnL>
                      <a:noFill/>
                    </a:lnL>
                    <a:lnR>
                      <a:noFill/>
                    </a:lnR>
                    <a:lnT w="25400" cmpd="sng">
                      <a:solidFill>
                        <a:srgbClr val="000000"/>
                      </a:solidFill>
                    </a:lnT>
                    <a:lnB>
                      <a:noFill/>
                    </a:lnB>
                    <a:lnTlToBr w="12700" cmpd="sng">
                      <a:noFill/>
                      <a:prstDash val="solid"/>
                    </a:lnTlToBr>
                    <a:lnBlToTr w="12700" cmpd="sng">
                      <a:noFill/>
                      <a:prstDash val="solid"/>
                    </a:lnBlToTr>
                    <a:solidFill>
                      <a:srgbClr val="0000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a:latin typeface="Segoe UI" panose="020B0502040204020203" pitchFamily="34" charset="0"/>
                          <a:cs typeface="Segoe UI" panose="020B0502040204020203" pitchFamily="34" charset="0"/>
                        </a:rPr>
                        <a:t>TBD</a:t>
                      </a:r>
                      <a:endParaRPr lang="en-US" sz="1400" dirty="0">
                        <a:latin typeface="Segoe UI" panose="020B0502040204020203" pitchFamily="34" charset="0"/>
                        <a:cs typeface="Segoe UI" panose="020B0502040204020203" pitchFamily="34" charset="0"/>
                      </a:endParaRPr>
                    </a:p>
                  </a:txBody>
                  <a:tcPr>
                    <a:lnL>
                      <a:noFill/>
                    </a:lnL>
                    <a:lnR>
                      <a:noFill/>
                    </a:lnR>
                    <a:lnT w="25400" cmpd="sng">
                      <a:solidFill>
                        <a:srgbClr val="000000"/>
                      </a:solidFill>
                    </a:lnT>
                    <a:lnB>
                      <a:noFill/>
                    </a:lnB>
                    <a:lnTlToBr w="12700" cmpd="sng">
                      <a:noFill/>
                      <a:prstDash val="solid"/>
                    </a:lnTlToBr>
                    <a:lnBlToTr w="12700" cmpd="sng">
                      <a:noFill/>
                      <a:prstDash val="solid"/>
                    </a:lnBlToTr>
                    <a:solidFill>
                      <a:srgbClr val="000000">
                        <a:tint val="20000"/>
                      </a:srgbClr>
                    </a:solidFill>
                  </a:tcPr>
                </a:tc>
                <a:extLst>
                  <a:ext uri="{0D108BD9-81ED-4DB2-BD59-A6C34878D82A}">
                    <a16:rowId xmlns:a16="http://schemas.microsoft.com/office/drawing/2014/main" val="4025367093"/>
                  </a:ext>
                </a:extLst>
              </a:tr>
              <a:tr h="4758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a:latin typeface="Segoe UI" panose="020B0502040204020203" pitchFamily="34" charset="0"/>
                          <a:cs typeface="Segoe UI" panose="020B0502040204020203" pitchFamily="34" charset="0"/>
                        </a:rPr>
                        <a:t>New Contract or Recompete</a:t>
                      </a:r>
                    </a:p>
                  </a:txBody>
                  <a:tcP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New Contract</a:t>
                      </a:r>
                    </a:p>
                  </a:txBody>
                  <a:tcP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63079296"/>
                  </a:ext>
                </a:extLst>
              </a:tr>
              <a:tr h="68948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If Renewal, Incumbent/Contract</a:t>
                      </a:r>
                      <a:br>
                        <a:rPr lang="en-US" sz="1400" dirty="0">
                          <a:latin typeface="Segoe UI" panose="020B0502040204020203" pitchFamily="34" charset="0"/>
                          <a:cs typeface="Segoe UI" panose="020B0502040204020203" pitchFamily="34" charset="0"/>
                        </a:rPr>
                      </a:br>
                      <a:r>
                        <a:rPr lang="en-US" sz="1400" dirty="0">
                          <a:latin typeface="Segoe UI" panose="020B0502040204020203" pitchFamily="34" charset="0"/>
                          <a:cs typeface="Segoe UI" panose="020B0502040204020203" pitchFamily="34" charset="0"/>
                        </a:rPr>
                        <a:t>Vehicle</a:t>
                      </a:r>
                    </a:p>
                  </a:txBody>
                  <a:tcPr>
                    <a:lnL>
                      <a:noFill/>
                    </a:lnL>
                    <a:lnR>
                      <a:noFill/>
                    </a:lnR>
                    <a:lnT>
                      <a:noFill/>
                    </a:lnT>
                    <a:lnB>
                      <a:noFill/>
                    </a:lnB>
                    <a:lnTlToBr w="12700" cmpd="sng">
                      <a:noFill/>
                      <a:prstDash val="solid"/>
                    </a:lnTlToBr>
                    <a:lnBlToTr w="12700" cmpd="sng">
                      <a:noFill/>
                      <a:prstDash val="solid"/>
                    </a:lnBlToTr>
                    <a:solidFill>
                      <a:srgbClr val="0000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400" dirty="0">
                        <a:latin typeface="Segoe UI" panose="020B0502040204020203" pitchFamily="34" charset="0"/>
                        <a:cs typeface="Segoe UI" panose="020B0502040204020203" pitchFamily="34" charset="0"/>
                      </a:endParaRPr>
                    </a:p>
                  </a:txBody>
                  <a:tcPr>
                    <a:lnL>
                      <a:noFill/>
                    </a:lnL>
                    <a:lnR>
                      <a:noFill/>
                    </a:lnR>
                    <a:lnT>
                      <a:noFill/>
                    </a:lnT>
                    <a:lnB>
                      <a:noFill/>
                    </a:lnB>
                    <a:lnTlToBr w="12700" cmpd="sng">
                      <a:noFill/>
                      <a:prstDash val="solid"/>
                    </a:lnTlToBr>
                    <a:lnBlToTr w="12700" cmpd="sng">
                      <a:noFill/>
                      <a:prstDash val="solid"/>
                    </a:lnBlToTr>
                    <a:solidFill>
                      <a:srgbClr val="000000">
                        <a:tint val="20000"/>
                      </a:srgbClr>
                    </a:solidFill>
                  </a:tcPr>
                </a:tc>
                <a:extLst>
                  <a:ext uri="{0D108BD9-81ED-4DB2-BD59-A6C34878D82A}">
                    <a16:rowId xmlns:a16="http://schemas.microsoft.com/office/drawing/2014/main" val="4214393732"/>
                  </a:ext>
                </a:extLst>
              </a:tr>
              <a:tr h="4758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Estimated RFI </a:t>
                      </a:r>
                      <a:r>
                        <a:rPr lang="en-US" sz="1400" dirty="0" err="1">
                          <a:latin typeface="Segoe UI" panose="020B0502040204020203" pitchFamily="34" charset="0"/>
                          <a:cs typeface="Segoe UI" panose="020B0502040204020203" pitchFamily="34" charset="0"/>
                        </a:rPr>
                        <a:t>Qtr</a:t>
                      </a:r>
                      <a:r>
                        <a:rPr lang="en-US" sz="1400" dirty="0">
                          <a:latin typeface="Segoe UI" panose="020B0502040204020203" pitchFamily="34" charset="0"/>
                          <a:cs typeface="Segoe UI" panose="020B0502040204020203" pitchFamily="34" charset="0"/>
                        </a:rPr>
                        <a:t>/Year</a:t>
                      </a:r>
                    </a:p>
                  </a:txBody>
                  <a:tcPr>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Q3 of FY26</a:t>
                      </a:r>
                    </a:p>
                  </a:txBody>
                  <a:tcP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81420079"/>
                  </a:ext>
                </a:extLst>
              </a:tr>
              <a:tr h="4758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Estimated RFP </a:t>
                      </a:r>
                      <a:r>
                        <a:rPr lang="en-US" sz="1400" dirty="0" err="1">
                          <a:latin typeface="Segoe UI" panose="020B0502040204020203" pitchFamily="34" charset="0"/>
                          <a:cs typeface="Segoe UI" panose="020B0502040204020203" pitchFamily="34" charset="0"/>
                        </a:rPr>
                        <a:t>Qtr</a:t>
                      </a:r>
                      <a:r>
                        <a:rPr lang="en-US" sz="1400" dirty="0">
                          <a:latin typeface="Segoe UI" panose="020B0502040204020203" pitchFamily="34" charset="0"/>
                          <a:cs typeface="Segoe UI" panose="020B0502040204020203" pitchFamily="34" charset="0"/>
                        </a:rPr>
                        <a:t>/Year</a:t>
                      </a:r>
                    </a:p>
                  </a:txBody>
                  <a:tcPr>
                    <a:lnL>
                      <a:noFill/>
                    </a:lnL>
                    <a:lnR>
                      <a:noFill/>
                    </a:lnR>
                    <a:lnT>
                      <a:noFill/>
                    </a:lnT>
                    <a:lnB>
                      <a:noFill/>
                    </a:lnB>
                    <a:lnTlToBr w="12700" cmpd="sng">
                      <a:noFill/>
                      <a:prstDash val="solid"/>
                    </a:lnTlToBr>
                    <a:lnBlToTr w="12700" cmpd="sng">
                      <a:noFill/>
                      <a:prstDash val="solid"/>
                    </a:lnBlToTr>
                    <a:solidFill>
                      <a:srgbClr val="00000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Q4 of FY26</a:t>
                      </a:r>
                    </a:p>
                  </a:txBody>
                  <a:tcPr>
                    <a:lnL>
                      <a:noFill/>
                    </a:lnL>
                    <a:lnR>
                      <a:noFill/>
                    </a:lnR>
                    <a:lnT>
                      <a:noFill/>
                    </a:lnT>
                    <a:lnB>
                      <a:noFill/>
                    </a:lnB>
                    <a:lnTlToBr w="12700" cmpd="sng">
                      <a:noFill/>
                      <a:prstDash val="solid"/>
                    </a:lnTlToBr>
                    <a:lnBlToTr w="12700" cmpd="sng">
                      <a:noFill/>
                      <a:prstDash val="solid"/>
                    </a:lnBlToTr>
                    <a:solidFill>
                      <a:srgbClr val="000000">
                        <a:tint val="20000"/>
                      </a:srgbClr>
                    </a:solidFill>
                  </a:tcPr>
                </a:tc>
                <a:extLst>
                  <a:ext uri="{0D108BD9-81ED-4DB2-BD59-A6C34878D82A}">
                    <a16:rowId xmlns:a16="http://schemas.microsoft.com/office/drawing/2014/main" val="2046502709"/>
                  </a:ext>
                </a:extLst>
              </a:tr>
              <a:tr h="4758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Estimated Award </a:t>
                      </a:r>
                      <a:r>
                        <a:rPr lang="en-US" sz="1400" dirty="0" err="1">
                          <a:latin typeface="Segoe UI" panose="020B0502040204020203" pitchFamily="34" charset="0"/>
                          <a:cs typeface="Segoe UI" panose="020B0502040204020203" pitchFamily="34" charset="0"/>
                        </a:rPr>
                        <a:t>Qtr</a:t>
                      </a:r>
                      <a:r>
                        <a:rPr lang="en-US" sz="1400" dirty="0">
                          <a:latin typeface="Segoe UI" panose="020B0502040204020203" pitchFamily="34" charset="0"/>
                          <a:cs typeface="Segoe UI" panose="020B0502040204020203" pitchFamily="34" charset="0"/>
                        </a:rPr>
                        <a:t>/Year</a:t>
                      </a:r>
                    </a:p>
                  </a:txBody>
                  <a:tcPr>
                    <a:lnL>
                      <a:noFill/>
                    </a:lnL>
                    <a:lnR>
                      <a:noFill/>
                    </a:lnR>
                    <a:lnT>
                      <a:noFill/>
                    </a:lnT>
                    <a:lnB w="25400" cmpd="sng">
                      <a:solidFill>
                        <a:srgbClr val="000000"/>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dirty="0">
                          <a:latin typeface="Segoe UI" panose="020B0502040204020203" pitchFamily="34" charset="0"/>
                          <a:cs typeface="Segoe UI" panose="020B0502040204020203" pitchFamily="34" charset="0"/>
                        </a:rPr>
                        <a:t>Q4 of FY26</a:t>
                      </a:r>
                    </a:p>
                  </a:txBody>
                  <a:tcPr>
                    <a:lnL>
                      <a:noFill/>
                    </a:lnL>
                    <a:lnR>
                      <a:noFill/>
                    </a:lnR>
                    <a:lnT>
                      <a:noFill/>
                    </a:lnT>
                    <a:lnB w="25400" cmpd="sng">
                      <a:solidFill>
                        <a:srgbClr val="000000"/>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18089168"/>
                  </a:ext>
                </a:extLst>
              </a:tr>
            </a:tbl>
          </a:graphicData>
        </a:graphic>
      </p:graphicFrame>
    </p:spTree>
    <p:extLst>
      <p:ext uri="{BB962C8B-B14F-4D97-AF65-F5344CB8AC3E}">
        <p14:creationId xmlns:p14="http://schemas.microsoft.com/office/powerpoint/2010/main" val="15286203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EB26-E30C-7C20-312F-1DCF869F68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5370386-6787-6667-47BE-173E930F5359}"/>
              </a:ext>
            </a:extLst>
          </p:cNvPr>
          <p:cNvSpPr>
            <a:spLocks noGrp="1"/>
          </p:cNvSpPr>
          <p:nvPr>
            <p:ph type="ctrTitle"/>
          </p:nvPr>
        </p:nvSpPr>
        <p:spPr>
          <a:xfrm>
            <a:off x="598428" y="2706275"/>
            <a:ext cx="11195539" cy="1938951"/>
          </a:xfrm>
        </p:spPr>
        <p:txBody>
          <a:bodyPr>
            <a:normAutofit/>
          </a:bodyPr>
          <a:lstStyle/>
          <a:p>
            <a:r>
              <a:rPr lang="en-US" b="1" dirty="0"/>
              <a:t>FY26 Department of Veterans Affairs </a:t>
            </a:r>
            <a:br>
              <a:rPr lang="en-US" b="1" dirty="0"/>
            </a:br>
            <a:r>
              <a:rPr lang="en-US" b="1" dirty="0"/>
              <a:t>Information Technology Advanced Planning Brief to Industry </a:t>
            </a:r>
            <a:br>
              <a:rPr lang="en-US" b="1" dirty="0"/>
            </a:br>
            <a:r>
              <a:rPr lang="en-US" b="1" dirty="0"/>
              <a:t>Closing Remarks</a:t>
            </a:r>
            <a:br>
              <a:rPr lang="en-US" dirty="0"/>
            </a:br>
            <a:endParaRPr lang="en-US" dirty="0"/>
          </a:p>
        </p:txBody>
      </p:sp>
      <p:sp>
        <p:nvSpPr>
          <p:cNvPr id="5" name="Subtitle 4">
            <a:extLst>
              <a:ext uri="{FF2B5EF4-FFF2-40B4-BE49-F238E27FC236}">
                <a16:creationId xmlns:a16="http://schemas.microsoft.com/office/drawing/2014/main" id="{8D990D5C-AE1D-8699-10F5-AD88B6E734BE}"/>
              </a:ext>
            </a:extLst>
          </p:cNvPr>
          <p:cNvSpPr>
            <a:spLocks noGrp="1"/>
          </p:cNvSpPr>
          <p:nvPr>
            <p:ph type="subTitle" idx="1"/>
          </p:nvPr>
        </p:nvSpPr>
        <p:spPr/>
        <p:txBody>
          <a:bodyPr>
            <a:normAutofit fontScale="85000" lnSpcReduction="10000"/>
          </a:bodyPr>
          <a:lstStyle/>
          <a:p>
            <a:r>
              <a:rPr lang="en-US" dirty="0"/>
              <a:t>Mr. Jeffrey M. Bishop, Acting Associate Executive Director, and Head of the Contracting Activity, Technology Acquisition Center, Department of Veterans Affairs</a:t>
            </a:r>
          </a:p>
          <a:p>
            <a:endParaRPr lang="en-US" dirty="0"/>
          </a:p>
        </p:txBody>
      </p:sp>
    </p:spTree>
    <p:extLst>
      <p:ext uri="{BB962C8B-B14F-4D97-AF65-F5344CB8AC3E}">
        <p14:creationId xmlns:p14="http://schemas.microsoft.com/office/powerpoint/2010/main" val="10170776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B7C67-5CAA-E9DE-22EA-6D6D7A9E6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1653B-159F-0D1A-EDE0-D6E05A5AB56B}"/>
              </a:ext>
            </a:extLst>
          </p:cNvPr>
          <p:cNvSpPr>
            <a:spLocks noGrp="1"/>
          </p:cNvSpPr>
          <p:nvPr>
            <p:ph type="title"/>
          </p:nvPr>
        </p:nvSpPr>
        <p:spPr>
          <a:xfrm>
            <a:off x="1488558" y="66022"/>
            <a:ext cx="7995684" cy="967563"/>
          </a:xfrm>
        </p:spPr>
        <p:txBody>
          <a:bodyPr/>
          <a:lstStyle/>
          <a:p>
            <a:r>
              <a:rPr lang="en-US" altLang="en-US" sz="3200" dirty="0">
                <a:solidFill>
                  <a:schemeClr val="bg1"/>
                </a:solidFill>
              </a:rPr>
              <a:t>Wrap-Up &amp; Thank You!</a:t>
            </a:r>
            <a:endParaRPr lang="en-US" sz="3200" dirty="0">
              <a:solidFill>
                <a:schemeClr val="bg1"/>
              </a:solidFill>
            </a:endParaRPr>
          </a:p>
        </p:txBody>
      </p:sp>
      <p:sp>
        <p:nvSpPr>
          <p:cNvPr id="4" name="Content Placeholder 3">
            <a:extLst>
              <a:ext uri="{FF2B5EF4-FFF2-40B4-BE49-F238E27FC236}">
                <a16:creationId xmlns:a16="http://schemas.microsoft.com/office/drawing/2014/main" id="{5F0E601C-09FC-341B-619A-1A96B8BDBAA4}"/>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107289E6-8116-D085-D924-5BF7426DC5B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6" name="Content Placeholder 25">
            <a:extLst>
              <a:ext uri="{FF2B5EF4-FFF2-40B4-BE49-F238E27FC236}">
                <a16:creationId xmlns:a16="http://schemas.microsoft.com/office/drawing/2014/main" id="{1CECDA50-DBD5-F9DE-C3D9-72146585EB98}"/>
              </a:ext>
            </a:extLst>
          </p:cNvPr>
          <p:cNvSpPr>
            <a:spLocks noGrp="1"/>
          </p:cNvSpPr>
          <p:nvPr>
            <p:ph sz="quarter" idx="15"/>
          </p:nvPr>
        </p:nvSpPr>
        <p:spPr>
          <a:xfrm>
            <a:off x="555220" y="1326147"/>
            <a:ext cx="8780165" cy="4840737"/>
          </a:xfrm>
        </p:spPr>
        <p:txBody>
          <a:bodyPr/>
          <a:lstStyle/>
          <a:p>
            <a:pPr>
              <a:lnSpc>
                <a:spcPct val="100000"/>
              </a:lnSpc>
              <a:spcBef>
                <a:spcPts val="0"/>
              </a:spcBef>
            </a:pPr>
            <a:r>
              <a:rPr lang="en-US" dirty="0"/>
              <a:t>Please continue to submit your questions through SLIDO if you haven’t already using the QR code you see posted here and in the room you’re seated in.</a:t>
            </a:r>
          </a:p>
          <a:p>
            <a:pPr>
              <a:lnSpc>
                <a:spcPct val="100000"/>
              </a:lnSpc>
              <a:spcBef>
                <a:spcPts val="0"/>
              </a:spcBef>
            </a:pPr>
            <a:endParaRPr lang="en-US" dirty="0"/>
          </a:p>
          <a:p>
            <a:pPr>
              <a:lnSpc>
                <a:spcPct val="100000"/>
              </a:lnSpc>
              <a:spcBef>
                <a:spcPts val="0"/>
              </a:spcBef>
            </a:pPr>
            <a:r>
              <a:rPr lang="en-US" dirty="0"/>
              <a:t>You will also have the opportunity to complete survey questions to let us know what you thought of this year’s event, so please share your feedback so we can continue to improve our engagement with you all.</a:t>
            </a:r>
          </a:p>
          <a:p>
            <a:pPr>
              <a:lnSpc>
                <a:spcPct val="100000"/>
              </a:lnSpc>
              <a:spcBef>
                <a:spcPts val="0"/>
              </a:spcBef>
            </a:pPr>
            <a:endParaRPr lang="en-US" dirty="0"/>
          </a:p>
          <a:p>
            <a:pPr>
              <a:lnSpc>
                <a:spcPct val="100000"/>
              </a:lnSpc>
              <a:spcBef>
                <a:spcPts val="0"/>
              </a:spcBef>
            </a:pPr>
            <a:r>
              <a:rPr lang="en-US" dirty="0">
                <a:solidFill>
                  <a:prstClr val="black"/>
                </a:solidFill>
              </a:rPr>
              <a:t>Please check the “Advanced Planning Brief to Industry 2026” Library at </a:t>
            </a:r>
            <a:r>
              <a:rPr lang="en-US" u="sng" dirty="0">
                <a:solidFill>
                  <a:srgbClr val="1F497D">
                    <a:lumMod val="75000"/>
                  </a:srgbClr>
                </a:solidFill>
              </a:rPr>
              <a:t>https://www.voa.va.gov</a:t>
            </a:r>
            <a:r>
              <a:rPr lang="en-US" dirty="0">
                <a:solidFill>
                  <a:prstClr val="black"/>
                </a:solidFill>
              </a:rPr>
              <a:t> for the FY26 APBI Registration List and Briefing charts presented today.</a:t>
            </a:r>
          </a:p>
          <a:p>
            <a:pPr>
              <a:lnSpc>
                <a:spcPct val="100000"/>
              </a:lnSpc>
              <a:spcBef>
                <a:spcPts val="0"/>
              </a:spcBef>
            </a:pPr>
            <a:endParaRPr lang="en-US" dirty="0">
              <a:solidFill>
                <a:prstClr val="black"/>
              </a:solidFill>
            </a:endParaRPr>
          </a:p>
          <a:p>
            <a:pPr>
              <a:lnSpc>
                <a:spcPct val="100000"/>
              </a:lnSpc>
              <a:spcBef>
                <a:spcPts val="0"/>
              </a:spcBef>
            </a:pPr>
            <a:r>
              <a:rPr lang="en-US" dirty="0">
                <a:solidFill>
                  <a:prstClr val="black"/>
                </a:solidFill>
              </a:rPr>
              <a:t>The Recording of today’s event will be posted in the coming days once it has been approved for public release.</a:t>
            </a:r>
            <a:endParaRPr lang="en-US" dirty="0"/>
          </a:p>
        </p:txBody>
      </p:sp>
      <p:pic>
        <p:nvPicPr>
          <p:cNvPr id="3" name="Picture 2">
            <a:extLst>
              <a:ext uri="{FF2B5EF4-FFF2-40B4-BE49-F238E27FC236}">
                <a16:creationId xmlns:a16="http://schemas.microsoft.com/office/drawing/2014/main" id="{1EE87627-EE51-F7C6-8CE5-987DCDD6D9FF}"/>
              </a:ext>
            </a:extLst>
          </p:cNvPr>
          <p:cNvPicPr>
            <a:picLocks noChangeAspect="1"/>
          </p:cNvPicPr>
          <p:nvPr/>
        </p:nvPicPr>
        <p:blipFill>
          <a:blip r:embed="rId2"/>
          <a:srcRect/>
          <a:stretch/>
        </p:blipFill>
        <p:spPr>
          <a:xfrm flipH="1">
            <a:off x="9585329" y="1403897"/>
            <a:ext cx="2213975" cy="2213975"/>
          </a:xfrm>
          <a:prstGeom prst="rect">
            <a:avLst/>
          </a:prstGeom>
          <a:noFill/>
        </p:spPr>
      </p:pic>
    </p:spTree>
    <p:extLst>
      <p:ext uri="{BB962C8B-B14F-4D97-AF65-F5344CB8AC3E}">
        <p14:creationId xmlns:p14="http://schemas.microsoft.com/office/powerpoint/2010/main" val="225456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20FE-362B-56C2-3BD0-1B34EB1EDA40}"/>
              </a:ext>
            </a:extLst>
          </p:cNvPr>
          <p:cNvSpPr>
            <a:spLocks noGrp="1"/>
          </p:cNvSpPr>
          <p:nvPr>
            <p:ph type="title"/>
          </p:nvPr>
        </p:nvSpPr>
        <p:spPr>
          <a:xfrm>
            <a:off x="2536883" y="143120"/>
            <a:ext cx="7802394" cy="686924"/>
          </a:xfrm>
        </p:spPr>
        <p:txBody>
          <a:bodyPr/>
          <a:lstStyle/>
          <a:p>
            <a:r>
              <a:rPr lang="en-US" altLang="en-US" sz="3200" dirty="0">
                <a:solidFill>
                  <a:schemeClr val="bg1"/>
                </a:solidFill>
              </a:rPr>
              <a:t>Welcome &amp; Administrative Remarks Cont’d</a:t>
            </a:r>
            <a:endParaRPr lang="en-US" sz="3200" dirty="0">
              <a:solidFill>
                <a:schemeClr val="bg1"/>
              </a:solidFill>
            </a:endParaRPr>
          </a:p>
        </p:txBody>
      </p:sp>
      <p:sp>
        <p:nvSpPr>
          <p:cNvPr id="4" name="Content Placeholder 3">
            <a:extLst>
              <a:ext uri="{FF2B5EF4-FFF2-40B4-BE49-F238E27FC236}">
                <a16:creationId xmlns:a16="http://schemas.microsoft.com/office/drawing/2014/main" id="{8C00C9E3-99F5-628D-1BCF-7B250B956726}"/>
              </a:ext>
            </a:extLst>
          </p:cNvPr>
          <p:cNvSpPr>
            <a:spLocks noGrp="1"/>
          </p:cNvSpPr>
          <p:nvPr>
            <p:ph sz="quarter" idx="13"/>
          </p:nvPr>
        </p:nvSpPr>
        <p:spPr>
          <a:xfrm>
            <a:off x="840318" y="1630836"/>
            <a:ext cx="10594395" cy="4395059"/>
          </a:xfrm>
        </p:spPr>
        <p:txBody>
          <a:bodyPr vert="horz" lIns="91440" tIns="45720" rIns="91440" bIns="45720" rtlCol="0" anchor="t">
            <a:noAutofit/>
          </a:bodyPr>
          <a:lstStyle/>
          <a:p>
            <a:pPr marL="0" indent="0">
              <a:buNone/>
            </a:pPr>
            <a:endParaRPr lang="en-US" sz="2400">
              <a:ea typeface="Calibri" panose="020F0502020204030204"/>
              <a:cs typeface="Calibri" panose="020F0502020204030204"/>
            </a:endParaRPr>
          </a:p>
          <a:p>
            <a:pPr marL="0" indent="0">
              <a:buNone/>
            </a:pPr>
            <a:endParaRPr lang="en-US" sz="2400" dirty="0">
              <a:ea typeface="Calibri" panose="020F0502020204030204"/>
              <a:cs typeface="Calibri" panose="020F0502020204030204"/>
            </a:endParaRPr>
          </a:p>
        </p:txBody>
      </p:sp>
      <p:sp>
        <p:nvSpPr>
          <p:cNvPr id="7" name="Slide Number Placeholder 6">
            <a:extLst>
              <a:ext uri="{FF2B5EF4-FFF2-40B4-BE49-F238E27FC236}">
                <a16:creationId xmlns:a16="http://schemas.microsoft.com/office/drawing/2014/main" id="{D7FEEC74-46E0-4F9B-BFD1-DB6D07334D75}"/>
              </a:ext>
            </a:extLst>
          </p:cNvPr>
          <p:cNvSpPr>
            <a:spLocks noGrp="1"/>
          </p:cNvSpPr>
          <p:nvPr>
            <p:ph type="sldNum" sz="quarter" idx="10"/>
          </p:nvPr>
        </p:nvSpPr>
        <p:spPr/>
        <p:txBody>
          <a:bodyPr/>
          <a:lstStyle/>
          <a:p>
            <a:fld id="{E573346A-FCA4-684E-8D18-26E8324063ED}" type="slidenum">
              <a:rPr lang="en-US" smtClean="0"/>
              <a:t>8</a:t>
            </a:fld>
            <a:endParaRPr lang="en-US"/>
          </a:p>
        </p:txBody>
      </p:sp>
      <p:sp>
        <p:nvSpPr>
          <p:cNvPr id="6" name="Content Placeholder 25">
            <a:extLst>
              <a:ext uri="{FF2B5EF4-FFF2-40B4-BE49-F238E27FC236}">
                <a16:creationId xmlns:a16="http://schemas.microsoft.com/office/drawing/2014/main" id="{2DD05265-F197-ED1B-416E-5DEC11720B5A}"/>
              </a:ext>
            </a:extLst>
          </p:cNvPr>
          <p:cNvSpPr>
            <a:spLocks noGrp="1"/>
          </p:cNvSpPr>
          <p:nvPr>
            <p:ph sz="quarter" idx="15"/>
          </p:nvPr>
        </p:nvSpPr>
        <p:spPr>
          <a:xfrm>
            <a:off x="495300" y="1419916"/>
            <a:ext cx="11468100" cy="4608040"/>
          </a:xfrm>
        </p:spPr>
        <p:txBody>
          <a:bodyPr/>
          <a:lstStyle/>
          <a:p>
            <a:pPr marL="0" indent="0">
              <a:spcBef>
                <a:spcPts val="0"/>
              </a:spcBef>
              <a:buNone/>
            </a:pPr>
            <a:r>
              <a:rPr lang="en-US" sz="2400" b="1" dirty="0">
                <a:solidFill>
                  <a:prstClr val="black"/>
                </a:solidFill>
              </a:rPr>
              <a:t>Agenda – Afternoon Session</a:t>
            </a:r>
          </a:p>
          <a:p>
            <a:pPr marL="0" indent="0">
              <a:spcBef>
                <a:spcPts val="0"/>
              </a:spcBef>
              <a:buNone/>
            </a:pPr>
            <a:endParaRPr lang="en-US" sz="2400" b="1" dirty="0">
              <a:solidFill>
                <a:prstClr val="black"/>
              </a:solidFill>
            </a:endParaRPr>
          </a:p>
          <a:p>
            <a:pPr marL="0" indent="0">
              <a:buNone/>
            </a:pPr>
            <a:r>
              <a:rPr lang="en-US" sz="1800" b="1" dirty="0"/>
              <a:t>1:00 – 1:30 p.m. |</a:t>
            </a:r>
            <a:r>
              <a:rPr lang="en-US" sz="1800" dirty="0"/>
              <a:t> GSA Partnership: Contract Vehicles, Category Management &amp; Alignment with VA – </a:t>
            </a:r>
            <a:r>
              <a:rPr lang="en-US" sz="1800" b="1" dirty="0"/>
              <a:t>Mr. Lawrence C. Hale</a:t>
            </a:r>
            <a:r>
              <a:rPr lang="en-US" sz="1800" dirty="0"/>
              <a:t>, Assistant Commissioner, Office of Acquisition Solutions Development, Federal Acquisition Service, GSA</a:t>
            </a:r>
          </a:p>
          <a:p>
            <a:pPr marL="0" indent="0">
              <a:buNone/>
            </a:pPr>
            <a:endParaRPr lang="en-US" sz="1800" dirty="0"/>
          </a:p>
          <a:p>
            <a:pPr marL="0" indent="0">
              <a:buNone/>
            </a:pPr>
            <a:r>
              <a:rPr lang="en-US" sz="1800" b="1" dirty="0"/>
              <a:t>1:30 – 4:00 p.m. | </a:t>
            </a:r>
            <a:r>
              <a:rPr lang="en-US" sz="1800" dirty="0"/>
              <a:t>Upcoming Requirements – </a:t>
            </a:r>
            <a:r>
              <a:rPr lang="en-US" sz="1800" b="1" dirty="0"/>
              <a:t>Requirements Owners</a:t>
            </a:r>
          </a:p>
          <a:p>
            <a:pPr marL="0" indent="0">
              <a:buNone/>
            </a:pPr>
            <a:endParaRPr lang="en-US" sz="1800" dirty="0"/>
          </a:p>
          <a:p>
            <a:pPr marL="0" indent="0">
              <a:buNone/>
            </a:pPr>
            <a:r>
              <a:rPr lang="en-US" sz="1800" b="1" dirty="0"/>
              <a:t>4:00 – 4:05 p.m. | </a:t>
            </a:r>
            <a:r>
              <a:rPr lang="en-US" sz="1800" dirty="0"/>
              <a:t>FY26 IT APBI Session Close – </a:t>
            </a:r>
            <a:r>
              <a:rPr lang="en-US" sz="1800" b="1" dirty="0"/>
              <a:t>Jeffrey Bishop</a:t>
            </a:r>
            <a:r>
              <a:rPr lang="en-US" sz="1800" dirty="0"/>
              <a:t>, Acting AED, TAC, and HCA</a:t>
            </a:r>
            <a:endParaRPr lang="en-US" altLang="en-US" sz="1800" dirty="0">
              <a:latin typeface="Arial" panose="020B0604020202020204" pitchFamily="34" charset="0"/>
            </a:endParaRPr>
          </a:p>
          <a:p>
            <a:pPr marL="346075" indent="-346075">
              <a:spcBef>
                <a:spcPts val="0"/>
              </a:spcBef>
            </a:pPr>
            <a:endParaRPr lang="en-US" sz="2800" dirty="0">
              <a:solidFill>
                <a:prstClr val="black"/>
              </a:solidFill>
            </a:endParaRPr>
          </a:p>
          <a:p>
            <a:pPr marL="0" indent="0">
              <a:buNone/>
            </a:pPr>
            <a:endParaRPr lang="en-US" dirty="0"/>
          </a:p>
        </p:txBody>
      </p:sp>
    </p:spTree>
    <p:extLst>
      <p:ext uri="{BB962C8B-B14F-4D97-AF65-F5344CB8AC3E}">
        <p14:creationId xmlns:p14="http://schemas.microsoft.com/office/powerpoint/2010/main" val="59361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3BB7E-587C-5A92-35A8-54B0EC9D02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772461-7F1F-CFF7-C8AD-ED662A774A88}"/>
              </a:ext>
            </a:extLst>
          </p:cNvPr>
          <p:cNvSpPr>
            <a:spLocks noGrp="1"/>
          </p:cNvSpPr>
          <p:nvPr>
            <p:ph type="ctrTitle"/>
          </p:nvPr>
        </p:nvSpPr>
        <p:spPr>
          <a:xfrm>
            <a:off x="598428" y="2706275"/>
            <a:ext cx="11195539" cy="1938951"/>
          </a:xfrm>
        </p:spPr>
        <p:txBody>
          <a:bodyPr>
            <a:noAutofit/>
          </a:bodyPr>
          <a:lstStyle/>
          <a:p>
            <a:br>
              <a:rPr lang="en-US" b="1" dirty="0"/>
            </a:br>
            <a:r>
              <a:rPr lang="en-US" b="1" dirty="0"/>
              <a:t>FY26 Department of Veterans Affairs </a:t>
            </a:r>
            <a:br>
              <a:rPr lang="en-US" b="1" dirty="0"/>
            </a:br>
            <a:r>
              <a:rPr lang="en-US" b="1" dirty="0"/>
              <a:t>Information Technology Advanced Planning Brief to Industry</a:t>
            </a:r>
            <a:br>
              <a:rPr lang="en-US" b="1" dirty="0"/>
            </a:br>
            <a:r>
              <a:rPr lang="en-US" b="1" dirty="0"/>
              <a:t>Technology Acquisition Center Update </a:t>
            </a:r>
            <a:br>
              <a:rPr lang="en-US" b="1" dirty="0"/>
            </a:br>
            <a:br>
              <a:rPr lang="en-US" dirty="0"/>
            </a:br>
            <a:endParaRPr lang="en-US" dirty="0"/>
          </a:p>
        </p:txBody>
      </p:sp>
      <p:sp>
        <p:nvSpPr>
          <p:cNvPr id="5" name="Subtitle 4">
            <a:extLst>
              <a:ext uri="{FF2B5EF4-FFF2-40B4-BE49-F238E27FC236}">
                <a16:creationId xmlns:a16="http://schemas.microsoft.com/office/drawing/2014/main" id="{3694066E-B875-4816-CF9E-9B0E85702680}"/>
              </a:ext>
            </a:extLst>
          </p:cNvPr>
          <p:cNvSpPr>
            <a:spLocks noGrp="1"/>
          </p:cNvSpPr>
          <p:nvPr>
            <p:ph type="subTitle" idx="1"/>
          </p:nvPr>
        </p:nvSpPr>
        <p:spPr/>
        <p:txBody>
          <a:bodyPr>
            <a:normAutofit fontScale="85000" lnSpcReduction="10000"/>
          </a:bodyPr>
          <a:lstStyle/>
          <a:p>
            <a:r>
              <a:rPr lang="en-US" dirty="0"/>
              <a:t>Mr. Jeffrey M. Bishop, Acting Associate Executive Director, and Head of the Contracting Activity, Technology Acquisition Center, Department of Veterans Affairs</a:t>
            </a:r>
          </a:p>
          <a:p>
            <a:endParaRPr lang="en-US" dirty="0"/>
          </a:p>
        </p:txBody>
      </p:sp>
    </p:spTree>
    <p:extLst>
      <p:ext uri="{BB962C8B-B14F-4D97-AF65-F5344CB8AC3E}">
        <p14:creationId xmlns:p14="http://schemas.microsoft.com/office/powerpoint/2010/main" val="3246846952"/>
      </p:ext>
    </p:extLst>
  </p:cSld>
  <p:clrMapOvr>
    <a:masterClrMapping/>
  </p:clrMapOvr>
</p:sld>
</file>

<file path=ppt/theme/theme1.xml><?xml version="1.0" encoding="utf-8"?>
<a:theme xmlns:a="http://schemas.openxmlformats.org/drawingml/2006/main" name="8_Office Theme">
  <a:themeElements>
    <a:clrScheme name="VHA 1">
      <a:dk1>
        <a:srgbClr val="000000"/>
      </a:dk1>
      <a:lt1>
        <a:srgbClr val="FFFFFF"/>
      </a:lt1>
      <a:dk2>
        <a:srgbClr val="797979"/>
      </a:dk2>
      <a:lt2>
        <a:srgbClr val="DCDDDE"/>
      </a:lt2>
      <a:accent1>
        <a:srgbClr val="003F71"/>
      </a:accent1>
      <a:accent2>
        <a:srgbClr val="0083BE"/>
      </a:accent2>
      <a:accent3>
        <a:srgbClr val="C6262E"/>
      </a:accent3>
      <a:accent4>
        <a:srgbClr val="772432"/>
      </a:accent4>
      <a:accent5>
        <a:srgbClr val="C2B38F"/>
      </a:accent5>
      <a:accent6>
        <a:srgbClr val="839097"/>
      </a:accent6>
      <a:hlink>
        <a:srgbClr val="00A1DE"/>
      </a:hlink>
      <a:folHlink>
        <a:srgbClr val="72C7E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Template-Tech-Motion-v8-240223" id="{E24F2BD6-8E9E-054A-BCA7-50A92BBEAA67}" vid="{BCB04C1F-BC91-C74B-ABA7-195E21CF624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B2BF4E00AB3D4C8C53DD3A72D075DF" ma:contentTypeVersion="7" ma:contentTypeDescription="Create a new document." ma:contentTypeScope="" ma:versionID="160a7c66e25522f2b5974c94fa5a03fb">
  <xsd:schema xmlns:xsd="http://www.w3.org/2001/XMLSchema" xmlns:xs="http://www.w3.org/2001/XMLSchema" xmlns:p="http://schemas.microsoft.com/office/2006/metadata/properties" xmlns:ns2="002d8d5d-4234-4975-80bd-50a9968130be" targetNamespace="http://schemas.microsoft.com/office/2006/metadata/properties" ma:root="true" ma:fieldsID="c3ff057417de0bbbee65b107796f4688" ns2:_="">
    <xsd:import namespace="002d8d5d-4234-4975-80bd-50a9968130b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2d8d5d-4234-4975-80bd-50a996813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0F00E30-0C20-41AD-8B1E-2FBA3E9F3A82}">
  <ds:schemaRefs>
    <ds:schemaRef ds:uri="002d8d5d-4234-4975-80bd-50a9968130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AAAB7815-F0D4-4720-B47E-7DE8926702CC}">
  <ds:schemaRefs>
    <ds:schemaRef ds:uri="http://schemas.microsoft.com/sharepoint/v3/contenttype/forms"/>
  </ds:schemaRefs>
</ds:datastoreItem>
</file>

<file path=customXml/itemProps3.xml><?xml version="1.0" encoding="utf-8"?>
<ds:datastoreItem xmlns:ds="http://schemas.openxmlformats.org/officeDocument/2006/customXml" ds:itemID="{BFF894F8-0185-4D2F-871E-99476B352851}">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002d8d5d-4234-4975-80bd-50a9968130be"/>
    <ds:schemaRef ds:uri="http://purl.org/dc/term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40f5b659-45e0-406d-ada9-08e0b284cfc4}" enabled="1" method="Standard" siteId="{e95f1b23-abaf-45ee-821d-b7ab251ab3bf}" removed="0"/>
</clbl:labelList>
</file>

<file path=docProps/app.xml><?xml version="1.0" encoding="utf-8"?>
<Properties xmlns="http://schemas.openxmlformats.org/officeDocument/2006/extended-properties" xmlns:vt="http://schemas.openxmlformats.org/officeDocument/2006/docPropsVTypes">
  <TotalTime>765</TotalTime>
  <Words>7626</Words>
  <Application>Microsoft Office PowerPoint</Application>
  <PresentationFormat>Widescreen</PresentationFormat>
  <Paragraphs>1200</Paragraphs>
  <Slides>79</Slides>
  <Notes>23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79</vt:i4>
      </vt:variant>
    </vt:vector>
  </HeadingPairs>
  <TitlesOfParts>
    <vt:vector size="94" baseType="lpstr">
      <vt:lpstr> Arial </vt:lpstr>
      <vt:lpstr>.AppleSystemUIFont</vt:lpstr>
      <vt:lpstr>Aptos</vt:lpstr>
      <vt:lpstr>Aptos Display</vt:lpstr>
      <vt:lpstr>Aptos Narrow</vt:lpstr>
      <vt:lpstr>Arial</vt:lpstr>
      <vt:lpstr>Calibri</vt:lpstr>
      <vt:lpstr>CambriaMath</vt:lpstr>
      <vt:lpstr>Courier New</vt:lpstr>
      <vt:lpstr>Poppins</vt:lpstr>
      <vt:lpstr>Segoe UI</vt:lpstr>
      <vt:lpstr>Times New Roman</vt:lpstr>
      <vt:lpstr>Wingdings</vt:lpstr>
      <vt:lpstr>8_Office Theme</vt:lpstr>
      <vt:lpstr>OIT Tech Motion Layout</vt:lpstr>
      <vt:lpstr>FY26 Department of Veterans Affairs  Information Technology Advanced Planning Brief to Industry  Welcome &amp; Administrative Remarks </vt:lpstr>
      <vt:lpstr>Welcome &amp; Administrative Remarks</vt:lpstr>
      <vt:lpstr>Welcome &amp; Administrative Remarks Cont’d</vt:lpstr>
      <vt:lpstr>Welcome &amp; Administrative Remarks Cont’d</vt:lpstr>
      <vt:lpstr>Welcome &amp; Administrative Remarks Cont’d</vt:lpstr>
      <vt:lpstr>Welcome &amp; Administrative Remarks Cont’d</vt:lpstr>
      <vt:lpstr>Welcome &amp; Administrative Remarks Cont’d</vt:lpstr>
      <vt:lpstr>Welcome &amp; Administrative Remarks Cont’d</vt:lpstr>
      <vt:lpstr> FY26 Department of Veterans Affairs  Information Technology Advanced Planning Brief to Industry Technology Acquisition Center Update   </vt:lpstr>
      <vt:lpstr>TAC Organizational Structure</vt:lpstr>
      <vt:lpstr>What the TAC Buys</vt:lpstr>
      <vt:lpstr>Historical Data</vt:lpstr>
      <vt:lpstr>FY26 Obligations</vt:lpstr>
      <vt:lpstr>FY25 Customer Breakdown</vt:lpstr>
      <vt:lpstr>Historical Data</vt:lpstr>
      <vt:lpstr>FY26 Workload and End of Year (EOY) Projection</vt:lpstr>
      <vt:lpstr>PowerPoint Presentation</vt:lpstr>
      <vt:lpstr>PowerPoint Presentation</vt:lpstr>
      <vt:lpstr>PowerPoint Presentation</vt:lpstr>
      <vt:lpstr>PowerPoint Presentation</vt:lpstr>
      <vt:lpstr>Advanced Planning Brief to Industry</vt:lpstr>
      <vt:lpstr>PowerPoint Presentation</vt:lpstr>
      <vt:lpstr>Advanced Planning Brief to Industry</vt:lpstr>
      <vt:lpstr>OIT Mission Challenge Panel: Modernization and Innovation</vt:lpstr>
      <vt:lpstr>OIT Mission Challenge Panel Networking</vt:lpstr>
      <vt:lpstr>Advanced Planning Brief to Industry</vt:lpstr>
      <vt:lpstr>PowerPoint Presentation</vt:lpstr>
      <vt:lpstr>OIT Requirements</vt:lpstr>
      <vt:lpstr>Acquisition Disclaimer</vt:lpstr>
      <vt:lpstr>Send Us Your Questions</vt:lpstr>
      <vt:lpstr>Rob orifici</vt:lpstr>
      <vt:lpstr>Contact Center CRM Modernization</vt:lpstr>
      <vt:lpstr>Tim mccutcheon</vt:lpstr>
      <vt:lpstr>Health Services Portfolio Technical Management &amp; Strategic Solutioning Support (HTMSS)</vt:lpstr>
      <vt:lpstr>Sandi williamson</vt:lpstr>
      <vt:lpstr>Inventory Management Modernization </vt:lpstr>
      <vt:lpstr>Kim pugh</vt:lpstr>
      <vt:lpstr>Enterprise Digital Government Enablement (EDGE)</vt:lpstr>
      <vt:lpstr>Onboarding, Management, Engineering, Governance, and Assurance Services (OMEGA)</vt:lpstr>
      <vt:lpstr>Jacob wright</vt:lpstr>
      <vt:lpstr>Project Front Door: Creating a Simpler, More Connected VA.gov Experience </vt:lpstr>
      <vt:lpstr>Bob cunningham</vt:lpstr>
      <vt:lpstr>Contact Center Infrastructure (CCI)</vt:lpstr>
      <vt:lpstr>Sean mohler</vt:lpstr>
      <vt:lpstr>Printers as a Service</vt:lpstr>
      <vt:lpstr>Supporting Technology 3.0</vt:lpstr>
      <vt:lpstr>Endpoints 3.0 – Endpoints as a Service (EaaS)</vt:lpstr>
      <vt:lpstr>Brad mills</vt:lpstr>
      <vt:lpstr>Unified Communication Server Replacement Lifecycle Refresh</vt:lpstr>
      <vt:lpstr>Ryan dillon</vt:lpstr>
      <vt:lpstr>Enterprise Guest Wi-Fi 2.0</vt:lpstr>
      <vt:lpstr>Keith fleming</vt:lpstr>
      <vt:lpstr>Cybersecurity Operations Center Support (CSOC)</vt:lpstr>
      <vt:lpstr>TINA SHARP</vt:lpstr>
      <vt:lpstr>Transformation Support Services (TSS) 3.0</vt:lpstr>
      <vt:lpstr>Tamara neal</vt:lpstr>
      <vt:lpstr>Data Loss Prevention (DLP)</vt:lpstr>
      <vt:lpstr>Chad oglesbee</vt:lpstr>
      <vt:lpstr>Application Services </vt:lpstr>
      <vt:lpstr>Jay hawkins</vt:lpstr>
      <vt:lpstr>Infrastructure Automation Technical Debt Reduction (IATDR)</vt:lpstr>
      <vt:lpstr>Infrastructure Commodity Management Services (ICMS) </vt:lpstr>
      <vt:lpstr>Dave foster</vt:lpstr>
      <vt:lpstr>Cloud Broker Service</vt:lpstr>
      <vt:lpstr>Enterprise Cloud Governance Tool (CGT) Software Solution</vt:lpstr>
      <vt:lpstr>Marc tolbert</vt:lpstr>
      <vt:lpstr>Application Hosting Compute and Storage </vt:lpstr>
      <vt:lpstr>Dawn sturtz</vt:lpstr>
      <vt:lpstr>Mainframe Services</vt:lpstr>
      <vt:lpstr>Patrick prescott</vt:lpstr>
      <vt:lpstr>Enterprise Resource Planning (ERP)</vt:lpstr>
      <vt:lpstr>Michael gao</vt:lpstr>
      <vt:lpstr>Light Electronic Action Framework (LEAF) Technical Support</vt:lpstr>
      <vt:lpstr>Reminder: Send Us Your Questions</vt:lpstr>
      <vt:lpstr>75</vt:lpstr>
      <vt:lpstr>Evangelos Mihelis</vt:lpstr>
      <vt:lpstr>Contract Management System (CMS)</vt:lpstr>
      <vt:lpstr>FY26 Department of Veterans Affairs  Information Technology Advanced Planning Brief to Industry  Closing Remarks </vt:lpstr>
      <vt:lpstr>Wrap-Up &amp;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Sergeant First Class Heath Robinson Honoring our Promise to Address Comprehensive Toxics (PACT) Act of 2022 One-VA Implementation  Implementation and Integration Weekly Meeting</dc:title>
  <dc:creator>Saraswati, Mihira (she/they)</dc:creator>
  <cp:lastModifiedBy>Catania, Robert</cp:lastModifiedBy>
  <cp:revision>24</cp:revision>
  <cp:lastPrinted>2026-01-21T18:56:46Z</cp:lastPrinted>
  <dcterms:created xsi:type="dcterms:W3CDTF">2023-01-24T13:26:30Z</dcterms:created>
  <dcterms:modified xsi:type="dcterms:W3CDTF">2026-06-23T19:53:55Z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0x01010035B2BF4E00AB3D4C8C53DD3A72D075DF</vt:lpwstr>
  </property>
  <property fmtid="{D5CDD505-2E9C-101B-9397-08002B2CF9AE}" pid="3" name="MSIP_Label_40f5b659-45e0-406d-ada9-08e0b284cfc4_Enabled">
    <vt:lpwstr>true</vt:lpwstr>
  </property>
  <property fmtid="{D5CDD505-2E9C-101B-9397-08002B2CF9AE}" pid="4" name="MSIP_Label_40f5b659-45e0-406d-ada9-08e0b284cfc4_SetDate">
    <vt:lpwstr>2023-02-08T12:12:20Z</vt:lpwstr>
  </property>
  <property fmtid="{D5CDD505-2E9C-101B-9397-08002B2CF9AE}" pid="5" name="MSIP_Label_40f5b659-45e0-406d-ada9-08e0b284cfc4_Method">
    <vt:lpwstr>Standard</vt:lpwstr>
  </property>
  <property fmtid="{D5CDD505-2E9C-101B-9397-08002B2CF9AE}" pid="6" name="MSIP_Label_40f5b659-45e0-406d-ada9-08e0b284cfc4_Name">
    <vt:lpwstr>General (Non-CUI)</vt:lpwstr>
  </property>
  <property fmtid="{D5CDD505-2E9C-101B-9397-08002B2CF9AE}" pid="7" name="MSIP_Label_40f5b659-45e0-406d-ada9-08e0b284cfc4_SiteId">
    <vt:lpwstr>e95f1b23-abaf-45ee-821d-b7ab251ab3bf</vt:lpwstr>
  </property>
  <property fmtid="{D5CDD505-2E9C-101B-9397-08002B2CF9AE}" pid="8" name="MSIP_Label_40f5b659-45e0-406d-ada9-08e0b284cfc4_ActionId">
    <vt:lpwstr>e18f0f20-e9c7-4aa9-af75-a03ab2c3377f</vt:lpwstr>
  </property>
  <property fmtid="{D5CDD505-2E9C-101B-9397-08002B2CF9AE}" pid="9" name="MSIP_Label_40f5b659-45e0-406d-ada9-08e0b284cfc4_ContentBits">
    <vt:lpwstr>0</vt:lpwstr>
  </property>
  <property fmtid="{D5CDD505-2E9C-101B-9397-08002B2CF9AE}" pid="10" name="Order">
    <vt:r8>13400</vt:r8>
  </property>
  <property fmtid="{D5CDD505-2E9C-101B-9397-08002B2CF9AE}" pid="11" name="xd_Signature">
    <vt:bool>false</vt:bool>
  </property>
  <property fmtid="{D5CDD505-2E9C-101B-9397-08002B2CF9AE}" pid="12" name="xd_ProgID">
    <vt:lpwstr/>
  </property>
  <property fmtid="{D5CDD505-2E9C-101B-9397-08002B2CF9AE}" pid="13" name="_ColorHex">
    <vt:lpwstr/>
  </property>
  <property fmtid="{D5CDD505-2E9C-101B-9397-08002B2CF9AE}" pid="14" name="_Emoji">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_ColorTag">
    <vt:lpwstr/>
  </property>
  <property fmtid="{D5CDD505-2E9C-101B-9397-08002B2CF9AE}" pid="19" name="TriggerFlowInfo">
    <vt:lpwstr/>
  </property>
  <property fmtid="{D5CDD505-2E9C-101B-9397-08002B2CF9AE}" pid="20" name="MediaServiceImageTags">
    <vt:lpwstr/>
  </property>
</Properties>
</file>