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2"/>
  </p:notesMasterIdLst>
  <p:sldIdLst>
    <p:sldId id="348" r:id="rId2"/>
    <p:sldId id="343" r:id="rId3"/>
    <p:sldId id="352" r:id="rId4"/>
    <p:sldId id="353" r:id="rId5"/>
    <p:sldId id="357" r:id="rId6"/>
    <p:sldId id="358" r:id="rId7"/>
    <p:sldId id="356" r:id="rId8"/>
    <p:sldId id="359" r:id="rId9"/>
    <p:sldId id="360" r:id="rId10"/>
    <p:sldId id="350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86316" autoAdjust="0"/>
  </p:normalViewPr>
  <p:slideViewPr>
    <p:cSldViewPr>
      <p:cViewPr>
        <p:scale>
          <a:sx n="105" d="100"/>
          <a:sy n="105" d="100"/>
        </p:scale>
        <p:origin x="-96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7" Type="http://schemas.openxmlformats.org/officeDocument/2006/relationships/slide" Target="slides/slide6.xml"/><Relationship Id="rId16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openxmlformats.org/officeDocument/2006/relationships/customXml" Target="../customXml/item3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BC2C8B-EB4D-44A9-AEE6-E7988287F458}" type="datetimeFigureOut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14AF9B-7962-49D5-A87A-6A24C8E49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34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0674-D9AB-40CE-A349-3C1155572D61}" type="datetime1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DA49-4755-4916-B5E1-FC267C97E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44D1-9735-4F58-B47F-BB3AAF2053E3}" type="datetime1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5AB5-FCE9-4E5C-BC3F-CA2CD493E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4DB3F-5C04-4BD3-A693-F76D8915EED3}" type="datetime1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88D3-9A6B-4A91-A8AC-2F78ECFE7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400" baseline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87C6-E3E1-45F7-AE8A-768F58A89E1C}" type="datetime1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219A-98DC-42BA-A12A-12E75342F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3FAD-28C1-44E0-A2A3-7F5291E01A15}" type="datetime1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27E1-E70B-4FF6-8D14-9CDF880EF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A631-2D1C-412A-90CF-DA8FF8F0A1D1}" type="datetime1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249C-4FDD-4D4C-843B-EA2AA7845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25B7-EBCC-4148-860D-2199BC421909}" type="datetime1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FDB6-263A-4A06-97D7-F306EC55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646A0-78FE-424E-8F25-63FF48B86FD8}" type="datetime1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52A2-FA36-4198-B8DB-B5FE725F7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426A-EDC3-464E-8B27-8484C5ABD7CA}" type="datetime1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9990-F38A-4F12-846F-97009A35C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E471-C036-4F0E-A894-A1B857C4B00F}" type="datetime1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DB9E-1C79-412E-8604-7BAB00BD5E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209D-1017-4BAF-8E1D-0312A7E7DD96}" type="datetime1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B18A-2ED6-4A90-931E-559DE6819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EAAF69-7742-46E9-83F9-707CEEC8477B}" type="datetime1">
              <a:rPr lang="en-US"/>
              <a:pPr>
                <a:defRPr/>
              </a:pPr>
              <a:t>11/5/13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8F2EB6-022A-4D82-89CB-F7201A79F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Advanced Planning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Brief to Industry (APBI)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en-US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7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97531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Philip Matkovsky</a:t>
            </a:r>
            <a:endParaRPr lang="en-US" sz="2800" i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Veterans Health Administration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November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6,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2013</a:t>
            </a:r>
            <a:r>
              <a:rPr lang="en-US" sz="2800" dirty="0" smtClean="0">
                <a:latin typeface="Arial Black" pitchFamily="34" charset="0"/>
              </a:rPr>
              <a:t/>
            </a:r>
            <a:br>
              <a:rPr lang="en-US" sz="2800" dirty="0" smtClean="0">
                <a:latin typeface="Arial Black" pitchFamily="34" charset="0"/>
              </a:rPr>
            </a:b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i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19100" y="2209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5000" b="1" dirty="0" smtClean="0"/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Background/Bio</a:t>
            </a:r>
            <a:endParaRPr lang="en-US" dirty="0"/>
          </a:p>
          <a:p>
            <a:pPr lvl="1"/>
            <a:r>
              <a:rPr lang="en-US" dirty="0" smtClean="0"/>
              <a:t>Major Program(s) Summary</a:t>
            </a:r>
          </a:p>
          <a:p>
            <a:pPr lvl="1"/>
            <a:r>
              <a:rPr lang="en-US" dirty="0" smtClean="0"/>
              <a:t>Upcoming Acquisition/Opportunities</a:t>
            </a:r>
          </a:p>
          <a:p>
            <a:pPr lvl="1"/>
            <a:r>
              <a:rPr lang="en-US" dirty="0" smtClean="0"/>
              <a:t>Questions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Background/Bio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Philip Matkovsky</a:t>
            </a:r>
            <a:endParaRPr lang="en-US" sz="2400" dirty="0" smtClean="0"/>
          </a:p>
          <a:p>
            <a:pPr lvl="1"/>
            <a:r>
              <a:rPr lang="en-US" sz="2400" dirty="0" smtClean="0"/>
              <a:t>Assistant Deputy Under Secretary for Health for Administrative Operations </a:t>
            </a:r>
            <a:endParaRPr lang="en-US" sz="2400" dirty="0" smtClean="0"/>
          </a:p>
          <a:p>
            <a:pPr lvl="1"/>
            <a:r>
              <a:rPr lang="en-US" sz="2400" dirty="0" smtClean="0"/>
              <a:t>Veterans Health Administration (VHA) </a:t>
            </a:r>
            <a:endParaRPr lang="en-US" sz="2400" dirty="0" smtClean="0"/>
          </a:p>
          <a:p>
            <a:pPr lvl="1"/>
            <a:r>
              <a:rPr lang="en-US" sz="2400" dirty="0" smtClean="0"/>
              <a:t>Provide overall policy, management, guidance and direct operations for VHA’s non-clinical operations, </a:t>
            </a:r>
            <a:r>
              <a:rPr lang="en-US" sz="2400" dirty="0" err="1" smtClean="0"/>
              <a:t>incl</a:t>
            </a:r>
            <a:r>
              <a:rPr lang="en-US" sz="2400" dirty="0" smtClean="0"/>
              <a:t>:</a:t>
            </a:r>
          </a:p>
          <a:p>
            <a:pPr lvl="2"/>
            <a:r>
              <a:rPr lang="en-US" sz="2000" dirty="0" smtClean="0"/>
              <a:t>Procurement, Logistics </a:t>
            </a:r>
          </a:p>
          <a:p>
            <a:pPr lvl="2"/>
            <a:r>
              <a:rPr lang="en-US" sz="2000" dirty="0" smtClean="0"/>
              <a:t>Revenue, Non-VA Medical Care, CHAMPVA, </a:t>
            </a:r>
            <a:r>
              <a:rPr lang="en-US" sz="2000" dirty="0" smtClean="0"/>
              <a:t>Enrollment, Contact Management </a:t>
            </a:r>
          </a:p>
          <a:p>
            <a:pPr lvl="2"/>
            <a:r>
              <a:rPr lang="en-US" sz="2000" dirty="0" smtClean="0"/>
              <a:t>Non-capital Construction, leasing, Health Care engineering, Biomedical Equipment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52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Program(s) Summary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Describe Program(s):</a:t>
            </a:r>
            <a:endParaRPr lang="en-US" sz="2800" dirty="0"/>
          </a:p>
          <a:p>
            <a:pPr lvl="1"/>
            <a:r>
              <a:rPr lang="en-US" sz="2400" dirty="0" smtClean="0"/>
              <a:t>Health Care supply chain optimization </a:t>
            </a:r>
            <a:endParaRPr lang="en-US" sz="2400" dirty="0"/>
          </a:p>
          <a:p>
            <a:pPr lvl="1"/>
            <a:r>
              <a:rPr lang="en-US" sz="2400" dirty="0" smtClean="0"/>
              <a:t>Results in reduced price and quality variability across a gamut of product domains, </a:t>
            </a:r>
            <a:r>
              <a:rPr lang="en-US" sz="2400" dirty="0" err="1" smtClean="0"/>
              <a:t>incl</a:t>
            </a:r>
            <a:r>
              <a:rPr lang="en-US" sz="2400" dirty="0" smtClean="0"/>
              <a:t>:</a:t>
            </a:r>
          </a:p>
          <a:p>
            <a:pPr lvl="2"/>
            <a:r>
              <a:rPr lang="en-US" sz="2000" dirty="0" smtClean="0"/>
              <a:t>Medical, Surgical, Biomedical Equipment, Prosthetics, Facilities, Textiles, Ancillaries (e.g. Lab) and related product lines </a:t>
            </a:r>
            <a:endParaRPr lang="en-US" sz="2000" dirty="0" smtClean="0"/>
          </a:p>
          <a:p>
            <a:pPr lvl="1"/>
            <a:r>
              <a:rPr lang="en-US" sz="2400" dirty="0" smtClean="0"/>
              <a:t>Currently: Evolving </a:t>
            </a:r>
          </a:p>
          <a:p>
            <a:pPr lvl="2"/>
            <a:r>
              <a:rPr lang="en-US" sz="2000" dirty="0" smtClean="0"/>
              <a:t>Established the Program Executive Office (PEO) that </a:t>
            </a:r>
            <a:r>
              <a:rPr lang="en-US" sz="2000" dirty="0" smtClean="0"/>
              <a:t>is systemically completing requirements packages across the identified domains</a:t>
            </a:r>
            <a:endParaRPr lang="en-US" sz="2000" dirty="0" smtClean="0"/>
          </a:p>
          <a:p>
            <a:pPr lvl="1"/>
            <a:r>
              <a:rPr lang="en-US" sz="2400" dirty="0" smtClean="0"/>
              <a:t>Future trends</a:t>
            </a:r>
          </a:p>
          <a:p>
            <a:pPr lvl="2"/>
            <a:r>
              <a:rPr lang="en-US" sz="2000" dirty="0" smtClean="0"/>
              <a:t>Aggressive and complete contracting establishing system of national contracts for all major categories of Hospital supply </a:t>
            </a:r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96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Program(s) Summary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585940"/>
            <a:ext cx="4085867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1" y="2760209"/>
            <a:ext cx="4343400" cy="26499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1676400"/>
            <a:ext cx="3147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Overview of Supply Chain Process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905000"/>
            <a:ext cx="792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Graphic depicts the overall supply chain process. At each stage in the supply chain process opportunities exist for discovering efficiencies.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817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Program(s) Summary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 smtClean="0"/>
              <a:t>Current </a:t>
            </a:r>
            <a:r>
              <a:rPr lang="en-US" sz="1600" b="1" dirty="0"/>
              <a:t>Activities: </a:t>
            </a:r>
          </a:p>
          <a:p>
            <a:pPr lvl="1"/>
            <a:r>
              <a:rPr lang="en-US" sz="1200" b="1" dirty="0" smtClean="0"/>
              <a:t>Analyze Current Spend Patterns: </a:t>
            </a:r>
            <a:r>
              <a:rPr lang="en-US" sz="1200" dirty="0" smtClean="0"/>
              <a:t>Analysis </a:t>
            </a:r>
            <a:r>
              <a:rPr lang="en-US" sz="1200" dirty="0"/>
              <a:t>of </a:t>
            </a:r>
            <a:r>
              <a:rPr lang="en-US" sz="1200" dirty="0" smtClean="0"/>
              <a:t>Supply </a:t>
            </a:r>
            <a:r>
              <a:rPr lang="en-US" sz="1200" dirty="0"/>
              <a:t>Spend to identify target commodities </a:t>
            </a:r>
            <a:r>
              <a:rPr lang="en-US" sz="1200" dirty="0" smtClean="0"/>
              <a:t>for </a:t>
            </a:r>
            <a:r>
              <a:rPr lang="en-US" sz="1200" dirty="0"/>
              <a:t>potential inclusion </a:t>
            </a:r>
            <a:r>
              <a:rPr lang="en-US" sz="1200" dirty="0" smtClean="0"/>
              <a:t>into strategic and national contracting. </a:t>
            </a:r>
          </a:p>
          <a:p>
            <a:pPr lvl="1"/>
            <a:r>
              <a:rPr lang="en-US" sz="1200" b="1" dirty="0" smtClean="0"/>
              <a:t>Regional and National Contracts: </a:t>
            </a:r>
            <a:r>
              <a:rPr lang="en-US" sz="1200" dirty="0" smtClean="0"/>
              <a:t>Establish increasing scope contracts to reduce need to perform spot procurements. </a:t>
            </a:r>
            <a:endParaRPr lang="en-US" sz="1200" dirty="0"/>
          </a:p>
          <a:p>
            <a:pPr lvl="1"/>
            <a:r>
              <a:rPr lang="en-US" sz="1200" b="1" dirty="0" smtClean="0"/>
              <a:t>Performance Measurement: </a:t>
            </a:r>
            <a:r>
              <a:rPr lang="en-US" sz="1200" dirty="0" smtClean="0"/>
              <a:t>Target </a:t>
            </a:r>
            <a:r>
              <a:rPr lang="en-US" sz="1200" dirty="0"/>
              <a:t>inventory stock on hand and local procurement requests. </a:t>
            </a:r>
            <a:r>
              <a:rPr lang="en-US" sz="1200" dirty="0" smtClean="0"/>
              <a:t>Improve efficiency of primary inventory. Establish visibility into secondary inventory. </a:t>
            </a:r>
          </a:p>
          <a:p>
            <a:pPr lvl="1"/>
            <a:r>
              <a:rPr lang="en-US" sz="1200" b="1" dirty="0" smtClean="0"/>
              <a:t>Harmonize Inventory Management: </a:t>
            </a:r>
            <a:r>
              <a:rPr lang="en-US" sz="1200" dirty="0" smtClean="0"/>
              <a:t>Adopt strong practices for inventory management and distribute. </a:t>
            </a:r>
          </a:p>
          <a:p>
            <a:pPr lvl="1"/>
            <a:r>
              <a:rPr lang="en-US" sz="1200" b="1" dirty="0" smtClean="0"/>
              <a:t>Management Reviews: </a:t>
            </a:r>
            <a:r>
              <a:rPr lang="en-US" sz="1200" dirty="0" smtClean="0"/>
              <a:t>Implementing </a:t>
            </a:r>
            <a:r>
              <a:rPr lang="en-US" sz="1200" dirty="0"/>
              <a:t>activities associated with GAO recommendation regarding Reusable Medical Equipment when Logistics controls inventory processes for Med/</a:t>
            </a:r>
            <a:r>
              <a:rPr lang="en-US" sz="1200" dirty="0" err="1"/>
              <a:t>Surg</a:t>
            </a:r>
            <a:r>
              <a:rPr lang="en-US" sz="1200" dirty="0"/>
              <a:t> items</a:t>
            </a:r>
            <a:r>
              <a:rPr lang="en-US" sz="1200" dirty="0" smtClean="0"/>
              <a:t>.</a:t>
            </a:r>
          </a:p>
          <a:p>
            <a:pPr lvl="1"/>
            <a:r>
              <a:rPr lang="en-US" sz="1200" b="1" dirty="0" smtClean="0"/>
              <a:t>Automate Inventory </a:t>
            </a:r>
            <a:r>
              <a:rPr lang="en-US" sz="1200" b="1" dirty="0"/>
              <a:t>Management: </a:t>
            </a:r>
            <a:r>
              <a:rPr lang="en-US" sz="1200" dirty="0" smtClean="0"/>
              <a:t>Introduce mechanization/automation of secondary inventory. </a:t>
            </a:r>
            <a:endParaRPr lang="en-US" sz="1200" dirty="0"/>
          </a:p>
          <a:p>
            <a:r>
              <a:rPr lang="en-US" sz="1600" b="1" dirty="0"/>
              <a:t>Future Improvements: </a:t>
            </a:r>
          </a:p>
          <a:p>
            <a:pPr lvl="1"/>
            <a:r>
              <a:rPr lang="en-US" sz="1200" b="1" dirty="0" smtClean="0"/>
              <a:t>Continue: </a:t>
            </a:r>
            <a:r>
              <a:rPr lang="en-US" sz="1200" dirty="0" smtClean="0"/>
              <a:t>Performance Measurement, Nomenclature Standardization, Inventory Management, Management Reviews.  </a:t>
            </a:r>
          </a:p>
          <a:p>
            <a:pPr lvl="1"/>
            <a:r>
              <a:rPr lang="en-US" sz="1200" b="1" dirty="0" smtClean="0"/>
              <a:t>Policy</a:t>
            </a:r>
            <a:r>
              <a:rPr lang="en-US" sz="1200" b="1" dirty="0"/>
              <a:t>: </a:t>
            </a:r>
            <a:r>
              <a:rPr lang="en-US" sz="1200" dirty="0"/>
              <a:t> Adjust inventory policies to enable VHA to more efficiently employ supply chain improvement. </a:t>
            </a:r>
          </a:p>
          <a:p>
            <a:pPr lvl="1"/>
            <a:r>
              <a:rPr lang="en-US" sz="1200" b="1" dirty="0" smtClean="0"/>
              <a:t>National and Strategic Source Contracts: </a:t>
            </a:r>
            <a:r>
              <a:rPr lang="en-US" sz="1200" dirty="0" smtClean="0"/>
              <a:t>VHA and OALC/SAC Partnership to award first slates of strategic sourcing opportunities. </a:t>
            </a:r>
            <a:endParaRPr lang="en-US" sz="1200" dirty="0"/>
          </a:p>
          <a:p>
            <a:pPr lvl="1"/>
            <a:r>
              <a:rPr lang="en-US" sz="1200" b="1" dirty="0" smtClean="0"/>
              <a:t>Monitor Sourcing: </a:t>
            </a:r>
            <a:r>
              <a:rPr lang="en-US" sz="1200" dirty="0" smtClean="0"/>
              <a:t>Establish performance monitors for strategically sourced items to ensure broad system adoption. </a:t>
            </a:r>
          </a:p>
          <a:p>
            <a:pPr lvl="1"/>
            <a:r>
              <a:rPr lang="en-US" sz="1200" b="1" dirty="0" smtClean="0"/>
              <a:t>Full Automation: </a:t>
            </a:r>
            <a:r>
              <a:rPr lang="en-US" sz="1200" dirty="0" smtClean="0"/>
              <a:t>Standardized inventory terminology across system. Improve management systems to allow dynamic item management. Achieve full integration between Inventory System | Point of Use System | Real Time Location System. </a:t>
            </a:r>
            <a:endParaRPr lang="en-US" sz="1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9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Acquisition/Opportunities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Opportunities: </a:t>
            </a:r>
          </a:p>
          <a:p>
            <a:pPr lvl="1"/>
            <a:r>
              <a:rPr lang="en-US" sz="2000" dirty="0"/>
              <a:t>Build long-standing, clinical, program, and procurement IPTs </a:t>
            </a:r>
            <a:r>
              <a:rPr lang="en-US" sz="2000" dirty="0" smtClean="0"/>
              <a:t>over lifecycle of product lines </a:t>
            </a:r>
          </a:p>
          <a:p>
            <a:pPr lvl="1"/>
            <a:r>
              <a:rPr lang="en-US" sz="2000" dirty="0" smtClean="0"/>
              <a:t>Assess Veteran and employee satisfaction with sourced items </a:t>
            </a:r>
            <a:endParaRPr lang="en-US" sz="2000" dirty="0"/>
          </a:p>
          <a:p>
            <a:pPr lvl="1"/>
            <a:r>
              <a:rPr lang="en-US" sz="2000" dirty="0" smtClean="0"/>
              <a:t>Analyze what we use across a broad system for specific needs: </a:t>
            </a:r>
          </a:p>
          <a:p>
            <a:pPr lvl="2"/>
            <a:r>
              <a:rPr lang="en-US" sz="1800" dirty="0" smtClean="0"/>
              <a:t>We may not strive to source “one-size-fits-all”; </a:t>
            </a:r>
          </a:p>
          <a:p>
            <a:pPr lvl="2"/>
            <a:r>
              <a:rPr lang="en-US" sz="1800" dirty="0" smtClean="0"/>
              <a:t>But…we do want clinically and technically astute acquisitions that minimize </a:t>
            </a:r>
            <a:r>
              <a:rPr lang="en-US" sz="1800" dirty="0" smtClean="0"/>
              <a:t>unnecessary variation </a:t>
            </a:r>
          </a:p>
          <a:p>
            <a:pPr lvl="1"/>
            <a:r>
              <a:rPr lang="en-US" sz="2000" dirty="0" smtClean="0"/>
              <a:t>Leverage our contracting activity to accelerate sourcing at time of use </a:t>
            </a:r>
          </a:p>
          <a:p>
            <a:pPr lvl="2"/>
            <a:r>
              <a:rPr lang="en-US" sz="1600" dirty="0" smtClean="0"/>
              <a:t>Approach contracts as systems, once awarded assess deployment, communications, and training</a:t>
            </a:r>
          </a:p>
          <a:p>
            <a:pPr lvl="2"/>
            <a:r>
              <a:rPr lang="en-US" sz="1600" dirty="0" smtClean="0"/>
              <a:t>Monitor adherence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38592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Acquisition/Opportunities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Future trends: </a:t>
            </a:r>
          </a:p>
          <a:p>
            <a:pPr lvl="1"/>
            <a:r>
              <a:rPr lang="en-US" sz="2000" dirty="0" smtClean="0"/>
              <a:t>Patient Centered Care must affect what we buy  </a:t>
            </a:r>
          </a:p>
          <a:p>
            <a:pPr lvl="2"/>
            <a:r>
              <a:rPr lang="en-US" sz="1600" dirty="0" smtClean="0"/>
              <a:t>Textiles, gowns, diapers, furniture, interior design </a:t>
            </a:r>
          </a:p>
          <a:p>
            <a:pPr lvl="1"/>
            <a:r>
              <a:rPr lang="en-US" sz="2000" dirty="0" smtClean="0"/>
              <a:t>Clinical Quality Indicators </a:t>
            </a:r>
          </a:p>
          <a:p>
            <a:pPr lvl="2"/>
            <a:r>
              <a:rPr lang="en-US" sz="1600" dirty="0" smtClean="0"/>
              <a:t>Pressure Ulcers; Efficacy; Reliability </a:t>
            </a:r>
          </a:p>
          <a:p>
            <a:pPr lvl="1"/>
            <a:r>
              <a:rPr lang="en-US" sz="2000" dirty="0" smtClean="0"/>
              <a:t>Patient and Employee Safety </a:t>
            </a:r>
          </a:p>
          <a:p>
            <a:pPr lvl="2"/>
            <a:r>
              <a:rPr lang="en-US" sz="1600" dirty="0" smtClean="0"/>
              <a:t>Ensuring cross-cutting requirements for patient and employee safety built into our acquisition philosophy</a:t>
            </a:r>
          </a:p>
          <a:p>
            <a:pPr lvl="1"/>
            <a:r>
              <a:rPr lang="en-US" sz="2000" dirty="0" smtClean="0"/>
              <a:t>Value</a:t>
            </a:r>
          </a:p>
          <a:p>
            <a:pPr lvl="2"/>
            <a:r>
              <a:rPr lang="en-US" sz="1600" dirty="0" smtClean="0"/>
              <a:t>Price competition and value to Veterans and Government </a:t>
            </a:r>
            <a:endParaRPr lang="en-US" sz="2000" dirty="0" smtClean="0"/>
          </a:p>
          <a:p>
            <a:pPr lvl="1"/>
            <a:r>
              <a:rPr lang="en-US" sz="2000" b="1" dirty="0" smtClean="0"/>
              <a:t>Ongoing</a:t>
            </a:r>
            <a:endParaRPr lang="en-US" sz="2000" b="1" dirty="0"/>
          </a:p>
          <a:p>
            <a:pPr lvl="2"/>
            <a:r>
              <a:rPr lang="en-US" sz="1600" dirty="0" smtClean="0"/>
              <a:t>VHA and OAL are committed to an ongoing program that is feeding a </a:t>
            </a:r>
            <a:r>
              <a:rPr lang="en-US" sz="1600" b="1" i="1" dirty="0" smtClean="0"/>
              <a:t>continuous cycle of acquisitions</a:t>
            </a:r>
            <a:endParaRPr lang="en-US" sz="1600" b="1" i="1" dirty="0"/>
          </a:p>
          <a:p>
            <a:pPr lvl="2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248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Acquisition/Opportunities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Changes</a:t>
            </a:r>
            <a:r>
              <a:rPr lang="en-US" sz="2400" dirty="0" smtClean="0"/>
              <a:t>/Shifts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/>
              <a:t>Establishment of a standing Directorate in VHA focused on clinical logistics and development of acquisition packages </a:t>
            </a:r>
          </a:p>
          <a:p>
            <a:pPr lvl="1"/>
            <a:r>
              <a:rPr lang="en-US" sz="2000" dirty="0" smtClean="0"/>
              <a:t>Increasing need to reduce inefficiencies in the overall value chain of delivery health care to Veterans and their families </a:t>
            </a:r>
          </a:p>
          <a:p>
            <a:pPr lvl="1"/>
            <a:r>
              <a:rPr lang="en-US" sz="2000" dirty="0" smtClean="0"/>
              <a:t>Imperative to extract maximum value of our Capital Assets, supplies and materials </a:t>
            </a:r>
            <a:endParaRPr lang="en-US" sz="2000" dirty="0" smtClean="0"/>
          </a:p>
          <a:p>
            <a:r>
              <a:rPr lang="en-US" sz="2400" dirty="0" smtClean="0"/>
              <a:t>Political climate impact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/>
              <a:t>Increasing scrutiny over what we buy, when we buy it, how much we pay for it, and what value it returns for Veterans and their families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935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9CBFD63972E45934400780BC6B41A" ma:contentTypeVersion="0" ma:contentTypeDescription="Create a new document." ma:contentTypeScope="" ma:versionID="afee095d6fed9014f7d118cd77a19d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4D35CD-2C41-4552-8090-08C8D05FE93B}"/>
</file>

<file path=customXml/itemProps2.xml><?xml version="1.0" encoding="utf-8"?>
<ds:datastoreItem xmlns:ds="http://schemas.openxmlformats.org/officeDocument/2006/customXml" ds:itemID="{C13F1B67-CCDB-4B78-ABD8-39422FA8882E}"/>
</file>

<file path=customXml/itemProps3.xml><?xml version="1.0" encoding="utf-8"?>
<ds:datastoreItem xmlns:ds="http://schemas.openxmlformats.org/officeDocument/2006/customXml" ds:itemID="{3CF8E3A5-7976-4CCA-B599-BF5233DD4C8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4076</TotalTime>
  <Words>733</Words>
  <Application>Microsoft Macintosh PowerPoint</Application>
  <PresentationFormat>On-screen Show (4:3)</PresentationFormat>
  <Paragraphs>91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Advanced Planning  Brief to Industry (APBI)    </vt:lpstr>
      <vt:lpstr>Agenda</vt:lpstr>
      <vt:lpstr>Background/Bio</vt:lpstr>
      <vt:lpstr>Major Program(s) Summary</vt:lpstr>
      <vt:lpstr>Major Program(s) Summary</vt:lpstr>
      <vt:lpstr>Major Program(s) Summary</vt:lpstr>
      <vt:lpstr>Upcoming Acquisition/Opportunities</vt:lpstr>
      <vt:lpstr>Upcoming Acquisition/Opportunities</vt:lpstr>
      <vt:lpstr>Upcoming Acquisition/Opportunities</vt:lpstr>
      <vt:lpstr>Questions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VA TAC</dc:title>
  <dc:creator>vhaeasrogans</dc:creator>
  <cp:lastModifiedBy>Philip Matkovsky</cp:lastModifiedBy>
  <cp:revision>573</cp:revision>
  <cp:lastPrinted>2013-10-21T21:47:33Z</cp:lastPrinted>
  <dcterms:created xsi:type="dcterms:W3CDTF">2009-09-28T17:46:17Z</dcterms:created>
  <dcterms:modified xsi:type="dcterms:W3CDTF">2013-11-05T23:46:19Z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0x0101001929CBFD63972E45934400780BC6B41A</vt:lpwstr>
  </property>
</Properties>
</file>