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8" r:id="rId1"/>
    <p:sldMasterId id="2147483675" r:id="rId2"/>
  </p:sldMasterIdLst>
  <p:notesMasterIdLst>
    <p:notesMasterId r:id="rId21"/>
  </p:notesMasterIdLst>
  <p:sldIdLst>
    <p:sldId id="282" r:id="rId3"/>
    <p:sldId id="305" r:id="rId4"/>
    <p:sldId id="306" r:id="rId5"/>
    <p:sldId id="307" r:id="rId6"/>
    <p:sldId id="285" r:id="rId7"/>
    <p:sldId id="316" r:id="rId8"/>
    <p:sldId id="314" r:id="rId9"/>
    <p:sldId id="321" r:id="rId10"/>
    <p:sldId id="317" r:id="rId11"/>
    <p:sldId id="320" r:id="rId12"/>
    <p:sldId id="290" r:id="rId13"/>
    <p:sldId id="291" r:id="rId14"/>
    <p:sldId id="292" r:id="rId15"/>
    <p:sldId id="319" r:id="rId16"/>
    <p:sldId id="298" r:id="rId17"/>
    <p:sldId id="318" r:id="rId18"/>
    <p:sldId id="304" r:id="rId19"/>
    <p:sldId id="294" r:id="rId2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741" autoAdjust="0"/>
    <p:restoredTop sz="93375" autoAdjust="0"/>
  </p:normalViewPr>
  <p:slideViewPr>
    <p:cSldViewPr>
      <p:cViewPr varScale="1">
        <p:scale>
          <a:sx n="95" d="100"/>
          <a:sy n="95" d="100"/>
        </p:scale>
        <p:origin x="-94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824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vacofpcc.dva.va.gov\Groups\Information%20&amp;%20Technology\005F1A\Current%20FY\Budget%20Formulation\Briefings%20and%20Presentations\FY2015\Backup%20Spreadsheets\Copy%20of%20IT%20Appropriation%20Trend%20Graphs%20v04022014%20v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68911737272505"/>
          <c:y val="1.8038846554523192E-2"/>
          <c:w val="0.86185470136843634"/>
          <c:h val="0.8820327546363619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cat>
            <c:strRef>
              <c:f>Sheet1!$A$2:$A$10</c:f>
              <c:strCache>
                <c:ptCount val="9"/>
                <c:pt idx="0">
                  <c:v>FY 07</c:v>
                </c:pt>
                <c:pt idx="1">
                  <c:v>FY 08</c:v>
                </c:pt>
                <c:pt idx="2">
                  <c:v>FY 09</c:v>
                </c:pt>
                <c:pt idx="3">
                  <c:v>FY 10</c:v>
                </c:pt>
                <c:pt idx="4">
                  <c:v>FY 11</c:v>
                </c:pt>
                <c:pt idx="5">
                  <c:v>FY 12</c:v>
                </c:pt>
                <c:pt idx="6">
                  <c:v>FY 13</c:v>
                </c:pt>
                <c:pt idx="7">
                  <c:v>FY 14</c:v>
                </c:pt>
                <c:pt idx="8">
                  <c:v>FY 15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1.891</c:v>
                </c:pt>
                <c:pt idx="1">
                  <c:v>2.351</c:v>
                </c:pt>
                <c:pt idx="2">
                  <c:v>2.7010000000000001</c:v>
                </c:pt>
                <c:pt idx="3">
                  <c:v>3.16</c:v>
                </c:pt>
                <c:pt idx="4">
                  <c:v>3.141</c:v>
                </c:pt>
                <c:pt idx="5">
                  <c:v>3.1110000000000002</c:v>
                </c:pt>
                <c:pt idx="6">
                  <c:v>3.5209999999999999</c:v>
                </c:pt>
                <c:pt idx="7">
                  <c:v>3.7029999999999998</c:v>
                </c:pt>
                <c:pt idx="8">
                  <c:v>3.9033440000000001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10005">
              <a:solidFill>
                <a:schemeClr val="tx1"/>
              </a:solidFill>
              <a:prstDash val="dash"/>
            </a:ln>
          </c:spPr>
          <c:marker>
            <c:symbol val="none"/>
          </c:marker>
          <c:cat>
            <c:strRef>
              <c:f>Sheet1!$A$2:$A$10</c:f>
              <c:strCache>
                <c:ptCount val="9"/>
                <c:pt idx="0">
                  <c:v>FY 07</c:v>
                </c:pt>
                <c:pt idx="1">
                  <c:v>FY 08</c:v>
                </c:pt>
                <c:pt idx="2">
                  <c:v>FY 09</c:v>
                </c:pt>
                <c:pt idx="3">
                  <c:v>FY 10</c:v>
                </c:pt>
                <c:pt idx="4">
                  <c:v>FY 11</c:v>
                </c:pt>
                <c:pt idx="5">
                  <c:v>FY 12</c:v>
                </c:pt>
                <c:pt idx="6">
                  <c:v>FY 13</c:v>
                </c:pt>
                <c:pt idx="7">
                  <c:v>FY 14</c:v>
                </c:pt>
                <c:pt idx="8">
                  <c:v>FY 15</c:v>
                </c:pt>
              </c:strCache>
            </c:strRef>
          </c:cat>
          <c:val>
            <c:numRef>
              <c:f>Sheet1!$D$2:$D$10</c:f>
              <c:numCache>
                <c:formatCode>_(* #,##0_);_(* \(#,##0\);_(* "-"??_);_(@_)</c:formatCode>
                <c:ptCount val="9"/>
                <c:pt idx="0">
                  <c:v>1387548000</c:v>
                </c:pt>
                <c:pt idx="1">
                  <c:v>2171237000</c:v>
                </c:pt>
                <c:pt idx="2">
                  <c:v>2411037000</c:v>
                </c:pt>
                <c:pt idx="3">
                  <c:v>3311883000</c:v>
                </c:pt>
                <c:pt idx="4">
                  <c:v>712586000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930368"/>
        <c:axId val="112549888"/>
      </c:lineChart>
      <c:catAx>
        <c:axId val="111930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12549888"/>
        <c:crosses val="autoZero"/>
        <c:auto val="1"/>
        <c:lblAlgn val="ctr"/>
        <c:lblOffset val="100"/>
        <c:noMultiLvlLbl val="0"/>
      </c:catAx>
      <c:valAx>
        <c:axId val="112549888"/>
        <c:scaling>
          <c:orientation val="minMax"/>
          <c:max val="4"/>
          <c:min val="1.4"/>
        </c:scaling>
        <c:delete val="0"/>
        <c:axPos val="l"/>
        <c:title>
          <c:tx>
            <c:rich>
              <a:bodyPr/>
              <a:lstStyle/>
              <a:p>
                <a:pPr>
                  <a:defRPr sz="188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1600" dirty="0"/>
                  <a:t>$ Billions</a:t>
                </a:r>
              </a:p>
            </c:rich>
          </c:tx>
          <c:layout>
            <c:manualLayout>
              <c:xMode val="edge"/>
              <c:yMode val="edge"/>
              <c:x val="2.5026747610747167E-2"/>
              <c:y val="0.3652547024637367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11930368"/>
        <c:crosses val="autoZero"/>
        <c:crossBetween val="between"/>
        <c:majorUnit val="0.2"/>
      </c:valAx>
      <c:spPr>
        <a:noFill/>
        <a:ln w="27053">
          <a:noFill/>
        </a:ln>
      </c:spPr>
    </c:plotArea>
    <c:plotVisOnly val="1"/>
    <c:dispBlanksAs val="gap"/>
    <c:showDLblsOverMax val="0"/>
  </c:chart>
  <c:spPr>
    <a:ln w="3335" cap="sq" cmpd="sng">
      <a:solidFill>
        <a:prstClr val="black"/>
      </a:solidFill>
      <a:prstDash val="solid"/>
      <a:miter lim="800000"/>
    </a:ln>
  </c:spPr>
  <c:txPr>
    <a:bodyPr/>
    <a:lstStyle/>
    <a:p>
      <a:pPr>
        <a:defRPr sz="1891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822409210464327E-2"/>
          <c:y val="3.3340281846441909E-2"/>
          <c:w val="0.85675410953778608"/>
          <c:h val="0.9004017050393060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'IT BA Trends '!$N$17</c:f>
              <c:strCache>
                <c:ptCount val="1"/>
                <c:pt idx="0">
                  <c:v>DME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 $0.643</a:t>
                    </a:r>
                  </a:p>
                  <a:p>
                    <a:r>
                      <a:rPr lang="en-US"/>
                      <a:t>23.8%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 $0.691</a:t>
                    </a:r>
                  </a:p>
                  <a:p>
                    <a:r>
                      <a:rPr lang="en-US"/>
                      <a:t>21.9%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 $0.885</a:t>
                    </a:r>
                  </a:p>
                  <a:p>
                    <a:r>
                      <a:rPr lang="en-US"/>
                      <a:t>28.2%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 $0.580</a:t>
                    </a:r>
                  </a:p>
                  <a:p>
                    <a:r>
                      <a:rPr lang="en-US"/>
                      <a:t>18.7%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/>
                      <a:t> $</a:t>
                    </a:r>
                    <a:r>
                      <a:rPr lang="en-US" dirty="0" smtClean="0"/>
                      <a:t>0.517</a:t>
                    </a:r>
                    <a:endParaRPr lang="en-US" dirty="0"/>
                  </a:p>
                  <a:p>
                    <a:r>
                      <a:rPr lang="en-US" dirty="0"/>
                      <a:t>14.7%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 $0.495</a:t>
                    </a:r>
                  </a:p>
                  <a:p>
                    <a:r>
                      <a:rPr lang="en-US"/>
                      <a:t>13.4%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 $0.531</a:t>
                    </a:r>
                  </a:p>
                  <a:p>
                    <a:r>
                      <a:rPr lang="en-US"/>
                      <a:t>13.6%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'IT BA Trends '!$M$18:$M$24</c:f>
              <c:strCache>
                <c:ptCount val="7"/>
                <c:pt idx="0">
                  <c:v>FY 09 </c:v>
                </c:pt>
                <c:pt idx="1">
                  <c:v>FY 10 </c:v>
                </c:pt>
                <c:pt idx="2">
                  <c:v>FY 11 </c:v>
                </c:pt>
                <c:pt idx="3">
                  <c:v>FY 12</c:v>
                </c:pt>
                <c:pt idx="4">
                  <c:v>FY 13</c:v>
                </c:pt>
                <c:pt idx="5">
                  <c:v>FY 14</c:v>
                </c:pt>
                <c:pt idx="6">
                  <c:v>FY 15</c:v>
                </c:pt>
              </c:strCache>
            </c:strRef>
          </c:cat>
          <c:val>
            <c:numRef>
              <c:f>'IT BA Trends '!$N$18:$N$24</c:f>
              <c:numCache>
                <c:formatCode>_("$"* #,##0.000_);_("$"* \(#,##0.000\);_("$"* "-"??_);_(@_)</c:formatCode>
                <c:ptCount val="7"/>
                <c:pt idx="0">
                  <c:v>0.64300000000000002</c:v>
                </c:pt>
                <c:pt idx="1">
                  <c:v>0.69074999999999998</c:v>
                </c:pt>
                <c:pt idx="2">
                  <c:v>0.88488900000000004</c:v>
                </c:pt>
                <c:pt idx="3">
                  <c:v>0.58035800000000004</c:v>
                </c:pt>
                <c:pt idx="4">
                  <c:v>0.51792099999999996</c:v>
                </c:pt>
                <c:pt idx="5">
                  <c:v>0.49529099999999998</c:v>
                </c:pt>
                <c:pt idx="6">
                  <c:v>0.53112700000000002</c:v>
                </c:pt>
              </c:numCache>
            </c:numRef>
          </c:val>
        </c:ser>
        <c:ser>
          <c:idx val="1"/>
          <c:order val="1"/>
          <c:tx>
            <c:strRef>
              <c:f>'IT BA Trends '!$O$17</c:f>
              <c:strCache>
                <c:ptCount val="1"/>
                <c:pt idx="0">
                  <c:v>OM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  <a:effectLst>
              <a:glow rad="127000">
                <a:schemeClr val="bg1"/>
              </a:glow>
              <a:outerShdw blurRad="50800" dist="50800" dir="5400000" algn="ctr" rotWithShape="0">
                <a:schemeClr val="bg1"/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 $1.328</a:t>
                    </a:r>
                  </a:p>
                  <a:p>
                    <a:r>
                      <a:rPr lang="en-US"/>
                      <a:t>49.2%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 $1.647</a:t>
                    </a:r>
                  </a:p>
                  <a:p>
                    <a:r>
                      <a:rPr lang="en-US"/>
                      <a:t>52.1%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 $1.357</a:t>
                    </a:r>
                  </a:p>
                  <a:p>
                    <a:r>
                      <a:rPr lang="en-US"/>
                      <a:t>43.2%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 $1.616</a:t>
                    </a:r>
                  </a:p>
                  <a:p>
                    <a:r>
                      <a:rPr lang="en-US"/>
                      <a:t>51.9%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 $2.030</a:t>
                    </a:r>
                  </a:p>
                  <a:p>
                    <a:r>
                      <a:rPr lang="en-US"/>
                      <a:t>57.7%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 $2.182</a:t>
                    </a:r>
                  </a:p>
                  <a:p>
                    <a:r>
                      <a:rPr lang="en-US"/>
                      <a:t>58.9%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 $2.333</a:t>
                    </a:r>
                  </a:p>
                  <a:p>
                    <a:r>
                      <a:rPr lang="en-US"/>
                      <a:t>59.8%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'IT BA Trends '!$M$18:$M$24</c:f>
              <c:strCache>
                <c:ptCount val="7"/>
                <c:pt idx="0">
                  <c:v>FY 09 </c:v>
                </c:pt>
                <c:pt idx="1">
                  <c:v>FY 10 </c:v>
                </c:pt>
                <c:pt idx="2">
                  <c:v>FY 11 </c:v>
                </c:pt>
                <c:pt idx="3">
                  <c:v>FY 12</c:v>
                </c:pt>
                <c:pt idx="4">
                  <c:v>FY 13</c:v>
                </c:pt>
                <c:pt idx="5">
                  <c:v>FY 14</c:v>
                </c:pt>
                <c:pt idx="6">
                  <c:v>FY 15</c:v>
                </c:pt>
              </c:strCache>
            </c:strRef>
          </c:cat>
          <c:val>
            <c:numRef>
              <c:f>'IT BA Trends '!$O$18:$O$24</c:f>
              <c:numCache>
                <c:formatCode>_("$"* #,##0.000_);_("$"* \(#,##0.000\);_("$"* "-"??_);_(@_)</c:formatCode>
                <c:ptCount val="7"/>
                <c:pt idx="0">
                  <c:v>1.3280000000000001</c:v>
                </c:pt>
                <c:pt idx="1">
                  <c:v>1.6474260000000001</c:v>
                </c:pt>
                <c:pt idx="2">
                  <c:v>1.3567149999999999</c:v>
                </c:pt>
                <c:pt idx="3">
                  <c:v>1.616018</c:v>
                </c:pt>
                <c:pt idx="4">
                  <c:v>2.0301309999999999</c:v>
                </c:pt>
                <c:pt idx="5">
                  <c:v>2.1816529999999998</c:v>
                </c:pt>
                <c:pt idx="6">
                  <c:v>2.3332169999999999</c:v>
                </c:pt>
              </c:numCache>
            </c:numRef>
          </c:val>
        </c:ser>
        <c:ser>
          <c:idx val="2"/>
          <c:order val="2"/>
          <c:tx>
            <c:strRef>
              <c:f>'IT BA Trends '!$P$17</c:f>
              <c:strCache>
                <c:ptCount val="1"/>
                <c:pt idx="0">
                  <c:v>Pay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 $0.729</a:t>
                    </a:r>
                  </a:p>
                  <a:p>
                    <a:r>
                      <a:rPr lang="en-US"/>
                      <a:t>27%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 $0.822</a:t>
                    </a:r>
                  </a:p>
                  <a:p>
                    <a:r>
                      <a:rPr lang="en-US"/>
                      <a:t>26%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 $0.899</a:t>
                    </a:r>
                  </a:p>
                  <a:p>
                    <a:r>
                      <a:rPr lang="en-US"/>
                      <a:t>28.6%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 $0.915</a:t>
                    </a:r>
                  </a:p>
                  <a:p>
                    <a:r>
                      <a:rPr lang="en-US"/>
                      <a:t>29.4%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/>
                      <a:t> $</a:t>
                    </a:r>
                    <a:r>
                      <a:rPr lang="en-US" dirty="0" smtClean="0"/>
                      <a:t>0.974</a:t>
                    </a:r>
                    <a:endParaRPr lang="en-US" dirty="0"/>
                  </a:p>
                  <a:p>
                    <a:r>
                      <a:rPr lang="en-US" dirty="0"/>
                      <a:t>27.7%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 $1.026</a:t>
                    </a:r>
                  </a:p>
                  <a:p>
                    <a:r>
                      <a:rPr lang="en-US"/>
                      <a:t>27.7%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 $1.039</a:t>
                    </a:r>
                  </a:p>
                  <a:p>
                    <a:r>
                      <a:rPr lang="en-US"/>
                      <a:t>26.6%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'IT BA Trends '!$M$18:$M$24</c:f>
              <c:strCache>
                <c:ptCount val="7"/>
                <c:pt idx="0">
                  <c:v>FY 09 </c:v>
                </c:pt>
                <c:pt idx="1">
                  <c:v>FY 10 </c:v>
                </c:pt>
                <c:pt idx="2">
                  <c:v>FY 11 </c:v>
                </c:pt>
                <c:pt idx="3">
                  <c:v>FY 12</c:v>
                </c:pt>
                <c:pt idx="4">
                  <c:v>FY 13</c:v>
                </c:pt>
                <c:pt idx="5">
                  <c:v>FY 14</c:v>
                </c:pt>
                <c:pt idx="6">
                  <c:v>FY 15</c:v>
                </c:pt>
              </c:strCache>
            </c:strRef>
          </c:cat>
          <c:val>
            <c:numRef>
              <c:f>'IT BA Trends '!$P$18:$P$24</c:f>
              <c:numCache>
                <c:formatCode>_("$"* #,##0.000_);_("$"* \(#,##0.000\);_("$"* "-"??_);_(@_)</c:formatCode>
                <c:ptCount val="7"/>
                <c:pt idx="0">
                  <c:v>0.72923700000000002</c:v>
                </c:pt>
                <c:pt idx="1">
                  <c:v>0.82182500000000003</c:v>
                </c:pt>
                <c:pt idx="2">
                  <c:v>0.89900000000000002</c:v>
                </c:pt>
                <c:pt idx="3">
                  <c:v>0.91500000000000004</c:v>
                </c:pt>
                <c:pt idx="4">
                  <c:v>0.97365400000000002</c:v>
                </c:pt>
                <c:pt idx="5">
                  <c:v>1.0264</c:v>
                </c:pt>
                <c:pt idx="6">
                  <c:v>1.0389999999999999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7705344"/>
        <c:axId val="108143744"/>
      </c:barChart>
      <c:catAx>
        <c:axId val="97705344"/>
        <c:scaling>
          <c:orientation val="minMax"/>
        </c:scaling>
        <c:delete val="0"/>
        <c:axPos val="b"/>
        <c:majorTickMark val="out"/>
        <c:minorTickMark val="none"/>
        <c:tickLblPos val="nextTo"/>
        <c:crossAx val="108143744"/>
        <c:crosses val="autoZero"/>
        <c:auto val="1"/>
        <c:lblAlgn val="ctr"/>
        <c:lblOffset val="100"/>
        <c:noMultiLvlLbl val="0"/>
      </c:catAx>
      <c:valAx>
        <c:axId val="108143744"/>
        <c:scaling>
          <c:orientation val="minMax"/>
        </c:scaling>
        <c:delete val="0"/>
        <c:axPos val="l"/>
        <c:majorGridlines/>
        <c:numFmt formatCode="_(&quot;$&quot;* #,##0.000_);_(&quot;$&quot;* \(#,##0.000\);_(&quot;$&quot;* &quot;-&quot;??_);_(@_)" sourceLinked="1"/>
        <c:majorTickMark val="out"/>
        <c:minorTickMark val="none"/>
        <c:tickLblPos val="nextTo"/>
        <c:crossAx val="977053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994797218457513"/>
          <c:y val="2.9290496227569848E-2"/>
          <c:w val="8.52791658698418E-2"/>
          <c:h val="0.17981907151125909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0.3575</cdr:x>
      <cdr:y>0.76035</cdr:y>
    </cdr:from>
    <cdr:to>
      <cdr:x>0.478</cdr:x>
      <cdr:y>0.96365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606800" y="362743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0.11667</cdr:x>
      <cdr:y>0.75758</cdr:y>
    </cdr:from>
    <cdr:to>
      <cdr:x>0.22805</cdr:x>
      <cdr:y>0.84225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066800" y="3810000"/>
          <a:ext cx="1018459" cy="4258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800" dirty="0" smtClean="0"/>
            <a:t>$1.891 B (Pres. Bud.)</a:t>
          </a:r>
        </a:p>
        <a:p xmlns:a="http://schemas.openxmlformats.org/drawingml/2006/main">
          <a:pPr algn="ctr"/>
          <a:r>
            <a:rPr lang="en-US" sz="800" dirty="0" smtClean="0"/>
            <a:t>(See Note)</a:t>
          </a:r>
          <a:endParaRPr lang="en-US" sz="800" dirty="0"/>
        </a:p>
      </cdr:txBody>
    </cdr:sp>
  </cdr:relSizeAnchor>
  <cdr:relSizeAnchor xmlns:cdr="http://schemas.openxmlformats.org/drawingml/2006/chartDrawing">
    <cdr:from>
      <cdr:x>0.21176</cdr:x>
      <cdr:y>0.61626</cdr:y>
    </cdr:from>
    <cdr:to>
      <cdr:x>0.32138</cdr:x>
      <cdr:y>0.70093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936288" y="3246050"/>
          <a:ext cx="1002365" cy="4459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800" dirty="0" smtClean="0"/>
            <a:t>$2.073 B</a:t>
          </a:r>
        </a:p>
        <a:p xmlns:a="http://schemas.openxmlformats.org/drawingml/2006/main">
          <a:pPr algn="ctr"/>
          <a:r>
            <a:rPr lang="en-US" sz="800" dirty="0" smtClean="0"/>
            <a:t>(Pres. Bud.)</a:t>
          </a:r>
          <a:endParaRPr lang="en-US" sz="800" dirty="0"/>
        </a:p>
      </cdr:txBody>
    </cdr:sp>
  </cdr:relSizeAnchor>
  <cdr:relSizeAnchor xmlns:cdr="http://schemas.openxmlformats.org/drawingml/2006/chartDrawing">
    <cdr:from>
      <cdr:x>0.2</cdr:x>
      <cdr:y>0.46743</cdr:y>
    </cdr:from>
    <cdr:to>
      <cdr:x>0.28333</cdr:x>
      <cdr:y>0.58025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828800" y="2209800"/>
          <a:ext cx="762000" cy="5333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800" dirty="0" smtClean="0"/>
            <a:t>$2.351 B</a:t>
          </a:r>
        </a:p>
        <a:p xmlns:a="http://schemas.openxmlformats.org/drawingml/2006/main">
          <a:pPr algn="ctr"/>
          <a:r>
            <a:rPr lang="en-US" sz="800" dirty="0" smtClean="0"/>
            <a:t>(Pres. Bud. </a:t>
          </a:r>
        </a:p>
        <a:p xmlns:a="http://schemas.openxmlformats.org/drawingml/2006/main">
          <a:pPr algn="ctr"/>
          <a:r>
            <a:rPr lang="en-US" sz="800" dirty="0" smtClean="0"/>
            <a:t>+ Transfer)</a:t>
          </a:r>
          <a:endParaRPr lang="en-US" sz="800" dirty="0"/>
        </a:p>
      </cdr:txBody>
    </cdr:sp>
  </cdr:relSizeAnchor>
  <cdr:relSizeAnchor xmlns:cdr="http://schemas.openxmlformats.org/drawingml/2006/chartDrawing">
    <cdr:from>
      <cdr:x>0.33194</cdr:x>
      <cdr:y>0.45024</cdr:y>
    </cdr:from>
    <cdr:to>
      <cdr:x>0.40694</cdr:x>
      <cdr:y>0.53213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3035270" y="2371560"/>
          <a:ext cx="685800" cy="4313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800" dirty="0" smtClean="0"/>
            <a:t>$2.442 B</a:t>
          </a:r>
        </a:p>
        <a:p xmlns:a="http://schemas.openxmlformats.org/drawingml/2006/main">
          <a:pPr algn="ctr"/>
          <a:r>
            <a:rPr lang="en-US" sz="800" dirty="0" smtClean="0"/>
            <a:t>(Pres. Bud.)</a:t>
          </a:r>
        </a:p>
      </cdr:txBody>
    </cdr:sp>
  </cdr:relSizeAnchor>
  <cdr:relSizeAnchor xmlns:cdr="http://schemas.openxmlformats.org/drawingml/2006/chartDrawing">
    <cdr:from>
      <cdr:x>0.3925</cdr:x>
      <cdr:y>0.19419</cdr:y>
    </cdr:from>
    <cdr:to>
      <cdr:x>0.46302</cdr:x>
      <cdr:y>0.27478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3589000" y="1022846"/>
          <a:ext cx="644835" cy="4244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800" dirty="0" smtClean="0"/>
            <a:t>$3.307 B </a:t>
          </a:r>
        </a:p>
        <a:p xmlns:a="http://schemas.openxmlformats.org/drawingml/2006/main">
          <a:r>
            <a:rPr lang="en-US" sz="800" dirty="0" smtClean="0"/>
            <a:t>(Pres. Bud.)</a:t>
          </a:r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0.34167</cdr:x>
      <cdr:y>0.57685</cdr:y>
    </cdr:from>
    <cdr:to>
      <cdr:x>0.42463</cdr:x>
      <cdr:y>0.74747</cdr:y>
    </cdr:to>
    <cdr:grpSp>
      <cdr:nvGrpSpPr>
        <cdr:cNvPr id="79" name="Group 78"/>
        <cdr:cNvGrpSpPr/>
      </cdr:nvGrpSpPr>
      <cdr:grpSpPr>
        <a:xfrm xmlns:a="http://schemas.openxmlformats.org/drawingml/2006/main">
          <a:off x="3124230" y="2956824"/>
          <a:ext cx="758587" cy="874566"/>
          <a:chOff x="3124200" y="2844800"/>
          <a:chExt cx="758650" cy="914400"/>
        </a:xfrm>
      </cdr:grpSpPr>
      <cdr:sp macro="" textlink="">
        <cdr:nvSpPr>
          <cdr:cNvPr id="3" name="Right Brace 2"/>
          <cdr:cNvSpPr/>
        </cdr:nvSpPr>
        <cdr:spPr>
          <a:xfrm xmlns:a="http://schemas.openxmlformats.org/drawingml/2006/main">
            <a:off x="3124200" y="2844800"/>
            <a:ext cx="162702" cy="914400"/>
          </a:xfrm>
          <a:prstGeom xmlns:a="http://schemas.openxmlformats.org/drawingml/2006/main" prst="rightBrace">
            <a:avLst/>
          </a:prstGeom>
          <a:ln xmlns:a="http://schemas.openxmlformats.org/drawingml/2006/main">
            <a:solidFill>
              <a:schemeClr val="tx1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20" name="TextBox 1"/>
          <cdr:cNvSpPr txBox="1"/>
        </cdr:nvSpPr>
        <cdr:spPr>
          <a:xfrm xmlns:a="http://schemas.openxmlformats.org/drawingml/2006/main">
            <a:off x="3153616" y="3181935"/>
            <a:ext cx="729234" cy="253773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non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ctr"/>
            <a:r>
              <a:rPr lang="en-US" sz="900" dirty="0" smtClean="0"/>
              <a:t>+24.3%</a:t>
            </a:r>
          </a:p>
        </cdr:txBody>
      </cdr:sp>
    </cdr:grpSp>
  </cdr:relSizeAnchor>
  <cdr:relSizeAnchor xmlns:cdr="http://schemas.openxmlformats.org/drawingml/2006/chartDrawing">
    <cdr:from>
      <cdr:x>0.44652</cdr:x>
      <cdr:y>0.51447</cdr:y>
    </cdr:from>
    <cdr:to>
      <cdr:x>0.49986</cdr:x>
      <cdr:y>0.67571</cdr:y>
    </cdr:to>
    <cdr:grpSp>
      <cdr:nvGrpSpPr>
        <cdr:cNvPr id="74" name="Group 73"/>
        <cdr:cNvGrpSpPr/>
      </cdr:nvGrpSpPr>
      <cdr:grpSpPr>
        <a:xfrm xmlns:a="http://schemas.openxmlformats.org/drawingml/2006/main">
          <a:off x="4082979" y="2637076"/>
          <a:ext cx="487741" cy="826486"/>
          <a:chOff x="4190970" y="2431871"/>
          <a:chExt cx="487680" cy="901250"/>
        </a:xfrm>
      </cdr:grpSpPr>
      <cdr:sp macro="" textlink="">
        <cdr:nvSpPr>
          <cdr:cNvPr id="12" name="Right Brace 11"/>
          <cdr:cNvSpPr/>
        </cdr:nvSpPr>
        <cdr:spPr>
          <a:xfrm xmlns:a="http://schemas.openxmlformats.org/drawingml/2006/main">
            <a:off x="4190970" y="2431871"/>
            <a:ext cx="76260" cy="901250"/>
          </a:xfrm>
          <a:prstGeom xmlns:a="http://schemas.openxmlformats.org/drawingml/2006/main" prst="rightBrace">
            <a:avLst/>
          </a:prstGeom>
          <a:ln xmlns:a="http://schemas.openxmlformats.org/drawingml/2006/main">
            <a:solidFill>
              <a:schemeClr val="tx1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23" name="TextBox 1"/>
          <cdr:cNvSpPr txBox="1"/>
        </cdr:nvSpPr>
        <cdr:spPr>
          <a:xfrm xmlns:a="http://schemas.openxmlformats.org/drawingml/2006/main">
            <a:off x="4221450" y="2778633"/>
            <a:ext cx="457200" cy="257495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non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ctr"/>
            <a:r>
              <a:rPr lang="en-US" sz="800" dirty="0" smtClean="0"/>
              <a:t>+17.8%</a:t>
            </a:r>
          </a:p>
        </cdr:txBody>
      </cdr:sp>
    </cdr:grp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32" name="Straight Connector 31"/>
        <cdr:cNvSpPr/>
      </cdr:nvSpPr>
      <cdr:spPr>
        <a:xfrm xmlns:a="http://schemas.openxmlformats.org/drawingml/2006/main">
          <a:off x="0" y="-1219200"/>
          <a:ext cx="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34" name="Straight Connector 33"/>
        <cdr:cNvSpPr/>
      </cdr:nvSpPr>
      <cdr:spPr>
        <a:xfrm xmlns:a="http://schemas.openxmlformats.org/drawingml/2006/main" flipH="1">
          <a:off x="0" y="-1219200"/>
          <a:ext cx="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0.15417</cdr:x>
      <cdr:y>0.67278</cdr:y>
    </cdr:from>
    <cdr:to>
      <cdr:x>0.44167</cdr:x>
      <cdr:y>0.73725</cdr:y>
    </cdr:to>
    <cdr:grpSp>
      <cdr:nvGrpSpPr>
        <cdr:cNvPr id="4" name="Group 3"/>
        <cdr:cNvGrpSpPr/>
      </cdr:nvGrpSpPr>
      <cdr:grpSpPr>
        <a:xfrm xmlns:a="http://schemas.openxmlformats.org/drawingml/2006/main">
          <a:off x="1409730" y="3448543"/>
          <a:ext cx="2628900" cy="330461"/>
          <a:chOff x="1409700" y="3543743"/>
          <a:chExt cx="2628900" cy="339584"/>
        </a:xfrm>
      </cdr:grpSpPr>
      <cdr:sp macro="" textlink="">
        <cdr:nvSpPr>
          <cdr:cNvPr id="30" name="Straight Connector 29"/>
          <cdr:cNvSpPr/>
        </cdr:nvSpPr>
        <cdr:spPr>
          <a:xfrm xmlns:a="http://schemas.openxmlformats.org/drawingml/2006/main">
            <a:off x="2543175" y="3553267"/>
            <a:ext cx="1495425" cy="5907"/>
          </a:xfrm>
          <a:prstGeom xmlns:a="http://schemas.openxmlformats.org/drawingml/2006/main" prst="line">
            <a:avLst/>
          </a:prstGeom>
          <a:ln xmlns:a="http://schemas.openxmlformats.org/drawingml/2006/main">
            <a:prstDash val="sysDash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n-US"/>
          </a:p>
        </cdr:txBody>
      </cdr:sp>
      <cdr:grpSp>
        <cdr:nvGrpSpPr>
          <cdr:cNvPr id="62" name="Group 61"/>
          <cdr:cNvGrpSpPr/>
        </cdr:nvGrpSpPr>
        <cdr:grpSpPr>
          <a:xfrm xmlns:a="http://schemas.openxmlformats.org/drawingml/2006/main">
            <a:off x="1409700" y="3543743"/>
            <a:ext cx="1503639" cy="339584"/>
            <a:chOff x="1473342" y="3323547"/>
            <a:chExt cx="1503638" cy="324232"/>
          </a:xfrm>
        </cdr:grpSpPr>
        <cdr:sp macro="" textlink="">
          <cdr:nvSpPr>
            <cdr:cNvPr id="2" name="Right Brace 1"/>
            <cdr:cNvSpPr/>
          </cdr:nvSpPr>
          <cdr:spPr>
            <a:xfrm xmlns:a="http://schemas.openxmlformats.org/drawingml/2006/main">
              <a:off x="2372523" y="3323547"/>
              <a:ext cx="151150" cy="324232"/>
            </a:xfrm>
            <a:prstGeom xmlns:a="http://schemas.openxmlformats.org/drawingml/2006/main" prst="rightBrace">
              <a:avLst/>
            </a:prstGeom>
            <a:ln xmlns:a="http://schemas.openxmlformats.org/drawingml/2006/main">
              <a:solidFill>
                <a:schemeClr val="tx1"/>
              </a:solidFill>
            </a:ln>
          </cdr:spPr>
          <cdr:style>
            <a:lnRef xmlns:a="http://schemas.openxmlformats.org/drawingml/2006/main" idx="1">
              <a:schemeClr val="accent1"/>
            </a:lnRef>
            <a:fillRef xmlns:a="http://schemas.openxmlformats.org/drawingml/2006/main" idx="0">
              <a:schemeClr val="accent1"/>
            </a:fillRef>
            <a:effectRef xmlns:a="http://schemas.openxmlformats.org/drawingml/2006/main" idx="0">
              <a:schemeClr val="accent1"/>
            </a:effectRef>
            <a:fontRef xmlns:a="http://schemas.openxmlformats.org/drawingml/2006/main" idx="minor">
              <a:schemeClr val="tx1"/>
            </a:fontRef>
          </cdr:style>
          <cdr:txBody>
            <a:bodyPr xmlns:a="http://schemas.openxmlformats.org/drawingml/2006/main" vertOverflow="clip"/>
            <a:lstStyle xmlns:a="http://schemas.openxmlformats.org/drawingml/2006/main"/>
            <a:p xmlns:a="http://schemas.openxmlformats.org/drawingml/2006/main">
              <a:endParaRPr lang="en-US"/>
            </a:p>
          </cdr:txBody>
        </cdr:sp>
        <cdr:sp macro="" textlink="">
          <cdr:nvSpPr>
            <cdr:cNvPr id="8" name="TextBox 7"/>
            <cdr:cNvSpPr txBox="1"/>
          </cdr:nvSpPr>
          <cdr:spPr>
            <a:xfrm xmlns:a="http://schemas.openxmlformats.org/drawingml/2006/main">
              <a:off x="2520969" y="3398668"/>
              <a:ext cx="456011" cy="173357"/>
            </a:xfrm>
            <a:prstGeom xmlns:a="http://schemas.openxmlformats.org/drawingml/2006/main" prst="rect">
              <a:avLst/>
            </a:prstGeom>
          </cdr:spPr>
          <cdr:txBody>
            <a:bodyPr xmlns:a="http://schemas.openxmlformats.org/drawingml/2006/main" vertOverflow="clip" wrap="none" rtlCol="0"/>
            <a:lstStyle xmlns:a="http://schemas.openxmlformats.org/drawingml/2006/main"/>
            <a:p xmlns:a="http://schemas.openxmlformats.org/drawingml/2006/main">
              <a:r>
                <a:rPr lang="en-US" sz="900" dirty="0" smtClean="0"/>
                <a:t>+9.6%</a:t>
              </a:r>
              <a:endParaRPr lang="en-US" sz="900" dirty="0"/>
            </a:p>
          </cdr:txBody>
        </cdr:sp>
        <cdr:sp macro="" textlink="">
          <cdr:nvSpPr>
            <cdr:cNvPr id="26" name="Straight Connector 25"/>
            <cdr:cNvSpPr/>
          </cdr:nvSpPr>
          <cdr:spPr>
            <a:xfrm xmlns:a="http://schemas.openxmlformats.org/drawingml/2006/main" flipV="1">
              <a:off x="1473342" y="3326155"/>
              <a:ext cx="882649" cy="309209"/>
            </a:xfrm>
            <a:prstGeom xmlns:a="http://schemas.openxmlformats.org/drawingml/2006/main" prst="line">
              <a:avLst/>
            </a:prstGeom>
          </cdr:spPr>
          <cdr:style>
            <a:lnRef xmlns:a="http://schemas.openxmlformats.org/drawingml/2006/main" idx="1">
              <a:schemeClr val="accent3"/>
            </a:lnRef>
            <a:fillRef xmlns:a="http://schemas.openxmlformats.org/drawingml/2006/main" idx="0">
              <a:schemeClr val="accent3"/>
            </a:fillRef>
            <a:effectRef xmlns:a="http://schemas.openxmlformats.org/drawingml/2006/main" idx="0">
              <a:schemeClr val="accent3"/>
            </a:effectRef>
            <a:fontRef xmlns:a="http://schemas.openxmlformats.org/drawingml/2006/main" idx="minor">
              <a:schemeClr val="tx1"/>
            </a:fontRef>
          </cdr:style>
          <cdr:txBody>
            <a:bodyPr xmlns:a="http://schemas.openxmlformats.org/drawingml/2006/main" vertOverflow="clip"/>
            <a:lstStyle xmlns:a="http://schemas.openxmlformats.org/drawingml/2006/main"/>
            <a:p xmlns:a="http://schemas.openxmlformats.org/drawingml/2006/main">
              <a:endParaRPr lang="en-US"/>
            </a:p>
          </cdr:txBody>
        </cdr:sp>
        <cdr:sp macro="" textlink="">
          <cdr:nvSpPr>
            <cdr:cNvPr id="36" name="Straight Connector 35"/>
            <cdr:cNvSpPr/>
          </cdr:nvSpPr>
          <cdr:spPr>
            <a:xfrm xmlns:a="http://schemas.openxmlformats.org/drawingml/2006/main" flipV="1">
              <a:off x="1511412" y="3647491"/>
              <a:ext cx="882679" cy="288"/>
            </a:xfrm>
            <a:prstGeom xmlns:a="http://schemas.openxmlformats.org/drawingml/2006/main" prst="line">
              <a:avLst/>
            </a:prstGeom>
            <a:ln xmlns:a="http://schemas.openxmlformats.org/drawingml/2006/main">
              <a:prstDash val="sysDash"/>
            </a:ln>
          </cdr:spPr>
          <cdr:style>
            <a:lnRef xmlns:a="http://schemas.openxmlformats.org/drawingml/2006/main" idx="1">
              <a:schemeClr val="accent1"/>
            </a:lnRef>
            <a:fillRef xmlns:a="http://schemas.openxmlformats.org/drawingml/2006/main" idx="0">
              <a:schemeClr val="accent1"/>
            </a:fillRef>
            <a:effectRef xmlns:a="http://schemas.openxmlformats.org/drawingml/2006/main" idx="0">
              <a:schemeClr val="accent1"/>
            </a:effectRef>
            <a:fontRef xmlns:a="http://schemas.openxmlformats.org/drawingml/2006/main" idx="minor">
              <a:schemeClr val="tx1"/>
            </a:fontRef>
          </cdr:style>
          <cdr:txBody>
            <a:bodyPr xmlns:a="http://schemas.openxmlformats.org/drawingml/2006/main" vertOverflow="clip"/>
            <a:lstStyle xmlns:a="http://schemas.openxmlformats.org/drawingml/2006/main"/>
            <a:p xmlns:a="http://schemas.openxmlformats.org/drawingml/2006/main">
              <a:endParaRPr lang="en-US"/>
            </a:p>
          </cdr:txBody>
        </cdr:sp>
      </cdr:grpSp>
    </cdr:grp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38" name="Straight Connector 37"/>
        <cdr:cNvSpPr/>
      </cdr:nvSpPr>
      <cdr:spPr>
        <a:xfrm xmlns:a="http://schemas.openxmlformats.org/drawingml/2006/main">
          <a:off x="0" y="-1219200"/>
          <a:ext cx="0" cy="0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0.28541</cdr:x>
      <cdr:y>0.36467</cdr:y>
    </cdr:from>
    <cdr:to>
      <cdr:x>0.36041</cdr:x>
      <cdr:y>0.4775</cdr:y>
    </cdr:to>
    <cdr:sp macro="" textlink="">
      <cdr:nvSpPr>
        <cdr:cNvPr id="39" name="TextBox 38"/>
        <cdr:cNvSpPr txBox="1"/>
      </cdr:nvSpPr>
      <cdr:spPr>
        <a:xfrm xmlns:a="http://schemas.openxmlformats.org/drawingml/2006/main">
          <a:off x="2609820" y="1920857"/>
          <a:ext cx="685800" cy="5943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800" dirty="0" smtClean="0"/>
            <a:t>$2.701 B </a:t>
          </a:r>
        </a:p>
        <a:p xmlns:a="http://schemas.openxmlformats.org/drawingml/2006/main">
          <a:r>
            <a:rPr lang="en-US" sz="800" dirty="0" smtClean="0"/>
            <a:t>(Pres. Bud </a:t>
          </a:r>
        </a:p>
        <a:p xmlns:a="http://schemas.openxmlformats.org/drawingml/2006/main">
          <a:r>
            <a:rPr lang="en-US" sz="800" dirty="0" smtClean="0"/>
            <a:t>+ Transfer)</a:t>
          </a:r>
          <a:endParaRPr lang="en-US" sz="800" dirty="0"/>
        </a:p>
      </cdr:txBody>
    </cdr:sp>
  </cdr:relSizeAnchor>
  <cdr:relSizeAnchor xmlns:cdr="http://schemas.openxmlformats.org/drawingml/2006/chartDrawing">
    <cdr:from>
      <cdr:x>0.57851</cdr:x>
      <cdr:y>0.37072</cdr:y>
    </cdr:from>
    <cdr:to>
      <cdr:x>0.67769</cdr:x>
      <cdr:y>0.56414</cdr:y>
    </cdr:to>
    <cdr:sp macro="" textlink="">
      <cdr:nvSpPr>
        <cdr:cNvPr id="40" name="TextBox 39"/>
        <cdr:cNvSpPr txBox="1"/>
      </cdr:nvSpPr>
      <cdr:spPr>
        <a:xfrm xmlns:a="http://schemas.openxmlformats.org/drawingml/2006/main">
          <a:off x="5334000" y="1752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0.5558</cdr:x>
      <cdr:y>0.38142</cdr:y>
    </cdr:from>
    <cdr:to>
      <cdr:x>0.65497</cdr:x>
      <cdr:y>0.57484</cdr:y>
    </cdr:to>
    <cdr:sp macro="" textlink="">
      <cdr:nvSpPr>
        <cdr:cNvPr id="42" name="TextBox 41"/>
        <cdr:cNvSpPr txBox="1"/>
      </cdr:nvSpPr>
      <cdr:spPr>
        <a:xfrm xmlns:a="http://schemas.openxmlformats.org/drawingml/2006/main">
          <a:off x="5082266" y="2009037"/>
          <a:ext cx="906810" cy="10188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47" name="Straight Connector 46"/>
        <cdr:cNvSpPr/>
      </cdr:nvSpPr>
      <cdr:spPr>
        <a:xfrm xmlns:a="http://schemas.openxmlformats.org/drawingml/2006/main">
          <a:off x="0" y="-1219200"/>
          <a:ext cx="0" cy="0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0.47084</cdr:x>
      <cdr:y>0.45679</cdr:y>
    </cdr:from>
    <cdr:to>
      <cdr:x>0.52882</cdr:x>
      <cdr:y>0.57806</cdr:y>
    </cdr:to>
    <cdr:grpSp>
      <cdr:nvGrpSpPr>
        <cdr:cNvPr id="75" name="Group 74"/>
        <cdr:cNvGrpSpPr/>
      </cdr:nvGrpSpPr>
      <cdr:grpSpPr>
        <a:xfrm xmlns:a="http://schemas.openxmlformats.org/drawingml/2006/main">
          <a:off x="4305361" y="2341419"/>
          <a:ext cx="530169" cy="621607"/>
          <a:chOff x="4724430" y="2011954"/>
          <a:chExt cx="530230" cy="663077"/>
        </a:xfrm>
      </cdr:grpSpPr>
      <cdr:sp macro="" textlink="">
        <cdr:nvSpPr>
          <cdr:cNvPr id="43" name="Right Brace 42"/>
          <cdr:cNvSpPr/>
        </cdr:nvSpPr>
        <cdr:spPr>
          <a:xfrm xmlns:a="http://schemas.openxmlformats.org/drawingml/2006/main">
            <a:off x="4724430" y="2011954"/>
            <a:ext cx="151059" cy="663077"/>
          </a:xfrm>
          <a:prstGeom xmlns:a="http://schemas.openxmlformats.org/drawingml/2006/main" prst="rightBrace">
            <a:avLst/>
          </a:prstGeom>
        </cdr:spPr>
        <cdr:style>
          <a:lnRef xmlns:a="http://schemas.openxmlformats.org/drawingml/2006/main" idx="1">
            <a:schemeClr val="dk1"/>
          </a:lnRef>
          <a:fillRef xmlns:a="http://schemas.openxmlformats.org/drawingml/2006/main" idx="0">
            <a:schemeClr val="dk1"/>
          </a:fillRef>
          <a:effectRef xmlns:a="http://schemas.openxmlformats.org/drawingml/2006/main" idx="0">
            <a:schemeClr val="dk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48" name="TextBox 47"/>
          <cdr:cNvSpPr txBox="1"/>
        </cdr:nvSpPr>
        <cdr:spPr>
          <a:xfrm xmlns:a="http://schemas.openxmlformats.org/drawingml/2006/main">
            <a:off x="4876830" y="2240554"/>
            <a:ext cx="377830" cy="162141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Overflow="clip" wrap="none" rtlCol="0"/>
          <a:lstStyle xmlns:a="http://schemas.openxmlformats.org/drawingml/2006/main"/>
          <a:p xmlns:a="http://schemas.openxmlformats.org/drawingml/2006/main">
            <a:r>
              <a:rPr lang="en-US" sz="800" dirty="0" smtClean="0"/>
              <a:t>+14.9%</a:t>
            </a:r>
            <a:endParaRPr lang="en-US" sz="800" dirty="0"/>
          </a:p>
        </cdr:txBody>
      </cdr:sp>
    </cdr:grp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50" name="Straight Connector 49"/>
        <cdr:cNvSpPr/>
      </cdr:nvSpPr>
      <cdr:spPr>
        <a:xfrm xmlns:a="http://schemas.openxmlformats.org/drawingml/2006/main" flipV="1">
          <a:off x="0" y="-1219200"/>
          <a:ext cx="0" cy="0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52" name="Straight Connector 51"/>
        <cdr:cNvSpPr/>
      </cdr:nvSpPr>
      <cdr:spPr>
        <a:xfrm xmlns:a="http://schemas.openxmlformats.org/drawingml/2006/main">
          <a:off x="0" y="-1219200"/>
          <a:ext cx="0" cy="0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0.44542</cdr:x>
      <cdr:y>0.19711</cdr:y>
    </cdr:from>
    <cdr:to>
      <cdr:x>0.60972</cdr:x>
      <cdr:y>0.30718</cdr:y>
    </cdr:to>
    <cdr:grpSp>
      <cdr:nvGrpSpPr>
        <cdr:cNvPr id="25" name="Group 24"/>
        <cdr:cNvGrpSpPr/>
      </cdr:nvGrpSpPr>
      <cdr:grpSpPr>
        <a:xfrm xmlns:a="http://schemas.openxmlformats.org/drawingml/2006/main">
          <a:off x="4072920" y="1010349"/>
          <a:ext cx="1502360" cy="564198"/>
          <a:chOff x="4091970" y="600281"/>
          <a:chExt cx="1502380" cy="756868"/>
        </a:xfrm>
      </cdr:grpSpPr>
      <cdr:sp macro="" textlink="">
        <cdr:nvSpPr>
          <cdr:cNvPr id="24" name="TextBox 1"/>
          <cdr:cNvSpPr txBox="1"/>
        </cdr:nvSpPr>
        <cdr:spPr>
          <a:xfrm xmlns:a="http://schemas.openxmlformats.org/drawingml/2006/main">
            <a:off x="5100290" y="980241"/>
            <a:ext cx="494060" cy="339585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non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ctr"/>
            <a:r>
              <a:rPr lang="en-US" sz="800" dirty="0" smtClean="0">
                <a:solidFill>
                  <a:srgbClr val="FF0000"/>
                </a:solidFill>
              </a:rPr>
              <a:t>-$166M</a:t>
            </a:r>
          </a:p>
          <a:p xmlns:a="http://schemas.openxmlformats.org/drawingml/2006/main">
            <a:pPr algn="ctr"/>
            <a:r>
              <a:rPr lang="en-US" sz="800" dirty="0" smtClean="0">
                <a:solidFill>
                  <a:srgbClr val="FF0000"/>
                </a:solidFill>
              </a:rPr>
              <a:t> Reduction</a:t>
            </a:r>
          </a:p>
        </cdr:txBody>
      </cdr:sp>
      <cdr:grpSp>
        <cdr:nvGrpSpPr>
          <cdr:cNvPr id="22" name="Group 21"/>
          <cdr:cNvGrpSpPr/>
        </cdr:nvGrpSpPr>
        <cdr:grpSpPr>
          <a:xfrm xmlns:a="http://schemas.openxmlformats.org/drawingml/2006/main">
            <a:off x="4091970" y="600281"/>
            <a:ext cx="1386780" cy="756868"/>
            <a:chOff x="4472970" y="505031"/>
            <a:chExt cx="1386780" cy="756868"/>
          </a:xfrm>
        </cdr:grpSpPr>
        <cdr:sp macro="" textlink="">
          <cdr:nvSpPr>
            <cdr:cNvPr id="18" name="TextBox 1"/>
            <cdr:cNvSpPr txBox="1"/>
          </cdr:nvSpPr>
          <cdr:spPr>
            <a:xfrm xmlns:a="http://schemas.openxmlformats.org/drawingml/2006/main">
              <a:off x="5203576" y="505031"/>
              <a:ext cx="656174" cy="424494"/>
            </a:xfrm>
            <a:prstGeom xmlns:a="http://schemas.openxmlformats.org/drawingml/2006/main" prst="rect">
              <a:avLst/>
            </a:prstGeom>
          </cdr:spPr>
          <cdr:txBody>
            <a:bodyPr xmlns:a="http://schemas.openxmlformats.org/drawingml/2006/main" wrap="none" rtlCol="0"/>
            <a:lstStyle xmlns:a="http://schemas.openxmlformats.org/drawingml/2006/main">
              <a:lvl1pPr marL="0" indent="0">
                <a:defRPr sz="1100">
                  <a:latin typeface="Calibri"/>
                </a:defRPr>
              </a:lvl1pPr>
              <a:lvl2pPr marL="457200" indent="0">
                <a:defRPr sz="1100">
                  <a:latin typeface="Calibri"/>
                </a:defRPr>
              </a:lvl2pPr>
              <a:lvl3pPr marL="914400" indent="0">
                <a:defRPr sz="1100">
                  <a:latin typeface="Calibri"/>
                </a:defRPr>
              </a:lvl3pPr>
              <a:lvl4pPr marL="1371600" indent="0">
                <a:defRPr sz="1100">
                  <a:latin typeface="Calibri"/>
                </a:defRPr>
              </a:lvl4pPr>
              <a:lvl5pPr marL="1828800" indent="0">
                <a:defRPr sz="1100">
                  <a:latin typeface="Calibri"/>
                </a:defRPr>
              </a:lvl5pPr>
              <a:lvl6pPr marL="2286000" indent="0">
                <a:defRPr sz="1100">
                  <a:latin typeface="Calibri"/>
                </a:defRPr>
              </a:lvl6pPr>
              <a:lvl7pPr marL="2743200" indent="0">
                <a:defRPr sz="1100">
                  <a:latin typeface="Calibri"/>
                </a:defRPr>
              </a:lvl7pPr>
              <a:lvl8pPr marL="3200400" indent="0">
                <a:defRPr sz="1100">
                  <a:latin typeface="Calibri"/>
                </a:defRPr>
              </a:lvl8pPr>
              <a:lvl9pPr marL="3657600" indent="0">
                <a:defRPr sz="1100">
                  <a:latin typeface="Calibri"/>
                </a:defRPr>
              </a:lvl9pPr>
            </a:lstStyle>
            <a:p xmlns:a="http://schemas.openxmlformats.org/drawingml/2006/main">
              <a:r>
                <a:rPr lang="en-US" sz="800" dirty="0" smtClean="0"/>
                <a:t>$3.307 B </a:t>
              </a:r>
            </a:p>
            <a:p xmlns:a="http://schemas.openxmlformats.org/drawingml/2006/main">
              <a:r>
                <a:rPr lang="en-US" sz="800" dirty="0" smtClean="0"/>
                <a:t>(Pres. Bud.)</a:t>
              </a:r>
            </a:p>
            <a:p xmlns:a="http://schemas.openxmlformats.org/drawingml/2006/main">
              <a:endParaRPr lang="en-US" sz="1100" dirty="0"/>
            </a:p>
          </cdr:txBody>
        </cdr:sp>
        <cdr:sp macro="" textlink="">
          <cdr:nvSpPr>
            <cdr:cNvPr id="58" name="Straight Connector 57"/>
            <cdr:cNvSpPr/>
          </cdr:nvSpPr>
          <cdr:spPr>
            <a:xfrm xmlns:a="http://schemas.openxmlformats.org/drawingml/2006/main" flipV="1">
              <a:off x="4472970" y="886332"/>
              <a:ext cx="841980" cy="321780"/>
            </a:xfrm>
            <a:prstGeom xmlns:a="http://schemas.openxmlformats.org/drawingml/2006/main" prst="line">
              <a:avLst/>
            </a:prstGeom>
          </cdr:spPr>
          <cdr:style>
            <a:lnRef xmlns:a="http://schemas.openxmlformats.org/drawingml/2006/main" idx="1">
              <a:schemeClr val="accent3"/>
            </a:lnRef>
            <a:fillRef xmlns:a="http://schemas.openxmlformats.org/drawingml/2006/main" idx="0">
              <a:schemeClr val="accent3"/>
            </a:fillRef>
            <a:effectRef xmlns:a="http://schemas.openxmlformats.org/drawingml/2006/main" idx="0">
              <a:schemeClr val="accent3"/>
            </a:effectRef>
            <a:fontRef xmlns:a="http://schemas.openxmlformats.org/drawingml/2006/main" idx="minor">
              <a:schemeClr val="tx1"/>
            </a:fontRef>
          </cdr:style>
          <cdr:txBody>
            <a:bodyPr xmlns:a="http://schemas.openxmlformats.org/drawingml/2006/main" vertOverflow="clip"/>
            <a:lstStyle xmlns:a="http://schemas.openxmlformats.org/drawingml/2006/main"/>
            <a:p xmlns:a="http://schemas.openxmlformats.org/drawingml/2006/main">
              <a:endParaRPr lang="en-US"/>
            </a:p>
          </cdr:txBody>
        </cdr:sp>
        <cdr:sp macro="" textlink="">
          <cdr:nvSpPr>
            <cdr:cNvPr id="59" name="Right Brace 58"/>
            <cdr:cNvSpPr/>
          </cdr:nvSpPr>
          <cdr:spPr>
            <a:xfrm xmlns:a="http://schemas.openxmlformats.org/drawingml/2006/main">
              <a:off x="5361970" y="877437"/>
              <a:ext cx="123627" cy="384462"/>
            </a:xfrm>
            <a:prstGeom xmlns:a="http://schemas.openxmlformats.org/drawingml/2006/main" prst="rightBrace">
              <a:avLst/>
            </a:prstGeom>
            <a:ln xmlns:a="http://schemas.openxmlformats.org/drawingml/2006/main">
              <a:solidFill>
                <a:srgbClr val="0000FF"/>
              </a:solidFill>
            </a:ln>
          </cdr:spPr>
          <cdr:style>
            <a:lnRef xmlns:a="http://schemas.openxmlformats.org/drawingml/2006/main" idx="1">
              <a:schemeClr val="dk1"/>
            </a:lnRef>
            <a:fillRef xmlns:a="http://schemas.openxmlformats.org/drawingml/2006/main" idx="0">
              <a:schemeClr val="dk1"/>
            </a:fillRef>
            <a:effectRef xmlns:a="http://schemas.openxmlformats.org/drawingml/2006/main" idx="0">
              <a:schemeClr val="dk1"/>
            </a:effectRef>
            <a:fontRef xmlns:a="http://schemas.openxmlformats.org/drawingml/2006/main" idx="minor">
              <a:schemeClr val="tx1"/>
            </a:fontRef>
          </cdr:style>
          <cdr:txBody>
            <a:bodyPr xmlns:a="http://schemas.openxmlformats.org/drawingml/2006/main" vertOverflow="clip"/>
            <a:lstStyle xmlns:a="http://schemas.openxmlformats.org/drawingml/2006/main"/>
            <a:p xmlns:a="http://schemas.openxmlformats.org/drawingml/2006/main">
              <a:endParaRPr lang="en-US"/>
            </a:p>
          </cdr:txBody>
        </cdr:sp>
      </cdr:grpSp>
    </cdr:grpSp>
  </cdr:relSizeAnchor>
  <cdr:relSizeAnchor xmlns:cdr="http://schemas.openxmlformats.org/drawingml/2006/chartDrawing">
    <cdr:from>
      <cdr:x>0.52772</cdr:x>
      <cdr:y>0.31179</cdr:y>
    </cdr:from>
    <cdr:to>
      <cdr:x>0.62676</cdr:x>
      <cdr:y>0.51409</cdr:y>
    </cdr:to>
    <cdr:sp macro="" textlink="">
      <cdr:nvSpPr>
        <cdr:cNvPr id="60" name="TextBox 59"/>
        <cdr:cNvSpPr txBox="1"/>
      </cdr:nvSpPr>
      <cdr:spPr>
        <a:xfrm xmlns:a="http://schemas.openxmlformats.org/drawingml/2006/main">
          <a:off x="4825441" y="1642273"/>
          <a:ext cx="905622" cy="10656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800" dirty="0" smtClean="0"/>
            <a:t>$3.141 B</a:t>
          </a:r>
        </a:p>
        <a:p xmlns:a="http://schemas.openxmlformats.org/drawingml/2006/main">
          <a:r>
            <a:rPr lang="en-US" sz="800" dirty="0" smtClean="0"/>
            <a:t>FY11 Enacted</a:t>
          </a:r>
        </a:p>
        <a:p xmlns:a="http://schemas.openxmlformats.org/drawingml/2006/main">
          <a:r>
            <a:rPr lang="en-US" sz="800" dirty="0" smtClean="0"/>
            <a:t>-5.3% (reduction)</a:t>
          </a:r>
        </a:p>
        <a:p xmlns:a="http://schemas.openxmlformats.org/drawingml/2006/main">
          <a:endParaRPr lang="en-US" sz="800" dirty="0"/>
        </a:p>
        <a:p xmlns:a="http://schemas.openxmlformats.org/drawingml/2006/main">
          <a:r>
            <a:rPr lang="en-US" sz="800" dirty="0" smtClean="0"/>
            <a:t>.6% decrease </a:t>
          </a:r>
        </a:p>
        <a:p xmlns:a="http://schemas.openxmlformats.org/drawingml/2006/main">
          <a:r>
            <a:rPr lang="en-US" sz="800" dirty="0" smtClean="0"/>
            <a:t>FY10-FY11</a:t>
          </a:r>
          <a:endParaRPr lang="en-US" sz="800" dirty="0"/>
        </a:p>
      </cdr:txBody>
    </cdr:sp>
  </cdr:relSizeAnchor>
  <cdr:relSizeAnchor xmlns:cdr="http://schemas.openxmlformats.org/drawingml/2006/chartDrawing">
    <cdr:from>
      <cdr:x>0.62929</cdr:x>
      <cdr:y>0.30679</cdr:y>
    </cdr:from>
    <cdr:to>
      <cdr:x>0.73221</cdr:x>
      <cdr:y>0.48881</cdr:y>
    </cdr:to>
    <cdr:sp macro="" textlink="">
      <cdr:nvSpPr>
        <cdr:cNvPr id="61" name="TextBox 60"/>
        <cdr:cNvSpPr txBox="1"/>
      </cdr:nvSpPr>
      <cdr:spPr>
        <a:xfrm xmlns:a="http://schemas.openxmlformats.org/drawingml/2006/main">
          <a:off x="5754218" y="1615972"/>
          <a:ext cx="941100" cy="9587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800" dirty="0" smtClean="0"/>
            <a:t>$3.111 B</a:t>
          </a:r>
        </a:p>
        <a:p xmlns:a="http://schemas.openxmlformats.org/drawingml/2006/main">
          <a:r>
            <a:rPr lang="en-US" sz="800" dirty="0" smtClean="0"/>
            <a:t>FY12 Enacted</a:t>
          </a:r>
          <a:endParaRPr lang="en-US" sz="800" dirty="0"/>
        </a:p>
        <a:p xmlns:a="http://schemas.openxmlformats.org/drawingml/2006/main">
          <a:r>
            <a:rPr lang="en-US" sz="800" dirty="0" smtClean="0"/>
            <a:t>-1.6% (reduction)</a:t>
          </a:r>
        </a:p>
        <a:p xmlns:a="http://schemas.openxmlformats.org/drawingml/2006/main">
          <a:endParaRPr lang="en-US" sz="800" dirty="0"/>
        </a:p>
        <a:p xmlns:a="http://schemas.openxmlformats.org/drawingml/2006/main">
          <a:r>
            <a:rPr lang="en-US" sz="800" dirty="0" smtClean="0"/>
            <a:t>1% decrease</a:t>
          </a:r>
        </a:p>
        <a:p xmlns:a="http://schemas.openxmlformats.org/drawingml/2006/main">
          <a:r>
            <a:rPr lang="en-US" sz="800" dirty="0" smtClean="0"/>
            <a:t>FY11-FY12</a:t>
          </a:r>
          <a:endParaRPr lang="en-US" sz="800" dirty="0"/>
        </a:p>
      </cdr:txBody>
    </cdr:sp>
  </cdr:relSizeAnchor>
  <cdr:relSizeAnchor xmlns:cdr="http://schemas.openxmlformats.org/drawingml/2006/chartDrawing">
    <cdr:from>
      <cdr:x>0.25</cdr:x>
      <cdr:y>0.51266</cdr:y>
    </cdr:from>
    <cdr:to>
      <cdr:x>0.43158</cdr:x>
      <cdr:y>0.57713</cdr:y>
    </cdr:to>
    <cdr:grpSp>
      <cdr:nvGrpSpPr>
        <cdr:cNvPr id="70" name="Group 69"/>
        <cdr:cNvGrpSpPr/>
      </cdr:nvGrpSpPr>
      <cdr:grpSpPr>
        <a:xfrm xmlns:a="http://schemas.openxmlformats.org/drawingml/2006/main">
          <a:off x="2286000" y="2627798"/>
          <a:ext cx="1660368" cy="330461"/>
          <a:chOff x="2606904" y="2350798"/>
          <a:chExt cx="1660326" cy="324233"/>
        </a:xfrm>
      </cdr:grpSpPr>
      <cdr:sp macro="" textlink="">
        <cdr:nvSpPr>
          <cdr:cNvPr id="13" name="Right Brace 12"/>
          <cdr:cNvSpPr/>
        </cdr:nvSpPr>
        <cdr:spPr>
          <a:xfrm xmlns:a="http://schemas.openxmlformats.org/drawingml/2006/main">
            <a:off x="3733770" y="2350799"/>
            <a:ext cx="76260" cy="324232"/>
          </a:xfrm>
          <a:prstGeom xmlns:a="http://schemas.openxmlformats.org/drawingml/2006/main" prst="rightBrace">
            <a:avLst/>
          </a:prstGeom>
          <a:ln xmlns:a="http://schemas.openxmlformats.org/drawingml/2006/main">
            <a:solidFill>
              <a:schemeClr val="tx1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21" name="TextBox 1"/>
          <cdr:cNvSpPr txBox="1"/>
        </cdr:nvSpPr>
        <cdr:spPr>
          <a:xfrm xmlns:a="http://schemas.openxmlformats.org/drawingml/2006/main">
            <a:off x="3733770" y="2431870"/>
            <a:ext cx="533460" cy="243161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non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ctr"/>
            <a:r>
              <a:rPr lang="en-US" sz="800" dirty="0" smtClean="0"/>
              <a:t>+3.9%</a:t>
            </a:r>
          </a:p>
        </cdr:txBody>
      </cdr:sp>
      <cdr:sp macro="" textlink="">
        <cdr:nvSpPr>
          <cdr:cNvPr id="28" name="Straight Connector 27"/>
          <cdr:cNvSpPr/>
        </cdr:nvSpPr>
        <cdr:spPr>
          <a:xfrm xmlns:a="http://schemas.openxmlformats.org/drawingml/2006/main" flipV="1">
            <a:off x="2606904" y="2350798"/>
            <a:ext cx="1126865" cy="322850"/>
          </a:xfrm>
          <a:prstGeom xmlns:a="http://schemas.openxmlformats.org/drawingml/2006/main" prst="line">
            <a:avLst/>
          </a:prstGeom>
        </cdr:spPr>
        <cdr:style>
          <a:lnRef xmlns:a="http://schemas.openxmlformats.org/drawingml/2006/main" idx="1">
            <a:schemeClr val="accent3"/>
          </a:lnRef>
          <a:fillRef xmlns:a="http://schemas.openxmlformats.org/drawingml/2006/main" idx="0">
            <a:schemeClr val="accent3"/>
          </a:fillRef>
          <a:effectRef xmlns:a="http://schemas.openxmlformats.org/drawingml/2006/main" idx="0">
            <a:schemeClr val="accent3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63" name="Straight Connector 62"/>
          <cdr:cNvSpPr/>
        </cdr:nvSpPr>
        <cdr:spPr>
          <a:xfrm xmlns:a="http://schemas.openxmlformats.org/drawingml/2006/main">
            <a:off x="2682424" y="2675031"/>
            <a:ext cx="1089507" cy="0"/>
          </a:xfrm>
          <a:prstGeom xmlns:a="http://schemas.openxmlformats.org/drawingml/2006/main" prst="line">
            <a:avLst/>
          </a:prstGeom>
          <a:ln xmlns:a="http://schemas.openxmlformats.org/drawingml/2006/main">
            <a:prstDash val="sysDash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n-US"/>
          </a:p>
        </cdr:txBody>
      </cdr:sp>
    </cdr:grpSp>
  </cdr:relSizeAnchor>
  <cdr:relSizeAnchor xmlns:cdr="http://schemas.openxmlformats.org/drawingml/2006/chartDrawing">
    <cdr:from>
      <cdr:x>0.60222</cdr:x>
      <cdr:y>0.24191</cdr:y>
    </cdr:from>
    <cdr:to>
      <cdr:x>0.66834</cdr:x>
      <cdr:y>0.3225</cdr:y>
    </cdr:to>
    <cdr:sp macro="" textlink="">
      <cdr:nvSpPr>
        <cdr:cNvPr id="64" name="TextBox 63"/>
        <cdr:cNvSpPr txBox="1"/>
      </cdr:nvSpPr>
      <cdr:spPr>
        <a:xfrm xmlns:a="http://schemas.openxmlformats.org/drawingml/2006/main">
          <a:off x="5506720" y="1274198"/>
          <a:ext cx="604601" cy="4244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800" dirty="0" smtClean="0"/>
            <a:t>$3.161 B</a:t>
          </a:r>
        </a:p>
        <a:p xmlns:a="http://schemas.openxmlformats.org/drawingml/2006/main">
          <a:r>
            <a:rPr lang="en-US" sz="800" dirty="0" smtClean="0"/>
            <a:t>(Pres Bud.)</a:t>
          </a:r>
          <a:endParaRPr lang="en-US" sz="800" dirty="0"/>
        </a:p>
      </cdr:txBody>
    </cdr:sp>
  </cdr:relSizeAnchor>
  <cdr:relSizeAnchor xmlns:cdr="http://schemas.openxmlformats.org/drawingml/2006/chartDrawing">
    <cdr:from>
      <cdr:x>0.63055</cdr:x>
      <cdr:y>0.24653</cdr:y>
    </cdr:from>
    <cdr:to>
      <cdr:x>0.72708</cdr:x>
      <cdr:y>0.32244</cdr:y>
    </cdr:to>
    <cdr:sp macro="" textlink="">
      <cdr:nvSpPr>
        <cdr:cNvPr id="66" name="Straight Connector 65"/>
        <cdr:cNvSpPr/>
      </cdr:nvSpPr>
      <cdr:spPr>
        <a:xfrm xmlns:a="http://schemas.openxmlformats.org/drawingml/2006/main" flipV="1">
          <a:off x="5765791" y="1298575"/>
          <a:ext cx="882659" cy="39983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0.73883</cdr:x>
      <cdr:y>0.2099</cdr:y>
    </cdr:from>
    <cdr:to>
      <cdr:x>0.81321</cdr:x>
      <cdr:y>0.29049</cdr:y>
    </cdr:to>
    <cdr:sp macro="" textlink="">
      <cdr:nvSpPr>
        <cdr:cNvPr id="69" name="TextBox 68"/>
        <cdr:cNvSpPr txBox="1"/>
      </cdr:nvSpPr>
      <cdr:spPr>
        <a:xfrm xmlns:a="http://schemas.openxmlformats.org/drawingml/2006/main">
          <a:off x="6755841" y="1105624"/>
          <a:ext cx="680131" cy="4244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800" dirty="0" smtClean="0"/>
            <a:t>$3.327 B</a:t>
          </a:r>
        </a:p>
        <a:p xmlns:a="http://schemas.openxmlformats.org/drawingml/2006/main">
          <a:r>
            <a:rPr lang="en-US" sz="800" dirty="0" smtClean="0"/>
            <a:t>(Pres Bud.)</a:t>
          </a:r>
          <a:endParaRPr lang="en-US" sz="800" dirty="0"/>
        </a:p>
      </cdr:txBody>
    </cdr:sp>
  </cdr:relSizeAnchor>
  <cdr:relSizeAnchor xmlns:cdr="http://schemas.openxmlformats.org/drawingml/2006/chartDrawing">
    <cdr:from>
      <cdr:x>0.44819</cdr:x>
      <cdr:y>0.22845</cdr:y>
    </cdr:from>
    <cdr:to>
      <cdr:x>0.51485</cdr:x>
      <cdr:y>0.29318</cdr:y>
    </cdr:to>
    <cdr:sp macro="" textlink="">
      <cdr:nvSpPr>
        <cdr:cNvPr id="54" name="TextBox 53"/>
        <cdr:cNvSpPr txBox="1"/>
      </cdr:nvSpPr>
      <cdr:spPr>
        <a:xfrm xmlns:a="http://schemas.openxmlformats.org/drawingml/2006/main">
          <a:off x="4098290" y="1203324"/>
          <a:ext cx="609539" cy="3409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800" dirty="0" smtClean="0">
              <a:solidFill>
                <a:srgbClr val="FF0000"/>
              </a:solidFill>
            </a:rPr>
            <a:t>-$147M </a:t>
          </a:r>
          <a:endParaRPr lang="en-US" sz="800" dirty="0">
            <a:solidFill>
              <a:srgbClr val="FF0000"/>
            </a:solidFill>
          </a:endParaRPr>
        </a:p>
        <a:p xmlns:a="http://schemas.openxmlformats.org/drawingml/2006/main">
          <a:r>
            <a:rPr lang="en-US" sz="800" dirty="0" smtClean="0">
              <a:solidFill>
                <a:srgbClr val="FF0000"/>
              </a:solidFill>
            </a:rPr>
            <a:t>Rescission</a:t>
          </a:r>
        </a:p>
      </cdr:txBody>
    </cdr:sp>
  </cdr:relSizeAnchor>
  <cdr:relSizeAnchor xmlns:cdr="http://schemas.openxmlformats.org/drawingml/2006/chartDrawing">
    <cdr:from>
      <cdr:x>0.34583</cdr:x>
      <cdr:y>0.25136</cdr:y>
    </cdr:from>
    <cdr:to>
      <cdr:x>0.54167</cdr:x>
      <cdr:y>0.4575</cdr:y>
    </cdr:to>
    <cdr:grpSp>
      <cdr:nvGrpSpPr>
        <cdr:cNvPr id="76" name="Group 75"/>
        <cdr:cNvGrpSpPr/>
      </cdr:nvGrpSpPr>
      <cdr:grpSpPr>
        <a:xfrm xmlns:a="http://schemas.openxmlformats.org/drawingml/2006/main">
          <a:off x="3162270" y="1288424"/>
          <a:ext cx="1790760" cy="1056635"/>
          <a:chOff x="3845739" y="584697"/>
          <a:chExt cx="1937380" cy="1200957"/>
        </a:xfrm>
      </cdr:grpSpPr>
      <cdr:sp macro="" textlink="">
        <cdr:nvSpPr>
          <cdr:cNvPr id="55" name="Right Brace 54"/>
          <cdr:cNvSpPr/>
        </cdr:nvSpPr>
        <cdr:spPr>
          <a:xfrm xmlns:a="http://schemas.openxmlformats.org/drawingml/2006/main">
            <a:off x="4834660" y="886692"/>
            <a:ext cx="118370" cy="896662"/>
          </a:xfrm>
          <a:prstGeom xmlns:a="http://schemas.openxmlformats.org/drawingml/2006/main" prst="rightBrace">
            <a:avLst/>
          </a:prstGeom>
        </cdr:spPr>
        <cdr:style>
          <a:lnRef xmlns:a="http://schemas.openxmlformats.org/drawingml/2006/main" idx="1">
            <a:schemeClr val="dk1"/>
          </a:lnRef>
          <a:fillRef xmlns:a="http://schemas.openxmlformats.org/drawingml/2006/main" idx="0">
            <a:schemeClr val="dk1"/>
          </a:fillRef>
          <a:effectRef xmlns:a="http://schemas.openxmlformats.org/drawingml/2006/main" idx="0">
            <a:schemeClr val="dk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56" name="TextBox 55"/>
          <cdr:cNvSpPr txBox="1"/>
        </cdr:nvSpPr>
        <cdr:spPr>
          <a:xfrm xmlns:a="http://schemas.openxmlformats.org/drawingml/2006/main">
            <a:off x="4953030" y="1215910"/>
            <a:ext cx="377831" cy="243212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Overflow="clip" wrap="none" rtlCol="0"/>
          <a:lstStyle xmlns:a="http://schemas.openxmlformats.org/drawingml/2006/main"/>
          <a:p xmlns:a="http://schemas.openxmlformats.org/drawingml/2006/main">
            <a:r>
              <a:rPr lang="en-US" sz="800" dirty="0" smtClean="0"/>
              <a:t>+16.9%</a:t>
            </a:r>
            <a:endParaRPr lang="en-US" sz="800" dirty="0"/>
          </a:p>
        </cdr:txBody>
      </cdr:sp>
      <cdr:sp macro="" textlink="">
        <cdr:nvSpPr>
          <cdr:cNvPr id="49" name="Right Brace 48"/>
          <cdr:cNvSpPr/>
        </cdr:nvSpPr>
        <cdr:spPr>
          <a:xfrm xmlns:a="http://schemas.openxmlformats.org/drawingml/2006/main">
            <a:off x="4834660" y="584697"/>
            <a:ext cx="88930" cy="288735"/>
          </a:xfrm>
          <a:prstGeom xmlns:a="http://schemas.openxmlformats.org/drawingml/2006/main" prst="rightBrace">
            <a:avLst/>
          </a:prstGeom>
          <a:ln xmlns:a="http://schemas.openxmlformats.org/drawingml/2006/main">
            <a:solidFill>
              <a:srgbClr val="0000FF"/>
            </a:solidFill>
          </a:ln>
        </cdr:spPr>
        <cdr:style>
          <a:lnRef xmlns:a="http://schemas.openxmlformats.org/drawingml/2006/main" idx="1">
            <a:schemeClr val="dk1"/>
          </a:lnRef>
          <a:fillRef xmlns:a="http://schemas.openxmlformats.org/drawingml/2006/main" idx="0">
            <a:schemeClr val="dk1"/>
          </a:fillRef>
          <a:effectRef xmlns:a="http://schemas.openxmlformats.org/drawingml/2006/main" idx="0">
            <a:schemeClr val="dk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53" name="Straight Connector 52"/>
          <cdr:cNvSpPr/>
        </cdr:nvSpPr>
        <cdr:spPr>
          <a:xfrm xmlns:a="http://schemas.openxmlformats.org/drawingml/2006/main" flipV="1">
            <a:off x="3845739" y="584698"/>
            <a:ext cx="948077" cy="1200956"/>
          </a:xfrm>
          <a:prstGeom xmlns:a="http://schemas.openxmlformats.org/drawingml/2006/main" prst="line">
            <a:avLst/>
          </a:prstGeom>
        </cdr:spPr>
        <cdr:style>
          <a:lnRef xmlns:a="http://schemas.openxmlformats.org/drawingml/2006/main" idx="1">
            <a:schemeClr val="accent3"/>
          </a:lnRef>
          <a:fillRef xmlns:a="http://schemas.openxmlformats.org/drawingml/2006/main" idx="0">
            <a:schemeClr val="accent3"/>
          </a:fillRef>
          <a:effectRef xmlns:a="http://schemas.openxmlformats.org/drawingml/2006/main" idx="0">
            <a:schemeClr val="accent3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57" name="TextBox 56"/>
          <cdr:cNvSpPr txBox="1"/>
        </cdr:nvSpPr>
        <cdr:spPr>
          <a:xfrm xmlns:a="http://schemas.openxmlformats.org/drawingml/2006/main">
            <a:off x="4868719" y="853577"/>
            <a:ext cx="914400" cy="470997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Overflow="clip" wrap="none" rtlCol="0"/>
          <a:lstStyle xmlns:a="http://schemas.openxmlformats.org/drawingml/2006/main"/>
          <a:p xmlns:a="http://schemas.openxmlformats.org/drawingml/2006/main">
            <a:r>
              <a:rPr lang="en-US" sz="800" dirty="0" smtClean="0"/>
              <a:t>$3.160M</a:t>
            </a:r>
          </a:p>
          <a:p xmlns:a="http://schemas.openxmlformats.org/drawingml/2006/main">
            <a:r>
              <a:rPr lang="en-US" sz="800" dirty="0" smtClean="0"/>
              <a:t>FY10 Enacted</a:t>
            </a:r>
          </a:p>
          <a:p xmlns:a="http://schemas.openxmlformats.org/drawingml/2006/main">
            <a:r>
              <a:rPr lang="en-US" sz="800" dirty="0" smtClean="0"/>
              <a:t>-4.7% (reduction)</a:t>
            </a:r>
            <a:endParaRPr lang="en-US" sz="800" dirty="0"/>
          </a:p>
        </cdr:txBody>
      </cdr:sp>
      <cdr:sp macro="" textlink="">
        <cdr:nvSpPr>
          <cdr:cNvPr id="65" name="Straight Connector 64"/>
          <cdr:cNvSpPr/>
        </cdr:nvSpPr>
        <cdr:spPr>
          <a:xfrm xmlns:a="http://schemas.openxmlformats.org/drawingml/2006/main" flipH="1">
            <a:off x="3886200" y="1783354"/>
            <a:ext cx="990570" cy="0"/>
          </a:xfrm>
          <a:prstGeom xmlns:a="http://schemas.openxmlformats.org/drawingml/2006/main" prst="line">
            <a:avLst/>
          </a:prstGeom>
          <a:ln xmlns:a="http://schemas.openxmlformats.org/drawingml/2006/main">
            <a:prstDash val="sysDash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n-US">
              <a:ln>
                <a:solidFill>
                  <a:schemeClr val="tx1"/>
                </a:solidFill>
                <a:prstDash val="sysDash"/>
              </a:ln>
            </a:endParaRPr>
          </a:p>
        </cdr:txBody>
      </cdr:sp>
    </cdr:grpSp>
  </cdr:relSizeAnchor>
  <cdr:relSizeAnchor xmlns:cdr="http://schemas.openxmlformats.org/drawingml/2006/chartDrawing">
    <cdr:from>
      <cdr:x>0.53639</cdr:x>
      <cdr:y>0.30319</cdr:y>
    </cdr:from>
    <cdr:to>
      <cdr:x>0.63403</cdr:x>
      <cdr:y>0.30772</cdr:y>
    </cdr:to>
    <cdr:sp macro="" textlink="">
      <cdr:nvSpPr>
        <cdr:cNvPr id="80" name="Straight Connector 79"/>
        <cdr:cNvSpPr/>
      </cdr:nvSpPr>
      <cdr:spPr>
        <a:xfrm xmlns:a="http://schemas.openxmlformats.org/drawingml/2006/main" flipV="1">
          <a:off x="4904740" y="1597024"/>
          <a:ext cx="892810" cy="2383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0.63694</cdr:x>
      <cdr:y>0.09819</cdr:y>
    </cdr:from>
    <cdr:to>
      <cdr:x>0.74097</cdr:x>
      <cdr:y>0.21278</cdr:y>
    </cdr:to>
    <cdr:sp macro="" textlink="">
      <cdr:nvSpPr>
        <cdr:cNvPr id="81" name="TextBox 80"/>
        <cdr:cNvSpPr txBox="1"/>
      </cdr:nvSpPr>
      <cdr:spPr>
        <a:xfrm xmlns:a="http://schemas.openxmlformats.org/drawingml/2006/main">
          <a:off x="5824139" y="517220"/>
          <a:ext cx="951311" cy="6035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800" dirty="0" smtClean="0"/>
            <a:t>$3.521 B</a:t>
          </a:r>
        </a:p>
        <a:p xmlns:a="http://schemas.openxmlformats.org/drawingml/2006/main">
          <a:r>
            <a:rPr lang="en-US" sz="800" dirty="0" smtClean="0"/>
            <a:t>FY13 Enacted w/</a:t>
          </a:r>
        </a:p>
        <a:p xmlns:a="http://schemas.openxmlformats.org/drawingml/2006/main">
          <a:r>
            <a:rPr lang="en-US" sz="800" dirty="0" smtClean="0"/>
            <a:t>+$198M transfer</a:t>
          </a:r>
        </a:p>
        <a:p xmlns:a="http://schemas.openxmlformats.org/drawingml/2006/main">
          <a:r>
            <a:rPr lang="en-US" sz="800" dirty="0" smtClean="0">
              <a:solidFill>
                <a:srgbClr val="FF0000"/>
              </a:solidFill>
            </a:rPr>
            <a:t>-$4.6 Rescission</a:t>
          </a:r>
          <a:endParaRPr lang="en-US" sz="800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0.61153</cdr:x>
      <cdr:y>0.28663</cdr:y>
    </cdr:from>
    <cdr:to>
      <cdr:x>0.73041</cdr:x>
      <cdr:y>0.33303</cdr:y>
    </cdr:to>
    <cdr:grpSp>
      <cdr:nvGrpSpPr>
        <cdr:cNvPr id="27" name="Group 26"/>
        <cdr:cNvGrpSpPr/>
      </cdr:nvGrpSpPr>
      <cdr:grpSpPr>
        <a:xfrm xmlns:a="http://schemas.openxmlformats.org/drawingml/2006/main">
          <a:off x="5591830" y="1469211"/>
          <a:ext cx="1087039" cy="237838"/>
          <a:chOff x="6385621" y="1166871"/>
          <a:chExt cx="1087039" cy="244403"/>
        </a:xfrm>
      </cdr:grpSpPr>
      <cdr:sp macro="" textlink="">
        <cdr:nvSpPr>
          <cdr:cNvPr id="67" name="Right Brace 66"/>
          <cdr:cNvSpPr/>
        </cdr:nvSpPr>
        <cdr:spPr>
          <a:xfrm xmlns:a="http://schemas.openxmlformats.org/drawingml/2006/main">
            <a:off x="6582217" y="1255098"/>
            <a:ext cx="120975" cy="84909"/>
          </a:xfrm>
          <a:prstGeom xmlns:a="http://schemas.openxmlformats.org/drawingml/2006/main" prst="rightBrace">
            <a:avLst/>
          </a:prstGeom>
          <a:ln xmlns:a="http://schemas.openxmlformats.org/drawingml/2006/main">
            <a:solidFill>
              <a:srgbClr val="0000FF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71" name="Straight Connector 70"/>
          <cdr:cNvSpPr/>
        </cdr:nvSpPr>
        <cdr:spPr>
          <a:xfrm xmlns:a="http://schemas.openxmlformats.org/drawingml/2006/main">
            <a:off x="6385621" y="1338059"/>
            <a:ext cx="1066739" cy="0"/>
          </a:xfrm>
          <a:prstGeom xmlns:a="http://schemas.openxmlformats.org/drawingml/2006/main" prst="line">
            <a:avLst/>
          </a:prstGeom>
          <a:ln xmlns:a="http://schemas.openxmlformats.org/drawingml/2006/main">
            <a:prstDash val="sysDash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84" name="TextBox 83"/>
          <cdr:cNvSpPr txBox="1"/>
        </cdr:nvSpPr>
        <cdr:spPr>
          <a:xfrm xmlns:a="http://schemas.openxmlformats.org/drawingml/2006/main">
            <a:off x="6650248" y="1166871"/>
            <a:ext cx="822412" cy="244403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Overflow="clip" wrap="none" rtlCol="0"/>
          <a:lstStyle xmlns:a="http://schemas.openxmlformats.org/drawingml/2006/main"/>
          <a:p xmlns:a="http://schemas.openxmlformats.org/drawingml/2006/main">
            <a:r>
              <a:rPr lang="en-US" sz="800" dirty="0" smtClean="0">
                <a:solidFill>
                  <a:srgbClr val="FF0000"/>
                </a:solidFill>
              </a:rPr>
              <a:t>-$50M Reduction</a:t>
            </a:r>
          </a:p>
          <a:p xmlns:a="http://schemas.openxmlformats.org/drawingml/2006/main">
            <a:endParaRPr lang="en-US" sz="800" dirty="0">
              <a:solidFill>
                <a:srgbClr val="FF0000"/>
              </a:solidFill>
            </a:endParaRPr>
          </a:p>
        </cdr:txBody>
      </cdr:sp>
    </cdr:grpSp>
  </cdr:relSizeAnchor>
  <cdr:relSizeAnchor xmlns:cdr="http://schemas.openxmlformats.org/drawingml/2006/chartDrawing">
    <cdr:from>
      <cdr:x>0.72875</cdr:x>
      <cdr:y>0.18364</cdr:y>
    </cdr:from>
    <cdr:to>
      <cdr:x>0.78958</cdr:x>
      <cdr:y>0.31887</cdr:y>
    </cdr:to>
    <cdr:grpSp>
      <cdr:nvGrpSpPr>
        <cdr:cNvPr id="85" name="Group 84"/>
        <cdr:cNvGrpSpPr/>
      </cdr:nvGrpSpPr>
      <cdr:grpSpPr>
        <a:xfrm xmlns:a="http://schemas.openxmlformats.org/drawingml/2006/main">
          <a:off x="6663690" y="941304"/>
          <a:ext cx="556230" cy="693163"/>
          <a:chOff x="4732050" y="2011955"/>
          <a:chExt cx="556262" cy="358140"/>
        </a:xfrm>
      </cdr:grpSpPr>
      <cdr:sp macro="" textlink="">
        <cdr:nvSpPr>
          <cdr:cNvPr id="86" name="Right Brace 85"/>
          <cdr:cNvSpPr/>
        </cdr:nvSpPr>
        <cdr:spPr>
          <a:xfrm xmlns:a="http://schemas.openxmlformats.org/drawingml/2006/main">
            <a:off x="4732050" y="2011955"/>
            <a:ext cx="143439" cy="358140"/>
          </a:xfrm>
          <a:prstGeom xmlns:a="http://schemas.openxmlformats.org/drawingml/2006/main" prst="rightBrace">
            <a:avLst/>
          </a:prstGeom>
        </cdr:spPr>
        <cdr:style>
          <a:lnRef xmlns:a="http://schemas.openxmlformats.org/drawingml/2006/main" idx="1">
            <a:schemeClr val="dk1"/>
          </a:lnRef>
          <a:fillRef xmlns:a="http://schemas.openxmlformats.org/drawingml/2006/main" idx="0">
            <a:schemeClr val="dk1"/>
          </a:fillRef>
          <a:effectRef xmlns:a="http://schemas.openxmlformats.org/drawingml/2006/main" idx="0">
            <a:schemeClr val="dk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87" name="TextBox 86"/>
          <cdr:cNvSpPr txBox="1"/>
        </cdr:nvSpPr>
        <cdr:spPr>
          <a:xfrm xmlns:a="http://schemas.openxmlformats.org/drawingml/2006/main">
            <a:off x="4876830" y="2204063"/>
            <a:ext cx="411482" cy="90513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Overflow="clip" wrap="none" rtlCol="0"/>
          <a:lstStyle xmlns:a="http://schemas.openxmlformats.org/drawingml/2006/main"/>
          <a:p xmlns:a="http://schemas.openxmlformats.org/drawingml/2006/main">
            <a:r>
              <a:rPr lang="en-US" sz="800" dirty="0" smtClean="0"/>
              <a:t>+13.2%</a:t>
            </a:r>
            <a:endParaRPr lang="en-US" sz="800" dirty="0"/>
          </a:p>
        </cdr:txBody>
      </cdr:sp>
    </cdr:grpSp>
  </cdr:relSizeAnchor>
  <cdr:relSizeAnchor xmlns:cdr="http://schemas.openxmlformats.org/drawingml/2006/chartDrawing">
    <cdr:from>
      <cdr:x>0.75556</cdr:x>
      <cdr:y>0.03323</cdr:y>
    </cdr:from>
    <cdr:to>
      <cdr:x>0.84383</cdr:x>
      <cdr:y>0.14081</cdr:y>
    </cdr:to>
    <cdr:sp macro="" textlink="">
      <cdr:nvSpPr>
        <cdr:cNvPr id="83" name="TextBox 82"/>
        <cdr:cNvSpPr txBox="1"/>
      </cdr:nvSpPr>
      <cdr:spPr>
        <a:xfrm xmlns:a="http://schemas.openxmlformats.org/drawingml/2006/main">
          <a:off x="6908800" y="175050"/>
          <a:ext cx="807161" cy="5666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800" dirty="0" smtClean="0"/>
            <a:t>$3.703 B Enacted</a:t>
          </a:r>
        </a:p>
        <a:p xmlns:a="http://schemas.openxmlformats.org/drawingml/2006/main">
          <a:r>
            <a:rPr lang="en-US" sz="800" dirty="0" smtClean="0"/>
            <a:t>$3.683 B (FY14</a:t>
          </a:r>
        </a:p>
        <a:p xmlns:a="http://schemas.openxmlformats.org/drawingml/2006/main">
          <a:r>
            <a:rPr lang="en-US" sz="800" dirty="0" err="1" smtClean="0"/>
            <a:t>Pres</a:t>
          </a:r>
          <a:r>
            <a:rPr lang="en-US" sz="800" dirty="0" smtClean="0"/>
            <a:t> Bud.)</a:t>
          </a:r>
          <a:endParaRPr lang="en-US" sz="800" dirty="0"/>
        </a:p>
      </cdr:txBody>
    </cdr:sp>
  </cdr:relSizeAnchor>
  <cdr:relSizeAnchor xmlns:cdr="http://schemas.openxmlformats.org/drawingml/2006/chartDrawing">
    <cdr:from>
      <cdr:x>0.82569</cdr:x>
      <cdr:y>0.11883</cdr:y>
    </cdr:from>
    <cdr:to>
      <cdr:x>0.88571</cdr:x>
      <cdr:y>0.17902</cdr:y>
    </cdr:to>
    <cdr:grpSp>
      <cdr:nvGrpSpPr>
        <cdr:cNvPr id="31" name="Group 30"/>
        <cdr:cNvGrpSpPr/>
      </cdr:nvGrpSpPr>
      <cdr:grpSpPr>
        <a:xfrm xmlns:a="http://schemas.openxmlformats.org/drawingml/2006/main">
          <a:off x="7550109" y="609100"/>
          <a:ext cx="548823" cy="308523"/>
          <a:chOff x="7665662" y="79803"/>
          <a:chExt cx="509432" cy="699513"/>
        </a:xfrm>
      </cdr:grpSpPr>
      <cdr:sp macro="" textlink="">
        <cdr:nvSpPr>
          <cdr:cNvPr id="89" name="Right Brace 88"/>
          <cdr:cNvSpPr/>
        </cdr:nvSpPr>
        <cdr:spPr>
          <a:xfrm xmlns:a="http://schemas.openxmlformats.org/drawingml/2006/main">
            <a:off x="7665662" y="79803"/>
            <a:ext cx="102975" cy="699513"/>
          </a:xfrm>
          <a:prstGeom xmlns:a="http://schemas.openxmlformats.org/drawingml/2006/main" prst="rightBrace">
            <a:avLst/>
          </a:prstGeom>
        </cdr:spPr>
        <cdr:style>
          <a:lnRef xmlns:a="http://schemas.openxmlformats.org/drawingml/2006/main" idx="1">
            <a:schemeClr val="dk1"/>
          </a:lnRef>
          <a:fillRef xmlns:a="http://schemas.openxmlformats.org/drawingml/2006/main" idx="0">
            <a:schemeClr val="dk1"/>
          </a:fillRef>
          <a:effectRef xmlns:a="http://schemas.openxmlformats.org/drawingml/2006/main" idx="0">
            <a:schemeClr val="dk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90" name="TextBox 89"/>
          <cdr:cNvSpPr txBox="1"/>
        </cdr:nvSpPr>
        <cdr:spPr>
          <a:xfrm xmlns:a="http://schemas.openxmlformats.org/drawingml/2006/main">
            <a:off x="7770072" y="229875"/>
            <a:ext cx="405022" cy="413148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Overflow="clip" wrap="none" rtlCol="0"/>
          <a:lstStyle xmlns:a="http://schemas.openxmlformats.org/drawingml/2006/main"/>
          <a:p xmlns:a="http://schemas.openxmlformats.org/drawingml/2006/main">
            <a:r>
              <a:rPr lang="en-US" sz="800" dirty="0" smtClean="0"/>
              <a:t>+5.2%</a:t>
            </a:r>
            <a:endParaRPr lang="en-US" sz="800" dirty="0"/>
          </a:p>
        </cdr:txBody>
      </cdr:sp>
    </cdr:grpSp>
  </cdr:relSizeAnchor>
  <cdr:relSizeAnchor xmlns:cdr="http://schemas.openxmlformats.org/drawingml/2006/chartDrawing">
    <cdr:from>
      <cdr:x>0.8375</cdr:x>
      <cdr:y>0.10362</cdr:y>
    </cdr:from>
    <cdr:to>
      <cdr:x>0.93139</cdr:x>
      <cdr:y>0.15001</cdr:y>
    </cdr:to>
    <cdr:grpSp>
      <cdr:nvGrpSpPr>
        <cdr:cNvPr id="29" name="Group 28"/>
        <cdr:cNvGrpSpPr/>
      </cdr:nvGrpSpPr>
      <cdr:grpSpPr>
        <a:xfrm xmlns:a="http://schemas.openxmlformats.org/drawingml/2006/main">
          <a:off x="7658100" y="531137"/>
          <a:ext cx="858530" cy="237786"/>
          <a:chOff x="7607300" y="1028391"/>
          <a:chExt cx="858530" cy="244351"/>
        </a:xfrm>
      </cdr:grpSpPr>
      <cdr:sp macro="" textlink="">
        <cdr:nvSpPr>
          <cdr:cNvPr id="68" name="TextBox 67"/>
          <cdr:cNvSpPr txBox="1"/>
        </cdr:nvSpPr>
        <cdr:spPr>
          <a:xfrm xmlns:a="http://schemas.openxmlformats.org/drawingml/2006/main">
            <a:off x="7643419" y="1028391"/>
            <a:ext cx="822411" cy="244351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Overflow="clip" wrap="none" rtlCol="0"/>
          <a:lstStyle xmlns:a="http://schemas.openxmlformats.org/drawingml/2006/main"/>
          <a:p xmlns:a="http://schemas.openxmlformats.org/drawingml/2006/main">
            <a:r>
              <a:rPr lang="en-US" sz="800" dirty="0" smtClean="0">
                <a:solidFill>
                  <a:schemeClr val="tx1"/>
                </a:solidFill>
              </a:rPr>
              <a:t>+$20M Increase</a:t>
            </a:r>
          </a:p>
          <a:p xmlns:a="http://schemas.openxmlformats.org/drawingml/2006/main">
            <a:endParaRPr lang="en-US" sz="800" dirty="0">
              <a:solidFill>
                <a:srgbClr val="FF0000"/>
              </a:solidFill>
            </a:endParaRPr>
          </a:p>
        </cdr:txBody>
      </cdr:sp>
      <cdr:sp macro="" textlink="">
        <cdr:nvSpPr>
          <cdr:cNvPr id="82" name="Right Brace 81"/>
          <cdr:cNvSpPr/>
        </cdr:nvSpPr>
        <cdr:spPr>
          <a:xfrm xmlns:a="http://schemas.openxmlformats.org/drawingml/2006/main">
            <a:off x="7607300" y="1103410"/>
            <a:ext cx="99192" cy="68165"/>
          </a:xfrm>
          <a:prstGeom xmlns:a="http://schemas.openxmlformats.org/drawingml/2006/main" prst="rightBrace">
            <a:avLst/>
          </a:prstGeom>
          <a:ln xmlns:a="http://schemas.openxmlformats.org/drawingml/2006/main">
            <a:solidFill>
              <a:srgbClr val="0000FF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n-US"/>
          </a:p>
        </cdr:txBody>
      </cdr:sp>
    </cdr:grpSp>
  </cdr:relSizeAnchor>
  <cdr:relSizeAnchor xmlns:cdr="http://schemas.openxmlformats.org/drawingml/2006/chartDrawing">
    <cdr:from>
      <cdr:x>0.37912</cdr:x>
      <cdr:y>0.51417</cdr:y>
    </cdr:from>
    <cdr:to>
      <cdr:x>0.44389</cdr:x>
      <cdr:y>0.51447</cdr:y>
    </cdr:to>
    <cdr:sp macro="" textlink="">
      <cdr:nvSpPr>
        <cdr:cNvPr id="94" name="Straight Connector 93"/>
        <cdr:cNvSpPr/>
      </cdr:nvSpPr>
      <cdr:spPr>
        <a:xfrm xmlns:a="http://schemas.openxmlformats.org/drawingml/2006/main">
          <a:off x="3466658" y="2708282"/>
          <a:ext cx="592257" cy="1581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0.83125</cdr:x>
      <cdr:y>0.05485</cdr:y>
    </cdr:from>
    <cdr:to>
      <cdr:x>0.91667</cdr:x>
      <cdr:y>0.11634</cdr:y>
    </cdr:to>
    <cdr:cxnSp macro="">
      <cdr:nvCxnSpPr>
        <cdr:cNvPr id="5" name="Straight Connector 4"/>
        <cdr:cNvCxnSpPr/>
      </cdr:nvCxnSpPr>
      <cdr:spPr>
        <a:xfrm xmlns:a="http://schemas.openxmlformats.org/drawingml/2006/main" flipV="1">
          <a:off x="7600950" y="288926"/>
          <a:ext cx="781050" cy="323849"/>
        </a:xfrm>
        <a:prstGeom xmlns:a="http://schemas.openxmlformats.org/drawingml/2006/main" prst="line">
          <a:avLst/>
        </a:prstGeom>
        <a:ln xmlns:a="http://schemas.openxmlformats.org/drawingml/2006/main" w="44450">
          <a:solidFill>
            <a:schemeClr val="bg1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0.72986</cdr:x>
      <cdr:y>0.1296</cdr:y>
    </cdr:from>
    <cdr:to>
      <cdr:x>0.825</cdr:x>
      <cdr:y>0.18019</cdr:y>
    </cdr:to>
    <cdr:sp macro="" textlink="">
      <cdr:nvSpPr>
        <cdr:cNvPr id="91" name="Straight Connector 90"/>
        <cdr:cNvSpPr/>
      </cdr:nvSpPr>
      <cdr:spPr>
        <a:xfrm xmlns:a="http://schemas.openxmlformats.org/drawingml/2006/main" flipV="1">
          <a:off x="6673841" y="682625"/>
          <a:ext cx="869959" cy="2664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0.84722</cdr:x>
      <cdr:y>0.02118</cdr:y>
    </cdr:from>
    <cdr:to>
      <cdr:x>0.93194</cdr:x>
      <cdr:y>0.08499</cdr:y>
    </cdr:to>
    <cdr:sp macro="" textlink="">
      <cdr:nvSpPr>
        <cdr:cNvPr id="92" name="TextBox 91"/>
        <cdr:cNvSpPr txBox="1"/>
      </cdr:nvSpPr>
      <cdr:spPr>
        <a:xfrm xmlns:a="http://schemas.openxmlformats.org/drawingml/2006/main">
          <a:off x="7747001" y="111550"/>
          <a:ext cx="774700" cy="336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800" dirty="0" smtClean="0"/>
            <a:t>$3.903 B FY15</a:t>
          </a:r>
        </a:p>
        <a:p xmlns:a="http://schemas.openxmlformats.org/drawingml/2006/main">
          <a:r>
            <a:rPr lang="en-US" sz="800" dirty="0" err="1" smtClean="0"/>
            <a:t>Pres</a:t>
          </a:r>
          <a:r>
            <a:rPr lang="en-US" sz="800" dirty="0" smtClean="0"/>
            <a:t> Bud.</a:t>
          </a:r>
          <a:endParaRPr lang="en-US" sz="800" dirty="0"/>
        </a:p>
      </cdr:txBody>
    </cdr:sp>
  </cdr:relSizeAnchor>
  <cdr:relSizeAnchor xmlns:cdr="http://schemas.openxmlformats.org/drawingml/2006/chartDrawing">
    <cdr:from>
      <cdr:x>0.92014</cdr:x>
      <cdr:y>0.05493</cdr:y>
    </cdr:from>
    <cdr:to>
      <cdr:x>0.97778</cdr:x>
      <cdr:y>0.11513</cdr:y>
    </cdr:to>
    <cdr:grpSp>
      <cdr:nvGrpSpPr>
        <cdr:cNvPr id="93" name="Group 92"/>
        <cdr:cNvGrpSpPr/>
      </cdr:nvGrpSpPr>
      <cdr:grpSpPr>
        <a:xfrm xmlns:a="http://schemas.openxmlformats.org/drawingml/2006/main">
          <a:off x="8413760" y="281561"/>
          <a:ext cx="527060" cy="308574"/>
          <a:chOff x="7665662" y="79803"/>
          <a:chExt cx="509432" cy="699513"/>
        </a:xfrm>
      </cdr:grpSpPr>
      <cdr:sp macro="" textlink="">
        <cdr:nvSpPr>
          <cdr:cNvPr id="95" name="Right Brace 94"/>
          <cdr:cNvSpPr/>
        </cdr:nvSpPr>
        <cdr:spPr>
          <a:xfrm xmlns:a="http://schemas.openxmlformats.org/drawingml/2006/main">
            <a:off x="7665662" y="79803"/>
            <a:ext cx="102975" cy="699513"/>
          </a:xfrm>
          <a:prstGeom xmlns:a="http://schemas.openxmlformats.org/drawingml/2006/main" prst="rightBrace">
            <a:avLst/>
          </a:prstGeom>
        </cdr:spPr>
        <cdr:style>
          <a:lnRef xmlns:a="http://schemas.openxmlformats.org/drawingml/2006/main" idx="1">
            <a:schemeClr val="dk1"/>
          </a:lnRef>
          <a:fillRef xmlns:a="http://schemas.openxmlformats.org/drawingml/2006/main" idx="0">
            <a:schemeClr val="dk1"/>
          </a:fillRef>
          <a:effectRef xmlns:a="http://schemas.openxmlformats.org/drawingml/2006/main" idx="0">
            <a:schemeClr val="dk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96" name="TextBox 95"/>
          <cdr:cNvSpPr txBox="1"/>
        </cdr:nvSpPr>
        <cdr:spPr>
          <a:xfrm xmlns:a="http://schemas.openxmlformats.org/drawingml/2006/main">
            <a:off x="7770072" y="229875"/>
            <a:ext cx="405022" cy="413148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Overflow="clip" wrap="none" rtlCol="0"/>
          <a:lstStyle xmlns:a="http://schemas.openxmlformats.org/drawingml/2006/main"/>
          <a:p xmlns:a="http://schemas.openxmlformats.org/drawingml/2006/main">
            <a:r>
              <a:rPr lang="en-US" sz="800" dirty="0" smtClean="0"/>
              <a:t>+5.4%</a:t>
            </a:r>
            <a:endParaRPr lang="en-US" sz="800" dirty="0"/>
          </a:p>
        </cdr:txBody>
      </cdr:sp>
    </cdr:grpSp>
  </cdr:relSizeAnchor>
  <cdr:relSizeAnchor xmlns:cdr="http://schemas.openxmlformats.org/drawingml/2006/chartDrawing">
    <cdr:from>
      <cdr:x>0.82613</cdr:x>
      <cdr:y>0.17904</cdr:y>
    </cdr:from>
    <cdr:to>
      <cdr:x>0.88436</cdr:x>
      <cdr:y>0.25517</cdr:y>
    </cdr:to>
    <cdr:grpSp>
      <cdr:nvGrpSpPr>
        <cdr:cNvPr id="88" name="Group 87"/>
        <cdr:cNvGrpSpPr/>
      </cdr:nvGrpSpPr>
      <cdr:grpSpPr>
        <a:xfrm xmlns:a="http://schemas.openxmlformats.org/drawingml/2006/main">
          <a:off x="7554133" y="917725"/>
          <a:ext cx="532455" cy="390228"/>
          <a:chOff x="7680834" y="79803"/>
          <a:chExt cx="494260" cy="884721"/>
        </a:xfrm>
      </cdr:grpSpPr>
      <cdr:sp macro="" textlink="">
        <cdr:nvSpPr>
          <cdr:cNvPr id="97" name="Right Brace 96"/>
          <cdr:cNvSpPr/>
        </cdr:nvSpPr>
        <cdr:spPr>
          <a:xfrm xmlns:a="http://schemas.openxmlformats.org/drawingml/2006/main">
            <a:off x="7680834" y="79803"/>
            <a:ext cx="87803" cy="884721"/>
          </a:xfrm>
          <a:prstGeom xmlns:a="http://schemas.openxmlformats.org/drawingml/2006/main" prst="rightBrace">
            <a:avLst/>
          </a:prstGeom>
        </cdr:spPr>
        <cdr:style>
          <a:lnRef xmlns:a="http://schemas.openxmlformats.org/drawingml/2006/main" idx="1">
            <a:schemeClr val="dk1"/>
          </a:lnRef>
          <a:fillRef xmlns:a="http://schemas.openxmlformats.org/drawingml/2006/main" idx="0">
            <a:schemeClr val="dk1"/>
          </a:fillRef>
          <a:effectRef xmlns:a="http://schemas.openxmlformats.org/drawingml/2006/main" idx="0">
            <a:schemeClr val="dk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98" name="TextBox 97"/>
          <cdr:cNvSpPr txBox="1"/>
        </cdr:nvSpPr>
        <cdr:spPr>
          <a:xfrm xmlns:a="http://schemas.openxmlformats.org/drawingml/2006/main">
            <a:off x="7770072" y="229875"/>
            <a:ext cx="405022" cy="413148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Overflow="clip" wrap="none" rtlCol="0"/>
          <a:lstStyle xmlns:a="http://schemas.openxmlformats.org/drawingml/2006/main"/>
          <a:p xmlns:a="http://schemas.openxmlformats.org/drawingml/2006/main">
            <a:r>
              <a:rPr lang="en-US" sz="800" dirty="0" smtClean="0"/>
              <a:t>+6.1%</a:t>
            </a:r>
            <a:endParaRPr lang="en-US" sz="800" dirty="0"/>
          </a:p>
        </cdr:txBody>
      </cdr:sp>
    </cdr:grp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0.09187</cdr:x>
      <cdr:y>0.34504</cdr:y>
    </cdr:from>
    <cdr:to>
      <cdr:x>0.17529</cdr:x>
      <cdr:y>0.3905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28676" y="1590675"/>
          <a:ext cx="752475" cy="209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/>
            <a:t>$</a:t>
          </a:r>
          <a:r>
            <a:rPr lang="en-US" sz="1050"/>
            <a:t>2.700B</a:t>
          </a: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0.33615</cdr:x>
      <cdr:y>0.26033</cdr:y>
    </cdr:from>
    <cdr:to>
      <cdr:x>0.41957</cdr:x>
      <cdr:y>0.30028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032114" y="1200150"/>
          <a:ext cx="752463" cy="184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$</a:t>
          </a:r>
          <a:r>
            <a:rPr lang="en-US" sz="1050"/>
            <a:t>3.141B</a:t>
          </a: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0.21049</cdr:x>
      <cdr:y>0.25689</cdr:y>
    </cdr:from>
    <cdr:to>
      <cdr:x>0.29391</cdr:x>
      <cdr:y>0.30234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898639" y="1184278"/>
          <a:ext cx="752463" cy="2095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$</a:t>
          </a:r>
          <a:r>
            <a:rPr lang="en-US" sz="1050"/>
            <a:t>3.160B</a:t>
          </a: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0.45864</cdr:x>
      <cdr:y>0.26102</cdr:y>
    </cdr:from>
    <cdr:to>
      <cdr:x>0.54206</cdr:x>
      <cdr:y>0.30647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137025" y="1203325"/>
          <a:ext cx="752475" cy="209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$</a:t>
          </a:r>
          <a:r>
            <a:rPr lang="en-US" sz="1050"/>
            <a:t>3.111B</a:t>
          </a: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0.82295</cdr:x>
      <cdr:y>0.10606</cdr:y>
    </cdr:from>
    <cdr:to>
      <cdr:x>0.90637</cdr:x>
      <cdr:y>0.15152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7423150" y="488950"/>
          <a:ext cx="752475" cy="209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$</a:t>
          </a:r>
          <a:r>
            <a:rPr lang="en-US" sz="1050"/>
            <a:t>3.903B</a:t>
          </a: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0.70468</cdr:x>
      <cdr:y>0.14945</cdr:y>
    </cdr:from>
    <cdr:to>
      <cdr:x>0.7881</cdr:x>
      <cdr:y>0.1949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6356350" y="688975"/>
          <a:ext cx="752475" cy="209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$</a:t>
          </a:r>
          <a:r>
            <a:rPr lang="en-US" sz="1050"/>
            <a:t>3.703B</a:t>
          </a: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0.57797</cdr:x>
      <cdr:y>0.18044</cdr:y>
    </cdr:from>
    <cdr:to>
      <cdr:x>0.66139</cdr:x>
      <cdr:y>0.2259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213350" y="831850"/>
          <a:ext cx="752475" cy="209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/>
            <a:t>$</a:t>
          </a:r>
          <a:r>
            <a:rPr lang="en-US" sz="1050"/>
            <a:t>3.521B</a:t>
          </a:r>
        </a:p>
        <a:p xmlns:a="http://schemas.openxmlformats.org/drawingml/2006/main">
          <a:endParaRPr lang="en-US" sz="10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D287C55-4FFE-4D35-9F6F-74AA41ECB1BE}" type="datetimeFigureOut">
              <a:rPr lang="en-US"/>
              <a:pPr>
                <a:defRPr/>
              </a:pPr>
              <a:t>6/4/2014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59A4629-6003-4D6E-857A-FF0B9303AD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3646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9A4629-6003-4D6E-857A-FF0B9303AD1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268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9A4629-6003-4D6E-857A-FF0B9303AD1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197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9869"/>
            <a:fld id="{A812CF2E-517E-4D7D-84A2-900EBB973867}" type="slidenum">
              <a:rPr lang="en-US" smtClean="0">
                <a:latin typeface="Arial" pitchFamily="34" charset="0"/>
              </a:rPr>
              <a:pPr defTabSz="929869"/>
              <a:t>6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184150"/>
            <a:ext cx="4648200" cy="3486150"/>
          </a:xfrm>
          <a:ln/>
        </p:spPr>
      </p:sp>
      <p:sp>
        <p:nvSpPr>
          <p:cNvPr id="46087" name="AutoShape 7"/>
          <p:cNvSpPr>
            <a:spLocks/>
          </p:cNvSpPr>
          <p:nvPr/>
        </p:nvSpPr>
        <p:spPr bwMode="auto">
          <a:xfrm>
            <a:off x="1843094" y="780417"/>
            <a:ext cx="200025" cy="979489"/>
          </a:xfrm>
          <a:prstGeom prst="leftBrace">
            <a:avLst>
              <a:gd name="adj1" fmla="val 1187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79" tIns="45690" rIns="91379" bIns="4569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094" name="Text Box 15"/>
          <p:cNvSpPr txBox="1">
            <a:spLocks noChangeArrowheads="1"/>
          </p:cNvSpPr>
          <p:nvPr/>
        </p:nvSpPr>
        <p:spPr bwMode="auto">
          <a:xfrm>
            <a:off x="4" y="6818314"/>
            <a:ext cx="850899" cy="235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97" tIns="45798" rIns="91597" bIns="45798">
            <a:spAutoFit/>
          </a:bodyPr>
          <a:lstStyle/>
          <a:p>
            <a:pPr defTabSz="910826">
              <a:spcBef>
                <a:spcPct val="5000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2414271" y="4624075"/>
            <a:ext cx="2273300" cy="311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617" tIns="45808" rIns="91617" bIns="45808" anchor="ctr"/>
          <a:lstStyle/>
          <a:p>
            <a:pPr algn="ctr" defTabSz="915587"/>
            <a:r>
              <a:rPr lang="en-US" b="1" dirty="0"/>
              <a:t>[Template for </a:t>
            </a:r>
            <a:r>
              <a:rPr lang="en-US" b="1" dirty="0" smtClean="0"/>
              <a:t>Staff Offices]</a:t>
            </a:r>
            <a:endParaRPr lang="en-US" b="1" dirty="0"/>
          </a:p>
        </p:txBody>
      </p:sp>
      <p:sp>
        <p:nvSpPr>
          <p:cNvPr id="15" name="Rectangle 6"/>
          <p:cNvSpPr>
            <a:spLocks noGrp="1" noChangeArrowheads="1"/>
          </p:cNvSpPr>
          <p:nvPr>
            <p:ph type="body" sz="quarter" idx="10"/>
          </p:nvPr>
        </p:nvSpPr>
        <p:spPr>
          <a:solidFill>
            <a:schemeClr val="bg1"/>
          </a:solidFill>
          <a:ln/>
        </p:spPr>
        <p:txBody>
          <a:bodyPr>
            <a:normAutofit fontScale="92500" lnSpcReduction="20000"/>
          </a:bodyPr>
          <a:lstStyle/>
          <a:p>
            <a:pPr marL="781680" lvl="2" indent="-221115">
              <a:spcBef>
                <a:spcPct val="0"/>
              </a:spcBef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>
            <a:off x="1812121" y="298579"/>
            <a:ext cx="413198" cy="346648"/>
          </a:xfrm>
          <a:prstGeom prst="homePlate">
            <a:avLst>
              <a:gd name="adj" fmla="val 51852"/>
            </a:avLst>
          </a:prstGeom>
          <a:solidFill>
            <a:srgbClr val="FEA7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9886" tIns="44940" rIns="89886" bIns="44940" anchor="ctr"/>
          <a:lstStyle/>
          <a:p>
            <a:pPr algn="r" defTabSz="893793"/>
            <a:r>
              <a:rPr lang="en-US" sz="1600" b="1" dirty="0">
                <a:latin typeface="Calibri" pitchFamily="34" charset="0"/>
              </a:rPr>
              <a:t>1a</a:t>
            </a:r>
          </a:p>
        </p:txBody>
      </p:sp>
      <p:sp>
        <p:nvSpPr>
          <p:cNvPr id="21" name="AutoShape 4"/>
          <p:cNvSpPr>
            <a:spLocks noChangeArrowheads="1"/>
          </p:cNvSpPr>
          <p:nvPr/>
        </p:nvSpPr>
        <p:spPr bwMode="auto">
          <a:xfrm>
            <a:off x="1348744" y="1104902"/>
            <a:ext cx="413198" cy="346648"/>
          </a:xfrm>
          <a:prstGeom prst="homePlate">
            <a:avLst>
              <a:gd name="adj" fmla="val 51852"/>
            </a:avLst>
          </a:prstGeom>
          <a:solidFill>
            <a:srgbClr val="FEA7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9886" tIns="44940" rIns="89886" bIns="44940" anchor="ctr"/>
          <a:lstStyle/>
          <a:p>
            <a:pPr algn="r" defTabSz="893793"/>
            <a:r>
              <a:rPr lang="en-US" sz="1600" b="1" dirty="0">
                <a:latin typeface="Calibri" pitchFamily="34" charset="0"/>
              </a:rPr>
              <a:t>1b</a:t>
            </a:r>
          </a:p>
        </p:txBody>
      </p:sp>
      <p:sp>
        <p:nvSpPr>
          <p:cNvPr id="22" name="AutoShape 4"/>
          <p:cNvSpPr>
            <a:spLocks noChangeArrowheads="1"/>
          </p:cNvSpPr>
          <p:nvPr/>
        </p:nvSpPr>
        <p:spPr bwMode="auto">
          <a:xfrm>
            <a:off x="1703465" y="2124482"/>
            <a:ext cx="413198" cy="346648"/>
          </a:xfrm>
          <a:prstGeom prst="homePlate">
            <a:avLst>
              <a:gd name="adj" fmla="val 51852"/>
            </a:avLst>
          </a:prstGeom>
          <a:solidFill>
            <a:srgbClr val="FEA7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9886" tIns="44940" rIns="89886" bIns="44940" anchor="ctr"/>
          <a:lstStyle/>
          <a:p>
            <a:pPr algn="r" defTabSz="893793"/>
            <a:r>
              <a:rPr lang="en-US" sz="1600" b="1" dirty="0">
                <a:latin typeface="Calibri" pitchFamily="34" charset="0"/>
              </a:rPr>
              <a:t>1c</a:t>
            </a:r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1085457" y="2852888"/>
            <a:ext cx="413198" cy="346648"/>
          </a:xfrm>
          <a:prstGeom prst="homePlate">
            <a:avLst>
              <a:gd name="adj" fmla="val 51852"/>
            </a:avLst>
          </a:prstGeom>
          <a:solidFill>
            <a:srgbClr val="FEA7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9886" tIns="44940" rIns="89886" bIns="44940" anchor="ctr"/>
          <a:lstStyle/>
          <a:p>
            <a:pPr algn="r" defTabSz="893793"/>
            <a:r>
              <a:rPr lang="en-US" sz="1600" b="1" dirty="0">
                <a:latin typeface="Calibri" pitchFamily="34" charset="0"/>
              </a:rPr>
              <a:t>1d</a:t>
            </a:r>
          </a:p>
        </p:txBody>
      </p:sp>
      <p:sp>
        <p:nvSpPr>
          <p:cNvPr id="25" name="AutoShape 4"/>
          <p:cNvSpPr>
            <a:spLocks noChangeArrowheads="1"/>
          </p:cNvSpPr>
          <p:nvPr/>
        </p:nvSpPr>
        <p:spPr bwMode="auto">
          <a:xfrm>
            <a:off x="751436" y="6734478"/>
            <a:ext cx="413198" cy="346648"/>
          </a:xfrm>
          <a:prstGeom prst="homePlate">
            <a:avLst>
              <a:gd name="adj" fmla="val 51852"/>
            </a:avLst>
          </a:prstGeom>
          <a:solidFill>
            <a:srgbClr val="FEA7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9886" tIns="44940" rIns="89886" bIns="44940" anchor="ctr"/>
          <a:lstStyle/>
          <a:p>
            <a:pPr algn="r" defTabSz="893793"/>
            <a:r>
              <a:rPr lang="en-US" sz="1600" b="1" dirty="0">
                <a:latin typeface="Calibri" pitchFamily="34" charset="0"/>
              </a:rPr>
              <a:t>1a</a:t>
            </a:r>
          </a:p>
        </p:txBody>
      </p:sp>
      <p:sp>
        <p:nvSpPr>
          <p:cNvPr id="26" name="AutoShape 4"/>
          <p:cNvSpPr>
            <a:spLocks noChangeArrowheads="1"/>
          </p:cNvSpPr>
          <p:nvPr/>
        </p:nvSpPr>
        <p:spPr bwMode="auto">
          <a:xfrm>
            <a:off x="723901" y="7220655"/>
            <a:ext cx="413198" cy="346648"/>
          </a:xfrm>
          <a:prstGeom prst="homePlate">
            <a:avLst>
              <a:gd name="adj" fmla="val 51852"/>
            </a:avLst>
          </a:prstGeom>
          <a:solidFill>
            <a:srgbClr val="FEA7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9886" tIns="44940" rIns="89886" bIns="44940" anchor="ctr"/>
          <a:lstStyle/>
          <a:p>
            <a:pPr algn="r" defTabSz="893793"/>
            <a:r>
              <a:rPr lang="en-US" sz="1600" b="1" dirty="0">
                <a:latin typeface="Calibri" pitchFamily="34" charset="0"/>
              </a:rPr>
              <a:t>1b</a:t>
            </a:r>
          </a:p>
        </p:txBody>
      </p:sp>
      <p:sp>
        <p:nvSpPr>
          <p:cNvPr id="27" name="AutoShape 4"/>
          <p:cNvSpPr>
            <a:spLocks noChangeArrowheads="1"/>
          </p:cNvSpPr>
          <p:nvPr/>
        </p:nvSpPr>
        <p:spPr bwMode="auto">
          <a:xfrm>
            <a:off x="737670" y="7693096"/>
            <a:ext cx="413198" cy="346648"/>
          </a:xfrm>
          <a:prstGeom prst="homePlate">
            <a:avLst>
              <a:gd name="adj" fmla="val 51852"/>
            </a:avLst>
          </a:prstGeom>
          <a:solidFill>
            <a:srgbClr val="FEA7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9886" tIns="44940" rIns="89886" bIns="44940" anchor="ctr"/>
          <a:lstStyle/>
          <a:p>
            <a:pPr algn="r" defTabSz="893793"/>
            <a:r>
              <a:rPr lang="en-US" sz="1600" b="1" dirty="0">
                <a:latin typeface="Calibri" pitchFamily="34" charset="0"/>
              </a:rPr>
              <a:t>1c</a:t>
            </a:r>
          </a:p>
        </p:txBody>
      </p:sp>
      <p:sp>
        <p:nvSpPr>
          <p:cNvPr id="28" name="AutoShape 4"/>
          <p:cNvSpPr>
            <a:spLocks noChangeArrowheads="1"/>
          </p:cNvSpPr>
          <p:nvPr/>
        </p:nvSpPr>
        <p:spPr bwMode="auto">
          <a:xfrm>
            <a:off x="745288" y="8168540"/>
            <a:ext cx="413198" cy="346648"/>
          </a:xfrm>
          <a:prstGeom prst="homePlate">
            <a:avLst>
              <a:gd name="adj" fmla="val 51852"/>
            </a:avLst>
          </a:prstGeom>
          <a:solidFill>
            <a:srgbClr val="FEA7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9886" tIns="44940" rIns="89886" bIns="44940" anchor="ctr"/>
          <a:lstStyle/>
          <a:p>
            <a:pPr algn="r" defTabSz="893793"/>
            <a:r>
              <a:rPr lang="en-US" sz="1600" b="1" dirty="0">
                <a:latin typeface="Calibri" pitchFamily="34" charset="0"/>
              </a:rPr>
              <a:t>1d</a:t>
            </a: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2421890" y="4616454"/>
            <a:ext cx="2273300" cy="311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617" tIns="45808" rIns="91617" bIns="45808" anchor="ctr"/>
          <a:lstStyle/>
          <a:p>
            <a:pPr algn="ctr" defTabSz="915587"/>
            <a:r>
              <a:rPr lang="en-US" b="1" dirty="0"/>
              <a:t>[Template for </a:t>
            </a:r>
            <a:r>
              <a:rPr lang="en-US" b="1" u="sng" dirty="0" smtClean="0"/>
              <a:t>Staff Offices Only</a:t>
            </a:r>
            <a:r>
              <a:rPr lang="en-US" b="1" dirty="0" smtClean="0"/>
              <a:t>]</a:t>
            </a:r>
            <a:endParaRPr lang="en-US" b="1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9A4629-6003-4D6E-857A-FF0B9303AD1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836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34925" y="0"/>
            <a:ext cx="7080250" cy="53101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3398"/>
            <a:fld id="{FEAC5A66-5A53-49C6-88EE-CDE3D687D76F}" type="slidenum">
              <a:rPr lang="en-US" smtClean="0">
                <a:latin typeface="Arial" pitchFamily="34" charset="0"/>
              </a:rPr>
              <a:pPr defTabSz="933398"/>
              <a:t>12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4496"/>
            <a:fld id="{A812CF2E-517E-4D7D-84A2-900EBB973867}" type="slidenum">
              <a:rPr lang="en-US" smtClean="0">
                <a:latin typeface="Arial" pitchFamily="34" charset="0"/>
              </a:rPr>
              <a:pPr defTabSz="944496"/>
              <a:t>13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184150"/>
            <a:ext cx="4648200" cy="3486150"/>
          </a:xfrm>
          <a:ln/>
        </p:spPr>
      </p:sp>
      <p:sp>
        <p:nvSpPr>
          <p:cNvPr id="46087" name="AutoShape 7"/>
          <p:cNvSpPr>
            <a:spLocks/>
          </p:cNvSpPr>
          <p:nvPr/>
        </p:nvSpPr>
        <p:spPr bwMode="auto">
          <a:xfrm>
            <a:off x="1843091" y="780415"/>
            <a:ext cx="200024" cy="979488"/>
          </a:xfrm>
          <a:prstGeom prst="leftBrace">
            <a:avLst>
              <a:gd name="adj1" fmla="val 1187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2817" tIns="46408" rIns="92817" bIns="46408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094" name="Text Box 15"/>
          <p:cNvSpPr txBox="1">
            <a:spLocks noChangeArrowheads="1"/>
          </p:cNvSpPr>
          <p:nvPr/>
        </p:nvSpPr>
        <p:spPr bwMode="auto">
          <a:xfrm>
            <a:off x="7" y="6818314"/>
            <a:ext cx="850901" cy="373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39" tIns="46519" rIns="93039" bIns="46519">
            <a:spAutoFit/>
          </a:bodyPr>
          <a:lstStyle/>
          <a:p>
            <a:pPr defTabSz="925155">
              <a:spcBef>
                <a:spcPct val="5000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2414271" y="4624071"/>
            <a:ext cx="22733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060" tIns="46530" rIns="93060" bIns="46530" anchor="ctr"/>
          <a:lstStyle/>
          <a:p>
            <a:pPr algn="ctr" defTabSz="929990"/>
            <a:r>
              <a:rPr lang="en-US" b="1" dirty="0"/>
              <a:t>[Template for </a:t>
            </a:r>
            <a:r>
              <a:rPr lang="en-US" b="1" dirty="0" smtClean="0"/>
              <a:t>Staff Offices]</a:t>
            </a:r>
            <a:endParaRPr lang="en-US" b="1" dirty="0"/>
          </a:p>
        </p:txBody>
      </p:sp>
      <p:sp>
        <p:nvSpPr>
          <p:cNvPr id="15" name="Rectangle 6"/>
          <p:cNvSpPr>
            <a:spLocks noGrp="1" noChangeArrowheads="1"/>
          </p:cNvSpPr>
          <p:nvPr>
            <p:ph type="body" sz="quarter" idx="10"/>
          </p:nvPr>
        </p:nvSpPr>
        <p:spPr>
          <a:solidFill>
            <a:schemeClr val="bg1"/>
          </a:solidFill>
          <a:ln/>
        </p:spPr>
        <p:txBody>
          <a:bodyPr>
            <a:normAutofit fontScale="92500" lnSpcReduction="20000"/>
          </a:bodyPr>
          <a:lstStyle/>
          <a:p>
            <a:pPr marL="793978" lvl="2" indent="-224592">
              <a:spcBef>
                <a:spcPct val="0"/>
              </a:spcBef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>
            <a:off x="2077412" y="320457"/>
            <a:ext cx="413199" cy="346648"/>
          </a:xfrm>
          <a:prstGeom prst="homePlate">
            <a:avLst>
              <a:gd name="adj" fmla="val 51852"/>
            </a:avLst>
          </a:prstGeom>
          <a:solidFill>
            <a:srgbClr val="FEA7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299" tIns="45649" rIns="91299" bIns="45649" anchor="ctr"/>
          <a:lstStyle/>
          <a:p>
            <a:pPr algn="r" defTabSz="907855"/>
            <a:r>
              <a:rPr lang="en-US" sz="1600" b="1" dirty="0" smtClean="0">
                <a:latin typeface="Calibri" pitchFamily="34" charset="0"/>
              </a:rPr>
              <a:t>1a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21" name="AutoShape 4"/>
          <p:cNvSpPr>
            <a:spLocks noChangeArrowheads="1"/>
          </p:cNvSpPr>
          <p:nvPr/>
        </p:nvSpPr>
        <p:spPr bwMode="auto">
          <a:xfrm>
            <a:off x="1348742" y="1104901"/>
            <a:ext cx="413199" cy="346648"/>
          </a:xfrm>
          <a:prstGeom prst="homePlate">
            <a:avLst>
              <a:gd name="adj" fmla="val 51852"/>
            </a:avLst>
          </a:prstGeom>
          <a:solidFill>
            <a:srgbClr val="FEA7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299" tIns="45649" rIns="91299" bIns="45649" anchor="ctr"/>
          <a:lstStyle/>
          <a:p>
            <a:pPr algn="r" defTabSz="907855"/>
            <a:r>
              <a:rPr lang="en-US" sz="1600" b="1" dirty="0" smtClean="0">
                <a:latin typeface="Calibri" pitchFamily="34" charset="0"/>
              </a:rPr>
              <a:t>1b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22" name="AutoShape 4"/>
          <p:cNvSpPr>
            <a:spLocks noChangeArrowheads="1"/>
          </p:cNvSpPr>
          <p:nvPr/>
        </p:nvSpPr>
        <p:spPr bwMode="auto">
          <a:xfrm>
            <a:off x="1692691" y="2038088"/>
            <a:ext cx="413199" cy="346648"/>
          </a:xfrm>
          <a:prstGeom prst="homePlate">
            <a:avLst>
              <a:gd name="adj" fmla="val 51852"/>
            </a:avLst>
          </a:prstGeom>
          <a:solidFill>
            <a:srgbClr val="FEA7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299" tIns="45649" rIns="91299" bIns="45649" anchor="ctr"/>
          <a:lstStyle/>
          <a:p>
            <a:pPr algn="r" defTabSz="907855"/>
            <a:r>
              <a:rPr lang="en-US" sz="1600" b="1" dirty="0" smtClean="0">
                <a:latin typeface="Calibri" pitchFamily="34" charset="0"/>
              </a:rPr>
              <a:t>1c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1119761" y="2819818"/>
            <a:ext cx="413199" cy="346648"/>
          </a:xfrm>
          <a:prstGeom prst="homePlate">
            <a:avLst>
              <a:gd name="adj" fmla="val 51852"/>
            </a:avLst>
          </a:prstGeom>
          <a:solidFill>
            <a:srgbClr val="FEA7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299" tIns="45649" rIns="91299" bIns="45649" anchor="ctr"/>
          <a:lstStyle/>
          <a:p>
            <a:pPr algn="r" defTabSz="907855"/>
            <a:r>
              <a:rPr lang="en-US" sz="1600" b="1" dirty="0" smtClean="0">
                <a:latin typeface="Calibri" pitchFamily="34" charset="0"/>
              </a:rPr>
              <a:t>1d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25" name="AutoShape 4"/>
          <p:cNvSpPr>
            <a:spLocks noChangeArrowheads="1"/>
          </p:cNvSpPr>
          <p:nvPr/>
        </p:nvSpPr>
        <p:spPr bwMode="auto">
          <a:xfrm>
            <a:off x="723904" y="6789423"/>
            <a:ext cx="413199" cy="346648"/>
          </a:xfrm>
          <a:prstGeom prst="homePlate">
            <a:avLst>
              <a:gd name="adj" fmla="val 51852"/>
            </a:avLst>
          </a:prstGeom>
          <a:solidFill>
            <a:srgbClr val="FEA7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299" tIns="45649" rIns="91299" bIns="45649" anchor="ctr"/>
          <a:lstStyle/>
          <a:p>
            <a:pPr algn="r" defTabSz="907855"/>
            <a:r>
              <a:rPr lang="en-US" sz="1600" b="1" dirty="0" smtClean="0">
                <a:latin typeface="Calibri" pitchFamily="34" charset="0"/>
              </a:rPr>
              <a:t>1a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26" name="AutoShape 4"/>
          <p:cNvSpPr>
            <a:spLocks noChangeArrowheads="1"/>
          </p:cNvSpPr>
          <p:nvPr/>
        </p:nvSpPr>
        <p:spPr bwMode="auto">
          <a:xfrm>
            <a:off x="723904" y="7261861"/>
            <a:ext cx="413199" cy="346648"/>
          </a:xfrm>
          <a:prstGeom prst="homePlate">
            <a:avLst>
              <a:gd name="adj" fmla="val 51852"/>
            </a:avLst>
          </a:prstGeom>
          <a:solidFill>
            <a:srgbClr val="FEA7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299" tIns="45649" rIns="91299" bIns="45649" anchor="ctr"/>
          <a:lstStyle/>
          <a:p>
            <a:pPr algn="r" defTabSz="907855"/>
            <a:r>
              <a:rPr lang="en-US" sz="1600" b="1" dirty="0" smtClean="0">
                <a:latin typeface="Calibri" pitchFamily="34" charset="0"/>
              </a:rPr>
              <a:t>1b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27" name="AutoShape 4"/>
          <p:cNvSpPr>
            <a:spLocks noChangeArrowheads="1"/>
          </p:cNvSpPr>
          <p:nvPr/>
        </p:nvSpPr>
        <p:spPr bwMode="auto">
          <a:xfrm>
            <a:off x="723904" y="7734302"/>
            <a:ext cx="413199" cy="346648"/>
          </a:xfrm>
          <a:prstGeom prst="homePlate">
            <a:avLst>
              <a:gd name="adj" fmla="val 51852"/>
            </a:avLst>
          </a:prstGeom>
          <a:solidFill>
            <a:srgbClr val="FEA7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299" tIns="45649" rIns="91299" bIns="45649" anchor="ctr"/>
          <a:lstStyle/>
          <a:p>
            <a:pPr algn="r" defTabSz="907855"/>
            <a:r>
              <a:rPr lang="en-US" sz="1600" b="1" dirty="0" smtClean="0">
                <a:latin typeface="Calibri" pitchFamily="34" charset="0"/>
              </a:rPr>
              <a:t>1c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28" name="AutoShape 4"/>
          <p:cNvSpPr>
            <a:spLocks noChangeArrowheads="1"/>
          </p:cNvSpPr>
          <p:nvPr/>
        </p:nvSpPr>
        <p:spPr bwMode="auto">
          <a:xfrm>
            <a:off x="731522" y="8237222"/>
            <a:ext cx="413199" cy="346648"/>
          </a:xfrm>
          <a:prstGeom prst="homePlate">
            <a:avLst>
              <a:gd name="adj" fmla="val 51852"/>
            </a:avLst>
          </a:prstGeom>
          <a:solidFill>
            <a:srgbClr val="FEA7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299" tIns="45649" rIns="91299" bIns="45649" anchor="ctr"/>
          <a:lstStyle/>
          <a:p>
            <a:pPr algn="r" defTabSz="907855"/>
            <a:r>
              <a:rPr lang="en-US" sz="1600" b="1" dirty="0" smtClean="0">
                <a:latin typeface="Calibri" pitchFamily="34" charset="0"/>
              </a:rPr>
              <a:t>1d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2421890" y="4616452"/>
            <a:ext cx="22733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060" tIns="46530" rIns="93060" bIns="46530" anchor="ctr"/>
          <a:lstStyle/>
          <a:p>
            <a:pPr algn="ctr" defTabSz="929990"/>
            <a:r>
              <a:rPr lang="en-US" b="1" dirty="0"/>
              <a:t>[Template for </a:t>
            </a:r>
            <a:r>
              <a:rPr lang="en-US" b="1" u="sng" dirty="0" smtClean="0"/>
              <a:t>Staff Offices Only</a:t>
            </a:r>
            <a:r>
              <a:rPr lang="en-US" b="1" dirty="0" smtClean="0"/>
              <a:t>]</a:t>
            </a:r>
            <a:endParaRPr lang="en-US" b="1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9A4629-6003-4D6E-857A-FF0B9303AD1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836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B011E3-1E96-46AC-9DFD-6F9FCA7D04F2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687388"/>
            <a:ext cx="4618038" cy="3463925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6608" y="4383090"/>
            <a:ext cx="5157188" cy="4224337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242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0214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fld id="{806CCE22-2D24-4A53-B94E-7D30568BB363}" type="datetime1">
              <a:rPr lang="en-US" smtClean="0"/>
              <a:t>6/4/2014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Working Draft, Pre-Decisional, Deliberative Document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344-ACF8-4BEF-825F-4772DDDDA8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685800" y="2133600"/>
            <a:ext cx="7772400" cy="1012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Office of Management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9" name="Picture 1" descr="VA Seal - black and wh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25" y="323850"/>
            <a:ext cx="180975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9368-7989-46A9-B60D-70349A9589AE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201BE-6EED-46A9-BBED-622C8621B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3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9368-7989-46A9-B60D-70349A9589AE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201BE-6EED-46A9-BBED-622C8621B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54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9368-7989-46A9-B60D-70349A9589AE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201BE-6EED-46A9-BBED-622C8621B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76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9368-7989-46A9-B60D-70349A9589AE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201BE-6EED-46A9-BBED-622C8621B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7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9368-7989-46A9-B60D-70349A9589AE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201BE-6EED-46A9-BBED-622C8621B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471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9368-7989-46A9-B60D-70349A9589AE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201BE-6EED-46A9-BBED-622C8621B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62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9368-7989-46A9-B60D-70349A9589AE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201BE-6EED-46A9-BBED-622C8621B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78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9368-7989-46A9-B60D-70349A9589AE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201BE-6EED-46A9-BBED-622C8621B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8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FF7B-F2D5-4AF1-8A32-A75B1E1F3046}" type="datetime1">
              <a:rPr lang="en-US" smtClean="0"/>
              <a:t>6/4/2014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Working Draft, Pre-Decisional, Deliberative Document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344-ACF8-4BEF-825F-4772DDDDA85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26" name="Picture 1" descr="VA Seal - black and wh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2390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2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B552-81A2-48D2-884A-1C6D370E53BB}" type="datetime1">
              <a:rPr lang="en-US" smtClean="0"/>
              <a:t>6/4/2014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Working Draft, Pre-Decisional, Deliberative Document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344-ACF8-4BEF-825F-4772DDDDA8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315200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92CF-464C-4D0A-9746-121592DC163E}" type="datetime1">
              <a:rPr lang="en-US" smtClean="0"/>
              <a:t>6/4/2014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Working Draft, Pre-Decisional, Deliberative Document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344-ACF8-4BEF-825F-4772DDDDA8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315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7DD12-410A-422A-810A-E7AF8B13ADB1}" type="datetime1">
              <a:rPr lang="en-US" smtClean="0"/>
              <a:t>6/4/2014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Working Draft, Pre-Decisional, Deliberative Document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344-ACF8-4BEF-825F-4772DDDDA8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B241B2-E5E8-48F7-A70B-84DFC27E33AB}" type="datetime8">
              <a:rPr lang="en-US" smtClean="0"/>
              <a:pPr/>
              <a:t>6/4/2014 3:51 PM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8BEA2-9C60-4FED-A5D5-F0AAA7796B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418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9368-7989-46A9-B60D-70349A9589AE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201BE-6EED-46A9-BBED-622C8621B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65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9368-7989-46A9-B60D-70349A9589AE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201BE-6EED-46A9-BBED-622C8621B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43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9368-7989-46A9-B60D-70349A9589AE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201BE-6EED-46A9-BBED-622C8621B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54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0"/>
            <a:ext cx="73152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F7EA6-2EDB-4D74-BE60-E20CCD4FE5BC}" type="datetime1">
              <a:rPr lang="en-US" smtClean="0"/>
              <a:t>6/4/2014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0112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Working Draft, Pre-Decisional, Deliberative Document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78344-ACF8-4BEF-825F-4772DDDDA85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1" descr="VA Seal - black and white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 userDrawn="1"/>
        </p:nvSpPr>
        <p:spPr>
          <a:xfrm rot="5400000">
            <a:off x="5687566" y="3158564"/>
            <a:ext cx="6303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Working Draft – Internal VA Use Only</a:t>
            </a:r>
            <a:endParaRPr lang="en-US" sz="28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 rot="19776033">
            <a:off x="-6461" y="3686574"/>
            <a:ext cx="89377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kern="1200" dirty="0" smtClean="0">
                <a:solidFill>
                  <a:schemeClr val="bg1">
                    <a:lumMod val="85000"/>
                  </a:schemeClr>
                </a:solidFill>
                <a:effectLst/>
                <a:latin typeface="Arial" charset="0"/>
                <a:ea typeface="+mn-ea"/>
                <a:cs typeface="+mn-cs"/>
              </a:rPr>
              <a:t>Working Draft, Pre-Decisional, Deliberative Document – Internal VA Use Only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0" r:id="rId3"/>
    <p:sldLayoutId id="2147483673" r:id="rId4"/>
    <p:sldLayoutId id="2147483674" r:id="rId5"/>
    <p:sldLayoutId id="2147483687" r:id="rId6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9368-7989-46A9-B60D-70349A9589AE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201BE-6EED-46A9-BBED-622C8621B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15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5800" y="1589809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 eaLnBrk="0" hangingPunct="0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IT Resource Management</a:t>
            </a:r>
          </a:p>
          <a:p>
            <a:pPr algn="ctr" eaLnBrk="0" hangingPunct="0">
              <a:defRPr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Office of Information &amp; Technology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43000" y="523009"/>
            <a:ext cx="7315200" cy="1066800"/>
          </a:xfrm>
        </p:spPr>
        <p:txBody>
          <a:bodyPr>
            <a:normAutofit fontScale="90000"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Advanced Planning Briefing to Industry (APBI) </a:t>
            </a:r>
            <a:b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</a:b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BF5AF-128D-46AF-91BD-A62332D67B2A}" type="datetime1">
              <a:rPr lang="en-US" smtClean="0"/>
              <a:t>6/4/2014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Working Draft, Pre-Decisional, Deliberative Document – Internal VA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344-ACF8-4BEF-825F-4772DDDDA85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31242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FY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2014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IT Budget Execution and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 IT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FY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2015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Budget</a:t>
            </a:r>
            <a:b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</a:br>
            <a:endParaRPr lang="en-US" dirty="0" smtClean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371600" y="4602144"/>
            <a:ext cx="6553200" cy="1752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Presentation for Advanced Planning Briefing to Industry (APBI)</a:t>
            </a:r>
          </a:p>
          <a:p>
            <a:r>
              <a:rPr lang="en-US" dirty="0" smtClean="0"/>
              <a:t>Presented By: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Rom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Mascetti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  <a:p>
            <a:pPr eaLnBrk="0" hangingPunct="0"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Deputy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Assistant Secretary for IT Resource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Management &amp; </a:t>
            </a:r>
          </a:p>
          <a:p>
            <a:pPr eaLnBrk="0" hangingPunct="0"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IT Chief Financial Officer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  <a:p>
            <a:pPr eaLnBrk="0" hangingPunct="0">
              <a:defRPr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Office of Information &amp; Technology</a:t>
            </a:r>
          </a:p>
          <a:p>
            <a:r>
              <a:rPr lang="en-US" dirty="0" smtClean="0"/>
              <a:t>June 11,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74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332411" y="226433"/>
            <a:ext cx="7689669" cy="120884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square" lIns="45714" tIns="0" rIns="45714" bIns="0">
            <a:spAutoFit/>
          </a:bodyPr>
          <a:lstStyle/>
          <a:p>
            <a:pPr eaLnBrk="0" hangingPunct="0">
              <a:spcAft>
                <a:spcPts val="300"/>
              </a:spcAft>
            </a:pPr>
            <a:r>
              <a:rPr lang="en-US" sz="1800" dirty="0">
                <a:latin typeface="Arial Rounded MT Bold" pitchFamily="34" charset="0"/>
                <a:ea typeface="MS PGothic"/>
                <a:cs typeface="MS PGothic"/>
              </a:rPr>
              <a:t>FY14 OIT Acquisitions – Socioeconomic Goals &amp; </a:t>
            </a:r>
            <a:r>
              <a:rPr lang="en-US" sz="1800" dirty="0" smtClean="0">
                <a:latin typeface="Arial Rounded MT Bold" pitchFamily="34" charset="0"/>
                <a:ea typeface="MS PGothic"/>
                <a:cs typeface="MS PGothic"/>
              </a:rPr>
              <a:t>Accomplishments as of March 30, 2014</a:t>
            </a:r>
            <a:endParaRPr lang="en-US" sz="1800" dirty="0">
              <a:latin typeface="Arial Rounded MT Bold" pitchFamily="34" charset="0"/>
              <a:ea typeface="MS PGothic"/>
              <a:cs typeface="MS PGothic"/>
            </a:endParaRPr>
          </a:p>
          <a:p>
            <a:pPr eaLnBrk="0" hangingPunct="0">
              <a:spcAft>
                <a:spcPts val="300"/>
              </a:spcAft>
            </a:pPr>
            <a:r>
              <a:rPr lang="en-US" sz="1600" dirty="0">
                <a:latin typeface="Arial Rounded MT Bold" pitchFamily="34" charset="0"/>
                <a:ea typeface="MS PGothic"/>
                <a:cs typeface="MS PGothic"/>
              </a:rPr>
              <a:t>(Dollars Obligated and Percentage by Socioeconomic Status</a:t>
            </a:r>
            <a:r>
              <a:rPr lang="en-US" sz="1600" dirty="0" smtClean="0">
                <a:latin typeface="Arial Rounded MT Bold" pitchFamily="34" charset="0"/>
                <a:ea typeface="MS PGothic"/>
                <a:cs typeface="MS PGothic"/>
              </a:rPr>
              <a:t>)</a:t>
            </a:r>
          </a:p>
          <a:p>
            <a:pPr eaLnBrk="0" hangingPunct="0">
              <a:spcAft>
                <a:spcPts val="300"/>
              </a:spcAft>
            </a:pPr>
            <a:endParaRPr lang="en-US" sz="1400" dirty="0">
              <a:latin typeface="Arial Rounded MT Bold" pitchFamily="34" charset="0"/>
              <a:ea typeface="MS PGothic"/>
              <a:cs typeface="MS PGothic"/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686800" y="6553200"/>
            <a:ext cx="381000" cy="274320"/>
          </a:xfrm>
        </p:spPr>
        <p:txBody>
          <a:bodyPr/>
          <a:lstStyle/>
          <a:p>
            <a:pPr algn="r">
              <a:defRPr/>
            </a:pPr>
            <a:fld id="{FA1DDDC2-EBF5-4DD6-852F-447BED6935F7}" type="slidenum">
              <a:rPr lang="en-US" smtClean="0">
                <a:solidFill>
                  <a:srgbClr val="898989"/>
                </a:solidFill>
              </a:rPr>
              <a:pPr algn="r">
                <a:defRPr/>
              </a:pPr>
              <a:t>10</a:t>
            </a:fld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0929" y="4099302"/>
            <a:ext cx="7670844" cy="1785092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1400" b="1" dirty="0"/>
              <a:t>Acronyms:</a:t>
            </a:r>
          </a:p>
          <a:p>
            <a:pPr marL="233336"/>
            <a:r>
              <a:rPr lang="en-US" sz="1200" dirty="0"/>
              <a:t>TP = Total Procurement</a:t>
            </a:r>
          </a:p>
          <a:p>
            <a:pPr marL="233336"/>
            <a:r>
              <a:rPr lang="en-US" sz="1200" dirty="0"/>
              <a:t>SB = Small Business</a:t>
            </a:r>
          </a:p>
          <a:p>
            <a:pPr marL="233336"/>
            <a:r>
              <a:rPr lang="en-US" sz="1200" dirty="0"/>
              <a:t>VOSB = Veteran-Owned Small Business</a:t>
            </a:r>
          </a:p>
          <a:p>
            <a:pPr marL="233336"/>
            <a:r>
              <a:rPr lang="en-US" sz="1200" dirty="0"/>
              <a:t>SDVOSB = Service-Disabled Veteran-Owned Small Business</a:t>
            </a:r>
          </a:p>
          <a:p>
            <a:pPr marL="233336"/>
            <a:r>
              <a:rPr lang="en-US" sz="1200" dirty="0"/>
              <a:t>SDB = Small Disadvantaged Business</a:t>
            </a:r>
          </a:p>
          <a:p>
            <a:pPr marL="233336"/>
            <a:r>
              <a:rPr lang="en-US" sz="1200" dirty="0"/>
              <a:t>8A = Section 8(a)</a:t>
            </a:r>
          </a:p>
          <a:p>
            <a:pPr marL="233336"/>
            <a:r>
              <a:rPr lang="en-US" sz="1200" dirty="0"/>
              <a:t>HUBZone = Historically Underutilized Business Zone</a:t>
            </a:r>
          </a:p>
          <a:p>
            <a:pPr marL="233336"/>
            <a:r>
              <a:rPr lang="en-US" sz="1200" dirty="0"/>
              <a:t>WOSB = Women-Owned Small Business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17812" y="4916108"/>
            <a:ext cx="2502864" cy="590691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sz="1100" dirty="0">
                <a:solidFill>
                  <a:srgbClr val="92D050"/>
                </a:solidFill>
              </a:rPr>
              <a:t>Green</a:t>
            </a:r>
            <a:r>
              <a:rPr lang="en-US" sz="1100" dirty="0"/>
              <a:t>:  Meeting or exceeding goal.</a:t>
            </a:r>
          </a:p>
          <a:p>
            <a:r>
              <a:rPr lang="en-US" sz="1100" dirty="0">
                <a:solidFill>
                  <a:srgbClr val="FFFF00"/>
                </a:solidFill>
              </a:rPr>
              <a:t>Yellow</a:t>
            </a:r>
            <a:r>
              <a:rPr lang="en-US" sz="1100" dirty="0"/>
              <a:t>:  Below goal but within 1.5%.</a:t>
            </a:r>
          </a:p>
          <a:p>
            <a:r>
              <a:rPr lang="en-US" sz="1100" dirty="0">
                <a:solidFill>
                  <a:srgbClr val="C00000"/>
                </a:solidFill>
              </a:rPr>
              <a:t>Red</a:t>
            </a:r>
            <a:r>
              <a:rPr lang="en-US" sz="1100" dirty="0"/>
              <a:t>:      More than 1.5% below goal.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18" y="1435302"/>
            <a:ext cx="8693065" cy="2492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Footer Placeholder 1"/>
          <p:cNvSpPr txBox="1">
            <a:spLocks/>
          </p:cNvSpPr>
          <p:nvPr/>
        </p:nvSpPr>
        <p:spPr bwMode="auto">
          <a:xfrm>
            <a:off x="3124200" y="6588125"/>
            <a:ext cx="28956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FY 2014 Mid-Year Budget Review</a:t>
            </a:r>
          </a:p>
        </p:txBody>
      </p:sp>
    </p:spTree>
    <p:extLst>
      <p:ext uri="{BB962C8B-B14F-4D97-AF65-F5344CB8AC3E}">
        <p14:creationId xmlns:p14="http://schemas.microsoft.com/office/powerpoint/2010/main" val="219072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b="1" dirty="0" smtClean="0"/>
              <a:t>FY 2015 President’s Budget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BEA2-9C60-4FED-A5D5-F0AAA7796B3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214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58212" cy="5029200"/>
          </a:xfrm>
        </p:spPr>
        <p:txBody>
          <a:bodyPr>
            <a:normAutofit fontScale="55000" lnSpcReduction="20000"/>
          </a:bodyPr>
          <a:lstStyle/>
          <a:p>
            <a:pPr marL="231775" indent="-230188">
              <a:lnSpc>
                <a:spcPct val="120000"/>
              </a:lnSpc>
              <a:spcAft>
                <a:spcPts val="300"/>
              </a:spcAft>
              <a:defRPr/>
            </a:pPr>
            <a:r>
              <a:rPr lang="en-US" sz="2900" b="1" dirty="0" smtClean="0">
                <a:cs typeface="Arial" pitchFamily="34" charset="0"/>
              </a:rPr>
              <a:t>Improve the Department’s Information Security Posture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400" dirty="0"/>
              <a:t>P</a:t>
            </a:r>
            <a:r>
              <a:rPr lang="en-US" sz="2400" dirty="0" smtClean="0">
                <a:cs typeface="Arial" pitchFamily="34" charset="0"/>
              </a:rPr>
              <a:t>rotect sensitive Veteran and employee information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400" dirty="0"/>
              <a:t>E</a:t>
            </a:r>
            <a:r>
              <a:rPr lang="en-US" sz="2400" dirty="0" smtClean="0">
                <a:cs typeface="Arial" pitchFamily="34" charset="0"/>
              </a:rPr>
              <a:t>nable on-site support of the Continuous Readiness Information Security Program (CRISP)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400" dirty="0"/>
              <a:t>E</a:t>
            </a:r>
            <a:r>
              <a:rPr lang="en-US" sz="2400" dirty="0" smtClean="0">
                <a:cs typeface="Arial" pitchFamily="34" charset="0"/>
              </a:rPr>
              <a:t>nhance cyber security and allow VA to comply with federal mandates</a:t>
            </a:r>
          </a:p>
          <a:p>
            <a:pPr marL="231775" indent="-230188">
              <a:lnSpc>
                <a:spcPct val="120000"/>
              </a:lnSpc>
              <a:spcAft>
                <a:spcPts val="300"/>
              </a:spcAft>
              <a:defRPr/>
            </a:pPr>
            <a:r>
              <a:rPr lang="en-US" sz="2900" b="1" dirty="0" smtClean="0">
                <a:cs typeface="Arial" pitchFamily="34" charset="0"/>
              </a:rPr>
              <a:t>Enhance VA’s Ability to Provide the Highest Quality Medical Care to Veterans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400" dirty="0" smtClean="0"/>
              <a:t>Enable</a:t>
            </a:r>
            <a:r>
              <a:rPr lang="en-US" sz="2400" dirty="0" smtClean="0">
                <a:cs typeface="Arial" pitchFamily="34" charset="0"/>
              </a:rPr>
              <a:t> technology for new medical treatments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400" dirty="0" err="1" smtClean="0"/>
              <a:t>VistA</a:t>
            </a:r>
            <a:r>
              <a:rPr lang="en-US" sz="2400" dirty="0" smtClean="0"/>
              <a:t> Evolution</a:t>
            </a:r>
            <a:endParaRPr lang="en-US" sz="2400" dirty="0" smtClean="0">
              <a:cs typeface="Arial" pitchFamily="34" charset="0"/>
            </a:endParaRPr>
          </a:p>
          <a:p>
            <a:pPr lvl="1">
              <a:lnSpc>
                <a:spcPct val="120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300" dirty="0"/>
              <a:t>Enhance the security of patient data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300" dirty="0"/>
              <a:t>Provide better access to medical care for Veterans in rural America</a:t>
            </a:r>
          </a:p>
          <a:p>
            <a:pPr marL="231775" indent="-230188">
              <a:lnSpc>
                <a:spcPct val="120000"/>
              </a:lnSpc>
              <a:spcAft>
                <a:spcPts val="300"/>
              </a:spcAft>
              <a:defRPr/>
            </a:pPr>
            <a:r>
              <a:rPr lang="en-US" sz="2900" b="1" dirty="0" smtClean="0">
                <a:cs typeface="Arial" pitchFamily="34" charset="0"/>
              </a:rPr>
              <a:t>Transform </a:t>
            </a:r>
            <a:r>
              <a:rPr lang="en-US" sz="2900" b="1" dirty="0" smtClean="0"/>
              <a:t>Business Services </a:t>
            </a:r>
            <a:r>
              <a:rPr lang="en-US" sz="2900" b="1" dirty="0" smtClean="0">
                <a:cs typeface="Arial" pitchFamily="34" charset="0"/>
              </a:rPr>
              <a:t>through Technology</a:t>
            </a:r>
          </a:p>
          <a:p>
            <a:pPr marL="631825" lvl="1" indent="-230188">
              <a:lnSpc>
                <a:spcPct val="120000"/>
              </a:lnSpc>
              <a:spcAft>
                <a:spcPts val="30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Fully implement the Veterans Benefits Management System (VBMS) to address claims backlog</a:t>
            </a:r>
            <a:endParaRPr lang="en-US" b="1" dirty="0" smtClean="0"/>
          </a:p>
          <a:p>
            <a:pPr marL="631825" lvl="1" indent="-230188">
              <a:lnSpc>
                <a:spcPct val="120000"/>
              </a:lnSpc>
              <a:spcAft>
                <a:spcPts val="30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Transform into a Veteran-centric organization through the enterprise-wide Veterans Relationship Management (VRM) tool</a:t>
            </a:r>
          </a:p>
          <a:p>
            <a:pPr marL="631825" lvl="1" indent="-230188">
              <a:lnSpc>
                <a:spcPct val="120000"/>
              </a:lnSpc>
              <a:spcAft>
                <a:spcPts val="300"/>
              </a:spcAft>
              <a:buFont typeface="Wingdings" pitchFamily="2" charset="2"/>
              <a:buChar char="Ø"/>
              <a:defRPr/>
            </a:pPr>
            <a:r>
              <a:rPr lang="en-US" dirty="0" smtClean="0">
                <a:cs typeface="Arial" pitchFamily="34" charset="0"/>
              </a:rPr>
              <a:t>Improve services for Veterans and their beneficiaries through </a:t>
            </a:r>
            <a:r>
              <a:rPr lang="en-US" dirty="0" err="1" smtClean="0">
                <a:cs typeface="Arial" pitchFamily="34" charset="0"/>
              </a:rPr>
              <a:t>Telehealth</a:t>
            </a:r>
            <a:r>
              <a:rPr lang="en-US" dirty="0" smtClean="0">
                <a:cs typeface="Arial" pitchFamily="34" charset="0"/>
              </a:rPr>
              <a:t> and Wireless technologies</a:t>
            </a:r>
          </a:p>
          <a:p>
            <a:pPr marL="231775" indent="-230188">
              <a:lnSpc>
                <a:spcPct val="120000"/>
              </a:lnSpc>
              <a:spcAft>
                <a:spcPts val="300"/>
              </a:spcAft>
              <a:defRPr/>
            </a:pPr>
            <a:r>
              <a:rPr lang="en-US" sz="2900" b="1" dirty="0" smtClean="0"/>
              <a:t>Rebuild the IT Infrastructure</a:t>
            </a:r>
            <a:endParaRPr lang="en-US" sz="2900" b="1" dirty="0"/>
          </a:p>
          <a:p>
            <a:pPr marL="631825" lvl="1" indent="-230188">
              <a:lnSpc>
                <a:spcPct val="120000"/>
              </a:lnSpc>
              <a:spcAft>
                <a:spcPts val="30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Invest in lifecycle replacement, platform modernization, and infrastructure expansion to reduce the risk of system outages and major incidents</a:t>
            </a:r>
            <a:endParaRPr lang="en-US" b="1" dirty="0"/>
          </a:p>
          <a:p>
            <a:pPr marL="631825" lvl="1" indent="-230188">
              <a:lnSpc>
                <a:spcPct val="120000"/>
              </a:lnSpc>
              <a:spcAft>
                <a:spcPts val="300"/>
              </a:spcAft>
              <a:buFont typeface="Wingdings" pitchFamily="2" charset="2"/>
              <a:buChar char="Ø"/>
              <a:defRPr/>
            </a:pPr>
            <a:r>
              <a:rPr lang="en-US" dirty="0"/>
              <a:t>P</a:t>
            </a:r>
            <a:r>
              <a:rPr lang="en-US" dirty="0" smtClean="0"/>
              <a:t>rovide </a:t>
            </a:r>
            <a:r>
              <a:rPr lang="en-US" dirty="0"/>
              <a:t>a survivable and scalable voice infrastructure, video, unified communications, chat on-line support and efficient call routing to access VA </a:t>
            </a:r>
            <a:r>
              <a:rPr lang="en-US" dirty="0" smtClean="0"/>
              <a:t>services; transition away from public branch </a:t>
            </a:r>
            <a:r>
              <a:rPr lang="en-US" dirty="0"/>
              <a:t>exchange (PBX) telephone systems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3124200" y="6356350"/>
            <a:ext cx="342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BEA2-9C60-4FED-A5D5-F0AAA7796B3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Strategic Direction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4726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4294967295"/>
          </p:nvPr>
        </p:nvSpPr>
        <p:spPr>
          <a:xfrm>
            <a:off x="304800" y="1371600"/>
            <a:ext cx="8534400" cy="4876800"/>
          </a:xfrm>
        </p:spPr>
        <p:txBody>
          <a:bodyPr>
            <a:normAutofit fontScale="92500" lnSpcReduction="20000"/>
          </a:bodyPr>
          <a:lstStyle/>
          <a:p>
            <a:pPr lvl="1">
              <a:buFont typeface="Arial" pitchFamily="34" charset="0"/>
              <a:buChar char="•"/>
              <a:defRPr/>
            </a:pPr>
            <a:r>
              <a:rPr lang="en-US" sz="1700" b="1" dirty="0" smtClean="0">
                <a:latin typeface="Arial" pitchFamily="34" charset="0"/>
                <a:cs typeface="Arial" pitchFamily="34" charset="0"/>
              </a:rPr>
              <a:t>Improving Information Security</a:t>
            </a:r>
          </a:p>
          <a:p>
            <a:pPr lvl="2">
              <a:buFont typeface="Wingdings" pitchFamily="2" charset="2"/>
              <a:buChar char="Ø"/>
              <a:defRPr/>
            </a:pPr>
            <a:r>
              <a:rPr lang="en-US" sz="1500" dirty="0" smtClean="0"/>
              <a:t>E</a:t>
            </a:r>
            <a:r>
              <a:rPr lang="en-US" sz="1500" dirty="0" smtClean="0">
                <a:cs typeface="Arial" pitchFamily="34" charset="0"/>
              </a:rPr>
              <a:t>xtending the CRISP operating model, to enhance security management, contingency planning, configuration management, segregation of duties, and access controls for protecting VA sen</a:t>
            </a:r>
            <a:r>
              <a:rPr lang="en-US" sz="1500" dirty="0" smtClean="0"/>
              <a:t>sitive information</a:t>
            </a:r>
          </a:p>
          <a:p>
            <a:pPr lvl="2">
              <a:buFont typeface="Wingdings" pitchFamily="2" charset="2"/>
              <a:buChar char="Ø"/>
              <a:defRPr/>
            </a:pP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US" sz="1700" b="1" dirty="0" smtClean="0">
                <a:latin typeface="Arial" pitchFamily="34" charset="0"/>
                <a:cs typeface="Arial" pitchFamily="34" charset="0"/>
              </a:rPr>
              <a:t>Eliminating claims backlog</a:t>
            </a:r>
          </a:p>
          <a:p>
            <a:pPr lvl="2">
              <a:buFont typeface="Wingdings" pitchFamily="2" charset="2"/>
              <a:buChar char="Ø"/>
              <a:defRPr/>
            </a:pPr>
            <a:r>
              <a:rPr lang="en-US" sz="1500" dirty="0" smtClean="0">
                <a:cs typeface="Arial" pitchFamily="34" charset="0"/>
              </a:rPr>
              <a:t>Automating processes, work flow and work management capabilities that result in improved quality, accuracy and timeliness of claims decision.  (Portal to Payment)</a:t>
            </a:r>
          </a:p>
          <a:p>
            <a:pPr lvl="2">
              <a:buFont typeface="Wingdings" pitchFamily="2" charset="2"/>
              <a:buChar char="Ø"/>
              <a:defRPr/>
            </a:pP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US" sz="1700" b="1" dirty="0" smtClean="0">
                <a:latin typeface="Arial" pitchFamily="34" charset="0"/>
                <a:cs typeface="Arial" pitchFamily="34" charset="0"/>
              </a:rPr>
              <a:t>Expanding </a:t>
            </a:r>
            <a:r>
              <a:rPr lang="en-US" sz="1700" b="1" dirty="0" smtClean="0">
                <a:latin typeface="Arial" pitchFamily="34" charset="0"/>
                <a:cs typeface="Arial" pitchFamily="34" charset="0"/>
              </a:rPr>
              <a:t>Access </a:t>
            </a:r>
            <a:r>
              <a:rPr lang="en-US" sz="1700" b="1" dirty="0" smtClean="0">
                <a:latin typeface="Arial" pitchFamily="34" charset="0"/>
                <a:cs typeface="Arial" pitchFamily="34" charset="0"/>
              </a:rPr>
              <a:t>to benefits and services</a:t>
            </a:r>
          </a:p>
          <a:p>
            <a:pPr lvl="2">
              <a:buFont typeface="Wingdings" pitchFamily="2" charset="2"/>
              <a:buChar char="Ø"/>
              <a:defRPr/>
            </a:pPr>
            <a:r>
              <a:rPr lang="en-US" sz="1500" dirty="0" smtClean="0">
                <a:cs typeface="Arial" pitchFamily="34" charset="0"/>
              </a:rPr>
              <a:t>Improving access by supporting more convenient ways of providing care.</a:t>
            </a:r>
          </a:p>
          <a:p>
            <a:pPr lvl="2">
              <a:buFont typeface="Wingdings" pitchFamily="2" charset="2"/>
              <a:buChar char="Ø"/>
              <a:defRPr/>
            </a:pPr>
            <a:r>
              <a:rPr lang="en-US" sz="1500" dirty="0" smtClean="0">
                <a:cs typeface="Arial" pitchFamily="34" charset="0"/>
              </a:rPr>
              <a:t>Exploring novel uses of telehealth technology to bring specialized services to remote locations.</a:t>
            </a:r>
          </a:p>
          <a:p>
            <a:pPr lvl="2">
              <a:buFont typeface="Wingdings" pitchFamily="2" charset="2"/>
              <a:buChar char="Ø"/>
              <a:defRPr/>
            </a:pPr>
            <a:r>
              <a:rPr lang="en-US" sz="1500" dirty="0" smtClean="0">
                <a:cs typeface="Arial" pitchFamily="34" charset="0"/>
              </a:rPr>
              <a:t>Expanding secure messaging, My Health</a:t>
            </a:r>
            <a:r>
              <a:rPr lang="en-US" sz="1500" i="1" dirty="0" smtClean="0">
                <a:cs typeface="Arial" pitchFamily="34" charset="0"/>
              </a:rPr>
              <a:t>e</a:t>
            </a:r>
            <a:r>
              <a:rPr lang="en-US" sz="1500" dirty="0" smtClean="0">
                <a:cs typeface="Arial" pitchFamily="34" charset="0"/>
              </a:rPr>
              <a:t>Vet, and evaluate new approaches to providing acute inpatient care.</a:t>
            </a:r>
          </a:p>
          <a:p>
            <a:pPr lvl="2">
              <a:buFont typeface="Wingdings" pitchFamily="2" charset="2"/>
              <a:buChar char="Ø"/>
              <a:defRPr/>
            </a:pPr>
            <a:endParaRPr lang="en-US" sz="1500" dirty="0"/>
          </a:p>
          <a:p>
            <a:pPr lvl="1">
              <a:defRPr/>
            </a:pPr>
            <a:r>
              <a:rPr lang="en-US" sz="1700" b="1" dirty="0" smtClean="0"/>
              <a:t>Modernizing VA Healthcare – </a:t>
            </a:r>
            <a:r>
              <a:rPr lang="en-US" sz="1700" b="1" dirty="0" err="1" smtClean="0"/>
              <a:t>VistA</a:t>
            </a:r>
            <a:r>
              <a:rPr lang="en-US" sz="1700" b="1" dirty="0" smtClean="0"/>
              <a:t> Evolution</a:t>
            </a:r>
            <a:endParaRPr lang="en-US" sz="1700" b="1" dirty="0"/>
          </a:p>
          <a:p>
            <a:pPr lvl="2">
              <a:buFont typeface="Wingdings" pitchFamily="2" charset="2"/>
              <a:buChar char="Ø"/>
              <a:defRPr/>
            </a:pPr>
            <a:r>
              <a:rPr lang="en-US" sz="1500" dirty="0" smtClean="0"/>
              <a:t>Establishing a seamless </a:t>
            </a:r>
            <a:r>
              <a:rPr lang="en-US" sz="1500" dirty="0"/>
              <a:t>electronic sharing of interoperable healthcare data with </a:t>
            </a:r>
            <a:r>
              <a:rPr lang="en-US" sz="1500" dirty="0" err="1"/>
              <a:t>DoD</a:t>
            </a:r>
            <a:r>
              <a:rPr lang="en-US" sz="1500" dirty="0"/>
              <a:t> and other healthcare partners in a real-time, computable manner, using national standards, to achieve one unified, lifetime health record for every </a:t>
            </a:r>
            <a:r>
              <a:rPr lang="en-US" sz="1500" dirty="0" smtClean="0"/>
              <a:t>Veteran</a:t>
            </a:r>
          </a:p>
          <a:p>
            <a:pPr lvl="2">
              <a:buFont typeface="Wingdings" pitchFamily="2" charset="2"/>
              <a:buChar char="Ø"/>
              <a:defRPr/>
            </a:pPr>
            <a:r>
              <a:rPr lang="en-US" sz="1500" dirty="0" smtClean="0"/>
              <a:t>Modernizing VA’s healthcare </a:t>
            </a:r>
            <a:r>
              <a:rPr lang="en-US" sz="1500" dirty="0"/>
              <a:t>information management </a:t>
            </a:r>
            <a:r>
              <a:rPr lang="en-US" sz="1500" dirty="0" smtClean="0"/>
              <a:t>system (</a:t>
            </a:r>
            <a:r>
              <a:rPr lang="en-US" sz="1500" dirty="0" err="1" smtClean="0"/>
              <a:t>VistA</a:t>
            </a:r>
            <a:r>
              <a:rPr lang="en-US" sz="1500" dirty="0" smtClean="0"/>
              <a:t>) to </a:t>
            </a:r>
            <a:r>
              <a:rPr lang="en-US" sz="1500" dirty="0"/>
              <a:t>support the best possible healthcare for </a:t>
            </a:r>
            <a:r>
              <a:rPr lang="en-US" sz="1500" dirty="0" smtClean="0"/>
              <a:t>Veterans </a:t>
            </a:r>
            <a:r>
              <a:rPr lang="en-US" sz="1500" dirty="0"/>
              <a:t>and their dependents.</a:t>
            </a:r>
          </a:p>
          <a:p>
            <a:pPr lvl="2">
              <a:buFont typeface="Wingdings" pitchFamily="2" charset="2"/>
              <a:buChar char="Ø"/>
              <a:defRPr/>
            </a:pPr>
            <a:endParaRPr lang="en-US" sz="1500" dirty="0"/>
          </a:p>
          <a:p>
            <a:pPr lvl="2">
              <a:buFont typeface="Wingdings" pitchFamily="2" charset="2"/>
              <a:buChar char="Ø"/>
              <a:defRPr/>
            </a:pPr>
            <a:endParaRPr lang="en-US" sz="1500" dirty="0" smtClean="0">
              <a:cs typeface="Arial" pitchFamily="34" charset="0"/>
            </a:endParaRPr>
          </a:p>
          <a:p>
            <a:pPr lvl="2">
              <a:buNone/>
              <a:defRPr/>
            </a:pPr>
            <a:endParaRPr lang="en-US" sz="17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BEA2-9C60-4FED-A5D5-F0AAA7796B30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315200" cy="838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Top Priorities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8457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BEA2-9C60-4FED-A5D5-F0AAA7796B30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143000" y="304800"/>
            <a:ext cx="746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smtClean="0"/>
              <a:t>FY2015 </a:t>
            </a:r>
            <a:r>
              <a:rPr lang="en-US" sz="2800" b="1" dirty="0"/>
              <a:t>Budget </a:t>
            </a:r>
            <a:r>
              <a:rPr lang="en-US" sz="2800" b="1" dirty="0" smtClean="0"/>
              <a:t>for Development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47800"/>
            <a:ext cx="6324599" cy="376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436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BEA2-9C60-4FED-A5D5-F0AAA7796B30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143000" y="258264"/>
            <a:ext cx="7772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/>
              <a:t> </a:t>
            </a:r>
            <a:r>
              <a:rPr lang="en-US" sz="2400" b="1" dirty="0" smtClean="0"/>
              <a:t>FY2015 </a:t>
            </a:r>
            <a:r>
              <a:rPr lang="en-US" sz="2400" b="1" dirty="0"/>
              <a:t>Budget </a:t>
            </a:r>
            <a:r>
              <a:rPr lang="en-US" sz="2400" b="1" dirty="0" smtClean="0"/>
              <a:t>for Operations and Maintenance</a:t>
            </a:r>
            <a:endParaRPr lang="en-US" sz="2400" dirty="0"/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1362075" y="1438275"/>
            <a:ext cx="9277350" cy="4895850"/>
            <a:chOff x="858" y="906"/>
            <a:chExt cx="5844" cy="3084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864" y="912"/>
              <a:ext cx="4206" cy="3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554" y="1266"/>
              <a:ext cx="151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Operations and Maintenance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750" y="1116"/>
              <a:ext cx="181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2015 President’s Budget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834" y="1266"/>
              <a:ext cx="117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(dollars in thousands)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936" y="1416"/>
              <a:ext cx="93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Enterprise Operations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710" y="1416"/>
              <a:ext cx="37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323,000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672" y="1416"/>
              <a:ext cx="100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704" y="1416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936" y="1542"/>
              <a:ext cx="76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Software Licenses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4710" y="1542"/>
              <a:ext cx="37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284,384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672" y="1542"/>
              <a:ext cx="100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4704" y="1542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936" y="1668"/>
              <a:ext cx="846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Telecommunication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4710" y="1668"/>
              <a:ext cx="37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275,000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3672" y="1668"/>
              <a:ext cx="100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4704" y="1668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936" y="1794"/>
              <a:ext cx="87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IT Support Contracts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4710" y="1794"/>
              <a:ext cx="37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269,833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3672" y="1794"/>
              <a:ext cx="100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4704" y="1794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936" y="1920"/>
              <a:ext cx="195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Veterans Benefits Management System (VBMS)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4703" y="1915"/>
              <a:ext cx="3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b="1" dirty="0" smtClean="0">
                  <a:solidFill>
                    <a:srgbClr val="000000"/>
                  </a:solidFill>
                  <a:latin typeface="Calibri" pitchFamily="34" charset="0"/>
                </a:rPr>
                <a:t>10</a:t>
              </a: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0,000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672" y="1920"/>
              <a:ext cx="105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752" y="1920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936" y="2046"/>
              <a:ext cx="177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Veterans Relationship Management (VRM)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758" y="2046"/>
              <a:ext cx="2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40,000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3672" y="2046"/>
              <a:ext cx="105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4" name="Rectangle 31"/>
            <p:cNvSpPr>
              <a:spLocks noChangeArrowheads="1"/>
            </p:cNvSpPr>
            <p:nvPr/>
          </p:nvSpPr>
          <p:spPr bwMode="auto">
            <a:xfrm>
              <a:off x="4752" y="2046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5" name="Rectangle 32"/>
            <p:cNvSpPr>
              <a:spLocks noChangeArrowheads="1"/>
            </p:cNvSpPr>
            <p:nvPr/>
          </p:nvSpPr>
          <p:spPr bwMode="auto">
            <a:xfrm>
              <a:off x="936" y="2172"/>
              <a:ext cx="160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Other Major Transformation Initiatives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7" name="Rectangle 33"/>
            <p:cNvSpPr>
              <a:spLocks noChangeArrowheads="1"/>
            </p:cNvSpPr>
            <p:nvPr/>
          </p:nvSpPr>
          <p:spPr bwMode="auto">
            <a:xfrm>
              <a:off x="4758" y="2172"/>
              <a:ext cx="324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78,079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Rectangle 34"/>
            <p:cNvSpPr>
              <a:spLocks noChangeArrowheads="1"/>
            </p:cNvSpPr>
            <p:nvPr/>
          </p:nvSpPr>
          <p:spPr bwMode="auto">
            <a:xfrm>
              <a:off x="3672" y="2172"/>
              <a:ext cx="105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Rectangle 35"/>
            <p:cNvSpPr>
              <a:spLocks noChangeArrowheads="1"/>
            </p:cNvSpPr>
            <p:nvPr/>
          </p:nvSpPr>
          <p:spPr bwMode="auto">
            <a:xfrm>
              <a:off x="4752" y="2172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Rectangle 36"/>
            <p:cNvSpPr>
              <a:spLocks noChangeArrowheads="1"/>
            </p:cNvSpPr>
            <p:nvPr/>
          </p:nvSpPr>
          <p:spPr bwMode="auto">
            <a:xfrm>
              <a:off x="936" y="2298"/>
              <a:ext cx="1464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EHR Interoperability &amp; VLER Health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Rectangle 37"/>
            <p:cNvSpPr>
              <a:spLocks noChangeArrowheads="1"/>
            </p:cNvSpPr>
            <p:nvPr/>
          </p:nvSpPr>
          <p:spPr bwMode="auto">
            <a:xfrm>
              <a:off x="4758" y="2298"/>
              <a:ext cx="324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25,000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Rectangle 38"/>
            <p:cNvSpPr>
              <a:spLocks noChangeArrowheads="1"/>
            </p:cNvSpPr>
            <p:nvPr/>
          </p:nvSpPr>
          <p:spPr bwMode="auto">
            <a:xfrm>
              <a:off x="3672" y="2298"/>
              <a:ext cx="105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Rectangle 39"/>
            <p:cNvSpPr>
              <a:spLocks noChangeArrowheads="1"/>
            </p:cNvSpPr>
            <p:nvPr/>
          </p:nvSpPr>
          <p:spPr bwMode="auto">
            <a:xfrm>
              <a:off x="4752" y="2298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Rectangle 40"/>
            <p:cNvSpPr>
              <a:spLocks noChangeArrowheads="1"/>
            </p:cNvSpPr>
            <p:nvPr/>
          </p:nvSpPr>
          <p:spPr bwMode="auto">
            <a:xfrm>
              <a:off x="936" y="2424"/>
              <a:ext cx="666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VistA Evolution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Rectangle 41"/>
            <p:cNvSpPr>
              <a:spLocks noChangeArrowheads="1"/>
            </p:cNvSpPr>
            <p:nvPr/>
          </p:nvSpPr>
          <p:spPr bwMode="auto">
            <a:xfrm>
              <a:off x="4758" y="2424"/>
              <a:ext cx="324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52,000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Rectangle 42"/>
            <p:cNvSpPr>
              <a:spLocks noChangeArrowheads="1"/>
            </p:cNvSpPr>
            <p:nvPr/>
          </p:nvSpPr>
          <p:spPr bwMode="auto">
            <a:xfrm>
              <a:off x="3672" y="2424"/>
              <a:ext cx="105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Rectangle 43"/>
            <p:cNvSpPr>
              <a:spLocks noChangeArrowheads="1"/>
            </p:cNvSpPr>
            <p:nvPr/>
          </p:nvSpPr>
          <p:spPr bwMode="auto">
            <a:xfrm>
              <a:off x="4752" y="2424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Rectangle 44"/>
            <p:cNvSpPr>
              <a:spLocks noChangeArrowheads="1"/>
            </p:cNvSpPr>
            <p:nvPr/>
          </p:nvSpPr>
          <p:spPr bwMode="auto">
            <a:xfrm>
              <a:off x="936" y="2550"/>
              <a:ext cx="876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Information Security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Rectangle 45"/>
            <p:cNvSpPr>
              <a:spLocks noChangeArrowheads="1"/>
            </p:cNvSpPr>
            <p:nvPr/>
          </p:nvSpPr>
          <p:spPr bwMode="auto">
            <a:xfrm>
              <a:off x="4710" y="2550"/>
              <a:ext cx="37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156,000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Rectangle 46"/>
            <p:cNvSpPr>
              <a:spLocks noChangeArrowheads="1"/>
            </p:cNvSpPr>
            <p:nvPr/>
          </p:nvSpPr>
          <p:spPr bwMode="auto">
            <a:xfrm>
              <a:off x="3672" y="2550"/>
              <a:ext cx="100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Rectangle 47"/>
            <p:cNvSpPr>
              <a:spLocks noChangeArrowheads="1"/>
            </p:cNvSpPr>
            <p:nvPr/>
          </p:nvSpPr>
          <p:spPr bwMode="auto">
            <a:xfrm>
              <a:off x="4704" y="2550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Rectangle 48"/>
            <p:cNvSpPr>
              <a:spLocks noChangeArrowheads="1"/>
            </p:cNvSpPr>
            <p:nvPr/>
          </p:nvSpPr>
          <p:spPr bwMode="auto">
            <a:xfrm>
              <a:off x="936" y="2676"/>
              <a:ext cx="996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Hardware Maintenance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Rectangle 49"/>
            <p:cNvSpPr>
              <a:spLocks noChangeArrowheads="1"/>
            </p:cNvSpPr>
            <p:nvPr/>
          </p:nvSpPr>
          <p:spPr bwMode="auto">
            <a:xfrm>
              <a:off x="4710" y="2676"/>
              <a:ext cx="37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104,688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Rectangle 50"/>
            <p:cNvSpPr>
              <a:spLocks noChangeArrowheads="1"/>
            </p:cNvSpPr>
            <p:nvPr/>
          </p:nvSpPr>
          <p:spPr bwMode="auto">
            <a:xfrm>
              <a:off x="3672" y="2676"/>
              <a:ext cx="100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Rectangle 51"/>
            <p:cNvSpPr>
              <a:spLocks noChangeArrowheads="1"/>
            </p:cNvSpPr>
            <p:nvPr/>
          </p:nvSpPr>
          <p:spPr bwMode="auto">
            <a:xfrm>
              <a:off x="4704" y="2676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Rectangle 52"/>
            <p:cNvSpPr>
              <a:spLocks noChangeArrowheads="1"/>
            </p:cNvSpPr>
            <p:nvPr/>
          </p:nvSpPr>
          <p:spPr bwMode="auto">
            <a:xfrm>
              <a:off x="936" y="2802"/>
              <a:ext cx="154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Activations (Equipment and Licenses)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Rectangle 53"/>
            <p:cNvSpPr>
              <a:spLocks noChangeArrowheads="1"/>
            </p:cNvSpPr>
            <p:nvPr/>
          </p:nvSpPr>
          <p:spPr bwMode="auto">
            <a:xfrm>
              <a:off x="4758" y="2802"/>
              <a:ext cx="324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84,000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8" name="Rectangle 54"/>
            <p:cNvSpPr>
              <a:spLocks noChangeArrowheads="1"/>
            </p:cNvSpPr>
            <p:nvPr/>
          </p:nvSpPr>
          <p:spPr bwMode="auto">
            <a:xfrm>
              <a:off x="3672" y="2802"/>
              <a:ext cx="105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9" name="Rectangle 55"/>
            <p:cNvSpPr>
              <a:spLocks noChangeArrowheads="1"/>
            </p:cNvSpPr>
            <p:nvPr/>
          </p:nvSpPr>
          <p:spPr bwMode="auto">
            <a:xfrm>
              <a:off x="4752" y="2802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Rectangle 56"/>
            <p:cNvSpPr>
              <a:spLocks noChangeArrowheads="1"/>
            </p:cNvSpPr>
            <p:nvPr/>
          </p:nvSpPr>
          <p:spPr bwMode="auto">
            <a:xfrm>
              <a:off x="936" y="2928"/>
              <a:ext cx="70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Acquisition Fees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Rectangle 57"/>
            <p:cNvSpPr>
              <a:spLocks noChangeArrowheads="1"/>
            </p:cNvSpPr>
            <p:nvPr/>
          </p:nvSpPr>
          <p:spPr bwMode="auto">
            <a:xfrm>
              <a:off x="4758" y="2928"/>
              <a:ext cx="324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73,227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2" name="Rectangle 58"/>
            <p:cNvSpPr>
              <a:spLocks noChangeArrowheads="1"/>
            </p:cNvSpPr>
            <p:nvPr/>
          </p:nvSpPr>
          <p:spPr bwMode="auto">
            <a:xfrm>
              <a:off x="3672" y="2928"/>
              <a:ext cx="105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Rectangle 59"/>
            <p:cNvSpPr>
              <a:spLocks noChangeArrowheads="1"/>
            </p:cNvSpPr>
            <p:nvPr/>
          </p:nvSpPr>
          <p:spPr bwMode="auto">
            <a:xfrm>
              <a:off x="4752" y="2928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4" name="Rectangle 60"/>
            <p:cNvSpPr>
              <a:spLocks noChangeArrowheads="1"/>
            </p:cNvSpPr>
            <p:nvPr/>
          </p:nvSpPr>
          <p:spPr bwMode="auto">
            <a:xfrm>
              <a:off x="936" y="3054"/>
              <a:ext cx="136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Fiscal Year Deployed Capabilities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5" name="Rectangle 61"/>
            <p:cNvSpPr>
              <a:spLocks noChangeArrowheads="1"/>
            </p:cNvSpPr>
            <p:nvPr/>
          </p:nvSpPr>
          <p:spPr bwMode="auto">
            <a:xfrm>
              <a:off x="4758" y="3054"/>
              <a:ext cx="324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45,000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6" name="Rectangle 62"/>
            <p:cNvSpPr>
              <a:spLocks noChangeArrowheads="1"/>
            </p:cNvSpPr>
            <p:nvPr/>
          </p:nvSpPr>
          <p:spPr bwMode="auto">
            <a:xfrm>
              <a:off x="3672" y="3054"/>
              <a:ext cx="105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7" name="Rectangle 63"/>
            <p:cNvSpPr>
              <a:spLocks noChangeArrowheads="1"/>
            </p:cNvSpPr>
            <p:nvPr/>
          </p:nvSpPr>
          <p:spPr bwMode="auto">
            <a:xfrm>
              <a:off x="4752" y="3054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8" name="Rectangle 64"/>
            <p:cNvSpPr>
              <a:spLocks noChangeArrowheads="1"/>
            </p:cNvSpPr>
            <p:nvPr/>
          </p:nvSpPr>
          <p:spPr bwMode="auto">
            <a:xfrm>
              <a:off x="936" y="3180"/>
              <a:ext cx="91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National Service Desk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Rectangle 65"/>
            <p:cNvSpPr>
              <a:spLocks noChangeArrowheads="1"/>
            </p:cNvSpPr>
            <p:nvPr/>
          </p:nvSpPr>
          <p:spPr bwMode="auto">
            <a:xfrm>
              <a:off x="4758" y="3180"/>
              <a:ext cx="324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40,000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0" name="Rectangle 66"/>
            <p:cNvSpPr>
              <a:spLocks noChangeArrowheads="1"/>
            </p:cNvSpPr>
            <p:nvPr/>
          </p:nvSpPr>
          <p:spPr bwMode="auto">
            <a:xfrm>
              <a:off x="3672" y="3180"/>
              <a:ext cx="105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1" name="Rectangle 67"/>
            <p:cNvSpPr>
              <a:spLocks noChangeArrowheads="1"/>
            </p:cNvSpPr>
            <p:nvPr/>
          </p:nvSpPr>
          <p:spPr bwMode="auto">
            <a:xfrm>
              <a:off x="4752" y="3180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2" name="Rectangle 68"/>
            <p:cNvSpPr>
              <a:spLocks noChangeArrowheads="1"/>
            </p:cNvSpPr>
            <p:nvPr/>
          </p:nvSpPr>
          <p:spPr bwMode="auto">
            <a:xfrm>
              <a:off x="936" y="3306"/>
              <a:ext cx="486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TeleHealth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3" name="Rectangle 69"/>
            <p:cNvSpPr>
              <a:spLocks noChangeArrowheads="1"/>
            </p:cNvSpPr>
            <p:nvPr/>
          </p:nvSpPr>
          <p:spPr bwMode="auto">
            <a:xfrm>
              <a:off x="4758" y="3306"/>
              <a:ext cx="324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32,000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4" name="Rectangle 70"/>
            <p:cNvSpPr>
              <a:spLocks noChangeArrowheads="1"/>
            </p:cNvSpPr>
            <p:nvPr/>
          </p:nvSpPr>
          <p:spPr bwMode="auto">
            <a:xfrm>
              <a:off x="3672" y="3306"/>
              <a:ext cx="105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5" name="Rectangle 71"/>
            <p:cNvSpPr>
              <a:spLocks noChangeArrowheads="1"/>
            </p:cNvSpPr>
            <p:nvPr/>
          </p:nvSpPr>
          <p:spPr bwMode="auto">
            <a:xfrm>
              <a:off x="4752" y="3306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6" name="Rectangle 72"/>
            <p:cNvSpPr>
              <a:spLocks noChangeArrowheads="1"/>
            </p:cNvSpPr>
            <p:nvPr/>
          </p:nvSpPr>
          <p:spPr bwMode="auto">
            <a:xfrm>
              <a:off x="936" y="3432"/>
              <a:ext cx="87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Server Virtualization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7" name="Rectangle 73"/>
            <p:cNvSpPr>
              <a:spLocks noChangeArrowheads="1"/>
            </p:cNvSpPr>
            <p:nvPr/>
          </p:nvSpPr>
          <p:spPr bwMode="auto">
            <a:xfrm>
              <a:off x="4806" y="3432"/>
              <a:ext cx="276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8" name="Rectangle 74"/>
            <p:cNvSpPr>
              <a:spLocks noChangeArrowheads="1"/>
            </p:cNvSpPr>
            <p:nvPr/>
          </p:nvSpPr>
          <p:spPr bwMode="auto">
            <a:xfrm>
              <a:off x="3672" y="3432"/>
              <a:ext cx="109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9" name="Rectangle 75"/>
            <p:cNvSpPr>
              <a:spLocks noChangeArrowheads="1"/>
            </p:cNvSpPr>
            <p:nvPr/>
          </p:nvSpPr>
          <p:spPr bwMode="auto">
            <a:xfrm>
              <a:off x="4800" y="3432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0" name="Rectangle 76"/>
            <p:cNvSpPr>
              <a:spLocks noChangeArrowheads="1"/>
            </p:cNvSpPr>
            <p:nvPr/>
          </p:nvSpPr>
          <p:spPr bwMode="auto">
            <a:xfrm>
              <a:off x="936" y="3558"/>
              <a:ext cx="145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Mobile Technologies &amp; Application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1" name="Rectangle 77"/>
            <p:cNvSpPr>
              <a:spLocks noChangeArrowheads="1"/>
            </p:cNvSpPr>
            <p:nvPr/>
          </p:nvSpPr>
          <p:spPr bwMode="auto">
            <a:xfrm>
              <a:off x="4806" y="3558"/>
              <a:ext cx="276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2" name="Rectangle 78"/>
            <p:cNvSpPr>
              <a:spLocks noChangeArrowheads="1"/>
            </p:cNvSpPr>
            <p:nvPr/>
          </p:nvSpPr>
          <p:spPr bwMode="auto">
            <a:xfrm>
              <a:off x="3672" y="3558"/>
              <a:ext cx="109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3" name="Rectangle 79"/>
            <p:cNvSpPr>
              <a:spLocks noChangeArrowheads="1"/>
            </p:cNvSpPr>
            <p:nvPr/>
          </p:nvSpPr>
          <p:spPr bwMode="auto">
            <a:xfrm>
              <a:off x="4800" y="3558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4" name="Rectangle 80"/>
            <p:cNvSpPr>
              <a:spLocks noChangeArrowheads="1"/>
            </p:cNvSpPr>
            <p:nvPr/>
          </p:nvSpPr>
          <p:spPr bwMode="auto">
            <a:xfrm>
              <a:off x="936" y="3684"/>
              <a:ext cx="120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Other Sustainment Expenses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5" name="Rectangle 81"/>
            <p:cNvSpPr>
              <a:spLocks noChangeArrowheads="1"/>
            </p:cNvSpPr>
            <p:nvPr/>
          </p:nvSpPr>
          <p:spPr bwMode="auto">
            <a:xfrm>
              <a:off x="4710" y="3684"/>
              <a:ext cx="3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341,006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6" name="Rectangle 82"/>
            <p:cNvSpPr>
              <a:spLocks noChangeArrowheads="1"/>
            </p:cNvSpPr>
            <p:nvPr/>
          </p:nvSpPr>
          <p:spPr bwMode="auto">
            <a:xfrm>
              <a:off x="3672" y="3684"/>
              <a:ext cx="100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7" name="Rectangle 83"/>
            <p:cNvSpPr>
              <a:spLocks noChangeArrowheads="1"/>
            </p:cNvSpPr>
            <p:nvPr/>
          </p:nvSpPr>
          <p:spPr bwMode="auto">
            <a:xfrm>
              <a:off x="4704" y="3684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8" name="Rectangle 84"/>
            <p:cNvSpPr>
              <a:spLocks noChangeArrowheads="1"/>
            </p:cNvSpPr>
            <p:nvPr/>
          </p:nvSpPr>
          <p:spPr bwMode="auto">
            <a:xfrm>
              <a:off x="1956" y="3816"/>
              <a:ext cx="180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Total Operations and Maintenance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9" name="Rectangle 85"/>
            <p:cNvSpPr>
              <a:spLocks noChangeArrowheads="1"/>
            </p:cNvSpPr>
            <p:nvPr/>
          </p:nvSpPr>
          <p:spPr bwMode="auto">
            <a:xfrm>
              <a:off x="4530" y="3816"/>
              <a:ext cx="55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2,333,217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0" name="Rectangle 86"/>
            <p:cNvSpPr>
              <a:spLocks noChangeArrowheads="1"/>
            </p:cNvSpPr>
            <p:nvPr/>
          </p:nvSpPr>
          <p:spPr bwMode="auto">
            <a:xfrm>
              <a:off x="3684" y="3816"/>
              <a:ext cx="99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1" name="Rectangle 87"/>
            <p:cNvSpPr>
              <a:spLocks noChangeArrowheads="1"/>
            </p:cNvSpPr>
            <p:nvPr/>
          </p:nvSpPr>
          <p:spPr bwMode="auto">
            <a:xfrm>
              <a:off x="4512" y="3816"/>
              <a:ext cx="9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2" name="Rectangle 88"/>
            <p:cNvSpPr>
              <a:spLocks noChangeArrowheads="1"/>
            </p:cNvSpPr>
            <p:nvPr/>
          </p:nvSpPr>
          <p:spPr bwMode="auto">
            <a:xfrm>
              <a:off x="1098" y="924"/>
              <a:ext cx="560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FY 2015 Operations and Maintenance (Sustainment) Highlights           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3" name="Line 89"/>
            <p:cNvSpPr>
              <a:spLocks noChangeShapeType="1"/>
            </p:cNvSpPr>
            <p:nvPr/>
          </p:nvSpPr>
          <p:spPr bwMode="auto">
            <a:xfrm flipV="1">
              <a:off x="864" y="91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4" name="Rectangle 90"/>
            <p:cNvSpPr>
              <a:spLocks noChangeArrowheads="1"/>
            </p:cNvSpPr>
            <p:nvPr/>
          </p:nvSpPr>
          <p:spPr bwMode="auto">
            <a:xfrm>
              <a:off x="864" y="90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" name="Rectangle 91"/>
            <p:cNvSpPr>
              <a:spLocks noChangeArrowheads="1"/>
            </p:cNvSpPr>
            <p:nvPr/>
          </p:nvSpPr>
          <p:spPr bwMode="auto">
            <a:xfrm>
              <a:off x="870" y="906"/>
              <a:ext cx="4200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" name="Line 92"/>
            <p:cNvSpPr>
              <a:spLocks noChangeShapeType="1"/>
            </p:cNvSpPr>
            <p:nvPr/>
          </p:nvSpPr>
          <p:spPr bwMode="auto">
            <a:xfrm flipV="1">
              <a:off x="5064" y="91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7" name="Rectangle 93"/>
            <p:cNvSpPr>
              <a:spLocks noChangeArrowheads="1"/>
            </p:cNvSpPr>
            <p:nvPr/>
          </p:nvSpPr>
          <p:spPr bwMode="auto">
            <a:xfrm>
              <a:off x="5064" y="90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8" name="Line 94"/>
            <p:cNvSpPr>
              <a:spLocks noChangeShapeType="1"/>
            </p:cNvSpPr>
            <p:nvPr/>
          </p:nvSpPr>
          <p:spPr bwMode="auto">
            <a:xfrm>
              <a:off x="870" y="1104"/>
              <a:ext cx="275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9" name="Rectangle 95"/>
            <p:cNvSpPr>
              <a:spLocks noChangeArrowheads="1"/>
            </p:cNvSpPr>
            <p:nvPr/>
          </p:nvSpPr>
          <p:spPr bwMode="auto">
            <a:xfrm>
              <a:off x="870" y="1104"/>
              <a:ext cx="2754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0" name="Line 96"/>
            <p:cNvSpPr>
              <a:spLocks noChangeShapeType="1"/>
            </p:cNvSpPr>
            <p:nvPr/>
          </p:nvSpPr>
          <p:spPr bwMode="auto">
            <a:xfrm flipV="1">
              <a:off x="3624" y="91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1" name="Rectangle 97"/>
            <p:cNvSpPr>
              <a:spLocks noChangeArrowheads="1"/>
            </p:cNvSpPr>
            <p:nvPr/>
          </p:nvSpPr>
          <p:spPr bwMode="auto">
            <a:xfrm>
              <a:off x="3624" y="90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2" name="Rectangle 98"/>
            <p:cNvSpPr>
              <a:spLocks noChangeArrowheads="1"/>
            </p:cNvSpPr>
            <p:nvPr/>
          </p:nvSpPr>
          <p:spPr bwMode="auto">
            <a:xfrm>
              <a:off x="3624" y="1098"/>
              <a:ext cx="1446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3" name="Line 99"/>
            <p:cNvSpPr>
              <a:spLocks noChangeShapeType="1"/>
            </p:cNvSpPr>
            <p:nvPr/>
          </p:nvSpPr>
          <p:spPr bwMode="auto">
            <a:xfrm>
              <a:off x="870" y="1404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4" name="Rectangle 100"/>
            <p:cNvSpPr>
              <a:spLocks noChangeArrowheads="1"/>
            </p:cNvSpPr>
            <p:nvPr/>
          </p:nvSpPr>
          <p:spPr bwMode="auto">
            <a:xfrm>
              <a:off x="870" y="1404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" name="Line 101"/>
            <p:cNvSpPr>
              <a:spLocks noChangeShapeType="1"/>
            </p:cNvSpPr>
            <p:nvPr/>
          </p:nvSpPr>
          <p:spPr bwMode="auto">
            <a:xfrm>
              <a:off x="870" y="1530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" name="Rectangle 102"/>
            <p:cNvSpPr>
              <a:spLocks noChangeArrowheads="1"/>
            </p:cNvSpPr>
            <p:nvPr/>
          </p:nvSpPr>
          <p:spPr bwMode="auto">
            <a:xfrm>
              <a:off x="870" y="1530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" name="Line 103"/>
            <p:cNvSpPr>
              <a:spLocks noChangeShapeType="1"/>
            </p:cNvSpPr>
            <p:nvPr/>
          </p:nvSpPr>
          <p:spPr bwMode="auto">
            <a:xfrm>
              <a:off x="870" y="1656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8" name="Rectangle 104"/>
            <p:cNvSpPr>
              <a:spLocks noChangeArrowheads="1"/>
            </p:cNvSpPr>
            <p:nvPr/>
          </p:nvSpPr>
          <p:spPr bwMode="auto">
            <a:xfrm>
              <a:off x="870" y="1656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9" name="Line 105"/>
            <p:cNvSpPr>
              <a:spLocks noChangeShapeType="1"/>
            </p:cNvSpPr>
            <p:nvPr/>
          </p:nvSpPr>
          <p:spPr bwMode="auto">
            <a:xfrm>
              <a:off x="870" y="1782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0" name="Rectangle 106"/>
            <p:cNvSpPr>
              <a:spLocks noChangeArrowheads="1"/>
            </p:cNvSpPr>
            <p:nvPr/>
          </p:nvSpPr>
          <p:spPr bwMode="auto">
            <a:xfrm>
              <a:off x="870" y="1782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1" name="Line 107"/>
            <p:cNvSpPr>
              <a:spLocks noChangeShapeType="1"/>
            </p:cNvSpPr>
            <p:nvPr/>
          </p:nvSpPr>
          <p:spPr bwMode="auto">
            <a:xfrm>
              <a:off x="870" y="1908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2" name="Rectangle 108"/>
            <p:cNvSpPr>
              <a:spLocks noChangeArrowheads="1"/>
            </p:cNvSpPr>
            <p:nvPr/>
          </p:nvSpPr>
          <p:spPr bwMode="auto">
            <a:xfrm>
              <a:off x="870" y="1908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3" name="Line 109"/>
            <p:cNvSpPr>
              <a:spLocks noChangeShapeType="1"/>
            </p:cNvSpPr>
            <p:nvPr/>
          </p:nvSpPr>
          <p:spPr bwMode="auto">
            <a:xfrm>
              <a:off x="870" y="2034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4" name="Rectangle 110"/>
            <p:cNvSpPr>
              <a:spLocks noChangeArrowheads="1"/>
            </p:cNvSpPr>
            <p:nvPr/>
          </p:nvSpPr>
          <p:spPr bwMode="auto">
            <a:xfrm>
              <a:off x="870" y="2034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5" name="Line 111"/>
            <p:cNvSpPr>
              <a:spLocks noChangeShapeType="1"/>
            </p:cNvSpPr>
            <p:nvPr/>
          </p:nvSpPr>
          <p:spPr bwMode="auto">
            <a:xfrm>
              <a:off x="870" y="2160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" name="Rectangle 112"/>
            <p:cNvSpPr>
              <a:spLocks noChangeArrowheads="1"/>
            </p:cNvSpPr>
            <p:nvPr/>
          </p:nvSpPr>
          <p:spPr bwMode="auto">
            <a:xfrm>
              <a:off x="870" y="2160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" name="Line 113"/>
            <p:cNvSpPr>
              <a:spLocks noChangeShapeType="1"/>
            </p:cNvSpPr>
            <p:nvPr/>
          </p:nvSpPr>
          <p:spPr bwMode="auto">
            <a:xfrm>
              <a:off x="870" y="2286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" name="Rectangle 114"/>
            <p:cNvSpPr>
              <a:spLocks noChangeArrowheads="1"/>
            </p:cNvSpPr>
            <p:nvPr/>
          </p:nvSpPr>
          <p:spPr bwMode="auto">
            <a:xfrm>
              <a:off x="870" y="2286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9" name="Line 115"/>
            <p:cNvSpPr>
              <a:spLocks noChangeShapeType="1"/>
            </p:cNvSpPr>
            <p:nvPr/>
          </p:nvSpPr>
          <p:spPr bwMode="auto">
            <a:xfrm>
              <a:off x="870" y="2412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" name="Rectangle 116"/>
            <p:cNvSpPr>
              <a:spLocks noChangeArrowheads="1"/>
            </p:cNvSpPr>
            <p:nvPr/>
          </p:nvSpPr>
          <p:spPr bwMode="auto">
            <a:xfrm>
              <a:off x="870" y="2412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" name="Line 117"/>
            <p:cNvSpPr>
              <a:spLocks noChangeShapeType="1"/>
            </p:cNvSpPr>
            <p:nvPr/>
          </p:nvSpPr>
          <p:spPr bwMode="auto">
            <a:xfrm>
              <a:off x="870" y="2538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" name="Rectangle 118"/>
            <p:cNvSpPr>
              <a:spLocks noChangeArrowheads="1"/>
            </p:cNvSpPr>
            <p:nvPr/>
          </p:nvSpPr>
          <p:spPr bwMode="auto">
            <a:xfrm>
              <a:off x="870" y="2538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" name="Line 119"/>
            <p:cNvSpPr>
              <a:spLocks noChangeShapeType="1"/>
            </p:cNvSpPr>
            <p:nvPr/>
          </p:nvSpPr>
          <p:spPr bwMode="auto">
            <a:xfrm>
              <a:off x="870" y="2664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" name="Rectangle 120"/>
            <p:cNvSpPr>
              <a:spLocks noChangeArrowheads="1"/>
            </p:cNvSpPr>
            <p:nvPr/>
          </p:nvSpPr>
          <p:spPr bwMode="auto">
            <a:xfrm>
              <a:off x="870" y="2664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" name="Line 121"/>
            <p:cNvSpPr>
              <a:spLocks noChangeShapeType="1"/>
            </p:cNvSpPr>
            <p:nvPr/>
          </p:nvSpPr>
          <p:spPr bwMode="auto">
            <a:xfrm>
              <a:off x="870" y="2790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" name="Rectangle 122"/>
            <p:cNvSpPr>
              <a:spLocks noChangeArrowheads="1"/>
            </p:cNvSpPr>
            <p:nvPr/>
          </p:nvSpPr>
          <p:spPr bwMode="auto">
            <a:xfrm>
              <a:off x="870" y="2790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" name="Line 123"/>
            <p:cNvSpPr>
              <a:spLocks noChangeShapeType="1"/>
            </p:cNvSpPr>
            <p:nvPr/>
          </p:nvSpPr>
          <p:spPr bwMode="auto">
            <a:xfrm>
              <a:off x="870" y="2916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" name="Rectangle 124"/>
            <p:cNvSpPr>
              <a:spLocks noChangeArrowheads="1"/>
            </p:cNvSpPr>
            <p:nvPr/>
          </p:nvSpPr>
          <p:spPr bwMode="auto">
            <a:xfrm>
              <a:off x="870" y="2916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" name="Line 125"/>
            <p:cNvSpPr>
              <a:spLocks noChangeShapeType="1"/>
            </p:cNvSpPr>
            <p:nvPr/>
          </p:nvSpPr>
          <p:spPr bwMode="auto">
            <a:xfrm>
              <a:off x="870" y="3042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" name="Rectangle 126"/>
            <p:cNvSpPr>
              <a:spLocks noChangeArrowheads="1"/>
            </p:cNvSpPr>
            <p:nvPr/>
          </p:nvSpPr>
          <p:spPr bwMode="auto">
            <a:xfrm>
              <a:off x="870" y="3042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" name="Line 127"/>
            <p:cNvSpPr>
              <a:spLocks noChangeShapeType="1"/>
            </p:cNvSpPr>
            <p:nvPr/>
          </p:nvSpPr>
          <p:spPr bwMode="auto">
            <a:xfrm>
              <a:off x="870" y="3168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" name="Rectangle 128"/>
            <p:cNvSpPr>
              <a:spLocks noChangeArrowheads="1"/>
            </p:cNvSpPr>
            <p:nvPr/>
          </p:nvSpPr>
          <p:spPr bwMode="auto">
            <a:xfrm>
              <a:off x="870" y="3168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" name="Line 129"/>
            <p:cNvSpPr>
              <a:spLocks noChangeShapeType="1"/>
            </p:cNvSpPr>
            <p:nvPr/>
          </p:nvSpPr>
          <p:spPr bwMode="auto">
            <a:xfrm>
              <a:off x="870" y="3294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" name="Rectangle 130"/>
            <p:cNvSpPr>
              <a:spLocks noChangeArrowheads="1"/>
            </p:cNvSpPr>
            <p:nvPr/>
          </p:nvSpPr>
          <p:spPr bwMode="auto">
            <a:xfrm>
              <a:off x="870" y="3294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" name="Line 131"/>
            <p:cNvSpPr>
              <a:spLocks noChangeShapeType="1"/>
            </p:cNvSpPr>
            <p:nvPr/>
          </p:nvSpPr>
          <p:spPr bwMode="auto">
            <a:xfrm>
              <a:off x="870" y="3420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" name="Rectangle 132"/>
            <p:cNvSpPr>
              <a:spLocks noChangeArrowheads="1"/>
            </p:cNvSpPr>
            <p:nvPr/>
          </p:nvSpPr>
          <p:spPr bwMode="auto">
            <a:xfrm>
              <a:off x="870" y="3420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" name="Line 133"/>
            <p:cNvSpPr>
              <a:spLocks noChangeShapeType="1"/>
            </p:cNvSpPr>
            <p:nvPr/>
          </p:nvSpPr>
          <p:spPr bwMode="auto">
            <a:xfrm>
              <a:off x="870" y="3546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" name="Rectangle 134"/>
            <p:cNvSpPr>
              <a:spLocks noChangeArrowheads="1"/>
            </p:cNvSpPr>
            <p:nvPr/>
          </p:nvSpPr>
          <p:spPr bwMode="auto">
            <a:xfrm>
              <a:off x="870" y="3546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" name="Line 135"/>
            <p:cNvSpPr>
              <a:spLocks noChangeShapeType="1"/>
            </p:cNvSpPr>
            <p:nvPr/>
          </p:nvSpPr>
          <p:spPr bwMode="auto">
            <a:xfrm>
              <a:off x="870" y="3672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" name="Rectangle 136"/>
            <p:cNvSpPr>
              <a:spLocks noChangeArrowheads="1"/>
            </p:cNvSpPr>
            <p:nvPr/>
          </p:nvSpPr>
          <p:spPr bwMode="auto">
            <a:xfrm>
              <a:off x="870" y="3672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" name="Line 137"/>
            <p:cNvSpPr>
              <a:spLocks noChangeShapeType="1"/>
            </p:cNvSpPr>
            <p:nvPr/>
          </p:nvSpPr>
          <p:spPr bwMode="auto">
            <a:xfrm>
              <a:off x="3624" y="1110"/>
              <a:ext cx="0" cy="2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" name="Rectangle 138"/>
            <p:cNvSpPr>
              <a:spLocks noChangeArrowheads="1"/>
            </p:cNvSpPr>
            <p:nvPr/>
          </p:nvSpPr>
          <p:spPr bwMode="auto">
            <a:xfrm>
              <a:off x="3624" y="1110"/>
              <a:ext cx="6" cy="26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3" name="Rectangle 139"/>
            <p:cNvSpPr>
              <a:spLocks noChangeArrowheads="1"/>
            </p:cNvSpPr>
            <p:nvPr/>
          </p:nvSpPr>
          <p:spPr bwMode="auto">
            <a:xfrm>
              <a:off x="870" y="3798"/>
              <a:ext cx="4200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4" name="Rectangle 140"/>
            <p:cNvSpPr>
              <a:spLocks noChangeArrowheads="1"/>
            </p:cNvSpPr>
            <p:nvPr/>
          </p:nvSpPr>
          <p:spPr bwMode="auto">
            <a:xfrm>
              <a:off x="858" y="906"/>
              <a:ext cx="12" cy="306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5" name="Line 141"/>
            <p:cNvSpPr>
              <a:spLocks noChangeShapeType="1"/>
            </p:cNvSpPr>
            <p:nvPr/>
          </p:nvSpPr>
          <p:spPr bwMode="auto">
            <a:xfrm>
              <a:off x="3624" y="3810"/>
              <a:ext cx="0" cy="14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6" name="Rectangle 142"/>
            <p:cNvSpPr>
              <a:spLocks noChangeArrowheads="1"/>
            </p:cNvSpPr>
            <p:nvPr/>
          </p:nvSpPr>
          <p:spPr bwMode="auto">
            <a:xfrm>
              <a:off x="3624" y="3810"/>
              <a:ext cx="6" cy="14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" name="Rectangle 143"/>
            <p:cNvSpPr>
              <a:spLocks noChangeArrowheads="1"/>
            </p:cNvSpPr>
            <p:nvPr/>
          </p:nvSpPr>
          <p:spPr bwMode="auto">
            <a:xfrm>
              <a:off x="870" y="3954"/>
              <a:ext cx="4200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" name="Rectangle 144"/>
            <p:cNvSpPr>
              <a:spLocks noChangeArrowheads="1"/>
            </p:cNvSpPr>
            <p:nvPr/>
          </p:nvSpPr>
          <p:spPr bwMode="auto">
            <a:xfrm>
              <a:off x="5058" y="918"/>
              <a:ext cx="12" cy="304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9" name="Line 145"/>
            <p:cNvSpPr>
              <a:spLocks noChangeShapeType="1"/>
            </p:cNvSpPr>
            <p:nvPr/>
          </p:nvSpPr>
          <p:spPr bwMode="auto">
            <a:xfrm>
              <a:off x="864" y="396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0" name="Rectangle 146"/>
            <p:cNvSpPr>
              <a:spLocks noChangeArrowheads="1"/>
            </p:cNvSpPr>
            <p:nvPr/>
          </p:nvSpPr>
          <p:spPr bwMode="auto">
            <a:xfrm>
              <a:off x="864" y="396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1" name="Line 147"/>
            <p:cNvSpPr>
              <a:spLocks noChangeShapeType="1"/>
            </p:cNvSpPr>
            <p:nvPr/>
          </p:nvSpPr>
          <p:spPr bwMode="auto">
            <a:xfrm>
              <a:off x="3624" y="396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2" name="Rectangle 148"/>
            <p:cNvSpPr>
              <a:spLocks noChangeArrowheads="1"/>
            </p:cNvSpPr>
            <p:nvPr/>
          </p:nvSpPr>
          <p:spPr bwMode="auto">
            <a:xfrm>
              <a:off x="3624" y="396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3" name="Line 149"/>
            <p:cNvSpPr>
              <a:spLocks noChangeShapeType="1"/>
            </p:cNvSpPr>
            <p:nvPr/>
          </p:nvSpPr>
          <p:spPr bwMode="auto">
            <a:xfrm>
              <a:off x="5064" y="396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4" name="Rectangle 150"/>
            <p:cNvSpPr>
              <a:spLocks noChangeArrowheads="1"/>
            </p:cNvSpPr>
            <p:nvPr/>
          </p:nvSpPr>
          <p:spPr bwMode="auto">
            <a:xfrm>
              <a:off x="5064" y="396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5" name="Line 151"/>
            <p:cNvSpPr>
              <a:spLocks noChangeShapeType="1"/>
            </p:cNvSpPr>
            <p:nvPr/>
          </p:nvSpPr>
          <p:spPr bwMode="auto">
            <a:xfrm>
              <a:off x="5070" y="91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6" name="Rectangle 152"/>
            <p:cNvSpPr>
              <a:spLocks noChangeArrowheads="1"/>
            </p:cNvSpPr>
            <p:nvPr/>
          </p:nvSpPr>
          <p:spPr bwMode="auto">
            <a:xfrm>
              <a:off x="5070" y="912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" name="Line 153"/>
            <p:cNvSpPr>
              <a:spLocks noChangeShapeType="1"/>
            </p:cNvSpPr>
            <p:nvPr/>
          </p:nvSpPr>
          <p:spPr bwMode="auto">
            <a:xfrm>
              <a:off x="5070" y="110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" name="Rectangle 154"/>
            <p:cNvSpPr>
              <a:spLocks noChangeArrowheads="1"/>
            </p:cNvSpPr>
            <p:nvPr/>
          </p:nvSpPr>
          <p:spPr bwMode="auto">
            <a:xfrm>
              <a:off x="5070" y="110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" name="Line 155"/>
            <p:cNvSpPr>
              <a:spLocks noChangeShapeType="1"/>
            </p:cNvSpPr>
            <p:nvPr/>
          </p:nvSpPr>
          <p:spPr bwMode="auto">
            <a:xfrm>
              <a:off x="5070" y="140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" name="Rectangle 156"/>
            <p:cNvSpPr>
              <a:spLocks noChangeArrowheads="1"/>
            </p:cNvSpPr>
            <p:nvPr/>
          </p:nvSpPr>
          <p:spPr bwMode="auto">
            <a:xfrm>
              <a:off x="5070" y="140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1" name="Line 157"/>
            <p:cNvSpPr>
              <a:spLocks noChangeShapeType="1"/>
            </p:cNvSpPr>
            <p:nvPr/>
          </p:nvSpPr>
          <p:spPr bwMode="auto">
            <a:xfrm>
              <a:off x="5070" y="153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2" name="Rectangle 158"/>
            <p:cNvSpPr>
              <a:spLocks noChangeArrowheads="1"/>
            </p:cNvSpPr>
            <p:nvPr/>
          </p:nvSpPr>
          <p:spPr bwMode="auto">
            <a:xfrm>
              <a:off x="5070" y="153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3" name="Line 159"/>
            <p:cNvSpPr>
              <a:spLocks noChangeShapeType="1"/>
            </p:cNvSpPr>
            <p:nvPr/>
          </p:nvSpPr>
          <p:spPr bwMode="auto">
            <a:xfrm>
              <a:off x="5070" y="165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" name="Rectangle 160"/>
            <p:cNvSpPr>
              <a:spLocks noChangeArrowheads="1"/>
            </p:cNvSpPr>
            <p:nvPr/>
          </p:nvSpPr>
          <p:spPr bwMode="auto">
            <a:xfrm>
              <a:off x="5070" y="165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5" name="Line 161"/>
            <p:cNvSpPr>
              <a:spLocks noChangeShapeType="1"/>
            </p:cNvSpPr>
            <p:nvPr/>
          </p:nvSpPr>
          <p:spPr bwMode="auto">
            <a:xfrm>
              <a:off x="5070" y="178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6" name="Rectangle 162"/>
            <p:cNvSpPr>
              <a:spLocks noChangeArrowheads="1"/>
            </p:cNvSpPr>
            <p:nvPr/>
          </p:nvSpPr>
          <p:spPr bwMode="auto">
            <a:xfrm>
              <a:off x="5070" y="1782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7" name="Line 163"/>
            <p:cNvSpPr>
              <a:spLocks noChangeShapeType="1"/>
            </p:cNvSpPr>
            <p:nvPr/>
          </p:nvSpPr>
          <p:spPr bwMode="auto">
            <a:xfrm>
              <a:off x="5070" y="190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" name="Rectangle 164"/>
            <p:cNvSpPr>
              <a:spLocks noChangeArrowheads="1"/>
            </p:cNvSpPr>
            <p:nvPr/>
          </p:nvSpPr>
          <p:spPr bwMode="auto">
            <a:xfrm>
              <a:off x="5070" y="190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9" name="Line 165"/>
            <p:cNvSpPr>
              <a:spLocks noChangeShapeType="1"/>
            </p:cNvSpPr>
            <p:nvPr/>
          </p:nvSpPr>
          <p:spPr bwMode="auto">
            <a:xfrm>
              <a:off x="5070" y="203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0" name="Rectangle 166"/>
            <p:cNvSpPr>
              <a:spLocks noChangeArrowheads="1"/>
            </p:cNvSpPr>
            <p:nvPr/>
          </p:nvSpPr>
          <p:spPr bwMode="auto">
            <a:xfrm>
              <a:off x="5070" y="203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1" name="Line 167"/>
            <p:cNvSpPr>
              <a:spLocks noChangeShapeType="1"/>
            </p:cNvSpPr>
            <p:nvPr/>
          </p:nvSpPr>
          <p:spPr bwMode="auto">
            <a:xfrm>
              <a:off x="5070" y="216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2" name="Rectangle 168"/>
            <p:cNvSpPr>
              <a:spLocks noChangeArrowheads="1"/>
            </p:cNvSpPr>
            <p:nvPr/>
          </p:nvSpPr>
          <p:spPr bwMode="auto">
            <a:xfrm>
              <a:off x="5070" y="216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3" name="Line 169"/>
            <p:cNvSpPr>
              <a:spLocks noChangeShapeType="1"/>
            </p:cNvSpPr>
            <p:nvPr/>
          </p:nvSpPr>
          <p:spPr bwMode="auto">
            <a:xfrm>
              <a:off x="5070" y="228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4" name="Rectangle 170"/>
            <p:cNvSpPr>
              <a:spLocks noChangeArrowheads="1"/>
            </p:cNvSpPr>
            <p:nvPr/>
          </p:nvSpPr>
          <p:spPr bwMode="auto">
            <a:xfrm>
              <a:off x="5070" y="228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5" name="Line 171"/>
            <p:cNvSpPr>
              <a:spLocks noChangeShapeType="1"/>
            </p:cNvSpPr>
            <p:nvPr/>
          </p:nvSpPr>
          <p:spPr bwMode="auto">
            <a:xfrm>
              <a:off x="5070" y="241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6" name="Rectangle 172"/>
            <p:cNvSpPr>
              <a:spLocks noChangeArrowheads="1"/>
            </p:cNvSpPr>
            <p:nvPr/>
          </p:nvSpPr>
          <p:spPr bwMode="auto">
            <a:xfrm>
              <a:off x="5070" y="2412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" name="Line 173"/>
            <p:cNvSpPr>
              <a:spLocks noChangeShapeType="1"/>
            </p:cNvSpPr>
            <p:nvPr/>
          </p:nvSpPr>
          <p:spPr bwMode="auto">
            <a:xfrm>
              <a:off x="5070" y="253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" name="Rectangle 174"/>
            <p:cNvSpPr>
              <a:spLocks noChangeArrowheads="1"/>
            </p:cNvSpPr>
            <p:nvPr/>
          </p:nvSpPr>
          <p:spPr bwMode="auto">
            <a:xfrm>
              <a:off x="5070" y="253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9" name="Line 175"/>
            <p:cNvSpPr>
              <a:spLocks noChangeShapeType="1"/>
            </p:cNvSpPr>
            <p:nvPr/>
          </p:nvSpPr>
          <p:spPr bwMode="auto">
            <a:xfrm>
              <a:off x="5070" y="26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0" name="Rectangle 176"/>
            <p:cNvSpPr>
              <a:spLocks noChangeArrowheads="1"/>
            </p:cNvSpPr>
            <p:nvPr/>
          </p:nvSpPr>
          <p:spPr bwMode="auto">
            <a:xfrm>
              <a:off x="5070" y="266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1" name="Line 177"/>
            <p:cNvSpPr>
              <a:spLocks noChangeShapeType="1"/>
            </p:cNvSpPr>
            <p:nvPr/>
          </p:nvSpPr>
          <p:spPr bwMode="auto">
            <a:xfrm>
              <a:off x="5070" y="279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2" name="Rectangle 178"/>
            <p:cNvSpPr>
              <a:spLocks noChangeArrowheads="1"/>
            </p:cNvSpPr>
            <p:nvPr/>
          </p:nvSpPr>
          <p:spPr bwMode="auto">
            <a:xfrm>
              <a:off x="5070" y="279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" name="Line 179"/>
            <p:cNvSpPr>
              <a:spLocks noChangeShapeType="1"/>
            </p:cNvSpPr>
            <p:nvPr/>
          </p:nvSpPr>
          <p:spPr bwMode="auto">
            <a:xfrm>
              <a:off x="5070" y="291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" name="Rectangle 180"/>
            <p:cNvSpPr>
              <a:spLocks noChangeArrowheads="1"/>
            </p:cNvSpPr>
            <p:nvPr/>
          </p:nvSpPr>
          <p:spPr bwMode="auto">
            <a:xfrm>
              <a:off x="5070" y="291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" name="Line 181"/>
            <p:cNvSpPr>
              <a:spLocks noChangeShapeType="1"/>
            </p:cNvSpPr>
            <p:nvPr/>
          </p:nvSpPr>
          <p:spPr bwMode="auto">
            <a:xfrm>
              <a:off x="5070" y="304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" name="Rectangle 182"/>
            <p:cNvSpPr>
              <a:spLocks noChangeArrowheads="1"/>
            </p:cNvSpPr>
            <p:nvPr/>
          </p:nvSpPr>
          <p:spPr bwMode="auto">
            <a:xfrm>
              <a:off x="5070" y="3042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" name="Line 183"/>
            <p:cNvSpPr>
              <a:spLocks noChangeShapeType="1"/>
            </p:cNvSpPr>
            <p:nvPr/>
          </p:nvSpPr>
          <p:spPr bwMode="auto">
            <a:xfrm>
              <a:off x="5070" y="316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" name="Rectangle 184"/>
            <p:cNvSpPr>
              <a:spLocks noChangeArrowheads="1"/>
            </p:cNvSpPr>
            <p:nvPr/>
          </p:nvSpPr>
          <p:spPr bwMode="auto">
            <a:xfrm>
              <a:off x="5070" y="316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" name="Line 185"/>
            <p:cNvSpPr>
              <a:spLocks noChangeShapeType="1"/>
            </p:cNvSpPr>
            <p:nvPr/>
          </p:nvSpPr>
          <p:spPr bwMode="auto">
            <a:xfrm>
              <a:off x="5070" y="329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" name="Rectangle 186"/>
            <p:cNvSpPr>
              <a:spLocks noChangeArrowheads="1"/>
            </p:cNvSpPr>
            <p:nvPr/>
          </p:nvSpPr>
          <p:spPr bwMode="auto">
            <a:xfrm>
              <a:off x="5070" y="329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" name="Line 187"/>
            <p:cNvSpPr>
              <a:spLocks noChangeShapeType="1"/>
            </p:cNvSpPr>
            <p:nvPr/>
          </p:nvSpPr>
          <p:spPr bwMode="auto">
            <a:xfrm>
              <a:off x="5070" y="342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" name="Rectangle 188"/>
            <p:cNvSpPr>
              <a:spLocks noChangeArrowheads="1"/>
            </p:cNvSpPr>
            <p:nvPr/>
          </p:nvSpPr>
          <p:spPr bwMode="auto">
            <a:xfrm>
              <a:off x="5070" y="342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" name="Line 189"/>
            <p:cNvSpPr>
              <a:spLocks noChangeShapeType="1"/>
            </p:cNvSpPr>
            <p:nvPr/>
          </p:nvSpPr>
          <p:spPr bwMode="auto">
            <a:xfrm>
              <a:off x="5070" y="354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" name="Rectangle 190"/>
            <p:cNvSpPr>
              <a:spLocks noChangeArrowheads="1"/>
            </p:cNvSpPr>
            <p:nvPr/>
          </p:nvSpPr>
          <p:spPr bwMode="auto">
            <a:xfrm>
              <a:off x="5070" y="354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" name="Line 191"/>
            <p:cNvSpPr>
              <a:spLocks noChangeShapeType="1"/>
            </p:cNvSpPr>
            <p:nvPr/>
          </p:nvSpPr>
          <p:spPr bwMode="auto">
            <a:xfrm>
              <a:off x="5070" y="367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" name="Rectangle 192"/>
            <p:cNvSpPr>
              <a:spLocks noChangeArrowheads="1"/>
            </p:cNvSpPr>
            <p:nvPr/>
          </p:nvSpPr>
          <p:spPr bwMode="auto">
            <a:xfrm>
              <a:off x="5070" y="3672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" name="Line 193"/>
            <p:cNvSpPr>
              <a:spLocks noChangeShapeType="1"/>
            </p:cNvSpPr>
            <p:nvPr/>
          </p:nvSpPr>
          <p:spPr bwMode="auto">
            <a:xfrm>
              <a:off x="5070" y="380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" name="Rectangle 194"/>
            <p:cNvSpPr>
              <a:spLocks noChangeArrowheads="1"/>
            </p:cNvSpPr>
            <p:nvPr/>
          </p:nvSpPr>
          <p:spPr bwMode="auto">
            <a:xfrm>
              <a:off x="5070" y="380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" name="Line 195"/>
            <p:cNvSpPr>
              <a:spLocks noChangeShapeType="1"/>
            </p:cNvSpPr>
            <p:nvPr/>
          </p:nvSpPr>
          <p:spPr bwMode="auto">
            <a:xfrm>
              <a:off x="5070" y="396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" name="Rectangle 196"/>
            <p:cNvSpPr>
              <a:spLocks noChangeArrowheads="1"/>
            </p:cNvSpPr>
            <p:nvPr/>
          </p:nvSpPr>
          <p:spPr bwMode="auto">
            <a:xfrm>
              <a:off x="5070" y="396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6087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88925" y="6208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dirty="0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81000" y="1600200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292100">
              <a:buFont typeface="Wingdings" pitchFamily="2" charset="2"/>
              <a:buNone/>
            </a:pPr>
            <a:endParaRPr lang="en-US" dirty="0" smtClean="0"/>
          </a:p>
          <a:p>
            <a:pPr defTabSz="292100">
              <a:buFont typeface="Arial" pitchFamily="34" charset="0"/>
              <a:buChar char="•"/>
            </a:pPr>
            <a:endParaRPr lang="en-US" dirty="0" smtClean="0"/>
          </a:p>
          <a:p>
            <a:pPr defTabSz="292100">
              <a:buFont typeface="Wingdings" pitchFamily="2" charset="2"/>
              <a:buNone/>
            </a:pPr>
            <a:endParaRPr lang="en-US" dirty="0" smtClean="0"/>
          </a:p>
          <a:p>
            <a:pPr defTabSz="292100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279358" y="838200"/>
            <a:ext cx="6865974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395288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395288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Cloud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</a:p>
          <a:p>
            <a:pPr marL="971550" lvl="1" indent="-395288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Data Storage</a:t>
            </a:r>
          </a:p>
          <a:p>
            <a:pPr marL="971550" lvl="1" indent="-395288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Telecommunications</a:t>
            </a:r>
          </a:p>
          <a:p>
            <a:pPr marL="971550" lvl="1" indent="-395288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Licensing/Software Management</a:t>
            </a:r>
          </a:p>
          <a:p>
            <a:pPr marL="971550" lvl="1" indent="-395288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Server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Virtualization</a:t>
            </a:r>
          </a:p>
          <a:p>
            <a:pPr marL="971550" lvl="1" indent="-395288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Lifecycle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Management/Refresh</a:t>
            </a:r>
          </a:p>
          <a:p>
            <a:pPr marL="971550" lvl="1" indent="-395288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Wireless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395288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Mobile Applications 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395288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Expand and improve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Telehealth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and Telemedicine capabilities</a:t>
            </a:r>
          </a:p>
          <a:p>
            <a:pPr marL="971550" lvl="1" indent="-395288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Strengthen Cyber Security and Data Security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BEA2-9C60-4FED-A5D5-F0AAA7796B30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Challenges – IT Business Cost Drivers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027267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BEA2-9C60-4FED-A5D5-F0AAA7796B30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819400"/>
            <a:ext cx="7239000" cy="1066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Backup 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352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Development/Modernization/Enhancements (DME) - development that creates new functionality and/or capability</a:t>
            </a:r>
          </a:p>
          <a:p>
            <a:r>
              <a:rPr lang="en-US" sz="2000" dirty="0" smtClean="0"/>
              <a:t>Marginal sustainment (OM) – provides first year sustainment funding for newly deployed products</a:t>
            </a:r>
          </a:p>
          <a:p>
            <a:r>
              <a:rPr lang="en-US" sz="2000" dirty="0" smtClean="0"/>
              <a:t>Discretionary sustainment (OM) - includes important but non-critical sustainment efforts to continue or enhance OIT operations </a:t>
            </a:r>
          </a:p>
          <a:p>
            <a:r>
              <a:rPr lang="en-US" sz="2000" dirty="0" smtClean="0"/>
              <a:t>Mandatory sustainment (OM) - covers “must pay” items that are essential for the continuing operations of VA’s Information Technology infrastructure and Information Security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BEA2-9C60-4FED-A5D5-F0AAA7796B30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239000" cy="1066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100" dirty="0" smtClean="0"/>
              <a:t>FY2015 </a:t>
            </a:r>
            <a:r>
              <a:rPr lang="en-US" sz="3100" dirty="0"/>
              <a:t>Budget Submission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2400" dirty="0"/>
              <a:t>(Resource </a:t>
            </a:r>
            <a:r>
              <a:rPr lang="en-US" sz="2400" dirty="0" smtClean="0"/>
              <a:t>Definitions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3887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BEA2-9C60-4FED-A5D5-F0AAA7796B30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762000"/>
            <a:ext cx="680085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999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772400" cy="6397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b="1" dirty="0" smtClean="0"/>
              <a:t>IT Appropriation – Historical Trend (FY 07 – FY 15)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975875"/>
              </p:ext>
            </p:extLst>
          </p:nvPr>
        </p:nvGraphicFramePr>
        <p:xfrm>
          <a:off x="0" y="904875"/>
          <a:ext cx="9144000" cy="5125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6172200"/>
            <a:ext cx="768672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Note:  The FY 07 IT Appropriation amount reflects an approximation of $670.2M for Pay.  The IT Appropriation did not fund all IT Pay prior to FY08.</a:t>
            </a:r>
            <a:endParaRPr lang="en-US" sz="9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C20F9E-43C4-45D6-A08F-85FF5832CE28}" type="datetime1">
              <a:rPr lang="en-US" smtClean="0"/>
              <a:t>6/4/2014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1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07D207-C6D8-43B6-AA6D-2C22C0E5C00B}" type="datetime1">
              <a:rPr lang="en-US" smtClean="0"/>
              <a:t>6/4/2014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51411" y="312758"/>
            <a:ext cx="781970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/>
              <a:t>OM, DME, and PAY HISTORICAL </a:t>
            </a:r>
            <a:r>
              <a:rPr lang="en-US" sz="2200" dirty="0" smtClean="0"/>
              <a:t>TREND</a:t>
            </a:r>
          </a:p>
          <a:p>
            <a:pPr algn="ctr"/>
            <a:r>
              <a:rPr lang="en-US" dirty="0"/>
              <a:t>(FY09 – FY14 Enacted Budget, FY15 Request</a:t>
            </a:r>
            <a:r>
              <a:rPr lang="en-US" dirty="0" smtClean="0"/>
              <a:t>)</a:t>
            </a:r>
          </a:p>
          <a:p>
            <a:pPr algn="ctr"/>
            <a:r>
              <a:rPr lang="en-US" sz="1000" dirty="0" smtClean="0"/>
              <a:t>(Dollars in Billions)</a:t>
            </a:r>
            <a:endParaRPr lang="en-US" sz="10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5238692"/>
              </p:ext>
            </p:extLst>
          </p:nvPr>
        </p:nvGraphicFramePr>
        <p:xfrm>
          <a:off x="91741" y="1295400"/>
          <a:ext cx="9020175" cy="5102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3768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b="1" dirty="0" smtClean="0"/>
              <a:t>FY 2014 Budget Execution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BEA2-9C60-4FED-A5D5-F0AAA7796B3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10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1"/>
          <p:cNvSpPr>
            <a:spLocks/>
          </p:cNvSpPr>
          <p:nvPr/>
        </p:nvSpPr>
        <p:spPr bwMode="auto">
          <a:xfrm>
            <a:off x="1314558" y="304801"/>
            <a:ext cx="7448441" cy="876299"/>
          </a:xfrm>
          <a:prstGeom prst="roundRect">
            <a:avLst>
              <a:gd name="adj" fmla="val 16667"/>
            </a:avLst>
          </a:prstGeom>
          <a:solidFill>
            <a:schemeClr val="bg1">
              <a:alpha val="32000"/>
            </a:schemeClr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 smtClean="0">
                <a:cs typeface="Arial" pitchFamily="34" charset="0"/>
              </a:rPr>
              <a:t>Strategic Goals and Transformational Priorities supported in FY 2014</a:t>
            </a:r>
            <a:endParaRPr lang="en-US" sz="32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1" name="Picture 6" descr="VA Seal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0"/>
            <a:ext cx="1189038" cy="1189038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238124" y="1643884"/>
            <a:ext cx="8658225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1600" dirty="0" smtClean="0">
                <a:cs typeface="Arial" pitchFamily="34" charset="0"/>
              </a:rPr>
              <a:t>Eliminating claims backlog - Investment in VBMS</a:t>
            </a:r>
          </a:p>
          <a:p>
            <a:pPr lvl="2" indent="-228600">
              <a:buFont typeface="Wingdings" pitchFamily="2" charset="2"/>
              <a:buChar char="§"/>
              <a:defRPr/>
            </a:pPr>
            <a:r>
              <a:rPr lang="en-US" sz="1100" dirty="0" smtClean="0">
                <a:cs typeface="Arial" pitchFamily="34" charset="0"/>
              </a:rPr>
              <a:t>Automated process, work flow and work management capabilities and enhancements that result in improved quality, accuracy and timeliness of claims decision. </a:t>
            </a:r>
          </a:p>
          <a:p>
            <a:pPr lvl="2" indent="-228600">
              <a:buFont typeface="Wingdings" pitchFamily="2" charset="2"/>
              <a:buChar char="§"/>
              <a:defRPr/>
            </a:pPr>
            <a:r>
              <a:rPr lang="en-US" sz="1100" dirty="0" smtClean="0">
                <a:cs typeface="Arial" pitchFamily="34" charset="0"/>
              </a:rPr>
              <a:t>Electronic receipt of service treatment records (STRs) </a:t>
            </a:r>
          </a:p>
          <a:p>
            <a:pPr lvl="2" indent="-228600">
              <a:buFont typeface="Wingdings" pitchFamily="2" charset="2"/>
              <a:buChar char="§"/>
              <a:defRPr/>
            </a:pPr>
            <a:r>
              <a:rPr lang="en-US" sz="1100" dirty="0" smtClean="0">
                <a:cs typeface="Arial" pitchFamily="34" charset="0"/>
              </a:rPr>
              <a:t>Enhancements/modernization to VETSNET (payment processing)</a:t>
            </a:r>
          </a:p>
          <a:p>
            <a:pPr lvl="2" indent="-228600">
              <a:buFont typeface="Wingdings" pitchFamily="2" charset="2"/>
              <a:buChar char="§"/>
              <a:defRPr/>
            </a:pPr>
            <a:r>
              <a:rPr lang="en-US" sz="1100" dirty="0" smtClean="0">
                <a:cs typeface="Arial" pitchFamily="34" charset="0"/>
              </a:rPr>
              <a:t>Enhances Board of Veterans’ Appeals processing into VBMS</a:t>
            </a:r>
          </a:p>
          <a:p>
            <a:pPr lvl="2">
              <a:buFont typeface="Wingdings" pitchFamily="2" charset="2"/>
              <a:buChar char="§"/>
              <a:defRPr/>
            </a:pPr>
            <a:endParaRPr lang="en-US" sz="1600" dirty="0" smtClean="0">
              <a:cs typeface="Arial" pitchFamily="34" charset="0"/>
            </a:endParaRPr>
          </a:p>
          <a:p>
            <a:pPr lvl="1">
              <a:defRPr/>
            </a:pPr>
            <a:r>
              <a:rPr lang="en-US" sz="1600" dirty="0" smtClean="0">
                <a:cs typeface="Arial" pitchFamily="34" charset="0"/>
              </a:rPr>
              <a:t>Expanding </a:t>
            </a:r>
            <a:r>
              <a:rPr lang="en-US" sz="1600" dirty="0" smtClean="0">
                <a:cs typeface="Arial" pitchFamily="34" charset="0"/>
              </a:rPr>
              <a:t>Access </a:t>
            </a:r>
            <a:r>
              <a:rPr lang="en-US" sz="1600" dirty="0" smtClean="0">
                <a:cs typeface="Arial" pitchFamily="34" charset="0"/>
              </a:rPr>
              <a:t>to benefits and services</a:t>
            </a:r>
          </a:p>
          <a:p>
            <a:pPr lvl="2" indent="-228600">
              <a:buFont typeface="Wingdings" pitchFamily="2" charset="2"/>
              <a:buChar char="§"/>
              <a:defRPr/>
            </a:pPr>
            <a:r>
              <a:rPr lang="en-US" sz="1100" dirty="0" smtClean="0">
                <a:cs typeface="Arial" pitchFamily="34" charset="0"/>
              </a:rPr>
              <a:t>Investments in </a:t>
            </a:r>
            <a:r>
              <a:rPr lang="en-US" sz="1100" dirty="0">
                <a:cs typeface="Arial" pitchFamily="34" charset="0"/>
              </a:rPr>
              <a:t>T</a:t>
            </a:r>
            <a:r>
              <a:rPr lang="en-US" sz="1100" dirty="0" smtClean="0">
                <a:cs typeface="Arial" pitchFamily="34" charset="0"/>
              </a:rPr>
              <a:t>elehealth modalities to improve health care includes: MyHealtheVet integrations, Telemedicine, and enhancing Home Telehealth capabilities </a:t>
            </a:r>
          </a:p>
          <a:p>
            <a:pPr lvl="2" indent="-228600">
              <a:buFont typeface="Wingdings" pitchFamily="2" charset="2"/>
              <a:buChar char="§"/>
              <a:defRPr/>
            </a:pPr>
            <a:r>
              <a:rPr lang="en-US" sz="1100" dirty="0" smtClean="0">
                <a:cs typeface="Arial" pitchFamily="34" charset="0"/>
              </a:rPr>
              <a:t>Investment in providing a Veterans Implant Tracking Alert System (VITALS)</a:t>
            </a:r>
          </a:p>
          <a:p>
            <a:pPr lvl="2" indent="-228600">
              <a:buFont typeface="Wingdings" pitchFamily="2" charset="2"/>
              <a:buChar char="§"/>
              <a:defRPr/>
            </a:pPr>
            <a:r>
              <a:rPr lang="en-US" sz="1100" dirty="0" smtClean="0">
                <a:cs typeface="Arial" pitchFamily="34" charset="0"/>
              </a:rPr>
              <a:t>Kiosk enhancements</a:t>
            </a:r>
          </a:p>
          <a:p>
            <a:pPr lvl="2" indent="-228600">
              <a:buFont typeface="Wingdings" pitchFamily="2" charset="2"/>
              <a:buChar char="§"/>
              <a:defRPr/>
            </a:pPr>
            <a:r>
              <a:rPr lang="en-US" sz="1100" dirty="0" smtClean="0">
                <a:cs typeface="Arial" pitchFamily="34" charset="0"/>
              </a:rPr>
              <a:t>Enterprise Veterans Self Service </a:t>
            </a:r>
            <a:r>
              <a:rPr lang="en-US" sz="1100" dirty="0" smtClean="0">
                <a:cs typeface="Arial" pitchFamily="34" charset="0"/>
              </a:rPr>
              <a:t>enhancements</a:t>
            </a:r>
          </a:p>
          <a:p>
            <a:pPr lvl="2" indent="-228600">
              <a:buFont typeface="Wingdings" pitchFamily="2" charset="2"/>
              <a:buChar char="§"/>
              <a:defRPr/>
            </a:pPr>
            <a:r>
              <a:rPr lang="en-US" sz="1100" dirty="0" err="1" smtClean="0">
                <a:cs typeface="Arial" pitchFamily="34" charset="0"/>
              </a:rPr>
              <a:t>eBenefits</a:t>
            </a:r>
            <a:endParaRPr lang="en-US" sz="1100" dirty="0" smtClean="0">
              <a:cs typeface="Arial" pitchFamily="34" charset="0"/>
            </a:endParaRPr>
          </a:p>
          <a:p>
            <a:pPr marL="685800" lvl="2">
              <a:defRPr/>
            </a:pPr>
            <a:endParaRPr lang="en-US" sz="1600" dirty="0">
              <a:cs typeface="Arial" pitchFamily="34" charset="0"/>
            </a:endParaRPr>
          </a:p>
          <a:p>
            <a:pPr lvl="1">
              <a:defRPr/>
            </a:pPr>
            <a:r>
              <a:rPr lang="en-US" sz="1600" dirty="0" smtClean="0">
                <a:cs typeface="Arial" pitchFamily="34" charset="0"/>
              </a:rPr>
              <a:t>Modernizing VA’s Electronic Health Record (VistA Evolution) and Achieving Interoperability with DoD and Private Health Care Institutions</a:t>
            </a:r>
            <a:endParaRPr lang="en-US" sz="1600" dirty="0">
              <a:cs typeface="Arial" pitchFamily="34" charset="0"/>
            </a:endParaRPr>
          </a:p>
          <a:p>
            <a:pPr lvl="2" indent="-228600">
              <a:buFont typeface="Wingdings" pitchFamily="2" charset="2"/>
              <a:buChar char="§"/>
              <a:defRPr/>
            </a:pPr>
            <a:r>
              <a:rPr lang="en-US" sz="1100" dirty="0" smtClean="0">
                <a:cs typeface="Arial" pitchFamily="34" charset="0"/>
              </a:rPr>
              <a:t>Meaningful Use</a:t>
            </a:r>
          </a:p>
          <a:p>
            <a:pPr lvl="2" indent="-228600">
              <a:buFont typeface="Wingdings" pitchFamily="2" charset="2"/>
              <a:buChar char="§"/>
              <a:defRPr/>
            </a:pPr>
            <a:r>
              <a:rPr lang="en-US" sz="1100" dirty="0" smtClean="0">
                <a:cs typeface="Arial" pitchFamily="34" charset="0"/>
              </a:rPr>
              <a:t>Pharmacy</a:t>
            </a:r>
          </a:p>
          <a:p>
            <a:pPr lvl="2" indent="-228600">
              <a:buFont typeface="Wingdings" pitchFamily="2" charset="2"/>
              <a:buChar char="§"/>
              <a:defRPr/>
            </a:pPr>
            <a:r>
              <a:rPr lang="en-US" sz="1100" dirty="0" smtClean="0">
                <a:cs typeface="Arial" pitchFamily="34" charset="0"/>
              </a:rPr>
              <a:t>Immunization</a:t>
            </a:r>
          </a:p>
          <a:p>
            <a:pPr lvl="2" indent="-228600">
              <a:buFont typeface="Wingdings" pitchFamily="2" charset="2"/>
              <a:buChar char="§"/>
              <a:defRPr/>
            </a:pPr>
            <a:r>
              <a:rPr lang="en-US" sz="1100" dirty="0" smtClean="0">
                <a:cs typeface="Arial" pitchFamily="34" charset="0"/>
              </a:rPr>
              <a:t>Scheduling</a:t>
            </a:r>
          </a:p>
          <a:p>
            <a:pPr lvl="2" indent="-228600">
              <a:buFont typeface="Wingdings" pitchFamily="2" charset="2"/>
              <a:buChar char="§"/>
              <a:defRPr/>
            </a:pPr>
            <a:r>
              <a:rPr lang="en-US" sz="1100" dirty="0" smtClean="0">
                <a:cs typeface="Arial" pitchFamily="34" charset="0"/>
              </a:rPr>
              <a:t>Laboratory </a:t>
            </a:r>
          </a:p>
          <a:p>
            <a:pPr lvl="2" indent="-228600">
              <a:buFont typeface="Wingdings" pitchFamily="2" charset="2"/>
              <a:buChar char="§"/>
              <a:defRPr/>
            </a:pPr>
            <a:r>
              <a:rPr lang="en-US" sz="1100" dirty="0" smtClean="0">
                <a:cs typeface="Arial" pitchFamily="34" charset="0"/>
              </a:rPr>
              <a:t>User Experience </a:t>
            </a:r>
          </a:p>
          <a:p>
            <a:pPr lvl="2" indent="-228600">
              <a:buFont typeface="Wingdings" pitchFamily="2" charset="2"/>
              <a:buChar char="§"/>
              <a:defRPr/>
            </a:pPr>
            <a:r>
              <a:rPr lang="en-US" sz="1100" dirty="0" smtClean="0">
                <a:cs typeface="Arial" pitchFamily="34" charset="0"/>
              </a:rPr>
              <a:t>Data Standardization and Clinical Decision Support</a:t>
            </a:r>
          </a:p>
          <a:p>
            <a:pPr marL="685800" lvl="2">
              <a:defRPr/>
            </a:pPr>
            <a:endParaRPr lang="en-US" sz="1800" dirty="0" smtClean="0">
              <a:cs typeface="Arial" pitchFamily="34" charset="0"/>
            </a:endParaRPr>
          </a:p>
          <a:p>
            <a:pPr lvl="2" indent="-228600">
              <a:buFont typeface="Wingdings" pitchFamily="2" charset="2"/>
              <a:buChar char="§"/>
              <a:defRPr/>
            </a:pPr>
            <a:endParaRPr lang="en-US" sz="1000" dirty="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8503920" y="6583680"/>
            <a:ext cx="640080" cy="27432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1A7CF05-DB1F-4A28-A178-486DF1322AE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124200" y="6588125"/>
            <a:ext cx="2895600" cy="269875"/>
          </a:xfrm>
          <a:noFill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FY 2014 Mid-Year Budget Review</a:t>
            </a:r>
          </a:p>
        </p:txBody>
      </p:sp>
    </p:spTree>
    <p:extLst>
      <p:ext uri="{BB962C8B-B14F-4D97-AF65-F5344CB8AC3E}">
        <p14:creationId xmlns:p14="http://schemas.microsoft.com/office/powerpoint/2010/main" val="172593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152400" y="304800"/>
            <a:ext cx="8991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8" name="Picture 6" descr="VA Se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4" y="76200"/>
            <a:ext cx="1010460" cy="1010460"/>
          </a:xfrm>
          <a:prstGeom prst="rect">
            <a:avLst/>
          </a:prstGeom>
          <a:noFill/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BEA2-9C60-4FED-A5D5-F0AAA7796B30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086168"/>
              </p:ext>
            </p:extLst>
          </p:nvPr>
        </p:nvGraphicFramePr>
        <p:xfrm>
          <a:off x="1635628" y="1219200"/>
          <a:ext cx="6025143" cy="4746624"/>
        </p:xfrm>
        <a:graphic>
          <a:graphicData uri="http://schemas.openxmlformats.org/drawingml/2006/table">
            <a:tbl>
              <a:tblPr/>
              <a:tblGrid>
                <a:gridCol w="4406774"/>
                <a:gridCol w="1618369"/>
              </a:tblGrid>
              <a:tr h="20637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Department of Veterans Affairs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637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Fiscal Year 2014 Office of Information and Technology Systems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637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FY 2014 Congressional Monthly Expenditure Report - March 2014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637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(Dollars in Thousands)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91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 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FY 13/14 &amp; 14/15 Total Annual Execution Plan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7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Development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6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Access to Healthcare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                         3,770 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Surgical Quality and Workflow Management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                         1,757 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Healthcare Efficiency IT Development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                         1,662 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Electronic Health Record Interoperability/VLER Health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                       32,922 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VistA Evolution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                     248,000 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New Models of Care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                       32,665 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Veterans Benefits Management Systems (VBMS)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                       95,835 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Virtual Lifetime Electronic Record (VLER)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                       12,448 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Veterans Relationship Management (VRM)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                     120,328 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Health Management Platform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                         7,785 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International Classification of Diseases (ICD-10)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                         4,629 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VHA Research IT Support Development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                         5,529 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Integrated Operating Model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                         1,015 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Other IT Systems Development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                       49,070 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Subtotal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                     617,415 </a:t>
                      </a:r>
                    </a:p>
                  </a:txBody>
                  <a:tcPr marL="9429" marR="9429" marT="9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FY2014 Budget Execution</a:t>
            </a:r>
          </a:p>
        </p:txBody>
      </p:sp>
    </p:spTree>
    <p:extLst>
      <p:ext uri="{BB962C8B-B14F-4D97-AF65-F5344CB8AC3E}">
        <p14:creationId xmlns:p14="http://schemas.microsoft.com/office/powerpoint/2010/main" val="331578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BEA2-9C60-4FED-A5D5-F0AAA7796B3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143000" y="258264"/>
            <a:ext cx="7772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/>
              <a:t> </a:t>
            </a:r>
            <a:r>
              <a:rPr lang="en-US" sz="2400" b="1" dirty="0" smtClean="0"/>
              <a:t>FY2014 </a:t>
            </a:r>
            <a:r>
              <a:rPr lang="en-US" sz="2400" b="1" dirty="0"/>
              <a:t>Budget </a:t>
            </a:r>
            <a:r>
              <a:rPr lang="en-US" sz="2400" b="1" dirty="0" smtClean="0"/>
              <a:t>for Operations and Maintenance</a:t>
            </a:r>
            <a:endParaRPr lang="en-US" sz="2400" dirty="0"/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1362075" y="1438275"/>
            <a:ext cx="9215438" cy="4895850"/>
            <a:chOff x="858" y="906"/>
            <a:chExt cx="5805" cy="3084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864" y="912"/>
              <a:ext cx="4206" cy="3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554" y="1266"/>
              <a:ext cx="151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Operations and Maintenance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672" y="1116"/>
              <a:ext cx="189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2014 Est. Budget </a:t>
              </a:r>
              <a:r>
                <a:rPr kumimoji="0" lang="en-US" altLang="en-US" sz="14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Oper</a:t>
              </a: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. Plan                  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834" y="1266"/>
              <a:ext cx="117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(dollars in thousands)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936" y="1416"/>
              <a:ext cx="93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Enterprise Operations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710" y="1416"/>
              <a:ext cx="3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342,000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672" y="1416"/>
              <a:ext cx="100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704" y="1416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936" y="1542"/>
              <a:ext cx="76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Software Licenses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4710" y="1542"/>
              <a:ext cx="3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275,000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672" y="1542"/>
              <a:ext cx="100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4704" y="1542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936" y="1668"/>
              <a:ext cx="846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Telecommunication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4710" y="1668"/>
              <a:ext cx="3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b="1" dirty="0" smtClean="0">
                  <a:solidFill>
                    <a:srgbClr val="000000"/>
                  </a:solidFill>
                  <a:latin typeface="Calibri" pitchFamily="34" charset="0"/>
                </a:rPr>
                <a:t>27</a:t>
              </a: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0,000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3672" y="1668"/>
              <a:ext cx="100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4704" y="1668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936" y="1794"/>
              <a:ext cx="87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IT Support Contracts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4710" y="1794"/>
              <a:ext cx="3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230,000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3672" y="1794"/>
              <a:ext cx="100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4704" y="1794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936" y="1920"/>
              <a:ext cx="195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Veterans Benefits Management System (VBMS)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4704" y="1920"/>
              <a:ext cx="3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b="1" dirty="0" smtClean="0">
                  <a:solidFill>
                    <a:srgbClr val="000000"/>
                  </a:solidFill>
                  <a:latin typeface="Calibri" pitchFamily="34" charset="0"/>
                </a:rPr>
                <a:t>100</a:t>
              </a: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,000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672" y="1920"/>
              <a:ext cx="105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752" y="1920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936" y="2046"/>
              <a:ext cx="177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Veterans Relationship Management (VRM)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758" y="2046"/>
              <a:ext cx="2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b="1" dirty="0">
                  <a:solidFill>
                    <a:srgbClr val="000000"/>
                  </a:solidFill>
                  <a:latin typeface="Calibri" pitchFamily="34" charset="0"/>
                </a:rPr>
                <a:t>4</a:t>
              </a: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0,000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3672" y="2046"/>
              <a:ext cx="105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4" name="Rectangle 31"/>
            <p:cNvSpPr>
              <a:spLocks noChangeArrowheads="1"/>
            </p:cNvSpPr>
            <p:nvPr/>
          </p:nvSpPr>
          <p:spPr bwMode="auto">
            <a:xfrm>
              <a:off x="4752" y="2046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5" name="Rectangle 32"/>
            <p:cNvSpPr>
              <a:spLocks noChangeArrowheads="1"/>
            </p:cNvSpPr>
            <p:nvPr/>
          </p:nvSpPr>
          <p:spPr bwMode="auto">
            <a:xfrm>
              <a:off x="936" y="2172"/>
              <a:ext cx="160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Other Major Transformation Initiatives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7" name="Rectangle 33"/>
            <p:cNvSpPr>
              <a:spLocks noChangeArrowheads="1"/>
            </p:cNvSpPr>
            <p:nvPr/>
          </p:nvSpPr>
          <p:spPr bwMode="auto">
            <a:xfrm>
              <a:off x="4758" y="2172"/>
              <a:ext cx="2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75,000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Rectangle 34"/>
            <p:cNvSpPr>
              <a:spLocks noChangeArrowheads="1"/>
            </p:cNvSpPr>
            <p:nvPr/>
          </p:nvSpPr>
          <p:spPr bwMode="auto">
            <a:xfrm>
              <a:off x="3672" y="2172"/>
              <a:ext cx="105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Rectangle 35"/>
            <p:cNvSpPr>
              <a:spLocks noChangeArrowheads="1"/>
            </p:cNvSpPr>
            <p:nvPr/>
          </p:nvSpPr>
          <p:spPr bwMode="auto">
            <a:xfrm>
              <a:off x="4752" y="2172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Rectangle 36"/>
            <p:cNvSpPr>
              <a:spLocks noChangeArrowheads="1"/>
            </p:cNvSpPr>
            <p:nvPr/>
          </p:nvSpPr>
          <p:spPr bwMode="auto">
            <a:xfrm>
              <a:off x="936" y="2298"/>
              <a:ext cx="1464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EHR Interoperability &amp; VLER Health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Rectangle 37"/>
            <p:cNvSpPr>
              <a:spLocks noChangeArrowheads="1"/>
            </p:cNvSpPr>
            <p:nvPr/>
          </p:nvSpPr>
          <p:spPr bwMode="auto">
            <a:xfrm>
              <a:off x="4758" y="2298"/>
              <a:ext cx="2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22,000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Rectangle 38"/>
            <p:cNvSpPr>
              <a:spLocks noChangeArrowheads="1"/>
            </p:cNvSpPr>
            <p:nvPr/>
          </p:nvSpPr>
          <p:spPr bwMode="auto">
            <a:xfrm>
              <a:off x="3672" y="2298"/>
              <a:ext cx="105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Rectangle 39"/>
            <p:cNvSpPr>
              <a:spLocks noChangeArrowheads="1"/>
            </p:cNvSpPr>
            <p:nvPr/>
          </p:nvSpPr>
          <p:spPr bwMode="auto">
            <a:xfrm>
              <a:off x="4752" y="2298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Rectangle 40"/>
            <p:cNvSpPr>
              <a:spLocks noChangeArrowheads="1"/>
            </p:cNvSpPr>
            <p:nvPr/>
          </p:nvSpPr>
          <p:spPr bwMode="auto">
            <a:xfrm>
              <a:off x="936" y="2424"/>
              <a:ext cx="666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VistA Evolution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Rectangle 41"/>
            <p:cNvSpPr>
              <a:spLocks noChangeArrowheads="1"/>
            </p:cNvSpPr>
            <p:nvPr/>
          </p:nvSpPr>
          <p:spPr bwMode="auto">
            <a:xfrm>
              <a:off x="4758" y="2424"/>
              <a:ext cx="2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68,000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Rectangle 42"/>
            <p:cNvSpPr>
              <a:spLocks noChangeArrowheads="1"/>
            </p:cNvSpPr>
            <p:nvPr/>
          </p:nvSpPr>
          <p:spPr bwMode="auto">
            <a:xfrm>
              <a:off x="3672" y="2424"/>
              <a:ext cx="105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Rectangle 43"/>
            <p:cNvSpPr>
              <a:spLocks noChangeArrowheads="1"/>
            </p:cNvSpPr>
            <p:nvPr/>
          </p:nvSpPr>
          <p:spPr bwMode="auto">
            <a:xfrm>
              <a:off x="4752" y="2424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Rectangle 44"/>
            <p:cNvSpPr>
              <a:spLocks noChangeArrowheads="1"/>
            </p:cNvSpPr>
            <p:nvPr/>
          </p:nvSpPr>
          <p:spPr bwMode="auto">
            <a:xfrm>
              <a:off x="936" y="2550"/>
              <a:ext cx="876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Information Security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Rectangle 45"/>
            <p:cNvSpPr>
              <a:spLocks noChangeArrowheads="1"/>
            </p:cNvSpPr>
            <p:nvPr/>
          </p:nvSpPr>
          <p:spPr bwMode="auto">
            <a:xfrm>
              <a:off x="4710" y="2550"/>
              <a:ext cx="3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124,000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Rectangle 46"/>
            <p:cNvSpPr>
              <a:spLocks noChangeArrowheads="1"/>
            </p:cNvSpPr>
            <p:nvPr/>
          </p:nvSpPr>
          <p:spPr bwMode="auto">
            <a:xfrm>
              <a:off x="3672" y="2550"/>
              <a:ext cx="100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Rectangle 47"/>
            <p:cNvSpPr>
              <a:spLocks noChangeArrowheads="1"/>
            </p:cNvSpPr>
            <p:nvPr/>
          </p:nvSpPr>
          <p:spPr bwMode="auto">
            <a:xfrm>
              <a:off x="4704" y="2550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Rectangle 48"/>
            <p:cNvSpPr>
              <a:spLocks noChangeArrowheads="1"/>
            </p:cNvSpPr>
            <p:nvPr/>
          </p:nvSpPr>
          <p:spPr bwMode="auto">
            <a:xfrm>
              <a:off x="936" y="2676"/>
              <a:ext cx="207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Hardware Maintenance and Life Cycle Management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Rectangle 49"/>
            <p:cNvSpPr>
              <a:spLocks noChangeArrowheads="1"/>
            </p:cNvSpPr>
            <p:nvPr/>
          </p:nvSpPr>
          <p:spPr bwMode="auto">
            <a:xfrm>
              <a:off x="4710" y="2676"/>
              <a:ext cx="3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100,000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Rectangle 50"/>
            <p:cNvSpPr>
              <a:spLocks noChangeArrowheads="1"/>
            </p:cNvSpPr>
            <p:nvPr/>
          </p:nvSpPr>
          <p:spPr bwMode="auto">
            <a:xfrm>
              <a:off x="3672" y="2676"/>
              <a:ext cx="100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Rectangle 51"/>
            <p:cNvSpPr>
              <a:spLocks noChangeArrowheads="1"/>
            </p:cNvSpPr>
            <p:nvPr/>
          </p:nvSpPr>
          <p:spPr bwMode="auto">
            <a:xfrm>
              <a:off x="4704" y="2676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Rectangle 52"/>
            <p:cNvSpPr>
              <a:spLocks noChangeArrowheads="1"/>
            </p:cNvSpPr>
            <p:nvPr/>
          </p:nvSpPr>
          <p:spPr bwMode="auto">
            <a:xfrm>
              <a:off x="936" y="2802"/>
              <a:ext cx="154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Activations (Equipment and Licenses)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Rectangle 53"/>
            <p:cNvSpPr>
              <a:spLocks noChangeArrowheads="1"/>
            </p:cNvSpPr>
            <p:nvPr/>
          </p:nvSpPr>
          <p:spPr bwMode="auto">
            <a:xfrm>
              <a:off x="4758" y="2802"/>
              <a:ext cx="2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80,000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8" name="Rectangle 54"/>
            <p:cNvSpPr>
              <a:spLocks noChangeArrowheads="1"/>
            </p:cNvSpPr>
            <p:nvPr/>
          </p:nvSpPr>
          <p:spPr bwMode="auto">
            <a:xfrm>
              <a:off x="3672" y="2802"/>
              <a:ext cx="105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9" name="Rectangle 55"/>
            <p:cNvSpPr>
              <a:spLocks noChangeArrowheads="1"/>
            </p:cNvSpPr>
            <p:nvPr/>
          </p:nvSpPr>
          <p:spPr bwMode="auto">
            <a:xfrm>
              <a:off x="4752" y="2802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Rectangle 56"/>
            <p:cNvSpPr>
              <a:spLocks noChangeArrowheads="1"/>
            </p:cNvSpPr>
            <p:nvPr/>
          </p:nvSpPr>
          <p:spPr bwMode="auto">
            <a:xfrm>
              <a:off x="936" y="2928"/>
              <a:ext cx="70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Acquisition Fees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Rectangle 57"/>
            <p:cNvSpPr>
              <a:spLocks noChangeArrowheads="1"/>
            </p:cNvSpPr>
            <p:nvPr/>
          </p:nvSpPr>
          <p:spPr bwMode="auto">
            <a:xfrm>
              <a:off x="4758" y="2928"/>
              <a:ext cx="2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70,000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2" name="Rectangle 58"/>
            <p:cNvSpPr>
              <a:spLocks noChangeArrowheads="1"/>
            </p:cNvSpPr>
            <p:nvPr/>
          </p:nvSpPr>
          <p:spPr bwMode="auto">
            <a:xfrm>
              <a:off x="3672" y="2928"/>
              <a:ext cx="105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Rectangle 59"/>
            <p:cNvSpPr>
              <a:spLocks noChangeArrowheads="1"/>
            </p:cNvSpPr>
            <p:nvPr/>
          </p:nvSpPr>
          <p:spPr bwMode="auto">
            <a:xfrm>
              <a:off x="4752" y="2928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4" name="Rectangle 60"/>
            <p:cNvSpPr>
              <a:spLocks noChangeArrowheads="1"/>
            </p:cNvSpPr>
            <p:nvPr/>
          </p:nvSpPr>
          <p:spPr bwMode="auto">
            <a:xfrm>
              <a:off x="936" y="3054"/>
              <a:ext cx="136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Fiscal Year Deployed Capabilities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5" name="Rectangle 61"/>
            <p:cNvSpPr>
              <a:spLocks noChangeArrowheads="1"/>
            </p:cNvSpPr>
            <p:nvPr/>
          </p:nvSpPr>
          <p:spPr bwMode="auto">
            <a:xfrm>
              <a:off x="4758" y="3054"/>
              <a:ext cx="2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b="1" dirty="0">
                  <a:solidFill>
                    <a:srgbClr val="000000"/>
                  </a:solidFill>
                  <a:latin typeface="Calibri" pitchFamily="34" charset="0"/>
                </a:rPr>
                <a:t>7</a:t>
              </a: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5,000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6" name="Rectangle 62"/>
            <p:cNvSpPr>
              <a:spLocks noChangeArrowheads="1"/>
            </p:cNvSpPr>
            <p:nvPr/>
          </p:nvSpPr>
          <p:spPr bwMode="auto">
            <a:xfrm>
              <a:off x="3672" y="3054"/>
              <a:ext cx="105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7" name="Rectangle 63"/>
            <p:cNvSpPr>
              <a:spLocks noChangeArrowheads="1"/>
            </p:cNvSpPr>
            <p:nvPr/>
          </p:nvSpPr>
          <p:spPr bwMode="auto">
            <a:xfrm>
              <a:off x="4752" y="3054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8" name="Rectangle 64"/>
            <p:cNvSpPr>
              <a:spLocks noChangeArrowheads="1"/>
            </p:cNvSpPr>
            <p:nvPr/>
          </p:nvSpPr>
          <p:spPr bwMode="auto">
            <a:xfrm>
              <a:off x="936" y="3180"/>
              <a:ext cx="91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National Service Desk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Rectangle 65"/>
            <p:cNvSpPr>
              <a:spLocks noChangeArrowheads="1"/>
            </p:cNvSpPr>
            <p:nvPr/>
          </p:nvSpPr>
          <p:spPr bwMode="auto">
            <a:xfrm>
              <a:off x="4758" y="3180"/>
              <a:ext cx="324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40,000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0" name="Rectangle 66"/>
            <p:cNvSpPr>
              <a:spLocks noChangeArrowheads="1"/>
            </p:cNvSpPr>
            <p:nvPr/>
          </p:nvSpPr>
          <p:spPr bwMode="auto">
            <a:xfrm>
              <a:off x="3672" y="3180"/>
              <a:ext cx="105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1" name="Rectangle 67"/>
            <p:cNvSpPr>
              <a:spLocks noChangeArrowheads="1"/>
            </p:cNvSpPr>
            <p:nvPr/>
          </p:nvSpPr>
          <p:spPr bwMode="auto">
            <a:xfrm>
              <a:off x="4752" y="3180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2" name="Rectangle 68"/>
            <p:cNvSpPr>
              <a:spLocks noChangeArrowheads="1"/>
            </p:cNvSpPr>
            <p:nvPr/>
          </p:nvSpPr>
          <p:spPr bwMode="auto">
            <a:xfrm>
              <a:off x="936" y="3306"/>
              <a:ext cx="486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TeleHealth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3" name="Rectangle 69"/>
            <p:cNvSpPr>
              <a:spLocks noChangeArrowheads="1"/>
            </p:cNvSpPr>
            <p:nvPr/>
          </p:nvSpPr>
          <p:spPr bwMode="auto">
            <a:xfrm>
              <a:off x="4758" y="3306"/>
              <a:ext cx="2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b="1" dirty="0" smtClean="0">
                  <a:solidFill>
                    <a:srgbClr val="000000"/>
                  </a:solidFill>
                  <a:latin typeface="Calibri" pitchFamily="34" charset="0"/>
                </a:rPr>
                <a:t>16</a:t>
              </a: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,000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4" name="Rectangle 70"/>
            <p:cNvSpPr>
              <a:spLocks noChangeArrowheads="1"/>
            </p:cNvSpPr>
            <p:nvPr/>
          </p:nvSpPr>
          <p:spPr bwMode="auto">
            <a:xfrm>
              <a:off x="3672" y="3306"/>
              <a:ext cx="105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5" name="Rectangle 71"/>
            <p:cNvSpPr>
              <a:spLocks noChangeArrowheads="1"/>
            </p:cNvSpPr>
            <p:nvPr/>
          </p:nvSpPr>
          <p:spPr bwMode="auto">
            <a:xfrm>
              <a:off x="4752" y="3306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6" name="Rectangle 72"/>
            <p:cNvSpPr>
              <a:spLocks noChangeArrowheads="1"/>
            </p:cNvSpPr>
            <p:nvPr/>
          </p:nvSpPr>
          <p:spPr bwMode="auto">
            <a:xfrm>
              <a:off x="936" y="3432"/>
              <a:ext cx="87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Server Virtualization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7" name="Rectangle 73"/>
            <p:cNvSpPr>
              <a:spLocks noChangeArrowheads="1"/>
            </p:cNvSpPr>
            <p:nvPr/>
          </p:nvSpPr>
          <p:spPr bwMode="auto">
            <a:xfrm>
              <a:off x="4806" y="3432"/>
              <a:ext cx="276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8" name="Rectangle 74"/>
            <p:cNvSpPr>
              <a:spLocks noChangeArrowheads="1"/>
            </p:cNvSpPr>
            <p:nvPr/>
          </p:nvSpPr>
          <p:spPr bwMode="auto">
            <a:xfrm>
              <a:off x="3672" y="3432"/>
              <a:ext cx="109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9" name="Rectangle 75"/>
            <p:cNvSpPr>
              <a:spLocks noChangeArrowheads="1"/>
            </p:cNvSpPr>
            <p:nvPr/>
          </p:nvSpPr>
          <p:spPr bwMode="auto">
            <a:xfrm>
              <a:off x="4800" y="3432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0" name="Rectangle 76"/>
            <p:cNvSpPr>
              <a:spLocks noChangeArrowheads="1"/>
            </p:cNvSpPr>
            <p:nvPr/>
          </p:nvSpPr>
          <p:spPr bwMode="auto">
            <a:xfrm>
              <a:off x="936" y="3558"/>
              <a:ext cx="185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Human Resources</a:t>
              </a:r>
              <a:r>
                <a:rPr kumimoji="0" lang="en-US" altLang="en-US" sz="1200" b="1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Information System (HRIS)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1" name="Rectangle 77"/>
            <p:cNvSpPr>
              <a:spLocks noChangeArrowheads="1"/>
            </p:cNvSpPr>
            <p:nvPr/>
          </p:nvSpPr>
          <p:spPr bwMode="auto">
            <a:xfrm>
              <a:off x="4759" y="3558"/>
              <a:ext cx="2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15,000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2" name="Rectangle 78"/>
            <p:cNvSpPr>
              <a:spLocks noChangeArrowheads="1"/>
            </p:cNvSpPr>
            <p:nvPr/>
          </p:nvSpPr>
          <p:spPr bwMode="auto">
            <a:xfrm>
              <a:off x="3672" y="3558"/>
              <a:ext cx="109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3" name="Rectangle 79"/>
            <p:cNvSpPr>
              <a:spLocks noChangeArrowheads="1"/>
            </p:cNvSpPr>
            <p:nvPr/>
          </p:nvSpPr>
          <p:spPr bwMode="auto">
            <a:xfrm>
              <a:off x="4800" y="3558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4" name="Rectangle 80"/>
            <p:cNvSpPr>
              <a:spLocks noChangeArrowheads="1"/>
            </p:cNvSpPr>
            <p:nvPr/>
          </p:nvSpPr>
          <p:spPr bwMode="auto">
            <a:xfrm>
              <a:off x="936" y="3684"/>
              <a:ext cx="120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Other Sustainment Expenses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5" name="Rectangle 81"/>
            <p:cNvSpPr>
              <a:spLocks noChangeArrowheads="1"/>
            </p:cNvSpPr>
            <p:nvPr/>
          </p:nvSpPr>
          <p:spPr bwMode="auto">
            <a:xfrm>
              <a:off x="4710" y="3684"/>
              <a:ext cx="3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214,653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6" name="Rectangle 82"/>
            <p:cNvSpPr>
              <a:spLocks noChangeArrowheads="1"/>
            </p:cNvSpPr>
            <p:nvPr/>
          </p:nvSpPr>
          <p:spPr bwMode="auto">
            <a:xfrm>
              <a:off x="3672" y="3684"/>
              <a:ext cx="100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7" name="Rectangle 83"/>
            <p:cNvSpPr>
              <a:spLocks noChangeArrowheads="1"/>
            </p:cNvSpPr>
            <p:nvPr/>
          </p:nvSpPr>
          <p:spPr bwMode="auto">
            <a:xfrm>
              <a:off x="4704" y="3684"/>
              <a:ext cx="7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8" name="Rectangle 84"/>
            <p:cNvSpPr>
              <a:spLocks noChangeArrowheads="1"/>
            </p:cNvSpPr>
            <p:nvPr/>
          </p:nvSpPr>
          <p:spPr bwMode="auto">
            <a:xfrm>
              <a:off x="1956" y="3816"/>
              <a:ext cx="180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Total Operations and Maintenance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9" name="Rectangle 85"/>
            <p:cNvSpPr>
              <a:spLocks noChangeArrowheads="1"/>
            </p:cNvSpPr>
            <p:nvPr/>
          </p:nvSpPr>
          <p:spPr bwMode="auto">
            <a:xfrm>
              <a:off x="4530" y="3816"/>
              <a:ext cx="46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2,181,653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0" name="Rectangle 86"/>
            <p:cNvSpPr>
              <a:spLocks noChangeArrowheads="1"/>
            </p:cNvSpPr>
            <p:nvPr/>
          </p:nvSpPr>
          <p:spPr bwMode="auto">
            <a:xfrm>
              <a:off x="3684" y="3816"/>
              <a:ext cx="99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$       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1" name="Rectangle 87"/>
            <p:cNvSpPr>
              <a:spLocks noChangeArrowheads="1"/>
            </p:cNvSpPr>
            <p:nvPr/>
          </p:nvSpPr>
          <p:spPr bwMode="auto">
            <a:xfrm>
              <a:off x="4512" y="3816"/>
              <a:ext cx="9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2" name="Rectangle 88"/>
            <p:cNvSpPr>
              <a:spLocks noChangeArrowheads="1"/>
            </p:cNvSpPr>
            <p:nvPr/>
          </p:nvSpPr>
          <p:spPr bwMode="auto">
            <a:xfrm>
              <a:off x="1098" y="924"/>
              <a:ext cx="556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FY 2014 Operations and Maintenance (Sustainment) Highlights                                                     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3" name="Line 89"/>
            <p:cNvSpPr>
              <a:spLocks noChangeShapeType="1"/>
            </p:cNvSpPr>
            <p:nvPr/>
          </p:nvSpPr>
          <p:spPr bwMode="auto">
            <a:xfrm flipV="1">
              <a:off x="864" y="91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4" name="Rectangle 90"/>
            <p:cNvSpPr>
              <a:spLocks noChangeArrowheads="1"/>
            </p:cNvSpPr>
            <p:nvPr/>
          </p:nvSpPr>
          <p:spPr bwMode="auto">
            <a:xfrm>
              <a:off x="864" y="90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" name="Rectangle 91"/>
            <p:cNvSpPr>
              <a:spLocks noChangeArrowheads="1"/>
            </p:cNvSpPr>
            <p:nvPr/>
          </p:nvSpPr>
          <p:spPr bwMode="auto">
            <a:xfrm>
              <a:off x="870" y="906"/>
              <a:ext cx="4200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" name="Line 92"/>
            <p:cNvSpPr>
              <a:spLocks noChangeShapeType="1"/>
            </p:cNvSpPr>
            <p:nvPr/>
          </p:nvSpPr>
          <p:spPr bwMode="auto">
            <a:xfrm flipV="1">
              <a:off x="5064" y="91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7" name="Rectangle 93"/>
            <p:cNvSpPr>
              <a:spLocks noChangeArrowheads="1"/>
            </p:cNvSpPr>
            <p:nvPr/>
          </p:nvSpPr>
          <p:spPr bwMode="auto">
            <a:xfrm>
              <a:off x="5064" y="90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8" name="Line 94"/>
            <p:cNvSpPr>
              <a:spLocks noChangeShapeType="1"/>
            </p:cNvSpPr>
            <p:nvPr/>
          </p:nvSpPr>
          <p:spPr bwMode="auto">
            <a:xfrm>
              <a:off x="870" y="1104"/>
              <a:ext cx="275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9" name="Rectangle 95"/>
            <p:cNvSpPr>
              <a:spLocks noChangeArrowheads="1"/>
            </p:cNvSpPr>
            <p:nvPr/>
          </p:nvSpPr>
          <p:spPr bwMode="auto">
            <a:xfrm>
              <a:off x="870" y="1104"/>
              <a:ext cx="2754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0" name="Line 96"/>
            <p:cNvSpPr>
              <a:spLocks noChangeShapeType="1"/>
            </p:cNvSpPr>
            <p:nvPr/>
          </p:nvSpPr>
          <p:spPr bwMode="auto">
            <a:xfrm flipV="1">
              <a:off x="3624" y="91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1" name="Rectangle 97"/>
            <p:cNvSpPr>
              <a:spLocks noChangeArrowheads="1"/>
            </p:cNvSpPr>
            <p:nvPr/>
          </p:nvSpPr>
          <p:spPr bwMode="auto">
            <a:xfrm>
              <a:off x="3624" y="90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2" name="Rectangle 98"/>
            <p:cNvSpPr>
              <a:spLocks noChangeArrowheads="1"/>
            </p:cNvSpPr>
            <p:nvPr/>
          </p:nvSpPr>
          <p:spPr bwMode="auto">
            <a:xfrm>
              <a:off x="3624" y="1098"/>
              <a:ext cx="1446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3" name="Line 99"/>
            <p:cNvSpPr>
              <a:spLocks noChangeShapeType="1"/>
            </p:cNvSpPr>
            <p:nvPr/>
          </p:nvSpPr>
          <p:spPr bwMode="auto">
            <a:xfrm>
              <a:off x="870" y="1404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4" name="Rectangle 100"/>
            <p:cNvSpPr>
              <a:spLocks noChangeArrowheads="1"/>
            </p:cNvSpPr>
            <p:nvPr/>
          </p:nvSpPr>
          <p:spPr bwMode="auto">
            <a:xfrm>
              <a:off x="870" y="1404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" name="Line 101"/>
            <p:cNvSpPr>
              <a:spLocks noChangeShapeType="1"/>
            </p:cNvSpPr>
            <p:nvPr/>
          </p:nvSpPr>
          <p:spPr bwMode="auto">
            <a:xfrm>
              <a:off x="870" y="1530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" name="Rectangle 102"/>
            <p:cNvSpPr>
              <a:spLocks noChangeArrowheads="1"/>
            </p:cNvSpPr>
            <p:nvPr/>
          </p:nvSpPr>
          <p:spPr bwMode="auto">
            <a:xfrm>
              <a:off x="870" y="1530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" name="Line 103"/>
            <p:cNvSpPr>
              <a:spLocks noChangeShapeType="1"/>
            </p:cNvSpPr>
            <p:nvPr/>
          </p:nvSpPr>
          <p:spPr bwMode="auto">
            <a:xfrm>
              <a:off x="870" y="1656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8" name="Rectangle 104"/>
            <p:cNvSpPr>
              <a:spLocks noChangeArrowheads="1"/>
            </p:cNvSpPr>
            <p:nvPr/>
          </p:nvSpPr>
          <p:spPr bwMode="auto">
            <a:xfrm>
              <a:off x="870" y="1656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9" name="Line 105"/>
            <p:cNvSpPr>
              <a:spLocks noChangeShapeType="1"/>
            </p:cNvSpPr>
            <p:nvPr/>
          </p:nvSpPr>
          <p:spPr bwMode="auto">
            <a:xfrm>
              <a:off x="870" y="1782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0" name="Rectangle 106"/>
            <p:cNvSpPr>
              <a:spLocks noChangeArrowheads="1"/>
            </p:cNvSpPr>
            <p:nvPr/>
          </p:nvSpPr>
          <p:spPr bwMode="auto">
            <a:xfrm>
              <a:off x="870" y="1782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1" name="Line 107"/>
            <p:cNvSpPr>
              <a:spLocks noChangeShapeType="1"/>
            </p:cNvSpPr>
            <p:nvPr/>
          </p:nvSpPr>
          <p:spPr bwMode="auto">
            <a:xfrm>
              <a:off x="870" y="1908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2" name="Rectangle 108"/>
            <p:cNvSpPr>
              <a:spLocks noChangeArrowheads="1"/>
            </p:cNvSpPr>
            <p:nvPr/>
          </p:nvSpPr>
          <p:spPr bwMode="auto">
            <a:xfrm>
              <a:off x="870" y="1908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3" name="Line 109"/>
            <p:cNvSpPr>
              <a:spLocks noChangeShapeType="1"/>
            </p:cNvSpPr>
            <p:nvPr/>
          </p:nvSpPr>
          <p:spPr bwMode="auto">
            <a:xfrm>
              <a:off x="870" y="2034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4" name="Rectangle 110"/>
            <p:cNvSpPr>
              <a:spLocks noChangeArrowheads="1"/>
            </p:cNvSpPr>
            <p:nvPr/>
          </p:nvSpPr>
          <p:spPr bwMode="auto">
            <a:xfrm>
              <a:off x="870" y="2034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5" name="Line 111"/>
            <p:cNvSpPr>
              <a:spLocks noChangeShapeType="1"/>
            </p:cNvSpPr>
            <p:nvPr/>
          </p:nvSpPr>
          <p:spPr bwMode="auto">
            <a:xfrm>
              <a:off x="870" y="2160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" name="Rectangle 112"/>
            <p:cNvSpPr>
              <a:spLocks noChangeArrowheads="1"/>
            </p:cNvSpPr>
            <p:nvPr/>
          </p:nvSpPr>
          <p:spPr bwMode="auto">
            <a:xfrm>
              <a:off x="870" y="2160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" name="Line 113"/>
            <p:cNvSpPr>
              <a:spLocks noChangeShapeType="1"/>
            </p:cNvSpPr>
            <p:nvPr/>
          </p:nvSpPr>
          <p:spPr bwMode="auto">
            <a:xfrm>
              <a:off x="870" y="2286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" name="Rectangle 114"/>
            <p:cNvSpPr>
              <a:spLocks noChangeArrowheads="1"/>
            </p:cNvSpPr>
            <p:nvPr/>
          </p:nvSpPr>
          <p:spPr bwMode="auto">
            <a:xfrm>
              <a:off x="870" y="2286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9" name="Line 115"/>
            <p:cNvSpPr>
              <a:spLocks noChangeShapeType="1"/>
            </p:cNvSpPr>
            <p:nvPr/>
          </p:nvSpPr>
          <p:spPr bwMode="auto">
            <a:xfrm>
              <a:off x="870" y="2412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" name="Rectangle 116"/>
            <p:cNvSpPr>
              <a:spLocks noChangeArrowheads="1"/>
            </p:cNvSpPr>
            <p:nvPr/>
          </p:nvSpPr>
          <p:spPr bwMode="auto">
            <a:xfrm>
              <a:off x="870" y="2412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" name="Line 117"/>
            <p:cNvSpPr>
              <a:spLocks noChangeShapeType="1"/>
            </p:cNvSpPr>
            <p:nvPr/>
          </p:nvSpPr>
          <p:spPr bwMode="auto">
            <a:xfrm>
              <a:off x="870" y="2538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" name="Rectangle 118"/>
            <p:cNvSpPr>
              <a:spLocks noChangeArrowheads="1"/>
            </p:cNvSpPr>
            <p:nvPr/>
          </p:nvSpPr>
          <p:spPr bwMode="auto">
            <a:xfrm>
              <a:off x="870" y="2538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" name="Line 119"/>
            <p:cNvSpPr>
              <a:spLocks noChangeShapeType="1"/>
            </p:cNvSpPr>
            <p:nvPr/>
          </p:nvSpPr>
          <p:spPr bwMode="auto">
            <a:xfrm>
              <a:off x="870" y="2664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" name="Rectangle 120"/>
            <p:cNvSpPr>
              <a:spLocks noChangeArrowheads="1"/>
            </p:cNvSpPr>
            <p:nvPr/>
          </p:nvSpPr>
          <p:spPr bwMode="auto">
            <a:xfrm>
              <a:off x="870" y="2664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" name="Line 121"/>
            <p:cNvSpPr>
              <a:spLocks noChangeShapeType="1"/>
            </p:cNvSpPr>
            <p:nvPr/>
          </p:nvSpPr>
          <p:spPr bwMode="auto">
            <a:xfrm>
              <a:off x="870" y="2790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" name="Rectangle 122"/>
            <p:cNvSpPr>
              <a:spLocks noChangeArrowheads="1"/>
            </p:cNvSpPr>
            <p:nvPr/>
          </p:nvSpPr>
          <p:spPr bwMode="auto">
            <a:xfrm>
              <a:off x="870" y="2790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" name="Line 123"/>
            <p:cNvSpPr>
              <a:spLocks noChangeShapeType="1"/>
            </p:cNvSpPr>
            <p:nvPr/>
          </p:nvSpPr>
          <p:spPr bwMode="auto">
            <a:xfrm>
              <a:off x="870" y="2916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" name="Rectangle 124"/>
            <p:cNvSpPr>
              <a:spLocks noChangeArrowheads="1"/>
            </p:cNvSpPr>
            <p:nvPr/>
          </p:nvSpPr>
          <p:spPr bwMode="auto">
            <a:xfrm>
              <a:off x="870" y="2916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" name="Line 125"/>
            <p:cNvSpPr>
              <a:spLocks noChangeShapeType="1"/>
            </p:cNvSpPr>
            <p:nvPr/>
          </p:nvSpPr>
          <p:spPr bwMode="auto">
            <a:xfrm>
              <a:off x="870" y="3042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" name="Rectangle 126"/>
            <p:cNvSpPr>
              <a:spLocks noChangeArrowheads="1"/>
            </p:cNvSpPr>
            <p:nvPr/>
          </p:nvSpPr>
          <p:spPr bwMode="auto">
            <a:xfrm>
              <a:off x="870" y="3042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" name="Line 127"/>
            <p:cNvSpPr>
              <a:spLocks noChangeShapeType="1"/>
            </p:cNvSpPr>
            <p:nvPr/>
          </p:nvSpPr>
          <p:spPr bwMode="auto">
            <a:xfrm>
              <a:off x="870" y="3168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" name="Rectangle 128"/>
            <p:cNvSpPr>
              <a:spLocks noChangeArrowheads="1"/>
            </p:cNvSpPr>
            <p:nvPr/>
          </p:nvSpPr>
          <p:spPr bwMode="auto">
            <a:xfrm>
              <a:off x="870" y="3168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" name="Line 129"/>
            <p:cNvSpPr>
              <a:spLocks noChangeShapeType="1"/>
            </p:cNvSpPr>
            <p:nvPr/>
          </p:nvSpPr>
          <p:spPr bwMode="auto">
            <a:xfrm>
              <a:off x="870" y="3294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" name="Rectangle 130"/>
            <p:cNvSpPr>
              <a:spLocks noChangeArrowheads="1"/>
            </p:cNvSpPr>
            <p:nvPr/>
          </p:nvSpPr>
          <p:spPr bwMode="auto">
            <a:xfrm>
              <a:off x="870" y="3294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" name="Line 131"/>
            <p:cNvSpPr>
              <a:spLocks noChangeShapeType="1"/>
            </p:cNvSpPr>
            <p:nvPr/>
          </p:nvSpPr>
          <p:spPr bwMode="auto">
            <a:xfrm>
              <a:off x="870" y="3420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" name="Rectangle 132"/>
            <p:cNvSpPr>
              <a:spLocks noChangeArrowheads="1"/>
            </p:cNvSpPr>
            <p:nvPr/>
          </p:nvSpPr>
          <p:spPr bwMode="auto">
            <a:xfrm>
              <a:off x="870" y="3420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" name="Line 133"/>
            <p:cNvSpPr>
              <a:spLocks noChangeShapeType="1"/>
            </p:cNvSpPr>
            <p:nvPr/>
          </p:nvSpPr>
          <p:spPr bwMode="auto">
            <a:xfrm>
              <a:off x="870" y="3546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" name="Rectangle 134"/>
            <p:cNvSpPr>
              <a:spLocks noChangeArrowheads="1"/>
            </p:cNvSpPr>
            <p:nvPr/>
          </p:nvSpPr>
          <p:spPr bwMode="auto">
            <a:xfrm>
              <a:off x="870" y="3546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" name="Line 135"/>
            <p:cNvSpPr>
              <a:spLocks noChangeShapeType="1"/>
            </p:cNvSpPr>
            <p:nvPr/>
          </p:nvSpPr>
          <p:spPr bwMode="auto">
            <a:xfrm>
              <a:off x="870" y="3672"/>
              <a:ext cx="41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" name="Rectangle 136"/>
            <p:cNvSpPr>
              <a:spLocks noChangeArrowheads="1"/>
            </p:cNvSpPr>
            <p:nvPr/>
          </p:nvSpPr>
          <p:spPr bwMode="auto">
            <a:xfrm>
              <a:off x="870" y="3672"/>
              <a:ext cx="418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" name="Line 137"/>
            <p:cNvSpPr>
              <a:spLocks noChangeShapeType="1"/>
            </p:cNvSpPr>
            <p:nvPr/>
          </p:nvSpPr>
          <p:spPr bwMode="auto">
            <a:xfrm>
              <a:off x="3624" y="1110"/>
              <a:ext cx="0" cy="2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" name="Rectangle 138"/>
            <p:cNvSpPr>
              <a:spLocks noChangeArrowheads="1"/>
            </p:cNvSpPr>
            <p:nvPr/>
          </p:nvSpPr>
          <p:spPr bwMode="auto">
            <a:xfrm>
              <a:off x="3624" y="1110"/>
              <a:ext cx="6" cy="26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3" name="Rectangle 139"/>
            <p:cNvSpPr>
              <a:spLocks noChangeArrowheads="1"/>
            </p:cNvSpPr>
            <p:nvPr/>
          </p:nvSpPr>
          <p:spPr bwMode="auto">
            <a:xfrm>
              <a:off x="870" y="3798"/>
              <a:ext cx="4200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4" name="Rectangle 140"/>
            <p:cNvSpPr>
              <a:spLocks noChangeArrowheads="1"/>
            </p:cNvSpPr>
            <p:nvPr/>
          </p:nvSpPr>
          <p:spPr bwMode="auto">
            <a:xfrm>
              <a:off x="858" y="906"/>
              <a:ext cx="12" cy="306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5" name="Line 141"/>
            <p:cNvSpPr>
              <a:spLocks noChangeShapeType="1"/>
            </p:cNvSpPr>
            <p:nvPr/>
          </p:nvSpPr>
          <p:spPr bwMode="auto">
            <a:xfrm>
              <a:off x="3624" y="3810"/>
              <a:ext cx="0" cy="14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6" name="Rectangle 142"/>
            <p:cNvSpPr>
              <a:spLocks noChangeArrowheads="1"/>
            </p:cNvSpPr>
            <p:nvPr/>
          </p:nvSpPr>
          <p:spPr bwMode="auto">
            <a:xfrm>
              <a:off x="3624" y="3810"/>
              <a:ext cx="6" cy="14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" name="Rectangle 143"/>
            <p:cNvSpPr>
              <a:spLocks noChangeArrowheads="1"/>
            </p:cNvSpPr>
            <p:nvPr/>
          </p:nvSpPr>
          <p:spPr bwMode="auto">
            <a:xfrm>
              <a:off x="870" y="3954"/>
              <a:ext cx="4200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" name="Rectangle 144"/>
            <p:cNvSpPr>
              <a:spLocks noChangeArrowheads="1"/>
            </p:cNvSpPr>
            <p:nvPr/>
          </p:nvSpPr>
          <p:spPr bwMode="auto">
            <a:xfrm>
              <a:off x="5058" y="918"/>
              <a:ext cx="12" cy="304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9" name="Line 145"/>
            <p:cNvSpPr>
              <a:spLocks noChangeShapeType="1"/>
            </p:cNvSpPr>
            <p:nvPr/>
          </p:nvSpPr>
          <p:spPr bwMode="auto">
            <a:xfrm>
              <a:off x="864" y="396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0" name="Rectangle 146"/>
            <p:cNvSpPr>
              <a:spLocks noChangeArrowheads="1"/>
            </p:cNvSpPr>
            <p:nvPr/>
          </p:nvSpPr>
          <p:spPr bwMode="auto">
            <a:xfrm>
              <a:off x="864" y="396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1" name="Line 147"/>
            <p:cNvSpPr>
              <a:spLocks noChangeShapeType="1"/>
            </p:cNvSpPr>
            <p:nvPr/>
          </p:nvSpPr>
          <p:spPr bwMode="auto">
            <a:xfrm>
              <a:off x="3624" y="396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2" name="Rectangle 148"/>
            <p:cNvSpPr>
              <a:spLocks noChangeArrowheads="1"/>
            </p:cNvSpPr>
            <p:nvPr/>
          </p:nvSpPr>
          <p:spPr bwMode="auto">
            <a:xfrm>
              <a:off x="3624" y="396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3" name="Line 149"/>
            <p:cNvSpPr>
              <a:spLocks noChangeShapeType="1"/>
            </p:cNvSpPr>
            <p:nvPr/>
          </p:nvSpPr>
          <p:spPr bwMode="auto">
            <a:xfrm>
              <a:off x="5064" y="396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4" name="Rectangle 150"/>
            <p:cNvSpPr>
              <a:spLocks noChangeArrowheads="1"/>
            </p:cNvSpPr>
            <p:nvPr/>
          </p:nvSpPr>
          <p:spPr bwMode="auto">
            <a:xfrm>
              <a:off x="5064" y="396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5" name="Line 151"/>
            <p:cNvSpPr>
              <a:spLocks noChangeShapeType="1"/>
            </p:cNvSpPr>
            <p:nvPr/>
          </p:nvSpPr>
          <p:spPr bwMode="auto">
            <a:xfrm>
              <a:off x="5070" y="91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6" name="Rectangle 152"/>
            <p:cNvSpPr>
              <a:spLocks noChangeArrowheads="1"/>
            </p:cNvSpPr>
            <p:nvPr/>
          </p:nvSpPr>
          <p:spPr bwMode="auto">
            <a:xfrm>
              <a:off x="5070" y="912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" name="Line 153"/>
            <p:cNvSpPr>
              <a:spLocks noChangeShapeType="1"/>
            </p:cNvSpPr>
            <p:nvPr/>
          </p:nvSpPr>
          <p:spPr bwMode="auto">
            <a:xfrm>
              <a:off x="5070" y="110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" name="Rectangle 154"/>
            <p:cNvSpPr>
              <a:spLocks noChangeArrowheads="1"/>
            </p:cNvSpPr>
            <p:nvPr/>
          </p:nvSpPr>
          <p:spPr bwMode="auto">
            <a:xfrm>
              <a:off x="5070" y="110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" name="Line 155"/>
            <p:cNvSpPr>
              <a:spLocks noChangeShapeType="1"/>
            </p:cNvSpPr>
            <p:nvPr/>
          </p:nvSpPr>
          <p:spPr bwMode="auto">
            <a:xfrm>
              <a:off x="5070" y="140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" name="Rectangle 156"/>
            <p:cNvSpPr>
              <a:spLocks noChangeArrowheads="1"/>
            </p:cNvSpPr>
            <p:nvPr/>
          </p:nvSpPr>
          <p:spPr bwMode="auto">
            <a:xfrm>
              <a:off x="5070" y="140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1" name="Line 157"/>
            <p:cNvSpPr>
              <a:spLocks noChangeShapeType="1"/>
            </p:cNvSpPr>
            <p:nvPr/>
          </p:nvSpPr>
          <p:spPr bwMode="auto">
            <a:xfrm>
              <a:off x="5070" y="153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2" name="Rectangle 158"/>
            <p:cNvSpPr>
              <a:spLocks noChangeArrowheads="1"/>
            </p:cNvSpPr>
            <p:nvPr/>
          </p:nvSpPr>
          <p:spPr bwMode="auto">
            <a:xfrm>
              <a:off x="5070" y="153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3" name="Line 159"/>
            <p:cNvSpPr>
              <a:spLocks noChangeShapeType="1"/>
            </p:cNvSpPr>
            <p:nvPr/>
          </p:nvSpPr>
          <p:spPr bwMode="auto">
            <a:xfrm>
              <a:off x="5070" y="165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" name="Rectangle 160"/>
            <p:cNvSpPr>
              <a:spLocks noChangeArrowheads="1"/>
            </p:cNvSpPr>
            <p:nvPr/>
          </p:nvSpPr>
          <p:spPr bwMode="auto">
            <a:xfrm>
              <a:off x="5070" y="165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5" name="Line 161"/>
            <p:cNvSpPr>
              <a:spLocks noChangeShapeType="1"/>
            </p:cNvSpPr>
            <p:nvPr/>
          </p:nvSpPr>
          <p:spPr bwMode="auto">
            <a:xfrm>
              <a:off x="5070" y="178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6" name="Rectangle 162"/>
            <p:cNvSpPr>
              <a:spLocks noChangeArrowheads="1"/>
            </p:cNvSpPr>
            <p:nvPr/>
          </p:nvSpPr>
          <p:spPr bwMode="auto">
            <a:xfrm>
              <a:off x="5070" y="1782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7" name="Line 163"/>
            <p:cNvSpPr>
              <a:spLocks noChangeShapeType="1"/>
            </p:cNvSpPr>
            <p:nvPr/>
          </p:nvSpPr>
          <p:spPr bwMode="auto">
            <a:xfrm>
              <a:off x="5070" y="190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" name="Rectangle 164"/>
            <p:cNvSpPr>
              <a:spLocks noChangeArrowheads="1"/>
            </p:cNvSpPr>
            <p:nvPr/>
          </p:nvSpPr>
          <p:spPr bwMode="auto">
            <a:xfrm>
              <a:off x="5070" y="190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9" name="Line 165"/>
            <p:cNvSpPr>
              <a:spLocks noChangeShapeType="1"/>
            </p:cNvSpPr>
            <p:nvPr/>
          </p:nvSpPr>
          <p:spPr bwMode="auto">
            <a:xfrm>
              <a:off x="5070" y="203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0" name="Rectangle 166"/>
            <p:cNvSpPr>
              <a:spLocks noChangeArrowheads="1"/>
            </p:cNvSpPr>
            <p:nvPr/>
          </p:nvSpPr>
          <p:spPr bwMode="auto">
            <a:xfrm>
              <a:off x="5070" y="203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1" name="Line 167"/>
            <p:cNvSpPr>
              <a:spLocks noChangeShapeType="1"/>
            </p:cNvSpPr>
            <p:nvPr/>
          </p:nvSpPr>
          <p:spPr bwMode="auto">
            <a:xfrm>
              <a:off x="5070" y="216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2" name="Rectangle 168"/>
            <p:cNvSpPr>
              <a:spLocks noChangeArrowheads="1"/>
            </p:cNvSpPr>
            <p:nvPr/>
          </p:nvSpPr>
          <p:spPr bwMode="auto">
            <a:xfrm>
              <a:off x="5070" y="216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3" name="Line 169"/>
            <p:cNvSpPr>
              <a:spLocks noChangeShapeType="1"/>
            </p:cNvSpPr>
            <p:nvPr/>
          </p:nvSpPr>
          <p:spPr bwMode="auto">
            <a:xfrm>
              <a:off x="5070" y="228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4" name="Rectangle 170"/>
            <p:cNvSpPr>
              <a:spLocks noChangeArrowheads="1"/>
            </p:cNvSpPr>
            <p:nvPr/>
          </p:nvSpPr>
          <p:spPr bwMode="auto">
            <a:xfrm>
              <a:off x="5070" y="228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5" name="Line 171"/>
            <p:cNvSpPr>
              <a:spLocks noChangeShapeType="1"/>
            </p:cNvSpPr>
            <p:nvPr/>
          </p:nvSpPr>
          <p:spPr bwMode="auto">
            <a:xfrm>
              <a:off x="5070" y="241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6" name="Rectangle 172"/>
            <p:cNvSpPr>
              <a:spLocks noChangeArrowheads="1"/>
            </p:cNvSpPr>
            <p:nvPr/>
          </p:nvSpPr>
          <p:spPr bwMode="auto">
            <a:xfrm>
              <a:off x="5070" y="2412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" name="Line 173"/>
            <p:cNvSpPr>
              <a:spLocks noChangeShapeType="1"/>
            </p:cNvSpPr>
            <p:nvPr/>
          </p:nvSpPr>
          <p:spPr bwMode="auto">
            <a:xfrm>
              <a:off x="5070" y="253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" name="Rectangle 174"/>
            <p:cNvSpPr>
              <a:spLocks noChangeArrowheads="1"/>
            </p:cNvSpPr>
            <p:nvPr/>
          </p:nvSpPr>
          <p:spPr bwMode="auto">
            <a:xfrm>
              <a:off x="5070" y="253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9" name="Line 175"/>
            <p:cNvSpPr>
              <a:spLocks noChangeShapeType="1"/>
            </p:cNvSpPr>
            <p:nvPr/>
          </p:nvSpPr>
          <p:spPr bwMode="auto">
            <a:xfrm>
              <a:off x="5070" y="26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0" name="Rectangle 176"/>
            <p:cNvSpPr>
              <a:spLocks noChangeArrowheads="1"/>
            </p:cNvSpPr>
            <p:nvPr/>
          </p:nvSpPr>
          <p:spPr bwMode="auto">
            <a:xfrm>
              <a:off x="5070" y="266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1" name="Line 177"/>
            <p:cNvSpPr>
              <a:spLocks noChangeShapeType="1"/>
            </p:cNvSpPr>
            <p:nvPr/>
          </p:nvSpPr>
          <p:spPr bwMode="auto">
            <a:xfrm>
              <a:off x="5070" y="279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2" name="Rectangle 178"/>
            <p:cNvSpPr>
              <a:spLocks noChangeArrowheads="1"/>
            </p:cNvSpPr>
            <p:nvPr/>
          </p:nvSpPr>
          <p:spPr bwMode="auto">
            <a:xfrm>
              <a:off x="5070" y="279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" name="Line 179"/>
            <p:cNvSpPr>
              <a:spLocks noChangeShapeType="1"/>
            </p:cNvSpPr>
            <p:nvPr/>
          </p:nvSpPr>
          <p:spPr bwMode="auto">
            <a:xfrm>
              <a:off x="5070" y="291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" name="Rectangle 180"/>
            <p:cNvSpPr>
              <a:spLocks noChangeArrowheads="1"/>
            </p:cNvSpPr>
            <p:nvPr/>
          </p:nvSpPr>
          <p:spPr bwMode="auto">
            <a:xfrm>
              <a:off x="5070" y="291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" name="Line 181"/>
            <p:cNvSpPr>
              <a:spLocks noChangeShapeType="1"/>
            </p:cNvSpPr>
            <p:nvPr/>
          </p:nvSpPr>
          <p:spPr bwMode="auto">
            <a:xfrm>
              <a:off x="5070" y="304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" name="Rectangle 182"/>
            <p:cNvSpPr>
              <a:spLocks noChangeArrowheads="1"/>
            </p:cNvSpPr>
            <p:nvPr/>
          </p:nvSpPr>
          <p:spPr bwMode="auto">
            <a:xfrm>
              <a:off x="5070" y="3042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" name="Line 183"/>
            <p:cNvSpPr>
              <a:spLocks noChangeShapeType="1"/>
            </p:cNvSpPr>
            <p:nvPr/>
          </p:nvSpPr>
          <p:spPr bwMode="auto">
            <a:xfrm>
              <a:off x="5070" y="316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" name="Rectangle 184"/>
            <p:cNvSpPr>
              <a:spLocks noChangeArrowheads="1"/>
            </p:cNvSpPr>
            <p:nvPr/>
          </p:nvSpPr>
          <p:spPr bwMode="auto">
            <a:xfrm>
              <a:off x="5070" y="316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" name="Line 185"/>
            <p:cNvSpPr>
              <a:spLocks noChangeShapeType="1"/>
            </p:cNvSpPr>
            <p:nvPr/>
          </p:nvSpPr>
          <p:spPr bwMode="auto">
            <a:xfrm>
              <a:off x="5070" y="329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" name="Rectangle 186"/>
            <p:cNvSpPr>
              <a:spLocks noChangeArrowheads="1"/>
            </p:cNvSpPr>
            <p:nvPr/>
          </p:nvSpPr>
          <p:spPr bwMode="auto">
            <a:xfrm>
              <a:off x="5070" y="329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" name="Line 187"/>
            <p:cNvSpPr>
              <a:spLocks noChangeShapeType="1"/>
            </p:cNvSpPr>
            <p:nvPr/>
          </p:nvSpPr>
          <p:spPr bwMode="auto">
            <a:xfrm>
              <a:off x="5070" y="342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" name="Rectangle 188"/>
            <p:cNvSpPr>
              <a:spLocks noChangeArrowheads="1"/>
            </p:cNvSpPr>
            <p:nvPr/>
          </p:nvSpPr>
          <p:spPr bwMode="auto">
            <a:xfrm>
              <a:off x="5070" y="342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" name="Line 189"/>
            <p:cNvSpPr>
              <a:spLocks noChangeShapeType="1"/>
            </p:cNvSpPr>
            <p:nvPr/>
          </p:nvSpPr>
          <p:spPr bwMode="auto">
            <a:xfrm>
              <a:off x="5070" y="354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" name="Rectangle 190"/>
            <p:cNvSpPr>
              <a:spLocks noChangeArrowheads="1"/>
            </p:cNvSpPr>
            <p:nvPr/>
          </p:nvSpPr>
          <p:spPr bwMode="auto">
            <a:xfrm>
              <a:off x="5070" y="354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" name="Line 191"/>
            <p:cNvSpPr>
              <a:spLocks noChangeShapeType="1"/>
            </p:cNvSpPr>
            <p:nvPr/>
          </p:nvSpPr>
          <p:spPr bwMode="auto">
            <a:xfrm>
              <a:off x="5070" y="367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" name="Rectangle 192"/>
            <p:cNvSpPr>
              <a:spLocks noChangeArrowheads="1"/>
            </p:cNvSpPr>
            <p:nvPr/>
          </p:nvSpPr>
          <p:spPr bwMode="auto">
            <a:xfrm>
              <a:off x="5070" y="3672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" name="Line 193"/>
            <p:cNvSpPr>
              <a:spLocks noChangeShapeType="1"/>
            </p:cNvSpPr>
            <p:nvPr/>
          </p:nvSpPr>
          <p:spPr bwMode="auto">
            <a:xfrm>
              <a:off x="5070" y="380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" name="Rectangle 194"/>
            <p:cNvSpPr>
              <a:spLocks noChangeArrowheads="1"/>
            </p:cNvSpPr>
            <p:nvPr/>
          </p:nvSpPr>
          <p:spPr bwMode="auto">
            <a:xfrm>
              <a:off x="5070" y="380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" name="Line 195"/>
            <p:cNvSpPr>
              <a:spLocks noChangeShapeType="1"/>
            </p:cNvSpPr>
            <p:nvPr/>
          </p:nvSpPr>
          <p:spPr bwMode="auto">
            <a:xfrm>
              <a:off x="5070" y="396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" name="Rectangle 196"/>
            <p:cNvSpPr>
              <a:spLocks noChangeArrowheads="1"/>
            </p:cNvSpPr>
            <p:nvPr/>
          </p:nvSpPr>
          <p:spPr bwMode="auto">
            <a:xfrm>
              <a:off x="5070" y="396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919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/>
          </p:cNvSpPr>
          <p:nvPr/>
        </p:nvSpPr>
        <p:spPr bwMode="auto">
          <a:xfrm>
            <a:off x="1207346" y="335045"/>
            <a:ext cx="7727950" cy="71755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63000" y="6460218"/>
            <a:ext cx="366486" cy="365125"/>
          </a:xfrm>
        </p:spPr>
        <p:txBody>
          <a:bodyPr/>
          <a:lstStyle/>
          <a:p>
            <a:fld id="{2338BEA2-9C60-4FED-A5D5-F0AAA7796B30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10" name="Picture 6" descr="VA Se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4" y="76200"/>
            <a:ext cx="1010460" cy="1010460"/>
          </a:xfrm>
          <a:prstGeom prst="rect">
            <a:avLst/>
          </a:prstGeom>
          <a:noFill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96" y="1219200"/>
            <a:ext cx="8260504" cy="5325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FY2014 VA IT Budget Execution</a:t>
            </a:r>
          </a:p>
        </p:txBody>
      </p:sp>
    </p:spTree>
    <p:extLst>
      <p:ext uri="{BB962C8B-B14F-4D97-AF65-F5344CB8AC3E}">
        <p14:creationId xmlns:p14="http://schemas.microsoft.com/office/powerpoint/2010/main" val="136975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 Standard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 Standard Slides</Template>
  <TotalTime>0</TotalTime>
  <Words>1709</Words>
  <Application>Microsoft Office PowerPoint</Application>
  <PresentationFormat>On-screen Show (4:3)</PresentationFormat>
  <Paragraphs>485</Paragraphs>
  <Slides>18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OM Standard Slides</vt:lpstr>
      <vt:lpstr>Custom Design</vt:lpstr>
      <vt:lpstr>Advanced Planning Briefing to Industry (APBI)  </vt:lpstr>
      <vt:lpstr>PowerPoint Presentation</vt:lpstr>
      <vt:lpstr>IT Appropriation – Historical Trend (FY 07 – FY 15)</vt:lpstr>
      <vt:lpstr>PowerPoint Presentation</vt:lpstr>
      <vt:lpstr>PowerPoint Presentation</vt:lpstr>
      <vt:lpstr>PowerPoint Presentation</vt:lpstr>
      <vt:lpstr> FY2014 Budget Execution</vt:lpstr>
      <vt:lpstr>PowerPoint Presentation</vt:lpstr>
      <vt:lpstr>FY2014 VA IT Budget Execution</vt:lpstr>
      <vt:lpstr>PowerPoint Presentation</vt:lpstr>
      <vt:lpstr>PowerPoint Presentation</vt:lpstr>
      <vt:lpstr>Strategic Direction</vt:lpstr>
      <vt:lpstr>Top Priorities</vt:lpstr>
      <vt:lpstr>PowerPoint Presentation</vt:lpstr>
      <vt:lpstr>PowerPoint Presentation</vt:lpstr>
      <vt:lpstr>Challenges – IT Business Cost Drivers</vt:lpstr>
      <vt:lpstr>Backup Slides</vt:lpstr>
      <vt:lpstr>FY2015 Budget Submission (Resource Definitions)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2014-04-18T18:22:38Z</dcterms:created>
  <dcterms:modified xsi:type="dcterms:W3CDTF">2014-06-04T21:15:45Z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