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2"/>
  </p:notesMasterIdLst>
  <p:sldIdLst>
    <p:sldId id="348" r:id="rId2"/>
    <p:sldId id="367" r:id="rId3"/>
    <p:sldId id="362" r:id="rId4"/>
    <p:sldId id="352" r:id="rId5"/>
    <p:sldId id="368" r:id="rId6"/>
    <p:sldId id="369" r:id="rId7"/>
    <p:sldId id="370" r:id="rId8"/>
    <p:sldId id="371" r:id="rId9"/>
    <p:sldId id="360" r:id="rId10"/>
    <p:sldId id="350" r:id="rId1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6" autoAdjust="0"/>
    <p:restoredTop sz="86316" autoAdjust="0"/>
  </p:normalViewPr>
  <p:slideViewPr>
    <p:cSldViewPr>
      <p:cViewPr>
        <p:scale>
          <a:sx n="80" d="100"/>
          <a:sy n="80" d="100"/>
        </p:scale>
        <p:origin x="-221" y="2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7BC2C8B-EB4D-44A9-AEE6-E7988287F458}" type="datetimeFigureOut">
              <a:rPr lang="en-US"/>
              <a:pPr>
                <a:defRPr/>
              </a:pPr>
              <a:t>11/5/2013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1" tIns="46586" rIns="93171" bIns="46586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1" tIns="46586" rIns="93171" bIns="4658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114AF9B-7962-49D5-A87A-6A24C8E497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8340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6631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[Provide</a:t>
            </a:r>
            <a:r>
              <a:rPr lang="en-US" baseline="0" dirty="0" smtClean="0"/>
              <a:t> brief overview on the topics which will be discussed during your presentation.]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[Feel</a:t>
            </a:r>
            <a:r>
              <a:rPr lang="en-US" baseline="0" dirty="0" smtClean="0"/>
              <a:t> </a:t>
            </a:r>
            <a:r>
              <a:rPr lang="en-US" baseline="0" dirty="0" smtClean="0"/>
              <a:t>free to provide background on </a:t>
            </a:r>
            <a:r>
              <a:rPr lang="en-US" baseline="0" dirty="0" smtClean="0"/>
              <a:t>yourself and what you do.]</a:t>
            </a:r>
          </a:p>
          <a:p>
            <a:r>
              <a:rPr lang="en-US" baseline="0" dirty="0" smtClean="0"/>
              <a:t>[Provide brief statement on what the GSA does and the programs under your management (i.e. Mentor-Protégé and Veterans Programs).]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[Identify your program missions and any key objectives.]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en-US" sz="1200" dirty="0" smtClean="0"/>
              <a:t>[Identify your greatest challenges/hurdles]</a:t>
            </a:r>
          </a:p>
          <a:p>
            <a:pPr>
              <a:spcBef>
                <a:spcPct val="0"/>
              </a:spcBef>
            </a:pPr>
            <a:r>
              <a:rPr lang="en-US" sz="1200" dirty="0" smtClean="0"/>
              <a:t>[Lay out your general needs from contractors/what have you used contractors for in past]</a:t>
            </a:r>
          </a:p>
          <a:p>
            <a:pPr>
              <a:spcBef>
                <a:spcPct val="0"/>
              </a:spcBef>
            </a:pPr>
            <a:r>
              <a:rPr lang="en-US" sz="1200" dirty="0" smtClean="0"/>
              <a:t>[Identify any needs that may be particularly relevant to small businesses]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en-US" sz="1200" dirty="0" smtClean="0"/>
              <a:t>[Briefly review some or all of these important websites.]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en-US" sz="1200" dirty="0" smtClean="0"/>
              <a:t>[Briefly review some or all of these important websites.]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00674-D9AB-40CE-A349-3C1155572D61}" type="datetime1">
              <a:rPr lang="en-US"/>
              <a:pPr>
                <a:defRPr/>
              </a:pPr>
              <a:t>11/5/2013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6DA49-4755-4916-B5E1-FC267C97E9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444D1-9735-4F58-B47F-BB3AAF2053E3}" type="datetime1">
              <a:rPr lang="en-US"/>
              <a:pPr>
                <a:defRPr/>
              </a:pPr>
              <a:t>11/5/2013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15AB5-FCE9-4E5C-BC3F-CA2CD493EC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4DB3F-5C04-4BD3-A693-F76D8915EED3}" type="datetime1">
              <a:rPr lang="en-US"/>
              <a:pPr>
                <a:defRPr/>
              </a:pPr>
              <a:t>11/5/2013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E88D3-9A6B-4A91-A8AC-2F78ECFE7E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lvl1pPr>
              <a:defRPr sz="3400" baseline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087C6-E3E1-45F7-AE8A-768F58A89E1C}" type="datetime1">
              <a:rPr lang="en-US"/>
              <a:pPr>
                <a:defRPr/>
              </a:pPr>
              <a:t>11/5/2013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7219A-98DC-42BA-A12A-12E75342F3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73FAD-28C1-44E0-A2A3-7F5291E01A15}" type="datetime1">
              <a:rPr lang="en-US"/>
              <a:pPr>
                <a:defRPr/>
              </a:pPr>
              <a:t>11/5/2013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927E1-E70B-4FF6-8D14-9CDF880EF3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BA631-2D1C-412A-90CF-DA8FF8F0A1D1}" type="datetime1">
              <a:rPr lang="en-US"/>
              <a:pPr>
                <a:defRPr/>
              </a:pPr>
              <a:t>11/5/2013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4249C-4FDD-4D4C-843B-EA2AA78452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C25B7-EBCC-4148-860D-2199BC421909}" type="datetime1">
              <a:rPr lang="en-US"/>
              <a:pPr>
                <a:defRPr/>
              </a:pPr>
              <a:t>11/5/2013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DFDB6-263A-4A06-97D7-F306EC55A8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646A0-78FE-424E-8F25-63FF48B86FD8}" type="datetime1">
              <a:rPr lang="en-US"/>
              <a:pPr>
                <a:defRPr/>
              </a:pPr>
              <a:t>11/5/2013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352A2-FA36-4198-B8DB-B5FE725F79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6426A-EDC3-464E-8B27-8484C5ABD7CA}" type="datetime1">
              <a:rPr lang="en-US"/>
              <a:pPr>
                <a:defRPr/>
              </a:pPr>
              <a:t>11/5/2013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29990-F38A-4F12-846F-97009A35C6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2E471-C036-4F0E-A894-A1B857C4B00F}" type="datetime1">
              <a:rPr lang="en-US"/>
              <a:pPr>
                <a:defRPr/>
              </a:pPr>
              <a:t>11/5/2013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EDB9E-1C79-412E-8604-7BAB00BD5E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2209D-1017-4BAF-8E1D-0312A7E7DD96}" type="datetime1">
              <a:rPr lang="en-US"/>
              <a:pPr>
                <a:defRPr/>
              </a:pPr>
              <a:t>11/5/2013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BB18A-2ED6-4A90-931E-559DE6819C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CEAAF69-7742-46E9-83F9-707CEEC8477B}" type="datetime1">
              <a:rPr lang="en-US"/>
              <a:pPr>
                <a:defRPr/>
              </a:pPr>
              <a:t>11/5/2013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8F2EB6-022A-4D82-89CB-F7201A79F3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sa.gov/howtoselltothegovernment" TargetMode="External"/><Relationship Id="rId7" Type="http://schemas.openxmlformats.org/officeDocument/2006/relationships/hyperlink" Target="http://www.acquisition.gov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sa.gov/smbusforecast" TargetMode="External"/><Relationship Id="rId5" Type="http://schemas.openxmlformats.org/officeDocument/2006/relationships/hyperlink" Target="http://www.fbo.gov/" TargetMode="External"/><Relationship Id="rId4" Type="http://schemas.openxmlformats.org/officeDocument/2006/relationships/hyperlink" Target="http://www.gsa.gov/smallbizhelp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sa.gov/subdirectory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gsa.gov/osbu" TargetMode="External"/><Relationship Id="rId4" Type="http://schemas.openxmlformats.org/officeDocument/2006/relationships/hyperlink" Target="http://www.gsa.gov/mentorprotege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762000" y="19812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Non-IT</a:t>
            </a:r>
            <a:r>
              <a:rPr lang="en-US" dirty="0" smtClean="0"/>
              <a:t> 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Advanced 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Planning </a:t>
            </a:r>
            <a:b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Brief to Industry (APBI)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endParaRPr lang="en-US" dirty="0" smtClean="0"/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28600"/>
            <a:ext cx="86741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0" y="3975318"/>
            <a:ext cx="9144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Anthony “Tony” Eiland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/>
              <a:t>Program Manager – Mentor-Protégé &amp; Veterans Programs – Office of Small Business Utilization (OSBU)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/>
              <a:t>GSA Training</a:t>
            </a:r>
          </a:p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November 5,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2013</a:t>
            </a:r>
            <a:r>
              <a:rPr lang="en-US" sz="2800" dirty="0" smtClean="0">
                <a:latin typeface="Arial Black" pitchFamily="34" charset="0"/>
              </a:rPr>
              <a:t/>
            </a:r>
            <a:br>
              <a:rPr lang="en-US" sz="2800" dirty="0" smtClean="0">
                <a:latin typeface="Arial Black" pitchFamily="34" charset="0"/>
              </a:rPr>
            </a:br>
            <a:endParaRPr lang="en-US" sz="2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i="1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19100" y="22098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15000" b="1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</a:p>
          <a:p>
            <a:r>
              <a:rPr lang="en-US" dirty="0" smtClean="0"/>
              <a:t>Goals </a:t>
            </a:r>
            <a:r>
              <a:rPr lang="en-US" dirty="0"/>
              <a:t>&amp; </a:t>
            </a:r>
            <a:r>
              <a:rPr lang="en-US" dirty="0" smtClean="0"/>
              <a:t>Priorities</a:t>
            </a:r>
          </a:p>
          <a:p>
            <a:r>
              <a:rPr lang="en-US" dirty="0" smtClean="0"/>
              <a:t>How You Can Help Us</a:t>
            </a:r>
          </a:p>
          <a:p>
            <a:r>
              <a:rPr lang="en-US" dirty="0" smtClean="0"/>
              <a:t>Thoughts/Ideas/Issues</a:t>
            </a:r>
          </a:p>
          <a:p>
            <a:r>
              <a:rPr lang="en-US" dirty="0" smtClean="0"/>
              <a:t>Important Websites</a:t>
            </a:r>
          </a:p>
          <a:p>
            <a:r>
              <a:rPr lang="en-US" dirty="0" smtClean="0"/>
              <a:t>Contact Information </a:t>
            </a:r>
          </a:p>
          <a:p>
            <a:r>
              <a:rPr lang="en-US" dirty="0" smtClean="0"/>
              <a:t>Questions</a:t>
            </a:r>
            <a:endParaRPr lang="en-US" dirty="0"/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32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ctr"/>
            <a:r>
              <a:rPr lang="en-US" sz="4400" b="1" dirty="0"/>
              <a:t>Anthony “Tony” Eiland</a:t>
            </a:r>
          </a:p>
          <a:p>
            <a:pPr marL="457200" lvl="1" indent="0" algn="ctr">
              <a:buNone/>
            </a:pPr>
            <a:r>
              <a:rPr lang="en-US" sz="4400" b="1" dirty="0" smtClean="0"/>
              <a:t>Program Manager  </a:t>
            </a:r>
          </a:p>
          <a:p>
            <a:pPr lvl="1" algn="ctr">
              <a:buFont typeface="Arial" pitchFamily="34" charset="0"/>
              <a:buChar char="•"/>
            </a:pPr>
            <a:r>
              <a:rPr lang="en-US" sz="4400" b="1" dirty="0"/>
              <a:t>GSA</a:t>
            </a:r>
          </a:p>
          <a:p>
            <a:pPr lvl="1" algn="ctr">
              <a:buFont typeface="Arial" pitchFamily="34" charset="0"/>
              <a:buChar char="•"/>
            </a:pPr>
            <a:r>
              <a:rPr lang="en-US" sz="4400" b="1" dirty="0" smtClean="0"/>
              <a:t>Mentor-Protégé </a:t>
            </a:r>
          </a:p>
          <a:p>
            <a:pPr lvl="1" algn="ctr">
              <a:buFont typeface="Arial" pitchFamily="34" charset="0"/>
              <a:buChar char="•"/>
            </a:pPr>
            <a:r>
              <a:rPr lang="en-US" sz="4400" b="1" dirty="0" smtClean="0"/>
              <a:t>Veterans Programs</a:t>
            </a:r>
          </a:p>
          <a:p>
            <a:pPr marL="457200" lvl="1" indent="0" algn="ctr">
              <a:buNone/>
            </a:pPr>
            <a:endParaRPr lang="en-US" sz="4400" b="1" dirty="0" smtClean="0"/>
          </a:p>
          <a:p>
            <a:pPr marL="457200" lvl="1" indent="0" algn="ctr">
              <a:buNone/>
            </a:pPr>
            <a:endParaRPr lang="en-US" sz="4400" b="1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45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</a:t>
            </a:r>
            <a:r>
              <a:rPr lang="en-US" dirty="0"/>
              <a:t>Goals and Priorities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7663" indent="-347663">
              <a:spcBef>
                <a:spcPts val="600"/>
              </a:spcBef>
              <a:tabLst>
                <a:tab pos="1885950" algn="l"/>
              </a:tabLst>
            </a:pPr>
            <a:r>
              <a:rPr lang="en-US" dirty="0" smtClean="0">
                <a:cs typeface="Arial" charset="0"/>
              </a:rPr>
              <a:t>GSA </a:t>
            </a:r>
            <a:r>
              <a:rPr lang="en-US" dirty="0">
                <a:cs typeface="Arial" charset="0"/>
              </a:rPr>
              <a:t>Schedule Programs</a:t>
            </a:r>
          </a:p>
          <a:p>
            <a:pPr marL="347663" indent="-347663">
              <a:spcBef>
                <a:spcPts val="600"/>
              </a:spcBef>
              <a:tabLst>
                <a:tab pos="1885950" algn="l"/>
              </a:tabLst>
            </a:pPr>
            <a:endParaRPr lang="en-US" dirty="0" smtClean="0">
              <a:cs typeface="Arial" charset="0"/>
            </a:endParaRPr>
          </a:p>
          <a:p>
            <a:pPr marL="347663" indent="-347663">
              <a:spcBef>
                <a:spcPts val="600"/>
              </a:spcBef>
              <a:tabLst>
                <a:tab pos="1885950" algn="l"/>
              </a:tabLst>
            </a:pPr>
            <a:r>
              <a:rPr lang="en-US" dirty="0" smtClean="0">
                <a:cs typeface="Arial" charset="0"/>
              </a:rPr>
              <a:t>Mentor Protégé </a:t>
            </a:r>
            <a:r>
              <a:rPr lang="en-US" dirty="0">
                <a:cs typeface="Arial" charset="0"/>
              </a:rPr>
              <a:t>Program</a:t>
            </a:r>
          </a:p>
        </p:txBody>
      </p:sp>
    </p:spTree>
    <p:extLst>
      <p:ext uri="{BB962C8B-B14F-4D97-AF65-F5344CB8AC3E}">
        <p14:creationId xmlns:p14="http://schemas.microsoft.com/office/powerpoint/2010/main" val="332775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</a:t>
            </a:r>
            <a:r>
              <a:rPr lang="en-US" dirty="0"/>
              <a:t>How </a:t>
            </a:r>
            <a:r>
              <a:rPr lang="en-US" dirty="0" smtClean="0"/>
              <a:t>You Can Help Us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Needs</a:t>
            </a:r>
          </a:p>
          <a:p>
            <a:endParaRPr lang="en-US" sz="2800" dirty="0"/>
          </a:p>
          <a:p>
            <a:r>
              <a:rPr lang="en-US" sz="2800" dirty="0"/>
              <a:t>Current Contracting Areas</a:t>
            </a:r>
          </a:p>
          <a:p>
            <a:endParaRPr lang="en-US" sz="2800" dirty="0"/>
          </a:p>
          <a:p>
            <a:r>
              <a:rPr lang="en-US" sz="2800" dirty="0"/>
              <a:t>Need Companies who are:	</a:t>
            </a:r>
          </a:p>
          <a:p>
            <a:pPr lvl="1"/>
            <a:r>
              <a:rPr lang="en-US" dirty="0"/>
              <a:t>Familiar with the GSA schedule environment</a:t>
            </a:r>
          </a:p>
          <a:p>
            <a:pPr lvl="1"/>
            <a:r>
              <a:rPr lang="en-US" dirty="0"/>
              <a:t>Already possess GSA schedule credentials </a:t>
            </a:r>
          </a:p>
          <a:p>
            <a:pPr lvl="1"/>
            <a:r>
              <a:rPr lang="en-US" dirty="0"/>
              <a:t>Competent in appropriate technologies and methodologies</a:t>
            </a:r>
          </a:p>
        </p:txBody>
      </p:sp>
    </p:spTree>
    <p:extLst>
      <p:ext uri="{BB962C8B-B14F-4D97-AF65-F5344CB8AC3E}">
        <p14:creationId xmlns:p14="http://schemas.microsoft.com/office/powerpoint/2010/main" val="263473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Thoughts/Ideas/Issues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07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Web Sites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14350" eaLnBrk="1" hangingPunct="1"/>
            <a:r>
              <a:rPr lang="en-US" sz="2400" b="1" dirty="0">
                <a:solidFill>
                  <a:prstClr val="black"/>
                </a:solidFill>
              </a:rPr>
              <a:t>General Contracting Information</a:t>
            </a:r>
          </a:p>
          <a:p>
            <a:pPr marL="57150" indent="0" eaLnBrk="1" hangingPunct="1">
              <a:buNone/>
            </a:pPr>
            <a:r>
              <a:rPr lang="en-US" sz="2400" dirty="0">
                <a:solidFill>
                  <a:prstClr val="black"/>
                </a:solidFill>
                <a:hlinkClick r:id="rId3"/>
              </a:rPr>
              <a:t>www.gsa.gov/howtoselltothegovernment</a:t>
            </a:r>
            <a:endParaRPr lang="en-US" sz="2400" dirty="0">
              <a:solidFill>
                <a:prstClr val="black"/>
              </a:solidFill>
            </a:endParaRPr>
          </a:p>
          <a:p>
            <a:pPr marL="57150" indent="0" eaLnBrk="1" hangingPunct="1">
              <a:buNone/>
            </a:pPr>
            <a:r>
              <a:rPr lang="en-US" sz="2400" dirty="0">
                <a:solidFill>
                  <a:prstClr val="black"/>
                </a:solidFill>
                <a:hlinkClick r:id="rId4"/>
              </a:rPr>
              <a:t>www.gsa.gov/smallbizhelp</a:t>
            </a:r>
            <a:endParaRPr lang="en-US" sz="2400" dirty="0">
              <a:solidFill>
                <a:prstClr val="black"/>
              </a:solidFill>
            </a:endParaRPr>
          </a:p>
          <a:p>
            <a:pPr marL="571500" indent="-514350" eaLnBrk="1" hangingPunct="1"/>
            <a:endParaRPr lang="en-US" sz="2400" dirty="0">
              <a:solidFill>
                <a:prstClr val="black"/>
              </a:solidFill>
            </a:endParaRPr>
          </a:p>
          <a:p>
            <a:pPr marL="571500" indent="-514350" eaLnBrk="1" hangingPunct="1"/>
            <a:r>
              <a:rPr lang="en-US" sz="2400" b="1" dirty="0">
                <a:solidFill>
                  <a:prstClr val="black"/>
                </a:solidFill>
              </a:rPr>
              <a:t>Procurement Listings</a:t>
            </a:r>
          </a:p>
          <a:p>
            <a:pPr marL="57150" indent="0" eaLnBrk="1" hangingPunct="1">
              <a:buNone/>
            </a:pPr>
            <a:r>
              <a:rPr lang="en-US" sz="2400" dirty="0">
                <a:solidFill>
                  <a:prstClr val="black"/>
                </a:solidFill>
                <a:hlinkClick r:id="rId5"/>
              </a:rPr>
              <a:t>www.fbo.gov</a:t>
            </a:r>
            <a:endParaRPr lang="en-US" sz="2400" dirty="0">
              <a:solidFill>
                <a:prstClr val="black"/>
              </a:solidFill>
            </a:endParaRPr>
          </a:p>
          <a:p>
            <a:pPr marL="57150" indent="0" eaLnBrk="1" hangingPunct="1">
              <a:buNone/>
            </a:pPr>
            <a:r>
              <a:rPr lang="en-US" sz="2400" dirty="0">
                <a:solidFill>
                  <a:prstClr val="black"/>
                </a:solidFill>
                <a:hlinkClick r:id="rId6"/>
              </a:rPr>
              <a:t>www.gsa.gov/smbusforecast</a:t>
            </a:r>
            <a:endParaRPr lang="en-US" sz="2400" dirty="0">
              <a:solidFill>
                <a:prstClr val="black"/>
              </a:solidFill>
            </a:endParaRPr>
          </a:p>
          <a:p>
            <a:pPr marL="571500" indent="-514350" eaLnBrk="1" hangingPunct="1"/>
            <a:endParaRPr lang="en-US" sz="2400" dirty="0">
              <a:solidFill>
                <a:prstClr val="black"/>
              </a:solidFill>
            </a:endParaRPr>
          </a:p>
          <a:p>
            <a:pPr marL="571500" indent="-514350" eaLnBrk="1" hangingPunct="1"/>
            <a:r>
              <a:rPr lang="en-US" sz="2400" b="1" dirty="0">
                <a:solidFill>
                  <a:prstClr val="black"/>
                </a:solidFill>
              </a:rPr>
              <a:t>Contracting Regulations and Policy</a:t>
            </a:r>
          </a:p>
          <a:p>
            <a:pPr marL="57150" indent="0" eaLnBrk="1" hangingPunct="1">
              <a:buNone/>
            </a:pPr>
            <a:r>
              <a:rPr lang="en-US" sz="2400" dirty="0">
                <a:solidFill>
                  <a:prstClr val="black"/>
                </a:solidFill>
                <a:hlinkClick r:id="rId7"/>
              </a:rPr>
              <a:t>www.acquisition.gov</a:t>
            </a:r>
            <a:endParaRPr lang="en-US" sz="2400" dirty="0">
              <a:solidFill>
                <a:prstClr val="black"/>
              </a:solidFill>
            </a:endParaRPr>
          </a:p>
          <a:p>
            <a:pPr marL="571500" lvl="0" indent="-514350" eaLnBrk="1" hangingPunct="1"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7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Web Sites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14350"/>
            <a:r>
              <a:rPr lang="en-US" sz="2400" b="1" dirty="0"/>
              <a:t>Partnering Opportunities and Other Contracting Support</a:t>
            </a:r>
          </a:p>
          <a:p>
            <a:pPr marL="571500" indent="-514350">
              <a:buNone/>
            </a:pPr>
            <a:r>
              <a:rPr lang="en-US" sz="2400" dirty="0">
                <a:hlinkClick r:id="rId3"/>
              </a:rPr>
              <a:t>www.gsa.gov/subdirectory</a:t>
            </a:r>
            <a:endParaRPr lang="en-US" sz="2400" dirty="0"/>
          </a:p>
          <a:p>
            <a:pPr marL="571500" indent="-514350">
              <a:buNone/>
            </a:pPr>
            <a:r>
              <a:rPr lang="en-US" sz="2400" dirty="0">
                <a:hlinkClick r:id="rId4"/>
              </a:rPr>
              <a:t>www.gsa.gov/mentorprotege</a:t>
            </a:r>
            <a:endParaRPr lang="en-US" sz="2400" dirty="0"/>
          </a:p>
          <a:p>
            <a:pPr marL="571500" indent="-514350">
              <a:buNone/>
            </a:pPr>
            <a:r>
              <a:rPr lang="en-US" sz="2400" dirty="0">
                <a:hlinkClick r:id="rId5"/>
              </a:rPr>
              <a:t>www.gsa.gov/events</a:t>
            </a:r>
          </a:p>
          <a:p>
            <a:pPr marL="571500" indent="-514350">
              <a:buNone/>
            </a:pPr>
            <a:r>
              <a:rPr lang="en-US" sz="2400" dirty="0">
                <a:hlinkClick r:id="rId5"/>
              </a:rPr>
              <a:t>www.gsa.gov/osbu</a:t>
            </a:r>
            <a:endParaRPr lang="en-US" sz="2400" dirty="0"/>
          </a:p>
          <a:p>
            <a:pPr marL="571500" lvl="0" indent="-514350" eaLnBrk="1" hangingPunct="1"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97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/>
              <a:t>Contact Information</a:t>
            </a:r>
            <a:endParaRPr lang="en-US" sz="3200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b="1" dirty="0" smtClean="0"/>
              <a:t>Anthony </a:t>
            </a:r>
            <a:r>
              <a:rPr lang="en-US" sz="4400" b="1" dirty="0"/>
              <a:t>“Tony” Eiland</a:t>
            </a:r>
          </a:p>
          <a:p>
            <a:pPr lvl="1" fontAlgn="auto">
              <a:spcAft>
                <a:spcPts val="0"/>
              </a:spcAft>
              <a:defRPr/>
            </a:pPr>
            <a:endParaRPr lang="en-US" sz="2400" b="1" dirty="0" smtClean="0"/>
          </a:p>
          <a:p>
            <a:pPr lvl="1" fontAlgn="auto">
              <a:spcAft>
                <a:spcPts val="0"/>
              </a:spcAft>
              <a:defRPr/>
            </a:pPr>
            <a:r>
              <a:rPr lang="en-US" b="1" dirty="0" smtClean="0"/>
              <a:t>Title</a:t>
            </a:r>
            <a:r>
              <a:rPr lang="en-US" b="1" dirty="0"/>
              <a:t>: </a:t>
            </a:r>
            <a:r>
              <a:rPr lang="en-US" dirty="0" smtClean="0"/>
              <a:t>Program </a:t>
            </a:r>
            <a:r>
              <a:rPr lang="en-US" dirty="0"/>
              <a:t>Manager – Mentor-Protégé and Veterans </a:t>
            </a:r>
            <a:r>
              <a:rPr lang="en-US" dirty="0" smtClean="0"/>
              <a:t>Programs</a:t>
            </a:r>
            <a:endParaRPr lang="en-US" dirty="0"/>
          </a:p>
          <a:p>
            <a:pPr lvl="1" fontAlgn="auto">
              <a:spcAft>
                <a:spcPts val="0"/>
              </a:spcAft>
              <a:defRPr/>
            </a:pPr>
            <a:r>
              <a:rPr lang="en-US" b="1" dirty="0"/>
              <a:t>Email: </a:t>
            </a:r>
            <a:r>
              <a:rPr lang="en-US" dirty="0" smtClean="0"/>
              <a:t>anthony.eiland@gsa.gov</a:t>
            </a:r>
            <a:endParaRPr lang="en-US" dirty="0"/>
          </a:p>
          <a:p>
            <a:pPr lvl="1" fontAlgn="auto">
              <a:spcAft>
                <a:spcPts val="0"/>
              </a:spcAft>
              <a:defRPr/>
            </a:pPr>
            <a:r>
              <a:rPr lang="en-US" b="1" dirty="0"/>
              <a:t>Phone: </a:t>
            </a:r>
            <a:r>
              <a:rPr lang="en-US" dirty="0" smtClean="0"/>
              <a:t>(</a:t>
            </a:r>
            <a:r>
              <a:rPr lang="en-US" dirty="0"/>
              <a:t>202) 208-0257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b="1" dirty="0"/>
              <a:t>Website: </a:t>
            </a:r>
            <a:r>
              <a:rPr lang="en-US" dirty="0" smtClean="0"/>
              <a:t>www.gsa.gov/osbu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36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29CBFD63972E45934400780BC6B41A" ma:contentTypeVersion="0" ma:contentTypeDescription="Create a new document." ma:contentTypeScope="" ma:versionID="afee095d6fed9014f7d118cd77a19d9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E1E8060-2647-438B-AE47-69F4E26662BC}"/>
</file>

<file path=customXml/itemProps2.xml><?xml version="1.0" encoding="utf-8"?>
<ds:datastoreItem xmlns:ds="http://schemas.openxmlformats.org/officeDocument/2006/customXml" ds:itemID="{D139FFAD-8E74-4EA8-8FDE-49AC50C6A09D}"/>
</file>

<file path=customXml/itemProps3.xml><?xml version="1.0" encoding="utf-8"?>
<ds:datastoreItem xmlns:ds="http://schemas.openxmlformats.org/officeDocument/2006/customXml" ds:itemID="{DDAF0F29-8692-4026-8D08-B6C34F9D621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4447</TotalTime>
  <Words>277</Words>
  <Application>Microsoft Office PowerPoint</Application>
  <PresentationFormat>On-screen Show (4:3)</PresentationFormat>
  <Paragraphs>88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  Non-IT Advanced Planning  Brief to Industry (APBI)    </vt:lpstr>
      <vt:lpstr>Agenda</vt:lpstr>
      <vt:lpstr>Introduction</vt:lpstr>
      <vt:lpstr>   Goals and Priorities</vt:lpstr>
      <vt:lpstr>   How You Can Help Us</vt:lpstr>
      <vt:lpstr>Thoughts/Ideas/Issues</vt:lpstr>
      <vt:lpstr>Important Web Sites</vt:lpstr>
      <vt:lpstr>Important Web Sites</vt:lpstr>
      <vt:lpstr>   Contact Information</vt:lpstr>
      <vt:lpstr>Questions</vt:lpstr>
    </vt:vector>
  </TitlesOfParts>
  <Company>Department of Veterans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VA TAC</dc:title>
  <dc:creator>vhaeasrogans</dc:creator>
  <cp:lastModifiedBy>Singleton, Marilyn (Ardelle Associates)</cp:lastModifiedBy>
  <cp:revision>586</cp:revision>
  <cp:lastPrinted>2013-11-04T16:56:22Z</cp:lastPrinted>
  <dcterms:created xsi:type="dcterms:W3CDTF">2009-09-28T17:46:17Z</dcterms:created>
  <dcterms:modified xsi:type="dcterms:W3CDTF">2013-11-05T17:00:00Z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0x0101001929CBFD63972E45934400780BC6B41A</vt:lpwstr>
  </property>
</Properties>
</file>