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04" r:id="rId2"/>
    <p:sldId id="305" r:id="rId3"/>
    <p:sldId id="307" r:id="rId4"/>
    <p:sldId id="309" r:id="rId5"/>
    <p:sldId id="310" r:id="rId6"/>
    <p:sldId id="311" r:id="rId7"/>
    <p:sldId id="312" r:id="rId8"/>
    <p:sldId id="313" r:id="rId9"/>
    <p:sldId id="314" r:id="rId10"/>
    <p:sldId id="315" r:id="rId11"/>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 Christy" initials="P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102" d="100"/>
          <a:sy n="102" d="100"/>
        </p:scale>
        <p:origin x="-787"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9DBDB602-1B07-4D84-889B-B47F2643CEE1}" type="datetimeFigureOut">
              <a:rPr lang="en-US" smtClean="0"/>
              <a:t>12/5/2016</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9763"/>
            <a:ext cx="5661025"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8313"/>
          </a:xfrm>
          <a:prstGeom prst="rect">
            <a:avLst/>
          </a:prstGeom>
        </p:spPr>
        <p:txBody>
          <a:bodyPr vert="horz" lIns="91440" tIns="45720" rIns="91440" bIns="45720" rtlCol="0" anchor="b"/>
          <a:lstStyle>
            <a:lvl1pPr algn="r">
              <a:defRPr sz="1200"/>
            </a:lvl1pPr>
          </a:lstStyle>
          <a:p>
            <a:fld id="{A6B765E9-1E14-4748-8EE6-2940185BE843}" type="slidenum">
              <a:rPr lang="en-US" smtClean="0"/>
              <a:t>‹#›</a:t>
            </a:fld>
            <a:endParaRPr lang="en-US"/>
          </a:p>
        </p:txBody>
      </p:sp>
    </p:spTree>
    <p:extLst>
      <p:ext uri="{BB962C8B-B14F-4D97-AF65-F5344CB8AC3E}">
        <p14:creationId xmlns:p14="http://schemas.microsoft.com/office/powerpoint/2010/main" val="351096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7D1E01-06E5-43A7-B2FC-8408CD70007D}" type="datetime1">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323941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C2946-94E3-4E3A-B4C4-0C766AC13042}" type="datetime1">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16637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9608A-0BF7-49C5-B2CA-6F77AB83336A}" type="datetime1">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106358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3F813-40CB-4D8B-B96F-86385FAAFF88}" type="datetime1">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108858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7970FD-6C23-45E4-AB0C-93FA3DBE9B0E}" type="datetime1">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133930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C9926F-8278-4E97-8A99-1AE7B8552CDC}" type="datetime1">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46042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1771BF-E1AA-4C69-9FB5-304059B4DDB6}" type="datetime1">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169023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FD6592-0DE0-4828-8AEF-43B1C3D950E2}" type="datetime1">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395278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28FED-7A22-4462-9266-254B9053F3CC}" type="datetime1">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286692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88A257-7AF4-41D4-B938-330CC3278BD6}" type="datetime1">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733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CE14C-E817-4A3F-BFC1-9A4600381718}" type="datetime1">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737D7-B2A1-4E50-85D3-927DA845EDAB}" type="slidenum">
              <a:rPr lang="en-US" smtClean="0"/>
              <a:t>‹#›</a:t>
            </a:fld>
            <a:endParaRPr lang="en-US" dirty="0"/>
          </a:p>
        </p:txBody>
      </p:sp>
    </p:spTree>
    <p:extLst>
      <p:ext uri="{BB962C8B-B14F-4D97-AF65-F5344CB8AC3E}">
        <p14:creationId xmlns:p14="http://schemas.microsoft.com/office/powerpoint/2010/main" val="126834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9111F-E16F-4F62-B87A-D31E076728EB}" type="datetime1">
              <a:rPr lang="en-US" smtClean="0"/>
              <a:t>12/5/2016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737D7-B2A1-4E50-85D3-927DA845EDAB}" type="slidenum">
              <a:rPr lang="en-US" smtClean="0"/>
              <a:t>‹#›</a:t>
            </a:fld>
            <a:endParaRPr lang="en-US" dirty="0"/>
          </a:p>
        </p:txBody>
      </p:sp>
    </p:spTree>
    <p:extLst>
      <p:ext uri="{BB962C8B-B14F-4D97-AF65-F5344CB8AC3E}">
        <p14:creationId xmlns:p14="http://schemas.microsoft.com/office/powerpoint/2010/main" val="311392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mailto:Lori.Smith@va.go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93" y="347035"/>
            <a:ext cx="1635222" cy="580552"/>
          </a:xfrm>
          <a:prstGeom prst="rect">
            <a:avLst/>
          </a:prstGeom>
        </p:spPr>
      </p:pic>
      <p:sp>
        <p:nvSpPr>
          <p:cNvPr id="6" name="Rectangle 5"/>
          <p:cNvSpPr/>
          <p:nvPr/>
        </p:nvSpPr>
        <p:spPr>
          <a:xfrm>
            <a:off x="257992" y="5696909"/>
            <a:ext cx="8671261" cy="963989"/>
          </a:xfrm>
          <a:prstGeom prst="rect">
            <a:avLst/>
          </a:prstGeom>
          <a:solidFill>
            <a:srgbClr val="1F4E79"/>
          </a:solidFill>
          <a:ln>
            <a:solidFill>
              <a:srgbClr val="1F4E7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4789090" y="5794182"/>
            <a:ext cx="926664" cy="769441"/>
          </a:xfrm>
          <a:prstGeom prst="rect">
            <a:avLst/>
          </a:prstGeom>
          <a:noFill/>
        </p:spPr>
        <p:txBody>
          <a:bodyPr wrap="none" rtlCol="0">
            <a:spAutoFit/>
          </a:bodyPr>
          <a:lstStyle/>
          <a:p>
            <a:r>
              <a:rPr lang="en-US" sz="4400" b="1" dirty="0">
                <a:solidFill>
                  <a:schemeClr val="bg1"/>
                </a:solidFill>
                <a:latin typeface="Arial" panose="020B0604020202020204" pitchFamily="34" charset="0"/>
                <a:cs typeface="Arial" panose="020B0604020202020204" pitchFamily="34" charset="0"/>
              </a:rPr>
              <a:t>VA</a:t>
            </a:r>
          </a:p>
        </p:txBody>
      </p:sp>
      <p:cxnSp>
        <p:nvCxnSpPr>
          <p:cNvPr id="5" name="Straight Connector 4"/>
          <p:cNvCxnSpPr/>
          <p:nvPr/>
        </p:nvCxnSpPr>
        <p:spPr>
          <a:xfrm>
            <a:off x="5710070" y="5874527"/>
            <a:ext cx="0" cy="565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Color Seal "/>
          <p:cNvPicPr/>
          <p:nvPr/>
        </p:nvPicPr>
        <p:blipFill>
          <a:blip r:embed="rId3" cstate="print">
            <a:clrChange>
              <a:clrFrom>
                <a:srgbClr val="FDFDFD"/>
              </a:clrFrom>
              <a:clrTo>
                <a:srgbClr val="FDFDFD">
                  <a:alpha val="0"/>
                </a:srgbClr>
              </a:clrTo>
            </a:clrChange>
          </a:blip>
          <a:srcRect/>
          <a:stretch>
            <a:fillRect/>
          </a:stretch>
        </p:blipFill>
        <p:spPr bwMode="auto">
          <a:xfrm>
            <a:off x="5827335" y="5874527"/>
            <a:ext cx="691877" cy="674035"/>
          </a:xfrm>
          <a:prstGeom prst="rect">
            <a:avLst/>
          </a:prstGeom>
          <a:noFill/>
          <a:ln w="9525">
            <a:noFill/>
            <a:miter lim="800000"/>
            <a:headEnd/>
            <a:tailEnd/>
          </a:ln>
        </p:spPr>
      </p:pic>
      <p:sp>
        <p:nvSpPr>
          <p:cNvPr id="15" name="TextBox 14"/>
          <p:cNvSpPr txBox="1"/>
          <p:nvPr/>
        </p:nvSpPr>
        <p:spPr>
          <a:xfrm>
            <a:off x="6519212" y="5874527"/>
            <a:ext cx="2198038" cy="646331"/>
          </a:xfrm>
          <a:prstGeom prst="rect">
            <a:avLst/>
          </a:prstGeom>
          <a:noFill/>
        </p:spPr>
        <p:txBody>
          <a:bodyPr wrap="none" rtlCol="0">
            <a:spAutoFit/>
          </a:bodyPr>
          <a:lstStyle/>
          <a:p>
            <a:r>
              <a:rPr lang="en-US" b="1" dirty="0">
                <a:solidFill>
                  <a:schemeClr val="bg1"/>
                </a:solidFill>
                <a:latin typeface="Book Antiqua" panose="02040602050305030304" pitchFamily="18" charset="0"/>
                <a:cs typeface="Times New Roman" panose="02020603050405020304" pitchFamily="18" charset="0"/>
              </a:rPr>
              <a:t>U.S. Department</a:t>
            </a:r>
          </a:p>
          <a:p>
            <a:r>
              <a:rPr lang="en-US" b="1" dirty="0">
                <a:solidFill>
                  <a:schemeClr val="bg1"/>
                </a:solidFill>
                <a:latin typeface="Book Antiqua" panose="02040602050305030304" pitchFamily="18" charset="0"/>
                <a:cs typeface="Times New Roman" panose="02020603050405020304" pitchFamily="18" charset="0"/>
              </a:rPr>
              <a:t>of Veterans Affairs</a:t>
            </a:r>
          </a:p>
        </p:txBody>
      </p:sp>
      <p:grpSp>
        <p:nvGrpSpPr>
          <p:cNvPr id="19" name="Group 18"/>
          <p:cNvGrpSpPr/>
          <p:nvPr/>
        </p:nvGrpSpPr>
        <p:grpSpPr>
          <a:xfrm>
            <a:off x="1735544" y="927587"/>
            <a:ext cx="6276249" cy="2237161"/>
            <a:chOff x="1834220" y="2269807"/>
            <a:chExt cx="6276249" cy="2237161"/>
          </a:xfrm>
        </p:grpSpPr>
        <p:sp>
          <p:nvSpPr>
            <p:cNvPr id="16" name="TextBox 15"/>
            <p:cNvSpPr txBox="1"/>
            <p:nvPr/>
          </p:nvSpPr>
          <p:spPr>
            <a:xfrm>
              <a:off x="1834220" y="2798808"/>
              <a:ext cx="5380127" cy="1708160"/>
            </a:xfrm>
            <a:prstGeom prst="rect">
              <a:avLst/>
            </a:prstGeom>
            <a:noFill/>
          </p:spPr>
          <p:txBody>
            <a:bodyPr wrap="none" rtlCol="0">
              <a:spAutoFit/>
            </a:bodyPr>
            <a:lstStyle/>
            <a:p>
              <a:pPr algn="ctr"/>
              <a:r>
                <a:rPr lang="en-US" sz="6600" b="1" dirty="0">
                  <a:solidFill>
                    <a:srgbClr val="1F4E79"/>
                  </a:solidFill>
                  <a:latin typeface="Book Antiqua" panose="02040602050305030304" pitchFamily="18" charset="0"/>
                </a:rPr>
                <a:t>STRATEGIC</a:t>
              </a:r>
            </a:p>
            <a:p>
              <a:pPr algn="ctr"/>
              <a:r>
                <a:rPr lang="en-US" sz="3900" spc="300" dirty="0">
                  <a:solidFill>
                    <a:srgbClr val="1F4E79"/>
                  </a:solidFill>
                </a:rPr>
                <a:t>ACQUISITION CENTER</a:t>
              </a:r>
            </a:p>
          </p:txBody>
        </p:sp>
        <p:cxnSp>
          <p:nvCxnSpPr>
            <p:cNvPr id="18" name="Straight Connector 17"/>
            <p:cNvCxnSpPr/>
            <p:nvPr/>
          </p:nvCxnSpPr>
          <p:spPr>
            <a:xfrm>
              <a:off x="2003612" y="3805518"/>
              <a:ext cx="5210735" cy="2017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21" name="5-Point Star 20"/>
            <p:cNvSpPr/>
            <p:nvPr/>
          </p:nvSpPr>
          <p:spPr>
            <a:xfrm>
              <a:off x="7470389" y="2269807"/>
              <a:ext cx="640080" cy="640080"/>
            </a:xfrm>
            <a:prstGeom prst="star5">
              <a:avLst/>
            </a:prstGeom>
            <a:solidFill>
              <a:srgbClr val="1F4E79"/>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6985140" y="2563072"/>
              <a:ext cx="457200" cy="457200"/>
            </a:xfrm>
            <a:prstGeom prst="star5">
              <a:avLst/>
            </a:prstGeom>
            <a:solidFill>
              <a:srgbClr val="1F4E79"/>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22"/>
            <p:cNvSpPr/>
            <p:nvPr/>
          </p:nvSpPr>
          <p:spPr>
            <a:xfrm>
              <a:off x="7486685" y="3013345"/>
              <a:ext cx="274320" cy="274320"/>
            </a:xfrm>
            <a:prstGeom prst="star5">
              <a:avLst/>
            </a:prstGeom>
            <a:solidFill>
              <a:srgbClr val="1F4E79"/>
            </a:solid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ubtitle 2"/>
          <p:cNvSpPr txBox="1">
            <a:spLocks/>
          </p:cNvSpPr>
          <p:nvPr/>
        </p:nvSpPr>
        <p:spPr>
          <a:xfrm>
            <a:off x="1143000" y="3602038"/>
            <a:ext cx="6858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solidFill>
                  <a:srgbClr val="FF0000"/>
                </a:solidFill>
              </a:rPr>
              <a:t>Prosthetics Overview</a:t>
            </a:r>
          </a:p>
          <a:p>
            <a:pPr marL="0" indent="0" algn="ctr">
              <a:buNone/>
            </a:pPr>
            <a:r>
              <a:rPr lang="en-US" dirty="0" smtClean="0"/>
              <a:t>Ms. Lori Smith</a:t>
            </a:r>
            <a:endParaRPr lang="en-US" dirty="0"/>
          </a:p>
        </p:txBody>
      </p:sp>
      <p:sp>
        <p:nvSpPr>
          <p:cNvPr id="4" name="Slide Number Placeholder 3"/>
          <p:cNvSpPr>
            <a:spLocks noGrp="1"/>
          </p:cNvSpPr>
          <p:nvPr>
            <p:ph type="sldNum" sz="quarter" idx="12"/>
          </p:nvPr>
        </p:nvSpPr>
        <p:spPr/>
        <p:txBody>
          <a:bodyPr/>
          <a:lstStyle/>
          <a:p>
            <a:fld id="{A53737D7-B2A1-4E50-85D3-927DA845EDAB}" type="slidenum">
              <a:rPr lang="en-US" smtClean="0"/>
              <a:t>1</a:t>
            </a:fld>
            <a:endParaRPr lang="en-US" dirty="0"/>
          </a:p>
        </p:txBody>
      </p:sp>
    </p:spTree>
    <p:extLst>
      <p:ext uri="{BB962C8B-B14F-4D97-AF65-F5344CB8AC3E}">
        <p14:creationId xmlns:p14="http://schemas.microsoft.com/office/powerpoint/2010/main" val="239269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grpSp>
        <p:nvGrpSpPr>
          <p:cNvPr id="33" name="Group 32"/>
          <p:cNvGrpSpPr/>
          <p:nvPr/>
        </p:nvGrpSpPr>
        <p:grpSpPr>
          <a:xfrm>
            <a:off x="335661" y="1351280"/>
            <a:ext cx="8390826" cy="5185790"/>
            <a:chOff x="154139" y="676655"/>
            <a:chExt cx="8812060" cy="5545455"/>
          </a:xfrm>
        </p:grpSpPr>
        <p:sp>
          <p:nvSpPr>
            <p:cNvPr id="34" name="object 2"/>
            <p:cNvSpPr/>
            <p:nvPr/>
          </p:nvSpPr>
          <p:spPr>
            <a:xfrm>
              <a:off x="6058534" y="3780154"/>
              <a:ext cx="2907665" cy="2270125"/>
            </a:xfrm>
            <a:custGeom>
              <a:avLst/>
              <a:gdLst/>
              <a:ahLst/>
              <a:cxnLst/>
              <a:rect l="l" t="t" r="r" b="b"/>
              <a:pathLst>
                <a:path w="2907665" h="2270125">
                  <a:moveTo>
                    <a:pt x="2578862" y="0"/>
                  </a:moveTo>
                  <a:lnTo>
                    <a:pt x="0" y="470662"/>
                  </a:lnTo>
                  <a:lnTo>
                    <a:pt x="328294" y="2269718"/>
                  </a:lnTo>
                  <a:lnTo>
                    <a:pt x="2907157" y="1799082"/>
                  </a:lnTo>
                  <a:lnTo>
                    <a:pt x="2578862" y="0"/>
                  </a:lnTo>
                  <a:close/>
                </a:path>
              </a:pathLst>
            </a:custGeom>
            <a:solidFill>
              <a:srgbClr val="C5D9F0"/>
            </a:solidFill>
          </p:spPr>
          <p:txBody>
            <a:bodyPr wrap="square" lIns="0" tIns="0" rIns="0" bIns="0" rtlCol="0"/>
            <a:lstStyle/>
            <a:p>
              <a:endParaRPr dirty="0" smtClean="0">
                <a:solidFill>
                  <a:prstClr val="black"/>
                </a:solidFill>
              </a:endParaRPr>
            </a:p>
          </p:txBody>
        </p:sp>
        <p:sp>
          <p:nvSpPr>
            <p:cNvPr id="35" name="object 4"/>
            <p:cNvSpPr/>
            <p:nvPr/>
          </p:nvSpPr>
          <p:spPr>
            <a:xfrm>
              <a:off x="3142614" y="4052315"/>
              <a:ext cx="2868295" cy="2169795"/>
            </a:xfrm>
            <a:custGeom>
              <a:avLst/>
              <a:gdLst/>
              <a:ahLst/>
              <a:cxnLst/>
              <a:rect l="l" t="t" r="r" b="b"/>
              <a:pathLst>
                <a:path w="2868295" h="2169795">
                  <a:moveTo>
                    <a:pt x="247142" y="0"/>
                  </a:moveTo>
                  <a:lnTo>
                    <a:pt x="0" y="1811985"/>
                  </a:lnTo>
                  <a:lnTo>
                    <a:pt x="2621026" y="2169464"/>
                  </a:lnTo>
                  <a:lnTo>
                    <a:pt x="2868168" y="357377"/>
                  </a:lnTo>
                  <a:lnTo>
                    <a:pt x="247142" y="0"/>
                  </a:lnTo>
                  <a:close/>
                </a:path>
              </a:pathLst>
            </a:custGeom>
            <a:solidFill>
              <a:srgbClr val="C5D9F0"/>
            </a:solidFill>
          </p:spPr>
          <p:txBody>
            <a:bodyPr wrap="square" lIns="0" tIns="0" rIns="0" bIns="0" rtlCol="0"/>
            <a:lstStyle/>
            <a:p>
              <a:endParaRPr dirty="0" smtClean="0">
                <a:solidFill>
                  <a:prstClr val="black"/>
                </a:solidFill>
              </a:endParaRPr>
            </a:p>
          </p:txBody>
        </p:sp>
        <p:sp>
          <p:nvSpPr>
            <p:cNvPr id="36" name="object 5"/>
            <p:cNvSpPr/>
            <p:nvPr/>
          </p:nvSpPr>
          <p:spPr>
            <a:xfrm>
              <a:off x="329184" y="880872"/>
              <a:ext cx="8412480" cy="5219700"/>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37" name="object 6"/>
            <p:cNvSpPr/>
            <p:nvPr/>
          </p:nvSpPr>
          <p:spPr>
            <a:xfrm>
              <a:off x="355981" y="907414"/>
              <a:ext cx="8305800" cy="5112385"/>
            </a:xfrm>
            <a:custGeom>
              <a:avLst/>
              <a:gdLst/>
              <a:ahLst/>
              <a:cxnLst/>
              <a:rect l="l" t="t" r="r" b="b"/>
              <a:pathLst>
                <a:path w="8305800" h="5112385">
                  <a:moveTo>
                    <a:pt x="0" y="5112385"/>
                  </a:moveTo>
                  <a:lnTo>
                    <a:pt x="8305800" y="5112385"/>
                  </a:lnTo>
                  <a:lnTo>
                    <a:pt x="8305800" y="0"/>
                  </a:lnTo>
                  <a:lnTo>
                    <a:pt x="0" y="0"/>
                  </a:lnTo>
                  <a:lnTo>
                    <a:pt x="0" y="5112385"/>
                  </a:lnTo>
                  <a:close/>
                </a:path>
              </a:pathLst>
            </a:custGeom>
            <a:solidFill>
              <a:srgbClr val="F1F1F1"/>
            </a:solidFill>
          </p:spPr>
          <p:txBody>
            <a:bodyPr wrap="square" lIns="0" tIns="0" rIns="0" bIns="0" rtlCol="0"/>
            <a:lstStyle/>
            <a:p>
              <a:endParaRPr dirty="0" smtClean="0">
                <a:solidFill>
                  <a:prstClr val="black"/>
                </a:solidFill>
              </a:endParaRPr>
            </a:p>
          </p:txBody>
        </p:sp>
        <p:sp>
          <p:nvSpPr>
            <p:cNvPr id="38" name="object 7"/>
            <p:cNvSpPr/>
            <p:nvPr/>
          </p:nvSpPr>
          <p:spPr>
            <a:xfrm>
              <a:off x="6423152" y="756284"/>
              <a:ext cx="2412365" cy="2514600"/>
            </a:xfrm>
            <a:custGeom>
              <a:avLst/>
              <a:gdLst/>
              <a:ahLst/>
              <a:cxnLst/>
              <a:rect l="l" t="t" r="r" b="b"/>
              <a:pathLst>
                <a:path w="2412365" h="2514600">
                  <a:moveTo>
                    <a:pt x="2062606" y="0"/>
                  </a:moveTo>
                  <a:lnTo>
                    <a:pt x="0" y="329818"/>
                  </a:lnTo>
                  <a:lnTo>
                    <a:pt x="349250" y="2514091"/>
                  </a:lnTo>
                  <a:lnTo>
                    <a:pt x="2411856" y="2184273"/>
                  </a:lnTo>
                  <a:lnTo>
                    <a:pt x="2062606" y="0"/>
                  </a:lnTo>
                  <a:close/>
                </a:path>
              </a:pathLst>
            </a:custGeom>
            <a:solidFill>
              <a:srgbClr val="C5D9F0"/>
            </a:solidFill>
          </p:spPr>
          <p:txBody>
            <a:bodyPr wrap="square" lIns="0" tIns="0" rIns="0" bIns="0" rtlCol="0"/>
            <a:lstStyle/>
            <a:p>
              <a:endParaRPr dirty="0" smtClean="0">
                <a:solidFill>
                  <a:prstClr val="black"/>
                </a:solidFill>
              </a:endParaRPr>
            </a:p>
          </p:txBody>
        </p:sp>
        <p:sp>
          <p:nvSpPr>
            <p:cNvPr id="39" name="object 8"/>
            <p:cNvSpPr/>
            <p:nvPr/>
          </p:nvSpPr>
          <p:spPr>
            <a:xfrm>
              <a:off x="3198622" y="834771"/>
              <a:ext cx="2879090" cy="2000885"/>
            </a:xfrm>
            <a:custGeom>
              <a:avLst/>
              <a:gdLst/>
              <a:ahLst/>
              <a:cxnLst/>
              <a:rect l="l" t="t" r="r" b="b"/>
              <a:pathLst>
                <a:path w="2879090" h="2000885">
                  <a:moveTo>
                    <a:pt x="116077" y="0"/>
                  </a:moveTo>
                  <a:lnTo>
                    <a:pt x="0" y="1825116"/>
                  </a:lnTo>
                  <a:lnTo>
                    <a:pt x="2762757" y="2000757"/>
                  </a:lnTo>
                  <a:lnTo>
                    <a:pt x="2878836" y="175640"/>
                  </a:lnTo>
                  <a:lnTo>
                    <a:pt x="116077" y="0"/>
                  </a:lnTo>
                  <a:close/>
                </a:path>
              </a:pathLst>
            </a:custGeom>
            <a:solidFill>
              <a:srgbClr val="C5D9F0"/>
            </a:solidFill>
          </p:spPr>
          <p:txBody>
            <a:bodyPr wrap="square" lIns="0" tIns="0" rIns="0" bIns="0" rtlCol="0"/>
            <a:lstStyle/>
            <a:p>
              <a:endParaRPr dirty="0" smtClean="0">
                <a:solidFill>
                  <a:prstClr val="black"/>
                </a:solidFill>
              </a:endParaRPr>
            </a:p>
          </p:txBody>
        </p:sp>
        <p:sp>
          <p:nvSpPr>
            <p:cNvPr id="40" name="object 14"/>
            <p:cNvSpPr/>
            <p:nvPr/>
          </p:nvSpPr>
          <p:spPr>
            <a:xfrm>
              <a:off x="467321" y="762000"/>
              <a:ext cx="8194675" cy="0"/>
            </a:xfrm>
            <a:custGeom>
              <a:avLst/>
              <a:gdLst/>
              <a:ahLst/>
              <a:cxnLst/>
              <a:rect l="l" t="t" r="r" b="b"/>
              <a:pathLst>
                <a:path w="8194675">
                  <a:moveTo>
                    <a:pt x="0" y="0"/>
                  </a:moveTo>
                  <a:lnTo>
                    <a:pt x="8194459" y="0"/>
                  </a:lnTo>
                </a:path>
              </a:pathLst>
            </a:custGeom>
            <a:ln w="57150">
              <a:solidFill>
                <a:srgbClr val="002950"/>
              </a:solidFill>
            </a:ln>
          </p:spPr>
          <p:txBody>
            <a:bodyPr wrap="square" lIns="0" tIns="0" rIns="0" bIns="0" rtlCol="0"/>
            <a:lstStyle/>
            <a:p>
              <a:endParaRPr dirty="0" smtClean="0">
                <a:solidFill>
                  <a:prstClr val="black"/>
                </a:solidFill>
              </a:endParaRPr>
            </a:p>
          </p:txBody>
        </p:sp>
        <p:sp>
          <p:nvSpPr>
            <p:cNvPr id="41" name="object 16"/>
            <p:cNvSpPr/>
            <p:nvPr/>
          </p:nvSpPr>
          <p:spPr>
            <a:xfrm>
              <a:off x="211556" y="907453"/>
              <a:ext cx="2773045" cy="2203030"/>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42" name="object 17"/>
            <p:cNvSpPr/>
            <p:nvPr/>
          </p:nvSpPr>
          <p:spPr>
            <a:xfrm>
              <a:off x="3063239" y="676655"/>
              <a:ext cx="3352800" cy="2558796"/>
            </a:xfrm>
            <a:prstGeom prst="rect">
              <a:avLst/>
            </a:prstGeom>
            <a:blipFill>
              <a:blip r:embed="rId4" cstate="print"/>
              <a:stretch>
                <a:fillRect/>
              </a:stretch>
            </a:blipFill>
          </p:spPr>
          <p:txBody>
            <a:bodyPr wrap="square" lIns="0" tIns="0" rIns="0" bIns="0" rtlCol="0"/>
            <a:lstStyle/>
            <a:p>
              <a:endParaRPr dirty="0" smtClean="0">
                <a:solidFill>
                  <a:prstClr val="black"/>
                </a:solidFill>
              </a:endParaRPr>
            </a:p>
          </p:txBody>
        </p:sp>
        <p:sp>
          <p:nvSpPr>
            <p:cNvPr id="43" name="object 18"/>
            <p:cNvSpPr/>
            <p:nvPr/>
          </p:nvSpPr>
          <p:spPr>
            <a:xfrm>
              <a:off x="3259073" y="872617"/>
              <a:ext cx="2764561" cy="1969909"/>
            </a:xfrm>
            <a:prstGeom prst="rect">
              <a:avLst/>
            </a:prstGeom>
            <a:blipFill>
              <a:blip r:embed="rId5" cstate="print"/>
              <a:stretch>
                <a:fillRect/>
              </a:stretch>
            </a:blipFill>
          </p:spPr>
          <p:txBody>
            <a:bodyPr wrap="square" lIns="0" tIns="0" rIns="0" bIns="0" rtlCol="0"/>
            <a:lstStyle/>
            <a:p>
              <a:endParaRPr dirty="0" smtClean="0">
                <a:solidFill>
                  <a:prstClr val="black"/>
                </a:solidFill>
              </a:endParaRPr>
            </a:p>
          </p:txBody>
        </p:sp>
        <p:sp>
          <p:nvSpPr>
            <p:cNvPr id="44" name="object 20"/>
            <p:cNvSpPr/>
            <p:nvPr/>
          </p:nvSpPr>
          <p:spPr>
            <a:xfrm>
              <a:off x="6424091" y="880872"/>
              <a:ext cx="2237905" cy="2237905"/>
            </a:xfrm>
            <a:prstGeom prst="rect">
              <a:avLst/>
            </a:prstGeom>
            <a:blipFill>
              <a:blip r:embed="rId6" cstate="print"/>
              <a:stretch>
                <a:fillRect/>
              </a:stretch>
            </a:blipFill>
          </p:spPr>
          <p:txBody>
            <a:bodyPr wrap="square" lIns="0" tIns="0" rIns="0" bIns="0" rtlCol="0"/>
            <a:lstStyle/>
            <a:p>
              <a:endParaRPr dirty="0" smtClean="0">
                <a:solidFill>
                  <a:prstClr val="black"/>
                </a:solidFill>
              </a:endParaRPr>
            </a:p>
          </p:txBody>
        </p:sp>
        <p:sp>
          <p:nvSpPr>
            <p:cNvPr id="45" name="object 22"/>
            <p:cNvSpPr/>
            <p:nvPr/>
          </p:nvSpPr>
          <p:spPr>
            <a:xfrm>
              <a:off x="154139" y="4081106"/>
              <a:ext cx="2745181" cy="1938693"/>
            </a:xfrm>
            <a:prstGeom prst="rect">
              <a:avLst/>
            </a:prstGeom>
            <a:blipFill>
              <a:blip r:embed="rId7" cstate="print"/>
              <a:stretch>
                <a:fillRect/>
              </a:stretch>
            </a:blipFill>
          </p:spPr>
          <p:txBody>
            <a:bodyPr wrap="square" lIns="0" tIns="0" rIns="0" bIns="0" rtlCol="0"/>
            <a:lstStyle/>
            <a:p>
              <a:endParaRPr dirty="0" smtClean="0">
                <a:solidFill>
                  <a:prstClr val="black"/>
                </a:solidFill>
              </a:endParaRPr>
            </a:p>
          </p:txBody>
        </p:sp>
        <p:sp>
          <p:nvSpPr>
            <p:cNvPr id="46" name="object 25"/>
            <p:cNvSpPr/>
            <p:nvPr/>
          </p:nvSpPr>
          <p:spPr>
            <a:xfrm>
              <a:off x="6345288" y="3936847"/>
              <a:ext cx="2498483" cy="2247112"/>
            </a:xfrm>
            <a:prstGeom prst="rect">
              <a:avLst/>
            </a:prstGeom>
            <a:blipFill>
              <a:blip r:embed="rId8" cstate="print"/>
              <a:stretch>
                <a:fillRect/>
              </a:stretch>
            </a:blipFill>
          </p:spPr>
          <p:txBody>
            <a:bodyPr wrap="square" lIns="0" tIns="0" rIns="0" bIns="0" rtlCol="0"/>
            <a:lstStyle/>
            <a:p>
              <a:endParaRPr dirty="0" smtClean="0">
                <a:solidFill>
                  <a:prstClr val="black"/>
                </a:solidFill>
              </a:endParaRPr>
            </a:p>
          </p:txBody>
        </p:sp>
        <p:sp>
          <p:nvSpPr>
            <p:cNvPr id="47" name="object 26"/>
            <p:cNvSpPr/>
            <p:nvPr/>
          </p:nvSpPr>
          <p:spPr>
            <a:xfrm>
              <a:off x="2937510" y="3864236"/>
              <a:ext cx="3027680" cy="73025"/>
            </a:xfrm>
            <a:custGeom>
              <a:avLst/>
              <a:gdLst/>
              <a:ahLst/>
              <a:cxnLst/>
              <a:rect l="l" t="t" r="r" b="b"/>
              <a:pathLst>
                <a:path w="3027679" h="73025">
                  <a:moveTo>
                    <a:pt x="0" y="72636"/>
                  </a:moveTo>
                  <a:lnTo>
                    <a:pt x="60020" y="68467"/>
                  </a:lnTo>
                  <a:lnTo>
                    <a:pt x="120119" y="64309"/>
                  </a:lnTo>
                  <a:lnTo>
                    <a:pt x="180375" y="60177"/>
                  </a:lnTo>
                  <a:lnTo>
                    <a:pt x="240866" y="56083"/>
                  </a:lnTo>
                  <a:lnTo>
                    <a:pt x="301670" y="52039"/>
                  </a:lnTo>
                  <a:lnTo>
                    <a:pt x="362867" y="48057"/>
                  </a:lnTo>
                  <a:lnTo>
                    <a:pt x="424533" y="44151"/>
                  </a:lnTo>
                  <a:lnTo>
                    <a:pt x="486749" y="40334"/>
                  </a:lnTo>
                  <a:lnTo>
                    <a:pt x="549591" y="36616"/>
                  </a:lnTo>
                  <a:lnTo>
                    <a:pt x="613140" y="33012"/>
                  </a:lnTo>
                  <a:lnTo>
                    <a:pt x="677472" y="29534"/>
                  </a:lnTo>
                  <a:lnTo>
                    <a:pt x="742666" y="26194"/>
                  </a:lnTo>
                  <a:lnTo>
                    <a:pt x="808801" y="23005"/>
                  </a:lnTo>
                  <a:lnTo>
                    <a:pt x="875955" y="19979"/>
                  </a:lnTo>
                  <a:lnTo>
                    <a:pt x="944207" y="17129"/>
                  </a:lnTo>
                  <a:lnTo>
                    <a:pt x="1013634" y="14468"/>
                  </a:lnTo>
                  <a:lnTo>
                    <a:pt x="1084316" y="12008"/>
                  </a:lnTo>
                  <a:lnTo>
                    <a:pt x="1156330" y="9762"/>
                  </a:lnTo>
                  <a:lnTo>
                    <a:pt x="1229756" y="7742"/>
                  </a:lnTo>
                  <a:lnTo>
                    <a:pt x="1304670" y="5961"/>
                  </a:lnTo>
                  <a:lnTo>
                    <a:pt x="1383470" y="4420"/>
                  </a:lnTo>
                  <a:lnTo>
                    <a:pt x="1467951" y="3139"/>
                  </a:lnTo>
                  <a:lnTo>
                    <a:pt x="1557296" y="2102"/>
                  </a:lnTo>
                  <a:lnTo>
                    <a:pt x="1650687" y="1292"/>
                  </a:lnTo>
                  <a:lnTo>
                    <a:pt x="1747305" y="693"/>
                  </a:lnTo>
                  <a:lnTo>
                    <a:pt x="1846334" y="289"/>
                  </a:lnTo>
                  <a:lnTo>
                    <a:pt x="1946954" y="63"/>
                  </a:lnTo>
                  <a:lnTo>
                    <a:pt x="2048348" y="0"/>
                  </a:lnTo>
                  <a:lnTo>
                    <a:pt x="2149698" y="82"/>
                  </a:lnTo>
                  <a:lnTo>
                    <a:pt x="2250185" y="294"/>
                  </a:lnTo>
                  <a:lnTo>
                    <a:pt x="2348993" y="619"/>
                  </a:lnTo>
                  <a:lnTo>
                    <a:pt x="2445302" y="1042"/>
                  </a:lnTo>
                  <a:lnTo>
                    <a:pt x="2538295" y="1545"/>
                  </a:lnTo>
                  <a:lnTo>
                    <a:pt x="2627154" y="2113"/>
                  </a:lnTo>
                  <a:lnTo>
                    <a:pt x="2711061" y="2729"/>
                  </a:lnTo>
                  <a:lnTo>
                    <a:pt x="2789197" y="3377"/>
                  </a:lnTo>
                  <a:lnTo>
                    <a:pt x="2860745" y="4040"/>
                  </a:lnTo>
                  <a:lnTo>
                    <a:pt x="2924887" y="4703"/>
                  </a:lnTo>
                  <a:lnTo>
                    <a:pt x="2980804" y="5349"/>
                  </a:lnTo>
                  <a:lnTo>
                    <a:pt x="3027679" y="5961"/>
                  </a:lnTo>
                </a:path>
              </a:pathLst>
            </a:custGeom>
            <a:ln w="57150">
              <a:solidFill>
                <a:srgbClr val="FF0000"/>
              </a:solidFill>
            </a:ln>
          </p:spPr>
          <p:txBody>
            <a:bodyPr wrap="square" lIns="0" tIns="0" rIns="0" bIns="0" rtlCol="0"/>
            <a:lstStyle/>
            <a:p>
              <a:endParaRPr dirty="0" smtClean="0">
                <a:solidFill>
                  <a:prstClr val="black"/>
                </a:solidFill>
              </a:endParaRPr>
            </a:p>
          </p:txBody>
        </p:sp>
        <p:sp>
          <p:nvSpPr>
            <p:cNvPr id="48" name="object 27"/>
            <p:cNvSpPr/>
            <p:nvPr/>
          </p:nvSpPr>
          <p:spPr>
            <a:xfrm>
              <a:off x="2666262" y="2881629"/>
              <a:ext cx="4045161" cy="1000739"/>
            </a:xfrm>
            <a:prstGeom prst="rect">
              <a:avLst/>
            </a:prstGeom>
            <a:blipFill>
              <a:blip r:embed="rId9" cstate="print"/>
              <a:stretch>
                <a:fillRect/>
              </a:stretch>
            </a:blipFill>
          </p:spPr>
          <p:txBody>
            <a:bodyPr wrap="square" lIns="0" tIns="0" rIns="0" bIns="0" rtlCol="0"/>
            <a:lstStyle/>
            <a:p>
              <a:endParaRPr dirty="0" smtClean="0">
                <a:solidFill>
                  <a:prstClr val="black"/>
                </a:solidFill>
              </a:endParaRPr>
            </a:p>
          </p:txBody>
        </p:sp>
        <p:sp>
          <p:nvSpPr>
            <p:cNvPr id="49" name="object 29"/>
            <p:cNvSpPr/>
            <p:nvPr/>
          </p:nvSpPr>
          <p:spPr>
            <a:xfrm>
              <a:off x="3265423" y="4086021"/>
              <a:ext cx="2631744" cy="2135758"/>
            </a:xfrm>
            <a:prstGeom prst="rect">
              <a:avLst/>
            </a:prstGeom>
            <a:blipFill>
              <a:blip r:embed="rId10" cstate="print"/>
              <a:stretch>
                <a:fillRect/>
              </a:stretch>
            </a:blipFill>
          </p:spPr>
          <p:txBody>
            <a:bodyPr wrap="square" lIns="0" tIns="0" rIns="0" bIns="0" rtlCol="0"/>
            <a:lstStyle/>
            <a:p>
              <a:endParaRPr dirty="0" smtClean="0">
                <a:solidFill>
                  <a:prstClr val="black"/>
                </a:solidFill>
              </a:endParaRPr>
            </a:p>
          </p:txBody>
        </p:sp>
      </p:grpSp>
      <p:sp>
        <p:nvSpPr>
          <p:cNvPr id="2" name="Slide Number Placeholder 1"/>
          <p:cNvSpPr>
            <a:spLocks noGrp="1"/>
          </p:cNvSpPr>
          <p:nvPr>
            <p:ph type="sldNum" sz="quarter" idx="12"/>
          </p:nvPr>
        </p:nvSpPr>
        <p:spPr/>
        <p:txBody>
          <a:bodyPr/>
          <a:lstStyle/>
          <a:p>
            <a:fld id="{A53737D7-B2A1-4E50-85D3-927DA845EDAB}" type="slidenum">
              <a:rPr lang="en-US" smtClean="0"/>
              <a:t>10</a:t>
            </a:fld>
            <a:endParaRPr lang="en-US" dirty="0"/>
          </a:p>
        </p:txBody>
      </p:sp>
    </p:spTree>
    <p:extLst>
      <p:ext uri="{BB962C8B-B14F-4D97-AF65-F5344CB8AC3E}">
        <p14:creationId xmlns:p14="http://schemas.microsoft.com/office/powerpoint/2010/main" val="153321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29249" y="225644"/>
            <a:ext cx="5921991" cy="1077218"/>
          </a:xfrm>
          <a:prstGeom prst="rect">
            <a:avLst/>
          </a:prstGeom>
        </p:spPr>
        <p:txBody>
          <a:bodyPr wrap="square">
            <a:spAutoFit/>
          </a:bodyPr>
          <a:lstStyle/>
          <a:p>
            <a:pPr algn="ctr">
              <a:spcBef>
                <a:spcPct val="0"/>
              </a:spcBef>
            </a:pPr>
            <a:r>
              <a:rPr lang="en-US" altLang="en-US" sz="3200" b="1" dirty="0">
                <a:solidFill>
                  <a:srgbClr val="002950"/>
                </a:solidFill>
                <a:latin typeface="Calibri" panose="020F0502020204030204" pitchFamily="34" charset="0"/>
              </a:rPr>
              <a:t>Acquisitions and Contractual Authority </a:t>
            </a:r>
            <a:r>
              <a:rPr lang="en-US" altLang="en-US" sz="3200" b="1" dirty="0" smtClean="0">
                <a:solidFill>
                  <a:srgbClr val="002950"/>
                </a:solidFill>
                <a:latin typeface="Calibri" panose="020F0502020204030204" pitchFamily="34" charset="0"/>
              </a:rPr>
              <a:t>Disclaimer</a:t>
            </a:r>
            <a:endParaRPr lang="en-US" altLang="en-US" sz="3200" b="1" dirty="0">
              <a:solidFill>
                <a:srgbClr val="002950"/>
              </a:solidFill>
              <a:latin typeface="Calibri" panose="020F0502020204030204" pitchFamily="34" charset="0"/>
            </a:endParaRPr>
          </a:p>
        </p:txBody>
      </p:sp>
      <p:sp>
        <p:nvSpPr>
          <p:cNvPr id="3" name="Rectangle 2"/>
          <p:cNvSpPr/>
          <p:nvPr/>
        </p:nvSpPr>
        <p:spPr>
          <a:xfrm>
            <a:off x="304800" y="1443841"/>
            <a:ext cx="8305800" cy="3416320"/>
          </a:xfrm>
          <a:prstGeom prst="rect">
            <a:avLst/>
          </a:prstGeom>
        </p:spPr>
        <p:txBody>
          <a:bodyPr wrap="square">
            <a:spAutoFit/>
          </a:bodyPr>
          <a:lstStyle/>
          <a:p>
            <a:pPr algn="just" defTabSz="914400" fontAlgn="auto">
              <a:spcBef>
                <a:spcPct val="20000"/>
              </a:spcBef>
              <a:spcAft>
                <a:spcPts val="0"/>
              </a:spcAft>
              <a:defRPr/>
            </a:pPr>
            <a:r>
              <a:rPr lang="en-US" altLang="en-US" sz="2400" dirty="0">
                <a:solidFill>
                  <a:prstClr val="black"/>
                </a:solidFill>
                <a:latin typeface="Calibri" panose="020F0502020204030204" pitchFamily="34" charset="0"/>
              </a:rPr>
              <a:t>Acquisitions and contractual commitments can only be made by Government officials having expressed authority to enter into such agreements on behalf of the United States Government. The only Government officials with such authority are Warranted Contracting Officials. Any discussions of procurement requirements do not constitute contractual direction or authorization of any kind. Future contractual directions, If any, shall only come from the cognizant Department of Veterans Affairs Warranted Contracting Officer.</a:t>
            </a:r>
          </a:p>
        </p:txBody>
      </p:sp>
      <p:sp>
        <p:nvSpPr>
          <p:cNvPr id="4" name="Slide Number Placeholder 3"/>
          <p:cNvSpPr>
            <a:spLocks noGrp="1"/>
          </p:cNvSpPr>
          <p:nvPr>
            <p:ph type="sldNum" sz="quarter" idx="12"/>
          </p:nvPr>
        </p:nvSpPr>
        <p:spPr/>
        <p:txBody>
          <a:bodyPr/>
          <a:lstStyle/>
          <a:p>
            <a:fld id="{A53737D7-B2A1-4E50-85D3-927DA845EDAB}" type="slidenum">
              <a:rPr lang="en-US" smtClean="0"/>
              <a:t>2</a:t>
            </a:fld>
            <a:endParaRPr lang="en-US" dirty="0"/>
          </a:p>
        </p:txBody>
      </p:sp>
    </p:spTree>
    <p:extLst>
      <p:ext uri="{BB962C8B-B14F-4D97-AF65-F5344CB8AC3E}">
        <p14:creationId xmlns:p14="http://schemas.microsoft.com/office/powerpoint/2010/main" val="50406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02258" y="247484"/>
            <a:ext cx="5704764" cy="584775"/>
          </a:xfrm>
          <a:prstGeom prst="rect">
            <a:avLst/>
          </a:prstGeom>
        </p:spPr>
        <p:txBody>
          <a:bodyPr wrap="square">
            <a:spAutoFit/>
          </a:bodyPr>
          <a:lstStyle/>
          <a:p>
            <a:pPr algn="ctr">
              <a:spcBef>
                <a:spcPct val="0"/>
              </a:spcBef>
            </a:pPr>
            <a:r>
              <a:rPr lang="en-US" altLang="en-US" sz="3200" b="1" dirty="0" smtClean="0">
                <a:solidFill>
                  <a:srgbClr val="002950"/>
                </a:solidFill>
                <a:latin typeface="Calibri" panose="020F0502020204030204" pitchFamily="34" charset="0"/>
              </a:rPr>
              <a:t>Overview</a:t>
            </a:r>
            <a:endParaRPr lang="en-US" altLang="en-US" sz="3200" b="1" dirty="0">
              <a:solidFill>
                <a:srgbClr val="002950"/>
              </a:solidFill>
              <a:latin typeface="Calibri" panose="020F0502020204030204" pitchFamily="34" charset="0"/>
            </a:endParaRPr>
          </a:p>
        </p:txBody>
      </p:sp>
      <p:sp>
        <p:nvSpPr>
          <p:cNvPr id="3" name="Rectangle 2"/>
          <p:cNvSpPr/>
          <p:nvPr/>
        </p:nvSpPr>
        <p:spPr>
          <a:xfrm>
            <a:off x="304800" y="1443841"/>
            <a:ext cx="8305800" cy="2677656"/>
          </a:xfrm>
          <a:prstGeom prst="rect">
            <a:avLst/>
          </a:prstGeom>
        </p:spPr>
        <p:txBody>
          <a:bodyPr wrap="square">
            <a:spAutoFit/>
          </a:bodyPr>
          <a:lstStyle/>
          <a:p>
            <a:pPr marL="228600" indent="-228600" defTabSz="914400" fontAlgn="auto">
              <a:spcBef>
                <a:spcPct val="20000"/>
              </a:spcBef>
              <a:spcAft>
                <a:spcPts val="0"/>
              </a:spcAft>
              <a:buFont typeface="Arial" panose="020B0604020202020204" pitchFamily="34" charset="0"/>
              <a:buChar char="•"/>
              <a:defRPr/>
            </a:pPr>
            <a:r>
              <a:rPr lang="en-US" altLang="en-US" sz="2400" dirty="0">
                <a:solidFill>
                  <a:prstClr val="black"/>
                </a:solidFill>
              </a:rPr>
              <a:t>Prosthetics Program</a:t>
            </a:r>
          </a:p>
          <a:p>
            <a:pPr marL="228600" indent="-228600" defTabSz="914400" fontAlgn="auto">
              <a:spcBef>
                <a:spcPct val="20000"/>
              </a:spcBef>
              <a:spcAft>
                <a:spcPts val="0"/>
              </a:spcAft>
              <a:buFont typeface="Arial" panose="020B0604020202020204" pitchFamily="34" charset="0"/>
              <a:buChar char="•"/>
              <a:defRPr/>
            </a:pPr>
            <a:r>
              <a:rPr lang="en-US" altLang="en-US" sz="2400" dirty="0">
                <a:solidFill>
                  <a:prstClr val="black"/>
                </a:solidFill>
              </a:rPr>
              <a:t>Top 18</a:t>
            </a:r>
          </a:p>
          <a:p>
            <a:pPr marL="228600" indent="-228600" defTabSz="914400" fontAlgn="auto">
              <a:spcBef>
                <a:spcPct val="20000"/>
              </a:spcBef>
              <a:spcAft>
                <a:spcPts val="0"/>
              </a:spcAft>
              <a:buFont typeface="Arial" panose="020B0604020202020204" pitchFamily="34" charset="0"/>
              <a:buChar char="•"/>
              <a:defRPr/>
            </a:pPr>
            <a:r>
              <a:rPr lang="en-US" altLang="en-US" sz="2400" dirty="0">
                <a:solidFill>
                  <a:prstClr val="black"/>
                </a:solidFill>
              </a:rPr>
              <a:t>Why Top 18? </a:t>
            </a:r>
          </a:p>
          <a:p>
            <a:pPr marL="228600" indent="-228600" defTabSz="914400" fontAlgn="auto">
              <a:spcBef>
                <a:spcPct val="20000"/>
              </a:spcBef>
              <a:spcAft>
                <a:spcPts val="0"/>
              </a:spcAft>
              <a:buFont typeface="Arial" panose="020B0604020202020204" pitchFamily="34" charset="0"/>
              <a:buChar char="•"/>
              <a:defRPr/>
            </a:pPr>
            <a:r>
              <a:rPr lang="en-US" altLang="en-US" sz="2400" dirty="0">
                <a:solidFill>
                  <a:prstClr val="black"/>
                </a:solidFill>
              </a:rPr>
              <a:t>Update on Prosthetic Program </a:t>
            </a:r>
          </a:p>
          <a:p>
            <a:pPr marL="228600" indent="-228600" defTabSz="914400" fontAlgn="auto">
              <a:spcBef>
                <a:spcPct val="20000"/>
              </a:spcBef>
              <a:spcAft>
                <a:spcPts val="0"/>
              </a:spcAft>
              <a:buFont typeface="Arial" panose="020B0604020202020204" pitchFamily="34" charset="0"/>
              <a:buChar char="•"/>
              <a:defRPr/>
            </a:pPr>
            <a:r>
              <a:rPr lang="en-US" altLang="en-US" sz="2400" dirty="0">
                <a:solidFill>
                  <a:prstClr val="black"/>
                </a:solidFill>
              </a:rPr>
              <a:t>Opportunities Forecast FY17</a:t>
            </a:r>
          </a:p>
          <a:p>
            <a:pPr defTabSz="914400" fontAlgn="auto">
              <a:spcBef>
                <a:spcPct val="20000"/>
              </a:spcBef>
              <a:spcAft>
                <a:spcPts val="0"/>
              </a:spcAft>
              <a:defRPr/>
            </a:pPr>
            <a:endParaRPr lang="en-US" altLang="en-US" sz="2400" dirty="0">
              <a:solidFill>
                <a:prstClr val="black"/>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53737D7-B2A1-4E50-85D3-927DA845EDAB}" type="slidenum">
              <a:rPr lang="en-US" smtClean="0"/>
              <a:t>3</a:t>
            </a:fld>
            <a:endParaRPr lang="en-US" dirty="0"/>
          </a:p>
        </p:txBody>
      </p:sp>
    </p:spTree>
    <p:extLst>
      <p:ext uri="{BB962C8B-B14F-4D97-AF65-F5344CB8AC3E}">
        <p14:creationId xmlns:p14="http://schemas.microsoft.com/office/powerpoint/2010/main" val="1987984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32738" y="196684"/>
            <a:ext cx="5877862" cy="1077218"/>
          </a:xfrm>
          <a:prstGeom prst="rect">
            <a:avLst/>
          </a:prstGeom>
        </p:spPr>
        <p:txBody>
          <a:bodyPr wrap="square">
            <a:spAutoFit/>
          </a:bodyPr>
          <a:lstStyle/>
          <a:p>
            <a:pPr algn="ctr">
              <a:spcBef>
                <a:spcPct val="0"/>
              </a:spcBef>
            </a:pPr>
            <a:r>
              <a:rPr lang="en-US" sz="3200" b="1" dirty="0">
                <a:solidFill>
                  <a:srgbClr val="002950"/>
                </a:solidFill>
              </a:rPr>
              <a:t>Prosthetic Strategic Program</a:t>
            </a:r>
          </a:p>
          <a:p>
            <a:pPr algn="ctr">
              <a:spcBef>
                <a:spcPct val="0"/>
              </a:spcBef>
            </a:pPr>
            <a:endParaRPr lang="en-US" altLang="en-US" sz="3200" b="1" dirty="0">
              <a:solidFill>
                <a:srgbClr val="002950"/>
              </a:solidFill>
            </a:endParaRPr>
          </a:p>
        </p:txBody>
      </p:sp>
      <p:sp>
        <p:nvSpPr>
          <p:cNvPr id="3" name="Rectangle 2"/>
          <p:cNvSpPr/>
          <p:nvPr/>
        </p:nvSpPr>
        <p:spPr>
          <a:xfrm>
            <a:off x="418926" y="1443841"/>
            <a:ext cx="7810674" cy="461665"/>
          </a:xfrm>
          <a:prstGeom prst="rect">
            <a:avLst/>
          </a:prstGeom>
        </p:spPr>
        <p:txBody>
          <a:bodyPr wrap="square">
            <a:spAutoFit/>
          </a:bodyPr>
          <a:lstStyle/>
          <a:p>
            <a:pPr defTabSz="914400" fontAlgn="auto">
              <a:spcBef>
                <a:spcPct val="20000"/>
              </a:spcBef>
              <a:spcAft>
                <a:spcPts val="0"/>
              </a:spcAft>
              <a:defRPr/>
            </a:pPr>
            <a:endParaRPr lang="en-US" altLang="en-US" sz="2400" dirty="0">
              <a:solidFill>
                <a:prstClr val="black"/>
              </a:solidFill>
              <a:latin typeface="Calibri" panose="020F0502020204030204" pitchFamily="34" charset="0"/>
            </a:endParaRPr>
          </a:p>
        </p:txBody>
      </p:sp>
      <p:sp>
        <p:nvSpPr>
          <p:cNvPr id="11" name="object 5"/>
          <p:cNvSpPr/>
          <p:nvPr/>
        </p:nvSpPr>
        <p:spPr>
          <a:xfrm>
            <a:off x="4917312" y="1975357"/>
            <a:ext cx="3794760" cy="3813048"/>
          </a:xfrm>
          <a:custGeom>
            <a:avLst/>
            <a:gdLst/>
            <a:ahLst/>
            <a:cxnLst/>
            <a:rect l="l" t="t" r="r" b="b"/>
            <a:pathLst>
              <a:path w="3782059" h="3819525">
                <a:moveTo>
                  <a:pt x="0" y="630174"/>
                </a:moveTo>
                <a:lnTo>
                  <a:pt x="2089" y="578497"/>
                </a:lnTo>
                <a:lnTo>
                  <a:pt x="8249" y="527969"/>
                </a:lnTo>
                <a:lnTo>
                  <a:pt x="18318" y="478753"/>
                </a:lnTo>
                <a:lnTo>
                  <a:pt x="32133" y="431011"/>
                </a:lnTo>
                <a:lnTo>
                  <a:pt x="49531" y="384905"/>
                </a:lnTo>
                <a:lnTo>
                  <a:pt x="70352" y="340597"/>
                </a:lnTo>
                <a:lnTo>
                  <a:pt x="94433" y="298249"/>
                </a:lnTo>
                <a:lnTo>
                  <a:pt x="121611" y="258025"/>
                </a:lnTo>
                <a:lnTo>
                  <a:pt x="151724" y="220086"/>
                </a:lnTo>
                <a:lnTo>
                  <a:pt x="184610" y="184594"/>
                </a:lnTo>
                <a:lnTo>
                  <a:pt x="220107" y="151712"/>
                </a:lnTo>
                <a:lnTo>
                  <a:pt x="258052" y="121603"/>
                </a:lnTo>
                <a:lnTo>
                  <a:pt x="298284" y="94427"/>
                </a:lnTo>
                <a:lnTo>
                  <a:pt x="340640" y="70349"/>
                </a:lnTo>
                <a:lnTo>
                  <a:pt x="384958" y="49529"/>
                </a:lnTo>
                <a:lnTo>
                  <a:pt x="431076" y="32132"/>
                </a:lnTo>
                <a:lnTo>
                  <a:pt x="478831" y="18317"/>
                </a:lnTo>
                <a:lnTo>
                  <a:pt x="528062" y="8249"/>
                </a:lnTo>
                <a:lnTo>
                  <a:pt x="578606" y="2089"/>
                </a:lnTo>
                <a:lnTo>
                  <a:pt x="630301" y="0"/>
                </a:lnTo>
                <a:lnTo>
                  <a:pt x="3151251" y="0"/>
                </a:lnTo>
                <a:lnTo>
                  <a:pt x="3202945" y="2089"/>
                </a:lnTo>
                <a:lnTo>
                  <a:pt x="3253489" y="8249"/>
                </a:lnTo>
                <a:lnTo>
                  <a:pt x="3302720" y="18317"/>
                </a:lnTo>
                <a:lnTo>
                  <a:pt x="3350475" y="32132"/>
                </a:lnTo>
                <a:lnTo>
                  <a:pt x="3396593" y="49529"/>
                </a:lnTo>
                <a:lnTo>
                  <a:pt x="3440911" y="70349"/>
                </a:lnTo>
                <a:lnTo>
                  <a:pt x="3483267" y="94427"/>
                </a:lnTo>
                <a:lnTo>
                  <a:pt x="3523499" y="121603"/>
                </a:lnTo>
                <a:lnTo>
                  <a:pt x="3561444" y="151712"/>
                </a:lnTo>
                <a:lnTo>
                  <a:pt x="3596941" y="184594"/>
                </a:lnTo>
                <a:lnTo>
                  <a:pt x="3629827" y="220086"/>
                </a:lnTo>
                <a:lnTo>
                  <a:pt x="3659940" y="258025"/>
                </a:lnTo>
                <a:lnTo>
                  <a:pt x="3687118" y="298249"/>
                </a:lnTo>
                <a:lnTo>
                  <a:pt x="3711199" y="340597"/>
                </a:lnTo>
                <a:lnTo>
                  <a:pt x="3732020" y="384905"/>
                </a:lnTo>
                <a:lnTo>
                  <a:pt x="3749418" y="431011"/>
                </a:lnTo>
                <a:lnTo>
                  <a:pt x="3763233" y="478753"/>
                </a:lnTo>
                <a:lnTo>
                  <a:pt x="3773302" y="527969"/>
                </a:lnTo>
                <a:lnTo>
                  <a:pt x="3779462" y="578497"/>
                </a:lnTo>
                <a:lnTo>
                  <a:pt x="3781552" y="630174"/>
                </a:lnTo>
                <a:lnTo>
                  <a:pt x="3781552" y="3188716"/>
                </a:lnTo>
                <a:lnTo>
                  <a:pt x="3779462" y="3240410"/>
                </a:lnTo>
                <a:lnTo>
                  <a:pt x="3773302" y="3290954"/>
                </a:lnTo>
                <a:lnTo>
                  <a:pt x="3763233" y="3340185"/>
                </a:lnTo>
                <a:lnTo>
                  <a:pt x="3749418" y="3387940"/>
                </a:lnTo>
                <a:lnTo>
                  <a:pt x="3732020" y="3434058"/>
                </a:lnTo>
                <a:lnTo>
                  <a:pt x="3711199" y="3478376"/>
                </a:lnTo>
                <a:lnTo>
                  <a:pt x="3687118" y="3520732"/>
                </a:lnTo>
                <a:lnTo>
                  <a:pt x="3659940" y="3560964"/>
                </a:lnTo>
                <a:lnTo>
                  <a:pt x="3629827" y="3598909"/>
                </a:lnTo>
                <a:lnTo>
                  <a:pt x="3596941" y="3634406"/>
                </a:lnTo>
                <a:lnTo>
                  <a:pt x="3561444" y="3667292"/>
                </a:lnTo>
                <a:lnTo>
                  <a:pt x="3523499" y="3697405"/>
                </a:lnTo>
                <a:lnTo>
                  <a:pt x="3483267" y="3724583"/>
                </a:lnTo>
                <a:lnTo>
                  <a:pt x="3440911" y="3748664"/>
                </a:lnTo>
                <a:lnTo>
                  <a:pt x="3396593" y="3769485"/>
                </a:lnTo>
                <a:lnTo>
                  <a:pt x="3350475" y="3786883"/>
                </a:lnTo>
                <a:lnTo>
                  <a:pt x="3302720" y="3800698"/>
                </a:lnTo>
                <a:lnTo>
                  <a:pt x="3253489" y="3810767"/>
                </a:lnTo>
                <a:lnTo>
                  <a:pt x="3202945" y="3816927"/>
                </a:lnTo>
                <a:lnTo>
                  <a:pt x="3151251" y="3819016"/>
                </a:lnTo>
                <a:lnTo>
                  <a:pt x="630301" y="3819016"/>
                </a:lnTo>
                <a:lnTo>
                  <a:pt x="578606" y="3816927"/>
                </a:lnTo>
                <a:lnTo>
                  <a:pt x="528062" y="3810767"/>
                </a:lnTo>
                <a:lnTo>
                  <a:pt x="478831" y="3800698"/>
                </a:lnTo>
                <a:lnTo>
                  <a:pt x="431076" y="3786883"/>
                </a:lnTo>
                <a:lnTo>
                  <a:pt x="384958" y="3769485"/>
                </a:lnTo>
                <a:lnTo>
                  <a:pt x="340640" y="3748664"/>
                </a:lnTo>
                <a:lnTo>
                  <a:pt x="298284" y="3724583"/>
                </a:lnTo>
                <a:lnTo>
                  <a:pt x="258052" y="3697405"/>
                </a:lnTo>
                <a:lnTo>
                  <a:pt x="220107" y="3667292"/>
                </a:lnTo>
                <a:lnTo>
                  <a:pt x="184610" y="3634406"/>
                </a:lnTo>
                <a:lnTo>
                  <a:pt x="151724" y="3598909"/>
                </a:lnTo>
                <a:lnTo>
                  <a:pt x="121611" y="3560964"/>
                </a:lnTo>
                <a:lnTo>
                  <a:pt x="94433" y="3520732"/>
                </a:lnTo>
                <a:lnTo>
                  <a:pt x="70352" y="3478376"/>
                </a:lnTo>
                <a:lnTo>
                  <a:pt x="49531" y="3434058"/>
                </a:lnTo>
                <a:lnTo>
                  <a:pt x="32133" y="3387940"/>
                </a:lnTo>
                <a:lnTo>
                  <a:pt x="18318" y="3340185"/>
                </a:lnTo>
                <a:lnTo>
                  <a:pt x="8249" y="3290954"/>
                </a:lnTo>
                <a:lnTo>
                  <a:pt x="2089" y="3240410"/>
                </a:lnTo>
                <a:lnTo>
                  <a:pt x="0" y="3188716"/>
                </a:lnTo>
                <a:lnTo>
                  <a:pt x="0" y="630174"/>
                </a:lnTo>
                <a:close/>
              </a:path>
            </a:pathLst>
          </a:custGeom>
          <a:ln w="28575">
            <a:solidFill>
              <a:srgbClr val="002950"/>
            </a:solidFill>
          </a:ln>
        </p:spPr>
        <p:txBody>
          <a:bodyPr wrap="square" lIns="0" tIns="0" rIns="0" bIns="0" rtlCol="0"/>
          <a:lstStyle/>
          <a:p>
            <a:endParaRPr dirty="0" smtClean="0">
              <a:solidFill>
                <a:prstClr val="black"/>
              </a:solidFill>
            </a:endParaRPr>
          </a:p>
        </p:txBody>
      </p:sp>
      <p:sp>
        <p:nvSpPr>
          <p:cNvPr id="12" name="object 6"/>
          <p:cNvSpPr/>
          <p:nvPr/>
        </p:nvSpPr>
        <p:spPr>
          <a:xfrm>
            <a:off x="4650104" y="1590547"/>
            <a:ext cx="3060700" cy="774700"/>
          </a:xfrm>
          <a:custGeom>
            <a:avLst/>
            <a:gdLst/>
            <a:ahLst/>
            <a:cxnLst/>
            <a:rect l="l" t="t" r="r" b="b"/>
            <a:pathLst>
              <a:path w="3060700" h="774700">
                <a:moveTo>
                  <a:pt x="2673350" y="0"/>
                </a:moveTo>
                <a:lnTo>
                  <a:pt x="0" y="0"/>
                </a:lnTo>
                <a:lnTo>
                  <a:pt x="0" y="774191"/>
                </a:lnTo>
                <a:lnTo>
                  <a:pt x="2673350" y="774191"/>
                </a:lnTo>
                <a:lnTo>
                  <a:pt x="3060446" y="387096"/>
                </a:lnTo>
                <a:lnTo>
                  <a:pt x="2673350" y="0"/>
                </a:lnTo>
                <a:close/>
              </a:path>
            </a:pathLst>
          </a:custGeom>
          <a:solidFill>
            <a:srgbClr val="002950"/>
          </a:solidFill>
        </p:spPr>
        <p:txBody>
          <a:bodyPr wrap="square" lIns="0" tIns="0" rIns="0" bIns="0" rtlCol="0"/>
          <a:lstStyle/>
          <a:p>
            <a:endParaRPr dirty="0" smtClean="0">
              <a:solidFill>
                <a:prstClr val="black"/>
              </a:solidFill>
            </a:endParaRPr>
          </a:p>
        </p:txBody>
      </p:sp>
      <p:sp>
        <p:nvSpPr>
          <p:cNvPr id="13" name="object 7"/>
          <p:cNvSpPr/>
          <p:nvPr/>
        </p:nvSpPr>
        <p:spPr>
          <a:xfrm>
            <a:off x="4650104" y="1590547"/>
            <a:ext cx="3060700" cy="774700"/>
          </a:xfrm>
          <a:custGeom>
            <a:avLst/>
            <a:gdLst/>
            <a:ahLst/>
            <a:cxnLst/>
            <a:rect l="l" t="t" r="r" b="b"/>
            <a:pathLst>
              <a:path w="3060700" h="774700">
                <a:moveTo>
                  <a:pt x="0" y="0"/>
                </a:moveTo>
                <a:lnTo>
                  <a:pt x="2673350" y="0"/>
                </a:lnTo>
                <a:lnTo>
                  <a:pt x="3060446" y="387096"/>
                </a:lnTo>
                <a:lnTo>
                  <a:pt x="2673350" y="774191"/>
                </a:lnTo>
                <a:lnTo>
                  <a:pt x="0" y="774191"/>
                </a:lnTo>
                <a:lnTo>
                  <a:pt x="0" y="0"/>
                </a:lnTo>
                <a:close/>
              </a:path>
            </a:pathLst>
          </a:custGeom>
          <a:ln w="28575">
            <a:solidFill>
              <a:srgbClr val="FFFFFF"/>
            </a:solidFill>
          </a:ln>
        </p:spPr>
        <p:txBody>
          <a:bodyPr wrap="square" lIns="0" tIns="0" rIns="0" bIns="0" rtlCol="0"/>
          <a:lstStyle/>
          <a:p>
            <a:endParaRPr dirty="0" smtClean="0">
              <a:solidFill>
                <a:prstClr val="black"/>
              </a:solidFill>
            </a:endParaRPr>
          </a:p>
        </p:txBody>
      </p:sp>
      <p:sp>
        <p:nvSpPr>
          <p:cNvPr id="14" name="object 8"/>
          <p:cNvSpPr txBox="1"/>
          <p:nvPr/>
        </p:nvSpPr>
        <p:spPr>
          <a:xfrm>
            <a:off x="5129021" y="2401383"/>
            <a:ext cx="3186430" cy="3077766"/>
          </a:xfrm>
          <a:prstGeom prst="rect">
            <a:avLst/>
          </a:prstGeom>
        </p:spPr>
        <p:txBody>
          <a:bodyPr vert="horz" wrap="square" lIns="0" tIns="0" rIns="0" bIns="0" rtlCol="0">
            <a:spAutoFit/>
          </a:bodyPr>
          <a:lstStyle/>
          <a:p>
            <a:pPr marL="355600" marR="226695" indent="-342900">
              <a:buFont typeface="Wingdings"/>
              <a:buChar char=""/>
              <a:tabLst>
                <a:tab pos="355600" algn="l"/>
              </a:tabLst>
            </a:pPr>
            <a:r>
              <a:rPr sz="2000" dirty="0">
                <a:solidFill>
                  <a:prstClr val="black"/>
                </a:solidFill>
                <a:cs typeface="Calibri"/>
              </a:rPr>
              <a:t>N</a:t>
            </a:r>
            <a:r>
              <a:rPr sz="2000" spc="-25" dirty="0">
                <a:solidFill>
                  <a:prstClr val="black"/>
                </a:solidFill>
                <a:cs typeface="Calibri"/>
              </a:rPr>
              <a:t>a</a:t>
            </a:r>
            <a:r>
              <a:rPr sz="2000" dirty="0">
                <a:solidFill>
                  <a:prstClr val="black"/>
                </a:solidFill>
                <a:cs typeface="Calibri"/>
              </a:rPr>
              <a:t>tional </a:t>
            </a:r>
            <a:r>
              <a:rPr sz="2000" spc="-5" dirty="0">
                <a:solidFill>
                  <a:prstClr val="black"/>
                </a:solidFill>
                <a:cs typeface="Calibri"/>
              </a:rPr>
              <a:t>Co</a:t>
            </a:r>
            <a:r>
              <a:rPr sz="2000" spc="-25" dirty="0">
                <a:solidFill>
                  <a:prstClr val="black"/>
                </a:solidFill>
                <a:cs typeface="Calibri"/>
              </a:rPr>
              <a:t>n</a:t>
            </a:r>
            <a:r>
              <a:rPr sz="2000" dirty="0">
                <a:solidFill>
                  <a:prstClr val="black"/>
                </a:solidFill>
                <a:cs typeface="Calibri"/>
              </a:rPr>
              <a:t>t</a:t>
            </a:r>
            <a:r>
              <a:rPr sz="2000" spc="-40" dirty="0">
                <a:solidFill>
                  <a:prstClr val="black"/>
                </a:solidFill>
                <a:cs typeface="Calibri"/>
              </a:rPr>
              <a:t>r</a:t>
            </a:r>
            <a:r>
              <a:rPr sz="2000" dirty="0">
                <a:solidFill>
                  <a:prstClr val="black"/>
                </a:solidFill>
                <a:cs typeface="Calibri"/>
              </a:rPr>
              <a:t>acts Based A</a:t>
            </a:r>
            <a:r>
              <a:rPr sz="2000" spc="5" dirty="0">
                <a:solidFill>
                  <a:prstClr val="black"/>
                </a:solidFill>
                <a:cs typeface="Calibri"/>
              </a:rPr>
              <a:t>p</a:t>
            </a:r>
            <a:r>
              <a:rPr sz="2000" spc="-5" dirty="0">
                <a:solidFill>
                  <a:prstClr val="black"/>
                </a:solidFill>
                <a:cs typeface="Calibri"/>
              </a:rPr>
              <a:t>p</a:t>
            </a:r>
            <a:r>
              <a:rPr sz="2000" spc="-40" dirty="0">
                <a:solidFill>
                  <a:prstClr val="black"/>
                </a:solidFill>
                <a:cs typeface="Calibri"/>
              </a:rPr>
              <a:t>r</a:t>
            </a:r>
            <a:r>
              <a:rPr sz="2000" spc="-5" dirty="0">
                <a:solidFill>
                  <a:prstClr val="black"/>
                </a:solidFill>
                <a:cs typeface="Calibri"/>
              </a:rPr>
              <a:t>oach</a:t>
            </a:r>
            <a:endParaRPr sz="2000" dirty="0">
              <a:solidFill>
                <a:prstClr val="black"/>
              </a:solidFill>
              <a:cs typeface="Calibri"/>
            </a:endParaRPr>
          </a:p>
          <a:p>
            <a:pPr marL="355600" marR="5080" indent="-342900">
              <a:buFont typeface="Wingdings"/>
              <a:buChar char=""/>
              <a:tabLst>
                <a:tab pos="355600" algn="l"/>
              </a:tabLst>
            </a:pPr>
            <a:r>
              <a:rPr sz="2000" dirty="0">
                <a:solidFill>
                  <a:prstClr val="black"/>
                </a:solidFill>
                <a:cs typeface="Calibri"/>
              </a:rPr>
              <a:t>I</a:t>
            </a:r>
            <a:r>
              <a:rPr sz="2000" spc="-10" dirty="0">
                <a:solidFill>
                  <a:prstClr val="black"/>
                </a:solidFill>
                <a:cs typeface="Calibri"/>
              </a:rPr>
              <a:t>m</a:t>
            </a:r>
            <a:r>
              <a:rPr sz="2000" spc="-5" dirty="0">
                <a:solidFill>
                  <a:prstClr val="black"/>
                </a:solidFill>
                <a:cs typeface="Calibri"/>
              </a:rPr>
              <a:t>plem</a:t>
            </a:r>
            <a:r>
              <a:rPr sz="2000" dirty="0">
                <a:solidFill>
                  <a:prstClr val="black"/>
                </a:solidFill>
                <a:cs typeface="Calibri"/>
              </a:rPr>
              <a:t>e</a:t>
            </a:r>
            <a:r>
              <a:rPr sz="2000" spc="-25" dirty="0">
                <a:solidFill>
                  <a:prstClr val="black"/>
                </a:solidFill>
                <a:cs typeface="Calibri"/>
              </a:rPr>
              <a:t>nta</a:t>
            </a:r>
            <a:r>
              <a:rPr sz="2000" dirty="0">
                <a:solidFill>
                  <a:prstClr val="black"/>
                </a:solidFill>
                <a:cs typeface="Calibri"/>
              </a:rPr>
              <a:t>tion/Use</a:t>
            </a:r>
            <a:r>
              <a:rPr sz="2000" spc="20" dirty="0">
                <a:solidFill>
                  <a:prstClr val="black"/>
                </a:solidFill>
                <a:cs typeface="Calibri"/>
              </a:rPr>
              <a:t> </a:t>
            </a:r>
            <a:r>
              <a:rPr sz="2000" spc="-5" dirty="0">
                <a:solidFill>
                  <a:prstClr val="black"/>
                </a:solidFill>
                <a:cs typeface="Calibri"/>
              </a:rPr>
              <a:t>o</a:t>
            </a:r>
            <a:r>
              <a:rPr sz="2000" dirty="0">
                <a:solidFill>
                  <a:prstClr val="black"/>
                </a:solidFill>
                <a:cs typeface="Calibri"/>
              </a:rPr>
              <a:t>f</a:t>
            </a:r>
            <a:r>
              <a:rPr sz="2000" spc="-10" dirty="0">
                <a:solidFill>
                  <a:prstClr val="black"/>
                </a:solidFill>
                <a:cs typeface="Calibri"/>
              </a:rPr>
              <a:t> </a:t>
            </a:r>
            <a:r>
              <a:rPr sz="2000" dirty="0">
                <a:solidFill>
                  <a:prstClr val="black"/>
                </a:solidFill>
                <a:cs typeface="Calibri"/>
              </a:rPr>
              <a:t>P</a:t>
            </a:r>
            <a:r>
              <a:rPr sz="2000" spc="-35" dirty="0">
                <a:solidFill>
                  <a:prstClr val="black"/>
                </a:solidFill>
                <a:cs typeface="Calibri"/>
              </a:rPr>
              <a:t>r</a:t>
            </a:r>
            <a:r>
              <a:rPr sz="2000" dirty="0">
                <a:solidFill>
                  <a:prstClr val="black"/>
                </a:solidFill>
                <a:cs typeface="Calibri"/>
              </a:rPr>
              <a:t>e A</a:t>
            </a:r>
            <a:r>
              <a:rPr sz="2000" spc="5" dirty="0">
                <a:solidFill>
                  <a:prstClr val="black"/>
                </a:solidFill>
                <a:cs typeface="Calibri"/>
              </a:rPr>
              <a:t>u</a:t>
            </a:r>
            <a:r>
              <a:rPr sz="2000" dirty="0">
                <a:solidFill>
                  <a:prstClr val="black"/>
                </a:solidFill>
                <a:cs typeface="Calibri"/>
              </a:rPr>
              <a:t>thori</a:t>
            </a:r>
            <a:r>
              <a:rPr sz="2000" spc="-45" dirty="0">
                <a:solidFill>
                  <a:prstClr val="black"/>
                </a:solidFill>
                <a:cs typeface="Calibri"/>
              </a:rPr>
              <a:t>z</a:t>
            </a:r>
            <a:r>
              <a:rPr sz="2000" spc="-25" dirty="0">
                <a:solidFill>
                  <a:prstClr val="black"/>
                </a:solidFill>
                <a:cs typeface="Calibri"/>
              </a:rPr>
              <a:t>a</a:t>
            </a:r>
            <a:r>
              <a:rPr sz="2000" dirty="0">
                <a:solidFill>
                  <a:prstClr val="black"/>
                </a:solidFill>
                <a:cs typeface="Calibri"/>
              </a:rPr>
              <a:t>tion</a:t>
            </a:r>
          </a:p>
          <a:p>
            <a:pPr marL="355600" indent="-342900">
              <a:buFont typeface="Wingdings"/>
              <a:buChar char=""/>
              <a:tabLst>
                <a:tab pos="355600" algn="l"/>
              </a:tabLst>
            </a:pPr>
            <a:r>
              <a:rPr sz="2000" dirty="0">
                <a:solidFill>
                  <a:prstClr val="black"/>
                </a:solidFill>
                <a:cs typeface="Calibri"/>
              </a:rPr>
              <a:t>E</a:t>
            </a:r>
            <a:r>
              <a:rPr sz="2000" spc="-5" dirty="0">
                <a:solidFill>
                  <a:prstClr val="black"/>
                </a:solidFill>
                <a:cs typeface="Calibri"/>
              </a:rPr>
              <a:t>n</a:t>
            </a:r>
            <a:r>
              <a:rPr sz="2000" spc="5" dirty="0">
                <a:solidFill>
                  <a:prstClr val="black"/>
                </a:solidFill>
                <a:cs typeface="Calibri"/>
              </a:rPr>
              <a:t>h</a:t>
            </a:r>
            <a:r>
              <a:rPr sz="2000" dirty="0">
                <a:solidFill>
                  <a:prstClr val="black"/>
                </a:solidFill>
                <a:cs typeface="Calibri"/>
              </a:rPr>
              <a:t>an</a:t>
            </a:r>
            <a:r>
              <a:rPr sz="2000" spc="5" dirty="0">
                <a:solidFill>
                  <a:prstClr val="black"/>
                </a:solidFill>
                <a:cs typeface="Calibri"/>
              </a:rPr>
              <a:t>c</a:t>
            </a:r>
            <a:r>
              <a:rPr sz="2000" dirty="0">
                <a:solidFill>
                  <a:prstClr val="black"/>
                </a:solidFill>
                <a:cs typeface="Calibri"/>
              </a:rPr>
              <a:t>es</a:t>
            </a:r>
            <a:r>
              <a:rPr sz="2000" spc="-30" dirty="0">
                <a:solidFill>
                  <a:prstClr val="black"/>
                </a:solidFill>
                <a:cs typeface="Calibri"/>
              </a:rPr>
              <a:t> </a:t>
            </a:r>
            <a:r>
              <a:rPr sz="2000" spc="-55" dirty="0">
                <a:solidFill>
                  <a:prstClr val="black"/>
                </a:solidFill>
                <a:cs typeface="Calibri"/>
              </a:rPr>
              <a:t>E</a:t>
            </a:r>
            <a:r>
              <a:rPr sz="2000" spc="-25" dirty="0">
                <a:solidFill>
                  <a:prstClr val="black"/>
                </a:solidFill>
                <a:cs typeface="Calibri"/>
              </a:rPr>
              <a:t>f</a:t>
            </a:r>
            <a:r>
              <a:rPr sz="2000" spc="-5" dirty="0">
                <a:solidFill>
                  <a:prstClr val="black"/>
                </a:solidFill>
                <a:cs typeface="Calibri"/>
              </a:rPr>
              <a:t>ficien</a:t>
            </a:r>
            <a:r>
              <a:rPr sz="2000" spc="5" dirty="0">
                <a:solidFill>
                  <a:prstClr val="black"/>
                </a:solidFill>
                <a:cs typeface="Calibri"/>
              </a:rPr>
              <a:t>c</a:t>
            </a:r>
            <a:r>
              <a:rPr sz="2000" dirty="0">
                <a:solidFill>
                  <a:prstClr val="black"/>
                </a:solidFill>
                <a:cs typeface="Calibri"/>
              </a:rPr>
              <a:t>y</a:t>
            </a:r>
          </a:p>
          <a:p>
            <a:pPr marL="355600" indent="-342900">
              <a:buFont typeface="Wingdings"/>
              <a:buChar char=""/>
              <a:tabLst>
                <a:tab pos="355600" algn="l"/>
              </a:tabLst>
            </a:pPr>
            <a:r>
              <a:rPr sz="2000" spc="-5" dirty="0">
                <a:solidFill>
                  <a:prstClr val="black"/>
                </a:solidFill>
                <a:cs typeface="Calibri"/>
              </a:rPr>
              <a:t>Co</a:t>
            </a:r>
            <a:r>
              <a:rPr sz="2000" spc="-35" dirty="0">
                <a:solidFill>
                  <a:prstClr val="black"/>
                </a:solidFill>
                <a:cs typeface="Calibri"/>
              </a:rPr>
              <a:t>s</a:t>
            </a:r>
            <a:r>
              <a:rPr sz="2000" dirty="0">
                <a:solidFill>
                  <a:prstClr val="black"/>
                </a:solidFill>
                <a:cs typeface="Calibri"/>
              </a:rPr>
              <a:t>t </a:t>
            </a:r>
            <a:r>
              <a:rPr sz="2000" spc="-55" dirty="0">
                <a:solidFill>
                  <a:prstClr val="black"/>
                </a:solidFill>
                <a:cs typeface="Calibri"/>
              </a:rPr>
              <a:t>E</a:t>
            </a:r>
            <a:r>
              <a:rPr sz="2000" spc="-25" dirty="0">
                <a:solidFill>
                  <a:prstClr val="black"/>
                </a:solidFill>
                <a:cs typeface="Calibri"/>
              </a:rPr>
              <a:t>f</a:t>
            </a:r>
            <a:r>
              <a:rPr sz="2000" spc="-50" dirty="0">
                <a:solidFill>
                  <a:prstClr val="black"/>
                </a:solidFill>
                <a:cs typeface="Calibri"/>
              </a:rPr>
              <a:t>f</a:t>
            </a:r>
            <a:r>
              <a:rPr sz="2000" dirty="0">
                <a:solidFill>
                  <a:prstClr val="black"/>
                </a:solidFill>
                <a:cs typeface="Calibri"/>
              </a:rPr>
              <a:t>ecti</a:t>
            </a:r>
            <a:r>
              <a:rPr sz="2000" spc="-40" dirty="0">
                <a:solidFill>
                  <a:prstClr val="black"/>
                </a:solidFill>
                <a:cs typeface="Calibri"/>
              </a:rPr>
              <a:t>v</a:t>
            </a:r>
            <a:r>
              <a:rPr sz="2000" dirty="0">
                <a:solidFill>
                  <a:prstClr val="black"/>
                </a:solidFill>
                <a:cs typeface="Calibri"/>
              </a:rPr>
              <a:t>e</a:t>
            </a:r>
          </a:p>
          <a:p>
            <a:pPr marL="355600" indent="-342900">
              <a:buFont typeface="Wingdings"/>
              <a:buChar char=""/>
              <a:tabLst>
                <a:tab pos="355600" algn="l"/>
              </a:tabLst>
            </a:pPr>
            <a:r>
              <a:rPr sz="2000" spc="-95" dirty="0">
                <a:solidFill>
                  <a:prstClr val="black"/>
                </a:solidFill>
                <a:cs typeface="Calibri"/>
              </a:rPr>
              <a:t>V</a:t>
            </a:r>
            <a:r>
              <a:rPr sz="2000" spc="-15" dirty="0">
                <a:solidFill>
                  <a:prstClr val="black"/>
                </a:solidFill>
                <a:cs typeface="Calibri"/>
              </a:rPr>
              <a:t>e</a:t>
            </a:r>
            <a:r>
              <a:rPr sz="2000" spc="-25" dirty="0">
                <a:solidFill>
                  <a:prstClr val="black"/>
                </a:solidFill>
                <a:cs typeface="Calibri"/>
              </a:rPr>
              <a:t>t</a:t>
            </a:r>
            <a:r>
              <a:rPr sz="2000" dirty="0">
                <a:solidFill>
                  <a:prstClr val="black"/>
                </a:solidFill>
                <a:cs typeface="Calibri"/>
              </a:rPr>
              <a:t>e</a:t>
            </a:r>
            <a:r>
              <a:rPr sz="2000" spc="-45" dirty="0">
                <a:solidFill>
                  <a:prstClr val="black"/>
                </a:solidFill>
                <a:cs typeface="Calibri"/>
              </a:rPr>
              <a:t>r</a:t>
            </a:r>
            <a:r>
              <a:rPr sz="2000" dirty="0">
                <a:solidFill>
                  <a:prstClr val="black"/>
                </a:solidFill>
                <a:cs typeface="Calibri"/>
              </a:rPr>
              <a:t>an</a:t>
            </a:r>
            <a:r>
              <a:rPr sz="2000" spc="5" dirty="0">
                <a:solidFill>
                  <a:prstClr val="black"/>
                </a:solidFill>
                <a:cs typeface="Calibri"/>
              </a:rPr>
              <a:t>/</a:t>
            </a:r>
            <a:r>
              <a:rPr sz="2000" dirty="0">
                <a:solidFill>
                  <a:prstClr val="black"/>
                </a:solidFill>
                <a:cs typeface="Calibri"/>
              </a:rPr>
              <a:t>Mis</a:t>
            </a:r>
            <a:r>
              <a:rPr sz="2000" spc="-10" dirty="0">
                <a:solidFill>
                  <a:prstClr val="black"/>
                </a:solidFill>
                <a:cs typeface="Calibri"/>
              </a:rPr>
              <a:t>s</a:t>
            </a:r>
            <a:r>
              <a:rPr sz="2000" dirty="0">
                <a:solidFill>
                  <a:prstClr val="black"/>
                </a:solidFill>
                <a:cs typeface="Calibri"/>
              </a:rPr>
              <a:t>ion</a:t>
            </a:r>
            <a:r>
              <a:rPr sz="2000" spc="5" dirty="0">
                <a:solidFill>
                  <a:prstClr val="black"/>
                </a:solidFill>
                <a:cs typeface="Calibri"/>
              </a:rPr>
              <a:t> </a:t>
            </a:r>
            <a:r>
              <a:rPr sz="2000" spc="-5" dirty="0">
                <a:solidFill>
                  <a:prstClr val="black"/>
                </a:solidFill>
                <a:cs typeface="Calibri"/>
              </a:rPr>
              <a:t>Orie</a:t>
            </a:r>
            <a:r>
              <a:rPr sz="2000" spc="-25" dirty="0">
                <a:solidFill>
                  <a:prstClr val="black"/>
                </a:solidFill>
                <a:cs typeface="Calibri"/>
              </a:rPr>
              <a:t>nt</a:t>
            </a:r>
            <a:r>
              <a:rPr sz="2000" dirty="0">
                <a:solidFill>
                  <a:prstClr val="black"/>
                </a:solidFill>
                <a:cs typeface="Calibri"/>
              </a:rPr>
              <a:t>ed</a:t>
            </a:r>
          </a:p>
          <a:p>
            <a:pPr marL="355600" marR="436880" indent="-342900">
              <a:buFont typeface="Wingdings"/>
              <a:buChar char=""/>
              <a:tabLst>
                <a:tab pos="355600" algn="l"/>
              </a:tabLst>
            </a:pPr>
            <a:r>
              <a:rPr sz="2000" spc="-5" dirty="0">
                <a:solidFill>
                  <a:prstClr val="black"/>
                </a:solidFill>
                <a:cs typeface="Calibri"/>
              </a:rPr>
              <a:t>S</a:t>
            </a:r>
            <a:r>
              <a:rPr sz="2000" spc="-35" dirty="0">
                <a:solidFill>
                  <a:prstClr val="black"/>
                </a:solidFill>
                <a:cs typeface="Calibri"/>
              </a:rPr>
              <a:t>a</a:t>
            </a:r>
            <a:r>
              <a:rPr sz="2000" spc="-30" dirty="0">
                <a:solidFill>
                  <a:prstClr val="black"/>
                </a:solidFill>
                <a:cs typeface="Calibri"/>
              </a:rPr>
              <a:t>v</a:t>
            </a:r>
            <a:r>
              <a:rPr sz="2000" dirty="0">
                <a:solidFill>
                  <a:prstClr val="black"/>
                </a:solidFill>
                <a:cs typeface="Calibri"/>
              </a:rPr>
              <a:t>es</a:t>
            </a:r>
            <a:r>
              <a:rPr sz="2000" spc="5" dirty="0">
                <a:solidFill>
                  <a:prstClr val="black"/>
                </a:solidFill>
                <a:cs typeface="Calibri"/>
              </a:rPr>
              <a:t> </a:t>
            </a:r>
            <a:r>
              <a:rPr sz="2000" spc="-165" dirty="0">
                <a:solidFill>
                  <a:prstClr val="black"/>
                </a:solidFill>
                <a:cs typeface="Calibri"/>
              </a:rPr>
              <a:t>T</a:t>
            </a:r>
            <a:r>
              <a:rPr sz="2000" spc="-25" dirty="0">
                <a:solidFill>
                  <a:prstClr val="black"/>
                </a:solidFill>
                <a:cs typeface="Calibri"/>
              </a:rPr>
              <a:t>a</a:t>
            </a:r>
            <a:r>
              <a:rPr sz="2000" spc="-5" dirty="0">
                <a:solidFill>
                  <a:prstClr val="black"/>
                </a:solidFill>
                <a:cs typeface="Calibri"/>
              </a:rPr>
              <a:t>xp</a:t>
            </a:r>
            <a:r>
              <a:rPr sz="2000" spc="-40" dirty="0">
                <a:solidFill>
                  <a:prstClr val="black"/>
                </a:solidFill>
                <a:cs typeface="Calibri"/>
              </a:rPr>
              <a:t>a</a:t>
            </a:r>
            <a:r>
              <a:rPr sz="2000" spc="-20" dirty="0">
                <a:solidFill>
                  <a:prstClr val="black"/>
                </a:solidFill>
                <a:cs typeface="Calibri"/>
              </a:rPr>
              <a:t>y</a:t>
            </a:r>
            <a:r>
              <a:rPr sz="2000" dirty="0">
                <a:solidFill>
                  <a:prstClr val="black"/>
                </a:solidFill>
                <a:cs typeface="Calibri"/>
              </a:rPr>
              <a:t>er $$$</a:t>
            </a:r>
            <a:r>
              <a:rPr sz="2000" spc="-15" dirty="0">
                <a:solidFill>
                  <a:prstClr val="black"/>
                </a:solidFill>
                <a:cs typeface="Calibri"/>
              </a:rPr>
              <a:t> </a:t>
            </a:r>
            <a:r>
              <a:rPr sz="2000" spc="-40" dirty="0">
                <a:solidFill>
                  <a:prstClr val="black"/>
                </a:solidFill>
                <a:cs typeface="Calibri"/>
              </a:rPr>
              <a:t>P</a:t>
            </a:r>
            <a:r>
              <a:rPr sz="2000" dirty="0">
                <a:solidFill>
                  <a:prstClr val="black"/>
                </a:solidFill>
                <a:cs typeface="Calibri"/>
              </a:rPr>
              <a:t>er </a:t>
            </a:r>
            <a:r>
              <a:rPr sz="2000" spc="-5" dirty="0" smtClean="0">
                <a:solidFill>
                  <a:prstClr val="black"/>
                </a:solidFill>
                <a:cs typeface="Calibri"/>
              </a:rPr>
              <a:t>D</a:t>
            </a:r>
            <a:r>
              <a:rPr sz="2000" spc="-10" dirty="0" smtClean="0">
                <a:solidFill>
                  <a:prstClr val="black"/>
                </a:solidFill>
                <a:cs typeface="Calibri"/>
              </a:rPr>
              <a:t>e</a:t>
            </a:r>
            <a:r>
              <a:rPr sz="2000" dirty="0" smtClean="0">
                <a:solidFill>
                  <a:prstClr val="black"/>
                </a:solidFill>
                <a:cs typeface="Calibri"/>
              </a:rPr>
              <a:t>v</a:t>
            </a:r>
            <a:r>
              <a:rPr sz="2000" spc="-10" dirty="0" smtClean="0">
                <a:solidFill>
                  <a:prstClr val="black"/>
                </a:solidFill>
                <a:cs typeface="Calibri"/>
              </a:rPr>
              <a:t>i</a:t>
            </a:r>
            <a:r>
              <a:rPr sz="2000" dirty="0" smtClean="0">
                <a:solidFill>
                  <a:prstClr val="black"/>
                </a:solidFill>
                <a:cs typeface="Calibri"/>
              </a:rPr>
              <a:t>ce</a:t>
            </a:r>
            <a:endParaRPr lang="en-US" sz="2000" dirty="0" smtClean="0">
              <a:solidFill>
                <a:prstClr val="black"/>
              </a:solidFill>
              <a:cs typeface="Calibri"/>
            </a:endParaRPr>
          </a:p>
          <a:p>
            <a:pPr marL="355600" marR="436880" indent="-342900">
              <a:buFont typeface="Wingdings"/>
              <a:buChar char=""/>
              <a:tabLst>
                <a:tab pos="355600" algn="l"/>
              </a:tabLst>
            </a:pPr>
            <a:r>
              <a:rPr lang="en-US" sz="2000" dirty="0" smtClean="0">
                <a:solidFill>
                  <a:prstClr val="black"/>
                </a:solidFill>
                <a:cs typeface="Calibri"/>
              </a:rPr>
              <a:t>Leverage VHA Spend </a:t>
            </a:r>
            <a:endParaRPr sz="2000" dirty="0">
              <a:solidFill>
                <a:prstClr val="black"/>
              </a:solidFill>
              <a:cs typeface="Calibri"/>
            </a:endParaRPr>
          </a:p>
        </p:txBody>
      </p:sp>
      <p:sp>
        <p:nvSpPr>
          <p:cNvPr id="15" name="object 9"/>
          <p:cNvSpPr/>
          <p:nvPr/>
        </p:nvSpPr>
        <p:spPr>
          <a:xfrm>
            <a:off x="304800" y="1975929"/>
            <a:ext cx="3798417" cy="3811904"/>
          </a:xfrm>
          <a:custGeom>
            <a:avLst/>
            <a:gdLst/>
            <a:ahLst/>
            <a:cxnLst/>
            <a:rect l="l" t="t" r="r" b="b"/>
            <a:pathLst>
              <a:path w="3782060" h="3811904">
                <a:moveTo>
                  <a:pt x="0" y="630301"/>
                </a:moveTo>
                <a:lnTo>
                  <a:pt x="2089" y="578606"/>
                </a:lnTo>
                <a:lnTo>
                  <a:pt x="8249" y="528062"/>
                </a:lnTo>
                <a:lnTo>
                  <a:pt x="18317" y="478831"/>
                </a:lnTo>
                <a:lnTo>
                  <a:pt x="32131" y="431076"/>
                </a:lnTo>
                <a:lnTo>
                  <a:pt x="49529" y="384958"/>
                </a:lnTo>
                <a:lnTo>
                  <a:pt x="70349" y="340640"/>
                </a:lnTo>
                <a:lnTo>
                  <a:pt x="94429" y="298284"/>
                </a:lnTo>
                <a:lnTo>
                  <a:pt x="121605" y="258052"/>
                </a:lnTo>
                <a:lnTo>
                  <a:pt x="151717" y="220107"/>
                </a:lnTo>
                <a:lnTo>
                  <a:pt x="184602" y="184610"/>
                </a:lnTo>
                <a:lnTo>
                  <a:pt x="220097" y="151724"/>
                </a:lnTo>
                <a:lnTo>
                  <a:pt x="258041" y="121611"/>
                </a:lnTo>
                <a:lnTo>
                  <a:pt x="298272" y="94433"/>
                </a:lnTo>
                <a:lnTo>
                  <a:pt x="340626" y="70352"/>
                </a:lnTo>
                <a:lnTo>
                  <a:pt x="384942" y="49531"/>
                </a:lnTo>
                <a:lnTo>
                  <a:pt x="431058" y="32133"/>
                </a:lnTo>
                <a:lnTo>
                  <a:pt x="478812" y="18318"/>
                </a:lnTo>
                <a:lnTo>
                  <a:pt x="528040" y="8249"/>
                </a:lnTo>
                <a:lnTo>
                  <a:pt x="578582" y="2089"/>
                </a:lnTo>
                <a:lnTo>
                  <a:pt x="630275" y="0"/>
                </a:lnTo>
                <a:lnTo>
                  <a:pt x="3151276" y="0"/>
                </a:lnTo>
                <a:lnTo>
                  <a:pt x="3202971" y="2089"/>
                </a:lnTo>
                <a:lnTo>
                  <a:pt x="3253514" y="8249"/>
                </a:lnTo>
                <a:lnTo>
                  <a:pt x="3302745" y="18318"/>
                </a:lnTo>
                <a:lnTo>
                  <a:pt x="3350500" y="32133"/>
                </a:lnTo>
                <a:lnTo>
                  <a:pt x="3396618" y="49531"/>
                </a:lnTo>
                <a:lnTo>
                  <a:pt x="3440936" y="70352"/>
                </a:lnTo>
                <a:lnTo>
                  <a:pt x="3483292" y="94433"/>
                </a:lnTo>
                <a:lnTo>
                  <a:pt x="3523524" y="121611"/>
                </a:lnTo>
                <a:lnTo>
                  <a:pt x="3561470" y="151724"/>
                </a:lnTo>
                <a:lnTo>
                  <a:pt x="3596967" y="184610"/>
                </a:lnTo>
                <a:lnTo>
                  <a:pt x="3629853" y="220107"/>
                </a:lnTo>
                <a:lnTo>
                  <a:pt x="3659966" y="258052"/>
                </a:lnTo>
                <a:lnTo>
                  <a:pt x="3687144" y="298284"/>
                </a:lnTo>
                <a:lnTo>
                  <a:pt x="3711224" y="340640"/>
                </a:lnTo>
                <a:lnTo>
                  <a:pt x="3732045" y="384958"/>
                </a:lnTo>
                <a:lnTo>
                  <a:pt x="3749444" y="431076"/>
                </a:lnTo>
                <a:lnTo>
                  <a:pt x="3763259" y="478831"/>
                </a:lnTo>
                <a:lnTo>
                  <a:pt x="3773327" y="528062"/>
                </a:lnTo>
                <a:lnTo>
                  <a:pt x="3779487" y="578606"/>
                </a:lnTo>
                <a:lnTo>
                  <a:pt x="3781577" y="630301"/>
                </a:lnTo>
                <a:lnTo>
                  <a:pt x="3781577" y="3181223"/>
                </a:lnTo>
                <a:lnTo>
                  <a:pt x="3779487" y="3232917"/>
                </a:lnTo>
                <a:lnTo>
                  <a:pt x="3773327" y="3283461"/>
                </a:lnTo>
                <a:lnTo>
                  <a:pt x="3763259" y="3332692"/>
                </a:lnTo>
                <a:lnTo>
                  <a:pt x="3749444" y="3380447"/>
                </a:lnTo>
                <a:lnTo>
                  <a:pt x="3732045" y="3426565"/>
                </a:lnTo>
                <a:lnTo>
                  <a:pt x="3711224" y="3470883"/>
                </a:lnTo>
                <a:lnTo>
                  <a:pt x="3687144" y="3513239"/>
                </a:lnTo>
                <a:lnTo>
                  <a:pt x="3659966" y="3553471"/>
                </a:lnTo>
                <a:lnTo>
                  <a:pt x="3629853" y="3591416"/>
                </a:lnTo>
                <a:lnTo>
                  <a:pt x="3596967" y="3626913"/>
                </a:lnTo>
                <a:lnTo>
                  <a:pt x="3561470" y="3659799"/>
                </a:lnTo>
                <a:lnTo>
                  <a:pt x="3523524" y="3689912"/>
                </a:lnTo>
                <a:lnTo>
                  <a:pt x="3483292" y="3717090"/>
                </a:lnTo>
                <a:lnTo>
                  <a:pt x="3440936" y="3741171"/>
                </a:lnTo>
                <a:lnTo>
                  <a:pt x="3396618" y="3761992"/>
                </a:lnTo>
                <a:lnTo>
                  <a:pt x="3350500" y="3779390"/>
                </a:lnTo>
                <a:lnTo>
                  <a:pt x="3302745" y="3793205"/>
                </a:lnTo>
                <a:lnTo>
                  <a:pt x="3253514" y="3803274"/>
                </a:lnTo>
                <a:lnTo>
                  <a:pt x="3202971" y="3809434"/>
                </a:lnTo>
                <a:lnTo>
                  <a:pt x="3151276" y="3811524"/>
                </a:lnTo>
                <a:lnTo>
                  <a:pt x="630275" y="3811524"/>
                </a:lnTo>
                <a:lnTo>
                  <a:pt x="578582" y="3809434"/>
                </a:lnTo>
                <a:lnTo>
                  <a:pt x="528040" y="3803274"/>
                </a:lnTo>
                <a:lnTo>
                  <a:pt x="478812" y="3793205"/>
                </a:lnTo>
                <a:lnTo>
                  <a:pt x="431058" y="3779390"/>
                </a:lnTo>
                <a:lnTo>
                  <a:pt x="384942" y="3761992"/>
                </a:lnTo>
                <a:lnTo>
                  <a:pt x="340626" y="3741171"/>
                </a:lnTo>
                <a:lnTo>
                  <a:pt x="298272" y="3717090"/>
                </a:lnTo>
                <a:lnTo>
                  <a:pt x="258041" y="3689912"/>
                </a:lnTo>
                <a:lnTo>
                  <a:pt x="220097" y="3659799"/>
                </a:lnTo>
                <a:lnTo>
                  <a:pt x="184602" y="3626913"/>
                </a:lnTo>
                <a:lnTo>
                  <a:pt x="151717" y="3591416"/>
                </a:lnTo>
                <a:lnTo>
                  <a:pt x="121605" y="3553471"/>
                </a:lnTo>
                <a:lnTo>
                  <a:pt x="94429" y="3513239"/>
                </a:lnTo>
                <a:lnTo>
                  <a:pt x="70349" y="3470883"/>
                </a:lnTo>
                <a:lnTo>
                  <a:pt x="49529" y="3426565"/>
                </a:lnTo>
                <a:lnTo>
                  <a:pt x="32131" y="3380447"/>
                </a:lnTo>
                <a:lnTo>
                  <a:pt x="18317" y="3332692"/>
                </a:lnTo>
                <a:lnTo>
                  <a:pt x="8249" y="3283461"/>
                </a:lnTo>
                <a:lnTo>
                  <a:pt x="2089" y="3232917"/>
                </a:lnTo>
                <a:lnTo>
                  <a:pt x="0" y="3181223"/>
                </a:lnTo>
                <a:lnTo>
                  <a:pt x="0" y="630301"/>
                </a:lnTo>
                <a:close/>
              </a:path>
            </a:pathLst>
          </a:custGeom>
          <a:ln w="28575">
            <a:solidFill>
              <a:srgbClr val="002950"/>
            </a:solidFill>
          </a:ln>
        </p:spPr>
        <p:txBody>
          <a:bodyPr wrap="square" lIns="0" tIns="0" rIns="0" bIns="0" rtlCol="0"/>
          <a:lstStyle/>
          <a:p>
            <a:endParaRPr dirty="0" smtClean="0">
              <a:solidFill>
                <a:prstClr val="black"/>
              </a:solidFill>
            </a:endParaRPr>
          </a:p>
        </p:txBody>
      </p:sp>
      <p:sp>
        <p:nvSpPr>
          <p:cNvPr id="23" name="object 10"/>
          <p:cNvSpPr/>
          <p:nvPr/>
        </p:nvSpPr>
        <p:spPr>
          <a:xfrm>
            <a:off x="430999" y="1578102"/>
            <a:ext cx="3060700" cy="774700"/>
          </a:xfrm>
          <a:custGeom>
            <a:avLst/>
            <a:gdLst/>
            <a:ahLst/>
            <a:cxnLst/>
            <a:rect l="l" t="t" r="r" b="b"/>
            <a:pathLst>
              <a:path w="3060700" h="774700">
                <a:moveTo>
                  <a:pt x="2673388" y="0"/>
                </a:moveTo>
                <a:lnTo>
                  <a:pt x="0" y="0"/>
                </a:lnTo>
                <a:lnTo>
                  <a:pt x="0" y="774192"/>
                </a:lnTo>
                <a:lnTo>
                  <a:pt x="2673388" y="774192"/>
                </a:lnTo>
                <a:lnTo>
                  <a:pt x="3060484" y="387096"/>
                </a:lnTo>
                <a:lnTo>
                  <a:pt x="2673388" y="0"/>
                </a:lnTo>
                <a:close/>
              </a:path>
            </a:pathLst>
          </a:custGeom>
          <a:solidFill>
            <a:schemeClr val="tx2">
              <a:lumMod val="75000"/>
            </a:schemeClr>
          </a:solidFill>
        </p:spPr>
        <p:txBody>
          <a:bodyPr wrap="square" lIns="0" tIns="0" rIns="0" bIns="0" rtlCol="0"/>
          <a:lstStyle/>
          <a:p>
            <a:endParaRPr dirty="0" smtClean="0">
              <a:solidFill>
                <a:prstClr val="black"/>
              </a:solidFill>
            </a:endParaRPr>
          </a:p>
        </p:txBody>
      </p:sp>
      <p:sp>
        <p:nvSpPr>
          <p:cNvPr id="24" name="object 11"/>
          <p:cNvSpPr/>
          <p:nvPr/>
        </p:nvSpPr>
        <p:spPr>
          <a:xfrm>
            <a:off x="430999" y="1578102"/>
            <a:ext cx="3060700" cy="774700"/>
          </a:xfrm>
          <a:custGeom>
            <a:avLst/>
            <a:gdLst/>
            <a:ahLst/>
            <a:cxnLst/>
            <a:rect l="l" t="t" r="r" b="b"/>
            <a:pathLst>
              <a:path w="3060700" h="774700">
                <a:moveTo>
                  <a:pt x="0" y="0"/>
                </a:moveTo>
                <a:lnTo>
                  <a:pt x="2673388" y="0"/>
                </a:lnTo>
                <a:lnTo>
                  <a:pt x="3060484" y="387096"/>
                </a:lnTo>
                <a:lnTo>
                  <a:pt x="2673388" y="774192"/>
                </a:lnTo>
                <a:lnTo>
                  <a:pt x="0" y="774192"/>
                </a:lnTo>
                <a:lnTo>
                  <a:pt x="0" y="0"/>
                </a:lnTo>
                <a:close/>
              </a:path>
            </a:pathLst>
          </a:custGeom>
          <a:ln w="28574">
            <a:solidFill>
              <a:srgbClr val="FFFFFF"/>
            </a:solidFill>
          </a:ln>
        </p:spPr>
        <p:txBody>
          <a:bodyPr wrap="square" lIns="0" tIns="0" rIns="0" bIns="0" rtlCol="0"/>
          <a:lstStyle/>
          <a:p>
            <a:endParaRPr dirty="0" smtClean="0">
              <a:solidFill>
                <a:prstClr val="black"/>
              </a:solidFill>
            </a:endParaRPr>
          </a:p>
        </p:txBody>
      </p:sp>
      <p:sp>
        <p:nvSpPr>
          <p:cNvPr id="25" name="object 12"/>
          <p:cNvSpPr txBox="1"/>
          <p:nvPr/>
        </p:nvSpPr>
        <p:spPr>
          <a:xfrm>
            <a:off x="844397" y="2412016"/>
            <a:ext cx="3258820" cy="2680221"/>
          </a:xfrm>
          <a:prstGeom prst="rect">
            <a:avLst/>
          </a:prstGeom>
        </p:spPr>
        <p:txBody>
          <a:bodyPr vert="horz" wrap="square" lIns="0" tIns="0" rIns="0" bIns="0" rtlCol="0">
            <a:spAutoFit/>
          </a:bodyPr>
          <a:lstStyle/>
          <a:p>
            <a:pPr marL="355600" marR="470534" indent="-342900">
              <a:buFont typeface="Wingdings"/>
              <a:buChar char=""/>
              <a:tabLst>
                <a:tab pos="355600" algn="l"/>
              </a:tabLst>
            </a:pPr>
            <a:r>
              <a:rPr sz="2000" dirty="0">
                <a:solidFill>
                  <a:prstClr val="black"/>
                </a:solidFill>
                <a:cs typeface="Calibri"/>
              </a:rPr>
              <a:t>P</a:t>
            </a:r>
            <a:r>
              <a:rPr sz="2000" spc="-45" dirty="0">
                <a:solidFill>
                  <a:prstClr val="black"/>
                </a:solidFill>
                <a:cs typeface="Calibri"/>
              </a:rPr>
              <a:t>r</a:t>
            </a:r>
            <a:r>
              <a:rPr sz="2000" spc="-5" dirty="0">
                <a:solidFill>
                  <a:prstClr val="black"/>
                </a:solidFill>
                <a:cs typeface="Calibri"/>
              </a:rPr>
              <a:t>ol</a:t>
            </a:r>
            <a:r>
              <a:rPr sz="2000" spc="-10" dirty="0">
                <a:solidFill>
                  <a:prstClr val="black"/>
                </a:solidFill>
                <a:cs typeface="Calibri"/>
              </a:rPr>
              <a:t>i</a:t>
            </a:r>
            <a:r>
              <a:rPr sz="2000" spc="-5" dirty="0">
                <a:solidFill>
                  <a:prstClr val="black"/>
                </a:solidFill>
                <a:cs typeface="Calibri"/>
              </a:rPr>
              <a:t>fi</a:t>
            </a:r>
            <a:r>
              <a:rPr sz="2000" dirty="0">
                <a:solidFill>
                  <a:prstClr val="black"/>
                </a:solidFill>
                <a:cs typeface="Calibri"/>
              </a:rPr>
              <a:t>c</a:t>
            </a:r>
            <a:r>
              <a:rPr sz="2000" spc="25" dirty="0">
                <a:solidFill>
                  <a:prstClr val="black"/>
                </a:solidFill>
                <a:cs typeface="Calibri"/>
              </a:rPr>
              <a:t> </a:t>
            </a:r>
            <a:r>
              <a:rPr sz="2000" dirty="0">
                <a:solidFill>
                  <a:prstClr val="black"/>
                </a:solidFill>
                <a:cs typeface="Calibri"/>
              </a:rPr>
              <a:t>U</a:t>
            </a:r>
            <a:r>
              <a:rPr sz="2000" spc="-10" dirty="0">
                <a:solidFill>
                  <a:prstClr val="black"/>
                </a:solidFill>
                <a:cs typeface="Calibri"/>
              </a:rPr>
              <a:t>s</a:t>
            </a:r>
            <a:r>
              <a:rPr sz="2000" dirty="0">
                <a:solidFill>
                  <a:prstClr val="black"/>
                </a:solidFill>
                <a:cs typeface="Calibri"/>
              </a:rPr>
              <a:t>e </a:t>
            </a:r>
            <a:r>
              <a:rPr sz="2000" spc="-5" dirty="0">
                <a:solidFill>
                  <a:prstClr val="black"/>
                </a:solidFill>
                <a:cs typeface="Calibri"/>
              </a:rPr>
              <a:t>o</a:t>
            </a:r>
            <a:r>
              <a:rPr sz="2000" dirty="0">
                <a:solidFill>
                  <a:prstClr val="black"/>
                </a:solidFill>
                <a:cs typeface="Calibri"/>
              </a:rPr>
              <a:t>f</a:t>
            </a:r>
            <a:r>
              <a:rPr sz="2000" spc="-10" dirty="0">
                <a:solidFill>
                  <a:prstClr val="black"/>
                </a:solidFill>
                <a:cs typeface="Calibri"/>
              </a:rPr>
              <a:t> </a:t>
            </a:r>
            <a:r>
              <a:rPr sz="2000" dirty="0">
                <a:solidFill>
                  <a:prstClr val="black"/>
                </a:solidFill>
                <a:cs typeface="Calibri"/>
              </a:rPr>
              <a:t>Pu</a:t>
            </a:r>
            <a:r>
              <a:rPr sz="2000" spc="-30" dirty="0">
                <a:solidFill>
                  <a:prstClr val="black"/>
                </a:solidFill>
                <a:cs typeface="Calibri"/>
              </a:rPr>
              <a:t>r</a:t>
            </a:r>
            <a:r>
              <a:rPr sz="2000" dirty="0">
                <a:solidFill>
                  <a:prstClr val="black"/>
                </a:solidFill>
                <a:cs typeface="Calibri"/>
              </a:rPr>
              <a:t>c</a:t>
            </a:r>
            <a:r>
              <a:rPr sz="2000" spc="5" dirty="0">
                <a:solidFill>
                  <a:prstClr val="black"/>
                </a:solidFill>
                <a:cs typeface="Calibri"/>
              </a:rPr>
              <a:t>h</a:t>
            </a:r>
            <a:r>
              <a:rPr sz="2000" dirty="0">
                <a:solidFill>
                  <a:prstClr val="black"/>
                </a:solidFill>
                <a:cs typeface="Calibri"/>
              </a:rPr>
              <a:t>ase </a:t>
            </a:r>
            <a:r>
              <a:rPr sz="2000" spc="-5" dirty="0">
                <a:solidFill>
                  <a:prstClr val="black"/>
                </a:solidFill>
                <a:cs typeface="Calibri"/>
              </a:rPr>
              <a:t>Ca</a:t>
            </a:r>
            <a:r>
              <a:rPr sz="2000" spc="-30" dirty="0">
                <a:solidFill>
                  <a:prstClr val="black"/>
                </a:solidFill>
                <a:cs typeface="Calibri"/>
              </a:rPr>
              <a:t>r</a:t>
            </a:r>
            <a:r>
              <a:rPr sz="2000" spc="-5" dirty="0">
                <a:solidFill>
                  <a:prstClr val="black"/>
                </a:solidFill>
                <a:cs typeface="Calibri"/>
              </a:rPr>
              <a:t>ds</a:t>
            </a:r>
            <a:endParaRPr sz="2000" dirty="0">
              <a:solidFill>
                <a:prstClr val="black"/>
              </a:solidFill>
              <a:cs typeface="Calibri"/>
            </a:endParaRPr>
          </a:p>
          <a:p>
            <a:pPr marL="469900">
              <a:lnSpc>
                <a:spcPts val="1660"/>
              </a:lnSpc>
              <a:spcBef>
                <a:spcPts val="35"/>
              </a:spcBef>
            </a:pPr>
            <a:r>
              <a:rPr sz="1400" i="1" spc="-5" dirty="0">
                <a:solidFill>
                  <a:prstClr val="black"/>
                </a:solidFill>
                <a:cs typeface="Calibri"/>
              </a:rPr>
              <a:t>Doe</a:t>
            </a:r>
            <a:r>
              <a:rPr sz="1400" i="1" dirty="0">
                <a:solidFill>
                  <a:prstClr val="black"/>
                </a:solidFill>
                <a:cs typeface="Calibri"/>
              </a:rPr>
              <a:t>s</a:t>
            </a:r>
            <a:r>
              <a:rPr sz="1400" i="1" spc="-25" dirty="0">
                <a:solidFill>
                  <a:prstClr val="black"/>
                </a:solidFill>
                <a:cs typeface="Calibri"/>
              </a:rPr>
              <a:t> </a:t>
            </a:r>
            <a:r>
              <a:rPr sz="1400" i="1" spc="-5" dirty="0">
                <a:solidFill>
                  <a:prstClr val="black"/>
                </a:solidFill>
                <a:cs typeface="Calibri"/>
              </a:rPr>
              <a:t>N</a:t>
            </a:r>
            <a:r>
              <a:rPr sz="1400" i="1" spc="-35" dirty="0">
                <a:solidFill>
                  <a:prstClr val="black"/>
                </a:solidFill>
                <a:cs typeface="Calibri"/>
              </a:rPr>
              <a:t>O</a:t>
            </a:r>
            <a:r>
              <a:rPr sz="1400" i="1" dirty="0">
                <a:solidFill>
                  <a:prstClr val="black"/>
                </a:solidFill>
                <a:cs typeface="Calibri"/>
              </a:rPr>
              <a:t>T</a:t>
            </a:r>
            <a:r>
              <a:rPr sz="1400" i="1" spc="-10" dirty="0">
                <a:solidFill>
                  <a:prstClr val="black"/>
                </a:solidFill>
                <a:cs typeface="Calibri"/>
              </a:rPr>
              <a:t> </a:t>
            </a:r>
            <a:r>
              <a:rPr sz="1400" i="1" spc="-5" dirty="0">
                <a:solidFill>
                  <a:prstClr val="black"/>
                </a:solidFill>
                <a:cs typeface="Calibri"/>
              </a:rPr>
              <a:t>L</a:t>
            </a:r>
            <a:r>
              <a:rPr sz="1400" i="1" spc="-15" dirty="0">
                <a:solidFill>
                  <a:prstClr val="black"/>
                </a:solidFill>
                <a:cs typeface="Calibri"/>
              </a:rPr>
              <a:t>e</a:t>
            </a:r>
            <a:r>
              <a:rPr sz="1400" i="1" dirty="0">
                <a:solidFill>
                  <a:prstClr val="black"/>
                </a:solidFill>
                <a:cs typeface="Calibri"/>
              </a:rPr>
              <a:t>ver</a:t>
            </a:r>
            <a:r>
              <a:rPr sz="1400" i="1" spc="-5" dirty="0">
                <a:solidFill>
                  <a:prstClr val="black"/>
                </a:solidFill>
                <a:cs typeface="Calibri"/>
              </a:rPr>
              <a:t>ag</a:t>
            </a:r>
            <a:r>
              <a:rPr sz="1400" i="1" dirty="0">
                <a:solidFill>
                  <a:prstClr val="black"/>
                </a:solidFill>
                <a:cs typeface="Calibri"/>
              </a:rPr>
              <a:t>e</a:t>
            </a:r>
            <a:r>
              <a:rPr sz="1400" i="1" spc="-30" dirty="0">
                <a:solidFill>
                  <a:prstClr val="black"/>
                </a:solidFill>
                <a:cs typeface="Calibri"/>
              </a:rPr>
              <a:t> </a:t>
            </a:r>
            <a:r>
              <a:rPr sz="1400" i="1" spc="-5" dirty="0">
                <a:solidFill>
                  <a:prstClr val="black"/>
                </a:solidFill>
                <a:cs typeface="Calibri"/>
              </a:rPr>
              <a:t>VH</a:t>
            </a:r>
            <a:r>
              <a:rPr sz="1400" i="1" dirty="0">
                <a:solidFill>
                  <a:prstClr val="black"/>
                </a:solidFill>
                <a:cs typeface="Calibri"/>
              </a:rPr>
              <a:t>A</a:t>
            </a:r>
            <a:r>
              <a:rPr sz="1400" i="1" spc="-5" dirty="0">
                <a:solidFill>
                  <a:prstClr val="black"/>
                </a:solidFill>
                <a:cs typeface="Calibri"/>
              </a:rPr>
              <a:t> </a:t>
            </a:r>
            <a:r>
              <a:rPr sz="1400" i="1" dirty="0">
                <a:solidFill>
                  <a:prstClr val="black"/>
                </a:solidFill>
                <a:cs typeface="Calibri"/>
              </a:rPr>
              <a:t>B</a:t>
            </a:r>
            <a:r>
              <a:rPr sz="1400" i="1" spc="-5" dirty="0">
                <a:solidFill>
                  <a:prstClr val="black"/>
                </a:solidFill>
                <a:cs typeface="Calibri"/>
              </a:rPr>
              <a:t>u</a:t>
            </a:r>
            <a:r>
              <a:rPr sz="1400" i="1" spc="-10" dirty="0">
                <a:solidFill>
                  <a:prstClr val="black"/>
                </a:solidFill>
                <a:cs typeface="Calibri"/>
              </a:rPr>
              <a:t>y</a:t>
            </a:r>
            <a:r>
              <a:rPr sz="1400" i="1" dirty="0">
                <a:solidFill>
                  <a:prstClr val="black"/>
                </a:solidFill>
                <a:cs typeface="Calibri"/>
              </a:rPr>
              <a:t>ing </a:t>
            </a:r>
            <a:r>
              <a:rPr sz="1400" i="1" spc="-30" dirty="0">
                <a:solidFill>
                  <a:prstClr val="black"/>
                </a:solidFill>
                <a:cs typeface="Calibri"/>
              </a:rPr>
              <a:t>P</a:t>
            </a:r>
            <a:r>
              <a:rPr sz="1400" i="1" spc="-15" dirty="0">
                <a:solidFill>
                  <a:prstClr val="black"/>
                </a:solidFill>
                <a:cs typeface="Calibri"/>
              </a:rPr>
              <a:t>o</a:t>
            </a:r>
            <a:r>
              <a:rPr sz="1400" i="1" dirty="0">
                <a:solidFill>
                  <a:prstClr val="black"/>
                </a:solidFill>
                <a:cs typeface="Calibri"/>
              </a:rPr>
              <a:t>wer</a:t>
            </a:r>
            <a:endParaRPr sz="1400" dirty="0">
              <a:solidFill>
                <a:prstClr val="black"/>
              </a:solidFill>
              <a:cs typeface="Calibri"/>
            </a:endParaRPr>
          </a:p>
          <a:p>
            <a:pPr marL="355600" marR="630555" indent="-342900">
              <a:lnSpc>
                <a:spcPts val="2400"/>
              </a:lnSpc>
              <a:spcBef>
                <a:spcPts val="60"/>
              </a:spcBef>
              <a:buFont typeface="Wingdings"/>
              <a:buChar char=""/>
              <a:tabLst>
                <a:tab pos="355600" algn="l"/>
              </a:tabLst>
            </a:pPr>
            <a:r>
              <a:rPr sz="2000" spc="-105" dirty="0">
                <a:solidFill>
                  <a:prstClr val="black"/>
                </a:solidFill>
                <a:cs typeface="Calibri"/>
              </a:rPr>
              <a:t>V</a:t>
            </a:r>
            <a:r>
              <a:rPr sz="2000" dirty="0">
                <a:solidFill>
                  <a:prstClr val="black"/>
                </a:solidFill>
                <a:cs typeface="Calibri"/>
              </a:rPr>
              <a:t>ar</a:t>
            </a:r>
            <a:r>
              <a:rPr sz="2000" spc="-10" dirty="0">
                <a:solidFill>
                  <a:prstClr val="black"/>
                </a:solidFill>
                <a:cs typeface="Calibri"/>
              </a:rPr>
              <a:t>i</a:t>
            </a:r>
            <a:r>
              <a:rPr sz="2000" dirty="0">
                <a:solidFill>
                  <a:prstClr val="black"/>
                </a:solidFill>
                <a:cs typeface="Calibri"/>
              </a:rPr>
              <a:t>abil</a:t>
            </a:r>
            <a:r>
              <a:rPr sz="2000" spc="-10" dirty="0">
                <a:solidFill>
                  <a:prstClr val="black"/>
                </a:solidFill>
                <a:cs typeface="Calibri"/>
              </a:rPr>
              <a:t>i</a:t>
            </a:r>
            <a:r>
              <a:rPr sz="2000" dirty="0">
                <a:solidFill>
                  <a:prstClr val="black"/>
                </a:solidFill>
                <a:cs typeface="Calibri"/>
              </a:rPr>
              <a:t>ty</a:t>
            </a:r>
            <a:r>
              <a:rPr sz="2000" spc="10" dirty="0">
                <a:solidFill>
                  <a:prstClr val="black"/>
                </a:solidFill>
                <a:cs typeface="Calibri"/>
              </a:rPr>
              <a:t>/</a:t>
            </a:r>
            <a:r>
              <a:rPr sz="2000" spc="-35" dirty="0">
                <a:solidFill>
                  <a:prstClr val="black"/>
                </a:solidFill>
                <a:cs typeface="Calibri"/>
              </a:rPr>
              <a:t>R</a:t>
            </a:r>
            <a:r>
              <a:rPr sz="2000" dirty="0">
                <a:solidFill>
                  <a:prstClr val="black"/>
                </a:solidFill>
                <a:cs typeface="Calibri"/>
              </a:rPr>
              <a:t>edun</a:t>
            </a:r>
            <a:r>
              <a:rPr sz="2000" spc="-5" dirty="0">
                <a:solidFill>
                  <a:prstClr val="black"/>
                </a:solidFill>
                <a:cs typeface="Calibri"/>
              </a:rPr>
              <a:t>da</a:t>
            </a:r>
            <a:r>
              <a:rPr sz="2000" spc="-20" dirty="0">
                <a:solidFill>
                  <a:prstClr val="black"/>
                </a:solidFill>
                <a:cs typeface="Calibri"/>
              </a:rPr>
              <a:t>n</a:t>
            </a:r>
            <a:r>
              <a:rPr sz="2000" dirty="0">
                <a:solidFill>
                  <a:prstClr val="black"/>
                </a:solidFill>
                <a:cs typeface="Calibri"/>
              </a:rPr>
              <a:t>t P</a:t>
            </a:r>
            <a:r>
              <a:rPr sz="2000" spc="-45" dirty="0">
                <a:solidFill>
                  <a:prstClr val="black"/>
                </a:solidFill>
                <a:cs typeface="Calibri"/>
              </a:rPr>
              <a:t>r</a:t>
            </a:r>
            <a:r>
              <a:rPr sz="2000" spc="-5" dirty="0">
                <a:solidFill>
                  <a:prstClr val="black"/>
                </a:solidFill>
                <a:cs typeface="Calibri"/>
              </a:rPr>
              <a:t>ocesse</a:t>
            </a:r>
            <a:r>
              <a:rPr sz="2000" dirty="0">
                <a:solidFill>
                  <a:prstClr val="black"/>
                </a:solidFill>
                <a:cs typeface="Calibri"/>
              </a:rPr>
              <a:t>s</a:t>
            </a:r>
          </a:p>
          <a:p>
            <a:pPr marL="355600" indent="-342900">
              <a:lnSpc>
                <a:spcPts val="2320"/>
              </a:lnSpc>
              <a:buFont typeface="Wingdings"/>
              <a:buChar char=""/>
              <a:tabLst>
                <a:tab pos="355600" algn="l"/>
              </a:tabLst>
            </a:pPr>
            <a:r>
              <a:rPr sz="2000" spc="-35" dirty="0">
                <a:solidFill>
                  <a:prstClr val="black"/>
                </a:solidFill>
                <a:cs typeface="Calibri"/>
              </a:rPr>
              <a:t>R</a:t>
            </a:r>
            <a:r>
              <a:rPr sz="2000" dirty="0">
                <a:solidFill>
                  <a:prstClr val="black"/>
                </a:solidFill>
                <a:cs typeface="Calibri"/>
              </a:rPr>
              <a:t>esou</a:t>
            </a:r>
            <a:r>
              <a:rPr sz="2000" spc="-35" dirty="0">
                <a:solidFill>
                  <a:prstClr val="black"/>
                </a:solidFill>
                <a:cs typeface="Calibri"/>
              </a:rPr>
              <a:t>r</a:t>
            </a:r>
            <a:r>
              <a:rPr sz="2000" dirty="0">
                <a:solidFill>
                  <a:prstClr val="black"/>
                </a:solidFill>
                <a:cs typeface="Calibri"/>
              </a:rPr>
              <a:t>ce</a:t>
            </a:r>
            <a:r>
              <a:rPr sz="2000" spc="-5" dirty="0">
                <a:solidFill>
                  <a:prstClr val="black"/>
                </a:solidFill>
                <a:cs typeface="Calibri"/>
              </a:rPr>
              <a:t> </a:t>
            </a:r>
            <a:r>
              <a:rPr sz="2000" dirty="0">
                <a:solidFill>
                  <a:prstClr val="black"/>
                </a:solidFill>
                <a:cs typeface="Calibri"/>
              </a:rPr>
              <a:t>I</a:t>
            </a:r>
            <a:r>
              <a:rPr sz="2000" spc="-25" dirty="0">
                <a:solidFill>
                  <a:prstClr val="black"/>
                </a:solidFill>
                <a:cs typeface="Calibri"/>
              </a:rPr>
              <a:t>nt</a:t>
            </a:r>
            <a:r>
              <a:rPr sz="2000" dirty="0">
                <a:solidFill>
                  <a:prstClr val="black"/>
                </a:solidFill>
                <a:cs typeface="Calibri"/>
              </a:rPr>
              <a:t>ens</a:t>
            </a:r>
            <a:r>
              <a:rPr sz="2000" spc="-10" dirty="0">
                <a:solidFill>
                  <a:prstClr val="black"/>
                </a:solidFill>
                <a:cs typeface="Calibri"/>
              </a:rPr>
              <a:t>i</a:t>
            </a:r>
            <a:r>
              <a:rPr sz="2000" spc="-30" dirty="0">
                <a:solidFill>
                  <a:prstClr val="black"/>
                </a:solidFill>
                <a:cs typeface="Calibri"/>
              </a:rPr>
              <a:t>v</a:t>
            </a:r>
            <a:r>
              <a:rPr sz="2000" dirty="0">
                <a:solidFill>
                  <a:prstClr val="black"/>
                </a:solidFill>
                <a:cs typeface="Calibri"/>
              </a:rPr>
              <a:t>e</a:t>
            </a:r>
          </a:p>
          <a:p>
            <a:pPr marL="355600" marR="198120" indent="-342900">
              <a:buFont typeface="Wingdings"/>
              <a:buChar char=""/>
              <a:tabLst>
                <a:tab pos="355600" algn="l"/>
              </a:tabLst>
            </a:pPr>
            <a:r>
              <a:rPr sz="2000" spc="-5" dirty="0">
                <a:solidFill>
                  <a:prstClr val="black"/>
                </a:solidFill>
                <a:cs typeface="Calibri"/>
              </a:rPr>
              <a:t>Li</a:t>
            </a:r>
            <a:r>
              <a:rPr sz="2000" dirty="0">
                <a:solidFill>
                  <a:prstClr val="black"/>
                </a:solidFill>
                <a:cs typeface="Calibri"/>
              </a:rPr>
              <a:t>m</a:t>
            </a:r>
            <a:r>
              <a:rPr sz="2000" spc="-10" dirty="0">
                <a:solidFill>
                  <a:prstClr val="black"/>
                </a:solidFill>
                <a:cs typeface="Calibri"/>
              </a:rPr>
              <a:t>i</a:t>
            </a:r>
            <a:r>
              <a:rPr sz="2000" spc="-25" dirty="0">
                <a:solidFill>
                  <a:prstClr val="black"/>
                </a:solidFill>
                <a:cs typeface="Calibri"/>
              </a:rPr>
              <a:t>t</a:t>
            </a:r>
            <a:r>
              <a:rPr sz="2000" dirty="0">
                <a:solidFill>
                  <a:prstClr val="black"/>
                </a:solidFill>
                <a:cs typeface="Calibri"/>
              </a:rPr>
              <a:t>ed</a:t>
            </a:r>
            <a:r>
              <a:rPr sz="2000" spc="10" dirty="0">
                <a:solidFill>
                  <a:prstClr val="black"/>
                </a:solidFill>
                <a:cs typeface="Calibri"/>
              </a:rPr>
              <a:t> </a:t>
            </a:r>
            <a:r>
              <a:rPr sz="2000" spc="-25" dirty="0">
                <a:solidFill>
                  <a:prstClr val="black"/>
                </a:solidFill>
                <a:cs typeface="Calibri"/>
              </a:rPr>
              <a:t>B</a:t>
            </a:r>
            <a:r>
              <a:rPr sz="2000" dirty="0">
                <a:solidFill>
                  <a:prstClr val="black"/>
                </a:solidFill>
                <a:cs typeface="Calibri"/>
              </a:rPr>
              <a:t>y</a:t>
            </a:r>
            <a:r>
              <a:rPr sz="2000" spc="-15" dirty="0">
                <a:solidFill>
                  <a:prstClr val="black"/>
                </a:solidFill>
                <a:cs typeface="Calibri"/>
              </a:rPr>
              <a:t> </a:t>
            </a:r>
            <a:r>
              <a:rPr sz="2000" spc="-95" dirty="0">
                <a:solidFill>
                  <a:prstClr val="black"/>
                </a:solidFill>
                <a:cs typeface="Calibri"/>
              </a:rPr>
              <a:t>V</a:t>
            </a:r>
            <a:r>
              <a:rPr sz="2000" dirty="0">
                <a:solidFill>
                  <a:prstClr val="black"/>
                </a:solidFill>
                <a:cs typeface="Calibri"/>
              </a:rPr>
              <a:t>A</a:t>
            </a:r>
            <a:r>
              <a:rPr sz="2000" spc="5" dirty="0">
                <a:solidFill>
                  <a:prstClr val="black"/>
                </a:solidFill>
                <a:cs typeface="Calibri"/>
              </a:rPr>
              <a:t> </a:t>
            </a:r>
            <a:r>
              <a:rPr sz="2000" dirty="0">
                <a:solidFill>
                  <a:prstClr val="black"/>
                </a:solidFill>
                <a:cs typeface="Calibri"/>
              </a:rPr>
              <a:t>I</a:t>
            </a:r>
            <a:r>
              <a:rPr sz="2000" spc="-15" dirty="0">
                <a:solidFill>
                  <a:prstClr val="black"/>
                </a:solidFill>
                <a:cs typeface="Calibri"/>
              </a:rPr>
              <a:t>n</a:t>
            </a:r>
            <a:r>
              <a:rPr sz="2000" spc="-40" dirty="0">
                <a:solidFill>
                  <a:prstClr val="black"/>
                </a:solidFill>
                <a:cs typeface="Calibri"/>
              </a:rPr>
              <a:t>f</a:t>
            </a:r>
            <a:r>
              <a:rPr sz="2000" spc="-5" dirty="0">
                <a:solidFill>
                  <a:prstClr val="black"/>
                </a:solidFill>
                <a:cs typeface="Calibri"/>
              </a:rPr>
              <a:t>or</a:t>
            </a:r>
            <a:r>
              <a:rPr sz="2000" spc="-10" dirty="0">
                <a:solidFill>
                  <a:prstClr val="black"/>
                </a:solidFill>
                <a:cs typeface="Calibri"/>
              </a:rPr>
              <a:t>m</a:t>
            </a:r>
            <a:r>
              <a:rPr sz="2000" spc="-25" dirty="0">
                <a:solidFill>
                  <a:prstClr val="black"/>
                </a:solidFill>
                <a:cs typeface="Calibri"/>
              </a:rPr>
              <a:t>a</a:t>
            </a:r>
            <a:r>
              <a:rPr sz="2000" dirty="0">
                <a:solidFill>
                  <a:prstClr val="black"/>
                </a:solidFill>
                <a:cs typeface="Calibri"/>
              </a:rPr>
              <a:t>tion </a:t>
            </a:r>
            <a:r>
              <a:rPr sz="2000" spc="-185" dirty="0">
                <a:solidFill>
                  <a:prstClr val="black"/>
                </a:solidFill>
                <a:cs typeface="Calibri"/>
              </a:rPr>
              <a:t>T</a:t>
            </a:r>
            <a:r>
              <a:rPr sz="2000" dirty="0">
                <a:solidFill>
                  <a:prstClr val="black"/>
                </a:solidFill>
                <a:cs typeface="Calibri"/>
              </a:rPr>
              <a:t>ech</a:t>
            </a:r>
            <a:r>
              <a:rPr sz="2000" spc="-5" dirty="0">
                <a:solidFill>
                  <a:prstClr val="black"/>
                </a:solidFill>
                <a:cs typeface="Calibri"/>
              </a:rPr>
              <a:t>nolog</a:t>
            </a:r>
            <a:r>
              <a:rPr sz="2000" dirty="0">
                <a:solidFill>
                  <a:prstClr val="black"/>
                </a:solidFill>
                <a:cs typeface="Calibri"/>
              </a:rPr>
              <a:t>y</a:t>
            </a:r>
            <a:r>
              <a:rPr sz="2000" spc="-25" dirty="0">
                <a:solidFill>
                  <a:prstClr val="black"/>
                </a:solidFill>
                <a:cs typeface="Calibri"/>
              </a:rPr>
              <a:t> S</a:t>
            </a:r>
            <a:r>
              <a:rPr sz="2000" spc="-20" dirty="0">
                <a:solidFill>
                  <a:prstClr val="black"/>
                </a:solidFill>
                <a:cs typeface="Calibri"/>
              </a:rPr>
              <a:t>y</a:t>
            </a:r>
            <a:r>
              <a:rPr sz="2000" spc="-30" dirty="0">
                <a:solidFill>
                  <a:prstClr val="black"/>
                </a:solidFill>
                <a:cs typeface="Calibri"/>
              </a:rPr>
              <a:t>s</a:t>
            </a:r>
            <a:r>
              <a:rPr sz="2000" spc="-25" dirty="0">
                <a:solidFill>
                  <a:prstClr val="black"/>
                </a:solidFill>
                <a:cs typeface="Calibri"/>
              </a:rPr>
              <a:t>t</a:t>
            </a:r>
            <a:r>
              <a:rPr sz="2000" dirty="0">
                <a:solidFill>
                  <a:prstClr val="black"/>
                </a:solidFill>
                <a:cs typeface="Calibri"/>
              </a:rPr>
              <a:t>e</a:t>
            </a:r>
            <a:r>
              <a:rPr sz="2000" spc="-10" dirty="0">
                <a:solidFill>
                  <a:prstClr val="black"/>
                </a:solidFill>
                <a:cs typeface="Calibri"/>
              </a:rPr>
              <a:t>m</a:t>
            </a:r>
            <a:r>
              <a:rPr sz="2000" dirty="0">
                <a:solidFill>
                  <a:prstClr val="black"/>
                </a:solidFill>
                <a:cs typeface="Calibri"/>
              </a:rPr>
              <a:t>s</a:t>
            </a:r>
          </a:p>
          <a:p>
            <a:pPr marL="355600" indent="-342900">
              <a:buFont typeface="Wingdings"/>
              <a:buChar char=""/>
              <a:tabLst>
                <a:tab pos="355600" algn="l"/>
              </a:tabLst>
            </a:pPr>
            <a:r>
              <a:rPr sz="2000" spc="-5" dirty="0">
                <a:solidFill>
                  <a:prstClr val="black"/>
                </a:solidFill>
                <a:cs typeface="Calibri"/>
              </a:rPr>
              <a:t>Sil</a:t>
            </a:r>
            <a:r>
              <a:rPr sz="2000" dirty="0">
                <a:solidFill>
                  <a:prstClr val="black"/>
                </a:solidFill>
                <a:cs typeface="Calibri"/>
              </a:rPr>
              <a:t>o</a:t>
            </a:r>
            <a:r>
              <a:rPr sz="2000" spc="5" dirty="0">
                <a:solidFill>
                  <a:prstClr val="black"/>
                </a:solidFill>
                <a:cs typeface="Calibri"/>
              </a:rPr>
              <a:t> </a:t>
            </a:r>
            <a:r>
              <a:rPr sz="2000" dirty="0">
                <a:solidFill>
                  <a:prstClr val="black"/>
                </a:solidFill>
                <a:cs typeface="Calibri"/>
              </a:rPr>
              <a:t>App</a:t>
            </a:r>
            <a:r>
              <a:rPr sz="2000" spc="-40" dirty="0">
                <a:solidFill>
                  <a:prstClr val="black"/>
                </a:solidFill>
                <a:cs typeface="Calibri"/>
              </a:rPr>
              <a:t>r</a:t>
            </a:r>
            <a:r>
              <a:rPr sz="2000" spc="-5" dirty="0">
                <a:solidFill>
                  <a:prstClr val="black"/>
                </a:solidFill>
                <a:cs typeface="Calibri"/>
              </a:rPr>
              <a:t>oach</a:t>
            </a:r>
            <a:endParaRPr sz="2000" dirty="0">
              <a:solidFill>
                <a:prstClr val="black"/>
              </a:solidFill>
              <a:cs typeface="Calibri"/>
            </a:endParaRPr>
          </a:p>
        </p:txBody>
      </p:sp>
      <p:sp>
        <p:nvSpPr>
          <p:cNvPr id="26" name="object 13"/>
          <p:cNvSpPr txBox="1"/>
          <p:nvPr/>
        </p:nvSpPr>
        <p:spPr>
          <a:xfrm>
            <a:off x="408256" y="1756753"/>
            <a:ext cx="3036695" cy="307777"/>
          </a:xfrm>
          <a:prstGeom prst="rect">
            <a:avLst/>
          </a:prstGeom>
        </p:spPr>
        <p:txBody>
          <a:bodyPr vert="horz" wrap="square" lIns="0" tIns="0" rIns="0" bIns="0" rtlCol="0">
            <a:spAutoFit/>
          </a:bodyPr>
          <a:lstStyle/>
          <a:p>
            <a:pPr marL="12700"/>
            <a:r>
              <a:rPr sz="2000" b="1" spc="-150" dirty="0">
                <a:solidFill>
                  <a:srgbClr val="FFFFFF"/>
                </a:solidFill>
                <a:cs typeface="Calibri"/>
              </a:rPr>
              <a:t>“</a:t>
            </a:r>
            <a:r>
              <a:rPr sz="2000" b="1" dirty="0">
                <a:solidFill>
                  <a:srgbClr val="FFFFFF"/>
                </a:solidFill>
                <a:cs typeface="Calibri"/>
              </a:rPr>
              <a:t>As Is” Busi</a:t>
            </a:r>
            <a:r>
              <a:rPr sz="2000" b="1" spc="5" dirty="0">
                <a:solidFill>
                  <a:srgbClr val="FFFFFF"/>
                </a:solidFill>
                <a:cs typeface="Calibri"/>
              </a:rPr>
              <a:t>ne</a:t>
            </a:r>
            <a:r>
              <a:rPr sz="2000" b="1" spc="-15" dirty="0">
                <a:solidFill>
                  <a:srgbClr val="FFFFFF"/>
                </a:solidFill>
                <a:cs typeface="Calibri"/>
              </a:rPr>
              <a:t>s</a:t>
            </a:r>
            <a:r>
              <a:rPr sz="2000" b="1" dirty="0">
                <a:solidFill>
                  <a:srgbClr val="FFFFFF"/>
                </a:solidFill>
                <a:cs typeface="Calibri"/>
              </a:rPr>
              <a:t>s</a:t>
            </a:r>
            <a:r>
              <a:rPr sz="2000" b="1" spc="-35" dirty="0">
                <a:solidFill>
                  <a:srgbClr val="FFFFFF"/>
                </a:solidFill>
                <a:cs typeface="Calibri"/>
              </a:rPr>
              <a:t> </a:t>
            </a:r>
            <a:r>
              <a:rPr sz="2000" b="1" dirty="0">
                <a:solidFill>
                  <a:srgbClr val="FFFFFF"/>
                </a:solidFill>
                <a:cs typeface="Calibri"/>
              </a:rPr>
              <a:t>P</a:t>
            </a:r>
            <a:r>
              <a:rPr sz="2000" b="1" spc="-30" dirty="0">
                <a:solidFill>
                  <a:srgbClr val="FFFFFF"/>
                </a:solidFill>
                <a:cs typeface="Calibri"/>
              </a:rPr>
              <a:t>r</a:t>
            </a:r>
            <a:r>
              <a:rPr sz="2000" b="1" dirty="0">
                <a:solidFill>
                  <a:srgbClr val="FFFFFF"/>
                </a:solidFill>
                <a:cs typeface="Calibri"/>
              </a:rPr>
              <a:t>o</a:t>
            </a:r>
            <a:r>
              <a:rPr sz="2000" b="1" spc="5" dirty="0">
                <a:solidFill>
                  <a:srgbClr val="FFFFFF"/>
                </a:solidFill>
                <a:cs typeface="Calibri"/>
              </a:rPr>
              <a:t>ce</a:t>
            </a:r>
            <a:r>
              <a:rPr sz="2000" b="1" dirty="0">
                <a:solidFill>
                  <a:srgbClr val="FFFFFF"/>
                </a:solidFill>
                <a:cs typeface="Calibri"/>
              </a:rPr>
              <a:t>ss</a:t>
            </a:r>
            <a:endParaRPr sz="2000" dirty="0">
              <a:solidFill>
                <a:prstClr val="black"/>
              </a:solidFill>
              <a:cs typeface="Calibri"/>
            </a:endParaRPr>
          </a:p>
        </p:txBody>
      </p:sp>
      <p:sp>
        <p:nvSpPr>
          <p:cNvPr id="27" name="object 14"/>
          <p:cNvSpPr txBox="1"/>
          <p:nvPr/>
        </p:nvSpPr>
        <p:spPr>
          <a:xfrm>
            <a:off x="4688956" y="1772142"/>
            <a:ext cx="2860158" cy="307777"/>
          </a:xfrm>
          <a:prstGeom prst="rect">
            <a:avLst/>
          </a:prstGeom>
        </p:spPr>
        <p:txBody>
          <a:bodyPr vert="horz" wrap="square" lIns="0" tIns="0" rIns="0" bIns="0" rtlCol="0">
            <a:spAutoFit/>
          </a:bodyPr>
          <a:lstStyle/>
          <a:p>
            <a:pPr marL="12700" algn="ctr"/>
            <a:r>
              <a:rPr sz="2000" b="1" spc="55" dirty="0">
                <a:solidFill>
                  <a:srgbClr val="FFFFFF"/>
                </a:solidFill>
                <a:cs typeface="Calibri"/>
              </a:rPr>
              <a:t>“</a:t>
            </a:r>
            <a:r>
              <a:rPr sz="2000" b="1" spc="-160" dirty="0">
                <a:solidFill>
                  <a:srgbClr val="FFFFFF"/>
                </a:solidFill>
                <a:cs typeface="Calibri"/>
              </a:rPr>
              <a:t>T</a:t>
            </a:r>
            <a:r>
              <a:rPr sz="2000" b="1" dirty="0">
                <a:solidFill>
                  <a:srgbClr val="FFFFFF"/>
                </a:solidFill>
                <a:cs typeface="Calibri"/>
              </a:rPr>
              <a:t>o</a:t>
            </a:r>
            <a:r>
              <a:rPr sz="2000" b="1" spc="10" dirty="0">
                <a:solidFill>
                  <a:srgbClr val="FFFFFF"/>
                </a:solidFill>
                <a:cs typeface="Calibri"/>
              </a:rPr>
              <a:t> </a:t>
            </a:r>
            <a:r>
              <a:rPr sz="2000" b="1" dirty="0">
                <a:solidFill>
                  <a:srgbClr val="FFFFFF"/>
                </a:solidFill>
                <a:cs typeface="Calibri"/>
              </a:rPr>
              <a:t>Be” B</a:t>
            </a:r>
            <a:r>
              <a:rPr sz="2000" b="1" spc="5" dirty="0">
                <a:solidFill>
                  <a:srgbClr val="FFFFFF"/>
                </a:solidFill>
                <a:cs typeface="Calibri"/>
              </a:rPr>
              <a:t>u</a:t>
            </a:r>
            <a:r>
              <a:rPr sz="2000" b="1" dirty="0">
                <a:solidFill>
                  <a:srgbClr val="FFFFFF"/>
                </a:solidFill>
                <a:cs typeface="Calibri"/>
              </a:rPr>
              <a:t>si</a:t>
            </a:r>
            <a:r>
              <a:rPr sz="2000" b="1" spc="5" dirty="0">
                <a:solidFill>
                  <a:srgbClr val="FFFFFF"/>
                </a:solidFill>
                <a:cs typeface="Calibri"/>
              </a:rPr>
              <a:t>ne</a:t>
            </a:r>
            <a:r>
              <a:rPr sz="2000" b="1" spc="-15" dirty="0">
                <a:solidFill>
                  <a:srgbClr val="FFFFFF"/>
                </a:solidFill>
                <a:cs typeface="Calibri"/>
              </a:rPr>
              <a:t>s</a:t>
            </a:r>
            <a:r>
              <a:rPr sz="2000" b="1" dirty="0">
                <a:solidFill>
                  <a:srgbClr val="FFFFFF"/>
                </a:solidFill>
                <a:cs typeface="Calibri"/>
              </a:rPr>
              <a:t>s</a:t>
            </a:r>
            <a:r>
              <a:rPr sz="2000" b="1" spc="-35" dirty="0">
                <a:solidFill>
                  <a:srgbClr val="FFFFFF"/>
                </a:solidFill>
                <a:cs typeface="Calibri"/>
              </a:rPr>
              <a:t> </a:t>
            </a:r>
            <a:r>
              <a:rPr sz="2000" b="1" dirty="0">
                <a:solidFill>
                  <a:srgbClr val="FFFFFF"/>
                </a:solidFill>
                <a:cs typeface="Calibri"/>
              </a:rPr>
              <a:t>P</a:t>
            </a:r>
            <a:r>
              <a:rPr sz="2000" b="1" spc="-30" dirty="0">
                <a:solidFill>
                  <a:srgbClr val="FFFFFF"/>
                </a:solidFill>
                <a:cs typeface="Calibri"/>
              </a:rPr>
              <a:t>r</a:t>
            </a:r>
            <a:r>
              <a:rPr sz="2000" b="1" dirty="0">
                <a:solidFill>
                  <a:srgbClr val="FFFFFF"/>
                </a:solidFill>
                <a:cs typeface="Calibri"/>
              </a:rPr>
              <a:t>o</a:t>
            </a:r>
            <a:r>
              <a:rPr sz="2000" b="1" spc="5" dirty="0">
                <a:solidFill>
                  <a:srgbClr val="FFFFFF"/>
                </a:solidFill>
                <a:cs typeface="Calibri"/>
              </a:rPr>
              <a:t>ce</a:t>
            </a:r>
            <a:r>
              <a:rPr sz="2000" b="1" dirty="0">
                <a:solidFill>
                  <a:srgbClr val="FFFFFF"/>
                </a:solidFill>
                <a:cs typeface="Calibri"/>
              </a:rPr>
              <a:t>ss</a:t>
            </a:r>
            <a:endParaRPr sz="2000" dirty="0">
              <a:solidFill>
                <a:prstClr val="black"/>
              </a:solidFill>
              <a:cs typeface="Calibri"/>
            </a:endParaRPr>
          </a:p>
        </p:txBody>
      </p:sp>
      <p:sp>
        <p:nvSpPr>
          <p:cNvPr id="4" name="Slide Number Placeholder 3"/>
          <p:cNvSpPr>
            <a:spLocks noGrp="1"/>
          </p:cNvSpPr>
          <p:nvPr>
            <p:ph type="sldNum" sz="quarter" idx="12"/>
          </p:nvPr>
        </p:nvSpPr>
        <p:spPr/>
        <p:txBody>
          <a:bodyPr/>
          <a:lstStyle/>
          <a:p>
            <a:fld id="{A53737D7-B2A1-4E50-85D3-927DA845EDAB}" type="slidenum">
              <a:rPr lang="en-US" smtClean="0"/>
              <a:t>4</a:t>
            </a:fld>
            <a:endParaRPr lang="en-US" dirty="0"/>
          </a:p>
        </p:txBody>
      </p:sp>
    </p:spTree>
    <p:extLst>
      <p:ext uri="{BB962C8B-B14F-4D97-AF65-F5344CB8AC3E}">
        <p14:creationId xmlns:p14="http://schemas.microsoft.com/office/powerpoint/2010/main" val="219115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32738" y="196684"/>
            <a:ext cx="5877862" cy="584775"/>
          </a:xfrm>
          <a:prstGeom prst="rect">
            <a:avLst/>
          </a:prstGeom>
        </p:spPr>
        <p:txBody>
          <a:bodyPr wrap="square">
            <a:spAutoFit/>
          </a:bodyPr>
          <a:lstStyle/>
          <a:p>
            <a:pPr algn="ctr">
              <a:spcBef>
                <a:spcPct val="0"/>
              </a:spcBef>
            </a:pPr>
            <a:r>
              <a:rPr lang="en-US" sz="3200" b="1" dirty="0">
                <a:solidFill>
                  <a:srgbClr val="002950"/>
                </a:solidFill>
                <a:latin typeface="Calibri" panose="020F0502020204030204" pitchFamily="34" charset="0"/>
              </a:rPr>
              <a:t>Why the Top 18?</a:t>
            </a:r>
            <a:endParaRPr lang="en-US" altLang="en-US" sz="3200" b="1" dirty="0">
              <a:solidFill>
                <a:srgbClr val="002950"/>
              </a:solidFill>
              <a:latin typeface="Calibri" panose="020F0502020204030204" pitchFamily="34" charset="0"/>
            </a:endParaRPr>
          </a:p>
        </p:txBody>
      </p:sp>
      <p:sp>
        <p:nvSpPr>
          <p:cNvPr id="28" name="object 7"/>
          <p:cNvSpPr/>
          <p:nvPr/>
        </p:nvSpPr>
        <p:spPr>
          <a:xfrm flipV="1">
            <a:off x="304801" y="1580385"/>
            <a:ext cx="8305800" cy="45719"/>
          </a:xfrm>
          <a:custGeom>
            <a:avLst/>
            <a:gdLst/>
            <a:ahLst/>
            <a:cxnLst/>
            <a:rect l="l" t="t" r="r" b="b"/>
            <a:pathLst>
              <a:path w="8194675">
                <a:moveTo>
                  <a:pt x="0" y="0"/>
                </a:moveTo>
                <a:lnTo>
                  <a:pt x="8194459" y="0"/>
                </a:lnTo>
              </a:path>
            </a:pathLst>
          </a:custGeom>
          <a:ln w="57150">
            <a:solidFill>
              <a:srgbClr val="002950"/>
            </a:solidFill>
          </a:ln>
        </p:spPr>
        <p:txBody>
          <a:bodyPr wrap="square" lIns="0" tIns="0" rIns="0" bIns="0" rtlCol="0"/>
          <a:lstStyle/>
          <a:p>
            <a:endParaRPr dirty="0" smtClean="0">
              <a:solidFill>
                <a:prstClr val="black"/>
              </a:solidFill>
            </a:endParaRPr>
          </a:p>
        </p:txBody>
      </p:sp>
      <p:sp>
        <p:nvSpPr>
          <p:cNvPr id="29" name="object 9"/>
          <p:cNvSpPr txBox="1"/>
          <p:nvPr/>
        </p:nvSpPr>
        <p:spPr>
          <a:xfrm>
            <a:off x="304802" y="2078227"/>
            <a:ext cx="8305800" cy="1333698"/>
          </a:xfrm>
          <a:prstGeom prst="rect">
            <a:avLst/>
          </a:prstGeom>
          <a:solidFill>
            <a:srgbClr val="D9D9D9"/>
          </a:solidFill>
        </p:spPr>
        <p:txBody>
          <a:bodyPr vert="horz" wrap="square" lIns="0" tIns="0" rIns="0" bIns="0" rtlCol="0">
            <a:spAutoFit/>
          </a:bodyPr>
          <a:lstStyle/>
          <a:p>
            <a:pPr marL="623570" marR="187960" indent="-342900">
              <a:lnSpc>
                <a:spcPts val="2590"/>
              </a:lnSpc>
              <a:buFont typeface="Wingdings" panose="05000000000000000000" pitchFamily="2" charset="2"/>
              <a:buChar char="§"/>
            </a:pPr>
            <a:r>
              <a:rPr sz="2400" b="1" spc="-15" dirty="0">
                <a:solidFill>
                  <a:prstClr val="black"/>
                </a:solidFill>
                <a:latin typeface="Calibri" panose="020F0502020204030204" pitchFamily="34" charset="0"/>
                <a:cs typeface="Calibri"/>
              </a:rPr>
              <a:t>In</a:t>
            </a:r>
            <a:r>
              <a:rPr sz="2400" b="1" spc="75" dirty="0">
                <a:solidFill>
                  <a:prstClr val="black"/>
                </a:solidFill>
                <a:latin typeface="Calibri" panose="020F0502020204030204" pitchFamily="34" charset="0"/>
                <a:cs typeface="Calibri"/>
              </a:rPr>
              <a:t> </a:t>
            </a:r>
            <a:r>
              <a:rPr sz="2400" b="1" spc="-15" dirty="0">
                <a:solidFill>
                  <a:prstClr val="black"/>
                </a:solidFill>
                <a:latin typeface="Calibri" panose="020F0502020204030204" pitchFamily="34" charset="0"/>
                <a:cs typeface="Calibri"/>
              </a:rPr>
              <a:t>FY</a:t>
            </a:r>
            <a:r>
              <a:rPr sz="2400" b="1" spc="-20" dirty="0">
                <a:solidFill>
                  <a:prstClr val="black"/>
                </a:solidFill>
                <a:latin typeface="Calibri" panose="020F0502020204030204" pitchFamily="34" charset="0"/>
                <a:cs typeface="Calibri"/>
              </a:rPr>
              <a:t>201</a:t>
            </a:r>
            <a:r>
              <a:rPr sz="2400" b="1" spc="-15" dirty="0">
                <a:solidFill>
                  <a:prstClr val="black"/>
                </a:solidFill>
                <a:latin typeface="Calibri" panose="020F0502020204030204" pitchFamily="34" charset="0"/>
                <a:cs typeface="Calibri"/>
              </a:rPr>
              <a:t>5</a:t>
            </a:r>
            <a:r>
              <a:rPr sz="2400" b="1" spc="75" dirty="0">
                <a:solidFill>
                  <a:prstClr val="black"/>
                </a:solidFill>
                <a:latin typeface="Calibri" panose="020F0502020204030204" pitchFamily="34" charset="0"/>
                <a:cs typeface="Calibri"/>
              </a:rPr>
              <a:t> </a:t>
            </a:r>
            <a:r>
              <a:rPr sz="2400" b="1" spc="-20" dirty="0" smtClean="0">
                <a:solidFill>
                  <a:prstClr val="black"/>
                </a:solidFill>
                <a:latin typeface="Calibri" panose="020F0502020204030204" pitchFamily="34" charset="0"/>
                <a:cs typeface="Calibri"/>
              </a:rPr>
              <a:t>$</a:t>
            </a:r>
            <a:r>
              <a:rPr lang="en-US" sz="2400" b="1" spc="-20" dirty="0" smtClean="0">
                <a:solidFill>
                  <a:prstClr val="black"/>
                </a:solidFill>
                <a:latin typeface="Calibri" panose="020F0502020204030204" pitchFamily="34" charset="0"/>
                <a:cs typeface="Calibri"/>
              </a:rPr>
              <a:t>454M</a:t>
            </a:r>
            <a:r>
              <a:rPr sz="2400" b="1" spc="80" dirty="0" smtClean="0">
                <a:solidFill>
                  <a:prstClr val="black"/>
                </a:solidFill>
                <a:latin typeface="Calibri" panose="020F0502020204030204" pitchFamily="34" charset="0"/>
                <a:cs typeface="Calibri"/>
              </a:rPr>
              <a:t> </a:t>
            </a:r>
            <a:r>
              <a:rPr sz="2400" b="1" spc="-25" dirty="0">
                <a:solidFill>
                  <a:prstClr val="black"/>
                </a:solidFill>
                <a:latin typeface="Calibri" panose="020F0502020204030204" pitchFamily="34" charset="0"/>
                <a:cs typeface="Calibri"/>
              </a:rPr>
              <a:t>w</a:t>
            </a:r>
            <a:r>
              <a:rPr sz="2400" b="1" spc="-15" dirty="0">
                <a:solidFill>
                  <a:prstClr val="black"/>
                </a:solidFill>
                <a:latin typeface="Calibri" panose="020F0502020204030204" pitchFamily="34" charset="0"/>
                <a:cs typeface="Calibri"/>
              </a:rPr>
              <a:t>as</a:t>
            </a:r>
            <a:r>
              <a:rPr sz="2400" b="1" spc="85" dirty="0">
                <a:solidFill>
                  <a:prstClr val="black"/>
                </a:solidFill>
                <a:latin typeface="Calibri" panose="020F0502020204030204" pitchFamily="34" charset="0"/>
                <a:cs typeface="Calibri"/>
              </a:rPr>
              <a:t> </a:t>
            </a:r>
            <a:r>
              <a:rPr sz="2400" b="1" spc="-15" dirty="0">
                <a:solidFill>
                  <a:prstClr val="black"/>
                </a:solidFill>
                <a:latin typeface="Calibri" panose="020F0502020204030204" pitchFamily="34" charset="0"/>
                <a:cs typeface="Calibri"/>
              </a:rPr>
              <a:t>spe</a:t>
            </a:r>
            <a:r>
              <a:rPr sz="2400" b="1" spc="-45" dirty="0">
                <a:solidFill>
                  <a:prstClr val="black"/>
                </a:solidFill>
                <a:latin typeface="Calibri" panose="020F0502020204030204" pitchFamily="34" charset="0"/>
                <a:cs typeface="Calibri"/>
              </a:rPr>
              <a:t>n</a:t>
            </a:r>
            <a:r>
              <a:rPr sz="2400" b="1" spc="-10" dirty="0">
                <a:solidFill>
                  <a:prstClr val="black"/>
                </a:solidFill>
                <a:latin typeface="Calibri" panose="020F0502020204030204" pitchFamily="34" charset="0"/>
                <a:cs typeface="Calibri"/>
              </a:rPr>
              <a:t>t</a:t>
            </a:r>
            <a:r>
              <a:rPr sz="2400" b="1" spc="80" dirty="0">
                <a:solidFill>
                  <a:prstClr val="black"/>
                </a:solidFill>
                <a:latin typeface="Calibri" panose="020F0502020204030204" pitchFamily="34" charset="0"/>
                <a:cs typeface="Calibri"/>
              </a:rPr>
              <a:t> </a:t>
            </a:r>
            <a:r>
              <a:rPr sz="2400" b="1" spc="-10" dirty="0">
                <a:solidFill>
                  <a:prstClr val="black"/>
                </a:solidFill>
                <a:latin typeface="Calibri" panose="020F0502020204030204" pitchFamily="34" charset="0"/>
                <a:cs typeface="Calibri"/>
              </a:rPr>
              <a:t>o</a:t>
            </a:r>
            <a:r>
              <a:rPr sz="2400" b="1" spc="-15" dirty="0">
                <a:solidFill>
                  <a:prstClr val="black"/>
                </a:solidFill>
                <a:latin typeface="Calibri" panose="020F0502020204030204" pitchFamily="34" charset="0"/>
                <a:cs typeface="Calibri"/>
              </a:rPr>
              <a:t>n</a:t>
            </a:r>
            <a:r>
              <a:rPr sz="2400" b="1" spc="75" dirty="0">
                <a:solidFill>
                  <a:prstClr val="black"/>
                </a:solidFill>
                <a:latin typeface="Calibri" panose="020F0502020204030204" pitchFamily="34" charset="0"/>
                <a:cs typeface="Calibri"/>
              </a:rPr>
              <a:t> </a:t>
            </a:r>
            <a:r>
              <a:rPr sz="2400" b="1" dirty="0">
                <a:solidFill>
                  <a:prstClr val="black"/>
                </a:solidFill>
                <a:latin typeface="Calibri" panose="020F0502020204030204" pitchFamily="34" charset="0"/>
                <a:cs typeface="Calibri"/>
              </a:rPr>
              <a:t>p</a:t>
            </a:r>
            <a:r>
              <a:rPr sz="2400" b="1" spc="-30" dirty="0">
                <a:solidFill>
                  <a:prstClr val="black"/>
                </a:solidFill>
                <a:latin typeface="Calibri" panose="020F0502020204030204" pitchFamily="34" charset="0"/>
                <a:cs typeface="Calibri"/>
              </a:rPr>
              <a:t>r</a:t>
            </a:r>
            <a:r>
              <a:rPr sz="2400" b="1" spc="-15" dirty="0">
                <a:solidFill>
                  <a:prstClr val="black"/>
                </a:solidFill>
                <a:latin typeface="Calibri" panose="020F0502020204030204" pitchFamily="34" charset="0"/>
                <a:cs typeface="Calibri"/>
              </a:rPr>
              <a:t>o</a:t>
            </a:r>
            <a:r>
              <a:rPr sz="2400" b="1" spc="-30" dirty="0">
                <a:solidFill>
                  <a:prstClr val="black"/>
                </a:solidFill>
                <a:latin typeface="Calibri" panose="020F0502020204030204" pitchFamily="34" charset="0"/>
                <a:cs typeface="Calibri"/>
              </a:rPr>
              <a:t>s</a:t>
            </a:r>
            <a:r>
              <a:rPr sz="2400" b="1" spc="-10" dirty="0">
                <a:solidFill>
                  <a:prstClr val="black"/>
                </a:solidFill>
                <a:latin typeface="Calibri" panose="020F0502020204030204" pitchFamily="34" charset="0"/>
                <a:cs typeface="Calibri"/>
              </a:rPr>
              <a:t>t</a:t>
            </a:r>
            <a:r>
              <a:rPr sz="2400" b="1" spc="-25" dirty="0">
                <a:solidFill>
                  <a:prstClr val="black"/>
                </a:solidFill>
                <a:latin typeface="Calibri" panose="020F0502020204030204" pitchFamily="34" charset="0"/>
                <a:cs typeface="Calibri"/>
              </a:rPr>
              <a:t>h</a:t>
            </a:r>
            <a:r>
              <a:rPr sz="2400" b="1" spc="-10" dirty="0">
                <a:solidFill>
                  <a:prstClr val="black"/>
                </a:solidFill>
                <a:latin typeface="Calibri" panose="020F0502020204030204" pitchFamily="34" charset="0"/>
                <a:cs typeface="Calibri"/>
              </a:rPr>
              <a:t>etic</a:t>
            </a:r>
            <a:r>
              <a:rPr sz="2400" b="1" spc="80" dirty="0">
                <a:solidFill>
                  <a:prstClr val="black"/>
                </a:solidFill>
                <a:latin typeface="Calibri" panose="020F0502020204030204" pitchFamily="34" charset="0"/>
                <a:cs typeface="Calibri"/>
              </a:rPr>
              <a:t> </a:t>
            </a:r>
            <a:r>
              <a:rPr sz="2400" b="1" spc="-15" dirty="0">
                <a:solidFill>
                  <a:prstClr val="black"/>
                </a:solidFill>
                <a:latin typeface="Calibri" panose="020F0502020204030204" pitchFamily="34" charset="0"/>
                <a:cs typeface="Calibri"/>
              </a:rPr>
              <a:t>impl</a:t>
            </a:r>
            <a:r>
              <a:rPr sz="2400" b="1" spc="-35" dirty="0">
                <a:solidFill>
                  <a:prstClr val="black"/>
                </a:solidFill>
                <a:latin typeface="Calibri" panose="020F0502020204030204" pitchFamily="34" charset="0"/>
                <a:cs typeface="Calibri"/>
              </a:rPr>
              <a:t>a</a:t>
            </a:r>
            <a:r>
              <a:rPr sz="2400" b="1" spc="-45" dirty="0">
                <a:solidFill>
                  <a:prstClr val="black"/>
                </a:solidFill>
                <a:latin typeface="Calibri" panose="020F0502020204030204" pitchFamily="34" charset="0"/>
                <a:cs typeface="Calibri"/>
              </a:rPr>
              <a:t>n</a:t>
            </a:r>
            <a:r>
              <a:rPr sz="2400" b="1" spc="-10" dirty="0">
                <a:solidFill>
                  <a:prstClr val="black"/>
                </a:solidFill>
                <a:latin typeface="Calibri" panose="020F0502020204030204" pitchFamily="34" charset="0"/>
                <a:cs typeface="Calibri"/>
              </a:rPr>
              <a:t>ts</a:t>
            </a:r>
            <a:r>
              <a:rPr sz="2400" b="1" spc="75" dirty="0">
                <a:solidFill>
                  <a:prstClr val="black"/>
                </a:solidFill>
                <a:latin typeface="Calibri" panose="020F0502020204030204" pitchFamily="34" charset="0"/>
                <a:cs typeface="Calibri"/>
              </a:rPr>
              <a:t> </a:t>
            </a:r>
            <a:r>
              <a:rPr sz="2400" b="1" spc="-10" dirty="0">
                <a:solidFill>
                  <a:prstClr val="black"/>
                </a:solidFill>
                <a:latin typeface="Calibri" panose="020F0502020204030204" pitchFamily="34" charset="0"/>
                <a:cs typeface="Calibri"/>
              </a:rPr>
              <a:t>uti</a:t>
            </a:r>
            <a:r>
              <a:rPr sz="2400" b="1" spc="-20" dirty="0">
                <a:solidFill>
                  <a:prstClr val="black"/>
                </a:solidFill>
                <a:latin typeface="Calibri" panose="020F0502020204030204" pitchFamily="34" charset="0"/>
                <a:cs typeface="Calibri"/>
              </a:rPr>
              <a:t>l</a:t>
            </a:r>
            <a:r>
              <a:rPr sz="2400" b="1" spc="-10" dirty="0">
                <a:solidFill>
                  <a:prstClr val="black"/>
                </a:solidFill>
                <a:latin typeface="Calibri" panose="020F0502020204030204" pitchFamily="34" charset="0"/>
                <a:cs typeface="Calibri"/>
              </a:rPr>
              <a:t>izing</a:t>
            </a:r>
            <a:r>
              <a:rPr sz="2400" b="1" spc="80" dirty="0">
                <a:solidFill>
                  <a:prstClr val="black"/>
                </a:solidFill>
                <a:latin typeface="Calibri" panose="020F0502020204030204" pitchFamily="34" charset="0"/>
                <a:cs typeface="Calibri"/>
              </a:rPr>
              <a:t> </a:t>
            </a:r>
            <a:r>
              <a:rPr sz="2400" b="1" spc="-20" dirty="0">
                <a:solidFill>
                  <a:prstClr val="black"/>
                </a:solidFill>
                <a:latin typeface="Calibri" panose="020F0502020204030204" pitchFamily="34" charset="0"/>
                <a:cs typeface="Calibri"/>
              </a:rPr>
              <a:t>the G</a:t>
            </a:r>
            <a:r>
              <a:rPr sz="2400" b="1" spc="-30" dirty="0">
                <a:solidFill>
                  <a:prstClr val="black"/>
                </a:solidFill>
                <a:latin typeface="Calibri" panose="020F0502020204030204" pitchFamily="34" charset="0"/>
                <a:cs typeface="Calibri"/>
              </a:rPr>
              <a:t>o</a:t>
            </a:r>
            <a:r>
              <a:rPr sz="2400" b="1" spc="-20" dirty="0">
                <a:solidFill>
                  <a:prstClr val="black"/>
                </a:solidFill>
                <a:latin typeface="Calibri" panose="020F0502020204030204" pitchFamily="34" charset="0"/>
                <a:cs typeface="Calibri"/>
              </a:rPr>
              <a:t>v</a:t>
            </a:r>
            <a:r>
              <a:rPr sz="2400" b="1" spc="-5" dirty="0">
                <a:solidFill>
                  <a:prstClr val="black"/>
                </a:solidFill>
                <a:latin typeface="Calibri" panose="020F0502020204030204" pitchFamily="34" charset="0"/>
                <a:cs typeface="Calibri"/>
              </a:rPr>
              <a:t>ernm</a:t>
            </a:r>
            <a:r>
              <a:rPr sz="2400" b="1" spc="5" dirty="0">
                <a:solidFill>
                  <a:prstClr val="black"/>
                </a:solidFill>
                <a:latin typeface="Calibri" panose="020F0502020204030204" pitchFamily="34" charset="0"/>
                <a:cs typeface="Calibri"/>
              </a:rPr>
              <a:t>e</a:t>
            </a:r>
            <a:r>
              <a:rPr sz="2400" b="1" spc="-45" dirty="0">
                <a:solidFill>
                  <a:prstClr val="black"/>
                </a:solidFill>
                <a:latin typeface="Calibri" panose="020F0502020204030204" pitchFamily="34" charset="0"/>
                <a:cs typeface="Calibri"/>
              </a:rPr>
              <a:t>n</a:t>
            </a:r>
            <a:r>
              <a:rPr sz="2400" b="1" spc="-10" dirty="0">
                <a:solidFill>
                  <a:prstClr val="black"/>
                </a:solidFill>
                <a:latin typeface="Calibri" panose="020F0502020204030204" pitchFamily="34" charset="0"/>
                <a:cs typeface="Calibri"/>
              </a:rPr>
              <a:t>t</a:t>
            </a:r>
            <a:r>
              <a:rPr sz="2400" b="1" spc="-5" dirty="0">
                <a:solidFill>
                  <a:prstClr val="black"/>
                </a:solidFill>
                <a:latin typeface="Calibri" panose="020F0502020204030204" pitchFamily="34" charset="0"/>
                <a:cs typeface="Calibri"/>
              </a:rPr>
              <a:t> </a:t>
            </a:r>
            <a:r>
              <a:rPr sz="2400" b="1" spc="-20" dirty="0">
                <a:solidFill>
                  <a:prstClr val="black"/>
                </a:solidFill>
                <a:latin typeface="Calibri" panose="020F0502020204030204" pitchFamily="34" charset="0"/>
                <a:cs typeface="Calibri"/>
              </a:rPr>
              <a:t>P</a:t>
            </a:r>
            <a:r>
              <a:rPr sz="2400" b="1" spc="-25" dirty="0">
                <a:solidFill>
                  <a:prstClr val="black"/>
                </a:solidFill>
                <a:latin typeface="Calibri" panose="020F0502020204030204" pitchFamily="34" charset="0"/>
                <a:cs typeface="Calibri"/>
              </a:rPr>
              <a:t>u</a:t>
            </a:r>
            <a:r>
              <a:rPr sz="2400" b="1" spc="-40" dirty="0">
                <a:solidFill>
                  <a:prstClr val="black"/>
                </a:solidFill>
                <a:latin typeface="Calibri" panose="020F0502020204030204" pitchFamily="34" charset="0"/>
                <a:cs typeface="Calibri"/>
              </a:rPr>
              <a:t>r</a:t>
            </a:r>
            <a:r>
              <a:rPr sz="2400" b="1" spc="-5" dirty="0">
                <a:solidFill>
                  <a:prstClr val="black"/>
                </a:solidFill>
                <a:latin typeface="Calibri" panose="020F0502020204030204" pitchFamily="34" charset="0"/>
                <a:cs typeface="Calibri"/>
              </a:rPr>
              <a:t>chas</a:t>
            </a:r>
            <a:r>
              <a:rPr sz="2400" b="1" dirty="0">
                <a:solidFill>
                  <a:prstClr val="black"/>
                </a:solidFill>
                <a:latin typeface="Calibri" panose="020F0502020204030204" pitchFamily="34" charset="0"/>
                <a:cs typeface="Calibri"/>
              </a:rPr>
              <a:t>e</a:t>
            </a:r>
            <a:r>
              <a:rPr sz="2400" b="1" spc="25" dirty="0">
                <a:solidFill>
                  <a:prstClr val="black"/>
                </a:solidFill>
                <a:latin typeface="Calibri" panose="020F0502020204030204" pitchFamily="34" charset="0"/>
                <a:cs typeface="Calibri"/>
              </a:rPr>
              <a:t> </a:t>
            </a:r>
            <a:r>
              <a:rPr sz="2400" b="1" spc="-5" dirty="0">
                <a:solidFill>
                  <a:prstClr val="black"/>
                </a:solidFill>
                <a:latin typeface="Calibri" panose="020F0502020204030204" pitchFamily="34" charset="0"/>
                <a:cs typeface="Calibri"/>
              </a:rPr>
              <a:t>Ca</a:t>
            </a:r>
            <a:r>
              <a:rPr sz="2400" b="1" spc="-20" dirty="0">
                <a:solidFill>
                  <a:prstClr val="black"/>
                </a:solidFill>
                <a:latin typeface="Calibri" panose="020F0502020204030204" pitchFamily="34" charset="0"/>
                <a:cs typeface="Calibri"/>
              </a:rPr>
              <a:t>r</a:t>
            </a:r>
            <a:r>
              <a:rPr sz="2400" b="1" spc="-15" dirty="0">
                <a:solidFill>
                  <a:prstClr val="black"/>
                </a:solidFill>
                <a:latin typeface="Calibri" panose="020F0502020204030204" pitchFamily="34" charset="0"/>
                <a:cs typeface="Calibri"/>
              </a:rPr>
              <a:t>d</a:t>
            </a:r>
            <a:r>
              <a:rPr sz="2400" b="1" spc="-20" dirty="0">
                <a:solidFill>
                  <a:prstClr val="black"/>
                </a:solidFill>
                <a:latin typeface="Calibri" panose="020F0502020204030204" pitchFamily="34" charset="0"/>
                <a:cs typeface="Calibri"/>
              </a:rPr>
              <a:t> </a:t>
            </a:r>
            <a:r>
              <a:rPr sz="2400" b="1" spc="-35" dirty="0">
                <a:solidFill>
                  <a:prstClr val="black"/>
                </a:solidFill>
                <a:latin typeface="Calibri" panose="020F0502020204030204" pitchFamily="34" charset="0"/>
                <a:cs typeface="Calibri"/>
              </a:rPr>
              <a:t>b</a:t>
            </a:r>
            <a:r>
              <a:rPr sz="2400" b="1" spc="-15" dirty="0">
                <a:solidFill>
                  <a:prstClr val="black"/>
                </a:solidFill>
                <a:latin typeface="Calibri" panose="020F0502020204030204" pitchFamily="34" charset="0"/>
                <a:cs typeface="Calibri"/>
              </a:rPr>
              <a:t>y</a:t>
            </a:r>
            <a:r>
              <a:rPr sz="2400" b="1" dirty="0">
                <a:solidFill>
                  <a:prstClr val="black"/>
                </a:solidFill>
                <a:latin typeface="Calibri" panose="020F0502020204030204" pitchFamily="34" charset="0"/>
                <a:cs typeface="Calibri"/>
              </a:rPr>
              <a:t> </a:t>
            </a:r>
            <a:r>
              <a:rPr sz="2400" b="1" spc="-20" dirty="0">
                <a:solidFill>
                  <a:prstClr val="black"/>
                </a:solidFill>
                <a:latin typeface="Calibri" panose="020F0502020204030204" pitchFamily="34" charset="0"/>
                <a:cs typeface="Calibri"/>
              </a:rPr>
              <a:t>th</a:t>
            </a:r>
            <a:r>
              <a:rPr sz="2400" b="1" spc="-15" dirty="0">
                <a:solidFill>
                  <a:prstClr val="black"/>
                </a:solidFill>
                <a:latin typeface="Calibri" panose="020F0502020204030204" pitchFamily="34" charset="0"/>
                <a:cs typeface="Calibri"/>
              </a:rPr>
              <a:t>e</a:t>
            </a:r>
            <a:r>
              <a:rPr sz="2400" b="1" spc="10" dirty="0">
                <a:solidFill>
                  <a:prstClr val="black"/>
                </a:solidFill>
                <a:latin typeface="Calibri" panose="020F0502020204030204" pitchFamily="34" charset="0"/>
                <a:cs typeface="Calibri"/>
              </a:rPr>
              <a:t> </a:t>
            </a:r>
            <a:r>
              <a:rPr sz="2400" b="1" spc="-135" dirty="0">
                <a:solidFill>
                  <a:prstClr val="black"/>
                </a:solidFill>
                <a:latin typeface="Calibri" panose="020F0502020204030204" pitchFamily="34" charset="0"/>
                <a:cs typeface="Calibri"/>
              </a:rPr>
              <a:t>V</a:t>
            </a:r>
            <a:r>
              <a:rPr sz="2400" b="1" spc="10" dirty="0">
                <a:solidFill>
                  <a:prstClr val="black"/>
                </a:solidFill>
                <a:latin typeface="Calibri" panose="020F0502020204030204" pitchFamily="34" charset="0"/>
                <a:cs typeface="Calibri"/>
              </a:rPr>
              <a:t>A</a:t>
            </a:r>
            <a:r>
              <a:rPr sz="2400" b="1" dirty="0" smtClean="0">
                <a:solidFill>
                  <a:prstClr val="black"/>
                </a:solidFill>
                <a:latin typeface="Calibri" panose="020F0502020204030204" pitchFamily="34" charset="0"/>
                <a:cs typeface="Calibri"/>
              </a:rPr>
              <a:t>.</a:t>
            </a:r>
            <a:r>
              <a:rPr lang="en-US" sz="2400" b="1" dirty="0" smtClean="0">
                <a:solidFill>
                  <a:prstClr val="black"/>
                </a:solidFill>
                <a:latin typeface="Calibri" panose="020F0502020204030204" pitchFamily="34" charset="0"/>
                <a:cs typeface="Calibri"/>
              </a:rPr>
              <a:t>  </a:t>
            </a:r>
          </a:p>
          <a:p>
            <a:pPr marL="623570" marR="187960" indent="-342900">
              <a:lnSpc>
                <a:spcPts val="2590"/>
              </a:lnSpc>
              <a:buFont typeface="Wingdings" panose="05000000000000000000" pitchFamily="2" charset="2"/>
              <a:buChar char="§"/>
            </a:pPr>
            <a:r>
              <a:rPr sz="2400" b="1" spc="-5" dirty="0" smtClean="0">
                <a:solidFill>
                  <a:prstClr val="black"/>
                </a:solidFill>
                <a:latin typeface="Calibri" panose="020F0502020204030204" pitchFamily="34" charset="0"/>
                <a:cs typeface="Calibri"/>
              </a:rPr>
              <a:t>T</a:t>
            </a:r>
            <a:r>
              <a:rPr sz="2400" b="1" spc="-10" dirty="0" smtClean="0">
                <a:solidFill>
                  <a:prstClr val="black"/>
                </a:solidFill>
                <a:latin typeface="Calibri" panose="020F0502020204030204" pitchFamily="34" charset="0"/>
                <a:cs typeface="Calibri"/>
              </a:rPr>
              <a:t>h</a:t>
            </a:r>
            <a:r>
              <a:rPr sz="2400" b="1" spc="-5" dirty="0" smtClean="0">
                <a:solidFill>
                  <a:prstClr val="black"/>
                </a:solidFill>
                <a:latin typeface="Calibri" panose="020F0502020204030204" pitchFamily="34" charset="0"/>
                <a:cs typeface="Calibri"/>
              </a:rPr>
              <a:t>es</a:t>
            </a:r>
            <a:r>
              <a:rPr sz="2400" b="1" dirty="0" smtClean="0">
                <a:solidFill>
                  <a:prstClr val="black"/>
                </a:solidFill>
                <a:latin typeface="Calibri" panose="020F0502020204030204" pitchFamily="34" charset="0"/>
                <a:cs typeface="Calibri"/>
              </a:rPr>
              <a:t>e</a:t>
            </a:r>
            <a:r>
              <a:rPr sz="2400" b="1" spc="5" dirty="0" smtClean="0">
                <a:solidFill>
                  <a:prstClr val="black"/>
                </a:solidFill>
                <a:latin typeface="Calibri" panose="020F0502020204030204" pitchFamily="34" charset="0"/>
                <a:cs typeface="Calibri"/>
              </a:rPr>
              <a:t> </a:t>
            </a:r>
            <a:r>
              <a:rPr sz="2400" b="1" spc="-30" dirty="0">
                <a:solidFill>
                  <a:prstClr val="black"/>
                </a:solidFill>
                <a:latin typeface="Calibri" panose="020F0502020204030204" pitchFamily="34" charset="0"/>
                <a:cs typeface="Calibri"/>
              </a:rPr>
              <a:t>w</a:t>
            </a:r>
            <a:r>
              <a:rPr sz="2400" b="1" spc="-5" dirty="0">
                <a:solidFill>
                  <a:prstClr val="black"/>
                </a:solidFill>
                <a:latin typeface="Calibri" panose="020F0502020204030204" pitchFamily="34" charset="0"/>
                <a:cs typeface="Calibri"/>
              </a:rPr>
              <a:t>e</a:t>
            </a:r>
            <a:r>
              <a:rPr sz="2400" b="1" spc="-25" dirty="0">
                <a:solidFill>
                  <a:prstClr val="black"/>
                </a:solidFill>
                <a:latin typeface="Calibri" panose="020F0502020204030204" pitchFamily="34" charset="0"/>
                <a:cs typeface="Calibri"/>
              </a:rPr>
              <a:t>r</a:t>
            </a:r>
            <a:r>
              <a:rPr sz="2400" b="1" dirty="0">
                <a:solidFill>
                  <a:prstClr val="black"/>
                </a:solidFill>
                <a:latin typeface="Calibri" panose="020F0502020204030204" pitchFamily="34" charset="0"/>
                <a:cs typeface="Calibri"/>
              </a:rPr>
              <a:t>e i</a:t>
            </a:r>
            <a:r>
              <a:rPr sz="2400" b="1" spc="-10" dirty="0">
                <a:solidFill>
                  <a:prstClr val="black"/>
                </a:solidFill>
                <a:latin typeface="Calibri" panose="020F0502020204030204" pitchFamily="34" charset="0"/>
                <a:cs typeface="Calibri"/>
              </a:rPr>
              <a:t>n</a:t>
            </a:r>
            <a:r>
              <a:rPr sz="2400" b="1" dirty="0">
                <a:solidFill>
                  <a:prstClr val="black"/>
                </a:solidFill>
                <a:latin typeface="Calibri" panose="020F0502020204030204" pitchFamily="34" charset="0"/>
                <a:cs typeface="Calibri"/>
              </a:rPr>
              <a:t>d</a:t>
            </a:r>
            <a:r>
              <a:rPr sz="2400" b="1" spc="-10" dirty="0">
                <a:solidFill>
                  <a:prstClr val="black"/>
                </a:solidFill>
                <a:latin typeface="Calibri" panose="020F0502020204030204" pitchFamily="34" charset="0"/>
                <a:cs typeface="Calibri"/>
              </a:rPr>
              <a:t>i</a:t>
            </a:r>
            <a:r>
              <a:rPr sz="2400" b="1" spc="-5" dirty="0">
                <a:solidFill>
                  <a:prstClr val="black"/>
                </a:solidFill>
                <a:latin typeface="Calibri" panose="020F0502020204030204" pitchFamily="34" charset="0"/>
                <a:cs typeface="Calibri"/>
              </a:rPr>
              <a:t>vid</a:t>
            </a:r>
            <a:r>
              <a:rPr sz="2400" b="1" spc="-10" dirty="0">
                <a:solidFill>
                  <a:prstClr val="black"/>
                </a:solidFill>
                <a:latin typeface="Calibri" panose="020F0502020204030204" pitchFamily="34" charset="0"/>
                <a:cs typeface="Calibri"/>
              </a:rPr>
              <a:t>ual</a:t>
            </a:r>
            <a:r>
              <a:rPr sz="2400" b="1" spc="10" dirty="0">
                <a:solidFill>
                  <a:prstClr val="black"/>
                </a:solidFill>
                <a:latin typeface="Calibri" panose="020F0502020204030204" pitchFamily="34" charset="0"/>
                <a:cs typeface="Calibri"/>
              </a:rPr>
              <a:t> </a:t>
            </a:r>
            <a:r>
              <a:rPr sz="2400" b="1" dirty="0">
                <a:solidFill>
                  <a:prstClr val="black"/>
                </a:solidFill>
                <a:latin typeface="Calibri" panose="020F0502020204030204" pitchFamily="34" charset="0"/>
                <a:cs typeface="Calibri"/>
              </a:rPr>
              <a:t>au</a:t>
            </a:r>
            <a:r>
              <a:rPr sz="2400" b="1" spc="-10" dirty="0">
                <a:solidFill>
                  <a:prstClr val="black"/>
                </a:solidFill>
                <a:latin typeface="Calibri" panose="020F0502020204030204" pitchFamily="34" charset="0"/>
                <a:cs typeface="Calibri"/>
              </a:rPr>
              <a:t>t</a:t>
            </a:r>
            <a:r>
              <a:rPr sz="2400" b="1" dirty="0">
                <a:solidFill>
                  <a:prstClr val="black"/>
                </a:solidFill>
                <a:latin typeface="Calibri" panose="020F0502020204030204" pitchFamily="34" charset="0"/>
                <a:cs typeface="Calibri"/>
              </a:rPr>
              <a:t>hori</a:t>
            </a:r>
            <a:r>
              <a:rPr sz="2400" b="1" spc="-40" dirty="0">
                <a:solidFill>
                  <a:prstClr val="black"/>
                </a:solidFill>
                <a:latin typeface="Calibri" panose="020F0502020204030204" pitchFamily="34" charset="0"/>
                <a:cs typeface="Calibri"/>
              </a:rPr>
              <a:t>z</a:t>
            </a:r>
            <a:r>
              <a:rPr sz="2400" b="1" spc="-25" dirty="0">
                <a:solidFill>
                  <a:prstClr val="black"/>
                </a:solidFill>
                <a:latin typeface="Calibri" panose="020F0502020204030204" pitchFamily="34" charset="0"/>
                <a:cs typeface="Calibri"/>
              </a:rPr>
              <a:t>a</a:t>
            </a:r>
            <a:r>
              <a:rPr sz="2400" b="1" spc="-10" dirty="0">
                <a:solidFill>
                  <a:prstClr val="black"/>
                </a:solidFill>
                <a:latin typeface="Calibri" panose="020F0502020204030204" pitchFamily="34" charset="0"/>
                <a:cs typeface="Calibri"/>
              </a:rPr>
              <a:t>t</a:t>
            </a:r>
            <a:r>
              <a:rPr sz="2400" b="1" spc="-20" dirty="0">
                <a:solidFill>
                  <a:prstClr val="black"/>
                </a:solidFill>
                <a:latin typeface="Calibri" panose="020F0502020204030204" pitchFamily="34" charset="0"/>
                <a:cs typeface="Calibri"/>
              </a:rPr>
              <a:t>i</a:t>
            </a:r>
            <a:r>
              <a:rPr sz="2400" b="1" dirty="0">
                <a:solidFill>
                  <a:prstClr val="black"/>
                </a:solidFill>
                <a:latin typeface="Calibri" panose="020F0502020204030204" pitchFamily="34" charset="0"/>
                <a:cs typeface="Calibri"/>
              </a:rPr>
              <a:t>on</a:t>
            </a:r>
            <a:r>
              <a:rPr sz="2400" b="1" spc="-5" dirty="0">
                <a:solidFill>
                  <a:prstClr val="black"/>
                </a:solidFill>
                <a:latin typeface="Calibri" panose="020F0502020204030204" pitchFamily="34" charset="0"/>
                <a:cs typeface="Calibri"/>
              </a:rPr>
              <a:t>s</a:t>
            </a:r>
            <a:r>
              <a:rPr sz="2400" b="1" dirty="0" smtClean="0">
                <a:solidFill>
                  <a:prstClr val="black"/>
                </a:solidFill>
                <a:latin typeface="Calibri" panose="020F0502020204030204" pitchFamily="34" charset="0"/>
                <a:cs typeface="Calibri"/>
              </a:rPr>
              <a:t>;</a:t>
            </a:r>
            <a:r>
              <a:rPr lang="en-US" sz="2400" b="1" dirty="0" smtClean="0">
                <a:solidFill>
                  <a:prstClr val="black"/>
                </a:solidFill>
                <a:latin typeface="Calibri" panose="020F0502020204030204" pitchFamily="34" charset="0"/>
                <a:cs typeface="Calibri"/>
              </a:rPr>
              <a:t>  </a:t>
            </a:r>
            <a:r>
              <a:rPr sz="2400" b="1" spc="-15" dirty="0" smtClean="0">
                <a:solidFill>
                  <a:prstClr val="black"/>
                </a:solidFill>
                <a:latin typeface="Calibri" panose="020F0502020204030204" pitchFamily="34" charset="0"/>
                <a:cs typeface="Calibri"/>
              </a:rPr>
              <a:t>ALL</a:t>
            </a:r>
            <a:r>
              <a:rPr sz="2400" b="1" spc="-20" dirty="0" smtClean="0">
                <a:solidFill>
                  <a:prstClr val="black"/>
                </a:solidFill>
                <a:latin typeface="Calibri" panose="020F0502020204030204" pitchFamily="34" charset="0"/>
                <a:cs typeface="Calibri"/>
              </a:rPr>
              <a:t> </a:t>
            </a:r>
            <a:r>
              <a:rPr sz="2400" b="1" spc="-15" dirty="0">
                <a:solidFill>
                  <a:prstClr val="black"/>
                </a:solidFill>
                <a:latin typeface="Calibri" panose="020F0502020204030204" pitchFamily="34" charset="0"/>
                <a:cs typeface="Calibri"/>
              </a:rPr>
              <a:t>below </a:t>
            </a:r>
            <a:r>
              <a:rPr sz="2400" b="1" spc="-20" dirty="0">
                <a:solidFill>
                  <a:prstClr val="black"/>
                </a:solidFill>
                <a:latin typeface="Calibri" panose="020F0502020204030204" pitchFamily="34" charset="0"/>
                <a:cs typeface="Calibri"/>
              </a:rPr>
              <a:t>th</a:t>
            </a:r>
            <a:r>
              <a:rPr sz="2400" b="1" spc="-15" dirty="0">
                <a:solidFill>
                  <a:prstClr val="black"/>
                </a:solidFill>
                <a:latin typeface="Calibri" panose="020F0502020204030204" pitchFamily="34" charset="0"/>
                <a:cs typeface="Calibri"/>
              </a:rPr>
              <a:t>e</a:t>
            </a:r>
            <a:r>
              <a:rPr sz="2400" b="1" spc="10" dirty="0">
                <a:solidFill>
                  <a:prstClr val="black"/>
                </a:solidFill>
                <a:latin typeface="Calibri" panose="020F0502020204030204" pitchFamily="34" charset="0"/>
                <a:cs typeface="Calibri"/>
              </a:rPr>
              <a:t> </a:t>
            </a:r>
            <a:r>
              <a:rPr sz="2400" b="1" spc="-20" dirty="0">
                <a:solidFill>
                  <a:prstClr val="black"/>
                </a:solidFill>
                <a:latin typeface="Calibri" panose="020F0502020204030204" pitchFamily="34" charset="0"/>
                <a:cs typeface="Calibri"/>
              </a:rPr>
              <a:t>$300</a:t>
            </a:r>
            <a:r>
              <a:rPr sz="2400" b="1" spc="-15" dirty="0">
                <a:solidFill>
                  <a:prstClr val="black"/>
                </a:solidFill>
                <a:latin typeface="Calibri" panose="020F0502020204030204" pitchFamily="34" charset="0"/>
                <a:cs typeface="Calibri"/>
              </a:rPr>
              <a:t>0</a:t>
            </a:r>
            <a:r>
              <a:rPr sz="2400" b="1" spc="-5" dirty="0">
                <a:solidFill>
                  <a:prstClr val="black"/>
                </a:solidFill>
                <a:latin typeface="Calibri" panose="020F0502020204030204" pitchFamily="34" charset="0"/>
                <a:cs typeface="Calibri"/>
              </a:rPr>
              <a:t> mic</a:t>
            </a:r>
            <a:r>
              <a:rPr sz="2400" b="1" spc="-20" dirty="0">
                <a:solidFill>
                  <a:prstClr val="black"/>
                </a:solidFill>
                <a:latin typeface="Calibri" panose="020F0502020204030204" pitchFamily="34" charset="0"/>
                <a:cs typeface="Calibri"/>
              </a:rPr>
              <a:t>r</a:t>
            </a:r>
            <a:r>
              <a:rPr sz="2400" b="1" spc="-10" dirty="0">
                <a:solidFill>
                  <a:prstClr val="black"/>
                </a:solidFill>
                <a:latin typeface="Calibri" panose="020F0502020204030204" pitchFamily="34" charset="0"/>
                <a:cs typeface="Calibri"/>
              </a:rPr>
              <a:t>o</a:t>
            </a:r>
            <a:r>
              <a:rPr sz="2400" b="1" spc="-5" dirty="0">
                <a:solidFill>
                  <a:prstClr val="black"/>
                </a:solidFill>
                <a:latin typeface="Calibri" panose="020F0502020204030204" pitchFamily="34" charset="0"/>
                <a:cs typeface="Calibri"/>
              </a:rPr>
              <a:t>-</a:t>
            </a:r>
            <a:r>
              <a:rPr sz="2400" b="1" spc="-15" dirty="0">
                <a:solidFill>
                  <a:prstClr val="black"/>
                </a:solidFill>
                <a:latin typeface="Calibri" panose="020F0502020204030204" pitchFamily="34" charset="0"/>
                <a:cs typeface="Calibri"/>
              </a:rPr>
              <a:t>p</a:t>
            </a:r>
            <a:r>
              <a:rPr sz="2400" b="1" spc="-25" dirty="0">
                <a:solidFill>
                  <a:prstClr val="black"/>
                </a:solidFill>
                <a:latin typeface="Calibri" panose="020F0502020204030204" pitchFamily="34" charset="0"/>
                <a:cs typeface="Calibri"/>
              </a:rPr>
              <a:t>u</a:t>
            </a:r>
            <a:r>
              <a:rPr sz="2400" b="1" spc="-40" dirty="0">
                <a:solidFill>
                  <a:prstClr val="black"/>
                </a:solidFill>
                <a:latin typeface="Calibri" panose="020F0502020204030204" pitchFamily="34" charset="0"/>
                <a:cs typeface="Calibri"/>
              </a:rPr>
              <a:t>r</a:t>
            </a:r>
            <a:r>
              <a:rPr sz="2400" b="1" spc="-5" dirty="0">
                <a:solidFill>
                  <a:prstClr val="black"/>
                </a:solidFill>
                <a:latin typeface="Calibri" panose="020F0502020204030204" pitchFamily="34" charset="0"/>
                <a:cs typeface="Calibri"/>
              </a:rPr>
              <a:t>chas</a:t>
            </a:r>
            <a:r>
              <a:rPr sz="2400" b="1" dirty="0">
                <a:solidFill>
                  <a:prstClr val="black"/>
                </a:solidFill>
                <a:latin typeface="Calibri" panose="020F0502020204030204" pitchFamily="34" charset="0"/>
                <a:cs typeface="Calibri"/>
              </a:rPr>
              <a:t>e</a:t>
            </a:r>
            <a:r>
              <a:rPr sz="2400" b="1" spc="-15" dirty="0">
                <a:solidFill>
                  <a:prstClr val="black"/>
                </a:solidFill>
                <a:latin typeface="Calibri" panose="020F0502020204030204" pitchFamily="34" charset="0"/>
                <a:cs typeface="Calibri"/>
              </a:rPr>
              <a:t> </a:t>
            </a:r>
            <a:r>
              <a:rPr sz="2400" b="1" spc="-10" dirty="0">
                <a:solidFill>
                  <a:prstClr val="black"/>
                </a:solidFill>
                <a:latin typeface="Calibri" panose="020F0502020204030204" pitchFamily="34" charset="0"/>
                <a:cs typeface="Calibri"/>
              </a:rPr>
              <a:t>t</a:t>
            </a:r>
            <a:r>
              <a:rPr sz="2400" b="1" spc="-25" dirty="0">
                <a:solidFill>
                  <a:prstClr val="black"/>
                </a:solidFill>
                <a:latin typeface="Calibri" panose="020F0502020204030204" pitchFamily="34" charset="0"/>
                <a:cs typeface="Calibri"/>
              </a:rPr>
              <a:t>h</a:t>
            </a:r>
            <a:r>
              <a:rPr sz="2400" b="1" spc="-30" dirty="0">
                <a:solidFill>
                  <a:prstClr val="black"/>
                </a:solidFill>
                <a:latin typeface="Calibri" panose="020F0502020204030204" pitchFamily="34" charset="0"/>
                <a:cs typeface="Calibri"/>
              </a:rPr>
              <a:t>r</a:t>
            </a:r>
            <a:r>
              <a:rPr sz="2400" b="1" spc="-5" dirty="0">
                <a:solidFill>
                  <a:prstClr val="black"/>
                </a:solidFill>
                <a:latin typeface="Calibri" panose="020F0502020204030204" pitchFamily="34" charset="0"/>
                <a:cs typeface="Calibri"/>
              </a:rPr>
              <a:t>e</a:t>
            </a:r>
            <a:r>
              <a:rPr sz="2400" b="1" spc="5" dirty="0">
                <a:solidFill>
                  <a:prstClr val="black"/>
                </a:solidFill>
                <a:latin typeface="Calibri" panose="020F0502020204030204" pitchFamily="34" charset="0"/>
                <a:cs typeface="Calibri"/>
              </a:rPr>
              <a:t>s</a:t>
            </a:r>
            <a:r>
              <a:rPr sz="2400" b="1" spc="-15" dirty="0">
                <a:solidFill>
                  <a:prstClr val="black"/>
                </a:solidFill>
                <a:latin typeface="Calibri" panose="020F0502020204030204" pitchFamily="34" charset="0"/>
                <a:cs typeface="Calibri"/>
              </a:rPr>
              <a:t>hol</a:t>
            </a:r>
            <a:r>
              <a:rPr sz="2400" b="1" spc="-20" dirty="0">
                <a:solidFill>
                  <a:prstClr val="black"/>
                </a:solidFill>
                <a:latin typeface="Calibri" panose="020F0502020204030204" pitchFamily="34" charset="0"/>
                <a:cs typeface="Calibri"/>
              </a:rPr>
              <a:t>d</a:t>
            </a:r>
            <a:r>
              <a:rPr sz="2400" b="1" dirty="0">
                <a:solidFill>
                  <a:prstClr val="black"/>
                </a:solidFill>
                <a:latin typeface="Calibri" panose="020F0502020204030204" pitchFamily="34" charset="0"/>
                <a:cs typeface="Calibri"/>
              </a:rPr>
              <a:t>.</a:t>
            </a:r>
            <a:endParaRPr sz="2400" dirty="0">
              <a:solidFill>
                <a:prstClr val="black"/>
              </a:solidFill>
              <a:latin typeface="Calibri" panose="020F0502020204030204" pitchFamily="34" charset="0"/>
              <a:cs typeface="Calibri"/>
            </a:endParaRPr>
          </a:p>
        </p:txBody>
      </p:sp>
      <p:sp>
        <p:nvSpPr>
          <p:cNvPr id="30" name="object 10"/>
          <p:cNvSpPr txBox="1"/>
          <p:nvPr/>
        </p:nvSpPr>
        <p:spPr>
          <a:xfrm>
            <a:off x="304800" y="4183125"/>
            <a:ext cx="8305802" cy="1807803"/>
          </a:xfrm>
          <a:prstGeom prst="rect">
            <a:avLst/>
          </a:prstGeom>
        </p:spPr>
        <p:txBody>
          <a:bodyPr vert="horz" wrap="square" lIns="0" tIns="0" rIns="0" bIns="0" rtlCol="0">
            <a:spAutoFit/>
          </a:bodyPr>
          <a:lstStyle/>
          <a:p>
            <a:pPr marL="12700" marR="5080">
              <a:lnSpc>
                <a:spcPct val="89000"/>
              </a:lnSpc>
            </a:pPr>
            <a:r>
              <a:rPr sz="2000" spc="-5" dirty="0">
                <a:solidFill>
                  <a:prstClr val="black"/>
                </a:solidFill>
                <a:cs typeface="Calibri"/>
              </a:rPr>
              <a:t>Th</a:t>
            </a:r>
            <a:r>
              <a:rPr sz="2000" dirty="0">
                <a:solidFill>
                  <a:prstClr val="black"/>
                </a:solidFill>
                <a:cs typeface="Calibri"/>
              </a:rPr>
              <a:t>e</a:t>
            </a:r>
            <a:r>
              <a:rPr sz="2000" spc="25" dirty="0">
                <a:solidFill>
                  <a:prstClr val="black"/>
                </a:solidFill>
                <a:cs typeface="Calibri"/>
              </a:rPr>
              <a:t> </a:t>
            </a:r>
            <a:r>
              <a:rPr sz="2000" dirty="0">
                <a:solidFill>
                  <a:prstClr val="black"/>
                </a:solidFill>
                <a:cs typeface="Calibri"/>
              </a:rPr>
              <a:t>i</a:t>
            </a:r>
            <a:r>
              <a:rPr sz="2000" spc="-10" dirty="0">
                <a:solidFill>
                  <a:prstClr val="black"/>
                </a:solidFill>
                <a:cs typeface="Calibri"/>
              </a:rPr>
              <a:t>m</a:t>
            </a:r>
            <a:r>
              <a:rPr sz="2000" spc="-5" dirty="0">
                <a:solidFill>
                  <a:prstClr val="black"/>
                </a:solidFill>
                <a:cs typeface="Calibri"/>
              </a:rPr>
              <a:t>pli</a:t>
            </a:r>
            <a:r>
              <a:rPr sz="2000" spc="-15" dirty="0">
                <a:solidFill>
                  <a:prstClr val="black"/>
                </a:solidFill>
                <a:cs typeface="Calibri"/>
              </a:rPr>
              <a:t>c</a:t>
            </a:r>
            <a:r>
              <a:rPr sz="2000" spc="-25" dirty="0">
                <a:solidFill>
                  <a:prstClr val="black"/>
                </a:solidFill>
                <a:cs typeface="Calibri"/>
              </a:rPr>
              <a:t>a</a:t>
            </a:r>
            <a:r>
              <a:rPr sz="2000" spc="10" dirty="0">
                <a:solidFill>
                  <a:prstClr val="black"/>
                </a:solidFill>
                <a:cs typeface="Calibri"/>
              </a:rPr>
              <a:t>t</a:t>
            </a:r>
            <a:r>
              <a:rPr sz="2000" dirty="0">
                <a:solidFill>
                  <a:prstClr val="black"/>
                </a:solidFill>
                <a:cs typeface="Calibri"/>
              </a:rPr>
              <a:t>ion</a:t>
            </a:r>
            <a:r>
              <a:rPr sz="2000" spc="25" dirty="0">
                <a:solidFill>
                  <a:prstClr val="black"/>
                </a:solidFill>
                <a:cs typeface="Calibri"/>
              </a:rPr>
              <a:t> </a:t>
            </a:r>
            <a:r>
              <a:rPr sz="2000" dirty="0">
                <a:solidFill>
                  <a:prstClr val="black"/>
                </a:solidFill>
                <a:cs typeface="Calibri"/>
              </a:rPr>
              <a:t>a</a:t>
            </a:r>
            <a:r>
              <a:rPr sz="2000" spc="-30" dirty="0">
                <a:solidFill>
                  <a:prstClr val="black"/>
                </a:solidFill>
                <a:cs typeface="Calibri"/>
              </a:rPr>
              <a:t>r</a:t>
            </a:r>
            <a:r>
              <a:rPr sz="2000" dirty="0">
                <a:solidFill>
                  <a:prstClr val="black"/>
                </a:solidFill>
                <a:cs typeface="Calibri"/>
              </a:rPr>
              <a:t>e</a:t>
            </a:r>
            <a:r>
              <a:rPr sz="2000" spc="25" dirty="0">
                <a:solidFill>
                  <a:prstClr val="black"/>
                </a:solidFill>
                <a:cs typeface="Calibri"/>
              </a:rPr>
              <a:t> </a:t>
            </a:r>
            <a:r>
              <a:rPr sz="2000" dirty="0">
                <a:solidFill>
                  <a:prstClr val="black"/>
                </a:solidFill>
                <a:cs typeface="Calibri"/>
              </a:rPr>
              <a:t>th</a:t>
            </a:r>
            <a:r>
              <a:rPr sz="2000" spc="-25" dirty="0">
                <a:solidFill>
                  <a:prstClr val="black"/>
                </a:solidFill>
                <a:cs typeface="Calibri"/>
              </a:rPr>
              <a:t>a</a:t>
            </a:r>
            <a:r>
              <a:rPr sz="2000" dirty="0">
                <a:solidFill>
                  <a:prstClr val="black"/>
                </a:solidFill>
                <a:cs typeface="Calibri"/>
              </a:rPr>
              <a:t>t</a:t>
            </a:r>
            <a:r>
              <a:rPr sz="2000" spc="15" dirty="0">
                <a:solidFill>
                  <a:prstClr val="black"/>
                </a:solidFill>
                <a:cs typeface="Calibri"/>
              </a:rPr>
              <a:t> </a:t>
            </a:r>
            <a:r>
              <a:rPr sz="2000" spc="-20" dirty="0">
                <a:solidFill>
                  <a:prstClr val="black"/>
                </a:solidFill>
                <a:cs typeface="Calibri"/>
              </a:rPr>
              <a:t>w</a:t>
            </a:r>
            <a:r>
              <a:rPr sz="2000" dirty="0">
                <a:solidFill>
                  <a:prstClr val="black"/>
                </a:solidFill>
                <a:cs typeface="Calibri"/>
              </a:rPr>
              <a:t>e</a:t>
            </a:r>
            <a:r>
              <a:rPr sz="2000" spc="30" dirty="0">
                <a:solidFill>
                  <a:prstClr val="black"/>
                </a:solidFill>
                <a:cs typeface="Calibri"/>
              </a:rPr>
              <a:t> </a:t>
            </a:r>
            <a:r>
              <a:rPr sz="2000" spc="-10" dirty="0">
                <a:solidFill>
                  <a:prstClr val="black"/>
                </a:solidFill>
                <a:cs typeface="Calibri"/>
              </a:rPr>
              <a:t>c</a:t>
            </a:r>
            <a:r>
              <a:rPr sz="2000" spc="-5" dirty="0">
                <a:solidFill>
                  <a:prstClr val="black"/>
                </a:solidFill>
                <a:cs typeface="Calibri"/>
              </a:rPr>
              <a:t>ur</a:t>
            </a:r>
            <a:r>
              <a:rPr sz="2000" spc="-25" dirty="0">
                <a:solidFill>
                  <a:prstClr val="black"/>
                </a:solidFill>
                <a:cs typeface="Calibri"/>
              </a:rPr>
              <a:t>r</a:t>
            </a:r>
            <a:r>
              <a:rPr sz="2000" dirty="0">
                <a:solidFill>
                  <a:prstClr val="black"/>
                </a:solidFill>
                <a:cs typeface="Calibri"/>
              </a:rPr>
              <a:t>e</a:t>
            </a:r>
            <a:r>
              <a:rPr sz="2000" spc="-25" dirty="0">
                <a:solidFill>
                  <a:prstClr val="black"/>
                </a:solidFill>
                <a:cs typeface="Calibri"/>
              </a:rPr>
              <a:t>n</a:t>
            </a:r>
            <a:r>
              <a:rPr sz="2000" dirty="0">
                <a:solidFill>
                  <a:prstClr val="black"/>
                </a:solidFill>
                <a:cs typeface="Calibri"/>
              </a:rPr>
              <a:t>tly</a:t>
            </a:r>
            <a:r>
              <a:rPr sz="2000" spc="25" dirty="0">
                <a:solidFill>
                  <a:prstClr val="black"/>
                </a:solidFill>
                <a:cs typeface="Calibri"/>
              </a:rPr>
              <a:t> </a:t>
            </a:r>
            <a:r>
              <a:rPr sz="2000" spc="-5" dirty="0">
                <a:solidFill>
                  <a:prstClr val="black"/>
                </a:solidFill>
                <a:cs typeface="Calibri"/>
              </a:rPr>
              <a:t>p</a:t>
            </a:r>
            <a:r>
              <a:rPr sz="2000" spc="-40" dirty="0">
                <a:solidFill>
                  <a:prstClr val="black"/>
                </a:solidFill>
                <a:cs typeface="Calibri"/>
              </a:rPr>
              <a:t>r</a:t>
            </a:r>
            <a:r>
              <a:rPr sz="2000" spc="-5" dirty="0">
                <a:solidFill>
                  <a:prstClr val="black"/>
                </a:solidFill>
                <a:cs typeface="Calibri"/>
              </a:rPr>
              <a:t>o</a:t>
            </a:r>
            <a:r>
              <a:rPr sz="2000" spc="-10" dirty="0">
                <a:solidFill>
                  <a:prstClr val="black"/>
                </a:solidFill>
                <a:cs typeface="Calibri"/>
              </a:rPr>
              <a:t>cu</a:t>
            </a:r>
            <a:r>
              <a:rPr sz="2000" spc="-30" dirty="0">
                <a:solidFill>
                  <a:prstClr val="black"/>
                </a:solidFill>
                <a:cs typeface="Calibri"/>
              </a:rPr>
              <a:t>r</a:t>
            </a:r>
            <a:r>
              <a:rPr sz="2000" dirty="0">
                <a:solidFill>
                  <a:prstClr val="black"/>
                </a:solidFill>
                <a:cs typeface="Calibri"/>
              </a:rPr>
              <a:t>e</a:t>
            </a:r>
            <a:r>
              <a:rPr sz="2000" spc="30" dirty="0">
                <a:solidFill>
                  <a:prstClr val="black"/>
                </a:solidFill>
                <a:cs typeface="Calibri"/>
              </a:rPr>
              <a:t> </a:t>
            </a:r>
            <a:r>
              <a:rPr sz="2000" dirty="0">
                <a:solidFill>
                  <a:prstClr val="black"/>
                </a:solidFill>
                <a:cs typeface="Calibri"/>
              </a:rPr>
              <a:t>P</a:t>
            </a:r>
            <a:r>
              <a:rPr sz="2000" spc="-45" dirty="0">
                <a:solidFill>
                  <a:prstClr val="black"/>
                </a:solidFill>
                <a:cs typeface="Calibri"/>
              </a:rPr>
              <a:t>r</a:t>
            </a:r>
            <a:r>
              <a:rPr sz="2000" spc="-5" dirty="0">
                <a:solidFill>
                  <a:prstClr val="black"/>
                </a:solidFill>
                <a:cs typeface="Calibri"/>
              </a:rPr>
              <a:t>o</a:t>
            </a:r>
            <a:r>
              <a:rPr sz="2000" spc="-30" dirty="0">
                <a:solidFill>
                  <a:prstClr val="black"/>
                </a:solidFill>
                <a:cs typeface="Calibri"/>
              </a:rPr>
              <a:t>s</a:t>
            </a:r>
            <a:r>
              <a:rPr sz="2000" dirty="0">
                <a:solidFill>
                  <a:prstClr val="black"/>
                </a:solidFill>
                <a:cs typeface="Calibri"/>
              </a:rPr>
              <a:t>theti</a:t>
            </a:r>
            <a:r>
              <a:rPr sz="2000" spc="10" dirty="0">
                <a:solidFill>
                  <a:prstClr val="black"/>
                </a:solidFill>
                <a:cs typeface="Calibri"/>
              </a:rPr>
              <a:t>c</a:t>
            </a:r>
            <a:r>
              <a:rPr sz="2000" dirty="0">
                <a:solidFill>
                  <a:prstClr val="black"/>
                </a:solidFill>
                <a:cs typeface="Calibri"/>
              </a:rPr>
              <a:t>s</a:t>
            </a:r>
            <a:r>
              <a:rPr sz="2000" spc="25" dirty="0">
                <a:solidFill>
                  <a:prstClr val="black"/>
                </a:solidFill>
                <a:cs typeface="Calibri"/>
              </a:rPr>
              <a:t> </a:t>
            </a:r>
            <a:r>
              <a:rPr sz="2000" spc="5" dirty="0">
                <a:solidFill>
                  <a:prstClr val="black"/>
                </a:solidFill>
                <a:cs typeface="Calibri"/>
              </a:rPr>
              <a:t>i</a:t>
            </a:r>
            <a:r>
              <a:rPr sz="2000" dirty="0">
                <a:solidFill>
                  <a:prstClr val="black"/>
                </a:solidFill>
                <a:cs typeface="Calibri"/>
              </a:rPr>
              <a:t>n</a:t>
            </a:r>
            <a:r>
              <a:rPr sz="2000" spc="30" dirty="0">
                <a:solidFill>
                  <a:prstClr val="black"/>
                </a:solidFill>
                <a:cs typeface="Calibri"/>
              </a:rPr>
              <a:t> </a:t>
            </a:r>
            <a:r>
              <a:rPr sz="2000" dirty="0">
                <a:solidFill>
                  <a:prstClr val="black"/>
                </a:solidFill>
                <a:cs typeface="Calibri"/>
              </a:rPr>
              <a:t>i</a:t>
            </a:r>
            <a:r>
              <a:rPr sz="2000" spc="-10" dirty="0">
                <a:solidFill>
                  <a:prstClr val="black"/>
                </a:solidFill>
                <a:cs typeface="Calibri"/>
              </a:rPr>
              <a:t>s</a:t>
            </a:r>
            <a:r>
              <a:rPr sz="2000" spc="-5" dirty="0">
                <a:solidFill>
                  <a:prstClr val="black"/>
                </a:solidFill>
                <a:cs typeface="Calibri"/>
              </a:rPr>
              <a:t>ol</a:t>
            </a:r>
            <a:r>
              <a:rPr sz="2000" spc="-30" dirty="0">
                <a:solidFill>
                  <a:prstClr val="black"/>
                </a:solidFill>
                <a:cs typeface="Calibri"/>
              </a:rPr>
              <a:t>a</a:t>
            </a:r>
            <a:r>
              <a:rPr sz="2000" spc="10" dirty="0">
                <a:solidFill>
                  <a:prstClr val="black"/>
                </a:solidFill>
                <a:cs typeface="Calibri"/>
              </a:rPr>
              <a:t>t</a:t>
            </a:r>
            <a:r>
              <a:rPr sz="2000" dirty="0">
                <a:solidFill>
                  <a:prstClr val="black"/>
                </a:solidFill>
                <a:cs typeface="Calibri"/>
              </a:rPr>
              <a:t>ion,</a:t>
            </a:r>
            <a:r>
              <a:rPr sz="2000" spc="15" dirty="0">
                <a:solidFill>
                  <a:prstClr val="black"/>
                </a:solidFill>
                <a:cs typeface="Calibri"/>
              </a:rPr>
              <a:t> </a:t>
            </a:r>
            <a:r>
              <a:rPr sz="2000" dirty="0">
                <a:solidFill>
                  <a:prstClr val="black"/>
                </a:solidFill>
                <a:cs typeface="Calibri"/>
              </a:rPr>
              <a:t>w</a:t>
            </a:r>
            <a:r>
              <a:rPr sz="2000" spc="-10" dirty="0">
                <a:solidFill>
                  <a:prstClr val="black"/>
                </a:solidFill>
                <a:cs typeface="Calibri"/>
              </a:rPr>
              <a:t>i</a:t>
            </a:r>
            <a:r>
              <a:rPr sz="2000" dirty="0">
                <a:solidFill>
                  <a:prstClr val="black"/>
                </a:solidFill>
                <a:cs typeface="Calibri"/>
              </a:rPr>
              <a:t>th no</a:t>
            </a:r>
            <a:r>
              <a:rPr sz="2000" spc="135" dirty="0">
                <a:solidFill>
                  <a:prstClr val="black"/>
                </a:solidFill>
                <a:cs typeface="Calibri"/>
              </a:rPr>
              <a:t> </a:t>
            </a:r>
            <a:r>
              <a:rPr sz="2000" spc="-30" dirty="0">
                <a:solidFill>
                  <a:prstClr val="black"/>
                </a:solidFill>
                <a:cs typeface="Calibri"/>
              </a:rPr>
              <a:t>s</a:t>
            </a:r>
            <a:r>
              <a:rPr sz="2000" spc="-25" dirty="0">
                <a:solidFill>
                  <a:prstClr val="black"/>
                </a:solidFill>
                <a:cs typeface="Calibri"/>
              </a:rPr>
              <a:t>t</a:t>
            </a:r>
            <a:r>
              <a:rPr sz="2000" dirty="0">
                <a:solidFill>
                  <a:prstClr val="black"/>
                </a:solidFill>
                <a:cs typeface="Calibri"/>
              </a:rPr>
              <a:t>anda</a:t>
            </a:r>
            <a:r>
              <a:rPr sz="2000" spc="-30" dirty="0">
                <a:solidFill>
                  <a:prstClr val="black"/>
                </a:solidFill>
                <a:cs typeface="Calibri"/>
              </a:rPr>
              <a:t>r</a:t>
            </a:r>
            <a:r>
              <a:rPr sz="2000" spc="-5" dirty="0">
                <a:solidFill>
                  <a:prstClr val="black"/>
                </a:solidFill>
                <a:cs typeface="Calibri"/>
              </a:rPr>
              <a:t>di</a:t>
            </a:r>
            <a:r>
              <a:rPr sz="2000" spc="-35" dirty="0">
                <a:solidFill>
                  <a:prstClr val="black"/>
                </a:solidFill>
                <a:cs typeface="Calibri"/>
              </a:rPr>
              <a:t>z</a:t>
            </a:r>
            <a:r>
              <a:rPr sz="2000" spc="-25" dirty="0">
                <a:solidFill>
                  <a:prstClr val="black"/>
                </a:solidFill>
                <a:cs typeface="Calibri"/>
              </a:rPr>
              <a:t>a</a:t>
            </a:r>
            <a:r>
              <a:rPr sz="2000" dirty="0">
                <a:solidFill>
                  <a:prstClr val="black"/>
                </a:solidFill>
                <a:cs typeface="Calibri"/>
              </a:rPr>
              <a:t>tion</a:t>
            </a:r>
            <a:r>
              <a:rPr sz="2000" spc="140" dirty="0">
                <a:solidFill>
                  <a:prstClr val="black"/>
                </a:solidFill>
                <a:cs typeface="Calibri"/>
              </a:rPr>
              <a:t> </a:t>
            </a:r>
            <a:r>
              <a:rPr sz="2000" spc="-5" dirty="0">
                <a:solidFill>
                  <a:prstClr val="black"/>
                </a:solidFill>
                <a:cs typeface="Calibri"/>
              </a:rPr>
              <a:t>o</a:t>
            </a:r>
            <a:r>
              <a:rPr sz="2000" dirty="0">
                <a:solidFill>
                  <a:prstClr val="black"/>
                </a:solidFill>
                <a:cs typeface="Calibri"/>
              </a:rPr>
              <a:t>f</a:t>
            </a:r>
            <a:r>
              <a:rPr sz="2000" spc="135" dirty="0">
                <a:solidFill>
                  <a:prstClr val="black"/>
                </a:solidFill>
                <a:cs typeface="Calibri"/>
              </a:rPr>
              <a:t> </a:t>
            </a:r>
            <a:r>
              <a:rPr sz="2000" spc="-25" dirty="0">
                <a:solidFill>
                  <a:prstClr val="black"/>
                </a:solidFill>
                <a:cs typeface="Calibri"/>
              </a:rPr>
              <a:t>t</a:t>
            </a:r>
            <a:r>
              <a:rPr sz="2000" dirty="0">
                <a:solidFill>
                  <a:prstClr val="black"/>
                </a:solidFill>
                <a:cs typeface="Calibri"/>
              </a:rPr>
              <a:t>er</a:t>
            </a:r>
            <a:r>
              <a:rPr sz="2000" spc="-10" dirty="0">
                <a:solidFill>
                  <a:prstClr val="black"/>
                </a:solidFill>
                <a:cs typeface="Calibri"/>
              </a:rPr>
              <a:t>m</a:t>
            </a:r>
            <a:r>
              <a:rPr sz="2000" spc="-5" dirty="0">
                <a:solidFill>
                  <a:prstClr val="black"/>
                </a:solidFill>
                <a:cs typeface="Calibri"/>
              </a:rPr>
              <a:t>s</a:t>
            </a:r>
            <a:r>
              <a:rPr sz="2000" dirty="0">
                <a:solidFill>
                  <a:prstClr val="black"/>
                </a:solidFill>
                <a:cs typeface="Calibri"/>
              </a:rPr>
              <a:t>,</a:t>
            </a:r>
            <a:r>
              <a:rPr sz="2000" spc="150" dirty="0">
                <a:solidFill>
                  <a:prstClr val="black"/>
                </a:solidFill>
                <a:cs typeface="Calibri"/>
              </a:rPr>
              <a:t> </a:t>
            </a:r>
            <a:r>
              <a:rPr sz="2000" spc="-60" dirty="0">
                <a:solidFill>
                  <a:prstClr val="black"/>
                </a:solidFill>
                <a:cs typeface="Calibri"/>
              </a:rPr>
              <a:t>k</a:t>
            </a:r>
            <a:r>
              <a:rPr sz="2000" spc="-15" dirty="0">
                <a:solidFill>
                  <a:prstClr val="black"/>
                </a:solidFill>
                <a:cs typeface="Calibri"/>
              </a:rPr>
              <a:t>e</a:t>
            </a:r>
            <a:r>
              <a:rPr sz="2000" dirty="0">
                <a:solidFill>
                  <a:prstClr val="black"/>
                </a:solidFill>
                <a:cs typeface="Calibri"/>
              </a:rPr>
              <a:t>y</a:t>
            </a:r>
            <a:r>
              <a:rPr sz="2000" spc="125" dirty="0">
                <a:solidFill>
                  <a:prstClr val="black"/>
                </a:solidFill>
                <a:cs typeface="Calibri"/>
              </a:rPr>
              <a:t> </a:t>
            </a:r>
            <a:r>
              <a:rPr sz="2000" spc="-5" dirty="0">
                <a:solidFill>
                  <a:prstClr val="black"/>
                </a:solidFill>
                <a:cs typeface="Calibri"/>
              </a:rPr>
              <a:t>per</a:t>
            </a:r>
            <a:r>
              <a:rPr sz="2000" spc="-35" dirty="0">
                <a:solidFill>
                  <a:prstClr val="black"/>
                </a:solidFill>
                <a:cs typeface="Calibri"/>
              </a:rPr>
              <a:t>f</a:t>
            </a:r>
            <a:r>
              <a:rPr sz="2000" spc="-5" dirty="0">
                <a:solidFill>
                  <a:prstClr val="black"/>
                </a:solidFill>
                <a:cs typeface="Calibri"/>
              </a:rPr>
              <a:t>or</a:t>
            </a:r>
            <a:r>
              <a:rPr sz="2000" spc="-10" dirty="0">
                <a:solidFill>
                  <a:prstClr val="black"/>
                </a:solidFill>
                <a:cs typeface="Calibri"/>
              </a:rPr>
              <a:t>m</a:t>
            </a:r>
            <a:r>
              <a:rPr sz="2000" dirty="0">
                <a:solidFill>
                  <a:prstClr val="black"/>
                </a:solidFill>
                <a:cs typeface="Calibri"/>
              </a:rPr>
              <a:t>a</a:t>
            </a:r>
            <a:r>
              <a:rPr sz="2000" spc="-10" dirty="0">
                <a:solidFill>
                  <a:prstClr val="black"/>
                </a:solidFill>
                <a:cs typeface="Calibri"/>
              </a:rPr>
              <a:t>n</a:t>
            </a:r>
            <a:r>
              <a:rPr sz="2000" dirty="0">
                <a:solidFill>
                  <a:prstClr val="black"/>
                </a:solidFill>
                <a:cs typeface="Calibri"/>
              </a:rPr>
              <a:t>ce</a:t>
            </a:r>
            <a:r>
              <a:rPr sz="2000" spc="135" dirty="0">
                <a:solidFill>
                  <a:prstClr val="black"/>
                </a:solidFill>
                <a:cs typeface="Calibri"/>
              </a:rPr>
              <a:t> </a:t>
            </a:r>
            <a:r>
              <a:rPr sz="2000" dirty="0">
                <a:solidFill>
                  <a:prstClr val="black"/>
                </a:solidFill>
                <a:cs typeface="Calibri"/>
              </a:rPr>
              <a:t>indi</a:t>
            </a:r>
            <a:r>
              <a:rPr sz="2000" spc="-15" dirty="0">
                <a:solidFill>
                  <a:prstClr val="black"/>
                </a:solidFill>
                <a:cs typeface="Calibri"/>
              </a:rPr>
              <a:t>c</a:t>
            </a:r>
            <a:r>
              <a:rPr sz="2000" spc="-25" dirty="0">
                <a:solidFill>
                  <a:prstClr val="black"/>
                </a:solidFill>
                <a:cs typeface="Calibri"/>
              </a:rPr>
              <a:t>at</a:t>
            </a:r>
            <a:r>
              <a:rPr sz="2000" spc="-5" dirty="0">
                <a:solidFill>
                  <a:prstClr val="black"/>
                </a:solidFill>
                <a:cs typeface="Calibri"/>
              </a:rPr>
              <a:t>o</a:t>
            </a:r>
            <a:r>
              <a:rPr sz="2000" spc="-30" dirty="0">
                <a:solidFill>
                  <a:prstClr val="black"/>
                </a:solidFill>
                <a:cs typeface="Calibri"/>
              </a:rPr>
              <a:t>r</a:t>
            </a:r>
            <a:r>
              <a:rPr sz="2000" dirty="0">
                <a:solidFill>
                  <a:prstClr val="black"/>
                </a:solidFill>
                <a:cs typeface="Calibri"/>
              </a:rPr>
              <a:t>s</a:t>
            </a:r>
            <a:r>
              <a:rPr sz="2000" spc="130" dirty="0">
                <a:solidFill>
                  <a:prstClr val="black"/>
                </a:solidFill>
                <a:cs typeface="Calibri"/>
              </a:rPr>
              <a:t> </a:t>
            </a:r>
            <a:r>
              <a:rPr sz="2000" spc="-5" dirty="0">
                <a:solidFill>
                  <a:prstClr val="black"/>
                </a:solidFill>
                <a:cs typeface="Calibri"/>
              </a:rPr>
              <a:t>(</a:t>
            </a:r>
            <a:r>
              <a:rPr sz="2000" spc="5" dirty="0">
                <a:solidFill>
                  <a:prstClr val="black"/>
                </a:solidFill>
                <a:cs typeface="Calibri"/>
              </a:rPr>
              <a:t>K</a:t>
            </a:r>
            <a:r>
              <a:rPr sz="2000" dirty="0">
                <a:solidFill>
                  <a:prstClr val="black"/>
                </a:solidFill>
                <a:cs typeface="Calibri"/>
              </a:rPr>
              <a:t>PI</a:t>
            </a:r>
            <a:r>
              <a:rPr sz="2000" spc="-10" dirty="0">
                <a:solidFill>
                  <a:prstClr val="black"/>
                </a:solidFill>
                <a:cs typeface="Calibri"/>
              </a:rPr>
              <a:t>s</a:t>
            </a:r>
            <a:r>
              <a:rPr sz="2000" dirty="0">
                <a:solidFill>
                  <a:prstClr val="black"/>
                </a:solidFill>
                <a:cs typeface="Calibri"/>
              </a:rPr>
              <a:t>)</a:t>
            </a:r>
            <a:r>
              <a:rPr sz="2000" spc="140" dirty="0">
                <a:solidFill>
                  <a:prstClr val="black"/>
                </a:solidFill>
                <a:cs typeface="Calibri"/>
              </a:rPr>
              <a:t> </a:t>
            </a:r>
            <a:r>
              <a:rPr sz="2000" spc="-5" dirty="0">
                <a:solidFill>
                  <a:prstClr val="black"/>
                </a:solidFill>
                <a:cs typeface="Calibri"/>
              </a:rPr>
              <a:t>o</a:t>
            </a:r>
            <a:r>
              <a:rPr sz="2000" dirty="0">
                <a:solidFill>
                  <a:prstClr val="black"/>
                </a:solidFill>
                <a:cs typeface="Calibri"/>
              </a:rPr>
              <a:t>r</a:t>
            </a:r>
            <a:r>
              <a:rPr sz="2000" spc="135" dirty="0">
                <a:solidFill>
                  <a:prstClr val="black"/>
                </a:solidFill>
                <a:cs typeface="Calibri"/>
              </a:rPr>
              <a:t> </a:t>
            </a:r>
            <a:r>
              <a:rPr sz="2000" spc="-5" dirty="0">
                <a:solidFill>
                  <a:prstClr val="black"/>
                </a:solidFill>
                <a:cs typeface="Calibri"/>
              </a:rPr>
              <a:t>pricin</a:t>
            </a:r>
            <a:r>
              <a:rPr sz="2000" spc="30" dirty="0">
                <a:solidFill>
                  <a:prstClr val="black"/>
                </a:solidFill>
                <a:cs typeface="Calibri"/>
              </a:rPr>
              <a:t>g</a:t>
            </a:r>
            <a:r>
              <a:rPr sz="2000" dirty="0">
                <a:solidFill>
                  <a:prstClr val="black"/>
                </a:solidFill>
                <a:cs typeface="Calibri"/>
              </a:rPr>
              <a:t>, which </a:t>
            </a:r>
            <a:r>
              <a:rPr sz="2000" spc="-100" dirty="0">
                <a:solidFill>
                  <a:prstClr val="black"/>
                </a:solidFill>
                <a:cs typeface="Calibri"/>
              </a:rPr>
              <a:t> </a:t>
            </a:r>
            <a:r>
              <a:rPr sz="2000" dirty="0">
                <a:solidFill>
                  <a:prstClr val="black"/>
                </a:solidFill>
                <a:cs typeface="Calibri"/>
              </a:rPr>
              <a:t>l</a:t>
            </a:r>
            <a:r>
              <a:rPr sz="2000" spc="-10" dirty="0">
                <a:solidFill>
                  <a:prstClr val="black"/>
                </a:solidFill>
                <a:cs typeface="Calibri"/>
              </a:rPr>
              <a:t>i</a:t>
            </a:r>
            <a:r>
              <a:rPr sz="2000" dirty="0">
                <a:solidFill>
                  <a:prstClr val="black"/>
                </a:solidFill>
                <a:cs typeface="Calibri"/>
              </a:rPr>
              <a:t>mits </a:t>
            </a:r>
            <a:r>
              <a:rPr sz="2000" spc="-90" dirty="0">
                <a:solidFill>
                  <a:prstClr val="black"/>
                </a:solidFill>
                <a:cs typeface="Calibri"/>
              </a:rPr>
              <a:t> </a:t>
            </a:r>
            <a:r>
              <a:rPr sz="2000" spc="-85" dirty="0">
                <a:solidFill>
                  <a:prstClr val="black"/>
                </a:solidFill>
                <a:cs typeface="Calibri"/>
              </a:rPr>
              <a:t>V</a:t>
            </a:r>
            <a:r>
              <a:rPr sz="2000" spc="-70" dirty="0">
                <a:solidFill>
                  <a:prstClr val="black"/>
                </a:solidFill>
                <a:cs typeface="Calibri"/>
              </a:rPr>
              <a:t>A</a:t>
            </a:r>
            <a:r>
              <a:rPr sz="2000" spc="-120" dirty="0">
                <a:solidFill>
                  <a:prstClr val="black"/>
                </a:solidFill>
                <a:cs typeface="Calibri"/>
              </a:rPr>
              <a:t>’</a:t>
            </a:r>
            <a:r>
              <a:rPr sz="2000" dirty="0">
                <a:solidFill>
                  <a:prstClr val="black"/>
                </a:solidFill>
                <a:cs typeface="Calibri"/>
              </a:rPr>
              <a:t>s </a:t>
            </a:r>
            <a:r>
              <a:rPr sz="2000" spc="-95" dirty="0">
                <a:solidFill>
                  <a:prstClr val="black"/>
                </a:solidFill>
                <a:cs typeface="Calibri"/>
              </a:rPr>
              <a:t> </a:t>
            </a:r>
            <a:r>
              <a:rPr sz="2000" dirty="0">
                <a:solidFill>
                  <a:prstClr val="black"/>
                </a:solidFill>
                <a:cs typeface="Calibri"/>
              </a:rPr>
              <a:t>abil</a:t>
            </a:r>
            <a:r>
              <a:rPr sz="2000" spc="-10" dirty="0">
                <a:solidFill>
                  <a:prstClr val="black"/>
                </a:solidFill>
                <a:cs typeface="Calibri"/>
              </a:rPr>
              <a:t>i</a:t>
            </a:r>
            <a:r>
              <a:rPr sz="2000" dirty="0">
                <a:solidFill>
                  <a:prstClr val="black"/>
                </a:solidFill>
                <a:cs typeface="Calibri"/>
              </a:rPr>
              <a:t>ty </a:t>
            </a:r>
            <a:r>
              <a:rPr sz="2000" spc="-85" dirty="0">
                <a:solidFill>
                  <a:prstClr val="black"/>
                </a:solidFill>
                <a:cs typeface="Calibri"/>
              </a:rPr>
              <a:t> </a:t>
            </a:r>
            <a:r>
              <a:rPr sz="2000" spc="-25" dirty="0">
                <a:solidFill>
                  <a:prstClr val="black"/>
                </a:solidFill>
                <a:cs typeface="Calibri"/>
              </a:rPr>
              <a:t>t</a:t>
            </a:r>
            <a:r>
              <a:rPr sz="2000" dirty="0">
                <a:solidFill>
                  <a:prstClr val="black"/>
                </a:solidFill>
                <a:cs typeface="Calibri"/>
              </a:rPr>
              <a:t>o </a:t>
            </a:r>
            <a:r>
              <a:rPr sz="2000" spc="-110" dirty="0">
                <a:solidFill>
                  <a:prstClr val="black"/>
                </a:solidFill>
                <a:cs typeface="Calibri"/>
              </a:rPr>
              <a:t> </a:t>
            </a:r>
            <a:r>
              <a:rPr sz="2000" dirty="0">
                <a:solidFill>
                  <a:prstClr val="black"/>
                </a:solidFill>
                <a:cs typeface="Calibri"/>
              </a:rPr>
              <a:t>act </a:t>
            </a:r>
            <a:r>
              <a:rPr sz="2000" spc="-85" dirty="0">
                <a:solidFill>
                  <a:prstClr val="black"/>
                </a:solidFill>
                <a:cs typeface="Calibri"/>
              </a:rPr>
              <a:t> </a:t>
            </a:r>
            <a:r>
              <a:rPr sz="2000" dirty="0">
                <a:solidFill>
                  <a:prstClr val="black"/>
                </a:solidFill>
                <a:cs typeface="Calibri"/>
              </a:rPr>
              <a:t>as </a:t>
            </a:r>
            <a:r>
              <a:rPr sz="2000" spc="-95" dirty="0">
                <a:solidFill>
                  <a:prstClr val="black"/>
                </a:solidFill>
                <a:cs typeface="Calibri"/>
              </a:rPr>
              <a:t> </a:t>
            </a:r>
            <a:r>
              <a:rPr sz="2000" dirty="0">
                <a:solidFill>
                  <a:prstClr val="black"/>
                </a:solidFill>
                <a:cs typeface="Calibri"/>
              </a:rPr>
              <a:t>an </a:t>
            </a:r>
            <a:r>
              <a:rPr sz="2000" spc="-85" dirty="0">
                <a:solidFill>
                  <a:prstClr val="black"/>
                </a:solidFill>
                <a:cs typeface="Calibri"/>
              </a:rPr>
              <a:t> </a:t>
            </a:r>
            <a:r>
              <a:rPr sz="2000" dirty="0">
                <a:solidFill>
                  <a:prstClr val="black"/>
                </a:solidFill>
                <a:cs typeface="Calibri"/>
              </a:rPr>
              <a:t>i</a:t>
            </a:r>
            <a:r>
              <a:rPr sz="2000" spc="-25" dirty="0">
                <a:solidFill>
                  <a:prstClr val="black"/>
                </a:solidFill>
                <a:cs typeface="Calibri"/>
              </a:rPr>
              <a:t>nt</a:t>
            </a:r>
            <a:r>
              <a:rPr sz="2000" dirty="0">
                <a:solidFill>
                  <a:prstClr val="black"/>
                </a:solidFill>
                <a:cs typeface="Calibri"/>
              </a:rPr>
              <a:t>e</a:t>
            </a:r>
            <a:r>
              <a:rPr sz="2000" spc="-5" dirty="0">
                <a:solidFill>
                  <a:prstClr val="black"/>
                </a:solidFill>
                <a:cs typeface="Calibri"/>
              </a:rPr>
              <a:t>l</a:t>
            </a:r>
            <a:r>
              <a:rPr sz="2000" spc="5" dirty="0">
                <a:solidFill>
                  <a:prstClr val="black"/>
                </a:solidFill>
                <a:cs typeface="Calibri"/>
              </a:rPr>
              <a:t>l</a:t>
            </a:r>
            <a:r>
              <a:rPr sz="2000" dirty="0">
                <a:solidFill>
                  <a:prstClr val="black"/>
                </a:solidFill>
                <a:cs typeface="Calibri"/>
              </a:rPr>
              <a:t>i</a:t>
            </a:r>
            <a:r>
              <a:rPr sz="2000" spc="-15" dirty="0">
                <a:solidFill>
                  <a:prstClr val="black"/>
                </a:solidFill>
                <a:cs typeface="Calibri"/>
              </a:rPr>
              <a:t>g</a:t>
            </a:r>
            <a:r>
              <a:rPr sz="2000" dirty="0">
                <a:solidFill>
                  <a:prstClr val="black"/>
                </a:solidFill>
                <a:cs typeface="Calibri"/>
              </a:rPr>
              <a:t>e</a:t>
            </a:r>
            <a:r>
              <a:rPr sz="2000" spc="-25" dirty="0">
                <a:solidFill>
                  <a:prstClr val="black"/>
                </a:solidFill>
                <a:cs typeface="Calibri"/>
              </a:rPr>
              <a:t>n</a:t>
            </a:r>
            <a:r>
              <a:rPr sz="2000" dirty="0">
                <a:solidFill>
                  <a:prstClr val="black"/>
                </a:solidFill>
                <a:cs typeface="Calibri"/>
              </a:rPr>
              <a:t>t </a:t>
            </a:r>
            <a:r>
              <a:rPr sz="2000" spc="-90" dirty="0">
                <a:solidFill>
                  <a:prstClr val="black"/>
                </a:solidFill>
                <a:cs typeface="Calibri"/>
              </a:rPr>
              <a:t> </a:t>
            </a:r>
            <a:r>
              <a:rPr sz="2000" dirty="0">
                <a:solidFill>
                  <a:prstClr val="black"/>
                </a:solidFill>
                <a:cs typeface="Calibri"/>
              </a:rPr>
              <a:t>c</a:t>
            </a:r>
            <a:r>
              <a:rPr sz="2000" spc="5" dirty="0">
                <a:solidFill>
                  <a:prstClr val="black"/>
                </a:solidFill>
                <a:cs typeface="Calibri"/>
              </a:rPr>
              <a:t>u</a:t>
            </a:r>
            <a:r>
              <a:rPr sz="2000" spc="-30" dirty="0">
                <a:solidFill>
                  <a:prstClr val="black"/>
                </a:solidFill>
                <a:cs typeface="Calibri"/>
              </a:rPr>
              <a:t>s</a:t>
            </a:r>
            <a:r>
              <a:rPr sz="2000" spc="-25" dirty="0">
                <a:solidFill>
                  <a:prstClr val="black"/>
                </a:solidFill>
                <a:cs typeface="Calibri"/>
              </a:rPr>
              <a:t>t</a:t>
            </a:r>
            <a:r>
              <a:rPr sz="2000" spc="-5" dirty="0">
                <a:solidFill>
                  <a:prstClr val="black"/>
                </a:solidFill>
                <a:cs typeface="Calibri"/>
              </a:rPr>
              <a:t>om</a:t>
            </a:r>
            <a:r>
              <a:rPr sz="2000" spc="-10" dirty="0">
                <a:solidFill>
                  <a:prstClr val="black"/>
                </a:solidFill>
                <a:cs typeface="Calibri"/>
              </a:rPr>
              <a:t>e</a:t>
            </a:r>
            <a:r>
              <a:rPr sz="2000" spc="-204" dirty="0">
                <a:solidFill>
                  <a:prstClr val="black"/>
                </a:solidFill>
                <a:cs typeface="Calibri"/>
              </a:rPr>
              <a:t>r</a:t>
            </a:r>
            <a:r>
              <a:rPr sz="2000" dirty="0">
                <a:solidFill>
                  <a:prstClr val="black"/>
                </a:solidFill>
                <a:cs typeface="Calibri"/>
              </a:rPr>
              <a:t>.   </a:t>
            </a:r>
            <a:r>
              <a:rPr sz="2000" spc="-180" dirty="0">
                <a:solidFill>
                  <a:prstClr val="black"/>
                </a:solidFill>
                <a:cs typeface="Calibri"/>
              </a:rPr>
              <a:t> </a:t>
            </a:r>
            <a:r>
              <a:rPr sz="2000" spc="-5" dirty="0">
                <a:solidFill>
                  <a:prstClr val="black"/>
                </a:solidFill>
                <a:cs typeface="Calibri"/>
              </a:rPr>
              <a:t>Thi</a:t>
            </a:r>
            <a:r>
              <a:rPr sz="2000" dirty="0">
                <a:solidFill>
                  <a:prstClr val="black"/>
                </a:solidFill>
                <a:cs typeface="Calibri"/>
              </a:rPr>
              <a:t>s </a:t>
            </a:r>
            <a:r>
              <a:rPr sz="2000" spc="-95" dirty="0">
                <a:solidFill>
                  <a:prstClr val="black"/>
                </a:solidFill>
                <a:cs typeface="Calibri"/>
              </a:rPr>
              <a:t> </a:t>
            </a:r>
            <a:r>
              <a:rPr sz="2000" dirty="0">
                <a:solidFill>
                  <a:prstClr val="black"/>
                </a:solidFill>
                <a:cs typeface="Calibri"/>
              </a:rPr>
              <a:t>c</a:t>
            </a:r>
            <a:r>
              <a:rPr sz="2000" spc="5" dirty="0">
                <a:solidFill>
                  <a:prstClr val="black"/>
                </a:solidFill>
                <a:cs typeface="Calibri"/>
              </a:rPr>
              <a:t>h</a:t>
            </a:r>
            <a:r>
              <a:rPr sz="2000" dirty="0">
                <a:solidFill>
                  <a:prstClr val="black"/>
                </a:solidFill>
                <a:cs typeface="Calibri"/>
              </a:rPr>
              <a:t>a</a:t>
            </a:r>
            <a:r>
              <a:rPr sz="2000" spc="-10" dirty="0">
                <a:solidFill>
                  <a:prstClr val="black"/>
                </a:solidFill>
                <a:cs typeface="Calibri"/>
              </a:rPr>
              <a:t>ng</a:t>
            </a:r>
            <a:r>
              <a:rPr sz="2000" dirty="0">
                <a:solidFill>
                  <a:prstClr val="black"/>
                </a:solidFill>
                <a:cs typeface="Calibri"/>
              </a:rPr>
              <a:t>e </a:t>
            </a:r>
            <a:r>
              <a:rPr lang="en-US" sz="2000" dirty="0" smtClean="0">
                <a:solidFill>
                  <a:prstClr val="black"/>
                </a:solidFill>
                <a:cs typeface="Calibri"/>
              </a:rPr>
              <a:t>will </a:t>
            </a:r>
            <a:r>
              <a:rPr sz="2000" spc="-10" dirty="0" smtClean="0">
                <a:solidFill>
                  <a:prstClr val="black"/>
                </a:solidFill>
                <a:cs typeface="Calibri"/>
              </a:rPr>
              <a:t>c</a:t>
            </a:r>
            <a:r>
              <a:rPr sz="2000" spc="-5" dirty="0" smtClean="0">
                <a:solidFill>
                  <a:prstClr val="black"/>
                </a:solidFill>
                <a:cs typeface="Calibri"/>
              </a:rPr>
              <a:t>o</a:t>
            </a:r>
            <a:r>
              <a:rPr sz="2000" spc="-35" dirty="0" smtClean="0">
                <a:solidFill>
                  <a:prstClr val="black"/>
                </a:solidFill>
                <a:cs typeface="Calibri"/>
              </a:rPr>
              <a:t>n</a:t>
            </a:r>
            <a:r>
              <a:rPr sz="2000" spc="-30" dirty="0" smtClean="0">
                <a:solidFill>
                  <a:prstClr val="black"/>
                </a:solidFill>
                <a:cs typeface="Calibri"/>
              </a:rPr>
              <a:t>v</a:t>
            </a:r>
            <a:r>
              <a:rPr sz="2000" dirty="0" smtClean="0">
                <a:solidFill>
                  <a:prstClr val="black"/>
                </a:solidFill>
                <a:cs typeface="Calibri"/>
              </a:rPr>
              <a:t>ert</a:t>
            </a:r>
            <a:r>
              <a:rPr sz="2000" spc="-15" dirty="0" smtClean="0">
                <a:solidFill>
                  <a:prstClr val="black"/>
                </a:solidFill>
                <a:cs typeface="Calibri"/>
              </a:rPr>
              <a:t> </a:t>
            </a:r>
            <a:r>
              <a:rPr sz="2000" dirty="0">
                <a:solidFill>
                  <a:prstClr val="black"/>
                </a:solidFill>
                <a:cs typeface="Calibri"/>
              </a:rPr>
              <a:t>these</a:t>
            </a:r>
            <a:r>
              <a:rPr sz="2000" spc="15" dirty="0">
                <a:solidFill>
                  <a:prstClr val="black"/>
                </a:solidFill>
                <a:cs typeface="Calibri"/>
              </a:rPr>
              <a:t> </a:t>
            </a:r>
            <a:r>
              <a:rPr sz="2000" spc="-5" dirty="0">
                <a:solidFill>
                  <a:prstClr val="black"/>
                </a:solidFill>
                <a:cs typeface="Calibri"/>
              </a:rPr>
              <a:t>p</a:t>
            </a:r>
            <a:r>
              <a:rPr sz="2000" spc="5" dirty="0">
                <a:solidFill>
                  <a:prstClr val="black"/>
                </a:solidFill>
                <a:cs typeface="Calibri"/>
              </a:rPr>
              <a:t>u</a:t>
            </a:r>
            <a:r>
              <a:rPr sz="2000" spc="-30" dirty="0">
                <a:solidFill>
                  <a:prstClr val="black"/>
                </a:solidFill>
                <a:cs typeface="Calibri"/>
              </a:rPr>
              <a:t>r</a:t>
            </a:r>
            <a:r>
              <a:rPr sz="2000" dirty="0">
                <a:solidFill>
                  <a:prstClr val="black"/>
                </a:solidFill>
                <a:cs typeface="Calibri"/>
              </a:rPr>
              <a:t>c</a:t>
            </a:r>
            <a:r>
              <a:rPr sz="2000" spc="5" dirty="0">
                <a:solidFill>
                  <a:prstClr val="black"/>
                </a:solidFill>
                <a:cs typeface="Calibri"/>
              </a:rPr>
              <a:t>h</a:t>
            </a:r>
            <a:r>
              <a:rPr sz="2000" dirty="0">
                <a:solidFill>
                  <a:prstClr val="black"/>
                </a:solidFill>
                <a:cs typeface="Calibri"/>
              </a:rPr>
              <a:t>as</a:t>
            </a:r>
            <a:r>
              <a:rPr sz="2000" spc="-10" dirty="0">
                <a:solidFill>
                  <a:prstClr val="black"/>
                </a:solidFill>
                <a:cs typeface="Calibri"/>
              </a:rPr>
              <a:t>i</a:t>
            </a:r>
            <a:r>
              <a:rPr sz="2000" spc="-5" dirty="0">
                <a:solidFill>
                  <a:prstClr val="black"/>
                </a:solidFill>
                <a:cs typeface="Calibri"/>
              </a:rPr>
              <a:t>n</a:t>
            </a:r>
            <a:r>
              <a:rPr sz="2000" dirty="0">
                <a:solidFill>
                  <a:prstClr val="black"/>
                </a:solidFill>
                <a:cs typeface="Calibri"/>
              </a:rPr>
              <a:t>g</a:t>
            </a:r>
            <a:r>
              <a:rPr sz="2000" spc="-10" dirty="0">
                <a:solidFill>
                  <a:prstClr val="black"/>
                </a:solidFill>
                <a:cs typeface="Calibri"/>
              </a:rPr>
              <a:t> </a:t>
            </a:r>
            <a:r>
              <a:rPr sz="2000" dirty="0">
                <a:solidFill>
                  <a:prstClr val="black"/>
                </a:solidFill>
                <a:cs typeface="Calibri"/>
              </a:rPr>
              <a:t>actions</a:t>
            </a:r>
            <a:r>
              <a:rPr sz="2000" spc="5" dirty="0">
                <a:solidFill>
                  <a:prstClr val="black"/>
                </a:solidFill>
                <a:cs typeface="Calibri"/>
              </a:rPr>
              <a:t> </a:t>
            </a:r>
            <a:r>
              <a:rPr sz="2000" spc="-25" dirty="0">
                <a:solidFill>
                  <a:prstClr val="black"/>
                </a:solidFill>
                <a:cs typeface="Calibri"/>
              </a:rPr>
              <a:t>t</a:t>
            </a:r>
            <a:r>
              <a:rPr sz="2000" dirty="0">
                <a:solidFill>
                  <a:prstClr val="black"/>
                </a:solidFill>
                <a:cs typeface="Calibri"/>
              </a:rPr>
              <a:t>o</a:t>
            </a:r>
            <a:r>
              <a:rPr sz="2000" spc="-10" dirty="0">
                <a:solidFill>
                  <a:prstClr val="black"/>
                </a:solidFill>
                <a:cs typeface="Calibri"/>
              </a:rPr>
              <a:t> </a:t>
            </a:r>
            <a:r>
              <a:rPr sz="2000" spc="-5" dirty="0">
                <a:solidFill>
                  <a:prstClr val="black"/>
                </a:solidFill>
                <a:cs typeface="Calibri"/>
              </a:rPr>
              <a:t>o</a:t>
            </a:r>
            <a:r>
              <a:rPr sz="2000" spc="-30" dirty="0">
                <a:solidFill>
                  <a:prstClr val="black"/>
                </a:solidFill>
                <a:cs typeface="Calibri"/>
              </a:rPr>
              <a:t>r</a:t>
            </a:r>
            <a:r>
              <a:rPr sz="2000" spc="-5" dirty="0">
                <a:solidFill>
                  <a:prstClr val="black"/>
                </a:solidFill>
                <a:cs typeface="Calibri"/>
              </a:rPr>
              <a:t>de</a:t>
            </a:r>
            <a:r>
              <a:rPr sz="2000" spc="-40" dirty="0">
                <a:solidFill>
                  <a:prstClr val="black"/>
                </a:solidFill>
                <a:cs typeface="Calibri"/>
              </a:rPr>
              <a:t>r</a:t>
            </a:r>
            <a:r>
              <a:rPr sz="2000" spc="-5" dirty="0">
                <a:solidFill>
                  <a:prstClr val="black"/>
                </a:solidFill>
                <a:cs typeface="Calibri"/>
              </a:rPr>
              <a:t>s</a:t>
            </a:r>
            <a:r>
              <a:rPr sz="2000" dirty="0">
                <a:solidFill>
                  <a:prstClr val="black"/>
                </a:solidFill>
                <a:cs typeface="Calibri"/>
              </a:rPr>
              <a:t>. </a:t>
            </a:r>
            <a:r>
              <a:rPr sz="2000" spc="5" dirty="0">
                <a:solidFill>
                  <a:prstClr val="black"/>
                </a:solidFill>
                <a:cs typeface="Calibri"/>
              </a:rPr>
              <a:t> </a:t>
            </a:r>
            <a:r>
              <a:rPr sz="2400" b="1" i="1" spc="-45" dirty="0">
                <a:solidFill>
                  <a:prstClr val="black"/>
                </a:solidFill>
                <a:cs typeface="Calibri"/>
              </a:rPr>
              <a:t>B</a:t>
            </a:r>
            <a:r>
              <a:rPr sz="2400" b="1" i="1" spc="-15" dirty="0">
                <a:solidFill>
                  <a:prstClr val="black"/>
                </a:solidFill>
                <a:cs typeface="Calibri"/>
              </a:rPr>
              <a:t>y </a:t>
            </a:r>
            <a:r>
              <a:rPr sz="2400" b="1" i="1" dirty="0">
                <a:solidFill>
                  <a:prstClr val="black"/>
                </a:solidFill>
                <a:cs typeface="Calibri"/>
              </a:rPr>
              <a:t>so</a:t>
            </a:r>
            <a:r>
              <a:rPr sz="2400" b="1" i="1" spc="-10" dirty="0">
                <a:solidFill>
                  <a:prstClr val="black"/>
                </a:solidFill>
                <a:cs typeface="Calibri"/>
              </a:rPr>
              <a:t> </a:t>
            </a:r>
            <a:r>
              <a:rPr sz="2400" b="1" i="1" dirty="0">
                <a:solidFill>
                  <a:prstClr val="black"/>
                </a:solidFill>
                <a:cs typeface="Calibri"/>
              </a:rPr>
              <a:t>doi</a:t>
            </a:r>
            <a:r>
              <a:rPr sz="2400" b="1" i="1" spc="-10" dirty="0">
                <a:solidFill>
                  <a:prstClr val="black"/>
                </a:solidFill>
                <a:cs typeface="Calibri"/>
              </a:rPr>
              <a:t>n</a:t>
            </a:r>
            <a:r>
              <a:rPr sz="2400" b="1" i="1" spc="-15" dirty="0">
                <a:solidFill>
                  <a:prstClr val="black"/>
                </a:solidFill>
                <a:cs typeface="Calibri"/>
              </a:rPr>
              <a:t>g</a:t>
            </a:r>
            <a:r>
              <a:rPr sz="2400" b="1" i="1" spc="-10" dirty="0">
                <a:solidFill>
                  <a:prstClr val="black"/>
                </a:solidFill>
                <a:cs typeface="Calibri"/>
              </a:rPr>
              <a:t> </a:t>
            </a:r>
            <a:r>
              <a:rPr sz="2400" b="1" i="1" spc="-5" dirty="0" smtClean="0">
                <a:solidFill>
                  <a:prstClr val="black"/>
                </a:solidFill>
                <a:cs typeface="Calibri"/>
              </a:rPr>
              <a:t>we</a:t>
            </a:r>
            <a:r>
              <a:rPr lang="en-US" sz="2400" b="1" i="1" spc="-5" dirty="0" smtClean="0">
                <a:solidFill>
                  <a:prstClr val="black"/>
                </a:solidFill>
                <a:cs typeface="Calibri"/>
              </a:rPr>
              <a:t> </a:t>
            </a:r>
            <a:r>
              <a:rPr sz="2400" b="1" i="1" spc="-10" dirty="0" smtClean="0">
                <a:solidFill>
                  <a:prstClr val="black"/>
                </a:solidFill>
                <a:cs typeface="Calibri"/>
              </a:rPr>
              <a:t>l</a:t>
            </a:r>
            <a:r>
              <a:rPr sz="2400" b="1" i="1" spc="-45" dirty="0" smtClean="0">
                <a:solidFill>
                  <a:prstClr val="black"/>
                </a:solidFill>
                <a:cs typeface="Calibri"/>
              </a:rPr>
              <a:t>e</a:t>
            </a:r>
            <a:r>
              <a:rPr sz="2400" b="1" i="1" spc="-5" dirty="0" smtClean="0">
                <a:solidFill>
                  <a:prstClr val="black"/>
                </a:solidFill>
                <a:cs typeface="Calibri"/>
              </a:rPr>
              <a:t>verag</a:t>
            </a:r>
            <a:r>
              <a:rPr sz="2400" b="1" i="1" dirty="0" smtClean="0">
                <a:solidFill>
                  <a:prstClr val="black"/>
                </a:solidFill>
                <a:cs typeface="Calibri"/>
              </a:rPr>
              <a:t>e</a:t>
            </a:r>
            <a:r>
              <a:rPr sz="2400" b="1" i="1" spc="-10" dirty="0" smtClean="0">
                <a:solidFill>
                  <a:prstClr val="black"/>
                </a:solidFill>
                <a:cs typeface="Calibri"/>
              </a:rPr>
              <a:t> </a:t>
            </a:r>
            <a:r>
              <a:rPr sz="2400" b="1" i="1" spc="-15" dirty="0">
                <a:solidFill>
                  <a:prstClr val="black"/>
                </a:solidFill>
                <a:cs typeface="Calibri"/>
              </a:rPr>
              <a:t>s</a:t>
            </a:r>
            <a:r>
              <a:rPr sz="2400" b="1" i="1" spc="-10" dirty="0">
                <a:solidFill>
                  <a:prstClr val="black"/>
                </a:solidFill>
                <a:cs typeface="Calibri"/>
              </a:rPr>
              <a:t>p</a:t>
            </a:r>
            <a:r>
              <a:rPr sz="2400" b="1" i="1" spc="-5" dirty="0">
                <a:solidFill>
                  <a:prstClr val="black"/>
                </a:solidFill>
                <a:cs typeface="Calibri"/>
              </a:rPr>
              <a:t>e</a:t>
            </a:r>
            <a:r>
              <a:rPr sz="2400" b="1" i="1" spc="-10" dirty="0">
                <a:solidFill>
                  <a:prstClr val="black"/>
                </a:solidFill>
                <a:cs typeface="Calibri"/>
              </a:rPr>
              <a:t>nd,</a:t>
            </a:r>
            <a:r>
              <a:rPr sz="2400" b="1" i="1" spc="-15" dirty="0">
                <a:solidFill>
                  <a:prstClr val="black"/>
                </a:solidFill>
                <a:cs typeface="Calibri"/>
              </a:rPr>
              <a:t> </a:t>
            </a:r>
            <a:r>
              <a:rPr sz="2400" b="1" i="1" spc="-20" dirty="0" smtClean="0">
                <a:solidFill>
                  <a:prstClr val="black"/>
                </a:solidFill>
                <a:cs typeface="Calibri"/>
              </a:rPr>
              <a:t>m</a:t>
            </a:r>
            <a:r>
              <a:rPr sz="2400" b="1" i="1" spc="-10" dirty="0" smtClean="0">
                <a:solidFill>
                  <a:prstClr val="black"/>
                </a:solidFill>
                <a:cs typeface="Calibri"/>
              </a:rPr>
              <a:t>a</a:t>
            </a:r>
            <a:r>
              <a:rPr sz="2400" b="1" i="1" spc="-20" dirty="0" smtClean="0">
                <a:solidFill>
                  <a:prstClr val="black"/>
                </a:solidFill>
                <a:cs typeface="Calibri"/>
              </a:rPr>
              <a:t>ximi</a:t>
            </a:r>
            <a:r>
              <a:rPr sz="2400" b="1" i="1" spc="-25" dirty="0" smtClean="0">
                <a:solidFill>
                  <a:prstClr val="black"/>
                </a:solidFill>
                <a:cs typeface="Calibri"/>
              </a:rPr>
              <a:t>z</a:t>
            </a:r>
            <a:r>
              <a:rPr sz="2400" b="1" i="1" dirty="0" smtClean="0">
                <a:solidFill>
                  <a:prstClr val="black"/>
                </a:solidFill>
                <a:cs typeface="Calibri"/>
              </a:rPr>
              <a:t>e</a:t>
            </a:r>
            <a:r>
              <a:rPr sz="2400" b="1" i="1" spc="-40" dirty="0" smtClean="0">
                <a:solidFill>
                  <a:prstClr val="black"/>
                </a:solidFill>
                <a:cs typeface="Calibri"/>
              </a:rPr>
              <a:t> </a:t>
            </a:r>
            <a:r>
              <a:rPr sz="2400" b="1" i="1" spc="-5" dirty="0">
                <a:solidFill>
                  <a:prstClr val="black"/>
                </a:solidFill>
                <a:cs typeface="Calibri"/>
              </a:rPr>
              <a:t>efficie</a:t>
            </a:r>
            <a:r>
              <a:rPr sz="2400" b="1" i="1" spc="-20" dirty="0">
                <a:solidFill>
                  <a:prstClr val="black"/>
                </a:solidFill>
                <a:cs typeface="Calibri"/>
              </a:rPr>
              <a:t>nc</a:t>
            </a:r>
            <a:r>
              <a:rPr sz="2400" b="1" i="1" spc="-125" dirty="0">
                <a:solidFill>
                  <a:prstClr val="black"/>
                </a:solidFill>
                <a:cs typeface="Calibri"/>
              </a:rPr>
              <a:t>y</a:t>
            </a:r>
            <a:r>
              <a:rPr sz="2400" b="1" i="1" spc="-10" dirty="0">
                <a:solidFill>
                  <a:prstClr val="black"/>
                </a:solidFill>
                <a:cs typeface="Calibri"/>
              </a:rPr>
              <a:t>,</a:t>
            </a:r>
            <a:r>
              <a:rPr sz="2400" b="1" i="1" spc="10" dirty="0">
                <a:solidFill>
                  <a:prstClr val="black"/>
                </a:solidFill>
                <a:cs typeface="Calibri"/>
              </a:rPr>
              <a:t> </a:t>
            </a:r>
            <a:r>
              <a:rPr sz="2400" b="1" i="1" dirty="0" smtClean="0">
                <a:solidFill>
                  <a:prstClr val="black"/>
                </a:solidFill>
                <a:cs typeface="Calibri"/>
              </a:rPr>
              <a:t>and</a:t>
            </a:r>
            <a:r>
              <a:rPr lang="en-US" sz="2400" b="1" i="1" dirty="0" smtClean="0">
                <a:solidFill>
                  <a:prstClr val="black"/>
                </a:solidFill>
                <a:cs typeface="Calibri"/>
              </a:rPr>
              <a:t> </a:t>
            </a:r>
            <a:r>
              <a:rPr sz="2400" b="1" i="1" u="heavy" spc="-5" dirty="0" smtClean="0">
                <a:solidFill>
                  <a:prstClr val="black"/>
                </a:solidFill>
                <a:cs typeface="Calibri"/>
              </a:rPr>
              <a:t>e</a:t>
            </a:r>
            <a:r>
              <a:rPr sz="2400" b="1" i="1" u="heavy" spc="-15" dirty="0" smtClean="0">
                <a:solidFill>
                  <a:prstClr val="black"/>
                </a:solidFill>
                <a:cs typeface="Calibri"/>
              </a:rPr>
              <a:t>n</a:t>
            </a:r>
            <a:r>
              <a:rPr sz="2400" b="1" i="1" u="heavy" spc="-5" dirty="0" smtClean="0">
                <a:solidFill>
                  <a:prstClr val="black"/>
                </a:solidFill>
                <a:cs typeface="Calibri"/>
              </a:rPr>
              <a:t>ha</a:t>
            </a:r>
            <a:r>
              <a:rPr sz="2400" b="1" i="1" u="heavy" spc="-10" dirty="0" smtClean="0">
                <a:solidFill>
                  <a:prstClr val="black"/>
                </a:solidFill>
                <a:cs typeface="Calibri"/>
              </a:rPr>
              <a:t>n</a:t>
            </a:r>
            <a:r>
              <a:rPr sz="2400" b="1" i="1" u="heavy" spc="-20" dirty="0" smtClean="0">
                <a:solidFill>
                  <a:prstClr val="black"/>
                </a:solidFill>
                <a:cs typeface="Calibri"/>
              </a:rPr>
              <a:t>c</a:t>
            </a:r>
            <a:r>
              <a:rPr sz="2400" b="1" i="1" u="heavy" dirty="0" smtClean="0">
                <a:solidFill>
                  <a:prstClr val="black"/>
                </a:solidFill>
                <a:cs typeface="Calibri"/>
              </a:rPr>
              <a:t>e</a:t>
            </a:r>
            <a:r>
              <a:rPr sz="2400" b="1" i="1" u="heavy" spc="-20" dirty="0" smtClean="0">
                <a:solidFill>
                  <a:prstClr val="black"/>
                </a:solidFill>
                <a:cs typeface="Calibri"/>
              </a:rPr>
              <a:t> </a:t>
            </a:r>
            <a:r>
              <a:rPr sz="2400" b="1" i="1" u="heavy" spc="-5" dirty="0" smtClean="0">
                <a:solidFill>
                  <a:prstClr val="black"/>
                </a:solidFill>
                <a:cs typeface="Calibri"/>
              </a:rPr>
              <a:t>the</a:t>
            </a:r>
            <a:r>
              <a:rPr sz="2400" b="1" i="1" u="heavy" spc="5" dirty="0" smtClean="0">
                <a:solidFill>
                  <a:prstClr val="black"/>
                </a:solidFill>
                <a:cs typeface="Calibri"/>
              </a:rPr>
              <a:t> </a:t>
            </a:r>
            <a:r>
              <a:rPr sz="2400" b="1" i="1" u="heavy" dirty="0">
                <a:solidFill>
                  <a:prstClr val="black"/>
                </a:solidFill>
                <a:cs typeface="Calibri"/>
              </a:rPr>
              <a:t>quali</a:t>
            </a:r>
            <a:r>
              <a:rPr sz="2400" b="1" i="1" u="heavy" spc="-10" dirty="0">
                <a:solidFill>
                  <a:prstClr val="black"/>
                </a:solidFill>
                <a:cs typeface="Calibri"/>
              </a:rPr>
              <a:t>t</a:t>
            </a:r>
            <a:r>
              <a:rPr sz="2400" b="1" i="1" u="heavy" dirty="0">
                <a:solidFill>
                  <a:prstClr val="black"/>
                </a:solidFill>
                <a:cs typeface="Calibri"/>
              </a:rPr>
              <a:t>y</a:t>
            </a:r>
            <a:r>
              <a:rPr sz="2400" b="1" i="1" spc="-20" dirty="0">
                <a:solidFill>
                  <a:prstClr val="black"/>
                </a:solidFill>
                <a:cs typeface="Calibri"/>
              </a:rPr>
              <a:t> </a:t>
            </a:r>
            <a:r>
              <a:rPr sz="2400" b="1" i="1" spc="-10" dirty="0">
                <a:solidFill>
                  <a:prstClr val="black"/>
                </a:solidFill>
                <a:cs typeface="Calibri"/>
              </a:rPr>
              <a:t>o</a:t>
            </a:r>
            <a:r>
              <a:rPr sz="2400" b="1" i="1" dirty="0">
                <a:solidFill>
                  <a:prstClr val="black"/>
                </a:solidFill>
                <a:cs typeface="Calibri"/>
              </a:rPr>
              <a:t>f</a:t>
            </a:r>
            <a:r>
              <a:rPr sz="2400" b="1" i="1" spc="-5" dirty="0">
                <a:solidFill>
                  <a:prstClr val="black"/>
                </a:solidFill>
                <a:cs typeface="Calibri"/>
              </a:rPr>
              <a:t> </a:t>
            </a:r>
            <a:r>
              <a:rPr sz="2400" b="1" i="1" spc="-30" dirty="0">
                <a:solidFill>
                  <a:prstClr val="black"/>
                </a:solidFill>
                <a:cs typeface="Calibri"/>
              </a:rPr>
              <a:t>c</a:t>
            </a:r>
            <a:r>
              <a:rPr sz="2400" b="1" i="1" dirty="0">
                <a:solidFill>
                  <a:prstClr val="black"/>
                </a:solidFill>
                <a:cs typeface="Calibri"/>
              </a:rPr>
              <a:t>are </a:t>
            </a:r>
            <a:r>
              <a:rPr sz="2400" b="1" i="1" spc="-5" dirty="0">
                <a:solidFill>
                  <a:prstClr val="black"/>
                </a:solidFill>
                <a:cs typeface="Calibri"/>
              </a:rPr>
              <a:t>w</a:t>
            </a:r>
            <a:r>
              <a:rPr sz="2400" b="1" i="1" dirty="0">
                <a:solidFill>
                  <a:prstClr val="black"/>
                </a:solidFill>
                <a:cs typeface="Calibri"/>
              </a:rPr>
              <a:t>e</a:t>
            </a:r>
            <a:r>
              <a:rPr sz="2400" b="1" i="1" spc="-10" dirty="0">
                <a:solidFill>
                  <a:prstClr val="black"/>
                </a:solidFill>
                <a:cs typeface="Calibri"/>
              </a:rPr>
              <a:t> </a:t>
            </a:r>
            <a:r>
              <a:rPr sz="2400" b="1" i="1" dirty="0" smtClean="0">
                <a:solidFill>
                  <a:prstClr val="black"/>
                </a:solidFill>
                <a:cs typeface="Calibri"/>
              </a:rPr>
              <a:t>pr</a:t>
            </a:r>
            <a:r>
              <a:rPr sz="2400" b="1" i="1" spc="-25" dirty="0" smtClean="0">
                <a:solidFill>
                  <a:prstClr val="black"/>
                </a:solidFill>
                <a:cs typeface="Calibri"/>
              </a:rPr>
              <a:t>o</a:t>
            </a:r>
            <a:r>
              <a:rPr sz="2400" b="1" i="1" spc="-5" dirty="0" smtClean="0">
                <a:solidFill>
                  <a:prstClr val="black"/>
                </a:solidFill>
                <a:cs typeface="Calibri"/>
              </a:rPr>
              <a:t>vide</a:t>
            </a:r>
            <a:r>
              <a:rPr lang="en-US" sz="2400" b="1" i="1" spc="-5" dirty="0" smtClean="0">
                <a:solidFill>
                  <a:prstClr val="black"/>
                </a:solidFill>
                <a:cs typeface="Calibri"/>
              </a:rPr>
              <a:t> </a:t>
            </a:r>
            <a:r>
              <a:rPr sz="2400" b="1" i="1" spc="-30" dirty="0" smtClean="0">
                <a:solidFill>
                  <a:prstClr val="black"/>
                </a:solidFill>
                <a:cs typeface="Calibri"/>
              </a:rPr>
              <a:t>t</a:t>
            </a:r>
            <a:r>
              <a:rPr sz="2400" b="1" i="1" dirty="0" smtClean="0">
                <a:solidFill>
                  <a:prstClr val="black"/>
                </a:solidFill>
                <a:cs typeface="Calibri"/>
              </a:rPr>
              <a:t>o </a:t>
            </a:r>
            <a:r>
              <a:rPr sz="2400" b="1" i="1" spc="-10" dirty="0" smtClean="0">
                <a:solidFill>
                  <a:prstClr val="black"/>
                </a:solidFill>
                <a:cs typeface="Calibri"/>
              </a:rPr>
              <a:t>ou</a:t>
            </a:r>
            <a:r>
              <a:rPr sz="2400" b="1" i="1" dirty="0" smtClean="0">
                <a:solidFill>
                  <a:prstClr val="black"/>
                </a:solidFill>
                <a:cs typeface="Calibri"/>
              </a:rPr>
              <a:t>r </a:t>
            </a:r>
            <a:r>
              <a:rPr sz="2400" b="1" i="1" spc="-125" dirty="0">
                <a:solidFill>
                  <a:prstClr val="black"/>
                </a:solidFill>
                <a:cs typeface="Calibri"/>
              </a:rPr>
              <a:t>V</a:t>
            </a:r>
            <a:r>
              <a:rPr sz="2400" b="1" i="1" spc="-15" dirty="0">
                <a:solidFill>
                  <a:prstClr val="black"/>
                </a:solidFill>
                <a:cs typeface="Calibri"/>
              </a:rPr>
              <a:t>e</a:t>
            </a:r>
            <a:r>
              <a:rPr sz="2400" b="1" i="1" spc="-40" dirty="0">
                <a:solidFill>
                  <a:prstClr val="black"/>
                </a:solidFill>
                <a:cs typeface="Calibri"/>
              </a:rPr>
              <a:t>t</a:t>
            </a:r>
            <a:r>
              <a:rPr sz="2400" b="1" i="1" spc="-5" dirty="0">
                <a:solidFill>
                  <a:prstClr val="black"/>
                </a:solidFill>
                <a:cs typeface="Calibri"/>
              </a:rPr>
              <a:t>e</a:t>
            </a:r>
            <a:r>
              <a:rPr sz="2400" b="1" i="1" spc="-10" dirty="0">
                <a:solidFill>
                  <a:prstClr val="black"/>
                </a:solidFill>
                <a:cs typeface="Calibri"/>
              </a:rPr>
              <a:t>r</a:t>
            </a:r>
            <a:r>
              <a:rPr sz="2400" b="1" i="1" dirty="0">
                <a:solidFill>
                  <a:prstClr val="black"/>
                </a:solidFill>
                <a:cs typeface="Calibri"/>
              </a:rPr>
              <a:t>ans.</a:t>
            </a:r>
            <a:endParaRPr sz="2400" dirty="0">
              <a:solidFill>
                <a:prstClr val="black"/>
              </a:solidFill>
              <a:cs typeface="Calibri"/>
            </a:endParaRPr>
          </a:p>
        </p:txBody>
      </p:sp>
      <p:sp>
        <p:nvSpPr>
          <p:cNvPr id="31" name="object 11"/>
          <p:cNvSpPr/>
          <p:nvPr/>
        </p:nvSpPr>
        <p:spPr>
          <a:xfrm>
            <a:off x="304802" y="3794759"/>
            <a:ext cx="8305799" cy="45719"/>
          </a:xfrm>
          <a:custGeom>
            <a:avLst/>
            <a:gdLst/>
            <a:ahLst/>
            <a:cxnLst/>
            <a:rect l="l" t="t" r="r" b="b"/>
            <a:pathLst>
              <a:path w="8194675">
                <a:moveTo>
                  <a:pt x="0" y="0"/>
                </a:moveTo>
                <a:lnTo>
                  <a:pt x="8194421" y="0"/>
                </a:lnTo>
              </a:path>
            </a:pathLst>
          </a:custGeom>
          <a:ln w="57150">
            <a:solidFill>
              <a:srgbClr val="002950"/>
            </a:solidFill>
          </a:ln>
        </p:spPr>
        <p:txBody>
          <a:bodyPr wrap="square" lIns="0" tIns="0" rIns="0" bIns="0" rtlCol="0"/>
          <a:lstStyle/>
          <a:p>
            <a:endParaRPr dirty="0" smtClean="0">
              <a:solidFill>
                <a:prstClr val="black"/>
              </a:solidFill>
            </a:endParaRPr>
          </a:p>
        </p:txBody>
      </p:sp>
      <p:sp>
        <p:nvSpPr>
          <p:cNvPr id="3" name="Slide Number Placeholder 2"/>
          <p:cNvSpPr>
            <a:spLocks noGrp="1"/>
          </p:cNvSpPr>
          <p:nvPr>
            <p:ph type="sldNum" sz="quarter" idx="12"/>
          </p:nvPr>
        </p:nvSpPr>
        <p:spPr/>
        <p:txBody>
          <a:bodyPr/>
          <a:lstStyle/>
          <a:p>
            <a:fld id="{A53737D7-B2A1-4E50-85D3-927DA845EDAB}" type="slidenum">
              <a:rPr lang="en-US" smtClean="0"/>
              <a:t>5</a:t>
            </a:fld>
            <a:endParaRPr lang="en-US" dirty="0"/>
          </a:p>
        </p:txBody>
      </p:sp>
    </p:spTree>
    <p:extLst>
      <p:ext uri="{BB962C8B-B14F-4D97-AF65-F5344CB8AC3E}">
        <p14:creationId xmlns:p14="http://schemas.microsoft.com/office/powerpoint/2010/main" val="279033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32738" y="196684"/>
            <a:ext cx="5877862" cy="1077218"/>
          </a:xfrm>
          <a:prstGeom prst="rect">
            <a:avLst/>
          </a:prstGeom>
        </p:spPr>
        <p:txBody>
          <a:bodyPr wrap="square">
            <a:spAutoFit/>
          </a:bodyPr>
          <a:lstStyle/>
          <a:p>
            <a:pPr algn="ctr">
              <a:spcBef>
                <a:spcPct val="0"/>
              </a:spcBef>
            </a:pPr>
            <a:r>
              <a:rPr lang="en-US" sz="3200" b="1" dirty="0">
                <a:solidFill>
                  <a:srgbClr val="002950"/>
                </a:solidFill>
              </a:rPr>
              <a:t>Update on Prosthetic Program </a:t>
            </a:r>
          </a:p>
          <a:p>
            <a:pPr algn="ctr">
              <a:spcBef>
                <a:spcPct val="0"/>
              </a:spcBef>
            </a:pPr>
            <a:endParaRPr lang="en-US" altLang="en-US" sz="3200" b="1" dirty="0">
              <a:solidFill>
                <a:srgbClr val="002950"/>
              </a:solidFill>
            </a:endParaRPr>
          </a:p>
        </p:txBody>
      </p:sp>
      <p:sp>
        <p:nvSpPr>
          <p:cNvPr id="14" name="object 2"/>
          <p:cNvSpPr/>
          <p:nvPr/>
        </p:nvSpPr>
        <p:spPr>
          <a:xfrm>
            <a:off x="7029956" y="3812844"/>
            <a:ext cx="0" cy="1280160"/>
          </a:xfrm>
          <a:custGeom>
            <a:avLst/>
            <a:gdLst/>
            <a:ahLst/>
            <a:cxnLst/>
            <a:rect l="l" t="t" r="r" b="b"/>
            <a:pathLst>
              <a:path h="1280160">
                <a:moveTo>
                  <a:pt x="0" y="0"/>
                </a:moveTo>
                <a:lnTo>
                  <a:pt x="0" y="1280160"/>
                </a:lnTo>
              </a:path>
            </a:pathLst>
          </a:custGeom>
          <a:ln w="28575">
            <a:solidFill>
              <a:srgbClr val="002950"/>
            </a:solidFill>
          </a:ln>
        </p:spPr>
        <p:txBody>
          <a:bodyPr wrap="square" lIns="0" tIns="0" rIns="0" bIns="0" rtlCol="0"/>
          <a:lstStyle/>
          <a:p>
            <a:endParaRPr dirty="0" smtClean="0">
              <a:solidFill>
                <a:prstClr val="black"/>
              </a:solidFill>
            </a:endParaRPr>
          </a:p>
        </p:txBody>
      </p:sp>
      <p:sp>
        <p:nvSpPr>
          <p:cNvPr id="15" name="object 3"/>
          <p:cNvSpPr/>
          <p:nvPr/>
        </p:nvSpPr>
        <p:spPr>
          <a:xfrm>
            <a:off x="1428750" y="4969383"/>
            <a:ext cx="7323239" cy="136017"/>
          </a:xfrm>
          <a:custGeom>
            <a:avLst/>
            <a:gdLst/>
            <a:ahLst/>
            <a:cxnLst/>
            <a:rect l="l" t="t" r="r" b="b"/>
            <a:pathLst>
              <a:path w="7410450" h="146050">
                <a:moveTo>
                  <a:pt x="0" y="146050"/>
                </a:moveTo>
                <a:lnTo>
                  <a:pt x="7410450" y="146050"/>
                </a:lnTo>
                <a:lnTo>
                  <a:pt x="7410450" y="0"/>
                </a:lnTo>
                <a:lnTo>
                  <a:pt x="0" y="0"/>
                </a:lnTo>
                <a:lnTo>
                  <a:pt x="0" y="146050"/>
                </a:lnTo>
                <a:close/>
              </a:path>
            </a:pathLst>
          </a:custGeom>
          <a:solidFill>
            <a:srgbClr val="C0C0C0"/>
          </a:solidFill>
        </p:spPr>
        <p:txBody>
          <a:bodyPr wrap="square" lIns="0" tIns="0" rIns="0" bIns="0" rtlCol="0"/>
          <a:lstStyle/>
          <a:p>
            <a:endParaRPr sz="1400" dirty="0" smtClean="0">
              <a:solidFill>
                <a:prstClr val="black"/>
              </a:solidFill>
            </a:endParaRPr>
          </a:p>
        </p:txBody>
      </p:sp>
      <p:sp>
        <p:nvSpPr>
          <p:cNvPr id="23" name="object 4"/>
          <p:cNvSpPr/>
          <p:nvPr/>
        </p:nvSpPr>
        <p:spPr>
          <a:xfrm flipV="1">
            <a:off x="5364021" y="1531111"/>
            <a:ext cx="3246580" cy="45719"/>
          </a:xfrm>
          <a:custGeom>
            <a:avLst/>
            <a:gdLst/>
            <a:ahLst/>
            <a:cxnLst/>
            <a:rect l="l" t="t" r="r" b="b"/>
            <a:pathLst>
              <a:path w="3448684">
                <a:moveTo>
                  <a:pt x="0" y="0"/>
                </a:moveTo>
                <a:lnTo>
                  <a:pt x="3448431" y="0"/>
                </a:lnTo>
              </a:path>
            </a:pathLst>
          </a:custGeom>
          <a:ln w="12700">
            <a:solidFill>
              <a:srgbClr val="002776"/>
            </a:solidFill>
          </a:ln>
        </p:spPr>
        <p:txBody>
          <a:bodyPr wrap="square" lIns="0" tIns="0" rIns="0" bIns="0" rtlCol="0"/>
          <a:lstStyle/>
          <a:p>
            <a:endParaRPr dirty="0" smtClean="0">
              <a:solidFill>
                <a:prstClr val="black"/>
              </a:solidFill>
            </a:endParaRPr>
          </a:p>
        </p:txBody>
      </p:sp>
      <p:sp>
        <p:nvSpPr>
          <p:cNvPr id="24" name="object 5"/>
          <p:cNvSpPr/>
          <p:nvPr/>
        </p:nvSpPr>
        <p:spPr>
          <a:xfrm>
            <a:off x="304801" y="1576831"/>
            <a:ext cx="3702586" cy="45719"/>
          </a:xfrm>
          <a:custGeom>
            <a:avLst/>
            <a:gdLst/>
            <a:ahLst/>
            <a:cxnLst/>
            <a:rect l="l" t="t" r="r" b="b"/>
            <a:pathLst>
              <a:path w="3448685">
                <a:moveTo>
                  <a:pt x="0" y="0"/>
                </a:moveTo>
                <a:lnTo>
                  <a:pt x="3448418" y="0"/>
                </a:lnTo>
              </a:path>
            </a:pathLst>
          </a:custGeom>
          <a:ln w="12700">
            <a:solidFill>
              <a:srgbClr val="002776"/>
            </a:solidFill>
          </a:ln>
        </p:spPr>
        <p:txBody>
          <a:bodyPr wrap="square" lIns="0" tIns="0" rIns="0" bIns="0" rtlCol="0"/>
          <a:lstStyle/>
          <a:p>
            <a:endParaRPr dirty="0" smtClean="0">
              <a:solidFill>
                <a:prstClr val="black"/>
              </a:solidFill>
            </a:endParaRPr>
          </a:p>
        </p:txBody>
      </p:sp>
      <p:sp>
        <p:nvSpPr>
          <p:cNvPr id="25" name="object 6"/>
          <p:cNvSpPr/>
          <p:nvPr/>
        </p:nvSpPr>
        <p:spPr>
          <a:xfrm>
            <a:off x="304800" y="4980269"/>
            <a:ext cx="1124585" cy="70675"/>
          </a:xfrm>
          <a:custGeom>
            <a:avLst/>
            <a:gdLst/>
            <a:ahLst/>
            <a:cxnLst/>
            <a:rect l="l" t="t" r="r" b="b"/>
            <a:pathLst>
              <a:path w="1124585" h="125729">
                <a:moveTo>
                  <a:pt x="0" y="125130"/>
                </a:moveTo>
                <a:lnTo>
                  <a:pt x="1123988" y="125130"/>
                </a:lnTo>
                <a:lnTo>
                  <a:pt x="1123988" y="0"/>
                </a:lnTo>
                <a:lnTo>
                  <a:pt x="0" y="0"/>
                </a:lnTo>
                <a:lnTo>
                  <a:pt x="0" y="125130"/>
                </a:lnTo>
                <a:close/>
              </a:path>
            </a:pathLst>
          </a:custGeom>
          <a:solidFill>
            <a:srgbClr val="C0C0C0"/>
          </a:solidFill>
        </p:spPr>
        <p:txBody>
          <a:bodyPr wrap="square" lIns="0" tIns="0" rIns="0" bIns="0" rtlCol="0"/>
          <a:lstStyle/>
          <a:p>
            <a:endParaRPr sz="1400" dirty="0" smtClean="0">
              <a:solidFill>
                <a:prstClr val="black"/>
              </a:solidFill>
            </a:endParaRPr>
          </a:p>
        </p:txBody>
      </p:sp>
      <p:sp>
        <p:nvSpPr>
          <p:cNvPr id="26" name="object 7"/>
          <p:cNvSpPr txBox="1"/>
          <p:nvPr/>
        </p:nvSpPr>
        <p:spPr>
          <a:xfrm>
            <a:off x="914400" y="5391648"/>
            <a:ext cx="1742313" cy="215444"/>
          </a:xfrm>
          <a:prstGeom prst="rect">
            <a:avLst/>
          </a:prstGeom>
        </p:spPr>
        <p:txBody>
          <a:bodyPr vert="horz" wrap="square" lIns="0" tIns="0" rIns="0" bIns="0" rtlCol="0">
            <a:spAutoFit/>
          </a:bodyPr>
          <a:lstStyle/>
          <a:p>
            <a:pPr marL="12700"/>
            <a:r>
              <a:rPr sz="1400" b="1" spc="5" dirty="0">
                <a:solidFill>
                  <a:prstClr val="black"/>
                </a:solidFill>
                <a:cs typeface="Arial"/>
              </a:rPr>
              <a:t>M</a:t>
            </a:r>
            <a:r>
              <a:rPr sz="1400" b="1" spc="-5" dirty="0">
                <a:solidFill>
                  <a:prstClr val="black"/>
                </a:solidFill>
                <a:cs typeface="Arial"/>
              </a:rPr>
              <a:t>il</a:t>
            </a:r>
            <a:r>
              <a:rPr sz="1400" b="1" spc="-15" dirty="0">
                <a:solidFill>
                  <a:prstClr val="black"/>
                </a:solidFill>
                <a:cs typeface="Arial"/>
              </a:rPr>
              <a:t>e</a:t>
            </a:r>
            <a:r>
              <a:rPr sz="1400" b="1" spc="-5" dirty="0">
                <a:solidFill>
                  <a:prstClr val="black"/>
                </a:solidFill>
                <a:cs typeface="Arial"/>
              </a:rPr>
              <a:t>sto</a:t>
            </a:r>
            <a:r>
              <a:rPr sz="1400" b="1" spc="-10" dirty="0">
                <a:solidFill>
                  <a:prstClr val="black"/>
                </a:solidFill>
                <a:cs typeface="Arial"/>
              </a:rPr>
              <a:t>ne</a:t>
            </a:r>
            <a:r>
              <a:rPr sz="1400" b="1" spc="-30" dirty="0">
                <a:solidFill>
                  <a:prstClr val="black"/>
                </a:solidFill>
                <a:cs typeface="Arial"/>
              </a:rPr>
              <a:t> </a:t>
            </a:r>
            <a:r>
              <a:rPr sz="1400" b="1" spc="-5" dirty="0">
                <a:solidFill>
                  <a:prstClr val="black"/>
                </a:solidFill>
                <a:cs typeface="Arial"/>
              </a:rPr>
              <a:t>1</a:t>
            </a:r>
            <a:r>
              <a:rPr sz="1400" b="1" spc="-5" dirty="0" smtClean="0">
                <a:solidFill>
                  <a:prstClr val="black"/>
                </a:solidFill>
                <a:cs typeface="Arial"/>
              </a:rPr>
              <a:t>:</a:t>
            </a:r>
            <a:r>
              <a:rPr lang="en-US" sz="1400" b="1" spc="-5" dirty="0" smtClean="0">
                <a:solidFill>
                  <a:prstClr val="black"/>
                </a:solidFill>
                <a:cs typeface="Arial"/>
              </a:rPr>
              <a:t> Pre Award </a:t>
            </a:r>
            <a:endParaRPr sz="1400" dirty="0">
              <a:solidFill>
                <a:prstClr val="black"/>
              </a:solidFill>
              <a:cs typeface="Arial"/>
            </a:endParaRPr>
          </a:p>
        </p:txBody>
      </p:sp>
      <p:sp>
        <p:nvSpPr>
          <p:cNvPr id="27" name="object 9"/>
          <p:cNvSpPr txBox="1"/>
          <p:nvPr/>
        </p:nvSpPr>
        <p:spPr>
          <a:xfrm>
            <a:off x="4804491" y="5391648"/>
            <a:ext cx="1639186" cy="430887"/>
          </a:xfrm>
          <a:prstGeom prst="rect">
            <a:avLst/>
          </a:prstGeom>
        </p:spPr>
        <p:txBody>
          <a:bodyPr vert="horz" wrap="square" lIns="0" tIns="0" rIns="0" bIns="0" rtlCol="0">
            <a:spAutoFit/>
          </a:bodyPr>
          <a:lstStyle/>
          <a:p>
            <a:pPr algn="ctr"/>
            <a:r>
              <a:rPr sz="1400" b="1" spc="5" dirty="0">
                <a:solidFill>
                  <a:prstClr val="black"/>
                </a:solidFill>
                <a:cs typeface="Arial"/>
              </a:rPr>
              <a:t>M</a:t>
            </a:r>
            <a:r>
              <a:rPr sz="1400" b="1" spc="-5" dirty="0">
                <a:solidFill>
                  <a:prstClr val="black"/>
                </a:solidFill>
                <a:cs typeface="Arial"/>
              </a:rPr>
              <a:t>il</a:t>
            </a:r>
            <a:r>
              <a:rPr sz="1400" b="1" spc="-15" dirty="0">
                <a:solidFill>
                  <a:prstClr val="black"/>
                </a:solidFill>
                <a:cs typeface="Arial"/>
              </a:rPr>
              <a:t>e</a:t>
            </a:r>
            <a:r>
              <a:rPr sz="1400" b="1" spc="-5" dirty="0">
                <a:solidFill>
                  <a:prstClr val="black"/>
                </a:solidFill>
                <a:cs typeface="Arial"/>
              </a:rPr>
              <a:t>sto</a:t>
            </a:r>
            <a:r>
              <a:rPr sz="1400" b="1" spc="-10" dirty="0">
                <a:solidFill>
                  <a:prstClr val="black"/>
                </a:solidFill>
                <a:cs typeface="Arial"/>
              </a:rPr>
              <a:t>ne</a:t>
            </a:r>
            <a:r>
              <a:rPr sz="1400" b="1" spc="-30" dirty="0">
                <a:solidFill>
                  <a:prstClr val="black"/>
                </a:solidFill>
                <a:cs typeface="Arial"/>
              </a:rPr>
              <a:t> </a:t>
            </a:r>
            <a:r>
              <a:rPr sz="1400" b="1" spc="-5" dirty="0">
                <a:solidFill>
                  <a:prstClr val="black"/>
                </a:solidFill>
                <a:cs typeface="Arial"/>
              </a:rPr>
              <a:t>2</a:t>
            </a:r>
            <a:r>
              <a:rPr sz="1400" b="1" spc="-5" dirty="0" smtClean="0">
                <a:solidFill>
                  <a:prstClr val="black"/>
                </a:solidFill>
                <a:cs typeface="Arial"/>
              </a:rPr>
              <a:t>:</a:t>
            </a:r>
            <a:r>
              <a:rPr lang="en-US" sz="1400" b="1" spc="-5" dirty="0" smtClean="0">
                <a:solidFill>
                  <a:prstClr val="black"/>
                </a:solidFill>
                <a:cs typeface="Arial"/>
              </a:rPr>
              <a:t> Award  </a:t>
            </a:r>
            <a:endParaRPr sz="1400" dirty="0">
              <a:solidFill>
                <a:prstClr val="black"/>
              </a:solidFill>
              <a:cs typeface="Arial"/>
            </a:endParaRPr>
          </a:p>
          <a:p>
            <a:pPr algn="ctr"/>
            <a:endParaRPr sz="1400" dirty="0">
              <a:solidFill>
                <a:prstClr val="black"/>
              </a:solidFill>
              <a:cs typeface="Arial"/>
            </a:endParaRPr>
          </a:p>
        </p:txBody>
      </p:sp>
      <p:sp>
        <p:nvSpPr>
          <p:cNvPr id="32" name="object 10"/>
          <p:cNvSpPr txBox="1"/>
          <p:nvPr/>
        </p:nvSpPr>
        <p:spPr>
          <a:xfrm>
            <a:off x="7435722" y="5391648"/>
            <a:ext cx="1251293" cy="215444"/>
          </a:xfrm>
          <a:prstGeom prst="rect">
            <a:avLst/>
          </a:prstGeom>
        </p:spPr>
        <p:txBody>
          <a:bodyPr vert="horz" wrap="square" lIns="0" tIns="0" rIns="0" bIns="0" rtlCol="0">
            <a:spAutoFit/>
          </a:bodyPr>
          <a:lstStyle/>
          <a:p>
            <a:pPr marL="12700"/>
            <a:r>
              <a:rPr sz="1400" b="1" spc="5" dirty="0">
                <a:solidFill>
                  <a:prstClr val="black"/>
                </a:solidFill>
                <a:cs typeface="Arial"/>
              </a:rPr>
              <a:t>M</a:t>
            </a:r>
            <a:r>
              <a:rPr sz="1400" b="1" spc="-5" dirty="0">
                <a:solidFill>
                  <a:prstClr val="black"/>
                </a:solidFill>
                <a:cs typeface="Arial"/>
              </a:rPr>
              <a:t>il</a:t>
            </a:r>
            <a:r>
              <a:rPr sz="1400" b="1" spc="-15" dirty="0">
                <a:solidFill>
                  <a:prstClr val="black"/>
                </a:solidFill>
                <a:cs typeface="Arial"/>
              </a:rPr>
              <a:t>e</a:t>
            </a:r>
            <a:r>
              <a:rPr sz="1400" b="1" spc="-5" dirty="0">
                <a:solidFill>
                  <a:prstClr val="black"/>
                </a:solidFill>
                <a:cs typeface="Arial"/>
              </a:rPr>
              <a:t>sto</a:t>
            </a:r>
            <a:r>
              <a:rPr sz="1400" b="1" spc="-10" dirty="0">
                <a:solidFill>
                  <a:prstClr val="black"/>
                </a:solidFill>
                <a:cs typeface="Arial"/>
              </a:rPr>
              <a:t>ne</a:t>
            </a:r>
            <a:r>
              <a:rPr sz="1400" b="1" spc="-30" dirty="0">
                <a:solidFill>
                  <a:prstClr val="black"/>
                </a:solidFill>
                <a:cs typeface="Arial"/>
              </a:rPr>
              <a:t> </a:t>
            </a:r>
            <a:r>
              <a:rPr sz="1400" b="1" spc="-5" dirty="0">
                <a:solidFill>
                  <a:prstClr val="black"/>
                </a:solidFill>
                <a:cs typeface="Arial"/>
              </a:rPr>
              <a:t>3:</a:t>
            </a:r>
            <a:endParaRPr sz="1400" dirty="0">
              <a:solidFill>
                <a:prstClr val="black"/>
              </a:solidFill>
              <a:cs typeface="Arial"/>
            </a:endParaRPr>
          </a:p>
        </p:txBody>
      </p:sp>
      <p:sp>
        <p:nvSpPr>
          <p:cNvPr id="33" name="object 11"/>
          <p:cNvSpPr txBox="1"/>
          <p:nvPr/>
        </p:nvSpPr>
        <p:spPr>
          <a:xfrm>
            <a:off x="7029956" y="5544023"/>
            <a:ext cx="1890524" cy="215444"/>
          </a:xfrm>
          <a:prstGeom prst="rect">
            <a:avLst/>
          </a:prstGeom>
        </p:spPr>
        <p:txBody>
          <a:bodyPr vert="horz" wrap="square" lIns="0" tIns="0" rIns="0" bIns="0" rtlCol="0">
            <a:spAutoFit/>
          </a:bodyPr>
          <a:lstStyle/>
          <a:p>
            <a:pPr marL="12700"/>
            <a:r>
              <a:rPr sz="1400" b="1" spc="-5" dirty="0">
                <a:solidFill>
                  <a:prstClr val="black"/>
                </a:solidFill>
                <a:cs typeface="Arial"/>
              </a:rPr>
              <a:t>Full </a:t>
            </a:r>
            <a:r>
              <a:rPr sz="1400" b="1" spc="-20" dirty="0">
                <a:solidFill>
                  <a:prstClr val="black"/>
                </a:solidFill>
                <a:cs typeface="Arial"/>
              </a:rPr>
              <a:t>E</a:t>
            </a:r>
            <a:r>
              <a:rPr sz="1400" b="1" spc="-10" dirty="0">
                <a:solidFill>
                  <a:prstClr val="black"/>
                </a:solidFill>
                <a:cs typeface="Arial"/>
              </a:rPr>
              <a:t>x</a:t>
            </a:r>
            <a:r>
              <a:rPr sz="1400" b="1" spc="-15" dirty="0">
                <a:solidFill>
                  <a:prstClr val="black"/>
                </a:solidFill>
                <a:cs typeface="Arial"/>
              </a:rPr>
              <a:t>e</a:t>
            </a:r>
            <a:r>
              <a:rPr sz="1400" b="1" spc="-10" dirty="0">
                <a:solidFill>
                  <a:prstClr val="black"/>
                </a:solidFill>
                <a:cs typeface="Arial"/>
              </a:rPr>
              <a:t>cu</a:t>
            </a:r>
            <a:r>
              <a:rPr sz="1400" b="1" dirty="0">
                <a:solidFill>
                  <a:prstClr val="black"/>
                </a:solidFill>
                <a:cs typeface="Arial"/>
              </a:rPr>
              <a:t>t</a:t>
            </a:r>
            <a:r>
              <a:rPr sz="1400" b="1" spc="-5" dirty="0">
                <a:solidFill>
                  <a:prstClr val="black"/>
                </a:solidFill>
                <a:cs typeface="Arial"/>
              </a:rPr>
              <a:t>ion</a:t>
            </a:r>
            <a:r>
              <a:rPr sz="1400" b="1" dirty="0">
                <a:solidFill>
                  <a:prstClr val="black"/>
                </a:solidFill>
                <a:cs typeface="Arial"/>
              </a:rPr>
              <a:t> </a:t>
            </a:r>
            <a:r>
              <a:rPr sz="1400" b="1" spc="-5" dirty="0">
                <a:solidFill>
                  <a:prstClr val="black"/>
                </a:solidFill>
                <a:cs typeface="Arial"/>
              </a:rPr>
              <a:t>of</a:t>
            </a:r>
            <a:r>
              <a:rPr sz="1400" b="1" dirty="0">
                <a:solidFill>
                  <a:prstClr val="black"/>
                </a:solidFill>
                <a:cs typeface="Arial"/>
              </a:rPr>
              <a:t> </a:t>
            </a:r>
            <a:r>
              <a:rPr sz="1400" b="1" spc="-10" dirty="0">
                <a:solidFill>
                  <a:prstClr val="black"/>
                </a:solidFill>
                <a:cs typeface="Arial"/>
              </a:rPr>
              <a:t>Contra</a:t>
            </a:r>
            <a:r>
              <a:rPr sz="1400" b="1" spc="-15" dirty="0">
                <a:solidFill>
                  <a:prstClr val="black"/>
                </a:solidFill>
                <a:cs typeface="Arial"/>
              </a:rPr>
              <a:t>c</a:t>
            </a:r>
            <a:r>
              <a:rPr sz="1400" b="1" spc="-5" dirty="0">
                <a:solidFill>
                  <a:prstClr val="black"/>
                </a:solidFill>
                <a:cs typeface="Arial"/>
              </a:rPr>
              <a:t>t</a:t>
            </a:r>
            <a:endParaRPr sz="1400" b="1" dirty="0">
              <a:solidFill>
                <a:prstClr val="black"/>
              </a:solidFill>
              <a:cs typeface="Arial"/>
            </a:endParaRPr>
          </a:p>
        </p:txBody>
      </p:sp>
      <p:sp>
        <p:nvSpPr>
          <p:cNvPr id="34" name="object 12"/>
          <p:cNvSpPr/>
          <p:nvPr/>
        </p:nvSpPr>
        <p:spPr>
          <a:xfrm>
            <a:off x="304801" y="1970785"/>
            <a:ext cx="8447187" cy="2601595"/>
          </a:xfrm>
          <a:custGeom>
            <a:avLst/>
            <a:gdLst/>
            <a:ahLst/>
            <a:cxnLst/>
            <a:rect l="l" t="t" r="r" b="b"/>
            <a:pathLst>
              <a:path w="8301990" h="2601595">
                <a:moveTo>
                  <a:pt x="7868373" y="0"/>
                </a:moveTo>
                <a:lnTo>
                  <a:pt x="433539" y="0"/>
                </a:lnTo>
                <a:lnTo>
                  <a:pt x="397983" y="1437"/>
                </a:lnTo>
                <a:lnTo>
                  <a:pt x="329356" y="12604"/>
                </a:lnTo>
                <a:lnTo>
                  <a:pt x="264788" y="34081"/>
                </a:lnTo>
                <a:lnTo>
                  <a:pt x="205171" y="64975"/>
                </a:lnTo>
                <a:lnTo>
                  <a:pt x="151398" y="104391"/>
                </a:lnTo>
                <a:lnTo>
                  <a:pt x="104362" y="151436"/>
                </a:lnTo>
                <a:lnTo>
                  <a:pt x="64955" y="205215"/>
                </a:lnTo>
                <a:lnTo>
                  <a:pt x="34070" y="264836"/>
                </a:lnTo>
                <a:lnTo>
                  <a:pt x="12600" y="329404"/>
                </a:lnTo>
                <a:lnTo>
                  <a:pt x="1437" y="398026"/>
                </a:lnTo>
                <a:lnTo>
                  <a:pt x="0" y="433577"/>
                </a:lnTo>
                <a:lnTo>
                  <a:pt x="0" y="2167636"/>
                </a:lnTo>
                <a:lnTo>
                  <a:pt x="5674" y="2237980"/>
                </a:lnTo>
                <a:lnTo>
                  <a:pt x="22102" y="2304704"/>
                </a:lnTo>
                <a:lnTo>
                  <a:pt x="48391" y="2366918"/>
                </a:lnTo>
                <a:lnTo>
                  <a:pt x="83649" y="2423728"/>
                </a:lnTo>
                <a:lnTo>
                  <a:pt x="126982" y="2474245"/>
                </a:lnTo>
                <a:lnTo>
                  <a:pt x="177498" y="2517576"/>
                </a:lnTo>
                <a:lnTo>
                  <a:pt x="234305" y="2552830"/>
                </a:lnTo>
                <a:lnTo>
                  <a:pt x="296509" y="2579115"/>
                </a:lnTo>
                <a:lnTo>
                  <a:pt x="363218" y="2595540"/>
                </a:lnTo>
                <a:lnTo>
                  <a:pt x="433539" y="2601214"/>
                </a:lnTo>
                <a:lnTo>
                  <a:pt x="7868373" y="2601214"/>
                </a:lnTo>
                <a:lnTo>
                  <a:pt x="7938717" y="2595540"/>
                </a:lnTo>
                <a:lnTo>
                  <a:pt x="8005442" y="2579116"/>
                </a:lnTo>
                <a:lnTo>
                  <a:pt x="8067655" y="2552830"/>
                </a:lnTo>
                <a:lnTo>
                  <a:pt x="8124466" y="2517576"/>
                </a:lnTo>
                <a:lnTo>
                  <a:pt x="8174983" y="2474245"/>
                </a:lnTo>
                <a:lnTo>
                  <a:pt x="8218314" y="2423728"/>
                </a:lnTo>
                <a:lnTo>
                  <a:pt x="8253568" y="2366918"/>
                </a:lnTo>
                <a:lnTo>
                  <a:pt x="8279853" y="2304704"/>
                </a:lnTo>
                <a:lnTo>
                  <a:pt x="8296278" y="2237980"/>
                </a:lnTo>
                <a:lnTo>
                  <a:pt x="8301951" y="2167636"/>
                </a:lnTo>
                <a:lnTo>
                  <a:pt x="8301951" y="433577"/>
                </a:lnTo>
                <a:lnTo>
                  <a:pt x="8296278" y="363264"/>
                </a:lnTo>
                <a:lnTo>
                  <a:pt x="8279853" y="296558"/>
                </a:lnTo>
                <a:lnTo>
                  <a:pt x="8253568" y="234351"/>
                </a:lnTo>
                <a:lnTo>
                  <a:pt x="8218314" y="177539"/>
                </a:lnTo>
                <a:lnTo>
                  <a:pt x="8174983" y="127015"/>
                </a:lnTo>
                <a:lnTo>
                  <a:pt x="8124466" y="83673"/>
                </a:lnTo>
                <a:lnTo>
                  <a:pt x="8067655" y="48407"/>
                </a:lnTo>
                <a:lnTo>
                  <a:pt x="8005442" y="22110"/>
                </a:lnTo>
                <a:lnTo>
                  <a:pt x="7938717" y="5676"/>
                </a:lnTo>
                <a:lnTo>
                  <a:pt x="7868373" y="0"/>
                </a:lnTo>
                <a:close/>
              </a:path>
            </a:pathLst>
          </a:custGeom>
          <a:solidFill>
            <a:srgbClr val="D9D9D9"/>
          </a:solidFill>
          <a:ln>
            <a:solidFill>
              <a:srgbClr val="002950"/>
            </a:solidFill>
          </a:ln>
        </p:spPr>
        <p:txBody>
          <a:bodyPr wrap="square" lIns="0" tIns="0" rIns="0" bIns="0" rtlCol="0"/>
          <a:lstStyle/>
          <a:p>
            <a:endParaRPr dirty="0" smtClean="0">
              <a:solidFill>
                <a:prstClr val="black"/>
              </a:solidFill>
            </a:endParaRPr>
          </a:p>
        </p:txBody>
      </p:sp>
      <p:sp>
        <p:nvSpPr>
          <p:cNvPr id="35" name="object 13"/>
          <p:cNvSpPr/>
          <p:nvPr/>
        </p:nvSpPr>
        <p:spPr>
          <a:xfrm>
            <a:off x="304800" y="1970785"/>
            <a:ext cx="8447189" cy="2601595"/>
          </a:xfrm>
          <a:custGeom>
            <a:avLst/>
            <a:gdLst/>
            <a:ahLst/>
            <a:cxnLst/>
            <a:rect l="l" t="t" r="r" b="b"/>
            <a:pathLst>
              <a:path w="8301990" h="2601595">
                <a:moveTo>
                  <a:pt x="0" y="433577"/>
                </a:moveTo>
                <a:lnTo>
                  <a:pt x="5674" y="363264"/>
                </a:lnTo>
                <a:lnTo>
                  <a:pt x="22102" y="296558"/>
                </a:lnTo>
                <a:lnTo>
                  <a:pt x="48391" y="234351"/>
                </a:lnTo>
                <a:lnTo>
                  <a:pt x="83649" y="177539"/>
                </a:lnTo>
                <a:lnTo>
                  <a:pt x="126982" y="127015"/>
                </a:lnTo>
                <a:lnTo>
                  <a:pt x="177498" y="83673"/>
                </a:lnTo>
                <a:lnTo>
                  <a:pt x="234305" y="48407"/>
                </a:lnTo>
                <a:lnTo>
                  <a:pt x="296509" y="22110"/>
                </a:lnTo>
                <a:lnTo>
                  <a:pt x="363218" y="5676"/>
                </a:lnTo>
                <a:lnTo>
                  <a:pt x="433539" y="0"/>
                </a:lnTo>
                <a:lnTo>
                  <a:pt x="7868373" y="0"/>
                </a:lnTo>
                <a:lnTo>
                  <a:pt x="7938717" y="5676"/>
                </a:lnTo>
                <a:lnTo>
                  <a:pt x="8005442" y="22110"/>
                </a:lnTo>
                <a:lnTo>
                  <a:pt x="8067655" y="48407"/>
                </a:lnTo>
                <a:lnTo>
                  <a:pt x="8124466" y="83673"/>
                </a:lnTo>
                <a:lnTo>
                  <a:pt x="8174983" y="127015"/>
                </a:lnTo>
                <a:lnTo>
                  <a:pt x="8218314" y="177539"/>
                </a:lnTo>
                <a:lnTo>
                  <a:pt x="8253568" y="234351"/>
                </a:lnTo>
                <a:lnTo>
                  <a:pt x="8279853" y="296558"/>
                </a:lnTo>
                <a:lnTo>
                  <a:pt x="8296278" y="363264"/>
                </a:lnTo>
                <a:lnTo>
                  <a:pt x="8301951" y="433577"/>
                </a:lnTo>
                <a:lnTo>
                  <a:pt x="8301951" y="2167636"/>
                </a:lnTo>
                <a:lnTo>
                  <a:pt x="8296278" y="2237980"/>
                </a:lnTo>
                <a:lnTo>
                  <a:pt x="8279853" y="2304704"/>
                </a:lnTo>
                <a:lnTo>
                  <a:pt x="8253568" y="2366918"/>
                </a:lnTo>
                <a:lnTo>
                  <a:pt x="8218314" y="2423728"/>
                </a:lnTo>
                <a:lnTo>
                  <a:pt x="8174983" y="2474245"/>
                </a:lnTo>
                <a:lnTo>
                  <a:pt x="8124466" y="2517576"/>
                </a:lnTo>
                <a:lnTo>
                  <a:pt x="8067655" y="2552830"/>
                </a:lnTo>
                <a:lnTo>
                  <a:pt x="8005442" y="2579116"/>
                </a:lnTo>
                <a:lnTo>
                  <a:pt x="7938717" y="2595540"/>
                </a:lnTo>
                <a:lnTo>
                  <a:pt x="7868373" y="2601214"/>
                </a:lnTo>
                <a:lnTo>
                  <a:pt x="433539" y="2601214"/>
                </a:lnTo>
                <a:lnTo>
                  <a:pt x="363218" y="2595540"/>
                </a:lnTo>
                <a:lnTo>
                  <a:pt x="296509" y="2579115"/>
                </a:lnTo>
                <a:lnTo>
                  <a:pt x="234305" y="2552830"/>
                </a:lnTo>
                <a:lnTo>
                  <a:pt x="177498" y="2517576"/>
                </a:lnTo>
                <a:lnTo>
                  <a:pt x="126982" y="2474245"/>
                </a:lnTo>
                <a:lnTo>
                  <a:pt x="83649" y="2423728"/>
                </a:lnTo>
                <a:lnTo>
                  <a:pt x="48391" y="2366918"/>
                </a:lnTo>
                <a:lnTo>
                  <a:pt x="22102" y="2304704"/>
                </a:lnTo>
                <a:lnTo>
                  <a:pt x="5674" y="2237980"/>
                </a:lnTo>
                <a:lnTo>
                  <a:pt x="0" y="2167636"/>
                </a:lnTo>
                <a:lnTo>
                  <a:pt x="0" y="433577"/>
                </a:lnTo>
                <a:close/>
              </a:path>
            </a:pathLst>
          </a:custGeom>
          <a:ln w="28575">
            <a:solidFill>
              <a:srgbClr val="002950"/>
            </a:solidFill>
          </a:ln>
        </p:spPr>
        <p:txBody>
          <a:bodyPr wrap="square" lIns="0" tIns="0" rIns="0" bIns="0" rtlCol="0"/>
          <a:lstStyle/>
          <a:p>
            <a:endParaRPr dirty="0" smtClean="0">
              <a:solidFill>
                <a:prstClr val="black"/>
              </a:solidFill>
            </a:endParaRPr>
          </a:p>
        </p:txBody>
      </p:sp>
      <p:sp>
        <p:nvSpPr>
          <p:cNvPr id="36" name="object 14"/>
          <p:cNvSpPr/>
          <p:nvPr/>
        </p:nvSpPr>
        <p:spPr>
          <a:xfrm>
            <a:off x="381165" y="1837563"/>
            <a:ext cx="2624455" cy="302260"/>
          </a:xfrm>
          <a:custGeom>
            <a:avLst/>
            <a:gdLst/>
            <a:ahLst/>
            <a:cxnLst/>
            <a:rect l="l" t="t" r="r" b="b"/>
            <a:pathLst>
              <a:path w="2624455" h="302260">
                <a:moveTo>
                  <a:pt x="2473286" y="0"/>
                </a:moveTo>
                <a:lnTo>
                  <a:pt x="0" y="0"/>
                </a:lnTo>
                <a:lnTo>
                  <a:pt x="0" y="301751"/>
                </a:lnTo>
                <a:lnTo>
                  <a:pt x="2473286" y="301751"/>
                </a:lnTo>
                <a:lnTo>
                  <a:pt x="2624162" y="150875"/>
                </a:lnTo>
                <a:lnTo>
                  <a:pt x="2473286" y="0"/>
                </a:lnTo>
                <a:close/>
              </a:path>
            </a:pathLst>
          </a:custGeom>
          <a:solidFill>
            <a:srgbClr val="002950"/>
          </a:solidFill>
        </p:spPr>
        <p:txBody>
          <a:bodyPr wrap="square" lIns="0" tIns="0" rIns="0" bIns="0" rtlCol="0"/>
          <a:lstStyle/>
          <a:p>
            <a:endParaRPr dirty="0" smtClean="0">
              <a:solidFill>
                <a:prstClr val="black"/>
              </a:solidFill>
            </a:endParaRPr>
          </a:p>
        </p:txBody>
      </p:sp>
      <p:sp>
        <p:nvSpPr>
          <p:cNvPr id="37" name="object 15"/>
          <p:cNvSpPr/>
          <p:nvPr/>
        </p:nvSpPr>
        <p:spPr>
          <a:xfrm>
            <a:off x="381165" y="1837563"/>
            <a:ext cx="2624455" cy="302260"/>
          </a:xfrm>
          <a:custGeom>
            <a:avLst/>
            <a:gdLst/>
            <a:ahLst/>
            <a:cxnLst/>
            <a:rect l="l" t="t" r="r" b="b"/>
            <a:pathLst>
              <a:path w="2624455" h="302260">
                <a:moveTo>
                  <a:pt x="0" y="0"/>
                </a:moveTo>
                <a:lnTo>
                  <a:pt x="2473286" y="0"/>
                </a:lnTo>
                <a:lnTo>
                  <a:pt x="2624162" y="150875"/>
                </a:lnTo>
                <a:lnTo>
                  <a:pt x="2473286" y="301751"/>
                </a:lnTo>
                <a:lnTo>
                  <a:pt x="0" y="301751"/>
                </a:lnTo>
                <a:lnTo>
                  <a:pt x="0" y="0"/>
                </a:lnTo>
                <a:close/>
              </a:path>
            </a:pathLst>
          </a:custGeom>
          <a:ln w="28575">
            <a:solidFill>
              <a:srgbClr val="FFFFFF"/>
            </a:solidFill>
          </a:ln>
        </p:spPr>
        <p:txBody>
          <a:bodyPr wrap="square" lIns="0" tIns="0" rIns="0" bIns="0" rtlCol="0"/>
          <a:lstStyle/>
          <a:p>
            <a:endParaRPr dirty="0" smtClean="0">
              <a:solidFill>
                <a:prstClr val="black"/>
              </a:solidFill>
            </a:endParaRPr>
          </a:p>
        </p:txBody>
      </p:sp>
      <p:sp>
        <p:nvSpPr>
          <p:cNvPr id="38" name="object 16"/>
          <p:cNvSpPr txBox="1"/>
          <p:nvPr/>
        </p:nvSpPr>
        <p:spPr>
          <a:xfrm>
            <a:off x="787934" y="1471882"/>
            <a:ext cx="4515586" cy="638636"/>
          </a:xfrm>
          <a:prstGeom prst="rect">
            <a:avLst/>
          </a:prstGeom>
        </p:spPr>
        <p:txBody>
          <a:bodyPr vert="horz" wrap="square" lIns="0" tIns="0" rIns="0" bIns="0" rtlCol="0">
            <a:spAutoFit/>
          </a:bodyPr>
          <a:lstStyle/>
          <a:p>
            <a:pPr marR="5080" algn="r"/>
            <a:r>
              <a:rPr sz="1200" b="1" dirty="0" smtClean="0">
                <a:solidFill>
                  <a:prstClr val="black"/>
                </a:solidFill>
                <a:cs typeface="Arial"/>
              </a:rPr>
              <a:t>Co</a:t>
            </a:r>
            <a:r>
              <a:rPr sz="1200" b="1" spc="-5" dirty="0" smtClean="0">
                <a:solidFill>
                  <a:prstClr val="black"/>
                </a:solidFill>
                <a:cs typeface="Arial"/>
              </a:rPr>
              <a:t>n</a:t>
            </a:r>
            <a:r>
              <a:rPr sz="1200" b="1" dirty="0" smtClean="0">
                <a:solidFill>
                  <a:prstClr val="black"/>
                </a:solidFill>
                <a:cs typeface="Arial"/>
              </a:rPr>
              <a:t>tra</a:t>
            </a:r>
            <a:r>
              <a:rPr sz="1200" b="1" spc="5" dirty="0" smtClean="0">
                <a:solidFill>
                  <a:prstClr val="black"/>
                </a:solidFill>
                <a:cs typeface="Arial"/>
              </a:rPr>
              <a:t>c</a:t>
            </a:r>
            <a:r>
              <a:rPr sz="1200" b="1" dirty="0" smtClean="0">
                <a:solidFill>
                  <a:prstClr val="black"/>
                </a:solidFill>
                <a:cs typeface="Arial"/>
              </a:rPr>
              <a:t>ting</a:t>
            </a:r>
            <a:r>
              <a:rPr sz="1200" b="1" spc="5" dirty="0" smtClean="0">
                <a:solidFill>
                  <a:prstClr val="black"/>
                </a:solidFill>
                <a:cs typeface="Arial"/>
              </a:rPr>
              <a:t> </a:t>
            </a:r>
            <a:r>
              <a:rPr sz="1200" b="1" dirty="0">
                <a:solidFill>
                  <a:prstClr val="black"/>
                </a:solidFill>
                <a:cs typeface="Arial"/>
              </a:rPr>
              <a:t>Ef</a:t>
            </a:r>
            <a:r>
              <a:rPr sz="1200" b="1" spc="-10" dirty="0">
                <a:solidFill>
                  <a:prstClr val="black"/>
                </a:solidFill>
                <a:cs typeface="Arial"/>
              </a:rPr>
              <a:t>f</a:t>
            </a:r>
            <a:r>
              <a:rPr sz="1200" b="1" dirty="0">
                <a:solidFill>
                  <a:prstClr val="black"/>
                </a:solidFill>
                <a:cs typeface="Arial"/>
              </a:rPr>
              <a:t>ort</a:t>
            </a:r>
            <a:endParaRPr sz="1200" dirty="0">
              <a:solidFill>
                <a:prstClr val="black"/>
              </a:solidFill>
              <a:cs typeface="Arial"/>
            </a:endParaRPr>
          </a:p>
          <a:p>
            <a:pPr>
              <a:spcBef>
                <a:spcPts val="28"/>
              </a:spcBef>
            </a:pPr>
            <a:endParaRPr sz="1150" dirty="0">
              <a:solidFill>
                <a:prstClr val="black"/>
              </a:solidFill>
              <a:latin typeface="Times New Roman"/>
              <a:cs typeface="Times New Roman"/>
            </a:endParaRPr>
          </a:p>
          <a:p>
            <a:pPr marL="12700"/>
            <a:r>
              <a:rPr b="1" spc="-30" dirty="0">
                <a:solidFill>
                  <a:srgbClr val="FFFFFF"/>
                </a:solidFill>
                <a:cs typeface="Arial"/>
              </a:rPr>
              <a:t>T</a:t>
            </a:r>
            <a:r>
              <a:rPr b="1" dirty="0">
                <a:solidFill>
                  <a:srgbClr val="FFFFFF"/>
                </a:solidFill>
                <a:cs typeface="Arial"/>
              </a:rPr>
              <a:t>OP</a:t>
            </a:r>
            <a:r>
              <a:rPr b="1" spc="-5" dirty="0">
                <a:solidFill>
                  <a:srgbClr val="FFFFFF"/>
                </a:solidFill>
                <a:cs typeface="Arial"/>
              </a:rPr>
              <a:t> </a:t>
            </a:r>
            <a:r>
              <a:rPr b="1" dirty="0">
                <a:solidFill>
                  <a:srgbClr val="FFFFFF"/>
                </a:solidFill>
                <a:cs typeface="Arial"/>
              </a:rPr>
              <a:t>20</a:t>
            </a:r>
            <a:r>
              <a:rPr b="1" spc="-20" dirty="0">
                <a:solidFill>
                  <a:srgbClr val="FFFFFF"/>
                </a:solidFill>
                <a:cs typeface="Arial"/>
              </a:rPr>
              <a:t> </a:t>
            </a:r>
            <a:r>
              <a:rPr b="1" spc="-60" dirty="0">
                <a:solidFill>
                  <a:srgbClr val="FFFFFF"/>
                </a:solidFill>
                <a:cs typeface="Arial"/>
              </a:rPr>
              <a:t>V</a:t>
            </a:r>
            <a:r>
              <a:rPr b="1" dirty="0">
                <a:solidFill>
                  <a:srgbClr val="FFFFFF"/>
                </a:solidFill>
                <a:cs typeface="Arial"/>
              </a:rPr>
              <a:t>endors</a:t>
            </a:r>
            <a:endParaRPr dirty="0">
              <a:solidFill>
                <a:prstClr val="black"/>
              </a:solidFill>
              <a:cs typeface="Arial"/>
            </a:endParaRPr>
          </a:p>
        </p:txBody>
      </p:sp>
      <p:sp>
        <p:nvSpPr>
          <p:cNvPr id="39" name="object 17"/>
          <p:cNvSpPr/>
          <p:nvPr/>
        </p:nvSpPr>
        <p:spPr>
          <a:xfrm>
            <a:off x="1325880" y="5049392"/>
            <a:ext cx="0" cy="285115"/>
          </a:xfrm>
          <a:custGeom>
            <a:avLst/>
            <a:gdLst/>
            <a:ahLst/>
            <a:cxnLst/>
            <a:rect l="l" t="t" r="r" b="b"/>
            <a:pathLst>
              <a:path h="285114">
                <a:moveTo>
                  <a:pt x="0" y="0"/>
                </a:moveTo>
                <a:lnTo>
                  <a:pt x="0" y="284606"/>
                </a:lnTo>
              </a:path>
            </a:pathLst>
          </a:custGeom>
          <a:ln w="12700">
            <a:solidFill>
              <a:srgbClr val="C0C0C0"/>
            </a:solidFill>
          </a:ln>
        </p:spPr>
        <p:txBody>
          <a:bodyPr wrap="square" lIns="0" tIns="0" rIns="0" bIns="0" rtlCol="0"/>
          <a:lstStyle/>
          <a:p>
            <a:endParaRPr sz="1400" dirty="0" smtClean="0">
              <a:solidFill>
                <a:prstClr val="black"/>
              </a:solidFill>
            </a:endParaRPr>
          </a:p>
        </p:txBody>
      </p:sp>
      <p:sp>
        <p:nvSpPr>
          <p:cNvPr id="40" name="object 18"/>
          <p:cNvSpPr/>
          <p:nvPr/>
        </p:nvSpPr>
        <p:spPr>
          <a:xfrm>
            <a:off x="1222971" y="4940600"/>
            <a:ext cx="205740" cy="203835"/>
          </a:xfrm>
          <a:custGeom>
            <a:avLst/>
            <a:gdLst/>
            <a:ahLst/>
            <a:cxnLst/>
            <a:rect l="l" t="t" r="r" b="b"/>
            <a:pathLst>
              <a:path w="205740" h="203835">
                <a:moveTo>
                  <a:pt x="96855" y="0"/>
                </a:moveTo>
                <a:lnTo>
                  <a:pt x="55796" y="11128"/>
                </a:lnTo>
                <a:lnTo>
                  <a:pt x="23579" y="36867"/>
                </a:lnTo>
                <a:lnTo>
                  <a:pt x="4058" y="73378"/>
                </a:lnTo>
                <a:lnTo>
                  <a:pt x="0" y="101807"/>
                </a:lnTo>
                <a:lnTo>
                  <a:pt x="206" y="108331"/>
                </a:lnTo>
                <a:lnTo>
                  <a:pt x="11577" y="148841"/>
                </a:lnTo>
                <a:lnTo>
                  <a:pt x="37643" y="180583"/>
                </a:lnTo>
                <a:lnTo>
                  <a:pt x="74657" y="199795"/>
                </a:lnTo>
                <a:lnTo>
                  <a:pt x="103566" y="203786"/>
                </a:lnTo>
                <a:lnTo>
                  <a:pt x="117494" y="202765"/>
                </a:lnTo>
                <a:lnTo>
                  <a:pt x="155196" y="189266"/>
                </a:lnTo>
                <a:lnTo>
                  <a:pt x="184410" y="161802"/>
                </a:lnTo>
                <a:lnTo>
                  <a:pt x="201813" y="122577"/>
                </a:lnTo>
                <a:lnTo>
                  <a:pt x="205212" y="91062"/>
                </a:lnTo>
                <a:lnTo>
                  <a:pt x="202790" y="77392"/>
                </a:lnTo>
                <a:lnTo>
                  <a:pt x="185113" y="41025"/>
                </a:lnTo>
                <a:lnTo>
                  <a:pt x="154062" y="14364"/>
                </a:lnTo>
                <a:lnTo>
                  <a:pt x="112529" y="929"/>
                </a:lnTo>
                <a:lnTo>
                  <a:pt x="96855" y="0"/>
                </a:lnTo>
                <a:close/>
              </a:path>
            </a:pathLst>
          </a:custGeom>
          <a:solidFill>
            <a:srgbClr val="FFFFFF"/>
          </a:solidFill>
        </p:spPr>
        <p:txBody>
          <a:bodyPr wrap="square" lIns="0" tIns="0" rIns="0" bIns="0" rtlCol="0"/>
          <a:lstStyle/>
          <a:p>
            <a:endParaRPr sz="1400" dirty="0" smtClean="0">
              <a:solidFill>
                <a:prstClr val="black"/>
              </a:solidFill>
            </a:endParaRPr>
          </a:p>
        </p:txBody>
      </p:sp>
      <p:sp>
        <p:nvSpPr>
          <p:cNvPr id="41" name="object 19"/>
          <p:cNvSpPr/>
          <p:nvPr/>
        </p:nvSpPr>
        <p:spPr>
          <a:xfrm>
            <a:off x="1222971" y="4940600"/>
            <a:ext cx="205740" cy="203835"/>
          </a:xfrm>
          <a:custGeom>
            <a:avLst/>
            <a:gdLst/>
            <a:ahLst/>
            <a:cxnLst/>
            <a:rect l="l" t="t" r="r" b="b"/>
            <a:pathLst>
              <a:path w="205740" h="203835">
                <a:moveTo>
                  <a:pt x="0" y="101807"/>
                </a:moveTo>
                <a:lnTo>
                  <a:pt x="8916" y="60248"/>
                </a:lnTo>
                <a:lnTo>
                  <a:pt x="33098" y="26901"/>
                </a:lnTo>
                <a:lnTo>
                  <a:pt x="68690" y="5606"/>
                </a:lnTo>
                <a:lnTo>
                  <a:pt x="96855" y="0"/>
                </a:lnTo>
                <a:lnTo>
                  <a:pt x="112529" y="929"/>
                </a:lnTo>
                <a:lnTo>
                  <a:pt x="154062" y="14364"/>
                </a:lnTo>
                <a:lnTo>
                  <a:pt x="185113" y="41025"/>
                </a:lnTo>
                <a:lnTo>
                  <a:pt x="202790" y="77392"/>
                </a:lnTo>
                <a:lnTo>
                  <a:pt x="205212" y="91062"/>
                </a:lnTo>
                <a:lnTo>
                  <a:pt x="204411" y="107321"/>
                </a:lnTo>
                <a:lnTo>
                  <a:pt x="191686" y="149930"/>
                </a:lnTo>
                <a:lnTo>
                  <a:pt x="166043" y="181552"/>
                </a:lnTo>
                <a:lnTo>
                  <a:pt x="130784" y="199958"/>
                </a:lnTo>
                <a:lnTo>
                  <a:pt x="103566" y="203786"/>
                </a:lnTo>
                <a:lnTo>
                  <a:pt x="88781" y="202765"/>
                </a:lnTo>
                <a:lnTo>
                  <a:pt x="48949" y="188565"/>
                </a:lnTo>
                <a:lnTo>
                  <a:pt x="18818" y="160582"/>
                </a:lnTo>
                <a:lnTo>
                  <a:pt x="2133" y="122577"/>
                </a:lnTo>
                <a:lnTo>
                  <a:pt x="0" y="101807"/>
                </a:lnTo>
                <a:close/>
              </a:path>
            </a:pathLst>
          </a:custGeom>
          <a:ln w="38099">
            <a:solidFill>
              <a:srgbClr val="5B9BD4"/>
            </a:solidFill>
          </a:ln>
        </p:spPr>
        <p:txBody>
          <a:bodyPr wrap="square" lIns="0" tIns="0" rIns="0" bIns="0" rtlCol="0"/>
          <a:lstStyle/>
          <a:p>
            <a:endParaRPr sz="1400" dirty="0" smtClean="0">
              <a:solidFill>
                <a:prstClr val="black"/>
              </a:solidFill>
            </a:endParaRPr>
          </a:p>
        </p:txBody>
      </p:sp>
      <p:sp>
        <p:nvSpPr>
          <p:cNvPr id="42" name="object 20"/>
          <p:cNvSpPr/>
          <p:nvPr/>
        </p:nvSpPr>
        <p:spPr>
          <a:xfrm>
            <a:off x="5652642" y="5105400"/>
            <a:ext cx="0" cy="320040"/>
          </a:xfrm>
          <a:custGeom>
            <a:avLst/>
            <a:gdLst/>
            <a:ahLst/>
            <a:cxnLst/>
            <a:rect l="l" t="t" r="r" b="b"/>
            <a:pathLst>
              <a:path h="320039">
                <a:moveTo>
                  <a:pt x="0" y="0"/>
                </a:moveTo>
                <a:lnTo>
                  <a:pt x="0" y="320040"/>
                </a:lnTo>
              </a:path>
            </a:pathLst>
          </a:custGeom>
          <a:ln w="12700">
            <a:solidFill>
              <a:srgbClr val="C0C0C0"/>
            </a:solidFill>
          </a:ln>
        </p:spPr>
        <p:txBody>
          <a:bodyPr wrap="square" lIns="0" tIns="0" rIns="0" bIns="0" rtlCol="0"/>
          <a:lstStyle/>
          <a:p>
            <a:endParaRPr sz="1400" dirty="0" smtClean="0">
              <a:solidFill>
                <a:prstClr val="black"/>
              </a:solidFill>
            </a:endParaRPr>
          </a:p>
        </p:txBody>
      </p:sp>
      <p:sp>
        <p:nvSpPr>
          <p:cNvPr id="43" name="object 21"/>
          <p:cNvSpPr/>
          <p:nvPr/>
        </p:nvSpPr>
        <p:spPr>
          <a:xfrm>
            <a:off x="5549646" y="4940604"/>
            <a:ext cx="205740" cy="203835"/>
          </a:xfrm>
          <a:custGeom>
            <a:avLst/>
            <a:gdLst/>
            <a:ahLst/>
            <a:cxnLst/>
            <a:rect l="l" t="t" r="r" b="b"/>
            <a:pathLst>
              <a:path w="205739" h="203835">
                <a:moveTo>
                  <a:pt x="96866" y="0"/>
                </a:moveTo>
                <a:lnTo>
                  <a:pt x="55795" y="11146"/>
                </a:lnTo>
                <a:lnTo>
                  <a:pt x="23576" y="36886"/>
                </a:lnTo>
                <a:lnTo>
                  <a:pt x="4057" y="73385"/>
                </a:lnTo>
                <a:lnTo>
                  <a:pt x="0" y="101803"/>
                </a:lnTo>
                <a:lnTo>
                  <a:pt x="214" y="108440"/>
                </a:lnTo>
                <a:lnTo>
                  <a:pt x="11623" y="148906"/>
                </a:lnTo>
                <a:lnTo>
                  <a:pt x="37717" y="180610"/>
                </a:lnTo>
                <a:lnTo>
                  <a:pt x="74766" y="199797"/>
                </a:lnTo>
                <a:lnTo>
                  <a:pt x="103709" y="203781"/>
                </a:lnTo>
                <a:lnTo>
                  <a:pt x="117575" y="202760"/>
                </a:lnTo>
                <a:lnTo>
                  <a:pt x="155258" y="189242"/>
                </a:lnTo>
                <a:lnTo>
                  <a:pt x="184472" y="161767"/>
                </a:lnTo>
                <a:lnTo>
                  <a:pt x="201886" y="122559"/>
                </a:lnTo>
                <a:lnTo>
                  <a:pt x="205293" y="90997"/>
                </a:lnTo>
                <a:lnTo>
                  <a:pt x="202858" y="77335"/>
                </a:lnTo>
                <a:lnTo>
                  <a:pt x="185136" y="40992"/>
                </a:lnTo>
                <a:lnTo>
                  <a:pt x="154053" y="14350"/>
                </a:lnTo>
                <a:lnTo>
                  <a:pt x="112526" y="928"/>
                </a:lnTo>
                <a:lnTo>
                  <a:pt x="96866" y="0"/>
                </a:lnTo>
                <a:close/>
              </a:path>
            </a:pathLst>
          </a:custGeom>
          <a:solidFill>
            <a:srgbClr val="92D050"/>
          </a:solidFill>
          <a:ln>
            <a:solidFill>
              <a:srgbClr val="00B050"/>
            </a:solidFill>
          </a:ln>
        </p:spPr>
        <p:txBody>
          <a:bodyPr wrap="square" lIns="0" tIns="0" rIns="0" bIns="0" rtlCol="0"/>
          <a:lstStyle/>
          <a:p>
            <a:endParaRPr sz="1400" b="1" dirty="0" smtClean="0">
              <a:solidFill>
                <a:prstClr val="black"/>
              </a:solidFill>
            </a:endParaRPr>
          </a:p>
        </p:txBody>
      </p:sp>
      <p:sp>
        <p:nvSpPr>
          <p:cNvPr id="44" name="object 23"/>
          <p:cNvSpPr/>
          <p:nvPr/>
        </p:nvSpPr>
        <p:spPr>
          <a:xfrm>
            <a:off x="7805039" y="5049392"/>
            <a:ext cx="0" cy="285115"/>
          </a:xfrm>
          <a:custGeom>
            <a:avLst/>
            <a:gdLst/>
            <a:ahLst/>
            <a:cxnLst/>
            <a:rect l="l" t="t" r="r" b="b"/>
            <a:pathLst>
              <a:path h="285114">
                <a:moveTo>
                  <a:pt x="0" y="0"/>
                </a:moveTo>
                <a:lnTo>
                  <a:pt x="0" y="284606"/>
                </a:lnTo>
              </a:path>
            </a:pathLst>
          </a:custGeom>
          <a:ln w="12700">
            <a:solidFill>
              <a:srgbClr val="C0C0C0"/>
            </a:solidFill>
          </a:ln>
        </p:spPr>
        <p:txBody>
          <a:bodyPr wrap="square" lIns="0" tIns="0" rIns="0" bIns="0" rtlCol="0"/>
          <a:lstStyle/>
          <a:p>
            <a:endParaRPr sz="1400" dirty="0" smtClean="0">
              <a:solidFill>
                <a:prstClr val="black"/>
              </a:solidFill>
            </a:endParaRPr>
          </a:p>
        </p:txBody>
      </p:sp>
      <p:sp>
        <p:nvSpPr>
          <p:cNvPr id="45" name="object 24"/>
          <p:cNvSpPr/>
          <p:nvPr/>
        </p:nvSpPr>
        <p:spPr>
          <a:xfrm>
            <a:off x="7709916" y="4940598"/>
            <a:ext cx="205740" cy="203835"/>
          </a:xfrm>
          <a:custGeom>
            <a:avLst/>
            <a:gdLst/>
            <a:ahLst/>
            <a:cxnLst/>
            <a:rect l="l" t="t" r="r" b="b"/>
            <a:pathLst>
              <a:path w="205740" h="203835">
                <a:moveTo>
                  <a:pt x="96853" y="0"/>
                </a:moveTo>
                <a:lnTo>
                  <a:pt x="55813" y="11120"/>
                </a:lnTo>
                <a:lnTo>
                  <a:pt x="23593" y="36859"/>
                </a:lnTo>
                <a:lnTo>
                  <a:pt x="4061" y="73374"/>
                </a:lnTo>
                <a:lnTo>
                  <a:pt x="0" y="101809"/>
                </a:lnTo>
                <a:lnTo>
                  <a:pt x="212" y="108426"/>
                </a:lnTo>
                <a:lnTo>
                  <a:pt x="11616" y="148900"/>
                </a:lnTo>
                <a:lnTo>
                  <a:pt x="37706" y="180610"/>
                </a:lnTo>
                <a:lnTo>
                  <a:pt x="74748" y="199801"/>
                </a:lnTo>
                <a:lnTo>
                  <a:pt x="103684" y="203786"/>
                </a:lnTo>
                <a:lnTo>
                  <a:pt x="117567" y="202753"/>
                </a:lnTo>
                <a:lnTo>
                  <a:pt x="155274" y="189214"/>
                </a:lnTo>
                <a:lnTo>
                  <a:pt x="184487" y="161739"/>
                </a:lnTo>
                <a:lnTo>
                  <a:pt x="201889" y="122544"/>
                </a:lnTo>
                <a:lnTo>
                  <a:pt x="205292" y="90997"/>
                </a:lnTo>
                <a:lnTo>
                  <a:pt x="202857" y="77336"/>
                </a:lnTo>
                <a:lnTo>
                  <a:pt x="185133" y="40995"/>
                </a:lnTo>
                <a:lnTo>
                  <a:pt x="154048" y="14353"/>
                </a:lnTo>
                <a:lnTo>
                  <a:pt x="112515" y="929"/>
                </a:lnTo>
                <a:lnTo>
                  <a:pt x="96853" y="0"/>
                </a:lnTo>
                <a:close/>
              </a:path>
            </a:pathLst>
          </a:custGeom>
          <a:solidFill>
            <a:srgbClr val="FFFFFF"/>
          </a:solidFill>
        </p:spPr>
        <p:txBody>
          <a:bodyPr wrap="square" lIns="0" tIns="0" rIns="0" bIns="0" rtlCol="0"/>
          <a:lstStyle/>
          <a:p>
            <a:endParaRPr sz="1400" dirty="0" smtClean="0">
              <a:solidFill>
                <a:prstClr val="black"/>
              </a:solidFill>
            </a:endParaRPr>
          </a:p>
        </p:txBody>
      </p:sp>
      <p:sp>
        <p:nvSpPr>
          <p:cNvPr id="46" name="object 25"/>
          <p:cNvSpPr/>
          <p:nvPr/>
        </p:nvSpPr>
        <p:spPr>
          <a:xfrm>
            <a:off x="7709916" y="4940598"/>
            <a:ext cx="205740" cy="203835"/>
          </a:xfrm>
          <a:custGeom>
            <a:avLst/>
            <a:gdLst/>
            <a:ahLst/>
            <a:cxnLst/>
            <a:rect l="l" t="t" r="r" b="b"/>
            <a:pathLst>
              <a:path w="205740" h="203835">
                <a:moveTo>
                  <a:pt x="0" y="101809"/>
                </a:moveTo>
                <a:lnTo>
                  <a:pt x="8923" y="60242"/>
                </a:lnTo>
                <a:lnTo>
                  <a:pt x="33114" y="26892"/>
                </a:lnTo>
                <a:lnTo>
                  <a:pt x="68704" y="5599"/>
                </a:lnTo>
                <a:lnTo>
                  <a:pt x="96853" y="0"/>
                </a:lnTo>
                <a:lnTo>
                  <a:pt x="112515" y="929"/>
                </a:lnTo>
                <a:lnTo>
                  <a:pt x="154048" y="14353"/>
                </a:lnTo>
                <a:lnTo>
                  <a:pt x="185133" y="40995"/>
                </a:lnTo>
                <a:lnTo>
                  <a:pt x="202857" y="77336"/>
                </a:lnTo>
                <a:lnTo>
                  <a:pt x="205292" y="90997"/>
                </a:lnTo>
                <a:lnTo>
                  <a:pt x="204492" y="107257"/>
                </a:lnTo>
                <a:lnTo>
                  <a:pt x="191763" y="149866"/>
                </a:lnTo>
                <a:lnTo>
                  <a:pt x="166119" y="181495"/>
                </a:lnTo>
                <a:lnTo>
                  <a:pt x="130875" y="199926"/>
                </a:lnTo>
                <a:lnTo>
                  <a:pt x="103684" y="203786"/>
                </a:lnTo>
                <a:lnTo>
                  <a:pt x="88884" y="202767"/>
                </a:lnTo>
                <a:lnTo>
                  <a:pt x="49021" y="188583"/>
                </a:lnTo>
                <a:lnTo>
                  <a:pt x="18865" y="160629"/>
                </a:lnTo>
                <a:lnTo>
                  <a:pt x="2151" y="122660"/>
                </a:lnTo>
                <a:lnTo>
                  <a:pt x="0" y="101809"/>
                </a:lnTo>
                <a:close/>
              </a:path>
            </a:pathLst>
          </a:custGeom>
          <a:ln w="38100">
            <a:solidFill>
              <a:srgbClr val="3EC3FF"/>
            </a:solidFill>
          </a:ln>
        </p:spPr>
        <p:txBody>
          <a:bodyPr wrap="square" lIns="0" tIns="0" rIns="0" bIns="0" rtlCol="0"/>
          <a:lstStyle/>
          <a:p>
            <a:endParaRPr sz="1400" dirty="0" smtClean="0">
              <a:solidFill>
                <a:prstClr val="black"/>
              </a:solidFill>
            </a:endParaRPr>
          </a:p>
        </p:txBody>
      </p:sp>
      <p:sp>
        <p:nvSpPr>
          <p:cNvPr id="47" name="object 26"/>
          <p:cNvSpPr/>
          <p:nvPr/>
        </p:nvSpPr>
        <p:spPr>
          <a:xfrm>
            <a:off x="6406063" y="4949027"/>
            <a:ext cx="205740" cy="203835"/>
          </a:xfrm>
          <a:custGeom>
            <a:avLst/>
            <a:gdLst/>
            <a:ahLst/>
            <a:cxnLst/>
            <a:rect l="l" t="t" r="r" b="b"/>
            <a:pathLst>
              <a:path w="205739" h="203835">
                <a:moveTo>
                  <a:pt x="96841" y="0"/>
                </a:moveTo>
                <a:lnTo>
                  <a:pt x="55757" y="11120"/>
                </a:lnTo>
                <a:lnTo>
                  <a:pt x="23552" y="36859"/>
                </a:lnTo>
                <a:lnTo>
                  <a:pt x="4051" y="73374"/>
                </a:lnTo>
                <a:lnTo>
                  <a:pt x="0" y="101809"/>
                </a:lnTo>
                <a:lnTo>
                  <a:pt x="203" y="108289"/>
                </a:lnTo>
                <a:lnTo>
                  <a:pt x="11543" y="148817"/>
                </a:lnTo>
                <a:lnTo>
                  <a:pt x="37576" y="180573"/>
                </a:lnTo>
                <a:lnTo>
                  <a:pt x="74582" y="199795"/>
                </a:lnTo>
                <a:lnTo>
                  <a:pt x="103510" y="203788"/>
                </a:lnTo>
                <a:lnTo>
                  <a:pt x="117453" y="202766"/>
                </a:lnTo>
                <a:lnTo>
                  <a:pt x="155148" y="189274"/>
                </a:lnTo>
                <a:lnTo>
                  <a:pt x="184369" y="161813"/>
                </a:lnTo>
                <a:lnTo>
                  <a:pt x="201785" y="122541"/>
                </a:lnTo>
                <a:lnTo>
                  <a:pt x="205176" y="91083"/>
                </a:lnTo>
                <a:lnTo>
                  <a:pt x="202756" y="77411"/>
                </a:lnTo>
                <a:lnTo>
                  <a:pt x="185083" y="41037"/>
                </a:lnTo>
                <a:lnTo>
                  <a:pt x="154037" y="14368"/>
                </a:lnTo>
                <a:lnTo>
                  <a:pt x="112511" y="930"/>
                </a:lnTo>
                <a:lnTo>
                  <a:pt x="96841" y="0"/>
                </a:lnTo>
                <a:close/>
              </a:path>
            </a:pathLst>
          </a:custGeom>
          <a:solidFill>
            <a:srgbClr val="EC7C30"/>
          </a:solidFill>
        </p:spPr>
        <p:txBody>
          <a:bodyPr wrap="square" lIns="0" tIns="0" rIns="0" bIns="0" rtlCol="0"/>
          <a:lstStyle/>
          <a:p>
            <a:endParaRPr sz="1400" dirty="0" smtClean="0">
              <a:solidFill>
                <a:prstClr val="black"/>
              </a:solidFill>
            </a:endParaRPr>
          </a:p>
        </p:txBody>
      </p:sp>
      <p:sp>
        <p:nvSpPr>
          <p:cNvPr id="48" name="object 28"/>
          <p:cNvSpPr txBox="1"/>
          <p:nvPr/>
        </p:nvSpPr>
        <p:spPr>
          <a:xfrm>
            <a:off x="657858" y="2224258"/>
            <a:ext cx="2574439" cy="2487861"/>
          </a:xfrm>
          <a:prstGeom prst="rect">
            <a:avLst/>
          </a:prstGeom>
        </p:spPr>
        <p:txBody>
          <a:bodyPr vert="horz" wrap="square" lIns="0" tIns="0" rIns="0" bIns="0" rtlCol="0">
            <a:spAutoFit/>
          </a:bodyPr>
          <a:lstStyle/>
          <a:p>
            <a:pPr marL="12700"/>
            <a:r>
              <a:rPr sz="1600" b="1" spc="-15" dirty="0">
                <a:cs typeface="Calibri"/>
              </a:rPr>
              <a:t>Me</a:t>
            </a:r>
            <a:r>
              <a:rPr sz="1600" b="1" spc="-20" dirty="0">
                <a:cs typeface="Calibri"/>
              </a:rPr>
              <a:t>d</a:t>
            </a:r>
            <a:r>
              <a:rPr sz="1600" b="1" spc="-10" dirty="0">
                <a:cs typeface="Calibri"/>
              </a:rPr>
              <a:t>t</a:t>
            </a:r>
            <a:r>
              <a:rPr sz="1600" b="1" spc="-40" dirty="0">
                <a:cs typeface="Calibri"/>
              </a:rPr>
              <a:t>r</a:t>
            </a:r>
            <a:r>
              <a:rPr sz="1600" b="1" spc="-10" dirty="0">
                <a:cs typeface="Calibri"/>
              </a:rPr>
              <a:t>o</a:t>
            </a:r>
            <a:r>
              <a:rPr sz="1600" b="1" spc="-15" dirty="0">
                <a:cs typeface="Calibri"/>
              </a:rPr>
              <a:t>n</a:t>
            </a:r>
            <a:r>
              <a:rPr sz="1600" b="1" spc="-10" dirty="0">
                <a:cs typeface="Calibri"/>
              </a:rPr>
              <a:t>ic</a:t>
            </a:r>
            <a:endParaRPr sz="1600" dirty="0">
              <a:cs typeface="Calibri"/>
            </a:endParaRPr>
          </a:p>
          <a:p>
            <a:pPr marL="12700"/>
            <a:r>
              <a:rPr sz="1600" b="1" spc="-10" dirty="0">
                <a:cs typeface="Calibri"/>
              </a:rPr>
              <a:t>St</a:t>
            </a:r>
            <a:r>
              <a:rPr sz="1600" b="1" spc="5" dirty="0">
                <a:cs typeface="Calibri"/>
              </a:rPr>
              <a:t> </a:t>
            </a:r>
            <a:r>
              <a:rPr sz="1600" b="1" spc="-10" dirty="0">
                <a:cs typeface="Calibri"/>
              </a:rPr>
              <a:t>J</a:t>
            </a:r>
            <a:r>
              <a:rPr sz="1600" b="1" spc="-20" dirty="0">
                <a:cs typeface="Calibri"/>
              </a:rPr>
              <a:t>ud</a:t>
            </a:r>
            <a:r>
              <a:rPr sz="1600" b="1" spc="-10" dirty="0">
                <a:cs typeface="Calibri"/>
              </a:rPr>
              <a:t>e</a:t>
            </a:r>
            <a:endParaRPr sz="1600" dirty="0">
              <a:cs typeface="Calibri"/>
            </a:endParaRPr>
          </a:p>
          <a:p>
            <a:pPr marL="12700" marR="5080">
              <a:spcBef>
                <a:spcPts val="75"/>
              </a:spcBef>
            </a:pPr>
            <a:r>
              <a:rPr sz="1600" b="1" spc="-10" dirty="0">
                <a:cs typeface="Calibri"/>
              </a:rPr>
              <a:t>B</a:t>
            </a:r>
            <a:r>
              <a:rPr sz="1600" b="1" spc="-5" dirty="0">
                <a:cs typeface="Calibri"/>
              </a:rPr>
              <a:t>o</a:t>
            </a:r>
            <a:r>
              <a:rPr sz="1600" b="1" spc="-25" dirty="0">
                <a:cs typeface="Calibri"/>
              </a:rPr>
              <a:t>st</a:t>
            </a:r>
            <a:r>
              <a:rPr sz="1600" b="1" spc="-10" dirty="0">
                <a:cs typeface="Calibri"/>
              </a:rPr>
              <a:t>on</a:t>
            </a:r>
            <a:r>
              <a:rPr sz="1600" b="1" spc="-5" dirty="0">
                <a:cs typeface="Calibri"/>
              </a:rPr>
              <a:t> </a:t>
            </a:r>
            <a:r>
              <a:rPr sz="1600" b="1" spc="-10" dirty="0">
                <a:cs typeface="Calibri"/>
              </a:rPr>
              <a:t>Scie</a:t>
            </a:r>
            <a:r>
              <a:rPr sz="1600" b="1" spc="-25" dirty="0">
                <a:cs typeface="Calibri"/>
              </a:rPr>
              <a:t>n</a:t>
            </a:r>
            <a:r>
              <a:rPr sz="1600" b="1" spc="-5" dirty="0">
                <a:cs typeface="Calibri"/>
              </a:rPr>
              <a:t>tific</a:t>
            </a:r>
            <a:r>
              <a:rPr sz="1600" b="1" spc="-10" dirty="0">
                <a:cs typeface="Calibri"/>
              </a:rPr>
              <a:t> </a:t>
            </a:r>
            <a:endParaRPr lang="en-US" sz="1600" b="1" spc="-10" dirty="0" smtClean="0">
              <a:cs typeface="Calibri"/>
            </a:endParaRPr>
          </a:p>
          <a:p>
            <a:pPr marL="12700" marR="5080">
              <a:spcBef>
                <a:spcPts val="75"/>
              </a:spcBef>
            </a:pPr>
            <a:r>
              <a:rPr sz="1600" b="1" spc="-10" dirty="0" smtClean="0">
                <a:cs typeface="Calibri"/>
              </a:rPr>
              <a:t>Zimmer</a:t>
            </a:r>
            <a:endParaRPr sz="1600" dirty="0">
              <a:cs typeface="Calibri"/>
            </a:endParaRPr>
          </a:p>
          <a:p>
            <a:pPr marL="12700"/>
            <a:r>
              <a:rPr sz="1600" b="1" spc="-15" dirty="0">
                <a:cs typeface="Calibri"/>
              </a:rPr>
              <a:t>Depu</a:t>
            </a:r>
            <a:r>
              <a:rPr sz="1600" b="1" spc="-10" dirty="0">
                <a:cs typeface="Calibri"/>
              </a:rPr>
              <a:t>y</a:t>
            </a:r>
            <a:endParaRPr sz="1600" dirty="0">
              <a:cs typeface="Calibri"/>
            </a:endParaRPr>
          </a:p>
          <a:p>
            <a:pPr marL="12700"/>
            <a:r>
              <a:rPr sz="1600" b="1" spc="-15" dirty="0" smtClean="0">
                <a:cs typeface="Calibri"/>
              </a:rPr>
              <a:t>Howme</a:t>
            </a:r>
            <a:r>
              <a:rPr sz="1600" b="1" spc="-25" dirty="0" smtClean="0">
                <a:cs typeface="Calibri"/>
              </a:rPr>
              <a:t>d</a:t>
            </a:r>
            <a:r>
              <a:rPr sz="1600" b="1" spc="-5" dirty="0" smtClean="0">
                <a:cs typeface="Calibri"/>
              </a:rPr>
              <a:t>i</a:t>
            </a:r>
            <a:r>
              <a:rPr sz="1600" b="1" spc="-20" dirty="0" smtClean="0">
                <a:cs typeface="Calibri"/>
              </a:rPr>
              <a:t>c</a:t>
            </a:r>
            <a:r>
              <a:rPr sz="1600" b="1" spc="-10" dirty="0" smtClean="0">
                <a:cs typeface="Calibri"/>
              </a:rPr>
              <a:t>a</a:t>
            </a:r>
            <a:endParaRPr lang="en-US" sz="1600" b="1" spc="-10" dirty="0" smtClean="0">
              <a:cs typeface="Calibri"/>
            </a:endParaRPr>
          </a:p>
          <a:p>
            <a:pPr marL="12700" marR="1092835"/>
            <a:r>
              <a:rPr lang="en-US" sz="1600" b="1" spc="-10" dirty="0">
                <a:cs typeface="Calibri"/>
              </a:rPr>
              <a:t>Bu</a:t>
            </a:r>
            <a:r>
              <a:rPr lang="en-US" sz="1600" b="1" spc="-35" dirty="0">
                <a:cs typeface="Calibri"/>
              </a:rPr>
              <a:t>ff</a:t>
            </a:r>
            <a:r>
              <a:rPr lang="en-US" sz="1600" b="1" spc="-10" dirty="0">
                <a:cs typeface="Calibri"/>
              </a:rPr>
              <a:t>a</a:t>
            </a:r>
            <a:r>
              <a:rPr lang="en-US" sz="1600" b="1" dirty="0">
                <a:cs typeface="Calibri"/>
              </a:rPr>
              <a:t>l</a:t>
            </a:r>
            <a:r>
              <a:rPr lang="en-US" sz="1600" b="1" spc="-10" dirty="0">
                <a:cs typeface="Calibri"/>
              </a:rPr>
              <a:t>o </a:t>
            </a:r>
          </a:p>
          <a:p>
            <a:pPr marL="12700" marR="1092835"/>
            <a:r>
              <a:rPr lang="en-US" sz="1600" b="1" spc="-10" dirty="0">
                <a:cs typeface="Calibri"/>
              </a:rPr>
              <a:t>WL</a:t>
            </a:r>
            <a:r>
              <a:rPr lang="en-US" sz="1600" b="1" spc="-5" dirty="0">
                <a:cs typeface="Calibri"/>
              </a:rPr>
              <a:t> </a:t>
            </a:r>
            <a:r>
              <a:rPr lang="en-US" sz="1600" b="1" spc="-20" dirty="0">
                <a:cs typeface="Calibri"/>
              </a:rPr>
              <a:t>G</a:t>
            </a:r>
            <a:r>
              <a:rPr lang="en-US" sz="1600" b="1" spc="-10" dirty="0">
                <a:cs typeface="Calibri"/>
              </a:rPr>
              <a:t>o</a:t>
            </a:r>
            <a:r>
              <a:rPr lang="en-US" sz="1600" b="1" spc="-30" dirty="0">
                <a:cs typeface="Calibri"/>
              </a:rPr>
              <a:t>r</a:t>
            </a:r>
            <a:r>
              <a:rPr lang="en-US" sz="1600" b="1" spc="-10" dirty="0">
                <a:cs typeface="Calibri"/>
              </a:rPr>
              <a:t>e</a:t>
            </a:r>
            <a:endParaRPr lang="en-US" sz="1600" dirty="0">
              <a:cs typeface="Calibri"/>
            </a:endParaRPr>
          </a:p>
          <a:p>
            <a:pPr marL="12700"/>
            <a:r>
              <a:rPr lang="en-US" sz="1600" b="1" spc="-35" dirty="0">
                <a:cs typeface="Calibri"/>
              </a:rPr>
              <a:t>E</a:t>
            </a:r>
            <a:r>
              <a:rPr lang="en-US" sz="1600" b="1" spc="-15" dirty="0">
                <a:cs typeface="Calibri"/>
              </a:rPr>
              <a:t>d</a:t>
            </a:r>
            <a:r>
              <a:rPr lang="en-US" sz="1600" b="1" spc="-30" dirty="0">
                <a:cs typeface="Calibri"/>
              </a:rPr>
              <a:t>w</a:t>
            </a:r>
            <a:r>
              <a:rPr lang="en-US" sz="1600" b="1" spc="-10" dirty="0">
                <a:cs typeface="Calibri"/>
              </a:rPr>
              <a:t>a</a:t>
            </a:r>
            <a:r>
              <a:rPr lang="en-US" sz="1600" b="1" spc="-35" dirty="0">
                <a:cs typeface="Calibri"/>
              </a:rPr>
              <a:t>r</a:t>
            </a:r>
            <a:r>
              <a:rPr lang="en-US" sz="1600" b="1" spc="-15" dirty="0">
                <a:cs typeface="Calibri"/>
              </a:rPr>
              <a:t>d</a:t>
            </a:r>
            <a:r>
              <a:rPr lang="en-US" sz="1600" b="1" spc="-10" dirty="0">
                <a:cs typeface="Calibri"/>
              </a:rPr>
              <a:t>s</a:t>
            </a:r>
            <a:r>
              <a:rPr lang="en-US" sz="1600" b="1" spc="20" dirty="0">
                <a:cs typeface="Calibri"/>
              </a:rPr>
              <a:t> </a:t>
            </a:r>
            <a:r>
              <a:rPr lang="en-US" sz="1600" b="1" spc="-10" dirty="0">
                <a:cs typeface="Calibri"/>
              </a:rPr>
              <a:t>Li</a:t>
            </a:r>
            <a:r>
              <a:rPr lang="en-US" sz="1600" b="1" spc="-30" dirty="0">
                <a:cs typeface="Calibri"/>
              </a:rPr>
              <a:t>f</a:t>
            </a:r>
            <a:r>
              <a:rPr lang="en-US" sz="1600" b="1" spc="-10" dirty="0">
                <a:cs typeface="Calibri"/>
              </a:rPr>
              <a:t>e</a:t>
            </a:r>
            <a:r>
              <a:rPr lang="en-US" sz="1600" b="1" spc="-5" dirty="0">
                <a:cs typeface="Calibri"/>
              </a:rPr>
              <a:t> </a:t>
            </a:r>
            <a:r>
              <a:rPr lang="en-US" sz="1600" b="1" spc="-10" dirty="0">
                <a:cs typeface="Calibri"/>
              </a:rPr>
              <a:t>Sciences</a:t>
            </a:r>
            <a:endParaRPr lang="en-US" sz="1600" dirty="0">
              <a:cs typeface="Calibri"/>
            </a:endParaRPr>
          </a:p>
          <a:p>
            <a:pPr marL="12700"/>
            <a:endParaRPr sz="1600" dirty="0">
              <a:cs typeface="Calibri"/>
            </a:endParaRPr>
          </a:p>
        </p:txBody>
      </p:sp>
      <p:sp>
        <p:nvSpPr>
          <p:cNvPr id="49" name="object 29"/>
          <p:cNvSpPr txBox="1"/>
          <p:nvPr/>
        </p:nvSpPr>
        <p:spPr>
          <a:xfrm>
            <a:off x="3658958" y="2224258"/>
            <a:ext cx="1993684" cy="2159374"/>
          </a:xfrm>
          <a:prstGeom prst="rect">
            <a:avLst/>
          </a:prstGeom>
        </p:spPr>
        <p:txBody>
          <a:bodyPr vert="horz" wrap="square" lIns="0" tIns="0" rIns="0" bIns="0" rtlCol="0">
            <a:spAutoFit/>
          </a:bodyPr>
          <a:lstStyle/>
          <a:p>
            <a:pPr marL="12700" marR="5080">
              <a:lnSpc>
                <a:spcPct val="102099"/>
              </a:lnSpc>
            </a:pPr>
            <a:r>
              <a:rPr sz="1600" b="1" spc="-10" dirty="0">
                <a:solidFill>
                  <a:srgbClr val="00B050"/>
                </a:solidFill>
                <a:cs typeface="Calibri"/>
              </a:rPr>
              <a:t>Smith </a:t>
            </a:r>
            <a:r>
              <a:rPr sz="1600" b="1" spc="-15" dirty="0">
                <a:solidFill>
                  <a:srgbClr val="00B050"/>
                </a:solidFill>
                <a:cs typeface="Calibri"/>
              </a:rPr>
              <a:t>&amp;</a:t>
            </a:r>
            <a:r>
              <a:rPr sz="1600" b="1" spc="-5" dirty="0">
                <a:solidFill>
                  <a:srgbClr val="00B050"/>
                </a:solidFill>
                <a:cs typeface="Calibri"/>
              </a:rPr>
              <a:t> </a:t>
            </a:r>
            <a:r>
              <a:rPr sz="1600" b="1" spc="-10" dirty="0">
                <a:solidFill>
                  <a:srgbClr val="00B050"/>
                </a:solidFill>
                <a:cs typeface="Calibri"/>
              </a:rPr>
              <a:t>N</a:t>
            </a:r>
            <a:r>
              <a:rPr sz="1600" b="1" spc="-15" dirty="0">
                <a:solidFill>
                  <a:srgbClr val="00B050"/>
                </a:solidFill>
                <a:cs typeface="Calibri"/>
              </a:rPr>
              <a:t>ep</a:t>
            </a:r>
            <a:r>
              <a:rPr sz="1600" b="1" spc="-20" dirty="0">
                <a:solidFill>
                  <a:srgbClr val="00B050"/>
                </a:solidFill>
                <a:cs typeface="Calibri"/>
              </a:rPr>
              <a:t>h</a:t>
            </a:r>
            <a:r>
              <a:rPr sz="1600" b="1" spc="-25" dirty="0">
                <a:solidFill>
                  <a:srgbClr val="00B050"/>
                </a:solidFill>
                <a:cs typeface="Calibri"/>
              </a:rPr>
              <a:t>e</a:t>
            </a:r>
            <a:r>
              <a:rPr sz="1600" b="1" spc="-15" dirty="0">
                <a:solidFill>
                  <a:srgbClr val="00B050"/>
                </a:solidFill>
                <a:cs typeface="Calibri"/>
              </a:rPr>
              <a:t>w</a:t>
            </a:r>
            <a:r>
              <a:rPr sz="1600" b="1" spc="-10" dirty="0">
                <a:solidFill>
                  <a:srgbClr val="00B050"/>
                </a:solidFill>
                <a:cs typeface="Calibri"/>
              </a:rPr>
              <a:t> </a:t>
            </a:r>
            <a:r>
              <a:rPr sz="1600" b="1" spc="-15" dirty="0" smtClean="0">
                <a:solidFill>
                  <a:prstClr val="black"/>
                </a:solidFill>
                <a:cs typeface="Calibri"/>
              </a:rPr>
              <a:t>Co</a:t>
            </a:r>
            <a:r>
              <a:rPr sz="1600" b="1" spc="-5" dirty="0" smtClean="0">
                <a:solidFill>
                  <a:prstClr val="black"/>
                </a:solidFill>
                <a:cs typeface="Calibri"/>
              </a:rPr>
              <a:t>o</a:t>
            </a:r>
            <a:r>
              <a:rPr sz="1600" b="1" spc="-10" dirty="0" smtClean="0">
                <a:solidFill>
                  <a:prstClr val="black"/>
                </a:solidFill>
                <a:cs typeface="Calibri"/>
              </a:rPr>
              <a:t>k</a:t>
            </a:r>
            <a:endParaRPr sz="1600" dirty="0">
              <a:solidFill>
                <a:prstClr val="black"/>
              </a:solidFill>
              <a:cs typeface="Calibri"/>
            </a:endParaRPr>
          </a:p>
          <a:p>
            <a:pPr marL="12700" marR="751840"/>
            <a:r>
              <a:rPr sz="1600" b="1" spc="-45" dirty="0">
                <a:solidFill>
                  <a:srgbClr val="00B050"/>
                </a:solidFill>
                <a:cs typeface="Calibri"/>
              </a:rPr>
              <a:t>A</a:t>
            </a:r>
            <a:r>
              <a:rPr sz="1600" b="1" spc="-15" dirty="0">
                <a:solidFill>
                  <a:srgbClr val="00B050"/>
                </a:solidFill>
                <a:cs typeface="Calibri"/>
              </a:rPr>
              <a:t>v</a:t>
            </a:r>
            <a:r>
              <a:rPr sz="1600" b="1" spc="-35" dirty="0">
                <a:solidFill>
                  <a:srgbClr val="00B050"/>
                </a:solidFill>
                <a:cs typeface="Calibri"/>
              </a:rPr>
              <a:t>k</a:t>
            </a:r>
            <a:r>
              <a:rPr sz="1600" b="1" spc="-10" dirty="0">
                <a:solidFill>
                  <a:srgbClr val="00B050"/>
                </a:solidFill>
                <a:cs typeface="Calibri"/>
              </a:rPr>
              <a:t>a</a:t>
            </a:r>
            <a:r>
              <a:rPr sz="1600" b="1" spc="-25" dirty="0">
                <a:solidFill>
                  <a:srgbClr val="00B050"/>
                </a:solidFill>
                <a:cs typeface="Calibri"/>
              </a:rPr>
              <a:t>r</a:t>
            </a:r>
            <a:r>
              <a:rPr sz="1600" b="1" spc="-10" dirty="0">
                <a:solidFill>
                  <a:srgbClr val="00B050"/>
                </a:solidFill>
                <a:cs typeface="Calibri"/>
              </a:rPr>
              <a:t>e A</a:t>
            </a:r>
            <a:r>
              <a:rPr sz="1600" b="1" spc="-15" dirty="0">
                <a:solidFill>
                  <a:srgbClr val="00B050"/>
                </a:solidFill>
                <a:cs typeface="Calibri"/>
              </a:rPr>
              <a:t>bb</a:t>
            </a:r>
            <a:r>
              <a:rPr sz="1600" b="1" spc="-10" dirty="0">
                <a:solidFill>
                  <a:srgbClr val="00B050"/>
                </a:solidFill>
                <a:cs typeface="Calibri"/>
              </a:rPr>
              <a:t>o</a:t>
            </a:r>
            <a:r>
              <a:rPr sz="1600" b="1" spc="-35" dirty="0">
                <a:solidFill>
                  <a:srgbClr val="00B050"/>
                </a:solidFill>
                <a:cs typeface="Calibri"/>
              </a:rPr>
              <a:t>t</a:t>
            </a:r>
            <a:r>
              <a:rPr sz="1600" b="1" spc="-10" dirty="0">
                <a:solidFill>
                  <a:srgbClr val="00B050"/>
                </a:solidFill>
                <a:cs typeface="Calibri"/>
              </a:rPr>
              <a:t>t </a:t>
            </a:r>
            <a:r>
              <a:rPr sz="1600" b="1" spc="-10" dirty="0" smtClean="0">
                <a:solidFill>
                  <a:srgbClr val="00B050"/>
                </a:solidFill>
                <a:cs typeface="Calibri"/>
              </a:rPr>
              <a:t>B</a:t>
            </a:r>
            <a:r>
              <a:rPr sz="1600" b="1" dirty="0" smtClean="0">
                <a:solidFill>
                  <a:srgbClr val="00B050"/>
                </a:solidFill>
                <a:cs typeface="Calibri"/>
              </a:rPr>
              <a:t>i</a:t>
            </a:r>
            <a:r>
              <a:rPr sz="1600" b="1" spc="-10" dirty="0" smtClean="0">
                <a:solidFill>
                  <a:srgbClr val="00B050"/>
                </a:solidFill>
                <a:cs typeface="Calibri"/>
              </a:rPr>
              <a:t>ot</a:t>
            </a:r>
            <a:r>
              <a:rPr sz="1600" b="1" spc="-40" dirty="0" smtClean="0">
                <a:solidFill>
                  <a:srgbClr val="00B050"/>
                </a:solidFill>
                <a:cs typeface="Calibri"/>
              </a:rPr>
              <a:t>r</a:t>
            </a:r>
            <a:r>
              <a:rPr sz="1600" b="1" spc="-10" dirty="0" smtClean="0">
                <a:solidFill>
                  <a:srgbClr val="00B050"/>
                </a:solidFill>
                <a:cs typeface="Calibri"/>
              </a:rPr>
              <a:t>oni</a:t>
            </a:r>
            <a:r>
              <a:rPr lang="en-US" sz="1600" b="1" spc="-10" dirty="0" smtClean="0">
                <a:solidFill>
                  <a:srgbClr val="00B050"/>
                </a:solidFill>
                <a:cs typeface="Calibri"/>
              </a:rPr>
              <a:t>k</a:t>
            </a:r>
          </a:p>
          <a:p>
            <a:pPr marL="12700" marR="5080"/>
            <a:r>
              <a:rPr lang="en-US" sz="1600" b="1" spc="-10" dirty="0" smtClean="0">
                <a:cs typeface="Calibri"/>
              </a:rPr>
              <a:t>Invasive</a:t>
            </a:r>
            <a:r>
              <a:rPr lang="en-US" sz="1600" b="1" spc="-10" dirty="0" smtClean="0">
                <a:solidFill>
                  <a:srgbClr val="FF0000"/>
                </a:solidFill>
                <a:cs typeface="Calibri"/>
              </a:rPr>
              <a:t> </a:t>
            </a:r>
          </a:p>
          <a:p>
            <a:pPr marL="12700" marR="5080"/>
            <a:r>
              <a:rPr lang="en-US" sz="1600" b="1" spc="-10" dirty="0" smtClean="0">
                <a:solidFill>
                  <a:srgbClr val="00B050"/>
                </a:solidFill>
                <a:cs typeface="Calibri"/>
              </a:rPr>
              <a:t>A</a:t>
            </a:r>
            <a:r>
              <a:rPr lang="en-US" sz="1600" b="1" spc="-20" dirty="0" smtClean="0">
                <a:solidFill>
                  <a:srgbClr val="00B050"/>
                </a:solidFill>
                <a:cs typeface="Calibri"/>
              </a:rPr>
              <a:t>c</a:t>
            </a:r>
            <a:r>
              <a:rPr lang="en-US" sz="1600" b="1" spc="-10" dirty="0" smtClean="0">
                <a:solidFill>
                  <a:srgbClr val="00B050"/>
                </a:solidFill>
                <a:cs typeface="Calibri"/>
              </a:rPr>
              <a:t>ade</a:t>
            </a:r>
            <a:r>
              <a:rPr lang="en-US" sz="1600" b="1" spc="-45" dirty="0" smtClean="0">
                <a:solidFill>
                  <a:srgbClr val="00B050"/>
                </a:solidFill>
                <a:cs typeface="Calibri"/>
              </a:rPr>
              <a:t>m</a:t>
            </a:r>
            <a:r>
              <a:rPr lang="en-US" sz="1600" b="1" spc="-10" dirty="0" smtClean="0">
                <a:solidFill>
                  <a:srgbClr val="00B050"/>
                </a:solidFill>
                <a:cs typeface="Calibri"/>
              </a:rPr>
              <a:t>y</a:t>
            </a:r>
            <a:r>
              <a:rPr lang="en-US" sz="1600" b="1" spc="20" dirty="0" smtClean="0">
                <a:solidFill>
                  <a:srgbClr val="00B050"/>
                </a:solidFill>
                <a:cs typeface="Calibri"/>
              </a:rPr>
              <a:t> </a:t>
            </a:r>
            <a:r>
              <a:rPr lang="en-US" sz="1600" b="1" spc="-15" dirty="0">
                <a:solidFill>
                  <a:srgbClr val="00B050"/>
                </a:solidFill>
                <a:cs typeface="Calibri"/>
              </a:rPr>
              <a:t>Me</a:t>
            </a:r>
            <a:r>
              <a:rPr lang="en-US" sz="1600" b="1" spc="-20" dirty="0">
                <a:solidFill>
                  <a:srgbClr val="00B050"/>
                </a:solidFill>
                <a:cs typeface="Calibri"/>
              </a:rPr>
              <a:t>d</a:t>
            </a:r>
            <a:r>
              <a:rPr lang="en-US" sz="1600" b="1" spc="-10" dirty="0">
                <a:solidFill>
                  <a:srgbClr val="00B050"/>
                </a:solidFill>
                <a:cs typeface="Calibri"/>
              </a:rPr>
              <a:t>ical En</a:t>
            </a:r>
            <a:r>
              <a:rPr lang="en-US" sz="1600" b="1" spc="-20" dirty="0">
                <a:solidFill>
                  <a:srgbClr val="00B050"/>
                </a:solidFill>
                <a:cs typeface="Calibri"/>
              </a:rPr>
              <a:t>d</a:t>
            </a:r>
            <a:r>
              <a:rPr lang="en-US" sz="1600" b="1" spc="-10" dirty="0">
                <a:solidFill>
                  <a:srgbClr val="00B050"/>
                </a:solidFill>
                <a:cs typeface="Calibri"/>
              </a:rPr>
              <a:t>ol</a:t>
            </a:r>
            <a:r>
              <a:rPr lang="en-US" sz="1600" b="1" spc="-5" dirty="0">
                <a:solidFill>
                  <a:srgbClr val="00B050"/>
                </a:solidFill>
                <a:cs typeface="Calibri"/>
              </a:rPr>
              <a:t>o</a:t>
            </a:r>
            <a:r>
              <a:rPr lang="en-US" sz="1600" b="1" spc="-15" dirty="0">
                <a:solidFill>
                  <a:srgbClr val="00B050"/>
                </a:solidFill>
                <a:cs typeface="Calibri"/>
              </a:rPr>
              <a:t>gix</a:t>
            </a:r>
          </a:p>
          <a:p>
            <a:pPr marL="12700" marR="5080"/>
            <a:r>
              <a:rPr lang="en-US" sz="1600" b="1" spc="-15" dirty="0">
                <a:solidFill>
                  <a:srgbClr val="00B050"/>
                </a:solidFill>
                <a:cs typeface="Calibri"/>
              </a:rPr>
              <a:t>Encore</a:t>
            </a:r>
            <a:endParaRPr lang="en-US" sz="1600" dirty="0">
              <a:solidFill>
                <a:srgbClr val="00B050"/>
              </a:solidFill>
              <a:cs typeface="Calibri"/>
            </a:endParaRPr>
          </a:p>
          <a:p>
            <a:pPr marL="12700" marR="751840"/>
            <a:endParaRPr lang="en-US" sz="1400" b="1" spc="-10" dirty="0" smtClean="0">
              <a:solidFill>
                <a:srgbClr val="00B050"/>
              </a:solidFill>
              <a:latin typeface="Georgia" panose="02040502050405020303" pitchFamily="18" charset="0"/>
              <a:cs typeface="Calibri"/>
            </a:endParaRPr>
          </a:p>
          <a:p>
            <a:pPr marL="12700" marR="751840"/>
            <a:endParaRPr sz="1400" dirty="0">
              <a:solidFill>
                <a:srgbClr val="00B050"/>
              </a:solidFill>
              <a:latin typeface="Georgia" panose="02040502050405020303" pitchFamily="18" charset="0"/>
              <a:cs typeface="Calibri"/>
            </a:endParaRPr>
          </a:p>
        </p:txBody>
      </p:sp>
      <p:sp>
        <p:nvSpPr>
          <p:cNvPr id="50" name="object 32"/>
          <p:cNvSpPr txBox="1"/>
          <p:nvPr/>
        </p:nvSpPr>
        <p:spPr>
          <a:xfrm>
            <a:off x="5416677" y="4749155"/>
            <a:ext cx="730123" cy="215444"/>
          </a:xfrm>
          <a:prstGeom prst="rect">
            <a:avLst/>
          </a:prstGeom>
        </p:spPr>
        <p:txBody>
          <a:bodyPr vert="horz" wrap="square" lIns="0" tIns="0" rIns="0" bIns="0" rtlCol="0">
            <a:spAutoFit/>
          </a:bodyPr>
          <a:lstStyle/>
          <a:p>
            <a:pPr marL="12700"/>
            <a:r>
              <a:rPr sz="1400" b="1" spc="-20" dirty="0">
                <a:solidFill>
                  <a:prstClr val="black"/>
                </a:solidFill>
                <a:cs typeface="Arial"/>
              </a:rPr>
              <a:t>~</a:t>
            </a:r>
            <a:r>
              <a:rPr sz="1400" b="1" spc="-10" dirty="0">
                <a:solidFill>
                  <a:prstClr val="black"/>
                </a:solidFill>
                <a:cs typeface="Arial"/>
              </a:rPr>
              <a:t>30</a:t>
            </a:r>
            <a:r>
              <a:rPr sz="1400" b="1" dirty="0">
                <a:solidFill>
                  <a:prstClr val="black"/>
                </a:solidFill>
                <a:cs typeface="Arial"/>
              </a:rPr>
              <a:t> </a:t>
            </a:r>
            <a:r>
              <a:rPr sz="1400" b="1" spc="-15" dirty="0">
                <a:solidFill>
                  <a:prstClr val="black"/>
                </a:solidFill>
                <a:cs typeface="Arial"/>
              </a:rPr>
              <a:t>SE</a:t>
            </a:r>
            <a:r>
              <a:rPr sz="1400" b="1" spc="-10" dirty="0">
                <a:solidFill>
                  <a:prstClr val="black"/>
                </a:solidFill>
                <a:cs typeface="Arial"/>
              </a:rPr>
              <a:t>P</a:t>
            </a:r>
            <a:endParaRPr sz="1400" dirty="0">
              <a:solidFill>
                <a:prstClr val="black"/>
              </a:solidFill>
              <a:cs typeface="Arial"/>
            </a:endParaRPr>
          </a:p>
        </p:txBody>
      </p:sp>
      <p:sp>
        <p:nvSpPr>
          <p:cNvPr id="51" name="object 33"/>
          <p:cNvSpPr txBox="1"/>
          <p:nvPr/>
        </p:nvSpPr>
        <p:spPr>
          <a:xfrm>
            <a:off x="7918958" y="4749155"/>
            <a:ext cx="811530" cy="215444"/>
          </a:xfrm>
          <a:prstGeom prst="rect">
            <a:avLst/>
          </a:prstGeom>
        </p:spPr>
        <p:txBody>
          <a:bodyPr vert="horz" wrap="square" lIns="0" tIns="0" rIns="0" bIns="0" rtlCol="0">
            <a:spAutoFit/>
          </a:bodyPr>
          <a:lstStyle/>
          <a:p>
            <a:pPr marL="12700"/>
            <a:r>
              <a:rPr sz="1400" b="1" spc="-10" dirty="0">
                <a:solidFill>
                  <a:prstClr val="black"/>
                </a:solidFill>
                <a:cs typeface="Arial"/>
              </a:rPr>
              <a:t>FY 17</a:t>
            </a:r>
            <a:endParaRPr sz="1400" dirty="0">
              <a:solidFill>
                <a:prstClr val="black"/>
              </a:solidFill>
              <a:cs typeface="Arial"/>
            </a:endParaRPr>
          </a:p>
        </p:txBody>
      </p:sp>
      <p:sp>
        <p:nvSpPr>
          <p:cNvPr id="52" name="object 35"/>
          <p:cNvSpPr/>
          <p:nvPr/>
        </p:nvSpPr>
        <p:spPr>
          <a:xfrm>
            <a:off x="304801" y="1417004"/>
            <a:ext cx="8305800" cy="45719"/>
          </a:xfrm>
          <a:custGeom>
            <a:avLst/>
            <a:gdLst/>
            <a:ahLst/>
            <a:cxnLst/>
            <a:rect l="l" t="t" r="r" b="b"/>
            <a:pathLst>
              <a:path w="8194675">
                <a:moveTo>
                  <a:pt x="0" y="0"/>
                </a:moveTo>
                <a:lnTo>
                  <a:pt x="8194459" y="0"/>
                </a:lnTo>
              </a:path>
            </a:pathLst>
          </a:custGeom>
          <a:ln w="57150">
            <a:solidFill>
              <a:srgbClr val="002950"/>
            </a:solidFill>
          </a:ln>
        </p:spPr>
        <p:txBody>
          <a:bodyPr wrap="square" lIns="0" tIns="0" rIns="0" bIns="0" rtlCol="0"/>
          <a:lstStyle/>
          <a:p>
            <a:endParaRPr dirty="0" smtClean="0">
              <a:solidFill>
                <a:prstClr val="black"/>
              </a:solidFill>
            </a:endParaRPr>
          </a:p>
        </p:txBody>
      </p:sp>
      <p:sp>
        <p:nvSpPr>
          <p:cNvPr id="53" name="object 40"/>
          <p:cNvSpPr/>
          <p:nvPr/>
        </p:nvSpPr>
        <p:spPr>
          <a:xfrm>
            <a:off x="6281928" y="1959864"/>
            <a:ext cx="2546604" cy="2055876"/>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54" name="object 41"/>
          <p:cNvSpPr/>
          <p:nvPr/>
        </p:nvSpPr>
        <p:spPr>
          <a:xfrm>
            <a:off x="6477000" y="2155189"/>
            <a:ext cx="1958848" cy="1467231"/>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55" name="object 21"/>
          <p:cNvSpPr/>
          <p:nvPr/>
        </p:nvSpPr>
        <p:spPr>
          <a:xfrm>
            <a:off x="6924992" y="4923445"/>
            <a:ext cx="205740" cy="203835"/>
          </a:xfrm>
          <a:custGeom>
            <a:avLst/>
            <a:gdLst/>
            <a:ahLst/>
            <a:cxnLst/>
            <a:rect l="l" t="t" r="r" b="b"/>
            <a:pathLst>
              <a:path w="205739" h="203835">
                <a:moveTo>
                  <a:pt x="96866" y="0"/>
                </a:moveTo>
                <a:lnTo>
                  <a:pt x="55795" y="11146"/>
                </a:lnTo>
                <a:lnTo>
                  <a:pt x="23576" y="36886"/>
                </a:lnTo>
                <a:lnTo>
                  <a:pt x="4057" y="73385"/>
                </a:lnTo>
                <a:lnTo>
                  <a:pt x="0" y="101803"/>
                </a:lnTo>
                <a:lnTo>
                  <a:pt x="214" y="108440"/>
                </a:lnTo>
                <a:lnTo>
                  <a:pt x="11623" y="148906"/>
                </a:lnTo>
                <a:lnTo>
                  <a:pt x="37717" y="180610"/>
                </a:lnTo>
                <a:lnTo>
                  <a:pt x="74766" y="199797"/>
                </a:lnTo>
                <a:lnTo>
                  <a:pt x="103709" y="203781"/>
                </a:lnTo>
                <a:lnTo>
                  <a:pt x="117575" y="202760"/>
                </a:lnTo>
                <a:lnTo>
                  <a:pt x="155258" y="189242"/>
                </a:lnTo>
                <a:lnTo>
                  <a:pt x="184472" y="161767"/>
                </a:lnTo>
                <a:lnTo>
                  <a:pt x="201886" y="122559"/>
                </a:lnTo>
                <a:lnTo>
                  <a:pt x="205293" y="90997"/>
                </a:lnTo>
                <a:lnTo>
                  <a:pt x="202858" y="77335"/>
                </a:lnTo>
                <a:lnTo>
                  <a:pt x="185136" y="40992"/>
                </a:lnTo>
                <a:lnTo>
                  <a:pt x="154053" y="14350"/>
                </a:lnTo>
                <a:lnTo>
                  <a:pt x="112526" y="928"/>
                </a:lnTo>
                <a:lnTo>
                  <a:pt x="96866" y="0"/>
                </a:lnTo>
                <a:close/>
              </a:path>
            </a:pathLst>
          </a:cu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sz="1400" dirty="0" smtClean="0">
              <a:solidFill>
                <a:prstClr val="black"/>
              </a:solidFill>
            </a:endParaRPr>
          </a:p>
        </p:txBody>
      </p:sp>
      <p:sp>
        <p:nvSpPr>
          <p:cNvPr id="57" name="object 21"/>
          <p:cNvSpPr/>
          <p:nvPr/>
        </p:nvSpPr>
        <p:spPr>
          <a:xfrm>
            <a:off x="5702046" y="5093004"/>
            <a:ext cx="205740" cy="203835"/>
          </a:xfrm>
          <a:custGeom>
            <a:avLst/>
            <a:gdLst/>
            <a:ahLst/>
            <a:cxnLst/>
            <a:rect l="l" t="t" r="r" b="b"/>
            <a:pathLst>
              <a:path w="205739" h="203835">
                <a:moveTo>
                  <a:pt x="96866" y="0"/>
                </a:moveTo>
                <a:lnTo>
                  <a:pt x="55795" y="11146"/>
                </a:lnTo>
                <a:lnTo>
                  <a:pt x="23576" y="36886"/>
                </a:lnTo>
                <a:lnTo>
                  <a:pt x="4057" y="73385"/>
                </a:lnTo>
                <a:lnTo>
                  <a:pt x="0" y="101803"/>
                </a:lnTo>
                <a:lnTo>
                  <a:pt x="214" y="108440"/>
                </a:lnTo>
                <a:lnTo>
                  <a:pt x="11623" y="148906"/>
                </a:lnTo>
                <a:lnTo>
                  <a:pt x="37717" y="180610"/>
                </a:lnTo>
                <a:lnTo>
                  <a:pt x="74766" y="199797"/>
                </a:lnTo>
                <a:lnTo>
                  <a:pt x="103709" y="203781"/>
                </a:lnTo>
                <a:lnTo>
                  <a:pt x="117575" y="202760"/>
                </a:lnTo>
                <a:lnTo>
                  <a:pt x="155258" y="189242"/>
                </a:lnTo>
                <a:lnTo>
                  <a:pt x="184472" y="161767"/>
                </a:lnTo>
                <a:lnTo>
                  <a:pt x="201886" y="122559"/>
                </a:lnTo>
                <a:lnTo>
                  <a:pt x="205293" y="90997"/>
                </a:lnTo>
                <a:lnTo>
                  <a:pt x="202858" y="77335"/>
                </a:lnTo>
                <a:lnTo>
                  <a:pt x="185136" y="40992"/>
                </a:lnTo>
                <a:lnTo>
                  <a:pt x="154053" y="14350"/>
                </a:lnTo>
                <a:lnTo>
                  <a:pt x="112526" y="928"/>
                </a:lnTo>
                <a:lnTo>
                  <a:pt x="96866" y="0"/>
                </a:lnTo>
                <a:close/>
              </a:path>
            </a:pathLst>
          </a:custGeom>
          <a:solidFill>
            <a:srgbClr val="FFFFFF"/>
          </a:solidFill>
        </p:spPr>
        <p:txBody>
          <a:bodyPr wrap="square" lIns="0" tIns="0" rIns="0" bIns="0" rtlCol="0"/>
          <a:lstStyle/>
          <a:p>
            <a:endParaRPr sz="1400" dirty="0" smtClean="0">
              <a:solidFill>
                <a:prstClr val="black"/>
              </a:solidFill>
            </a:endParaRPr>
          </a:p>
        </p:txBody>
      </p:sp>
      <p:sp>
        <p:nvSpPr>
          <p:cNvPr id="56" name="object 32"/>
          <p:cNvSpPr txBox="1"/>
          <p:nvPr/>
        </p:nvSpPr>
        <p:spPr>
          <a:xfrm>
            <a:off x="6298247" y="4749155"/>
            <a:ext cx="712153" cy="215444"/>
          </a:xfrm>
          <a:prstGeom prst="rect">
            <a:avLst/>
          </a:prstGeom>
        </p:spPr>
        <p:txBody>
          <a:bodyPr vert="horz" wrap="square" lIns="0" tIns="0" rIns="0" bIns="0" rtlCol="0">
            <a:spAutoFit/>
          </a:bodyPr>
          <a:lstStyle/>
          <a:p>
            <a:pPr marL="12700"/>
            <a:r>
              <a:rPr sz="1400" b="1" spc="-20" dirty="0">
                <a:solidFill>
                  <a:prstClr val="black"/>
                </a:solidFill>
                <a:cs typeface="Arial"/>
              </a:rPr>
              <a:t>~</a:t>
            </a:r>
            <a:r>
              <a:rPr sz="1400" b="1" spc="-10" dirty="0">
                <a:solidFill>
                  <a:prstClr val="black"/>
                </a:solidFill>
                <a:cs typeface="Arial"/>
              </a:rPr>
              <a:t>30</a:t>
            </a:r>
            <a:r>
              <a:rPr sz="1400" b="1" dirty="0">
                <a:solidFill>
                  <a:prstClr val="black"/>
                </a:solidFill>
                <a:cs typeface="Arial"/>
              </a:rPr>
              <a:t> </a:t>
            </a:r>
            <a:r>
              <a:rPr lang="en-US" sz="1400" b="1" spc="-15" dirty="0" smtClean="0">
                <a:solidFill>
                  <a:prstClr val="black"/>
                </a:solidFill>
                <a:cs typeface="Arial"/>
              </a:rPr>
              <a:t>NOV</a:t>
            </a:r>
            <a:endParaRPr sz="1400" dirty="0">
              <a:solidFill>
                <a:prstClr val="black"/>
              </a:solidFill>
              <a:cs typeface="Arial"/>
            </a:endParaRPr>
          </a:p>
        </p:txBody>
      </p:sp>
      <p:sp>
        <p:nvSpPr>
          <p:cNvPr id="3" name="Slide Number Placeholder 2"/>
          <p:cNvSpPr>
            <a:spLocks noGrp="1"/>
          </p:cNvSpPr>
          <p:nvPr>
            <p:ph type="sldNum" sz="quarter" idx="12"/>
          </p:nvPr>
        </p:nvSpPr>
        <p:spPr/>
        <p:txBody>
          <a:bodyPr/>
          <a:lstStyle/>
          <a:p>
            <a:fld id="{A53737D7-B2A1-4E50-85D3-927DA845EDAB}" type="slidenum">
              <a:rPr lang="en-US" smtClean="0"/>
              <a:t>6</a:t>
            </a:fld>
            <a:endParaRPr lang="en-US" dirty="0"/>
          </a:p>
        </p:txBody>
      </p:sp>
    </p:spTree>
    <p:extLst>
      <p:ext uri="{BB962C8B-B14F-4D97-AF65-F5344CB8AC3E}">
        <p14:creationId xmlns:p14="http://schemas.microsoft.com/office/powerpoint/2010/main" val="58387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32738" y="206844"/>
            <a:ext cx="5877862" cy="1077218"/>
          </a:xfrm>
          <a:prstGeom prst="rect">
            <a:avLst/>
          </a:prstGeom>
        </p:spPr>
        <p:txBody>
          <a:bodyPr wrap="square">
            <a:spAutoFit/>
          </a:bodyPr>
          <a:lstStyle/>
          <a:p>
            <a:pPr algn="ctr">
              <a:spcBef>
                <a:spcPct val="0"/>
              </a:spcBef>
            </a:pPr>
            <a:r>
              <a:rPr lang="en-US" altLang="en-US" sz="3200" b="1" dirty="0">
                <a:solidFill>
                  <a:srgbClr val="002950"/>
                </a:solidFill>
              </a:rPr>
              <a:t>Opportunities Forecast FY 2017</a:t>
            </a:r>
          </a:p>
          <a:p>
            <a:pPr algn="ctr">
              <a:spcBef>
                <a:spcPct val="0"/>
              </a:spcBef>
            </a:pPr>
            <a:endParaRPr lang="en-US" altLang="en-US" sz="3200" b="1" dirty="0">
              <a:solidFill>
                <a:srgbClr val="002950"/>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871294532"/>
              </p:ext>
            </p:extLst>
          </p:nvPr>
        </p:nvGraphicFramePr>
        <p:xfrm>
          <a:off x="341027" y="1597235"/>
          <a:ext cx="8269573" cy="4018410"/>
        </p:xfrm>
        <a:graphic>
          <a:graphicData uri="http://schemas.openxmlformats.org/drawingml/2006/table">
            <a:tbl>
              <a:tblPr firstRow="1" bandRow="1">
                <a:tableStyleId>{5C22544A-7EE6-4342-B048-85BDC9FD1C3A}</a:tableStyleId>
              </a:tblPr>
              <a:tblGrid>
                <a:gridCol w="2235020"/>
                <a:gridCol w="1783048"/>
                <a:gridCol w="1564514"/>
                <a:gridCol w="1415512"/>
                <a:gridCol w="1271479"/>
              </a:tblGrid>
              <a:tr h="210878">
                <a:tc gridSpan="5">
                  <a:txBody>
                    <a:bodyPr/>
                    <a:lstStyle/>
                    <a:p>
                      <a:pPr marL="0" marR="0" algn="ctr">
                        <a:spcBef>
                          <a:spcPts val="0"/>
                        </a:spcBef>
                        <a:spcAft>
                          <a:spcPts val="0"/>
                        </a:spcAft>
                      </a:pPr>
                      <a:r>
                        <a:rPr lang="en-US" sz="2000" dirty="0" smtClean="0">
                          <a:solidFill>
                            <a:schemeClr val="bg1"/>
                          </a:solidFill>
                          <a:effectLst/>
                          <a:latin typeface="+mn-lt"/>
                          <a:ea typeface="Calibri"/>
                          <a:cs typeface="Times New Roman"/>
                        </a:rPr>
                        <a:t>PROCUREMENT</a:t>
                      </a:r>
                      <a:r>
                        <a:rPr lang="en-US" sz="2000" baseline="0" dirty="0" smtClean="0">
                          <a:solidFill>
                            <a:schemeClr val="bg1"/>
                          </a:solidFill>
                          <a:effectLst/>
                          <a:latin typeface="+mn-lt"/>
                          <a:ea typeface="Calibri"/>
                          <a:cs typeface="Times New Roman"/>
                        </a:rPr>
                        <a:t> SERVICES DIRECTORATE A</a:t>
                      </a:r>
                      <a:endParaRPr lang="en-US" sz="2000" dirty="0">
                        <a:solidFill>
                          <a:schemeClr val="bg1"/>
                        </a:solidFill>
                        <a:effectLst/>
                        <a:latin typeface="+mn-lt"/>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dirty="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dirty="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b="1" dirty="0" smtClean="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dirty="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r>
              <a:tr h="457200">
                <a:tc>
                  <a:txBody>
                    <a:bodyPr/>
                    <a:lstStyle/>
                    <a:p>
                      <a:pPr marL="0" marR="0" algn="ctr">
                        <a:spcBef>
                          <a:spcPts val="0"/>
                        </a:spcBef>
                        <a:spcAft>
                          <a:spcPts val="0"/>
                        </a:spcAft>
                      </a:pPr>
                      <a:endParaRPr lang="en-US" sz="1600" b="1" dirty="0" smtClean="0">
                        <a:solidFill>
                          <a:schemeClr val="bg1"/>
                        </a:solidFill>
                        <a:effectLst/>
                        <a:latin typeface="+mn-lt"/>
                        <a:ea typeface="Calibri"/>
                        <a:cs typeface="Times New Roman"/>
                      </a:endParaRPr>
                    </a:p>
                    <a:p>
                      <a:pPr marL="0" marR="0" algn="ctr">
                        <a:spcBef>
                          <a:spcPts val="0"/>
                        </a:spcBef>
                        <a:spcAft>
                          <a:spcPts val="0"/>
                        </a:spcAft>
                      </a:pPr>
                      <a:r>
                        <a:rPr lang="en-US" sz="1600" b="1" dirty="0" smtClean="0">
                          <a:solidFill>
                            <a:schemeClr val="bg1"/>
                          </a:solidFill>
                          <a:effectLst/>
                          <a:latin typeface="+mn-lt"/>
                          <a:ea typeface="Calibri"/>
                          <a:cs typeface="Times New Roman"/>
                        </a:rPr>
                        <a:t>Requirement </a:t>
                      </a:r>
                      <a:r>
                        <a:rPr lang="en-US" sz="1600" b="1" dirty="0">
                          <a:solidFill>
                            <a:schemeClr val="bg1"/>
                          </a:solidFill>
                          <a:effectLst/>
                          <a:latin typeface="+mn-lt"/>
                          <a:ea typeface="Calibri"/>
                          <a:cs typeface="Times New Roman"/>
                        </a:rPr>
                        <a:t>Title</a:t>
                      </a:r>
                      <a:endParaRPr lang="en-US" sz="1600" dirty="0">
                        <a:solidFill>
                          <a:schemeClr val="bg1"/>
                        </a:solidFill>
                        <a:effectLst/>
                        <a:latin typeface="+mn-lt"/>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600" b="1" dirty="0" smtClean="0">
                        <a:solidFill>
                          <a:schemeClr val="bg1"/>
                        </a:solidFill>
                        <a:effectLst/>
                        <a:latin typeface="+mn-lt"/>
                        <a:ea typeface="Calibri"/>
                        <a:cs typeface="Times New Roman"/>
                      </a:endParaRPr>
                    </a:p>
                    <a:p>
                      <a:pPr marL="0" marR="0" algn="ctr">
                        <a:spcBef>
                          <a:spcPts val="0"/>
                        </a:spcBef>
                        <a:spcAft>
                          <a:spcPts val="0"/>
                        </a:spcAft>
                      </a:pPr>
                      <a:r>
                        <a:rPr lang="en-US" sz="1600" b="1" dirty="0" smtClean="0">
                          <a:solidFill>
                            <a:schemeClr val="bg1"/>
                          </a:solidFill>
                          <a:effectLst/>
                          <a:latin typeface="+mn-lt"/>
                          <a:ea typeface="Calibri"/>
                          <a:cs typeface="Times New Roman"/>
                        </a:rPr>
                        <a:t>Estimated Value</a:t>
                      </a:r>
                      <a:endParaRPr lang="en-US" sz="1600" dirty="0">
                        <a:solidFill>
                          <a:schemeClr val="bg1"/>
                        </a:solidFill>
                        <a:effectLst/>
                        <a:latin typeface="+mn-lt"/>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600" b="1" dirty="0" smtClean="0">
                        <a:solidFill>
                          <a:schemeClr val="bg1"/>
                        </a:solidFill>
                        <a:effectLst/>
                        <a:latin typeface="+mn-lt"/>
                        <a:ea typeface="Calibri"/>
                        <a:cs typeface="Times New Roman"/>
                      </a:endParaRPr>
                    </a:p>
                    <a:p>
                      <a:pPr marL="0" marR="0" algn="ctr">
                        <a:spcBef>
                          <a:spcPts val="0"/>
                        </a:spcBef>
                        <a:spcAft>
                          <a:spcPts val="0"/>
                        </a:spcAft>
                      </a:pPr>
                      <a:r>
                        <a:rPr lang="en-US" sz="1600" b="1" dirty="0" smtClean="0">
                          <a:solidFill>
                            <a:schemeClr val="bg1"/>
                          </a:solidFill>
                          <a:effectLst/>
                          <a:latin typeface="+mn-lt"/>
                          <a:ea typeface="Calibri"/>
                          <a:cs typeface="Times New Roman"/>
                        </a:rPr>
                        <a:t>NAICS</a:t>
                      </a:r>
                      <a:endParaRPr lang="en-US" sz="1600" dirty="0">
                        <a:solidFill>
                          <a:schemeClr val="bg1"/>
                        </a:solidFill>
                        <a:effectLst/>
                        <a:latin typeface="+mn-lt"/>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100" b="1" dirty="0" smtClean="0">
                        <a:solidFill>
                          <a:schemeClr val="bg1"/>
                        </a:solidFill>
                        <a:effectLst/>
                        <a:latin typeface="+mn-lt"/>
                        <a:ea typeface="Calibri"/>
                        <a:cs typeface="Times New Roman"/>
                      </a:endParaRPr>
                    </a:p>
                    <a:p>
                      <a:pPr marL="0" marR="0" algn="ctr">
                        <a:spcBef>
                          <a:spcPts val="0"/>
                        </a:spcBef>
                        <a:spcAft>
                          <a:spcPts val="0"/>
                        </a:spcAft>
                      </a:pPr>
                      <a:r>
                        <a:rPr lang="en-US" sz="1600" b="1" dirty="0" smtClean="0">
                          <a:solidFill>
                            <a:schemeClr val="bg1"/>
                          </a:solidFill>
                          <a:effectLst/>
                          <a:latin typeface="+mn-lt"/>
                          <a:ea typeface="Calibri"/>
                          <a:cs typeface="Times New Roman"/>
                        </a:rPr>
                        <a:t>Release</a:t>
                      </a:r>
                      <a:r>
                        <a:rPr lang="en-US" sz="1600" b="1" baseline="0" dirty="0" smtClean="0">
                          <a:solidFill>
                            <a:schemeClr val="bg1"/>
                          </a:solidFill>
                          <a:effectLst/>
                          <a:latin typeface="+mn-lt"/>
                          <a:ea typeface="Calibri"/>
                          <a:cs typeface="Times New Roman"/>
                        </a:rPr>
                        <a:t> Date</a:t>
                      </a:r>
                      <a:endParaRPr lang="en-US" sz="1600" b="1" dirty="0" smtClean="0">
                        <a:solidFill>
                          <a:schemeClr val="bg1"/>
                        </a:solidFill>
                        <a:effectLst/>
                        <a:latin typeface="+mn-lt"/>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600" b="1" dirty="0" smtClean="0">
                        <a:solidFill>
                          <a:schemeClr val="bg1"/>
                        </a:solidFill>
                        <a:effectLst/>
                        <a:latin typeface="+mn-lt"/>
                        <a:ea typeface="Calibri"/>
                        <a:cs typeface="Times New Roman"/>
                      </a:endParaRPr>
                    </a:p>
                    <a:p>
                      <a:pPr marL="0" marR="0" algn="ctr">
                        <a:spcBef>
                          <a:spcPts val="0"/>
                        </a:spcBef>
                        <a:spcAft>
                          <a:spcPts val="0"/>
                        </a:spcAft>
                      </a:pPr>
                      <a:r>
                        <a:rPr lang="en-US" sz="1600" b="1" dirty="0" smtClean="0">
                          <a:solidFill>
                            <a:schemeClr val="bg1"/>
                          </a:solidFill>
                          <a:effectLst/>
                          <a:latin typeface="+mn-lt"/>
                          <a:ea typeface="Calibri"/>
                          <a:cs typeface="Times New Roman"/>
                        </a:rPr>
                        <a:t>Close </a:t>
                      </a:r>
                      <a:r>
                        <a:rPr lang="en-US" sz="1600" b="1" dirty="0">
                          <a:solidFill>
                            <a:schemeClr val="bg1"/>
                          </a:solidFill>
                          <a:effectLst/>
                          <a:latin typeface="+mn-lt"/>
                          <a:ea typeface="Calibri"/>
                          <a:cs typeface="Times New Roman"/>
                        </a:rPr>
                        <a:t>Date </a:t>
                      </a:r>
                      <a:endParaRPr lang="en-US" sz="1600" dirty="0">
                        <a:solidFill>
                          <a:schemeClr val="bg1"/>
                        </a:solidFill>
                        <a:effectLst/>
                        <a:latin typeface="+mn-lt"/>
                        <a:ea typeface="Calibri"/>
                        <a:cs typeface="Times New Roman"/>
                      </a:endParaRPr>
                    </a:p>
                  </a:txBody>
                  <a:tcPr marL="68580" marR="68580" marT="0" marB="0">
                    <a:solidFill>
                      <a:schemeClr val="accent1">
                        <a:lumMod val="50000"/>
                      </a:schemeClr>
                    </a:solidFill>
                  </a:tcPr>
                </a:tc>
              </a:tr>
              <a:tr h="457200">
                <a:tc>
                  <a:txBody>
                    <a:bodyPr/>
                    <a:lstStyle/>
                    <a:p>
                      <a:pPr marL="0" marR="0" algn="ctr">
                        <a:spcBef>
                          <a:spcPts val="0"/>
                        </a:spcBef>
                        <a:spcAft>
                          <a:spcPts val="0"/>
                        </a:spcAft>
                      </a:pPr>
                      <a:endParaRPr lang="en-US" sz="1400" dirty="0" smtClean="0">
                        <a:solidFill>
                          <a:schemeClr val="bg1"/>
                        </a:solidFill>
                        <a:effectLst/>
                        <a:latin typeface="+mn-lt"/>
                        <a:ea typeface="Calibri"/>
                        <a:cs typeface="Arial" panose="020B0604020202020204" pitchFamily="34" charset="0"/>
                      </a:endParaRPr>
                    </a:p>
                    <a:p>
                      <a:pPr marL="0" marR="0" algn="ctr">
                        <a:spcBef>
                          <a:spcPts val="0"/>
                        </a:spcBef>
                        <a:spcAft>
                          <a:spcPts val="0"/>
                        </a:spcAft>
                      </a:pPr>
                      <a:r>
                        <a:rPr lang="en-US" sz="1400" dirty="0" smtClean="0">
                          <a:solidFill>
                            <a:schemeClr val="bg1"/>
                          </a:solidFill>
                          <a:effectLst/>
                          <a:latin typeface="+mn-lt"/>
                          <a:ea typeface="Calibri"/>
                          <a:cs typeface="Arial" panose="020B0604020202020204" pitchFamily="34" charset="0"/>
                        </a:rPr>
                        <a:t>Biological</a:t>
                      </a:r>
                      <a:r>
                        <a:rPr lang="en-US" sz="1400" baseline="0" dirty="0" smtClean="0">
                          <a:solidFill>
                            <a:schemeClr val="bg1"/>
                          </a:solidFill>
                          <a:effectLst/>
                          <a:latin typeface="+mn-lt"/>
                          <a:ea typeface="Calibri"/>
                          <a:cs typeface="Arial" panose="020B0604020202020204" pitchFamily="34" charset="0"/>
                        </a:rPr>
                        <a:t> Implants</a:t>
                      </a:r>
                      <a:endParaRPr lang="en-US" sz="1400" dirty="0">
                        <a:solidFill>
                          <a:schemeClr val="bg1"/>
                        </a:solidFill>
                        <a:effectLst/>
                        <a:latin typeface="+mn-lt"/>
                        <a:ea typeface="Calibri"/>
                        <a:cs typeface="Arial" panose="020B0604020202020204" pitchFamily="34" charset="0"/>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chemeClr val="bg1"/>
                        </a:solidFill>
                        <a:effectLst/>
                        <a:latin typeface="+mn-lt"/>
                        <a:ea typeface="Calibri"/>
                        <a:cs typeface="Arial" panose="020B0604020202020204" pitchFamily="34" charset="0"/>
                      </a:endParaRPr>
                    </a:p>
                    <a:p>
                      <a:pPr marL="0" marR="0" algn="ctr">
                        <a:spcBef>
                          <a:spcPts val="0"/>
                        </a:spcBef>
                        <a:spcAft>
                          <a:spcPts val="0"/>
                        </a:spcAft>
                      </a:pPr>
                      <a:r>
                        <a:rPr lang="en-US" sz="1400" dirty="0" smtClean="0">
                          <a:solidFill>
                            <a:schemeClr val="bg1"/>
                          </a:solidFill>
                          <a:effectLst/>
                          <a:latin typeface="+mn-lt"/>
                          <a:ea typeface="Calibri"/>
                          <a:cs typeface="Arial" panose="020B0604020202020204" pitchFamily="34" charset="0"/>
                        </a:rPr>
                        <a:t>$430,000,000.00</a:t>
                      </a:r>
                      <a:endParaRPr lang="en-US" sz="1400" dirty="0">
                        <a:solidFill>
                          <a:schemeClr val="bg1"/>
                        </a:solidFill>
                        <a:effectLst/>
                        <a:latin typeface="+mn-lt"/>
                        <a:ea typeface="Calibri"/>
                        <a:cs typeface="Arial" panose="020B0604020202020204" pitchFamily="34" charset="0"/>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chemeClr val="bg1"/>
                        </a:solidFill>
                        <a:effectLst/>
                        <a:latin typeface="+mn-lt"/>
                        <a:ea typeface="Calibri"/>
                        <a:cs typeface="Arial" panose="020B0604020202020204" pitchFamily="34" charset="0"/>
                      </a:endParaRPr>
                    </a:p>
                    <a:p>
                      <a:pPr marL="0" marR="0" algn="ctr">
                        <a:spcBef>
                          <a:spcPts val="0"/>
                        </a:spcBef>
                        <a:spcAft>
                          <a:spcPts val="0"/>
                        </a:spcAft>
                      </a:pPr>
                      <a:r>
                        <a:rPr lang="en-US" sz="1400" dirty="0" smtClean="0">
                          <a:solidFill>
                            <a:schemeClr val="bg1"/>
                          </a:solidFill>
                          <a:effectLst/>
                          <a:latin typeface="+mn-lt"/>
                          <a:ea typeface="Calibri"/>
                          <a:cs typeface="Arial" panose="020B0604020202020204" pitchFamily="34" charset="0"/>
                        </a:rPr>
                        <a:t>339113</a:t>
                      </a:r>
                      <a:endParaRPr lang="en-US" sz="1400" dirty="0">
                        <a:solidFill>
                          <a:schemeClr val="bg1"/>
                        </a:solidFill>
                        <a:effectLst/>
                        <a:latin typeface="+mn-lt"/>
                        <a:ea typeface="Calibri"/>
                        <a:cs typeface="Arial" panose="020B0604020202020204" pitchFamily="34" charset="0"/>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chemeClr val="bg1"/>
                        </a:solidFill>
                        <a:effectLst/>
                        <a:latin typeface="+mn-lt"/>
                        <a:ea typeface="Calibri"/>
                        <a:cs typeface="Arial" panose="020B0604020202020204" pitchFamily="34" charset="0"/>
                      </a:endParaRPr>
                    </a:p>
                    <a:p>
                      <a:pPr marL="0" marR="0" algn="ctr">
                        <a:spcBef>
                          <a:spcPts val="0"/>
                        </a:spcBef>
                        <a:spcAft>
                          <a:spcPts val="0"/>
                        </a:spcAft>
                      </a:pPr>
                      <a:r>
                        <a:rPr lang="en-US" sz="1400" dirty="0" smtClean="0">
                          <a:solidFill>
                            <a:schemeClr val="bg1"/>
                          </a:solidFill>
                          <a:effectLst/>
                          <a:latin typeface="+mn-lt"/>
                          <a:ea typeface="Calibri"/>
                          <a:cs typeface="Arial" panose="020B0604020202020204" pitchFamily="34" charset="0"/>
                        </a:rPr>
                        <a:t>1Q FY17</a:t>
                      </a:r>
                      <a:endParaRPr lang="en-US" sz="1400" dirty="0">
                        <a:solidFill>
                          <a:schemeClr val="bg1"/>
                        </a:solidFill>
                        <a:effectLst/>
                        <a:latin typeface="+mn-lt"/>
                        <a:ea typeface="Calibri"/>
                        <a:cs typeface="Arial" panose="020B0604020202020204" pitchFamily="34" charset="0"/>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chemeClr val="bg1"/>
                        </a:solidFill>
                        <a:effectLst/>
                        <a:latin typeface="+mn-lt"/>
                        <a:ea typeface="Calibri"/>
                        <a:cs typeface="Arial" panose="020B0604020202020204" pitchFamily="34" charset="0"/>
                      </a:endParaRPr>
                    </a:p>
                    <a:p>
                      <a:pPr marL="0" marR="0" algn="ctr">
                        <a:spcBef>
                          <a:spcPts val="0"/>
                        </a:spcBef>
                        <a:spcAft>
                          <a:spcPts val="0"/>
                        </a:spcAft>
                      </a:pPr>
                      <a:r>
                        <a:rPr lang="en-US" sz="1400" dirty="0" smtClean="0">
                          <a:solidFill>
                            <a:schemeClr val="bg1"/>
                          </a:solidFill>
                          <a:effectLst/>
                          <a:latin typeface="+mn-lt"/>
                          <a:ea typeface="Calibri"/>
                          <a:cs typeface="Arial" panose="020B0604020202020204" pitchFamily="34" charset="0"/>
                        </a:rPr>
                        <a:t>TBD</a:t>
                      </a:r>
                      <a:endParaRPr lang="en-US" sz="1400" dirty="0">
                        <a:solidFill>
                          <a:schemeClr val="bg1"/>
                        </a:solidFill>
                        <a:effectLst/>
                        <a:latin typeface="+mn-lt"/>
                        <a:ea typeface="Calibri"/>
                        <a:cs typeface="Arial" panose="020B0604020202020204" pitchFamily="34" charset="0"/>
                      </a:endParaRPr>
                    </a:p>
                  </a:txBody>
                  <a:tcPr marL="68580" marR="68580" marT="0" marB="0">
                    <a:solidFill>
                      <a:schemeClr val="accent1"/>
                    </a:solidFill>
                  </a:tcPr>
                </a:tc>
              </a:tr>
              <a:tr h="457200">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CCTV</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002060"/>
                        </a:solidFill>
                        <a:effectLst/>
                        <a:latin typeface="+mn-lt"/>
                        <a:ea typeface="Calibri"/>
                        <a:cs typeface="Times New Roman"/>
                      </a:endParaRPr>
                    </a:p>
                    <a:p>
                      <a:pPr marL="0" marR="0" algn="ctr">
                        <a:spcBef>
                          <a:spcPts val="0"/>
                        </a:spcBef>
                        <a:spcAft>
                          <a:spcPts val="0"/>
                        </a:spcAft>
                      </a:pPr>
                      <a:r>
                        <a:rPr lang="en-US" sz="1400" dirty="0" smtClean="0">
                          <a:solidFill>
                            <a:srgbClr val="002060"/>
                          </a:solidFill>
                          <a:effectLst/>
                          <a:latin typeface="+mn-lt"/>
                          <a:ea typeface="Calibri"/>
                          <a:cs typeface="Times New Roman"/>
                        </a:rPr>
                        <a:t>$40,469,045.00</a:t>
                      </a:r>
                      <a:endParaRPr lang="en-US" sz="1400" dirty="0">
                        <a:solidFill>
                          <a:srgbClr val="002060"/>
                        </a:solidFill>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339113</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1Q FY17</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TBD</a:t>
                      </a:r>
                      <a:endParaRPr lang="en-US" sz="1400" dirty="0">
                        <a:effectLst/>
                        <a:latin typeface="+mn-lt"/>
                        <a:ea typeface="Calibri"/>
                        <a:cs typeface="Times New Roman"/>
                      </a:endParaRPr>
                    </a:p>
                  </a:txBody>
                  <a:tcPr marL="68580" marR="68580" marT="0" marB="0">
                    <a:solidFill>
                      <a:schemeClr val="accent1"/>
                    </a:solidFill>
                  </a:tcPr>
                </a:tc>
              </a:tr>
              <a:tr h="767682">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Audible Prescription Readable Device</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002060"/>
                        </a:solidFill>
                        <a:effectLst/>
                        <a:latin typeface="+mn-lt"/>
                        <a:ea typeface="Calibri"/>
                        <a:cs typeface="Times New Roman"/>
                      </a:endParaRPr>
                    </a:p>
                    <a:p>
                      <a:pPr marL="0" marR="0" algn="ctr">
                        <a:spcBef>
                          <a:spcPts val="0"/>
                        </a:spcBef>
                        <a:spcAft>
                          <a:spcPts val="0"/>
                        </a:spcAft>
                      </a:pPr>
                      <a:r>
                        <a:rPr lang="en-US" sz="1400" dirty="0" smtClean="0">
                          <a:solidFill>
                            <a:srgbClr val="002060"/>
                          </a:solidFill>
                          <a:effectLst/>
                          <a:latin typeface="+mn-lt"/>
                          <a:ea typeface="Calibri"/>
                          <a:cs typeface="Times New Roman"/>
                        </a:rPr>
                        <a:t>$1,112,863.00</a:t>
                      </a:r>
                      <a:endParaRPr lang="en-US" sz="1400" dirty="0">
                        <a:solidFill>
                          <a:srgbClr val="002060"/>
                        </a:solidFill>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339113</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1Q FY17</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TBD</a:t>
                      </a:r>
                      <a:endParaRPr lang="en-US" sz="1400" dirty="0">
                        <a:effectLst/>
                        <a:latin typeface="+mn-lt"/>
                        <a:ea typeface="Calibri"/>
                        <a:cs typeface="Times New Roman"/>
                      </a:endParaRPr>
                    </a:p>
                  </a:txBody>
                  <a:tcPr marL="68580" marR="68580" marT="0" marB="0"/>
                </a:tc>
              </a:tr>
              <a:tr h="446568">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Scooters</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$59,714,961.00</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339113</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1Q FY17</a:t>
                      </a:r>
                      <a:endParaRPr lang="en-US" sz="1400" dirty="0">
                        <a:effectLst/>
                        <a:latin typeface="+mn-lt"/>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TBD</a:t>
                      </a:r>
                      <a:endParaRPr lang="en-US" sz="1400" dirty="0">
                        <a:effectLst/>
                        <a:latin typeface="+mn-lt"/>
                        <a:ea typeface="Calibri"/>
                        <a:cs typeface="Times New Roman"/>
                      </a:endParaRPr>
                    </a:p>
                  </a:txBody>
                  <a:tcPr marL="68580" marR="68580" marT="0" marB="0">
                    <a:solidFill>
                      <a:schemeClr val="accent1"/>
                    </a:solidFill>
                  </a:tcPr>
                </a:tc>
              </a:tr>
              <a:tr h="457200">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002060"/>
                          </a:solidFill>
                          <a:effectLst/>
                          <a:latin typeface="+mn-lt"/>
                          <a:ea typeface="Calibri"/>
                          <a:cs typeface="Arial" panose="020B0604020202020204" pitchFamily="34" charset="0"/>
                        </a:rPr>
                        <a:t> Electric Wheelchairs</a:t>
                      </a:r>
                      <a:endParaRPr lang="en-US" sz="1400" dirty="0">
                        <a:solidFill>
                          <a:srgbClr val="002060"/>
                        </a:solidFill>
                        <a:effectLst/>
                        <a:latin typeface="+mn-lt"/>
                        <a:ea typeface="Calibri"/>
                        <a:cs typeface="Arial" panose="020B0604020202020204" pitchFamily="34" charset="0"/>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No</a:t>
                      </a:r>
                      <a:r>
                        <a:rPr lang="en-US" sz="1400" baseline="0" dirty="0" smtClean="0">
                          <a:solidFill>
                            <a:srgbClr val="1F497D"/>
                          </a:solidFill>
                          <a:effectLst/>
                          <a:latin typeface="+mn-lt"/>
                          <a:ea typeface="Calibri"/>
                          <a:cs typeface="Times New Roman"/>
                        </a:rPr>
                        <a:t> Data</a:t>
                      </a:r>
                      <a:r>
                        <a:rPr lang="en-US" sz="1400" dirty="0" smtClean="0">
                          <a:solidFill>
                            <a:srgbClr val="1F497D"/>
                          </a:solidFill>
                          <a:effectLst/>
                          <a:latin typeface="+mn-lt"/>
                          <a:ea typeface="Calibri"/>
                          <a:cs typeface="Times New Roman"/>
                        </a:rPr>
                        <a:t> </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339113</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2Q FY17</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TBD</a:t>
                      </a:r>
                      <a:endParaRPr lang="en-US" sz="1400" dirty="0">
                        <a:effectLst/>
                        <a:latin typeface="+mn-lt"/>
                        <a:ea typeface="Calibri"/>
                        <a:cs typeface="Times New Roman"/>
                      </a:endParaRPr>
                    </a:p>
                  </a:txBody>
                  <a:tcPr marL="68580" marR="68580" marT="0" marB="0"/>
                </a:tc>
              </a:tr>
              <a:tr h="457200">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CPAP (MSPV)</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002060"/>
                        </a:solidFill>
                        <a:effectLst/>
                        <a:latin typeface="+mn-lt"/>
                        <a:ea typeface="Calibri"/>
                        <a:cs typeface="Times New Roman"/>
                      </a:endParaRPr>
                    </a:p>
                    <a:p>
                      <a:pPr marL="0" marR="0" algn="ctr">
                        <a:spcBef>
                          <a:spcPts val="0"/>
                        </a:spcBef>
                        <a:spcAft>
                          <a:spcPts val="0"/>
                        </a:spcAft>
                      </a:pPr>
                      <a:r>
                        <a:rPr lang="en-US" sz="1400" dirty="0" smtClean="0">
                          <a:solidFill>
                            <a:srgbClr val="002060"/>
                          </a:solidFill>
                          <a:effectLst/>
                          <a:latin typeface="+mn-lt"/>
                          <a:ea typeface="Calibri"/>
                          <a:cs typeface="Times New Roman"/>
                        </a:rPr>
                        <a:t>$354,936,284.00</a:t>
                      </a:r>
                      <a:endParaRPr lang="en-US" sz="1400" dirty="0">
                        <a:solidFill>
                          <a:srgbClr val="002060"/>
                        </a:solidFill>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339113</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November 4, 2017</a:t>
                      </a:r>
                      <a:endParaRPr lang="en-US" sz="1400" dirty="0">
                        <a:effectLst/>
                        <a:latin typeface="+mn-lt"/>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mn-lt"/>
                        <a:ea typeface="Calibri"/>
                        <a:cs typeface="Times New Roman"/>
                      </a:endParaRPr>
                    </a:p>
                    <a:p>
                      <a:pPr marL="0" marR="0" algn="ctr">
                        <a:spcBef>
                          <a:spcPts val="0"/>
                        </a:spcBef>
                        <a:spcAft>
                          <a:spcPts val="0"/>
                        </a:spcAft>
                      </a:pPr>
                      <a:r>
                        <a:rPr lang="en-US" sz="1400" dirty="0" smtClean="0">
                          <a:solidFill>
                            <a:srgbClr val="1F497D"/>
                          </a:solidFill>
                          <a:effectLst/>
                          <a:latin typeface="+mn-lt"/>
                          <a:ea typeface="Calibri"/>
                          <a:cs typeface="Times New Roman"/>
                        </a:rPr>
                        <a:t>November 21, 2017</a:t>
                      </a:r>
                      <a:endParaRPr lang="en-US" sz="1400" dirty="0">
                        <a:effectLst/>
                        <a:latin typeface="+mn-lt"/>
                        <a:ea typeface="Calibri"/>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A53737D7-B2A1-4E50-85D3-927DA845EDAB}" type="slidenum">
              <a:rPr lang="en-US" smtClean="0"/>
              <a:t>7</a:t>
            </a:fld>
            <a:endParaRPr lang="en-US" dirty="0"/>
          </a:p>
        </p:txBody>
      </p:sp>
    </p:spTree>
    <p:extLst>
      <p:ext uri="{BB962C8B-B14F-4D97-AF65-F5344CB8AC3E}">
        <p14:creationId xmlns:p14="http://schemas.microsoft.com/office/powerpoint/2010/main" val="3281119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32738" y="206844"/>
            <a:ext cx="5877862" cy="1077218"/>
          </a:xfrm>
          <a:prstGeom prst="rect">
            <a:avLst/>
          </a:prstGeom>
        </p:spPr>
        <p:txBody>
          <a:bodyPr wrap="square">
            <a:spAutoFit/>
          </a:bodyPr>
          <a:lstStyle/>
          <a:p>
            <a:pPr algn="ctr">
              <a:spcBef>
                <a:spcPct val="0"/>
              </a:spcBef>
            </a:pPr>
            <a:r>
              <a:rPr lang="en-US" altLang="en-US" sz="3200" b="1" dirty="0">
                <a:solidFill>
                  <a:srgbClr val="002950"/>
                </a:solidFill>
              </a:rPr>
              <a:t>Opportunities Forecast FY 2017</a:t>
            </a:r>
          </a:p>
          <a:p>
            <a:pPr algn="ctr">
              <a:spcBef>
                <a:spcPct val="0"/>
              </a:spcBef>
            </a:pPr>
            <a:endParaRPr lang="en-US" altLang="en-US" sz="3200" b="1" dirty="0">
              <a:solidFill>
                <a:srgbClr val="00295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177164203"/>
              </p:ext>
            </p:extLst>
          </p:nvPr>
        </p:nvGraphicFramePr>
        <p:xfrm>
          <a:off x="304801" y="1495635"/>
          <a:ext cx="8305799" cy="3425124"/>
        </p:xfrm>
        <a:graphic>
          <a:graphicData uri="http://schemas.openxmlformats.org/drawingml/2006/table">
            <a:tbl>
              <a:tblPr firstRow="1" bandRow="1">
                <a:tableStyleId>{5C22544A-7EE6-4342-B048-85BDC9FD1C3A}</a:tableStyleId>
              </a:tblPr>
              <a:tblGrid>
                <a:gridCol w="2244810"/>
                <a:gridCol w="1790859"/>
                <a:gridCol w="1571368"/>
                <a:gridCol w="1421713"/>
                <a:gridCol w="1277049"/>
              </a:tblGrid>
              <a:tr h="210878">
                <a:tc gridSpan="5">
                  <a:txBody>
                    <a:bodyPr/>
                    <a:lstStyle/>
                    <a:p>
                      <a:pPr marL="0" marR="0" algn="ctr">
                        <a:spcBef>
                          <a:spcPts val="0"/>
                        </a:spcBef>
                        <a:spcAft>
                          <a:spcPts val="0"/>
                        </a:spcAft>
                      </a:pPr>
                      <a:r>
                        <a:rPr lang="en-US" sz="2000" dirty="0" smtClean="0">
                          <a:solidFill>
                            <a:schemeClr val="bg1"/>
                          </a:solidFill>
                          <a:effectLst/>
                          <a:latin typeface="Calibri" panose="020F0502020204030204" pitchFamily="34" charset="0"/>
                          <a:ea typeface="Calibri"/>
                          <a:cs typeface="Times New Roman"/>
                        </a:rPr>
                        <a:t>PROCUREMENT</a:t>
                      </a:r>
                      <a:r>
                        <a:rPr lang="en-US" sz="2000" baseline="0" dirty="0" smtClean="0">
                          <a:solidFill>
                            <a:schemeClr val="bg1"/>
                          </a:solidFill>
                          <a:effectLst/>
                          <a:latin typeface="Calibri" panose="020F0502020204030204" pitchFamily="34" charset="0"/>
                          <a:ea typeface="Calibri"/>
                          <a:cs typeface="Times New Roman"/>
                        </a:rPr>
                        <a:t> SERVICES DIRECTORATE A</a:t>
                      </a:r>
                      <a:endParaRPr lang="en-US" sz="2000" dirty="0">
                        <a:solidFill>
                          <a:schemeClr val="bg1"/>
                        </a:solidFill>
                        <a:effectLst/>
                        <a:latin typeface="Calibri" panose="020F0502020204030204" pitchFamily="34"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dirty="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dirty="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b="1" dirty="0" smtClean="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c hMerge="1">
                  <a:txBody>
                    <a:bodyPr/>
                    <a:lstStyle/>
                    <a:p>
                      <a:pPr marL="0" marR="0" algn="ctr">
                        <a:spcBef>
                          <a:spcPts val="0"/>
                        </a:spcBef>
                        <a:spcAft>
                          <a:spcPts val="0"/>
                        </a:spcAft>
                      </a:pPr>
                      <a:endParaRPr lang="en-US" sz="1600" dirty="0">
                        <a:solidFill>
                          <a:schemeClr val="bg1"/>
                        </a:solidFill>
                        <a:effectLst/>
                        <a:latin typeface="Georgia" panose="02040502050405020303" pitchFamily="18" charset="0"/>
                        <a:ea typeface="Calibri"/>
                        <a:cs typeface="Times New Roman"/>
                      </a:endParaRPr>
                    </a:p>
                  </a:txBody>
                  <a:tcPr marL="68580" marR="68580" marT="0" marB="0">
                    <a:solidFill>
                      <a:schemeClr val="accent1">
                        <a:lumMod val="50000"/>
                      </a:schemeClr>
                    </a:solidFill>
                  </a:tcPr>
                </a:tc>
              </a:tr>
              <a:tr h="457200">
                <a:tc>
                  <a:txBody>
                    <a:bodyPr/>
                    <a:lstStyle/>
                    <a:p>
                      <a:pPr marL="0" marR="0" algn="ctr">
                        <a:spcBef>
                          <a:spcPts val="0"/>
                        </a:spcBef>
                        <a:spcAft>
                          <a:spcPts val="0"/>
                        </a:spcAft>
                      </a:pPr>
                      <a:endParaRPr lang="en-US" sz="1600" b="1" dirty="0" smtClean="0">
                        <a:solidFill>
                          <a:schemeClr val="bg1"/>
                        </a:solidFill>
                        <a:effectLst/>
                        <a:latin typeface="Calibri" panose="020F0502020204030204" pitchFamily="34" charset="0"/>
                        <a:ea typeface="Calibri"/>
                        <a:cs typeface="Times New Roman"/>
                      </a:endParaRPr>
                    </a:p>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a:cs typeface="Times New Roman"/>
                        </a:rPr>
                        <a:t>Requirement </a:t>
                      </a:r>
                      <a:r>
                        <a:rPr lang="en-US" sz="1600" b="1" dirty="0">
                          <a:solidFill>
                            <a:schemeClr val="bg1"/>
                          </a:solidFill>
                          <a:effectLst/>
                          <a:latin typeface="Calibri" panose="020F0502020204030204" pitchFamily="34" charset="0"/>
                          <a:ea typeface="Calibri"/>
                          <a:cs typeface="Times New Roman"/>
                        </a:rPr>
                        <a:t>Title</a:t>
                      </a:r>
                      <a:endParaRPr lang="en-US" sz="1600" dirty="0">
                        <a:solidFill>
                          <a:schemeClr val="bg1"/>
                        </a:solidFill>
                        <a:effectLst/>
                        <a:latin typeface="Calibri" panose="020F0502020204030204" pitchFamily="34" charset="0"/>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600" b="1" dirty="0" smtClean="0">
                        <a:solidFill>
                          <a:schemeClr val="bg1"/>
                        </a:solidFill>
                        <a:effectLst/>
                        <a:latin typeface="Calibri" panose="020F0502020204030204" pitchFamily="34" charset="0"/>
                        <a:ea typeface="Calibri"/>
                        <a:cs typeface="Times New Roman"/>
                      </a:endParaRPr>
                    </a:p>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a:cs typeface="Times New Roman"/>
                        </a:rPr>
                        <a:t>Estimated Value</a:t>
                      </a:r>
                      <a:endParaRPr lang="en-US" sz="1600" dirty="0">
                        <a:solidFill>
                          <a:schemeClr val="bg1"/>
                        </a:solidFill>
                        <a:effectLst/>
                        <a:latin typeface="Calibri" panose="020F0502020204030204" pitchFamily="34" charset="0"/>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600" b="1" dirty="0" smtClean="0">
                        <a:solidFill>
                          <a:schemeClr val="bg1"/>
                        </a:solidFill>
                        <a:effectLst/>
                        <a:latin typeface="Calibri" panose="020F0502020204030204" pitchFamily="34" charset="0"/>
                        <a:ea typeface="Calibri"/>
                        <a:cs typeface="Times New Roman"/>
                      </a:endParaRPr>
                    </a:p>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a:cs typeface="Times New Roman"/>
                        </a:rPr>
                        <a:t>NAICS</a:t>
                      </a:r>
                      <a:endParaRPr lang="en-US" sz="1600" dirty="0">
                        <a:solidFill>
                          <a:schemeClr val="bg1"/>
                        </a:solidFill>
                        <a:effectLst/>
                        <a:latin typeface="Calibri" panose="020F0502020204030204" pitchFamily="34" charset="0"/>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100" b="1" dirty="0" smtClean="0">
                        <a:solidFill>
                          <a:schemeClr val="bg1"/>
                        </a:solidFill>
                        <a:effectLst/>
                        <a:latin typeface="Calibri" panose="020F0502020204030204" pitchFamily="34" charset="0"/>
                        <a:ea typeface="Calibri"/>
                        <a:cs typeface="Times New Roman"/>
                      </a:endParaRPr>
                    </a:p>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a:cs typeface="Times New Roman"/>
                        </a:rPr>
                        <a:t>Release</a:t>
                      </a:r>
                      <a:r>
                        <a:rPr lang="en-US" sz="1600" b="1" baseline="0" dirty="0" smtClean="0">
                          <a:solidFill>
                            <a:schemeClr val="bg1"/>
                          </a:solidFill>
                          <a:effectLst/>
                          <a:latin typeface="Calibri" panose="020F0502020204030204" pitchFamily="34" charset="0"/>
                          <a:ea typeface="Calibri"/>
                          <a:cs typeface="Times New Roman"/>
                        </a:rPr>
                        <a:t> Date</a:t>
                      </a:r>
                      <a:endParaRPr lang="en-US" sz="1600" b="1" dirty="0" smtClean="0">
                        <a:solidFill>
                          <a:schemeClr val="bg1"/>
                        </a:solidFill>
                        <a:effectLst/>
                        <a:latin typeface="Calibri" panose="020F0502020204030204" pitchFamily="34" charset="0"/>
                        <a:ea typeface="Calibri"/>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endParaRPr lang="en-US" sz="1600" b="1" dirty="0" smtClean="0">
                        <a:solidFill>
                          <a:schemeClr val="bg1"/>
                        </a:solidFill>
                        <a:effectLst/>
                        <a:latin typeface="Calibri" panose="020F0502020204030204" pitchFamily="34" charset="0"/>
                        <a:ea typeface="Calibri"/>
                        <a:cs typeface="Times New Roman"/>
                      </a:endParaRPr>
                    </a:p>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a:cs typeface="Times New Roman"/>
                        </a:rPr>
                        <a:t>Close </a:t>
                      </a:r>
                      <a:r>
                        <a:rPr lang="en-US" sz="1600" b="1" dirty="0">
                          <a:solidFill>
                            <a:schemeClr val="bg1"/>
                          </a:solidFill>
                          <a:effectLst/>
                          <a:latin typeface="Calibri" panose="020F0502020204030204" pitchFamily="34" charset="0"/>
                          <a:ea typeface="Calibri"/>
                          <a:cs typeface="Times New Roman"/>
                        </a:rPr>
                        <a:t>Date </a:t>
                      </a:r>
                      <a:endParaRPr lang="en-US" sz="1600" dirty="0">
                        <a:solidFill>
                          <a:schemeClr val="bg1"/>
                        </a:solidFill>
                        <a:effectLst/>
                        <a:latin typeface="Calibri" panose="020F0502020204030204" pitchFamily="34" charset="0"/>
                        <a:ea typeface="Calibri"/>
                        <a:cs typeface="Times New Roman"/>
                      </a:endParaRPr>
                    </a:p>
                  </a:txBody>
                  <a:tcPr marL="68580" marR="68580" marT="0" marB="0">
                    <a:solidFill>
                      <a:schemeClr val="accent1">
                        <a:lumMod val="50000"/>
                      </a:schemeClr>
                    </a:solidFill>
                  </a:tcPr>
                </a:tc>
              </a:tr>
              <a:tr h="457200">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Wheelchairs (MSPV)</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002060"/>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002060"/>
                          </a:solidFill>
                          <a:effectLst/>
                          <a:latin typeface="Calibri" panose="020F0502020204030204" pitchFamily="34" charset="0"/>
                          <a:ea typeface="Calibri"/>
                          <a:cs typeface="Times New Roman"/>
                        </a:rPr>
                        <a:t>$11,274,840.00 </a:t>
                      </a:r>
                      <a:endParaRPr lang="en-US" sz="1400" dirty="0">
                        <a:solidFill>
                          <a:srgbClr val="002060"/>
                        </a:solidFill>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339113</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October</a:t>
                      </a:r>
                      <a:r>
                        <a:rPr lang="en-US" sz="1400" baseline="0" dirty="0" smtClean="0">
                          <a:solidFill>
                            <a:srgbClr val="1F497D"/>
                          </a:solidFill>
                          <a:effectLst/>
                          <a:latin typeface="Calibri" panose="020F0502020204030204" pitchFamily="34" charset="0"/>
                          <a:ea typeface="Calibri"/>
                          <a:cs typeface="Times New Roman"/>
                        </a:rPr>
                        <a:t> 28</a:t>
                      </a:r>
                      <a:r>
                        <a:rPr lang="en-US" sz="1400" dirty="0" smtClean="0">
                          <a:solidFill>
                            <a:srgbClr val="1F497D"/>
                          </a:solidFill>
                          <a:effectLst/>
                          <a:latin typeface="Calibri" panose="020F0502020204030204" pitchFamily="34" charset="0"/>
                          <a:ea typeface="Calibri"/>
                          <a:cs typeface="Times New Roman"/>
                        </a:rPr>
                        <a:t>, </a:t>
                      </a:r>
                      <a:r>
                        <a:rPr lang="en-US" sz="1400" dirty="0">
                          <a:solidFill>
                            <a:srgbClr val="1F497D"/>
                          </a:solidFill>
                          <a:effectLst/>
                          <a:latin typeface="Calibri" panose="020F0502020204030204" pitchFamily="34" charset="0"/>
                          <a:ea typeface="Calibri"/>
                          <a:cs typeface="Times New Roman"/>
                        </a:rPr>
                        <a:t>2016</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December 2, 2016</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r>
              <a:tr h="457200">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Walkers (MSPV)</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$102,630,000.00 </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339113</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1Q FY17</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TBD</a:t>
                      </a:r>
                      <a:endParaRPr lang="en-US" sz="1400" dirty="0">
                        <a:effectLst/>
                        <a:latin typeface="Calibri" panose="020F0502020204030204" pitchFamily="34" charset="0"/>
                        <a:ea typeface="Calibri"/>
                        <a:cs typeface="Times New Roman"/>
                      </a:endParaRPr>
                    </a:p>
                  </a:txBody>
                  <a:tcPr marL="68580" marR="68580" marT="0" marB="0">
                    <a:solidFill>
                      <a:schemeClr val="accent1"/>
                    </a:solidFill>
                  </a:tcPr>
                </a:tc>
              </a:tr>
              <a:tr h="767682">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002060"/>
                          </a:solidFill>
                          <a:effectLst/>
                          <a:latin typeface="Calibri" panose="020F0502020204030204" pitchFamily="34" charset="0"/>
                          <a:ea typeface="Calibri"/>
                          <a:cs typeface="Arial" panose="020B0604020202020204" pitchFamily="34" charset="0"/>
                        </a:rPr>
                        <a:t>Blood</a:t>
                      </a:r>
                      <a:r>
                        <a:rPr lang="en-US" sz="1400" baseline="0" dirty="0" smtClean="0">
                          <a:solidFill>
                            <a:srgbClr val="002060"/>
                          </a:solidFill>
                          <a:effectLst/>
                          <a:latin typeface="Calibri" panose="020F0502020204030204" pitchFamily="34" charset="0"/>
                          <a:ea typeface="Calibri"/>
                          <a:cs typeface="Arial" panose="020B0604020202020204" pitchFamily="34" charset="0"/>
                        </a:rPr>
                        <a:t> Pressure Monitors (Home Use) (MSPV)</a:t>
                      </a:r>
                      <a:endParaRPr lang="en-US" sz="1400" dirty="0">
                        <a:solidFill>
                          <a:srgbClr val="002060"/>
                        </a:solidFill>
                        <a:effectLst/>
                        <a:latin typeface="Calibri" panose="020F050202020403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$42,836,450.00</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339113</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1Q</a:t>
                      </a:r>
                      <a:r>
                        <a:rPr lang="en-US" sz="1400" baseline="0" dirty="0" smtClean="0">
                          <a:solidFill>
                            <a:srgbClr val="1F497D"/>
                          </a:solidFill>
                          <a:effectLst/>
                          <a:latin typeface="Calibri" panose="020F0502020204030204" pitchFamily="34" charset="0"/>
                          <a:ea typeface="Calibri"/>
                          <a:cs typeface="Times New Roman"/>
                        </a:rPr>
                        <a:t> FY17</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TBD</a:t>
                      </a:r>
                      <a:endParaRPr lang="en-US" sz="1400" dirty="0">
                        <a:effectLst/>
                        <a:latin typeface="Calibri" panose="020F0502020204030204" pitchFamily="34" charset="0"/>
                        <a:ea typeface="Calibri"/>
                        <a:cs typeface="Times New Roman"/>
                      </a:endParaRPr>
                    </a:p>
                  </a:txBody>
                  <a:tcPr marL="68580" marR="68580" marT="0" marB="0"/>
                </a:tc>
              </a:tr>
              <a:tr h="767682">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File </a:t>
                      </a:r>
                      <a:r>
                        <a:rPr lang="en-US" sz="1400" dirty="0">
                          <a:solidFill>
                            <a:srgbClr val="1F497D"/>
                          </a:solidFill>
                          <a:effectLst/>
                          <a:latin typeface="Calibri" panose="020F0502020204030204" pitchFamily="34" charset="0"/>
                          <a:ea typeface="Calibri"/>
                          <a:cs typeface="Times New Roman"/>
                        </a:rPr>
                        <a:t>Room and Scanning Services</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a:t>
                      </a:r>
                      <a:r>
                        <a:rPr lang="en-US" sz="1400" dirty="0">
                          <a:solidFill>
                            <a:srgbClr val="1F497D"/>
                          </a:solidFill>
                          <a:effectLst/>
                          <a:latin typeface="Calibri" panose="020F0502020204030204" pitchFamily="34" charset="0"/>
                          <a:ea typeface="Calibri"/>
                          <a:cs typeface="Times New Roman"/>
                        </a:rPr>
                        <a:t>10,500,000.00</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518210</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December </a:t>
                      </a:r>
                      <a:r>
                        <a:rPr lang="en-US" sz="1400" baseline="0" dirty="0" smtClean="0">
                          <a:solidFill>
                            <a:srgbClr val="1F497D"/>
                          </a:solidFill>
                          <a:effectLst/>
                          <a:latin typeface="Calibri" panose="020F0502020204030204" pitchFamily="34" charset="0"/>
                          <a:ea typeface="Calibri"/>
                          <a:cs typeface="Times New Roman"/>
                        </a:rPr>
                        <a:t>15</a:t>
                      </a:r>
                      <a:r>
                        <a:rPr lang="en-US" sz="1400" dirty="0" smtClean="0">
                          <a:solidFill>
                            <a:srgbClr val="1F497D"/>
                          </a:solidFill>
                          <a:effectLst/>
                          <a:latin typeface="Calibri" panose="020F0502020204030204" pitchFamily="34" charset="0"/>
                          <a:ea typeface="Calibri"/>
                          <a:cs typeface="Times New Roman"/>
                        </a:rPr>
                        <a:t>, </a:t>
                      </a:r>
                      <a:r>
                        <a:rPr lang="en-US" sz="1400" dirty="0">
                          <a:solidFill>
                            <a:srgbClr val="1F497D"/>
                          </a:solidFill>
                          <a:effectLst/>
                          <a:latin typeface="Calibri" panose="020F0502020204030204" pitchFamily="34" charset="0"/>
                          <a:ea typeface="Calibri"/>
                          <a:cs typeface="Times New Roman"/>
                        </a:rPr>
                        <a:t>2016</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spcBef>
                          <a:spcPts val="0"/>
                        </a:spcBef>
                        <a:spcAft>
                          <a:spcPts val="0"/>
                        </a:spcAft>
                      </a:pPr>
                      <a:endParaRPr lang="en-US" sz="1400" dirty="0" smtClean="0">
                        <a:solidFill>
                          <a:srgbClr val="1F497D"/>
                        </a:solidFill>
                        <a:effectLst/>
                        <a:latin typeface="Calibri" panose="020F0502020204030204" pitchFamily="34" charset="0"/>
                        <a:ea typeface="Calibri"/>
                        <a:cs typeface="Times New Roman"/>
                      </a:endParaRPr>
                    </a:p>
                    <a:p>
                      <a:pPr marL="0" marR="0" algn="ctr">
                        <a:spcBef>
                          <a:spcPts val="0"/>
                        </a:spcBef>
                        <a:spcAft>
                          <a:spcPts val="0"/>
                        </a:spcAft>
                      </a:pPr>
                      <a:r>
                        <a:rPr lang="en-US" sz="1400" dirty="0" smtClean="0">
                          <a:solidFill>
                            <a:srgbClr val="1F497D"/>
                          </a:solidFill>
                          <a:effectLst/>
                          <a:latin typeface="Calibri" panose="020F0502020204030204" pitchFamily="34" charset="0"/>
                          <a:ea typeface="Calibri"/>
                          <a:cs typeface="Times New Roman"/>
                        </a:rPr>
                        <a:t>TBD</a:t>
                      </a:r>
                      <a:endParaRPr lang="en-US" sz="1400" dirty="0">
                        <a:effectLst/>
                        <a:latin typeface="Calibri" panose="020F0502020204030204" pitchFamily="34" charset="0"/>
                        <a:ea typeface="Calibri"/>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A53737D7-B2A1-4E50-85D3-927DA845EDAB}" type="slidenum">
              <a:rPr lang="en-US" smtClean="0"/>
              <a:t>8</a:t>
            </a:fld>
            <a:endParaRPr lang="en-US" dirty="0"/>
          </a:p>
        </p:txBody>
      </p:sp>
    </p:spTree>
    <p:extLst>
      <p:ext uri="{BB962C8B-B14F-4D97-AF65-F5344CB8AC3E}">
        <p14:creationId xmlns:p14="http://schemas.microsoft.com/office/powerpoint/2010/main" val="3912504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457200"/>
            <a:ext cx="2124299" cy="569387"/>
          </a:xfrm>
          <a:prstGeom prst="rect">
            <a:avLst/>
          </a:prstGeom>
          <a:noFill/>
        </p:spPr>
        <p:txBody>
          <a:bodyPr wrap="none" rtlCol="0">
            <a:spAutoFit/>
          </a:bodyPr>
          <a:lstStyle/>
          <a:p>
            <a:pPr algn="ctr"/>
            <a:r>
              <a:rPr lang="en-US" sz="2000" b="1" dirty="0">
                <a:solidFill>
                  <a:srgbClr val="1F4E79"/>
                </a:solidFill>
                <a:latin typeface="Book Antiqua" panose="02040602050305030304" pitchFamily="18" charset="0"/>
              </a:rPr>
              <a:t>STRATEGIC</a:t>
            </a:r>
          </a:p>
          <a:p>
            <a:pPr algn="ctr"/>
            <a:r>
              <a:rPr lang="en-US" sz="1100" spc="300" dirty="0">
                <a:solidFill>
                  <a:srgbClr val="1F4E79"/>
                </a:solidFill>
              </a:rPr>
              <a:t>ACQUISITION CENTER</a:t>
            </a:r>
          </a:p>
        </p:txBody>
      </p:sp>
      <p:grpSp>
        <p:nvGrpSpPr>
          <p:cNvPr id="17" name="Group 16"/>
          <p:cNvGrpSpPr/>
          <p:nvPr/>
        </p:nvGrpSpPr>
        <p:grpSpPr>
          <a:xfrm>
            <a:off x="1981200" y="152400"/>
            <a:ext cx="555211" cy="471930"/>
            <a:chOff x="6777323" y="697312"/>
            <a:chExt cx="1125329" cy="1017858"/>
          </a:xfrm>
        </p:grpSpPr>
        <p:sp>
          <p:nvSpPr>
            <p:cNvPr id="18" name="5-Point Star 17"/>
            <p:cNvSpPr/>
            <p:nvPr/>
          </p:nvSpPr>
          <p:spPr>
            <a:xfrm>
              <a:off x="7262572" y="697312"/>
              <a:ext cx="640080" cy="64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5-Point Star 18"/>
            <p:cNvSpPr/>
            <p:nvPr/>
          </p:nvSpPr>
          <p:spPr>
            <a:xfrm>
              <a:off x="6777323" y="99057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5-Point Star 19"/>
            <p:cNvSpPr/>
            <p:nvPr/>
          </p:nvSpPr>
          <p:spPr>
            <a:xfrm>
              <a:off x="7278868" y="144085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cxnSp>
        <p:nvCxnSpPr>
          <p:cNvPr id="21" name="Straight Connector 20"/>
          <p:cNvCxnSpPr/>
          <p:nvPr/>
        </p:nvCxnSpPr>
        <p:spPr>
          <a:xfrm>
            <a:off x="418926" y="785853"/>
            <a:ext cx="17166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04800" y="12192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732738" y="206844"/>
            <a:ext cx="5877862" cy="1077218"/>
          </a:xfrm>
          <a:prstGeom prst="rect">
            <a:avLst/>
          </a:prstGeom>
        </p:spPr>
        <p:txBody>
          <a:bodyPr wrap="square">
            <a:spAutoFit/>
          </a:bodyPr>
          <a:lstStyle/>
          <a:p>
            <a:pPr algn="ctr">
              <a:spcBef>
                <a:spcPct val="0"/>
              </a:spcBef>
            </a:pPr>
            <a:r>
              <a:rPr lang="en-US" altLang="en-US" sz="3200" b="1" dirty="0" smtClean="0">
                <a:solidFill>
                  <a:srgbClr val="002950"/>
                </a:solidFill>
              </a:rPr>
              <a:t>Questions and Answers</a:t>
            </a:r>
          </a:p>
          <a:p>
            <a:pPr algn="ctr">
              <a:spcBef>
                <a:spcPct val="0"/>
              </a:spcBef>
            </a:pPr>
            <a:endParaRPr lang="en-US" altLang="en-US" sz="3200" b="1" dirty="0">
              <a:solidFill>
                <a:srgbClr val="00295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689242893"/>
              </p:ext>
            </p:extLst>
          </p:nvPr>
        </p:nvGraphicFramePr>
        <p:xfrm>
          <a:off x="304800" y="1625013"/>
          <a:ext cx="8305800" cy="1405604"/>
        </p:xfrm>
        <a:graphic>
          <a:graphicData uri="http://schemas.openxmlformats.org/drawingml/2006/table">
            <a:tbl>
              <a:tblPr firstRow="1" bandRow="1">
                <a:tableStyleId>{5C22544A-7EE6-4342-B048-85BDC9FD1C3A}</a:tableStyleId>
              </a:tblPr>
              <a:tblGrid>
                <a:gridCol w="3394802"/>
                <a:gridCol w="4910998"/>
              </a:tblGrid>
              <a:tr h="338804">
                <a:tc>
                  <a:txBody>
                    <a:bodyPr/>
                    <a:lstStyle/>
                    <a:p>
                      <a:pPr algn="ctr"/>
                      <a:r>
                        <a:rPr lang="en-US" sz="1600" dirty="0" smtClean="0">
                          <a:latin typeface="Calibri" panose="020F0502020204030204" pitchFamily="34" charset="0"/>
                        </a:rPr>
                        <a:t>PROGRAM</a:t>
                      </a:r>
                      <a:r>
                        <a:rPr lang="en-US" sz="1600" baseline="0" dirty="0" smtClean="0">
                          <a:latin typeface="Calibri" panose="020F0502020204030204" pitchFamily="34" charset="0"/>
                        </a:rPr>
                        <a:t> </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POC</a:t>
                      </a:r>
                    </a:p>
                  </a:txBody>
                  <a:tcPr/>
                </a:tc>
              </a:tr>
              <a:tr h="875244">
                <a:tc>
                  <a:txBody>
                    <a:bodyPr/>
                    <a:lstStyle/>
                    <a:p>
                      <a:pPr algn="ctr"/>
                      <a:r>
                        <a:rPr lang="en-US" sz="1600" b="1" dirty="0" smtClean="0">
                          <a:latin typeface="Calibri" panose="020F0502020204030204" pitchFamily="34" charset="0"/>
                        </a:rPr>
                        <a:t>Prosthetics</a:t>
                      </a:r>
                      <a:r>
                        <a:rPr lang="en-US" sz="1600" b="1" baseline="0" dirty="0" smtClean="0">
                          <a:latin typeface="Calibri" panose="020F0502020204030204" pitchFamily="34" charset="0"/>
                        </a:rPr>
                        <a:t>  Program</a:t>
                      </a:r>
                      <a:endParaRPr lang="en-US" sz="1600" b="1"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Lori Smith</a:t>
                      </a:r>
                    </a:p>
                    <a:p>
                      <a:pPr algn="ctr"/>
                      <a:r>
                        <a:rPr lang="en-US" sz="1600" dirty="0" smtClean="0">
                          <a:latin typeface="Calibri" panose="020F0502020204030204" pitchFamily="34" charset="0"/>
                        </a:rPr>
                        <a:t>Contracting Officer SAC</a:t>
                      </a:r>
                    </a:p>
                    <a:p>
                      <a:pPr algn="ctr"/>
                      <a:r>
                        <a:rPr lang="en-US" sz="1600" dirty="0" smtClean="0">
                          <a:latin typeface="Calibri" panose="020F0502020204030204" pitchFamily="34" charset="0"/>
                          <a:hlinkClick r:id="rId2"/>
                        </a:rPr>
                        <a:t>Lori.Smith3@va.gov</a:t>
                      </a:r>
                      <a:endParaRPr lang="en-US" sz="1600" dirty="0" smtClean="0">
                        <a:latin typeface="Calibri" panose="020F0502020204030204" pitchFamily="34" charset="0"/>
                      </a:endParaRPr>
                    </a:p>
                    <a:p>
                      <a:pPr algn="ctr"/>
                      <a:endParaRPr lang="en-US" sz="1600" dirty="0">
                        <a:latin typeface="Calibri" panose="020F0502020204030204"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A53737D7-B2A1-4E50-85D3-927DA845EDAB}" type="slidenum">
              <a:rPr lang="en-US" smtClean="0"/>
              <a:t>9</a:t>
            </a:fld>
            <a:endParaRPr lang="en-US" dirty="0"/>
          </a:p>
        </p:txBody>
      </p:sp>
    </p:spTree>
    <p:extLst>
      <p:ext uri="{BB962C8B-B14F-4D97-AF65-F5344CB8AC3E}">
        <p14:creationId xmlns:p14="http://schemas.microsoft.com/office/powerpoint/2010/main" val="1824422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883</TotalTime>
  <Words>532</Words>
  <Application>Microsoft Office PowerPoint</Application>
  <PresentationFormat>On-screen Show (4:3)</PresentationFormat>
  <Paragraphs>219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Christy</dc:creator>
  <cp:lastModifiedBy>Department of Veterans Affairs</cp:lastModifiedBy>
  <cp:revision>85</cp:revision>
  <cp:lastPrinted>2016-03-20T19:40:30Z</cp:lastPrinted>
  <dcterms:created xsi:type="dcterms:W3CDTF">2016-03-20T14:39:49Z</dcterms:created>
  <dcterms:modified xsi:type="dcterms:W3CDTF">2016-12-05T18:47:02Z</dcterms:modified>
</cp:coreProperties>
</file>