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314" r:id="rId4"/>
    <p:sldId id="261" r:id="rId5"/>
    <p:sldId id="318" r:id="rId6"/>
    <p:sldId id="260" r:id="rId7"/>
    <p:sldId id="324" r:id="rId8"/>
    <p:sldId id="325" r:id="rId9"/>
    <p:sldId id="334" r:id="rId10"/>
    <p:sldId id="326" r:id="rId11"/>
    <p:sldId id="328" r:id="rId12"/>
    <p:sldId id="329" r:id="rId13"/>
    <p:sldId id="330" r:id="rId14"/>
    <p:sldId id="353" r:id="rId15"/>
    <p:sldId id="263" r:id="rId16"/>
    <p:sldId id="374" r:id="rId17"/>
    <p:sldId id="356" r:id="rId18"/>
    <p:sldId id="337" r:id="rId19"/>
    <p:sldId id="338" r:id="rId20"/>
    <p:sldId id="339" r:id="rId21"/>
    <p:sldId id="346" r:id="rId22"/>
    <p:sldId id="332" r:id="rId23"/>
    <p:sldId id="277" r:id="rId24"/>
    <p:sldId id="279" r:id="rId25"/>
    <p:sldId id="280" r:id="rId26"/>
    <p:sldId id="281" r:id="rId27"/>
    <p:sldId id="335" r:id="rId28"/>
    <p:sldId id="375" r:id="rId29"/>
    <p:sldId id="294" r:id="rId30"/>
    <p:sldId id="385" r:id="rId31"/>
    <p:sldId id="296" r:id="rId32"/>
    <p:sldId id="377" r:id="rId33"/>
    <p:sldId id="378" r:id="rId34"/>
    <p:sldId id="379" r:id="rId35"/>
    <p:sldId id="380" r:id="rId36"/>
    <p:sldId id="381" r:id="rId37"/>
    <p:sldId id="382" r:id="rId38"/>
    <p:sldId id="383" r:id="rId39"/>
    <p:sldId id="384" r:id="rId40"/>
    <p:sldId id="376"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3" autoAdjust="0"/>
  </p:normalViewPr>
  <p:slideViewPr>
    <p:cSldViewPr>
      <p:cViewPr varScale="1">
        <p:scale>
          <a:sx n="44" d="100"/>
          <a:sy n="44" d="100"/>
        </p:scale>
        <p:origin x="-965"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EB58FAA3-85D8-4D30-B9DB-09654ADCD79B}" type="datetimeFigureOut">
              <a:rPr lang="en-US" smtClean="0"/>
              <a:t>10/27/2014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E6A82040-60DC-4B6F-852A-BF8844DD522C}" type="slidenum">
              <a:rPr lang="en-US" smtClean="0"/>
              <a:t>‹#›</a:t>
            </a:fld>
            <a:endParaRPr lang="en-US"/>
          </a:p>
        </p:txBody>
      </p:sp>
    </p:spTree>
    <p:extLst>
      <p:ext uri="{BB962C8B-B14F-4D97-AF65-F5344CB8AC3E}">
        <p14:creationId xmlns:p14="http://schemas.microsoft.com/office/powerpoint/2010/main" val="26890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smtClean="0">
                <a:latin typeface="Arial" pitchFamily="34" charset="0"/>
                <a:cs typeface="Arial" pitchFamily="34" charset="0"/>
              </a:rPr>
              <a:t>We also receive support from thousands of volunteers nationwide.</a:t>
            </a:r>
            <a:endParaRPr lang="en-US" sz="1200" b="1" dirty="0" smtClean="0">
              <a:latin typeface="Arial" pitchFamily="34" charset="0"/>
              <a:cs typeface="Arial" pitchFamily="34" charset="0"/>
            </a:endParaRPr>
          </a:p>
          <a:p>
            <a:endParaRPr lang="en-US" sz="1200" b="1" dirty="0" smtClean="0">
              <a:latin typeface="Arial" pitchFamily="34" charset="0"/>
              <a:cs typeface="Arial" pitchFamily="34" charset="0"/>
            </a:endParaRPr>
          </a:p>
          <a:p>
            <a:r>
              <a:rPr lang="en-US" sz="1200" dirty="0" smtClean="0">
                <a:latin typeface="Arial" pitchFamily="34" charset="0"/>
                <a:cs typeface="Arial" pitchFamily="34" charset="0"/>
              </a:rPr>
              <a:t>Our volunteers donated over </a:t>
            </a:r>
            <a:r>
              <a:rPr lang="en-US" sz="1200" u="sng" dirty="0" smtClean="0">
                <a:latin typeface="Arial" pitchFamily="34" charset="0"/>
                <a:cs typeface="Arial" pitchFamily="34" charset="0"/>
              </a:rPr>
              <a:t>300,000 hours of service</a:t>
            </a:r>
            <a:r>
              <a:rPr lang="en-US" sz="1200" dirty="0" smtClean="0">
                <a:latin typeface="Arial" pitchFamily="34" charset="0"/>
                <a:cs typeface="Arial" pitchFamily="34" charset="0"/>
              </a:rPr>
              <a:t> in 2013, </a:t>
            </a:r>
            <a:r>
              <a:rPr lang="en-US" sz="1200" u="sng" dirty="0" smtClean="0">
                <a:latin typeface="Arial" pitchFamily="34" charset="0"/>
                <a:cs typeface="Arial" pitchFamily="34" charset="0"/>
              </a:rPr>
              <a:t>valued at about $6.5 million</a:t>
            </a:r>
            <a:r>
              <a:rPr lang="en-US" sz="1200" dirty="0" smtClean="0">
                <a:latin typeface="Arial" pitchFamily="34" charset="0"/>
                <a:cs typeface="Arial" pitchFamily="34" charset="0"/>
              </a:rPr>
              <a:t>.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Some volunteers help beautify cemeteries. Others greet visitors and direct traffic. Still more do clerical work.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Others perform funeral honors for Veterans being laid to rest; that’s one of the most critical duties our volunteers fulfill, and families value their participation.</a:t>
            </a: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3631" y="4191000"/>
            <a:ext cx="6410739" cy="4803099"/>
          </a:xfrm>
        </p:spPr>
        <p:txBody>
          <a:bodyPr>
            <a:normAutofit lnSpcReduction="10000"/>
          </a:bodyPr>
          <a:lstStyle/>
          <a:p>
            <a:r>
              <a:rPr lang="en-US" dirty="0"/>
              <a:t>VA’s burial and memorial programs are funded from both discretionary and mandatory accounts.</a:t>
            </a:r>
          </a:p>
          <a:p>
            <a:r>
              <a:rPr lang="en-US" dirty="0"/>
              <a:t> </a:t>
            </a:r>
          </a:p>
          <a:p>
            <a:r>
              <a:rPr lang="en-US" dirty="0"/>
              <a:t>Mandatory funding of about $120.8 million is provided from the Compensation and Pension account, managed by the Veterans Benefits Administration (VBA). These funds are used to pay for burial benefits, including the purchase of headstones, </a:t>
            </a:r>
            <a:r>
              <a:rPr lang="en-US" dirty="0" smtClean="0"/>
              <a:t>markers</a:t>
            </a:r>
            <a:r>
              <a:rPr lang="en-US" baseline="0" dirty="0" smtClean="0"/>
              <a:t>, </a:t>
            </a:r>
            <a:r>
              <a:rPr lang="en-US" dirty="0" smtClean="0"/>
              <a:t>medallions ($85.3 million)and </a:t>
            </a:r>
            <a:r>
              <a:rPr lang="en-US" dirty="0"/>
              <a:t>pre-placed crypts, and for partial reimbursements for privately purchased grave </a:t>
            </a:r>
            <a:r>
              <a:rPr lang="en-US" dirty="0" smtClean="0"/>
              <a:t>liners ($35.5</a:t>
            </a:r>
            <a:r>
              <a:rPr lang="en-US" baseline="0" dirty="0" smtClean="0"/>
              <a:t> million)</a:t>
            </a:r>
            <a:r>
              <a:rPr lang="en-US" dirty="0" smtClean="0"/>
              <a:t>.</a:t>
            </a:r>
            <a:r>
              <a:rPr lang="en-US" dirty="0"/>
              <a:t>  This table highlights all of NCA’s discretionary funding in the President’s FY15 Budget Request, totaling $371.8 million: </a:t>
            </a:r>
          </a:p>
          <a:p>
            <a:r>
              <a:rPr lang="en-US" dirty="0"/>
              <a:t>-O&amp;M: $256.8 million to fund 1,767 FTE and the operation of VA national cemeteries, soldiers lots, and monument sites  and their maintenance as national shrines.  </a:t>
            </a:r>
          </a:p>
          <a:p>
            <a:r>
              <a:rPr lang="en-US" dirty="0"/>
              <a:t> </a:t>
            </a:r>
          </a:p>
          <a:p>
            <a:r>
              <a:rPr lang="en-US" dirty="0"/>
              <a:t>-Major Construction: $10 million includes $7.5 million for land acquisition and $2.5 million for advance planning activities such as master planning for new cemeteries and expansion at existing national cemeteries, environmental assessments at national cemeteries, and performing facility condition assessments at national cemeteries, soldiers lots, and monument sites under the jurisdiction of NCA</a:t>
            </a:r>
            <a:r>
              <a:rPr lang="en-US" strike="sngStrike" dirty="0"/>
              <a:t>.</a:t>
            </a:r>
            <a:endParaRPr lang="en-US" dirty="0"/>
          </a:p>
          <a:p>
            <a:r>
              <a:rPr lang="en-US" dirty="0"/>
              <a:t> </a:t>
            </a:r>
          </a:p>
          <a:p>
            <a:r>
              <a:rPr lang="en-US" dirty="0"/>
              <a:t>-Minor Construction  $60 million  to address infrastructure deficiencies and for gravesite expansion and columbaria projects to keep existing national cemeteries open. This amount includes $2 million for land acquisition.</a:t>
            </a:r>
            <a:r>
              <a:rPr lang="en-US" strike="sngStrike" dirty="0"/>
              <a:t> </a:t>
            </a:r>
            <a:endParaRPr lang="en-US" dirty="0"/>
          </a:p>
          <a:p>
            <a:r>
              <a:rPr lang="en-US" dirty="0"/>
              <a:t> </a:t>
            </a:r>
          </a:p>
          <a:p>
            <a:r>
              <a:rPr lang="en-US" dirty="0"/>
              <a:t>-Grants: $45 million for grants to assist states and tribal organizations in establishing, expanding, or improving Veterans cemeteries. </a:t>
            </a:r>
          </a:p>
          <a:p>
            <a:r>
              <a:rPr lang="en-US" dirty="0"/>
              <a:t>       </a:t>
            </a:r>
          </a:p>
          <a:p>
            <a:r>
              <a:rPr lang="en-US" b="1" u="sng" dirty="0"/>
              <a:t>This level of funding will enable us to meet an increasing demand for benefits and services, while still maintaining the outstanding customer service NCA is known for.</a:t>
            </a:r>
          </a:p>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7BCF06-4C1B-42C7-9C23-2898294BCCF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smtClean="0">
                <a:latin typeface="Arial" pitchFamily="34" charset="0"/>
                <a:cs typeface="Arial" pitchFamily="34" charset="0"/>
              </a:rPr>
              <a:t>Here’s a quick recap of </a:t>
            </a:r>
            <a:r>
              <a:rPr lang="en-US" sz="1200" u="sng" dirty="0" smtClean="0">
                <a:latin typeface="Arial" pitchFamily="34" charset="0"/>
                <a:cs typeface="Arial" pitchFamily="34" charset="0"/>
              </a:rPr>
              <a:t>services provided during Fiscal Year 2013</a:t>
            </a:r>
            <a:r>
              <a:rPr lang="en-US" sz="1200" dirty="0" smtClean="0">
                <a:latin typeface="Arial" pitchFamily="34" charset="0"/>
                <a:cs typeface="Arial" pitchFamily="34" charset="0"/>
              </a:rPr>
              <a:t>: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We conducted close to 125,000 interments—a record number for NCA;</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Processed applications for more than 358,572 </a:t>
            </a:r>
            <a:r>
              <a:rPr lang="en-US" sz="1200" u="sng" dirty="0" smtClean="0">
                <a:latin typeface="Arial" pitchFamily="34" charset="0"/>
                <a:cs typeface="Arial" pitchFamily="34" charset="0"/>
              </a:rPr>
              <a:t>markers and headstones</a:t>
            </a:r>
            <a:r>
              <a:rPr lang="en-US" sz="1200" dirty="0" smtClean="0">
                <a:latin typeface="Arial" pitchFamily="34" charset="0"/>
                <a:cs typeface="Arial" pitchFamily="34" charset="0"/>
              </a:rPr>
              <a:t>;</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Ordered nearly 655,000 </a:t>
            </a:r>
            <a:r>
              <a:rPr lang="en-US" sz="1200" u="sng" dirty="0" smtClean="0">
                <a:latin typeface="Arial" pitchFamily="34" charset="0"/>
                <a:cs typeface="Arial" pitchFamily="34" charset="0"/>
              </a:rPr>
              <a:t>Presidential Memorial Certificates</a:t>
            </a:r>
            <a:r>
              <a:rPr lang="en-US" sz="1200" dirty="0" smtClean="0">
                <a:latin typeface="Arial" pitchFamily="34" charset="0"/>
                <a:cs typeface="Arial" pitchFamily="34" charset="0"/>
              </a:rPr>
              <a:t>,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And provided nearly 9,000 </a:t>
            </a:r>
            <a:r>
              <a:rPr lang="en-US" sz="1200" u="sng" dirty="0" smtClean="0">
                <a:latin typeface="Arial" pitchFamily="34" charset="0"/>
                <a:cs typeface="Arial" pitchFamily="34" charset="0"/>
              </a:rPr>
              <a:t>bronze Veterans medallions</a:t>
            </a:r>
            <a:r>
              <a:rPr lang="en-US" sz="1200" dirty="0" smtClean="0">
                <a:latin typeface="Arial" pitchFamily="34" charset="0"/>
                <a:cs typeface="Arial" pitchFamily="34" charset="0"/>
              </a:rPr>
              <a:t>.</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Currently, we provide perpetual care for </a:t>
            </a:r>
            <a:r>
              <a:rPr lang="en-US" sz="1200" b="1" u="sng" dirty="0" smtClean="0">
                <a:latin typeface="Arial" pitchFamily="34" charset="0"/>
                <a:cs typeface="Arial" pitchFamily="34" charset="0"/>
              </a:rPr>
              <a:t>3.9</a:t>
            </a:r>
            <a:r>
              <a:rPr lang="en-US" sz="1200" u="sng" dirty="0" smtClean="0">
                <a:latin typeface="Arial" pitchFamily="34" charset="0"/>
                <a:cs typeface="Arial" pitchFamily="34" charset="0"/>
              </a:rPr>
              <a:t> </a:t>
            </a:r>
            <a:r>
              <a:rPr lang="en-US" sz="1200" b="1" u="sng" dirty="0" smtClean="0">
                <a:latin typeface="Arial" pitchFamily="34" charset="0"/>
                <a:cs typeface="Arial" pitchFamily="34" charset="0"/>
              </a:rPr>
              <a:t>mil </a:t>
            </a:r>
            <a:r>
              <a:rPr lang="en-US" sz="1200" u="sng" dirty="0" smtClean="0">
                <a:latin typeface="Arial" pitchFamily="34" charset="0"/>
                <a:cs typeface="Arial" pitchFamily="34" charset="0"/>
              </a:rPr>
              <a:t>Veterans, service members, Reservists and family members in </a:t>
            </a:r>
            <a:r>
              <a:rPr lang="en-US" sz="1200" b="1" u="sng" dirty="0" smtClean="0">
                <a:latin typeface="Arial" pitchFamily="34" charset="0"/>
                <a:cs typeface="Arial" pitchFamily="34" charset="0"/>
              </a:rPr>
              <a:t>3.3</a:t>
            </a:r>
            <a:r>
              <a:rPr lang="en-US" sz="1200" u="sng" dirty="0" smtClean="0">
                <a:latin typeface="Arial" pitchFamily="34" charset="0"/>
                <a:cs typeface="Arial" pitchFamily="34" charset="0"/>
              </a:rPr>
              <a:t> </a:t>
            </a:r>
            <a:r>
              <a:rPr lang="en-US" sz="1200" b="1" u="sng" dirty="0" smtClean="0">
                <a:latin typeface="Arial" pitchFamily="34" charset="0"/>
                <a:cs typeface="Arial" pitchFamily="34" charset="0"/>
              </a:rPr>
              <a:t>mil</a:t>
            </a:r>
            <a:r>
              <a:rPr lang="en-US" sz="1200" u="sng" dirty="0" smtClean="0">
                <a:latin typeface="Arial" pitchFamily="34" charset="0"/>
                <a:cs typeface="Arial" pitchFamily="34" charset="0"/>
              </a:rPr>
              <a:t> gravesites.</a:t>
            </a: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endParaRPr lang="en-US" sz="1050" dirty="0" smtClean="0">
              <a:latin typeface="Arial" pitchFamily="34" charset="0"/>
              <a:cs typeface="Arial" pitchFamily="34" charset="0"/>
            </a:endParaRPr>
          </a:p>
          <a:p>
            <a:endParaRPr lang="en-US" sz="1050" dirty="0" smtClean="0">
              <a:latin typeface="Arial" pitchFamily="34" charset="0"/>
              <a:cs typeface="Arial" pitchFamily="34" charset="0"/>
            </a:endParaRPr>
          </a:p>
          <a:p>
            <a:endParaRPr lang="en-US" sz="1050" dirty="0" smtClean="0">
              <a:latin typeface="Arial" pitchFamily="34" charset="0"/>
              <a:cs typeface="Arial" pitchFamily="34" charset="0"/>
            </a:endParaRPr>
          </a:p>
          <a:p>
            <a:endParaRPr lang="en-US" sz="1050" dirty="0" smtClean="0">
              <a:latin typeface="Arial" pitchFamily="34" charset="0"/>
              <a:cs typeface="Arial" pitchFamily="34" charset="0"/>
            </a:endParaRP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smtClean="0">
                <a:latin typeface="Arial" pitchFamily="34" charset="0"/>
                <a:cs typeface="Arial" pitchFamily="34" charset="0"/>
              </a:rPr>
              <a:t>These were the Top 10 VA cemeteries nationwide  for 2013, ranked by interment workload.</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Riverside averages more than 150 burials per week</a:t>
            </a:r>
            <a:r>
              <a:rPr lang="en-US" sz="1200" dirty="0" smtClean="0">
                <a:latin typeface="Verdana"/>
                <a:cs typeface="Arial" pitchFamily="34" charset="0"/>
              </a:rPr>
              <a:t>—which can mean as </a:t>
            </a:r>
            <a:r>
              <a:rPr lang="en-US" sz="1200" dirty="0" smtClean="0">
                <a:latin typeface="Arial" pitchFamily="34" charset="0"/>
                <a:cs typeface="Arial" pitchFamily="34" charset="0"/>
              </a:rPr>
              <a:t>many as 30 per day. </a:t>
            </a:r>
          </a:p>
          <a:p>
            <a:endParaRPr lang="en-US" sz="1200" dirty="0" smtClean="0">
              <a:latin typeface="Arial" pitchFamily="34" charset="0"/>
              <a:cs typeface="Arial" pitchFamily="34" charset="0"/>
            </a:endParaRPr>
          </a:p>
          <a:p>
            <a:r>
              <a:rPr lang="en-US" sz="1200" u="sng" dirty="0" smtClean="0">
                <a:latin typeface="Arial" pitchFamily="34" charset="0"/>
                <a:cs typeface="Arial" pitchFamily="34" charset="0"/>
              </a:rPr>
              <a:t>64% of first full-casket burials occur in the 20 busiest cemeteries. </a:t>
            </a:r>
          </a:p>
          <a:p>
            <a:endParaRPr lang="en-US" sz="1200" dirty="0" smtClean="0">
              <a:latin typeface="Arial" pitchFamily="34" charset="0"/>
              <a:cs typeface="Arial" pitchFamily="34" charset="0"/>
            </a:endParaRP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7500" lnSpcReduction="20000"/>
          </a:bodyPr>
          <a:lstStyle/>
          <a:p>
            <a:pPr>
              <a:lnSpc>
                <a:spcPct val="90000"/>
              </a:lnSpc>
            </a:pPr>
            <a:r>
              <a:rPr lang="en-US" sz="1200" dirty="0" smtClean="0">
                <a:latin typeface="Arial" pitchFamily="34" charset="0"/>
                <a:cs typeface="Arial" pitchFamily="34" charset="0"/>
              </a:rPr>
              <a:t>The groups you see here are generally eligible for burial in a VA national cemetery. </a:t>
            </a:r>
          </a:p>
          <a:p>
            <a:pPr>
              <a:lnSpc>
                <a:spcPct val="90000"/>
              </a:lnSpc>
            </a:pPr>
            <a:endParaRPr lang="en-US" sz="1200" dirty="0" smtClean="0">
              <a:latin typeface="Arial" pitchFamily="34" charset="0"/>
              <a:cs typeface="Arial" pitchFamily="34" charset="0"/>
            </a:endParaRPr>
          </a:p>
          <a:p>
            <a:pPr>
              <a:lnSpc>
                <a:spcPct val="90000"/>
              </a:lnSpc>
            </a:pPr>
            <a:r>
              <a:rPr lang="en-US" sz="1200" dirty="0" smtClean="0">
                <a:latin typeface="Arial" pitchFamily="34" charset="0"/>
                <a:cs typeface="Arial" pitchFamily="34" charset="0"/>
              </a:rPr>
              <a:t>Under the “Corey </a:t>
            </a:r>
            <a:r>
              <a:rPr lang="en-US" sz="1200" dirty="0" err="1" smtClean="0">
                <a:latin typeface="Arial" pitchFamily="34" charset="0"/>
                <a:cs typeface="Arial" pitchFamily="34" charset="0"/>
              </a:rPr>
              <a:t>Shea</a:t>
            </a:r>
            <a:r>
              <a:rPr lang="en-US" sz="1200" dirty="0" smtClean="0">
                <a:latin typeface="Arial" pitchFamily="34" charset="0"/>
                <a:cs typeface="Arial" pitchFamily="34" charset="0"/>
              </a:rPr>
              <a:t> Act”, </a:t>
            </a:r>
            <a:r>
              <a:rPr lang="en-US" sz="1200" u="sng" dirty="0" smtClean="0">
                <a:latin typeface="Arial" pitchFamily="34" charset="0"/>
                <a:cs typeface="Arial" pitchFamily="34" charset="0"/>
              </a:rPr>
              <a:t>Congress extended burial benefits to certain parents</a:t>
            </a:r>
            <a:r>
              <a:rPr lang="en-US" sz="1200" dirty="0" smtClean="0">
                <a:latin typeface="Arial" pitchFamily="34" charset="0"/>
                <a:cs typeface="Arial" pitchFamily="34" charset="0"/>
              </a:rPr>
              <a:t> of eligible service members buried in a VA cemetery—when those service members are killed in action or during combat-related training activities. </a:t>
            </a:r>
          </a:p>
          <a:p>
            <a:pPr>
              <a:lnSpc>
                <a:spcPct val="90000"/>
              </a:lnSpc>
            </a:pPr>
            <a:endParaRPr lang="en-US" sz="1200" dirty="0" smtClean="0">
              <a:latin typeface="Arial" pitchFamily="34" charset="0"/>
              <a:cs typeface="Arial" pitchFamily="34" charset="0"/>
            </a:endParaRPr>
          </a:p>
          <a:p>
            <a:pPr>
              <a:lnSpc>
                <a:spcPct val="90000"/>
              </a:lnSpc>
            </a:pPr>
            <a:r>
              <a:rPr lang="en-US" sz="1200" u="sng" dirty="0" smtClean="0">
                <a:latin typeface="Arial" pitchFamily="34" charset="0"/>
                <a:cs typeface="Arial" pitchFamily="34" charset="0"/>
              </a:rPr>
              <a:t>We will find space in any national cemetery, even one generally closed to new interments, for service members killed in action. </a:t>
            </a:r>
          </a:p>
          <a:p>
            <a:pPr>
              <a:lnSpc>
                <a:spcPct val="90000"/>
              </a:lnSpc>
            </a:pPr>
            <a:endParaRPr lang="en-US" sz="1200" dirty="0" smtClean="0">
              <a:latin typeface="Arial" pitchFamily="34" charset="0"/>
              <a:cs typeface="Arial" pitchFamily="34" charset="0"/>
            </a:endParaRPr>
          </a:p>
          <a:p>
            <a:pPr>
              <a:lnSpc>
                <a:spcPct val="90000"/>
              </a:lnSpc>
            </a:pPr>
            <a:r>
              <a:rPr lang="en-US" sz="1200" b="1" u="sng" dirty="0" smtClean="0">
                <a:latin typeface="Arial" pitchFamily="34" charset="0"/>
                <a:cs typeface="Arial" pitchFamily="34" charset="0"/>
              </a:rPr>
              <a:t>We do not take reservations</a:t>
            </a:r>
            <a:r>
              <a:rPr lang="en-US" sz="1200" b="1" dirty="0" smtClean="0">
                <a:latin typeface="Arial" pitchFamily="34" charset="0"/>
                <a:cs typeface="Arial" pitchFamily="34" charset="0"/>
              </a:rPr>
              <a:t> in national cemeteries. </a:t>
            </a:r>
          </a:p>
          <a:p>
            <a:pPr>
              <a:lnSpc>
                <a:spcPct val="90000"/>
              </a:lnSpc>
            </a:pPr>
            <a:endParaRPr lang="en-US" sz="1200"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However, we are able to do “</a:t>
            </a:r>
            <a:r>
              <a:rPr lang="en-US" sz="1200" b="1" u="sng" dirty="0" smtClean="0">
                <a:latin typeface="Arial" pitchFamily="34" charset="0"/>
                <a:cs typeface="Arial" pitchFamily="34" charset="0"/>
              </a:rPr>
              <a:t>set asides” for dual-Veteran couples</a:t>
            </a:r>
            <a:r>
              <a:rPr lang="en-US" sz="1200" b="1" dirty="0" smtClean="0">
                <a:latin typeface="Arial" pitchFamily="34" charset="0"/>
                <a:cs typeface="Arial" pitchFamily="34" charset="0"/>
              </a:rPr>
              <a:t>—</a:t>
            </a:r>
            <a:r>
              <a:rPr lang="en-US" sz="1200" dirty="0" smtClean="0">
                <a:latin typeface="Arial" pitchFamily="34" charset="0"/>
                <a:cs typeface="Arial" pitchFamily="34" charset="0"/>
              </a:rPr>
              <a:t>where each spouse has eligibility in their own right</a:t>
            </a:r>
            <a:r>
              <a:rPr lang="en-US" sz="1200" dirty="0" smtClean="0">
                <a:latin typeface="Verdana"/>
                <a:cs typeface="Arial" pitchFamily="34" charset="0"/>
              </a:rPr>
              <a:t>—</a:t>
            </a:r>
            <a:r>
              <a:rPr lang="en-US" sz="1200" dirty="0" smtClean="0">
                <a:latin typeface="Arial" pitchFamily="34" charset="0"/>
                <a:cs typeface="Arial" pitchFamily="34" charset="0"/>
              </a:rPr>
              <a:t>so they can be buried in adjoining graves. </a:t>
            </a:r>
          </a:p>
          <a:p>
            <a:pPr>
              <a:lnSpc>
                <a:spcPct val="90000"/>
              </a:lnSpc>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You will want to be aware that Title 38, United States Code, section 2411 </a:t>
            </a:r>
            <a:r>
              <a:rPr lang="en-US" sz="1200" b="1" u="sng" dirty="0" smtClean="0">
                <a:latin typeface="Arial" pitchFamily="34" charset="0"/>
                <a:cs typeface="Arial" pitchFamily="34" charset="0"/>
              </a:rPr>
              <a:t>prohibits interment or memorialization of persons who have committed federal or State capital crimes.</a:t>
            </a:r>
            <a:r>
              <a:rPr lang="en-US" sz="1200" b="1" dirty="0" smtClean="0">
                <a:latin typeface="Arial" pitchFamily="34" charset="0"/>
                <a:cs typeface="Arial" pitchFamily="34" charset="0"/>
              </a:rPr>
              <a:t> </a:t>
            </a:r>
            <a:r>
              <a:rPr lang="en-US" sz="1200" dirty="0" smtClean="0">
                <a:latin typeface="Arial" pitchFamily="34" charset="0"/>
                <a:cs typeface="Arial" pitchFamily="34" charset="0"/>
              </a:rPr>
              <a:t>Only applies to the perpetrator and does </a:t>
            </a:r>
            <a:r>
              <a:rPr lang="en-US" sz="1200" u="sng" dirty="0" smtClean="0">
                <a:latin typeface="Arial" pitchFamily="34" charset="0"/>
                <a:cs typeface="Arial" pitchFamily="34" charset="0"/>
              </a:rPr>
              <a:t>not</a:t>
            </a:r>
            <a:r>
              <a:rPr lang="en-US" sz="1200" dirty="0" smtClean="0">
                <a:latin typeface="Arial" pitchFamily="34" charset="0"/>
                <a:cs typeface="Arial" pitchFamily="34" charset="0"/>
              </a:rPr>
              <a:t> affect eligibility of other family members.</a:t>
            </a:r>
          </a:p>
          <a:p>
            <a:endParaRPr lang="en-US" sz="1200" dirty="0" smtClean="0">
              <a:latin typeface="Arial" pitchFamily="34" charset="0"/>
              <a:cs typeface="Arial" pitchFamily="34" charset="0"/>
            </a:endParaRPr>
          </a:p>
          <a:p>
            <a:pPr>
              <a:lnSpc>
                <a:spcPct val="90000"/>
              </a:lnSpc>
            </a:pPr>
            <a:r>
              <a:rPr lang="en-US" sz="1200" dirty="0" smtClean="0">
                <a:latin typeface="Arial" pitchFamily="34" charset="0"/>
                <a:cs typeface="Arial" pitchFamily="34" charset="0"/>
              </a:rPr>
              <a:t>I also want to describe the process of determining eligibility and scheduling interments because</a:t>
            </a:r>
            <a:r>
              <a:rPr lang="en-US" sz="1200" b="1" u="sng" dirty="0" smtClean="0">
                <a:latin typeface="Arial" pitchFamily="34" charset="0"/>
                <a:cs typeface="Arial" pitchFamily="34" charset="0"/>
              </a:rPr>
              <a:t> its critical aspect of our commitment to customer service</a:t>
            </a:r>
            <a:r>
              <a:rPr lang="en-US" sz="1200" dirty="0" smtClean="0">
                <a:latin typeface="Arial" pitchFamily="34" charset="0"/>
                <a:cs typeface="Arial" pitchFamily="34" charset="0"/>
              </a:rPr>
              <a:t>.   </a:t>
            </a:r>
          </a:p>
          <a:p>
            <a:pPr>
              <a:lnSpc>
                <a:spcPct val="90000"/>
              </a:lnSpc>
            </a:pPr>
            <a:endParaRPr lang="en-US" sz="1200" dirty="0" smtClean="0">
              <a:latin typeface="Arial" pitchFamily="34" charset="0"/>
              <a:cs typeface="Arial" pitchFamily="34" charset="0"/>
            </a:endParaRPr>
          </a:p>
          <a:p>
            <a:pPr>
              <a:lnSpc>
                <a:spcPct val="90000"/>
              </a:lnSpc>
            </a:pPr>
            <a:r>
              <a:rPr lang="en-US" sz="1200" dirty="0" smtClean="0">
                <a:latin typeface="Arial" pitchFamily="34" charset="0"/>
                <a:cs typeface="Arial" pitchFamily="34" charset="0"/>
              </a:rPr>
              <a:t>Burial in a national cemetery begins when a Veteran or family members dies, and the next of kin or a funeral director contacts our National Cemetery Scheduling Office. </a:t>
            </a:r>
          </a:p>
          <a:p>
            <a:pPr>
              <a:lnSpc>
                <a:spcPct val="90000"/>
              </a:lnSpc>
            </a:pPr>
            <a:endParaRPr lang="en-US" sz="1200" dirty="0" smtClean="0">
              <a:latin typeface="Arial" pitchFamily="34" charset="0"/>
              <a:cs typeface="Arial" pitchFamily="34" charset="0"/>
            </a:endParaRPr>
          </a:p>
          <a:p>
            <a:pPr>
              <a:lnSpc>
                <a:spcPct val="90000"/>
              </a:lnSpc>
            </a:pPr>
            <a:r>
              <a:rPr lang="en-US" sz="1200" dirty="0" smtClean="0">
                <a:latin typeface="Arial" pitchFamily="34" charset="0"/>
                <a:cs typeface="Arial" pitchFamily="34" charset="0"/>
              </a:rPr>
              <a:t>This office is</a:t>
            </a:r>
            <a:r>
              <a:rPr lang="en-US" sz="1200" b="1" u="sng" dirty="0" smtClean="0">
                <a:latin typeface="Arial" pitchFamily="34" charset="0"/>
                <a:cs typeface="Arial" pitchFamily="34" charset="0"/>
              </a:rPr>
              <a:t> open seven days a week, 362 days a year—we </a:t>
            </a:r>
            <a:r>
              <a:rPr lang="en-US" sz="1200" dirty="0" smtClean="0">
                <a:latin typeface="Arial" pitchFamily="34" charset="0"/>
                <a:cs typeface="Arial" pitchFamily="34" charset="0"/>
              </a:rPr>
              <a:t>don’t staff it on Thanksgiving, Christmas and New Year’s Day.</a:t>
            </a:r>
          </a:p>
          <a:p>
            <a:pPr>
              <a:lnSpc>
                <a:spcPct val="90000"/>
              </a:lnSpc>
            </a:pPr>
            <a:endParaRPr lang="en-US" sz="1200" dirty="0" smtClean="0">
              <a:latin typeface="Arial" pitchFamily="34" charset="0"/>
              <a:cs typeface="Arial" pitchFamily="34" charset="0"/>
            </a:endParaRPr>
          </a:p>
          <a:p>
            <a:pPr>
              <a:lnSpc>
                <a:spcPct val="90000"/>
              </a:lnSpc>
            </a:pPr>
            <a:r>
              <a:rPr lang="en-US" sz="1200" dirty="0" smtClean="0">
                <a:latin typeface="Arial" pitchFamily="34" charset="0"/>
                <a:cs typeface="Arial" pitchFamily="34" charset="0"/>
              </a:rPr>
              <a:t>The National Scheduling Office now supports all VA cemeteries, including providing bilingual representatives to support requests for interment at Puerto Rico National Cemetery.</a:t>
            </a:r>
          </a:p>
          <a:p>
            <a:pPr>
              <a:lnSpc>
                <a:spcPct val="90000"/>
              </a:lnSpc>
            </a:pPr>
            <a:endParaRPr lang="en-US" sz="1200" dirty="0" smtClean="0">
              <a:latin typeface="Arial" pitchFamily="34" charset="0"/>
              <a:cs typeface="Arial" pitchFamily="34" charset="0"/>
            </a:endParaRPr>
          </a:p>
          <a:p>
            <a:pPr>
              <a:lnSpc>
                <a:spcPct val="90000"/>
              </a:lnSpc>
            </a:pPr>
            <a:r>
              <a:rPr lang="en-US" sz="1200" dirty="0" smtClean="0">
                <a:latin typeface="Arial" pitchFamily="34" charset="0"/>
                <a:cs typeface="Arial" pitchFamily="34" charset="0"/>
              </a:rPr>
              <a:t>As I said earlier, the center is staffed with experts to help determine eligibility for burial, so it relieves cemetery directors of the responsibility to consider eligibility and sensitive cases.  </a:t>
            </a:r>
          </a:p>
          <a:p>
            <a:pPr>
              <a:lnSpc>
                <a:spcPct val="90000"/>
              </a:lnSpc>
            </a:pPr>
            <a:endParaRPr lang="en-US" sz="1200" dirty="0" smtClean="0">
              <a:latin typeface="Arial" pitchFamily="34" charset="0"/>
              <a:cs typeface="Arial" pitchFamily="34" charset="0"/>
            </a:endParaRPr>
          </a:p>
          <a:p>
            <a:pPr>
              <a:lnSpc>
                <a:spcPct val="90000"/>
              </a:lnSpc>
            </a:pPr>
            <a:r>
              <a:rPr lang="en-US" sz="1200" dirty="0" smtClean="0">
                <a:latin typeface="Arial" pitchFamily="34" charset="0"/>
                <a:cs typeface="Arial" pitchFamily="34" charset="0"/>
              </a:rPr>
              <a:t>An appeal process is available for families to appeal denial of burial or requests for headstones and markers.</a:t>
            </a:r>
          </a:p>
          <a:p>
            <a:pPr>
              <a:lnSpc>
                <a:spcPct val="90000"/>
              </a:lnSpc>
            </a:pPr>
            <a:endParaRPr lang="en-US" sz="1200" dirty="0" smtClean="0">
              <a:latin typeface="Arial" pitchFamily="34" charset="0"/>
              <a:cs typeface="Arial" pitchFamily="34" charset="0"/>
            </a:endParaRPr>
          </a:p>
          <a:p>
            <a:pPr>
              <a:lnSpc>
                <a:spcPct val="90000"/>
              </a:lnSpc>
            </a:pPr>
            <a:r>
              <a:rPr lang="en-US" sz="1200" dirty="0" smtClean="0">
                <a:latin typeface="Arial" pitchFamily="34" charset="0"/>
                <a:cs typeface="Arial" pitchFamily="34" charset="0"/>
              </a:rPr>
              <a:t>We</a:t>
            </a:r>
            <a:r>
              <a:rPr lang="en-US" sz="1200" baseline="0" dirty="0" smtClean="0">
                <a:latin typeface="Arial" pitchFamily="34" charset="0"/>
                <a:cs typeface="Arial" pitchFamily="34" charset="0"/>
              </a:rPr>
              <a:t> are also launching more aggressive outreach in FY 15 to increase awareness and utilization of NCA burial benefits that Veterans, Service members and family members have earned and deserve.</a:t>
            </a:r>
            <a:endParaRPr lang="en-US" sz="1200" dirty="0" smtClean="0">
              <a:latin typeface="Arial" pitchFamily="34" charset="0"/>
              <a:cs typeface="Arial" pitchFamily="34" charset="0"/>
            </a:endParaRPr>
          </a:p>
          <a:p>
            <a:pPr>
              <a:lnSpc>
                <a:spcPct val="90000"/>
              </a:lnSpc>
            </a:pPr>
            <a:endParaRPr lang="en-US" sz="1200" dirty="0" smtClean="0">
              <a:latin typeface="Arial" pitchFamily="34" charset="0"/>
              <a:cs typeface="Arial" pitchFamily="34" charset="0"/>
            </a:endParaRPr>
          </a:p>
          <a:p>
            <a:pPr>
              <a:lnSpc>
                <a:spcPct val="90000"/>
              </a:lnSpc>
            </a:pPr>
            <a:endParaRPr lang="en-US" sz="1200" dirty="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smtClean="0">
                <a:latin typeface="Arial" pitchFamily="34" charset="0"/>
                <a:cs typeface="Arial" pitchFamily="34" charset="0"/>
              </a:rPr>
              <a:t>Now, let me be more specific about the benefits we provide to Veterans. </a:t>
            </a:r>
          </a:p>
          <a:p>
            <a:endParaRPr lang="en-US" sz="1200" dirty="0" smtClean="0">
              <a:latin typeface="Arial" pitchFamily="34" charset="0"/>
              <a:cs typeface="Arial" pitchFamily="34" charset="0"/>
            </a:endParaRPr>
          </a:p>
          <a:p>
            <a:r>
              <a:rPr lang="en-US" sz="1200" u="sng" dirty="0" smtClean="0">
                <a:latin typeface="Arial" pitchFamily="34" charset="0"/>
                <a:cs typeface="Arial" pitchFamily="34" charset="0"/>
              </a:rPr>
              <a:t>All veterans with qualifying discharges </a:t>
            </a:r>
            <a:r>
              <a:rPr lang="en-US" sz="1200" dirty="0" smtClean="0">
                <a:latin typeface="Arial" pitchFamily="34" charset="0"/>
                <a:cs typeface="Arial" pitchFamily="34" charset="0"/>
              </a:rPr>
              <a:t>are offered the dignity of committal or memorial services in a national cemetery.</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At no cost to the family, burial at a national cemetery includes use of a committal shelter for services, the gravesite, grave liner, opening and closing of the grave, a headstone or marker, and perpetual care within a national shrine.  </a:t>
            </a:r>
          </a:p>
          <a:p>
            <a:endParaRPr lang="en-US" sz="1200" dirty="0" smtClean="0">
              <a:latin typeface="Arial" pitchFamily="34" charset="0"/>
              <a:cs typeface="Arial" pitchFamily="34" charset="0"/>
            </a:endParaRPr>
          </a:p>
          <a:p>
            <a:r>
              <a:rPr lang="en-US" sz="1200" u="sng" dirty="0" smtClean="0">
                <a:latin typeface="Arial" pitchFamily="34" charset="0"/>
                <a:cs typeface="Arial" pitchFamily="34" charset="0"/>
              </a:rPr>
              <a:t>In addition to providing burial space, NCA also offers other ways to commemorate Veterans</a:t>
            </a:r>
            <a:r>
              <a:rPr lang="en-US" sz="1200" dirty="0" smtClean="0">
                <a:latin typeface="Arial" pitchFamily="34" charset="0"/>
                <a:cs typeface="Arial" pitchFamily="34" charset="0"/>
              </a:rPr>
              <a:t>—through our Memorial Programs Service. </a:t>
            </a:r>
          </a:p>
          <a:p>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A government-furnished headstone or marker is available for Veterans who are interred in private cemeteries. </a:t>
            </a:r>
            <a:r>
              <a:rPr lang="en-US" sz="1200" u="sng" dirty="0" smtClean="0">
                <a:latin typeface="Arial" pitchFamily="34" charset="0"/>
                <a:cs typeface="Arial" pitchFamily="34" charset="0"/>
              </a:rPr>
              <a:t>Approximately 2/3 of the approximately 360,000 government-furnished headstones and markers we provide each year are placed on Veterans’ gravesites in private, state, or DOD cemeteries.  </a:t>
            </a:r>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Families can also receive a Presidential Memorial Certificate, expressing the Nation’s gratitude and honoring the deceased’s memory. In 2013, we </a:t>
            </a:r>
            <a:r>
              <a:rPr lang="en-US" sz="1200" u="sng" dirty="0" smtClean="0">
                <a:latin typeface="Arial" pitchFamily="34" charset="0"/>
                <a:cs typeface="Arial" pitchFamily="34" charset="0"/>
              </a:rPr>
              <a:t>delivered more than 650,000 certificates to loved ones. </a:t>
            </a: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A82040-60DC-4B6F-852A-BF8844DD522C}" type="slidenum">
              <a:rPr lang="en-US" smtClean="0"/>
              <a:t>16</a:t>
            </a:fld>
            <a:endParaRPr lang="en-US"/>
          </a:p>
        </p:txBody>
      </p:sp>
    </p:spTree>
    <p:extLst>
      <p:ext uri="{BB962C8B-B14F-4D97-AF65-F5344CB8AC3E}">
        <p14:creationId xmlns:p14="http://schemas.microsoft.com/office/powerpoint/2010/main" val="13257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A82040-60DC-4B6F-852A-BF8844DD522C}" type="slidenum">
              <a:rPr lang="en-US" smtClean="0"/>
              <a:t>17</a:t>
            </a:fld>
            <a:endParaRPr lang="en-US"/>
          </a:p>
        </p:txBody>
      </p:sp>
    </p:spTree>
    <p:extLst>
      <p:ext uri="{BB962C8B-B14F-4D97-AF65-F5344CB8AC3E}">
        <p14:creationId xmlns:p14="http://schemas.microsoft.com/office/powerpoint/2010/main" val="3112736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smtClean="0">
                <a:latin typeface="Arial" pitchFamily="34" charset="0"/>
                <a:cs typeface="Arial" pitchFamily="34" charset="0"/>
              </a:rPr>
              <a:t>Our commitment to excellence is reflected in our </a:t>
            </a:r>
            <a:r>
              <a:rPr lang="en-US" sz="1200" u="sng" dirty="0" smtClean="0">
                <a:latin typeface="Arial" pitchFamily="34" charset="0"/>
                <a:cs typeface="Arial" pitchFamily="34" charset="0"/>
              </a:rPr>
              <a:t>unsurpassed record of achievement on the American Customer Satisfaction Index. </a:t>
            </a:r>
            <a:r>
              <a:rPr lang="en-US" sz="1200" dirty="0" smtClean="0">
                <a:latin typeface="Arial" pitchFamily="34" charset="0"/>
                <a:cs typeface="Arial" pitchFamily="34" charset="0"/>
              </a:rPr>
              <a:t>We </a:t>
            </a:r>
            <a:r>
              <a:rPr lang="en-US" sz="1200" u="sng" dirty="0" smtClean="0">
                <a:latin typeface="Arial" pitchFamily="34" charset="0"/>
                <a:cs typeface="Arial" pitchFamily="34" charset="0"/>
              </a:rPr>
              <a:t>participate every three years; the most recent is the 2013 survey. Five consecutive times during the past 13 years, NCA attained the highest score of any participating entity, public or private on the index</a:t>
            </a:r>
            <a:r>
              <a:rPr lang="en-US" sz="1200" dirty="0" smtClean="0">
                <a:latin typeface="Arial" pitchFamily="34" charset="0"/>
                <a:cs typeface="Arial" pitchFamily="34" charset="0"/>
              </a:rPr>
              <a:t>…which was founded at the </a:t>
            </a:r>
            <a:r>
              <a:rPr lang="en-US" sz="1200" u="sng" dirty="0" smtClean="0">
                <a:latin typeface="Arial" pitchFamily="34" charset="0"/>
                <a:cs typeface="Arial" pitchFamily="34" charset="0"/>
              </a:rPr>
              <a:t>Ross School of Business at the University of Michigan and now administered by a ACSI LLC</a:t>
            </a:r>
            <a:r>
              <a:rPr lang="en-US" sz="1200" dirty="0" smtClean="0">
                <a:latin typeface="Arial" pitchFamily="34" charset="0"/>
                <a:cs typeface="Arial" pitchFamily="34" charset="0"/>
              </a:rPr>
              <a:t>. In fact, we received the highest rating in ACSI history! (96)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NCA surpassed over 100 other federal agencies, and industry leaders like Lincoln and Apple. And even better news is that we improved on our rating in 2010! </a:t>
            </a:r>
          </a:p>
          <a:p>
            <a:endParaRPr lang="en-US" sz="1200" dirty="0" smtClean="0">
              <a:latin typeface="Arial" pitchFamily="34" charset="0"/>
              <a:cs typeface="Arial" pitchFamily="34" charset="0"/>
            </a:endParaRPr>
          </a:p>
          <a:p>
            <a:r>
              <a:rPr lang="en-US" sz="1200" u="sng" dirty="0" smtClean="0">
                <a:latin typeface="Arial" pitchFamily="34" charset="0"/>
                <a:cs typeface="Arial" pitchFamily="34" charset="0"/>
              </a:rPr>
              <a:t>We value and act on the feedback and recommendations we receive from the ACSI, our own customer surveys, and the various advisory committees within VA—such as those representing minority and women Veterans—as well as from participating in forums like this. </a:t>
            </a:r>
          </a:p>
          <a:p>
            <a:endParaRPr lang="en-US" sz="1200" u="sng" dirty="0" smtClean="0">
              <a:latin typeface="Arial" pitchFamily="34" charset="0"/>
              <a:cs typeface="Arial" pitchFamily="34" charset="0"/>
            </a:endParaRPr>
          </a:p>
          <a:p>
            <a:r>
              <a:rPr lang="en-US" sz="1200" i="1" dirty="0" smtClean="0">
                <a:latin typeface="Arial" pitchFamily="34" charset="0"/>
                <a:cs typeface="Arial" pitchFamily="34" charset="0"/>
              </a:rPr>
              <a:t>All o</a:t>
            </a:r>
            <a:r>
              <a:rPr lang="en-US" sz="1200" dirty="0" smtClean="0">
                <a:latin typeface="Arial" pitchFamily="34" charset="0"/>
                <a:cs typeface="Arial" pitchFamily="34" charset="0"/>
              </a:rPr>
              <a:t>f this input helps us better serve Veterans, their families and their survivors.</a:t>
            </a:r>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smtClean="0">
                <a:latin typeface="Arial" pitchFamily="34" charset="0"/>
                <a:cs typeface="Arial" pitchFamily="34" charset="0"/>
              </a:rPr>
              <a:t>In addition to external validation of our commitment to excellence, NCA conducts an annual survey of our primary customers – Veterans, their families and funeral directors who act as Veteran and family agents at their time of need. The survey is administered by an independent research contractor. In 2013 24,000 surveys were mailed to NOK and 8,000 to funeral directors from 3-12 months after interment of a Veteran or eligible family member in a national cemetery.</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Generally very pleased with results:</a:t>
            </a:r>
          </a:p>
          <a:p>
            <a:r>
              <a:rPr lang="en-US" sz="1200" dirty="0" smtClean="0">
                <a:latin typeface="Arial" pitchFamily="34" charset="0"/>
                <a:cs typeface="Arial" pitchFamily="34" charset="0"/>
              </a:rPr>
              <a:t>-Overall, </a:t>
            </a:r>
            <a:r>
              <a:rPr lang="en-US" sz="1200" u="sng" dirty="0" smtClean="0">
                <a:latin typeface="Arial" pitchFamily="34" charset="0"/>
                <a:cs typeface="Arial" pitchFamily="34" charset="0"/>
              </a:rPr>
              <a:t>98% of respondents were satisfied with their experiences</a:t>
            </a:r>
            <a:r>
              <a:rPr lang="en-US" sz="1200" dirty="0" smtClean="0">
                <a:latin typeface="Arial" pitchFamily="34" charset="0"/>
                <a:cs typeface="Arial" pitchFamily="34" charset="0"/>
              </a:rPr>
              <a:t>.</a:t>
            </a:r>
          </a:p>
          <a:p>
            <a:r>
              <a:rPr lang="en-US" sz="1200" dirty="0" smtClean="0">
                <a:latin typeface="Arial" pitchFamily="34" charset="0"/>
                <a:cs typeface="Arial" pitchFamily="34" charset="0"/>
              </a:rPr>
              <a:t>-</a:t>
            </a:r>
            <a:r>
              <a:rPr lang="en-US" sz="1200" u="sng" dirty="0" smtClean="0">
                <a:latin typeface="Arial" pitchFamily="34" charset="0"/>
                <a:cs typeface="Arial" pitchFamily="34" charset="0"/>
              </a:rPr>
              <a:t>96% agreed service was excellent</a:t>
            </a:r>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a:t>
            </a:r>
            <a:r>
              <a:rPr lang="en-US" sz="1200" u="sng" dirty="0" smtClean="0">
                <a:latin typeface="Arial" pitchFamily="34" charset="0"/>
                <a:cs typeface="Arial" pitchFamily="34" charset="0"/>
              </a:rPr>
              <a:t>99% agreed cemetery appearance was excellent</a:t>
            </a:r>
            <a:r>
              <a:rPr lang="en-US" sz="1200" dirty="0" smtClean="0">
                <a:latin typeface="Arial" pitchFamily="34" charset="0"/>
                <a:cs typeface="Arial" pitchFamily="34" charset="0"/>
              </a:rPr>
              <a:t>.</a:t>
            </a:r>
          </a:p>
          <a:p>
            <a:r>
              <a:rPr lang="en-US" sz="1200" dirty="0" smtClean="0">
                <a:latin typeface="Arial" pitchFamily="34" charset="0"/>
                <a:cs typeface="Arial" pitchFamily="34" charset="0"/>
              </a:rPr>
              <a:t>- </a:t>
            </a:r>
            <a:r>
              <a:rPr lang="en-US" sz="1200" u="sng" dirty="0" smtClean="0">
                <a:latin typeface="Arial" pitchFamily="34" charset="0"/>
                <a:cs typeface="Arial" pitchFamily="34" charset="0"/>
              </a:rPr>
              <a:t>99% agreed that they would recommend the national cemetery to Veteran families at their time of need. (“trust”)</a:t>
            </a:r>
          </a:p>
          <a:p>
            <a:endParaRPr lang="en-US" sz="1200" u="sng" dirty="0" smtClean="0">
              <a:latin typeface="Arial" pitchFamily="34" charset="0"/>
              <a:cs typeface="Arial" pitchFamily="34" charset="0"/>
            </a:endParaRPr>
          </a:p>
          <a:p>
            <a:r>
              <a:rPr lang="en-US" sz="1200" u="sng" dirty="0" smtClean="0">
                <a:latin typeface="Arial" pitchFamily="34" charset="0"/>
                <a:cs typeface="Arial" pitchFamily="34" charset="0"/>
              </a:rPr>
              <a:t>Goals in our strategic plan call for 100% of respondents to agree</a:t>
            </a:r>
            <a:r>
              <a:rPr lang="en-US" sz="1200" dirty="0" smtClean="0">
                <a:latin typeface="Arial" pitchFamily="34" charset="0"/>
                <a:cs typeface="Arial" pitchFamily="34" charset="0"/>
              </a:rPr>
              <a:t> that service  and appearance are excellent, so we still have some work to do by 2015.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And the </a:t>
            </a:r>
            <a:r>
              <a:rPr lang="en-US" sz="1200" u="sng" dirty="0" smtClean="0">
                <a:latin typeface="Arial" pitchFamily="34" charset="0"/>
                <a:cs typeface="Arial" pitchFamily="34" charset="0"/>
              </a:rPr>
              <a:t>percentage of cemeteries that met or exceeded our strategic performance targets for cemetery appearance and “trust increased for the third consecutive year in 2013. (71%)</a:t>
            </a:r>
            <a:endParaRPr lang="en-US" sz="1200" dirty="0" smtClean="0">
              <a:latin typeface="Arial" pitchFamily="34" charset="0"/>
              <a:cs typeface="Arial" pitchFamily="34" charset="0"/>
            </a:endParaRP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smtClean="0">
                <a:latin typeface="Arial" pitchFamily="34" charset="0"/>
                <a:cs typeface="Arial" pitchFamily="34" charset="0"/>
              </a:rPr>
              <a:t>This is what I will cover during our time together today.</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Please stop me with any questions. </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0000" lnSpcReduction="20000"/>
          </a:bodyPr>
          <a:lstStyle/>
          <a:p>
            <a:r>
              <a:rPr lang="en-US" sz="1800" u="sng" dirty="0" smtClean="0">
                <a:latin typeface="Arial" pitchFamily="34" charset="0"/>
                <a:cs typeface="Arial" pitchFamily="34" charset="0"/>
              </a:rPr>
              <a:t>NCA has developed a number of best practices which promote national shrine status, reduce maintenance costs, encourage efficiencies and are environmentally conscientious.  </a:t>
            </a:r>
          </a:p>
          <a:p>
            <a:endParaRPr lang="en-US" sz="1800" u="sng" dirty="0" smtClean="0">
              <a:latin typeface="Arial" pitchFamily="34" charset="0"/>
              <a:cs typeface="Arial" pitchFamily="34" charset="0"/>
            </a:endParaRPr>
          </a:p>
          <a:p>
            <a:r>
              <a:rPr lang="en-US" sz="1800" u="sng" dirty="0" smtClean="0">
                <a:latin typeface="Arial" pitchFamily="34" charset="0"/>
                <a:cs typeface="Arial" pitchFamily="34" charset="0"/>
              </a:rPr>
              <a:t>1. Raise and  Realign Projects -  All headstones and markers are maintained at proper height and alignment</a:t>
            </a:r>
            <a:r>
              <a:rPr lang="en-US" sz="1800" dirty="0" smtClean="0">
                <a:latin typeface="Arial" pitchFamily="34" charset="0"/>
                <a:cs typeface="Arial" pitchFamily="34" charset="0"/>
              </a:rPr>
              <a:t>.   To achieve this standard, we have </a:t>
            </a:r>
            <a:r>
              <a:rPr lang="en-US" sz="1800" u="sng" dirty="0" smtClean="0">
                <a:latin typeface="Arial" pitchFamily="34" charset="0"/>
                <a:cs typeface="Arial" pitchFamily="34" charset="0"/>
              </a:rPr>
              <a:t>completed raise and realign projects at 85 national cemeteries since 2001</a:t>
            </a:r>
            <a:r>
              <a:rPr lang="en-US" sz="1800" dirty="0" smtClean="0">
                <a:latin typeface="Arial" pitchFamily="34" charset="0"/>
                <a:cs typeface="Arial" pitchFamily="34" charset="0"/>
              </a:rPr>
              <a:t>.  These projects </a:t>
            </a:r>
            <a:r>
              <a:rPr lang="en-US" sz="1800" u="sng" dirty="0" smtClean="0">
                <a:latin typeface="Arial" pitchFamily="34" charset="0"/>
                <a:cs typeface="Arial" pitchFamily="34" charset="0"/>
              </a:rPr>
              <a:t>must meet strict technical specifications</a:t>
            </a:r>
            <a:r>
              <a:rPr lang="en-US" sz="1800" dirty="0" smtClean="0">
                <a:latin typeface="Arial" pitchFamily="34" charset="0"/>
                <a:cs typeface="Arial" pitchFamily="34" charset="0"/>
              </a:rPr>
              <a:t> to be consistent with National Shrine standards.   These are “before &amp; after” pictures from a raise &amp; realign project.  </a:t>
            </a:r>
            <a:r>
              <a:rPr lang="en-US" dirty="0" smtClean="0"/>
              <a:t>The “after” photo you just saw is the result of using headstone/marker support systems in our raise and realign projects. </a:t>
            </a:r>
          </a:p>
          <a:p>
            <a:endParaRPr lang="en-US" dirty="0" smtClean="0"/>
          </a:p>
          <a:p>
            <a:r>
              <a:rPr lang="en-US" u="sng" dirty="0" smtClean="0"/>
              <a:t>2. Installation of Support Systems</a:t>
            </a:r>
            <a:r>
              <a:rPr lang="en-US" dirty="0" smtClean="0"/>
              <a:t>:  The systems vary but they are all designed to keep headstones from sinking and becoming </a:t>
            </a:r>
            <a:r>
              <a:rPr lang="en-US" dirty="0" err="1" smtClean="0"/>
              <a:t>mis</a:t>
            </a:r>
            <a:r>
              <a:rPr lang="en-US" dirty="0" smtClean="0"/>
              <a:t>-aligned over time.   In the case of the system shown on the right, a trench is dug and filled with gravel; the boxes sit on the gravel, and concrete is poured between the boxes to stabilize them. The boxes themselves contain sand or gravel to allow slight adjustments to headstones, as needed.</a:t>
            </a:r>
          </a:p>
          <a:p>
            <a:r>
              <a:rPr lang="en-US" dirty="0" smtClean="0"/>
              <a:t>This approach saves both time and money and—most importantly—will keep our cemeteries looking beautiful longer</a:t>
            </a:r>
          </a:p>
          <a:p>
            <a:endParaRPr lang="en-US" dirty="0" smtClean="0"/>
          </a:p>
          <a:p>
            <a:r>
              <a:rPr lang="en-US" u="sng" dirty="0" smtClean="0"/>
              <a:t>3. Use</a:t>
            </a:r>
            <a:r>
              <a:rPr lang="en-US" u="sng" baseline="0" dirty="0" smtClean="0"/>
              <a:t> of </a:t>
            </a:r>
            <a:r>
              <a:rPr lang="en-US" u="sng" dirty="0" smtClean="0"/>
              <a:t>pre-placed crypts</a:t>
            </a:r>
            <a:r>
              <a:rPr lang="en-US" dirty="0" smtClean="0"/>
              <a:t>: We have been recognized with the VA Sustainability Award for improvements in the methods, materials, and equipment to pre-place concrete burial vaults at new and existing state and Federal Veterans cemeteries.  Previously, we excavated and placed the vaults in the gravesite just prior to burial. By pre-placing the vaults, we decreased land requirements and gravesite construction costs by 50% due to land not purchased and sod and irrigation systems not installed.  This program also reduces annual maintenance costs by $34,000 per acre due to reduced mowing, irrigation, pesticide/fertilizer applications, and correcting soil settlement.  They help keep headstones from sinking.</a:t>
            </a:r>
          </a:p>
          <a:p>
            <a:endParaRPr lang="en-US" dirty="0" smtClean="0"/>
          </a:p>
          <a:p>
            <a:r>
              <a:rPr lang="en-US" u="sng" dirty="0" smtClean="0"/>
              <a:t>4. Sustainability</a:t>
            </a:r>
            <a:r>
              <a:rPr lang="en-US" dirty="0" smtClean="0"/>
              <a:t> is very much on our minds as we plan our new cemeteries … especially in areas like Colorado, California  (Bakersfield N/C pictured) and in Texas, where water is at a premium. But the truth is, water is an issue in more states than people tend to realize—including in the south and southeast. In some places, we can get water—but the cost is prohibitive. In other places, water isn’t available in the quantities we’ve used in the past. And in some places, the climate is not hospitable to traditional turf—which certainly impacts appearance. </a:t>
            </a:r>
          </a:p>
          <a:p>
            <a:endParaRPr lang="en-US" dirty="0" smtClean="0"/>
          </a:p>
          <a:p>
            <a:r>
              <a:rPr lang="en-US" dirty="0" smtClean="0"/>
              <a:t>At our three “water-wise” cemeteries--Ft Bliss, National Memorial Cemetery in Arizona, and Bakersfield we use decomposed granite (instead of typical turf) and individual drip emitters for trees, shrubs, other plants. Our goal is to make cemetery operations more sustainable by doing what makes sense--for the environment, and financially--in each location…while maintaining cemeteries as beautiful national shrines.</a:t>
            </a:r>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9089" y="4197245"/>
            <a:ext cx="6485282" cy="4572000"/>
          </a:xfrm>
        </p:spPr>
        <p:txBody>
          <a:bodyPr>
            <a:noAutofit/>
          </a:bodyPr>
          <a:lstStyle/>
          <a:p>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1B320A1-F1CD-4B7A-8201-1692516E3188}" type="slidenum">
              <a:rPr lang="en-US" smtClean="0"/>
              <a:pPr/>
              <a:t>21</a:t>
            </a:fld>
            <a:endParaRPr lang="en-US" dirty="0"/>
          </a:p>
        </p:txBody>
      </p:sp>
      <p:sp>
        <p:nvSpPr>
          <p:cNvPr id="6" name="Header Placeholder 5"/>
          <p:cNvSpPr>
            <a:spLocks noGrp="1"/>
          </p:cNvSpPr>
          <p:nvPr>
            <p:ph type="hdr" sz="quarter" idx="11"/>
          </p:nvPr>
        </p:nvSpPr>
        <p:spPr/>
        <p:txBody>
          <a:bodyPr/>
          <a:lstStyle/>
          <a:p>
            <a:r>
              <a:rPr lang="en-US" dirty="0" smtClean="0"/>
              <a:t>150 Years of Keeping the Promise</a:t>
            </a:r>
            <a:endParaRPr lang="en-US" dirty="0"/>
          </a:p>
        </p:txBody>
      </p:sp>
      <p:sp>
        <p:nvSpPr>
          <p:cNvPr id="5" name="Rectangle 4"/>
          <p:cNvSpPr/>
          <p:nvPr/>
        </p:nvSpPr>
        <p:spPr>
          <a:xfrm>
            <a:off x="223631" y="4272198"/>
            <a:ext cx="6336196" cy="2954655"/>
          </a:xfrm>
          <a:prstGeom prst="rect">
            <a:avLst/>
          </a:prstGeom>
        </p:spPr>
        <p:txBody>
          <a:bodyPr wrap="square">
            <a:spAutoFit/>
          </a:bodyPr>
          <a:lstStyle/>
          <a:p>
            <a:r>
              <a:rPr lang="en-US" u="sng" dirty="0">
                <a:latin typeface="Arial" pitchFamily="34" charset="0"/>
                <a:cs typeface="Arial" pitchFamily="34" charset="0"/>
              </a:rPr>
              <a:t>Our </a:t>
            </a:r>
            <a:r>
              <a:rPr lang="en-US" sz="1400" u="sng" dirty="0">
                <a:latin typeface="Arial" pitchFamily="34" charset="0"/>
                <a:cs typeface="Arial" pitchFamily="34" charset="0"/>
              </a:rPr>
              <a:t>national shrine commitment is central to our culture of accountability</a:t>
            </a:r>
            <a:r>
              <a:rPr lang="en-US" sz="1400" dirty="0">
                <a:latin typeface="Arial" pitchFamily="34" charset="0"/>
                <a:cs typeface="Arial" pitchFamily="34" charset="0"/>
              </a:rPr>
              <a:t>. It comes down to this: we operate our national cemeteries in a manner befitting the Veterans whose service we honor and commemorate. </a:t>
            </a:r>
          </a:p>
          <a:p>
            <a:endParaRPr lang="en-US" sz="1400" u="sng" dirty="0">
              <a:latin typeface="Arial" pitchFamily="34" charset="0"/>
              <a:cs typeface="Arial" pitchFamily="34" charset="0"/>
            </a:endParaRPr>
          </a:p>
          <a:p>
            <a:r>
              <a:rPr lang="en-US" sz="1400" u="sng" dirty="0">
                <a:latin typeface="Arial" pitchFamily="34" charset="0"/>
                <a:cs typeface="Arial" pitchFamily="34" charset="0"/>
              </a:rPr>
              <a:t>This is a photo from Dallas-Ft. Worth National Cemetery, which attained National Shrine status in 2013.</a:t>
            </a:r>
          </a:p>
          <a:p>
            <a:endParaRPr lang="en-US" sz="1400" dirty="0">
              <a:latin typeface="Arial" pitchFamily="34" charset="0"/>
              <a:cs typeface="Arial" pitchFamily="34" charset="0"/>
            </a:endParaRPr>
          </a:p>
          <a:p>
            <a:r>
              <a:rPr lang="en-US" sz="1400" u="sng" dirty="0">
                <a:latin typeface="Arial" pitchFamily="34" charset="0"/>
                <a:cs typeface="Arial" pitchFamily="34" charset="0"/>
              </a:rPr>
              <a:t>So far, </a:t>
            </a:r>
            <a:r>
              <a:rPr lang="en-US" sz="1400" u="sng" dirty="0" smtClean="0">
                <a:latin typeface="Arial" pitchFamily="34" charset="0"/>
                <a:cs typeface="Arial" pitchFamily="34" charset="0"/>
              </a:rPr>
              <a:t>11 </a:t>
            </a:r>
            <a:r>
              <a:rPr lang="en-US" sz="1400" u="sng" dirty="0">
                <a:latin typeface="Arial" pitchFamily="34" charset="0"/>
                <a:cs typeface="Arial" pitchFamily="34" charset="0"/>
              </a:rPr>
              <a:t>national cemeteries have met or exceeded the standards required to achieve “national shrine” status</a:t>
            </a:r>
            <a:r>
              <a:rPr lang="en-US" sz="1400" dirty="0">
                <a:latin typeface="Arial" pitchFamily="34" charset="0"/>
                <a:cs typeface="Arial" pitchFamily="34" charset="0"/>
              </a:rPr>
              <a:t>. </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a:p>
            <a:r>
              <a:rPr lang="en-US" sz="1400" dirty="0">
                <a:latin typeface="Arial" pitchFamily="34" charset="0"/>
                <a:cs typeface="Arial" pitchFamily="34" charset="0"/>
              </a:rPr>
              <a:t>The National Cemetery Shrine Scorecard </a:t>
            </a:r>
            <a:r>
              <a:rPr lang="en-US" sz="1400" u="sng" dirty="0">
                <a:latin typeface="Arial" pitchFamily="34" charset="0"/>
                <a:cs typeface="Arial" pitchFamily="34" charset="0"/>
              </a:rPr>
              <a:t>consists of selected NCA Operational Standards and Measures considered most important to the visual impact the cemetery has on Veterans’ families and cemetery visitors</a:t>
            </a:r>
            <a:r>
              <a:rPr lang="en-US" sz="1400" dirty="0">
                <a:latin typeface="Arial" pitchFamily="34" charset="0"/>
                <a:cs typeface="Arial" pitchFamily="34" charset="0"/>
              </a:rPr>
              <a:t>. </a:t>
            </a:r>
            <a:endParaRPr lang="en-US" sz="1400" u="sng" dirty="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smtClean="0">
                <a:latin typeface="Arial" pitchFamily="34" charset="0"/>
                <a:cs typeface="Arial" pitchFamily="34" charset="0"/>
              </a:rPr>
              <a:t>One of our </a:t>
            </a:r>
            <a:r>
              <a:rPr lang="en-US" sz="1200" u="sng" dirty="0" smtClean="0">
                <a:latin typeface="Arial" pitchFamily="34" charset="0"/>
                <a:cs typeface="Arial" pitchFamily="34" charset="0"/>
              </a:rPr>
              <a:t>key performance measures</a:t>
            </a:r>
            <a:r>
              <a:rPr lang="en-US" sz="1200" dirty="0" smtClean="0">
                <a:latin typeface="Arial" pitchFamily="34" charset="0"/>
                <a:cs typeface="Arial" pitchFamily="34" charset="0"/>
              </a:rPr>
              <a:t> at NCA is the </a:t>
            </a:r>
            <a:r>
              <a:rPr lang="en-US" sz="1200" u="sng" dirty="0" smtClean="0">
                <a:latin typeface="Arial" pitchFamily="34" charset="0"/>
                <a:cs typeface="Arial" pitchFamily="34" charset="0"/>
              </a:rPr>
              <a:t>percentage of Veterans served by a burial option in an open national or state Veterans cemetery, within 75 miles of their homes. The study used this metric as well.</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This is very much in keeping with the </a:t>
            </a:r>
            <a:r>
              <a:rPr lang="en-US" sz="1200" u="sng" dirty="0" smtClean="0">
                <a:latin typeface="Arial" pitchFamily="34" charset="0"/>
                <a:cs typeface="Arial" pitchFamily="34" charset="0"/>
              </a:rPr>
              <a:t>Secretary’s priority of ensuring Veterans and families have access to the benefits and services they earned through their service and sacrifice. </a:t>
            </a:r>
          </a:p>
          <a:p>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At the beginning of </a:t>
            </a:r>
            <a:r>
              <a:rPr lang="en-US" sz="1200" u="sng" dirty="0" smtClean="0">
                <a:latin typeface="Arial" pitchFamily="34" charset="0"/>
                <a:cs typeface="Arial" pitchFamily="34" charset="0"/>
              </a:rPr>
              <a:t>Fiscal Year 04, approximately 75% of Veterans were served</a:t>
            </a:r>
            <a:r>
              <a:rPr lang="en-US" sz="1200" dirty="0" smtClean="0">
                <a:latin typeface="Arial" pitchFamily="34" charset="0"/>
                <a:cs typeface="Arial" pitchFamily="34" charset="0"/>
              </a:rPr>
              <a:t> with a burial option. </a:t>
            </a:r>
          </a:p>
          <a:p>
            <a:r>
              <a:rPr lang="en-US" sz="1200" dirty="0" smtClean="0">
                <a:latin typeface="Arial" pitchFamily="34" charset="0"/>
                <a:cs typeface="Arial" pitchFamily="34" charset="0"/>
              </a:rPr>
              <a:t> </a:t>
            </a:r>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r>
              <a:rPr lang="en-US" dirty="0" smtClean="0"/>
              <a:t>We are committed to meeting Veterans’ burial needs, today and in the future. </a:t>
            </a:r>
            <a:r>
              <a:rPr lang="en-US" b="1" u="sng" dirty="0" smtClean="0"/>
              <a:t>The first prong is to extend the service life of existing cemeteries. </a:t>
            </a:r>
            <a:endParaRPr lang="en-US" dirty="0" smtClean="0"/>
          </a:p>
          <a:p>
            <a:r>
              <a:rPr lang="en-US" dirty="0" smtClean="0"/>
              <a:t>This is our top priority, because we want to prevent the loss of a burial option for Veterans who are currently served by a national cemetery. This approach includes expansion projects designed to keep existing national cemeteries open–by developing additional gravesites and columbaria, or by acquiring additional land.   The photo shown here is of the new columbarium at Jefferson Barracks. </a:t>
            </a:r>
          </a:p>
          <a:p>
            <a:r>
              <a:rPr lang="en-US" dirty="0" smtClean="0"/>
              <a:t>There is an increasing trend nationwide for cremation instead of full-casket burials.  Almost half of burials (49%) in national cemeteries  are for cremated remains, and we have some new cemeteries where the rate is far higher.  </a:t>
            </a:r>
          </a:p>
          <a:p>
            <a:r>
              <a:rPr lang="en-US" dirty="0" smtClean="0"/>
              <a:t> </a:t>
            </a:r>
          </a:p>
          <a:p>
            <a:r>
              <a:rPr lang="en-US" dirty="0" smtClean="0"/>
              <a:t>By adding columbaria to existing cemeteries, we are responding to this trend, while also keeping space available for those Veterans who choose to be buried in-ground.</a:t>
            </a:r>
          </a:p>
          <a:p>
            <a:endParaRPr lang="en-US" dirty="0" smtClean="0"/>
          </a:p>
          <a:p>
            <a:r>
              <a:rPr lang="en-US" b="1" u="sng" dirty="0" smtClean="0"/>
              <a:t>The second prong in our strategy is to build new cemeteries. </a:t>
            </a:r>
            <a:endParaRPr lang="en-US" dirty="0" smtClean="0"/>
          </a:p>
          <a:p>
            <a:r>
              <a:rPr lang="en-US" dirty="0" smtClean="0"/>
              <a:t> </a:t>
            </a:r>
          </a:p>
          <a:p>
            <a:r>
              <a:rPr lang="en-US" dirty="0" smtClean="0"/>
              <a:t>We are currently leading the largest expansion of national cemeteries since the Civil War, having built 18 new cemeteries since 1992.</a:t>
            </a:r>
          </a:p>
          <a:p>
            <a:r>
              <a:rPr lang="en-US" dirty="0" smtClean="0"/>
              <a:t>We recently established a new Veterans’ population threshold for determining the location of new national cemeteries. It is 80,000 Veterans within 75 miles of a proposed site. (The old threshold was defined as 170,000 Veterans within 75 miles.) </a:t>
            </a:r>
          </a:p>
          <a:p>
            <a:r>
              <a:rPr lang="en-US" dirty="0" smtClean="0"/>
              <a:t> </a:t>
            </a:r>
          </a:p>
          <a:p>
            <a:r>
              <a:rPr lang="en-US" dirty="0" smtClean="0"/>
              <a:t>Under this change in policy, five new national cemeteries are planned. These new cemeteries will provide a burial option to approximately 500,000 currently unserved Veterans. </a:t>
            </a:r>
          </a:p>
          <a:p>
            <a:r>
              <a:rPr lang="en-US" dirty="0" smtClean="0"/>
              <a:t>Under our urban initiative, we will be establishing columbarium-only sites in densely populated, major metropolitan areas.</a:t>
            </a:r>
          </a:p>
          <a:p>
            <a:r>
              <a:rPr lang="en-US" dirty="0" smtClean="0"/>
              <a:t> </a:t>
            </a:r>
          </a:p>
          <a:p>
            <a:r>
              <a:rPr lang="en-US" dirty="0" smtClean="0"/>
              <a:t>We have also recently established a new Rural Burial Initiative. </a:t>
            </a:r>
          </a:p>
          <a:p>
            <a:endParaRPr lang="en-US" dirty="0" smtClean="0"/>
          </a:p>
          <a:p>
            <a:r>
              <a:rPr lang="en-US" b="1" u="sng" dirty="0" smtClean="0"/>
              <a:t>The</a:t>
            </a:r>
            <a:r>
              <a:rPr lang="en-US" b="1" u="sng" baseline="0" dirty="0" smtClean="0"/>
              <a:t> third prong is to establish State and Tribal cemeteries.  </a:t>
            </a:r>
            <a:endParaRPr lang="en-US" b="1" u="sng" dirty="0" smtClean="0"/>
          </a:p>
          <a:p>
            <a:r>
              <a:rPr lang="en-US" dirty="0" smtClean="0"/>
              <a:t> </a:t>
            </a:r>
          </a:p>
          <a:p>
            <a:endParaRPr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smtClean="0">
                <a:latin typeface="Arial" pitchFamily="34" charset="0"/>
                <a:cs typeface="Arial" pitchFamily="34" charset="0"/>
              </a:rPr>
              <a:t>The </a:t>
            </a:r>
            <a:r>
              <a:rPr lang="en-US" sz="1200" u="sng" dirty="0" smtClean="0">
                <a:latin typeface="Arial" pitchFamily="34" charset="0"/>
                <a:cs typeface="Arial" pitchFamily="34" charset="0"/>
              </a:rPr>
              <a:t>five new national cemeteries</a:t>
            </a:r>
            <a:r>
              <a:rPr lang="en-US" sz="1200" dirty="0" smtClean="0">
                <a:latin typeface="Arial" pitchFamily="34" charset="0"/>
                <a:cs typeface="Arial" pitchFamily="34" charset="0"/>
              </a:rPr>
              <a:t> will be in: </a:t>
            </a:r>
            <a:r>
              <a:rPr lang="en-US" sz="1200" u="sng" dirty="0" smtClean="0">
                <a:latin typeface="Arial" pitchFamily="34" charset="0"/>
                <a:cs typeface="Arial" pitchFamily="34" charset="0"/>
              </a:rPr>
              <a:t>Tallahassee, Florida; </a:t>
            </a:r>
            <a:r>
              <a:rPr lang="en-US" sz="1200" u="sng" dirty="0" err="1" smtClean="0">
                <a:latin typeface="Arial" pitchFamily="34" charset="0"/>
                <a:cs typeface="Arial" pitchFamily="34" charset="0"/>
              </a:rPr>
              <a:t>Scottsmoor</a:t>
            </a:r>
            <a:r>
              <a:rPr lang="en-US" sz="1200" u="sng" dirty="0" smtClean="0">
                <a:latin typeface="Arial" pitchFamily="34" charset="0"/>
                <a:cs typeface="Arial" pitchFamily="34" charset="0"/>
              </a:rPr>
              <a:t>, Florida (which is above Titusville, to serve the Melbourne-Daytona area); Omaha, Nebraska; Western New York, and Southern Colorado</a:t>
            </a:r>
            <a:r>
              <a:rPr lang="en-US" sz="1200" dirty="0" smtClean="0">
                <a:latin typeface="Arial" pitchFamily="34" charset="0"/>
                <a:cs typeface="Arial" pitchFamily="34" charset="0"/>
              </a:rPr>
              <a:t>.  These sites are shown here in </a:t>
            </a:r>
            <a:r>
              <a:rPr lang="en-US" sz="1200" u="sng" dirty="0" smtClean="0">
                <a:latin typeface="Arial" pitchFamily="34" charset="0"/>
                <a:cs typeface="Arial" pitchFamily="34" charset="0"/>
              </a:rPr>
              <a:t>PURPLE</a:t>
            </a:r>
            <a:r>
              <a:rPr lang="en-US" sz="1200" dirty="0" smtClean="0">
                <a:latin typeface="Arial" pitchFamily="34" charset="0"/>
                <a:cs typeface="Arial" pitchFamily="34" charset="0"/>
              </a:rPr>
              <a:t>.  We have acquired land for all five of the new cemeteries and we are “on pace” to break ground this fall for the new Florida cemeteries. </a:t>
            </a:r>
          </a:p>
          <a:p>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-Under our </a:t>
            </a:r>
            <a:r>
              <a:rPr lang="en-US" sz="1200" u="sng" dirty="0" smtClean="0">
                <a:latin typeface="Arial" pitchFamily="34" charset="0"/>
                <a:cs typeface="Arial" pitchFamily="34" charset="0"/>
              </a:rPr>
              <a:t>Urban Burial Initiative</a:t>
            </a:r>
            <a:r>
              <a:rPr lang="en-US" sz="1200" dirty="0" smtClean="0">
                <a:latin typeface="Arial" pitchFamily="34" charset="0"/>
                <a:cs typeface="Arial" pitchFamily="34" charset="0"/>
              </a:rPr>
              <a:t>, we will be establishing </a:t>
            </a:r>
            <a:r>
              <a:rPr lang="en-US" sz="1200" u="sng" dirty="0" smtClean="0">
                <a:latin typeface="Arial" pitchFamily="34" charset="0"/>
                <a:cs typeface="Arial" pitchFamily="34" charset="0"/>
              </a:rPr>
              <a:t>columbarium-only satellite sites in five urban locations</a:t>
            </a:r>
            <a:r>
              <a:rPr lang="en-US" sz="1200" dirty="0" smtClean="0">
                <a:latin typeface="Arial" pitchFamily="34" charset="0"/>
                <a:cs typeface="Arial" pitchFamily="34" charset="0"/>
              </a:rPr>
              <a:t>: Chicago, Indianapolis, Los Angeles, New York and San Francisco.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Construction of these facilities will </a:t>
            </a:r>
            <a:r>
              <a:rPr lang="en-US" sz="1200" u="sng" dirty="0" smtClean="0">
                <a:latin typeface="Arial" pitchFamily="34" charset="0"/>
                <a:cs typeface="Arial" pitchFamily="34" charset="0"/>
              </a:rPr>
              <a:t>better serve urban areas comprised of approximately two million Veterans</a:t>
            </a:r>
            <a:r>
              <a:rPr lang="en-US" sz="1200" dirty="0" smtClean="0">
                <a:latin typeface="Arial" pitchFamily="34" charset="0"/>
                <a:cs typeface="Arial" pitchFamily="34" charset="0"/>
              </a:rPr>
              <a:t> and address concerns raised by NCA’s customers regarding time and distance challenges associated with accessing national cemeteries. </a:t>
            </a:r>
            <a:r>
              <a:rPr lang="en-US" dirty="0" smtClean="0"/>
              <a:t>Two of the cemeteries have been named.  Tallahassee National and Cape Canaveral National.  Both in Florida.</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eaLnBrk="1" hangingPunct="1"/>
            <a:r>
              <a:rPr lang="en-US" sz="1200" dirty="0" smtClean="0"/>
              <a:t>Under our Rural Burial Initiative, 132,000 currently unserved Veterans will gain convenient burial options in North Dakota, Wisconsin, Wyoming, Montana, Utah, Maine, Idaho and Nevada. </a:t>
            </a:r>
          </a:p>
          <a:p>
            <a:pPr eaLnBrk="1" hangingPunct="1"/>
            <a:endParaRPr lang="en-US" sz="1200" dirty="0" smtClean="0"/>
          </a:p>
          <a:p>
            <a:pPr eaLnBrk="1" hangingPunct="1"/>
            <a:r>
              <a:rPr lang="en-US" sz="1200" dirty="0" smtClean="0"/>
              <a:t>These National Veterans Burial Grounds will be NCA-owned and managed lots. The plan is to share a position with a local VHA facility; primary duty would be to oversee interments and contracts at the burial grounds, while remaining time would be spent  in support of VHA.</a:t>
            </a:r>
          </a:p>
          <a:p>
            <a:pPr eaLnBrk="1" hangingPunct="1"/>
            <a:endParaRPr lang="en-US" sz="1200" dirty="0" smtClean="0"/>
          </a:p>
          <a:p>
            <a:pPr eaLnBrk="1" hangingPunct="1"/>
            <a:r>
              <a:rPr lang="en-US" sz="1200" dirty="0" smtClean="0"/>
              <a:t>We recently completed the purchase of Yellowstone National Cemetery in Laurel, Montana (see inset picture), the first of these rural cemeteries.  </a:t>
            </a:r>
          </a:p>
          <a:p>
            <a:endParaRPr b="0" dirty="0">
              <a:solidFill>
                <a:srgbClr val="C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smtClean="0"/>
              <a:t>Encouraging states and tribes to build cemeteries is the</a:t>
            </a:r>
            <a:r>
              <a:rPr lang="en-US" sz="1200" u="sng" dirty="0" smtClean="0"/>
              <a:t> 3</a:t>
            </a:r>
            <a:r>
              <a:rPr lang="en-US" sz="1200" u="sng" baseline="30000" dirty="0" smtClean="0"/>
              <a:t>rd</a:t>
            </a:r>
            <a:r>
              <a:rPr lang="en-US" sz="1200" u="sng" dirty="0" smtClean="0"/>
              <a:t> prong in our strategy. </a:t>
            </a:r>
          </a:p>
          <a:p>
            <a:r>
              <a:rPr lang="en-US" sz="1200" dirty="0" smtClean="0"/>
              <a:t> </a:t>
            </a:r>
          </a:p>
          <a:p>
            <a:r>
              <a:rPr lang="en-US" sz="1200" dirty="0" smtClean="0"/>
              <a:t>93 VA-funded state and tribal cemeteries in </a:t>
            </a:r>
            <a:r>
              <a:rPr lang="en-US" sz="1200" u="sng" dirty="0" smtClean="0"/>
              <a:t>45 </a:t>
            </a:r>
            <a:r>
              <a:rPr lang="en-US" sz="1200" dirty="0" smtClean="0"/>
              <a:t>states, Guam and Saipan.  Among them is </a:t>
            </a:r>
            <a:r>
              <a:rPr lang="en-US" sz="1200" dirty="0" err="1" smtClean="0"/>
              <a:t>Sicangu</a:t>
            </a:r>
            <a:r>
              <a:rPr lang="en-US" sz="1200" dirty="0" smtClean="0"/>
              <a:t> </a:t>
            </a:r>
            <a:r>
              <a:rPr lang="en-US" sz="1200" dirty="0" err="1" smtClean="0"/>
              <a:t>Akicita</a:t>
            </a:r>
            <a:r>
              <a:rPr lang="en-US" sz="1200" dirty="0" smtClean="0"/>
              <a:t> </a:t>
            </a:r>
            <a:r>
              <a:rPr lang="en-US" sz="1200" dirty="0" err="1" smtClean="0"/>
              <a:t>Owicahe</a:t>
            </a:r>
            <a:r>
              <a:rPr lang="en-US" sz="1200" dirty="0" smtClean="0"/>
              <a:t> (Rosebud Sioux Tribe Veteran Cemetery, White River, SD).  Dedicated in August 2013, Administration Building is pictured here.</a:t>
            </a:r>
          </a:p>
          <a:p>
            <a:r>
              <a:rPr lang="en-US" sz="1200" dirty="0" smtClean="0"/>
              <a:t> </a:t>
            </a:r>
          </a:p>
          <a:p>
            <a:r>
              <a:rPr lang="en-US" sz="1200" dirty="0" smtClean="0"/>
              <a:t>In total, we have awarded over </a:t>
            </a:r>
            <a:r>
              <a:rPr lang="en-US" sz="1200" u="sng" dirty="0" smtClean="0"/>
              <a:t>$578 million</a:t>
            </a:r>
            <a:r>
              <a:rPr lang="en-US" sz="1200" dirty="0" smtClean="0"/>
              <a:t> in grant funds since grants program authorization in 1978.</a:t>
            </a:r>
          </a:p>
          <a:p>
            <a:r>
              <a:rPr lang="en-US" sz="1200" dirty="0" smtClean="0"/>
              <a:t> </a:t>
            </a:r>
          </a:p>
          <a:p>
            <a:r>
              <a:rPr lang="en-US" sz="1200" dirty="0" smtClean="0"/>
              <a:t>During FY13, state and tribal cemeteries conducted </a:t>
            </a:r>
            <a:r>
              <a:rPr lang="en-US" sz="1200" u="sng" dirty="0" smtClean="0"/>
              <a:t>32,000 burials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NCA has received the draft of an independent study on Emerging Burial Practices and results of a nationwide survey of Veterans regarding their satisfaction with current burial options and interest in possible new options, e.g. “green burials”, in our national cemeteries.  Booz Allan Hamilton presented the study and survey findings to NCA senior leadership on August 24, 2014.  NCA expects to use the study as a cornerstone of its new Strategic Plan 2015-2021. </a:t>
            </a:r>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27</a:t>
            </a:fld>
            <a:endParaRPr lang="en-US"/>
          </a:p>
        </p:txBody>
      </p:sp>
    </p:spTree>
    <p:extLst>
      <p:ext uri="{BB962C8B-B14F-4D97-AF65-F5344CB8AC3E}">
        <p14:creationId xmlns:p14="http://schemas.microsoft.com/office/powerpoint/2010/main" val="3219536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Provide your title and your major responsibilities with respect to your organization</a:t>
            </a:r>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2"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0"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6663D43-2E7B-41CE-AA8A-567ACAFF18D5}"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29</a:t>
            </a:fld>
            <a:endParaRPr lang="en-US"/>
          </a:p>
        </p:txBody>
      </p:sp>
    </p:spTree>
    <p:extLst>
      <p:ext uri="{BB962C8B-B14F-4D97-AF65-F5344CB8AC3E}">
        <p14:creationId xmlns:p14="http://schemas.microsoft.com/office/powerpoint/2010/main" val="80693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eaLnBrk="1" hangingPunct="1">
              <a:spcBef>
                <a:spcPct val="0"/>
              </a:spcBef>
            </a:pPr>
            <a:r>
              <a:rPr lang="en-US" sz="1200" u="sng" dirty="0" smtClean="0">
                <a:latin typeface="Arial" charset="0"/>
                <a:cs typeface="Arial" charset="0"/>
              </a:rPr>
              <a:t>We are currently commemorating the 150</a:t>
            </a:r>
            <a:r>
              <a:rPr lang="en-US" sz="1200" u="sng" baseline="30000" dirty="0" smtClean="0">
                <a:latin typeface="Arial" charset="0"/>
                <a:cs typeface="Arial" charset="0"/>
              </a:rPr>
              <a:t>th</a:t>
            </a:r>
            <a:r>
              <a:rPr lang="en-US" sz="1200" u="sng" dirty="0" smtClean="0">
                <a:latin typeface="Arial" charset="0"/>
                <a:cs typeface="Arial" charset="0"/>
              </a:rPr>
              <a:t> anniversary of the Civil War and of the establishment of national cemeteries.</a:t>
            </a:r>
            <a:endParaRPr lang="en-US" sz="1200" dirty="0" smtClean="0">
              <a:latin typeface="Arial" charset="0"/>
              <a:cs typeface="Arial" charset="0"/>
            </a:endParaRPr>
          </a:p>
          <a:p>
            <a:pPr eaLnBrk="1" hangingPunct="1">
              <a:spcBef>
                <a:spcPct val="0"/>
              </a:spcBef>
            </a:pPr>
            <a:endParaRPr lang="en-US" sz="1200" dirty="0" smtClean="0">
              <a:latin typeface="Arial" charset="0"/>
              <a:cs typeface="Arial" charset="0"/>
            </a:endParaRPr>
          </a:p>
          <a:p>
            <a:pPr eaLnBrk="1" hangingPunct="1">
              <a:spcBef>
                <a:spcPct val="0"/>
              </a:spcBef>
            </a:pPr>
            <a:r>
              <a:rPr lang="en-US" sz="1200" dirty="0" smtClean="0">
                <a:latin typeface="Arial" charset="0"/>
                <a:cs typeface="Arial" charset="0"/>
              </a:rPr>
              <a:t>The first national cemeteries were </a:t>
            </a:r>
            <a:r>
              <a:rPr lang="en-US" sz="1200" u="sng" dirty="0" smtClean="0">
                <a:latin typeface="Arial" charset="0"/>
                <a:cs typeface="Arial" charset="0"/>
              </a:rPr>
              <a:t>developed during the Civil War</a:t>
            </a:r>
            <a:r>
              <a:rPr lang="en-US" sz="1200" dirty="0" smtClean="0">
                <a:latin typeface="Arial" charset="0"/>
                <a:cs typeface="Arial" charset="0"/>
              </a:rPr>
              <a:t>, and we still manage about 100 properties dating to that period. </a:t>
            </a:r>
          </a:p>
          <a:p>
            <a:pPr eaLnBrk="1" hangingPunct="1">
              <a:spcBef>
                <a:spcPct val="0"/>
              </a:spcBef>
            </a:pPr>
            <a:endParaRPr lang="en-US" sz="1200" dirty="0" smtClean="0">
              <a:latin typeface="Arial" charset="0"/>
              <a:cs typeface="Arial" charset="0"/>
            </a:endParaRPr>
          </a:p>
          <a:p>
            <a:pPr eaLnBrk="1" hangingPunct="1">
              <a:spcBef>
                <a:spcPct val="0"/>
              </a:spcBef>
            </a:pPr>
            <a:r>
              <a:rPr lang="en-US" sz="1200" dirty="0" smtClean="0">
                <a:latin typeface="Arial" charset="0"/>
                <a:cs typeface="Arial" charset="0"/>
              </a:rPr>
              <a:t>Before the cemeteries were established, </a:t>
            </a:r>
            <a:r>
              <a:rPr lang="en-US" sz="1200" u="sng" dirty="0" smtClean="0">
                <a:latin typeface="Arial" charset="0"/>
                <a:cs typeface="Arial" charset="0"/>
              </a:rPr>
              <a:t>soldiers were typically buried where they died in battle</a:t>
            </a:r>
            <a:r>
              <a:rPr lang="en-US" sz="1200" dirty="0" smtClean="0">
                <a:latin typeface="Arial" charset="0"/>
                <a:cs typeface="Arial" charset="0"/>
              </a:rPr>
              <a:t>. In </a:t>
            </a:r>
            <a:r>
              <a:rPr lang="en-US" sz="1200" u="sng" dirty="0" smtClean="0">
                <a:latin typeface="Arial" charset="0"/>
                <a:cs typeface="Arial" charset="0"/>
              </a:rPr>
              <a:t>1862, Congress enacted legislation authorizing President Abraham Lincoln to purchase grounds for use as national cemeteries</a:t>
            </a:r>
            <a:r>
              <a:rPr lang="en-US" sz="1200" dirty="0" smtClean="0">
                <a:latin typeface="Arial" charset="0"/>
                <a:cs typeface="Arial" charset="0"/>
              </a:rPr>
              <a:t>. </a:t>
            </a:r>
          </a:p>
          <a:p>
            <a:pPr eaLnBrk="1" hangingPunct="1">
              <a:spcBef>
                <a:spcPct val="0"/>
              </a:spcBef>
            </a:pPr>
            <a:endParaRPr lang="en-US" sz="1200" dirty="0" smtClean="0">
              <a:latin typeface="Arial" charset="0"/>
              <a:cs typeface="Arial" charset="0"/>
            </a:endParaRPr>
          </a:p>
          <a:p>
            <a:pPr eaLnBrk="1" hangingPunct="1">
              <a:spcBef>
                <a:spcPct val="0"/>
              </a:spcBef>
            </a:pPr>
            <a:r>
              <a:rPr lang="en-US" sz="1200" dirty="0" smtClean="0">
                <a:latin typeface="Arial" charset="0"/>
                <a:cs typeface="Arial" charset="0"/>
              </a:rPr>
              <a:t>As commander-in-chief and a Veteran himself, Lincoln understood the sacrifices of soldiers and their families. In his Second Inaugural Address, he </a:t>
            </a:r>
            <a:r>
              <a:rPr lang="en-US" sz="1200" u="sng" dirty="0" smtClean="0">
                <a:latin typeface="Arial" charset="0"/>
                <a:cs typeface="Arial" charset="0"/>
              </a:rPr>
              <a:t>pledged the nation “To care for him who shall have borne the battle and for his widow and his orphan.” That remains VA’s motto today. </a:t>
            </a:r>
          </a:p>
          <a:p>
            <a:pPr eaLnBrk="1" hangingPunct="1">
              <a:spcBef>
                <a:spcPct val="0"/>
              </a:spcBef>
            </a:pPr>
            <a:endParaRPr lang="en-US" sz="1200" u="sng" dirty="0" smtClean="0">
              <a:latin typeface="Arial" charset="0"/>
              <a:cs typeface="Arial" charset="0"/>
            </a:endParaRPr>
          </a:p>
          <a:p>
            <a:pPr eaLnBrk="1" hangingPunct="1">
              <a:spcBef>
                <a:spcPct val="0"/>
              </a:spcBef>
            </a:pPr>
            <a:r>
              <a:rPr lang="en-US" sz="1200" dirty="0" smtClean="0">
                <a:latin typeface="Arial" charset="0"/>
                <a:cs typeface="Arial" charset="0"/>
              </a:rPr>
              <a:t>. </a:t>
            </a:r>
          </a:p>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endParaRPr lang="en-US" dirty="0"/>
          </a:p>
        </p:txBody>
      </p:sp>
      <p:sp>
        <p:nvSpPr>
          <p:cNvPr id="4" name="Slide Number Placeholder 3"/>
          <p:cNvSpPr>
            <a:spLocks noGrp="1"/>
          </p:cNvSpPr>
          <p:nvPr>
            <p:ph type="sldNum" sz="quarter" idx="10"/>
          </p:nvPr>
        </p:nvSpPr>
        <p:spPr/>
        <p:txBody>
          <a:bodyPr/>
          <a:lstStyle/>
          <a:p>
            <a:pPr>
              <a:defRPr/>
            </a:pPr>
            <a:fld id="{1A4C2886-902C-4C8C-8CB4-B2E3E63E609E}"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464264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Maintenance at some cemeteries is performed by contractors; this is especially true at cemeteries that are closed to new burials, and outlying soldiers’ lots and plots.</a:t>
            </a:r>
          </a:p>
          <a:p>
            <a:endParaRPr lang="en-US" sz="1600" dirty="0"/>
          </a:p>
          <a:p>
            <a:r>
              <a:rPr lang="en-US" sz="1600" dirty="0"/>
              <a:t>This is Sarasota National Cemetery on Florida’s west coast, one of our newest and still under construction.</a:t>
            </a:r>
          </a:p>
        </p:txBody>
      </p:sp>
      <p:sp>
        <p:nvSpPr>
          <p:cNvPr id="4" name="Slide Number Placeholder 3"/>
          <p:cNvSpPr>
            <a:spLocks noGrp="1"/>
          </p:cNvSpPr>
          <p:nvPr>
            <p:ph type="sldNum" sz="quarter" idx="10"/>
          </p:nvPr>
        </p:nvSpPr>
        <p:spPr/>
        <p:txBody>
          <a:bodyPr/>
          <a:lstStyle/>
          <a:p>
            <a:fld id="{9D90BF48-DDC1-4955-BDE8-89D30916BD4F}"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We buy equipment and vehicles for use in cemetery operations. We work closely with manufacturers/suppliers to address our unique needs. </a:t>
            </a:r>
          </a:p>
          <a:p>
            <a:endParaRPr lang="en-US" sz="1600" dirty="0"/>
          </a:p>
          <a:p>
            <a:r>
              <a:rPr lang="en-US" sz="1600" dirty="0"/>
              <a:t>Here you see a Toro vehicle adapted as a casket carrier; it is small and maneuverable enough to move and operate between rows of headstones without damaging turf and nearby headstones and monuments.</a:t>
            </a:r>
          </a:p>
          <a:p>
            <a:endParaRPr lang="en-US" sz="1600" dirty="0"/>
          </a:p>
          <a:p>
            <a:r>
              <a:rPr lang="en-US" sz="1600" dirty="0"/>
              <a:t>We also buy office supplies and equipment and maintenance contracts for that equipment. </a:t>
            </a:r>
          </a:p>
        </p:txBody>
      </p:sp>
      <p:sp>
        <p:nvSpPr>
          <p:cNvPr id="4" name="Slide Number Placeholder 3"/>
          <p:cNvSpPr>
            <a:spLocks noGrp="1"/>
          </p:cNvSpPr>
          <p:nvPr>
            <p:ph type="sldNum" sz="quarter" idx="10"/>
          </p:nvPr>
        </p:nvSpPr>
        <p:spPr/>
        <p:txBody>
          <a:bodyPr/>
          <a:lstStyle/>
          <a:p>
            <a:fld id="{9D90BF48-DDC1-4955-BDE8-89D30916BD4F}"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a:t>In addition to buying things, we also contract for a number of services.</a:t>
            </a:r>
          </a:p>
          <a:p>
            <a:endParaRPr lang="en-US" sz="1600" dirty="0"/>
          </a:p>
          <a:p>
            <a:r>
              <a:rPr lang="en-US" sz="1600" dirty="0"/>
              <a:t>We hire training contractors/instructional designers to help us develop robust courses and training materials for our National Training Center. Here you see our Under Secretary, Steve Muro, visiting with participants in our new Caretaker Course, which contractors helped us design.</a:t>
            </a:r>
          </a:p>
          <a:p>
            <a:endParaRPr lang="en-US" sz="1600" dirty="0"/>
          </a:p>
          <a:p>
            <a:r>
              <a:rPr lang="en-US" sz="1600" dirty="0"/>
              <a:t>We also contract out a number of studies and surveys, as I mentioned (emerging burial; internal customer satisfaction survey, etc.)</a:t>
            </a:r>
          </a:p>
          <a:p>
            <a:endParaRPr lang="en-US" sz="1600" dirty="0"/>
          </a:p>
          <a:p>
            <a:r>
              <a:rPr lang="en-US" sz="1600" dirty="0"/>
              <a:t>We also hire security, janitorial and trash disposal services at our cemeteries and other offices</a:t>
            </a:r>
          </a:p>
        </p:txBody>
      </p:sp>
      <p:sp>
        <p:nvSpPr>
          <p:cNvPr id="4" name="Slide Number Placeholder 3"/>
          <p:cNvSpPr>
            <a:spLocks noGrp="1"/>
          </p:cNvSpPr>
          <p:nvPr>
            <p:ph type="sldNum" sz="quarter" idx="10"/>
          </p:nvPr>
        </p:nvSpPr>
        <p:spPr/>
        <p:txBody>
          <a:bodyPr/>
          <a:lstStyle/>
          <a:p>
            <a:fld id="{9D90BF48-DDC1-4955-BDE8-89D30916BD4F}"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3631" y="4344025"/>
            <a:ext cx="6410739" cy="4575123"/>
          </a:xfrm>
        </p:spPr>
        <p:txBody>
          <a:bodyPr>
            <a:normAutofit/>
          </a:bodyPr>
          <a:lstStyle/>
          <a:p>
            <a:r>
              <a:rPr lang="en-US" sz="1600" dirty="0"/>
              <a:t>We are currently leading the largest expansion of national cemeteries since the Civil War. </a:t>
            </a:r>
          </a:p>
          <a:p>
            <a:endParaRPr lang="en-US" sz="1600" dirty="0"/>
          </a:p>
          <a:p>
            <a:r>
              <a:rPr lang="en-US" sz="1600" dirty="0"/>
              <a:t>We built 18 new national cemeteries between 1992 and 2010, and five more planned in FL (2), NE, NY, and CO.</a:t>
            </a:r>
          </a:p>
          <a:p>
            <a:endParaRPr lang="en-US" sz="1600" dirty="0"/>
          </a:p>
          <a:p>
            <a:r>
              <a:rPr lang="en-US" sz="1600" dirty="0"/>
              <a:t>We build in phases to meet burial demands, usually in 10-year increments. </a:t>
            </a:r>
          </a:p>
          <a:p>
            <a:endParaRPr lang="en-US" sz="1600" dirty="0"/>
          </a:p>
          <a:p>
            <a:r>
              <a:rPr lang="en-US" sz="1600" dirty="0"/>
              <a:t>Last year, we introduced our urban initiative, under which we will build columbarium-only satellite cemeteries in densely populated urban areas, where the existing national cemeteries are closed (NY City, San Francisco, Chicago, Indianapolis, and LA). </a:t>
            </a:r>
          </a:p>
          <a:p>
            <a:endParaRPr lang="en-US" sz="1600" dirty="0"/>
          </a:p>
          <a:p>
            <a:r>
              <a:rPr lang="en-US" sz="1600" dirty="0"/>
              <a:t>Obviously, this requires architectural and engineering expertise and large construction contracts.</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9D90BF48-DDC1-4955-BDE8-89D30916BD4F}"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We also have a number of special projects ongoing at any time, including what we call “millennium projects”, which Congress funded to help us bring cemetery appearance up to national shrine standards.</a:t>
            </a:r>
          </a:p>
          <a:p>
            <a:endParaRPr lang="en-US" sz="1600" dirty="0"/>
          </a:p>
          <a:p>
            <a:r>
              <a:rPr lang="en-US" sz="1600" dirty="0"/>
              <a:t>These projects include  “raise and realign” efforts like the one you see here at Los Angeles National Cemetery. This employs a marker support system to keep headstones and markers correctly aligned for longer periods of time. </a:t>
            </a:r>
          </a:p>
          <a:p>
            <a:endParaRPr lang="en-US" sz="1600" dirty="0"/>
          </a:p>
        </p:txBody>
      </p:sp>
      <p:sp>
        <p:nvSpPr>
          <p:cNvPr id="4" name="Slide Number Placeholder 3"/>
          <p:cNvSpPr>
            <a:spLocks noGrp="1"/>
          </p:cNvSpPr>
          <p:nvPr>
            <p:ph type="sldNum" sz="quarter" idx="10"/>
          </p:nvPr>
        </p:nvSpPr>
        <p:spPr/>
        <p:txBody>
          <a:bodyPr/>
          <a:lstStyle/>
          <a:p>
            <a:fld id="{9D90BF48-DDC1-4955-BDE8-89D30916BD4F}"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Other special projects include wide-ranging historic preservation/conservation activity, ranging from lodge and monument restoration to mothballing. Over 100 of the properties we manage date to the Civil War, so we also play an important role as caretakers of American history.</a:t>
            </a:r>
          </a:p>
          <a:p>
            <a:endParaRPr lang="en-US" sz="1600" dirty="0"/>
          </a:p>
          <a:p>
            <a:r>
              <a:rPr lang="en-US" sz="1600" dirty="0"/>
              <a:t>ARRA allowed us to take on a number of projects in this arena. The one you see here is restoration of a monument  for Union soldiers at Knoxville National Cemetery in Tennessee. </a:t>
            </a:r>
          </a:p>
          <a:p>
            <a:endParaRPr lang="en-US" sz="1600" dirty="0"/>
          </a:p>
          <a:p>
            <a:r>
              <a:rPr lang="en-US" sz="1600" dirty="0"/>
              <a:t>We do not have the skills in-house to take on this kind of work. </a:t>
            </a:r>
          </a:p>
        </p:txBody>
      </p:sp>
      <p:sp>
        <p:nvSpPr>
          <p:cNvPr id="4" name="Slide Number Placeholder 3"/>
          <p:cNvSpPr>
            <a:spLocks noGrp="1"/>
          </p:cNvSpPr>
          <p:nvPr>
            <p:ph type="sldNum" sz="quarter" idx="10"/>
          </p:nvPr>
        </p:nvSpPr>
        <p:spPr/>
        <p:txBody>
          <a:bodyPr/>
          <a:lstStyle/>
          <a:p>
            <a:fld id="{9D90BF48-DDC1-4955-BDE8-89D30916BD4F}"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9D90BF48-DDC1-4955-BDE8-89D30916BD4F}"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1232" indent="-285089" eaLnBrk="0" hangingPunct="0">
              <a:defRPr>
                <a:solidFill>
                  <a:schemeClr val="tx1"/>
                </a:solidFill>
                <a:latin typeface="Arial" pitchFamily="34" charset="0"/>
              </a:defRPr>
            </a:lvl2pPr>
            <a:lvl3pPr marL="1140357" indent="-228072" eaLnBrk="0" hangingPunct="0">
              <a:defRPr>
                <a:solidFill>
                  <a:schemeClr val="tx1"/>
                </a:solidFill>
                <a:latin typeface="Arial" pitchFamily="34" charset="0"/>
              </a:defRPr>
            </a:lvl3pPr>
            <a:lvl4pPr marL="1596500" indent="-228072" eaLnBrk="0" hangingPunct="0">
              <a:defRPr>
                <a:solidFill>
                  <a:schemeClr val="tx1"/>
                </a:solidFill>
                <a:latin typeface="Arial" pitchFamily="34" charset="0"/>
              </a:defRPr>
            </a:lvl4pPr>
            <a:lvl5pPr marL="2052643" indent="-228072" eaLnBrk="0" hangingPunct="0">
              <a:defRPr>
                <a:solidFill>
                  <a:schemeClr val="tx1"/>
                </a:solidFill>
                <a:latin typeface="Arial" pitchFamily="34" charset="0"/>
              </a:defRPr>
            </a:lvl5pPr>
            <a:lvl6pPr marL="2508786" indent="-228072" eaLnBrk="0" fontAlgn="base" hangingPunct="0">
              <a:spcBef>
                <a:spcPct val="0"/>
              </a:spcBef>
              <a:spcAft>
                <a:spcPct val="0"/>
              </a:spcAft>
              <a:defRPr>
                <a:solidFill>
                  <a:schemeClr val="tx1"/>
                </a:solidFill>
                <a:latin typeface="Arial" pitchFamily="34" charset="0"/>
              </a:defRPr>
            </a:lvl6pPr>
            <a:lvl7pPr marL="2964928" indent="-228072" eaLnBrk="0" fontAlgn="base" hangingPunct="0">
              <a:spcBef>
                <a:spcPct val="0"/>
              </a:spcBef>
              <a:spcAft>
                <a:spcPct val="0"/>
              </a:spcAft>
              <a:defRPr>
                <a:solidFill>
                  <a:schemeClr val="tx1"/>
                </a:solidFill>
                <a:latin typeface="Arial" pitchFamily="34" charset="0"/>
              </a:defRPr>
            </a:lvl7pPr>
            <a:lvl8pPr marL="3421071" indent="-228072" eaLnBrk="0" fontAlgn="base" hangingPunct="0">
              <a:spcBef>
                <a:spcPct val="0"/>
              </a:spcBef>
              <a:spcAft>
                <a:spcPct val="0"/>
              </a:spcAft>
              <a:defRPr>
                <a:solidFill>
                  <a:schemeClr val="tx1"/>
                </a:solidFill>
                <a:latin typeface="Arial" pitchFamily="34" charset="0"/>
              </a:defRPr>
            </a:lvl8pPr>
            <a:lvl9pPr marL="3877214" indent="-228072"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FAD14FF-8BF3-4B6B-BA90-F90AA68B63EF}" type="slidenum">
              <a:rPr lang="en-US" smtClean="0">
                <a:latin typeface="Calibri" pitchFamily="34" charset="0"/>
              </a:rPr>
              <a:pPr eaLnBrk="1" fontAlgn="base" hangingPunct="1">
                <a:spcBef>
                  <a:spcPct val="0"/>
                </a:spcBef>
                <a:spcAft>
                  <a:spcPct val="0"/>
                </a:spcAft>
              </a:pPr>
              <a:t>40</a:t>
            </a:fld>
            <a:endParaRPr lang="en-US"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400" dirty="0" smtClean="0">
                <a:latin typeface="Arial" pitchFamily="34" charset="0"/>
                <a:cs typeface="Arial" pitchFamily="34" charset="0"/>
              </a:rPr>
              <a:t>Our </a:t>
            </a:r>
            <a:r>
              <a:rPr lang="en-US" sz="1400" u="sng" dirty="0" smtClean="0">
                <a:latin typeface="Arial" pitchFamily="34" charset="0"/>
                <a:cs typeface="Arial" pitchFamily="34" charset="0"/>
              </a:rPr>
              <a:t>mission statement highlights NCA’s obligation to honor Veterans and families.</a:t>
            </a:r>
          </a:p>
          <a:p>
            <a:endParaRPr lang="en-US" sz="1400" dirty="0" smtClean="0">
              <a:latin typeface="Arial" pitchFamily="34" charset="0"/>
              <a:cs typeface="Arial" pitchFamily="34" charset="0"/>
            </a:endParaRPr>
          </a:p>
          <a:p>
            <a:r>
              <a:rPr lang="en-US" sz="1400" u="sng" dirty="0" smtClean="0">
                <a:latin typeface="Arial" pitchFamily="34" charset="0"/>
                <a:cs typeface="Arial" pitchFamily="34" charset="0"/>
              </a:rPr>
              <a:t>All of us at NCA view our mission as a Sacred Trust</a:t>
            </a:r>
            <a:r>
              <a:rPr lang="en-US" sz="1400" dirty="0" smtClean="0">
                <a:latin typeface="Arial" pitchFamily="34" charset="0"/>
                <a:cs typeface="Arial" pitchFamily="34" charset="0"/>
              </a:rPr>
              <a:t>.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Our mission drive our vision:  to be THE MODEL OF EXCELLENCE in providing burial services to Veterans and their families. Our commitment to excellence is reflected in our passion for </a:t>
            </a:r>
            <a:r>
              <a:rPr lang="en-US" sz="1200" u="sng" dirty="0" smtClean="0">
                <a:latin typeface="Arial" pitchFamily="34" charset="0"/>
                <a:cs typeface="Arial" pitchFamily="34" charset="0"/>
              </a:rPr>
              <a:t>customer service </a:t>
            </a:r>
            <a:r>
              <a:rPr lang="en-US" sz="1200" dirty="0" smtClean="0">
                <a:latin typeface="Arial" pitchFamily="34" charset="0"/>
                <a:cs typeface="Arial" pitchFamily="34" charset="0"/>
              </a:rPr>
              <a:t>which I explain in further detail in our next slide.</a:t>
            </a: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This is what NCA is responsible for. The first four are </a:t>
            </a:r>
            <a:r>
              <a:rPr lang="en-US" sz="1200" u="sng" dirty="0" smtClean="0">
                <a:latin typeface="Arial" pitchFamily="34" charset="0"/>
                <a:cs typeface="Arial" pitchFamily="34" charset="0"/>
              </a:rPr>
              <a:t>statutory missions, under Title 38.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As you saw in our mission statement, we provide </a:t>
            </a:r>
            <a:r>
              <a:rPr lang="en-US" sz="1200" u="sng" dirty="0" smtClean="0">
                <a:latin typeface="Arial" pitchFamily="34" charset="0"/>
                <a:cs typeface="Arial" pitchFamily="34" charset="0"/>
              </a:rPr>
              <a:t>burial for Veterans and eligible family members</a:t>
            </a:r>
            <a:r>
              <a:rPr lang="en-US" sz="1200" dirty="0" smtClean="0">
                <a:latin typeface="Arial" pitchFamily="34" charset="0"/>
                <a:cs typeface="Arial" pitchFamily="34" charset="0"/>
              </a:rPr>
              <a:t> and maintain their burial sites as </a:t>
            </a:r>
            <a:r>
              <a:rPr lang="en-US" sz="1200" u="sng" dirty="0" smtClean="0">
                <a:latin typeface="Arial" pitchFamily="34" charset="0"/>
                <a:cs typeface="Arial" pitchFamily="34" charset="0"/>
              </a:rPr>
              <a:t>national shrines</a:t>
            </a:r>
            <a:r>
              <a:rPr lang="en-US" sz="1200" dirty="0" smtClean="0">
                <a:latin typeface="Arial" pitchFamily="34" charset="0"/>
                <a:cs typeface="Arial" pitchFamily="34" charset="0"/>
              </a:rPr>
              <a:t>, so each of our </a:t>
            </a:r>
            <a:r>
              <a:rPr lang="en-US" sz="1200" u="sng" dirty="0" smtClean="0">
                <a:latin typeface="Arial" pitchFamily="34" charset="0"/>
                <a:cs typeface="Arial" pitchFamily="34" charset="0"/>
              </a:rPr>
              <a:t>visitors</a:t>
            </a:r>
            <a:r>
              <a:rPr lang="en-US" sz="1200" dirty="0" smtClean="0">
                <a:latin typeface="Arial" pitchFamily="34" charset="0"/>
                <a:cs typeface="Arial" pitchFamily="34" charset="0"/>
              </a:rPr>
              <a:t> departs feeling these places are worthy of Veterans’ service and sacrifice.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We administer a </a:t>
            </a:r>
            <a:r>
              <a:rPr lang="en-US" sz="1200" u="sng" dirty="0" smtClean="0">
                <a:latin typeface="Arial" pitchFamily="34" charset="0"/>
                <a:cs typeface="Arial" pitchFamily="34" charset="0"/>
              </a:rPr>
              <a:t>grants program </a:t>
            </a:r>
            <a:r>
              <a:rPr lang="en-US" sz="1200" dirty="0" smtClean="0">
                <a:latin typeface="Arial" pitchFamily="34" charset="0"/>
                <a:cs typeface="Arial" pitchFamily="34" charset="0"/>
              </a:rPr>
              <a:t>for construction of State and Tribal Veterans cemeteries.</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We furnish </a:t>
            </a:r>
            <a:r>
              <a:rPr lang="en-US" sz="1200" u="sng" dirty="0" smtClean="0">
                <a:latin typeface="Arial" pitchFamily="34" charset="0"/>
                <a:cs typeface="Arial" pitchFamily="34" charset="0"/>
              </a:rPr>
              <a:t>headstones, markers and medallions, and we administer the Presidential Memorial Certificate</a:t>
            </a:r>
            <a:r>
              <a:rPr lang="en-US" sz="1200" dirty="0" smtClean="0">
                <a:latin typeface="Arial" pitchFamily="34" charset="0"/>
                <a:cs typeface="Arial" pitchFamily="34" charset="0"/>
              </a:rPr>
              <a:t> program.</a:t>
            </a:r>
          </a:p>
          <a:p>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We also manage </a:t>
            </a:r>
            <a:r>
              <a:rPr lang="en-US" sz="1200" u="sng" dirty="0" smtClean="0">
                <a:latin typeface="Arial" pitchFamily="34" charset="0"/>
                <a:cs typeface="Arial" pitchFamily="34" charset="0"/>
              </a:rPr>
              <a:t>VA’s First Notice of Death program, which provides centralized processing for notifications of Veteran deaths</a:t>
            </a:r>
            <a:r>
              <a:rPr lang="en-US" sz="1200" dirty="0" smtClean="0">
                <a:latin typeface="Arial" pitchFamily="34" charset="0"/>
                <a:cs typeface="Arial" pitchFamily="34" charset="0"/>
              </a:rPr>
              <a:t>. We assumed this responsibility from VBA administratively—that is, it is not one of our statutory missions.</a:t>
            </a:r>
          </a:p>
          <a:p>
            <a:pPr lvl="0"/>
            <a:endParaRPr lang="en-US" sz="1200" dirty="0" smtClean="0">
              <a:latin typeface="Arial" pitchFamily="34" charset="0"/>
              <a:cs typeface="Arial" pitchFamily="34" charset="0"/>
            </a:endParaRPr>
          </a:p>
          <a:p>
            <a:pPr indent="-237761"/>
            <a:r>
              <a:rPr lang="en-US" sz="1200" dirty="0" smtClean="0">
                <a:latin typeface="Arial" pitchFamily="34" charset="0"/>
                <a:cs typeface="Arial" pitchFamily="34" charset="0"/>
              </a:rPr>
              <a:t>I will touch on these responsibilities in more detail as we move through the presentation.</a:t>
            </a:r>
          </a:p>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5</a:t>
            </a:fld>
            <a:endParaRPr lang="en-US"/>
          </a:p>
        </p:txBody>
      </p:sp>
    </p:spTree>
    <p:extLst>
      <p:ext uri="{BB962C8B-B14F-4D97-AF65-F5344CB8AC3E}">
        <p14:creationId xmlns:p14="http://schemas.microsoft.com/office/powerpoint/2010/main" val="175561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20000"/>
          </a:bodyPr>
          <a:lstStyle/>
          <a:p>
            <a:r>
              <a:rPr lang="en-US" sz="1200" dirty="0" smtClean="0">
                <a:latin typeface="Arial" pitchFamily="34" charset="0"/>
                <a:cs typeface="Arial" pitchFamily="34" charset="0"/>
              </a:rPr>
              <a:t>Most of the national cemeteries were </a:t>
            </a:r>
            <a:r>
              <a:rPr lang="en-US" sz="1200" u="sng" dirty="0" smtClean="0">
                <a:latin typeface="Arial" pitchFamily="34" charset="0"/>
                <a:cs typeface="Arial" pitchFamily="34" charset="0"/>
              </a:rPr>
              <a:t>managed by the Army Department until 1973, when Congress passed a law transferring many of the national cemeteries to the Veterans Administration</a:t>
            </a:r>
            <a:r>
              <a:rPr lang="en-US" sz="1200" dirty="0" smtClean="0">
                <a:latin typeface="Arial" pitchFamily="34" charset="0"/>
                <a:cs typeface="Arial" pitchFamily="34" charset="0"/>
              </a:rPr>
              <a:t>, creating the National Cemetery System. The </a:t>
            </a:r>
            <a:r>
              <a:rPr lang="en-US" sz="1200" u="sng" dirty="0" smtClean="0">
                <a:latin typeface="Arial" pitchFamily="34" charset="0"/>
                <a:cs typeface="Arial" pitchFamily="34" charset="0"/>
              </a:rPr>
              <a:t>name was changed to the National Cemetery Administration </a:t>
            </a:r>
            <a:r>
              <a:rPr lang="en-US" sz="1200" dirty="0" smtClean="0">
                <a:latin typeface="Arial" pitchFamily="34" charset="0"/>
                <a:cs typeface="Arial" pitchFamily="34" charset="0"/>
              </a:rPr>
              <a:t>in 1998.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However, other entities still manage Veterans and military cemeteries today, as shown here.  </a:t>
            </a:r>
            <a:r>
              <a:rPr lang="en-US" sz="1200" u="sng" dirty="0" smtClean="0">
                <a:latin typeface="Arial" pitchFamily="34" charset="0"/>
                <a:cs typeface="Arial" pitchFamily="34" charset="0"/>
              </a:rPr>
              <a:t>VA has oversight of 131 cemeteries, plus 33 other soldiers’ lots, plots and monument sites</a:t>
            </a:r>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The </a:t>
            </a:r>
            <a:r>
              <a:rPr lang="en-US" sz="1200" u="sng" dirty="0" smtClean="0">
                <a:latin typeface="Arial" pitchFamily="34" charset="0"/>
                <a:cs typeface="Arial" pitchFamily="34" charset="0"/>
              </a:rPr>
              <a:t>Army still manages two national cemeteries</a:t>
            </a:r>
            <a:r>
              <a:rPr lang="en-US" sz="1200" dirty="0" smtClean="0">
                <a:latin typeface="Arial" pitchFamily="34" charset="0"/>
                <a:cs typeface="Arial" pitchFamily="34" charset="0"/>
              </a:rPr>
              <a:t>—</a:t>
            </a:r>
            <a:r>
              <a:rPr lang="en-US" sz="1200" u="sng" dirty="0" smtClean="0">
                <a:latin typeface="Arial" pitchFamily="34" charset="0"/>
                <a:cs typeface="Arial" pitchFamily="34" charset="0"/>
              </a:rPr>
              <a:t>Arlington</a:t>
            </a:r>
            <a:r>
              <a:rPr lang="en-US" sz="1200" dirty="0" smtClean="0">
                <a:latin typeface="Arial" pitchFamily="34" charset="0"/>
                <a:cs typeface="Arial" pitchFamily="34" charset="0"/>
              </a:rPr>
              <a:t> National Cemetery and the one at the </a:t>
            </a:r>
            <a:r>
              <a:rPr lang="en-US" sz="1200" u="sng" dirty="0" smtClean="0">
                <a:latin typeface="Arial" pitchFamily="34" charset="0"/>
                <a:cs typeface="Arial" pitchFamily="34" charset="0"/>
              </a:rPr>
              <a:t>Soldiers’ Home</a:t>
            </a:r>
            <a:r>
              <a:rPr lang="en-US" sz="1200" dirty="0" smtClean="0">
                <a:latin typeface="Arial" pitchFamily="34" charset="0"/>
                <a:cs typeface="Arial" pitchFamily="34" charset="0"/>
              </a:rPr>
              <a:t> in D.C.—as well as another </a:t>
            </a:r>
            <a:r>
              <a:rPr lang="en-US" sz="1200" u="sng" dirty="0" smtClean="0">
                <a:latin typeface="Arial" pitchFamily="34" charset="0"/>
                <a:cs typeface="Arial" pitchFamily="34" charset="0"/>
              </a:rPr>
              <a:t>28 post cemeteries</a:t>
            </a:r>
            <a:r>
              <a:rPr lang="en-US" sz="1200" dirty="0" smtClean="0">
                <a:latin typeface="Arial" pitchFamily="34" charset="0"/>
                <a:cs typeface="Arial" pitchFamily="34" charset="0"/>
              </a:rPr>
              <a:t>. </a:t>
            </a:r>
            <a:r>
              <a:rPr lang="en-US" sz="1200" u="sng" dirty="0" smtClean="0">
                <a:latin typeface="Arial" pitchFamily="34" charset="0"/>
                <a:cs typeface="Arial" pitchFamily="34" charset="0"/>
              </a:rPr>
              <a:t>Pat </a:t>
            </a:r>
            <a:r>
              <a:rPr lang="en-US" sz="1200" u="sng" dirty="0" err="1" smtClean="0">
                <a:latin typeface="Arial" pitchFamily="34" charset="0"/>
                <a:cs typeface="Arial" pitchFamily="34" charset="0"/>
              </a:rPr>
              <a:t>Hallinan</a:t>
            </a:r>
            <a:r>
              <a:rPr lang="en-US" sz="1200" u="sng" dirty="0" smtClean="0">
                <a:latin typeface="Arial" pitchFamily="34" charset="0"/>
                <a:cs typeface="Arial" pitchFamily="34" charset="0"/>
              </a:rPr>
              <a:t>, a former director of NCA field programs, is now the Executive Director of the Army Cemeteries Program.</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 </a:t>
            </a:r>
          </a:p>
          <a:p>
            <a:r>
              <a:rPr lang="en-US" sz="1200" u="sng" dirty="0" smtClean="0">
                <a:latin typeface="Arial" pitchFamily="34" charset="0"/>
                <a:cs typeface="Arial" pitchFamily="34" charset="0"/>
              </a:rPr>
              <a:t>The Department of Defense also has additional cemeteries at the service academies and on other installations nationwide.</a:t>
            </a:r>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 </a:t>
            </a:r>
          </a:p>
          <a:p>
            <a:r>
              <a:rPr lang="en-US" sz="1200" u="sng" dirty="0" smtClean="0">
                <a:latin typeface="Arial" pitchFamily="34" charset="0"/>
                <a:cs typeface="Arial" pitchFamily="34" charset="0"/>
              </a:rPr>
              <a:t>14 more national cemeteries are run by the National Park Service</a:t>
            </a:r>
            <a:r>
              <a:rPr lang="en-US" sz="1200" dirty="0" smtClean="0">
                <a:latin typeface="Arial" pitchFamily="34" charset="0"/>
                <a:cs typeface="Arial" pitchFamily="34" charset="0"/>
              </a:rPr>
              <a:t>, which is part of the Department of the Interior. Those cemeteries, like </a:t>
            </a:r>
            <a:r>
              <a:rPr lang="en-US" sz="1200" u="sng" dirty="0" smtClean="0">
                <a:latin typeface="Arial" pitchFamily="34" charset="0"/>
                <a:cs typeface="Arial" pitchFamily="34" charset="0"/>
              </a:rPr>
              <a:t>Gettysburg</a:t>
            </a:r>
            <a:r>
              <a:rPr lang="en-US" sz="1200" dirty="0" smtClean="0">
                <a:latin typeface="Arial" pitchFamily="34" charset="0"/>
                <a:cs typeface="Arial" pitchFamily="34" charset="0"/>
              </a:rPr>
              <a:t>—which you see in this photo—are interpreted in conjunction with the Civil War </a:t>
            </a:r>
            <a:r>
              <a:rPr lang="en-US" sz="1200" u="sng" dirty="0" smtClean="0">
                <a:latin typeface="Arial" pitchFamily="34" charset="0"/>
                <a:cs typeface="Arial" pitchFamily="34" charset="0"/>
              </a:rPr>
              <a:t>battlefields</a:t>
            </a:r>
            <a:r>
              <a:rPr lang="en-US" sz="1200" dirty="0" smtClean="0">
                <a:latin typeface="Arial" pitchFamily="34" charset="0"/>
                <a:cs typeface="Arial" pitchFamily="34" charset="0"/>
              </a:rPr>
              <a:t> where soldiers fought and died.</a:t>
            </a:r>
          </a:p>
          <a:p>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The </a:t>
            </a:r>
            <a:r>
              <a:rPr lang="en-US" sz="1200" u="sng" dirty="0" smtClean="0">
                <a:latin typeface="Arial" pitchFamily="34" charset="0"/>
                <a:cs typeface="Arial" pitchFamily="34" charset="0"/>
              </a:rPr>
              <a:t>American Battle Monuments Commission oversees another 25 </a:t>
            </a:r>
            <a:r>
              <a:rPr lang="en-US" sz="1200" dirty="0" smtClean="0">
                <a:latin typeface="Arial" pitchFamily="34" charset="0"/>
                <a:cs typeface="Arial" pitchFamily="34" charset="0"/>
              </a:rPr>
              <a:t>burial grounds for fallen members of the U.S. military; they are all overseas in places like </a:t>
            </a:r>
            <a:r>
              <a:rPr lang="en-US" sz="1200" u="sng" dirty="0" smtClean="0">
                <a:latin typeface="Arial" pitchFamily="34" charset="0"/>
                <a:cs typeface="Arial" pitchFamily="34" charset="0"/>
              </a:rPr>
              <a:t>Normandy</a:t>
            </a:r>
            <a:r>
              <a:rPr lang="en-US" sz="1200" dirty="0" smtClean="0">
                <a:latin typeface="Arial" pitchFamily="34" charset="0"/>
                <a:cs typeface="Arial" pitchFamily="34" charset="0"/>
              </a:rPr>
              <a:t>. The Commission is a </a:t>
            </a:r>
            <a:r>
              <a:rPr lang="en-US" sz="1200" u="sng" dirty="0" smtClean="0">
                <a:latin typeface="Arial" pitchFamily="34" charset="0"/>
                <a:cs typeface="Arial" pitchFamily="34" charset="0"/>
              </a:rPr>
              <a:t>separate agency within the Executive Branch</a:t>
            </a:r>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And finally, </a:t>
            </a:r>
            <a:r>
              <a:rPr lang="en-US" sz="1200" u="sng" dirty="0" smtClean="0">
                <a:latin typeface="Arial" pitchFamily="34" charset="0"/>
                <a:cs typeface="Arial" pitchFamily="34" charset="0"/>
              </a:rPr>
              <a:t>states, territories, and tribes also run 93 Veterans cemeteries</a:t>
            </a:r>
            <a:r>
              <a:rPr lang="en-US" sz="1200" dirty="0" smtClean="0">
                <a:latin typeface="Arial" pitchFamily="34" charset="0"/>
                <a:cs typeface="Arial" pitchFamily="34" charset="0"/>
              </a:rPr>
              <a:t>. We’ll talk more about those later.     </a:t>
            </a:r>
            <a:r>
              <a:rPr lang="en-US" sz="1200" i="1" dirty="0" smtClean="0">
                <a:latin typeface="Arial" pitchFamily="34" charset="0"/>
                <a:cs typeface="Arial" pitchFamily="34" charset="0"/>
              </a:rPr>
              <a:t>(2 of 93 are tribal cemeteries…Monte </a:t>
            </a:r>
            <a:r>
              <a:rPr lang="en-US" sz="1200" i="1" dirty="0" err="1" smtClean="0">
                <a:latin typeface="Arial" pitchFamily="34" charset="0"/>
                <a:cs typeface="Arial" pitchFamily="34" charset="0"/>
              </a:rPr>
              <a:t>Calvario</a:t>
            </a:r>
            <a:r>
              <a:rPr lang="en-US" sz="1200" i="1" dirty="0" smtClean="0">
                <a:latin typeface="Arial" pitchFamily="34" charset="0"/>
                <a:cs typeface="Arial" pitchFamily="34" charset="0"/>
              </a:rPr>
              <a:t> in Arizona/Pascua Yaqui Tribe.; Rosebud Sioux in Rosebud, SD)</a:t>
            </a:r>
          </a:p>
          <a:p>
            <a:endParaRPr lang="en-US" sz="1200" dirty="0" smtClean="0"/>
          </a:p>
          <a:p>
            <a:endParaRPr lang="en-US" sz="1200" dirty="0" smtClean="0">
              <a:latin typeface="Arial" pitchFamily="34" charset="0"/>
              <a:cs typeface="Arial" pitchFamily="34" charset="0"/>
            </a:endParaRP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u="sng" dirty="0" smtClean="0">
                <a:latin typeface="Arial" pitchFamily="34" charset="0"/>
                <a:cs typeface="Arial" pitchFamily="34" charset="0"/>
              </a:rPr>
              <a:t>90 of our 131 national cemeteries are open</a:t>
            </a:r>
            <a:r>
              <a:rPr lang="en-US" sz="1200" dirty="0" smtClean="0">
                <a:latin typeface="Arial" pitchFamily="34" charset="0"/>
                <a:cs typeface="Arial" pitchFamily="34" charset="0"/>
              </a:rPr>
              <a:t>, which means they provide at least one burial option for first interments. The remaining/closed cemeteries only offer second interments; most are satellites of larger, open cemeteries and many are contracted out for maintenance.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For administrative purposes, our national cemeteries fall under </a:t>
            </a:r>
            <a:r>
              <a:rPr lang="en-US" sz="1200" u="sng" dirty="0" smtClean="0">
                <a:latin typeface="Arial" pitchFamily="34" charset="0"/>
                <a:cs typeface="Arial" pitchFamily="34" charset="0"/>
              </a:rPr>
              <a:t>five regional offices</a:t>
            </a:r>
            <a:r>
              <a:rPr lang="en-US" sz="1200" dirty="0" smtClean="0">
                <a:latin typeface="Arial" pitchFamily="34" charset="0"/>
                <a:cs typeface="Arial" pitchFamily="34" charset="0"/>
              </a:rPr>
              <a:t>, called </a:t>
            </a:r>
            <a:r>
              <a:rPr lang="en-US" sz="1200" u="sng" dirty="0" smtClean="0">
                <a:latin typeface="Arial" pitchFamily="34" charset="0"/>
                <a:cs typeface="Arial" pitchFamily="34" charset="0"/>
              </a:rPr>
              <a:t>Memorial Service Networks</a:t>
            </a:r>
            <a:r>
              <a:rPr lang="en-US" sz="1200" dirty="0" smtClean="0">
                <a:latin typeface="Arial" pitchFamily="34" charset="0"/>
                <a:cs typeface="Arial" pitchFamily="34" charset="0"/>
              </a:rPr>
              <a:t>‒or MSNs‒as shown here. They are located </a:t>
            </a:r>
            <a:r>
              <a:rPr lang="en-US" sz="1200" u="sng" dirty="0" smtClean="0">
                <a:latin typeface="Arial" pitchFamily="34" charset="0"/>
                <a:cs typeface="Arial" pitchFamily="34" charset="0"/>
              </a:rPr>
              <a:t>in Philadelphia; Atlanta; Denver; Indianapolis, and Oakland</a:t>
            </a:r>
            <a:r>
              <a:rPr lang="en-US" sz="1200" dirty="0" smtClean="0">
                <a:latin typeface="Arial" pitchFamily="34" charset="0"/>
                <a:cs typeface="Arial" pitchFamily="34" charset="0"/>
              </a:rPr>
              <a:t>. The largest numbers of cemeteries and personnel are concentrated along the east coast, in MSNs I and II.</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Each is led by an </a:t>
            </a:r>
            <a:r>
              <a:rPr lang="en-US" sz="1200" u="sng" dirty="0" smtClean="0">
                <a:latin typeface="Arial" pitchFamily="34" charset="0"/>
                <a:cs typeface="Arial" pitchFamily="34" charset="0"/>
              </a:rPr>
              <a:t>SES-level Executive Director</a:t>
            </a:r>
            <a:r>
              <a:rPr lang="en-US" sz="1200" dirty="0" smtClean="0">
                <a:latin typeface="Arial" pitchFamily="34" charset="0"/>
                <a:cs typeface="Arial" pitchFamily="34" charset="0"/>
              </a:rPr>
              <a:t> and the director’s staff. The MSNs provide direction, operational oversight, engineering, HR, and contracting assistance to the cemeteries located in their geographic areas.</a:t>
            </a:r>
          </a:p>
          <a:p>
            <a:endParaRPr lang="en-US" sz="1200" u="sng" dirty="0" smtClean="0">
              <a:latin typeface="Arial" pitchFamily="34" charset="0"/>
              <a:cs typeface="Arial" pitchFamily="34" charset="0"/>
            </a:endParaRPr>
          </a:p>
          <a:p>
            <a:r>
              <a:rPr lang="en-US" sz="1200" u="sng" dirty="0" smtClean="0">
                <a:latin typeface="Arial" pitchFamily="34" charset="0"/>
                <a:cs typeface="Arial" pitchFamily="34" charset="0"/>
              </a:rPr>
              <a:t>Indianapolis</a:t>
            </a:r>
            <a:r>
              <a:rPr lang="en-US" sz="1200" dirty="0" smtClean="0">
                <a:latin typeface="Arial" pitchFamily="34" charset="0"/>
                <a:cs typeface="Arial" pitchFamily="34" charset="0"/>
              </a:rPr>
              <a:t> is the base for the </a:t>
            </a:r>
            <a:r>
              <a:rPr lang="en-US" sz="1200" u="sng" dirty="0" smtClean="0">
                <a:latin typeface="Arial" pitchFamily="34" charset="0"/>
                <a:cs typeface="Arial" pitchFamily="34" charset="0"/>
              </a:rPr>
              <a:t>Cemetery Development and Improvement Service and our HR Center</a:t>
            </a:r>
            <a:r>
              <a:rPr lang="en-US" sz="1200" dirty="0" smtClean="0">
                <a:latin typeface="Arial" pitchFamily="34" charset="0"/>
                <a:cs typeface="Arial" pitchFamily="34" charset="0"/>
              </a:rPr>
              <a:t>.</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Our </a:t>
            </a:r>
            <a:r>
              <a:rPr lang="en-US" sz="1200" u="sng" dirty="0" smtClean="0">
                <a:latin typeface="Arial" pitchFamily="34" charset="0"/>
                <a:cs typeface="Arial" pitchFamily="34" charset="0"/>
              </a:rPr>
              <a:t>training center, cemetery scheduling office and First Notice of Death office</a:t>
            </a:r>
            <a:r>
              <a:rPr lang="en-US" sz="1200" dirty="0" smtClean="0">
                <a:latin typeface="Arial" pitchFamily="34" charset="0"/>
                <a:cs typeface="Arial" pitchFamily="34" charset="0"/>
              </a:rPr>
              <a:t> are co-located in </a:t>
            </a:r>
            <a:r>
              <a:rPr lang="en-US" sz="1200" u="sng" dirty="0" smtClean="0">
                <a:latin typeface="Arial" pitchFamily="34" charset="0"/>
                <a:cs typeface="Arial" pitchFamily="34" charset="0"/>
              </a:rPr>
              <a:t>St. Louis</a:t>
            </a:r>
            <a:r>
              <a:rPr lang="en-US" sz="1200" dirty="0" smtClean="0">
                <a:latin typeface="Arial" pitchFamily="34" charset="0"/>
                <a:cs typeface="Arial" pitchFamily="34" charset="0"/>
              </a:rPr>
              <a:t>. </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NCA employees</a:t>
            </a:r>
            <a:r>
              <a:rPr lang="en-US" baseline="0" dirty="0" smtClean="0"/>
              <a:t> 1772 FTW.  </a:t>
            </a:r>
            <a:r>
              <a:rPr lang="en-US" dirty="0" smtClean="0"/>
              <a:t>About 87% of our employees work outside of DC, in both wage-grade and general-schedule positions.</a:t>
            </a:r>
          </a:p>
          <a:p>
            <a:endParaRPr lang="en-US" dirty="0" smtClean="0"/>
          </a:p>
          <a:p>
            <a:r>
              <a:rPr lang="en-US" dirty="0" smtClean="0"/>
              <a:t>One of the things we are most proud of at NCA is the huge percentage of Veterans in our workforce. </a:t>
            </a:r>
          </a:p>
          <a:p>
            <a:endParaRPr lang="en-US" dirty="0" smtClean="0"/>
          </a:p>
          <a:p>
            <a:r>
              <a:rPr lang="en-US" dirty="0" smtClean="0"/>
              <a:t>Nearly three-quarters (74.7%) of our employees are Vets. If you take out Central Office, that moves closer to 80%.</a:t>
            </a:r>
          </a:p>
          <a:p>
            <a:endParaRPr lang="en-US" dirty="0" smtClean="0"/>
          </a:p>
          <a:p>
            <a:r>
              <a:rPr lang="en-US" dirty="0" smtClean="0"/>
              <a:t>That’s the highest percentage—by far!—in any Federal agency.</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55000" lnSpcReduction="20000"/>
          </a:bodyPr>
          <a:lstStyle/>
          <a:p>
            <a:r>
              <a:rPr lang="en-US" sz="1800" u="sng" dirty="0" smtClean="0">
                <a:latin typeface="Arial" pitchFamily="34" charset="0"/>
                <a:cs typeface="Arial" pitchFamily="34" charset="0"/>
              </a:rPr>
              <a:t>NCA has developed a number of best practices which promote national shrine status, reduce maintenance costs, encourage efficiencies and are environmentally conscientious.  </a:t>
            </a:r>
          </a:p>
          <a:p>
            <a:endParaRPr lang="en-US" sz="1800" u="sng" dirty="0" smtClean="0">
              <a:latin typeface="Arial" pitchFamily="34" charset="0"/>
              <a:cs typeface="Arial" pitchFamily="34" charset="0"/>
            </a:endParaRPr>
          </a:p>
          <a:p>
            <a:r>
              <a:rPr lang="en-US" sz="1800" u="sng" dirty="0" smtClean="0">
                <a:latin typeface="Arial" pitchFamily="34" charset="0"/>
                <a:cs typeface="Arial" pitchFamily="34" charset="0"/>
              </a:rPr>
              <a:t>1. Raise and  Realign Projects -  All headstones and markers are maintained at proper height and alignment</a:t>
            </a:r>
            <a:r>
              <a:rPr lang="en-US" sz="1800" dirty="0" smtClean="0">
                <a:latin typeface="Arial" pitchFamily="34" charset="0"/>
                <a:cs typeface="Arial" pitchFamily="34" charset="0"/>
              </a:rPr>
              <a:t>.   To achieve this standard, we have </a:t>
            </a:r>
            <a:r>
              <a:rPr lang="en-US" sz="1800" u="sng" dirty="0" smtClean="0">
                <a:latin typeface="Arial" pitchFamily="34" charset="0"/>
                <a:cs typeface="Arial" pitchFamily="34" charset="0"/>
              </a:rPr>
              <a:t>completed raise and realign projects at 85 national cemeteries since 2001</a:t>
            </a:r>
            <a:r>
              <a:rPr lang="en-US" sz="1800" dirty="0" smtClean="0">
                <a:latin typeface="Arial" pitchFamily="34" charset="0"/>
                <a:cs typeface="Arial" pitchFamily="34" charset="0"/>
              </a:rPr>
              <a:t>.  These projects </a:t>
            </a:r>
            <a:r>
              <a:rPr lang="en-US" sz="1800" u="sng" dirty="0" smtClean="0">
                <a:latin typeface="Arial" pitchFamily="34" charset="0"/>
                <a:cs typeface="Arial" pitchFamily="34" charset="0"/>
              </a:rPr>
              <a:t>must meet strict technical specifications</a:t>
            </a:r>
            <a:r>
              <a:rPr lang="en-US" sz="1800" dirty="0" smtClean="0">
                <a:latin typeface="Arial" pitchFamily="34" charset="0"/>
                <a:cs typeface="Arial" pitchFamily="34" charset="0"/>
              </a:rPr>
              <a:t> to be consistent with National Shrine standards.   These are “before &amp; after” pictures from a raise &amp; realign project.  </a:t>
            </a:r>
            <a:r>
              <a:rPr lang="en-US" dirty="0" smtClean="0"/>
              <a:t>The “after” photo you just saw is the result of using headstone/marker support systems in our raise and realign projects. </a:t>
            </a:r>
          </a:p>
          <a:p>
            <a:endParaRPr lang="en-US" dirty="0" smtClean="0"/>
          </a:p>
          <a:p>
            <a:r>
              <a:rPr lang="en-US" u="sng" dirty="0" smtClean="0"/>
              <a:t>2. Installation of Support Systems</a:t>
            </a:r>
            <a:r>
              <a:rPr lang="en-US" dirty="0" smtClean="0"/>
              <a:t>:  The systems vary but they are all designed to keep headstones from sinking and becoming </a:t>
            </a:r>
            <a:r>
              <a:rPr lang="en-US" dirty="0" err="1" smtClean="0"/>
              <a:t>mis</a:t>
            </a:r>
            <a:r>
              <a:rPr lang="en-US" dirty="0" smtClean="0"/>
              <a:t>-aligned over time.   In the case of the system shown on the right, a trench is dug and filled with gravel; the boxes sit on the gravel, and concrete is poured between the boxes to stabilize them. The boxes themselves contain sand or gravel to allow slight adjustments to headstones, as needed.</a:t>
            </a:r>
          </a:p>
          <a:p>
            <a:r>
              <a:rPr lang="en-US" dirty="0" smtClean="0"/>
              <a:t>This approach saves both time and money and—most importantly—will keep our cemeteries looking beautiful longer</a:t>
            </a:r>
          </a:p>
          <a:p>
            <a:endParaRPr lang="en-US" dirty="0" smtClean="0"/>
          </a:p>
          <a:p>
            <a:r>
              <a:rPr lang="en-US" u="sng" dirty="0" smtClean="0"/>
              <a:t>3. Use</a:t>
            </a:r>
            <a:r>
              <a:rPr lang="en-US" u="sng" baseline="0" dirty="0" smtClean="0"/>
              <a:t> of </a:t>
            </a:r>
            <a:r>
              <a:rPr lang="en-US" u="sng" dirty="0" smtClean="0"/>
              <a:t>pre-placed crypts</a:t>
            </a:r>
            <a:r>
              <a:rPr lang="en-US" dirty="0" smtClean="0"/>
              <a:t>: We have been recognized with the VA Sustainability Award for improvements in the methods, materials, and equipment to pre-place concrete burial vaults at new and existing state and Federal Veterans cemeteries.  Previously, we excavated and placed the vaults in the gravesite just prior to burial. By pre-placing the vaults, we decreased land requirements and gravesite construction costs by 50% due to land not purchased and sod and irrigation systems not installed.  This program also reduces annual maintenance costs by $34,000 per acre due to reduced mowing, irrigation, pesticide/fertilizer applications, and correcting soil settlement.  They help keep headstones from sinking.</a:t>
            </a:r>
          </a:p>
          <a:p>
            <a:endParaRPr lang="en-US" dirty="0" smtClean="0"/>
          </a:p>
          <a:p>
            <a:r>
              <a:rPr lang="en-US" u="sng" dirty="0" smtClean="0"/>
              <a:t>4. Sustainability</a:t>
            </a:r>
            <a:r>
              <a:rPr lang="en-US" dirty="0" smtClean="0"/>
              <a:t> is very much on our minds as we plan our new cemeteries … especially in areas like Colorado, California  (Bakersfield N/C pictured) and in Texas, where water is at a premium. But the truth is, water is an issue in more states than people tend to realize—including in the south and southeast. In some places, we can get water—but the cost is prohibitive. In other places, water isn’t available in the quantities we’ve used in the past. And in some places, the climate is not hospitable to traditional turf—which certainly impacts appearance. </a:t>
            </a:r>
          </a:p>
          <a:p>
            <a:endParaRPr lang="en-US" dirty="0" smtClean="0"/>
          </a:p>
          <a:p>
            <a:r>
              <a:rPr lang="en-US" dirty="0" smtClean="0"/>
              <a:t>At our three “water-wise” cemeteries--Ft Bliss, National Memorial Cemetery in Arizona, and Bakersfield we use decomposed granite (instead of typical turf) and individual drip emitters for trees, shrubs, other plants. Our goal is to make cemetery operations more sustainable by doing what makes sense--for the environment, and financially--in each location…while maintaining cemeteries as beautiful national shrines.</a:t>
            </a:r>
          </a:p>
          <a:p>
            <a:r>
              <a:rPr lang="en-US" dirty="0" smtClean="0"/>
              <a:t>National Training Center located in St.</a:t>
            </a:r>
            <a:r>
              <a:rPr lang="en-US" baseline="0" dirty="0" smtClean="0"/>
              <a:t> Louis.  2013-14 Cemetery Director Class graduated on August 8, 2014.   Next class scheduled for September 8, 2014.</a:t>
            </a:r>
          </a:p>
          <a:p>
            <a:endParaRPr lang="en-US" baseline="0" dirty="0" smtClean="0"/>
          </a:p>
          <a:p>
            <a:r>
              <a:rPr lang="en-US" sz="1200" i="1" kern="1200" dirty="0" smtClean="0">
                <a:solidFill>
                  <a:schemeClr val="tx1"/>
                </a:solidFill>
                <a:effectLst/>
                <a:latin typeface="+mn-lt"/>
                <a:ea typeface="+mn-ea"/>
                <a:cs typeface="+mn-cs"/>
              </a:rPr>
              <a:t>The National Cemetery Administration Cemetery Director Intern Class of 2015 matriculated September 8th to begin 49 weeks of classroom and field training in leadership, business acumen, NCA history and culture, and cemetery operations. Eleven of the 12 class members are Veterans, representing the Army, Navy, Air Force and Marines. Eight of the 12 come from within VA—five from NCA and three from VHA. NCA’s National Training Center in St. Louis serves as the base of operations for the group. Upon graduation in August 2015, they will report to 1 of 131 VA-managed national cemeteries as a director or assistant director.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671C04E-AE7D-44C8-8C52-A1298A026184}" type="datetime1">
              <a:rPr lang="en-US" smtClean="0"/>
              <a:t>10/27/2014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55C56A-40BB-45FF-8550-EA343F6BF056}" type="datetime1">
              <a:rPr lang="en-US" smtClean="0"/>
              <a:t>10/27/2014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A8217B2-0ACD-47FC-94EA-F276EA17D806}" type="datetime1">
              <a:rPr lang="en-US" smtClean="0"/>
              <a:t>10/27/2014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B3A4223-C028-4E3E-9546-ADE57F0302A3}" type="datetime1">
              <a:rPr lang="en-US" smtClean="0"/>
              <a:t>10/27/2014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39A8063-6B4C-4965-87C6-C3A0B4D4DC97}" type="datetime1">
              <a:rPr lang="en-US" smtClean="0"/>
              <a:t>10/27/2014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2DDD83-8533-48FE-8119-419E1B728185}" type="datetime1">
              <a:rPr lang="en-US" smtClean="0"/>
              <a:t>10/27/2014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7DF81B-72D6-4114-9609-96DD421B9E7E}" type="slidenum">
              <a:rPr lang="en-US"/>
              <a:pPr>
                <a:defRPr/>
              </a:pPr>
              <a:t>‹#›</a:t>
            </a:fld>
            <a:endParaRPr lang="en-US" dirty="0"/>
          </a:p>
        </p:txBody>
      </p:sp>
    </p:spTree>
    <p:extLst>
      <p:ext uri="{BB962C8B-B14F-4D97-AF65-F5344CB8AC3E}">
        <p14:creationId xmlns:p14="http://schemas.microsoft.com/office/powerpoint/2010/main" val="8489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a:xfrm>
            <a:off x="392836" y="220399"/>
            <a:ext cx="8358327" cy="1230630"/>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a:xfrm>
            <a:off x="444500" y="1600200"/>
            <a:ext cx="8255000" cy="38836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08426" y="6460594"/>
            <a:ext cx="2324100" cy="177800"/>
          </a:xfrm>
          <a:prstGeom prst="rect">
            <a:avLst/>
          </a:prstGeom>
        </p:spPr>
        <p:txBody>
          <a:bodyPr wrap="square" lIns="0" tIns="0" rIns="0" bIns="0">
            <a:spAutoFit/>
          </a:bodyPr>
          <a:lstStyle>
            <a:lvl1pPr>
              <a:defRPr sz="1200" b="0" i="0">
                <a:solidFill>
                  <a:srgbClr val="888888"/>
                </a:solidFill>
                <a:latin typeface="Arial"/>
                <a:cs typeface="Arial"/>
              </a:defRPr>
            </a:lvl1p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053943FF-A013-4A9C-8995-5BD92850E20B}" type="datetime1">
              <a:rPr lang="en-US" smtClean="0"/>
              <a:t>10/27/2014</a:t>
            </a:fld>
            <a:endParaRPr lang="en-US"/>
          </a:p>
        </p:txBody>
      </p:sp>
      <p:sp>
        <p:nvSpPr>
          <p:cNvPr id="6" name="Holder 6"/>
          <p:cNvSpPr>
            <a:spLocks noGrp="1"/>
          </p:cNvSpPr>
          <p:nvPr>
            <p:ph type="sldNum" sz="quarter" idx="7"/>
          </p:nvPr>
        </p:nvSpPr>
        <p:spPr>
          <a:xfrm>
            <a:off x="8414511" y="6465214"/>
            <a:ext cx="206375"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0.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5.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 Id="rId9"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hyperlink" Target="https://www.ebuy.gsa.gov/advgsa/advantage/ebuy/start/" TargetMode="External"/><Relationship Id="rId3" Type="http://schemas.openxmlformats.org/officeDocument/2006/relationships/hyperlink" Target="http://www.sam.gov/" TargetMode="External"/><Relationship Id="rId7" Type="http://schemas.openxmlformats.org/officeDocument/2006/relationships/hyperlink" Target="https://www.vendorportal.ecms.va.gov/eVP/fco/FCO.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fedbizopps.gov/" TargetMode="External"/><Relationship Id="rId11" Type="http://schemas.openxmlformats.org/officeDocument/2006/relationships/image" Target="../media/image4.jpeg"/><Relationship Id="rId5" Type="http://schemas.openxmlformats.org/officeDocument/2006/relationships/hyperlink" Target="http://www.vetbiz.gov/" TargetMode="External"/><Relationship Id="rId10" Type="http://schemas.openxmlformats.org/officeDocument/2006/relationships/hyperlink" Target="http://www.va.gov/osdbu/index.asp" TargetMode="External"/><Relationship Id="rId4" Type="http://schemas.openxmlformats.org/officeDocument/2006/relationships/hyperlink" Target="https://orca.bpn.gov/" TargetMode="External"/><Relationship Id="rId9" Type="http://schemas.openxmlformats.org/officeDocument/2006/relationships/hyperlink" Target="http://www.cpars.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Thomas.muir@va.gov"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4.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14155" cy="6858000"/>
          </a:xfrm>
          <a:prstGeom prst="rect">
            <a:avLst/>
          </a:prstGeom>
        </p:spPr>
        <p:txBody>
          <a:bodyPr vert="horz" wrap="square" lIns="0" tIns="0" rIns="0" bIns="0" rtlCol="0">
            <a:spAutoFit/>
          </a:bodyPr>
          <a:lstStyle/>
          <a:p>
            <a:pPr marR="511175" algn="r">
              <a:lnSpc>
                <a:spcPct val="100000"/>
              </a:lnSpc>
            </a:pPr>
            <a:r>
              <a:rPr sz="1200" spc="-10" dirty="0">
                <a:solidFill>
                  <a:srgbClr val="888888"/>
                </a:solidFill>
                <a:latin typeface="Calibri"/>
                <a:cs typeface="Calibri"/>
              </a:rPr>
              <a:t>1</a:t>
            </a:r>
            <a:endParaRPr sz="1200">
              <a:latin typeface="Calibri"/>
              <a:cs typeface="Calibri"/>
            </a:endParaRPr>
          </a:p>
        </p:txBody>
      </p:sp>
      <p:sp>
        <p:nvSpPr>
          <p:cNvPr id="3" name="object 3"/>
          <p:cNvSpPr/>
          <p:nvPr/>
        </p:nvSpPr>
        <p:spPr>
          <a:xfrm>
            <a:off x="-2639" y="0"/>
            <a:ext cx="9113982" cy="685799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200400" y="3276600"/>
            <a:ext cx="5582466" cy="1631216"/>
          </a:xfrm>
          <a:prstGeom prst="rect">
            <a:avLst/>
          </a:prstGeom>
        </p:spPr>
        <p:txBody>
          <a:bodyPr vert="horz" wrap="square" lIns="0" tIns="0" rIns="0" bIns="0" rtlCol="0">
            <a:spAutoFit/>
          </a:bodyPr>
          <a:lstStyle/>
          <a:p>
            <a:pPr marL="12700">
              <a:lnSpc>
                <a:spcPct val="100000"/>
              </a:lnSpc>
            </a:pPr>
            <a:r>
              <a:rPr lang="en-US" sz="2000" b="1" smtClean="0">
                <a:latin typeface="Arial"/>
                <a:cs typeface="Arial"/>
              </a:rPr>
              <a:t>Advanced </a:t>
            </a:r>
            <a:r>
              <a:rPr lang="en-US" sz="2000" b="1" smtClean="0">
                <a:latin typeface="Arial"/>
                <a:cs typeface="Arial"/>
              </a:rPr>
              <a:t>Planning Briefing </a:t>
            </a:r>
            <a:r>
              <a:rPr lang="en-US" sz="2000" b="1" dirty="0" smtClean="0">
                <a:latin typeface="Arial"/>
                <a:cs typeface="Arial"/>
              </a:rPr>
              <a:t>to Industry (</a:t>
            </a:r>
            <a:r>
              <a:rPr lang="en-US" sz="2000" b="1" dirty="0" smtClean="0">
                <a:latin typeface="Arial"/>
                <a:cs typeface="Arial"/>
              </a:rPr>
              <a:t>APBI)</a:t>
            </a:r>
            <a:endParaRPr lang="en-US" sz="2000" b="1" dirty="0" smtClean="0">
              <a:latin typeface="Arial"/>
              <a:cs typeface="Arial"/>
            </a:endParaRPr>
          </a:p>
          <a:p>
            <a:pPr marL="12700">
              <a:lnSpc>
                <a:spcPct val="100000"/>
              </a:lnSpc>
            </a:pPr>
            <a:r>
              <a:rPr sz="2000" b="1" dirty="0" smtClean="0">
                <a:latin typeface="Arial"/>
                <a:cs typeface="Arial"/>
              </a:rPr>
              <a:t>M</a:t>
            </a:r>
            <a:r>
              <a:rPr sz="2000" b="1" spc="-190" dirty="0" smtClean="0">
                <a:latin typeface="Arial"/>
                <a:cs typeface="Arial"/>
              </a:rPr>
              <a:t>r</a:t>
            </a:r>
            <a:r>
              <a:rPr sz="2000" b="1" dirty="0" smtClean="0">
                <a:latin typeface="Arial"/>
                <a:cs typeface="Arial"/>
              </a:rPr>
              <a:t>.</a:t>
            </a:r>
            <a:r>
              <a:rPr lang="en-US" sz="2000" b="1" dirty="0" smtClean="0">
                <a:latin typeface="Arial"/>
                <a:cs typeface="Arial"/>
              </a:rPr>
              <a:t> Thomas Muir</a:t>
            </a:r>
            <a:r>
              <a:rPr sz="3200" b="1" dirty="0" smtClean="0">
                <a:latin typeface="Arial"/>
                <a:cs typeface="Arial"/>
              </a:rPr>
              <a:t> </a:t>
            </a:r>
            <a:endParaRPr lang="en-US" sz="3200" b="1" dirty="0" smtClean="0">
              <a:latin typeface="Arial"/>
              <a:cs typeface="Arial"/>
            </a:endParaRPr>
          </a:p>
          <a:p>
            <a:pPr marL="12700">
              <a:lnSpc>
                <a:spcPct val="100000"/>
              </a:lnSpc>
            </a:pPr>
            <a:r>
              <a:rPr lang="en-US" sz="1600" b="1" dirty="0" smtClean="0">
                <a:latin typeface="Arial"/>
                <a:cs typeface="Arial"/>
              </a:rPr>
              <a:t>Deputy Under </a:t>
            </a:r>
            <a:r>
              <a:rPr sz="1600" b="1" dirty="0" smtClean="0">
                <a:latin typeface="Arial"/>
                <a:cs typeface="Arial"/>
              </a:rPr>
              <a:t>Secret</a:t>
            </a:r>
            <a:r>
              <a:rPr sz="1600" b="1" spc="5" dirty="0" smtClean="0">
                <a:latin typeface="Arial"/>
                <a:cs typeface="Arial"/>
              </a:rPr>
              <a:t>a</a:t>
            </a:r>
            <a:r>
              <a:rPr sz="1600" b="1" dirty="0" smtClean="0">
                <a:latin typeface="Arial"/>
                <a:cs typeface="Arial"/>
              </a:rPr>
              <a:t>ry</a:t>
            </a:r>
            <a:r>
              <a:rPr sz="1600" b="1" spc="-35" dirty="0" smtClean="0">
                <a:latin typeface="Arial"/>
                <a:cs typeface="Arial"/>
              </a:rPr>
              <a:t> </a:t>
            </a:r>
            <a:r>
              <a:rPr sz="1600" b="1" dirty="0">
                <a:latin typeface="Arial"/>
                <a:cs typeface="Arial"/>
              </a:rPr>
              <a:t>for</a:t>
            </a:r>
            <a:r>
              <a:rPr sz="1600" b="1" spc="-20" dirty="0">
                <a:latin typeface="Arial"/>
                <a:cs typeface="Arial"/>
              </a:rPr>
              <a:t> </a:t>
            </a:r>
            <a:r>
              <a:rPr lang="en-US" sz="1600" b="1" spc="-20" dirty="0" smtClean="0">
                <a:latin typeface="Arial"/>
                <a:cs typeface="Arial"/>
              </a:rPr>
              <a:t>Management</a:t>
            </a:r>
            <a:endParaRPr sz="1600" dirty="0">
              <a:latin typeface="Arial"/>
              <a:cs typeface="Arial"/>
            </a:endParaRPr>
          </a:p>
          <a:p>
            <a:pPr marL="12700">
              <a:lnSpc>
                <a:spcPct val="100000"/>
              </a:lnSpc>
            </a:pPr>
            <a:r>
              <a:rPr lang="en-US" sz="1800" b="1" dirty="0" smtClean="0">
                <a:latin typeface="Arial"/>
                <a:cs typeface="Arial"/>
              </a:rPr>
              <a:t>October 22, 2014</a:t>
            </a:r>
            <a:endParaRPr sz="1800" dirty="0">
              <a:latin typeface="Arial"/>
              <a:cs typeface="Arial"/>
            </a:endParaRPr>
          </a:p>
        </p:txBody>
      </p:sp>
      <p:sp>
        <p:nvSpPr>
          <p:cNvPr id="5" name="object 5"/>
          <p:cNvSpPr txBox="1"/>
          <p:nvPr/>
        </p:nvSpPr>
        <p:spPr>
          <a:xfrm>
            <a:off x="2237921" y="2648490"/>
            <a:ext cx="6544945" cy="492443"/>
          </a:xfrm>
          <a:prstGeom prst="rect">
            <a:avLst/>
          </a:prstGeom>
        </p:spPr>
        <p:txBody>
          <a:bodyPr vert="horz" wrap="square" lIns="0" tIns="0" rIns="0" bIns="0" rtlCol="0">
            <a:spAutoFit/>
          </a:bodyPr>
          <a:lstStyle/>
          <a:p>
            <a:pPr marL="12700">
              <a:lnSpc>
                <a:spcPct val="100000"/>
              </a:lnSpc>
            </a:pPr>
            <a:r>
              <a:rPr sz="3200" b="1" i="1" dirty="0" smtClean="0">
                <a:latin typeface="Arial"/>
                <a:cs typeface="Arial"/>
              </a:rPr>
              <a:t>1</a:t>
            </a:r>
            <a:r>
              <a:rPr sz="3200" b="1" i="1" spc="-10" dirty="0" smtClean="0">
                <a:latin typeface="Arial"/>
                <a:cs typeface="Arial"/>
              </a:rPr>
              <a:t>5</a:t>
            </a:r>
            <a:r>
              <a:rPr lang="en-US" sz="3200" b="1" i="1" spc="-10" dirty="0" smtClean="0">
                <a:latin typeface="Arial"/>
                <a:cs typeface="Arial"/>
              </a:rPr>
              <a:t>0</a:t>
            </a:r>
            <a:r>
              <a:rPr sz="3200" b="1" i="1" spc="-70" dirty="0" smtClean="0">
                <a:latin typeface="Arial"/>
                <a:cs typeface="Arial"/>
              </a:rPr>
              <a:t> </a:t>
            </a:r>
            <a:r>
              <a:rPr sz="3200" b="1" i="1" spc="-125" dirty="0">
                <a:latin typeface="Arial"/>
                <a:cs typeface="Arial"/>
              </a:rPr>
              <a:t>Y</a:t>
            </a:r>
            <a:r>
              <a:rPr sz="3200" b="1" i="1" dirty="0">
                <a:latin typeface="Arial"/>
                <a:cs typeface="Arial"/>
              </a:rPr>
              <a:t>e</a:t>
            </a:r>
            <a:r>
              <a:rPr sz="3200" b="1" i="1" spc="-10" dirty="0">
                <a:latin typeface="Arial"/>
                <a:cs typeface="Arial"/>
              </a:rPr>
              <a:t>a</a:t>
            </a:r>
            <a:r>
              <a:rPr sz="3200" b="1" i="1" dirty="0">
                <a:latin typeface="Arial"/>
                <a:cs typeface="Arial"/>
              </a:rPr>
              <a:t>rs of</a:t>
            </a:r>
            <a:r>
              <a:rPr sz="3200" b="1" i="1" spc="-25" dirty="0">
                <a:latin typeface="Arial"/>
                <a:cs typeface="Arial"/>
              </a:rPr>
              <a:t> </a:t>
            </a:r>
            <a:r>
              <a:rPr sz="3200" b="1" i="1" dirty="0">
                <a:latin typeface="Arial"/>
                <a:cs typeface="Arial"/>
              </a:rPr>
              <a:t>Kee</a:t>
            </a:r>
            <a:r>
              <a:rPr sz="3200" b="1" i="1" spc="-10" dirty="0">
                <a:latin typeface="Arial"/>
                <a:cs typeface="Arial"/>
              </a:rPr>
              <a:t>p</a:t>
            </a:r>
            <a:r>
              <a:rPr sz="3200" b="1" i="1" dirty="0">
                <a:latin typeface="Arial"/>
                <a:cs typeface="Arial"/>
              </a:rPr>
              <a:t>ing</a:t>
            </a:r>
            <a:r>
              <a:rPr sz="3200" b="1" i="1" spc="-35" dirty="0">
                <a:latin typeface="Arial"/>
                <a:cs typeface="Arial"/>
              </a:rPr>
              <a:t> </a:t>
            </a:r>
            <a:r>
              <a:rPr sz="3200" b="1" i="1" dirty="0">
                <a:latin typeface="Arial"/>
                <a:cs typeface="Arial"/>
              </a:rPr>
              <a:t>the</a:t>
            </a:r>
            <a:r>
              <a:rPr sz="3200" b="1" i="1" spc="-20" dirty="0">
                <a:latin typeface="Arial"/>
                <a:cs typeface="Arial"/>
              </a:rPr>
              <a:t> </a:t>
            </a:r>
            <a:r>
              <a:rPr sz="3200" b="1" i="1" dirty="0">
                <a:latin typeface="Arial"/>
                <a:cs typeface="Arial"/>
              </a:rPr>
              <a:t>Promi</a:t>
            </a:r>
            <a:r>
              <a:rPr sz="3200" b="1" i="1" spc="-15" dirty="0">
                <a:latin typeface="Arial"/>
                <a:cs typeface="Arial"/>
              </a:rPr>
              <a:t>s</a:t>
            </a:r>
            <a:r>
              <a:rPr sz="3200" b="1" i="1" dirty="0">
                <a:latin typeface="Arial"/>
                <a:cs typeface="Arial"/>
              </a:rPr>
              <a:t>e</a:t>
            </a:r>
            <a:endParaRPr sz="3200" dirty="0">
              <a:latin typeface="Arial"/>
              <a:cs typeface="Arial"/>
            </a:endParaRPr>
          </a:p>
        </p:txBody>
      </p:sp>
      <p:pic>
        <p:nvPicPr>
          <p:cNvPr id="1026" name="Picture 2" descr="C:\Users\cemcotherej\Desktop\icarelogo.jpg"/>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75928" y="1329958"/>
            <a:ext cx="1762125" cy="1285875"/>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6"/>
          <p:cNvSpPr txBox="1"/>
          <p:nvPr/>
        </p:nvSpPr>
        <p:spPr>
          <a:xfrm>
            <a:off x="3528821" y="6465214"/>
            <a:ext cx="2085339" cy="177800"/>
          </a:xfrm>
          <a:prstGeom prst="rect">
            <a:avLst/>
          </a:prstGeom>
        </p:spPr>
        <p:txBody>
          <a:bodyPr vert="horz" wrap="square" lIns="0" tIns="0" rIns="0" bIns="0" rtlCol="0">
            <a:spAutoFit/>
          </a:bodyPr>
          <a:lstStyle/>
          <a:p>
            <a:pPr marL="12700">
              <a:lnSpc>
                <a:spcPct val="100000"/>
              </a:lnSpc>
            </a:pPr>
            <a:r>
              <a:rPr sz="1200" spc="-10" dirty="0">
                <a:solidFill>
                  <a:srgbClr val="888888"/>
                </a:solidFill>
                <a:latin typeface="Calibri"/>
                <a:cs typeface="Calibri"/>
              </a:rPr>
              <a:t>1</a:t>
            </a:r>
            <a:r>
              <a:rPr sz="1200" spc="-5" dirty="0">
                <a:solidFill>
                  <a:srgbClr val="888888"/>
                </a:solidFill>
                <a:latin typeface="Calibri"/>
                <a:cs typeface="Calibri"/>
              </a:rPr>
              <a:t>5</a:t>
            </a:r>
            <a:r>
              <a:rPr sz="1200" spc="-10" dirty="0">
                <a:solidFill>
                  <a:srgbClr val="888888"/>
                </a:solidFill>
                <a:latin typeface="Calibri"/>
                <a:cs typeface="Calibri"/>
              </a:rPr>
              <a:t>0</a:t>
            </a:r>
            <a:r>
              <a:rPr sz="1200" spc="5" dirty="0">
                <a:solidFill>
                  <a:srgbClr val="888888"/>
                </a:solidFill>
                <a:latin typeface="Calibri"/>
                <a:cs typeface="Calibri"/>
              </a:rPr>
              <a:t> </a:t>
            </a:r>
            <a:r>
              <a:rPr sz="1200" spc="-85" dirty="0">
                <a:solidFill>
                  <a:srgbClr val="888888"/>
                </a:solidFill>
                <a:latin typeface="Calibri"/>
                <a:cs typeface="Calibri"/>
              </a:rPr>
              <a:t>Y</a:t>
            </a:r>
            <a:r>
              <a:rPr sz="1200" spc="-10" dirty="0">
                <a:solidFill>
                  <a:srgbClr val="888888"/>
                </a:solidFill>
                <a:latin typeface="Calibri"/>
                <a:cs typeface="Calibri"/>
              </a:rPr>
              <a:t>ea</a:t>
            </a:r>
            <a:r>
              <a:rPr sz="1200" spc="-30" dirty="0">
                <a:solidFill>
                  <a:srgbClr val="888888"/>
                </a:solidFill>
                <a:latin typeface="Calibri"/>
                <a:cs typeface="Calibri"/>
              </a:rPr>
              <a:t>r</a:t>
            </a:r>
            <a:r>
              <a:rPr sz="1200" dirty="0">
                <a:solidFill>
                  <a:srgbClr val="888888"/>
                </a:solidFill>
                <a:latin typeface="Calibri"/>
                <a:cs typeface="Calibri"/>
              </a:rPr>
              <a:t>s of</a:t>
            </a:r>
            <a:r>
              <a:rPr sz="1200" spc="-5" dirty="0">
                <a:solidFill>
                  <a:srgbClr val="888888"/>
                </a:solidFill>
                <a:latin typeface="Calibri"/>
                <a:cs typeface="Calibri"/>
              </a:rPr>
              <a:t> </a:t>
            </a:r>
            <a:r>
              <a:rPr sz="1200" spc="-35" dirty="0">
                <a:solidFill>
                  <a:srgbClr val="888888"/>
                </a:solidFill>
                <a:latin typeface="Calibri"/>
                <a:cs typeface="Calibri"/>
              </a:rPr>
              <a:t>K</a:t>
            </a:r>
            <a:r>
              <a:rPr sz="1200" spc="-10" dirty="0">
                <a:solidFill>
                  <a:srgbClr val="888888"/>
                </a:solidFill>
                <a:latin typeface="Calibri"/>
                <a:cs typeface="Calibri"/>
              </a:rPr>
              <a:t>ee</a:t>
            </a:r>
            <a:r>
              <a:rPr sz="1200" dirty="0">
                <a:solidFill>
                  <a:srgbClr val="888888"/>
                </a:solidFill>
                <a:latin typeface="Calibri"/>
                <a:cs typeface="Calibri"/>
              </a:rPr>
              <a:t>pin</a:t>
            </a:r>
            <a:r>
              <a:rPr sz="1200" spc="-10" dirty="0">
                <a:solidFill>
                  <a:srgbClr val="888888"/>
                </a:solidFill>
                <a:latin typeface="Calibri"/>
                <a:cs typeface="Calibri"/>
              </a:rPr>
              <a:t>g</a:t>
            </a:r>
            <a:r>
              <a:rPr sz="1200" spc="-20" dirty="0">
                <a:solidFill>
                  <a:srgbClr val="888888"/>
                </a:solidFill>
                <a:latin typeface="Calibri"/>
                <a:cs typeface="Calibri"/>
              </a:rPr>
              <a:t> </a:t>
            </a:r>
            <a:r>
              <a:rPr sz="1200" spc="-5" dirty="0">
                <a:solidFill>
                  <a:srgbClr val="888888"/>
                </a:solidFill>
                <a:latin typeface="Calibri"/>
                <a:cs typeface="Calibri"/>
              </a:rPr>
              <a:t>t</a:t>
            </a:r>
            <a:r>
              <a:rPr sz="1200" dirty="0">
                <a:solidFill>
                  <a:srgbClr val="888888"/>
                </a:solidFill>
                <a:latin typeface="Calibri"/>
                <a:cs typeface="Calibri"/>
              </a:rPr>
              <a:t>h</a:t>
            </a:r>
            <a:r>
              <a:rPr sz="1200" spc="-10" dirty="0">
                <a:solidFill>
                  <a:srgbClr val="888888"/>
                </a:solidFill>
                <a:latin typeface="Calibri"/>
                <a:cs typeface="Calibri"/>
              </a:rPr>
              <a:t>e</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dirty="0">
                <a:solidFill>
                  <a:srgbClr val="888888"/>
                </a:solidFill>
                <a:latin typeface="Calibri"/>
                <a:cs typeface="Calibri"/>
              </a:rPr>
              <a:t>o</a:t>
            </a:r>
            <a:r>
              <a:rPr sz="1200" spc="-10" dirty="0">
                <a:solidFill>
                  <a:srgbClr val="888888"/>
                </a:solidFill>
                <a:latin typeface="Calibri"/>
                <a:cs typeface="Calibri"/>
              </a:rPr>
              <a:t>mise</a:t>
            </a:r>
            <a:endParaRPr sz="1200" dirty="0">
              <a:latin typeface="Calibri"/>
              <a:cs typeface="Calibri"/>
            </a:endParaRPr>
          </a:p>
        </p:txBody>
      </p:sp>
      <p:pic>
        <p:nvPicPr>
          <p:cNvPr id="10" name="Picture 2" descr="C:\Users\cemcotherej\Desktop\icarelogo.jpg"/>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a:spLocks noGrp="1"/>
          </p:cNvSpPr>
          <p:nvPr>
            <p:ph type="sldNum" sz="quarter" idx="7"/>
          </p:nvPr>
        </p:nvSpPr>
        <p:spPr>
          <a:xfrm>
            <a:off x="8382000" y="6465214"/>
            <a:ext cx="391286" cy="200986"/>
          </a:xfrm>
        </p:spPr>
        <p:txBody>
          <a:bodyPr/>
          <a:lstStyle/>
          <a:p>
            <a:pPr marL="102870">
              <a:lnSpc>
                <a:spcPct val="100000"/>
              </a:lnSpc>
            </a:pPr>
            <a:fld id="{81D60167-4931-47E6-BA6A-407CBD079E47}" type="slidenum">
              <a:rPr lang="en-US" spc="-10" smtClean="0"/>
              <a:t>1</a:t>
            </a:fld>
            <a:endParaRPr lang="en-US" spc="-1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36" y="220399"/>
            <a:ext cx="8358327" cy="648895"/>
          </a:xfrm>
          <a:prstGeom prst="rect">
            <a:avLst/>
          </a:prstGeom>
        </p:spPr>
        <p:txBody>
          <a:bodyPr vert="horz" wrap="square" lIns="0" tIns="93979" rIns="0" bIns="0" rtlCol="0">
            <a:spAutoFit/>
          </a:bodyPr>
          <a:lstStyle/>
          <a:p>
            <a:pPr marL="1939289">
              <a:lnSpc>
                <a:spcPct val="100000"/>
              </a:lnSpc>
            </a:pPr>
            <a:r>
              <a:rPr sz="3600" b="1" spc="-240" dirty="0"/>
              <a:t>V</a:t>
            </a:r>
            <a:r>
              <a:rPr sz="3600" b="1" dirty="0"/>
              <a:t>olunteer Support</a:t>
            </a:r>
          </a:p>
        </p:txBody>
      </p:sp>
      <p:sp>
        <p:nvSpPr>
          <p:cNvPr id="3" name="object 3"/>
          <p:cNvSpPr/>
          <p:nvPr/>
        </p:nvSpPr>
        <p:spPr>
          <a:xfrm>
            <a:off x="458990" y="1000886"/>
            <a:ext cx="3947922" cy="27224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454228" y="996188"/>
            <a:ext cx="3957954" cy="2732405"/>
          </a:xfrm>
          <a:custGeom>
            <a:avLst/>
            <a:gdLst/>
            <a:ahLst/>
            <a:cxnLst/>
            <a:rect l="l" t="t" r="r" b="b"/>
            <a:pathLst>
              <a:path w="3957954" h="2732404">
                <a:moveTo>
                  <a:pt x="0" y="2732024"/>
                </a:moveTo>
                <a:lnTo>
                  <a:pt x="3957447" y="2732024"/>
                </a:lnTo>
                <a:lnTo>
                  <a:pt x="3957447" y="0"/>
                </a:lnTo>
                <a:lnTo>
                  <a:pt x="0" y="0"/>
                </a:lnTo>
                <a:lnTo>
                  <a:pt x="0" y="2732024"/>
                </a:lnTo>
                <a:close/>
              </a:path>
            </a:pathLst>
          </a:custGeom>
          <a:ln w="9525">
            <a:solidFill>
              <a:srgbClr val="1F487C"/>
            </a:solidFill>
          </a:ln>
        </p:spPr>
        <p:txBody>
          <a:bodyPr wrap="square" lIns="0" tIns="0" rIns="0" bIns="0" rtlCol="0"/>
          <a:lstStyle/>
          <a:p>
            <a:endParaRPr/>
          </a:p>
        </p:txBody>
      </p:sp>
      <p:sp>
        <p:nvSpPr>
          <p:cNvPr id="5" name="object 5"/>
          <p:cNvSpPr/>
          <p:nvPr/>
        </p:nvSpPr>
        <p:spPr>
          <a:xfrm>
            <a:off x="4406900" y="999489"/>
            <a:ext cx="4356100" cy="273431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4402073" y="994663"/>
            <a:ext cx="4365625" cy="2743835"/>
          </a:xfrm>
          <a:custGeom>
            <a:avLst/>
            <a:gdLst/>
            <a:ahLst/>
            <a:cxnLst/>
            <a:rect l="l" t="t" r="r" b="b"/>
            <a:pathLst>
              <a:path w="4365625" h="2743835">
                <a:moveTo>
                  <a:pt x="0" y="2743835"/>
                </a:moveTo>
                <a:lnTo>
                  <a:pt x="4365625" y="2743835"/>
                </a:lnTo>
                <a:lnTo>
                  <a:pt x="4365625" y="0"/>
                </a:lnTo>
                <a:lnTo>
                  <a:pt x="0" y="0"/>
                </a:lnTo>
                <a:lnTo>
                  <a:pt x="0" y="2743835"/>
                </a:lnTo>
                <a:close/>
              </a:path>
            </a:pathLst>
          </a:custGeom>
          <a:ln w="9525">
            <a:solidFill>
              <a:srgbClr val="1F487C"/>
            </a:solidFill>
          </a:ln>
        </p:spPr>
        <p:txBody>
          <a:bodyPr wrap="square" lIns="0" tIns="0" rIns="0" bIns="0" rtlCol="0"/>
          <a:lstStyle/>
          <a:p>
            <a:endParaRPr/>
          </a:p>
        </p:txBody>
      </p:sp>
      <p:sp>
        <p:nvSpPr>
          <p:cNvPr id="7" name="object 7"/>
          <p:cNvSpPr/>
          <p:nvPr/>
        </p:nvSpPr>
        <p:spPr>
          <a:xfrm>
            <a:off x="457200" y="3200361"/>
            <a:ext cx="8305800" cy="831215"/>
          </a:xfrm>
          <a:custGeom>
            <a:avLst/>
            <a:gdLst/>
            <a:ahLst/>
            <a:cxnLst/>
            <a:rect l="l" t="t" r="r" b="b"/>
            <a:pathLst>
              <a:path w="8305800" h="831214">
                <a:moveTo>
                  <a:pt x="0" y="830999"/>
                </a:moveTo>
                <a:lnTo>
                  <a:pt x="8305800" y="830999"/>
                </a:lnTo>
                <a:lnTo>
                  <a:pt x="8305800" y="0"/>
                </a:lnTo>
                <a:lnTo>
                  <a:pt x="0" y="0"/>
                </a:lnTo>
                <a:lnTo>
                  <a:pt x="0" y="830999"/>
                </a:lnTo>
                <a:close/>
              </a:path>
            </a:pathLst>
          </a:custGeom>
          <a:solidFill>
            <a:srgbClr val="FFFFFF"/>
          </a:solidFill>
        </p:spPr>
        <p:txBody>
          <a:bodyPr wrap="square" lIns="0" tIns="0" rIns="0" bIns="0" rtlCol="0"/>
          <a:lstStyle/>
          <a:p>
            <a:endParaRPr/>
          </a:p>
        </p:txBody>
      </p:sp>
      <p:sp>
        <p:nvSpPr>
          <p:cNvPr id="8" name="object 8"/>
          <p:cNvSpPr/>
          <p:nvPr/>
        </p:nvSpPr>
        <p:spPr>
          <a:xfrm>
            <a:off x="457200" y="3200361"/>
            <a:ext cx="8305800" cy="831215"/>
          </a:xfrm>
          <a:custGeom>
            <a:avLst/>
            <a:gdLst/>
            <a:ahLst/>
            <a:cxnLst/>
            <a:rect l="l" t="t" r="r" b="b"/>
            <a:pathLst>
              <a:path w="8305800" h="831214">
                <a:moveTo>
                  <a:pt x="0" y="830999"/>
                </a:moveTo>
                <a:lnTo>
                  <a:pt x="8305800" y="830999"/>
                </a:lnTo>
                <a:lnTo>
                  <a:pt x="8305800" y="0"/>
                </a:lnTo>
                <a:lnTo>
                  <a:pt x="0" y="0"/>
                </a:lnTo>
                <a:lnTo>
                  <a:pt x="0" y="830999"/>
                </a:lnTo>
                <a:close/>
              </a:path>
            </a:pathLst>
          </a:custGeom>
          <a:ln w="9525">
            <a:solidFill>
              <a:srgbClr val="1F487C"/>
            </a:solidFill>
          </a:ln>
        </p:spPr>
        <p:txBody>
          <a:bodyPr wrap="square" lIns="0" tIns="0" rIns="0" bIns="0" rtlCol="0"/>
          <a:lstStyle/>
          <a:p>
            <a:endParaRPr/>
          </a:p>
        </p:txBody>
      </p:sp>
      <p:sp>
        <p:nvSpPr>
          <p:cNvPr id="9" name="object 9"/>
          <p:cNvSpPr txBox="1"/>
          <p:nvPr/>
        </p:nvSpPr>
        <p:spPr>
          <a:xfrm>
            <a:off x="458990" y="3364156"/>
            <a:ext cx="8308708" cy="2485296"/>
          </a:xfrm>
          <a:prstGeom prst="rect">
            <a:avLst/>
          </a:prstGeom>
          <a:blipFill>
            <a:blip r:embed="rId5"/>
            <a:tile tx="0" ty="0" sx="100000" sy="100000" flip="none" algn="tl"/>
          </a:blipFill>
        </p:spPr>
        <p:txBody>
          <a:bodyPr vert="horz" wrap="square" lIns="0" tIns="0" rIns="0" bIns="0" rtlCol="0">
            <a:spAutoFit/>
          </a:bodyPr>
          <a:lstStyle/>
          <a:p>
            <a:pPr marL="12700" marR="5080" algn="ctr">
              <a:lnSpc>
                <a:spcPct val="100000"/>
              </a:lnSpc>
            </a:pPr>
            <a:r>
              <a:rPr sz="1600" b="1" spc="-25" dirty="0">
                <a:latin typeface="Arial"/>
                <a:cs typeface="Arial"/>
              </a:rPr>
              <a:t>G</a:t>
            </a:r>
            <a:r>
              <a:rPr sz="1600" b="1" spc="-10" dirty="0">
                <a:latin typeface="Arial"/>
                <a:cs typeface="Arial"/>
              </a:rPr>
              <a:t>uardians</a:t>
            </a:r>
            <a:r>
              <a:rPr sz="1600" b="1" spc="25" dirty="0">
                <a:latin typeface="Arial"/>
                <a:cs typeface="Arial"/>
              </a:rPr>
              <a:t> </a:t>
            </a:r>
            <a:r>
              <a:rPr sz="1600" b="1" spc="-10" dirty="0">
                <a:latin typeface="Arial"/>
                <a:cs typeface="Arial"/>
              </a:rPr>
              <a:t>of</a:t>
            </a:r>
            <a:r>
              <a:rPr sz="1600" b="1"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e</a:t>
            </a:r>
            <a:r>
              <a:rPr sz="1600" b="1" spc="25" dirty="0">
                <a:latin typeface="Arial"/>
                <a:cs typeface="Arial"/>
              </a:rPr>
              <a:t> </a:t>
            </a:r>
            <a:r>
              <a:rPr sz="1600" b="1" spc="-15" dirty="0">
                <a:latin typeface="Arial"/>
                <a:cs typeface="Arial"/>
              </a:rPr>
              <a:t>Cemet</a:t>
            </a:r>
            <a:r>
              <a:rPr sz="1600" b="1" spc="-10" dirty="0">
                <a:latin typeface="Arial"/>
                <a:cs typeface="Arial"/>
              </a:rPr>
              <a:t>er</a:t>
            </a:r>
            <a:r>
              <a:rPr sz="1600" b="1" spc="-165" dirty="0">
                <a:latin typeface="Arial"/>
                <a:cs typeface="Arial"/>
              </a:rPr>
              <a:t>y</a:t>
            </a:r>
            <a:r>
              <a:rPr sz="1600" b="1" spc="-5" dirty="0">
                <a:latin typeface="Arial"/>
                <a:cs typeface="Arial"/>
              </a:rPr>
              <a:t>,</a:t>
            </a:r>
            <a:r>
              <a:rPr sz="1600" b="1" spc="60" dirty="0">
                <a:latin typeface="Arial"/>
                <a:cs typeface="Arial"/>
              </a:rPr>
              <a:t> </a:t>
            </a:r>
            <a:r>
              <a:rPr sz="1600" b="1" spc="-75" dirty="0">
                <a:latin typeface="Arial"/>
                <a:cs typeface="Arial"/>
              </a:rPr>
              <a:t>W</a:t>
            </a:r>
            <a:r>
              <a:rPr sz="1600" b="1" spc="-10" dirty="0">
                <a:latin typeface="Arial"/>
                <a:cs typeface="Arial"/>
              </a:rPr>
              <a:t>ashin</a:t>
            </a:r>
            <a:r>
              <a:rPr sz="1600" b="1" spc="-20" dirty="0">
                <a:latin typeface="Arial"/>
                <a:cs typeface="Arial"/>
              </a:rPr>
              <a:t>g</a:t>
            </a:r>
            <a:r>
              <a:rPr sz="1600" b="1" spc="-10" dirty="0">
                <a:latin typeface="Arial"/>
                <a:cs typeface="Arial"/>
              </a:rPr>
              <a:t>t</a:t>
            </a:r>
            <a:r>
              <a:rPr sz="1600" b="1" spc="-20" dirty="0">
                <a:latin typeface="Arial"/>
                <a:cs typeface="Arial"/>
              </a:rPr>
              <a:t>o</a:t>
            </a:r>
            <a:r>
              <a:rPr sz="1600" b="1" spc="-10" dirty="0">
                <a:latin typeface="Arial"/>
                <a:cs typeface="Arial"/>
              </a:rPr>
              <a:t>n</a:t>
            </a:r>
            <a:r>
              <a:rPr sz="1600" b="1" spc="30" dirty="0">
                <a:latin typeface="Arial"/>
                <a:cs typeface="Arial"/>
              </a:rPr>
              <a:t> </a:t>
            </a:r>
            <a:r>
              <a:rPr sz="1600" b="1" spc="-10" dirty="0">
                <a:latin typeface="Arial"/>
                <a:cs typeface="Arial"/>
              </a:rPr>
              <a:t>Crossing</a:t>
            </a:r>
            <a:r>
              <a:rPr sz="1600" b="1" spc="15" dirty="0">
                <a:latin typeface="Arial"/>
                <a:cs typeface="Arial"/>
              </a:rPr>
              <a:t> </a:t>
            </a:r>
            <a:r>
              <a:rPr sz="1600" b="1" spc="-10" dirty="0">
                <a:latin typeface="Arial"/>
                <a:cs typeface="Arial"/>
              </a:rPr>
              <a:t>Nati</a:t>
            </a:r>
            <a:r>
              <a:rPr sz="1600" b="1" spc="-20" dirty="0">
                <a:latin typeface="Arial"/>
                <a:cs typeface="Arial"/>
              </a:rPr>
              <a:t>o</a:t>
            </a:r>
            <a:r>
              <a:rPr sz="1600" b="1" spc="-10" dirty="0">
                <a:latin typeface="Arial"/>
                <a:cs typeface="Arial"/>
              </a:rPr>
              <a:t>nal</a:t>
            </a:r>
            <a:r>
              <a:rPr sz="1600" b="1" spc="25" dirty="0">
                <a:latin typeface="Arial"/>
                <a:cs typeface="Arial"/>
              </a:rPr>
              <a:t> </a:t>
            </a:r>
            <a:r>
              <a:rPr sz="1600" b="1" spc="-15" dirty="0">
                <a:latin typeface="Arial"/>
                <a:cs typeface="Arial"/>
              </a:rPr>
              <a:t>Cemet</a:t>
            </a:r>
            <a:r>
              <a:rPr sz="1600" b="1" spc="-10" dirty="0">
                <a:latin typeface="Arial"/>
                <a:cs typeface="Arial"/>
              </a:rPr>
              <a:t>er</a:t>
            </a:r>
            <a:r>
              <a:rPr sz="1600" b="1" spc="-165" dirty="0">
                <a:latin typeface="Arial"/>
                <a:cs typeface="Arial"/>
              </a:rPr>
              <a:t>y</a:t>
            </a:r>
            <a:r>
              <a:rPr sz="1600" b="1" spc="-5" dirty="0">
                <a:latin typeface="Arial"/>
                <a:cs typeface="Arial"/>
              </a:rPr>
              <a:t>,</a:t>
            </a:r>
            <a:r>
              <a:rPr sz="1600" b="1" spc="70" dirty="0">
                <a:latin typeface="Arial"/>
                <a:cs typeface="Arial"/>
              </a:rPr>
              <a:t> </a:t>
            </a:r>
            <a:r>
              <a:rPr sz="1600" b="1" spc="-15" dirty="0">
                <a:latin typeface="Arial"/>
                <a:cs typeface="Arial"/>
              </a:rPr>
              <a:t>Ne</a:t>
            </a:r>
            <a:r>
              <a:rPr sz="1600" b="1" spc="25" dirty="0">
                <a:latin typeface="Arial"/>
                <a:cs typeface="Arial"/>
              </a:rPr>
              <a:t>w</a:t>
            </a:r>
            <a:r>
              <a:rPr sz="1600" b="1" spc="-10" dirty="0">
                <a:latin typeface="Arial"/>
                <a:cs typeface="Arial"/>
              </a:rPr>
              <a:t>t</a:t>
            </a:r>
            <a:r>
              <a:rPr sz="1600" b="1" spc="-30" dirty="0">
                <a:latin typeface="Arial"/>
                <a:cs typeface="Arial"/>
              </a:rPr>
              <a:t>o</a:t>
            </a:r>
            <a:r>
              <a:rPr sz="1600" b="1" spc="10" dirty="0">
                <a:latin typeface="Arial"/>
                <a:cs typeface="Arial"/>
              </a:rPr>
              <a:t>w</a:t>
            </a:r>
            <a:r>
              <a:rPr sz="1600" b="1" spc="-10" dirty="0">
                <a:latin typeface="Arial"/>
                <a:cs typeface="Arial"/>
              </a:rPr>
              <a:t>n,</a:t>
            </a:r>
            <a:r>
              <a:rPr sz="1600" b="1" spc="-25" dirty="0">
                <a:latin typeface="Arial"/>
                <a:cs typeface="Arial"/>
              </a:rPr>
              <a:t> </a:t>
            </a:r>
            <a:r>
              <a:rPr sz="1600" b="1" spc="-135" dirty="0">
                <a:latin typeface="Arial"/>
                <a:cs typeface="Arial"/>
              </a:rPr>
              <a:t>P</a:t>
            </a:r>
            <a:r>
              <a:rPr sz="1600" b="1" spc="-15" dirty="0">
                <a:latin typeface="Arial"/>
                <a:cs typeface="Arial"/>
              </a:rPr>
              <a:t>A</a:t>
            </a:r>
            <a:r>
              <a:rPr sz="1600" b="1" spc="-10" dirty="0">
                <a:latin typeface="Arial"/>
                <a:cs typeface="Arial"/>
              </a:rPr>
              <a:t> (a</a:t>
            </a:r>
            <a:r>
              <a:rPr sz="1600" b="1" spc="-20" dirty="0">
                <a:latin typeface="Arial"/>
                <a:cs typeface="Arial"/>
              </a:rPr>
              <a:t>b</a:t>
            </a:r>
            <a:r>
              <a:rPr sz="1600" b="1" spc="-10" dirty="0">
                <a:latin typeface="Arial"/>
                <a:cs typeface="Arial"/>
              </a:rPr>
              <a:t>o</a:t>
            </a:r>
            <a:r>
              <a:rPr sz="1600" b="1" spc="-50" dirty="0">
                <a:latin typeface="Arial"/>
                <a:cs typeface="Arial"/>
              </a:rPr>
              <a:t>v</a:t>
            </a:r>
            <a:r>
              <a:rPr sz="1600" b="1" spc="-10" dirty="0">
                <a:latin typeface="Arial"/>
                <a:cs typeface="Arial"/>
              </a:rPr>
              <a:t>e</a:t>
            </a:r>
            <a:r>
              <a:rPr sz="1600" b="1" spc="55" dirty="0">
                <a:latin typeface="Arial"/>
                <a:cs typeface="Arial"/>
              </a:rPr>
              <a:t> </a:t>
            </a:r>
            <a:r>
              <a:rPr sz="1600" b="1" spc="-10" dirty="0">
                <a:latin typeface="Arial"/>
                <a:cs typeface="Arial"/>
              </a:rPr>
              <a:t>lef</a:t>
            </a:r>
            <a:r>
              <a:rPr sz="1600" b="1" spc="-20" dirty="0">
                <a:latin typeface="Arial"/>
                <a:cs typeface="Arial"/>
              </a:rPr>
              <a:t>t</a:t>
            </a:r>
            <a:r>
              <a:rPr sz="1600" b="1" spc="-10" dirty="0">
                <a:latin typeface="Arial"/>
                <a:cs typeface="Arial"/>
              </a:rPr>
              <a:t>);</a:t>
            </a:r>
            <a:r>
              <a:rPr sz="1600" b="1" spc="35" dirty="0">
                <a:latin typeface="Arial"/>
                <a:cs typeface="Arial"/>
              </a:rPr>
              <a:t> </a:t>
            </a:r>
            <a:r>
              <a:rPr sz="1600" b="1" spc="-95" dirty="0">
                <a:latin typeface="Arial"/>
                <a:cs typeface="Arial"/>
              </a:rPr>
              <a:t>V</a:t>
            </a:r>
            <a:r>
              <a:rPr sz="1600" b="1" spc="-10" dirty="0">
                <a:latin typeface="Arial"/>
                <a:cs typeface="Arial"/>
              </a:rPr>
              <a:t>aca</a:t>
            </a:r>
            <a:r>
              <a:rPr sz="1600" b="1" spc="-15" dirty="0">
                <a:latin typeface="Arial"/>
                <a:cs typeface="Arial"/>
              </a:rPr>
              <a:t> </a:t>
            </a:r>
            <a:r>
              <a:rPr sz="1600" b="1" spc="-95" dirty="0">
                <a:latin typeface="Arial"/>
                <a:cs typeface="Arial"/>
              </a:rPr>
              <a:t>V</a:t>
            </a:r>
            <a:r>
              <a:rPr sz="1600" b="1" spc="-10" dirty="0">
                <a:latin typeface="Arial"/>
                <a:cs typeface="Arial"/>
              </a:rPr>
              <a:t>alley</a:t>
            </a:r>
            <a:r>
              <a:rPr sz="1600" b="1" spc="10" dirty="0">
                <a:latin typeface="Arial"/>
                <a:cs typeface="Arial"/>
              </a:rPr>
              <a:t> </a:t>
            </a:r>
            <a:r>
              <a:rPr sz="1600" b="1" spc="-25" dirty="0">
                <a:latin typeface="Arial"/>
                <a:cs typeface="Arial"/>
              </a:rPr>
              <a:t>G</a:t>
            </a:r>
            <a:r>
              <a:rPr sz="1600" b="1" spc="-10" dirty="0">
                <a:latin typeface="Arial"/>
                <a:cs typeface="Arial"/>
              </a:rPr>
              <a:t>arden</a:t>
            </a:r>
            <a:r>
              <a:rPr sz="1600" b="1" spc="15" dirty="0">
                <a:latin typeface="Arial"/>
                <a:cs typeface="Arial"/>
              </a:rPr>
              <a:t> </a:t>
            </a:r>
            <a:r>
              <a:rPr sz="1600" b="1" spc="-10" dirty="0">
                <a:latin typeface="Arial"/>
                <a:cs typeface="Arial"/>
              </a:rPr>
              <a:t>Clu</a:t>
            </a:r>
            <a:r>
              <a:rPr sz="1600" b="1" spc="-20" dirty="0">
                <a:latin typeface="Arial"/>
                <a:cs typeface="Arial"/>
              </a:rPr>
              <a:t>b</a:t>
            </a:r>
            <a:r>
              <a:rPr sz="1600" b="1" spc="-5" dirty="0">
                <a:latin typeface="Arial"/>
                <a:cs typeface="Arial"/>
              </a:rPr>
              <a:t>,</a:t>
            </a:r>
            <a:r>
              <a:rPr sz="1600" b="1" spc="20" dirty="0">
                <a:latin typeface="Arial"/>
                <a:cs typeface="Arial"/>
              </a:rPr>
              <a:t> </a:t>
            </a:r>
            <a:r>
              <a:rPr sz="1600" b="1" spc="-10" dirty="0">
                <a:latin typeface="Arial"/>
                <a:cs typeface="Arial"/>
              </a:rPr>
              <a:t>Sac</a:t>
            </a:r>
            <a:r>
              <a:rPr sz="1600" b="1" spc="-5" dirty="0">
                <a:latin typeface="Arial"/>
                <a:cs typeface="Arial"/>
              </a:rPr>
              <a:t>r</a:t>
            </a:r>
            <a:r>
              <a:rPr sz="1600" b="1" spc="-15" dirty="0">
                <a:latin typeface="Arial"/>
                <a:cs typeface="Arial"/>
              </a:rPr>
              <a:t>amen</a:t>
            </a:r>
            <a:r>
              <a:rPr sz="1600" b="1" spc="-20" dirty="0">
                <a:latin typeface="Arial"/>
                <a:cs typeface="Arial"/>
              </a:rPr>
              <a:t>t</a:t>
            </a:r>
            <a:r>
              <a:rPr sz="1600" b="1" spc="-10" dirty="0">
                <a:latin typeface="Arial"/>
                <a:cs typeface="Arial"/>
              </a:rPr>
              <a:t>o</a:t>
            </a:r>
            <a:r>
              <a:rPr sz="1600" b="1" spc="15" dirty="0">
                <a:latin typeface="Arial"/>
                <a:cs typeface="Arial"/>
              </a:rPr>
              <a:t> </a:t>
            </a:r>
            <a:r>
              <a:rPr sz="1600" b="1" spc="-95" dirty="0">
                <a:latin typeface="Arial"/>
                <a:cs typeface="Arial"/>
              </a:rPr>
              <a:t>V</a:t>
            </a:r>
            <a:r>
              <a:rPr sz="1600" b="1" spc="-10" dirty="0">
                <a:latin typeface="Arial"/>
                <a:cs typeface="Arial"/>
              </a:rPr>
              <a:t>alley</a:t>
            </a:r>
            <a:r>
              <a:rPr sz="1600" b="1" dirty="0">
                <a:latin typeface="Arial"/>
                <a:cs typeface="Arial"/>
              </a:rPr>
              <a:t> </a:t>
            </a:r>
            <a:r>
              <a:rPr sz="1600" b="1" spc="-10" dirty="0">
                <a:latin typeface="Arial"/>
                <a:cs typeface="Arial"/>
              </a:rPr>
              <a:t>Nati</a:t>
            </a:r>
            <a:r>
              <a:rPr sz="1600" b="1" spc="-20" dirty="0">
                <a:latin typeface="Arial"/>
                <a:cs typeface="Arial"/>
              </a:rPr>
              <a:t>o</a:t>
            </a:r>
            <a:r>
              <a:rPr sz="1600" b="1" spc="-10" dirty="0">
                <a:latin typeface="Arial"/>
                <a:cs typeface="Arial"/>
              </a:rPr>
              <a:t>nal</a:t>
            </a:r>
            <a:r>
              <a:rPr sz="1600" b="1" spc="30" dirty="0">
                <a:latin typeface="Arial"/>
                <a:cs typeface="Arial"/>
              </a:rPr>
              <a:t> </a:t>
            </a:r>
            <a:r>
              <a:rPr sz="1600" b="1" spc="-15" dirty="0">
                <a:latin typeface="Arial"/>
                <a:cs typeface="Arial"/>
              </a:rPr>
              <a:t>Cemet</a:t>
            </a:r>
            <a:r>
              <a:rPr sz="1600" b="1" spc="-10" dirty="0">
                <a:latin typeface="Arial"/>
                <a:cs typeface="Arial"/>
              </a:rPr>
              <a:t>er</a:t>
            </a:r>
            <a:r>
              <a:rPr sz="1600" b="1" spc="-165" dirty="0">
                <a:latin typeface="Arial"/>
                <a:cs typeface="Arial"/>
              </a:rPr>
              <a:t>y</a:t>
            </a:r>
            <a:r>
              <a:rPr sz="1600" b="1" spc="-5" dirty="0">
                <a:latin typeface="Arial"/>
                <a:cs typeface="Arial"/>
              </a:rPr>
              <a:t>,</a:t>
            </a:r>
            <a:r>
              <a:rPr sz="1600" b="1" spc="55" dirty="0">
                <a:latin typeface="Arial"/>
                <a:cs typeface="Arial"/>
              </a:rPr>
              <a:t> </a:t>
            </a:r>
            <a:r>
              <a:rPr sz="1600" b="1" spc="-15" dirty="0">
                <a:latin typeface="Arial"/>
                <a:cs typeface="Arial"/>
              </a:rPr>
              <a:t>CA</a:t>
            </a:r>
            <a:r>
              <a:rPr sz="1600" b="1" spc="-10" dirty="0">
                <a:latin typeface="Arial"/>
                <a:cs typeface="Arial"/>
              </a:rPr>
              <a:t> (a</a:t>
            </a:r>
            <a:r>
              <a:rPr sz="1600" b="1" spc="-20" dirty="0">
                <a:latin typeface="Arial"/>
                <a:cs typeface="Arial"/>
              </a:rPr>
              <a:t>b</a:t>
            </a:r>
            <a:r>
              <a:rPr sz="1600" b="1" spc="-10" dirty="0">
                <a:latin typeface="Arial"/>
                <a:cs typeface="Arial"/>
              </a:rPr>
              <a:t>o</a:t>
            </a:r>
            <a:r>
              <a:rPr sz="1600" b="1" spc="-50" dirty="0">
                <a:latin typeface="Arial"/>
                <a:cs typeface="Arial"/>
              </a:rPr>
              <a:t>v</a:t>
            </a:r>
            <a:r>
              <a:rPr sz="1600" b="1" spc="-10" dirty="0">
                <a:latin typeface="Arial"/>
                <a:cs typeface="Arial"/>
              </a:rPr>
              <a:t>e)</a:t>
            </a:r>
            <a:endParaRPr sz="1600" dirty="0">
              <a:latin typeface="Arial"/>
              <a:cs typeface="Arial"/>
            </a:endParaRPr>
          </a:p>
          <a:p>
            <a:pPr>
              <a:lnSpc>
                <a:spcPct val="100000"/>
              </a:lnSpc>
              <a:spcBef>
                <a:spcPts val="18"/>
              </a:spcBef>
            </a:pPr>
            <a:endParaRPr sz="2300" dirty="0">
              <a:latin typeface="Times New Roman"/>
              <a:cs typeface="Times New Roman"/>
            </a:endParaRPr>
          </a:p>
          <a:p>
            <a:pPr marL="518159" marR="1082040" indent="-343535">
              <a:lnSpc>
                <a:spcPct val="110000"/>
              </a:lnSpc>
              <a:buFont typeface="Wingdings" panose="05000000000000000000" pitchFamily="2" charset="2"/>
              <a:buChar char="Ø"/>
              <a:tabLst>
                <a:tab pos="518795" algn="l"/>
                <a:tab pos="5765800" algn="l"/>
              </a:tabLst>
            </a:pPr>
            <a:r>
              <a:rPr sz="2000" spc="-114" dirty="0">
                <a:latin typeface="Arial"/>
                <a:cs typeface="Arial"/>
              </a:rPr>
              <a:t>V</a:t>
            </a:r>
            <a:r>
              <a:rPr sz="2000" dirty="0">
                <a:latin typeface="Arial"/>
                <a:cs typeface="Arial"/>
              </a:rPr>
              <a:t>ol</a:t>
            </a:r>
            <a:r>
              <a:rPr sz="2000" spc="5" dirty="0">
                <a:latin typeface="Arial"/>
                <a:cs typeface="Arial"/>
              </a:rPr>
              <a:t>u</a:t>
            </a:r>
            <a:r>
              <a:rPr sz="2000" dirty="0">
                <a:latin typeface="Arial"/>
                <a:cs typeface="Arial"/>
              </a:rPr>
              <a:t>nte</a:t>
            </a:r>
            <a:r>
              <a:rPr sz="2000" spc="5" dirty="0">
                <a:latin typeface="Arial"/>
                <a:cs typeface="Arial"/>
              </a:rPr>
              <a:t>e</a:t>
            </a:r>
            <a:r>
              <a:rPr sz="2000" dirty="0">
                <a:latin typeface="Arial"/>
                <a:cs typeface="Arial"/>
              </a:rPr>
              <a:t>rs</a:t>
            </a:r>
            <a:r>
              <a:rPr sz="2000" spc="-45" dirty="0">
                <a:latin typeface="Arial"/>
                <a:cs typeface="Arial"/>
              </a:rPr>
              <a:t> </a:t>
            </a:r>
            <a:r>
              <a:rPr sz="2000" dirty="0">
                <a:latin typeface="Arial"/>
                <a:cs typeface="Arial"/>
              </a:rPr>
              <a:t>d</a:t>
            </a:r>
            <a:r>
              <a:rPr sz="2000" spc="5" dirty="0">
                <a:latin typeface="Arial"/>
                <a:cs typeface="Arial"/>
              </a:rPr>
              <a:t>o</a:t>
            </a:r>
            <a:r>
              <a:rPr sz="2000" dirty="0">
                <a:latin typeface="Arial"/>
                <a:cs typeface="Arial"/>
              </a:rPr>
              <a:t>n</a:t>
            </a:r>
            <a:r>
              <a:rPr sz="2000" spc="5" dirty="0">
                <a:latin typeface="Arial"/>
                <a:cs typeface="Arial"/>
              </a:rPr>
              <a:t>a</a:t>
            </a:r>
            <a:r>
              <a:rPr sz="2000" dirty="0">
                <a:latin typeface="Arial"/>
                <a:cs typeface="Arial"/>
              </a:rPr>
              <a:t>ted</a:t>
            </a:r>
            <a:r>
              <a:rPr sz="2000" spc="-35" dirty="0">
                <a:latin typeface="Arial"/>
                <a:cs typeface="Arial"/>
              </a:rPr>
              <a:t> </a:t>
            </a:r>
            <a:r>
              <a:rPr sz="2000" b="1" dirty="0">
                <a:latin typeface="Arial"/>
                <a:cs typeface="Arial"/>
              </a:rPr>
              <a:t>3</a:t>
            </a:r>
            <a:r>
              <a:rPr sz="2000" b="1" spc="5" dirty="0">
                <a:latin typeface="Arial"/>
                <a:cs typeface="Arial"/>
              </a:rPr>
              <a:t>0</a:t>
            </a:r>
            <a:r>
              <a:rPr sz="2000" b="1" dirty="0">
                <a:latin typeface="Arial"/>
                <a:cs typeface="Arial"/>
              </a:rPr>
              <a:t>4,1</a:t>
            </a:r>
            <a:r>
              <a:rPr sz="2000" b="1" spc="5" dirty="0">
                <a:latin typeface="Arial"/>
                <a:cs typeface="Arial"/>
              </a:rPr>
              <a:t>2</a:t>
            </a:r>
            <a:r>
              <a:rPr sz="2000" b="1" dirty="0">
                <a:latin typeface="Arial"/>
                <a:cs typeface="Arial"/>
              </a:rPr>
              <a:t>3</a:t>
            </a:r>
            <a:r>
              <a:rPr sz="2000" b="1" spc="-35" dirty="0">
                <a:latin typeface="Arial"/>
                <a:cs typeface="Arial"/>
              </a:rPr>
              <a:t> </a:t>
            </a:r>
            <a:r>
              <a:rPr sz="2000" b="1" dirty="0">
                <a:latin typeface="Arial"/>
                <a:cs typeface="Arial"/>
              </a:rPr>
              <a:t>hours</a:t>
            </a:r>
            <a:r>
              <a:rPr sz="2000" b="1" spc="-10" dirty="0">
                <a:latin typeface="Arial"/>
                <a:cs typeface="Arial"/>
              </a:rPr>
              <a:t> </a:t>
            </a:r>
            <a:r>
              <a:rPr sz="2000" dirty="0">
                <a:latin typeface="Arial"/>
                <a:cs typeface="Arial"/>
              </a:rPr>
              <a:t>of</a:t>
            </a:r>
            <a:r>
              <a:rPr sz="2000" spc="-20" dirty="0">
                <a:latin typeface="Arial"/>
                <a:cs typeface="Arial"/>
              </a:rPr>
              <a:t> </a:t>
            </a:r>
            <a:r>
              <a:rPr sz="2000" spc="5" dirty="0">
                <a:latin typeface="Arial"/>
                <a:cs typeface="Arial"/>
              </a:rPr>
              <a:t>s</a:t>
            </a:r>
            <a:r>
              <a:rPr sz="2000" dirty="0">
                <a:latin typeface="Arial"/>
                <a:cs typeface="Arial"/>
              </a:rPr>
              <a:t>e</a:t>
            </a:r>
            <a:r>
              <a:rPr sz="2000" spc="5" dirty="0">
                <a:latin typeface="Arial"/>
                <a:cs typeface="Arial"/>
              </a:rPr>
              <a:t>r</a:t>
            </a:r>
            <a:r>
              <a:rPr sz="2000" dirty="0">
                <a:latin typeface="Arial"/>
                <a:cs typeface="Arial"/>
              </a:rPr>
              <a:t>vice	to</a:t>
            </a:r>
            <a:r>
              <a:rPr sz="2000" spc="-20" dirty="0">
                <a:latin typeface="Arial"/>
                <a:cs typeface="Arial"/>
              </a:rPr>
              <a:t> </a:t>
            </a:r>
            <a:r>
              <a:rPr sz="2000" dirty="0">
                <a:latin typeface="Arial"/>
                <a:cs typeface="Arial"/>
              </a:rPr>
              <a:t>n</a:t>
            </a:r>
            <a:r>
              <a:rPr sz="2000" spc="5" dirty="0">
                <a:latin typeface="Arial"/>
                <a:cs typeface="Arial"/>
              </a:rPr>
              <a:t>a</a:t>
            </a:r>
            <a:r>
              <a:rPr sz="2000" dirty="0">
                <a:latin typeface="Arial"/>
                <a:cs typeface="Arial"/>
              </a:rPr>
              <a:t>tional </a:t>
            </a:r>
            <a:r>
              <a:rPr sz="2000" spc="5" dirty="0">
                <a:latin typeface="Arial"/>
                <a:cs typeface="Arial"/>
              </a:rPr>
              <a:t>c</a:t>
            </a:r>
            <a:r>
              <a:rPr sz="2000" dirty="0">
                <a:latin typeface="Arial"/>
                <a:cs typeface="Arial"/>
              </a:rPr>
              <a:t>em</a:t>
            </a:r>
            <a:r>
              <a:rPr sz="2000" spc="5" dirty="0">
                <a:latin typeface="Arial"/>
                <a:cs typeface="Arial"/>
              </a:rPr>
              <a:t>e</a:t>
            </a:r>
            <a:r>
              <a:rPr sz="2000" dirty="0">
                <a:latin typeface="Arial"/>
                <a:cs typeface="Arial"/>
              </a:rPr>
              <a:t>teri</a:t>
            </a:r>
            <a:r>
              <a:rPr sz="2000" spc="5" dirty="0">
                <a:latin typeface="Arial"/>
                <a:cs typeface="Arial"/>
              </a:rPr>
              <a:t>e</a:t>
            </a:r>
            <a:r>
              <a:rPr sz="2000" dirty="0">
                <a:latin typeface="Arial"/>
                <a:cs typeface="Arial"/>
              </a:rPr>
              <a:t>s</a:t>
            </a:r>
            <a:r>
              <a:rPr sz="2000" spc="-60" dirty="0">
                <a:latin typeface="Arial"/>
                <a:cs typeface="Arial"/>
              </a:rPr>
              <a:t> </a:t>
            </a:r>
            <a:r>
              <a:rPr sz="2000" dirty="0">
                <a:latin typeface="Arial"/>
                <a:cs typeface="Arial"/>
              </a:rPr>
              <a:t>in FY13</a:t>
            </a:r>
          </a:p>
          <a:p>
            <a:pPr marL="457200" indent="-457200">
              <a:lnSpc>
                <a:spcPct val="100000"/>
              </a:lnSpc>
              <a:spcBef>
                <a:spcPts val="38"/>
              </a:spcBef>
              <a:buFont typeface="Wingdings" panose="05000000000000000000" pitchFamily="2" charset="2"/>
              <a:buChar char="Ø"/>
            </a:pPr>
            <a:endParaRPr sz="2650" dirty="0">
              <a:latin typeface="Times New Roman"/>
              <a:cs typeface="Times New Roman"/>
            </a:endParaRPr>
          </a:p>
          <a:p>
            <a:pPr marL="518159" indent="-343535">
              <a:lnSpc>
                <a:spcPct val="100000"/>
              </a:lnSpc>
              <a:buFont typeface="Wingdings" panose="05000000000000000000" pitchFamily="2" charset="2"/>
              <a:buChar char="Ø"/>
              <a:tabLst>
                <a:tab pos="518795" algn="l"/>
              </a:tabLst>
            </a:pPr>
            <a:r>
              <a:rPr sz="2000" spc="-150" dirty="0">
                <a:latin typeface="Arial"/>
                <a:cs typeface="Arial"/>
              </a:rPr>
              <a:t>V</a:t>
            </a:r>
            <a:r>
              <a:rPr sz="2000" dirty="0">
                <a:latin typeface="Arial"/>
                <a:cs typeface="Arial"/>
              </a:rPr>
              <a:t>alu</a:t>
            </a:r>
            <a:r>
              <a:rPr sz="2000" spc="5" dirty="0">
                <a:latin typeface="Arial"/>
                <a:cs typeface="Arial"/>
              </a:rPr>
              <a:t>e</a:t>
            </a:r>
            <a:r>
              <a:rPr sz="2000" dirty="0">
                <a:latin typeface="Arial"/>
                <a:cs typeface="Arial"/>
              </a:rPr>
              <a:t>d</a:t>
            </a:r>
            <a:r>
              <a:rPr sz="2000" spc="-15" dirty="0">
                <a:latin typeface="Arial"/>
                <a:cs typeface="Arial"/>
              </a:rPr>
              <a:t> </a:t>
            </a:r>
            <a:r>
              <a:rPr sz="2000" dirty="0">
                <a:latin typeface="Arial"/>
                <a:cs typeface="Arial"/>
              </a:rPr>
              <a:t>at</a:t>
            </a:r>
            <a:r>
              <a:rPr sz="2000" spc="-25" dirty="0">
                <a:latin typeface="Arial"/>
                <a:cs typeface="Arial"/>
              </a:rPr>
              <a:t> </a:t>
            </a:r>
            <a:r>
              <a:rPr sz="2000" b="1" dirty="0">
                <a:latin typeface="Arial"/>
                <a:cs typeface="Arial"/>
              </a:rPr>
              <a:t>$6.5</a:t>
            </a:r>
            <a:r>
              <a:rPr sz="2000" b="1" spc="-25" dirty="0">
                <a:latin typeface="Arial"/>
                <a:cs typeface="Arial"/>
              </a:rPr>
              <a:t> </a:t>
            </a:r>
            <a:r>
              <a:rPr sz="2000" b="1" dirty="0">
                <a:latin typeface="Arial"/>
                <a:cs typeface="Arial"/>
              </a:rPr>
              <a:t>m</a:t>
            </a:r>
            <a:r>
              <a:rPr sz="2000" b="1" spc="-15" dirty="0">
                <a:latin typeface="Arial"/>
                <a:cs typeface="Arial"/>
              </a:rPr>
              <a:t>i</a:t>
            </a:r>
            <a:r>
              <a:rPr sz="2000" b="1" dirty="0">
                <a:latin typeface="Arial"/>
                <a:cs typeface="Arial"/>
              </a:rPr>
              <a:t>l</a:t>
            </a:r>
            <a:r>
              <a:rPr sz="2000" b="1" spc="-15" dirty="0">
                <a:latin typeface="Arial"/>
                <a:cs typeface="Arial"/>
              </a:rPr>
              <a:t>l</a:t>
            </a:r>
            <a:r>
              <a:rPr sz="2000" b="1" dirty="0">
                <a:latin typeface="Arial"/>
                <a:cs typeface="Arial"/>
              </a:rPr>
              <a:t>ion</a:t>
            </a:r>
            <a:endParaRPr sz="2000" dirty="0">
              <a:latin typeface="Arial"/>
              <a:cs typeface="Arial"/>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solidFill>
                  <a:srgbClr val="7E7E7E"/>
                </a:solidFill>
              </a:rPr>
              <a:t>150</a:t>
            </a:r>
            <a:r>
              <a:rPr spc="-45" dirty="0">
                <a:solidFill>
                  <a:srgbClr val="7E7E7E"/>
                </a:solidFill>
              </a:rPr>
              <a:t> </a:t>
            </a:r>
            <a:r>
              <a:rPr spc="-120" dirty="0">
                <a:solidFill>
                  <a:srgbClr val="7E7E7E"/>
                </a:solidFill>
              </a:rPr>
              <a:t>Y</a:t>
            </a:r>
            <a:r>
              <a:rPr dirty="0">
                <a:solidFill>
                  <a:srgbClr val="7E7E7E"/>
                </a:solidFill>
              </a:rPr>
              <a:t>ears</a:t>
            </a:r>
            <a:r>
              <a:rPr spc="-15" dirty="0">
                <a:solidFill>
                  <a:srgbClr val="7E7E7E"/>
                </a:solidFill>
              </a:rPr>
              <a:t> </a:t>
            </a:r>
            <a:r>
              <a:rPr dirty="0">
                <a:solidFill>
                  <a:srgbClr val="7E7E7E"/>
                </a:solidFill>
              </a:rPr>
              <a:t>of Keepi</a:t>
            </a:r>
            <a:r>
              <a:rPr spc="-10" dirty="0">
                <a:solidFill>
                  <a:srgbClr val="7E7E7E"/>
                </a:solidFill>
              </a:rPr>
              <a:t>n</a:t>
            </a:r>
            <a:r>
              <a:rPr dirty="0">
                <a:solidFill>
                  <a:srgbClr val="7E7E7E"/>
                </a:solidFill>
              </a:rPr>
              <a:t>g</a:t>
            </a:r>
            <a:r>
              <a:rPr spc="-45" dirty="0">
                <a:solidFill>
                  <a:srgbClr val="7E7E7E"/>
                </a:solidFill>
              </a:rPr>
              <a:t> </a:t>
            </a:r>
            <a:r>
              <a:rPr dirty="0">
                <a:solidFill>
                  <a:srgbClr val="7E7E7E"/>
                </a:solidFill>
              </a:rPr>
              <a:t>t</a:t>
            </a:r>
            <a:r>
              <a:rPr spc="5" dirty="0">
                <a:solidFill>
                  <a:srgbClr val="7E7E7E"/>
                </a:solidFill>
              </a:rPr>
              <a:t>h</a:t>
            </a:r>
            <a:r>
              <a:rPr dirty="0">
                <a:solidFill>
                  <a:srgbClr val="7E7E7E"/>
                </a:solidFill>
              </a:rPr>
              <a:t>e</a:t>
            </a:r>
            <a:r>
              <a:rPr spc="-10" dirty="0">
                <a:solidFill>
                  <a:srgbClr val="7E7E7E"/>
                </a:solidFill>
              </a:rPr>
              <a:t> </a:t>
            </a:r>
            <a:r>
              <a:rPr dirty="0">
                <a:solidFill>
                  <a:srgbClr val="7E7E7E"/>
                </a:solidFill>
              </a:rPr>
              <a:t>Pro</a:t>
            </a:r>
            <a:r>
              <a:rPr spc="5" dirty="0">
                <a:solidFill>
                  <a:srgbClr val="7E7E7E"/>
                </a:solidFill>
              </a:rPr>
              <a:t>m</a:t>
            </a:r>
            <a:r>
              <a:rPr dirty="0">
                <a:solidFill>
                  <a:srgbClr val="7E7E7E"/>
                </a:solidFill>
              </a:rPr>
              <a:t>ise</a:t>
            </a:r>
          </a:p>
        </p:txBody>
      </p:sp>
      <p:pic>
        <p:nvPicPr>
          <p:cNvPr id="12" name="Picture 2" descr="C:\Users\cemcotherej\Desktop\icarelogo.jpg"/>
          <p:cNvPicPr>
            <a:picLocks noChangeAspect="1" noChangeArrowheads="1"/>
          </p:cNvPicPr>
          <p:nvPr/>
        </p:nvPicPr>
        <p:blipFill>
          <a:blip r:embed="rId6"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7"/>
          </p:nvPr>
        </p:nvSpPr>
        <p:spPr>
          <a:xfrm>
            <a:off x="8414511" y="6465214"/>
            <a:ext cx="353187" cy="200986"/>
          </a:xfrm>
        </p:spPr>
        <p:txBody>
          <a:bodyPr/>
          <a:lstStyle/>
          <a:p>
            <a:pPr marL="102870">
              <a:lnSpc>
                <a:spcPct val="100000"/>
              </a:lnSpc>
            </a:pPr>
            <a:fld id="{81D60167-4931-47E6-BA6A-407CBD079E47}" type="slidenum">
              <a:rPr lang="en-US" spc="-10" smtClean="0"/>
              <a:t>10</a:t>
            </a:fld>
            <a:endParaRPr lang="en-US" spc="-10" dirty="0"/>
          </a:p>
        </p:txBody>
      </p:sp>
    </p:spTree>
    <p:extLst>
      <p:ext uri="{BB962C8B-B14F-4D97-AF65-F5344CB8AC3E}">
        <p14:creationId xmlns:p14="http://schemas.microsoft.com/office/powerpoint/2010/main" val="1811325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President’s Budget Request FY15*</a:t>
            </a:r>
            <a:endParaRPr lang="en-US" sz="36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7249071"/>
              </p:ext>
            </p:extLst>
          </p:nvPr>
        </p:nvGraphicFramePr>
        <p:xfrm>
          <a:off x="685800" y="1752600"/>
          <a:ext cx="7848600" cy="3810000"/>
        </p:xfrm>
        <a:graphic>
          <a:graphicData uri="http://schemas.openxmlformats.org/drawingml/2006/table">
            <a:tbl>
              <a:tblPr firstRow="1" bandRow="1">
                <a:tableStyleId>{7DF18680-E054-41AD-8BC1-D1AEF772440D}</a:tableStyleId>
              </a:tblPr>
              <a:tblGrid>
                <a:gridCol w="5377744"/>
                <a:gridCol w="2470856"/>
              </a:tblGrid>
              <a:tr h="562708">
                <a:tc>
                  <a:txBody>
                    <a:bodyPr/>
                    <a:lstStyle/>
                    <a:p>
                      <a:r>
                        <a:rPr lang="en-US" sz="2400" dirty="0" smtClean="0">
                          <a:solidFill>
                            <a:schemeClr val="tx1"/>
                          </a:solidFill>
                          <a:latin typeface="Arial" pitchFamily="34" charset="0"/>
                          <a:cs typeface="Arial" pitchFamily="34" charset="0"/>
                        </a:rPr>
                        <a:t>Line Item</a:t>
                      </a:r>
                      <a:endParaRPr lang="en-US" sz="2400" dirty="0">
                        <a:solidFill>
                          <a:schemeClr val="tx1"/>
                        </a:solidFill>
                        <a:latin typeface="Arial" pitchFamily="34" charset="0"/>
                        <a:cs typeface="Arial" pitchFamily="34" charset="0"/>
                      </a:endParaRPr>
                    </a:p>
                  </a:txBody>
                  <a:tcPr anchor="ctr"/>
                </a:tc>
                <a:tc>
                  <a:txBody>
                    <a:bodyPr/>
                    <a:lstStyle/>
                    <a:p>
                      <a:pPr algn="ctr"/>
                      <a:r>
                        <a:rPr lang="en-US" sz="2400" dirty="0" smtClean="0">
                          <a:solidFill>
                            <a:schemeClr val="tx1"/>
                          </a:solidFill>
                          <a:latin typeface="Arial" pitchFamily="34" charset="0"/>
                          <a:cs typeface="Arial" pitchFamily="34" charset="0"/>
                        </a:rPr>
                        <a:t>Amount</a:t>
                      </a:r>
                      <a:r>
                        <a:rPr lang="en-US" sz="2400" baseline="0" dirty="0" smtClean="0">
                          <a:solidFill>
                            <a:schemeClr val="tx1"/>
                          </a:solidFill>
                          <a:latin typeface="Arial" pitchFamily="34" charset="0"/>
                          <a:cs typeface="Arial" pitchFamily="34" charset="0"/>
                        </a:rPr>
                        <a:t> Requested</a:t>
                      </a:r>
                    </a:p>
                    <a:p>
                      <a:pPr algn="ctr"/>
                      <a:r>
                        <a:rPr lang="en-US" sz="1600" baseline="0" dirty="0" smtClean="0">
                          <a:solidFill>
                            <a:schemeClr val="tx1"/>
                          </a:solidFill>
                          <a:latin typeface="Arial" pitchFamily="34" charset="0"/>
                          <a:cs typeface="Arial" pitchFamily="34" charset="0"/>
                        </a:rPr>
                        <a:t> (in millions of dollars)</a:t>
                      </a:r>
                      <a:endParaRPr lang="en-US" sz="1600" dirty="0">
                        <a:solidFill>
                          <a:schemeClr val="tx1"/>
                        </a:solidFill>
                        <a:latin typeface="Arial" pitchFamily="34" charset="0"/>
                        <a:cs typeface="Arial" pitchFamily="34" charset="0"/>
                      </a:endParaRPr>
                    </a:p>
                  </a:txBody>
                  <a:tcPr anchor="ctr"/>
                </a:tc>
              </a:tr>
              <a:tr h="456418">
                <a:tc>
                  <a:txBody>
                    <a:bodyPr/>
                    <a:lstStyle/>
                    <a:p>
                      <a:r>
                        <a:rPr lang="en-US" sz="2400" dirty="0" smtClean="0">
                          <a:latin typeface="Arial" panose="020B0604020202020204" pitchFamily="34" charset="0"/>
                          <a:cs typeface="Arial" panose="020B0604020202020204" pitchFamily="34" charset="0"/>
                        </a:rPr>
                        <a:t>Operations and Maintenance</a:t>
                      </a:r>
                      <a:endParaRPr lang="en-US" sz="2400" b="1" dirty="0">
                        <a:solidFill>
                          <a:schemeClr val="tx1"/>
                        </a:solidFill>
                        <a:latin typeface="Arial" pitchFamily="34" charset="0"/>
                        <a:cs typeface="Arial" pitchFamily="34" charset="0"/>
                      </a:endParaRPr>
                    </a:p>
                  </a:txBody>
                  <a:tcPr/>
                </a:tc>
                <a:tc>
                  <a:txBody>
                    <a:bodyPr/>
                    <a:lstStyle/>
                    <a:p>
                      <a:pPr algn="r"/>
                      <a:r>
                        <a:rPr lang="en-US" sz="2400" dirty="0" smtClean="0">
                          <a:latin typeface="Arial" panose="020B0604020202020204" pitchFamily="34" charset="0"/>
                          <a:cs typeface="Arial" panose="020B0604020202020204" pitchFamily="34" charset="0"/>
                        </a:rPr>
                        <a:t>$256.8</a:t>
                      </a:r>
                      <a:endParaRPr lang="en-US" sz="2400" b="1" dirty="0">
                        <a:solidFill>
                          <a:schemeClr val="tx1"/>
                        </a:solidFill>
                        <a:latin typeface="Arial" pitchFamily="34" charset="0"/>
                        <a:cs typeface="Arial" pitchFamily="34" charset="0"/>
                      </a:endParaRPr>
                    </a:p>
                  </a:txBody>
                  <a:tcPr/>
                </a:tc>
              </a:tr>
              <a:tr h="456418">
                <a:tc>
                  <a:txBody>
                    <a:bodyPr/>
                    <a:lstStyle/>
                    <a:p>
                      <a:r>
                        <a:rPr lang="en-US" sz="2400" dirty="0" smtClean="0">
                          <a:latin typeface="Arial" panose="020B0604020202020204" pitchFamily="34" charset="0"/>
                          <a:cs typeface="Arial" panose="020B0604020202020204" pitchFamily="34" charset="0"/>
                        </a:rPr>
                        <a:t>Major Construction</a:t>
                      </a:r>
                      <a:endParaRPr lang="en-US" sz="2400" b="1" dirty="0">
                        <a:solidFill>
                          <a:schemeClr val="tx1"/>
                        </a:solidFill>
                        <a:latin typeface="Arial" pitchFamily="34" charset="0"/>
                        <a:cs typeface="Arial" pitchFamily="34" charset="0"/>
                      </a:endParaRPr>
                    </a:p>
                  </a:txBody>
                  <a:tcPr anchor="ctr"/>
                </a:tc>
                <a:tc>
                  <a:txBody>
                    <a:bodyPr/>
                    <a:lstStyle/>
                    <a:p>
                      <a:pPr algn="r"/>
                      <a:r>
                        <a:rPr lang="en-US" sz="2400" dirty="0" smtClean="0">
                          <a:latin typeface="Arial" panose="020B0604020202020204" pitchFamily="34" charset="0"/>
                          <a:cs typeface="Arial" panose="020B0604020202020204" pitchFamily="34" charset="0"/>
                        </a:rPr>
                        <a:t>10.0</a:t>
                      </a:r>
                      <a:endParaRPr lang="en-US" sz="2400" b="1" dirty="0">
                        <a:solidFill>
                          <a:schemeClr val="tx1"/>
                        </a:solidFill>
                        <a:latin typeface="Arial" pitchFamily="34" charset="0"/>
                        <a:cs typeface="Arial" pitchFamily="34" charset="0"/>
                      </a:endParaRPr>
                    </a:p>
                  </a:txBody>
                  <a:tcPr/>
                </a:tc>
              </a:tr>
              <a:tr h="456418">
                <a:tc>
                  <a:txBody>
                    <a:bodyPr/>
                    <a:lstStyle/>
                    <a:p>
                      <a:r>
                        <a:rPr lang="en-US" sz="2400" dirty="0" smtClean="0">
                          <a:latin typeface="Arial" panose="020B0604020202020204" pitchFamily="34" charset="0"/>
                          <a:cs typeface="Arial" panose="020B0604020202020204" pitchFamily="34" charset="0"/>
                        </a:rPr>
                        <a:t>Minor Construction</a:t>
                      </a:r>
                      <a:endParaRPr lang="en-US" sz="2400" b="1" dirty="0">
                        <a:solidFill>
                          <a:schemeClr val="tx1"/>
                        </a:solidFill>
                        <a:latin typeface="Arial" pitchFamily="34" charset="0"/>
                        <a:cs typeface="Arial" pitchFamily="34" charset="0"/>
                      </a:endParaRPr>
                    </a:p>
                  </a:txBody>
                  <a:tcPr anchor="ctr"/>
                </a:tc>
                <a:tc>
                  <a:txBody>
                    <a:bodyPr/>
                    <a:lstStyle/>
                    <a:p>
                      <a:pPr algn="r"/>
                      <a:r>
                        <a:rPr lang="en-US" sz="2400" dirty="0" smtClean="0">
                          <a:latin typeface="Arial" panose="020B0604020202020204" pitchFamily="34" charset="0"/>
                          <a:cs typeface="Arial" panose="020B0604020202020204" pitchFamily="34" charset="0"/>
                        </a:rPr>
                        <a:t>60.0</a:t>
                      </a:r>
                      <a:endParaRPr lang="en-US" sz="2400" b="1" dirty="0">
                        <a:solidFill>
                          <a:schemeClr val="tx1"/>
                        </a:solidFill>
                        <a:latin typeface="Arial" pitchFamily="34" charset="0"/>
                        <a:cs typeface="Arial" pitchFamily="34" charset="0"/>
                      </a:endParaRPr>
                    </a:p>
                  </a:txBody>
                  <a:tcPr/>
                </a:tc>
              </a:tr>
              <a:tr h="456418">
                <a:tc>
                  <a:txBody>
                    <a:bodyPr/>
                    <a:lstStyle/>
                    <a:p>
                      <a:r>
                        <a:rPr lang="en-US" sz="2400" dirty="0" smtClean="0">
                          <a:latin typeface="Arial" panose="020B0604020202020204" pitchFamily="34" charset="0"/>
                          <a:cs typeface="Arial" panose="020B0604020202020204" pitchFamily="34" charset="0"/>
                        </a:rPr>
                        <a:t>Veterans Cemetery Grants Program </a:t>
                      </a:r>
                      <a:endParaRPr lang="en-US" sz="2400" b="1" dirty="0">
                        <a:solidFill>
                          <a:schemeClr val="tx1"/>
                        </a:solidFill>
                        <a:latin typeface="Arial" pitchFamily="34" charset="0"/>
                        <a:cs typeface="Arial" pitchFamily="34" charset="0"/>
                      </a:endParaRPr>
                    </a:p>
                  </a:txBody>
                  <a:tcPr anchor="ctr"/>
                </a:tc>
                <a:tc>
                  <a:txBody>
                    <a:bodyPr/>
                    <a:lstStyle/>
                    <a:p>
                      <a:pPr algn="r"/>
                      <a:r>
                        <a:rPr lang="en-US" sz="2400" dirty="0" smtClean="0">
                          <a:latin typeface="Arial" panose="020B0604020202020204" pitchFamily="34" charset="0"/>
                          <a:cs typeface="Arial" panose="020B0604020202020204" pitchFamily="34" charset="0"/>
                        </a:rPr>
                        <a:t>45.0</a:t>
                      </a:r>
                      <a:endParaRPr lang="en-US" sz="2400" b="1" dirty="0">
                        <a:solidFill>
                          <a:schemeClr val="tx1"/>
                        </a:solidFill>
                        <a:latin typeface="Arial" pitchFamily="34" charset="0"/>
                        <a:cs typeface="Arial" pitchFamily="34" charset="0"/>
                      </a:endParaRPr>
                    </a:p>
                  </a:txBody>
                  <a:tcPr/>
                </a:tc>
              </a:tr>
              <a:tr h="456418">
                <a:tc>
                  <a:txBody>
                    <a:bodyPr/>
                    <a:lstStyle/>
                    <a:p>
                      <a:r>
                        <a:rPr lang="en-US" sz="2400" i="1" dirty="0" smtClean="0">
                          <a:latin typeface="Arial" panose="020B0604020202020204" pitchFamily="34" charset="0"/>
                          <a:cs typeface="Arial" panose="020B0604020202020204" pitchFamily="34" charset="0"/>
                        </a:rPr>
                        <a:t>Total,</a:t>
                      </a:r>
                      <a:r>
                        <a:rPr lang="en-US" sz="2400" i="1" baseline="0" dirty="0" smtClean="0">
                          <a:latin typeface="Arial" panose="020B0604020202020204" pitchFamily="34" charset="0"/>
                          <a:cs typeface="Arial" panose="020B0604020202020204" pitchFamily="34" charset="0"/>
                        </a:rPr>
                        <a:t> Discretionary</a:t>
                      </a:r>
                      <a:endParaRPr lang="en-US" sz="2400" b="1" i="1" dirty="0">
                        <a:solidFill>
                          <a:schemeClr val="tx1"/>
                        </a:solidFill>
                        <a:latin typeface="Arial" pitchFamily="34" charset="0"/>
                        <a:cs typeface="Arial" pitchFamily="34" charset="0"/>
                      </a:endParaRPr>
                    </a:p>
                  </a:txBody>
                  <a:tcPr/>
                </a:tc>
                <a:tc>
                  <a:txBody>
                    <a:bodyPr/>
                    <a:lstStyle/>
                    <a:p>
                      <a:pPr algn="r"/>
                      <a:r>
                        <a:rPr lang="en-US" sz="2400" dirty="0" smtClean="0">
                          <a:latin typeface="Arial" panose="020B0604020202020204" pitchFamily="34" charset="0"/>
                          <a:cs typeface="Arial" panose="020B0604020202020204" pitchFamily="34" charset="0"/>
                        </a:rPr>
                        <a:t>371.8</a:t>
                      </a:r>
                      <a:endParaRPr lang="en-US" sz="2400" b="1" dirty="0">
                        <a:solidFill>
                          <a:schemeClr val="tx1"/>
                        </a:solidFill>
                        <a:latin typeface="Arial" pitchFamily="34" charset="0"/>
                        <a:cs typeface="Arial" pitchFamily="34" charset="0"/>
                      </a:endParaRPr>
                    </a:p>
                  </a:txBody>
                  <a:tcPr/>
                </a:tc>
              </a:tr>
              <a:tr h="456418">
                <a:tc>
                  <a:txBody>
                    <a:bodyPr/>
                    <a:lstStyle/>
                    <a:p>
                      <a:r>
                        <a:rPr lang="en-US" sz="2400" b="0" i="1" dirty="0" smtClean="0">
                          <a:solidFill>
                            <a:schemeClr val="tx1"/>
                          </a:solidFill>
                          <a:latin typeface="Arial" pitchFamily="34" charset="0"/>
                          <a:cs typeface="Arial" pitchFamily="34" charset="0"/>
                        </a:rPr>
                        <a:t>Total,</a:t>
                      </a:r>
                      <a:r>
                        <a:rPr lang="en-US" sz="2400" b="0" i="1" baseline="0" dirty="0" smtClean="0">
                          <a:solidFill>
                            <a:schemeClr val="tx1"/>
                          </a:solidFill>
                          <a:latin typeface="Arial" pitchFamily="34" charset="0"/>
                          <a:cs typeface="Arial" pitchFamily="34" charset="0"/>
                        </a:rPr>
                        <a:t> </a:t>
                      </a:r>
                      <a:r>
                        <a:rPr lang="en-US" sz="2400" b="0" i="1" dirty="0" smtClean="0">
                          <a:solidFill>
                            <a:schemeClr val="tx1"/>
                          </a:solidFill>
                          <a:latin typeface="Arial" pitchFamily="34" charset="0"/>
                          <a:cs typeface="Arial" pitchFamily="34" charset="0"/>
                        </a:rPr>
                        <a:t>Compensation and</a:t>
                      </a:r>
                      <a:r>
                        <a:rPr lang="en-US" sz="2400" b="0" i="1" baseline="0" dirty="0" smtClean="0">
                          <a:solidFill>
                            <a:schemeClr val="tx1"/>
                          </a:solidFill>
                          <a:latin typeface="Arial" pitchFamily="34" charset="0"/>
                          <a:cs typeface="Arial" pitchFamily="34" charset="0"/>
                        </a:rPr>
                        <a:t> Pension </a:t>
                      </a:r>
                      <a:endParaRPr lang="en-US" sz="2400" b="0" i="1" dirty="0">
                        <a:solidFill>
                          <a:schemeClr val="tx1"/>
                        </a:solidFill>
                        <a:latin typeface="Arial" pitchFamily="34" charset="0"/>
                        <a:cs typeface="Arial" pitchFamily="34" charset="0"/>
                      </a:endParaRPr>
                    </a:p>
                  </a:txBody>
                  <a:tcPr/>
                </a:tc>
                <a:tc>
                  <a:txBody>
                    <a:bodyPr/>
                    <a:lstStyle/>
                    <a:p>
                      <a:pPr algn="r"/>
                      <a:r>
                        <a:rPr lang="en-US" sz="2400" b="0" dirty="0" smtClean="0">
                          <a:solidFill>
                            <a:schemeClr val="tx1"/>
                          </a:solidFill>
                          <a:latin typeface="Arial" pitchFamily="34" charset="0"/>
                          <a:cs typeface="Arial" pitchFamily="34" charset="0"/>
                        </a:rPr>
                        <a:t>120.8</a:t>
                      </a:r>
                      <a:endParaRPr lang="en-US" sz="2400" b="0" dirty="0">
                        <a:solidFill>
                          <a:schemeClr val="tx1"/>
                        </a:solidFill>
                        <a:latin typeface="Arial" pitchFamily="34" charset="0"/>
                        <a:cs typeface="Arial" pitchFamily="34" charset="0"/>
                      </a:endParaRPr>
                    </a:p>
                  </a:txBody>
                  <a:tcPr/>
                </a:tc>
              </a:tr>
            </a:tbl>
          </a:graphicData>
        </a:graphic>
      </p:graphicFrame>
      <p:pic>
        <p:nvPicPr>
          <p:cNvPr id="8" name="Picture 2" descr="C:\Users\cemcotherej\Desktop\icarelogo.jpg"/>
          <p:cNvPicPr>
            <a:picLocks noChangeAspect="1" noChangeArrowheads="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6"/>
          <p:cNvSpPr>
            <a:spLocks noGrp="1"/>
          </p:cNvSpPr>
          <p:nvPr>
            <p:ph type="sldNum" sz="quarter" idx="7"/>
          </p:nvPr>
        </p:nvSpPr>
        <p:spPr>
          <a:xfrm>
            <a:off x="8382000" y="6465214"/>
            <a:ext cx="391286" cy="200986"/>
          </a:xfrm>
        </p:spPr>
        <p:txBody>
          <a:bodyPr/>
          <a:lstStyle/>
          <a:p>
            <a:pPr marL="102870">
              <a:lnSpc>
                <a:spcPct val="100000"/>
              </a:lnSpc>
            </a:pPr>
            <a:fld id="{81D60167-4931-47E6-BA6A-407CBD079E47}" type="slidenum">
              <a:rPr lang="en-US" spc="-10" smtClean="0"/>
              <a:t>11</a:t>
            </a:fld>
            <a:endParaRPr lang="en-US" spc="-10" dirty="0"/>
          </a:p>
        </p:txBody>
      </p:sp>
    </p:spTree>
    <p:extLst>
      <p:ext uri="{BB962C8B-B14F-4D97-AF65-F5344CB8AC3E}">
        <p14:creationId xmlns:p14="http://schemas.microsoft.com/office/powerpoint/2010/main" val="2252870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381000"/>
            <a:ext cx="7316086" cy="553998"/>
          </a:xfrm>
          <a:prstGeom prst="rect">
            <a:avLst/>
          </a:prstGeom>
        </p:spPr>
        <p:txBody>
          <a:bodyPr vert="horz" wrap="square" lIns="0" tIns="0" rIns="0" bIns="0" rtlCol="0">
            <a:spAutoFit/>
          </a:bodyPr>
          <a:lstStyle/>
          <a:p>
            <a:pPr marL="12700" algn="ctr">
              <a:lnSpc>
                <a:spcPct val="100000"/>
              </a:lnSpc>
              <a:tabLst>
                <a:tab pos="3520440" algn="l"/>
              </a:tabLst>
            </a:pPr>
            <a:r>
              <a:rPr sz="3600" b="1" dirty="0">
                <a:latin typeface="Arial"/>
                <a:cs typeface="Arial"/>
              </a:rPr>
              <a:t>FY20</a:t>
            </a:r>
            <a:r>
              <a:rPr sz="3600" b="1" spc="10" dirty="0">
                <a:latin typeface="Arial"/>
                <a:cs typeface="Arial"/>
              </a:rPr>
              <a:t>1</a:t>
            </a:r>
            <a:r>
              <a:rPr sz="3600" b="1" dirty="0">
                <a:latin typeface="Arial"/>
                <a:cs typeface="Arial"/>
              </a:rPr>
              <a:t>3</a:t>
            </a:r>
            <a:r>
              <a:rPr sz="3600" b="1" spc="-15" dirty="0">
                <a:latin typeface="Arial"/>
                <a:cs typeface="Arial"/>
              </a:rPr>
              <a:t> </a:t>
            </a:r>
            <a:r>
              <a:rPr sz="3600" b="1" dirty="0">
                <a:latin typeface="Arial"/>
                <a:cs typeface="Arial"/>
              </a:rPr>
              <a:t>Be</a:t>
            </a:r>
            <a:r>
              <a:rPr sz="3600" b="1" spc="5" dirty="0">
                <a:latin typeface="Arial"/>
                <a:cs typeface="Arial"/>
              </a:rPr>
              <a:t>n</a:t>
            </a:r>
            <a:r>
              <a:rPr sz="3600" b="1" dirty="0">
                <a:latin typeface="Arial"/>
                <a:cs typeface="Arial"/>
              </a:rPr>
              <a:t>efits	</a:t>
            </a:r>
            <a:r>
              <a:rPr sz="3600" b="1" spc="-65" dirty="0">
                <a:latin typeface="Arial"/>
                <a:cs typeface="Arial"/>
              </a:rPr>
              <a:t>W</a:t>
            </a:r>
            <a:r>
              <a:rPr sz="3600" b="1" dirty="0">
                <a:latin typeface="Arial"/>
                <a:cs typeface="Arial"/>
              </a:rPr>
              <a:t>ork</a:t>
            </a:r>
            <a:r>
              <a:rPr sz="3600" b="1" spc="10" dirty="0">
                <a:latin typeface="Arial"/>
                <a:cs typeface="Arial"/>
              </a:rPr>
              <a:t>l</a:t>
            </a:r>
            <a:r>
              <a:rPr sz="3600" b="1" dirty="0">
                <a:latin typeface="Arial"/>
                <a:cs typeface="Arial"/>
              </a:rPr>
              <a:t>oad</a:t>
            </a:r>
            <a:r>
              <a:rPr sz="3600" b="1" spc="-10" dirty="0">
                <a:latin typeface="Arial"/>
                <a:cs typeface="Arial"/>
              </a:rPr>
              <a:t> </a:t>
            </a:r>
            <a:r>
              <a:rPr sz="3600" b="1" dirty="0">
                <a:latin typeface="Arial"/>
                <a:cs typeface="Arial"/>
              </a:rPr>
              <a:t>D</a:t>
            </a:r>
            <a:r>
              <a:rPr sz="3600" b="1" spc="5" dirty="0">
                <a:latin typeface="Arial"/>
                <a:cs typeface="Arial"/>
              </a:rPr>
              <a:t>a</a:t>
            </a:r>
            <a:r>
              <a:rPr sz="3600" b="1" dirty="0">
                <a:latin typeface="Arial"/>
                <a:cs typeface="Arial"/>
              </a:rPr>
              <a:t>t</a:t>
            </a:r>
            <a:r>
              <a:rPr sz="3600" dirty="0">
                <a:latin typeface="Arial"/>
                <a:cs typeface="Arial"/>
              </a:rPr>
              <a:t>a</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graphicFrame>
        <p:nvGraphicFramePr>
          <p:cNvPr id="3" name="object 3"/>
          <p:cNvGraphicFramePr>
            <a:graphicFrameLocks noGrp="1"/>
          </p:cNvGraphicFramePr>
          <p:nvPr>
            <p:extLst>
              <p:ext uri="{D42A27DB-BD31-4B8C-83A1-F6EECF244321}">
                <p14:modId xmlns:p14="http://schemas.microsoft.com/office/powerpoint/2010/main" val="2840964863"/>
              </p:ext>
            </p:extLst>
          </p:nvPr>
        </p:nvGraphicFramePr>
        <p:xfrm>
          <a:off x="457200" y="1676400"/>
          <a:ext cx="8229600" cy="3870959"/>
        </p:xfrm>
        <a:graphic>
          <a:graphicData uri="http://schemas.openxmlformats.org/drawingml/2006/table">
            <a:tbl>
              <a:tblPr firstRow="1" bandRow="1">
                <a:tableStyleId>{2D5ABB26-0587-4C30-8999-92F81FD0307C}</a:tableStyleId>
              </a:tblPr>
              <a:tblGrid>
                <a:gridCol w="4114800"/>
                <a:gridCol w="4114800"/>
              </a:tblGrid>
              <a:tr h="591820">
                <a:tc>
                  <a:txBody>
                    <a:bodyPr/>
                    <a:lstStyle/>
                    <a:p>
                      <a:pPr marL="1327785">
                        <a:lnSpc>
                          <a:spcPct val="100000"/>
                        </a:lnSpc>
                      </a:pPr>
                      <a:r>
                        <a:rPr sz="3200" b="1" dirty="0">
                          <a:latin typeface="Arial"/>
                          <a:cs typeface="Arial"/>
                        </a:rPr>
                        <a:t>Serv</a:t>
                      </a:r>
                      <a:r>
                        <a:rPr sz="3200" b="1" spc="-15" dirty="0">
                          <a:latin typeface="Arial"/>
                          <a:cs typeface="Arial"/>
                        </a:rPr>
                        <a:t>i</a:t>
                      </a:r>
                      <a:r>
                        <a:rPr sz="3200" b="1" dirty="0">
                          <a:latin typeface="Arial"/>
                          <a:cs typeface="Arial"/>
                        </a:rPr>
                        <a:t>ce</a:t>
                      </a:r>
                      <a:endParaRPr sz="3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tc>
                  <a:txBody>
                    <a:bodyPr/>
                    <a:lstStyle/>
                    <a:p>
                      <a:pPr marL="1000760">
                        <a:lnSpc>
                          <a:spcPct val="100000"/>
                        </a:lnSpc>
                      </a:pPr>
                      <a:r>
                        <a:rPr sz="3200" b="1" dirty="0">
                          <a:latin typeface="Arial"/>
                          <a:cs typeface="Arial"/>
                        </a:rPr>
                        <a:t>Com</a:t>
                      </a:r>
                      <a:r>
                        <a:rPr sz="3200" b="1" spc="-15" dirty="0">
                          <a:latin typeface="Arial"/>
                          <a:cs typeface="Arial"/>
                        </a:rPr>
                        <a:t>p</a:t>
                      </a:r>
                      <a:r>
                        <a:rPr sz="3200" b="1" dirty="0">
                          <a:latin typeface="Arial"/>
                          <a:cs typeface="Arial"/>
                        </a:rPr>
                        <a:t>l</a:t>
                      </a:r>
                      <a:r>
                        <a:rPr sz="3200" b="1" spc="-10" dirty="0">
                          <a:latin typeface="Arial"/>
                          <a:cs typeface="Arial"/>
                        </a:rPr>
                        <a:t>e</a:t>
                      </a:r>
                      <a:r>
                        <a:rPr sz="3200" b="1" dirty="0">
                          <a:latin typeface="Arial"/>
                          <a:cs typeface="Arial"/>
                        </a:rPr>
                        <a:t>ted</a:t>
                      </a:r>
                      <a:endParaRPr sz="32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tr>
              <a:tr h="566419">
                <a:tc>
                  <a:txBody>
                    <a:bodyPr/>
                    <a:lstStyle/>
                    <a:p>
                      <a:pPr marL="85090">
                        <a:lnSpc>
                          <a:spcPct val="100000"/>
                        </a:lnSpc>
                      </a:pPr>
                      <a:r>
                        <a:rPr sz="3200" dirty="0">
                          <a:latin typeface="Arial"/>
                          <a:cs typeface="Arial"/>
                        </a:rPr>
                        <a:t>In</a:t>
                      </a:r>
                      <a:r>
                        <a:rPr sz="3200" spc="-10" dirty="0">
                          <a:latin typeface="Arial"/>
                          <a:cs typeface="Arial"/>
                        </a:rPr>
                        <a:t>t</a:t>
                      </a:r>
                      <a:r>
                        <a:rPr sz="3200" dirty="0">
                          <a:latin typeface="Arial"/>
                          <a:cs typeface="Arial"/>
                        </a:rPr>
                        <a:t>erm</a:t>
                      </a:r>
                      <a:r>
                        <a:rPr sz="3200" spc="-15" dirty="0">
                          <a:latin typeface="Arial"/>
                          <a:cs typeface="Arial"/>
                        </a:rPr>
                        <a:t>e</a:t>
                      </a:r>
                      <a:r>
                        <a:rPr sz="3200" dirty="0">
                          <a:latin typeface="Arial"/>
                          <a:cs typeface="Arial"/>
                        </a:rPr>
                        <a:t>nts</a:t>
                      </a:r>
                      <a:endParaRPr sz="32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tc>
                  <a:txBody>
                    <a:bodyPr/>
                    <a:lstStyle/>
                    <a:p>
                      <a:pPr marL="1318260">
                        <a:lnSpc>
                          <a:spcPct val="100000"/>
                        </a:lnSpc>
                      </a:pPr>
                      <a:r>
                        <a:rPr sz="3200" dirty="0">
                          <a:latin typeface="Arial"/>
                          <a:cs typeface="Arial"/>
                        </a:rPr>
                        <a:t>1</a:t>
                      </a:r>
                      <a:r>
                        <a:rPr sz="3200" spc="-10" dirty="0">
                          <a:latin typeface="Arial"/>
                          <a:cs typeface="Arial"/>
                        </a:rPr>
                        <a:t>2</a:t>
                      </a:r>
                      <a:r>
                        <a:rPr sz="3200" dirty="0">
                          <a:latin typeface="Arial"/>
                          <a:cs typeface="Arial"/>
                        </a:rPr>
                        <a:t>4,</a:t>
                      </a:r>
                      <a:r>
                        <a:rPr sz="3200" spc="-15" dirty="0">
                          <a:latin typeface="Arial"/>
                          <a:cs typeface="Arial"/>
                        </a:rPr>
                        <a:t>7</a:t>
                      </a:r>
                      <a:r>
                        <a:rPr sz="3200" dirty="0">
                          <a:latin typeface="Arial"/>
                          <a:cs typeface="Arial"/>
                        </a:rPr>
                        <a:t>87</a:t>
                      </a:r>
                      <a:endParaRPr sz="32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tr>
              <a:tr h="1066800">
                <a:tc>
                  <a:txBody>
                    <a:bodyPr/>
                    <a:lstStyle/>
                    <a:p>
                      <a:pPr marL="85090">
                        <a:lnSpc>
                          <a:spcPct val="100000"/>
                        </a:lnSpc>
                      </a:pPr>
                      <a:r>
                        <a:rPr sz="3200" dirty="0">
                          <a:latin typeface="Arial"/>
                          <a:cs typeface="Arial"/>
                        </a:rPr>
                        <a:t>He</a:t>
                      </a:r>
                      <a:r>
                        <a:rPr sz="3200" spc="-15" dirty="0">
                          <a:latin typeface="Arial"/>
                          <a:cs typeface="Arial"/>
                        </a:rPr>
                        <a:t>a</a:t>
                      </a:r>
                      <a:r>
                        <a:rPr sz="3200" dirty="0">
                          <a:latin typeface="Arial"/>
                          <a:cs typeface="Arial"/>
                        </a:rPr>
                        <a:t>dst</a:t>
                      </a:r>
                      <a:r>
                        <a:rPr sz="3200" spc="-15" dirty="0">
                          <a:latin typeface="Arial"/>
                          <a:cs typeface="Arial"/>
                        </a:rPr>
                        <a:t>o</a:t>
                      </a:r>
                      <a:r>
                        <a:rPr sz="3200" dirty="0">
                          <a:latin typeface="Arial"/>
                          <a:cs typeface="Arial"/>
                        </a:rPr>
                        <a:t>n</a:t>
                      </a:r>
                      <a:r>
                        <a:rPr sz="3200" spc="-15" dirty="0">
                          <a:latin typeface="Arial"/>
                          <a:cs typeface="Arial"/>
                        </a:rPr>
                        <a:t>e</a:t>
                      </a:r>
                      <a:r>
                        <a:rPr sz="3200" dirty="0">
                          <a:latin typeface="Arial"/>
                          <a:cs typeface="Arial"/>
                        </a:rPr>
                        <a:t>s</a:t>
                      </a:r>
                      <a:r>
                        <a:rPr sz="3200" spc="-20" dirty="0">
                          <a:latin typeface="Arial"/>
                          <a:cs typeface="Arial"/>
                        </a:rPr>
                        <a:t> </a:t>
                      </a:r>
                      <a:r>
                        <a:rPr sz="3200" spc="-10" dirty="0">
                          <a:latin typeface="Arial"/>
                          <a:cs typeface="Arial"/>
                        </a:rPr>
                        <a:t>and</a:t>
                      </a:r>
                      <a:endParaRPr sz="3200">
                        <a:latin typeface="Arial"/>
                        <a:cs typeface="Arial"/>
                      </a:endParaRPr>
                    </a:p>
                    <a:p>
                      <a:pPr marL="85090">
                        <a:lnSpc>
                          <a:spcPct val="100000"/>
                        </a:lnSpc>
                      </a:pPr>
                      <a:r>
                        <a:rPr sz="3200" dirty="0">
                          <a:latin typeface="Arial"/>
                          <a:cs typeface="Arial"/>
                        </a:rPr>
                        <a:t>Markers</a:t>
                      </a:r>
                      <a:r>
                        <a:rPr sz="3200" spc="-40" dirty="0">
                          <a:latin typeface="Arial"/>
                          <a:cs typeface="Arial"/>
                        </a:rPr>
                        <a:t> </a:t>
                      </a:r>
                      <a:r>
                        <a:rPr sz="3200" dirty="0">
                          <a:latin typeface="Arial"/>
                          <a:cs typeface="Arial"/>
                        </a:rPr>
                        <a:t>Provid</a:t>
                      </a:r>
                      <a:r>
                        <a:rPr sz="3200" spc="-15" dirty="0">
                          <a:latin typeface="Arial"/>
                          <a:cs typeface="Arial"/>
                        </a:rPr>
                        <a:t>e</a:t>
                      </a:r>
                      <a:r>
                        <a:rPr sz="3200" dirty="0">
                          <a:latin typeface="Arial"/>
                          <a:cs typeface="Arial"/>
                        </a:rPr>
                        <a:t>d</a:t>
                      </a:r>
                      <a:endParaRPr sz="32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1318260">
                        <a:lnSpc>
                          <a:spcPct val="100000"/>
                        </a:lnSpc>
                      </a:pPr>
                      <a:r>
                        <a:rPr sz="3200" dirty="0">
                          <a:latin typeface="Arial"/>
                          <a:cs typeface="Arial"/>
                        </a:rPr>
                        <a:t>3</a:t>
                      </a:r>
                      <a:r>
                        <a:rPr sz="3200" spc="-15" dirty="0">
                          <a:latin typeface="Arial"/>
                          <a:cs typeface="Arial"/>
                        </a:rPr>
                        <a:t>5</a:t>
                      </a:r>
                      <a:r>
                        <a:rPr sz="3200" dirty="0">
                          <a:latin typeface="Arial"/>
                          <a:cs typeface="Arial"/>
                        </a:rPr>
                        <a:t>8</a:t>
                      </a:r>
                      <a:r>
                        <a:rPr sz="3200" spc="-10" dirty="0">
                          <a:latin typeface="Arial"/>
                          <a:cs typeface="Arial"/>
                        </a:rPr>
                        <a:t>,</a:t>
                      </a:r>
                      <a:r>
                        <a:rPr sz="3200" dirty="0">
                          <a:latin typeface="Arial"/>
                          <a:cs typeface="Arial"/>
                        </a:rPr>
                        <a:t>5</a:t>
                      </a:r>
                      <a:r>
                        <a:rPr sz="3200" spc="-15" dirty="0">
                          <a:latin typeface="Arial"/>
                          <a:cs typeface="Arial"/>
                        </a:rPr>
                        <a:t>7</a:t>
                      </a:r>
                      <a:r>
                        <a:rPr sz="3200" dirty="0">
                          <a:latin typeface="Arial"/>
                          <a:cs typeface="Arial"/>
                        </a:rPr>
                        <a:t>2</a:t>
                      </a:r>
                      <a:endParaRPr sz="32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r>
              <a:tr h="1066800">
                <a:tc>
                  <a:txBody>
                    <a:bodyPr/>
                    <a:lstStyle/>
                    <a:p>
                      <a:pPr marL="85090" marR="104139">
                        <a:lnSpc>
                          <a:spcPct val="100000"/>
                        </a:lnSpc>
                      </a:pPr>
                      <a:r>
                        <a:rPr sz="3200" dirty="0">
                          <a:latin typeface="Arial"/>
                          <a:cs typeface="Arial"/>
                        </a:rPr>
                        <a:t>Presid</a:t>
                      </a:r>
                      <a:r>
                        <a:rPr sz="3200" spc="-15" dirty="0">
                          <a:latin typeface="Arial"/>
                          <a:cs typeface="Arial"/>
                        </a:rPr>
                        <a:t>e</a:t>
                      </a:r>
                      <a:r>
                        <a:rPr sz="3200" dirty="0">
                          <a:latin typeface="Arial"/>
                          <a:cs typeface="Arial"/>
                        </a:rPr>
                        <a:t>nt</a:t>
                      </a:r>
                      <a:r>
                        <a:rPr sz="3200" spc="-15" dirty="0">
                          <a:latin typeface="Arial"/>
                          <a:cs typeface="Arial"/>
                        </a:rPr>
                        <a:t>i</a:t>
                      </a:r>
                      <a:r>
                        <a:rPr sz="3200" dirty="0">
                          <a:latin typeface="Arial"/>
                          <a:cs typeface="Arial"/>
                        </a:rPr>
                        <a:t>al</a:t>
                      </a:r>
                      <a:r>
                        <a:rPr sz="3200" spc="-5" dirty="0">
                          <a:latin typeface="Arial"/>
                          <a:cs typeface="Arial"/>
                        </a:rPr>
                        <a:t> </a:t>
                      </a:r>
                      <a:r>
                        <a:rPr sz="3200" dirty="0">
                          <a:latin typeface="Arial"/>
                          <a:cs typeface="Arial"/>
                        </a:rPr>
                        <a:t>Me</a:t>
                      </a:r>
                      <a:r>
                        <a:rPr sz="3200" spc="-10" dirty="0">
                          <a:latin typeface="Arial"/>
                          <a:cs typeface="Arial"/>
                        </a:rPr>
                        <a:t>m</a:t>
                      </a:r>
                      <a:r>
                        <a:rPr sz="3200" dirty="0">
                          <a:latin typeface="Arial"/>
                          <a:cs typeface="Arial"/>
                        </a:rPr>
                        <a:t>ori</a:t>
                      </a:r>
                      <a:r>
                        <a:rPr sz="3200" spc="-15" dirty="0">
                          <a:latin typeface="Arial"/>
                          <a:cs typeface="Arial"/>
                        </a:rPr>
                        <a:t>a</a:t>
                      </a:r>
                      <a:r>
                        <a:rPr sz="3200" dirty="0">
                          <a:latin typeface="Arial"/>
                          <a:cs typeface="Arial"/>
                        </a:rPr>
                        <a:t>l Certi</a:t>
                      </a:r>
                      <a:r>
                        <a:rPr sz="3200" spc="-10" dirty="0">
                          <a:latin typeface="Arial"/>
                          <a:cs typeface="Arial"/>
                        </a:rPr>
                        <a:t>f</a:t>
                      </a:r>
                      <a:r>
                        <a:rPr sz="3200" dirty="0">
                          <a:latin typeface="Arial"/>
                          <a:cs typeface="Arial"/>
                        </a:rPr>
                        <a:t>icat</a:t>
                      </a:r>
                      <a:r>
                        <a:rPr sz="3200" spc="-10" dirty="0">
                          <a:latin typeface="Arial"/>
                          <a:cs typeface="Arial"/>
                        </a:rPr>
                        <a:t>e</a:t>
                      </a:r>
                      <a:r>
                        <a:rPr sz="3200" dirty="0">
                          <a:latin typeface="Arial"/>
                          <a:cs typeface="Arial"/>
                        </a:rPr>
                        <a:t>s</a:t>
                      </a:r>
                      <a:r>
                        <a:rPr sz="3200" spc="-20" dirty="0">
                          <a:latin typeface="Arial"/>
                          <a:cs typeface="Arial"/>
                        </a:rPr>
                        <a:t> </a:t>
                      </a:r>
                      <a:r>
                        <a:rPr sz="3200" dirty="0">
                          <a:latin typeface="Arial"/>
                          <a:cs typeface="Arial"/>
                        </a:rPr>
                        <a:t>Provid</a:t>
                      </a:r>
                      <a:r>
                        <a:rPr sz="3200" spc="-15" dirty="0">
                          <a:latin typeface="Arial"/>
                          <a:cs typeface="Arial"/>
                        </a:rPr>
                        <a:t>e</a:t>
                      </a:r>
                      <a:r>
                        <a:rPr sz="3200" dirty="0">
                          <a:latin typeface="Arial"/>
                          <a:cs typeface="Arial"/>
                        </a:rPr>
                        <a:t>d</a:t>
                      </a:r>
                      <a:endParaRPr sz="32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1374140">
                        <a:lnSpc>
                          <a:spcPct val="100000"/>
                        </a:lnSpc>
                      </a:pPr>
                      <a:r>
                        <a:rPr sz="3200" dirty="0">
                          <a:latin typeface="Arial"/>
                          <a:cs typeface="Arial"/>
                        </a:rPr>
                        <a:t>6</a:t>
                      </a:r>
                      <a:r>
                        <a:rPr sz="3200" spc="-10" dirty="0">
                          <a:latin typeface="Arial"/>
                          <a:cs typeface="Arial"/>
                        </a:rPr>
                        <a:t>5</a:t>
                      </a:r>
                      <a:r>
                        <a:rPr sz="3200" dirty="0">
                          <a:latin typeface="Arial"/>
                          <a:cs typeface="Arial"/>
                        </a:rPr>
                        <a:t>4,</a:t>
                      </a:r>
                      <a:r>
                        <a:rPr sz="3200" spc="-15" dirty="0">
                          <a:latin typeface="Arial"/>
                          <a:cs typeface="Arial"/>
                        </a:rPr>
                        <a:t>4</a:t>
                      </a:r>
                      <a:r>
                        <a:rPr sz="3200" dirty="0">
                          <a:latin typeface="Arial"/>
                          <a:cs typeface="Arial"/>
                        </a:rPr>
                        <a:t>70</a:t>
                      </a:r>
                      <a:endParaRPr sz="32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r>
              <a:tr h="579120">
                <a:tc>
                  <a:txBody>
                    <a:bodyPr/>
                    <a:lstStyle/>
                    <a:p>
                      <a:pPr marL="85090">
                        <a:lnSpc>
                          <a:spcPct val="100000"/>
                        </a:lnSpc>
                      </a:pPr>
                      <a:r>
                        <a:rPr sz="3200" dirty="0">
                          <a:latin typeface="Arial"/>
                          <a:cs typeface="Arial"/>
                        </a:rPr>
                        <a:t>Me</a:t>
                      </a:r>
                      <a:r>
                        <a:rPr sz="3200" spc="-15" dirty="0">
                          <a:latin typeface="Arial"/>
                          <a:cs typeface="Arial"/>
                        </a:rPr>
                        <a:t>d</a:t>
                      </a:r>
                      <a:r>
                        <a:rPr sz="3200" dirty="0">
                          <a:latin typeface="Arial"/>
                          <a:cs typeface="Arial"/>
                        </a:rPr>
                        <a:t>al</a:t>
                      </a:r>
                      <a:r>
                        <a:rPr sz="3200" spc="-15" dirty="0">
                          <a:latin typeface="Arial"/>
                          <a:cs typeface="Arial"/>
                        </a:rPr>
                        <a:t>l</a:t>
                      </a:r>
                      <a:r>
                        <a:rPr sz="3200" dirty="0">
                          <a:latin typeface="Arial"/>
                          <a:cs typeface="Arial"/>
                        </a:rPr>
                        <a:t>io</a:t>
                      </a:r>
                      <a:r>
                        <a:rPr sz="3200" spc="-15" dirty="0">
                          <a:latin typeface="Arial"/>
                          <a:cs typeface="Arial"/>
                        </a:rPr>
                        <a:t>n</a:t>
                      </a:r>
                      <a:r>
                        <a:rPr sz="3200" dirty="0">
                          <a:latin typeface="Arial"/>
                          <a:cs typeface="Arial"/>
                        </a:rPr>
                        <a:t>s Provid</a:t>
                      </a:r>
                      <a:r>
                        <a:rPr sz="3200" spc="-10" dirty="0">
                          <a:latin typeface="Arial"/>
                          <a:cs typeface="Arial"/>
                        </a:rPr>
                        <a:t>e</a:t>
                      </a:r>
                      <a:r>
                        <a:rPr sz="3200" dirty="0">
                          <a:latin typeface="Arial"/>
                          <a:cs typeface="Arial"/>
                        </a:rPr>
                        <a:t>d</a:t>
                      </a:r>
                      <a:endParaRPr sz="32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1882139">
                        <a:lnSpc>
                          <a:spcPct val="100000"/>
                        </a:lnSpc>
                      </a:pPr>
                      <a:r>
                        <a:rPr sz="3200" dirty="0">
                          <a:latin typeface="Arial"/>
                          <a:cs typeface="Arial"/>
                        </a:rPr>
                        <a:t>8,</a:t>
                      </a:r>
                      <a:r>
                        <a:rPr sz="3200" spc="-15" dirty="0">
                          <a:latin typeface="Arial"/>
                          <a:cs typeface="Arial"/>
                        </a:rPr>
                        <a:t>9</a:t>
                      </a:r>
                      <a:r>
                        <a:rPr sz="3200" dirty="0">
                          <a:latin typeface="Arial"/>
                          <a:cs typeface="Arial"/>
                        </a:rPr>
                        <a:t>95</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r>
            </a:tbl>
          </a:graphicData>
        </a:graphic>
      </p:graphicFrame>
      <p:pic>
        <p:nvPicPr>
          <p:cNvPr id="6" name="Picture 2" descr="C:\Users\cemcotherej\Desktop\icarelogo.jpg"/>
          <p:cNvPicPr>
            <a:picLocks noChangeAspect="1" noChangeArrowheads="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7"/>
          </p:nvPr>
        </p:nvSpPr>
        <p:spPr>
          <a:xfrm>
            <a:off x="8414511" y="6465214"/>
            <a:ext cx="272289" cy="200986"/>
          </a:xfrm>
        </p:spPr>
        <p:txBody>
          <a:bodyPr/>
          <a:lstStyle/>
          <a:p>
            <a:pPr marL="102870">
              <a:lnSpc>
                <a:spcPct val="100000"/>
              </a:lnSpc>
            </a:pPr>
            <a:fld id="{81D60167-4931-47E6-BA6A-407CBD079E47}" type="slidenum">
              <a:rPr lang="en-US" spc="-10" smtClean="0"/>
              <a:t>12</a:t>
            </a:fld>
            <a:endParaRPr lang="en-US" spc="-10" dirty="0"/>
          </a:p>
        </p:txBody>
      </p:sp>
    </p:spTree>
    <p:extLst>
      <p:ext uri="{BB962C8B-B14F-4D97-AF65-F5344CB8AC3E}">
        <p14:creationId xmlns:p14="http://schemas.microsoft.com/office/powerpoint/2010/main" val="251909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76200"/>
            <a:ext cx="7771155" cy="553998"/>
          </a:xfrm>
          <a:prstGeom prst="rect">
            <a:avLst/>
          </a:prstGeom>
        </p:spPr>
        <p:txBody>
          <a:bodyPr vert="horz" wrap="square" lIns="0" tIns="0" rIns="0" bIns="0" rtlCol="0">
            <a:spAutoFit/>
          </a:bodyPr>
          <a:lstStyle/>
          <a:p>
            <a:pPr marL="12700">
              <a:lnSpc>
                <a:spcPct val="100000"/>
              </a:lnSpc>
              <a:tabLst>
                <a:tab pos="3316604" algn="l"/>
                <a:tab pos="5374640" algn="l"/>
              </a:tabLst>
            </a:pPr>
            <a:r>
              <a:rPr sz="3600" b="1" dirty="0">
                <a:latin typeface="Arial"/>
                <a:cs typeface="Arial"/>
              </a:rPr>
              <a:t>FY20</a:t>
            </a:r>
            <a:r>
              <a:rPr sz="3600" b="1" spc="10" dirty="0">
                <a:latin typeface="Arial"/>
                <a:cs typeface="Arial"/>
              </a:rPr>
              <a:t>1</a:t>
            </a:r>
            <a:r>
              <a:rPr sz="3600" b="1" dirty="0">
                <a:latin typeface="Arial"/>
                <a:cs typeface="Arial"/>
              </a:rPr>
              <a:t>3</a:t>
            </a:r>
            <a:r>
              <a:rPr sz="3600" b="1" spc="-20" dirty="0">
                <a:latin typeface="Arial"/>
                <a:cs typeface="Arial"/>
              </a:rPr>
              <a:t> </a:t>
            </a:r>
            <a:r>
              <a:rPr sz="3600" b="1" dirty="0">
                <a:latin typeface="Arial"/>
                <a:cs typeface="Arial"/>
              </a:rPr>
              <a:t>R</a:t>
            </a:r>
            <a:r>
              <a:rPr sz="3600" b="1" spc="5" dirty="0">
                <a:latin typeface="Arial"/>
                <a:cs typeface="Arial"/>
              </a:rPr>
              <a:t>e</a:t>
            </a:r>
            <a:r>
              <a:rPr sz="3600" b="1" dirty="0">
                <a:latin typeface="Arial"/>
                <a:cs typeface="Arial"/>
              </a:rPr>
              <a:t>ca</a:t>
            </a:r>
            <a:r>
              <a:rPr sz="3600" b="1" spc="5" dirty="0">
                <a:latin typeface="Arial"/>
                <a:cs typeface="Arial"/>
              </a:rPr>
              <a:t>p</a:t>
            </a:r>
            <a:r>
              <a:rPr sz="3600" b="1" dirty="0">
                <a:latin typeface="Arial"/>
                <a:cs typeface="Arial"/>
              </a:rPr>
              <a:t>:	</a:t>
            </a:r>
            <a:r>
              <a:rPr sz="3600" b="1" spc="-15" dirty="0">
                <a:latin typeface="Arial"/>
                <a:cs typeface="Arial"/>
              </a:rPr>
              <a:t>I</a:t>
            </a:r>
            <a:r>
              <a:rPr sz="3600" b="1" dirty="0">
                <a:latin typeface="Arial"/>
                <a:cs typeface="Arial"/>
              </a:rPr>
              <a:t>nterm</a:t>
            </a:r>
            <a:r>
              <a:rPr sz="3600" b="1" spc="10" dirty="0">
                <a:latin typeface="Arial"/>
                <a:cs typeface="Arial"/>
              </a:rPr>
              <a:t>e</a:t>
            </a:r>
            <a:r>
              <a:rPr sz="3600" b="1" dirty="0">
                <a:latin typeface="Arial"/>
                <a:cs typeface="Arial"/>
              </a:rPr>
              <a:t>nt	</a:t>
            </a:r>
            <a:r>
              <a:rPr sz="3600" b="1" spc="-65" dirty="0">
                <a:latin typeface="Arial"/>
                <a:cs typeface="Arial"/>
              </a:rPr>
              <a:t>W</a:t>
            </a:r>
            <a:r>
              <a:rPr sz="3600" b="1" dirty="0">
                <a:latin typeface="Arial"/>
                <a:cs typeface="Arial"/>
              </a:rPr>
              <a:t>ork</a:t>
            </a:r>
            <a:r>
              <a:rPr sz="3600" b="1" spc="10" dirty="0">
                <a:latin typeface="Arial"/>
                <a:cs typeface="Arial"/>
              </a:rPr>
              <a:t>l</a:t>
            </a:r>
            <a:r>
              <a:rPr sz="3600" b="1" dirty="0">
                <a:latin typeface="Arial"/>
                <a:cs typeface="Arial"/>
              </a:rPr>
              <a:t>oad</a:t>
            </a:r>
          </a:p>
        </p:txBody>
      </p:sp>
      <p:graphicFrame>
        <p:nvGraphicFramePr>
          <p:cNvPr id="3" name="object 3"/>
          <p:cNvGraphicFramePr>
            <a:graphicFrameLocks noGrp="1"/>
          </p:cNvGraphicFramePr>
          <p:nvPr/>
        </p:nvGraphicFramePr>
        <p:xfrm>
          <a:off x="222250" y="685800"/>
          <a:ext cx="8153400" cy="6019796"/>
        </p:xfrm>
        <a:graphic>
          <a:graphicData uri="http://schemas.openxmlformats.org/drawingml/2006/table">
            <a:tbl>
              <a:tblPr firstRow="1" bandRow="1">
                <a:tableStyleId>{2D5ABB26-0587-4C30-8999-92F81FD0307C}</a:tableStyleId>
              </a:tblPr>
              <a:tblGrid>
                <a:gridCol w="990600"/>
                <a:gridCol w="4876800"/>
                <a:gridCol w="2286000"/>
              </a:tblGrid>
              <a:tr h="850900">
                <a:tc>
                  <a:txBody>
                    <a:bodyPr/>
                    <a:lstStyle/>
                    <a:p>
                      <a:pPr marL="84455">
                        <a:lnSpc>
                          <a:spcPct val="100000"/>
                        </a:lnSpc>
                      </a:pPr>
                      <a:r>
                        <a:rPr sz="2400" b="1" dirty="0">
                          <a:latin typeface="Arial"/>
                          <a:cs typeface="Arial"/>
                        </a:rPr>
                        <a:t>R</a:t>
                      </a:r>
                      <a:r>
                        <a:rPr sz="2400" b="1" spc="-10" dirty="0">
                          <a:latin typeface="Arial"/>
                          <a:cs typeface="Arial"/>
                        </a:rPr>
                        <a:t>a</a:t>
                      </a:r>
                      <a:r>
                        <a:rPr sz="2400" b="1" dirty="0">
                          <a:latin typeface="Arial"/>
                          <a:cs typeface="Arial"/>
                        </a:rPr>
                        <a:t>nk</a:t>
                      </a:r>
                      <a:endParaRPr sz="2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tc>
                  <a:txBody>
                    <a:bodyPr/>
                    <a:lstStyle/>
                    <a:p>
                      <a:pPr marL="85090">
                        <a:lnSpc>
                          <a:spcPct val="100000"/>
                        </a:lnSpc>
                      </a:pPr>
                      <a:r>
                        <a:rPr sz="2400" b="1" dirty="0">
                          <a:latin typeface="Arial"/>
                          <a:cs typeface="Arial"/>
                        </a:rPr>
                        <a:t>C</a:t>
                      </a:r>
                      <a:r>
                        <a:rPr sz="2400" b="1" spc="-10" dirty="0">
                          <a:latin typeface="Arial"/>
                          <a:cs typeface="Arial"/>
                        </a:rPr>
                        <a:t>e</a:t>
                      </a:r>
                      <a:r>
                        <a:rPr sz="2400" b="1" dirty="0">
                          <a:latin typeface="Arial"/>
                          <a:cs typeface="Arial"/>
                        </a:rPr>
                        <a:t>metery</a:t>
                      </a:r>
                      <a:endParaRPr sz="2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tc>
                  <a:txBody>
                    <a:bodyPr/>
                    <a:lstStyle/>
                    <a:p>
                      <a:pPr marL="86360" marR="620395">
                        <a:lnSpc>
                          <a:spcPct val="100000"/>
                        </a:lnSpc>
                      </a:pPr>
                      <a:r>
                        <a:rPr sz="2400" b="1" spc="-185" dirty="0">
                          <a:latin typeface="Arial"/>
                          <a:cs typeface="Arial"/>
                        </a:rPr>
                        <a:t>T</a:t>
                      </a:r>
                      <a:r>
                        <a:rPr sz="2400" b="1" dirty="0">
                          <a:latin typeface="Arial"/>
                          <a:cs typeface="Arial"/>
                        </a:rPr>
                        <a:t>otal Interments</a:t>
                      </a:r>
                      <a:endParaRPr sz="2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tr>
              <a:tr h="505460">
                <a:tc>
                  <a:txBody>
                    <a:bodyPr/>
                    <a:lstStyle/>
                    <a:p>
                      <a:pPr algn="ctr">
                        <a:lnSpc>
                          <a:spcPct val="100000"/>
                        </a:lnSpc>
                      </a:pPr>
                      <a:r>
                        <a:rPr sz="2800" dirty="0">
                          <a:latin typeface="Arial"/>
                          <a:cs typeface="Arial"/>
                        </a:rPr>
                        <a:t>1</a:t>
                      </a:r>
                      <a:endParaRPr sz="2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tc>
                  <a:txBody>
                    <a:bodyPr/>
                    <a:lstStyle/>
                    <a:p>
                      <a:pPr marL="85090">
                        <a:lnSpc>
                          <a:spcPct val="100000"/>
                        </a:lnSpc>
                      </a:pPr>
                      <a:r>
                        <a:rPr sz="2800" dirty="0">
                          <a:latin typeface="Arial"/>
                          <a:cs typeface="Arial"/>
                        </a:rPr>
                        <a:t>Rive</a:t>
                      </a:r>
                      <a:r>
                        <a:rPr sz="2800" spc="5" dirty="0">
                          <a:latin typeface="Arial"/>
                          <a:cs typeface="Arial"/>
                        </a:rPr>
                        <a:t>r</a:t>
                      </a:r>
                      <a:r>
                        <a:rPr sz="2800" dirty="0">
                          <a:latin typeface="Arial"/>
                          <a:cs typeface="Arial"/>
                        </a:rPr>
                        <a:t>si</a:t>
                      </a:r>
                      <a:r>
                        <a:rPr sz="2800" spc="5" dirty="0">
                          <a:latin typeface="Arial"/>
                          <a:cs typeface="Arial"/>
                        </a:rPr>
                        <a:t>d</a:t>
                      </a:r>
                      <a:r>
                        <a:rPr sz="2800" dirty="0">
                          <a:latin typeface="Arial"/>
                          <a:cs typeface="Arial"/>
                        </a:rPr>
                        <a:t>e</a:t>
                      </a:r>
                      <a:r>
                        <a:rPr sz="2800" spc="25" dirty="0">
                          <a:latin typeface="Arial"/>
                          <a:cs typeface="Arial"/>
                        </a:rPr>
                        <a:t> </a:t>
                      </a:r>
                      <a:r>
                        <a:rPr sz="2800" dirty="0">
                          <a:latin typeface="Arial"/>
                          <a:cs typeface="Arial"/>
                        </a:rPr>
                        <a:t>(C</a:t>
                      </a:r>
                      <a:r>
                        <a:rPr sz="2800" spc="-15" dirty="0">
                          <a:latin typeface="Arial"/>
                          <a:cs typeface="Arial"/>
                        </a:rPr>
                        <a:t>A</a:t>
                      </a:r>
                      <a:r>
                        <a:rPr sz="2800" dirty="0">
                          <a:latin typeface="Arial"/>
                          <a:cs typeface="Arial"/>
                        </a:rPr>
                        <a:t>)</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tc>
                  <a:txBody>
                    <a:bodyPr/>
                    <a:lstStyle/>
                    <a:p>
                      <a:pPr marL="691515">
                        <a:lnSpc>
                          <a:spcPct val="100000"/>
                        </a:lnSpc>
                      </a:pPr>
                      <a:r>
                        <a:rPr sz="2800" dirty="0">
                          <a:latin typeface="Arial"/>
                          <a:cs typeface="Arial"/>
                        </a:rPr>
                        <a:t>8,</a:t>
                      </a:r>
                      <a:r>
                        <a:rPr sz="2800" spc="5" dirty="0">
                          <a:latin typeface="Arial"/>
                          <a:cs typeface="Arial"/>
                        </a:rPr>
                        <a:t>2</a:t>
                      </a:r>
                      <a:r>
                        <a:rPr sz="2800" dirty="0">
                          <a:latin typeface="Arial"/>
                          <a:cs typeface="Arial"/>
                        </a:rPr>
                        <a:t>67</a:t>
                      </a:r>
                      <a:endParaRPr sz="2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tr>
              <a:tr h="518160">
                <a:tc>
                  <a:txBody>
                    <a:bodyPr/>
                    <a:lstStyle/>
                    <a:p>
                      <a:pPr algn="ctr">
                        <a:lnSpc>
                          <a:spcPct val="100000"/>
                        </a:lnSpc>
                      </a:pPr>
                      <a:r>
                        <a:rPr sz="2800" dirty="0">
                          <a:latin typeface="Arial"/>
                          <a:cs typeface="Arial"/>
                        </a:rPr>
                        <a:t>2</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5090">
                        <a:lnSpc>
                          <a:spcPct val="100000"/>
                        </a:lnSpc>
                      </a:pPr>
                      <a:r>
                        <a:rPr sz="2800" dirty="0">
                          <a:latin typeface="Arial"/>
                          <a:cs typeface="Arial"/>
                        </a:rPr>
                        <a:t>Flo</a:t>
                      </a:r>
                      <a:r>
                        <a:rPr sz="2800" spc="5" dirty="0">
                          <a:latin typeface="Arial"/>
                          <a:cs typeface="Arial"/>
                        </a:rPr>
                        <a:t>r</a:t>
                      </a:r>
                      <a:r>
                        <a:rPr sz="2800" dirty="0">
                          <a:latin typeface="Arial"/>
                          <a:cs typeface="Arial"/>
                        </a:rPr>
                        <a:t>i</a:t>
                      </a:r>
                      <a:r>
                        <a:rPr sz="2800" spc="5" dirty="0">
                          <a:latin typeface="Arial"/>
                          <a:cs typeface="Arial"/>
                        </a:rPr>
                        <a:t>d</a:t>
                      </a:r>
                      <a:r>
                        <a:rPr sz="2800" dirty="0">
                          <a:latin typeface="Arial"/>
                          <a:cs typeface="Arial"/>
                        </a:rPr>
                        <a:t>a</a:t>
                      </a:r>
                      <a:r>
                        <a:rPr sz="2800" spc="15" dirty="0">
                          <a:latin typeface="Arial"/>
                          <a:cs typeface="Arial"/>
                        </a:rPr>
                        <a:t> </a:t>
                      </a:r>
                      <a:r>
                        <a:rPr sz="2800" dirty="0">
                          <a:latin typeface="Arial"/>
                          <a:cs typeface="Arial"/>
                        </a:rPr>
                        <a:t>(FL)</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691515">
                        <a:lnSpc>
                          <a:spcPct val="100000"/>
                        </a:lnSpc>
                      </a:pPr>
                      <a:r>
                        <a:rPr sz="2800" dirty="0">
                          <a:latin typeface="Arial"/>
                          <a:cs typeface="Arial"/>
                        </a:rPr>
                        <a:t>6,</a:t>
                      </a:r>
                      <a:r>
                        <a:rPr sz="2800" spc="10" dirty="0">
                          <a:latin typeface="Arial"/>
                          <a:cs typeface="Arial"/>
                        </a:rPr>
                        <a:t>8</a:t>
                      </a:r>
                      <a:r>
                        <a:rPr sz="2800" dirty="0">
                          <a:latin typeface="Arial"/>
                          <a:cs typeface="Arial"/>
                        </a:rPr>
                        <a:t>36</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r>
              <a:tr h="518159">
                <a:tc>
                  <a:txBody>
                    <a:bodyPr/>
                    <a:lstStyle/>
                    <a:p>
                      <a:pPr algn="ctr">
                        <a:lnSpc>
                          <a:spcPct val="100000"/>
                        </a:lnSpc>
                      </a:pPr>
                      <a:r>
                        <a:rPr sz="2800" dirty="0">
                          <a:latin typeface="Arial"/>
                          <a:cs typeface="Arial"/>
                        </a:rPr>
                        <a:t>3</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5090">
                        <a:lnSpc>
                          <a:spcPct val="100000"/>
                        </a:lnSpc>
                      </a:pPr>
                      <a:r>
                        <a:rPr sz="2800" dirty="0">
                          <a:latin typeface="Arial"/>
                          <a:cs typeface="Arial"/>
                        </a:rPr>
                        <a:t>Cal</a:t>
                      </a:r>
                      <a:r>
                        <a:rPr sz="2800" spc="5" dirty="0">
                          <a:latin typeface="Arial"/>
                          <a:cs typeface="Arial"/>
                        </a:rPr>
                        <a:t>v</a:t>
                      </a:r>
                      <a:r>
                        <a:rPr sz="2800" dirty="0">
                          <a:latin typeface="Arial"/>
                          <a:cs typeface="Arial"/>
                        </a:rPr>
                        <a:t>e</a:t>
                      </a:r>
                      <a:r>
                        <a:rPr sz="2800" spc="5" dirty="0">
                          <a:latin typeface="Arial"/>
                          <a:cs typeface="Arial"/>
                        </a:rPr>
                        <a:t>r</a:t>
                      </a:r>
                      <a:r>
                        <a:rPr sz="2800" dirty="0">
                          <a:latin typeface="Arial"/>
                          <a:cs typeface="Arial"/>
                        </a:rPr>
                        <a:t>ton</a:t>
                      </a:r>
                      <a:r>
                        <a:rPr sz="2800" spc="20" dirty="0">
                          <a:latin typeface="Arial"/>
                          <a:cs typeface="Arial"/>
                        </a:rPr>
                        <a:t> </a:t>
                      </a:r>
                      <a:r>
                        <a:rPr sz="2800" dirty="0">
                          <a:latin typeface="Arial"/>
                          <a:cs typeface="Arial"/>
                        </a:rPr>
                        <a:t>(NY)</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691515">
                        <a:lnSpc>
                          <a:spcPct val="100000"/>
                        </a:lnSpc>
                      </a:pPr>
                      <a:r>
                        <a:rPr sz="2800" dirty="0">
                          <a:latin typeface="Arial"/>
                          <a:cs typeface="Arial"/>
                        </a:rPr>
                        <a:t>6,</a:t>
                      </a:r>
                      <a:r>
                        <a:rPr sz="2800" spc="10" dirty="0">
                          <a:latin typeface="Arial"/>
                          <a:cs typeface="Arial"/>
                        </a:rPr>
                        <a:t>3</a:t>
                      </a:r>
                      <a:r>
                        <a:rPr sz="2800" dirty="0">
                          <a:latin typeface="Arial"/>
                          <a:cs typeface="Arial"/>
                        </a:rPr>
                        <a:t>09</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r>
              <a:tr h="518160">
                <a:tc>
                  <a:txBody>
                    <a:bodyPr/>
                    <a:lstStyle/>
                    <a:p>
                      <a:pPr algn="ctr">
                        <a:lnSpc>
                          <a:spcPct val="100000"/>
                        </a:lnSpc>
                      </a:pPr>
                      <a:r>
                        <a:rPr sz="2800" dirty="0">
                          <a:latin typeface="Arial"/>
                          <a:cs typeface="Arial"/>
                        </a:rPr>
                        <a:t>4</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5090">
                        <a:lnSpc>
                          <a:spcPct val="100000"/>
                        </a:lnSpc>
                      </a:pPr>
                      <a:r>
                        <a:rPr sz="2800" dirty="0">
                          <a:latin typeface="Arial"/>
                          <a:cs typeface="Arial"/>
                        </a:rPr>
                        <a:t>Ft.</a:t>
                      </a:r>
                      <a:r>
                        <a:rPr sz="2800" spc="-5" dirty="0">
                          <a:latin typeface="Arial"/>
                          <a:cs typeface="Arial"/>
                        </a:rPr>
                        <a:t> </a:t>
                      </a:r>
                      <a:r>
                        <a:rPr sz="2800" spc="-15" dirty="0">
                          <a:latin typeface="Arial"/>
                          <a:cs typeface="Arial"/>
                        </a:rPr>
                        <a:t>S</a:t>
                      </a:r>
                      <a:r>
                        <a:rPr sz="2800" dirty="0">
                          <a:latin typeface="Arial"/>
                          <a:cs typeface="Arial"/>
                        </a:rPr>
                        <a:t>n</a:t>
                      </a:r>
                      <a:r>
                        <a:rPr sz="2800" spc="5" dirty="0">
                          <a:latin typeface="Arial"/>
                          <a:cs typeface="Arial"/>
                        </a:rPr>
                        <a:t>e</a:t>
                      </a:r>
                      <a:r>
                        <a:rPr sz="2800" dirty="0">
                          <a:latin typeface="Arial"/>
                          <a:cs typeface="Arial"/>
                        </a:rPr>
                        <a:t>ll</a:t>
                      </a:r>
                      <a:r>
                        <a:rPr sz="2800" spc="5" dirty="0">
                          <a:latin typeface="Arial"/>
                          <a:cs typeface="Arial"/>
                        </a:rPr>
                        <a:t>i</a:t>
                      </a:r>
                      <a:r>
                        <a:rPr sz="2800" dirty="0">
                          <a:latin typeface="Arial"/>
                          <a:cs typeface="Arial"/>
                        </a:rPr>
                        <a:t>ng</a:t>
                      </a:r>
                      <a:r>
                        <a:rPr sz="2800" spc="15" dirty="0">
                          <a:latin typeface="Arial"/>
                          <a:cs typeface="Arial"/>
                        </a:rPr>
                        <a:t> </a:t>
                      </a:r>
                      <a:r>
                        <a:rPr sz="2800" dirty="0">
                          <a:latin typeface="Arial"/>
                          <a:cs typeface="Arial"/>
                        </a:rPr>
                        <a:t>(MN)</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691515">
                        <a:lnSpc>
                          <a:spcPct val="100000"/>
                        </a:lnSpc>
                      </a:pPr>
                      <a:r>
                        <a:rPr sz="2800" dirty="0">
                          <a:latin typeface="Arial"/>
                          <a:cs typeface="Arial"/>
                        </a:rPr>
                        <a:t>5,</a:t>
                      </a:r>
                      <a:r>
                        <a:rPr sz="2800" spc="10" dirty="0">
                          <a:latin typeface="Arial"/>
                          <a:cs typeface="Arial"/>
                        </a:rPr>
                        <a:t>0</a:t>
                      </a:r>
                      <a:r>
                        <a:rPr sz="2800" dirty="0">
                          <a:latin typeface="Arial"/>
                          <a:cs typeface="Arial"/>
                        </a:rPr>
                        <a:t>22</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r>
              <a:tr h="518160">
                <a:tc>
                  <a:txBody>
                    <a:bodyPr/>
                    <a:lstStyle/>
                    <a:p>
                      <a:pPr algn="ctr">
                        <a:lnSpc>
                          <a:spcPct val="100000"/>
                        </a:lnSpc>
                      </a:pPr>
                      <a:r>
                        <a:rPr sz="2800" dirty="0">
                          <a:latin typeface="Arial"/>
                          <a:cs typeface="Arial"/>
                        </a:rPr>
                        <a:t>5</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5090">
                        <a:lnSpc>
                          <a:spcPct val="100000"/>
                        </a:lnSpc>
                      </a:pPr>
                      <a:r>
                        <a:rPr sz="2800" dirty="0">
                          <a:latin typeface="Arial"/>
                          <a:cs typeface="Arial"/>
                        </a:rPr>
                        <a:t>J</a:t>
                      </a:r>
                      <a:r>
                        <a:rPr sz="2800" spc="5" dirty="0">
                          <a:latin typeface="Arial"/>
                          <a:cs typeface="Arial"/>
                        </a:rPr>
                        <a:t>e</a:t>
                      </a:r>
                      <a:r>
                        <a:rPr sz="2800" spc="-45" dirty="0">
                          <a:latin typeface="Arial"/>
                          <a:cs typeface="Arial"/>
                        </a:rPr>
                        <a:t>f</a:t>
                      </a:r>
                      <a:r>
                        <a:rPr sz="2800" dirty="0">
                          <a:latin typeface="Arial"/>
                          <a:cs typeface="Arial"/>
                        </a:rPr>
                        <a:t>fe</a:t>
                      </a:r>
                      <a:r>
                        <a:rPr sz="2800" spc="10" dirty="0">
                          <a:latin typeface="Arial"/>
                          <a:cs typeface="Arial"/>
                        </a:rPr>
                        <a:t>r</a:t>
                      </a:r>
                      <a:r>
                        <a:rPr sz="2800" dirty="0">
                          <a:latin typeface="Arial"/>
                          <a:cs typeface="Arial"/>
                        </a:rPr>
                        <a:t>s</a:t>
                      </a:r>
                      <a:r>
                        <a:rPr sz="2800" spc="5" dirty="0">
                          <a:latin typeface="Arial"/>
                          <a:cs typeface="Arial"/>
                        </a:rPr>
                        <a:t>o</a:t>
                      </a:r>
                      <a:r>
                        <a:rPr sz="2800" dirty="0">
                          <a:latin typeface="Arial"/>
                          <a:cs typeface="Arial"/>
                        </a:rPr>
                        <a:t>n</a:t>
                      </a:r>
                      <a:r>
                        <a:rPr sz="2800" spc="5" dirty="0">
                          <a:latin typeface="Arial"/>
                          <a:cs typeface="Arial"/>
                        </a:rPr>
                        <a:t> </a:t>
                      </a:r>
                      <a:r>
                        <a:rPr sz="2800" dirty="0">
                          <a:latin typeface="Arial"/>
                          <a:cs typeface="Arial"/>
                        </a:rPr>
                        <a:t>Bar</a:t>
                      </a:r>
                      <a:r>
                        <a:rPr sz="2800" spc="5" dirty="0">
                          <a:latin typeface="Arial"/>
                          <a:cs typeface="Arial"/>
                        </a:rPr>
                        <a:t>r</a:t>
                      </a:r>
                      <a:r>
                        <a:rPr sz="2800" dirty="0">
                          <a:latin typeface="Arial"/>
                          <a:cs typeface="Arial"/>
                        </a:rPr>
                        <a:t>a</a:t>
                      </a:r>
                      <a:r>
                        <a:rPr sz="2800" spc="5" dirty="0">
                          <a:latin typeface="Arial"/>
                          <a:cs typeface="Arial"/>
                        </a:rPr>
                        <a:t>c</a:t>
                      </a:r>
                      <a:r>
                        <a:rPr sz="2800" dirty="0">
                          <a:latin typeface="Arial"/>
                          <a:cs typeface="Arial"/>
                        </a:rPr>
                        <a:t>ks</a:t>
                      </a:r>
                      <a:r>
                        <a:rPr sz="2800" spc="-5" dirty="0">
                          <a:latin typeface="Arial"/>
                          <a:cs typeface="Arial"/>
                        </a:rPr>
                        <a:t> </a:t>
                      </a:r>
                      <a:r>
                        <a:rPr sz="2800" dirty="0">
                          <a:latin typeface="Arial"/>
                          <a:cs typeface="Arial"/>
                        </a:rPr>
                        <a:t>(MO)</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691515">
                        <a:lnSpc>
                          <a:spcPct val="100000"/>
                        </a:lnSpc>
                      </a:pPr>
                      <a:r>
                        <a:rPr sz="2800" dirty="0">
                          <a:latin typeface="Arial"/>
                          <a:cs typeface="Arial"/>
                        </a:rPr>
                        <a:t>4,</a:t>
                      </a:r>
                      <a:r>
                        <a:rPr sz="2800" spc="10" dirty="0">
                          <a:latin typeface="Arial"/>
                          <a:cs typeface="Arial"/>
                        </a:rPr>
                        <a:t>7</a:t>
                      </a:r>
                      <a:r>
                        <a:rPr sz="2800" dirty="0">
                          <a:latin typeface="Arial"/>
                          <a:cs typeface="Arial"/>
                        </a:rPr>
                        <a:t>99</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r>
              <a:tr h="518160">
                <a:tc>
                  <a:txBody>
                    <a:bodyPr/>
                    <a:lstStyle/>
                    <a:p>
                      <a:pPr algn="ctr">
                        <a:lnSpc>
                          <a:spcPct val="100000"/>
                        </a:lnSpc>
                      </a:pPr>
                      <a:r>
                        <a:rPr sz="2800" dirty="0">
                          <a:latin typeface="Arial"/>
                          <a:cs typeface="Arial"/>
                        </a:rPr>
                        <a:t>6</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5090">
                        <a:lnSpc>
                          <a:spcPct val="100000"/>
                        </a:lnSpc>
                      </a:pPr>
                      <a:r>
                        <a:rPr sz="2800" dirty="0">
                          <a:latin typeface="Arial"/>
                          <a:cs typeface="Arial"/>
                        </a:rPr>
                        <a:t>Ft.</a:t>
                      </a:r>
                      <a:r>
                        <a:rPr sz="2800" spc="-15" dirty="0">
                          <a:latin typeface="Arial"/>
                          <a:cs typeface="Arial"/>
                        </a:rPr>
                        <a:t> </a:t>
                      </a:r>
                      <a:r>
                        <a:rPr sz="2800" dirty="0">
                          <a:latin typeface="Arial"/>
                          <a:cs typeface="Arial"/>
                        </a:rPr>
                        <a:t>Lo</a:t>
                      </a:r>
                      <a:r>
                        <a:rPr sz="2800" spc="5" dirty="0">
                          <a:latin typeface="Arial"/>
                          <a:cs typeface="Arial"/>
                        </a:rPr>
                        <a:t>g</a:t>
                      </a:r>
                      <a:r>
                        <a:rPr sz="2800" dirty="0">
                          <a:latin typeface="Arial"/>
                          <a:cs typeface="Arial"/>
                        </a:rPr>
                        <a:t>an</a:t>
                      </a:r>
                      <a:r>
                        <a:rPr sz="2800" spc="15" dirty="0">
                          <a:latin typeface="Arial"/>
                          <a:cs typeface="Arial"/>
                        </a:rPr>
                        <a:t> </a:t>
                      </a:r>
                      <a:r>
                        <a:rPr sz="2800" dirty="0">
                          <a:latin typeface="Arial"/>
                          <a:cs typeface="Arial"/>
                        </a:rPr>
                        <a:t>(CO)</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691515">
                        <a:lnSpc>
                          <a:spcPct val="100000"/>
                        </a:lnSpc>
                      </a:pPr>
                      <a:r>
                        <a:rPr sz="2800" dirty="0">
                          <a:latin typeface="Arial"/>
                          <a:cs typeface="Arial"/>
                        </a:rPr>
                        <a:t>4,</a:t>
                      </a:r>
                      <a:r>
                        <a:rPr sz="2800" spc="5" dirty="0">
                          <a:latin typeface="Arial"/>
                          <a:cs typeface="Arial"/>
                        </a:rPr>
                        <a:t>1</a:t>
                      </a:r>
                      <a:r>
                        <a:rPr sz="2800" dirty="0">
                          <a:latin typeface="Arial"/>
                          <a:cs typeface="Arial"/>
                        </a:rPr>
                        <a:t>30</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r>
              <a:tr h="518159">
                <a:tc>
                  <a:txBody>
                    <a:bodyPr/>
                    <a:lstStyle/>
                    <a:p>
                      <a:pPr algn="ctr">
                        <a:lnSpc>
                          <a:spcPct val="100000"/>
                        </a:lnSpc>
                      </a:pPr>
                      <a:r>
                        <a:rPr sz="2800" dirty="0">
                          <a:latin typeface="Arial"/>
                          <a:cs typeface="Arial"/>
                        </a:rPr>
                        <a:t>7</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5090">
                        <a:lnSpc>
                          <a:spcPct val="100000"/>
                        </a:lnSpc>
                      </a:pPr>
                      <a:r>
                        <a:rPr sz="2800" dirty="0">
                          <a:latin typeface="Arial"/>
                          <a:cs typeface="Arial"/>
                        </a:rPr>
                        <a:t>Ft.</a:t>
                      </a:r>
                      <a:r>
                        <a:rPr sz="2800" spc="-5" dirty="0">
                          <a:latin typeface="Arial"/>
                          <a:cs typeface="Arial"/>
                        </a:rPr>
                        <a:t> </a:t>
                      </a:r>
                      <a:r>
                        <a:rPr sz="2800" spc="-15" dirty="0">
                          <a:latin typeface="Arial"/>
                          <a:cs typeface="Arial"/>
                        </a:rPr>
                        <a:t>R</a:t>
                      </a:r>
                      <a:r>
                        <a:rPr sz="2800" dirty="0">
                          <a:latin typeface="Arial"/>
                          <a:cs typeface="Arial"/>
                        </a:rPr>
                        <a:t>o</a:t>
                      </a:r>
                      <a:r>
                        <a:rPr sz="2800" spc="5" dirty="0">
                          <a:latin typeface="Arial"/>
                          <a:cs typeface="Arial"/>
                        </a:rPr>
                        <a:t>s</a:t>
                      </a:r>
                      <a:r>
                        <a:rPr sz="2800" dirty="0">
                          <a:latin typeface="Arial"/>
                          <a:cs typeface="Arial"/>
                        </a:rPr>
                        <a:t>e</a:t>
                      </a:r>
                      <a:r>
                        <a:rPr sz="2800" spc="5" dirty="0">
                          <a:latin typeface="Arial"/>
                          <a:cs typeface="Arial"/>
                        </a:rPr>
                        <a:t>c</a:t>
                      </a:r>
                      <a:r>
                        <a:rPr sz="2800" dirty="0">
                          <a:latin typeface="Arial"/>
                          <a:cs typeface="Arial"/>
                        </a:rPr>
                        <a:t>r</a:t>
                      </a:r>
                      <a:r>
                        <a:rPr sz="2800" spc="5" dirty="0">
                          <a:latin typeface="Arial"/>
                          <a:cs typeface="Arial"/>
                        </a:rPr>
                        <a:t>a</a:t>
                      </a:r>
                      <a:r>
                        <a:rPr sz="2800" dirty="0">
                          <a:latin typeface="Arial"/>
                          <a:cs typeface="Arial"/>
                        </a:rPr>
                        <a:t>n</a:t>
                      </a:r>
                      <a:r>
                        <a:rPr sz="2800" spc="5" dirty="0">
                          <a:latin typeface="Arial"/>
                          <a:cs typeface="Arial"/>
                        </a:rPr>
                        <a:t>s</a:t>
                      </a:r>
                      <a:r>
                        <a:rPr sz="2800" dirty="0">
                          <a:latin typeface="Arial"/>
                          <a:cs typeface="Arial"/>
                        </a:rPr>
                        <a:t>/Mi</a:t>
                      </a:r>
                      <a:r>
                        <a:rPr sz="2800" spc="5" dirty="0">
                          <a:latin typeface="Arial"/>
                          <a:cs typeface="Arial"/>
                        </a:rPr>
                        <a:t>r</a:t>
                      </a:r>
                      <a:r>
                        <a:rPr sz="2800" dirty="0">
                          <a:latin typeface="Arial"/>
                          <a:cs typeface="Arial"/>
                        </a:rPr>
                        <a:t>am</a:t>
                      </a:r>
                      <a:r>
                        <a:rPr sz="2800" spc="5" dirty="0">
                          <a:latin typeface="Arial"/>
                          <a:cs typeface="Arial"/>
                        </a:rPr>
                        <a:t>a</a:t>
                      </a:r>
                      <a:r>
                        <a:rPr sz="2800" dirty="0">
                          <a:latin typeface="Arial"/>
                          <a:cs typeface="Arial"/>
                        </a:rPr>
                        <a:t>r</a:t>
                      </a:r>
                      <a:r>
                        <a:rPr sz="2800" spc="40" dirty="0">
                          <a:latin typeface="Arial"/>
                          <a:cs typeface="Arial"/>
                        </a:rPr>
                        <a:t> </a:t>
                      </a:r>
                      <a:r>
                        <a:rPr sz="2800" dirty="0">
                          <a:latin typeface="Arial"/>
                          <a:cs typeface="Arial"/>
                        </a:rPr>
                        <a:t>(CA)</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703580">
                        <a:lnSpc>
                          <a:spcPct val="100000"/>
                        </a:lnSpc>
                      </a:pPr>
                      <a:r>
                        <a:rPr sz="2800" dirty="0">
                          <a:latin typeface="Arial"/>
                          <a:cs typeface="Arial"/>
                        </a:rPr>
                        <a:t>4,</a:t>
                      </a:r>
                      <a:r>
                        <a:rPr sz="2800" spc="-195" dirty="0">
                          <a:latin typeface="Arial"/>
                          <a:cs typeface="Arial"/>
                        </a:rPr>
                        <a:t>1</a:t>
                      </a:r>
                      <a:r>
                        <a:rPr sz="2800" dirty="0">
                          <a:latin typeface="Arial"/>
                          <a:cs typeface="Arial"/>
                        </a:rPr>
                        <a:t>10</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r>
              <a:tr h="518160">
                <a:tc>
                  <a:txBody>
                    <a:bodyPr/>
                    <a:lstStyle/>
                    <a:p>
                      <a:pPr algn="ctr">
                        <a:lnSpc>
                          <a:spcPct val="100000"/>
                        </a:lnSpc>
                      </a:pPr>
                      <a:r>
                        <a:rPr sz="2800" dirty="0">
                          <a:latin typeface="Arial"/>
                          <a:cs typeface="Arial"/>
                        </a:rPr>
                        <a:t>8</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5090">
                        <a:lnSpc>
                          <a:spcPct val="100000"/>
                        </a:lnSpc>
                      </a:pPr>
                      <a:r>
                        <a:rPr sz="2800" dirty="0">
                          <a:latin typeface="Arial"/>
                          <a:cs typeface="Arial"/>
                        </a:rPr>
                        <a:t>Ft.</a:t>
                      </a:r>
                      <a:r>
                        <a:rPr sz="2800" spc="-5" dirty="0">
                          <a:latin typeface="Arial"/>
                          <a:cs typeface="Arial"/>
                        </a:rPr>
                        <a:t> </a:t>
                      </a:r>
                      <a:r>
                        <a:rPr sz="2800" spc="-15" dirty="0">
                          <a:latin typeface="Arial"/>
                          <a:cs typeface="Arial"/>
                        </a:rPr>
                        <a:t>S</a:t>
                      </a:r>
                      <a:r>
                        <a:rPr sz="2800" dirty="0">
                          <a:latin typeface="Arial"/>
                          <a:cs typeface="Arial"/>
                        </a:rPr>
                        <a:t>am</a:t>
                      </a:r>
                      <a:r>
                        <a:rPr sz="2800" spc="15" dirty="0">
                          <a:latin typeface="Arial"/>
                          <a:cs typeface="Arial"/>
                        </a:rPr>
                        <a:t> </a:t>
                      </a:r>
                      <a:r>
                        <a:rPr sz="2800" dirty="0">
                          <a:latin typeface="Arial"/>
                          <a:cs typeface="Arial"/>
                        </a:rPr>
                        <a:t>Hou</a:t>
                      </a:r>
                      <a:r>
                        <a:rPr sz="2800" spc="10" dirty="0">
                          <a:latin typeface="Arial"/>
                          <a:cs typeface="Arial"/>
                        </a:rPr>
                        <a:t>s</a:t>
                      </a:r>
                      <a:r>
                        <a:rPr sz="2800" dirty="0">
                          <a:latin typeface="Arial"/>
                          <a:cs typeface="Arial"/>
                        </a:rPr>
                        <a:t>ton</a:t>
                      </a:r>
                      <a:r>
                        <a:rPr sz="2800" spc="20" dirty="0">
                          <a:latin typeface="Arial"/>
                          <a:cs typeface="Arial"/>
                        </a:rPr>
                        <a:t> </a:t>
                      </a:r>
                      <a:r>
                        <a:rPr sz="2800" dirty="0">
                          <a:latin typeface="Arial"/>
                          <a:cs typeface="Arial"/>
                        </a:rPr>
                        <a:t>(TX)</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691515">
                        <a:lnSpc>
                          <a:spcPct val="100000"/>
                        </a:lnSpc>
                      </a:pPr>
                      <a:r>
                        <a:rPr sz="2800" dirty="0">
                          <a:latin typeface="Arial"/>
                          <a:cs typeface="Arial"/>
                        </a:rPr>
                        <a:t>4,</a:t>
                      </a:r>
                      <a:r>
                        <a:rPr sz="2800" spc="10" dirty="0">
                          <a:latin typeface="Arial"/>
                          <a:cs typeface="Arial"/>
                        </a:rPr>
                        <a:t>0</a:t>
                      </a:r>
                      <a:r>
                        <a:rPr sz="2800" dirty="0">
                          <a:latin typeface="Arial"/>
                          <a:cs typeface="Arial"/>
                        </a:rPr>
                        <a:t>21</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r>
              <a:tr h="518159">
                <a:tc>
                  <a:txBody>
                    <a:bodyPr/>
                    <a:lstStyle/>
                    <a:p>
                      <a:pPr algn="ctr">
                        <a:lnSpc>
                          <a:spcPct val="100000"/>
                        </a:lnSpc>
                      </a:pPr>
                      <a:r>
                        <a:rPr sz="2800" dirty="0">
                          <a:latin typeface="Arial"/>
                          <a:cs typeface="Arial"/>
                        </a:rPr>
                        <a:t>9</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5090">
                        <a:lnSpc>
                          <a:spcPct val="100000"/>
                        </a:lnSpc>
                      </a:pPr>
                      <a:r>
                        <a:rPr sz="2800" dirty="0">
                          <a:latin typeface="Arial"/>
                          <a:cs typeface="Arial"/>
                        </a:rPr>
                        <a:t>Dal</a:t>
                      </a:r>
                      <a:r>
                        <a:rPr sz="2800" spc="5" dirty="0">
                          <a:latin typeface="Arial"/>
                          <a:cs typeface="Arial"/>
                        </a:rPr>
                        <a:t>l</a:t>
                      </a:r>
                      <a:r>
                        <a:rPr sz="2800" dirty="0">
                          <a:latin typeface="Arial"/>
                          <a:cs typeface="Arial"/>
                        </a:rPr>
                        <a:t>a</a:t>
                      </a:r>
                      <a:r>
                        <a:rPr sz="2800" spc="15" dirty="0">
                          <a:latin typeface="Arial"/>
                          <a:cs typeface="Arial"/>
                        </a:rPr>
                        <a:t>s</a:t>
                      </a:r>
                      <a:r>
                        <a:rPr sz="2800" spc="5" dirty="0">
                          <a:latin typeface="Arial"/>
                          <a:cs typeface="Arial"/>
                        </a:rPr>
                        <a:t>-</a:t>
                      </a:r>
                      <a:r>
                        <a:rPr sz="2800" dirty="0">
                          <a:latin typeface="Arial"/>
                          <a:cs typeface="Arial"/>
                        </a:rPr>
                        <a:t>Ft.</a:t>
                      </a:r>
                      <a:r>
                        <a:rPr sz="2800" spc="15" dirty="0">
                          <a:latin typeface="Arial"/>
                          <a:cs typeface="Arial"/>
                        </a:rPr>
                        <a:t> </a:t>
                      </a:r>
                      <a:r>
                        <a:rPr sz="2800" spc="-50" dirty="0">
                          <a:latin typeface="Arial"/>
                          <a:cs typeface="Arial"/>
                        </a:rPr>
                        <a:t>W</a:t>
                      </a:r>
                      <a:r>
                        <a:rPr sz="2800" dirty="0">
                          <a:latin typeface="Arial"/>
                          <a:cs typeface="Arial"/>
                        </a:rPr>
                        <a:t>o</a:t>
                      </a:r>
                      <a:r>
                        <a:rPr sz="2800" spc="5" dirty="0">
                          <a:latin typeface="Arial"/>
                          <a:cs typeface="Arial"/>
                        </a:rPr>
                        <a:t>r</a:t>
                      </a:r>
                      <a:r>
                        <a:rPr sz="2800" dirty="0">
                          <a:latin typeface="Arial"/>
                          <a:cs typeface="Arial"/>
                        </a:rPr>
                        <a:t>th</a:t>
                      </a:r>
                      <a:r>
                        <a:rPr sz="2800" spc="-5" dirty="0">
                          <a:latin typeface="Arial"/>
                          <a:cs typeface="Arial"/>
                        </a:rPr>
                        <a:t> </a:t>
                      </a:r>
                      <a:r>
                        <a:rPr sz="2800" dirty="0">
                          <a:latin typeface="Arial"/>
                          <a:cs typeface="Arial"/>
                        </a:rPr>
                        <a:t>(TX)</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691515">
                        <a:lnSpc>
                          <a:spcPct val="100000"/>
                        </a:lnSpc>
                      </a:pPr>
                      <a:r>
                        <a:rPr sz="2800" dirty="0">
                          <a:latin typeface="Arial"/>
                          <a:cs typeface="Arial"/>
                        </a:rPr>
                        <a:t>3,</a:t>
                      </a:r>
                      <a:r>
                        <a:rPr sz="2800" spc="10" dirty="0">
                          <a:latin typeface="Arial"/>
                          <a:cs typeface="Arial"/>
                        </a:rPr>
                        <a:t>8</a:t>
                      </a:r>
                      <a:r>
                        <a:rPr sz="2800" dirty="0">
                          <a:latin typeface="Arial"/>
                          <a:cs typeface="Arial"/>
                        </a:rPr>
                        <a:t>78</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r>
              <a:tr h="518159">
                <a:tc>
                  <a:txBody>
                    <a:bodyPr/>
                    <a:lstStyle/>
                    <a:p>
                      <a:pPr marL="289560">
                        <a:lnSpc>
                          <a:spcPct val="100000"/>
                        </a:lnSpc>
                      </a:pPr>
                      <a:r>
                        <a:rPr sz="2800" spc="5" dirty="0">
                          <a:latin typeface="Arial"/>
                          <a:cs typeface="Arial"/>
                        </a:rPr>
                        <a:t>10</a:t>
                      </a:r>
                      <a:endParaRPr sz="2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5090">
                        <a:lnSpc>
                          <a:spcPct val="100000"/>
                        </a:lnSpc>
                      </a:pPr>
                      <a:r>
                        <a:rPr sz="2800" dirty="0">
                          <a:latin typeface="Arial"/>
                          <a:cs typeface="Arial"/>
                        </a:rPr>
                        <a:t>Wil</a:t>
                      </a:r>
                      <a:r>
                        <a:rPr sz="2800" spc="5" dirty="0">
                          <a:latin typeface="Arial"/>
                          <a:cs typeface="Arial"/>
                        </a:rPr>
                        <a:t>l</a:t>
                      </a:r>
                      <a:r>
                        <a:rPr sz="2800" dirty="0">
                          <a:latin typeface="Arial"/>
                          <a:cs typeface="Arial"/>
                        </a:rPr>
                        <a:t>am</a:t>
                      </a:r>
                      <a:r>
                        <a:rPr sz="2800" spc="5" dirty="0">
                          <a:latin typeface="Arial"/>
                          <a:cs typeface="Arial"/>
                        </a:rPr>
                        <a:t>e</a:t>
                      </a:r>
                      <a:r>
                        <a:rPr sz="2800" dirty="0">
                          <a:latin typeface="Arial"/>
                          <a:cs typeface="Arial"/>
                        </a:rPr>
                        <a:t>tte</a:t>
                      </a:r>
                      <a:r>
                        <a:rPr sz="2800" spc="5" dirty="0">
                          <a:latin typeface="Arial"/>
                          <a:cs typeface="Arial"/>
                        </a:rPr>
                        <a:t> </a:t>
                      </a:r>
                      <a:r>
                        <a:rPr sz="2800" dirty="0">
                          <a:latin typeface="Arial"/>
                          <a:cs typeface="Arial"/>
                        </a:rPr>
                        <a:t>(OR)</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691515">
                        <a:lnSpc>
                          <a:spcPct val="100000"/>
                        </a:lnSpc>
                      </a:pPr>
                      <a:r>
                        <a:rPr sz="2800" dirty="0">
                          <a:latin typeface="Arial"/>
                          <a:cs typeface="Arial"/>
                        </a:rPr>
                        <a:t>3,</a:t>
                      </a:r>
                      <a:r>
                        <a:rPr sz="2800" spc="10" dirty="0">
                          <a:latin typeface="Arial"/>
                          <a:cs typeface="Arial"/>
                        </a:rPr>
                        <a:t>7</a:t>
                      </a:r>
                      <a:r>
                        <a:rPr sz="2800" dirty="0">
                          <a:latin typeface="Arial"/>
                          <a:cs typeface="Arial"/>
                        </a:rPr>
                        <a:t>97</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r>
            </a:tbl>
          </a:graphicData>
        </a:graphic>
      </p:graphicFrame>
      <p:sp>
        <p:nvSpPr>
          <p:cNvPr id="4" name="Footer Placeholder 3"/>
          <p:cNvSpPr>
            <a:spLocks noGrp="1"/>
          </p:cNvSpPr>
          <p:nvPr>
            <p:ph type="ftr" sz="quarter" idx="5"/>
          </p:nvPr>
        </p:nvSpPr>
        <p:spPr>
          <a:xfrm>
            <a:off x="3810000" y="6553200"/>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5" name="Slide Number Placeholder 4"/>
          <p:cNvSpPr>
            <a:spLocks noGrp="1"/>
          </p:cNvSpPr>
          <p:nvPr>
            <p:ph type="sldNum" sz="quarter" idx="7"/>
          </p:nvPr>
        </p:nvSpPr>
        <p:spPr>
          <a:xfrm>
            <a:off x="8643111" y="6617614"/>
            <a:ext cx="424689" cy="164186"/>
          </a:xfrm>
        </p:spPr>
        <p:txBody>
          <a:bodyPr/>
          <a:lstStyle/>
          <a:p>
            <a:pPr marL="102870">
              <a:lnSpc>
                <a:spcPct val="100000"/>
              </a:lnSpc>
            </a:pPr>
            <a:fld id="{81D60167-4931-47E6-BA6A-407CBD079E47}" type="slidenum">
              <a:rPr lang="en-US" spc="-10" smtClean="0"/>
              <a:t>13</a:t>
            </a:fld>
            <a:endParaRPr lang="en-US" spc="-10" dirty="0"/>
          </a:p>
        </p:txBody>
      </p:sp>
      <p:pic>
        <p:nvPicPr>
          <p:cNvPr id="7" name="Picture 2" descr="C:\Users\cemcotherej\Desktop\icarelogo.jpg"/>
          <p:cNvPicPr>
            <a:picLocks noChangeAspect="1" noChangeArrowheads="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20000" y="6019800"/>
            <a:ext cx="1094652" cy="7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7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36" y="220399"/>
            <a:ext cx="8358327" cy="971604"/>
          </a:xfrm>
          <a:prstGeom prst="rect">
            <a:avLst/>
          </a:prstGeom>
        </p:spPr>
        <p:txBody>
          <a:bodyPr vert="horz" wrap="square" lIns="0" tIns="413567" rIns="0" bIns="0" rtlCol="0">
            <a:spAutoFit/>
          </a:bodyPr>
          <a:lstStyle/>
          <a:p>
            <a:pPr marL="849630">
              <a:lnSpc>
                <a:spcPct val="100000"/>
              </a:lnSpc>
            </a:pPr>
            <a:r>
              <a:rPr sz="3600" b="1" dirty="0"/>
              <a:t>El</a:t>
            </a:r>
            <a:r>
              <a:rPr sz="3600" b="1" spc="5" dirty="0"/>
              <a:t>i</a:t>
            </a:r>
            <a:r>
              <a:rPr sz="3600" b="1" dirty="0"/>
              <a:t>gi</a:t>
            </a:r>
            <a:r>
              <a:rPr sz="3600" b="1" spc="10" dirty="0"/>
              <a:t>b</a:t>
            </a:r>
            <a:r>
              <a:rPr sz="3600" b="1" dirty="0"/>
              <a:t>il</a:t>
            </a:r>
            <a:r>
              <a:rPr sz="3600" b="1" spc="10" dirty="0"/>
              <a:t>i</a:t>
            </a:r>
            <a:r>
              <a:rPr sz="3600" b="1" dirty="0"/>
              <a:t>ty</a:t>
            </a:r>
            <a:r>
              <a:rPr sz="3600" b="1" spc="-30" dirty="0"/>
              <a:t> </a:t>
            </a:r>
            <a:r>
              <a:rPr sz="3600" b="1" dirty="0"/>
              <a:t>Cr</a:t>
            </a:r>
            <a:r>
              <a:rPr sz="3600" b="1" spc="10" dirty="0"/>
              <a:t>i</a:t>
            </a:r>
            <a:r>
              <a:rPr sz="3600" b="1" dirty="0"/>
              <a:t>teria</a:t>
            </a:r>
            <a:r>
              <a:rPr sz="3600" b="1" spc="-15" dirty="0"/>
              <a:t> </a:t>
            </a:r>
            <a:r>
              <a:rPr sz="3600" b="1" dirty="0"/>
              <a:t>and</a:t>
            </a:r>
            <a:r>
              <a:rPr sz="3600" b="1" spc="-10" dirty="0"/>
              <a:t> </a:t>
            </a:r>
            <a:r>
              <a:rPr sz="3600" b="1" dirty="0"/>
              <a:t>Sch</a:t>
            </a:r>
            <a:r>
              <a:rPr sz="3600" b="1" spc="10" dirty="0"/>
              <a:t>e</a:t>
            </a:r>
            <a:r>
              <a:rPr sz="3600" b="1" dirty="0"/>
              <a:t>du</a:t>
            </a:r>
            <a:r>
              <a:rPr sz="3600" b="1" spc="10" dirty="0"/>
              <a:t>l</a:t>
            </a:r>
            <a:r>
              <a:rPr sz="3600" b="1" dirty="0"/>
              <a:t>ing</a:t>
            </a:r>
          </a:p>
        </p:txBody>
      </p:sp>
      <p:sp>
        <p:nvSpPr>
          <p:cNvPr id="3" name="object 3"/>
          <p:cNvSpPr txBox="1"/>
          <p:nvPr/>
        </p:nvSpPr>
        <p:spPr>
          <a:xfrm>
            <a:off x="558242" y="1600200"/>
            <a:ext cx="4112260" cy="4056495"/>
          </a:xfrm>
          <a:prstGeom prst="rect">
            <a:avLst/>
          </a:prstGeom>
          <a:blipFill>
            <a:blip r:embed="rId3"/>
            <a:tile tx="0" ty="0" sx="100000" sy="100000" flip="none" algn="tl"/>
          </a:blipFill>
          <a:ln>
            <a:noFill/>
          </a:ln>
        </p:spPr>
        <p:txBody>
          <a:bodyPr vert="horz" wrap="square" lIns="0" tIns="0" rIns="0" bIns="0" rtlCol="0">
            <a:spAutoFit/>
          </a:bodyPr>
          <a:lstStyle/>
          <a:p>
            <a:pPr marL="355600" marR="216535" indent="-342900">
              <a:lnSpc>
                <a:spcPts val="1730"/>
              </a:lnSpc>
              <a:buFont typeface="Wingdings" panose="05000000000000000000" pitchFamily="2" charset="2"/>
              <a:buChar char="Ø"/>
              <a:tabLst>
                <a:tab pos="356235" algn="l"/>
              </a:tabLst>
            </a:pPr>
            <a:endParaRPr lang="en-US" sz="1800" dirty="0" smtClean="0">
              <a:latin typeface="Arial"/>
              <a:cs typeface="Arial"/>
            </a:endParaRPr>
          </a:p>
          <a:p>
            <a:pPr marL="355600" marR="216535" indent="-342900">
              <a:lnSpc>
                <a:spcPts val="1730"/>
              </a:lnSpc>
              <a:buFont typeface="Wingdings" panose="05000000000000000000" pitchFamily="2" charset="2"/>
              <a:buChar char="Ø"/>
              <a:tabLst>
                <a:tab pos="356235" algn="l"/>
              </a:tabLst>
            </a:pPr>
            <a:r>
              <a:rPr sz="1800" dirty="0" smtClean="0">
                <a:latin typeface="Arial"/>
                <a:cs typeface="Arial"/>
              </a:rPr>
              <a:t>A</a:t>
            </a:r>
            <a:r>
              <a:rPr sz="1800" spc="-10" dirty="0" smtClean="0">
                <a:latin typeface="Arial"/>
                <a:cs typeface="Arial"/>
              </a:rPr>
              <a:t>n</a:t>
            </a:r>
            <a:r>
              <a:rPr sz="1800" dirty="0" smtClean="0">
                <a:latin typeface="Arial"/>
                <a:cs typeface="Arial"/>
              </a:rPr>
              <a:t>y </a:t>
            </a:r>
            <a:r>
              <a:rPr sz="1800" dirty="0">
                <a:latin typeface="Arial"/>
                <a:cs typeface="Arial"/>
              </a:rPr>
              <a:t>mem</a:t>
            </a:r>
            <a:r>
              <a:rPr sz="1800" spc="-10" dirty="0">
                <a:latin typeface="Arial"/>
                <a:cs typeface="Arial"/>
              </a:rPr>
              <a:t>b</a:t>
            </a:r>
            <a:r>
              <a:rPr sz="1800" dirty="0">
                <a:latin typeface="Arial"/>
                <a:cs typeface="Arial"/>
              </a:rPr>
              <a:t>er</a:t>
            </a:r>
            <a:r>
              <a:rPr sz="1800" spc="5" dirty="0">
                <a:latin typeface="Arial"/>
                <a:cs typeface="Arial"/>
              </a:rPr>
              <a:t> </a:t>
            </a:r>
            <a:r>
              <a:rPr sz="1800" dirty="0">
                <a:latin typeface="Arial"/>
                <a:cs typeface="Arial"/>
              </a:rPr>
              <a:t>of</a:t>
            </a:r>
            <a:r>
              <a:rPr sz="1800" spc="-10"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U.</a:t>
            </a:r>
            <a:r>
              <a:rPr sz="1800" spc="5" dirty="0">
                <a:latin typeface="Arial"/>
                <a:cs typeface="Arial"/>
              </a:rPr>
              <a:t>S</a:t>
            </a:r>
            <a:r>
              <a:rPr sz="1800" dirty="0">
                <a:latin typeface="Arial"/>
                <a:cs typeface="Arial"/>
              </a:rPr>
              <a:t>.</a:t>
            </a:r>
            <a:r>
              <a:rPr sz="1800" spc="-105" dirty="0">
                <a:latin typeface="Arial"/>
                <a:cs typeface="Arial"/>
              </a:rPr>
              <a:t> </a:t>
            </a:r>
            <a:r>
              <a:rPr sz="1800" dirty="0">
                <a:latin typeface="Arial"/>
                <a:cs typeface="Arial"/>
              </a:rPr>
              <a:t>Armed Forces</a:t>
            </a:r>
            <a:r>
              <a:rPr sz="1800" spc="-5" dirty="0">
                <a:latin typeface="Arial"/>
                <a:cs typeface="Arial"/>
              </a:rPr>
              <a:t> </a:t>
            </a:r>
            <a:r>
              <a:rPr sz="1800" spc="-40" dirty="0">
                <a:latin typeface="Arial"/>
                <a:cs typeface="Arial"/>
              </a:rPr>
              <a:t>w</a:t>
            </a:r>
            <a:r>
              <a:rPr sz="1800" dirty="0">
                <a:latin typeface="Arial"/>
                <a:cs typeface="Arial"/>
              </a:rPr>
              <a:t>ho</a:t>
            </a:r>
            <a:r>
              <a:rPr sz="1800" spc="40" dirty="0">
                <a:latin typeface="Arial"/>
                <a:cs typeface="Arial"/>
              </a:rPr>
              <a:t> </a:t>
            </a:r>
            <a:r>
              <a:rPr sz="1800" dirty="0">
                <a:latin typeface="Arial"/>
                <a:cs typeface="Arial"/>
              </a:rPr>
              <a:t>d</a:t>
            </a:r>
            <a:r>
              <a:rPr sz="1800" spc="-10" dirty="0">
                <a:latin typeface="Arial"/>
                <a:cs typeface="Arial"/>
              </a:rPr>
              <a:t>i</a:t>
            </a:r>
            <a:r>
              <a:rPr sz="1800" dirty="0">
                <a:latin typeface="Arial"/>
                <a:cs typeface="Arial"/>
              </a:rPr>
              <a:t>es </a:t>
            </a:r>
            <a:r>
              <a:rPr sz="1800" spc="-10" dirty="0">
                <a:latin typeface="Arial"/>
                <a:cs typeface="Arial"/>
              </a:rPr>
              <a:t>o</a:t>
            </a:r>
            <a:r>
              <a:rPr sz="1800" dirty="0">
                <a:latin typeface="Arial"/>
                <a:cs typeface="Arial"/>
              </a:rPr>
              <a:t>n</a:t>
            </a:r>
            <a:r>
              <a:rPr sz="1800" spc="5" dirty="0">
                <a:latin typeface="Arial"/>
                <a:cs typeface="Arial"/>
              </a:rPr>
              <a:t> </a:t>
            </a:r>
            <a:r>
              <a:rPr sz="1800" dirty="0">
                <a:latin typeface="Arial"/>
                <a:cs typeface="Arial"/>
              </a:rPr>
              <a:t>active</a:t>
            </a:r>
            <a:r>
              <a:rPr sz="1800" spc="-10" dirty="0">
                <a:latin typeface="Arial"/>
                <a:cs typeface="Arial"/>
              </a:rPr>
              <a:t> </a:t>
            </a:r>
            <a:r>
              <a:rPr sz="1800" dirty="0">
                <a:latin typeface="Arial"/>
                <a:cs typeface="Arial"/>
              </a:rPr>
              <a:t>d</a:t>
            </a:r>
            <a:r>
              <a:rPr sz="1800" spc="-10" dirty="0">
                <a:latin typeface="Arial"/>
                <a:cs typeface="Arial"/>
              </a:rPr>
              <a:t>u</a:t>
            </a:r>
            <a:r>
              <a:rPr sz="1800" dirty="0">
                <a:latin typeface="Arial"/>
                <a:cs typeface="Arial"/>
              </a:rPr>
              <a:t>ty</a:t>
            </a:r>
          </a:p>
          <a:p>
            <a:pPr marL="342900" indent="-342900">
              <a:lnSpc>
                <a:spcPct val="100000"/>
              </a:lnSpc>
              <a:spcBef>
                <a:spcPts val="3"/>
              </a:spcBef>
              <a:buFont typeface="Wingdings" panose="05000000000000000000" pitchFamily="2" charset="2"/>
              <a:buChar char="Ø"/>
            </a:pPr>
            <a:endParaRPr sz="1950" dirty="0">
              <a:latin typeface="Times New Roman"/>
              <a:cs typeface="Times New Roman"/>
            </a:endParaRPr>
          </a:p>
          <a:p>
            <a:pPr marL="355600" marR="5080" indent="-342900" algn="just">
              <a:lnSpc>
                <a:spcPct val="80000"/>
              </a:lnSpc>
              <a:buFont typeface="Wingdings" panose="05000000000000000000" pitchFamily="2" charset="2"/>
              <a:buChar char="Ø"/>
              <a:tabLst>
                <a:tab pos="356235" algn="l"/>
              </a:tabLst>
            </a:pPr>
            <a:r>
              <a:rPr sz="1800" dirty="0">
                <a:latin typeface="Arial"/>
                <a:cs typeface="Arial"/>
              </a:rPr>
              <a:t>A</a:t>
            </a:r>
            <a:r>
              <a:rPr sz="1800" spc="-10" dirty="0">
                <a:latin typeface="Arial"/>
                <a:cs typeface="Arial"/>
              </a:rPr>
              <a:t>n</a:t>
            </a:r>
            <a:r>
              <a:rPr sz="1800" dirty="0">
                <a:latin typeface="Arial"/>
                <a:cs typeface="Arial"/>
              </a:rPr>
              <a:t>y </a:t>
            </a:r>
            <a:r>
              <a:rPr sz="1800" spc="-100" dirty="0">
                <a:latin typeface="Arial"/>
                <a:cs typeface="Arial"/>
              </a:rPr>
              <a:t>V</a:t>
            </a:r>
            <a:r>
              <a:rPr sz="1800" dirty="0">
                <a:latin typeface="Arial"/>
                <a:cs typeface="Arial"/>
              </a:rPr>
              <a:t>et</a:t>
            </a:r>
            <a:r>
              <a:rPr sz="1800" spc="-10" dirty="0">
                <a:latin typeface="Arial"/>
                <a:cs typeface="Arial"/>
              </a:rPr>
              <a:t>e</a:t>
            </a:r>
            <a:r>
              <a:rPr sz="1800" dirty="0">
                <a:latin typeface="Arial"/>
                <a:cs typeface="Arial"/>
              </a:rPr>
              <a:t>ran</a:t>
            </a:r>
            <a:r>
              <a:rPr sz="1800" spc="-10" dirty="0">
                <a:latin typeface="Arial"/>
                <a:cs typeface="Arial"/>
              </a:rPr>
              <a:t> </a:t>
            </a:r>
            <a:r>
              <a:rPr sz="1800" spc="-40" dirty="0">
                <a:latin typeface="Arial"/>
                <a:cs typeface="Arial"/>
              </a:rPr>
              <a:t>w</a:t>
            </a:r>
            <a:r>
              <a:rPr sz="1800" dirty="0">
                <a:latin typeface="Arial"/>
                <a:cs typeface="Arial"/>
              </a:rPr>
              <a:t>ho</a:t>
            </a:r>
            <a:r>
              <a:rPr sz="1800" spc="40" dirty="0">
                <a:latin typeface="Arial"/>
                <a:cs typeface="Arial"/>
              </a:rPr>
              <a:t> </a:t>
            </a:r>
            <a:r>
              <a:rPr sz="1800" spc="-40" dirty="0">
                <a:latin typeface="Arial"/>
                <a:cs typeface="Arial"/>
              </a:rPr>
              <a:t>w</a:t>
            </a:r>
            <a:r>
              <a:rPr sz="1800" dirty="0">
                <a:latin typeface="Arial"/>
                <a:cs typeface="Arial"/>
              </a:rPr>
              <a:t>as</a:t>
            </a:r>
            <a:r>
              <a:rPr sz="1800" spc="30" dirty="0">
                <a:latin typeface="Arial"/>
                <a:cs typeface="Arial"/>
              </a:rPr>
              <a:t> </a:t>
            </a:r>
            <a:r>
              <a:rPr sz="1800" dirty="0">
                <a:latin typeface="Arial"/>
                <a:cs typeface="Arial"/>
              </a:rPr>
              <a:t>d</a:t>
            </a:r>
            <a:r>
              <a:rPr sz="1800" spc="-10" dirty="0">
                <a:latin typeface="Arial"/>
                <a:cs typeface="Arial"/>
              </a:rPr>
              <a:t>i</a:t>
            </a:r>
            <a:r>
              <a:rPr sz="1800" dirty="0">
                <a:latin typeface="Arial"/>
                <a:cs typeface="Arial"/>
              </a:rPr>
              <a:t>sch</a:t>
            </a:r>
            <a:r>
              <a:rPr sz="1800" spc="-10" dirty="0">
                <a:latin typeface="Arial"/>
                <a:cs typeface="Arial"/>
              </a:rPr>
              <a:t>a</a:t>
            </a:r>
            <a:r>
              <a:rPr sz="1800" dirty="0">
                <a:latin typeface="Arial"/>
                <a:cs typeface="Arial"/>
              </a:rPr>
              <a:t>rg</a:t>
            </a:r>
            <a:r>
              <a:rPr sz="1800" spc="-10" dirty="0">
                <a:latin typeface="Arial"/>
                <a:cs typeface="Arial"/>
              </a:rPr>
              <a:t>e</a:t>
            </a:r>
            <a:r>
              <a:rPr sz="1800" dirty="0">
                <a:latin typeface="Arial"/>
                <a:cs typeface="Arial"/>
              </a:rPr>
              <a:t>d u</a:t>
            </a:r>
            <a:r>
              <a:rPr sz="1800" spc="-10" dirty="0">
                <a:latin typeface="Arial"/>
                <a:cs typeface="Arial"/>
              </a:rPr>
              <a:t>n</a:t>
            </a:r>
            <a:r>
              <a:rPr sz="1800" dirty="0">
                <a:latin typeface="Arial"/>
                <a:cs typeface="Arial"/>
              </a:rPr>
              <a:t>d</a:t>
            </a:r>
            <a:r>
              <a:rPr sz="1800" spc="-10" dirty="0">
                <a:latin typeface="Arial"/>
                <a:cs typeface="Arial"/>
              </a:rPr>
              <a:t>e</a:t>
            </a:r>
            <a:r>
              <a:rPr sz="1800" dirty="0">
                <a:latin typeface="Arial"/>
                <a:cs typeface="Arial"/>
              </a:rPr>
              <a:t>r</a:t>
            </a:r>
            <a:r>
              <a:rPr sz="1800" spc="10" dirty="0">
                <a:latin typeface="Arial"/>
                <a:cs typeface="Arial"/>
              </a:rPr>
              <a:t> </a:t>
            </a:r>
            <a:r>
              <a:rPr sz="1800" dirty="0">
                <a:latin typeface="Arial"/>
                <a:cs typeface="Arial"/>
              </a:rPr>
              <a:t>q</a:t>
            </a:r>
            <a:r>
              <a:rPr sz="1800" spc="-10" dirty="0">
                <a:latin typeface="Arial"/>
                <a:cs typeface="Arial"/>
              </a:rPr>
              <a:t>u</a:t>
            </a:r>
            <a:r>
              <a:rPr sz="1800" dirty="0">
                <a:latin typeface="Arial"/>
                <a:cs typeface="Arial"/>
              </a:rPr>
              <a:t>a</a:t>
            </a:r>
            <a:r>
              <a:rPr sz="1800" spc="-10" dirty="0">
                <a:latin typeface="Arial"/>
                <a:cs typeface="Arial"/>
              </a:rPr>
              <a:t>l</a:t>
            </a:r>
            <a:r>
              <a:rPr sz="1800" dirty="0">
                <a:latin typeface="Arial"/>
                <a:cs typeface="Arial"/>
              </a:rPr>
              <a:t>if</a:t>
            </a:r>
            <a:r>
              <a:rPr sz="1800" spc="-25" dirty="0">
                <a:latin typeface="Arial"/>
                <a:cs typeface="Arial"/>
              </a:rPr>
              <a:t>y</a:t>
            </a:r>
            <a:r>
              <a:rPr sz="1800" dirty="0">
                <a:latin typeface="Arial"/>
                <a:cs typeface="Arial"/>
              </a:rPr>
              <a:t>i</a:t>
            </a:r>
            <a:r>
              <a:rPr sz="1800" spc="-10" dirty="0">
                <a:latin typeface="Arial"/>
                <a:cs typeface="Arial"/>
              </a:rPr>
              <a:t>n</a:t>
            </a:r>
            <a:r>
              <a:rPr sz="1800" dirty="0">
                <a:latin typeface="Arial"/>
                <a:cs typeface="Arial"/>
              </a:rPr>
              <a:t>g</a:t>
            </a:r>
            <a:r>
              <a:rPr sz="1800" spc="45" dirty="0">
                <a:latin typeface="Arial"/>
                <a:cs typeface="Arial"/>
              </a:rPr>
              <a:t> </a:t>
            </a:r>
            <a:r>
              <a:rPr sz="1800" dirty="0">
                <a:latin typeface="Arial"/>
                <a:cs typeface="Arial"/>
              </a:rPr>
              <a:t>co</a:t>
            </a:r>
            <a:r>
              <a:rPr sz="1800" spc="-10" dirty="0">
                <a:latin typeface="Arial"/>
                <a:cs typeface="Arial"/>
              </a:rPr>
              <a:t>n</a:t>
            </a:r>
            <a:r>
              <a:rPr sz="1800" dirty="0">
                <a:latin typeface="Arial"/>
                <a:cs typeface="Arial"/>
              </a:rPr>
              <a:t>d</a:t>
            </a:r>
            <a:r>
              <a:rPr sz="1800" spc="-10" dirty="0">
                <a:latin typeface="Arial"/>
                <a:cs typeface="Arial"/>
              </a:rPr>
              <a:t>i</a:t>
            </a:r>
            <a:r>
              <a:rPr sz="1800" dirty="0">
                <a:latin typeface="Arial"/>
                <a:cs typeface="Arial"/>
              </a:rPr>
              <a:t>tio</a:t>
            </a:r>
            <a:r>
              <a:rPr sz="1800" spc="-10" dirty="0">
                <a:latin typeface="Arial"/>
                <a:cs typeface="Arial"/>
              </a:rPr>
              <a:t>n</a:t>
            </a:r>
            <a:r>
              <a:rPr sz="1800" dirty="0">
                <a:latin typeface="Arial"/>
                <a:cs typeface="Arial"/>
              </a:rPr>
              <a:t>s</a:t>
            </a:r>
            <a:r>
              <a:rPr sz="1800" spc="25" dirty="0">
                <a:latin typeface="Arial"/>
                <a:cs typeface="Arial"/>
              </a:rPr>
              <a:t> </a:t>
            </a:r>
            <a:r>
              <a:rPr sz="1800" spc="5" dirty="0">
                <a:latin typeface="Arial"/>
                <a:cs typeface="Arial"/>
              </a:rPr>
              <a:t>(</a:t>
            </a:r>
            <a:r>
              <a:rPr sz="1800" i="1" dirty="0">
                <a:latin typeface="Arial"/>
                <a:cs typeface="Arial"/>
              </a:rPr>
              <a:t>ot</a:t>
            </a:r>
            <a:r>
              <a:rPr sz="1800" i="1" spc="-10" dirty="0">
                <a:latin typeface="Arial"/>
                <a:cs typeface="Arial"/>
              </a:rPr>
              <a:t>h</a:t>
            </a:r>
            <a:r>
              <a:rPr sz="1800" i="1" dirty="0">
                <a:latin typeface="Arial"/>
                <a:cs typeface="Arial"/>
              </a:rPr>
              <a:t>er th</a:t>
            </a:r>
            <a:r>
              <a:rPr sz="1800" i="1" spc="-10" dirty="0">
                <a:latin typeface="Arial"/>
                <a:cs typeface="Arial"/>
              </a:rPr>
              <a:t>a</a:t>
            </a:r>
            <a:r>
              <a:rPr sz="1800" i="1" dirty="0">
                <a:latin typeface="Arial"/>
                <a:cs typeface="Arial"/>
              </a:rPr>
              <a:t>n </a:t>
            </a:r>
            <a:r>
              <a:rPr sz="1800" i="1" spc="-10" dirty="0">
                <a:latin typeface="Arial"/>
                <a:cs typeface="Arial"/>
              </a:rPr>
              <a:t>d</a:t>
            </a:r>
            <a:r>
              <a:rPr sz="1800" i="1" dirty="0">
                <a:latin typeface="Arial"/>
                <a:cs typeface="Arial"/>
              </a:rPr>
              <a:t>is</a:t>
            </a:r>
            <a:r>
              <a:rPr sz="1800" i="1" spc="-10" dirty="0">
                <a:latin typeface="Arial"/>
                <a:cs typeface="Arial"/>
              </a:rPr>
              <a:t>h</a:t>
            </a:r>
            <a:r>
              <a:rPr sz="1800" i="1" dirty="0">
                <a:latin typeface="Arial"/>
                <a:cs typeface="Arial"/>
              </a:rPr>
              <a:t>o</a:t>
            </a:r>
            <a:r>
              <a:rPr sz="1800" i="1" spc="-10" dirty="0">
                <a:latin typeface="Arial"/>
                <a:cs typeface="Arial"/>
              </a:rPr>
              <a:t>n</a:t>
            </a:r>
            <a:r>
              <a:rPr sz="1800" i="1" dirty="0">
                <a:latin typeface="Arial"/>
                <a:cs typeface="Arial"/>
              </a:rPr>
              <a:t>or</a:t>
            </a:r>
            <a:r>
              <a:rPr sz="1800" i="1" spc="-10" dirty="0">
                <a:latin typeface="Arial"/>
                <a:cs typeface="Arial"/>
              </a:rPr>
              <a:t>a</a:t>
            </a:r>
            <a:r>
              <a:rPr sz="1800" i="1" dirty="0">
                <a:latin typeface="Arial"/>
                <a:cs typeface="Arial"/>
              </a:rPr>
              <a:t>b</a:t>
            </a:r>
            <a:r>
              <a:rPr sz="1800" i="1" spc="-10" dirty="0">
                <a:latin typeface="Arial"/>
                <a:cs typeface="Arial"/>
              </a:rPr>
              <a:t>l</a:t>
            </a:r>
            <a:r>
              <a:rPr sz="1800" i="1" dirty="0">
                <a:latin typeface="Arial"/>
                <a:cs typeface="Arial"/>
              </a:rPr>
              <a:t>e</a:t>
            </a:r>
            <a:r>
              <a:rPr sz="1800" i="1" dirty="0" smtClean="0">
                <a:latin typeface="Arial"/>
                <a:cs typeface="Arial"/>
              </a:rPr>
              <a:t>)</a:t>
            </a:r>
            <a:endParaRPr lang="en-US" sz="1800" i="1" dirty="0" smtClean="0">
              <a:latin typeface="Arial"/>
              <a:cs typeface="Arial"/>
            </a:endParaRPr>
          </a:p>
          <a:p>
            <a:pPr marL="355600" marR="5080" indent="-342900" algn="just">
              <a:lnSpc>
                <a:spcPct val="80000"/>
              </a:lnSpc>
              <a:buFont typeface="Wingdings" panose="05000000000000000000" pitchFamily="2" charset="2"/>
              <a:buChar char="Ø"/>
              <a:tabLst>
                <a:tab pos="356235" algn="l"/>
              </a:tabLst>
            </a:pPr>
            <a:endParaRPr lang="en-US" sz="1800" i="1" dirty="0" smtClean="0">
              <a:latin typeface="Arial"/>
              <a:cs typeface="Arial"/>
            </a:endParaRPr>
          </a:p>
          <a:p>
            <a:pPr marL="355600" marR="5080" indent="-342900">
              <a:lnSpc>
                <a:spcPct val="90000"/>
              </a:lnSpc>
              <a:buFont typeface="Wingdings" panose="05000000000000000000" pitchFamily="2" charset="2"/>
              <a:buChar char="Ø"/>
              <a:tabLst>
                <a:tab pos="356235" algn="l"/>
              </a:tabLst>
            </a:pPr>
            <a:r>
              <a:rPr lang="en-US" dirty="0">
                <a:latin typeface="Arial"/>
                <a:cs typeface="Arial"/>
              </a:rPr>
              <a:t>N</a:t>
            </a:r>
            <a:r>
              <a:rPr lang="en-US" spc="-10" dirty="0">
                <a:latin typeface="Arial"/>
                <a:cs typeface="Arial"/>
              </a:rPr>
              <a:t>a</a:t>
            </a:r>
            <a:r>
              <a:rPr lang="en-US" dirty="0">
                <a:latin typeface="Arial"/>
                <a:cs typeface="Arial"/>
              </a:rPr>
              <a:t>tio</a:t>
            </a:r>
            <a:r>
              <a:rPr lang="en-US" spc="-10" dirty="0">
                <a:latin typeface="Arial"/>
                <a:cs typeface="Arial"/>
              </a:rPr>
              <a:t>n</a:t>
            </a:r>
            <a:r>
              <a:rPr lang="en-US" dirty="0">
                <a:latin typeface="Arial"/>
                <a:cs typeface="Arial"/>
              </a:rPr>
              <a:t>al</a:t>
            </a:r>
            <a:r>
              <a:rPr lang="en-US" spc="15" dirty="0">
                <a:latin typeface="Arial"/>
                <a:cs typeface="Arial"/>
              </a:rPr>
              <a:t> </a:t>
            </a:r>
            <a:r>
              <a:rPr lang="en-US" dirty="0">
                <a:latin typeface="Arial"/>
                <a:cs typeface="Arial"/>
              </a:rPr>
              <a:t>Gu</a:t>
            </a:r>
            <a:r>
              <a:rPr lang="en-US" spc="-10" dirty="0">
                <a:latin typeface="Arial"/>
                <a:cs typeface="Arial"/>
              </a:rPr>
              <a:t>a</a:t>
            </a:r>
            <a:r>
              <a:rPr lang="en-US" dirty="0">
                <a:latin typeface="Arial"/>
                <a:cs typeface="Arial"/>
              </a:rPr>
              <a:t>rd mem</a:t>
            </a:r>
            <a:r>
              <a:rPr lang="en-US" spc="-10" dirty="0">
                <a:latin typeface="Arial"/>
                <a:cs typeface="Arial"/>
              </a:rPr>
              <a:t>b</a:t>
            </a:r>
            <a:r>
              <a:rPr lang="en-US" dirty="0">
                <a:latin typeface="Arial"/>
                <a:cs typeface="Arial"/>
              </a:rPr>
              <a:t>ers</a:t>
            </a:r>
            <a:r>
              <a:rPr lang="en-US" spc="5" dirty="0">
                <a:latin typeface="Arial"/>
                <a:cs typeface="Arial"/>
              </a:rPr>
              <a:t> </a:t>
            </a:r>
            <a:r>
              <a:rPr lang="en-US" dirty="0">
                <a:latin typeface="Arial"/>
                <a:cs typeface="Arial"/>
              </a:rPr>
              <a:t>a</a:t>
            </a:r>
            <a:r>
              <a:rPr lang="en-US" spc="-10" dirty="0">
                <a:latin typeface="Arial"/>
                <a:cs typeface="Arial"/>
              </a:rPr>
              <a:t>n</a:t>
            </a:r>
            <a:r>
              <a:rPr lang="en-US" dirty="0">
                <a:latin typeface="Arial"/>
                <a:cs typeface="Arial"/>
              </a:rPr>
              <a:t>d R</a:t>
            </a:r>
            <a:r>
              <a:rPr lang="en-US" spc="-10" dirty="0">
                <a:latin typeface="Arial"/>
                <a:cs typeface="Arial"/>
              </a:rPr>
              <a:t>e</a:t>
            </a:r>
            <a:r>
              <a:rPr lang="en-US" dirty="0">
                <a:latin typeface="Arial"/>
                <a:cs typeface="Arial"/>
              </a:rPr>
              <a:t>serv</a:t>
            </a:r>
            <a:r>
              <a:rPr lang="en-US" spc="-10" dirty="0">
                <a:latin typeface="Arial"/>
                <a:cs typeface="Arial"/>
              </a:rPr>
              <a:t>i</a:t>
            </a:r>
            <a:r>
              <a:rPr lang="en-US" dirty="0">
                <a:latin typeface="Arial"/>
                <a:cs typeface="Arial"/>
              </a:rPr>
              <a:t>sts</a:t>
            </a:r>
            <a:r>
              <a:rPr lang="en-US" spc="15" dirty="0">
                <a:latin typeface="Arial"/>
                <a:cs typeface="Arial"/>
              </a:rPr>
              <a:t> </a:t>
            </a:r>
            <a:r>
              <a:rPr lang="en-US" spc="-40" dirty="0">
                <a:latin typeface="Arial"/>
                <a:cs typeface="Arial"/>
              </a:rPr>
              <a:t>w</a:t>
            </a:r>
            <a:r>
              <a:rPr lang="en-US" dirty="0">
                <a:latin typeface="Arial"/>
                <a:cs typeface="Arial"/>
              </a:rPr>
              <a:t>ith</a:t>
            </a:r>
            <a:r>
              <a:rPr lang="en-US" spc="35" dirty="0">
                <a:latin typeface="Arial"/>
                <a:cs typeface="Arial"/>
              </a:rPr>
              <a:t> </a:t>
            </a:r>
            <a:r>
              <a:rPr lang="en-US" dirty="0">
                <a:latin typeface="Arial"/>
                <a:cs typeface="Arial"/>
              </a:rPr>
              <a:t>20</a:t>
            </a:r>
            <a:r>
              <a:rPr lang="en-US" spc="-10" dirty="0">
                <a:latin typeface="Arial"/>
                <a:cs typeface="Arial"/>
              </a:rPr>
              <a:t> </a:t>
            </a:r>
            <a:r>
              <a:rPr lang="en-US" spc="-20" dirty="0">
                <a:latin typeface="Arial"/>
                <a:cs typeface="Arial"/>
              </a:rPr>
              <a:t>y</a:t>
            </a:r>
            <a:r>
              <a:rPr lang="en-US" dirty="0">
                <a:latin typeface="Arial"/>
                <a:cs typeface="Arial"/>
              </a:rPr>
              <a:t>e</a:t>
            </a:r>
            <a:r>
              <a:rPr lang="en-US" spc="-10" dirty="0">
                <a:latin typeface="Arial"/>
                <a:cs typeface="Arial"/>
              </a:rPr>
              <a:t>a</a:t>
            </a:r>
            <a:r>
              <a:rPr lang="en-US" dirty="0">
                <a:latin typeface="Arial"/>
                <a:cs typeface="Arial"/>
              </a:rPr>
              <a:t>rs</a:t>
            </a:r>
            <a:r>
              <a:rPr lang="en-US" spc="35" dirty="0">
                <a:latin typeface="Arial"/>
                <a:cs typeface="Arial"/>
              </a:rPr>
              <a:t> </a:t>
            </a:r>
            <a:r>
              <a:rPr lang="en-US" dirty="0">
                <a:latin typeface="Arial"/>
                <a:cs typeface="Arial"/>
              </a:rPr>
              <a:t>of q</a:t>
            </a:r>
            <a:r>
              <a:rPr lang="en-US" spc="-10" dirty="0">
                <a:latin typeface="Arial"/>
                <a:cs typeface="Arial"/>
              </a:rPr>
              <a:t>u</a:t>
            </a:r>
            <a:r>
              <a:rPr lang="en-US" dirty="0">
                <a:latin typeface="Arial"/>
                <a:cs typeface="Arial"/>
              </a:rPr>
              <a:t>a</a:t>
            </a:r>
            <a:r>
              <a:rPr lang="en-US" spc="-10" dirty="0">
                <a:latin typeface="Arial"/>
                <a:cs typeface="Arial"/>
              </a:rPr>
              <a:t>l</a:t>
            </a:r>
            <a:r>
              <a:rPr lang="en-US" dirty="0">
                <a:latin typeface="Arial"/>
                <a:cs typeface="Arial"/>
              </a:rPr>
              <a:t>if</a:t>
            </a:r>
            <a:r>
              <a:rPr lang="en-US" spc="-25" dirty="0">
                <a:latin typeface="Arial"/>
                <a:cs typeface="Arial"/>
              </a:rPr>
              <a:t>y</a:t>
            </a:r>
            <a:r>
              <a:rPr lang="en-US" dirty="0">
                <a:latin typeface="Arial"/>
                <a:cs typeface="Arial"/>
              </a:rPr>
              <a:t>i</a:t>
            </a:r>
            <a:r>
              <a:rPr lang="en-US" spc="-10" dirty="0">
                <a:latin typeface="Arial"/>
                <a:cs typeface="Arial"/>
              </a:rPr>
              <a:t>n</a:t>
            </a:r>
            <a:r>
              <a:rPr lang="en-US" dirty="0">
                <a:latin typeface="Arial"/>
                <a:cs typeface="Arial"/>
              </a:rPr>
              <a:t>g</a:t>
            </a:r>
            <a:r>
              <a:rPr lang="en-US" spc="45" dirty="0">
                <a:latin typeface="Arial"/>
                <a:cs typeface="Arial"/>
              </a:rPr>
              <a:t> </a:t>
            </a:r>
            <a:r>
              <a:rPr lang="en-US" dirty="0">
                <a:latin typeface="Arial"/>
                <a:cs typeface="Arial"/>
              </a:rPr>
              <a:t>serv</a:t>
            </a:r>
            <a:r>
              <a:rPr lang="en-US" spc="-10" dirty="0">
                <a:latin typeface="Arial"/>
                <a:cs typeface="Arial"/>
              </a:rPr>
              <a:t>i</a:t>
            </a:r>
            <a:r>
              <a:rPr lang="en-US" dirty="0">
                <a:latin typeface="Arial"/>
                <a:cs typeface="Arial"/>
              </a:rPr>
              <a:t>ce, </a:t>
            </a:r>
            <a:r>
              <a:rPr lang="en-US" spc="-40" dirty="0">
                <a:latin typeface="Arial"/>
                <a:cs typeface="Arial"/>
              </a:rPr>
              <a:t>w</a:t>
            </a:r>
            <a:r>
              <a:rPr lang="en-US" dirty="0">
                <a:latin typeface="Arial"/>
                <a:cs typeface="Arial"/>
              </a:rPr>
              <a:t>ho</a:t>
            </a:r>
            <a:r>
              <a:rPr lang="en-US" spc="40" dirty="0">
                <a:latin typeface="Arial"/>
                <a:cs typeface="Arial"/>
              </a:rPr>
              <a:t> </a:t>
            </a:r>
            <a:r>
              <a:rPr lang="en-US" dirty="0">
                <a:latin typeface="Arial"/>
                <a:cs typeface="Arial"/>
              </a:rPr>
              <a:t>are</a:t>
            </a:r>
            <a:r>
              <a:rPr lang="en-US" spc="-10" dirty="0">
                <a:latin typeface="Arial"/>
                <a:cs typeface="Arial"/>
              </a:rPr>
              <a:t> </a:t>
            </a:r>
            <a:r>
              <a:rPr lang="en-US" dirty="0" smtClean="0">
                <a:latin typeface="Arial"/>
                <a:cs typeface="Arial"/>
              </a:rPr>
              <a:t>e</a:t>
            </a:r>
            <a:r>
              <a:rPr lang="en-US" spc="-10" dirty="0" smtClean="0">
                <a:latin typeface="Arial"/>
                <a:cs typeface="Arial"/>
              </a:rPr>
              <a:t>n</a:t>
            </a:r>
            <a:r>
              <a:rPr lang="en-US" dirty="0" smtClean="0">
                <a:latin typeface="Arial"/>
                <a:cs typeface="Arial"/>
              </a:rPr>
              <a:t>titled to </a:t>
            </a:r>
            <a:r>
              <a:rPr lang="en-US" dirty="0">
                <a:latin typeface="Arial"/>
                <a:cs typeface="Arial"/>
              </a:rPr>
              <a:t>retir</a:t>
            </a:r>
            <a:r>
              <a:rPr lang="en-US" spc="-10" dirty="0">
                <a:latin typeface="Arial"/>
                <a:cs typeface="Arial"/>
              </a:rPr>
              <a:t>e</a:t>
            </a:r>
            <a:r>
              <a:rPr lang="en-US" dirty="0">
                <a:latin typeface="Arial"/>
                <a:cs typeface="Arial"/>
              </a:rPr>
              <a:t>d </a:t>
            </a:r>
            <a:r>
              <a:rPr lang="en-US" spc="-10" dirty="0" smtClean="0">
                <a:latin typeface="Arial"/>
                <a:cs typeface="Arial"/>
              </a:rPr>
              <a:t>p</a:t>
            </a:r>
            <a:r>
              <a:rPr lang="en-US" dirty="0" smtClean="0">
                <a:latin typeface="Arial"/>
                <a:cs typeface="Arial"/>
              </a:rPr>
              <a:t>ay</a:t>
            </a:r>
          </a:p>
          <a:p>
            <a:pPr marL="12700" marR="5080">
              <a:lnSpc>
                <a:spcPct val="90000"/>
              </a:lnSpc>
              <a:tabLst>
                <a:tab pos="356235" algn="l"/>
              </a:tabLst>
            </a:pPr>
            <a:endParaRPr lang="en-US" dirty="0" smtClean="0">
              <a:latin typeface="Arial"/>
              <a:cs typeface="Arial"/>
            </a:endParaRPr>
          </a:p>
          <a:p>
            <a:pPr marL="355600" marR="5080" indent="-342900">
              <a:lnSpc>
                <a:spcPct val="90000"/>
              </a:lnSpc>
              <a:buFont typeface="Wingdings" panose="05000000000000000000" pitchFamily="2" charset="2"/>
              <a:buChar char="Ø"/>
              <a:tabLst>
                <a:tab pos="356235" algn="l"/>
              </a:tabLst>
            </a:pPr>
            <a:r>
              <a:rPr lang="en-US" dirty="0">
                <a:latin typeface="Arial"/>
                <a:cs typeface="Arial"/>
              </a:rPr>
              <a:t>S</a:t>
            </a:r>
            <a:r>
              <a:rPr lang="en-US" spc="-10" dirty="0">
                <a:latin typeface="Arial"/>
                <a:cs typeface="Arial"/>
              </a:rPr>
              <a:t>p</a:t>
            </a:r>
            <a:r>
              <a:rPr lang="en-US" dirty="0">
                <a:latin typeface="Arial"/>
                <a:cs typeface="Arial"/>
              </a:rPr>
              <a:t>o</a:t>
            </a:r>
            <a:r>
              <a:rPr lang="en-US" spc="-10" dirty="0">
                <a:latin typeface="Arial"/>
                <a:cs typeface="Arial"/>
              </a:rPr>
              <a:t>u</a:t>
            </a:r>
            <a:r>
              <a:rPr lang="en-US" dirty="0">
                <a:latin typeface="Arial"/>
                <a:cs typeface="Arial"/>
              </a:rPr>
              <a:t>ses,</a:t>
            </a:r>
            <a:r>
              <a:rPr lang="en-US" spc="10" dirty="0">
                <a:latin typeface="Arial"/>
                <a:cs typeface="Arial"/>
              </a:rPr>
              <a:t> </a:t>
            </a:r>
            <a:r>
              <a:rPr lang="en-US" dirty="0">
                <a:latin typeface="Arial"/>
                <a:cs typeface="Arial"/>
              </a:rPr>
              <a:t>mi</a:t>
            </a:r>
            <a:r>
              <a:rPr lang="en-US" spc="-10" dirty="0">
                <a:latin typeface="Arial"/>
                <a:cs typeface="Arial"/>
              </a:rPr>
              <a:t>n</a:t>
            </a:r>
            <a:r>
              <a:rPr lang="en-US" dirty="0">
                <a:latin typeface="Arial"/>
                <a:cs typeface="Arial"/>
              </a:rPr>
              <a:t>or c</a:t>
            </a:r>
            <a:r>
              <a:rPr lang="en-US" spc="-10" dirty="0">
                <a:latin typeface="Arial"/>
                <a:cs typeface="Arial"/>
              </a:rPr>
              <a:t>h</a:t>
            </a:r>
            <a:r>
              <a:rPr lang="en-US" dirty="0">
                <a:latin typeface="Arial"/>
                <a:cs typeface="Arial"/>
              </a:rPr>
              <a:t>i</a:t>
            </a:r>
            <a:r>
              <a:rPr lang="en-US" spc="-10" dirty="0">
                <a:latin typeface="Arial"/>
                <a:cs typeface="Arial"/>
              </a:rPr>
              <a:t>l</a:t>
            </a:r>
            <a:r>
              <a:rPr lang="en-US" dirty="0">
                <a:latin typeface="Arial"/>
                <a:cs typeface="Arial"/>
              </a:rPr>
              <a:t>dr</a:t>
            </a:r>
            <a:r>
              <a:rPr lang="en-US" spc="-10" dirty="0">
                <a:latin typeface="Arial"/>
                <a:cs typeface="Arial"/>
              </a:rPr>
              <a:t>e</a:t>
            </a:r>
            <a:r>
              <a:rPr lang="en-US" dirty="0">
                <a:latin typeface="Arial"/>
                <a:cs typeface="Arial"/>
              </a:rPr>
              <a:t>n</a:t>
            </a:r>
            <a:r>
              <a:rPr lang="en-US" spc="20" dirty="0">
                <a:latin typeface="Arial"/>
                <a:cs typeface="Arial"/>
              </a:rPr>
              <a:t> </a:t>
            </a:r>
            <a:r>
              <a:rPr lang="en-US" dirty="0">
                <a:latin typeface="Arial"/>
                <a:cs typeface="Arial"/>
              </a:rPr>
              <a:t>a</a:t>
            </a:r>
            <a:r>
              <a:rPr lang="en-US" spc="-10" dirty="0">
                <a:latin typeface="Arial"/>
                <a:cs typeface="Arial"/>
              </a:rPr>
              <a:t>n</a:t>
            </a:r>
            <a:r>
              <a:rPr lang="en-US" dirty="0">
                <a:latin typeface="Arial"/>
                <a:cs typeface="Arial"/>
              </a:rPr>
              <a:t>d cert</a:t>
            </a:r>
            <a:r>
              <a:rPr lang="en-US" spc="-10" dirty="0">
                <a:latin typeface="Arial"/>
                <a:cs typeface="Arial"/>
              </a:rPr>
              <a:t>a</a:t>
            </a:r>
            <a:r>
              <a:rPr lang="en-US" dirty="0">
                <a:latin typeface="Arial"/>
                <a:cs typeface="Arial"/>
              </a:rPr>
              <a:t>in</a:t>
            </a:r>
            <a:r>
              <a:rPr lang="en-US" spc="5" dirty="0">
                <a:latin typeface="Arial"/>
                <a:cs typeface="Arial"/>
              </a:rPr>
              <a:t> </a:t>
            </a:r>
            <a:r>
              <a:rPr lang="en-US" dirty="0">
                <a:latin typeface="Arial"/>
                <a:cs typeface="Arial"/>
              </a:rPr>
              <a:t>p</a:t>
            </a:r>
            <a:r>
              <a:rPr lang="en-US" spc="-10" dirty="0">
                <a:latin typeface="Arial"/>
                <a:cs typeface="Arial"/>
              </a:rPr>
              <a:t>a</a:t>
            </a:r>
            <a:r>
              <a:rPr lang="en-US" dirty="0">
                <a:latin typeface="Arial"/>
                <a:cs typeface="Arial"/>
              </a:rPr>
              <a:t>re</a:t>
            </a:r>
            <a:r>
              <a:rPr lang="en-US" spc="-10" dirty="0">
                <a:latin typeface="Arial"/>
                <a:cs typeface="Arial"/>
              </a:rPr>
              <a:t>n</a:t>
            </a:r>
            <a:r>
              <a:rPr lang="en-US" dirty="0">
                <a:latin typeface="Arial"/>
                <a:cs typeface="Arial"/>
              </a:rPr>
              <a:t>ts</a:t>
            </a:r>
          </a:p>
          <a:p>
            <a:pPr marL="12700" marR="5080">
              <a:lnSpc>
                <a:spcPct val="90000"/>
              </a:lnSpc>
              <a:tabLst>
                <a:tab pos="356235" algn="l"/>
              </a:tabLst>
            </a:pPr>
            <a:endParaRPr lang="en-US" dirty="0">
              <a:latin typeface="Arial"/>
              <a:cs typeface="Arial"/>
            </a:endParaRPr>
          </a:p>
          <a:p>
            <a:pPr marL="12700" marR="5080">
              <a:lnSpc>
                <a:spcPct val="80000"/>
              </a:lnSpc>
              <a:tabLst>
                <a:tab pos="356235" algn="l"/>
              </a:tabLst>
            </a:pPr>
            <a:endParaRPr sz="1800" dirty="0">
              <a:latin typeface="Arial"/>
              <a:cs typeface="Arial"/>
            </a:endParaRPr>
          </a:p>
        </p:txBody>
      </p:sp>
      <p:sp>
        <p:nvSpPr>
          <p:cNvPr id="4" name="object 4"/>
          <p:cNvSpPr txBox="1"/>
          <p:nvPr/>
        </p:nvSpPr>
        <p:spPr>
          <a:xfrm>
            <a:off x="535940" y="3280719"/>
            <a:ext cx="3860165" cy="249299"/>
          </a:xfrm>
          <a:prstGeom prst="rect">
            <a:avLst/>
          </a:prstGeom>
        </p:spPr>
        <p:txBody>
          <a:bodyPr vert="horz" wrap="square" lIns="0" tIns="0" rIns="0" bIns="0" rtlCol="0">
            <a:spAutoFit/>
          </a:bodyPr>
          <a:lstStyle/>
          <a:p>
            <a:pPr marL="355600" marR="5080" indent="-342900">
              <a:lnSpc>
                <a:spcPct val="90000"/>
              </a:lnSpc>
              <a:buFont typeface="Wingdings" panose="05000000000000000000" pitchFamily="2" charset="2"/>
              <a:buChar char="Ø"/>
              <a:tabLst>
                <a:tab pos="356235" algn="l"/>
              </a:tabLst>
            </a:pPr>
            <a:endParaRPr sz="1800" dirty="0">
              <a:latin typeface="Arial"/>
              <a:cs typeface="Arial"/>
            </a:endParaRPr>
          </a:p>
        </p:txBody>
      </p:sp>
      <p:sp>
        <p:nvSpPr>
          <p:cNvPr id="5" name="object 5"/>
          <p:cNvSpPr txBox="1"/>
          <p:nvPr/>
        </p:nvSpPr>
        <p:spPr>
          <a:xfrm>
            <a:off x="535940" y="5227235"/>
            <a:ext cx="3263265" cy="221599"/>
          </a:xfrm>
          <a:prstGeom prst="rect">
            <a:avLst/>
          </a:prstGeom>
        </p:spPr>
        <p:txBody>
          <a:bodyPr vert="horz" wrap="square" lIns="0" tIns="0" rIns="0" bIns="0" rtlCol="0">
            <a:spAutoFit/>
          </a:bodyPr>
          <a:lstStyle/>
          <a:p>
            <a:pPr marL="355600" marR="5080" indent="-342900">
              <a:lnSpc>
                <a:spcPct val="80000"/>
              </a:lnSpc>
              <a:buFont typeface="Wingdings" panose="05000000000000000000" pitchFamily="2" charset="2"/>
              <a:buChar char="Ø"/>
              <a:tabLst>
                <a:tab pos="356235" algn="l"/>
              </a:tabLst>
            </a:pPr>
            <a:endParaRPr sz="1800" dirty="0">
              <a:latin typeface="Arial"/>
              <a:cs typeface="Arial"/>
            </a:endParaRPr>
          </a:p>
        </p:txBody>
      </p:sp>
      <p:sp>
        <p:nvSpPr>
          <p:cNvPr id="6" name="object 6"/>
          <p:cNvSpPr/>
          <p:nvPr/>
        </p:nvSpPr>
        <p:spPr>
          <a:xfrm>
            <a:off x="4953000" y="1600200"/>
            <a:ext cx="3352800" cy="228981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4876800" y="3953984"/>
            <a:ext cx="3505200" cy="738664"/>
          </a:xfrm>
          <a:prstGeom prst="rect">
            <a:avLst/>
          </a:prstGeom>
        </p:spPr>
        <p:txBody>
          <a:bodyPr vert="horz" wrap="square" lIns="0" tIns="0" rIns="0" bIns="0" rtlCol="0">
            <a:spAutoFit/>
          </a:bodyPr>
          <a:lstStyle/>
          <a:p>
            <a:pPr marL="12700" marR="5080" algn="ctr">
              <a:lnSpc>
                <a:spcPct val="100000"/>
              </a:lnSpc>
            </a:pPr>
            <a:r>
              <a:rPr sz="1600" spc="-10" dirty="0">
                <a:latin typeface="Arial"/>
                <a:cs typeface="Arial"/>
              </a:rPr>
              <a:t>The</a:t>
            </a:r>
            <a:r>
              <a:rPr sz="1600" spc="5" dirty="0">
                <a:latin typeface="Arial"/>
                <a:cs typeface="Arial"/>
              </a:rPr>
              <a:t> </a:t>
            </a:r>
            <a:r>
              <a:rPr sz="1600" spc="-10" dirty="0">
                <a:latin typeface="Arial"/>
                <a:cs typeface="Arial"/>
              </a:rPr>
              <a:t>National</a:t>
            </a:r>
            <a:r>
              <a:rPr sz="1600" dirty="0">
                <a:latin typeface="Arial"/>
                <a:cs typeface="Arial"/>
              </a:rPr>
              <a:t> </a:t>
            </a:r>
            <a:r>
              <a:rPr sz="1600" spc="-10" dirty="0">
                <a:latin typeface="Arial"/>
                <a:cs typeface="Arial"/>
              </a:rPr>
              <a:t>Cemetery Schedul</a:t>
            </a:r>
            <a:r>
              <a:rPr sz="1600" dirty="0">
                <a:latin typeface="Arial"/>
                <a:cs typeface="Arial"/>
              </a:rPr>
              <a:t>i</a:t>
            </a:r>
            <a:r>
              <a:rPr sz="1600" spc="-10" dirty="0">
                <a:latin typeface="Arial"/>
                <a:cs typeface="Arial"/>
              </a:rPr>
              <a:t>ng</a:t>
            </a:r>
            <a:r>
              <a:rPr sz="1600" spc="-30" dirty="0">
                <a:latin typeface="Arial"/>
                <a:cs typeface="Arial"/>
              </a:rPr>
              <a:t> </a:t>
            </a:r>
            <a:r>
              <a:rPr sz="1600" spc="-25" dirty="0">
                <a:latin typeface="Arial"/>
                <a:cs typeface="Arial"/>
              </a:rPr>
              <a:t>O</a:t>
            </a:r>
            <a:r>
              <a:rPr sz="1600" spc="-30" dirty="0">
                <a:latin typeface="Arial"/>
                <a:cs typeface="Arial"/>
              </a:rPr>
              <a:t>f</a:t>
            </a:r>
            <a:r>
              <a:rPr sz="1600" spc="-10" dirty="0">
                <a:latin typeface="Arial"/>
                <a:cs typeface="Arial"/>
              </a:rPr>
              <a:t>fice</a:t>
            </a:r>
            <a:r>
              <a:rPr sz="1600" spc="5" dirty="0">
                <a:latin typeface="Arial"/>
                <a:cs typeface="Arial"/>
              </a:rPr>
              <a:t> </a:t>
            </a:r>
            <a:r>
              <a:rPr sz="1600" spc="-10" dirty="0">
                <a:latin typeface="Arial"/>
                <a:cs typeface="Arial"/>
              </a:rPr>
              <a:t>se</a:t>
            </a:r>
            <a:r>
              <a:rPr sz="1600" spc="-15" dirty="0">
                <a:latin typeface="Arial"/>
                <a:cs typeface="Arial"/>
              </a:rPr>
              <a:t>r</a:t>
            </a:r>
            <a:r>
              <a:rPr sz="1600" spc="-10" dirty="0">
                <a:latin typeface="Arial"/>
                <a:cs typeface="Arial"/>
              </a:rPr>
              <a:t>ves</a:t>
            </a:r>
            <a:r>
              <a:rPr sz="1600" spc="-5" dirty="0">
                <a:latin typeface="Arial"/>
                <a:cs typeface="Arial"/>
              </a:rPr>
              <a:t> </a:t>
            </a:r>
            <a:r>
              <a:rPr sz="1600" spc="-10" dirty="0">
                <a:latin typeface="Arial"/>
                <a:cs typeface="Arial"/>
              </a:rPr>
              <a:t>a</a:t>
            </a:r>
            <a:r>
              <a:rPr sz="1600" dirty="0">
                <a:latin typeface="Arial"/>
                <a:cs typeface="Arial"/>
              </a:rPr>
              <a:t>l</a:t>
            </a:r>
            <a:r>
              <a:rPr sz="1600" spc="-5" dirty="0">
                <a:latin typeface="Arial"/>
                <a:cs typeface="Arial"/>
              </a:rPr>
              <a:t>l</a:t>
            </a:r>
            <a:r>
              <a:rPr sz="1600" spc="-10" dirty="0">
                <a:latin typeface="Arial"/>
                <a:cs typeface="Arial"/>
              </a:rPr>
              <a:t> nat</a:t>
            </a:r>
            <a:r>
              <a:rPr sz="1600" dirty="0">
                <a:latin typeface="Arial"/>
                <a:cs typeface="Arial"/>
              </a:rPr>
              <a:t>i</a:t>
            </a:r>
            <a:r>
              <a:rPr sz="1600" spc="-10" dirty="0">
                <a:latin typeface="Arial"/>
                <a:cs typeface="Arial"/>
              </a:rPr>
              <a:t>onal cemeteries,</a:t>
            </a:r>
            <a:r>
              <a:rPr sz="1600" spc="10" dirty="0">
                <a:latin typeface="Arial"/>
                <a:cs typeface="Arial"/>
              </a:rPr>
              <a:t> </a:t>
            </a:r>
            <a:r>
              <a:rPr sz="1600" spc="-10" dirty="0">
                <a:latin typeface="Arial"/>
                <a:cs typeface="Arial"/>
              </a:rPr>
              <a:t>seven</a:t>
            </a:r>
            <a:r>
              <a:rPr sz="1600" spc="10" dirty="0">
                <a:latin typeface="Arial"/>
                <a:cs typeface="Arial"/>
              </a:rPr>
              <a:t> </a:t>
            </a:r>
            <a:r>
              <a:rPr sz="1600" spc="-10" dirty="0">
                <a:latin typeface="Arial"/>
                <a:cs typeface="Arial"/>
              </a:rPr>
              <a:t>da</a:t>
            </a:r>
            <a:r>
              <a:rPr sz="1600" spc="-30" dirty="0">
                <a:latin typeface="Arial"/>
                <a:cs typeface="Arial"/>
              </a:rPr>
              <a:t>y</a:t>
            </a:r>
            <a:r>
              <a:rPr sz="1600" spc="-10" dirty="0">
                <a:latin typeface="Arial"/>
                <a:cs typeface="Arial"/>
              </a:rPr>
              <a:t>s a</a:t>
            </a:r>
            <a:r>
              <a:rPr sz="1600" spc="-5" dirty="0">
                <a:latin typeface="Arial"/>
                <a:cs typeface="Arial"/>
              </a:rPr>
              <a:t> </a:t>
            </a:r>
            <a:r>
              <a:rPr sz="1600" spc="-30" dirty="0">
                <a:latin typeface="Arial"/>
                <a:cs typeface="Arial"/>
              </a:rPr>
              <a:t>w</a:t>
            </a:r>
            <a:r>
              <a:rPr sz="1600" spc="-10" dirty="0">
                <a:latin typeface="Arial"/>
                <a:cs typeface="Arial"/>
              </a:rPr>
              <a:t>ee</a:t>
            </a:r>
            <a:r>
              <a:rPr sz="1600" spc="-5" dirty="0">
                <a:latin typeface="Arial"/>
                <a:cs typeface="Arial"/>
              </a:rPr>
              <a:t>k,</a:t>
            </a:r>
            <a:r>
              <a:rPr sz="1600" spc="20" dirty="0">
                <a:latin typeface="Arial"/>
                <a:cs typeface="Arial"/>
              </a:rPr>
              <a:t> </a:t>
            </a:r>
            <a:r>
              <a:rPr sz="1600" spc="-10" dirty="0">
                <a:latin typeface="Arial"/>
                <a:cs typeface="Arial"/>
              </a:rPr>
              <a:t>362</a:t>
            </a:r>
            <a:r>
              <a:rPr sz="1600" spc="-5" dirty="0">
                <a:latin typeface="Arial"/>
                <a:cs typeface="Arial"/>
              </a:rPr>
              <a:t> </a:t>
            </a:r>
            <a:r>
              <a:rPr sz="1600" spc="-10" dirty="0">
                <a:latin typeface="Arial"/>
                <a:cs typeface="Arial"/>
              </a:rPr>
              <a:t>da</a:t>
            </a:r>
            <a:r>
              <a:rPr sz="1600" spc="-25" dirty="0">
                <a:latin typeface="Arial"/>
                <a:cs typeface="Arial"/>
              </a:rPr>
              <a:t>y</a:t>
            </a:r>
            <a:r>
              <a:rPr sz="1600" spc="-10" dirty="0">
                <a:latin typeface="Arial"/>
                <a:cs typeface="Arial"/>
              </a:rPr>
              <a:t>s</a:t>
            </a:r>
            <a:r>
              <a:rPr sz="1600" spc="25" dirty="0">
                <a:latin typeface="Arial"/>
                <a:cs typeface="Arial"/>
              </a:rPr>
              <a:t> </a:t>
            </a:r>
            <a:r>
              <a:rPr sz="1600" spc="-10" dirty="0">
                <a:latin typeface="Arial"/>
                <a:cs typeface="Arial"/>
              </a:rPr>
              <a:t>a</a:t>
            </a:r>
            <a:r>
              <a:rPr sz="1600" spc="5" dirty="0">
                <a:latin typeface="Arial"/>
                <a:cs typeface="Arial"/>
              </a:rPr>
              <a:t> </a:t>
            </a:r>
            <a:r>
              <a:rPr sz="1600" spc="-30" dirty="0">
                <a:latin typeface="Arial"/>
                <a:cs typeface="Arial"/>
              </a:rPr>
              <a:t>y</a:t>
            </a:r>
            <a:r>
              <a:rPr sz="1600" spc="-10" dirty="0">
                <a:latin typeface="Arial"/>
                <a:cs typeface="Arial"/>
              </a:rPr>
              <a:t>ear</a:t>
            </a:r>
            <a:endParaRPr sz="1600" dirty="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8" name="object 8"/>
          <p:cNvSpPr txBox="1"/>
          <p:nvPr/>
        </p:nvSpPr>
        <p:spPr>
          <a:xfrm>
            <a:off x="5181600" y="5164252"/>
            <a:ext cx="2667000" cy="492443"/>
          </a:xfrm>
          <a:prstGeom prst="rect">
            <a:avLst/>
          </a:prstGeom>
          <a:blipFill>
            <a:blip r:embed="rId3"/>
            <a:tile tx="0" ty="0" sx="100000" sy="100000" flip="none" algn="tl"/>
          </a:blipFill>
          <a:ln>
            <a:noFill/>
          </a:ln>
        </p:spPr>
        <p:txBody>
          <a:bodyPr vert="horz" wrap="square" lIns="0" tIns="0" rIns="0" bIns="0" rtlCol="0">
            <a:spAutoFit/>
          </a:bodyPr>
          <a:lstStyle/>
          <a:p>
            <a:pPr algn="ctr">
              <a:lnSpc>
                <a:spcPct val="100000"/>
              </a:lnSpc>
            </a:pPr>
            <a:r>
              <a:rPr sz="1600" b="1" spc="-195" dirty="0">
                <a:solidFill>
                  <a:srgbClr val="0000FF"/>
                </a:solidFill>
                <a:latin typeface="Arial"/>
                <a:cs typeface="Arial"/>
              </a:rPr>
              <a:t>T</a:t>
            </a:r>
            <a:r>
              <a:rPr sz="1600" b="1" spc="-10" dirty="0">
                <a:solidFill>
                  <a:srgbClr val="0000FF"/>
                </a:solidFill>
                <a:latin typeface="Arial"/>
                <a:cs typeface="Arial"/>
              </a:rPr>
              <a:t>oll F</a:t>
            </a:r>
            <a:r>
              <a:rPr sz="1600" b="1" spc="-20" dirty="0">
                <a:solidFill>
                  <a:srgbClr val="0000FF"/>
                </a:solidFill>
                <a:latin typeface="Arial"/>
                <a:cs typeface="Arial"/>
              </a:rPr>
              <a:t>r</a:t>
            </a:r>
            <a:r>
              <a:rPr sz="1600" b="1" spc="-10" dirty="0">
                <a:solidFill>
                  <a:srgbClr val="0000FF"/>
                </a:solidFill>
                <a:latin typeface="Arial"/>
                <a:cs typeface="Arial"/>
              </a:rPr>
              <a:t>ee</a:t>
            </a:r>
            <a:r>
              <a:rPr sz="1600" b="1" spc="20" dirty="0">
                <a:solidFill>
                  <a:srgbClr val="0000FF"/>
                </a:solidFill>
                <a:latin typeface="Arial"/>
                <a:cs typeface="Arial"/>
              </a:rPr>
              <a:t> </a:t>
            </a:r>
            <a:r>
              <a:rPr sz="1600" b="1" spc="-10" dirty="0">
                <a:solidFill>
                  <a:srgbClr val="0000FF"/>
                </a:solidFill>
                <a:latin typeface="Arial"/>
                <a:cs typeface="Arial"/>
              </a:rPr>
              <a:t>Number:</a:t>
            </a:r>
            <a:endParaRPr sz="1600" b="1" dirty="0">
              <a:solidFill>
                <a:srgbClr val="0000FF"/>
              </a:solidFill>
              <a:latin typeface="Arial"/>
              <a:cs typeface="Arial"/>
            </a:endParaRPr>
          </a:p>
          <a:p>
            <a:pPr marL="635" algn="ctr">
              <a:lnSpc>
                <a:spcPct val="100000"/>
              </a:lnSpc>
            </a:pPr>
            <a:r>
              <a:rPr sz="1600" b="1" spc="-15" dirty="0">
                <a:solidFill>
                  <a:srgbClr val="0000FF"/>
                </a:solidFill>
                <a:latin typeface="Arial"/>
                <a:cs typeface="Arial"/>
              </a:rPr>
              <a:t>1-80</a:t>
            </a:r>
            <a:r>
              <a:rPr sz="1600" b="1" spc="-10" dirty="0">
                <a:solidFill>
                  <a:srgbClr val="0000FF"/>
                </a:solidFill>
                <a:latin typeface="Arial"/>
                <a:cs typeface="Arial"/>
              </a:rPr>
              <a:t>0</a:t>
            </a:r>
            <a:r>
              <a:rPr sz="1600" b="1" spc="-15" dirty="0">
                <a:solidFill>
                  <a:srgbClr val="0000FF"/>
                </a:solidFill>
                <a:latin typeface="Arial"/>
                <a:cs typeface="Arial"/>
              </a:rPr>
              <a:t>-535-</a:t>
            </a:r>
            <a:r>
              <a:rPr sz="1600" b="1" spc="-135" dirty="0">
                <a:solidFill>
                  <a:srgbClr val="0000FF"/>
                </a:solidFill>
                <a:latin typeface="Arial"/>
                <a:cs typeface="Arial"/>
              </a:rPr>
              <a:t>11</a:t>
            </a:r>
            <a:r>
              <a:rPr sz="1600" b="1" spc="-10" dirty="0">
                <a:solidFill>
                  <a:srgbClr val="0000FF"/>
                </a:solidFill>
                <a:latin typeface="Arial"/>
                <a:cs typeface="Arial"/>
              </a:rPr>
              <a:t>17</a:t>
            </a:r>
            <a:endParaRPr sz="1600" b="1" dirty="0">
              <a:solidFill>
                <a:srgbClr val="0000FF"/>
              </a:solidFill>
              <a:latin typeface="Arial"/>
              <a:cs typeface="Arial"/>
            </a:endParaRPr>
          </a:p>
        </p:txBody>
      </p:sp>
      <p:pic>
        <p:nvPicPr>
          <p:cNvPr id="11" name="Picture 2" descr="C:\Users\cemcotherej\Desktop\icarelogo.jpg"/>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7"/>
          </p:nvPr>
        </p:nvSpPr>
        <p:spPr>
          <a:xfrm>
            <a:off x="8414511" y="6465214"/>
            <a:ext cx="348489" cy="200986"/>
          </a:xfrm>
        </p:spPr>
        <p:txBody>
          <a:bodyPr/>
          <a:lstStyle/>
          <a:p>
            <a:pPr marL="102870">
              <a:lnSpc>
                <a:spcPct val="100000"/>
              </a:lnSpc>
            </a:pPr>
            <a:fld id="{81D60167-4931-47E6-BA6A-407CBD079E47}" type="slidenum">
              <a:rPr lang="en-US" spc="-10" smtClean="0"/>
              <a:t>14</a:t>
            </a:fld>
            <a:endParaRPr lang="en-US" spc="-10" dirty="0"/>
          </a:p>
        </p:txBody>
      </p:sp>
    </p:spTree>
    <p:extLst>
      <p:ext uri="{BB962C8B-B14F-4D97-AF65-F5344CB8AC3E}">
        <p14:creationId xmlns:p14="http://schemas.microsoft.com/office/powerpoint/2010/main" val="4115424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3" name="object 3"/>
          <p:cNvSpPr txBox="1"/>
          <p:nvPr/>
        </p:nvSpPr>
        <p:spPr>
          <a:xfrm>
            <a:off x="568596" y="1219200"/>
            <a:ext cx="7813403" cy="5021888"/>
          </a:xfrm>
          <a:prstGeom prst="rect">
            <a:avLst/>
          </a:prstGeom>
          <a:blipFill>
            <a:blip r:embed="rId3"/>
            <a:tile tx="0" ty="0" sx="100000" sy="100000" flip="none" algn="tl"/>
          </a:blipFill>
        </p:spPr>
        <p:txBody>
          <a:bodyPr vert="horz" wrap="square" lIns="0" tIns="0" rIns="0" bIns="0" rtlCol="0">
            <a:spAutoFit/>
          </a:bodyPr>
          <a:lstStyle/>
          <a:p>
            <a:pPr marL="469900" indent="-457200">
              <a:lnSpc>
                <a:spcPct val="100000"/>
              </a:lnSpc>
              <a:buFont typeface="Wingdings" panose="05000000000000000000" pitchFamily="2" charset="2"/>
              <a:buChar char="Ø"/>
              <a:tabLst>
                <a:tab pos="356235" algn="l"/>
              </a:tabLst>
            </a:pPr>
            <a:r>
              <a:rPr sz="2800" dirty="0">
                <a:latin typeface="Arial"/>
                <a:cs typeface="Arial"/>
              </a:rPr>
              <a:t>Bur</a:t>
            </a:r>
            <a:r>
              <a:rPr sz="2800" spc="-15" dirty="0">
                <a:latin typeface="Arial"/>
                <a:cs typeface="Arial"/>
              </a:rPr>
              <a:t>i</a:t>
            </a:r>
            <a:r>
              <a:rPr sz="2800" dirty="0">
                <a:latin typeface="Arial"/>
                <a:cs typeface="Arial"/>
              </a:rPr>
              <a:t>al</a:t>
            </a:r>
            <a:r>
              <a:rPr sz="2800" spc="-10" dirty="0">
                <a:latin typeface="Arial"/>
                <a:cs typeface="Arial"/>
              </a:rPr>
              <a:t> </a:t>
            </a:r>
            <a:r>
              <a:rPr sz="2800" dirty="0">
                <a:latin typeface="Arial"/>
                <a:cs typeface="Arial"/>
              </a:rPr>
              <a:t>in</a:t>
            </a:r>
            <a:r>
              <a:rPr sz="2800" spc="-15" dirty="0">
                <a:latin typeface="Arial"/>
                <a:cs typeface="Arial"/>
              </a:rPr>
              <a:t> </a:t>
            </a:r>
            <a:r>
              <a:rPr sz="2800" dirty="0">
                <a:latin typeface="Arial"/>
                <a:cs typeface="Arial"/>
              </a:rPr>
              <a:t>a</a:t>
            </a:r>
            <a:r>
              <a:rPr sz="2800" spc="-10" dirty="0">
                <a:latin typeface="Arial"/>
                <a:cs typeface="Arial"/>
              </a:rPr>
              <a:t> n</a:t>
            </a:r>
            <a:r>
              <a:rPr sz="2800" dirty="0">
                <a:latin typeface="Arial"/>
                <a:cs typeface="Arial"/>
              </a:rPr>
              <a:t>a</a:t>
            </a:r>
            <a:r>
              <a:rPr sz="2800" spc="-10" dirty="0">
                <a:latin typeface="Arial"/>
                <a:cs typeface="Arial"/>
              </a:rPr>
              <a:t>t</a:t>
            </a:r>
            <a:r>
              <a:rPr sz="2800" dirty="0">
                <a:latin typeface="Arial"/>
                <a:cs typeface="Arial"/>
              </a:rPr>
              <a:t>i</a:t>
            </a:r>
            <a:r>
              <a:rPr sz="2800" spc="-10" dirty="0">
                <a:latin typeface="Arial"/>
                <a:cs typeface="Arial"/>
              </a:rPr>
              <a:t>o</a:t>
            </a:r>
            <a:r>
              <a:rPr sz="2800" dirty="0">
                <a:latin typeface="Arial"/>
                <a:cs typeface="Arial"/>
              </a:rPr>
              <a:t>n</a:t>
            </a:r>
            <a:r>
              <a:rPr sz="2800" spc="-15" dirty="0">
                <a:latin typeface="Arial"/>
                <a:cs typeface="Arial"/>
              </a:rPr>
              <a:t>a</a:t>
            </a:r>
            <a:r>
              <a:rPr sz="2800" dirty="0">
                <a:latin typeface="Arial"/>
                <a:cs typeface="Arial"/>
              </a:rPr>
              <a:t>l ceme</a:t>
            </a:r>
            <a:r>
              <a:rPr sz="2800" spc="-15" dirty="0">
                <a:latin typeface="Arial"/>
                <a:cs typeface="Arial"/>
              </a:rPr>
              <a:t>t</a:t>
            </a:r>
            <a:r>
              <a:rPr sz="2800" dirty="0">
                <a:latin typeface="Arial"/>
                <a:cs typeface="Arial"/>
              </a:rPr>
              <a:t>ery:</a:t>
            </a:r>
          </a:p>
          <a:p>
            <a:pPr marL="927100" lvl="1" indent="-457200">
              <a:lnSpc>
                <a:spcPct val="100000"/>
              </a:lnSpc>
              <a:spcBef>
                <a:spcPts val="785"/>
              </a:spcBef>
              <a:buFont typeface="Wingdings" panose="05000000000000000000" pitchFamily="2" charset="2"/>
              <a:buChar char="Ø"/>
              <a:tabLst>
                <a:tab pos="756920" algn="l"/>
              </a:tabLst>
            </a:pPr>
            <a:r>
              <a:rPr sz="2400" spc="-20" dirty="0">
                <a:latin typeface="Arial"/>
                <a:cs typeface="Arial"/>
              </a:rPr>
              <a:t>Gra</a:t>
            </a:r>
            <a:r>
              <a:rPr sz="2400" spc="-5" dirty="0">
                <a:latin typeface="Arial"/>
                <a:cs typeface="Arial"/>
              </a:rPr>
              <a:t>v</a:t>
            </a:r>
            <a:r>
              <a:rPr sz="2400" spc="-20" dirty="0">
                <a:latin typeface="Arial"/>
                <a:cs typeface="Arial"/>
              </a:rPr>
              <a:t>e</a:t>
            </a:r>
            <a:r>
              <a:rPr sz="2400" spc="-10" dirty="0">
                <a:latin typeface="Arial"/>
                <a:cs typeface="Arial"/>
              </a:rPr>
              <a:t>site</a:t>
            </a:r>
            <a:endParaRPr sz="2400" dirty="0">
              <a:latin typeface="Arial"/>
              <a:cs typeface="Arial"/>
            </a:endParaRPr>
          </a:p>
          <a:p>
            <a:pPr marL="927100" lvl="1" indent="-457200">
              <a:lnSpc>
                <a:spcPct val="100000"/>
              </a:lnSpc>
              <a:spcBef>
                <a:spcPts val="670"/>
              </a:spcBef>
              <a:buFont typeface="Wingdings" panose="05000000000000000000" pitchFamily="2" charset="2"/>
              <a:buChar char="Ø"/>
              <a:tabLst>
                <a:tab pos="756920" algn="l"/>
              </a:tabLst>
            </a:pPr>
            <a:r>
              <a:rPr sz="2400" spc="-20" dirty="0">
                <a:latin typeface="Arial"/>
                <a:cs typeface="Arial"/>
              </a:rPr>
              <a:t>Ope</a:t>
            </a:r>
            <a:r>
              <a:rPr sz="2400" spc="-10" dirty="0">
                <a:latin typeface="Arial"/>
                <a:cs typeface="Arial"/>
              </a:rPr>
              <a:t>ni</a:t>
            </a:r>
            <a:r>
              <a:rPr sz="2400" spc="-15" dirty="0">
                <a:latin typeface="Arial"/>
                <a:cs typeface="Arial"/>
              </a:rPr>
              <a:t>n</a:t>
            </a:r>
            <a:r>
              <a:rPr sz="2400" spc="-20" dirty="0">
                <a:latin typeface="Arial"/>
                <a:cs typeface="Arial"/>
              </a:rPr>
              <a:t>g</a:t>
            </a:r>
            <a:r>
              <a:rPr sz="2400" spc="25" dirty="0">
                <a:latin typeface="Arial"/>
                <a:cs typeface="Arial"/>
              </a:rPr>
              <a:t> </a:t>
            </a:r>
            <a:r>
              <a:rPr sz="2400" spc="-20" dirty="0">
                <a:latin typeface="Arial"/>
                <a:cs typeface="Arial"/>
              </a:rPr>
              <a:t>a</a:t>
            </a:r>
            <a:r>
              <a:rPr sz="2400" spc="-15" dirty="0">
                <a:latin typeface="Arial"/>
                <a:cs typeface="Arial"/>
              </a:rPr>
              <a:t>n</a:t>
            </a:r>
            <a:r>
              <a:rPr sz="2400" spc="-20" dirty="0">
                <a:latin typeface="Arial"/>
                <a:cs typeface="Arial"/>
              </a:rPr>
              <a:t>d</a:t>
            </a:r>
            <a:r>
              <a:rPr sz="2400" spc="-5" dirty="0">
                <a:latin typeface="Arial"/>
                <a:cs typeface="Arial"/>
              </a:rPr>
              <a:t> c</a:t>
            </a:r>
            <a:r>
              <a:rPr sz="2400" spc="-10" dirty="0">
                <a:latin typeface="Arial"/>
                <a:cs typeface="Arial"/>
              </a:rPr>
              <a:t>l</a:t>
            </a:r>
            <a:r>
              <a:rPr sz="2400" spc="-15" dirty="0">
                <a:latin typeface="Arial"/>
                <a:cs typeface="Arial"/>
              </a:rPr>
              <a:t>os</a:t>
            </a:r>
            <a:r>
              <a:rPr sz="2400" spc="-5" dirty="0">
                <a:latin typeface="Arial"/>
                <a:cs typeface="Arial"/>
              </a:rPr>
              <a:t>i</a:t>
            </a:r>
            <a:r>
              <a:rPr sz="2400" spc="-20" dirty="0">
                <a:latin typeface="Arial"/>
                <a:cs typeface="Arial"/>
              </a:rPr>
              <a:t>ng</a:t>
            </a:r>
            <a:r>
              <a:rPr sz="2400" spc="5" dirty="0">
                <a:latin typeface="Arial"/>
                <a:cs typeface="Arial"/>
              </a:rPr>
              <a:t> </a:t>
            </a:r>
            <a:r>
              <a:rPr sz="2400" spc="-15" dirty="0">
                <a:latin typeface="Arial"/>
                <a:cs typeface="Arial"/>
              </a:rPr>
              <a:t>of</a:t>
            </a:r>
            <a:r>
              <a:rPr sz="2400" spc="-5" dirty="0">
                <a:latin typeface="Arial"/>
                <a:cs typeface="Arial"/>
              </a:rPr>
              <a:t> </a:t>
            </a:r>
            <a:r>
              <a:rPr sz="2400" spc="-15" dirty="0">
                <a:latin typeface="Arial"/>
                <a:cs typeface="Arial"/>
              </a:rPr>
              <a:t>the</a:t>
            </a:r>
            <a:r>
              <a:rPr sz="2400" spc="30" dirty="0">
                <a:latin typeface="Arial"/>
                <a:cs typeface="Arial"/>
              </a:rPr>
              <a:t> </a:t>
            </a:r>
            <a:r>
              <a:rPr sz="2400" spc="-10" dirty="0">
                <a:latin typeface="Arial"/>
                <a:cs typeface="Arial"/>
              </a:rPr>
              <a:t>grave</a:t>
            </a:r>
            <a:endParaRPr sz="2400" dirty="0">
              <a:latin typeface="Arial"/>
              <a:cs typeface="Arial"/>
            </a:endParaRPr>
          </a:p>
          <a:p>
            <a:pPr marL="927100" lvl="1" indent="-457200">
              <a:lnSpc>
                <a:spcPct val="100000"/>
              </a:lnSpc>
              <a:spcBef>
                <a:spcPts val="675"/>
              </a:spcBef>
              <a:buFont typeface="Wingdings" panose="05000000000000000000" pitchFamily="2" charset="2"/>
              <a:buChar char="Ø"/>
              <a:tabLst>
                <a:tab pos="756920" algn="l"/>
              </a:tabLst>
            </a:pPr>
            <a:r>
              <a:rPr sz="2400" spc="-20" dirty="0">
                <a:latin typeface="Arial"/>
                <a:cs typeface="Arial"/>
              </a:rPr>
              <a:t>Grave</a:t>
            </a:r>
            <a:r>
              <a:rPr sz="2400" spc="5" dirty="0">
                <a:latin typeface="Arial"/>
                <a:cs typeface="Arial"/>
              </a:rPr>
              <a:t> </a:t>
            </a:r>
            <a:r>
              <a:rPr sz="2400" spc="-10" dirty="0">
                <a:latin typeface="Arial"/>
                <a:cs typeface="Arial"/>
              </a:rPr>
              <a:t>li</a:t>
            </a:r>
            <a:r>
              <a:rPr sz="2400" spc="-15" dirty="0">
                <a:latin typeface="Arial"/>
                <a:cs typeface="Arial"/>
              </a:rPr>
              <a:t>ner</a:t>
            </a:r>
            <a:endParaRPr sz="2400" dirty="0">
              <a:latin typeface="Arial"/>
              <a:cs typeface="Arial"/>
            </a:endParaRPr>
          </a:p>
          <a:p>
            <a:pPr marL="927100" lvl="1" indent="-457200">
              <a:lnSpc>
                <a:spcPct val="100000"/>
              </a:lnSpc>
              <a:spcBef>
                <a:spcPts val="670"/>
              </a:spcBef>
              <a:buFont typeface="Wingdings" panose="05000000000000000000" pitchFamily="2" charset="2"/>
              <a:buChar char="Ø"/>
              <a:tabLst>
                <a:tab pos="756920" algn="l"/>
              </a:tabLst>
            </a:pPr>
            <a:r>
              <a:rPr sz="2400" spc="-15" dirty="0">
                <a:latin typeface="Arial"/>
                <a:cs typeface="Arial"/>
              </a:rPr>
              <a:t>Perpet</a:t>
            </a:r>
            <a:r>
              <a:rPr sz="2400" spc="-10" dirty="0">
                <a:latin typeface="Arial"/>
                <a:cs typeface="Arial"/>
              </a:rPr>
              <a:t>u</a:t>
            </a:r>
            <a:r>
              <a:rPr sz="2400" spc="-15" dirty="0">
                <a:latin typeface="Arial"/>
                <a:cs typeface="Arial"/>
              </a:rPr>
              <a:t>al</a:t>
            </a:r>
            <a:r>
              <a:rPr sz="2400" spc="30" dirty="0">
                <a:latin typeface="Arial"/>
                <a:cs typeface="Arial"/>
              </a:rPr>
              <a:t> </a:t>
            </a:r>
            <a:r>
              <a:rPr sz="2400" spc="-15" dirty="0">
                <a:latin typeface="Arial"/>
                <a:cs typeface="Arial"/>
              </a:rPr>
              <a:t>care</a:t>
            </a:r>
            <a:r>
              <a:rPr sz="2400" spc="-5" dirty="0">
                <a:latin typeface="Arial"/>
                <a:cs typeface="Arial"/>
              </a:rPr>
              <a:t> </a:t>
            </a:r>
            <a:r>
              <a:rPr sz="2400" spc="-15" dirty="0">
                <a:latin typeface="Arial"/>
                <a:cs typeface="Arial"/>
              </a:rPr>
              <a:t>of</a:t>
            </a:r>
            <a:r>
              <a:rPr sz="2400" spc="5" dirty="0">
                <a:latin typeface="Arial"/>
                <a:cs typeface="Arial"/>
              </a:rPr>
              <a:t> </a:t>
            </a:r>
            <a:r>
              <a:rPr sz="2400" spc="-15" dirty="0">
                <a:latin typeface="Arial"/>
                <a:cs typeface="Arial"/>
              </a:rPr>
              <a:t>the</a:t>
            </a:r>
            <a:r>
              <a:rPr sz="2400" spc="10" dirty="0">
                <a:latin typeface="Arial"/>
                <a:cs typeface="Arial"/>
              </a:rPr>
              <a:t> </a:t>
            </a:r>
            <a:r>
              <a:rPr sz="2400" spc="-20" dirty="0">
                <a:latin typeface="Arial"/>
                <a:cs typeface="Arial"/>
              </a:rPr>
              <a:t>g</a:t>
            </a:r>
            <a:r>
              <a:rPr sz="2400" spc="-5" dirty="0">
                <a:latin typeface="Arial"/>
                <a:cs typeface="Arial"/>
              </a:rPr>
              <a:t>r</a:t>
            </a:r>
            <a:r>
              <a:rPr sz="2400" spc="-20" dirty="0">
                <a:latin typeface="Arial"/>
                <a:cs typeface="Arial"/>
              </a:rPr>
              <a:t>a</a:t>
            </a:r>
            <a:r>
              <a:rPr sz="2400" spc="-10" dirty="0">
                <a:latin typeface="Arial"/>
                <a:cs typeface="Arial"/>
              </a:rPr>
              <a:t>v</a:t>
            </a:r>
            <a:r>
              <a:rPr sz="2400" spc="-20" dirty="0">
                <a:latin typeface="Arial"/>
                <a:cs typeface="Arial"/>
              </a:rPr>
              <a:t>e</a:t>
            </a:r>
            <a:r>
              <a:rPr sz="2400" spc="-10" dirty="0">
                <a:latin typeface="Arial"/>
                <a:cs typeface="Arial"/>
              </a:rPr>
              <a:t>site</a:t>
            </a:r>
            <a:endParaRPr sz="2400" dirty="0">
              <a:latin typeface="Arial"/>
              <a:cs typeface="Arial"/>
            </a:endParaRPr>
          </a:p>
          <a:p>
            <a:pPr marL="469900" indent="-457200">
              <a:lnSpc>
                <a:spcPct val="100000"/>
              </a:lnSpc>
              <a:spcBef>
                <a:spcPts val="660"/>
              </a:spcBef>
              <a:buFont typeface="Wingdings" panose="05000000000000000000" pitchFamily="2" charset="2"/>
              <a:buChar char="Ø"/>
              <a:tabLst>
                <a:tab pos="356235" algn="l"/>
              </a:tabLst>
            </a:pPr>
            <a:r>
              <a:rPr sz="2800" dirty="0" smtClean="0">
                <a:latin typeface="Arial"/>
                <a:cs typeface="Arial"/>
              </a:rPr>
              <a:t>He</a:t>
            </a:r>
            <a:r>
              <a:rPr sz="2800" spc="-15" dirty="0" smtClean="0">
                <a:latin typeface="Arial"/>
                <a:cs typeface="Arial"/>
              </a:rPr>
              <a:t>a</a:t>
            </a:r>
            <a:r>
              <a:rPr sz="2800" dirty="0" smtClean="0">
                <a:latin typeface="Arial"/>
                <a:cs typeface="Arial"/>
              </a:rPr>
              <a:t>dst</a:t>
            </a:r>
            <a:r>
              <a:rPr sz="2800" spc="-15" dirty="0" smtClean="0">
                <a:latin typeface="Arial"/>
                <a:cs typeface="Arial"/>
              </a:rPr>
              <a:t>o</a:t>
            </a:r>
            <a:r>
              <a:rPr sz="2800" dirty="0" smtClean="0">
                <a:latin typeface="Arial"/>
                <a:cs typeface="Arial"/>
              </a:rPr>
              <a:t>n</a:t>
            </a:r>
            <a:r>
              <a:rPr sz="2800" spc="-10" dirty="0" smtClean="0">
                <a:latin typeface="Arial"/>
                <a:cs typeface="Arial"/>
              </a:rPr>
              <a:t>e</a:t>
            </a:r>
            <a:r>
              <a:rPr lang="en-US" sz="2800" spc="-10" dirty="0" smtClean="0">
                <a:latin typeface="Arial"/>
                <a:cs typeface="Arial"/>
              </a:rPr>
              <a:t>, M</a:t>
            </a:r>
            <a:r>
              <a:rPr sz="2800" spc="-15" dirty="0" smtClean="0">
                <a:latin typeface="Arial"/>
                <a:cs typeface="Arial"/>
              </a:rPr>
              <a:t>a</a:t>
            </a:r>
            <a:r>
              <a:rPr sz="2800" dirty="0" smtClean="0">
                <a:latin typeface="Arial"/>
                <a:cs typeface="Arial"/>
              </a:rPr>
              <a:t>rker</a:t>
            </a:r>
            <a:r>
              <a:rPr lang="en-US" sz="2800" dirty="0" smtClean="0">
                <a:latin typeface="Arial"/>
                <a:cs typeface="Arial"/>
              </a:rPr>
              <a:t>s or Niche Covers</a:t>
            </a:r>
          </a:p>
          <a:p>
            <a:pPr marL="469900" indent="-457200">
              <a:lnSpc>
                <a:spcPct val="100000"/>
              </a:lnSpc>
              <a:spcBef>
                <a:spcPts val="660"/>
              </a:spcBef>
              <a:buFont typeface="Wingdings" panose="05000000000000000000" pitchFamily="2" charset="2"/>
              <a:buChar char="Ø"/>
              <a:tabLst>
                <a:tab pos="356235" algn="l"/>
              </a:tabLst>
            </a:pPr>
            <a:r>
              <a:rPr sz="2800" dirty="0" smtClean="0">
                <a:latin typeface="Arial"/>
                <a:cs typeface="Arial"/>
              </a:rPr>
              <a:t>Presid</a:t>
            </a:r>
            <a:r>
              <a:rPr sz="2800" spc="-15" dirty="0" smtClean="0">
                <a:latin typeface="Arial"/>
                <a:cs typeface="Arial"/>
              </a:rPr>
              <a:t>e</a:t>
            </a:r>
            <a:r>
              <a:rPr sz="2800" dirty="0" smtClean="0">
                <a:latin typeface="Arial"/>
                <a:cs typeface="Arial"/>
              </a:rPr>
              <a:t>nt</a:t>
            </a:r>
            <a:r>
              <a:rPr sz="2800" spc="-15" dirty="0" smtClean="0">
                <a:latin typeface="Arial"/>
                <a:cs typeface="Arial"/>
              </a:rPr>
              <a:t>i</a:t>
            </a:r>
            <a:r>
              <a:rPr sz="2800" dirty="0" smtClean="0">
                <a:latin typeface="Arial"/>
                <a:cs typeface="Arial"/>
              </a:rPr>
              <a:t>al</a:t>
            </a:r>
            <a:r>
              <a:rPr sz="2800" spc="-10" dirty="0" smtClean="0">
                <a:latin typeface="Arial"/>
                <a:cs typeface="Arial"/>
              </a:rPr>
              <a:t> </a:t>
            </a:r>
            <a:r>
              <a:rPr sz="2800" dirty="0">
                <a:latin typeface="Arial"/>
                <a:cs typeface="Arial"/>
              </a:rPr>
              <a:t>Me</a:t>
            </a:r>
            <a:r>
              <a:rPr sz="2800" spc="-10" dirty="0">
                <a:latin typeface="Arial"/>
                <a:cs typeface="Arial"/>
              </a:rPr>
              <a:t>m</a:t>
            </a:r>
            <a:r>
              <a:rPr sz="2800" dirty="0">
                <a:latin typeface="Arial"/>
                <a:cs typeface="Arial"/>
              </a:rPr>
              <a:t>ori</a:t>
            </a:r>
            <a:r>
              <a:rPr sz="2800" spc="-15" dirty="0">
                <a:latin typeface="Arial"/>
                <a:cs typeface="Arial"/>
              </a:rPr>
              <a:t>a</a:t>
            </a:r>
            <a:r>
              <a:rPr sz="2800" dirty="0">
                <a:latin typeface="Arial"/>
                <a:cs typeface="Arial"/>
              </a:rPr>
              <a:t>l</a:t>
            </a:r>
            <a:r>
              <a:rPr sz="2800" spc="-25" dirty="0">
                <a:latin typeface="Arial"/>
                <a:cs typeface="Arial"/>
              </a:rPr>
              <a:t> </a:t>
            </a:r>
            <a:r>
              <a:rPr sz="2800" dirty="0" smtClean="0">
                <a:latin typeface="Arial"/>
                <a:cs typeface="Arial"/>
              </a:rPr>
              <a:t>Certi</a:t>
            </a:r>
            <a:r>
              <a:rPr sz="2800" spc="-10" dirty="0" smtClean="0">
                <a:latin typeface="Arial"/>
                <a:cs typeface="Arial"/>
              </a:rPr>
              <a:t>f</a:t>
            </a:r>
            <a:r>
              <a:rPr sz="2800" dirty="0" smtClean="0">
                <a:latin typeface="Arial"/>
                <a:cs typeface="Arial"/>
              </a:rPr>
              <a:t>icate</a:t>
            </a:r>
            <a:endParaRPr lang="en-US" sz="2800" dirty="0" smtClean="0">
              <a:latin typeface="Arial"/>
              <a:cs typeface="Arial"/>
            </a:endParaRPr>
          </a:p>
          <a:p>
            <a:pPr marL="469900" indent="-457200">
              <a:lnSpc>
                <a:spcPct val="100000"/>
              </a:lnSpc>
              <a:spcBef>
                <a:spcPts val="660"/>
              </a:spcBef>
              <a:buFont typeface="Wingdings" panose="05000000000000000000" pitchFamily="2" charset="2"/>
              <a:buChar char="Ø"/>
              <a:tabLst>
                <a:tab pos="356235" algn="l"/>
              </a:tabLst>
            </a:pPr>
            <a:r>
              <a:rPr lang="en-US" sz="2800" dirty="0" smtClean="0">
                <a:latin typeface="Arial"/>
                <a:cs typeface="Arial"/>
              </a:rPr>
              <a:t>Bronze Medallion</a:t>
            </a:r>
            <a:endParaRPr sz="2800" dirty="0">
              <a:latin typeface="Arial"/>
              <a:cs typeface="Arial"/>
            </a:endParaRPr>
          </a:p>
          <a:p>
            <a:pPr marL="469900" indent="-457200">
              <a:lnSpc>
                <a:spcPts val="3810"/>
              </a:lnSpc>
              <a:spcBef>
                <a:spcPts val="770"/>
              </a:spcBef>
              <a:buFont typeface="Wingdings" panose="05000000000000000000" pitchFamily="2" charset="2"/>
              <a:buChar char="Ø"/>
              <a:tabLst>
                <a:tab pos="356235" algn="l"/>
              </a:tabLst>
            </a:pPr>
            <a:r>
              <a:rPr sz="2800" dirty="0">
                <a:latin typeface="Arial"/>
                <a:cs typeface="Arial"/>
              </a:rPr>
              <a:t>U.S.</a:t>
            </a:r>
            <a:r>
              <a:rPr sz="2800" spc="-15" dirty="0">
                <a:latin typeface="Arial"/>
                <a:cs typeface="Arial"/>
              </a:rPr>
              <a:t> </a:t>
            </a:r>
            <a:r>
              <a:rPr sz="2800" dirty="0" smtClean="0">
                <a:latin typeface="Arial"/>
                <a:cs typeface="Arial"/>
              </a:rPr>
              <a:t>Fl</a:t>
            </a:r>
            <a:r>
              <a:rPr sz="2800" spc="-15" dirty="0" smtClean="0">
                <a:latin typeface="Arial"/>
                <a:cs typeface="Arial"/>
              </a:rPr>
              <a:t>a</a:t>
            </a:r>
            <a:r>
              <a:rPr sz="2800" dirty="0" smtClean="0">
                <a:latin typeface="Arial"/>
                <a:cs typeface="Arial"/>
              </a:rPr>
              <a:t>g</a:t>
            </a:r>
            <a:r>
              <a:rPr lang="en-US" sz="2800" dirty="0" smtClean="0">
                <a:latin typeface="Arial"/>
                <a:cs typeface="Arial"/>
              </a:rPr>
              <a:t> (VBA benefit)</a:t>
            </a:r>
          </a:p>
          <a:p>
            <a:pPr marL="469900" indent="-457200">
              <a:lnSpc>
                <a:spcPts val="3810"/>
              </a:lnSpc>
              <a:spcBef>
                <a:spcPts val="770"/>
              </a:spcBef>
              <a:buFont typeface="Wingdings" panose="05000000000000000000" pitchFamily="2" charset="2"/>
              <a:buChar char="Ø"/>
              <a:tabLst>
                <a:tab pos="356235" algn="l"/>
              </a:tabLst>
            </a:pPr>
            <a:r>
              <a:rPr lang="en-US" sz="2800" dirty="0" smtClean="0">
                <a:latin typeface="Arial"/>
                <a:cs typeface="Arial"/>
              </a:rPr>
              <a:t>Military Funeral Honors (DoD)</a:t>
            </a:r>
            <a:endParaRPr sz="2800" dirty="0">
              <a:latin typeface="Arial"/>
              <a:cs typeface="Arial"/>
            </a:endParaRPr>
          </a:p>
        </p:txBody>
      </p:sp>
      <p:pic>
        <p:nvPicPr>
          <p:cNvPr id="6"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11844"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7"/>
          </p:nvPr>
        </p:nvSpPr>
        <p:spPr>
          <a:xfrm>
            <a:off x="8414511" y="6465214"/>
            <a:ext cx="272289" cy="200986"/>
          </a:xfrm>
        </p:spPr>
        <p:txBody>
          <a:bodyPr/>
          <a:lstStyle/>
          <a:p>
            <a:pPr marL="102870">
              <a:lnSpc>
                <a:spcPct val="100000"/>
              </a:lnSpc>
            </a:pPr>
            <a:fld id="{81D60167-4931-47E6-BA6A-407CBD079E47}" type="slidenum">
              <a:rPr lang="en-US" spc="-10" smtClean="0"/>
              <a:t>15</a:t>
            </a:fld>
            <a:endParaRPr lang="en-US" spc="-10" dirty="0"/>
          </a:p>
        </p:txBody>
      </p:sp>
      <p:sp>
        <p:nvSpPr>
          <p:cNvPr id="7" name="Title 6"/>
          <p:cNvSpPr>
            <a:spLocks noGrp="1"/>
          </p:cNvSpPr>
          <p:nvPr>
            <p:ph type="title"/>
          </p:nvPr>
        </p:nvSpPr>
        <p:spPr>
          <a:xfrm>
            <a:off x="392836" y="220399"/>
            <a:ext cx="8358327" cy="615553"/>
          </a:xfrm>
        </p:spPr>
        <p:txBody>
          <a:bodyPr/>
          <a:lstStyle/>
          <a:p>
            <a:pPr algn="ctr"/>
            <a:r>
              <a:rPr lang="en-US" sz="4000" b="1" dirty="0" smtClean="0"/>
              <a:t>Burial Benefits</a:t>
            </a:r>
            <a:endParaRPr lang="en-US"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5"/>
          </p:nvPr>
        </p:nvSpPr>
        <p:spPr/>
        <p:txBody>
          <a:bodyPr/>
          <a:lstStyle/>
          <a:p>
            <a:pPr marL="12700">
              <a:lnSpc>
                <a:spcPct val="100000"/>
              </a:lnSpc>
            </a:pPr>
            <a:r>
              <a:rPr lang="en-US" smtClean="0"/>
              <a:t>150</a:t>
            </a:r>
            <a:r>
              <a:rPr lang="en-US" spc="-45" smtClean="0"/>
              <a:t> </a:t>
            </a:r>
            <a:r>
              <a:rPr lang="en-US" spc="-120" smtClean="0"/>
              <a:t>Y</a:t>
            </a:r>
            <a:r>
              <a:rPr lang="en-US" smtClean="0"/>
              <a:t>ears</a:t>
            </a:r>
            <a:r>
              <a:rPr lang="en-US" spc="-15" smtClean="0"/>
              <a:t> </a:t>
            </a:r>
            <a:r>
              <a:rPr lang="en-US" smtClean="0"/>
              <a:t>of Keepi</a:t>
            </a:r>
            <a:r>
              <a:rPr lang="en-US" spc="-10" smtClean="0"/>
              <a:t>n</a:t>
            </a:r>
            <a:r>
              <a:rPr lang="en-US" smtClean="0"/>
              <a:t>g</a:t>
            </a:r>
            <a:r>
              <a:rPr lang="en-US" spc="-45" smtClean="0"/>
              <a:t> </a:t>
            </a:r>
            <a:r>
              <a:rPr lang="en-US" smtClean="0"/>
              <a:t>t</a:t>
            </a:r>
            <a:r>
              <a:rPr lang="en-US" spc="5" smtClean="0"/>
              <a:t>h</a:t>
            </a:r>
            <a:r>
              <a:rPr lang="en-US" smtClean="0"/>
              <a:t>e</a:t>
            </a:r>
            <a:r>
              <a:rPr lang="en-US" spc="-10" smtClean="0"/>
              <a:t> </a:t>
            </a:r>
            <a:r>
              <a:rPr lang="en-US" smtClean="0"/>
              <a:t>Pro</a:t>
            </a:r>
            <a:r>
              <a:rPr lang="en-US" spc="5" smtClean="0"/>
              <a:t>m</a:t>
            </a:r>
            <a:r>
              <a:rPr lang="en-US" smtClean="0"/>
              <a:t>ise</a:t>
            </a:r>
            <a:endParaRPr lang="en-US" dirty="0"/>
          </a:p>
        </p:txBody>
      </p:sp>
      <p:pic>
        <p:nvPicPr>
          <p:cNvPr id="6" name="Picture 2" descr="C:\Users\cemcotherej\Desktop\icarelogo.jpg"/>
          <p:cNvPicPr>
            <a:picLocks noChangeAspect="1" noChangeArrowheads="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7"/>
          </p:nvPr>
        </p:nvSpPr>
        <p:spPr>
          <a:xfrm>
            <a:off x="8414511" y="6465214"/>
            <a:ext cx="310389" cy="200986"/>
          </a:xfrm>
        </p:spPr>
        <p:txBody>
          <a:bodyPr/>
          <a:lstStyle/>
          <a:p>
            <a:pPr marL="102870">
              <a:lnSpc>
                <a:spcPct val="100000"/>
              </a:lnSpc>
            </a:pPr>
            <a:fld id="{81D60167-4931-47E6-BA6A-407CBD079E47}" type="slidenum">
              <a:rPr lang="en-US" spc="-10" smtClean="0"/>
              <a:t>16</a:t>
            </a:fld>
            <a:endParaRPr lang="en-US" spc="-10" dirty="0"/>
          </a:p>
        </p:txBody>
      </p:sp>
      <p:sp>
        <p:nvSpPr>
          <p:cNvPr id="8" name="object 3"/>
          <p:cNvSpPr/>
          <p:nvPr/>
        </p:nvSpPr>
        <p:spPr>
          <a:xfrm>
            <a:off x="2057229" y="1011576"/>
            <a:ext cx="833501" cy="13345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9" name="Picture 3" descr="V:\National Cemetery Administration\402b2\Photos\AAA Best\In memory of headston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900" y="984461"/>
            <a:ext cx="996114" cy="134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V:\National Cemetery Administration\402b2\Photos\Columbarium\nmcp.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33630" b="1"/>
          <a:stretch/>
        </p:blipFill>
        <p:spPr bwMode="auto">
          <a:xfrm>
            <a:off x="701596" y="3124200"/>
            <a:ext cx="2406805" cy="1463285"/>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5"/>
          <p:cNvSpPr/>
          <p:nvPr/>
        </p:nvSpPr>
        <p:spPr>
          <a:xfrm>
            <a:off x="768106" y="5334000"/>
            <a:ext cx="2041525" cy="89601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4"/>
          <p:cNvSpPr/>
          <p:nvPr/>
        </p:nvSpPr>
        <p:spPr>
          <a:xfrm>
            <a:off x="3535135" y="1088994"/>
            <a:ext cx="1446717" cy="213360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5"/>
          <p:cNvSpPr/>
          <p:nvPr/>
        </p:nvSpPr>
        <p:spPr>
          <a:xfrm>
            <a:off x="3915052" y="4482380"/>
            <a:ext cx="2028548" cy="138502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3"/>
          <p:cNvSpPr/>
          <p:nvPr/>
        </p:nvSpPr>
        <p:spPr>
          <a:xfrm>
            <a:off x="6096000" y="4419600"/>
            <a:ext cx="1734247" cy="1447800"/>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3"/>
          <p:cNvSpPr/>
          <p:nvPr/>
        </p:nvSpPr>
        <p:spPr>
          <a:xfrm>
            <a:off x="5638800" y="1143000"/>
            <a:ext cx="3124200" cy="2133600"/>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Title 16"/>
          <p:cNvSpPr>
            <a:spLocks noGrp="1"/>
          </p:cNvSpPr>
          <p:nvPr>
            <p:ph type="title"/>
          </p:nvPr>
        </p:nvSpPr>
        <p:spPr>
          <a:xfrm>
            <a:off x="392836" y="152400"/>
            <a:ext cx="8358327" cy="615553"/>
          </a:xfrm>
        </p:spPr>
        <p:txBody>
          <a:bodyPr/>
          <a:lstStyle/>
          <a:p>
            <a:pPr algn="ctr"/>
            <a:r>
              <a:rPr lang="en-US" sz="4000" b="1" dirty="0" smtClean="0"/>
              <a:t>Memorial Benefits</a:t>
            </a:r>
            <a:endParaRPr lang="en-US" sz="4000" b="1" dirty="0"/>
          </a:p>
        </p:txBody>
      </p:sp>
      <p:sp>
        <p:nvSpPr>
          <p:cNvPr id="18" name="object 9"/>
          <p:cNvSpPr txBox="1"/>
          <p:nvPr/>
        </p:nvSpPr>
        <p:spPr>
          <a:xfrm>
            <a:off x="208915" y="2362200"/>
            <a:ext cx="1696085" cy="228600"/>
          </a:xfrm>
          <a:prstGeom prst="rect">
            <a:avLst/>
          </a:prstGeom>
        </p:spPr>
        <p:txBody>
          <a:bodyPr vert="horz" wrap="square" lIns="0" tIns="0" rIns="0" bIns="0" rtlCol="0">
            <a:spAutoFit/>
          </a:bodyPr>
          <a:lstStyle/>
          <a:p>
            <a:pPr marL="12700">
              <a:lnSpc>
                <a:spcPct val="100000"/>
              </a:lnSpc>
            </a:pPr>
            <a:r>
              <a:rPr sz="1600" b="1" spc="-10" dirty="0">
                <a:latin typeface="Arial"/>
                <a:cs typeface="Arial"/>
              </a:rPr>
              <a:t>“In</a:t>
            </a:r>
            <a:r>
              <a:rPr sz="1600" b="1" spc="5" dirty="0">
                <a:latin typeface="Arial"/>
                <a:cs typeface="Arial"/>
              </a:rPr>
              <a:t> </a:t>
            </a:r>
            <a:r>
              <a:rPr sz="1600" b="1" spc="-15" dirty="0">
                <a:latin typeface="Arial"/>
                <a:cs typeface="Arial"/>
              </a:rPr>
              <a:t>Memory</a:t>
            </a:r>
            <a:r>
              <a:rPr sz="1600" b="1" spc="20" dirty="0">
                <a:latin typeface="Arial"/>
                <a:cs typeface="Arial"/>
              </a:rPr>
              <a:t> </a:t>
            </a:r>
            <a:r>
              <a:rPr sz="1600" b="1" spc="-10" dirty="0">
                <a:latin typeface="Arial"/>
                <a:cs typeface="Arial"/>
              </a:rPr>
              <a:t>o</a:t>
            </a:r>
            <a:r>
              <a:rPr sz="1600" b="1" spc="-20" dirty="0">
                <a:latin typeface="Arial"/>
                <a:cs typeface="Arial"/>
              </a:rPr>
              <a:t>f</a:t>
            </a:r>
            <a:r>
              <a:rPr sz="1600" b="1" spc="-15" dirty="0">
                <a:latin typeface="Arial"/>
                <a:cs typeface="Arial"/>
              </a:rPr>
              <a:t>…”</a:t>
            </a:r>
            <a:endParaRPr sz="1600" dirty="0">
              <a:latin typeface="Arial"/>
              <a:cs typeface="Arial"/>
            </a:endParaRPr>
          </a:p>
        </p:txBody>
      </p:sp>
      <p:sp>
        <p:nvSpPr>
          <p:cNvPr id="19" name="object 10"/>
          <p:cNvSpPr txBox="1"/>
          <p:nvPr/>
        </p:nvSpPr>
        <p:spPr>
          <a:xfrm>
            <a:off x="1524000" y="2362200"/>
            <a:ext cx="1838960" cy="492443"/>
          </a:xfrm>
          <a:prstGeom prst="rect">
            <a:avLst/>
          </a:prstGeom>
        </p:spPr>
        <p:txBody>
          <a:bodyPr vert="horz" wrap="square" lIns="0" tIns="0" rIns="0" bIns="0" rtlCol="0">
            <a:spAutoFit/>
          </a:bodyPr>
          <a:lstStyle/>
          <a:p>
            <a:pPr marL="12700" algn="ctr">
              <a:lnSpc>
                <a:spcPct val="100000"/>
              </a:lnSpc>
            </a:pPr>
            <a:r>
              <a:rPr sz="1600" b="1" spc="-10" dirty="0">
                <a:latin typeface="Arial"/>
                <a:cs typeface="Arial"/>
              </a:rPr>
              <a:t>Uprig</a:t>
            </a:r>
            <a:r>
              <a:rPr sz="1600" b="1" spc="-20" dirty="0">
                <a:latin typeface="Arial"/>
                <a:cs typeface="Arial"/>
              </a:rPr>
              <a:t>h</a:t>
            </a:r>
            <a:r>
              <a:rPr sz="1600" b="1" spc="-10" dirty="0">
                <a:latin typeface="Arial"/>
                <a:cs typeface="Arial"/>
              </a:rPr>
              <a:t>t</a:t>
            </a:r>
            <a:r>
              <a:rPr sz="1600" b="1" spc="15" dirty="0">
                <a:latin typeface="Arial"/>
                <a:cs typeface="Arial"/>
              </a:rPr>
              <a:t> </a:t>
            </a:r>
            <a:endParaRPr lang="en-US" sz="1600" b="1" spc="15" dirty="0" smtClean="0">
              <a:latin typeface="Arial"/>
              <a:cs typeface="Arial"/>
            </a:endParaRPr>
          </a:p>
          <a:p>
            <a:pPr marL="12700" algn="ctr">
              <a:lnSpc>
                <a:spcPct val="100000"/>
              </a:lnSpc>
            </a:pPr>
            <a:r>
              <a:rPr sz="1600" b="1" spc="-10" dirty="0" smtClean="0">
                <a:latin typeface="Arial"/>
                <a:cs typeface="Arial"/>
              </a:rPr>
              <a:t>Heads</a:t>
            </a:r>
            <a:r>
              <a:rPr sz="1600" b="1" spc="-15" dirty="0" smtClean="0">
                <a:latin typeface="Arial"/>
                <a:cs typeface="Arial"/>
              </a:rPr>
              <a:t>t</a:t>
            </a:r>
            <a:r>
              <a:rPr sz="1600" b="1" spc="-10" dirty="0" smtClean="0">
                <a:latin typeface="Arial"/>
                <a:cs typeface="Arial"/>
              </a:rPr>
              <a:t>o</a:t>
            </a:r>
            <a:r>
              <a:rPr sz="1600" b="1" spc="-20" dirty="0" smtClean="0">
                <a:latin typeface="Arial"/>
                <a:cs typeface="Arial"/>
              </a:rPr>
              <a:t>n</a:t>
            </a:r>
            <a:r>
              <a:rPr sz="1600" b="1" spc="-10" dirty="0" smtClean="0">
                <a:latin typeface="Arial"/>
                <a:cs typeface="Arial"/>
              </a:rPr>
              <a:t>e</a:t>
            </a:r>
            <a:endParaRPr sz="1600" dirty="0">
              <a:latin typeface="Arial"/>
              <a:cs typeface="Arial"/>
            </a:endParaRPr>
          </a:p>
        </p:txBody>
      </p:sp>
      <p:sp>
        <p:nvSpPr>
          <p:cNvPr id="20" name="Rectangle 19"/>
          <p:cNvSpPr/>
          <p:nvPr/>
        </p:nvSpPr>
        <p:spPr>
          <a:xfrm>
            <a:off x="1086336" y="4593920"/>
            <a:ext cx="1656864" cy="369332"/>
          </a:xfrm>
          <a:prstGeom prst="rect">
            <a:avLst/>
          </a:prstGeom>
        </p:spPr>
        <p:txBody>
          <a:bodyPr wrap="none">
            <a:spAutoFit/>
          </a:bodyPr>
          <a:lstStyle/>
          <a:p>
            <a:pPr marR="5080" algn="r">
              <a:lnSpc>
                <a:spcPct val="100000"/>
              </a:lnSpc>
            </a:pPr>
            <a:r>
              <a:rPr lang="en-US" b="1" dirty="0">
                <a:latin typeface="Arial"/>
                <a:cs typeface="Arial"/>
              </a:rPr>
              <a:t>Niche</a:t>
            </a:r>
            <a:r>
              <a:rPr lang="en-US" b="1" spc="-10" dirty="0">
                <a:latin typeface="Arial"/>
                <a:cs typeface="Arial"/>
              </a:rPr>
              <a:t> </a:t>
            </a:r>
            <a:r>
              <a:rPr lang="en-US" b="1" dirty="0">
                <a:latin typeface="Arial"/>
                <a:cs typeface="Arial"/>
              </a:rPr>
              <a:t>Co</a:t>
            </a:r>
            <a:r>
              <a:rPr lang="en-US" b="1" spc="-40" dirty="0">
                <a:latin typeface="Arial"/>
                <a:cs typeface="Arial"/>
              </a:rPr>
              <a:t>v</a:t>
            </a:r>
            <a:r>
              <a:rPr lang="en-US" b="1" dirty="0">
                <a:latin typeface="Arial"/>
                <a:cs typeface="Arial"/>
              </a:rPr>
              <a:t>e</a:t>
            </a:r>
            <a:r>
              <a:rPr lang="en-US" b="1" spc="-10" dirty="0">
                <a:latin typeface="Arial"/>
                <a:cs typeface="Arial"/>
              </a:rPr>
              <a:t>r</a:t>
            </a:r>
            <a:r>
              <a:rPr lang="en-US" b="1" dirty="0">
                <a:latin typeface="Arial"/>
                <a:cs typeface="Arial"/>
              </a:rPr>
              <a:t>s</a:t>
            </a:r>
            <a:endParaRPr lang="en-US" dirty="0">
              <a:latin typeface="Arial"/>
              <a:cs typeface="Arial"/>
            </a:endParaRPr>
          </a:p>
        </p:txBody>
      </p:sp>
      <p:sp>
        <p:nvSpPr>
          <p:cNvPr id="21" name="Rectangle 20"/>
          <p:cNvSpPr/>
          <p:nvPr/>
        </p:nvSpPr>
        <p:spPr>
          <a:xfrm>
            <a:off x="1196398" y="6296868"/>
            <a:ext cx="1420902" cy="369332"/>
          </a:xfrm>
          <a:prstGeom prst="rect">
            <a:avLst/>
          </a:prstGeom>
        </p:spPr>
        <p:txBody>
          <a:bodyPr wrap="none">
            <a:spAutoFit/>
          </a:bodyPr>
          <a:lstStyle/>
          <a:p>
            <a:pPr marR="5080" algn="r">
              <a:lnSpc>
                <a:spcPct val="100000"/>
              </a:lnSpc>
            </a:pPr>
            <a:r>
              <a:rPr lang="en-US" b="1" dirty="0" smtClean="0">
                <a:latin typeface="Arial"/>
                <a:cs typeface="Arial"/>
              </a:rPr>
              <a:t>Flat Marker</a:t>
            </a:r>
            <a:endParaRPr lang="en-US" dirty="0">
              <a:latin typeface="Arial"/>
              <a:cs typeface="Arial"/>
            </a:endParaRPr>
          </a:p>
        </p:txBody>
      </p:sp>
      <p:sp>
        <p:nvSpPr>
          <p:cNvPr id="22" name="Rectangle 21"/>
          <p:cNvSpPr/>
          <p:nvPr/>
        </p:nvSpPr>
        <p:spPr>
          <a:xfrm>
            <a:off x="4759996" y="5902139"/>
            <a:ext cx="2100575" cy="369332"/>
          </a:xfrm>
          <a:prstGeom prst="rect">
            <a:avLst/>
          </a:prstGeom>
        </p:spPr>
        <p:txBody>
          <a:bodyPr wrap="none">
            <a:spAutoFit/>
          </a:bodyPr>
          <a:lstStyle/>
          <a:p>
            <a:pPr marR="5080" algn="r">
              <a:lnSpc>
                <a:spcPct val="100000"/>
              </a:lnSpc>
            </a:pPr>
            <a:r>
              <a:rPr lang="en-US" b="1" dirty="0" smtClean="0">
                <a:latin typeface="Arial"/>
                <a:cs typeface="Arial"/>
              </a:rPr>
              <a:t>Bronze Medallion</a:t>
            </a:r>
            <a:endParaRPr lang="en-US" dirty="0">
              <a:latin typeface="Arial"/>
              <a:cs typeface="Arial"/>
            </a:endParaRPr>
          </a:p>
        </p:txBody>
      </p:sp>
      <p:sp>
        <p:nvSpPr>
          <p:cNvPr id="23" name="Rectangle 22"/>
          <p:cNvSpPr/>
          <p:nvPr/>
        </p:nvSpPr>
        <p:spPr>
          <a:xfrm>
            <a:off x="3531354" y="3267670"/>
            <a:ext cx="1497846" cy="923330"/>
          </a:xfrm>
          <a:prstGeom prst="rect">
            <a:avLst/>
          </a:prstGeom>
        </p:spPr>
        <p:txBody>
          <a:bodyPr wrap="none">
            <a:spAutoFit/>
          </a:bodyPr>
          <a:lstStyle/>
          <a:p>
            <a:pPr marR="5080" algn="ctr">
              <a:lnSpc>
                <a:spcPct val="100000"/>
              </a:lnSpc>
            </a:pPr>
            <a:r>
              <a:rPr lang="en-US" b="1" dirty="0" smtClean="0">
                <a:latin typeface="Arial"/>
                <a:cs typeface="Arial"/>
              </a:rPr>
              <a:t>Presidential</a:t>
            </a:r>
          </a:p>
          <a:p>
            <a:pPr marR="5080" algn="ctr">
              <a:lnSpc>
                <a:spcPct val="100000"/>
              </a:lnSpc>
            </a:pPr>
            <a:r>
              <a:rPr lang="en-US" b="1" dirty="0" smtClean="0">
                <a:latin typeface="Arial"/>
                <a:cs typeface="Arial"/>
              </a:rPr>
              <a:t>Memorial</a:t>
            </a:r>
          </a:p>
          <a:p>
            <a:pPr marR="5080" algn="ctr">
              <a:lnSpc>
                <a:spcPct val="100000"/>
              </a:lnSpc>
            </a:pPr>
            <a:r>
              <a:rPr lang="en-US" b="1" dirty="0" smtClean="0">
                <a:latin typeface="Arial"/>
                <a:cs typeface="Arial"/>
              </a:rPr>
              <a:t>Certificate</a:t>
            </a:r>
            <a:endParaRPr lang="en-US" dirty="0">
              <a:latin typeface="Arial"/>
              <a:cs typeface="Arial"/>
            </a:endParaRPr>
          </a:p>
        </p:txBody>
      </p:sp>
      <p:sp>
        <p:nvSpPr>
          <p:cNvPr id="24" name="Rectangle 23"/>
          <p:cNvSpPr/>
          <p:nvPr/>
        </p:nvSpPr>
        <p:spPr>
          <a:xfrm>
            <a:off x="6868757" y="3374196"/>
            <a:ext cx="1382430" cy="369332"/>
          </a:xfrm>
          <a:prstGeom prst="rect">
            <a:avLst/>
          </a:prstGeom>
        </p:spPr>
        <p:txBody>
          <a:bodyPr wrap="none">
            <a:spAutoFit/>
          </a:bodyPr>
          <a:lstStyle/>
          <a:p>
            <a:pPr marR="5080" algn="r">
              <a:lnSpc>
                <a:spcPct val="100000"/>
              </a:lnSpc>
            </a:pPr>
            <a:r>
              <a:rPr lang="en-US" b="1" dirty="0" smtClean="0">
                <a:latin typeface="Arial"/>
                <a:cs typeface="Arial"/>
              </a:rPr>
              <a:t>Burial Flag</a:t>
            </a:r>
            <a:endParaRPr lang="en-US" dirty="0">
              <a:latin typeface="Arial"/>
              <a:cs typeface="Arial"/>
            </a:endParaRPr>
          </a:p>
        </p:txBody>
      </p:sp>
    </p:spTree>
    <p:extLst>
      <p:ext uri="{BB962C8B-B14F-4D97-AF65-F5344CB8AC3E}">
        <p14:creationId xmlns:p14="http://schemas.microsoft.com/office/powerpoint/2010/main" val="516640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36" y="220399"/>
            <a:ext cx="8358327" cy="553998"/>
          </a:xfrm>
        </p:spPr>
        <p:txBody>
          <a:bodyPr/>
          <a:lstStyle/>
          <a:p>
            <a:pPr algn="ctr"/>
            <a:r>
              <a:rPr lang="en-US" sz="3600" b="1" dirty="0" smtClean="0"/>
              <a:t>Military Funeral Honors</a:t>
            </a:r>
            <a:endParaRPr lang="en-US" sz="3600" b="1" dirty="0"/>
          </a:p>
        </p:txBody>
      </p:sp>
      <p:sp>
        <p:nvSpPr>
          <p:cNvPr id="3" name="Text Placeholder 2"/>
          <p:cNvSpPr>
            <a:spLocks noGrp="1"/>
          </p:cNvSpPr>
          <p:nvPr>
            <p:ph type="body" idx="1"/>
          </p:nvPr>
        </p:nvSpPr>
        <p:spPr>
          <a:xfrm>
            <a:off x="457200" y="1371600"/>
            <a:ext cx="8255000" cy="1661993"/>
          </a:xfrm>
          <a:blipFill>
            <a:blip r:embed="rId3"/>
            <a:tile tx="0" ty="0" sx="100000" sy="100000" flip="none" algn="tl"/>
          </a:blipFill>
        </p:spPr>
        <p:txBody>
          <a:bodyPr/>
          <a:lstStyle/>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Department of Defense (DoD) is responsible for providing military funeral honors</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Veterans organizations may assist in the provision of military funeral honors</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NCA cemetery staff may assist in coordinating military funeral honors</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5"/>
          </p:nvPr>
        </p:nvSpPr>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pic>
        <p:nvPicPr>
          <p:cNvPr id="1026" name="Picture 2" descr="http://ts1.mm.bing.net/th?&amp;id=HN.608055781846486048&amp;w=300&amp;h=300&amp;c=0&amp;pid=1.9&amp;rs=0&amp;p=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600" y="3461657"/>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1.mm.bing.net/th?&amp;id=HN.607989630765369542&amp;w=300&amp;h=300&amp;c=0&amp;pid=1.9&amp;rs=0&amp;p=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19600" y="3555610"/>
            <a:ext cx="3964368" cy="19552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emcotherej\Desktop\icarelogo.jpg"/>
          <p:cNvPicPr>
            <a:picLocks noChangeAspect="1" noChangeArrowheads="1"/>
          </p:cNvPicPr>
          <p:nvPr/>
        </p:nvPicPr>
        <p:blipFill>
          <a:blip r:embed="rId6"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a:spLocks noGrp="1"/>
          </p:cNvSpPr>
          <p:nvPr>
            <p:ph type="sldNum" sz="quarter" idx="7"/>
          </p:nvPr>
        </p:nvSpPr>
        <p:spPr>
          <a:xfrm>
            <a:off x="8414511" y="6465214"/>
            <a:ext cx="424689" cy="200986"/>
          </a:xfrm>
        </p:spPr>
        <p:txBody>
          <a:bodyPr/>
          <a:lstStyle/>
          <a:p>
            <a:pPr marL="102870">
              <a:lnSpc>
                <a:spcPct val="100000"/>
              </a:lnSpc>
            </a:pPr>
            <a:fld id="{81D60167-4931-47E6-BA6A-407CBD079E47}" type="slidenum">
              <a:rPr lang="en-US" spc="-10" smtClean="0"/>
              <a:t>17</a:t>
            </a:fld>
            <a:endParaRPr lang="en-US" spc="-10" dirty="0"/>
          </a:p>
        </p:txBody>
      </p:sp>
    </p:spTree>
    <p:extLst>
      <p:ext uri="{BB962C8B-B14F-4D97-AF65-F5344CB8AC3E}">
        <p14:creationId xmlns:p14="http://schemas.microsoft.com/office/powerpoint/2010/main" val="428306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36" y="220399"/>
            <a:ext cx="8358327" cy="1107996"/>
          </a:xfrm>
          <a:prstGeom prst="rect">
            <a:avLst/>
          </a:prstGeom>
        </p:spPr>
        <p:txBody>
          <a:bodyPr vert="horz" wrap="square" lIns="0" tIns="0" rIns="0" bIns="0" rtlCol="0">
            <a:spAutoFit/>
          </a:bodyPr>
          <a:lstStyle/>
          <a:p>
            <a:pPr marL="116839" algn="ctr">
              <a:lnSpc>
                <a:spcPct val="100000"/>
              </a:lnSpc>
            </a:pPr>
            <a:r>
              <a:rPr sz="3600" b="1" spc="-35" dirty="0">
                <a:latin typeface="Arial"/>
                <a:cs typeface="Arial"/>
              </a:rPr>
              <a:t>Am</a:t>
            </a:r>
            <a:r>
              <a:rPr sz="3600" b="1" spc="-40" dirty="0">
                <a:latin typeface="Arial"/>
                <a:cs typeface="Arial"/>
              </a:rPr>
              <a:t>e</a:t>
            </a:r>
            <a:r>
              <a:rPr sz="3600" b="1" spc="-20" dirty="0">
                <a:latin typeface="Arial"/>
                <a:cs typeface="Arial"/>
              </a:rPr>
              <a:t>rican</a:t>
            </a:r>
            <a:r>
              <a:rPr sz="3600" b="1" spc="30" dirty="0">
                <a:latin typeface="Arial"/>
                <a:cs typeface="Arial"/>
              </a:rPr>
              <a:t> </a:t>
            </a:r>
            <a:r>
              <a:rPr sz="3600" b="1" spc="-30" dirty="0">
                <a:latin typeface="Arial"/>
                <a:cs typeface="Arial"/>
              </a:rPr>
              <a:t>C</a:t>
            </a:r>
            <a:r>
              <a:rPr sz="3600" b="1" spc="-40" dirty="0">
                <a:latin typeface="Arial"/>
                <a:cs typeface="Arial"/>
              </a:rPr>
              <a:t>u</a:t>
            </a:r>
            <a:r>
              <a:rPr sz="3600" b="1" spc="-20" dirty="0">
                <a:latin typeface="Arial"/>
                <a:cs typeface="Arial"/>
              </a:rPr>
              <a:t>sto</a:t>
            </a:r>
            <a:r>
              <a:rPr sz="3600" b="1" spc="-55" dirty="0">
                <a:latin typeface="Arial"/>
                <a:cs typeface="Arial"/>
              </a:rPr>
              <a:t>m</a:t>
            </a:r>
            <a:r>
              <a:rPr sz="3600" b="1" spc="-20" dirty="0">
                <a:latin typeface="Arial"/>
                <a:cs typeface="Arial"/>
              </a:rPr>
              <a:t>er</a:t>
            </a:r>
            <a:endParaRPr sz="3600" dirty="0">
              <a:latin typeface="Arial"/>
              <a:cs typeface="Arial"/>
            </a:endParaRPr>
          </a:p>
          <a:p>
            <a:pPr marL="115570" algn="ctr">
              <a:lnSpc>
                <a:spcPct val="100000"/>
              </a:lnSpc>
            </a:pPr>
            <a:r>
              <a:rPr sz="3600" b="1" spc="-20" dirty="0">
                <a:latin typeface="Arial"/>
                <a:cs typeface="Arial"/>
              </a:rPr>
              <a:t>Satisfaction</a:t>
            </a:r>
            <a:r>
              <a:rPr sz="3600" b="1" spc="15" dirty="0">
                <a:latin typeface="Arial"/>
                <a:cs typeface="Arial"/>
              </a:rPr>
              <a:t> </a:t>
            </a:r>
            <a:r>
              <a:rPr sz="3600" b="1" spc="-25" dirty="0">
                <a:latin typeface="Arial"/>
                <a:cs typeface="Arial"/>
              </a:rPr>
              <a:t>Index</a:t>
            </a:r>
            <a:r>
              <a:rPr sz="3600" b="1" spc="-5" dirty="0">
                <a:latin typeface="Arial"/>
                <a:cs typeface="Arial"/>
              </a:rPr>
              <a:t> </a:t>
            </a:r>
            <a:r>
              <a:rPr sz="3600" b="1" spc="-25" dirty="0">
                <a:latin typeface="Arial"/>
                <a:cs typeface="Arial"/>
              </a:rPr>
              <a:t>(ACSI)</a:t>
            </a:r>
            <a:endParaRPr sz="3600" dirty="0">
              <a:latin typeface="Arial"/>
              <a:cs typeface="Arial"/>
            </a:endParaRPr>
          </a:p>
        </p:txBody>
      </p:sp>
      <p:sp>
        <p:nvSpPr>
          <p:cNvPr id="3" name="object 3"/>
          <p:cNvSpPr txBox="1"/>
          <p:nvPr/>
        </p:nvSpPr>
        <p:spPr>
          <a:xfrm>
            <a:off x="574040" y="1851000"/>
            <a:ext cx="7838440" cy="2416046"/>
          </a:xfrm>
          <a:prstGeom prst="rect">
            <a:avLst/>
          </a:prstGeom>
        </p:spPr>
        <p:txBody>
          <a:bodyPr vert="horz" wrap="square" lIns="0" tIns="0" rIns="0" bIns="0" rtlCol="0">
            <a:spAutoFit/>
          </a:bodyPr>
          <a:lstStyle/>
          <a:p>
            <a:pPr marL="469900" indent="-457200">
              <a:lnSpc>
                <a:spcPct val="100000"/>
              </a:lnSpc>
              <a:buFont typeface="Wingdings" panose="05000000000000000000" pitchFamily="2" charset="2"/>
              <a:buChar char="Ø"/>
              <a:tabLst>
                <a:tab pos="356235" algn="l"/>
                <a:tab pos="2996565" algn="l"/>
              </a:tabLst>
            </a:pPr>
            <a:r>
              <a:rPr sz="3200" dirty="0">
                <a:latin typeface="Arial"/>
                <a:cs typeface="Arial"/>
              </a:rPr>
              <a:t>In</a:t>
            </a:r>
            <a:r>
              <a:rPr sz="3200" spc="-10" dirty="0">
                <a:latin typeface="Arial"/>
                <a:cs typeface="Arial"/>
              </a:rPr>
              <a:t> 2</a:t>
            </a:r>
            <a:r>
              <a:rPr sz="3200" dirty="0">
                <a:latin typeface="Arial"/>
                <a:cs typeface="Arial"/>
              </a:rPr>
              <a:t>0</a:t>
            </a:r>
            <a:r>
              <a:rPr sz="3200" spc="-15" dirty="0">
                <a:latin typeface="Arial"/>
                <a:cs typeface="Arial"/>
              </a:rPr>
              <a:t>1</a:t>
            </a:r>
            <a:r>
              <a:rPr sz="3200" dirty="0">
                <a:latin typeface="Arial"/>
                <a:cs typeface="Arial"/>
              </a:rPr>
              <a:t>3,</a:t>
            </a:r>
            <a:r>
              <a:rPr sz="3200" spc="-25" dirty="0">
                <a:latin typeface="Arial"/>
                <a:cs typeface="Arial"/>
              </a:rPr>
              <a:t> </a:t>
            </a:r>
            <a:r>
              <a:rPr sz="3200" dirty="0">
                <a:latin typeface="Arial"/>
                <a:cs typeface="Arial"/>
              </a:rPr>
              <a:t>NCA	</a:t>
            </a:r>
            <a:r>
              <a:rPr sz="3200" spc="-15" dirty="0">
                <a:latin typeface="Arial"/>
                <a:cs typeface="Arial"/>
              </a:rPr>
              <a:t>a</a:t>
            </a:r>
            <a:r>
              <a:rPr sz="3200" dirty="0">
                <a:latin typeface="Arial"/>
                <a:cs typeface="Arial"/>
              </a:rPr>
              <a:t>g</a:t>
            </a:r>
            <a:r>
              <a:rPr sz="3200" spc="-15" dirty="0">
                <a:latin typeface="Arial"/>
                <a:cs typeface="Arial"/>
              </a:rPr>
              <a:t>a</a:t>
            </a:r>
            <a:r>
              <a:rPr sz="3200" dirty="0">
                <a:latin typeface="Arial"/>
                <a:cs typeface="Arial"/>
              </a:rPr>
              <a:t>in</a:t>
            </a:r>
            <a:r>
              <a:rPr sz="3200" spc="-10" dirty="0">
                <a:latin typeface="Arial"/>
                <a:cs typeface="Arial"/>
              </a:rPr>
              <a:t> a</a:t>
            </a:r>
            <a:r>
              <a:rPr sz="3200" dirty="0">
                <a:latin typeface="Arial"/>
                <a:cs typeface="Arial"/>
              </a:rPr>
              <a:t>chi</a:t>
            </a:r>
            <a:r>
              <a:rPr sz="3200" spc="-15" dirty="0">
                <a:latin typeface="Arial"/>
                <a:cs typeface="Arial"/>
              </a:rPr>
              <a:t>e</a:t>
            </a:r>
            <a:r>
              <a:rPr sz="3200" dirty="0">
                <a:latin typeface="Arial"/>
                <a:cs typeface="Arial"/>
              </a:rPr>
              <a:t>ved</a:t>
            </a:r>
            <a:r>
              <a:rPr sz="3200" spc="-25" dirty="0">
                <a:latin typeface="Arial"/>
                <a:cs typeface="Arial"/>
              </a:rPr>
              <a:t> </a:t>
            </a:r>
            <a:r>
              <a:rPr sz="3200" dirty="0">
                <a:latin typeface="Arial"/>
                <a:cs typeface="Arial"/>
              </a:rPr>
              <a:t>t</a:t>
            </a:r>
            <a:r>
              <a:rPr sz="3200" spc="-10" dirty="0">
                <a:latin typeface="Arial"/>
                <a:cs typeface="Arial"/>
              </a:rPr>
              <a:t>h</a:t>
            </a:r>
            <a:r>
              <a:rPr sz="3200" dirty="0">
                <a:latin typeface="Arial"/>
                <a:cs typeface="Arial"/>
              </a:rPr>
              <a:t>e</a:t>
            </a:r>
            <a:r>
              <a:rPr sz="3200" spc="-5" dirty="0">
                <a:latin typeface="Arial"/>
                <a:cs typeface="Arial"/>
              </a:rPr>
              <a:t> </a:t>
            </a:r>
            <a:r>
              <a:rPr sz="3200" u="heavy" dirty="0">
                <a:latin typeface="Arial"/>
                <a:cs typeface="Arial"/>
              </a:rPr>
              <a:t>h</a:t>
            </a:r>
            <a:r>
              <a:rPr sz="3200" u="heavy" spc="-10" dirty="0">
                <a:latin typeface="Arial"/>
                <a:cs typeface="Arial"/>
              </a:rPr>
              <a:t>i</a:t>
            </a:r>
            <a:r>
              <a:rPr sz="3200" u="heavy" dirty="0">
                <a:latin typeface="Arial"/>
                <a:cs typeface="Arial"/>
              </a:rPr>
              <a:t>g</a:t>
            </a:r>
            <a:r>
              <a:rPr sz="3200" u="heavy" spc="-15" dirty="0">
                <a:latin typeface="Arial"/>
                <a:cs typeface="Arial"/>
              </a:rPr>
              <a:t>h</a:t>
            </a:r>
            <a:r>
              <a:rPr sz="3200" u="heavy" dirty="0">
                <a:latin typeface="Arial"/>
                <a:cs typeface="Arial"/>
              </a:rPr>
              <a:t>est</a:t>
            </a:r>
            <a:endParaRPr sz="3200" dirty="0">
              <a:latin typeface="Arial"/>
              <a:cs typeface="Arial"/>
            </a:endParaRPr>
          </a:p>
          <a:p>
            <a:pPr marL="46990" algn="ctr">
              <a:lnSpc>
                <a:spcPct val="100000"/>
              </a:lnSpc>
            </a:pPr>
            <a:r>
              <a:rPr sz="3200" u="heavy" dirty="0">
                <a:latin typeface="Arial"/>
                <a:cs typeface="Arial"/>
              </a:rPr>
              <a:t>ra</a:t>
            </a:r>
            <a:r>
              <a:rPr sz="3200" u="heavy" spc="-10" dirty="0">
                <a:latin typeface="Arial"/>
                <a:cs typeface="Arial"/>
              </a:rPr>
              <a:t>n</a:t>
            </a:r>
            <a:r>
              <a:rPr sz="3200" u="heavy" dirty="0">
                <a:latin typeface="Arial"/>
                <a:cs typeface="Arial"/>
              </a:rPr>
              <a:t>king</a:t>
            </a:r>
            <a:r>
              <a:rPr sz="3200" u="heavy" spc="-25" dirty="0">
                <a:latin typeface="Arial"/>
                <a:cs typeface="Arial"/>
              </a:rPr>
              <a:t> </a:t>
            </a:r>
            <a:r>
              <a:rPr sz="3200" u="heavy" dirty="0">
                <a:latin typeface="Arial"/>
                <a:cs typeface="Arial"/>
              </a:rPr>
              <a:t>of</a:t>
            </a:r>
            <a:r>
              <a:rPr sz="3200" u="heavy" spc="-10" dirty="0">
                <a:latin typeface="Arial"/>
                <a:cs typeface="Arial"/>
              </a:rPr>
              <a:t> </a:t>
            </a:r>
            <a:r>
              <a:rPr sz="3200" u="heavy" dirty="0">
                <a:latin typeface="Arial"/>
                <a:cs typeface="Arial"/>
              </a:rPr>
              <a:t>a</a:t>
            </a:r>
            <a:r>
              <a:rPr sz="3200" u="heavy" spc="-10" dirty="0">
                <a:latin typeface="Arial"/>
                <a:cs typeface="Arial"/>
              </a:rPr>
              <a:t>n</a:t>
            </a:r>
            <a:r>
              <a:rPr sz="3200" u="heavy" dirty="0">
                <a:latin typeface="Arial"/>
                <a:cs typeface="Arial"/>
              </a:rPr>
              <a:t>y </a:t>
            </a:r>
            <a:r>
              <a:rPr sz="3200" u="heavy" spc="-15" dirty="0">
                <a:latin typeface="Arial"/>
                <a:cs typeface="Arial"/>
              </a:rPr>
              <a:t>p</a:t>
            </a:r>
            <a:r>
              <a:rPr sz="3200" u="heavy" dirty="0">
                <a:latin typeface="Arial"/>
                <a:cs typeface="Arial"/>
              </a:rPr>
              <a:t>art</a:t>
            </a:r>
            <a:r>
              <a:rPr sz="3200" u="heavy" spc="-10" dirty="0">
                <a:latin typeface="Arial"/>
                <a:cs typeface="Arial"/>
              </a:rPr>
              <a:t>i</a:t>
            </a:r>
            <a:r>
              <a:rPr sz="3200" u="heavy" dirty="0">
                <a:latin typeface="Arial"/>
                <a:cs typeface="Arial"/>
              </a:rPr>
              <a:t>cipa</a:t>
            </a:r>
            <a:r>
              <a:rPr sz="3200" u="heavy" spc="-10" dirty="0">
                <a:latin typeface="Arial"/>
                <a:cs typeface="Arial"/>
              </a:rPr>
              <a:t>t</a:t>
            </a:r>
            <a:r>
              <a:rPr sz="3200" u="heavy" dirty="0">
                <a:latin typeface="Arial"/>
                <a:cs typeface="Arial"/>
              </a:rPr>
              <a:t>ing</a:t>
            </a:r>
            <a:r>
              <a:rPr sz="3200" u="heavy" spc="-30" dirty="0">
                <a:latin typeface="Arial"/>
                <a:cs typeface="Arial"/>
              </a:rPr>
              <a:t> </a:t>
            </a:r>
            <a:r>
              <a:rPr sz="3200" u="heavy" dirty="0" smtClean="0">
                <a:latin typeface="Arial"/>
                <a:cs typeface="Arial"/>
              </a:rPr>
              <a:t>or</a:t>
            </a:r>
            <a:r>
              <a:rPr sz="3200" u="heavy" spc="-10" dirty="0" smtClean="0">
                <a:latin typeface="Arial"/>
                <a:cs typeface="Arial"/>
              </a:rPr>
              <a:t>g</a:t>
            </a:r>
            <a:r>
              <a:rPr sz="3200" u="heavy" dirty="0" smtClean="0">
                <a:latin typeface="Arial"/>
                <a:cs typeface="Arial"/>
              </a:rPr>
              <a:t>a</a:t>
            </a:r>
            <a:r>
              <a:rPr sz="3200" u="heavy" spc="-10" dirty="0" smtClean="0">
                <a:latin typeface="Arial"/>
                <a:cs typeface="Arial"/>
              </a:rPr>
              <a:t>n</a:t>
            </a:r>
            <a:r>
              <a:rPr sz="3200" u="heavy" dirty="0" smtClean="0">
                <a:latin typeface="Arial"/>
                <a:cs typeface="Arial"/>
              </a:rPr>
              <a:t>izati</a:t>
            </a:r>
            <a:r>
              <a:rPr sz="3200" u="heavy" spc="-15" dirty="0" smtClean="0">
                <a:latin typeface="Arial"/>
                <a:cs typeface="Arial"/>
              </a:rPr>
              <a:t>o</a:t>
            </a:r>
            <a:r>
              <a:rPr sz="3200" u="heavy" dirty="0" smtClean="0">
                <a:latin typeface="Arial"/>
                <a:cs typeface="Arial"/>
              </a:rPr>
              <a:t>n</a:t>
            </a:r>
            <a:r>
              <a:rPr lang="en-US" sz="3200" u="heavy" dirty="0" smtClean="0">
                <a:latin typeface="Arial"/>
                <a:cs typeface="Arial"/>
              </a:rPr>
              <a:t> – 96%!</a:t>
            </a:r>
            <a:endParaRPr sz="3200" dirty="0">
              <a:latin typeface="Arial"/>
              <a:cs typeface="Arial"/>
            </a:endParaRPr>
          </a:p>
          <a:p>
            <a:pPr marL="457200" indent="-457200">
              <a:lnSpc>
                <a:spcPct val="100000"/>
              </a:lnSpc>
              <a:spcBef>
                <a:spcPts val="27"/>
              </a:spcBef>
              <a:buFont typeface="Wingdings" panose="05000000000000000000" pitchFamily="2" charset="2"/>
              <a:buChar char="Ø"/>
            </a:pPr>
            <a:endParaRPr sz="2900" dirty="0">
              <a:latin typeface="Times New Roman"/>
              <a:cs typeface="Times New Roman"/>
            </a:endParaRPr>
          </a:p>
          <a:p>
            <a:pPr marL="469900" indent="-457200">
              <a:lnSpc>
                <a:spcPct val="100000"/>
              </a:lnSpc>
              <a:buFont typeface="Wingdings" panose="05000000000000000000" pitchFamily="2" charset="2"/>
              <a:buChar char="Ø"/>
              <a:tabLst>
                <a:tab pos="356235" algn="l"/>
              </a:tabLst>
            </a:pPr>
            <a:r>
              <a:rPr sz="3200" dirty="0">
                <a:latin typeface="Arial"/>
                <a:cs typeface="Arial"/>
              </a:rPr>
              <a:t>Fif</a:t>
            </a:r>
            <a:r>
              <a:rPr sz="3200" spc="-10" dirty="0">
                <a:latin typeface="Arial"/>
                <a:cs typeface="Arial"/>
              </a:rPr>
              <a:t>t</a:t>
            </a:r>
            <a:r>
              <a:rPr sz="3200" dirty="0">
                <a:latin typeface="Arial"/>
                <a:cs typeface="Arial"/>
              </a:rPr>
              <a:t>h co</a:t>
            </a:r>
            <a:r>
              <a:rPr sz="3200" spc="-15" dirty="0">
                <a:latin typeface="Arial"/>
                <a:cs typeface="Arial"/>
              </a:rPr>
              <a:t>n</a:t>
            </a:r>
            <a:r>
              <a:rPr sz="3200" dirty="0">
                <a:latin typeface="Arial"/>
                <a:cs typeface="Arial"/>
              </a:rPr>
              <a:t>secutive</a:t>
            </a:r>
            <a:r>
              <a:rPr sz="3200" spc="-45" dirty="0">
                <a:latin typeface="Arial"/>
                <a:cs typeface="Arial"/>
              </a:rPr>
              <a:t> </a:t>
            </a:r>
            <a:r>
              <a:rPr sz="3200" dirty="0">
                <a:latin typeface="Arial"/>
                <a:cs typeface="Arial"/>
              </a:rPr>
              <a:t>tim</a:t>
            </a:r>
            <a:r>
              <a:rPr sz="3200" spc="-15" dirty="0">
                <a:latin typeface="Arial"/>
                <a:cs typeface="Arial"/>
              </a:rPr>
              <a:t>e</a:t>
            </a:r>
            <a:r>
              <a:rPr sz="3200" dirty="0">
                <a:latin typeface="Arial"/>
                <a:cs typeface="Arial"/>
              </a:rPr>
              <a:t>!</a:t>
            </a:r>
          </a:p>
        </p:txBody>
      </p:sp>
      <p:sp>
        <p:nvSpPr>
          <p:cNvPr id="4" name="object 4"/>
          <p:cNvSpPr/>
          <p:nvPr/>
        </p:nvSpPr>
        <p:spPr>
          <a:xfrm>
            <a:off x="3029140" y="4482353"/>
            <a:ext cx="2928240" cy="1771000"/>
          </a:xfrm>
          <a:prstGeom prst="rect">
            <a:avLst/>
          </a:prstGeom>
          <a:blipFill>
            <a:blip r:embed="rId3" cstate="print"/>
            <a:stretch>
              <a:fillRect/>
            </a:stretch>
          </a:blipFill>
        </p:spPr>
        <p:txBody>
          <a:bodyPr wrap="square" lIns="0" tIns="0" rIns="0" bIns="0" rtlCol="0"/>
          <a:lstStyle/>
          <a:p>
            <a:endParaRPr/>
          </a:p>
        </p:txBody>
      </p:sp>
      <p:pic>
        <p:nvPicPr>
          <p:cNvPr id="8"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7"/>
          </p:nvPr>
        </p:nvSpPr>
        <p:spPr>
          <a:xfrm>
            <a:off x="8414511" y="6465214"/>
            <a:ext cx="348489" cy="177800"/>
          </a:xfrm>
        </p:spPr>
        <p:txBody>
          <a:bodyPr/>
          <a:lstStyle/>
          <a:p>
            <a:pPr marL="102870">
              <a:lnSpc>
                <a:spcPct val="100000"/>
              </a:lnSpc>
            </a:pPr>
            <a:fld id="{81D60167-4931-47E6-BA6A-407CBD079E47}" type="slidenum">
              <a:rPr lang="en-US" spc="-10" smtClean="0"/>
              <a:t>18</a:t>
            </a:fld>
            <a:endParaRPr lang="en-US" spc="-10" dirty="0"/>
          </a:p>
        </p:txBody>
      </p:sp>
      <p:sp>
        <p:nvSpPr>
          <p:cNvPr id="10" name="Footer Placeholder 3"/>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Tree>
    <p:extLst>
      <p:ext uri="{BB962C8B-B14F-4D97-AF65-F5344CB8AC3E}">
        <p14:creationId xmlns:p14="http://schemas.microsoft.com/office/powerpoint/2010/main" val="775559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36" y="220399"/>
            <a:ext cx="8358327" cy="725839"/>
          </a:xfrm>
          <a:prstGeom prst="rect">
            <a:avLst/>
          </a:prstGeom>
        </p:spPr>
        <p:txBody>
          <a:bodyPr vert="horz" wrap="square" lIns="0" tIns="170179" rIns="0" bIns="0" rtlCol="0">
            <a:spAutoFit/>
          </a:bodyPr>
          <a:lstStyle/>
          <a:p>
            <a:pPr marL="772160">
              <a:lnSpc>
                <a:spcPct val="100000"/>
              </a:lnSpc>
            </a:pPr>
            <a:r>
              <a:rPr sz="3600" b="1" dirty="0"/>
              <a:t>2013 Survey of Satisfaction</a:t>
            </a:r>
          </a:p>
        </p:txBody>
      </p:sp>
      <p:sp>
        <p:nvSpPr>
          <p:cNvPr id="3" name="object 3"/>
          <p:cNvSpPr txBox="1"/>
          <p:nvPr/>
        </p:nvSpPr>
        <p:spPr>
          <a:xfrm>
            <a:off x="4346575" y="1386885"/>
            <a:ext cx="4228465" cy="5232202"/>
          </a:xfrm>
          <a:prstGeom prst="rect">
            <a:avLst/>
          </a:prstGeom>
          <a:blipFill>
            <a:blip r:embed="rId3"/>
            <a:tile tx="0" ty="0" sx="100000" sy="100000" flip="none" algn="tl"/>
          </a:blipFill>
        </p:spPr>
        <p:txBody>
          <a:bodyPr vert="horz" wrap="square" lIns="0" tIns="0" rIns="0" bIns="0" rtlCol="0">
            <a:spAutoFit/>
          </a:bodyPr>
          <a:lstStyle/>
          <a:p>
            <a:pPr marL="469900" indent="-457200">
              <a:lnSpc>
                <a:spcPct val="100000"/>
              </a:lnSpc>
              <a:buFont typeface="Wingdings" panose="05000000000000000000" pitchFamily="2" charset="2"/>
              <a:buChar char="Ø"/>
              <a:tabLst>
                <a:tab pos="356235" algn="l"/>
              </a:tabLst>
            </a:pPr>
            <a:r>
              <a:rPr sz="2800" spc="-30" dirty="0">
                <a:latin typeface="Arial"/>
                <a:cs typeface="Arial"/>
              </a:rPr>
              <a:t>C</a:t>
            </a:r>
            <a:r>
              <a:rPr sz="2800" spc="-20" dirty="0">
                <a:latin typeface="Arial"/>
                <a:cs typeface="Arial"/>
              </a:rPr>
              <a:t>o</a:t>
            </a:r>
            <a:r>
              <a:rPr sz="2800" spc="-10" dirty="0">
                <a:latin typeface="Arial"/>
                <a:cs typeface="Arial"/>
              </a:rPr>
              <a:t>n</a:t>
            </a:r>
            <a:r>
              <a:rPr sz="2800" spc="-20" dirty="0">
                <a:latin typeface="Arial"/>
                <a:cs typeface="Arial"/>
              </a:rPr>
              <a:t>d</a:t>
            </a:r>
            <a:r>
              <a:rPr sz="2800" spc="-10" dirty="0">
                <a:latin typeface="Arial"/>
                <a:cs typeface="Arial"/>
              </a:rPr>
              <a:t>uct</a:t>
            </a:r>
            <a:r>
              <a:rPr sz="2800" spc="-15" dirty="0">
                <a:latin typeface="Arial"/>
                <a:cs typeface="Arial"/>
              </a:rPr>
              <a:t>e</a:t>
            </a:r>
            <a:r>
              <a:rPr sz="2800" spc="-20" dirty="0">
                <a:latin typeface="Arial"/>
                <a:cs typeface="Arial"/>
              </a:rPr>
              <a:t>d</a:t>
            </a:r>
            <a:r>
              <a:rPr sz="2800" spc="15" dirty="0">
                <a:latin typeface="Arial"/>
                <a:cs typeface="Arial"/>
              </a:rPr>
              <a:t> </a:t>
            </a:r>
            <a:r>
              <a:rPr sz="2800" spc="-20" dirty="0">
                <a:latin typeface="Arial"/>
                <a:cs typeface="Arial"/>
              </a:rPr>
              <a:t>a</a:t>
            </a:r>
            <a:r>
              <a:rPr sz="2800" spc="-10" dirty="0">
                <a:latin typeface="Arial"/>
                <a:cs typeface="Arial"/>
              </a:rPr>
              <a:t>n</a:t>
            </a:r>
            <a:r>
              <a:rPr sz="2800" spc="-20" dirty="0">
                <a:latin typeface="Arial"/>
                <a:cs typeface="Arial"/>
              </a:rPr>
              <a:t>n</a:t>
            </a:r>
            <a:r>
              <a:rPr sz="2800" spc="-10" dirty="0">
                <a:latin typeface="Arial"/>
                <a:cs typeface="Arial"/>
              </a:rPr>
              <a:t>u</a:t>
            </a:r>
            <a:r>
              <a:rPr sz="2800" spc="-20" dirty="0">
                <a:latin typeface="Arial"/>
                <a:cs typeface="Arial"/>
              </a:rPr>
              <a:t>a</a:t>
            </a:r>
            <a:r>
              <a:rPr sz="2800" spc="-5" dirty="0">
                <a:latin typeface="Arial"/>
                <a:cs typeface="Arial"/>
              </a:rPr>
              <a:t>l</a:t>
            </a:r>
            <a:r>
              <a:rPr sz="2800" spc="-15" dirty="0">
                <a:latin typeface="Arial"/>
                <a:cs typeface="Arial"/>
              </a:rPr>
              <a:t>ly</a:t>
            </a:r>
            <a:endParaRPr sz="2800" dirty="0">
              <a:latin typeface="Arial"/>
              <a:cs typeface="Arial"/>
            </a:endParaRPr>
          </a:p>
          <a:p>
            <a:pPr marL="355600">
              <a:lnSpc>
                <a:spcPct val="100000"/>
              </a:lnSpc>
            </a:pPr>
            <a:r>
              <a:rPr lang="en-US" sz="2800" spc="-15" dirty="0" smtClean="0">
                <a:latin typeface="Arial"/>
                <a:cs typeface="Arial"/>
              </a:rPr>
              <a:t> </a:t>
            </a:r>
            <a:r>
              <a:rPr sz="2800" spc="-15" dirty="0" smtClean="0">
                <a:latin typeface="Arial"/>
                <a:cs typeface="Arial"/>
              </a:rPr>
              <a:t>s</a:t>
            </a:r>
            <a:r>
              <a:rPr sz="2800" spc="-5" dirty="0" smtClean="0">
                <a:latin typeface="Arial"/>
                <a:cs typeface="Arial"/>
              </a:rPr>
              <a:t>i</a:t>
            </a:r>
            <a:r>
              <a:rPr sz="2800" spc="-20" dirty="0" smtClean="0">
                <a:latin typeface="Arial"/>
                <a:cs typeface="Arial"/>
              </a:rPr>
              <a:t>n</a:t>
            </a:r>
            <a:r>
              <a:rPr sz="2800" spc="-5" dirty="0" smtClean="0">
                <a:latin typeface="Arial"/>
                <a:cs typeface="Arial"/>
              </a:rPr>
              <a:t>c</a:t>
            </a:r>
            <a:r>
              <a:rPr sz="2800" spc="-20" dirty="0" smtClean="0">
                <a:latin typeface="Arial"/>
                <a:cs typeface="Arial"/>
              </a:rPr>
              <a:t>e</a:t>
            </a:r>
            <a:r>
              <a:rPr sz="2800" spc="-5" dirty="0" smtClean="0">
                <a:latin typeface="Arial"/>
                <a:cs typeface="Arial"/>
              </a:rPr>
              <a:t> </a:t>
            </a:r>
            <a:r>
              <a:rPr sz="2800" spc="-20" dirty="0">
                <a:latin typeface="Arial"/>
                <a:cs typeface="Arial"/>
              </a:rPr>
              <a:t>2</a:t>
            </a:r>
            <a:r>
              <a:rPr sz="2800" spc="-15" dirty="0">
                <a:latin typeface="Arial"/>
                <a:cs typeface="Arial"/>
              </a:rPr>
              <a:t>0</a:t>
            </a:r>
            <a:r>
              <a:rPr sz="2800" spc="-20" dirty="0">
                <a:latin typeface="Arial"/>
                <a:cs typeface="Arial"/>
              </a:rPr>
              <a:t>01</a:t>
            </a:r>
            <a:endParaRPr sz="2800" dirty="0">
              <a:latin typeface="Arial"/>
              <a:cs typeface="Arial"/>
            </a:endParaRPr>
          </a:p>
          <a:p>
            <a:pPr marL="469900" indent="-457200">
              <a:lnSpc>
                <a:spcPct val="100000"/>
              </a:lnSpc>
              <a:spcBef>
                <a:spcPts val="2350"/>
              </a:spcBef>
              <a:buFont typeface="Wingdings" panose="05000000000000000000" pitchFamily="2" charset="2"/>
              <a:buChar char="Ø"/>
              <a:tabLst>
                <a:tab pos="356235" algn="l"/>
              </a:tabLst>
            </a:pPr>
            <a:r>
              <a:rPr sz="2800" spc="-25" dirty="0">
                <a:latin typeface="Arial"/>
                <a:cs typeface="Arial"/>
              </a:rPr>
              <a:t>M</a:t>
            </a:r>
            <a:r>
              <a:rPr sz="2800" spc="-15" dirty="0">
                <a:latin typeface="Arial"/>
                <a:cs typeface="Arial"/>
              </a:rPr>
              <a:t>a</a:t>
            </a:r>
            <a:r>
              <a:rPr sz="2800" spc="-10" dirty="0">
                <a:latin typeface="Arial"/>
                <a:cs typeface="Arial"/>
              </a:rPr>
              <a:t>ile</a:t>
            </a:r>
            <a:r>
              <a:rPr sz="2800" spc="-20" dirty="0">
                <a:latin typeface="Arial"/>
                <a:cs typeface="Arial"/>
              </a:rPr>
              <a:t>d</a:t>
            </a:r>
            <a:r>
              <a:rPr sz="2800" spc="15" dirty="0">
                <a:latin typeface="Arial"/>
                <a:cs typeface="Arial"/>
              </a:rPr>
              <a:t> </a:t>
            </a:r>
            <a:r>
              <a:rPr sz="2800" spc="-15" dirty="0">
                <a:latin typeface="Arial"/>
                <a:cs typeface="Arial"/>
              </a:rPr>
              <a:t>to</a:t>
            </a:r>
            <a:r>
              <a:rPr sz="2800" spc="5" dirty="0">
                <a:latin typeface="Arial"/>
                <a:cs typeface="Arial"/>
              </a:rPr>
              <a:t> </a:t>
            </a:r>
            <a:r>
              <a:rPr sz="2800" spc="-15" dirty="0">
                <a:latin typeface="Arial"/>
                <a:cs typeface="Arial"/>
              </a:rPr>
              <a:t>n</a:t>
            </a:r>
            <a:r>
              <a:rPr sz="2800" spc="-20" dirty="0">
                <a:latin typeface="Arial"/>
                <a:cs typeface="Arial"/>
              </a:rPr>
              <a:t>e</a:t>
            </a:r>
            <a:r>
              <a:rPr sz="2800" spc="-5" dirty="0">
                <a:latin typeface="Arial"/>
                <a:cs typeface="Arial"/>
              </a:rPr>
              <a:t>x</a:t>
            </a:r>
            <a:r>
              <a:rPr sz="2800" spc="-10" dirty="0">
                <a:latin typeface="Arial"/>
                <a:cs typeface="Arial"/>
              </a:rPr>
              <a:t>t</a:t>
            </a:r>
            <a:r>
              <a:rPr sz="2800" spc="-5" dirty="0">
                <a:latin typeface="Arial"/>
                <a:cs typeface="Arial"/>
              </a:rPr>
              <a:t> </a:t>
            </a:r>
            <a:r>
              <a:rPr sz="2800" spc="-15" dirty="0">
                <a:latin typeface="Arial"/>
                <a:cs typeface="Arial"/>
              </a:rPr>
              <a:t>of</a:t>
            </a:r>
            <a:r>
              <a:rPr sz="2800" spc="-5" dirty="0">
                <a:latin typeface="Arial"/>
                <a:cs typeface="Arial"/>
              </a:rPr>
              <a:t> </a:t>
            </a:r>
            <a:r>
              <a:rPr sz="2800" spc="-15" dirty="0">
                <a:latin typeface="Arial"/>
                <a:cs typeface="Arial"/>
              </a:rPr>
              <a:t>kin</a:t>
            </a:r>
            <a:r>
              <a:rPr sz="2800" spc="10" dirty="0">
                <a:latin typeface="Arial"/>
                <a:cs typeface="Arial"/>
              </a:rPr>
              <a:t> </a:t>
            </a:r>
            <a:r>
              <a:rPr sz="2800" spc="-15" dirty="0" smtClean="0">
                <a:latin typeface="Arial"/>
                <a:cs typeface="Arial"/>
              </a:rPr>
              <a:t>a</a:t>
            </a:r>
            <a:r>
              <a:rPr sz="2800" spc="-20" dirty="0" smtClean="0">
                <a:latin typeface="Arial"/>
                <a:cs typeface="Arial"/>
              </a:rPr>
              <a:t>nd</a:t>
            </a:r>
            <a:r>
              <a:rPr lang="en-US" sz="2800" spc="-20" dirty="0" smtClean="0">
                <a:latin typeface="Arial"/>
                <a:cs typeface="Arial"/>
              </a:rPr>
              <a:t> </a:t>
            </a:r>
            <a:r>
              <a:rPr sz="2800" spc="-10" dirty="0" smtClean="0">
                <a:latin typeface="Arial"/>
                <a:cs typeface="Arial"/>
              </a:rPr>
              <a:t>f</a:t>
            </a:r>
            <a:r>
              <a:rPr sz="2800" spc="-15" dirty="0" smtClean="0">
                <a:latin typeface="Arial"/>
                <a:cs typeface="Arial"/>
              </a:rPr>
              <a:t>u</a:t>
            </a:r>
            <a:r>
              <a:rPr sz="2800" spc="-20" dirty="0" smtClean="0">
                <a:latin typeface="Arial"/>
                <a:cs typeface="Arial"/>
              </a:rPr>
              <a:t>n</a:t>
            </a:r>
            <a:r>
              <a:rPr sz="2800" spc="-10" dirty="0" smtClean="0">
                <a:latin typeface="Arial"/>
                <a:cs typeface="Arial"/>
              </a:rPr>
              <a:t>eral</a:t>
            </a:r>
            <a:r>
              <a:rPr sz="2800" spc="-5" dirty="0" smtClean="0">
                <a:latin typeface="Arial"/>
                <a:cs typeface="Arial"/>
              </a:rPr>
              <a:t> </a:t>
            </a:r>
            <a:r>
              <a:rPr sz="2800" spc="-15" dirty="0" smtClean="0">
                <a:latin typeface="Arial"/>
                <a:cs typeface="Arial"/>
              </a:rPr>
              <a:t>d</a:t>
            </a:r>
            <a:r>
              <a:rPr sz="2800" spc="-10" dirty="0" smtClean="0">
                <a:latin typeface="Arial"/>
                <a:cs typeface="Arial"/>
              </a:rPr>
              <a:t>i</a:t>
            </a:r>
            <a:r>
              <a:rPr sz="2800" spc="-5" dirty="0" smtClean="0">
                <a:latin typeface="Arial"/>
                <a:cs typeface="Arial"/>
              </a:rPr>
              <a:t>r</a:t>
            </a:r>
            <a:r>
              <a:rPr sz="2800" spc="-20" dirty="0" smtClean="0">
                <a:latin typeface="Arial"/>
                <a:cs typeface="Arial"/>
              </a:rPr>
              <a:t>e</a:t>
            </a:r>
            <a:r>
              <a:rPr sz="2800" spc="-5" dirty="0" smtClean="0">
                <a:latin typeface="Arial"/>
                <a:cs typeface="Arial"/>
              </a:rPr>
              <a:t>c</a:t>
            </a:r>
            <a:r>
              <a:rPr sz="2800" spc="-10" dirty="0" smtClean="0">
                <a:latin typeface="Arial"/>
                <a:cs typeface="Arial"/>
              </a:rPr>
              <a:t>t</a:t>
            </a:r>
            <a:r>
              <a:rPr sz="2800" spc="-15" dirty="0" smtClean="0">
                <a:latin typeface="Arial"/>
                <a:cs typeface="Arial"/>
              </a:rPr>
              <a:t>ors</a:t>
            </a:r>
            <a:endParaRPr lang="en-US" sz="2800" spc="-15" dirty="0" smtClean="0">
              <a:latin typeface="Arial"/>
              <a:cs typeface="Arial"/>
            </a:endParaRPr>
          </a:p>
          <a:p>
            <a:pPr marL="469900" indent="-457200">
              <a:spcBef>
                <a:spcPts val="2350"/>
              </a:spcBef>
              <a:buFont typeface="Wingdings" panose="05000000000000000000" pitchFamily="2" charset="2"/>
              <a:buChar char="Ø"/>
              <a:tabLst>
                <a:tab pos="356235" algn="l"/>
              </a:tabLst>
            </a:pPr>
            <a:r>
              <a:rPr lang="en-US" sz="2800" spc="-130" dirty="0">
                <a:latin typeface="Arial"/>
                <a:cs typeface="Arial"/>
              </a:rPr>
              <a:t>T</a:t>
            </a:r>
            <a:r>
              <a:rPr lang="en-US" sz="2800" spc="-10" dirty="0">
                <a:latin typeface="Arial"/>
                <a:cs typeface="Arial"/>
              </a:rPr>
              <a:t>i</a:t>
            </a:r>
            <a:r>
              <a:rPr lang="en-US" sz="2800" spc="-15" dirty="0">
                <a:latin typeface="Arial"/>
                <a:cs typeface="Arial"/>
              </a:rPr>
              <a:t>es</a:t>
            </a:r>
            <a:r>
              <a:rPr lang="en-US" sz="2800" spc="15" dirty="0">
                <a:latin typeface="Arial"/>
                <a:cs typeface="Arial"/>
              </a:rPr>
              <a:t> </a:t>
            </a:r>
            <a:r>
              <a:rPr lang="en-US" sz="2800" spc="-15" dirty="0">
                <a:latin typeface="Arial"/>
                <a:cs typeface="Arial"/>
              </a:rPr>
              <a:t>to</a:t>
            </a:r>
            <a:r>
              <a:rPr lang="en-US" sz="2800" spc="-5" dirty="0">
                <a:latin typeface="Arial"/>
                <a:cs typeface="Arial"/>
              </a:rPr>
              <a:t> </a:t>
            </a:r>
            <a:r>
              <a:rPr lang="en-US" sz="2800" spc="-10" dirty="0">
                <a:latin typeface="Arial"/>
                <a:cs typeface="Arial"/>
              </a:rPr>
              <a:t>st</a:t>
            </a:r>
            <a:r>
              <a:rPr lang="en-US" sz="2800" spc="-5" dirty="0">
                <a:latin typeface="Arial"/>
                <a:cs typeface="Arial"/>
              </a:rPr>
              <a:t>r</a:t>
            </a:r>
            <a:r>
              <a:rPr lang="en-US" sz="2800" spc="-20" dirty="0">
                <a:latin typeface="Arial"/>
                <a:cs typeface="Arial"/>
              </a:rPr>
              <a:t>a</a:t>
            </a:r>
            <a:r>
              <a:rPr lang="en-US" sz="2800" spc="-5" dirty="0">
                <a:latin typeface="Arial"/>
                <a:cs typeface="Arial"/>
              </a:rPr>
              <a:t>t</a:t>
            </a:r>
            <a:r>
              <a:rPr lang="en-US" sz="2800" spc="-20" dirty="0">
                <a:latin typeface="Arial"/>
                <a:cs typeface="Arial"/>
              </a:rPr>
              <a:t>e</a:t>
            </a:r>
            <a:r>
              <a:rPr lang="en-US" sz="2800" spc="-10" dirty="0">
                <a:latin typeface="Arial"/>
                <a:cs typeface="Arial"/>
              </a:rPr>
              <a:t>g</a:t>
            </a:r>
            <a:r>
              <a:rPr lang="en-US" sz="2800" spc="-15" dirty="0">
                <a:latin typeface="Arial"/>
                <a:cs typeface="Arial"/>
              </a:rPr>
              <a:t>ic</a:t>
            </a:r>
            <a:r>
              <a:rPr lang="en-US" sz="2800" spc="-5" dirty="0">
                <a:latin typeface="Arial"/>
                <a:cs typeface="Arial"/>
              </a:rPr>
              <a:t> </a:t>
            </a:r>
            <a:r>
              <a:rPr lang="en-US" sz="2800" spc="-20" dirty="0">
                <a:latin typeface="Arial"/>
                <a:cs typeface="Arial"/>
              </a:rPr>
              <a:t>p</a:t>
            </a:r>
            <a:r>
              <a:rPr lang="en-US" sz="2800" spc="-5" dirty="0">
                <a:latin typeface="Arial"/>
                <a:cs typeface="Arial"/>
              </a:rPr>
              <a:t>l</a:t>
            </a:r>
            <a:r>
              <a:rPr lang="en-US" sz="2800" spc="-20" dirty="0">
                <a:latin typeface="Arial"/>
                <a:cs typeface="Arial"/>
              </a:rPr>
              <a:t>an</a:t>
            </a:r>
            <a:r>
              <a:rPr lang="en-US" sz="2800" spc="-15" dirty="0">
                <a:latin typeface="Arial"/>
                <a:cs typeface="Arial"/>
              </a:rPr>
              <a:t> g</a:t>
            </a:r>
            <a:r>
              <a:rPr lang="en-US" sz="2800" spc="-10" dirty="0">
                <a:latin typeface="Arial"/>
                <a:cs typeface="Arial"/>
              </a:rPr>
              <a:t>o</a:t>
            </a:r>
            <a:r>
              <a:rPr lang="en-US" sz="2800" spc="-20" dirty="0">
                <a:latin typeface="Arial"/>
                <a:cs typeface="Arial"/>
              </a:rPr>
              <a:t>a</a:t>
            </a:r>
            <a:r>
              <a:rPr lang="en-US" sz="2800" spc="-5" dirty="0">
                <a:latin typeface="Arial"/>
                <a:cs typeface="Arial"/>
              </a:rPr>
              <a:t>l</a:t>
            </a:r>
            <a:r>
              <a:rPr lang="en-US" sz="2800" spc="-15" dirty="0">
                <a:latin typeface="Arial"/>
                <a:cs typeface="Arial"/>
              </a:rPr>
              <a:t>s</a:t>
            </a:r>
            <a:r>
              <a:rPr lang="en-US" sz="2800" spc="5" dirty="0">
                <a:latin typeface="Arial"/>
                <a:cs typeface="Arial"/>
              </a:rPr>
              <a:t> </a:t>
            </a:r>
            <a:r>
              <a:rPr lang="en-US" sz="2800" spc="-10" dirty="0">
                <a:latin typeface="Arial"/>
                <a:cs typeface="Arial"/>
              </a:rPr>
              <a:t>f</a:t>
            </a:r>
            <a:r>
              <a:rPr lang="en-US" sz="2800" spc="-15" dirty="0">
                <a:latin typeface="Arial"/>
                <a:cs typeface="Arial"/>
              </a:rPr>
              <a:t>o</a:t>
            </a:r>
            <a:r>
              <a:rPr lang="en-US" sz="2800" spc="-10" dirty="0">
                <a:latin typeface="Arial"/>
                <a:cs typeface="Arial"/>
              </a:rPr>
              <a:t>r</a:t>
            </a:r>
            <a:r>
              <a:rPr lang="en-US" sz="2800" spc="-5" dirty="0">
                <a:latin typeface="Arial"/>
                <a:cs typeface="Arial"/>
              </a:rPr>
              <a:t> </a:t>
            </a:r>
            <a:r>
              <a:rPr lang="en-US" sz="2800" spc="-15" dirty="0">
                <a:latin typeface="Arial"/>
                <a:cs typeface="Arial"/>
              </a:rPr>
              <a:t>cus</a:t>
            </a:r>
            <a:r>
              <a:rPr lang="en-US" sz="2800" spc="-5" dirty="0">
                <a:latin typeface="Arial"/>
                <a:cs typeface="Arial"/>
              </a:rPr>
              <a:t>t</a:t>
            </a:r>
            <a:r>
              <a:rPr lang="en-US" sz="2800" spc="-20" dirty="0">
                <a:latin typeface="Arial"/>
                <a:cs typeface="Arial"/>
              </a:rPr>
              <a:t>om</a:t>
            </a:r>
            <a:r>
              <a:rPr lang="en-US" sz="2800" spc="-15" dirty="0">
                <a:latin typeface="Arial"/>
                <a:cs typeface="Arial"/>
              </a:rPr>
              <a:t>e</a:t>
            </a:r>
            <a:r>
              <a:rPr lang="en-US" sz="2800" spc="-10" dirty="0">
                <a:latin typeface="Arial"/>
                <a:cs typeface="Arial"/>
              </a:rPr>
              <a:t>r s</a:t>
            </a:r>
            <a:r>
              <a:rPr lang="en-US" sz="2800" spc="-20" dirty="0">
                <a:latin typeface="Arial"/>
                <a:cs typeface="Arial"/>
              </a:rPr>
              <a:t>e</a:t>
            </a:r>
            <a:r>
              <a:rPr lang="en-US" sz="2800" dirty="0">
                <a:latin typeface="Arial"/>
                <a:cs typeface="Arial"/>
              </a:rPr>
              <a:t>r</a:t>
            </a:r>
            <a:r>
              <a:rPr lang="en-US" sz="2800" spc="-10" dirty="0">
                <a:latin typeface="Arial"/>
                <a:cs typeface="Arial"/>
              </a:rPr>
              <a:t>vic</a:t>
            </a:r>
            <a:r>
              <a:rPr lang="en-US" sz="2800" spc="-20" dirty="0">
                <a:latin typeface="Arial"/>
                <a:cs typeface="Arial"/>
              </a:rPr>
              <a:t>e</a:t>
            </a:r>
            <a:r>
              <a:rPr lang="en-US" sz="2800" spc="-5" dirty="0">
                <a:latin typeface="Arial"/>
                <a:cs typeface="Arial"/>
              </a:rPr>
              <a:t> </a:t>
            </a:r>
            <a:r>
              <a:rPr lang="en-US" sz="2800" spc="-20" dirty="0">
                <a:latin typeface="Arial"/>
                <a:cs typeface="Arial"/>
              </a:rPr>
              <a:t>a</a:t>
            </a:r>
            <a:r>
              <a:rPr lang="en-US" sz="2800" spc="-10" dirty="0">
                <a:latin typeface="Arial"/>
                <a:cs typeface="Arial"/>
              </a:rPr>
              <a:t>n</a:t>
            </a:r>
            <a:r>
              <a:rPr lang="en-US" sz="2800" spc="-20" dirty="0">
                <a:latin typeface="Arial"/>
                <a:cs typeface="Arial"/>
              </a:rPr>
              <a:t>d</a:t>
            </a:r>
            <a:r>
              <a:rPr lang="en-US" sz="2800" spc="5" dirty="0">
                <a:latin typeface="Arial"/>
                <a:cs typeface="Arial"/>
              </a:rPr>
              <a:t> </a:t>
            </a:r>
            <a:r>
              <a:rPr lang="en-US" sz="2800" spc="-10" dirty="0">
                <a:latin typeface="Arial"/>
                <a:cs typeface="Arial"/>
              </a:rPr>
              <a:t>c</a:t>
            </a:r>
            <a:r>
              <a:rPr lang="en-US" sz="2800" spc="-20" dirty="0">
                <a:latin typeface="Arial"/>
                <a:cs typeface="Arial"/>
              </a:rPr>
              <a:t>eme</a:t>
            </a:r>
            <a:r>
              <a:rPr lang="en-US" sz="2800" spc="-5" dirty="0">
                <a:latin typeface="Arial"/>
                <a:cs typeface="Arial"/>
              </a:rPr>
              <a:t>t</a:t>
            </a:r>
            <a:r>
              <a:rPr lang="en-US" sz="2800" spc="-20" dirty="0">
                <a:latin typeface="Arial"/>
                <a:cs typeface="Arial"/>
              </a:rPr>
              <a:t>e</a:t>
            </a:r>
            <a:r>
              <a:rPr lang="en-US" sz="2800" dirty="0">
                <a:latin typeface="Arial"/>
                <a:cs typeface="Arial"/>
              </a:rPr>
              <a:t>r</a:t>
            </a:r>
            <a:r>
              <a:rPr lang="en-US" sz="2800" spc="-15" dirty="0">
                <a:latin typeface="Arial"/>
                <a:cs typeface="Arial"/>
              </a:rPr>
              <a:t>y</a:t>
            </a:r>
            <a:r>
              <a:rPr lang="en-US" sz="2800" spc="-10" dirty="0">
                <a:latin typeface="Arial"/>
                <a:cs typeface="Arial"/>
              </a:rPr>
              <a:t> appearance;</a:t>
            </a:r>
            <a:r>
              <a:rPr lang="en-US" sz="2800" spc="10" dirty="0">
                <a:latin typeface="Arial"/>
                <a:cs typeface="Arial"/>
              </a:rPr>
              <a:t> </a:t>
            </a:r>
            <a:r>
              <a:rPr lang="en-US" sz="2800" spc="-5" dirty="0">
                <a:latin typeface="Arial"/>
                <a:cs typeface="Arial"/>
              </a:rPr>
              <a:t>i.e</a:t>
            </a:r>
            <a:r>
              <a:rPr lang="en-US" sz="2800" spc="-20" dirty="0">
                <a:latin typeface="Arial"/>
                <a:cs typeface="Arial"/>
              </a:rPr>
              <a:t>.</a:t>
            </a:r>
            <a:r>
              <a:rPr lang="en-US" sz="2800" spc="-10" dirty="0">
                <a:latin typeface="Arial"/>
                <a:cs typeface="Arial"/>
              </a:rPr>
              <a:t>,</a:t>
            </a:r>
            <a:r>
              <a:rPr lang="en-US" sz="2800" spc="-20" dirty="0">
                <a:latin typeface="Arial"/>
                <a:cs typeface="Arial"/>
              </a:rPr>
              <a:t> </a:t>
            </a:r>
            <a:r>
              <a:rPr lang="en-US" sz="2800" spc="-15" dirty="0">
                <a:latin typeface="Arial"/>
                <a:cs typeface="Arial"/>
              </a:rPr>
              <a:t>100%</a:t>
            </a:r>
            <a:r>
              <a:rPr lang="en-US" sz="2800" spc="-5" dirty="0">
                <a:latin typeface="Arial"/>
                <a:cs typeface="Arial"/>
              </a:rPr>
              <a:t> </a:t>
            </a:r>
            <a:r>
              <a:rPr lang="en-US" sz="2800" spc="-15" dirty="0">
                <a:latin typeface="Arial"/>
                <a:cs typeface="Arial"/>
              </a:rPr>
              <a:t>s</a:t>
            </a:r>
            <a:r>
              <a:rPr lang="en-US" sz="2800" spc="-10" dirty="0">
                <a:latin typeface="Arial"/>
                <a:cs typeface="Arial"/>
              </a:rPr>
              <a:t>atisf</a:t>
            </a:r>
            <a:r>
              <a:rPr lang="en-US" sz="2800" spc="-15" dirty="0">
                <a:latin typeface="Arial"/>
                <a:cs typeface="Arial"/>
              </a:rPr>
              <a:t>ac</a:t>
            </a:r>
            <a:r>
              <a:rPr lang="en-US" sz="2800" spc="-5" dirty="0">
                <a:latin typeface="Arial"/>
                <a:cs typeface="Arial"/>
              </a:rPr>
              <a:t>t</a:t>
            </a:r>
            <a:r>
              <a:rPr lang="en-US" sz="2800" spc="-10" dirty="0">
                <a:latin typeface="Arial"/>
                <a:cs typeface="Arial"/>
              </a:rPr>
              <a:t>i</a:t>
            </a:r>
            <a:r>
              <a:rPr lang="en-US" sz="2800" spc="-15" dirty="0">
                <a:latin typeface="Arial"/>
                <a:cs typeface="Arial"/>
              </a:rPr>
              <a:t>o</a:t>
            </a:r>
            <a:r>
              <a:rPr lang="en-US" sz="2800" spc="-20" dirty="0">
                <a:latin typeface="Arial"/>
                <a:cs typeface="Arial"/>
              </a:rPr>
              <a:t>n </a:t>
            </a:r>
            <a:r>
              <a:rPr lang="en-US" sz="2800" spc="-15" dirty="0">
                <a:latin typeface="Arial"/>
                <a:cs typeface="Arial"/>
              </a:rPr>
              <a:t>by</a:t>
            </a:r>
            <a:r>
              <a:rPr lang="en-US" sz="2800" spc="10" dirty="0">
                <a:latin typeface="Arial"/>
                <a:cs typeface="Arial"/>
              </a:rPr>
              <a:t> </a:t>
            </a:r>
            <a:r>
              <a:rPr lang="en-US" sz="2800" spc="-15" dirty="0">
                <a:latin typeface="Arial"/>
                <a:cs typeface="Arial"/>
              </a:rPr>
              <a:t>2</a:t>
            </a:r>
            <a:r>
              <a:rPr lang="en-US" sz="2800" spc="-20" dirty="0">
                <a:latin typeface="Arial"/>
                <a:cs typeface="Arial"/>
              </a:rPr>
              <a:t>0</a:t>
            </a:r>
            <a:r>
              <a:rPr lang="en-US" sz="2800" spc="-10" dirty="0">
                <a:latin typeface="Arial"/>
                <a:cs typeface="Arial"/>
              </a:rPr>
              <a:t>1</a:t>
            </a:r>
            <a:r>
              <a:rPr lang="en-US" sz="2800" spc="-20" dirty="0">
                <a:latin typeface="Arial"/>
                <a:cs typeface="Arial"/>
              </a:rPr>
              <a:t>5</a:t>
            </a:r>
            <a:endParaRPr lang="en-US" sz="2800" dirty="0">
              <a:latin typeface="Arial"/>
              <a:cs typeface="Arial"/>
            </a:endParaRPr>
          </a:p>
          <a:p>
            <a:pPr marL="12700">
              <a:lnSpc>
                <a:spcPct val="100000"/>
              </a:lnSpc>
              <a:spcBef>
                <a:spcPts val="2350"/>
              </a:spcBef>
              <a:tabLst>
                <a:tab pos="356235" algn="l"/>
              </a:tabLst>
            </a:pPr>
            <a:endParaRPr sz="2800" dirty="0">
              <a:latin typeface="Arial"/>
              <a:cs typeface="Arial"/>
            </a:endParaRPr>
          </a:p>
        </p:txBody>
      </p:sp>
      <p:sp>
        <p:nvSpPr>
          <p:cNvPr id="5" name="object 5"/>
          <p:cNvSpPr/>
          <p:nvPr/>
        </p:nvSpPr>
        <p:spPr>
          <a:xfrm>
            <a:off x="685800" y="1371600"/>
            <a:ext cx="3098038" cy="413067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681037" y="1366774"/>
            <a:ext cx="3107690" cy="4140200"/>
          </a:xfrm>
          <a:custGeom>
            <a:avLst/>
            <a:gdLst/>
            <a:ahLst/>
            <a:cxnLst/>
            <a:rect l="l" t="t" r="r" b="b"/>
            <a:pathLst>
              <a:path w="3107690" h="4140200">
                <a:moveTo>
                  <a:pt x="0" y="4140200"/>
                </a:moveTo>
                <a:lnTo>
                  <a:pt x="3107563" y="4140200"/>
                </a:lnTo>
                <a:lnTo>
                  <a:pt x="3107563" y="0"/>
                </a:lnTo>
                <a:lnTo>
                  <a:pt x="0" y="0"/>
                </a:lnTo>
                <a:lnTo>
                  <a:pt x="0" y="4140200"/>
                </a:lnTo>
                <a:close/>
              </a:path>
            </a:pathLst>
          </a:custGeom>
          <a:ln w="9525">
            <a:solidFill>
              <a:srgbClr val="1F487C"/>
            </a:solidFill>
          </a:ln>
        </p:spPr>
        <p:txBody>
          <a:bodyPr wrap="square" lIns="0" tIns="0" rIns="0" bIns="0" rtlCol="0"/>
          <a:lstStyle/>
          <a:p>
            <a:endParaRPr/>
          </a:p>
        </p:txBody>
      </p:sp>
      <p:sp>
        <p:nvSpPr>
          <p:cNvPr id="7" name="object 7"/>
          <p:cNvSpPr txBox="1"/>
          <p:nvPr/>
        </p:nvSpPr>
        <p:spPr>
          <a:xfrm>
            <a:off x="764540" y="5634409"/>
            <a:ext cx="2954020" cy="528320"/>
          </a:xfrm>
          <a:prstGeom prst="rect">
            <a:avLst/>
          </a:prstGeom>
          <a:blipFill>
            <a:blip r:embed="rId3"/>
            <a:tile tx="0" ty="0" sx="100000" sy="100000" flip="none" algn="tl"/>
          </a:blipFill>
        </p:spPr>
        <p:txBody>
          <a:bodyPr vert="horz" wrap="square" lIns="0" tIns="0" rIns="0" bIns="0" rtlCol="0">
            <a:spAutoFit/>
          </a:bodyPr>
          <a:lstStyle/>
          <a:p>
            <a:pPr marL="12700" marR="5080">
              <a:lnSpc>
                <a:spcPct val="100000"/>
              </a:lnSpc>
            </a:pPr>
            <a:r>
              <a:rPr sz="1800" b="1" dirty="0">
                <a:latin typeface="Arial"/>
                <a:cs typeface="Arial"/>
              </a:rPr>
              <a:t>Col</a:t>
            </a:r>
            <a:r>
              <a:rPr sz="1800" b="1" spc="5" dirty="0">
                <a:latin typeface="Arial"/>
                <a:cs typeface="Arial"/>
              </a:rPr>
              <a:t>u</a:t>
            </a:r>
            <a:r>
              <a:rPr sz="1800" b="1" dirty="0">
                <a:latin typeface="Arial"/>
                <a:cs typeface="Arial"/>
              </a:rPr>
              <a:t>mbari</a:t>
            </a:r>
            <a:r>
              <a:rPr sz="1800" b="1" spc="5" dirty="0">
                <a:latin typeface="Arial"/>
                <a:cs typeface="Arial"/>
              </a:rPr>
              <a:t>u</a:t>
            </a:r>
            <a:r>
              <a:rPr sz="1800" b="1" dirty="0">
                <a:latin typeface="Arial"/>
                <a:cs typeface="Arial"/>
              </a:rPr>
              <a:t>m,</a:t>
            </a:r>
            <a:r>
              <a:rPr sz="1800" b="1" spc="-10" dirty="0">
                <a:latin typeface="Arial"/>
                <a:cs typeface="Arial"/>
              </a:rPr>
              <a:t> </a:t>
            </a:r>
            <a:r>
              <a:rPr sz="1800" b="1" dirty="0">
                <a:latin typeface="Arial"/>
                <a:cs typeface="Arial"/>
              </a:rPr>
              <a:t>I</a:t>
            </a:r>
            <a:r>
              <a:rPr sz="1800" b="1" spc="5" dirty="0">
                <a:latin typeface="Arial"/>
                <a:cs typeface="Arial"/>
              </a:rPr>
              <a:t>nd</a:t>
            </a:r>
            <a:r>
              <a:rPr sz="1800" b="1" dirty="0">
                <a:latin typeface="Arial"/>
                <a:cs typeface="Arial"/>
              </a:rPr>
              <a:t>ia</a:t>
            </a:r>
            <a:r>
              <a:rPr sz="1800" b="1" spc="5" dirty="0">
                <a:latin typeface="Arial"/>
                <a:cs typeface="Arial"/>
              </a:rPr>
              <a:t>n</a:t>
            </a:r>
            <a:r>
              <a:rPr sz="1800" b="1" dirty="0">
                <a:latin typeface="Arial"/>
                <a:cs typeface="Arial"/>
              </a:rPr>
              <a:t>to</a:t>
            </a:r>
            <a:r>
              <a:rPr sz="1800" b="1" spc="20" dirty="0">
                <a:latin typeface="Arial"/>
                <a:cs typeface="Arial"/>
              </a:rPr>
              <a:t>w</a:t>
            </a:r>
            <a:r>
              <a:rPr sz="1800" b="1" dirty="0">
                <a:latin typeface="Arial"/>
                <a:cs typeface="Arial"/>
              </a:rPr>
              <a:t>n Gap </a:t>
            </a:r>
            <a:r>
              <a:rPr sz="1800" b="1" spc="-10" dirty="0">
                <a:latin typeface="Arial"/>
                <a:cs typeface="Arial"/>
              </a:rPr>
              <a:t>N</a:t>
            </a:r>
            <a:r>
              <a:rPr sz="1800" b="1" dirty="0">
                <a:latin typeface="Arial"/>
                <a:cs typeface="Arial"/>
              </a:rPr>
              <a:t>ati</a:t>
            </a:r>
            <a:r>
              <a:rPr sz="1800" b="1" spc="5" dirty="0">
                <a:latin typeface="Arial"/>
                <a:cs typeface="Arial"/>
              </a:rPr>
              <a:t>on</a:t>
            </a:r>
            <a:r>
              <a:rPr sz="1800" b="1" dirty="0">
                <a:latin typeface="Arial"/>
                <a:cs typeface="Arial"/>
              </a:rPr>
              <a:t>al Cemete</a:t>
            </a:r>
            <a:r>
              <a:rPr sz="1800" b="1" spc="-10" dirty="0">
                <a:latin typeface="Arial"/>
                <a:cs typeface="Arial"/>
              </a:rPr>
              <a:t>r</a:t>
            </a:r>
            <a:r>
              <a:rPr sz="1800" b="1" spc="-150" dirty="0">
                <a:latin typeface="Arial"/>
                <a:cs typeface="Arial"/>
              </a:rPr>
              <a:t>y</a:t>
            </a:r>
            <a:r>
              <a:rPr sz="1800" b="1" dirty="0">
                <a:latin typeface="Arial"/>
                <a:cs typeface="Arial"/>
              </a:rPr>
              <a:t>,</a:t>
            </a:r>
            <a:r>
              <a:rPr sz="1800" b="1" spc="25" dirty="0">
                <a:latin typeface="Arial"/>
                <a:cs typeface="Arial"/>
              </a:rPr>
              <a:t> </a:t>
            </a:r>
            <a:r>
              <a:rPr sz="1800" b="1" spc="-130" dirty="0">
                <a:latin typeface="Arial"/>
                <a:cs typeface="Arial"/>
              </a:rPr>
              <a:t>P</a:t>
            </a:r>
            <a:r>
              <a:rPr sz="1800" b="1" dirty="0">
                <a:latin typeface="Arial"/>
                <a:cs typeface="Arial"/>
              </a:rPr>
              <a:t>A</a:t>
            </a:r>
            <a:endParaRPr sz="1800" dirty="0">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pic>
        <p:nvPicPr>
          <p:cNvPr id="10" name="Picture 2" descr="C:\Users\cemcotherej\Desktop\icarelogo.jpg"/>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7"/>
          </p:nvPr>
        </p:nvSpPr>
        <p:spPr>
          <a:xfrm>
            <a:off x="8461378" y="6455742"/>
            <a:ext cx="454022" cy="210457"/>
          </a:xfrm>
        </p:spPr>
        <p:txBody>
          <a:bodyPr/>
          <a:lstStyle/>
          <a:p>
            <a:pPr marL="102870">
              <a:lnSpc>
                <a:spcPct val="100000"/>
              </a:lnSpc>
            </a:pPr>
            <a:fld id="{81D60167-4931-47E6-BA6A-407CBD079E47}" type="slidenum">
              <a:rPr lang="en-US" spc="-10" smtClean="0"/>
              <a:t>19</a:t>
            </a:fld>
            <a:endParaRPr lang="en-US" spc="-10" dirty="0"/>
          </a:p>
        </p:txBody>
      </p:sp>
    </p:spTree>
    <p:extLst>
      <p:ext uri="{BB962C8B-B14F-4D97-AF65-F5344CB8AC3E}">
        <p14:creationId xmlns:p14="http://schemas.microsoft.com/office/powerpoint/2010/main" val="3430339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36" y="220399"/>
            <a:ext cx="8358327" cy="801565"/>
          </a:xfrm>
          <a:prstGeom prst="rect">
            <a:avLst/>
          </a:prstGeom>
        </p:spPr>
        <p:txBody>
          <a:bodyPr vert="horz" wrap="square" lIns="0" tIns="182879" rIns="0" bIns="0" rtlCol="0">
            <a:spAutoFit/>
          </a:bodyPr>
          <a:lstStyle/>
          <a:p>
            <a:pPr marL="2204720">
              <a:lnSpc>
                <a:spcPts val="5235"/>
              </a:lnSpc>
            </a:pPr>
            <a:r>
              <a:rPr sz="3600" b="1" dirty="0"/>
              <a:t>Briefing</a:t>
            </a:r>
            <a:r>
              <a:rPr sz="3600" b="1" spc="-250" dirty="0"/>
              <a:t> </a:t>
            </a:r>
            <a:r>
              <a:rPr sz="3600" b="1" dirty="0"/>
              <a:t>Agenda</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3" name="object 3"/>
          <p:cNvSpPr txBox="1"/>
          <p:nvPr/>
        </p:nvSpPr>
        <p:spPr>
          <a:xfrm>
            <a:off x="381000" y="1146828"/>
            <a:ext cx="7162800" cy="4616648"/>
          </a:xfrm>
          <a:prstGeom prst="rect">
            <a:avLst/>
          </a:prstGeom>
          <a:blipFill>
            <a:blip r:embed="rId3"/>
            <a:tile tx="0" ty="0" sx="100000" sy="100000" flip="none" algn="tl"/>
          </a:blipFill>
        </p:spPr>
        <p:txBody>
          <a:bodyPr vert="horz" wrap="square" lIns="0" tIns="0" rIns="0" bIns="0" rtlCol="0">
            <a:spAutoFit/>
          </a:bodyPr>
          <a:lstStyle/>
          <a:p>
            <a:pPr marL="469900" indent="-457200">
              <a:lnSpc>
                <a:spcPct val="100000"/>
              </a:lnSpc>
              <a:spcBef>
                <a:spcPts val="770"/>
              </a:spcBef>
              <a:buFont typeface="Wingdings" panose="05000000000000000000" pitchFamily="2" charset="2"/>
              <a:buChar char="Ø"/>
              <a:tabLst>
                <a:tab pos="356235" algn="l"/>
              </a:tabLst>
            </a:pPr>
            <a:r>
              <a:rPr lang="en-US" sz="2400" dirty="0" smtClean="0">
                <a:latin typeface="Arial"/>
                <a:cs typeface="Arial"/>
              </a:rPr>
              <a:t>History and Mission</a:t>
            </a:r>
          </a:p>
          <a:p>
            <a:pPr marL="469900" indent="-457200">
              <a:spcBef>
                <a:spcPts val="770"/>
              </a:spcBef>
              <a:buFont typeface="Wingdings" panose="05000000000000000000" pitchFamily="2" charset="2"/>
              <a:buChar char="Ø"/>
              <a:tabLst>
                <a:tab pos="356235" algn="l"/>
              </a:tabLst>
            </a:pPr>
            <a:r>
              <a:rPr lang="en-US" sz="2400" dirty="0" smtClean="0">
                <a:latin typeface="Arial"/>
                <a:cs typeface="Arial"/>
              </a:rPr>
              <a:t>Field Structure</a:t>
            </a:r>
          </a:p>
          <a:p>
            <a:pPr marL="469900" indent="-457200">
              <a:spcBef>
                <a:spcPts val="770"/>
              </a:spcBef>
              <a:buFont typeface="Wingdings" panose="05000000000000000000" pitchFamily="2" charset="2"/>
              <a:buChar char="Ø"/>
              <a:tabLst>
                <a:tab pos="356235" algn="l"/>
              </a:tabLst>
            </a:pPr>
            <a:r>
              <a:rPr lang="en-US" sz="2400" dirty="0" smtClean="0">
                <a:latin typeface="Arial"/>
                <a:cs typeface="Arial"/>
              </a:rPr>
              <a:t>Budget and Workload Data</a:t>
            </a:r>
            <a:endParaRPr lang="en-US" sz="2400" dirty="0">
              <a:latin typeface="Arial"/>
              <a:cs typeface="Arial"/>
            </a:endParaRPr>
          </a:p>
          <a:p>
            <a:pPr marL="469900" indent="-457200">
              <a:spcBef>
                <a:spcPts val="770"/>
              </a:spcBef>
              <a:buFont typeface="Wingdings" panose="05000000000000000000" pitchFamily="2" charset="2"/>
              <a:buChar char="Ø"/>
              <a:tabLst>
                <a:tab pos="356235" algn="l"/>
              </a:tabLst>
            </a:pPr>
            <a:r>
              <a:rPr lang="en-US" sz="2400" dirty="0">
                <a:latin typeface="Arial"/>
                <a:cs typeface="Arial"/>
              </a:rPr>
              <a:t>Eligibility and Scheduling</a:t>
            </a:r>
          </a:p>
          <a:p>
            <a:pPr marL="469900" indent="-457200">
              <a:lnSpc>
                <a:spcPct val="100000"/>
              </a:lnSpc>
              <a:spcBef>
                <a:spcPts val="770"/>
              </a:spcBef>
              <a:buFont typeface="Wingdings" panose="05000000000000000000" pitchFamily="2" charset="2"/>
              <a:buChar char="Ø"/>
              <a:tabLst>
                <a:tab pos="356235" algn="l"/>
              </a:tabLst>
            </a:pPr>
            <a:r>
              <a:rPr lang="en-US" sz="2400" dirty="0" smtClean="0">
                <a:latin typeface="Arial"/>
                <a:cs typeface="Arial"/>
              </a:rPr>
              <a:t>Benefits</a:t>
            </a:r>
            <a:endParaRPr sz="2400" dirty="0">
              <a:latin typeface="Arial"/>
              <a:cs typeface="Arial"/>
            </a:endParaRPr>
          </a:p>
          <a:p>
            <a:pPr marL="469900" indent="-457200">
              <a:spcBef>
                <a:spcPts val="770"/>
              </a:spcBef>
              <a:buFont typeface="Wingdings" panose="05000000000000000000" pitchFamily="2" charset="2"/>
              <a:buChar char="Ø"/>
              <a:tabLst>
                <a:tab pos="356235" algn="l"/>
              </a:tabLst>
            </a:pPr>
            <a:r>
              <a:rPr lang="en-US" sz="2400" dirty="0" smtClean="0">
                <a:latin typeface="Arial"/>
                <a:cs typeface="Arial"/>
              </a:rPr>
              <a:t>Excellence</a:t>
            </a:r>
            <a:endParaRPr lang="en-US" sz="2400" dirty="0">
              <a:latin typeface="Arial"/>
              <a:cs typeface="Arial"/>
            </a:endParaRPr>
          </a:p>
          <a:p>
            <a:pPr marL="469900" indent="-457200">
              <a:lnSpc>
                <a:spcPct val="100000"/>
              </a:lnSpc>
              <a:spcBef>
                <a:spcPts val="770"/>
              </a:spcBef>
              <a:buFont typeface="Wingdings" panose="05000000000000000000" pitchFamily="2" charset="2"/>
              <a:buChar char="Ø"/>
              <a:tabLst>
                <a:tab pos="356235" algn="l"/>
              </a:tabLst>
            </a:pPr>
            <a:r>
              <a:rPr lang="en-US" sz="2400" dirty="0" smtClean="0">
                <a:latin typeface="Arial"/>
                <a:cs typeface="Arial"/>
              </a:rPr>
              <a:t>Future Burial Needs </a:t>
            </a:r>
            <a:endParaRPr sz="2400" dirty="0">
              <a:latin typeface="Arial"/>
              <a:cs typeface="Arial"/>
            </a:endParaRPr>
          </a:p>
          <a:p>
            <a:pPr marL="469900" indent="-457200">
              <a:lnSpc>
                <a:spcPct val="100000"/>
              </a:lnSpc>
              <a:spcBef>
                <a:spcPts val="765"/>
              </a:spcBef>
              <a:buFont typeface="Wingdings" panose="05000000000000000000" pitchFamily="2" charset="2"/>
              <a:buChar char="Ø"/>
              <a:tabLst>
                <a:tab pos="356235" algn="l"/>
              </a:tabLst>
            </a:pPr>
            <a:r>
              <a:rPr lang="en-US" sz="2400" dirty="0" smtClean="0">
                <a:latin typeface="Arial"/>
                <a:cs typeface="Arial"/>
              </a:rPr>
              <a:t>NCA Contracting</a:t>
            </a:r>
          </a:p>
          <a:p>
            <a:pPr marL="469900" indent="-457200">
              <a:lnSpc>
                <a:spcPct val="100000"/>
              </a:lnSpc>
              <a:spcBef>
                <a:spcPts val="765"/>
              </a:spcBef>
              <a:buFont typeface="Wingdings" panose="05000000000000000000" pitchFamily="2" charset="2"/>
              <a:buChar char="Ø"/>
              <a:tabLst>
                <a:tab pos="356235" algn="l"/>
              </a:tabLst>
            </a:pPr>
            <a:r>
              <a:rPr lang="en-US" sz="2400" dirty="0" smtClean="0">
                <a:latin typeface="Arial"/>
                <a:cs typeface="Arial"/>
              </a:rPr>
              <a:t>What We Buy</a:t>
            </a:r>
          </a:p>
          <a:p>
            <a:pPr marL="469900" indent="-457200">
              <a:lnSpc>
                <a:spcPct val="100000"/>
              </a:lnSpc>
              <a:spcBef>
                <a:spcPts val="765"/>
              </a:spcBef>
              <a:buFont typeface="Wingdings" panose="05000000000000000000" pitchFamily="2" charset="2"/>
              <a:buChar char="Ø"/>
              <a:tabLst>
                <a:tab pos="356235" algn="l"/>
              </a:tabLst>
            </a:pPr>
            <a:r>
              <a:rPr lang="en-US" sz="2400" dirty="0" smtClean="0">
                <a:latin typeface="Arial"/>
                <a:cs typeface="Arial"/>
              </a:rPr>
              <a:t>Questions </a:t>
            </a:r>
          </a:p>
        </p:txBody>
      </p:sp>
      <p:pic>
        <p:nvPicPr>
          <p:cNvPr id="6"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7"/>
          </p:nvPr>
        </p:nvSpPr>
        <p:spPr/>
        <p:txBody>
          <a:bodyPr/>
          <a:lstStyle/>
          <a:p>
            <a:pPr marL="102870">
              <a:lnSpc>
                <a:spcPct val="100000"/>
              </a:lnSpc>
            </a:pPr>
            <a:fld id="{81D60167-4931-47E6-BA6A-407CBD079E47}" type="slidenum">
              <a:rPr lang="en-US" spc="-10" smtClean="0"/>
              <a:t>2</a:t>
            </a:fld>
            <a:endParaRPr lang="en-US" spc="-1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36" y="109609"/>
            <a:ext cx="8358327" cy="848508"/>
          </a:xfrm>
          <a:prstGeom prst="rect">
            <a:avLst/>
          </a:prstGeom>
        </p:spPr>
        <p:txBody>
          <a:bodyPr vert="horz" wrap="square" lIns="0" tIns="291662" rIns="0" bIns="0" rtlCol="0">
            <a:spAutoFit/>
          </a:bodyPr>
          <a:lstStyle/>
          <a:p>
            <a:pPr marL="155575">
              <a:lnSpc>
                <a:spcPct val="100000"/>
              </a:lnSpc>
            </a:pPr>
            <a:r>
              <a:rPr sz="3600" b="1" spc="-30" dirty="0"/>
              <a:t>NCA</a:t>
            </a:r>
            <a:r>
              <a:rPr sz="3600" b="1" spc="-225" dirty="0"/>
              <a:t> </a:t>
            </a:r>
            <a:r>
              <a:rPr sz="3600" b="1" spc="-20" dirty="0"/>
              <a:t>Best</a:t>
            </a:r>
            <a:r>
              <a:rPr sz="3600" b="1" spc="10" dirty="0"/>
              <a:t> </a:t>
            </a:r>
            <a:r>
              <a:rPr sz="3600" b="1" spc="-25" dirty="0"/>
              <a:t>Prac</a:t>
            </a:r>
            <a:r>
              <a:rPr sz="3600" b="1" spc="-5" dirty="0"/>
              <a:t>t</a:t>
            </a:r>
            <a:r>
              <a:rPr sz="3600" b="1" spc="-20" dirty="0"/>
              <a:t>ices</a:t>
            </a:r>
            <a:endParaRPr sz="3600" b="1" dirty="0"/>
          </a:p>
        </p:txBody>
      </p:sp>
      <p:sp>
        <p:nvSpPr>
          <p:cNvPr id="3" name="object 3"/>
          <p:cNvSpPr/>
          <p:nvPr/>
        </p:nvSpPr>
        <p:spPr>
          <a:xfrm>
            <a:off x="5562600" y="564641"/>
            <a:ext cx="2514600" cy="205435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5210175" y="3352762"/>
            <a:ext cx="3248025" cy="224536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1222044" y="2757097"/>
            <a:ext cx="2945130"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R</a:t>
            </a:r>
            <a:r>
              <a:rPr sz="1800" b="1" spc="-10" dirty="0">
                <a:latin typeface="Arial"/>
                <a:cs typeface="Arial"/>
              </a:rPr>
              <a:t>a</a:t>
            </a:r>
            <a:r>
              <a:rPr sz="1800" b="1" dirty="0">
                <a:latin typeface="Arial"/>
                <a:cs typeface="Arial"/>
              </a:rPr>
              <a:t>ise</a:t>
            </a:r>
            <a:r>
              <a:rPr sz="1800" b="1" spc="5" dirty="0">
                <a:latin typeface="Arial"/>
                <a:cs typeface="Arial"/>
              </a:rPr>
              <a:t> </a:t>
            </a:r>
            <a:r>
              <a:rPr sz="1800" b="1" dirty="0">
                <a:latin typeface="Arial"/>
                <a:cs typeface="Arial"/>
              </a:rPr>
              <a:t>and </a:t>
            </a:r>
            <a:r>
              <a:rPr sz="1800" b="1" spc="-10" dirty="0">
                <a:latin typeface="Arial"/>
                <a:cs typeface="Arial"/>
              </a:rPr>
              <a:t>R</a:t>
            </a:r>
            <a:r>
              <a:rPr sz="1800" b="1" dirty="0">
                <a:latin typeface="Arial"/>
                <a:cs typeface="Arial"/>
              </a:rPr>
              <a:t>e</a:t>
            </a:r>
            <a:r>
              <a:rPr sz="1800" b="1" spc="-10" dirty="0">
                <a:latin typeface="Arial"/>
                <a:cs typeface="Arial"/>
              </a:rPr>
              <a:t>a</a:t>
            </a:r>
            <a:r>
              <a:rPr sz="1800" b="1" dirty="0">
                <a:latin typeface="Arial"/>
                <a:cs typeface="Arial"/>
              </a:rPr>
              <a:t>l</a:t>
            </a:r>
            <a:r>
              <a:rPr sz="1800" b="1" spc="5" dirty="0">
                <a:latin typeface="Arial"/>
                <a:cs typeface="Arial"/>
              </a:rPr>
              <a:t>i</a:t>
            </a:r>
            <a:r>
              <a:rPr sz="1800" b="1" dirty="0">
                <a:latin typeface="Arial"/>
                <a:cs typeface="Arial"/>
              </a:rPr>
              <a:t>gn</a:t>
            </a:r>
            <a:r>
              <a:rPr sz="1800" b="1" spc="-5" dirty="0">
                <a:latin typeface="Arial"/>
                <a:cs typeface="Arial"/>
              </a:rPr>
              <a:t> </a:t>
            </a:r>
            <a:r>
              <a:rPr sz="1800" b="1" dirty="0">
                <a:latin typeface="Arial"/>
                <a:cs typeface="Arial"/>
              </a:rPr>
              <a:t>pro</a:t>
            </a:r>
            <a:r>
              <a:rPr sz="1800" b="1" spc="5" dirty="0">
                <a:latin typeface="Arial"/>
                <a:cs typeface="Arial"/>
              </a:rPr>
              <a:t>j</a:t>
            </a:r>
            <a:r>
              <a:rPr sz="1800" b="1" dirty="0">
                <a:latin typeface="Arial"/>
                <a:cs typeface="Arial"/>
              </a:rPr>
              <a:t>e</a:t>
            </a:r>
            <a:r>
              <a:rPr sz="1800" b="1" spc="-10" dirty="0">
                <a:latin typeface="Arial"/>
                <a:cs typeface="Arial"/>
              </a:rPr>
              <a:t>c</a:t>
            </a:r>
            <a:r>
              <a:rPr sz="1800" b="1" dirty="0">
                <a:latin typeface="Arial"/>
                <a:cs typeface="Arial"/>
              </a:rPr>
              <a:t>ts</a:t>
            </a:r>
            <a:endParaRPr sz="1800">
              <a:latin typeface="Arial"/>
              <a:cs typeface="Arial"/>
            </a:endParaRPr>
          </a:p>
        </p:txBody>
      </p:sp>
      <p:sp>
        <p:nvSpPr>
          <p:cNvPr id="6" name="object 6"/>
          <p:cNvSpPr txBox="1"/>
          <p:nvPr/>
        </p:nvSpPr>
        <p:spPr>
          <a:xfrm>
            <a:off x="5289930" y="2708876"/>
            <a:ext cx="3070225" cy="228600"/>
          </a:xfrm>
          <a:prstGeom prst="rect">
            <a:avLst/>
          </a:prstGeom>
        </p:spPr>
        <p:txBody>
          <a:bodyPr vert="horz" wrap="square" lIns="0" tIns="0" rIns="0" bIns="0" rtlCol="0">
            <a:spAutoFit/>
          </a:bodyPr>
          <a:lstStyle/>
          <a:p>
            <a:pPr marL="12700">
              <a:lnSpc>
                <a:spcPct val="100000"/>
              </a:lnSpc>
            </a:pPr>
            <a:r>
              <a:rPr sz="1600" b="1" spc="-10" dirty="0">
                <a:latin typeface="Arial"/>
                <a:cs typeface="Arial"/>
              </a:rPr>
              <a:t>Ins</a:t>
            </a:r>
            <a:r>
              <a:rPr sz="1600" b="1" spc="-20" dirty="0">
                <a:latin typeface="Arial"/>
                <a:cs typeface="Arial"/>
              </a:rPr>
              <a:t>t</a:t>
            </a:r>
            <a:r>
              <a:rPr sz="1600" b="1" spc="-10" dirty="0">
                <a:latin typeface="Arial"/>
                <a:cs typeface="Arial"/>
              </a:rPr>
              <a:t>allation</a:t>
            </a:r>
            <a:r>
              <a:rPr sz="1600" b="1" spc="50" dirty="0">
                <a:latin typeface="Arial"/>
                <a:cs typeface="Arial"/>
              </a:rPr>
              <a:t> </a:t>
            </a:r>
            <a:r>
              <a:rPr sz="1600" b="1" spc="-10" dirty="0">
                <a:latin typeface="Arial"/>
                <a:cs typeface="Arial"/>
              </a:rPr>
              <a:t>of</a:t>
            </a:r>
            <a:r>
              <a:rPr sz="1600" b="1" dirty="0">
                <a:latin typeface="Arial"/>
                <a:cs typeface="Arial"/>
              </a:rPr>
              <a:t> </a:t>
            </a:r>
            <a:r>
              <a:rPr sz="1600" b="1" spc="-10" dirty="0">
                <a:latin typeface="Arial"/>
                <a:cs typeface="Arial"/>
              </a:rPr>
              <a:t>Sup</a:t>
            </a:r>
            <a:r>
              <a:rPr sz="1600" b="1" spc="-20" dirty="0">
                <a:latin typeface="Arial"/>
                <a:cs typeface="Arial"/>
              </a:rPr>
              <a:t>p</a:t>
            </a:r>
            <a:r>
              <a:rPr sz="1600" b="1" spc="-10" dirty="0">
                <a:latin typeface="Arial"/>
                <a:cs typeface="Arial"/>
              </a:rPr>
              <a:t>ort</a:t>
            </a:r>
            <a:r>
              <a:rPr sz="1600" b="1" spc="15" dirty="0">
                <a:latin typeface="Arial"/>
                <a:cs typeface="Arial"/>
              </a:rPr>
              <a:t> </a:t>
            </a:r>
            <a:r>
              <a:rPr sz="1600" b="1" spc="-15" dirty="0">
                <a:latin typeface="Arial"/>
                <a:cs typeface="Arial"/>
              </a:rPr>
              <a:t>S</a:t>
            </a:r>
            <a:r>
              <a:rPr sz="1600" b="1" spc="-45" dirty="0">
                <a:latin typeface="Arial"/>
                <a:cs typeface="Arial"/>
              </a:rPr>
              <a:t>y</a:t>
            </a:r>
            <a:r>
              <a:rPr sz="1600" b="1" spc="-10" dirty="0">
                <a:latin typeface="Arial"/>
                <a:cs typeface="Arial"/>
              </a:rPr>
              <a:t>ste</a:t>
            </a:r>
            <a:r>
              <a:rPr sz="1600" b="1" spc="-20" dirty="0">
                <a:latin typeface="Arial"/>
                <a:cs typeface="Arial"/>
              </a:rPr>
              <a:t>m</a:t>
            </a:r>
            <a:r>
              <a:rPr sz="1600" b="1" spc="-10" dirty="0">
                <a:latin typeface="Arial"/>
                <a:cs typeface="Arial"/>
              </a:rPr>
              <a:t>s</a:t>
            </a:r>
            <a:endParaRPr sz="1600">
              <a:latin typeface="Arial"/>
              <a:cs typeface="Arial"/>
            </a:endParaRPr>
          </a:p>
        </p:txBody>
      </p:sp>
      <p:sp>
        <p:nvSpPr>
          <p:cNvPr id="7" name="object 7"/>
          <p:cNvSpPr txBox="1"/>
          <p:nvPr/>
        </p:nvSpPr>
        <p:spPr>
          <a:xfrm>
            <a:off x="5968110" y="5669424"/>
            <a:ext cx="1724660" cy="228600"/>
          </a:xfrm>
          <a:prstGeom prst="rect">
            <a:avLst/>
          </a:prstGeom>
        </p:spPr>
        <p:txBody>
          <a:bodyPr vert="horz" wrap="square" lIns="0" tIns="0" rIns="0" bIns="0" rtlCol="0">
            <a:spAutoFit/>
          </a:bodyPr>
          <a:lstStyle/>
          <a:p>
            <a:pPr marL="12700">
              <a:lnSpc>
                <a:spcPct val="100000"/>
              </a:lnSpc>
            </a:pPr>
            <a:r>
              <a:rPr sz="1600" b="1" spc="-10" dirty="0">
                <a:latin typeface="Arial"/>
                <a:cs typeface="Arial"/>
              </a:rPr>
              <a:t>Pre</a:t>
            </a:r>
            <a:r>
              <a:rPr sz="1600" b="1" spc="-15" dirty="0">
                <a:latin typeface="Arial"/>
                <a:cs typeface="Arial"/>
              </a:rPr>
              <a:t>-</a:t>
            </a:r>
            <a:r>
              <a:rPr sz="1600" b="1" spc="-10" dirty="0">
                <a:latin typeface="Arial"/>
                <a:cs typeface="Arial"/>
              </a:rPr>
              <a:t>placed</a:t>
            </a:r>
            <a:r>
              <a:rPr sz="1600" b="1" spc="15" dirty="0">
                <a:latin typeface="Arial"/>
                <a:cs typeface="Arial"/>
              </a:rPr>
              <a:t> </a:t>
            </a:r>
            <a:r>
              <a:rPr sz="1600" b="1" spc="-10" dirty="0">
                <a:latin typeface="Arial"/>
                <a:cs typeface="Arial"/>
              </a:rPr>
              <a:t>cr</a:t>
            </a:r>
            <a:r>
              <a:rPr sz="1600" b="1" spc="-45" dirty="0">
                <a:latin typeface="Arial"/>
                <a:cs typeface="Arial"/>
              </a:rPr>
              <a:t>y</a:t>
            </a:r>
            <a:r>
              <a:rPr sz="1600" b="1" spc="-10" dirty="0">
                <a:latin typeface="Arial"/>
                <a:cs typeface="Arial"/>
              </a:rPr>
              <a:t>p</a:t>
            </a:r>
            <a:r>
              <a:rPr sz="1600" b="1" spc="-20" dirty="0">
                <a:latin typeface="Arial"/>
                <a:cs typeface="Arial"/>
              </a:rPr>
              <a:t>t</a:t>
            </a:r>
            <a:r>
              <a:rPr sz="1600" b="1" spc="-10" dirty="0">
                <a:latin typeface="Arial"/>
                <a:cs typeface="Arial"/>
              </a:rPr>
              <a:t>s</a:t>
            </a:r>
            <a:endParaRPr sz="1600">
              <a:latin typeface="Arial"/>
              <a:cs typeface="Arial"/>
            </a:endParaRPr>
          </a:p>
        </p:txBody>
      </p:sp>
      <p:sp>
        <p:nvSpPr>
          <p:cNvPr id="8" name="object 8"/>
          <p:cNvSpPr txBox="1"/>
          <p:nvPr/>
        </p:nvSpPr>
        <p:spPr>
          <a:xfrm>
            <a:off x="1583816" y="5669424"/>
            <a:ext cx="2056764" cy="228600"/>
          </a:xfrm>
          <a:prstGeom prst="rect">
            <a:avLst/>
          </a:prstGeom>
        </p:spPr>
        <p:txBody>
          <a:bodyPr vert="horz" wrap="square" lIns="0" tIns="0" rIns="0" bIns="0" rtlCol="0">
            <a:spAutoFit/>
          </a:bodyPr>
          <a:lstStyle/>
          <a:p>
            <a:pPr marL="12700">
              <a:lnSpc>
                <a:spcPct val="100000"/>
              </a:lnSpc>
            </a:pPr>
            <a:r>
              <a:rPr sz="1600" b="1" spc="-10" dirty="0">
                <a:latin typeface="Arial"/>
                <a:cs typeface="Arial"/>
              </a:rPr>
              <a:t>Sustaina</a:t>
            </a:r>
            <a:r>
              <a:rPr sz="1600" b="1" spc="-20" dirty="0">
                <a:latin typeface="Arial"/>
                <a:cs typeface="Arial"/>
              </a:rPr>
              <a:t>b</a:t>
            </a:r>
            <a:r>
              <a:rPr sz="1600" b="1" spc="-5" dirty="0">
                <a:latin typeface="Arial"/>
                <a:cs typeface="Arial"/>
              </a:rPr>
              <a:t>ilit</a:t>
            </a:r>
            <a:r>
              <a:rPr sz="1600" b="1" spc="-10" dirty="0">
                <a:latin typeface="Arial"/>
                <a:cs typeface="Arial"/>
              </a:rPr>
              <a:t>y</a:t>
            </a:r>
            <a:r>
              <a:rPr sz="1600" b="1" spc="30" dirty="0">
                <a:latin typeface="Arial"/>
                <a:cs typeface="Arial"/>
              </a:rPr>
              <a:t> </a:t>
            </a:r>
            <a:r>
              <a:rPr sz="1600" b="1" spc="-10" dirty="0">
                <a:latin typeface="Arial"/>
                <a:cs typeface="Arial"/>
              </a:rPr>
              <a:t>Eff</a:t>
            </a:r>
            <a:r>
              <a:rPr sz="1600" b="1" spc="-20" dirty="0">
                <a:latin typeface="Arial"/>
                <a:cs typeface="Arial"/>
              </a:rPr>
              <a:t>o</a:t>
            </a:r>
            <a:r>
              <a:rPr sz="1600" b="1" spc="-10" dirty="0">
                <a:latin typeface="Arial"/>
                <a:cs typeface="Arial"/>
              </a:rPr>
              <a:t>rts</a:t>
            </a:r>
            <a:endParaRPr sz="1600">
              <a:latin typeface="Arial"/>
              <a:cs typeface="Arial"/>
            </a:endParaRPr>
          </a:p>
        </p:txBody>
      </p:sp>
      <p:sp>
        <p:nvSpPr>
          <p:cNvPr id="9" name="object 9"/>
          <p:cNvSpPr/>
          <p:nvPr/>
        </p:nvSpPr>
        <p:spPr>
          <a:xfrm>
            <a:off x="958850" y="3352800"/>
            <a:ext cx="3683000" cy="218122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520700" y="1076325"/>
            <a:ext cx="2146300" cy="160972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114425" y="2364219"/>
            <a:ext cx="838200" cy="277495"/>
          </a:xfrm>
          <a:custGeom>
            <a:avLst/>
            <a:gdLst/>
            <a:ahLst/>
            <a:cxnLst/>
            <a:rect l="l" t="t" r="r" b="b"/>
            <a:pathLst>
              <a:path w="838200" h="277494">
                <a:moveTo>
                  <a:pt x="0" y="276999"/>
                </a:moveTo>
                <a:lnTo>
                  <a:pt x="838200" y="276999"/>
                </a:lnTo>
                <a:lnTo>
                  <a:pt x="838200" y="0"/>
                </a:lnTo>
                <a:lnTo>
                  <a:pt x="0" y="0"/>
                </a:lnTo>
                <a:lnTo>
                  <a:pt x="0" y="276999"/>
                </a:lnTo>
                <a:close/>
              </a:path>
            </a:pathLst>
          </a:custGeom>
          <a:solidFill>
            <a:srgbClr val="FFFFFF"/>
          </a:solidFill>
        </p:spPr>
        <p:txBody>
          <a:bodyPr wrap="square" lIns="0" tIns="0" rIns="0" bIns="0" rtlCol="0"/>
          <a:lstStyle/>
          <a:p>
            <a:endParaRPr/>
          </a:p>
        </p:txBody>
      </p:sp>
      <p:sp>
        <p:nvSpPr>
          <p:cNvPr id="12" name="object 12"/>
          <p:cNvSpPr txBox="1"/>
          <p:nvPr/>
        </p:nvSpPr>
        <p:spPr>
          <a:xfrm>
            <a:off x="1114425" y="2364219"/>
            <a:ext cx="838200" cy="277495"/>
          </a:xfrm>
          <a:prstGeom prst="rect">
            <a:avLst/>
          </a:prstGeom>
          <a:solidFill>
            <a:srgbClr val="FFFFFF"/>
          </a:solidFill>
          <a:ln w="9524">
            <a:solidFill>
              <a:srgbClr val="585858"/>
            </a:solidFill>
          </a:ln>
        </p:spPr>
        <p:txBody>
          <a:bodyPr vert="horz" wrap="square" lIns="0" tIns="0" rIns="0" bIns="0" rtlCol="0">
            <a:spAutoFit/>
          </a:bodyPr>
          <a:lstStyle/>
          <a:p>
            <a:pPr marL="86360">
              <a:lnSpc>
                <a:spcPct val="100000"/>
              </a:lnSpc>
            </a:pPr>
            <a:r>
              <a:rPr sz="1200" b="1" dirty="0">
                <a:latin typeface="Arial"/>
                <a:cs typeface="Arial"/>
              </a:rPr>
              <a:t>BEFORE</a:t>
            </a:r>
            <a:endParaRPr sz="1200">
              <a:latin typeface="Arial"/>
              <a:cs typeface="Arial"/>
            </a:endParaRPr>
          </a:p>
        </p:txBody>
      </p:sp>
      <p:sp>
        <p:nvSpPr>
          <p:cNvPr id="13" name="object 13"/>
          <p:cNvSpPr/>
          <p:nvPr/>
        </p:nvSpPr>
        <p:spPr>
          <a:xfrm>
            <a:off x="2809875" y="997711"/>
            <a:ext cx="2251075" cy="168833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4"/>
          <p:cNvSpPr/>
          <p:nvPr/>
        </p:nvSpPr>
        <p:spPr>
          <a:xfrm>
            <a:off x="3724275" y="2364219"/>
            <a:ext cx="847725" cy="277495"/>
          </a:xfrm>
          <a:custGeom>
            <a:avLst/>
            <a:gdLst/>
            <a:ahLst/>
            <a:cxnLst/>
            <a:rect l="l" t="t" r="r" b="b"/>
            <a:pathLst>
              <a:path w="847725" h="277494">
                <a:moveTo>
                  <a:pt x="0" y="276999"/>
                </a:moveTo>
                <a:lnTo>
                  <a:pt x="847725" y="276999"/>
                </a:lnTo>
                <a:lnTo>
                  <a:pt x="847725" y="0"/>
                </a:lnTo>
                <a:lnTo>
                  <a:pt x="0" y="0"/>
                </a:lnTo>
                <a:lnTo>
                  <a:pt x="0" y="276999"/>
                </a:lnTo>
                <a:close/>
              </a:path>
            </a:pathLst>
          </a:custGeom>
          <a:solidFill>
            <a:srgbClr val="FFFFFF"/>
          </a:solidFill>
        </p:spPr>
        <p:txBody>
          <a:bodyPr wrap="square" lIns="0" tIns="0" rIns="0" bIns="0" rtlCol="0"/>
          <a:lstStyle/>
          <a:p>
            <a:endParaRPr/>
          </a:p>
        </p:txBody>
      </p:sp>
      <p:sp>
        <p:nvSpPr>
          <p:cNvPr id="15" name="object 15"/>
          <p:cNvSpPr txBox="1"/>
          <p:nvPr/>
        </p:nvSpPr>
        <p:spPr>
          <a:xfrm>
            <a:off x="3724275" y="2364219"/>
            <a:ext cx="847725" cy="277495"/>
          </a:xfrm>
          <a:prstGeom prst="rect">
            <a:avLst/>
          </a:prstGeom>
          <a:solidFill>
            <a:srgbClr val="FFFFFF"/>
          </a:solidFill>
          <a:ln w="9525">
            <a:solidFill>
              <a:srgbClr val="585858"/>
            </a:solidFill>
          </a:ln>
        </p:spPr>
        <p:txBody>
          <a:bodyPr vert="horz" wrap="square" lIns="0" tIns="0" rIns="0" bIns="0" rtlCol="0">
            <a:spAutoFit/>
          </a:bodyPr>
          <a:lstStyle/>
          <a:p>
            <a:pPr marL="86995">
              <a:lnSpc>
                <a:spcPct val="100000"/>
              </a:lnSpc>
            </a:pPr>
            <a:r>
              <a:rPr sz="1200" b="1" spc="-40" dirty="0">
                <a:latin typeface="Arial"/>
                <a:cs typeface="Arial"/>
              </a:rPr>
              <a:t>A</a:t>
            </a:r>
            <a:r>
              <a:rPr sz="1200" b="1" dirty="0">
                <a:latin typeface="Arial"/>
                <a:cs typeface="Arial"/>
              </a:rPr>
              <a:t>FTER</a:t>
            </a:r>
            <a:endParaRPr sz="1200">
              <a:latin typeface="Arial"/>
              <a:cs typeface="Arial"/>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pic>
        <p:nvPicPr>
          <p:cNvPr id="18" name="Picture 2" descr="C:\Users\cemcotherej\Desktop\icarelogo.jpg"/>
          <p:cNvPicPr>
            <a:picLocks noChangeAspect="1" noChangeArrowheads="1"/>
          </p:cNvPicPr>
          <p:nvPr/>
        </p:nvPicPr>
        <p:blipFill>
          <a:blip r:embed="rId8"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16"/>
          <p:cNvSpPr>
            <a:spLocks noGrp="1"/>
          </p:cNvSpPr>
          <p:nvPr>
            <p:ph type="sldNum" sz="quarter" idx="7"/>
          </p:nvPr>
        </p:nvSpPr>
        <p:spPr>
          <a:xfrm>
            <a:off x="8414511" y="6465214"/>
            <a:ext cx="424689" cy="200986"/>
          </a:xfrm>
        </p:spPr>
        <p:txBody>
          <a:bodyPr/>
          <a:lstStyle/>
          <a:p>
            <a:pPr marL="102870">
              <a:lnSpc>
                <a:spcPct val="100000"/>
              </a:lnSpc>
            </a:pPr>
            <a:fld id="{81D60167-4931-47E6-BA6A-407CBD079E47}" type="slidenum">
              <a:rPr lang="en-US" spc="-10" smtClean="0"/>
              <a:t>20</a:t>
            </a:fld>
            <a:endParaRPr lang="en-US" spc="-10" dirty="0"/>
          </a:p>
        </p:txBody>
      </p:sp>
    </p:spTree>
    <p:extLst>
      <p:ext uri="{BB962C8B-B14F-4D97-AF65-F5344CB8AC3E}">
        <p14:creationId xmlns:p14="http://schemas.microsoft.com/office/powerpoint/2010/main" val="3770648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pPr algn="ctr"/>
            <a:r>
              <a:rPr lang="en-US" b="1" dirty="0" smtClean="0">
                <a:latin typeface="Arial" pitchFamily="34" charset="0"/>
                <a:cs typeface="Arial" pitchFamily="34" charset="0"/>
              </a:rPr>
              <a:t>National Shrine Recognition</a:t>
            </a:r>
            <a:endParaRPr lang="en-US" b="1" dirty="0">
              <a:latin typeface="Arial" pitchFamily="34" charset="0"/>
              <a:cs typeface="Arial" pitchFamily="34" charset="0"/>
            </a:endParaRPr>
          </a:p>
        </p:txBody>
      </p:sp>
      <p:sp>
        <p:nvSpPr>
          <p:cNvPr id="3" name="Content Placeholder 2"/>
          <p:cNvSpPr>
            <a:spLocks noGrp="1"/>
          </p:cNvSpPr>
          <p:nvPr>
            <p:ph sz="half" idx="4294967295"/>
          </p:nvPr>
        </p:nvSpPr>
        <p:spPr>
          <a:xfrm>
            <a:off x="457200" y="1066800"/>
            <a:ext cx="4038600" cy="5410200"/>
          </a:xfrm>
          <a:prstGeom prst="rect">
            <a:avLst/>
          </a:prstGeom>
        </p:spPr>
        <p:txBody>
          <a:bodyPr>
            <a:normAutofit/>
          </a:bodyPr>
          <a:lstStyle/>
          <a:p>
            <a:pPr algn="ctr">
              <a:buNone/>
            </a:pPr>
            <a:r>
              <a:rPr lang="en-US" b="1" dirty="0" smtClean="0">
                <a:solidFill>
                  <a:srgbClr val="E6AF00"/>
                </a:solidFill>
                <a:latin typeface="Arial" pitchFamily="34" charset="0"/>
                <a:cs typeface="Arial" pitchFamily="34" charset="0"/>
              </a:rPr>
              <a:t>Gold Awards</a:t>
            </a:r>
          </a:p>
          <a:p>
            <a:pPr marL="285750" indent="-285750">
              <a:buFont typeface="Wingdings" panose="05000000000000000000" pitchFamily="2" charset="2"/>
              <a:buChar char="Ø"/>
            </a:pPr>
            <a:r>
              <a:rPr lang="en-US" dirty="0">
                <a:latin typeface="Arial" pitchFamily="34" charset="0"/>
                <a:cs typeface="Arial" pitchFamily="34" charset="0"/>
              </a:rPr>
              <a:t>Dallas-Ft. Worth</a:t>
            </a:r>
          </a:p>
          <a:p>
            <a:pPr marL="285750" indent="-285750">
              <a:buFont typeface="Wingdings" panose="05000000000000000000" pitchFamily="2" charset="2"/>
              <a:buChar char="Ø"/>
            </a:pPr>
            <a:r>
              <a:rPr lang="en-US" dirty="0" smtClean="0">
                <a:latin typeface="Arial" pitchFamily="34" charset="0"/>
                <a:cs typeface="Arial" pitchFamily="34" charset="0"/>
              </a:rPr>
              <a:t>Georgia</a:t>
            </a:r>
          </a:p>
          <a:p>
            <a:pPr marL="285750" indent="-285750">
              <a:buFont typeface="Wingdings" panose="05000000000000000000" pitchFamily="2" charset="2"/>
              <a:buChar char="Ø"/>
            </a:pPr>
            <a:r>
              <a:rPr lang="en-US" dirty="0" smtClean="0">
                <a:latin typeface="Arial" pitchFamily="34" charset="0"/>
                <a:cs typeface="Arial" pitchFamily="34" charset="0"/>
              </a:rPr>
              <a:t>Quincy (IL)</a:t>
            </a:r>
          </a:p>
          <a:p>
            <a:pPr marL="285750" indent="-285750">
              <a:buFont typeface="Wingdings" panose="05000000000000000000" pitchFamily="2" charset="2"/>
              <a:buChar char="Ø"/>
            </a:pP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sp>
        <p:nvSpPr>
          <p:cNvPr id="4" name="Content Placeholder 3"/>
          <p:cNvSpPr>
            <a:spLocks noGrp="1"/>
          </p:cNvSpPr>
          <p:nvPr>
            <p:ph sz="half" idx="2"/>
          </p:nvPr>
        </p:nvSpPr>
        <p:spPr>
          <a:xfrm>
            <a:off x="4191000" y="1066801"/>
            <a:ext cx="4038600" cy="3810000"/>
          </a:xfrm>
        </p:spPr>
        <p:txBody>
          <a:bodyPr>
            <a:normAutofit/>
          </a:bodyPr>
          <a:lstStyle/>
          <a:p>
            <a:pPr algn="ctr">
              <a:buNone/>
            </a:pPr>
            <a:r>
              <a:rPr lang="en-US" b="1" dirty="0" smtClean="0">
                <a:solidFill>
                  <a:srgbClr val="398F47"/>
                </a:solidFill>
                <a:latin typeface="Arial" pitchFamily="34" charset="0"/>
                <a:cs typeface="Arial" pitchFamily="34" charset="0"/>
              </a:rPr>
              <a:t>Green Awards</a:t>
            </a:r>
          </a:p>
          <a:p>
            <a:pPr marL="285750" indent="-285750">
              <a:spcBef>
                <a:spcPts val="1200"/>
              </a:spcBef>
              <a:buFont typeface="Wingdings" panose="05000000000000000000" pitchFamily="2" charset="2"/>
              <a:buChar char="Ø"/>
            </a:pPr>
            <a:r>
              <a:rPr lang="en-US" dirty="0" smtClean="0">
                <a:latin typeface="Arial" pitchFamily="34" charset="0"/>
                <a:cs typeface="Arial" pitchFamily="34" charset="0"/>
              </a:rPr>
              <a:t>Danville (IL)</a:t>
            </a:r>
          </a:p>
          <a:p>
            <a:pPr marL="285750" indent="-285750">
              <a:spcBef>
                <a:spcPts val="1200"/>
              </a:spcBef>
              <a:buFont typeface="Wingdings" panose="05000000000000000000" pitchFamily="2" charset="2"/>
              <a:buChar char="Ø"/>
            </a:pPr>
            <a:r>
              <a:rPr lang="en-US" dirty="0" smtClean="0">
                <a:latin typeface="Arial" pitchFamily="34" charset="0"/>
                <a:cs typeface="Arial" pitchFamily="34" charset="0"/>
              </a:rPr>
              <a:t>Fayetteville </a:t>
            </a:r>
            <a:r>
              <a:rPr lang="en-US" dirty="0">
                <a:latin typeface="Arial" pitchFamily="34" charset="0"/>
                <a:cs typeface="Arial" pitchFamily="34" charset="0"/>
              </a:rPr>
              <a:t>(AR)</a:t>
            </a:r>
          </a:p>
          <a:p>
            <a:pPr marL="285750" indent="-285750">
              <a:spcBef>
                <a:spcPts val="1200"/>
              </a:spcBef>
              <a:buFont typeface="Wingdings" panose="05000000000000000000" pitchFamily="2" charset="2"/>
              <a:buChar char="Ø"/>
            </a:pPr>
            <a:r>
              <a:rPr lang="en-US" dirty="0" smtClean="0">
                <a:latin typeface="Arial" pitchFamily="34" charset="0"/>
                <a:cs typeface="Arial" pitchFamily="34" charset="0"/>
              </a:rPr>
              <a:t>Florida</a:t>
            </a:r>
          </a:p>
          <a:p>
            <a:pPr marL="285750" indent="-285750">
              <a:spcBef>
                <a:spcPts val="1200"/>
              </a:spcBef>
              <a:buFont typeface="Wingdings" panose="05000000000000000000" pitchFamily="2" charset="2"/>
              <a:buChar char="Ø"/>
            </a:pPr>
            <a:r>
              <a:rPr lang="en-US" dirty="0" smtClean="0">
                <a:latin typeface="Arial" pitchFamily="34" charset="0"/>
                <a:cs typeface="Arial" pitchFamily="34" charset="0"/>
              </a:rPr>
              <a:t>Ft. Custer (MI) </a:t>
            </a:r>
          </a:p>
          <a:p>
            <a:pPr marL="285750" indent="-285750">
              <a:spcBef>
                <a:spcPts val="1200"/>
              </a:spcBef>
              <a:buFont typeface="Wingdings" panose="05000000000000000000" pitchFamily="2" charset="2"/>
              <a:buChar char="Ø"/>
            </a:pPr>
            <a:r>
              <a:rPr lang="en-US" dirty="0" smtClean="0">
                <a:latin typeface="Arial" pitchFamily="34" charset="0"/>
                <a:cs typeface="Arial" pitchFamily="34" charset="0"/>
              </a:rPr>
              <a:t>Ft. McPherson (NE)</a:t>
            </a:r>
          </a:p>
          <a:p>
            <a:pPr marL="285750" indent="-285750">
              <a:spcBef>
                <a:spcPts val="1200"/>
              </a:spcBef>
              <a:buFont typeface="Wingdings" panose="05000000000000000000" pitchFamily="2" charset="2"/>
              <a:buChar char="Ø"/>
            </a:pPr>
            <a:r>
              <a:rPr lang="en-US" dirty="0" smtClean="0">
                <a:latin typeface="Arial" pitchFamily="34" charset="0"/>
                <a:cs typeface="Arial" pitchFamily="34" charset="0"/>
              </a:rPr>
              <a:t>Dallas-Ft. Worth </a:t>
            </a:r>
          </a:p>
          <a:p>
            <a:pPr marL="285750" indent="-285750">
              <a:buFont typeface="Wingdings" panose="05000000000000000000" pitchFamily="2" charset="2"/>
              <a:buChar char="Ø"/>
            </a:pPr>
            <a:r>
              <a:rPr lang="en-US" dirty="0" smtClean="0">
                <a:latin typeface="Arial" pitchFamily="34" charset="0"/>
                <a:cs typeface="Arial" pitchFamily="34" charset="0"/>
              </a:rPr>
              <a:t>Ohio </a:t>
            </a:r>
            <a:r>
              <a:rPr lang="en-US" dirty="0">
                <a:latin typeface="Arial" pitchFamily="34" charset="0"/>
                <a:cs typeface="Arial" pitchFamily="34" charset="0"/>
              </a:rPr>
              <a:t>Western </a:t>
            </a:r>
            <a:r>
              <a:rPr lang="en-US" dirty="0" smtClean="0">
                <a:latin typeface="Arial" pitchFamily="34" charset="0"/>
                <a:cs typeface="Arial" pitchFamily="34" charset="0"/>
              </a:rPr>
              <a:t>Reserve</a:t>
            </a:r>
          </a:p>
          <a:p>
            <a:pPr marL="285750" indent="-285750">
              <a:buFont typeface="Wingdings" panose="05000000000000000000" pitchFamily="2" charset="2"/>
              <a:buChar char="Ø"/>
            </a:pPr>
            <a:r>
              <a:rPr lang="en-US" dirty="0" smtClean="0">
                <a:latin typeface="Arial" pitchFamily="34" charset="0"/>
                <a:cs typeface="Arial" pitchFamily="34" charset="0"/>
              </a:rPr>
              <a:t>Black Hills (SD)</a:t>
            </a:r>
            <a:endParaRPr lang="en-US" dirty="0">
              <a:latin typeface="Arial" pitchFamily="34" charset="0"/>
              <a:cs typeface="Arial" pitchFamily="34" charset="0"/>
            </a:endParaRPr>
          </a:p>
          <a:p>
            <a:pPr>
              <a:buNone/>
            </a:pPr>
            <a:endParaRPr lang="en-US" dirty="0">
              <a:latin typeface="Arial" pitchFamily="34" charset="0"/>
              <a:cs typeface="Arial" pitchFamily="34" charset="0"/>
            </a:endParaRPr>
          </a:p>
        </p:txBody>
      </p:sp>
      <p:sp>
        <p:nvSpPr>
          <p:cNvPr id="6" name="TextBox 5"/>
          <p:cNvSpPr txBox="1"/>
          <p:nvPr/>
        </p:nvSpPr>
        <p:spPr>
          <a:xfrm>
            <a:off x="304800" y="4980944"/>
            <a:ext cx="4114800" cy="369332"/>
          </a:xfrm>
          <a:prstGeom prst="rect">
            <a:avLst/>
          </a:prstGeom>
          <a:noFill/>
        </p:spPr>
        <p:txBody>
          <a:bodyPr wrap="square" rtlCol="0">
            <a:spAutoFit/>
          </a:bodyPr>
          <a:lstStyle/>
          <a:p>
            <a:pPr algn="ctr"/>
            <a:r>
              <a:rPr lang="en-US" b="1" dirty="0" smtClean="0">
                <a:latin typeface="Arial" pitchFamily="34" charset="0"/>
                <a:cs typeface="Arial" pitchFamily="34" charset="0"/>
              </a:rPr>
              <a:t>Dallas-Ft. Worth National Cemetery</a:t>
            </a:r>
            <a:endParaRPr lang="en-US" b="1" dirty="0">
              <a:latin typeface="Arial" pitchFamily="34" charset="0"/>
              <a:cs typeface="Arial" pitchFamily="34" charset="0"/>
            </a:endParaRPr>
          </a:p>
        </p:txBody>
      </p:sp>
      <p:sp>
        <p:nvSpPr>
          <p:cNvPr id="8" name="Slide Number Placeholder 7"/>
          <p:cNvSpPr>
            <a:spLocks noGrp="1"/>
          </p:cNvSpPr>
          <p:nvPr>
            <p:ph type="sldNum" sz="quarter" idx="4294967295"/>
          </p:nvPr>
        </p:nvSpPr>
        <p:spPr>
          <a:xfrm>
            <a:off x="8153400" y="6356350"/>
            <a:ext cx="533400" cy="365125"/>
          </a:xfrm>
          <a:prstGeom prst="rect">
            <a:avLst/>
          </a:prstGeom>
        </p:spPr>
        <p:txBody>
          <a:bodyPr/>
          <a:lstStyle/>
          <a:p>
            <a:fld id="{9460D68E-0F9D-4BCD-90A0-7B51AA814599}" type="slidenum">
              <a:rPr lang="en-US" sz="1200" smtClean="0"/>
              <a:pPr/>
              <a:t>21</a:t>
            </a:fld>
            <a:endParaRPr lang="en-US" sz="1200" dirty="0"/>
          </a:p>
        </p:txBody>
      </p:sp>
      <p:sp>
        <p:nvSpPr>
          <p:cNvPr id="9" name="Footer Placeholder 5"/>
          <p:cNvSpPr>
            <a:spLocks noGrp="1"/>
          </p:cNvSpPr>
          <p:nvPr>
            <p:ph type="ftr" sz="quarter" idx="4294967295"/>
          </p:nvPr>
        </p:nvSpPr>
        <p:spPr>
          <a:xfrm>
            <a:off x="3124200" y="6356350"/>
            <a:ext cx="2895600" cy="365125"/>
          </a:xfrm>
          <a:prstGeom prst="rect">
            <a:avLst/>
          </a:prstGeom>
        </p:spPr>
        <p:txBody>
          <a:bodyPr/>
          <a:lstStyle/>
          <a:p>
            <a:r>
              <a:rPr lang="en-US" sz="1400" dirty="0" smtClean="0">
                <a:latin typeface="Arial" pitchFamily="34" charset="0"/>
                <a:cs typeface="Arial" pitchFamily="34" charset="0"/>
              </a:rPr>
              <a:t>150 Years of Keeping the Promise</a:t>
            </a:r>
            <a:endParaRPr lang="en-US" sz="1400" dirty="0">
              <a:latin typeface="Arial" pitchFamily="34" charset="0"/>
              <a:cs typeface="Arial" pitchFamily="34" charset="0"/>
            </a:endParaRPr>
          </a:p>
        </p:txBody>
      </p:sp>
      <p:pic>
        <p:nvPicPr>
          <p:cNvPr id="10" name="Picture 9"/>
          <p:cNvPicPr>
            <a:picLocks noGrp="1"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200" y="2439266"/>
            <a:ext cx="3251200" cy="2438400"/>
          </a:xfrm>
          <a:prstGeom prst="rect">
            <a:avLst/>
          </a:prstGeom>
          <a:ln>
            <a:solidFill>
              <a:schemeClr val="tx1">
                <a:lumMod val="65000"/>
                <a:lumOff val="35000"/>
              </a:schemeClr>
            </a:solidFill>
          </a:ln>
        </p:spPr>
      </p:pic>
      <p:pic>
        <p:nvPicPr>
          <p:cNvPr id="11"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62800" y="5703332"/>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2"/>
          <p:cNvSpPr/>
          <p:nvPr/>
        </p:nvSpPr>
        <p:spPr>
          <a:xfrm>
            <a:off x="7010400" y="1523134"/>
            <a:ext cx="1524000" cy="213533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6"/>
          <p:cNvSpPr/>
          <p:nvPr/>
        </p:nvSpPr>
        <p:spPr>
          <a:xfrm>
            <a:off x="7551612" y="3308866"/>
            <a:ext cx="1433874" cy="22098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23916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79892" y="4524755"/>
            <a:ext cx="403860" cy="0"/>
          </a:xfrm>
          <a:custGeom>
            <a:avLst/>
            <a:gdLst/>
            <a:ahLst/>
            <a:cxnLst/>
            <a:rect l="l" t="t" r="r" b="b"/>
            <a:pathLst>
              <a:path w="403859">
                <a:moveTo>
                  <a:pt x="0" y="0"/>
                </a:moveTo>
                <a:lnTo>
                  <a:pt x="403859" y="0"/>
                </a:lnTo>
              </a:path>
            </a:pathLst>
          </a:custGeom>
          <a:ln w="9144">
            <a:solidFill>
              <a:srgbClr val="858585"/>
            </a:solidFill>
          </a:ln>
        </p:spPr>
        <p:txBody>
          <a:bodyPr wrap="square" lIns="0" tIns="0" rIns="0" bIns="0" rtlCol="0"/>
          <a:lstStyle/>
          <a:p>
            <a:endParaRPr/>
          </a:p>
        </p:txBody>
      </p:sp>
      <p:sp>
        <p:nvSpPr>
          <p:cNvPr id="3" name="object 3"/>
          <p:cNvSpPr/>
          <p:nvPr/>
        </p:nvSpPr>
        <p:spPr>
          <a:xfrm>
            <a:off x="6938771" y="4524755"/>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4" name="object 4"/>
          <p:cNvSpPr/>
          <p:nvPr/>
        </p:nvSpPr>
        <p:spPr>
          <a:xfrm>
            <a:off x="5596128" y="4524755"/>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5" name="object 5"/>
          <p:cNvSpPr/>
          <p:nvPr/>
        </p:nvSpPr>
        <p:spPr>
          <a:xfrm>
            <a:off x="4253484" y="4524755"/>
            <a:ext cx="806450" cy="0"/>
          </a:xfrm>
          <a:custGeom>
            <a:avLst/>
            <a:gdLst/>
            <a:ahLst/>
            <a:cxnLst/>
            <a:rect l="l" t="t" r="r" b="b"/>
            <a:pathLst>
              <a:path w="806450">
                <a:moveTo>
                  <a:pt x="0" y="0"/>
                </a:moveTo>
                <a:lnTo>
                  <a:pt x="806195" y="0"/>
                </a:lnTo>
              </a:path>
            </a:pathLst>
          </a:custGeom>
          <a:ln w="9144">
            <a:solidFill>
              <a:srgbClr val="858585"/>
            </a:solidFill>
          </a:ln>
        </p:spPr>
        <p:txBody>
          <a:bodyPr wrap="square" lIns="0" tIns="0" rIns="0" bIns="0" rtlCol="0"/>
          <a:lstStyle/>
          <a:p>
            <a:endParaRPr/>
          </a:p>
        </p:txBody>
      </p:sp>
      <p:sp>
        <p:nvSpPr>
          <p:cNvPr id="6" name="object 6"/>
          <p:cNvSpPr/>
          <p:nvPr/>
        </p:nvSpPr>
        <p:spPr>
          <a:xfrm>
            <a:off x="2910839" y="4524755"/>
            <a:ext cx="806450" cy="0"/>
          </a:xfrm>
          <a:custGeom>
            <a:avLst/>
            <a:gdLst/>
            <a:ahLst/>
            <a:cxnLst/>
            <a:rect l="l" t="t" r="r" b="b"/>
            <a:pathLst>
              <a:path w="806450">
                <a:moveTo>
                  <a:pt x="0" y="0"/>
                </a:moveTo>
                <a:lnTo>
                  <a:pt x="806196" y="0"/>
                </a:lnTo>
              </a:path>
            </a:pathLst>
          </a:custGeom>
          <a:ln w="9144">
            <a:solidFill>
              <a:srgbClr val="858585"/>
            </a:solidFill>
          </a:ln>
        </p:spPr>
        <p:txBody>
          <a:bodyPr wrap="square" lIns="0" tIns="0" rIns="0" bIns="0" rtlCol="0"/>
          <a:lstStyle/>
          <a:p>
            <a:endParaRPr/>
          </a:p>
        </p:txBody>
      </p:sp>
      <p:sp>
        <p:nvSpPr>
          <p:cNvPr id="7" name="object 7"/>
          <p:cNvSpPr/>
          <p:nvPr/>
        </p:nvSpPr>
        <p:spPr>
          <a:xfrm>
            <a:off x="1898904" y="4524755"/>
            <a:ext cx="475615" cy="0"/>
          </a:xfrm>
          <a:custGeom>
            <a:avLst/>
            <a:gdLst/>
            <a:ahLst/>
            <a:cxnLst/>
            <a:rect l="l" t="t" r="r" b="b"/>
            <a:pathLst>
              <a:path w="475614">
                <a:moveTo>
                  <a:pt x="0" y="0"/>
                </a:moveTo>
                <a:lnTo>
                  <a:pt x="475488" y="0"/>
                </a:lnTo>
              </a:path>
            </a:pathLst>
          </a:custGeom>
          <a:ln w="9144">
            <a:solidFill>
              <a:srgbClr val="858585"/>
            </a:solidFill>
          </a:ln>
        </p:spPr>
        <p:txBody>
          <a:bodyPr wrap="square" lIns="0" tIns="0" rIns="0" bIns="0" rtlCol="0"/>
          <a:lstStyle/>
          <a:p>
            <a:endParaRPr/>
          </a:p>
        </p:txBody>
      </p:sp>
      <p:sp>
        <p:nvSpPr>
          <p:cNvPr id="8" name="object 8"/>
          <p:cNvSpPr/>
          <p:nvPr/>
        </p:nvSpPr>
        <p:spPr>
          <a:xfrm>
            <a:off x="8279892" y="4174235"/>
            <a:ext cx="403860" cy="0"/>
          </a:xfrm>
          <a:custGeom>
            <a:avLst/>
            <a:gdLst/>
            <a:ahLst/>
            <a:cxnLst/>
            <a:rect l="l" t="t" r="r" b="b"/>
            <a:pathLst>
              <a:path w="403859">
                <a:moveTo>
                  <a:pt x="0" y="0"/>
                </a:moveTo>
                <a:lnTo>
                  <a:pt x="403859" y="0"/>
                </a:lnTo>
              </a:path>
            </a:pathLst>
          </a:custGeom>
          <a:ln w="9144">
            <a:solidFill>
              <a:srgbClr val="858585"/>
            </a:solidFill>
          </a:ln>
        </p:spPr>
        <p:txBody>
          <a:bodyPr wrap="square" lIns="0" tIns="0" rIns="0" bIns="0" rtlCol="0"/>
          <a:lstStyle/>
          <a:p>
            <a:endParaRPr/>
          </a:p>
        </p:txBody>
      </p:sp>
      <p:sp>
        <p:nvSpPr>
          <p:cNvPr id="9" name="object 9"/>
          <p:cNvSpPr/>
          <p:nvPr/>
        </p:nvSpPr>
        <p:spPr>
          <a:xfrm>
            <a:off x="6938771" y="4174235"/>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10" name="object 10"/>
          <p:cNvSpPr/>
          <p:nvPr/>
        </p:nvSpPr>
        <p:spPr>
          <a:xfrm>
            <a:off x="5596128" y="4174235"/>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11" name="object 11"/>
          <p:cNvSpPr/>
          <p:nvPr/>
        </p:nvSpPr>
        <p:spPr>
          <a:xfrm>
            <a:off x="4253484" y="4174235"/>
            <a:ext cx="806450" cy="0"/>
          </a:xfrm>
          <a:custGeom>
            <a:avLst/>
            <a:gdLst/>
            <a:ahLst/>
            <a:cxnLst/>
            <a:rect l="l" t="t" r="r" b="b"/>
            <a:pathLst>
              <a:path w="806450">
                <a:moveTo>
                  <a:pt x="0" y="0"/>
                </a:moveTo>
                <a:lnTo>
                  <a:pt x="806195" y="0"/>
                </a:lnTo>
              </a:path>
            </a:pathLst>
          </a:custGeom>
          <a:ln w="9144">
            <a:solidFill>
              <a:srgbClr val="858585"/>
            </a:solidFill>
          </a:ln>
        </p:spPr>
        <p:txBody>
          <a:bodyPr wrap="square" lIns="0" tIns="0" rIns="0" bIns="0" rtlCol="0"/>
          <a:lstStyle/>
          <a:p>
            <a:endParaRPr/>
          </a:p>
        </p:txBody>
      </p:sp>
      <p:sp>
        <p:nvSpPr>
          <p:cNvPr id="12" name="object 12"/>
          <p:cNvSpPr/>
          <p:nvPr/>
        </p:nvSpPr>
        <p:spPr>
          <a:xfrm>
            <a:off x="2910839" y="4174235"/>
            <a:ext cx="806450" cy="0"/>
          </a:xfrm>
          <a:custGeom>
            <a:avLst/>
            <a:gdLst/>
            <a:ahLst/>
            <a:cxnLst/>
            <a:rect l="l" t="t" r="r" b="b"/>
            <a:pathLst>
              <a:path w="806450">
                <a:moveTo>
                  <a:pt x="0" y="0"/>
                </a:moveTo>
                <a:lnTo>
                  <a:pt x="806196" y="0"/>
                </a:lnTo>
              </a:path>
            </a:pathLst>
          </a:custGeom>
          <a:ln w="9144">
            <a:solidFill>
              <a:srgbClr val="858585"/>
            </a:solidFill>
          </a:ln>
        </p:spPr>
        <p:txBody>
          <a:bodyPr wrap="square" lIns="0" tIns="0" rIns="0" bIns="0" rtlCol="0"/>
          <a:lstStyle/>
          <a:p>
            <a:endParaRPr/>
          </a:p>
        </p:txBody>
      </p:sp>
      <p:sp>
        <p:nvSpPr>
          <p:cNvPr id="13" name="object 13"/>
          <p:cNvSpPr/>
          <p:nvPr/>
        </p:nvSpPr>
        <p:spPr>
          <a:xfrm>
            <a:off x="1898904" y="4174235"/>
            <a:ext cx="475615" cy="0"/>
          </a:xfrm>
          <a:custGeom>
            <a:avLst/>
            <a:gdLst/>
            <a:ahLst/>
            <a:cxnLst/>
            <a:rect l="l" t="t" r="r" b="b"/>
            <a:pathLst>
              <a:path w="475614">
                <a:moveTo>
                  <a:pt x="0" y="0"/>
                </a:moveTo>
                <a:lnTo>
                  <a:pt x="475488" y="0"/>
                </a:lnTo>
              </a:path>
            </a:pathLst>
          </a:custGeom>
          <a:ln w="9144">
            <a:solidFill>
              <a:srgbClr val="858585"/>
            </a:solidFill>
          </a:ln>
        </p:spPr>
        <p:txBody>
          <a:bodyPr wrap="square" lIns="0" tIns="0" rIns="0" bIns="0" rtlCol="0"/>
          <a:lstStyle/>
          <a:p>
            <a:endParaRPr/>
          </a:p>
        </p:txBody>
      </p:sp>
      <p:sp>
        <p:nvSpPr>
          <p:cNvPr id="14" name="object 14"/>
          <p:cNvSpPr/>
          <p:nvPr/>
        </p:nvSpPr>
        <p:spPr>
          <a:xfrm>
            <a:off x="8279892" y="3823715"/>
            <a:ext cx="403860" cy="0"/>
          </a:xfrm>
          <a:custGeom>
            <a:avLst/>
            <a:gdLst/>
            <a:ahLst/>
            <a:cxnLst/>
            <a:rect l="l" t="t" r="r" b="b"/>
            <a:pathLst>
              <a:path w="403859">
                <a:moveTo>
                  <a:pt x="0" y="0"/>
                </a:moveTo>
                <a:lnTo>
                  <a:pt x="403859" y="0"/>
                </a:lnTo>
              </a:path>
            </a:pathLst>
          </a:custGeom>
          <a:ln w="9144">
            <a:solidFill>
              <a:srgbClr val="858585"/>
            </a:solidFill>
          </a:ln>
        </p:spPr>
        <p:txBody>
          <a:bodyPr wrap="square" lIns="0" tIns="0" rIns="0" bIns="0" rtlCol="0"/>
          <a:lstStyle/>
          <a:p>
            <a:endParaRPr/>
          </a:p>
        </p:txBody>
      </p:sp>
      <p:sp>
        <p:nvSpPr>
          <p:cNvPr id="15" name="object 15"/>
          <p:cNvSpPr/>
          <p:nvPr/>
        </p:nvSpPr>
        <p:spPr>
          <a:xfrm>
            <a:off x="6938771" y="3823715"/>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16" name="object 16"/>
          <p:cNvSpPr/>
          <p:nvPr/>
        </p:nvSpPr>
        <p:spPr>
          <a:xfrm>
            <a:off x="5596128" y="3823715"/>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17" name="object 17"/>
          <p:cNvSpPr/>
          <p:nvPr/>
        </p:nvSpPr>
        <p:spPr>
          <a:xfrm>
            <a:off x="4253484" y="3823715"/>
            <a:ext cx="806450" cy="0"/>
          </a:xfrm>
          <a:custGeom>
            <a:avLst/>
            <a:gdLst/>
            <a:ahLst/>
            <a:cxnLst/>
            <a:rect l="l" t="t" r="r" b="b"/>
            <a:pathLst>
              <a:path w="806450">
                <a:moveTo>
                  <a:pt x="0" y="0"/>
                </a:moveTo>
                <a:lnTo>
                  <a:pt x="806195" y="0"/>
                </a:lnTo>
              </a:path>
            </a:pathLst>
          </a:custGeom>
          <a:ln w="9144">
            <a:solidFill>
              <a:srgbClr val="858585"/>
            </a:solidFill>
          </a:ln>
        </p:spPr>
        <p:txBody>
          <a:bodyPr wrap="square" lIns="0" tIns="0" rIns="0" bIns="0" rtlCol="0"/>
          <a:lstStyle/>
          <a:p>
            <a:endParaRPr/>
          </a:p>
        </p:txBody>
      </p:sp>
      <p:sp>
        <p:nvSpPr>
          <p:cNvPr id="18" name="object 18"/>
          <p:cNvSpPr/>
          <p:nvPr/>
        </p:nvSpPr>
        <p:spPr>
          <a:xfrm>
            <a:off x="2910839" y="3823715"/>
            <a:ext cx="806450" cy="0"/>
          </a:xfrm>
          <a:custGeom>
            <a:avLst/>
            <a:gdLst/>
            <a:ahLst/>
            <a:cxnLst/>
            <a:rect l="l" t="t" r="r" b="b"/>
            <a:pathLst>
              <a:path w="806450">
                <a:moveTo>
                  <a:pt x="0" y="0"/>
                </a:moveTo>
                <a:lnTo>
                  <a:pt x="806196" y="0"/>
                </a:lnTo>
              </a:path>
            </a:pathLst>
          </a:custGeom>
          <a:ln w="9144">
            <a:solidFill>
              <a:srgbClr val="858585"/>
            </a:solidFill>
          </a:ln>
        </p:spPr>
        <p:txBody>
          <a:bodyPr wrap="square" lIns="0" tIns="0" rIns="0" bIns="0" rtlCol="0"/>
          <a:lstStyle/>
          <a:p>
            <a:endParaRPr/>
          </a:p>
        </p:txBody>
      </p:sp>
      <p:sp>
        <p:nvSpPr>
          <p:cNvPr id="19" name="object 19"/>
          <p:cNvSpPr/>
          <p:nvPr/>
        </p:nvSpPr>
        <p:spPr>
          <a:xfrm>
            <a:off x="1898904" y="3823715"/>
            <a:ext cx="475615" cy="0"/>
          </a:xfrm>
          <a:custGeom>
            <a:avLst/>
            <a:gdLst/>
            <a:ahLst/>
            <a:cxnLst/>
            <a:rect l="l" t="t" r="r" b="b"/>
            <a:pathLst>
              <a:path w="475614">
                <a:moveTo>
                  <a:pt x="0" y="0"/>
                </a:moveTo>
                <a:lnTo>
                  <a:pt x="475488" y="0"/>
                </a:lnTo>
              </a:path>
            </a:pathLst>
          </a:custGeom>
          <a:ln w="9144">
            <a:solidFill>
              <a:srgbClr val="858585"/>
            </a:solidFill>
          </a:ln>
        </p:spPr>
        <p:txBody>
          <a:bodyPr wrap="square" lIns="0" tIns="0" rIns="0" bIns="0" rtlCol="0"/>
          <a:lstStyle/>
          <a:p>
            <a:endParaRPr/>
          </a:p>
        </p:txBody>
      </p:sp>
      <p:sp>
        <p:nvSpPr>
          <p:cNvPr id="20" name="object 20"/>
          <p:cNvSpPr/>
          <p:nvPr/>
        </p:nvSpPr>
        <p:spPr>
          <a:xfrm>
            <a:off x="8279892" y="3473196"/>
            <a:ext cx="403860" cy="0"/>
          </a:xfrm>
          <a:custGeom>
            <a:avLst/>
            <a:gdLst/>
            <a:ahLst/>
            <a:cxnLst/>
            <a:rect l="l" t="t" r="r" b="b"/>
            <a:pathLst>
              <a:path w="403859">
                <a:moveTo>
                  <a:pt x="0" y="0"/>
                </a:moveTo>
                <a:lnTo>
                  <a:pt x="403859" y="0"/>
                </a:lnTo>
              </a:path>
            </a:pathLst>
          </a:custGeom>
          <a:ln w="9144">
            <a:solidFill>
              <a:srgbClr val="858585"/>
            </a:solidFill>
          </a:ln>
        </p:spPr>
        <p:txBody>
          <a:bodyPr wrap="square" lIns="0" tIns="0" rIns="0" bIns="0" rtlCol="0"/>
          <a:lstStyle/>
          <a:p>
            <a:endParaRPr/>
          </a:p>
        </p:txBody>
      </p:sp>
      <p:sp>
        <p:nvSpPr>
          <p:cNvPr id="21" name="object 21"/>
          <p:cNvSpPr/>
          <p:nvPr/>
        </p:nvSpPr>
        <p:spPr>
          <a:xfrm>
            <a:off x="6938771" y="3473196"/>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22" name="object 22"/>
          <p:cNvSpPr/>
          <p:nvPr/>
        </p:nvSpPr>
        <p:spPr>
          <a:xfrm>
            <a:off x="5596128" y="3473196"/>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23" name="object 23"/>
          <p:cNvSpPr/>
          <p:nvPr/>
        </p:nvSpPr>
        <p:spPr>
          <a:xfrm>
            <a:off x="4253484" y="3473196"/>
            <a:ext cx="806450" cy="0"/>
          </a:xfrm>
          <a:custGeom>
            <a:avLst/>
            <a:gdLst/>
            <a:ahLst/>
            <a:cxnLst/>
            <a:rect l="l" t="t" r="r" b="b"/>
            <a:pathLst>
              <a:path w="806450">
                <a:moveTo>
                  <a:pt x="0" y="0"/>
                </a:moveTo>
                <a:lnTo>
                  <a:pt x="806195" y="0"/>
                </a:lnTo>
              </a:path>
            </a:pathLst>
          </a:custGeom>
          <a:ln w="9144">
            <a:solidFill>
              <a:srgbClr val="858585"/>
            </a:solidFill>
          </a:ln>
        </p:spPr>
        <p:txBody>
          <a:bodyPr wrap="square" lIns="0" tIns="0" rIns="0" bIns="0" rtlCol="0"/>
          <a:lstStyle/>
          <a:p>
            <a:endParaRPr/>
          </a:p>
        </p:txBody>
      </p:sp>
      <p:sp>
        <p:nvSpPr>
          <p:cNvPr id="24" name="object 24"/>
          <p:cNvSpPr/>
          <p:nvPr/>
        </p:nvSpPr>
        <p:spPr>
          <a:xfrm>
            <a:off x="2910839" y="3473196"/>
            <a:ext cx="806450" cy="0"/>
          </a:xfrm>
          <a:custGeom>
            <a:avLst/>
            <a:gdLst/>
            <a:ahLst/>
            <a:cxnLst/>
            <a:rect l="l" t="t" r="r" b="b"/>
            <a:pathLst>
              <a:path w="806450">
                <a:moveTo>
                  <a:pt x="0" y="0"/>
                </a:moveTo>
                <a:lnTo>
                  <a:pt x="806196" y="0"/>
                </a:lnTo>
              </a:path>
            </a:pathLst>
          </a:custGeom>
          <a:ln w="9144">
            <a:solidFill>
              <a:srgbClr val="858585"/>
            </a:solidFill>
          </a:ln>
        </p:spPr>
        <p:txBody>
          <a:bodyPr wrap="square" lIns="0" tIns="0" rIns="0" bIns="0" rtlCol="0"/>
          <a:lstStyle/>
          <a:p>
            <a:endParaRPr/>
          </a:p>
        </p:txBody>
      </p:sp>
      <p:sp>
        <p:nvSpPr>
          <p:cNvPr id="25" name="object 25"/>
          <p:cNvSpPr/>
          <p:nvPr/>
        </p:nvSpPr>
        <p:spPr>
          <a:xfrm>
            <a:off x="1898904" y="3473196"/>
            <a:ext cx="475615" cy="0"/>
          </a:xfrm>
          <a:custGeom>
            <a:avLst/>
            <a:gdLst/>
            <a:ahLst/>
            <a:cxnLst/>
            <a:rect l="l" t="t" r="r" b="b"/>
            <a:pathLst>
              <a:path w="475614">
                <a:moveTo>
                  <a:pt x="0" y="0"/>
                </a:moveTo>
                <a:lnTo>
                  <a:pt x="475488" y="0"/>
                </a:lnTo>
              </a:path>
            </a:pathLst>
          </a:custGeom>
          <a:ln w="9144">
            <a:solidFill>
              <a:srgbClr val="858585"/>
            </a:solidFill>
          </a:ln>
        </p:spPr>
        <p:txBody>
          <a:bodyPr wrap="square" lIns="0" tIns="0" rIns="0" bIns="0" rtlCol="0"/>
          <a:lstStyle/>
          <a:p>
            <a:endParaRPr/>
          </a:p>
        </p:txBody>
      </p:sp>
      <p:sp>
        <p:nvSpPr>
          <p:cNvPr id="26" name="object 26"/>
          <p:cNvSpPr/>
          <p:nvPr/>
        </p:nvSpPr>
        <p:spPr>
          <a:xfrm>
            <a:off x="8279892" y="3121151"/>
            <a:ext cx="403860" cy="0"/>
          </a:xfrm>
          <a:custGeom>
            <a:avLst/>
            <a:gdLst/>
            <a:ahLst/>
            <a:cxnLst/>
            <a:rect l="l" t="t" r="r" b="b"/>
            <a:pathLst>
              <a:path w="403859">
                <a:moveTo>
                  <a:pt x="0" y="0"/>
                </a:moveTo>
                <a:lnTo>
                  <a:pt x="403859" y="0"/>
                </a:lnTo>
              </a:path>
            </a:pathLst>
          </a:custGeom>
          <a:ln w="9144">
            <a:solidFill>
              <a:srgbClr val="858585"/>
            </a:solidFill>
          </a:ln>
        </p:spPr>
        <p:txBody>
          <a:bodyPr wrap="square" lIns="0" tIns="0" rIns="0" bIns="0" rtlCol="0"/>
          <a:lstStyle/>
          <a:p>
            <a:endParaRPr/>
          </a:p>
        </p:txBody>
      </p:sp>
      <p:sp>
        <p:nvSpPr>
          <p:cNvPr id="27" name="object 27"/>
          <p:cNvSpPr/>
          <p:nvPr/>
        </p:nvSpPr>
        <p:spPr>
          <a:xfrm>
            <a:off x="6938771" y="3121151"/>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28" name="object 28"/>
          <p:cNvSpPr/>
          <p:nvPr/>
        </p:nvSpPr>
        <p:spPr>
          <a:xfrm>
            <a:off x="5596128" y="3121151"/>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29" name="object 29"/>
          <p:cNvSpPr/>
          <p:nvPr/>
        </p:nvSpPr>
        <p:spPr>
          <a:xfrm>
            <a:off x="4253484" y="3121151"/>
            <a:ext cx="806450" cy="0"/>
          </a:xfrm>
          <a:custGeom>
            <a:avLst/>
            <a:gdLst/>
            <a:ahLst/>
            <a:cxnLst/>
            <a:rect l="l" t="t" r="r" b="b"/>
            <a:pathLst>
              <a:path w="806450">
                <a:moveTo>
                  <a:pt x="0" y="0"/>
                </a:moveTo>
                <a:lnTo>
                  <a:pt x="806195" y="0"/>
                </a:lnTo>
              </a:path>
            </a:pathLst>
          </a:custGeom>
          <a:ln w="9144">
            <a:solidFill>
              <a:srgbClr val="858585"/>
            </a:solidFill>
          </a:ln>
        </p:spPr>
        <p:txBody>
          <a:bodyPr wrap="square" lIns="0" tIns="0" rIns="0" bIns="0" rtlCol="0"/>
          <a:lstStyle/>
          <a:p>
            <a:endParaRPr/>
          </a:p>
        </p:txBody>
      </p:sp>
      <p:sp>
        <p:nvSpPr>
          <p:cNvPr id="30" name="object 30"/>
          <p:cNvSpPr/>
          <p:nvPr/>
        </p:nvSpPr>
        <p:spPr>
          <a:xfrm>
            <a:off x="2910839" y="3121151"/>
            <a:ext cx="806450" cy="0"/>
          </a:xfrm>
          <a:custGeom>
            <a:avLst/>
            <a:gdLst/>
            <a:ahLst/>
            <a:cxnLst/>
            <a:rect l="l" t="t" r="r" b="b"/>
            <a:pathLst>
              <a:path w="806450">
                <a:moveTo>
                  <a:pt x="0" y="0"/>
                </a:moveTo>
                <a:lnTo>
                  <a:pt x="806196" y="0"/>
                </a:lnTo>
              </a:path>
            </a:pathLst>
          </a:custGeom>
          <a:ln w="9144">
            <a:solidFill>
              <a:srgbClr val="858585"/>
            </a:solidFill>
          </a:ln>
        </p:spPr>
        <p:txBody>
          <a:bodyPr wrap="square" lIns="0" tIns="0" rIns="0" bIns="0" rtlCol="0"/>
          <a:lstStyle/>
          <a:p>
            <a:endParaRPr/>
          </a:p>
        </p:txBody>
      </p:sp>
      <p:sp>
        <p:nvSpPr>
          <p:cNvPr id="31" name="object 31"/>
          <p:cNvSpPr/>
          <p:nvPr/>
        </p:nvSpPr>
        <p:spPr>
          <a:xfrm>
            <a:off x="1898904" y="3121151"/>
            <a:ext cx="475615" cy="0"/>
          </a:xfrm>
          <a:custGeom>
            <a:avLst/>
            <a:gdLst/>
            <a:ahLst/>
            <a:cxnLst/>
            <a:rect l="l" t="t" r="r" b="b"/>
            <a:pathLst>
              <a:path w="475614">
                <a:moveTo>
                  <a:pt x="0" y="0"/>
                </a:moveTo>
                <a:lnTo>
                  <a:pt x="475488" y="0"/>
                </a:lnTo>
              </a:path>
            </a:pathLst>
          </a:custGeom>
          <a:ln w="9144">
            <a:solidFill>
              <a:srgbClr val="858585"/>
            </a:solidFill>
          </a:ln>
        </p:spPr>
        <p:txBody>
          <a:bodyPr wrap="square" lIns="0" tIns="0" rIns="0" bIns="0" rtlCol="0"/>
          <a:lstStyle/>
          <a:p>
            <a:endParaRPr/>
          </a:p>
        </p:txBody>
      </p:sp>
      <p:sp>
        <p:nvSpPr>
          <p:cNvPr id="32" name="object 32"/>
          <p:cNvSpPr/>
          <p:nvPr/>
        </p:nvSpPr>
        <p:spPr>
          <a:xfrm>
            <a:off x="8279892" y="2770632"/>
            <a:ext cx="403860" cy="0"/>
          </a:xfrm>
          <a:custGeom>
            <a:avLst/>
            <a:gdLst/>
            <a:ahLst/>
            <a:cxnLst/>
            <a:rect l="l" t="t" r="r" b="b"/>
            <a:pathLst>
              <a:path w="403859">
                <a:moveTo>
                  <a:pt x="0" y="0"/>
                </a:moveTo>
                <a:lnTo>
                  <a:pt x="403859" y="0"/>
                </a:lnTo>
              </a:path>
            </a:pathLst>
          </a:custGeom>
          <a:ln w="9144">
            <a:solidFill>
              <a:srgbClr val="858585"/>
            </a:solidFill>
          </a:ln>
        </p:spPr>
        <p:txBody>
          <a:bodyPr wrap="square" lIns="0" tIns="0" rIns="0" bIns="0" rtlCol="0"/>
          <a:lstStyle/>
          <a:p>
            <a:endParaRPr/>
          </a:p>
        </p:txBody>
      </p:sp>
      <p:sp>
        <p:nvSpPr>
          <p:cNvPr id="33" name="object 33"/>
          <p:cNvSpPr/>
          <p:nvPr/>
        </p:nvSpPr>
        <p:spPr>
          <a:xfrm>
            <a:off x="6938771" y="2770632"/>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34" name="object 34"/>
          <p:cNvSpPr/>
          <p:nvPr/>
        </p:nvSpPr>
        <p:spPr>
          <a:xfrm>
            <a:off x="5596128" y="2770632"/>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35" name="object 35"/>
          <p:cNvSpPr/>
          <p:nvPr/>
        </p:nvSpPr>
        <p:spPr>
          <a:xfrm>
            <a:off x="4253484" y="2770632"/>
            <a:ext cx="806450" cy="0"/>
          </a:xfrm>
          <a:custGeom>
            <a:avLst/>
            <a:gdLst/>
            <a:ahLst/>
            <a:cxnLst/>
            <a:rect l="l" t="t" r="r" b="b"/>
            <a:pathLst>
              <a:path w="806450">
                <a:moveTo>
                  <a:pt x="0" y="0"/>
                </a:moveTo>
                <a:lnTo>
                  <a:pt x="806195" y="0"/>
                </a:lnTo>
              </a:path>
            </a:pathLst>
          </a:custGeom>
          <a:ln w="9144">
            <a:solidFill>
              <a:srgbClr val="858585"/>
            </a:solidFill>
          </a:ln>
        </p:spPr>
        <p:txBody>
          <a:bodyPr wrap="square" lIns="0" tIns="0" rIns="0" bIns="0" rtlCol="0"/>
          <a:lstStyle/>
          <a:p>
            <a:endParaRPr/>
          </a:p>
        </p:txBody>
      </p:sp>
      <p:sp>
        <p:nvSpPr>
          <p:cNvPr id="36" name="object 36"/>
          <p:cNvSpPr/>
          <p:nvPr/>
        </p:nvSpPr>
        <p:spPr>
          <a:xfrm>
            <a:off x="2910839" y="2770632"/>
            <a:ext cx="806450" cy="0"/>
          </a:xfrm>
          <a:custGeom>
            <a:avLst/>
            <a:gdLst/>
            <a:ahLst/>
            <a:cxnLst/>
            <a:rect l="l" t="t" r="r" b="b"/>
            <a:pathLst>
              <a:path w="806450">
                <a:moveTo>
                  <a:pt x="0" y="0"/>
                </a:moveTo>
                <a:lnTo>
                  <a:pt x="806196" y="0"/>
                </a:lnTo>
              </a:path>
            </a:pathLst>
          </a:custGeom>
          <a:ln w="9144">
            <a:solidFill>
              <a:srgbClr val="858585"/>
            </a:solidFill>
          </a:ln>
        </p:spPr>
        <p:txBody>
          <a:bodyPr wrap="square" lIns="0" tIns="0" rIns="0" bIns="0" rtlCol="0"/>
          <a:lstStyle/>
          <a:p>
            <a:endParaRPr/>
          </a:p>
        </p:txBody>
      </p:sp>
      <p:sp>
        <p:nvSpPr>
          <p:cNvPr id="37" name="object 37"/>
          <p:cNvSpPr/>
          <p:nvPr/>
        </p:nvSpPr>
        <p:spPr>
          <a:xfrm>
            <a:off x="1898904" y="2770632"/>
            <a:ext cx="475615" cy="0"/>
          </a:xfrm>
          <a:custGeom>
            <a:avLst/>
            <a:gdLst/>
            <a:ahLst/>
            <a:cxnLst/>
            <a:rect l="l" t="t" r="r" b="b"/>
            <a:pathLst>
              <a:path w="475614">
                <a:moveTo>
                  <a:pt x="0" y="0"/>
                </a:moveTo>
                <a:lnTo>
                  <a:pt x="475488" y="0"/>
                </a:lnTo>
              </a:path>
            </a:pathLst>
          </a:custGeom>
          <a:ln w="9144">
            <a:solidFill>
              <a:srgbClr val="858585"/>
            </a:solidFill>
          </a:ln>
        </p:spPr>
        <p:txBody>
          <a:bodyPr wrap="square" lIns="0" tIns="0" rIns="0" bIns="0" rtlCol="0"/>
          <a:lstStyle/>
          <a:p>
            <a:endParaRPr/>
          </a:p>
        </p:txBody>
      </p:sp>
      <p:sp>
        <p:nvSpPr>
          <p:cNvPr id="38" name="object 38"/>
          <p:cNvSpPr/>
          <p:nvPr/>
        </p:nvSpPr>
        <p:spPr>
          <a:xfrm>
            <a:off x="8279892" y="2420111"/>
            <a:ext cx="403860" cy="0"/>
          </a:xfrm>
          <a:custGeom>
            <a:avLst/>
            <a:gdLst/>
            <a:ahLst/>
            <a:cxnLst/>
            <a:rect l="l" t="t" r="r" b="b"/>
            <a:pathLst>
              <a:path w="403859">
                <a:moveTo>
                  <a:pt x="0" y="0"/>
                </a:moveTo>
                <a:lnTo>
                  <a:pt x="403859" y="0"/>
                </a:lnTo>
              </a:path>
            </a:pathLst>
          </a:custGeom>
          <a:ln w="9144">
            <a:solidFill>
              <a:srgbClr val="858585"/>
            </a:solidFill>
          </a:ln>
        </p:spPr>
        <p:txBody>
          <a:bodyPr wrap="square" lIns="0" tIns="0" rIns="0" bIns="0" rtlCol="0"/>
          <a:lstStyle/>
          <a:p>
            <a:endParaRPr/>
          </a:p>
        </p:txBody>
      </p:sp>
      <p:sp>
        <p:nvSpPr>
          <p:cNvPr id="39" name="object 39"/>
          <p:cNvSpPr/>
          <p:nvPr/>
        </p:nvSpPr>
        <p:spPr>
          <a:xfrm>
            <a:off x="6938771" y="2420111"/>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40" name="object 40"/>
          <p:cNvSpPr/>
          <p:nvPr/>
        </p:nvSpPr>
        <p:spPr>
          <a:xfrm>
            <a:off x="5596128" y="2420111"/>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41" name="object 41"/>
          <p:cNvSpPr/>
          <p:nvPr/>
        </p:nvSpPr>
        <p:spPr>
          <a:xfrm>
            <a:off x="4253484" y="2420111"/>
            <a:ext cx="806450" cy="0"/>
          </a:xfrm>
          <a:custGeom>
            <a:avLst/>
            <a:gdLst/>
            <a:ahLst/>
            <a:cxnLst/>
            <a:rect l="l" t="t" r="r" b="b"/>
            <a:pathLst>
              <a:path w="806450">
                <a:moveTo>
                  <a:pt x="0" y="0"/>
                </a:moveTo>
                <a:lnTo>
                  <a:pt x="806195" y="0"/>
                </a:lnTo>
              </a:path>
            </a:pathLst>
          </a:custGeom>
          <a:ln w="9144">
            <a:solidFill>
              <a:srgbClr val="858585"/>
            </a:solidFill>
          </a:ln>
        </p:spPr>
        <p:txBody>
          <a:bodyPr wrap="square" lIns="0" tIns="0" rIns="0" bIns="0" rtlCol="0"/>
          <a:lstStyle/>
          <a:p>
            <a:endParaRPr/>
          </a:p>
        </p:txBody>
      </p:sp>
      <p:sp>
        <p:nvSpPr>
          <p:cNvPr id="42" name="object 42"/>
          <p:cNvSpPr/>
          <p:nvPr/>
        </p:nvSpPr>
        <p:spPr>
          <a:xfrm>
            <a:off x="2910839" y="2420111"/>
            <a:ext cx="806450" cy="0"/>
          </a:xfrm>
          <a:custGeom>
            <a:avLst/>
            <a:gdLst/>
            <a:ahLst/>
            <a:cxnLst/>
            <a:rect l="l" t="t" r="r" b="b"/>
            <a:pathLst>
              <a:path w="806450">
                <a:moveTo>
                  <a:pt x="0" y="0"/>
                </a:moveTo>
                <a:lnTo>
                  <a:pt x="806196" y="0"/>
                </a:lnTo>
              </a:path>
            </a:pathLst>
          </a:custGeom>
          <a:ln w="9144">
            <a:solidFill>
              <a:srgbClr val="858585"/>
            </a:solidFill>
          </a:ln>
        </p:spPr>
        <p:txBody>
          <a:bodyPr wrap="square" lIns="0" tIns="0" rIns="0" bIns="0" rtlCol="0"/>
          <a:lstStyle/>
          <a:p>
            <a:endParaRPr/>
          </a:p>
        </p:txBody>
      </p:sp>
      <p:sp>
        <p:nvSpPr>
          <p:cNvPr id="43" name="object 43"/>
          <p:cNvSpPr/>
          <p:nvPr/>
        </p:nvSpPr>
        <p:spPr>
          <a:xfrm>
            <a:off x="1898904" y="2420111"/>
            <a:ext cx="475615" cy="0"/>
          </a:xfrm>
          <a:custGeom>
            <a:avLst/>
            <a:gdLst/>
            <a:ahLst/>
            <a:cxnLst/>
            <a:rect l="l" t="t" r="r" b="b"/>
            <a:pathLst>
              <a:path w="475614">
                <a:moveTo>
                  <a:pt x="0" y="0"/>
                </a:moveTo>
                <a:lnTo>
                  <a:pt x="475488" y="0"/>
                </a:lnTo>
              </a:path>
            </a:pathLst>
          </a:custGeom>
          <a:ln w="9144">
            <a:solidFill>
              <a:srgbClr val="858585"/>
            </a:solidFill>
          </a:ln>
        </p:spPr>
        <p:txBody>
          <a:bodyPr wrap="square" lIns="0" tIns="0" rIns="0" bIns="0" rtlCol="0"/>
          <a:lstStyle/>
          <a:p>
            <a:endParaRPr/>
          </a:p>
        </p:txBody>
      </p:sp>
      <p:sp>
        <p:nvSpPr>
          <p:cNvPr id="44" name="object 44"/>
          <p:cNvSpPr/>
          <p:nvPr/>
        </p:nvSpPr>
        <p:spPr>
          <a:xfrm>
            <a:off x="8279892" y="2069592"/>
            <a:ext cx="403860" cy="0"/>
          </a:xfrm>
          <a:custGeom>
            <a:avLst/>
            <a:gdLst/>
            <a:ahLst/>
            <a:cxnLst/>
            <a:rect l="l" t="t" r="r" b="b"/>
            <a:pathLst>
              <a:path w="403859">
                <a:moveTo>
                  <a:pt x="0" y="0"/>
                </a:moveTo>
                <a:lnTo>
                  <a:pt x="403859" y="0"/>
                </a:lnTo>
              </a:path>
            </a:pathLst>
          </a:custGeom>
          <a:ln w="9144">
            <a:solidFill>
              <a:srgbClr val="858585"/>
            </a:solidFill>
          </a:ln>
        </p:spPr>
        <p:txBody>
          <a:bodyPr wrap="square" lIns="0" tIns="0" rIns="0" bIns="0" rtlCol="0"/>
          <a:lstStyle/>
          <a:p>
            <a:endParaRPr/>
          </a:p>
        </p:txBody>
      </p:sp>
      <p:sp>
        <p:nvSpPr>
          <p:cNvPr id="45" name="object 45"/>
          <p:cNvSpPr/>
          <p:nvPr/>
        </p:nvSpPr>
        <p:spPr>
          <a:xfrm>
            <a:off x="6938771" y="2069592"/>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46" name="object 46"/>
          <p:cNvSpPr/>
          <p:nvPr/>
        </p:nvSpPr>
        <p:spPr>
          <a:xfrm>
            <a:off x="5596128" y="2069592"/>
            <a:ext cx="805180" cy="0"/>
          </a:xfrm>
          <a:custGeom>
            <a:avLst/>
            <a:gdLst/>
            <a:ahLst/>
            <a:cxnLst/>
            <a:rect l="l" t="t" r="r" b="b"/>
            <a:pathLst>
              <a:path w="805179">
                <a:moveTo>
                  <a:pt x="0" y="0"/>
                </a:moveTo>
                <a:lnTo>
                  <a:pt x="804672" y="0"/>
                </a:lnTo>
              </a:path>
            </a:pathLst>
          </a:custGeom>
          <a:ln w="9144">
            <a:solidFill>
              <a:srgbClr val="858585"/>
            </a:solidFill>
          </a:ln>
        </p:spPr>
        <p:txBody>
          <a:bodyPr wrap="square" lIns="0" tIns="0" rIns="0" bIns="0" rtlCol="0"/>
          <a:lstStyle/>
          <a:p>
            <a:endParaRPr/>
          </a:p>
        </p:txBody>
      </p:sp>
      <p:sp>
        <p:nvSpPr>
          <p:cNvPr id="47" name="object 47"/>
          <p:cNvSpPr/>
          <p:nvPr/>
        </p:nvSpPr>
        <p:spPr>
          <a:xfrm>
            <a:off x="1898904" y="2069592"/>
            <a:ext cx="3161030" cy="0"/>
          </a:xfrm>
          <a:custGeom>
            <a:avLst/>
            <a:gdLst/>
            <a:ahLst/>
            <a:cxnLst/>
            <a:rect l="l" t="t" r="r" b="b"/>
            <a:pathLst>
              <a:path w="3161029">
                <a:moveTo>
                  <a:pt x="0" y="0"/>
                </a:moveTo>
                <a:lnTo>
                  <a:pt x="3160775" y="0"/>
                </a:lnTo>
              </a:path>
            </a:pathLst>
          </a:custGeom>
          <a:ln w="9144">
            <a:solidFill>
              <a:srgbClr val="858585"/>
            </a:solidFill>
          </a:ln>
        </p:spPr>
        <p:txBody>
          <a:bodyPr wrap="square" lIns="0" tIns="0" rIns="0" bIns="0" rtlCol="0"/>
          <a:lstStyle/>
          <a:p>
            <a:endParaRPr/>
          </a:p>
        </p:txBody>
      </p:sp>
      <p:sp>
        <p:nvSpPr>
          <p:cNvPr id="48" name="object 48"/>
          <p:cNvSpPr/>
          <p:nvPr/>
        </p:nvSpPr>
        <p:spPr>
          <a:xfrm>
            <a:off x="8279892" y="1719072"/>
            <a:ext cx="403860" cy="0"/>
          </a:xfrm>
          <a:custGeom>
            <a:avLst/>
            <a:gdLst/>
            <a:ahLst/>
            <a:cxnLst/>
            <a:rect l="l" t="t" r="r" b="b"/>
            <a:pathLst>
              <a:path w="403859">
                <a:moveTo>
                  <a:pt x="0" y="0"/>
                </a:moveTo>
                <a:lnTo>
                  <a:pt x="403859" y="0"/>
                </a:lnTo>
              </a:path>
            </a:pathLst>
          </a:custGeom>
          <a:ln w="9144">
            <a:solidFill>
              <a:srgbClr val="858585"/>
            </a:solidFill>
          </a:ln>
        </p:spPr>
        <p:txBody>
          <a:bodyPr wrap="square" lIns="0" tIns="0" rIns="0" bIns="0" rtlCol="0"/>
          <a:lstStyle/>
          <a:p>
            <a:endParaRPr/>
          </a:p>
        </p:txBody>
      </p:sp>
      <p:sp>
        <p:nvSpPr>
          <p:cNvPr id="49" name="object 49"/>
          <p:cNvSpPr/>
          <p:nvPr/>
        </p:nvSpPr>
        <p:spPr>
          <a:xfrm>
            <a:off x="1898904" y="1719072"/>
            <a:ext cx="5844540" cy="0"/>
          </a:xfrm>
          <a:custGeom>
            <a:avLst/>
            <a:gdLst/>
            <a:ahLst/>
            <a:cxnLst/>
            <a:rect l="l" t="t" r="r" b="b"/>
            <a:pathLst>
              <a:path w="5844540">
                <a:moveTo>
                  <a:pt x="0" y="0"/>
                </a:moveTo>
                <a:lnTo>
                  <a:pt x="5844540" y="0"/>
                </a:lnTo>
              </a:path>
            </a:pathLst>
          </a:custGeom>
          <a:ln w="9144">
            <a:solidFill>
              <a:srgbClr val="858585"/>
            </a:solidFill>
          </a:ln>
        </p:spPr>
        <p:txBody>
          <a:bodyPr wrap="square" lIns="0" tIns="0" rIns="0" bIns="0" rtlCol="0"/>
          <a:lstStyle/>
          <a:p>
            <a:endParaRPr/>
          </a:p>
        </p:txBody>
      </p:sp>
      <p:sp>
        <p:nvSpPr>
          <p:cNvPr id="50" name="object 50"/>
          <p:cNvSpPr/>
          <p:nvPr/>
        </p:nvSpPr>
        <p:spPr>
          <a:xfrm>
            <a:off x="1898904" y="1367027"/>
            <a:ext cx="6784975" cy="0"/>
          </a:xfrm>
          <a:custGeom>
            <a:avLst/>
            <a:gdLst/>
            <a:ahLst/>
            <a:cxnLst/>
            <a:rect l="l" t="t" r="r" b="b"/>
            <a:pathLst>
              <a:path w="6784975">
                <a:moveTo>
                  <a:pt x="0" y="0"/>
                </a:moveTo>
                <a:lnTo>
                  <a:pt x="6784848" y="0"/>
                </a:lnTo>
              </a:path>
            </a:pathLst>
          </a:custGeom>
          <a:ln w="9144">
            <a:solidFill>
              <a:srgbClr val="858585"/>
            </a:solidFill>
          </a:ln>
        </p:spPr>
        <p:txBody>
          <a:bodyPr wrap="square" lIns="0" tIns="0" rIns="0" bIns="0" rtlCol="0"/>
          <a:lstStyle/>
          <a:p>
            <a:endParaRPr/>
          </a:p>
        </p:txBody>
      </p:sp>
      <p:sp>
        <p:nvSpPr>
          <p:cNvPr id="51" name="object 51"/>
          <p:cNvSpPr/>
          <p:nvPr/>
        </p:nvSpPr>
        <p:spPr>
          <a:xfrm>
            <a:off x="7743443" y="1543811"/>
            <a:ext cx="536575" cy="3333115"/>
          </a:xfrm>
          <a:custGeom>
            <a:avLst/>
            <a:gdLst/>
            <a:ahLst/>
            <a:cxnLst/>
            <a:rect l="l" t="t" r="r" b="b"/>
            <a:pathLst>
              <a:path w="536575" h="3333115">
                <a:moveTo>
                  <a:pt x="0" y="3332988"/>
                </a:moveTo>
                <a:lnTo>
                  <a:pt x="536448" y="3332988"/>
                </a:lnTo>
                <a:lnTo>
                  <a:pt x="536448" y="0"/>
                </a:lnTo>
                <a:lnTo>
                  <a:pt x="0" y="0"/>
                </a:lnTo>
                <a:lnTo>
                  <a:pt x="0" y="3332988"/>
                </a:lnTo>
                <a:close/>
              </a:path>
            </a:pathLst>
          </a:custGeom>
          <a:solidFill>
            <a:srgbClr val="99FF99"/>
          </a:solidFill>
        </p:spPr>
        <p:txBody>
          <a:bodyPr wrap="square" lIns="0" tIns="0" rIns="0" bIns="0" rtlCol="0"/>
          <a:lstStyle/>
          <a:p>
            <a:endParaRPr/>
          </a:p>
        </p:txBody>
      </p:sp>
      <p:sp>
        <p:nvSpPr>
          <p:cNvPr id="52" name="object 52"/>
          <p:cNvSpPr/>
          <p:nvPr/>
        </p:nvSpPr>
        <p:spPr>
          <a:xfrm>
            <a:off x="2374392" y="2314955"/>
            <a:ext cx="536575" cy="2562225"/>
          </a:xfrm>
          <a:custGeom>
            <a:avLst/>
            <a:gdLst/>
            <a:ahLst/>
            <a:cxnLst/>
            <a:rect l="l" t="t" r="r" b="b"/>
            <a:pathLst>
              <a:path w="536575" h="2562225">
                <a:moveTo>
                  <a:pt x="536447" y="0"/>
                </a:moveTo>
                <a:lnTo>
                  <a:pt x="0" y="0"/>
                </a:lnTo>
                <a:lnTo>
                  <a:pt x="0" y="2561844"/>
                </a:lnTo>
                <a:lnTo>
                  <a:pt x="536447" y="2561844"/>
                </a:lnTo>
                <a:lnTo>
                  <a:pt x="536447" y="0"/>
                </a:lnTo>
                <a:close/>
              </a:path>
            </a:pathLst>
          </a:custGeom>
          <a:solidFill>
            <a:srgbClr val="4F81BC"/>
          </a:solidFill>
        </p:spPr>
        <p:txBody>
          <a:bodyPr wrap="square" lIns="0" tIns="0" rIns="0" bIns="0" rtlCol="0"/>
          <a:lstStyle/>
          <a:p>
            <a:endParaRPr/>
          </a:p>
        </p:txBody>
      </p:sp>
      <p:sp>
        <p:nvSpPr>
          <p:cNvPr id="53" name="object 53"/>
          <p:cNvSpPr/>
          <p:nvPr/>
        </p:nvSpPr>
        <p:spPr>
          <a:xfrm>
            <a:off x="3717035" y="2244851"/>
            <a:ext cx="536575" cy="2632075"/>
          </a:xfrm>
          <a:custGeom>
            <a:avLst/>
            <a:gdLst/>
            <a:ahLst/>
            <a:cxnLst/>
            <a:rect l="l" t="t" r="r" b="b"/>
            <a:pathLst>
              <a:path w="536575" h="2632075">
                <a:moveTo>
                  <a:pt x="536448" y="0"/>
                </a:moveTo>
                <a:lnTo>
                  <a:pt x="0" y="0"/>
                </a:lnTo>
                <a:lnTo>
                  <a:pt x="0" y="2631948"/>
                </a:lnTo>
                <a:lnTo>
                  <a:pt x="536448" y="2631948"/>
                </a:lnTo>
                <a:lnTo>
                  <a:pt x="536448" y="0"/>
                </a:lnTo>
                <a:close/>
              </a:path>
            </a:pathLst>
          </a:custGeom>
          <a:solidFill>
            <a:srgbClr val="4F81BC"/>
          </a:solidFill>
        </p:spPr>
        <p:txBody>
          <a:bodyPr wrap="square" lIns="0" tIns="0" rIns="0" bIns="0" rtlCol="0"/>
          <a:lstStyle/>
          <a:p>
            <a:endParaRPr/>
          </a:p>
        </p:txBody>
      </p:sp>
      <p:sp>
        <p:nvSpPr>
          <p:cNvPr id="54" name="object 54"/>
          <p:cNvSpPr/>
          <p:nvPr/>
        </p:nvSpPr>
        <p:spPr>
          <a:xfrm>
            <a:off x="5059679" y="1964435"/>
            <a:ext cx="536575" cy="2912745"/>
          </a:xfrm>
          <a:custGeom>
            <a:avLst/>
            <a:gdLst/>
            <a:ahLst/>
            <a:cxnLst/>
            <a:rect l="l" t="t" r="r" b="b"/>
            <a:pathLst>
              <a:path w="536575" h="2912745">
                <a:moveTo>
                  <a:pt x="536448" y="0"/>
                </a:moveTo>
                <a:lnTo>
                  <a:pt x="0" y="0"/>
                </a:lnTo>
                <a:lnTo>
                  <a:pt x="0" y="2912364"/>
                </a:lnTo>
                <a:lnTo>
                  <a:pt x="536448" y="2912364"/>
                </a:lnTo>
                <a:lnTo>
                  <a:pt x="536448" y="0"/>
                </a:lnTo>
                <a:close/>
              </a:path>
            </a:pathLst>
          </a:custGeom>
          <a:solidFill>
            <a:srgbClr val="4F81BC"/>
          </a:solidFill>
        </p:spPr>
        <p:txBody>
          <a:bodyPr wrap="square" lIns="0" tIns="0" rIns="0" bIns="0" rtlCol="0"/>
          <a:lstStyle/>
          <a:p>
            <a:endParaRPr/>
          </a:p>
        </p:txBody>
      </p:sp>
      <p:sp>
        <p:nvSpPr>
          <p:cNvPr id="55" name="object 55"/>
          <p:cNvSpPr/>
          <p:nvPr/>
        </p:nvSpPr>
        <p:spPr>
          <a:xfrm>
            <a:off x="6400800" y="1754123"/>
            <a:ext cx="538480" cy="3122930"/>
          </a:xfrm>
          <a:custGeom>
            <a:avLst/>
            <a:gdLst/>
            <a:ahLst/>
            <a:cxnLst/>
            <a:rect l="l" t="t" r="r" b="b"/>
            <a:pathLst>
              <a:path w="538479" h="3122929">
                <a:moveTo>
                  <a:pt x="537972" y="0"/>
                </a:moveTo>
                <a:lnTo>
                  <a:pt x="0" y="0"/>
                </a:lnTo>
                <a:lnTo>
                  <a:pt x="0" y="3122676"/>
                </a:lnTo>
                <a:lnTo>
                  <a:pt x="537972" y="3122676"/>
                </a:lnTo>
                <a:lnTo>
                  <a:pt x="537972" y="0"/>
                </a:lnTo>
                <a:close/>
              </a:path>
            </a:pathLst>
          </a:custGeom>
          <a:solidFill>
            <a:srgbClr val="4F81BC"/>
          </a:solidFill>
        </p:spPr>
        <p:txBody>
          <a:bodyPr wrap="square" lIns="0" tIns="0" rIns="0" bIns="0" rtlCol="0"/>
          <a:lstStyle/>
          <a:p>
            <a:endParaRPr/>
          </a:p>
        </p:txBody>
      </p:sp>
      <p:sp>
        <p:nvSpPr>
          <p:cNvPr id="56" name="object 56"/>
          <p:cNvSpPr/>
          <p:nvPr/>
        </p:nvSpPr>
        <p:spPr>
          <a:xfrm>
            <a:off x="1972055" y="1367027"/>
            <a:ext cx="0" cy="3581400"/>
          </a:xfrm>
          <a:custGeom>
            <a:avLst/>
            <a:gdLst/>
            <a:ahLst/>
            <a:cxnLst/>
            <a:rect l="l" t="t" r="r" b="b"/>
            <a:pathLst>
              <a:path h="3581400">
                <a:moveTo>
                  <a:pt x="0" y="0"/>
                </a:moveTo>
                <a:lnTo>
                  <a:pt x="0" y="3581400"/>
                </a:lnTo>
              </a:path>
            </a:pathLst>
          </a:custGeom>
          <a:ln w="9144">
            <a:solidFill>
              <a:srgbClr val="858585"/>
            </a:solidFill>
          </a:ln>
        </p:spPr>
        <p:txBody>
          <a:bodyPr wrap="square" lIns="0" tIns="0" rIns="0" bIns="0" rtlCol="0"/>
          <a:lstStyle/>
          <a:p>
            <a:endParaRPr/>
          </a:p>
        </p:txBody>
      </p:sp>
      <p:sp>
        <p:nvSpPr>
          <p:cNvPr id="57" name="object 57"/>
          <p:cNvSpPr/>
          <p:nvPr/>
        </p:nvSpPr>
        <p:spPr>
          <a:xfrm>
            <a:off x="1898904" y="4876800"/>
            <a:ext cx="6784975" cy="0"/>
          </a:xfrm>
          <a:custGeom>
            <a:avLst/>
            <a:gdLst/>
            <a:ahLst/>
            <a:cxnLst/>
            <a:rect l="l" t="t" r="r" b="b"/>
            <a:pathLst>
              <a:path w="6784975">
                <a:moveTo>
                  <a:pt x="0" y="0"/>
                </a:moveTo>
                <a:lnTo>
                  <a:pt x="6784848" y="0"/>
                </a:lnTo>
              </a:path>
            </a:pathLst>
          </a:custGeom>
          <a:ln w="9144">
            <a:solidFill>
              <a:srgbClr val="858585"/>
            </a:solidFill>
          </a:ln>
        </p:spPr>
        <p:txBody>
          <a:bodyPr wrap="square" lIns="0" tIns="0" rIns="0" bIns="0" rtlCol="0"/>
          <a:lstStyle/>
          <a:p>
            <a:endParaRPr/>
          </a:p>
        </p:txBody>
      </p:sp>
      <p:sp>
        <p:nvSpPr>
          <p:cNvPr id="58" name="object 58"/>
          <p:cNvSpPr/>
          <p:nvPr/>
        </p:nvSpPr>
        <p:spPr>
          <a:xfrm>
            <a:off x="3314700" y="4876800"/>
            <a:ext cx="0" cy="71755"/>
          </a:xfrm>
          <a:custGeom>
            <a:avLst/>
            <a:gdLst/>
            <a:ahLst/>
            <a:cxnLst/>
            <a:rect l="l" t="t" r="r" b="b"/>
            <a:pathLst>
              <a:path h="71754">
                <a:moveTo>
                  <a:pt x="0" y="0"/>
                </a:moveTo>
                <a:lnTo>
                  <a:pt x="0" y="71627"/>
                </a:lnTo>
              </a:path>
            </a:pathLst>
          </a:custGeom>
          <a:ln w="9144">
            <a:solidFill>
              <a:srgbClr val="858585"/>
            </a:solidFill>
          </a:ln>
        </p:spPr>
        <p:txBody>
          <a:bodyPr wrap="square" lIns="0" tIns="0" rIns="0" bIns="0" rtlCol="0"/>
          <a:lstStyle/>
          <a:p>
            <a:endParaRPr/>
          </a:p>
        </p:txBody>
      </p:sp>
      <p:sp>
        <p:nvSpPr>
          <p:cNvPr id="59" name="object 59"/>
          <p:cNvSpPr/>
          <p:nvPr/>
        </p:nvSpPr>
        <p:spPr>
          <a:xfrm>
            <a:off x="4655820" y="4876800"/>
            <a:ext cx="0" cy="71755"/>
          </a:xfrm>
          <a:custGeom>
            <a:avLst/>
            <a:gdLst/>
            <a:ahLst/>
            <a:cxnLst/>
            <a:rect l="l" t="t" r="r" b="b"/>
            <a:pathLst>
              <a:path h="71754">
                <a:moveTo>
                  <a:pt x="0" y="0"/>
                </a:moveTo>
                <a:lnTo>
                  <a:pt x="0" y="71627"/>
                </a:lnTo>
              </a:path>
            </a:pathLst>
          </a:custGeom>
          <a:ln w="9144">
            <a:solidFill>
              <a:srgbClr val="858585"/>
            </a:solidFill>
          </a:ln>
        </p:spPr>
        <p:txBody>
          <a:bodyPr wrap="square" lIns="0" tIns="0" rIns="0" bIns="0" rtlCol="0"/>
          <a:lstStyle/>
          <a:p>
            <a:endParaRPr/>
          </a:p>
        </p:txBody>
      </p:sp>
      <p:sp>
        <p:nvSpPr>
          <p:cNvPr id="60" name="object 60"/>
          <p:cNvSpPr/>
          <p:nvPr/>
        </p:nvSpPr>
        <p:spPr>
          <a:xfrm>
            <a:off x="5998464" y="4876800"/>
            <a:ext cx="0" cy="71755"/>
          </a:xfrm>
          <a:custGeom>
            <a:avLst/>
            <a:gdLst/>
            <a:ahLst/>
            <a:cxnLst/>
            <a:rect l="l" t="t" r="r" b="b"/>
            <a:pathLst>
              <a:path h="71754">
                <a:moveTo>
                  <a:pt x="0" y="0"/>
                </a:moveTo>
                <a:lnTo>
                  <a:pt x="0" y="71627"/>
                </a:lnTo>
              </a:path>
            </a:pathLst>
          </a:custGeom>
          <a:ln w="9144">
            <a:solidFill>
              <a:srgbClr val="858585"/>
            </a:solidFill>
          </a:ln>
        </p:spPr>
        <p:txBody>
          <a:bodyPr wrap="square" lIns="0" tIns="0" rIns="0" bIns="0" rtlCol="0"/>
          <a:lstStyle/>
          <a:p>
            <a:endParaRPr/>
          </a:p>
        </p:txBody>
      </p:sp>
      <p:sp>
        <p:nvSpPr>
          <p:cNvPr id="61" name="object 61"/>
          <p:cNvSpPr/>
          <p:nvPr/>
        </p:nvSpPr>
        <p:spPr>
          <a:xfrm>
            <a:off x="7341107" y="4876800"/>
            <a:ext cx="0" cy="71755"/>
          </a:xfrm>
          <a:custGeom>
            <a:avLst/>
            <a:gdLst/>
            <a:ahLst/>
            <a:cxnLst/>
            <a:rect l="l" t="t" r="r" b="b"/>
            <a:pathLst>
              <a:path h="71754">
                <a:moveTo>
                  <a:pt x="0" y="0"/>
                </a:moveTo>
                <a:lnTo>
                  <a:pt x="0" y="71627"/>
                </a:lnTo>
              </a:path>
            </a:pathLst>
          </a:custGeom>
          <a:ln w="9144">
            <a:solidFill>
              <a:srgbClr val="858585"/>
            </a:solidFill>
          </a:ln>
        </p:spPr>
        <p:txBody>
          <a:bodyPr wrap="square" lIns="0" tIns="0" rIns="0" bIns="0" rtlCol="0"/>
          <a:lstStyle/>
          <a:p>
            <a:endParaRPr/>
          </a:p>
        </p:txBody>
      </p:sp>
      <p:sp>
        <p:nvSpPr>
          <p:cNvPr id="62" name="object 62"/>
          <p:cNvSpPr/>
          <p:nvPr/>
        </p:nvSpPr>
        <p:spPr>
          <a:xfrm>
            <a:off x="8683752" y="4876800"/>
            <a:ext cx="0" cy="71755"/>
          </a:xfrm>
          <a:custGeom>
            <a:avLst/>
            <a:gdLst/>
            <a:ahLst/>
            <a:cxnLst/>
            <a:rect l="l" t="t" r="r" b="b"/>
            <a:pathLst>
              <a:path h="71754">
                <a:moveTo>
                  <a:pt x="0" y="0"/>
                </a:moveTo>
                <a:lnTo>
                  <a:pt x="0" y="71627"/>
                </a:lnTo>
              </a:path>
            </a:pathLst>
          </a:custGeom>
          <a:ln w="9144">
            <a:solidFill>
              <a:srgbClr val="858585"/>
            </a:solidFill>
          </a:ln>
        </p:spPr>
        <p:txBody>
          <a:bodyPr wrap="square" lIns="0" tIns="0" rIns="0" bIns="0" rtlCol="0"/>
          <a:lstStyle/>
          <a:p>
            <a:endParaRPr/>
          </a:p>
        </p:txBody>
      </p:sp>
      <p:sp>
        <p:nvSpPr>
          <p:cNvPr id="63" name="object 63"/>
          <p:cNvSpPr txBox="1"/>
          <p:nvPr/>
        </p:nvSpPr>
        <p:spPr>
          <a:xfrm>
            <a:off x="1399413" y="1249680"/>
            <a:ext cx="373380" cy="3763645"/>
          </a:xfrm>
          <a:prstGeom prst="rect">
            <a:avLst/>
          </a:prstGeom>
        </p:spPr>
        <p:txBody>
          <a:bodyPr vert="horz" wrap="square" lIns="0" tIns="0" rIns="0" bIns="0" rtlCol="0">
            <a:spAutoFit/>
          </a:bodyPr>
          <a:lstStyle/>
          <a:p>
            <a:pPr algn="ctr">
              <a:lnSpc>
                <a:spcPct val="100000"/>
              </a:lnSpc>
            </a:pPr>
            <a:r>
              <a:rPr sz="1800" spc="-15" dirty="0">
                <a:latin typeface="Calibri"/>
                <a:cs typeface="Calibri"/>
              </a:rPr>
              <a:t>100</a:t>
            </a:r>
            <a:endParaRPr sz="1800">
              <a:latin typeface="Calibri"/>
              <a:cs typeface="Calibri"/>
            </a:endParaRPr>
          </a:p>
          <a:p>
            <a:pPr marL="115570" algn="ctr">
              <a:lnSpc>
                <a:spcPct val="100000"/>
              </a:lnSpc>
              <a:spcBef>
                <a:spcPts val="600"/>
              </a:spcBef>
            </a:pPr>
            <a:r>
              <a:rPr sz="1800" spc="-15" dirty="0">
                <a:latin typeface="Calibri"/>
                <a:cs typeface="Calibri"/>
              </a:rPr>
              <a:t>90</a:t>
            </a:r>
            <a:endParaRPr sz="1800">
              <a:latin typeface="Calibri"/>
              <a:cs typeface="Calibri"/>
            </a:endParaRPr>
          </a:p>
          <a:p>
            <a:pPr marL="115570" algn="ctr">
              <a:lnSpc>
                <a:spcPct val="100000"/>
              </a:lnSpc>
              <a:spcBef>
                <a:spcPts val="605"/>
              </a:spcBef>
            </a:pPr>
            <a:r>
              <a:rPr sz="1800" spc="-15" dirty="0">
                <a:latin typeface="Calibri"/>
                <a:cs typeface="Calibri"/>
              </a:rPr>
              <a:t>80</a:t>
            </a:r>
            <a:endParaRPr sz="1800">
              <a:latin typeface="Calibri"/>
              <a:cs typeface="Calibri"/>
            </a:endParaRPr>
          </a:p>
          <a:p>
            <a:pPr marL="115570" algn="ctr">
              <a:lnSpc>
                <a:spcPct val="100000"/>
              </a:lnSpc>
              <a:spcBef>
                <a:spcPts val="600"/>
              </a:spcBef>
            </a:pPr>
            <a:r>
              <a:rPr sz="1800" spc="-15" dirty="0">
                <a:latin typeface="Calibri"/>
                <a:cs typeface="Calibri"/>
              </a:rPr>
              <a:t>70</a:t>
            </a:r>
            <a:endParaRPr sz="1800">
              <a:latin typeface="Calibri"/>
              <a:cs typeface="Calibri"/>
            </a:endParaRPr>
          </a:p>
          <a:p>
            <a:pPr marL="115570" algn="ctr">
              <a:lnSpc>
                <a:spcPct val="100000"/>
              </a:lnSpc>
              <a:spcBef>
                <a:spcPts val="600"/>
              </a:spcBef>
            </a:pPr>
            <a:r>
              <a:rPr sz="1800" spc="-15" dirty="0">
                <a:latin typeface="Calibri"/>
                <a:cs typeface="Calibri"/>
              </a:rPr>
              <a:t>60</a:t>
            </a:r>
            <a:endParaRPr sz="1800">
              <a:latin typeface="Calibri"/>
              <a:cs typeface="Calibri"/>
            </a:endParaRPr>
          </a:p>
          <a:p>
            <a:pPr marL="115570" algn="ctr">
              <a:lnSpc>
                <a:spcPct val="100000"/>
              </a:lnSpc>
              <a:spcBef>
                <a:spcPts val="600"/>
              </a:spcBef>
            </a:pPr>
            <a:r>
              <a:rPr sz="1800" spc="-15" dirty="0">
                <a:latin typeface="Calibri"/>
                <a:cs typeface="Calibri"/>
              </a:rPr>
              <a:t>50</a:t>
            </a:r>
            <a:endParaRPr sz="1800">
              <a:latin typeface="Calibri"/>
              <a:cs typeface="Calibri"/>
            </a:endParaRPr>
          </a:p>
          <a:p>
            <a:pPr marL="115570" algn="ctr">
              <a:lnSpc>
                <a:spcPct val="100000"/>
              </a:lnSpc>
              <a:spcBef>
                <a:spcPts val="600"/>
              </a:spcBef>
            </a:pPr>
            <a:r>
              <a:rPr sz="1800" spc="-15" dirty="0">
                <a:latin typeface="Calibri"/>
                <a:cs typeface="Calibri"/>
              </a:rPr>
              <a:t>40</a:t>
            </a:r>
            <a:endParaRPr sz="1800">
              <a:latin typeface="Calibri"/>
              <a:cs typeface="Calibri"/>
            </a:endParaRPr>
          </a:p>
          <a:p>
            <a:pPr marL="115570" algn="ctr">
              <a:lnSpc>
                <a:spcPct val="100000"/>
              </a:lnSpc>
              <a:spcBef>
                <a:spcPts val="600"/>
              </a:spcBef>
            </a:pPr>
            <a:r>
              <a:rPr sz="1800" spc="-15" dirty="0">
                <a:latin typeface="Calibri"/>
                <a:cs typeface="Calibri"/>
              </a:rPr>
              <a:t>30</a:t>
            </a:r>
            <a:endParaRPr sz="1800">
              <a:latin typeface="Calibri"/>
              <a:cs typeface="Calibri"/>
            </a:endParaRPr>
          </a:p>
          <a:p>
            <a:pPr marL="115570" algn="ctr">
              <a:lnSpc>
                <a:spcPct val="100000"/>
              </a:lnSpc>
              <a:spcBef>
                <a:spcPts val="605"/>
              </a:spcBef>
            </a:pPr>
            <a:r>
              <a:rPr sz="1800" spc="-15" dirty="0">
                <a:latin typeface="Calibri"/>
                <a:cs typeface="Calibri"/>
              </a:rPr>
              <a:t>20</a:t>
            </a:r>
            <a:endParaRPr sz="1800">
              <a:latin typeface="Calibri"/>
              <a:cs typeface="Calibri"/>
            </a:endParaRPr>
          </a:p>
          <a:p>
            <a:pPr marL="115570" algn="ctr">
              <a:lnSpc>
                <a:spcPct val="100000"/>
              </a:lnSpc>
              <a:spcBef>
                <a:spcPts val="600"/>
              </a:spcBef>
            </a:pPr>
            <a:r>
              <a:rPr sz="1800" spc="-15" dirty="0">
                <a:latin typeface="Calibri"/>
                <a:cs typeface="Calibri"/>
              </a:rPr>
              <a:t>10</a:t>
            </a:r>
            <a:endParaRPr sz="1800">
              <a:latin typeface="Calibri"/>
              <a:cs typeface="Calibri"/>
            </a:endParaRPr>
          </a:p>
          <a:p>
            <a:pPr marL="231775" algn="ctr">
              <a:lnSpc>
                <a:spcPct val="100000"/>
              </a:lnSpc>
              <a:spcBef>
                <a:spcPts val="600"/>
              </a:spcBef>
            </a:pPr>
            <a:r>
              <a:rPr sz="1800" spc="-10" dirty="0">
                <a:latin typeface="Calibri"/>
                <a:cs typeface="Calibri"/>
              </a:rPr>
              <a:t>0</a:t>
            </a:r>
            <a:endParaRPr sz="1800">
              <a:latin typeface="Calibri"/>
              <a:cs typeface="Calibri"/>
            </a:endParaRPr>
          </a:p>
        </p:txBody>
      </p:sp>
      <p:sp>
        <p:nvSpPr>
          <p:cNvPr id="64" name="object 64"/>
          <p:cNvSpPr txBox="1"/>
          <p:nvPr/>
        </p:nvSpPr>
        <p:spPr>
          <a:xfrm>
            <a:off x="2406523" y="5056251"/>
            <a:ext cx="473709"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FY01</a:t>
            </a:r>
            <a:endParaRPr sz="1800">
              <a:latin typeface="Calibri"/>
              <a:cs typeface="Calibri"/>
            </a:endParaRPr>
          </a:p>
        </p:txBody>
      </p:sp>
      <p:sp>
        <p:nvSpPr>
          <p:cNvPr id="65" name="object 65"/>
          <p:cNvSpPr txBox="1"/>
          <p:nvPr/>
        </p:nvSpPr>
        <p:spPr>
          <a:xfrm>
            <a:off x="3749166" y="5056251"/>
            <a:ext cx="473709"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FY04</a:t>
            </a:r>
            <a:endParaRPr sz="1800">
              <a:latin typeface="Calibri"/>
              <a:cs typeface="Calibri"/>
            </a:endParaRPr>
          </a:p>
        </p:txBody>
      </p:sp>
      <p:sp>
        <p:nvSpPr>
          <p:cNvPr id="66" name="object 66"/>
          <p:cNvSpPr txBox="1"/>
          <p:nvPr/>
        </p:nvSpPr>
        <p:spPr>
          <a:xfrm>
            <a:off x="4269740" y="5056251"/>
            <a:ext cx="1295400" cy="680085"/>
          </a:xfrm>
          <a:prstGeom prst="rect">
            <a:avLst/>
          </a:prstGeom>
        </p:spPr>
        <p:txBody>
          <a:bodyPr vert="horz" wrap="square" lIns="0" tIns="0" rIns="0" bIns="0" rtlCol="0">
            <a:spAutoFit/>
          </a:bodyPr>
          <a:lstStyle/>
          <a:p>
            <a:pPr marL="833755">
              <a:lnSpc>
                <a:spcPct val="100000"/>
              </a:lnSpc>
            </a:pPr>
            <a:r>
              <a:rPr sz="1800" spc="-5" dirty="0">
                <a:latin typeface="Calibri"/>
                <a:cs typeface="Calibri"/>
              </a:rPr>
              <a:t>FY07</a:t>
            </a:r>
            <a:endParaRPr sz="1800" dirty="0">
              <a:latin typeface="Calibri"/>
              <a:cs typeface="Calibri"/>
            </a:endParaRPr>
          </a:p>
          <a:p>
            <a:pPr marL="12700">
              <a:lnSpc>
                <a:spcPct val="100000"/>
              </a:lnSpc>
              <a:spcBef>
                <a:spcPts val="1300"/>
              </a:spcBef>
            </a:pPr>
            <a:r>
              <a:rPr sz="1800" b="1" dirty="0">
                <a:latin typeface="Arial"/>
                <a:cs typeface="Arial"/>
              </a:rPr>
              <a:t>Fi</a:t>
            </a:r>
            <a:r>
              <a:rPr sz="1800" b="1" spc="-10" dirty="0">
                <a:latin typeface="Arial"/>
                <a:cs typeface="Arial"/>
              </a:rPr>
              <a:t>sca</a:t>
            </a:r>
            <a:r>
              <a:rPr sz="1800" b="1" dirty="0">
                <a:latin typeface="Arial"/>
                <a:cs typeface="Arial"/>
              </a:rPr>
              <a:t>l</a:t>
            </a:r>
            <a:r>
              <a:rPr sz="1800" b="1" spc="-30" dirty="0">
                <a:latin typeface="Arial"/>
                <a:cs typeface="Arial"/>
              </a:rPr>
              <a:t> </a:t>
            </a:r>
            <a:r>
              <a:rPr sz="1800" b="1" spc="-100" dirty="0">
                <a:latin typeface="Arial"/>
                <a:cs typeface="Arial"/>
              </a:rPr>
              <a:t>Y</a:t>
            </a:r>
            <a:r>
              <a:rPr sz="1800" b="1" spc="-10" dirty="0">
                <a:latin typeface="Arial"/>
                <a:cs typeface="Arial"/>
              </a:rPr>
              <a:t>ea</a:t>
            </a:r>
            <a:r>
              <a:rPr sz="1800" b="1" dirty="0">
                <a:latin typeface="Arial"/>
                <a:cs typeface="Arial"/>
              </a:rPr>
              <a:t>r</a:t>
            </a:r>
            <a:endParaRPr sz="1800" dirty="0">
              <a:latin typeface="Arial"/>
              <a:cs typeface="Arial"/>
            </a:endParaRPr>
          </a:p>
        </p:txBody>
      </p:sp>
      <p:sp>
        <p:nvSpPr>
          <p:cNvPr id="67" name="object 67"/>
          <p:cNvSpPr txBox="1"/>
          <p:nvPr/>
        </p:nvSpPr>
        <p:spPr>
          <a:xfrm>
            <a:off x="6434073" y="5056251"/>
            <a:ext cx="473709"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FY12</a:t>
            </a:r>
            <a:endParaRPr sz="1800">
              <a:latin typeface="Calibri"/>
              <a:cs typeface="Calibri"/>
            </a:endParaRPr>
          </a:p>
        </p:txBody>
      </p:sp>
      <p:sp>
        <p:nvSpPr>
          <p:cNvPr id="68" name="object 68"/>
          <p:cNvSpPr txBox="1"/>
          <p:nvPr/>
        </p:nvSpPr>
        <p:spPr>
          <a:xfrm>
            <a:off x="7776464" y="5056251"/>
            <a:ext cx="473709"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FY17</a:t>
            </a:r>
            <a:endParaRPr sz="1800">
              <a:latin typeface="Calibri"/>
              <a:cs typeface="Calibri"/>
            </a:endParaRPr>
          </a:p>
        </p:txBody>
      </p:sp>
      <p:sp>
        <p:nvSpPr>
          <p:cNvPr id="69" name="object 69"/>
          <p:cNvSpPr txBox="1">
            <a:spLocks noGrp="1"/>
          </p:cNvSpPr>
          <p:nvPr>
            <p:ph type="title"/>
          </p:nvPr>
        </p:nvSpPr>
        <p:spPr>
          <a:xfrm>
            <a:off x="392836" y="220399"/>
            <a:ext cx="8358327" cy="764312"/>
          </a:xfrm>
          <a:prstGeom prst="rect">
            <a:avLst/>
          </a:prstGeom>
        </p:spPr>
        <p:txBody>
          <a:bodyPr vert="horz" wrap="square" lIns="0" tIns="208280" rIns="0" bIns="0" rtlCol="0">
            <a:spAutoFit/>
          </a:bodyPr>
          <a:lstStyle/>
          <a:p>
            <a:pPr marL="1031240">
              <a:lnSpc>
                <a:spcPct val="100000"/>
              </a:lnSpc>
            </a:pPr>
            <a:r>
              <a:rPr sz="3600" b="1" dirty="0"/>
              <a:t>Percentage </a:t>
            </a:r>
            <a:r>
              <a:rPr sz="3600" b="1" spc="-15" dirty="0"/>
              <a:t>o</a:t>
            </a:r>
            <a:r>
              <a:rPr sz="3600" b="1" dirty="0"/>
              <a:t>f Vets Served*</a:t>
            </a:r>
          </a:p>
        </p:txBody>
      </p:sp>
      <p:sp>
        <p:nvSpPr>
          <p:cNvPr id="70" name="object 70"/>
          <p:cNvSpPr txBox="1"/>
          <p:nvPr/>
        </p:nvSpPr>
        <p:spPr>
          <a:xfrm>
            <a:off x="451286" y="2227783"/>
            <a:ext cx="254000" cy="2343150"/>
          </a:xfrm>
          <a:prstGeom prst="rect">
            <a:avLst/>
          </a:prstGeom>
        </p:spPr>
        <p:txBody>
          <a:bodyPr vert="vert270" wrap="square" lIns="0" tIns="0" rIns="0" bIns="0" rtlCol="0">
            <a:spAutoFit/>
          </a:bodyPr>
          <a:lstStyle/>
          <a:p>
            <a:pPr marL="12700">
              <a:lnSpc>
                <a:spcPct val="100000"/>
              </a:lnSpc>
            </a:pPr>
            <a:r>
              <a:rPr sz="1800" b="1" dirty="0">
                <a:latin typeface="Arial"/>
                <a:cs typeface="Arial"/>
              </a:rPr>
              <a:t>%</a:t>
            </a:r>
            <a:r>
              <a:rPr sz="1800" b="1" spc="-5" dirty="0">
                <a:latin typeface="Arial"/>
                <a:cs typeface="Arial"/>
              </a:rPr>
              <a:t> </a:t>
            </a:r>
            <a:r>
              <a:rPr sz="1800" b="1" dirty="0">
                <a:latin typeface="Arial"/>
                <a:cs typeface="Arial"/>
              </a:rPr>
              <a:t>of </a:t>
            </a:r>
            <a:r>
              <a:rPr sz="1800" b="1" spc="-105" dirty="0">
                <a:latin typeface="Arial"/>
                <a:cs typeface="Arial"/>
              </a:rPr>
              <a:t>V</a:t>
            </a:r>
            <a:r>
              <a:rPr sz="1800" b="1" dirty="0">
                <a:latin typeface="Arial"/>
                <a:cs typeface="Arial"/>
              </a:rPr>
              <a:t>et</a:t>
            </a:r>
            <a:r>
              <a:rPr sz="1800" b="1" spc="-10" dirty="0">
                <a:latin typeface="Arial"/>
                <a:cs typeface="Arial"/>
              </a:rPr>
              <a:t>e</a:t>
            </a:r>
            <a:r>
              <a:rPr sz="1800" b="1" dirty="0">
                <a:latin typeface="Arial"/>
                <a:cs typeface="Arial"/>
              </a:rPr>
              <a:t>r</a:t>
            </a:r>
            <a:r>
              <a:rPr sz="1800" b="1" spc="-10" dirty="0">
                <a:latin typeface="Arial"/>
                <a:cs typeface="Arial"/>
              </a:rPr>
              <a:t>a</a:t>
            </a:r>
            <a:r>
              <a:rPr sz="1800" b="1" dirty="0">
                <a:latin typeface="Arial"/>
                <a:cs typeface="Arial"/>
              </a:rPr>
              <a:t>ns</a:t>
            </a:r>
            <a:r>
              <a:rPr sz="1800" b="1" spc="10" dirty="0">
                <a:latin typeface="Arial"/>
                <a:cs typeface="Arial"/>
              </a:rPr>
              <a:t> </a:t>
            </a:r>
            <a:r>
              <a:rPr sz="1800" b="1" dirty="0">
                <a:latin typeface="Arial"/>
                <a:cs typeface="Arial"/>
              </a:rPr>
              <a:t>S</a:t>
            </a:r>
            <a:r>
              <a:rPr sz="1800" b="1" spc="-10" dirty="0">
                <a:latin typeface="Arial"/>
                <a:cs typeface="Arial"/>
              </a:rPr>
              <a:t>e</a:t>
            </a:r>
            <a:r>
              <a:rPr sz="1800" b="1" dirty="0">
                <a:latin typeface="Arial"/>
                <a:cs typeface="Arial"/>
              </a:rPr>
              <a:t>r</a:t>
            </a:r>
            <a:r>
              <a:rPr sz="1800" b="1" spc="-45" dirty="0">
                <a:latin typeface="Arial"/>
                <a:cs typeface="Arial"/>
              </a:rPr>
              <a:t>v</a:t>
            </a:r>
            <a:r>
              <a:rPr sz="1800" b="1" dirty="0">
                <a:latin typeface="Arial"/>
                <a:cs typeface="Arial"/>
              </a:rPr>
              <a:t>ed</a:t>
            </a:r>
            <a:endParaRPr sz="1800">
              <a:latin typeface="Arial"/>
              <a:cs typeface="Arial"/>
            </a:endParaRPr>
          </a:p>
        </p:txBody>
      </p:sp>
      <p:sp>
        <p:nvSpPr>
          <p:cNvPr id="71" name="object 71"/>
          <p:cNvSpPr/>
          <p:nvPr/>
        </p:nvSpPr>
        <p:spPr>
          <a:xfrm>
            <a:off x="2743200" y="2362200"/>
            <a:ext cx="152400" cy="0"/>
          </a:xfrm>
          <a:custGeom>
            <a:avLst/>
            <a:gdLst/>
            <a:ahLst/>
            <a:cxnLst/>
            <a:rect l="l" t="t" r="r" b="b"/>
            <a:pathLst>
              <a:path w="152400">
                <a:moveTo>
                  <a:pt x="152400" y="0"/>
                </a:moveTo>
                <a:lnTo>
                  <a:pt x="0" y="0"/>
                </a:lnTo>
              </a:path>
            </a:pathLst>
          </a:custGeom>
          <a:ln w="9525">
            <a:solidFill>
              <a:srgbClr val="497DBA"/>
            </a:solidFill>
          </a:ln>
        </p:spPr>
        <p:txBody>
          <a:bodyPr wrap="square" lIns="0" tIns="0" rIns="0" bIns="0" rtlCol="0"/>
          <a:lstStyle/>
          <a:p>
            <a:endParaRPr/>
          </a:p>
        </p:txBody>
      </p:sp>
      <p:sp>
        <p:nvSpPr>
          <p:cNvPr id="72" name="object 72"/>
          <p:cNvSpPr/>
          <p:nvPr/>
        </p:nvSpPr>
        <p:spPr>
          <a:xfrm>
            <a:off x="2667000" y="2209800"/>
            <a:ext cx="1295400" cy="76200"/>
          </a:xfrm>
          <a:custGeom>
            <a:avLst/>
            <a:gdLst/>
            <a:ahLst/>
            <a:cxnLst/>
            <a:rect l="l" t="t" r="r" b="b"/>
            <a:pathLst>
              <a:path w="1295400" h="76200">
                <a:moveTo>
                  <a:pt x="0" y="76200"/>
                </a:moveTo>
                <a:lnTo>
                  <a:pt x="1295400" y="0"/>
                </a:lnTo>
              </a:path>
            </a:pathLst>
          </a:custGeom>
          <a:ln w="28575">
            <a:solidFill>
              <a:srgbClr val="FF0000"/>
            </a:solidFill>
          </a:ln>
        </p:spPr>
        <p:txBody>
          <a:bodyPr wrap="square" lIns="0" tIns="0" rIns="0" bIns="0" rtlCol="0"/>
          <a:lstStyle/>
          <a:p>
            <a:endParaRPr/>
          </a:p>
        </p:txBody>
      </p:sp>
      <p:sp>
        <p:nvSpPr>
          <p:cNvPr id="73" name="object 73"/>
          <p:cNvSpPr/>
          <p:nvPr/>
        </p:nvSpPr>
        <p:spPr>
          <a:xfrm>
            <a:off x="3962400" y="1905000"/>
            <a:ext cx="1371600" cy="304800"/>
          </a:xfrm>
          <a:custGeom>
            <a:avLst/>
            <a:gdLst/>
            <a:ahLst/>
            <a:cxnLst/>
            <a:rect l="l" t="t" r="r" b="b"/>
            <a:pathLst>
              <a:path w="1371600" h="304800">
                <a:moveTo>
                  <a:pt x="0" y="304800"/>
                </a:moveTo>
                <a:lnTo>
                  <a:pt x="1371600" y="0"/>
                </a:lnTo>
              </a:path>
            </a:pathLst>
          </a:custGeom>
          <a:ln w="28575">
            <a:solidFill>
              <a:srgbClr val="FF0000"/>
            </a:solidFill>
          </a:ln>
        </p:spPr>
        <p:txBody>
          <a:bodyPr wrap="square" lIns="0" tIns="0" rIns="0" bIns="0" rtlCol="0"/>
          <a:lstStyle/>
          <a:p>
            <a:endParaRPr/>
          </a:p>
        </p:txBody>
      </p:sp>
      <p:sp>
        <p:nvSpPr>
          <p:cNvPr id="74" name="object 74"/>
          <p:cNvSpPr/>
          <p:nvPr/>
        </p:nvSpPr>
        <p:spPr>
          <a:xfrm>
            <a:off x="5334000" y="1752600"/>
            <a:ext cx="1371600" cy="152400"/>
          </a:xfrm>
          <a:custGeom>
            <a:avLst/>
            <a:gdLst/>
            <a:ahLst/>
            <a:cxnLst/>
            <a:rect l="l" t="t" r="r" b="b"/>
            <a:pathLst>
              <a:path w="1371600" h="152400">
                <a:moveTo>
                  <a:pt x="0" y="152400"/>
                </a:moveTo>
                <a:lnTo>
                  <a:pt x="1371600" y="0"/>
                </a:lnTo>
              </a:path>
            </a:pathLst>
          </a:custGeom>
          <a:ln w="28575">
            <a:solidFill>
              <a:srgbClr val="FF0000"/>
            </a:solidFill>
          </a:ln>
        </p:spPr>
        <p:txBody>
          <a:bodyPr wrap="square" lIns="0" tIns="0" rIns="0" bIns="0" rtlCol="0"/>
          <a:lstStyle/>
          <a:p>
            <a:endParaRPr/>
          </a:p>
        </p:txBody>
      </p:sp>
      <p:sp>
        <p:nvSpPr>
          <p:cNvPr id="75" name="object 75"/>
          <p:cNvSpPr/>
          <p:nvPr/>
        </p:nvSpPr>
        <p:spPr>
          <a:xfrm>
            <a:off x="6705600" y="1524000"/>
            <a:ext cx="1295400" cy="228600"/>
          </a:xfrm>
          <a:custGeom>
            <a:avLst/>
            <a:gdLst/>
            <a:ahLst/>
            <a:cxnLst/>
            <a:rect l="l" t="t" r="r" b="b"/>
            <a:pathLst>
              <a:path w="1295400" h="228600">
                <a:moveTo>
                  <a:pt x="0" y="228600"/>
                </a:moveTo>
                <a:lnTo>
                  <a:pt x="1295400" y="0"/>
                </a:lnTo>
              </a:path>
            </a:pathLst>
          </a:custGeom>
          <a:ln w="28575">
            <a:solidFill>
              <a:srgbClr val="FF0000"/>
            </a:solidFill>
          </a:ln>
        </p:spPr>
        <p:txBody>
          <a:bodyPr wrap="square" lIns="0" tIns="0" rIns="0" bIns="0" rtlCol="0"/>
          <a:lstStyle/>
          <a:p>
            <a:endParaRPr/>
          </a:p>
        </p:txBody>
      </p:sp>
      <p:sp>
        <p:nvSpPr>
          <p:cNvPr id="76" name="object 76"/>
          <p:cNvSpPr txBox="1"/>
          <p:nvPr/>
        </p:nvSpPr>
        <p:spPr>
          <a:xfrm>
            <a:off x="278993" y="5742831"/>
            <a:ext cx="8584565"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a:t>
            </a:r>
            <a:r>
              <a:rPr sz="1800" b="1" spc="-10" dirty="0">
                <a:latin typeface="Arial"/>
                <a:cs typeface="Arial"/>
              </a:rPr>
              <a:t>B</a:t>
            </a:r>
            <a:r>
              <a:rPr sz="1800" b="1" dirty="0">
                <a:latin typeface="Arial"/>
                <a:cs typeface="Arial"/>
              </a:rPr>
              <a:t>y</a:t>
            </a:r>
            <a:r>
              <a:rPr sz="1800" b="1" spc="5" dirty="0">
                <a:latin typeface="Arial"/>
                <a:cs typeface="Arial"/>
              </a:rPr>
              <a:t> </a:t>
            </a:r>
            <a:r>
              <a:rPr sz="1800" b="1" dirty="0">
                <a:latin typeface="Arial"/>
                <a:cs typeface="Arial"/>
              </a:rPr>
              <a:t>an</a:t>
            </a:r>
            <a:r>
              <a:rPr sz="1800" b="1" spc="-10" dirty="0">
                <a:latin typeface="Arial"/>
                <a:cs typeface="Arial"/>
              </a:rPr>
              <a:t> </a:t>
            </a:r>
            <a:r>
              <a:rPr sz="1800" b="1" dirty="0">
                <a:latin typeface="Arial"/>
                <a:cs typeface="Arial"/>
              </a:rPr>
              <a:t>o</a:t>
            </a:r>
            <a:r>
              <a:rPr sz="1800" b="1" spc="5" dirty="0">
                <a:latin typeface="Arial"/>
                <a:cs typeface="Arial"/>
              </a:rPr>
              <a:t>p</a:t>
            </a:r>
            <a:r>
              <a:rPr sz="1800" b="1" dirty="0">
                <a:latin typeface="Arial"/>
                <a:cs typeface="Arial"/>
              </a:rPr>
              <a:t>en</a:t>
            </a:r>
            <a:r>
              <a:rPr sz="1800" b="1" spc="-10" dirty="0">
                <a:latin typeface="Arial"/>
                <a:cs typeface="Arial"/>
              </a:rPr>
              <a:t> </a:t>
            </a:r>
            <a:r>
              <a:rPr sz="1800" b="1" dirty="0">
                <a:latin typeface="Arial"/>
                <a:cs typeface="Arial"/>
              </a:rPr>
              <a:t>nati</a:t>
            </a:r>
            <a:r>
              <a:rPr sz="1800" b="1" spc="5" dirty="0">
                <a:latin typeface="Arial"/>
                <a:cs typeface="Arial"/>
              </a:rPr>
              <a:t>o</a:t>
            </a:r>
            <a:r>
              <a:rPr sz="1800" b="1" dirty="0">
                <a:latin typeface="Arial"/>
                <a:cs typeface="Arial"/>
              </a:rPr>
              <a:t>nal,</a:t>
            </a:r>
            <a:r>
              <a:rPr sz="1800" b="1" spc="-5" dirty="0">
                <a:latin typeface="Arial"/>
                <a:cs typeface="Arial"/>
              </a:rPr>
              <a:t> </a:t>
            </a:r>
            <a:r>
              <a:rPr sz="1800" b="1" dirty="0">
                <a:latin typeface="Arial"/>
                <a:cs typeface="Arial"/>
              </a:rPr>
              <a:t>st</a:t>
            </a:r>
            <a:r>
              <a:rPr sz="1800" b="1" spc="-10" dirty="0">
                <a:latin typeface="Arial"/>
                <a:cs typeface="Arial"/>
              </a:rPr>
              <a:t>a</a:t>
            </a:r>
            <a:r>
              <a:rPr sz="1800" b="1" dirty="0">
                <a:latin typeface="Arial"/>
                <a:cs typeface="Arial"/>
              </a:rPr>
              <a:t>te or tri</a:t>
            </a:r>
            <a:r>
              <a:rPr sz="1800" b="1" spc="5" dirty="0">
                <a:latin typeface="Arial"/>
                <a:cs typeface="Arial"/>
              </a:rPr>
              <a:t>b</a:t>
            </a:r>
            <a:r>
              <a:rPr sz="1800" b="1" dirty="0">
                <a:latin typeface="Arial"/>
                <a:cs typeface="Arial"/>
              </a:rPr>
              <a:t>al</a:t>
            </a:r>
            <a:r>
              <a:rPr sz="1800" b="1" spc="-10" dirty="0">
                <a:latin typeface="Arial"/>
                <a:cs typeface="Arial"/>
              </a:rPr>
              <a:t> </a:t>
            </a:r>
            <a:r>
              <a:rPr sz="1800" b="1" spc="-100" dirty="0">
                <a:latin typeface="Arial"/>
                <a:cs typeface="Arial"/>
              </a:rPr>
              <a:t>V</a:t>
            </a:r>
            <a:r>
              <a:rPr sz="1800" b="1" dirty="0">
                <a:latin typeface="Arial"/>
                <a:cs typeface="Arial"/>
              </a:rPr>
              <a:t>et</a:t>
            </a:r>
            <a:r>
              <a:rPr sz="1800" b="1" spc="-10" dirty="0">
                <a:latin typeface="Arial"/>
                <a:cs typeface="Arial"/>
              </a:rPr>
              <a:t>e</a:t>
            </a:r>
            <a:r>
              <a:rPr sz="1800" b="1" dirty="0">
                <a:latin typeface="Arial"/>
                <a:cs typeface="Arial"/>
              </a:rPr>
              <a:t>r</a:t>
            </a:r>
            <a:r>
              <a:rPr sz="1800" b="1" spc="-10" dirty="0">
                <a:latin typeface="Arial"/>
                <a:cs typeface="Arial"/>
              </a:rPr>
              <a:t>a</a:t>
            </a:r>
            <a:r>
              <a:rPr sz="1800" b="1" dirty="0">
                <a:latin typeface="Arial"/>
                <a:cs typeface="Arial"/>
              </a:rPr>
              <a:t>ns</a:t>
            </a:r>
            <a:r>
              <a:rPr sz="1800" b="1" spc="10" dirty="0">
                <a:latin typeface="Arial"/>
                <a:cs typeface="Arial"/>
              </a:rPr>
              <a:t> </a:t>
            </a:r>
            <a:r>
              <a:rPr sz="1800" b="1" dirty="0">
                <a:latin typeface="Arial"/>
                <a:cs typeface="Arial"/>
              </a:rPr>
              <a:t>c</a:t>
            </a:r>
            <a:r>
              <a:rPr sz="1800" b="1" spc="-10" dirty="0">
                <a:latin typeface="Arial"/>
                <a:cs typeface="Arial"/>
              </a:rPr>
              <a:t>e</a:t>
            </a:r>
            <a:r>
              <a:rPr sz="1800" b="1" dirty="0">
                <a:latin typeface="Arial"/>
                <a:cs typeface="Arial"/>
              </a:rPr>
              <a:t>m</a:t>
            </a:r>
            <a:r>
              <a:rPr sz="1800" b="1" spc="-10" dirty="0">
                <a:latin typeface="Arial"/>
                <a:cs typeface="Arial"/>
              </a:rPr>
              <a:t>e</a:t>
            </a:r>
            <a:r>
              <a:rPr sz="1800" b="1" dirty="0">
                <a:latin typeface="Arial"/>
                <a:cs typeface="Arial"/>
              </a:rPr>
              <a:t>te</a:t>
            </a:r>
            <a:r>
              <a:rPr sz="1800" b="1" spc="-10" dirty="0">
                <a:latin typeface="Arial"/>
                <a:cs typeface="Arial"/>
              </a:rPr>
              <a:t>r</a:t>
            </a:r>
            <a:r>
              <a:rPr sz="1800" b="1" dirty="0">
                <a:latin typeface="Arial"/>
                <a:cs typeface="Arial"/>
              </a:rPr>
              <a:t>y</a:t>
            </a:r>
            <a:r>
              <a:rPr sz="1800" b="1" spc="-5" dirty="0">
                <a:latin typeface="Arial"/>
                <a:cs typeface="Arial"/>
              </a:rPr>
              <a:t> </a:t>
            </a:r>
            <a:r>
              <a:rPr sz="1800" b="1" spc="50" dirty="0">
                <a:latin typeface="Arial"/>
                <a:cs typeface="Arial"/>
              </a:rPr>
              <a:t>w</a:t>
            </a:r>
            <a:r>
              <a:rPr sz="1800" b="1" dirty="0">
                <a:latin typeface="Arial"/>
                <a:cs typeface="Arial"/>
              </a:rPr>
              <a:t>it</a:t>
            </a:r>
            <a:r>
              <a:rPr sz="1800" b="1" spc="5" dirty="0">
                <a:latin typeface="Arial"/>
                <a:cs typeface="Arial"/>
              </a:rPr>
              <a:t>h</a:t>
            </a:r>
            <a:r>
              <a:rPr sz="1800" b="1" dirty="0">
                <a:latin typeface="Arial"/>
                <a:cs typeface="Arial"/>
              </a:rPr>
              <a:t>in</a:t>
            </a:r>
            <a:r>
              <a:rPr sz="1800" b="1" spc="-40" dirty="0">
                <a:latin typeface="Arial"/>
                <a:cs typeface="Arial"/>
              </a:rPr>
              <a:t> </a:t>
            </a:r>
            <a:r>
              <a:rPr sz="1800" b="1" dirty="0">
                <a:latin typeface="Arial"/>
                <a:cs typeface="Arial"/>
              </a:rPr>
              <a:t>75</a:t>
            </a:r>
            <a:r>
              <a:rPr sz="1800" b="1" spc="-10" dirty="0">
                <a:latin typeface="Arial"/>
                <a:cs typeface="Arial"/>
              </a:rPr>
              <a:t> </a:t>
            </a:r>
            <a:r>
              <a:rPr sz="1800" b="1" dirty="0">
                <a:latin typeface="Arial"/>
                <a:cs typeface="Arial"/>
              </a:rPr>
              <a:t>mi</a:t>
            </a:r>
            <a:r>
              <a:rPr sz="1800" b="1" spc="5" dirty="0">
                <a:latin typeface="Arial"/>
                <a:cs typeface="Arial"/>
              </a:rPr>
              <a:t>l</a:t>
            </a:r>
            <a:r>
              <a:rPr sz="1800" b="1" dirty="0">
                <a:latin typeface="Arial"/>
                <a:cs typeface="Arial"/>
              </a:rPr>
              <a:t>es</a:t>
            </a:r>
            <a:r>
              <a:rPr sz="1800" b="1" spc="-10" dirty="0">
                <a:latin typeface="Arial"/>
                <a:cs typeface="Arial"/>
              </a:rPr>
              <a:t> </a:t>
            </a:r>
            <a:r>
              <a:rPr sz="1800" b="1" spc="5" dirty="0">
                <a:latin typeface="Arial"/>
                <a:cs typeface="Arial"/>
              </a:rPr>
              <a:t>o</a:t>
            </a:r>
            <a:r>
              <a:rPr sz="1800" b="1" dirty="0">
                <a:latin typeface="Arial"/>
                <a:cs typeface="Arial"/>
              </a:rPr>
              <a:t>f </a:t>
            </a:r>
            <a:r>
              <a:rPr sz="1800" b="1" spc="5" dirty="0">
                <a:latin typeface="Arial"/>
                <a:cs typeface="Arial"/>
              </a:rPr>
              <a:t>h</a:t>
            </a:r>
            <a:r>
              <a:rPr sz="1800" b="1" dirty="0">
                <a:latin typeface="Arial"/>
                <a:cs typeface="Arial"/>
              </a:rPr>
              <a:t>ome</a:t>
            </a:r>
            <a:endParaRPr sz="1800" dirty="0">
              <a:latin typeface="Arial"/>
              <a:cs typeface="Arial"/>
            </a:endParaRPr>
          </a:p>
        </p:txBody>
      </p:sp>
      <p:sp>
        <p:nvSpPr>
          <p:cNvPr id="77" name="object 77"/>
          <p:cNvSpPr txBox="1">
            <a:spLocks noGrp="1"/>
          </p:cNvSpPr>
          <p:nvPr>
            <p:ph type="ftr" sz="quarter" idx="5"/>
          </p:nvPr>
        </p:nvSpPr>
        <p:spPr>
          <a:prstGeom prst="rect">
            <a:avLst/>
          </a:prstGeom>
        </p:spPr>
        <p:txBody>
          <a:bodyPr vert="horz" wrap="square" lIns="0" tIns="0" rIns="0" bIns="0" rtlCol="0">
            <a:spAutoFit/>
          </a:bodyPr>
          <a:lstStyle/>
          <a:p>
            <a:pPr marL="132715">
              <a:lnSpc>
                <a:spcPct val="100000"/>
              </a:lnSpc>
            </a:pPr>
            <a:r>
              <a:rPr spc="-10" dirty="0">
                <a:latin typeface="Calibri"/>
                <a:cs typeface="Calibri"/>
              </a:rPr>
              <a:t>1</a:t>
            </a:r>
            <a:r>
              <a:rPr spc="-5" dirty="0">
                <a:latin typeface="Calibri"/>
                <a:cs typeface="Calibri"/>
              </a:rPr>
              <a:t>5</a:t>
            </a:r>
            <a:r>
              <a:rPr spc="-10" dirty="0">
                <a:latin typeface="Calibri"/>
                <a:cs typeface="Calibri"/>
              </a:rPr>
              <a:t>0</a:t>
            </a:r>
            <a:r>
              <a:rPr spc="5" dirty="0">
                <a:latin typeface="Calibri"/>
                <a:cs typeface="Calibri"/>
              </a:rPr>
              <a:t> </a:t>
            </a:r>
            <a:r>
              <a:rPr spc="-85" dirty="0">
                <a:latin typeface="Calibri"/>
                <a:cs typeface="Calibri"/>
              </a:rPr>
              <a:t>Y</a:t>
            </a:r>
            <a:r>
              <a:rPr spc="-10" dirty="0">
                <a:latin typeface="Calibri"/>
                <a:cs typeface="Calibri"/>
              </a:rPr>
              <a:t>ea</a:t>
            </a:r>
            <a:r>
              <a:rPr spc="-30" dirty="0">
                <a:latin typeface="Calibri"/>
                <a:cs typeface="Calibri"/>
              </a:rPr>
              <a:t>r</a:t>
            </a:r>
            <a:r>
              <a:rPr dirty="0">
                <a:latin typeface="Calibri"/>
                <a:cs typeface="Calibri"/>
              </a:rPr>
              <a:t>s of</a:t>
            </a:r>
            <a:r>
              <a:rPr spc="-5" dirty="0">
                <a:latin typeface="Calibri"/>
                <a:cs typeface="Calibri"/>
              </a:rPr>
              <a:t> </a:t>
            </a:r>
            <a:r>
              <a:rPr spc="-35" dirty="0">
                <a:latin typeface="Calibri"/>
                <a:cs typeface="Calibri"/>
              </a:rPr>
              <a:t>K</a:t>
            </a:r>
            <a:r>
              <a:rPr spc="-10" dirty="0">
                <a:latin typeface="Calibri"/>
                <a:cs typeface="Calibri"/>
              </a:rPr>
              <a:t>ee</a:t>
            </a:r>
            <a:r>
              <a:rPr dirty="0">
                <a:latin typeface="Calibri"/>
                <a:cs typeface="Calibri"/>
              </a:rPr>
              <a:t>pin</a:t>
            </a:r>
            <a:r>
              <a:rPr spc="-10" dirty="0">
                <a:latin typeface="Calibri"/>
                <a:cs typeface="Calibri"/>
              </a:rPr>
              <a:t>g</a:t>
            </a:r>
            <a:r>
              <a:rPr spc="-20" dirty="0">
                <a:latin typeface="Calibri"/>
                <a:cs typeface="Calibri"/>
              </a:rPr>
              <a:t> </a:t>
            </a:r>
            <a:r>
              <a:rPr spc="-5" dirty="0">
                <a:latin typeface="Calibri"/>
                <a:cs typeface="Calibri"/>
              </a:rPr>
              <a:t>t</a:t>
            </a:r>
            <a:r>
              <a:rPr dirty="0">
                <a:latin typeface="Calibri"/>
                <a:cs typeface="Calibri"/>
              </a:rPr>
              <a:t>h</a:t>
            </a:r>
            <a:r>
              <a:rPr spc="-10" dirty="0">
                <a:latin typeface="Calibri"/>
                <a:cs typeface="Calibri"/>
              </a:rPr>
              <a:t>e</a:t>
            </a:r>
            <a:r>
              <a:rPr spc="-5" dirty="0">
                <a:latin typeface="Calibri"/>
                <a:cs typeface="Calibri"/>
              </a:rPr>
              <a:t> </a:t>
            </a:r>
            <a:r>
              <a:rPr spc="-10" dirty="0">
                <a:latin typeface="Calibri"/>
                <a:cs typeface="Calibri"/>
              </a:rPr>
              <a:t>P</a:t>
            </a:r>
            <a:r>
              <a:rPr spc="-25" dirty="0">
                <a:latin typeface="Calibri"/>
                <a:cs typeface="Calibri"/>
              </a:rPr>
              <a:t>r</a:t>
            </a:r>
            <a:r>
              <a:rPr dirty="0">
                <a:latin typeface="Calibri"/>
                <a:cs typeface="Calibri"/>
              </a:rPr>
              <a:t>o</a:t>
            </a:r>
            <a:r>
              <a:rPr spc="-10" dirty="0">
                <a:latin typeface="Calibri"/>
                <a:cs typeface="Calibri"/>
              </a:rPr>
              <a:t>mise</a:t>
            </a:r>
          </a:p>
        </p:txBody>
      </p:sp>
      <p:pic>
        <p:nvPicPr>
          <p:cNvPr id="79" name="Picture 2" descr="C:\Users\cemcotherej\Desktop\icarelogo.jpg"/>
          <p:cNvPicPr>
            <a:picLocks noChangeAspect="1" noChangeArrowheads="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43800" y="5978610"/>
            <a:ext cx="942252" cy="687589"/>
          </a:xfrm>
          <a:prstGeom prst="rect">
            <a:avLst/>
          </a:prstGeom>
          <a:noFill/>
          <a:extLst>
            <a:ext uri="{909E8E84-426E-40DD-AFC4-6F175D3DCCD1}">
              <a14:hiddenFill xmlns:a14="http://schemas.microsoft.com/office/drawing/2010/main">
                <a:solidFill>
                  <a:srgbClr val="FFFFFF"/>
                </a:solidFill>
              </a14:hiddenFill>
            </a:ext>
          </a:extLst>
        </p:spPr>
      </p:pic>
      <p:sp>
        <p:nvSpPr>
          <p:cNvPr id="78" name="Slide Number Placeholder 77"/>
          <p:cNvSpPr>
            <a:spLocks noGrp="1"/>
          </p:cNvSpPr>
          <p:nvPr>
            <p:ph type="sldNum" sz="quarter" idx="7"/>
          </p:nvPr>
        </p:nvSpPr>
        <p:spPr>
          <a:xfrm>
            <a:off x="8414511" y="6465214"/>
            <a:ext cx="449047" cy="316586"/>
          </a:xfrm>
        </p:spPr>
        <p:txBody>
          <a:bodyPr/>
          <a:lstStyle/>
          <a:p>
            <a:pPr marL="102870">
              <a:lnSpc>
                <a:spcPct val="100000"/>
              </a:lnSpc>
            </a:pPr>
            <a:fld id="{81D60167-4931-47E6-BA6A-407CBD079E47}" type="slidenum">
              <a:rPr lang="en-US" spc="-10" smtClean="0"/>
              <a:t>22</a:t>
            </a:fld>
            <a:endParaRPr lang="en-US" spc="-10" dirty="0"/>
          </a:p>
        </p:txBody>
      </p:sp>
    </p:spTree>
    <p:extLst>
      <p:ext uri="{BB962C8B-B14F-4D97-AF65-F5344CB8AC3E}">
        <p14:creationId xmlns:p14="http://schemas.microsoft.com/office/powerpoint/2010/main" val="3515014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457200"/>
            <a:ext cx="7543800" cy="553998"/>
          </a:xfrm>
          <a:prstGeom prst="rect">
            <a:avLst/>
          </a:prstGeom>
        </p:spPr>
        <p:txBody>
          <a:bodyPr vert="horz" wrap="square" lIns="0" tIns="0" rIns="0" bIns="0" rtlCol="0">
            <a:spAutoFit/>
          </a:bodyPr>
          <a:lstStyle/>
          <a:p>
            <a:pPr algn="ctr">
              <a:lnSpc>
                <a:spcPct val="100000"/>
              </a:lnSpc>
            </a:pPr>
            <a:r>
              <a:rPr lang="en-US" sz="3600" b="1" dirty="0" smtClean="0">
                <a:latin typeface="Arial"/>
                <a:cs typeface="Arial"/>
              </a:rPr>
              <a:t>Three Pronged Approach</a:t>
            </a:r>
            <a:endParaRPr sz="3600" b="1" dirty="0">
              <a:latin typeface="Arial"/>
              <a:cs typeface="Arial"/>
            </a:endParaRPr>
          </a:p>
        </p:txBody>
      </p:sp>
      <p:sp>
        <p:nvSpPr>
          <p:cNvPr id="3" name="object 3"/>
          <p:cNvSpPr txBox="1"/>
          <p:nvPr/>
        </p:nvSpPr>
        <p:spPr>
          <a:xfrm>
            <a:off x="5410200" y="1447800"/>
            <a:ext cx="3429000" cy="4716676"/>
          </a:xfrm>
          <a:prstGeom prst="rect">
            <a:avLst/>
          </a:prstGeom>
          <a:blipFill>
            <a:blip r:embed="rId3"/>
            <a:tile tx="0" ty="0" sx="100000" sy="100000" flip="none" algn="tl"/>
          </a:blipFill>
        </p:spPr>
        <p:txBody>
          <a:bodyPr vert="horz" wrap="square" lIns="0" tIns="0" rIns="0" bIns="0" rtlCol="0">
            <a:spAutoFit/>
          </a:bodyPr>
          <a:lstStyle/>
          <a:p>
            <a:pPr marL="355600" marR="231775" indent="-342900">
              <a:lnSpc>
                <a:spcPct val="100000"/>
              </a:lnSpc>
              <a:buFont typeface="+mj-lt"/>
              <a:buAutoNum type="arabicPeriod"/>
              <a:tabLst>
                <a:tab pos="330200" algn="l"/>
              </a:tabLst>
            </a:pPr>
            <a:r>
              <a:rPr sz="1800" dirty="0">
                <a:latin typeface="Arial"/>
                <a:cs typeface="Arial"/>
              </a:rPr>
              <a:t>E</a:t>
            </a:r>
            <a:r>
              <a:rPr sz="1800" spc="-15" dirty="0">
                <a:latin typeface="Arial"/>
                <a:cs typeface="Arial"/>
              </a:rPr>
              <a:t>x</a:t>
            </a:r>
            <a:r>
              <a:rPr sz="1800" dirty="0">
                <a:latin typeface="Arial"/>
                <a:cs typeface="Arial"/>
              </a:rPr>
              <a:t>te</a:t>
            </a:r>
            <a:r>
              <a:rPr sz="1800" spc="-10" dirty="0">
                <a:latin typeface="Arial"/>
                <a:cs typeface="Arial"/>
              </a:rPr>
              <a:t>n</a:t>
            </a:r>
            <a:r>
              <a:rPr sz="1800" dirty="0">
                <a:latin typeface="Arial"/>
                <a:cs typeface="Arial"/>
              </a:rPr>
              <a:t>d</a:t>
            </a:r>
            <a:r>
              <a:rPr sz="1800" spc="20"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service</a:t>
            </a:r>
            <a:r>
              <a:rPr sz="1800" spc="-10" dirty="0">
                <a:latin typeface="Arial"/>
                <a:cs typeface="Arial"/>
              </a:rPr>
              <a:t> </a:t>
            </a:r>
            <a:r>
              <a:rPr sz="1800" dirty="0">
                <a:latin typeface="Arial"/>
                <a:cs typeface="Arial"/>
              </a:rPr>
              <a:t>life of</a:t>
            </a:r>
            <a:r>
              <a:rPr sz="1800" spc="5" dirty="0">
                <a:latin typeface="Arial"/>
                <a:cs typeface="Arial"/>
              </a:rPr>
              <a:t> </a:t>
            </a:r>
            <a:r>
              <a:rPr sz="1800" dirty="0">
                <a:latin typeface="Arial"/>
                <a:cs typeface="Arial"/>
              </a:rPr>
              <a:t>e</a:t>
            </a:r>
            <a:r>
              <a:rPr sz="1800" spc="-20" dirty="0">
                <a:latin typeface="Arial"/>
                <a:cs typeface="Arial"/>
              </a:rPr>
              <a:t>x</a:t>
            </a:r>
            <a:r>
              <a:rPr sz="1800" dirty="0">
                <a:latin typeface="Arial"/>
                <a:cs typeface="Arial"/>
              </a:rPr>
              <a:t>isti</a:t>
            </a:r>
            <a:r>
              <a:rPr sz="1800" spc="-10" dirty="0">
                <a:latin typeface="Arial"/>
                <a:cs typeface="Arial"/>
              </a:rPr>
              <a:t>n</a:t>
            </a:r>
            <a:r>
              <a:rPr sz="1800" dirty="0">
                <a:latin typeface="Arial"/>
                <a:cs typeface="Arial"/>
              </a:rPr>
              <a:t>g</a:t>
            </a:r>
            <a:r>
              <a:rPr sz="1800" spc="20" dirty="0">
                <a:latin typeface="Arial"/>
                <a:cs typeface="Arial"/>
              </a:rPr>
              <a:t> </a:t>
            </a:r>
            <a:r>
              <a:rPr sz="1800" dirty="0">
                <a:latin typeface="Arial"/>
                <a:cs typeface="Arial"/>
              </a:rPr>
              <a:t>cem</a:t>
            </a:r>
            <a:r>
              <a:rPr sz="1800" spc="-10" dirty="0">
                <a:latin typeface="Arial"/>
                <a:cs typeface="Arial"/>
              </a:rPr>
              <a:t>e</a:t>
            </a:r>
            <a:r>
              <a:rPr sz="1800" dirty="0">
                <a:latin typeface="Arial"/>
                <a:cs typeface="Arial"/>
              </a:rPr>
              <a:t>teri</a:t>
            </a:r>
            <a:r>
              <a:rPr sz="1800" spc="-10" dirty="0">
                <a:latin typeface="Arial"/>
                <a:cs typeface="Arial"/>
              </a:rPr>
              <a:t>e</a:t>
            </a:r>
            <a:r>
              <a:rPr sz="1800" dirty="0">
                <a:latin typeface="Arial"/>
                <a:cs typeface="Arial"/>
              </a:rPr>
              <a:t>s</a:t>
            </a:r>
          </a:p>
          <a:p>
            <a:pPr marL="457200" indent="-457200">
              <a:lnSpc>
                <a:spcPct val="100000"/>
              </a:lnSpc>
              <a:spcBef>
                <a:spcPts val="34"/>
              </a:spcBef>
              <a:buFont typeface="+mj-lt"/>
              <a:buAutoNum type="arabicPeriod"/>
            </a:pPr>
            <a:endParaRPr sz="1850" dirty="0">
              <a:latin typeface="Times New Roman"/>
              <a:cs typeface="Times New Roman"/>
            </a:endParaRPr>
          </a:p>
          <a:p>
            <a:pPr marL="355600" indent="-342900">
              <a:lnSpc>
                <a:spcPct val="100000"/>
              </a:lnSpc>
              <a:buFont typeface="+mj-lt"/>
              <a:buAutoNum type="arabicPeriod"/>
              <a:tabLst>
                <a:tab pos="329565" algn="l"/>
              </a:tabLst>
            </a:pPr>
            <a:r>
              <a:rPr sz="1800" dirty="0">
                <a:latin typeface="Arial"/>
                <a:cs typeface="Arial"/>
              </a:rPr>
              <a:t>D</a:t>
            </a:r>
            <a:r>
              <a:rPr sz="1800" spc="-15" dirty="0">
                <a:latin typeface="Arial"/>
                <a:cs typeface="Arial"/>
              </a:rPr>
              <a:t>e</a:t>
            </a:r>
            <a:r>
              <a:rPr sz="1800" dirty="0">
                <a:latin typeface="Arial"/>
                <a:cs typeface="Arial"/>
              </a:rPr>
              <a:t>v</a:t>
            </a:r>
            <a:r>
              <a:rPr sz="1800" spc="-10" dirty="0">
                <a:latin typeface="Arial"/>
                <a:cs typeface="Arial"/>
              </a:rPr>
              <a:t>e</a:t>
            </a:r>
            <a:r>
              <a:rPr sz="1800" dirty="0">
                <a:latin typeface="Arial"/>
                <a:cs typeface="Arial"/>
              </a:rPr>
              <a:t>l</a:t>
            </a:r>
            <a:r>
              <a:rPr sz="1800" spc="-15" dirty="0">
                <a:latin typeface="Arial"/>
                <a:cs typeface="Arial"/>
              </a:rPr>
              <a:t>o</a:t>
            </a:r>
            <a:r>
              <a:rPr sz="1800" dirty="0">
                <a:latin typeface="Arial"/>
                <a:cs typeface="Arial"/>
              </a:rPr>
              <a:t>p</a:t>
            </a:r>
            <a:r>
              <a:rPr sz="1800" spc="20" dirty="0">
                <a:latin typeface="Arial"/>
                <a:cs typeface="Arial"/>
              </a:rPr>
              <a:t> </a:t>
            </a:r>
            <a:r>
              <a:rPr sz="1800" spc="-10" dirty="0" smtClean="0">
                <a:latin typeface="Arial"/>
                <a:cs typeface="Arial"/>
              </a:rPr>
              <a:t>ne</a:t>
            </a:r>
            <a:r>
              <a:rPr sz="1800" dirty="0" smtClean="0">
                <a:latin typeface="Arial"/>
                <a:cs typeface="Arial"/>
              </a:rPr>
              <a:t>w</a:t>
            </a:r>
            <a:r>
              <a:rPr lang="en-US" sz="1800" dirty="0" smtClean="0">
                <a:latin typeface="Arial"/>
                <a:cs typeface="Arial"/>
              </a:rPr>
              <a:t> </a:t>
            </a:r>
            <a:r>
              <a:rPr sz="1800" dirty="0" smtClean="0">
                <a:latin typeface="Arial"/>
                <a:cs typeface="Arial"/>
              </a:rPr>
              <a:t>n</a:t>
            </a:r>
            <a:r>
              <a:rPr sz="1800" spc="-10" dirty="0" smtClean="0">
                <a:latin typeface="Arial"/>
                <a:cs typeface="Arial"/>
              </a:rPr>
              <a:t>a</a:t>
            </a:r>
            <a:r>
              <a:rPr sz="1800" dirty="0" smtClean="0">
                <a:latin typeface="Arial"/>
                <a:cs typeface="Arial"/>
              </a:rPr>
              <a:t>tio</a:t>
            </a:r>
            <a:r>
              <a:rPr sz="1800" spc="-10" dirty="0" smtClean="0">
                <a:latin typeface="Arial"/>
                <a:cs typeface="Arial"/>
              </a:rPr>
              <a:t>n</a:t>
            </a:r>
            <a:r>
              <a:rPr sz="1800" dirty="0" smtClean="0">
                <a:latin typeface="Arial"/>
                <a:cs typeface="Arial"/>
              </a:rPr>
              <a:t>al</a:t>
            </a:r>
            <a:r>
              <a:rPr sz="1800" spc="20" dirty="0" smtClean="0">
                <a:latin typeface="Arial"/>
                <a:cs typeface="Arial"/>
              </a:rPr>
              <a:t> </a:t>
            </a:r>
            <a:r>
              <a:rPr sz="1800" dirty="0" smtClean="0">
                <a:latin typeface="Arial"/>
                <a:cs typeface="Arial"/>
              </a:rPr>
              <a:t>cem</a:t>
            </a:r>
            <a:r>
              <a:rPr sz="1800" spc="-10" dirty="0" smtClean="0">
                <a:latin typeface="Arial"/>
                <a:cs typeface="Arial"/>
              </a:rPr>
              <a:t>e</a:t>
            </a:r>
            <a:r>
              <a:rPr sz="1800" dirty="0" smtClean="0">
                <a:latin typeface="Arial"/>
                <a:cs typeface="Arial"/>
              </a:rPr>
              <a:t>teri</a:t>
            </a:r>
            <a:r>
              <a:rPr sz="1800" spc="-10" dirty="0" smtClean="0">
                <a:latin typeface="Arial"/>
                <a:cs typeface="Arial"/>
              </a:rPr>
              <a:t>e</a:t>
            </a:r>
            <a:r>
              <a:rPr sz="1800" dirty="0" smtClean="0">
                <a:latin typeface="Arial"/>
                <a:cs typeface="Arial"/>
              </a:rPr>
              <a:t>s</a:t>
            </a:r>
            <a:endParaRPr sz="1800" dirty="0">
              <a:latin typeface="Arial"/>
              <a:cs typeface="Arial"/>
            </a:endParaRPr>
          </a:p>
          <a:p>
            <a:pPr marL="723900" marR="359410" lvl="1" indent="-342900">
              <a:lnSpc>
                <a:spcPct val="100000"/>
              </a:lnSpc>
              <a:buFont typeface="+mj-lt"/>
              <a:buAutoNum type="alphaLcPeriod"/>
              <a:tabLst>
                <a:tab pos="660400" algn="l"/>
              </a:tabLst>
            </a:pPr>
            <a:r>
              <a:rPr sz="1800" dirty="0" smtClean="0">
                <a:latin typeface="Arial"/>
                <a:cs typeface="Arial"/>
              </a:rPr>
              <a:t>Five</a:t>
            </a:r>
            <a:r>
              <a:rPr lang="en-US" sz="1800" dirty="0" smtClean="0">
                <a:latin typeface="Arial"/>
                <a:cs typeface="Arial"/>
              </a:rPr>
              <a:t> (5)</a:t>
            </a:r>
            <a:r>
              <a:rPr sz="1800" dirty="0" smtClean="0">
                <a:latin typeface="Arial"/>
                <a:cs typeface="Arial"/>
              </a:rPr>
              <a:t> n</a:t>
            </a:r>
            <a:r>
              <a:rPr sz="1800" spc="-10" dirty="0" smtClean="0">
                <a:latin typeface="Arial"/>
                <a:cs typeface="Arial"/>
              </a:rPr>
              <a:t>a</a:t>
            </a:r>
            <a:r>
              <a:rPr sz="1800" dirty="0" smtClean="0">
                <a:latin typeface="Arial"/>
                <a:cs typeface="Arial"/>
              </a:rPr>
              <a:t>tio</a:t>
            </a:r>
            <a:r>
              <a:rPr sz="1800" spc="-10" dirty="0" smtClean="0">
                <a:latin typeface="Arial"/>
                <a:cs typeface="Arial"/>
              </a:rPr>
              <a:t>n</a:t>
            </a:r>
            <a:r>
              <a:rPr sz="1800" dirty="0" smtClean="0">
                <a:latin typeface="Arial"/>
                <a:cs typeface="Arial"/>
              </a:rPr>
              <a:t>al </a:t>
            </a:r>
            <a:r>
              <a:rPr sz="1800" dirty="0">
                <a:latin typeface="Arial"/>
                <a:cs typeface="Arial"/>
              </a:rPr>
              <a:t>cem</a:t>
            </a:r>
            <a:r>
              <a:rPr sz="1800" spc="-10" dirty="0">
                <a:latin typeface="Arial"/>
                <a:cs typeface="Arial"/>
              </a:rPr>
              <a:t>e</a:t>
            </a:r>
            <a:r>
              <a:rPr sz="1800" dirty="0">
                <a:latin typeface="Arial"/>
                <a:cs typeface="Arial"/>
              </a:rPr>
              <a:t>teri</a:t>
            </a:r>
            <a:r>
              <a:rPr sz="1800" spc="-10" dirty="0">
                <a:latin typeface="Arial"/>
                <a:cs typeface="Arial"/>
              </a:rPr>
              <a:t>e</a:t>
            </a:r>
            <a:r>
              <a:rPr sz="1800" dirty="0">
                <a:latin typeface="Arial"/>
                <a:cs typeface="Arial"/>
              </a:rPr>
              <a:t>s</a:t>
            </a:r>
            <a:r>
              <a:rPr sz="1800" spc="10" dirty="0">
                <a:latin typeface="Arial"/>
                <a:cs typeface="Arial"/>
              </a:rPr>
              <a:t> </a:t>
            </a:r>
            <a:r>
              <a:rPr sz="1800" dirty="0" smtClean="0">
                <a:latin typeface="Arial"/>
                <a:cs typeface="Arial"/>
              </a:rPr>
              <a:t>p</a:t>
            </a:r>
            <a:r>
              <a:rPr sz="1800" spc="-10" dirty="0" smtClean="0">
                <a:latin typeface="Arial"/>
                <a:cs typeface="Arial"/>
              </a:rPr>
              <a:t>l</a:t>
            </a:r>
            <a:r>
              <a:rPr sz="1800" dirty="0" smtClean="0">
                <a:latin typeface="Arial"/>
                <a:cs typeface="Arial"/>
              </a:rPr>
              <a:t>a</a:t>
            </a:r>
            <a:r>
              <a:rPr sz="1800" spc="-10" dirty="0" smtClean="0">
                <a:latin typeface="Arial"/>
                <a:cs typeface="Arial"/>
              </a:rPr>
              <a:t>n</a:t>
            </a:r>
            <a:r>
              <a:rPr sz="1800" dirty="0" smtClean="0">
                <a:latin typeface="Arial"/>
                <a:cs typeface="Arial"/>
              </a:rPr>
              <a:t>n</a:t>
            </a:r>
            <a:r>
              <a:rPr sz="1800" spc="-10" dirty="0" smtClean="0">
                <a:latin typeface="Arial"/>
                <a:cs typeface="Arial"/>
              </a:rPr>
              <a:t>e</a:t>
            </a:r>
            <a:r>
              <a:rPr sz="1800" dirty="0" smtClean="0">
                <a:latin typeface="Arial"/>
                <a:cs typeface="Arial"/>
              </a:rPr>
              <a:t>d</a:t>
            </a:r>
            <a:endParaRPr lang="en-US" sz="1800" dirty="0" smtClean="0">
              <a:latin typeface="Arial"/>
              <a:cs typeface="Arial"/>
            </a:endParaRPr>
          </a:p>
          <a:p>
            <a:pPr marL="723900" marR="359410" lvl="1" indent="-342900">
              <a:lnSpc>
                <a:spcPct val="100000"/>
              </a:lnSpc>
              <a:buFont typeface="+mj-lt"/>
              <a:buAutoNum type="alphaLcPeriod"/>
              <a:tabLst>
                <a:tab pos="660400" algn="l"/>
              </a:tabLst>
            </a:pPr>
            <a:r>
              <a:rPr dirty="0" smtClean="0">
                <a:latin typeface="Arial"/>
                <a:cs typeface="Arial"/>
              </a:rPr>
              <a:t>Five </a:t>
            </a:r>
            <a:r>
              <a:rPr lang="en-US" dirty="0" smtClean="0">
                <a:latin typeface="Arial"/>
                <a:cs typeface="Arial"/>
              </a:rPr>
              <a:t>(5) </a:t>
            </a:r>
            <a:r>
              <a:rPr dirty="0" smtClean="0">
                <a:latin typeface="Arial"/>
                <a:cs typeface="Arial"/>
              </a:rPr>
              <a:t>Ur</a:t>
            </a:r>
            <a:r>
              <a:rPr spc="-10" dirty="0" smtClean="0">
                <a:latin typeface="Arial"/>
                <a:cs typeface="Arial"/>
              </a:rPr>
              <a:t>b</a:t>
            </a:r>
            <a:r>
              <a:rPr dirty="0" smtClean="0">
                <a:latin typeface="Arial"/>
                <a:cs typeface="Arial"/>
              </a:rPr>
              <a:t>an</a:t>
            </a:r>
            <a:r>
              <a:rPr lang="en-US" dirty="0" smtClean="0">
                <a:latin typeface="Arial"/>
                <a:cs typeface="Arial"/>
              </a:rPr>
              <a:t> cemeteries </a:t>
            </a:r>
          </a:p>
          <a:p>
            <a:pPr marL="723900" marR="359410" lvl="1" indent="-342900">
              <a:lnSpc>
                <a:spcPct val="100000"/>
              </a:lnSpc>
              <a:buFont typeface="+mj-lt"/>
              <a:buAutoNum type="alphaLcPeriod"/>
              <a:tabLst>
                <a:tab pos="660400" algn="l"/>
              </a:tabLst>
            </a:pPr>
            <a:r>
              <a:rPr lang="en-US" dirty="0" smtClean="0">
                <a:latin typeface="Arial"/>
                <a:cs typeface="Arial"/>
              </a:rPr>
              <a:t>Ei</a:t>
            </a:r>
            <a:r>
              <a:rPr lang="en-US" spc="-10" dirty="0" smtClean="0">
                <a:latin typeface="Arial"/>
                <a:cs typeface="Arial"/>
              </a:rPr>
              <a:t>g</a:t>
            </a:r>
            <a:r>
              <a:rPr lang="en-US" dirty="0" smtClean="0">
                <a:latin typeface="Arial"/>
                <a:cs typeface="Arial"/>
              </a:rPr>
              <a:t>ht (8) R</a:t>
            </a:r>
            <a:r>
              <a:rPr lang="en-US" spc="-10" dirty="0" smtClean="0">
                <a:latin typeface="Arial"/>
                <a:cs typeface="Arial"/>
              </a:rPr>
              <a:t>u</a:t>
            </a:r>
            <a:r>
              <a:rPr lang="en-US" dirty="0" smtClean="0">
                <a:latin typeface="Arial"/>
                <a:cs typeface="Arial"/>
              </a:rPr>
              <a:t>ral cemeteries</a:t>
            </a:r>
          </a:p>
          <a:p>
            <a:pPr marL="723900" marR="359410" lvl="1" indent="-342900">
              <a:lnSpc>
                <a:spcPct val="100000"/>
              </a:lnSpc>
              <a:buFont typeface="+mj-lt"/>
              <a:buAutoNum type="alphaLcPeriod"/>
              <a:tabLst>
                <a:tab pos="660400" algn="l"/>
              </a:tabLst>
            </a:pPr>
            <a:endParaRPr lang="en-US" dirty="0">
              <a:latin typeface="Arial"/>
              <a:cs typeface="Arial"/>
            </a:endParaRPr>
          </a:p>
          <a:p>
            <a:pPr marL="266700" marR="359410" indent="-342900">
              <a:buFont typeface="+mj-lt"/>
              <a:buAutoNum type="arabicPeriod"/>
              <a:tabLst>
                <a:tab pos="660400" algn="l"/>
              </a:tabLst>
            </a:pPr>
            <a:r>
              <a:rPr lang="en-US" dirty="0" smtClean="0">
                <a:latin typeface="Arial"/>
                <a:cs typeface="Arial"/>
              </a:rPr>
              <a:t>State and Tribal Cemetery Grant Program</a:t>
            </a:r>
          </a:p>
          <a:p>
            <a:pPr marL="723900" marR="359410" lvl="1" indent="-342900">
              <a:lnSpc>
                <a:spcPct val="100000"/>
              </a:lnSpc>
              <a:buFont typeface="+mj-lt"/>
              <a:buAutoNum type="alphaLcPeriod"/>
              <a:tabLst>
                <a:tab pos="660400" algn="l"/>
              </a:tabLst>
            </a:pPr>
            <a:endParaRPr lang="en-US" dirty="0">
              <a:latin typeface="Arial"/>
              <a:cs typeface="Arial"/>
            </a:endParaRPr>
          </a:p>
          <a:p>
            <a:pPr marL="266700" marR="359410" indent="-342900">
              <a:buFont typeface="+mj-lt"/>
              <a:buAutoNum type="arabicPeriod"/>
              <a:tabLst>
                <a:tab pos="660400" algn="l"/>
              </a:tabLst>
            </a:pPr>
            <a:endParaRPr lang="en-US" dirty="0">
              <a:latin typeface="Arial"/>
              <a:cs typeface="Arial"/>
            </a:endParaRPr>
          </a:p>
          <a:p>
            <a:pPr>
              <a:tabLst>
                <a:tab pos="673100" algn="l"/>
              </a:tabLst>
            </a:pPr>
            <a:endParaRPr dirty="0">
              <a:latin typeface="Arial"/>
              <a:cs typeface="Arial"/>
            </a:endParaRPr>
          </a:p>
        </p:txBody>
      </p:sp>
      <p:sp>
        <p:nvSpPr>
          <p:cNvPr id="5" name="object 5"/>
          <p:cNvSpPr txBox="1"/>
          <p:nvPr/>
        </p:nvSpPr>
        <p:spPr>
          <a:xfrm>
            <a:off x="484468" y="4953000"/>
            <a:ext cx="4865649" cy="276999"/>
          </a:xfrm>
          <a:prstGeom prst="rect">
            <a:avLst/>
          </a:prstGeom>
          <a:blipFill>
            <a:blip r:embed="rId3"/>
            <a:tile tx="0" ty="0" sx="100000" sy="100000" flip="none" algn="tl"/>
          </a:blipFill>
        </p:spPr>
        <p:txBody>
          <a:bodyPr vert="horz" wrap="square" lIns="0" tIns="0" rIns="0" bIns="0" rtlCol="0">
            <a:spAutoFit/>
          </a:bodyPr>
          <a:lstStyle/>
          <a:p>
            <a:pPr marL="12700" algn="ctr">
              <a:lnSpc>
                <a:spcPct val="100000"/>
              </a:lnSpc>
            </a:pPr>
            <a:r>
              <a:rPr sz="1800" b="1" dirty="0">
                <a:latin typeface="Arial"/>
                <a:cs typeface="Arial"/>
              </a:rPr>
              <a:t>J</a:t>
            </a:r>
            <a:r>
              <a:rPr sz="1800" b="1" spc="-10" dirty="0">
                <a:latin typeface="Arial"/>
                <a:cs typeface="Arial"/>
              </a:rPr>
              <a:t>e</a:t>
            </a:r>
            <a:r>
              <a:rPr sz="1800" b="1" dirty="0">
                <a:latin typeface="Arial"/>
                <a:cs typeface="Arial"/>
              </a:rPr>
              <a:t>ffe</a:t>
            </a:r>
            <a:r>
              <a:rPr sz="1800" b="1" spc="-10" dirty="0">
                <a:latin typeface="Arial"/>
                <a:cs typeface="Arial"/>
              </a:rPr>
              <a:t>r</a:t>
            </a:r>
            <a:r>
              <a:rPr sz="1800" b="1" dirty="0">
                <a:latin typeface="Arial"/>
                <a:cs typeface="Arial"/>
              </a:rPr>
              <a:t>son</a:t>
            </a:r>
            <a:r>
              <a:rPr sz="1800" b="1" spc="15" dirty="0">
                <a:latin typeface="Arial"/>
                <a:cs typeface="Arial"/>
              </a:rPr>
              <a:t> </a:t>
            </a:r>
            <a:r>
              <a:rPr sz="1800" b="1" dirty="0">
                <a:latin typeface="Arial"/>
                <a:cs typeface="Arial"/>
              </a:rPr>
              <a:t>B</a:t>
            </a:r>
            <a:r>
              <a:rPr sz="1800" b="1" spc="-10" dirty="0">
                <a:latin typeface="Arial"/>
                <a:cs typeface="Arial"/>
              </a:rPr>
              <a:t>a</a:t>
            </a:r>
            <a:r>
              <a:rPr sz="1800" b="1" dirty="0">
                <a:latin typeface="Arial"/>
                <a:cs typeface="Arial"/>
              </a:rPr>
              <a:t>r</a:t>
            </a:r>
            <a:r>
              <a:rPr sz="1800" b="1" spc="-10" dirty="0">
                <a:latin typeface="Arial"/>
                <a:cs typeface="Arial"/>
              </a:rPr>
              <a:t>r</a:t>
            </a:r>
            <a:r>
              <a:rPr sz="1800" b="1" dirty="0">
                <a:latin typeface="Arial"/>
                <a:cs typeface="Arial"/>
              </a:rPr>
              <a:t>a</a:t>
            </a:r>
            <a:r>
              <a:rPr sz="1800" b="1" spc="-10" dirty="0">
                <a:latin typeface="Arial"/>
                <a:cs typeface="Arial"/>
              </a:rPr>
              <a:t>c</a:t>
            </a:r>
            <a:r>
              <a:rPr sz="1800" b="1" dirty="0">
                <a:latin typeface="Arial"/>
                <a:cs typeface="Arial"/>
              </a:rPr>
              <a:t>ks</a:t>
            </a:r>
            <a:r>
              <a:rPr sz="1800" b="1" spc="15" dirty="0">
                <a:latin typeface="Arial"/>
                <a:cs typeface="Arial"/>
              </a:rPr>
              <a:t> </a:t>
            </a:r>
            <a:r>
              <a:rPr sz="1800" b="1" dirty="0">
                <a:latin typeface="Arial"/>
                <a:cs typeface="Arial"/>
              </a:rPr>
              <a:t>N</a:t>
            </a:r>
            <a:r>
              <a:rPr sz="1800" b="1" spc="-10" dirty="0">
                <a:latin typeface="Arial"/>
                <a:cs typeface="Arial"/>
              </a:rPr>
              <a:t>a</a:t>
            </a:r>
            <a:r>
              <a:rPr sz="1800" b="1" dirty="0">
                <a:latin typeface="Arial"/>
                <a:cs typeface="Arial"/>
              </a:rPr>
              <a:t>ti</a:t>
            </a:r>
            <a:r>
              <a:rPr sz="1800" b="1" spc="5" dirty="0">
                <a:latin typeface="Arial"/>
                <a:cs typeface="Arial"/>
              </a:rPr>
              <a:t>o</a:t>
            </a:r>
            <a:r>
              <a:rPr sz="1800" b="1" dirty="0">
                <a:latin typeface="Arial"/>
                <a:cs typeface="Arial"/>
              </a:rPr>
              <a:t>nal</a:t>
            </a:r>
            <a:r>
              <a:rPr sz="1800" b="1" spc="-10" dirty="0">
                <a:latin typeface="Arial"/>
                <a:cs typeface="Arial"/>
              </a:rPr>
              <a:t> </a:t>
            </a:r>
            <a:r>
              <a:rPr sz="1800" b="1" dirty="0">
                <a:latin typeface="Arial"/>
                <a:cs typeface="Arial"/>
              </a:rPr>
              <a:t>C</a:t>
            </a:r>
            <a:r>
              <a:rPr sz="1800" b="1" spc="-10" dirty="0">
                <a:latin typeface="Arial"/>
                <a:cs typeface="Arial"/>
              </a:rPr>
              <a:t>e</a:t>
            </a:r>
            <a:r>
              <a:rPr sz="1800" b="1" dirty="0">
                <a:latin typeface="Arial"/>
                <a:cs typeface="Arial"/>
              </a:rPr>
              <a:t>m</a:t>
            </a:r>
            <a:r>
              <a:rPr sz="1800" b="1" spc="-10" dirty="0">
                <a:latin typeface="Arial"/>
                <a:cs typeface="Arial"/>
              </a:rPr>
              <a:t>e</a:t>
            </a:r>
            <a:r>
              <a:rPr sz="1800" b="1" dirty="0">
                <a:latin typeface="Arial"/>
                <a:cs typeface="Arial"/>
              </a:rPr>
              <a:t>te</a:t>
            </a:r>
            <a:r>
              <a:rPr sz="1800" b="1" spc="-10" dirty="0">
                <a:latin typeface="Arial"/>
                <a:cs typeface="Arial"/>
              </a:rPr>
              <a:t>r</a:t>
            </a:r>
            <a:r>
              <a:rPr sz="1800" b="1" spc="-150" dirty="0">
                <a:latin typeface="Arial"/>
                <a:cs typeface="Arial"/>
              </a:rPr>
              <a:t>y</a:t>
            </a:r>
            <a:r>
              <a:rPr sz="1800" b="1" dirty="0">
                <a:latin typeface="Arial"/>
                <a:cs typeface="Arial"/>
              </a:rPr>
              <a:t>,</a:t>
            </a:r>
            <a:r>
              <a:rPr sz="1800" b="1" spc="40" dirty="0">
                <a:latin typeface="Arial"/>
                <a:cs typeface="Arial"/>
              </a:rPr>
              <a:t> </a:t>
            </a:r>
            <a:r>
              <a:rPr sz="1800" b="1" dirty="0">
                <a:latin typeface="Arial"/>
                <a:cs typeface="Arial"/>
              </a:rPr>
              <a:t>MO</a:t>
            </a:r>
            <a:endParaRPr sz="18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32715">
              <a:lnSpc>
                <a:spcPct val="100000"/>
              </a:lnSpc>
            </a:pPr>
            <a:r>
              <a:rPr spc="-10" dirty="0">
                <a:latin typeface="Calibri"/>
                <a:cs typeface="Calibri"/>
              </a:rPr>
              <a:t>1</a:t>
            </a:r>
            <a:r>
              <a:rPr spc="-5" dirty="0">
                <a:latin typeface="Calibri"/>
                <a:cs typeface="Calibri"/>
              </a:rPr>
              <a:t>5</a:t>
            </a:r>
            <a:r>
              <a:rPr spc="-10" dirty="0">
                <a:latin typeface="Calibri"/>
                <a:cs typeface="Calibri"/>
              </a:rPr>
              <a:t>0</a:t>
            </a:r>
            <a:r>
              <a:rPr spc="5" dirty="0">
                <a:latin typeface="Calibri"/>
                <a:cs typeface="Calibri"/>
              </a:rPr>
              <a:t> </a:t>
            </a:r>
            <a:r>
              <a:rPr spc="-85" dirty="0">
                <a:latin typeface="Calibri"/>
                <a:cs typeface="Calibri"/>
              </a:rPr>
              <a:t>Y</a:t>
            </a:r>
            <a:r>
              <a:rPr spc="-10" dirty="0">
                <a:latin typeface="Calibri"/>
                <a:cs typeface="Calibri"/>
              </a:rPr>
              <a:t>ea</a:t>
            </a:r>
            <a:r>
              <a:rPr spc="-30" dirty="0">
                <a:latin typeface="Calibri"/>
                <a:cs typeface="Calibri"/>
              </a:rPr>
              <a:t>r</a:t>
            </a:r>
            <a:r>
              <a:rPr dirty="0">
                <a:latin typeface="Calibri"/>
                <a:cs typeface="Calibri"/>
              </a:rPr>
              <a:t>s of</a:t>
            </a:r>
            <a:r>
              <a:rPr spc="-5" dirty="0">
                <a:latin typeface="Calibri"/>
                <a:cs typeface="Calibri"/>
              </a:rPr>
              <a:t> </a:t>
            </a:r>
            <a:r>
              <a:rPr spc="-35" dirty="0">
                <a:latin typeface="Calibri"/>
                <a:cs typeface="Calibri"/>
              </a:rPr>
              <a:t>K</a:t>
            </a:r>
            <a:r>
              <a:rPr spc="-10" dirty="0">
                <a:latin typeface="Calibri"/>
                <a:cs typeface="Calibri"/>
              </a:rPr>
              <a:t>ee</a:t>
            </a:r>
            <a:r>
              <a:rPr dirty="0">
                <a:latin typeface="Calibri"/>
                <a:cs typeface="Calibri"/>
              </a:rPr>
              <a:t>pin</a:t>
            </a:r>
            <a:r>
              <a:rPr spc="-10" dirty="0">
                <a:latin typeface="Calibri"/>
                <a:cs typeface="Calibri"/>
              </a:rPr>
              <a:t>g</a:t>
            </a:r>
            <a:r>
              <a:rPr spc="-20" dirty="0">
                <a:latin typeface="Calibri"/>
                <a:cs typeface="Calibri"/>
              </a:rPr>
              <a:t> </a:t>
            </a:r>
            <a:r>
              <a:rPr spc="-5" dirty="0">
                <a:latin typeface="Calibri"/>
                <a:cs typeface="Calibri"/>
              </a:rPr>
              <a:t>t</a:t>
            </a:r>
            <a:r>
              <a:rPr dirty="0">
                <a:latin typeface="Calibri"/>
                <a:cs typeface="Calibri"/>
              </a:rPr>
              <a:t>h</a:t>
            </a:r>
            <a:r>
              <a:rPr spc="-10" dirty="0">
                <a:latin typeface="Calibri"/>
                <a:cs typeface="Calibri"/>
              </a:rPr>
              <a:t>e</a:t>
            </a:r>
            <a:r>
              <a:rPr spc="-5" dirty="0">
                <a:latin typeface="Calibri"/>
                <a:cs typeface="Calibri"/>
              </a:rPr>
              <a:t> </a:t>
            </a:r>
            <a:r>
              <a:rPr spc="-10" dirty="0">
                <a:latin typeface="Calibri"/>
                <a:cs typeface="Calibri"/>
              </a:rPr>
              <a:t>P</a:t>
            </a:r>
            <a:r>
              <a:rPr spc="-25" dirty="0">
                <a:latin typeface="Calibri"/>
                <a:cs typeface="Calibri"/>
              </a:rPr>
              <a:t>r</a:t>
            </a:r>
            <a:r>
              <a:rPr dirty="0">
                <a:latin typeface="Calibri"/>
                <a:cs typeface="Calibri"/>
              </a:rPr>
              <a:t>o</a:t>
            </a:r>
            <a:r>
              <a:rPr spc="-10" dirty="0">
                <a:latin typeface="Calibri"/>
                <a:cs typeface="Calibri"/>
              </a:rPr>
              <a:t>mise</a:t>
            </a:r>
          </a:p>
        </p:txBody>
      </p:sp>
      <p:pic>
        <p:nvPicPr>
          <p:cNvPr id="9"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7"/>
          </p:nvPr>
        </p:nvSpPr>
        <p:spPr>
          <a:xfrm>
            <a:off x="8414511" y="6465214"/>
            <a:ext cx="348489" cy="200986"/>
          </a:xfrm>
        </p:spPr>
        <p:txBody>
          <a:bodyPr/>
          <a:lstStyle/>
          <a:p>
            <a:pPr marL="102870">
              <a:lnSpc>
                <a:spcPct val="100000"/>
              </a:lnSpc>
            </a:pPr>
            <a:fld id="{81D60167-4931-47E6-BA6A-407CBD079E47}" type="slidenum">
              <a:rPr lang="en-US" spc="-10" smtClean="0"/>
              <a:t>23</a:t>
            </a:fld>
            <a:endParaRPr lang="en-US" spc="-10" dirty="0"/>
          </a:p>
        </p:txBody>
      </p:sp>
      <p:sp>
        <p:nvSpPr>
          <p:cNvPr id="10" name="Straight Connector 3"/>
          <p:cNvSpPr/>
          <p:nvPr/>
        </p:nvSpPr>
        <p:spPr>
          <a:xfrm>
            <a:off x="2894990" y="3211870"/>
            <a:ext cx="1722730" cy="434259"/>
          </a:xfrm>
          <a:custGeom>
            <a:avLst/>
            <a:gdLst/>
            <a:ahLst/>
            <a:cxnLst/>
            <a:rect l="0" t="0" r="0" b="0"/>
            <a:pathLst>
              <a:path>
                <a:moveTo>
                  <a:pt x="45720" y="0"/>
                </a:moveTo>
                <a:lnTo>
                  <a:pt x="45720" y="43425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object 6"/>
          <p:cNvSpPr/>
          <p:nvPr/>
        </p:nvSpPr>
        <p:spPr>
          <a:xfrm>
            <a:off x="473317" y="1905000"/>
            <a:ext cx="4876800" cy="290804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5252975"/>
            <a:ext cx="2743200" cy="533400"/>
          </a:xfrm>
          <a:custGeom>
            <a:avLst/>
            <a:gdLst/>
            <a:ahLst/>
            <a:cxnLst/>
            <a:rect l="l" t="t" r="r" b="b"/>
            <a:pathLst>
              <a:path w="2743200" h="533400">
                <a:moveTo>
                  <a:pt x="0" y="533400"/>
                </a:moveTo>
                <a:lnTo>
                  <a:pt x="2743200" y="533400"/>
                </a:lnTo>
                <a:lnTo>
                  <a:pt x="2743200" y="0"/>
                </a:lnTo>
                <a:lnTo>
                  <a:pt x="0" y="0"/>
                </a:lnTo>
                <a:lnTo>
                  <a:pt x="0" y="533400"/>
                </a:lnTo>
                <a:close/>
              </a:path>
            </a:pathLst>
          </a:custGeom>
          <a:solidFill>
            <a:srgbClr val="CCC1DA"/>
          </a:solidFill>
        </p:spPr>
        <p:txBody>
          <a:bodyPr wrap="square" lIns="0" tIns="0" rIns="0" bIns="0" rtlCol="0"/>
          <a:lstStyle/>
          <a:p>
            <a:endParaRPr/>
          </a:p>
        </p:txBody>
      </p:sp>
      <p:sp>
        <p:nvSpPr>
          <p:cNvPr id="3" name="object 3"/>
          <p:cNvSpPr/>
          <p:nvPr/>
        </p:nvSpPr>
        <p:spPr>
          <a:xfrm>
            <a:off x="228600" y="5252975"/>
            <a:ext cx="2743200" cy="533400"/>
          </a:xfrm>
          <a:custGeom>
            <a:avLst/>
            <a:gdLst/>
            <a:ahLst/>
            <a:cxnLst/>
            <a:rect l="l" t="t" r="r" b="b"/>
            <a:pathLst>
              <a:path w="2743200" h="533400">
                <a:moveTo>
                  <a:pt x="0" y="533400"/>
                </a:moveTo>
                <a:lnTo>
                  <a:pt x="2743200" y="533400"/>
                </a:lnTo>
                <a:lnTo>
                  <a:pt x="2743200" y="0"/>
                </a:lnTo>
                <a:lnTo>
                  <a:pt x="0" y="0"/>
                </a:lnTo>
                <a:lnTo>
                  <a:pt x="0" y="533400"/>
                </a:lnTo>
                <a:close/>
              </a:path>
            </a:pathLst>
          </a:custGeom>
          <a:ln w="25400">
            <a:solidFill>
              <a:srgbClr val="000000"/>
            </a:solidFill>
          </a:ln>
        </p:spPr>
        <p:txBody>
          <a:bodyPr wrap="square" lIns="0" tIns="0" rIns="0" bIns="0" rtlCol="0"/>
          <a:lstStyle/>
          <a:p>
            <a:endParaRPr/>
          </a:p>
        </p:txBody>
      </p:sp>
      <p:sp>
        <p:nvSpPr>
          <p:cNvPr id="4" name="object 4"/>
          <p:cNvSpPr txBox="1"/>
          <p:nvPr/>
        </p:nvSpPr>
        <p:spPr>
          <a:xfrm>
            <a:off x="228600" y="131245"/>
            <a:ext cx="8610600" cy="615553"/>
          </a:xfrm>
          <a:prstGeom prst="rect">
            <a:avLst/>
          </a:prstGeom>
        </p:spPr>
        <p:txBody>
          <a:bodyPr vert="horz" wrap="square" lIns="0" tIns="0" rIns="0" bIns="0" rtlCol="0">
            <a:spAutoFit/>
          </a:bodyPr>
          <a:lstStyle/>
          <a:p>
            <a:pPr algn="ctr">
              <a:lnSpc>
                <a:spcPts val="4755"/>
              </a:lnSpc>
            </a:pPr>
            <a:r>
              <a:rPr sz="3600" b="1" dirty="0" smtClean="0">
                <a:latin typeface="Arial"/>
                <a:cs typeface="Arial"/>
              </a:rPr>
              <a:t>National </a:t>
            </a:r>
            <a:r>
              <a:rPr sz="3600" b="1" dirty="0">
                <a:latin typeface="Arial"/>
                <a:cs typeface="Arial"/>
              </a:rPr>
              <a:t>Cemetery Construct</a:t>
            </a:r>
            <a:r>
              <a:rPr sz="3600" b="1" spc="5" dirty="0">
                <a:latin typeface="Arial"/>
                <a:cs typeface="Arial"/>
              </a:rPr>
              <a:t>i</a:t>
            </a:r>
            <a:r>
              <a:rPr sz="3600" b="1" dirty="0">
                <a:latin typeface="Arial"/>
                <a:cs typeface="Arial"/>
              </a:rPr>
              <a:t>on</a:t>
            </a:r>
          </a:p>
        </p:txBody>
      </p:sp>
      <p:sp>
        <p:nvSpPr>
          <p:cNvPr id="5" name="object 5"/>
          <p:cNvSpPr/>
          <p:nvPr/>
        </p:nvSpPr>
        <p:spPr>
          <a:xfrm>
            <a:off x="1268475" y="1143000"/>
            <a:ext cx="6562598" cy="45843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1808988" y="2942590"/>
            <a:ext cx="1313688" cy="32918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2743200" y="2052562"/>
            <a:ext cx="1676400" cy="830997"/>
          </a:xfrm>
          <a:prstGeom prst="rect">
            <a:avLst/>
          </a:prstGeom>
          <a:solidFill>
            <a:srgbClr val="CCC1DA"/>
          </a:solidFill>
          <a:ln w="12700">
            <a:solidFill>
              <a:srgbClr val="000000"/>
            </a:solidFill>
          </a:ln>
        </p:spPr>
        <p:txBody>
          <a:bodyPr vert="horz" wrap="square" lIns="0" tIns="0" rIns="0" bIns="0" rtlCol="0">
            <a:spAutoFit/>
          </a:bodyPr>
          <a:lstStyle/>
          <a:p>
            <a:pPr marL="85725">
              <a:lnSpc>
                <a:spcPct val="100000"/>
              </a:lnSpc>
            </a:pPr>
            <a:r>
              <a:rPr sz="1800" b="1" dirty="0" smtClean="0">
                <a:latin typeface="Arial"/>
                <a:cs typeface="Arial"/>
              </a:rPr>
              <a:t>Om</a:t>
            </a:r>
            <a:r>
              <a:rPr sz="1800" b="1" spc="-10" dirty="0" smtClean="0">
                <a:latin typeface="Arial"/>
                <a:cs typeface="Arial"/>
              </a:rPr>
              <a:t>a</a:t>
            </a:r>
            <a:r>
              <a:rPr sz="1800" b="1" dirty="0" smtClean="0">
                <a:latin typeface="Arial"/>
                <a:cs typeface="Arial"/>
              </a:rPr>
              <a:t>ha</a:t>
            </a:r>
            <a:r>
              <a:rPr lang="en-US" sz="1800" b="1" dirty="0" smtClean="0">
                <a:latin typeface="Arial"/>
                <a:cs typeface="Arial"/>
              </a:rPr>
              <a:t> National Cemetery</a:t>
            </a:r>
            <a:r>
              <a:rPr sz="1800" b="1" dirty="0" smtClean="0">
                <a:latin typeface="Arial"/>
                <a:cs typeface="Arial"/>
              </a:rPr>
              <a:t>,</a:t>
            </a:r>
            <a:r>
              <a:rPr sz="1800" b="1" spc="5" dirty="0" smtClean="0">
                <a:latin typeface="Arial"/>
                <a:cs typeface="Arial"/>
              </a:rPr>
              <a:t> </a:t>
            </a:r>
            <a:r>
              <a:rPr sz="1800" b="1" dirty="0">
                <a:latin typeface="Arial"/>
                <a:cs typeface="Arial"/>
              </a:rPr>
              <a:t>NE</a:t>
            </a:r>
            <a:endParaRPr sz="1800" dirty="0">
              <a:latin typeface="Arial"/>
              <a:cs typeface="Arial"/>
            </a:endParaRPr>
          </a:p>
        </p:txBody>
      </p:sp>
      <p:sp>
        <p:nvSpPr>
          <p:cNvPr id="8" name="object 8"/>
          <p:cNvSpPr/>
          <p:nvPr/>
        </p:nvSpPr>
        <p:spPr>
          <a:xfrm>
            <a:off x="6172200" y="4796655"/>
            <a:ext cx="177800" cy="210185"/>
          </a:xfrm>
          <a:custGeom>
            <a:avLst/>
            <a:gdLst/>
            <a:ahLst/>
            <a:cxnLst/>
            <a:rect l="l" t="t" r="r" b="b"/>
            <a:pathLst>
              <a:path w="177800" h="210185">
                <a:moveTo>
                  <a:pt x="77350" y="0"/>
                </a:moveTo>
                <a:lnTo>
                  <a:pt x="41380" y="15427"/>
                </a:lnTo>
                <a:lnTo>
                  <a:pt x="14647" y="46574"/>
                </a:lnTo>
                <a:lnTo>
                  <a:pt x="986" y="88870"/>
                </a:lnTo>
                <a:lnTo>
                  <a:pt x="0" y="104656"/>
                </a:lnTo>
                <a:lnTo>
                  <a:pt x="14" y="106602"/>
                </a:lnTo>
                <a:lnTo>
                  <a:pt x="8837" y="150374"/>
                </a:lnTo>
                <a:lnTo>
                  <a:pt x="31864" y="184894"/>
                </a:lnTo>
                <a:lnTo>
                  <a:pt x="66077" y="205857"/>
                </a:lnTo>
                <a:lnTo>
                  <a:pt x="93611" y="210174"/>
                </a:lnTo>
                <a:lnTo>
                  <a:pt x="106154" y="208318"/>
                </a:lnTo>
                <a:lnTo>
                  <a:pt x="149005" y="181656"/>
                </a:lnTo>
                <a:lnTo>
                  <a:pt x="169952" y="144729"/>
                </a:lnTo>
                <a:lnTo>
                  <a:pt x="177556" y="96795"/>
                </a:lnTo>
                <a:lnTo>
                  <a:pt x="175760" y="82211"/>
                </a:lnTo>
                <a:lnTo>
                  <a:pt x="160565" y="43364"/>
                </a:lnTo>
                <a:lnTo>
                  <a:pt x="132203" y="14929"/>
                </a:lnTo>
                <a:lnTo>
                  <a:pt x="92668" y="833"/>
                </a:lnTo>
                <a:lnTo>
                  <a:pt x="77350" y="0"/>
                </a:lnTo>
                <a:close/>
              </a:path>
            </a:pathLst>
          </a:custGeom>
          <a:solidFill>
            <a:srgbClr val="222222"/>
          </a:solidFill>
        </p:spPr>
        <p:txBody>
          <a:bodyPr wrap="square" lIns="0" tIns="0" rIns="0" bIns="0" rtlCol="0"/>
          <a:lstStyle/>
          <a:p>
            <a:endParaRPr/>
          </a:p>
        </p:txBody>
      </p:sp>
      <p:sp>
        <p:nvSpPr>
          <p:cNvPr id="9" name="object 9"/>
          <p:cNvSpPr txBox="1"/>
          <p:nvPr/>
        </p:nvSpPr>
        <p:spPr>
          <a:xfrm>
            <a:off x="2875635" y="4414762"/>
            <a:ext cx="2763165" cy="553998"/>
          </a:xfrm>
          <a:prstGeom prst="rect">
            <a:avLst/>
          </a:prstGeom>
          <a:solidFill>
            <a:srgbClr val="CCC1DA"/>
          </a:solidFill>
          <a:ln w="12700">
            <a:solidFill>
              <a:srgbClr val="000000"/>
            </a:solidFill>
          </a:ln>
        </p:spPr>
        <p:txBody>
          <a:bodyPr vert="horz" wrap="square" lIns="0" tIns="0" rIns="0" bIns="0" rtlCol="0">
            <a:spAutoFit/>
          </a:bodyPr>
          <a:lstStyle/>
          <a:p>
            <a:pPr marL="85725">
              <a:lnSpc>
                <a:spcPct val="100000"/>
              </a:lnSpc>
            </a:pPr>
            <a:r>
              <a:rPr sz="1800" b="1" spc="-130" dirty="0" smtClean="0">
                <a:latin typeface="Arial"/>
                <a:cs typeface="Arial"/>
              </a:rPr>
              <a:t>T</a:t>
            </a:r>
            <a:r>
              <a:rPr sz="1800" b="1" dirty="0" smtClean="0">
                <a:latin typeface="Arial"/>
                <a:cs typeface="Arial"/>
              </a:rPr>
              <a:t>allaha</a:t>
            </a:r>
            <a:r>
              <a:rPr sz="1800" b="1" spc="-10" dirty="0" smtClean="0">
                <a:latin typeface="Arial"/>
                <a:cs typeface="Arial"/>
              </a:rPr>
              <a:t>s</a:t>
            </a:r>
            <a:r>
              <a:rPr sz="1800" b="1" dirty="0" smtClean="0">
                <a:latin typeface="Arial"/>
                <a:cs typeface="Arial"/>
              </a:rPr>
              <a:t>s</a:t>
            </a:r>
            <a:r>
              <a:rPr sz="1800" b="1" spc="-10" dirty="0" smtClean="0">
                <a:latin typeface="Arial"/>
                <a:cs typeface="Arial"/>
              </a:rPr>
              <a:t>e</a:t>
            </a:r>
            <a:r>
              <a:rPr sz="1800" b="1" dirty="0" smtClean="0">
                <a:latin typeface="Arial"/>
                <a:cs typeface="Arial"/>
              </a:rPr>
              <a:t>e</a:t>
            </a:r>
            <a:r>
              <a:rPr lang="en-US" sz="1800" b="1" dirty="0" smtClean="0">
                <a:latin typeface="Arial"/>
                <a:cs typeface="Arial"/>
              </a:rPr>
              <a:t> National</a:t>
            </a:r>
          </a:p>
          <a:p>
            <a:pPr marL="85725">
              <a:lnSpc>
                <a:spcPct val="100000"/>
              </a:lnSpc>
            </a:pPr>
            <a:r>
              <a:rPr lang="en-US" b="1" dirty="0" smtClean="0">
                <a:latin typeface="Arial"/>
                <a:cs typeface="Arial"/>
              </a:rPr>
              <a:t>Cemetery, FL</a:t>
            </a:r>
            <a:endParaRPr sz="1800" dirty="0">
              <a:latin typeface="Arial"/>
              <a:cs typeface="Arial"/>
            </a:endParaRPr>
          </a:p>
        </p:txBody>
      </p:sp>
      <p:sp>
        <p:nvSpPr>
          <p:cNvPr id="10" name="object 10"/>
          <p:cNvSpPr txBox="1"/>
          <p:nvPr/>
        </p:nvSpPr>
        <p:spPr>
          <a:xfrm>
            <a:off x="6400800" y="4795775"/>
            <a:ext cx="2590800" cy="553998"/>
          </a:xfrm>
          <a:prstGeom prst="rect">
            <a:avLst/>
          </a:prstGeom>
          <a:solidFill>
            <a:srgbClr val="CCC1DA"/>
          </a:solidFill>
          <a:ln w="12700">
            <a:solidFill>
              <a:srgbClr val="000000"/>
            </a:solidFill>
          </a:ln>
        </p:spPr>
        <p:txBody>
          <a:bodyPr vert="horz" wrap="square" lIns="0" tIns="0" rIns="0" bIns="0" rtlCol="0">
            <a:spAutoFit/>
          </a:bodyPr>
          <a:lstStyle/>
          <a:p>
            <a:pPr marL="86360">
              <a:lnSpc>
                <a:spcPct val="100000"/>
              </a:lnSpc>
            </a:pPr>
            <a:r>
              <a:rPr lang="en-US" sz="1800" b="1" dirty="0" smtClean="0">
                <a:latin typeface="Arial"/>
                <a:cs typeface="Arial"/>
              </a:rPr>
              <a:t>Cape Canaveral National Cemetery, FL</a:t>
            </a:r>
            <a:endParaRPr sz="1800" b="1" dirty="0">
              <a:latin typeface="Arial"/>
              <a:cs typeface="Arial"/>
            </a:endParaRPr>
          </a:p>
        </p:txBody>
      </p:sp>
      <p:sp>
        <p:nvSpPr>
          <p:cNvPr id="11" name="object 11"/>
          <p:cNvSpPr txBox="1"/>
          <p:nvPr/>
        </p:nvSpPr>
        <p:spPr>
          <a:xfrm>
            <a:off x="6477000" y="1442949"/>
            <a:ext cx="1524000" cy="646430"/>
          </a:xfrm>
          <a:prstGeom prst="rect">
            <a:avLst/>
          </a:prstGeom>
          <a:solidFill>
            <a:srgbClr val="CCC1DA"/>
          </a:solidFill>
          <a:ln w="12700">
            <a:solidFill>
              <a:srgbClr val="000000"/>
            </a:solidFill>
          </a:ln>
        </p:spPr>
        <p:txBody>
          <a:bodyPr vert="horz" wrap="square" lIns="0" tIns="0" rIns="0" bIns="0" rtlCol="0">
            <a:spAutoFit/>
          </a:bodyPr>
          <a:lstStyle/>
          <a:p>
            <a:pPr marL="85725" marR="137795">
              <a:lnSpc>
                <a:spcPct val="100000"/>
              </a:lnSpc>
            </a:pPr>
            <a:r>
              <a:rPr sz="1800" b="1" spc="-35" dirty="0">
                <a:latin typeface="Arial"/>
                <a:cs typeface="Arial"/>
              </a:rPr>
              <a:t>W</a:t>
            </a:r>
            <a:r>
              <a:rPr sz="1800" b="1" dirty="0">
                <a:latin typeface="Arial"/>
                <a:cs typeface="Arial"/>
              </a:rPr>
              <a:t>e</a:t>
            </a:r>
            <a:r>
              <a:rPr sz="1800" b="1" spc="-10" dirty="0">
                <a:latin typeface="Arial"/>
                <a:cs typeface="Arial"/>
              </a:rPr>
              <a:t>s</a:t>
            </a:r>
            <a:r>
              <a:rPr sz="1800" b="1" dirty="0">
                <a:latin typeface="Arial"/>
                <a:cs typeface="Arial"/>
              </a:rPr>
              <a:t>te</a:t>
            </a:r>
            <a:r>
              <a:rPr sz="1800" b="1" spc="-10" dirty="0">
                <a:latin typeface="Arial"/>
                <a:cs typeface="Arial"/>
              </a:rPr>
              <a:t>r</a:t>
            </a:r>
            <a:r>
              <a:rPr sz="1800" b="1" dirty="0">
                <a:latin typeface="Arial"/>
                <a:cs typeface="Arial"/>
              </a:rPr>
              <a:t>n</a:t>
            </a:r>
            <a:r>
              <a:rPr sz="1800" b="1" spc="15" dirty="0">
                <a:latin typeface="Arial"/>
                <a:cs typeface="Arial"/>
              </a:rPr>
              <a:t> </a:t>
            </a:r>
            <a:r>
              <a:rPr sz="1800" b="1" dirty="0">
                <a:latin typeface="Arial"/>
                <a:cs typeface="Arial"/>
              </a:rPr>
              <a:t>NY </a:t>
            </a:r>
            <a:r>
              <a:rPr sz="1800" b="1" spc="-5" dirty="0">
                <a:latin typeface="Arial"/>
                <a:cs typeface="Arial"/>
              </a:rPr>
              <a:t>area</a:t>
            </a:r>
            <a:endParaRPr sz="1800">
              <a:latin typeface="Arial"/>
              <a:cs typeface="Arial"/>
            </a:endParaRPr>
          </a:p>
        </p:txBody>
      </p:sp>
      <p:sp>
        <p:nvSpPr>
          <p:cNvPr id="12" name="object 12"/>
          <p:cNvSpPr/>
          <p:nvPr/>
        </p:nvSpPr>
        <p:spPr>
          <a:xfrm>
            <a:off x="6477000" y="2205855"/>
            <a:ext cx="177800" cy="210185"/>
          </a:xfrm>
          <a:custGeom>
            <a:avLst/>
            <a:gdLst/>
            <a:ahLst/>
            <a:cxnLst/>
            <a:rect l="l" t="t" r="r" b="b"/>
            <a:pathLst>
              <a:path w="177800" h="210185">
                <a:moveTo>
                  <a:pt x="77350" y="0"/>
                </a:moveTo>
                <a:lnTo>
                  <a:pt x="41380" y="15427"/>
                </a:lnTo>
                <a:lnTo>
                  <a:pt x="14647" y="46574"/>
                </a:lnTo>
                <a:lnTo>
                  <a:pt x="986" y="88870"/>
                </a:lnTo>
                <a:lnTo>
                  <a:pt x="0" y="104656"/>
                </a:lnTo>
                <a:lnTo>
                  <a:pt x="11" y="106401"/>
                </a:lnTo>
                <a:lnTo>
                  <a:pt x="8784" y="150226"/>
                </a:lnTo>
                <a:lnTo>
                  <a:pt x="31791" y="184767"/>
                </a:lnTo>
                <a:lnTo>
                  <a:pt x="65993" y="205735"/>
                </a:lnTo>
                <a:lnTo>
                  <a:pt x="93513" y="210053"/>
                </a:lnTo>
                <a:lnTo>
                  <a:pt x="106069" y="208216"/>
                </a:lnTo>
                <a:lnTo>
                  <a:pt x="148968" y="181629"/>
                </a:lnTo>
                <a:lnTo>
                  <a:pt x="169942" y="144736"/>
                </a:lnTo>
                <a:lnTo>
                  <a:pt x="177556" y="96795"/>
                </a:lnTo>
                <a:lnTo>
                  <a:pt x="175760" y="82211"/>
                </a:lnTo>
                <a:lnTo>
                  <a:pt x="160565" y="43364"/>
                </a:lnTo>
                <a:lnTo>
                  <a:pt x="132203" y="14929"/>
                </a:lnTo>
                <a:lnTo>
                  <a:pt x="92668" y="833"/>
                </a:lnTo>
                <a:lnTo>
                  <a:pt x="77350" y="0"/>
                </a:lnTo>
                <a:close/>
              </a:path>
            </a:pathLst>
          </a:custGeom>
          <a:solidFill>
            <a:srgbClr val="222222"/>
          </a:solidFill>
        </p:spPr>
        <p:txBody>
          <a:bodyPr wrap="square" lIns="0" tIns="0" rIns="0" bIns="0" rtlCol="0"/>
          <a:lstStyle/>
          <a:p>
            <a:endParaRPr/>
          </a:p>
        </p:txBody>
      </p:sp>
      <p:sp>
        <p:nvSpPr>
          <p:cNvPr id="13" name="object 13"/>
          <p:cNvSpPr/>
          <p:nvPr/>
        </p:nvSpPr>
        <p:spPr>
          <a:xfrm>
            <a:off x="5715000" y="4415655"/>
            <a:ext cx="177800" cy="210185"/>
          </a:xfrm>
          <a:custGeom>
            <a:avLst/>
            <a:gdLst/>
            <a:ahLst/>
            <a:cxnLst/>
            <a:rect l="l" t="t" r="r" b="b"/>
            <a:pathLst>
              <a:path w="177800" h="210185">
                <a:moveTo>
                  <a:pt x="77350" y="0"/>
                </a:moveTo>
                <a:lnTo>
                  <a:pt x="41380" y="15427"/>
                </a:lnTo>
                <a:lnTo>
                  <a:pt x="14647" y="46574"/>
                </a:lnTo>
                <a:lnTo>
                  <a:pt x="986" y="88870"/>
                </a:lnTo>
                <a:lnTo>
                  <a:pt x="0" y="104656"/>
                </a:lnTo>
                <a:lnTo>
                  <a:pt x="11" y="106401"/>
                </a:lnTo>
                <a:lnTo>
                  <a:pt x="8784" y="150226"/>
                </a:lnTo>
                <a:lnTo>
                  <a:pt x="31791" y="184767"/>
                </a:lnTo>
                <a:lnTo>
                  <a:pt x="65993" y="205735"/>
                </a:lnTo>
                <a:lnTo>
                  <a:pt x="93513" y="210053"/>
                </a:lnTo>
                <a:lnTo>
                  <a:pt x="106069" y="208216"/>
                </a:lnTo>
                <a:lnTo>
                  <a:pt x="148968" y="181629"/>
                </a:lnTo>
                <a:lnTo>
                  <a:pt x="169942" y="144736"/>
                </a:lnTo>
                <a:lnTo>
                  <a:pt x="177556" y="96795"/>
                </a:lnTo>
                <a:lnTo>
                  <a:pt x="175760" y="82211"/>
                </a:lnTo>
                <a:lnTo>
                  <a:pt x="160565" y="43364"/>
                </a:lnTo>
                <a:lnTo>
                  <a:pt x="132203" y="14929"/>
                </a:lnTo>
                <a:lnTo>
                  <a:pt x="92668" y="833"/>
                </a:lnTo>
                <a:lnTo>
                  <a:pt x="77350" y="0"/>
                </a:lnTo>
                <a:close/>
              </a:path>
            </a:pathLst>
          </a:custGeom>
          <a:solidFill>
            <a:srgbClr val="222222"/>
          </a:solidFill>
        </p:spPr>
        <p:txBody>
          <a:bodyPr wrap="square" lIns="0" tIns="0" rIns="0" bIns="0" rtlCol="0"/>
          <a:lstStyle/>
          <a:p>
            <a:endParaRPr/>
          </a:p>
        </p:txBody>
      </p:sp>
      <p:sp>
        <p:nvSpPr>
          <p:cNvPr id="14" name="object 14"/>
          <p:cNvSpPr txBox="1"/>
          <p:nvPr/>
        </p:nvSpPr>
        <p:spPr>
          <a:xfrm>
            <a:off x="2895600" y="3271711"/>
            <a:ext cx="1600200" cy="646430"/>
          </a:xfrm>
          <a:prstGeom prst="rect">
            <a:avLst/>
          </a:prstGeom>
          <a:solidFill>
            <a:srgbClr val="CCC1DA"/>
          </a:solidFill>
          <a:ln w="12700">
            <a:solidFill>
              <a:srgbClr val="000000"/>
            </a:solidFill>
          </a:ln>
        </p:spPr>
        <p:txBody>
          <a:bodyPr vert="horz" wrap="square" lIns="0" tIns="0" rIns="0" bIns="0" rtlCol="0">
            <a:spAutoFit/>
          </a:bodyPr>
          <a:lstStyle/>
          <a:p>
            <a:pPr marL="85725" marR="85090">
              <a:lnSpc>
                <a:spcPct val="100000"/>
              </a:lnSpc>
            </a:pPr>
            <a:r>
              <a:rPr sz="1800" b="1" dirty="0">
                <a:latin typeface="Arial"/>
                <a:cs typeface="Arial"/>
              </a:rPr>
              <a:t>So</a:t>
            </a:r>
            <a:r>
              <a:rPr sz="1800" b="1" spc="5" dirty="0">
                <a:latin typeface="Arial"/>
                <a:cs typeface="Arial"/>
              </a:rPr>
              <a:t>u</a:t>
            </a:r>
            <a:r>
              <a:rPr sz="1800" b="1" dirty="0">
                <a:latin typeface="Arial"/>
                <a:cs typeface="Arial"/>
              </a:rPr>
              <a:t>thern</a:t>
            </a:r>
            <a:r>
              <a:rPr sz="1800" b="1" spc="-10" dirty="0">
                <a:latin typeface="Arial"/>
                <a:cs typeface="Arial"/>
              </a:rPr>
              <a:t> </a:t>
            </a:r>
            <a:r>
              <a:rPr sz="1800" b="1" dirty="0">
                <a:latin typeface="Arial"/>
                <a:cs typeface="Arial"/>
              </a:rPr>
              <a:t>CO </a:t>
            </a:r>
            <a:r>
              <a:rPr sz="1800" b="1" spc="-5" dirty="0">
                <a:latin typeface="Arial"/>
                <a:cs typeface="Arial"/>
              </a:rPr>
              <a:t>area</a:t>
            </a:r>
            <a:endParaRPr sz="1800">
              <a:latin typeface="Arial"/>
              <a:cs typeface="Arial"/>
            </a:endParaRPr>
          </a:p>
        </p:txBody>
      </p:sp>
      <p:sp>
        <p:nvSpPr>
          <p:cNvPr id="15" name="object 15"/>
          <p:cNvSpPr/>
          <p:nvPr/>
        </p:nvSpPr>
        <p:spPr>
          <a:xfrm>
            <a:off x="3429000" y="2967855"/>
            <a:ext cx="177800" cy="210185"/>
          </a:xfrm>
          <a:custGeom>
            <a:avLst/>
            <a:gdLst/>
            <a:ahLst/>
            <a:cxnLst/>
            <a:rect l="l" t="t" r="r" b="b"/>
            <a:pathLst>
              <a:path w="177800" h="210185">
                <a:moveTo>
                  <a:pt x="77350" y="0"/>
                </a:moveTo>
                <a:lnTo>
                  <a:pt x="41380" y="15427"/>
                </a:lnTo>
                <a:lnTo>
                  <a:pt x="14647" y="46574"/>
                </a:lnTo>
                <a:lnTo>
                  <a:pt x="986" y="88870"/>
                </a:lnTo>
                <a:lnTo>
                  <a:pt x="0" y="104656"/>
                </a:lnTo>
                <a:lnTo>
                  <a:pt x="11" y="106401"/>
                </a:lnTo>
                <a:lnTo>
                  <a:pt x="8784" y="150226"/>
                </a:lnTo>
                <a:lnTo>
                  <a:pt x="31791" y="184767"/>
                </a:lnTo>
                <a:lnTo>
                  <a:pt x="65993" y="205735"/>
                </a:lnTo>
                <a:lnTo>
                  <a:pt x="93513" y="210053"/>
                </a:lnTo>
                <a:lnTo>
                  <a:pt x="106069" y="208216"/>
                </a:lnTo>
                <a:lnTo>
                  <a:pt x="148968" y="181629"/>
                </a:lnTo>
                <a:lnTo>
                  <a:pt x="169942" y="144736"/>
                </a:lnTo>
                <a:lnTo>
                  <a:pt x="177556" y="96795"/>
                </a:lnTo>
                <a:lnTo>
                  <a:pt x="175760" y="82211"/>
                </a:lnTo>
                <a:lnTo>
                  <a:pt x="160565" y="43364"/>
                </a:lnTo>
                <a:lnTo>
                  <a:pt x="132203" y="14929"/>
                </a:lnTo>
                <a:lnTo>
                  <a:pt x="92668" y="833"/>
                </a:lnTo>
                <a:lnTo>
                  <a:pt x="77350" y="0"/>
                </a:lnTo>
                <a:close/>
              </a:path>
            </a:pathLst>
          </a:custGeom>
          <a:solidFill>
            <a:srgbClr val="222222"/>
          </a:solidFill>
        </p:spPr>
        <p:txBody>
          <a:bodyPr wrap="square" lIns="0" tIns="0" rIns="0" bIns="0" rtlCol="0"/>
          <a:lstStyle/>
          <a:p>
            <a:endParaRPr/>
          </a:p>
        </p:txBody>
      </p:sp>
      <p:sp>
        <p:nvSpPr>
          <p:cNvPr id="16" name="object 16"/>
          <p:cNvSpPr/>
          <p:nvPr/>
        </p:nvSpPr>
        <p:spPr>
          <a:xfrm>
            <a:off x="7010400" y="2510655"/>
            <a:ext cx="177800" cy="210185"/>
          </a:xfrm>
          <a:custGeom>
            <a:avLst/>
            <a:gdLst/>
            <a:ahLst/>
            <a:cxnLst/>
            <a:rect l="l" t="t" r="r" b="b"/>
            <a:pathLst>
              <a:path w="177800" h="210185">
                <a:moveTo>
                  <a:pt x="77350" y="0"/>
                </a:moveTo>
                <a:lnTo>
                  <a:pt x="41380" y="15427"/>
                </a:lnTo>
                <a:lnTo>
                  <a:pt x="14647" y="46574"/>
                </a:lnTo>
                <a:lnTo>
                  <a:pt x="986" y="88870"/>
                </a:lnTo>
                <a:lnTo>
                  <a:pt x="0" y="104656"/>
                </a:lnTo>
                <a:lnTo>
                  <a:pt x="11" y="106401"/>
                </a:lnTo>
                <a:lnTo>
                  <a:pt x="8784" y="150226"/>
                </a:lnTo>
                <a:lnTo>
                  <a:pt x="31791" y="184767"/>
                </a:lnTo>
                <a:lnTo>
                  <a:pt x="65993" y="205735"/>
                </a:lnTo>
                <a:lnTo>
                  <a:pt x="93513" y="210053"/>
                </a:lnTo>
                <a:lnTo>
                  <a:pt x="106069" y="208216"/>
                </a:lnTo>
                <a:lnTo>
                  <a:pt x="148968" y="181629"/>
                </a:lnTo>
                <a:lnTo>
                  <a:pt x="169942" y="144736"/>
                </a:lnTo>
                <a:lnTo>
                  <a:pt x="177556" y="96795"/>
                </a:lnTo>
                <a:lnTo>
                  <a:pt x="175760" y="82211"/>
                </a:lnTo>
                <a:lnTo>
                  <a:pt x="160565" y="43364"/>
                </a:lnTo>
                <a:lnTo>
                  <a:pt x="132203" y="14929"/>
                </a:lnTo>
                <a:lnTo>
                  <a:pt x="92668" y="833"/>
                </a:lnTo>
                <a:lnTo>
                  <a:pt x="77350" y="0"/>
                </a:lnTo>
                <a:close/>
              </a:path>
            </a:pathLst>
          </a:custGeom>
          <a:solidFill>
            <a:srgbClr val="000000"/>
          </a:solidFill>
        </p:spPr>
        <p:txBody>
          <a:bodyPr wrap="square" lIns="0" tIns="0" rIns="0" bIns="0" rtlCol="0"/>
          <a:lstStyle/>
          <a:p>
            <a:endParaRPr/>
          </a:p>
        </p:txBody>
      </p:sp>
      <p:sp>
        <p:nvSpPr>
          <p:cNvPr id="17" name="object 17"/>
          <p:cNvSpPr txBox="1"/>
          <p:nvPr/>
        </p:nvSpPr>
        <p:spPr>
          <a:xfrm>
            <a:off x="7315200" y="2586038"/>
            <a:ext cx="1524000" cy="646430"/>
          </a:xfrm>
          <a:prstGeom prst="rect">
            <a:avLst/>
          </a:prstGeom>
          <a:solidFill>
            <a:srgbClr val="F9C090"/>
          </a:solidFill>
          <a:ln w="12700">
            <a:solidFill>
              <a:srgbClr val="000000"/>
            </a:solidFill>
          </a:ln>
        </p:spPr>
        <p:txBody>
          <a:bodyPr vert="horz" wrap="square" lIns="0" tIns="0" rIns="0" bIns="0" rtlCol="0">
            <a:spAutoFit/>
          </a:bodyPr>
          <a:lstStyle/>
          <a:p>
            <a:pPr marL="85725" marR="397510">
              <a:lnSpc>
                <a:spcPct val="100000"/>
              </a:lnSpc>
            </a:pPr>
            <a:r>
              <a:rPr sz="1800" b="1" dirty="0">
                <a:latin typeface="Arial"/>
                <a:cs typeface="Arial"/>
              </a:rPr>
              <a:t>N</a:t>
            </a:r>
            <a:r>
              <a:rPr sz="1800" b="1" spc="-10" dirty="0">
                <a:latin typeface="Arial"/>
                <a:cs typeface="Arial"/>
              </a:rPr>
              <a:t>e</a:t>
            </a:r>
            <a:r>
              <a:rPr sz="1800" b="1" dirty="0">
                <a:latin typeface="Arial"/>
                <a:cs typeface="Arial"/>
              </a:rPr>
              <a:t>w</a:t>
            </a:r>
            <a:r>
              <a:rPr sz="1800" b="1" spc="-35" dirty="0">
                <a:latin typeface="Arial"/>
                <a:cs typeface="Arial"/>
              </a:rPr>
              <a:t> </a:t>
            </a:r>
            <a:r>
              <a:rPr sz="1800" b="1" spc="-135" dirty="0">
                <a:latin typeface="Arial"/>
                <a:cs typeface="Arial"/>
              </a:rPr>
              <a:t>Y</a:t>
            </a:r>
            <a:r>
              <a:rPr sz="1800" b="1" dirty="0">
                <a:latin typeface="Arial"/>
                <a:cs typeface="Arial"/>
              </a:rPr>
              <a:t>ork City</a:t>
            </a:r>
            <a:r>
              <a:rPr sz="1800" b="1" spc="-5" dirty="0">
                <a:latin typeface="Arial"/>
                <a:cs typeface="Arial"/>
              </a:rPr>
              <a:t> </a:t>
            </a:r>
            <a:r>
              <a:rPr sz="1800" b="1" dirty="0">
                <a:latin typeface="Arial"/>
                <a:cs typeface="Arial"/>
              </a:rPr>
              <a:t>a</a:t>
            </a:r>
            <a:r>
              <a:rPr sz="1800" b="1" spc="-10" dirty="0">
                <a:latin typeface="Arial"/>
                <a:cs typeface="Arial"/>
              </a:rPr>
              <a:t>r</a:t>
            </a:r>
            <a:r>
              <a:rPr sz="1800" b="1" dirty="0">
                <a:latin typeface="Arial"/>
                <a:cs typeface="Arial"/>
              </a:rPr>
              <a:t>ea</a:t>
            </a:r>
            <a:endParaRPr sz="1800">
              <a:latin typeface="Arial"/>
              <a:cs typeface="Arial"/>
            </a:endParaRPr>
          </a:p>
        </p:txBody>
      </p:sp>
      <p:sp>
        <p:nvSpPr>
          <p:cNvPr id="18" name="object 18"/>
          <p:cNvSpPr/>
          <p:nvPr/>
        </p:nvSpPr>
        <p:spPr>
          <a:xfrm>
            <a:off x="1752600" y="3653655"/>
            <a:ext cx="177800" cy="210185"/>
          </a:xfrm>
          <a:custGeom>
            <a:avLst/>
            <a:gdLst/>
            <a:ahLst/>
            <a:cxnLst/>
            <a:rect l="l" t="t" r="r" b="b"/>
            <a:pathLst>
              <a:path w="177800" h="210185">
                <a:moveTo>
                  <a:pt x="77350" y="0"/>
                </a:moveTo>
                <a:lnTo>
                  <a:pt x="41380" y="15427"/>
                </a:lnTo>
                <a:lnTo>
                  <a:pt x="14647" y="46574"/>
                </a:lnTo>
                <a:lnTo>
                  <a:pt x="986" y="88870"/>
                </a:lnTo>
                <a:lnTo>
                  <a:pt x="0" y="104656"/>
                </a:lnTo>
                <a:lnTo>
                  <a:pt x="11" y="106401"/>
                </a:lnTo>
                <a:lnTo>
                  <a:pt x="8784" y="150226"/>
                </a:lnTo>
                <a:lnTo>
                  <a:pt x="31791" y="184767"/>
                </a:lnTo>
                <a:lnTo>
                  <a:pt x="65993" y="205735"/>
                </a:lnTo>
                <a:lnTo>
                  <a:pt x="93513" y="210053"/>
                </a:lnTo>
                <a:lnTo>
                  <a:pt x="106069" y="208216"/>
                </a:lnTo>
                <a:lnTo>
                  <a:pt x="148968" y="181629"/>
                </a:lnTo>
                <a:lnTo>
                  <a:pt x="169942" y="144736"/>
                </a:lnTo>
                <a:lnTo>
                  <a:pt x="177556" y="96795"/>
                </a:lnTo>
                <a:lnTo>
                  <a:pt x="175760" y="82211"/>
                </a:lnTo>
                <a:lnTo>
                  <a:pt x="160565" y="43364"/>
                </a:lnTo>
                <a:lnTo>
                  <a:pt x="132203" y="14929"/>
                </a:lnTo>
                <a:lnTo>
                  <a:pt x="92668" y="833"/>
                </a:lnTo>
                <a:lnTo>
                  <a:pt x="77350" y="0"/>
                </a:lnTo>
                <a:close/>
              </a:path>
            </a:pathLst>
          </a:custGeom>
          <a:solidFill>
            <a:srgbClr val="000000"/>
          </a:solidFill>
        </p:spPr>
        <p:txBody>
          <a:bodyPr wrap="square" lIns="0" tIns="0" rIns="0" bIns="0" rtlCol="0"/>
          <a:lstStyle/>
          <a:p>
            <a:endParaRPr/>
          </a:p>
        </p:txBody>
      </p:sp>
      <p:sp>
        <p:nvSpPr>
          <p:cNvPr id="19" name="object 19"/>
          <p:cNvSpPr txBox="1"/>
          <p:nvPr/>
        </p:nvSpPr>
        <p:spPr>
          <a:xfrm>
            <a:off x="304800" y="3957511"/>
            <a:ext cx="1676400" cy="646430"/>
          </a:xfrm>
          <a:prstGeom prst="rect">
            <a:avLst/>
          </a:prstGeom>
          <a:solidFill>
            <a:srgbClr val="F9C090"/>
          </a:solidFill>
          <a:ln w="12700">
            <a:solidFill>
              <a:srgbClr val="000000"/>
            </a:solidFill>
          </a:ln>
        </p:spPr>
        <p:txBody>
          <a:bodyPr vert="horz" wrap="square" lIns="0" tIns="0" rIns="0" bIns="0" rtlCol="0">
            <a:spAutoFit/>
          </a:bodyPr>
          <a:lstStyle/>
          <a:p>
            <a:pPr marL="84455" marR="226060">
              <a:lnSpc>
                <a:spcPct val="100000"/>
              </a:lnSpc>
            </a:pPr>
            <a:r>
              <a:rPr sz="1800" b="1" dirty="0">
                <a:latin typeface="Arial"/>
                <a:cs typeface="Arial"/>
              </a:rPr>
              <a:t>L</a:t>
            </a:r>
            <a:r>
              <a:rPr sz="1800" b="1" spc="5" dirty="0">
                <a:latin typeface="Arial"/>
                <a:cs typeface="Arial"/>
              </a:rPr>
              <a:t>o</a:t>
            </a:r>
            <a:r>
              <a:rPr sz="1800" b="1" dirty="0">
                <a:latin typeface="Arial"/>
                <a:cs typeface="Arial"/>
              </a:rPr>
              <a:t>s</a:t>
            </a:r>
            <a:r>
              <a:rPr sz="1800" b="1" spc="-75" dirty="0">
                <a:latin typeface="Arial"/>
                <a:cs typeface="Arial"/>
              </a:rPr>
              <a:t> </a:t>
            </a:r>
            <a:r>
              <a:rPr sz="1800" b="1" spc="-55" dirty="0">
                <a:latin typeface="Arial"/>
                <a:cs typeface="Arial"/>
              </a:rPr>
              <a:t>A</a:t>
            </a:r>
            <a:r>
              <a:rPr sz="1800" b="1" dirty="0">
                <a:latin typeface="Arial"/>
                <a:cs typeface="Arial"/>
              </a:rPr>
              <a:t>n</a:t>
            </a:r>
            <a:r>
              <a:rPr sz="1800" b="1" spc="5" dirty="0">
                <a:latin typeface="Arial"/>
                <a:cs typeface="Arial"/>
              </a:rPr>
              <a:t>g</a:t>
            </a:r>
            <a:r>
              <a:rPr sz="1800" b="1" dirty="0">
                <a:latin typeface="Arial"/>
                <a:cs typeface="Arial"/>
              </a:rPr>
              <a:t>el</a:t>
            </a:r>
            <a:r>
              <a:rPr sz="1800" b="1" spc="-10" dirty="0">
                <a:latin typeface="Arial"/>
                <a:cs typeface="Arial"/>
              </a:rPr>
              <a:t>e</a:t>
            </a:r>
            <a:r>
              <a:rPr sz="1800" b="1" dirty="0">
                <a:latin typeface="Arial"/>
                <a:cs typeface="Arial"/>
              </a:rPr>
              <a:t>s </a:t>
            </a:r>
            <a:r>
              <a:rPr sz="1800" b="1" spc="-5" dirty="0">
                <a:latin typeface="Arial"/>
                <a:cs typeface="Arial"/>
              </a:rPr>
              <a:t>area</a:t>
            </a:r>
            <a:endParaRPr sz="1800">
              <a:latin typeface="Arial"/>
              <a:cs typeface="Arial"/>
            </a:endParaRPr>
          </a:p>
        </p:txBody>
      </p:sp>
      <p:sp>
        <p:nvSpPr>
          <p:cNvPr id="20" name="object 20"/>
          <p:cNvSpPr/>
          <p:nvPr/>
        </p:nvSpPr>
        <p:spPr>
          <a:xfrm>
            <a:off x="5334000" y="2358255"/>
            <a:ext cx="177800" cy="210185"/>
          </a:xfrm>
          <a:custGeom>
            <a:avLst/>
            <a:gdLst/>
            <a:ahLst/>
            <a:cxnLst/>
            <a:rect l="l" t="t" r="r" b="b"/>
            <a:pathLst>
              <a:path w="177800" h="210185">
                <a:moveTo>
                  <a:pt x="77350" y="0"/>
                </a:moveTo>
                <a:lnTo>
                  <a:pt x="41380" y="15427"/>
                </a:lnTo>
                <a:lnTo>
                  <a:pt x="14647" y="46574"/>
                </a:lnTo>
                <a:lnTo>
                  <a:pt x="986" y="88870"/>
                </a:lnTo>
                <a:lnTo>
                  <a:pt x="0" y="104656"/>
                </a:lnTo>
                <a:lnTo>
                  <a:pt x="11" y="106401"/>
                </a:lnTo>
                <a:lnTo>
                  <a:pt x="8784" y="150226"/>
                </a:lnTo>
                <a:lnTo>
                  <a:pt x="31791" y="184767"/>
                </a:lnTo>
                <a:lnTo>
                  <a:pt x="65993" y="205735"/>
                </a:lnTo>
                <a:lnTo>
                  <a:pt x="93513" y="210053"/>
                </a:lnTo>
                <a:lnTo>
                  <a:pt x="106069" y="208216"/>
                </a:lnTo>
                <a:lnTo>
                  <a:pt x="148968" y="181629"/>
                </a:lnTo>
                <a:lnTo>
                  <a:pt x="169942" y="144736"/>
                </a:lnTo>
                <a:lnTo>
                  <a:pt x="177556" y="96795"/>
                </a:lnTo>
                <a:lnTo>
                  <a:pt x="175760" y="82211"/>
                </a:lnTo>
                <a:lnTo>
                  <a:pt x="160565" y="43364"/>
                </a:lnTo>
                <a:lnTo>
                  <a:pt x="132203" y="14929"/>
                </a:lnTo>
                <a:lnTo>
                  <a:pt x="92668" y="833"/>
                </a:lnTo>
                <a:lnTo>
                  <a:pt x="77350" y="0"/>
                </a:lnTo>
                <a:close/>
              </a:path>
            </a:pathLst>
          </a:custGeom>
          <a:solidFill>
            <a:srgbClr val="000000"/>
          </a:solidFill>
        </p:spPr>
        <p:txBody>
          <a:bodyPr wrap="square" lIns="0" tIns="0" rIns="0" bIns="0" rtlCol="0"/>
          <a:lstStyle/>
          <a:p>
            <a:endParaRPr/>
          </a:p>
        </p:txBody>
      </p:sp>
      <p:sp>
        <p:nvSpPr>
          <p:cNvPr id="21" name="object 21"/>
          <p:cNvSpPr txBox="1"/>
          <p:nvPr/>
        </p:nvSpPr>
        <p:spPr>
          <a:xfrm>
            <a:off x="4648200" y="1595438"/>
            <a:ext cx="1143000" cy="646430"/>
          </a:xfrm>
          <a:prstGeom prst="rect">
            <a:avLst/>
          </a:prstGeom>
          <a:solidFill>
            <a:srgbClr val="F9C090"/>
          </a:solidFill>
          <a:ln w="12700">
            <a:solidFill>
              <a:srgbClr val="000000"/>
            </a:solidFill>
          </a:ln>
        </p:spPr>
        <p:txBody>
          <a:bodyPr vert="horz" wrap="square" lIns="0" tIns="0" rIns="0" bIns="0" rtlCol="0">
            <a:spAutoFit/>
          </a:bodyPr>
          <a:lstStyle/>
          <a:p>
            <a:pPr marL="85725" marR="134620">
              <a:lnSpc>
                <a:spcPct val="100000"/>
              </a:lnSpc>
            </a:pPr>
            <a:r>
              <a:rPr sz="1800" b="1" dirty="0">
                <a:latin typeface="Arial"/>
                <a:cs typeface="Arial"/>
              </a:rPr>
              <a:t>Chicago </a:t>
            </a:r>
            <a:r>
              <a:rPr sz="1800" b="1" spc="-5" dirty="0">
                <a:latin typeface="Arial"/>
                <a:cs typeface="Arial"/>
              </a:rPr>
              <a:t>area</a:t>
            </a:r>
            <a:endParaRPr sz="1800">
              <a:latin typeface="Arial"/>
              <a:cs typeface="Arial"/>
            </a:endParaRPr>
          </a:p>
        </p:txBody>
      </p:sp>
      <p:sp>
        <p:nvSpPr>
          <p:cNvPr id="22" name="object 22"/>
          <p:cNvSpPr/>
          <p:nvPr/>
        </p:nvSpPr>
        <p:spPr>
          <a:xfrm>
            <a:off x="1579625" y="3272655"/>
            <a:ext cx="177800" cy="210185"/>
          </a:xfrm>
          <a:custGeom>
            <a:avLst/>
            <a:gdLst/>
            <a:ahLst/>
            <a:cxnLst/>
            <a:rect l="l" t="t" r="r" b="b"/>
            <a:pathLst>
              <a:path w="177800" h="210185">
                <a:moveTo>
                  <a:pt x="77350" y="0"/>
                </a:moveTo>
                <a:lnTo>
                  <a:pt x="41380" y="15427"/>
                </a:lnTo>
                <a:lnTo>
                  <a:pt x="14647" y="46574"/>
                </a:lnTo>
                <a:lnTo>
                  <a:pt x="986" y="88870"/>
                </a:lnTo>
                <a:lnTo>
                  <a:pt x="0" y="104656"/>
                </a:lnTo>
                <a:lnTo>
                  <a:pt x="11" y="106392"/>
                </a:lnTo>
                <a:lnTo>
                  <a:pt x="8781" y="150220"/>
                </a:lnTo>
                <a:lnTo>
                  <a:pt x="31787" y="184765"/>
                </a:lnTo>
                <a:lnTo>
                  <a:pt x="65986" y="205734"/>
                </a:lnTo>
                <a:lnTo>
                  <a:pt x="93502" y="210053"/>
                </a:lnTo>
                <a:lnTo>
                  <a:pt x="106034" y="208216"/>
                </a:lnTo>
                <a:lnTo>
                  <a:pt x="148918" y="181629"/>
                </a:lnTo>
                <a:lnTo>
                  <a:pt x="169922" y="144736"/>
                </a:lnTo>
                <a:lnTo>
                  <a:pt x="177555" y="96795"/>
                </a:lnTo>
                <a:lnTo>
                  <a:pt x="175755" y="82211"/>
                </a:lnTo>
                <a:lnTo>
                  <a:pt x="160529" y="43364"/>
                </a:lnTo>
                <a:lnTo>
                  <a:pt x="132147" y="14929"/>
                </a:lnTo>
                <a:lnTo>
                  <a:pt x="92640" y="833"/>
                </a:lnTo>
                <a:lnTo>
                  <a:pt x="77350" y="0"/>
                </a:lnTo>
                <a:close/>
              </a:path>
            </a:pathLst>
          </a:custGeom>
          <a:solidFill>
            <a:srgbClr val="000000"/>
          </a:solidFill>
        </p:spPr>
        <p:txBody>
          <a:bodyPr wrap="square" lIns="0" tIns="0" rIns="0" bIns="0" rtlCol="0"/>
          <a:lstStyle/>
          <a:p>
            <a:endParaRPr/>
          </a:p>
        </p:txBody>
      </p:sp>
      <p:sp>
        <p:nvSpPr>
          <p:cNvPr id="23" name="object 23"/>
          <p:cNvSpPr txBox="1"/>
          <p:nvPr/>
        </p:nvSpPr>
        <p:spPr>
          <a:xfrm>
            <a:off x="228600" y="2509838"/>
            <a:ext cx="1752600" cy="646430"/>
          </a:xfrm>
          <a:prstGeom prst="rect">
            <a:avLst/>
          </a:prstGeom>
          <a:solidFill>
            <a:srgbClr val="F9C090"/>
          </a:solidFill>
          <a:ln w="12700">
            <a:solidFill>
              <a:srgbClr val="000000"/>
            </a:solidFill>
          </a:ln>
        </p:spPr>
        <p:txBody>
          <a:bodyPr vert="horz" wrap="square" lIns="0" tIns="0" rIns="0" bIns="0" rtlCol="0">
            <a:spAutoFit/>
          </a:bodyPr>
          <a:lstStyle/>
          <a:p>
            <a:pPr marL="84455">
              <a:lnSpc>
                <a:spcPct val="100000"/>
              </a:lnSpc>
            </a:pPr>
            <a:r>
              <a:rPr sz="1800" b="1" dirty="0">
                <a:latin typeface="Arial"/>
                <a:cs typeface="Arial"/>
              </a:rPr>
              <a:t>S</a:t>
            </a:r>
            <a:r>
              <a:rPr sz="1800" b="1" spc="-10" dirty="0">
                <a:latin typeface="Arial"/>
                <a:cs typeface="Arial"/>
              </a:rPr>
              <a:t>a</a:t>
            </a:r>
            <a:r>
              <a:rPr sz="1800" b="1" dirty="0">
                <a:latin typeface="Arial"/>
                <a:cs typeface="Arial"/>
              </a:rPr>
              <a:t>n Fr</a:t>
            </a:r>
            <a:r>
              <a:rPr sz="1800" b="1" spc="-10" dirty="0">
                <a:latin typeface="Arial"/>
                <a:cs typeface="Arial"/>
              </a:rPr>
              <a:t>a</a:t>
            </a:r>
            <a:r>
              <a:rPr sz="1800" b="1" dirty="0">
                <a:latin typeface="Arial"/>
                <a:cs typeface="Arial"/>
              </a:rPr>
              <a:t>nci</a:t>
            </a:r>
            <a:r>
              <a:rPr sz="1800" b="1" spc="-10" dirty="0">
                <a:latin typeface="Arial"/>
                <a:cs typeface="Arial"/>
              </a:rPr>
              <a:t>sc</a:t>
            </a:r>
            <a:r>
              <a:rPr sz="1800" b="1" dirty="0">
                <a:latin typeface="Arial"/>
                <a:cs typeface="Arial"/>
              </a:rPr>
              <a:t>o</a:t>
            </a:r>
            <a:endParaRPr sz="1800">
              <a:latin typeface="Arial"/>
              <a:cs typeface="Arial"/>
            </a:endParaRPr>
          </a:p>
          <a:p>
            <a:pPr marL="84455">
              <a:lnSpc>
                <a:spcPct val="100000"/>
              </a:lnSpc>
            </a:pPr>
            <a:r>
              <a:rPr sz="1800" b="1" spc="-5" dirty="0">
                <a:latin typeface="Arial"/>
                <a:cs typeface="Arial"/>
              </a:rPr>
              <a:t>area</a:t>
            </a:r>
            <a:endParaRPr sz="1800">
              <a:latin typeface="Arial"/>
              <a:cs typeface="Arial"/>
            </a:endParaRPr>
          </a:p>
        </p:txBody>
      </p:sp>
      <p:sp>
        <p:nvSpPr>
          <p:cNvPr id="24" name="object 24"/>
          <p:cNvSpPr txBox="1"/>
          <p:nvPr/>
        </p:nvSpPr>
        <p:spPr>
          <a:xfrm>
            <a:off x="314045" y="5400984"/>
            <a:ext cx="2561590"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N</a:t>
            </a:r>
            <a:r>
              <a:rPr sz="1800" b="1" spc="-10" dirty="0">
                <a:latin typeface="Arial"/>
                <a:cs typeface="Arial"/>
              </a:rPr>
              <a:t>e</a:t>
            </a:r>
            <a:r>
              <a:rPr sz="1800" b="1" dirty="0">
                <a:latin typeface="Arial"/>
                <a:cs typeface="Arial"/>
              </a:rPr>
              <a:t>w</a:t>
            </a:r>
            <a:r>
              <a:rPr sz="1800" b="1" spc="5" dirty="0">
                <a:latin typeface="Arial"/>
                <a:cs typeface="Arial"/>
              </a:rPr>
              <a:t> </a:t>
            </a:r>
            <a:r>
              <a:rPr sz="1800" b="1" dirty="0">
                <a:latin typeface="Arial"/>
                <a:cs typeface="Arial"/>
              </a:rPr>
              <a:t>N</a:t>
            </a:r>
            <a:r>
              <a:rPr sz="1800" b="1" spc="-10" dirty="0">
                <a:latin typeface="Arial"/>
                <a:cs typeface="Arial"/>
              </a:rPr>
              <a:t>a</a:t>
            </a:r>
            <a:r>
              <a:rPr sz="1800" b="1" dirty="0">
                <a:latin typeface="Arial"/>
                <a:cs typeface="Arial"/>
              </a:rPr>
              <a:t>ti</a:t>
            </a:r>
            <a:r>
              <a:rPr sz="1800" b="1" spc="5" dirty="0">
                <a:latin typeface="Arial"/>
                <a:cs typeface="Arial"/>
              </a:rPr>
              <a:t>o</a:t>
            </a:r>
            <a:r>
              <a:rPr sz="1800" b="1" dirty="0">
                <a:latin typeface="Arial"/>
                <a:cs typeface="Arial"/>
              </a:rPr>
              <a:t>nal</a:t>
            </a:r>
            <a:r>
              <a:rPr sz="1800" b="1" spc="-10" dirty="0">
                <a:latin typeface="Arial"/>
                <a:cs typeface="Arial"/>
              </a:rPr>
              <a:t> </a:t>
            </a:r>
            <a:r>
              <a:rPr sz="1800" b="1" dirty="0">
                <a:latin typeface="Arial"/>
                <a:cs typeface="Arial"/>
              </a:rPr>
              <a:t>C</a:t>
            </a:r>
            <a:r>
              <a:rPr sz="1800" b="1" spc="-10" dirty="0">
                <a:latin typeface="Arial"/>
                <a:cs typeface="Arial"/>
              </a:rPr>
              <a:t>e</a:t>
            </a:r>
            <a:r>
              <a:rPr sz="1800" b="1" dirty="0">
                <a:latin typeface="Arial"/>
                <a:cs typeface="Arial"/>
              </a:rPr>
              <a:t>m</a:t>
            </a:r>
            <a:r>
              <a:rPr sz="1800" b="1" spc="-10" dirty="0">
                <a:latin typeface="Arial"/>
                <a:cs typeface="Arial"/>
              </a:rPr>
              <a:t>e</a:t>
            </a:r>
            <a:r>
              <a:rPr sz="1800" b="1" dirty="0">
                <a:latin typeface="Arial"/>
                <a:cs typeface="Arial"/>
              </a:rPr>
              <a:t>te</a:t>
            </a:r>
            <a:r>
              <a:rPr sz="1800" b="1" spc="-10" dirty="0">
                <a:latin typeface="Arial"/>
                <a:cs typeface="Arial"/>
              </a:rPr>
              <a:t>r</a:t>
            </a:r>
            <a:r>
              <a:rPr sz="1800" b="1" dirty="0">
                <a:latin typeface="Arial"/>
                <a:cs typeface="Arial"/>
              </a:rPr>
              <a:t>y</a:t>
            </a:r>
            <a:endParaRPr sz="1800">
              <a:latin typeface="Arial"/>
              <a:cs typeface="Arial"/>
            </a:endParaRPr>
          </a:p>
        </p:txBody>
      </p:sp>
      <p:sp>
        <p:nvSpPr>
          <p:cNvPr id="26" name="object 26"/>
          <p:cNvSpPr txBox="1"/>
          <p:nvPr/>
        </p:nvSpPr>
        <p:spPr>
          <a:xfrm>
            <a:off x="228600" y="5943600"/>
            <a:ext cx="2743200" cy="533400"/>
          </a:xfrm>
          <a:prstGeom prst="rect">
            <a:avLst/>
          </a:prstGeom>
          <a:solidFill>
            <a:srgbClr val="F9C090"/>
          </a:solidFill>
          <a:ln w="25400">
            <a:solidFill>
              <a:srgbClr val="000000"/>
            </a:solidFill>
          </a:ln>
        </p:spPr>
        <p:txBody>
          <a:bodyPr vert="horz" wrap="square" lIns="0" tIns="0" rIns="0" bIns="0" rtlCol="0">
            <a:spAutoFit/>
          </a:bodyPr>
          <a:lstStyle/>
          <a:p>
            <a:pPr marL="535305">
              <a:lnSpc>
                <a:spcPct val="100000"/>
              </a:lnSpc>
            </a:pPr>
            <a:r>
              <a:rPr sz="1800" b="1" dirty="0">
                <a:latin typeface="Arial"/>
                <a:cs typeface="Arial"/>
              </a:rPr>
              <a:t>U</a:t>
            </a:r>
            <a:r>
              <a:rPr sz="1800" b="1" spc="-10" dirty="0">
                <a:latin typeface="Arial"/>
                <a:cs typeface="Arial"/>
              </a:rPr>
              <a:t>r</a:t>
            </a:r>
            <a:r>
              <a:rPr sz="1800" b="1" dirty="0">
                <a:latin typeface="Arial"/>
                <a:cs typeface="Arial"/>
              </a:rPr>
              <a:t>ban</a:t>
            </a:r>
            <a:r>
              <a:rPr sz="1800" b="1" spc="5" dirty="0">
                <a:latin typeface="Arial"/>
                <a:cs typeface="Arial"/>
              </a:rPr>
              <a:t> </a:t>
            </a:r>
            <a:r>
              <a:rPr sz="1800" b="1" dirty="0">
                <a:latin typeface="Arial"/>
                <a:cs typeface="Arial"/>
              </a:rPr>
              <a:t>I</a:t>
            </a:r>
            <a:r>
              <a:rPr sz="1800" b="1" spc="5" dirty="0">
                <a:latin typeface="Arial"/>
                <a:cs typeface="Arial"/>
              </a:rPr>
              <a:t>n</a:t>
            </a:r>
            <a:r>
              <a:rPr sz="1800" b="1" dirty="0">
                <a:latin typeface="Arial"/>
                <a:cs typeface="Arial"/>
              </a:rPr>
              <a:t>it</a:t>
            </a:r>
            <a:r>
              <a:rPr sz="1800" b="1" spc="5" dirty="0">
                <a:latin typeface="Arial"/>
                <a:cs typeface="Arial"/>
              </a:rPr>
              <a:t>i</a:t>
            </a:r>
            <a:r>
              <a:rPr sz="1800" b="1" dirty="0">
                <a:latin typeface="Arial"/>
                <a:cs typeface="Arial"/>
              </a:rPr>
              <a:t>ati</a:t>
            </a:r>
            <a:r>
              <a:rPr sz="1800" b="1" spc="-45" dirty="0">
                <a:latin typeface="Arial"/>
                <a:cs typeface="Arial"/>
              </a:rPr>
              <a:t>v</a:t>
            </a:r>
            <a:r>
              <a:rPr sz="1800" b="1" dirty="0">
                <a:latin typeface="Arial"/>
                <a:cs typeface="Arial"/>
              </a:rPr>
              <a:t>e</a:t>
            </a:r>
            <a:endParaRPr sz="1800">
              <a:latin typeface="Arial"/>
              <a:cs typeface="Arial"/>
            </a:endParaRPr>
          </a:p>
        </p:txBody>
      </p:sp>
      <p:sp>
        <p:nvSpPr>
          <p:cNvPr id="27" name="object 27"/>
          <p:cNvSpPr/>
          <p:nvPr/>
        </p:nvSpPr>
        <p:spPr>
          <a:xfrm>
            <a:off x="5562600" y="2739255"/>
            <a:ext cx="177800" cy="210185"/>
          </a:xfrm>
          <a:custGeom>
            <a:avLst/>
            <a:gdLst/>
            <a:ahLst/>
            <a:cxnLst/>
            <a:rect l="l" t="t" r="r" b="b"/>
            <a:pathLst>
              <a:path w="177800" h="210185">
                <a:moveTo>
                  <a:pt x="77350" y="0"/>
                </a:moveTo>
                <a:lnTo>
                  <a:pt x="41380" y="15427"/>
                </a:lnTo>
                <a:lnTo>
                  <a:pt x="14647" y="46574"/>
                </a:lnTo>
                <a:lnTo>
                  <a:pt x="986" y="88870"/>
                </a:lnTo>
                <a:lnTo>
                  <a:pt x="0" y="104656"/>
                </a:lnTo>
                <a:lnTo>
                  <a:pt x="14" y="106602"/>
                </a:lnTo>
                <a:lnTo>
                  <a:pt x="8837" y="150374"/>
                </a:lnTo>
                <a:lnTo>
                  <a:pt x="31864" y="184894"/>
                </a:lnTo>
                <a:lnTo>
                  <a:pt x="66077" y="205857"/>
                </a:lnTo>
                <a:lnTo>
                  <a:pt x="93611" y="210174"/>
                </a:lnTo>
                <a:lnTo>
                  <a:pt x="106154" y="208318"/>
                </a:lnTo>
                <a:lnTo>
                  <a:pt x="149005" y="181656"/>
                </a:lnTo>
                <a:lnTo>
                  <a:pt x="169952" y="144729"/>
                </a:lnTo>
                <a:lnTo>
                  <a:pt x="177556" y="96795"/>
                </a:lnTo>
                <a:lnTo>
                  <a:pt x="175760" y="82211"/>
                </a:lnTo>
                <a:lnTo>
                  <a:pt x="160565" y="43364"/>
                </a:lnTo>
                <a:lnTo>
                  <a:pt x="132203" y="14929"/>
                </a:lnTo>
                <a:lnTo>
                  <a:pt x="92668" y="833"/>
                </a:lnTo>
                <a:lnTo>
                  <a:pt x="77350" y="0"/>
                </a:lnTo>
                <a:close/>
              </a:path>
            </a:pathLst>
          </a:custGeom>
          <a:solidFill>
            <a:srgbClr val="000000"/>
          </a:solidFill>
        </p:spPr>
        <p:txBody>
          <a:bodyPr wrap="square" lIns="0" tIns="0" rIns="0" bIns="0" rtlCol="0"/>
          <a:lstStyle/>
          <a:p>
            <a:endParaRPr/>
          </a:p>
        </p:txBody>
      </p:sp>
      <p:sp>
        <p:nvSpPr>
          <p:cNvPr id="28" name="object 28"/>
          <p:cNvSpPr txBox="1"/>
          <p:nvPr/>
        </p:nvSpPr>
        <p:spPr>
          <a:xfrm>
            <a:off x="5562600" y="3043111"/>
            <a:ext cx="1524000" cy="646430"/>
          </a:xfrm>
          <a:prstGeom prst="rect">
            <a:avLst/>
          </a:prstGeom>
          <a:solidFill>
            <a:srgbClr val="F9C090"/>
          </a:solidFill>
          <a:ln w="12700">
            <a:solidFill>
              <a:srgbClr val="000000"/>
            </a:solidFill>
          </a:ln>
        </p:spPr>
        <p:txBody>
          <a:bodyPr vert="horz" wrap="square" lIns="0" tIns="0" rIns="0" bIns="0" rtlCol="0">
            <a:spAutoFit/>
          </a:bodyPr>
          <a:lstStyle/>
          <a:p>
            <a:pPr marL="85725" marR="81280">
              <a:lnSpc>
                <a:spcPct val="100000"/>
              </a:lnSpc>
            </a:pPr>
            <a:r>
              <a:rPr sz="1800" b="1" dirty="0">
                <a:latin typeface="Arial"/>
                <a:cs typeface="Arial"/>
              </a:rPr>
              <a:t>I</a:t>
            </a:r>
            <a:r>
              <a:rPr sz="1800" b="1" spc="5" dirty="0">
                <a:latin typeface="Arial"/>
                <a:cs typeface="Arial"/>
              </a:rPr>
              <a:t>n</a:t>
            </a:r>
            <a:r>
              <a:rPr sz="1800" b="1" dirty="0">
                <a:latin typeface="Arial"/>
                <a:cs typeface="Arial"/>
              </a:rPr>
              <a:t>d</a:t>
            </a:r>
            <a:r>
              <a:rPr sz="1800" b="1" spc="5" dirty="0">
                <a:latin typeface="Arial"/>
                <a:cs typeface="Arial"/>
              </a:rPr>
              <a:t>i</a:t>
            </a:r>
            <a:r>
              <a:rPr sz="1800" b="1" dirty="0">
                <a:latin typeface="Arial"/>
                <a:cs typeface="Arial"/>
              </a:rPr>
              <a:t>an</a:t>
            </a:r>
            <a:r>
              <a:rPr sz="1800" b="1" spc="-10" dirty="0">
                <a:latin typeface="Arial"/>
                <a:cs typeface="Arial"/>
              </a:rPr>
              <a:t>a</a:t>
            </a:r>
            <a:r>
              <a:rPr sz="1800" b="1" dirty="0">
                <a:latin typeface="Arial"/>
                <a:cs typeface="Arial"/>
              </a:rPr>
              <a:t>p</a:t>
            </a:r>
            <a:r>
              <a:rPr sz="1800" b="1" spc="5" dirty="0">
                <a:latin typeface="Arial"/>
                <a:cs typeface="Arial"/>
              </a:rPr>
              <a:t>o</a:t>
            </a:r>
            <a:r>
              <a:rPr sz="1800" b="1" dirty="0">
                <a:latin typeface="Arial"/>
                <a:cs typeface="Arial"/>
              </a:rPr>
              <a:t>l</a:t>
            </a:r>
            <a:r>
              <a:rPr sz="1800" b="1" spc="5" dirty="0">
                <a:latin typeface="Arial"/>
                <a:cs typeface="Arial"/>
              </a:rPr>
              <a:t>i</a:t>
            </a:r>
            <a:r>
              <a:rPr sz="1800" b="1" dirty="0">
                <a:latin typeface="Arial"/>
                <a:cs typeface="Arial"/>
              </a:rPr>
              <a:t>s </a:t>
            </a:r>
            <a:r>
              <a:rPr sz="1800" b="1" spc="-5" dirty="0">
                <a:latin typeface="Arial"/>
                <a:cs typeface="Arial"/>
              </a:rPr>
              <a:t>area</a:t>
            </a:r>
            <a:endParaRPr sz="1800">
              <a:latin typeface="Arial"/>
              <a:cs typeface="Arial"/>
            </a:endParaRPr>
          </a:p>
        </p:txBody>
      </p:sp>
      <p:pic>
        <p:nvPicPr>
          <p:cNvPr id="31" name="Picture 2" descr="C:\Users\cemcotherej\Desktop\icarelogo.jpg"/>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306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29" name="Footer Placeholder 28"/>
          <p:cNvSpPr>
            <a:spLocks noGrp="1"/>
          </p:cNvSpPr>
          <p:nvPr>
            <p:ph type="ftr" sz="quarter" idx="5"/>
          </p:nvPr>
        </p:nvSpPr>
        <p:spPr>
          <a:xfrm>
            <a:off x="3408426" y="64237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32" name="Slide Number Placeholder 31"/>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24</a:t>
            </a:fld>
            <a:endParaRPr lang="en-US" spc="-1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8475" y="1605025"/>
            <a:ext cx="6562598" cy="45843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1808988" y="3404615"/>
            <a:ext cx="1313688" cy="32918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a:spLocks noGrp="1"/>
          </p:cNvSpPr>
          <p:nvPr>
            <p:ph type="title"/>
          </p:nvPr>
        </p:nvSpPr>
        <p:spPr>
          <a:xfrm>
            <a:off x="392836" y="220399"/>
            <a:ext cx="8358327" cy="810477"/>
          </a:xfrm>
          <a:prstGeom prst="rect">
            <a:avLst/>
          </a:prstGeom>
        </p:spPr>
        <p:txBody>
          <a:bodyPr vert="horz" wrap="square" lIns="0" tIns="132079" rIns="0" bIns="0" rtlCol="0">
            <a:spAutoFit/>
          </a:bodyPr>
          <a:lstStyle/>
          <a:p>
            <a:pPr marL="2406015">
              <a:lnSpc>
                <a:spcPct val="100000"/>
              </a:lnSpc>
            </a:pPr>
            <a:r>
              <a:rPr sz="4400" b="1" dirty="0"/>
              <a:t>Rural</a:t>
            </a:r>
            <a:r>
              <a:rPr sz="4400" b="1" spc="-15" dirty="0"/>
              <a:t> </a:t>
            </a:r>
            <a:r>
              <a:rPr sz="4400" b="1" dirty="0"/>
              <a:t>Initiati</a:t>
            </a:r>
            <a:r>
              <a:rPr sz="4400" b="1" spc="5" dirty="0"/>
              <a:t>v</a:t>
            </a:r>
            <a:r>
              <a:rPr sz="4400" b="1" dirty="0"/>
              <a:t>e</a:t>
            </a:r>
          </a:p>
        </p:txBody>
      </p:sp>
      <p:sp>
        <p:nvSpPr>
          <p:cNvPr id="5" name="object 5"/>
          <p:cNvSpPr txBox="1"/>
          <p:nvPr/>
        </p:nvSpPr>
        <p:spPr>
          <a:xfrm>
            <a:off x="2792729" y="1747074"/>
            <a:ext cx="355600" cy="254635"/>
          </a:xfrm>
          <a:prstGeom prst="rect">
            <a:avLst/>
          </a:prstGeom>
        </p:spPr>
        <p:txBody>
          <a:bodyPr vert="horz" wrap="square" lIns="0" tIns="0" rIns="0" bIns="0" rtlCol="0">
            <a:spAutoFit/>
          </a:bodyPr>
          <a:lstStyle/>
          <a:p>
            <a:pPr marL="12700">
              <a:lnSpc>
                <a:spcPct val="100000"/>
              </a:lnSpc>
            </a:pPr>
            <a:r>
              <a:rPr sz="1800" spc="-5" dirty="0">
                <a:latin typeface="Arial"/>
                <a:cs typeface="Arial"/>
              </a:rPr>
              <a:t>MT</a:t>
            </a:r>
            <a:endParaRPr sz="1800">
              <a:latin typeface="Arial"/>
              <a:cs typeface="Arial"/>
            </a:endParaRPr>
          </a:p>
        </p:txBody>
      </p:sp>
      <p:sp>
        <p:nvSpPr>
          <p:cNvPr id="6" name="object 6"/>
          <p:cNvSpPr txBox="1"/>
          <p:nvPr/>
        </p:nvSpPr>
        <p:spPr>
          <a:xfrm>
            <a:off x="2196464" y="2280721"/>
            <a:ext cx="255270" cy="254000"/>
          </a:xfrm>
          <a:prstGeom prst="rect">
            <a:avLst/>
          </a:prstGeom>
        </p:spPr>
        <p:txBody>
          <a:bodyPr vert="horz" wrap="square" lIns="0" tIns="0" rIns="0" bIns="0" rtlCol="0">
            <a:spAutoFit/>
          </a:bodyPr>
          <a:lstStyle/>
          <a:p>
            <a:pPr marL="12700">
              <a:lnSpc>
                <a:spcPct val="100000"/>
              </a:lnSpc>
            </a:pPr>
            <a:r>
              <a:rPr sz="1800" dirty="0">
                <a:latin typeface="Arial"/>
                <a:cs typeface="Arial"/>
              </a:rPr>
              <a:t>ID</a:t>
            </a:r>
            <a:endParaRPr sz="1800">
              <a:latin typeface="Arial"/>
              <a:cs typeface="Arial"/>
            </a:endParaRPr>
          </a:p>
        </p:txBody>
      </p:sp>
      <p:sp>
        <p:nvSpPr>
          <p:cNvPr id="7" name="object 7"/>
          <p:cNvSpPr txBox="1"/>
          <p:nvPr/>
        </p:nvSpPr>
        <p:spPr>
          <a:xfrm>
            <a:off x="3003042" y="2509321"/>
            <a:ext cx="394970" cy="254000"/>
          </a:xfrm>
          <a:prstGeom prst="rect">
            <a:avLst/>
          </a:prstGeom>
        </p:spPr>
        <p:txBody>
          <a:bodyPr vert="horz" wrap="square" lIns="0" tIns="0" rIns="0" bIns="0" rtlCol="0">
            <a:spAutoFit/>
          </a:bodyPr>
          <a:lstStyle/>
          <a:p>
            <a:pPr marL="12700">
              <a:lnSpc>
                <a:spcPct val="100000"/>
              </a:lnSpc>
            </a:pPr>
            <a:r>
              <a:rPr sz="1800" dirty="0">
                <a:latin typeface="Arial"/>
                <a:cs typeface="Arial"/>
              </a:rPr>
              <a:t>WY</a:t>
            </a:r>
            <a:endParaRPr sz="1800">
              <a:latin typeface="Arial"/>
              <a:cs typeface="Arial"/>
            </a:endParaRPr>
          </a:p>
        </p:txBody>
      </p:sp>
      <p:sp>
        <p:nvSpPr>
          <p:cNvPr id="8" name="object 8"/>
          <p:cNvSpPr/>
          <p:nvPr/>
        </p:nvSpPr>
        <p:spPr>
          <a:xfrm>
            <a:off x="204787" y="4160075"/>
            <a:ext cx="4086225" cy="1816100"/>
          </a:xfrm>
          <a:custGeom>
            <a:avLst/>
            <a:gdLst/>
            <a:ahLst/>
            <a:cxnLst/>
            <a:rect l="l" t="t" r="r" b="b"/>
            <a:pathLst>
              <a:path w="4086225" h="1816100">
                <a:moveTo>
                  <a:pt x="0" y="1815846"/>
                </a:moveTo>
                <a:lnTo>
                  <a:pt x="4086225" y="1815846"/>
                </a:lnTo>
                <a:lnTo>
                  <a:pt x="4086225" y="0"/>
                </a:lnTo>
                <a:lnTo>
                  <a:pt x="0" y="0"/>
                </a:lnTo>
                <a:lnTo>
                  <a:pt x="0" y="1815846"/>
                </a:lnTo>
                <a:close/>
              </a:path>
            </a:pathLst>
          </a:custGeom>
          <a:solidFill>
            <a:srgbClr val="C3D59B"/>
          </a:solidFill>
        </p:spPr>
        <p:txBody>
          <a:bodyPr wrap="square" lIns="0" tIns="0" rIns="0" bIns="0" rtlCol="0"/>
          <a:lstStyle/>
          <a:p>
            <a:endParaRPr/>
          </a:p>
        </p:txBody>
      </p:sp>
      <p:sp>
        <p:nvSpPr>
          <p:cNvPr id="9" name="object 9"/>
          <p:cNvSpPr/>
          <p:nvPr/>
        </p:nvSpPr>
        <p:spPr>
          <a:xfrm>
            <a:off x="204787" y="4160075"/>
            <a:ext cx="4086225" cy="1816100"/>
          </a:xfrm>
          <a:custGeom>
            <a:avLst/>
            <a:gdLst/>
            <a:ahLst/>
            <a:cxnLst/>
            <a:rect l="l" t="t" r="r" b="b"/>
            <a:pathLst>
              <a:path w="4086225" h="1816100">
                <a:moveTo>
                  <a:pt x="0" y="1815846"/>
                </a:moveTo>
                <a:lnTo>
                  <a:pt x="4086225" y="1815846"/>
                </a:lnTo>
                <a:lnTo>
                  <a:pt x="4086225" y="0"/>
                </a:lnTo>
                <a:lnTo>
                  <a:pt x="0" y="0"/>
                </a:lnTo>
                <a:lnTo>
                  <a:pt x="0" y="1815846"/>
                </a:lnTo>
                <a:close/>
              </a:path>
            </a:pathLst>
          </a:custGeom>
          <a:ln w="9525">
            <a:solidFill>
              <a:srgbClr val="000000"/>
            </a:solidFill>
          </a:ln>
        </p:spPr>
        <p:txBody>
          <a:bodyPr wrap="square" lIns="0" tIns="0" rIns="0" bIns="0" rtlCol="0"/>
          <a:lstStyle/>
          <a:p>
            <a:endParaRPr/>
          </a:p>
        </p:txBody>
      </p:sp>
      <p:sp>
        <p:nvSpPr>
          <p:cNvPr id="10" name="object 10"/>
          <p:cNvSpPr txBox="1"/>
          <p:nvPr/>
        </p:nvSpPr>
        <p:spPr>
          <a:xfrm>
            <a:off x="283565" y="3195375"/>
            <a:ext cx="3877310" cy="2724150"/>
          </a:xfrm>
          <a:prstGeom prst="rect">
            <a:avLst/>
          </a:prstGeom>
        </p:spPr>
        <p:txBody>
          <a:bodyPr vert="horz" wrap="square" lIns="0" tIns="0" rIns="0" bIns="0" rtlCol="0">
            <a:spAutoFit/>
          </a:bodyPr>
          <a:lstStyle/>
          <a:p>
            <a:pPr marL="2345055">
              <a:lnSpc>
                <a:spcPts val="1980"/>
              </a:lnSpc>
            </a:pPr>
            <a:r>
              <a:rPr sz="1800" spc="-5" dirty="0">
                <a:latin typeface="Arial"/>
                <a:cs typeface="Arial"/>
              </a:rPr>
              <a:t>UT</a:t>
            </a:r>
            <a:endParaRPr sz="1800">
              <a:latin typeface="Arial"/>
              <a:cs typeface="Arial"/>
            </a:endParaRPr>
          </a:p>
          <a:p>
            <a:pPr marR="93980" algn="ctr">
              <a:lnSpc>
                <a:spcPts val="1980"/>
              </a:lnSpc>
            </a:pPr>
            <a:r>
              <a:rPr sz="1800" spc="-5" dirty="0">
                <a:latin typeface="Arial"/>
                <a:cs typeface="Arial"/>
              </a:rPr>
              <a:t>NV</a:t>
            </a:r>
            <a:endParaRPr sz="1800">
              <a:latin typeface="Arial"/>
              <a:cs typeface="Arial"/>
            </a:endParaRPr>
          </a:p>
          <a:p>
            <a:pPr>
              <a:lnSpc>
                <a:spcPct val="100000"/>
              </a:lnSpc>
            </a:pPr>
            <a:endParaRPr sz="1800">
              <a:latin typeface="Times New Roman"/>
              <a:cs typeface="Times New Roman"/>
            </a:endParaRPr>
          </a:p>
          <a:p>
            <a:pPr>
              <a:lnSpc>
                <a:spcPct val="100000"/>
              </a:lnSpc>
              <a:spcBef>
                <a:spcPts val="8"/>
              </a:spcBef>
            </a:pPr>
            <a:endParaRPr sz="1850">
              <a:latin typeface="Times New Roman"/>
              <a:cs typeface="Times New Roman"/>
            </a:endParaRPr>
          </a:p>
          <a:p>
            <a:pPr marL="12700" marR="5080" indent="342900">
              <a:lnSpc>
                <a:spcPct val="100000"/>
              </a:lnSpc>
            </a:pPr>
            <a:r>
              <a:rPr sz="1600" spc="-15" dirty="0">
                <a:latin typeface="Arial"/>
                <a:cs typeface="Arial"/>
              </a:rPr>
              <a:t>NCA</a:t>
            </a:r>
            <a:r>
              <a:rPr sz="1600" spc="-95" dirty="0">
                <a:latin typeface="Arial"/>
                <a:cs typeface="Arial"/>
              </a:rPr>
              <a:t> </a:t>
            </a:r>
            <a:r>
              <a:rPr sz="1600" spc="-10" dirty="0">
                <a:latin typeface="Arial"/>
                <a:cs typeface="Arial"/>
              </a:rPr>
              <a:t>is</a:t>
            </a:r>
            <a:r>
              <a:rPr sz="1600" dirty="0">
                <a:latin typeface="Arial"/>
                <a:cs typeface="Arial"/>
              </a:rPr>
              <a:t> </a:t>
            </a:r>
            <a:r>
              <a:rPr sz="1600" spc="-10" dirty="0">
                <a:latin typeface="Arial"/>
                <a:cs typeface="Arial"/>
              </a:rPr>
              <a:t>estab</a:t>
            </a:r>
            <a:r>
              <a:rPr sz="1600" dirty="0">
                <a:latin typeface="Arial"/>
                <a:cs typeface="Arial"/>
              </a:rPr>
              <a:t>l</a:t>
            </a:r>
            <a:r>
              <a:rPr sz="1600" spc="-10" dirty="0">
                <a:latin typeface="Arial"/>
                <a:cs typeface="Arial"/>
              </a:rPr>
              <a:t>ishing</a:t>
            </a:r>
            <a:r>
              <a:rPr sz="1600" spc="-25" dirty="0">
                <a:latin typeface="Arial"/>
                <a:cs typeface="Arial"/>
              </a:rPr>
              <a:t> </a:t>
            </a:r>
            <a:r>
              <a:rPr sz="1600" b="1" spc="-10" dirty="0">
                <a:latin typeface="Arial"/>
                <a:cs typeface="Arial"/>
              </a:rPr>
              <a:t>Nati</a:t>
            </a:r>
            <a:r>
              <a:rPr sz="1600" b="1" spc="-20" dirty="0">
                <a:latin typeface="Arial"/>
                <a:cs typeface="Arial"/>
              </a:rPr>
              <a:t>o</a:t>
            </a:r>
            <a:r>
              <a:rPr sz="1600" b="1" spc="-10" dirty="0">
                <a:latin typeface="Arial"/>
                <a:cs typeface="Arial"/>
              </a:rPr>
              <a:t>nal</a:t>
            </a:r>
            <a:r>
              <a:rPr sz="1600" b="1" spc="30" dirty="0">
                <a:latin typeface="Arial"/>
                <a:cs typeface="Arial"/>
              </a:rPr>
              <a:t> </a:t>
            </a:r>
            <a:r>
              <a:rPr sz="1600" b="1" spc="-95" dirty="0">
                <a:latin typeface="Arial"/>
                <a:cs typeface="Arial"/>
              </a:rPr>
              <a:t>V</a:t>
            </a:r>
            <a:r>
              <a:rPr sz="1600" b="1" spc="-10" dirty="0">
                <a:latin typeface="Arial"/>
                <a:cs typeface="Arial"/>
              </a:rPr>
              <a:t>eterans Burial</a:t>
            </a:r>
            <a:r>
              <a:rPr sz="1600" b="1" spc="20" dirty="0">
                <a:latin typeface="Arial"/>
                <a:cs typeface="Arial"/>
              </a:rPr>
              <a:t> </a:t>
            </a:r>
            <a:r>
              <a:rPr sz="1600" b="1" spc="-25" dirty="0">
                <a:latin typeface="Arial"/>
                <a:cs typeface="Arial"/>
              </a:rPr>
              <a:t>G</a:t>
            </a:r>
            <a:r>
              <a:rPr sz="1600" b="1" spc="-10" dirty="0">
                <a:latin typeface="Arial"/>
                <a:cs typeface="Arial"/>
              </a:rPr>
              <a:t>rou</a:t>
            </a:r>
            <a:r>
              <a:rPr sz="1600" b="1" spc="-20" dirty="0">
                <a:latin typeface="Arial"/>
                <a:cs typeface="Arial"/>
              </a:rPr>
              <a:t>n</a:t>
            </a:r>
            <a:r>
              <a:rPr sz="1600" b="1" spc="-10" dirty="0">
                <a:latin typeface="Arial"/>
                <a:cs typeface="Arial"/>
              </a:rPr>
              <a:t>ds</a:t>
            </a:r>
            <a:r>
              <a:rPr sz="1600" b="1" spc="25"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e</a:t>
            </a:r>
            <a:r>
              <a:rPr sz="1600" dirty="0">
                <a:latin typeface="Arial"/>
                <a:cs typeface="Arial"/>
              </a:rPr>
              <a:t>i</a:t>
            </a:r>
            <a:r>
              <a:rPr sz="1600" spc="-10" dirty="0">
                <a:latin typeface="Arial"/>
                <a:cs typeface="Arial"/>
              </a:rPr>
              <a:t>ght</a:t>
            </a:r>
            <a:r>
              <a:rPr sz="1600" spc="-5" dirty="0">
                <a:latin typeface="Arial"/>
                <a:cs typeface="Arial"/>
              </a:rPr>
              <a:t> s</a:t>
            </a:r>
            <a:r>
              <a:rPr sz="1600" spc="-10" dirty="0">
                <a:latin typeface="Arial"/>
                <a:cs typeface="Arial"/>
              </a:rPr>
              <a:t>tate</a:t>
            </a:r>
            <a:r>
              <a:rPr sz="1600" spc="-5" dirty="0">
                <a:latin typeface="Arial"/>
                <a:cs typeface="Arial"/>
              </a:rPr>
              <a:t>s.</a:t>
            </a:r>
            <a:endParaRPr sz="1600">
              <a:latin typeface="Arial"/>
              <a:cs typeface="Arial"/>
            </a:endParaRPr>
          </a:p>
          <a:p>
            <a:pPr>
              <a:lnSpc>
                <a:spcPct val="100000"/>
              </a:lnSpc>
              <a:spcBef>
                <a:spcPts val="24"/>
              </a:spcBef>
            </a:pPr>
            <a:endParaRPr sz="1650">
              <a:latin typeface="Times New Roman"/>
              <a:cs typeface="Times New Roman"/>
            </a:endParaRPr>
          </a:p>
          <a:p>
            <a:pPr marL="12700" marR="368300">
              <a:lnSpc>
                <a:spcPct val="100000"/>
              </a:lnSpc>
            </a:pPr>
            <a:r>
              <a:rPr sz="1600" spc="-10" dirty="0">
                <a:latin typeface="Arial"/>
                <a:cs typeface="Arial"/>
              </a:rPr>
              <a:t>In</a:t>
            </a:r>
            <a:r>
              <a:rPr sz="1600" spc="5" dirty="0">
                <a:latin typeface="Arial"/>
                <a:cs typeface="Arial"/>
              </a:rPr>
              <a:t> </a:t>
            </a:r>
            <a:r>
              <a:rPr sz="1600" spc="-10" dirty="0">
                <a:latin typeface="Arial"/>
                <a:cs typeface="Arial"/>
              </a:rPr>
              <a:t>May</a:t>
            </a:r>
            <a:r>
              <a:rPr sz="1600" spc="10" dirty="0">
                <a:latin typeface="Arial"/>
                <a:cs typeface="Arial"/>
              </a:rPr>
              <a:t> </a:t>
            </a:r>
            <a:r>
              <a:rPr sz="1600" spc="-10" dirty="0">
                <a:latin typeface="Arial"/>
                <a:cs typeface="Arial"/>
              </a:rPr>
              <a:t>2014,</a:t>
            </a:r>
            <a:r>
              <a:rPr sz="1600" spc="-5" dirty="0">
                <a:latin typeface="Arial"/>
                <a:cs typeface="Arial"/>
              </a:rPr>
              <a:t> </a:t>
            </a:r>
            <a:r>
              <a:rPr sz="1600" spc="-135" dirty="0">
                <a:latin typeface="Arial"/>
                <a:cs typeface="Arial"/>
              </a:rPr>
              <a:t>V</a:t>
            </a:r>
            <a:r>
              <a:rPr sz="1600" spc="-15" dirty="0">
                <a:latin typeface="Arial"/>
                <a:cs typeface="Arial"/>
              </a:rPr>
              <a:t>A</a:t>
            </a:r>
            <a:r>
              <a:rPr sz="1600" spc="-85" dirty="0">
                <a:latin typeface="Arial"/>
                <a:cs typeface="Arial"/>
              </a:rPr>
              <a:t> </a:t>
            </a:r>
            <a:r>
              <a:rPr sz="1600" spc="-10" dirty="0">
                <a:latin typeface="Arial"/>
                <a:cs typeface="Arial"/>
              </a:rPr>
              <a:t>dedi</a:t>
            </a:r>
            <a:r>
              <a:rPr sz="1600" spc="-5" dirty="0">
                <a:latin typeface="Arial"/>
                <a:cs typeface="Arial"/>
              </a:rPr>
              <a:t>c</a:t>
            </a:r>
            <a:r>
              <a:rPr sz="1600" spc="-10" dirty="0">
                <a:latin typeface="Arial"/>
                <a:cs typeface="Arial"/>
              </a:rPr>
              <a:t>ated</a:t>
            </a:r>
            <a:r>
              <a:rPr sz="1600" spc="-15"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first</a:t>
            </a:r>
            <a:r>
              <a:rPr sz="1600" spc="5" dirty="0">
                <a:latin typeface="Arial"/>
                <a:cs typeface="Arial"/>
              </a:rPr>
              <a:t> </a:t>
            </a:r>
            <a:r>
              <a:rPr sz="1600" spc="-10" dirty="0">
                <a:latin typeface="Arial"/>
                <a:cs typeface="Arial"/>
              </a:rPr>
              <a:t>of the</a:t>
            </a:r>
            <a:r>
              <a:rPr sz="1600" spc="-5" dirty="0">
                <a:latin typeface="Arial"/>
                <a:cs typeface="Arial"/>
              </a:rPr>
              <a:t>s</a:t>
            </a:r>
            <a:r>
              <a:rPr sz="1600" spc="-10" dirty="0">
                <a:latin typeface="Arial"/>
                <a:cs typeface="Arial"/>
              </a:rPr>
              <a:t>e</a:t>
            </a:r>
            <a:r>
              <a:rPr sz="1600" spc="10" dirty="0">
                <a:latin typeface="Arial"/>
                <a:cs typeface="Arial"/>
              </a:rPr>
              <a:t> </a:t>
            </a:r>
            <a:r>
              <a:rPr sz="1600" spc="-10" dirty="0">
                <a:latin typeface="Arial"/>
                <a:cs typeface="Arial"/>
              </a:rPr>
              <a:t>ru</a:t>
            </a:r>
            <a:r>
              <a:rPr sz="1600" spc="-20" dirty="0">
                <a:latin typeface="Arial"/>
                <a:cs typeface="Arial"/>
              </a:rPr>
              <a:t>r</a:t>
            </a:r>
            <a:r>
              <a:rPr sz="1600" spc="-10" dirty="0">
                <a:latin typeface="Arial"/>
                <a:cs typeface="Arial"/>
              </a:rPr>
              <a:t>al</a:t>
            </a:r>
            <a:r>
              <a:rPr sz="1600" spc="20" dirty="0">
                <a:latin typeface="Arial"/>
                <a:cs typeface="Arial"/>
              </a:rPr>
              <a:t> </a:t>
            </a:r>
            <a:r>
              <a:rPr sz="1600" spc="-10" dirty="0">
                <a:latin typeface="Arial"/>
                <a:cs typeface="Arial"/>
              </a:rPr>
              <a:t>cemeteries</a:t>
            </a:r>
            <a:r>
              <a:rPr sz="1600" dirty="0">
                <a:latin typeface="Arial"/>
                <a:cs typeface="Arial"/>
              </a:rPr>
              <a:t> </a:t>
            </a:r>
            <a:r>
              <a:rPr sz="1600" spc="-10" dirty="0">
                <a:latin typeface="Arial"/>
                <a:cs typeface="Arial"/>
              </a:rPr>
              <a:t>(</a:t>
            </a:r>
            <a:r>
              <a:rPr sz="1600" spc="-185" dirty="0">
                <a:latin typeface="Arial"/>
                <a:cs typeface="Arial"/>
              </a:rPr>
              <a:t>Y</a:t>
            </a:r>
            <a:r>
              <a:rPr sz="1600" spc="-10" dirty="0">
                <a:latin typeface="Arial"/>
                <a:cs typeface="Arial"/>
              </a:rPr>
              <a:t>ello</a:t>
            </a:r>
            <a:r>
              <a:rPr sz="1600" spc="-30" dirty="0">
                <a:latin typeface="Arial"/>
                <a:cs typeface="Arial"/>
              </a:rPr>
              <a:t>w</a:t>
            </a:r>
            <a:r>
              <a:rPr sz="1600" spc="-10" dirty="0">
                <a:latin typeface="Arial"/>
                <a:cs typeface="Arial"/>
              </a:rPr>
              <a:t>stone National</a:t>
            </a:r>
            <a:r>
              <a:rPr sz="1600" spc="-5" dirty="0">
                <a:latin typeface="Arial"/>
                <a:cs typeface="Arial"/>
              </a:rPr>
              <a:t> </a:t>
            </a:r>
            <a:r>
              <a:rPr sz="1600" spc="-10" dirty="0">
                <a:latin typeface="Arial"/>
                <a:cs typeface="Arial"/>
              </a:rPr>
              <a:t>Cemeter</a:t>
            </a:r>
            <a:r>
              <a:rPr sz="1600" spc="-30" dirty="0">
                <a:latin typeface="Arial"/>
                <a:cs typeface="Arial"/>
              </a:rPr>
              <a:t>y</a:t>
            </a:r>
            <a:r>
              <a:rPr sz="1600" spc="-10" dirty="0">
                <a:latin typeface="Arial"/>
                <a:cs typeface="Arial"/>
              </a:rPr>
              <a:t>)</a:t>
            </a:r>
            <a:r>
              <a:rPr sz="1600" spc="40"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Laurel,</a:t>
            </a:r>
            <a:r>
              <a:rPr sz="1600" spc="15" dirty="0">
                <a:latin typeface="Arial"/>
                <a:cs typeface="Arial"/>
              </a:rPr>
              <a:t> </a:t>
            </a:r>
            <a:r>
              <a:rPr sz="1600" spc="-10" dirty="0">
                <a:latin typeface="Arial"/>
                <a:cs typeface="Arial"/>
              </a:rPr>
              <a:t>Montana (see</a:t>
            </a:r>
            <a:r>
              <a:rPr sz="1600" spc="10" dirty="0">
                <a:latin typeface="Arial"/>
                <a:cs typeface="Arial"/>
              </a:rPr>
              <a:t> </a:t>
            </a:r>
            <a:r>
              <a:rPr sz="1600" spc="-10" dirty="0">
                <a:latin typeface="Arial"/>
                <a:cs typeface="Arial"/>
              </a:rPr>
              <a:t>inset</a:t>
            </a:r>
            <a:r>
              <a:rPr sz="1600" spc="-5" dirty="0">
                <a:latin typeface="Arial"/>
                <a:cs typeface="Arial"/>
              </a:rPr>
              <a:t> </a:t>
            </a:r>
            <a:r>
              <a:rPr sz="1600" spc="-10" dirty="0">
                <a:latin typeface="Arial"/>
                <a:cs typeface="Arial"/>
              </a:rPr>
              <a:t>p</a:t>
            </a:r>
            <a:r>
              <a:rPr sz="1600" dirty="0">
                <a:latin typeface="Arial"/>
                <a:cs typeface="Arial"/>
              </a:rPr>
              <a:t>i</a:t>
            </a:r>
            <a:r>
              <a:rPr sz="1600" spc="-10" dirty="0">
                <a:latin typeface="Arial"/>
                <a:cs typeface="Arial"/>
              </a:rPr>
              <a:t>ctur</a:t>
            </a:r>
            <a:r>
              <a:rPr sz="1600" spc="-5" dirty="0">
                <a:latin typeface="Arial"/>
                <a:cs typeface="Arial"/>
              </a:rPr>
              <a:t>e).</a:t>
            </a:r>
            <a:endParaRPr sz="1600">
              <a:latin typeface="Arial"/>
              <a:cs typeface="Arial"/>
            </a:endParaRPr>
          </a:p>
        </p:txBody>
      </p:sp>
      <p:sp>
        <p:nvSpPr>
          <p:cNvPr id="11" name="object 11"/>
          <p:cNvSpPr txBox="1"/>
          <p:nvPr/>
        </p:nvSpPr>
        <p:spPr>
          <a:xfrm>
            <a:off x="3822953" y="1747074"/>
            <a:ext cx="354965" cy="254635"/>
          </a:xfrm>
          <a:prstGeom prst="rect">
            <a:avLst/>
          </a:prstGeom>
        </p:spPr>
        <p:txBody>
          <a:bodyPr vert="horz" wrap="square" lIns="0" tIns="0" rIns="0" bIns="0" rtlCol="0">
            <a:spAutoFit/>
          </a:bodyPr>
          <a:lstStyle/>
          <a:p>
            <a:pPr marL="12700">
              <a:lnSpc>
                <a:spcPct val="100000"/>
              </a:lnSpc>
            </a:pPr>
            <a:r>
              <a:rPr sz="1800" spc="-10" dirty="0">
                <a:latin typeface="Arial"/>
                <a:cs typeface="Arial"/>
              </a:rPr>
              <a:t>ND</a:t>
            </a:r>
            <a:endParaRPr sz="1800">
              <a:latin typeface="Arial"/>
              <a:cs typeface="Arial"/>
            </a:endParaRPr>
          </a:p>
        </p:txBody>
      </p:sp>
      <p:sp>
        <p:nvSpPr>
          <p:cNvPr id="12" name="object 12"/>
          <p:cNvSpPr txBox="1"/>
          <p:nvPr/>
        </p:nvSpPr>
        <p:spPr>
          <a:xfrm>
            <a:off x="5142991" y="2509321"/>
            <a:ext cx="306070" cy="254000"/>
          </a:xfrm>
          <a:prstGeom prst="rect">
            <a:avLst/>
          </a:prstGeom>
        </p:spPr>
        <p:txBody>
          <a:bodyPr vert="horz" wrap="square" lIns="0" tIns="0" rIns="0" bIns="0" rtlCol="0">
            <a:spAutoFit/>
          </a:bodyPr>
          <a:lstStyle/>
          <a:p>
            <a:pPr marL="12700">
              <a:lnSpc>
                <a:spcPct val="100000"/>
              </a:lnSpc>
            </a:pPr>
            <a:r>
              <a:rPr sz="1800" dirty="0">
                <a:latin typeface="Arial"/>
                <a:cs typeface="Arial"/>
              </a:rPr>
              <a:t>WI</a:t>
            </a:r>
            <a:endParaRPr sz="1800">
              <a:latin typeface="Arial"/>
              <a:cs typeface="Arial"/>
            </a:endParaRPr>
          </a:p>
        </p:txBody>
      </p:sp>
      <p:sp>
        <p:nvSpPr>
          <p:cNvPr id="13" name="object 13"/>
          <p:cNvSpPr txBox="1"/>
          <p:nvPr/>
        </p:nvSpPr>
        <p:spPr>
          <a:xfrm>
            <a:off x="7398766" y="2204521"/>
            <a:ext cx="368935" cy="254000"/>
          </a:xfrm>
          <a:prstGeom prst="rect">
            <a:avLst/>
          </a:prstGeom>
        </p:spPr>
        <p:txBody>
          <a:bodyPr vert="horz" wrap="square" lIns="0" tIns="0" rIns="0" bIns="0" rtlCol="0">
            <a:spAutoFit/>
          </a:bodyPr>
          <a:lstStyle/>
          <a:p>
            <a:pPr marL="12700">
              <a:lnSpc>
                <a:spcPct val="100000"/>
              </a:lnSpc>
            </a:pPr>
            <a:r>
              <a:rPr sz="1800" dirty="0">
                <a:latin typeface="Arial"/>
                <a:cs typeface="Arial"/>
              </a:rPr>
              <a:t>ME</a:t>
            </a:r>
            <a:endParaRPr sz="1800">
              <a:latin typeface="Arial"/>
              <a:cs typeface="Arial"/>
            </a:endParaRPr>
          </a:p>
        </p:txBody>
      </p:sp>
      <p:sp>
        <p:nvSpPr>
          <p:cNvPr id="15" name="object 15"/>
          <p:cNvSpPr/>
          <p:nvPr/>
        </p:nvSpPr>
        <p:spPr>
          <a:xfrm>
            <a:off x="4267200" y="1828800"/>
            <a:ext cx="228600" cy="228600"/>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4F81BC"/>
          </a:solidFill>
        </p:spPr>
        <p:txBody>
          <a:bodyPr wrap="square" lIns="0" tIns="0" rIns="0" bIns="0" rtlCol="0"/>
          <a:lstStyle/>
          <a:p>
            <a:endParaRPr/>
          </a:p>
        </p:txBody>
      </p:sp>
      <p:sp>
        <p:nvSpPr>
          <p:cNvPr id="16" name="object 16"/>
          <p:cNvSpPr/>
          <p:nvPr/>
        </p:nvSpPr>
        <p:spPr>
          <a:xfrm>
            <a:off x="4267200" y="1828800"/>
            <a:ext cx="228600" cy="228600"/>
          </a:xfrm>
          <a:custGeom>
            <a:avLst/>
            <a:gdLst/>
            <a:ahLst/>
            <a:cxnLst/>
            <a:rect l="l" t="t" r="r" b="b"/>
            <a:pathLst>
              <a:path w="228600" h="228600">
                <a:moveTo>
                  <a:pt x="0" y="87375"/>
                </a:moveTo>
                <a:lnTo>
                  <a:pt x="87375" y="87375"/>
                </a:lnTo>
                <a:lnTo>
                  <a:pt x="114300" y="0"/>
                </a:lnTo>
                <a:lnTo>
                  <a:pt x="141224" y="87375"/>
                </a:lnTo>
                <a:lnTo>
                  <a:pt x="228600" y="87375"/>
                </a:lnTo>
                <a:lnTo>
                  <a:pt x="157987" y="141224"/>
                </a:lnTo>
                <a:lnTo>
                  <a:pt x="184912" y="228600"/>
                </a:lnTo>
                <a:lnTo>
                  <a:pt x="114300" y="174625"/>
                </a:lnTo>
                <a:lnTo>
                  <a:pt x="43687" y="228600"/>
                </a:lnTo>
                <a:lnTo>
                  <a:pt x="70612" y="141224"/>
                </a:lnTo>
                <a:lnTo>
                  <a:pt x="0" y="87375"/>
                </a:lnTo>
                <a:close/>
              </a:path>
            </a:pathLst>
          </a:custGeom>
          <a:ln w="25400">
            <a:solidFill>
              <a:srgbClr val="385D89"/>
            </a:solidFill>
          </a:ln>
        </p:spPr>
        <p:txBody>
          <a:bodyPr wrap="square" lIns="0" tIns="0" rIns="0" bIns="0" rtlCol="0"/>
          <a:lstStyle/>
          <a:p>
            <a:endParaRPr/>
          </a:p>
        </p:txBody>
      </p:sp>
      <p:sp>
        <p:nvSpPr>
          <p:cNvPr id="17" name="object 17"/>
          <p:cNvSpPr/>
          <p:nvPr/>
        </p:nvSpPr>
        <p:spPr>
          <a:xfrm>
            <a:off x="5029200" y="2133600"/>
            <a:ext cx="228600" cy="228600"/>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4F81BC"/>
          </a:solidFill>
        </p:spPr>
        <p:txBody>
          <a:bodyPr wrap="square" lIns="0" tIns="0" rIns="0" bIns="0" rtlCol="0"/>
          <a:lstStyle/>
          <a:p>
            <a:endParaRPr/>
          </a:p>
        </p:txBody>
      </p:sp>
      <p:sp>
        <p:nvSpPr>
          <p:cNvPr id="18" name="object 18"/>
          <p:cNvSpPr/>
          <p:nvPr/>
        </p:nvSpPr>
        <p:spPr>
          <a:xfrm>
            <a:off x="5029200" y="2133600"/>
            <a:ext cx="228600" cy="228600"/>
          </a:xfrm>
          <a:custGeom>
            <a:avLst/>
            <a:gdLst/>
            <a:ahLst/>
            <a:cxnLst/>
            <a:rect l="l" t="t" r="r" b="b"/>
            <a:pathLst>
              <a:path w="228600" h="228600">
                <a:moveTo>
                  <a:pt x="0" y="87375"/>
                </a:moveTo>
                <a:lnTo>
                  <a:pt x="87375" y="87375"/>
                </a:lnTo>
                <a:lnTo>
                  <a:pt x="114300" y="0"/>
                </a:lnTo>
                <a:lnTo>
                  <a:pt x="141224" y="87375"/>
                </a:lnTo>
                <a:lnTo>
                  <a:pt x="228600" y="87375"/>
                </a:lnTo>
                <a:lnTo>
                  <a:pt x="157987" y="141224"/>
                </a:lnTo>
                <a:lnTo>
                  <a:pt x="184912" y="228600"/>
                </a:lnTo>
                <a:lnTo>
                  <a:pt x="114300" y="174625"/>
                </a:lnTo>
                <a:lnTo>
                  <a:pt x="43687" y="228600"/>
                </a:lnTo>
                <a:lnTo>
                  <a:pt x="70612" y="141224"/>
                </a:lnTo>
                <a:lnTo>
                  <a:pt x="0" y="87375"/>
                </a:lnTo>
                <a:close/>
              </a:path>
            </a:pathLst>
          </a:custGeom>
          <a:ln w="25400">
            <a:solidFill>
              <a:srgbClr val="385D89"/>
            </a:solidFill>
          </a:ln>
        </p:spPr>
        <p:txBody>
          <a:bodyPr wrap="square" lIns="0" tIns="0" rIns="0" bIns="0" rtlCol="0"/>
          <a:lstStyle/>
          <a:p>
            <a:endParaRPr/>
          </a:p>
        </p:txBody>
      </p:sp>
      <p:sp>
        <p:nvSpPr>
          <p:cNvPr id="19" name="object 19"/>
          <p:cNvSpPr/>
          <p:nvPr/>
        </p:nvSpPr>
        <p:spPr>
          <a:xfrm>
            <a:off x="3276600" y="2819400"/>
            <a:ext cx="228600" cy="228600"/>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4F81BC"/>
          </a:solidFill>
        </p:spPr>
        <p:txBody>
          <a:bodyPr wrap="square" lIns="0" tIns="0" rIns="0" bIns="0" rtlCol="0"/>
          <a:lstStyle/>
          <a:p>
            <a:endParaRPr/>
          </a:p>
        </p:txBody>
      </p:sp>
      <p:sp>
        <p:nvSpPr>
          <p:cNvPr id="20" name="object 20"/>
          <p:cNvSpPr/>
          <p:nvPr/>
        </p:nvSpPr>
        <p:spPr>
          <a:xfrm>
            <a:off x="3276600" y="2819400"/>
            <a:ext cx="228600" cy="228600"/>
          </a:xfrm>
          <a:custGeom>
            <a:avLst/>
            <a:gdLst/>
            <a:ahLst/>
            <a:cxnLst/>
            <a:rect l="l" t="t" r="r" b="b"/>
            <a:pathLst>
              <a:path w="228600" h="228600">
                <a:moveTo>
                  <a:pt x="0" y="87375"/>
                </a:moveTo>
                <a:lnTo>
                  <a:pt x="87375" y="87375"/>
                </a:lnTo>
                <a:lnTo>
                  <a:pt x="114300" y="0"/>
                </a:lnTo>
                <a:lnTo>
                  <a:pt x="141224" y="87375"/>
                </a:lnTo>
                <a:lnTo>
                  <a:pt x="228600" y="87375"/>
                </a:lnTo>
                <a:lnTo>
                  <a:pt x="157987" y="141224"/>
                </a:lnTo>
                <a:lnTo>
                  <a:pt x="184912" y="228600"/>
                </a:lnTo>
                <a:lnTo>
                  <a:pt x="114300" y="174625"/>
                </a:lnTo>
                <a:lnTo>
                  <a:pt x="43687" y="228600"/>
                </a:lnTo>
                <a:lnTo>
                  <a:pt x="70612" y="141224"/>
                </a:lnTo>
                <a:lnTo>
                  <a:pt x="0" y="87375"/>
                </a:lnTo>
                <a:close/>
              </a:path>
            </a:pathLst>
          </a:custGeom>
          <a:ln w="25400">
            <a:solidFill>
              <a:srgbClr val="385D89"/>
            </a:solidFill>
          </a:ln>
        </p:spPr>
        <p:txBody>
          <a:bodyPr wrap="square" lIns="0" tIns="0" rIns="0" bIns="0" rtlCol="0"/>
          <a:lstStyle/>
          <a:p>
            <a:endParaRPr/>
          </a:p>
        </p:txBody>
      </p:sp>
      <p:sp>
        <p:nvSpPr>
          <p:cNvPr id="21" name="object 21"/>
          <p:cNvSpPr/>
          <p:nvPr/>
        </p:nvSpPr>
        <p:spPr>
          <a:xfrm>
            <a:off x="2971800" y="2057400"/>
            <a:ext cx="228600" cy="228600"/>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4F81BC"/>
          </a:solidFill>
        </p:spPr>
        <p:txBody>
          <a:bodyPr wrap="square" lIns="0" tIns="0" rIns="0" bIns="0" rtlCol="0"/>
          <a:lstStyle/>
          <a:p>
            <a:endParaRPr/>
          </a:p>
        </p:txBody>
      </p:sp>
      <p:sp>
        <p:nvSpPr>
          <p:cNvPr id="22" name="object 22"/>
          <p:cNvSpPr/>
          <p:nvPr/>
        </p:nvSpPr>
        <p:spPr>
          <a:xfrm>
            <a:off x="2971800" y="2057400"/>
            <a:ext cx="228600" cy="228600"/>
          </a:xfrm>
          <a:custGeom>
            <a:avLst/>
            <a:gdLst/>
            <a:ahLst/>
            <a:cxnLst/>
            <a:rect l="l" t="t" r="r" b="b"/>
            <a:pathLst>
              <a:path w="228600" h="228600">
                <a:moveTo>
                  <a:pt x="0" y="87375"/>
                </a:moveTo>
                <a:lnTo>
                  <a:pt x="87375" y="87375"/>
                </a:lnTo>
                <a:lnTo>
                  <a:pt x="114300" y="0"/>
                </a:lnTo>
                <a:lnTo>
                  <a:pt x="141224" y="87375"/>
                </a:lnTo>
                <a:lnTo>
                  <a:pt x="228600" y="87375"/>
                </a:lnTo>
                <a:lnTo>
                  <a:pt x="157987" y="141224"/>
                </a:lnTo>
                <a:lnTo>
                  <a:pt x="184912" y="228600"/>
                </a:lnTo>
                <a:lnTo>
                  <a:pt x="114300" y="174625"/>
                </a:lnTo>
                <a:lnTo>
                  <a:pt x="43687" y="228600"/>
                </a:lnTo>
                <a:lnTo>
                  <a:pt x="70612" y="141224"/>
                </a:lnTo>
                <a:lnTo>
                  <a:pt x="0" y="87375"/>
                </a:lnTo>
                <a:close/>
              </a:path>
            </a:pathLst>
          </a:custGeom>
          <a:ln w="25400">
            <a:solidFill>
              <a:srgbClr val="385D89"/>
            </a:solidFill>
          </a:ln>
        </p:spPr>
        <p:txBody>
          <a:bodyPr wrap="square" lIns="0" tIns="0" rIns="0" bIns="0" rtlCol="0"/>
          <a:lstStyle/>
          <a:p>
            <a:endParaRPr/>
          </a:p>
        </p:txBody>
      </p:sp>
      <p:sp>
        <p:nvSpPr>
          <p:cNvPr id="23" name="object 23"/>
          <p:cNvSpPr/>
          <p:nvPr/>
        </p:nvSpPr>
        <p:spPr>
          <a:xfrm>
            <a:off x="2514600" y="2514600"/>
            <a:ext cx="228600" cy="228600"/>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4F81BC"/>
          </a:solidFill>
        </p:spPr>
        <p:txBody>
          <a:bodyPr wrap="square" lIns="0" tIns="0" rIns="0" bIns="0" rtlCol="0"/>
          <a:lstStyle/>
          <a:p>
            <a:endParaRPr/>
          </a:p>
        </p:txBody>
      </p:sp>
      <p:sp>
        <p:nvSpPr>
          <p:cNvPr id="24" name="object 24"/>
          <p:cNvSpPr/>
          <p:nvPr/>
        </p:nvSpPr>
        <p:spPr>
          <a:xfrm>
            <a:off x="2514600" y="2514600"/>
            <a:ext cx="228600" cy="228600"/>
          </a:xfrm>
          <a:custGeom>
            <a:avLst/>
            <a:gdLst/>
            <a:ahLst/>
            <a:cxnLst/>
            <a:rect l="l" t="t" r="r" b="b"/>
            <a:pathLst>
              <a:path w="228600" h="228600">
                <a:moveTo>
                  <a:pt x="0" y="87375"/>
                </a:moveTo>
                <a:lnTo>
                  <a:pt x="87375" y="87375"/>
                </a:lnTo>
                <a:lnTo>
                  <a:pt x="114300" y="0"/>
                </a:lnTo>
                <a:lnTo>
                  <a:pt x="141224" y="87375"/>
                </a:lnTo>
                <a:lnTo>
                  <a:pt x="228600" y="87375"/>
                </a:lnTo>
                <a:lnTo>
                  <a:pt x="157987" y="141224"/>
                </a:lnTo>
                <a:lnTo>
                  <a:pt x="184912" y="228600"/>
                </a:lnTo>
                <a:lnTo>
                  <a:pt x="114300" y="174625"/>
                </a:lnTo>
                <a:lnTo>
                  <a:pt x="43687" y="228600"/>
                </a:lnTo>
                <a:lnTo>
                  <a:pt x="70612" y="141224"/>
                </a:lnTo>
                <a:lnTo>
                  <a:pt x="0" y="87375"/>
                </a:lnTo>
                <a:close/>
              </a:path>
            </a:pathLst>
          </a:custGeom>
          <a:ln w="25400">
            <a:solidFill>
              <a:srgbClr val="385D89"/>
            </a:solidFill>
          </a:ln>
        </p:spPr>
        <p:txBody>
          <a:bodyPr wrap="square" lIns="0" tIns="0" rIns="0" bIns="0" rtlCol="0"/>
          <a:lstStyle/>
          <a:p>
            <a:endParaRPr/>
          </a:p>
        </p:txBody>
      </p:sp>
      <p:sp>
        <p:nvSpPr>
          <p:cNvPr id="25" name="object 25"/>
          <p:cNvSpPr/>
          <p:nvPr/>
        </p:nvSpPr>
        <p:spPr>
          <a:xfrm>
            <a:off x="2514600" y="3505200"/>
            <a:ext cx="228600" cy="228600"/>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4F81BC"/>
          </a:solidFill>
        </p:spPr>
        <p:txBody>
          <a:bodyPr wrap="square" lIns="0" tIns="0" rIns="0" bIns="0" rtlCol="0"/>
          <a:lstStyle/>
          <a:p>
            <a:endParaRPr/>
          </a:p>
        </p:txBody>
      </p:sp>
      <p:sp>
        <p:nvSpPr>
          <p:cNvPr id="26" name="object 26"/>
          <p:cNvSpPr/>
          <p:nvPr/>
        </p:nvSpPr>
        <p:spPr>
          <a:xfrm>
            <a:off x="2514600" y="3505200"/>
            <a:ext cx="228600" cy="228600"/>
          </a:xfrm>
          <a:custGeom>
            <a:avLst/>
            <a:gdLst/>
            <a:ahLst/>
            <a:cxnLst/>
            <a:rect l="l" t="t" r="r" b="b"/>
            <a:pathLst>
              <a:path w="228600" h="228600">
                <a:moveTo>
                  <a:pt x="0" y="87375"/>
                </a:moveTo>
                <a:lnTo>
                  <a:pt x="87375" y="87375"/>
                </a:lnTo>
                <a:lnTo>
                  <a:pt x="114300" y="0"/>
                </a:lnTo>
                <a:lnTo>
                  <a:pt x="141224" y="87375"/>
                </a:lnTo>
                <a:lnTo>
                  <a:pt x="228600" y="87375"/>
                </a:lnTo>
                <a:lnTo>
                  <a:pt x="157987" y="141224"/>
                </a:lnTo>
                <a:lnTo>
                  <a:pt x="184912" y="228600"/>
                </a:lnTo>
                <a:lnTo>
                  <a:pt x="114300" y="174625"/>
                </a:lnTo>
                <a:lnTo>
                  <a:pt x="43687" y="228600"/>
                </a:lnTo>
                <a:lnTo>
                  <a:pt x="70612" y="141224"/>
                </a:lnTo>
                <a:lnTo>
                  <a:pt x="0" y="87375"/>
                </a:lnTo>
                <a:close/>
              </a:path>
            </a:pathLst>
          </a:custGeom>
          <a:ln w="25400">
            <a:solidFill>
              <a:srgbClr val="385D89"/>
            </a:solidFill>
          </a:ln>
        </p:spPr>
        <p:txBody>
          <a:bodyPr wrap="square" lIns="0" tIns="0" rIns="0" bIns="0" rtlCol="0"/>
          <a:lstStyle/>
          <a:p>
            <a:endParaRPr/>
          </a:p>
        </p:txBody>
      </p:sp>
      <p:sp>
        <p:nvSpPr>
          <p:cNvPr id="27" name="object 27"/>
          <p:cNvSpPr/>
          <p:nvPr/>
        </p:nvSpPr>
        <p:spPr>
          <a:xfrm>
            <a:off x="2133600" y="3048000"/>
            <a:ext cx="228600" cy="228600"/>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4F81BC"/>
          </a:solidFill>
        </p:spPr>
        <p:txBody>
          <a:bodyPr wrap="square" lIns="0" tIns="0" rIns="0" bIns="0" rtlCol="0"/>
          <a:lstStyle/>
          <a:p>
            <a:endParaRPr/>
          </a:p>
        </p:txBody>
      </p:sp>
      <p:sp>
        <p:nvSpPr>
          <p:cNvPr id="28" name="object 28"/>
          <p:cNvSpPr/>
          <p:nvPr/>
        </p:nvSpPr>
        <p:spPr>
          <a:xfrm>
            <a:off x="2133600" y="3048000"/>
            <a:ext cx="228600" cy="228600"/>
          </a:xfrm>
          <a:custGeom>
            <a:avLst/>
            <a:gdLst/>
            <a:ahLst/>
            <a:cxnLst/>
            <a:rect l="l" t="t" r="r" b="b"/>
            <a:pathLst>
              <a:path w="228600" h="228600">
                <a:moveTo>
                  <a:pt x="0" y="87375"/>
                </a:moveTo>
                <a:lnTo>
                  <a:pt x="87375" y="87375"/>
                </a:lnTo>
                <a:lnTo>
                  <a:pt x="114300" y="0"/>
                </a:lnTo>
                <a:lnTo>
                  <a:pt x="141224" y="87375"/>
                </a:lnTo>
                <a:lnTo>
                  <a:pt x="228600" y="87375"/>
                </a:lnTo>
                <a:lnTo>
                  <a:pt x="157987" y="141224"/>
                </a:lnTo>
                <a:lnTo>
                  <a:pt x="184912" y="228600"/>
                </a:lnTo>
                <a:lnTo>
                  <a:pt x="114300" y="174625"/>
                </a:lnTo>
                <a:lnTo>
                  <a:pt x="43687" y="228600"/>
                </a:lnTo>
                <a:lnTo>
                  <a:pt x="70612" y="141224"/>
                </a:lnTo>
                <a:lnTo>
                  <a:pt x="0" y="87375"/>
                </a:lnTo>
                <a:close/>
              </a:path>
            </a:pathLst>
          </a:custGeom>
          <a:ln w="25400">
            <a:solidFill>
              <a:srgbClr val="385D89"/>
            </a:solidFill>
          </a:ln>
        </p:spPr>
        <p:txBody>
          <a:bodyPr wrap="square" lIns="0" tIns="0" rIns="0" bIns="0" rtlCol="0"/>
          <a:lstStyle/>
          <a:p>
            <a:endParaRPr/>
          </a:p>
        </p:txBody>
      </p:sp>
      <p:sp>
        <p:nvSpPr>
          <p:cNvPr id="29" name="object 29"/>
          <p:cNvSpPr/>
          <p:nvPr/>
        </p:nvSpPr>
        <p:spPr>
          <a:xfrm>
            <a:off x="7696200" y="2057400"/>
            <a:ext cx="228600" cy="228600"/>
          </a:xfrm>
          <a:custGeom>
            <a:avLst/>
            <a:gdLst/>
            <a:ahLst/>
            <a:cxnLst/>
            <a:rect l="l" t="t" r="r" b="b"/>
            <a:pathLst>
              <a:path w="228600" h="228600">
                <a:moveTo>
                  <a:pt x="228600" y="87375"/>
                </a:moveTo>
                <a:lnTo>
                  <a:pt x="0" y="87375"/>
                </a:lnTo>
                <a:lnTo>
                  <a:pt x="70611" y="141224"/>
                </a:lnTo>
                <a:lnTo>
                  <a:pt x="43688" y="228600"/>
                </a:lnTo>
                <a:lnTo>
                  <a:pt x="114300" y="174625"/>
                </a:lnTo>
                <a:lnTo>
                  <a:pt x="168280" y="174625"/>
                </a:lnTo>
                <a:lnTo>
                  <a:pt x="157988" y="141224"/>
                </a:lnTo>
                <a:lnTo>
                  <a:pt x="228600" y="87375"/>
                </a:lnTo>
                <a:close/>
              </a:path>
              <a:path w="228600" h="228600">
                <a:moveTo>
                  <a:pt x="168280" y="174625"/>
                </a:moveTo>
                <a:lnTo>
                  <a:pt x="114300" y="174625"/>
                </a:lnTo>
                <a:lnTo>
                  <a:pt x="184911" y="228600"/>
                </a:lnTo>
                <a:lnTo>
                  <a:pt x="168280" y="174625"/>
                </a:lnTo>
                <a:close/>
              </a:path>
              <a:path w="228600" h="228600">
                <a:moveTo>
                  <a:pt x="114300" y="0"/>
                </a:moveTo>
                <a:lnTo>
                  <a:pt x="87375" y="87375"/>
                </a:lnTo>
                <a:lnTo>
                  <a:pt x="141224" y="87375"/>
                </a:lnTo>
                <a:lnTo>
                  <a:pt x="114300" y="0"/>
                </a:lnTo>
                <a:close/>
              </a:path>
            </a:pathLst>
          </a:custGeom>
          <a:solidFill>
            <a:srgbClr val="4F81BC"/>
          </a:solidFill>
        </p:spPr>
        <p:txBody>
          <a:bodyPr wrap="square" lIns="0" tIns="0" rIns="0" bIns="0" rtlCol="0"/>
          <a:lstStyle/>
          <a:p>
            <a:endParaRPr/>
          </a:p>
        </p:txBody>
      </p:sp>
      <p:sp>
        <p:nvSpPr>
          <p:cNvPr id="30" name="object 30"/>
          <p:cNvSpPr/>
          <p:nvPr/>
        </p:nvSpPr>
        <p:spPr>
          <a:xfrm>
            <a:off x="7696200" y="2057400"/>
            <a:ext cx="228600" cy="228600"/>
          </a:xfrm>
          <a:custGeom>
            <a:avLst/>
            <a:gdLst/>
            <a:ahLst/>
            <a:cxnLst/>
            <a:rect l="l" t="t" r="r" b="b"/>
            <a:pathLst>
              <a:path w="228600" h="228600">
                <a:moveTo>
                  <a:pt x="0" y="87375"/>
                </a:moveTo>
                <a:lnTo>
                  <a:pt x="87375" y="87375"/>
                </a:lnTo>
                <a:lnTo>
                  <a:pt x="114300" y="0"/>
                </a:lnTo>
                <a:lnTo>
                  <a:pt x="141224" y="87375"/>
                </a:lnTo>
                <a:lnTo>
                  <a:pt x="228600" y="87375"/>
                </a:lnTo>
                <a:lnTo>
                  <a:pt x="157988" y="141224"/>
                </a:lnTo>
                <a:lnTo>
                  <a:pt x="184911" y="228600"/>
                </a:lnTo>
                <a:lnTo>
                  <a:pt x="114300" y="174625"/>
                </a:lnTo>
                <a:lnTo>
                  <a:pt x="43688" y="228600"/>
                </a:lnTo>
                <a:lnTo>
                  <a:pt x="70611" y="141224"/>
                </a:lnTo>
                <a:lnTo>
                  <a:pt x="0" y="87375"/>
                </a:lnTo>
                <a:close/>
              </a:path>
            </a:pathLst>
          </a:custGeom>
          <a:ln w="25400">
            <a:solidFill>
              <a:srgbClr val="385D89"/>
            </a:solidFill>
          </a:ln>
        </p:spPr>
        <p:txBody>
          <a:bodyPr wrap="square" lIns="0" tIns="0" rIns="0" bIns="0" rtlCol="0"/>
          <a:lstStyle/>
          <a:p>
            <a:endParaRPr/>
          </a:p>
        </p:txBody>
      </p:sp>
      <p:sp>
        <p:nvSpPr>
          <p:cNvPr id="31" name="object 31"/>
          <p:cNvSpPr/>
          <p:nvPr/>
        </p:nvSpPr>
        <p:spPr>
          <a:xfrm>
            <a:off x="304800" y="4240148"/>
            <a:ext cx="228600" cy="168275"/>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4F81BC"/>
          </a:solidFill>
        </p:spPr>
        <p:txBody>
          <a:bodyPr wrap="square" lIns="0" tIns="0" rIns="0" bIns="0" rtlCol="0"/>
          <a:lstStyle/>
          <a:p>
            <a:endParaRPr/>
          </a:p>
        </p:txBody>
      </p:sp>
      <p:sp>
        <p:nvSpPr>
          <p:cNvPr id="32" name="object 32"/>
          <p:cNvSpPr/>
          <p:nvPr/>
        </p:nvSpPr>
        <p:spPr>
          <a:xfrm>
            <a:off x="304800" y="4240148"/>
            <a:ext cx="228600" cy="168275"/>
          </a:xfrm>
          <a:custGeom>
            <a:avLst/>
            <a:gdLst/>
            <a:ahLst/>
            <a:cxnLst/>
            <a:rect l="l" t="t" r="r" b="b"/>
            <a:pathLst>
              <a:path w="228600" h="168275">
                <a:moveTo>
                  <a:pt x="0" y="64388"/>
                </a:moveTo>
                <a:lnTo>
                  <a:pt x="87312" y="64388"/>
                </a:lnTo>
                <a:lnTo>
                  <a:pt x="114300" y="0"/>
                </a:lnTo>
                <a:lnTo>
                  <a:pt x="141287" y="64388"/>
                </a:lnTo>
                <a:lnTo>
                  <a:pt x="228600" y="64388"/>
                </a:lnTo>
                <a:lnTo>
                  <a:pt x="157962" y="104012"/>
                </a:lnTo>
                <a:lnTo>
                  <a:pt x="184937" y="168275"/>
                </a:lnTo>
                <a:lnTo>
                  <a:pt x="114300" y="128650"/>
                </a:lnTo>
                <a:lnTo>
                  <a:pt x="43662" y="168275"/>
                </a:lnTo>
                <a:lnTo>
                  <a:pt x="70637" y="104012"/>
                </a:lnTo>
                <a:lnTo>
                  <a:pt x="0" y="64388"/>
                </a:lnTo>
                <a:close/>
              </a:path>
            </a:pathLst>
          </a:custGeom>
          <a:ln w="25400">
            <a:solidFill>
              <a:srgbClr val="385D89"/>
            </a:solidFill>
          </a:ln>
        </p:spPr>
        <p:txBody>
          <a:bodyPr wrap="square" lIns="0" tIns="0" rIns="0" bIns="0" rtlCol="0"/>
          <a:lstStyle/>
          <a:p>
            <a:endParaRPr/>
          </a:p>
        </p:txBody>
      </p:sp>
      <p:sp>
        <p:nvSpPr>
          <p:cNvPr id="33" name="object 33"/>
          <p:cNvSpPr txBox="1"/>
          <p:nvPr/>
        </p:nvSpPr>
        <p:spPr>
          <a:xfrm>
            <a:off x="3408426" y="6460594"/>
            <a:ext cx="2324100"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150</a:t>
            </a:r>
            <a:r>
              <a:rPr sz="1200" spc="-45" dirty="0">
                <a:solidFill>
                  <a:srgbClr val="888888"/>
                </a:solidFill>
                <a:latin typeface="Arial"/>
                <a:cs typeface="Arial"/>
              </a:rPr>
              <a:t> </a:t>
            </a:r>
            <a:r>
              <a:rPr sz="1200" spc="-120" dirty="0">
                <a:solidFill>
                  <a:srgbClr val="888888"/>
                </a:solidFill>
                <a:latin typeface="Arial"/>
                <a:cs typeface="Arial"/>
              </a:rPr>
              <a:t>Y</a:t>
            </a:r>
            <a:r>
              <a:rPr sz="1200" dirty="0">
                <a:solidFill>
                  <a:srgbClr val="888888"/>
                </a:solidFill>
                <a:latin typeface="Arial"/>
                <a:cs typeface="Arial"/>
              </a:rPr>
              <a:t>ears</a:t>
            </a:r>
            <a:r>
              <a:rPr sz="1200" spc="-15" dirty="0">
                <a:solidFill>
                  <a:srgbClr val="888888"/>
                </a:solidFill>
                <a:latin typeface="Arial"/>
                <a:cs typeface="Arial"/>
              </a:rPr>
              <a:t> </a:t>
            </a:r>
            <a:r>
              <a:rPr sz="1200" dirty="0">
                <a:solidFill>
                  <a:srgbClr val="888888"/>
                </a:solidFill>
                <a:latin typeface="Arial"/>
                <a:cs typeface="Arial"/>
              </a:rPr>
              <a:t>of Keepi</a:t>
            </a:r>
            <a:r>
              <a:rPr sz="1200" spc="-10" dirty="0">
                <a:solidFill>
                  <a:srgbClr val="888888"/>
                </a:solidFill>
                <a:latin typeface="Arial"/>
                <a:cs typeface="Arial"/>
              </a:rPr>
              <a:t>n</a:t>
            </a:r>
            <a:r>
              <a:rPr sz="1200" dirty="0">
                <a:solidFill>
                  <a:srgbClr val="888888"/>
                </a:solidFill>
                <a:latin typeface="Arial"/>
                <a:cs typeface="Arial"/>
              </a:rPr>
              <a:t>g</a:t>
            </a:r>
            <a:r>
              <a:rPr sz="1200" spc="-45" dirty="0">
                <a:solidFill>
                  <a:srgbClr val="888888"/>
                </a:solidFill>
                <a:latin typeface="Arial"/>
                <a:cs typeface="Arial"/>
              </a:rPr>
              <a:t> </a:t>
            </a:r>
            <a:r>
              <a:rPr sz="1200" dirty="0">
                <a:solidFill>
                  <a:srgbClr val="888888"/>
                </a:solidFill>
                <a:latin typeface="Arial"/>
                <a:cs typeface="Arial"/>
              </a:rPr>
              <a:t>t</a:t>
            </a:r>
            <a:r>
              <a:rPr sz="1200" spc="5" dirty="0">
                <a:solidFill>
                  <a:srgbClr val="888888"/>
                </a:solidFill>
                <a:latin typeface="Arial"/>
                <a:cs typeface="Arial"/>
              </a:rPr>
              <a:t>h</a:t>
            </a:r>
            <a:r>
              <a:rPr sz="1200" dirty="0">
                <a:solidFill>
                  <a:srgbClr val="888888"/>
                </a:solidFill>
                <a:latin typeface="Arial"/>
                <a:cs typeface="Arial"/>
              </a:rPr>
              <a:t>e</a:t>
            </a:r>
            <a:r>
              <a:rPr sz="1200" spc="-10" dirty="0">
                <a:solidFill>
                  <a:srgbClr val="888888"/>
                </a:solidFill>
                <a:latin typeface="Arial"/>
                <a:cs typeface="Arial"/>
              </a:rPr>
              <a:t> </a:t>
            </a:r>
            <a:r>
              <a:rPr sz="1200" dirty="0">
                <a:solidFill>
                  <a:srgbClr val="888888"/>
                </a:solidFill>
                <a:latin typeface="Arial"/>
                <a:cs typeface="Arial"/>
              </a:rPr>
              <a:t>Pro</a:t>
            </a:r>
            <a:r>
              <a:rPr sz="1200" spc="5" dirty="0">
                <a:solidFill>
                  <a:srgbClr val="888888"/>
                </a:solidFill>
                <a:latin typeface="Arial"/>
                <a:cs typeface="Arial"/>
              </a:rPr>
              <a:t>m</a:t>
            </a:r>
            <a:r>
              <a:rPr sz="1200" dirty="0">
                <a:solidFill>
                  <a:srgbClr val="888888"/>
                </a:solidFill>
                <a:latin typeface="Arial"/>
                <a:cs typeface="Arial"/>
              </a:rPr>
              <a:t>ise</a:t>
            </a:r>
            <a:endParaRPr sz="1200">
              <a:latin typeface="Arial"/>
              <a:cs typeface="Arial"/>
            </a:endParaRPr>
          </a:p>
        </p:txBody>
      </p:sp>
      <p:sp>
        <p:nvSpPr>
          <p:cNvPr id="34" name="object 34"/>
          <p:cNvSpPr/>
          <p:nvPr/>
        </p:nvSpPr>
        <p:spPr>
          <a:xfrm>
            <a:off x="4633721" y="3168675"/>
            <a:ext cx="4205478" cy="284873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35" name="Picture 2" descr="C:\Users\cemcotherej\Desktop\icarelogo.jpg"/>
          <p:cNvPicPr>
            <a:picLocks noChangeAspect="1" noChangeArrowheads="1"/>
          </p:cNvPicPr>
          <p:nvPr/>
        </p:nvPicPr>
        <p:blipFill>
          <a:blip r:embed="rId6"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96972" y="6017412"/>
            <a:ext cx="889080" cy="648788"/>
          </a:xfrm>
          <a:prstGeom prst="rect">
            <a:avLst/>
          </a:prstGeom>
          <a:noFill/>
          <a:extLst>
            <a:ext uri="{909E8E84-426E-40DD-AFC4-6F175D3DCCD1}">
              <a14:hiddenFill xmlns:a14="http://schemas.microsoft.com/office/drawing/2010/main">
                <a:solidFill>
                  <a:srgbClr val="FFFFFF"/>
                </a:solidFill>
              </a14:hiddenFill>
            </a:ext>
          </a:extLst>
        </p:spPr>
      </p:pic>
      <p:sp>
        <p:nvSpPr>
          <p:cNvPr id="36" name="Footer Placeholder 35"/>
          <p:cNvSpPr>
            <a:spLocks noGrp="1"/>
          </p:cNvSpPr>
          <p:nvPr>
            <p:ph type="ftr" sz="quarter" idx="5"/>
          </p:nvPr>
        </p:nvSpPr>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37" name="Slide Number Placeholder 36"/>
          <p:cNvSpPr>
            <a:spLocks noGrp="1"/>
          </p:cNvSpPr>
          <p:nvPr>
            <p:ph type="sldNum" sz="quarter" idx="7"/>
          </p:nvPr>
        </p:nvSpPr>
        <p:spPr>
          <a:xfrm>
            <a:off x="8414511" y="6465214"/>
            <a:ext cx="424688" cy="200986"/>
          </a:xfrm>
        </p:spPr>
        <p:txBody>
          <a:bodyPr/>
          <a:lstStyle/>
          <a:p>
            <a:pPr marL="102870">
              <a:lnSpc>
                <a:spcPct val="100000"/>
              </a:lnSpc>
            </a:pPr>
            <a:fld id="{81D60167-4931-47E6-BA6A-407CBD079E47}" type="slidenum">
              <a:rPr lang="en-US" spc="-10" smtClean="0"/>
              <a:t>25</a:t>
            </a:fld>
            <a:endParaRPr lang="en-US" spc="-1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36" y="220399"/>
            <a:ext cx="8358327" cy="634354"/>
          </a:xfrm>
          <a:prstGeom prst="rect">
            <a:avLst/>
          </a:prstGeom>
        </p:spPr>
        <p:txBody>
          <a:bodyPr vert="horz" wrap="square" lIns="0" tIns="140539" rIns="0" bIns="0" rtlCol="0">
            <a:spAutoFit/>
          </a:bodyPr>
          <a:lstStyle/>
          <a:p>
            <a:pPr marL="127000" algn="ctr">
              <a:lnSpc>
                <a:spcPct val="100000"/>
              </a:lnSpc>
            </a:pPr>
            <a:r>
              <a:rPr lang="en-US" b="1" spc="-250" dirty="0" smtClean="0"/>
              <a:t>State and Tribal </a:t>
            </a:r>
            <a:r>
              <a:rPr b="1" spc="-30" dirty="0" smtClean="0"/>
              <a:t>Ce</a:t>
            </a:r>
            <a:r>
              <a:rPr b="1" spc="-55" dirty="0" smtClean="0"/>
              <a:t>m</a:t>
            </a:r>
            <a:r>
              <a:rPr b="1" spc="-20" dirty="0" smtClean="0"/>
              <a:t>etery</a:t>
            </a:r>
            <a:r>
              <a:rPr b="1" spc="25" dirty="0" smtClean="0"/>
              <a:t> </a:t>
            </a:r>
            <a:r>
              <a:rPr b="1" spc="-20" dirty="0"/>
              <a:t>Grants</a:t>
            </a:r>
            <a:r>
              <a:rPr b="1" spc="10" dirty="0"/>
              <a:t> </a:t>
            </a:r>
            <a:r>
              <a:rPr b="1" spc="-25" dirty="0"/>
              <a:t>Program</a:t>
            </a:r>
            <a:endParaRPr b="1" dirty="0"/>
          </a:p>
        </p:txBody>
      </p:sp>
      <p:sp>
        <p:nvSpPr>
          <p:cNvPr id="3" name="object 3"/>
          <p:cNvSpPr txBox="1"/>
          <p:nvPr/>
        </p:nvSpPr>
        <p:spPr>
          <a:xfrm>
            <a:off x="568597" y="1179835"/>
            <a:ext cx="3808729" cy="5678478"/>
          </a:xfrm>
          <a:prstGeom prst="rect">
            <a:avLst/>
          </a:prstGeom>
          <a:blipFill>
            <a:blip r:embed="rId3"/>
            <a:tile tx="0" ty="0" sx="100000" sy="100000" flip="none" algn="tl"/>
          </a:blipFill>
        </p:spPr>
        <p:txBody>
          <a:bodyPr vert="horz" wrap="square" lIns="0" tIns="0" rIns="0" bIns="0" rtlCol="0">
            <a:spAutoFit/>
          </a:bodyPr>
          <a:lstStyle/>
          <a:p>
            <a:pPr marL="355600" marR="5080" indent="-342900">
              <a:lnSpc>
                <a:spcPct val="100000"/>
              </a:lnSpc>
              <a:buFont typeface="Wingdings" panose="05000000000000000000" pitchFamily="2" charset="2"/>
              <a:buChar char="Ø"/>
              <a:tabLst>
                <a:tab pos="356235" algn="l"/>
              </a:tabLst>
            </a:pPr>
            <a:r>
              <a:rPr lang="en-US" sz="2000" dirty="0" smtClean="0">
                <a:latin typeface="Arial"/>
                <a:cs typeface="Arial"/>
              </a:rPr>
              <a:t>VA provides 100% of development costs</a:t>
            </a:r>
          </a:p>
          <a:p>
            <a:pPr marL="355600" marR="5080" indent="-342900">
              <a:lnSpc>
                <a:spcPct val="100000"/>
              </a:lnSpc>
              <a:buFont typeface="Wingdings" panose="05000000000000000000" pitchFamily="2" charset="2"/>
              <a:buChar char="Ø"/>
              <a:tabLst>
                <a:tab pos="356235" algn="l"/>
              </a:tabLst>
            </a:pPr>
            <a:endParaRPr lang="en-US" sz="2000" dirty="0">
              <a:latin typeface="Arial"/>
              <a:cs typeface="Arial"/>
            </a:endParaRPr>
          </a:p>
          <a:p>
            <a:pPr marL="355600" marR="5080" indent="-342900">
              <a:lnSpc>
                <a:spcPct val="100000"/>
              </a:lnSpc>
              <a:buFont typeface="Wingdings" panose="05000000000000000000" pitchFamily="2" charset="2"/>
              <a:buChar char="Ø"/>
              <a:tabLst>
                <a:tab pos="356235" algn="l"/>
              </a:tabLst>
            </a:pPr>
            <a:r>
              <a:rPr sz="2000" dirty="0" smtClean="0">
                <a:latin typeface="Arial"/>
                <a:cs typeface="Arial"/>
              </a:rPr>
              <a:t>9</a:t>
            </a:r>
            <a:r>
              <a:rPr lang="en-US" sz="2000" dirty="0" smtClean="0">
                <a:latin typeface="Arial"/>
                <a:cs typeface="Arial"/>
              </a:rPr>
              <a:t>3</a:t>
            </a:r>
            <a:r>
              <a:rPr sz="2000" spc="-15" dirty="0" smtClean="0">
                <a:latin typeface="Arial"/>
                <a:cs typeface="Arial"/>
              </a:rPr>
              <a:t> </a:t>
            </a:r>
            <a:r>
              <a:rPr sz="2000" dirty="0">
                <a:latin typeface="Arial"/>
                <a:cs typeface="Arial"/>
              </a:rPr>
              <a:t>ope</a:t>
            </a:r>
            <a:r>
              <a:rPr sz="2000" spc="5" dirty="0">
                <a:latin typeface="Arial"/>
                <a:cs typeface="Arial"/>
              </a:rPr>
              <a:t>r</a:t>
            </a:r>
            <a:r>
              <a:rPr sz="2000" dirty="0">
                <a:latin typeface="Arial"/>
                <a:cs typeface="Arial"/>
              </a:rPr>
              <a:t>ational</a:t>
            </a:r>
            <a:r>
              <a:rPr sz="2000" spc="-30" dirty="0">
                <a:latin typeface="Arial"/>
                <a:cs typeface="Arial"/>
              </a:rPr>
              <a:t> </a:t>
            </a:r>
            <a:r>
              <a:rPr sz="2000" dirty="0">
                <a:latin typeface="Arial"/>
                <a:cs typeface="Arial"/>
              </a:rPr>
              <a:t>state</a:t>
            </a:r>
            <a:r>
              <a:rPr sz="2000" spc="-3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tribal c</a:t>
            </a:r>
            <a:r>
              <a:rPr sz="2000" spc="5" dirty="0">
                <a:latin typeface="Arial"/>
                <a:cs typeface="Arial"/>
              </a:rPr>
              <a:t>e</a:t>
            </a:r>
            <a:r>
              <a:rPr sz="2000" dirty="0">
                <a:latin typeface="Arial"/>
                <a:cs typeface="Arial"/>
              </a:rPr>
              <a:t>meteries</a:t>
            </a:r>
            <a:r>
              <a:rPr sz="2000" spc="-50" dirty="0">
                <a:latin typeface="Arial"/>
                <a:cs typeface="Arial"/>
              </a:rPr>
              <a:t> </a:t>
            </a:r>
            <a:r>
              <a:rPr sz="2000" dirty="0">
                <a:latin typeface="Arial"/>
                <a:cs typeface="Arial"/>
              </a:rPr>
              <a:t>in 45 sta</a:t>
            </a:r>
            <a:r>
              <a:rPr sz="2000" spc="-10" dirty="0">
                <a:latin typeface="Arial"/>
                <a:cs typeface="Arial"/>
              </a:rPr>
              <a:t>t</a:t>
            </a:r>
            <a:r>
              <a:rPr sz="2000" dirty="0">
                <a:latin typeface="Arial"/>
                <a:cs typeface="Arial"/>
              </a:rPr>
              <a:t>e</a:t>
            </a:r>
            <a:r>
              <a:rPr sz="2000" spc="5" dirty="0">
                <a:latin typeface="Arial"/>
                <a:cs typeface="Arial"/>
              </a:rPr>
              <a:t>s</a:t>
            </a:r>
            <a:r>
              <a:rPr sz="2000" dirty="0">
                <a:latin typeface="Arial"/>
                <a:cs typeface="Arial"/>
              </a:rPr>
              <a:t>,</a:t>
            </a:r>
            <a:r>
              <a:rPr sz="2000" spc="-45" dirty="0">
                <a:latin typeface="Arial"/>
                <a:cs typeface="Arial"/>
              </a:rPr>
              <a:t> </a:t>
            </a:r>
            <a:r>
              <a:rPr sz="2000" dirty="0">
                <a:latin typeface="Arial"/>
                <a:cs typeface="Arial"/>
              </a:rPr>
              <a:t>Guam and</a:t>
            </a:r>
            <a:r>
              <a:rPr sz="2000" spc="-15" dirty="0">
                <a:latin typeface="Arial"/>
                <a:cs typeface="Arial"/>
              </a:rPr>
              <a:t> </a:t>
            </a:r>
            <a:r>
              <a:rPr sz="2000" dirty="0">
                <a:latin typeface="Arial"/>
                <a:cs typeface="Arial"/>
              </a:rPr>
              <a:t>Saipan</a:t>
            </a:r>
          </a:p>
          <a:p>
            <a:pPr marL="457200" indent="-457200">
              <a:lnSpc>
                <a:spcPct val="100000"/>
              </a:lnSpc>
              <a:spcBef>
                <a:spcPts val="27"/>
              </a:spcBef>
              <a:buFont typeface="Wingdings" panose="05000000000000000000" pitchFamily="2" charset="2"/>
              <a:buChar char="Ø"/>
            </a:pPr>
            <a:endParaRPr sz="2900" dirty="0">
              <a:latin typeface="Times New Roman"/>
              <a:cs typeface="Times New Roman"/>
            </a:endParaRPr>
          </a:p>
          <a:p>
            <a:pPr marL="355600" marR="421640" indent="-342900">
              <a:lnSpc>
                <a:spcPct val="100000"/>
              </a:lnSpc>
              <a:buFont typeface="Wingdings" panose="05000000000000000000" pitchFamily="2" charset="2"/>
              <a:buChar char="Ø"/>
              <a:tabLst>
                <a:tab pos="356235" algn="l"/>
              </a:tabLst>
            </a:pPr>
            <a:r>
              <a:rPr sz="2000" dirty="0">
                <a:latin typeface="Arial"/>
                <a:cs typeface="Arial"/>
              </a:rPr>
              <a:t>O</a:t>
            </a:r>
            <a:r>
              <a:rPr sz="2000" spc="-10" dirty="0">
                <a:latin typeface="Arial"/>
                <a:cs typeface="Arial"/>
              </a:rPr>
              <a:t>v</a:t>
            </a:r>
            <a:r>
              <a:rPr sz="2000" dirty="0">
                <a:latin typeface="Arial"/>
                <a:cs typeface="Arial"/>
              </a:rPr>
              <a:t>er</a:t>
            </a:r>
            <a:r>
              <a:rPr sz="2000" spc="-25" dirty="0">
                <a:latin typeface="Arial"/>
                <a:cs typeface="Arial"/>
              </a:rPr>
              <a:t> </a:t>
            </a:r>
            <a:r>
              <a:rPr sz="2000" dirty="0">
                <a:latin typeface="Arial"/>
                <a:cs typeface="Arial"/>
              </a:rPr>
              <a:t>$</a:t>
            </a:r>
            <a:r>
              <a:rPr sz="2000" dirty="0" smtClean="0">
                <a:latin typeface="Arial"/>
                <a:cs typeface="Arial"/>
              </a:rPr>
              <a:t>5</a:t>
            </a:r>
            <a:r>
              <a:rPr lang="en-US" sz="2000" dirty="0" smtClean="0">
                <a:latin typeface="Arial"/>
                <a:cs typeface="Arial"/>
              </a:rPr>
              <a:t>66</a:t>
            </a:r>
            <a:r>
              <a:rPr sz="2000" spc="-20" dirty="0" smtClean="0">
                <a:latin typeface="Arial"/>
                <a:cs typeface="Arial"/>
              </a:rPr>
              <a:t> </a:t>
            </a:r>
            <a:r>
              <a:rPr sz="2000" dirty="0">
                <a:latin typeface="Arial"/>
                <a:cs typeface="Arial"/>
              </a:rPr>
              <a:t>mi</a:t>
            </a:r>
            <a:r>
              <a:rPr sz="2000" spc="-10" dirty="0">
                <a:latin typeface="Arial"/>
                <a:cs typeface="Arial"/>
              </a:rPr>
              <a:t>l</a:t>
            </a:r>
            <a:r>
              <a:rPr sz="2000" dirty="0">
                <a:latin typeface="Arial"/>
                <a:cs typeface="Arial"/>
              </a:rPr>
              <a:t>lion in grants awarded</a:t>
            </a:r>
            <a:r>
              <a:rPr sz="2000" spc="-35" dirty="0">
                <a:latin typeface="Arial"/>
                <a:cs typeface="Arial"/>
              </a:rPr>
              <a:t> </a:t>
            </a:r>
            <a:r>
              <a:rPr sz="2000" dirty="0">
                <a:latin typeface="Arial"/>
                <a:cs typeface="Arial"/>
              </a:rPr>
              <a:t>since</a:t>
            </a:r>
            <a:r>
              <a:rPr sz="2000" spc="-15" dirty="0">
                <a:latin typeface="Arial"/>
                <a:cs typeface="Arial"/>
              </a:rPr>
              <a:t> </a:t>
            </a:r>
            <a:r>
              <a:rPr lang="en-US" sz="2000" dirty="0" smtClean="0">
                <a:latin typeface="Arial"/>
                <a:cs typeface="Arial"/>
              </a:rPr>
              <a:t>1988</a:t>
            </a:r>
          </a:p>
          <a:p>
            <a:pPr marL="355600" marR="421640" indent="-342900">
              <a:lnSpc>
                <a:spcPct val="100000"/>
              </a:lnSpc>
              <a:buFont typeface="Wingdings" panose="05000000000000000000" pitchFamily="2" charset="2"/>
              <a:buChar char="Ø"/>
              <a:tabLst>
                <a:tab pos="356235" algn="l"/>
              </a:tabLst>
            </a:pPr>
            <a:endParaRPr lang="en-US" sz="2000" dirty="0">
              <a:latin typeface="Arial"/>
              <a:cs typeface="Arial"/>
            </a:endParaRPr>
          </a:p>
          <a:p>
            <a:pPr marL="355600" marR="421640" indent="-342900">
              <a:buFont typeface="Wingdings" panose="05000000000000000000" pitchFamily="2" charset="2"/>
              <a:buChar char="Ø"/>
              <a:tabLst>
                <a:tab pos="356235" algn="l"/>
              </a:tabLst>
            </a:pPr>
            <a:r>
              <a:rPr lang="en-US" sz="2000" dirty="0">
                <a:latin typeface="Arial"/>
                <a:cs typeface="Arial"/>
              </a:rPr>
              <a:t>32,000</a:t>
            </a:r>
            <a:r>
              <a:rPr lang="en-US" sz="2000" spc="-35" dirty="0">
                <a:latin typeface="Arial"/>
                <a:cs typeface="Arial"/>
              </a:rPr>
              <a:t> </a:t>
            </a:r>
            <a:r>
              <a:rPr lang="en-US" sz="2000" dirty="0">
                <a:latin typeface="Arial"/>
                <a:cs typeface="Arial"/>
              </a:rPr>
              <a:t>burials</a:t>
            </a:r>
            <a:r>
              <a:rPr lang="en-US" sz="2000" spc="-10" dirty="0">
                <a:latin typeface="Arial"/>
                <a:cs typeface="Arial"/>
              </a:rPr>
              <a:t> </a:t>
            </a:r>
            <a:r>
              <a:rPr lang="en-US" sz="2000" dirty="0">
                <a:latin typeface="Arial"/>
                <a:cs typeface="Arial"/>
              </a:rPr>
              <a:t>in</a:t>
            </a:r>
            <a:r>
              <a:rPr lang="en-US" sz="2000" spc="-5" dirty="0">
                <a:latin typeface="Arial"/>
                <a:cs typeface="Arial"/>
              </a:rPr>
              <a:t> </a:t>
            </a:r>
            <a:r>
              <a:rPr lang="en-US" sz="2000" dirty="0" smtClean="0">
                <a:latin typeface="Arial"/>
                <a:cs typeface="Arial"/>
              </a:rPr>
              <a:t>F</a:t>
            </a:r>
            <a:r>
              <a:rPr lang="en-US" sz="2000" spc="-10" dirty="0" smtClean="0">
                <a:latin typeface="Arial"/>
                <a:cs typeface="Arial"/>
              </a:rPr>
              <a:t>Y</a:t>
            </a:r>
            <a:r>
              <a:rPr lang="en-US" sz="2000" dirty="0" smtClean="0">
                <a:latin typeface="Arial"/>
                <a:cs typeface="Arial"/>
              </a:rPr>
              <a:t>2013</a:t>
            </a:r>
          </a:p>
          <a:p>
            <a:pPr marL="355600" marR="421640" indent="-342900">
              <a:buFont typeface="Wingdings" panose="05000000000000000000" pitchFamily="2" charset="2"/>
              <a:buChar char="Ø"/>
              <a:tabLst>
                <a:tab pos="356235" algn="l"/>
              </a:tabLst>
            </a:pPr>
            <a:endParaRPr lang="en-US" sz="2000" dirty="0">
              <a:latin typeface="Arial"/>
              <a:cs typeface="Arial"/>
            </a:endParaRPr>
          </a:p>
          <a:p>
            <a:pPr marL="355600" marR="421640" indent="-342900">
              <a:buFont typeface="Wingdings" panose="05000000000000000000" pitchFamily="2" charset="2"/>
              <a:buChar char="Ø"/>
              <a:tabLst>
                <a:tab pos="356235" algn="l"/>
              </a:tabLst>
            </a:pPr>
            <a:r>
              <a:rPr lang="en-US" sz="2000" dirty="0" smtClean="0">
                <a:latin typeface="Arial"/>
                <a:cs typeface="Arial"/>
              </a:rPr>
              <a:t>6 new</a:t>
            </a:r>
            <a:r>
              <a:rPr lang="en-US" sz="2000" spc="-15" dirty="0" smtClean="0">
                <a:latin typeface="Arial"/>
                <a:cs typeface="Arial"/>
              </a:rPr>
              <a:t> </a:t>
            </a:r>
            <a:r>
              <a:rPr lang="en-US" sz="2000" dirty="0">
                <a:latin typeface="Arial"/>
                <a:cs typeface="Arial"/>
              </a:rPr>
              <a:t>state</a:t>
            </a:r>
            <a:r>
              <a:rPr lang="en-US" sz="2000" spc="-30" dirty="0">
                <a:latin typeface="Arial"/>
                <a:cs typeface="Arial"/>
              </a:rPr>
              <a:t> </a:t>
            </a:r>
            <a:r>
              <a:rPr lang="en-US" sz="2000" dirty="0">
                <a:latin typeface="Arial"/>
                <a:cs typeface="Arial"/>
              </a:rPr>
              <a:t>and</a:t>
            </a:r>
            <a:r>
              <a:rPr lang="en-US" sz="2000" spc="-15" dirty="0">
                <a:latin typeface="Arial"/>
                <a:cs typeface="Arial"/>
              </a:rPr>
              <a:t> </a:t>
            </a:r>
            <a:r>
              <a:rPr lang="en-US" sz="2000" dirty="0">
                <a:latin typeface="Arial"/>
                <a:cs typeface="Arial"/>
              </a:rPr>
              <a:t>tribal c</a:t>
            </a:r>
            <a:r>
              <a:rPr lang="en-US" sz="2000" spc="5" dirty="0">
                <a:latin typeface="Arial"/>
                <a:cs typeface="Arial"/>
              </a:rPr>
              <a:t>e</a:t>
            </a:r>
            <a:r>
              <a:rPr lang="en-US" sz="2000" dirty="0">
                <a:latin typeface="Arial"/>
                <a:cs typeface="Arial"/>
              </a:rPr>
              <a:t>meteries</a:t>
            </a:r>
            <a:r>
              <a:rPr lang="en-US" sz="2000" spc="-50" dirty="0">
                <a:latin typeface="Arial"/>
                <a:cs typeface="Arial"/>
              </a:rPr>
              <a:t> </a:t>
            </a:r>
            <a:r>
              <a:rPr lang="en-US" sz="2000" dirty="0">
                <a:latin typeface="Arial"/>
                <a:cs typeface="Arial"/>
              </a:rPr>
              <a:t>proje</a:t>
            </a:r>
            <a:r>
              <a:rPr lang="en-US" sz="2000" spc="5" dirty="0">
                <a:latin typeface="Arial"/>
                <a:cs typeface="Arial"/>
              </a:rPr>
              <a:t>c</a:t>
            </a:r>
            <a:r>
              <a:rPr lang="en-US" sz="2000" dirty="0">
                <a:latin typeface="Arial"/>
                <a:cs typeface="Arial"/>
              </a:rPr>
              <a:t>ted</a:t>
            </a:r>
            <a:r>
              <a:rPr lang="en-US" sz="2000" spc="-30" dirty="0">
                <a:latin typeface="Arial"/>
                <a:cs typeface="Arial"/>
              </a:rPr>
              <a:t> </a:t>
            </a:r>
            <a:r>
              <a:rPr lang="en-US" sz="2000" dirty="0">
                <a:latin typeface="Arial"/>
                <a:cs typeface="Arial"/>
              </a:rPr>
              <a:t>to</a:t>
            </a:r>
            <a:r>
              <a:rPr lang="en-US" sz="2000" spc="-20" dirty="0">
                <a:latin typeface="Arial"/>
                <a:cs typeface="Arial"/>
              </a:rPr>
              <a:t> </a:t>
            </a:r>
            <a:r>
              <a:rPr lang="en-US" sz="2000" dirty="0">
                <a:latin typeface="Arial"/>
                <a:cs typeface="Arial"/>
              </a:rPr>
              <a:t>open between</a:t>
            </a:r>
            <a:r>
              <a:rPr lang="en-US" sz="2000" spc="-30" dirty="0">
                <a:latin typeface="Arial"/>
                <a:cs typeface="Arial"/>
              </a:rPr>
              <a:t> </a:t>
            </a:r>
            <a:r>
              <a:rPr lang="en-US" sz="2000" dirty="0">
                <a:latin typeface="Arial"/>
                <a:cs typeface="Arial"/>
              </a:rPr>
              <a:t>now</a:t>
            </a:r>
            <a:r>
              <a:rPr lang="en-US" sz="2000" spc="-15" dirty="0">
                <a:latin typeface="Arial"/>
                <a:cs typeface="Arial"/>
              </a:rPr>
              <a:t> </a:t>
            </a:r>
            <a:r>
              <a:rPr lang="en-US" sz="2000" dirty="0">
                <a:latin typeface="Arial"/>
                <a:cs typeface="Arial"/>
              </a:rPr>
              <a:t>and</a:t>
            </a:r>
            <a:r>
              <a:rPr lang="en-US" sz="2000" spc="-15" dirty="0">
                <a:latin typeface="Arial"/>
                <a:cs typeface="Arial"/>
              </a:rPr>
              <a:t> </a:t>
            </a:r>
            <a:r>
              <a:rPr lang="en-US" sz="2000" dirty="0">
                <a:latin typeface="Arial"/>
                <a:cs typeface="Arial"/>
              </a:rPr>
              <a:t>2015</a:t>
            </a:r>
          </a:p>
          <a:p>
            <a:pPr marL="12700" marR="421640">
              <a:tabLst>
                <a:tab pos="356235" algn="l"/>
              </a:tabLst>
            </a:pPr>
            <a:endParaRPr lang="en-US" sz="2000" dirty="0">
              <a:latin typeface="Arial"/>
              <a:cs typeface="Arial"/>
            </a:endParaRPr>
          </a:p>
          <a:p>
            <a:pPr marL="355600" marR="421640" indent="-342900">
              <a:lnSpc>
                <a:spcPct val="100000"/>
              </a:lnSpc>
              <a:buFont typeface="Wingdings" panose="05000000000000000000" pitchFamily="2" charset="2"/>
              <a:buChar char="Ø"/>
              <a:tabLst>
                <a:tab pos="356235" algn="l"/>
              </a:tabLst>
            </a:pPr>
            <a:endParaRPr sz="2000" dirty="0">
              <a:latin typeface="Arial"/>
              <a:cs typeface="Arial"/>
            </a:endParaRPr>
          </a:p>
        </p:txBody>
      </p:sp>
      <p:sp>
        <p:nvSpPr>
          <p:cNvPr id="6" name="object 6"/>
          <p:cNvSpPr txBox="1"/>
          <p:nvPr/>
        </p:nvSpPr>
        <p:spPr>
          <a:xfrm>
            <a:off x="4495800" y="2895600"/>
            <a:ext cx="3939159" cy="553998"/>
          </a:xfrm>
          <a:prstGeom prst="rect">
            <a:avLst/>
          </a:prstGeom>
          <a:blipFill>
            <a:blip r:embed="rId3"/>
            <a:tile tx="0" ty="0" sx="100000" sy="100000" flip="none" algn="tl"/>
          </a:blipFill>
        </p:spPr>
        <p:txBody>
          <a:bodyPr vert="horz" wrap="square" lIns="0" tIns="0" rIns="0" bIns="0" rtlCol="0">
            <a:spAutoFit/>
          </a:bodyPr>
          <a:lstStyle/>
          <a:p>
            <a:pPr marL="12700" marR="5080" indent="132080" algn="ctr">
              <a:lnSpc>
                <a:spcPct val="100000"/>
              </a:lnSpc>
            </a:pPr>
            <a:r>
              <a:rPr sz="1200" b="1" spc="-55" dirty="0">
                <a:latin typeface="Arial"/>
                <a:cs typeface="Arial"/>
              </a:rPr>
              <a:t>A</a:t>
            </a:r>
            <a:r>
              <a:rPr sz="1200" b="1" dirty="0">
                <a:latin typeface="Arial"/>
                <a:cs typeface="Arial"/>
              </a:rPr>
              <a:t>dmi</a:t>
            </a:r>
            <a:r>
              <a:rPr sz="1200" b="1" spc="5" dirty="0">
                <a:latin typeface="Arial"/>
                <a:cs typeface="Arial"/>
              </a:rPr>
              <a:t>n</a:t>
            </a:r>
            <a:r>
              <a:rPr sz="1200" b="1" dirty="0">
                <a:latin typeface="Arial"/>
                <a:cs typeface="Arial"/>
              </a:rPr>
              <a:t>ist</a:t>
            </a:r>
            <a:r>
              <a:rPr sz="1200" b="1" spc="-10" dirty="0">
                <a:latin typeface="Arial"/>
                <a:cs typeface="Arial"/>
              </a:rPr>
              <a:t>r</a:t>
            </a:r>
            <a:r>
              <a:rPr sz="1200" b="1" dirty="0">
                <a:latin typeface="Arial"/>
                <a:cs typeface="Arial"/>
              </a:rPr>
              <a:t>at</a:t>
            </a:r>
            <a:r>
              <a:rPr sz="1200" b="1" spc="5" dirty="0">
                <a:latin typeface="Arial"/>
                <a:cs typeface="Arial"/>
              </a:rPr>
              <a:t>i</a:t>
            </a:r>
            <a:r>
              <a:rPr sz="1200" b="1" spc="-20" dirty="0">
                <a:latin typeface="Arial"/>
                <a:cs typeface="Arial"/>
              </a:rPr>
              <a:t>v</a:t>
            </a:r>
            <a:r>
              <a:rPr sz="1200" b="1" dirty="0">
                <a:latin typeface="Arial"/>
                <a:cs typeface="Arial"/>
              </a:rPr>
              <a:t>e</a:t>
            </a:r>
            <a:r>
              <a:rPr sz="1200" b="1" spc="45" dirty="0">
                <a:latin typeface="Arial"/>
                <a:cs typeface="Arial"/>
              </a:rPr>
              <a:t> </a:t>
            </a:r>
            <a:r>
              <a:rPr sz="1200" b="1" dirty="0">
                <a:latin typeface="Arial"/>
                <a:cs typeface="Arial"/>
              </a:rPr>
              <a:t>Bui</a:t>
            </a:r>
            <a:r>
              <a:rPr sz="1200" b="1" spc="5" dirty="0">
                <a:latin typeface="Arial"/>
                <a:cs typeface="Arial"/>
              </a:rPr>
              <a:t>l</a:t>
            </a:r>
            <a:r>
              <a:rPr sz="1200" b="1" dirty="0">
                <a:latin typeface="Arial"/>
                <a:cs typeface="Arial"/>
              </a:rPr>
              <a:t>d</a:t>
            </a:r>
            <a:r>
              <a:rPr sz="1200" b="1" spc="5" dirty="0">
                <a:latin typeface="Arial"/>
                <a:cs typeface="Arial"/>
              </a:rPr>
              <a:t>i</a:t>
            </a:r>
            <a:r>
              <a:rPr sz="1200" b="1" dirty="0">
                <a:latin typeface="Arial"/>
                <a:cs typeface="Arial"/>
              </a:rPr>
              <a:t>ng Sica</a:t>
            </a:r>
            <a:r>
              <a:rPr sz="1200" b="1" spc="5" dirty="0">
                <a:latin typeface="Arial"/>
                <a:cs typeface="Arial"/>
              </a:rPr>
              <a:t>ng</a:t>
            </a:r>
            <a:r>
              <a:rPr sz="1200" b="1" dirty="0">
                <a:latin typeface="Arial"/>
                <a:cs typeface="Arial"/>
              </a:rPr>
              <a:t>u</a:t>
            </a:r>
            <a:r>
              <a:rPr sz="1200" b="1" spc="-85" dirty="0">
                <a:latin typeface="Arial"/>
                <a:cs typeface="Arial"/>
              </a:rPr>
              <a:t> </a:t>
            </a:r>
            <a:r>
              <a:rPr sz="1200" b="1" spc="-50" dirty="0">
                <a:latin typeface="Arial"/>
                <a:cs typeface="Arial"/>
              </a:rPr>
              <a:t>A</a:t>
            </a:r>
            <a:r>
              <a:rPr sz="1200" b="1" dirty="0">
                <a:latin typeface="Arial"/>
                <a:cs typeface="Arial"/>
              </a:rPr>
              <a:t>kicita</a:t>
            </a:r>
            <a:r>
              <a:rPr sz="1200" b="1" spc="50" dirty="0">
                <a:latin typeface="Arial"/>
                <a:cs typeface="Arial"/>
              </a:rPr>
              <a:t> </a:t>
            </a:r>
            <a:r>
              <a:rPr sz="1200" b="1" spc="-10" dirty="0">
                <a:latin typeface="Arial"/>
                <a:cs typeface="Arial"/>
              </a:rPr>
              <a:t>O</a:t>
            </a:r>
            <a:r>
              <a:rPr sz="1200" b="1" spc="35" dirty="0">
                <a:latin typeface="Arial"/>
                <a:cs typeface="Arial"/>
              </a:rPr>
              <a:t>w</a:t>
            </a:r>
            <a:r>
              <a:rPr sz="1200" b="1" dirty="0">
                <a:latin typeface="Arial"/>
                <a:cs typeface="Arial"/>
              </a:rPr>
              <a:t>icahe (Roseb</a:t>
            </a:r>
            <a:r>
              <a:rPr sz="1200" b="1" spc="5" dirty="0">
                <a:latin typeface="Arial"/>
                <a:cs typeface="Arial"/>
              </a:rPr>
              <a:t>u</a:t>
            </a:r>
            <a:r>
              <a:rPr sz="1200" b="1" dirty="0">
                <a:latin typeface="Arial"/>
                <a:cs typeface="Arial"/>
              </a:rPr>
              <a:t>d</a:t>
            </a:r>
            <a:r>
              <a:rPr sz="1200" b="1" spc="-5" dirty="0">
                <a:latin typeface="Arial"/>
                <a:cs typeface="Arial"/>
              </a:rPr>
              <a:t> </a:t>
            </a:r>
            <a:r>
              <a:rPr sz="1200" b="1" dirty="0">
                <a:latin typeface="Arial"/>
                <a:cs typeface="Arial"/>
              </a:rPr>
              <a:t>Si</a:t>
            </a:r>
            <a:r>
              <a:rPr sz="1200" b="1" spc="10" dirty="0">
                <a:latin typeface="Arial"/>
                <a:cs typeface="Arial"/>
              </a:rPr>
              <a:t>o</a:t>
            </a:r>
            <a:r>
              <a:rPr sz="1200" b="1" spc="5" dirty="0">
                <a:latin typeface="Arial"/>
                <a:cs typeface="Arial"/>
              </a:rPr>
              <a:t>u</a:t>
            </a:r>
            <a:r>
              <a:rPr sz="1200" b="1" dirty="0">
                <a:latin typeface="Arial"/>
                <a:cs typeface="Arial"/>
              </a:rPr>
              <a:t>x</a:t>
            </a:r>
            <a:r>
              <a:rPr sz="1200" b="1" spc="-15" dirty="0">
                <a:latin typeface="Arial"/>
                <a:cs typeface="Arial"/>
              </a:rPr>
              <a:t> </a:t>
            </a:r>
            <a:r>
              <a:rPr sz="1200" b="1" spc="-90" dirty="0">
                <a:latin typeface="Arial"/>
                <a:cs typeface="Arial"/>
              </a:rPr>
              <a:t>T</a:t>
            </a:r>
            <a:r>
              <a:rPr sz="1200" b="1" dirty="0">
                <a:latin typeface="Arial"/>
                <a:cs typeface="Arial"/>
              </a:rPr>
              <a:t>ribe </a:t>
            </a:r>
            <a:r>
              <a:rPr sz="1200" b="1" spc="-95" dirty="0">
                <a:latin typeface="Arial"/>
                <a:cs typeface="Arial"/>
              </a:rPr>
              <a:t>V</a:t>
            </a:r>
            <a:r>
              <a:rPr sz="1200" b="1" dirty="0">
                <a:latin typeface="Arial"/>
                <a:cs typeface="Arial"/>
              </a:rPr>
              <a:t>ete</a:t>
            </a:r>
            <a:r>
              <a:rPr sz="1200" b="1" spc="-10" dirty="0">
                <a:latin typeface="Arial"/>
                <a:cs typeface="Arial"/>
              </a:rPr>
              <a:t>r</a:t>
            </a:r>
            <a:r>
              <a:rPr sz="1200" b="1" dirty="0">
                <a:latin typeface="Arial"/>
                <a:cs typeface="Arial"/>
              </a:rPr>
              <a:t>an</a:t>
            </a:r>
            <a:r>
              <a:rPr sz="1200" b="1" spc="5" dirty="0">
                <a:latin typeface="Arial"/>
                <a:cs typeface="Arial"/>
              </a:rPr>
              <a:t> </a:t>
            </a:r>
            <a:r>
              <a:rPr sz="1200" b="1" dirty="0">
                <a:latin typeface="Arial"/>
                <a:cs typeface="Arial"/>
              </a:rPr>
              <a:t>Ce</a:t>
            </a:r>
            <a:r>
              <a:rPr sz="1200" b="1" spc="-10" dirty="0">
                <a:latin typeface="Arial"/>
                <a:cs typeface="Arial"/>
              </a:rPr>
              <a:t>m</a:t>
            </a:r>
            <a:r>
              <a:rPr sz="1200" b="1" dirty="0">
                <a:latin typeface="Arial"/>
                <a:cs typeface="Arial"/>
              </a:rPr>
              <a:t>ete</a:t>
            </a:r>
            <a:r>
              <a:rPr sz="1200" b="1" spc="-10" dirty="0">
                <a:latin typeface="Arial"/>
                <a:cs typeface="Arial"/>
              </a:rPr>
              <a:t>r</a:t>
            </a:r>
            <a:r>
              <a:rPr sz="1200" b="1" spc="-15" dirty="0">
                <a:latin typeface="Arial"/>
                <a:cs typeface="Arial"/>
              </a:rPr>
              <a:t>y</a:t>
            </a:r>
            <a:r>
              <a:rPr sz="1200" b="1" dirty="0">
                <a:latin typeface="Arial"/>
                <a:cs typeface="Arial"/>
              </a:rPr>
              <a:t>)</a:t>
            </a:r>
          </a:p>
          <a:p>
            <a:pPr marR="6350" algn="ctr">
              <a:lnSpc>
                <a:spcPct val="100000"/>
              </a:lnSpc>
            </a:pPr>
            <a:r>
              <a:rPr sz="1200" b="1" spc="5" dirty="0">
                <a:latin typeface="Arial"/>
                <a:cs typeface="Arial"/>
              </a:rPr>
              <a:t>Wh</a:t>
            </a:r>
            <a:r>
              <a:rPr sz="1200" b="1" dirty="0">
                <a:latin typeface="Arial"/>
                <a:cs typeface="Arial"/>
              </a:rPr>
              <a:t>ite</a:t>
            </a:r>
            <a:r>
              <a:rPr sz="1200" b="1" spc="-10" dirty="0">
                <a:latin typeface="Arial"/>
                <a:cs typeface="Arial"/>
              </a:rPr>
              <a:t> </a:t>
            </a:r>
            <a:r>
              <a:rPr sz="1200" b="1" dirty="0">
                <a:latin typeface="Arial"/>
                <a:cs typeface="Arial"/>
              </a:rPr>
              <a:t>Ri</a:t>
            </a:r>
            <a:r>
              <a:rPr sz="1200" b="1" spc="-40" dirty="0">
                <a:latin typeface="Arial"/>
                <a:cs typeface="Arial"/>
              </a:rPr>
              <a:t>v</a:t>
            </a:r>
            <a:r>
              <a:rPr sz="1200" b="1" dirty="0">
                <a:latin typeface="Arial"/>
                <a:cs typeface="Arial"/>
              </a:rPr>
              <a:t>e</a:t>
            </a:r>
            <a:r>
              <a:rPr sz="1200" b="1" spc="-105" dirty="0">
                <a:latin typeface="Arial"/>
                <a:cs typeface="Arial"/>
              </a:rPr>
              <a:t>r</a:t>
            </a:r>
            <a:r>
              <a:rPr sz="1200" b="1" dirty="0">
                <a:latin typeface="Arial"/>
                <a:cs typeface="Arial"/>
              </a:rPr>
              <a:t>,</a:t>
            </a:r>
            <a:r>
              <a:rPr sz="1200" b="1" spc="40" dirty="0">
                <a:latin typeface="Arial"/>
                <a:cs typeface="Arial"/>
              </a:rPr>
              <a:t> </a:t>
            </a:r>
            <a:r>
              <a:rPr sz="1200" b="1" dirty="0">
                <a:latin typeface="Arial"/>
                <a:cs typeface="Arial"/>
              </a:rPr>
              <a:t>SD</a:t>
            </a:r>
          </a:p>
        </p:txBody>
      </p:sp>
      <p:sp>
        <p:nvSpPr>
          <p:cNvPr id="7" name="object 7"/>
          <p:cNvSpPr/>
          <p:nvPr/>
        </p:nvSpPr>
        <p:spPr>
          <a:xfrm>
            <a:off x="4648201" y="1066800"/>
            <a:ext cx="3200400" cy="179196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17579" y="3548253"/>
            <a:ext cx="2907221" cy="1938147"/>
          </a:xfrm>
          <a:prstGeom prst="rect">
            <a:avLst/>
          </a:prstGeom>
          <a:noFill/>
          <a:ln w="9525">
            <a:solidFill>
              <a:schemeClr val="tx1">
                <a:lumMod val="50000"/>
                <a:lumOff val="50000"/>
              </a:schemeClr>
            </a:solidFill>
            <a:miter lim="800000"/>
            <a:headEnd/>
            <a:tailEnd/>
          </a:ln>
          <a:effectLst/>
        </p:spPr>
      </p:pic>
      <p:sp>
        <p:nvSpPr>
          <p:cNvPr id="14" name="object 6"/>
          <p:cNvSpPr txBox="1"/>
          <p:nvPr/>
        </p:nvSpPr>
        <p:spPr>
          <a:xfrm>
            <a:off x="4648200" y="5562600"/>
            <a:ext cx="3939159" cy="553998"/>
          </a:xfrm>
          <a:prstGeom prst="rect">
            <a:avLst/>
          </a:prstGeom>
          <a:blipFill>
            <a:blip r:embed="rId3"/>
            <a:tile tx="0" ty="0" sx="100000" sy="100000" flip="none" algn="tl"/>
          </a:blipFill>
        </p:spPr>
        <p:txBody>
          <a:bodyPr vert="horz" wrap="square" lIns="0" tIns="0" rIns="0" bIns="0" rtlCol="0">
            <a:spAutoFit/>
          </a:bodyPr>
          <a:lstStyle/>
          <a:p>
            <a:pPr algn="ctr"/>
            <a:r>
              <a:rPr lang="en-US" sz="1200" b="1" dirty="0">
                <a:latin typeface="Arial" pitchFamily="34" charset="0"/>
                <a:cs typeface="Arial" pitchFamily="34" charset="0"/>
              </a:rPr>
              <a:t>Grant Award </a:t>
            </a:r>
            <a:r>
              <a:rPr lang="en-US" sz="1200" b="1" dirty="0" smtClean="0">
                <a:latin typeface="Arial" pitchFamily="34" charset="0"/>
                <a:cs typeface="Arial" pitchFamily="34" charset="0"/>
              </a:rPr>
              <a:t>Presentation November 2012</a:t>
            </a:r>
            <a:endParaRPr lang="en-US" sz="1200" b="1" dirty="0">
              <a:latin typeface="Arial" pitchFamily="34" charset="0"/>
              <a:cs typeface="Arial" pitchFamily="34" charset="0"/>
            </a:endParaRPr>
          </a:p>
          <a:p>
            <a:pPr algn="ctr"/>
            <a:r>
              <a:rPr lang="en-US" sz="1200" b="1" dirty="0">
                <a:latin typeface="Arial" pitchFamily="34" charset="0"/>
                <a:cs typeface="Arial" pitchFamily="34" charset="0"/>
              </a:rPr>
              <a:t>BG William C. Doyle Veterans </a:t>
            </a:r>
          </a:p>
          <a:p>
            <a:pPr algn="ctr"/>
            <a:r>
              <a:rPr lang="en-US" sz="1200" b="1" dirty="0">
                <a:latin typeface="Arial" pitchFamily="34" charset="0"/>
                <a:cs typeface="Arial" pitchFamily="34" charset="0"/>
              </a:rPr>
              <a:t>Memorial Cemetery, Wrightstown, N.J., </a:t>
            </a:r>
          </a:p>
        </p:txBody>
      </p:sp>
      <p:pic>
        <p:nvPicPr>
          <p:cNvPr id="12" name="Picture 2" descr="C:\Users\cemcotherej\Desktop\icarelogo.jpg"/>
          <p:cNvPicPr>
            <a:picLocks noChangeAspect="1" noChangeArrowheads="1"/>
          </p:cNvPicPr>
          <p:nvPr/>
        </p:nvPicPr>
        <p:blipFill>
          <a:blip r:embed="rId6"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6"/>
          <p:cNvSpPr>
            <a:spLocks noGrp="1"/>
          </p:cNvSpPr>
          <p:nvPr>
            <p:ph type="sldNum" sz="quarter" idx="7"/>
          </p:nvPr>
        </p:nvSpPr>
        <p:spPr>
          <a:xfrm>
            <a:off x="8414511" y="6465214"/>
            <a:ext cx="424688" cy="200986"/>
          </a:xfrm>
        </p:spPr>
        <p:txBody>
          <a:bodyPr/>
          <a:lstStyle/>
          <a:p>
            <a:pPr marL="102870">
              <a:lnSpc>
                <a:spcPct val="100000"/>
              </a:lnSpc>
            </a:pPr>
            <a:fld id="{81D60167-4931-47E6-BA6A-407CBD079E47}" type="slidenum">
              <a:rPr lang="en-US" spc="-10" smtClean="0"/>
              <a:t>26</a:t>
            </a:fld>
            <a:endParaRPr lang="en-US" spc="-1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36" y="220399"/>
            <a:ext cx="8358327" cy="984885"/>
          </a:xfrm>
        </p:spPr>
        <p:txBody>
          <a:bodyPr/>
          <a:lstStyle/>
          <a:p>
            <a:pPr algn="ctr"/>
            <a:r>
              <a:rPr lang="en-US" b="1" dirty="0" smtClean="0"/>
              <a:t>Independent Study on Emerging </a:t>
            </a:r>
            <a:br>
              <a:rPr lang="en-US" b="1" dirty="0" smtClean="0"/>
            </a:br>
            <a:r>
              <a:rPr lang="en-US" b="1" dirty="0" smtClean="0"/>
              <a:t>Burial Practices</a:t>
            </a:r>
            <a:endParaRPr lang="en-US" b="1" dirty="0"/>
          </a:p>
        </p:txBody>
      </p:sp>
      <p:sp>
        <p:nvSpPr>
          <p:cNvPr id="3" name="Text Placeholder 2"/>
          <p:cNvSpPr>
            <a:spLocks noGrp="1"/>
          </p:cNvSpPr>
          <p:nvPr>
            <p:ph type="body" idx="1"/>
          </p:nvPr>
        </p:nvSpPr>
        <p:spPr>
          <a:xfrm>
            <a:off x="444500" y="1600200"/>
            <a:ext cx="8255000" cy="3447098"/>
          </a:xfrm>
          <a:blipFill>
            <a:blip r:embed="rId3"/>
            <a:tile tx="0" ty="0" sx="100000" sy="100000" flip="none" algn="tl"/>
          </a:blipFill>
        </p:spPr>
        <p:txBody>
          <a:bodyPr/>
          <a:lstStyle/>
          <a:p>
            <a:pPr marL="285750" indent="-28575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Nationwide survey with Veterans </a:t>
            </a:r>
          </a:p>
          <a:p>
            <a:endParaRPr lang="en-US" sz="2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Burial options</a:t>
            </a:r>
          </a:p>
          <a:p>
            <a:pPr marL="742950" lvl="1" indent="-28575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“Green burials”</a:t>
            </a:r>
          </a:p>
          <a:p>
            <a:pPr marL="742950" lvl="1" indent="-28575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Study </a:t>
            </a:r>
            <a:r>
              <a:rPr lang="en-US" sz="2800" dirty="0">
                <a:latin typeface="Arial" panose="020B0604020202020204" pitchFamily="34" charset="0"/>
                <a:cs typeface="Arial" panose="020B0604020202020204" pitchFamily="34" charset="0"/>
              </a:rPr>
              <a:t>and survey </a:t>
            </a:r>
            <a:r>
              <a:rPr lang="en-US" sz="2800" dirty="0" smtClean="0">
                <a:latin typeface="Arial" panose="020B0604020202020204" pitchFamily="34" charset="0"/>
                <a:cs typeface="Arial" panose="020B0604020202020204" pitchFamily="34" charset="0"/>
              </a:rPr>
              <a:t>presented to </a:t>
            </a:r>
            <a:r>
              <a:rPr lang="en-US" sz="2800" dirty="0">
                <a:latin typeface="Arial" panose="020B0604020202020204" pitchFamily="34" charset="0"/>
                <a:cs typeface="Arial" panose="020B0604020202020204" pitchFamily="34" charset="0"/>
              </a:rPr>
              <a:t>NCA senior leadership </a:t>
            </a:r>
            <a:endParaRPr lang="en-US" sz="28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NCA </a:t>
            </a:r>
            <a:r>
              <a:rPr lang="en-US" sz="2800" dirty="0">
                <a:latin typeface="Arial" panose="020B0604020202020204" pitchFamily="34" charset="0"/>
                <a:cs typeface="Arial" panose="020B0604020202020204" pitchFamily="34" charset="0"/>
              </a:rPr>
              <a:t>expects to use the study as a cornerstone of its new Strategic Plan </a:t>
            </a:r>
            <a:r>
              <a:rPr lang="en-US" sz="2800" dirty="0" smtClean="0">
                <a:latin typeface="Arial" panose="020B0604020202020204" pitchFamily="34" charset="0"/>
                <a:cs typeface="Arial" panose="020B0604020202020204" pitchFamily="34" charset="0"/>
              </a:rPr>
              <a:t>2015-2021 </a:t>
            </a:r>
            <a:endParaRPr lang="en-US" sz="2800" dirty="0">
              <a:latin typeface="Arial" panose="020B0604020202020204" pitchFamily="34" charset="0"/>
              <a:cs typeface="Arial" panose="020B0604020202020204" pitchFamily="34" charset="0"/>
            </a:endParaRPr>
          </a:p>
        </p:txBody>
      </p:sp>
      <p:pic>
        <p:nvPicPr>
          <p:cNvPr id="5"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5"/>
          </p:nvPr>
        </p:nvSpPr>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6"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27</a:t>
            </a:fld>
            <a:endParaRPr lang="en-US" spc="-10" dirty="0"/>
          </a:p>
        </p:txBody>
      </p:sp>
    </p:spTree>
    <p:extLst>
      <p:ext uri="{BB962C8B-B14F-4D97-AF65-F5344CB8AC3E}">
        <p14:creationId xmlns:p14="http://schemas.microsoft.com/office/powerpoint/2010/main" val="3192028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990600"/>
            <a:ext cx="5638800" cy="1015663"/>
          </a:xfrm>
          <a:prstGeom prst="rect">
            <a:avLst/>
          </a:prstGeom>
          <a:noFill/>
          <a:ln>
            <a:solidFill>
              <a:schemeClr val="tx1"/>
            </a:solidFill>
          </a:ln>
        </p:spPr>
        <p:txBody>
          <a:bodyPr wrap="square" rtlCol="0">
            <a:spAutoFit/>
          </a:bodyPr>
          <a:lstStyle/>
          <a:p>
            <a:pPr lvl="0" algn="ctr" eaLnBrk="1" hangingPunct="1">
              <a:buNone/>
            </a:pPr>
            <a:r>
              <a:rPr lang="en-US" sz="2000" b="1" dirty="0">
                <a:solidFill>
                  <a:prstClr val="black"/>
                </a:solidFill>
              </a:rPr>
              <a:t>Mr. Thomas M. Muir</a:t>
            </a:r>
          </a:p>
          <a:p>
            <a:pPr lvl="0" algn="ctr" eaLnBrk="1" hangingPunct="1">
              <a:buNone/>
            </a:pPr>
            <a:r>
              <a:rPr lang="en-US" sz="2000" b="1" dirty="0">
                <a:solidFill>
                  <a:prstClr val="black"/>
                </a:solidFill>
              </a:rPr>
              <a:t>Deputy Under Secretary for Management/</a:t>
            </a:r>
          </a:p>
          <a:p>
            <a:pPr lvl="0" algn="ctr" eaLnBrk="1" hangingPunct="1">
              <a:buNone/>
            </a:pPr>
            <a:r>
              <a:rPr lang="en-US" sz="2000" b="1" dirty="0">
                <a:solidFill>
                  <a:prstClr val="black"/>
                </a:solidFill>
              </a:rPr>
              <a:t>Head of Contracting </a:t>
            </a:r>
            <a:r>
              <a:rPr lang="en-US" sz="2000" b="1" dirty="0" smtClean="0">
                <a:solidFill>
                  <a:prstClr val="black"/>
                </a:solidFill>
              </a:rPr>
              <a:t>Activity</a:t>
            </a:r>
            <a:endParaRPr lang="en-US" sz="2000" b="1" dirty="0">
              <a:solidFill>
                <a:prstClr val="black"/>
              </a:solidFill>
            </a:endParaRPr>
          </a:p>
        </p:txBody>
      </p:sp>
      <p:sp>
        <p:nvSpPr>
          <p:cNvPr id="4" name="TextBox 3"/>
          <p:cNvSpPr txBox="1"/>
          <p:nvPr/>
        </p:nvSpPr>
        <p:spPr>
          <a:xfrm>
            <a:off x="1752600" y="2463463"/>
            <a:ext cx="5638800" cy="707886"/>
          </a:xfrm>
          <a:prstGeom prst="rect">
            <a:avLst/>
          </a:prstGeom>
          <a:noFill/>
          <a:ln>
            <a:solidFill>
              <a:schemeClr val="tx1"/>
            </a:solidFill>
          </a:ln>
        </p:spPr>
        <p:txBody>
          <a:bodyPr wrap="square" rtlCol="0">
            <a:spAutoFit/>
          </a:bodyPr>
          <a:lstStyle/>
          <a:p>
            <a:pPr lvl="0" algn="ctr" eaLnBrk="1" hangingPunct="1">
              <a:buNone/>
            </a:pPr>
            <a:r>
              <a:rPr lang="en-US" sz="2000" b="1" dirty="0" smtClean="0">
                <a:solidFill>
                  <a:prstClr val="black"/>
                </a:solidFill>
              </a:rPr>
              <a:t>Ms. Tracey </a:t>
            </a:r>
            <a:r>
              <a:rPr lang="en-US" sz="2000" b="1" dirty="0">
                <a:solidFill>
                  <a:prstClr val="black"/>
                </a:solidFill>
              </a:rPr>
              <a:t>Boyd-Vega</a:t>
            </a:r>
          </a:p>
          <a:p>
            <a:pPr lvl="0" algn="ctr" eaLnBrk="1" hangingPunct="1">
              <a:buNone/>
            </a:pPr>
            <a:r>
              <a:rPr lang="en-US" sz="2000" b="1" dirty="0">
                <a:solidFill>
                  <a:prstClr val="black"/>
                </a:solidFill>
              </a:rPr>
              <a:t>Director of Contracting Service</a:t>
            </a:r>
          </a:p>
        </p:txBody>
      </p:sp>
      <p:sp>
        <p:nvSpPr>
          <p:cNvPr id="8" name="TextBox 7"/>
          <p:cNvSpPr txBox="1"/>
          <p:nvPr/>
        </p:nvSpPr>
        <p:spPr>
          <a:xfrm>
            <a:off x="76200" y="3905071"/>
            <a:ext cx="3810000" cy="1200329"/>
          </a:xfrm>
          <a:prstGeom prst="rect">
            <a:avLst/>
          </a:prstGeom>
          <a:noFill/>
          <a:ln>
            <a:solidFill>
              <a:schemeClr val="tx1"/>
            </a:solidFill>
          </a:ln>
        </p:spPr>
        <p:txBody>
          <a:bodyPr wrap="square" rtlCol="0">
            <a:spAutoFit/>
          </a:bodyPr>
          <a:lstStyle/>
          <a:p>
            <a:pPr lvl="0" algn="ctr" eaLnBrk="1" hangingPunct="1">
              <a:buNone/>
            </a:pPr>
            <a:r>
              <a:rPr lang="en-US" b="1" dirty="0" smtClean="0">
                <a:solidFill>
                  <a:prstClr val="black"/>
                </a:solidFill>
              </a:rPr>
              <a:t>Mr. Robelto Joshua</a:t>
            </a:r>
          </a:p>
          <a:p>
            <a:pPr lvl="0" algn="ctr" eaLnBrk="1" hangingPunct="1">
              <a:buNone/>
            </a:pPr>
            <a:r>
              <a:rPr lang="en-US" b="1" dirty="0" smtClean="0">
                <a:solidFill>
                  <a:prstClr val="black"/>
                </a:solidFill>
              </a:rPr>
              <a:t>Chief</a:t>
            </a:r>
            <a:r>
              <a:rPr lang="en-US" b="1" dirty="0">
                <a:solidFill>
                  <a:prstClr val="black"/>
                </a:solidFill>
              </a:rPr>
              <a:t>, NCA Contracting </a:t>
            </a:r>
            <a:r>
              <a:rPr lang="en-US" b="1" dirty="0" smtClean="0">
                <a:solidFill>
                  <a:prstClr val="black"/>
                </a:solidFill>
              </a:rPr>
              <a:t>Service</a:t>
            </a:r>
          </a:p>
          <a:p>
            <a:pPr lvl="0" algn="ctr" eaLnBrk="1" hangingPunct="1">
              <a:buNone/>
            </a:pPr>
            <a:r>
              <a:rPr lang="en-US" b="1" dirty="0" smtClean="0">
                <a:solidFill>
                  <a:prstClr val="black"/>
                </a:solidFill>
              </a:rPr>
              <a:t>Stafford </a:t>
            </a:r>
            <a:r>
              <a:rPr lang="en-US" b="1" dirty="0">
                <a:solidFill>
                  <a:prstClr val="black"/>
                </a:solidFill>
              </a:rPr>
              <a:t>Office </a:t>
            </a:r>
            <a:endParaRPr lang="en-US" b="1" dirty="0" smtClean="0">
              <a:solidFill>
                <a:prstClr val="black"/>
              </a:solidFill>
            </a:endParaRPr>
          </a:p>
          <a:p>
            <a:pPr lvl="0" algn="ctr" eaLnBrk="1" hangingPunct="1">
              <a:buNone/>
            </a:pPr>
            <a:r>
              <a:rPr lang="en-US" b="1" dirty="0" smtClean="0">
                <a:solidFill>
                  <a:prstClr val="black"/>
                </a:solidFill>
              </a:rPr>
              <a:t>(</a:t>
            </a:r>
            <a:r>
              <a:rPr lang="en-US" b="1" dirty="0">
                <a:solidFill>
                  <a:prstClr val="black"/>
                </a:solidFill>
              </a:rPr>
              <a:t>Services</a:t>
            </a:r>
            <a:r>
              <a:rPr lang="en-US" b="1" dirty="0" smtClean="0">
                <a:solidFill>
                  <a:prstClr val="black"/>
                </a:solidFill>
              </a:rPr>
              <a:t>)</a:t>
            </a:r>
          </a:p>
        </p:txBody>
      </p:sp>
      <p:sp>
        <p:nvSpPr>
          <p:cNvPr id="10" name="TextBox 9"/>
          <p:cNvSpPr txBox="1"/>
          <p:nvPr/>
        </p:nvSpPr>
        <p:spPr>
          <a:xfrm>
            <a:off x="5181600" y="3864352"/>
            <a:ext cx="3810000" cy="1200329"/>
          </a:xfrm>
          <a:prstGeom prst="rect">
            <a:avLst/>
          </a:prstGeom>
          <a:noFill/>
          <a:ln>
            <a:solidFill>
              <a:schemeClr val="tx1"/>
            </a:solidFill>
          </a:ln>
        </p:spPr>
        <p:txBody>
          <a:bodyPr wrap="square" rtlCol="0">
            <a:spAutoFit/>
          </a:bodyPr>
          <a:lstStyle/>
          <a:p>
            <a:pPr lvl="0" algn="ctr" eaLnBrk="1" hangingPunct="1">
              <a:buNone/>
            </a:pPr>
            <a:r>
              <a:rPr lang="en-US" b="1" smtClean="0">
                <a:solidFill>
                  <a:prstClr val="black"/>
                </a:solidFill>
              </a:rPr>
              <a:t>[Vacant]</a:t>
            </a:r>
            <a:endParaRPr lang="en-US" b="1" dirty="0" smtClean="0">
              <a:solidFill>
                <a:prstClr val="black"/>
              </a:solidFill>
            </a:endParaRPr>
          </a:p>
          <a:p>
            <a:pPr lvl="0" algn="ctr" eaLnBrk="1" hangingPunct="1">
              <a:buNone/>
            </a:pPr>
            <a:r>
              <a:rPr lang="en-US" b="1" dirty="0" smtClean="0">
                <a:solidFill>
                  <a:prstClr val="black"/>
                </a:solidFill>
              </a:rPr>
              <a:t>Chief</a:t>
            </a:r>
            <a:r>
              <a:rPr lang="en-US" b="1" dirty="0">
                <a:solidFill>
                  <a:prstClr val="black"/>
                </a:solidFill>
              </a:rPr>
              <a:t>, NCA Contracting </a:t>
            </a:r>
            <a:r>
              <a:rPr lang="en-US" b="1" dirty="0" smtClean="0">
                <a:solidFill>
                  <a:prstClr val="black"/>
                </a:solidFill>
              </a:rPr>
              <a:t>Service</a:t>
            </a:r>
          </a:p>
          <a:p>
            <a:pPr lvl="0" algn="ctr" eaLnBrk="1" hangingPunct="1">
              <a:buNone/>
            </a:pPr>
            <a:r>
              <a:rPr lang="en-US" b="1" dirty="0" smtClean="0">
                <a:solidFill>
                  <a:prstClr val="black"/>
                </a:solidFill>
              </a:rPr>
              <a:t>DC Office </a:t>
            </a:r>
          </a:p>
          <a:p>
            <a:pPr lvl="0" algn="ctr" eaLnBrk="1" hangingPunct="1">
              <a:buNone/>
            </a:pPr>
            <a:r>
              <a:rPr lang="en-US" b="1" dirty="0" smtClean="0">
                <a:solidFill>
                  <a:prstClr val="black"/>
                </a:solidFill>
              </a:rPr>
              <a:t>(Construction)</a:t>
            </a:r>
          </a:p>
        </p:txBody>
      </p:sp>
      <p:cxnSp>
        <p:nvCxnSpPr>
          <p:cNvPr id="15" name="Straight Connector 14"/>
          <p:cNvCxnSpPr/>
          <p:nvPr/>
        </p:nvCxnSpPr>
        <p:spPr>
          <a:xfrm flipH="1">
            <a:off x="1986116" y="3399949"/>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6916" y="3399949"/>
            <a:ext cx="251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4" idx="0"/>
          </p:cNvCxnSpPr>
          <p:nvPr/>
        </p:nvCxnSpPr>
        <p:spPr>
          <a:xfrm>
            <a:off x="4567084" y="3171349"/>
            <a:ext cx="4916" cy="2035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81200" y="3399949"/>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91516" y="3399949"/>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57252" y="2006263"/>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392836" y="220399"/>
            <a:ext cx="8358327" cy="492443"/>
          </a:xfrm>
        </p:spPr>
        <p:txBody>
          <a:bodyPr/>
          <a:lstStyle/>
          <a:p>
            <a:pPr algn="ctr"/>
            <a:r>
              <a:rPr lang="en-US" b="1" dirty="0" smtClean="0"/>
              <a:t>NCA Contracting</a:t>
            </a:r>
            <a:endParaRPr lang="en-US" b="1" dirty="0"/>
          </a:p>
        </p:txBody>
      </p:sp>
      <p:sp>
        <p:nvSpPr>
          <p:cNvPr id="14" name="TextBox 13"/>
          <p:cNvSpPr txBox="1"/>
          <p:nvPr/>
        </p:nvSpPr>
        <p:spPr>
          <a:xfrm>
            <a:off x="1752600" y="5206663"/>
            <a:ext cx="5638800" cy="707886"/>
          </a:xfrm>
          <a:prstGeom prst="rect">
            <a:avLst/>
          </a:prstGeom>
          <a:noFill/>
          <a:ln>
            <a:solidFill>
              <a:schemeClr val="tx1"/>
            </a:solidFill>
          </a:ln>
        </p:spPr>
        <p:txBody>
          <a:bodyPr wrap="square" rtlCol="0">
            <a:spAutoFit/>
          </a:bodyPr>
          <a:lstStyle/>
          <a:p>
            <a:pPr lvl="0" algn="ctr" eaLnBrk="1" hangingPunct="1">
              <a:buNone/>
            </a:pPr>
            <a:r>
              <a:rPr lang="en-US" sz="2000" b="1" dirty="0" smtClean="0">
                <a:solidFill>
                  <a:prstClr val="black"/>
                </a:solidFill>
              </a:rPr>
              <a:t>Ms. Tyra Lee</a:t>
            </a:r>
            <a:endParaRPr lang="en-US" sz="2000" b="1" dirty="0">
              <a:solidFill>
                <a:prstClr val="black"/>
              </a:solidFill>
            </a:endParaRPr>
          </a:p>
          <a:p>
            <a:pPr lvl="0" algn="ctr" eaLnBrk="1" hangingPunct="1">
              <a:buNone/>
            </a:pPr>
            <a:r>
              <a:rPr lang="en-US" sz="2000" b="1" dirty="0" smtClean="0">
                <a:solidFill>
                  <a:prstClr val="black"/>
                </a:solidFill>
              </a:rPr>
              <a:t>Small Business Advocate</a:t>
            </a:r>
            <a:endParaRPr lang="en-US" sz="2000" b="1" dirty="0">
              <a:solidFill>
                <a:prstClr val="black"/>
              </a:solidFill>
            </a:endParaRPr>
          </a:p>
        </p:txBody>
      </p:sp>
      <p:pic>
        <p:nvPicPr>
          <p:cNvPr id="16" name="Picture 2" descr="C:\Users\cemcotherej\Desktop\icarelogo.jpg"/>
          <p:cNvPicPr>
            <a:picLocks noChangeAspect="1" noChangeArrowheads="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3"/>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18"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28</a:t>
            </a:fld>
            <a:endParaRPr lang="en-US" spc="-10" dirty="0"/>
          </a:p>
        </p:txBody>
      </p:sp>
    </p:spTree>
    <p:extLst>
      <p:ext uri="{BB962C8B-B14F-4D97-AF65-F5344CB8AC3E}">
        <p14:creationId xmlns:p14="http://schemas.microsoft.com/office/powerpoint/2010/main" val="4245499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58327" cy="984885"/>
          </a:xfrm>
        </p:spPr>
        <p:txBody>
          <a:bodyPr/>
          <a:lstStyle/>
          <a:p>
            <a:pPr algn="ctr"/>
            <a:r>
              <a:rPr lang="en-US" b="1" dirty="0">
                <a:latin typeface="Arial" panose="020B0604020202020204" pitchFamily="34" charset="0"/>
                <a:cs typeface="Arial" panose="020B0604020202020204" pitchFamily="34" charset="0"/>
              </a:rPr>
              <a:t>2014 NCA Veterans Small </a:t>
            </a:r>
            <a:r>
              <a:rPr lang="en-US" b="1" dirty="0" smtClean="0">
                <a:latin typeface="Arial" panose="020B0604020202020204" pitchFamily="34" charset="0"/>
                <a:cs typeface="Arial" panose="020B0604020202020204" pitchFamily="34" charset="0"/>
              </a:rPr>
              <a:t>Business Program</a:t>
            </a:r>
            <a:endParaRPr lang="en-US" b="1" dirty="0"/>
          </a:p>
        </p:txBody>
      </p:sp>
      <p:sp>
        <p:nvSpPr>
          <p:cNvPr id="3" name="Text Placeholder 2"/>
          <p:cNvSpPr>
            <a:spLocks noGrp="1"/>
          </p:cNvSpPr>
          <p:nvPr>
            <p:ph type="body" idx="1"/>
          </p:nvPr>
        </p:nvSpPr>
        <p:spPr>
          <a:xfrm>
            <a:off x="457200" y="1447800"/>
            <a:ext cx="8255000" cy="923330"/>
          </a:xfrm>
          <a:blipFill>
            <a:blip r:embed="rId3"/>
            <a:tile tx="0" ty="0" sx="100000" sy="100000" flip="none" algn="tl"/>
          </a:blipFill>
        </p:spPr>
        <p:txBody>
          <a:bodyPr/>
          <a:lstStyle/>
          <a:p>
            <a:pPr marL="742950" lvl="1" indent="-285750">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NCA goal of 84%; awarded 85.01%</a:t>
            </a:r>
          </a:p>
          <a:p>
            <a:pPr lvl="1"/>
            <a:endParaRPr lang="en-US" sz="1400" dirty="0"/>
          </a:p>
        </p:txBody>
      </p:sp>
      <p:pic>
        <p:nvPicPr>
          <p:cNvPr id="4"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5"/>
          </p:nvPr>
        </p:nvSpPr>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6"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29</a:t>
            </a:fld>
            <a:endParaRPr lang="en-US" spc="-10" dirty="0"/>
          </a:p>
        </p:txBody>
      </p:sp>
      <p:graphicFrame>
        <p:nvGraphicFramePr>
          <p:cNvPr id="9" name="Table 8"/>
          <p:cNvGraphicFramePr>
            <a:graphicFrameLocks noGrp="1"/>
          </p:cNvGraphicFramePr>
          <p:nvPr>
            <p:extLst>
              <p:ext uri="{D42A27DB-BD31-4B8C-83A1-F6EECF244321}">
                <p14:modId xmlns:p14="http://schemas.microsoft.com/office/powerpoint/2010/main" val="3129606048"/>
              </p:ext>
            </p:extLst>
          </p:nvPr>
        </p:nvGraphicFramePr>
        <p:xfrm>
          <a:off x="1447800" y="2743200"/>
          <a:ext cx="6418230" cy="2892380"/>
        </p:xfrm>
        <a:graphic>
          <a:graphicData uri="http://schemas.openxmlformats.org/drawingml/2006/table">
            <a:tbl>
              <a:tblPr firstRow="1" firstCol="1" bandRow="1">
                <a:tableStyleId>{5C22544A-7EE6-4342-B048-85BDC9FD1C3A}</a:tableStyleId>
              </a:tblPr>
              <a:tblGrid>
                <a:gridCol w="2139410"/>
                <a:gridCol w="2139410"/>
                <a:gridCol w="2139410"/>
              </a:tblGrid>
              <a:tr h="383404">
                <a:tc>
                  <a:txBody>
                    <a:bodyPr/>
                    <a:lstStyle/>
                    <a:p>
                      <a:pPr marL="0" marR="0" algn="ctr">
                        <a:spcBef>
                          <a:spcPts val="0"/>
                        </a:spcBef>
                        <a:spcAft>
                          <a:spcPts val="0"/>
                        </a:spcAft>
                      </a:pPr>
                      <a:r>
                        <a:rPr lang="en-US" sz="1600" b="1" dirty="0">
                          <a:effectLst/>
                        </a:rPr>
                        <a:t>NCA FY14</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Total FY14 Percentage</a:t>
                      </a:r>
                      <a:endParaRPr lang="en-US" sz="16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Total FY14 Dollars</a:t>
                      </a:r>
                      <a:endParaRPr lang="en-US" sz="1600" b="1">
                        <a:effectLst/>
                        <a:latin typeface="Calibri"/>
                        <a:ea typeface="Calibri"/>
                        <a:cs typeface="Times New Roman"/>
                      </a:endParaRPr>
                    </a:p>
                  </a:txBody>
                  <a:tcPr marL="68580" marR="68580" marT="0" marB="0"/>
                </a:tc>
              </a:tr>
              <a:tr h="383404">
                <a:tc>
                  <a:txBody>
                    <a:bodyPr/>
                    <a:lstStyle/>
                    <a:p>
                      <a:pPr marL="0" marR="0" algn="ctr">
                        <a:spcBef>
                          <a:spcPts val="0"/>
                        </a:spcBef>
                        <a:spcAft>
                          <a:spcPts val="0"/>
                        </a:spcAft>
                      </a:pPr>
                      <a:r>
                        <a:rPr lang="en-US" sz="1600" b="1" dirty="0">
                          <a:effectLst/>
                        </a:rPr>
                        <a:t>FY14 Small Business Awards</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85.01%</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$158,154,252.07</a:t>
                      </a:r>
                      <a:endParaRPr lang="en-US" sz="1600" b="1">
                        <a:effectLst/>
                        <a:latin typeface="Calibri"/>
                        <a:ea typeface="Calibri"/>
                        <a:cs typeface="Times New Roman"/>
                      </a:endParaRPr>
                    </a:p>
                  </a:txBody>
                  <a:tcPr marL="68580" marR="68580" marT="0" marB="0"/>
                </a:tc>
              </a:tr>
              <a:tr h="383404">
                <a:tc>
                  <a:txBody>
                    <a:bodyPr/>
                    <a:lstStyle/>
                    <a:p>
                      <a:pPr marL="0" marR="0" algn="ctr">
                        <a:spcBef>
                          <a:spcPts val="0"/>
                        </a:spcBef>
                        <a:spcAft>
                          <a:spcPts val="0"/>
                        </a:spcAft>
                      </a:pPr>
                      <a:r>
                        <a:rPr lang="en-US" sz="1600" b="1">
                          <a:effectLst/>
                        </a:rPr>
                        <a:t>FY14 SDVOSB Awards</a:t>
                      </a:r>
                      <a:endParaRPr lang="en-US" sz="16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64.12%</a:t>
                      </a:r>
                      <a:endParaRPr lang="en-US" sz="16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$119,296,966.62</a:t>
                      </a:r>
                      <a:endParaRPr lang="en-US" sz="1600" b="1">
                        <a:effectLst/>
                        <a:latin typeface="Calibri"/>
                        <a:ea typeface="Calibri"/>
                        <a:cs typeface="Times New Roman"/>
                      </a:endParaRPr>
                    </a:p>
                  </a:txBody>
                  <a:tcPr marL="68580" marR="68580" marT="0" marB="0"/>
                </a:tc>
              </a:tr>
              <a:tr h="383404">
                <a:tc>
                  <a:txBody>
                    <a:bodyPr/>
                    <a:lstStyle/>
                    <a:p>
                      <a:pPr marL="0" marR="0" algn="ctr">
                        <a:spcBef>
                          <a:spcPts val="0"/>
                        </a:spcBef>
                        <a:spcAft>
                          <a:spcPts val="0"/>
                        </a:spcAft>
                      </a:pPr>
                      <a:r>
                        <a:rPr lang="en-US" sz="1600" b="1">
                          <a:effectLst/>
                        </a:rPr>
                        <a:t>FY14 VOSB Awards</a:t>
                      </a:r>
                      <a:endParaRPr lang="en-US" sz="16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66.02%</a:t>
                      </a:r>
                      <a:endParaRPr lang="en-US" sz="16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$122,836,723.58</a:t>
                      </a:r>
                      <a:endParaRPr lang="en-US" sz="1600" b="1">
                        <a:effectLst/>
                        <a:latin typeface="Calibri"/>
                        <a:ea typeface="Calibri"/>
                        <a:cs typeface="Times New Roman"/>
                      </a:endParaRPr>
                    </a:p>
                  </a:txBody>
                  <a:tcPr marL="68580" marR="68580" marT="0" marB="0"/>
                </a:tc>
              </a:tr>
              <a:tr h="383404">
                <a:tc>
                  <a:txBody>
                    <a:bodyPr/>
                    <a:lstStyle/>
                    <a:p>
                      <a:pPr marL="0" marR="0" algn="ctr">
                        <a:spcBef>
                          <a:spcPts val="0"/>
                        </a:spcBef>
                        <a:spcAft>
                          <a:spcPts val="0"/>
                        </a:spcAft>
                      </a:pPr>
                      <a:r>
                        <a:rPr lang="en-US" sz="1600" b="1">
                          <a:effectLst/>
                        </a:rPr>
                        <a:t>FY14 WOSB Awards</a:t>
                      </a:r>
                      <a:endParaRPr lang="en-US" sz="16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4.77%</a:t>
                      </a:r>
                      <a:endParaRPr lang="en-US" sz="16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$8,881,960.23</a:t>
                      </a:r>
                      <a:endParaRPr lang="en-US" sz="1600" b="1">
                        <a:effectLst/>
                        <a:latin typeface="Calibri"/>
                        <a:ea typeface="Calibri"/>
                        <a:cs typeface="Times New Roman"/>
                      </a:endParaRPr>
                    </a:p>
                  </a:txBody>
                  <a:tcPr marL="68580" marR="68580" marT="0" marB="0"/>
                </a:tc>
              </a:tr>
              <a:tr h="383404">
                <a:tc>
                  <a:txBody>
                    <a:bodyPr/>
                    <a:lstStyle/>
                    <a:p>
                      <a:pPr marL="0" marR="0" algn="ctr">
                        <a:spcBef>
                          <a:spcPts val="0"/>
                        </a:spcBef>
                        <a:spcAft>
                          <a:spcPts val="0"/>
                        </a:spcAft>
                      </a:pPr>
                      <a:r>
                        <a:rPr lang="en-US" sz="1600" b="1">
                          <a:effectLst/>
                        </a:rPr>
                        <a:t>FY14 Minority Business Awards</a:t>
                      </a:r>
                      <a:endParaRPr lang="en-US" sz="16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33.81%</a:t>
                      </a:r>
                      <a:endParaRPr lang="en-US" sz="16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$62,899,261.98</a:t>
                      </a:r>
                      <a:endParaRPr lang="en-US" sz="1600" b="1">
                        <a:effectLst/>
                        <a:latin typeface="Calibri"/>
                        <a:ea typeface="Calibri"/>
                        <a:cs typeface="Times New Roman"/>
                      </a:endParaRPr>
                    </a:p>
                  </a:txBody>
                  <a:tcPr marL="68580" marR="68580" marT="0" marB="0"/>
                </a:tc>
              </a:tr>
              <a:tr h="383404">
                <a:tc>
                  <a:txBody>
                    <a:bodyPr/>
                    <a:lstStyle/>
                    <a:p>
                      <a:pPr marL="0" marR="0" algn="ctr">
                        <a:spcBef>
                          <a:spcPts val="0"/>
                        </a:spcBef>
                        <a:spcAft>
                          <a:spcPts val="0"/>
                        </a:spcAft>
                      </a:pPr>
                      <a:r>
                        <a:rPr lang="en-US" sz="1600" b="1">
                          <a:effectLst/>
                        </a:rPr>
                        <a:t>FY14 HUBZone Awards</a:t>
                      </a:r>
                      <a:endParaRPr lang="en-US" sz="16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6.61%</a:t>
                      </a:r>
                      <a:endParaRPr lang="en-US" sz="16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$12,303,145.77</a:t>
                      </a:r>
                      <a:endParaRPr lang="en-US" sz="16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6617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36" y="220399"/>
            <a:ext cx="8358327" cy="795088"/>
          </a:xfrm>
          <a:prstGeom prst="rect">
            <a:avLst/>
          </a:prstGeom>
        </p:spPr>
        <p:txBody>
          <a:bodyPr vert="horz" wrap="square" lIns="0" tIns="238759" rIns="0" bIns="0" rtlCol="0">
            <a:spAutoFit/>
          </a:bodyPr>
          <a:lstStyle/>
          <a:p>
            <a:pPr marL="2764155">
              <a:lnSpc>
                <a:spcPct val="100000"/>
              </a:lnSpc>
            </a:pPr>
            <a:r>
              <a:rPr lang="en-US" sz="3600" b="1" dirty="0" smtClean="0"/>
              <a:t>NCA</a:t>
            </a:r>
            <a:r>
              <a:rPr sz="3600" b="1" dirty="0" smtClean="0"/>
              <a:t> </a:t>
            </a:r>
            <a:r>
              <a:rPr sz="3600" b="1" dirty="0"/>
              <a:t>Hi</a:t>
            </a:r>
            <a:r>
              <a:rPr sz="3600" b="1" spc="10" dirty="0"/>
              <a:t>s</a:t>
            </a:r>
            <a:r>
              <a:rPr sz="3600" b="1" dirty="0"/>
              <a:t>tory</a:t>
            </a:r>
          </a:p>
        </p:txBody>
      </p:sp>
      <p:sp>
        <p:nvSpPr>
          <p:cNvPr id="3" name="object 3"/>
          <p:cNvSpPr txBox="1"/>
          <p:nvPr/>
        </p:nvSpPr>
        <p:spPr>
          <a:xfrm>
            <a:off x="304800" y="1496613"/>
            <a:ext cx="4495800" cy="1950277"/>
          </a:xfrm>
          <a:prstGeom prst="rect">
            <a:avLst/>
          </a:prstGeom>
          <a:blipFill>
            <a:blip r:embed="rId3"/>
            <a:tile tx="0" ty="0" sx="100000" sy="100000" flip="none" algn="tl"/>
          </a:blipFill>
        </p:spPr>
        <p:txBody>
          <a:bodyPr vert="horz" wrap="square" lIns="0" tIns="0" rIns="0" bIns="0" rtlCol="0">
            <a:spAutoFit/>
          </a:bodyPr>
          <a:lstStyle/>
          <a:p>
            <a:pPr marL="469900" marR="181610" indent="-457200">
              <a:lnSpc>
                <a:spcPct val="90000"/>
              </a:lnSpc>
              <a:buFont typeface="Wingdings" panose="05000000000000000000" pitchFamily="2" charset="2"/>
              <a:buChar char="Ø"/>
              <a:tabLst>
                <a:tab pos="356235" algn="l"/>
              </a:tabLst>
            </a:pPr>
            <a:r>
              <a:rPr sz="2800" spc="-15" dirty="0">
                <a:latin typeface="Arial"/>
                <a:cs typeface="Arial"/>
              </a:rPr>
              <a:t>Fir</a:t>
            </a:r>
            <a:r>
              <a:rPr sz="2800" spc="-10" dirty="0">
                <a:latin typeface="Arial"/>
                <a:cs typeface="Arial"/>
              </a:rPr>
              <a:t>st</a:t>
            </a:r>
            <a:r>
              <a:rPr sz="2800" spc="-5" dirty="0">
                <a:latin typeface="Arial"/>
                <a:cs typeface="Arial"/>
              </a:rPr>
              <a:t> </a:t>
            </a:r>
            <a:r>
              <a:rPr sz="2800" spc="-15" dirty="0">
                <a:latin typeface="Arial"/>
                <a:cs typeface="Arial"/>
              </a:rPr>
              <a:t>nat</a:t>
            </a:r>
            <a:r>
              <a:rPr sz="2800" spc="-5" dirty="0">
                <a:latin typeface="Arial"/>
                <a:cs typeface="Arial"/>
              </a:rPr>
              <a:t>i</a:t>
            </a:r>
            <a:r>
              <a:rPr sz="2800" spc="-20" dirty="0">
                <a:latin typeface="Arial"/>
                <a:cs typeface="Arial"/>
              </a:rPr>
              <a:t>o</a:t>
            </a:r>
            <a:r>
              <a:rPr sz="2800" spc="-15" dirty="0">
                <a:latin typeface="Arial"/>
                <a:cs typeface="Arial"/>
              </a:rPr>
              <a:t>nal ce</a:t>
            </a:r>
            <a:r>
              <a:rPr sz="2800" spc="-20" dirty="0">
                <a:latin typeface="Arial"/>
                <a:cs typeface="Arial"/>
              </a:rPr>
              <a:t>met</a:t>
            </a:r>
            <a:r>
              <a:rPr sz="2800" spc="-15" dirty="0">
                <a:latin typeface="Arial"/>
                <a:cs typeface="Arial"/>
              </a:rPr>
              <a:t>e</a:t>
            </a:r>
            <a:r>
              <a:rPr sz="2800" spc="-10" dirty="0">
                <a:latin typeface="Arial"/>
                <a:cs typeface="Arial"/>
              </a:rPr>
              <a:t>rie</a:t>
            </a:r>
            <a:r>
              <a:rPr sz="2800" spc="-15" dirty="0">
                <a:latin typeface="Arial"/>
                <a:cs typeface="Arial"/>
              </a:rPr>
              <a:t>s e</a:t>
            </a:r>
            <a:r>
              <a:rPr sz="2800" spc="-10" dirty="0">
                <a:latin typeface="Arial"/>
                <a:cs typeface="Arial"/>
              </a:rPr>
              <a:t>s</a:t>
            </a:r>
            <a:r>
              <a:rPr sz="2800" spc="-15" dirty="0">
                <a:latin typeface="Arial"/>
                <a:cs typeface="Arial"/>
              </a:rPr>
              <a:t>ta</a:t>
            </a:r>
            <a:r>
              <a:rPr sz="2800" spc="-10" dirty="0">
                <a:latin typeface="Arial"/>
                <a:cs typeface="Arial"/>
              </a:rPr>
              <a:t>blis</a:t>
            </a:r>
            <a:r>
              <a:rPr sz="2800" spc="-20" dirty="0">
                <a:latin typeface="Arial"/>
                <a:cs typeface="Arial"/>
              </a:rPr>
              <a:t>h</a:t>
            </a:r>
            <a:r>
              <a:rPr sz="2800" spc="-15" dirty="0">
                <a:latin typeface="Arial"/>
                <a:cs typeface="Arial"/>
              </a:rPr>
              <a:t>e</a:t>
            </a:r>
            <a:r>
              <a:rPr sz="2800" spc="-20" dirty="0">
                <a:latin typeface="Arial"/>
                <a:cs typeface="Arial"/>
              </a:rPr>
              <a:t>d</a:t>
            </a:r>
            <a:r>
              <a:rPr sz="2800" spc="-5" dirty="0">
                <a:latin typeface="Arial"/>
                <a:cs typeface="Arial"/>
              </a:rPr>
              <a:t> i</a:t>
            </a:r>
            <a:r>
              <a:rPr sz="2800" spc="-20" dirty="0">
                <a:latin typeface="Arial"/>
                <a:cs typeface="Arial"/>
              </a:rPr>
              <a:t>n</a:t>
            </a:r>
            <a:r>
              <a:rPr sz="2800" spc="-5" dirty="0">
                <a:latin typeface="Arial"/>
                <a:cs typeface="Arial"/>
              </a:rPr>
              <a:t> </a:t>
            </a:r>
            <a:r>
              <a:rPr sz="2800" spc="-10" dirty="0">
                <a:latin typeface="Arial"/>
                <a:cs typeface="Arial"/>
              </a:rPr>
              <a:t>1</a:t>
            </a:r>
            <a:r>
              <a:rPr sz="2800" spc="-20" dirty="0">
                <a:latin typeface="Arial"/>
                <a:cs typeface="Arial"/>
              </a:rPr>
              <a:t>8</a:t>
            </a:r>
            <a:r>
              <a:rPr sz="2800" spc="-15" dirty="0">
                <a:latin typeface="Arial"/>
                <a:cs typeface="Arial"/>
              </a:rPr>
              <a:t>6</a:t>
            </a:r>
            <a:r>
              <a:rPr sz="2800" spc="-20" dirty="0">
                <a:latin typeface="Arial"/>
                <a:cs typeface="Arial"/>
              </a:rPr>
              <a:t>2</a:t>
            </a:r>
            <a:endParaRPr sz="2800" dirty="0">
              <a:latin typeface="Arial"/>
              <a:cs typeface="Arial"/>
            </a:endParaRPr>
          </a:p>
          <a:p>
            <a:pPr marL="342900" indent="-342900">
              <a:lnSpc>
                <a:spcPct val="100000"/>
              </a:lnSpc>
              <a:spcBef>
                <a:spcPts val="45"/>
              </a:spcBef>
              <a:buFont typeface="Wingdings" panose="05000000000000000000" pitchFamily="2" charset="2"/>
              <a:buChar char="Ø"/>
            </a:pPr>
            <a:endParaRPr sz="2300" dirty="0">
              <a:latin typeface="Times New Roman"/>
              <a:cs typeface="Times New Roman"/>
            </a:endParaRPr>
          </a:p>
          <a:p>
            <a:pPr marL="469900" indent="-457200">
              <a:lnSpc>
                <a:spcPts val="3190"/>
              </a:lnSpc>
              <a:buFont typeface="Wingdings" panose="05000000000000000000" pitchFamily="2" charset="2"/>
              <a:buChar char="Ø"/>
              <a:tabLst>
                <a:tab pos="356235" algn="l"/>
              </a:tabLst>
            </a:pPr>
            <a:r>
              <a:rPr sz="2800" spc="-15" dirty="0">
                <a:latin typeface="Arial"/>
                <a:cs typeface="Arial"/>
              </a:rPr>
              <a:t>Prio</a:t>
            </a:r>
            <a:r>
              <a:rPr sz="2800" spc="-160" dirty="0">
                <a:latin typeface="Arial"/>
                <a:cs typeface="Arial"/>
              </a:rPr>
              <a:t>r</a:t>
            </a:r>
            <a:r>
              <a:rPr sz="2800" spc="-10" dirty="0">
                <a:latin typeface="Arial"/>
                <a:cs typeface="Arial"/>
              </a:rPr>
              <a:t>,</a:t>
            </a:r>
            <a:r>
              <a:rPr sz="2800" spc="-5" dirty="0">
                <a:latin typeface="Arial"/>
                <a:cs typeface="Arial"/>
              </a:rPr>
              <a:t> </a:t>
            </a:r>
            <a:r>
              <a:rPr sz="2800" spc="-10" dirty="0">
                <a:latin typeface="Arial"/>
                <a:cs typeface="Arial"/>
              </a:rPr>
              <a:t>s</a:t>
            </a:r>
            <a:r>
              <a:rPr sz="2800" spc="-15" dirty="0">
                <a:latin typeface="Arial"/>
                <a:cs typeface="Arial"/>
              </a:rPr>
              <a:t>oldie</a:t>
            </a:r>
            <a:r>
              <a:rPr sz="2800" spc="-5" dirty="0">
                <a:latin typeface="Arial"/>
                <a:cs typeface="Arial"/>
              </a:rPr>
              <a:t>r</a:t>
            </a:r>
            <a:r>
              <a:rPr sz="2800" spc="-15" dirty="0">
                <a:latin typeface="Arial"/>
                <a:cs typeface="Arial"/>
              </a:rPr>
              <a:t>s</a:t>
            </a:r>
            <a:r>
              <a:rPr sz="2800" spc="-5" dirty="0">
                <a:latin typeface="Arial"/>
                <a:cs typeface="Arial"/>
              </a:rPr>
              <a:t> </a:t>
            </a:r>
            <a:r>
              <a:rPr sz="2800" spc="-15" dirty="0">
                <a:latin typeface="Arial"/>
                <a:cs typeface="Arial"/>
              </a:rPr>
              <a:t>bur</a:t>
            </a:r>
            <a:r>
              <a:rPr sz="2800" spc="-5" dirty="0">
                <a:latin typeface="Arial"/>
                <a:cs typeface="Arial"/>
              </a:rPr>
              <a:t>i</a:t>
            </a:r>
            <a:r>
              <a:rPr sz="2800" spc="-20" dirty="0">
                <a:latin typeface="Arial"/>
                <a:cs typeface="Arial"/>
              </a:rPr>
              <a:t>ed</a:t>
            </a:r>
            <a:endParaRPr sz="2800" dirty="0">
              <a:latin typeface="Arial"/>
              <a:cs typeface="Arial"/>
            </a:endParaRPr>
          </a:p>
          <a:p>
            <a:pPr marL="355600">
              <a:lnSpc>
                <a:spcPts val="3190"/>
              </a:lnSpc>
            </a:pPr>
            <a:r>
              <a:rPr lang="en-US" sz="2800" spc="-20" dirty="0" smtClean="0">
                <a:latin typeface="Arial"/>
                <a:cs typeface="Arial"/>
              </a:rPr>
              <a:t> </a:t>
            </a:r>
            <a:r>
              <a:rPr sz="2800" spc="-20" dirty="0" smtClean="0">
                <a:latin typeface="Arial"/>
                <a:cs typeface="Arial"/>
              </a:rPr>
              <a:t>whe</a:t>
            </a:r>
            <a:r>
              <a:rPr sz="2800" dirty="0" smtClean="0">
                <a:latin typeface="Arial"/>
                <a:cs typeface="Arial"/>
              </a:rPr>
              <a:t>r</a:t>
            </a:r>
            <a:r>
              <a:rPr sz="2800" spc="-20" dirty="0" smtClean="0">
                <a:latin typeface="Arial"/>
                <a:cs typeface="Arial"/>
              </a:rPr>
              <a:t>e</a:t>
            </a:r>
            <a:r>
              <a:rPr sz="2800" spc="15" dirty="0" smtClean="0">
                <a:latin typeface="Arial"/>
                <a:cs typeface="Arial"/>
              </a:rPr>
              <a:t> </a:t>
            </a:r>
            <a:r>
              <a:rPr sz="2800" spc="-15" dirty="0">
                <a:latin typeface="Arial"/>
                <a:cs typeface="Arial"/>
              </a:rPr>
              <a:t>th</a:t>
            </a:r>
            <a:r>
              <a:rPr sz="2800" spc="-10" dirty="0">
                <a:latin typeface="Arial"/>
                <a:cs typeface="Arial"/>
              </a:rPr>
              <a:t>e</a:t>
            </a:r>
            <a:r>
              <a:rPr sz="2800" spc="-15" dirty="0">
                <a:latin typeface="Arial"/>
                <a:cs typeface="Arial"/>
              </a:rPr>
              <a:t>y</a:t>
            </a:r>
            <a:r>
              <a:rPr sz="2800" spc="-5" dirty="0">
                <a:latin typeface="Arial"/>
                <a:cs typeface="Arial"/>
              </a:rPr>
              <a:t> </a:t>
            </a:r>
            <a:r>
              <a:rPr sz="2800" spc="-10" dirty="0">
                <a:latin typeface="Arial"/>
                <a:cs typeface="Arial"/>
              </a:rPr>
              <a:t>fell</a:t>
            </a:r>
            <a:endParaRPr sz="2800" dirty="0">
              <a:latin typeface="Arial"/>
              <a:cs typeface="Arial"/>
            </a:endParaRPr>
          </a:p>
        </p:txBody>
      </p:sp>
      <p:sp>
        <p:nvSpPr>
          <p:cNvPr id="4" name="object 4"/>
          <p:cNvSpPr txBox="1"/>
          <p:nvPr/>
        </p:nvSpPr>
        <p:spPr>
          <a:xfrm>
            <a:off x="304800" y="4185718"/>
            <a:ext cx="4572000" cy="1938992"/>
          </a:xfrm>
          <a:prstGeom prst="rect">
            <a:avLst/>
          </a:prstGeom>
          <a:blipFill>
            <a:blip r:embed="rId3"/>
            <a:tile tx="0" ty="0" sx="100000" sy="100000" flip="none" algn="tl"/>
          </a:blipFill>
        </p:spPr>
        <p:txBody>
          <a:bodyPr vert="horz" wrap="square" lIns="0" tIns="0" rIns="0" bIns="0" rtlCol="0">
            <a:spAutoFit/>
          </a:bodyPr>
          <a:lstStyle/>
          <a:p>
            <a:pPr marL="12700" marR="5080" algn="just">
              <a:lnSpc>
                <a:spcPct val="90000"/>
              </a:lnSpc>
              <a:tabLst>
                <a:tab pos="356235" algn="l"/>
              </a:tabLst>
            </a:pPr>
            <a:r>
              <a:rPr sz="2800" spc="-10" dirty="0">
                <a:latin typeface="Arial"/>
                <a:cs typeface="Arial"/>
              </a:rPr>
              <a:t>“</a:t>
            </a:r>
            <a:r>
              <a:rPr sz="2800" spc="-335" dirty="0">
                <a:latin typeface="Arial"/>
                <a:cs typeface="Arial"/>
              </a:rPr>
              <a:t>T</a:t>
            </a:r>
            <a:r>
              <a:rPr sz="2800" spc="-20" dirty="0">
                <a:latin typeface="Arial"/>
                <a:cs typeface="Arial"/>
              </a:rPr>
              <a:t>o</a:t>
            </a:r>
            <a:r>
              <a:rPr sz="2800" spc="10" dirty="0">
                <a:latin typeface="Arial"/>
                <a:cs typeface="Arial"/>
              </a:rPr>
              <a:t> </a:t>
            </a:r>
            <a:r>
              <a:rPr sz="2800" spc="-15" dirty="0">
                <a:latin typeface="Arial"/>
                <a:cs typeface="Arial"/>
              </a:rPr>
              <a:t>care</a:t>
            </a:r>
            <a:r>
              <a:rPr sz="2800" spc="5" dirty="0">
                <a:latin typeface="Arial"/>
                <a:cs typeface="Arial"/>
              </a:rPr>
              <a:t> </a:t>
            </a:r>
            <a:r>
              <a:rPr sz="2800" spc="-15" dirty="0">
                <a:latin typeface="Arial"/>
                <a:cs typeface="Arial"/>
              </a:rPr>
              <a:t>for</a:t>
            </a:r>
            <a:r>
              <a:rPr sz="2800" spc="-5" dirty="0">
                <a:latin typeface="Arial"/>
                <a:cs typeface="Arial"/>
              </a:rPr>
              <a:t> </a:t>
            </a:r>
            <a:r>
              <a:rPr sz="2800" spc="-15" dirty="0">
                <a:latin typeface="Arial"/>
                <a:cs typeface="Arial"/>
              </a:rPr>
              <a:t>him</a:t>
            </a:r>
            <a:r>
              <a:rPr sz="2800" spc="10" dirty="0">
                <a:latin typeface="Arial"/>
                <a:cs typeface="Arial"/>
              </a:rPr>
              <a:t> </a:t>
            </a:r>
            <a:r>
              <a:rPr sz="2800" spc="-20" dirty="0">
                <a:latin typeface="Arial"/>
                <a:cs typeface="Arial"/>
              </a:rPr>
              <a:t>who</a:t>
            </a:r>
            <a:r>
              <a:rPr sz="2800" spc="-10" dirty="0">
                <a:latin typeface="Arial"/>
                <a:cs typeface="Arial"/>
              </a:rPr>
              <a:t> </a:t>
            </a:r>
            <a:r>
              <a:rPr sz="2800" spc="-15" dirty="0">
                <a:latin typeface="Arial"/>
                <a:cs typeface="Arial"/>
              </a:rPr>
              <a:t>sh</a:t>
            </a:r>
            <a:r>
              <a:rPr sz="2800" spc="-20" dirty="0">
                <a:latin typeface="Arial"/>
                <a:cs typeface="Arial"/>
              </a:rPr>
              <a:t>a</a:t>
            </a:r>
            <a:r>
              <a:rPr sz="2800" spc="-5" dirty="0">
                <a:latin typeface="Arial"/>
                <a:cs typeface="Arial"/>
              </a:rPr>
              <a:t>l</a:t>
            </a:r>
            <a:r>
              <a:rPr sz="2800" spc="-10" dirty="0">
                <a:latin typeface="Arial"/>
                <a:cs typeface="Arial"/>
              </a:rPr>
              <a:t>l</a:t>
            </a:r>
            <a:r>
              <a:rPr sz="2800" spc="-5" dirty="0">
                <a:latin typeface="Arial"/>
                <a:cs typeface="Arial"/>
              </a:rPr>
              <a:t> </a:t>
            </a:r>
            <a:r>
              <a:rPr sz="2800" spc="-15" dirty="0">
                <a:latin typeface="Arial"/>
                <a:cs typeface="Arial"/>
              </a:rPr>
              <a:t>h</a:t>
            </a:r>
            <a:r>
              <a:rPr sz="2800" spc="-20" dirty="0">
                <a:latin typeface="Arial"/>
                <a:cs typeface="Arial"/>
              </a:rPr>
              <a:t>a</a:t>
            </a:r>
            <a:r>
              <a:rPr sz="2800" spc="-10" dirty="0">
                <a:latin typeface="Arial"/>
                <a:cs typeface="Arial"/>
              </a:rPr>
              <a:t>v</a:t>
            </a:r>
            <a:r>
              <a:rPr sz="2800" spc="-20" dirty="0">
                <a:latin typeface="Arial"/>
                <a:cs typeface="Arial"/>
              </a:rPr>
              <a:t>e</a:t>
            </a:r>
            <a:r>
              <a:rPr sz="2800" spc="-5" dirty="0">
                <a:latin typeface="Arial"/>
                <a:cs typeface="Arial"/>
              </a:rPr>
              <a:t> </a:t>
            </a:r>
            <a:r>
              <a:rPr sz="2800" spc="-10" dirty="0">
                <a:latin typeface="Arial"/>
                <a:cs typeface="Arial"/>
              </a:rPr>
              <a:t>b</a:t>
            </a:r>
            <a:r>
              <a:rPr sz="2800" spc="-20" dirty="0">
                <a:latin typeface="Arial"/>
                <a:cs typeface="Arial"/>
              </a:rPr>
              <a:t>o</a:t>
            </a:r>
            <a:r>
              <a:rPr sz="2800" spc="-5" dirty="0">
                <a:latin typeface="Arial"/>
                <a:cs typeface="Arial"/>
              </a:rPr>
              <a:t>r</a:t>
            </a:r>
            <a:r>
              <a:rPr sz="2800" spc="-20" dirty="0">
                <a:latin typeface="Arial"/>
                <a:cs typeface="Arial"/>
              </a:rPr>
              <a:t>ne</a:t>
            </a:r>
            <a:r>
              <a:rPr sz="2800" spc="5"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15" dirty="0">
                <a:latin typeface="Arial"/>
                <a:cs typeface="Arial"/>
              </a:rPr>
              <a:t> ba</a:t>
            </a:r>
            <a:r>
              <a:rPr sz="2800" spc="-10" dirty="0">
                <a:latin typeface="Arial"/>
                <a:cs typeface="Arial"/>
              </a:rPr>
              <a:t>tt</a:t>
            </a:r>
            <a:r>
              <a:rPr sz="2800" spc="-5" dirty="0">
                <a:latin typeface="Arial"/>
                <a:cs typeface="Arial"/>
              </a:rPr>
              <a:t>l</a:t>
            </a:r>
            <a:r>
              <a:rPr sz="2800" spc="-15" dirty="0">
                <a:latin typeface="Arial"/>
                <a:cs typeface="Arial"/>
              </a:rPr>
              <a:t>e,</a:t>
            </a:r>
            <a:r>
              <a:rPr sz="2800" spc="-5" dirty="0">
                <a:latin typeface="Arial"/>
                <a:cs typeface="Arial"/>
              </a:rPr>
              <a:t> </a:t>
            </a:r>
            <a:r>
              <a:rPr sz="2800" spc="-20" dirty="0">
                <a:latin typeface="Arial"/>
                <a:cs typeface="Arial"/>
              </a:rPr>
              <a:t>a</a:t>
            </a:r>
            <a:r>
              <a:rPr sz="2800" spc="-15" dirty="0">
                <a:latin typeface="Arial"/>
                <a:cs typeface="Arial"/>
              </a:rPr>
              <a:t>n</a:t>
            </a:r>
            <a:r>
              <a:rPr sz="2800" spc="-20" dirty="0">
                <a:latin typeface="Arial"/>
                <a:cs typeface="Arial"/>
              </a:rPr>
              <a:t>d</a:t>
            </a:r>
            <a:r>
              <a:rPr sz="2800" spc="-5" dirty="0">
                <a:latin typeface="Arial"/>
                <a:cs typeface="Arial"/>
              </a:rPr>
              <a:t> f</a:t>
            </a:r>
            <a:r>
              <a:rPr sz="2800" spc="-15" dirty="0">
                <a:latin typeface="Arial"/>
                <a:cs typeface="Arial"/>
              </a:rPr>
              <a:t>or</a:t>
            </a:r>
            <a:r>
              <a:rPr sz="2800" spc="5" dirty="0">
                <a:latin typeface="Arial"/>
                <a:cs typeface="Arial"/>
              </a:rPr>
              <a:t> </a:t>
            </a:r>
            <a:r>
              <a:rPr sz="2800" spc="-20" dirty="0">
                <a:latin typeface="Arial"/>
                <a:cs typeface="Arial"/>
              </a:rPr>
              <a:t>h</a:t>
            </a:r>
            <a:r>
              <a:rPr sz="2800" spc="-5" dirty="0">
                <a:latin typeface="Arial"/>
                <a:cs typeface="Arial"/>
              </a:rPr>
              <a:t>i</a:t>
            </a:r>
            <a:r>
              <a:rPr sz="2800" spc="-15" dirty="0">
                <a:latin typeface="Arial"/>
                <a:cs typeface="Arial"/>
              </a:rPr>
              <a:t>s widow</a:t>
            </a:r>
            <a:r>
              <a:rPr sz="2800" spc="20" dirty="0">
                <a:latin typeface="Arial"/>
                <a:cs typeface="Arial"/>
              </a:rPr>
              <a:t> </a:t>
            </a:r>
            <a:r>
              <a:rPr sz="2800" spc="-20" dirty="0">
                <a:latin typeface="Arial"/>
                <a:cs typeface="Arial"/>
              </a:rPr>
              <a:t>and</a:t>
            </a:r>
            <a:r>
              <a:rPr sz="2800" spc="5" dirty="0">
                <a:latin typeface="Arial"/>
                <a:cs typeface="Arial"/>
              </a:rPr>
              <a:t> </a:t>
            </a:r>
            <a:r>
              <a:rPr sz="2800" spc="-20" dirty="0">
                <a:latin typeface="Arial"/>
                <a:cs typeface="Arial"/>
              </a:rPr>
              <a:t>h</a:t>
            </a:r>
            <a:r>
              <a:rPr sz="2800" spc="-5" dirty="0">
                <a:latin typeface="Arial"/>
                <a:cs typeface="Arial"/>
              </a:rPr>
              <a:t>i</a:t>
            </a:r>
            <a:r>
              <a:rPr sz="2800" spc="-15" dirty="0">
                <a:latin typeface="Arial"/>
                <a:cs typeface="Arial"/>
              </a:rPr>
              <a:t>s</a:t>
            </a:r>
            <a:r>
              <a:rPr sz="2800" spc="-10" dirty="0">
                <a:latin typeface="Arial"/>
                <a:cs typeface="Arial"/>
              </a:rPr>
              <a:t> </a:t>
            </a:r>
            <a:r>
              <a:rPr sz="2800" spc="-20" dirty="0">
                <a:latin typeface="Arial"/>
                <a:cs typeface="Arial"/>
              </a:rPr>
              <a:t>o</a:t>
            </a:r>
            <a:r>
              <a:rPr sz="2800" spc="-5" dirty="0">
                <a:latin typeface="Arial"/>
                <a:cs typeface="Arial"/>
              </a:rPr>
              <a:t>r</a:t>
            </a:r>
            <a:r>
              <a:rPr sz="2800" spc="-20" dirty="0">
                <a:latin typeface="Arial"/>
                <a:cs typeface="Arial"/>
              </a:rPr>
              <a:t>p</a:t>
            </a:r>
            <a:r>
              <a:rPr sz="2800" spc="-15" dirty="0">
                <a:latin typeface="Arial"/>
                <a:cs typeface="Arial"/>
              </a:rPr>
              <a:t>h</a:t>
            </a:r>
            <a:r>
              <a:rPr sz="2800" spc="-20" dirty="0">
                <a:latin typeface="Arial"/>
                <a:cs typeface="Arial"/>
              </a:rPr>
              <a:t>a</a:t>
            </a:r>
            <a:r>
              <a:rPr sz="2800" spc="-15" dirty="0">
                <a:latin typeface="Arial"/>
                <a:cs typeface="Arial"/>
              </a:rPr>
              <a:t>n</a:t>
            </a:r>
            <a:r>
              <a:rPr sz="2800" spc="-10" dirty="0" smtClean="0">
                <a:latin typeface="Arial"/>
                <a:cs typeface="Arial"/>
              </a:rPr>
              <a:t>.”</a:t>
            </a:r>
            <a:r>
              <a:rPr lang="en-US" sz="2800" spc="-10" dirty="0" smtClean="0">
                <a:latin typeface="Arial"/>
                <a:cs typeface="Arial"/>
              </a:rPr>
              <a:t> </a:t>
            </a:r>
          </a:p>
          <a:p>
            <a:pPr marL="469900" marR="5080" lvl="1">
              <a:lnSpc>
                <a:spcPct val="90000"/>
              </a:lnSpc>
              <a:tabLst>
                <a:tab pos="356235" algn="l"/>
              </a:tabLst>
            </a:pPr>
            <a:r>
              <a:rPr lang="en-US" sz="1600" i="1" spc="-10" dirty="0" smtClean="0">
                <a:latin typeface="Arial"/>
                <a:cs typeface="Arial"/>
              </a:rPr>
              <a:t>(2</a:t>
            </a:r>
            <a:r>
              <a:rPr lang="en-US" sz="1600" i="1" spc="-10" baseline="30000" dirty="0" smtClean="0">
                <a:latin typeface="Arial"/>
                <a:cs typeface="Arial"/>
              </a:rPr>
              <a:t>nd</a:t>
            </a:r>
            <a:r>
              <a:rPr lang="en-US" sz="1600" i="1" spc="-10" dirty="0" smtClean="0">
                <a:latin typeface="Arial"/>
                <a:cs typeface="Arial"/>
              </a:rPr>
              <a:t> Inaugural Address, March 4, 1865</a:t>
            </a:r>
            <a:r>
              <a:rPr lang="en-US" sz="2800" i="1" spc="-10" dirty="0" smtClean="0">
                <a:latin typeface="Arial"/>
                <a:cs typeface="Arial"/>
              </a:rPr>
              <a:t>)</a:t>
            </a:r>
            <a:endParaRPr sz="2800" i="1" dirty="0">
              <a:latin typeface="Arial"/>
              <a:cs typeface="Arial"/>
            </a:endParaRPr>
          </a:p>
        </p:txBody>
      </p:sp>
      <p:sp>
        <p:nvSpPr>
          <p:cNvPr id="5" name="object 5"/>
          <p:cNvSpPr/>
          <p:nvPr/>
        </p:nvSpPr>
        <p:spPr>
          <a:xfrm>
            <a:off x="5155001" y="1496613"/>
            <a:ext cx="3538601" cy="41148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133229" y="1487088"/>
            <a:ext cx="3548379" cy="4124325"/>
          </a:xfrm>
          <a:custGeom>
            <a:avLst/>
            <a:gdLst/>
            <a:ahLst/>
            <a:cxnLst/>
            <a:rect l="l" t="t" r="r" b="b"/>
            <a:pathLst>
              <a:path w="3548379" h="4124325">
                <a:moveTo>
                  <a:pt x="0" y="4124325"/>
                </a:moveTo>
                <a:lnTo>
                  <a:pt x="3548126" y="4124325"/>
                </a:lnTo>
                <a:lnTo>
                  <a:pt x="3548126" y="0"/>
                </a:lnTo>
                <a:lnTo>
                  <a:pt x="0" y="0"/>
                </a:lnTo>
                <a:lnTo>
                  <a:pt x="0" y="4124325"/>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5338650" y="5399647"/>
            <a:ext cx="3137535" cy="246221"/>
          </a:xfrm>
          <a:prstGeom prst="rect">
            <a:avLst/>
          </a:prstGeom>
        </p:spPr>
        <p:txBody>
          <a:bodyPr vert="horz" wrap="square" lIns="0" tIns="0" rIns="0" bIns="0" rtlCol="0">
            <a:spAutoFit/>
          </a:bodyPr>
          <a:lstStyle/>
          <a:p>
            <a:pPr marL="12700" algn="ctr">
              <a:lnSpc>
                <a:spcPct val="100000"/>
              </a:lnSpc>
            </a:pPr>
            <a:r>
              <a:rPr sz="1600" b="1" dirty="0" smtClean="0">
                <a:latin typeface="Arial"/>
                <a:cs typeface="Arial"/>
              </a:rPr>
              <a:t>Com</a:t>
            </a:r>
            <a:r>
              <a:rPr sz="1600" b="1" spc="-10" dirty="0" smtClean="0">
                <a:latin typeface="Arial"/>
                <a:cs typeface="Arial"/>
              </a:rPr>
              <a:t>m</a:t>
            </a:r>
            <a:r>
              <a:rPr sz="1600" b="1" dirty="0" smtClean="0">
                <a:latin typeface="Arial"/>
                <a:cs typeface="Arial"/>
              </a:rPr>
              <a:t>ander</a:t>
            </a:r>
            <a:r>
              <a:rPr lang="en-US" sz="1600" b="1" dirty="0" smtClean="0">
                <a:latin typeface="Arial"/>
                <a:cs typeface="Arial"/>
              </a:rPr>
              <a:t>-</a:t>
            </a:r>
            <a:r>
              <a:rPr sz="1600" b="1" dirty="0" smtClean="0">
                <a:latin typeface="Arial"/>
                <a:cs typeface="Arial"/>
              </a:rPr>
              <a:t>in</a:t>
            </a:r>
            <a:r>
              <a:rPr lang="en-US" sz="1600" b="1" dirty="0" smtClean="0">
                <a:latin typeface="Arial"/>
                <a:cs typeface="Arial"/>
              </a:rPr>
              <a:t>-</a:t>
            </a:r>
            <a:r>
              <a:rPr sz="1600" b="1" dirty="0" smtClean="0">
                <a:latin typeface="Arial"/>
                <a:cs typeface="Arial"/>
              </a:rPr>
              <a:t>Chief</a:t>
            </a:r>
            <a:r>
              <a:rPr sz="1600" b="1" spc="-10" dirty="0" smtClean="0">
                <a:latin typeface="Arial"/>
                <a:cs typeface="Arial"/>
              </a:rPr>
              <a:t> </a:t>
            </a:r>
            <a:r>
              <a:rPr sz="1600" b="1" dirty="0">
                <a:latin typeface="Arial"/>
                <a:cs typeface="Arial"/>
              </a:rPr>
              <a:t>L</a:t>
            </a:r>
            <a:r>
              <a:rPr sz="1600" b="1" spc="5" dirty="0">
                <a:latin typeface="Arial"/>
                <a:cs typeface="Arial"/>
              </a:rPr>
              <a:t>i</a:t>
            </a:r>
            <a:r>
              <a:rPr sz="1600" b="1" dirty="0">
                <a:latin typeface="Arial"/>
                <a:cs typeface="Arial"/>
              </a:rPr>
              <a:t>nco</a:t>
            </a:r>
            <a:r>
              <a:rPr sz="1600" b="1" spc="5" dirty="0">
                <a:latin typeface="Arial"/>
                <a:cs typeface="Arial"/>
              </a:rPr>
              <a:t>l</a:t>
            </a:r>
            <a:r>
              <a:rPr sz="1600" b="1" dirty="0">
                <a:latin typeface="Arial"/>
                <a:cs typeface="Arial"/>
              </a:rPr>
              <a:t>n</a:t>
            </a:r>
            <a:endParaRPr sz="1600" dirty="0">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pic>
        <p:nvPicPr>
          <p:cNvPr id="10" name="Picture 2" descr="C:\Users\cemcotherej\Desktop\icarelogo.jpg"/>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7"/>
          </p:nvPr>
        </p:nvSpPr>
        <p:spPr/>
        <p:txBody>
          <a:bodyPr/>
          <a:lstStyle/>
          <a:p>
            <a:pPr marL="102870">
              <a:lnSpc>
                <a:spcPct val="100000"/>
              </a:lnSpc>
            </a:pPr>
            <a:fld id="{81D60167-4931-47E6-BA6A-407CBD079E47}" type="slidenum">
              <a:rPr lang="en-US" spc="-10" smtClean="0"/>
              <a:t>3</a:t>
            </a:fld>
            <a:endParaRPr lang="en-US" spc="-10" dirty="0"/>
          </a:p>
        </p:txBody>
      </p:sp>
    </p:spTree>
    <p:extLst>
      <p:ext uri="{BB962C8B-B14F-4D97-AF65-F5344CB8AC3E}">
        <p14:creationId xmlns:p14="http://schemas.microsoft.com/office/powerpoint/2010/main" val="3038834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392836" y="220399"/>
            <a:ext cx="8358327" cy="846401"/>
          </a:xfrm>
        </p:spPr>
        <p:txBody>
          <a:bodyPr>
            <a:normAutofit fontScale="90000"/>
          </a:bodyPr>
          <a:lstStyle/>
          <a:p>
            <a:pPr algn="ctr"/>
            <a:r>
              <a:rPr lang="en-US" b="1" dirty="0" smtClean="0"/>
              <a:t>FY14 Small Business </a:t>
            </a:r>
            <a:br>
              <a:rPr lang="en-US" b="1" dirty="0" smtClean="0"/>
            </a:br>
            <a:r>
              <a:rPr lang="en-US" b="1" dirty="0" smtClean="0"/>
              <a:t>Contracts by NAICS Code</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3262317519"/>
              </p:ext>
            </p:extLst>
          </p:nvPr>
        </p:nvGraphicFramePr>
        <p:xfrm>
          <a:off x="152400" y="2438400"/>
          <a:ext cx="8763000" cy="2755948"/>
        </p:xfrm>
        <a:graphic>
          <a:graphicData uri="http://schemas.openxmlformats.org/drawingml/2006/table">
            <a:tbl>
              <a:tblPr firstRow="1" firstCol="1" bandRow="1">
                <a:tableStyleId>{5C22544A-7EE6-4342-B048-85BDC9FD1C3A}</a:tableStyleId>
              </a:tblPr>
              <a:tblGrid>
                <a:gridCol w="4498862"/>
                <a:gridCol w="1616982"/>
                <a:gridCol w="1421380"/>
                <a:gridCol w="1225776"/>
              </a:tblGrid>
              <a:tr h="495669">
                <a:tc>
                  <a:txBody>
                    <a:bodyPr/>
                    <a:lstStyle/>
                    <a:p>
                      <a:pPr marL="0" marR="0">
                        <a:spcBef>
                          <a:spcPts val="0"/>
                        </a:spcBef>
                        <a:spcAft>
                          <a:spcPts val="0"/>
                        </a:spcAft>
                      </a:pPr>
                      <a:r>
                        <a:rPr lang="en-US" sz="1600" b="1">
                          <a:effectLst/>
                        </a:rPr>
                        <a:t>Small Business contracts by NAICS code</a:t>
                      </a:r>
                    </a:p>
                    <a:p>
                      <a:pPr marL="0" marR="0">
                        <a:spcBef>
                          <a:spcPts val="0"/>
                        </a:spcBef>
                        <a:spcAft>
                          <a:spcPts val="0"/>
                        </a:spcAft>
                      </a:pPr>
                      <a:r>
                        <a:rPr lang="en-US" sz="1600" b="1">
                          <a:effectLst/>
                        </a:rPr>
                        <a:t> </a:t>
                      </a:r>
                    </a:p>
                    <a:p>
                      <a:pPr marL="0" marR="0">
                        <a:spcBef>
                          <a:spcPts val="0"/>
                        </a:spcBef>
                        <a:spcAft>
                          <a:spcPts val="0"/>
                        </a:spcAft>
                      </a:pPr>
                      <a:r>
                        <a:rPr lang="en-US" sz="1600" b="1">
                          <a:effectLst/>
                        </a:rPr>
                        <a:t>Description</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NAICS Code</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a:effectLst/>
                        </a:rPr>
                        <a:t>Amount Obligated</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Percent of Total Obligations</a:t>
                      </a:r>
                      <a:endParaRPr lang="en-US" sz="1600" b="1">
                        <a:effectLst/>
                        <a:latin typeface="Calibri"/>
                        <a:ea typeface="Calibri"/>
                        <a:cs typeface="Times New Roman"/>
                      </a:endParaRPr>
                    </a:p>
                  </a:txBody>
                  <a:tcPr marL="49137" marR="49137" marT="9213" marB="0" anchor="b"/>
                </a:tc>
              </a:tr>
              <a:tr h="262268">
                <a:tc>
                  <a:txBody>
                    <a:bodyPr/>
                    <a:lstStyle/>
                    <a:p>
                      <a:pPr marL="0" marR="0">
                        <a:spcBef>
                          <a:spcPts val="0"/>
                        </a:spcBef>
                        <a:spcAft>
                          <a:spcPts val="0"/>
                        </a:spcAft>
                      </a:pPr>
                      <a:r>
                        <a:rPr lang="en-US" sz="1600" b="1">
                          <a:effectLst/>
                        </a:rPr>
                        <a:t>CUT STONE AND STONE PRODUCT MANUFACTURING</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327991</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a:effectLst/>
                        </a:rPr>
                        <a:t>$37,604,593.01</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19.72%</a:t>
                      </a:r>
                      <a:endParaRPr lang="en-US" sz="1600" b="1">
                        <a:effectLst/>
                        <a:latin typeface="Calibri"/>
                        <a:ea typeface="Calibri"/>
                        <a:cs typeface="Times New Roman"/>
                      </a:endParaRPr>
                    </a:p>
                  </a:txBody>
                  <a:tcPr marL="9213" marR="9213" marT="9213" marB="0" anchor="b"/>
                </a:tc>
              </a:tr>
              <a:tr h="262268">
                <a:tc>
                  <a:txBody>
                    <a:bodyPr/>
                    <a:lstStyle/>
                    <a:p>
                      <a:pPr marL="0" marR="0">
                        <a:spcBef>
                          <a:spcPts val="0"/>
                        </a:spcBef>
                        <a:spcAft>
                          <a:spcPts val="0"/>
                        </a:spcAft>
                      </a:pPr>
                      <a:r>
                        <a:rPr lang="en-US" sz="1600" b="1">
                          <a:effectLst/>
                        </a:rPr>
                        <a:t>LANDSCAPING SERVICES</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561730</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a:effectLst/>
                        </a:rPr>
                        <a:t>$31,462,975.83</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16.50%</a:t>
                      </a:r>
                      <a:endParaRPr lang="en-US" sz="1600" b="1">
                        <a:effectLst/>
                        <a:latin typeface="Calibri"/>
                        <a:ea typeface="Calibri"/>
                        <a:cs typeface="Times New Roman"/>
                      </a:endParaRPr>
                    </a:p>
                  </a:txBody>
                  <a:tcPr marL="9213" marR="9213" marT="9213" marB="0" anchor="b"/>
                </a:tc>
              </a:tr>
              <a:tr h="262268">
                <a:tc>
                  <a:txBody>
                    <a:bodyPr/>
                    <a:lstStyle/>
                    <a:p>
                      <a:pPr marL="0" marR="0">
                        <a:spcBef>
                          <a:spcPts val="0"/>
                        </a:spcBef>
                        <a:spcAft>
                          <a:spcPts val="0"/>
                        </a:spcAft>
                      </a:pPr>
                      <a:r>
                        <a:rPr lang="en-US" sz="1600" b="1">
                          <a:effectLst/>
                        </a:rPr>
                        <a:t>CEMETERIES AND CREMATORIES</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812220</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a:effectLst/>
                        </a:rPr>
                        <a:t>$21,333,372.25</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11.19%</a:t>
                      </a:r>
                      <a:endParaRPr lang="en-US" sz="1600" b="1">
                        <a:effectLst/>
                        <a:latin typeface="Calibri"/>
                        <a:ea typeface="Calibri"/>
                        <a:cs typeface="Times New Roman"/>
                      </a:endParaRPr>
                    </a:p>
                  </a:txBody>
                  <a:tcPr marL="9213" marR="9213" marT="9213" marB="0" anchor="b"/>
                </a:tc>
              </a:tr>
              <a:tr h="241999">
                <a:tc>
                  <a:txBody>
                    <a:bodyPr/>
                    <a:lstStyle/>
                    <a:p>
                      <a:pPr marL="0" marR="0">
                        <a:spcBef>
                          <a:spcPts val="0"/>
                        </a:spcBef>
                        <a:spcAft>
                          <a:spcPts val="0"/>
                        </a:spcAft>
                      </a:pPr>
                      <a:r>
                        <a:rPr lang="en-US" sz="1600" b="1">
                          <a:effectLst/>
                        </a:rPr>
                        <a:t>OTHER HEAVY AND CIVIL ENGINEERING CONSTRUCTION</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237990</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a:effectLst/>
                        </a:rPr>
                        <a:t>$13,932,534.09</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7.31%</a:t>
                      </a:r>
                      <a:endParaRPr lang="en-US" sz="1600" b="1">
                        <a:effectLst/>
                        <a:latin typeface="Calibri"/>
                        <a:ea typeface="Calibri"/>
                        <a:cs typeface="Times New Roman"/>
                      </a:endParaRPr>
                    </a:p>
                  </a:txBody>
                  <a:tcPr marL="9213" marR="9213" marT="9213" marB="0" anchor="b"/>
                </a:tc>
              </a:tr>
              <a:tr h="262268">
                <a:tc>
                  <a:txBody>
                    <a:bodyPr/>
                    <a:lstStyle/>
                    <a:p>
                      <a:pPr marL="0" marR="0">
                        <a:spcBef>
                          <a:spcPts val="0"/>
                        </a:spcBef>
                        <a:spcAft>
                          <a:spcPts val="0"/>
                        </a:spcAft>
                      </a:pPr>
                      <a:r>
                        <a:rPr lang="en-US" sz="1600" b="1">
                          <a:effectLst/>
                        </a:rPr>
                        <a:t>COMMERCIAL &amp; INSTITUTIONAL BUIDLING CONSTRUCTION</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a:effectLst/>
                        </a:rPr>
                        <a:t>236220</a:t>
                      </a:r>
                      <a:endParaRPr lang="en-US" sz="1600" b="1">
                        <a:effectLst/>
                        <a:latin typeface="Calibri"/>
                        <a:ea typeface="Calibri"/>
                        <a:cs typeface="Times New Roman"/>
                      </a:endParaRPr>
                    </a:p>
                  </a:txBody>
                  <a:tcPr marL="66335" marR="66335" marT="9213" marB="0" anchor="b"/>
                </a:tc>
                <a:tc>
                  <a:txBody>
                    <a:bodyPr/>
                    <a:lstStyle/>
                    <a:p>
                      <a:pPr marL="0" marR="0">
                        <a:spcBef>
                          <a:spcPts val="0"/>
                        </a:spcBef>
                        <a:spcAft>
                          <a:spcPts val="0"/>
                        </a:spcAft>
                      </a:pPr>
                      <a:r>
                        <a:rPr lang="en-US" sz="1600" b="1">
                          <a:effectLst/>
                        </a:rPr>
                        <a:t>$8,215,938.28</a:t>
                      </a:r>
                      <a:endParaRPr lang="en-US" sz="1600" b="1">
                        <a:effectLst/>
                        <a:latin typeface="Calibri"/>
                        <a:ea typeface="Calibri"/>
                        <a:cs typeface="Times New Roman"/>
                      </a:endParaRPr>
                    </a:p>
                  </a:txBody>
                  <a:tcPr marL="49137" marR="49137" marT="9213" marB="0" anchor="b"/>
                </a:tc>
                <a:tc>
                  <a:txBody>
                    <a:bodyPr/>
                    <a:lstStyle/>
                    <a:p>
                      <a:pPr marL="0" marR="0">
                        <a:spcBef>
                          <a:spcPts val="0"/>
                        </a:spcBef>
                        <a:spcAft>
                          <a:spcPts val="0"/>
                        </a:spcAft>
                      </a:pPr>
                      <a:r>
                        <a:rPr lang="en-US" sz="1600" b="1" dirty="0">
                          <a:effectLst/>
                        </a:rPr>
                        <a:t>4.31%</a:t>
                      </a:r>
                      <a:endParaRPr lang="en-US" sz="1600" b="1" dirty="0">
                        <a:effectLst/>
                        <a:latin typeface="Calibri"/>
                        <a:ea typeface="Calibri"/>
                        <a:cs typeface="Times New Roman"/>
                      </a:endParaRPr>
                    </a:p>
                  </a:txBody>
                  <a:tcPr marL="9213" marR="9213" marT="9213" marB="0" anchor="b"/>
                </a:tc>
              </a:tr>
            </a:tbl>
          </a:graphicData>
        </a:graphic>
      </p:graphicFrame>
      <p:pic>
        <p:nvPicPr>
          <p:cNvPr id="11" name="Picture 2" descr="C:\Users\cemcotherej\Desktop\icarelogo.jpg"/>
          <p:cNvPicPr>
            <a:picLocks noChangeAspect="1" noChangeArrowheads="1"/>
          </p:cNvPicPr>
          <p:nvPr/>
        </p:nvPicPr>
        <p:blipFill>
          <a:blip r:embed="rId2"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13"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30</a:t>
            </a:fld>
            <a:endParaRPr lang="en-US" spc="-10" dirty="0"/>
          </a:p>
        </p:txBody>
      </p:sp>
    </p:spTree>
    <p:extLst>
      <p:ext uri="{BB962C8B-B14F-4D97-AF65-F5344CB8AC3E}">
        <p14:creationId xmlns:p14="http://schemas.microsoft.com/office/powerpoint/2010/main" val="1731662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5171" y="1371600"/>
            <a:ext cx="3962400" cy="4093428"/>
          </a:xfrm>
          <a:blipFill>
            <a:blip r:embed="rId3"/>
            <a:tile tx="0" ty="0" sx="100000" sy="100000" flip="none" algn="tl"/>
          </a:blipFill>
        </p:spPr>
        <p:txBody>
          <a:bodyPr/>
          <a:lstStyle/>
          <a:p>
            <a:pPr marL="342900" indent="-342900" eaLnBrk="1" fontAlgn="auto" hangingPunct="1">
              <a:spcAft>
                <a:spcPts val="0"/>
              </a:spcAft>
              <a:buFont typeface="Wingdings" panose="05000000000000000000" pitchFamily="2" charset="2"/>
              <a:buChar char="Ø"/>
              <a:defRPr/>
            </a:pPr>
            <a:r>
              <a:rPr lang="en-US" sz="1900" dirty="0"/>
              <a:t>Various </a:t>
            </a:r>
            <a:r>
              <a:rPr lang="en-US" sz="1900" dirty="0" smtClean="0"/>
              <a:t>small equipment and tools</a:t>
            </a:r>
            <a:endParaRPr lang="en-US" sz="1900" dirty="0"/>
          </a:p>
          <a:p>
            <a:pPr marL="342900" indent="-342900" eaLnBrk="1" fontAlgn="auto" hangingPunct="1">
              <a:spcAft>
                <a:spcPts val="0"/>
              </a:spcAft>
              <a:buFont typeface="Wingdings" panose="05000000000000000000" pitchFamily="2" charset="2"/>
              <a:buChar char="Ø"/>
              <a:defRPr/>
            </a:pPr>
            <a:r>
              <a:rPr lang="en-US" sz="1900" dirty="0"/>
              <a:t>Inscription Services</a:t>
            </a:r>
          </a:p>
          <a:p>
            <a:pPr marL="342900" indent="-342900" eaLnBrk="1" fontAlgn="auto" hangingPunct="1">
              <a:spcAft>
                <a:spcPts val="0"/>
              </a:spcAft>
              <a:buFont typeface="Wingdings" panose="05000000000000000000" pitchFamily="2" charset="2"/>
              <a:buChar char="Ø"/>
              <a:defRPr/>
            </a:pPr>
            <a:r>
              <a:rPr lang="en-US" sz="1900" dirty="0"/>
              <a:t>Headstone &amp; Markers- Blanks</a:t>
            </a:r>
          </a:p>
          <a:p>
            <a:pPr marL="342900" indent="-342900" eaLnBrk="1" fontAlgn="auto" hangingPunct="1">
              <a:spcAft>
                <a:spcPts val="0"/>
              </a:spcAft>
              <a:buFont typeface="Wingdings" panose="05000000000000000000" pitchFamily="2" charset="2"/>
              <a:buChar char="Ø"/>
              <a:defRPr/>
            </a:pPr>
            <a:r>
              <a:rPr lang="en-US" sz="1900" dirty="0"/>
              <a:t>Furniture</a:t>
            </a:r>
          </a:p>
          <a:p>
            <a:pPr marL="342900" indent="-342900" eaLnBrk="1" fontAlgn="auto" hangingPunct="1">
              <a:spcAft>
                <a:spcPts val="0"/>
              </a:spcAft>
              <a:buFont typeface="Wingdings" panose="05000000000000000000" pitchFamily="2" charset="2"/>
              <a:buChar char="Ø"/>
              <a:defRPr/>
            </a:pPr>
            <a:r>
              <a:rPr lang="en-US" sz="1900" dirty="0"/>
              <a:t>Grave liners</a:t>
            </a:r>
          </a:p>
          <a:p>
            <a:pPr marL="342900" indent="-342900" eaLnBrk="1" fontAlgn="auto" hangingPunct="1">
              <a:spcAft>
                <a:spcPts val="0"/>
              </a:spcAft>
              <a:buFont typeface="Wingdings" panose="05000000000000000000" pitchFamily="2" charset="2"/>
              <a:buChar char="Ø"/>
              <a:defRPr/>
            </a:pPr>
            <a:r>
              <a:rPr lang="en-US" sz="1900" dirty="0"/>
              <a:t>Turf Renovation/ Maintenance</a:t>
            </a:r>
          </a:p>
          <a:p>
            <a:pPr marL="342900" indent="-342900" eaLnBrk="1" fontAlgn="auto" hangingPunct="1">
              <a:spcAft>
                <a:spcPts val="0"/>
              </a:spcAft>
              <a:buFont typeface="Wingdings" panose="05000000000000000000" pitchFamily="2" charset="2"/>
              <a:buChar char="Ø"/>
              <a:defRPr/>
            </a:pPr>
            <a:r>
              <a:rPr lang="en-US" sz="1900" dirty="0"/>
              <a:t>Headstone Setting </a:t>
            </a:r>
          </a:p>
          <a:p>
            <a:pPr marL="342900" indent="-342900" eaLnBrk="1" fontAlgn="auto" hangingPunct="1">
              <a:spcAft>
                <a:spcPts val="0"/>
              </a:spcAft>
              <a:buFont typeface="Wingdings" panose="05000000000000000000" pitchFamily="2" charset="2"/>
              <a:buChar char="Ø"/>
              <a:defRPr/>
            </a:pPr>
            <a:r>
              <a:rPr lang="en-US" sz="1900" dirty="0"/>
              <a:t>Ground Maintenance</a:t>
            </a:r>
          </a:p>
          <a:p>
            <a:pPr marL="342900" indent="-342900" eaLnBrk="1" fontAlgn="auto" hangingPunct="1">
              <a:spcAft>
                <a:spcPts val="0"/>
              </a:spcAft>
              <a:buFont typeface="Wingdings" panose="05000000000000000000" pitchFamily="2" charset="2"/>
              <a:buChar char="Ø"/>
              <a:defRPr/>
            </a:pPr>
            <a:r>
              <a:rPr lang="en-US" sz="1900" dirty="0" smtClean="0"/>
              <a:t>Janitorial  </a:t>
            </a:r>
            <a:r>
              <a:rPr lang="en-US" sz="1900" dirty="0"/>
              <a:t>Services </a:t>
            </a:r>
          </a:p>
          <a:p>
            <a:pPr marL="342900" indent="-342900" eaLnBrk="1" fontAlgn="auto" hangingPunct="1">
              <a:spcAft>
                <a:spcPts val="0"/>
              </a:spcAft>
              <a:buFont typeface="Wingdings" panose="05000000000000000000" pitchFamily="2" charset="2"/>
              <a:buChar char="Ø"/>
              <a:defRPr/>
            </a:pPr>
            <a:r>
              <a:rPr lang="en-US" sz="1900" dirty="0"/>
              <a:t>Maintenance and Repair</a:t>
            </a:r>
          </a:p>
          <a:p>
            <a:pPr marL="342900" indent="-342900" eaLnBrk="1" fontAlgn="auto" hangingPunct="1">
              <a:spcAft>
                <a:spcPts val="0"/>
              </a:spcAft>
              <a:buFont typeface="Wingdings" panose="05000000000000000000" pitchFamily="2" charset="2"/>
              <a:buChar char="Ø"/>
              <a:defRPr/>
            </a:pPr>
            <a:r>
              <a:rPr lang="en-US" sz="1900" dirty="0"/>
              <a:t>Mow/Trimming Services</a:t>
            </a:r>
          </a:p>
          <a:p>
            <a:pPr marL="342900" indent="-342900" eaLnBrk="1" fontAlgn="auto" hangingPunct="1">
              <a:spcAft>
                <a:spcPts val="0"/>
              </a:spcAft>
              <a:buFont typeface="Wingdings" panose="05000000000000000000" pitchFamily="2" charset="2"/>
              <a:buChar char="Ø"/>
              <a:defRPr/>
            </a:pPr>
            <a:r>
              <a:rPr lang="en-US" sz="1900" dirty="0"/>
              <a:t>Waste Removal</a:t>
            </a:r>
          </a:p>
          <a:p>
            <a:pPr marL="342900" indent="-342900" eaLnBrk="1" fontAlgn="auto" hangingPunct="1">
              <a:spcAft>
                <a:spcPts val="0"/>
              </a:spcAft>
              <a:buFont typeface="Wingdings" panose="05000000000000000000" pitchFamily="2" charset="2"/>
              <a:buChar char="Ø"/>
              <a:defRPr/>
            </a:pPr>
            <a:r>
              <a:rPr lang="en-US" sz="1900" dirty="0"/>
              <a:t>Fertilizer &amp; Weed Control Services</a:t>
            </a:r>
          </a:p>
          <a:p>
            <a:pPr marL="342900" indent="-342900" eaLnBrk="1" fontAlgn="auto" hangingPunct="1">
              <a:spcAft>
                <a:spcPts val="0"/>
              </a:spcAft>
              <a:buFont typeface="Wingdings" panose="05000000000000000000" pitchFamily="2" charset="2"/>
              <a:buChar char="Ø"/>
              <a:defRPr/>
            </a:pPr>
            <a:r>
              <a:rPr lang="en-US" sz="1900" dirty="0"/>
              <a:t>Tree Pruning</a:t>
            </a:r>
          </a:p>
        </p:txBody>
      </p:sp>
      <p:sp>
        <p:nvSpPr>
          <p:cNvPr id="3" name="Title 2"/>
          <p:cNvSpPr>
            <a:spLocks noGrp="1"/>
          </p:cNvSpPr>
          <p:nvPr>
            <p:ph type="title"/>
          </p:nvPr>
        </p:nvSpPr>
        <p:spPr>
          <a:xfrm>
            <a:off x="392836" y="220399"/>
            <a:ext cx="8358327" cy="846401"/>
          </a:xfrm>
        </p:spPr>
        <p:txBody>
          <a:bodyPr>
            <a:normAutofit/>
          </a:bodyPr>
          <a:lstStyle/>
          <a:p>
            <a:pPr algn="ctr"/>
            <a:r>
              <a:rPr lang="en-US" b="1" dirty="0"/>
              <a:t>Type of Procurements NCA Solicits </a:t>
            </a:r>
          </a:p>
        </p:txBody>
      </p:sp>
      <p:sp>
        <p:nvSpPr>
          <p:cNvPr id="4" name="Content Placeholder 1"/>
          <p:cNvSpPr txBox="1">
            <a:spLocks/>
          </p:cNvSpPr>
          <p:nvPr/>
        </p:nvSpPr>
        <p:spPr bwMode="auto">
          <a:xfrm>
            <a:off x="4495800" y="1371600"/>
            <a:ext cx="4572000" cy="4038600"/>
          </a:xfrm>
          <a:prstGeom prst="rect">
            <a:avLst/>
          </a:prstGeom>
          <a:blipFill>
            <a:blip r:embed="rId3"/>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fontAlgn="auto" hangingPunct="1">
              <a:spcAft>
                <a:spcPts val="0"/>
              </a:spcAft>
              <a:buClr>
                <a:schemeClr val="tx1"/>
              </a:buClr>
              <a:buSzPct val="70000"/>
              <a:buFont typeface="Wingdings" panose="05000000000000000000" pitchFamily="2" charset="2"/>
              <a:buChar char="Ø"/>
              <a:defRPr/>
            </a:pPr>
            <a:r>
              <a:rPr lang="en-US" sz="1900" dirty="0"/>
              <a:t>Construction</a:t>
            </a:r>
            <a:r>
              <a:rPr lang="en-US" sz="1900" dirty="0">
                <a:solidFill>
                  <a:prstClr val="black"/>
                </a:solidFill>
              </a:rPr>
              <a:t> – A/E Services </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Repair Historic Perimeter Walls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Installation of Pre-Placed Crypts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Construct Columbaria/Memorial Walls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Renovation of Lodges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Replace Fences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Replace Admin &amp; </a:t>
            </a:r>
            <a:r>
              <a:rPr lang="en-US" sz="1900" dirty="0" smtClean="0">
                <a:solidFill>
                  <a:prstClr val="black"/>
                </a:solidFill>
              </a:rPr>
              <a:t>Maint </a:t>
            </a:r>
            <a:r>
              <a:rPr lang="en-US" sz="1900" dirty="0">
                <a:solidFill>
                  <a:prstClr val="black"/>
                </a:solidFill>
              </a:rPr>
              <a:t>Facilities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Gravesite Development</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Repair Erosion &amp; Storm Damage</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Repair Sidewalks &amp; </a:t>
            </a:r>
            <a:r>
              <a:rPr lang="en-US" sz="1900" dirty="0" smtClean="0">
                <a:solidFill>
                  <a:prstClr val="black"/>
                </a:solidFill>
              </a:rPr>
              <a:t>Roads</a:t>
            </a:r>
          </a:p>
          <a:p>
            <a:pPr eaLnBrk="1" fontAlgn="auto" hangingPunct="1">
              <a:spcAft>
                <a:spcPts val="0"/>
              </a:spcAft>
              <a:buClr>
                <a:schemeClr val="tx1"/>
              </a:buClr>
              <a:buSzPct val="70000"/>
              <a:buFont typeface="Wingdings" panose="05000000000000000000" pitchFamily="2" charset="2"/>
              <a:buChar char="Ø"/>
              <a:defRPr/>
            </a:pPr>
            <a:r>
              <a:rPr lang="en-US" sz="1900" dirty="0">
                <a:solidFill>
                  <a:prstClr val="black"/>
                </a:solidFill>
              </a:rPr>
              <a:t>Repair Irrigation Systems</a:t>
            </a:r>
          </a:p>
          <a:p>
            <a:pPr marL="109537" indent="0" eaLnBrk="1" fontAlgn="auto" hangingPunct="1">
              <a:spcAft>
                <a:spcPts val="0"/>
              </a:spcAft>
              <a:buClr>
                <a:schemeClr val="tx1"/>
              </a:buClr>
              <a:buSzPct val="70000"/>
              <a:buNone/>
              <a:defRPr/>
            </a:pPr>
            <a:endParaRPr lang="en-US" sz="1900" dirty="0">
              <a:solidFill>
                <a:prstClr val="black"/>
              </a:solidFill>
            </a:endParaRPr>
          </a:p>
        </p:txBody>
      </p:sp>
      <p:pic>
        <p:nvPicPr>
          <p:cNvPr id="7"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5"/>
          </p:nvPr>
        </p:nvSpPr>
        <p:spPr/>
        <p:txBody>
          <a:bodyPr/>
          <a:lstStyle/>
          <a:p>
            <a:pPr marL="12700">
              <a:lnSpc>
                <a:spcPct val="100000"/>
              </a:lnSpc>
            </a:pPr>
            <a:r>
              <a:rPr lang="en-US" smtClean="0"/>
              <a:t>150</a:t>
            </a:r>
            <a:r>
              <a:rPr lang="en-US" spc="-45" smtClean="0"/>
              <a:t> </a:t>
            </a:r>
            <a:r>
              <a:rPr lang="en-US" spc="-120" smtClean="0"/>
              <a:t>Y</a:t>
            </a:r>
            <a:r>
              <a:rPr lang="en-US" smtClean="0"/>
              <a:t>ears</a:t>
            </a:r>
            <a:r>
              <a:rPr lang="en-US" spc="-15" smtClean="0"/>
              <a:t> </a:t>
            </a:r>
            <a:r>
              <a:rPr lang="en-US" smtClean="0"/>
              <a:t>of Keepi</a:t>
            </a:r>
            <a:r>
              <a:rPr lang="en-US" spc="-10" smtClean="0"/>
              <a:t>n</a:t>
            </a:r>
            <a:r>
              <a:rPr lang="en-US" smtClean="0"/>
              <a:t>g</a:t>
            </a:r>
            <a:r>
              <a:rPr lang="en-US" spc="-45" smtClean="0"/>
              <a:t> </a:t>
            </a:r>
            <a:r>
              <a:rPr lang="en-US" smtClean="0"/>
              <a:t>t</a:t>
            </a:r>
            <a:r>
              <a:rPr lang="en-US" spc="5" smtClean="0"/>
              <a:t>h</a:t>
            </a:r>
            <a:r>
              <a:rPr lang="en-US" smtClean="0"/>
              <a:t>e</a:t>
            </a:r>
            <a:r>
              <a:rPr lang="en-US" spc="-10" smtClean="0"/>
              <a:t> </a:t>
            </a:r>
            <a:r>
              <a:rPr lang="en-US" smtClean="0"/>
              <a:t>Pro</a:t>
            </a:r>
            <a:r>
              <a:rPr lang="en-US" spc="5" smtClean="0"/>
              <a:t>m</a:t>
            </a:r>
            <a:r>
              <a:rPr lang="en-US" smtClean="0"/>
              <a:t>ise</a:t>
            </a:r>
            <a:endParaRPr lang="en-US" dirty="0"/>
          </a:p>
        </p:txBody>
      </p:sp>
      <p:sp>
        <p:nvSpPr>
          <p:cNvPr id="6"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31</a:t>
            </a:fld>
            <a:endParaRPr lang="en-US" spc="-10" dirty="0"/>
          </a:p>
        </p:txBody>
      </p:sp>
    </p:spTree>
    <p:extLst>
      <p:ext uri="{BB962C8B-B14F-4D97-AF65-F5344CB8AC3E}">
        <p14:creationId xmlns:p14="http://schemas.microsoft.com/office/powerpoint/2010/main" val="404492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00921.JPG"/>
          <p:cNvPicPr>
            <a:picLocks noChangeAspect="1"/>
          </p:cNvPicPr>
          <p:nvPr/>
        </p:nvPicPr>
        <p:blipFill>
          <a:blip r:embed="rId3" cstate="email"/>
          <a:stretch>
            <a:fillRect/>
          </a:stretch>
        </p:blipFill>
        <p:spPr>
          <a:xfrm>
            <a:off x="1811784" y="1295400"/>
            <a:ext cx="5486400" cy="4114800"/>
          </a:xfrm>
          <a:prstGeom prst="rect">
            <a:avLst/>
          </a:prstGeom>
          <a:ln>
            <a:solidFill>
              <a:schemeClr val="tx1"/>
            </a:solidFill>
          </a:ln>
        </p:spPr>
      </p:pic>
      <p:sp>
        <p:nvSpPr>
          <p:cNvPr id="10" name="Rectangle 9"/>
          <p:cNvSpPr/>
          <p:nvPr/>
        </p:nvSpPr>
        <p:spPr>
          <a:xfrm>
            <a:off x="1905000" y="5410200"/>
            <a:ext cx="5486400" cy="461665"/>
          </a:xfrm>
          <a:prstGeom prst="rect">
            <a:avLst/>
          </a:prstGeom>
        </p:spPr>
        <p:txBody>
          <a:bodyPr wrap="square">
            <a:spAutoFit/>
          </a:bodyPr>
          <a:lstStyle/>
          <a:p>
            <a:pPr algn="ctr"/>
            <a:r>
              <a:rPr lang="en-US" sz="2400" b="1" dirty="0" smtClean="0">
                <a:latin typeface="+mn-lt"/>
              </a:rPr>
              <a:t>Grounds maintenance</a:t>
            </a:r>
            <a:endParaRPr lang="en-US" sz="2400" b="1" dirty="0">
              <a:latin typeface="+mn-lt"/>
            </a:endParaRPr>
          </a:p>
        </p:txBody>
      </p:sp>
      <p:sp>
        <p:nvSpPr>
          <p:cNvPr id="8" name="Title 1"/>
          <p:cNvSpPr>
            <a:spLocks noGrp="1"/>
          </p:cNvSpPr>
          <p:nvPr>
            <p:ph type="title"/>
          </p:nvPr>
        </p:nvSpPr>
        <p:spPr>
          <a:xfrm>
            <a:off x="1638300" y="152400"/>
            <a:ext cx="5867400" cy="571500"/>
          </a:xfrm>
        </p:spPr>
        <p:txBody>
          <a:bodyPr/>
          <a:lstStyle/>
          <a:p>
            <a:pPr algn="l"/>
            <a:r>
              <a:rPr lang="en-US" sz="3200" b="1" dirty="0" smtClean="0"/>
              <a:t>Our Needs (What NCA Buys)</a:t>
            </a:r>
            <a:endParaRPr lang="en-US" sz="3200" b="1" dirty="0"/>
          </a:p>
        </p:txBody>
      </p:sp>
      <p:pic>
        <p:nvPicPr>
          <p:cNvPr id="6"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11"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32</a:t>
            </a:fld>
            <a:endParaRPr lang="en-US" spc="-10" dirty="0"/>
          </a:p>
        </p:txBody>
      </p:sp>
    </p:spTree>
    <p:extLst>
      <p:ext uri="{BB962C8B-B14F-4D97-AF65-F5344CB8AC3E}">
        <p14:creationId xmlns:p14="http://schemas.microsoft.com/office/powerpoint/2010/main" val="1871846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867400" cy="571500"/>
          </a:xfrm>
        </p:spPr>
        <p:txBody>
          <a:bodyPr/>
          <a:lstStyle/>
          <a:p>
            <a:pPr algn="l"/>
            <a:r>
              <a:rPr lang="en-US" sz="3200" b="1" dirty="0" smtClean="0"/>
              <a:t>Our Needs (What NCA Buys)</a:t>
            </a:r>
            <a:endParaRPr lang="en-US" sz="3200" b="1" dirty="0"/>
          </a:p>
        </p:txBody>
      </p:sp>
      <p:pic>
        <p:nvPicPr>
          <p:cNvPr id="6" name="Content Placeholder 5" descr="Innovation_Toro vehicle.jpg"/>
          <p:cNvPicPr>
            <a:picLocks noGrp="1" noChangeAspect="1"/>
          </p:cNvPicPr>
          <p:nvPr>
            <p:ph sz="half" idx="4294967295"/>
          </p:nvPr>
        </p:nvPicPr>
        <p:blipFill>
          <a:blip r:embed="rId3" cstate="email"/>
          <a:stretch>
            <a:fillRect/>
          </a:stretch>
        </p:blipFill>
        <p:spPr>
          <a:xfrm>
            <a:off x="381000" y="2362200"/>
            <a:ext cx="4260133" cy="3200400"/>
          </a:xfrm>
          <a:prstGeom prst="rect">
            <a:avLst/>
          </a:prstGeom>
          <a:ln>
            <a:solidFill>
              <a:schemeClr val="tx1"/>
            </a:solidFill>
          </a:ln>
        </p:spPr>
      </p:pic>
      <p:sp>
        <p:nvSpPr>
          <p:cNvPr id="4" name="Content Placeholder 3"/>
          <p:cNvSpPr>
            <a:spLocks noGrp="1"/>
          </p:cNvSpPr>
          <p:nvPr>
            <p:ph sz="half" idx="2"/>
          </p:nvPr>
        </p:nvSpPr>
        <p:spPr>
          <a:xfrm>
            <a:off x="4724400" y="1143000"/>
            <a:ext cx="4229100" cy="4525963"/>
          </a:xfrm>
        </p:spPr>
        <p:txBody>
          <a:bodyPr/>
          <a:lstStyle/>
          <a:p>
            <a:pPr>
              <a:buNone/>
            </a:pPr>
            <a:endParaRPr lang="en-US" dirty="0" smtClean="0"/>
          </a:p>
          <a:p>
            <a:pPr>
              <a:buNone/>
            </a:pPr>
            <a:endParaRPr lang="en-US" dirty="0"/>
          </a:p>
        </p:txBody>
      </p:sp>
      <p:sp>
        <p:nvSpPr>
          <p:cNvPr id="7" name="TextBox 6"/>
          <p:cNvSpPr txBox="1"/>
          <p:nvPr/>
        </p:nvSpPr>
        <p:spPr>
          <a:xfrm>
            <a:off x="304800" y="1905000"/>
            <a:ext cx="4114800" cy="461665"/>
          </a:xfrm>
          <a:prstGeom prst="rect">
            <a:avLst/>
          </a:prstGeom>
          <a:noFill/>
        </p:spPr>
        <p:txBody>
          <a:bodyPr wrap="square" rtlCol="0">
            <a:spAutoFit/>
          </a:bodyPr>
          <a:lstStyle/>
          <a:p>
            <a:pPr>
              <a:spcBef>
                <a:spcPts val="0"/>
              </a:spcBef>
            </a:pPr>
            <a:r>
              <a:rPr lang="en-US" sz="2400" b="1" dirty="0" smtClean="0">
                <a:latin typeface="+mn-lt"/>
              </a:rPr>
              <a:t>Equipment and vehicles</a:t>
            </a:r>
          </a:p>
        </p:txBody>
      </p:sp>
      <p:pic>
        <p:nvPicPr>
          <p:cNvPr id="8" name="Picture 7" descr="Nat Cem Sched Office_Group.jpg"/>
          <p:cNvPicPr>
            <a:picLocks noChangeAspect="1"/>
          </p:cNvPicPr>
          <p:nvPr/>
        </p:nvPicPr>
        <p:blipFill>
          <a:blip r:embed="rId4" cstate="email"/>
          <a:stretch>
            <a:fillRect/>
          </a:stretch>
        </p:blipFill>
        <p:spPr>
          <a:xfrm>
            <a:off x="4267200" y="1600200"/>
            <a:ext cx="4130294" cy="3108960"/>
          </a:xfrm>
          <a:prstGeom prst="rect">
            <a:avLst/>
          </a:prstGeom>
          <a:ln>
            <a:solidFill>
              <a:schemeClr val="tx1"/>
            </a:solidFill>
          </a:ln>
        </p:spPr>
      </p:pic>
      <p:sp>
        <p:nvSpPr>
          <p:cNvPr id="9" name="TextBox 8"/>
          <p:cNvSpPr txBox="1"/>
          <p:nvPr/>
        </p:nvSpPr>
        <p:spPr>
          <a:xfrm>
            <a:off x="4909611" y="5181600"/>
            <a:ext cx="4343400" cy="830997"/>
          </a:xfrm>
          <a:prstGeom prst="rect">
            <a:avLst/>
          </a:prstGeom>
          <a:noFill/>
        </p:spPr>
        <p:txBody>
          <a:bodyPr wrap="square" rtlCol="0">
            <a:spAutoFit/>
          </a:bodyPr>
          <a:lstStyle/>
          <a:p>
            <a:r>
              <a:rPr lang="en-US" sz="2400" b="1" dirty="0" smtClean="0">
                <a:latin typeface="+mn-lt"/>
              </a:rPr>
              <a:t>Office supplies, equipment, and equipment maintenance </a:t>
            </a:r>
            <a:endParaRPr lang="en-US" sz="2400" b="1" dirty="0">
              <a:latin typeface="+mn-lt"/>
            </a:endParaRPr>
          </a:p>
        </p:txBody>
      </p:sp>
      <p:pic>
        <p:nvPicPr>
          <p:cNvPr id="10" name="Picture 2" descr="C:\Users\cemcotherej\Desktop\icarelogo.jpg"/>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12"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33</a:t>
            </a:fld>
            <a:endParaRPr lang="en-US" spc="-10" dirty="0"/>
          </a:p>
        </p:txBody>
      </p:sp>
    </p:spTree>
    <p:extLst>
      <p:ext uri="{BB962C8B-B14F-4D97-AF65-F5344CB8AC3E}">
        <p14:creationId xmlns:p14="http://schemas.microsoft.com/office/powerpoint/2010/main" val="2723811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381000" y="1371600"/>
            <a:ext cx="4229100" cy="3352800"/>
          </a:xfrm>
          <a:prstGeom prst="rect">
            <a:avLst/>
          </a:prstGeom>
        </p:spPr>
        <p:txBody>
          <a:bodyPr/>
          <a:lstStyle/>
          <a:p>
            <a:r>
              <a:rPr lang="en-US" sz="2400" b="1" dirty="0" smtClean="0"/>
              <a:t>Services</a:t>
            </a:r>
          </a:p>
          <a:p>
            <a:pPr lvl="1">
              <a:spcBef>
                <a:spcPts val="0"/>
              </a:spcBef>
              <a:buNone/>
            </a:pPr>
            <a:r>
              <a:rPr lang="en-US" b="1" dirty="0" smtClean="0"/>
              <a:t>	- </a:t>
            </a:r>
            <a:r>
              <a:rPr lang="en-US" sz="2000" b="1" dirty="0" smtClean="0"/>
              <a:t>Counseling and advisory</a:t>
            </a:r>
          </a:p>
          <a:p>
            <a:pPr lvl="1">
              <a:spcBef>
                <a:spcPts val="0"/>
              </a:spcBef>
              <a:buNone/>
            </a:pPr>
            <a:r>
              <a:rPr lang="en-US" sz="2000" b="1" dirty="0" smtClean="0"/>
              <a:t>	- Training</a:t>
            </a:r>
          </a:p>
          <a:p>
            <a:pPr lvl="1">
              <a:spcBef>
                <a:spcPts val="0"/>
              </a:spcBef>
              <a:buNone/>
            </a:pPr>
            <a:r>
              <a:rPr lang="en-US" sz="2000" b="1" dirty="0" smtClean="0"/>
              <a:t>	- Security</a:t>
            </a:r>
          </a:p>
          <a:p>
            <a:pPr lvl="1">
              <a:spcBef>
                <a:spcPts val="0"/>
              </a:spcBef>
              <a:buNone/>
            </a:pPr>
            <a:r>
              <a:rPr lang="en-US" sz="2000" b="1" dirty="0" smtClean="0"/>
              <a:t>	- Janitorial</a:t>
            </a:r>
          </a:p>
          <a:p>
            <a:pPr lvl="1">
              <a:spcBef>
                <a:spcPts val="0"/>
              </a:spcBef>
              <a:buNone/>
            </a:pPr>
            <a:r>
              <a:rPr lang="en-US" sz="2000" b="1" dirty="0" smtClean="0"/>
              <a:t>	- Trash and garbage</a:t>
            </a:r>
          </a:p>
          <a:p>
            <a:pPr lvl="1">
              <a:spcBef>
                <a:spcPts val="0"/>
              </a:spcBef>
              <a:buNone/>
            </a:pPr>
            <a:r>
              <a:rPr lang="en-US" sz="2000" b="1" dirty="0" smtClean="0"/>
              <a:t>	  disposal</a:t>
            </a:r>
            <a:endParaRPr lang="en-US" sz="2000" b="1" dirty="0"/>
          </a:p>
        </p:txBody>
      </p:sp>
      <p:pic>
        <p:nvPicPr>
          <p:cNvPr id="6" name="Content Placeholder 5" descr="Caretaker Course_Outdoors_Spring 11.jpg"/>
          <p:cNvPicPr>
            <a:picLocks noGrp="1" noChangeAspect="1"/>
          </p:cNvPicPr>
          <p:nvPr>
            <p:ph sz="half" idx="2"/>
          </p:nvPr>
        </p:nvPicPr>
        <p:blipFill>
          <a:blip r:embed="rId3" cstate="email"/>
          <a:stretch>
            <a:fillRect/>
          </a:stretch>
        </p:blipFill>
        <p:spPr>
          <a:xfrm>
            <a:off x="3810000" y="2514600"/>
            <a:ext cx="4474397" cy="2971800"/>
          </a:xfrm>
          <a:ln>
            <a:solidFill>
              <a:schemeClr val="tx1"/>
            </a:solidFill>
          </a:ln>
        </p:spPr>
      </p:pic>
      <p:sp>
        <p:nvSpPr>
          <p:cNvPr id="7" name="Title 1"/>
          <p:cNvSpPr txBox="1">
            <a:spLocks/>
          </p:cNvSpPr>
          <p:nvPr/>
        </p:nvSpPr>
        <p:spPr bwMode="auto">
          <a:xfrm>
            <a:off x="1676400" y="157209"/>
            <a:ext cx="586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b="1" dirty="0" smtClean="0"/>
              <a:t>Our Needs (What NCA Buys)</a:t>
            </a:r>
            <a:endParaRPr lang="en-US" sz="3200" b="1" dirty="0"/>
          </a:p>
        </p:txBody>
      </p:sp>
      <p:pic>
        <p:nvPicPr>
          <p:cNvPr id="8"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10"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34</a:t>
            </a:fld>
            <a:endParaRPr lang="en-US" spc="-10" dirty="0"/>
          </a:p>
        </p:txBody>
      </p:sp>
    </p:spTree>
    <p:extLst>
      <p:ext uri="{BB962C8B-B14F-4D97-AF65-F5344CB8AC3E}">
        <p14:creationId xmlns:p14="http://schemas.microsoft.com/office/powerpoint/2010/main" val="308037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6239" y="1630680"/>
            <a:ext cx="4040188" cy="803275"/>
          </a:xfrm>
        </p:spPr>
        <p:txBody>
          <a:bodyPr/>
          <a:lstStyle/>
          <a:p>
            <a:pPr>
              <a:spcBef>
                <a:spcPts val="0"/>
              </a:spcBef>
            </a:pPr>
            <a:r>
              <a:rPr lang="en-US" dirty="0" smtClean="0"/>
              <a:t>Architectural and engineering services</a:t>
            </a:r>
            <a:endParaRPr lang="en-US" dirty="0"/>
          </a:p>
        </p:txBody>
      </p:sp>
      <p:pic>
        <p:nvPicPr>
          <p:cNvPr id="9" name="Content Placeholder 8" descr="People and Places 01.jpg"/>
          <p:cNvPicPr>
            <a:picLocks noGrp="1" noChangeAspect="1"/>
          </p:cNvPicPr>
          <p:nvPr>
            <p:ph sz="half" idx="2"/>
          </p:nvPr>
        </p:nvPicPr>
        <p:blipFill>
          <a:blip r:embed="rId3" cstate="email"/>
          <a:stretch>
            <a:fillRect/>
          </a:stretch>
        </p:blipFill>
        <p:spPr>
          <a:xfrm>
            <a:off x="472439" y="2468880"/>
            <a:ext cx="4040188" cy="2958824"/>
          </a:xfrm>
          <a:ln>
            <a:solidFill>
              <a:schemeClr val="tx1"/>
            </a:solidFill>
          </a:ln>
        </p:spPr>
      </p:pic>
      <p:sp>
        <p:nvSpPr>
          <p:cNvPr id="5" name="Text Placeholder 4"/>
          <p:cNvSpPr>
            <a:spLocks noGrp="1"/>
          </p:cNvSpPr>
          <p:nvPr>
            <p:ph type="body" sz="quarter" idx="3"/>
          </p:nvPr>
        </p:nvSpPr>
        <p:spPr>
          <a:xfrm>
            <a:off x="4965064" y="3840480"/>
            <a:ext cx="4041775" cy="457200"/>
          </a:xfrm>
        </p:spPr>
        <p:txBody>
          <a:bodyPr/>
          <a:lstStyle/>
          <a:p>
            <a:r>
              <a:rPr lang="en-US" dirty="0" smtClean="0"/>
              <a:t>Construction</a:t>
            </a:r>
            <a:endParaRPr lang="en-US" dirty="0"/>
          </a:p>
        </p:txBody>
      </p:sp>
      <p:pic>
        <p:nvPicPr>
          <p:cNvPr id="8" name="Content Placeholder 7" descr="DSC_0103.jpg"/>
          <p:cNvPicPr>
            <a:picLocks noGrp="1" noChangeAspect="1"/>
          </p:cNvPicPr>
          <p:nvPr>
            <p:ph sz="quarter" idx="4"/>
          </p:nvPr>
        </p:nvPicPr>
        <p:blipFill>
          <a:blip r:embed="rId4" cstate="email"/>
          <a:stretch>
            <a:fillRect/>
          </a:stretch>
        </p:blipFill>
        <p:spPr>
          <a:xfrm>
            <a:off x="4953000" y="914400"/>
            <a:ext cx="3901439" cy="2926080"/>
          </a:xfrm>
          <a:ln>
            <a:solidFill>
              <a:schemeClr val="tx1"/>
            </a:solidFill>
          </a:ln>
        </p:spPr>
      </p:pic>
      <p:sp>
        <p:nvSpPr>
          <p:cNvPr id="10" name="Title 1"/>
          <p:cNvSpPr>
            <a:spLocks noGrp="1"/>
          </p:cNvSpPr>
          <p:nvPr>
            <p:ph type="title"/>
          </p:nvPr>
        </p:nvSpPr>
        <p:spPr>
          <a:xfrm>
            <a:off x="1371600" y="152400"/>
            <a:ext cx="5867400" cy="571500"/>
          </a:xfrm>
        </p:spPr>
        <p:txBody>
          <a:bodyPr/>
          <a:lstStyle/>
          <a:p>
            <a:pPr algn="l"/>
            <a:r>
              <a:rPr lang="en-US" sz="3200" b="1" dirty="0" smtClean="0"/>
              <a:t>Our Needs (What NCA Buys)</a:t>
            </a:r>
            <a:endParaRPr lang="en-US" sz="3200" b="1" dirty="0"/>
          </a:p>
        </p:txBody>
      </p:sp>
      <p:pic>
        <p:nvPicPr>
          <p:cNvPr id="17" name="Picture 2" descr="C:\Users\cemcotherej\Desktop\icarelogo.jpg"/>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024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NC Marker Support System Installation_After.png"/>
          <p:cNvPicPr>
            <a:picLocks noChangeAspect="1"/>
          </p:cNvPicPr>
          <p:nvPr/>
        </p:nvPicPr>
        <p:blipFill>
          <a:blip r:embed="rId3" cstate="email"/>
          <a:stretch>
            <a:fillRect/>
          </a:stretch>
        </p:blipFill>
        <p:spPr>
          <a:xfrm>
            <a:off x="4114800" y="2895600"/>
            <a:ext cx="4752277" cy="2827661"/>
          </a:xfrm>
          <a:prstGeom prst="rect">
            <a:avLst/>
          </a:prstGeom>
          <a:ln>
            <a:solidFill>
              <a:schemeClr val="tx1"/>
            </a:solidFill>
          </a:ln>
        </p:spPr>
      </p:pic>
      <p:sp>
        <p:nvSpPr>
          <p:cNvPr id="4" name="Content Placeholder 3"/>
          <p:cNvSpPr>
            <a:spLocks noGrp="1"/>
          </p:cNvSpPr>
          <p:nvPr>
            <p:ph sz="half" idx="2"/>
          </p:nvPr>
        </p:nvSpPr>
        <p:spPr>
          <a:xfrm>
            <a:off x="609600" y="1295400"/>
            <a:ext cx="4876800" cy="609600"/>
          </a:xfrm>
        </p:spPr>
        <p:txBody>
          <a:bodyPr/>
          <a:lstStyle/>
          <a:p>
            <a:pPr marL="0" indent="0">
              <a:buNone/>
            </a:pPr>
            <a:r>
              <a:rPr lang="en-US" sz="2400" b="1" dirty="0" smtClean="0"/>
              <a:t>Millennium projects</a:t>
            </a:r>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6" name="Picture 5" descr="LANC Marker Support System Installation.jpg"/>
          <p:cNvPicPr>
            <a:picLocks noChangeAspect="1"/>
          </p:cNvPicPr>
          <p:nvPr/>
        </p:nvPicPr>
        <p:blipFill>
          <a:blip r:embed="rId4" cstate="email"/>
          <a:stretch>
            <a:fillRect/>
          </a:stretch>
        </p:blipFill>
        <p:spPr>
          <a:xfrm>
            <a:off x="372122" y="1828800"/>
            <a:ext cx="4281304" cy="3200400"/>
          </a:xfrm>
          <a:prstGeom prst="rect">
            <a:avLst/>
          </a:prstGeom>
          <a:ln>
            <a:solidFill>
              <a:schemeClr val="tx1"/>
            </a:solidFill>
          </a:ln>
        </p:spPr>
      </p:pic>
      <p:sp>
        <p:nvSpPr>
          <p:cNvPr id="9" name="Title 1"/>
          <p:cNvSpPr>
            <a:spLocks noGrp="1"/>
          </p:cNvSpPr>
          <p:nvPr>
            <p:ph type="title"/>
          </p:nvPr>
        </p:nvSpPr>
        <p:spPr>
          <a:xfrm>
            <a:off x="1728604" y="152400"/>
            <a:ext cx="5867400" cy="571500"/>
          </a:xfrm>
        </p:spPr>
        <p:txBody>
          <a:bodyPr/>
          <a:lstStyle/>
          <a:p>
            <a:pPr algn="l"/>
            <a:r>
              <a:rPr lang="en-US" sz="3200" b="1" dirty="0" smtClean="0"/>
              <a:t>Our Needs (What NCA Buys)</a:t>
            </a:r>
            <a:endParaRPr lang="en-US" sz="3200" b="1" dirty="0"/>
          </a:p>
        </p:txBody>
      </p:sp>
      <p:pic>
        <p:nvPicPr>
          <p:cNvPr id="7" name="Picture 2" descr="C:\Users\cemcotherej\Desktop\icarelogo.jpg"/>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11"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36</a:t>
            </a:fld>
            <a:endParaRPr lang="en-US" spc="-10" dirty="0"/>
          </a:p>
        </p:txBody>
      </p:sp>
    </p:spTree>
    <p:extLst>
      <p:ext uri="{BB962C8B-B14F-4D97-AF65-F5344CB8AC3E}">
        <p14:creationId xmlns:p14="http://schemas.microsoft.com/office/powerpoint/2010/main" val="3822500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295400" y="5409564"/>
            <a:ext cx="2895600" cy="533400"/>
          </a:xfrm>
          <a:prstGeom prst="rect">
            <a:avLst/>
          </a:prstGeom>
        </p:spPr>
        <p:txBody>
          <a:bodyPr/>
          <a:lstStyle/>
          <a:p>
            <a:r>
              <a:rPr lang="en-US" sz="2400" b="1" dirty="0" smtClean="0"/>
              <a:t>Historic preservation</a:t>
            </a:r>
          </a:p>
        </p:txBody>
      </p:sp>
      <p:pic>
        <p:nvPicPr>
          <p:cNvPr id="6" name="Content Placeholder 5" descr="ARRA_Knoxville_2.JPG"/>
          <p:cNvPicPr>
            <a:picLocks noGrp="1" noChangeAspect="1"/>
          </p:cNvPicPr>
          <p:nvPr>
            <p:ph sz="half" idx="2"/>
          </p:nvPr>
        </p:nvPicPr>
        <p:blipFill>
          <a:blip r:embed="rId3" cstate="email"/>
          <a:stretch>
            <a:fillRect/>
          </a:stretch>
        </p:blipFill>
        <p:spPr>
          <a:xfrm>
            <a:off x="1295400" y="1295400"/>
            <a:ext cx="2994422" cy="3992563"/>
          </a:xfrm>
          <a:ln>
            <a:solidFill>
              <a:schemeClr val="tx1"/>
            </a:solidFill>
          </a:ln>
        </p:spPr>
      </p:pic>
      <p:sp>
        <p:nvSpPr>
          <p:cNvPr id="7" name="Title 1"/>
          <p:cNvSpPr>
            <a:spLocks noGrp="1"/>
          </p:cNvSpPr>
          <p:nvPr>
            <p:ph type="title"/>
          </p:nvPr>
        </p:nvSpPr>
        <p:spPr>
          <a:xfrm>
            <a:off x="1600200" y="152400"/>
            <a:ext cx="5867400" cy="571500"/>
          </a:xfrm>
        </p:spPr>
        <p:txBody>
          <a:bodyPr/>
          <a:lstStyle/>
          <a:p>
            <a:pPr algn="l"/>
            <a:r>
              <a:rPr lang="en-US" sz="3200" b="1" dirty="0" smtClean="0"/>
              <a:t>Our Needs (What NCA Buys)</a:t>
            </a:r>
            <a:endParaRPr lang="en-US" sz="3200" b="1" dirty="0"/>
          </a:p>
        </p:txBody>
      </p:sp>
      <p:sp>
        <p:nvSpPr>
          <p:cNvPr id="8" name="object 3"/>
          <p:cNvSpPr/>
          <p:nvPr/>
        </p:nvSpPr>
        <p:spPr>
          <a:xfrm>
            <a:off x="5105401" y="1371600"/>
            <a:ext cx="1219200" cy="17526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5"/>
          <p:cNvSpPr/>
          <p:nvPr/>
        </p:nvSpPr>
        <p:spPr>
          <a:xfrm>
            <a:off x="5967274" y="3305452"/>
            <a:ext cx="2041525" cy="89601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5"/>
          <p:cNvSpPr/>
          <p:nvPr/>
        </p:nvSpPr>
        <p:spPr>
          <a:xfrm>
            <a:off x="5310327" y="4572000"/>
            <a:ext cx="2028548" cy="13850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Content Placeholder 2"/>
          <p:cNvSpPr>
            <a:spLocks noGrp="1"/>
          </p:cNvSpPr>
          <p:nvPr>
            <p:ph sz="half" idx="4294967295"/>
          </p:nvPr>
        </p:nvSpPr>
        <p:spPr>
          <a:xfrm>
            <a:off x="6477000" y="1295400"/>
            <a:ext cx="2362200" cy="1107996"/>
          </a:xfrm>
          <a:prstGeom prst="rect">
            <a:avLst/>
          </a:prstGeom>
        </p:spPr>
        <p:txBody>
          <a:bodyPr/>
          <a:lstStyle/>
          <a:p>
            <a:r>
              <a:rPr lang="en-US" sz="2400" b="1" dirty="0" smtClean="0"/>
              <a:t>Headstones and Markers</a:t>
            </a:r>
          </a:p>
          <a:p>
            <a:r>
              <a:rPr lang="en-US" sz="2400" b="1" dirty="0" smtClean="0"/>
              <a:t>Including many on-site inscription services</a:t>
            </a:r>
          </a:p>
        </p:txBody>
      </p:sp>
      <p:sp>
        <p:nvSpPr>
          <p:cNvPr id="12" name="Content Placeholder 2"/>
          <p:cNvSpPr>
            <a:spLocks noGrp="1"/>
          </p:cNvSpPr>
          <p:nvPr>
            <p:ph sz="half" idx="4294967295"/>
          </p:nvPr>
        </p:nvSpPr>
        <p:spPr>
          <a:xfrm>
            <a:off x="5638800" y="5943600"/>
            <a:ext cx="1828800" cy="369332"/>
          </a:xfrm>
          <a:prstGeom prst="rect">
            <a:avLst/>
          </a:prstGeom>
        </p:spPr>
        <p:txBody>
          <a:bodyPr/>
          <a:lstStyle/>
          <a:p>
            <a:r>
              <a:rPr lang="en-US" sz="2400" b="1" dirty="0" smtClean="0"/>
              <a:t>Medallions</a:t>
            </a:r>
          </a:p>
        </p:txBody>
      </p:sp>
      <p:pic>
        <p:nvPicPr>
          <p:cNvPr id="13" name="Picture 2" descr="C:\Users\cemcotherej\Desktop\icarelogo.jpg"/>
          <p:cNvPicPr>
            <a:picLocks noChangeAspect="1" noChangeArrowheads="1"/>
          </p:cNvPicPr>
          <p:nvPr/>
        </p:nvPicPr>
        <p:blipFill>
          <a:blip r:embed="rId7"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3"/>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15"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37</a:t>
            </a:fld>
            <a:endParaRPr lang="en-US" spc="-10" dirty="0"/>
          </a:p>
        </p:txBody>
      </p:sp>
    </p:spTree>
    <p:extLst>
      <p:ext uri="{BB962C8B-B14F-4D97-AF65-F5344CB8AC3E}">
        <p14:creationId xmlns:p14="http://schemas.microsoft.com/office/powerpoint/2010/main" val="745308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88595" y="3657600"/>
            <a:ext cx="2895600" cy="369332"/>
          </a:xfrm>
          <a:prstGeom prst="rect">
            <a:avLst/>
          </a:prstGeom>
        </p:spPr>
        <p:txBody>
          <a:bodyPr/>
          <a:lstStyle/>
          <a:p>
            <a:r>
              <a:rPr lang="en-US" sz="2400" b="1" dirty="0" smtClean="0"/>
              <a:t>Web site maintenance</a:t>
            </a:r>
          </a:p>
        </p:txBody>
      </p:sp>
      <p:sp>
        <p:nvSpPr>
          <p:cNvPr id="7" name="Title 1"/>
          <p:cNvSpPr>
            <a:spLocks noGrp="1"/>
          </p:cNvSpPr>
          <p:nvPr>
            <p:ph type="title"/>
          </p:nvPr>
        </p:nvSpPr>
        <p:spPr>
          <a:xfrm>
            <a:off x="1600200" y="152400"/>
            <a:ext cx="5867400" cy="571500"/>
          </a:xfrm>
        </p:spPr>
        <p:txBody>
          <a:bodyPr/>
          <a:lstStyle/>
          <a:p>
            <a:pPr algn="l"/>
            <a:r>
              <a:rPr lang="en-US" sz="3200" b="1" dirty="0" smtClean="0"/>
              <a:t>Our Needs (What NCA Buys)</a:t>
            </a:r>
            <a:endParaRPr lang="en-US" sz="3200" b="1" dirty="0"/>
          </a:p>
        </p:txBody>
      </p:sp>
      <p:sp>
        <p:nvSpPr>
          <p:cNvPr id="12" name="Content Placeholder 2"/>
          <p:cNvSpPr>
            <a:spLocks noGrp="1"/>
          </p:cNvSpPr>
          <p:nvPr>
            <p:ph sz="half" idx="4294967295"/>
          </p:nvPr>
        </p:nvSpPr>
        <p:spPr>
          <a:xfrm>
            <a:off x="3960311" y="2580748"/>
            <a:ext cx="3454051" cy="420644"/>
          </a:xfrm>
          <a:prstGeom prst="rect">
            <a:avLst/>
          </a:prstGeom>
        </p:spPr>
        <p:txBody>
          <a:bodyPr/>
          <a:lstStyle/>
          <a:p>
            <a:r>
              <a:rPr lang="en-US" sz="2400" b="1" dirty="0" smtClean="0"/>
              <a:t>Information Technology</a:t>
            </a:r>
          </a:p>
        </p:txBody>
      </p:sp>
      <p:pic>
        <p:nvPicPr>
          <p:cNvPr id="1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0600" y="927239"/>
            <a:ext cx="2238905" cy="268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52051" y="1043268"/>
            <a:ext cx="3931920" cy="150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18457" y="3808000"/>
            <a:ext cx="7524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27945" y="4936944"/>
            <a:ext cx="13335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2"/>
          <p:cNvSpPr>
            <a:spLocks noGrp="1"/>
          </p:cNvSpPr>
          <p:nvPr>
            <p:ph sz="half" idx="4294967295"/>
          </p:nvPr>
        </p:nvSpPr>
        <p:spPr>
          <a:xfrm>
            <a:off x="838200" y="5927536"/>
            <a:ext cx="1828800" cy="738664"/>
          </a:xfrm>
          <a:prstGeom prst="rect">
            <a:avLst/>
          </a:prstGeom>
        </p:spPr>
        <p:txBody>
          <a:bodyPr/>
          <a:lstStyle/>
          <a:p>
            <a:r>
              <a:rPr lang="en-US" sz="2400" b="1" dirty="0" smtClean="0"/>
              <a:t>Mobile applications</a:t>
            </a: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193" y="4240925"/>
            <a:ext cx="2743199"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C:\Users\cemcotherej\Desktop\icarelogo.jpg"/>
          <p:cNvPicPr>
            <a:picLocks noChangeAspect="1" noChangeArrowheads="1"/>
          </p:cNvPicPr>
          <p:nvPr/>
        </p:nvPicPr>
        <p:blipFill>
          <a:blip r:embed="rId8"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3"/>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20"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38</a:t>
            </a:fld>
            <a:endParaRPr lang="en-US" spc="-10" dirty="0"/>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336938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ontent Placeholder 2"/>
          <p:cNvSpPr>
            <a:spLocks noGrp="1"/>
          </p:cNvSpPr>
          <p:nvPr>
            <p:ph sz="half" idx="4294967295"/>
          </p:nvPr>
        </p:nvSpPr>
        <p:spPr>
          <a:xfrm>
            <a:off x="4840461" y="5145786"/>
            <a:ext cx="3454051" cy="738664"/>
          </a:xfrm>
          <a:prstGeom prst="rect">
            <a:avLst/>
          </a:prstGeom>
        </p:spPr>
        <p:txBody>
          <a:bodyPr/>
          <a:lstStyle/>
          <a:p>
            <a:r>
              <a:rPr lang="en-US" sz="2400" b="1" dirty="0" smtClean="0"/>
              <a:t>GPS and GIS of grave sites and headstones/markers</a:t>
            </a:r>
          </a:p>
        </p:txBody>
      </p:sp>
    </p:spTree>
    <p:extLst>
      <p:ext uri="{BB962C8B-B14F-4D97-AF65-F5344CB8AC3E}">
        <p14:creationId xmlns:p14="http://schemas.microsoft.com/office/powerpoint/2010/main" val="3731178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152400"/>
            <a:ext cx="8229600" cy="868362"/>
          </a:xfrm>
        </p:spPr>
        <p:txBody>
          <a:bodyPr>
            <a:noAutofit/>
          </a:bodyPr>
          <a:lstStyle/>
          <a:p>
            <a:pPr algn="ctr"/>
            <a:r>
              <a:rPr lang="en-US" sz="2800" b="1" dirty="0" smtClean="0"/>
              <a:t>Memorial Benefits Management System (MBMS)</a:t>
            </a:r>
            <a:br>
              <a:rPr lang="en-US" sz="2800" b="1" dirty="0" smtClean="0"/>
            </a:br>
            <a:r>
              <a:rPr lang="en-US" sz="2800" b="0" i="1" dirty="0" smtClean="0"/>
              <a:t>Migrating to Modernized Capabilities</a:t>
            </a:r>
            <a:endParaRPr lang="en-US" sz="2800" b="1" dirty="0"/>
          </a:p>
        </p:txBody>
      </p:sp>
      <p:pic>
        <p:nvPicPr>
          <p:cNvPr id="6" name="Picture 5"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 y="1356842"/>
            <a:ext cx="3360209" cy="1968771"/>
          </a:xfrm>
          <a:prstGeom prst="rect">
            <a:avLst/>
          </a:prstGeom>
          <a:effectLst>
            <a:outerShdw blurRad="50800" dist="38100" dir="2700000" algn="tl" rotWithShape="0">
              <a:prstClr val="black">
                <a:alpha val="40000"/>
              </a:prstClr>
            </a:outerShdw>
          </a:effectLst>
        </p:spPr>
      </p:pic>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1808" y="2920314"/>
            <a:ext cx="3517392" cy="2095185"/>
          </a:xfrm>
          <a:prstGeom prst="rect">
            <a:avLst/>
          </a:prstGeom>
          <a:effectLst>
            <a:outerShdw blurRad="50800" dist="38100" dir="2700000" algn="tl" rotWithShape="0">
              <a:prstClr val="black">
                <a:alpha val="40000"/>
              </a:prstClr>
            </a:outerShdw>
          </a:effectLst>
        </p:spPr>
      </p:pic>
      <p:pic>
        <p:nvPicPr>
          <p:cNvPr id="8" name="Picture 7"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792" y="4419600"/>
            <a:ext cx="3288657" cy="1999231"/>
          </a:xfrm>
          <a:prstGeom prst="rect">
            <a:avLst/>
          </a:prstGeom>
          <a:effectLst>
            <a:outerShdw blurRad="50800" dist="38100" dir="2700000" algn="tl" rotWithShape="0">
              <a:prstClr val="black">
                <a:alpha val="40000"/>
              </a:prstClr>
            </a:outerShdw>
          </a:effectLst>
        </p:spPr>
      </p:pic>
      <p:pic>
        <p:nvPicPr>
          <p:cNvPr id="9" name="Picture 8"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5144" y="4428744"/>
            <a:ext cx="1842305" cy="1230373"/>
          </a:xfrm>
          <a:prstGeom prst="rect">
            <a:avLst/>
          </a:prstGeom>
        </p:spPr>
      </p:pic>
      <p:sp>
        <p:nvSpPr>
          <p:cNvPr id="2" name="Pentagon 1"/>
          <p:cNvSpPr/>
          <p:nvPr/>
        </p:nvSpPr>
        <p:spPr>
          <a:xfrm flipH="1">
            <a:off x="4352544" y="1585805"/>
            <a:ext cx="4029456" cy="819430"/>
          </a:xfrm>
          <a:prstGeom prst="homePlate">
            <a:avLst/>
          </a:prstGeom>
          <a:solidFill>
            <a:schemeClr val="bg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Remains Tracking: </a:t>
            </a:r>
            <a:r>
              <a:rPr lang="en-US" sz="1400" dirty="0" smtClean="0">
                <a:solidFill>
                  <a:schemeClr val="tx1"/>
                </a:solidFill>
              </a:rPr>
              <a:t> State of the Art technologies to ensure quality, accurate, timely and efficient management of remains</a:t>
            </a:r>
          </a:p>
        </p:txBody>
      </p:sp>
      <p:sp>
        <p:nvSpPr>
          <p:cNvPr id="12" name="Pentagon 11"/>
          <p:cNvSpPr/>
          <p:nvPr/>
        </p:nvSpPr>
        <p:spPr>
          <a:xfrm>
            <a:off x="1238144" y="3621948"/>
            <a:ext cx="4029456" cy="675732"/>
          </a:xfrm>
          <a:prstGeom prst="homePlate">
            <a:avLst/>
          </a:prstGeom>
          <a:solidFill>
            <a:schemeClr val="bg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Digital Real Estate Management:  </a:t>
            </a:r>
            <a:r>
              <a:rPr lang="en-US" sz="1400" dirty="0" smtClean="0">
                <a:solidFill>
                  <a:schemeClr val="tx1"/>
                </a:solidFill>
              </a:rPr>
              <a:t>Timely, GIS based, and cost effective management of cemeteries and plots </a:t>
            </a:r>
            <a:endParaRPr lang="en-US" sz="1400" dirty="0">
              <a:solidFill>
                <a:schemeClr val="tx1"/>
              </a:solidFill>
            </a:endParaRPr>
          </a:p>
        </p:txBody>
      </p:sp>
      <p:sp>
        <p:nvSpPr>
          <p:cNvPr id="13" name="Pentagon 12"/>
          <p:cNvSpPr/>
          <p:nvPr/>
        </p:nvSpPr>
        <p:spPr>
          <a:xfrm flipH="1">
            <a:off x="4276344" y="5124170"/>
            <a:ext cx="4029456" cy="819430"/>
          </a:xfrm>
          <a:prstGeom prst="homePlate">
            <a:avLst/>
          </a:prstGeom>
          <a:solidFill>
            <a:schemeClr val="bg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Mobile Technologies: </a:t>
            </a:r>
            <a:r>
              <a:rPr lang="en-US" sz="1400" dirty="0" smtClean="0">
                <a:solidFill>
                  <a:schemeClr val="tx1"/>
                </a:solidFill>
              </a:rPr>
              <a:t> To support employee productivity and visitors needs in the field</a:t>
            </a:r>
          </a:p>
        </p:txBody>
      </p:sp>
      <p:pic>
        <p:nvPicPr>
          <p:cNvPr id="14" name="Picture 2" descr="C:\Users\cemcotherej\Desktop\icarelogo.jpg"/>
          <p:cNvPicPr>
            <a:picLocks noChangeAspect="1" noChangeArrowheads="1"/>
          </p:cNvPicPr>
          <p:nvPr/>
        </p:nvPicPr>
        <p:blipFill>
          <a:blip r:embed="rId6"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3"/>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16"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39</a:t>
            </a:fld>
            <a:endParaRPr lang="en-US" spc="-10" dirty="0"/>
          </a:p>
        </p:txBody>
      </p:sp>
    </p:spTree>
    <p:extLst>
      <p:ext uri="{BB962C8B-B14F-4D97-AF65-F5344CB8AC3E}">
        <p14:creationId xmlns:p14="http://schemas.microsoft.com/office/powerpoint/2010/main" val="537904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533400"/>
            <a:ext cx="8358327" cy="679825"/>
          </a:xfrm>
          <a:prstGeom prst="rect">
            <a:avLst/>
          </a:prstGeom>
        </p:spPr>
        <p:txBody>
          <a:bodyPr vert="horz" wrap="square" lIns="0" tIns="124610" rIns="0" bIns="0" rtlCol="0">
            <a:spAutoFit/>
          </a:bodyPr>
          <a:lstStyle/>
          <a:p>
            <a:pPr marL="5080" algn="ctr">
              <a:lnSpc>
                <a:spcPct val="100000"/>
              </a:lnSpc>
            </a:pPr>
            <a:r>
              <a:rPr sz="3600" b="1" dirty="0"/>
              <a:t>NCA</a:t>
            </a:r>
            <a:r>
              <a:rPr sz="3600" b="1" spc="-204" dirty="0"/>
              <a:t> </a:t>
            </a:r>
            <a:r>
              <a:rPr sz="3600" b="1" dirty="0" smtClean="0"/>
              <a:t>Mission</a:t>
            </a:r>
            <a:endParaRPr sz="3600" b="1"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3" name="object 3"/>
          <p:cNvSpPr txBox="1"/>
          <p:nvPr/>
        </p:nvSpPr>
        <p:spPr>
          <a:xfrm>
            <a:off x="530901" y="1524000"/>
            <a:ext cx="7729220" cy="1938992"/>
          </a:xfrm>
          <a:prstGeom prst="rect">
            <a:avLst/>
          </a:prstGeom>
          <a:blipFill>
            <a:blip r:embed="rId3"/>
            <a:tile tx="0" ty="0" sx="100000" sy="100000" flip="none" algn="tl"/>
          </a:blipFill>
        </p:spPr>
        <p:txBody>
          <a:bodyPr vert="horz" wrap="square" lIns="0" tIns="0" rIns="0" bIns="0" rtlCol="0">
            <a:spAutoFit/>
          </a:bodyPr>
          <a:lstStyle/>
          <a:p>
            <a:pPr marL="12700" marR="281305" algn="just">
              <a:lnSpc>
                <a:spcPct val="90000"/>
              </a:lnSpc>
              <a:tabLst>
                <a:tab pos="355600" algn="l"/>
              </a:tabLst>
            </a:pPr>
            <a:r>
              <a:rPr sz="2800" spc="-20" dirty="0" smtClean="0">
                <a:latin typeface="Arial"/>
                <a:cs typeface="Arial"/>
              </a:rPr>
              <a:t>The</a:t>
            </a:r>
            <a:r>
              <a:rPr sz="2800" spc="10" dirty="0" smtClean="0">
                <a:latin typeface="Arial"/>
                <a:cs typeface="Arial"/>
              </a:rPr>
              <a:t> </a:t>
            </a:r>
            <a:r>
              <a:rPr sz="2800" spc="-15" dirty="0">
                <a:latin typeface="Arial"/>
                <a:cs typeface="Arial"/>
              </a:rPr>
              <a:t>National</a:t>
            </a:r>
            <a:r>
              <a:rPr sz="2800" spc="15" dirty="0">
                <a:latin typeface="Arial"/>
                <a:cs typeface="Arial"/>
              </a:rPr>
              <a:t> </a:t>
            </a:r>
            <a:r>
              <a:rPr sz="2800" spc="-20" dirty="0">
                <a:latin typeface="Arial"/>
                <a:cs typeface="Arial"/>
              </a:rPr>
              <a:t>Cemete</a:t>
            </a:r>
            <a:r>
              <a:rPr sz="2800" spc="-5" dirty="0">
                <a:latin typeface="Arial"/>
                <a:cs typeface="Arial"/>
              </a:rPr>
              <a:t>r</a:t>
            </a:r>
            <a:r>
              <a:rPr sz="2800" spc="-15" dirty="0">
                <a:latin typeface="Arial"/>
                <a:cs typeface="Arial"/>
              </a:rPr>
              <a:t>y</a:t>
            </a:r>
            <a:r>
              <a:rPr sz="2800" spc="-120" dirty="0">
                <a:latin typeface="Arial"/>
                <a:cs typeface="Arial"/>
              </a:rPr>
              <a:t> </a:t>
            </a:r>
            <a:r>
              <a:rPr sz="2800" spc="-15" dirty="0">
                <a:latin typeface="Arial"/>
                <a:cs typeface="Arial"/>
              </a:rPr>
              <a:t>Admini</a:t>
            </a:r>
            <a:r>
              <a:rPr sz="2800" spc="-10" dirty="0">
                <a:latin typeface="Arial"/>
                <a:cs typeface="Arial"/>
              </a:rPr>
              <a:t>str</a:t>
            </a:r>
            <a:r>
              <a:rPr sz="2800" spc="-15" dirty="0">
                <a:latin typeface="Arial"/>
                <a:cs typeface="Arial"/>
              </a:rPr>
              <a:t>a</a:t>
            </a:r>
            <a:r>
              <a:rPr sz="2800" spc="-10" dirty="0">
                <a:latin typeface="Arial"/>
                <a:cs typeface="Arial"/>
              </a:rPr>
              <a:t>ti</a:t>
            </a:r>
            <a:r>
              <a:rPr sz="2800" spc="-15" dirty="0">
                <a:latin typeface="Arial"/>
                <a:cs typeface="Arial"/>
              </a:rPr>
              <a:t>o</a:t>
            </a:r>
            <a:r>
              <a:rPr sz="2800" spc="-20" dirty="0">
                <a:latin typeface="Arial"/>
                <a:cs typeface="Arial"/>
              </a:rPr>
              <a:t>n</a:t>
            </a:r>
            <a:r>
              <a:rPr sz="2800" spc="10" dirty="0">
                <a:latin typeface="Arial"/>
                <a:cs typeface="Arial"/>
              </a:rPr>
              <a:t> </a:t>
            </a:r>
            <a:r>
              <a:rPr sz="2800" spc="-20" dirty="0">
                <a:latin typeface="Arial"/>
                <a:cs typeface="Arial"/>
              </a:rPr>
              <a:t>(NC</a:t>
            </a:r>
            <a:r>
              <a:rPr sz="2800" spc="-35" dirty="0">
                <a:latin typeface="Arial"/>
                <a:cs typeface="Arial"/>
              </a:rPr>
              <a:t>A</a:t>
            </a:r>
            <a:r>
              <a:rPr sz="2800" spc="-10" dirty="0">
                <a:latin typeface="Arial"/>
                <a:cs typeface="Arial"/>
              </a:rPr>
              <a:t>)</a:t>
            </a:r>
            <a:r>
              <a:rPr sz="2800" spc="-15" dirty="0">
                <a:latin typeface="Arial"/>
                <a:cs typeface="Arial"/>
              </a:rPr>
              <a:t> ho</a:t>
            </a:r>
            <a:r>
              <a:rPr sz="2800" spc="-20" dirty="0">
                <a:latin typeface="Arial"/>
                <a:cs typeface="Arial"/>
              </a:rPr>
              <a:t>n</a:t>
            </a:r>
            <a:r>
              <a:rPr sz="2800" spc="-15" dirty="0">
                <a:latin typeface="Arial"/>
                <a:cs typeface="Arial"/>
              </a:rPr>
              <a:t>ors</a:t>
            </a:r>
            <a:r>
              <a:rPr sz="2800" spc="5" dirty="0">
                <a:latin typeface="Arial"/>
                <a:cs typeface="Arial"/>
              </a:rPr>
              <a:t> </a:t>
            </a:r>
            <a:r>
              <a:rPr sz="2800" spc="-180" dirty="0">
                <a:latin typeface="Arial"/>
                <a:cs typeface="Arial"/>
              </a:rPr>
              <a:t>V</a:t>
            </a:r>
            <a:r>
              <a:rPr sz="2800" spc="-15" dirty="0">
                <a:latin typeface="Arial"/>
                <a:cs typeface="Arial"/>
              </a:rPr>
              <a:t>et</a:t>
            </a:r>
            <a:r>
              <a:rPr sz="2800" spc="-10" dirty="0">
                <a:latin typeface="Arial"/>
                <a:cs typeface="Arial"/>
              </a:rPr>
              <a:t>er</a:t>
            </a:r>
            <a:r>
              <a:rPr sz="2800" spc="-15" dirty="0">
                <a:latin typeface="Arial"/>
                <a:cs typeface="Arial"/>
              </a:rPr>
              <a:t>ans</a:t>
            </a:r>
            <a:r>
              <a:rPr sz="2800" spc="5" dirty="0">
                <a:latin typeface="Arial"/>
                <a:cs typeface="Arial"/>
              </a:rPr>
              <a:t> </a:t>
            </a:r>
            <a:r>
              <a:rPr sz="2800" spc="-20" dirty="0">
                <a:latin typeface="Arial"/>
                <a:cs typeface="Arial"/>
              </a:rPr>
              <a:t>a</a:t>
            </a:r>
            <a:r>
              <a:rPr sz="2800" spc="-10" dirty="0">
                <a:latin typeface="Arial"/>
                <a:cs typeface="Arial"/>
              </a:rPr>
              <a:t>n</a:t>
            </a:r>
            <a:r>
              <a:rPr sz="2800" spc="-20" dirty="0">
                <a:latin typeface="Arial"/>
                <a:cs typeface="Arial"/>
              </a:rPr>
              <a:t>d</a:t>
            </a:r>
            <a:r>
              <a:rPr sz="2800" spc="15" dirty="0">
                <a:latin typeface="Arial"/>
                <a:cs typeface="Arial"/>
              </a:rPr>
              <a:t> </a:t>
            </a:r>
            <a:r>
              <a:rPr sz="2800" spc="-15" dirty="0">
                <a:latin typeface="Arial"/>
                <a:cs typeface="Arial"/>
              </a:rPr>
              <a:t>th</a:t>
            </a:r>
            <a:r>
              <a:rPr sz="2800" spc="-10" dirty="0">
                <a:latin typeface="Arial"/>
                <a:cs typeface="Arial"/>
              </a:rPr>
              <a:t>eir</a:t>
            </a:r>
            <a:r>
              <a:rPr sz="2800" spc="-5" dirty="0">
                <a:latin typeface="Arial"/>
                <a:cs typeface="Arial"/>
              </a:rPr>
              <a:t> </a:t>
            </a:r>
            <a:r>
              <a:rPr sz="2800" spc="-20" dirty="0">
                <a:latin typeface="Arial"/>
                <a:cs typeface="Arial"/>
              </a:rPr>
              <a:t>fam</a:t>
            </a:r>
            <a:r>
              <a:rPr sz="2800" spc="-5" dirty="0">
                <a:latin typeface="Arial"/>
                <a:cs typeface="Arial"/>
              </a:rPr>
              <a:t>i</a:t>
            </a:r>
            <a:r>
              <a:rPr sz="2800" spc="-10" dirty="0">
                <a:latin typeface="Arial"/>
                <a:cs typeface="Arial"/>
              </a:rPr>
              <a:t>li</a:t>
            </a:r>
            <a:r>
              <a:rPr sz="2800" spc="-15" dirty="0">
                <a:latin typeface="Arial"/>
                <a:cs typeface="Arial"/>
              </a:rPr>
              <a:t>es</a:t>
            </a:r>
            <a:r>
              <a:rPr sz="2800" spc="15" dirty="0">
                <a:latin typeface="Arial"/>
                <a:cs typeface="Arial"/>
              </a:rPr>
              <a:t> </a:t>
            </a:r>
            <a:r>
              <a:rPr sz="2800" spc="-15" dirty="0">
                <a:latin typeface="Arial"/>
                <a:cs typeface="Arial"/>
              </a:rPr>
              <a:t>with</a:t>
            </a:r>
            <a:r>
              <a:rPr sz="2800" dirty="0">
                <a:latin typeface="Arial"/>
                <a:cs typeface="Arial"/>
              </a:rPr>
              <a:t> </a:t>
            </a:r>
            <a:r>
              <a:rPr sz="2800" spc="-10" dirty="0">
                <a:latin typeface="Arial"/>
                <a:cs typeface="Arial"/>
              </a:rPr>
              <a:t>f</a:t>
            </a:r>
            <a:r>
              <a:rPr sz="2800" spc="-5" dirty="0">
                <a:latin typeface="Arial"/>
                <a:cs typeface="Arial"/>
              </a:rPr>
              <a:t>i</a:t>
            </a:r>
            <a:r>
              <a:rPr sz="2800" spc="-20" dirty="0">
                <a:latin typeface="Arial"/>
                <a:cs typeface="Arial"/>
              </a:rPr>
              <a:t>n</a:t>
            </a:r>
            <a:r>
              <a:rPr sz="2800" spc="-15" dirty="0">
                <a:latin typeface="Arial"/>
                <a:cs typeface="Arial"/>
              </a:rPr>
              <a:t>a</a:t>
            </a:r>
            <a:r>
              <a:rPr sz="2800" spc="-10" dirty="0">
                <a:latin typeface="Arial"/>
                <a:cs typeface="Arial"/>
              </a:rPr>
              <a:t>l r</a:t>
            </a:r>
            <a:r>
              <a:rPr sz="2800" spc="-15" dirty="0">
                <a:latin typeface="Arial"/>
                <a:cs typeface="Arial"/>
              </a:rPr>
              <a:t>es</a:t>
            </a:r>
            <a:r>
              <a:rPr sz="2800" spc="-5" dirty="0">
                <a:latin typeface="Arial"/>
                <a:cs typeface="Arial"/>
              </a:rPr>
              <a:t>t</a:t>
            </a:r>
            <a:r>
              <a:rPr sz="2800" spc="-10" dirty="0">
                <a:latin typeface="Arial"/>
                <a:cs typeface="Arial"/>
              </a:rPr>
              <a:t>i</a:t>
            </a:r>
            <a:r>
              <a:rPr sz="2800" spc="-15" dirty="0">
                <a:latin typeface="Arial"/>
                <a:cs typeface="Arial"/>
              </a:rPr>
              <a:t>n</a:t>
            </a:r>
            <a:r>
              <a:rPr sz="2800" spc="-20" dirty="0">
                <a:latin typeface="Arial"/>
                <a:cs typeface="Arial"/>
              </a:rPr>
              <a:t>g</a:t>
            </a:r>
            <a:r>
              <a:rPr sz="2800" spc="-5" dirty="0">
                <a:latin typeface="Arial"/>
                <a:cs typeface="Arial"/>
              </a:rPr>
              <a:t> </a:t>
            </a:r>
            <a:r>
              <a:rPr sz="2800" spc="-10" dirty="0">
                <a:latin typeface="Arial"/>
                <a:cs typeface="Arial"/>
              </a:rPr>
              <a:t>pl</a:t>
            </a:r>
            <a:r>
              <a:rPr sz="2800" spc="-15" dirty="0">
                <a:latin typeface="Arial"/>
                <a:cs typeface="Arial"/>
              </a:rPr>
              <a:t>aces</a:t>
            </a:r>
            <a:r>
              <a:rPr sz="2800" spc="15" dirty="0">
                <a:latin typeface="Arial"/>
                <a:cs typeface="Arial"/>
              </a:rPr>
              <a:t> </a:t>
            </a:r>
            <a:r>
              <a:rPr sz="2800" spc="-15" dirty="0">
                <a:latin typeface="Arial"/>
                <a:cs typeface="Arial"/>
              </a:rPr>
              <a:t>in</a:t>
            </a:r>
            <a:r>
              <a:rPr sz="2800" spc="10" dirty="0">
                <a:latin typeface="Arial"/>
                <a:cs typeface="Arial"/>
              </a:rPr>
              <a:t> </a:t>
            </a:r>
            <a:r>
              <a:rPr sz="2800" spc="-20" dirty="0">
                <a:latin typeface="Arial"/>
                <a:cs typeface="Arial"/>
              </a:rPr>
              <a:t>n</a:t>
            </a:r>
            <a:r>
              <a:rPr sz="2800" spc="-15" dirty="0">
                <a:latin typeface="Arial"/>
                <a:cs typeface="Arial"/>
              </a:rPr>
              <a:t>a</a:t>
            </a:r>
            <a:r>
              <a:rPr sz="2800" spc="-10" dirty="0">
                <a:latin typeface="Arial"/>
                <a:cs typeface="Arial"/>
              </a:rPr>
              <a:t>ti</a:t>
            </a:r>
            <a:r>
              <a:rPr sz="2800" spc="-15" dirty="0">
                <a:latin typeface="Arial"/>
                <a:cs typeface="Arial"/>
              </a:rPr>
              <a:t>o</a:t>
            </a:r>
            <a:r>
              <a:rPr sz="2800" spc="-20" dirty="0">
                <a:latin typeface="Arial"/>
                <a:cs typeface="Arial"/>
              </a:rPr>
              <a:t>n</a:t>
            </a:r>
            <a:r>
              <a:rPr sz="2800" spc="-15" dirty="0">
                <a:latin typeface="Arial"/>
                <a:cs typeface="Arial"/>
              </a:rPr>
              <a:t>a</a:t>
            </a:r>
            <a:r>
              <a:rPr sz="2800" spc="-10" dirty="0">
                <a:latin typeface="Arial"/>
                <a:cs typeface="Arial"/>
              </a:rPr>
              <a:t>l</a:t>
            </a:r>
            <a:r>
              <a:rPr sz="2800" spc="10" dirty="0">
                <a:latin typeface="Arial"/>
                <a:cs typeface="Arial"/>
              </a:rPr>
              <a:t> </a:t>
            </a:r>
            <a:r>
              <a:rPr sz="2800" spc="-15" dirty="0">
                <a:latin typeface="Arial"/>
                <a:cs typeface="Arial"/>
              </a:rPr>
              <a:t>sh</a:t>
            </a:r>
            <a:r>
              <a:rPr sz="2800" spc="-10" dirty="0">
                <a:latin typeface="Arial"/>
                <a:cs typeface="Arial"/>
              </a:rPr>
              <a:t>rin</a:t>
            </a:r>
            <a:r>
              <a:rPr sz="2800" spc="-15" dirty="0">
                <a:latin typeface="Arial"/>
                <a:cs typeface="Arial"/>
              </a:rPr>
              <a:t>es</a:t>
            </a:r>
            <a:r>
              <a:rPr sz="2800" spc="20" dirty="0">
                <a:latin typeface="Arial"/>
                <a:cs typeface="Arial"/>
              </a:rPr>
              <a:t> </a:t>
            </a:r>
            <a:r>
              <a:rPr sz="2800" spc="-20" dirty="0">
                <a:latin typeface="Arial"/>
                <a:cs typeface="Arial"/>
              </a:rPr>
              <a:t>a</a:t>
            </a:r>
            <a:r>
              <a:rPr sz="2800" spc="-15" dirty="0">
                <a:latin typeface="Arial"/>
                <a:cs typeface="Arial"/>
              </a:rPr>
              <a:t>n</a:t>
            </a:r>
            <a:r>
              <a:rPr sz="2800" spc="-20" dirty="0">
                <a:latin typeface="Arial"/>
                <a:cs typeface="Arial"/>
              </a:rPr>
              <a:t>d</a:t>
            </a:r>
            <a:r>
              <a:rPr sz="2800" spc="15" dirty="0">
                <a:latin typeface="Arial"/>
                <a:cs typeface="Arial"/>
              </a:rPr>
              <a:t> </a:t>
            </a:r>
            <a:r>
              <a:rPr sz="2800" spc="-10" dirty="0">
                <a:latin typeface="Arial"/>
                <a:cs typeface="Arial"/>
              </a:rPr>
              <a:t>l</a:t>
            </a:r>
            <a:r>
              <a:rPr sz="2800" spc="-15" dirty="0">
                <a:latin typeface="Arial"/>
                <a:cs typeface="Arial"/>
              </a:rPr>
              <a:t>as</a:t>
            </a:r>
            <a:r>
              <a:rPr sz="2800" spc="-5" dirty="0">
                <a:latin typeface="Arial"/>
                <a:cs typeface="Arial"/>
              </a:rPr>
              <a:t>t</a:t>
            </a:r>
            <a:r>
              <a:rPr sz="2800" spc="-10" dirty="0">
                <a:latin typeface="Arial"/>
                <a:cs typeface="Arial"/>
              </a:rPr>
              <a:t>i</a:t>
            </a:r>
            <a:r>
              <a:rPr sz="2800" spc="-15" dirty="0">
                <a:latin typeface="Arial"/>
                <a:cs typeface="Arial"/>
              </a:rPr>
              <a:t>n</a:t>
            </a:r>
            <a:r>
              <a:rPr sz="2800" spc="-20" dirty="0">
                <a:latin typeface="Arial"/>
                <a:cs typeface="Arial"/>
              </a:rPr>
              <a:t>g</a:t>
            </a:r>
            <a:r>
              <a:rPr sz="2800" spc="-10" dirty="0">
                <a:latin typeface="Arial"/>
                <a:cs typeface="Arial"/>
              </a:rPr>
              <a:t> tr</a:t>
            </a:r>
            <a:r>
              <a:rPr sz="2800" spc="-5" dirty="0">
                <a:latin typeface="Arial"/>
                <a:cs typeface="Arial"/>
              </a:rPr>
              <a:t>i</a:t>
            </a:r>
            <a:r>
              <a:rPr sz="2800" spc="-20" dirty="0">
                <a:latin typeface="Arial"/>
                <a:cs typeface="Arial"/>
              </a:rPr>
              <a:t>bu</a:t>
            </a:r>
            <a:r>
              <a:rPr sz="2800" spc="-5" dirty="0">
                <a:latin typeface="Arial"/>
                <a:cs typeface="Arial"/>
              </a:rPr>
              <a:t>t</a:t>
            </a:r>
            <a:r>
              <a:rPr sz="2800" spc="-15" dirty="0">
                <a:latin typeface="Arial"/>
                <a:cs typeface="Arial"/>
              </a:rPr>
              <a:t>es</a:t>
            </a:r>
            <a:r>
              <a:rPr sz="2800" spc="-10" dirty="0">
                <a:latin typeface="Arial"/>
                <a:cs typeface="Arial"/>
              </a:rPr>
              <a:t> </a:t>
            </a:r>
            <a:r>
              <a:rPr sz="2800" spc="-15" dirty="0">
                <a:latin typeface="Arial"/>
                <a:cs typeface="Arial"/>
              </a:rPr>
              <a:t>tha</a:t>
            </a:r>
            <a:r>
              <a:rPr sz="2800" spc="-10" dirty="0">
                <a:latin typeface="Arial"/>
                <a:cs typeface="Arial"/>
              </a:rPr>
              <a:t>t</a:t>
            </a:r>
            <a:r>
              <a:rPr sz="2800" spc="-5" dirty="0">
                <a:latin typeface="Arial"/>
                <a:cs typeface="Arial"/>
              </a:rPr>
              <a:t> </a:t>
            </a:r>
            <a:r>
              <a:rPr sz="2800" spc="-20" dirty="0">
                <a:latin typeface="Arial"/>
                <a:cs typeface="Arial"/>
              </a:rPr>
              <a:t>commemora</a:t>
            </a:r>
            <a:r>
              <a:rPr sz="2800" spc="-5" dirty="0">
                <a:latin typeface="Arial"/>
                <a:cs typeface="Arial"/>
              </a:rPr>
              <a:t>t</a:t>
            </a:r>
            <a:r>
              <a:rPr sz="2800" spc="-20" dirty="0">
                <a:latin typeface="Arial"/>
                <a:cs typeface="Arial"/>
              </a:rPr>
              <a:t>e</a:t>
            </a:r>
            <a:r>
              <a:rPr sz="2800" spc="35" dirty="0">
                <a:latin typeface="Arial"/>
                <a:cs typeface="Arial"/>
              </a:rPr>
              <a:t> </a:t>
            </a:r>
            <a:r>
              <a:rPr sz="2800" spc="-15" dirty="0">
                <a:latin typeface="Arial"/>
                <a:cs typeface="Arial"/>
              </a:rPr>
              <a:t>the</a:t>
            </a:r>
            <a:r>
              <a:rPr sz="2800" spc="-10" dirty="0">
                <a:latin typeface="Arial"/>
                <a:cs typeface="Arial"/>
              </a:rPr>
              <a:t>ir</a:t>
            </a:r>
            <a:r>
              <a:rPr sz="2800" spc="5" dirty="0">
                <a:latin typeface="Arial"/>
                <a:cs typeface="Arial"/>
              </a:rPr>
              <a:t> </a:t>
            </a:r>
            <a:r>
              <a:rPr sz="2800" spc="-15" dirty="0">
                <a:latin typeface="Arial"/>
                <a:cs typeface="Arial"/>
              </a:rPr>
              <a:t>se</a:t>
            </a:r>
            <a:r>
              <a:rPr sz="2800" spc="-10" dirty="0">
                <a:latin typeface="Arial"/>
                <a:cs typeface="Arial"/>
              </a:rPr>
              <a:t>rv</a:t>
            </a:r>
            <a:r>
              <a:rPr sz="2800" spc="-15" dirty="0">
                <a:latin typeface="Arial"/>
                <a:cs typeface="Arial"/>
              </a:rPr>
              <a:t>ice</a:t>
            </a:r>
            <a:r>
              <a:rPr sz="2800" spc="-5" dirty="0">
                <a:latin typeface="Arial"/>
                <a:cs typeface="Arial"/>
              </a:rPr>
              <a:t> </a:t>
            </a:r>
            <a:r>
              <a:rPr sz="2800" spc="-20" dirty="0">
                <a:latin typeface="Arial"/>
                <a:cs typeface="Arial"/>
              </a:rPr>
              <a:t>and</a:t>
            </a:r>
            <a:r>
              <a:rPr sz="2800" spc="-15" dirty="0">
                <a:latin typeface="Arial"/>
                <a:cs typeface="Arial"/>
              </a:rPr>
              <a:t> sac</a:t>
            </a:r>
            <a:r>
              <a:rPr sz="2800" spc="-5" dirty="0">
                <a:latin typeface="Arial"/>
                <a:cs typeface="Arial"/>
              </a:rPr>
              <a:t>r</a:t>
            </a:r>
            <a:r>
              <a:rPr sz="2800" spc="-10" dirty="0">
                <a:latin typeface="Arial"/>
                <a:cs typeface="Arial"/>
              </a:rPr>
              <a:t>if</a:t>
            </a:r>
            <a:r>
              <a:rPr sz="2800" spc="-5" dirty="0">
                <a:latin typeface="Arial"/>
                <a:cs typeface="Arial"/>
              </a:rPr>
              <a:t>i</a:t>
            </a:r>
            <a:r>
              <a:rPr sz="2800" spc="-15" dirty="0">
                <a:latin typeface="Arial"/>
                <a:cs typeface="Arial"/>
              </a:rPr>
              <a:t>ce</a:t>
            </a:r>
            <a:r>
              <a:rPr sz="2800" spc="-5" dirty="0">
                <a:latin typeface="Arial"/>
                <a:cs typeface="Arial"/>
              </a:rPr>
              <a:t> </a:t>
            </a:r>
            <a:r>
              <a:rPr sz="2800" spc="-15" dirty="0">
                <a:latin typeface="Arial"/>
                <a:cs typeface="Arial"/>
              </a:rPr>
              <a:t>to</a:t>
            </a:r>
            <a:r>
              <a:rPr sz="2800" spc="-5" dirty="0">
                <a:latin typeface="Arial"/>
                <a:cs typeface="Arial"/>
              </a:rPr>
              <a:t> </a:t>
            </a:r>
            <a:r>
              <a:rPr sz="2800" spc="-20" dirty="0">
                <a:latin typeface="Arial"/>
                <a:cs typeface="Arial"/>
              </a:rPr>
              <a:t>o</a:t>
            </a:r>
            <a:r>
              <a:rPr sz="2800" spc="-15" dirty="0">
                <a:latin typeface="Arial"/>
                <a:cs typeface="Arial"/>
              </a:rPr>
              <a:t>u</a:t>
            </a:r>
            <a:r>
              <a:rPr sz="2800" spc="-10" dirty="0">
                <a:latin typeface="Arial"/>
                <a:cs typeface="Arial"/>
              </a:rPr>
              <a:t>r</a:t>
            </a:r>
            <a:r>
              <a:rPr sz="2800" spc="25" dirty="0">
                <a:latin typeface="Arial"/>
                <a:cs typeface="Arial"/>
              </a:rPr>
              <a:t> </a:t>
            </a:r>
            <a:r>
              <a:rPr sz="2800" spc="-15" dirty="0">
                <a:latin typeface="Arial"/>
                <a:cs typeface="Arial"/>
              </a:rPr>
              <a:t>Nat</a:t>
            </a:r>
            <a:r>
              <a:rPr sz="2800" spc="-5" dirty="0">
                <a:latin typeface="Arial"/>
                <a:cs typeface="Arial"/>
              </a:rPr>
              <a:t>i</a:t>
            </a:r>
            <a:r>
              <a:rPr sz="2800" spc="-20" dirty="0">
                <a:latin typeface="Arial"/>
                <a:cs typeface="Arial"/>
              </a:rPr>
              <a:t>o</a:t>
            </a:r>
            <a:r>
              <a:rPr sz="2800" spc="-10" dirty="0">
                <a:latin typeface="Arial"/>
                <a:cs typeface="Arial"/>
              </a:rPr>
              <a:t>n</a:t>
            </a:r>
            <a:r>
              <a:rPr sz="2800" spc="-10" dirty="0" smtClean="0">
                <a:latin typeface="Arial"/>
                <a:cs typeface="Arial"/>
              </a:rPr>
              <a:t>.</a:t>
            </a:r>
            <a:endParaRPr sz="3800" dirty="0">
              <a:latin typeface="Times New Roman"/>
              <a:cs typeface="Times New Roman"/>
            </a:endParaRPr>
          </a:p>
        </p:txBody>
      </p:sp>
      <p:pic>
        <p:nvPicPr>
          <p:cNvPr id="6"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7"/>
          </p:nvPr>
        </p:nvSpPr>
        <p:spPr/>
        <p:txBody>
          <a:bodyPr/>
          <a:lstStyle/>
          <a:p>
            <a:pPr marL="102870">
              <a:lnSpc>
                <a:spcPct val="100000"/>
              </a:lnSpc>
            </a:pPr>
            <a:fld id="{81D60167-4931-47E6-BA6A-407CBD079E47}" type="slidenum">
              <a:rPr lang="en-US" spc="-10" smtClean="0"/>
              <a:t>4</a:t>
            </a:fld>
            <a:endParaRPr lang="en-US" spc="-10" dirty="0"/>
          </a:p>
        </p:txBody>
      </p:sp>
      <p:sp>
        <p:nvSpPr>
          <p:cNvPr id="7" name="Title 1"/>
          <p:cNvSpPr txBox="1">
            <a:spLocks/>
          </p:cNvSpPr>
          <p:nvPr/>
        </p:nvSpPr>
        <p:spPr>
          <a:xfrm>
            <a:off x="304800" y="3941802"/>
            <a:ext cx="8358327" cy="553998"/>
          </a:xfrm>
          <a:prstGeom prst="rect">
            <a:avLst/>
          </a:prstGeom>
        </p:spPr>
        <p:txBody>
          <a:bodyPr wrap="square" lIns="0" tIns="0" rIns="0" bIns="0">
            <a:spAutoFit/>
          </a:bodyPr>
          <a:lstStyle>
            <a:lvl1pPr>
              <a:defRPr sz="3200" b="0" i="0">
                <a:solidFill>
                  <a:schemeClr val="tx1"/>
                </a:solidFill>
                <a:latin typeface="Arial"/>
                <a:ea typeface="+mj-ea"/>
                <a:cs typeface="Arial"/>
              </a:defRPr>
            </a:lvl1pPr>
          </a:lstStyle>
          <a:p>
            <a:pPr algn="ctr"/>
            <a:r>
              <a:rPr lang="en-US" sz="3600" b="1" kern="0" dirty="0" smtClean="0"/>
              <a:t>NCA Vision</a:t>
            </a:r>
            <a:endParaRPr lang="en-US" sz="3600" b="1" kern="0" dirty="0"/>
          </a:p>
        </p:txBody>
      </p:sp>
      <p:sp>
        <p:nvSpPr>
          <p:cNvPr id="8" name="Text Placeholder 2"/>
          <p:cNvSpPr>
            <a:spLocks noGrp="1"/>
          </p:cNvSpPr>
          <p:nvPr>
            <p:ph type="body" idx="1"/>
          </p:nvPr>
        </p:nvSpPr>
        <p:spPr>
          <a:xfrm>
            <a:off x="512179" y="4800600"/>
            <a:ext cx="7973873" cy="738664"/>
          </a:xfrm>
          <a:blipFill>
            <a:blip r:embed="rId3"/>
            <a:tile tx="0" ty="0" sx="100000" sy="100000" flip="none" algn="tl"/>
          </a:blipFill>
        </p:spPr>
        <p:txBody>
          <a:bodyPr/>
          <a:lstStyle/>
          <a:p>
            <a:r>
              <a:rPr lang="en-US" sz="2400" dirty="0" smtClean="0">
                <a:latin typeface="Arial" panose="020B0604020202020204" pitchFamily="34" charset="0"/>
                <a:cs typeface="Arial" panose="020B0604020202020204" pitchFamily="34" charset="0"/>
              </a:rPr>
              <a:t>To be the </a:t>
            </a:r>
            <a:r>
              <a:rPr lang="en-US" sz="2400" b="1" u="sng" dirty="0" smtClean="0">
                <a:latin typeface="Arial" panose="020B0604020202020204" pitchFamily="34" charset="0"/>
                <a:cs typeface="Arial" panose="020B0604020202020204" pitchFamily="34" charset="0"/>
              </a:rPr>
              <a:t>model of excellence</a:t>
            </a:r>
            <a:r>
              <a:rPr lang="en-US" sz="2400" dirty="0" smtClean="0">
                <a:latin typeface="Arial" panose="020B0604020202020204" pitchFamily="34" charset="0"/>
                <a:cs typeface="Arial" panose="020B0604020202020204" pitchFamily="34" charset="0"/>
              </a:rPr>
              <a:t> for burial and memorial benefits for our Nation’s Veterans and their families</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04800" y="1010989"/>
            <a:ext cx="8839200" cy="5770811"/>
          </a:xfrm>
        </p:spPr>
        <p:txBody>
          <a:bodyPr/>
          <a:lstStyle/>
          <a:p>
            <a:pPr eaLnBrk="1" hangingPunct="1"/>
            <a:r>
              <a:rPr lang="en-US" dirty="0" smtClean="0"/>
              <a:t>Points of Contact:</a:t>
            </a:r>
          </a:p>
          <a:p>
            <a:pPr lvl="1" eaLnBrk="1" hangingPunct="1"/>
            <a:r>
              <a:rPr lang="en-US" sz="1600" dirty="0" smtClean="0"/>
              <a:t>Tom Muir, Head Contracting Activity		(202) 461-6234</a:t>
            </a:r>
          </a:p>
          <a:p>
            <a:pPr lvl="1" eaLnBrk="1" hangingPunct="1"/>
            <a:r>
              <a:rPr lang="en-US" sz="1600" dirty="0" smtClean="0"/>
              <a:t>Tracey Boyd-Vega, Director			(540) 658-7206</a:t>
            </a:r>
          </a:p>
          <a:p>
            <a:pPr lvl="1" eaLnBrk="1" hangingPunct="1"/>
            <a:r>
              <a:rPr lang="en-US" sz="1600" dirty="0" smtClean="0"/>
              <a:t>Rob </a:t>
            </a:r>
            <a:r>
              <a:rPr lang="en-US" sz="1600" dirty="0"/>
              <a:t>Joshua, Stafford Chief		</a:t>
            </a:r>
            <a:r>
              <a:rPr lang="en-US" sz="1600" dirty="0" smtClean="0"/>
              <a:t>	(</a:t>
            </a:r>
            <a:r>
              <a:rPr lang="en-US" sz="1600" dirty="0"/>
              <a:t>540) 658-7201</a:t>
            </a:r>
          </a:p>
          <a:p>
            <a:pPr lvl="1" eaLnBrk="1" hangingPunct="1"/>
            <a:r>
              <a:rPr lang="en-US" sz="1600" dirty="0" smtClean="0"/>
              <a:t>[Vacant], </a:t>
            </a:r>
            <a:r>
              <a:rPr lang="en-US" sz="1600" dirty="0"/>
              <a:t>DC Chief 		</a:t>
            </a:r>
            <a:r>
              <a:rPr lang="en-US" sz="1600" dirty="0" smtClean="0"/>
              <a:t>	(</a:t>
            </a:r>
            <a:r>
              <a:rPr lang="en-US" sz="1600" dirty="0"/>
              <a:t>202) 632-5539</a:t>
            </a:r>
          </a:p>
          <a:p>
            <a:pPr lvl="1" eaLnBrk="1" hangingPunct="1"/>
            <a:r>
              <a:rPr lang="en-US" sz="1600" dirty="0"/>
              <a:t>Tyra Lee, Small Business Rep 	</a:t>
            </a:r>
            <a:r>
              <a:rPr lang="en-US" sz="1600" dirty="0" smtClean="0"/>
              <a:t>	(</a:t>
            </a:r>
            <a:r>
              <a:rPr lang="en-US" sz="1600" dirty="0"/>
              <a:t>540) </a:t>
            </a:r>
            <a:r>
              <a:rPr lang="en-US" sz="1600" dirty="0" smtClean="0"/>
              <a:t>658-7214</a:t>
            </a:r>
          </a:p>
          <a:p>
            <a:pPr lvl="1" eaLnBrk="1" hangingPunct="1"/>
            <a:endParaRPr lang="en-US" sz="1600" dirty="0" smtClean="0"/>
          </a:p>
          <a:p>
            <a:pPr eaLnBrk="1" hangingPunct="1"/>
            <a:r>
              <a:rPr lang="en-US" dirty="0" smtClean="0"/>
              <a:t>Other Sources of Procurement Information:</a:t>
            </a:r>
          </a:p>
          <a:p>
            <a:pPr lvl="1" eaLnBrk="1" hangingPunct="1">
              <a:lnSpc>
                <a:spcPct val="150000"/>
              </a:lnSpc>
            </a:pPr>
            <a:r>
              <a:rPr lang="en-US" sz="1600" dirty="0" smtClean="0"/>
              <a:t>System for Award Management (SAM) </a:t>
            </a:r>
            <a:r>
              <a:rPr lang="en-US" sz="1600" dirty="0" smtClean="0">
                <a:hlinkClick r:id="rId3"/>
              </a:rPr>
              <a:t>http://www.sam.gov</a:t>
            </a:r>
            <a:r>
              <a:rPr lang="en-US" sz="1600" dirty="0" smtClean="0"/>
              <a:t> </a:t>
            </a:r>
          </a:p>
          <a:p>
            <a:pPr lvl="1" eaLnBrk="1" hangingPunct="1">
              <a:lnSpc>
                <a:spcPct val="150000"/>
              </a:lnSpc>
            </a:pPr>
            <a:r>
              <a:rPr lang="en-US" sz="1600" dirty="0" smtClean="0"/>
              <a:t>Online Representations and Certifications Application (ORCA) </a:t>
            </a:r>
            <a:r>
              <a:rPr lang="en-US" sz="1600" dirty="0" smtClean="0">
                <a:hlinkClick r:id="rId4"/>
              </a:rPr>
              <a:t>https://orca.bpn.gov/</a:t>
            </a:r>
            <a:endParaRPr lang="en-US" sz="1600" dirty="0" smtClean="0"/>
          </a:p>
          <a:p>
            <a:pPr lvl="1" eaLnBrk="1" hangingPunct="1">
              <a:lnSpc>
                <a:spcPct val="150000"/>
              </a:lnSpc>
            </a:pPr>
            <a:r>
              <a:rPr lang="en-US" sz="1600" dirty="0" smtClean="0"/>
              <a:t>Vendor Information Pages (VIP) </a:t>
            </a:r>
            <a:r>
              <a:rPr lang="en-US" sz="1600" u="sng" dirty="0" smtClean="0">
                <a:hlinkClick r:id="rId5"/>
              </a:rPr>
              <a:t>http://www.VetBiz.gov</a:t>
            </a:r>
            <a:endParaRPr lang="en-US" sz="1600" dirty="0" smtClean="0"/>
          </a:p>
          <a:p>
            <a:pPr lvl="1" eaLnBrk="1" hangingPunct="1">
              <a:lnSpc>
                <a:spcPct val="150000"/>
              </a:lnSpc>
            </a:pPr>
            <a:r>
              <a:rPr lang="en-US" sz="1600" dirty="0" smtClean="0"/>
              <a:t>Federal Business Opportunities or </a:t>
            </a:r>
            <a:r>
              <a:rPr lang="en-US" sz="1600" dirty="0" smtClean="0">
                <a:hlinkClick r:id="rId6"/>
              </a:rPr>
              <a:t>https://www.fedbizopps.gov/</a:t>
            </a:r>
            <a:endParaRPr lang="en-US" sz="1600" dirty="0" smtClean="0"/>
          </a:p>
          <a:p>
            <a:pPr lvl="1" eaLnBrk="1" hangingPunct="1">
              <a:lnSpc>
                <a:spcPct val="150000"/>
              </a:lnSpc>
            </a:pPr>
            <a:r>
              <a:rPr lang="en-US" sz="1600" dirty="0" smtClean="0"/>
              <a:t>VA Forecast of Contracting Opportunities (FCO) </a:t>
            </a:r>
            <a:r>
              <a:rPr lang="en-US" sz="1600" dirty="0" smtClean="0">
                <a:hlinkClick r:id="rId7"/>
              </a:rPr>
              <a:t>https://www.vendorportal.ecms.va.gov/eVP/fco/FCO.aspx </a:t>
            </a:r>
            <a:endParaRPr lang="en-US" sz="1600" dirty="0" smtClean="0"/>
          </a:p>
          <a:p>
            <a:pPr lvl="1" eaLnBrk="1" hangingPunct="1">
              <a:lnSpc>
                <a:spcPct val="150000"/>
              </a:lnSpc>
            </a:pPr>
            <a:r>
              <a:rPr lang="en-US" sz="1600" dirty="0" smtClean="0"/>
              <a:t>GSA </a:t>
            </a:r>
            <a:r>
              <a:rPr lang="en-US" sz="1600" dirty="0" err="1" smtClean="0"/>
              <a:t>eBuy</a:t>
            </a:r>
            <a:r>
              <a:rPr lang="en-US" sz="1600" dirty="0" smtClean="0"/>
              <a:t> </a:t>
            </a:r>
            <a:r>
              <a:rPr lang="en-US" sz="1600" u="sng" dirty="0" smtClean="0">
                <a:hlinkClick r:id="rId8"/>
              </a:rPr>
              <a:t>https://www.ebuy.gsa.gov/advgsa/advantage/ebuy/start/</a:t>
            </a:r>
            <a:endParaRPr lang="en-US" sz="1600" u="sng" dirty="0" smtClean="0"/>
          </a:p>
          <a:p>
            <a:pPr lvl="1" eaLnBrk="1" hangingPunct="1">
              <a:lnSpc>
                <a:spcPct val="150000"/>
              </a:lnSpc>
            </a:pPr>
            <a:r>
              <a:rPr lang="en-US" sz="1600" dirty="0" smtClean="0"/>
              <a:t>Contractor Performance Assessment Reporting System (CPARS) </a:t>
            </a:r>
            <a:r>
              <a:rPr lang="en-US" sz="1600" dirty="0" smtClean="0">
                <a:hlinkClick r:id="rId9"/>
              </a:rPr>
              <a:t>http://www.cpars.gov</a:t>
            </a:r>
            <a:r>
              <a:rPr lang="en-US" sz="1600" dirty="0" smtClean="0"/>
              <a:t> </a:t>
            </a:r>
          </a:p>
          <a:p>
            <a:pPr lvl="1" eaLnBrk="1" hangingPunct="1">
              <a:lnSpc>
                <a:spcPct val="150000"/>
              </a:lnSpc>
            </a:pPr>
            <a:r>
              <a:rPr lang="en-US" sz="1600" dirty="0" smtClean="0"/>
              <a:t>Additional Business Resources: </a:t>
            </a:r>
            <a:r>
              <a:rPr lang="en-US" sz="1600" u="sng" dirty="0" smtClean="0">
                <a:hlinkClick r:id="rId10"/>
              </a:rPr>
              <a:t>http://www.va.gov/osdbu/index.asp</a:t>
            </a:r>
            <a:endParaRPr lang="en-US" sz="1600" u="sng" dirty="0" smtClean="0"/>
          </a:p>
          <a:p>
            <a:pPr lvl="1" eaLnBrk="1" hangingPunct="1">
              <a:lnSpc>
                <a:spcPct val="150000"/>
              </a:lnSpc>
            </a:pPr>
            <a:endParaRPr lang="en-US" u="sng" dirty="0" smtClean="0"/>
          </a:p>
        </p:txBody>
      </p:sp>
      <p:sp>
        <p:nvSpPr>
          <p:cNvPr id="6" name="Title 2"/>
          <p:cNvSpPr>
            <a:spLocks noGrp="1"/>
          </p:cNvSpPr>
          <p:nvPr>
            <p:ph type="title"/>
          </p:nvPr>
        </p:nvSpPr>
        <p:spPr>
          <a:xfrm>
            <a:off x="392836" y="220399"/>
            <a:ext cx="8358327" cy="846401"/>
          </a:xfrm>
        </p:spPr>
        <p:txBody>
          <a:bodyPr>
            <a:normAutofit/>
          </a:bodyPr>
          <a:lstStyle/>
          <a:p>
            <a:pPr algn="ctr"/>
            <a:r>
              <a:rPr lang="en-US" b="1" dirty="0" smtClean="0"/>
              <a:t>Points of Contact</a:t>
            </a:r>
            <a:endParaRPr lang="en-US" b="1" dirty="0"/>
          </a:p>
        </p:txBody>
      </p:sp>
      <p:pic>
        <p:nvPicPr>
          <p:cNvPr id="7" name="Picture 2" descr="C:\Users\cemcotherej\Desktop\icarelogo.jpg"/>
          <p:cNvPicPr>
            <a:picLocks noChangeAspect="1" noChangeArrowheads="1"/>
          </p:cNvPicPr>
          <p:nvPr/>
        </p:nvPicPr>
        <p:blipFill>
          <a:blip r:embed="rId11"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2525"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5"/>
          </p:nvPr>
        </p:nvSpPr>
        <p:spPr>
          <a:xfrm>
            <a:off x="3408426" y="6460594"/>
            <a:ext cx="2324100" cy="177800"/>
          </a:xfrm>
        </p:spPr>
        <p:txBody>
          <a:bodyPr/>
          <a:lstStyle/>
          <a:p>
            <a:pPr marL="12700">
              <a:lnSpc>
                <a:spcPct val="100000"/>
              </a:lnSpc>
            </a:pPr>
            <a:r>
              <a:rPr lang="en-US" dirty="0" smtClean="0"/>
              <a:t>150</a:t>
            </a:r>
            <a:r>
              <a:rPr lang="en-US" spc="-45" dirty="0" smtClean="0"/>
              <a:t> </a:t>
            </a:r>
            <a:r>
              <a:rPr lang="en-US" spc="-120" dirty="0" smtClean="0"/>
              <a:t>Y</a:t>
            </a:r>
            <a:r>
              <a:rPr lang="en-US" dirty="0" smtClean="0"/>
              <a:t>ears</a:t>
            </a:r>
            <a:r>
              <a:rPr lang="en-US" spc="-15" dirty="0" smtClean="0"/>
              <a:t> </a:t>
            </a:r>
            <a:r>
              <a:rPr lang="en-US" dirty="0" smtClean="0"/>
              <a:t>of Keepi</a:t>
            </a:r>
            <a:r>
              <a:rPr lang="en-US" spc="-10" dirty="0" smtClean="0"/>
              <a:t>n</a:t>
            </a:r>
            <a:r>
              <a:rPr lang="en-US" dirty="0" smtClean="0"/>
              <a:t>g</a:t>
            </a:r>
            <a:r>
              <a:rPr lang="en-US" spc="-45" dirty="0" smtClean="0"/>
              <a:t> </a:t>
            </a:r>
            <a:r>
              <a:rPr lang="en-US" dirty="0" smtClean="0"/>
              <a:t>t</a:t>
            </a:r>
            <a:r>
              <a:rPr lang="en-US" spc="5" dirty="0" smtClean="0"/>
              <a:t>h</a:t>
            </a:r>
            <a:r>
              <a:rPr lang="en-US" dirty="0" smtClean="0"/>
              <a:t>e</a:t>
            </a:r>
            <a:r>
              <a:rPr lang="en-US" spc="-10" dirty="0" smtClean="0"/>
              <a:t> </a:t>
            </a:r>
            <a:r>
              <a:rPr lang="en-US" dirty="0" smtClean="0"/>
              <a:t>Pro</a:t>
            </a:r>
            <a:r>
              <a:rPr lang="en-US" spc="5" dirty="0" smtClean="0"/>
              <a:t>m</a:t>
            </a:r>
            <a:r>
              <a:rPr lang="en-US" dirty="0" smtClean="0"/>
              <a:t>ise</a:t>
            </a:r>
            <a:endParaRPr lang="en-US" dirty="0"/>
          </a:p>
        </p:txBody>
      </p:sp>
      <p:sp>
        <p:nvSpPr>
          <p:cNvPr id="9" name="Slide Number Placeholder 5"/>
          <p:cNvSpPr>
            <a:spLocks noGrp="1"/>
          </p:cNvSpPr>
          <p:nvPr>
            <p:ph type="sldNum" sz="quarter" idx="7"/>
          </p:nvPr>
        </p:nvSpPr>
        <p:spPr>
          <a:xfrm>
            <a:off x="8414511" y="6465214"/>
            <a:ext cx="424689" cy="316586"/>
          </a:xfrm>
        </p:spPr>
        <p:txBody>
          <a:bodyPr/>
          <a:lstStyle/>
          <a:p>
            <a:pPr marL="102870">
              <a:lnSpc>
                <a:spcPct val="100000"/>
              </a:lnSpc>
            </a:pPr>
            <a:fld id="{81D60167-4931-47E6-BA6A-407CBD079E47}" type="slidenum">
              <a:rPr lang="en-US" spc="-10" smtClean="0"/>
              <a:t>40</a:t>
            </a:fld>
            <a:endParaRPr lang="en-US" spc="-10" dirty="0"/>
          </a:p>
        </p:txBody>
      </p:sp>
    </p:spTree>
    <p:extLst>
      <p:ext uri="{BB962C8B-B14F-4D97-AF65-F5344CB8AC3E}">
        <p14:creationId xmlns:p14="http://schemas.microsoft.com/office/powerpoint/2010/main" val="151209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14155" cy="6858000"/>
          </a:xfrm>
          <a:prstGeom prst="rect">
            <a:avLst/>
          </a:prstGeom>
        </p:spPr>
        <p:txBody>
          <a:bodyPr vert="horz" wrap="square" lIns="0" tIns="0" rIns="0" bIns="0" rtlCol="0">
            <a:spAutoFit/>
          </a:bodyPr>
          <a:lstStyle/>
          <a:p>
            <a:pPr marR="511175" algn="r">
              <a:lnSpc>
                <a:spcPct val="100000"/>
              </a:lnSpc>
            </a:pPr>
            <a:r>
              <a:rPr sz="1200" spc="-10" dirty="0">
                <a:solidFill>
                  <a:srgbClr val="888888"/>
                </a:solidFill>
                <a:latin typeface="Calibri"/>
                <a:cs typeface="Calibri"/>
              </a:rPr>
              <a:t>1</a:t>
            </a:r>
            <a:endParaRPr sz="1200">
              <a:latin typeface="Calibri"/>
              <a:cs typeface="Calibri"/>
            </a:endParaRPr>
          </a:p>
        </p:txBody>
      </p:sp>
      <p:sp>
        <p:nvSpPr>
          <p:cNvPr id="3" name="object 3"/>
          <p:cNvSpPr/>
          <p:nvPr/>
        </p:nvSpPr>
        <p:spPr>
          <a:xfrm>
            <a:off x="0" y="0"/>
            <a:ext cx="9113982" cy="685799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2165580" y="2900885"/>
            <a:ext cx="6544945" cy="492443"/>
          </a:xfrm>
          <a:prstGeom prst="rect">
            <a:avLst/>
          </a:prstGeom>
        </p:spPr>
        <p:txBody>
          <a:bodyPr vert="horz" wrap="square" lIns="0" tIns="0" rIns="0" bIns="0" rtlCol="0">
            <a:spAutoFit/>
          </a:bodyPr>
          <a:lstStyle/>
          <a:p>
            <a:pPr marL="12700">
              <a:lnSpc>
                <a:spcPct val="100000"/>
              </a:lnSpc>
            </a:pPr>
            <a:r>
              <a:rPr sz="3200" b="1" i="1" dirty="0" smtClean="0">
                <a:latin typeface="Arial"/>
                <a:cs typeface="Arial"/>
              </a:rPr>
              <a:t>1</a:t>
            </a:r>
            <a:r>
              <a:rPr sz="3200" b="1" i="1" spc="-10" dirty="0" smtClean="0">
                <a:latin typeface="Arial"/>
                <a:cs typeface="Arial"/>
              </a:rPr>
              <a:t>5</a:t>
            </a:r>
            <a:r>
              <a:rPr lang="en-US" sz="3200" b="1" i="1" spc="-10" dirty="0" smtClean="0">
                <a:latin typeface="Arial"/>
                <a:cs typeface="Arial"/>
              </a:rPr>
              <a:t>0</a:t>
            </a:r>
            <a:r>
              <a:rPr sz="3200" b="1" i="1" spc="-70" dirty="0" smtClean="0">
                <a:latin typeface="Arial"/>
                <a:cs typeface="Arial"/>
              </a:rPr>
              <a:t> </a:t>
            </a:r>
            <a:r>
              <a:rPr sz="3200" b="1" i="1" spc="-125" dirty="0">
                <a:latin typeface="Arial"/>
                <a:cs typeface="Arial"/>
              </a:rPr>
              <a:t>Y</a:t>
            </a:r>
            <a:r>
              <a:rPr sz="3200" b="1" i="1" dirty="0">
                <a:latin typeface="Arial"/>
                <a:cs typeface="Arial"/>
              </a:rPr>
              <a:t>e</a:t>
            </a:r>
            <a:r>
              <a:rPr sz="3200" b="1" i="1" spc="-10" dirty="0">
                <a:latin typeface="Arial"/>
                <a:cs typeface="Arial"/>
              </a:rPr>
              <a:t>a</a:t>
            </a:r>
            <a:r>
              <a:rPr sz="3200" b="1" i="1" dirty="0">
                <a:latin typeface="Arial"/>
                <a:cs typeface="Arial"/>
              </a:rPr>
              <a:t>rs of</a:t>
            </a:r>
            <a:r>
              <a:rPr sz="3200" b="1" i="1" spc="-25" dirty="0">
                <a:latin typeface="Arial"/>
                <a:cs typeface="Arial"/>
              </a:rPr>
              <a:t> </a:t>
            </a:r>
            <a:r>
              <a:rPr sz="3200" b="1" i="1" dirty="0">
                <a:latin typeface="Arial"/>
                <a:cs typeface="Arial"/>
              </a:rPr>
              <a:t>Kee</a:t>
            </a:r>
            <a:r>
              <a:rPr sz="3200" b="1" i="1" spc="-10" dirty="0">
                <a:latin typeface="Arial"/>
                <a:cs typeface="Arial"/>
              </a:rPr>
              <a:t>p</a:t>
            </a:r>
            <a:r>
              <a:rPr sz="3200" b="1" i="1" dirty="0">
                <a:latin typeface="Arial"/>
                <a:cs typeface="Arial"/>
              </a:rPr>
              <a:t>ing</a:t>
            </a:r>
            <a:r>
              <a:rPr sz="3200" b="1" i="1" spc="-35" dirty="0">
                <a:latin typeface="Arial"/>
                <a:cs typeface="Arial"/>
              </a:rPr>
              <a:t> </a:t>
            </a:r>
            <a:r>
              <a:rPr sz="3200" b="1" i="1" dirty="0">
                <a:latin typeface="Arial"/>
                <a:cs typeface="Arial"/>
              </a:rPr>
              <a:t>the</a:t>
            </a:r>
            <a:r>
              <a:rPr sz="3200" b="1" i="1" spc="-20" dirty="0">
                <a:latin typeface="Arial"/>
                <a:cs typeface="Arial"/>
              </a:rPr>
              <a:t> </a:t>
            </a:r>
            <a:r>
              <a:rPr sz="3200" b="1" i="1" dirty="0">
                <a:latin typeface="Arial"/>
                <a:cs typeface="Arial"/>
              </a:rPr>
              <a:t>Promi</a:t>
            </a:r>
            <a:r>
              <a:rPr sz="3200" b="1" i="1" spc="-15" dirty="0">
                <a:latin typeface="Arial"/>
                <a:cs typeface="Arial"/>
              </a:rPr>
              <a:t>s</a:t>
            </a:r>
            <a:r>
              <a:rPr sz="3200" b="1" i="1" dirty="0">
                <a:latin typeface="Arial"/>
                <a:cs typeface="Arial"/>
              </a:rPr>
              <a:t>e</a:t>
            </a:r>
            <a:endParaRPr sz="3200" dirty="0">
              <a:latin typeface="Arial"/>
              <a:cs typeface="Arial"/>
            </a:endParaRPr>
          </a:p>
        </p:txBody>
      </p:sp>
      <p:sp>
        <p:nvSpPr>
          <p:cNvPr id="6" name="object 6"/>
          <p:cNvSpPr txBox="1"/>
          <p:nvPr/>
        </p:nvSpPr>
        <p:spPr>
          <a:xfrm>
            <a:off x="3528821" y="6465214"/>
            <a:ext cx="2085339" cy="177800"/>
          </a:xfrm>
          <a:prstGeom prst="rect">
            <a:avLst/>
          </a:prstGeom>
        </p:spPr>
        <p:txBody>
          <a:bodyPr vert="horz" wrap="square" lIns="0" tIns="0" rIns="0" bIns="0" rtlCol="0">
            <a:spAutoFit/>
          </a:bodyPr>
          <a:lstStyle/>
          <a:p>
            <a:pPr marL="12700">
              <a:lnSpc>
                <a:spcPct val="100000"/>
              </a:lnSpc>
            </a:pPr>
            <a:r>
              <a:rPr sz="1200" spc="-10" dirty="0">
                <a:solidFill>
                  <a:srgbClr val="888888"/>
                </a:solidFill>
                <a:latin typeface="Calibri"/>
                <a:cs typeface="Calibri"/>
              </a:rPr>
              <a:t>1</a:t>
            </a:r>
            <a:r>
              <a:rPr sz="1200" spc="-5" dirty="0">
                <a:solidFill>
                  <a:srgbClr val="888888"/>
                </a:solidFill>
                <a:latin typeface="Calibri"/>
                <a:cs typeface="Calibri"/>
              </a:rPr>
              <a:t>5</a:t>
            </a:r>
            <a:r>
              <a:rPr sz="1200" spc="-10" dirty="0">
                <a:solidFill>
                  <a:srgbClr val="888888"/>
                </a:solidFill>
                <a:latin typeface="Calibri"/>
                <a:cs typeface="Calibri"/>
              </a:rPr>
              <a:t>0</a:t>
            </a:r>
            <a:r>
              <a:rPr sz="1200" spc="5" dirty="0">
                <a:solidFill>
                  <a:srgbClr val="888888"/>
                </a:solidFill>
                <a:latin typeface="Calibri"/>
                <a:cs typeface="Calibri"/>
              </a:rPr>
              <a:t> </a:t>
            </a:r>
            <a:r>
              <a:rPr sz="1200" spc="-85" dirty="0">
                <a:solidFill>
                  <a:srgbClr val="888888"/>
                </a:solidFill>
                <a:latin typeface="Calibri"/>
                <a:cs typeface="Calibri"/>
              </a:rPr>
              <a:t>Y</a:t>
            </a:r>
            <a:r>
              <a:rPr sz="1200" spc="-10" dirty="0">
                <a:solidFill>
                  <a:srgbClr val="888888"/>
                </a:solidFill>
                <a:latin typeface="Calibri"/>
                <a:cs typeface="Calibri"/>
              </a:rPr>
              <a:t>ea</a:t>
            </a:r>
            <a:r>
              <a:rPr sz="1200" spc="-30" dirty="0">
                <a:solidFill>
                  <a:srgbClr val="888888"/>
                </a:solidFill>
                <a:latin typeface="Calibri"/>
                <a:cs typeface="Calibri"/>
              </a:rPr>
              <a:t>r</a:t>
            </a:r>
            <a:r>
              <a:rPr sz="1200" dirty="0">
                <a:solidFill>
                  <a:srgbClr val="888888"/>
                </a:solidFill>
                <a:latin typeface="Calibri"/>
                <a:cs typeface="Calibri"/>
              </a:rPr>
              <a:t>s of</a:t>
            </a:r>
            <a:r>
              <a:rPr sz="1200" spc="-5" dirty="0">
                <a:solidFill>
                  <a:srgbClr val="888888"/>
                </a:solidFill>
                <a:latin typeface="Calibri"/>
                <a:cs typeface="Calibri"/>
              </a:rPr>
              <a:t> </a:t>
            </a:r>
            <a:r>
              <a:rPr sz="1200" spc="-35" dirty="0">
                <a:solidFill>
                  <a:srgbClr val="888888"/>
                </a:solidFill>
                <a:latin typeface="Calibri"/>
                <a:cs typeface="Calibri"/>
              </a:rPr>
              <a:t>K</a:t>
            </a:r>
            <a:r>
              <a:rPr sz="1200" spc="-10" dirty="0">
                <a:solidFill>
                  <a:srgbClr val="888888"/>
                </a:solidFill>
                <a:latin typeface="Calibri"/>
                <a:cs typeface="Calibri"/>
              </a:rPr>
              <a:t>ee</a:t>
            </a:r>
            <a:r>
              <a:rPr sz="1200" dirty="0">
                <a:solidFill>
                  <a:srgbClr val="888888"/>
                </a:solidFill>
                <a:latin typeface="Calibri"/>
                <a:cs typeface="Calibri"/>
              </a:rPr>
              <a:t>pin</a:t>
            </a:r>
            <a:r>
              <a:rPr sz="1200" spc="-10" dirty="0">
                <a:solidFill>
                  <a:srgbClr val="888888"/>
                </a:solidFill>
                <a:latin typeface="Calibri"/>
                <a:cs typeface="Calibri"/>
              </a:rPr>
              <a:t>g</a:t>
            </a:r>
            <a:r>
              <a:rPr sz="1200" spc="-20" dirty="0">
                <a:solidFill>
                  <a:srgbClr val="888888"/>
                </a:solidFill>
                <a:latin typeface="Calibri"/>
                <a:cs typeface="Calibri"/>
              </a:rPr>
              <a:t> </a:t>
            </a:r>
            <a:r>
              <a:rPr sz="1200" spc="-5" dirty="0">
                <a:solidFill>
                  <a:srgbClr val="888888"/>
                </a:solidFill>
                <a:latin typeface="Calibri"/>
                <a:cs typeface="Calibri"/>
              </a:rPr>
              <a:t>t</a:t>
            </a:r>
            <a:r>
              <a:rPr sz="1200" dirty="0">
                <a:solidFill>
                  <a:srgbClr val="888888"/>
                </a:solidFill>
                <a:latin typeface="Calibri"/>
                <a:cs typeface="Calibri"/>
              </a:rPr>
              <a:t>h</a:t>
            </a:r>
            <a:r>
              <a:rPr sz="1200" spc="-10" dirty="0">
                <a:solidFill>
                  <a:srgbClr val="888888"/>
                </a:solidFill>
                <a:latin typeface="Calibri"/>
                <a:cs typeface="Calibri"/>
              </a:rPr>
              <a:t>e</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dirty="0">
                <a:solidFill>
                  <a:srgbClr val="888888"/>
                </a:solidFill>
                <a:latin typeface="Calibri"/>
                <a:cs typeface="Calibri"/>
              </a:rPr>
              <a:t>o</a:t>
            </a:r>
            <a:r>
              <a:rPr sz="1200" spc="-10" dirty="0">
                <a:solidFill>
                  <a:srgbClr val="888888"/>
                </a:solidFill>
                <a:latin typeface="Calibri"/>
                <a:cs typeface="Calibri"/>
              </a:rPr>
              <a:t>mise</a:t>
            </a:r>
            <a:endParaRPr sz="1200" dirty="0">
              <a:latin typeface="Calibri"/>
              <a:cs typeface="Calibri"/>
            </a:endParaRPr>
          </a:p>
        </p:txBody>
      </p:sp>
      <p:sp>
        <p:nvSpPr>
          <p:cNvPr id="7" name="TextBox 6"/>
          <p:cNvSpPr txBox="1"/>
          <p:nvPr/>
        </p:nvSpPr>
        <p:spPr>
          <a:xfrm>
            <a:off x="1472137" y="3393328"/>
            <a:ext cx="5937758" cy="584775"/>
          </a:xfrm>
          <a:prstGeom prst="rect">
            <a:avLst/>
          </a:prstGeom>
          <a:noFill/>
        </p:spPr>
        <p:txBody>
          <a:bodyPr wrap="square" rtlCol="0">
            <a:spAutoFit/>
          </a:bodyPr>
          <a:lstStyle/>
          <a:p>
            <a:pPr algn="ctr"/>
            <a:r>
              <a:rPr lang="en-US" sz="3200" b="1" dirty="0" smtClean="0"/>
              <a:t>Thank you</a:t>
            </a:r>
            <a:endParaRPr lang="en-US" sz="3200" b="1" dirty="0"/>
          </a:p>
        </p:txBody>
      </p:sp>
      <p:pic>
        <p:nvPicPr>
          <p:cNvPr id="8" name="Picture 2" descr="C:\Users\cemcotherej\Desktop\icarelogo.jpg"/>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75927" y="1447800"/>
            <a:ext cx="1762125" cy="1285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10000" y="4191000"/>
            <a:ext cx="2420791" cy="1477328"/>
          </a:xfrm>
          <a:prstGeom prst="rect">
            <a:avLst/>
          </a:prstGeom>
          <a:noFill/>
        </p:spPr>
        <p:txBody>
          <a:bodyPr wrap="none" rtlCol="0">
            <a:spAutoFit/>
          </a:bodyPr>
          <a:lstStyle/>
          <a:p>
            <a:r>
              <a:rPr lang="en-US" b="1" dirty="0" smtClean="0"/>
              <a:t>Questions or follow up:</a:t>
            </a:r>
          </a:p>
          <a:p>
            <a:endParaRPr lang="en-US" b="1" dirty="0"/>
          </a:p>
          <a:p>
            <a:r>
              <a:rPr lang="en-US" b="1" dirty="0" smtClean="0"/>
              <a:t>Tom Muir</a:t>
            </a:r>
          </a:p>
          <a:p>
            <a:r>
              <a:rPr lang="en-US" b="1" dirty="0" smtClean="0">
                <a:hlinkClick r:id="rId5"/>
              </a:rPr>
              <a:t>Thomas.muir@va.gov</a:t>
            </a:r>
            <a:endParaRPr lang="en-US" b="1" dirty="0" smtClean="0"/>
          </a:p>
          <a:p>
            <a:r>
              <a:rPr lang="en-US" b="1" dirty="0" smtClean="0"/>
              <a:t>(202) 461-6234</a:t>
            </a:r>
            <a:endParaRPr lang="en-US" b="1" dirty="0"/>
          </a:p>
        </p:txBody>
      </p:sp>
      <p:pic>
        <p:nvPicPr>
          <p:cNvPr id="12" name="Picture 2" descr="C:\Users\cemcotherej\Desktop\icarelogo.jpg"/>
          <p:cNvPicPr>
            <a:picLocks noChangeAspect="1" noChangeArrowheads="1"/>
          </p:cNvPicPr>
          <p:nvPr/>
        </p:nvPicPr>
        <p:blipFill>
          <a:blip r:embed="rId6"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6"/>
          <p:cNvSpPr>
            <a:spLocks noGrp="1"/>
          </p:cNvSpPr>
          <p:nvPr>
            <p:ph type="sldNum" sz="quarter" idx="7"/>
          </p:nvPr>
        </p:nvSpPr>
        <p:spPr>
          <a:xfrm>
            <a:off x="8414511" y="6465214"/>
            <a:ext cx="424688" cy="200986"/>
          </a:xfrm>
        </p:spPr>
        <p:txBody>
          <a:bodyPr/>
          <a:lstStyle/>
          <a:p>
            <a:pPr marL="102870">
              <a:lnSpc>
                <a:spcPct val="100000"/>
              </a:lnSpc>
            </a:pPr>
            <a:fld id="{81D60167-4931-47E6-BA6A-407CBD079E47}" type="slidenum">
              <a:rPr lang="en-US" spc="-10" smtClean="0"/>
              <a:t>41</a:t>
            </a:fld>
            <a:endParaRPr lang="en-US" spc="-10" dirty="0"/>
          </a:p>
        </p:txBody>
      </p:sp>
    </p:spTree>
    <p:extLst>
      <p:ext uri="{BB962C8B-B14F-4D97-AF65-F5344CB8AC3E}">
        <p14:creationId xmlns:p14="http://schemas.microsoft.com/office/powerpoint/2010/main" val="2210236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36" y="220399"/>
            <a:ext cx="8358327" cy="553998"/>
          </a:xfrm>
        </p:spPr>
        <p:txBody>
          <a:bodyPr/>
          <a:lstStyle/>
          <a:p>
            <a:pPr algn="ctr"/>
            <a:r>
              <a:rPr lang="en-US" sz="3600" b="1" dirty="0" smtClean="0"/>
              <a:t>NCA Responsibilities</a:t>
            </a:r>
            <a:endParaRPr lang="en-US" sz="3600" b="1" dirty="0"/>
          </a:p>
        </p:txBody>
      </p:sp>
      <p:sp>
        <p:nvSpPr>
          <p:cNvPr id="3" name="Text Placeholder 2"/>
          <p:cNvSpPr>
            <a:spLocks noGrp="1"/>
          </p:cNvSpPr>
          <p:nvPr>
            <p:ph type="body" idx="1"/>
          </p:nvPr>
        </p:nvSpPr>
        <p:spPr>
          <a:xfrm>
            <a:off x="457200" y="1219200"/>
            <a:ext cx="8255000" cy="4001095"/>
          </a:xfrm>
          <a:blipFill>
            <a:blip r:embed="rId3"/>
            <a:tile tx="0" ty="0" sx="100000" sy="100000" flip="none" algn="tl"/>
          </a:blipFill>
        </p:spPr>
        <p:txBody>
          <a:bodyPr/>
          <a:lstStyle/>
          <a:p>
            <a:pPr marL="285750" indent="-28575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Provide burial space for Veterans and eligible family members</a:t>
            </a:r>
          </a:p>
          <a:p>
            <a:pPr marL="285750" indent="-28575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Maintain national cemeteries as national shrines</a:t>
            </a:r>
          </a:p>
          <a:p>
            <a:pPr marL="285750" indent="-28575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Administer the Federal grants program for construction of state and tribal Veterans cemeteries</a:t>
            </a:r>
          </a:p>
          <a:p>
            <a:pPr marL="285750" indent="-28575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Furnish headstones, markers and medallions for the graves of Veterans around the world</a:t>
            </a:r>
          </a:p>
          <a:p>
            <a:pPr marL="285750" indent="-28575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Administer the Presidential Memorial Certificate (PMC) Program</a:t>
            </a:r>
          </a:p>
          <a:p>
            <a:pPr marL="285750" indent="-28575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Administer the First Notice of Death (FNOD) program </a:t>
            </a:r>
            <a:endParaRPr lang="en-US"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5"/>
          </p:nvPr>
        </p:nvSpPr>
        <p:spPr/>
        <p:txBody>
          <a:bodyPr/>
          <a:lstStyle/>
          <a:p>
            <a:pPr marL="12700">
              <a:lnSpc>
                <a:spcPct val="100000"/>
              </a:lnSpc>
            </a:pPr>
            <a:r>
              <a:rPr lang="en-US" smtClean="0"/>
              <a:t>150</a:t>
            </a:r>
            <a:r>
              <a:rPr lang="en-US" spc="-45" smtClean="0"/>
              <a:t> </a:t>
            </a:r>
            <a:r>
              <a:rPr lang="en-US" spc="-120" smtClean="0"/>
              <a:t>Y</a:t>
            </a:r>
            <a:r>
              <a:rPr lang="en-US" smtClean="0"/>
              <a:t>ears</a:t>
            </a:r>
            <a:r>
              <a:rPr lang="en-US" spc="-15" smtClean="0"/>
              <a:t> </a:t>
            </a:r>
            <a:r>
              <a:rPr lang="en-US" smtClean="0"/>
              <a:t>of Keepi</a:t>
            </a:r>
            <a:r>
              <a:rPr lang="en-US" spc="-10" smtClean="0"/>
              <a:t>n</a:t>
            </a:r>
            <a:r>
              <a:rPr lang="en-US" smtClean="0"/>
              <a:t>g</a:t>
            </a:r>
            <a:r>
              <a:rPr lang="en-US" spc="-45" smtClean="0"/>
              <a:t> </a:t>
            </a:r>
            <a:r>
              <a:rPr lang="en-US" smtClean="0"/>
              <a:t>t</a:t>
            </a:r>
            <a:r>
              <a:rPr lang="en-US" spc="5" smtClean="0"/>
              <a:t>h</a:t>
            </a:r>
            <a:r>
              <a:rPr lang="en-US" smtClean="0"/>
              <a:t>e</a:t>
            </a:r>
            <a:r>
              <a:rPr lang="en-US" spc="-10" smtClean="0"/>
              <a:t> </a:t>
            </a:r>
            <a:r>
              <a:rPr lang="en-US" smtClean="0"/>
              <a:t>Pro</a:t>
            </a:r>
            <a:r>
              <a:rPr lang="en-US" spc="5" smtClean="0"/>
              <a:t>m</a:t>
            </a:r>
            <a:r>
              <a:rPr lang="en-US" smtClean="0"/>
              <a:t>ise</a:t>
            </a:r>
            <a:endParaRPr lang="en-US" dirty="0"/>
          </a:p>
        </p:txBody>
      </p:sp>
      <p:sp>
        <p:nvSpPr>
          <p:cNvPr id="5" name="Slide Number Placeholder 4"/>
          <p:cNvSpPr>
            <a:spLocks noGrp="1"/>
          </p:cNvSpPr>
          <p:nvPr>
            <p:ph type="sldNum" sz="quarter" idx="7"/>
          </p:nvPr>
        </p:nvSpPr>
        <p:spPr/>
        <p:txBody>
          <a:bodyPr/>
          <a:lstStyle/>
          <a:p>
            <a:pPr marL="102870">
              <a:lnSpc>
                <a:spcPct val="100000"/>
              </a:lnSpc>
            </a:pPr>
            <a:fld id="{81D60167-4931-47E6-BA6A-407CBD079E47}" type="slidenum">
              <a:rPr lang="en-US" spc="-10" smtClean="0"/>
              <a:t>5</a:t>
            </a:fld>
            <a:endParaRPr lang="en-US" spc="-10" dirty="0"/>
          </a:p>
        </p:txBody>
      </p:sp>
      <p:pic>
        <p:nvPicPr>
          <p:cNvPr id="6" name="Picture 2" descr="C:\Users\cemcotherej\Desktop\icarelogo.jpg"/>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45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36" y="220399"/>
            <a:ext cx="8358327" cy="1220847"/>
          </a:xfrm>
          <a:prstGeom prst="rect">
            <a:avLst/>
          </a:prstGeom>
        </p:spPr>
        <p:txBody>
          <a:bodyPr vert="horz" wrap="square" lIns="0" tIns="0" rIns="0" bIns="0" rtlCol="0">
            <a:spAutoFit/>
          </a:bodyPr>
          <a:lstStyle/>
          <a:p>
            <a:pPr algn="ctr">
              <a:lnSpc>
                <a:spcPct val="100000"/>
              </a:lnSpc>
            </a:pPr>
            <a:r>
              <a:rPr lang="en-US" sz="3600" b="1" dirty="0" smtClean="0"/>
              <a:t>P</a:t>
            </a:r>
            <a:r>
              <a:rPr sz="3600" b="1" dirty="0" smtClean="0"/>
              <a:t>artners</a:t>
            </a:r>
            <a:r>
              <a:rPr sz="3600" b="1" spc="-20" dirty="0" smtClean="0"/>
              <a:t> </a:t>
            </a:r>
            <a:r>
              <a:rPr sz="3600" b="1" dirty="0"/>
              <a:t>in Managing Military</a:t>
            </a:r>
          </a:p>
          <a:p>
            <a:pPr algn="ctr">
              <a:lnSpc>
                <a:spcPts val="5235"/>
              </a:lnSpc>
            </a:pPr>
            <a:r>
              <a:rPr sz="3600" b="1" dirty="0"/>
              <a:t>and </a:t>
            </a:r>
            <a:r>
              <a:rPr sz="3600" b="1" spc="-225" dirty="0"/>
              <a:t>V</a:t>
            </a:r>
            <a:r>
              <a:rPr sz="3600" b="1" dirty="0"/>
              <a:t>eterans</a:t>
            </a:r>
            <a:r>
              <a:rPr sz="3600" b="1" spc="-10" dirty="0"/>
              <a:t> </a:t>
            </a:r>
            <a:r>
              <a:rPr sz="3600" b="1" dirty="0"/>
              <a:t>Cemeteries</a:t>
            </a:r>
          </a:p>
        </p:txBody>
      </p:sp>
      <p:sp>
        <p:nvSpPr>
          <p:cNvPr id="3" name="object 3"/>
          <p:cNvSpPr txBox="1"/>
          <p:nvPr/>
        </p:nvSpPr>
        <p:spPr>
          <a:xfrm>
            <a:off x="459740" y="1925351"/>
            <a:ext cx="7692390" cy="4352474"/>
          </a:xfrm>
          <a:prstGeom prst="rect">
            <a:avLst/>
          </a:prstGeom>
          <a:blipFill>
            <a:blip r:embed="rId3"/>
            <a:tile tx="0" ty="0" sx="100000" sy="100000" flip="none" algn="tl"/>
          </a:blipFill>
        </p:spPr>
        <p:txBody>
          <a:bodyPr vert="horz" wrap="square" lIns="0" tIns="0" rIns="0" bIns="0" rtlCol="0">
            <a:spAutoFit/>
          </a:bodyPr>
          <a:lstStyle/>
          <a:p>
            <a:pPr marL="355600" indent="-342900">
              <a:lnSpc>
                <a:spcPct val="100000"/>
              </a:lnSpc>
              <a:buFont typeface="Wingdings" panose="05000000000000000000" pitchFamily="2" charset="2"/>
              <a:buChar char="Ø"/>
              <a:tabLst>
                <a:tab pos="354965" algn="l"/>
              </a:tabLst>
            </a:pPr>
            <a:r>
              <a:rPr sz="2400" spc="-185" dirty="0" smtClean="0">
                <a:latin typeface="Arial"/>
                <a:cs typeface="Arial"/>
              </a:rPr>
              <a:t>V</a:t>
            </a:r>
            <a:r>
              <a:rPr sz="2400" dirty="0" smtClean="0">
                <a:latin typeface="Arial"/>
                <a:cs typeface="Arial"/>
              </a:rPr>
              <a:t>A</a:t>
            </a:r>
            <a:r>
              <a:rPr sz="2400" spc="-130" dirty="0" smtClean="0">
                <a:latin typeface="Arial"/>
                <a:cs typeface="Arial"/>
              </a:rPr>
              <a:t> </a:t>
            </a:r>
            <a:r>
              <a:rPr sz="2400" dirty="0">
                <a:latin typeface="Arial"/>
                <a:cs typeface="Arial"/>
              </a:rPr>
              <a:t>– </a:t>
            </a:r>
            <a:r>
              <a:rPr sz="2400" spc="-5" dirty="0">
                <a:latin typeface="Arial"/>
                <a:cs typeface="Arial"/>
              </a:rPr>
              <a:t>131</a:t>
            </a:r>
            <a:endParaRPr sz="2400" dirty="0">
              <a:latin typeface="Arial"/>
              <a:cs typeface="Arial"/>
            </a:endParaRPr>
          </a:p>
          <a:p>
            <a:pPr marL="457200" indent="-457200">
              <a:lnSpc>
                <a:spcPct val="100000"/>
              </a:lnSpc>
              <a:spcBef>
                <a:spcPts val="7"/>
              </a:spcBef>
              <a:buFont typeface="Wingdings" panose="05000000000000000000" pitchFamily="2" charset="2"/>
              <a:buChar char="Ø"/>
            </a:pPr>
            <a:endParaRPr sz="3500" dirty="0">
              <a:latin typeface="Times New Roman"/>
              <a:cs typeface="Times New Roman"/>
            </a:endParaRPr>
          </a:p>
          <a:p>
            <a:pPr marL="355600" marR="5147945" indent="-342900">
              <a:lnSpc>
                <a:spcPct val="100000"/>
              </a:lnSpc>
              <a:buFont typeface="Wingdings" panose="05000000000000000000" pitchFamily="2" charset="2"/>
              <a:buChar char="Ø"/>
              <a:tabLst>
                <a:tab pos="355600" algn="l"/>
              </a:tabLst>
            </a:pPr>
            <a:r>
              <a:rPr sz="2400" spc="-185" dirty="0">
                <a:latin typeface="Arial"/>
                <a:cs typeface="Arial"/>
              </a:rPr>
              <a:t>V</a:t>
            </a:r>
            <a:r>
              <a:rPr sz="2400" dirty="0">
                <a:latin typeface="Arial"/>
                <a:cs typeface="Arial"/>
              </a:rPr>
              <a:t>A</a:t>
            </a:r>
            <a:r>
              <a:rPr sz="2400" spc="-140" dirty="0">
                <a:latin typeface="Arial"/>
                <a:cs typeface="Arial"/>
              </a:rPr>
              <a:t> </a:t>
            </a:r>
            <a:r>
              <a:rPr sz="2400" dirty="0">
                <a:latin typeface="Arial"/>
                <a:cs typeface="Arial"/>
              </a:rPr>
              <a:t>gran</a:t>
            </a:r>
            <a:r>
              <a:rPr sz="2400" spc="5" dirty="0">
                <a:latin typeface="Arial"/>
                <a:cs typeface="Arial"/>
              </a:rPr>
              <a:t>t</a:t>
            </a:r>
            <a:r>
              <a:rPr sz="2400" dirty="0">
                <a:latin typeface="Arial"/>
                <a:cs typeface="Arial"/>
              </a:rPr>
              <a:t>-funded cemeteri</a:t>
            </a:r>
            <a:r>
              <a:rPr sz="2400" spc="-10" dirty="0">
                <a:latin typeface="Arial"/>
                <a:cs typeface="Arial"/>
              </a:rPr>
              <a:t>e</a:t>
            </a:r>
            <a:r>
              <a:rPr sz="2400" dirty="0">
                <a:latin typeface="Arial"/>
                <a:cs typeface="Arial"/>
              </a:rPr>
              <a:t>s</a:t>
            </a:r>
            <a:r>
              <a:rPr sz="2400" spc="5" dirty="0">
                <a:latin typeface="Arial"/>
                <a:cs typeface="Arial"/>
              </a:rPr>
              <a:t> </a:t>
            </a:r>
            <a:r>
              <a:rPr sz="2400" dirty="0">
                <a:latin typeface="Arial"/>
                <a:cs typeface="Arial"/>
              </a:rPr>
              <a:t>-</a:t>
            </a:r>
            <a:r>
              <a:rPr sz="2400" spc="-5" dirty="0">
                <a:latin typeface="Arial"/>
                <a:cs typeface="Arial"/>
              </a:rPr>
              <a:t> 91</a:t>
            </a:r>
            <a:endParaRPr sz="2400" dirty="0">
              <a:latin typeface="Arial"/>
              <a:cs typeface="Arial"/>
            </a:endParaRPr>
          </a:p>
          <a:p>
            <a:pPr marL="457200" indent="-457200">
              <a:lnSpc>
                <a:spcPct val="100000"/>
              </a:lnSpc>
              <a:spcBef>
                <a:spcPts val="7"/>
              </a:spcBef>
              <a:buFont typeface="Wingdings" panose="05000000000000000000" pitchFamily="2" charset="2"/>
              <a:buChar char="Ø"/>
            </a:pPr>
            <a:endParaRPr sz="3500" dirty="0">
              <a:latin typeface="Times New Roman"/>
              <a:cs typeface="Times New Roman"/>
            </a:endParaRPr>
          </a:p>
          <a:p>
            <a:pPr marL="355600" indent="-342900">
              <a:lnSpc>
                <a:spcPct val="100000"/>
              </a:lnSpc>
              <a:buFont typeface="Wingdings" panose="05000000000000000000" pitchFamily="2" charset="2"/>
              <a:buChar char="Ø"/>
              <a:tabLst>
                <a:tab pos="355600" algn="l"/>
              </a:tabLst>
            </a:pPr>
            <a:r>
              <a:rPr sz="2400" dirty="0">
                <a:latin typeface="Arial"/>
                <a:cs typeface="Arial"/>
              </a:rPr>
              <a:t>Army</a:t>
            </a:r>
            <a:r>
              <a:rPr sz="2400" spc="-5" dirty="0">
                <a:latin typeface="Arial"/>
                <a:cs typeface="Arial"/>
              </a:rPr>
              <a:t> </a:t>
            </a:r>
            <a:r>
              <a:rPr sz="2400" dirty="0">
                <a:latin typeface="Arial"/>
                <a:cs typeface="Arial"/>
              </a:rPr>
              <a:t>-</a:t>
            </a:r>
            <a:r>
              <a:rPr sz="2400" spc="-5" dirty="0">
                <a:latin typeface="Arial"/>
                <a:cs typeface="Arial"/>
              </a:rPr>
              <a:t> 30</a:t>
            </a:r>
            <a:endParaRPr sz="2400" dirty="0">
              <a:latin typeface="Arial"/>
              <a:cs typeface="Arial"/>
            </a:endParaRPr>
          </a:p>
          <a:p>
            <a:pPr marL="457200" indent="-457200">
              <a:lnSpc>
                <a:spcPct val="100000"/>
              </a:lnSpc>
              <a:spcBef>
                <a:spcPts val="10"/>
              </a:spcBef>
              <a:buFont typeface="Wingdings" panose="05000000000000000000" pitchFamily="2" charset="2"/>
              <a:buChar char="Ø"/>
            </a:pPr>
            <a:endParaRPr sz="3500" dirty="0">
              <a:latin typeface="Times New Roman"/>
              <a:cs typeface="Times New Roman"/>
            </a:endParaRPr>
          </a:p>
          <a:p>
            <a:pPr marL="355600" indent="-342900">
              <a:lnSpc>
                <a:spcPct val="100000"/>
              </a:lnSpc>
              <a:buFont typeface="Wingdings" panose="05000000000000000000" pitchFamily="2" charset="2"/>
              <a:buChar char="Ø"/>
              <a:tabLst>
                <a:tab pos="355600" algn="l"/>
              </a:tabLst>
            </a:pPr>
            <a:r>
              <a:rPr sz="2400" dirty="0">
                <a:latin typeface="Arial"/>
                <a:cs typeface="Arial"/>
              </a:rPr>
              <a:t>Interior</a:t>
            </a:r>
            <a:r>
              <a:rPr sz="2400" spc="-5" dirty="0">
                <a:latin typeface="Arial"/>
                <a:cs typeface="Arial"/>
              </a:rPr>
              <a:t> </a:t>
            </a:r>
            <a:r>
              <a:rPr sz="2400" dirty="0">
                <a:latin typeface="Arial"/>
                <a:cs typeface="Arial"/>
              </a:rPr>
              <a:t>-</a:t>
            </a:r>
            <a:r>
              <a:rPr sz="2400" spc="-5" dirty="0">
                <a:latin typeface="Arial"/>
                <a:cs typeface="Arial"/>
              </a:rPr>
              <a:t> 14</a:t>
            </a:r>
            <a:endParaRPr sz="2400" dirty="0">
              <a:latin typeface="Arial"/>
              <a:cs typeface="Arial"/>
            </a:endParaRPr>
          </a:p>
          <a:p>
            <a:pPr marL="3979545">
              <a:lnSpc>
                <a:spcPct val="100000"/>
              </a:lnSpc>
              <a:spcBef>
                <a:spcPts val="515"/>
              </a:spcBef>
            </a:pPr>
            <a:r>
              <a:rPr sz="1800" b="1" dirty="0">
                <a:latin typeface="Arial"/>
                <a:cs typeface="Arial"/>
              </a:rPr>
              <a:t>Gett</a:t>
            </a:r>
            <a:r>
              <a:rPr sz="1800" b="1" spc="-20" dirty="0">
                <a:latin typeface="Arial"/>
                <a:cs typeface="Arial"/>
              </a:rPr>
              <a:t>y</a:t>
            </a:r>
            <a:r>
              <a:rPr sz="1800" b="1" dirty="0">
                <a:latin typeface="Arial"/>
                <a:cs typeface="Arial"/>
              </a:rPr>
              <a:t>sburg</a:t>
            </a:r>
            <a:r>
              <a:rPr sz="1800" b="1" spc="15" dirty="0">
                <a:latin typeface="Arial"/>
                <a:cs typeface="Arial"/>
              </a:rPr>
              <a:t> </a:t>
            </a:r>
            <a:r>
              <a:rPr sz="1800" b="1" dirty="0">
                <a:latin typeface="Arial"/>
                <a:cs typeface="Arial"/>
              </a:rPr>
              <a:t>N</a:t>
            </a:r>
            <a:r>
              <a:rPr sz="1800" b="1" spc="-10" dirty="0">
                <a:latin typeface="Arial"/>
                <a:cs typeface="Arial"/>
              </a:rPr>
              <a:t>a</a:t>
            </a:r>
            <a:r>
              <a:rPr sz="1800" b="1" dirty="0">
                <a:latin typeface="Arial"/>
                <a:cs typeface="Arial"/>
              </a:rPr>
              <a:t>ti</a:t>
            </a:r>
            <a:r>
              <a:rPr sz="1800" b="1" spc="5" dirty="0">
                <a:latin typeface="Arial"/>
                <a:cs typeface="Arial"/>
              </a:rPr>
              <a:t>o</a:t>
            </a:r>
            <a:r>
              <a:rPr sz="1800" b="1" dirty="0">
                <a:latin typeface="Arial"/>
                <a:cs typeface="Arial"/>
              </a:rPr>
              <a:t>nal</a:t>
            </a:r>
            <a:r>
              <a:rPr sz="1800" b="1" spc="-10" dirty="0">
                <a:latin typeface="Arial"/>
                <a:cs typeface="Arial"/>
              </a:rPr>
              <a:t> </a:t>
            </a:r>
            <a:r>
              <a:rPr sz="1800" b="1" dirty="0">
                <a:latin typeface="Arial"/>
                <a:cs typeface="Arial"/>
              </a:rPr>
              <a:t>C</a:t>
            </a:r>
            <a:r>
              <a:rPr sz="1800" b="1" spc="-10" dirty="0">
                <a:latin typeface="Arial"/>
                <a:cs typeface="Arial"/>
              </a:rPr>
              <a:t>e</a:t>
            </a:r>
            <a:r>
              <a:rPr sz="1800" b="1" dirty="0">
                <a:latin typeface="Arial"/>
                <a:cs typeface="Arial"/>
              </a:rPr>
              <a:t>m</a:t>
            </a:r>
            <a:r>
              <a:rPr sz="1800" b="1" spc="-10" dirty="0">
                <a:latin typeface="Arial"/>
                <a:cs typeface="Arial"/>
              </a:rPr>
              <a:t>e</a:t>
            </a:r>
            <a:r>
              <a:rPr sz="1800" b="1" dirty="0">
                <a:latin typeface="Arial"/>
                <a:cs typeface="Arial"/>
              </a:rPr>
              <a:t>te</a:t>
            </a:r>
            <a:r>
              <a:rPr sz="1800" b="1" spc="-10" dirty="0">
                <a:latin typeface="Arial"/>
                <a:cs typeface="Arial"/>
              </a:rPr>
              <a:t>r</a:t>
            </a:r>
            <a:r>
              <a:rPr sz="1800" b="1" spc="-150" dirty="0">
                <a:latin typeface="Arial"/>
                <a:cs typeface="Arial"/>
              </a:rPr>
              <a:t>y</a:t>
            </a:r>
            <a:r>
              <a:rPr sz="1800" b="1" dirty="0">
                <a:latin typeface="Arial"/>
                <a:cs typeface="Arial"/>
              </a:rPr>
              <a:t>,</a:t>
            </a:r>
            <a:r>
              <a:rPr sz="1800" b="1" spc="40" dirty="0">
                <a:latin typeface="Arial"/>
                <a:cs typeface="Arial"/>
              </a:rPr>
              <a:t> </a:t>
            </a:r>
            <a:r>
              <a:rPr sz="1800" b="1" spc="-135" dirty="0">
                <a:latin typeface="Arial"/>
                <a:cs typeface="Arial"/>
              </a:rPr>
              <a:t>P</a:t>
            </a:r>
            <a:r>
              <a:rPr sz="1800" b="1" dirty="0">
                <a:latin typeface="Arial"/>
                <a:cs typeface="Arial"/>
              </a:rPr>
              <a:t>A</a:t>
            </a:r>
            <a:endParaRPr sz="1800" dirty="0">
              <a:latin typeface="Arial"/>
              <a:cs typeface="Arial"/>
            </a:endParaRPr>
          </a:p>
          <a:p>
            <a:pPr marL="355600" indent="-342900">
              <a:lnSpc>
                <a:spcPct val="100000"/>
              </a:lnSpc>
              <a:spcBef>
                <a:spcPts val="1355"/>
              </a:spcBef>
              <a:buFont typeface="Wingdings" panose="05000000000000000000" pitchFamily="2" charset="2"/>
              <a:buChar char="Ø"/>
              <a:tabLst>
                <a:tab pos="355600" algn="l"/>
              </a:tabLst>
            </a:pPr>
            <a:r>
              <a:rPr sz="2400" dirty="0">
                <a:latin typeface="Arial"/>
                <a:cs typeface="Arial"/>
              </a:rPr>
              <a:t>A</a:t>
            </a:r>
            <a:r>
              <a:rPr sz="2400" spc="-10" dirty="0">
                <a:latin typeface="Arial"/>
                <a:cs typeface="Arial"/>
              </a:rPr>
              <a:t>B</a:t>
            </a:r>
            <a:r>
              <a:rPr sz="2400" dirty="0">
                <a:latin typeface="Arial"/>
                <a:cs typeface="Arial"/>
              </a:rPr>
              <a:t>MC</a:t>
            </a:r>
            <a:r>
              <a:rPr sz="2400" spc="5" dirty="0">
                <a:latin typeface="Arial"/>
                <a:cs typeface="Arial"/>
              </a:rPr>
              <a:t> </a:t>
            </a:r>
            <a:r>
              <a:rPr sz="2400" dirty="0">
                <a:latin typeface="Arial"/>
                <a:cs typeface="Arial"/>
              </a:rPr>
              <a:t>-</a:t>
            </a:r>
            <a:r>
              <a:rPr sz="2400" spc="-5" dirty="0">
                <a:latin typeface="Arial"/>
                <a:cs typeface="Arial"/>
              </a:rPr>
              <a:t> 25</a:t>
            </a:r>
            <a:endParaRPr sz="2400" dirty="0">
              <a:latin typeface="Arial"/>
              <a:cs typeface="Arial"/>
            </a:endParaRPr>
          </a:p>
        </p:txBody>
      </p:sp>
      <p:sp>
        <p:nvSpPr>
          <p:cNvPr id="4" name="object 4"/>
          <p:cNvSpPr/>
          <p:nvPr/>
        </p:nvSpPr>
        <p:spPr>
          <a:xfrm>
            <a:off x="3872567" y="1917917"/>
            <a:ext cx="4797171" cy="32004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862788" y="1920524"/>
            <a:ext cx="4806950" cy="3209925"/>
          </a:xfrm>
          <a:custGeom>
            <a:avLst/>
            <a:gdLst/>
            <a:ahLst/>
            <a:cxnLst/>
            <a:rect l="l" t="t" r="r" b="b"/>
            <a:pathLst>
              <a:path w="4806950" h="3209925">
                <a:moveTo>
                  <a:pt x="0" y="3209925"/>
                </a:moveTo>
                <a:lnTo>
                  <a:pt x="4806696" y="3209925"/>
                </a:lnTo>
                <a:lnTo>
                  <a:pt x="4806696" y="0"/>
                </a:lnTo>
                <a:lnTo>
                  <a:pt x="0" y="0"/>
                </a:lnTo>
                <a:lnTo>
                  <a:pt x="0" y="3209925"/>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pic>
        <p:nvPicPr>
          <p:cNvPr id="8" name="Picture 2" descr="C:\Users\cemcotherej\Desktop\icarelogo.jpg"/>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7"/>
          </p:nvPr>
        </p:nvSpPr>
        <p:spPr/>
        <p:txBody>
          <a:bodyPr/>
          <a:lstStyle/>
          <a:p>
            <a:pPr marL="102870">
              <a:lnSpc>
                <a:spcPct val="100000"/>
              </a:lnSpc>
            </a:pPr>
            <a:fld id="{81D60167-4931-47E6-BA6A-407CBD079E47}" type="slidenum">
              <a:rPr lang="en-US" spc="-10" smtClean="0"/>
              <a:t>6</a:t>
            </a:fld>
            <a:endParaRPr lang="en-US" spc="-1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90600" y="1913889"/>
            <a:ext cx="7413625" cy="3657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85837" y="1909191"/>
            <a:ext cx="7423150" cy="3667125"/>
          </a:xfrm>
          <a:custGeom>
            <a:avLst/>
            <a:gdLst/>
            <a:ahLst/>
            <a:cxnLst/>
            <a:rect l="l" t="t" r="r" b="b"/>
            <a:pathLst>
              <a:path w="7423150" h="3667125">
                <a:moveTo>
                  <a:pt x="0" y="3667125"/>
                </a:moveTo>
                <a:lnTo>
                  <a:pt x="7423150" y="3667125"/>
                </a:lnTo>
                <a:lnTo>
                  <a:pt x="7423150" y="0"/>
                </a:lnTo>
                <a:lnTo>
                  <a:pt x="0" y="0"/>
                </a:lnTo>
                <a:lnTo>
                  <a:pt x="0" y="3667125"/>
                </a:lnTo>
                <a:close/>
              </a:path>
            </a:pathLst>
          </a:custGeom>
          <a:ln w="9525">
            <a:solidFill>
              <a:srgbClr val="1F487C"/>
            </a:solidFill>
          </a:ln>
        </p:spPr>
        <p:txBody>
          <a:bodyPr wrap="square" lIns="0" tIns="0" rIns="0" bIns="0" rtlCol="0"/>
          <a:lstStyle/>
          <a:p>
            <a:endParaRPr/>
          </a:p>
        </p:txBody>
      </p:sp>
      <p:sp>
        <p:nvSpPr>
          <p:cNvPr id="5" name="object 5"/>
          <p:cNvSpPr/>
          <p:nvPr/>
        </p:nvSpPr>
        <p:spPr>
          <a:xfrm>
            <a:off x="5916548" y="3398265"/>
            <a:ext cx="154965" cy="18287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1219200" y="5334000"/>
            <a:ext cx="4419600" cy="923925"/>
          </a:xfrm>
          <a:custGeom>
            <a:avLst/>
            <a:gdLst/>
            <a:ahLst/>
            <a:cxnLst/>
            <a:rect l="l" t="t" r="r" b="b"/>
            <a:pathLst>
              <a:path w="4419600" h="923925">
                <a:moveTo>
                  <a:pt x="0" y="923328"/>
                </a:moveTo>
                <a:lnTo>
                  <a:pt x="4419600" y="923328"/>
                </a:lnTo>
                <a:lnTo>
                  <a:pt x="4419600" y="0"/>
                </a:lnTo>
                <a:lnTo>
                  <a:pt x="0" y="0"/>
                </a:lnTo>
                <a:lnTo>
                  <a:pt x="0" y="923328"/>
                </a:lnTo>
                <a:close/>
              </a:path>
            </a:pathLst>
          </a:custGeom>
          <a:solidFill>
            <a:srgbClr val="C5D9F0"/>
          </a:solidFill>
        </p:spPr>
        <p:txBody>
          <a:bodyPr wrap="square" lIns="0" tIns="0" rIns="0" bIns="0" rtlCol="0"/>
          <a:lstStyle/>
          <a:p>
            <a:endParaRPr/>
          </a:p>
        </p:txBody>
      </p:sp>
      <p:sp>
        <p:nvSpPr>
          <p:cNvPr id="7" name="object 7"/>
          <p:cNvSpPr/>
          <p:nvPr/>
        </p:nvSpPr>
        <p:spPr>
          <a:xfrm>
            <a:off x="1219200" y="5334000"/>
            <a:ext cx="4419600" cy="923925"/>
          </a:xfrm>
          <a:custGeom>
            <a:avLst/>
            <a:gdLst/>
            <a:ahLst/>
            <a:cxnLst/>
            <a:rect l="l" t="t" r="r" b="b"/>
            <a:pathLst>
              <a:path w="4419600" h="923925">
                <a:moveTo>
                  <a:pt x="0" y="923328"/>
                </a:moveTo>
                <a:lnTo>
                  <a:pt x="4419600" y="923328"/>
                </a:lnTo>
                <a:lnTo>
                  <a:pt x="4419600" y="0"/>
                </a:lnTo>
                <a:lnTo>
                  <a:pt x="0" y="0"/>
                </a:lnTo>
                <a:lnTo>
                  <a:pt x="0" y="923328"/>
                </a:lnTo>
                <a:close/>
              </a:path>
            </a:pathLst>
          </a:custGeom>
          <a:ln w="9525">
            <a:solidFill>
              <a:srgbClr val="1F487C"/>
            </a:solidFill>
          </a:ln>
        </p:spPr>
        <p:txBody>
          <a:bodyPr wrap="square" lIns="0" tIns="0" rIns="0" bIns="0" rtlCol="0"/>
          <a:lstStyle/>
          <a:p>
            <a:endParaRPr/>
          </a:p>
        </p:txBody>
      </p:sp>
      <p:sp>
        <p:nvSpPr>
          <p:cNvPr id="8" name="object 8"/>
          <p:cNvSpPr txBox="1"/>
          <p:nvPr/>
        </p:nvSpPr>
        <p:spPr>
          <a:xfrm>
            <a:off x="1298194" y="5405505"/>
            <a:ext cx="4191635" cy="803275"/>
          </a:xfrm>
          <a:prstGeom prst="rect">
            <a:avLst/>
          </a:prstGeom>
        </p:spPr>
        <p:txBody>
          <a:bodyPr vert="horz" wrap="square" lIns="0" tIns="0" rIns="0" bIns="0" rtlCol="0">
            <a:spAutoFit/>
          </a:bodyPr>
          <a:lstStyle/>
          <a:p>
            <a:pPr marL="12700" marR="5080">
              <a:lnSpc>
                <a:spcPct val="100000"/>
              </a:lnSpc>
            </a:pPr>
            <a:r>
              <a:rPr sz="1800" b="1" dirty="0">
                <a:latin typeface="Arial"/>
                <a:cs typeface="Arial"/>
              </a:rPr>
              <a:t>St. Lo</a:t>
            </a:r>
            <a:r>
              <a:rPr sz="1800" b="1" spc="5" dirty="0">
                <a:latin typeface="Arial"/>
                <a:cs typeface="Arial"/>
              </a:rPr>
              <a:t>u</a:t>
            </a:r>
            <a:r>
              <a:rPr sz="1800" b="1" dirty="0">
                <a:latin typeface="Arial"/>
                <a:cs typeface="Arial"/>
              </a:rPr>
              <a:t>is</a:t>
            </a:r>
            <a:r>
              <a:rPr sz="1800" b="1" spc="-10" dirty="0">
                <a:latin typeface="Arial"/>
                <a:cs typeface="Arial"/>
              </a:rPr>
              <a:t> </a:t>
            </a:r>
            <a:r>
              <a:rPr sz="1800" b="1" dirty="0">
                <a:latin typeface="Arial"/>
                <a:cs typeface="Arial"/>
              </a:rPr>
              <a:t>a</a:t>
            </a:r>
            <a:r>
              <a:rPr sz="1800" b="1" spc="-10" dirty="0">
                <a:latin typeface="Arial"/>
                <a:cs typeface="Arial"/>
              </a:rPr>
              <a:t>c</a:t>
            </a:r>
            <a:r>
              <a:rPr sz="1800" b="1" dirty="0">
                <a:latin typeface="Arial"/>
                <a:cs typeface="Arial"/>
              </a:rPr>
              <a:t>ti</a:t>
            </a:r>
            <a:r>
              <a:rPr sz="1800" b="1" spc="-40" dirty="0">
                <a:latin typeface="Arial"/>
                <a:cs typeface="Arial"/>
              </a:rPr>
              <a:t>v</a:t>
            </a:r>
            <a:r>
              <a:rPr sz="1800" b="1" dirty="0">
                <a:latin typeface="Arial"/>
                <a:cs typeface="Arial"/>
              </a:rPr>
              <a:t>it</a:t>
            </a:r>
            <a:r>
              <a:rPr sz="1800" b="1" spc="5" dirty="0">
                <a:latin typeface="Arial"/>
                <a:cs typeface="Arial"/>
              </a:rPr>
              <a:t>i</a:t>
            </a:r>
            <a:r>
              <a:rPr sz="1800" b="1" dirty="0">
                <a:latin typeface="Arial"/>
                <a:cs typeface="Arial"/>
              </a:rPr>
              <a:t>e</a:t>
            </a:r>
            <a:r>
              <a:rPr sz="1800" b="1" spc="-10" dirty="0">
                <a:latin typeface="Arial"/>
                <a:cs typeface="Arial"/>
              </a:rPr>
              <a:t>s</a:t>
            </a:r>
            <a:r>
              <a:rPr sz="1800" b="1" dirty="0">
                <a:latin typeface="Arial"/>
                <a:cs typeface="Arial"/>
              </a:rPr>
              <a:t>:</a:t>
            </a:r>
            <a:r>
              <a:rPr sz="1800" b="1" spc="35" dirty="0">
                <a:latin typeface="Arial"/>
                <a:cs typeface="Arial"/>
              </a:rPr>
              <a:t> </a:t>
            </a:r>
            <a:r>
              <a:rPr sz="1800" b="1" dirty="0">
                <a:latin typeface="Arial"/>
                <a:cs typeface="Arial"/>
              </a:rPr>
              <a:t>N</a:t>
            </a:r>
            <a:r>
              <a:rPr sz="1800" b="1" spc="-10" dirty="0">
                <a:latin typeface="Arial"/>
                <a:cs typeface="Arial"/>
              </a:rPr>
              <a:t>a</a:t>
            </a:r>
            <a:r>
              <a:rPr sz="1800" b="1" dirty="0">
                <a:latin typeface="Arial"/>
                <a:cs typeface="Arial"/>
              </a:rPr>
              <a:t>ti</a:t>
            </a:r>
            <a:r>
              <a:rPr sz="1800" b="1" spc="5" dirty="0">
                <a:latin typeface="Arial"/>
                <a:cs typeface="Arial"/>
              </a:rPr>
              <a:t>o</a:t>
            </a:r>
            <a:r>
              <a:rPr sz="1800" b="1" dirty="0">
                <a:latin typeface="Arial"/>
                <a:cs typeface="Arial"/>
              </a:rPr>
              <a:t>nal</a:t>
            </a:r>
            <a:r>
              <a:rPr sz="1800" b="1" spc="5" dirty="0">
                <a:latin typeface="Arial"/>
                <a:cs typeface="Arial"/>
              </a:rPr>
              <a:t> </a:t>
            </a:r>
            <a:r>
              <a:rPr sz="1800" b="1" spc="-95" dirty="0">
                <a:latin typeface="Arial"/>
                <a:cs typeface="Arial"/>
              </a:rPr>
              <a:t>T</a:t>
            </a:r>
            <a:r>
              <a:rPr sz="1800" b="1" dirty="0">
                <a:latin typeface="Arial"/>
                <a:cs typeface="Arial"/>
              </a:rPr>
              <a:t>r</a:t>
            </a:r>
            <a:r>
              <a:rPr sz="1800" b="1" spc="-10" dirty="0">
                <a:latin typeface="Arial"/>
                <a:cs typeface="Arial"/>
              </a:rPr>
              <a:t>a</a:t>
            </a:r>
            <a:r>
              <a:rPr sz="1800" b="1" dirty="0">
                <a:latin typeface="Arial"/>
                <a:cs typeface="Arial"/>
              </a:rPr>
              <a:t>i</a:t>
            </a:r>
            <a:r>
              <a:rPr sz="1800" b="1" spc="5" dirty="0">
                <a:latin typeface="Arial"/>
                <a:cs typeface="Arial"/>
              </a:rPr>
              <a:t>n</a:t>
            </a:r>
            <a:r>
              <a:rPr sz="1800" b="1" dirty="0">
                <a:latin typeface="Arial"/>
                <a:cs typeface="Arial"/>
              </a:rPr>
              <a:t>i</a:t>
            </a:r>
            <a:r>
              <a:rPr sz="1800" b="1" spc="5" dirty="0">
                <a:latin typeface="Arial"/>
                <a:cs typeface="Arial"/>
              </a:rPr>
              <a:t>n</a:t>
            </a:r>
            <a:r>
              <a:rPr sz="1800" b="1" dirty="0">
                <a:latin typeface="Arial"/>
                <a:cs typeface="Arial"/>
              </a:rPr>
              <a:t>g C</a:t>
            </a:r>
            <a:r>
              <a:rPr sz="1800" b="1" spc="-10" dirty="0">
                <a:latin typeface="Arial"/>
                <a:cs typeface="Arial"/>
              </a:rPr>
              <a:t>e</a:t>
            </a:r>
            <a:r>
              <a:rPr sz="1800" b="1" dirty="0">
                <a:latin typeface="Arial"/>
                <a:cs typeface="Arial"/>
              </a:rPr>
              <a:t>nter;</a:t>
            </a:r>
            <a:r>
              <a:rPr sz="1800" b="1" spc="10" dirty="0">
                <a:latin typeface="Arial"/>
                <a:cs typeface="Arial"/>
              </a:rPr>
              <a:t> </a:t>
            </a:r>
            <a:r>
              <a:rPr sz="1800" b="1" dirty="0">
                <a:latin typeface="Arial"/>
                <a:cs typeface="Arial"/>
              </a:rPr>
              <a:t>N</a:t>
            </a:r>
            <a:r>
              <a:rPr sz="1800" b="1" spc="-10" dirty="0">
                <a:latin typeface="Arial"/>
                <a:cs typeface="Arial"/>
              </a:rPr>
              <a:t>a</a:t>
            </a:r>
            <a:r>
              <a:rPr sz="1800" b="1" dirty="0">
                <a:latin typeface="Arial"/>
                <a:cs typeface="Arial"/>
              </a:rPr>
              <a:t>ti</a:t>
            </a:r>
            <a:r>
              <a:rPr sz="1800" b="1" spc="5" dirty="0">
                <a:latin typeface="Arial"/>
                <a:cs typeface="Arial"/>
              </a:rPr>
              <a:t>o</a:t>
            </a:r>
            <a:r>
              <a:rPr sz="1800" b="1" dirty="0">
                <a:latin typeface="Arial"/>
                <a:cs typeface="Arial"/>
              </a:rPr>
              <a:t>nal</a:t>
            </a:r>
            <a:r>
              <a:rPr sz="1800" b="1" spc="-10" dirty="0">
                <a:latin typeface="Arial"/>
                <a:cs typeface="Arial"/>
              </a:rPr>
              <a:t> </a:t>
            </a:r>
            <a:r>
              <a:rPr sz="1800" b="1" dirty="0">
                <a:latin typeface="Arial"/>
                <a:cs typeface="Arial"/>
              </a:rPr>
              <a:t>C</a:t>
            </a:r>
            <a:r>
              <a:rPr sz="1800" b="1" spc="-10" dirty="0">
                <a:latin typeface="Arial"/>
                <a:cs typeface="Arial"/>
              </a:rPr>
              <a:t>e</a:t>
            </a:r>
            <a:r>
              <a:rPr sz="1800" b="1" dirty="0">
                <a:latin typeface="Arial"/>
                <a:cs typeface="Arial"/>
              </a:rPr>
              <a:t>m</a:t>
            </a:r>
            <a:r>
              <a:rPr sz="1800" b="1" spc="-10" dirty="0">
                <a:latin typeface="Arial"/>
                <a:cs typeface="Arial"/>
              </a:rPr>
              <a:t>e</a:t>
            </a:r>
            <a:r>
              <a:rPr sz="1800" b="1" dirty="0">
                <a:latin typeface="Arial"/>
                <a:cs typeface="Arial"/>
              </a:rPr>
              <a:t>te</a:t>
            </a:r>
            <a:r>
              <a:rPr sz="1800" b="1" spc="-10" dirty="0">
                <a:latin typeface="Arial"/>
                <a:cs typeface="Arial"/>
              </a:rPr>
              <a:t>r</a:t>
            </a:r>
            <a:r>
              <a:rPr sz="1800" b="1" dirty="0">
                <a:latin typeface="Arial"/>
                <a:cs typeface="Arial"/>
              </a:rPr>
              <a:t>y</a:t>
            </a:r>
            <a:r>
              <a:rPr sz="1800" b="1" spc="20" dirty="0">
                <a:latin typeface="Arial"/>
                <a:cs typeface="Arial"/>
              </a:rPr>
              <a:t> </a:t>
            </a:r>
            <a:r>
              <a:rPr sz="1800" b="1" dirty="0">
                <a:latin typeface="Arial"/>
                <a:cs typeface="Arial"/>
              </a:rPr>
              <a:t>S</a:t>
            </a:r>
            <a:r>
              <a:rPr sz="1800" b="1" spc="-10" dirty="0">
                <a:latin typeface="Arial"/>
                <a:cs typeface="Arial"/>
              </a:rPr>
              <a:t>c</a:t>
            </a:r>
            <a:r>
              <a:rPr sz="1800" b="1" dirty="0">
                <a:latin typeface="Arial"/>
                <a:cs typeface="Arial"/>
              </a:rPr>
              <a:t>hed</a:t>
            </a:r>
            <a:r>
              <a:rPr sz="1800" b="1" spc="5" dirty="0">
                <a:latin typeface="Arial"/>
                <a:cs typeface="Arial"/>
              </a:rPr>
              <a:t>u</a:t>
            </a:r>
            <a:r>
              <a:rPr sz="1800" b="1" dirty="0">
                <a:latin typeface="Arial"/>
                <a:cs typeface="Arial"/>
              </a:rPr>
              <a:t>l</a:t>
            </a:r>
            <a:r>
              <a:rPr sz="1800" b="1" spc="5" dirty="0">
                <a:latin typeface="Arial"/>
                <a:cs typeface="Arial"/>
              </a:rPr>
              <a:t>i</a:t>
            </a:r>
            <a:r>
              <a:rPr sz="1800" b="1" dirty="0">
                <a:latin typeface="Arial"/>
                <a:cs typeface="Arial"/>
              </a:rPr>
              <a:t>ng Off</a:t>
            </a:r>
            <a:r>
              <a:rPr sz="1800" b="1" spc="5" dirty="0">
                <a:latin typeface="Arial"/>
                <a:cs typeface="Arial"/>
              </a:rPr>
              <a:t>i</a:t>
            </a:r>
            <a:r>
              <a:rPr sz="1800" b="1" dirty="0">
                <a:latin typeface="Arial"/>
                <a:cs typeface="Arial"/>
              </a:rPr>
              <a:t>c</a:t>
            </a:r>
            <a:r>
              <a:rPr sz="1800" b="1" spc="-10" dirty="0">
                <a:latin typeface="Arial"/>
                <a:cs typeface="Arial"/>
              </a:rPr>
              <a:t>e</a:t>
            </a:r>
            <a:r>
              <a:rPr sz="1800" b="1" dirty="0">
                <a:latin typeface="Arial"/>
                <a:cs typeface="Arial"/>
              </a:rPr>
              <a:t>; </a:t>
            </a:r>
            <a:r>
              <a:rPr sz="1800" b="1" spc="5" dirty="0">
                <a:latin typeface="Arial"/>
                <a:cs typeface="Arial"/>
              </a:rPr>
              <a:t>F</a:t>
            </a:r>
            <a:r>
              <a:rPr sz="1800" b="1" dirty="0">
                <a:latin typeface="Arial"/>
                <a:cs typeface="Arial"/>
              </a:rPr>
              <a:t>ir</a:t>
            </a:r>
            <a:r>
              <a:rPr sz="1800" b="1" spc="-10" dirty="0">
                <a:latin typeface="Arial"/>
                <a:cs typeface="Arial"/>
              </a:rPr>
              <a:t>s</a:t>
            </a:r>
            <a:r>
              <a:rPr sz="1800" b="1" dirty="0">
                <a:latin typeface="Arial"/>
                <a:cs typeface="Arial"/>
              </a:rPr>
              <a:t>t</a:t>
            </a:r>
            <a:r>
              <a:rPr sz="1800" b="1" spc="-10" dirty="0">
                <a:latin typeface="Arial"/>
                <a:cs typeface="Arial"/>
              </a:rPr>
              <a:t> </a:t>
            </a:r>
            <a:r>
              <a:rPr sz="1800" b="1" dirty="0">
                <a:latin typeface="Arial"/>
                <a:cs typeface="Arial"/>
              </a:rPr>
              <a:t>Notice of</a:t>
            </a:r>
            <a:r>
              <a:rPr sz="1800" b="1" spc="5" dirty="0">
                <a:latin typeface="Arial"/>
                <a:cs typeface="Arial"/>
              </a:rPr>
              <a:t> </a:t>
            </a:r>
            <a:r>
              <a:rPr sz="1800" b="1" dirty="0">
                <a:latin typeface="Arial"/>
                <a:cs typeface="Arial"/>
              </a:rPr>
              <a:t>D</a:t>
            </a:r>
            <a:r>
              <a:rPr sz="1800" b="1" spc="-10" dirty="0">
                <a:latin typeface="Arial"/>
                <a:cs typeface="Arial"/>
              </a:rPr>
              <a:t>e</a:t>
            </a:r>
            <a:r>
              <a:rPr sz="1800" b="1" dirty="0">
                <a:latin typeface="Arial"/>
                <a:cs typeface="Arial"/>
              </a:rPr>
              <a:t>ath </a:t>
            </a:r>
            <a:r>
              <a:rPr sz="1800" b="1" spc="5" dirty="0">
                <a:latin typeface="Arial"/>
                <a:cs typeface="Arial"/>
              </a:rPr>
              <a:t>O</a:t>
            </a:r>
            <a:r>
              <a:rPr sz="1800" b="1" dirty="0">
                <a:latin typeface="Arial"/>
                <a:cs typeface="Arial"/>
              </a:rPr>
              <a:t>ffice</a:t>
            </a:r>
            <a:endParaRPr sz="1800">
              <a:latin typeface="Arial"/>
              <a:cs typeface="Arial"/>
            </a:endParaRPr>
          </a:p>
        </p:txBody>
      </p:sp>
      <p:sp>
        <p:nvSpPr>
          <p:cNvPr id="9" name="object 9"/>
          <p:cNvSpPr/>
          <p:nvPr/>
        </p:nvSpPr>
        <p:spPr>
          <a:xfrm>
            <a:off x="4574794" y="3517010"/>
            <a:ext cx="1357630" cy="1824989"/>
          </a:xfrm>
          <a:custGeom>
            <a:avLst/>
            <a:gdLst/>
            <a:ahLst/>
            <a:cxnLst/>
            <a:rect l="l" t="t" r="r" b="b"/>
            <a:pathLst>
              <a:path w="1357629" h="1824989">
                <a:moveTo>
                  <a:pt x="1327311" y="40394"/>
                </a:moveTo>
                <a:lnTo>
                  <a:pt x="1304119" y="50317"/>
                </a:lnTo>
                <a:lnTo>
                  <a:pt x="0" y="1809369"/>
                </a:lnTo>
                <a:lnTo>
                  <a:pt x="20446" y="1824608"/>
                </a:lnTo>
                <a:lnTo>
                  <a:pt x="1324572" y="65258"/>
                </a:lnTo>
                <a:lnTo>
                  <a:pt x="1327311" y="40394"/>
                </a:lnTo>
                <a:close/>
              </a:path>
              <a:path w="1357629" h="1824989">
                <a:moveTo>
                  <a:pt x="1355860" y="12573"/>
                </a:moveTo>
                <a:lnTo>
                  <a:pt x="1332102" y="12573"/>
                </a:lnTo>
                <a:lnTo>
                  <a:pt x="1352422" y="27686"/>
                </a:lnTo>
                <a:lnTo>
                  <a:pt x="1324572" y="65258"/>
                </a:lnTo>
                <a:lnTo>
                  <a:pt x="1320038" y="106425"/>
                </a:lnTo>
                <a:lnTo>
                  <a:pt x="1319148" y="113411"/>
                </a:lnTo>
                <a:lnTo>
                  <a:pt x="1324228" y="119761"/>
                </a:lnTo>
                <a:lnTo>
                  <a:pt x="1338198" y="121284"/>
                </a:lnTo>
                <a:lnTo>
                  <a:pt x="1344421" y="116205"/>
                </a:lnTo>
                <a:lnTo>
                  <a:pt x="1355860" y="12573"/>
                </a:lnTo>
                <a:close/>
              </a:path>
              <a:path w="1357629" h="1824989">
                <a:moveTo>
                  <a:pt x="1357248" y="0"/>
                </a:moveTo>
                <a:lnTo>
                  <a:pt x="1256156" y="43306"/>
                </a:lnTo>
                <a:lnTo>
                  <a:pt x="1249679" y="45974"/>
                </a:lnTo>
                <a:lnTo>
                  <a:pt x="1246758" y="53466"/>
                </a:lnTo>
                <a:lnTo>
                  <a:pt x="1249552" y="59943"/>
                </a:lnTo>
                <a:lnTo>
                  <a:pt x="1252219" y="66421"/>
                </a:lnTo>
                <a:lnTo>
                  <a:pt x="1259713" y="69341"/>
                </a:lnTo>
                <a:lnTo>
                  <a:pt x="1304119" y="50317"/>
                </a:lnTo>
                <a:lnTo>
                  <a:pt x="1332102" y="12573"/>
                </a:lnTo>
                <a:lnTo>
                  <a:pt x="1355860" y="12573"/>
                </a:lnTo>
                <a:lnTo>
                  <a:pt x="1357248" y="0"/>
                </a:lnTo>
                <a:close/>
              </a:path>
              <a:path w="1357629" h="1824989">
                <a:moveTo>
                  <a:pt x="1340470" y="18796"/>
                </a:moveTo>
                <a:lnTo>
                  <a:pt x="1329689" y="18796"/>
                </a:lnTo>
                <a:lnTo>
                  <a:pt x="1347215" y="31876"/>
                </a:lnTo>
                <a:lnTo>
                  <a:pt x="1327311" y="40394"/>
                </a:lnTo>
                <a:lnTo>
                  <a:pt x="1324572" y="65258"/>
                </a:lnTo>
                <a:lnTo>
                  <a:pt x="1352422" y="27686"/>
                </a:lnTo>
                <a:lnTo>
                  <a:pt x="1340470" y="18796"/>
                </a:lnTo>
                <a:close/>
              </a:path>
              <a:path w="1357629" h="1824989">
                <a:moveTo>
                  <a:pt x="1332102" y="12573"/>
                </a:moveTo>
                <a:lnTo>
                  <a:pt x="1304119" y="50317"/>
                </a:lnTo>
                <a:lnTo>
                  <a:pt x="1327311" y="40394"/>
                </a:lnTo>
                <a:lnTo>
                  <a:pt x="1329689" y="18796"/>
                </a:lnTo>
                <a:lnTo>
                  <a:pt x="1340470" y="18796"/>
                </a:lnTo>
                <a:lnTo>
                  <a:pt x="1332102" y="12573"/>
                </a:lnTo>
                <a:close/>
              </a:path>
              <a:path w="1357629" h="1824989">
                <a:moveTo>
                  <a:pt x="1329689" y="18796"/>
                </a:moveTo>
                <a:lnTo>
                  <a:pt x="1327311" y="40394"/>
                </a:lnTo>
                <a:lnTo>
                  <a:pt x="1347215" y="31876"/>
                </a:lnTo>
                <a:lnTo>
                  <a:pt x="1329689" y="18796"/>
                </a:lnTo>
                <a:close/>
              </a:path>
            </a:pathLst>
          </a:custGeom>
          <a:solidFill>
            <a:srgbClr val="497DBA"/>
          </a:solidFill>
        </p:spPr>
        <p:txBody>
          <a:bodyPr wrap="square" lIns="0" tIns="0" rIns="0" bIns="0" rtlCol="0"/>
          <a:lstStyle/>
          <a:p>
            <a:endParaRPr/>
          </a:p>
        </p:txBody>
      </p:sp>
      <p:sp>
        <p:nvSpPr>
          <p:cNvPr id="10" name="object 10"/>
          <p:cNvSpPr/>
          <p:nvPr/>
        </p:nvSpPr>
        <p:spPr>
          <a:xfrm>
            <a:off x="4953000" y="1066761"/>
            <a:ext cx="3810000" cy="923925"/>
          </a:xfrm>
          <a:custGeom>
            <a:avLst/>
            <a:gdLst/>
            <a:ahLst/>
            <a:cxnLst/>
            <a:rect l="l" t="t" r="r" b="b"/>
            <a:pathLst>
              <a:path w="3810000" h="923925">
                <a:moveTo>
                  <a:pt x="0" y="923328"/>
                </a:moveTo>
                <a:lnTo>
                  <a:pt x="3810000" y="923328"/>
                </a:lnTo>
                <a:lnTo>
                  <a:pt x="3810000" y="0"/>
                </a:lnTo>
                <a:lnTo>
                  <a:pt x="0" y="0"/>
                </a:lnTo>
                <a:lnTo>
                  <a:pt x="0" y="923328"/>
                </a:lnTo>
                <a:close/>
              </a:path>
            </a:pathLst>
          </a:custGeom>
          <a:solidFill>
            <a:srgbClr val="C5D9F0"/>
          </a:solidFill>
        </p:spPr>
        <p:txBody>
          <a:bodyPr wrap="square" lIns="0" tIns="0" rIns="0" bIns="0" rtlCol="0"/>
          <a:lstStyle/>
          <a:p>
            <a:endParaRPr/>
          </a:p>
        </p:txBody>
      </p:sp>
      <p:sp>
        <p:nvSpPr>
          <p:cNvPr id="11" name="object 11"/>
          <p:cNvSpPr/>
          <p:nvPr/>
        </p:nvSpPr>
        <p:spPr>
          <a:xfrm>
            <a:off x="4953000" y="1066761"/>
            <a:ext cx="3810000" cy="923925"/>
          </a:xfrm>
          <a:custGeom>
            <a:avLst/>
            <a:gdLst/>
            <a:ahLst/>
            <a:cxnLst/>
            <a:rect l="l" t="t" r="r" b="b"/>
            <a:pathLst>
              <a:path w="3810000" h="923925">
                <a:moveTo>
                  <a:pt x="0" y="923328"/>
                </a:moveTo>
                <a:lnTo>
                  <a:pt x="3810000" y="923328"/>
                </a:lnTo>
                <a:lnTo>
                  <a:pt x="3810000" y="0"/>
                </a:lnTo>
                <a:lnTo>
                  <a:pt x="0" y="0"/>
                </a:lnTo>
                <a:lnTo>
                  <a:pt x="0" y="923328"/>
                </a:lnTo>
                <a:close/>
              </a:path>
            </a:pathLst>
          </a:custGeom>
          <a:ln w="9525">
            <a:solidFill>
              <a:srgbClr val="1F487C"/>
            </a:solidFill>
          </a:ln>
        </p:spPr>
        <p:txBody>
          <a:bodyPr wrap="square" lIns="0" tIns="0" rIns="0" bIns="0" rtlCol="0"/>
          <a:lstStyle/>
          <a:p>
            <a:endParaRPr/>
          </a:p>
        </p:txBody>
      </p:sp>
      <p:sp>
        <p:nvSpPr>
          <p:cNvPr id="12" name="object 12"/>
          <p:cNvSpPr txBox="1"/>
          <p:nvPr/>
        </p:nvSpPr>
        <p:spPr>
          <a:xfrm>
            <a:off x="5032628" y="1137340"/>
            <a:ext cx="3593465" cy="802640"/>
          </a:xfrm>
          <a:prstGeom prst="rect">
            <a:avLst/>
          </a:prstGeom>
        </p:spPr>
        <p:txBody>
          <a:bodyPr vert="horz" wrap="square" lIns="0" tIns="0" rIns="0" bIns="0" rtlCol="0">
            <a:spAutoFit/>
          </a:bodyPr>
          <a:lstStyle/>
          <a:p>
            <a:pPr marL="12700" marR="5080">
              <a:lnSpc>
                <a:spcPct val="100000"/>
              </a:lnSpc>
            </a:pPr>
            <a:r>
              <a:rPr sz="1800" b="1" dirty="0">
                <a:latin typeface="Arial"/>
                <a:cs typeface="Arial"/>
              </a:rPr>
              <a:t>I</a:t>
            </a:r>
            <a:r>
              <a:rPr sz="1800" b="1" spc="5" dirty="0">
                <a:latin typeface="Arial"/>
                <a:cs typeface="Arial"/>
              </a:rPr>
              <a:t>n</a:t>
            </a:r>
            <a:r>
              <a:rPr sz="1800" b="1" dirty="0">
                <a:latin typeface="Arial"/>
                <a:cs typeface="Arial"/>
              </a:rPr>
              <a:t>d</a:t>
            </a:r>
            <a:r>
              <a:rPr sz="1800" b="1" spc="5" dirty="0">
                <a:latin typeface="Arial"/>
                <a:cs typeface="Arial"/>
              </a:rPr>
              <a:t>i</a:t>
            </a:r>
            <a:r>
              <a:rPr sz="1800" b="1" dirty="0">
                <a:latin typeface="Arial"/>
                <a:cs typeface="Arial"/>
              </a:rPr>
              <a:t>an</a:t>
            </a:r>
            <a:r>
              <a:rPr sz="1800" b="1" spc="-10" dirty="0">
                <a:latin typeface="Arial"/>
                <a:cs typeface="Arial"/>
              </a:rPr>
              <a:t>a</a:t>
            </a:r>
            <a:r>
              <a:rPr sz="1800" b="1" dirty="0">
                <a:latin typeface="Arial"/>
                <a:cs typeface="Arial"/>
              </a:rPr>
              <a:t>p</a:t>
            </a:r>
            <a:r>
              <a:rPr sz="1800" b="1" spc="5" dirty="0">
                <a:latin typeface="Arial"/>
                <a:cs typeface="Arial"/>
              </a:rPr>
              <a:t>o</a:t>
            </a:r>
            <a:r>
              <a:rPr sz="1800" b="1" dirty="0">
                <a:latin typeface="Arial"/>
                <a:cs typeface="Arial"/>
              </a:rPr>
              <a:t>l</a:t>
            </a:r>
            <a:r>
              <a:rPr sz="1800" b="1" spc="5" dirty="0">
                <a:latin typeface="Arial"/>
                <a:cs typeface="Arial"/>
              </a:rPr>
              <a:t>i</a:t>
            </a:r>
            <a:r>
              <a:rPr sz="1800" b="1" dirty="0">
                <a:latin typeface="Arial"/>
                <a:cs typeface="Arial"/>
              </a:rPr>
              <a:t>s</a:t>
            </a:r>
            <a:r>
              <a:rPr sz="1800" b="1" spc="-30" dirty="0">
                <a:latin typeface="Arial"/>
                <a:cs typeface="Arial"/>
              </a:rPr>
              <a:t> </a:t>
            </a:r>
            <a:r>
              <a:rPr sz="1800" b="1" dirty="0">
                <a:latin typeface="Arial"/>
                <a:cs typeface="Arial"/>
              </a:rPr>
              <a:t>a</a:t>
            </a:r>
            <a:r>
              <a:rPr sz="1800" b="1" spc="-10" dirty="0">
                <a:latin typeface="Arial"/>
                <a:cs typeface="Arial"/>
              </a:rPr>
              <a:t>c</a:t>
            </a:r>
            <a:r>
              <a:rPr sz="1800" b="1" dirty="0">
                <a:latin typeface="Arial"/>
                <a:cs typeface="Arial"/>
              </a:rPr>
              <a:t>ti</a:t>
            </a:r>
            <a:r>
              <a:rPr sz="1800" b="1" spc="-40" dirty="0">
                <a:latin typeface="Arial"/>
                <a:cs typeface="Arial"/>
              </a:rPr>
              <a:t>v</a:t>
            </a:r>
            <a:r>
              <a:rPr sz="1800" b="1" dirty="0">
                <a:latin typeface="Arial"/>
                <a:cs typeface="Arial"/>
              </a:rPr>
              <a:t>it</a:t>
            </a:r>
            <a:r>
              <a:rPr sz="1800" b="1" spc="5" dirty="0">
                <a:latin typeface="Arial"/>
                <a:cs typeface="Arial"/>
              </a:rPr>
              <a:t>i</a:t>
            </a:r>
            <a:r>
              <a:rPr sz="1800" b="1" dirty="0">
                <a:latin typeface="Arial"/>
                <a:cs typeface="Arial"/>
              </a:rPr>
              <a:t>e</a:t>
            </a:r>
            <a:r>
              <a:rPr sz="1800" b="1" spc="-10" dirty="0">
                <a:latin typeface="Arial"/>
                <a:cs typeface="Arial"/>
              </a:rPr>
              <a:t>s</a:t>
            </a:r>
            <a:r>
              <a:rPr sz="1800" b="1" dirty="0">
                <a:latin typeface="Arial"/>
                <a:cs typeface="Arial"/>
              </a:rPr>
              <a:t>:</a:t>
            </a:r>
            <a:r>
              <a:rPr sz="1800" b="1" spc="35" dirty="0">
                <a:latin typeface="Arial"/>
                <a:cs typeface="Arial"/>
              </a:rPr>
              <a:t> </a:t>
            </a:r>
            <a:r>
              <a:rPr sz="1800" b="1" dirty="0">
                <a:latin typeface="Arial"/>
                <a:cs typeface="Arial"/>
              </a:rPr>
              <a:t>MSN IV; C</a:t>
            </a:r>
            <a:r>
              <a:rPr sz="1800" b="1" spc="-10" dirty="0">
                <a:latin typeface="Arial"/>
                <a:cs typeface="Arial"/>
              </a:rPr>
              <a:t>e</a:t>
            </a:r>
            <a:r>
              <a:rPr sz="1800" b="1" dirty="0">
                <a:latin typeface="Arial"/>
                <a:cs typeface="Arial"/>
              </a:rPr>
              <a:t>m</a:t>
            </a:r>
            <a:r>
              <a:rPr sz="1800" b="1" spc="-10" dirty="0">
                <a:latin typeface="Arial"/>
                <a:cs typeface="Arial"/>
              </a:rPr>
              <a:t>e</a:t>
            </a:r>
            <a:r>
              <a:rPr sz="1800" b="1" dirty="0">
                <a:latin typeface="Arial"/>
                <a:cs typeface="Arial"/>
              </a:rPr>
              <a:t>te</a:t>
            </a:r>
            <a:r>
              <a:rPr sz="1800" b="1" spc="-10" dirty="0">
                <a:latin typeface="Arial"/>
                <a:cs typeface="Arial"/>
              </a:rPr>
              <a:t>r</a:t>
            </a:r>
            <a:r>
              <a:rPr sz="1800" b="1" dirty="0">
                <a:latin typeface="Arial"/>
                <a:cs typeface="Arial"/>
              </a:rPr>
              <a:t>y</a:t>
            </a:r>
            <a:r>
              <a:rPr sz="1800" b="1" spc="20" dirty="0">
                <a:latin typeface="Arial"/>
                <a:cs typeface="Arial"/>
              </a:rPr>
              <a:t> </a:t>
            </a:r>
            <a:r>
              <a:rPr sz="1800" b="1" dirty="0">
                <a:latin typeface="Arial"/>
                <a:cs typeface="Arial"/>
              </a:rPr>
              <a:t>D</a:t>
            </a:r>
            <a:r>
              <a:rPr sz="1800" b="1" spc="-10" dirty="0">
                <a:latin typeface="Arial"/>
                <a:cs typeface="Arial"/>
              </a:rPr>
              <a:t>e</a:t>
            </a:r>
            <a:r>
              <a:rPr sz="1800" b="1" spc="-45" dirty="0">
                <a:latin typeface="Arial"/>
                <a:cs typeface="Arial"/>
              </a:rPr>
              <a:t>v</a:t>
            </a:r>
            <a:r>
              <a:rPr sz="1800" b="1" dirty="0">
                <a:latin typeface="Arial"/>
                <a:cs typeface="Arial"/>
              </a:rPr>
              <a:t>elo</a:t>
            </a:r>
            <a:r>
              <a:rPr sz="1800" b="1" spc="5" dirty="0">
                <a:latin typeface="Arial"/>
                <a:cs typeface="Arial"/>
              </a:rPr>
              <a:t>p</a:t>
            </a:r>
            <a:r>
              <a:rPr sz="1800" b="1" dirty="0">
                <a:latin typeface="Arial"/>
                <a:cs typeface="Arial"/>
              </a:rPr>
              <a:t>m</a:t>
            </a:r>
            <a:r>
              <a:rPr sz="1800" b="1" spc="-10" dirty="0">
                <a:latin typeface="Arial"/>
                <a:cs typeface="Arial"/>
              </a:rPr>
              <a:t>e</a:t>
            </a:r>
            <a:r>
              <a:rPr sz="1800" b="1" dirty="0">
                <a:latin typeface="Arial"/>
                <a:cs typeface="Arial"/>
              </a:rPr>
              <a:t>nt</a:t>
            </a:r>
            <a:r>
              <a:rPr sz="1800" b="1" spc="40" dirty="0">
                <a:latin typeface="Arial"/>
                <a:cs typeface="Arial"/>
              </a:rPr>
              <a:t> </a:t>
            </a:r>
            <a:r>
              <a:rPr sz="1800" b="1" dirty="0">
                <a:latin typeface="Arial"/>
                <a:cs typeface="Arial"/>
              </a:rPr>
              <a:t>and Impro</a:t>
            </a:r>
            <a:r>
              <a:rPr sz="1800" b="1" spc="-40" dirty="0">
                <a:latin typeface="Arial"/>
                <a:cs typeface="Arial"/>
              </a:rPr>
              <a:t>v</a:t>
            </a:r>
            <a:r>
              <a:rPr sz="1800" b="1" dirty="0">
                <a:latin typeface="Arial"/>
                <a:cs typeface="Arial"/>
              </a:rPr>
              <a:t>e</a:t>
            </a:r>
            <a:r>
              <a:rPr sz="1800" b="1" spc="-10" dirty="0">
                <a:latin typeface="Arial"/>
                <a:cs typeface="Arial"/>
              </a:rPr>
              <a:t>m</a:t>
            </a:r>
            <a:r>
              <a:rPr sz="1800" b="1" dirty="0">
                <a:latin typeface="Arial"/>
                <a:cs typeface="Arial"/>
              </a:rPr>
              <a:t>ent</a:t>
            </a:r>
            <a:r>
              <a:rPr sz="1800" b="1" spc="35" dirty="0">
                <a:latin typeface="Arial"/>
                <a:cs typeface="Arial"/>
              </a:rPr>
              <a:t> </a:t>
            </a:r>
            <a:r>
              <a:rPr sz="1800" b="1" dirty="0">
                <a:latin typeface="Arial"/>
                <a:cs typeface="Arial"/>
              </a:rPr>
              <a:t>S</a:t>
            </a:r>
            <a:r>
              <a:rPr sz="1800" b="1" spc="-10" dirty="0">
                <a:latin typeface="Arial"/>
                <a:cs typeface="Arial"/>
              </a:rPr>
              <a:t>e</a:t>
            </a:r>
            <a:r>
              <a:rPr sz="1800" b="1" dirty="0">
                <a:latin typeface="Arial"/>
                <a:cs typeface="Arial"/>
              </a:rPr>
              <a:t>r</a:t>
            </a:r>
            <a:r>
              <a:rPr sz="1800" b="1" spc="-45" dirty="0">
                <a:latin typeface="Arial"/>
                <a:cs typeface="Arial"/>
              </a:rPr>
              <a:t>v</a:t>
            </a:r>
            <a:r>
              <a:rPr sz="1800" b="1" dirty="0">
                <a:latin typeface="Arial"/>
                <a:cs typeface="Arial"/>
              </a:rPr>
              <a:t>ic</a:t>
            </a:r>
            <a:r>
              <a:rPr sz="1800" b="1" spc="-10" dirty="0">
                <a:latin typeface="Arial"/>
                <a:cs typeface="Arial"/>
              </a:rPr>
              <a:t>e</a:t>
            </a:r>
            <a:r>
              <a:rPr sz="1800" b="1" dirty="0">
                <a:latin typeface="Arial"/>
                <a:cs typeface="Arial"/>
              </a:rPr>
              <a:t>;</a:t>
            </a:r>
            <a:r>
              <a:rPr sz="1800" b="1" spc="50" dirty="0">
                <a:latin typeface="Arial"/>
                <a:cs typeface="Arial"/>
              </a:rPr>
              <a:t> </a:t>
            </a:r>
            <a:r>
              <a:rPr sz="1800" b="1" dirty="0">
                <a:latin typeface="Arial"/>
                <a:cs typeface="Arial"/>
              </a:rPr>
              <a:t>HR</a:t>
            </a:r>
            <a:r>
              <a:rPr sz="1800" b="1" spc="5" dirty="0">
                <a:latin typeface="Arial"/>
                <a:cs typeface="Arial"/>
              </a:rPr>
              <a:t> </a:t>
            </a:r>
            <a:r>
              <a:rPr sz="1800" b="1" dirty="0">
                <a:latin typeface="Arial"/>
                <a:cs typeface="Arial"/>
              </a:rPr>
              <a:t>C</a:t>
            </a:r>
            <a:r>
              <a:rPr sz="1800" b="1" spc="-10" dirty="0">
                <a:latin typeface="Arial"/>
                <a:cs typeface="Arial"/>
              </a:rPr>
              <a:t>e</a:t>
            </a:r>
            <a:r>
              <a:rPr sz="1800" b="1" dirty="0">
                <a:latin typeface="Arial"/>
                <a:cs typeface="Arial"/>
              </a:rPr>
              <a:t>nter</a:t>
            </a:r>
            <a:endParaRPr sz="1800">
              <a:latin typeface="Arial"/>
              <a:cs typeface="Arial"/>
            </a:endParaRPr>
          </a:p>
        </p:txBody>
      </p:sp>
      <p:sp>
        <p:nvSpPr>
          <p:cNvPr id="13" name="object 13"/>
          <p:cNvSpPr/>
          <p:nvPr/>
        </p:nvSpPr>
        <p:spPr>
          <a:xfrm>
            <a:off x="6381241" y="1985645"/>
            <a:ext cx="527050" cy="1318895"/>
          </a:xfrm>
          <a:custGeom>
            <a:avLst/>
            <a:gdLst/>
            <a:ahLst/>
            <a:cxnLst/>
            <a:rect l="l" t="t" r="r" b="b"/>
            <a:pathLst>
              <a:path w="527050" h="1318895">
                <a:moveTo>
                  <a:pt x="18542" y="1194689"/>
                </a:moveTo>
                <a:lnTo>
                  <a:pt x="4699" y="1196975"/>
                </a:lnTo>
                <a:lnTo>
                  <a:pt x="0" y="1203578"/>
                </a:lnTo>
                <a:lnTo>
                  <a:pt x="1143" y="1210437"/>
                </a:lnTo>
                <a:lnTo>
                  <a:pt x="19558" y="1318894"/>
                </a:lnTo>
                <a:lnTo>
                  <a:pt x="43001" y="1299844"/>
                </a:lnTo>
                <a:lnTo>
                  <a:pt x="40259" y="1299844"/>
                </a:lnTo>
                <a:lnTo>
                  <a:pt x="16510" y="1290827"/>
                </a:lnTo>
                <a:lnTo>
                  <a:pt x="33051" y="1246930"/>
                </a:lnTo>
                <a:lnTo>
                  <a:pt x="26162" y="1206245"/>
                </a:lnTo>
                <a:lnTo>
                  <a:pt x="25019" y="1199388"/>
                </a:lnTo>
                <a:lnTo>
                  <a:pt x="18542" y="1194689"/>
                </a:lnTo>
                <a:close/>
              </a:path>
              <a:path w="527050" h="1318895">
                <a:moveTo>
                  <a:pt x="33051" y="1246930"/>
                </a:moveTo>
                <a:lnTo>
                  <a:pt x="16510" y="1290827"/>
                </a:lnTo>
                <a:lnTo>
                  <a:pt x="40259" y="1299844"/>
                </a:lnTo>
                <a:lnTo>
                  <a:pt x="42748" y="1293240"/>
                </a:lnTo>
                <a:lnTo>
                  <a:pt x="40894" y="1293240"/>
                </a:lnTo>
                <a:lnTo>
                  <a:pt x="20447" y="1285493"/>
                </a:lnTo>
                <a:lnTo>
                  <a:pt x="37267" y="1271823"/>
                </a:lnTo>
                <a:lnTo>
                  <a:pt x="33051" y="1246930"/>
                </a:lnTo>
                <a:close/>
              </a:path>
              <a:path w="527050" h="1318895">
                <a:moveTo>
                  <a:pt x="94361" y="1225422"/>
                </a:moveTo>
                <a:lnTo>
                  <a:pt x="56805" y="1255944"/>
                </a:lnTo>
                <a:lnTo>
                  <a:pt x="40259" y="1299844"/>
                </a:lnTo>
                <a:lnTo>
                  <a:pt x="43001" y="1299844"/>
                </a:lnTo>
                <a:lnTo>
                  <a:pt x="110362" y="1245107"/>
                </a:lnTo>
                <a:lnTo>
                  <a:pt x="111125" y="1237106"/>
                </a:lnTo>
                <a:lnTo>
                  <a:pt x="106807" y="1231645"/>
                </a:lnTo>
                <a:lnTo>
                  <a:pt x="102362" y="1226312"/>
                </a:lnTo>
                <a:lnTo>
                  <a:pt x="94361" y="1225422"/>
                </a:lnTo>
                <a:close/>
              </a:path>
              <a:path w="527050" h="1318895">
                <a:moveTo>
                  <a:pt x="37267" y="1271823"/>
                </a:moveTo>
                <a:lnTo>
                  <a:pt x="20447" y="1285493"/>
                </a:lnTo>
                <a:lnTo>
                  <a:pt x="40894" y="1293240"/>
                </a:lnTo>
                <a:lnTo>
                  <a:pt x="37267" y="1271823"/>
                </a:lnTo>
                <a:close/>
              </a:path>
              <a:path w="527050" h="1318895">
                <a:moveTo>
                  <a:pt x="56805" y="1255944"/>
                </a:moveTo>
                <a:lnTo>
                  <a:pt x="37267" y="1271823"/>
                </a:lnTo>
                <a:lnTo>
                  <a:pt x="40894" y="1293240"/>
                </a:lnTo>
                <a:lnTo>
                  <a:pt x="42748" y="1293240"/>
                </a:lnTo>
                <a:lnTo>
                  <a:pt x="56805" y="1255944"/>
                </a:lnTo>
                <a:close/>
              </a:path>
              <a:path w="527050" h="1318895">
                <a:moveTo>
                  <a:pt x="502919" y="0"/>
                </a:moveTo>
                <a:lnTo>
                  <a:pt x="33051" y="1246930"/>
                </a:lnTo>
                <a:lnTo>
                  <a:pt x="37267" y="1271823"/>
                </a:lnTo>
                <a:lnTo>
                  <a:pt x="56805" y="1255944"/>
                </a:lnTo>
                <a:lnTo>
                  <a:pt x="526796" y="9016"/>
                </a:lnTo>
                <a:lnTo>
                  <a:pt x="502919" y="0"/>
                </a:lnTo>
                <a:close/>
              </a:path>
            </a:pathLst>
          </a:custGeom>
          <a:solidFill>
            <a:srgbClr val="497DBA"/>
          </a:solidFill>
        </p:spPr>
        <p:txBody>
          <a:bodyPr wrap="square" lIns="0" tIns="0" rIns="0" bIns="0" rtlCol="0"/>
          <a:lstStyle/>
          <a:p>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pic>
        <p:nvPicPr>
          <p:cNvPr id="16" name="Picture 2" descr="C:\Users\cemcotherej\Desktop\icarelogo.jpg"/>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p:cNvSpPr>
            <a:spLocks noGrp="1"/>
          </p:cNvSpPr>
          <p:nvPr>
            <p:ph type="sldNum" sz="quarter" idx="7"/>
          </p:nvPr>
        </p:nvSpPr>
        <p:spPr>
          <a:xfrm>
            <a:off x="8414511" y="6465214"/>
            <a:ext cx="500889" cy="200986"/>
          </a:xfrm>
        </p:spPr>
        <p:txBody>
          <a:bodyPr/>
          <a:lstStyle/>
          <a:p>
            <a:pPr marL="102870">
              <a:lnSpc>
                <a:spcPct val="100000"/>
              </a:lnSpc>
            </a:pPr>
            <a:fld id="{81D60167-4931-47E6-BA6A-407CBD079E47}" type="slidenum">
              <a:rPr lang="en-US" spc="-10" smtClean="0"/>
              <a:t>7</a:t>
            </a:fld>
            <a:endParaRPr lang="en-US" spc="-10" dirty="0"/>
          </a:p>
        </p:txBody>
      </p:sp>
      <p:sp>
        <p:nvSpPr>
          <p:cNvPr id="17" name="Title 16"/>
          <p:cNvSpPr>
            <a:spLocks noGrp="1"/>
          </p:cNvSpPr>
          <p:nvPr>
            <p:ph type="title"/>
          </p:nvPr>
        </p:nvSpPr>
        <p:spPr>
          <a:xfrm>
            <a:off x="392836" y="220399"/>
            <a:ext cx="8358327" cy="553998"/>
          </a:xfrm>
        </p:spPr>
        <p:txBody>
          <a:bodyPr/>
          <a:lstStyle/>
          <a:p>
            <a:pPr algn="ctr"/>
            <a:r>
              <a:rPr lang="en-US" sz="3600" b="1" dirty="0" smtClean="0"/>
              <a:t>NCA Field Offices</a:t>
            </a:r>
            <a:endParaRPr lang="en-US" sz="3600" b="1" dirty="0"/>
          </a:p>
        </p:txBody>
      </p:sp>
    </p:spTree>
    <p:extLst>
      <p:ext uri="{BB962C8B-B14F-4D97-AF65-F5344CB8AC3E}">
        <p14:creationId xmlns:p14="http://schemas.microsoft.com/office/powerpoint/2010/main" val="1177471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164772"/>
            <a:ext cx="3079430" cy="4639732"/>
          </a:xfrm>
          <a:prstGeom prst="rect">
            <a:avLst/>
          </a:prstGeom>
          <a:blipFill>
            <a:blip r:embed="rId3"/>
            <a:tile tx="0" ty="0" sx="100000" sy="100000" flip="none" algn="tl"/>
          </a:blipFill>
          <a:ln>
            <a:noFill/>
          </a:ln>
        </p:spPr>
        <p:txBody>
          <a:bodyPr vert="horz" wrap="square" lIns="0" tIns="0" rIns="0" bIns="0" rtlCol="0">
            <a:spAutoFit/>
          </a:bodyPr>
          <a:lstStyle/>
          <a:p>
            <a:pPr marL="355600" indent="-342900">
              <a:lnSpc>
                <a:spcPct val="100000"/>
              </a:lnSpc>
              <a:buFont typeface="Wingdings" panose="05000000000000000000" pitchFamily="2" charset="2"/>
              <a:buChar char="Ø"/>
              <a:tabLst>
                <a:tab pos="356235" algn="l"/>
              </a:tabLst>
            </a:pPr>
            <a:r>
              <a:rPr sz="2000" dirty="0" smtClean="0">
                <a:latin typeface="Arial"/>
                <a:cs typeface="Arial"/>
              </a:rPr>
              <a:t>1,</a:t>
            </a:r>
            <a:r>
              <a:rPr lang="en-US" sz="2000" dirty="0" smtClean="0">
                <a:latin typeface="Arial"/>
                <a:cs typeface="Arial"/>
              </a:rPr>
              <a:t>772</a:t>
            </a:r>
            <a:r>
              <a:rPr sz="2000" spc="-30" dirty="0" smtClean="0">
                <a:latin typeface="Arial"/>
                <a:cs typeface="Arial"/>
              </a:rPr>
              <a:t> </a:t>
            </a:r>
            <a:r>
              <a:rPr sz="2000" dirty="0">
                <a:latin typeface="Arial"/>
                <a:cs typeface="Arial"/>
              </a:rPr>
              <a:t>employees</a:t>
            </a:r>
          </a:p>
          <a:p>
            <a:pPr marL="342900" indent="-342900">
              <a:lnSpc>
                <a:spcPct val="100000"/>
              </a:lnSpc>
              <a:spcBef>
                <a:spcPts val="44"/>
              </a:spcBef>
              <a:buFont typeface="Wingdings" panose="05000000000000000000" pitchFamily="2" charset="2"/>
              <a:buChar char="Ø"/>
            </a:pPr>
            <a:endParaRPr sz="2050" dirty="0">
              <a:latin typeface="Times New Roman"/>
              <a:cs typeface="Times New Roman"/>
            </a:endParaRPr>
          </a:p>
          <a:p>
            <a:pPr marL="355600" marR="342900" indent="-342900">
              <a:lnSpc>
                <a:spcPct val="100000"/>
              </a:lnSpc>
              <a:buFont typeface="Wingdings" panose="05000000000000000000" pitchFamily="2" charset="2"/>
              <a:buChar char="Ø"/>
              <a:tabLst>
                <a:tab pos="356235" algn="l"/>
              </a:tabLst>
            </a:pPr>
            <a:r>
              <a:rPr sz="2000" dirty="0">
                <a:latin typeface="Arial"/>
                <a:cs typeface="Arial"/>
              </a:rPr>
              <a:t>About</a:t>
            </a:r>
            <a:r>
              <a:rPr sz="2000" spc="-25" dirty="0">
                <a:latin typeface="Arial"/>
                <a:cs typeface="Arial"/>
              </a:rPr>
              <a:t> </a:t>
            </a:r>
            <a:r>
              <a:rPr sz="2000" dirty="0">
                <a:latin typeface="Arial"/>
                <a:cs typeface="Arial"/>
              </a:rPr>
              <a:t>87%</a:t>
            </a:r>
            <a:r>
              <a:rPr sz="2000" spc="-1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our employees</a:t>
            </a:r>
            <a:r>
              <a:rPr sz="2000" spc="-25" dirty="0">
                <a:latin typeface="Arial"/>
                <a:cs typeface="Arial"/>
              </a:rPr>
              <a:t> </a:t>
            </a:r>
            <a:r>
              <a:rPr sz="2000" dirty="0">
                <a:latin typeface="Arial"/>
                <a:cs typeface="Arial"/>
              </a:rPr>
              <a:t>work outside</a:t>
            </a:r>
            <a:r>
              <a:rPr sz="2000" spc="-2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DC</a:t>
            </a:r>
          </a:p>
          <a:p>
            <a:pPr marL="342900" indent="-342900">
              <a:lnSpc>
                <a:spcPct val="100000"/>
              </a:lnSpc>
              <a:spcBef>
                <a:spcPts val="45"/>
              </a:spcBef>
              <a:buFont typeface="Wingdings" panose="05000000000000000000" pitchFamily="2" charset="2"/>
              <a:buChar char="Ø"/>
            </a:pPr>
            <a:endParaRPr sz="2050" dirty="0">
              <a:latin typeface="Times New Roman"/>
              <a:cs typeface="Times New Roman"/>
            </a:endParaRPr>
          </a:p>
          <a:p>
            <a:pPr marL="355600" marR="5080" indent="-342900">
              <a:lnSpc>
                <a:spcPct val="100000"/>
              </a:lnSpc>
              <a:buFont typeface="Wingdings" panose="05000000000000000000" pitchFamily="2" charset="2"/>
              <a:buChar char="Ø"/>
              <a:tabLst>
                <a:tab pos="356235" algn="l"/>
                <a:tab pos="1724025" algn="l"/>
              </a:tabLst>
            </a:pPr>
            <a:r>
              <a:rPr sz="2000" dirty="0">
                <a:latin typeface="Arial"/>
                <a:cs typeface="Arial"/>
              </a:rPr>
              <a:t>Over</a:t>
            </a:r>
            <a:r>
              <a:rPr sz="2000" spc="-30" dirty="0">
                <a:latin typeface="Arial"/>
                <a:cs typeface="Arial"/>
              </a:rPr>
              <a:t> </a:t>
            </a:r>
            <a:r>
              <a:rPr sz="2000" dirty="0">
                <a:latin typeface="Arial"/>
                <a:cs typeface="Arial"/>
              </a:rPr>
              <a:t>74%</a:t>
            </a:r>
            <a:r>
              <a:rPr sz="2000" spc="-15" dirty="0">
                <a:latin typeface="Arial"/>
                <a:cs typeface="Arial"/>
              </a:rPr>
              <a:t> </a:t>
            </a:r>
            <a:r>
              <a:rPr sz="2000" dirty="0">
                <a:latin typeface="Arial"/>
                <a:cs typeface="Arial"/>
              </a:rPr>
              <a:t>of</a:t>
            </a:r>
            <a:r>
              <a:rPr sz="2000" spc="-15" dirty="0">
                <a:latin typeface="Arial"/>
                <a:cs typeface="Arial"/>
              </a:rPr>
              <a:t> </a:t>
            </a:r>
            <a:r>
              <a:rPr sz="2000" dirty="0">
                <a:latin typeface="Arial"/>
                <a:cs typeface="Arial"/>
              </a:rPr>
              <a:t>N</a:t>
            </a:r>
            <a:r>
              <a:rPr sz="2000" spc="5" dirty="0">
                <a:latin typeface="Arial"/>
                <a:cs typeface="Arial"/>
              </a:rPr>
              <a:t>C</a:t>
            </a:r>
            <a:r>
              <a:rPr sz="2000" dirty="0">
                <a:latin typeface="Arial"/>
                <a:cs typeface="Arial"/>
              </a:rPr>
              <a:t>A employees	are</a:t>
            </a:r>
            <a:r>
              <a:rPr sz="2000" spc="-25" dirty="0">
                <a:latin typeface="Arial"/>
                <a:cs typeface="Arial"/>
              </a:rPr>
              <a:t> </a:t>
            </a:r>
            <a:r>
              <a:rPr sz="2000" spc="-114" dirty="0">
                <a:latin typeface="Arial"/>
                <a:cs typeface="Arial"/>
              </a:rPr>
              <a:t>V</a:t>
            </a:r>
            <a:r>
              <a:rPr sz="2000" dirty="0">
                <a:latin typeface="Arial"/>
                <a:cs typeface="Arial"/>
              </a:rPr>
              <a:t>ets</a:t>
            </a:r>
          </a:p>
          <a:p>
            <a:pPr marL="698500" indent="-342900">
              <a:lnSpc>
                <a:spcPct val="100000"/>
              </a:lnSpc>
              <a:buFont typeface="Wingdings" panose="05000000000000000000" pitchFamily="2" charset="2"/>
              <a:buChar char="Ø"/>
            </a:pPr>
            <a:r>
              <a:rPr sz="2000" dirty="0" smtClean="0">
                <a:latin typeface="Arial"/>
                <a:cs typeface="Arial"/>
              </a:rPr>
              <a:t>highest</a:t>
            </a:r>
            <a:r>
              <a:rPr sz="2000" spc="-30" dirty="0" smtClean="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any</a:t>
            </a:r>
          </a:p>
          <a:p>
            <a:pPr marL="355600">
              <a:lnSpc>
                <a:spcPct val="100000"/>
              </a:lnSpc>
            </a:pPr>
            <a:r>
              <a:rPr sz="2000" dirty="0">
                <a:latin typeface="Arial"/>
                <a:cs typeface="Arial"/>
              </a:rPr>
              <a:t>Federal</a:t>
            </a:r>
            <a:r>
              <a:rPr sz="2000" spc="-30" dirty="0">
                <a:latin typeface="Arial"/>
                <a:cs typeface="Arial"/>
              </a:rPr>
              <a:t> </a:t>
            </a:r>
            <a:r>
              <a:rPr sz="2000" dirty="0">
                <a:latin typeface="Arial"/>
                <a:cs typeface="Arial"/>
              </a:rPr>
              <a:t>agency</a:t>
            </a:r>
          </a:p>
          <a:p>
            <a:pPr marL="342900" indent="-342900">
              <a:lnSpc>
                <a:spcPct val="100000"/>
              </a:lnSpc>
              <a:spcBef>
                <a:spcPts val="42"/>
              </a:spcBef>
              <a:buFont typeface="Wingdings" panose="05000000000000000000" pitchFamily="2" charset="2"/>
              <a:buChar char="Ø"/>
            </a:pPr>
            <a:endParaRPr sz="2050" dirty="0">
              <a:latin typeface="Times New Roman"/>
              <a:cs typeface="Times New Roman"/>
            </a:endParaRPr>
          </a:p>
          <a:p>
            <a:pPr marL="355600" marR="87630" indent="-342900">
              <a:lnSpc>
                <a:spcPct val="100000"/>
              </a:lnSpc>
              <a:buFont typeface="Wingdings" panose="05000000000000000000" pitchFamily="2" charset="2"/>
              <a:buChar char="Ø"/>
              <a:tabLst>
                <a:tab pos="356235" algn="l"/>
                <a:tab pos="1558925" algn="l"/>
              </a:tabLst>
            </a:pPr>
            <a:r>
              <a:rPr sz="2000" dirty="0">
                <a:latin typeface="Arial"/>
                <a:cs typeface="Arial"/>
              </a:rPr>
              <a:t>Includ</a:t>
            </a:r>
            <a:r>
              <a:rPr sz="2000" spc="5" dirty="0">
                <a:latin typeface="Arial"/>
                <a:cs typeface="Arial"/>
              </a:rPr>
              <a:t>e</a:t>
            </a:r>
            <a:r>
              <a:rPr sz="2000" dirty="0">
                <a:latin typeface="Arial"/>
                <a:cs typeface="Arial"/>
              </a:rPr>
              <a:t>s</a:t>
            </a:r>
            <a:r>
              <a:rPr sz="2000" spc="-25" dirty="0">
                <a:latin typeface="Arial"/>
                <a:cs typeface="Arial"/>
              </a:rPr>
              <a:t> </a:t>
            </a:r>
            <a:r>
              <a:rPr sz="2000" dirty="0">
                <a:latin typeface="Arial"/>
                <a:cs typeface="Arial"/>
              </a:rPr>
              <a:t>45</a:t>
            </a:r>
            <a:r>
              <a:rPr sz="2000" spc="5" dirty="0">
                <a:latin typeface="Arial"/>
                <a:cs typeface="Arial"/>
              </a:rPr>
              <a:t>0</a:t>
            </a:r>
            <a:r>
              <a:rPr sz="2000" dirty="0">
                <a:latin typeface="Arial"/>
                <a:cs typeface="Arial"/>
              </a:rPr>
              <a:t>+ returning	</a:t>
            </a:r>
            <a:r>
              <a:rPr sz="2000" spc="-114" dirty="0">
                <a:latin typeface="Arial"/>
                <a:cs typeface="Arial"/>
              </a:rPr>
              <a:t>V</a:t>
            </a:r>
            <a:r>
              <a:rPr sz="2000" dirty="0">
                <a:latin typeface="Arial"/>
                <a:cs typeface="Arial"/>
              </a:rPr>
              <a:t>eterans from</a:t>
            </a:r>
            <a:r>
              <a:rPr sz="2000" spc="-35" dirty="0">
                <a:latin typeface="Arial"/>
                <a:cs typeface="Arial"/>
              </a:rPr>
              <a:t> </a:t>
            </a:r>
            <a:r>
              <a:rPr sz="2000" dirty="0">
                <a:latin typeface="Arial"/>
                <a:cs typeface="Arial"/>
              </a:rPr>
              <a:t>Iraq</a:t>
            </a:r>
            <a:r>
              <a:rPr sz="2000" spc="-30" dirty="0">
                <a:latin typeface="Arial"/>
                <a:cs typeface="Arial"/>
              </a:rPr>
              <a:t> </a:t>
            </a:r>
            <a:r>
              <a:rPr sz="2000" dirty="0">
                <a:latin typeface="Arial"/>
                <a:cs typeface="Arial"/>
              </a:rPr>
              <a:t>and A</a:t>
            </a:r>
            <a:r>
              <a:rPr sz="2000" spc="-10" dirty="0">
                <a:latin typeface="Arial"/>
                <a:cs typeface="Arial"/>
              </a:rPr>
              <a:t>f</a:t>
            </a:r>
            <a:r>
              <a:rPr sz="2000" dirty="0">
                <a:latin typeface="Arial"/>
                <a:cs typeface="Arial"/>
              </a:rPr>
              <a:t>gha</a:t>
            </a:r>
            <a:r>
              <a:rPr sz="2000" spc="5" dirty="0">
                <a:latin typeface="Arial"/>
                <a:cs typeface="Arial"/>
              </a:rPr>
              <a:t>n</a:t>
            </a:r>
            <a:r>
              <a:rPr sz="2000" dirty="0">
                <a:latin typeface="Arial"/>
                <a:cs typeface="Arial"/>
              </a:rPr>
              <a:t>istan</a:t>
            </a:r>
          </a:p>
        </p:txBody>
      </p:sp>
      <p:sp>
        <p:nvSpPr>
          <p:cNvPr id="3" name="object 3"/>
          <p:cNvSpPr txBox="1">
            <a:spLocks noGrp="1"/>
          </p:cNvSpPr>
          <p:nvPr>
            <p:ph type="title"/>
          </p:nvPr>
        </p:nvSpPr>
        <p:spPr>
          <a:xfrm>
            <a:off x="392836" y="220399"/>
            <a:ext cx="8358327" cy="610423"/>
          </a:xfrm>
          <a:prstGeom prst="rect">
            <a:avLst/>
          </a:prstGeom>
        </p:spPr>
        <p:txBody>
          <a:bodyPr vert="horz" wrap="square" lIns="0" tIns="55879" rIns="0" bIns="0" rtlCol="0">
            <a:spAutoFit/>
          </a:bodyPr>
          <a:lstStyle/>
          <a:p>
            <a:pPr marL="906144" algn="ctr">
              <a:lnSpc>
                <a:spcPct val="100000"/>
              </a:lnSpc>
            </a:pPr>
            <a:r>
              <a:rPr sz="3600" b="1" spc="-240" dirty="0"/>
              <a:t>V</a:t>
            </a:r>
            <a:r>
              <a:rPr sz="3600" b="1" dirty="0"/>
              <a:t>eterans Serv</a:t>
            </a:r>
            <a:r>
              <a:rPr sz="3600" b="1" spc="10" dirty="0"/>
              <a:t>i</a:t>
            </a:r>
            <a:r>
              <a:rPr sz="3600" b="1" dirty="0"/>
              <a:t>ng</a:t>
            </a:r>
            <a:r>
              <a:rPr sz="3600" b="1" spc="-25" dirty="0"/>
              <a:t> </a:t>
            </a:r>
            <a:r>
              <a:rPr sz="3600" b="1" spc="-240" dirty="0"/>
              <a:t>V</a:t>
            </a:r>
            <a:r>
              <a:rPr sz="3600" b="1" dirty="0"/>
              <a:t>eterans</a:t>
            </a:r>
          </a:p>
        </p:txBody>
      </p:sp>
      <p:sp>
        <p:nvSpPr>
          <p:cNvPr id="29" name="Footer Placeholder 28"/>
          <p:cNvSpPr>
            <a:spLocks noGrp="1"/>
          </p:cNvSpPr>
          <p:nvPr>
            <p:ph type="ftr" sz="quarter" idx="5"/>
          </p:nvPr>
        </p:nvSpPr>
        <p:spPr/>
        <p:txBody>
          <a:bodyPr/>
          <a:lstStyle/>
          <a:p>
            <a:pPr marL="12700">
              <a:lnSpc>
                <a:spcPct val="100000"/>
              </a:lnSpc>
            </a:pPr>
            <a:r>
              <a:rPr lang="en-US" smtClean="0"/>
              <a:t>150</a:t>
            </a:r>
            <a:r>
              <a:rPr lang="en-US" spc="-45" smtClean="0"/>
              <a:t> </a:t>
            </a:r>
            <a:r>
              <a:rPr lang="en-US" spc="-120" smtClean="0"/>
              <a:t>Y</a:t>
            </a:r>
            <a:r>
              <a:rPr lang="en-US" smtClean="0"/>
              <a:t>ears</a:t>
            </a:r>
            <a:r>
              <a:rPr lang="en-US" spc="-15" smtClean="0"/>
              <a:t> </a:t>
            </a:r>
            <a:r>
              <a:rPr lang="en-US" smtClean="0"/>
              <a:t>of Keepi</a:t>
            </a:r>
            <a:r>
              <a:rPr lang="en-US" spc="-10" smtClean="0"/>
              <a:t>n</a:t>
            </a:r>
            <a:r>
              <a:rPr lang="en-US" smtClean="0"/>
              <a:t>g</a:t>
            </a:r>
            <a:r>
              <a:rPr lang="en-US" spc="-45" smtClean="0"/>
              <a:t> </a:t>
            </a:r>
            <a:r>
              <a:rPr lang="en-US" smtClean="0"/>
              <a:t>t</a:t>
            </a:r>
            <a:r>
              <a:rPr lang="en-US" spc="5" smtClean="0"/>
              <a:t>h</a:t>
            </a:r>
            <a:r>
              <a:rPr lang="en-US" smtClean="0"/>
              <a:t>e</a:t>
            </a:r>
            <a:r>
              <a:rPr lang="en-US" spc="-10" smtClean="0"/>
              <a:t> </a:t>
            </a:r>
            <a:r>
              <a:rPr lang="en-US" smtClean="0"/>
              <a:t>Pro</a:t>
            </a:r>
            <a:r>
              <a:rPr lang="en-US" spc="5" smtClean="0"/>
              <a:t>m</a:t>
            </a:r>
            <a:r>
              <a:rPr lang="en-US" smtClean="0"/>
              <a:t>ise</a:t>
            </a:r>
            <a:endParaRPr lang="en-US" dirty="0"/>
          </a:p>
        </p:txBody>
      </p:sp>
      <p:sp>
        <p:nvSpPr>
          <p:cNvPr id="30" name="Slide Number Placeholder 29"/>
          <p:cNvSpPr>
            <a:spLocks noGrp="1"/>
          </p:cNvSpPr>
          <p:nvPr>
            <p:ph type="sldNum" sz="quarter" idx="7"/>
          </p:nvPr>
        </p:nvSpPr>
        <p:spPr>
          <a:xfrm>
            <a:off x="8414511" y="6465214"/>
            <a:ext cx="465582" cy="240386"/>
          </a:xfrm>
        </p:spPr>
        <p:txBody>
          <a:bodyPr/>
          <a:lstStyle/>
          <a:p>
            <a:pPr marL="102870">
              <a:lnSpc>
                <a:spcPct val="100000"/>
              </a:lnSpc>
            </a:pPr>
            <a:fld id="{81D60167-4931-47E6-BA6A-407CBD079E47}" type="slidenum">
              <a:rPr lang="en-US" spc="-10" smtClean="0"/>
              <a:t>8</a:t>
            </a:fld>
            <a:endParaRPr lang="en-US" spc="-10" dirty="0"/>
          </a:p>
        </p:txBody>
      </p:sp>
      <p:pic>
        <p:nvPicPr>
          <p:cNvPr id="1026" name="Picture 2" descr="http://ts1.mm.bing.net/th?id=HN.608027645516186130&amp;w=207&amp;h=207&amp;c=8&amp;pid=3.1&amp;qlt=90&amp;rm=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1012368"/>
            <a:ext cx="16002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1.mm.bing.net/th?&amp;id=HN.608053600002117496&amp;w=300&amp;h=300&amp;c=0&amp;pid=1.9&amp;rs=0&amp;p=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84230" y="3148495"/>
            <a:ext cx="1745106" cy="17451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indlogo.net/images/D/department%20of%20the%20navy%20270%20log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49639" y="925284"/>
            <a:ext cx="1774371" cy="17743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s1.mm.bing.net/th?&amp;id=HN.608031433676752802&amp;w=366&amp;h=366&amp;c=0&amp;pid=1.9&amp;rs=0&amp;p=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00454" y="3308948"/>
            <a:ext cx="1523556" cy="15235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s1.mm.bing.net/th?&amp;id=HN.608012338244881849&amp;w=366&amp;h=366&amp;c=0&amp;pid=1.9&amp;rs=0&amp;p=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34000" y="4648200"/>
            <a:ext cx="1610864" cy="16108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s1.mm.bing.net/th?&amp;id=HN.608022504433322530&amp;w=366&amp;h=366&amp;c=0&amp;pid=1.9&amp;rs=0&amp;p=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20257" y="2093471"/>
            <a:ext cx="2038350" cy="20383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cemcotherej\Desktop\icarelogo.jpg"/>
          <p:cNvPicPr>
            <a:picLocks noChangeAspect="1" noChangeArrowheads="1"/>
          </p:cNvPicPr>
          <p:nvPr/>
        </p:nvPicPr>
        <p:blipFill>
          <a:blip r:embed="rId10"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4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439" y="228600"/>
            <a:ext cx="8358327" cy="687367"/>
          </a:xfrm>
          <a:prstGeom prst="rect">
            <a:avLst/>
          </a:prstGeom>
        </p:spPr>
        <p:txBody>
          <a:bodyPr vert="horz" wrap="square" lIns="0" tIns="132079" rIns="0" bIns="0" rtlCol="0">
            <a:spAutoFit/>
          </a:bodyPr>
          <a:lstStyle/>
          <a:p>
            <a:pPr marL="1163955">
              <a:lnSpc>
                <a:spcPct val="100000"/>
              </a:lnSpc>
            </a:pPr>
            <a:r>
              <a:rPr sz="3600" b="1" dirty="0"/>
              <a:t>National</a:t>
            </a:r>
            <a:r>
              <a:rPr sz="3600" b="1" spc="-95" dirty="0"/>
              <a:t> </a:t>
            </a:r>
            <a:r>
              <a:rPr sz="3600" b="1" spc="-175" dirty="0"/>
              <a:t>T</a:t>
            </a:r>
            <a:r>
              <a:rPr sz="3600" b="1" dirty="0"/>
              <a:t>raining Center</a:t>
            </a:r>
          </a:p>
        </p:txBody>
      </p:sp>
      <p:sp>
        <p:nvSpPr>
          <p:cNvPr id="3" name="object 3"/>
          <p:cNvSpPr txBox="1"/>
          <p:nvPr/>
        </p:nvSpPr>
        <p:spPr>
          <a:xfrm>
            <a:off x="228601" y="1137340"/>
            <a:ext cx="4191000" cy="2215991"/>
          </a:xfrm>
          <a:prstGeom prst="rect">
            <a:avLst/>
          </a:prstGeom>
          <a:blipFill>
            <a:blip r:embed="rId3"/>
            <a:tile tx="0" ty="0" sx="100000" sy="100000" flip="none" algn="tl"/>
          </a:blipFill>
        </p:spPr>
        <p:txBody>
          <a:bodyPr vert="horz" wrap="square" lIns="0" tIns="0" rIns="0" bIns="0" rtlCol="0">
            <a:spAutoFit/>
          </a:bodyPr>
          <a:lstStyle/>
          <a:p>
            <a:pPr marL="298450" marR="5080" indent="-285750">
              <a:lnSpc>
                <a:spcPct val="100000"/>
              </a:lnSpc>
              <a:buFont typeface="Wingdings" panose="05000000000000000000" pitchFamily="2" charset="2"/>
              <a:buChar char="Ø"/>
            </a:pPr>
            <a:r>
              <a:rPr sz="1800" dirty="0">
                <a:latin typeface="Arial"/>
                <a:cs typeface="Arial"/>
              </a:rPr>
              <a:t>C</a:t>
            </a:r>
            <a:r>
              <a:rPr sz="1800" spc="-10" dirty="0">
                <a:latin typeface="Arial"/>
                <a:cs typeface="Arial"/>
              </a:rPr>
              <a:t>e</a:t>
            </a:r>
            <a:r>
              <a:rPr sz="1800" dirty="0">
                <a:latin typeface="Arial"/>
                <a:cs typeface="Arial"/>
              </a:rPr>
              <a:t>m</a:t>
            </a:r>
            <a:r>
              <a:rPr sz="1800" spc="-10" dirty="0">
                <a:latin typeface="Arial"/>
                <a:cs typeface="Arial"/>
              </a:rPr>
              <a:t>e</a:t>
            </a:r>
            <a:r>
              <a:rPr sz="1800" dirty="0">
                <a:latin typeface="Arial"/>
                <a:cs typeface="Arial"/>
              </a:rPr>
              <a:t>te</a:t>
            </a:r>
            <a:r>
              <a:rPr sz="1800" spc="-10" dirty="0">
                <a:latin typeface="Arial"/>
                <a:cs typeface="Arial"/>
              </a:rPr>
              <a:t>r</a:t>
            </a:r>
            <a:r>
              <a:rPr sz="1800" dirty="0">
                <a:latin typeface="Arial"/>
                <a:cs typeface="Arial"/>
              </a:rPr>
              <a:t>y</a:t>
            </a:r>
            <a:r>
              <a:rPr sz="1800" spc="20" dirty="0">
                <a:latin typeface="Arial"/>
                <a:cs typeface="Arial"/>
              </a:rPr>
              <a:t> </a:t>
            </a:r>
            <a:r>
              <a:rPr sz="1800" dirty="0">
                <a:latin typeface="Arial"/>
                <a:cs typeface="Arial"/>
              </a:rPr>
              <a:t>Dir</a:t>
            </a:r>
            <a:r>
              <a:rPr sz="1800" spc="-10" dirty="0">
                <a:latin typeface="Arial"/>
                <a:cs typeface="Arial"/>
              </a:rPr>
              <a:t>e</a:t>
            </a:r>
            <a:r>
              <a:rPr sz="1800" dirty="0">
                <a:latin typeface="Arial"/>
                <a:cs typeface="Arial"/>
              </a:rPr>
              <a:t>ctor</a:t>
            </a:r>
            <a:r>
              <a:rPr sz="1800" spc="5" dirty="0">
                <a:latin typeface="Arial"/>
                <a:cs typeface="Arial"/>
              </a:rPr>
              <a:t> </a:t>
            </a:r>
            <a:r>
              <a:rPr sz="1800" dirty="0">
                <a:latin typeface="Arial"/>
                <a:cs typeface="Arial"/>
              </a:rPr>
              <a:t>I</a:t>
            </a:r>
            <a:r>
              <a:rPr sz="1800" spc="5" dirty="0">
                <a:latin typeface="Arial"/>
                <a:cs typeface="Arial"/>
              </a:rPr>
              <a:t>n</a:t>
            </a:r>
            <a:r>
              <a:rPr sz="1800" dirty="0">
                <a:latin typeface="Arial"/>
                <a:cs typeface="Arial"/>
              </a:rPr>
              <a:t>te</a:t>
            </a:r>
            <a:r>
              <a:rPr sz="1800" spc="-10" dirty="0">
                <a:latin typeface="Arial"/>
                <a:cs typeface="Arial"/>
              </a:rPr>
              <a:t>r</a:t>
            </a:r>
            <a:r>
              <a:rPr sz="1800" dirty="0">
                <a:latin typeface="Arial"/>
                <a:cs typeface="Arial"/>
              </a:rPr>
              <a:t>n </a:t>
            </a:r>
            <a:r>
              <a:rPr sz="1800" spc="-10" dirty="0">
                <a:latin typeface="Arial"/>
                <a:cs typeface="Arial"/>
              </a:rPr>
              <a:t>C</a:t>
            </a:r>
            <a:r>
              <a:rPr sz="1800" dirty="0">
                <a:latin typeface="Arial"/>
                <a:cs typeface="Arial"/>
              </a:rPr>
              <a:t>la</a:t>
            </a:r>
            <a:r>
              <a:rPr sz="1800" spc="-10" dirty="0">
                <a:latin typeface="Arial"/>
                <a:cs typeface="Arial"/>
              </a:rPr>
              <a:t>s</a:t>
            </a:r>
            <a:r>
              <a:rPr sz="1800" dirty="0">
                <a:latin typeface="Arial"/>
                <a:cs typeface="Arial"/>
              </a:rPr>
              <a:t>s</a:t>
            </a:r>
            <a:r>
              <a:rPr sz="1800" spc="5" dirty="0">
                <a:latin typeface="Arial"/>
                <a:cs typeface="Arial"/>
              </a:rPr>
              <a:t> </a:t>
            </a:r>
            <a:r>
              <a:rPr sz="1800" dirty="0">
                <a:latin typeface="Arial"/>
                <a:cs typeface="Arial"/>
              </a:rPr>
              <a:t>of 2</a:t>
            </a:r>
            <a:r>
              <a:rPr sz="1800" spc="-10" dirty="0">
                <a:latin typeface="Arial"/>
                <a:cs typeface="Arial"/>
              </a:rPr>
              <a:t>0</a:t>
            </a:r>
            <a:r>
              <a:rPr sz="1800" dirty="0">
                <a:latin typeface="Arial"/>
                <a:cs typeface="Arial"/>
              </a:rPr>
              <a:t>13</a:t>
            </a:r>
            <a:r>
              <a:rPr sz="1800" spc="5" dirty="0">
                <a:latin typeface="Arial"/>
                <a:cs typeface="Arial"/>
              </a:rPr>
              <a:t> </a:t>
            </a:r>
            <a:r>
              <a:rPr sz="1800" dirty="0">
                <a:latin typeface="Arial"/>
                <a:cs typeface="Arial"/>
              </a:rPr>
              <a:t>(</a:t>
            </a:r>
            <a:r>
              <a:rPr sz="1800" dirty="0" smtClean="0">
                <a:latin typeface="Arial"/>
                <a:cs typeface="Arial"/>
              </a:rPr>
              <a:t>rig</a:t>
            </a:r>
            <a:r>
              <a:rPr sz="1800" spc="5" dirty="0" smtClean="0">
                <a:latin typeface="Arial"/>
                <a:cs typeface="Arial"/>
              </a:rPr>
              <a:t>h</a:t>
            </a:r>
            <a:r>
              <a:rPr sz="1800" dirty="0" smtClean="0">
                <a:latin typeface="Arial"/>
                <a:cs typeface="Arial"/>
              </a:rPr>
              <a:t>t)</a:t>
            </a:r>
            <a:r>
              <a:rPr lang="en-US" sz="1800" dirty="0" smtClean="0">
                <a:latin typeface="Arial"/>
                <a:cs typeface="Arial"/>
              </a:rPr>
              <a:t>—August 8, 2014</a:t>
            </a:r>
          </a:p>
          <a:p>
            <a:pPr marL="298450" marR="5080" indent="-285750">
              <a:lnSpc>
                <a:spcPct val="100000"/>
              </a:lnSpc>
              <a:buFont typeface="Wingdings" panose="05000000000000000000" pitchFamily="2" charset="2"/>
              <a:buChar char="Ø"/>
            </a:pPr>
            <a:r>
              <a:rPr lang="en-US" sz="1800" dirty="0" smtClean="0">
                <a:latin typeface="Arial"/>
                <a:cs typeface="Arial"/>
              </a:rPr>
              <a:t>G</a:t>
            </a:r>
            <a:r>
              <a:rPr sz="1800" dirty="0" smtClean="0">
                <a:latin typeface="Arial"/>
                <a:cs typeface="Arial"/>
              </a:rPr>
              <a:t>raduati</a:t>
            </a:r>
            <a:r>
              <a:rPr sz="1800" spc="5" dirty="0" smtClean="0">
                <a:latin typeface="Arial"/>
                <a:cs typeface="Arial"/>
              </a:rPr>
              <a:t>o</a:t>
            </a:r>
            <a:r>
              <a:rPr sz="1800" dirty="0" smtClean="0">
                <a:latin typeface="Arial"/>
                <a:cs typeface="Arial"/>
              </a:rPr>
              <a:t>n </a:t>
            </a:r>
            <a:r>
              <a:rPr sz="1800" dirty="0">
                <a:latin typeface="Arial"/>
                <a:cs typeface="Arial"/>
              </a:rPr>
              <a:t>of</a:t>
            </a:r>
            <a:r>
              <a:rPr sz="1800" spc="-10" dirty="0">
                <a:latin typeface="Arial"/>
                <a:cs typeface="Arial"/>
              </a:rPr>
              <a:t> </a:t>
            </a:r>
            <a:r>
              <a:rPr sz="1800" dirty="0">
                <a:latin typeface="Arial"/>
                <a:cs typeface="Arial"/>
              </a:rPr>
              <a:t>the first cl</a:t>
            </a:r>
            <a:r>
              <a:rPr sz="1800" spc="-10" dirty="0">
                <a:latin typeface="Arial"/>
                <a:cs typeface="Arial"/>
              </a:rPr>
              <a:t>a</a:t>
            </a:r>
            <a:r>
              <a:rPr sz="1800" dirty="0">
                <a:latin typeface="Arial"/>
                <a:cs typeface="Arial"/>
              </a:rPr>
              <a:t>ss</a:t>
            </a:r>
            <a:r>
              <a:rPr sz="1800" spc="5" dirty="0">
                <a:latin typeface="Arial"/>
                <a:cs typeface="Arial"/>
              </a:rPr>
              <a:t> </a:t>
            </a:r>
            <a:r>
              <a:rPr sz="1800" dirty="0">
                <a:latin typeface="Arial"/>
                <a:cs typeface="Arial"/>
              </a:rPr>
              <a:t>of </a:t>
            </a:r>
            <a:r>
              <a:rPr sz="1800" spc="-10" dirty="0">
                <a:latin typeface="Arial"/>
                <a:cs typeface="Arial"/>
              </a:rPr>
              <a:t>N</a:t>
            </a:r>
            <a:r>
              <a:rPr sz="1800" dirty="0">
                <a:latin typeface="Arial"/>
                <a:cs typeface="Arial"/>
              </a:rPr>
              <a:t>CA</a:t>
            </a:r>
            <a:r>
              <a:rPr sz="1800" spc="-70" dirty="0">
                <a:latin typeface="Arial"/>
                <a:cs typeface="Arial"/>
              </a:rPr>
              <a:t> </a:t>
            </a:r>
            <a:r>
              <a:rPr sz="1800" dirty="0">
                <a:latin typeface="Arial"/>
                <a:cs typeface="Arial"/>
              </a:rPr>
              <a:t>C</a:t>
            </a:r>
            <a:r>
              <a:rPr sz="1800" spc="-10" dirty="0">
                <a:latin typeface="Arial"/>
                <a:cs typeface="Arial"/>
              </a:rPr>
              <a:t>e</a:t>
            </a:r>
            <a:r>
              <a:rPr sz="1800" dirty="0">
                <a:latin typeface="Arial"/>
                <a:cs typeface="Arial"/>
              </a:rPr>
              <a:t>m</a:t>
            </a:r>
            <a:r>
              <a:rPr sz="1800" spc="-10" dirty="0">
                <a:latin typeface="Arial"/>
                <a:cs typeface="Arial"/>
              </a:rPr>
              <a:t>e</a:t>
            </a:r>
            <a:r>
              <a:rPr sz="1800" dirty="0">
                <a:latin typeface="Arial"/>
                <a:cs typeface="Arial"/>
              </a:rPr>
              <a:t>te</a:t>
            </a:r>
            <a:r>
              <a:rPr sz="1800" spc="-10" dirty="0">
                <a:latin typeface="Arial"/>
                <a:cs typeface="Arial"/>
              </a:rPr>
              <a:t>r</a:t>
            </a:r>
            <a:r>
              <a:rPr sz="1800" dirty="0">
                <a:latin typeface="Arial"/>
                <a:cs typeface="Arial"/>
              </a:rPr>
              <a:t>y </a:t>
            </a:r>
            <a:r>
              <a:rPr lang="en-US" sz="1800" dirty="0" smtClean="0">
                <a:latin typeface="Arial"/>
                <a:cs typeface="Arial"/>
              </a:rPr>
              <a:t>Caretaker </a:t>
            </a:r>
            <a:r>
              <a:rPr sz="1800" spc="-55" dirty="0" smtClean="0">
                <a:latin typeface="Arial"/>
                <a:cs typeface="Arial"/>
              </a:rPr>
              <a:t>A</a:t>
            </a:r>
            <a:r>
              <a:rPr sz="1800" dirty="0" smtClean="0">
                <a:latin typeface="Arial"/>
                <a:cs typeface="Arial"/>
              </a:rPr>
              <a:t>p</a:t>
            </a:r>
            <a:r>
              <a:rPr sz="1800" spc="5" dirty="0" smtClean="0">
                <a:latin typeface="Arial"/>
                <a:cs typeface="Arial"/>
              </a:rPr>
              <a:t>p</a:t>
            </a:r>
            <a:r>
              <a:rPr sz="1800" dirty="0" smtClean="0">
                <a:latin typeface="Arial"/>
                <a:cs typeface="Arial"/>
              </a:rPr>
              <a:t>r</a:t>
            </a:r>
            <a:r>
              <a:rPr sz="1800" spc="-10" dirty="0" smtClean="0">
                <a:latin typeface="Arial"/>
                <a:cs typeface="Arial"/>
              </a:rPr>
              <a:t>e</a:t>
            </a:r>
            <a:r>
              <a:rPr sz="1800" dirty="0" smtClean="0">
                <a:latin typeface="Arial"/>
                <a:cs typeface="Arial"/>
              </a:rPr>
              <a:t>nt</a:t>
            </a:r>
            <a:r>
              <a:rPr sz="1800" spc="5" dirty="0" smtClean="0">
                <a:latin typeface="Arial"/>
                <a:cs typeface="Arial"/>
              </a:rPr>
              <a:t>i</a:t>
            </a:r>
            <a:r>
              <a:rPr sz="1800" dirty="0" smtClean="0">
                <a:latin typeface="Arial"/>
                <a:cs typeface="Arial"/>
              </a:rPr>
              <a:t>ce</a:t>
            </a:r>
            <a:r>
              <a:rPr sz="1800" spc="40" dirty="0" smtClean="0">
                <a:latin typeface="Arial"/>
                <a:cs typeface="Arial"/>
              </a:rPr>
              <a:t> </a:t>
            </a:r>
            <a:r>
              <a:rPr sz="1800" dirty="0" smtClean="0">
                <a:latin typeface="Arial"/>
                <a:cs typeface="Arial"/>
              </a:rPr>
              <a:t>Progr</a:t>
            </a:r>
            <a:r>
              <a:rPr sz="1800" spc="-10" dirty="0" smtClean="0">
                <a:latin typeface="Arial"/>
                <a:cs typeface="Arial"/>
              </a:rPr>
              <a:t>a</a:t>
            </a:r>
            <a:r>
              <a:rPr sz="1800" dirty="0" smtClean="0">
                <a:latin typeface="Arial"/>
                <a:cs typeface="Arial"/>
              </a:rPr>
              <a:t>m</a:t>
            </a:r>
            <a:r>
              <a:rPr lang="en-US" sz="1800" dirty="0" smtClean="0">
                <a:latin typeface="Arial"/>
                <a:cs typeface="Arial"/>
              </a:rPr>
              <a:t>—November 15, 2013</a:t>
            </a:r>
            <a:r>
              <a:rPr sz="1800" dirty="0" smtClean="0">
                <a:latin typeface="Arial"/>
                <a:cs typeface="Arial"/>
              </a:rPr>
              <a:t> </a:t>
            </a:r>
            <a:r>
              <a:rPr sz="1800" dirty="0">
                <a:latin typeface="Arial"/>
                <a:cs typeface="Arial"/>
              </a:rPr>
              <a:t>(below </a:t>
            </a:r>
            <a:r>
              <a:rPr sz="1800" dirty="0" smtClean="0">
                <a:latin typeface="Arial"/>
                <a:cs typeface="Arial"/>
              </a:rPr>
              <a:t>rig</a:t>
            </a:r>
            <a:r>
              <a:rPr sz="1800" spc="5" dirty="0" smtClean="0">
                <a:latin typeface="Arial"/>
                <a:cs typeface="Arial"/>
              </a:rPr>
              <a:t>h</a:t>
            </a:r>
            <a:r>
              <a:rPr sz="1800" dirty="0" smtClean="0">
                <a:latin typeface="Arial"/>
                <a:cs typeface="Arial"/>
              </a:rPr>
              <a:t>t)</a:t>
            </a:r>
            <a:endParaRPr lang="en-US" sz="1800" dirty="0" smtClean="0">
              <a:latin typeface="Arial"/>
              <a:cs typeface="Arial"/>
            </a:endParaRPr>
          </a:p>
          <a:p>
            <a:pPr marL="298450" marR="5080" indent="-285750">
              <a:lnSpc>
                <a:spcPct val="100000"/>
              </a:lnSpc>
              <a:buFont typeface="Wingdings" panose="05000000000000000000" pitchFamily="2" charset="2"/>
              <a:buChar char="Ø"/>
            </a:pPr>
            <a:r>
              <a:rPr lang="en-US" sz="1800" spc="10" dirty="0" smtClean="0">
                <a:latin typeface="Arial"/>
                <a:cs typeface="Arial"/>
              </a:rPr>
              <a:t>O</a:t>
            </a:r>
            <a:r>
              <a:rPr sz="1800" spc="10" dirty="0" smtClean="0">
                <a:latin typeface="Arial"/>
                <a:cs typeface="Arial"/>
              </a:rPr>
              <a:t>n</a:t>
            </a:r>
            <a:r>
              <a:rPr sz="1800" dirty="0" smtClean="0">
                <a:latin typeface="Arial"/>
                <a:cs typeface="Arial"/>
              </a:rPr>
              <a:t>-site</a:t>
            </a:r>
            <a:r>
              <a:rPr sz="1800" spc="-15" dirty="0" smtClean="0">
                <a:latin typeface="Arial"/>
                <a:cs typeface="Arial"/>
              </a:rPr>
              <a:t> </a:t>
            </a:r>
            <a:r>
              <a:rPr sz="1800" dirty="0">
                <a:latin typeface="Arial"/>
                <a:cs typeface="Arial"/>
              </a:rPr>
              <a:t>tr</a:t>
            </a:r>
            <a:r>
              <a:rPr sz="1800" spc="-10" dirty="0">
                <a:latin typeface="Arial"/>
                <a:cs typeface="Arial"/>
              </a:rPr>
              <a:t>a</a:t>
            </a:r>
            <a:r>
              <a:rPr sz="1800" dirty="0">
                <a:latin typeface="Arial"/>
                <a:cs typeface="Arial"/>
              </a:rPr>
              <a:t>i</a:t>
            </a:r>
            <a:r>
              <a:rPr sz="1800" spc="5" dirty="0">
                <a:latin typeface="Arial"/>
                <a:cs typeface="Arial"/>
              </a:rPr>
              <a:t>n</a:t>
            </a:r>
            <a:r>
              <a:rPr sz="1800" dirty="0">
                <a:latin typeface="Arial"/>
                <a:cs typeface="Arial"/>
              </a:rPr>
              <a:t>i</a:t>
            </a:r>
            <a:r>
              <a:rPr sz="1800" spc="5" dirty="0">
                <a:latin typeface="Arial"/>
                <a:cs typeface="Arial"/>
              </a:rPr>
              <a:t>n</a:t>
            </a:r>
            <a:r>
              <a:rPr sz="1800" dirty="0">
                <a:latin typeface="Arial"/>
                <a:cs typeface="Arial"/>
              </a:rPr>
              <a:t>g </a:t>
            </a:r>
            <a:r>
              <a:rPr sz="1800" spc="-5" dirty="0">
                <a:latin typeface="Arial"/>
                <a:cs typeface="Arial"/>
              </a:rPr>
              <a:t>a</a:t>
            </a:r>
            <a:r>
              <a:rPr sz="1800" dirty="0">
                <a:latin typeface="Arial"/>
                <a:cs typeface="Arial"/>
              </a:rPr>
              <a:t>s</a:t>
            </a:r>
            <a:r>
              <a:rPr sz="1800" spc="-5" dirty="0">
                <a:latin typeface="Arial"/>
                <a:cs typeface="Arial"/>
              </a:rPr>
              <a:t> </a:t>
            </a:r>
            <a:r>
              <a:rPr sz="1800" dirty="0">
                <a:latin typeface="Arial"/>
                <a:cs typeface="Arial"/>
              </a:rPr>
              <a:t>part of the</a:t>
            </a:r>
            <a:r>
              <a:rPr sz="1800" spc="5" dirty="0">
                <a:latin typeface="Arial"/>
                <a:cs typeface="Arial"/>
              </a:rPr>
              <a:t> </a:t>
            </a:r>
            <a:r>
              <a:rPr sz="1800" dirty="0">
                <a:latin typeface="Arial"/>
                <a:cs typeface="Arial"/>
              </a:rPr>
              <a:t>N</a:t>
            </a:r>
            <a:r>
              <a:rPr sz="1800" spc="-10" dirty="0">
                <a:latin typeface="Arial"/>
                <a:cs typeface="Arial"/>
              </a:rPr>
              <a:t>C</a:t>
            </a:r>
            <a:r>
              <a:rPr sz="1800" dirty="0">
                <a:latin typeface="Arial"/>
                <a:cs typeface="Arial"/>
              </a:rPr>
              <a:t>A</a:t>
            </a:r>
            <a:r>
              <a:rPr sz="1800" spc="-65" dirty="0">
                <a:latin typeface="Arial"/>
                <a:cs typeface="Arial"/>
              </a:rPr>
              <a:t> </a:t>
            </a:r>
            <a:r>
              <a:rPr sz="1800" dirty="0">
                <a:latin typeface="Arial"/>
                <a:cs typeface="Arial"/>
              </a:rPr>
              <a:t>C</a:t>
            </a:r>
            <a:r>
              <a:rPr sz="1800" spc="-10" dirty="0">
                <a:latin typeface="Arial"/>
                <a:cs typeface="Arial"/>
              </a:rPr>
              <a:t>a</a:t>
            </a:r>
            <a:r>
              <a:rPr sz="1800" dirty="0">
                <a:latin typeface="Arial"/>
                <a:cs typeface="Arial"/>
              </a:rPr>
              <a:t>r</a:t>
            </a:r>
            <a:r>
              <a:rPr sz="1800" spc="-10" dirty="0">
                <a:latin typeface="Arial"/>
                <a:cs typeface="Arial"/>
              </a:rPr>
              <a:t>e</a:t>
            </a:r>
            <a:r>
              <a:rPr sz="1800" dirty="0">
                <a:latin typeface="Arial"/>
                <a:cs typeface="Arial"/>
              </a:rPr>
              <a:t>ta</a:t>
            </a:r>
            <a:r>
              <a:rPr sz="1800" spc="-10" dirty="0">
                <a:latin typeface="Arial"/>
                <a:cs typeface="Arial"/>
              </a:rPr>
              <a:t>k</a:t>
            </a:r>
            <a:r>
              <a:rPr sz="1800" dirty="0">
                <a:latin typeface="Arial"/>
                <a:cs typeface="Arial"/>
              </a:rPr>
              <a:t>er</a:t>
            </a:r>
            <a:r>
              <a:rPr sz="1800" spc="15" dirty="0">
                <a:latin typeface="Arial"/>
                <a:cs typeface="Arial"/>
              </a:rPr>
              <a:t> </a:t>
            </a:r>
            <a:r>
              <a:rPr sz="1800" spc="-95" dirty="0">
                <a:latin typeface="Arial"/>
                <a:cs typeface="Arial"/>
              </a:rPr>
              <a:t>T</a:t>
            </a:r>
            <a:r>
              <a:rPr sz="1800" dirty="0">
                <a:latin typeface="Arial"/>
                <a:cs typeface="Arial"/>
              </a:rPr>
              <a:t>r</a:t>
            </a:r>
            <a:r>
              <a:rPr sz="1800" spc="-10" dirty="0">
                <a:latin typeface="Arial"/>
                <a:cs typeface="Arial"/>
              </a:rPr>
              <a:t>a</a:t>
            </a:r>
            <a:r>
              <a:rPr sz="1800" dirty="0">
                <a:latin typeface="Arial"/>
                <a:cs typeface="Arial"/>
              </a:rPr>
              <a:t>i</a:t>
            </a:r>
            <a:r>
              <a:rPr sz="1800" spc="5" dirty="0">
                <a:latin typeface="Arial"/>
                <a:cs typeface="Arial"/>
              </a:rPr>
              <a:t>n</a:t>
            </a:r>
            <a:r>
              <a:rPr sz="1800" dirty="0">
                <a:latin typeface="Arial"/>
                <a:cs typeface="Arial"/>
              </a:rPr>
              <a:t>i</a:t>
            </a:r>
            <a:r>
              <a:rPr sz="1800" spc="5" dirty="0">
                <a:latin typeface="Arial"/>
                <a:cs typeface="Arial"/>
              </a:rPr>
              <a:t>n</a:t>
            </a:r>
            <a:r>
              <a:rPr sz="1800" dirty="0">
                <a:latin typeface="Arial"/>
                <a:cs typeface="Arial"/>
              </a:rPr>
              <a:t>g Progr</a:t>
            </a:r>
            <a:r>
              <a:rPr sz="1800" spc="-10" dirty="0">
                <a:latin typeface="Arial"/>
                <a:cs typeface="Arial"/>
              </a:rPr>
              <a:t>a</a:t>
            </a:r>
            <a:r>
              <a:rPr sz="1800" dirty="0">
                <a:latin typeface="Arial"/>
                <a:cs typeface="Arial"/>
              </a:rPr>
              <a:t>m (belo</a:t>
            </a:r>
            <a:r>
              <a:rPr sz="1800" spc="30" dirty="0">
                <a:latin typeface="Arial"/>
                <a:cs typeface="Arial"/>
              </a:rPr>
              <a:t>w</a:t>
            </a:r>
            <a:r>
              <a:rPr sz="1800" b="1" dirty="0">
                <a:latin typeface="Arial"/>
                <a:cs typeface="Arial"/>
              </a:rPr>
              <a:t>)</a:t>
            </a:r>
            <a:endParaRPr sz="1800" dirty="0">
              <a:latin typeface="Arial"/>
              <a:cs typeface="Arial"/>
            </a:endParaRPr>
          </a:p>
        </p:txBody>
      </p:sp>
      <p:sp>
        <p:nvSpPr>
          <p:cNvPr id="4" name="object 4"/>
          <p:cNvSpPr/>
          <p:nvPr/>
        </p:nvSpPr>
        <p:spPr>
          <a:xfrm>
            <a:off x="533401" y="3810000"/>
            <a:ext cx="3581400" cy="203055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4495800" y="1295399"/>
            <a:ext cx="3851275" cy="2216355"/>
          </a:xfrm>
          <a:custGeom>
            <a:avLst/>
            <a:gdLst/>
            <a:ahLst/>
            <a:cxnLst/>
            <a:rect l="l" t="t" r="r" b="b"/>
            <a:pathLst>
              <a:path w="4197350" h="2326004">
                <a:moveTo>
                  <a:pt x="0" y="2325751"/>
                </a:moveTo>
                <a:lnTo>
                  <a:pt x="4196969" y="2325751"/>
                </a:lnTo>
                <a:lnTo>
                  <a:pt x="4196969" y="0"/>
                </a:lnTo>
                <a:lnTo>
                  <a:pt x="0" y="0"/>
                </a:lnTo>
                <a:lnTo>
                  <a:pt x="0" y="2325751"/>
                </a:lnTo>
                <a:close/>
              </a:path>
            </a:pathLst>
          </a:custGeom>
          <a:ln w="9525">
            <a:solidFill>
              <a:srgbClr val="17375E"/>
            </a:solidFill>
          </a:ln>
        </p:spPr>
        <p:txBody>
          <a:bodyPr wrap="square" lIns="0" tIns="0" rIns="0" bIns="0" rtlCol="0"/>
          <a:lstStyle/>
          <a:p>
            <a:endParaRPr/>
          </a:p>
        </p:txBody>
      </p:sp>
      <p:sp>
        <p:nvSpPr>
          <p:cNvPr id="7" name="object 7"/>
          <p:cNvSpPr/>
          <p:nvPr/>
        </p:nvSpPr>
        <p:spPr>
          <a:xfrm>
            <a:off x="4636603" y="3810000"/>
            <a:ext cx="3560014" cy="20720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150</a:t>
            </a:r>
            <a:r>
              <a:rPr spc="-45" dirty="0"/>
              <a:t> </a:t>
            </a:r>
            <a:r>
              <a:rPr spc="-120" dirty="0"/>
              <a:t>Y</a:t>
            </a:r>
            <a:r>
              <a:rPr dirty="0"/>
              <a:t>ears</a:t>
            </a:r>
            <a:r>
              <a:rPr spc="-15" dirty="0"/>
              <a:t> </a:t>
            </a:r>
            <a:r>
              <a:rPr dirty="0"/>
              <a:t>of Keepi</a:t>
            </a:r>
            <a:r>
              <a:rPr spc="-10" dirty="0"/>
              <a:t>n</a:t>
            </a:r>
            <a:r>
              <a:rPr dirty="0"/>
              <a:t>g</a:t>
            </a:r>
            <a:r>
              <a:rPr spc="-45" dirty="0"/>
              <a:t> </a:t>
            </a:r>
            <a:r>
              <a:rPr dirty="0"/>
              <a:t>t</a:t>
            </a:r>
            <a:r>
              <a:rPr spc="5" dirty="0"/>
              <a:t>h</a:t>
            </a:r>
            <a:r>
              <a:rPr dirty="0"/>
              <a:t>e</a:t>
            </a:r>
            <a:r>
              <a:rPr spc="-10" dirty="0"/>
              <a:t> </a:t>
            </a:r>
            <a:r>
              <a:rPr dirty="0"/>
              <a:t>Pro</a:t>
            </a:r>
            <a:r>
              <a:rPr spc="5" dirty="0"/>
              <a:t>m</a:t>
            </a:r>
            <a:r>
              <a:rPr dirty="0"/>
              <a:t>ise</a:t>
            </a:r>
          </a:p>
        </p:txBody>
      </p:sp>
      <p:sp>
        <p:nvSpPr>
          <p:cNvPr id="9" name="Slide Number Placeholder 8"/>
          <p:cNvSpPr>
            <a:spLocks noGrp="1"/>
          </p:cNvSpPr>
          <p:nvPr>
            <p:ph type="sldNum" sz="quarter" idx="7"/>
          </p:nvPr>
        </p:nvSpPr>
        <p:spPr>
          <a:xfrm>
            <a:off x="8414511" y="6465214"/>
            <a:ext cx="273812" cy="316586"/>
          </a:xfrm>
        </p:spPr>
        <p:txBody>
          <a:bodyPr/>
          <a:lstStyle/>
          <a:p>
            <a:pPr marL="102870">
              <a:lnSpc>
                <a:spcPct val="100000"/>
              </a:lnSpc>
            </a:pPr>
            <a:fld id="{81D60167-4931-47E6-BA6A-407CBD079E47}" type="slidenum">
              <a:rPr lang="en-US" spc="-10" smtClean="0"/>
              <a:t>9</a:t>
            </a:fld>
            <a:endParaRPr lang="en-US" spc="-10" dirty="0"/>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5800" y="1295400"/>
            <a:ext cx="3846448" cy="221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cemcotherej\Desktop\icarelogo.jpg"/>
          <p:cNvPicPr>
            <a:picLocks noChangeAspect="1" noChangeArrowheads="1"/>
          </p:cNvPicPr>
          <p:nvPr/>
        </p:nvPicPr>
        <p:blipFill>
          <a:blip r:embed="rId7"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1400" y="5867400"/>
            <a:ext cx="1094652" cy="7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11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TotalTime>
  <Words>5243</Words>
  <Application>Microsoft Office PowerPoint</Application>
  <PresentationFormat>On-screen Show (4:3)</PresentationFormat>
  <Paragraphs>819</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Briefing Agenda</vt:lpstr>
      <vt:lpstr>NCA History</vt:lpstr>
      <vt:lpstr>NCA Mission</vt:lpstr>
      <vt:lpstr>NCA Responsibilities</vt:lpstr>
      <vt:lpstr>Partners in Managing Military and Veterans Cemeteries</vt:lpstr>
      <vt:lpstr>NCA Field Offices</vt:lpstr>
      <vt:lpstr>Veterans Serving Veterans</vt:lpstr>
      <vt:lpstr>National Training Center</vt:lpstr>
      <vt:lpstr>Volunteer Support</vt:lpstr>
      <vt:lpstr>President’s Budget Request FY15*</vt:lpstr>
      <vt:lpstr>PowerPoint Presentation</vt:lpstr>
      <vt:lpstr>PowerPoint Presentation</vt:lpstr>
      <vt:lpstr>Eligibility Criteria and Scheduling</vt:lpstr>
      <vt:lpstr>Burial Benefits</vt:lpstr>
      <vt:lpstr>Memorial Benefits</vt:lpstr>
      <vt:lpstr>Military Funeral Honors</vt:lpstr>
      <vt:lpstr>American Customer Satisfaction Index (ACSI)</vt:lpstr>
      <vt:lpstr>2013 Survey of Satisfaction</vt:lpstr>
      <vt:lpstr>NCA Best Practices</vt:lpstr>
      <vt:lpstr>National Shrine Recognition</vt:lpstr>
      <vt:lpstr>Percentage of Vets Served*</vt:lpstr>
      <vt:lpstr>PowerPoint Presentation</vt:lpstr>
      <vt:lpstr>PowerPoint Presentation</vt:lpstr>
      <vt:lpstr>Rural Initiative</vt:lpstr>
      <vt:lpstr>State and Tribal Cemetery Grants Program</vt:lpstr>
      <vt:lpstr>Independent Study on Emerging  Burial Practices</vt:lpstr>
      <vt:lpstr>NCA Contracting</vt:lpstr>
      <vt:lpstr>2014 NCA Veterans Small Business Program</vt:lpstr>
      <vt:lpstr>FY14 Small Business  Contracts by NAICS Code</vt:lpstr>
      <vt:lpstr>Type of Procurements NCA Solicits </vt:lpstr>
      <vt:lpstr>Our Needs (What NCA Buys)</vt:lpstr>
      <vt:lpstr>Our Needs (What NCA Buys)</vt:lpstr>
      <vt:lpstr>PowerPoint Presentation</vt:lpstr>
      <vt:lpstr>Our Needs (What NCA Buys)</vt:lpstr>
      <vt:lpstr>Our Needs (What NCA Buys)</vt:lpstr>
      <vt:lpstr>Our Needs (What NCA Buys)</vt:lpstr>
      <vt:lpstr>Our Needs (What NCA Buys)</vt:lpstr>
      <vt:lpstr>Memorial Benefits Management System (MBMS) Migrating to Modernized Capabilities</vt:lpstr>
      <vt:lpstr>Points of Contact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EIE Desktop Technologies</dc:creator>
  <cp:lastModifiedBy>Oliver, Shareia</cp:lastModifiedBy>
  <cp:revision>142</cp:revision>
  <dcterms:created xsi:type="dcterms:W3CDTF">2014-08-15T08:32:19Z</dcterms:created>
  <dcterms:modified xsi:type="dcterms:W3CDTF">2014-10-27T12:55:16Z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2014-07-09T00:00:00Z</vt:filetime>
  </property>
  <property fmtid="{D5CDD505-2E9C-101B-9397-08002B2CF9AE}" pid="3" name="LastSaved">
    <vt:filetime>2014-08-15T00:00:00Z</vt:filetime>
  </property>
</Properties>
</file>