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36"/>
  </p:notesMasterIdLst>
  <p:sldIdLst>
    <p:sldId id="265" r:id="rId3"/>
    <p:sldId id="276" r:id="rId4"/>
    <p:sldId id="289" r:id="rId5"/>
    <p:sldId id="290" r:id="rId6"/>
    <p:sldId id="292" r:id="rId7"/>
    <p:sldId id="273" r:id="rId8"/>
    <p:sldId id="293" r:id="rId9"/>
    <p:sldId id="294" r:id="rId10"/>
    <p:sldId id="295" r:id="rId11"/>
    <p:sldId id="296" r:id="rId12"/>
    <p:sldId id="299" r:id="rId13"/>
    <p:sldId id="297" r:id="rId14"/>
    <p:sldId id="300" r:id="rId15"/>
    <p:sldId id="321" r:id="rId16"/>
    <p:sldId id="302" r:id="rId17"/>
    <p:sldId id="303" r:id="rId18"/>
    <p:sldId id="304" r:id="rId19"/>
    <p:sldId id="305" r:id="rId20"/>
    <p:sldId id="306" r:id="rId21"/>
    <p:sldId id="307" r:id="rId22"/>
    <p:sldId id="310" r:id="rId23"/>
    <p:sldId id="308" r:id="rId24"/>
    <p:sldId id="320" r:id="rId25"/>
    <p:sldId id="266" r:id="rId26"/>
    <p:sldId id="322" r:id="rId27"/>
    <p:sldId id="323" r:id="rId28"/>
    <p:sldId id="324" r:id="rId29"/>
    <p:sldId id="325" r:id="rId30"/>
    <p:sldId id="326" r:id="rId31"/>
    <p:sldId id="327" r:id="rId32"/>
    <p:sldId id="328" r:id="rId33"/>
    <p:sldId id="329" r:id="rId34"/>
    <p:sldId id="309"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A6FF"/>
    <a:srgbClr val="D0D8E8"/>
    <a:srgbClr val="66FF99"/>
    <a:srgbClr val="B3E175"/>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90" autoAdjust="0"/>
    <p:restoredTop sz="55699" autoAdjust="0"/>
  </p:normalViewPr>
  <p:slideViewPr>
    <p:cSldViewPr>
      <p:cViewPr varScale="1">
        <p:scale>
          <a:sx n="61" d="100"/>
          <a:sy n="61" d="100"/>
        </p:scale>
        <p:origin x="201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0BF6123-5584-4859-9232-7C64D48C60BC}" type="datetimeFigureOut">
              <a:rPr lang="en-US" smtClean="0"/>
              <a:t>11/3/2023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263C7BD-EE4B-42E2-A75C-958D06C60C46}" type="slidenum">
              <a:rPr lang="en-US" smtClean="0"/>
              <a:t>‹#›</a:t>
            </a:fld>
            <a:endParaRPr lang="en-US" dirty="0"/>
          </a:p>
        </p:txBody>
      </p:sp>
    </p:spTree>
    <p:extLst>
      <p:ext uri="{BB962C8B-B14F-4D97-AF65-F5344CB8AC3E}">
        <p14:creationId xmlns:p14="http://schemas.microsoft.com/office/powerpoint/2010/main" val="287606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1</a:t>
            </a:fld>
            <a:endParaRPr lang="en-US" dirty="0"/>
          </a:p>
        </p:txBody>
      </p:sp>
    </p:spTree>
    <p:extLst>
      <p:ext uri="{BB962C8B-B14F-4D97-AF65-F5344CB8AC3E}">
        <p14:creationId xmlns:p14="http://schemas.microsoft.com/office/powerpoint/2010/main" val="2463585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24</a:t>
            </a:fld>
            <a:endParaRPr lang="en-US" dirty="0"/>
          </a:p>
        </p:txBody>
      </p:sp>
    </p:spTree>
    <p:extLst>
      <p:ext uri="{BB962C8B-B14F-4D97-AF65-F5344CB8AC3E}">
        <p14:creationId xmlns:p14="http://schemas.microsoft.com/office/powerpoint/2010/main" val="2946844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25</a:t>
            </a:fld>
            <a:endParaRPr lang="en-US" dirty="0"/>
          </a:p>
        </p:txBody>
      </p:sp>
    </p:spTree>
    <p:extLst>
      <p:ext uri="{BB962C8B-B14F-4D97-AF65-F5344CB8AC3E}">
        <p14:creationId xmlns:p14="http://schemas.microsoft.com/office/powerpoint/2010/main" val="2393372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26</a:t>
            </a:fld>
            <a:endParaRPr lang="en-US" dirty="0"/>
          </a:p>
        </p:txBody>
      </p:sp>
    </p:spTree>
    <p:extLst>
      <p:ext uri="{BB962C8B-B14F-4D97-AF65-F5344CB8AC3E}">
        <p14:creationId xmlns:p14="http://schemas.microsoft.com/office/powerpoint/2010/main" val="3141835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27</a:t>
            </a:fld>
            <a:endParaRPr lang="en-US" dirty="0"/>
          </a:p>
        </p:txBody>
      </p:sp>
    </p:spTree>
    <p:extLst>
      <p:ext uri="{BB962C8B-B14F-4D97-AF65-F5344CB8AC3E}">
        <p14:creationId xmlns:p14="http://schemas.microsoft.com/office/powerpoint/2010/main" val="3587007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28</a:t>
            </a:fld>
            <a:endParaRPr lang="en-US" dirty="0"/>
          </a:p>
        </p:txBody>
      </p:sp>
    </p:spTree>
    <p:extLst>
      <p:ext uri="{BB962C8B-B14F-4D97-AF65-F5344CB8AC3E}">
        <p14:creationId xmlns:p14="http://schemas.microsoft.com/office/powerpoint/2010/main" val="3408496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29</a:t>
            </a:fld>
            <a:endParaRPr lang="en-US" dirty="0"/>
          </a:p>
        </p:txBody>
      </p:sp>
    </p:spTree>
    <p:extLst>
      <p:ext uri="{BB962C8B-B14F-4D97-AF65-F5344CB8AC3E}">
        <p14:creationId xmlns:p14="http://schemas.microsoft.com/office/powerpoint/2010/main" val="275424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30</a:t>
            </a:fld>
            <a:endParaRPr lang="en-US" dirty="0"/>
          </a:p>
        </p:txBody>
      </p:sp>
    </p:spTree>
    <p:extLst>
      <p:ext uri="{BB962C8B-B14F-4D97-AF65-F5344CB8AC3E}">
        <p14:creationId xmlns:p14="http://schemas.microsoft.com/office/powerpoint/2010/main" val="3766578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31</a:t>
            </a:fld>
            <a:endParaRPr lang="en-US" dirty="0"/>
          </a:p>
        </p:txBody>
      </p:sp>
    </p:spTree>
    <p:extLst>
      <p:ext uri="{BB962C8B-B14F-4D97-AF65-F5344CB8AC3E}">
        <p14:creationId xmlns:p14="http://schemas.microsoft.com/office/powerpoint/2010/main" val="672714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32</a:t>
            </a:fld>
            <a:endParaRPr lang="en-US" dirty="0"/>
          </a:p>
        </p:txBody>
      </p:sp>
    </p:spTree>
    <p:extLst>
      <p:ext uri="{BB962C8B-B14F-4D97-AF65-F5344CB8AC3E}">
        <p14:creationId xmlns:p14="http://schemas.microsoft.com/office/powerpoint/2010/main" val="2265074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33</a:t>
            </a:fld>
            <a:endParaRPr lang="en-US" dirty="0"/>
          </a:p>
        </p:txBody>
      </p:sp>
    </p:spTree>
    <p:extLst>
      <p:ext uri="{BB962C8B-B14F-4D97-AF65-F5344CB8AC3E}">
        <p14:creationId xmlns:p14="http://schemas.microsoft.com/office/powerpoint/2010/main" val="362470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3</a:t>
            </a:fld>
            <a:endParaRPr lang="en-US" dirty="0"/>
          </a:p>
        </p:txBody>
      </p:sp>
    </p:spTree>
    <p:extLst>
      <p:ext uri="{BB962C8B-B14F-4D97-AF65-F5344CB8AC3E}">
        <p14:creationId xmlns:p14="http://schemas.microsoft.com/office/powerpoint/2010/main" val="2186933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4</a:t>
            </a:fld>
            <a:endParaRPr lang="en-US" dirty="0"/>
          </a:p>
        </p:txBody>
      </p:sp>
    </p:spTree>
    <p:extLst>
      <p:ext uri="{BB962C8B-B14F-4D97-AF65-F5344CB8AC3E}">
        <p14:creationId xmlns:p14="http://schemas.microsoft.com/office/powerpoint/2010/main" val="57311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5</a:t>
            </a:fld>
            <a:endParaRPr lang="en-US" dirty="0"/>
          </a:p>
        </p:txBody>
      </p:sp>
    </p:spTree>
    <p:extLst>
      <p:ext uri="{BB962C8B-B14F-4D97-AF65-F5344CB8AC3E}">
        <p14:creationId xmlns:p14="http://schemas.microsoft.com/office/powerpoint/2010/main" val="599506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19</a:t>
            </a:fld>
            <a:endParaRPr lang="en-US" dirty="0"/>
          </a:p>
        </p:txBody>
      </p:sp>
    </p:spTree>
    <p:extLst>
      <p:ext uri="{BB962C8B-B14F-4D97-AF65-F5344CB8AC3E}">
        <p14:creationId xmlns:p14="http://schemas.microsoft.com/office/powerpoint/2010/main" val="406480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20</a:t>
            </a:fld>
            <a:endParaRPr lang="en-US" dirty="0"/>
          </a:p>
        </p:txBody>
      </p:sp>
    </p:spTree>
    <p:extLst>
      <p:ext uri="{BB962C8B-B14F-4D97-AF65-F5344CB8AC3E}">
        <p14:creationId xmlns:p14="http://schemas.microsoft.com/office/powerpoint/2010/main" val="1848243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21</a:t>
            </a:fld>
            <a:endParaRPr lang="en-US" dirty="0"/>
          </a:p>
        </p:txBody>
      </p:sp>
    </p:spTree>
    <p:extLst>
      <p:ext uri="{BB962C8B-B14F-4D97-AF65-F5344CB8AC3E}">
        <p14:creationId xmlns:p14="http://schemas.microsoft.com/office/powerpoint/2010/main" val="4241151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22</a:t>
            </a:fld>
            <a:endParaRPr lang="en-US" dirty="0"/>
          </a:p>
        </p:txBody>
      </p:sp>
    </p:spTree>
    <p:extLst>
      <p:ext uri="{BB962C8B-B14F-4D97-AF65-F5344CB8AC3E}">
        <p14:creationId xmlns:p14="http://schemas.microsoft.com/office/powerpoint/2010/main" val="1933109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23</a:t>
            </a:fld>
            <a:endParaRPr lang="en-US" dirty="0"/>
          </a:p>
        </p:txBody>
      </p:sp>
    </p:spTree>
    <p:extLst>
      <p:ext uri="{BB962C8B-B14F-4D97-AF65-F5344CB8AC3E}">
        <p14:creationId xmlns:p14="http://schemas.microsoft.com/office/powerpoint/2010/main" val="3851444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userDrawn="1"/>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userDrawn="1"/>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14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FF1162-3151-427E-8584-F036A8B338EE}" type="datetimeFigureOut">
              <a:rPr lang="en-US" smtClean="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672907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276276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F1162-3151-427E-8584-F036A8B338EE}" type="datetimeFigureOut">
              <a:rPr lang="en-US" smtClean="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794998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F1162-3151-427E-8584-F036A8B338EE}" type="datetimeFigureOut">
              <a:rPr lang="en-US" smtClean="0"/>
              <a:t>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898033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FF1162-3151-427E-8584-F036A8B338EE}" type="datetimeFigureOut">
              <a:rPr lang="en-US" smtClean="0"/>
              <a:t>11/3/2023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28039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FF1162-3151-427E-8584-F036A8B338EE}" type="datetimeFigureOut">
              <a:rPr lang="en-US" smtClean="0"/>
              <a:t>11/3/2023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623760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F1162-3151-427E-8584-F036A8B338EE}" type="datetimeFigureOut">
              <a:rPr lang="en-US" smtClean="0"/>
              <a:t>11/3/2023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954972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FF1162-3151-427E-8584-F036A8B338EE}" type="datetimeFigureOut">
              <a:rPr lang="en-US" smtClean="0"/>
              <a:t>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752860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FF1162-3151-427E-8584-F036A8B338EE}" type="datetimeFigureOut">
              <a:rPr lang="en-US" smtClean="0"/>
              <a:t>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260565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99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userDrawn="1"/>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2285110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68034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815296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69790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728874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1757561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7605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60697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56444"/>
            <a:ext cx="2895600" cy="365125"/>
          </a:xfrm>
          <a:prstGeom prst="rect">
            <a:avLst/>
          </a:prstGeom>
        </p:spPr>
        <p:txBody>
          <a:bodyPr lIns="91440" tIns="45720" rIns="91440" bIns="45720"/>
          <a:lstStyle>
            <a:lvl1pPr algn="ctr">
              <a:defRPr sz="1050"/>
            </a:lvl1p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11147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Tree>
    <p:extLst>
      <p:ext uri="{BB962C8B-B14F-4D97-AF65-F5344CB8AC3E}">
        <p14:creationId xmlns:p14="http://schemas.microsoft.com/office/powerpoint/2010/main" val="2343439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F1162-3151-427E-8584-F036A8B338EE}" type="datetimeFigureOut">
              <a:rPr lang="en-US" smtClean="0"/>
              <a:t>11/3/2023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5B4D9-9964-4CB5-BA93-086E985770BB}" type="slidenum">
              <a:rPr lang="en-US" smtClean="0"/>
              <a:t>‹#›</a:t>
            </a:fld>
            <a:endParaRPr lang="en-US" dirty="0"/>
          </a:p>
        </p:txBody>
      </p:sp>
    </p:spTree>
    <p:extLst>
      <p:ext uri="{BB962C8B-B14F-4D97-AF65-F5344CB8AC3E}">
        <p14:creationId xmlns:p14="http://schemas.microsoft.com/office/powerpoint/2010/main" val="382431651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mailto:Kathryn.Pantages@va.gov"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hyperlink" Target="mailto:Debra.Clayton2@va.gov" TargetMode="External"/><Relationship Id="rId3" Type="http://schemas.openxmlformats.org/officeDocument/2006/relationships/hyperlink" Target="mailto:Evan.Schlisserman@va.gov" TargetMode="External"/><Relationship Id="rId7" Type="http://schemas.openxmlformats.org/officeDocument/2006/relationships/hyperlink" Target="mailto:Matthew.Truex1@va.gov"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mailto:Patrick.Hamilton2@va.gov" TargetMode="External"/><Relationship Id="rId5" Type="http://schemas.openxmlformats.org/officeDocument/2006/relationships/hyperlink" Target="mailto:Kathryn.Pantages@va.gov" TargetMode="External"/><Relationship Id="rId10" Type="http://schemas.openxmlformats.org/officeDocument/2006/relationships/image" Target="../media/image19.png"/><Relationship Id="rId4" Type="http://schemas.openxmlformats.org/officeDocument/2006/relationships/hyperlink" Target="mailto:Lori.Walker1@va.gov" TargetMode="External"/><Relationship Id="rId9" Type="http://schemas.openxmlformats.org/officeDocument/2006/relationships/hyperlink" Target="mailto:Edward.Hebert@va.gov"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mailto:Edward.Hebert@va.gov" TargetMode="External"/><Relationship Id="rId3" Type="http://schemas.openxmlformats.org/officeDocument/2006/relationships/hyperlink" Target="mailto:Claudetta.Smith@va.gov" TargetMode="External"/><Relationship Id="rId7" Type="http://schemas.openxmlformats.org/officeDocument/2006/relationships/hyperlink" Target="mailto:Heather.Utt@va.gov"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mailto:Mary.Accomando@va.gov" TargetMode="External"/><Relationship Id="rId5" Type="http://schemas.openxmlformats.org/officeDocument/2006/relationships/hyperlink" Target="mailto:Michael.Weckesser@va.gov" TargetMode="External"/><Relationship Id="rId10" Type="http://schemas.openxmlformats.org/officeDocument/2006/relationships/image" Target="../media/image19.png"/><Relationship Id="rId4" Type="http://schemas.openxmlformats.org/officeDocument/2006/relationships/hyperlink" Target="mailto:Kendra.Casebolt@va.gov" TargetMode="External"/><Relationship Id="rId9" Type="http://schemas.openxmlformats.org/officeDocument/2006/relationships/hyperlink" Target="mailto:Brett.Schwerin@va.gov"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mailto:Brett.Schwerin@va.gov" TargetMode="External"/><Relationship Id="rId3" Type="http://schemas.openxmlformats.org/officeDocument/2006/relationships/hyperlink" Target="mailto:Lori.Walker1@va.gov" TargetMode="External"/><Relationship Id="rId7" Type="http://schemas.openxmlformats.org/officeDocument/2006/relationships/hyperlink" Target="mailto:Edward.Hebert@va.gov"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mailto:Kendra.Casebolt@va.gov" TargetMode="External"/><Relationship Id="rId5" Type="http://schemas.openxmlformats.org/officeDocument/2006/relationships/hyperlink" Target="mailto:Matthew.Newell@va.gov" TargetMode="External"/><Relationship Id="rId4" Type="http://schemas.openxmlformats.org/officeDocument/2006/relationships/hyperlink" Target="mailto:Kathryn.Pantages@va.gov" TargetMode="External"/><Relationship Id="rId9" Type="http://schemas.openxmlformats.org/officeDocument/2006/relationships/image" Target="../media/image19.png"/></Relationships>
</file>

<file path=ppt/slides/_rels/slide27.xml.rels><?xml version="1.0" encoding="UTF-8" standalone="yes"?>
<Relationships xmlns="http://schemas.openxmlformats.org/package/2006/relationships"><Relationship Id="rId8" Type="http://schemas.openxmlformats.org/officeDocument/2006/relationships/hyperlink" Target="mailto:Peter.Lewandowski@va.gov" TargetMode="External"/><Relationship Id="rId3" Type="http://schemas.openxmlformats.org/officeDocument/2006/relationships/hyperlink" Target="mailto:Lori.Walker1@va.gov" TargetMode="External"/><Relationship Id="rId7" Type="http://schemas.openxmlformats.org/officeDocument/2006/relationships/hyperlink" Target="mailto:Michael.Weckesser@va.gov"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mailto:Mary.Accomando@va.gov" TargetMode="External"/><Relationship Id="rId5" Type="http://schemas.openxmlformats.org/officeDocument/2006/relationships/hyperlink" Target="mailto:Matthew.Newell@va.gov" TargetMode="External"/><Relationship Id="rId10" Type="http://schemas.openxmlformats.org/officeDocument/2006/relationships/image" Target="../media/image19.png"/><Relationship Id="rId4" Type="http://schemas.openxmlformats.org/officeDocument/2006/relationships/hyperlink" Target="mailto:Debra.Clayton2@va.gov" TargetMode="External"/><Relationship Id="rId9" Type="http://schemas.openxmlformats.org/officeDocument/2006/relationships/hyperlink" Target="mailto:Kendra.Casebolt@va.gov"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mailto:Troy.Loveland@va.gov" TargetMode="External"/><Relationship Id="rId3" Type="http://schemas.openxmlformats.org/officeDocument/2006/relationships/hyperlink" Target="mailto:Mary.Accomando@va.gov" TargetMode="External"/><Relationship Id="rId7" Type="http://schemas.openxmlformats.org/officeDocument/2006/relationships/hyperlink" Target="mailto:Kathryn.Pantages@va.gov"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mailto:Christopher.Minetti@va.gov" TargetMode="External"/><Relationship Id="rId11" Type="http://schemas.openxmlformats.org/officeDocument/2006/relationships/image" Target="../media/image19.png"/><Relationship Id="rId5" Type="http://schemas.openxmlformats.org/officeDocument/2006/relationships/hyperlink" Target="mailto:Diana.Armesto@va.gov" TargetMode="External"/><Relationship Id="rId10" Type="http://schemas.openxmlformats.org/officeDocument/2006/relationships/hyperlink" Target="mailto:Matthew.Newell@va.gov" TargetMode="External"/><Relationship Id="rId4" Type="http://schemas.openxmlformats.org/officeDocument/2006/relationships/hyperlink" Target="mailto:Edward.Hebert@va.gov" TargetMode="External"/><Relationship Id="rId9" Type="http://schemas.openxmlformats.org/officeDocument/2006/relationships/hyperlink" Target="mailto:Patrick.Hamilton2@va.gov"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mailto:Christopher.Minetti@va.gov" TargetMode="External"/><Relationship Id="rId3" Type="http://schemas.openxmlformats.org/officeDocument/2006/relationships/hyperlink" Target="mailto:Joseph.Jones6@va.gov" TargetMode="External"/><Relationship Id="rId7" Type="http://schemas.openxmlformats.org/officeDocument/2006/relationships/hyperlink" Target="mailto:Matthew.Truex1@va.gov"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mailto:Michael.Weckesser@va.gov" TargetMode="External"/><Relationship Id="rId5" Type="http://schemas.openxmlformats.org/officeDocument/2006/relationships/hyperlink" Target="mailto:Kathryn.Pantages@va.gov" TargetMode="External"/><Relationship Id="rId10" Type="http://schemas.openxmlformats.org/officeDocument/2006/relationships/image" Target="../media/image19.png"/><Relationship Id="rId4" Type="http://schemas.openxmlformats.org/officeDocument/2006/relationships/hyperlink" Target="mailto:Mary.Accomando@va.gov" TargetMode="External"/><Relationship Id="rId9" Type="http://schemas.openxmlformats.org/officeDocument/2006/relationships/hyperlink" Target="mailto:Brett.Schwerin@v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hyperlink" Target="mailto:Kendra.Casebolt@va.gov" TargetMode="External"/><Relationship Id="rId3" Type="http://schemas.openxmlformats.org/officeDocument/2006/relationships/hyperlink" Target="mailto:Edward.Hebert@va.gov" TargetMode="External"/><Relationship Id="rId7" Type="http://schemas.openxmlformats.org/officeDocument/2006/relationships/hyperlink" Target="mailto:Debra.Clayton2@va.gov"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mailto:Troy.Loveland@va.gov" TargetMode="External"/><Relationship Id="rId5" Type="http://schemas.openxmlformats.org/officeDocument/2006/relationships/hyperlink" Target="mailto:Peter.Lewandowski@va.gov" TargetMode="External"/><Relationship Id="rId10" Type="http://schemas.openxmlformats.org/officeDocument/2006/relationships/image" Target="../media/image19.png"/><Relationship Id="rId4" Type="http://schemas.openxmlformats.org/officeDocument/2006/relationships/hyperlink" Target="mailto:Mary.Accomando@va.gov" TargetMode="External"/><Relationship Id="rId9" Type="http://schemas.openxmlformats.org/officeDocument/2006/relationships/hyperlink" Target="mailto:Kathryn.Pantages@va.gov"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mailto:Kendra.Casebolt@va.gov" TargetMode="External"/><Relationship Id="rId7" Type="http://schemas.openxmlformats.org/officeDocument/2006/relationships/hyperlink" Target="mailto:Debra.Clayton2@va.gov"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mailto:Joseph.Jones6@va.gov" TargetMode="External"/><Relationship Id="rId5" Type="http://schemas.openxmlformats.org/officeDocument/2006/relationships/hyperlink" Target="mailto:Heather.Utt@va.gov" TargetMode="External"/><Relationship Id="rId4" Type="http://schemas.openxmlformats.org/officeDocument/2006/relationships/hyperlink" Target="mailto:Patrick.Hamilton2@va.gov"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mailto:Matthew.Truex1@va.gov" TargetMode="External"/><Relationship Id="rId7" Type="http://schemas.openxmlformats.org/officeDocument/2006/relationships/hyperlink" Target="mailto:Kendra.Casebolt@va.gov"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hyperlink" Target="mailto:John.Fields3@va.gov" TargetMode="External"/><Relationship Id="rId5" Type="http://schemas.openxmlformats.org/officeDocument/2006/relationships/hyperlink" Target="mailto:Mary.Accomando@va.gov" TargetMode="External"/><Relationship Id="rId4" Type="http://schemas.openxmlformats.org/officeDocument/2006/relationships/hyperlink" Target="mailto:Troy.Loveland@va.gov"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85800"/>
            <a:ext cx="9144000" cy="5486400"/>
          </a:xfrm>
          <a:solidFill>
            <a:schemeClr val="bg1"/>
          </a:solidFill>
          <a:ln w="28575">
            <a:solidFill>
              <a:schemeClr val="bg1"/>
            </a:solidFill>
          </a:ln>
        </p:spPr>
        <p:txBody>
          <a:bodyPr>
            <a:noAutofit/>
          </a:bodyPr>
          <a:lstStyle/>
          <a:p>
            <a:pPr marL="0" indent="0" algn="ctr">
              <a:buNone/>
            </a:pPr>
            <a:endParaRPr lang="en-US" sz="2400" dirty="0">
              <a:latin typeface="Arial" panose="020B0604020202020204" pitchFamily="34" charset="0"/>
              <a:cs typeface="Arial" panose="020B0604020202020204" pitchFamily="34" charset="0"/>
            </a:endParaRPr>
          </a:p>
          <a:p>
            <a:pPr marL="0" indent="0" algn="ctr">
              <a:buNone/>
            </a:pPr>
            <a:endParaRPr lang="en-US" sz="3600" b="1" dirty="0">
              <a:latin typeface="Arial" panose="020B0604020202020204" pitchFamily="34" charset="0"/>
              <a:cs typeface="Arial" panose="020B0604020202020204" pitchFamily="34" charset="0"/>
            </a:endParaRPr>
          </a:p>
          <a:p>
            <a:pPr marL="0" indent="0" algn="ctr">
              <a:buNone/>
            </a:pPr>
            <a:r>
              <a:rPr lang="en-US" sz="4400" b="1" dirty="0">
                <a:latin typeface="Calibri" panose="020F0502020204030204" pitchFamily="34" charset="0"/>
                <a:cs typeface="Calibri" panose="020F0502020204030204" pitchFamily="34" charset="0"/>
              </a:rPr>
              <a:t>Business Opportunities Session </a:t>
            </a:r>
          </a:p>
          <a:p>
            <a:pPr marL="0" indent="0" algn="ctr">
              <a:buNone/>
            </a:pPr>
            <a:endParaRPr lang="en-US" sz="4000" b="1" dirty="0">
              <a:solidFill>
                <a:srgbClr val="FF0000"/>
              </a:solidFill>
              <a:latin typeface="Calibri" panose="020F0502020204030204" pitchFamily="34" charset="0"/>
              <a:cs typeface="Calibri" panose="020F0502020204030204" pitchFamily="34" charset="0"/>
            </a:endParaRPr>
          </a:p>
          <a:p>
            <a:pPr marL="0" indent="0" algn="ctr">
              <a:buNone/>
            </a:pPr>
            <a:r>
              <a:rPr lang="en-US" sz="3600" b="1" dirty="0">
                <a:solidFill>
                  <a:srgbClr val="FF0000"/>
                </a:solidFill>
                <a:latin typeface="Calibri" panose="020F0502020204030204" pitchFamily="34" charset="0"/>
                <a:cs typeface="Calibri" panose="020F0502020204030204" pitchFamily="34" charset="0"/>
              </a:rPr>
              <a:t>Department of Veterans Affairs </a:t>
            </a:r>
          </a:p>
          <a:p>
            <a:pPr marL="0" indent="0" algn="ctr">
              <a:buNone/>
            </a:pPr>
            <a:r>
              <a:rPr lang="en-US" sz="3600" b="1" dirty="0">
                <a:solidFill>
                  <a:srgbClr val="FF0000"/>
                </a:solidFill>
                <a:latin typeface="Calibri" panose="020F0502020204030204" pitchFamily="34" charset="0"/>
                <a:cs typeface="Calibri" panose="020F0502020204030204" pitchFamily="34" charset="0"/>
              </a:rPr>
              <a:t>Technology Acquisition Center    </a:t>
            </a:r>
          </a:p>
          <a:p>
            <a:pPr marL="0" indent="0" algn="ctr">
              <a:buNone/>
            </a:pPr>
            <a:endParaRPr lang="en-US" sz="3600" b="1" dirty="0">
              <a:latin typeface="Arial" panose="020B0604020202020204" pitchFamily="34" charset="0"/>
              <a:cs typeface="Arial" panose="020B0604020202020204" pitchFamily="34" charset="0"/>
            </a:endParaRPr>
          </a:p>
          <a:p>
            <a:pPr marL="0" indent="0" algn="ctr">
              <a:buNone/>
            </a:pPr>
            <a:r>
              <a:rPr lang="en-US" sz="2400" dirty="0">
                <a:solidFill>
                  <a:srgbClr val="0070C0"/>
                </a:solidFill>
                <a:latin typeface="Arial" panose="020B0604020202020204" pitchFamily="34" charset="0"/>
                <a:cs typeface="Arial" panose="020B0604020202020204" pitchFamily="34" charset="0"/>
              </a:rPr>
              <a:t>https://WWW.VOA.VA.GOV</a:t>
            </a: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a:t>
            </a:fld>
            <a:endParaRPr lang="en-US" dirty="0">
              <a:solidFill>
                <a:prstClr val="white"/>
              </a:solidFill>
            </a:endParaRPr>
          </a:p>
        </p:txBody>
      </p:sp>
      <p:sp>
        <p:nvSpPr>
          <p:cNvPr id="4" name="Title 3"/>
          <p:cNvSpPr>
            <a:spLocks noGrp="1"/>
          </p:cNvSpPr>
          <p:nvPr>
            <p:ph type="title"/>
          </p:nvPr>
        </p:nvSpPr>
        <p:spPr>
          <a:xfrm>
            <a:off x="0" y="130743"/>
            <a:ext cx="9144000" cy="731520"/>
          </a:xfrm>
        </p:spPr>
        <p:txBody>
          <a:bodyPr>
            <a:normAutofit fontScale="90000"/>
          </a:bodyPr>
          <a:lstStyle/>
          <a:p>
            <a:r>
              <a:rPr lang="en-US" sz="3600" b="1" dirty="0">
                <a:solidFill>
                  <a:schemeClr val="bg1"/>
                </a:solidFill>
              </a:rPr>
              <a:t>2023 National Veterans Small Business Engagement</a:t>
            </a:r>
            <a:br>
              <a:rPr lang="en-US" sz="3200" b="1" dirty="0">
                <a:solidFill>
                  <a:schemeClr val="bg1"/>
                </a:solidFill>
              </a:rPr>
            </a:br>
            <a:endParaRPr lang="en-US" sz="3200" dirty="0"/>
          </a:p>
        </p:txBody>
      </p:sp>
      <p:pic>
        <p:nvPicPr>
          <p:cNvPr id="5" name="Picture 4">
            <a:extLst>
              <a:ext uri="{FF2B5EF4-FFF2-40B4-BE49-F238E27FC236}">
                <a16:creationId xmlns:a16="http://schemas.microsoft.com/office/drawing/2014/main" id="{FE1C89D6-B3C9-C6B2-3BEE-A31B883ACEF7}"/>
              </a:ext>
            </a:extLst>
          </p:cNvPr>
          <p:cNvPicPr>
            <a:picLocks noChangeAspect="1"/>
          </p:cNvPicPr>
          <p:nvPr/>
        </p:nvPicPr>
        <p:blipFill>
          <a:blip r:embed="rId3"/>
          <a:stretch>
            <a:fillRect/>
          </a:stretch>
        </p:blipFill>
        <p:spPr>
          <a:xfrm>
            <a:off x="7086600" y="506312"/>
            <a:ext cx="1676401" cy="731520"/>
          </a:xfrm>
          <a:prstGeom prst="rect">
            <a:avLst/>
          </a:prstGeom>
        </p:spPr>
      </p:pic>
    </p:spTree>
    <p:extLst>
      <p:ext uri="{BB962C8B-B14F-4D97-AF65-F5344CB8AC3E}">
        <p14:creationId xmlns:p14="http://schemas.microsoft.com/office/powerpoint/2010/main" val="2993900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8150" y="762000"/>
            <a:ext cx="8229600" cy="4343400"/>
          </a:xfrm>
        </p:spPr>
        <p:txBody>
          <a:bodyPr/>
          <a:lstStyle/>
          <a:p>
            <a:pPr marL="0" indent="0" algn="ctr" defTabSz="914400">
              <a:buNone/>
              <a:defRPr/>
            </a:pPr>
            <a:r>
              <a:rPr lang="en-US" altLang="en-US" b="1" i="1" dirty="0">
                <a:solidFill>
                  <a:prstClr val="black"/>
                </a:solidFill>
              </a:rPr>
              <a:t>TAC Dollars and Actions</a:t>
            </a:r>
            <a:endParaRPr lang="en-US" altLang="en-US" dirty="0">
              <a:solidFill>
                <a:prstClr val="black"/>
              </a:solidFill>
            </a:endParaRP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10</a:t>
            </a:fld>
            <a:endParaRPr lang="en-US" dirty="0">
              <a:solidFill>
                <a:prstClr val="white"/>
              </a:solidFill>
            </a:endParaRPr>
          </a:p>
        </p:txBody>
      </p:sp>
      <p:sp>
        <p:nvSpPr>
          <p:cNvPr id="4" name="Title 3"/>
          <p:cNvSpPr>
            <a:spLocks noGrp="1"/>
          </p:cNvSpPr>
          <p:nvPr>
            <p:ph type="title"/>
          </p:nvPr>
        </p:nvSpPr>
        <p:spPr/>
        <p:txBody>
          <a:bodyPr>
            <a:normAutofit fontScale="90000"/>
          </a:bodyPr>
          <a:lstStyle/>
          <a:p>
            <a:r>
              <a:rPr lang="en-US" sz="3600" b="1" dirty="0">
                <a:solidFill>
                  <a:schemeClr val="bg1"/>
                </a:solidFill>
              </a:rPr>
              <a:t>2023 National Veterans Small Business Engagement</a:t>
            </a:r>
            <a:endParaRPr lang="en-US" sz="4000" dirty="0"/>
          </a:p>
        </p:txBody>
      </p:sp>
      <p:pic>
        <p:nvPicPr>
          <p:cNvPr id="5" name="Picture 4">
            <a:extLst>
              <a:ext uri="{FF2B5EF4-FFF2-40B4-BE49-F238E27FC236}">
                <a16:creationId xmlns:a16="http://schemas.microsoft.com/office/drawing/2014/main" id="{E17437CF-AD68-EB49-4C43-8D982141E0BE}"/>
              </a:ext>
            </a:extLst>
          </p:cNvPr>
          <p:cNvPicPr>
            <a:picLocks noChangeAspect="1"/>
          </p:cNvPicPr>
          <p:nvPr/>
        </p:nvPicPr>
        <p:blipFill>
          <a:blip r:embed="rId2"/>
          <a:stretch>
            <a:fillRect/>
          </a:stretch>
        </p:blipFill>
        <p:spPr>
          <a:xfrm>
            <a:off x="7057880" y="590235"/>
            <a:ext cx="1676545" cy="731583"/>
          </a:xfrm>
          <a:prstGeom prst="rect">
            <a:avLst/>
          </a:prstGeom>
        </p:spPr>
      </p:pic>
      <p:pic>
        <p:nvPicPr>
          <p:cNvPr id="6" name="Picture 5">
            <a:extLst>
              <a:ext uri="{FF2B5EF4-FFF2-40B4-BE49-F238E27FC236}">
                <a16:creationId xmlns:a16="http://schemas.microsoft.com/office/drawing/2014/main" id="{2E3CF5D2-9330-B2A5-0D79-D50B7AF53CF9}"/>
              </a:ext>
            </a:extLst>
          </p:cNvPr>
          <p:cNvPicPr>
            <a:picLocks noChangeAspect="1"/>
          </p:cNvPicPr>
          <p:nvPr/>
        </p:nvPicPr>
        <p:blipFill>
          <a:blip r:embed="rId3"/>
          <a:stretch>
            <a:fillRect/>
          </a:stretch>
        </p:blipFill>
        <p:spPr>
          <a:xfrm>
            <a:off x="678624" y="1321755"/>
            <a:ext cx="7786751" cy="4698151"/>
          </a:xfrm>
          <a:prstGeom prst="rect">
            <a:avLst/>
          </a:prstGeom>
        </p:spPr>
      </p:pic>
    </p:spTree>
    <p:extLst>
      <p:ext uri="{BB962C8B-B14F-4D97-AF65-F5344CB8AC3E}">
        <p14:creationId xmlns:p14="http://schemas.microsoft.com/office/powerpoint/2010/main" val="3861559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8150" y="762000"/>
            <a:ext cx="8229600" cy="4343400"/>
          </a:xfrm>
        </p:spPr>
        <p:txBody>
          <a:bodyPr/>
          <a:lstStyle/>
          <a:p>
            <a:pPr marL="0" indent="0" defTabSz="914400">
              <a:buNone/>
              <a:defRPr/>
            </a:pPr>
            <a:r>
              <a:rPr lang="en-US" altLang="en-US" b="1" i="1" dirty="0">
                <a:solidFill>
                  <a:prstClr val="black"/>
                </a:solidFill>
              </a:rPr>
              <a:t>                           What the TAC Buys</a:t>
            </a:r>
            <a:endParaRPr lang="en-US" altLang="en-US" dirty="0">
              <a:solidFill>
                <a:prstClr val="black"/>
              </a:solidFill>
            </a:endParaRP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11</a:t>
            </a:fld>
            <a:endParaRPr lang="en-US" dirty="0">
              <a:solidFill>
                <a:prstClr val="white"/>
              </a:solidFill>
            </a:endParaRPr>
          </a:p>
        </p:txBody>
      </p:sp>
      <p:sp>
        <p:nvSpPr>
          <p:cNvPr id="4" name="Title 3"/>
          <p:cNvSpPr>
            <a:spLocks noGrp="1"/>
          </p:cNvSpPr>
          <p:nvPr>
            <p:ph type="title"/>
          </p:nvPr>
        </p:nvSpPr>
        <p:spPr/>
        <p:txBody>
          <a:bodyPr>
            <a:normAutofit fontScale="90000"/>
          </a:bodyPr>
          <a:lstStyle/>
          <a:p>
            <a:r>
              <a:rPr lang="en-US" sz="3600" b="1" dirty="0">
                <a:solidFill>
                  <a:schemeClr val="bg1"/>
                </a:solidFill>
              </a:rPr>
              <a:t>2023 National Veterans Small Business Engagement</a:t>
            </a:r>
            <a:endParaRPr lang="en-US" sz="4000" dirty="0"/>
          </a:p>
        </p:txBody>
      </p:sp>
      <p:pic>
        <p:nvPicPr>
          <p:cNvPr id="5" name="Picture 4">
            <a:extLst>
              <a:ext uri="{FF2B5EF4-FFF2-40B4-BE49-F238E27FC236}">
                <a16:creationId xmlns:a16="http://schemas.microsoft.com/office/drawing/2014/main" id="{E17437CF-AD68-EB49-4C43-8D982141E0BE}"/>
              </a:ext>
            </a:extLst>
          </p:cNvPr>
          <p:cNvPicPr>
            <a:picLocks noChangeAspect="1"/>
          </p:cNvPicPr>
          <p:nvPr/>
        </p:nvPicPr>
        <p:blipFill>
          <a:blip r:embed="rId2"/>
          <a:stretch>
            <a:fillRect/>
          </a:stretch>
        </p:blipFill>
        <p:spPr>
          <a:xfrm>
            <a:off x="7057880" y="590235"/>
            <a:ext cx="1676545" cy="731583"/>
          </a:xfrm>
          <a:prstGeom prst="rect">
            <a:avLst/>
          </a:prstGeom>
        </p:spPr>
      </p:pic>
      <p:pic>
        <p:nvPicPr>
          <p:cNvPr id="6" name="Picture 5">
            <a:extLst>
              <a:ext uri="{FF2B5EF4-FFF2-40B4-BE49-F238E27FC236}">
                <a16:creationId xmlns:a16="http://schemas.microsoft.com/office/drawing/2014/main" id="{2D450623-60CF-B452-9F28-E308DF3D7EA0}"/>
              </a:ext>
            </a:extLst>
          </p:cNvPr>
          <p:cNvPicPr>
            <a:picLocks noChangeAspect="1"/>
          </p:cNvPicPr>
          <p:nvPr/>
        </p:nvPicPr>
        <p:blipFill>
          <a:blip r:embed="rId3"/>
          <a:stretch>
            <a:fillRect/>
          </a:stretch>
        </p:blipFill>
        <p:spPr>
          <a:xfrm>
            <a:off x="476250" y="1417347"/>
            <a:ext cx="8191500" cy="4675908"/>
          </a:xfrm>
          <a:prstGeom prst="rect">
            <a:avLst/>
          </a:prstGeom>
        </p:spPr>
      </p:pic>
    </p:spTree>
    <p:extLst>
      <p:ext uri="{BB962C8B-B14F-4D97-AF65-F5344CB8AC3E}">
        <p14:creationId xmlns:p14="http://schemas.microsoft.com/office/powerpoint/2010/main" val="151052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8150" y="762000"/>
            <a:ext cx="8229600" cy="4343400"/>
          </a:xfrm>
        </p:spPr>
        <p:txBody>
          <a:bodyPr/>
          <a:lstStyle/>
          <a:p>
            <a:pPr marL="0" indent="0" defTabSz="914400">
              <a:buNone/>
              <a:defRPr/>
            </a:pPr>
            <a:r>
              <a:rPr lang="en-US" altLang="en-US" b="1" i="1" dirty="0">
                <a:solidFill>
                  <a:prstClr val="black"/>
                </a:solidFill>
              </a:rPr>
              <a:t>             Examples of TAC Procurements</a:t>
            </a:r>
            <a:endParaRPr lang="en-US" altLang="en-US" dirty="0">
              <a:solidFill>
                <a:prstClr val="black"/>
              </a:solidFill>
            </a:endParaRP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12</a:t>
            </a:fld>
            <a:endParaRPr lang="en-US" dirty="0">
              <a:solidFill>
                <a:prstClr val="white"/>
              </a:solidFill>
            </a:endParaRPr>
          </a:p>
        </p:txBody>
      </p:sp>
      <p:sp>
        <p:nvSpPr>
          <p:cNvPr id="4" name="Title 3"/>
          <p:cNvSpPr>
            <a:spLocks noGrp="1"/>
          </p:cNvSpPr>
          <p:nvPr>
            <p:ph type="title"/>
          </p:nvPr>
        </p:nvSpPr>
        <p:spPr/>
        <p:txBody>
          <a:bodyPr>
            <a:normAutofit fontScale="90000"/>
          </a:bodyPr>
          <a:lstStyle/>
          <a:p>
            <a:r>
              <a:rPr lang="en-US" sz="3600" b="1" dirty="0">
                <a:solidFill>
                  <a:schemeClr val="bg1"/>
                </a:solidFill>
              </a:rPr>
              <a:t>2023 National Veterans Small Business Engagement</a:t>
            </a:r>
            <a:endParaRPr lang="en-US" sz="4000" dirty="0"/>
          </a:p>
        </p:txBody>
      </p:sp>
      <p:pic>
        <p:nvPicPr>
          <p:cNvPr id="5" name="Picture 4">
            <a:extLst>
              <a:ext uri="{FF2B5EF4-FFF2-40B4-BE49-F238E27FC236}">
                <a16:creationId xmlns:a16="http://schemas.microsoft.com/office/drawing/2014/main" id="{E17437CF-AD68-EB49-4C43-8D982141E0BE}"/>
              </a:ext>
            </a:extLst>
          </p:cNvPr>
          <p:cNvPicPr>
            <a:picLocks noChangeAspect="1"/>
          </p:cNvPicPr>
          <p:nvPr/>
        </p:nvPicPr>
        <p:blipFill>
          <a:blip r:embed="rId2"/>
          <a:stretch>
            <a:fillRect/>
          </a:stretch>
        </p:blipFill>
        <p:spPr>
          <a:xfrm>
            <a:off x="7057880" y="590235"/>
            <a:ext cx="1676545" cy="731583"/>
          </a:xfrm>
          <a:prstGeom prst="rect">
            <a:avLst/>
          </a:prstGeom>
        </p:spPr>
      </p:pic>
      <p:pic>
        <p:nvPicPr>
          <p:cNvPr id="7" name="Picture 6">
            <a:extLst>
              <a:ext uri="{FF2B5EF4-FFF2-40B4-BE49-F238E27FC236}">
                <a16:creationId xmlns:a16="http://schemas.microsoft.com/office/drawing/2014/main" id="{58BD2447-1FD7-C95E-60A1-3211A6E11CAD}"/>
              </a:ext>
            </a:extLst>
          </p:cNvPr>
          <p:cNvPicPr>
            <a:picLocks noChangeAspect="1"/>
          </p:cNvPicPr>
          <p:nvPr/>
        </p:nvPicPr>
        <p:blipFill>
          <a:blip r:embed="rId3"/>
          <a:stretch>
            <a:fillRect/>
          </a:stretch>
        </p:blipFill>
        <p:spPr>
          <a:xfrm>
            <a:off x="489260" y="1428497"/>
            <a:ext cx="7892740" cy="4730665"/>
          </a:xfrm>
          <a:prstGeom prst="rect">
            <a:avLst/>
          </a:prstGeom>
        </p:spPr>
      </p:pic>
    </p:spTree>
    <p:extLst>
      <p:ext uri="{BB962C8B-B14F-4D97-AF65-F5344CB8AC3E}">
        <p14:creationId xmlns:p14="http://schemas.microsoft.com/office/powerpoint/2010/main" val="4196573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8150" y="762000"/>
            <a:ext cx="8229600" cy="4343400"/>
          </a:xfrm>
        </p:spPr>
        <p:txBody>
          <a:bodyPr/>
          <a:lstStyle/>
          <a:p>
            <a:pPr marL="0" indent="0" defTabSz="914400">
              <a:buNone/>
              <a:defRPr/>
            </a:pPr>
            <a:r>
              <a:rPr lang="en-US" altLang="en-US" b="1" i="1" dirty="0">
                <a:solidFill>
                  <a:prstClr val="black"/>
                </a:solidFill>
              </a:rPr>
              <a:t>     Veterans First Contracting Program</a:t>
            </a:r>
          </a:p>
          <a:p>
            <a:pPr marL="0" indent="0" defTabSz="914400">
              <a:buNone/>
              <a:defRPr/>
            </a:pPr>
            <a:endParaRPr lang="en-US" altLang="en-US" dirty="0">
              <a:solidFill>
                <a:prstClr val="black"/>
              </a:solidFill>
            </a:endParaRP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13</a:t>
            </a:fld>
            <a:endParaRPr lang="en-US" dirty="0">
              <a:solidFill>
                <a:prstClr val="white"/>
              </a:solidFill>
            </a:endParaRPr>
          </a:p>
        </p:txBody>
      </p:sp>
      <p:sp>
        <p:nvSpPr>
          <p:cNvPr id="4" name="Title 3"/>
          <p:cNvSpPr>
            <a:spLocks noGrp="1"/>
          </p:cNvSpPr>
          <p:nvPr>
            <p:ph type="title"/>
          </p:nvPr>
        </p:nvSpPr>
        <p:spPr/>
        <p:txBody>
          <a:bodyPr>
            <a:normAutofit fontScale="90000"/>
          </a:bodyPr>
          <a:lstStyle/>
          <a:p>
            <a:r>
              <a:rPr lang="en-US" sz="3600" b="1" dirty="0">
                <a:solidFill>
                  <a:schemeClr val="bg1"/>
                </a:solidFill>
              </a:rPr>
              <a:t>2023 National Veterans Small Business Engagement</a:t>
            </a:r>
            <a:endParaRPr lang="en-US" sz="4000" dirty="0"/>
          </a:p>
        </p:txBody>
      </p:sp>
      <p:pic>
        <p:nvPicPr>
          <p:cNvPr id="5" name="Picture 4">
            <a:extLst>
              <a:ext uri="{FF2B5EF4-FFF2-40B4-BE49-F238E27FC236}">
                <a16:creationId xmlns:a16="http://schemas.microsoft.com/office/drawing/2014/main" id="{E17437CF-AD68-EB49-4C43-8D982141E0BE}"/>
              </a:ext>
            </a:extLst>
          </p:cNvPr>
          <p:cNvPicPr>
            <a:picLocks noChangeAspect="1"/>
          </p:cNvPicPr>
          <p:nvPr/>
        </p:nvPicPr>
        <p:blipFill>
          <a:blip r:embed="rId2"/>
          <a:stretch>
            <a:fillRect/>
          </a:stretch>
        </p:blipFill>
        <p:spPr>
          <a:xfrm>
            <a:off x="7057880" y="590235"/>
            <a:ext cx="1676545" cy="731583"/>
          </a:xfrm>
          <a:prstGeom prst="rect">
            <a:avLst/>
          </a:prstGeom>
        </p:spPr>
      </p:pic>
      <p:sp>
        <p:nvSpPr>
          <p:cNvPr id="9" name="TextBox 8">
            <a:extLst>
              <a:ext uri="{FF2B5EF4-FFF2-40B4-BE49-F238E27FC236}">
                <a16:creationId xmlns:a16="http://schemas.microsoft.com/office/drawing/2014/main" id="{BC52B4D0-5D94-F520-1638-4676575D7526}"/>
              </a:ext>
            </a:extLst>
          </p:cNvPr>
          <p:cNvSpPr txBox="1"/>
          <p:nvPr/>
        </p:nvSpPr>
        <p:spPr>
          <a:xfrm>
            <a:off x="903521" y="1527503"/>
            <a:ext cx="7298858" cy="461665"/>
          </a:xfrm>
          <a:prstGeom prst="rect">
            <a:avLst/>
          </a:prstGeom>
          <a:noFill/>
        </p:spPr>
        <p:txBody>
          <a:bodyPr wrap="none" rtlCol="0">
            <a:spAutoFit/>
          </a:bodyPr>
          <a:lstStyle/>
          <a:p>
            <a:r>
              <a:rPr lang="en-US" sz="2400" dirty="0"/>
              <a:t>Establishes a Contracting Order of Priority throughout VA</a:t>
            </a:r>
          </a:p>
        </p:txBody>
      </p:sp>
      <p:graphicFrame>
        <p:nvGraphicFramePr>
          <p:cNvPr id="10" name="Table 9">
            <a:extLst>
              <a:ext uri="{FF2B5EF4-FFF2-40B4-BE49-F238E27FC236}">
                <a16:creationId xmlns:a16="http://schemas.microsoft.com/office/drawing/2014/main" id="{2C16CF38-31D8-B3ED-662C-86F05E0E3E19}"/>
              </a:ext>
            </a:extLst>
          </p:cNvPr>
          <p:cNvGraphicFramePr>
            <a:graphicFrameLocks noGrp="1"/>
          </p:cNvGraphicFramePr>
          <p:nvPr>
            <p:extLst>
              <p:ext uri="{D42A27DB-BD31-4B8C-83A1-F6EECF244321}">
                <p14:modId xmlns:p14="http://schemas.microsoft.com/office/powerpoint/2010/main" val="1979751085"/>
              </p:ext>
            </p:extLst>
          </p:nvPr>
        </p:nvGraphicFramePr>
        <p:xfrm>
          <a:off x="1231001" y="2070352"/>
          <a:ext cx="6643898" cy="2691430"/>
        </p:xfrm>
        <a:graphic>
          <a:graphicData uri="http://schemas.openxmlformats.org/drawingml/2006/table">
            <a:tbl>
              <a:tblPr firstRow="1" bandRow="1"/>
              <a:tblGrid>
                <a:gridCol w="6643898">
                  <a:extLst>
                    <a:ext uri="{9D8B030D-6E8A-4147-A177-3AD203B41FA5}">
                      <a16:colId xmlns:a16="http://schemas.microsoft.com/office/drawing/2014/main" val="3940508462"/>
                    </a:ext>
                  </a:extLst>
                </a:gridCol>
              </a:tblGrid>
              <a:tr h="41796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l">
                        <a:lnSpc>
                          <a:spcPct val="107000"/>
                        </a:lnSpc>
                        <a:spcBef>
                          <a:spcPts val="0"/>
                        </a:spcBef>
                        <a:spcAft>
                          <a:spcPts val="0"/>
                        </a:spcAft>
                      </a:pPr>
                      <a:r>
                        <a:rPr lang="en-US" sz="1800" b="1" kern="12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Service-Disabled Veteran Owned Small Business (SDVOSB)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E8E8EF"/>
                    </a:solidFill>
                  </a:tcPr>
                </a:tc>
                <a:extLst>
                  <a:ext uri="{0D108BD9-81ED-4DB2-BD59-A6C34878D82A}">
                    <a16:rowId xmlns:a16="http://schemas.microsoft.com/office/drawing/2014/main" val="2997977506"/>
                  </a:ext>
                </a:extLst>
              </a:tr>
              <a:tr h="450539">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l">
                        <a:lnSpc>
                          <a:spcPct val="107000"/>
                        </a:lnSpc>
                        <a:spcBef>
                          <a:spcPts val="0"/>
                        </a:spcBef>
                        <a:spcAft>
                          <a:spcPts val="0"/>
                        </a:spcAft>
                      </a:pPr>
                      <a:r>
                        <a:rPr lang="en-US" sz="1800" b="1" kern="120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Veteran Owned Small Business (VOSB)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CDCDDE"/>
                    </a:solidFill>
                  </a:tcPr>
                </a:tc>
                <a:extLst>
                  <a:ext uri="{0D108BD9-81ED-4DB2-BD59-A6C34878D82A}">
                    <a16:rowId xmlns:a16="http://schemas.microsoft.com/office/drawing/2014/main" val="2765256566"/>
                  </a:ext>
                </a:extLst>
              </a:tr>
              <a:tr h="788626">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l">
                        <a:lnSpc>
                          <a:spcPct val="107000"/>
                        </a:lnSpc>
                        <a:spcBef>
                          <a:spcPts val="0"/>
                        </a:spcBef>
                        <a:spcAft>
                          <a:spcPts val="0"/>
                        </a:spcAft>
                      </a:pPr>
                      <a:r>
                        <a:rPr lang="en-US" sz="1800" b="1" kern="12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Historically Underutilized Business Zone (HUBZone)  </a:t>
                      </a:r>
                      <a:r>
                        <a:rPr lang="en-US" sz="1800" b="1" u="sng" kern="12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800" b="1" kern="12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8(a) Business Development Program (Equivalent Priority)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E8E8EF"/>
                    </a:solidFill>
                  </a:tcPr>
                </a:tc>
                <a:extLst>
                  <a:ext uri="{0D108BD9-81ED-4DB2-BD59-A6C34878D82A}">
                    <a16:rowId xmlns:a16="http://schemas.microsoft.com/office/drawing/2014/main" val="3324534412"/>
                  </a:ext>
                </a:extLst>
              </a:tr>
              <a:tr h="788626">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algn="l">
                        <a:lnSpc>
                          <a:spcPct val="107000"/>
                        </a:lnSpc>
                        <a:spcBef>
                          <a:spcPts val="0"/>
                        </a:spcBef>
                        <a:spcAft>
                          <a:spcPts val="0"/>
                        </a:spcAft>
                      </a:pPr>
                      <a:r>
                        <a:rPr lang="en-US" sz="1800" b="1" kern="12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Women Owned Small Business (WOSB)  </a:t>
                      </a:r>
                      <a:r>
                        <a:rPr lang="en-US" sz="1800" b="1" u="sng" kern="12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800" b="1" kern="12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Other Small Business Preference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CDCDDE"/>
                    </a:solidFill>
                  </a:tcPr>
                </a:tc>
                <a:extLst>
                  <a:ext uri="{0D108BD9-81ED-4DB2-BD59-A6C34878D82A}">
                    <a16:rowId xmlns:a16="http://schemas.microsoft.com/office/drawing/2014/main" val="3394405528"/>
                  </a:ext>
                </a:extLst>
              </a:tr>
            </a:tbl>
          </a:graphicData>
        </a:graphic>
      </p:graphicFrame>
      <p:sp>
        <p:nvSpPr>
          <p:cNvPr id="11" name="Arrow: Down 10">
            <a:extLst>
              <a:ext uri="{FF2B5EF4-FFF2-40B4-BE49-F238E27FC236}">
                <a16:creationId xmlns:a16="http://schemas.microsoft.com/office/drawing/2014/main" id="{48D51C6E-3108-E8DA-25E6-448814CF4AB1}"/>
              </a:ext>
            </a:extLst>
          </p:cNvPr>
          <p:cNvSpPr/>
          <p:nvPr/>
        </p:nvSpPr>
        <p:spPr bwMode="auto">
          <a:xfrm>
            <a:off x="228222" y="2169935"/>
            <a:ext cx="936104" cy="2616428"/>
          </a:xfrm>
          <a:prstGeom prst="downArrow">
            <a:avLst/>
          </a:prstGeom>
          <a:solidFill>
            <a:srgbClr val="4F81BD"/>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charset="0"/>
              <a:ea typeface="ＭＳ Ｐゴシック" pitchFamily="1" charset="-128"/>
            </a:endParaRPr>
          </a:p>
        </p:txBody>
      </p:sp>
      <p:sp>
        <p:nvSpPr>
          <p:cNvPr id="12" name="TextBox 11">
            <a:extLst>
              <a:ext uri="{FF2B5EF4-FFF2-40B4-BE49-F238E27FC236}">
                <a16:creationId xmlns:a16="http://schemas.microsoft.com/office/drawing/2014/main" id="{C430C767-5EAA-B0D2-FDB1-0207A5A67228}"/>
              </a:ext>
            </a:extLst>
          </p:cNvPr>
          <p:cNvSpPr txBox="1"/>
          <p:nvPr/>
        </p:nvSpPr>
        <p:spPr>
          <a:xfrm>
            <a:off x="197514" y="4948730"/>
            <a:ext cx="8748972"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Please refer to the Veterans Affairs Acquisition Regulation (VAAR) for more detailed information. </a:t>
            </a:r>
          </a:p>
        </p:txBody>
      </p:sp>
    </p:spTree>
    <p:extLst>
      <p:ext uri="{BB962C8B-B14F-4D97-AF65-F5344CB8AC3E}">
        <p14:creationId xmlns:p14="http://schemas.microsoft.com/office/powerpoint/2010/main" val="1831776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8150" y="762000"/>
            <a:ext cx="8229600" cy="4343400"/>
          </a:xfrm>
        </p:spPr>
        <p:txBody>
          <a:bodyPr/>
          <a:lstStyle/>
          <a:p>
            <a:pPr marL="0" indent="0" defTabSz="914400">
              <a:buNone/>
              <a:defRPr/>
            </a:pPr>
            <a:r>
              <a:rPr lang="en-US" altLang="en-US" b="1" i="1" dirty="0">
                <a:solidFill>
                  <a:prstClr val="black"/>
                </a:solidFill>
              </a:rPr>
              <a:t>     Veterans First Contracting Program</a:t>
            </a:r>
          </a:p>
          <a:p>
            <a:pPr marL="0" indent="0" defTabSz="914400">
              <a:buNone/>
              <a:defRPr/>
            </a:pPr>
            <a:endParaRPr lang="en-US" altLang="en-US" dirty="0">
              <a:solidFill>
                <a:prstClr val="black"/>
              </a:solidFill>
            </a:endParaRP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14</a:t>
            </a:fld>
            <a:endParaRPr lang="en-US" dirty="0">
              <a:solidFill>
                <a:prstClr val="white"/>
              </a:solidFill>
            </a:endParaRPr>
          </a:p>
        </p:txBody>
      </p:sp>
      <p:sp>
        <p:nvSpPr>
          <p:cNvPr id="4" name="Title 3"/>
          <p:cNvSpPr>
            <a:spLocks noGrp="1"/>
          </p:cNvSpPr>
          <p:nvPr>
            <p:ph type="title"/>
          </p:nvPr>
        </p:nvSpPr>
        <p:spPr/>
        <p:txBody>
          <a:bodyPr>
            <a:normAutofit fontScale="90000"/>
          </a:bodyPr>
          <a:lstStyle/>
          <a:p>
            <a:r>
              <a:rPr lang="en-US" sz="3600" b="1" dirty="0">
                <a:solidFill>
                  <a:schemeClr val="bg1"/>
                </a:solidFill>
              </a:rPr>
              <a:t>2023 National Veterans Small Business Engagement</a:t>
            </a:r>
            <a:endParaRPr lang="en-US" sz="4000" dirty="0"/>
          </a:p>
        </p:txBody>
      </p:sp>
      <p:pic>
        <p:nvPicPr>
          <p:cNvPr id="5" name="Picture 4">
            <a:extLst>
              <a:ext uri="{FF2B5EF4-FFF2-40B4-BE49-F238E27FC236}">
                <a16:creationId xmlns:a16="http://schemas.microsoft.com/office/drawing/2014/main" id="{E17437CF-AD68-EB49-4C43-8D982141E0BE}"/>
              </a:ext>
            </a:extLst>
          </p:cNvPr>
          <p:cNvPicPr>
            <a:picLocks noChangeAspect="1"/>
          </p:cNvPicPr>
          <p:nvPr/>
        </p:nvPicPr>
        <p:blipFill>
          <a:blip r:embed="rId2"/>
          <a:stretch>
            <a:fillRect/>
          </a:stretch>
        </p:blipFill>
        <p:spPr>
          <a:xfrm>
            <a:off x="7057880" y="590235"/>
            <a:ext cx="1676545" cy="731583"/>
          </a:xfrm>
          <a:prstGeom prst="rect">
            <a:avLst/>
          </a:prstGeom>
        </p:spPr>
      </p:pic>
      <p:sp>
        <p:nvSpPr>
          <p:cNvPr id="8" name="TextBox 7">
            <a:extLst>
              <a:ext uri="{FF2B5EF4-FFF2-40B4-BE49-F238E27FC236}">
                <a16:creationId xmlns:a16="http://schemas.microsoft.com/office/drawing/2014/main" id="{D26B8D9F-2C0D-0EF8-76B4-73A13B785D58}"/>
              </a:ext>
            </a:extLst>
          </p:cNvPr>
          <p:cNvSpPr txBox="1"/>
          <p:nvPr/>
        </p:nvSpPr>
        <p:spPr>
          <a:xfrm>
            <a:off x="304801" y="1263908"/>
            <a:ext cx="8429624" cy="4216539"/>
          </a:xfrm>
          <a:prstGeom prst="rect">
            <a:avLst/>
          </a:prstGeom>
          <a:noFill/>
        </p:spPr>
        <p:txBody>
          <a:bodyPr wrap="square">
            <a:spAutoFit/>
          </a:bodyPr>
          <a:lstStyle/>
          <a:p>
            <a:pPr marL="342900" indent="-342900">
              <a:buFont typeface="Wingdings" panose="05000000000000000000" pitchFamily="2" charset="2"/>
              <a:buChar char="Ø"/>
            </a:pPr>
            <a:r>
              <a:rPr lang="en-US" sz="2000" dirty="0">
                <a:solidFill>
                  <a:schemeClr val="tx2">
                    <a:lumMod val="50000"/>
                  </a:schemeClr>
                </a:solidFill>
              </a:rPr>
              <a:t>Authorizes VA the unique authority to award set-aside and sole source contracting opportunities to </a:t>
            </a:r>
            <a:r>
              <a:rPr lang="en-US" sz="2000" b="1" u="sng" dirty="0">
                <a:solidFill>
                  <a:schemeClr val="tx2">
                    <a:lumMod val="50000"/>
                  </a:schemeClr>
                </a:solidFill>
              </a:rPr>
              <a:t>BOTH</a:t>
            </a:r>
            <a:r>
              <a:rPr lang="en-US" sz="2000" dirty="0">
                <a:solidFill>
                  <a:schemeClr val="tx2">
                    <a:lumMod val="50000"/>
                  </a:schemeClr>
                </a:solidFill>
              </a:rPr>
              <a:t> SBA-certified SDVOSB </a:t>
            </a:r>
            <a:r>
              <a:rPr lang="en-US" sz="2000" b="1" u="sng" dirty="0">
                <a:solidFill>
                  <a:schemeClr val="tx2">
                    <a:lumMod val="50000"/>
                  </a:schemeClr>
                </a:solidFill>
              </a:rPr>
              <a:t>and</a:t>
            </a:r>
            <a:r>
              <a:rPr lang="en-US" sz="2000" dirty="0">
                <a:solidFill>
                  <a:schemeClr val="tx2">
                    <a:lumMod val="50000"/>
                  </a:schemeClr>
                </a:solidFill>
              </a:rPr>
              <a:t> VOSB firms. </a:t>
            </a:r>
          </a:p>
          <a:p>
            <a:endParaRPr lang="en-US" sz="1200" dirty="0">
              <a:solidFill>
                <a:schemeClr val="tx2">
                  <a:lumMod val="50000"/>
                </a:schemeClr>
              </a:solidFill>
            </a:endParaRPr>
          </a:p>
          <a:p>
            <a:pPr marL="342900" indent="-342900">
              <a:buFont typeface="Wingdings" panose="05000000000000000000" pitchFamily="2" charset="2"/>
              <a:buChar char="Ø"/>
            </a:pPr>
            <a:r>
              <a:rPr lang="en-US" sz="2000" dirty="0">
                <a:solidFill>
                  <a:schemeClr val="tx2">
                    <a:lumMod val="50000"/>
                  </a:schemeClr>
                </a:solidFill>
              </a:rPr>
              <a:t>VA </a:t>
            </a:r>
            <a:r>
              <a:rPr lang="en-US" sz="2000" b="1" u="sng" dirty="0">
                <a:solidFill>
                  <a:schemeClr val="tx2">
                    <a:lumMod val="50000"/>
                  </a:schemeClr>
                </a:solidFill>
              </a:rPr>
              <a:t>MUST</a:t>
            </a:r>
            <a:r>
              <a:rPr lang="en-US" sz="2000" dirty="0">
                <a:solidFill>
                  <a:schemeClr val="tx2">
                    <a:lumMod val="50000"/>
                  </a:schemeClr>
                </a:solidFill>
              </a:rPr>
              <a:t> Set-Aside: If there’s a reasonable expectation that offers will be received from two or more SDVOSB/VOSB eligible firms.</a:t>
            </a:r>
          </a:p>
          <a:p>
            <a:pPr marL="342900" indent="-342900">
              <a:buFont typeface="Wingdings" panose="05000000000000000000" pitchFamily="2" charset="2"/>
              <a:buChar char="Ø"/>
            </a:pPr>
            <a:endParaRPr lang="en-US" sz="1200" dirty="0">
              <a:solidFill>
                <a:schemeClr val="tx2">
                  <a:lumMod val="50000"/>
                </a:schemeClr>
              </a:solidFill>
            </a:endParaRPr>
          </a:p>
          <a:p>
            <a:pPr marL="342900" indent="-342900">
              <a:buFont typeface="Wingdings" panose="05000000000000000000" pitchFamily="2" charset="2"/>
              <a:buChar char="Ø"/>
            </a:pPr>
            <a:r>
              <a:rPr lang="en-US" sz="2000" dirty="0">
                <a:solidFill>
                  <a:schemeClr val="tx2">
                    <a:lumMod val="50000"/>
                  </a:schemeClr>
                </a:solidFill>
              </a:rPr>
              <a:t>VA </a:t>
            </a:r>
            <a:r>
              <a:rPr lang="en-US" sz="2000" b="1" u="sng" dirty="0">
                <a:solidFill>
                  <a:schemeClr val="tx2">
                    <a:lumMod val="50000"/>
                  </a:schemeClr>
                </a:solidFill>
              </a:rPr>
              <a:t>MAY</a:t>
            </a:r>
            <a:r>
              <a:rPr lang="en-US" sz="2000" dirty="0">
                <a:solidFill>
                  <a:schemeClr val="tx2">
                    <a:lumMod val="50000"/>
                  </a:schemeClr>
                </a:solidFill>
              </a:rPr>
              <a:t> award Sole Source: To a responsible SDVOSB/VOSB concern if the  anticipated award price (including options) will not exceed $5 million.</a:t>
            </a:r>
          </a:p>
          <a:p>
            <a:endParaRPr lang="en-US" sz="1200" dirty="0">
              <a:solidFill>
                <a:schemeClr val="tx2">
                  <a:lumMod val="50000"/>
                </a:schemeClr>
              </a:solidFill>
            </a:endParaRPr>
          </a:p>
          <a:p>
            <a:pPr marL="342900" indent="-342900">
              <a:buFont typeface="Wingdings" panose="05000000000000000000" pitchFamily="2" charset="2"/>
              <a:buChar char="Ø"/>
            </a:pPr>
            <a:r>
              <a:rPr lang="en-US" sz="2000" dirty="0">
                <a:solidFill>
                  <a:schemeClr val="tx2">
                    <a:lumMod val="50000"/>
                  </a:schemeClr>
                </a:solidFill>
              </a:rPr>
              <a:t>Note: SBA manages the SDVOSB Contracting Program for the Federal Government. Only VA has the authority to award set-aside and sole source contracting opportunities to SBA-certified VOSB firms. </a:t>
            </a:r>
          </a:p>
          <a:p>
            <a:pPr marL="342900" indent="-342900">
              <a:buFont typeface="Wingdings" panose="05000000000000000000" pitchFamily="2" charset="2"/>
              <a:buChar char="Ø"/>
            </a:pPr>
            <a:endParaRPr lang="en-US" sz="1200" dirty="0">
              <a:solidFill>
                <a:schemeClr val="tx2">
                  <a:lumMod val="50000"/>
                </a:schemeClr>
              </a:solidFill>
            </a:endParaRPr>
          </a:p>
          <a:p>
            <a:pPr marL="342900" indent="-342900">
              <a:buFont typeface="Wingdings" panose="05000000000000000000" pitchFamily="2" charset="2"/>
              <a:buChar char="Ø"/>
            </a:pPr>
            <a:r>
              <a:rPr lang="en-US" sz="2000" dirty="0">
                <a:solidFill>
                  <a:schemeClr val="tx2">
                    <a:lumMod val="50000"/>
                  </a:schemeClr>
                </a:solidFill>
              </a:rPr>
              <a:t>Please refer to the VA Acquisition Regulation (VAAR) for more detailed information on the Veterans First Contracting Program (Public Law 109-461).</a:t>
            </a:r>
            <a:endParaRPr lang="en-US" dirty="0"/>
          </a:p>
        </p:txBody>
      </p:sp>
    </p:spTree>
    <p:extLst>
      <p:ext uri="{BB962C8B-B14F-4D97-AF65-F5344CB8AC3E}">
        <p14:creationId xmlns:p14="http://schemas.microsoft.com/office/powerpoint/2010/main" val="3605154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62000"/>
            <a:ext cx="8439150" cy="4343400"/>
          </a:xfrm>
        </p:spPr>
        <p:txBody>
          <a:bodyPr/>
          <a:lstStyle/>
          <a:p>
            <a:pPr marL="0" indent="0" defTabSz="914400">
              <a:buNone/>
              <a:defRPr/>
            </a:pPr>
            <a:r>
              <a:rPr lang="en-US" altLang="en-US" b="1" i="1" dirty="0">
                <a:solidFill>
                  <a:prstClr val="black"/>
                </a:solidFill>
              </a:rPr>
              <a:t>The TAC’s most commonly used vehicles</a:t>
            </a:r>
          </a:p>
          <a:p>
            <a:pPr marL="0" indent="0" defTabSz="914400">
              <a:buNone/>
              <a:defRPr/>
            </a:pPr>
            <a:endParaRPr lang="en-US" altLang="en-US" dirty="0">
              <a:solidFill>
                <a:prstClr val="black"/>
              </a:solidFill>
            </a:endParaRP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15</a:t>
            </a:fld>
            <a:endParaRPr lang="en-US" dirty="0">
              <a:solidFill>
                <a:prstClr val="white"/>
              </a:solidFill>
            </a:endParaRPr>
          </a:p>
        </p:txBody>
      </p:sp>
      <p:sp>
        <p:nvSpPr>
          <p:cNvPr id="4" name="Title 3"/>
          <p:cNvSpPr>
            <a:spLocks noGrp="1"/>
          </p:cNvSpPr>
          <p:nvPr>
            <p:ph type="title"/>
          </p:nvPr>
        </p:nvSpPr>
        <p:spPr/>
        <p:txBody>
          <a:bodyPr>
            <a:normAutofit fontScale="90000"/>
          </a:bodyPr>
          <a:lstStyle/>
          <a:p>
            <a:r>
              <a:rPr lang="en-US" sz="3600" b="1" dirty="0">
                <a:solidFill>
                  <a:schemeClr val="bg1"/>
                </a:solidFill>
              </a:rPr>
              <a:t>2023 National Veterans Small Business Engagement</a:t>
            </a:r>
            <a:endParaRPr lang="en-US" sz="4000" dirty="0"/>
          </a:p>
        </p:txBody>
      </p:sp>
      <p:pic>
        <p:nvPicPr>
          <p:cNvPr id="5" name="Picture 4">
            <a:extLst>
              <a:ext uri="{FF2B5EF4-FFF2-40B4-BE49-F238E27FC236}">
                <a16:creationId xmlns:a16="http://schemas.microsoft.com/office/drawing/2014/main" id="{E17437CF-AD68-EB49-4C43-8D982141E0BE}"/>
              </a:ext>
            </a:extLst>
          </p:cNvPr>
          <p:cNvPicPr>
            <a:picLocks noChangeAspect="1"/>
          </p:cNvPicPr>
          <p:nvPr/>
        </p:nvPicPr>
        <p:blipFill>
          <a:blip r:embed="rId2"/>
          <a:stretch>
            <a:fillRect/>
          </a:stretch>
        </p:blipFill>
        <p:spPr>
          <a:xfrm>
            <a:off x="7057880" y="590235"/>
            <a:ext cx="1676545" cy="731583"/>
          </a:xfrm>
          <a:prstGeom prst="rect">
            <a:avLst/>
          </a:prstGeom>
        </p:spPr>
      </p:pic>
      <p:pic>
        <p:nvPicPr>
          <p:cNvPr id="6" name="Picture 5">
            <a:extLst>
              <a:ext uri="{FF2B5EF4-FFF2-40B4-BE49-F238E27FC236}">
                <a16:creationId xmlns:a16="http://schemas.microsoft.com/office/drawing/2014/main" id="{6E0C3047-6F95-821C-8C8B-61ACCEF6C326}"/>
              </a:ext>
            </a:extLst>
          </p:cNvPr>
          <p:cNvPicPr>
            <a:picLocks noChangeAspect="1"/>
          </p:cNvPicPr>
          <p:nvPr/>
        </p:nvPicPr>
        <p:blipFill>
          <a:blip r:embed="rId3"/>
          <a:stretch>
            <a:fillRect/>
          </a:stretch>
        </p:blipFill>
        <p:spPr>
          <a:xfrm>
            <a:off x="685800" y="1501892"/>
            <a:ext cx="7696200" cy="4608018"/>
          </a:xfrm>
          <a:prstGeom prst="rect">
            <a:avLst/>
          </a:prstGeom>
        </p:spPr>
      </p:pic>
    </p:spTree>
    <p:extLst>
      <p:ext uri="{BB962C8B-B14F-4D97-AF65-F5344CB8AC3E}">
        <p14:creationId xmlns:p14="http://schemas.microsoft.com/office/powerpoint/2010/main" val="1145421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8150" y="762000"/>
            <a:ext cx="8229600" cy="4343400"/>
          </a:xfrm>
        </p:spPr>
        <p:txBody>
          <a:bodyPr/>
          <a:lstStyle/>
          <a:p>
            <a:pPr marL="0" indent="0" defTabSz="914400">
              <a:buNone/>
              <a:defRPr/>
            </a:pPr>
            <a:r>
              <a:rPr lang="en-US" altLang="en-US" b="1" i="1" dirty="0">
                <a:solidFill>
                  <a:prstClr val="black"/>
                </a:solidFill>
              </a:rPr>
              <a:t>                 Marketing Opportunities</a:t>
            </a:r>
          </a:p>
          <a:p>
            <a:pPr marL="0" indent="0" defTabSz="914400">
              <a:buNone/>
              <a:defRPr/>
            </a:pPr>
            <a:endParaRPr lang="en-US" altLang="en-US" dirty="0">
              <a:solidFill>
                <a:prstClr val="black"/>
              </a:solidFill>
            </a:endParaRP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16</a:t>
            </a:fld>
            <a:endParaRPr lang="en-US" dirty="0">
              <a:solidFill>
                <a:prstClr val="white"/>
              </a:solidFill>
            </a:endParaRPr>
          </a:p>
        </p:txBody>
      </p:sp>
      <p:sp>
        <p:nvSpPr>
          <p:cNvPr id="4" name="Title 3"/>
          <p:cNvSpPr>
            <a:spLocks noGrp="1"/>
          </p:cNvSpPr>
          <p:nvPr>
            <p:ph type="title"/>
          </p:nvPr>
        </p:nvSpPr>
        <p:spPr/>
        <p:txBody>
          <a:bodyPr>
            <a:normAutofit fontScale="90000"/>
          </a:bodyPr>
          <a:lstStyle/>
          <a:p>
            <a:r>
              <a:rPr lang="en-US" sz="3600" b="1" dirty="0">
                <a:solidFill>
                  <a:schemeClr val="bg1"/>
                </a:solidFill>
              </a:rPr>
              <a:t>2023 National Veterans Small Business Engagement</a:t>
            </a:r>
            <a:endParaRPr lang="en-US" sz="4000" dirty="0"/>
          </a:p>
        </p:txBody>
      </p:sp>
      <p:pic>
        <p:nvPicPr>
          <p:cNvPr id="5" name="Picture 4">
            <a:extLst>
              <a:ext uri="{FF2B5EF4-FFF2-40B4-BE49-F238E27FC236}">
                <a16:creationId xmlns:a16="http://schemas.microsoft.com/office/drawing/2014/main" id="{E17437CF-AD68-EB49-4C43-8D982141E0BE}"/>
              </a:ext>
            </a:extLst>
          </p:cNvPr>
          <p:cNvPicPr>
            <a:picLocks noChangeAspect="1"/>
          </p:cNvPicPr>
          <p:nvPr/>
        </p:nvPicPr>
        <p:blipFill>
          <a:blip r:embed="rId2"/>
          <a:stretch>
            <a:fillRect/>
          </a:stretch>
        </p:blipFill>
        <p:spPr>
          <a:xfrm>
            <a:off x="7057880" y="590235"/>
            <a:ext cx="1676545" cy="731583"/>
          </a:xfrm>
          <a:prstGeom prst="rect">
            <a:avLst/>
          </a:prstGeom>
        </p:spPr>
      </p:pic>
      <p:pic>
        <p:nvPicPr>
          <p:cNvPr id="7" name="Picture 6">
            <a:extLst>
              <a:ext uri="{FF2B5EF4-FFF2-40B4-BE49-F238E27FC236}">
                <a16:creationId xmlns:a16="http://schemas.microsoft.com/office/drawing/2014/main" id="{1D3C9AE4-92C2-F30C-9269-CB3CF965B62E}"/>
              </a:ext>
            </a:extLst>
          </p:cNvPr>
          <p:cNvPicPr>
            <a:picLocks noChangeAspect="1"/>
          </p:cNvPicPr>
          <p:nvPr/>
        </p:nvPicPr>
        <p:blipFill>
          <a:blip r:embed="rId3"/>
          <a:stretch>
            <a:fillRect/>
          </a:stretch>
        </p:blipFill>
        <p:spPr>
          <a:xfrm>
            <a:off x="624559" y="1477920"/>
            <a:ext cx="7920706" cy="4465680"/>
          </a:xfrm>
          <a:prstGeom prst="rect">
            <a:avLst/>
          </a:prstGeom>
        </p:spPr>
      </p:pic>
    </p:spTree>
    <p:extLst>
      <p:ext uri="{BB962C8B-B14F-4D97-AF65-F5344CB8AC3E}">
        <p14:creationId xmlns:p14="http://schemas.microsoft.com/office/powerpoint/2010/main" val="2018793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8150" y="762000"/>
            <a:ext cx="8229600" cy="4343400"/>
          </a:xfrm>
        </p:spPr>
        <p:txBody>
          <a:bodyPr/>
          <a:lstStyle/>
          <a:p>
            <a:pPr marL="0" indent="0" defTabSz="914400">
              <a:buNone/>
              <a:defRPr/>
            </a:pPr>
            <a:r>
              <a:rPr lang="en-US" altLang="en-US" b="1" i="1" dirty="0">
                <a:solidFill>
                  <a:prstClr val="black"/>
                </a:solidFill>
              </a:rPr>
              <a:t>                             TAC Podcasts</a:t>
            </a:r>
          </a:p>
          <a:p>
            <a:pPr marL="0" indent="0" defTabSz="914400">
              <a:buNone/>
              <a:defRPr/>
            </a:pPr>
            <a:endParaRPr lang="en-US" altLang="en-US" dirty="0">
              <a:solidFill>
                <a:prstClr val="black"/>
              </a:solidFill>
            </a:endParaRP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17</a:t>
            </a:fld>
            <a:endParaRPr lang="en-US" dirty="0">
              <a:solidFill>
                <a:prstClr val="white"/>
              </a:solidFill>
            </a:endParaRPr>
          </a:p>
        </p:txBody>
      </p:sp>
      <p:sp>
        <p:nvSpPr>
          <p:cNvPr id="4" name="Title 3"/>
          <p:cNvSpPr>
            <a:spLocks noGrp="1"/>
          </p:cNvSpPr>
          <p:nvPr>
            <p:ph type="title"/>
          </p:nvPr>
        </p:nvSpPr>
        <p:spPr/>
        <p:txBody>
          <a:bodyPr>
            <a:normAutofit fontScale="90000"/>
          </a:bodyPr>
          <a:lstStyle/>
          <a:p>
            <a:r>
              <a:rPr lang="en-US" sz="3600" b="1" dirty="0">
                <a:solidFill>
                  <a:schemeClr val="bg1"/>
                </a:solidFill>
              </a:rPr>
              <a:t>2023 National Veterans Small Business Engagement</a:t>
            </a:r>
            <a:endParaRPr lang="en-US" sz="4000" dirty="0"/>
          </a:p>
        </p:txBody>
      </p:sp>
      <p:pic>
        <p:nvPicPr>
          <p:cNvPr id="5" name="Picture 4">
            <a:extLst>
              <a:ext uri="{FF2B5EF4-FFF2-40B4-BE49-F238E27FC236}">
                <a16:creationId xmlns:a16="http://schemas.microsoft.com/office/drawing/2014/main" id="{E17437CF-AD68-EB49-4C43-8D982141E0BE}"/>
              </a:ext>
            </a:extLst>
          </p:cNvPr>
          <p:cNvPicPr>
            <a:picLocks noChangeAspect="1"/>
          </p:cNvPicPr>
          <p:nvPr/>
        </p:nvPicPr>
        <p:blipFill>
          <a:blip r:embed="rId2"/>
          <a:stretch>
            <a:fillRect/>
          </a:stretch>
        </p:blipFill>
        <p:spPr>
          <a:xfrm>
            <a:off x="7057880" y="590235"/>
            <a:ext cx="1676545" cy="731583"/>
          </a:xfrm>
          <a:prstGeom prst="rect">
            <a:avLst/>
          </a:prstGeom>
        </p:spPr>
      </p:pic>
      <p:pic>
        <p:nvPicPr>
          <p:cNvPr id="6" name="Picture 5">
            <a:extLst>
              <a:ext uri="{FF2B5EF4-FFF2-40B4-BE49-F238E27FC236}">
                <a16:creationId xmlns:a16="http://schemas.microsoft.com/office/drawing/2014/main" id="{D1AFF40A-ECD9-D57F-F84E-CAEC738397CC}"/>
              </a:ext>
            </a:extLst>
          </p:cNvPr>
          <p:cNvPicPr>
            <a:picLocks noChangeAspect="1"/>
          </p:cNvPicPr>
          <p:nvPr/>
        </p:nvPicPr>
        <p:blipFill rotWithShape="1">
          <a:blip r:embed="rId3"/>
          <a:srcRect l="4087" t="1385" r="9375" b="6648"/>
          <a:stretch/>
        </p:blipFill>
        <p:spPr>
          <a:xfrm>
            <a:off x="1066800" y="1393902"/>
            <a:ext cx="7333364" cy="4702098"/>
          </a:xfrm>
          <a:prstGeom prst="rect">
            <a:avLst/>
          </a:prstGeom>
        </p:spPr>
      </p:pic>
    </p:spTree>
    <p:extLst>
      <p:ext uri="{BB962C8B-B14F-4D97-AF65-F5344CB8AC3E}">
        <p14:creationId xmlns:p14="http://schemas.microsoft.com/office/powerpoint/2010/main" val="777742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18539"/>
            <a:ext cx="8229600" cy="1206431"/>
          </a:xfrm>
        </p:spPr>
        <p:txBody>
          <a:bodyPr/>
          <a:lstStyle/>
          <a:p>
            <a:pPr marL="0" indent="0" defTabSz="914400">
              <a:buNone/>
              <a:defRPr/>
            </a:pPr>
            <a:r>
              <a:rPr lang="en-US" altLang="en-US" b="1" i="1" dirty="0">
                <a:solidFill>
                  <a:prstClr val="black"/>
                </a:solidFill>
              </a:rPr>
              <a:t>        </a:t>
            </a:r>
          </a:p>
          <a:p>
            <a:pPr marL="0" indent="0" defTabSz="914400">
              <a:buNone/>
              <a:defRPr/>
            </a:pPr>
            <a:r>
              <a:rPr lang="en-US" altLang="en-US" b="1" i="1" dirty="0">
                <a:solidFill>
                  <a:prstClr val="black"/>
                </a:solidFill>
              </a:rPr>
              <a:t>           OIT IT Vendor Management Office (VMO)</a:t>
            </a:r>
          </a:p>
          <a:p>
            <a:pPr marL="0" indent="0" defTabSz="914400">
              <a:buNone/>
              <a:defRPr/>
            </a:pPr>
            <a:endParaRPr lang="en-US" altLang="en-US" dirty="0">
              <a:solidFill>
                <a:prstClr val="black"/>
              </a:solidFill>
            </a:endParaRP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18</a:t>
            </a:fld>
            <a:endParaRPr lang="en-US" dirty="0">
              <a:solidFill>
                <a:prstClr val="white"/>
              </a:solidFill>
            </a:endParaRPr>
          </a:p>
        </p:txBody>
      </p:sp>
      <p:sp>
        <p:nvSpPr>
          <p:cNvPr id="4" name="Title 3"/>
          <p:cNvSpPr>
            <a:spLocks noGrp="1"/>
          </p:cNvSpPr>
          <p:nvPr>
            <p:ph type="title"/>
          </p:nvPr>
        </p:nvSpPr>
        <p:spPr/>
        <p:txBody>
          <a:bodyPr>
            <a:normAutofit fontScale="90000"/>
          </a:bodyPr>
          <a:lstStyle/>
          <a:p>
            <a:r>
              <a:rPr lang="en-US" sz="3600" b="1" dirty="0">
                <a:solidFill>
                  <a:schemeClr val="bg1"/>
                </a:solidFill>
              </a:rPr>
              <a:t>2023 National Veterans Small Business Engagement</a:t>
            </a:r>
            <a:endParaRPr lang="en-US" sz="4000" dirty="0"/>
          </a:p>
        </p:txBody>
      </p:sp>
      <p:pic>
        <p:nvPicPr>
          <p:cNvPr id="5" name="Picture 4">
            <a:extLst>
              <a:ext uri="{FF2B5EF4-FFF2-40B4-BE49-F238E27FC236}">
                <a16:creationId xmlns:a16="http://schemas.microsoft.com/office/drawing/2014/main" id="{E17437CF-AD68-EB49-4C43-8D982141E0BE}"/>
              </a:ext>
            </a:extLst>
          </p:cNvPr>
          <p:cNvPicPr>
            <a:picLocks noChangeAspect="1"/>
          </p:cNvPicPr>
          <p:nvPr/>
        </p:nvPicPr>
        <p:blipFill>
          <a:blip r:embed="rId2"/>
          <a:stretch>
            <a:fillRect/>
          </a:stretch>
        </p:blipFill>
        <p:spPr>
          <a:xfrm>
            <a:off x="7057880" y="590235"/>
            <a:ext cx="1676545" cy="731583"/>
          </a:xfrm>
          <a:prstGeom prst="rect">
            <a:avLst/>
          </a:prstGeom>
        </p:spPr>
      </p:pic>
      <p:sp>
        <p:nvSpPr>
          <p:cNvPr id="10" name="TextBox 9">
            <a:extLst>
              <a:ext uri="{FF2B5EF4-FFF2-40B4-BE49-F238E27FC236}">
                <a16:creationId xmlns:a16="http://schemas.microsoft.com/office/drawing/2014/main" id="{2A634CA9-C954-A15B-7229-118E1326660B}"/>
              </a:ext>
            </a:extLst>
          </p:cNvPr>
          <p:cNvSpPr txBox="1"/>
          <p:nvPr/>
        </p:nvSpPr>
        <p:spPr>
          <a:xfrm>
            <a:off x="457200" y="2133600"/>
            <a:ext cx="8058150" cy="3416320"/>
          </a:xfrm>
          <a:prstGeom prst="rect">
            <a:avLst/>
          </a:prstGeom>
          <a:noFill/>
        </p:spPr>
        <p:txBody>
          <a:bodyPr wrap="square">
            <a:spAutoFit/>
          </a:bodyPr>
          <a:lstStyle/>
          <a:p>
            <a:pPr marL="344488" lvl="1">
              <a:defRPr/>
            </a:pPr>
            <a:r>
              <a:rPr kumimoji="0" lang="en-US" sz="2400" b="0" i="0" u="none" strike="noStrike" kern="0" cap="none" spc="0" normalizeH="0" baseline="0" noProof="0" dirty="0">
                <a:ln>
                  <a:noFill/>
                </a:ln>
                <a:solidFill>
                  <a:sysClr val="windowText" lastClr="000000"/>
                </a:solidFill>
                <a:effectLst/>
                <a:uLnTx/>
                <a:uFillTx/>
                <a:latin typeface="Calibri"/>
                <a:ea typeface="+mn-ea"/>
                <a:cs typeface="+mn-cs"/>
              </a:rPr>
              <a:t>The TAC recommends contacting the </a:t>
            </a:r>
            <a:r>
              <a:rPr lang="en-US" sz="2400" kern="0" dirty="0">
                <a:solidFill>
                  <a:sysClr val="windowText" lastClr="000000"/>
                </a:solidFill>
              </a:rPr>
              <a:t>Office of Information and Technology (OIT) to set-up </a:t>
            </a:r>
            <a:r>
              <a:rPr kumimoji="0" lang="en-US" sz="2400" b="0" i="0" u="none" strike="noStrike" kern="0" cap="none" spc="0" normalizeH="0" baseline="0" noProof="0" dirty="0">
                <a:ln>
                  <a:noFill/>
                </a:ln>
                <a:solidFill>
                  <a:sysClr val="windowText" lastClr="000000"/>
                </a:solidFill>
                <a:effectLst/>
                <a:uLnTx/>
                <a:uFillTx/>
                <a:latin typeface="Calibri"/>
                <a:ea typeface="+mn-ea"/>
                <a:cs typeface="+mn-cs"/>
              </a:rPr>
              <a:t>a meeting with OIT VMO </a:t>
            </a:r>
            <a:r>
              <a:rPr lang="en-US" sz="2400" kern="0" dirty="0">
                <a:solidFill>
                  <a:sysClr val="windowText" lastClr="000000"/>
                </a:solidFill>
                <a:latin typeface="Calibri"/>
              </a:rPr>
              <a:t>to present </a:t>
            </a:r>
            <a:r>
              <a:rPr kumimoji="0" lang="en-US" sz="2400" b="0" i="0" u="none" strike="noStrike" kern="0" cap="none" spc="0" normalizeH="0" baseline="0" noProof="0" dirty="0">
                <a:ln>
                  <a:noFill/>
                </a:ln>
                <a:solidFill>
                  <a:sysClr val="windowText" lastClr="000000"/>
                </a:solidFill>
                <a:effectLst/>
                <a:uLnTx/>
                <a:uFillTx/>
                <a:latin typeface="Calibri"/>
                <a:ea typeface="+mn-ea"/>
                <a:cs typeface="+mn-cs"/>
              </a:rPr>
              <a:t>your company’s capabilities.  </a:t>
            </a:r>
          </a:p>
          <a:p>
            <a:pPr marL="344488" marR="0" lvl="1"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libri"/>
              <a:ea typeface="+mn-ea"/>
              <a:cs typeface="+mn-cs"/>
            </a:endParaRPr>
          </a:p>
          <a:p>
            <a:pPr marL="344488" marR="0" lvl="1"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latin typeface="Calibri"/>
                <a:ea typeface="+mn-ea"/>
                <a:cs typeface="+mn-cs"/>
              </a:rPr>
              <a:t>The Point of Contact for OIT is: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a:ea typeface="+mn-ea"/>
                <a:cs typeface="+mn-cs"/>
              </a:rPr>
              <a:t>James Woodard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a:ea typeface="+mn-ea"/>
                <a:cs typeface="+mn-cs"/>
              </a:rPr>
              <a:t>Supervisor, IT Vendor Management Office </a:t>
            </a:r>
          </a:p>
          <a:p>
            <a:pPr marL="344488" marR="0" lvl="1"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libri"/>
                <a:ea typeface="+mn-ea"/>
                <a:cs typeface="+mn-cs"/>
              </a:rPr>
              <a:t>Main Office: 202-461-5600 </a:t>
            </a:r>
          </a:p>
          <a:p>
            <a:pPr marL="339725" marR="0" lvl="1" indent="4763" algn="ctr" defTabSz="914400" eaLnBrk="1" fontAlgn="auto" latinLnBrk="0" hangingPunct="1">
              <a:lnSpc>
                <a:spcPct val="100000"/>
              </a:lnSpc>
              <a:spcBef>
                <a:spcPts val="0"/>
              </a:spcBef>
              <a:spcAft>
                <a:spcPts val="0"/>
              </a:spcAft>
              <a:buClrTx/>
              <a:buSzTx/>
              <a:buFontTx/>
              <a:buNone/>
              <a:tabLst/>
              <a:defRPr/>
            </a:pPr>
            <a:r>
              <a:rPr kumimoji="0" lang="en-US" sz="2400" b="0" i="0" u="sng" strike="noStrike" kern="0" cap="none" spc="0" normalizeH="0" baseline="0" noProof="0" dirty="0">
                <a:ln>
                  <a:noFill/>
                </a:ln>
                <a:solidFill>
                  <a:srgbClr val="040910"/>
                </a:solidFill>
                <a:effectLst/>
                <a:uLnTx/>
                <a:uFillTx/>
                <a:latin typeface="Calibri"/>
                <a:ea typeface="+mn-ea"/>
                <a:cs typeface="+mn-cs"/>
              </a:rPr>
              <a:t>ITVMO@va.gov</a:t>
            </a:r>
          </a:p>
        </p:txBody>
      </p:sp>
    </p:spTree>
    <p:extLst>
      <p:ext uri="{BB962C8B-B14F-4D97-AF65-F5344CB8AC3E}">
        <p14:creationId xmlns:p14="http://schemas.microsoft.com/office/powerpoint/2010/main" val="1578151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8150" y="762000"/>
            <a:ext cx="8229600" cy="4343400"/>
          </a:xfrm>
        </p:spPr>
        <p:txBody>
          <a:bodyPr/>
          <a:lstStyle/>
          <a:p>
            <a:pPr marL="0" indent="0" defTabSz="914400">
              <a:buNone/>
              <a:defRPr/>
            </a:pPr>
            <a:r>
              <a:rPr lang="en-US" altLang="en-US" b="1" i="1" dirty="0">
                <a:solidFill>
                  <a:prstClr val="black"/>
                </a:solidFill>
              </a:rPr>
              <a:t>                             VA Pathfinder</a:t>
            </a:r>
          </a:p>
          <a:p>
            <a:pPr marL="0" indent="0" defTabSz="914400">
              <a:buNone/>
              <a:defRPr/>
            </a:pPr>
            <a:endParaRPr lang="en-US" altLang="en-US" dirty="0">
              <a:solidFill>
                <a:prstClr val="black"/>
              </a:solidFill>
            </a:endParaRP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19</a:t>
            </a:fld>
            <a:endParaRPr lang="en-US" dirty="0">
              <a:solidFill>
                <a:prstClr val="white"/>
              </a:solidFill>
            </a:endParaRPr>
          </a:p>
        </p:txBody>
      </p:sp>
      <p:sp>
        <p:nvSpPr>
          <p:cNvPr id="4" name="Title 3"/>
          <p:cNvSpPr>
            <a:spLocks noGrp="1"/>
          </p:cNvSpPr>
          <p:nvPr>
            <p:ph type="title"/>
          </p:nvPr>
        </p:nvSpPr>
        <p:spPr/>
        <p:txBody>
          <a:bodyPr>
            <a:normAutofit fontScale="90000"/>
          </a:bodyPr>
          <a:lstStyle/>
          <a:p>
            <a:r>
              <a:rPr lang="en-US" sz="3600" b="1" dirty="0">
                <a:solidFill>
                  <a:schemeClr val="bg1"/>
                </a:solidFill>
              </a:rPr>
              <a:t>2023 National Veterans Small Business Engagement</a:t>
            </a:r>
            <a:endParaRPr lang="en-US" sz="4000" dirty="0"/>
          </a:p>
        </p:txBody>
      </p:sp>
      <p:pic>
        <p:nvPicPr>
          <p:cNvPr id="5" name="Picture 4">
            <a:extLst>
              <a:ext uri="{FF2B5EF4-FFF2-40B4-BE49-F238E27FC236}">
                <a16:creationId xmlns:a16="http://schemas.microsoft.com/office/drawing/2014/main" id="{E17437CF-AD68-EB49-4C43-8D982141E0BE}"/>
              </a:ext>
            </a:extLst>
          </p:cNvPr>
          <p:cNvPicPr>
            <a:picLocks noChangeAspect="1"/>
          </p:cNvPicPr>
          <p:nvPr/>
        </p:nvPicPr>
        <p:blipFill>
          <a:blip r:embed="rId3"/>
          <a:stretch>
            <a:fillRect/>
          </a:stretch>
        </p:blipFill>
        <p:spPr>
          <a:xfrm>
            <a:off x="7057880" y="590235"/>
            <a:ext cx="1676545" cy="731583"/>
          </a:xfrm>
          <a:prstGeom prst="rect">
            <a:avLst/>
          </a:prstGeom>
        </p:spPr>
      </p:pic>
      <p:pic>
        <p:nvPicPr>
          <p:cNvPr id="9" name="Picture 8">
            <a:extLst>
              <a:ext uri="{FF2B5EF4-FFF2-40B4-BE49-F238E27FC236}">
                <a16:creationId xmlns:a16="http://schemas.microsoft.com/office/drawing/2014/main" id="{D42BE727-8619-E46F-F345-741C34B16A1C}"/>
              </a:ext>
            </a:extLst>
          </p:cNvPr>
          <p:cNvPicPr>
            <a:picLocks noChangeAspect="1"/>
          </p:cNvPicPr>
          <p:nvPr/>
        </p:nvPicPr>
        <p:blipFill>
          <a:blip r:embed="rId4"/>
          <a:stretch>
            <a:fillRect/>
          </a:stretch>
        </p:blipFill>
        <p:spPr>
          <a:xfrm>
            <a:off x="314325" y="1428498"/>
            <a:ext cx="8477250" cy="4695092"/>
          </a:xfrm>
          <a:prstGeom prst="rect">
            <a:avLst/>
          </a:prstGeom>
        </p:spPr>
      </p:pic>
    </p:spTree>
    <p:extLst>
      <p:ext uri="{BB962C8B-B14F-4D97-AF65-F5344CB8AC3E}">
        <p14:creationId xmlns:p14="http://schemas.microsoft.com/office/powerpoint/2010/main" val="4192430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C68CBD-6259-43CD-B86A-C951285146E0}"/>
              </a:ext>
            </a:extLst>
          </p:cNvPr>
          <p:cNvSpPr>
            <a:spLocks noGrp="1"/>
          </p:cNvSpPr>
          <p:nvPr>
            <p:ph idx="1"/>
          </p:nvPr>
        </p:nvSpPr>
        <p:spPr/>
        <p:txBody>
          <a:bodyPr>
            <a:normAutofit/>
          </a:bodyPr>
          <a:lstStyle/>
          <a:p>
            <a:pPr marL="0" indent="0" algn="ctr">
              <a:buNone/>
            </a:pPr>
            <a:r>
              <a:rPr lang="en-US" sz="2600" dirty="0"/>
              <a:t>Acquisitions and contractual commitments can only be made by Government officials having expressed authority to enter into such agreements on behalf of the United States Government. The only Government officials with such authority are Warranted Contracting Officials. Any discussions of procurement requirements do not constitute contractual direction or authorization of any kind. Future contractual directions, if any, shall only come from the cognizant Department of Veterans Affairs Warranted Contracting Officer.</a:t>
            </a:r>
          </a:p>
          <a:p>
            <a:endParaRPr lang="en-US" dirty="0"/>
          </a:p>
        </p:txBody>
      </p:sp>
      <p:sp>
        <p:nvSpPr>
          <p:cNvPr id="3" name="Slide Number Placeholder 2">
            <a:extLst>
              <a:ext uri="{FF2B5EF4-FFF2-40B4-BE49-F238E27FC236}">
                <a16:creationId xmlns:a16="http://schemas.microsoft.com/office/drawing/2014/main" id="{0270FE29-80B5-47D8-9822-4CAFEE721040}"/>
              </a:ext>
            </a:extLst>
          </p:cNvPr>
          <p:cNvSpPr>
            <a:spLocks noGrp="1"/>
          </p:cNvSpPr>
          <p:nvPr>
            <p:ph type="sldNum" sz="quarter" idx="12"/>
          </p:nvPr>
        </p:nvSpPr>
        <p:spPr/>
        <p:txBody>
          <a:bodyPr/>
          <a:lstStyle/>
          <a:p>
            <a:fld id="{D983F1FA-211D-3044-9E35-958DFBC26156}" type="slidenum">
              <a:rPr lang="en-US" smtClean="0">
                <a:solidFill>
                  <a:prstClr val="white"/>
                </a:solidFill>
              </a:rPr>
              <a:pPr/>
              <a:t>2</a:t>
            </a:fld>
            <a:endParaRPr lang="en-US" dirty="0">
              <a:solidFill>
                <a:prstClr val="white"/>
              </a:solidFill>
            </a:endParaRPr>
          </a:p>
        </p:txBody>
      </p:sp>
      <p:sp>
        <p:nvSpPr>
          <p:cNvPr id="4" name="Title 3">
            <a:extLst>
              <a:ext uri="{FF2B5EF4-FFF2-40B4-BE49-F238E27FC236}">
                <a16:creationId xmlns:a16="http://schemas.microsoft.com/office/drawing/2014/main" id="{749BAC53-0206-43B0-8C53-B805E2ED6386}"/>
              </a:ext>
            </a:extLst>
          </p:cNvPr>
          <p:cNvSpPr>
            <a:spLocks noGrp="1"/>
          </p:cNvSpPr>
          <p:nvPr>
            <p:ph type="title"/>
          </p:nvPr>
        </p:nvSpPr>
        <p:spPr>
          <a:xfrm>
            <a:off x="-72570" y="183006"/>
            <a:ext cx="9144000" cy="731520"/>
          </a:xfrm>
        </p:spPr>
        <p:txBody>
          <a:bodyPr>
            <a:normAutofit fontScale="90000"/>
          </a:bodyPr>
          <a:lstStyle/>
          <a:p>
            <a:r>
              <a:rPr lang="en-US" altLang="en-US" sz="3600" dirty="0">
                <a:latin typeface="Calibri" panose="020F0502020204030204" pitchFamily="34" charset="0"/>
                <a:cs typeface="Calibri" panose="020F0502020204030204" pitchFamily="34" charset="0"/>
              </a:rPr>
              <a:t>Acquisitions and Contractual Authority Disclaimer</a:t>
            </a:r>
            <a:br>
              <a:rPr lang="en-US" altLang="en-US" dirty="0">
                <a:solidFill>
                  <a:srgbClr val="002950"/>
                </a:solidFill>
                <a:latin typeface="Georgia" pitchFamily="18" charset="0"/>
              </a:rPr>
            </a:br>
            <a:endParaRPr lang="en-US" dirty="0"/>
          </a:p>
        </p:txBody>
      </p:sp>
    </p:spTree>
    <p:extLst>
      <p:ext uri="{BB962C8B-B14F-4D97-AF65-F5344CB8AC3E}">
        <p14:creationId xmlns:p14="http://schemas.microsoft.com/office/powerpoint/2010/main" val="1383035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8150" y="762000"/>
            <a:ext cx="8229600" cy="4343400"/>
          </a:xfrm>
        </p:spPr>
        <p:txBody>
          <a:bodyPr/>
          <a:lstStyle/>
          <a:p>
            <a:pPr marL="0" indent="0" defTabSz="914400">
              <a:buNone/>
              <a:defRPr/>
            </a:pPr>
            <a:r>
              <a:rPr lang="en-US" altLang="en-US" b="1" i="1" dirty="0">
                <a:solidFill>
                  <a:prstClr val="black"/>
                </a:solidFill>
              </a:rPr>
              <a:t>                 TAC Small Business Liaison</a:t>
            </a:r>
          </a:p>
          <a:p>
            <a:pPr marL="0" indent="0" defTabSz="914400">
              <a:buNone/>
              <a:defRPr/>
            </a:pPr>
            <a:endParaRPr lang="en-US" altLang="en-US" dirty="0">
              <a:solidFill>
                <a:prstClr val="black"/>
              </a:solidFill>
            </a:endParaRP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20</a:t>
            </a:fld>
            <a:endParaRPr lang="en-US" dirty="0">
              <a:solidFill>
                <a:prstClr val="white"/>
              </a:solidFill>
            </a:endParaRPr>
          </a:p>
        </p:txBody>
      </p:sp>
      <p:sp>
        <p:nvSpPr>
          <p:cNvPr id="4" name="Title 3"/>
          <p:cNvSpPr>
            <a:spLocks noGrp="1"/>
          </p:cNvSpPr>
          <p:nvPr>
            <p:ph type="title"/>
          </p:nvPr>
        </p:nvSpPr>
        <p:spPr/>
        <p:txBody>
          <a:bodyPr>
            <a:normAutofit fontScale="90000"/>
          </a:bodyPr>
          <a:lstStyle/>
          <a:p>
            <a:r>
              <a:rPr lang="en-US" sz="3600" b="1" dirty="0">
                <a:solidFill>
                  <a:schemeClr val="bg1"/>
                </a:solidFill>
              </a:rPr>
              <a:t>2023 National Veterans Small Business Engagement</a:t>
            </a:r>
            <a:endParaRPr lang="en-US" sz="4000" dirty="0"/>
          </a:p>
        </p:txBody>
      </p:sp>
      <p:pic>
        <p:nvPicPr>
          <p:cNvPr id="5" name="Picture 4">
            <a:extLst>
              <a:ext uri="{FF2B5EF4-FFF2-40B4-BE49-F238E27FC236}">
                <a16:creationId xmlns:a16="http://schemas.microsoft.com/office/drawing/2014/main" id="{E17437CF-AD68-EB49-4C43-8D982141E0BE}"/>
              </a:ext>
            </a:extLst>
          </p:cNvPr>
          <p:cNvPicPr>
            <a:picLocks noChangeAspect="1"/>
          </p:cNvPicPr>
          <p:nvPr/>
        </p:nvPicPr>
        <p:blipFill>
          <a:blip r:embed="rId3"/>
          <a:stretch>
            <a:fillRect/>
          </a:stretch>
        </p:blipFill>
        <p:spPr>
          <a:xfrm>
            <a:off x="7057880" y="590235"/>
            <a:ext cx="1676545" cy="731583"/>
          </a:xfrm>
          <a:prstGeom prst="rect">
            <a:avLst/>
          </a:prstGeom>
        </p:spPr>
      </p:pic>
      <p:sp>
        <p:nvSpPr>
          <p:cNvPr id="8" name="TextBox 7">
            <a:extLst>
              <a:ext uri="{FF2B5EF4-FFF2-40B4-BE49-F238E27FC236}">
                <a16:creationId xmlns:a16="http://schemas.microsoft.com/office/drawing/2014/main" id="{479DF478-EF77-2E32-1371-00D43F8542DF}"/>
              </a:ext>
            </a:extLst>
          </p:cNvPr>
          <p:cNvSpPr txBox="1"/>
          <p:nvPr/>
        </p:nvSpPr>
        <p:spPr>
          <a:xfrm>
            <a:off x="742950" y="1440788"/>
            <a:ext cx="7620000" cy="5115246"/>
          </a:xfrm>
          <a:prstGeom prst="rect">
            <a:avLst/>
          </a:prstGeom>
          <a:noFill/>
        </p:spPr>
        <p:txBody>
          <a:bodyPr wrap="square">
            <a:spAutoFit/>
          </a:bodyPr>
          <a:lstStyle/>
          <a:p>
            <a:pPr marL="342900" marR="0" lvl="0" indent="-342900" algn="l" defTabSz="914400" rtl="0" eaLnBrk="0" fontAlgn="auto" latinLnBrk="0" hangingPunct="0">
              <a:lnSpc>
                <a:spcPct val="100000"/>
              </a:lnSpc>
              <a:spcBef>
                <a:spcPct val="20000"/>
              </a:spcBef>
              <a:spcAft>
                <a:spcPts val="0"/>
              </a:spcAft>
              <a:buClrTx/>
              <a:buSzTx/>
              <a:buFont typeface="Arial" pitchFamily="34" charset="0"/>
              <a:buChar char="•"/>
              <a:tabLst/>
              <a:defRPr/>
            </a:pPr>
            <a:r>
              <a:rPr kumimoji="0" lang="en-US" sz="2400" b="0" i="0" u="none" strike="noStrike" kern="0" cap="none" spc="0" normalizeH="0" baseline="0" noProof="0" dirty="0">
                <a:ln>
                  <a:noFill/>
                </a:ln>
                <a:solidFill>
                  <a:srgbClr val="1C2445"/>
                </a:solidFill>
                <a:effectLst/>
                <a:uLnTx/>
                <a:uFillTx/>
                <a:latin typeface="Calibri"/>
                <a:ea typeface="+mn-ea"/>
                <a:cs typeface="+mn-cs"/>
              </a:rPr>
              <a:t>Serves as the TAC interface with the VA Office of Small and Disadvantaged Business Utilization (OSDBU) and the Small Business Administration (SBA)</a:t>
            </a:r>
          </a:p>
          <a:p>
            <a:pPr marL="342900" marR="0" lvl="0" indent="-342900" algn="l" defTabSz="914400" rtl="0" eaLnBrk="0" fontAlgn="auto" latinLnBrk="0" hangingPunct="0">
              <a:lnSpc>
                <a:spcPct val="100000"/>
              </a:lnSpc>
              <a:spcBef>
                <a:spcPct val="20000"/>
              </a:spcBef>
              <a:spcAft>
                <a:spcPts val="0"/>
              </a:spcAft>
              <a:buClrTx/>
              <a:buSzTx/>
              <a:buFont typeface="Arial" pitchFamily="34" charset="0"/>
              <a:buChar char="•"/>
              <a:tabLst/>
              <a:defRPr/>
            </a:pPr>
            <a:r>
              <a:rPr kumimoji="0" lang="en-US" sz="2400" b="0" i="0" u="none" strike="noStrike" kern="0" cap="none" spc="0" normalizeH="0" baseline="0" noProof="0" dirty="0">
                <a:ln>
                  <a:noFill/>
                </a:ln>
                <a:solidFill>
                  <a:srgbClr val="1C2445"/>
                </a:solidFill>
                <a:effectLst/>
                <a:uLnTx/>
                <a:uFillTx/>
                <a:latin typeface="Calibri"/>
                <a:ea typeface="+mn-ea"/>
                <a:cs typeface="+mn-cs"/>
              </a:rPr>
              <a:t>Responds to queries from Small Businesses on conducting business with the TAC</a:t>
            </a:r>
          </a:p>
          <a:p>
            <a:pPr marL="342900" marR="0" lvl="0" indent="-342900" defTabSz="91440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0" cap="none" spc="0" normalizeH="0" baseline="0" noProof="0" dirty="0">
                <a:ln>
                  <a:noFill/>
                </a:ln>
                <a:solidFill>
                  <a:srgbClr val="1C2445"/>
                </a:solidFill>
                <a:effectLst/>
                <a:uLnTx/>
                <a:uFillTx/>
                <a:latin typeface="Calibri"/>
                <a:ea typeface="+mn-ea"/>
              </a:rPr>
              <a:t>Promotes compliance with Public Law 109-461 (Veterans First Contracting Program), ensuring priority is given to SDVOSBs/VOSBs.</a:t>
            </a:r>
          </a:p>
          <a:p>
            <a:pPr algn="ctr">
              <a:buNone/>
            </a:pPr>
            <a:endParaRPr lang="en-US" sz="2400" dirty="0"/>
          </a:p>
          <a:p>
            <a:pPr algn="ctr">
              <a:buNone/>
            </a:pPr>
            <a:r>
              <a:rPr lang="en-US" sz="2400" dirty="0"/>
              <a:t>Tony Owens</a:t>
            </a:r>
          </a:p>
          <a:p>
            <a:pPr algn="ctr">
              <a:buNone/>
            </a:pPr>
            <a:r>
              <a:rPr lang="en-US" sz="2400" u="sng" kern="1200" dirty="0">
                <a:solidFill>
                  <a:schemeClr val="accent1">
                    <a:lumMod val="75000"/>
                  </a:schemeClr>
                </a:solidFill>
              </a:rPr>
              <a:t>Tony.Owens2@va.gov</a:t>
            </a:r>
            <a:endParaRPr lang="en-US" sz="2400" u="sng" kern="1200" dirty="0">
              <a:solidFill>
                <a:schemeClr val="accent1">
                  <a:lumMod val="75000"/>
                </a:schemeClr>
              </a:solidFill>
              <a:hlinkClick r:id="rId4">
                <a:extLst>
                  <a:ext uri="{A12FA001-AC4F-418D-AE19-62706E023703}">
                    <ahyp:hlinkClr xmlns:ahyp="http://schemas.microsoft.com/office/drawing/2018/hyperlinkcolor" val="tx"/>
                  </a:ext>
                </a:extLst>
              </a:hlinkClick>
            </a:endParaRPr>
          </a:p>
          <a:p>
            <a:pPr algn="ctr">
              <a:buNone/>
            </a:pPr>
            <a:r>
              <a:rPr lang="en-US" sz="2400" dirty="0"/>
              <a:t>848-377-5233</a:t>
            </a:r>
          </a:p>
          <a:p>
            <a:pPr marL="342900" marR="0" lvl="0" indent="-342900" defTabSz="91440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0" cap="none" spc="0" normalizeH="0" baseline="0" noProof="0" dirty="0">
              <a:ln>
                <a:noFill/>
              </a:ln>
              <a:solidFill>
                <a:srgbClr val="1C2445"/>
              </a:solidFill>
              <a:effectLst/>
              <a:uLnTx/>
              <a:uFillTx/>
              <a:latin typeface="Calibri"/>
              <a:ea typeface="+mn-ea"/>
            </a:endParaRPr>
          </a:p>
        </p:txBody>
      </p:sp>
    </p:spTree>
    <p:extLst>
      <p:ext uri="{BB962C8B-B14F-4D97-AF65-F5344CB8AC3E}">
        <p14:creationId xmlns:p14="http://schemas.microsoft.com/office/powerpoint/2010/main" val="2891690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8150" y="762000"/>
            <a:ext cx="8229600" cy="4343400"/>
          </a:xfrm>
        </p:spPr>
        <p:txBody>
          <a:bodyPr/>
          <a:lstStyle/>
          <a:p>
            <a:pPr marL="0" indent="0" defTabSz="914400">
              <a:buNone/>
              <a:defRPr/>
            </a:pPr>
            <a:r>
              <a:rPr lang="en-US" altLang="en-US" b="1" i="1" dirty="0">
                <a:solidFill>
                  <a:prstClr val="black"/>
                </a:solidFill>
              </a:rPr>
              <a:t>                 Small Business Programs</a:t>
            </a:r>
          </a:p>
          <a:p>
            <a:pPr marL="0" indent="0" defTabSz="914400">
              <a:buNone/>
              <a:defRPr/>
            </a:pPr>
            <a:endParaRPr lang="en-US" altLang="en-US" dirty="0">
              <a:solidFill>
                <a:prstClr val="black"/>
              </a:solidFill>
            </a:endParaRP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21</a:t>
            </a:fld>
            <a:endParaRPr lang="en-US" dirty="0">
              <a:solidFill>
                <a:prstClr val="white"/>
              </a:solidFill>
            </a:endParaRPr>
          </a:p>
        </p:txBody>
      </p:sp>
      <p:sp>
        <p:nvSpPr>
          <p:cNvPr id="4" name="Title 3"/>
          <p:cNvSpPr>
            <a:spLocks noGrp="1"/>
          </p:cNvSpPr>
          <p:nvPr>
            <p:ph type="title"/>
          </p:nvPr>
        </p:nvSpPr>
        <p:spPr/>
        <p:txBody>
          <a:bodyPr>
            <a:normAutofit fontScale="90000"/>
          </a:bodyPr>
          <a:lstStyle/>
          <a:p>
            <a:r>
              <a:rPr lang="en-US" sz="3600" b="1" dirty="0">
                <a:solidFill>
                  <a:schemeClr val="bg1"/>
                </a:solidFill>
              </a:rPr>
              <a:t>2023 National Veterans Small Business Engagement</a:t>
            </a:r>
            <a:endParaRPr lang="en-US" sz="4000" dirty="0"/>
          </a:p>
        </p:txBody>
      </p:sp>
      <p:pic>
        <p:nvPicPr>
          <p:cNvPr id="5" name="Picture 4">
            <a:extLst>
              <a:ext uri="{FF2B5EF4-FFF2-40B4-BE49-F238E27FC236}">
                <a16:creationId xmlns:a16="http://schemas.microsoft.com/office/drawing/2014/main" id="{E17437CF-AD68-EB49-4C43-8D982141E0BE}"/>
              </a:ext>
            </a:extLst>
          </p:cNvPr>
          <p:cNvPicPr>
            <a:picLocks noChangeAspect="1"/>
          </p:cNvPicPr>
          <p:nvPr/>
        </p:nvPicPr>
        <p:blipFill>
          <a:blip r:embed="rId3"/>
          <a:stretch>
            <a:fillRect/>
          </a:stretch>
        </p:blipFill>
        <p:spPr>
          <a:xfrm>
            <a:off x="7057880" y="590235"/>
            <a:ext cx="1676545" cy="731583"/>
          </a:xfrm>
          <a:prstGeom prst="rect">
            <a:avLst/>
          </a:prstGeom>
        </p:spPr>
      </p:pic>
      <p:pic>
        <p:nvPicPr>
          <p:cNvPr id="7" name="Picture 6">
            <a:extLst>
              <a:ext uri="{FF2B5EF4-FFF2-40B4-BE49-F238E27FC236}">
                <a16:creationId xmlns:a16="http://schemas.microsoft.com/office/drawing/2014/main" id="{77CCE0AA-962A-8B8D-376B-B68D0EAE98AA}"/>
              </a:ext>
            </a:extLst>
          </p:cNvPr>
          <p:cNvPicPr>
            <a:picLocks noChangeAspect="1"/>
          </p:cNvPicPr>
          <p:nvPr/>
        </p:nvPicPr>
        <p:blipFill>
          <a:blip r:embed="rId4"/>
          <a:stretch>
            <a:fillRect/>
          </a:stretch>
        </p:blipFill>
        <p:spPr>
          <a:xfrm>
            <a:off x="0" y="1607921"/>
            <a:ext cx="8968509" cy="4172266"/>
          </a:xfrm>
          <a:prstGeom prst="rect">
            <a:avLst/>
          </a:prstGeom>
        </p:spPr>
      </p:pic>
    </p:spTree>
    <p:extLst>
      <p:ext uri="{BB962C8B-B14F-4D97-AF65-F5344CB8AC3E}">
        <p14:creationId xmlns:p14="http://schemas.microsoft.com/office/powerpoint/2010/main" val="699734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6225" y="762000"/>
            <a:ext cx="8591550" cy="731520"/>
          </a:xfrm>
        </p:spPr>
        <p:txBody>
          <a:bodyPr>
            <a:normAutofit/>
          </a:bodyPr>
          <a:lstStyle/>
          <a:p>
            <a:pPr marL="0" indent="0" defTabSz="914400">
              <a:buNone/>
              <a:defRPr/>
            </a:pPr>
            <a:r>
              <a:rPr lang="en-US" altLang="en-US" b="1" i="1" dirty="0">
                <a:solidFill>
                  <a:prstClr val="black"/>
                </a:solidFill>
              </a:rPr>
              <a:t>Resources to Identify VA Opportunities</a:t>
            </a:r>
          </a:p>
          <a:p>
            <a:pPr marL="0" indent="0" defTabSz="914400">
              <a:buNone/>
              <a:defRPr/>
            </a:pPr>
            <a:endParaRPr lang="en-US" altLang="en-US" dirty="0">
              <a:solidFill>
                <a:prstClr val="black"/>
              </a:solidFill>
            </a:endParaRP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22</a:t>
            </a:fld>
            <a:endParaRPr lang="en-US" dirty="0">
              <a:solidFill>
                <a:prstClr val="white"/>
              </a:solidFill>
            </a:endParaRPr>
          </a:p>
        </p:txBody>
      </p:sp>
      <p:sp>
        <p:nvSpPr>
          <p:cNvPr id="4" name="Title 3"/>
          <p:cNvSpPr>
            <a:spLocks noGrp="1"/>
          </p:cNvSpPr>
          <p:nvPr>
            <p:ph type="title"/>
          </p:nvPr>
        </p:nvSpPr>
        <p:spPr/>
        <p:txBody>
          <a:bodyPr>
            <a:normAutofit fontScale="90000"/>
          </a:bodyPr>
          <a:lstStyle/>
          <a:p>
            <a:r>
              <a:rPr lang="en-US" sz="3600" b="1" dirty="0">
                <a:solidFill>
                  <a:schemeClr val="bg1"/>
                </a:solidFill>
              </a:rPr>
              <a:t>2023 National Veterans Small Business Engagement</a:t>
            </a:r>
            <a:endParaRPr lang="en-US" sz="4000" dirty="0"/>
          </a:p>
        </p:txBody>
      </p:sp>
      <p:pic>
        <p:nvPicPr>
          <p:cNvPr id="5" name="Picture 4">
            <a:extLst>
              <a:ext uri="{FF2B5EF4-FFF2-40B4-BE49-F238E27FC236}">
                <a16:creationId xmlns:a16="http://schemas.microsoft.com/office/drawing/2014/main" id="{E17437CF-AD68-EB49-4C43-8D982141E0BE}"/>
              </a:ext>
            </a:extLst>
          </p:cNvPr>
          <p:cNvPicPr>
            <a:picLocks noChangeAspect="1"/>
          </p:cNvPicPr>
          <p:nvPr/>
        </p:nvPicPr>
        <p:blipFill>
          <a:blip r:embed="rId3"/>
          <a:stretch>
            <a:fillRect/>
          </a:stretch>
        </p:blipFill>
        <p:spPr>
          <a:xfrm>
            <a:off x="7057880" y="590235"/>
            <a:ext cx="1676545" cy="731583"/>
          </a:xfrm>
          <a:prstGeom prst="rect">
            <a:avLst/>
          </a:prstGeom>
        </p:spPr>
      </p:pic>
      <p:pic>
        <p:nvPicPr>
          <p:cNvPr id="7" name="Picture 6">
            <a:extLst>
              <a:ext uri="{FF2B5EF4-FFF2-40B4-BE49-F238E27FC236}">
                <a16:creationId xmlns:a16="http://schemas.microsoft.com/office/drawing/2014/main" id="{42D2A23F-8D22-30BA-0D57-1B5E19EB85F5}"/>
              </a:ext>
            </a:extLst>
          </p:cNvPr>
          <p:cNvPicPr>
            <a:picLocks noChangeAspect="1"/>
          </p:cNvPicPr>
          <p:nvPr/>
        </p:nvPicPr>
        <p:blipFill>
          <a:blip r:embed="rId4"/>
          <a:stretch>
            <a:fillRect/>
          </a:stretch>
        </p:blipFill>
        <p:spPr>
          <a:xfrm>
            <a:off x="838200" y="1321755"/>
            <a:ext cx="7543800" cy="4668877"/>
          </a:xfrm>
          <a:prstGeom prst="rect">
            <a:avLst/>
          </a:prstGeom>
        </p:spPr>
      </p:pic>
    </p:spTree>
    <p:extLst>
      <p:ext uri="{BB962C8B-B14F-4D97-AF65-F5344CB8AC3E}">
        <p14:creationId xmlns:p14="http://schemas.microsoft.com/office/powerpoint/2010/main" val="3780180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9575" y="838200"/>
            <a:ext cx="6553201" cy="731520"/>
          </a:xfrm>
        </p:spPr>
        <p:txBody>
          <a:bodyPr>
            <a:normAutofit fontScale="92500"/>
          </a:bodyPr>
          <a:lstStyle/>
          <a:p>
            <a:pPr marL="0" indent="0" defTabSz="914400">
              <a:buNone/>
              <a:defRPr/>
            </a:pPr>
            <a:r>
              <a:rPr lang="en-US" altLang="en-US" b="1" i="1" dirty="0">
                <a:solidFill>
                  <a:prstClr val="black"/>
                </a:solidFill>
              </a:rPr>
              <a:t>Example Past and Current TAC Contracts</a:t>
            </a:r>
            <a:endParaRPr lang="en-US" altLang="en-US" dirty="0">
              <a:solidFill>
                <a:prstClr val="black"/>
              </a:solidFill>
            </a:endParaRP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23</a:t>
            </a:fld>
            <a:endParaRPr lang="en-US" dirty="0">
              <a:solidFill>
                <a:prstClr val="white"/>
              </a:solidFill>
            </a:endParaRPr>
          </a:p>
        </p:txBody>
      </p:sp>
      <p:sp>
        <p:nvSpPr>
          <p:cNvPr id="4" name="Title 3"/>
          <p:cNvSpPr>
            <a:spLocks noGrp="1"/>
          </p:cNvSpPr>
          <p:nvPr>
            <p:ph type="title"/>
          </p:nvPr>
        </p:nvSpPr>
        <p:spPr/>
        <p:txBody>
          <a:bodyPr>
            <a:normAutofit fontScale="90000"/>
          </a:bodyPr>
          <a:lstStyle/>
          <a:p>
            <a:r>
              <a:rPr lang="en-US" sz="3600" b="1" dirty="0">
                <a:solidFill>
                  <a:schemeClr val="bg1"/>
                </a:solidFill>
              </a:rPr>
              <a:t>2023 National Veterans Small Business Engagement</a:t>
            </a:r>
            <a:endParaRPr lang="en-US" sz="4000" dirty="0"/>
          </a:p>
        </p:txBody>
      </p:sp>
      <p:pic>
        <p:nvPicPr>
          <p:cNvPr id="5" name="Picture 4">
            <a:extLst>
              <a:ext uri="{FF2B5EF4-FFF2-40B4-BE49-F238E27FC236}">
                <a16:creationId xmlns:a16="http://schemas.microsoft.com/office/drawing/2014/main" id="{E17437CF-AD68-EB49-4C43-8D982141E0BE}"/>
              </a:ext>
            </a:extLst>
          </p:cNvPr>
          <p:cNvPicPr>
            <a:picLocks noChangeAspect="1"/>
          </p:cNvPicPr>
          <p:nvPr/>
        </p:nvPicPr>
        <p:blipFill>
          <a:blip r:embed="rId3"/>
          <a:stretch>
            <a:fillRect/>
          </a:stretch>
        </p:blipFill>
        <p:spPr>
          <a:xfrm>
            <a:off x="7057880" y="590235"/>
            <a:ext cx="1676545" cy="731583"/>
          </a:xfrm>
          <a:prstGeom prst="rect">
            <a:avLst/>
          </a:prstGeom>
        </p:spPr>
      </p:pic>
      <p:sp>
        <p:nvSpPr>
          <p:cNvPr id="7" name="TextBox 6">
            <a:extLst>
              <a:ext uri="{FF2B5EF4-FFF2-40B4-BE49-F238E27FC236}">
                <a16:creationId xmlns:a16="http://schemas.microsoft.com/office/drawing/2014/main" id="{60F75F38-A23F-A11D-AC55-DC1D3F17A46E}"/>
              </a:ext>
            </a:extLst>
          </p:cNvPr>
          <p:cNvSpPr txBox="1"/>
          <p:nvPr/>
        </p:nvSpPr>
        <p:spPr>
          <a:xfrm>
            <a:off x="409575" y="1508415"/>
            <a:ext cx="8277225" cy="5078313"/>
          </a:xfrm>
          <a:prstGeom prst="rect">
            <a:avLst/>
          </a:prstGeom>
          <a:noFill/>
        </p:spPr>
        <p:txBody>
          <a:bodyPr wrap="square" rtlCol="0">
            <a:spAutoFit/>
          </a:bodyPr>
          <a:lstStyle/>
          <a:p>
            <a:pPr marL="285750" indent="-285750">
              <a:buFont typeface="Arial" panose="020B0604020202020204" pitchFamily="34" charset="0"/>
              <a:buChar char="•"/>
            </a:pPr>
            <a:r>
              <a:rPr lang="en-US" b="1" dirty="0"/>
              <a:t>Transformation Twenty-One Total Technology – Next Generation (T4NG)</a:t>
            </a:r>
          </a:p>
          <a:p>
            <a:pPr marL="283464" lvl="1"/>
            <a:r>
              <a:rPr lang="en-US" dirty="0"/>
              <a:t>Enterprise contractual solution covering a wide range of IT and Health IT Services,</a:t>
            </a:r>
          </a:p>
          <a:p>
            <a:pPr marL="283464" lvl="1"/>
            <a:r>
              <a:rPr lang="en-US" dirty="0"/>
              <a:t>Including program management and strategic planning, systems and software engineering, enterprise networks, cyber security, operations and maintenance.</a:t>
            </a:r>
          </a:p>
          <a:p>
            <a:pPr marL="740664" lvl="2">
              <a:buFont typeface="Courier New" panose="02070309020205020404" pitchFamily="49" charset="0"/>
              <a:buChar char="o"/>
            </a:pPr>
            <a:r>
              <a:rPr lang="en-US" dirty="0"/>
              <a:t>  37 Active Contracts (17 SDVOSBs </a:t>
            </a:r>
            <a:r>
              <a:rPr lang="en-US"/>
              <a:t>and 20 </a:t>
            </a:r>
            <a:r>
              <a:rPr lang="en-US" dirty="0"/>
              <a:t>LBs)</a:t>
            </a:r>
          </a:p>
          <a:p>
            <a:pPr marL="740664" lvl="2">
              <a:buFont typeface="Courier New" panose="02070309020205020404" pitchFamily="49" charset="0"/>
              <a:buChar char="o"/>
            </a:pPr>
            <a:r>
              <a:rPr lang="en-US" dirty="0"/>
              <a:t>  $22.3 Billion Ceiling</a:t>
            </a:r>
          </a:p>
          <a:p>
            <a:pPr marL="740664" lvl="2">
              <a:buFont typeface="Courier New" panose="02070309020205020404" pitchFamily="49" charset="0"/>
              <a:buChar char="o"/>
            </a:pPr>
            <a:r>
              <a:rPr lang="en-US" dirty="0"/>
              <a:t>  $5.575 Billion Ceiling Available for Other Federal Agencies</a:t>
            </a:r>
          </a:p>
          <a:p>
            <a:pPr marL="740664" lvl="2">
              <a:buFont typeface="Courier New" panose="02070309020205020404" pitchFamily="49" charset="0"/>
              <a:buChar char="o"/>
            </a:pPr>
            <a:r>
              <a:rPr lang="en-US" dirty="0"/>
              <a:t>  Period of Performance: 3/7/2021 to 3/6/2026  </a:t>
            </a:r>
          </a:p>
          <a:p>
            <a:pPr marL="283464" lvl="1">
              <a:buFont typeface="Courier New" panose="02070309020205020404" pitchFamily="49" charset="0"/>
              <a:buChar char="o"/>
            </a:pPr>
            <a:endParaRPr lang="en-US" sz="1200" dirty="0"/>
          </a:p>
          <a:p>
            <a:pPr marL="112014" indent="-285750">
              <a:buFont typeface="Arial" panose="020B0604020202020204" pitchFamily="34" charset="0"/>
              <a:buChar char="•"/>
            </a:pPr>
            <a:r>
              <a:rPr lang="en-US" b="1" dirty="0"/>
              <a:t>Enterprise-Wide Cloud Capacity and Services</a:t>
            </a:r>
          </a:p>
          <a:p>
            <a:pPr marL="283464" lvl="1"/>
            <a:r>
              <a:rPr lang="en-US" dirty="0"/>
              <a:t>Provides Microsoft Azure and Amazon Web Services Infrastructure as a Service, Platform as a Service and Software as a Service for existing programs/projects that are currently in the cloud as well as new programs/projects that will be migrated to the cloud. </a:t>
            </a:r>
          </a:p>
          <a:p>
            <a:pPr marL="740664" lvl="3">
              <a:buFont typeface="Courier New" panose="02070309020205020404" pitchFamily="49" charset="0"/>
              <a:buChar char="o"/>
            </a:pPr>
            <a:r>
              <a:rPr lang="en-US" dirty="0"/>
              <a:t>  One Contract (SDVOSB); $495 Million Total Value</a:t>
            </a:r>
          </a:p>
          <a:p>
            <a:pPr marL="740664" lvl="3">
              <a:buFont typeface="Courier New" panose="02070309020205020404" pitchFamily="49" charset="0"/>
              <a:buChar char="o"/>
            </a:pPr>
            <a:r>
              <a:rPr lang="en-US" dirty="0"/>
              <a:t>  Period of Performance: 9/6/2017 to 9/5/2022</a:t>
            </a:r>
          </a:p>
          <a:p>
            <a:pPr marL="283464" lvl="1"/>
            <a:endParaRPr lang="en-US" dirty="0"/>
          </a:p>
          <a:p>
            <a:endParaRPr lang="en-US" dirty="0"/>
          </a:p>
        </p:txBody>
      </p:sp>
    </p:spTree>
    <p:extLst>
      <p:ext uri="{BB962C8B-B14F-4D97-AF65-F5344CB8AC3E}">
        <p14:creationId xmlns:p14="http://schemas.microsoft.com/office/powerpoint/2010/main" val="1717298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24</a:t>
            </a:fld>
            <a:endParaRPr lang="en-US" dirty="0">
              <a:solidFill>
                <a:prstClr val="white"/>
              </a:solidFill>
            </a:endParaRPr>
          </a:p>
        </p:txBody>
      </p:sp>
      <p:sp>
        <p:nvSpPr>
          <p:cNvPr id="4" name="Title 3"/>
          <p:cNvSpPr>
            <a:spLocks noGrp="1"/>
          </p:cNvSpPr>
          <p:nvPr>
            <p:ph type="title"/>
          </p:nvPr>
        </p:nvSpPr>
        <p:spPr/>
        <p:txBody>
          <a:bodyPr>
            <a:noAutofit/>
          </a:bodyPr>
          <a:lstStyle/>
          <a:p>
            <a:r>
              <a:rPr lang="en-US" sz="3200" dirty="0"/>
              <a:t>2023 National Veterans Small Business Engagement</a:t>
            </a:r>
          </a:p>
        </p:txBody>
      </p:sp>
      <p:graphicFrame>
        <p:nvGraphicFramePr>
          <p:cNvPr id="5" name="Content Placeholder 5" descr="Opportunities Forecast FY 2018-2019">
            <a:extLst>
              <a:ext uri="{FF2B5EF4-FFF2-40B4-BE49-F238E27FC236}">
                <a16:creationId xmlns:a16="http://schemas.microsoft.com/office/drawing/2014/main" id="{A2E40730-6F88-4BD5-BC56-5B873D734A29}"/>
              </a:ext>
            </a:extLst>
          </p:cNvPr>
          <p:cNvGraphicFramePr>
            <a:graphicFrameLocks/>
          </p:cNvGraphicFramePr>
          <p:nvPr>
            <p:extLst>
              <p:ext uri="{D42A27DB-BD31-4B8C-83A1-F6EECF244321}">
                <p14:modId xmlns:p14="http://schemas.microsoft.com/office/powerpoint/2010/main" val="3317046017"/>
              </p:ext>
            </p:extLst>
          </p:nvPr>
        </p:nvGraphicFramePr>
        <p:xfrm>
          <a:off x="381000" y="1905000"/>
          <a:ext cx="8153400" cy="3656965"/>
        </p:xfrm>
        <a:graphic>
          <a:graphicData uri="http://schemas.openxmlformats.org/drawingml/2006/table">
            <a:tbl>
              <a:tblPr firstRow="1" bandRow="1"/>
              <a:tblGrid>
                <a:gridCol w="1637903">
                  <a:extLst>
                    <a:ext uri="{9D8B030D-6E8A-4147-A177-3AD203B41FA5}">
                      <a16:colId xmlns:a16="http://schemas.microsoft.com/office/drawing/2014/main" val="20000"/>
                    </a:ext>
                  </a:extLst>
                </a:gridCol>
                <a:gridCol w="1637903">
                  <a:extLst>
                    <a:ext uri="{9D8B030D-6E8A-4147-A177-3AD203B41FA5}">
                      <a16:colId xmlns:a16="http://schemas.microsoft.com/office/drawing/2014/main" val="20001"/>
                    </a:ext>
                  </a:extLst>
                </a:gridCol>
                <a:gridCol w="1637903">
                  <a:extLst>
                    <a:ext uri="{9D8B030D-6E8A-4147-A177-3AD203B41FA5}">
                      <a16:colId xmlns:a16="http://schemas.microsoft.com/office/drawing/2014/main" val="20002"/>
                    </a:ext>
                  </a:extLst>
                </a:gridCol>
                <a:gridCol w="1505546">
                  <a:extLst>
                    <a:ext uri="{9D8B030D-6E8A-4147-A177-3AD203B41FA5}">
                      <a16:colId xmlns:a16="http://schemas.microsoft.com/office/drawing/2014/main" val="20003"/>
                    </a:ext>
                  </a:extLst>
                </a:gridCol>
                <a:gridCol w="1734145">
                  <a:extLst>
                    <a:ext uri="{9D8B030D-6E8A-4147-A177-3AD203B41FA5}">
                      <a16:colId xmlns:a16="http://schemas.microsoft.com/office/drawing/2014/main" val="1905944303"/>
                    </a:ext>
                  </a:extLst>
                </a:gridCol>
              </a:tblGrid>
              <a:tr h="37084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dirty="0"/>
                        <a:t>Requirement</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dirty="0"/>
                        <a:t>Description</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dirty="0"/>
                        <a:t>Anticipated</a:t>
                      </a:r>
                    </a:p>
                    <a:p>
                      <a:pPr algn="ctr"/>
                      <a:r>
                        <a:rPr lang="en-US" dirty="0"/>
                        <a:t>Date Needed</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dirty="0"/>
                        <a:t>Range of</a:t>
                      </a:r>
                    </a:p>
                    <a:p>
                      <a:pPr algn="ctr"/>
                      <a:r>
                        <a:rPr lang="en-US" dirty="0"/>
                        <a:t>Value $</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algn="ctr" defTabSz="457200" rtl="0" eaLnBrk="1" latinLnBrk="0" hangingPunct="1"/>
                      <a:r>
                        <a:rPr lang="en-US" sz="1800" b="1" kern="1200" dirty="0">
                          <a:solidFill>
                            <a:schemeClr val="lt1"/>
                          </a:solidFill>
                          <a:latin typeface="Calibri"/>
                          <a:ea typeface="+mn-ea"/>
                          <a:cs typeface="+mn-cs"/>
                        </a:rPr>
                        <a:t>VA CO</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70840">
                <a:tc>
                  <a:txBody>
                    <a:bodyPr/>
                    <a:lstStyle/>
                    <a:p>
                      <a:pPr algn="ctr" fontAlgn="t"/>
                      <a:r>
                        <a:rPr lang="en-US" sz="900" b="0" i="0" u="none" strike="noStrike" dirty="0">
                          <a:solidFill>
                            <a:srgbClr val="000000"/>
                          </a:solidFill>
                          <a:effectLst/>
                          <a:latin typeface="Verdana" panose="020B0604030504040204" pitchFamily="34" charset="0"/>
                        </a:rPr>
                        <a:t>L-Soft Maintenance Recompete</a:t>
                      </a:r>
                      <a:br>
                        <a:rPr lang="en-US" sz="900" b="0" i="0" u="none" strike="noStrike" dirty="0">
                          <a:solidFill>
                            <a:srgbClr val="000000"/>
                          </a:solidFill>
                          <a:effectLst/>
                          <a:latin typeface="Verdana" panose="020B0604030504040204" pitchFamily="34" charset="0"/>
                        </a:rPr>
                      </a:br>
                      <a:endParaRPr lang="en-US" sz="900" b="0" i="0" u="none" strike="noStrike" dirty="0">
                        <a:solidFill>
                          <a:srgbClr val="000000"/>
                        </a:solidFill>
                        <a:effectLst/>
                        <a:latin typeface="Verdana" panose="020B0604030504040204" pitchFamily="34" charset="0"/>
                      </a:endParaRP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FY24 - 1st Qtr</a:t>
                      </a: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Less than $25,000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3">
                            <a:extLst>
                              <a:ext uri="{A12FA001-AC4F-418D-AE19-62706E023703}">
                                <ahyp:hlinkClr xmlns:ahyp="http://schemas.microsoft.com/office/drawing/2018/hyperlinkcolor" val="tx"/>
                              </a:ext>
                            </a:extLst>
                          </a:hlinkClick>
                        </a:rPr>
                        <a:t>Evan.Schlisserman@va.gov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70840">
                <a:tc>
                  <a:txBody>
                    <a:bodyPr/>
                    <a:lstStyle/>
                    <a:p>
                      <a:pPr algn="ctr" fontAlgn="t"/>
                      <a:r>
                        <a:rPr lang="en-US" sz="900" b="0" i="0" u="none" strike="noStrike">
                          <a:solidFill>
                            <a:srgbClr val="000000"/>
                          </a:solidFill>
                          <a:effectLst/>
                          <a:latin typeface="Verdana" panose="020B0604030504040204" pitchFamily="34" charset="0"/>
                        </a:rPr>
                        <a:t>GitHub Enterprise</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dirty="0">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FY24 - 2nd Qtr</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Less than $25,000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4">
                            <a:extLst>
                              <a:ext uri="{A12FA001-AC4F-418D-AE19-62706E023703}">
                                <ahyp:hlinkClr xmlns:ahyp="http://schemas.microsoft.com/office/drawing/2018/hyperlinkcolor" val="tx"/>
                              </a:ext>
                            </a:extLst>
                          </a:hlinkClick>
                        </a:rPr>
                        <a:t>Lori.Walker1@va.gov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370840">
                <a:tc>
                  <a:txBody>
                    <a:bodyPr/>
                    <a:lstStyle/>
                    <a:p>
                      <a:pPr algn="ctr" fontAlgn="t"/>
                      <a:r>
                        <a:rPr lang="en-US" sz="900" b="0" i="0" u="none" strike="noStrike">
                          <a:solidFill>
                            <a:srgbClr val="000000"/>
                          </a:solidFill>
                          <a:effectLst/>
                          <a:latin typeface="Verdana" panose="020B0604030504040204" pitchFamily="34" charset="0"/>
                        </a:rPr>
                        <a:t>SmartSheet SaaS</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dirty="0">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FY24 - 1st Qtr</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Less than $25,000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5">
                            <a:extLst>
                              <a:ext uri="{A12FA001-AC4F-418D-AE19-62706E023703}">
                                <ahyp:hlinkClr xmlns:ahyp="http://schemas.microsoft.com/office/drawing/2018/hyperlinkcolor" val="tx"/>
                              </a:ext>
                            </a:extLst>
                          </a:hlinkClick>
                        </a:rPr>
                        <a:t>Kathryn.Pantages@va.gov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70840">
                <a:tc>
                  <a:txBody>
                    <a:bodyPr/>
                    <a:lstStyle/>
                    <a:p>
                      <a:pPr algn="ctr" fontAlgn="t"/>
                      <a:r>
                        <a:rPr lang="en-US" sz="900" b="0" i="0" u="none" strike="noStrike">
                          <a:solidFill>
                            <a:srgbClr val="000000"/>
                          </a:solidFill>
                          <a:effectLst/>
                          <a:latin typeface="Verdana" panose="020B0604030504040204" pitchFamily="34" charset="0"/>
                        </a:rPr>
                        <a:t>NetScout Maintenance</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dirty="0">
                          <a:solidFill>
                            <a:srgbClr val="000000"/>
                          </a:solidFill>
                          <a:effectLst/>
                          <a:latin typeface="Verdana" panose="020B0604030504040204" pitchFamily="34" charset="0"/>
                        </a:rPr>
                        <a:t>FY24 - 1st </a:t>
                      </a:r>
                      <a:r>
                        <a:rPr lang="en-US" sz="900" b="0" i="0" u="none" strike="noStrike" dirty="0" err="1">
                          <a:solidFill>
                            <a:srgbClr val="000000"/>
                          </a:solidFill>
                          <a:effectLst/>
                          <a:latin typeface="Verdana" panose="020B0604030504040204" pitchFamily="34" charset="0"/>
                        </a:rPr>
                        <a:t>Qtr</a:t>
                      </a:r>
                      <a:endParaRPr lang="en-US" sz="900" b="0" i="0" u="none" strike="noStrike" dirty="0">
                        <a:solidFill>
                          <a:srgbClr val="000000"/>
                        </a:solidFill>
                        <a:effectLst/>
                        <a:latin typeface="Verdana" panose="020B0604030504040204" pitchFamily="34" charset="0"/>
                      </a:endParaRP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Between $25,000 and $100,000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6">
                            <a:extLst>
                              <a:ext uri="{A12FA001-AC4F-418D-AE19-62706E023703}">
                                <ahyp:hlinkClr xmlns:ahyp="http://schemas.microsoft.com/office/drawing/2018/hyperlinkcolor" val="tx"/>
                              </a:ext>
                            </a:extLst>
                          </a:hlinkClick>
                        </a:rPr>
                        <a:t>Patrick.Hamilton2@va.gov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370840">
                <a:tc>
                  <a:txBody>
                    <a:bodyPr/>
                    <a:lstStyle/>
                    <a:p>
                      <a:pPr algn="ctr" fontAlgn="t"/>
                      <a:r>
                        <a:rPr lang="en-US" sz="900" b="0" i="0" u="none" strike="noStrike">
                          <a:solidFill>
                            <a:srgbClr val="000000"/>
                          </a:solidFill>
                          <a:effectLst/>
                          <a:latin typeface="Verdana" panose="020B0604030504040204" pitchFamily="34" charset="0"/>
                        </a:rPr>
                        <a:t>Salem- Paging System</a:t>
                      </a:r>
                    </a:p>
                  </a:txBody>
                  <a:tcPr marL="9525" marR="9525" marT="9525"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dirty="0">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dirty="0">
                          <a:solidFill>
                            <a:srgbClr val="000000"/>
                          </a:solidFill>
                          <a:effectLst/>
                          <a:latin typeface="Verdana" panose="020B0604030504040204" pitchFamily="34" charset="0"/>
                        </a:rPr>
                        <a:t>FY24 - 1st </a:t>
                      </a:r>
                      <a:r>
                        <a:rPr lang="en-US" sz="900" b="0" i="0" u="none" strike="noStrike" dirty="0" err="1">
                          <a:solidFill>
                            <a:srgbClr val="000000"/>
                          </a:solidFill>
                          <a:effectLst/>
                          <a:latin typeface="Verdana" panose="020B0604030504040204" pitchFamily="34" charset="0"/>
                        </a:rPr>
                        <a:t>Qtr</a:t>
                      </a:r>
                      <a:endParaRPr lang="en-US" sz="900" b="0" i="0" u="none" strike="noStrike" dirty="0">
                        <a:solidFill>
                          <a:srgbClr val="000000"/>
                        </a:solidFill>
                        <a:effectLst/>
                        <a:latin typeface="Verdana" panose="020B0604030504040204" pitchFamily="34" charset="0"/>
                      </a:endParaRPr>
                    </a:p>
                  </a:txBody>
                  <a:tcPr marL="9525" marR="9525" marT="9525"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dirty="0">
                          <a:solidFill>
                            <a:srgbClr val="000000"/>
                          </a:solidFill>
                          <a:effectLst/>
                          <a:latin typeface="Verdana" panose="020B0604030504040204" pitchFamily="34" charset="0"/>
                        </a:rPr>
                        <a:t>Between $25,000 and $100,000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7">
                            <a:extLst>
                              <a:ext uri="{A12FA001-AC4F-418D-AE19-62706E023703}">
                                <ahyp:hlinkClr xmlns:ahyp="http://schemas.microsoft.com/office/drawing/2018/hyperlinkcolor" val="tx"/>
                              </a:ext>
                            </a:extLst>
                          </a:hlinkClick>
                        </a:rPr>
                        <a:t>Matthew.Truex1@va.gov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370840">
                <a:tc>
                  <a:txBody>
                    <a:bodyPr/>
                    <a:lstStyle/>
                    <a:p>
                      <a:pPr algn="ctr" fontAlgn="t"/>
                      <a:r>
                        <a:rPr lang="en-US" sz="900" b="0" i="0" u="none" strike="noStrike">
                          <a:solidFill>
                            <a:srgbClr val="000000"/>
                          </a:solidFill>
                          <a:effectLst/>
                          <a:latin typeface="Verdana" panose="020B0604030504040204" pitchFamily="34" charset="0"/>
                        </a:rPr>
                        <a:t>ViTel Net</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FY24 - 4th Qtr</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dirty="0">
                          <a:solidFill>
                            <a:srgbClr val="000000"/>
                          </a:solidFill>
                          <a:effectLst/>
                          <a:latin typeface="Verdana" panose="020B0604030504040204" pitchFamily="34" charset="0"/>
                        </a:rPr>
                        <a:t>Between $25,000 and $100,000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8">
                            <a:extLst>
                              <a:ext uri="{A12FA001-AC4F-418D-AE19-62706E023703}">
                                <ahyp:hlinkClr xmlns:ahyp="http://schemas.microsoft.com/office/drawing/2018/hyperlinkcolor" val="tx"/>
                              </a:ext>
                            </a:extLst>
                          </a:hlinkClick>
                        </a:rPr>
                        <a:t>Debra.Clayton2@va.gov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6"/>
                  </a:ext>
                </a:extLst>
              </a:tr>
              <a:tr h="370840">
                <a:tc>
                  <a:txBody>
                    <a:bodyPr/>
                    <a:lstStyle/>
                    <a:p>
                      <a:pPr algn="ctr" fontAlgn="t"/>
                      <a:r>
                        <a:rPr lang="en-US" sz="900" b="0" i="0" u="none" strike="noStrike">
                          <a:solidFill>
                            <a:srgbClr val="000000"/>
                          </a:solidFill>
                          <a:effectLst/>
                          <a:latin typeface="Verdana" panose="020B0604030504040204" pitchFamily="34" charset="0"/>
                        </a:rPr>
                        <a:t>Amplifire</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FY24 - 1st Qtr</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dirty="0">
                          <a:solidFill>
                            <a:srgbClr val="000000"/>
                          </a:solidFill>
                          <a:effectLst/>
                          <a:latin typeface="Verdana" panose="020B0604030504040204" pitchFamily="34" charset="0"/>
                        </a:rPr>
                        <a:t>Between $25,000 and $100,000</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fontAlgn="t"/>
                      <a:r>
                        <a:rPr lang="en-US" sz="900" b="0" i="0" u="sng" strike="noStrike" dirty="0">
                          <a:solidFill>
                            <a:srgbClr val="0070C0"/>
                          </a:solidFill>
                          <a:effectLst/>
                          <a:latin typeface="Arial" panose="020B0604020202020204" pitchFamily="34" charset="0"/>
                          <a:hlinkClick r:id="rId9">
                            <a:extLst>
                              <a:ext uri="{A12FA001-AC4F-418D-AE19-62706E023703}">
                                <ahyp:hlinkClr xmlns:ahyp="http://schemas.microsoft.com/office/drawing/2018/hyperlinkcolor" val="tx"/>
                              </a:ext>
                            </a:extLst>
                          </a:hlinkClick>
                        </a:rPr>
                        <a:t>Edward.Hebert@va.gov</a:t>
                      </a:r>
                      <a:endParaRPr lang="en-US" sz="900" b="0" i="0" u="sng" strike="noStrike" dirty="0">
                        <a:solidFill>
                          <a:srgbClr val="0070C0"/>
                        </a:solidFill>
                        <a:effectLst/>
                        <a:latin typeface="Arial" panose="020B0604020202020204" pitchFamily="34" charset="0"/>
                      </a:endParaRP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2382937835"/>
                  </a:ext>
                </a:extLst>
              </a:tr>
              <a:tr h="370840">
                <a:tc>
                  <a:txBody>
                    <a:bodyPr/>
                    <a:lstStyle/>
                    <a:p>
                      <a:pPr algn="ctr" fontAlgn="t"/>
                      <a:r>
                        <a:rPr lang="en-US" sz="900" b="0" i="0" u="none" strike="noStrike">
                          <a:solidFill>
                            <a:srgbClr val="000000"/>
                          </a:solidFill>
                          <a:effectLst/>
                          <a:latin typeface="Verdana" panose="020B0604030504040204" pitchFamily="34" charset="0"/>
                        </a:rPr>
                        <a:t>Dino Maintenance</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FY24 - 1st Qtr</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Between $25,000 and $100,000</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9">
                            <a:extLst>
                              <a:ext uri="{A12FA001-AC4F-418D-AE19-62706E023703}">
                                <ahyp:hlinkClr xmlns:ahyp="http://schemas.microsoft.com/office/drawing/2018/hyperlinkcolor" val="tx"/>
                              </a:ext>
                            </a:extLst>
                          </a:hlinkClick>
                        </a:rPr>
                        <a:t>Edward.Hebert@va.gov</a:t>
                      </a:r>
                      <a:endParaRPr lang="en-US" sz="900" b="0" i="0" u="sng" strike="noStrike" dirty="0">
                        <a:solidFill>
                          <a:srgbClr val="0070C0"/>
                        </a:solidFill>
                        <a:effectLst/>
                        <a:latin typeface="Arial" panose="020B0604020202020204" pitchFamily="34" charset="0"/>
                      </a:endParaRP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828820185"/>
                  </a:ext>
                </a:extLst>
              </a:tr>
            </a:tbl>
          </a:graphicData>
        </a:graphic>
      </p:graphicFrame>
      <p:sp>
        <p:nvSpPr>
          <p:cNvPr id="6" name="TextBox 5">
            <a:extLst>
              <a:ext uri="{FF2B5EF4-FFF2-40B4-BE49-F238E27FC236}">
                <a16:creationId xmlns:a16="http://schemas.microsoft.com/office/drawing/2014/main" id="{8138B905-B6C8-4EAF-036A-547BB8BFE8A8}"/>
              </a:ext>
            </a:extLst>
          </p:cNvPr>
          <p:cNvSpPr txBox="1"/>
          <p:nvPr/>
        </p:nvSpPr>
        <p:spPr>
          <a:xfrm>
            <a:off x="381000" y="1063228"/>
            <a:ext cx="4576762" cy="523220"/>
          </a:xfrm>
          <a:prstGeom prst="rect">
            <a:avLst/>
          </a:prstGeom>
          <a:noFill/>
        </p:spPr>
        <p:txBody>
          <a:bodyPr wrap="square">
            <a:spAutoFit/>
          </a:bodyPr>
          <a:lstStyle/>
          <a:p>
            <a:r>
              <a:rPr lang="en-US" sz="2800" b="1" i="1" dirty="0"/>
              <a:t>Forecast of Opportunities</a:t>
            </a:r>
          </a:p>
        </p:txBody>
      </p:sp>
      <p:pic>
        <p:nvPicPr>
          <p:cNvPr id="7" name="Picture 6">
            <a:extLst>
              <a:ext uri="{FF2B5EF4-FFF2-40B4-BE49-F238E27FC236}">
                <a16:creationId xmlns:a16="http://schemas.microsoft.com/office/drawing/2014/main" id="{225E9E33-A4B5-331A-5633-074F9ABDEDED}"/>
              </a:ext>
            </a:extLst>
          </p:cNvPr>
          <p:cNvPicPr>
            <a:picLocks noChangeAspect="1"/>
          </p:cNvPicPr>
          <p:nvPr/>
        </p:nvPicPr>
        <p:blipFill>
          <a:blip r:embed="rId10"/>
          <a:stretch>
            <a:fillRect/>
          </a:stretch>
        </p:blipFill>
        <p:spPr>
          <a:xfrm>
            <a:off x="7208385" y="597348"/>
            <a:ext cx="1554615" cy="682811"/>
          </a:xfrm>
          <a:prstGeom prst="rect">
            <a:avLst/>
          </a:prstGeom>
        </p:spPr>
      </p:pic>
    </p:spTree>
    <p:extLst>
      <p:ext uri="{BB962C8B-B14F-4D97-AF65-F5344CB8AC3E}">
        <p14:creationId xmlns:p14="http://schemas.microsoft.com/office/powerpoint/2010/main" val="1162984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25</a:t>
            </a:fld>
            <a:endParaRPr lang="en-US" dirty="0">
              <a:solidFill>
                <a:prstClr val="white"/>
              </a:solidFill>
            </a:endParaRPr>
          </a:p>
        </p:txBody>
      </p:sp>
      <p:sp>
        <p:nvSpPr>
          <p:cNvPr id="4" name="Title 3"/>
          <p:cNvSpPr>
            <a:spLocks noGrp="1"/>
          </p:cNvSpPr>
          <p:nvPr>
            <p:ph type="title"/>
          </p:nvPr>
        </p:nvSpPr>
        <p:spPr/>
        <p:txBody>
          <a:bodyPr>
            <a:noAutofit/>
          </a:bodyPr>
          <a:lstStyle/>
          <a:p>
            <a:r>
              <a:rPr lang="en-US" sz="3200" dirty="0"/>
              <a:t>2023 National Veterans Small Business Engagement</a:t>
            </a:r>
          </a:p>
        </p:txBody>
      </p:sp>
      <p:graphicFrame>
        <p:nvGraphicFramePr>
          <p:cNvPr id="5" name="Content Placeholder 5" descr="Opportunities Forecast FY 2018-2019">
            <a:extLst>
              <a:ext uri="{FF2B5EF4-FFF2-40B4-BE49-F238E27FC236}">
                <a16:creationId xmlns:a16="http://schemas.microsoft.com/office/drawing/2014/main" id="{A2E40730-6F88-4BD5-BC56-5B873D734A29}"/>
              </a:ext>
            </a:extLst>
          </p:cNvPr>
          <p:cNvGraphicFramePr>
            <a:graphicFrameLocks/>
          </p:cNvGraphicFramePr>
          <p:nvPr>
            <p:extLst>
              <p:ext uri="{D42A27DB-BD31-4B8C-83A1-F6EECF244321}">
                <p14:modId xmlns:p14="http://schemas.microsoft.com/office/powerpoint/2010/main" val="1829118434"/>
              </p:ext>
            </p:extLst>
          </p:nvPr>
        </p:nvGraphicFramePr>
        <p:xfrm>
          <a:off x="381000" y="1905000"/>
          <a:ext cx="8153400" cy="3656965"/>
        </p:xfrm>
        <a:graphic>
          <a:graphicData uri="http://schemas.openxmlformats.org/drawingml/2006/table">
            <a:tbl>
              <a:tblPr firstRow="1" bandRow="1"/>
              <a:tblGrid>
                <a:gridCol w="1637903">
                  <a:extLst>
                    <a:ext uri="{9D8B030D-6E8A-4147-A177-3AD203B41FA5}">
                      <a16:colId xmlns:a16="http://schemas.microsoft.com/office/drawing/2014/main" val="20000"/>
                    </a:ext>
                  </a:extLst>
                </a:gridCol>
                <a:gridCol w="1637903">
                  <a:extLst>
                    <a:ext uri="{9D8B030D-6E8A-4147-A177-3AD203B41FA5}">
                      <a16:colId xmlns:a16="http://schemas.microsoft.com/office/drawing/2014/main" val="20001"/>
                    </a:ext>
                  </a:extLst>
                </a:gridCol>
                <a:gridCol w="1637903">
                  <a:extLst>
                    <a:ext uri="{9D8B030D-6E8A-4147-A177-3AD203B41FA5}">
                      <a16:colId xmlns:a16="http://schemas.microsoft.com/office/drawing/2014/main" val="20002"/>
                    </a:ext>
                  </a:extLst>
                </a:gridCol>
                <a:gridCol w="1505546">
                  <a:extLst>
                    <a:ext uri="{9D8B030D-6E8A-4147-A177-3AD203B41FA5}">
                      <a16:colId xmlns:a16="http://schemas.microsoft.com/office/drawing/2014/main" val="20003"/>
                    </a:ext>
                  </a:extLst>
                </a:gridCol>
                <a:gridCol w="1734145">
                  <a:extLst>
                    <a:ext uri="{9D8B030D-6E8A-4147-A177-3AD203B41FA5}">
                      <a16:colId xmlns:a16="http://schemas.microsoft.com/office/drawing/2014/main" val="1905944303"/>
                    </a:ext>
                  </a:extLst>
                </a:gridCol>
              </a:tblGrid>
              <a:tr h="37084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dirty="0"/>
                        <a:t>Requirement</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dirty="0"/>
                        <a:t>Description</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dirty="0"/>
                        <a:t>Anticipated</a:t>
                      </a:r>
                    </a:p>
                    <a:p>
                      <a:pPr algn="ctr"/>
                      <a:r>
                        <a:rPr lang="en-US" dirty="0"/>
                        <a:t>Date Needed</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dirty="0"/>
                        <a:t>Range of</a:t>
                      </a:r>
                    </a:p>
                    <a:p>
                      <a:pPr algn="ctr"/>
                      <a:r>
                        <a:rPr lang="en-US" dirty="0"/>
                        <a:t>Value $</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algn="ctr" defTabSz="457200" rtl="0" eaLnBrk="1" latinLnBrk="0" hangingPunct="1"/>
                      <a:r>
                        <a:rPr lang="en-US" sz="1800" b="1" kern="1200" dirty="0">
                          <a:solidFill>
                            <a:schemeClr val="lt1"/>
                          </a:solidFill>
                          <a:latin typeface="Calibri"/>
                          <a:ea typeface="+mn-ea"/>
                          <a:cs typeface="+mn-cs"/>
                        </a:rPr>
                        <a:t>VA CO</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70840">
                <a:tc>
                  <a:txBody>
                    <a:bodyPr/>
                    <a:lstStyle/>
                    <a:p>
                      <a:pPr algn="ctr" fontAlgn="t"/>
                      <a:r>
                        <a:rPr lang="en-US" sz="900" b="0" i="0" u="none" strike="noStrike" dirty="0">
                          <a:solidFill>
                            <a:srgbClr val="000000"/>
                          </a:solidFill>
                          <a:effectLst/>
                          <a:latin typeface="Verdana" panose="020B0604030504040204" pitchFamily="34" charset="0"/>
                        </a:rPr>
                        <a:t>SCHEDUALL Software Maintenance</a:t>
                      </a: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FY24 - 1st Qtr</a:t>
                      </a: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Between $25,000 and $100,000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3">
                            <a:extLst>
                              <a:ext uri="{A12FA001-AC4F-418D-AE19-62706E023703}">
                                <ahyp:hlinkClr xmlns:ahyp="http://schemas.microsoft.com/office/drawing/2018/hyperlinkcolor" val="tx"/>
                              </a:ext>
                            </a:extLst>
                          </a:hlinkClick>
                        </a:rPr>
                        <a:t>Claudetta.Smith@va.gov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70840">
                <a:tc>
                  <a:txBody>
                    <a:bodyPr/>
                    <a:lstStyle/>
                    <a:p>
                      <a:pPr algn="ctr" fontAlgn="t"/>
                      <a:r>
                        <a:rPr lang="en-US" sz="900" b="0" i="0" u="none" strike="noStrike">
                          <a:solidFill>
                            <a:srgbClr val="000000"/>
                          </a:solidFill>
                          <a:effectLst/>
                          <a:latin typeface="Verdana" panose="020B0604030504040204" pitchFamily="34" charset="0"/>
                        </a:rPr>
                        <a:t>Automated Lab and Radiology Results Letter Services</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dirty="0">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FY24 - 1st Qtr</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Between $100,000 and $250,000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4">
                            <a:extLst>
                              <a:ext uri="{A12FA001-AC4F-418D-AE19-62706E023703}">
                                <ahyp:hlinkClr xmlns:ahyp="http://schemas.microsoft.com/office/drawing/2018/hyperlinkcolor" val="tx"/>
                              </a:ext>
                            </a:extLst>
                          </a:hlinkClick>
                        </a:rPr>
                        <a:t>Kendra.Casebolt@va.gov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370840">
                <a:tc>
                  <a:txBody>
                    <a:bodyPr/>
                    <a:lstStyle/>
                    <a:p>
                      <a:pPr algn="ctr" fontAlgn="t"/>
                      <a:r>
                        <a:rPr lang="en-US" sz="900" b="0" i="0" u="none" strike="noStrike">
                          <a:solidFill>
                            <a:srgbClr val="000000"/>
                          </a:solidFill>
                          <a:effectLst/>
                          <a:latin typeface="Verdana" panose="020B0604030504040204" pitchFamily="34" charset="0"/>
                        </a:rPr>
                        <a:t>Omnicell Server Upgrade</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dirty="0">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FY24 - 1st Qtr</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Between $100,000 and $250,000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sng" strike="noStrike">
                          <a:solidFill>
                            <a:srgbClr val="0070C0"/>
                          </a:solidFill>
                          <a:effectLst/>
                          <a:latin typeface="Arial" panose="020B0604020202020204" pitchFamily="34" charset="0"/>
                          <a:hlinkClick r:id="rId5">
                            <a:extLst>
                              <a:ext uri="{A12FA001-AC4F-418D-AE19-62706E023703}">
                                <ahyp:hlinkClr xmlns:ahyp="http://schemas.microsoft.com/office/drawing/2018/hyperlinkcolor" val="tx"/>
                              </a:ext>
                            </a:extLst>
                          </a:hlinkClick>
                        </a:rPr>
                        <a:t>Michael.Weckesser@va.gov</a:t>
                      </a:r>
                      <a:endParaRPr lang="en-US" sz="900" b="0" i="0" u="sng" strike="noStrike">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70840">
                <a:tc>
                  <a:txBody>
                    <a:bodyPr/>
                    <a:lstStyle/>
                    <a:p>
                      <a:pPr algn="ctr" fontAlgn="t"/>
                      <a:r>
                        <a:rPr lang="en-US" sz="900" b="0" i="0" u="none" strike="noStrike">
                          <a:solidFill>
                            <a:srgbClr val="000000"/>
                          </a:solidFill>
                          <a:effectLst/>
                          <a:latin typeface="Verdana" panose="020B0604030504040204" pitchFamily="34" charset="0"/>
                        </a:rPr>
                        <a:t>NetScout Maintenance</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FY24 - 1st Qtr</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Between $100,000 and $250,000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6">
                            <a:extLst>
                              <a:ext uri="{A12FA001-AC4F-418D-AE19-62706E023703}">
                                <ahyp:hlinkClr xmlns:ahyp="http://schemas.microsoft.com/office/drawing/2018/hyperlinkcolor" val="tx"/>
                              </a:ext>
                            </a:extLst>
                          </a:hlinkClick>
                        </a:rPr>
                        <a:t>Mary.Accomando@va.gov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370840">
                <a:tc>
                  <a:txBody>
                    <a:bodyPr/>
                    <a:lstStyle/>
                    <a:p>
                      <a:pPr algn="ctr" fontAlgn="t"/>
                      <a:r>
                        <a:rPr lang="en-US" sz="900" b="0" i="0" u="none" strike="noStrike">
                          <a:solidFill>
                            <a:srgbClr val="000000"/>
                          </a:solidFill>
                          <a:effectLst/>
                          <a:latin typeface="Verdana" panose="020B0604030504040204" pitchFamily="34" charset="0"/>
                        </a:rPr>
                        <a:t>Octopus Deploy</a:t>
                      </a:r>
                    </a:p>
                  </a:txBody>
                  <a:tcPr marL="9525" marR="9525" marT="9525"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dirty="0">
                          <a:solidFill>
                            <a:srgbClr val="000000"/>
                          </a:solidFill>
                          <a:effectLst/>
                          <a:latin typeface="Verdana" panose="020B0604030504040204" pitchFamily="34" charset="0"/>
                        </a:rPr>
                        <a:t>FY24 - 1st </a:t>
                      </a:r>
                      <a:r>
                        <a:rPr lang="en-US" sz="900" b="0" i="0" u="none" strike="noStrike" dirty="0" err="1">
                          <a:solidFill>
                            <a:srgbClr val="000000"/>
                          </a:solidFill>
                          <a:effectLst/>
                          <a:latin typeface="Verdana" panose="020B0604030504040204" pitchFamily="34" charset="0"/>
                        </a:rPr>
                        <a:t>Qtr</a:t>
                      </a:r>
                      <a:endParaRPr lang="en-US" sz="900" b="0" i="0" u="none" strike="noStrike" dirty="0">
                        <a:solidFill>
                          <a:srgbClr val="000000"/>
                        </a:solidFill>
                        <a:effectLst/>
                        <a:latin typeface="Verdana" panose="020B0604030504040204" pitchFamily="34" charset="0"/>
                      </a:endParaRPr>
                    </a:p>
                  </a:txBody>
                  <a:tcPr marL="9525" marR="9525" marT="9525"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Between $100,000 and $250,000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7">
                            <a:extLst>
                              <a:ext uri="{A12FA001-AC4F-418D-AE19-62706E023703}">
                                <ahyp:hlinkClr xmlns:ahyp="http://schemas.microsoft.com/office/drawing/2018/hyperlinkcolor" val="tx"/>
                              </a:ext>
                            </a:extLst>
                          </a:hlinkClick>
                        </a:rPr>
                        <a:t>Heather.Utt@va.gov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370840">
                <a:tc>
                  <a:txBody>
                    <a:bodyPr/>
                    <a:lstStyle/>
                    <a:p>
                      <a:pPr algn="ctr" fontAlgn="t"/>
                      <a:r>
                        <a:rPr lang="en-US" sz="900" b="0" i="0" u="none" strike="noStrike">
                          <a:solidFill>
                            <a:srgbClr val="000000"/>
                          </a:solidFill>
                          <a:effectLst/>
                          <a:latin typeface="Verdana" panose="020B0604030504040204" pitchFamily="34" charset="0"/>
                        </a:rPr>
                        <a:t>Sacramento-Stockton Campus-CBOC VOIP</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FY24 - 1st Qtr</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dirty="0">
                          <a:solidFill>
                            <a:srgbClr val="000000"/>
                          </a:solidFill>
                          <a:effectLst/>
                          <a:latin typeface="Verdana" panose="020B0604030504040204" pitchFamily="34" charset="0"/>
                        </a:rPr>
                        <a:t>Between $100,000 and $250,000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4">
                            <a:extLst>
                              <a:ext uri="{A12FA001-AC4F-418D-AE19-62706E023703}">
                                <ahyp:hlinkClr xmlns:ahyp="http://schemas.microsoft.com/office/drawing/2018/hyperlinkcolor" val="tx"/>
                              </a:ext>
                            </a:extLst>
                          </a:hlinkClick>
                        </a:rPr>
                        <a:t>Kendra.Casebolt@va.gov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6"/>
                  </a:ext>
                </a:extLst>
              </a:tr>
              <a:tr h="370840">
                <a:tc>
                  <a:txBody>
                    <a:bodyPr/>
                    <a:lstStyle/>
                    <a:p>
                      <a:pPr algn="ctr" fontAlgn="t"/>
                      <a:r>
                        <a:rPr lang="en-US" sz="900" b="0" i="0" u="none" strike="noStrike">
                          <a:solidFill>
                            <a:srgbClr val="000000"/>
                          </a:solidFill>
                          <a:effectLst/>
                          <a:latin typeface="Verdana" panose="020B0604030504040204" pitchFamily="34" charset="0"/>
                        </a:rPr>
                        <a:t>Computrition (VA-23-00094373)</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FY24 - 1st Qtr</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Between $100,000 and $250,000</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fontAlgn="t"/>
                      <a:r>
                        <a:rPr lang="en-US" sz="900" b="0" i="0" u="sng" strike="noStrike" dirty="0">
                          <a:solidFill>
                            <a:srgbClr val="0070C0"/>
                          </a:solidFill>
                          <a:effectLst/>
                          <a:latin typeface="Arial" panose="020B0604020202020204" pitchFamily="34" charset="0"/>
                          <a:hlinkClick r:id="rId8">
                            <a:extLst>
                              <a:ext uri="{A12FA001-AC4F-418D-AE19-62706E023703}">
                                <ahyp:hlinkClr xmlns:ahyp="http://schemas.microsoft.com/office/drawing/2018/hyperlinkcolor" val="tx"/>
                              </a:ext>
                            </a:extLst>
                          </a:hlinkClick>
                        </a:rPr>
                        <a:t>Edward.Hebert@va.gov</a:t>
                      </a:r>
                      <a:endParaRPr lang="en-US" sz="900" b="0" i="0" u="sng" strike="noStrike" dirty="0">
                        <a:solidFill>
                          <a:srgbClr val="0070C0"/>
                        </a:solidFill>
                        <a:effectLst/>
                        <a:latin typeface="Arial" panose="020B0604020202020204" pitchFamily="34" charset="0"/>
                      </a:endParaRP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2382937835"/>
                  </a:ext>
                </a:extLst>
              </a:tr>
              <a:tr h="370840">
                <a:tc>
                  <a:txBody>
                    <a:bodyPr/>
                    <a:lstStyle/>
                    <a:p>
                      <a:pPr algn="ctr" fontAlgn="t"/>
                      <a:r>
                        <a:rPr lang="en-US" sz="900" b="0" i="0" u="none" strike="noStrike">
                          <a:solidFill>
                            <a:srgbClr val="000000"/>
                          </a:solidFill>
                          <a:effectLst/>
                          <a:latin typeface="Verdana" panose="020B0604030504040204" pitchFamily="34" charset="0"/>
                        </a:rPr>
                        <a:t>ProVation Software Maintenance</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FY24 - 1st Qtr</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Between $100,000 and $250,000</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9">
                            <a:extLst>
                              <a:ext uri="{A12FA001-AC4F-418D-AE19-62706E023703}">
                                <ahyp:hlinkClr xmlns:ahyp="http://schemas.microsoft.com/office/drawing/2018/hyperlinkcolor" val="tx"/>
                              </a:ext>
                            </a:extLst>
                          </a:hlinkClick>
                        </a:rPr>
                        <a:t>Brett.Schwerin@va.gov</a:t>
                      </a:r>
                      <a:endParaRPr lang="en-US" sz="900" b="0" i="0" u="sng" strike="noStrike" dirty="0">
                        <a:solidFill>
                          <a:srgbClr val="0070C0"/>
                        </a:solidFill>
                        <a:effectLst/>
                        <a:latin typeface="Arial" panose="020B0604020202020204" pitchFamily="34" charset="0"/>
                      </a:endParaRP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828820185"/>
                  </a:ext>
                </a:extLst>
              </a:tr>
            </a:tbl>
          </a:graphicData>
        </a:graphic>
      </p:graphicFrame>
      <p:sp>
        <p:nvSpPr>
          <p:cNvPr id="6" name="TextBox 5">
            <a:extLst>
              <a:ext uri="{FF2B5EF4-FFF2-40B4-BE49-F238E27FC236}">
                <a16:creationId xmlns:a16="http://schemas.microsoft.com/office/drawing/2014/main" id="{8138B905-B6C8-4EAF-036A-547BB8BFE8A8}"/>
              </a:ext>
            </a:extLst>
          </p:cNvPr>
          <p:cNvSpPr txBox="1"/>
          <p:nvPr/>
        </p:nvSpPr>
        <p:spPr>
          <a:xfrm>
            <a:off x="381000" y="1063228"/>
            <a:ext cx="4576762" cy="523220"/>
          </a:xfrm>
          <a:prstGeom prst="rect">
            <a:avLst/>
          </a:prstGeom>
          <a:noFill/>
        </p:spPr>
        <p:txBody>
          <a:bodyPr wrap="square">
            <a:spAutoFit/>
          </a:bodyPr>
          <a:lstStyle/>
          <a:p>
            <a:r>
              <a:rPr lang="en-US" sz="2800" b="1" i="1" dirty="0"/>
              <a:t>Forecast of Opportunities</a:t>
            </a:r>
          </a:p>
        </p:txBody>
      </p:sp>
      <p:pic>
        <p:nvPicPr>
          <p:cNvPr id="7" name="Picture 6">
            <a:extLst>
              <a:ext uri="{FF2B5EF4-FFF2-40B4-BE49-F238E27FC236}">
                <a16:creationId xmlns:a16="http://schemas.microsoft.com/office/drawing/2014/main" id="{225E9E33-A4B5-331A-5633-074F9ABDEDED}"/>
              </a:ext>
            </a:extLst>
          </p:cNvPr>
          <p:cNvPicPr>
            <a:picLocks noChangeAspect="1"/>
          </p:cNvPicPr>
          <p:nvPr/>
        </p:nvPicPr>
        <p:blipFill>
          <a:blip r:embed="rId10"/>
          <a:stretch>
            <a:fillRect/>
          </a:stretch>
        </p:blipFill>
        <p:spPr>
          <a:xfrm>
            <a:off x="7208385" y="597348"/>
            <a:ext cx="1554615" cy="682811"/>
          </a:xfrm>
          <a:prstGeom prst="rect">
            <a:avLst/>
          </a:prstGeom>
        </p:spPr>
      </p:pic>
    </p:spTree>
    <p:extLst>
      <p:ext uri="{BB962C8B-B14F-4D97-AF65-F5344CB8AC3E}">
        <p14:creationId xmlns:p14="http://schemas.microsoft.com/office/powerpoint/2010/main" val="492557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26</a:t>
            </a:fld>
            <a:endParaRPr lang="en-US" dirty="0">
              <a:solidFill>
                <a:prstClr val="white"/>
              </a:solidFill>
            </a:endParaRPr>
          </a:p>
        </p:txBody>
      </p:sp>
      <p:sp>
        <p:nvSpPr>
          <p:cNvPr id="4" name="Title 3"/>
          <p:cNvSpPr>
            <a:spLocks noGrp="1"/>
          </p:cNvSpPr>
          <p:nvPr>
            <p:ph type="title"/>
          </p:nvPr>
        </p:nvSpPr>
        <p:spPr/>
        <p:txBody>
          <a:bodyPr>
            <a:noAutofit/>
          </a:bodyPr>
          <a:lstStyle/>
          <a:p>
            <a:r>
              <a:rPr lang="en-US" sz="3200" dirty="0"/>
              <a:t>2023 National Veterans Small Business Engagement</a:t>
            </a:r>
          </a:p>
        </p:txBody>
      </p:sp>
      <p:graphicFrame>
        <p:nvGraphicFramePr>
          <p:cNvPr id="5" name="Content Placeholder 5" descr="Opportunities Forecast FY 2018-2019">
            <a:extLst>
              <a:ext uri="{FF2B5EF4-FFF2-40B4-BE49-F238E27FC236}">
                <a16:creationId xmlns:a16="http://schemas.microsoft.com/office/drawing/2014/main" id="{A2E40730-6F88-4BD5-BC56-5B873D734A29}"/>
              </a:ext>
            </a:extLst>
          </p:cNvPr>
          <p:cNvGraphicFramePr>
            <a:graphicFrameLocks/>
          </p:cNvGraphicFramePr>
          <p:nvPr>
            <p:extLst>
              <p:ext uri="{D42A27DB-BD31-4B8C-83A1-F6EECF244321}">
                <p14:modId xmlns:p14="http://schemas.microsoft.com/office/powerpoint/2010/main" val="795301941"/>
              </p:ext>
            </p:extLst>
          </p:nvPr>
        </p:nvGraphicFramePr>
        <p:xfrm>
          <a:off x="381000" y="1905000"/>
          <a:ext cx="8153400" cy="3807460"/>
        </p:xfrm>
        <a:graphic>
          <a:graphicData uri="http://schemas.openxmlformats.org/drawingml/2006/table">
            <a:tbl>
              <a:tblPr firstRow="1" bandRow="1"/>
              <a:tblGrid>
                <a:gridCol w="1637903">
                  <a:extLst>
                    <a:ext uri="{9D8B030D-6E8A-4147-A177-3AD203B41FA5}">
                      <a16:colId xmlns:a16="http://schemas.microsoft.com/office/drawing/2014/main" val="20000"/>
                    </a:ext>
                  </a:extLst>
                </a:gridCol>
                <a:gridCol w="1637903">
                  <a:extLst>
                    <a:ext uri="{9D8B030D-6E8A-4147-A177-3AD203B41FA5}">
                      <a16:colId xmlns:a16="http://schemas.microsoft.com/office/drawing/2014/main" val="20001"/>
                    </a:ext>
                  </a:extLst>
                </a:gridCol>
                <a:gridCol w="1637903">
                  <a:extLst>
                    <a:ext uri="{9D8B030D-6E8A-4147-A177-3AD203B41FA5}">
                      <a16:colId xmlns:a16="http://schemas.microsoft.com/office/drawing/2014/main" val="20002"/>
                    </a:ext>
                  </a:extLst>
                </a:gridCol>
                <a:gridCol w="1505546">
                  <a:extLst>
                    <a:ext uri="{9D8B030D-6E8A-4147-A177-3AD203B41FA5}">
                      <a16:colId xmlns:a16="http://schemas.microsoft.com/office/drawing/2014/main" val="20003"/>
                    </a:ext>
                  </a:extLst>
                </a:gridCol>
                <a:gridCol w="1734145">
                  <a:extLst>
                    <a:ext uri="{9D8B030D-6E8A-4147-A177-3AD203B41FA5}">
                      <a16:colId xmlns:a16="http://schemas.microsoft.com/office/drawing/2014/main" val="1905944303"/>
                    </a:ext>
                  </a:extLst>
                </a:gridCol>
              </a:tblGrid>
              <a:tr h="37084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dirty="0"/>
                        <a:t>Requirement</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dirty="0"/>
                        <a:t>Description</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dirty="0"/>
                        <a:t>Anticipated</a:t>
                      </a:r>
                    </a:p>
                    <a:p>
                      <a:pPr algn="ctr"/>
                      <a:r>
                        <a:rPr lang="en-US" dirty="0"/>
                        <a:t>Date Needed</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dirty="0"/>
                        <a:t>Range of</a:t>
                      </a:r>
                    </a:p>
                    <a:p>
                      <a:pPr algn="ctr"/>
                      <a:r>
                        <a:rPr lang="en-US" dirty="0"/>
                        <a:t>Value $</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algn="ctr" defTabSz="457200" rtl="0" eaLnBrk="1" latinLnBrk="0" hangingPunct="1"/>
                      <a:r>
                        <a:rPr lang="en-US" sz="1800" b="1" kern="1200" dirty="0">
                          <a:solidFill>
                            <a:schemeClr val="lt1"/>
                          </a:solidFill>
                          <a:latin typeface="Calibri"/>
                          <a:ea typeface="+mn-ea"/>
                          <a:cs typeface="+mn-cs"/>
                        </a:rPr>
                        <a:t>VA CO</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70840">
                <a:tc>
                  <a:txBody>
                    <a:bodyPr/>
                    <a:lstStyle/>
                    <a:p>
                      <a:pPr algn="ctr" fontAlgn="t"/>
                      <a:r>
                        <a:rPr lang="en-US" sz="900" b="0" i="0" u="none" strike="noStrike">
                          <a:solidFill>
                            <a:srgbClr val="000000"/>
                          </a:solidFill>
                          <a:effectLst/>
                          <a:latin typeface="Verdana" panose="020B0604030504040204" pitchFamily="34" charset="0"/>
                        </a:rPr>
                        <a:t>Cisco Voice over Internet Protocol Equipment - Orlando</a:t>
                      </a: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FY24 - 1st Qtr</a:t>
                      </a: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Between $100,000 and $250,000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3">
                            <a:extLst>
                              <a:ext uri="{A12FA001-AC4F-418D-AE19-62706E023703}">
                                <ahyp:hlinkClr xmlns:ahyp="http://schemas.microsoft.com/office/drawing/2018/hyperlinkcolor" val="tx"/>
                              </a:ext>
                            </a:extLst>
                          </a:hlinkClick>
                        </a:rPr>
                        <a:t>Lori.Walker1@va.gov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70840">
                <a:tc>
                  <a:txBody>
                    <a:bodyPr/>
                    <a:lstStyle/>
                    <a:p>
                      <a:pPr algn="ctr" fontAlgn="t"/>
                      <a:r>
                        <a:rPr lang="en-US" sz="900" b="0" i="0" u="none" strike="noStrike">
                          <a:solidFill>
                            <a:srgbClr val="000000"/>
                          </a:solidFill>
                          <a:effectLst/>
                          <a:latin typeface="Verdana" panose="020B0604030504040204" pitchFamily="34" charset="0"/>
                        </a:rPr>
                        <a:t>Sun Nuclear Premier Support</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FY24 - 1st Qtr</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Between $100,000 and $250,000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4">
                            <a:extLst>
                              <a:ext uri="{A12FA001-AC4F-418D-AE19-62706E023703}">
                                <ahyp:hlinkClr xmlns:ahyp="http://schemas.microsoft.com/office/drawing/2018/hyperlinkcolor" val="tx"/>
                              </a:ext>
                            </a:extLst>
                          </a:hlinkClick>
                        </a:rPr>
                        <a:t>Kathryn.Pantages@va.gov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370840">
                <a:tc>
                  <a:txBody>
                    <a:bodyPr/>
                    <a:lstStyle/>
                    <a:p>
                      <a:pPr algn="ctr" fontAlgn="t"/>
                      <a:r>
                        <a:rPr lang="en-US" sz="900" b="0" i="0" u="none" strike="noStrike">
                          <a:solidFill>
                            <a:srgbClr val="000000"/>
                          </a:solidFill>
                          <a:effectLst/>
                          <a:latin typeface="Verdana" panose="020B0604030504040204" pitchFamily="34" charset="0"/>
                        </a:rPr>
                        <a:t>Vocera Service Contract </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FY24 - 1st Qtr</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Between $100,000 and $250,000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3">
                            <a:extLst>
                              <a:ext uri="{A12FA001-AC4F-418D-AE19-62706E023703}">
                                <ahyp:hlinkClr xmlns:ahyp="http://schemas.microsoft.com/office/drawing/2018/hyperlinkcolor" val="tx"/>
                              </a:ext>
                            </a:extLst>
                          </a:hlinkClick>
                        </a:rPr>
                        <a:t>Lori.Walker1@va.gov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70840">
                <a:tc>
                  <a:txBody>
                    <a:bodyPr/>
                    <a:lstStyle/>
                    <a:p>
                      <a:pPr algn="ctr" fontAlgn="t"/>
                      <a:r>
                        <a:rPr lang="en-US" sz="900" b="0" i="0" u="none" strike="noStrike">
                          <a:solidFill>
                            <a:srgbClr val="000000"/>
                          </a:solidFill>
                          <a:effectLst/>
                          <a:latin typeface="Verdana" panose="020B0604030504040204" pitchFamily="34" charset="0"/>
                        </a:rPr>
                        <a:t>VISN 4 Prescription Text Messaging and Refill Reminders</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FY24 - 2nd Qtr</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Between $250,000 and $500,000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5">
                            <a:extLst>
                              <a:ext uri="{A12FA001-AC4F-418D-AE19-62706E023703}">
                                <ahyp:hlinkClr xmlns:ahyp="http://schemas.microsoft.com/office/drawing/2018/hyperlinkcolor" val="tx"/>
                              </a:ext>
                            </a:extLst>
                          </a:hlinkClick>
                        </a:rPr>
                        <a:t>Matthew.Newell@va.gov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370840">
                <a:tc>
                  <a:txBody>
                    <a:bodyPr/>
                    <a:lstStyle/>
                    <a:p>
                      <a:pPr algn="ctr" fontAlgn="t"/>
                      <a:r>
                        <a:rPr lang="en-US" sz="900" b="0" i="0" u="none" strike="noStrike">
                          <a:solidFill>
                            <a:srgbClr val="000000"/>
                          </a:solidFill>
                          <a:effectLst/>
                          <a:latin typeface="Verdana" panose="020B0604030504040204" pitchFamily="34" charset="0"/>
                        </a:rPr>
                        <a:t>Building Management Control System</a:t>
                      </a:r>
                    </a:p>
                  </a:txBody>
                  <a:tcPr marL="9525" marR="9525" marT="9525"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FY24 - 1st Qtr</a:t>
                      </a:r>
                    </a:p>
                  </a:txBody>
                  <a:tcPr marL="9525" marR="9525" marT="9525"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Between $250,000 and $500,000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6">
                            <a:extLst>
                              <a:ext uri="{A12FA001-AC4F-418D-AE19-62706E023703}">
                                <ahyp:hlinkClr xmlns:ahyp="http://schemas.microsoft.com/office/drawing/2018/hyperlinkcolor" val="tx"/>
                              </a:ext>
                            </a:extLst>
                          </a:hlinkClick>
                        </a:rPr>
                        <a:t>Kendra.Casebolt@va.gov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370840">
                <a:tc>
                  <a:txBody>
                    <a:bodyPr/>
                    <a:lstStyle/>
                    <a:p>
                      <a:pPr algn="ctr" fontAlgn="t"/>
                      <a:r>
                        <a:rPr lang="pt-BR" sz="900" b="0" i="0" u="none" strike="noStrike">
                          <a:solidFill>
                            <a:srgbClr val="000000"/>
                          </a:solidFill>
                          <a:effectLst/>
                          <a:latin typeface="Verdana" panose="020B0604030504040204" pitchFamily="34" charset="0"/>
                        </a:rPr>
                        <a:t>Theradoc for VISTA/DSS Medical Device Interface</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FY24 - 1st Qtr</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Between $250,000 and $500,000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7">
                            <a:extLst>
                              <a:ext uri="{A12FA001-AC4F-418D-AE19-62706E023703}">
                                <ahyp:hlinkClr xmlns:ahyp="http://schemas.microsoft.com/office/drawing/2018/hyperlinkcolor" val="tx"/>
                              </a:ext>
                            </a:extLst>
                          </a:hlinkClick>
                        </a:rPr>
                        <a:t>Edward.Hebert@va.gov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6"/>
                  </a:ext>
                </a:extLst>
              </a:tr>
              <a:tr h="370840">
                <a:tc>
                  <a:txBody>
                    <a:bodyPr/>
                    <a:lstStyle/>
                    <a:p>
                      <a:pPr algn="ctr" fontAlgn="t"/>
                      <a:r>
                        <a:rPr lang="it-IT" sz="900" b="0" i="0" u="none" strike="noStrike">
                          <a:solidFill>
                            <a:srgbClr val="000000"/>
                          </a:solidFill>
                          <a:effectLst/>
                          <a:latin typeface="Verdana" panose="020B0604030504040204" pitchFamily="34" charset="0"/>
                        </a:rPr>
                        <a:t>VA CDI Pro Software  Services l VISN 12 - Jesse Brown VAMC</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FY24 - 1st Qtr</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Between $250,000 and $500,000</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fontAlgn="t"/>
                      <a:r>
                        <a:rPr lang="en-US" sz="900" b="0" i="0" u="sng" strike="noStrike" dirty="0">
                          <a:solidFill>
                            <a:srgbClr val="0070C0"/>
                          </a:solidFill>
                          <a:effectLst/>
                          <a:latin typeface="Arial" panose="020B0604020202020204" pitchFamily="34" charset="0"/>
                          <a:hlinkClick r:id="rId5">
                            <a:extLst>
                              <a:ext uri="{A12FA001-AC4F-418D-AE19-62706E023703}">
                                <ahyp:hlinkClr xmlns:ahyp="http://schemas.microsoft.com/office/drawing/2018/hyperlinkcolor" val="tx"/>
                              </a:ext>
                            </a:extLst>
                          </a:hlinkClick>
                        </a:rPr>
                        <a:t>Matthew.Newell@va.gov</a:t>
                      </a:r>
                      <a:endParaRPr lang="en-US" sz="900" b="0" i="0" u="sng" strike="noStrike" dirty="0">
                        <a:solidFill>
                          <a:srgbClr val="0070C0"/>
                        </a:solidFill>
                        <a:effectLst/>
                        <a:latin typeface="Arial" panose="020B0604020202020204" pitchFamily="34" charset="0"/>
                      </a:endParaRP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2382937835"/>
                  </a:ext>
                </a:extLst>
              </a:tr>
              <a:tr h="370840">
                <a:tc>
                  <a:txBody>
                    <a:bodyPr/>
                    <a:lstStyle/>
                    <a:p>
                      <a:pPr algn="ctr" fontAlgn="t"/>
                      <a:r>
                        <a:rPr lang="en-US" sz="900" b="0" i="0" u="none" strike="noStrike">
                          <a:solidFill>
                            <a:srgbClr val="000000"/>
                          </a:solidFill>
                          <a:effectLst/>
                          <a:latin typeface="Verdana" panose="020B0604030504040204" pitchFamily="34" charset="0"/>
                        </a:rPr>
                        <a:t>Martinsburg CRRC Audio/Visual Equipment Upgrade</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FY24 - 2nd Qtr</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Between $250,000 and $500,000</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8">
                            <a:extLst>
                              <a:ext uri="{A12FA001-AC4F-418D-AE19-62706E023703}">
                                <ahyp:hlinkClr xmlns:ahyp="http://schemas.microsoft.com/office/drawing/2018/hyperlinkcolor" val="tx"/>
                              </a:ext>
                            </a:extLst>
                          </a:hlinkClick>
                        </a:rPr>
                        <a:t>Brett.Schwerin@va.gov</a:t>
                      </a:r>
                      <a:endParaRPr lang="en-US" sz="900" b="0" i="0" u="sng" strike="noStrike" dirty="0">
                        <a:solidFill>
                          <a:srgbClr val="0070C0"/>
                        </a:solidFill>
                        <a:effectLst/>
                        <a:latin typeface="Arial" panose="020B0604020202020204" pitchFamily="34" charset="0"/>
                      </a:endParaRP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828820185"/>
                  </a:ext>
                </a:extLst>
              </a:tr>
            </a:tbl>
          </a:graphicData>
        </a:graphic>
      </p:graphicFrame>
      <p:sp>
        <p:nvSpPr>
          <p:cNvPr id="6" name="TextBox 5">
            <a:extLst>
              <a:ext uri="{FF2B5EF4-FFF2-40B4-BE49-F238E27FC236}">
                <a16:creationId xmlns:a16="http://schemas.microsoft.com/office/drawing/2014/main" id="{8138B905-B6C8-4EAF-036A-547BB8BFE8A8}"/>
              </a:ext>
            </a:extLst>
          </p:cNvPr>
          <p:cNvSpPr txBox="1"/>
          <p:nvPr/>
        </p:nvSpPr>
        <p:spPr>
          <a:xfrm>
            <a:off x="381000" y="1063228"/>
            <a:ext cx="4576762" cy="523220"/>
          </a:xfrm>
          <a:prstGeom prst="rect">
            <a:avLst/>
          </a:prstGeom>
          <a:noFill/>
        </p:spPr>
        <p:txBody>
          <a:bodyPr wrap="square">
            <a:spAutoFit/>
          </a:bodyPr>
          <a:lstStyle/>
          <a:p>
            <a:r>
              <a:rPr lang="en-US" sz="2800" b="1" i="1" dirty="0"/>
              <a:t>Forecast of Opportunities</a:t>
            </a:r>
          </a:p>
        </p:txBody>
      </p:sp>
      <p:pic>
        <p:nvPicPr>
          <p:cNvPr id="7" name="Picture 6">
            <a:extLst>
              <a:ext uri="{FF2B5EF4-FFF2-40B4-BE49-F238E27FC236}">
                <a16:creationId xmlns:a16="http://schemas.microsoft.com/office/drawing/2014/main" id="{225E9E33-A4B5-331A-5633-074F9ABDEDED}"/>
              </a:ext>
            </a:extLst>
          </p:cNvPr>
          <p:cNvPicPr>
            <a:picLocks noChangeAspect="1"/>
          </p:cNvPicPr>
          <p:nvPr/>
        </p:nvPicPr>
        <p:blipFill>
          <a:blip r:embed="rId9"/>
          <a:stretch>
            <a:fillRect/>
          </a:stretch>
        </p:blipFill>
        <p:spPr>
          <a:xfrm>
            <a:off x="7208385" y="597348"/>
            <a:ext cx="1554615" cy="682811"/>
          </a:xfrm>
          <a:prstGeom prst="rect">
            <a:avLst/>
          </a:prstGeom>
        </p:spPr>
      </p:pic>
    </p:spTree>
    <p:extLst>
      <p:ext uri="{BB962C8B-B14F-4D97-AF65-F5344CB8AC3E}">
        <p14:creationId xmlns:p14="http://schemas.microsoft.com/office/powerpoint/2010/main" val="1635953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27</a:t>
            </a:fld>
            <a:endParaRPr lang="en-US" dirty="0">
              <a:solidFill>
                <a:prstClr val="white"/>
              </a:solidFill>
            </a:endParaRPr>
          </a:p>
        </p:txBody>
      </p:sp>
      <p:sp>
        <p:nvSpPr>
          <p:cNvPr id="4" name="Title 3"/>
          <p:cNvSpPr>
            <a:spLocks noGrp="1"/>
          </p:cNvSpPr>
          <p:nvPr>
            <p:ph type="title"/>
          </p:nvPr>
        </p:nvSpPr>
        <p:spPr/>
        <p:txBody>
          <a:bodyPr>
            <a:noAutofit/>
          </a:bodyPr>
          <a:lstStyle/>
          <a:p>
            <a:r>
              <a:rPr lang="en-US" sz="3200" dirty="0"/>
              <a:t>2023 National Veterans Small Business Engagement</a:t>
            </a:r>
          </a:p>
        </p:txBody>
      </p:sp>
      <p:graphicFrame>
        <p:nvGraphicFramePr>
          <p:cNvPr id="5" name="Content Placeholder 5" descr="Opportunities Forecast FY 2018-2019">
            <a:extLst>
              <a:ext uri="{FF2B5EF4-FFF2-40B4-BE49-F238E27FC236}">
                <a16:creationId xmlns:a16="http://schemas.microsoft.com/office/drawing/2014/main" id="{A2E40730-6F88-4BD5-BC56-5B873D734A29}"/>
              </a:ext>
            </a:extLst>
          </p:cNvPr>
          <p:cNvGraphicFramePr>
            <a:graphicFrameLocks/>
          </p:cNvGraphicFramePr>
          <p:nvPr>
            <p:extLst>
              <p:ext uri="{D42A27DB-BD31-4B8C-83A1-F6EECF244321}">
                <p14:modId xmlns:p14="http://schemas.microsoft.com/office/powerpoint/2010/main" val="3310183764"/>
              </p:ext>
            </p:extLst>
          </p:nvPr>
        </p:nvGraphicFramePr>
        <p:xfrm>
          <a:off x="381000" y="1905000"/>
          <a:ext cx="8153400" cy="3844290"/>
        </p:xfrm>
        <a:graphic>
          <a:graphicData uri="http://schemas.openxmlformats.org/drawingml/2006/table">
            <a:tbl>
              <a:tblPr firstRow="1" bandRow="1"/>
              <a:tblGrid>
                <a:gridCol w="1637903">
                  <a:extLst>
                    <a:ext uri="{9D8B030D-6E8A-4147-A177-3AD203B41FA5}">
                      <a16:colId xmlns:a16="http://schemas.microsoft.com/office/drawing/2014/main" val="20000"/>
                    </a:ext>
                  </a:extLst>
                </a:gridCol>
                <a:gridCol w="1637903">
                  <a:extLst>
                    <a:ext uri="{9D8B030D-6E8A-4147-A177-3AD203B41FA5}">
                      <a16:colId xmlns:a16="http://schemas.microsoft.com/office/drawing/2014/main" val="20001"/>
                    </a:ext>
                  </a:extLst>
                </a:gridCol>
                <a:gridCol w="1637903">
                  <a:extLst>
                    <a:ext uri="{9D8B030D-6E8A-4147-A177-3AD203B41FA5}">
                      <a16:colId xmlns:a16="http://schemas.microsoft.com/office/drawing/2014/main" val="20002"/>
                    </a:ext>
                  </a:extLst>
                </a:gridCol>
                <a:gridCol w="1505546">
                  <a:extLst>
                    <a:ext uri="{9D8B030D-6E8A-4147-A177-3AD203B41FA5}">
                      <a16:colId xmlns:a16="http://schemas.microsoft.com/office/drawing/2014/main" val="20003"/>
                    </a:ext>
                  </a:extLst>
                </a:gridCol>
                <a:gridCol w="1734145">
                  <a:extLst>
                    <a:ext uri="{9D8B030D-6E8A-4147-A177-3AD203B41FA5}">
                      <a16:colId xmlns:a16="http://schemas.microsoft.com/office/drawing/2014/main" val="1905944303"/>
                    </a:ext>
                  </a:extLst>
                </a:gridCol>
              </a:tblGrid>
              <a:tr h="37084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dirty="0"/>
                        <a:t>Requirement</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dirty="0"/>
                        <a:t>Description</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dirty="0"/>
                        <a:t>Anticipated</a:t>
                      </a:r>
                    </a:p>
                    <a:p>
                      <a:pPr algn="ctr"/>
                      <a:r>
                        <a:rPr lang="en-US" dirty="0"/>
                        <a:t>Date Needed</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dirty="0"/>
                        <a:t>Range of</a:t>
                      </a:r>
                    </a:p>
                    <a:p>
                      <a:pPr algn="ctr"/>
                      <a:r>
                        <a:rPr lang="en-US" dirty="0"/>
                        <a:t>Value $</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algn="ctr" defTabSz="457200" rtl="0" eaLnBrk="1" latinLnBrk="0" hangingPunct="1"/>
                      <a:r>
                        <a:rPr lang="en-US" sz="1800" b="1" kern="1200" dirty="0">
                          <a:solidFill>
                            <a:schemeClr val="lt1"/>
                          </a:solidFill>
                          <a:latin typeface="Calibri"/>
                          <a:ea typeface="+mn-ea"/>
                          <a:cs typeface="+mn-cs"/>
                        </a:rPr>
                        <a:t>VA CO</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70840">
                <a:tc>
                  <a:txBody>
                    <a:bodyPr/>
                    <a:lstStyle/>
                    <a:p>
                      <a:pPr algn="ctr" fontAlgn="t"/>
                      <a:r>
                        <a:rPr lang="en-US" sz="900" b="0" i="0" u="none" strike="noStrike">
                          <a:solidFill>
                            <a:srgbClr val="000000"/>
                          </a:solidFill>
                          <a:effectLst/>
                          <a:latin typeface="Verdana" panose="020B0604030504040204" pitchFamily="34" charset="0"/>
                        </a:rPr>
                        <a:t>Theradoc EMR Software </a:t>
                      </a: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FY24 - 1st Qtr</a:t>
                      </a: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Between $250,000 and $500,000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3">
                            <a:extLst>
                              <a:ext uri="{A12FA001-AC4F-418D-AE19-62706E023703}">
                                <ahyp:hlinkClr xmlns:ahyp="http://schemas.microsoft.com/office/drawing/2018/hyperlinkcolor" val="tx"/>
                              </a:ext>
                            </a:extLst>
                          </a:hlinkClick>
                        </a:rPr>
                        <a:t>Lori.Walker1@va.gov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70840">
                <a:tc>
                  <a:txBody>
                    <a:bodyPr/>
                    <a:lstStyle/>
                    <a:p>
                      <a:pPr algn="ctr" fontAlgn="t"/>
                      <a:r>
                        <a:rPr lang="en-US" sz="900" b="0" i="0" u="none" strike="noStrike">
                          <a:solidFill>
                            <a:srgbClr val="000000"/>
                          </a:solidFill>
                          <a:effectLst/>
                          <a:latin typeface="Verdana" panose="020B0604030504040204" pitchFamily="34" charset="0"/>
                        </a:rPr>
                        <a:t>VISN10 Computrition Software</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FY24 - 1st Qtr</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Between $250,000 and $500,000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4">
                            <a:extLst>
                              <a:ext uri="{A12FA001-AC4F-418D-AE19-62706E023703}">
                                <ahyp:hlinkClr xmlns:ahyp="http://schemas.microsoft.com/office/drawing/2018/hyperlinkcolor" val="tx"/>
                              </a:ext>
                            </a:extLst>
                          </a:hlinkClick>
                        </a:rPr>
                        <a:t>Debra.Clayton2@va.gov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370840">
                <a:tc>
                  <a:txBody>
                    <a:bodyPr/>
                    <a:lstStyle/>
                    <a:p>
                      <a:pPr algn="ctr" fontAlgn="t"/>
                      <a:r>
                        <a:rPr lang="en-US" sz="900" b="0" i="0" u="none" strike="noStrike">
                          <a:solidFill>
                            <a:srgbClr val="000000"/>
                          </a:solidFill>
                          <a:effectLst/>
                          <a:latin typeface="Verdana" panose="020B0604030504040204" pitchFamily="34" charset="0"/>
                        </a:rPr>
                        <a:t>Vocera Maintenance/Support</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FY24 - 1st Qtr</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Between $250,000 and $500,000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sng" strike="noStrike">
                          <a:solidFill>
                            <a:srgbClr val="0070C0"/>
                          </a:solidFill>
                          <a:effectLst/>
                          <a:latin typeface="Arial" panose="020B0604020202020204" pitchFamily="34" charset="0"/>
                          <a:hlinkClick r:id="rId5">
                            <a:extLst>
                              <a:ext uri="{A12FA001-AC4F-418D-AE19-62706E023703}">
                                <ahyp:hlinkClr xmlns:ahyp="http://schemas.microsoft.com/office/drawing/2018/hyperlinkcolor" val="tx"/>
                              </a:ext>
                            </a:extLst>
                          </a:hlinkClick>
                        </a:rPr>
                        <a:t>Matthew.Newell@va.gov</a:t>
                      </a:r>
                      <a:endParaRPr lang="en-US" sz="900" b="0" i="0" u="sng" strike="noStrike">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70840">
                <a:tc>
                  <a:txBody>
                    <a:bodyPr/>
                    <a:lstStyle/>
                    <a:p>
                      <a:pPr algn="ctr" fontAlgn="t"/>
                      <a:r>
                        <a:rPr lang="en-US" sz="900" b="0" i="0" u="none" strike="noStrike">
                          <a:solidFill>
                            <a:srgbClr val="000000"/>
                          </a:solidFill>
                          <a:effectLst/>
                          <a:latin typeface="Verdana" panose="020B0604030504040204" pitchFamily="34" charset="0"/>
                        </a:rPr>
                        <a:t>Symplr - Credentialing</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FY24 - 1st Qtr</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Between $250,000 and $500,000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6">
                            <a:extLst>
                              <a:ext uri="{A12FA001-AC4F-418D-AE19-62706E023703}">
                                <ahyp:hlinkClr xmlns:ahyp="http://schemas.microsoft.com/office/drawing/2018/hyperlinkcolor" val="tx"/>
                              </a:ext>
                            </a:extLst>
                          </a:hlinkClick>
                        </a:rPr>
                        <a:t>Mary.Accomando@va.gov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370840">
                <a:tc>
                  <a:txBody>
                    <a:bodyPr/>
                    <a:lstStyle/>
                    <a:p>
                      <a:pPr algn="ctr" fontAlgn="t"/>
                      <a:r>
                        <a:rPr lang="en-US" sz="900" b="0" i="0" u="none" strike="noStrike">
                          <a:solidFill>
                            <a:srgbClr val="000000"/>
                          </a:solidFill>
                          <a:effectLst/>
                          <a:latin typeface="Verdana" panose="020B0604030504040204" pitchFamily="34" charset="0"/>
                        </a:rPr>
                        <a:t>Interoperability TEFCA QHIN Analysis</a:t>
                      </a:r>
                    </a:p>
                  </a:txBody>
                  <a:tcPr marL="9525" marR="9525" marT="9525"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dirty="0">
                          <a:solidFill>
                            <a:srgbClr val="000000"/>
                          </a:solidFill>
                          <a:effectLst/>
                          <a:latin typeface="Verdana" panose="020B0604030504040204" pitchFamily="34" charset="0"/>
                        </a:rPr>
                        <a:t>FY24 - 1st </a:t>
                      </a:r>
                      <a:r>
                        <a:rPr lang="en-US" sz="900" b="0" i="0" u="none" strike="noStrike" dirty="0" err="1">
                          <a:solidFill>
                            <a:srgbClr val="000000"/>
                          </a:solidFill>
                          <a:effectLst/>
                          <a:latin typeface="Verdana" panose="020B0604030504040204" pitchFamily="34" charset="0"/>
                        </a:rPr>
                        <a:t>Qtr</a:t>
                      </a:r>
                      <a:endParaRPr lang="en-US" sz="900" b="0" i="0" u="none" strike="noStrike" dirty="0">
                        <a:solidFill>
                          <a:srgbClr val="000000"/>
                        </a:solidFill>
                        <a:effectLst/>
                        <a:latin typeface="Verdana" panose="020B0604030504040204" pitchFamily="34" charset="0"/>
                      </a:endParaRPr>
                    </a:p>
                  </a:txBody>
                  <a:tcPr marL="9525" marR="9525" marT="9525"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Between $250,000 and $500,000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7">
                            <a:extLst>
                              <a:ext uri="{A12FA001-AC4F-418D-AE19-62706E023703}">
                                <ahyp:hlinkClr xmlns:ahyp="http://schemas.microsoft.com/office/drawing/2018/hyperlinkcolor" val="tx"/>
                              </a:ext>
                            </a:extLst>
                          </a:hlinkClick>
                        </a:rPr>
                        <a:t>Michael.Weckesser@va.gov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370840">
                <a:tc>
                  <a:txBody>
                    <a:bodyPr/>
                    <a:lstStyle/>
                    <a:p>
                      <a:pPr algn="ctr" fontAlgn="t"/>
                      <a:r>
                        <a:rPr lang="en-US" sz="900" b="0" i="0" u="none" strike="noStrike">
                          <a:solidFill>
                            <a:srgbClr val="000000"/>
                          </a:solidFill>
                          <a:effectLst/>
                          <a:latin typeface="Verdana" panose="020B0604030504040204" pitchFamily="34" charset="0"/>
                        </a:rPr>
                        <a:t>Hewlett Packard Enterprise (HPE) Superdome (SD) Flex 280 Servers_Digital Veterans Platform (DVP)</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FY24 - 1st Qtr</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Between $500,000 and $1,000,000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8">
                            <a:extLst>
                              <a:ext uri="{A12FA001-AC4F-418D-AE19-62706E023703}">
                                <ahyp:hlinkClr xmlns:ahyp="http://schemas.microsoft.com/office/drawing/2018/hyperlinkcolor" val="tx"/>
                              </a:ext>
                            </a:extLst>
                          </a:hlinkClick>
                        </a:rPr>
                        <a:t>Peter.Lewandowski@va.gov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6"/>
                  </a:ext>
                </a:extLst>
              </a:tr>
              <a:tr h="370840">
                <a:tc>
                  <a:txBody>
                    <a:bodyPr/>
                    <a:lstStyle/>
                    <a:p>
                      <a:pPr algn="ctr" fontAlgn="t"/>
                      <a:r>
                        <a:rPr lang="en-US" sz="900" b="0" i="0" u="none" strike="noStrike">
                          <a:solidFill>
                            <a:srgbClr val="000000"/>
                          </a:solidFill>
                          <a:effectLst/>
                          <a:latin typeface="Verdana" panose="020B0604030504040204" pitchFamily="34" charset="0"/>
                        </a:rPr>
                        <a:t>Quest TOAD ELA</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FY24 - 3rd Qtr</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Between $500,000 and $1,000,000</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fontAlgn="t"/>
                      <a:r>
                        <a:rPr lang="en-US" sz="900" b="0" i="0" u="sng" strike="noStrike" dirty="0">
                          <a:solidFill>
                            <a:srgbClr val="0070C0"/>
                          </a:solidFill>
                          <a:effectLst/>
                          <a:latin typeface="Arial" panose="020B0604020202020204" pitchFamily="34" charset="0"/>
                          <a:hlinkClick r:id="rId9">
                            <a:extLst>
                              <a:ext uri="{A12FA001-AC4F-418D-AE19-62706E023703}">
                                <ahyp:hlinkClr xmlns:ahyp="http://schemas.microsoft.com/office/drawing/2018/hyperlinkcolor" val="tx"/>
                              </a:ext>
                            </a:extLst>
                          </a:hlinkClick>
                        </a:rPr>
                        <a:t>Kendra.Casebolt@va.gov</a:t>
                      </a:r>
                      <a:endParaRPr lang="en-US" sz="900" b="0" i="0" u="sng" strike="noStrike" dirty="0">
                        <a:solidFill>
                          <a:srgbClr val="0070C0"/>
                        </a:solidFill>
                        <a:effectLst/>
                        <a:latin typeface="Arial" panose="020B0604020202020204" pitchFamily="34" charset="0"/>
                      </a:endParaRP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2382937835"/>
                  </a:ext>
                </a:extLst>
              </a:tr>
              <a:tr h="370840">
                <a:tc>
                  <a:txBody>
                    <a:bodyPr/>
                    <a:lstStyle/>
                    <a:p>
                      <a:pPr algn="ctr" fontAlgn="t"/>
                      <a:r>
                        <a:rPr lang="en-US" sz="900" b="0" i="0" u="none" strike="noStrike">
                          <a:solidFill>
                            <a:srgbClr val="000000"/>
                          </a:solidFill>
                          <a:effectLst/>
                          <a:latin typeface="Verdana" panose="020B0604030504040204" pitchFamily="34" charset="0"/>
                        </a:rPr>
                        <a:t>Summit Data Platform (SDP):  Analytics Query Accelerator</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FY24 - 4th Qtr</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Between $500,000 and $1,000,000</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5">
                            <a:extLst>
                              <a:ext uri="{A12FA001-AC4F-418D-AE19-62706E023703}">
                                <ahyp:hlinkClr xmlns:ahyp="http://schemas.microsoft.com/office/drawing/2018/hyperlinkcolor" val="tx"/>
                              </a:ext>
                            </a:extLst>
                          </a:hlinkClick>
                        </a:rPr>
                        <a:t>Matthew.Newell@va.gov</a:t>
                      </a:r>
                      <a:endParaRPr lang="en-US" sz="900" b="0" i="0" u="sng" strike="noStrike" dirty="0">
                        <a:solidFill>
                          <a:srgbClr val="0070C0"/>
                        </a:solidFill>
                        <a:effectLst/>
                        <a:latin typeface="Arial" panose="020B0604020202020204" pitchFamily="34" charset="0"/>
                      </a:endParaRP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828820185"/>
                  </a:ext>
                </a:extLst>
              </a:tr>
            </a:tbl>
          </a:graphicData>
        </a:graphic>
      </p:graphicFrame>
      <p:sp>
        <p:nvSpPr>
          <p:cNvPr id="6" name="TextBox 5">
            <a:extLst>
              <a:ext uri="{FF2B5EF4-FFF2-40B4-BE49-F238E27FC236}">
                <a16:creationId xmlns:a16="http://schemas.microsoft.com/office/drawing/2014/main" id="{8138B905-B6C8-4EAF-036A-547BB8BFE8A8}"/>
              </a:ext>
            </a:extLst>
          </p:cNvPr>
          <p:cNvSpPr txBox="1"/>
          <p:nvPr/>
        </p:nvSpPr>
        <p:spPr>
          <a:xfrm>
            <a:off x="381000" y="1063228"/>
            <a:ext cx="4576762" cy="523220"/>
          </a:xfrm>
          <a:prstGeom prst="rect">
            <a:avLst/>
          </a:prstGeom>
          <a:noFill/>
        </p:spPr>
        <p:txBody>
          <a:bodyPr wrap="square">
            <a:spAutoFit/>
          </a:bodyPr>
          <a:lstStyle/>
          <a:p>
            <a:r>
              <a:rPr lang="en-US" sz="2800" b="1" i="1" dirty="0"/>
              <a:t>Forecast of Opportunities</a:t>
            </a:r>
          </a:p>
        </p:txBody>
      </p:sp>
      <p:pic>
        <p:nvPicPr>
          <p:cNvPr id="7" name="Picture 6">
            <a:extLst>
              <a:ext uri="{FF2B5EF4-FFF2-40B4-BE49-F238E27FC236}">
                <a16:creationId xmlns:a16="http://schemas.microsoft.com/office/drawing/2014/main" id="{225E9E33-A4B5-331A-5633-074F9ABDEDED}"/>
              </a:ext>
            </a:extLst>
          </p:cNvPr>
          <p:cNvPicPr>
            <a:picLocks noChangeAspect="1"/>
          </p:cNvPicPr>
          <p:nvPr/>
        </p:nvPicPr>
        <p:blipFill>
          <a:blip r:embed="rId10"/>
          <a:stretch>
            <a:fillRect/>
          </a:stretch>
        </p:blipFill>
        <p:spPr>
          <a:xfrm>
            <a:off x="7208385" y="597348"/>
            <a:ext cx="1554615" cy="682811"/>
          </a:xfrm>
          <a:prstGeom prst="rect">
            <a:avLst/>
          </a:prstGeom>
        </p:spPr>
      </p:pic>
    </p:spTree>
    <p:extLst>
      <p:ext uri="{BB962C8B-B14F-4D97-AF65-F5344CB8AC3E}">
        <p14:creationId xmlns:p14="http://schemas.microsoft.com/office/powerpoint/2010/main" val="100485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28</a:t>
            </a:fld>
            <a:endParaRPr lang="en-US" dirty="0">
              <a:solidFill>
                <a:prstClr val="white"/>
              </a:solidFill>
            </a:endParaRPr>
          </a:p>
        </p:txBody>
      </p:sp>
      <p:sp>
        <p:nvSpPr>
          <p:cNvPr id="4" name="Title 3"/>
          <p:cNvSpPr>
            <a:spLocks noGrp="1"/>
          </p:cNvSpPr>
          <p:nvPr>
            <p:ph type="title"/>
          </p:nvPr>
        </p:nvSpPr>
        <p:spPr/>
        <p:txBody>
          <a:bodyPr>
            <a:noAutofit/>
          </a:bodyPr>
          <a:lstStyle/>
          <a:p>
            <a:r>
              <a:rPr lang="en-US" sz="3200" dirty="0"/>
              <a:t>2023 National Veterans Small Business Engagement</a:t>
            </a:r>
          </a:p>
        </p:txBody>
      </p:sp>
      <p:graphicFrame>
        <p:nvGraphicFramePr>
          <p:cNvPr id="5" name="Content Placeholder 5" descr="Opportunities Forecast FY 2018-2019">
            <a:extLst>
              <a:ext uri="{FF2B5EF4-FFF2-40B4-BE49-F238E27FC236}">
                <a16:creationId xmlns:a16="http://schemas.microsoft.com/office/drawing/2014/main" id="{A2E40730-6F88-4BD5-BC56-5B873D734A29}"/>
              </a:ext>
            </a:extLst>
          </p:cNvPr>
          <p:cNvGraphicFramePr>
            <a:graphicFrameLocks/>
          </p:cNvGraphicFramePr>
          <p:nvPr>
            <p:extLst>
              <p:ext uri="{D42A27DB-BD31-4B8C-83A1-F6EECF244321}">
                <p14:modId xmlns:p14="http://schemas.microsoft.com/office/powerpoint/2010/main" val="3854440766"/>
              </p:ext>
            </p:extLst>
          </p:nvPr>
        </p:nvGraphicFramePr>
        <p:xfrm>
          <a:off x="381000" y="1905000"/>
          <a:ext cx="8153400" cy="3807460"/>
        </p:xfrm>
        <a:graphic>
          <a:graphicData uri="http://schemas.openxmlformats.org/drawingml/2006/table">
            <a:tbl>
              <a:tblPr firstRow="1" bandRow="1"/>
              <a:tblGrid>
                <a:gridCol w="1637903">
                  <a:extLst>
                    <a:ext uri="{9D8B030D-6E8A-4147-A177-3AD203B41FA5}">
                      <a16:colId xmlns:a16="http://schemas.microsoft.com/office/drawing/2014/main" val="20000"/>
                    </a:ext>
                  </a:extLst>
                </a:gridCol>
                <a:gridCol w="1637903">
                  <a:extLst>
                    <a:ext uri="{9D8B030D-6E8A-4147-A177-3AD203B41FA5}">
                      <a16:colId xmlns:a16="http://schemas.microsoft.com/office/drawing/2014/main" val="20001"/>
                    </a:ext>
                  </a:extLst>
                </a:gridCol>
                <a:gridCol w="1637903">
                  <a:extLst>
                    <a:ext uri="{9D8B030D-6E8A-4147-A177-3AD203B41FA5}">
                      <a16:colId xmlns:a16="http://schemas.microsoft.com/office/drawing/2014/main" val="20002"/>
                    </a:ext>
                  </a:extLst>
                </a:gridCol>
                <a:gridCol w="1505546">
                  <a:extLst>
                    <a:ext uri="{9D8B030D-6E8A-4147-A177-3AD203B41FA5}">
                      <a16:colId xmlns:a16="http://schemas.microsoft.com/office/drawing/2014/main" val="20003"/>
                    </a:ext>
                  </a:extLst>
                </a:gridCol>
                <a:gridCol w="1734145">
                  <a:extLst>
                    <a:ext uri="{9D8B030D-6E8A-4147-A177-3AD203B41FA5}">
                      <a16:colId xmlns:a16="http://schemas.microsoft.com/office/drawing/2014/main" val="1905944303"/>
                    </a:ext>
                  </a:extLst>
                </a:gridCol>
              </a:tblGrid>
              <a:tr h="37084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dirty="0"/>
                        <a:t>Requirement</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dirty="0"/>
                        <a:t>Description</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dirty="0"/>
                        <a:t>Anticipated</a:t>
                      </a:r>
                    </a:p>
                    <a:p>
                      <a:pPr algn="ctr"/>
                      <a:r>
                        <a:rPr lang="en-US" dirty="0"/>
                        <a:t>Date Needed</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dirty="0"/>
                        <a:t>Range of</a:t>
                      </a:r>
                    </a:p>
                    <a:p>
                      <a:pPr algn="ctr"/>
                      <a:r>
                        <a:rPr lang="en-US" dirty="0"/>
                        <a:t>Value $</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algn="ctr" defTabSz="457200" rtl="0" eaLnBrk="1" latinLnBrk="0" hangingPunct="1"/>
                      <a:r>
                        <a:rPr lang="en-US" sz="1800" b="1" kern="1200" dirty="0">
                          <a:solidFill>
                            <a:schemeClr val="lt1"/>
                          </a:solidFill>
                          <a:latin typeface="Calibri"/>
                          <a:ea typeface="+mn-ea"/>
                          <a:cs typeface="+mn-cs"/>
                        </a:rPr>
                        <a:t>VA CO</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70840">
                <a:tc>
                  <a:txBody>
                    <a:bodyPr/>
                    <a:lstStyle/>
                    <a:p>
                      <a:pPr algn="ctr" fontAlgn="t"/>
                      <a:r>
                        <a:rPr lang="en-US" sz="900" b="0" i="0" u="none" strike="noStrike">
                          <a:solidFill>
                            <a:srgbClr val="000000"/>
                          </a:solidFill>
                          <a:effectLst/>
                          <a:latin typeface="Verdana" panose="020B0604030504040204" pitchFamily="34" charset="0"/>
                        </a:rPr>
                        <a:t>Audio/Visual Equipment Installation and Maintenance Support</a:t>
                      </a: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FY24 - 1st Qtr</a:t>
                      </a: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Between $500,000 and $1,000,000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3">
                            <a:extLst>
                              <a:ext uri="{A12FA001-AC4F-418D-AE19-62706E023703}">
                                <ahyp:hlinkClr xmlns:ahyp="http://schemas.microsoft.com/office/drawing/2018/hyperlinkcolor" val="tx"/>
                              </a:ext>
                            </a:extLst>
                          </a:hlinkClick>
                        </a:rPr>
                        <a:t>Mary.Accomando@va.gov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70840">
                <a:tc>
                  <a:txBody>
                    <a:bodyPr/>
                    <a:lstStyle/>
                    <a:p>
                      <a:pPr algn="ctr" fontAlgn="t"/>
                      <a:r>
                        <a:rPr lang="en-US" sz="900" b="0" i="0" u="none" strike="noStrike">
                          <a:solidFill>
                            <a:srgbClr val="000000"/>
                          </a:solidFill>
                          <a:effectLst/>
                          <a:latin typeface="Verdana" panose="020B0604030504040204" pitchFamily="34" charset="0"/>
                        </a:rPr>
                        <a:t>Data Analytics Software Platform for MEDVAMC Perioperative Care Services</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FY24 - 1st Qtr</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dirty="0">
                          <a:solidFill>
                            <a:srgbClr val="000000"/>
                          </a:solidFill>
                          <a:effectLst/>
                          <a:latin typeface="Verdana" panose="020B0604030504040204" pitchFamily="34" charset="0"/>
                        </a:rPr>
                        <a:t>Between $500,000 and $1,000,000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4">
                            <a:extLst>
                              <a:ext uri="{A12FA001-AC4F-418D-AE19-62706E023703}">
                                <ahyp:hlinkClr xmlns:ahyp="http://schemas.microsoft.com/office/drawing/2018/hyperlinkcolor" val="tx"/>
                              </a:ext>
                            </a:extLst>
                          </a:hlinkClick>
                        </a:rPr>
                        <a:t>Edward.Hebert@va.gov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370840">
                <a:tc>
                  <a:txBody>
                    <a:bodyPr/>
                    <a:lstStyle/>
                    <a:p>
                      <a:pPr algn="ctr" fontAlgn="t"/>
                      <a:r>
                        <a:rPr lang="en-US" sz="900" b="0" i="0" u="none" strike="noStrike">
                          <a:solidFill>
                            <a:srgbClr val="000000"/>
                          </a:solidFill>
                          <a:effectLst/>
                          <a:latin typeface="Verdana" panose="020B0604030504040204" pitchFamily="34" charset="0"/>
                        </a:rPr>
                        <a:t>FSC National Call Center Fraud Prevention Solution</a:t>
                      </a:r>
                      <a:br>
                        <a:rPr lang="en-US" sz="900" b="0" i="0" u="none" strike="noStrike">
                          <a:solidFill>
                            <a:srgbClr val="000000"/>
                          </a:solidFill>
                          <a:effectLst/>
                          <a:latin typeface="Verdana" panose="020B0604030504040204" pitchFamily="34" charset="0"/>
                        </a:rPr>
                      </a:br>
                      <a:endParaRPr lang="en-US" sz="900" b="0" i="0" u="none" strike="noStrike">
                        <a:solidFill>
                          <a:srgbClr val="000000"/>
                        </a:solidFill>
                        <a:effectLst/>
                        <a:latin typeface="Verdana" panose="020B0604030504040204" pitchFamily="34" charset="0"/>
                      </a:endParaRP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FY24 - 1st Qtr</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Between $1,000,000 and $5,000,000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sng" strike="noStrike">
                          <a:solidFill>
                            <a:srgbClr val="0070C0"/>
                          </a:solidFill>
                          <a:effectLst/>
                          <a:latin typeface="Arial" panose="020B0604020202020204" pitchFamily="34" charset="0"/>
                          <a:hlinkClick r:id="rId5">
                            <a:extLst>
                              <a:ext uri="{A12FA001-AC4F-418D-AE19-62706E023703}">
                                <ahyp:hlinkClr xmlns:ahyp="http://schemas.microsoft.com/office/drawing/2018/hyperlinkcolor" val="tx"/>
                              </a:ext>
                            </a:extLst>
                          </a:hlinkClick>
                        </a:rPr>
                        <a:t>Diana.Armesto@va.gov</a:t>
                      </a:r>
                      <a:endParaRPr lang="en-US" sz="900" b="0" i="0" u="sng" strike="noStrike">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70840">
                <a:tc>
                  <a:txBody>
                    <a:bodyPr/>
                    <a:lstStyle/>
                    <a:p>
                      <a:pPr algn="ctr" fontAlgn="t"/>
                      <a:r>
                        <a:rPr lang="en-US" sz="900" b="0" i="0" u="none" strike="noStrike">
                          <a:solidFill>
                            <a:srgbClr val="000000"/>
                          </a:solidFill>
                          <a:effectLst/>
                          <a:latin typeface="Verdana" panose="020B0604030504040204" pitchFamily="34" charset="0"/>
                        </a:rPr>
                        <a:t>ADRT Legacy System</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FY24 - 1st Qtr</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Between $1,000,000 and $5,000,000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6">
                            <a:extLst>
                              <a:ext uri="{A12FA001-AC4F-418D-AE19-62706E023703}">
                                <ahyp:hlinkClr xmlns:ahyp="http://schemas.microsoft.com/office/drawing/2018/hyperlinkcolor" val="tx"/>
                              </a:ext>
                            </a:extLst>
                          </a:hlinkClick>
                        </a:rPr>
                        <a:t>Christopher.Minetti@va.gov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370840">
                <a:tc>
                  <a:txBody>
                    <a:bodyPr/>
                    <a:lstStyle/>
                    <a:p>
                      <a:pPr algn="ctr" fontAlgn="t"/>
                      <a:r>
                        <a:rPr lang="en-US" sz="900" b="0" i="0" u="none" strike="noStrike">
                          <a:solidFill>
                            <a:srgbClr val="000000"/>
                          </a:solidFill>
                          <a:effectLst/>
                          <a:latin typeface="Verdana" panose="020B0604030504040204" pitchFamily="34" charset="0"/>
                        </a:rPr>
                        <a:t>DSS PeriOP Management Service Contract  Software</a:t>
                      </a:r>
                    </a:p>
                  </a:txBody>
                  <a:tcPr marL="9525" marR="9525" marT="9525"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FY24 - 1st Qtr</a:t>
                      </a:r>
                    </a:p>
                  </a:txBody>
                  <a:tcPr marL="9525" marR="9525" marT="9525"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Between $1,000,000 and $5,000,000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7">
                            <a:extLst>
                              <a:ext uri="{A12FA001-AC4F-418D-AE19-62706E023703}">
                                <ahyp:hlinkClr xmlns:ahyp="http://schemas.microsoft.com/office/drawing/2018/hyperlinkcolor" val="tx"/>
                              </a:ext>
                            </a:extLst>
                          </a:hlinkClick>
                        </a:rPr>
                        <a:t>Kathryn.Pantages@va.gov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370840">
                <a:tc>
                  <a:txBody>
                    <a:bodyPr/>
                    <a:lstStyle/>
                    <a:p>
                      <a:pPr algn="ctr" fontAlgn="t"/>
                      <a:r>
                        <a:rPr lang="en-US" sz="900" b="0" i="0" u="none" strike="noStrike">
                          <a:solidFill>
                            <a:srgbClr val="000000"/>
                          </a:solidFill>
                          <a:effectLst/>
                          <a:latin typeface="Verdana" panose="020B0604030504040204" pitchFamily="34" charset="0"/>
                        </a:rPr>
                        <a:t>Unicom System Architect and Focal Point Maintenance</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FY24 - 3rd Qtr</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Between $1,000,000 and $5,000,000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8">
                            <a:extLst>
                              <a:ext uri="{A12FA001-AC4F-418D-AE19-62706E023703}">
                                <ahyp:hlinkClr xmlns:ahyp="http://schemas.microsoft.com/office/drawing/2018/hyperlinkcolor" val="tx"/>
                              </a:ext>
                            </a:extLst>
                          </a:hlinkClick>
                        </a:rPr>
                        <a:t>Troy.Loveland@va.gov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6"/>
                  </a:ext>
                </a:extLst>
              </a:tr>
              <a:tr h="370840">
                <a:tc>
                  <a:txBody>
                    <a:bodyPr/>
                    <a:lstStyle/>
                    <a:p>
                      <a:pPr algn="ctr" fontAlgn="t"/>
                      <a:r>
                        <a:rPr lang="en-US" sz="900" b="0" i="0" u="none" strike="noStrike">
                          <a:solidFill>
                            <a:srgbClr val="000000"/>
                          </a:solidFill>
                          <a:effectLst/>
                          <a:latin typeface="Verdana" panose="020B0604030504040204" pitchFamily="34" charset="0"/>
                        </a:rPr>
                        <a:t>IBM Cognos Subscription and Support</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FY24 - 2nd Qtr</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Between $1,000,000 and $5,000,000</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fontAlgn="t"/>
                      <a:r>
                        <a:rPr lang="en-US" sz="900" b="0" i="0" u="sng" strike="noStrike" dirty="0">
                          <a:solidFill>
                            <a:srgbClr val="0070C0"/>
                          </a:solidFill>
                          <a:effectLst/>
                          <a:latin typeface="Arial" panose="020B0604020202020204" pitchFamily="34" charset="0"/>
                          <a:hlinkClick r:id="rId9">
                            <a:extLst>
                              <a:ext uri="{A12FA001-AC4F-418D-AE19-62706E023703}">
                                <ahyp:hlinkClr xmlns:ahyp="http://schemas.microsoft.com/office/drawing/2018/hyperlinkcolor" val="tx"/>
                              </a:ext>
                            </a:extLst>
                          </a:hlinkClick>
                        </a:rPr>
                        <a:t>Patrick.Hamilton2@va.gov</a:t>
                      </a:r>
                      <a:endParaRPr lang="en-US" sz="900" b="0" i="0" u="sng" strike="noStrike" dirty="0">
                        <a:solidFill>
                          <a:srgbClr val="0070C0"/>
                        </a:solidFill>
                        <a:effectLst/>
                        <a:latin typeface="Arial" panose="020B0604020202020204" pitchFamily="34" charset="0"/>
                      </a:endParaRP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2382937835"/>
                  </a:ext>
                </a:extLst>
              </a:tr>
              <a:tr h="370840">
                <a:tc>
                  <a:txBody>
                    <a:bodyPr/>
                    <a:lstStyle/>
                    <a:p>
                      <a:pPr algn="ctr" fontAlgn="t"/>
                      <a:r>
                        <a:rPr lang="en-US" sz="900" b="0" i="0" u="none" strike="noStrike">
                          <a:solidFill>
                            <a:srgbClr val="000000"/>
                          </a:solidFill>
                          <a:effectLst/>
                          <a:latin typeface="Verdana" panose="020B0604030504040204" pitchFamily="34" charset="0"/>
                        </a:rPr>
                        <a:t>Maximo</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FY24 - 1st Qtr</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Between $1,000,000 and $5,000,000</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10">
                            <a:extLst>
                              <a:ext uri="{A12FA001-AC4F-418D-AE19-62706E023703}">
                                <ahyp:hlinkClr xmlns:ahyp="http://schemas.microsoft.com/office/drawing/2018/hyperlinkcolor" val="tx"/>
                              </a:ext>
                            </a:extLst>
                          </a:hlinkClick>
                        </a:rPr>
                        <a:t>Matthew.Newell@va.gov</a:t>
                      </a:r>
                      <a:endParaRPr lang="en-US" sz="900" b="0" i="0" u="sng" strike="noStrike" dirty="0">
                        <a:solidFill>
                          <a:srgbClr val="0070C0"/>
                        </a:solidFill>
                        <a:effectLst/>
                        <a:latin typeface="Arial" panose="020B0604020202020204" pitchFamily="34" charset="0"/>
                      </a:endParaRP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828820185"/>
                  </a:ext>
                </a:extLst>
              </a:tr>
            </a:tbl>
          </a:graphicData>
        </a:graphic>
      </p:graphicFrame>
      <p:sp>
        <p:nvSpPr>
          <p:cNvPr id="6" name="TextBox 5">
            <a:extLst>
              <a:ext uri="{FF2B5EF4-FFF2-40B4-BE49-F238E27FC236}">
                <a16:creationId xmlns:a16="http://schemas.microsoft.com/office/drawing/2014/main" id="{8138B905-B6C8-4EAF-036A-547BB8BFE8A8}"/>
              </a:ext>
            </a:extLst>
          </p:cNvPr>
          <p:cNvSpPr txBox="1"/>
          <p:nvPr/>
        </p:nvSpPr>
        <p:spPr>
          <a:xfrm>
            <a:off x="381000" y="1063228"/>
            <a:ext cx="4576762" cy="523220"/>
          </a:xfrm>
          <a:prstGeom prst="rect">
            <a:avLst/>
          </a:prstGeom>
          <a:noFill/>
        </p:spPr>
        <p:txBody>
          <a:bodyPr wrap="square">
            <a:spAutoFit/>
          </a:bodyPr>
          <a:lstStyle/>
          <a:p>
            <a:r>
              <a:rPr lang="en-US" sz="2800" b="1" i="1" dirty="0"/>
              <a:t>Forecast of Opportunities</a:t>
            </a:r>
          </a:p>
        </p:txBody>
      </p:sp>
      <p:pic>
        <p:nvPicPr>
          <p:cNvPr id="7" name="Picture 6">
            <a:extLst>
              <a:ext uri="{FF2B5EF4-FFF2-40B4-BE49-F238E27FC236}">
                <a16:creationId xmlns:a16="http://schemas.microsoft.com/office/drawing/2014/main" id="{225E9E33-A4B5-331A-5633-074F9ABDEDED}"/>
              </a:ext>
            </a:extLst>
          </p:cNvPr>
          <p:cNvPicPr>
            <a:picLocks noChangeAspect="1"/>
          </p:cNvPicPr>
          <p:nvPr/>
        </p:nvPicPr>
        <p:blipFill>
          <a:blip r:embed="rId11"/>
          <a:stretch>
            <a:fillRect/>
          </a:stretch>
        </p:blipFill>
        <p:spPr>
          <a:xfrm>
            <a:off x="7208385" y="597348"/>
            <a:ext cx="1554615" cy="682811"/>
          </a:xfrm>
          <a:prstGeom prst="rect">
            <a:avLst/>
          </a:prstGeom>
        </p:spPr>
      </p:pic>
    </p:spTree>
    <p:extLst>
      <p:ext uri="{BB962C8B-B14F-4D97-AF65-F5344CB8AC3E}">
        <p14:creationId xmlns:p14="http://schemas.microsoft.com/office/powerpoint/2010/main" val="1963326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29</a:t>
            </a:fld>
            <a:endParaRPr lang="en-US" dirty="0">
              <a:solidFill>
                <a:prstClr val="white"/>
              </a:solidFill>
            </a:endParaRPr>
          </a:p>
        </p:txBody>
      </p:sp>
      <p:sp>
        <p:nvSpPr>
          <p:cNvPr id="4" name="Title 3"/>
          <p:cNvSpPr>
            <a:spLocks noGrp="1"/>
          </p:cNvSpPr>
          <p:nvPr>
            <p:ph type="title"/>
          </p:nvPr>
        </p:nvSpPr>
        <p:spPr/>
        <p:txBody>
          <a:bodyPr>
            <a:noAutofit/>
          </a:bodyPr>
          <a:lstStyle/>
          <a:p>
            <a:r>
              <a:rPr lang="en-US" sz="3200" dirty="0"/>
              <a:t>2023 National Veterans Small Business Engagement</a:t>
            </a:r>
          </a:p>
        </p:txBody>
      </p:sp>
      <p:graphicFrame>
        <p:nvGraphicFramePr>
          <p:cNvPr id="5" name="Content Placeholder 5" descr="Opportunities Forecast FY 2018-2019">
            <a:extLst>
              <a:ext uri="{FF2B5EF4-FFF2-40B4-BE49-F238E27FC236}">
                <a16:creationId xmlns:a16="http://schemas.microsoft.com/office/drawing/2014/main" id="{A2E40730-6F88-4BD5-BC56-5B873D734A29}"/>
              </a:ext>
            </a:extLst>
          </p:cNvPr>
          <p:cNvGraphicFramePr>
            <a:graphicFrameLocks/>
          </p:cNvGraphicFramePr>
          <p:nvPr>
            <p:extLst>
              <p:ext uri="{D42A27DB-BD31-4B8C-83A1-F6EECF244321}">
                <p14:modId xmlns:p14="http://schemas.microsoft.com/office/powerpoint/2010/main" val="3086801759"/>
              </p:ext>
            </p:extLst>
          </p:nvPr>
        </p:nvGraphicFramePr>
        <p:xfrm>
          <a:off x="381000" y="1905000"/>
          <a:ext cx="8153400" cy="3844290"/>
        </p:xfrm>
        <a:graphic>
          <a:graphicData uri="http://schemas.openxmlformats.org/drawingml/2006/table">
            <a:tbl>
              <a:tblPr firstRow="1" bandRow="1"/>
              <a:tblGrid>
                <a:gridCol w="1637903">
                  <a:extLst>
                    <a:ext uri="{9D8B030D-6E8A-4147-A177-3AD203B41FA5}">
                      <a16:colId xmlns:a16="http://schemas.microsoft.com/office/drawing/2014/main" val="20000"/>
                    </a:ext>
                  </a:extLst>
                </a:gridCol>
                <a:gridCol w="1637903">
                  <a:extLst>
                    <a:ext uri="{9D8B030D-6E8A-4147-A177-3AD203B41FA5}">
                      <a16:colId xmlns:a16="http://schemas.microsoft.com/office/drawing/2014/main" val="20001"/>
                    </a:ext>
                  </a:extLst>
                </a:gridCol>
                <a:gridCol w="1637903">
                  <a:extLst>
                    <a:ext uri="{9D8B030D-6E8A-4147-A177-3AD203B41FA5}">
                      <a16:colId xmlns:a16="http://schemas.microsoft.com/office/drawing/2014/main" val="20002"/>
                    </a:ext>
                  </a:extLst>
                </a:gridCol>
                <a:gridCol w="1505546">
                  <a:extLst>
                    <a:ext uri="{9D8B030D-6E8A-4147-A177-3AD203B41FA5}">
                      <a16:colId xmlns:a16="http://schemas.microsoft.com/office/drawing/2014/main" val="20003"/>
                    </a:ext>
                  </a:extLst>
                </a:gridCol>
                <a:gridCol w="1734145">
                  <a:extLst>
                    <a:ext uri="{9D8B030D-6E8A-4147-A177-3AD203B41FA5}">
                      <a16:colId xmlns:a16="http://schemas.microsoft.com/office/drawing/2014/main" val="1905944303"/>
                    </a:ext>
                  </a:extLst>
                </a:gridCol>
              </a:tblGrid>
              <a:tr h="37084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dirty="0"/>
                        <a:t>Requirement</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dirty="0"/>
                        <a:t>Description</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dirty="0"/>
                        <a:t>Anticipated</a:t>
                      </a:r>
                    </a:p>
                    <a:p>
                      <a:pPr algn="ctr"/>
                      <a:r>
                        <a:rPr lang="en-US" dirty="0"/>
                        <a:t>Date Needed</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dirty="0"/>
                        <a:t>Range of</a:t>
                      </a:r>
                    </a:p>
                    <a:p>
                      <a:pPr algn="ctr"/>
                      <a:r>
                        <a:rPr lang="en-US" dirty="0"/>
                        <a:t>Value $</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algn="ctr" defTabSz="457200" rtl="0" eaLnBrk="1" latinLnBrk="0" hangingPunct="1"/>
                      <a:r>
                        <a:rPr lang="en-US" sz="1800" b="1" kern="1200" dirty="0">
                          <a:solidFill>
                            <a:schemeClr val="lt1"/>
                          </a:solidFill>
                          <a:latin typeface="Calibri"/>
                          <a:ea typeface="+mn-ea"/>
                          <a:cs typeface="+mn-cs"/>
                        </a:rPr>
                        <a:t>VA CO</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70840">
                <a:tc>
                  <a:txBody>
                    <a:bodyPr/>
                    <a:lstStyle/>
                    <a:p>
                      <a:pPr algn="ctr" fontAlgn="t"/>
                      <a:r>
                        <a:rPr lang="en-US" sz="900" b="0" i="0" u="none" strike="noStrike">
                          <a:solidFill>
                            <a:srgbClr val="000000"/>
                          </a:solidFill>
                          <a:effectLst/>
                          <a:latin typeface="Verdana" panose="020B0604030504040204" pitchFamily="34" charset="0"/>
                        </a:rPr>
                        <a:t>Health Data and Analytics Platform: Enterprise Data Catalog Subscription - Collibra Enterprise Platform</a:t>
                      </a: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FY24 - 3rd Qtr</a:t>
                      </a: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Between $1,000,000 and $5,000,000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3">
                            <a:extLst>
                              <a:ext uri="{A12FA001-AC4F-418D-AE19-62706E023703}">
                                <ahyp:hlinkClr xmlns:ahyp="http://schemas.microsoft.com/office/drawing/2018/hyperlinkcolor" val="tx"/>
                              </a:ext>
                            </a:extLst>
                          </a:hlinkClick>
                        </a:rPr>
                        <a:t>Joseph.Jones6@va.gov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70840">
                <a:tc>
                  <a:txBody>
                    <a:bodyPr/>
                    <a:lstStyle/>
                    <a:p>
                      <a:pPr algn="ctr" fontAlgn="t"/>
                      <a:r>
                        <a:rPr lang="en-US" sz="900" b="0" i="0" u="none" strike="noStrike">
                          <a:solidFill>
                            <a:srgbClr val="000000"/>
                          </a:solidFill>
                          <a:effectLst/>
                          <a:latin typeface="Verdana" panose="020B0604030504040204" pitchFamily="34" charset="0"/>
                        </a:rPr>
                        <a:t>VISN 4 ITM Software and Support </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FY24 - 1st Qtr</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dirty="0">
                          <a:solidFill>
                            <a:srgbClr val="000000"/>
                          </a:solidFill>
                          <a:effectLst/>
                          <a:latin typeface="Verdana" panose="020B0604030504040204" pitchFamily="34" charset="0"/>
                        </a:rPr>
                        <a:t>Between $1,000,000 and $5,000,000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sng" strike="noStrike">
                          <a:solidFill>
                            <a:srgbClr val="0070C0"/>
                          </a:solidFill>
                          <a:effectLst/>
                          <a:latin typeface="Arial" panose="020B0604020202020204" pitchFamily="34" charset="0"/>
                          <a:hlinkClick r:id="rId4">
                            <a:extLst>
                              <a:ext uri="{A12FA001-AC4F-418D-AE19-62706E023703}">
                                <ahyp:hlinkClr xmlns:ahyp="http://schemas.microsoft.com/office/drawing/2018/hyperlinkcolor" val="tx"/>
                              </a:ext>
                            </a:extLst>
                          </a:hlinkClick>
                        </a:rPr>
                        <a:t>Mary.Accomando@va.gov</a:t>
                      </a:r>
                      <a:endParaRPr lang="en-US" sz="900" b="0" i="0" u="sng" strike="noStrike">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370840">
                <a:tc>
                  <a:txBody>
                    <a:bodyPr/>
                    <a:lstStyle/>
                    <a:p>
                      <a:pPr algn="ctr" fontAlgn="t"/>
                      <a:r>
                        <a:rPr lang="en-US" sz="900" b="0" i="0" u="none" strike="noStrike">
                          <a:solidFill>
                            <a:srgbClr val="000000"/>
                          </a:solidFill>
                          <a:effectLst/>
                          <a:latin typeface="Verdana" panose="020B0604030504040204" pitchFamily="34" charset="0"/>
                        </a:rPr>
                        <a:t>VCS Food Ordering Online and Mobile Application</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FY24 - 1st Qtr</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Between $1,000,000 and $5,000,000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5">
                            <a:extLst>
                              <a:ext uri="{A12FA001-AC4F-418D-AE19-62706E023703}">
                                <ahyp:hlinkClr xmlns:ahyp="http://schemas.microsoft.com/office/drawing/2018/hyperlinkcolor" val="tx"/>
                              </a:ext>
                            </a:extLst>
                          </a:hlinkClick>
                        </a:rPr>
                        <a:t>Kathryn.Pantages@va.gov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70840">
                <a:tc>
                  <a:txBody>
                    <a:bodyPr/>
                    <a:lstStyle/>
                    <a:p>
                      <a:pPr algn="ctr" fontAlgn="t"/>
                      <a:r>
                        <a:rPr lang="fr-FR" sz="900" b="0" i="0" u="none" strike="noStrike">
                          <a:solidFill>
                            <a:srgbClr val="000000"/>
                          </a:solidFill>
                          <a:effectLst/>
                          <a:latin typeface="Verdana" panose="020B0604030504040204" pitchFamily="34" charset="0"/>
                        </a:rPr>
                        <a:t>WAN.003.6 JSA Riverbed Maintenance</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FY24 - 1st Qtr</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Between $1,000,000 and $5,000,000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6">
                            <a:extLst>
                              <a:ext uri="{A12FA001-AC4F-418D-AE19-62706E023703}">
                                <ahyp:hlinkClr xmlns:ahyp="http://schemas.microsoft.com/office/drawing/2018/hyperlinkcolor" val="tx"/>
                              </a:ext>
                            </a:extLst>
                          </a:hlinkClick>
                        </a:rPr>
                        <a:t>Michael.Weckesser@va.gov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370840">
                <a:tc>
                  <a:txBody>
                    <a:bodyPr/>
                    <a:lstStyle/>
                    <a:p>
                      <a:pPr algn="ctr" fontAlgn="t"/>
                      <a:r>
                        <a:rPr lang="en-US" sz="900" b="0" i="0" u="none" strike="noStrike">
                          <a:solidFill>
                            <a:srgbClr val="000000"/>
                          </a:solidFill>
                          <a:effectLst/>
                          <a:latin typeface="Verdana" panose="020B0604030504040204" pitchFamily="34" charset="0"/>
                        </a:rPr>
                        <a:t>Application Packaging and Testing Supplement</a:t>
                      </a:r>
                    </a:p>
                  </a:txBody>
                  <a:tcPr marL="9525" marR="9525" marT="9525"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FY24 - 1st Qtr</a:t>
                      </a:r>
                    </a:p>
                  </a:txBody>
                  <a:tcPr marL="9525" marR="9525" marT="9525"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Between $1,000,000 and $5,000,000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5">
                            <a:extLst>
                              <a:ext uri="{A12FA001-AC4F-418D-AE19-62706E023703}">
                                <ahyp:hlinkClr xmlns:ahyp="http://schemas.microsoft.com/office/drawing/2018/hyperlinkcolor" val="tx"/>
                              </a:ext>
                            </a:extLst>
                          </a:hlinkClick>
                        </a:rPr>
                        <a:t>Kathryn.Pantages@va.gov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370840">
                <a:tc>
                  <a:txBody>
                    <a:bodyPr/>
                    <a:lstStyle/>
                    <a:p>
                      <a:pPr algn="ctr" fontAlgn="t"/>
                      <a:r>
                        <a:rPr lang="en-US" sz="900" b="0" i="0" u="none" strike="noStrike">
                          <a:solidFill>
                            <a:srgbClr val="000000"/>
                          </a:solidFill>
                          <a:effectLst/>
                          <a:latin typeface="Verdana" panose="020B0604030504040204" pitchFamily="34" charset="0"/>
                        </a:rPr>
                        <a:t>Insight Team Guidehouse</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FY24 - 2nd Qtr</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Between $1,000,000 and $5,000,000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7">
                            <a:extLst>
                              <a:ext uri="{A12FA001-AC4F-418D-AE19-62706E023703}">
                                <ahyp:hlinkClr xmlns:ahyp="http://schemas.microsoft.com/office/drawing/2018/hyperlinkcolor" val="tx"/>
                              </a:ext>
                            </a:extLst>
                          </a:hlinkClick>
                        </a:rPr>
                        <a:t>Matthew.Truex1@va.gov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6"/>
                  </a:ext>
                </a:extLst>
              </a:tr>
              <a:tr h="370840">
                <a:tc>
                  <a:txBody>
                    <a:bodyPr/>
                    <a:lstStyle/>
                    <a:p>
                      <a:pPr algn="ctr" fontAlgn="t"/>
                      <a:r>
                        <a:rPr lang="en-US" sz="900" b="0" i="0" u="none" strike="noStrike">
                          <a:solidFill>
                            <a:srgbClr val="000000"/>
                          </a:solidFill>
                          <a:effectLst/>
                          <a:latin typeface="Verdana" panose="020B0604030504040204" pitchFamily="34" charset="0"/>
                        </a:rPr>
                        <a:t>OPS - PA Human Capital Measurement and Analytics Program Support</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FY24 - 1st Qtr</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Between $1,000,000 and $5,000,000</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fontAlgn="t"/>
                      <a:r>
                        <a:rPr lang="en-US" sz="900" b="0" i="0" u="sng" strike="noStrike" dirty="0">
                          <a:solidFill>
                            <a:srgbClr val="0070C0"/>
                          </a:solidFill>
                          <a:effectLst/>
                          <a:latin typeface="Arial" panose="020B0604020202020204" pitchFamily="34" charset="0"/>
                          <a:hlinkClick r:id="rId8">
                            <a:extLst>
                              <a:ext uri="{A12FA001-AC4F-418D-AE19-62706E023703}">
                                <ahyp:hlinkClr xmlns:ahyp="http://schemas.microsoft.com/office/drawing/2018/hyperlinkcolor" val="tx"/>
                              </a:ext>
                            </a:extLst>
                          </a:hlinkClick>
                        </a:rPr>
                        <a:t>Christopher.Minetti@va.gov</a:t>
                      </a:r>
                      <a:endParaRPr lang="en-US" sz="900" b="0" i="0" u="sng" strike="noStrike" dirty="0">
                        <a:solidFill>
                          <a:srgbClr val="0070C0"/>
                        </a:solidFill>
                        <a:effectLst/>
                        <a:latin typeface="Arial" panose="020B0604020202020204" pitchFamily="34" charset="0"/>
                      </a:endParaRP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2382937835"/>
                  </a:ext>
                </a:extLst>
              </a:tr>
              <a:tr h="370840">
                <a:tc>
                  <a:txBody>
                    <a:bodyPr/>
                    <a:lstStyle/>
                    <a:p>
                      <a:pPr algn="ctr" fontAlgn="t"/>
                      <a:r>
                        <a:rPr lang="fr-FR" sz="900" b="0" i="0" u="none" strike="noStrike">
                          <a:solidFill>
                            <a:srgbClr val="000000"/>
                          </a:solidFill>
                          <a:effectLst/>
                          <a:latin typeface="Verdana" panose="020B0604030504040204" pitchFamily="34" charset="0"/>
                        </a:rPr>
                        <a:t>NCA Digital Services Content Support</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FY24 - 1st Qtr</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Between $1,000,000 and $5,000,000</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9">
                            <a:extLst>
                              <a:ext uri="{A12FA001-AC4F-418D-AE19-62706E023703}">
                                <ahyp:hlinkClr xmlns:ahyp="http://schemas.microsoft.com/office/drawing/2018/hyperlinkcolor" val="tx"/>
                              </a:ext>
                            </a:extLst>
                          </a:hlinkClick>
                        </a:rPr>
                        <a:t>Brett.Schwerin@va.gov</a:t>
                      </a:r>
                      <a:endParaRPr lang="en-US" sz="900" b="0" i="0" u="sng" strike="noStrike" dirty="0">
                        <a:solidFill>
                          <a:srgbClr val="0070C0"/>
                        </a:solidFill>
                        <a:effectLst/>
                        <a:latin typeface="Arial" panose="020B0604020202020204" pitchFamily="34" charset="0"/>
                      </a:endParaRP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828820185"/>
                  </a:ext>
                </a:extLst>
              </a:tr>
            </a:tbl>
          </a:graphicData>
        </a:graphic>
      </p:graphicFrame>
      <p:sp>
        <p:nvSpPr>
          <p:cNvPr id="6" name="TextBox 5">
            <a:extLst>
              <a:ext uri="{FF2B5EF4-FFF2-40B4-BE49-F238E27FC236}">
                <a16:creationId xmlns:a16="http://schemas.microsoft.com/office/drawing/2014/main" id="{8138B905-B6C8-4EAF-036A-547BB8BFE8A8}"/>
              </a:ext>
            </a:extLst>
          </p:cNvPr>
          <p:cNvSpPr txBox="1"/>
          <p:nvPr/>
        </p:nvSpPr>
        <p:spPr>
          <a:xfrm>
            <a:off x="381000" y="1063228"/>
            <a:ext cx="4576762" cy="523220"/>
          </a:xfrm>
          <a:prstGeom prst="rect">
            <a:avLst/>
          </a:prstGeom>
          <a:noFill/>
        </p:spPr>
        <p:txBody>
          <a:bodyPr wrap="square">
            <a:spAutoFit/>
          </a:bodyPr>
          <a:lstStyle/>
          <a:p>
            <a:r>
              <a:rPr lang="en-US" sz="2800" b="1" i="1" dirty="0"/>
              <a:t>Forecast of Opportunities</a:t>
            </a:r>
          </a:p>
        </p:txBody>
      </p:sp>
      <p:pic>
        <p:nvPicPr>
          <p:cNvPr id="7" name="Picture 6">
            <a:extLst>
              <a:ext uri="{FF2B5EF4-FFF2-40B4-BE49-F238E27FC236}">
                <a16:creationId xmlns:a16="http://schemas.microsoft.com/office/drawing/2014/main" id="{225E9E33-A4B5-331A-5633-074F9ABDEDED}"/>
              </a:ext>
            </a:extLst>
          </p:cNvPr>
          <p:cNvPicPr>
            <a:picLocks noChangeAspect="1"/>
          </p:cNvPicPr>
          <p:nvPr/>
        </p:nvPicPr>
        <p:blipFill>
          <a:blip r:embed="rId10"/>
          <a:stretch>
            <a:fillRect/>
          </a:stretch>
        </p:blipFill>
        <p:spPr>
          <a:xfrm>
            <a:off x="7208385" y="597348"/>
            <a:ext cx="1554615" cy="682811"/>
          </a:xfrm>
          <a:prstGeom prst="rect">
            <a:avLst/>
          </a:prstGeom>
        </p:spPr>
      </p:pic>
    </p:spTree>
    <p:extLst>
      <p:ext uri="{BB962C8B-B14F-4D97-AF65-F5344CB8AC3E}">
        <p14:creationId xmlns:p14="http://schemas.microsoft.com/office/powerpoint/2010/main" val="3063453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862262"/>
            <a:ext cx="8305800" cy="5157537"/>
          </a:xfrm>
          <a:solidFill>
            <a:schemeClr val="bg1"/>
          </a:solidFill>
          <a:ln w="28575">
            <a:solidFill>
              <a:schemeClr val="bg1"/>
            </a:solidFill>
          </a:ln>
        </p:spPr>
        <p:txBody>
          <a:bodyPr>
            <a:noAutofit/>
          </a:bodyPr>
          <a:lstStyle/>
          <a:p>
            <a:pPr marL="0" indent="0">
              <a:buNone/>
            </a:pPr>
            <a:r>
              <a:rPr lang="en-US" sz="3600" b="1" dirty="0"/>
              <a:t>                            Agenda  </a:t>
            </a:r>
          </a:p>
          <a:p>
            <a:endParaRPr lang="en-US" sz="2400" b="1" dirty="0"/>
          </a:p>
          <a:p>
            <a:pPr lvl="2"/>
            <a:r>
              <a:rPr lang="en-US" sz="2800" b="1" dirty="0"/>
              <a:t>Welcome &amp; Introductions </a:t>
            </a:r>
          </a:p>
          <a:p>
            <a:pPr lvl="2"/>
            <a:r>
              <a:rPr lang="en-US" sz="2800" b="1" dirty="0"/>
              <a:t>Overview   </a:t>
            </a:r>
          </a:p>
          <a:p>
            <a:pPr lvl="2"/>
            <a:r>
              <a:rPr lang="en-US" sz="2800" b="1" dirty="0"/>
              <a:t>Organization Structure </a:t>
            </a:r>
          </a:p>
          <a:p>
            <a:pPr lvl="2"/>
            <a:r>
              <a:rPr lang="en-US" sz="2800" b="1" dirty="0"/>
              <a:t>Business Opportunities </a:t>
            </a:r>
          </a:p>
          <a:p>
            <a:pPr lvl="2">
              <a:buFont typeface="Arial" panose="020B0604020202020204" pitchFamily="34" charset="0"/>
              <a:buChar char="•"/>
            </a:pPr>
            <a:r>
              <a:rPr lang="en-US" sz="2800" b="1" dirty="0"/>
              <a:t>Resources </a:t>
            </a:r>
          </a:p>
          <a:p>
            <a:pPr lvl="2">
              <a:buFont typeface="Arial" panose="020B0604020202020204" pitchFamily="34" charset="0"/>
              <a:buChar char="•"/>
            </a:pPr>
            <a:r>
              <a:rPr lang="en-US" sz="2800" b="1" dirty="0"/>
              <a:t>Q&amp;A </a:t>
            </a:r>
          </a:p>
          <a:p>
            <a:pPr marL="0" indent="0" algn="ctr">
              <a:buNone/>
            </a:pPr>
            <a:endParaRPr lang="en-US"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3</a:t>
            </a:fld>
            <a:endParaRPr lang="en-US" dirty="0">
              <a:solidFill>
                <a:prstClr val="white"/>
              </a:solidFill>
            </a:endParaRPr>
          </a:p>
        </p:txBody>
      </p:sp>
      <p:sp>
        <p:nvSpPr>
          <p:cNvPr id="4" name="Title 3"/>
          <p:cNvSpPr>
            <a:spLocks noGrp="1"/>
          </p:cNvSpPr>
          <p:nvPr>
            <p:ph type="title"/>
          </p:nvPr>
        </p:nvSpPr>
        <p:spPr>
          <a:xfrm>
            <a:off x="0" y="130743"/>
            <a:ext cx="9144000" cy="731520"/>
          </a:xfrm>
        </p:spPr>
        <p:txBody>
          <a:bodyPr>
            <a:normAutofit fontScale="90000"/>
          </a:bodyPr>
          <a:lstStyle/>
          <a:p>
            <a:r>
              <a:rPr lang="en-US" sz="3600" b="1" dirty="0">
                <a:solidFill>
                  <a:schemeClr val="bg1"/>
                </a:solidFill>
              </a:rPr>
              <a:t>2023 National Veterans Small Business Engagement</a:t>
            </a:r>
            <a:br>
              <a:rPr lang="en-US" sz="3200" b="1" dirty="0">
                <a:solidFill>
                  <a:schemeClr val="bg1"/>
                </a:solidFill>
              </a:rPr>
            </a:br>
            <a:endParaRPr lang="en-US" sz="3200" dirty="0"/>
          </a:p>
        </p:txBody>
      </p:sp>
      <p:pic>
        <p:nvPicPr>
          <p:cNvPr id="5" name="Picture 4">
            <a:extLst>
              <a:ext uri="{FF2B5EF4-FFF2-40B4-BE49-F238E27FC236}">
                <a16:creationId xmlns:a16="http://schemas.microsoft.com/office/drawing/2014/main" id="{FE1C89D6-B3C9-C6B2-3BEE-A31B883ACEF7}"/>
              </a:ext>
            </a:extLst>
          </p:cNvPr>
          <p:cNvPicPr>
            <a:picLocks noChangeAspect="1"/>
          </p:cNvPicPr>
          <p:nvPr/>
        </p:nvPicPr>
        <p:blipFill>
          <a:blip r:embed="rId3"/>
          <a:stretch>
            <a:fillRect/>
          </a:stretch>
        </p:blipFill>
        <p:spPr>
          <a:xfrm>
            <a:off x="7173995" y="542793"/>
            <a:ext cx="1603945" cy="699903"/>
          </a:xfrm>
          <a:prstGeom prst="rect">
            <a:avLst/>
          </a:prstGeom>
        </p:spPr>
      </p:pic>
    </p:spTree>
    <p:extLst>
      <p:ext uri="{BB962C8B-B14F-4D97-AF65-F5344CB8AC3E}">
        <p14:creationId xmlns:p14="http://schemas.microsoft.com/office/powerpoint/2010/main" val="94694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30</a:t>
            </a:fld>
            <a:endParaRPr lang="en-US" dirty="0">
              <a:solidFill>
                <a:prstClr val="white"/>
              </a:solidFill>
            </a:endParaRPr>
          </a:p>
        </p:txBody>
      </p:sp>
      <p:sp>
        <p:nvSpPr>
          <p:cNvPr id="4" name="Title 3"/>
          <p:cNvSpPr>
            <a:spLocks noGrp="1"/>
          </p:cNvSpPr>
          <p:nvPr>
            <p:ph type="title"/>
          </p:nvPr>
        </p:nvSpPr>
        <p:spPr/>
        <p:txBody>
          <a:bodyPr>
            <a:noAutofit/>
          </a:bodyPr>
          <a:lstStyle/>
          <a:p>
            <a:r>
              <a:rPr lang="en-US" sz="3200" dirty="0"/>
              <a:t>2023 National Veterans Small Business Engagement</a:t>
            </a:r>
          </a:p>
        </p:txBody>
      </p:sp>
      <p:graphicFrame>
        <p:nvGraphicFramePr>
          <p:cNvPr id="5" name="Content Placeholder 5" descr="Opportunities Forecast FY 2018-2019">
            <a:extLst>
              <a:ext uri="{FF2B5EF4-FFF2-40B4-BE49-F238E27FC236}">
                <a16:creationId xmlns:a16="http://schemas.microsoft.com/office/drawing/2014/main" id="{A2E40730-6F88-4BD5-BC56-5B873D734A29}"/>
              </a:ext>
            </a:extLst>
          </p:cNvPr>
          <p:cNvGraphicFramePr>
            <a:graphicFrameLocks/>
          </p:cNvGraphicFramePr>
          <p:nvPr>
            <p:extLst>
              <p:ext uri="{D42A27DB-BD31-4B8C-83A1-F6EECF244321}">
                <p14:modId xmlns:p14="http://schemas.microsoft.com/office/powerpoint/2010/main" val="471044239"/>
              </p:ext>
            </p:extLst>
          </p:nvPr>
        </p:nvGraphicFramePr>
        <p:xfrm>
          <a:off x="381000" y="1905000"/>
          <a:ext cx="8153400" cy="3757295"/>
        </p:xfrm>
        <a:graphic>
          <a:graphicData uri="http://schemas.openxmlformats.org/drawingml/2006/table">
            <a:tbl>
              <a:tblPr firstRow="1" bandRow="1"/>
              <a:tblGrid>
                <a:gridCol w="1637903">
                  <a:extLst>
                    <a:ext uri="{9D8B030D-6E8A-4147-A177-3AD203B41FA5}">
                      <a16:colId xmlns:a16="http://schemas.microsoft.com/office/drawing/2014/main" val="20000"/>
                    </a:ext>
                  </a:extLst>
                </a:gridCol>
                <a:gridCol w="1637903">
                  <a:extLst>
                    <a:ext uri="{9D8B030D-6E8A-4147-A177-3AD203B41FA5}">
                      <a16:colId xmlns:a16="http://schemas.microsoft.com/office/drawing/2014/main" val="20001"/>
                    </a:ext>
                  </a:extLst>
                </a:gridCol>
                <a:gridCol w="1637903">
                  <a:extLst>
                    <a:ext uri="{9D8B030D-6E8A-4147-A177-3AD203B41FA5}">
                      <a16:colId xmlns:a16="http://schemas.microsoft.com/office/drawing/2014/main" val="20002"/>
                    </a:ext>
                  </a:extLst>
                </a:gridCol>
                <a:gridCol w="1505546">
                  <a:extLst>
                    <a:ext uri="{9D8B030D-6E8A-4147-A177-3AD203B41FA5}">
                      <a16:colId xmlns:a16="http://schemas.microsoft.com/office/drawing/2014/main" val="20003"/>
                    </a:ext>
                  </a:extLst>
                </a:gridCol>
                <a:gridCol w="1734145">
                  <a:extLst>
                    <a:ext uri="{9D8B030D-6E8A-4147-A177-3AD203B41FA5}">
                      <a16:colId xmlns:a16="http://schemas.microsoft.com/office/drawing/2014/main" val="1905944303"/>
                    </a:ext>
                  </a:extLst>
                </a:gridCol>
              </a:tblGrid>
              <a:tr h="37084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dirty="0"/>
                        <a:t>Requirement</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dirty="0"/>
                        <a:t>Description</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dirty="0"/>
                        <a:t>Anticipated</a:t>
                      </a:r>
                    </a:p>
                    <a:p>
                      <a:pPr algn="ctr"/>
                      <a:r>
                        <a:rPr lang="en-US" dirty="0"/>
                        <a:t>Date Needed</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dirty="0"/>
                        <a:t>Range of</a:t>
                      </a:r>
                    </a:p>
                    <a:p>
                      <a:pPr algn="ctr"/>
                      <a:r>
                        <a:rPr lang="en-US" dirty="0"/>
                        <a:t>Value $</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algn="ctr" defTabSz="457200" rtl="0" eaLnBrk="1" latinLnBrk="0" hangingPunct="1"/>
                      <a:r>
                        <a:rPr lang="en-US" sz="1800" b="1" kern="1200" dirty="0">
                          <a:solidFill>
                            <a:schemeClr val="lt1"/>
                          </a:solidFill>
                          <a:latin typeface="Calibri"/>
                          <a:ea typeface="+mn-ea"/>
                          <a:cs typeface="+mn-cs"/>
                        </a:rPr>
                        <a:t>VA CO</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70840">
                <a:tc>
                  <a:txBody>
                    <a:bodyPr/>
                    <a:lstStyle/>
                    <a:p>
                      <a:pPr algn="ctr" fontAlgn="t"/>
                      <a:r>
                        <a:rPr lang="en-US" sz="900" b="0" i="0" u="none" strike="noStrike">
                          <a:solidFill>
                            <a:srgbClr val="000000"/>
                          </a:solidFill>
                          <a:effectLst/>
                          <a:latin typeface="Verdana" panose="020B0604030504040204" pitchFamily="34" charset="0"/>
                        </a:rPr>
                        <a:t>MongoDB Enterprise Licenses, Maintenance, and Technical Support</a:t>
                      </a: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FY24 - 1st Qtr</a:t>
                      </a: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Between $1,000,000 and $5,000,000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3">
                            <a:extLst>
                              <a:ext uri="{A12FA001-AC4F-418D-AE19-62706E023703}">
                                <ahyp:hlinkClr xmlns:ahyp="http://schemas.microsoft.com/office/drawing/2018/hyperlinkcolor" val="tx"/>
                              </a:ext>
                            </a:extLst>
                          </a:hlinkClick>
                        </a:rPr>
                        <a:t>Edward.Hebert@va.gov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70840">
                <a:tc>
                  <a:txBody>
                    <a:bodyPr/>
                    <a:lstStyle/>
                    <a:p>
                      <a:pPr algn="ctr" fontAlgn="t"/>
                      <a:r>
                        <a:rPr lang="en-US" sz="900" b="0" i="0" u="none" strike="noStrike">
                          <a:solidFill>
                            <a:srgbClr val="000000"/>
                          </a:solidFill>
                          <a:effectLst/>
                          <a:latin typeface="Verdana" panose="020B0604030504040204" pitchFamily="34" charset="0"/>
                        </a:rPr>
                        <a:t>ICW Replacement</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FY24 - 4th Qtr</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Between $5,000,000 and $10,000,000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4">
                            <a:extLst>
                              <a:ext uri="{A12FA001-AC4F-418D-AE19-62706E023703}">
                                <ahyp:hlinkClr xmlns:ahyp="http://schemas.microsoft.com/office/drawing/2018/hyperlinkcolor" val="tx"/>
                              </a:ext>
                            </a:extLst>
                          </a:hlinkClick>
                        </a:rPr>
                        <a:t>Mary.Accomando@va.gov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370840">
                <a:tc>
                  <a:txBody>
                    <a:bodyPr/>
                    <a:lstStyle/>
                    <a:p>
                      <a:pPr algn="ctr" fontAlgn="t"/>
                      <a:r>
                        <a:rPr lang="en-US" sz="900" b="0" i="0" u="none" strike="noStrike">
                          <a:solidFill>
                            <a:srgbClr val="000000"/>
                          </a:solidFill>
                          <a:effectLst/>
                          <a:latin typeface="Verdana" panose="020B0604030504040204" pitchFamily="34" charset="0"/>
                        </a:rPr>
                        <a:t>Compliance, Risk and Remediation (CRR) - Business Office Support</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FY24 - 2nd Qtr</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dirty="0">
                          <a:solidFill>
                            <a:srgbClr val="000000"/>
                          </a:solidFill>
                          <a:effectLst/>
                          <a:latin typeface="Verdana" panose="020B0604030504040204" pitchFamily="34" charset="0"/>
                        </a:rPr>
                        <a:t>Between $5,000,000 and $10,000,000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5">
                            <a:extLst>
                              <a:ext uri="{A12FA001-AC4F-418D-AE19-62706E023703}">
                                <ahyp:hlinkClr xmlns:ahyp="http://schemas.microsoft.com/office/drawing/2018/hyperlinkcolor" val="tx"/>
                              </a:ext>
                            </a:extLst>
                          </a:hlinkClick>
                        </a:rPr>
                        <a:t>Peter.Lewandowski@va.gov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70840">
                <a:tc>
                  <a:txBody>
                    <a:bodyPr/>
                    <a:lstStyle/>
                    <a:p>
                      <a:pPr algn="ctr" fontAlgn="t"/>
                      <a:r>
                        <a:rPr lang="en-US" sz="900" b="0" i="0" u="none" strike="noStrike">
                          <a:solidFill>
                            <a:srgbClr val="000000"/>
                          </a:solidFill>
                          <a:effectLst/>
                          <a:latin typeface="Verdana" panose="020B0604030504040204" pitchFamily="34" charset="0"/>
                        </a:rPr>
                        <a:t>DigiCert</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FY24 - 1st Qtr</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Between $5,000,000 and $10,000,000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6">
                            <a:extLst>
                              <a:ext uri="{A12FA001-AC4F-418D-AE19-62706E023703}">
                                <ahyp:hlinkClr xmlns:ahyp="http://schemas.microsoft.com/office/drawing/2018/hyperlinkcolor" val="tx"/>
                              </a:ext>
                            </a:extLst>
                          </a:hlinkClick>
                        </a:rPr>
                        <a:t>Troy.Loveland@va.gov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370840">
                <a:tc>
                  <a:txBody>
                    <a:bodyPr/>
                    <a:lstStyle/>
                    <a:p>
                      <a:pPr algn="ctr" fontAlgn="t"/>
                      <a:r>
                        <a:rPr lang="en-US" sz="900" b="0" i="0" u="none" strike="noStrike">
                          <a:solidFill>
                            <a:srgbClr val="000000"/>
                          </a:solidFill>
                          <a:effectLst/>
                          <a:latin typeface="Verdana" panose="020B0604030504040204" pitchFamily="34" charset="0"/>
                        </a:rPr>
                        <a:t>CUI Controlled Classified Information</a:t>
                      </a:r>
                    </a:p>
                  </a:txBody>
                  <a:tcPr marL="9525" marR="9525" marT="9525"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FY24 - 2nd Qtr</a:t>
                      </a:r>
                    </a:p>
                  </a:txBody>
                  <a:tcPr marL="9525" marR="9525" marT="9525"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Between $5,000,000 and $10,000,000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7">
                            <a:extLst>
                              <a:ext uri="{A12FA001-AC4F-418D-AE19-62706E023703}">
                                <ahyp:hlinkClr xmlns:ahyp="http://schemas.microsoft.com/office/drawing/2018/hyperlinkcolor" val="tx"/>
                              </a:ext>
                            </a:extLst>
                          </a:hlinkClick>
                        </a:rPr>
                        <a:t>Debra.Clayton2@va.gov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370840">
                <a:tc>
                  <a:txBody>
                    <a:bodyPr/>
                    <a:lstStyle/>
                    <a:p>
                      <a:pPr algn="ctr" fontAlgn="t"/>
                      <a:r>
                        <a:rPr lang="en-US" sz="900" b="0" i="0" u="none" strike="noStrike">
                          <a:solidFill>
                            <a:srgbClr val="000000"/>
                          </a:solidFill>
                          <a:effectLst/>
                          <a:latin typeface="Verdana" panose="020B0604030504040204" pitchFamily="34" charset="0"/>
                        </a:rPr>
                        <a:t>Strategic Planning Coordination &amp; Support Services</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FY24 - 2nd Qtr</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Between $5,000,000 and $10,000,000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8">
                            <a:extLst>
                              <a:ext uri="{A12FA001-AC4F-418D-AE19-62706E023703}">
                                <ahyp:hlinkClr xmlns:ahyp="http://schemas.microsoft.com/office/drawing/2018/hyperlinkcolor" val="tx"/>
                              </a:ext>
                            </a:extLst>
                          </a:hlinkClick>
                        </a:rPr>
                        <a:t>Kendra.Casebolt@va.gov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6"/>
                  </a:ext>
                </a:extLst>
              </a:tr>
              <a:tr h="370840">
                <a:tc>
                  <a:txBody>
                    <a:bodyPr/>
                    <a:lstStyle/>
                    <a:p>
                      <a:pPr algn="ctr" fontAlgn="t"/>
                      <a:r>
                        <a:rPr lang="en-US" sz="900" b="0" i="0" u="none" strike="noStrike">
                          <a:solidFill>
                            <a:srgbClr val="000000"/>
                          </a:solidFill>
                          <a:effectLst/>
                          <a:latin typeface="Verdana" panose="020B0604030504040204" pitchFamily="34" charset="0"/>
                        </a:rPr>
                        <a:t>PACT Act Tool</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FY24 - 1st Qtr</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More than $10,000,000</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fontAlgn="t"/>
                      <a:r>
                        <a:rPr lang="en-US" sz="900" b="0" i="0" u="sng" strike="noStrike" dirty="0">
                          <a:solidFill>
                            <a:srgbClr val="0070C0"/>
                          </a:solidFill>
                          <a:effectLst/>
                          <a:latin typeface="Arial" panose="020B0604020202020204" pitchFamily="34" charset="0"/>
                          <a:hlinkClick r:id="rId9">
                            <a:extLst>
                              <a:ext uri="{A12FA001-AC4F-418D-AE19-62706E023703}">
                                <ahyp:hlinkClr xmlns:ahyp="http://schemas.microsoft.com/office/drawing/2018/hyperlinkcolor" val="tx"/>
                              </a:ext>
                            </a:extLst>
                          </a:hlinkClick>
                        </a:rPr>
                        <a:t>Kathryn.Pantages@va.gov</a:t>
                      </a:r>
                      <a:endParaRPr lang="en-US" sz="900" b="0" i="0" u="sng" strike="noStrike" dirty="0">
                        <a:solidFill>
                          <a:srgbClr val="0070C0"/>
                        </a:solidFill>
                        <a:effectLst/>
                        <a:latin typeface="Arial" panose="020B0604020202020204" pitchFamily="34" charset="0"/>
                      </a:endParaRP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2382937835"/>
                  </a:ext>
                </a:extLst>
              </a:tr>
              <a:tr h="370840">
                <a:tc>
                  <a:txBody>
                    <a:bodyPr/>
                    <a:lstStyle/>
                    <a:p>
                      <a:pPr algn="ctr" fontAlgn="t"/>
                      <a:r>
                        <a:rPr lang="fr-FR" sz="900" b="0" i="0" u="none" strike="noStrike">
                          <a:solidFill>
                            <a:srgbClr val="000000"/>
                          </a:solidFill>
                          <a:effectLst/>
                          <a:latin typeface="Verdana" panose="020B0604030504040204" pitchFamily="34" charset="0"/>
                        </a:rPr>
                        <a:t>Fusion/JAWS/ZoomText Enterprise Licenses</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FY24 - 2nd Qtr</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More than $10,000,000</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8">
                            <a:extLst>
                              <a:ext uri="{A12FA001-AC4F-418D-AE19-62706E023703}">
                                <ahyp:hlinkClr xmlns:ahyp="http://schemas.microsoft.com/office/drawing/2018/hyperlinkcolor" val="tx"/>
                              </a:ext>
                            </a:extLst>
                          </a:hlinkClick>
                        </a:rPr>
                        <a:t>Kendra.Casebolt@va.gov</a:t>
                      </a:r>
                      <a:endParaRPr lang="en-US" sz="900" b="0" i="0" u="sng" strike="noStrike" dirty="0">
                        <a:solidFill>
                          <a:srgbClr val="0070C0"/>
                        </a:solidFill>
                        <a:effectLst/>
                        <a:latin typeface="Arial" panose="020B0604020202020204" pitchFamily="34" charset="0"/>
                      </a:endParaRP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828820185"/>
                  </a:ext>
                </a:extLst>
              </a:tr>
            </a:tbl>
          </a:graphicData>
        </a:graphic>
      </p:graphicFrame>
      <p:sp>
        <p:nvSpPr>
          <p:cNvPr id="6" name="TextBox 5">
            <a:extLst>
              <a:ext uri="{FF2B5EF4-FFF2-40B4-BE49-F238E27FC236}">
                <a16:creationId xmlns:a16="http://schemas.microsoft.com/office/drawing/2014/main" id="{8138B905-B6C8-4EAF-036A-547BB8BFE8A8}"/>
              </a:ext>
            </a:extLst>
          </p:cNvPr>
          <p:cNvSpPr txBox="1"/>
          <p:nvPr/>
        </p:nvSpPr>
        <p:spPr>
          <a:xfrm>
            <a:off x="381000" y="1063228"/>
            <a:ext cx="4576762" cy="523220"/>
          </a:xfrm>
          <a:prstGeom prst="rect">
            <a:avLst/>
          </a:prstGeom>
          <a:noFill/>
        </p:spPr>
        <p:txBody>
          <a:bodyPr wrap="square">
            <a:spAutoFit/>
          </a:bodyPr>
          <a:lstStyle/>
          <a:p>
            <a:r>
              <a:rPr lang="en-US" sz="2800" b="1" i="1" dirty="0"/>
              <a:t>Forecast of Opportunities</a:t>
            </a:r>
          </a:p>
        </p:txBody>
      </p:sp>
      <p:pic>
        <p:nvPicPr>
          <p:cNvPr id="7" name="Picture 6">
            <a:extLst>
              <a:ext uri="{FF2B5EF4-FFF2-40B4-BE49-F238E27FC236}">
                <a16:creationId xmlns:a16="http://schemas.microsoft.com/office/drawing/2014/main" id="{225E9E33-A4B5-331A-5633-074F9ABDEDED}"/>
              </a:ext>
            </a:extLst>
          </p:cNvPr>
          <p:cNvPicPr>
            <a:picLocks noChangeAspect="1"/>
          </p:cNvPicPr>
          <p:nvPr/>
        </p:nvPicPr>
        <p:blipFill>
          <a:blip r:embed="rId10"/>
          <a:stretch>
            <a:fillRect/>
          </a:stretch>
        </p:blipFill>
        <p:spPr>
          <a:xfrm>
            <a:off x="7208385" y="597348"/>
            <a:ext cx="1554615" cy="682811"/>
          </a:xfrm>
          <a:prstGeom prst="rect">
            <a:avLst/>
          </a:prstGeom>
        </p:spPr>
      </p:pic>
    </p:spTree>
    <p:extLst>
      <p:ext uri="{BB962C8B-B14F-4D97-AF65-F5344CB8AC3E}">
        <p14:creationId xmlns:p14="http://schemas.microsoft.com/office/powerpoint/2010/main" val="817228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31</a:t>
            </a:fld>
            <a:endParaRPr lang="en-US" dirty="0">
              <a:solidFill>
                <a:prstClr val="white"/>
              </a:solidFill>
            </a:endParaRPr>
          </a:p>
        </p:txBody>
      </p:sp>
      <p:sp>
        <p:nvSpPr>
          <p:cNvPr id="4" name="Title 3"/>
          <p:cNvSpPr>
            <a:spLocks noGrp="1"/>
          </p:cNvSpPr>
          <p:nvPr>
            <p:ph type="title"/>
          </p:nvPr>
        </p:nvSpPr>
        <p:spPr/>
        <p:txBody>
          <a:bodyPr>
            <a:noAutofit/>
          </a:bodyPr>
          <a:lstStyle/>
          <a:p>
            <a:r>
              <a:rPr lang="en-US" sz="3200" dirty="0"/>
              <a:t>2023 National Veterans Small Business Engagement</a:t>
            </a:r>
          </a:p>
        </p:txBody>
      </p:sp>
      <p:graphicFrame>
        <p:nvGraphicFramePr>
          <p:cNvPr id="5" name="Content Placeholder 5" descr="Opportunities Forecast FY 2018-2019">
            <a:extLst>
              <a:ext uri="{FF2B5EF4-FFF2-40B4-BE49-F238E27FC236}">
                <a16:creationId xmlns:a16="http://schemas.microsoft.com/office/drawing/2014/main" id="{A2E40730-6F88-4BD5-BC56-5B873D734A29}"/>
              </a:ext>
            </a:extLst>
          </p:cNvPr>
          <p:cNvGraphicFramePr>
            <a:graphicFrameLocks/>
          </p:cNvGraphicFramePr>
          <p:nvPr>
            <p:extLst>
              <p:ext uri="{D42A27DB-BD31-4B8C-83A1-F6EECF244321}">
                <p14:modId xmlns:p14="http://schemas.microsoft.com/office/powerpoint/2010/main" val="606779607"/>
              </p:ext>
            </p:extLst>
          </p:nvPr>
        </p:nvGraphicFramePr>
        <p:xfrm>
          <a:off x="381000" y="1905000"/>
          <a:ext cx="8153400" cy="3656965"/>
        </p:xfrm>
        <a:graphic>
          <a:graphicData uri="http://schemas.openxmlformats.org/drawingml/2006/table">
            <a:tbl>
              <a:tblPr firstRow="1" bandRow="1"/>
              <a:tblGrid>
                <a:gridCol w="1637903">
                  <a:extLst>
                    <a:ext uri="{9D8B030D-6E8A-4147-A177-3AD203B41FA5}">
                      <a16:colId xmlns:a16="http://schemas.microsoft.com/office/drawing/2014/main" val="20000"/>
                    </a:ext>
                  </a:extLst>
                </a:gridCol>
                <a:gridCol w="1637903">
                  <a:extLst>
                    <a:ext uri="{9D8B030D-6E8A-4147-A177-3AD203B41FA5}">
                      <a16:colId xmlns:a16="http://schemas.microsoft.com/office/drawing/2014/main" val="20001"/>
                    </a:ext>
                  </a:extLst>
                </a:gridCol>
                <a:gridCol w="1637903">
                  <a:extLst>
                    <a:ext uri="{9D8B030D-6E8A-4147-A177-3AD203B41FA5}">
                      <a16:colId xmlns:a16="http://schemas.microsoft.com/office/drawing/2014/main" val="20002"/>
                    </a:ext>
                  </a:extLst>
                </a:gridCol>
                <a:gridCol w="1505546">
                  <a:extLst>
                    <a:ext uri="{9D8B030D-6E8A-4147-A177-3AD203B41FA5}">
                      <a16:colId xmlns:a16="http://schemas.microsoft.com/office/drawing/2014/main" val="20003"/>
                    </a:ext>
                  </a:extLst>
                </a:gridCol>
                <a:gridCol w="1734145">
                  <a:extLst>
                    <a:ext uri="{9D8B030D-6E8A-4147-A177-3AD203B41FA5}">
                      <a16:colId xmlns:a16="http://schemas.microsoft.com/office/drawing/2014/main" val="1905944303"/>
                    </a:ext>
                  </a:extLst>
                </a:gridCol>
              </a:tblGrid>
              <a:tr h="41656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dirty="0"/>
                        <a:t>Requirement</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dirty="0"/>
                        <a:t>Description</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dirty="0"/>
                        <a:t>Anticipated</a:t>
                      </a:r>
                    </a:p>
                    <a:p>
                      <a:pPr algn="ctr"/>
                      <a:r>
                        <a:rPr lang="en-US" dirty="0"/>
                        <a:t>Date Needed</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dirty="0"/>
                        <a:t>Range of</a:t>
                      </a:r>
                    </a:p>
                    <a:p>
                      <a:pPr algn="ctr"/>
                      <a:r>
                        <a:rPr lang="en-US" dirty="0"/>
                        <a:t>Value $</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algn="ctr" defTabSz="457200" rtl="0" eaLnBrk="1" latinLnBrk="0" hangingPunct="1"/>
                      <a:r>
                        <a:rPr lang="en-US" sz="1800" b="1" kern="1200" dirty="0">
                          <a:solidFill>
                            <a:schemeClr val="lt1"/>
                          </a:solidFill>
                          <a:latin typeface="Calibri"/>
                          <a:ea typeface="+mn-ea"/>
                          <a:cs typeface="+mn-cs"/>
                        </a:rPr>
                        <a:t>VA CO</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70840">
                <a:tc>
                  <a:txBody>
                    <a:bodyPr/>
                    <a:lstStyle/>
                    <a:p>
                      <a:pPr algn="ctr" fontAlgn="t"/>
                      <a:r>
                        <a:rPr lang="en-US" sz="900" b="0" i="0" u="none" strike="noStrike">
                          <a:solidFill>
                            <a:srgbClr val="000000"/>
                          </a:solidFill>
                          <a:effectLst/>
                          <a:latin typeface="Verdana" panose="020B0604030504040204" pitchFamily="34" charset="0"/>
                        </a:rPr>
                        <a:t>SaaS Cancer Registry System</a:t>
                      </a: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FY24 - 2nd Qtr</a:t>
                      </a: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More than $10,000,000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3">
                            <a:extLst>
                              <a:ext uri="{A12FA001-AC4F-418D-AE19-62706E023703}">
                                <ahyp:hlinkClr xmlns:ahyp="http://schemas.microsoft.com/office/drawing/2018/hyperlinkcolor" val="tx"/>
                              </a:ext>
                            </a:extLst>
                          </a:hlinkClick>
                        </a:rPr>
                        <a:t>Kendra.Casebolt@va.gov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70840">
                <a:tc>
                  <a:txBody>
                    <a:bodyPr/>
                    <a:lstStyle/>
                    <a:p>
                      <a:pPr algn="ctr" fontAlgn="t"/>
                      <a:r>
                        <a:rPr lang="en-US" sz="900" b="0" i="0" u="none" strike="noStrike">
                          <a:solidFill>
                            <a:srgbClr val="000000"/>
                          </a:solidFill>
                          <a:effectLst/>
                          <a:latin typeface="Verdana" panose="020B0604030504040204" pitchFamily="34" charset="0"/>
                        </a:rPr>
                        <a:t>VISN 8 PACS Maintenance and Support</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FY24 - 2nd Qtr</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More than $10,000,000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4">
                            <a:extLst>
                              <a:ext uri="{A12FA001-AC4F-418D-AE19-62706E023703}">
                                <ahyp:hlinkClr xmlns:ahyp="http://schemas.microsoft.com/office/drawing/2018/hyperlinkcolor" val="tx"/>
                              </a:ext>
                            </a:extLst>
                          </a:hlinkClick>
                        </a:rPr>
                        <a:t>Patrick.Hamilton2@va.gov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370840">
                <a:tc>
                  <a:txBody>
                    <a:bodyPr/>
                    <a:lstStyle/>
                    <a:p>
                      <a:pPr algn="ctr" fontAlgn="t"/>
                      <a:r>
                        <a:rPr lang="en-US" sz="900" b="0" i="0" u="none" strike="noStrike">
                          <a:solidFill>
                            <a:srgbClr val="000000"/>
                          </a:solidFill>
                          <a:effectLst/>
                          <a:latin typeface="Verdana" panose="020B0604030504040204" pitchFamily="34" charset="0"/>
                        </a:rPr>
                        <a:t>Imperva Maintenance Recompete</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FY24 - 2nd Qtr</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More than $10,000,000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sng" strike="noStrike">
                          <a:solidFill>
                            <a:srgbClr val="0070C0"/>
                          </a:solidFill>
                          <a:effectLst/>
                          <a:latin typeface="Arial" panose="020B0604020202020204" pitchFamily="34" charset="0"/>
                          <a:hlinkClick r:id="rId4">
                            <a:extLst>
                              <a:ext uri="{A12FA001-AC4F-418D-AE19-62706E023703}">
                                <ahyp:hlinkClr xmlns:ahyp="http://schemas.microsoft.com/office/drawing/2018/hyperlinkcolor" val="tx"/>
                              </a:ext>
                            </a:extLst>
                          </a:hlinkClick>
                        </a:rPr>
                        <a:t>Patrick.Hamilton2@va.gov</a:t>
                      </a:r>
                      <a:endParaRPr lang="en-US" sz="900" b="0" i="0" u="sng" strike="noStrike">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70840">
                <a:tc>
                  <a:txBody>
                    <a:bodyPr/>
                    <a:lstStyle/>
                    <a:p>
                      <a:pPr algn="ctr" fontAlgn="t"/>
                      <a:r>
                        <a:rPr lang="en-US" sz="900" b="0" i="0" u="none" strike="noStrike">
                          <a:solidFill>
                            <a:srgbClr val="000000"/>
                          </a:solidFill>
                          <a:effectLst/>
                          <a:latin typeface="Verdana" panose="020B0604030504040204" pitchFamily="34" charset="0"/>
                        </a:rPr>
                        <a:t>IT Strategic Communications (ITSC)</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FY24 - 3rd Qtr</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More than $10,000,000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5">
                            <a:extLst>
                              <a:ext uri="{A12FA001-AC4F-418D-AE19-62706E023703}">
                                <ahyp:hlinkClr xmlns:ahyp="http://schemas.microsoft.com/office/drawing/2018/hyperlinkcolor" val="tx"/>
                              </a:ext>
                            </a:extLst>
                          </a:hlinkClick>
                        </a:rPr>
                        <a:t>Heather.Utt@va.gov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370840">
                <a:tc>
                  <a:txBody>
                    <a:bodyPr/>
                    <a:lstStyle/>
                    <a:p>
                      <a:pPr algn="ctr" fontAlgn="t"/>
                      <a:r>
                        <a:rPr lang="en-US" sz="900" b="0" i="0" u="none" strike="noStrike">
                          <a:solidFill>
                            <a:srgbClr val="000000"/>
                          </a:solidFill>
                          <a:effectLst/>
                          <a:latin typeface="Verdana" panose="020B0604030504040204" pitchFamily="34" charset="0"/>
                        </a:rPr>
                        <a:t>Online Scheduling and CIE-Front End</a:t>
                      </a:r>
                    </a:p>
                  </a:txBody>
                  <a:tcPr marL="9525" marR="9525" marT="9525"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dirty="0">
                          <a:solidFill>
                            <a:srgbClr val="000000"/>
                          </a:solidFill>
                          <a:effectLst/>
                          <a:latin typeface="Verdana" panose="020B0604030504040204" pitchFamily="34" charset="0"/>
                        </a:rPr>
                        <a:t>FY24 - 1st </a:t>
                      </a:r>
                      <a:r>
                        <a:rPr lang="en-US" sz="900" b="0" i="0" u="none" strike="noStrike" dirty="0" err="1">
                          <a:solidFill>
                            <a:srgbClr val="000000"/>
                          </a:solidFill>
                          <a:effectLst/>
                          <a:latin typeface="Verdana" panose="020B0604030504040204" pitchFamily="34" charset="0"/>
                        </a:rPr>
                        <a:t>Qtr</a:t>
                      </a:r>
                      <a:endParaRPr lang="en-US" sz="900" b="0" i="0" u="none" strike="noStrike" dirty="0">
                        <a:solidFill>
                          <a:srgbClr val="000000"/>
                        </a:solidFill>
                        <a:effectLst/>
                        <a:latin typeface="Verdana" panose="020B0604030504040204" pitchFamily="34" charset="0"/>
                      </a:endParaRPr>
                    </a:p>
                  </a:txBody>
                  <a:tcPr marL="9525" marR="9525" marT="9525"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More than $10,000,000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sng" strike="noStrike">
                          <a:solidFill>
                            <a:srgbClr val="0070C0"/>
                          </a:solidFill>
                          <a:effectLst/>
                          <a:latin typeface="Arial" panose="020B0604020202020204" pitchFamily="34" charset="0"/>
                          <a:hlinkClick r:id="rId6">
                            <a:extLst>
                              <a:ext uri="{A12FA001-AC4F-418D-AE19-62706E023703}">
                                <ahyp:hlinkClr xmlns:ahyp="http://schemas.microsoft.com/office/drawing/2018/hyperlinkcolor" val="tx"/>
                              </a:ext>
                            </a:extLst>
                          </a:hlinkClick>
                        </a:rPr>
                        <a:t>Joseph.Jones6@va.gov</a:t>
                      </a:r>
                      <a:endParaRPr lang="en-US" sz="900" b="0" i="0" u="sng" strike="noStrike">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370840">
                <a:tc>
                  <a:txBody>
                    <a:bodyPr/>
                    <a:lstStyle/>
                    <a:p>
                      <a:pPr algn="ctr" fontAlgn="t"/>
                      <a:r>
                        <a:rPr lang="en-US" sz="900" b="0" i="0" u="none" strike="noStrike">
                          <a:solidFill>
                            <a:srgbClr val="000000"/>
                          </a:solidFill>
                          <a:effectLst/>
                          <a:latin typeface="Verdana" panose="020B0604030504040204" pitchFamily="34" charset="0"/>
                        </a:rPr>
                        <a:t>Citrix Software, Hardware Maintenance and Technical Support</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FY24 - 2nd Qtr</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More than $10,000,000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7">
                            <a:extLst>
                              <a:ext uri="{A12FA001-AC4F-418D-AE19-62706E023703}">
                                <ahyp:hlinkClr xmlns:ahyp="http://schemas.microsoft.com/office/drawing/2018/hyperlinkcolor" val="tx"/>
                              </a:ext>
                            </a:extLst>
                          </a:hlinkClick>
                        </a:rPr>
                        <a:t>Debra.Clayton2@va.gov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6"/>
                  </a:ext>
                </a:extLst>
              </a:tr>
              <a:tr h="370840">
                <a:tc>
                  <a:txBody>
                    <a:bodyPr/>
                    <a:lstStyle/>
                    <a:p>
                      <a:pPr algn="ctr" fontAlgn="t"/>
                      <a:r>
                        <a:rPr lang="en-US" sz="900" b="0" i="0" u="none" strike="noStrike">
                          <a:solidFill>
                            <a:srgbClr val="000000"/>
                          </a:solidFill>
                          <a:effectLst/>
                          <a:latin typeface="Verdana" panose="020B0604030504040204" pitchFamily="34" charset="0"/>
                        </a:rPr>
                        <a:t>Electronic Freedom of Information Act Software</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FY24 - 2nd Qtr</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More than $10,000,000</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fontAlgn="t"/>
                      <a:r>
                        <a:rPr lang="en-US" sz="900" b="0" i="0" u="sng" strike="noStrike" dirty="0">
                          <a:solidFill>
                            <a:srgbClr val="0070C0"/>
                          </a:solidFill>
                          <a:effectLst/>
                          <a:latin typeface="Arial" panose="020B0604020202020204" pitchFamily="34" charset="0"/>
                          <a:hlinkClick r:id="rId4">
                            <a:extLst>
                              <a:ext uri="{A12FA001-AC4F-418D-AE19-62706E023703}">
                                <ahyp:hlinkClr xmlns:ahyp="http://schemas.microsoft.com/office/drawing/2018/hyperlinkcolor" val="tx"/>
                              </a:ext>
                            </a:extLst>
                          </a:hlinkClick>
                        </a:rPr>
                        <a:t>Patrick.Hamilton2@va.gov</a:t>
                      </a:r>
                      <a:endParaRPr lang="en-US" sz="900" b="0" i="0" u="sng" strike="noStrike" dirty="0">
                        <a:solidFill>
                          <a:srgbClr val="0070C0"/>
                        </a:solidFill>
                        <a:effectLst/>
                        <a:latin typeface="Arial" panose="020B0604020202020204" pitchFamily="34" charset="0"/>
                      </a:endParaRP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2382937835"/>
                  </a:ext>
                </a:extLst>
              </a:tr>
              <a:tr h="370840">
                <a:tc>
                  <a:txBody>
                    <a:bodyPr/>
                    <a:lstStyle/>
                    <a:p>
                      <a:pPr algn="ctr" fontAlgn="t"/>
                      <a:r>
                        <a:rPr lang="en-US" sz="900" b="0" i="0" u="none" strike="noStrike">
                          <a:solidFill>
                            <a:srgbClr val="000000"/>
                          </a:solidFill>
                          <a:effectLst/>
                          <a:latin typeface="Verdana" panose="020B0604030504040204" pitchFamily="34" charset="0"/>
                        </a:rPr>
                        <a:t>VCS Store Inventory Mgmt Solution</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FY24 - 2nd Qtr</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More than $10,000,000</a:t>
                      </a: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7">
                            <a:extLst>
                              <a:ext uri="{A12FA001-AC4F-418D-AE19-62706E023703}">
                                <ahyp:hlinkClr xmlns:ahyp="http://schemas.microsoft.com/office/drawing/2018/hyperlinkcolor" val="tx"/>
                              </a:ext>
                            </a:extLst>
                          </a:hlinkClick>
                        </a:rPr>
                        <a:t>Debra.Clayton2@va.gov</a:t>
                      </a:r>
                      <a:endParaRPr lang="en-US" sz="900" b="0" i="0" u="sng" strike="noStrike" dirty="0">
                        <a:solidFill>
                          <a:srgbClr val="0070C0"/>
                        </a:solidFill>
                        <a:effectLst/>
                        <a:latin typeface="Arial" panose="020B0604020202020204" pitchFamily="34" charset="0"/>
                      </a:endParaRPr>
                    </a:p>
                  </a:txBody>
                  <a:tcPr marL="9525" marR="9525" marT="9525"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828820185"/>
                  </a:ext>
                </a:extLst>
              </a:tr>
            </a:tbl>
          </a:graphicData>
        </a:graphic>
      </p:graphicFrame>
      <p:sp>
        <p:nvSpPr>
          <p:cNvPr id="6" name="TextBox 5">
            <a:extLst>
              <a:ext uri="{FF2B5EF4-FFF2-40B4-BE49-F238E27FC236}">
                <a16:creationId xmlns:a16="http://schemas.microsoft.com/office/drawing/2014/main" id="{8138B905-B6C8-4EAF-036A-547BB8BFE8A8}"/>
              </a:ext>
            </a:extLst>
          </p:cNvPr>
          <p:cNvSpPr txBox="1"/>
          <p:nvPr/>
        </p:nvSpPr>
        <p:spPr>
          <a:xfrm>
            <a:off x="381000" y="1063228"/>
            <a:ext cx="4576762" cy="523220"/>
          </a:xfrm>
          <a:prstGeom prst="rect">
            <a:avLst/>
          </a:prstGeom>
          <a:noFill/>
        </p:spPr>
        <p:txBody>
          <a:bodyPr wrap="square">
            <a:spAutoFit/>
          </a:bodyPr>
          <a:lstStyle/>
          <a:p>
            <a:r>
              <a:rPr lang="en-US" sz="2800" b="1" i="1" dirty="0"/>
              <a:t>Forecast of Opportunities</a:t>
            </a:r>
          </a:p>
        </p:txBody>
      </p:sp>
      <p:pic>
        <p:nvPicPr>
          <p:cNvPr id="7" name="Picture 6">
            <a:extLst>
              <a:ext uri="{FF2B5EF4-FFF2-40B4-BE49-F238E27FC236}">
                <a16:creationId xmlns:a16="http://schemas.microsoft.com/office/drawing/2014/main" id="{225E9E33-A4B5-331A-5633-074F9ABDEDED}"/>
              </a:ext>
            </a:extLst>
          </p:cNvPr>
          <p:cNvPicPr>
            <a:picLocks noChangeAspect="1"/>
          </p:cNvPicPr>
          <p:nvPr/>
        </p:nvPicPr>
        <p:blipFill>
          <a:blip r:embed="rId8"/>
          <a:stretch>
            <a:fillRect/>
          </a:stretch>
        </p:blipFill>
        <p:spPr>
          <a:xfrm>
            <a:off x="7208385" y="597348"/>
            <a:ext cx="1554615" cy="682811"/>
          </a:xfrm>
          <a:prstGeom prst="rect">
            <a:avLst/>
          </a:prstGeom>
        </p:spPr>
      </p:pic>
    </p:spTree>
    <p:extLst>
      <p:ext uri="{BB962C8B-B14F-4D97-AF65-F5344CB8AC3E}">
        <p14:creationId xmlns:p14="http://schemas.microsoft.com/office/powerpoint/2010/main" val="896723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32</a:t>
            </a:fld>
            <a:endParaRPr lang="en-US" dirty="0">
              <a:solidFill>
                <a:prstClr val="white"/>
              </a:solidFill>
            </a:endParaRPr>
          </a:p>
        </p:txBody>
      </p:sp>
      <p:sp>
        <p:nvSpPr>
          <p:cNvPr id="4" name="Title 3"/>
          <p:cNvSpPr>
            <a:spLocks noGrp="1"/>
          </p:cNvSpPr>
          <p:nvPr>
            <p:ph type="title"/>
          </p:nvPr>
        </p:nvSpPr>
        <p:spPr/>
        <p:txBody>
          <a:bodyPr>
            <a:noAutofit/>
          </a:bodyPr>
          <a:lstStyle/>
          <a:p>
            <a:r>
              <a:rPr lang="en-US" sz="3200" dirty="0"/>
              <a:t>2023 National Veterans Small Business Engagement</a:t>
            </a:r>
          </a:p>
        </p:txBody>
      </p:sp>
      <p:graphicFrame>
        <p:nvGraphicFramePr>
          <p:cNvPr id="5" name="Content Placeholder 5" descr="Opportunities Forecast FY 2018-2019">
            <a:extLst>
              <a:ext uri="{FF2B5EF4-FFF2-40B4-BE49-F238E27FC236}">
                <a16:creationId xmlns:a16="http://schemas.microsoft.com/office/drawing/2014/main" id="{A2E40730-6F88-4BD5-BC56-5B873D734A29}"/>
              </a:ext>
            </a:extLst>
          </p:cNvPr>
          <p:cNvGraphicFramePr>
            <a:graphicFrameLocks/>
          </p:cNvGraphicFramePr>
          <p:nvPr>
            <p:extLst>
              <p:ext uri="{D42A27DB-BD31-4B8C-83A1-F6EECF244321}">
                <p14:modId xmlns:p14="http://schemas.microsoft.com/office/powerpoint/2010/main" val="1865107471"/>
              </p:ext>
            </p:extLst>
          </p:nvPr>
        </p:nvGraphicFramePr>
        <p:xfrm>
          <a:off x="381000" y="1905000"/>
          <a:ext cx="8153400" cy="2781935"/>
        </p:xfrm>
        <a:graphic>
          <a:graphicData uri="http://schemas.openxmlformats.org/drawingml/2006/table">
            <a:tbl>
              <a:tblPr firstRow="1" bandRow="1"/>
              <a:tblGrid>
                <a:gridCol w="1637903">
                  <a:extLst>
                    <a:ext uri="{9D8B030D-6E8A-4147-A177-3AD203B41FA5}">
                      <a16:colId xmlns:a16="http://schemas.microsoft.com/office/drawing/2014/main" val="20000"/>
                    </a:ext>
                  </a:extLst>
                </a:gridCol>
                <a:gridCol w="1637903">
                  <a:extLst>
                    <a:ext uri="{9D8B030D-6E8A-4147-A177-3AD203B41FA5}">
                      <a16:colId xmlns:a16="http://schemas.microsoft.com/office/drawing/2014/main" val="20001"/>
                    </a:ext>
                  </a:extLst>
                </a:gridCol>
                <a:gridCol w="1637903">
                  <a:extLst>
                    <a:ext uri="{9D8B030D-6E8A-4147-A177-3AD203B41FA5}">
                      <a16:colId xmlns:a16="http://schemas.microsoft.com/office/drawing/2014/main" val="20002"/>
                    </a:ext>
                  </a:extLst>
                </a:gridCol>
                <a:gridCol w="1505546">
                  <a:extLst>
                    <a:ext uri="{9D8B030D-6E8A-4147-A177-3AD203B41FA5}">
                      <a16:colId xmlns:a16="http://schemas.microsoft.com/office/drawing/2014/main" val="20003"/>
                    </a:ext>
                  </a:extLst>
                </a:gridCol>
                <a:gridCol w="1734145">
                  <a:extLst>
                    <a:ext uri="{9D8B030D-6E8A-4147-A177-3AD203B41FA5}">
                      <a16:colId xmlns:a16="http://schemas.microsoft.com/office/drawing/2014/main" val="1905944303"/>
                    </a:ext>
                  </a:extLst>
                </a:gridCol>
              </a:tblGrid>
              <a:tr h="41656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800" dirty="0"/>
                        <a:t>Requirement</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800" dirty="0"/>
                        <a:t>Description</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800" dirty="0"/>
                        <a:t>Anticipated</a:t>
                      </a:r>
                    </a:p>
                    <a:p>
                      <a:pPr algn="ctr"/>
                      <a:r>
                        <a:rPr lang="en-US" sz="1800" dirty="0"/>
                        <a:t>Date Needed</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800" dirty="0"/>
                        <a:t>Range of</a:t>
                      </a:r>
                    </a:p>
                    <a:p>
                      <a:pPr algn="ctr"/>
                      <a:r>
                        <a:rPr lang="en-US" sz="1800" dirty="0"/>
                        <a:t>Value $</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algn="ctr" defTabSz="457200" rtl="0" eaLnBrk="1" latinLnBrk="0" hangingPunct="1"/>
                      <a:r>
                        <a:rPr lang="en-US" sz="1800" b="1" kern="1200" dirty="0">
                          <a:solidFill>
                            <a:schemeClr val="lt1"/>
                          </a:solidFill>
                          <a:latin typeface="Calibri"/>
                          <a:ea typeface="+mn-ea"/>
                          <a:cs typeface="+mn-cs"/>
                        </a:rPr>
                        <a:t>VA CO</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70840">
                <a:tc>
                  <a:txBody>
                    <a:bodyPr/>
                    <a:lstStyle/>
                    <a:p>
                      <a:pPr algn="ctr" fontAlgn="t"/>
                      <a:r>
                        <a:rPr lang="en-US" sz="900" b="0" i="0" u="none" strike="noStrike">
                          <a:solidFill>
                            <a:srgbClr val="000000"/>
                          </a:solidFill>
                          <a:effectLst/>
                          <a:latin typeface="Verdana" panose="020B0604030504040204" pitchFamily="34" charset="0"/>
                        </a:rPr>
                        <a:t>Financial Management Support Services</a:t>
                      </a: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FY24 - 1st Qtr</a:t>
                      </a: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More than $10,000,000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3">
                            <a:extLst>
                              <a:ext uri="{A12FA001-AC4F-418D-AE19-62706E023703}">
                                <ahyp:hlinkClr xmlns:ahyp="http://schemas.microsoft.com/office/drawing/2018/hyperlinkcolor" val="tx"/>
                              </a:ext>
                            </a:extLst>
                          </a:hlinkClick>
                        </a:rPr>
                        <a:t>Matthew.Truex1@va.gov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70840">
                <a:tc>
                  <a:txBody>
                    <a:bodyPr/>
                    <a:lstStyle/>
                    <a:p>
                      <a:pPr algn="ctr" fontAlgn="t"/>
                      <a:r>
                        <a:rPr lang="en-US" sz="900" b="0" i="0" u="none" strike="noStrike">
                          <a:solidFill>
                            <a:srgbClr val="000000"/>
                          </a:solidFill>
                          <a:effectLst/>
                          <a:latin typeface="Verdana" panose="020B0604030504040204" pitchFamily="34" charset="0"/>
                        </a:rPr>
                        <a:t>Insurance Card Buffer Web (ICBWeb) Software Licenses, Maintenance and Support</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FY24 - 1st Qtr</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dirty="0">
                          <a:solidFill>
                            <a:srgbClr val="000000"/>
                          </a:solidFill>
                          <a:effectLst/>
                          <a:latin typeface="Verdana" panose="020B0604030504040204" pitchFamily="34" charset="0"/>
                        </a:rPr>
                        <a:t>More than $10,000,000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4">
                            <a:extLst>
                              <a:ext uri="{A12FA001-AC4F-418D-AE19-62706E023703}">
                                <ahyp:hlinkClr xmlns:ahyp="http://schemas.microsoft.com/office/drawing/2018/hyperlinkcolor" val="tx"/>
                              </a:ext>
                            </a:extLst>
                          </a:hlinkClick>
                        </a:rPr>
                        <a:t>Troy.Loveland@va.gov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370840">
                <a:tc>
                  <a:txBody>
                    <a:bodyPr/>
                    <a:lstStyle/>
                    <a:p>
                      <a:pPr algn="ctr" fontAlgn="t"/>
                      <a:r>
                        <a:rPr lang="en-US" sz="900" b="0" i="0" u="none" strike="noStrike">
                          <a:solidFill>
                            <a:srgbClr val="000000"/>
                          </a:solidFill>
                          <a:effectLst/>
                          <a:latin typeface="Verdana" panose="020B0604030504040204" pitchFamily="34" charset="0"/>
                        </a:rPr>
                        <a:t>Clinisys Software and Services</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FY24 - 1st Qtr</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none" strike="noStrike">
                          <a:solidFill>
                            <a:srgbClr val="000000"/>
                          </a:solidFill>
                          <a:effectLst/>
                          <a:latin typeface="Verdana" panose="020B0604030504040204" pitchFamily="34" charset="0"/>
                        </a:rPr>
                        <a:t>More than $10,000,000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5">
                            <a:extLst>
                              <a:ext uri="{A12FA001-AC4F-418D-AE19-62706E023703}">
                                <ahyp:hlinkClr xmlns:ahyp="http://schemas.microsoft.com/office/drawing/2018/hyperlinkcolor" val="tx"/>
                              </a:ext>
                            </a:extLst>
                          </a:hlinkClick>
                        </a:rPr>
                        <a:t>Mary.Accomando@va.gov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70840">
                <a:tc>
                  <a:txBody>
                    <a:bodyPr/>
                    <a:lstStyle/>
                    <a:p>
                      <a:pPr algn="ctr" fontAlgn="t"/>
                      <a:r>
                        <a:rPr lang="en-US" sz="900" b="0" i="0" u="none" strike="noStrike">
                          <a:solidFill>
                            <a:srgbClr val="000000"/>
                          </a:solidFill>
                          <a:effectLst/>
                          <a:latin typeface="Verdana" panose="020B0604030504040204" pitchFamily="34" charset="0"/>
                        </a:rPr>
                        <a:t>VA Audio Response Software as a Service (SaaS) Solution</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FY24 - 2nd Qtr</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none" strike="noStrike">
                          <a:solidFill>
                            <a:srgbClr val="000000"/>
                          </a:solidFill>
                          <a:effectLst/>
                          <a:latin typeface="Verdana" panose="020B0604030504040204" pitchFamily="34" charset="0"/>
                        </a:rPr>
                        <a:t>More than $10,000,000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6">
                            <a:extLst>
                              <a:ext uri="{A12FA001-AC4F-418D-AE19-62706E023703}">
                                <ahyp:hlinkClr xmlns:ahyp="http://schemas.microsoft.com/office/drawing/2018/hyperlinkcolor" val="tx"/>
                              </a:ext>
                            </a:extLst>
                          </a:hlinkClick>
                        </a:rPr>
                        <a:t>John.Fields3@va.gov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370840">
                <a:tc>
                  <a:txBody>
                    <a:bodyPr/>
                    <a:lstStyle/>
                    <a:p>
                      <a:pPr algn="ctr" fontAlgn="t"/>
                      <a:r>
                        <a:rPr lang="en-US" sz="900" b="0" i="0" u="none" strike="noStrike">
                          <a:solidFill>
                            <a:srgbClr val="000000"/>
                          </a:solidFill>
                          <a:effectLst/>
                          <a:latin typeface="Verdana" panose="020B0604030504040204" pitchFamily="34" charset="0"/>
                        </a:rPr>
                        <a:t>VA Enterprise Human Capital Management Modernization</a:t>
                      </a:r>
                    </a:p>
                  </a:txBody>
                  <a:tcPr marL="9525" marR="9525" marT="9525"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TBD</a:t>
                      </a:r>
                    </a:p>
                  </a:txBody>
                  <a:tcPr marL="9525" marR="9525" marT="9525"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FY24 - 2nd Qtr</a:t>
                      </a:r>
                    </a:p>
                  </a:txBody>
                  <a:tcPr marL="9525" marR="9525" marT="9525"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p>
                      <a:pPr algn="ctr" fontAlgn="t"/>
                      <a:r>
                        <a:rPr lang="en-US" sz="900" b="0" i="0" u="none" strike="noStrike">
                          <a:solidFill>
                            <a:srgbClr val="000000"/>
                          </a:solidFill>
                          <a:effectLst/>
                          <a:latin typeface="Verdana" panose="020B0604030504040204" pitchFamily="34" charset="0"/>
                        </a:rPr>
                        <a:t>More than $10,000,000</a:t>
                      </a: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fontAlgn="t"/>
                      <a:r>
                        <a:rPr lang="en-US" sz="900" b="0" i="0" u="sng" strike="noStrike" dirty="0">
                          <a:solidFill>
                            <a:srgbClr val="0070C0"/>
                          </a:solidFill>
                          <a:effectLst/>
                          <a:latin typeface="Arial" panose="020B0604020202020204" pitchFamily="34" charset="0"/>
                          <a:hlinkClick r:id="rId7">
                            <a:extLst>
                              <a:ext uri="{A12FA001-AC4F-418D-AE19-62706E023703}">
                                <ahyp:hlinkClr xmlns:ahyp="http://schemas.microsoft.com/office/drawing/2018/hyperlinkcolor" val="tx"/>
                              </a:ext>
                            </a:extLst>
                          </a:hlinkClick>
                        </a:rPr>
                        <a:t>Kendra.Casebolt@va.gov</a:t>
                      </a:r>
                      <a:endParaRPr lang="en-US" sz="900" b="0" i="0" u="sng" strike="noStrike" dirty="0">
                        <a:solidFill>
                          <a:srgbClr val="0070C0"/>
                        </a:solidFill>
                        <a:effectLst/>
                        <a:latin typeface="Arial" panose="020B0604020202020204" pitchFamily="34" charset="0"/>
                      </a:endParaRPr>
                    </a:p>
                  </a:txBody>
                  <a:tcPr marL="9525" marR="9525" marT="9525"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bl>
          </a:graphicData>
        </a:graphic>
      </p:graphicFrame>
      <p:sp>
        <p:nvSpPr>
          <p:cNvPr id="6" name="TextBox 5">
            <a:extLst>
              <a:ext uri="{FF2B5EF4-FFF2-40B4-BE49-F238E27FC236}">
                <a16:creationId xmlns:a16="http://schemas.microsoft.com/office/drawing/2014/main" id="{8138B905-B6C8-4EAF-036A-547BB8BFE8A8}"/>
              </a:ext>
            </a:extLst>
          </p:cNvPr>
          <p:cNvSpPr txBox="1"/>
          <p:nvPr/>
        </p:nvSpPr>
        <p:spPr>
          <a:xfrm>
            <a:off x="381000" y="1063228"/>
            <a:ext cx="4576762" cy="523220"/>
          </a:xfrm>
          <a:prstGeom prst="rect">
            <a:avLst/>
          </a:prstGeom>
          <a:noFill/>
        </p:spPr>
        <p:txBody>
          <a:bodyPr wrap="square">
            <a:spAutoFit/>
          </a:bodyPr>
          <a:lstStyle/>
          <a:p>
            <a:r>
              <a:rPr lang="en-US" sz="2800" b="1" i="1" dirty="0"/>
              <a:t>Forecast of Opportunities</a:t>
            </a:r>
          </a:p>
        </p:txBody>
      </p:sp>
      <p:pic>
        <p:nvPicPr>
          <p:cNvPr id="7" name="Picture 6">
            <a:extLst>
              <a:ext uri="{FF2B5EF4-FFF2-40B4-BE49-F238E27FC236}">
                <a16:creationId xmlns:a16="http://schemas.microsoft.com/office/drawing/2014/main" id="{225E9E33-A4B5-331A-5633-074F9ABDEDED}"/>
              </a:ext>
            </a:extLst>
          </p:cNvPr>
          <p:cNvPicPr>
            <a:picLocks noChangeAspect="1"/>
          </p:cNvPicPr>
          <p:nvPr/>
        </p:nvPicPr>
        <p:blipFill>
          <a:blip r:embed="rId8"/>
          <a:stretch>
            <a:fillRect/>
          </a:stretch>
        </p:blipFill>
        <p:spPr>
          <a:xfrm>
            <a:off x="7208385" y="597348"/>
            <a:ext cx="1554615" cy="682811"/>
          </a:xfrm>
          <a:prstGeom prst="rect">
            <a:avLst/>
          </a:prstGeom>
        </p:spPr>
      </p:pic>
    </p:spTree>
    <p:extLst>
      <p:ext uri="{BB962C8B-B14F-4D97-AF65-F5344CB8AC3E}">
        <p14:creationId xmlns:p14="http://schemas.microsoft.com/office/powerpoint/2010/main" val="2049593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6225" y="762000"/>
            <a:ext cx="8591550" cy="731520"/>
          </a:xfrm>
        </p:spPr>
        <p:txBody>
          <a:bodyPr>
            <a:normAutofit/>
          </a:bodyPr>
          <a:lstStyle/>
          <a:p>
            <a:pPr marL="0" indent="0" defTabSz="914400">
              <a:buNone/>
              <a:defRPr/>
            </a:pPr>
            <a:r>
              <a:rPr lang="en-US" altLang="en-US" b="1" i="1" dirty="0">
                <a:solidFill>
                  <a:prstClr val="black"/>
                </a:solidFill>
              </a:rPr>
              <a:t>                                  Questions </a:t>
            </a:r>
          </a:p>
          <a:p>
            <a:pPr marL="0" indent="0" defTabSz="914400">
              <a:buNone/>
              <a:defRPr/>
            </a:pPr>
            <a:endParaRPr lang="en-US" altLang="en-US" dirty="0">
              <a:solidFill>
                <a:prstClr val="black"/>
              </a:solidFill>
            </a:endParaRP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33</a:t>
            </a:fld>
            <a:endParaRPr lang="en-US" dirty="0">
              <a:solidFill>
                <a:prstClr val="white"/>
              </a:solidFill>
            </a:endParaRPr>
          </a:p>
        </p:txBody>
      </p:sp>
      <p:sp>
        <p:nvSpPr>
          <p:cNvPr id="4" name="Title 3"/>
          <p:cNvSpPr>
            <a:spLocks noGrp="1"/>
          </p:cNvSpPr>
          <p:nvPr>
            <p:ph type="title"/>
          </p:nvPr>
        </p:nvSpPr>
        <p:spPr/>
        <p:txBody>
          <a:bodyPr>
            <a:normAutofit fontScale="90000"/>
          </a:bodyPr>
          <a:lstStyle/>
          <a:p>
            <a:r>
              <a:rPr lang="en-US" sz="3600" b="1" dirty="0">
                <a:solidFill>
                  <a:schemeClr val="bg1"/>
                </a:solidFill>
              </a:rPr>
              <a:t>2023 National Veterans Small Business Engagement</a:t>
            </a:r>
            <a:endParaRPr lang="en-US" sz="4000" dirty="0"/>
          </a:p>
        </p:txBody>
      </p:sp>
      <p:pic>
        <p:nvPicPr>
          <p:cNvPr id="5" name="Picture 4">
            <a:extLst>
              <a:ext uri="{FF2B5EF4-FFF2-40B4-BE49-F238E27FC236}">
                <a16:creationId xmlns:a16="http://schemas.microsoft.com/office/drawing/2014/main" id="{E17437CF-AD68-EB49-4C43-8D982141E0BE}"/>
              </a:ext>
            </a:extLst>
          </p:cNvPr>
          <p:cNvPicPr>
            <a:picLocks noChangeAspect="1"/>
          </p:cNvPicPr>
          <p:nvPr/>
        </p:nvPicPr>
        <p:blipFill>
          <a:blip r:embed="rId3"/>
          <a:stretch>
            <a:fillRect/>
          </a:stretch>
        </p:blipFill>
        <p:spPr>
          <a:xfrm>
            <a:off x="7057880" y="590235"/>
            <a:ext cx="1676545" cy="731583"/>
          </a:xfrm>
          <a:prstGeom prst="rect">
            <a:avLst/>
          </a:prstGeom>
        </p:spPr>
      </p:pic>
      <p:pic>
        <p:nvPicPr>
          <p:cNvPr id="6" name="Picture 5">
            <a:extLst>
              <a:ext uri="{FF2B5EF4-FFF2-40B4-BE49-F238E27FC236}">
                <a16:creationId xmlns:a16="http://schemas.microsoft.com/office/drawing/2014/main" id="{CE8E8C45-B112-E676-5527-6ACED45240D3}"/>
              </a:ext>
            </a:extLst>
          </p:cNvPr>
          <p:cNvPicPr>
            <a:picLocks noChangeAspect="1"/>
          </p:cNvPicPr>
          <p:nvPr/>
        </p:nvPicPr>
        <p:blipFill rotWithShape="1">
          <a:blip r:embed="rId4"/>
          <a:srcRect t="16011"/>
          <a:stretch/>
        </p:blipFill>
        <p:spPr>
          <a:xfrm>
            <a:off x="126115" y="1493520"/>
            <a:ext cx="8551392" cy="4367561"/>
          </a:xfrm>
          <a:prstGeom prst="rect">
            <a:avLst/>
          </a:prstGeom>
        </p:spPr>
      </p:pic>
    </p:spTree>
    <p:extLst>
      <p:ext uri="{BB962C8B-B14F-4D97-AF65-F5344CB8AC3E}">
        <p14:creationId xmlns:p14="http://schemas.microsoft.com/office/powerpoint/2010/main" val="2845142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7315200" cy="588513"/>
          </a:xfrm>
          <a:solidFill>
            <a:schemeClr val="bg1"/>
          </a:solidFill>
          <a:ln w="28575">
            <a:solidFill>
              <a:schemeClr val="bg1"/>
            </a:solidFill>
          </a:ln>
        </p:spPr>
        <p:txBody>
          <a:bodyPr>
            <a:noAutofit/>
          </a:bodyPr>
          <a:lstStyle/>
          <a:p>
            <a:pPr marL="0" indent="0">
              <a:buNone/>
            </a:pPr>
            <a:r>
              <a:rPr lang="en-US" b="1" i="1" dirty="0"/>
              <a:t>                        Mission Statement</a:t>
            </a:r>
            <a:endParaRPr lang="en-US" sz="2400" b="1" dirty="0"/>
          </a:p>
          <a:p>
            <a:pPr marL="0" indent="0">
              <a:buNone/>
            </a:pPr>
            <a:endParaRPr lang="en-US" sz="1400" dirty="0"/>
          </a:p>
          <a:p>
            <a:endParaRPr lang="en-US" sz="1400" dirty="0"/>
          </a:p>
          <a:p>
            <a:endParaRPr lang="en-US" sz="1400" dirty="0"/>
          </a:p>
          <a:p>
            <a:pPr marL="0" indent="0" algn="ctr">
              <a:buNone/>
            </a:pPr>
            <a:endParaRPr lang="en-US"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4</a:t>
            </a:fld>
            <a:endParaRPr lang="en-US" dirty="0">
              <a:solidFill>
                <a:prstClr val="white"/>
              </a:solidFill>
            </a:endParaRPr>
          </a:p>
        </p:txBody>
      </p:sp>
      <p:sp>
        <p:nvSpPr>
          <p:cNvPr id="4" name="Title 3"/>
          <p:cNvSpPr>
            <a:spLocks noGrp="1"/>
          </p:cNvSpPr>
          <p:nvPr>
            <p:ph type="title"/>
          </p:nvPr>
        </p:nvSpPr>
        <p:spPr>
          <a:xfrm>
            <a:off x="0" y="130743"/>
            <a:ext cx="9144000" cy="731520"/>
          </a:xfrm>
        </p:spPr>
        <p:txBody>
          <a:bodyPr>
            <a:normAutofit fontScale="90000"/>
          </a:bodyPr>
          <a:lstStyle/>
          <a:p>
            <a:r>
              <a:rPr lang="en-US" sz="3200" b="1" dirty="0">
                <a:solidFill>
                  <a:schemeClr val="bg1"/>
                </a:solidFill>
              </a:rPr>
              <a:t>2023 National Veterans Small Business Engagement</a:t>
            </a:r>
            <a:br>
              <a:rPr lang="en-US" sz="3200" b="1" dirty="0">
                <a:solidFill>
                  <a:schemeClr val="bg1"/>
                </a:solidFill>
              </a:rPr>
            </a:br>
            <a:endParaRPr lang="en-US" sz="3200" dirty="0"/>
          </a:p>
        </p:txBody>
      </p:sp>
      <p:pic>
        <p:nvPicPr>
          <p:cNvPr id="5" name="Picture 4">
            <a:extLst>
              <a:ext uri="{FF2B5EF4-FFF2-40B4-BE49-F238E27FC236}">
                <a16:creationId xmlns:a16="http://schemas.microsoft.com/office/drawing/2014/main" id="{FE1C89D6-B3C9-C6B2-3BEE-A31B883ACEF7}"/>
              </a:ext>
            </a:extLst>
          </p:cNvPr>
          <p:cNvPicPr>
            <a:picLocks noChangeAspect="1"/>
          </p:cNvPicPr>
          <p:nvPr/>
        </p:nvPicPr>
        <p:blipFill>
          <a:blip r:embed="rId3"/>
          <a:stretch>
            <a:fillRect/>
          </a:stretch>
        </p:blipFill>
        <p:spPr>
          <a:xfrm>
            <a:off x="7173995" y="542793"/>
            <a:ext cx="1676545" cy="731583"/>
          </a:xfrm>
          <a:prstGeom prst="rect">
            <a:avLst/>
          </a:prstGeom>
        </p:spPr>
      </p:pic>
      <p:sp>
        <p:nvSpPr>
          <p:cNvPr id="6" name="TextBox 5">
            <a:extLst>
              <a:ext uri="{FF2B5EF4-FFF2-40B4-BE49-F238E27FC236}">
                <a16:creationId xmlns:a16="http://schemas.microsoft.com/office/drawing/2014/main" id="{5DC09E0E-AE96-2499-8C9C-1BED16E14E1B}"/>
              </a:ext>
            </a:extLst>
          </p:cNvPr>
          <p:cNvSpPr txBox="1"/>
          <p:nvPr/>
        </p:nvSpPr>
        <p:spPr>
          <a:xfrm>
            <a:off x="304800" y="3810000"/>
            <a:ext cx="7924800" cy="369332"/>
          </a:xfrm>
          <a:prstGeom prst="rect">
            <a:avLst/>
          </a:prstGeom>
          <a:noFill/>
        </p:spPr>
        <p:txBody>
          <a:bodyPr wrap="square" rtlCol="0">
            <a:spAutoFit/>
          </a:bodyPr>
          <a:lstStyle/>
          <a:p>
            <a:r>
              <a:rPr lang="en-US" dirty="0"/>
              <a:t>  </a:t>
            </a:r>
          </a:p>
        </p:txBody>
      </p:sp>
      <p:pic>
        <p:nvPicPr>
          <p:cNvPr id="11" name="Picture 10">
            <a:extLst>
              <a:ext uri="{FF2B5EF4-FFF2-40B4-BE49-F238E27FC236}">
                <a16:creationId xmlns:a16="http://schemas.microsoft.com/office/drawing/2014/main" id="{E87F8E61-820B-09E1-B868-4605D08C7768}"/>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447907" y="1274313"/>
            <a:ext cx="8216554" cy="4713806"/>
          </a:xfrm>
          <a:prstGeom prst="rect">
            <a:avLst/>
          </a:prstGeom>
        </p:spPr>
      </p:pic>
    </p:spTree>
    <p:extLst>
      <p:ext uri="{BB962C8B-B14F-4D97-AF65-F5344CB8AC3E}">
        <p14:creationId xmlns:p14="http://schemas.microsoft.com/office/powerpoint/2010/main" val="1888396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7315200" cy="731521"/>
          </a:xfrm>
          <a:solidFill>
            <a:schemeClr val="bg1"/>
          </a:solidFill>
          <a:ln w="28575">
            <a:solidFill>
              <a:schemeClr val="bg1"/>
            </a:solidFill>
          </a:ln>
        </p:spPr>
        <p:txBody>
          <a:bodyPr>
            <a:noAutofit/>
          </a:bodyPr>
          <a:lstStyle/>
          <a:p>
            <a:pPr marL="0" indent="0">
              <a:buNone/>
            </a:pPr>
            <a:r>
              <a:rPr lang="en-US" b="1" i="1" dirty="0"/>
              <a:t>                   VA Organization Overview</a:t>
            </a:r>
          </a:p>
          <a:p>
            <a:endParaRPr lang="en-US" sz="2400" b="1" dirty="0"/>
          </a:p>
          <a:p>
            <a:pPr marL="0" indent="0">
              <a:buNone/>
            </a:pPr>
            <a:endParaRPr lang="en-US" sz="1400" dirty="0"/>
          </a:p>
          <a:p>
            <a:endParaRPr lang="en-US" sz="1400" dirty="0"/>
          </a:p>
          <a:p>
            <a:endParaRPr lang="en-US" sz="1400" dirty="0"/>
          </a:p>
          <a:p>
            <a:pPr marL="0" indent="0" algn="ctr">
              <a:buNone/>
            </a:pPr>
            <a:endParaRPr lang="en-US"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5</a:t>
            </a:fld>
            <a:endParaRPr lang="en-US" dirty="0">
              <a:solidFill>
                <a:prstClr val="white"/>
              </a:solidFill>
            </a:endParaRPr>
          </a:p>
        </p:txBody>
      </p:sp>
      <p:sp>
        <p:nvSpPr>
          <p:cNvPr id="4" name="Title 3"/>
          <p:cNvSpPr>
            <a:spLocks noGrp="1"/>
          </p:cNvSpPr>
          <p:nvPr>
            <p:ph type="title"/>
          </p:nvPr>
        </p:nvSpPr>
        <p:spPr>
          <a:xfrm>
            <a:off x="0" y="130743"/>
            <a:ext cx="9144000" cy="731520"/>
          </a:xfrm>
        </p:spPr>
        <p:txBody>
          <a:bodyPr>
            <a:normAutofit fontScale="90000"/>
          </a:bodyPr>
          <a:lstStyle/>
          <a:p>
            <a:r>
              <a:rPr lang="en-US" sz="3200" b="1" dirty="0">
                <a:solidFill>
                  <a:schemeClr val="bg1"/>
                </a:solidFill>
              </a:rPr>
              <a:t>2023 National Veterans Small Business Engagement</a:t>
            </a:r>
            <a:br>
              <a:rPr lang="en-US" sz="3200" b="1" dirty="0">
                <a:solidFill>
                  <a:schemeClr val="bg1"/>
                </a:solidFill>
              </a:rPr>
            </a:br>
            <a:endParaRPr lang="en-US" sz="3200" dirty="0"/>
          </a:p>
        </p:txBody>
      </p:sp>
      <p:pic>
        <p:nvPicPr>
          <p:cNvPr id="5" name="Picture 4">
            <a:extLst>
              <a:ext uri="{FF2B5EF4-FFF2-40B4-BE49-F238E27FC236}">
                <a16:creationId xmlns:a16="http://schemas.microsoft.com/office/drawing/2014/main" id="{FE1C89D6-B3C9-C6B2-3BEE-A31B883ACEF7}"/>
              </a:ext>
            </a:extLst>
          </p:cNvPr>
          <p:cNvPicPr>
            <a:picLocks noChangeAspect="1"/>
          </p:cNvPicPr>
          <p:nvPr/>
        </p:nvPicPr>
        <p:blipFill>
          <a:blip r:embed="rId3"/>
          <a:stretch>
            <a:fillRect/>
          </a:stretch>
        </p:blipFill>
        <p:spPr>
          <a:xfrm>
            <a:off x="7173995" y="542793"/>
            <a:ext cx="1676545" cy="731583"/>
          </a:xfrm>
          <a:prstGeom prst="rect">
            <a:avLst/>
          </a:prstGeom>
        </p:spPr>
      </p:pic>
      <p:sp>
        <p:nvSpPr>
          <p:cNvPr id="6" name="TextBox 5">
            <a:extLst>
              <a:ext uri="{FF2B5EF4-FFF2-40B4-BE49-F238E27FC236}">
                <a16:creationId xmlns:a16="http://schemas.microsoft.com/office/drawing/2014/main" id="{5DC09E0E-AE96-2499-8C9C-1BED16E14E1B}"/>
              </a:ext>
            </a:extLst>
          </p:cNvPr>
          <p:cNvSpPr txBox="1"/>
          <p:nvPr/>
        </p:nvSpPr>
        <p:spPr>
          <a:xfrm>
            <a:off x="304800" y="3810000"/>
            <a:ext cx="7924800" cy="369332"/>
          </a:xfrm>
          <a:prstGeom prst="rect">
            <a:avLst/>
          </a:prstGeom>
          <a:noFill/>
        </p:spPr>
        <p:txBody>
          <a:bodyPr wrap="square" rtlCol="0">
            <a:spAutoFit/>
          </a:bodyPr>
          <a:lstStyle/>
          <a:p>
            <a:r>
              <a:rPr lang="en-US" dirty="0"/>
              <a:t>  </a:t>
            </a:r>
          </a:p>
        </p:txBody>
      </p:sp>
      <p:pic>
        <p:nvPicPr>
          <p:cNvPr id="8" name="Picture 7">
            <a:extLst>
              <a:ext uri="{FF2B5EF4-FFF2-40B4-BE49-F238E27FC236}">
                <a16:creationId xmlns:a16="http://schemas.microsoft.com/office/drawing/2014/main" id="{17CD956B-2458-2DC9-D069-945AC8D7D29F}"/>
              </a:ext>
            </a:extLst>
          </p:cNvPr>
          <p:cNvPicPr>
            <a:picLocks noChangeAspect="1"/>
          </p:cNvPicPr>
          <p:nvPr/>
        </p:nvPicPr>
        <p:blipFill>
          <a:blip r:embed="rId4"/>
          <a:stretch>
            <a:fillRect/>
          </a:stretch>
        </p:blipFill>
        <p:spPr>
          <a:xfrm>
            <a:off x="304801" y="1262319"/>
            <a:ext cx="8382000" cy="4845087"/>
          </a:xfrm>
          <a:prstGeom prst="rect">
            <a:avLst/>
          </a:prstGeom>
        </p:spPr>
      </p:pic>
    </p:spTree>
    <p:extLst>
      <p:ext uri="{BB962C8B-B14F-4D97-AF65-F5344CB8AC3E}">
        <p14:creationId xmlns:p14="http://schemas.microsoft.com/office/powerpoint/2010/main" val="317696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8150" y="762000"/>
            <a:ext cx="8229600" cy="4343400"/>
          </a:xfrm>
        </p:spPr>
        <p:txBody>
          <a:bodyPr/>
          <a:lstStyle/>
          <a:p>
            <a:pPr marL="0" indent="0" algn="ctr" defTabSz="914400">
              <a:buNone/>
              <a:defRPr/>
            </a:pPr>
            <a:r>
              <a:rPr lang="en-US" altLang="en-US" b="1" i="1" dirty="0">
                <a:solidFill>
                  <a:prstClr val="black"/>
                </a:solidFill>
              </a:rPr>
              <a:t>OALC Organization Structure </a:t>
            </a:r>
          </a:p>
          <a:p>
            <a:pPr marL="0" indent="0">
              <a:buNone/>
            </a:pPr>
            <a:endParaRPr lang="en-US" sz="2800" i="1" dirty="0">
              <a:solidFill>
                <a:srgbClr val="FF0000"/>
              </a:solidFill>
            </a:endParaRPr>
          </a:p>
          <a:p>
            <a:pPr marL="0" indent="0" defTabSz="914400">
              <a:buNone/>
              <a:defRPr/>
            </a:pPr>
            <a:endParaRPr lang="en-US" altLang="en-US" dirty="0">
              <a:solidFill>
                <a:prstClr val="black"/>
              </a:solidFill>
            </a:endParaRP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6</a:t>
            </a:fld>
            <a:endParaRPr lang="en-US" dirty="0">
              <a:solidFill>
                <a:prstClr val="white"/>
              </a:solidFill>
            </a:endParaRPr>
          </a:p>
        </p:txBody>
      </p:sp>
      <p:sp>
        <p:nvSpPr>
          <p:cNvPr id="4" name="Title 3"/>
          <p:cNvSpPr>
            <a:spLocks noGrp="1"/>
          </p:cNvSpPr>
          <p:nvPr>
            <p:ph type="title"/>
          </p:nvPr>
        </p:nvSpPr>
        <p:spPr/>
        <p:txBody>
          <a:bodyPr>
            <a:normAutofit fontScale="90000"/>
          </a:bodyPr>
          <a:lstStyle/>
          <a:p>
            <a:r>
              <a:rPr lang="en-US" sz="3600" b="1" dirty="0">
                <a:solidFill>
                  <a:schemeClr val="bg1"/>
                </a:solidFill>
              </a:rPr>
              <a:t>2023 National Veterans Small Business Engagement</a:t>
            </a:r>
            <a:endParaRPr lang="en-US" sz="4000" dirty="0"/>
          </a:p>
        </p:txBody>
      </p:sp>
      <p:pic>
        <p:nvPicPr>
          <p:cNvPr id="5" name="Picture 4">
            <a:extLst>
              <a:ext uri="{FF2B5EF4-FFF2-40B4-BE49-F238E27FC236}">
                <a16:creationId xmlns:a16="http://schemas.microsoft.com/office/drawing/2014/main" id="{E17437CF-AD68-EB49-4C43-8D982141E0BE}"/>
              </a:ext>
            </a:extLst>
          </p:cNvPr>
          <p:cNvPicPr>
            <a:picLocks noChangeAspect="1"/>
          </p:cNvPicPr>
          <p:nvPr/>
        </p:nvPicPr>
        <p:blipFill>
          <a:blip r:embed="rId2"/>
          <a:stretch>
            <a:fillRect/>
          </a:stretch>
        </p:blipFill>
        <p:spPr>
          <a:xfrm>
            <a:off x="7057880" y="590235"/>
            <a:ext cx="1676545" cy="731583"/>
          </a:xfrm>
          <a:prstGeom prst="rect">
            <a:avLst/>
          </a:prstGeom>
        </p:spPr>
      </p:pic>
      <p:pic>
        <p:nvPicPr>
          <p:cNvPr id="6" name="Picture 5">
            <a:extLst>
              <a:ext uri="{FF2B5EF4-FFF2-40B4-BE49-F238E27FC236}">
                <a16:creationId xmlns:a16="http://schemas.microsoft.com/office/drawing/2014/main" id="{D3ADFBBD-4DAC-3721-76A5-7578128A6CF7}"/>
              </a:ext>
            </a:extLst>
          </p:cNvPr>
          <p:cNvPicPr>
            <a:picLocks noChangeAspect="1"/>
          </p:cNvPicPr>
          <p:nvPr/>
        </p:nvPicPr>
        <p:blipFill rotWithShape="1">
          <a:blip r:embed="rId3"/>
          <a:srcRect l="30449" t="29440" r="24786" b="21368"/>
          <a:stretch/>
        </p:blipFill>
        <p:spPr bwMode="auto">
          <a:xfrm>
            <a:off x="857250" y="1321755"/>
            <a:ext cx="7391400" cy="47742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8964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8150" y="762000"/>
            <a:ext cx="8229600" cy="4343400"/>
          </a:xfrm>
        </p:spPr>
        <p:txBody>
          <a:bodyPr/>
          <a:lstStyle/>
          <a:p>
            <a:pPr marL="0" indent="0" algn="ctr" defTabSz="914400">
              <a:buNone/>
              <a:defRPr/>
            </a:pPr>
            <a:r>
              <a:rPr lang="en-US" altLang="en-US" b="1" i="1" dirty="0">
                <a:solidFill>
                  <a:prstClr val="black"/>
                </a:solidFill>
              </a:rPr>
              <a:t>TAC Organization Structure </a:t>
            </a:r>
          </a:p>
          <a:p>
            <a:pPr marL="0" indent="0">
              <a:buNone/>
            </a:pPr>
            <a:endParaRPr lang="en-US" sz="2800" i="1" dirty="0">
              <a:solidFill>
                <a:srgbClr val="FF0000"/>
              </a:solidFill>
            </a:endParaRPr>
          </a:p>
          <a:p>
            <a:pPr marL="0" indent="0" defTabSz="914400">
              <a:buNone/>
              <a:defRPr/>
            </a:pPr>
            <a:endParaRPr lang="en-US" altLang="en-US" dirty="0">
              <a:solidFill>
                <a:prstClr val="black"/>
              </a:solidFill>
            </a:endParaRP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7</a:t>
            </a:fld>
            <a:endParaRPr lang="en-US" dirty="0">
              <a:solidFill>
                <a:prstClr val="white"/>
              </a:solidFill>
            </a:endParaRPr>
          </a:p>
        </p:txBody>
      </p:sp>
      <p:sp>
        <p:nvSpPr>
          <p:cNvPr id="4" name="Title 3"/>
          <p:cNvSpPr>
            <a:spLocks noGrp="1"/>
          </p:cNvSpPr>
          <p:nvPr>
            <p:ph type="title"/>
          </p:nvPr>
        </p:nvSpPr>
        <p:spPr/>
        <p:txBody>
          <a:bodyPr>
            <a:normAutofit fontScale="90000"/>
          </a:bodyPr>
          <a:lstStyle/>
          <a:p>
            <a:r>
              <a:rPr lang="en-US" sz="3600" b="1" dirty="0">
                <a:solidFill>
                  <a:schemeClr val="bg1"/>
                </a:solidFill>
              </a:rPr>
              <a:t>2023 National Veterans Small Business Engagement</a:t>
            </a:r>
            <a:endParaRPr lang="en-US" sz="4000" dirty="0"/>
          </a:p>
        </p:txBody>
      </p:sp>
      <p:pic>
        <p:nvPicPr>
          <p:cNvPr id="5" name="Picture 4">
            <a:extLst>
              <a:ext uri="{FF2B5EF4-FFF2-40B4-BE49-F238E27FC236}">
                <a16:creationId xmlns:a16="http://schemas.microsoft.com/office/drawing/2014/main" id="{E17437CF-AD68-EB49-4C43-8D982141E0BE}"/>
              </a:ext>
            </a:extLst>
          </p:cNvPr>
          <p:cNvPicPr>
            <a:picLocks noChangeAspect="1"/>
          </p:cNvPicPr>
          <p:nvPr/>
        </p:nvPicPr>
        <p:blipFill>
          <a:blip r:embed="rId2"/>
          <a:stretch>
            <a:fillRect/>
          </a:stretch>
        </p:blipFill>
        <p:spPr>
          <a:xfrm>
            <a:off x="7057880" y="590235"/>
            <a:ext cx="1676545" cy="731583"/>
          </a:xfrm>
          <a:prstGeom prst="rect">
            <a:avLst/>
          </a:prstGeom>
        </p:spPr>
      </p:pic>
      <p:pic>
        <p:nvPicPr>
          <p:cNvPr id="7" name="Picture 6">
            <a:extLst>
              <a:ext uri="{FF2B5EF4-FFF2-40B4-BE49-F238E27FC236}">
                <a16:creationId xmlns:a16="http://schemas.microsoft.com/office/drawing/2014/main" id="{F26B188D-4D2E-2717-2202-D7A30EF38061}"/>
              </a:ext>
            </a:extLst>
          </p:cNvPr>
          <p:cNvPicPr>
            <a:picLocks noChangeAspect="1"/>
          </p:cNvPicPr>
          <p:nvPr/>
        </p:nvPicPr>
        <p:blipFill>
          <a:blip r:embed="rId3"/>
          <a:stretch>
            <a:fillRect/>
          </a:stretch>
        </p:blipFill>
        <p:spPr>
          <a:xfrm>
            <a:off x="222127" y="1280855"/>
            <a:ext cx="8699746" cy="4846740"/>
          </a:xfrm>
          <a:prstGeom prst="rect">
            <a:avLst/>
          </a:prstGeom>
        </p:spPr>
      </p:pic>
    </p:spTree>
    <p:extLst>
      <p:ext uri="{BB962C8B-B14F-4D97-AF65-F5344CB8AC3E}">
        <p14:creationId xmlns:p14="http://schemas.microsoft.com/office/powerpoint/2010/main" val="1900549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8150" y="762000"/>
            <a:ext cx="8229600" cy="4343400"/>
          </a:xfrm>
        </p:spPr>
        <p:txBody>
          <a:bodyPr/>
          <a:lstStyle/>
          <a:p>
            <a:pPr marL="0" indent="0" algn="ctr" defTabSz="914400">
              <a:buNone/>
              <a:defRPr/>
            </a:pPr>
            <a:r>
              <a:rPr lang="en-US" altLang="en-US" b="1" i="1" dirty="0">
                <a:solidFill>
                  <a:prstClr val="black"/>
                </a:solidFill>
              </a:rPr>
              <a:t>TAC Mission and Background</a:t>
            </a:r>
            <a:endParaRPr lang="en-US" altLang="en-US" dirty="0">
              <a:solidFill>
                <a:prstClr val="black"/>
              </a:solidFill>
            </a:endParaRP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8</a:t>
            </a:fld>
            <a:endParaRPr lang="en-US" dirty="0">
              <a:solidFill>
                <a:prstClr val="white"/>
              </a:solidFill>
            </a:endParaRPr>
          </a:p>
        </p:txBody>
      </p:sp>
      <p:sp>
        <p:nvSpPr>
          <p:cNvPr id="4" name="Title 3"/>
          <p:cNvSpPr>
            <a:spLocks noGrp="1"/>
          </p:cNvSpPr>
          <p:nvPr>
            <p:ph type="title"/>
          </p:nvPr>
        </p:nvSpPr>
        <p:spPr/>
        <p:txBody>
          <a:bodyPr>
            <a:normAutofit fontScale="90000"/>
          </a:bodyPr>
          <a:lstStyle/>
          <a:p>
            <a:r>
              <a:rPr lang="en-US" sz="3600" b="1" dirty="0">
                <a:solidFill>
                  <a:schemeClr val="bg1"/>
                </a:solidFill>
              </a:rPr>
              <a:t>2023 National Veterans Small Business Engagement</a:t>
            </a:r>
            <a:endParaRPr lang="en-US" sz="4000" dirty="0"/>
          </a:p>
        </p:txBody>
      </p:sp>
      <p:pic>
        <p:nvPicPr>
          <p:cNvPr id="5" name="Picture 4">
            <a:extLst>
              <a:ext uri="{FF2B5EF4-FFF2-40B4-BE49-F238E27FC236}">
                <a16:creationId xmlns:a16="http://schemas.microsoft.com/office/drawing/2014/main" id="{E17437CF-AD68-EB49-4C43-8D982141E0BE}"/>
              </a:ext>
            </a:extLst>
          </p:cNvPr>
          <p:cNvPicPr>
            <a:picLocks noChangeAspect="1"/>
          </p:cNvPicPr>
          <p:nvPr/>
        </p:nvPicPr>
        <p:blipFill>
          <a:blip r:embed="rId2"/>
          <a:stretch>
            <a:fillRect/>
          </a:stretch>
        </p:blipFill>
        <p:spPr>
          <a:xfrm>
            <a:off x="7057880" y="590235"/>
            <a:ext cx="1676545" cy="731583"/>
          </a:xfrm>
          <a:prstGeom prst="rect">
            <a:avLst/>
          </a:prstGeom>
        </p:spPr>
      </p:pic>
      <p:pic>
        <p:nvPicPr>
          <p:cNvPr id="6" name="Picture 5">
            <a:extLst>
              <a:ext uri="{FF2B5EF4-FFF2-40B4-BE49-F238E27FC236}">
                <a16:creationId xmlns:a16="http://schemas.microsoft.com/office/drawing/2014/main" id="{B947A64A-DEC3-D1C6-75D5-F12A0D074AF0}"/>
              </a:ext>
            </a:extLst>
          </p:cNvPr>
          <p:cNvPicPr>
            <a:picLocks noChangeAspect="1"/>
          </p:cNvPicPr>
          <p:nvPr/>
        </p:nvPicPr>
        <p:blipFill>
          <a:blip r:embed="rId3"/>
          <a:stretch>
            <a:fillRect/>
          </a:stretch>
        </p:blipFill>
        <p:spPr>
          <a:xfrm>
            <a:off x="665691" y="1297081"/>
            <a:ext cx="7838066" cy="4646519"/>
          </a:xfrm>
          <a:prstGeom prst="rect">
            <a:avLst/>
          </a:prstGeom>
        </p:spPr>
      </p:pic>
    </p:spTree>
    <p:extLst>
      <p:ext uri="{BB962C8B-B14F-4D97-AF65-F5344CB8AC3E}">
        <p14:creationId xmlns:p14="http://schemas.microsoft.com/office/powerpoint/2010/main" val="469610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8150" y="762000"/>
            <a:ext cx="8229600" cy="4343400"/>
          </a:xfrm>
        </p:spPr>
        <p:txBody>
          <a:bodyPr/>
          <a:lstStyle/>
          <a:p>
            <a:pPr marL="0" indent="0" algn="ctr" defTabSz="914400">
              <a:buNone/>
              <a:defRPr/>
            </a:pPr>
            <a:r>
              <a:rPr lang="en-US" altLang="en-US" b="1" i="1" dirty="0">
                <a:solidFill>
                  <a:prstClr val="black"/>
                </a:solidFill>
              </a:rPr>
              <a:t>TAC Business Partners</a:t>
            </a:r>
            <a:endParaRPr lang="en-US" altLang="en-US" dirty="0">
              <a:solidFill>
                <a:prstClr val="black"/>
              </a:solidFill>
            </a:endParaRP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9</a:t>
            </a:fld>
            <a:endParaRPr lang="en-US" dirty="0">
              <a:solidFill>
                <a:prstClr val="white"/>
              </a:solidFill>
            </a:endParaRPr>
          </a:p>
        </p:txBody>
      </p:sp>
      <p:sp>
        <p:nvSpPr>
          <p:cNvPr id="4" name="Title 3"/>
          <p:cNvSpPr>
            <a:spLocks noGrp="1"/>
          </p:cNvSpPr>
          <p:nvPr>
            <p:ph type="title"/>
          </p:nvPr>
        </p:nvSpPr>
        <p:spPr/>
        <p:txBody>
          <a:bodyPr>
            <a:normAutofit fontScale="90000"/>
          </a:bodyPr>
          <a:lstStyle/>
          <a:p>
            <a:r>
              <a:rPr lang="en-US" sz="3600" b="1" dirty="0">
                <a:solidFill>
                  <a:schemeClr val="bg1"/>
                </a:solidFill>
              </a:rPr>
              <a:t>2023 National Veterans Small Business Engagement</a:t>
            </a:r>
            <a:endParaRPr lang="en-US" sz="4000" dirty="0"/>
          </a:p>
        </p:txBody>
      </p:sp>
      <p:pic>
        <p:nvPicPr>
          <p:cNvPr id="5" name="Picture 4">
            <a:extLst>
              <a:ext uri="{FF2B5EF4-FFF2-40B4-BE49-F238E27FC236}">
                <a16:creationId xmlns:a16="http://schemas.microsoft.com/office/drawing/2014/main" id="{E17437CF-AD68-EB49-4C43-8D982141E0BE}"/>
              </a:ext>
            </a:extLst>
          </p:cNvPr>
          <p:cNvPicPr>
            <a:picLocks noChangeAspect="1"/>
          </p:cNvPicPr>
          <p:nvPr/>
        </p:nvPicPr>
        <p:blipFill>
          <a:blip r:embed="rId2"/>
          <a:stretch>
            <a:fillRect/>
          </a:stretch>
        </p:blipFill>
        <p:spPr>
          <a:xfrm>
            <a:off x="7057880" y="590235"/>
            <a:ext cx="1676545" cy="731583"/>
          </a:xfrm>
          <a:prstGeom prst="rect">
            <a:avLst/>
          </a:prstGeom>
        </p:spPr>
      </p:pic>
      <p:sp>
        <p:nvSpPr>
          <p:cNvPr id="6" name="object 2">
            <a:extLst>
              <a:ext uri="{FF2B5EF4-FFF2-40B4-BE49-F238E27FC236}">
                <a16:creationId xmlns:a16="http://schemas.microsoft.com/office/drawing/2014/main" id="{D207372F-CF0C-B96C-116F-DA7E25010670}"/>
              </a:ext>
            </a:extLst>
          </p:cNvPr>
          <p:cNvSpPr txBox="1"/>
          <p:nvPr/>
        </p:nvSpPr>
        <p:spPr>
          <a:xfrm>
            <a:off x="304800" y="1321755"/>
            <a:ext cx="8551676" cy="4705775"/>
          </a:xfrm>
          <a:prstGeom prst="rect">
            <a:avLst/>
          </a:prstGeom>
        </p:spPr>
        <p:txBody>
          <a:bodyPr vert="horz" wrap="square" lIns="0" tIns="12065" rIns="0" bIns="0" rtlCol="0">
            <a:spAutoFit/>
          </a:bodyPr>
          <a:lstStyle/>
          <a:p>
            <a:pPr marR="5080" algn="ctr"/>
            <a:r>
              <a:rPr lang="en-US" sz="2800" b="1" kern="0" spc="-40" dirty="0">
                <a:solidFill>
                  <a:sysClr val="windowText" lastClr="000000"/>
                </a:solidFill>
                <a:latin typeface="Arial"/>
                <a:cs typeface="Arial"/>
              </a:rPr>
              <a:t>The </a:t>
            </a:r>
            <a:r>
              <a:rPr sz="2800" b="1" kern="0" spc="-40" dirty="0">
                <a:solidFill>
                  <a:sysClr val="windowText" lastClr="000000"/>
                </a:solidFill>
                <a:latin typeface="Arial"/>
                <a:cs typeface="Arial"/>
              </a:rPr>
              <a:t>TAC</a:t>
            </a:r>
            <a:r>
              <a:rPr sz="2800" b="1" kern="0" spc="-100" dirty="0">
                <a:solidFill>
                  <a:sysClr val="windowText" lastClr="000000"/>
                </a:solidFill>
                <a:latin typeface="Arial"/>
                <a:cs typeface="Arial"/>
              </a:rPr>
              <a:t> </a:t>
            </a:r>
            <a:r>
              <a:rPr sz="2800" b="1" kern="0" dirty="0">
                <a:solidFill>
                  <a:sysClr val="windowText" lastClr="000000"/>
                </a:solidFill>
                <a:latin typeface="Arial"/>
                <a:cs typeface="Arial"/>
              </a:rPr>
              <a:t>purchases</a:t>
            </a:r>
            <a:r>
              <a:rPr sz="2800" b="1" kern="0" spc="-65" dirty="0">
                <a:solidFill>
                  <a:sysClr val="windowText" lastClr="000000"/>
                </a:solidFill>
                <a:latin typeface="Arial"/>
                <a:cs typeface="Arial"/>
              </a:rPr>
              <a:t> </a:t>
            </a:r>
            <a:r>
              <a:rPr sz="2800" b="1" kern="0" dirty="0">
                <a:solidFill>
                  <a:sysClr val="windowText" lastClr="000000"/>
                </a:solidFill>
                <a:latin typeface="Arial"/>
                <a:cs typeface="Arial"/>
              </a:rPr>
              <a:t>IT</a:t>
            </a:r>
            <a:r>
              <a:rPr sz="2800" b="1" kern="0" spc="-105" dirty="0">
                <a:solidFill>
                  <a:sysClr val="windowText" lastClr="000000"/>
                </a:solidFill>
                <a:latin typeface="Arial"/>
                <a:cs typeface="Arial"/>
              </a:rPr>
              <a:t> </a:t>
            </a:r>
            <a:r>
              <a:rPr sz="2800" b="1" kern="0" dirty="0">
                <a:solidFill>
                  <a:sysClr val="windowText" lastClr="000000"/>
                </a:solidFill>
                <a:latin typeface="Arial"/>
                <a:cs typeface="Arial"/>
              </a:rPr>
              <a:t>products</a:t>
            </a:r>
            <a:r>
              <a:rPr sz="2800" b="1" kern="0" spc="-80" dirty="0">
                <a:solidFill>
                  <a:sysClr val="windowText" lastClr="000000"/>
                </a:solidFill>
                <a:latin typeface="Arial"/>
                <a:cs typeface="Arial"/>
              </a:rPr>
              <a:t> </a:t>
            </a:r>
            <a:r>
              <a:rPr sz="2800" b="1" kern="0" dirty="0">
                <a:solidFill>
                  <a:sysClr val="windowText" lastClr="000000"/>
                </a:solidFill>
                <a:latin typeface="Arial"/>
                <a:cs typeface="Arial"/>
              </a:rPr>
              <a:t>and</a:t>
            </a:r>
            <a:r>
              <a:rPr sz="2800" b="1" kern="0" spc="-85" dirty="0">
                <a:solidFill>
                  <a:sysClr val="windowText" lastClr="000000"/>
                </a:solidFill>
                <a:latin typeface="Arial"/>
                <a:cs typeface="Arial"/>
              </a:rPr>
              <a:t> </a:t>
            </a:r>
            <a:r>
              <a:rPr sz="2800" b="1" kern="0" dirty="0">
                <a:solidFill>
                  <a:sysClr val="windowText" lastClr="000000"/>
                </a:solidFill>
                <a:latin typeface="Arial"/>
                <a:cs typeface="Arial"/>
              </a:rPr>
              <a:t>services</a:t>
            </a:r>
            <a:r>
              <a:rPr lang="en-US" sz="2800" b="1" kern="0" spc="-105" dirty="0">
                <a:solidFill>
                  <a:sysClr val="windowText" lastClr="000000"/>
                </a:solidFill>
                <a:latin typeface="Arial"/>
                <a:cs typeface="Arial"/>
              </a:rPr>
              <a:t> </a:t>
            </a:r>
            <a:r>
              <a:rPr sz="2800" b="1" kern="0" spc="-20" dirty="0">
                <a:solidFill>
                  <a:sysClr val="windowText" lastClr="000000"/>
                </a:solidFill>
                <a:latin typeface="Arial"/>
                <a:cs typeface="Arial"/>
              </a:rPr>
              <a:t>used </a:t>
            </a:r>
            <a:r>
              <a:rPr sz="2800" b="1" kern="0" dirty="0">
                <a:solidFill>
                  <a:sysClr val="windowText" lastClr="000000"/>
                </a:solidFill>
                <a:latin typeface="Arial"/>
                <a:cs typeface="Arial"/>
              </a:rPr>
              <a:t>across</a:t>
            </a:r>
            <a:r>
              <a:rPr sz="2800" b="1" kern="0" spc="-85" dirty="0">
                <a:solidFill>
                  <a:sysClr val="windowText" lastClr="000000"/>
                </a:solidFill>
                <a:latin typeface="Arial"/>
                <a:cs typeface="Arial"/>
              </a:rPr>
              <a:t> </a:t>
            </a:r>
            <a:r>
              <a:rPr sz="2800" b="1" kern="0" dirty="0">
                <a:solidFill>
                  <a:sysClr val="windowText" lastClr="000000"/>
                </a:solidFill>
                <a:latin typeface="Arial"/>
                <a:cs typeface="Arial"/>
              </a:rPr>
              <a:t>the</a:t>
            </a:r>
            <a:r>
              <a:rPr sz="2800" b="1" kern="0" spc="-50" dirty="0">
                <a:solidFill>
                  <a:sysClr val="windowText" lastClr="000000"/>
                </a:solidFill>
                <a:latin typeface="Arial"/>
                <a:cs typeface="Arial"/>
              </a:rPr>
              <a:t> </a:t>
            </a:r>
            <a:r>
              <a:rPr sz="2800" b="1" kern="0" spc="-125" dirty="0">
                <a:solidFill>
                  <a:sysClr val="windowText" lastClr="000000"/>
                </a:solidFill>
                <a:latin typeface="Arial"/>
                <a:cs typeface="Arial"/>
              </a:rPr>
              <a:t>VA</a:t>
            </a:r>
            <a:r>
              <a:rPr sz="2800" b="1" kern="0" spc="-105" dirty="0">
                <a:solidFill>
                  <a:sysClr val="windowText" lastClr="000000"/>
                </a:solidFill>
                <a:latin typeface="Arial"/>
                <a:cs typeface="Arial"/>
              </a:rPr>
              <a:t> </a:t>
            </a:r>
            <a:r>
              <a:rPr sz="2800" b="1" kern="0" spc="-10" dirty="0">
                <a:solidFill>
                  <a:sysClr val="windowText" lastClr="000000"/>
                </a:solidFill>
                <a:latin typeface="Arial"/>
                <a:cs typeface="Arial"/>
              </a:rPr>
              <a:t>enterprise</a:t>
            </a:r>
            <a:endParaRPr lang="en-US" sz="2800" b="1" kern="0" spc="-10" dirty="0">
              <a:solidFill>
                <a:sysClr val="windowText" lastClr="000000"/>
              </a:solidFill>
              <a:latin typeface="Arial"/>
              <a:cs typeface="Arial"/>
            </a:endParaRPr>
          </a:p>
          <a:p>
            <a:pPr marL="2147570" marR="5080" indent="-1828164" algn="just"/>
            <a:endParaRPr sz="1400" kern="0" dirty="0">
              <a:solidFill>
                <a:sysClr val="windowText" lastClr="000000"/>
              </a:solidFill>
              <a:latin typeface="Arial"/>
              <a:cs typeface="Arial"/>
            </a:endParaRPr>
          </a:p>
          <a:p>
            <a:pPr marL="241300" indent="-228600">
              <a:buFontTx/>
              <a:buChar char="•"/>
              <a:tabLst>
                <a:tab pos="240665" algn="l"/>
                <a:tab pos="241300" algn="l"/>
              </a:tabLst>
            </a:pPr>
            <a:r>
              <a:rPr sz="2000" kern="0" dirty="0">
                <a:solidFill>
                  <a:sysClr val="windowText" lastClr="000000"/>
                </a:solidFill>
                <a:latin typeface="Arial"/>
                <a:cs typeface="Arial"/>
              </a:rPr>
              <a:t>Primary</a:t>
            </a:r>
            <a:r>
              <a:rPr sz="2000" kern="0" spc="-35" dirty="0">
                <a:solidFill>
                  <a:sysClr val="windowText" lastClr="000000"/>
                </a:solidFill>
                <a:latin typeface="Arial"/>
                <a:cs typeface="Arial"/>
              </a:rPr>
              <a:t> </a:t>
            </a:r>
            <a:r>
              <a:rPr sz="2000" kern="0" dirty="0">
                <a:solidFill>
                  <a:sysClr val="windowText" lastClr="000000"/>
                </a:solidFill>
                <a:latin typeface="Arial"/>
                <a:cs typeface="Arial"/>
              </a:rPr>
              <a:t>customer</a:t>
            </a:r>
            <a:r>
              <a:rPr sz="2000" kern="0" spc="-60" dirty="0">
                <a:solidFill>
                  <a:sysClr val="windowText" lastClr="000000"/>
                </a:solidFill>
                <a:latin typeface="Arial"/>
                <a:cs typeface="Arial"/>
              </a:rPr>
              <a:t> </a:t>
            </a:r>
            <a:r>
              <a:rPr sz="2000" kern="0" dirty="0">
                <a:solidFill>
                  <a:sysClr val="windowText" lastClr="000000"/>
                </a:solidFill>
                <a:latin typeface="Arial"/>
                <a:cs typeface="Arial"/>
              </a:rPr>
              <a:t>is</a:t>
            </a:r>
            <a:r>
              <a:rPr sz="2000" kern="0" spc="-15" dirty="0">
                <a:solidFill>
                  <a:sysClr val="windowText" lastClr="000000"/>
                </a:solidFill>
                <a:latin typeface="Arial"/>
                <a:cs typeface="Arial"/>
              </a:rPr>
              <a:t> </a:t>
            </a:r>
            <a:r>
              <a:rPr sz="2000" kern="0" dirty="0">
                <a:solidFill>
                  <a:sysClr val="windowText" lastClr="000000"/>
                </a:solidFill>
                <a:latin typeface="Arial"/>
                <a:cs typeface="Arial"/>
              </a:rPr>
              <a:t>the</a:t>
            </a:r>
            <a:r>
              <a:rPr sz="2000" kern="0" spc="-30" dirty="0">
                <a:solidFill>
                  <a:sysClr val="windowText" lastClr="000000"/>
                </a:solidFill>
                <a:latin typeface="Arial"/>
                <a:cs typeface="Arial"/>
              </a:rPr>
              <a:t> </a:t>
            </a:r>
            <a:r>
              <a:rPr sz="2000" kern="0" dirty="0">
                <a:solidFill>
                  <a:sysClr val="windowText" lastClr="000000"/>
                </a:solidFill>
                <a:latin typeface="Arial"/>
                <a:cs typeface="Arial"/>
              </a:rPr>
              <a:t>Office</a:t>
            </a:r>
            <a:r>
              <a:rPr sz="2000" kern="0" spc="-45" dirty="0">
                <a:solidFill>
                  <a:sysClr val="windowText" lastClr="000000"/>
                </a:solidFill>
                <a:latin typeface="Arial"/>
                <a:cs typeface="Arial"/>
              </a:rPr>
              <a:t> </a:t>
            </a:r>
            <a:r>
              <a:rPr sz="2000" kern="0" dirty="0">
                <a:solidFill>
                  <a:sysClr val="windowText" lastClr="000000"/>
                </a:solidFill>
                <a:latin typeface="Arial"/>
                <a:cs typeface="Arial"/>
              </a:rPr>
              <a:t>of</a:t>
            </a:r>
            <a:r>
              <a:rPr sz="2000" kern="0" spc="-35" dirty="0">
                <a:solidFill>
                  <a:sysClr val="windowText" lastClr="000000"/>
                </a:solidFill>
                <a:latin typeface="Arial"/>
                <a:cs typeface="Arial"/>
              </a:rPr>
              <a:t> </a:t>
            </a:r>
            <a:r>
              <a:rPr sz="2000" kern="0" dirty="0">
                <a:solidFill>
                  <a:sysClr val="windowText" lastClr="000000"/>
                </a:solidFill>
                <a:latin typeface="Arial"/>
                <a:cs typeface="Arial"/>
              </a:rPr>
              <a:t>Information</a:t>
            </a:r>
            <a:r>
              <a:rPr sz="2000" kern="0" spc="-55" dirty="0">
                <a:solidFill>
                  <a:sysClr val="windowText" lastClr="000000"/>
                </a:solidFill>
                <a:latin typeface="Arial"/>
                <a:cs typeface="Arial"/>
              </a:rPr>
              <a:t> </a:t>
            </a:r>
            <a:r>
              <a:rPr sz="2000" kern="0" dirty="0">
                <a:solidFill>
                  <a:sysClr val="windowText" lastClr="000000"/>
                </a:solidFill>
                <a:latin typeface="Arial"/>
                <a:cs typeface="Arial"/>
              </a:rPr>
              <a:t>and</a:t>
            </a:r>
            <a:r>
              <a:rPr sz="2000" kern="0" spc="-65" dirty="0">
                <a:solidFill>
                  <a:sysClr val="windowText" lastClr="000000"/>
                </a:solidFill>
                <a:latin typeface="Arial"/>
                <a:cs typeface="Arial"/>
              </a:rPr>
              <a:t> </a:t>
            </a:r>
            <a:r>
              <a:rPr sz="2000" kern="0" spc="-20" dirty="0">
                <a:solidFill>
                  <a:sysClr val="windowText" lastClr="000000"/>
                </a:solidFill>
                <a:latin typeface="Arial"/>
                <a:cs typeface="Arial"/>
              </a:rPr>
              <a:t>Technology</a:t>
            </a:r>
            <a:r>
              <a:rPr sz="2000" kern="0" spc="-45" dirty="0">
                <a:solidFill>
                  <a:sysClr val="windowText" lastClr="000000"/>
                </a:solidFill>
                <a:latin typeface="Arial"/>
                <a:cs typeface="Arial"/>
              </a:rPr>
              <a:t> </a:t>
            </a:r>
            <a:r>
              <a:rPr sz="2000" kern="0" spc="-10" dirty="0">
                <a:solidFill>
                  <a:sysClr val="windowText" lastClr="000000"/>
                </a:solidFill>
                <a:latin typeface="Arial"/>
                <a:cs typeface="Arial"/>
              </a:rPr>
              <a:t>(OIT)</a:t>
            </a:r>
            <a:endParaRPr sz="2000" kern="0" dirty="0">
              <a:solidFill>
                <a:sysClr val="windowText" lastClr="000000"/>
              </a:solidFill>
              <a:latin typeface="Arial"/>
              <a:cs typeface="Arial"/>
            </a:endParaRPr>
          </a:p>
          <a:p>
            <a:pPr>
              <a:spcBef>
                <a:spcPts val="5"/>
              </a:spcBef>
            </a:pPr>
            <a:endParaRPr sz="2000" kern="0" dirty="0">
              <a:solidFill>
                <a:sysClr val="windowText" lastClr="000000"/>
              </a:solidFill>
              <a:latin typeface="Arial"/>
              <a:cs typeface="Arial"/>
            </a:endParaRPr>
          </a:p>
          <a:p>
            <a:pPr marL="241300" indent="-228600">
              <a:buFontTx/>
              <a:buChar char="•"/>
              <a:tabLst>
                <a:tab pos="240665" algn="l"/>
                <a:tab pos="241300" algn="l"/>
              </a:tabLst>
            </a:pPr>
            <a:r>
              <a:rPr sz="2000" kern="0" dirty="0">
                <a:solidFill>
                  <a:sysClr val="windowText" lastClr="000000"/>
                </a:solidFill>
                <a:latin typeface="Arial"/>
                <a:cs typeface="Arial"/>
              </a:rPr>
              <a:t>Other</a:t>
            </a:r>
            <a:r>
              <a:rPr sz="2000" kern="0" spc="-55" dirty="0">
                <a:solidFill>
                  <a:sysClr val="windowText" lastClr="000000"/>
                </a:solidFill>
                <a:latin typeface="Arial"/>
                <a:cs typeface="Arial"/>
              </a:rPr>
              <a:t> </a:t>
            </a:r>
            <a:r>
              <a:rPr sz="2000" kern="0" dirty="0">
                <a:solidFill>
                  <a:sysClr val="windowText" lastClr="000000"/>
                </a:solidFill>
                <a:latin typeface="Arial"/>
                <a:cs typeface="Arial"/>
              </a:rPr>
              <a:t>major</a:t>
            </a:r>
            <a:r>
              <a:rPr sz="2000" kern="0" spc="-30" dirty="0">
                <a:solidFill>
                  <a:sysClr val="windowText" lastClr="000000"/>
                </a:solidFill>
                <a:latin typeface="Arial"/>
                <a:cs typeface="Arial"/>
              </a:rPr>
              <a:t> </a:t>
            </a:r>
            <a:r>
              <a:rPr sz="2000" kern="0" dirty="0">
                <a:solidFill>
                  <a:sysClr val="windowText" lastClr="000000"/>
                </a:solidFill>
                <a:latin typeface="Arial"/>
                <a:cs typeface="Arial"/>
              </a:rPr>
              <a:t>customers</a:t>
            </a:r>
            <a:r>
              <a:rPr sz="2000" kern="0" spc="-85" dirty="0">
                <a:solidFill>
                  <a:sysClr val="windowText" lastClr="000000"/>
                </a:solidFill>
                <a:latin typeface="Arial"/>
                <a:cs typeface="Arial"/>
              </a:rPr>
              <a:t> </a:t>
            </a:r>
            <a:r>
              <a:rPr lang="en-US" sz="2000" kern="0" spc="-85" dirty="0">
                <a:solidFill>
                  <a:sysClr val="windowText" lastClr="000000"/>
                </a:solidFill>
                <a:latin typeface="Arial"/>
                <a:cs typeface="Arial"/>
              </a:rPr>
              <a:t>the </a:t>
            </a:r>
            <a:r>
              <a:rPr sz="2000" kern="0" spc="-20" dirty="0">
                <a:solidFill>
                  <a:sysClr val="windowText" lastClr="000000"/>
                </a:solidFill>
                <a:latin typeface="Arial"/>
                <a:cs typeface="Arial"/>
              </a:rPr>
              <a:t>TAC</a:t>
            </a:r>
            <a:r>
              <a:rPr sz="2000" kern="0" spc="-30" dirty="0">
                <a:solidFill>
                  <a:sysClr val="windowText" lastClr="000000"/>
                </a:solidFill>
                <a:latin typeface="Arial"/>
                <a:cs typeface="Arial"/>
              </a:rPr>
              <a:t> </a:t>
            </a:r>
            <a:r>
              <a:rPr sz="2000" kern="0" dirty="0">
                <a:solidFill>
                  <a:sysClr val="windowText" lastClr="000000"/>
                </a:solidFill>
                <a:latin typeface="Arial"/>
                <a:cs typeface="Arial"/>
              </a:rPr>
              <a:t>supports</a:t>
            </a:r>
            <a:r>
              <a:rPr sz="2000" kern="0" spc="-55" dirty="0">
                <a:solidFill>
                  <a:sysClr val="windowText" lastClr="000000"/>
                </a:solidFill>
                <a:latin typeface="Arial"/>
                <a:cs typeface="Arial"/>
              </a:rPr>
              <a:t> </a:t>
            </a:r>
            <a:r>
              <a:rPr sz="2000" kern="0" dirty="0">
                <a:solidFill>
                  <a:sysClr val="windowText" lastClr="000000"/>
                </a:solidFill>
                <a:latin typeface="Arial"/>
                <a:cs typeface="Arial"/>
              </a:rPr>
              <a:t>include</a:t>
            </a:r>
            <a:r>
              <a:rPr sz="2000" kern="0" spc="-30" dirty="0">
                <a:solidFill>
                  <a:sysClr val="windowText" lastClr="000000"/>
                </a:solidFill>
                <a:latin typeface="Arial"/>
                <a:cs typeface="Arial"/>
              </a:rPr>
              <a:t> </a:t>
            </a:r>
            <a:r>
              <a:rPr sz="2000" kern="0" dirty="0">
                <a:solidFill>
                  <a:sysClr val="windowText" lastClr="000000"/>
                </a:solidFill>
                <a:latin typeface="Arial"/>
                <a:cs typeface="Arial"/>
              </a:rPr>
              <a:t>the</a:t>
            </a:r>
            <a:r>
              <a:rPr sz="2000" kern="0" spc="-35" dirty="0">
                <a:solidFill>
                  <a:sysClr val="windowText" lastClr="000000"/>
                </a:solidFill>
                <a:latin typeface="Arial"/>
                <a:cs typeface="Arial"/>
              </a:rPr>
              <a:t> </a:t>
            </a:r>
            <a:r>
              <a:rPr sz="2000" kern="0" dirty="0">
                <a:solidFill>
                  <a:sysClr val="windowText" lastClr="000000"/>
                </a:solidFill>
                <a:latin typeface="Arial"/>
                <a:cs typeface="Arial"/>
              </a:rPr>
              <a:t>following</a:t>
            </a:r>
            <a:r>
              <a:rPr sz="2000" kern="0" spc="-10" dirty="0">
                <a:solidFill>
                  <a:sysClr val="windowText" lastClr="000000"/>
                </a:solidFill>
                <a:latin typeface="Arial"/>
                <a:cs typeface="Arial"/>
              </a:rPr>
              <a:t> </a:t>
            </a:r>
            <a:r>
              <a:rPr sz="2000" kern="0" spc="-25" dirty="0">
                <a:solidFill>
                  <a:sysClr val="windowText" lastClr="000000"/>
                </a:solidFill>
                <a:latin typeface="Arial"/>
                <a:cs typeface="Arial"/>
              </a:rPr>
              <a:t>VA</a:t>
            </a:r>
            <a:endParaRPr sz="2000" kern="0" dirty="0">
              <a:solidFill>
                <a:sysClr val="windowText" lastClr="000000"/>
              </a:solidFill>
              <a:latin typeface="Arial"/>
              <a:cs typeface="Arial"/>
            </a:endParaRPr>
          </a:p>
          <a:p>
            <a:pPr marL="241300"/>
            <a:r>
              <a:rPr sz="2000" kern="0" spc="-10" dirty="0">
                <a:solidFill>
                  <a:sysClr val="windowText" lastClr="000000"/>
                </a:solidFill>
                <a:latin typeface="Arial"/>
                <a:cs typeface="Arial"/>
              </a:rPr>
              <a:t>organizations/administrations</a:t>
            </a:r>
            <a:r>
              <a:rPr sz="2000" kern="0" spc="-35" dirty="0">
                <a:solidFill>
                  <a:sysClr val="windowText" lastClr="000000"/>
                </a:solidFill>
                <a:latin typeface="Arial"/>
                <a:cs typeface="Arial"/>
              </a:rPr>
              <a:t> </a:t>
            </a:r>
            <a:r>
              <a:rPr sz="2000" kern="0" dirty="0">
                <a:solidFill>
                  <a:sysClr val="windowText" lastClr="000000"/>
                </a:solidFill>
                <a:latin typeface="Arial"/>
                <a:cs typeface="Arial"/>
              </a:rPr>
              <a:t>and</a:t>
            </a:r>
            <a:r>
              <a:rPr sz="2000" kern="0" spc="10" dirty="0">
                <a:solidFill>
                  <a:sysClr val="windowText" lastClr="000000"/>
                </a:solidFill>
                <a:latin typeface="Arial"/>
                <a:cs typeface="Arial"/>
              </a:rPr>
              <a:t> </a:t>
            </a:r>
            <a:r>
              <a:rPr sz="2000" kern="0" dirty="0">
                <a:solidFill>
                  <a:sysClr val="windowText" lastClr="000000"/>
                </a:solidFill>
                <a:latin typeface="Arial"/>
                <a:cs typeface="Arial"/>
              </a:rPr>
              <a:t>their</a:t>
            </a:r>
            <a:r>
              <a:rPr sz="2000" kern="0" spc="10" dirty="0">
                <a:solidFill>
                  <a:sysClr val="windowText" lastClr="000000"/>
                </a:solidFill>
                <a:latin typeface="Arial"/>
                <a:cs typeface="Arial"/>
              </a:rPr>
              <a:t> </a:t>
            </a:r>
            <a:r>
              <a:rPr sz="2000" kern="0" dirty="0">
                <a:solidFill>
                  <a:sysClr val="windowText" lastClr="000000"/>
                </a:solidFill>
                <a:latin typeface="Arial"/>
                <a:cs typeface="Arial"/>
              </a:rPr>
              <a:t>subordinate</a:t>
            </a:r>
            <a:r>
              <a:rPr sz="2000" kern="0" spc="-15" dirty="0">
                <a:solidFill>
                  <a:sysClr val="windowText" lastClr="000000"/>
                </a:solidFill>
                <a:latin typeface="Arial"/>
                <a:cs typeface="Arial"/>
              </a:rPr>
              <a:t> </a:t>
            </a:r>
            <a:r>
              <a:rPr sz="2000" kern="0" spc="-10" dirty="0">
                <a:solidFill>
                  <a:sysClr val="windowText" lastClr="000000"/>
                </a:solidFill>
                <a:latin typeface="Arial"/>
                <a:cs typeface="Arial"/>
              </a:rPr>
              <a:t>offices</a:t>
            </a:r>
            <a:r>
              <a:rPr lang="en-US" sz="2000" kern="0" spc="-10" dirty="0">
                <a:solidFill>
                  <a:sysClr val="windowText" lastClr="000000"/>
                </a:solidFill>
                <a:latin typeface="Arial"/>
                <a:cs typeface="Arial"/>
              </a:rPr>
              <a:t>:</a:t>
            </a:r>
            <a:endParaRPr sz="2000" kern="0" dirty="0">
              <a:solidFill>
                <a:sysClr val="windowText" lastClr="000000"/>
              </a:solidFill>
              <a:latin typeface="Arial"/>
              <a:cs typeface="Arial"/>
            </a:endParaRPr>
          </a:p>
          <a:p>
            <a:pPr marL="756285" lvl="1" indent="-343535">
              <a:spcBef>
                <a:spcPts val="1405"/>
              </a:spcBef>
              <a:buFont typeface="Courier New"/>
              <a:buChar char="o"/>
              <a:tabLst>
                <a:tab pos="756920" algn="l"/>
              </a:tabLst>
            </a:pPr>
            <a:r>
              <a:rPr sz="2000" kern="0" dirty="0">
                <a:solidFill>
                  <a:sysClr val="windowText" lastClr="000000"/>
                </a:solidFill>
                <a:latin typeface="Arial"/>
                <a:cs typeface="Arial"/>
              </a:rPr>
              <a:t>Electronic</a:t>
            </a:r>
            <a:r>
              <a:rPr sz="2000" kern="0" spc="-40" dirty="0">
                <a:solidFill>
                  <a:sysClr val="windowText" lastClr="000000"/>
                </a:solidFill>
                <a:latin typeface="Arial"/>
                <a:cs typeface="Arial"/>
              </a:rPr>
              <a:t> </a:t>
            </a:r>
            <a:r>
              <a:rPr sz="2000" kern="0" dirty="0">
                <a:solidFill>
                  <a:sysClr val="windowText" lastClr="000000"/>
                </a:solidFill>
                <a:latin typeface="Arial"/>
                <a:cs typeface="Arial"/>
              </a:rPr>
              <a:t>Health</a:t>
            </a:r>
            <a:r>
              <a:rPr sz="2000" kern="0" spc="-35" dirty="0">
                <a:solidFill>
                  <a:sysClr val="windowText" lastClr="000000"/>
                </a:solidFill>
                <a:latin typeface="Arial"/>
                <a:cs typeface="Arial"/>
              </a:rPr>
              <a:t> </a:t>
            </a:r>
            <a:r>
              <a:rPr sz="2000" kern="0" dirty="0">
                <a:solidFill>
                  <a:sysClr val="windowText" lastClr="000000"/>
                </a:solidFill>
                <a:latin typeface="Arial"/>
                <a:cs typeface="Arial"/>
              </a:rPr>
              <a:t>Record</a:t>
            </a:r>
            <a:r>
              <a:rPr sz="2000" kern="0" spc="-55" dirty="0">
                <a:solidFill>
                  <a:sysClr val="windowText" lastClr="000000"/>
                </a:solidFill>
                <a:latin typeface="Arial"/>
                <a:cs typeface="Arial"/>
              </a:rPr>
              <a:t> </a:t>
            </a:r>
            <a:r>
              <a:rPr sz="2000" kern="0" dirty="0">
                <a:solidFill>
                  <a:sysClr val="windowText" lastClr="000000"/>
                </a:solidFill>
                <a:latin typeface="Arial"/>
                <a:cs typeface="Arial"/>
              </a:rPr>
              <a:t>Modernization</a:t>
            </a:r>
            <a:r>
              <a:rPr lang="en-US" sz="2000" kern="0" dirty="0">
                <a:solidFill>
                  <a:sysClr val="windowText" lastClr="000000"/>
                </a:solidFill>
                <a:latin typeface="Arial"/>
                <a:cs typeface="Arial"/>
              </a:rPr>
              <a:t> Integration Office</a:t>
            </a:r>
            <a:r>
              <a:rPr sz="2000" kern="0" spc="-55" dirty="0">
                <a:solidFill>
                  <a:sysClr val="windowText" lastClr="000000"/>
                </a:solidFill>
                <a:latin typeface="Arial"/>
                <a:cs typeface="Arial"/>
              </a:rPr>
              <a:t> </a:t>
            </a:r>
            <a:r>
              <a:rPr sz="2000" kern="0" spc="-10" dirty="0">
                <a:solidFill>
                  <a:sysClr val="windowText" lastClr="000000"/>
                </a:solidFill>
                <a:latin typeface="Arial"/>
                <a:cs typeface="Arial"/>
              </a:rPr>
              <a:t>(EHRM</a:t>
            </a:r>
            <a:r>
              <a:rPr lang="en-US" sz="2000" kern="0" spc="-10" dirty="0">
                <a:solidFill>
                  <a:sysClr val="windowText" lastClr="000000"/>
                </a:solidFill>
                <a:latin typeface="Arial"/>
                <a:cs typeface="Arial"/>
              </a:rPr>
              <a:t> IO</a:t>
            </a:r>
            <a:r>
              <a:rPr sz="2000" kern="0" spc="-10" dirty="0">
                <a:solidFill>
                  <a:sysClr val="windowText" lastClr="000000"/>
                </a:solidFill>
                <a:latin typeface="Arial"/>
                <a:cs typeface="Arial"/>
              </a:rPr>
              <a:t>)</a:t>
            </a:r>
            <a:endParaRPr sz="2000" kern="0" dirty="0">
              <a:solidFill>
                <a:sysClr val="windowText" lastClr="000000"/>
              </a:solidFill>
              <a:latin typeface="Arial"/>
              <a:cs typeface="Arial"/>
            </a:endParaRPr>
          </a:p>
          <a:p>
            <a:pPr marL="756285" lvl="1" indent="-343535">
              <a:spcBef>
                <a:spcPts val="105"/>
              </a:spcBef>
              <a:buFont typeface="Courier New"/>
              <a:buChar char="o"/>
              <a:tabLst>
                <a:tab pos="756920" algn="l"/>
              </a:tabLst>
            </a:pPr>
            <a:r>
              <a:rPr sz="2000" kern="0" spc="-10" dirty="0">
                <a:solidFill>
                  <a:sysClr val="windowText" lastClr="000000"/>
                </a:solidFill>
                <a:latin typeface="Arial"/>
                <a:cs typeface="Arial"/>
              </a:rPr>
              <a:t>Veterans</a:t>
            </a:r>
            <a:r>
              <a:rPr sz="2000" kern="0" spc="-105" dirty="0">
                <a:solidFill>
                  <a:sysClr val="windowText" lastClr="000000"/>
                </a:solidFill>
                <a:latin typeface="Arial"/>
                <a:cs typeface="Arial"/>
              </a:rPr>
              <a:t> </a:t>
            </a:r>
            <a:r>
              <a:rPr sz="2000" kern="0" dirty="0">
                <a:solidFill>
                  <a:sysClr val="windowText" lastClr="000000"/>
                </a:solidFill>
                <a:latin typeface="Arial"/>
                <a:cs typeface="Arial"/>
              </a:rPr>
              <a:t>Health</a:t>
            </a:r>
            <a:r>
              <a:rPr sz="2000" kern="0" spc="-140" dirty="0">
                <a:solidFill>
                  <a:sysClr val="windowText" lastClr="000000"/>
                </a:solidFill>
                <a:latin typeface="Arial"/>
                <a:cs typeface="Arial"/>
              </a:rPr>
              <a:t> </a:t>
            </a:r>
            <a:r>
              <a:rPr sz="2000" kern="0" dirty="0">
                <a:solidFill>
                  <a:sysClr val="windowText" lastClr="000000"/>
                </a:solidFill>
                <a:latin typeface="Arial"/>
                <a:cs typeface="Arial"/>
              </a:rPr>
              <a:t>Administration</a:t>
            </a:r>
            <a:r>
              <a:rPr sz="2000" kern="0" spc="-70" dirty="0">
                <a:solidFill>
                  <a:sysClr val="windowText" lastClr="000000"/>
                </a:solidFill>
                <a:latin typeface="Arial"/>
                <a:cs typeface="Arial"/>
              </a:rPr>
              <a:t> </a:t>
            </a:r>
            <a:r>
              <a:rPr sz="2000" kern="0" spc="-10" dirty="0">
                <a:solidFill>
                  <a:sysClr val="windowText" lastClr="000000"/>
                </a:solidFill>
                <a:latin typeface="Arial"/>
                <a:cs typeface="Arial"/>
              </a:rPr>
              <a:t>(VHA)</a:t>
            </a:r>
            <a:endParaRPr sz="2000" kern="0" dirty="0">
              <a:solidFill>
                <a:sysClr val="windowText" lastClr="000000"/>
              </a:solidFill>
              <a:latin typeface="Arial"/>
              <a:cs typeface="Arial"/>
            </a:endParaRPr>
          </a:p>
          <a:p>
            <a:pPr marL="756285" lvl="1" indent="-343535">
              <a:spcBef>
                <a:spcPts val="100"/>
              </a:spcBef>
              <a:buFont typeface="Courier New"/>
              <a:buChar char="o"/>
              <a:tabLst>
                <a:tab pos="756920" algn="l"/>
              </a:tabLst>
            </a:pPr>
            <a:r>
              <a:rPr sz="2000" kern="0" spc="-10" dirty="0">
                <a:solidFill>
                  <a:sysClr val="windowText" lastClr="000000"/>
                </a:solidFill>
                <a:latin typeface="Arial"/>
                <a:cs typeface="Arial"/>
              </a:rPr>
              <a:t>Veterans</a:t>
            </a:r>
            <a:r>
              <a:rPr sz="2000" kern="0" spc="-65" dirty="0">
                <a:solidFill>
                  <a:sysClr val="windowText" lastClr="000000"/>
                </a:solidFill>
                <a:latin typeface="Arial"/>
                <a:cs typeface="Arial"/>
              </a:rPr>
              <a:t> </a:t>
            </a:r>
            <a:r>
              <a:rPr sz="2000" kern="0" dirty="0">
                <a:solidFill>
                  <a:sysClr val="windowText" lastClr="000000"/>
                </a:solidFill>
                <a:latin typeface="Arial"/>
                <a:cs typeface="Arial"/>
              </a:rPr>
              <a:t>Benefits</a:t>
            </a:r>
            <a:r>
              <a:rPr sz="2000" kern="0" spc="-140" dirty="0">
                <a:solidFill>
                  <a:sysClr val="windowText" lastClr="000000"/>
                </a:solidFill>
                <a:latin typeface="Arial"/>
                <a:cs typeface="Arial"/>
              </a:rPr>
              <a:t> </a:t>
            </a:r>
            <a:r>
              <a:rPr sz="2000" kern="0" dirty="0">
                <a:solidFill>
                  <a:sysClr val="windowText" lastClr="000000"/>
                </a:solidFill>
                <a:latin typeface="Arial"/>
                <a:cs typeface="Arial"/>
              </a:rPr>
              <a:t>Administration</a:t>
            </a:r>
            <a:r>
              <a:rPr sz="2000" kern="0" spc="-50" dirty="0">
                <a:solidFill>
                  <a:sysClr val="windowText" lastClr="000000"/>
                </a:solidFill>
                <a:latin typeface="Arial"/>
                <a:cs typeface="Arial"/>
              </a:rPr>
              <a:t> </a:t>
            </a:r>
            <a:r>
              <a:rPr sz="2000" kern="0" spc="-10" dirty="0">
                <a:solidFill>
                  <a:sysClr val="windowText" lastClr="000000"/>
                </a:solidFill>
                <a:latin typeface="Arial"/>
                <a:cs typeface="Arial"/>
              </a:rPr>
              <a:t>(VBA)</a:t>
            </a:r>
            <a:endParaRPr sz="2000" kern="0" dirty="0">
              <a:solidFill>
                <a:sysClr val="windowText" lastClr="000000"/>
              </a:solidFill>
              <a:latin typeface="Arial"/>
              <a:cs typeface="Arial"/>
            </a:endParaRPr>
          </a:p>
          <a:p>
            <a:pPr marL="756285" lvl="1" indent="-343535">
              <a:spcBef>
                <a:spcPts val="95"/>
              </a:spcBef>
              <a:buFont typeface="Courier New"/>
              <a:buChar char="o"/>
              <a:tabLst>
                <a:tab pos="756920" algn="l"/>
              </a:tabLst>
            </a:pPr>
            <a:r>
              <a:rPr sz="2000" kern="0" dirty="0">
                <a:solidFill>
                  <a:sysClr val="windowText" lastClr="000000"/>
                </a:solidFill>
                <a:latin typeface="Arial"/>
                <a:cs typeface="Arial"/>
              </a:rPr>
              <a:t>National</a:t>
            </a:r>
            <a:r>
              <a:rPr sz="2000" kern="0" spc="-30" dirty="0">
                <a:solidFill>
                  <a:sysClr val="windowText" lastClr="000000"/>
                </a:solidFill>
                <a:latin typeface="Arial"/>
                <a:cs typeface="Arial"/>
              </a:rPr>
              <a:t> </a:t>
            </a:r>
            <a:r>
              <a:rPr sz="2000" kern="0" dirty="0">
                <a:solidFill>
                  <a:sysClr val="windowText" lastClr="000000"/>
                </a:solidFill>
                <a:latin typeface="Arial"/>
                <a:cs typeface="Arial"/>
              </a:rPr>
              <a:t>Cemetery</a:t>
            </a:r>
            <a:r>
              <a:rPr sz="2000" kern="0" spc="-145" dirty="0">
                <a:solidFill>
                  <a:sysClr val="windowText" lastClr="000000"/>
                </a:solidFill>
                <a:latin typeface="Arial"/>
                <a:cs typeface="Arial"/>
              </a:rPr>
              <a:t> </a:t>
            </a:r>
            <a:r>
              <a:rPr sz="2000" kern="0" dirty="0">
                <a:solidFill>
                  <a:sysClr val="windowText" lastClr="000000"/>
                </a:solidFill>
                <a:latin typeface="Arial"/>
                <a:cs typeface="Arial"/>
              </a:rPr>
              <a:t>Administration</a:t>
            </a:r>
            <a:r>
              <a:rPr sz="2000" kern="0" spc="-30" dirty="0">
                <a:solidFill>
                  <a:sysClr val="windowText" lastClr="000000"/>
                </a:solidFill>
                <a:latin typeface="Arial"/>
                <a:cs typeface="Arial"/>
              </a:rPr>
              <a:t> </a:t>
            </a:r>
            <a:r>
              <a:rPr sz="2000" kern="0" spc="-10" dirty="0">
                <a:solidFill>
                  <a:sysClr val="windowText" lastClr="000000"/>
                </a:solidFill>
                <a:latin typeface="Arial"/>
                <a:cs typeface="Arial"/>
              </a:rPr>
              <a:t>(NCA)</a:t>
            </a:r>
            <a:endParaRPr sz="2000" kern="0" dirty="0">
              <a:solidFill>
                <a:sysClr val="windowText" lastClr="000000"/>
              </a:solidFill>
              <a:latin typeface="Arial"/>
              <a:cs typeface="Arial"/>
            </a:endParaRPr>
          </a:p>
          <a:p>
            <a:pPr marL="756285" lvl="1" indent="-343535">
              <a:spcBef>
                <a:spcPts val="110"/>
              </a:spcBef>
              <a:buFont typeface="Courier New"/>
              <a:buChar char="o"/>
              <a:tabLst>
                <a:tab pos="756920" algn="l"/>
              </a:tabLst>
            </a:pPr>
            <a:r>
              <a:rPr sz="2000" kern="0" spc="-75" dirty="0">
                <a:solidFill>
                  <a:sysClr val="windowText" lastClr="000000"/>
                </a:solidFill>
                <a:latin typeface="Arial"/>
                <a:cs typeface="Arial"/>
              </a:rPr>
              <a:t>VA</a:t>
            </a:r>
            <a:r>
              <a:rPr sz="2000" kern="0" spc="-114" dirty="0">
                <a:solidFill>
                  <a:sysClr val="windowText" lastClr="000000"/>
                </a:solidFill>
                <a:latin typeface="Arial"/>
                <a:cs typeface="Arial"/>
              </a:rPr>
              <a:t> </a:t>
            </a:r>
            <a:r>
              <a:rPr sz="2000" kern="0" dirty="0">
                <a:solidFill>
                  <a:sysClr val="windowText" lastClr="000000"/>
                </a:solidFill>
                <a:latin typeface="Arial"/>
                <a:cs typeface="Arial"/>
              </a:rPr>
              <a:t>Staff</a:t>
            </a:r>
            <a:r>
              <a:rPr sz="2000" kern="0" spc="-65" dirty="0">
                <a:solidFill>
                  <a:sysClr val="windowText" lastClr="000000"/>
                </a:solidFill>
                <a:latin typeface="Arial"/>
                <a:cs typeface="Arial"/>
              </a:rPr>
              <a:t> </a:t>
            </a:r>
            <a:r>
              <a:rPr sz="2000" kern="0" spc="-10" dirty="0">
                <a:solidFill>
                  <a:sysClr val="windowText" lastClr="000000"/>
                </a:solidFill>
                <a:latin typeface="Arial"/>
                <a:cs typeface="Arial"/>
              </a:rPr>
              <a:t>Offices</a:t>
            </a:r>
            <a:endParaRPr sz="2000" kern="0" dirty="0">
              <a:solidFill>
                <a:sysClr val="windowText" lastClr="000000"/>
              </a:solidFill>
              <a:latin typeface="Arial"/>
              <a:cs typeface="Arial"/>
            </a:endParaRPr>
          </a:p>
          <a:p>
            <a:pPr marL="0" lvl="1">
              <a:spcBef>
                <a:spcPts val="5"/>
              </a:spcBef>
              <a:buFont typeface="Courier New"/>
              <a:buChar char="o"/>
            </a:pPr>
            <a:endParaRPr sz="2000" kern="0" dirty="0">
              <a:solidFill>
                <a:sysClr val="windowText" lastClr="000000"/>
              </a:solidFill>
              <a:latin typeface="Arial"/>
              <a:cs typeface="Arial"/>
            </a:endParaRPr>
          </a:p>
          <a:p>
            <a:pPr marL="355600" indent="-342900">
              <a:buFontTx/>
              <a:buChar char="•"/>
              <a:tabLst>
                <a:tab pos="354965" algn="l"/>
                <a:tab pos="355600" algn="l"/>
              </a:tabLst>
            </a:pPr>
            <a:r>
              <a:rPr sz="2000" kern="0" dirty="0">
                <a:solidFill>
                  <a:sysClr val="windowText" lastClr="000000"/>
                </a:solidFill>
                <a:latin typeface="Arial"/>
                <a:cs typeface="Arial"/>
              </a:rPr>
              <a:t>External</a:t>
            </a:r>
            <a:r>
              <a:rPr sz="2000" kern="0" spc="-25" dirty="0">
                <a:solidFill>
                  <a:sysClr val="windowText" lastClr="000000"/>
                </a:solidFill>
                <a:latin typeface="Arial"/>
                <a:cs typeface="Arial"/>
              </a:rPr>
              <a:t> </a:t>
            </a:r>
            <a:r>
              <a:rPr sz="2000" kern="0" dirty="0">
                <a:solidFill>
                  <a:sysClr val="windowText" lastClr="000000"/>
                </a:solidFill>
                <a:latin typeface="Arial"/>
                <a:cs typeface="Arial"/>
              </a:rPr>
              <a:t>Federal</a:t>
            </a:r>
            <a:r>
              <a:rPr sz="2000" kern="0" spc="-125" dirty="0">
                <a:solidFill>
                  <a:sysClr val="windowText" lastClr="000000"/>
                </a:solidFill>
                <a:latin typeface="Arial"/>
                <a:cs typeface="Arial"/>
              </a:rPr>
              <a:t> </a:t>
            </a:r>
            <a:r>
              <a:rPr sz="2000" kern="0" spc="-10" dirty="0">
                <a:solidFill>
                  <a:sysClr val="windowText" lastClr="000000"/>
                </a:solidFill>
                <a:latin typeface="Arial"/>
                <a:cs typeface="Arial"/>
              </a:rPr>
              <a:t>Agencies</a:t>
            </a:r>
            <a:endParaRPr sz="2000" kern="0" dirty="0">
              <a:solidFill>
                <a:sysClr val="windowText" lastClr="000000"/>
              </a:solidFill>
              <a:latin typeface="Arial"/>
              <a:cs typeface="Arial"/>
            </a:endParaRPr>
          </a:p>
        </p:txBody>
      </p:sp>
    </p:spTree>
    <p:extLst>
      <p:ext uri="{BB962C8B-B14F-4D97-AF65-F5344CB8AC3E}">
        <p14:creationId xmlns:p14="http://schemas.microsoft.com/office/powerpoint/2010/main" val="788232371"/>
      </p:ext>
    </p:extLst>
  </p:cSld>
  <p:clrMapOvr>
    <a:masterClrMapping/>
  </p:clrMapOvr>
</p:sld>
</file>

<file path=ppt/theme/theme1.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10384</TotalTime>
  <Words>2711</Words>
  <Application>Microsoft Office PowerPoint</Application>
  <PresentationFormat>On-screen Show (4:3)</PresentationFormat>
  <Paragraphs>604</Paragraphs>
  <Slides>33</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Arial</vt:lpstr>
      <vt:lpstr>Calibri</vt:lpstr>
      <vt:lpstr>Courier New</vt:lpstr>
      <vt:lpstr>Georgia</vt:lpstr>
      <vt:lpstr>Myriad Pro</vt:lpstr>
      <vt:lpstr>Verdana</vt:lpstr>
      <vt:lpstr>Wingdings</vt:lpstr>
      <vt:lpstr>10_Office Theme</vt:lpstr>
      <vt:lpstr>Custom Design</vt:lpstr>
      <vt:lpstr>2023 National Veterans Small Business Engagement </vt:lpstr>
      <vt:lpstr>Acquisitions and Contractual Authority Disclaimer </vt:lpstr>
      <vt:lpstr>2023 National Veterans Small Business Engagement </vt:lpstr>
      <vt:lpstr>2023 National Veterans Small Business Engagement </vt:lpstr>
      <vt:lpstr>2023 National Veterans Small Business Engagement </vt:lpstr>
      <vt:lpstr>2023 National Veterans Small Business Engagement</vt:lpstr>
      <vt:lpstr>2023 National Veterans Small Business Engagement</vt:lpstr>
      <vt:lpstr>2023 National Veterans Small Business Engagement</vt:lpstr>
      <vt:lpstr>2023 National Veterans Small Business Engagement</vt:lpstr>
      <vt:lpstr>2023 National Veterans Small Business Engagement</vt:lpstr>
      <vt:lpstr>2023 National Veterans Small Business Engagement</vt:lpstr>
      <vt:lpstr>2023 National Veterans Small Business Engagement</vt:lpstr>
      <vt:lpstr>2023 National Veterans Small Business Engagement</vt:lpstr>
      <vt:lpstr>2023 National Veterans Small Business Engagement</vt:lpstr>
      <vt:lpstr>2023 National Veterans Small Business Engagement</vt:lpstr>
      <vt:lpstr>2023 National Veterans Small Business Engagement</vt:lpstr>
      <vt:lpstr>2023 National Veterans Small Business Engagement</vt:lpstr>
      <vt:lpstr>2023 National Veterans Small Business Engagement</vt:lpstr>
      <vt:lpstr>2023 National Veterans Small Business Engagement</vt:lpstr>
      <vt:lpstr>2023 National Veterans Small Business Engagement</vt:lpstr>
      <vt:lpstr>2023 National Veterans Small Business Engagement</vt:lpstr>
      <vt:lpstr>2023 National Veterans Small Business Engagement</vt:lpstr>
      <vt:lpstr>2023 National Veterans Small Business Engagement</vt:lpstr>
      <vt:lpstr>2023 National Veterans Small Business Engagement</vt:lpstr>
      <vt:lpstr>2023 National Veterans Small Business Engagement</vt:lpstr>
      <vt:lpstr>2023 National Veterans Small Business Engagement</vt:lpstr>
      <vt:lpstr>2023 National Veterans Small Business Engagement</vt:lpstr>
      <vt:lpstr>2023 National Veterans Small Business Engagement</vt:lpstr>
      <vt:lpstr>2023 National Veterans Small Business Engagement</vt:lpstr>
      <vt:lpstr>2023 National Veterans Small Business Engagement</vt:lpstr>
      <vt:lpstr>2023 National Veterans Small Business Engagement</vt:lpstr>
      <vt:lpstr>2023 National Veterans Small Business Engagement</vt:lpstr>
      <vt:lpstr>2023 National Veterans Small Business Engagement</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Modernization Drumbeat</dc:title>
  <dc:creator>Department of Veterans Affairs</dc:creator>
  <cp:lastModifiedBy>Wortman, Richard</cp:lastModifiedBy>
  <cp:revision>157</cp:revision>
  <cp:lastPrinted>2018-01-09T18:11:21Z</cp:lastPrinted>
  <dcterms:created xsi:type="dcterms:W3CDTF">2017-12-21T16:13:31Z</dcterms:created>
  <dcterms:modified xsi:type="dcterms:W3CDTF">2023-11-03T18:17:49Z</dcterms:modified>
</cp:coreProperties>
</file>