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9"/>
  </p:notesMasterIdLst>
  <p:sldIdLst>
    <p:sldId id="348" r:id="rId2"/>
    <p:sldId id="343" r:id="rId3"/>
    <p:sldId id="377" r:id="rId4"/>
    <p:sldId id="378" r:id="rId5"/>
    <p:sldId id="380" r:id="rId6"/>
    <p:sldId id="381" r:id="rId7"/>
    <p:sldId id="383" r:id="rId8"/>
    <p:sldId id="382" r:id="rId9"/>
    <p:sldId id="389" r:id="rId10"/>
    <p:sldId id="390" r:id="rId11"/>
    <p:sldId id="391" r:id="rId12"/>
    <p:sldId id="392" r:id="rId13"/>
    <p:sldId id="393" r:id="rId14"/>
    <p:sldId id="394" r:id="rId15"/>
    <p:sldId id="395" r:id="rId16"/>
    <p:sldId id="397" r:id="rId17"/>
    <p:sldId id="350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6581" autoAdjust="0"/>
  </p:normalViewPr>
  <p:slideViewPr>
    <p:cSldViewPr>
      <p:cViewPr>
        <p:scale>
          <a:sx n="80" d="100"/>
          <a:sy n="80" d="100"/>
        </p:scale>
        <p:origin x="-54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6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200488552792287"/>
          <c:y val="0.12097152628648691"/>
          <c:w val="0.8073433642576856"/>
          <c:h val="0.7135242185635887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VBA Contracts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16"/>
          </c:dPt>
          <c:dPt>
            <c:idx val="4"/>
            <c:bubble3D val="0"/>
            <c:explosion val="15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Small </a:t>
                    </a:r>
                    <a:r>
                      <a:rPr lang="en-US" b="1" dirty="0" smtClean="0"/>
                      <a:t>Business</a:t>
                    </a:r>
                  </a:p>
                  <a:p>
                    <a:r>
                      <a:rPr lang="en-US" dirty="0" smtClean="0"/>
                      <a:t>14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6985050193468085"/>
                  <c:y val="-0.12639333169291339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="1" dirty="0">
                        <a:solidFill>
                          <a:schemeClr val="bg1"/>
                        </a:solidFill>
                      </a:rPr>
                      <a:t>Service Disabled Veteran Owned Small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Business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34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0339804059146072"/>
                  <c:y val="-1.9883878151594688E-7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Veteran Owned Small </a:t>
                    </a:r>
                    <a:r>
                      <a:rPr lang="en-US" b="1" dirty="0" smtClean="0"/>
                      <a:t>Business</a:t>
                    </a:r>
                  </a:p>
                  <a:p>
                    <a:r>
                      <a:rPr lang="en-US" dirty="0" smtClean="0"/>
                      <a:t>6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7.7400860164756627E-2"/>
                  <c:y val="-1.073968026723932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Woman </a:t>
                    </a:r>
                    <a:r>
                      <a:rPr lang="en-US" b="1" dirty="0" smtClean="0"/>
                      <a:t>Owned</a:t>
                    </a:r>
                  </a:p>
                  <a:p>
                    <a:r>
                      <a:rPr lang="en-US" dirty="0" smtClean="0"/>
                      <a:t>3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2771036355604066"/>
                  <c:y val="5.4274834963811344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="1" dirty="0">
                        <a:solidFill>
                          <a:schemeClr val="bg1"/>
                        </a:solidFill>
                      </a:rPr>
                      <a:t>Other than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Small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>
                        <a:solidFill>
                          <a:schemeClr val="bg1"/>
                        </a:solidFill>
                      </a:rPr>
                      <a:t>43</a:t>
                    </a:r>
                    <a:r>
                      <a:rPr lang="en-US" dirty="0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Sheet1!$A$2:$A$7</c:f>
              <c:strCache>
                <c:ptCount val="5"/>
                <c:pt idx="0">
                  <c:v>Small Business</c:v>
                </c:pt>
                <c:pt idx="1">
                  <c:v>Service Disabled Veteran Owned Small Business</c:v>
                </c:pt>
                <c:pt idx="2">
                  <c:v>Veteran Owned Small Business</c:v>
                </c:pt>
                <c:pt idx="3">
                  <c:v>Woman Owned</c:v>
                </c:pt>
                <c:pt idx="4">
                  <c:v>Other than Small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22</c:v>
                </c:pt>
                <c:pt idx="2">
                  <c:v>4</c:v>
                </c:pt>
                <c:pt idx="3">
                  <c:v>2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600"/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7500000000000002"/>
          <c:y val="0.12070880049695337"/>
          <c:w val="0.7063457925266533"/>
          <c:h val="0.6336805137404344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VBA 2015 Contract Services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>
                        <a:solidFill>
                          <a:schemeClr val="bg1"/>
                        </a:solidFill>
                      </a:rPr>
                      <a:t>Mandatory </a:t>
                    </a:r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Exams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$237M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33</a:t>
                    </a:r>
                    <a:r>
                      <a:rPr lang="en-US" sz="16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/>
                      <a:t>Scanning/Mail</a:t>
                    </a:r>
                    <a:r>
                      <a:rPr lang="en-US" sz="1600" b="1" smtClean="0"/>
                      <a:t>/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smtClean="0"/>
                      <a:t>Records Storage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smtClean="0"/>
                      <a:t>$135M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smtClean="0"/>
                      <a:t>19</a:t>
                    </a:r>
                    <a:r>
                      <a:rPr lang="en-US" sz="1600"/>
                      <a:t>%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8980814010573097E-2"/>
                  <c:y val="-7.1527157459544202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>
                        <a:solidFill>
                          <a:schemeClr val="tx1"/>
                        </a:solidFill>
                      </a:rPr>
                      <a:t>Transition Assistance </a:t>
                    </a:r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Program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(TAP)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0" dirty="0" smtClean="0">
                        <a:solidFill>
                          <a:schemeClr val="tx1"/>
                        </a:solidFill>
                      </a:rPr>
                      <a:t>$64M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 smtClean="0">
                        <a:solidFill>
                          <a:schemeClr val="tx1"/>
                        </a:solidFill>
                      </a:rPr>
                      <a:t>9</a:t>
                    </a:r>
                    <a:r>
                      <a:rPr lang="en-US" sz="1600" b="1" dirty="0">
                        <a:solidFill>
                          <a:schemeClr val="tx1"/>
                        </a:solidFill>
                      </a:rPr>
                      <a:t>%</a:t>
                    </a:r>
                    <a:endParaRPr lang="en-US" b="1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0888718730414403"/>
                  <c:y val="5.68051513669574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smtClean="0"/>
                      <a:t>Compensation</a:t>
                    </a:r>
                  </a:p>
                  <a:p>
                    <a:r>
                      <a:rPr lang="en-US" sz="1600" smtClean="0"/>
                      <a:t>$62M</a:t>
                    </a:r>
                  </a:p>
                  <a:p>
                    <a:r>
                      <a:rPr lang="en-US" sz="1600" smtClean="0"/>
                      <a:t>9</a:t>
                    </a:r>
                    <a:r>
                      <a:rPr lang="en-US" sz="16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1944444444444442E-2"/>
                  <c:y val="-4.7471399568278241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/>
                      <a:t>Veterans Benefits Management System (</a:t>
                    </a:r>
                    <a:r>
                      <a:rPr lang="en-US" sz="1600" b="1" smtClean="0"/>
                      <a:t>VBMS)</a:t>
                    </a:r>
                  </a:p>
                  <a:p>
                    <a:r>
                      <a:rPr lang="en-US" sz="1600" smtClean="0"/>
                      <a:t>$16M</a:t>
                    </a:r>
                  </a:p>
                  <a:p>
                    <a:r>
                      <a:rPr lang="en-US" sz="1600" smtClean="0"/>
                      <a:t>2</a:t>
                    </a:r>
                    <a:r>
                      <a:rPr lang="en-US" sz="160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2070286526684164"/>
                  <c:y val="-5.3251303173329996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1" dirty="0"/>
                      <a:t>Centralized Payments for Interagency </a:t>
                    </a:r>
                    <a:r>
                      <a:rPr lang="en-US" sz="1600" b="1" dirty="0" smtClean="0"/>
                      <a:t>Agreements</a:t>
                    </a:r>
                  </a:p>
                  <a:p>
                    <a:r>
                      <a:rPr lang="en-US" sz="1600" dirty="0" smtClean="0"/>
                      <a:t>$113M</a:t>
                    </a:r>
                  </a:p>
                  <a:p>
                    <a:r>
                      <a:rPr lang="en-US" sz="1600" dirty="0" smtClean="0"/>
                      <a:t>16</a:t>
                    </a:r>
                    <a:r>
                      <a:rPr lang="en-US" sz="16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9.3348753280839941E-2"/>
                  <c:y val="0.1514481455465711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b="1" dirty="0" smtClean="0">
                        <a:solidFill>
                          <a:schemeClr val="bg1"/>
                        </a:solidFill>
                      </a:rPr>
                      <a:t>Other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$82M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 smtClean="0">
                        <a:solidFill>
                          <a:schemeClr val="bg1"/>
                        </a:solidFill>
                      </a:rPr>
                      <a:t>12</a:t>
                    </a:r>
                    <a:r>
                      <a:rPr lang="en-US" sz="1600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Mandatory Exams</c:v>
                </c:pt>
                <c:pt idx="1">
                  <c:v>Scanning/Mail/Records Storage</c:v>
                </c:pt>
                <c:pt idx="2">
                  <c:v>Transition Assistance Program</c:v>
                </c:pt>
                <c:pt idx="3">
                  <c:v>Compensation</c:v>
                </c:pt>
                <c:pt idx="4">
                  <c:v>Veterans Benefits Management System (VBMS)</c:v>
                </c:pt>
                <c:pt idx="5">
                  <c:v>Centralized Payments for Interagency Agreements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237</c:v>
                </c:pt>
                <c:pt idx="1">
                  <c:v>135</c:v>
                </c:pt>
                <c:pt idx="2">
                  <c:v>64</c:v>
                </c:pt>
                <c:pt idx="3">
                  <c:v>62</c:v>
                </c:pt>
                <c:pt idx="4">
                  <c:v>16</c:v>
                </c:pt>
                <c:pt idx="5">
                  <c:v>113</c:v>
                </c:pt>
                <c:pt idx="6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6" tIns="48324" rIns="96646" bIns="4832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6" tIns="48324" rIns="96646" bIns="48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lIns="96646" tIns="48324" rIns="96646" bIns="48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3E557-29CA-2942-B5B0-BBAE067F573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8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4024">
              <a:defRPr/>
            </a:pPr>
            <a:r>
              <a:rPr lang="en-US" dirty="0" smtClean="0"/>
              <a:t>Approved A. Hickey 2.18.14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3E557-29CA-2942-B5B0-BBAE067F573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8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Tom Murphy</a:t>
            </a:r>
          </a:p>
          <a:p>
            <a:pPr algn="ctr"/>
            <a:r>
              <a:rPr lang="en-US" sz="2800" i="1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Veterans Benefits Administration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December 10, 2015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Compensation</a:t>
            </a:r>
          </a:p>
          <a:p>
            <a:r>
              <a:rPr lang="en-US" sz="2400" dirty="0" smtClean="0"/>
              <a:t>Private Medical Records National Deployment</a:t>
            </a:r>
          </a:p>
          <a:p>
            <a:pPr lvl="1"/>
            <a:r>
              <a:rPr lang="en-US" sz="2200" dirty="0" smtClean="0"/>
              <a:t>Support with retrieving Veteran medical records from private health providers</a:t>
            </a:r>
          </a:p>
          <a:p>
            <a:r>
              <a:rPr lang="en-US" sz="2400" dirty="0" smtClean="0"/>
              <a:t>Dependency Claims Processing</a:t>
            </a:r>
          </a:p>
          <a:p>
            <a:pPr lvl="1"/>
            <a:r>
              <a:rPr lang="en-US" sz="2200" dirty="0" smtClean="0"/>
              <a:t>Assistance with preparing live dependency claims for processing </a:t>
            </a:r>
          </a:p>
          <a:p>
            <a:r>
              <a:rPr lang="en-US" sz="2400" dirty="0" smtClean="0"/>
              <a:t>Skill Certification Instrument</a:t>
            </a:r>
          </a:p>
          <a:p>
            <a:pPr lvl="1"/>
            <a:r>
              <a:rPr lang="en-US" sz="2200" dirty="0"/>
              <a:t>S</a:t>
            </a:r>
            <a:r>
              <a:rPr lang="en-US" sz="2200" dirty="0" smtClean="0"/>
              <a:t>upport </a:t>
            </a:r>
            <a:r>
              <a:rPr lang="en-US" sz="2200" dirty="0"/>
              <a:t>services in the development, implementation, and maintenance of various Skill Certification Instruments  </a:t>
            </a:r>
            <a:r>
              <a:rPr lang="en-US" sz="2200" dirty="0" smtClean="0"/>
              <a:t>for Veteran </a:t>
            </a:r>
            <a:r>
              <a:rPr lang="en-US" sz="2200" dirty="0"/>
              <a:t>Service </a:t>
            </a:r>
            <a:r>
              <a:rPr lang="en-US" sz="2200" dirty="0" smtClean="0"/>
              <a:t>Representatives, Rating Veteran Service Representatives, Pension </a:t>
            </a:r>
            <a:r>
              <a:rPr lang="en-US" sz="2200" dirty="0"/>
              <a:t>Maintenance Center Veteran Service Representative, </a:t>
            </a:r>
            <a:r>
              <a:rPr lang="en-US" sz="2200" dirty="0" smtClean="0"/>
              <a:t>Decision </a:t>
            </a:r>
            <a:r>
              <a:rPr lang="en-US" sz="2200" dirty="0"/>
              <a:t>Review Officer, and other positions as </a:t>
            </a:r>
            <a:r>
              <a:rPr lang="en-US" sz="2200" dirty="0" smtClean="0"/>
              <a:t>developed</a:t>
            </a:r>
            <a:endParaRPr lang="en-US" sz="2200" dirty="0"/>
          </a:p>
          <a:p>
            <a:endParaRPr lang="en-US" dirty="0" smtClean="0"/>
          </a:p>
          <a:p>
            <a:pPr>
              <a:buNone/>
            </a:pP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1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  <a:buNone/>
            </a:pPr>
            <a:r>
              <a:rPr lang="en-US" b="1" dirty="0" smtClean="0"/>
              <a:t>Medical Disability Examinations</a:t>
            </a:r>
          </a:p>
          <a:p>
            <a:pPr>
              <a:lnSpc>
                <a:spcPct val="114000"/>
              </a:lnSpc>
            </a:pPr>
            <a:r>
              <a:rPr lang="en-US" sz="2400" dirty="0"/>
              <a:t>S</a:t>
            </a:r>
            <a:r>
              <a:rPr lang="en-US" sz="2400" dirty="0" smtClean="0"/>
              <a:t>upport conducting </a:t>
            </a:r>
            <a:r>
              <a:rPr lang="en-US" sz="2400" dirty="0"/>
              <a:t>disability examinations to support claims processing for Veterans who have filed a claim for disability compensation or pension </a:t>
            </a:r>
            <a:r>
              <a:rPr lang="en-US" sz="2400" dirty="0" smtClean="0"/>
              <a:t>benefits</a:t>
            </a:r>
          </a:p>
          <a:p>
            <a:pPr>
              <a:lnSpc>
                <a:spcPct val="114000"/>
              </a:lnSpc>
            </a:pPr>
            <a:r>
              <a:rPr lang="en-US" sz="2400" dirty="0"/>
              <a:t>Increases access to physicians for file reviews or exams, improving claims service to beneficiaries</a:t>
            </a:r>
          </a:p>
          <a:p>
            <a:pPr>
              <a:lnSpc>
                <a:spcPct val="114000"/>
              </a:lnSpc>
            </a:pPr>
            <a:endParaRPr lang="en-US" sz="2400" dirty="0" smtClean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2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Scanning/Mail/Records Storage</a:t>
            </a:r>
          </a:p>
          <a:p>
            <a:r>
              <a:rPr lang="en-US" sz="2400" dirty="0" smtClean="0"/>
              <a:t>Veterans Claims Intake Program, Document Conversion &amp; Digitized Mail Handling Services</a:t>
            </a:r>
          </a:p>
          <a:p>
            <a:pPr lvl="1"/>
            <a:r>
              <a:rPr lang="en-US" sz="2200" dirty="0" smtClean="0"/>
              <a:t>Enable the </a:t>
            </a:r>
            <a:r>
              <a:rPr lang="en-US" sz="2200" dirty="0"/>
              <a:t>intake of relevant claims data and paperless claims processing through conversion of paper claims documents and data into searchable PDF images uploaded into </a:t>
            </a:r>
            <a:r>
              <a:rPr lang="en-US" sz="2200" dirty="0" smtClean="0"/>
              <a:t>VBMS, directly supporting </a:t>
            </a:r>
            <a:r>
              <a:rPr lang="en-US" sz="2200" dirty="0"/>
              <a:t>national deployment of </a:t>
            </a:r>
            <a:r>
              <a:rPr lang="en-US" sz="2200" dirty="0" smtClean="0"/>
              <a:t>VBMS</a:t>
            </a:r>
          </a:p>
          <a:p>
            <a:pPr lvl="1"/>
            <a:r>
              <a:rPr lang="en-US" sz="2200" dirty="0" smtClean="0"/>
              <a:t>Help </a:t>
            </a:r>
            <a:r>
              <a:rPr lang="en-US" sz="2200" dirty="0"/>
              <a:t>transition VBA from paper to digital operations – a critical success factor in our organizational </a:t>
            </a:r>
            <a:r>
              <a:rPr lang="en-US" sz="2200" dirty="0" smtClean="0"/>
              <a:t>transformation</a:t>
            </a:r>
          </a:p>
          <a:p>
            <a:pPr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36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493837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Veterans Benefits Management System (VBMS)</a:t>
            </a:r>
            <a:endParaRPr lang="en-US" b="1" dirty="0"/>
          </a:p>
          <a:p>
            <a:r>
              <a:rPr lang="en-US" sz="2400" dirty="0" smtClean="0"/>
              <a:t>Business Architecture and Requirements Testing</a:t>
            </a:r>
          </a:p>
          <a:p>
            <a:pPr lvl="1"/>
            <a:r>
              <a:rPr lang="en-US" sz="2200" dirty="0" smtClean="0"/>
              <a:t>Analyzing IT automation </a:t>
            </a:r>
            <a:r>
              <a:rPr lang="en-US" sz="2200" dirty="0"/>
              <a:t>and document </a:t>
            </a:r>
            <a:r>
              <a:rPr lang="en-US" sz="2200" dirty="0" smtClean="0"/>
              <a:t>process </a:t>
            </a:r>
            <a:r>
              <a:rPr lang="en-US" sz="2200" dirty="0"/>
              <a:t>improvements to be implemented through change </a:t>
            </a:r>
            <a:r>
              <a:rPr lang="en-US" sz="2200" dirty="0" smtClean="0"/>
              <a:t>management, beginning with Compensation and later extending to other business lines</a:t>
            </a:r>
          </a:p>
          <a:p>
            <a:pPr lvl="1"/>
            <a:r>
              <a:rPr lang="en-US" sz="2200" dirty="0" smtClean="0"/>
              <a:t>Initial </a:t>
            </a:r>
            <a:r>
              <a:rPr lang="en-US" sz="2200" dirty="0"/>
              <a:t>compensation </a:t>
            </a:r>
            <a:r>
              <a:rPr lang="en-US" sz="2200" dirty="0" smtClean="0"/>
              <a:t>work encompasses </a:t>
            </a:r>
            <a:r>
              <a:rPr lang="en-US" sz="2200" dirty="0"/>
              <a:t>reviewing the </a:t>
            </a:r>
            <a:r>
              <a:rPr lang="en-US" sz="2200" dirty="0" smtClean="0"/>
              <a:t>entire disability </a:t>
            </a:r>
            <a:r>
              <a:rPr lang="en-US" sz="2200" dirty="0"/>
              <a:t>claims process including establishment, development, rating, award, appeals, metrics, workflow and the electronic </a:t>
            </a:r>
            <a:r>
              <a:rPr lang="en-US" sz="2200" dirty="0" smtClean="0"/>
              <a:t>folder</a:t>
            </a:r>
          </a:p>
          <a:p>
            <a:r>
              <a:rPr lang="en-US" sz="2400" dirty="0" smtClean="0"/>
              <a:t>Program Management Support Services </a:t>
            </a:r>
          </a:p>
          <a:p>
            <a:pPr lvl="1"/>
            <a:r>
              <a:rPr lang="en-US" sz="2200" dirty="0" smtClean="0"/>
              <a:t>Full range </a:t>
            </a:r>
            <a:r>
              <a:rPr lang="en-US" sz="2200" dirty="0"/>
              <a:t>of program support services to successfully support the </a:t>
            </a:r>
            <a:r>
              <a:rPr lang="en-US" sz="2200" dirty="0" smtClean="0"/>
              <a:t>VBMS Program Management Office with </a:t>
            </a:r>
            <a:r>
              <a:rPr lang="en-US" sz="2200" dirty="0"/>
              <a:t>integration, deployment, management, operations and maintenance of the standardized business processes and </a:t>
            </a:r>
            <a:r>
              <a:rPr lang="en-US" sz="2200" dirty="0" smtClean="0"/>
              <a:t>services</a:t>
            </a:r>
          </a:p>
          <a:p>
            <a:pPr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04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Transition Assistance Program</a:t>
            </a:r>
          </a:p>
          <a:p>
            <a:r>
              <a:rPr lang="en-US" sz="2400" dirty="0"/>
              <a:t>300 </a:t>
            </a:r>
            <a:r>
              <a:rPr lang="en-US" sz="2400" dirty="0" smtClean="0"/>
              <a:t>contractual, trained </a:t>
            </a:r>
            <a:r>
              <a:rPr lang="en-US" sz="2400" dirty="0"/>
              <a:t>and deployed </a:t>
            </a:r>
            <a:r>
              <a:rPr lang="en-US" sz="2400" dirty="0" smtClean="0"/>
              <a:t>Benefits </a:t>
            </a:r>
            <a:r>
              <a:rPr lang="en-US" sz="2400" dirty="0"/>
              <a:t>Advisors – </a:t>
            </a:r>
            <a:r>
              <a:rPr lang="en-US" sz="2400" dirty="0" smtClean="0"/>
              <a:t>many of whom are Veterans themselves – </a:t>
            </a:r>
            <a:r>
              <a:rPr lang="en-US" sz="2400" dirty="0"/>
              <a:t>permanently staffed at </a:t>
            </a:r>
            <a:r>
              <a:rPr lang="en-US" sz="2400" dirty="0" smtClean="0"/>
              <a:t>more than 280 military </a:t>
            </a:r>
            <a:r>
              <a:rPr lang="en-US" sz="2400" dirty="0"/>
              <a:t>installations </a:t>
            </a:r>
            <a:r>
              <a:rPr lang="en-US" sz="2400" dirty="0" smtClean="0"/>
              <a:t>worldwide </a:t>
            </a:r>
            <a:r>
              <a:rPr lang="en-US" sz="2400" dirty="0"/>
              <a:t>to provide </a:t>
            </a:r>
            <a:r>
              <a:rPr lang="en-US" sz="2400" dirty="0" smtClean="0"/>
              <a:t>Benefits briefings required </a:t>
            </a:r>
            <a:r>
              <a:rPr lang="en-US" sz="2400" dirty="0"/>
              <a:t>for all transitioning </a:t>
            </a:r>
            <a:r>
              <a:rPr lang="en-US" sz="2400" dirty="0" err="1" smtClean="0"/>
              <a:t>Servicemembers</a:t>
            </a:r>
            <a:r>
              <a:rPr lang="en-US" sz="2400" dirty="0" smtClean="0"/>
              <a:t>  </a:t>
            </a:r>
          </a:p>
          <a:p>
            <a:r>
              <a:rPr lang="en-US" sz="2400" dirty="0" smtClean="0"/>
              <a:t>These Benefits Advisors provide </a:t>
            </a:r>
            <a:r>
              <a:rPr lang="en-US" sz="2400" dirty="0"/>
              <a:t>valuable information on VA benefits for healthcare, life insurance, home loans, disability compensation </a:t>
            </a:r>
            <a:r>
              <a:rPr lang="en-US" sz="2400" dirty="0" smtClean="0"/>
              <a:t>and the </a:t>
            </a:r>
            <a:r>
              <a:rPr lang="en-US" sz="2400" dirty="0"/>
              <a:t>Post 9/11 GI Bill</a:t>
            </a:r>
            <a:r>
              <a:rPr lang="en-US" sz="2400" dirty="0" smtClean="0"/>
              <a:t>®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8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Centralized Payments</a:t>
            </a:r>
          </a:p>
          <a:p>
            <a:r>
              <a:rPr lang="en-US" sz="2400" dirty="0" smtClean="0"/>
              <a:t>Payments for VA-wide services that VBA receives (infrastructure costs)</a:t>
            </a:r>
          </a:p>
          <a:p>
            <a:r>
              <a:rPr lang="en-US" sz="2400" dirty="0" smtClean="0"/>
              <a:t>Examples include:  </a:t>
            </a:r>
          </a:p>
          <a:p>
            <a:pPr lvl="1"/>
            <a:r>
              <a:rPr lang="en-US" sz="2400" dirty="0" smtClean="0"/>
              <a:t>Financial operations (i.e., VBA’s use of the franchise fund debt management center and financial services center)</a:t>
            </a:r>
          </a:p>
          <a:p>
            <a:pPr lvl="1"/>
            <a:r>
              <a:rPr lang="en-US" sz="2400" dirty="0" smtClean="0"/>
              <a:t>Human capital improvement program (HR support)</a:t>
            </a:r>
          </a:p>
          <a:p>
            <a:pPr lvl="1"/>
            <a:r>
              <a:rPr lang="en-US" sz="2400" dirty="0" smtClean="0"/>
              <a:t>Fees for procurement activities </a:t>
            </a:r>
          </a:p>
          <a:p>
            <a:pPr lvl="1"/>
            <a:r>
              <a:rPr lang="en-US" sz="2400" dirty="0" smtClean="0"/>
              <a:t>Transit benefits </a:t>
            </a:r>
          </a:p>
          <a:p>
            <a:pPr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2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Acquisition/Opportunities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FY16, VBA plans to spend </a:t>
            </a:r>
            <a:r>
              <a:rPr lang="en-US" b="1" dirty="0"/>
              <a:t>$880M </a:t>
            </a:r>
            <a:r>
              <a:rPr lang="en-US" dirty="0"/>
              <a:t>in contracts primarily on existing services, to expand operations for Medical Exams, Scanning/Mail/Records Storage, TAP, and Centralized </a:t>
            </a:r>
            <a:r>
              <a:rPr lang="en-US" dirty="0" smtClean="0"/>
              <a:t>Payments</a:t>
            </a:r>
            <a:endParaRPr lang="en-US" dirty="0"/>
          </a:p>
          <a:p>
            <a:r>
              <a:rPr lang="en-US" dirty="0"/>
              <a:t>New spending </a:t>
            </a:r>
            <a:r>
              <a:rPr lang="en-US" b="1" dirty="0"/>
              <a:t>(~1% of total budget) </a:t>
            </a:r>
            <a:r>
              <a:rPr lang="en-US" dirty="0"/>
              <a:t>will be for studies and analyses to better prepare VBA for future </a:t>
            </a:r>
            <a:r>
              <a:rPr lang="en-US" dirty="0" smtClean="0"/>
              <a:t>investments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6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i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19100" y="2209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150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VBA Service Offerings &amp; Transformation</a:t>
            </a:r>
            <a:endParaRPr lang="en-US" dirty="0"/>
          </a:p>
          <a:p>
            <a:pPr lvl="1"/>
            <a:r>
              <a:rPr lang="en-US" dirty="0" smtClean="0"/>
              <a:t>Big Picture: VBA Contract Services</a:t>
            </a:r>
          </a:p>
          <a:p>
            <a:pPr lvl="1"/>
            <a:r>
              <a:rPr lang="en-US" dirty="0" smtClean="0"/>
              <a:t>Major Program(s) Summary</a:t>
            </a:r>
          </a:p>
          <a:p>
            <a:pPr lvl="1"/>
            <a:r>
              <a:rPr lang="en-US" dirty="0"/>
              <a:t>Upcoming </a:t>
            </a:r>
            <a:r>
              <a:rPr lang="en-US" dirty="0" smtClean="0"/>
              <a:t>Acquisition/Opportunities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86541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200" dirty="0" smtClean="0"/>
              <a:t>Veterans Benefits Administration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 smtClean="0"/>
              <a:t>Administers programs that delivered more than </a:t>
            </a:r>
            <a:r>
              <a:rPr lang="en-US" sz="2200" b="1" dirty="0" smtClean="0"/>
              <a:t>$90 billion </a:t>
            </a:r>
            <a:r>
              <a:rPr lang="en-US" sz="2200" b="0" dirty="0" smtClean="0"/>
              <a:t>in FY15 for Veterans across the following business lines: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/>
          </a:p>
          <a:p>
            <a:pPr lvl="1"/>
            <a:endParaRPr lang="en-US" sz="2200" dirty="0" smtClean="0"/>
          </a:p>
          <a:p>
            <a:pPr marL="457200" lvl="1" indent="0">
              <a:buNone/>
            </a:pPr>
            <a:endParaRPr lang="en-US" sz="2200" dirty="0"/>
          </a:p>
          <a:p>
            <a:pPr lvl="1"/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 smtClean="0"/>
              <a:t>Programs are managed with an annual budget </a:t>
            </a:r>
            <a:r>
              <a:rPr lang="en-US" sz="2200" b="0" smtClean="0"/>
              <a:t>of </a:t>
            </a:r>
            <a:r>
              <a:rPr lang="en-US" sz="2200" b="1" smtClean="0"/>
              <a:t>$3 </a:t>
            </a:r>
            <a:r>
              <a:rPr lang="en-US" sz="2200" b="1" dirty="0" smtClean="0"/>
              <a:t>billion </a:t>
            </a:r>
            <a:r>
              <a:rPr lang="en-US" sz="2200" b="0" dirty="0" smtClean="0"/>
              <a:t>through nationwide network of 56 regional offices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69811"/>
              </p:ext>
            </p:extLst>
          </p:nvPr>
        </p:nvGraphicFramePr>
        <p:xfrm>
          <a:off x="1257300" y="3013880"/>
          <a:ext cx="65532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3276600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Compensation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Pension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Education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Home Loan Guaranty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Life Insurance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Vocational Rehabilitation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9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7944" y="6302895"/>
            <a:ext cx="438215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400" dirty="0">
              <a:latin typeface="+mj-lt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68984" y="4814901"/>
            <a:ext cx="2926080" cy="1783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2961609" y="2691932"/>
            <a:ext cx="697994" cy="5029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439636" y="2746239"/>
            <a:ext cx="744088" cy="4713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5439636" y="4391130"/>
            <a:ext cx="722376" cy="6027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643492" y="3776946"/>
            <a:ext cx="484632" cy="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943307" y="3776945"/>
            <a:ext cx="47711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429001" y="2748530"/>
            <a:ext cx="2200935" cy="21336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0592" y="175459"/>
            <a:ext cx="9120252" cy="586541"/>
          </a:xfrm>
        </p:spPr>
        <p:txBody>
          <a:bodyPr>
            <a:noAutofit/>
          </a:bodyPr>
          <a:lstStyle/>
          <a:p>
            <a:r>
              <a:rPr lang="en-US" sz="2400" dirty="0" smtClean="0"/>
              <a:t>VBA Missions &amp; Service Offerings:</a:t>
            </a:r>
            <a:br>
              <a:rPr lang="en-US" sz="2400" dirty="0" smtClean="0"/>
            </a:br>
            <a:r>
              <a:rPr lang="en-US" sz="2400" dirty="0" smtClean="0"/>
              <a:t>FY15 and FY16 To Date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1301" y="6356350"/>
            <a:ext cx="2133600" cy="365125"/>
          </a:xfrm>
        </p:spPr>
        <p:txBody>
          <a:bodyPr/>
          <a:lstStyle/>
          <a:p>
            <a:fld id="{C173B31E-FE28-324B-B945-466CD1E378E5}" type="slidenum">
              <a:rPr lang="en-US" sz="1400" smtClean="0">
                <a:latin typeface="+mj-lt"/>
              </a:rPr>
              <a:pPr/>
              <a:t>4</a:t>
            </a:fld>
            <a:endParaRPr lang="en-US" sz="1400" dirty="0">
              <a:latin typeface="+mj-lt"/>
            </a:endParaRPr>
          </a:p>
        </p:txBody>
      </p:sp>
      <p:cxnSp>
        <p:nvCxnSpPr>
          <p:cNvPr id="18" name="Straight Connector 17"/>
          <p:cNvCxnSpPr>
            <a:stCxn id="7" idx="4"/>
            <a:endCxn id="46" idx="0"/>
          </p:cNvCxnSpPr>
          <p:nvPr/>
        </p:nvCxnSpPr>
        <p:spPr>
          <a:xfrm>
            <a:off x="4529469" y="4882130"/>
            <a:ext cx="39219" cy="11173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3"/>
          </p:cNvCxnSpPr>
          <p:nvPr/>
        </p:nvCxnSpPr>
        <p:spPr>
          <a:xfrm flipH="1">
            <a:off x="2981704" y="4569672"/>
            <a:ext cx="769616" cy="4832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7" idx="0"/>
            <a:endCxn id="35" idx="2"/>
          </p:cNvCxnSpPr>
          <p:nvPr/>
        </p:nvCxnSpPr>
        <p:spPr>
          <a:xfrm flipV="1">
            <a:off x="4529469" y="2691932"/>
            <a:ext cx="29114" cy="565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55624" y="1122401"/>
            <a:ext cx="2926080" cy="1783080"/>
          </a:xfrm>
          <a:prstGeom prst="roundRect">
            <a:avLst/>
          </a:prstGeom>
          <a:solidFill>
            <a:srgbClr val="FAB882"/>
          </a:solidFill>
          <a:ln w="381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026963" y="908852"/>
            <a:ext cx="3063240" cy="178308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endParaRPr lang="en-US" sz="1400" dirty="0">
              <a:latin typeface="+mj-lt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6135694" y="1101135"/>
            <a:ext cx="2927968" cy="17857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126005" y="2958523"/>
            <a:ext cx="2926080" cy="178308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116" y="2966322"/>
            <a:ext cx="2926080" cy="178308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52741" y="4780750"/>
            <a:ext cx="2926080" cy="1623964"/>
          </a:xfrm>
          <a:prstGeom prst="roundRect">
            <a:avLst/>
          </a:prstGeom>
          <a:solidFill>
            <a:schemeClr val="tx1">
              <a:lumMod val="75000"/>
              <a:lumOff val="25000"/>
              <a:alpha val="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037068" y="4993861"/>
            <a:ext cx="3063240" cy="1606152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  <a:p>
            <a:endParaRPr lang="en-US" sz="1400" dirty="0" smtClean="0">
              <a:solidFill>
                <a:schemeClr val="bg1"/>
              </a:solidFill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endParaRPr lang="en-US" sz="1400" dirty="0">
              <a:solidFill>
                <a:schemeClr val="bg1"/>
              </a:solidFill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6153580" y="4799497"/>
            <a:ext cx="2926080" cy="1783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latin typeface="+mj-lt"/>
            </a:endParaRPr>
          </a:p>
          <a:p>
            <a:pPr algn="ctr"/>
            <a:endParaRPr lang="en-US" sz="1400" b="1" dirty="0">
              <a:latin typeface="+mj-lt"/>
            </a:endParaRPr>
          </a:p>
          <a:p>
            <a:pPr algn="ctr"/>
            <a:endParaRPr lang="en-US" sz="1400" b="1" dirty="0" smtClean="0">
              <a:latin typeface="+mj-lt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988046" y="5067380"/>
            <a:ext cx="319956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</a:rPr>
              <a:t>TRANSITION &amp; </a:t>
            </a:r>
            <a:r>
              <a:rPr lang="en-US" sz="1400" b="1" dirty="0" smtClean="0">
                <a:latin typeface="+mj-lt"/>
              </a:rPr>
              <a:t>EMPLOYMENT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Held </a:t>
            </a:r>
            <a:r>
              <a:rPr lang="en-US" sz="1400" b="1" dirty="0" smtClean="0">
                <a:latin typeface="+mj-lt"/>
              </a:rPr>
              <a:t>55K </a:t>
            </a:r>
            <a:r>
              <a:rPr lang="en-US" sz="1400" dirty="0" smtClean="0">
                <a:latin typeface="+mj-lt"/>
              </a:rPr>
              <a:t>TAP events reaching </a:t>
            </a:r>
            <a:r>
              <a:rPr lang="en-US" sz="1400" b="1" dirty="0" smtClean="0">
                <a:latin typeface="+mj-lt"/>
              </a:rPr>
              <a:t>520K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Servicemembers</a:t>
            </a:r>
            <a:r>
              <a:rPr lang="en-US" sz="1400" dirty="0" smtClean="0">
                <a:latin typeface="+mj-lt"/>
              </a:rPr>
              <a:t> &amp; families in  FY15</a:t>
            </a:r>
            <a:endParaRPr lang="en-US" sz="1400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>
                <a:latin typeface="+mj-lt"/>
              </a:rPr>
              <a:t>Veterans Employment Center hired </a:t>
            </a:r>
            <a:r>
              <a:rPr lang="en-US" sz="1400" b="1" dirty="0" smtClean="0">
                <a:latin typeface="+mj-lt"/>
              </a:rPr>
              <a:t>365K+ </a:t>
            </a:r>
            <a:r>
              <a:rPr lang="en-US" sz="1400" dirty="0">
                <a:latin typeface="+mj-lt"/>
              </a:rPr>
              <a:t>Veterans; employers committed to </a:t>
            </a:r>
            <a:r>
              <a:rPr lang="en-US" sz="1400" dirty="0" smtClean="0">
                <a:latin typeface="+mj-lt"/>
              </a:rPr>
              <a:t>hire </a:t>
            </a:r>
            <a:r>
              <a:rPr lang="en-US" sz="1400" b="1" dirty="0" smtClean="0">
                <a:latin typeface="+mj-lt"/>
              </a:rPr>
              <a:t>668K+ </a:t>
            </a:r>
            <a:r>
              <a:rPr lang="en-US" sz="1400" dirty="0" smtClean="0">
                <a:latin typeface="+mj-lt"/>
              </a:rPr>
              <a:t>in FY15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963760" y="885724"/>
            <a:ext cx="32238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COMPENSATION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Paid est. </a:t>
            </a:r>
            <a:r>
              <a:rPr lang="en-US" sz="1400" b="1" dirty="0" smtClean="0">
                <a:latin typeface="+mj-lt"/>
              </a:rPr>
              <a:t>$70.5B </a:t>
            </a:r>
            <a:r>
              <a:rPr lang="en-US" sz="1400" dirty="0" smtClean="0">
                <a:latin typeface="+mj-lt"/>
              </a:rPr>
              <a:t>to nearly </a:t>
            </a:r>
            <a:r>
              <a:rPr lang="en-US" sz="1400" b="1" dirty="0" smtClean="0">
                <a:latin typeface="+mj-lt"/>
              </a:rPr>
              <a:t>4.5M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Veterans in </a:t>
            </a:r>
            <a:r>
              <a:rPr lang="en-US" sz="1400" dirty="0" smtClean="0">
                <a:latin typeface="+mj-lt"/>
              </a:rPr>
              <a:t>FY15</a:t>
            </a:r>
            <a:endParaRPr lang="en-US" sz="1400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>
                <a:latin typeface="+mj-lt"/>
              </a:rPr>
              <a:t>Completed </a:t>
            </a:r>
            <a:r>
              <a:rPr lang="en-US" sz="1400" dirty="0" smtClean="0">
                <a:latin typeface="+mj-lt"/>
              </a:rPr>
              <a:t>record-breaking </a:t>
            </a:r>
            <a:r>
              <a:rPr lang="en-US" sz="1400" b="1" dirty="0" smtClean="0">
                <a:latin typeface="+mj-lt"/>
              </a:rPr>
              <a:t>1.4M</a:t>
            </a:r>
            <a:r>
              <a:rPr lang="en-US" sz="1400" dirty="0" smtClean="0">
                <a:latin typeface="+mj-lt"/>
              </a:rPr>
              <a:t> claims in</a:t>
            </a:r>
            <a:r>
              <a:rPr lang="en-US" sz="1400" b="1" dirty="0" smtClean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FY15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b="1" dirty="0" smtClean="0">
                <a:latin typeface="+mj-lt"/>
              </a:rPr>
              <a:t>3.1M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non-rating end products completed in </a:t>
            </a:r>
            <a:r>
              <a:rPr lang="en-US" sz="1400" dirty="0" smtClean="0">
                <a:latin typeface="+mj-lt"/>
              </a:rPr>
              <a:t>FY15 – </a:t>
            </a:r>
            <a:r>
              <a:rPr lang="en-US" sz="1400" b="1" dirty="0" smtClean="0">
                <a:latin typeface="+mj-lt"/>
              </a:rPr>
              <a:t>15% </a:t>
            </a:r>
            <a:r>
              <a:rPr lang="en-US" sz="1400" dirty="0" smtClean="0">
                <a:latin typeface="+mj-lt"/>
              </a:rPr>
              <a:t>higher than FY14</a:t>
            </a:r>
            <a:endParaRPr lang="en-US" sz="1400" dirty="0">
              <a:latin typeface="+mj-lt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9415" y="4919430"/>
            <a:ext cx="2989297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</a:rPr>
              <a:t>HOME LOAN </a:t>
            </a:r>
            <a:r>
              <a:rPr lang="en-US" sz="1400" b="1" dirty="0" smtClean="0">
                <a:latin typeface="+mj-lt"/>
              </a:rPr>
              <a:t>GUARANTY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Over </a:t>
            </a:r>
            <a:r>
              <a:rPr lang="en-US" sz="1400" b="1" dirty="0" smtClean="0">
                <a:latin typeface="+mj-lt"/>
              </a:rPr>
              <a:t>2.4M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home loans on the books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>
                <a:latin typeface="+mj-lt"/>
              </a:rPr>
              <a:t>Guaranteed </a:t>
            </a:r>
            <a:r>
              <a:rPr lang="en-US" sz="1400" b="1" dirty="0" smtClean="0">
                <a:latin typeface="+mj-lt"/>
              </a:rPr>
              <a:t>631K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loans </a:t>
            </a:r>
            <a:r>
              <a:rPr lang="en-US" sz="1400" dirty="0" smtClean="0">
                <a:latin typeface="+mj-lt"/>
              </a:rPr>
              <a:t>in FY15 (</a:t>
            </a:r>
            <a:r>
              <a:rPr lang="en-US" sz="1400" b="1" dirty="0" smtClean="0">
                <a:latin typeface="+mj-lt"/>
              </a:rPr>
              <a:t>44% </a:t>
            </a:r>
            <a:r>
              <a:rPr lang="en-US" sz="1400" dirty="0" smtClean="0">
                <a:latin typeface="+mj-lt"/>
              </a:rPr>
              <a:t>more than FY14) totaling </a:t>
            </a:r>
            <a:r>
              <a:rPr lang="en-US" sz="1400" b="1" dirty="0" smtClean="0">
                <a:latin typeface="+mj-lt"/>
              </a:rPr>
              <a:t>$153B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Lowest </a:t>
            </a:r>
            <a:r>
              <a:rPr lang="en-US" sz="1400" dirty="0">
                <a:latin typeface="+mj-lt"/>
              </a:rPr>
              <a:t>foreclosure rate for </a:t>
            </a:r>
            <a:r>
              <a:rPr lang="en-US" sz="1400" b="1" dirty="0">
                <a:latin typeface="+mj-lt"/>
              </a:rPr>
              <a:t>25 </a:t>
            </a:r>
            <a:r>
              <a:rPr lang="en-US" sz="1400" b="1" dirty="0" smtClean="0">
                <a:latin typeface="+mj-lt"/>
              </a:rPr>
              <a:t>of 30 </a:t>
            </a:r>
            <a:r>
              <a:rPr lang="en-US" sz="1400" dirty="0" smtClean="0">
                <a:latin typeface="+mj-lt"/>
              </a:rPr>
              <a:t>quarters</a:t>
            </a:r>
            <a:endParaRPr lang="en-US" sz="1400" dirty="0">
              <a:latin typeface="+mj-lt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-7376" y="3042265"/>
            <a:ext cx="310611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</a:rPr>
              <a:t>LIFE </a:t>
            </a:r>
            <a:r>
              <a:rPr lang="en-US" sz="1400" b="1" dirty="0" smtClean="0">
                <a:latin typeface="+mj-lt"/>
              </a:rPr>
              <a:t>INSURANCE</a:t>
            </a:r>
            <a:endParaRPr lang="en-US" sz="1400" dirty="0" smtClean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Insured </a:t>
            </a:r>
            <a:r>
              <a:rPr lang="en-US" sz="1400" b="1" dirty="0" smtClean="0">
                <a:latin typeface="+mj-lt"/>
              </a:rPr>
              <a:t>6.4M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beneficiaries </a:t>
            </a:r>
            <a:r>
              <a:rPr lang="en-US" sz="1400" dirty="0" smtClean="0">
                <a:latin typeface="+mj-lt"/>
              </a:rPr>
              <a:t>in FY15</a:t>
            </a:r>
            <a:endParaRPr lang="en-US" sz="1400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11</a:t>
            </a:r>
            <a:r>
              <a:rPr lang="en-US" sz="1400" baseline="30000" dirty="0" smtClean="0">
                <a:latin typeface="+mj-lt"/>
              </a:rPr>
              <a:t>th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largest Insurance program in U.S.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>
                <a:latin typeface="+mj-lt"/>
              </a:rPr>
              <a:t>Provides over </a:t>
            </a:r>
            <a:r>
              <a:rPr lang="en-US" sz="1400" b="1" dirty="0">
                <a:latin typeface="+mj-lt"/>
              </a:rPr>
              <a:t>$1.3T </a:t>
            </a:r>
            <a:r>
              <a:rPr lang="en-US" sz="1400" dirty="0">
                <a:latin typeface="+mj-lt"/>
              </a:rPr>
              <a:t>in coverage under </a:t>
            </a:r>
            <a:r>
              <a:rPr lang="en-US" sz="1400" b="1" dirty="0">
                <a:latin typeface="+mj-lt"/>
              </a:rPr>
              <a:t>10 </a:t>
            </a:r>
            <a:r>
              <a:rPr lang="en-US" sz="1400" dirty="0">
                <a:latin typeface="+mj-lt"/>
              </a:rPr>
              <a:t>lines of </a:t>
            </a:r>
            <a:r>
              <a:rPr lang="en-US" sz="1400" dirty="0" smtClean="0">
                <a:latin typeface="+mj-lt"/>
              </a:rPr>
              <a:t>protection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Paying insurance death claims in avg. of </a:t>
            </a:r>
            <a:r>
              <a:rPr lang="en-US" sz="1400" b="1" dirty="0" smtClean="0">
                <a:latin typeface="+mj-lt"/>
              </a:rPr>
              <a:t>3.4 days</a:t>
            </a:r>
            <a:r>
              <a:rPr lang="en-US" sz="1400" dirty="0" smtClean="0">
                <a:latin typeface="+mj-lt"/>
              </a:rPr>
              <a:t> at </a:t>
            </a:r>
            <a:r>
              <a:rPr lang="en-US" sz="1400" b="1" dirty="0" smtClean="0">
                <a:latin typeface="+mj-lt"/>
              </a:rPr>
              <a:t>99.7% </a:t>
            </a:r>
            <a:r>
              <a:rPr lang="en-US" sz="1400" dirty="0" smtClean="0">
                <a:latin typeface="+mj-lt"/>
              </a:rPr>
              <a:t>accuracy</a:t>
            </a:r>
            <a:endParaRPr lang="en-US" sz="1400" dirty="0">
              <a:latin typeface="+mj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9546" y="1194526"/>
            <a:ext cx="28131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</a:rPr>
              <a:t>EDUCATION </a:t>
            </a:r>
            <a:endParaRPr lang="en-US" sz="1400" b="1" dirty="0" smtClean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Provided est. $</a:t>
            </a:r>
            <a:r>
              <a:rPr lang="en-US" sz="1400" b="1" dirty="0" smtClean="0">
                <a:latin typeface="+mj-lt"/>
              </a:rPr>
              <a:t>12.3B</a:t>
            </a:r>
            <a:r>
              <a:rPr lang="en-US" sz="1400" dirty="0" smtClean="0">
                <a:latin typeface="+mj-lt"/>
              </a:rPr>
              <a:t> to over </a:t>
            </a:r>
            <a:r>
              <a:rPr lang="en-US" sz="1400" b="1" dirty="0" smtClean="0">
                <a:latin typeface="+mj-lt"/>
              </a:rPr>
              <a:t>1M</a:t>
            </a:r>
            <a:r>
              <a:rPr lang="en-US" sz="1400" dirty="0" smtClean="0">
                <a:latin typeface="+mj-lt"/>
              </a:rPr>
              <a:t> beneficiaries in FY15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b="1" dirty="0" smtClean="0">
                <a:latin typeface="+mj-lt"/>
              </a:rPr>
              <a:t>4M </a:t>
            </a:r>
            <a:r>
              <a:rPr lang="en-US" sz="1400" dirty="0" smtClean="0">
                <a:latin typeface="+mj-lt"/>
              </a:rPr>
              <a:t>claims processed in FY15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Post-9/11 GI Bill paid </a:t>
            </a:r>
            <a:r>
              <a:rPr lang="en-US" sz="1400" b="1" dirty="0" smtClean="0">
                <a:latin typeface="+mj-lt"/>
              </a:rPr>
              <a:t>$58B </a:t>
            </a:r>
            <a:r>
              <a:rPr lang="en-US" sz="1400" dirty="0" smtClean="0">
                <a:latin typeface="+mj-lt"/>
              </a:rPr>
              <a:t>to </a:t>
            </a:r>
            <a:r>
              <a:rPr lang="en-US" sz="1400" b="1" dirty="0" smtClean="0">
                <a:latin typeface="+mj-lt"/>
              </a:rPr>
              <a:t>1.5M</a:t>
            </a:r>
            <a:r>
              <a:rPr lang="en-US" sz="1400" dirty="0" smtClean="0">
                <a:latin typeface="+mj-lt"/>
              </a:rPr>
              <a:t> students and schools since inception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6040971" y="1065397"/>
            <a:ext cx="312678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latin typeface="+mj-lt"/>
              </a:rPr>
              <a:t>PENSION &amp; FIDUCIARY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Paid est. </a:t>
            </a:r>
            <a:r>
              <a:rPr lang="en-US" sz="1400" b="1" dirty="0" smtClean="0">
                <a:latin typeface="+mj-lt"/>
              </a:rPr>
              <a:t>$5.5B </a:t>
            </a:r>
            <a:r>
              <a:rPr lang="en-US" sz="1400" dirty="0" smtClean="0">
                <a:latin typeface="+mj-lt"/>
              </a:rPr>
              <a:t>in Pension benefits to over </a:t>
            </a:r>
            <a:r>
              <a:rPr lang="en-US" sz="1400" b="1" dirty="0" smtClean="0">
                <a:latin typeface="+mj-lt"/>
              </a:rPr>
              <a:t>500K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Veterans &amp; survivors in </a:t>
            </a:r>
            <a:r>
              <a:rPr lang="en-US" sz="1400" dirty="0" smtClean="0">
                <a:latin typeface="+mj-lt"/>
              </a:rPr>
              <a:t>FY15</a:t>
            </a:r>
            <a:endParaRPr lang="en-US" sz="1400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Paid est. </a:t>
            </a:r>
            <a:r>
              <a:rPr lang="en-US" sz="1400" b="1" dirty="0" smtClean="0">
                <a:latin typeface="+mj-lt"/>
              </a:rPr>
              <a:t>$6.3B </a:t>
            </a:r>
            <a:r>
              <a:rPr lang="en-US" sz="1400" dirty="0" smtClean="0">
                <a:latin typeface="+mj-lt"/>
              </a:rPr>
              <a:t>in DIC to an estimated 386K survivors in FY15</a:t>
            </a:r>
            <a:endParaRPr lang="en-US" sz="1400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Over </a:t>
            </a:r>
            <a:r>
              <a:rPr lang="en-US" sz="1400" b="1" dirty="0" smtClean="0">
                <a:latin typeface="+mj-lt"/>
              </a:rPr>
              <a:t>183K </a:t>
            </a:r>
            <a:r>
              <a:rPr lang="en-US" sz="1400" dirty="0" smtClean="0">
                <a:latin typeface="+mj-lt"/>
              </a:rPr>
              <a:t>Fiduciary beneficiaries on the rolls in FY15 </a:t>
            </a:r>
            <a:r>
              <a:rPr lang="en-US" sz="1400" dirty="0">
                <a:latin typeface="+mj-lt"/>
              </a:rPr>
              <a:t>– </a:t>
            </a:r>
            <a:r>
              <a:rPr lang="en-US" sz="1400" b="1" u="sng" dirty="0" smtClean="0">
                <a:latin typeface="+mj-lt"/>
              </a:rPr>
              <a:t>10K</a:t>
            </a:r>
            <a:r>
              <a:rPr lang="en-US" sz="1400" u="sng" dirty="0" smtClean="0">
                <a:latin typeface="+mj-lt"/>
              </a:rPr>
              <a:t> more than FY14</a:t>
            </a:r>
            <a:endParaRPr lang="en-US" sz="1400" u="sng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endParaRPr lang="en-US" sz="1400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124762" y="4886038"/>
            <a:ext cx="304299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+mj-lt"/>
              </a:rPr>
              <a:t>BENEFITS ASSISTANCE </a:t>
            </a:r>
            <a:r>
              <a:rPr lang="en-US" sz="1400" b="1" dirty="0" smtClean="0">
                <a:latin typeface="+mj-lt"/>
              </a:rPr>
              <a:t>SERVICE</a:t>
            </a:r>
            <a:endParaRPr lang="en-US" sz="1400" dirty="0" smtClean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Over </a:t>
            </a:r>
            <a:r>
              <a:rPr lang="en-US" sz="1400" b="1" dirty="0" smtClean="0">
                <a:latin typeface="+mj-lt"/>
              </a:rPr>
              <a:t>5.3M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registered eBenefits users</a:t>
            </a:r>
            <a:endParaRPr lang="en-US" sz="1400" b="1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b="1" dirty="0" smtClean="0">
                <a:latin typeface="+mj-lt"/>
              </a:rPr>
              <a:t>461K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Facebook likes; </a:t>
            </a:r>
            <a:r>
              <a:rPr lang="en-US" sz="1400" b="1" dirty="0">
                <a:latin typeface="+mj-lt"/>
              </a:rPr>
              <a:t> </a:t>
            </a:r>
            <a:r>
              <a:rPr lang="en-US" sz="1400" b="1" dirty="0" smtClean="0">
                <a:latin typeface="+mj-lt"/>
              </a:rPr>
              <a:t>66K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Twitter </a:t>
            </a:r>
            <a:r>
              <a:rPr lang="en-US" sz="1400" dirty="0" smtClean="0">
                <a:latin typeface="+mj-lt"/>
              </a:rPr>
              <a:t>followers to date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Over </a:t>
            </a:r>
            <a:r>
              <a:rPr lang="en-US" sz="1400" b="1" dirty="0" smtClean="0">
                <a:latin typeface="+mj-lt"/>
              </a:rPr>
              <a:t>50K </a:t>
            </a:r>
            <a:r>
              <a:rPr lang="en-US" sz="1400" dirty="0" smtClean="0">
                <a:latin typeface="+mj-lt"/>
              </a:rPr>
              <a:t>outreach hours and over </a:t>
            </a:r>
            <a:r>
              <a:rPr lang="en-US" sz="1400" b="1" dirty="0" smtClean="0">
                <a:latin typeface="+mj-lt"/>
              </a:rPr>
              <a:t>2.15M</a:t>
            </a:r>
            <a:r>
              <a:rPr lang="en-US" sz="1400" dirty="0" smtClean="0">
                <a:latin typeface="+mj-lt"/>
              </a:rPr>
              <a:t> encounters with Veterans, family members &amp; survivors in FY15</a:t>
            </a:r>
            <a:endParaRPr lang="en-US" sz="1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4281" y="3051939"/>
            <a:ext cx="303597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>
                <a:latin typeface="+mj-lt"/>
              </a:rPr>
              <a:t>VOCATIONAL REHABILITATION &amp; </a:t>
            </a:r>
            <a:r>
              <a:rPr lang="en-US" sz="1400" b="1" dirty="0" smtClean="0">
                <a:latin typeface="+mj-lt"/>
              </a:rPr>
              <a:t>EMPLOYMENT</a:t>
            </a:r>
            <a:endParaRPr lang="en-US" sz="1400" b="1" dirty="0">
              <a:latin typeface="+mj-lt"/>
            </a:endParaRP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dirty="0" smtClean="0">
                <a:latin typeface="+mj-lt"/>
              </a:rPr>
              <a:t>Nearly </a:t>
            </a:r>
            <a:r>
              <a:rPr lang="en-US" sz="1400" b="1" dirty="0" smtClean="0">
                <a:latin typeface="+mj-lt"/>
              </a:rPr>
              <a:t>100K </a:t>
            </a:r>
            <a:r>
              <a:rPr lang="en-US" sz="1400" dirty="0" smtClean="0">
                <a:latin typeface="+mj-lt"/>
              </a:rPr>
              <a:t>Veterans received an estimated </a:t>
            </a:r>
            <a:r>
              <a:rPr lang="en-US" sz="1400" b="1" dirty="0" smtClean="0">
                <a:latin typeface="+mj-lt"/>
              </a:rPr>
              <a:t>$1.2B </a:t>
            </a:r>
            <a:r>
              <a:rPr lang="en-US" sz="1400" dirty="0" smtClean="0">
                <a:latin typeface="+mj-lt"/>
              </a:rPr>
              <a:t>in VR&amp;E benefits in FY15</a:t>
            </a:r>
          </a:p>
          <a:p>
            <a:pPr marL="117475" indent="-117475">
              <a:buFont typeface="Calibri" panose="020F0502020204030204" pitchFamily="34" charset="0"/>
              <a:buChar char="−"/>
            </a:pPr>
            <a:r>
              <a:rPr lang="en-US" sz="1400" b="1" dirty="0" smtClean="0">
                <a:latin typeface="+mj-lt"/>
              </a:rPr>
              <a:t>132K</a:t>
            </a:r>
            <a:r>
              <a:rPr lang="en-US" sz="1400" dirty="0" smtClean="0">
                <a:latin typeface="+mj-lt"/>
              </a:rPr>
              <a:t> participants in FY15 –</a:t>
            </a:r>
            <a:r>
              <a:rPr lang="en-US" sz="1400" b="1" dirty="0" smtClean="0">
                <a:latin typeface="+mj-lt"/>
              </a:rPr>
              <a:t> 7% </a:t>
            </a:r>
            <a:r>
              <a:rPr lang="en-US" sz="1400" dirty="0" smtClean="0">
                <a:latin typeface="+mj-lt"/>
              </a:rPr>
              <a:t>more than FY14</a:t>
            </a:r>
          </a:p>
          <a:p>
            <a:endParaRPr lang="en-US" sz="14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35972" y="3504099"/>
            <a:ext cx="213928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9538" indent="-109538" algn="ctr">
              <a:buFont typeface="Calibri" panose="020F0502020204030204" pitchFamily="34" charset="0"/>
              <a:buChar char="−"/>
            </a:pP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22K 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employees</a:t>
            </a:r>
          </a:p>
          <a:p>
            <a:pPr marL="109538" indent="-109538" algn="ctr">
              <a:buFont typeface="Calibri" panose="020F0502020204030204" pitchFamily="34" charset="0"/>
              <a:buChar char="−"/>
            </a:pP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$96B 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in benefits distribution</a:t>
            </a:r>
          </a:p>
          <a:p>
            <a:pPr marL="109538" indent="-109538" algn="ctr">
              <a:buFont typeface="Calibri" panose="020F0502020204030204" pitchFamily="34" charset="0"/>
              <a:buChar char="−"/>
            </a:pPr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$2.5B </a:t>
            </a:r>
            <a:r>
              <a:rPr lang="en-US" sz="1400" dirty="0" smtClean="0">
                <a:solidFill>
                  <a:schemeClr val="bg1"/>
                </a:solidFill>
                <a:latin typeface="+mj-lt"/>
              </a:rPr>
              <a:t>in general operating expenses</a:t>
            </a:r>
            <a:endParaRPr lang="en-US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80160" y="2912630"/>
            <a:ext cx="230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VBA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+mj-lt"/>
              </a:rPr>
              <a:t>TRANSFORMATION</a:t>
            </a:r>
            <a:endParaRPr lang="en-US" sz="1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99668" y="6647513"/>
            <a:ext cx="2968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 smtClean="0">
                <a:latin typeface="+mj-lt"/>
              </a:rPr>
              <a:t>*FY15 estimated actuals</a:t>
            </a:r>
            <a:endParaRPr lang="en-US" sz="1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588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8820" y="14697"/>
            <a:ext cx="1653300" cy="1371600"/>
            <a:chOff x="-6002832" y="1628962"/>
            <a:chExt cx="5133428" cy="4189995"/>
          </a:xfrm>
        </p:grpSpPr>
        <p:pic>
          <p:nvPicPr>
            <p:cNvPr id="19" name="Picture 6" descr="http://www.clipartbest.com/cliparts/di7/BEa/di7BEaki9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696001" y="1628962"/>
              <a:ext cx="4826597" cy="41899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TextBox 20"/>
            <p:cNvSpPr txBox="1"/>
            <p:nvPr/>
          </p:nvSpPr>
          <p:spPr>
            <a:xfrm>
              <a:off x="-6002832" y="4610173"/>
              <a:ext cx="5022814" cy="9402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cap="all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IMPLEMENTED!</a:t>
              </a:r>
              <a:endParaRPr lang="en-US" sz="1400" b="1" cap="al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15" descr="Grey_texture_backgroun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638" y="4064121"/>
            <a:ext cx="8649886" cy="2634439"/>
          </a:xfrm>
          <a:prstGeom prst="rect">
            <a:avLst/>
          </a:prstGeom>
        </p:spPr>
      </p:pic>
      <p:pic>
        <p:nvPicPr>
          <p:cNvPr id="14" name="Picture 13" descr="Grey_texture_background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8299" y="1269597"/>
            <a:ext cx="4721225" cy="2673214"/>
          </a:xfrm>
          <a:prstGeom prst="rect">
            <a:avLst/>
          </a:prstGeom>
        </p:spPr>
      </p:pic>
      <p:pic>
        <p:nvPicPr>
          <p:cNvPr id="7" name="Picture 6" descr="Grey_texture_background.jp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9638" y="1269597"/>
            <a:ext cx="3807020" cy="267321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78300" y="1269596"/>
            <a:ext cx="4721225" cy="26732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" rtlCol="0" anchor="t"/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4D6432"/>
                </a:solidFill>
                <a:latin typeface="Arial"/>
                <a:cs typeface="Arial"/>
              </a:rPr>
              <a:t>Process</a:t>
            </a:r>
          </a:p>
          <a:p>
            <a:pPr>
              <a:spcAft>
                <a:spcPts val="300"/>
              </a:spcAft>
            </a:pPr>
            <a:r>
              <a:rPr lang="en-US" sz="1400" b="1" i="1" dirty="0" smtClean="0">
                <a:solidFill>
                  <a:srgbClr val="4D6432"/>
                </a:solidFill>
                <a:latin typeface="Arial"/>
                <a:cs typeface="Arial"/>
              </a:rPr>
              <a:t>“Bang for the buck” improvement opportunities </a:t>
            </a:r>
          </a:p>
          <a:p>
            <a:pPr algn="ctr"/>
            <a:endParaRPr lang="en-US" sz="1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21236"/>
            <a:ext cx="9144000" cy="586541"/>
          </a:xfrm>
        </p:spPr>
        <p:txBody>
          <a:bodyPr>
            <a:noAutofit/>
          </a:bodyPr>
          <a:lstStyle/>
          <a:p>
            <a:r>
              <a:rPr lang="en-US" sz="2400" dirty="0" smtClean="0"/>
              <a:t>Phase One of VA’s Transformation Plan implemented high-impact people, process, and technology initiatives through a systematic, repeatable process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49638" y="1269597"/>
            <a:ext cx="3807020" cy="2677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38587F"/>
                </a:solidFill>
                <a:latin typeface="Arial"/>
                <a:cs typeface="Arial"/>
              </a:rPr>
              <a:t>People</a:t>
            </a:r>
          </a:p>
          <a:p>
            <a:pPr>
              <a:spcAft>
                <a:spcPts val="300"/>
              </a:spcAft>
            </a:pPr>
            <a:r>
              <a:rPr lang="en-US" sz="1400" b="1" i="1" dirty="0" smtClean="0">
                <a:solidFill>
                  <a:srgbClr val="38587F"/>
                </a:solidFill>
                <a:latin typeface="Arial"/>
                <a:cs typeface="Arial"/>
              </a:rPr>
              <a:t>How </a:t>
            </a:r>
            <a:r>
              <a:rPr lang="en-US" sz="1400" b="1" i="1" dirty="0">
                <a:solidFill>
                  <a:srgbClr val="38587F"/>
                </a:solidFill>
                <a:latin typeface="Arial"/>
                <a:cs typeface="Arial"/>
              </a:rPr>
              <a:t>we’re organized and trained</a:t>
            </a:r>
          </a:p>
          <a:p>
            <a:pPr marL="28575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38587F"/>
                </a:solidFill>
                <a:latin typeface="Arial"/>
                <a:cs typeface="Arial"/>
              </a:rPr>
              <a:t>Quality Review </a:t>
            </a: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Teams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Intake Processing Centers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Segmented Lanes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Cross-functional Teams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Challenge Training </a:t>
            </a:r>
          </a:p>
          <a:p>
            <a:pPr lvl="0">
              <a:spcAft>
                <a:spcPts val="300"/>
              </a:spcAft>
              <a:buClr>
                <a:srgbClr val="38587F"/>
              </a:buClr>
            </a:pPr>
            <a:endParaRPr lang="en-US" sz="1400" dirty="0" smtClean="0">
              <a:solidFill>
                <a:srgbClr val="38587F"/>
              </a:solidFill>
              <a:latin typeface="Arial"/>
              <a:cs typeface="Arial"/>
            </a:endParaRPr>
          </a:p>
          <a:p>
            <a:pPr lvl="0">
              <a:spcAft>
                <a:spcPts val="300"/>
              </a:spcAft>
              <a:buClr>
                <a:srgbClr val="38587F"/>
              </a:buClr>
            </a:pPr>
            <a:endParaRPr lang="en-US" sz="1400" dirty="0">
              <a:solidFill>
                <a:srgbClr val="38587F"/>
              </a:solidFill>
              <a:latin typeface="Arial"/>
              <a:cs typeface="Arial"/>
            </a:endParaRPr>
          </a:p>
          <a:p>
            <a:pPr lvl="0">
              <a:spcAft>
                <a:spcPts val="300"/>
              </a:spcAft>
              <a:buClr>
                <a:srgbClr val="38587F"/>
              </a:buClr>
            </a:pPr>
            <a:endParaRPr lang="en-US" sz="1100" dirty="0">
              <a:solidFill>
                <a:srgbClr val="38587F"/>
              </a:solidFill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49638" y="4064121"/>
            <a:ext cx="8649887" cy="2634439"/>
          </a:xfrm>
          <a:prstGeom prst="rect">
            <a:avLst/>
          </a:prstGeom>
          <a:solidFill>
            <a:srgbClr val="FFE6D5"/>
          </a:solidFill>
          <a:effectLst/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C04500"/>
                </a:solidFill>
                <a:latin typeface="Arial"/>
                <a:cs typeface="Arial"/>
              </a:rPr>
              <a:t>Technology </a:t>
            </a:r>
          </a:p>
        </p:txBody>
      </p:sp>
      <p:pic>
        <p:nvPicPr>
          <p:cNvPr id="4" name="Picture 3" descr="VennDiagram_Shapes(sw)_1.7.png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64756" y="3633292"/>
            <a:ext cx="3483944" cy="32196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78297" y="1971242"/>
            <a:ext cx="4721225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Fully Developed Claims (FDC)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Disability Benefits Questionnaires (DBQ)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Rules Based Calculators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Rater Decision Support Tools (Evaluation Builder)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100% Certified Service Treatment Records (STR)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Simplified Notification Letters (SNL)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1344" y="4472768"/>
            <a:ext cx="8638177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i="1" dirty="0">
                <a:solidFill>
                  <a:srgbClr val="C04500"/>
                </a:solidFill>
                <a:latin typeface="Arial"/>
                <a:cs typeface="Arial"/>
              </a:rPr>
              <a:t>Systems that enable us to do our jobs better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Online Veterans Relationship Management systems</a:t>
            </a:r>
          </a:p>
          <a:p>
            <a:pPr lvl="1">
              <a:spcAft>
                <a:spcPts val="300"/>
              </a:spcAft>
              <a:buClr>
                <a:srgbClr val="FF6600"/>
              </a:buClr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- </a:t>
            </a:r>
            <a:r>
              <a:rPr lang="en-US" sz="1400" dirty="0" err="1">
                <a:solidFill>
                  <a:srgbClr val="C04500"/>
                </a:solidFill>
                <a:latin typeface="Arial"/>
                <a:cs typeface="Arial"/>
              </a:rPr>
              <a:t>eBenefits</a:t>
            </a: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 online self-service portal</a:t>
            </a:r>
          </a:p>
          <a:p>
            <a:pPr lvl="1">
              <a:spcAft>
                <a:spcPts val="300"/>
              </a:spcAft>
              <a:buClr>
                <a:srgbClr val="FF6600"/>
              </a:buClr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- Stakeholder Enterprise Portal for VSOs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Veterans Benefits Management System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Post-9/11 GI Bill automated processing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54443" y="3002903"/>
            <a:ext cx="4860734" cy="1600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45720" rtlCol="0" anchor="t"/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4D6432"/>
                </a:solidFill>
                <a:latin typeface="Arial"/>
                <a:cs typeface="Arial"/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149805" y="968972"/>
            <a:ext cx="4870011" cy="192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smtClean="0">
                <a:solidFill>
                  <a:srgbClr val="38587F"/>
                </a:solidFill>
                <a:latin typeface="Arial"/>
                <a:cs typeface="Arial"/>
              </a:rPr>
              <a:t>People</a:t>
            </a:r>
          </a:p>
          <a:p>
            <a:pPr>
              <a:spcAft>
                <a:spcPts val="300"/>
              </a:spcAft>
            </a:pPr>
            <a:r>
              <a:rPr lang="en-US" sz="1400" b="1" i="1" dirty="0" smtClean="0">
                <a:solidFill>
                  <a:srgbClr val="38587F"/>
                </a:solidFill>
                <a:latin typeface="Arial"/>
                <a:cs typeface="Arial"/>
              </a:rPr>
              <a:t>How </a:t>
            </a:r>
            <a:r>
              <a:rPr lang="en-US" sz="1400" b="1" i="1" dirty="0">
                <a:solidFill>
                  <a:srgbClr val="38587F"/>
                </a:solidFill>
                <a:latin typeface="Arial"/>
                <a:cs typeface="Arial"/>
              </a:rPr>
              <a:t>we’re organized and trained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Customized, Modular Training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VHA Clinicians in Regional Offices</a:t>
            </a: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New eRO Positions &amp; Standards </a:t>
            </a:r>
            <a:endParaRPr lang="en-US" sz="1400" dirty="0">
              <a:solidFill>
                <a:srgbClr val="38587F"/>
              </a:solidFill>
              <a:latin typeface="Arial"/>
              <a:cs typeface="Arial"/>
            </a:endParaRPr>
          </a:p>
          <a:p>
            <a:pPr marL="285750" lvl="0" indent="-285750">
              <a:spcAft>
                <a:spcPts val="300"/>
              </a:spcAft>
              <a:buClr>
                <a:srgbClr val="38587F"/>
              </a:buClr>
              <a:buFont typeface="Wingdings" pitchFamily="2" charset="2"/>
              <a:buChar char="§"/>
            </a:pPr>
            <a:r>
              <a:rPr lang="en-US" sz="1400" dirty="0" err="1" smtClean="0">
                <a:solidFill>
                  <a:srgbClr val="38587F"/>
                </a:solidFill>
                <a:latin typeface="Arial"/>
                <a:cs typeface="Arial"/>
              </a:rPr>
              <a:t>eClaims</a:t>
            </a:r>
            <a:r>
              <a:rPr lang="en-US" sz="1400" dirty="0" smtClean="0">
                <a:solidFill>
                  <a:srgbClr val="38587F"/>
                </a:solidFill>
                <a:latin typeface="Arial"/>
                <a:cs typeface="Arial"/>
              </a:rPr>
              <a:t> Training and Outreach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43196" y="4683831"/>
            <a:ext cx="4860734" cy="1920240"/>
          </a:xfrm>
          <a:prstGeom prst="rect">
            <a:avLst/>
          </a:prstGeom>
          <a:solidFill>
            <a:srgbClr val="FFE6D5"/>
          </a:solidFill>
          <a:effectLst/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</a:pPr>
            <a:endParaRPr lang="en-US" sz="2000" b="1" dirty="0" smtClean="0">
              <a:solidFill>
                <a:srgbClr val="C04500"/>
              </a:solidFill>
              <a:latin typeface="Arial"/>
              <a:cs typeface="Arial"/>
            </a:endParaRPr>
          </a:p>
        </p:txBody>
      </p:sp>
      <p:pic>
        <p:nvPicPr>
          <p:cNvPr id="4" name="Picture 3" descr="VennDiagram_Shapes(sw)_1.7.pn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5210" y="1771502"/>
            <a:ext cx="3788596" cy="3501233"/>
          </a:xfrm>
          <a:prstGeom prst="rect">
            <a:avLst/>
          </a:prstGeom>
        </p:spPr>
      </p:pic>
      <p:sp>
        <p:nvSpPr>
          <p:cNvPr id="1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800850" y="6340475"/>
            <a:ext cx="2133600" cy="365125"/>
          </a:xfrm>
        </p:spPr>
        <p:txBody>
          <a:bodyPr/>
          <a:lstStyle/>
          <a:p>
            <a:fld id="{C173B31E-FE28-324B-B945-466CD1E378E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54443" y="3277570"/>
            <a:ext cx="4893864" cy="1638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400" b="1" i="1" dirty="0">
                <a:solidFill>
                  <a:srgbClr val="4D6432"/>
                </a:solidFill>
                <a:latin typeface="Arial"/>
                <a:cs typeface="Arial"/>
              </a:rPr>
              <a:t>“Bang for the buck” improvement opportunities 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Additional Automation to Reduce Touch Time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Fully Developed </a:t>
            </a:r>
            <a:r>
              <a:rPr lang="en-US" sz="1400" dirty="0" err="1">
                <a:solidFill>
                  <a:srgbClr val="4D6432"/>
                </a:solidFill>
                <a:latin typeface="Arial"/>
                <a:cs typeface="Arial"/>
              </a:rPr>
              <a:t>eClaims</a:t>
            </a: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 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>
                <a:solidFill>
                  <a:srgbClr val="4D6432"/>
                </a:solidFill>
                <a:latin typeface="Arial"/>
                <a:cs typeface="Arial"/>
              </a:rPr>
              <a:t>Non-Rating Claims </a:t>
            </a:r>
            <a:r>
              <a:rPr lang="en-US" sz="1400" dirty="0" smtClean="0">
                <a:solidFill>
                  <a:srgbClr val="4D6432"/>
                </a:solidFill>
                <a:latin typeface="Arial"/>
                <a:cs typeface="Arial"/>
              </a:rPr>
              <a:t>Automation</a:t>
            </a:r>
          </a:p>
          <a:p>
            <a:pPr marL="285750" lvl="0" indent="-285750">
              <a:spcAft>
                <a:spcPts val="300"/>
              </a:spcAft>
              <a:buClr>
                <a:srgbClr val="4D6432"/>
              </a:buClr>
              <a:buFont typeface="Wingdings" charset="2"/>
              <a:buChar char="§"/>
            </a:pPr>
            <a:r>
              <a:rPr lang="en-US" sz="1400" dirty="0" smtClean="0">
                <a:solidFill>
                  <a:srgbClr val="4D6432"/>
                </a:solidFill>
                <a:latin typeface="Arial"/>
                <a:cs typeface="Arial"/>
              </a:rPr>
              <a:t>Live Manual </a:t>
            </a:r>
            <a:endParaRPr lang="en-US" sz="1400" dirty="0">
              <a:solidFill>
                <a:srgbClr val="4D6432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62321" y="4708497"/>
            <a:ext cx="4885986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2000" b="1" dirty="0">
                <a:solidFill>
                  <a:srgbClr val="C04500"/>
                </a:solidFill>
                <a:latin typeface="Arial"/>
                <a:cs typeface="Arial"/>
              </a:rPr>
              <a:t>Technology </a:t>
            </a:r>
            <a:endParaRPr lang="en-US" sz="2000" b="1" dirty="0" smtClean="0">
              <a:solidFill>
                <a:srgbClr val="C04500"/>
              </a:solidFill>
              <a:latin typeface="Arial"/>
              <a:cs typeface="Arial"/>
            </a:endParaRPr>
          </a:p>
          <a:p>
            <a:pPr>
              <a:spcAft>
                <a:spcPts val="300"/>
              </a:spcAft>
            </a:pPr>
            <a:r>
              <a:rPr lang="en-US" sz="1400" b="1" i="1" dirty="0" smtClean="0">
                <a:solidFill>
                  <a:srgbClr val="C04500"/>
                </a:solidFill>
                <a:latin typeface="Arial"/>
                <a:cs typeface="Arial"/>
              </a:rPr>
              <a:t>Systems </a:t>
            </a:r>
            <a:r>
              <a:rPr lang="en-US" sz="1400" b="1" i="1" dirty="0">
                <a:solidFill>
                  <a:srgbClr val="C04500"/>
                </a:solidFill>
                <a:latin typeface="Arial"/>
                <a:cs typeface="Arial"/>
              </a:rPr>
              <a:t>that enable us to do our jobs better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VBMS </a:t>
            </a:r>
            <a:r>
              <a:rPr lang="en-US" sz="1400" dirty="0" smtClean="0">
                <a:solidFill>
                  <a:srgbClr val="C04500"/>
                </a:solidFill>
                <a:latin typeface="Arial"/>
                <a:cs typeface="Arial"/>
              </a:rPr>
              <a:t>9.1</a:t>
            </a:r>
            <a:endParaRPr lang="en-US" sz="1400" dirty="0">
              <a:solidFill>
                <a:srgbClr val="C04500"/>
              </a:solidFill>
              <a:latin typeface="Arial"/>
              <a:cs typeface="Arial"/>
            </a:endParaRP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National Work Queue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“Gold Standard” Electronic Service Treatment Records</a:t>
            </a:r>
          </a:p>
          <a:p>
            <a:pPr marL="285750" lvl="0" indent="-285750">
              <a:spcAft>
                <a:spcPts val="300"/>
              </a:spcAft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1400" dirty="0" err="1">
                <a:solidFill>
                  <a:srgbClr val="C04500"/>
                </a:solidFill>
                <a:latin typeface="Arial"/>
                <a:cs typeface="Arial"/>
              </a:rPr>
              <a:t>TeleHealth</a:t>
            </a:r>
            <a:r>
              <a:rPr lang="en-US" sz="1400" dirty="0">
                <a:solidFill>
                  <a:srgbClr val="C04500"/>
                </a:solidFill>
                <a:latin typeface="Arial"/>
                <a:cs typeface="Arial"/>
              </a:rPr>
              <a:t> Exams</a:t>
            </a:r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-40487" y="18267"/>
            <a:ext cx="1594967" cy="1382924"/>
            <a:chOff x="852702" y="616508"/>
            <a:chExt cx="1594967" cy="1382924"/>
          </a:xfrm>
        </p:grpSpPr>
        <p:pic>
          <p:nvPicPr>
            <p:cNvPr id="20" name="Picture 19" descr="http://www.clipartbest.com/cliparts/di7/BEa/di7BEaki9.png"/>
            <p:cNvPicPr>
              <a:picLocks noChangeAspect="1" noChangeArrowheads="1"/>
            </p:cNvPicPr>
            <p:nvPr/>
          </p:nvPicPr>
          <p:blipFill>
            <a:blip r:embed="rId4" cstate="screen">
              <a:duotone>
                <a:srgbClr val="F3CF45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4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189" y="616508"/>
              <a:ext cx="1554480" cy="1371600"/>
            </a:xfrm>
            <a:prstGeom prst="rect">
              <a:avLst/>
            </a:prstGeom>
            <a:noFill/>
            <a:extLst/>
          </p:spPr>
        </p:pic>
        <p:sp>
          <p:nvSpPr>
            <p:cNvPr id="21" name="TextBox 16"/>
            <p:cNvSpPr txBox="1"/>
            <p:nvPr/>
          </p:nvSpPr>
          <p:spPr>
            <a:xfrm>
              <a:off x="852702" y="1476212"/>
              <a:ext cx="11179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all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Almost done!</a:t>
              </a:r>
              <a:endParaRPr kumimoji="0" lang="en-US" sz="14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29821"/>
            <a:ext cx="9143999" cy="586541"/>
          </a:xfrm>
        </p:spPr>
        <p:txBody>
          <a:bodyPr>
            <a:noAutofit/>
          </a:bodyPr>
          <a:lstStyle/>
          <a:p>
            <a:r>
              <a:rPr lang="en-US" sz="2400" dirty="0" smtClean="0"/>
              <a:t>Phase 2 VBA’s Transformation Plan built on Phase 1 accomplishments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46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0812"/>
            <a:ext cx="8229600" cy="1143000"/>
          </a:xfrm>
        </p:spPr>
        <p:txBody>
          <a:bodyPr/>
          <a:lstStyle/>
          <a:p>
            <a:r>
              <a:rPr lang="en-US" sz="2400" dirty="0" smtClean="0"/>
              <a:t>Big Picture: VBA Contract Services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403960"/>
          </a:xfrm>
          <a:solidFill>
            <a:schemeClr val="bg1"/>
          </a:solidFill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/>
              <a:t>VBA currently has approximately 65 active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400" b="1" dirty="0" smtClean="0"/>
              <a:t>Central Office service contracts.</a:t>
            </a:r>
          </a:p>
          <a:p>
            <a:pPr algn="ctr">
              <a:spcBef>
                <a:spcPts val="0"/>
              </a:spcBef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B31E-FE28-324B-B945-466CD1E378E5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8382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" y="9906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2647357"/>
              </p:ext>
            </p:extLst>
          </p:nvPr>
        </p:nvGraphicFramePr>
        <p:xfrm>
          <a:off x="914400" y="1143000"/>
          <a:ext cx="7391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842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7200" y="6264324"/>
            <a:ext cx="30229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Big Picture: VBA Contract Services (continued)</a:t>
            </a:r>
            <a:endParaRPr lang="en-US" sz="2400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5625726"/>
              </p:ext>
            </p:extLst>
          </p:nvPr>
        </p:nvGraphicFramePr>
        <p:xfrm>
          <a:off x="64827" y="1100013"/>
          <a:ext cx="8850573" cy="5729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52400" y="684212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836612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8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Program(s) Summary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VBA’s Major Program Support Areas:</a:t>
            </a:r>
            <a:endParaRPr lang="en-US" b="1" dirty="0"/>
          </a:p>
          <a:p>
            <a:r>
              <a:rPr lang="en-US" dirty="0" smtClean="0"/>
              <a:t>Compensation</a:t>
            </a:r>
          </a:p>
          <a:p>
            <a:r>
              <a:rPr lang="en-US" dirty="0" smtClean="0"/>
              <a:t>Medical Disability Examinations</a:t>
            </a:r>
          </a:p>
          <a:p>
            <a:r>
              <a:rPr lang="en-US" dirty="0" smtClean="0"/>
              <a:t>Scanning/Mail/Records Storage</a:t>
            </a:r>
          </a:p>
          <a:p>
            <a:r>
              <a:rPr lang="en-US" dirty="0" smtClean="0"/>
              <a:t>VBMS</a:t>
            </a:r>
          </a:p>
          <a:p>
            <a:r>
              <a:rPr lang="en-US" dirty="0" smtClean="0"/>
              <a:t>Transition Assistance Program</a:t>
            </a:r>
          </a:p>
          <a:p>
            <a:r>
              <a:rPr lang="en-US" dirty="0" smtClean="0"/>
              <a:t>Centralized Payments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7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5404</TotalTime>
  <Words>1209</Words>
  <Application>Microsoft Office PowerPoint</Application>
  <PresentationFormat>On-screen Show (4:3)</PresentationFormat>
  <Paragraphs>251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 Advanced Planning  Brief to Industry (APBI)    </vt:lpstr>
      <vt:lpstr>Agenda</vt:lpstr>
      <vt:lpstr>Background</vt:lpstr>
      <vt:lpstr>VBA Missions &amp; Service Offerings: FY15 and FY16 To Date</vt:lpstr>
      <vt:lpstr>Phase One of VA’s Transformation Plan implemented high-impact people, process, and technology initiatives through a systematic, repeatable process</vt:lpstr>
      <vt:lpstr>Phase 2 VBA’s Transformation Plan built on Phase 1 accomplishments </vt:lpstr>
      <vt:lpstr>Big Picture: VBA Contract Services </vt:lpstr>
      <vt:lpstr>Big Picture: VBA Contract Services (continued)</vt:lpstr>
      <vt:lpstr>Major Program(s) Summary</vt:lpstr>
      <vt:lpstr>Major Program(s) Summary</vt:lpstr>
      <vt:lpstr>Major Program(s) Summary</vt:lpstr>
      <vt:lpstr>Major Program(s) Summary</vt:lpstr>
      <vt:lpstr>Major Program(s) Summary</vt:lpstr>
      <vt:lpstr>Major Program(s) Summary</vt:lpstr>
      <vt:lpstr>Major Program(s) Summary</vt:lpstr>
      <vt:lpstr>Upcoming Acquisition/Opportunities</vt:lpstr>
      <vt:lpstr>Questions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712</cp:revision>
  <cp:lastPrinted>2013-10-30T18:58:14Z</cp:lastPrinted>
  <dcterms:created xsi:type="dcterms:W3CDTF">2009-09-28T17:46:17Z</dcterms:created>
  <dcterms:modified xsi:type="dcterms:W3CDTF">2015-12-09T18:08:02Z</dcterms:modified>
</cp:coreProperties>
</file>