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8" r:id="rId4"/>
    <p:sldMasterId id="2147483675" r:id="rId5"/>
  </p:sldMasterIdLst>
  <p:notesMasterIdLst>
    <p:notesMasterId r:id="rId32"/>
  </p:notesMasterIdLst>
  <p:sldIdLst>
    <p:sldId id="282" r:id="rId6"/>
    <p:sldId id="272" r:id="rId7"/>
    <p:sldId id="310" r:id="rId8"/>
    <p:sldId id="311" r:id="rId9"/>
    <p:sldId id="296" r:id="rId10"/>
    <p:sldId id="297" r:id="rId11"/>
    <p:sldId id="291" r:id="rId12"/>
    <p:sldId id="292" r:id="rId13"/>
    <p:sldId id="293" r:id="rId14"/>
    <p:sldId id="294" r:id="rId15"/>
    <p:sldId id="295" r:id="rId16"/>
    <p:sldId id="285" r:id="rId17"/>
    <p:sldId id="288" r:id="rId18"/>
    <p:sldId id="287" r:id="rId19"/>
    <p:sldId id="298" r:id="rId20"/>
    <p:sldId id="299" r:id="rId21"/>
    <p:sldId id="300" r:id="rId22"/>
    <p:sldId id="301" r:id="rId23"/>
    <p:sldId id="302" r:id="rId24"/>
    <p:sldId id="312" r:id="rId25"/>
    <p:sldId id="303" r:id="rId26"/>
    <p:sldId id="304" r:id="rId27"/>
    <p:sldId id="305" r:id="rId28"/>
    <p:sldId id="306" r:id="rId29"/>
    <p:sldId id="308" r:id="rId30"/>
    <p:sldId id="309" r:id="rId31"/>
  </p:sldIdLst>
  <p:sldSz cx="9144000" cy="6858000" type="screen4x3"/>
  <p:notesSz cx="7010400" cy="92233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741" autoAdjust="0"/>
    <p:restoredTop sz="94628" autoAdjust="0"/>
  </p:normalViewPr>
  <p:slideViewPr>
    <p:cSldViewPr>
      <p:cViewPr>
        <p:scale>
          <a:sx n="98" d="100"/>
          <a:sy n="98" d="100"/>
        </p:scale>
        <p:origin x="-84"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74" y="-84"/>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1169"/>
          </a:xfrm>
          <a:prstGeom prst="rect">
            <a:avLst/>
          </a:prstGeom>
        </p:spPr>
        <p:txBody>
          <a:bodyPr vert="horz" lIns="92446" tIns="46223" rIns="92446" bIns="46223"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9" y="0"/>
            <a:ext cx="3037840" cy="461169"/>
          </a:xfrm>
          <a:prstGeom prst="rect">
            <a:avLst/>
          </a:prstGeom>
        </p:spPr>
        <p:txBody>
          <a:bodyPr vert="horz" lIns="92446" tIns="46223" rIns="92446" bIns="46223" rtlCol="0"/>
          <a:lstStyle>
            <a:lvl1pPr algn="r" fontAlgn="auto">
              <a:spcBef>
                <a:spcPts val="0"/>
              </a:spcBef>
              <a:spcAft>
                <a:spcPts val="0"/>
              </a:spcAft>
              <a:defRPr sz="1200">
                <a:latin typeface="+mn-lt"/>
              </a:defRPr>
            </a:lvl1pPr>
          </a:lstStyle>
          <a:p>
            <a:pPr>
              <a:defRPr/>
            </a:pPr>
            <a:fld id="{FD287C55-4FFE-4D35-9F6F-74AA41ECB1BE}" type="datetimeFigureOut">
              <a:rPr lang="en-US"/>
              <a:pPr>
                <a:defRPr/>
              </a:pPr>
              <a:t>6/12/2015</a:t>
            </a:fld>
            <a:endParaRPr lang="en-US" dirty="0"/>
          </a:p>
        </p:txBody>
      </p:sp>
      <p:sp>
        <p:nvSpPr>
          <p:cNvPr id="4" name="Slide Image Placeholder 3"/>
          <p:cNvSpPr>
            <a:spLocks noGrp="1" noRot="1" noChangeAspect="1"/>
          </p:cNvSpPr>
          <p:nvPr>
            <p:ph type="sldImg" idx="2"/>
          </p:nvPr>
        </p:nvSpPr>
        <p:spPr>
          <a:xfrm>
            <a:off x="1200150" y="692150"/>
            <a:ext cx="4611688" cy="3457575"/>
          </a:xfrm>
          <a:prstGeom prst="rect">
            <a:avLst/>
          </a:prstGeom>
          <a:noFill/>
          <a:ln w="12700">
            <a:solidFill>
              <a:prstClr val="black"/>
            </a:solidFill>
          </a:ln>
        </p:spPr>
        <p:txBody>
          <a:bodyPr vert="horz" lIns="92446" tIns="46223" rIns="92446" bIns="46223" rtlCol="0" anchor="ctr"/>
          <a:lstStyle/>
          <a:p>
            <a:pPr lvl="0"/>
            <a:endParaRPr lang="en-US" noProof="0" dirty="0" smtClean="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760606"/>
            <a:ext cx="3037840" cy="461169"/>
          </a:xfrm>
          <a:prstGeom prst="rect">
            <a:avLst/>
          </a:prstGeom>
        </p:spPr>
        <p:txBody>
          <a:bodyPr vert="horz" lIns="92446" tIns="46223" rIns="92446" bIns="46223"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9" y="8760606"/>
            <a:ext cx="3037840" cy="461169"/>
          </a:xfrm>
          <a:prstGeom prst="rect">
            <a:avLst/>
          </a:prstGeom>
        </p:spPr>
        <p:txBody>
          <a:bodyPr vert="horz" lIns="92446" tIns="46223" rIns="92446" bIns="46223" rtlCol="0" anchor="b"/>
          <a:lstStyle>
            <a:lvl1pPr algn="r" fontAlgn="auto">
              <a:spcBef>
                <a:spcPts val="0"/>
              </a:spcBef>
              <a:spcAft>
                <a:spcPts val="0"/>
              </a:spcAft>
              <a:defRPr sz="1200">
                <a:latin typeface="+mn-lt"/>
              </a:defRPr>
            </a:lvl1pPr>
          </a:lstStyle>
          <a:p>
            <a:pPr>
              <a:defRPr/>
            </a:pPr>
            <a:fld id="{159A4629-6003-4D6E-857A-FF0B9303AD1E}" type="slidenum">
              <a:rPr lang="en-US"/>
              <a:pPr>
                <a:defRPr/>
              </a:pPr>
              <a:t>‹#›</a:t>
            </a:fld>
            <a:endParaRPr lang="en-US" dirty="0"/>
          </a:p>
        </p:txBody>
      </p:sp>
    </p:spTree>
    <p:extLst>
      <p:ext uri="{BB962C8B-B14F-4D97-AF65-F5344CB8AC3E}">
        <p14:creationId xmlns:p14="http://schemas.microsoft.com/office/powerpoint/2010/main" val="1695364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a:t>
            </a:fld>
            <a:endParaRPr lang="en-US" dirty="0"/>
          </a:p>
        </p:txBody>
      </p:sp>
    </p:spTree>
    <p:extLst>
      <p:ext uri="{BB962C8B-B14F-4D97-AF65-F5344CB8AC3E}">
        <p14:creationId xmlns:p14="http://schemas.microsoft.com/office/powerpoint/2010/main" val="3728268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13</a:t>
            </a:fld>
            <a:endParaRPr lang="en-US" dirty="0"/>
          </a:p>
        </p:txBody>
      </p:sp>
    </p:spTree>
    <p:extLst>
      <p:ext uri="{BB962C8B-B14F-4D97-AF65-F5344CB8AC3E}">
        <p14:creationId xmlns:p14="http://schemas.microsoft.com/office/powerpoint/2010/main" val="1124262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20</a:t>
            </a:fld>
            <a:endParaRPr lang="en-US" dirty="0"/>
          </a:p>
        </p:txBody>
      </p:sp>
    </p:spTree>
    <p:extLst>
      <p:ext uri="{BB962C8B-B14F-4D97-AF65-F5344CB8AC3E}">
        <p14:creationId xmlns:p14="http://schemas.microsoft.com/office/powerpoint/2010/main" val="4058315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5</a:t>
            </a:fld>
            <a:endParaRPr lang="en-US" dirty="0"/>
          </a:p>
        </p:txBody>
      </p:sp>
    </p:spTree>
    <p:extLst>
      <p:ext uri="{BB962C8B-B14F-4D97-AF65-F5344CB8AC3E}">
        <p14:creationId xmlns:p14="http://schemas.microsoft.com/office/powerpoint/2010/main" val="3728268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242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60214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0" y="6492875"/>
            <a:ext cx="2133600" cy="365125"/>
          </a:xfrm>
        </p:spPr>
        <p:txBody>
          <a:bodyPr/>
          <a:lstStyle/>
          <a:p>
            <a:fld id="{806CCE22-2D24-4A53-B94E-7D30568BB363}"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sp>
        <p:nvSpPr>
          <p:cNvPr id="8" name="Title 1"/>
          <p:cNvSpPr txBox="1">
            <a:spLocks/>
          </p:cNvSpPr>
          <p:nvPr userDrawn="1"/>
        </p:nvSpPr>
        <p:spPr>
          <a:xfrm>
            <a:off x="685800" y="2133600"/>
            <a:ext cx="7772400" cy="10128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Office of Management</a:t>
            </a:r>
            <a:endPar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9" name="Picture 1" descr="VA Seal - black and 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67125" y="323850"/>
            <a:ext cx="180975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E79368-7989-46A9-B60D-70349A9589AE}" type="datetimeFigureOut">
              <a:rPr lang="en-US" smtClean="0"/>
              <a:t>6/12/2015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21776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79368-7989-46A9-B60D-70349A9589AE}" type="datetimeFigureOut">
              <a:rPr lang="en-US" smtClean="0"/>
              <a:t>6/12/2015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4115676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79368-7989-46A9-B60D-70349A9589AE}" type="datetimeFigureOut">
              <a:rPr lang="en-US" smtClean="0"/>
              <a:t>6/12/2015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622473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79368-7989-46A9-B60D-70349A9589AE}" type="datetimeFigureOut">
              <a:rPr lang="en-US" smtClean="0"/>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3334471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79368-7989-46A9-B60D-70349A9589AE}" type="datetimeFigureOut">
              <a:rPr lang="en-US" smtClean="0"/>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4036962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73087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366528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9BFF7B-F2D5-4AF1-8A32-A75B1E1F3046}"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pic>
        <p:nvPicPr>
          <p:cNvPr id="1026" name="Picture 1" descr="VA Seal - black and 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239000" cy="10668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sz="22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CAB552-81A2-48D2-884A-1C6D370E53BB}"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066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6592CF-464C-4D0A-9746-121592DC163E}" type="datetime1">
              <a:rPr lang="en-US" smtClean="0"/>
              <a:t>6/12/2015</a:t>
            </a:fld>
            <a:endParaRPr lang="en-US" dirty="0"/>
          </a:p>
        </p:txBody>
      </p:sp>
      <p:sp>
        <p:nvSpPr>
          <p:cNvPr id="8" name="Footer Placeholder 7"/>
          <p:cNvSpPr>
            <a:spLocks noGrp="1"/>
          </p:cNvSpPr>
          <p:nvPr>
            <p:ph type="ftr" sz="quarter" idx="11"/>
          </p:nvPr>
        </p:nvSpPr>
        <p:spPr>
          <a:xfrm>
            <a:off x="3140112" y="6492875"/>
            <a:ext cx="2895600" cy="365125"/>
          </a:xfrm>
          <a:prstGeom prst="rect">
            <a:avLst/>
          </a:prstGeom>
        </p:spPr>
        <p:txBody>
          <a:bodyPr/>
          <a:lstStyle/>
          <a:p>
            <a:r>
              <a:rPr lang="it-IT" smtClean="0"/>
              <a:t>Working Draft, Pre-Decisional, Deliberative Document</a:t>
            </a:r>
            <a:endParaRPr lang="en-US" dirty="0"/>
          </a:p>
        </p:txBody>
      </p:sp>
      <p:sp>
        <p:nvSpPr>
          <p:cNvPr id="9" name="Slide Number Placeholder 8"/>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066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27DD12-410A-422A-810A-E7AF8B13ADB1}" type="datetime1">
              <a:rPr lang="en-US" smtClean="0"/>
              <a:t>6/12/2015</a:t>
            </a:fld>
            <a:endParaRPr lang="en-US" dirty="0"/>
          </a:p>
        </p:txBody>
      </p:sp>
      <p:sp>
        <p:nvSpPr>
          <p:cNvPr id="5" name="Slide Number Placeholder 4"/>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3122655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65443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89265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E79368-7989-46A9-B60D-70349A9589AE}" type="datetimeFigureOut">
              <a:rPr lang="en-US" smtClean="0"/>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23602342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0"/>
            <a:ext cx="7315200" cy="10668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0" y="6492875"/>
            <a:ext cx="21336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fld id="{F14F7EA6-2EDB-4D74-BE60-E20CCD4FE5BC}" type="datetime1">
              <a:rPr lang="en-US" smtClean="0"/>
              <a:t>6/12/2015</a:t>
            </a:fld>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4878344-ACF8-4BEF-825F-4772DDDDA850}" type="slidenum">
              <a:rPr lang="en-US" smtClean="0"/>
              <a:pPr/>
              <a:t>‹#›</a:t>
            </a:fld>
            <a:endParaRPr lang="en-US" dirty="0"/>
          </a:p>
        </p:txBody>
      </p:sp>
      <p:pic>
        <p:nvPicPr>
          <p:cNvPr id="11" name="Picture 1" descr="VeteransAffairs-Seal.JPG"/>
          <p:cNvPicPr>
            <a:picLocks noChangeAspect="1" noChangeArrowheads="1"/>
          </p:cNvPicPr>
          <p:nvPr userDrawn="1"/>
        </p:nvPicPr>
        <p:blipFill>
          <a:blip r:embed="rId7" cstate="print"/>
          <a:srcRect/>
          <a:stretch>
            <a:fillRect/>
          </a:stretch>
        </p:blipFill>
        <p:spPr bwMode="auto">
          <a:xfrm>
            <a:off x="76200" y="0"/>
            <a:ext cx="1143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0" r:id="rId3"/>
    <p:sldLayoutId id="2147483673" r:id="rId4"/>
    <p:sldLayoutId id="2147483674" r:id="rId5"/>
  </p:sldLayoutIdLst>
  <p:hf hdr="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79368-7989-46A9-B60D-70349A9589AE}" type="datetimeFigureOut">
              <a:rPr lang="en-US" smtClean="0"/>
              <a:t>6/12/2015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201BE-6EED-46A9-BBED-622C8621B25A}" type="slidenum">
              <a:rPr lang="en-US" smtClean="0"/>
              <a:t>‹#›</a:t>
            </a:fld>
            <a:endParaRPr lang="en-US"/>
          </a:p>
        </p:txBody>
      </p:sp>
      <p:cxnSp>
        <p:nvCxnSpPr>
          <p:cNvPr id="7" name="Straight Connector 6"/>
          <p:cNvCxnSpPr/>
          <p:nvPr userDrawn="1"/>
        </p:nvCxnSpPr>
        <p:spPr>
          <a:xfrm>
            <a:off x="152400" y="1219200"/>
            <a:ext cx="86868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533400" y="12954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63081501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85800" y="2187575"/>
            <a:ext cx="7772400" cy="1470025"/>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a:r>
              <a:rPr lang="en-US" dirty="0" smtClean="0"/>
              <a:t>SDE Top Planned FY16 acquisitions</a:t>
            </a:r>
            <a:endParaRPr lang="en-US" cap="none" dirty="0" smtClean="0">
              <a:latin typeface="Arial Black" panose="020B0A04020102020204" pitchFamily="34" charset="0"/>
            </a:endParaRPr>
          </a:p>
        </p:txBody>
      </p:sp>
      <p:sp>
        <p:nvSpPr>
          <p:cNvPr id="3" name="Title 2"/>
          <p:cNvSpPr>
            <a:spLocks noGrp="1"/>
          </p:cNvSpPr>
          <p:nvPr>
            <p:ph type="title"/>
          </p:nvPr>
        </p:nvSpPr>
        <p:spPr>
          <a:xfrm>
            <a:off x="1219200" y="152400"/>
            <a:ext cx="7315200" cy="1066800"/>
          </a:xfrm>
        </p:spPr>
        <p:txBody>
          <a:bodyPr>
            <a:noAutofit/>
          </a:bodyPr>
          <a:lstStyle/>
          <a:p>
            <a:r>
              <a:rPr lang="en-US" sz="2800" dirty="0" smtClean="0">
                <a:latin typeface="Arial Black" panose="020B0A04020102020204" pitchFamily="34" charset="0"/>
              </a:rPr>
              <a:t>Information Technology Advanced Planning Briefing for Industry</a:t>
            </a:r>
            <a:endParaRPr lang="en-US" sz="2800" dirty="0">
              <a:latin typeface="Arial Black" panose="020B0A04020102020204" pitchFamily="34" charset="0"/>
            </a:endParaRPr>
          </a:p>
        </p:txBody>
      </p:sp>
      <p:sp>
        <p:nvSpPr>
          <p:cNvPr id="4" name="Date Placeholder 3"/>
          <p:cNvSpPr>
            <a:spLocks noGrp="1"/>
          </p:cNvSpPr>
          <p:nvPr>
            <p:ph type="dt" sz="half" idx="10"/>
          </p:nvPr>
        </p:nvSpPr>
        <p:spPr/>
        <p:txBody>
          <a:bodyPr/>
          <a:lstStyle/>
          <a:p>
            <a:fld id="{DCDBF5AF-128D-46AF-91BD-A62332D67B2A}"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a:t>
            </a:fld>
            <a:endParaRPr lang="en-US" dirty="0"/>
          </a:p>
        </p:txBody>
      </p:sp>
      <p:sp>
        <p:nvSpPr>
          <p:cNvPr id="7" name="Title 1"/>
          <p:cNvSpPr txBox="1">
            <a:spLocks/>
          </p:cNvSpPr>
          <p:nvPr/>
        </p:nvSpPr>
        <p:spPr>
          <a:xfrm>
            <a:off x="533400" y="4419600"/>
            <a:ext cx="7772400" cy="2057400"/>
          </a:xfrm>
          <a:prstGeom prst="rect">
            <a:avLst/>
          </a:prstGeom>
        </p:spPr>
        <p:txBody>
          <a:bodyPr vert="horz" lIns="91440" tIns="45720" rIns="91440" bIns="45720" rtlCol="0" anchor="t">
            <a:normAutofit fontScale="62500" lnSpcReduction="20000"/>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a:r>
              <a:rPr lang="en-US" cap="none" dirty="0" smtClean="0">
                <a:latin typeface="Arial Black" panose="020B0A04020102020204" pitchFamily="34" charset="0"/>
              </a:rPr>
              <a:t>Denise McLain</a:t>
            </a:r>
          </a:p>
          <a:p>
            <a:pPr algn="ctr"/>
            <a:r>
              <a:rPr lang="en-US" cap="none" dirty="0" smtClean="0">
                <a:latin typeface="Arial Black" panose="020B0A04020102020204" pitchFamily="34" charset="0"/>
              </a:rPr>
              <a:t>Acting Deputy Executive Director, </a:t>
            </a:r>
          </a:p>
          <a:p>
            <a:pPr algn="ctr"/>
            <a:r>
              <a:rPr lang="en-US" cap="none" dirty="0" smtClean="0">
                <a:latin typeface="Arial Black" panose="020B0A04020102020204" pitchFamily="34" charset="0"/>
              </a:rPr>
              <a:t>Enterprise System Engineering (ESE), </a:t>
            </a:r>
          </a:p>
          <a:p>
            <a:pPr algn="ctr"/>
            <a:r>
              <a:rPr lang="en-US" cap="none" dirty="0" smtClean="0">
                <a:latin typeface="Arial Black" panose="020B0A04020102020204" pitchFamily="34" charset="0"/>
              </a:rPr>
              <a:t>Service Delivery and Engineering (SDE)</a:t>
            </a:r>
          </a:p>
          <a:p>
            <a:pPr algn="ctr"/>
            <a:endParaRPr lang="en-US" cap="none" dirty="0" smtClean="0">
              <a:latin typeface="Arial Black" panose="020B0A04020102020204" pitchFamily="34" charset="0"/>
            </a:endParaRPr>
          </a:p>
          <a:p>
            <a:pPr algn="ctr"/>
            <a:r>
              <a:rPr lang="en-US" cap="none" dirty="0" smtClean="0">
                <a:latin typeface="Arial Black" panose="020B0A04020102020204" pitchFamily="34" charset="0"/>
              </a:rPr>
              <a:t>June 16, 2015</a:t>
            </a:r>
          </a:p>
        </p:txBody>
      </p:sp>
      <p:cxnSp>
        <p:nvCxnSpPr>
          <p:cNvPr id="8" name="Straight Connector 7"/>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1174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10</a:t>
            </a:fld>
            <a:endParaRPr lang="en-US" dirty="0"/>
          </a:p>
        </p:txBody>
      </p:sp>
      <p:sp>
        <p:nvSpPr>
          <p:cNvPr id="3" name="Content Placeholder 2"/>
          <p:cNvSpPr>
            <a:spLocks noGrp="1"/>
          </p:cNvSpPr>
          <p:nvPr>
            <p:ph idx="1"/>
          </p:nvPr>
        </p:nvSpPr>
        <p:spPr>
          <a:xfrm>
            <a:off x="457200" y="1676400"/>
            <a:ext cx="8458200" cy="4572000"/>
          </a:xfrm>
        </p:spPr>
        <p:txBody>
          <a:bodyPr>
            <a:normAutofit lnSpcReduction="10000"/>
          </a:bodyPr>
          <a:lstStyle/>
          <a:p>
            <a:r>
              <a:rPr lang="en-US" sz="3200" dirty="0">
                <a:latin typeface="+mn-lt"/>
              </a:rPr>
              <a:t>Title</a:t>
            </a:r>
            <a:r>
              <a:rPr lang="en-US" sz="3200" dirty="0" smtClean="0">
                <a:latin typeface="+mn-lt"/>
              </a:rPr>
              <a:t>: Hosted </a:t>
            </a:r>
            <a:r>
              <a:rPr lang="en-US" sz="3200" dirty="0">
                <a:latin typeface="+mn-lt"/>
              </a:rPr>
              <a:t>Infrastructure Virtual Environment (HIVE) </a:t>
            </a:r>
          </a:p>
          <a:p>
            <a:r>
              <a:rPr lang="en-US" sz="3200" dirty="0">
                <a:latin typeface="+mn-lt"/>
              </a:rPr>
              <a:t>Description</a:t>
            </a:r>
            <a:r>
              <a:rPr lang="en-US" sz="3200" dirty="0" smtClean="0">
                <a:latin typeface="+mn-lt"/>
              </a:rPr>
              <a:t>: </a:t>
            </a:r>
            <a:r>
              <a:rPr lang="en-US" sz="3200" dirty="0">
                <a:latin typeface="+mn-lt"/>
              </a:rPr>
              <a:t> </a:t>
            </a:r>
            <a:r>
              <a:rPr lang="en-US" sz="3200" dirty="0" smtClean="0">
                <a:latin typeface="+mn-lt"/>
              </a:rPr>
              <a:t>HIVE will </a:t>
            </a:r>
            <a:r>
              <a:rPr lang="en-US" sz="3200" dirty="0">
                <a:latin typeface="+mn-lt"/>
              </a:rPr>
              <a:t>provide infrastructure at two separate functioning data centers to enable a flexible, standardized, secure and managed solution for the development, deployment, and operation of VA </a:t>
            </a:r>
            <a:r>
              <a:rPr lang="en-US" sz="3200" dirty="0" smtClean="0">
                <a:latin typeface="+mn-lt"/>
              </a:rPr>
              <a:t>initiatives</a:t>
            </a:r>
          </a:p>
          <a:p>
            <a:r>
              <a:rPr lang="en-US" sz="3200" dirty="0" smtClean="0">
                <a:latin typeface="+mn-lt"/>
              </a:rPr>
              <a:t>Est Value: $20-50M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10/21/15</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pPr>
              <a:tabLst>
                <a:tab pos="796925" algn="l"/>
              </a:tabLst>
            </a:pPr>
            <a:r>
              <a:rPr lang="en-US" sz="2800" dirty="0" smtClean="0"/>
              <a:t>Hosted </a:t>
            </a:r>
            <a:r>
              <a:rPr lang="en-US" sz="2800" dirty="0"/>
              <a:t>Infrastructure Virtual Environment (HIVE)</a:t>
            </a:r>
            <a:endParaRPr lang="en-US" sz="28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27112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11</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2800" dirty="0">
                <a:latin typeface="+mn-lt"/>
              </a:rPr>
              <a:t>Title: Data Center Equipment Refresh and Augmentation</a:t>
            </a:r>
          </a:p>
          <a:p>
            <a:r>
              <a:rPr lang="en-US" sz="2800" dirty="0" smtClean="0">
                <a:latin typeface="+mn-lt"/>
              </a:rPr>
              <a:t>Description: </a:t>
            </a:r>
            <a:r>
              <a:rPr lang="en-US" sz="2800" dirty="0">
                <a:latin typeface="+mn-lt"/>
              </a:rPr>
              <a:t> </a:t>
            </a:r>
            <a:r>
              <a:rPr lang="en-US" sz="2800" dirty="0" smtClean="0">
                <a:latin typeface="+mn-lt"/>
              </a:rPr>
              <a:t>Planned FY16 equipment buys include:</a:t>
            </a:r>
          </a:p>
          <a:p>
            <a:pPr marL="0" indent="0">
              <a:buNone/>
            </a:pPr>
            <a:endParaRPr lang="en-US" sz="3200" dirty="0" smtClean="0">
              <a:latin typeface="+mn-lt"/>
            </a:endParaRPr>
          </a:p>
        </p:txBody>
      </p:sp>
      <p:sp>
        <p:nvSpPr>
          <p:cNvPr id="4" name="Title 3"/>
          <p:cNvSpPr>
            <a:spLocks noGrp="1"/>
          </p:cNvSpPr>
          <p:nvPr>
            <p:ph type="title"/>
          </p:nvPr>
        </p:nvSpPr>
        <p:spPr>
          <a:xfrm>
            <a:off x="1219200" y="152400"/>
            <a:ext cx="7239000" cy="1066800"/>
          </a:xfrm>
        </p:spPr>
        <p:txBody>
          <a:bodyPr>
            <a:noAutofit/>
          </a:bodyPr>
          <a:lstStyle/>
          <a:p>
            <a:pPr>
              <a:tabLst>
                <a:tab pos="796925" algn="l"/>
              </a:tabLst>
            </a:pPr>
            <a:r>
              <a:rPr lang="en-US" sz="2800" dirty="0" smtClean="0"/>
              <a:t>Data Center </a:t>
            </a:r>
            <a:r>
              <a:rPr lang="en-US" sz="2800" dirty="0"/>
              <a:t>E</a:t>
            </a:r>
            <a:r>
              <a:rPr lang="en-US" sz="2800" dirty="0" smtClean="0"/>
              <a:t>quipment </a:t>
            </a:r>
            <a:r>
              <a:rPr lang="en-US" sz="2800" dirty="0"/>
              <a:t>R</a:t>
            </a:r>
            <a:r>
              <a:rPr lang="en-US" sz="2800" dirty="0" smtClean="0"/>
              <a:t>efresh </a:t>
            </a:r>
            <a:r>
              <a:rPr lang="en-US" sz="2800" dirty="0"/>
              <a:t>and </a:t>
            </a:r>
            <a:r>
              <a:rPr lang="en-US" sz="2800" dirty="0" smtClean="0"/>
              <a:t>Augmentation</a:t>
            </a:r>
            <a:endParaRPr lang="en-US" sz="28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069140716"/>
              </p:ext>
            </p:extLst>
          </p:nvPr>
        </p:nvGraphicFramePr>
        <p:xfrm>
          <a:off x="457200" y="3276600"/>
          <a:ext cx="7772400" cy="2975760"/>
        </p:xfrm>
        <a:graphic>
          <a:graphicData uri="http://schemas.openxmlformats.org/drawingml/2006/table">
            <a:tbl>
              <a:tblPr firstRow="1" firstCol="1" bandRow="1"/>
              <a:tblGrid>
                <a:gridCol w="3871356"/>
                <a:gridCol w="1919844"/>
                <a:gridCol w="1981200"/>
              </a:tblGrid>
              <a:tr h="457200">
                <a:tc>
                  <a:txBody>
                    <a:bodyPr/>
                    <a:lstStyle/>
                    <a:p>
                      <a:pPr marL="0" marR="0" algn="ctr">
                        <a:spcBef>
                          <a:spcPts val="0"/>
                        </a:spcBef>
                        <a:spcAft>
                          <a:spcPts val="0"/>
                        </a:spcAft>
                      </a:pPr>
                      <a:r>
                        <a:rPr lang="en-US" sz="1000" b="1" dirty="0">
                          <a:solidFill>
                            <a:srgbClr val="000000"/>
                          </a:solidFill>
                          <a:effectLst/>
                          <a:latin typeface="Calibri"/>
                          <a:ea typeface="Calibri"/>
                          <a:cs typeface="Times New Roman"/>
                        </a:rPr>
                        <a:t>Title/ Description of Purchase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Calibri"/>
                          <a:ea typeface="Calibri"/>
                          <a:cs typeface="Times New Roman"/>
                        </a:rPr>
                        <a:t>Estimated </a:t>
                      </a:r>
                      <a:r>
                        <a:rPr lang="en-US" sz="1000" b="1" dirty="0" smtClean="0">
                          <a:solidFill>
                            <a:srgbClr val="000000"/>
                          </a:solidFill>
                          <a:effectLst/>
                          <a:latin typeface="Calibri"/>
                          <a:ea typeface="Calibri"/>
                          <a:cs typeface="Times New Roman"/>
                        </a:rPr>
                        <a:t>Value Range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effectLst/>
                          <a:latin typeface="Calibri"/>
                          <a:ea typeface="Calibri"/>
                          <a:cs typeface="Times New Roman"/>
                        </a:rPr>
                        <a:t>Estimated Award Date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Data center expansion: floor mounted dual input static switch PDUs</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Calibri"/>
                          <a:ea typeface="Calibri"/>
                          <a:cs typeface="Times New Roman"/>
                        </a:rPr>
                        <a:t>$ </a:t>
                      </a:r>
                      <a:r>
                        <a:rPr lang="en-US" sz="1000" dirty="0" smtClean="0">
                          <a:solidFill>
                            <a:srgbClr val="000000"/>
                          </a:solidFill>
                          <a:effectLst/>
                          <a:latin typeface="Calibri"/>
                          <a:ea typeface="Calibri"/>
                          <a:cs typeface="Times New Roman"/>
                        </a:rPr>
                        <a:t>.5-1M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10/01/15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870">
                <a:tc>
                  <a:txBody>
                    <a:bodyPr/>
                    <a:lstStyle/>
                    <a:p>
                      <a:pPr marL="0" marR="0">
                        <a:spcBef>
                          <a:spcPts val="0"/>
                        </a:spcBef>
                        <a:spcAft>
                          <a:spcPts val="0"/>
                        </a:spcAft>
                      </a:pPr>
                      <a:r>
                        <a:rPr lang="en-US" sz="1000">
                          <a:solidFill>
                            <a:srgbClr val="000000"/>
                          </a:solidFill>
                          <a:effectLst/>
                          <a:latin typeface="Calibri"/>
                          <a:ea typeface="Calibri"/>
                          <a:cs typeface="Times New Roman"/>
                        </a:rPr>
                        <a:t>Data Center expansion: HVAC modifications</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mn-lt"/>
                          <a:ea typeface="Calibri"/>
                          <a:cs typeface="Times New Roman"/>
                        </a:rPr>
                        <a:t>$ .5-1M </a:t>
                      </a:r>
                      <a:endParaRPr lang="en-US" sz="1000" dirty="0">
                        <a:effectLst/>
                        <a:latin typeface="+mn-lt"/>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10/01/15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Tech refresh: Novascale 9210 /9410 server</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Calibri"/>
                          <a:ea typeface="Calibri"/>
                          <a:cs typeface="Times New Roman"/>
                        </a:rPr>
                        <a:t>$ </a:t>
                      </a:r>
                      <a:r>
                        <a:rPr lang="en-US" sz="1000" dirty="0" smtClean="0">
                          <a:solidFill>
                            <a:srgbClr val="000000"/>
                          </a:solidFill>
                          <a:effectLst/>
                          <a:latin typeface="Calibri"/>
                          <a:ea typeface="Calibri"/>
                          <a:cs typeface="Times New Roman"/>
                        </a:rPr>
                        <a:t>1-1.5M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10/01/15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New Licenses for planned expansion of monitoring/reporting tools</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Calibri"/>
                          <a:ea typeface="Calibri"/>
                          <a:cs typeface="Times New Roman"/>
                        </a:rPr>
                        <a:t>$ </a:t>
                      </a:r>
                      <a:r>
                        <a:rPr lang="en-US" sz="1000" dirty="0" smtClean="0">
                          <a:solidFill>
                            <a:srgbClr val="000000"/>
                          </a:solidFill>
                          <a:effectLst/>
                          <a:latin typeface="Calibri"/>
                          <a:ea typeface="Calibri"/>
                          <a:cs typeface="Times New Roman"/>
                        </a:rPr>
                        <a:t>1-2M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10/01/15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Postal Software Management</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mn-lt"/>
                          <a:ea typeface="Calibri"/>
                          <a:cs typeface="Times New Roman"/>
                        </a:rPr>
                        <a:t>$ 1-1.5M </a:t>
                      </a:r>
                      <a:endParaRPr lang="en-US" sz="1000" dirty="0">
                        <a:effectLst/>
                        <a:latin typeface="+mn-lt"/>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10/01/15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VOIP phone system and peripherals </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a:cs typeface="Times New Roman"/>
                        </a:rPr>
                        <a:t>$ 1-2M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10/01/15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dirty="0">
                          <a:solidFill>
                            <a:srgbClr val="000000"/>
                          </a:solidFill>
                          <a:effectLst/>
                          <a:latin typeface="Calibri"/>
                          <a:ea typeface="Calibri"/>
                          <a:cs typeface="Times New Roman"/>
                        </a:rPr>
                        <a:t>Campus LAN replacement</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Calibri"/>
                          <a:ea typeface="Calibri"/>
                          <a:cs typeface="Times New Roman"/>
                        </a:rPr>
                        <a:t>$ </a:t>
                      </a:r>
                      <a:r>
                        <a:rPr lang="en-US" sz="1000" baseline="0" dirty="0" smtClean="0">
                          <a:solidFill>
                            <a:srgbClr val="000000"/>
                          </a:solidFill>
                          <a:effectLst/>
                          <a:latin typeface="Calibri"/>
                          <a:ea typeface="Calibri"/>
                          <a:cs typeface="Times New Roman"/>
                        </a:rPr>
                        <a:t>1.5-2.5M</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11/01/15</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dirty="0">
                          <a:solidFill>
                            <a:srgbClr val="000000"/>
                          </a:solidFill>
                          <a:effectLst/>
                          <a:latin typeface="Calibri"/>
                          <a:ea typeface="Calibri"/>
                          <a:cs typeface="Times New Roman"/>
                        </a:rPr>
                        <a:t>Automated scheduling and file transfer tool</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$ 1-2M</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01/01/16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Mainframe tape tech refresh</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mn-lt"/>
                          <a:ea typeface="Calibri"/>
                          <a:cs typeface="Times New Roman"/>
                        </a:rPr>
                        <a:t>$ 1-1.5M </a:t>
                      </a:r>
                      <a:endParaRPr lang="en-US" sz="1000" dirty="0">
                        <a:effectLst/>
                        <a:latin typeface="+mn-lt"/>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01/01/16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Data Center Infrastructure Management system </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a:cs typeface="Times New Roman"/>
                        </a:rPr>
                        <a:t>$ 1.5-1.25M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01/01/16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Pod buildout network equipment</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Calibri"/>
                          <a:ea typeface="Calibri"/>
                          <a:cs typeface="Times New Roman"/>
                        </a:rPr>
                        <a:t>$ </a:t>
                      </a:r>
                      <a:r>
                        <a:rPr lang="en-US" sz="1000" dirty="0" smtClean="0">
                          <a:solidFill>
                            <a:srgbClr val="000000"/>
                          </a:solidFill>
                          <a:effectLst/>
                          <a:latin typeface="Calibri"/>
                          <a:ea typeface="Calibri"/>
                          <a:cs typeface="Times New Roman"/>
                        </a:rPr>
                        <a:t>3-5M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04/01/16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New generators</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$ 3-5M </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06/01/16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a:solidFill>
                            <a:srgbClr val="000000"/>
                          </a:solidFill>
                          <a:effectLst/>
                          <a:latin typeface="Calibri"/>
                          <a:ea typeface="Calibri"/>
                          <a:cs typeface="Times New Roman"/>
                        </a:rPr>
                        <a:t>Bull Mainframe tech refresh </a:t>
                      </a:r>
                      <a:endParaRPr lang="en-US" sz="100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effectLst/>
                          <a:latin typeface="Calibri"/>
                          <a:ea typeface="Calibri"/>
                          <a:cs typeface="Times New Roman"/>
                        </a:rPr>
                        <a:t>$ </a:t>
                      </a:r>
                      <a:r>
                        <a:rPr lang="en-US" sz="1000" dirty="0" smtClean="0">
                          <a:solidFill>
                            <a:srgbClr val="000000"/>
                          </a:solidFill>
                          <a:effectLst/>
                          <a:latin typeface="+mn-lt"/>
                          <a:ea typeface="Calibri"/>
                          <a:cs typeface="Times New Roman"/>
                        </a:rPr>
                        <a:t>1-1.5M </a:t>
                      </a:r>
                      <a:endParaRPr lang="en-US" sz="1000" dirty="0">
                        <a:effectLst/>
                        <a:latin typeface="+mn-lt"/>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07/01/16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130">
                <a:tc>
                  <a:txBody>
                    <a:bodyPr/>
                    <a:lstStyle/>
                    <a:p>
                      <a:pPr marL="0" marR="0">
                        <a:spcBef>
                          <a:spcPts val="0"/>
                        </a:spcBef>
                        <a:spcAft>
                          <a:spcPts val="0"/>
                        </a:spcAft>
                      </a:pPr>
                      <a:r>
                        <a:rPr lang="en-US" sz="1000" dirty="0">
                          <a:solidFill>
                            <a:srgbClr val="000000"/>
                          </a:solidFill>
                          <a:effectLst/>
                          <a:latin typeface="Calibri"/>
                          <a:ea typeface="Calibri"/>
                          <a:cs typeface="Times New Roman"/>
                        </a:rPr>
                        <a:t>Z/VM virtualization refresh</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effectLst/>
                          <a:latin typeface="+mn-lt"/>
                          <a:ea typeface="Calibri"/>
                          <a:cs typeface="Times New Roman"/>
                        </a:rPr>
                        <a:t>$ 1-1.5M </a:t>
                      </a:r>
                      <a:endParaRPr lang="en-US" sz="1000" dirty="0">
                        <a:effectLst/>
                        <a:latin typeface="Calibri"/>
                        <a:ea typeface="Calibri"/>
                        <a:cs typeface="Times New Roman"/>
                      </a:endParaRPr>
                    </a:p>
                  </a:txBody>
                  <a:tcPr marL="64127" marR="641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effectLst/>
                          <a:latin typeface="Calibri"/>
                          <a:ea typeface="Calibri"/>
                          <a:cs typeface="Times New Roman"/>
                        </a:rPr>
                        <a:t>08/01/16</a:t>
                      </a:r>
                      <a:endParaRPr lang="en-US" sz="1000" dirty="0">
                        <a:effectLst/>
                        <a:latin typeface="Calibri"/>
                        <a:ea typeface="Calibri"/>
                        <a:cs typeface="Times New Roman"/>
                      </a:endParaRPr>
                    </a:p>
                  </a:txBody>
                  <a:tcPr marL="64127" marR="641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38972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12</a:t>
            </a:fld>
            <a:endParaRPr lang="en-US" dirty="0"/>
          </a:p>
        </p:txBody>
      </p:sp>
      <p:sp>
        <p:nvSpPr>
          <p:cNvPr id="3" name="Content Placeholder 2"/>
          <p:cNvSpPr>
            <a:spLocks noGrp="1"/>
          </p:cNvSpPr>
          <p:nvPr>
            <p:ph idx="1"/>
          </p:nvPr>
        </p:nvSpPr>
        <p:spPr>
          <a:xfrm>
            <a:off x="457200" y="1676400"/>
            <a:ext cx="8458200" cy="4572000"/>
          </a:xfrm>
        </p:spPr>
        <p:txBody>
          <a:bodyPr>
            <a:normAutofit fontScale="70000" lnSpcReduction="20000"/>
          </a:bodyPr>
          <a:lstStyle/>
          <a:p>
            <a:r>
              <a:rPr lang="en-US" sz="3200" dirty="0">
                <a:latin typeface="+mn-lt"/>
              </a:rPr>
              <a:t>Title</a:t>
            </a:r>
            <a:r>
              <a:rPr lang="en-US" sz="3200" dirty="0" smtClean="0">
                <a:latin typeface="+mn-lt"/>
              </a:rPr>
              <a:t>: System </a:t>
            </a:r>
            <a:r>
              <a:rPr lang="en-US" sz="3200" dirty="0">
                <a:latin typeface="+mn-lt"/>
              </a:rPr>
              <a:t>Center Configuration Manager (SCCM/CM) 2012 Migration</a:t>
            </a:r>
          </a:p>
          <a:p>
            <a:r>
              <a:rPr lang="en-US" sz="3200" dirty="0">
                <a:latin typeface="+mn-lt"/>
              </a:rPr>
              <a:t>Description</a:t>
            </a:r>
            <a:r>
              <a:rPr lang="en-US" sz="3200" dirty="0" smtClean="0">
                <a:latin typeface="+mn-lt"/>
              </a:rPr>
              <a:t>: With </a:t>
            </a:r>
            <a:r>
              <a:rPr lang="en-US" sz="3200" dirty="0">
                <a:latin typeface="+mn-lt"/>
              </a:rPr>
              <a:t>SCCM2012, </a:t>
            </a:r>
            <a:r>
              <a:rPr lang="en-US" sz="3200" dirty="0" smtClean="0">
                <a:latin typeface="+mn-lt"/>
              </a:rPr>
              <a:t>VA </a:t>
            </a:r>
            <a:r>
              <a:rPr lang="en-US" sz="3200" dirty="0">
                <a:latin typeface="+mn-lt"/>
              </a:rPr>
              <a:t>will adopt a centralized Enterprise Service Model, achieving greatly reduced hardware infrastructure, and </a:t>
            </a:r>
            <a:r>
              <a:rPr lang="en-US" sz="3200" dirty="0" smtClean="0">
                <a:latin typeface="+mn-lt"/>
              </a:rPr>
              <a:t>operational/support </a:t>
            </a:r>
            <a:r>
              <a:rPr lang="en-US" sz="3200" dirty="0">
                <a:latin typeface="+mn-lt"/>
              </a:rPr>
              <a:t>resource </a:t>
            </a:r>
            <a:r>
              <a:rPr lang="en-US" sz="3200" dirty="0" smtClean="0">
                <a:latin typeface="+mn-lt"/>
              </a:rPr>
              <a:t>requirements, improve </a:t>
            </a:r>
            <a:r>
              <a:rPr lang="en-US" sz="3200" dirty="0">
                <a:latin typeface="+mn-lt"/>
              </a:rPr>
              <a:t>software distribution, enhance </a:t>
            </a:r>
            <a:r>
              <a:rPr lang="en-US" sz="3200" dirty="0" smtClean="0">
                <a:latin typeface="+mn-lt"/>
              </a:rPr>
              <a:t>enterprise </a:t>
            </a:r>
            <a:r>
              <a:rPr lang="en-US" sz="3200" dirty="0">
                <a:latin typeface="+mn-lt"/>
              </a:rPr>
              <a:t>r</a:t>
            </a:r>
            <a:r>
              <a:rPr lang="en-US" sz="3200" dirty="0" smtClean="0">
                <a:latin typeface="+mn-lt"/>
              </a:rPr>
              <a:t>eporting</a:t>
            </a:r>
            <a:r>
              <a:rPr lang="en-US" sz="3200" dirty="0">
                <a:latin typeface="+mn-lt"/>
              </a:rPr>
              <a:t>, improve Asset and Software License Management </a:t>
            </a:r>
            <a:r>
              <a:rPr lang="en-US" sz="3200" dirty="0" smtClean="0">
                <a:latin typeface="+mn-lt"/>
              </a:rPr>
              <a:t>capabilities, </a:t>
            </a:r>
            <a:r>
              <a:rPr lang="en-US" sz="3200" dirty="0">
                <a:latin typeface="+mn-lt"/>
              </a:rPr>
              <a:t>and deliver a more robust, scalable patch and vulnerability management architecture, resulting in a superior security </a:t>
            </a:r>
            <a:r>
              <a:rPr lang="en-US" sz="3200" dirty="0" smtClean="0">
                <a:latin typeface="+mn-lt"/>
              </a:rPr>
              <a:t>posture. </a:t>
            </a:r>
            <a:r>
              <a:rPr lang="en-US" sz="3200" dirty="0">
                <a:latin typeface="+mn-lt"/>
              </a:rPr>
              <a:t>The new SCCM2012 architecture will allow for sustained year over year growth of 15% for the next 5 years up to 600,000 endpoints. </a:t>
            </a:r>
          </a:p>
          <a:p>
            <a:r>
              <a:rPr lang="en-US" sz="3200" dirty="0" smtClean="0">
                <a:latin typeface="+mn-lt"/>
              </a:rPr>
              <a:t>Est Value: $8-11M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Unknown</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pPr>
              <a:tabLst>
                <a:tab pos="796925" algn="l"/>
              </a:tabLst>
            </a:pPr>
            <a:r>
              <a:rPr lang="en-US" sz="2800" dirty="0" smtClean="0"/>
              <a:t>System </a:t>
            </a:r>
            <a:r>
              <a:rPr lang="en-US" sz="2800" dirty="0"/>
              <a:t>Center Configuration Manager (SCCM/CM) 2012 Migration</a:t>
            </a:r>
            <a:endParaRPr lang="en-US" sz="28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4257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13</a:t>
            </a:fld>
            <a:endParaRPr lang="en-US" dirty="0"/>
          </a:p>
        </p:txBody>
      </p:sp>
      <p:sp>
        <p:nvSpPr>
          <p:cNvPr id="3" name="Content Placeholder 2"/>
          <p:cNvSpPr>
            <a:spLocks noGrp="1"/>
          </p:cNvSpPr>
          <p:nvPr>
            <p:ph idx="1"/>
          </p:nvPr>
        </p:nvSpPr>
        <p:spPr>
          <a:xfrm>
            <a:off x="457200" y="1676400"/>
            <a:ext cx="8458200" cy="4572000"/>
          </a:xfrm>
        </p:spPr>
        <p:txBody>
          <a:bodyPr>
            <a:normAutofit fontScale="77500" lnSpcReduction="20000"/>
          </a:bodyPr>
          <a:lstStyle/>
          <a:p>
            <a:r>
              <a:rPr lang="en-US" sz="3200" dirty="0">
                <a:latin typeface="+mn-lt"/>
              </a:rPr>
              <a:t>Title</a:t>
            </a:r>
            <a:r>
              <a:rPr lang="en-US" sz="3200" dirty="0" smtClean="0">
                <a:latin typeface="+mn-lt"/>
              </a:rPr>
              <a:t>: Operating System Deployment (OSD) Driver Management and Patching Tools</a:t>
            </a:r>
            <a:endParaRPr lang="en-US" sz="3200" dirty="0">
              <a:latin typeface="+mn-lt"/>
            </a:endParaRPr>
          </a:p>
          <a:p>
            <a:r>
              <a:rPr lang="en-US" sz="3200" dirty="0">
                <a:latin typeface="+mn-lt"/>
              </a:rPr>
              <a:t>Description</a:t>
            </a:r>
            <a:r>
              <a:rPr lang="en-US" sz="3200" dirty="0" smtClean="0">
                <a:latin typeface="+mn-lt"/>
              </a:rPr>
              <a:t>: Driver Management is an essential part of the National OSD process - with VA’s ever increasing number of desktops and laptops, it is becoming more labor intensive to test and sustain different models. This tool will allow more efficient and effective testing, reducing labor hours for testing and schedule time for projects. The patching function allows third party patching during the OSD process, allowing VA to apply patches quicker and more seamlessly. </a:t>
            </a:r>
          </a:p>
          <a:p>
            <a:r>
              <a:rPr lang="en-US" sz="3200" dirty="0" smtClean="0">
                <a:latin typeface="+mn-lt"/>
              </a:rPr>
              <a:t>Est Value: $1.8–2.5M</a:t>
            </a:r>
          </a:p>
          <a:p>
            <a:r>
              <a:rPr lang="en-US" sz="3200" dirty="0" smtClean="0">
                <a:latin typeface="+mn-lt"/>
              </a:rPr>
              <a:t>Est </a:t>
            </a:r>
            <a:r>
              <a:rPr lang="en-US" sz="3200" dirty="0">
                <a:latin typeface="+mn-lt"/>
              </a:rPr>
              <a:t>Award Date</a:t>
            </a:r>
            <a:r>
              <a:rPr lang="en-US" sz="3200" dirty="0" smtClean="0">
                <a:latin typeface="+mn-lt"/>
              </a:rPr>
              <a:t>: </a:t>
            </a:r>
            <a:r>
              <a:rPr lang="en-US" sz="3100" dirty="0">
                <a:latin typeface="+mn-lt"/>
              </a:rPr>
              <a:t>1st Quarter</a:t>
            </a:r>
          </a:p>
        </p:txBody>
      </p:sp>
      <p:sp>
        <p:nvSpPr>
          <p:cNvPr id="4" name="Title 3"/>
          <p:cNvSpPr>
            <a:spLocks noGrp="1"/>
          </p:cNvSpPr>
          <p:nvPr>
            <p:ph type="title"/>
          </p:nvPr>
        </p:nvSpPr>
        <p:spPr>
          <a:xfrm>
            <a:off x="1219200" y="152400"/>
            <a:ext cx="7239000" cy="1066800"/>
          </a:xfrm>
        </p:spPr>
        <p:txBody>
          <a:bodyPr>
            <a:noAutofit/>
          </a:bodyPr>
          <a:lstStyle/>
          <a:p>
            <a:r>
              <a:rPr lang="en-US" sz="2800" dirty="0" smtClean="0"/>
              <a:t>Operating </a:t>
            </a:r>
            <a:r>
              <a:rPr lang="en-US" sz="2800" dirty="0"/>
              <a:t>System Deployment (OSD) Driver Management and Patching </a:t>
            </a:r>
            <a:r>
              <a:rPr lang="en-US" sz="2800" dirty="0" smtClean="0"/>
              <a:t>Tools</a:t>
            </a:r>
            <a:endParaRPr lang="en-US" sz="28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66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14</a:t>
            </a:fld>
            <a:endParaRPr lang="en-US" dirty="0"/>
          </a:p>
        </p:txBody>
      </p:sp>
      <p:sp>
        <p:nvSpPr>
          <p:cNvPr id="3" name="Content Placeholder 2"/>
          <p:cNvSpPr>
            <a:spLocks noGrp="1"/>
          </p:cNvSpPr>
          <p:nvPr>
            <p:ph idx="1"/>
          </p:nvPr>
        </p:nvSpPr>
        <p:spPr>
          <a:xfrm>
            <a:off x="457200" y="1676400"/>
            <a:ext cx="8458200" cy="4572000"/>
          </a:xfrm>
        </p:spPr>
        <p:txBody>
          <a:bodyPr>
            <a:normAutofit fontScale="70000" lnSpcReduction="20000"/>
          </a:bodyPr>
          <a:lstStyle/>
          <a:p>
            <a:r>
              <a:rPr lang="en-US" sz="3200" dirty="0">
                <a:latin typeface="+mn-lt"/>
              </a:rPr>
              <a:t>Title</a:t>
            </a:r>
            <a:r>
              <a:rPr lang="en-US" sz="3200" dirty="0" smtClean="0">
                <a:latin typeface="+mn-lt"/>
              </a:rPr>
              <a:t>: </a:t>
            </a:r>
            <a:r>
              <a:rPr lang="en-US" sz="3200" dirty="0">
                <a:latin typeface="+mn-lt"/>
              </a:rPr>
              <a:t>Group Encrypted Transport – Virtual Private Network (GETVPN) Acquisition Installation and </a:t>
            </a:r>
            <a:r>
              <a:rPr lang="en-US" sz="3200" dirty="0" smtClean="0">
                <a:latin typeface="+mn-lt"/>
              </a:rPr>
              <a:t>Activations</a:t>
            </a:r>
          </a:p>
          <a:p>
            <a:r>
              <a:rPr lang="en-US" sz="3200" dirty="0" smtClean="0">
                <a:latin typeface="+mn-lt"/>
              </a:rPr>
              <a:t>Description: </a:t>
            </a:r>
            <a:r>
              <a:rPr lang="en-US" sz="3200" dirty="0">
                <a:latin typeface="+mn-lt"/>
              </a:rPr>
              <a:t>GETVPN is Cisco’s implementation of the </a:t>
            </a:r>
            <a:r>
              <a:rPr lang="en-US" sz="3200" dirty="0" smtClean="0">
                <a:latin typeface="+mn-lt"/>
              </a:rPr>
              <a:t>Group </a:t>
            </a:r>
            <a:r>
              <a:rPr lang="en-US" sz="3200" dirty="0">
                <a:latin typeface="+mn-lt"/>
              </a:rPr>
              <a:t>Domain of </a:t>
            </a:r>
            <a:r>
              <a:rPr lang="en-US" sz="3200" dirty="0" smtClean="0">
                <a:latin typeface="+mn-lt"/>
              </a:rPr>
              <a:t>Interpretation (</a:t>
            </a:r>
            <a:r>
              <a:rPr lang="en-US" sz="3200" dirty="0" err="1" smtClean="0">
                <a:latin typeface="+mn-lt"/>
              </a:rPr>
              <a:t>GDoI</a:t>
            </a:r>
            <a:r>
              <a:rPr lang="en-US" sz="3200" dirty="0" smtClean="0">
                <a:latin typeface="+mn-lt"/>
              </a:rPr>
              <a:t>) </a:t>
            </a:r>
            <a:r>
              <a:rPr lang="en-US" sz="3200" dirty="0">
                <a:latin typeface="+mn-lt"/>
              </a:rPr>
              <a:t>open standard for wide area network (WAN) encryption.  The use of GETVPN leverages the existing equipment, training and licensing in VA, providing the most expeditious and cost effective WAN encryption solution.  This </a:t>
            </a:r>
            <a:r>
              <a:rPr lang="en-US" sz="3200" dirty="0" smtClean="0">
                <a:latin typeface="+mn-lt"/>
              </a:rPr>
              <a:t>solution </a:t>
            </a:r>
            <a:r>
              <a:rPr lang="en-US" sz="3200" dirty="0">
                <a:latin typeface="+mn-lt"/>
              </a:rPr>
              <a:t>is already deployed VA-wide for the encryption of sensitive data transmitted over Multi-Protocol Label Switching (MPLS) </a:t>
            </a:r>
            <a:r>
              <a:rPr lang="en-US" sz="3200" dirty="0" smtClean="0">
                <a:latin typeface="+mn-lt"/>
              </a:rPr>
              <a:t>circuits.</a:t>
            </a:r>
            <a:r>
              <a:rPr lang="en-US" sz="3200" dirty="0">
                <a:latin typeface="+mn-lt"/>
              </a:rPr>
              <a:t>  The GETVPN solution is scalable such that it can be deployed enterprise-wide to encrypt the balance of WAN circuits (i.e. non-MPLS).  </a:t>
            </a:r>
            <a:endParaRPr lang="en-US" sz="3200" dirty="0" smtClean="0">
              <a:latin typeface="+mn-lt"/>
            </a:endParaRPr>
          </a:p>
          <a:p>
            <a:r>
              <a:rPr lang="en-US" sz="3200" dirty="0" smtClean="0">
                <a:latin typeface="+mn-lt"/>
              </a:rPr>
              <a:t>Est Value: $4–6M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October 2015</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r>
              <a:rPr lang="en-US" sz="2000" dirty="0" smtClean="0"/>
              <a:t>Group </a:t>
            </a:r>
            <a:r>
              <a:rPr lang="en-US" sz="2000" dirty="0"/>
              <a:t>Encrypted Transport – Virtual Private Network (GETVPN) Acquisition Installation and </a:t>
            </a:r>
            <a:r>
              <a:rPr lang="en-US" sz="2000" dirty="0" smtClean="0"/>
              <a:t>Activations</a:t>
            </a:r>
            <a:endParaRPr lang="en-US" sz="20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134485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15</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PC and Laptop Endpoint Lifecycle Refresh</a:t>
            </a:r>
            <a:endParaRPr lang="en-US" sz="3200" dirty="0">
              <a:latin typeface="+mn-lt"/>
            </a:endParaRPr>
          </a:p>
          <a:p>
            <a:r>
              <a:rPr lang="en-US" sz="3200" dirty="0" smtClean="0">
                <a:latin typeface="+mn-lt"/>
              </a:rPr>
              <a:t>Description: Refresh of all endpoints that are not sufficient to support Windows 10</a:t>
            </a:r>
          </a:p>
          <a:p>
            <a:r>
              <a:rPr lang="en-US" sz="3200" dirty="0" smtClean="0">
                <a:latin typeface="+mn-lt"/>
              </a:rPr>
              <a:t>Est Value: $50-85M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Quarterly</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rmAutofit/>
          </a:bodyPr>
          <a:lstStyle/>
          <a:p>
            <a:r>
              <a:rPr lang="en-US" sz="3600" dirty="0"/>
              <a:t>Lifecycle Endpoint Refresh</a:t>
            </a: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5176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16</a:t>
            </a:fld>
            <a:endParaRPr lang="en-US" dirty="0"/>
          </a:p>
        </p:txBody>
      </p:sp>
      <p:sp>
        <p:nvSpPr>
          <p:cNvPr id="3" name="Content Placeholder 2"/>
          <p:cNvSpPr>
            <a:spLocks noGrp="1"/>
          </p:cNvSpPr>
          <p:nvPr>
            <p:ph idx="1"/>
          </p:nvPr>
        </p:nvSpPr>
        <p:spPr>
          <a:xfrm>
            <a:off x="457200" y="1676400"/>
            <a:ext cx="8458200" cy="4572000"/>
          </a:xfrm>
        </p:spPr>
        <p:txBody>
          <a:bodyPr>
            <a:normAutofit lnSpcReduction="10000"/>
          </a:bodyPr>
          <a:lstStyle/>
          <a:p>
            <a:r>
              <a:rPr lang="en-US" sz="3200" dirty="0">
                <a:latin typeface="+mn-lt"/>
              </a:rPr>
              <a:t>Title</a:t>
            </a:r>
            <a:r>
              <a:rPr lang="en-US" sz="3200" dirty="0" smtClean="0">
                <a:latin typeface="+mn-lt"/>
              </a:rPr>
              <a:t>: Lifecycle Infrastructure Refresh</a:t>
            </a:r>
            <a:endParaRPr lang="en-US" sz="3200" dirty="0">
              <a:latin typeface="+mn-lt"/>
            </a:endParaRPr>
          </a:p>
          <a:p>
            <a:r>
              <a:rPr lang="en-US" sz="3200" dirty="0">
                <a:latin typeface="+mn-lt"/>
              </a:rPr>
              <a:t>Description</a:t>
            </a:r>
            <a:r>
              <a:rPr lang="en-US" sz="3200" dirty="0" smtClean="0">
                <a:latin typeface="+mn-lt"/>
              </a:rPr>
              <a:t>:  Items such as printers, scanners, Video Teleconference (VTC), label printers and networking. Refresh of aging components or infrastructure equipment that are reaching end of support, are out of capacity, or unserviceable.</a:t>
            </a:r>
          </a:p>
          <a:p>
            <a:r>
              <a:rPr lang="en-US" sz="3200" dirty="0" smtClean="0">
                <a:latin typeface="+mn-lt"/>
              </a:rPr>
              <a:t>Est Value: $45-70M</a:t>
            </a:r>
          </a:p>
          <a:p>
            <a:r>
              <a:rPr lang="en-US" sz="3200" dirty="0" smtClean="0">
                <a:latin typeface="+mn-lt"/>
              </a:rPr>
              <a:t>Est </a:t>
            </a:r>
            <a:r>
              <a:rPr lang="en-US" sz="3200" dirty="0">
                <a:latin typeface="+mn-lt"/>
              </a:rPr>
              <a:t>Award Date</a:t>
            </a:r>
            <a:r>
              <a:rPr lang="en-US" sz="3200" dirty="0" smtClean="0">
                <a:latin typeface="+mn-lt"/>
              </a:rPr>
              <a:t>: </a:t>
            </a:r>
            <a:r>
              <a:rPr lang="en-US" sz="3200" dirty="0">
                <a:latin typeface="+mn-lt"/>
              </a:rPr>
              <a:t>4th Quarter</a:t>
            </a:r>
          </a:p>
        </p:txBody>
      </p:sp>
      <p:sp>
        <p:nvSpPr>
          <p:cNvPr id="4" name="Title 3"/>
          <p:cNvSpPr>
            <a:spLocks noGrp="1"/>
          </p:cNvSpPr>
          <p:nvPr>
            <p:ph type="title"/>
          </p:nvPr>
        </p:nvSpPr>
        <p:spPr>
          <a:xfrm>
            <a:off x="1219200" y="152400"/>
            <a:ext cx="7467600" cy="1066800"/>
          </a:xfrm>
        </p:spPr>
        <p:txBody>
          <a:bodyPr>
            <a:normAutofit/>
          </a:bodyPr>
          <a:lstStyle/>
          <a:p>
            <a:r>
              <a:rPr lang="en-US" sz="3600" dirty="0" smtClean="0"/>
              <a:t>Lifecycle Infrastructure Refresh</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50884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17</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Visibility to Virtualization (V2V)</a:t>
            </a:r>
            <a:endParaRPr lang="en-US" sz="3200" dirty="0">
              <a:latin typeface="+mn-lt"/>
            </a:endParaRPr>
          </a:p>
          <a:p>
            <a:r>
              <a:rPr lang="en-US" sz="3200" dirty="0">
                <a:latin typeface="+mn-lt"/>
              </a:rPr>
              <a:t>Description</a:t>
            </a:r>
            <a:r>
              <a:rPr lang="en-US" sz="3200" dirty="0" smtClean="0">
                <a:latin typeface="+mn-lt"/>
              </a:rPr>
              <a:t>:  Provides monitoring and capacity management tools for virtualization infrastructure</a:t>
            </a:r>
            <a:endParaRPr lang="en-US" sz="3200" dirty="0">
              <a:latin typeface="+mn-lt"/>
            </a:endParaRPr>
          </a:p>
          <a:p>
            <a:r>
              <a:rPr lang="en-US" sz="3200" dirty="0" smtClean="0">
                <a:latin typeface="+mn-lt"/>
              </a:rPr>
              <a:t>Est Value: $3-5M</a:t>
            </a:r>
            <a:endParaRPr lang="en-US" sz="3200" dirty="0">
              <a:latin typeface="+mn-lt"/>
            </a:endParaRPr>
          </a:p>
          <a:p>
            <a:r>
              <a:rPr lang="en-US" sz="3200" dirty="0" smtClean="0">
                <a:latin typeface="+mn-lt"/>
              </a:rPr>
              <a:t>Est </a:t>
            </a:r>
            <a:r>
              <a:rPr lang="en-US" sz="3200" dirty="0">
                <a:latin typeface="+mn-lt"/>
              </a:rPr>
              <a:t>Award Date: 1st Quarter</a:t>
            </a: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t>Visibility to Virtualization</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382668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18</a:t>
            </a:fld>
            <a:endParaRPr lang="en-US" dirty="0"/>
          </a:p>
        </p:txBody>
      </p:sp>
      <p:sp>
        <p:nvSpPr>
          <p:cNvPr id="3" name="Content Placeholder 2"/>
          <p:cNvSpPr>
            <a:spLocks noGrp="1"/>
          </p:cNvSpPr>
          <p:nvPr>
            <p:ph idx="1"/>
          </p:nvPr>
        </p:nvSpPr>
        <p:spPr>
          <a:xfrm>
            <a:off x="304800" y="1676400"/>
            <a:ext cx="8610600" cy="4572000"/>
          </a:xfrm>
        </p:spPr>
        <p:txBody>
          <a:bodyPr>
            <a:normAutofit fontScale="92500" lnSpcReduction="20000"/>
          </a:bodyPr>
          <a:lstStyle/>
          <a:p>
            <a:r>
              <a:rPr lang="en-US" sz="3200" dirty="0">
                <a:latin typeface="+mn-lt"/>
              </a:rPr>
              <a:t>Title</a:t>
            </a:r>
            <a:r>
              <a:rPr lang="en-US" sz="3200" dirty="0" smtClean="0">
                <a:latin typeface="+mn-lt"/>
              </a:rPr>
              <a:t>: </a:t>
            </a:r>
            <a:r>
              <a:rPr lang="en-US" sz="3500" dirty="0" smtClean="0">
                <a:latin typeface="+mn-lt"/>
              </a:rPr>
              <a:t>National Tapeless Backup Solution</a:t>
            </a:r>
            <a:endParaRPr lang="en-US" sz="3500" dirty="0">
              <a:latin typeface="+mn-lt"/>
            </a:endParaRPr>
          </a:p>
          <a:p>
            <a:r>
              <a:rPr lang="en-US" sz="3200" dirty="0">
                <a:latin typeface="+mn-lt"/>
              </a:rPr>
              <a:t>Description: National Tapeless Backup Solution  Enterprise Backup Model provides local disk-to-disk, off-site disk-to-disk and global deduplication across all datacenters in Regions 1-6. Options provide backup infrastructure for Regions 2-6. Options are included for Common Internet File System (CIFS) capacity augmentation and research backup augmentation.</a:t>
            </a:r>
          </a:p>
          <a:p>
            <a:r>
              <a:rPr lang="en-US" sz="3200" dirty="0" smtClean="0">
                <a:latin typeface="+mn-lt"/>
              </a:rPr>
              <a:t>Est Value: </a:t>
            </a:r>
            <a:r>
              <a:rPr lang="en-US" sz="3200" dirty="0">
                <a:latin typeface="+mn-lt"/>
              </a:rPr>
              <a:t>$10-60M</a:t>
            </a:r>
          </a:p>
          <a:p>
            <a:r>
              <a:rPr lang="en-US" sz="3200" dirty="0" smtClean="0">
                <a:latin typeface="+mn-lt"/>
              </a:rPr>
              <a:t>Est </a:t>
            </a:r>
            <a:r>
              <a:rPr lang="en-US" sz="3200" dirty="0">
                <a:latin typeface="+mn-lt"/>
              </a:rPr>
              <a:t>Award Date: 1st Quarter</a:t>
            </a:r>
          </a:p>
        </p:txBody>
      </p:sp>
      <p:sp>
        <p:nvSpPr>
          <p:cNvPr id="4" name="Title 3"/>
          <p:cNvSpPr>
            <a:spLocks noGrp="1"/>
          </p:cNvSpPr>
          <p:nvPr>
            <p:ph type="title"/>
          </p:nvPr>
        </p:nvSpPr>
        <p:spPr>
          <a:xfrm>
            <a:off x="1066800" y="152400"/>
            <a:ext cx="7696200" cy="1066800"/>
          </a:xfrm>
        </p:spPr>
        <p:txBody>
          <a:bodyPr>
            <a:noAutofit/>
          </a:bodyPr>
          <a:lstStyle/>
          <a:p>
            <a:r>
              <a:rPr lang="en-US" dirty="0" smtClean="0"/>
              <a:t>National Tapeless Backup Solution</a:t>
            </a:r>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66333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19</a:t>
            </a:fld>
            <a:endParaRPr lang="en-US" dirty="0"/>
          </a:p>
        </p:txBody>
      </p:sp>
      <p:sp>
        <p:nvSpPr>
          <p:cNvPr id="3" name="Content Placeholder 2"/>
          <p:cNvSpPr>
            <a:spLocks noGrp="1"/>
          </p:cNvSpPr>
          <p:nvPr>
            <p:ph idx="1"/>
          </p:nvPr>
        </p:nvSpPr>
        <p:spPr>
          <a:xfrm>
            <a:off x="457200" y="1676400"/>
            <a:ext cx="8458200" cy="4572000"/>
          </a:xfrm>
        </p:spPr>
        <p:txBody>
          <a:bodyPr>
            <a:noAutofit/>
          </a:bodyPr>
          <a:lstStyle/>
          <a:p>
            <a:r>
              <a:rPr lang="en-US" sz="2800" dirty="0">
                <a:latin typeface="+mn-lt"/>
              </a:rPr>
              <a:t>Title</a:t>
            </a:r>
            <a:r>
              <a:rPr lang="en-US" sz="2800" dirty="0" smtClean="0">
                <a:latin typeface="+mn-lt"/>
              </a:rPr>
              <a:t>: </a:t>
            </a:r>
            <a:r>
              <a:rPr lang="en-US" sz="2800" dirty="0">
                <a:latin typeface="+mn-lt"/>
              </a:rPr>
              <a:t>Converged Virtualization Augmentation</a:t>
            </a:r>
          </a:p>
          <a:p>
            <a:r>
              <a:rPr lang="en-US" sz="2800" dirty="0">
                <a:latin typeface="+mn-lt"/>
              </a:rPr>
              <a:t>Description: </a:t>
            </a:r>
            <a:r>
              <a:rPr lang="en-US" sz="2800" dirty="0" smtClean="0">
                <a:latin typeface="+mn-lt"/>
              </a:rPr>
              <a:t>Converged Virtualization Infrastructure (CVI) </a:t>
            </a:r>
            <a:r>
              <a:rPr lang="en-US" sz="2800" dirty="0">
                <a:latin typeface="+mn-lt"/>
              </a:rPr>
              <a:t>was awarded in FY15 for 193 sites across Region 1-4 and </a:t>
            </a:r>
            <a:r>
              <a:rPr lang="en-US" sz="2800" dirty="0" smtClean="0">
                <a:latin typeface="+mn-lt"/>
              </a:rPr>
              <a:t>6, with installation by 07/01/15.  Augmentation </a:t>
            </a:r>
            <a:r>
              <a:rPr lang="en-US" sz="2800" dirty="0">
                <a:latin typeface="+mn-lt"/>
              </a:rPr>
              <a:t>provides additional features and required uplink and licensing modification. Options provide capacity augmentation for </a:t>
            </a:r>
            <a:r>
              <a:rPr lang="en-US" sz="2800" dirty="0" smtClean="0">
                <a:latin typeface="+mn-lt"/>
              </a:rPr>
              <a:t>OI&amp;T </a:t>
            </a:r>
            <a:r>
              <a:rPr lang="en-US" sz="2800" dirty="0">
                <a:latin typeface="+mn-lt"/>
              </a:rPr>
              <a:t>and Research. </a:t>
            </a:r>
          </a:p>
          <a:p>
            <a:r>
              <a:rPr lang="en-US" sz="2800" dirty="0" smtClean="0">
                <a:latin typeface="+mn-lt"/>
              </a:rPr>
              <a:t>Est Value: </a:t>
            </a:r>
            <a:r>
              <a:rPr lang="en-US" sz="2800" dirty="0">
                <a:latin typeface="+mn-lt"/>
              </a:rPr>
              <a:t>$</a:t>
            </a:r>
            <a:r>
              <a:rPr lang="en-US" sz="2800" dirty="0" smtClean="0">
                <a:latin typeface="+mn-lt"/>
              </a:rPr>
              <a:t>5-22M  </a:t>
            </a:r>
            <a:endParaRPr lang="en-US" sz="2800" dirty="0">
              <a:latin typeface="+mn-lt"/>
            </a:endParaRPr>
          </a:p>
          <a:p>
            <a:r>
              <a:rPr lang="en-US" sz="2800" dirty="0" smtClean="0">
                <a:latin typeface="+mn-lt"/>
              </a:rPr>
              <a:t>Est </a:t>
            </a:r>
            <a:r>
              <a:rPr lang="en-US" sz="2800" dirty="0">
                <a:latin typeface="+mn-lt"/>
              </a:rPr>
              <a:t>Award Date: 4th Quarter</a:t>
            </a:r>
          </a:p>
        </p:txBody>
      </p:sp>
      <p:sp>
        <p:nvSpPr>
          <p:cNvPr id="4" name="Title 3"/>
          <p:cNvSpPr>
            <a:spLocks noGrp="1"/>
          </p:cNvSpPr>
          <p:nvPr>
            <p:ph type="title"/>
          </p:nvPr>
        </p:nvSpPr>
        <p:spPr>
          <a:xfrm>
            <a:off x="1219200" y="152400"/>
            <a:ext cx="7696200" cy="1066800"/>
          </a:xfrm>
        </p:spPr>
        <p:txBody>
          <a:bodyPr>
            <a:normAutofit/>
          </a:bodyPr>
          <a:lstStyle/>
          <a:p>
            <a:r>
              <a:rPr lang="en-US" sz="2800" dirty="0" smtClean="0"/>
              <a:t>Converged Virtualization Augmentation</a:t>
            </a:r>
            <a:endParaRPr lang="en-US" sz="28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33153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pPr lvl="1"/>
            <a:r>
              <a:rPr lang="en-US" sz="2800" dirty="0" smtClean="0">
                <a:latin typeface="+mn-lt"/>
              </a:rPr>
              <a:t>Key </a:t>
            </a:r>
            <a:r>
              <a:rPr lang="en-US" sz="2800" dirty="0">
                <a:latin typeface="+mn-lt"/>
              </a:rPr>
              <a:t>Accomplishments for FY15</a:t>
            </a:r>
          </a:p>
          <a:p>
            <a:pPr lvl="1"/>
            <a:r>
              <a:rPr lang="en-US" sz="2800" dirty="0">
                <a:latin typeface="+mn-lt"/>
              </a:rPr>
              <a:t>Key Focus/Initiatives for FY16</a:t>
            </a:r>
          </a:p>
          <a:p>
            <a:pPr lvl="1"/>
            <a:r>
              <a:rPr lang="en-US" sz="2800" dirty="0">
                <a:latin typeface="+mn-lt"/>
              </a:rPr>
              <a:t>Upcoming Acquisition Opportunities for </a:t>
            </a:r>
            <a:r>
              <a:rPr lang="en-US" sz="2800" dirty="0" smtClean="0">
                <a:latin typeface="+mn-lt"/>
              </a:rPr>
              <a:t>FY16</a:t>
            </a:r>
            <a:endParaRPr lang="en-US" sz="2800" dirty="0">
              <a:latin typeface="+mn-lt"/>
            </a:endParaRP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latin typeface="Arial Black" panose="020B0A04020102020204" pitchFamily="34" charset="0"/>
              </a:rPr>
              <a:t>Agenda</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20</a:t>
            </a:fld>
            <a:endParaRPr lang="en-US" dirty="0"/>
          </a:p>
        </p:txBody>
      </p:sp>
      <p:sp>
        <p:nvSpPr>
          <p:cNvPr id="3" name="Content Placeholder 2"/>
          <p:cNvSpPr>
            <a:spLocks noGrp="1"/>
          </p:cNvSpPr>
          <p:nvPr>
            <p:ph idx="1"/>
          </p:nvPr>
        </p:nvSpPr>
        <p:spPr>
          <a:xfrm>
            <a:off x="457200" y="1676400"/>
            <a:ext cx="8458200" cy="4572000"/>
          </a:xfrm>
        </p:spPr>
        <p:txBody>
          <a:bodyPr>
            <a:noAutofit/>
          </a:bodyPr>
          <a:lstStyle/>
          <a:p>
            <a:r>
              <a:rPr lang="en-US" sz="2800" dirty="0">
                <a:latin typeface="+mn-lt"/>
              </a:rPr>
              <a:t>Title</a:t>
            </a:r>
            <a:r>
              <a:rPr lang="en-US" sz="2800" dirty="0" smtClean="0">
                <a:latin typeface="+mn-lt"/>
              </a:rPr>
              <a:t>: Telecom Expense Manager (TEM)</a:t>
            </a:r>
            <a:endParaRPr lang="en-US" sz="2800" dirty="0">
              <a:latin typeface="+mn-lt"/>
            </a:endParaRPr>
          </a:p>
          <a:p>
            <a:r>
              <a:rPr lang="en-US" sz="2800" dirty="0">
                <a:latin typeface="+mn-lt"/>
              </a:rPr>
              <a:t>Description</a:t>
            </a:r>
            <a:r>
              <a:rPr lang="en-US" sz="2800" dirty="0" smtClean="0">
                <a:latin typeface="+mn-lt"/>
              </a:rPr>
              <a:t>: With an enterprise TEM, VA will have a centralized approach to managing all of the telecom expenses across the agency. This will allow administrators of each contract to have a single dashboard to review use of each plan and device and make decisions to pull back or increase plans. </a:t>
            </a:r>
            <a:endParaRPr lang="en-US" sz="2800" dirty="0">
              <a:latin typeface="+mn-lt"/>
            </a:endParaRPr>
          </a:p>
          <a:p>
            <a:r>
              <a:rPr lang="en-US" sz="2800" dirty="0" smtClean="0">
                <a:latin typeface="+mn-lt"/>
              </a:rPr>
              <a:t>Est Value: $3-7 million</a:t>
            </a:r>
            <a:endParaRPr lang="en-US" sz="2800" dirty="0">
              <a:latin typeface="+mn-lt"/>
            </a:endParaRPr>
          </a:p>
          <a:p>
            <a:r>
              <a:rPr lang="en-US" sz="2800" dirty="0" smtClean="0">
                <a:latin typeface="+mn-lt"/>
              </a:rPr>
              <a:t>Est </a:t>
            </a:r>
            <a:r>
              <a:rPr lang="en-US" sz="2800" dirty="0">
                <a:latin typeface="+mn-lt"/>
              </a:rPr>
              <a:t>Award Date</a:t>
            </a:r>
            <a:r>
              <a:rPr lang="en-US" sz="2800" dirty="0" smtClean="0">
                <a:latin typeface="+mn-lt"/>
              </a:rPr>
              <a:t>: FY16</a:t>
            </a:r>
            <a:endParaRPr lang="en-US" sz="28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r>
              <a:rPr lang="en-US" dirty="0" smtClean="0"/>
              <a:t>Telecom </a:t>
            </a:r>
            <a:r>
              <a:rPr lang="en-US" dirty="0"/>
              <a:t>Expense Manager </a:t>
            </a:r>
            <a:r>
              <a:rPr lang="en-US" dirty="0" smtClean="0"/>
              <a:t> (TEM)</a:t>
            </a:r>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27597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21</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a:t>
            </a:r>
            <a:r>
              <a:rPr lang="en-US" sz="3200" dirty="0" err="1" smtClean="0">
                <a:latin typeface="+mn-lt"/>
              </a:rPr>
              <a:t>Centrify</a:t>
            </a:r>
            <a:r>
              <a:rPr lang="en-US" sz="3200" dirty="0" smtClean="0">
                <a:latin typeface="+mn-lt"/>
              </a:rPr>
              <a:t> Licensing for Linux Servers</a:t>
            </a:r>
            <a:endParaRPr lang="en-US" sz="3200" dirty="0">
              <a:latin typeface="+mn-lt"/>
            </a:endParaRPr>
          </a:p>
          <a:p>
            <a:r>
              <a:rPr lang="en-US" sz="3200" dirty="0">
                <a:latin typeface="+mn-lt"/>
              </a:rPr>
              <a:t>Description</a:t>
            </a:r>
            <a:r>
              <a:rPr lang="en-US" sz="3200" dirty="0" smtClean="0">
                <a:latin typeface="+mn-lt"/>
              </a:rPr>
              <a:t>:  Licensing to enable Active Directory federate of Linux servers to the existing Centrify management infrastructure in the VA</a:t>
            </a:r>
            <a:endParaRPr lang="en-US" sz="3200" dirty="0">
              <a:latin typeface="+mn-lt"/>
            </a:endParaRPr>
          </a:p>
          <a:p>
            <a:r>
              <a:rPr lang="en-US" sz="3200" dirty="0" smtClean="0">
                <a:latin typeface="+mn-lt"/>
              </a:rPr>
              <a:t>Est Value: $1.5-2M</a:t>
            </a:r>
            <a:endParaRPr lang="en-US" sz="3200" dirty="0">
              <a:latin typeface="+mn-lt"/>
            </a:endParaRPr>
          </a:p>
          <a:p>
            <a:r>
              <a:rPr lang="en-US" sz="3200" dirty="0" smtClean="0">
                <a:latin typeface="+mn-lt"/>
              </a:rPr>
              <a:t>Est </a:t>
            </a:r>
            <a:r>
              <a:rPr lang="en-US" sz="3200" dirty="0">
                <a:latin typeface="+mn-lt"/>
              </a:rPr>
              <a:t>Award Date: 1st Quarter</a:t>
            </a:r>
          </a:p>
        </p:txBody>
      </p:sp>
      <p:sp>
        <p:nvSpPr>
          <p:cNvPr id="4" name="Title 3"/>
          <p:cNvSpPr>
            <a:spLocks noGrp="1"/>
          </p:cNvSpPr>
          <p:nvPr>
            <p:ph type="title"/>
          </p:nvPr>
        </p:nvSpPr>
        <p:spPr>
          <a:xfrm>
            <a:off x="1219200" y="152400"/>
            <a:ext cx="7467600" cy="1066800"/>
          </a:xfrm>
        </p:spPr>
        <p:txBody>
          <a:bodyPr>
            <a:normAutofit/>
          </a:bodyPr>
          <a:lstStyle/>
          <a:p>
            <a:r>
              <a:rPr lang="en-US" sz="3600" dirty="0" err="1" smtClean="0"/>
              <a:t>Centrify</a:t>
            </a:r>
            <a:r>
              <a:rPr lang="en-US" sz="3600" dirty="0" smtClean="0"/>
              <a:t> Licensing</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70468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22</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Virtualization Solutions for Smaller </a:t>
            </a:r>
            <a:r>
              <a:rPr lang="en-US" sz="3200" dirty="0">
                <a:latin typeface="+mn-lt"/>
              </a:rPr>
              <a:t>S</a:t>
            </a:r>
            <a:r>
              <a:rPr lang="en-US" sz="3200" dirty="0" smtClean="0">
                <a:latin typeface="+mn-lt"/>
              </a:rPr>
              <a:t>ites</a:t>
            </a:r>
            <a:endParaRPr lang="en-US" sz="3200" dirty="0">
              <a:latin typeface="+mn-lt"/>
            </a:endParaRPr>
          </a:p>
          <a:p>
            <a:r>
              <a:rPr lang="en-US" sz="3200" dirty="0">
                <a:latin typeface="+mn-lt"/>
              </a:rPr>
              <a:t>Description</a:t>
            </a:r>
            <a:r>
              <a:rPr lang="en-US" sz="3200" dirty="0" smtClean="0">
                <a:latin typeface="+mn-lt"/>
              </a:rPr>
              <a:t>:  Virtualization solutions for smaller sites where traditional virtualization racks are too expensive, such as large Community Based Outpatient Clinics (CBOCs)</a:t>
            </a:r>
          </a:p>
          <a:p>
            <a:r>
              <a:rPr lang="en-US" sz="3200" dirty="0" smtClean="0">
                <a:latin typeface="+mn-lt"/>
              </a:rPr>
              <a:t>Est Value: $5-8M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a:t>
            </a:r>
            <a:r>
              <a:rPr lang="en-US" sz="3200" dirty="0">
                <a:latin typeface="+mn-lt"/>
              </a:rPr>
              <a:t>4th Quarter</a:t>
            </a:r>
          </a:p>
        </p:txBody>
      </p:sp>
      <p:sp>
        <p:nvSpPr>
          <p:cNvPr id="4" name="Title 3"/>
          <p:cNvSpPr>
            <a:spLocks noGrp="1"/>
          </p:cNvSpPr>
          <p:nvPr>
            <p:ph type="title"/>
          </p:nvPr>
        </p:nvSpPr>
        <p:spPr>
          <a:xfrm>
            <a:off x="1066800" y="152400"/>
            <a:ext cx="7696200" cy="1066800"/>
          </a:xfrm>
        </p:spPr>
        <p:txBody>
          <a:bodyPr>
            <a:noAutofit/>
          </a:bodyPr>
          <a:lstStyle/>
          <a:p>
            <a:r>
              <a:rPr lang="en-US" dirty="0" smtClean="0"/>
              <a:t>Hyper Converged Virtualization Solutions</a:t>
            </a:r>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07990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23</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Research storage and backup</a:t>
            </a:r>
            <a:endParaRPr lang="en-US" sz="3200" dirty="0">
              <a:latin typeface="+mn-lt"/>
            </a:endParaRPr>
          </a:p>
          <a:p>
            <a:r>
              <a:rPr lang="en-US" sz="3200" dirty="0">
                <a:latin typeface="+mn-lt"/>
              </a:rPr>
              <a:t>Description</a:t>
            </a:r>
            <a:r>
              <a:rPr lang="en-US" sz="3200" dirty="0" smtClean="0">
                <a:latin typeface="+mn-lt"/>
              </a:rPr>
              <a:t>:  Storage and backup of data </a:t>
            </a:r>
            <a:r>
              <a:rPr lang="en-US" sz="3200" dirty="0">
                <a:latin typeface="+mn-lt"/>
              </a:rPr>
              <a:t>for VA for research projects </a:t>
            </a:r>
          </a:p>
          <a:p>
            <a:r>
              <a:rPr lang="en-US" sz="3200" dirty="0" smtClean="0">
                <a:latin typeface="+mn-lt"/>
              </a:rPr>
              <a:t>Est Value: $25M-35M</a:t>
            </a:r>
            <a:endParaRPr lang="en-US" sz="3200" dirty="0">
              <a:latin typeface="+mn-lt"/>
            </a:endParaRPr>
          </a:p>
          <a:p>
            <a:r>
              <a:rPr lang="en-US" sz="3200" dirty="0" smtClean="0">
                <a:latin typeface="+mn-lt"/>
              </a:rPr>
              <a:t>Est </a:t>
            </a:r>
            <a:r>
              <a:rPr lang="en-US" sz="3200" dirty="0">
                <a:latin typeface="+mn-lt"/>
              </a:rPr>
              <a:t>Award Date: 4th Quarter</a:t>
            </a: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t>Research </a:t>
            </a:r>
            <a:r>
              <a:rPr lang="en-US" sz="3600" dirty="0"/>
              <a:t>Storage and </a:t>
            </a:r>
            <a:r>
              <a:rPr lang="en-US" sz="3600" dirty="0" smtClean="0"/>
              <a:t>Backup</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749038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24</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Two Factor Strong Authentication (2FA) for Virtual/Remote Access</a:t>
            </a:r>
            <a:endParaRPr lang="en-US" sz="3200" dirty="0">
              <a:latin typeface="+mn-lt"/>
            </a:endParaRPr>
          </a:p>
          <a:p>
            <a:r>
              <a:rPr lang="en-US" sz="3200" dirty="0">
                <a:latin typeface="+mn-lt"/>
              </a:rPr>
              <a:t>Description</a:t>
            </a:r>
            <a:r>
              <a:rPr lang="en-US" sz="3200" dirty="0" smtClean="0">
                <a:latin typeface="+mn-lt"/>
              </a:rPr>
              <a:t>:  Use of soft or hard One Time Pass (OTP) devices on CAG for authentication (</a:t>
            </a:r>
            <a:r>
              <a:rPr lang="en-US" sz="3200" dirty="0">
                <a:latin typeface="+mn-lt"/>
              </a:rPr>
              <a:t>b</a:t>
            </a:r>
            <a:r>
              <a:rPr lang="en-US" sz="3200" dirty="0" smtClean="0">
                <a:latin typeface="+mn-lt"/>
              </a:rPr>
              <a:t>eing piloted summer of 2015).</a:t>
            </a:r>
          </a:p>
          <a:p>
            <a:r>
              <a:rPr lang="en-US" sz="3200" dirty="0" smtClean="0">
                <a:latin typeface="+mn-lt"/>
              </a:rPr>
              <a:t>Est Value: $5-10M</a:t>
            </a:r>
            <a:endParaRPr lang="en-US" sz="3200" dirty="0">
              <a:latin typeface="+mn-lt"/>
            </a:endParaRPr>
          </a:p>
          <a:p>
            <a:r>
              <a:rPr lang="en-US" sz="3200" dirty="0" smtClean="0">
                <a:latin typeface="+mn-lt"/>
              </a:rPr>
              <a:t>Est </a:t>
            </a:r>
            <a:r>
              <a:rPr lang="en-US" sz="3200" dirty="0">
                <a:latin typeface="+mn-lt"/>
              </a:rPr>
              <a:t>Award Date: 1st Quarter</a:t>
            </a:r>
          </a:p>
        </p:txBody>
      </p:sp>
      <p:sp>
        <p:nvSpPr>
          <p:cNvPr id="4" name="Title 3"/>
          <p:cNvSpPr>
            <a:spLocks noGrp="1"/>
          </p:cNvSpPr>
          <p:nvPr>
            <p:ph type="title"/>
          </p:nvPr>
        </p:nvSpPr>
        <p:spPr>
          <a:xfrm>
            <a:off x="1066800" y="152400"/>
            <a:ext cx="7620000" cy="1066800"/>
          </a:xfrm>
        </p:spPr>
        <p:txBody>
          <a:bodyPr>
            <a:normAutofit/>
          </a:bodyPr>
          <a:lstStyle/>
          <a:p>
            <a:r>
              <a:rPr lang="en-US" sz="3300" dirty="0" smtClean="0"/>
              <a:t>Two Factor Strong Authentication</a:t>
            </a:r>
            <a:endParaRPr lang="en-US" sz="33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40306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25</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Cisco </a:t>
            </a:r>
            <a:r>
              <a:rPr lang="en-US" sz="3200" dirty="0">
                <a:latin typeface="+mn-lt"/>
              </a:rPr>
              <a:t>Enterprise License Agreement (ELA)</a:t>
            </a:r>
          </a:p>
          <a:p>
            <a:r>
              <a:rPr lang="en-US" sz="3200" dirty="0">
                <a:latin typeface="+mn-lt"/>
              </a:rPr>
              <a:t>Description:  Cisco ELA for </a:t>
            </a:r>
            <a:r>
              <a:rPr lang="en-US" sz="3200" dirty="0" smtClean="0">
                <a:latin typeface="+mn-lt"/>
              </a:rPr>
              <a:t>telephony (market </a:t>
            </a:r>
            <a:r>
              <a:rPr lang="en-US" sz="3200" dirty="0">
                <a:latin typeface="+mn-lt"/>
              </a:rPr>
              <a:t>research occurring summer </a:t>
            </a:r>
            <a:r>
              <a:rPr lang="en-US" sz="3200" dirty="0" smtClean="0">
                <a:latin typeface="+mn-lt"/>
              </a:rPr>
              <a:t>2015)</a:t>
            </a:r>
            <a:endParaRPr lang="en-US" sz="3200" dirty="0">
              <a:latin typeface="+mn-lt"/>
            </a:endParaRPr>
          </a:p>
          <a:p>
            <a:r>
              <a:rPr lang="en-US" sz="3200" dirty="0" smtClean="0">
                <a:latin typeface="+mn-lt"/>
              </a:rPr>
              <a:t>Est Value: </a:t>
            </a:r>
            <a:r>
              <a:rPr lang="en-US" sz="3200" dirty="0">
                <a:latin typeface="+mn-lt"/>
              </a:rPr>
              <a:t>$</a:t>
            </a:r>
            <a:r>
              <a:rPr lang="en-US" sz="3200" dirty="0" smtClean="0">
                <a:latin typeface="+mn-lt"/>
              </a:rPr>
              <a:t>8-40M </a:t>
            </a:r>
            <a:endParaRPr lang="en-US" sz="3200" dirty="0">
              <a:latin typeface="+mn-lt"/>
            </a:endParaRPr>
          </a:p>
          <a:p>
            <a:r>
              <a:rPr lang="en-US" sz="3200" dirty="0" smtClean="0">
                <a:latin typeface="+mn-lt"/>
              </a:rPr>
              <a:t>Est </a:t>
            </a:r>
            <a:r>
              <a:rPr lang="en-US" sz="3200" dirty="0">
                <a:latin typeface="+mn-lt"/>
              </a:rPr>
              <a:t>Award Date: 1st Quarter</a:t>
            </a:r>
          </a:p>
        </p:txBody>
      </p:sp>
      <p:sp>
        <p:nvSpPr>
          <p:cNvPr id="4" name="Title 3"/>
          <p:cNvSpPr>
            <a:spLocks noGrp="1"/>
          </p:cNvSpPr>
          <p:nvPr>
            <p:ph type="title"/>
          </p:nvPr>
        </p:nvSpPr>
        <p:spPr>
          <a:xfrm>
            <a:off x="1219200" y="152400"/>
            <a:ext cx="7467600" cy="1066800"/>
          </a:xfrm>
        </p:spPr>
        <p:txBody>
          <a:bodyPr>
            <a:normAutofit/>
          </a:bodyPr>
          <a:lstStyle/>
          <a:p>
            <a:r>
              <a:rPr lang="en-US" sz="3600" dirty="0" smtClean="0"/>
              <a:t>Cisco ELA</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218992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26</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VMWare ELA</a:t>
            </a:r>
            <a:endParaRPr lang="en-US" sz="3200" dirty="0">
              <a:latin typeface="+mn-lt"/>
            </a:endParaRPr>
          </a:p>
          <a:p>
            <a:r>
              <a:rPr lang="en-US" sz="3200" dirty="0">
                <a:latin typeface="+mn-lt"/>
              </a:rPr>
              <a:t>Description</a:t>
            </a:r>
            <a:r>
              <a:rPr lang="en-US" sz="3200" dirty="0" smtClean="0">
                <a:latin typeface="+mn-lt"/>
              </a:rPr>
              <a:t>:  Licensing for Virtualization platforms</a:t>
            </a:r>
            <a:endParaRPr lang="en-US" sz="3200" dirty="0">
              <a:latin typeface="+mn-lt"/>
            </a:endParaRPr>
          </a:p>
          <a:p>
            <a:r>
              <a:rPr lang="en-US" sz="3200" dirty="0" smtClean="0">
                <a:latin typeface="+mn-lt"/>
              </a:rPr>
              <a:t>Est Value: $10-15M</a:t>
            </a:r>
            <a:endParaRPr lang="en-US" sz="3200" dirty="0">
              <a:latin typeface="+mn-lt"/>
            </a:endParaRPr>
          </a:p>
          <a:p>
            <a:r>
              <a:rPr lang="en-US" sz="3200" dirty="0" smtClean="0">
                <a:latin typeface="+mn-lt"/>
              </a:rPr>
              <a:t>Est </a:t>
            </a:r>
            <a:r>
              <a:rPr lang="en-US" sz="3200" dirty="0">
                <a:latin typeface="+mn-lt"/>
              </a:rPr>
              <a:t>Award Date: 1st Quarter</a:t>
            </a: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t>VMWare ELA</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3856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391400" cy="1066800"/>
          </a:xfrm>
        </p:spPr>
        <p:txBody>
          <a:bodyPr>
            <a:noAutofit/>
          </a:bodyPr>
          <a:lstStyle/>
          <a:p>
            <a:pPr lvl="1" algn="ctr" rtl="0">
              <a:spcBef>
                <a:spcPct val="0"/>
              </a:spcBef>
            </a:pPr>
            <a:r>
              <a:rPr lang="en-US" sz="3600" b="1" kern="1200" dirty="0">
                <a:solidFill>
                  <a:schemeClr val="tx1"/>
                </a:solidFill>
                <a:latin typeface="Arial Black" panose="020B0A04020102020204" pitchFamily="34" charset="0"/>
                <a:ea typeface="+mj-ea"/>
                <a:cs typeface="Arial" pitchFamily="34" charset="0"/>
              </a:rPr>
              <a:t>Key </a:t>
            </a:r>
            <a:r>
              <a:rPr lang="en-US" sz="3600" b="1" kern="1200" dirty="0" smtClean="0">
                <a:solidFill>
                  <a:schemeClr val="tx1"/>
                </a:solidFill>
                <a:latin typeface="Arial Black" panose="020B0A04020102020204" pitchFamily="34" charset="0"/>
                <a:ea typeface="+mj-ea"/>
                <a:cs typeface="Arial" pitchFamily="34" charset="0"/>
              </a:rPr>
              <a:t>FY15 Accomplishments</a:t>
            </a:r>
            <a:endParaRPr lang="en-US" sz="3600" b="1" kern="1200" dirty="0">
              <a:solidFill>
                <a:schemeClr val="tx1"/>
              </a:solidFill>
              <a:latin typeface="Arial Black" panose="020B0A04020102020204" pitchFamily="34" charset="0"/>
              <a:ea typeface="+mj-ea"/>
              <a:cs typeface="Arial" pitchFamily="34" charset="0"/>
            </a:endParaRPr>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r>
              <a:rPr lang="en-US" sz="2900" dirty="0"/>
              <a:t>Improved security controls, remediation of </a:t>
            </a:r>
            <a:r>
              <a:rPr lang="en-US" sz="2900" dirty="0" smtClean="0"/>
              <a:t>vulnerabilities</a:t>
            </a:r>
          </a:p>
          <a:p>
            <a:r>
              <a:rPr lang="en-US" sz="2900" dirty="0" err="1"/>
              <a:t>VistA</a:t>
            </a:r>
            <a:r>
              <a:rPr lang="en-US" sz="2900" dirty="0"/>
              <a:t> Standardization across the </a:t>
            </a:r>
            <a:r>
              <a:rPr lang="en-US" sz="2900" dirty="0" smtClean="0"/>
              <a:t>enterprise</a:t>
            </a:r>
          </a:p>
          <a:p>
            <a:r>
              <a:rPr lang="en-US" sz="2900" dirty="0" smtClean="0"/>
              <a:t>Continued </a:t>
            </a:r>
            <a:r>
              <a:rPr lang="en-US" sz="2900" dirty="0"/>
              <a:t>migration of </a:t>
            </a:r>
            <a:r>
              <a:rPr lang="en-US" sz="2900" dirty="0" err="1"/>
              <a:t>VistA</a:t>
            </a:r>
            <a:r>
              <a:rPr lang="en-US" sz="2900" dirty="0"/>
              <a:t> instances to hardened data </a:t>
            </a:r>
            <a:r>
              <a:rPr lang="en-US" sz="2900" dirty="0" smtClean="0"/>
              <a:t>centers</a:t>
            </a:r>
          </a:p>
          <a:p>
            <a:r>
              <a:rPr lang="en-US" sz="2900" dirty="0"/>
              <a:t>Infrastructure provisioning for </a:t>
            </a:r>
            <a:r>
              <a:rPr lang="en-US" sz="2900" dirty="0" err="1"/>
              <a:t>VistA</a:t>
            </a:r>
            <a:r>
              <a:rPr lang="en-US" sz="2900" dirty="0"/>
              <a:t> Evolution</a:t>
            </a:r>
          </a:p>
          <a:p>
            <a:r>
              <a:rPr lang="en-US" sz="2900" dirty="0" smtClean="0"/>
              <a:t>Enterprise Voice System (EVS) Pilots </a:t>
            </a:r>
            <a:r>
              <a:rPr lang="en-US" sz="2900" dirty="0" smtClean="0"/>
              <a:t>at </a:t>
            </a:r>
            <a:r>
              <a:rPr lang="en-US" sz="2900" dirty="0" smtClean="0"/>
              <a:t>Fort Harrison, Tennessee Valley and Charleston </a:t>
            </a:r>
          </a:p>
          <a:p>
            <a:r>
              <a:rPr lang="en-US" sz="2900" dirty="0" smtClean="0"/>
              <a:t>Upgrade of Veterans Crisis Line (VCL) capabilities </a:t>
            </a:r>
          </a:p>
          <a:p>
            <a:r>
              <a:rPr lang="en-US" sz="2900" dirty="0" smtClean="0"/>
              <a:t>Deployment of single </a:t>
            </a:r>
            <a:r>
              <a:rPr lang="en-US" sz="2900" dirty="0"/>
              <a:t>National Service Desk ticketing tool </a:t>
            </a:r>
            <a:endParaRPr lang="en-US" sz="2900" dirty="0" smtClean="0"/>
          </a:p>
          <a:p>
            <a:r>
              <a:rPr lang="en-US" sz="2900" dirty="0"/>
              <a:t>Voice Access Modernization (VAM) to enable voice/desktop recording, recording encryption, quality monitoring, workforce management, desktop/speech </a:t>
            </a:r>
            <a:r>
              <a:rPr lang="en-US" sz="2900" dirty="0" smtClean="0"/>
              <a:t>analytics </a:t>
            </a:r>
            <a:r>
              <a:rPr lang="en-US" sz="2900" dirty="0"/>
              <a:t>and reporting; expand capacity at VBA</a:t>
            </a:r>
          </a:p>
          <a:p>
            <a:r>
              <a:rPr lang="en-US" sz="2900" dirty="0"/>
              <a:t>Expansion of National Call Centers for </a:t>
            </a:r>
            <a:r>
              <a:rPr lang="en-US" sz="2900" dirty="0" smtClean="0"/>
              <a:t>1,800 </a:t>
            </a:r>
            <a:r>
              <a:rPr lang="en-US" sz="2900" dirty="0"/>
              <a:t>agents to handle  </a:t>
            </a:r>
            <a:r>
              <a:rPr lang="en-US" sz="2900" dirty="0" smtClean="0"/>
              <a:t>     20-30M </a:t>
            </a:r>
            <a:r>
              <a:rPr lang="en-US" sz="2900" dirty="0"/>
              <a:t>calls annually and support 1M calls daily with interactive voice recording </a:t>
            </a:r>
            <a:endParaRPr lang="en-US" sz="2900" dirty="0" smtClean="0"/>
          </a:p>
          <a:p>
            <a:r>
              <a:rPr lang="en-US" sz="2900" dirty="0"/>
              <a:t>Completion of National Wireless deployment </a:t>
            </a:r>
            <a:endParaRPr lang="en-US" sz="2900" dirty="0" smtClean="0"/>
          </a:p>
          <a:p>
            <a:r>
              <a:rPr lang="en-US" sz="2900" dirty="0" smtClean="0"/>
              <a:t>Organizational redesign to better support </a:t>
            </a:r>
            <a:r>
              <a:rPr lang="en-US" sz="2900" dirty="0" err="1" smtClean="0"/>
              <a:t>MyVA</a:t>
            </a:r>
            <a:r>
              <a:rPr lang="en-US" sz="2900" dirty="0" smtClean="0"/>
              <a:t> model</a:t>
            </a:r>
            <a:endParaRPr lang="en-US" sz="2900" dirty="0"/>
          </a:p>
          <a:p>
            <a:endParaRPr lang="en-US" dirty="0"/>
          </a:p>
        </p:txBody>
      </p:sp>
      <p:sp>
        <p:nvSpPr>
          <p:cNvPr id="4" name="Date Placeholder 3"/>
          <p:cNvSpPr>
            <a:spLocks noGrp="1"/>
          </p:cNvSpPr>
          <p:nvPr>
            <p:ph type="dt" sz="half" idx="10"/>
          </p:nvPr>
        </p:nvSpPr>
        <p:spPr/>
        <p:txBody>
          <a:bodyPr/>
          <a:lstStyle/>
          <a:p>
            <a:fld id="{C9CAB552-81A2-48D2-884A-1C6D370E53BB}"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3</a:t>
            </a:fld>
            <a:endParaRPr lang="en-US" dirty="0"/>
          </a:p>
        </p:txBody>
      </p:sp>
    </p:spTree>
    <p:extLst>
      <p:ext uri="{BB962C8B-B14F-4D97-AF65-F5344CB8AC3E}">
        <p14:creationId xmlns:p14="http://schemas.microsoft.com/office/powerpoint/2010/main" val="54718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800" dirty="0">
                <a:latin typeface="Arial Black" panose="020B0A04020102020204" pitchFamily="34" charset="0"/>
              </a:rPr>
              <a:t>Key </a:t>
            </a:r>
            <a:r>
              <a:rPr lang="en-US" sz="2800" dirty="0" smtClean="0">
                <a:latin typeface="Arial Black" panose="020B0A04020102020204" pitchFamily="34" charset="0"/>
              </a:rPr>
              <a:t>FY16 Focus Areas/Initiatives</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a:t>Improved security controls, remediation of </a:t>
            </a:r>
            <a:r>
              <a:rPr lang="en-US" dirty="0" smtClean="0"/>
              <a:t>material weakness</a:t>
            </a:r>
          </a:p>
          <a:p>
            <a:r>
              <a:rPr lang="en-US" dirty="0"/>
              <a:t>Optimize to support </a:t>
            </a:r>
            <a:r>
              <a:rPr lang="en-US" dirty="0" err="1"/>
              <a:t>MyVA</a:t>
            </a:r>
            <a:r>
              <a:rPr lang="en-US" dirty="0"/>
              <a:t> model</a:t>
            </a:r>
          </a:p>
          <a:p>
            <a:r>
              <a:rPr lang="en-US" dirty="0" smtClean="0"/>
              <a:t>Restructure of significant support contracts for optimal value to the Veteran and the taxpayer</a:t>
            </a:r>
            <a:endParaRPr lang="en-US" dirty="0"/>
          </a:p>
          <a:p>
            <a:r>
              <a:rPr lang="en-US" dirty="0" smtClean="0"/>
              <a:t>Unified National </a:t>
            </a:r>
            <a:r>
              <a:rPr lang="en-US" dirty="0"/>
              <a:t>Service Desk </a:t>
            </a:r>
            <a:r>
              <a:rPr lang="en-US" dirty="0" smtClean="0"/>
              <a:t>support model and standardized </a:t>
            </a:r>
            <a:r>
              <a:rPr lang="en-US" dirty="0"/>
              <a:t>service management </a:t>
            </a:r>
            <a:r>
              <a:rPr lang="en-US" dirty="0" smtClean="0"/>
              <a:t>processes</a:t>
            </a:r>
          </a:p>
          <a:p>
            <a:r>
              <a:rPr lang="en-US" dirty="0"/>
              <a:t>Continued migration of </a:t>
            </a:r>
            <a:r>
              <a:rPr lang="en-US" dirty="0" err="1"/>
              <a:t>VistA</a:t>
            </a:r>
            <a:r>
              <a:rPr lang="en-US" dirty="0"/>
              <a:t> instances to hardened data centers</a:t>
            </a:r>
          </a:p>
          <a:p>
            <a:r>
              <a:rPr lang="en-US" dirty="0"/>
              <a:t>Further infrastructure provisioning for </a:t>
            </a:r>
            <a:r>
              <a:rPr lang="en-US" dirty="0" err="1"/>
              <a:t>VistA</a:t>
            </a:r>
            <a:r>
              <a:rPr lang="en-US" dirty="0"/>
              <a:t> Evolution</a:t>
            </a:r>
          </a:p>
          <a:p>
            <a:r>
              <a:rPr lang="en-US" dirty="0" smtClean="0"/>
              <a:t>Lifecycle refresh and upgrade of aged infrastructure</a:t>
            </a:r>
          </a:p>
          <a:p>
            <a:r>
              <a:rPr lang="en-US" dirty="0"/>
              <a:t>Enterprise Voice System (EVS) national </a:t>
            </a:r>
            <a:r>
              <a:rPr lang="en-US" dirty="0" smtClean="0"/>
              <a:t>project</a:t>
            </a:r>
          </a:p>
          <a:p>
            <a:r>
              <a:rPr lang="en-US" dirty="0" smtClean="0"/>
              <a:t>Tapeless backup solution</a:t>
            </a:r>
          </a:p>
          <a:p>
            <a:r>
              <a:rPr lang="en-US" dirty="0" smtClean="0"/>
              <a:t>Improved Enterprise License Agreements (ELAs) and license management</a:t>
            </a:r>
            <a:endParaRPr lang="en-US" dirty="0"/>
          </a:p>
          <a:p>
            <a:r>
              <a:rPr lang="en-US" dirty="0" smtClean="0"/>
              <a:t>Meet Service Level Agreements (SLAs) for business </a:t>
            </a:r>
            <a:r>
              <a:rPr lang="en-US" dirty="0"/>
              <a:t>systems</a:t>
            </a:r>
          </a:p>
          <a:p>
            <a:endParaRPr lang="en-US" dirty="0"/>
          </a:p>
        </p:txBody>
      </p:sp>
      <p:sp>
        <p:nvSpPr>
          <p:cNvPr id="4" name="Date Placeholder 3"/>
          <p:cNvSpPr>
            <a:spLocks noGrp="1"/>
          </p:cNvSpPr>
          <p:nvPr>
            <p:ph type="dt" sz="half" idx="10"/>
          </p:nvPr>
        </p:nvSpPr>
        <p:spPr/>
        <p:txBody>
          <a:bodyPr/>
          <a:lstStyle/>
          <a:p>
            <a:fld id="{C9CAB552-81A2-48D2-884A-1C6D370E53BB}"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4</a:t>
            </a:fld>
            <a:endParaRPr lang="en-US" dirty="0"/>
          </a:p>
        </p:txBody>
      </p:sp>
    </p:spTree>
    <p:extLst>
      <p:ext uri="{BB962C8B-B14F-4D97-AF65-F5344CB8AC3E}">
        <p14:creationId xmlns:p14="http://schemas.microsoft.com/office/powerpoint/2010/main" val="345646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85800" y="2187575"/>
            <a:ext cx="7772400" cy="1470025"/>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a:endParaRPr lang="en-US" cap="none" dirty="0" smtClean="0">
              <a:latin typeface="Arial Black" panose="020B0A04020102020204" pitchFamily="34" charset="0"/>
            </a:endParaRPr>
          </a:p>
        </p:txBody>
      </p:sp>
      <p:sp>
        <p:nvSpPr>
          <p:cNvPr id="3" name="Title 2"/>
          <p:cNvSpPr>
            <a:spLocks noGrp="1"/>
          </p:cNvSpPr>
          <p:nvPr>
            <p:ph type="title"/>
          </p:nvPr>
        </p:nvSpPr>
        <p:spPr>
          <a:xfrm>
            <a:off x="1219200" y="152400"/>
            <a:ext cx="7315200" cy="1066800"/>
          </a:xfrm>
        </p:spPr>
        <p:txBody>
          <a:bodyPr>
            <a:noAutofit/>
          </a:bodyPr>
          <a:lstStyle/>
          <a:p>
            <a:r>
              <a:rPr lang="en-US" sz="2800" dirty="0" smtClean="0">
                <a:latin typeface="Arial Black" panose="020B0A04020102020204" pitchFamily="34" charset="0"/>
              </a:rPr>
              <a:t>Top Planned FY16 Acquisitions</a:t>
            </a:r>
            <a:endParaRPr lang="en-US" sz="2800" dirty="0">
              <a:latin typeface="Arial Black" panose="020B0A04020102020204" pitchFamily="34" charset="0"/>
            </a:endParaRPr>
          </a:p>
        </p:txBody>
      </p:sp>
      <p:sp>
        <p:nvSpPr>
          <p:cNvPr id="4" name="Date Placeholder 3"/>
          <p:cNvSpPr>
            <a:spLocks noGrp="1"/>
          </p:cNvSpPr>
          <p:nvPr>
            <p:ph type="dt" sz="half" idx="10"/>
          </p:nvPr>
        </p:nvSpPr>
        <p:spPr/>
        <p:txBody>
          <a:bodyPr/>
          <a:lstStyle/>
          <a:p>
            <a:fld id="{DCDBF5AF-128D-46AF-91BD-A62332D67B2A}" type="datetime1">
              <a:rPr lang="en-US" smtClean="0"/>
              <a:t>6/12/2015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5</a:t>
            </a:fld>
            <a:endParaRPr lang="en-US" dirty="0"/>
          </a:p>
        </p:txBody>
      </p:sp>
      <p:cxnSp>
        <p:nvCxnSpPr>
          <p:cNvPr id="8" name="Straight Connector 7"/>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7" name="Rectangle 6"/>
          <p:cNvSpPr/>
          <p:nvPr/>
        </p:nvSpPr>
        <p:spPr>
          <a:xfrm>
            <a:off x="598251" y="1600200"/>
            <a:ext cx="7696200" cy="4832092"/>
          </a:xfrm>
          <a:prstGeom prst="rect">
            <a:avLst/>
          </a:prstGeom>
        </p:spPr>
        <p:txBody>
          <a:bodyPr wrap="square">
            <a:spAutoFit/>
          </a:bodyPr>
          <a:lstStyle/>
          <a:p>
            <a:pPr marL="285750" indent="-285750">
              <a:buFont typeface="Arial" panose="020B0604020202020204" pitchFamily="34" charset="0"/>
              <a:buChar char="•"/>
            </a:pPr>
            <a:r>
              <a:rPr lang="en-US" sz="1400" dirty="0"/>
              <a:t>Enterprise Voice System (EVS)</a:t>
            </a:r>
          </a:p>
          <a:p>
            <a:pPr marL="285750" indent="-285750">
              <a:buFont typeface="Arial" panose="020B0604020202020204" pitchFamily="34" charset="0"/>
              <a:buChar char="•"/>
            </a:pPr>
            <a:r>
              <a:rPr lang="en-US" sz="1400" dirty="0"/>
              <a:t>Service Desk Services</a:t>
            </a:r>
          </a:p>
          <a:p>
            <a:pPr marL="285750" indent="-285750">
              <a:buFont typeface="Arial" panose="020B0604020202020204" pitchFamily="34" charset="0"/>
              <a:buChar char="•"/>
            </a:pPr>
            <a:r>
              <a:rPr lang="en-US" sz="1400" dirty="0"/>
              <a:t>Service Desk Support Services</a:t>
            </a:r>
          </a:p>
          <a:p>
            <a:pPr marL="285750" indent="-285750">
              <a:buFont typeface="Arial" panose="020B0604020202020204" pitchFamily="34" charset="0"/>
              <a:buChar char="•"/>
            </a:pPr>
            <a:r>
              <a:rPr lang="en-US" sz="1400" dirty="0" smtClean="0"/>
              <a:t>Data Center Acquisition (DCAT)-4 </a:t>
            </a:r>
            <a:r>
              <a:rPr lang="en-US" sz="1400" dirty="0"/>
              <a:t>Contract</a:t>
            </a:r>
          </a:p>
          <a:p>
            <a:pPr marL="285750" indent="-285750">
              <a:buFont typeface="Arial" panose="020B0604020202020204" pitchFamily="34" charset="0"/>
              <a:buChar char="•"/>
            </a:pPr>
            <a:r>
              <a:rPr lang="en-US" sz="1400" dirty="0"/>
              <a:t>Hosted Infrastructure Virtual Environment (HIVE)</a:t>
            </a:r>
          </a:p>
          <a:p>
            <a:pPr marL="285750" indent="-285750">
              <a:buFont typeface="Arial" panose="020B0604020202020204" pitchFamily="34" charset="0"/>
              <a:buChar char="•"/>
            </a:pPr>
            <a:r>
              <a:rPr lang="en-US" sz="1400" dirty="0"/>
              <a:t>Data Center Equipment Refresh and Augmentation</a:t>
            </a:r>
          </a:p>
          <a:p>
            <a:pPr marL="285750" indent="-285750">
              <a:buFont typeface="Arial" panose="020B0604020202020204" pitchFamily="34" charset="0"/>
              <a:buChar char="•"/>
            </a:pPr>
            <a:r>
              <a:rPr lang="en-US" sz="1400" dirty="0"/>
              <a:t>System Center Configuration Manager (SCCM/CM) 2012 Migration</a:t>
            </a:r>
          </a:p>
          <a:p>
            <a:pPr marL="285750" indent="-285750">
              <a:buFont typeface="Arial" panose="020B0604020202020204" pitchFamily="34" charset="0"/>
              <a:buChar char="•"/>
            </a:pPr>
            <a:r>
              <a:rPr lang="en-US" sz="1400" dirty="0"/>
              <a:t>Operating System Deployment (OSD) Driver Management and Patching Tools</a:t>
            </a:r>
          </a:p>
          <a:p>
            <a:pPr marL="285750" indent="-285750">
              <a:buFont typeface="Arial" panose="020B0604020202020204" pitchFamily="34" charset="0"/>
              <a:buChar char="•"/>
            </a:pPr>
            <a:r>
              <a:rPr lang="en-US" sz="1400" dirty="0"/>
              <a:t>Group Encrypted Transport – Virtual Private Network (GETVPN) Acquisition Installation and Activations</a:t>
            </a:r>
          </a:p>
          <a:p>
            <a:pPr marL="285750" indent="-285750">
              <a:buFont typeface="Arial" panose="020B0604020202020204" pitchFamily="34" charset="0"/>
              <a:buChar char="•"/>
            </a:pPr>
            <a:r>
              <a:rPr lang="en-US" sz="1400" dirty="0"/>
              <a:t>Lifecycle Endpoint Refresh</a:t>
            </a:r>
          </a:p>
          <a:p>
            <a:pPr marL="285750" indent="-285750">
              <a:buFont typeface="Arial" panose="020B0604020202020204" pitchFamily="34" charset="0"/>
              <a:buChar char="•"/>
            </a:pPr>
            <a:r>
              <a:rPr lang="en-US" sz="1400" dirty="0"/>
              <a:t>Lifecycle Infrastructure Refresh</a:t>
            </a:r>
          </a:p>
          <a:p>
            <a:pPr marL="285750" indent="-285750">
              <a:buFont typeface="Arial" panose="020B0604020202020204" pitchFamily="34" charset="0"/>
              <a:buChar char="•"/>
            </a:pPr>
            <a:r>
              <a:rPr lang="en-US" sz="1400" dirty="0"/>
              <a:t>Visibility to Virtualization</a:t>
            </a:r>
          </a:p>
          <a:p>
            <a:pPr marL="285750" indent="-285750">
              <a:buFont typeface="Arial" panose="020B0604020202020204" pitchFamily="34" charset="0"/>
              <a:buChar char="•"/>
            </a:pPr>
            <a:r>
              <a:rPr lang="en-US" sz="1400" dirty="0"/>
              <a:t>National Tapeless Backup Solution</a:t>
            </a:r>
          </a:p>
          <a:p>
            <a:pPr marL="285750" indent="-285750">
              <a:buFont typeface="Arial" panose="020B0604020202020204" pitchFamily="34" charset="0"/>
              <a:buChar char="•"/>
            </a:pPr>
            <a:r>
              <a:rPr lang="en-US" sz="1400" dirty="0"/>
              <a:t>Virtualization </a:t>
            </a:r>
            <a:r>
              <a:rPr lang="en-US" sz="1400" dirty="0" smtClean="0"/>
              <a:t>Augmentation</a:t>
            </a:r>
          </a:p>
          <a:p>
            <a:pPr marL="285750" indent="-285750">
              <a:buFont typeface="Arial" panose="020B0604020202020204" pitchFamily="34" charset="0"/>
              <a:buChar char="•"/>
            </a:pPr>
            <a:r>
              <a:rPr lang="en-US" sz="1400" dirty="0"/>
              <a:t>Telecom Expense Manager  (TEM)</a:t>
            </a:r>
          </a:p>
          <a:p>
            <a:pPr marL="285750" indent="-285750">
              <a:buFont typeface="Arial" panose="020B0604020202020204" pitchFamily="34" charset="0"/>
              <a:buChar char="•"/>
            </a:pPr>
            <a:r>
              <a:rPr lang="en-US" sz="1400" dirty="0" err="1" smtClean="0"/>
              <a:t>Centrify</a:t>
            </a:r>
            <a:r>
              <a:rPr lang="en-US" sz="1400" dirty="0" smtClean="0"/>
              <a:t> </a:t>
            </a:r>
            <a:r>
              <a:rPr lang="en-US" sz="1400" dirty="0"/>
              <a:t>Licensing</a:t>
            </a:r>
          </a:p>
          <a:p>
            <a:pPr marL="285750" indent="-285750">
              <a:buFont typeface="Arial" panose="020B0604020202020204" pitchFamily="34" charset="0"/>
              <a:buChar char="•"/>
            </a:pPr>
            <a:r>
              <a:rPr lang="en-US" sz="1400" dirty="0"/>
              <a:t>Hyper Converged Virtualization Solutions</a:t>
            </a:r>
          </a:p>
          <a:p>
            <a:pPr marL="285750" indent="-285750">
              <a:buFont typeface="Arial" panose="020B0604020202020204" pitchFamily="34" charset="0"/>
              <a:buChar char="•"/>
            </a:pPr>
            <a:r>
              <a:rPr lang="en-US" sz="1400" dirty="0"/>
              <a:t>Research Storage and Backup</a:t>
            </a:r>
          </a:p>
          <a:p>
            <a:pPr marL="285750" indent="-285750">
              <a:buFont typeface="Arial" panose="020B0604020202020204" pitchFamily="34" charset="0"/>
              <a:buChar char="•"/>
            </a:pPr>
            <a:r>
              <a:rPr lang="en-US" sz="1400" dirty="0"/>
              <a:t>Two Factor Strong Authentication</a:t>
            </a:r>
          </a:p>
          <a:p>
            <a:pPr marL="285750" indent="-285750">
              <a:buFont typeface="Arial" panose="020B0604020202020204" pitchFamily="34" charset="0"/>
              <a:buChar char="•"/>
            </a:pPr>
            <a:r>
              <a:rPr lang="en-US" sz="1400" dirty="0"/>
              <a:t>Cisco Enterprise License Agreement (ELA)</a:t>
            </a:r>
          </a:p>
          <a:p>
            <a:pPr marL="285750" indent="-285750">
              <a:buFont typeface="Arial" panose="020B0604020202020204" pitchFamily="34" charset="0"/>
              <a:buChar char="•"/>
            </a:pPr>
            <a:r>
              <a:rPr lang="en-US" sz="1400" dirty="0"/>
              <a:t>VMWare </a:t>
            </a:r>
            <a:r>
              <a:rPr lang="en-US" sz="1400" dirty="0" smtClean="0"/>
              <a:t>ELA</a:t>
            </a:r>
          </a:p>
        </p:txBody>
      </p:sp>
    </p:spTree>
    <p:extLst>
      <p:ext uri="{BB962C8B-B14F-4D97-AF65-F5344CB8AC3E}">
        <p14:creationId xmlns:p14="http://schemas.microsoft.com/office/powerpoint/2010/main" val="150832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6</a:t>
            </a:fld>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3200" dirty="0">
                <a:latin typeface="+mn-lt"/>
              </a:rPr>
              <a:t>Title</a:t>
            </a:r>
            <a:r>
              <a:rPr lang="en-US" sz="3200" dirty="0" smtClean="0">
                <a:latin typeface="+mn-lt"/>
              </a:rPr>
              <a:t>: Enterprise Voice System (EVS)</a:t>
            </a:r>
            <a:endParaRPr lang="en-US" sz="3200" dirty="0">
              <a:latin typeface="+mn-lt"/>
            </a:endParaRPr>
          </a:p>
          <a:p>
            <a:r>
              <a:rPr lang="en-US" sz="3200" dirty="0">
                <a:latin typeface="+mn-lt"/>
              </a:rPr>
              <a:t>Description</a:t>
            </a:r>
            <a:r>
              <a:rPr lang="en-US" sz="3200" dirty="0" smtClean="0">
                <a:latin typeface="+mn-lt"/>
              </a:rPr>
              <a:t>: Equipment purchases (site readiness), Project Management Office (PMO) support, Implementation for an integrated enterprise voice system replacing VA’s PBX systems</a:t>
            </a:r>
            <a:endParaRPr lang="en-US" sz="3200" dirty="0">
              <a:latin typeface="+mn-lt"/>
            </a:endParaRPr>
          </a:p>
          <a:p>
            <a:r>
              <a:rPr lang="en-US" sz="3200" dirty="0" smtClean="0">
                <a:latin typeface="+mn-lt"/>
              </a:rPr>
              <a:t>Est Value: $30 - 60M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a:t>
            </a:r>
            <a:r>
              <a:rPr lang="en-US" sz="3200" dirty="0">
                <a:latin typeface="+mn-lt"/>
              </a:rPr>
              <a:t>1st - 2nd Quarter</a:t>
            </a: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t>Enterprise </a:t>
            </a:r>
            <a:r>
              <a:rPr lang="en-US" sz="3600" dirty="0"/>
              <a:t>Voice System (EVS)</a:t>
            </a: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92285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7</a:t>
            </a:fld>
            <a:endParaRPr lang="en-US" dirty="0"/>
          </a:p>
        </p:txBody>
      </p:sp>
      <p:sp>
        <p:nvSpPr>
          <p:cNvPr id="3" name="Content Placeholder 2"/>
          <p:cNvSpPr>
            <a:spLocks noGrp="1"/>
          </p:cNvSpPr>
          <p:nvPr>
            <p:ph idx="1"/>
          </p:nvPr>
        </p:nvSpPr>
        <p:spPr>
          <a:xfrm>
            <a:off x="457200" y="1676400"/>
            <a:ext cx="8458200" cy="4572000"/>
          </a:xfrm>
        </p:spPr>
        <p:txBody>
          <a:bodyPr>
            <a:normAutofit fontScale="70000" lnSpcReduction="20000"/>
          </a:bodyPr>
          <a:lstStyle/>
          <a:p>
            <a:r>
              <a:rPr lang="en-US" sz="3200" dirty="0">
                <a:latin typeface="+mn-lt"/>
              </a:rPr>
              <a:t>Title</a:t>
            </a:r>
            <a:r>
              <a:rPr lang="en-US" sz="3200" dirty="0" smtClean="0">
                <a:latin typeface="+mn-lt"/>
              </a:rPr>
              <a:t>: Service Desk Services</a:t>
            </a:r>
            <a:endParaRPr lang="en-US" sz="3200" dirty="0">
              <a:latin typeface="+mn-lt"/>
            </a:endParaRPr>
          </a:p>
          <a:p>
            <a:r>
              <a:rPr lang="en-US" sz="3200" dirty="0">
                <a:latin typeface="+mn-lt"/>
              </a:rPr>
              <a:t>Description</a:t>
            </a:r>
            <a:r>
              <a:rPr lang="en-US" sz="3200" dirty="0" smtClean="0">
                <a:latin typeface="+mn-lt"/>
              </a:rPr>
              <a:t>: Provide service desk technician professionals to assist in handling over 3M service contacts per year.  National Service Desk has expanded service offerings to include extensive Incident and Problem management processes, with an estimated 1,000 Swift Action and Triage (SWAT) events per year.  The Network and Security Function of the National Service Desk manages the Secure Sockets Layer (SSL) Certificate process and PKI authoring, requiring specific skills sets to help with this program.  The Development and Operations Function has expanded services to provide support for system and application rollouts.</a:t>
            </a:r>
            <a:endParaRPr lang="en-US" sz="3200" dirty="0">
              <a:latin typeface="+mn-lt"/>
            </a:endParaRPr>
          </a:p>
          <a:p>
            <a:r>
              <a:rPr lang="en-US" sz="3200" dirty="0" smtClean="0">
                <a:latin typeface="+mn-lt"/>
              </a:rPr>
              <a:t>Est Value: $20-50M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Unknown</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pPr>
              <a:tabLst>
                <a:tab pos="796925" algn="l"/>
              </a:tabLst>
            </a:pPr>
            <a:r>
              <a:rPr lang="en-US" sz="3600" dirty="0" smtClean="0"/>
              <a:t>Service </a:t>
            </a:r>
            <a:r>
              <a:rPr lang="en-US" sz="3600" dirty="0"/>
              <a:t>Desk Services</a:t>
            </a: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27800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8</a:t>
            </a:fld>
            <a:endParaRPr lang="en-US" dirty="0"/>
          </a:p>
        </p:txBody>
      </p:sp>
      <p:sp>
        <p:nvSpPr>
          <p:cNvPr id="3" name="Content Placeholder 2"/>
          <p:cNvSpPr>
            <a:spLocks noGrp="1"/>
          </p:cNvSpPr>
          <p:nvPr>
            <p:ph idx="1"/>
          </p:nvPr>
        </p:nvSpPr>
        <p:spPr>
          <a:xfrm>
            <a:off x="457200" y="1676400"/>
            <a:ext cx="8458200" cy="4572000"/>
          </a:xfrm>
        </p:spPr>
        <p:txBody>
          <a:bodyPr>
            <a:normAutofit fontScale="85000" lnSpcReduction="10000"/>
          </a:bodyPr>
          <a:lstStyle/>
          <a:p>
            <a:r>
              <a:rPr lang="en-US" sz="3200" dirty="0">
                <a:latin typeface="+mn-lt"/>
              </a:rPr>
              <a:t>Title</a:t>
            </a:r>
            <a:r>
              <a:rPr lang="en-US" sz="3200" dirty="0" smtClean="0">
                <a:latin typeface="+mn-lt"/>
              </a:rPr>
              <a:t>: Service Desk Support Services</a:t>
            </a:r>
            <a:endParaRPr lang="en-US" sz="3200" dirty="0">
              <a:latin typeface="+mn-lt"/>
            </a:endParaRPr>
          </a:p>
          <a:p>
            <a:r>
              <a:rPr lang="en-US" sz="3200" dirty="0">
                <a:latin typeface="+mn-lt"/>
              </a:rPr>
              <a:t>Description</a:t>
            </a:r>
            <a:r>
              <a:rPr lang="en-US" sz="3200" dirty="0" smtClean="0">
                <a:latin typeface="+mn-lt"/>
              </a:rPr>
              <a:t>: National Service Desk Support Services provides the tools and processes required to support the National Service Desk.  This includes process integration, training development and delivery, metrics and analysis, reporting, quality assurance, administrative support, content management/web development of SharePoint sites and support of the automated call distribution system.</a:t>
            </a:r>
            <a:endParaRPr lang="en-US" sz="3200" dirty="0">
              <a:latin typeface="+mn-lt"/>
            </a:endParaRPr>
          </a:p>
          <a:p>
            <a:r>
              <a:rPr lang="en-US" sz="3200" dirty="0" smtClean="0">
                <a:latin typeface="+mn-lt"/>
              </a:rPr>
              <a:t>Est Value: $6-11M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Unknown</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pPr>
              <a:tabLst>
                <a:tab pos="796925" algn="l"/>
              </a:tabLst>
            </a:pPr>
            <a:r>
              <a:rPr lang="en-US" dirty="0" smtClean="0">
                <a:latin typeface="Arial Black" panose="020B0A04020102020204" pitchFamily="34" charset="0"/>
              </a:rPr>
              <a:t>Service </a:t>
            </a:r>
            <a:r>
              <a:rPr lang="en-US" dirty="0">
                <a:latin typeface="Arial Black" panose="020B0A04020102020204" pitchFamily="34" charset="0"/>
              </a:rPr>
              <a:t>Desk Support Services</a:t>
            </a: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874169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3B38F117-EF78-4BE5-A844-67C6FCA25A54}" type="datetime1">
              <a:rPr lang="en-US" smtClean="0"/>
              <a:t>6/12/2015</a:t>
            </a:fld>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9</a:t>
            </a:fld>
            <a:endParaRPr lang="en-US" dirty="0"/>
          </a:p>
        </p:txBody>
      </p:sp>
      <p:sp>
        <p:nvSpPr>
          <p:cNvPr id="3" name="Content Placeholder 2"/>
          <p:cNvSpPr>
            <a:spLocks noGrp="1"/>
          </p:cNvSpPr>
          <p:nvPr>
            <p:ph idx="1"/>
          </p:nvPr>
        </p:nvSpPr>
        <p:spPr>
          <a:xfrm>
            <a:off x="457200" y="1676400"/>
            <a:ext cx="8458200" cy="4572000"/>
          </a:xfrm>
        </p:spPr>
        <p:txBody>
          <a:bodyPr>
            <a:normAutofit fontScale="92500"/>
          </a:bodyPr>
          <a:lstStyle/>
          <a:p>
            <a:r>
              <a:rPr lang="en-US" sz="3200" dirty="0">
                <a:latin typeface="+mn-lt"/>
              </a:rPr>
              <a:t>Title</a:t>
            </a:r>
            <a:r>
              <a:rPr lang="en-US" sz="3200" dirty="0" smtClean="0">
                <a:latin typeface="+mn-lt"/>
              </a:rPr>
              <a:t>: Data Center Acquisition (DCAT)-4 Re-compete </a:t>
            </a:r>
          </a:p>
          <a:p>
            <a:r>
              <a:rPr lang="en-US" sz="3200" dirty="0" smtClean="0">
                <a:latin typeface="+mn-lt"/>
              </a:rPr>
              <a:t>Description: Labor Support </a:t>
            </a:r>
            <a:r>
              <a:rPr lang="en-US" sz="3200" dirty="0">
                <a:latin typeface="+mn-lt"/>
              </a:rPr>
              <a:t>contract for VA Enterprise Operations Data Centers, which provide a complete suite of secure IT data center services </a:t>
            </a:r>
            <a:r>
              <a:rPr lang="en-US" sz="3200" dirty="0" smtClean="0">
                <a:latin typeface="+mn-lt"/>
              </a:rPr>
              <a:t>including </a:t>
            </a:r>
            <a:r>
              <a:rPr lang="en-US" sz="3200" dirty="0">
                <a:latin typeface="+mn-lt"/>
              </a:rPr>
              <a:t>Service Planning / Architecture, Security Services, Hosting / Monitoring, Business Continuity / Recovery, </a:t>
            </a:r>
            <a:r>
              <a:rPr lang="en-US" sz="3200" dirty="0" smtClean="0">
                <a:latin typeface="+mn-lt"/>
              </a:rPr>
              <a:t>Managed </a:t>
            </a:r>
            <a:r>
              <a:rPr lang="en-US" sz="3200" dirty="0">
                <a:latin typeface="+mn-lt"/>
              </a:rPr>
              <a:t>Hosting Services</a:t>
            </a:r>
            <a:r>
              <a:rPr lang="en-US" sz="3200" dirty="0" smtClean="0">
                <a:latin typeface="+mn-lt"/>
              </a:rPr>
              <a:t>, etc.</a:t>
            </a:r>
            <a:endParaRPr lang="en-US" sz="3200" dirty="0">
              <a:latin typeface="+mn-lt"/>
            </a:endParaRPr>
          </a:p>
          <a:p>
            <a:r>
              <a:rPr lang="en-US" sz="3200" dirty="0" smtClean="0">
                <a:latin typeface="+mn-lt"/>
              </a:rPr>
              <a:t>Est Value: $100-165M</a:t>
            </a:r>
            <a:endParaRPr lang="en-US" sz="3200" dirty="0">
              <a:latin typeface="+mn-lt"/>
            </a:endParaRPr>
          </a:p>
          <a:p>
            <a:r>
              <a:rPr lang="en-US" sz="3200" dirty="0" smtClean="0">
                <a:latin typeface="+mn-lt"/>
              </a:rPr>
              <a:t>Est </a:t>
            </a:r>
            <a:r>
              <a:rPr lang="en-US" sz="3200" dirty="0">
                <a:latin typeface="+mn-lt"/>
              </a:rPr>
              <a:t>Award Date</a:t>
            </a:r>
            <a:r>
              <a:rPr lang="en-US" sz="3200" dirty="0" smtClean="0">
                <a:latin typeface="+mn-lt"/>
              </a:rPr>
              <a:t>: 12/31/15</a:t>
            </a:r>
            <a:endParaRPr lang="en-US" sz="3200" dirty="0">
              <a:latin typeface="+mn-lt"/>
            </a:endParaRPr>
          </a:p>
        </p:txBody>
      </p:sp>
      <p:sp>
        <p:nvSpPr>
          <p:cNvPr id="4" name="Title 3"/>
          <p:cNvSpPr>
            <a:spLocks noGrp="1"/>
          </p:cNvSpPr>
          <p:nvPr>
            <p:ph type="title"/>
          </p:nvPr>
        </p:nvSpPr>
        <p:spPr>
          <a:xfrm>
            <a:off x="1219200" y="152400"/>
            <a:ext cx="7239000" cy="1066800"/>
          </a:xfrm>
        </p:spPr>
        <p:txBody>
          <a:bodyPr>
            <a:noAutofit/>
          </a:bodyPr>
          <a:lstStyle/>
          <a:p>
            <a:pPr>
              <a:tabLst>
                <a:tab pos="796925" algn="l"/>
              </a:tabLst>
            </a:pPr>
            <a:r>
              <a:rPr lang="en-US" sz="3600" dirty="0" smtClean="0"/>
              <a:t>DCAT-4 Contract</a:t>
            </a:r>
            <a:endParaRPr lang="en-US" sz="36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29499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_VA_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425B0A-C5AF-4AD1-B263-D72105FB43DA}">
  <ds:schemaRefs>
    <ds:schemaRef ds:uri="http://schemas.microsoft.com/sharepoint/v3/contenttype/forms"/>
  </ds:schemaRefs>
</ds:datastoreItem>
</file>

<file path=customXml/itemProps2.xml><?xml version="1.0" encoding="utf-8"?>
<ds:datastoreItem xmlns:ds="http://schemas.openxmlformats.org/officeDocument/2006/customXml" ds:itemID="{4EF27E47-4228-4987-8979-B7DA73790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3826583-026B-4E41-9033-592965A0FD22}">
  <ds:schemaRefs>
    <ds:schemaRef ds:uri="http://schemas.microsoft.com/office/2006/metadata/propertie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Blank_VA_PowerPoint</Template>
  <TotalTime>0</TotalTime>
  <Words>1837</Words>
  <Application>Microsoft Office PowerPoint</Application>
  <PresentationFormat>On-screen Show (4:3)</PresentationFormat>
  <Paragraphs>282</Paragraphs>
  <Slides>26</Slides>
  <Notes>24</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Blank_VA_PowerPoint</vt:lpstr>
      <vt:lpstr>Custom Design</vt:lpstr>
      <vt:lpstr>Information Technology Advanced Planning Briefing for Industry</vt:lpstr>
      <vt:lpstr>Agenda</vt:lpstr>
      <vt:lpstr>Key FY15 Accomplishments</vt:lpstr>
      <vt:lpstr>Key FY16 Focus Areas/Initiatives</vt:lpstr>
      <vt:lpstr>Top Planned FY16 Acquisitions</vt:lpstr>
      <vt:lpstr>Enterprise Voice System (EVS)</vt:lpstr>
      <vt:lpstr>Service Desk Services</vt:lpstr>
      <vt:lpstr>Service Desk Support Services</vt:lpstr>
      <vt:lpstr>DCAT-4 Contract</vt:lpstr>
      <vt:lpstr>Hosted Infrastructure Virtual Environment (HIVE)</vt:lpstr>
      <vt:lpstr>Data Center Equipment Refresh and Augmentation</vt:lpstr>
      <vt:lpstr>System Center Configuration Manager (SCCM/CM) 2012 Migration</vt:lpstr>
      <vt:lpstr>Operating System Deployment (OSD) Driver Management and Patching Tools</vt:lpstr>
      <vt:lpstr>Group Encrypted Transport – Virtual Private Network (GETVPN) Acquisition Installation and Activations</vt:lpstr>
      <vt:lpstr>Lifecycle Endpoint Refresh</vt:lpstr>
      <vt:lpstr>Lifecycle Infrastructure Refresh</vt:lpstr>
      <vt:lpstr>Visibility to Virtualization</vt:lpstr>
      <vt:lpstr>National Tapeless Backup Solution</vt:lpstr>
      <vt:lpstr>Converged Virtualization Augmentation</vt:lpstr>
      <vt:lpstr>Telecom Expense Manager  (TEM)</vt:lpstr>
      <vt:lpstr>Centrify Licensing</vt:lpstr>
      <vt:lpstr>Hyper Converged Virtualization Solutions</vt:lpstr>
      <vt:lpstr>Research Storage and Backup</vt:lpstr>
      <vt:lpstr>Two Factor Strong Authentication</vt:lpstr>
      <vt:lpstr>Cisco ELA</vt:lpstr>
      <vt:lpstr>VMWare ELA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2015-04-20T16:23:59Z</dcterms:created>
  <dcterms:modified xsi:type="dcterms:W3CDTF">2015-06-12T18:27:59Z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