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8"/>
  </p:notesMasterIdLst>
  <p:sldIdLst>
    <p:sldId id="348" r:id="rId2"/>
    <p:sldId id="343" r:id="rId3"/>
    <p:sldId id="352" r:id="rId4"/>
    <p:sldId id="373" r:id="rId5"/>
    <p:sldId id="353" r:id="rId6"/>
    <p:sldId id="364" r:id="rId7"/>
    <p:sldId id="365" r:id="rId8"/>
    <p:sldId id="367" r:id="rId9"/>
    <p:sldId id="366" r:id="rId10"/>
    <p:sldId id="368" r:id="rId11"/>
    <p:sldId id="370" r:id="rId12"/>
    <p:sldId id="369" r:id="rId13"/>
    <p:sldId id="375" r:id="rId14"/>
    <p:sldId id="374" r:id="rId15"/>
    <p:sldId id="376" r:id="rId16"/>
    <p:sldId id="350" r:id="rId1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6581" autoAdjust="0"/>
  </p:normalViewPr>
  <p:slideViewPr>
    <p:cSldViewPr>
      <p:cViewPr>
        <p:scale>
          <a:sx n="80" d="100"/>
          <a:sy n="80" d="100"/>
        </p:scale>
        <p:origin x="-77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299334111013909E-2"/>
          <c:y val="3.1633488828786263E-2"/>
          <c:w val="0.67640164771070288"/>
          <c:h val="0.911478728394377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1889715174492071"/>
                  <c:y val="-0.2252070995719585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178988043161257E-2"/>
                  <c:y val="-3.637833539514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009587343248762E-2"/>
                  <c:y val="-1.9484030249473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Operations</c:v>
                </c:pt>
                <c:pt idx="1">
                  <c:v>Operations Support</c:v>
                </c:pt>
                <c:pt idx="2">
                  <c:v>Studies / Analysis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0.82990866175607658</c:v>
                </c:pt>
                <c:pt idx="1">
                  <c:v>0.14756229606040114</c:v>
                </c:pt>
                <c:pt idx="2">
                  <c:v>2.2529042183522318E-2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Distribution of Private-Sector Partnership Opportunities</a:t>
            </a:r>
            <a:endParaRPr lang="en-US" dirty="0"/>
          </a:p>
        </c:rich>
      </c:tx>
      <c:layout/>
      <c:overlay val="0"/>
    </c:title>
    <c:autoTitleDeleted val="0"/>
    <c:view3D>
      <c:rotX val="30"/>
      <c:rotY val="1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Distribution of Projects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6.9514435695538057E-2"/>
                  <c:y val="-0.1626760978823733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061485369884339E-3"/>
                  <c:y val="-0.126171380543764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Operations</c:v>
                </c:pt>
                <c:pt idx="1">
                  <c:v>Operations Support</c:v>
                </c:pt>
                <c:pt idx="2">
                  <c:v>Studies / Analysis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8.98876404494382E-2</c:v>
                </c:pt>
                <c:pt idx="1">
                  <c:v>0.7528089887640449</c:v>
                </c:pt>
                <c:pt idx="2">
                  <c:v>0.15730337078651685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6" tIns="48324" rIns="96646" bIns="48324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6" tIns="48324" rIns="96646" bIns="483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3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11/05/2013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PDUSB Danny Pummill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Veterans Benefits Administration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November 6, 2013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VCIP Project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r>
              <a:rPr lang="en-US" sz="1800" b="1" dirty="0" smtClean="0"/>
              <a:t>Background</a:t>
            </a:r>
            <a:r>
              <a:rPr lang="en-US" sz="1800" b="1" dirty="0"/>
              <a:t>:</a:t>
            </a:r>
          </a:p>
          <a:p>
            <a:pPr lvl="1"/>
            <a:r>
              <a:rPr lang="en-US" sz="1600" dirty="0" smtClean="0"/>
              <a:t>A principal component of VBA’s Transformation plan is to fully transition into a paperless disability claims processing environment</a:t>
            </a:r>
          </a:p>
          <a:p>
            <a:pPr lvl="1"/>
            <a:r>
              <a:rPr lang="en-US" sz="1600" dirty="0" smtClean="0"/>
              <a:t>The Veterans Benefits Management System (VBMS), VBA’s web-based digital processing system, is fully deployed to all 56 regional offices </a:t>
            </a:r>
          </a:p>
          <a:p>
            <a:pPr lvl="1"/>
            <a:r>
              <a:rPr lang="en-US" sz="1600" dirty="0" smtClean="0"/>
              <a:t>Transitioning the intake of paper claims and claims-related source material to digital images and data is a critical success factor to ensure VBMS is optimally leveraged</a:t>
            </a:r>
          </a:p>
          <a:p>
            <a:r>
              <a:rPr lang="en-US" sz="1800" b="1" dirty="0" smtClean="0"/>
              <a:t>Program/Project Manager:  </a:t>
            </a:r>
            <a:r>
              <a:rPr lang="en-US" sz="1800" dirty="0" smtClean="0"/>
              <a:t>Office of Business Process Integration</a:t>
            </a:r>
          </a:p>
          <a:p>
            <a:r>
              <a:rPr lang="en-US" sz="1800" b="1" dirty="0" smtClean="0"/>
              <a:t>Current </a:t>
            </a:r>
            <a:r>
              <a:rPr lang="en-US" sz="1800" b="1" dirty="0"/>
              <a:t>Status:  </a:t>
            </a:r>
          </a:p>
          <a:p>
            <a:pPr lvl="1"/>
            <a:r>
              <a:rPr lang="en-US" sz="1600" dirty="0" smtClean="0"/>
              <a:t>Initiated contracts in July ‘12 with two vendors to provide document conversion services</a:t>
            </a:r>
            <a:endParaRPr lang="en-US" sz="1600" dirty="0"/>
          </a:p>
          <a:p>
            <a:pPr lvl="1"/>
            <a:r>
              <a:rPr lang="en-US" sz="1600" dirty="0" smtClean="0"/>
              <a:t>VBMS electronic folders (</a:t>
            </a:r>
            <a:r>
              <a:rPr lang="en-US" sz="1600" dirty="0" err="1" smtClean="0"/>
              <a:t>eFolders</a:t>
            </a:r>
            <a:r>
              <a:rPr lang="en-US" sz="1600" dirty="0" smtClean="0"/>
              <a:t>) are populated with images and data extracted from paper files – as of this month, VCIP achieved over 315 million images uploaded to </a:t>
            </a:r>
            <a:r>
              <a:rPr lang="en-US" sz="1600" dirty="0" err="1" smtClean="0"/>
              <a:t>eFolders</a:t>
            </a:r>
            <a:endParaRPr lang="en-US" sz="1600" dirty="0" smtClean="0"/>
          </a:p>
          <a:p>
            <a:pPr lvl="1"/>
            <a:r>
              <a:rPr lang="en-US" sz="1600" dirty="0" smtClean="0"/>
              <a:t>This contract also enables VBA to utilize data-driven, statistically valid sampling methods to ensure document conversation standards are met</a:t>
            </a:r>
            <a:endParaRPr lang="en-US" sz="1600" dirty="0"/>
          </a:p>
          <a:p>
            <a:r>
              <a:rPr lang="en-US" sz="1800" b="1" dirty="0" smtClean="0"/>
              <a:t>Future Trends/Opportunities:</a:t>
            </a:r>
          </a:p>
          <a:p>
            <a:pPr lvl="1"/>
            <a:r>
              <a:rPr lang="en-US" sz="1600" dirty="0" smtClean="0"/>
              <a:t>Throughout FY 2014 the VCIP team anticipates a growth rate of 48+ million images/month </a:t>
            </a:r>
          </a:p>
          <a:p>
            <a:pPr lvl="1"/>
            <a:r>
              <a:rPr lang="en-US" sz="1600" dirty="0" smtClean="0"/>
              <a:t>VCIP is a key enabler of VBA’s Transformation Plan for VA to completes its goals in 2015</a:t>
            </a:r>
            <a:endParaRPr lang="en-US" sz="16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43400" y="1752600"/>
            <a:ext cx="4572000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VBA is focused on </a:t>
            </a:r>
            <a:r>
              <a:rPr lang="en-US" b="1" dirty="0" smtClean="0"/>
              <a:t>increasing production</a:t>
            </a:r>
            <a:r>
              <a:rPr lang="en-US" dirty="0" smtClean="0"/>
              <a:t> of benefits claims and </a:t>
            </a:r>
            <a:r>
              <a:rPr lang="en-US" b="1" dirty="0" smtClean="0"/>
              <a:t>increasing quality and accuracy </a:t>
            </a:r>
            <a:r>
              <a:rPr lang="en-US" dirty="0" smtClean="0"/>
              <a:t>of decisions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Training is critical to transformation’s goal to improve quality to </a:t>
            </a:r>
            <a:r>
              <a:rPr lang="en-US" b="1" dirty="0" smtClean="0"/>
              <a:t>98%</a:t>
            </a:r>
            <a:r>
              <a:rPr lang="en-US" dirty="0" smtClean="0"/>
              <a:t> by 2015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VBA developed a national training curriculum, and launched Quality Review Teams to conduct in-process reviews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In June 2011, before transformation began, 12-month quality was </a:t>
            </a:r>
            <a:r>
              <a:rPr lang="en-US" b="1" dirty="0" smtClean="0"/>
              <a:t>83%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Today, our 3-month quality is at </a:t>
            </a:r>
            <a:r>
              <a:rPr lang="en-US" b="1" dirty="0" smtClean="0"/>
              <a:t>90% </a:t>
            </a:r>
            <a:r>
              <a:rPr lang="en-US" dirty="0" smtClean="0"/>
              <a:t>–medical issue level quality is </a:t>
            </a:r>
            <a:r>
              <a:rPr lang="en-US" b="1" dirty="0" smtClean="0"/>
              <a:t>97%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VBA also relies heavily on contractor support for </a:t>
            </a:r>
            <a:r>
              <a:rPr lang="en-US" b="1" dirty="0" smtClean="0"/>
              <a:t>program management </a:t>
            </a:r>
            <a:r>
              <a:rPr lang="en-US" dirty="0" smtClean="0"/>
              <a:t>to carry out day-to-day operations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47675" y="1819275"/>
            <a:ext cx="3695700" cy="4572000"/>
            <a:chOff x="571500" y="1752600"/>
            <a:chExt cx="3695700" cy="4572000"/>
          </a:xfrm>
        </p:grpSpPr>
        <p:sp>
          <p:nvSpPr>
            <p:cNvPr id="14" name="Rectangle 13"/>
            <p:cNvSpPr/>
            <p:nvPr/>
          </p:nvSpPr>
          <p:spPr>
            <a:xfrm>
              <a:off x="571500" y="1752600"/>
              <a:ext cx="36957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Operations Support</a:t>
              </a:r>
              <a:endParaRPr lang="en-US" sz="28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71500" y="2514600"/>
              <a:ext cx="3695700" cy="381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800" dirty="0" smtClean="0">
                  <a:solidFill>
                    <a:schemeClr val="tx1"/>
                  </a:solidFill>
                </a:rPr>
                <a:t>Training</a:t>
              </a:r>
              <a:endParaRPr lang="en-US" sz="2800" dirty="0">
                <a:solidFill>
                  <a:schemeClr val="tx1"/>
                </a:solidFill>
              </a:endParaRPr>
            </a:p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800" dirty="0" smtClean="0">
                  <a:solidFill>
                    <a:schemeClr val="tx1"/>
                  </a:solidFill>
                </a:rPr>
                <a:t>Program Management Support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1360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Project Summary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8700"/>
          </a:xfrm>
        </p:spPr>
        <p:txBody>
          <a:bodyPr/>
          <a:lstStyle/>
          <a:p>
            <a:r>
              <a:rPr lang="en-US" sz="1800" b="1" dirty="0" smtClean="0"/>
              <a:t>Background</a:t>
            </a:r>
            <a:r>
              <a:rPr lang="en-US" sz="1800" b="1" dirty="0"/>
              <a:t>:</a:t>
            </a:r>
          </a:p>
          <a:p>
            <a:pPr lvl="1"/>
            <a:r>
              <a:rPr lang="en-US" sz="1600" dirty="0" smtClean="0"/>
              <a:t>VBA utilizes industry-proven technical training systems for employee training and development</a:t>
            </a:r>
          </a:p>
          <a:p>
            <a:pPr lvl="1"/>
            <a:r>
              <a:rPr lang="en-US" sz="1600" dirty="0" smtClean="0"/>
              <a:t>As a result, VBA continues to initiate projects in instructional systems, evaluation and human performance analysis for the purposes of increasing organizational performance through training</a:t>
            </a:r>
            <a:endParaRPr lang="en-US" sz="1600" dirty="0"/>
          </a:p>
          <a:p>
            <a:pPr lvl="1"/>
            <a:r>
              <a:rPr lang="en-US" sz="1600" dirty="0" smtClean="0"/>
              <a:t>These projects create technical training (initial and refresher) for specific job positions in VBA and program evaluation</a:t>
            </a:r>
          </a:p>
          <a:p>
            <a:r>
              <a:rPr lang="en-US" sz="1800" b="1" dirty="0" smtClean="0"/>
              <a:t>Program/Project Manager:</a:t>
            </a:r>
            <a:r>
              <a:rPr lang="en-US" sz="1800" dirty="0" smtClean="0"/>
              <a:t>  VBA Office of Technical Training and Evaluation</a:t>
            </a:r>
          </a:p>
          <a:p>
            <a:r>
              <a:rPr lang="en-US" sz="1800" b="1" dirty="0" smtClean="0"/>
              <a:t>Current </a:t>
            </a:r>
            <a:r>
              <a:rPr lang="en-US" sz="1800" b="1" dirty="0"/>
              <a:t>Status:  </a:t>
            </a:r>
          </a:p>
          <a:p>
            <a:pPr lvl="1"/>
            <a:r>
              <a:rPr lang="en-US" sz="1600" dirty="0" smtClean="0"/>
              <a:t>Training requirements are continually evolving and life-cycle maintenance is ongoing: initial training is complete for many positions; others have training in development</a:t>
            </a:r>
            <a:endParaRPr lang="en-US" sz="1600" dirty="0"/>
          </a:p>
          <a:p>
            <a:r>
              <a:rPr lang="en-US" sz="1800" b="1" dirty="0" smtClean="0"/>
              <a:t>Future </a:t>
            </a:r>
            <a:r>
              <a:rPr lang="en-US" sz="1800" b="1" dirty="0"/>
              <a:t>Trends/Opportunities:</a:t>
            </a:r>
          </a:p>
          <a:p>
            <a:pPr lvl="1"/>
            <a:r>
              <a:rPr lang="en-US" sz="1600" dirty="0" smtClean="0"/>
              <a:t>VBA is currently linking our training system to VA’s </a:t>
            </a:r>
            <a:r>
              <a:rPr lang="en-US" sz="1600" smtClean="0"/>
              <a:t>competency-based system </a:t>
            </a:r>
            <a:endParaRPr lang="en-US" sz="1600" dirty="0" smtClean="0"/>
          </a:p>
          <a:p>
            <a:pPr lvl="1"/>
            <a:r>
              <a:rPr lang="en-US" sz="1600" dirty="0" smtClean="0"/>
              <a:t>VBA is using agile development techniques for efficiency in development of training products</a:t>
            </a:r>
            <a:endParaRPr lang="en-US" sz="1600" dirty="0"/>
          </a:p>
          <a:p>
            <a:pPr lvl="1"/>
            <a:r>
              <a:rPr lang="en-US" sz="1600" dirty="0" smtClean="0"/>
              <a:t>Training will continue to evolve to support technological innovation</a:t>
            </a:r>
            <a:endParaRPr lang="en-US" sz="16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8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43400" y="1752600"/>
            <a:ext cx="4572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VBA’s organizational transformation encourages </a:t>
            </a:r>
            <a:r>
              <a:rPr lang="en-US" b="1" dirty="0" smtClean="0"/>
              <a:t>more efficient and effective operations </a:t>
            </a:r>
            <a:r>
              <a:rPr lang="en-US" dirty="0" smtClean="0"/>
              <a:t>to serve Veterans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Previous analyses streamlined operations, reduced waste and improved work effectiveness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VBA’s new </a:t>
            </a:r>
            <a:r>
              <a:rPr lang="en-US" b="1" dirty="0" smtClean="0"/>
              <a:t>Organizational Model </a:t>
            </a:r>
            <a:r>
              <a:rPr lang="en-US" dirty="0" smtClean="0"/>
              <a:t>–segmented lanes, intake processing centers and cross-functional teams – stemmed from these studies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In 2012 we </a:t>
            </a:r>
            <a:r>
              <a:rPr lang="en-US" b="1" dirty="0" smtClean="0"/>
              <a:t>reduced the most common errors in claims by 50%</a:t>
            </a:r>
            <a:r>
              <a:rPr lang="en-US" dirty="0" smtClean="0"/>
              <a:t> after an in-depth Six Sigma analysis and BPR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VBA will continue to rely on in-depth analytical capabilities to improve benefits delivery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endParaRPr lang="en-US" dirty="0" smtClean="0"/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447675" y="1819275"/>
            <a:ext cx="3695700" cy="4572000"/>
            <a:chOff x="571500" y="1752600"/>
            <a:chExt cx="3695700" cy="4572000"/>
          </a:xfrm>
        </p:grpSpPr>
        <p:sp>
          <p:nvSpPr>
            <p:cNvPr id="14" name="Rectangle 13"/>
            <p:cNvSpPr/>
            <p:nvPr/>
          </p:nvSpPr>
          <p:spPr>
            <a:xfrm>
              <a:off x="571500" y="1752600"/>
              <a:ext cx="36957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Studies/Analysis</a:t>
              </a:r>
              <a:endParaRPr lang="en-US" sz="28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71500" y="2514600"/>
              <a:ext cx="3695700" cy="381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800" dirty="0" smtClean="0">
                  <a:solidFill>
                    <a:schemeClr val="tx1"/>
                  </a:solidFill>
                </a:rPr>
                <a:t>Operations Analysis</a:t>
              </a:r>
            </a:p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800" dirty="0" smtClean="0">
                  <a:solidFill>
                    <a:schemeClr val="tx1"/>
                  </a:solidFill>
                </a:rPr>
                <a:t>Business Process Reengineering (BPR)</a:t>
              </a:r>
            </a:p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800" dirty="0" smtClean="0">
                  <a:solidFill>
                    <a:schemeClr val="tx1"/>
                  </a:solidFill>
                </a:rPr>
                <a:t>Policy Analysis</a:t>
              </a:r>
              <a:endParaRPr lang="en-US" sz="2800" dirty="0">
                <a:solidFill>
                  <a:schemeClr val="tx1"/>
                </a:solidFill>
              </a:endParaRPr>
            </a:p>
            <a:p>
              <a:pPr marL="285750" indent="-285750">
                <a:buFont typeface="Arial" pitchFamily="34" charset="0"/>
                <a:buChar char="•"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5690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66800" y="76200"/>
            <a:ext cx="7620000" cy="1143000"/>
          </a:xfrm>
        </p:spPr>
        <p:txBody>
          <a:bodyPr/>
          <a:lstStyle/>
          <a:p>
            <a:r>
              <a:rPr lang="en-US" dirty="0" smtClean="0"/>
              <a:t>BPR Project Summary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sz="1800" b="1" dirty="0" smtClean="0"/>
              <a:t>Background</a:t>
            </a:r>
            <a:r>
              <a:rPr lang="en-US" sz="1800" b="1" dirty="0"/>
              <a:t>:</a:t>
            </a:r>
          </a:p>
          <a:p>
            <a:pPr lvl="1"/>
            <a:r>
              <a:rPr lang="en-US" sz="1600" dirty="0" smtClean="0"/>
              <a:t>VBA’s Vocational Rehabilitation and Employment Service is undergoing its own unique organizational transformation</a:t>
            </a:r>
            <a:endParaRPr lang="en-US" sz="1600" dirty="0"/>
          </a:p>
          <a:p>
            <a:pPr lvl="1"/>
            <a:r>
              <a:rPr lang="en-US" sz="1600" dirty="0" smtClean="0"/>
              <a:t>VR&amp;E sought to improve its use of automation, the manner in which services are provided, and ultimately the performance of its personnel</a:t>
            </a:r>
            <a:endParaRPr lang="en-US" sz="1600" dirty="0"/>
          </a:p>
          <a:p>
            <a:pPr lvl="1"/>
            <a:r>
              <a:rPr lang="en-US" sz="1600" dirty="0" smtClean="0"/>
              <a:t>Specifically, VR&amp;E needed a staffing model to determine future requirements, and a system to follow up with Veterans who have been rehabilitated or discontinued</a:t>
            </a:r>
          </a:p>
          <a:p>
            <a:r>
              <a:rPr lang="en-US" sz="1800" b="1" dirty="0" smtClean="0"/>
              <a:t>Program/Project Manager:</a:t>
            </a:r>
            <a:r>
              <a:rPr lang="en-US" sz="1800" dirty="0" smtClean="0"/>
              <a:t>  Vocational Rehabilitation and Employment Service</a:t>
            </a:r>
          </a:p>
          <a:p>
            <a:r>
              <a:rPr lang="en-US" sz="1800" b="1" dirty="0" smtClean="0"/>
              <a:t>Current </a:t>
            </a:r>
            <a:r>
              <a:rPr lang="en-US" sz="1800" b="1" dirty="0"/>
              <a:t>Status:  </a:t>
            </a:r>
          </a:p>
          <a:p>
            <a:pPr lvl="1"/>
            <a:r>
              <a:rPr lang="en-US" sz="1600" dirty="0" smtClean="0"/>
              <a:t>Staffing model is in development; follow-up questionnaires to Veterans who have completed rehabilitation or discontinued services are also in development</a:t>
            </a:r>
          </a:p>
          <a:p>
            <a:pPr lvl="1"/>
            <a:r>
              <a:rPr lang="en-US" sz="1600" dirty="0" smtClean="0"/>
              <a:t>Largest challenge is personnel time split between operations and process improvement</a:t>
            </a:r>
            <a:endParaRPr lang="en-US" sz="1600" dirty="0"/>
          </a:p>
          <a:p>
            <a:r>
              <a:rPr lang="en-US" sz="1800" b="1" dirty="0"/>
              <a:t>Future Trends/Opportunities:</a:t>
            </a:r>
          </a:p>
          <a:p>
            <a:pPr lvl="1"/>
            <a:r>
              <a:rPr lang="en-US" sz="1600" dirty="0" smtClean="0"/>
              <a:t>Staffing model will be complete for use by FY 2015 budget review and FY 2016 budget planning</a:t>
            </a:r>
            <a:endParaRPr lang="en-US" sz="1600" dirty="0"/>
          </a:p>
          <a:p>
            <a:pPr lvl="1"/>
            <a:r>
              <a:rPr lang="en-US" sz="1600" dirty="0" smtClean="0"/>
              <a:t>Staffing </a:t>
            </a:r>
            <a:r>
              <a:rPr lang="en-US" sz="1600" dirty="0"/>
              <a:t>Model </a:t>
            </a:r>
            <a:r>
              <a:rPr lang="en-US" sz="1600" dirty="0" smtClean="0"/>
              <a:t>will give VR&amp;E </a:t>
            </a:r>
            <a:r>
              <a:rPr lang="en-US" sz="1600" dirty="0"/>
              <a:t>the ability to </a:t>
            </a:r>
            <a:r>
              <a:rPr lang="en-US" sz="1600" dirty="0" smtClean="0"/>
              <a:t>systematically forecast </a:t>
            </a:r>
            <a:r>
              <a:rPr lang="en-US" sz="1600" smtClean="0"/>
              <a:t>FTE needs on </a:t>
            </a:r>
            <a:r>
              <a:rPr lang="en-US" sz="1600" dirty="0"/>
              <a:t>a national </a:t>
            </a:r>
            <a:r>
              <a:rPr lang="en-US" sz="1600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42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66800" y="76200"/>
            <a:ext cx="7620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Workload Measurement Project Summary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/>
          <a:lstStyle/>
          <a:p>
            <a:r>
              <a:rPr lang="en-US" sz="1800" b="1" dirty="0" smtClean="0"/>
              <a:t>Background</a:t>
            </a:r>
            <a:r>
              <a:rPr lang="en-US" sz="1800" b="1" dirty="0"/>
              <a:t>:</a:t>
            </a:r>
          </a:p>
          <a:p>
            <a:pPr lvl="1"/>
            <a:r>
              <a:rPr lang="en-US" sz="1600" dirty="0" smtClean="0"/>
              <a:t>In 2001 a work measurement study was conducted at Regional Loan Centers (RLC) in VBA’s Loan Guaranty business line </a:t>
            </a:r>
            <a:r>
              <a:rPr lang="en-US" sz="1600" dirty="0"/>
              <a:t>to develop work rate standards for </a:t>
            </a:r>
            <a:r>
              <a:rPr lang="en-US" sz="1600" dirty="0" smtClean="0"/>
              <a:t>all activities</a:t>
            </a:r>
          </a:p>
          <a:p>
            <a:pPr lvl="1"/>
            <a:r>
              <a:rPr lang="en-US" sz="1600" dirty="0" smtClean="0"/>
              <a:t>This study was re-conducted beginning last year: The field office study was completed this spring; the central office study was completed in October</a:t>
            </a:r>
          </a:p>
          <a:p>
            <a:pPr lvl="1"/>
            <a:r>
              <a:rPr lang="en-US" sz="1600" dirty="0"/>
              <a:t>Based on these work rate standards, </a:t>
            </a:r>
            <a:r>
              <a:rPr lang="en-US" sz="1600" dirty="0" smtClean="0"/>
              <a:t>VBA will develop a model to improve resource allocation across offices and business units to improve service to Veterans</a:t>
            </a:r>
            <a:endParaRPr lang="en-US" sz="1600" dirty="0"/>
          </a:p>
          <a:p>
            <a:r>
              <a:rPr lang="en-US" sz="1800" b="1" dirty="0" smtClean="0"/>
              <a:t>Program/Project Manager:</a:t>
            </a:r>
            <a:r>
              <a:rPr lang="en-US" sz="1800" dirty="0" smtClean="0"/>
              <a:t>  Loan Guaranty Service</a:t>
            </a:r>
          </a:p>
          <a:p>
            <a:r>
              <a:rPr lang="en-US" sz="1800" b="1" dirty="0" smtClean="0"/>
              <a:t>Current </a:t>
            </a:r>
            <a:r>
              <a:rPr lang="en-US" sz="1800" b="1" dirty="0"/>
              <a:t>Status:  </a:t>
            </a:r>
          </a:p>
          <a:p>
            <a:pPr lvl="1"/>
            <a:r>
              <a:rPr lang="en-US" sz="1600" dirty="0" smtClean="0"/>
              <a:t>Team spent several weeks documenting 176 work activities and over 30,000 processes completed, developing detailed descriptions; an electronic survey/work log was administered to 8 RLCs and central office</a:t>
            </a:r>
          </a:p>
          <a:p>
            <a:pPr lvl="1"/>
            <a:r>
              <a:rPr lang="en-US" sz="1600" dirty="0" smtClean="0"/>
              <a:t>Market research was challenging because specific details were not readily available regarding efficiency-based allocation studies conducted by private-sector partners</a:t>
            </a:r>
          </a:p>
          <a:p>
            <a:r>
              <a:rPr lang="en-US" sz="1800" b="1" dirty="0" smtClean="0"/>
              <a:t>Future Trends/Opportunities:</a:t>
            </a:r>
          </a:p>
          <a:p>
            <a:pPr lvl="1"/>
            <a:r>
              <a:rPr lang="en-US" sz="1600" dirty="0" smtClean="0"/>
              <a:t>VBA is committed to efficient and effective operations, and cutting unnecessary costs</a:t>
            </a:r>
            <a:endParaRPr lang="en-US" sz="1600" dirty="0"/>
          </a:p>
          <a:p>
            <a:pPr lvl="1"/>
            <a:r>
              <a:rPr lang="en-US" sz="1600" dirty="0" smtClean="0"/>
              <a:t>In addition to standard “refresh” studies, further studies are expected to take place whenever significant policy or technological changes take effect</a:t>
            </a:r>
            <a:endParaRPr lang="en-US" sz="16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4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Background/Bio</a:t>
            </a:r>
            <a:endParaRPr lang="en-US" dirty="0"/>
          </a:p>
          <a:p>
            <a:pPr lvl="1"/>
            <a:r>
              <a:rPr lang="en-US" dirty="0" smtClean="0"/>
              <a:t>Major Program(s) Summary</a:t>
            </a:r>
          </a:p>
          <a:p>
            <a:pPr lvl="1"/>
            <a:r>
              <a:rPr lang="en-US" dirty="0" smtClean="0"/>
              <a:t>Upcoming Acquisition/Opportunities</a:t>
            </a:r>
          </a:p>
          <a:p>
            <a:pPr lvl="1"/>
            <a:r>
              <a:rPr lang="en-US" dirty="0" smtClean="0"/>
              <a:t>Questions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Background/Bio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Who am I?</a:t>
            </a:r>
          </a:p>
          <a:p>
            <a:pPr lvl="1"/>
            <a:r>
              <a:rPr lang="en-US" sz="2400" dirty="0" smtClean="0"/>
              <a:t>Principal Deputy Under Secretary of Benefits</a:t>
            </a:r>
          </a:p>
          <a:p>
            <a:pPr lvl="1"/>
            <a:r>
              <a:rPr lang="en-US" sz="2400" dirty="0" smtClean="0"/>
              <a:t>Administer programs that deliver more than </a:t>
            </a:r>
            <a:r>
              <a:rPr lang="en-US" sz="2400" b="1" dirty="0" smtClean="0"/>
              <a:t>$84 billion</a:t>
            </a:r>
            <a:r>
              <a:rPr lang="en-US" sz="2400" dirty="0" smtClean="0"/>
              <a:t> (FY14) in benefits for Veterans in: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Programs are managed with an annual budget of </a:t>
            </a:r>
            <a:r>
              <a:rPr lang="en-US" sz="2400" b="1" dirty="0" smtClean="0"/>
              <a:t>$2.9 billion </a:t>
            </a:r>
            <a:r>
              <a:rPr lang="en-US" sz="2400" dirty="0" smtClean="0"/>
              <a:t>through nationwide network of </a:t>
            </a:r>
            <a:r>
              <a:rPr lang="en-US" sz="2400" b="1" dirty="0" smtClean="0"/>
              <a:t>56 regional offices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599820"/>
              </p:ext>
            </p:extLst>
          </p:nvPr>
        </p:nvGraphicFramePr>
        <p:xfrm>
          <a:off x="1295400" y="3505200"/>
          <a:ext cx="65532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327660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Compensation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Pension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Education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Home Loan Guaranty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Life Insurance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Vocational Rehabilitation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7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2200" dirty="0" smtClean="0"/>
              <a:t>VBA’s Transformation Plan systematically implements high-impact </a:t>
            </a:r>
            <a:r>
              <a:rPr lang="en-US" sz="2200" dirty="0"/>
              <a:t>initiatives across people, process, and </a:t>
            </a:r>
            <a:r>
              <a:rPr lang="en-US" sz="2200" dirty="0" smtClean="0"/>
              <a:t>technology org. dimensions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247649" y="1676400"/>
            <a:ext cx="2608439" cy="2281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38587F"/>
                </a:solidFill>
                <a:latin typeface="Arial"/>
                <a:cs typeface="Arial"/>
              </a:rPr>
              <a:t>People</a:t>
            </a:r>
          </a:p>
          <a:p>
            <a:r>
              <a:rPr lang="en-US" sz="1400" b="1" i="1" dirty="0" smtClean="0">
                <a:latin typeface="Arial"/>
                <a:cs typeface="Arial"/>
              </a:rPr>
              <a:t>How </a:t>
            </a:r>
            <a:r>
              <a:rPr lang="en-US" sz="1400" b="1" i="1" dirty="0">
                <a:latin typeface="Arial"/>
                <a:cs typeface="Arial"/>
              </a:rPr>
              <a:t>we’re organized and trained</a:t>
            </a:r>
          </a:p>
          <a:p>
            <a:pPr marL="285750" lvl="0" indent="-285750">
              <a:lnSpc>
                <a:spcPct val="140000"/>
              </a:lnSpc>
              <a:buClr>
                <a:srgbClr val="38587F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Intake Processing Centers</a:t>
            </a:r>
          </a:p>
          <a:p>
            <a:pPr marL="285750" lvl="0" indent="-285750">
              <a:spcAft>
                <a:spcPts val="200"/>
              </a:spcAft>
              <a:buClr>
                <a:srgbClr val="38587F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Segmented Lanes</a:t>
            </a:r>
          </a:p>
          <a:p>
            <a:pPr marL="285750" lvl="0" indent="-285750">
              <a:spcAft>
                <a:spcPts val="200"/>
              </a:spcAft>
              <a:buClr>
                <a:srgbClr val="38587F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Cross-functional Teams</a:t>
            </a:r>
          </a:p>
          <a:p>
            <a:pPr marL="285750" lvl="0" indent="-285750">
              <a:spcAft>
                <a:spcPts val="200"/>
              </a:spcAft>
              <a:buClr>
                <a:srgbClr val="38587F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Challenge Training </a:t>
            </a:r>
          </a:p>
          <a:p>
            <a:pPr marL="285750" lvl="0" indent="-285750">
              <a:spcAft>
                <a:spcPts val="200"/>
              </a:spcAft>
              <a:buClr>
                <a:srgbClr val="38587F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Skills Certification</a:t>
            </a:r>
          </a:p>
          <a:p>
            <a:pPr marL="285750" lvl="0" indent="-285750">
              <a:spcAft>
                <a:spcPts val="200"/>
              </a:spcAft>
              <a:buClr>
                <a:srgbClr val="38587F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Quality Review Teams  </a:t>
            </a:r>
          </a:p>
        </p:txBody>
      </p:sp>
      <p:sp>
        <p:nvSpPr>
          <p:cNvPr id="5" name="Rectangle 4"/>
          <p:cNvSpPr/>
          <p:nvPr/>
        </p:nvSpPr>
        <p:spPr>
          <a:xfrm>
            <a:off x="257175" y="4186299"/>
            <a:ext cx="5991225" cy="2548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908C6A"/>
                </a:solidFill>
                <a:latin typeface="Arial"/>
                <a:cs typeface="Arial"/>
              </a:rPr>
              <a:t>Technology </a:t>
            </a:r>
          </a:p>
          <a:p>
            <a:r>
              <a:rPr lang="en-US" sz="1400" b="1" i="1" dirty="0" smtClean="0">
                <a:latin typeface="Arial"/>
                <a:cs typeface="Arial"/>
              </a:rPr>
              <a:t>Systems </a:t>
            </a:r>
            <a:r>
              <a:rPr lang="en-US" sz="1400" b="1" i="1" dirty="0">
                <a:latin typeface="Arial"/>
                <a:cs typeface="Arial"/>
              </a:rPr>
              <a:t>that enable us to do our jobs better</a:t>
            </a:r>
          </a:p>
          <a:p>
            <a:pPr marL="171450" lvl="0" indent="-171450">
              <a:lnSpc>
                <a:spcPct val="140000"/>
              </a:lnSpc>
              <a:buClr>
                <a:srgbClr val="908C6A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Online </a:t>
            </a:r>
            <a:r>
              <a:rPr lang="en-US" sz="1400" dirty="0" smtClean="0">
                <a:latin typeface="Arial"/>
                <a:cs typeface="Arial"/>
              </a:rPr>
              <a:t>Veterans </a:t>
            </a:r>
            <a:r>
              <a:rPr lang="en-US" sz="1400" dirty="0">
                <a:latin typeface="Arial"/>
                <a:cs typeface="Arial"/>
              </a:rPr>
              <a:t>R</a:t>
            </a:r>
            <a:r>
              <a:rPr lang="en-US" sz="1400" dirty="0" smtClean="0">
                <a:latin typeface="Arial"/>
                <a:cs typeface="Arial"/>
              </a:rPr>
              <a:t>elationship Management </a:t>
            </a:r>
            <a:r>
              <a:rPr lang="en-US" sz="1400" dirty="0">
                <a:latin typeface="Arial"/>
                <a:cs typeface="Arial"/>
              </a:rPr>
              <a:t>systems</a:t>
            </a:r>
          </a:p>
          <a:p>
            <a:pPr marL="628650" lvl="1" indent="-171450">
              <a:spcAft>
                <a:spcPts val="200"/>
              </a:spcAft>
              <a:buClr>
                <a:srgbClr val="908C6A"/>
              </a:buClr>
              <a:buFont typeface="Arial"/>
              <a:buChar char="•"/>
            </a:pPr>
            <a:r>
              <a:rPr lang="en-US" sz="1400" dirty="0" err="1">
                <a:latin typeface="Arial"/>
                <a:cs typeface="Arial"/>
              </a:rPr>
              <a:t>eBenefits</a:t>
            </a:r>
            <a:r>
              <a:rPr lang="en-US" sz="1400" dirty="0">
                <a:latin typeface="Arial"/>
                <a:cs typeface="Arial"/>
              </a:rPr>
              <a:t> online self-service portal</a:t>
            </a:r>
          </a:p>
          <a:p>
            <a:pPr marL="628650" lvl="1" indent="-171450">
              <a:spcAft>
                <a:spcPts val="200"/>
              </a:spcAft>
              <a:buClr>
                <a:srgbClr val="908C6A"/>
              </a:buClr>
              <a:buFont typeface="Arial"/>
              <a:buChar char="•"/>
            </a:pPr>
            <a:r>
              <a:rPr lang="en-US" sz="1400" dirty="0">
                <a:latin typeface="Arial"/>
                <a:cs typeface="Arial"/>
              </a:rPr>
              <a:t>Stakeholder Enterprise Portal for VSOs</a:t>
            </a:r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*</a:t>
            </a:r>
          </a:p>
          <a:p>
            <a:pPr marL="628650" lvl="1" indent="-171450">
              <a:spcAft>
                <a:spcPts val="200"/>
              </a:spcAft>
              <a:buClr>
                <a:srgbClr val="908C6A"/>
              </a:buClr>
              <a:buFont typeface="Arial"/>
              <a:buChar char="•"/>
            </a:pPr>
            <a:r>
              <a:rPr lang="en-US" sz="1400" dirty="0">
                <a:latin typeface="Arial"/>
                <a:cs typeface="Arial"/>
              </a:rPr>
              <a:t>Veteran Online Application Direct Connect</a:t>
            </a:r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*</a:t>
            </a:r>
          </a:p>
          <a:p>
            <a:pPr marL="628650" lvl="1" indent="-171450">
              <a:spcAft>
                <a:spcPts val="200"/>
              </a:spcAft>
              <a:buClr>
                <a:srgbClr val="908C6A"/>
              </a:buClr>
              <a:buFont typeface="Arial"/>
              <a:buChar char="•"/>
            </a:pPr>
            <a:r>
              <a:rPr lang="en-US" sz="1400" dirty="0">
                <a:latin typeface="Arial"/>
                <a:cs typeface="Arial"/>
              </a:rPr>
              <a:t>Unified Desktop, Virtual Hold, Scheduled Callback  </a:t>
            </a:r>
          </a:p>
          <a:p>
            <a:pPr marL="171450" lvl="0" indent="-171450">
              <a:spcAft>
                <a:spcPts val="200"/>
              </a:spcAft>
              <a:buClr>
                <a:srgbClr val="908C6A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Veterans Benefits Management System</a:t>
            </a:r>
          </a:p>
          <a:p>
            <a:pPr marL="171450" lvl="0" indent="-171450">
              <a:spcAft>
                <a:spcPts val="200"/>
              </a:spcAft>
              <a:buClr>
                <a:srgbClr val="908C6A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Post-9/11 GI Bill paperless claims processing system </a:t>
            </a:r>
            <a:endParaRPr lang="en-US" sz="1400" dirty="0" smtClean="0">
              <a:latin typeface="Arial"/>
              <a:cs typeface="Arial"/>
            </a:endParaRPr>
          </a:p>
          <a:p>
            <a:pPr marL="171450" lvl="0" indent="-171450">
              <a:spcAft>
                <a:spcPts val="200"/>
              </a:spcAft>
              <a:buClr>
                <a:srgbClr val="908C6A"/>
              </a:buClr>
              <a:buFont typeface="Wingdings" charset="2"/>
              <a:buChar char="§"/>
            </a:pPr>
            <a:r>
              <a:rPr lang="en-US" sz="1400" dirty="0" smtClean="0">
                <a:latin typeface="Arial"/>
                <a:cs typeface="Arial"/>
              </a:rPr>
              <a:t>Virtual </a:t>
            </a:r>
            <a:r>
              <a:rPr lang="en-US" sz="1400" dirty="0">
                <a:latin typeface="Arial"/>
                <a:cs typeface="Arial"/>
              </a:rPr>
              <a:t>Lifetime Electronic </a:t>
            </a:r>
            <a:r>
              <a:rPr lang="en-US" sz="1400" dirty="0" smtClean="0">
                <a:latin typeface="Arial"/>
                <a:cs typeface="Arial"/>
              </a:rPr>
              <a:t>Record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3600" y="1828800"/>
            <a:ext cx="3188652" cy="4021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627F40"/>
                </a:solidFill>
                <a:latin typeface="Arial"/>
                <a:cs typeface="Arial"/>
              </a:rPr>
              <a:t>Process</a:t>
            </a:r>
            <a:endParaRPr lang="en-US" b="1" dirty="0">
              <a:solidFill>
                <a:srgbClr val="627F40"/>
              </a:solidFill>
              <a:latin typeface="Arial"/>
              <a:cs typeface="Arial"/>
            </a:endParaRPr>
          </a:p>
          <a:p>
            <a:r>
              <a:rPr lang="en-US" sz="1400" b="1" i="1" dirty="0" smtClean="0">
                <a:latin typeface="Arial"/>
                <a:cs typeface="Arial"/>
              </a:rPr>
              <a:t>Improvement </a:t>
            </a:r>
            <a:r>
              <a:rPr lang="en-US" sz="1400" b="1" i="1" dirty="0">
                <a:latin typeface="Arial"/>
                <a:cs typeface="Arial"/>
              </a:rPr>
              <a:t>opportunities that </a:t>
            </a:r>
            <a:r>
              <a:rPr lang="en-US" sz="1400" b="1" i="1" dirty="0" smtClean="0">
                <a:latin typeface="Arial"/>
                <a:cs typeface="Arial"/>
              </a:rPr>
              <a:t>give “big </a:t>
            </a:r>
            <a:r>
              <a:rPr lang="en-US" sz="1400" b="1" i="1" dirty="0">
                <a:latin typeface="Arial"/>
                <a:cs typeface="Arial"/>
              </a:rPr>
              <a:t>bang for the buck” </a:t>
            </a:r>
          </a:p>
          <a:p>
            <a:pPr marL="285750" lvl="0" indent="-285750">
              <a:buClr>
                <a:srgbClr val="627F40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Simplified notification letter to Veterans</a:t>
            </a:r>
          </a:p>
          <a:p>
            <a:pPr marL="285750" lvl="0" indent="-285750">
              <a:spcAft>
                <a:spcPts val="200"/>
              </a:spcAft>
              <a:buClr>
                <a:srgbClr val="627F40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New rater decision support tools for consistency</a:t>
            </a:r>
          </a:p>
          <a:p>
            <a:pPr marL="742950" lvl="1" indent="-285750">
              <a:spcAft>
                <a:spcPts val="200"/>
              </a:spcAft>
              <a:buClr>
                <a:srgbClr val="627F40"/>
              </a:buClr>
              <a:buFont typeface="Arial"/>
              <a:buChar char="•"/>
            </a:pPr>
            <a:r>
              <a:rPr lang="en-US" sz="1400" dirty="0">
                <a:latin typeface="Arial"/>
                <a:cs typeface="Arial"/>
              </a:rPr>
              <a:t>Evaluation Builder</a:t>
            </a:r>
          </a:p>
          <a:p>
            <a:pPr marL="742950" lvl="1" indent="-285750">
              <a:spcAft>
                <a:spcPts val="200"/>
              </a:spcAft>
              <a:buClr>
                <a:srgbClr val="627F40"/>
              </a:buClr>
              <a:buFont typeface="Arial"/>
              <a:buChar char="•"/>
            </a:pPr>
            <a:r>
              <a:rPr lang="en-US" sz="1400" dirty="0">
                <a:latin typeface="Arial"/>
                <a:cs typeface="Arial"/>
              </a:rPr>
              <a:t>Rules-Based Calculators</a:t>
            </a:r>
          </a:p>
          <a:p>
            <a:pPr marL="285750" lvl="0" indent="-285750">
              <a:spcAft>
                <a:spcPts val="200"/>
              </a:spcAft>
              <a:buClr>
                <a:srgbClr val="627F40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Fully Developed Claims </a:t>
            </a:r>
            <a:r>
              <a:rPr lang="en-US" sz="1400" i="1" dirty="0">
                <a:latin typeface="Arial"/>
                <a:cs typeface="Arial"/>
              </a:rPr>
              <a:t>(FDC) </a:t>
            </a:r>
            <a:endParaRPr lang="en-US" sz="1400" i="1" dirty="0" smtClean="0">
              <a:latin typeface="Arial"/>
              <a:cs typeface="Arial"/>
            </a:endParaRPr>
          </a:p>
          <a:p>
            <a:pPr marL="285750" lvl="0" indent="-285750">
              <a:spcAft>
                <a:spcPts val="200"/>
              </a:spcAft>
              <a:buClr>
                <a:srgbClr val="627F40"/>
              </a:buClr>
              <a:buFont typeface="Wingdings" charset="2"/>
              <a:buChar char="§"/>
            </a:pPr>
            <a:r>
              <a:rPr lang="en-US" sz="1400" dirty="0" smtClean="0">
                <a:latin typeface="Arial"/>
                <a:cs typeface="Arial"/>
              </a:rPr>
              <a:t>Electronic </a:t>
            </a:r>
            <a:r>
              <a:rPr lang="en-US" sz="1400" dirty="0">
                <a:latin typeface="Arial"/>
                <a:cs typeface="Arial"/>
              </a:rPr>
              <a:t>Disability Benefits Questionnaires </a:t>
            </a:r>
            <a:r>
              <a:rPr lang="en-US" sz="1400" i="1" dirty="0">
                <a:latin typeface="Arial"/>
                <a:cs typeface="Arial"/>
              </a:rPr>
              <a:t>(</a:t>
            </a:r>
            <a:r>
              <a:rPr lang="en-US" sz="1400" i="1" dirty="0" smtClean="0">
                <a:latin typeface="Arial"/>
                <a:cs typeface="Arial"/>
              </a:rPr>
              <a:t>DBQs)</a:t>
            </a:r>
            <a:endParaRPr lang="en-US" sz="1400" i="1" dirty="0">
              <a:latin typeface="Arial"/>
              <a:cs typeface="Arial"/>
            </a:endParaRPr>
          </a:p>
          <a:p>
            <a:pPr marL="285750" lvl="0" indent="-285750">
              <a:spcAft>
                <a:spcPts val="200"/>
              </a:spcAft>
              <a:buClr>
                <a:srgbClr val="627F40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Paperless CAPRI  Records</a:t>
            </a:r>
          </a:p>
          <a:p>
            <a:pPr marL="285750" lvl="0" indent="-285750">
              <a:spcAft>
                <a:spcPts val="200"/>
              </a:spcAft>
              <a:buClr>
                <a:srgbClr val="627F40"/>
              </a:buClr>
              <a:buFont typeface="Wingdings" charset="2"/>
              <a:buChar char="§"/>
            </a:pPr>
            <a:r>
              <a:rPr lang="en-US" sz="1400" dirty="0">
                <a:latin typeface="Arial"/>
                <a:cs typeface="Arial"/>
              </a:rPr>
              <a:t>Acceptable Clinical </a:t>
            </a:r>
            <a:r>
              <a:rPr lang="en-US" sz="1400" dirty="0" smtClean="0">
                <a:latin typeface="Arial"/>
                <a:cs typeface="Arial"/>
              </a:rPr>
              <a:t>Evidence </a:t>
            </a:r>
            <a:r>
              <a:rPr lang="en-US" sz="1400" i="1" dirty="0" smtClean="0">
                <a:latin typeface="Arial"/>
                <a:cs typeface="Arial"/>
              </a:rPr>
              <a:t>(ACE)</a:t>
            </a:r>
          </a:p>
          <a:p>
            <a:pPr marL="285750" lvl="0" indent="-285750">
              <a:spcAft>
                <a:spcPts val="200"/>
              </a:spcAft>
              <a:buClr>
                <a:srgbClr val="627F40"/>
              </a:buClr>
              <a:buFont typeface="Wingdings" charset="2"/>
              <a:buChar char="§"/>
            </a:pPr>
            <a:r>
              <a:rPr lang="en-US" sz="1400" dirty="0" smtClean="0">
                <a:latin typeface="Arial"/>
                <a:cs typeface="Arial"/>
              </a:rPr>
              <a:t>Appeals </a:t>
            </a:r>
            <a:r>
              <a:rPr lang="en-US" sz="1400" dirty="0">
                <a:latin typeface="Arial"/>
                <a:cs typeface="Arial"/>
              </a:rPr>
              <a:t>Design </a:t>
            </a:r>
            <a:r>
              <a:rPr lang="en-US" sz="1400" dirty="0" smtClean="0">
                <a:latin typeface="Arial"/>
                <a:cs typeface="Arial"/>
              </a:rPr>
              <a:t>Teams</a:t>
            </a: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*</a:t>
            </a:r>
          </a:p>
          <a:p>
            <a:pPr marL="285750" lvl="0" indent="-285750">
              <a:spcAft>
                <a:spcPts val="200"/>
              </a:spcAft>
              <a:buClr>
                <a:srgbClr val="627F40"/>
              </a:buClr>
              <a:buFont typeface="Wingdings" charset="2"/>
              <a:buChar char="§"/>
            </a:pPr>
            <a:r>
              <a:rPr lang="en-US" sz="1400" dirty="0" smtClean="0">
                <a:latin typeface="Arial"/>
                <a:cs typeface="Arial"/>
              </a:rPr>
              <a:t>Private </a:t>
            </a:r>
            <a:r>
              <a:rPr lang="en-US" sz="1400" dirty="0">
                <a:latin typeface="Arial"/>
                <a:cs typeface="Arial"/>
              </a:rPr>
              <a:t>Medical Records </a:t>
            </a:r>
            <a:r>
              <a:rPr lang="en-US" sz="1400" i="1" dirty="0">
                <a:latin typeface="Arial"/>
                <a:cs typeface="Arial"/>
              </a:rPr>
              <a:t>(PMR</a:t>
            </a:r>
            <a:r>
              <a:rPr lang="en-US" sz="1400" i="1" dirty="0" smtClean="0">
                <a:latin typeface="Arial"/>
                <a:cs typeface="Aria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endParaRPr lang="en-US" sz="1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8" name="Picture 2" descr="C:\Users\VBACOloesbd\AppData\Local\Microsoft\Windows\Temporary Internet Files\Content.Outlook\CBFVLXJP\Venn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75138" y="1621263"/>
            <a:ext cx="2915191" cy="264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B31E-FE28-324B-B945-466CD1E378E5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5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0509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3 </a:t>
            </a:r>
            <a:r>
              <a:rPr lang="en-US" dirty="0" smtClean="0"/>
              <a:t>Key Categories of VBA Mission Support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57200" y="2514600"/>
            <a:ext cx="2600325" cy="3352800"/>
            <a:chOff x="571500" y="1752600"/>
            <a:chExt cx="3695700" cy="5044966"/>
          </a:xfrm>
        </p:grpSpPr>
        <p:sp>
          <p:nvSpPr>
            <p:cNvPr id="12" name="Rectangle 11"/>
            <p:cNvSpPr/>
            <p:nvPr/>
          </p:nvSpPr>
          <p:spPr>
            <a:xfrm>
              <a:off x="571500" y="1752600"/>
              <a:ext cx="36957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Operations</a:t>
              </a:r>
              <a:endParaRPr lang="en-US" sz="24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71500" y="2514601"/>
              <a:ext cx="3695700" cy="42829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28600" lvl="0" indent="-228600">
                <a:spcBef>
                  <a:spcPts val="600"/>
                </a:spcBef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</a:rPr>
                <a:t>Veterans Opportunity to Work (VOW) to Hire Heroes Act</a:t>
              </a:r>
            </a:p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</a:rPr>
                <a:t>Veterans Claim Intake Program (VCIP)</a:t>
              </a:r>
            </a:p>
            <a:p>
              <a:pPr marL="228600" lvl="0" indent="-228600">
                <a:spcAft>
                  <a:spcPct val="15000"/>
                </a:spcAft>
                <a:buFont typeface="Arial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</a:rPr>
                <a:t>Contract Medical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en-US" sz="20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259467" y="2514600"/>
            <a:ext cx="2625065" cy="3343274"/>
            <a:chOff x="571500" y="1752600"/>
            <a:chExt cx="3695700" cy="4572000"/>
          </a:xfrm>
        </p:grpSpPr>
        <p:sp>
          <p:nvSpPr>
            <p:cNvPr id="15" name="Rectangle 14"/>
            <p:cNvSpPr/>
            <p:nvPr/>
          </p:nvSpPr>
          <p:spPr>
            <a:xfrm>
              <a:off x="571500" y="1752600"/>
              <a:ext cx="3695700" cy="6925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Operations Support</a:t>
              </a:r>
              <a:endParaRPr lang="en-US" sz="24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71500" y="2432104"/>
              <a:ext cx="3695700" cy="38924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Training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Program Management Support</a:t>
              </a:r>
              <a:endParaRPr lang="en-US" sz="20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095382" y="2505074"/>
            <a:ext cx="2625065" cy="3352800"/>
            <a:chOff x="571500" y="1752600"/>
            <a:chExt cx="3695700" cy="4572000"/>
          </a:xfrm>
        </p:grpSpPr>
        <p:sp>
          <p:nvSpPr>
            <p:cNvPr id="18" name="Rectangle 17"/>
            <p:cNvSpPr/>
            <p:nvPr/>
          </p:nvSpPr>
          <p:spPr>
            <a:xfrm>
              <a:off x="571500" y="1752600"/>
              <a:ext cx="3695700" cy="7035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Studies/Analysis</a:t>
              </a:r>
              <a:endParaRPr lang="en-US" sz="24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71500" y="2456152"/>
              <a:ext cx="3695700" cy="38684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Operations Analysis</a:t>
              </a:r>
            </a:p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Business Process Reengineering (BPR)</a:t>
              </a:r>
            </a:p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Policy Analysis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 marL="285750" indent="-285750">
                <a:buFont typeface="Arial" pitchFamily="34" charset="0"/>
                <a:buChar char="•"/>
              </a:pP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409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dirty="0" smtClean="0"/>
              <a:t>Partnership Investments</a:t>
            </a:r>
            <a:endParaRPr lang="en-US" sz="32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0528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1688" y="5897880"/>
            <a:ext cx="8043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VBA’s operating budget invests ~</a:t>
            </a:r>
            <a:r>
              <a:rPr lang="en-US" b="1" dirty="0" smtClean="0"/>
              <a:t>$500 million</a:t>
            </a:r>
            <a:r>
              <a:rPr lang="en-US" dirty="0" smtClean="0"/>
              <a:t> in private-sector partnerships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7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dirty="0" smtClean="0"/>
              <a:t>Partnership Opportunities</a:t>
            </a:r>
            <a:endParaRPr lang="en-US" sz="32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3681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91944" y="5897880"/>
            <a:ext cx="416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to </a:t>
            </a:r>
            <a:r>
              <a:rPr lang="en-US" b="1" dirty="0" smtClean="0"/>
              <a:t>100</a:t>
            </a:r>
            <a:r>
              <a:rPr lang="en-US" dirty="0" smtClean="0"/>
              <a:t> partnership 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01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419600" y="1752600"/>
            <a:ext cx="4495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VOW/VEI</a:t>
            </a:r>
            <a:r>
              <a:rPr lang="en-US" dirty="0" smtClean="0"/>
              <a:t> gives VBA and DoD tools to provide Servicemembers with a more seamless transition to Veteran status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Up to </a:t>
            </a:r>
            <a:r>
              <a:rPr lang="en-US" i="1" dirty="0" smtClean="0"/>
              <a:t>307,000</a:t>
            </a:r>
            <a:r>
              <a:rPr lang="en-US" dirty="0" smtClean="0"/>
              <a:t> military personnel are projected to transition out of the military in the next four years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VBA is increasing awareness of and access to benefits, and getting Veterans enrolled as soon as possible</a:t>
            </a:r>
          </a:p>
          <a:p>
            <a:pPr>
              <a:spcAft>
                <a:spcPts val="1200"/>
              </a:spcAft>
            </a:pPr>
            <a:r>
              <a:rPr lang="en-US" b="1" dirty="0" smtClean="0"/>
              <a:t>VCIP </a:t>
            </a:r>
            <a:r>
              <a:rPr lang="en-US" dirty="0" smtClean="0"/>
              <a:t>helps transition VBA from paper to digital operations– </a:t>
            </a:r>
            <a:r>
              <a:rPr lang="en-US" i="1" dirty="0" smtClean="0"/>
              <a:t>a critical success factor in our organizational transformation</a:t>
            </a:r>
          </a:p>
          <a:p>
            <a:pPr>
              <a:spcAft>
                <a:spcPts val="1200"/>
              </a:spcAft>
            </a:pPr>
            <a:r>
              <a:rPr lang="en-US" b="1" dirty="0" smtClean="0"/>
              <a:t>Contract Medical </a:t>
            </a:r>
            <a:r>
              <a:rPr lang="en-US" dirty="0" smtClean="0"/>
              <a:t>increases access to physicians for file reviews or exams, improving claims service to beneficiaries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47675" y="1819275"/>
            <a:ext cx="3695700" cy="4572000"/>
            <a:chOff x="571500" y="1752600"/>
            <a:chExt cx="3695700" cy="4572000"/>
          </a:xfrm>
        </p:grpSpPr>
        <p:sp>
          <p:nvSpPr>
            <p:cNvPr id="5" name="Rectangle 4"/>
            <p:cNvSpPr/>
            <p:nvPr/>
          </p:nvSpPr>
          <p:spPr>
            <a:xfrm>
              <a:off x="571500" y="1752600"/>
              <a:ext cx="36957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Operations</a:t>
              </a:r>
              <a:endParaRPr lang="en-US" sz="28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1500" y="2514600"/>
              <a:ext cx="3695700" cy="381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28600" lvl="0" indent="-228600">
                <a:spcBef>
                  <a:spcPts val="600"/>
                </a:spcBef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800" dirty="0">
                  <a:solidFill>
                    <a:schemeClr val="tx1"/>
                  </a:solidFill>
                </a:rPr>
                <a:t>Veterans Opportunity to Work (VOW) to Hire Heroes Act</a:t>
              </a:r>
            </a:p>
            <a:p>
              <a:pPr marL="228600" lvl="0" indent="-228600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800" dirty="0">
                  <a:solidFill>
                    <a:schemeClr val="tx1"/>
                  </a:solidFill>
                </a:rPr>
                <a:t>Veterans Claim Intake Program (VCIP)</a:t>
              </a:r>
            </a:p>
            <a:p>
              <a:pPr marL="228600" lvl="0" indent="-228600">
                <a:spcAft>
                  <a:spcPct val="15000"/>
                </a:spcAft>
                <a:buFont typeface="Arial" pitchFamily="34" charset="0"/>
                <a:buChar char="•"/>
              </a:pPr>
              <a:r>
                <a:rPr lang="en-US" sz="2800" dirty="0">
                  <a:solidFill>
                    <a:schemeClr val="tx1"/>
                  </a:solidFill>
                </a:rPr>
                <a:t>Contract Medical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847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VOW/VEI Project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sz="1800" b="1" dirty="0" smtClean="0"/>
              <a:t>Background</a:t>
            </a:r>
            <a:r>
              <a:rPr lang="en-US" sz="1800" b="1" dirty="0"/>
              <a:t>:</a:t>
            </a:r>
          </a:p>
          <a:p>
            <a:pPr lvl="1"/>
            <a:r>
              <a:rPr lang="en-US" sz="1600" dirty="0" smtClean="0"/>
              <a:t>Pre-VOW, </a:t>
            </a:r>
            <a:r>
              <a:rPr lang="en-US" sz="1600" dirty="0"/>
              <a:t>VBA </a:t>
            </a:r>
            <a:r>
              <a:rPr lang="en-US" sz="1600" dirty="0" smtClean="0"/>
              <a:t>presented four-hour </a:t>
            </a:r>
            <a:r>
              <a:rPr lang="en-US" sz="1600" dirty="0"/>
              <a:t>benefits </a:t>
            </a:r>
            <a:r>
              <a:rPr lang="en-US" sz="1600" dirty="0" smtClean="0"/>
              <a:t>briefings, </a:t>
            </a:r>
            <a:r>
              <a:rPr lang="en-US" sz="1600" dirty="0"/>
              <a:t>in lecture format, to </a:t>
            </a:r>
            <a:r>
              <a:rPr lang="en-US" sz="1600" dirty="0" smtClean="0"/>
              <a:t>large audiences of </a:t>
            </a:r>
            <a:r>
              <a:rPr lang="en-US" sz="1600" dirty="0"/>
              <a:t>transitioning </a:t>
            </a:r>
            <a:r>
              <a:rPr lang="en-US" sz="1600" dirty="0" smtClean="0"/>
              <a:t>Servicemembers in a </a:t>
            </a:r>
            <a:r>
              <a:rPr lang="en-US" sz="1600" dirty="0"/>
              <a:t>one to four-day transition seminar </a:t>
            </a:r>
          </a:p>
          <a:p>
            <a:pPr lvl="1"/>
            <a:r>
              <a:rPr lang="en-US" sz="1600" dirty="0" smtClean="0"/>
              <a:t>A </a:t>
            </a:r>
            <a:r>
              <a:rPr lang="en-US" sz="1600" dirty="0"/>
              <a:t>major feature of VOW/VEI is the evolution of TAP to the much more robust Transition GPS (Goals – Plans – Success) program</a:t>
            </a:r>
          </a:p>
          <a:p>
            <a:pPr lvl="1"/>
            <a:r>
              <a:rPr lang="en-US" sz="1600" dirty="0"/>
              <a:t>Under Transition GPS, VBA conducts </a:t>
            </a:r>
            <a:r>
              <a:rPr lang="en-US" sz="1600" dirty="0" smtClean="0"/>
              <a:t>interactive </a:t>
            </a:r>
            <a:r>
              <a:rPr lang="en-US" sz="1600" dirty="0"/>
              <a:t>presentations to </a:t>
            </a:r>
            <a:r>
              <a:rPr lang="en-US" sz="1600" dirty="0" smtClean="0"/>
              <a:t>classes of up to 50 </a:t>
            </a:r>
            <a:r>
              <a:rPr lang="en-US" sz="1600" dirty="0"/>
              <a:t>students, and </a:t>
            </a:r>
            <a:r>
              <a:rPr lang="en-US" sz="1600" dirty="0" smtClean="0"/>
              <a:t>briefers provide one-on-one </a:t>
            </a:r>
            <a:r>
              <a:rPr lang="en-US" sz="1600" dirty="0"/>
              <a:t>assistance for Service </a:t>
            </a:r>
            <a:r>
              <a:rPr lang="en-US" sz="1600" dirty="0" smtClean="0"/>
              <a:t>members </a:t>
            </a:r>
          </a:p>
          <a:p>
            <a:r>
              <a:rPr lang="en-US" sz="1800" b="1" dirty="0" smtClean="0"/>
              <a:t>Program/Project Manager: </a:t>
            </a:r>
            <a:r>
              <a:rPr lang="en-US" sz="1800" dirty="0" smtClean="0"/>
              <a:t> VBA/DoD Program Office</a:t>
            </a:r>
          </a:p>
          <a:p>
            <a:r>
              <a:rPr lang="en-US" sz="1800" b="1" dirty="0" smtClean="0"/>
              <a:t>Current </a:t>
            </a:r>
            <a:r>
              <a:rPr lang="en-US" sz="1800" b="1" dirty="0"/>
              <a:t>Status:</a:t>
            </a:r>
            <a:r>
              <a:rPr lang="en-US" sz="1800" dirty="0"/>
              <a:t>  </a:t>
            </a:r>
          </a:p>
          <a:p>
            <a:pPr lvl="1"/>
            <a:r>
              <a:rPr lang="en-US" sz="1600" dirty="0"/>
              <a:t>Project is in first full year </a:t>
            </a:r>
            <a:r>
              <a:rPr lang="en-US" sz="1600" dirty="0" smtClean="0"/>
              <a:t>and </a:t>
            </a:r>
            <a:r>
              <a:rPr lang="en-US" sz="1600" dirty="0"/>
              <a:t>distributed across </a:t>
            </a:r>
            <a:r>
              <a:rPr lang="en-US" sz="1600" dirty="0" smtClean="0"/>
              <a:t>250+ installations, </a:t>
            </a:r>
            <a:r>
              <a:rPr lang="en-US" sz="1600" dirty="0"/>
              <a:t>CONUS and OCONUS</a:t>
            </a:r>
          </a:p>
          <a:p>
            <a:pPr lvl="1"/>
            <a:r>
              <a:rPr lang="en-US" sz="1600" dirty="0"/>
              <a:t>Transition GPS briefings are currently executed via contractor-performance</a:t>
            </a:r>
          </a:p>
          <a:p>
            <a:r>
              <a:rPr lang="en-US" sz="1800" b="1" dirty="0"/>
              <a:t>Future Trends/Opportunities:</a:t>
            </a:r>
          </a:p>
          <a:p>
            <a:pPr lvl="1"/>
            <a:r>
              <a:rPr lang="en-US" sz="1600" dirty="0"/>
              <a:t>Under contract performance, the “briefer/trainer” requirements will be evaluated for possible transition to government-FTE performance </a:t>
            </a:r>
          </a:p>
          <a:p>
            <a:pPr lvl="1"/>
            <a:r>
              <a:rPr lang="en-US" sz="1600" dirty="0"/>
              <a:t>Over the next several years, </a:t>
            </a:r>
            <a:r>
              <a:rPr lang="en-US" sz="1600" dirty="0" smtClean="0"/>
              <a:t>VBA </a:t>
            </a:r>
            <a:r>
              <a:rPr lang="en-US" sz="1600" dirty="0"/>
              <a:t>benefits information </a:t>
            </a:r>
            <a:r>
              <a:rPr lang="en-US" sz="1600" dirty="0" smtClean="0"/>
              <a:t>offered via Transition </a:t>
            </a:r>
            <a:r>
              <a:rPr lang="en-US" sz="1600" dirty="0"/>
              <a:t>GPS </a:t>
            </a:r>
            <a:r>
              <a:rPr lang="en-US" sz="1600" dirty="0" smtClean="0"/>
              <a:t>will </a:t>
            </a:r>
            <a:r>
              <a:rPr lang="en-US" sz="1600" dirty="0"/>
              <a:t>be embedded </a:t>
            </a:r>
            <a:r>
              <a:rPr lang="en-US" sz="1600" dirty="0" smtClean="0"/>
              <a:t>and </a:t>
            </a:r>
            <a:r>
              <a:rPr lang="en-US" sz="1600" dirty="0"/>
              <a:t>become a routine part of </a:t>
            </a:r>
            <a:r>
              <a:rPr lang="en-US" sz="1600" dirty="0" smtClean="0"/>
              <a:t>learning in </a:t>
            </a:r>
            <a:r>
              <a:rPr lang="en-US" sz="1600" dirty="0"/>
              <a:t>the life-cycle of </a:t>
            </a:r>
            <a:r>
              <a:rPr lang="en-US" sz="1600" dirty="0" smtClean="0"/>
              <a:t>Servicemembers</a:t>
            </a:r>
            <a:endParaRPr lang="en-US" sz="16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06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9CBFD63972E45934400780BC6B41A" ma:contentTypeVersion="0" ma:contentTypeDescription="Create a new document." ma:contentTypeScope="" ma:versionID="afee095d6fed9014f7d118cd77a19d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0242DB-B0F9-47AC-9B98-FB420DB0D79E}"/>
</file>

<file path=customXml/itemProps2.xml><?xml version="1.0" encoding="utf-8"?>
<ds:datastoreItem xmlns:ds="http://schemas.openxmlformats.org/officeDocument/2006/customXml" ds:itemID="{B2F81585-365E-4494-917D-67DE9A2BCEC0}"/>
</file>

<file path=customXml/itemProps3.xml><?xml version="1.0" encoding="utf-8"?>
<ds:datastoreItem xmlns:ds="http://schemas.openxmlformats.org/officeDocument/2006/customXml" ds:itemID="{9228D592-EB85-4E70-92E4-9C67DB1389F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5233</TotalTime>
  <Words>991</Words>
  <Application>Microsoft Office PowerPoint</Application>
  <PresentationFormat>On-screen Show (4:3)</PresentationFormat>
  <Paragraphs>203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  Advanced Planning  Brief to Industry (APBI)    </vt:lpstr>
      <vt:lpstr>Agenda</vt:lpstr>
      <vt:lpstr>Background/Bio</vt:lpstr>
      <vt:lpstr>VBA’s Transformation Plan systematically implements high-impact initiatives across people, process, and technology org. dimensions</vt:lpstr>
      <vt:lpstr>Major Program(s) Summary</vt:lpstr>
      <vt:lpstr>Partnership Investments</vt:lpstr>
      <vt:lpstr>Partnership Opportunities</vt:lpstr>
      <vt:lpstr>Major Program(s) Summary</vt:lpstr>
      <vt:lpstr>VOW/VEI Project Summary</vt:lpstr>
      <vt:lpstr>VCIP Project Summary</vt:lpstr>
      <vt:lpstr>Major Program(s) Summary</vt:lpstr>
      <vt:lpstr>Training Project Summary</vt:lpstr>
      <vt:lpstr>Major Program(s) Summary</vt:lpstr>
      <vt:lpstr>BPR Project Summary</vt:lpstr>
      <vt:lpstr>Workload Measurement Project Summary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Loebsack, David, VBAVACO</cp:lastModifiedBy>
  <cp:revision>687</cp:revision>
  <cp:lastPrinted>2013-10-30T18:58:14Z</cp:lastPrinted>
  <dcterms:created xsi:type="dcterms:W3CDTF">2009-09-28T17:46:17Z</dcterms:created>
  <dcterms:modified xsi:type="dcterms:W3CDTF">2013-11-05T20:47:26Z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0x0101001929CBFD63972E45934400780BC6B41A</vt:lpwstr>
  </property>
</Properties>
</file>