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304" r:id="rId2"/>
    <p:sldId id="305" r:id="rId3"/>
    <p:sldId id="306" r:id="rId4"/>
    <p:sldId id="307" r:id="rId5"/>
    <p:sldId id="308" r:id="rId6"/>
    <p:sldId id="309" r:id="rId7"/>
    <p:sldId id="310" r:id="rId8"/>
    <p:sldId id="311" r:id="rId9"/>
    <p:sldId id="312" r:id="rId10"/>
    <p:sldId id="313" r:id="rId11"/>
    <p:sldId id="314" r:id="rId12"/>
    <p:sldId id="315" r:id="rId13"/>
    <p:sldId id="316" r:id="rId14"/>
    <p:sldId id="317" r:id="rId15"/>
  </p:sldIdLst>
  <p:sldSz cx="9144000" cy="6858000" type="screen4x3"/>
  <p:notesSz cx="7077075" cy="93694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hillip Christy" initials="PC"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F4E79"/>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varScale="1">
        <p:scale>
          <a:sx n="102" d="100"/>
          <a:sy n="102" d="100"/>
        </p:scale>
        <p:origin x="-787" y="-8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683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438" y="0"/>
            <a:ext cx="3067050" cy="468313"/>
          </a:xfrm>
          <a:prstGeom prst="rect">
            <a:avLst/>
          </a:prstGeom>
        </p:spPr>
        <p:txBody>
          <a:bodyPr vert="horz" lIns="91440" tIns="45720" rIns="91440" bIns="45720" rtlCol="0"/>
          <a:lstStyle>
            <a:lvl1pPr algn="r">
              <a:defRPr sz="1200"/>
            </a:lvl1pPr>
          </a:lstStyle>
          <a:p>
            <a:fld id="{E47C7270-5539-4D88-96BD-1914A255DB11}" type="datetimeFigureOut">
              <a:rPr lang="en-US" smtClean="0"/>
              <a:t>12/5/2016</a:t>
            </a:fld>
            <a:endParaRPr lang="en-US"/>
          </a:p>
        </p:txBody>
      </p:sp>
      <p:sp>
        <p:nvSpPr>
          <p:cNvPr id="4" name="Slide Image Placeholder 3"/>
          <p:cNvSpPr>
            <a:spLocks noGrp="1" noRot="1" noChangeAspect="1"/>
          </p:cNvSpPr>
          <p:nvPr>
            <p:ph type="sldImg" idx="2"/>
          </p:nvPr>
        </p:nvSpPr>
        <p:spPr>
          <a:xfrm>
            <a:off x="1196975" y="703263"/>
            <a:ext cx="4683125" cy="351313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449763"/>
            <a:ext cx="5661025" cy="42164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9525"/>
            <a:ext cx="3067050" cy="4683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438" y="8899525"/>
            <a:ext cx="3067050" cy="468313"/>
          </a:xfrm>
          <a:prstGeom prst="rect">
            <a:avLst/>
          </a:prstGeom>
        </p:spPr>
        <p:txBody>
          <a:bodyPr vert="horz" lIns="91440" tIns="45720" rIns="91440" bIns="45720" rtlCol="0" anchor="b"/>
          <a:lstStyle>
            <a:lvl1pPr algn="r">
              <a:defRPr sz="1200"/>
            </a:lvl1pPr>
          </a:lstStyle>
          <a:p>
            <a:fld id="{C5BE77F2-12E1-42D0-BCC5-AC24BFC3C3E4}" type="slidenum">
              <a:rPr lang="en-US" smtClean="0"/>
              <a:t>‹#›</a:t>
            </a:fld>
            <a:endParaRPr lang="en-US"/>
          </a:p>
        </p:txBody>
      </p:sp>
    </p:spTree>
    <p:extLst>
      <p:ext uri="{BB962C8B-B14F-4D97-AF65-F5344CB8AC3E}">
        <p14:creationId xmlns:p14="http://schemas.microsoft.com/office/powerpoint/2010/main" val="2737888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C5132F-4C97-4607-B8E3-07BA51A650B1}" type="datetime1">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32394181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57268A-CBAC-4C20-A042-D80D00D9FDB6}" type="datetime1">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166376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19BD0F-40D1-4437-A1D6-A4CFED9397B6}" type="datetime1">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1063581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2604D1-7096-4E85-A870-E201BE32A282}" type="datetime1">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10885828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C187E7-648D-4B86-A787-936FBCB309AE}" type="datetime1">
              <a:rPr lang="en-US" smtClean="0"/>
              <a:t>12/5/2016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1339307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02191E-1E1F-4967-95E8-C4E04B4C5444}" type="datetime1">
              <a:rPr lang="en-US" smtClean="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460425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C8FCF91-10E0-4E18-96B6-C31D71885E9C}" type="datetime1">
              <a:rPr lang="en-US" smtClean="0"/>
              <a:t>12/5/2016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1690236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CD0561B-2F72-4955-84D3-9CA30A5E1D63}" type="datetime1">
              <a:rPr lang="en-US" smtClean="0"/>
              <a:t>12/5/2016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3952787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190C2B-6688-4AC2-AB9C-DE0EC949C975}" type="datetime1">
              <a:rPr lang="en-US" smtClean="0"/>
              <a:t>12/5/2016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2866924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31D6F7E-2BC3-4CCB-9B66-8EEC2E790E0C}" type="datetime1">
              <a:rPr lang="en-US" smtClean="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73328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1893CE-A96B-483B-B5B6-554AEE2EF287}" type="datetime1">
              <a:rPr lang="en-US" smtClean="0"/>
              <a:t>12/5/2016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A53737D7-B2A1-4E50-85D3-927DA845EDAB}" type="slidenum">
              <a:rPr lang="en-US" smtClean="0"/>
              <a:t>‹#›</a:t>
            </a:fld>
            <a:endParaRPr lang="en-US" dirty="0"/>
          </a:p>
        </p:txBody>
      </p:sp>
    </p:spTree>
    <p:extLst>
      <p:ext uri="{BB962C8B-B14F-4D97-AF65-F5344CB8AC3E}">
        <p14:creationId xmlns:p14="http://schemas.microsoft.com/office/powerpoint/2010/main" val="1268349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93B0FC-6B26-4AB7-AFF5-070AC377A254}" type="datetime1">
              <a:rPr lang="en-US" smtClean="0"/>
              <a:t>12/5/2016</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3737D7-B2A1-4E50-85D3-927DA845EDAB}" type="slidenum">
              <a:rPr lang="en-US" smtClean="0"/>
              <a:t>‹#›</a:t>
            </a:fld>
            <a:endParaRPr lang="en-US" dirty="0"/>
          </a:p>
        </p:txBody>
      </p:sp>
    </p:spTree>
    <p:extLst>
      <p:ext uri="{BB962C8B-B14F-4D97-AF65-F5344CB8AC3E}">
        <p14:creationId xmlns:p14="http://schemas.microsoft.com/office/powerpoint/2010/main" val="31139279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7993" y="347035"/>
            <a:ext cx="1635222" cy="580552"/>
          </a:xfrm>
          <a:prstGeom prst="rect">
            <a:avLst/>
          </a:prstGeom>
        </p:spPr>
      </p:pic>
      <p:sp>
        <p:nvSpPr>
          <p:cNvPr id="6" name="Rectangle 5"/>
          <p:cNvSpPr/>
          <p:nvPr/>
        </p:nvSpPr>
        <p:spPr>
          <a:xfrm>
            <a:off x="257992" y="5696909"/>
            <a:ext cx="8671261" cy="963989"/>
          </a:xfrm>
          <a:prstGeom prst="rect">
            <a:avLst/>
          </a:prstGeom>
          <a:solidFill>
            <a:srgbClr val="1F4E79"/>
          </a:solidFill>
          <a:ln>
            <a:solidFill>
              <a:srgbClr val="1F4E79"/>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b="1" dirty="0">
              <a:latin typeface="Arial" panose="020B0604020202020204" pitchFamily="34" charset="0"/>
              <a:cs typeface="Arial" panose="020B0604020202020204" pitchFamily="34" charset="0"/>
            </a:endParaRPr>
          </a:p>
        </p:txBody>
      </p:sp>
      <p:sp>
        <p:nvSpPr>
          <p:cNvPr id="3" name="TextBox 2"/>
          <p:cNvSpPr txBox="1"/>
          <p:nvPr/>
        </p:nvSpPr>
        <p:spPr>
          <a:xfrm>
            <a:off x="4789090" y="5794182"/>
            <a:ext cx="926664" cy="769441"/>
          </a:xfrm>
          <a:prstGeom prst="rect">
            <a:avLst/>
          </a:prstGeom>
          <a:noFill/>
        </p:spPr>
        <p:txBody>
          <a:bodyPr wrap="none" rtlCol="0">
            <a:spAutoFit/>
          </a:bodyPr>
          <a:lstStyle/>
          <a:p>
            <a:r>
              <a:rPr lang="en-US" sz="4400" b="1" dirty="0">
                <a:solidFill>
                  <a:schemeClr val="bg1"/>
                </a:solidFill>
                <a:latin typeface="Arial" panose="020B0604020202020204" pitchFamily="34" charset="0"/>
                <a:cs typeface="Arial" panose="020B0604020202020204" pitchFamily="34" charset="0"/>
              </a:rPr>
              <a:t>VA</a:t>
            </a:r>
          </a:p>
        </p:txBody>
      </p:sp>
      <p:cxnSp>
        <p:nvCxnSpPr>
          <p:cNvPr id="5" name="Straight Connector 4"/>
          <p:cNvCxnSpPr/>
          <p:nvPr/>
        </p:nvCxnSpPr>
        <p:spPr>
          <a:xfrm>
            <a:off x="5710070" y="5874527"/>
            <a:ext cx="0" cy="565744"/>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14" name="Picture 13" descr="Color Seal "/>
          <p:cNvPicPr/>
          <p:nvPr/>
        </p:nvPicPr>
        <p:blipFill>
          <a:blip r:embed="rId3" cstate="print">
            <a:clrChange>
              <a:clrFrom>
                <a:srgbClr val="FDFDFD"/>
              </a:clrFrom>
              <a:clrTo>
                <a:srgbClr val="FDFDFD">
                  <a:alpha val="0"/>
                </a:srgbClr>
              </a:clrTo>
            </a:clrChange>
          </a:blip>
          <a:srcRect/>
          <a:stretch>
            <a:fillRect/>
          </a:stretch>
        </p:blipFill>
        <p:spPr bwMode="auto">
          <a:xfrm>
            <a:off x="5827335" y="5874527"/>
            <a:ext cx="691877" cy="674035"/>
          </a:xfrm>
          <a:prstGeom prst="rect">
            <a:avLst/>
          </a:prstGeom>
          <a:noFill/>
          <a:ln w="9525">
            <a:noFill/>
            <a:miter lim="800000"/>
            <a:headEnd/>
            <a:tailEnd/>
          </a:ln>
        </p:spPr>
      </p:pic>
      <p:sp>
        <p:nvSpPr>
          <p:cNvPr id="15" name="TextBox 14"/>
          <p:cNvSpPr txBox="1"/>
          <p:nvPr/>
        </p:nvSpPr>
        <p:spPr>
          <a:xfrm>
            <a:off x="6519212" y="5874527"/>
            <a:ext cx="2198038" cy="646331"/>
          </a:xfrm>
          <a:prstGeom prst="rect">
            <a:avLst/>
          </a:prstGeom>
          <a:noFill/>
        </p:spPr>
        <p:txBody>
          <a:bodyPr wrap="none" rtlCol="0">
            <a:spAutoFit/>
          </a:bodyPr>
          <a:lstStyle/>
          <a:p>
            <a:r>
              <a:rPr lang="en-US" b="1" dirty="0">
                <a:solidFill>
                  <a:schemeClr val="bg1"/>
                </a:solidFill>
                <a:latin typeface="Book Antiqua" panose="02040602050305030304" pitchFamily="18" charset="0"/>
                <a:cs typeface="Times New Roman" panose="02020603050405020304" pitchFamily="18" charset="0"/>
              </a:rPr>
              <a:t>U.S. Department</a:t>
            </a:r>
          </a:p>
          <a:p>
            <a:r>
              <a:rPr lang="en-US" b="1" dirty="0">
                <a:solidFill>
                  <a:schemeClr val="bg1"/>
                </a:solidFill>
                <a:latin typeface="Book Antiqua" panose="02040602050305030304" pitchFamily="18" charset="0"/>
                <a:cs typeface="Times New Roman" panose="02020603050405020304" pitchFamily="18" charset="0"/>
              </a:rPr>
              <a:t>of Veterans Affairs</a:t>
            </a:r>
          </a:p>
        </p:txBody>
      </p:sp>
      <p:grpSp>
        <p:nvGrpSpPr>
          <p:cNvPr id="19" name="Group 18"/>
          <p:cNvGrpSpPr/>
          <p:nvPr/>
        </p:nvGrpSpPr>
        <p:grpSpPr>
          <a:xfrm>
            <a:off x="1735544" y="927587"/>
            <a:ext cx="6276249" cy="2237161"/>
            <a:chOff x="1834220" y="2269807"/>
            <a:chExt cx="6276249" cy="2237161"/>
          </a:xfrm>
        </p:grpSpPr>
        <p:sp>
          <p:nvSpPr>
            <p:cNvPr id="16" name="TextBox 15"/>
            <p:cNvSpPr txBox="1"/>
            <p:nvPr/>
          </p:nvSpPr>
          <p:spPr>
            <a:xfrm>
              <a:off x="1834220" y="2798808"/>
              <a:ext cx="5380127" cy="1708160"/>
            </a:xfrm>
            <a:prstGeom prst="rect">
              <a:avLst/>
            </a:prstGeom>
            <a:noFill/>
          </p:spPr>
          <p:txBody>
            <a:bodyPr wrap="none" rtlCol="0">
              <a:spAutoFit/>
            </a:bodyPr>
            <a:lstStyle/>
            <a:p>
              <a:pPr algn="ctr"/>
              <a:r>
                <a:rPr lang="en-US" sz="6600" b="1" dirty="0">
                  <a:solidFill>
                    <a:srgbClr val="1F4E79"/>
                  </a:solidFill>
                  <a:latin typeface="Book Antiqua" panose="02040602050305030304" pitchFamily="18" charset="0"/>
                </a:rPr>
                <a:t>STRATEGIC</a:t>
              </a:r>
            </a:p>
            <a:p>
              <a:pPr algn="ctr"/>
              <a:r>
                <a:rPr lang="en-US" sz="3900" spc="300" dirty="0">
                  <a:solidFill>
                    <a:srgbClr val="1F4E79"/>
                  </a:solidFill>
                </a:rPr>
                <a:t>ACQUISITION CENTER</a:t>
              </a:r>
            </a:p>
          </p:txBody>
        </p:sp>
        <p:cxnSp>
          <p:nvCxnSpPr>
            <p:cNvPr id="18" name="Straight Connector 17"/>
            <p:cNvCxnSpPr/>
            <p:nvPr/>
          </p:nvCxnSpPr>
          <p:spPr>
            <a:xfrm>
              <a:off x="2003612" y="3805518"/>
              <a:ext cx="5210735" cy="2017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sp>
          <p:nvSpPr>
            <p:cNvPr id="21" name="5-Point Star 20"/>
            <p:cNvSpPr/>
            <p:nvPr/>
          </p:nvSpPr>
          <p:spPr>
            <a:xfrm>
              <a:off x="7470389" y="2269807"/>
              <a:ext cx="640080" cy="640080"/>
            </a:xfrm>
            <a:prstGeom prst="star5">
              <a:avLst/>
            </a:prstGeom>
            <a:solidFill>
              <a:srgbClr val="1F4E79"/>
            </a:solid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5-Point Star 21"/>
            <p:cNvSpPr/>
            <p:nvPr/>
          </p:nvSpPr>
          <p:spPr>
            <a:xfrm>
              <a:off x="6985140" y="2563072"/>
              <a:ext cx="457200" cy="457200"/>
            </a:xfrm>
            <a:prstGeom prst="star5">
              <a:avLst/>
            </a:prstGeom>
            <a:solidFill>
              <a:srgbClr val="1F4E79"/>
            </a:solid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5-Point Star 22"/>
            <p:cNvSpPr/>
            <p:nvPr/>
          </p:nvSpPr>
          <p:spPr>
            <a:xfrm>
              <a:off x="7486685" y="3013345"/>
              <a:ext cx="274320" cy="274320"/>
            </a:xfrm>
            <a:prstGeom prst="star5">
              <a:avLst/>
            </a:prstGeom>
            <a:solidFill>
              <a:srgbClr val="1F4E79"/>
            </a:solidFill>
            <a:ln w="19050">
              <a:solidFill>
                <a:srgbClr val="1F4E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 name="Subtitle 2"/>
          <p:cNvSpPr txBox="1">
            <a:spLocks/>
          </p:cNvSpPr>
          <p:nvPr/>
        </p:nvSpPr>
        <p:spPr>
          <a:xfrm>
            <a:off x="1143000" y="3602038"/>
            <a:ext cx="6858000" cy="16557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b="1" dirty="0" smtClean="0">
                <a:solidFill>
                  <a:srgbClr val="FF0000"/>
                </a:solidFill>
              </a:rPr>
              <a:t>Non-Expendable Equipment</a:t>
            </a:r>
          </a:p>
          <a:p>
            <a:pPr marL="0" indent="0" algn="ctr">
              <a:buNone/>
            </a:pPr>
            <a:r>
              <a:rPr lang="en-US" dirty="0" smtClean="0"/>
              <a:t>Mr. Timothy Johnson</a:t>
            </a:r>
            <a:endParaRPr lang="en-US" dirty="0"/>
          </a:p>
        </p:txBody>
      </p:sp>
      <p:sp>
        <p:nvSpPr>
          <p:cNvPr id="4" name="Slide Number Placeholder 3"/>
          <p:cNvSpPr>
            <a:spLocks noGrp="1"/>
          </p:cNvSpPr>
          <p:nvPr>
            <p:ph type="sldNum" sz="quarter" idx="12"/>
          </p:nvPr>
        </p:nvSpPr>
        <p:spPr/>
        <p:txBody>
          <a:bodyPr/>
          <a:lstStyle/>
          <a:p>
            <a:fld id="{A53737D7-B2A1-4E50-85D3-927DA845EDAB}" type="slidenum">
              <a:rPr lang="en-US" smtClean="0"/>
              <a:t>1</a:t>
            </a:fld>
            <a:endParaRPr lang="en-US" dirty="0"/>
          </a:p>
        </p:txBody>
      </p:sp>
    </p:spTree>
    <p:extLst>
      <p:ext uri="{BB962C8B-B14F-4D97-AF65-F5344CB8AC3E}">
        <p14:creationId xmlns:p14="http://schemas.microsoft.com/office/powerpoint/2010/main" val="2392691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Placeholder 1"/>
          <p:cNvSpPr txBox="1">
            <a:spLocks/>
          </p:cNvSpPr>
          <p:nvPr/>
        </p:nvSpPr>
        <p:spPr bwMode="auto">
          <a:xfrm>
            <a:off x="695544" y="747981"/>
            <a:ext cx="9144000"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0" fontAlgn="base" hangingPunct="0">
              <a:spcAft>
                <a:spcPct val="0"/>
              </a:spcAft>
              <a:buFont typeface="Arial" charset="0"/>
              <a:buNone/>
            </a:pPr>
            <a:r>
              <a:rPr lang="en-US" altLang="en-US" sz="2800" b="1" dirty="0" smtClean="0">
                <a:solidFill>
                  <a:srgbClr val="000000"/>
                </a:solidFill>
                <a:latin typeface="+mj-lt"/>
              </a:rPr>
              <a:t>NX Product List (Initial)</a:t>
            </a:r>
          </a:p>
          <a:p>
            <a:pPr algn="ctr" eaLnBrk="0" fontAlgn="base" hangingPunct="0">
              <a:spcAft>
                <a:spcPct val="0"/>
              </a:spcAft>
              <a:buFont typeface="Arial" charset="0"/>
              <a:buNone/>
            </a:pPr>
            <a:endParaRPr lang="en-US" altLang="en-US" b="1" dirty="0" smtClean="0">
              <a:solidFill>
                <a:prstClr val="black"/>
              </a:solidFill>
              <a:latin typeface="+mj-lt"/>
            </a:endParaRPr>
          </a:p>
        </p:txBody>
      </p:sp>
      <p:sp>
        <p:nvSpPr>
          <p:cNvPr id="10" name="Rectangle 1"/>
          <p:cNvSpPr>
            <a:spLocks noChangeArrowheads="1"/>
          </p:cNvSpPr>
          <p:nvPr/>
        </p:nvSpPr>
        <p:spPr bwMode="auto">
          <a:xfrm>
            <a:off x="597693" y="1709197"/>
            <a:ext cx="7720013" cy="3046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742950" indent="-3429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lvl="2" eaLnBrk="0" fontAlgn="base" hangingPunct="0">
              <a:spcBef>
                <a:spcPct val="0"/>
              </a:spcBef>
              <a:spcAft>
                <a:spcPct val="0"/>
              </a:spcAft>
            </a:pPr>
            <a:r>
              <a:rPr lang="en-US" altLang="en-US" dirty="0" smtClean="0">
                <a:solidFill>
                  <a:prstClr val="black"/>
                </a:solidFill>
                <a:latin typeface="+mn-lt"/>
              </a:rPr>
              <a:t>IV Pumps</a:t>
            </a:r>
          </a:p>
          <a:p>
            <a:pPr lvl="2" eaLnBrk="0" fontAlgn="base" hangingPunct="0">
              <a:spcBef>
                <a:spcPct val="0"/>
              </a:spcBef>
              <a:spcAft>
                <a:spcPct val="0"/>
              </a:spcAft>
            </a:pPr>
            <a:r>
              <a:rPr lang="en-US" altLang="en-US" dirty="0" smtClean="0">
                <a:solidFill>
                  <a:prstClr val="black"/>
                </a:solidFill>
                <a:latin typeface="+mn-lt"/>
              </a:rPr>
              <a:t>Vital Sign Monitors</a:t>
            </a:r>
          </a:p>
          <a:p>
            <a:pPr lvl="2" eaLnBrk="0" fontAlgn="base" hangingPunct="0">
              <a:spcBef>
                <a:spcPct val="0"/>
              </a:spcBef>
              <a:spcAft>
                <a:spcPct val="0"/>
              </a:spcAft>
            </a:pPr>
            <a:r>
              <a:rPr lang="en-US" altLang="en-US" dirty="0" smtClean="0">
                <a:solidFill>
                  <a:prstClr val="black"/>
                </a:solidFill>
                <a:latin typeface="+mn-lt"/>
              </a:rPr>
              <a:t>Defibrillators</a:t>
            </a:r>
          </a:p>
          <a:p>
            <a:pPr lvl="2" eaLnBrk="0" fontAlgn="base" hangingPunct="0">
              <a:spcBef>
                <a:spcPct val="0"/>
              </a:spcBef>
              <a:spcAft>
                <a:spcPct val="0"/>
              </a:spcAft>
            </a:pPr>
            <a:r>
              <a:rPr lang="en-US" altLang="en-US" dirty="0" smtClean="0">
                <a:solidFill>
                  <a:prstClr val="black"/>
                </a:solidFill>
                <a:latin typeface="+mn-lt"/>
              </a:rPr>
              <a:t>Anesthesia Machines</a:t>
            </a:r>
          </a:p>
          <a:p>
            <a:pPr lvl="2" eaLnBrk="0" fontAlgn="base" hangingPunct="0">
              <a:spcBef>
                <a:spcPct val="0"/>
              </a:spcBef>
              <a:spcAft>
                <a:spcPct val="0"/>
              </a:spcAft>
            </a:pPr>
            <a:r>
              <a:rPr lang="en-US" altLang="en-US" dirty="0" smtClean="0">
                <a:solidFill>
                  <a:prstClr val="black"/>
                </a:solidFill>
                <a:latin typeface="+mn-lt"/>
              </a:rPr>
              <a:t>Ventilators</a:t>
            </a:r>
          </a:p>
          <a:p>
            <a:pPr lvl="2" eaLnBrk="0" fontAlgn="base" hangingPunct="0">
              <a:spcBef>
                <a:spcPct val="0"/>
              </a:spcBef>
              <a:spcAft>
                <a:spcPct val="0"/>
              </a:spcAft>
            </a:pPr>
            <a:r>
              <a:rPr lang="en-US" altLang="en-US" dirty="0" smtClean="0">
                <a:solidFill>
                  <a:prstClr val="black"/>
                </a:solidFill>
                <a:latin typeface="+mn-lt"/>
              </a:rPr>
              <a:t>Hospital Beds</a:t>
            </a:r>
          </a:p>
          <a:p>
            <a:pPr lvl="2" eaLnBrk="0" fontAlgn="base" hangingPunct="0">
              <a:spcBef>
                <a:spcPct val="0"/>
              </a:spcBef>
              <a:spcAft>
                <a:spcPct val="0"/>
              </a:spcAft>
            </a:pPr>
            <a:r>
              <a:rPr lang="en-US" altLang="en-US" dirty="0" smtClean="0">
                <a:solidFill>
                  <a:prstClr val="black"/>
                </a:solidFill>
                <a:latin typeface="+mn-lt"/>
              </a:rPr>
              <a:t>EADs</a:t>
            </a:r>
          </a:p>
          <a:p>
            <a:pPr lvl="2" eaLnBrk="0" fontAlgn="base" hangingPunct="0">
              <a:spcBef>
                <a:spcPct val="0"/>
              </a:spcBef>
              <a:spcAft>
                <a:spcPct val="0"/>
              </a:spcAft>
            </a:pPr>
            <a:r>
              <a:rPr lang="en-US" altLang="en-US" dirty="0" smtClean="0">
                <a:solidFill>
                  <a:prstClr val="black"/>
                </a:solidFill>
                <a:latin typeface="+mn-lt"/>
              </a:rPr>
              <a:t>Dialysis Units</a:t>
            </a:r>
          </a:p>
        </p:txBody>
      </p:sp>
      <p:sp>
        <p:nvSpPr>
          <p:cNvPr id="2" name="Slide Number Placeholder 1"/>
          <p:cNvSpPr>
            <a:spLocks noGrp="1"/>
          </p:cNvSpPr>
          <p:nvPr>
            <p:ph type="sldNum" sz="quarter" idx="12"/>
          </p:nvPr>
        </p:nvSpPr>
        <p:spPr/>
        <p:txBody>
          <a:bodyPr/>
          <a:lstStyle/>
          <a:p>
            <a:fld id="{A53737D7-B2A1-4E50-85D3-927DA845EDAB}" type="slidenum">
              <a:rPr lang="en-US" smtClean="0"/>
              <a:t>10</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1"/>
          <p:cNvSpPr txBox="1">
            <a:spLocks/>
          </p:cNvSpPr>
          <p:nvPr/>
        </p:nvSpPr>
        <p:spPr bwMode="auto">
          <a:xfrm>
            <a:off x="449263" y="758383"/>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fontAlgn="base">
              <a:spcBef>
                <a:spcPct val="0"/>
              </a:spcBef>
              <a:spcAft>
                <a:spcPct val="0"/>
              </a:spcAft>
              <a:buFontTx/>
              <a:buNone/>
            </a:pPr>
            <a:r>
              <a:rPr lang="en-US" altLang="en-US" sz="2800" b="1" dirty="0" smtClean="0">
                <a:solidFill>
                  <a:srgbClr val="000000"/>
                </a:solidFill>
                <a:latin typeface="+mj-lt"/>
              </a:rPr>
              <a:t>Summary</a:t>
            </a:r>
          </a:p>
        </p:txBody>
      </p:sp>
      <p:sp>
        <p:nvSpPr>
          <p:cNvPr id="10" name="Text Placeholder 2"/>
          <p:cNvSpPr txBox="1">
            <a:spLocks/>
          </p:cNvSpPr>
          <p:nvPr/>
        </p:nvSpPr>
        <p:spPr bwMode="auto">
          <a:xfrm>
            <a:off x="677863" y="1672783"/>
            <a:ext cx="7772400" cy="3368203"/>
          </a:xfrm>
          <a:prstGeom prst="rect">
            <a:avLst/>
          </a:prstGeom>
          <a:solidFill>
            <a:sysClr val="window" lastClr="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normAutofit/>
          </a:bodyPr>
          <a:lstStyle>
            <a:lvl1pPr marL="0" indent="0" algn="l"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1pPr>
            <a:lvl2pPr marL="457200" indent="0" algn="l" defTabSz="457200" rtl="0" eaLnBrk="0" fontAlgn="base" hangingPunct="0">
              <a:spcBef>
                <a:spcPct val="20000"/>
              </a:spcBef>
              <a:spcAft>
                <a:spcPct val="0"/>
              </a:spcAft>
              <a:buFont typeface="Arial" charset="0"/>
              <a:buNone/>
              <a:defRPr sz="1800" kern="1200">
                <a:solidFill>
                  <a:schemeClr val="tx1">
                    <a:tint val="75000"/>
                  </a:schemeClr>
                </a:solidFill>
                <a:latin typeface="+mn-lt"/>
                <a:ea typeface="+mn-ea"/>
                <a:cs typeface="+mn-cs"/>
              </a:defRPr>
            </a:lvl2pPr>
            <a:lvl3pPr marL="914400" indent="0" algn="l" defTabSz="457200" rtl="0" eaLnBrk="0" fontAlgn="base" hangingPunct="0">
              <a:spcBef>
                <a:spcPct val="20000"/>
              </a:spcBef>
              <a:spcAft>
                <a:spcPct val="0"/>
              </a:spcAft>
              <a:buFont typeface="Arial" charset="0"/>
              <a:buNone/>
              <a:defRPr sz="1600" kern="1200">
                <a:solidFill>
                  <a:schemeClr val="tx1">
                    <a:tint val="75000"/>
                  </a:schemeClr>
                </a:solidFill>
                <a:latin typeface="+mn-lt"/>
                <a:ea typeface="+mn-ea"/>
                <a:cs typeface="+mn-cs"/>
              </a:defRPr>
            </a:lvl3pPr>
            <a:lvl4pPr marL="1371600" indent="0" algn="l" defTabSz="457200"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4pPr>
            <a:lvl5pPr marL="1828800" indent="0" algn="l" defTabSz="457200" rtl="0" eaLnBrk="0" fontAlgn="base" hangingPunct="0">
              <a:spcBef>
                <a:spcPct val="20000"/>
              </a:spcBef>
              <a:spcAft>
                <a:spcPct val="0"/>
              </a:spcAft>
              <a:buFont typeface="Arial" charset="0"/>
              <a:buNone/>
              <a:defRPr sz="1400" kern="1200">
                <a:solidFill>
                  <a:schemeClr val="tx1">
                    <a:tint val="75000"/>
                  </a:schemeClr>
                </a:solidFill>
                <a:latin typeface="+mn-lt"/>
                <a:ea typeface="+mn-ea"/>
                <a:cs typeface="+mn-cs"/>
              </a:defRPr>
            </a:lvl5pPr>
            <a:lvl6pPr marL="22860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6pPr>
            <a:lvl7pPr marL="27432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7pPr>
            <a:lvl8pPr marL="32004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8pPr>
            <a:lvl9pPr marL="3657600" indent="0" algn="l" defTabSz="457200" rtl="0" eaLnBrk="1" latinLnBrk="0" hangingPunct="1">
              <a:spcBef>
                <a:spcPct val="20000"/>
              </a:spcBef>
              <a:buFont typeface="Arial"/>
              <a:buNone/>
              <a:defRPr sz="1400" kern="1200">
                <a:solidFill>
                  <a:schemeClr val="tx1">
                    <a:tint val="75000"/>
                  </a:schemeClr>
                </a:solidFill>
                <a:latin typeface="+mn-lt"/>
                <a:ea typeface="+mn-ea"/>
                <a:cs typeface="+mn-cs"/>
              </a:defRPr>
            </a:lvl9pPr>
          </a:lstStyle>
          <a:p>
            <a:pPr marL="342900" marR="0" lvl="0" indent="-342900" algn="l" defTabSz="457200" rtl="0" eaLnBrk="0" fontAlgn="base" latinLnBrk="0" hangingPunct="0">
              <a:lnSpc>
                <a:spcPct val="100000"/>
              </a:lnSpc>
              <a:spcBef>
                <a:spcPct val="2000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smtClean="0">
                <a:ln>
                  <a:noFill/>
                </a:ln>
                <a:solidFill>
                  <a:sysClr val="windowText" lastClr="000000"/>
                </a:solidFill>
                <a:effectLst/>
                <a:uLnTx/>
                <a:uFillTx/>
                <a:ea typeface="+mn-ea"/>
                <a:cs typeface="+mn-cs"/>
              </a:rPr>
              <a:t>Future  of NX will streamline and improve ordering efficiencies throughout VA’s Medical Community by:</a:t>
            </a: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800" b="0" i="0" u="none" strike="noStrike" kern="1200" cap="none" spc="0" normalizeH="0" baseline="0" noProof="0" dirty="0" smtClean="0">
                <a:ln>
                  <a:noFill/>
                </a:ln>
                <a:solidFill>
                  <a:sysClr val="windowText" lastClr="000000"/>
                </a:solidFill>
                <a:effectLst/>
                <a:uLnTx/>
                <a:uFillTx/>
                <a:ea typeface="+mn-ea"/>
                <a:cs typeface="+mn-cs"/>
              </a:rPr>
              <a:t>            - Providing enhanced flexibility and ease of ordering for both</a:t>
            </a: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800" b="0" i="0" u="none" strike="noStrike" kern="1200" cap="none" spc="0" normalizeH="0" baseline="0" noProof="0" dirty="0" smtClean="0">
                <a:ln>
                  <a:noFill/>
                </a:ln>
                <a:solidFill>
                  <a:sysClr val="windowText" lastClr="000000"/>
                </a:solidFill>
                <a:effectLst/>
                <a:uLnTx/>
                <a:uFillTx/>
                <a:ea typeface="+mn-ea"/>
                <a:cs typeface="+mn-cs"/>
              </a:rPr>
              <a:t>               VA’s Customers and Ordering Officers</a:t>
            </a: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800" b="0" i="0" u="none" strike="noStrike" kern="1200" cap="none" spc="0" normalizeH="0" baseline="0" noProof="0" dirty="0" smtClean="0">
                <a:ln>
                  <a:noFill/>
                </a:ln>
                <a:solidFill>
                  <a:sysClr val="windowText" lastClr="000000"/>
                </a:solidFill>
                <a:effectLst/>
                <a:uLnTx/>
                <a:uFillTx/>
                <a:ea typeface="+mn-ea"/>
                <a:cs typeface="+mn-cs"/>
              </a:rPr>
              <a:t>            - Reducing the number of purchase orders</a:t>
            </a: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800" b="0" i="0" u="none" strike="noStrike" kern="1200" cap="none" spc="0" normalizeH="0" baseline="0" noProof="0" dirty="0" smtClean="0">
                <a:ln>
                  <a:noFill/>
                </a:ln>
                <a:solidFill>
                  <a:sysClr val="windowText" lastClr="000000"/>
                </a:solidFill>
                <a:effectLst/>
                <a:uLnTx/>
                <a:uFillTx/>
                <a:ea typeface="+mn-ea"/>
                <a:cs typeface="+mn-cs"/>
              </a:rPr>
              <a:t>            - Reducing the number of shipments and resultant invoice </a:t>
            </a: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1800" b="0" i="0" u="none" strike="noStrike" kern="1200" cap="none" spc="0" normalizeH="0" baseline="0" noProof="0" dirty="0" smtClean="0">
                <a:ln>
                  <a:noFill/>
                </a:ln>
                <a:solidFill>
                  <a:sysClr val="windowText" lastClr="000000"/>
                </a:solidFill>
                <a:effectLst/>
                <a:uLnTx/>
                <a:uFillTx/>
                <a:ea typeface="+mn-ea"/>
                <a:cs typeface="+mn-cs"/>
              </a:rPr>
              <a:t>               procedures </a:t>
            </a: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r>
              <a:rPr kumimoji="0" lang="en-US" sz="2000" b="0" i="0" u="none" strike="noStrike" kern="1200" cap="none" spc="0" normalizeH="0" baseline="0" noProof="0" dirty="0" smtClean="0">
                <a:ln>
                  <a:noFill/>
                </a:ln>
                <a:solidFill>
                  <a:sysClr val="windowText" lastClr="000000"/>
                </a:solidFill>
                <a:effectLst/>
                <a:uLnTx/>
                <a:uFillTx/>
                <a:ea typeface="+mn-ea"/>
                <a:cs typeface="+mn-cs"/>
              </a:rPr>
              <a:t>            </a:t>
            </a:r>
            <a:endParaRPr kumimoji="0" lang="en-US" sz="2000" b="0" i="0" u="none" strike="noStrike" kern="1200" cap="none" spc="0" normalizeH="0" baseline="0" noProof="0" dirty="0">
              <a:ln>
                <a:noFill/>
              </a:ln>
              <a:solidFill>
                <a:sysClr val="windowText" lastClr="000000">
                  <a:tint val="75000"/>
                </a:sysClr>
              </a:solidFill>
              <a:effectLst/>
              <a:uLnTx/>
              <a:uFillTx/>
              <a:ea typeface="+mn-ea"/>
              <a:cs typeface="+mn-cs"/>
            </a:endParaRPr>
          </a:p>
        </p:txBody>
      </p:sp>
      <p:sp>
        <p:nvSpPr>
          <p:cNvPr id="11" name="Rectangle 10"/>
          <p:cNvSpPr>
            <a:spLocks noChangeArrowheads="1"/>
          </p:cNvSpPr>
          <p:nvPr/>
        </p:nvSpPr>
        <p:spPr bwMode="auto">
          <a:xfrm>
            <a:off x="1219200" y="5867400"/>
            <a:ext cx="6781800" cy="838200"/>
          </a:xfrm>
          <a:prstGeom prst="rect">
            <a:avLst/>
          </a:prstGeom>
          <a:solidFill>
            <a:srgbClr val="1F497D">
              <a:lumMod val="60000"/>
              <a:lumOff val="40000"/>
            </a:srgbClr>
          </a:solidFill>
          <a:ln>
            <a:noFill/>
          </a:ln>
          <a:effectLst>
            <a:prstShdw prst="shdw17" dist="17961" dir="2700000">
              <a:srgbClr val="00005C"/>
            </a:prstShdw>
          </a:effectLst>
        </p:spPr>
        <p:txBody>
          <a:bodyPr anchor="ctr"/>
          <a:lstStyle>
            <a:lvl1pPr algn="l" eaLnBrk="0" hangingPunct="0">
              <a:spcBef>
                <a:spcPct val="20000"/>
              </a:spcBef>
              <a:buChar char="•"/>
              <a:defRPr sz="3200">
                <a:solidFill>
                  <a:schemeClr val="tx1"/>
                </a:solidFill>
                <a:latin typeface="Times New Roman" pitchFamily="18" charset="0"/>
              </a:defRPr>
            </a:lvl1pPr>
            <a:lvl2pPr marL="742950" indent="-285750" algn="l" eaLnBrk="0" hangingPunct="0">
              <a:spcBef>
                <a:spcPct val="20000"/>
              </a:spcBef>
              <a:buChar char="–"/>
              <a:defRPr sz="2800">
                <a:solidFill>
                  <a:schemeClr val="tx1"/>
                </a:solidFill>
                <a:latin typeface="Times New Roman" pitchFamily="18" charset="0"/>
              </a:defRPr>
            </a:lvl2pPr>
            <a:lvl3pPr marL="1143000" indent="-228600" algn="l" eaLnBrk="0" hangingPunct="0">
              <a:spcBef>
                <a:spcPct val="20000"/>
              </a:spcBef>
              <a:buChar char="•"/>
              <a:defRPr sz="2400">
                <a:solidFill>
                  <a:schemeClr val="tx1"/>
                </a:solidFill>
                <a:latin typeface="Times New Roman" pitchFamily="18" charset="0"/>
              </a:defRPr>
            </a:lvl3pPr>
            <a:lvl4pPr marL="1600200" indent="-228600" algn="l" eaLnBrk="0" hangingPunct="0">
              <a:spcBef>
                <a:spcPct val="20000"/>
              </a:spcBef>
              <a:buChar char="–"/>
              <a:defRPr sz="2000">
                <a:solidFill>
                  <a:schemeClr val="tx1"/>
                </a:solidFill>
                <a:latin typeface="Times New Roman" pitchFamily="18" charset="0"/>
              </a:defRPr>
            </a:lvl4pPr>
            <a:lvl5pPr marL="2057400" indent="-228600" algn="l"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marL="0" marR="0" lvl="0" indent="0" algn="ctr" defTabSz="914400" eaLnBrk="1" fontAlgn="base" latinLnBrk="0" hangingPunct="1">
              <a:lnSpc>
                <a:spcPct val="100000"/>
              </a:lnSpc>
              <a:spcBef>
                <a:spcPct val="0"/>
              </a:spcBef>
              <a:spcAft>
                <a:spcPct val="0"/>
              </a:spcAft>
              <a:buClrTx/>
              <a:buSzTx/>
              <a:buFontTx/>
              <a:buNone/>
              <a:tabLst/>
              <a:defRPr/>
            </a:pPr>
            <a:r>
              <a:rPr kumimoji="0" lang="en-US" altLang="en-US" sz="1400" b="1" i="0" u="none" strike="noStrike" kern="0" cap="none" spc="0" normalizeH="0" baseline="0" noProof="0" dirty="0">
                <a:ln>
                  <a:noFill/>
                </a:ln>
                <a:solidFill>
                  <a:srgbClr val="FFFFFF"/>
                </a:solidFill>
                <a:effectLst/>
                <a:uLnTx/>
                <a:uFillTx/>
                <a:latin typeface="Georgia" panose="02040502050405020303" pitchFamily="18" charset="0"/>
              </a:rPr>
              <a:t>To fulfill President Lincoln's promise “To care for him who shall have borne the battle, and for his widow, and his orphan” by serving and honoring the men and women who are America’s Veterans.</a:t>
            </a:r>
            <a:endParaRPr kumimoji="0" lang="en-US" altLang="en-US" sz="1400" b="1" i="0" u="none" strike="noStrike" kern="0" cap="none" spc="0" normalizeH="0" baseline="0" noProof="0" dirty="0" smtClean="0">
              <a:ln>
                <a:noFill/>
              </a:ln>
              <a:solidFill>
                <a:srgbClr val="FFFFFF"/>
              </a:solidFill>
              <a:effectLst/>
              <a:uLnTx/>
              <a:uFillTx/>
              <a:latin typeface="Georgia" panose="02040502050405020303" pitchFamily="18" charset="0"/>
            </a:endParaRPr>
          </a:p>
        </p:txBody>
      </p:sp>
      <p:sp>
        <p:nvSpPr>
          <p:cNvPr id="2" name="Slide Number Placeholder 1"/>
          <p:cNvSpPr>
            <a:spLocks noGrp="1"/>
          </p:cNvSpPr>
          <p:nvPr>
            <p:ph type="sldNum" sz="quarter" idx="12"/>
          </p:nvPr>
        </p:nvSpPr>
        <p:spPr/>
        <p:txBody>
          <a:bodyPr/>
          <a:lstStyle/>
          <a:p>
            <a:fld id="{A53737D7-B2A1-4E50-85D3-927DA845EDAB}" type="slidenum">
              <a:rPr lang="en-US" smtClean="0"/>
              <a:t>11</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Content Placeholder 2"/>
          <p:cNvSpPr txBox="1">
            <a:spLocks/>
          </p:cNvSpPr>
          <p:nvPr/>
        </p:nvSpPr>
        <p:spPr bwMode="auto">
          <a:xfrm>
            <a:off x="723900" y="1494818"/>
            <a:ext cx="7467600" cy="4572000"/>
          </a:xfrm>
          <a:prstGeom prst="rect">
            <a:avLst/>
          </a:prstGeom>
          <a:gradFill flip="none" rotWithShape="1">
            <a:gsLst>
              <a:gs pos="0">
                <a:srgbClr val="4F81BD">
                  <a:tint val="66000"/>
                  <a:satMod val="160000"/>
                </a:srgbClr>
              </a:gs>
              <a:gs pos="50000">
                <a:srgbClr val="4F81BD">
                  <a:tint val="44500"/>
                  <a:satMod val="160000"/>
                </a:srgbClr>
              </a:gs>
              <a:gs pos="100000">
                <a:srgbClr val="4F81BD">
                  <a:tint val="23500"/>
                  <a:satMod val="160000"/>
                </a:srgbClr>
              </a:gs>
            </a:gsLst>
            <a:lin ang="16200000" scaled="1"/>
            <a:tileRect/>
          </a:gradFill>
          <a:ln>
            <a:noFill/>
          </a:ln>
          <a:extLs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274320" marR="0" lvl="0" indent="-342900" algn="ctr" defTabSz="914400" rtl="0" eaLnBrk="0" fontAlgn="auto" latinLnBrk="0" hangingPunct="0">
              <a:lnSpc>
                <a:spcPct val="100000"/>
              </a:lnSpc>
              <a:spcBef>
                <a:spcPct val="0"/>
              </a:spcBef>
              <a:spcAft>
                <a:spcPts val="0"/>
              </a:spcAft>
              <a:buClrTx/>
              <a:buSzTx/>
              <a:buFont typeface="Arial" charset="0"/>
              <a:buNone/>
              <a:tabLst/>
              <a:defRPr/>
            </a:pPr>
            <a:r>
              <a:rPr kumimoji="0" lang="en-US" sz="9600" b="0" i="0" u="none" strike="noStrike" kern="1200" cap="none" spc="0" normalizeH="0" baseline="0" noProof="0" dirty="0">
                <a:ln>
                  <a:noFill/>
                </a:ln>
                <a:solidFill>
                  <a:srgbClr val="1F497D"/>
                </a:solidFill>
                <a:effectLst/>
                <a:uLnTx/>
                <a:uFillTx/>
                <a:latin typeface="Calibri"/>
                <a:ea typeface="+mn-ea"/>
                <a:cs typeface="+mn-cs"/>
              </a:rPr>
              <a:t>Questions </a:t>
            </a:r>
            <a:endParaRPr kumimoji="0" lang="en-US" sz="9600" b="0" i="0" u="none" strike="noStrike" kern="1200" cap="none" spc="0" normalizeH="0" baseline="0" noProof="0" dirty="0" smtClean="0">
              <a:ln>
                <a:noFill/>
              </a:ln>
              <a:solidFill>
                <a:srgbClr val="1F497D"/>
              </a:solidFill>
              <a:effectLst/>
              <a:uLnTx/>
              <a:uFillTx/>
              <a:latin typeface="Calibri"/>
              <a:ea typeface="+mn-ea"/>
              <a:cs typeface="+mn-cs"/>
            </a:endParaRPr>
          </a:p>
          <a:p>
            <a:pPr marL="274320" marR="0" lvl="0" indent="-342900" algn="ctr" defTabSz="914400" rtl="0" eaLnBrk="0" fontAlgn="auto" latinLnBrk="0" hangingPunct="0">
              <a:lnSpc>
                <a:spcPct val="100000"/>
              </a:lnSpc>
              <a:spcBef>
                <a:spcPct val="0"/>
              </a:spcBef>
              <a:spcAft>
                <a:spcPts val="0"/>
              </a:spcAft>
              <a:buClrTx/>
              <a:buSzTx/>
              <a:buFont typeface="Arial" charset="0"/>
              <a:buNone/>
              <a:tabLst/>
              <a:defRPr/>
            </a:pPr>
            <a:r>
              <a:rPr kumimoji="0" lang="en-US" sz="9600" b="0" i="0" u="none" strike="noStrike" kern="1200" cap="none" spc="0" normalizeH="0" baseline="0" noProof="0" dirty="0" smtClean="0">
                <a:ln>
                  <a:noFill/>
                </a:ln>
                <a:solidFill>
                  <a:srgbClr val="1F497D"/>
                </a:solidFill>
                <a:effectLst/>
                <a:uLnTx/>
                <a:uFillTx/>
                <a:latin typeface="Calibri"/>
                <a:ea typeface="+mn-ea"/>
                <a:cs typeface="+mn-cs"/>
              </a:rPr>
              <a:t>&amp;</a:t>
            </a:r>
            <a:endParaRPr kumimoji="0" lang="en-US" sz="9600" b="0" i="0" u="none" strike="noStrike" kern="1200" cap="none" spc="0" normalizeH="0" baseline="0" noProof="0" dirty="0">
              <a:ln>
                <a:noFill/>
              </a:ln>
              <a:solidFill>
                <a:srgbClr val="1F497D"/>
              </a:solidFill>
              <a:effectLst/>
              <a:uLnTx/>
              <a:uFillTx/>
              <a:latin typeface="Calibri"/>
              <a:ea typeface="+mn-ea"/>
              <a:cs typeface="+mn-cs"/>
            </a:endParaRPr>
          </a:p>
          <a:p>
            <a:pPr marL="274320" marR="0" lvl="0" indent="-342900" algn="ctr" defTabSz="914400" rtl="0" eaLnBrk="0" fontAlgn="auto" latinLnBrk="0" hangingPunct="0">
              <a:lnSpc>
                <a:spcPct val="100000"/>
              </a:lnSpc>
              <a:spcBef>
                <a:spcPct val="0"/>
              </a:spcBef>
              <a:spcAft>
                <a:spcPts val="0"/>
              </a:spcAft>
              <a:buClrTx/>
              <a:buSzTx/>
              <a:buFont typeface="Arial" charset="0"/>
              <a:buNone/>
              <a:tabLst/>
              <a:defRPr/>
            </a:pPr>
            <a:r>
              <a:rPr kumimoji="0" lang="en-US" sz="9600" b="0" i="0" u="none" strike="noStrike" kern="1200" cap="none" spc="0" normalizeH="0" baseline="0" noProof="0" dirty="0" smtClean="0">
                <a:ln>
                  <a:noFill/>
                </a:ln>
                <a:solidFill>
                  <a:srgbClr val="1F497D"/>
                </a:solidFill>
                <a:effectLst/>
                <a:uLnTx/>
                <a:uFillTx/>
                <a:latin typeface="Calibri"/>
                <a:ea typeface="+mn-ea"/>
                <a:cs typeface="+mn-cs"/>
              </a:rPr>
              <a:t>Feedback </a:t>
            </a:r>
            <a:r>
              <a:rPr kumimoji="0" lang="en-US" sz="9600" b="0" i="0" u="none" strike="noStrike" kern="1200" cap="none" spc="0" normalizeH="0" baseline="0" noProof="0" dirty="0">
                <a:ln>
                  <a:noFill/>
                </a:ln>
                <a:solidFill>
                  <a:srgbClr val="1F497D"/>
                </a:solidFill>
                <a:effectLst/>
                <a:uLnTx/>
                <a:uFillTx/>
                <a:latin typeface="Calibri"/>
                <a:ea typeface="+mn-ea"/>
                <a:cs typeface="+mn-cs"/>
              </a:rPr>
              <a:t>from Industry</a:t>
            </a:r>
            <a:endParaRPr kumimoji="0" lang="en-US" sz="9600" b="0" i="0" u="none" strike="noStrike" kern="1200" cap="none" spc="0" normalizeH="0" baseline="0" noProof="0" dirty="0" smtClean="0">
              <a:ln>
                <a:noFill/>
              </a:ln>
              <a:solidFill>
                <a:srgbClr val="1F497D"/>
              </a:solidFill>
              <a:effectLst/>
              <a:uLnTx/>
              <a:uFillTx/>
              <a:latin typeface="Calibri"/>
              <a:ea typeface="+mn-ea"/>
              <a:cs typeface="+mn-cs"/>
            </a:endParaRPr>
          </a:p>
        </p:txBody>
      </p:sp>
      <p:sp>
        <p:nvSpPr>
          <p:cNvPr id="10" name="Title Placeholder 1"/>
          <p:cNvSpPr txBox="1">
            <a:spLocks/>
          </p:cNvSpPr>
          <p:nvPr/>
        </p:nvSpPr>
        <p:spPr bwMode="auto">
          <a:xfrm>
            <a:off x="1746249" y="6177064"/>
            <a:ext cx="5807075" cy="573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514350" indent="-4572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marL="57150" indent="0" defTabSz="914400" eaLnBrk="0" hangingPunct="0">
              <a:spcBef>
                <a:spcPts val="0"/>
              </a:spcBef>
              <a:buFont typeface="Arial" charset="0"/>
              <a:buNone/>
              <a:defRPr/>
            </a:pPr>
            <a:r>
              <a:rPr lang="en-US" sz="2000" kern="0" dirty="0">
                <a:solidFill>
                  <a:prstClr val="black"/>
                </a:solidFill>
                <a:cs typeface="Arial" charset="0"/>
              </a:rPr>
              <a:t>Further questions?  </a:t>
            </a:r>
          </a:p>
          <a:p>
            <a:pPr marL="57150" indent="0" defTabSz="914400" eaLnBrk="0" hangingPunct="0">
              <a:spcBef>
                <a:spcPts val="0"/>
              </a:spcBef>
              <a:buFont typeface="Arial" charset="0"/>
              <a:buNone/>
              <a:defRPr/>
            </a:pPr>
            <a:r>
              <a:rPr lang="en-US" sz="2000" kern="0" dirty="0">
                <a:solidFill>
                  <a:prstClr val="black"/>
                </a:solidFill>
                <a:cs typeface="Arial" charset="0"/>
              </a:rPr>
              <a:t>Email </a:t>
            </a:r>
            <a:r>
              <a:rPr lang="en-US" sz="2000" kern="0" dirty="0" smtClean="0">
                <a:solidFill>
                  <a:prstClr val="black"/>
                </a:solidFill>
                <a:cs typeface="Arial" charset="0"/>
              </a:rPr>
              <a:t>– timothy.johnson13@va.gov</a:t>
            </a:r>
            <a:endParaRPr lang="en-US" sz="2000" kern="0" dirty="0">
              <a:solidFill>
                <a:prstClr val="black"/>
              </a:solidFill>
              <a:cs typeface="Arial" charset="0"/>
            </a:endParaRPr>
          </a:p>
        </p:txBody>
      </p:sp>
      <p:sp>
        <p:nvSpPr>
          <p:cNvPr id="2" name="Slide Number Placeholder 1"/>
          <p:cNvSpPr>
            <a:spLocks noGrp="1"/>
          </p:cNvSpPr>
          <p:nvPr>
            <p:ph type="sldNum" sz="quarter" idx="12"/>
          </p:nvPr>
        </p:nvSpPr>
        <p:spPr/>
        <p:txBody>
          <a:bodyPr/>
          <a:lstStyle/>
          <a:p>
            <a:fld id="{A53737D7-B2A1-4E50-85D3-927DA845EDAB}" type="slidenum">
              <a:rPr lang="en-US" smtClean="0"/>
              <a:t>12</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1"/>
          <p:cNvSpPr txBox="1">
            <a:spLocks/>
          </p:cNvSpPr>
          <p:nvPr/>
        </p:nvSpPr>
        <p:spPr bwMode="auto">
          <a:xfrm>
            <a:off x="457199" y="372711"/>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eaLnBrk="1" hangingPunct="1">
              <a:spcBef>
                <a:spcPts val="0"/>
              </a:spcBef>
              <a:spcAft>
                <a:spcPts val="0"/>
              </a:spcAft>
              <a:defRPr/>
            </a:pPr>
            <a:r>
              <a:rPr lang="en-US" sz="2800" b="1" dirty="0" smtClean="0">
                <a:solidFill>
                  <a:prstClr val="black"/>
                </a:solidFill>
                <a:ea typeface="+mn-ea"/>
                <a:cs typeface="+mn-cs"/>
              </a:rPr>
              <a:t>Point of Contacts</a:t>
            </a:r>
            <a:endParaRPr lang="en-US" sz="2800" b="1" dirty="0">
              <a:solidFill>
                <a:prstClr val="black"/>
              </a:solidFill>
              <a:ea typeface="+mn-ea"/>
              <a:cs typeface="+mn-cs"/>
            </a:endParaRPr>
          </a:p>
        </p:txBody>
      </p:sp>
      <p:sp>
        <p:nvSpPr>
          <p:cNvPr id="10" name="TextBox 5"/>
          <p:cNvSpPr txBox="1">
            <a:spLocks noChangeArrowheads="1"/>
          </p:cNvSpPr>
          <p:nvPr/>
        </p:nvSpPr>
        <p:spPr bwMode="auto">
          <a:xfrm>
            <a:off x="457199" y="1633284"/>
            <a:ext cx="8543925"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lnSpc>
                <a:spcPct val="150000"/>
              </a:lnSpc>
              <a:spcBef>
                <a:spcPct val="0"/>
              </a:spcBef>
              <a:spcAft>
                <a:spcPct val="0"/>
              </a:spcAft>
              <a:buFontTx/>
              <a:buNone/>
            </a:pPr>
            <a:r>
              <a:rPr lang="en-US" altLang="en-US" sz="2400" b="1" dirty="0" smtClean="0">
                <a:solidFill>
                  <a:prstClr val="black"/>
                </a:solidFill>
                <a:latin typeface="+mn-lt"/>
              </a:rPr>
              <a:t>SAC Overview Slides:  </a:t>
            </a:r>
            <a:r>
              <a:rPr lang="en-US" altLang="en-US" sz="2400" dirty="0" smtClean="0">
                <a:solidFill>
                  <a:prstClr val="black"/>
                </a:solidFill>
                <a:latin typeface="+mn-lt"/>
              </a:rPr>
              <a:t>Julian Thrash</a:t>
            </a:r>
          </a:p>
          <a:p>
            <a:pPr fontAlgn="base">
              <a:lnSpc>
                <a:spcPct val="150000"/>
              </a:lnSpc>
              <a:spcBef>
                <a:spcPct val="0"/>
              </a:spcBef>
              <a:spcAft>
                <a:spcPct val="0"/>
              </a:spcAft>
              <a:buFontTx/>
              <a:buNone/>
            </a:pPr>
            <a:r>
              <a:rPr lang="en-US" altLang="en-US" sz="2400" b="1" dirty="0" smtClean="0">
                <a:solidFill>
                  <a:prstClr val="black"/>
                </a:solidFill>
                <a:latin typeface="+mn-lt"/>
              </a:rPr>
              <a:t>Session Presenters:</a:t>
            </a:r>
          </a:p>
          <a:p>
            <a:pPr fontAlgn="base">
              <a:lnSpc>
                <a:spcPct val="150000"/>
              </a:lnSpc>
              <a:spcBef>
                <a:spcPct val="0"/>
              </a:spcBef>
              <a:spcAft>
                <a:spcPct val="0"/>
              </a:spcAft>
              <a:buFontTx/>
              <a:buNone/>
            </a:pPr>
            <a:r>
              <a:rPr lang="en-US" altLang="en-US" sz="2400" b="1" dirty="0" smtClean="0">
                <a:solidFill>
                  <a:prstClr val="black"/>
                </a:solidFill>
                <a:latin typeface="+mn-lt"/>
              </a:rPr>
              <a:t>NX Program: </a:t>
            </a:r>
            <a:r>
              <a:rPr lang="en-US" altLang="en-US" sz="2400" dirty="0" smtClean="0">
                <a:solidFill>
                  <a:prstClr val="black"/>
                </a:solidFill>
                <a:latin typeface="+mn-lt"/>
              </a:rPr>
              <a:t>Timothy Johnson/Jack DuFon</a:t>
            </a:r>
          </a:p>
        </p:txBody>
      </p:sp>
      <p:sp>
        <p:nvSpPr>
          <p:cNvPr id="2" name="Slide Number Placeholder 1"/>
          <p:cNvSpPr>
            <a:spLocks noGrp="1"/>
          </p:cNvSpPr>
          <p:nvPr>
            <p:ph type="sldNum" sz="quarter" idx="12"/>
          </p:nvPr>
        </p:nvSpPr>
        <p:spPr/>
        <p:txBody>
          <a:bodyPr/>
          <a:lstStyle/>
          <a:p>
            <a:fld id="{A53737D7-B2A1-4E50-85D3-927DA845EDAB}" type="slidenum">
              <a:rPr lang="en-US" smtClean="0"/>
              <a:t>13</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Content Placeholder 2"/>
          <p:cNvSpPr txBox="1">
            <a:spLocks/>
          </p:cNvSpPr>
          <p:nvPr/>
        </p:nvSpPr>
        <p:spPr bwMode="auto">
          <a:xfrm>
            <a:off x="418926" y="1556426"/>
            <a:ext cx="8512277" cy="4922195"/>
          </a:xfrm>
          <a:prstGeom prst="rect">
            <a:avLst/>
          </a:prstGeom>
          <a:gradFill flip="none" rotWithShape="1">
            <a:gsLst>
              <a:gs pos="0">
                <a:srgbClr val="4F81BD">
                  <a:tint val="66000"/>
                  <a:satMod val="160000"/>
                </a:srgbClr>
              </a:gs>
              <a:gs pos="50000">
                <a:srgbClr val="4F81BD">
                  <a:tint val="44500"/>
                  <a:satMod val="160000"/>
                </a:srgbClr>
              </a:gs>
              <a:gs pos="100000">
                <a:srgbClr val="4F81BD">
                  <a:tint val="23500"/>
                  <a:satMod val="160000"/>
                </a:srgbClr>
              </a:gs>
            </a:gsLst>
            <a:lin ang="16200000" scaled="1"/>
            <a:tileRect/>
          </a:gradFill>
          <a:ln>
            <a:solidFill>
              <a:srgbClr val="1F497D"/>
            </a:solidFill>
          </a:ln>
        </p:spPr>
        <p:txBody>
          <a:bodyPr>
            <a:norm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kumimoji="0" lang="en-US" sz="1200" b="0" i="1" u="none" strike="noStrike" kern="1200" cap="none" spc="0" normalizeH="0" baseline="0" noProof="0" dirty="0" smtClean="0">
                <a:ln>
                  <a:noFill/>
                </a:ln>
                <a:solidFill>
                  <a:srgbClr val="1F497D"/>
                </a:solidFill>
                <a:effectLst/>
                <a:uLnTx/>
                <a:uFillTx/>
                <a:latin typeface="Calibri"/>
                <a:ea typeface="+mn-ea"/>
                <a:cs typeface="+mn-cs"/>
              </a:rPr>
              <a:t> </a:t>
            </a: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kumimoji="0" lang="en-US" sz="6000" b="0" i="1" u="none" strike="noStrike" kern="1200" cap="none" spc="0" normalizeH="0" baseline="0" noProof="0" dirty="0" smtClean="0">
                <a:ln>
                  <a:noFill/>
                </a:ln>
                <a:solidFill>
                  <a:srgbClr val="1F497D"/>
                </a:solidFill>
                <a:effectLst/>
                <a:uLnTx/>
                <a:uFillTx/>
              </a:rPr>
              <a:t>Thank you for attending! </a:t>
            </a: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endParaRPr kumimoji="0" lang="en-US" sz="1200" b="0" i="0" u="none" strike="noStrike" kern="1200" cap="none" spc="0" normalizeH="0" baseline="0" noProof="0" dirty="0" smtClean="0">
              <a:ln>
                <a:noFill/>
              </a:ln>
              <a:solidFill>
                <a:sysClr val="windowText" lastClr="000000"/>
              </a:solidFill>
              <a:effectLst/>
              <a:uLnTx/>
              <a:uFillTx/>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kumimoji="0" lang="en-US" sz="3600" b="0" i="0" u="none" strike="noStrike" kern="1200" cap="none" spc="0" normalizeH="0" baseline="0" noProof="0" dirty="0" smtClean="0">
                <a:ln>
                  <a:noFill/>
                </a:ln>
                <a:solidFill>
                  <a:sysClr val="windowText" lastClr="000000"/>
                </a:solidFill>
                <a:effectLst/>
                <a:uLnTx/>
                <a:uFillTx/>
              </a:rPr>
              <a:t>Please check FBO for future NX Industry Days!</a:t>
            </a: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kumimoji="0" lang="en-US" sz="3600" b="0" i="0" u="none" strike="noStrike" kern="1200" cap="none" spc="0" normalizeH="0" baseline="0" noProof="0" dirty="0" smtClean="0">
                <a:ln>
                  <a:noFill/>
                </a:ln>
                <a:solidFill>
                  <a:sysClr val="windowText" lastClr="000000"/>
                </a:solidFill>
                <a:effectLst/>
                <a:uLnTx/>
                <a:uFillTx/>
              </a:rPr>
              <a:t>Your </a:t>
            </a:r>
            <a:r>
              <a:rPr kumimoji="0" lang="en-US" sz="3600" b="0" i="0" u="none" strike="noStrike" kern="1200" cap="none" spc="0" normalizeH="0" baseline="0" noProof="0" dirty="0">
                <a:ln>
                  <a:noFill/>
                </a:ln>
                <a:solidFill>
                  <a:sysClr val="windowText" lastClr="000000"/>
                </a:solidFill>
                <a:effectLst/>
                <a:uLnTx/>
                <a:uFillTx/>
              </a:rPr>
              <a:t>feedback is </a:t>
            </a:r>
            <a:r>
              <a:rPr kumimoji="0" lang="en-US" sz="3600" b="0" i="0" u="none" strike="noStrike" kern="1200" cap="none" spc="0" normalizeH="0" baseline="0" noProof="0" dirty="0" smtClean="0">
                <a:ln>
                  <a:noFill/>
                </a:ln>
                <a:solidFill>
                  <a:sysClr val="windowText" lastClr="000000"/>
                </a:solidFill>
                <a:effectLst/>
                <a:uLnTx/>
                <a:uFillTx/>
              </a:rPr>
              <a:t>important!</a:t>
            </a:r>
            <a:endParaRPr kumimoji="0" lang="en-US" sz="3600" b="0" i="0" u="none" strike="noStrike" kern="1200" cap="none" spc="0" normalizeH="0" baseline="0" noProof="0" dirty="0">
              <a:ln>
                <a:noFill/>
              </a:ln>
              <a:solidFill>
                <a:sysClr val="windowText" lastClr="000000"/>
              </a:solidFill>
              <a:effectLst/>
              <a:uLnTx/>
              <a:uFillTx/>
            </a:endParaRPr>
          </a:p>
          <a:p>
            <a:pPr marL="342900" marR="0" lvl="0" indent="-342900" algn="ctr" defTabSz="914400" rtl="0" eaLnBrk="0" fontAlgn="base" latinLnBrk="0" hangingPunct="0">
              <a:lnSpc>
                <a:spcPct val="100000"/>
              </a:lnSpc>
              <a:spcBef>
                <a:spcPct val="20000"/>
              </a:spcBef>
              <a:spcAft>
                <a:spcPct val="0"/>
              </a:spcAft>
              <a:buClrTx/>
              <a:buSzTx/>
              <a:buFont typeface="Arial" charset="0"/>
              <a:buNone/>
              <a:tabLst/>
              <a:defRPr/>
            </a:pPr>
            <a:r>
              <a:rPr kumimoji="0" lang="en-US" sz="3600" b="0" i="0" u="none" strike="noStrike" kern="1200" cap="none" spc="0" normalizeH="0" baseline="0" noProof="0" dirty="0" smtClean="0">
                <a:ln>
                  <a:noFill/>
                </a:ln>
                <a:solidFill>
                  <a:sysClr val="windowText" lastClr="000000"/>
                </a:solidFill>
                <a:effectLst/>
                <a:uLnTx/>
                <a:uFillTx/>
              </a:rPr>
              <a:t>For additional questions please submit to:</a:t>
            </a:r>
          </a:p>
          <a:p>
            <a:pPr marL="0" marR="0" lvl="0" indent="0" algn="ctr" defTabSz="914400" rtl="0" eaLnBrk="1" fontAlgn="base" latinLnBrk="0" hangingPunct="1">
              <a:lnSpc>
                <a:spcPct val="115000"/>
              </a:lnSpc>
              <a:spcBef>
                <a:spcPts val="1000"/>
              </a:spcBef>
              <a:spcAft>
                <a:spcPts val="1000"/>
              </a:spcAft>
              <a:buClrTx/>
              <a:buSzTx/>
              <a:buFont typeface="Arial" charset="0"/>
              <a:buNone/>
              <a:tabLst/>
              <a:defRPr/>
            </a:pPr>
            <a:r>
              <a:rPr kumimoji="0" lang="en-US" sz="1800" b="1" i="1" u="none" strike="noStrike" kern="1200" cap="all" spc="0" normalizeH="0" baseline="0" noProof="0" dirty="0" smtClean="0">
                <a:ln w="4496" cap="flat" cmpd="sng" algn="ctr">
                  <a:solidFill>
                    <a:srgbClr val="405D9F"/>
                  </a:solidFill>
                  <a:prstDash val="solid"/>
                  <a:round/>
                </a:ln>
                <a:gradFill>
                  <a:gsLst>
                    <a:gs pos="0">
                      <a:srgbClr val="062E8A"/>
                    </a:gs>
                    <a:gs pos="43000">
                      <a:srgbClr val="1364FF"/>
                    </a:gs>
                    <a:gs pos="48000">
                      <a:srgbClr val="115DFF"/>
                    </a:gs>
                    <a:gs pos="100000">
                      <a:srgbClr val="062E8A"/>
                    </a:gs>
                  </a:gsLst>
                  <a:lin ang="5400000" scaled="0"/>
                </a:gradFill>
                <a:effectLst>
                  <a:reflection blurRad="12700" stA="28000" endPos="45000" dist="1003" dir="5400000" sy="-100000" algn="bl"/>
                </a:effectLst>
                <a:uLnTx/>
                <a:uFillTx/>
                <a:ea typeface="Calibri"/>
                <a:cs typeface="Arial"/>
              </a:rPr>
              <a:t>Timothy.johnson13@va.gov</a:t>
            </a:r>
            <a:endParaRPr kumimoji="0" lang="en-US" sz="1400" b="0" i="0" u="none" strike="noStrike" kern="1200" cap="none" spc="0" normalizeH="0" baseline="0" noProof="0" dirty="0">
              <a:ln>
                <a:noFill/>
              </a:ln>
              <a:solidFill>
                <a:prstClr val="black"/>
              </a:solidFill>
              <a:effectLst/>
              <a:uLnTx/>
              <a:uFillTx/>
              <a:ea typeface="Calibri"/>
              <a:cs typeface="Times New Roman"/>
            </a:endParaRPr>
          </a:p>
        </p:txBody>
      </p:sp>
      <p:sp>
        <p:nvSpPr>
          <p:cNvPr id="2" name="Slide Number Placeholder 1"/>
          <p:cNvSpPr>
            <a:spLocks noGrp="1"/>
          </p:cNvSpPr>
          <p:nvPr>
            <p:ph type="sldNum" sz="quarter" idx="12"/>
          </p:nvPr>
        </p:nvSpPr>
        <p:spPr/>
        <p:txBody>
          <a:bodyPr/>
          <a:lstStyle/>
          <a:p>
            <a:fld id="{A53737D7-B2A1-4E50-85D3-927DA845EDAB}" type="slidenum">
              <a:rPr lang="en-US" smtClean="0"/>
              <a:t>14</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Placeholder 1"/>
          <p:cNvSpPr txBox="1">
            <a:spLocks/>
          </p:cNvSpPr>
          <p:nvPr/>
        </p:nvSpPr>
        <p:spPr bwMode="auto">
          <a:xfrm>
            <a:off x="1284938" y="369019"/>
            <a:ext cx="7769225" cy="102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defTabSz="914400" fontAlgn="base">
              <a:spcBef>
                <a:spcPct val="0"/>
              </a:spcBef>
              <a:spcAft>
                <a:spcPct val="0"/>
              </a:spcAft>
              <a:buFontTx/>
              <a:buNone/>
            </a:pPr>
            <a:r>
              <a:rPr lang="en-US" altLang="en-US" sz="2800" b="1" dirty="0" smtClean="0">
                <a:solidFill>
                  <a:srgbClr val="000000"/>
                </a:solidFill>
                <a:latin typeface="+mj-lt"/>
              </a:rPr>
              <a:t>What Will I Learn During </a:t>
            </a:r>
          </a:p>
          <a:p>
            <a:pPr algn="ctr" defTabSz="914400" fontAlgn="base">
              <a:spcBef>
                <a:spcPct val="0"/>
              </a:spcBef>
              <a:spcAft>
                <a:spcPct val="0"/>
              </a:spcAft>
              <a:buFontTx/>
              <a:buNone/>
            </a:pPr>
            <a:r>
              <a:rPr lang="en-US" altLang="en-US" sz="2800" b="1" dirty="0" smtClean="0">
                <a:solidFill>
                  <a:srgbClr val="000000"/>
                </a:solidFill>
                <a:latin typeface="+mj-lt"/>
              </a:rPr>
              <a:t>This Conference ?</a:t>
            </a:r>
          </a:p>
        </p:txBody>
      </p:sp>
      <p:sp>
        <p:nvSpPr>
          <p:cNvPr id="10" name="Title Placeholder 1"/>
          <p:cNvSpPr txBox="1">
            <a:spLocks/>
          </p:cNvSpPr>
          <p:nvPr/>
        </p:nvSpPr>
        <p:spPr bwMode="auto">
          <a:xfrm>
            <a:off x="720724" y="1508684"/>
            <a:ext cx="7769225" cy="490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514350" indent="-4572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defTabSz="914400">
              <a:buFont typeface="Wingdings" panose="05000000000000000000" pitchFamily="2" charset="2"/>
              <a:buChar char="ü"/>
              <a:defRPr/>
            </a:pPr>
            <a:r>
              <a:rPr lang="en-US" sz="1800" b="1" dirty="0">
                <a:solidFill>
                  <a:sysClr val="windowText" lastClr="000000"/>
                </a:solidFill>
                <a:latin typeface="+mn-lt"/>
              </a:rPr>
              <a:t>The Strategic Acquisition Center Overview</a:t>
            </a:r>
          </a:p>
          <a:p>
            <a:pPr lvl="1" defTabSz="914400">
              <a:buFont typeface="Wingdings" panose="05000000000000000000" pitchFamily="2" charset="2"/>
              <a:buChar char="ü"/>
              <a:defRPr/>
            </a:pPr>
            <a:r>
              <a:rPr lang="en-US" sz="1800" dirty="0">
                <a:solidFill>
                  <a:sysClr val="windowText" lastClr="000000"/>
                </a:solidFill>
                <a:latin typeface="+mn-lt"/>
              </a:rPr>
              <a:t>Services and Products </a:t>
            </a:r>
            <a:r>
              <a:rPr lang="en-US" sz="1800" dirty="0" smtClean="0">
                <a:solidFill>
                  <a:sysClr val="windowText" lastClr="000000"/>
                </a:solidFill>
                <a:latin typeface="+mn-lt"/>
              </a:rPr>
              <a:t>we </a:t>
            </a:r>
            <a:r>
              <a:rPr lang="en-US" sz="1800" dirty="0">
                <a:solidFill>
                  <a:sysClr val="windowText" lastClr="000000"/>
                </a:solidFill>
                <a:latin typeface="+mn-lt"/>
              </a:rPr>
              <a:t>have Procured</a:t>
            </a:r>
          </a:p>
          <a:p>
            <a:pPr defTabSz="914400">
              <a:buFont typeface="Wingdings" panose="05000000000000000000" pitchFamily="2" charset="2"/>
              <a:buChar char="ü"/>
              <a:defRPr/>
            </a:pPr>
            <a:r>
              <a:rPr lang="en-US" sz="1800" b="1" dirty="0">
                <a:solidFill>
                  <a:sysClr val="windowText" lastClr="000000"/>
                </a:solidFill>
                <a:latin typeface="+mn-lt"/>
              </a:rPr>
              <a:t>Non-Expendable Equipment (NX)</a:t>
            </a:r>
          </a:p>
          <a:p>
            <a:pPr lvl="1" defTabSz="914400">
              <a:spcBef>
                <a:spcPct val="0"/>
              </a:spcBef>
              <a:buFont typeface="Wingdings" panose="05000000000000000000" pitchFamily="2" charset="2"/>
              <a:buChar char="ü"/>
              <a:defRPr/>
            </a:pPr>
            <a:r>
              <a:rPr lang="en-US" sz="1800" dirty="0" smtClean="0">
                <a:solidFill>
                  <a:sysClr val="windowText" lastClr="000000"/>
                </a:solidFill>
                <a:latin typeface="+mn-lt"/>
              </a:rPr>
              <a:t>What </a:t>
            </a:r>
            <a:r>
              <a:rPr lang="en-US" sz="1800" dirty="0">
                <a:solidFill>
                  <a:sysClr val="windowText" lastClr="000000"/>
                </a:solidFill>
                <a:latin typeface="+mn-lt"/>
              </a:rPr>
              <a:t>is the NX Program?</a:t>
            </a:r>
          </a:p>
          <a:p>
            <a:pPr marL="457200" lvl="1" indent="0" defTabSz="914400">
              <a:spcBef>
                <a:spcPct val="0"/>
              </a:spcBef>
              <a:buFont typeface="Wingdings" panose="05000000000000000000" pitchFamily="2" charset="2"/>
              <a:buChar char="ü"/>
              <a:defRPr/>
            </a:pPr>
            <a:r>
              <a:rPr lang="en-US" sz="1800" dirty="0">
                <a:solidFill>
                  <a:sysClr val="windowText" lastClr="000000"/>
                </a:solidFill>
                <a:latin typeface="+mn-lt"/>
              </a:rPr>
              <a:t>  Objectives for the NX</a:t>
            </a:r>
          </a:p>
          <a:p>
            <a:pPr defTabSz="914400">
              <a:buFont typeface="Wingdings" panose="05000000000000000000" pitchFamily="2" charset="2"/>
              <a:buChar char="ü"/>
              <a:defRPr/>
            </a:pPr>
            <a:r>
              <a:rPr lang="en-US" sz="1800" b="1" dirty="0" smtClean="0">
                <a:solidFill>
                  <a:sysClr val="windowText" lastClr="000000"/>
                </a:solidFill>
                <a:latin typeface="+mn-lt"/>
              </a:rPr>
              <a:t>NX </a:t>
            </a:r>
            <a:r>
              <a:rPr lang="en-US" sz="1800" b="1" dirty="0">
                <a:solidFill>
                  <a:sysClr val="windowText" lastClr="000000"/>
                </a:solidFill>
                <a:latin typeface="+mn-lt"/>
              </a:rPr>
              <a:t>Formulary  Solicitation Process</a:t>
            </a:r>
          </a:p>
          <a:p>
            <a:pPr lvl="1" defTabSz="914400">
              <a:buFont typeface="Wingdings" panose="05000000000000000000" pitchFamily="2" charset="2"/>
              <a:buChar char="ü"/>
              <a:defRPr/>
            </a:pPr>
            <a:r>
              <a:rPr lang="en-US" sz="1800" dirty="0">
                <a:solidFill>
                  <a:sysClr val="windowText" lastClr="000000"/>
                </a:solidFill>
                <a:latin typeface="+mn-lt"/>
              </a:rPr>
              <a:t>NX Formulary </a:t>
            </a:r>
            <a:r>
              <a:rPr lang="en-US" sz="1800" dirty="0" smtClean="0">
                <a:solidFill>
                  <a:sysClr val="windowText" lastClr="000000"/>
                </a:solidFill>
                <a:latin typeface="+mn-lt"/>
              </a:rPr>
              <a:t>Solicitation </a:t>
            </a:r>
            <a:r>
              <a:rPr lang="en-US" sz="1800" dirty="0">
                <a:solidFill>
                  <a:sysClr val="windowText" lastClr="000000"/>
                </a:solidFill>
                <a:latin typeface="+mn-lt"/>
              </a:rPr>
              <a:t>Process</a:t>
            </a:r>
          </a:p>
          <a:p>
            <a:pPr lvl="1" defTabSz="914400">
              <a:buFont typeface="Wingdings" panose="05000000000000000000" pitchFamily="2" charset="2"/>
              <a:buChar char="ü"/>
              <a:defRPr/>
            </a:pPr>
            <a:r>
              <a:rPr lang="en-US" sz="1800" dirty="0">
                <a:solidFill>
                  <a:sysClr val="windowText" lastClr="000000"/>
                </a:solidFill>
                <a:latin typeface="+mn-lt"/>
              </a:rPr>
              <a:t>Projected Solicitation Release Schedule</a:t>
            </a:r>
          </a:p>
          <a:p>
            <a:pPr lvl="1" defTabSz="914400">
              <a:buFont typeface="Wingdings" panose="05000000000000000000" pitchFamily="2" charset="2"/>
              <a:buChar char="ü"/>
              <a:defRPr/>
            </a:pPr>
            <a:r>
              <a:rPr lang="en-US" sz="1800" dirty="0">
                <a:solidFill>
                  <a:sysClr val="windowText" lastClr="000000"/>
                </a:solidFill>
                <a:latin typeface="+mn-lt"/>
              </a:rPr>
              <a:t>Sample  Price List</a:t>
            </a:r>
          </a:p>
          <a:p>
            <a:pPr lvl="1" defTabSz="914400">
              <a:buFont typeface="Wingdings" panose="05000000000000000000" pitchFamily="2" charset="2"/>
              <a:buChar char="ü"/>
              <a:defRPr/>
            </a:pPr>
            <a:r>
              <a:rPr lang="en-US" sz="1800" dirty="0">
                <a:solidFill>
                  <a:sysClr val="windowText" lastClr="000000"/>
                </a:solidFill>
                <a:latin typeface="+mn-lt"/>
              </a:rPr>
              <a:t>Proposed NX Product Lines/List</a:t>
            </a:r>
          </a:p>
          <a:p>
            <a:pPr defTabSz="914400">
              <a:buFont typeface="Wingdings" panose="05000000000000000000" pitchFamily="2" charset="2"/>
              <a:buChar char="ü"/>
              <a:defRPr/>
            </a:pPr>
            <a:r>
              <a:rPr lang="en-US" sz="1800" b="1" dirty="0" smtClean="0">
                <a:solidFill>
                  <a:sysClr val="windowText" lastClr="000000"/>
                </a:solidFill>
                <a:latin typeface="+mn-lt"/>
              </a:rPr>
              <a:t>Questions </a:t>
            </a:r>
            <a:r>
              <a:rPr lang="en-US" sz="1800" b="1" dirty="0">
                <a:solidFill>
                  <a:sysClr val="windowText" lastClr="000000"/>
                </a:solidFill>
                <a:latin typeface="+mn-lt"/>
              </a:rPr>
              <a:t>and Feedback from Industry</a:t>
            </a:r>
          </a:p>
          <a:p>
            <a:pPr defTabSz="914400">
              <a:buFont typeface="Wingdings" panose="05000000000000000000" pitchFamily="2" charset="2"/>
              <a:buChar char="ü"/>
              <a:defRPr/>
            </a:pPr>
            <a:r>
              <a:rPr lang="en-US" sz="1800" b="1" dirty="0">
                <a:solidFill>
                  <a:sysClr val="windowText" lastClr="000000"/>
                </a:solidFill>
                <a:latin typeface="+mn-lt"/>
              </a:rPr>
              <a:t>References/Resources</a:t>
            </a:r>
          </a:p>
        </p:txBody>
      </p:sp>
      <p:sp>
        <p:nvSpPr>
          <p:cNvPr id="2" name="Slide Number Placeholder 1"/>
          <p:cNvSpPr>
            <a:spLocks noGrp="1"/>
          </p:cNvSpPr>
          <p:nvPr>
            <p:ph type="sldNum" sz="quarter" idx="12"/>
          </p:nvPr>
        </p:nvSpPr>
        <p:spPr/>
        <p:txBody>
          <a:bodyPr/>
          <a:lstStyle/>
          <a:p>
            <a:fld id="{A53737D7-B2A1-4E50-85D3-927DA845EDAB}" type="slidenum">
              <a:rPr lang="en-US" smtClean="0"/>
              <a:t>2</a:t>
            </a:fld>
            <a:endParaRPr lang="en-US" dirty="0"/>
          </a:p>
        </p:txBody>
      </p:sp>
    </p:spTree>
    <p:extLst>
      <p:ext uri="{BB962C8B-B14F-4D97-AF65-F5344CB8AC3E}">
        <p14:creationId xmlns:p14="http://schemas.microsoft.com/office/powerpoint/2010/main" val="504062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Placeholder 1"/>
          <p:cNvSpPr txBox="1">
            <a:spLocks/>
          </p:cNvSpPr>
          <p:nvPr/>
        </p:nvSpPr>
        <p:spPr bwMode="auto">
          <a:xfrm>
            <a:off x="2626467" y="288372"/>
            <a:ext cx="6409178" cy="979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0" fontAlgn="base" hangingPunct="0">
              <a:spcAft>
                <a:spcPct val="0"/>
              </a:spcAft>
              <a:buFont typeface="Arial" charset="0"/>
              <a:buNone/>
            </a:pPr>
            <a:r>
              <a:rPr lang="en-US" altLang="en-US" sz="2800" b="1" dirty="0" smtClean="0">
                <a:solidFill>
                  <a:prstClr val="black"/>
                </a:solidFill>
                <a:latin typeface="+mj-lt"/>
              </a:rPr>
              <a:t>Strategic Acquisition Center </a:t>
            </a:r>
            <a:endParaRPr lang="en-US" altLang="en-US" sz="2800" b="1" dirty="0" smtClean="0">
              <a:solidFill>
                <a:prstClr val="black"/>
              </a:solidFill>
              <a:latin typeface="+mj-lt"/>
            </a:endParaRPr>
          </a:p>
          <a:p>
            <a:pPr algn="ctr" eaLnBrk="0" fontAlgn="base" hangingPunct="0">
              <a:spcAft>
                <a:spcPct val="0"/>
              </a:spcAft>
              <a:buFont typeface="Arial" charset="0"/>
              <a:buNone/>
            </a:pPr>
            <a:r>
              <a:rPr lang="en-US" altLang="en-US" sz="2800" b="1" dirty="0" smtClean="0">
                <a:solidFill>
                  <a:prstClr val="black"/>
                </a:solidFill>
                <a:latin typeface="+mj-lt"/>
              </a:rPr>
              <a:t>Overview</a:t>
            </a:r>
            <a:endParaRPr lang="en-US" altLang="en-US" sz="2800" b="1" dirty="0" smtClean="0">
              <a:solidFill>
                <a:prstClr val="black"/>
              </a:solidFill>
              <a:latin typeface="+mj-lt"/>
            </a:endParaRPr>
          </a:p>
        </p:txBody>
      </p:sp>
      <p:sp>
        <p:nvSpPr>
          <p:cNvPr id="10" name="Title Placeholder 1"/>
          <p:cNvSpPr txBox="1">
            <a:spLocks/>
          </p:cNvSpPr>
          <p:nvPr/>
        </p:nvSpPr>
        <p:spPr bwMode="auto">
          <a:xfrm>
            <a:off x="88901" y="1516043"/>
            <a:ext cx="8612890" cy="488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514350" indent="-4572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fontAlgn="base">
              <a:spcBef>
                <a:spcPct val="0"/>
              </a:spcBef>
              <a:spcAft>
                <a:spcPct val="0"/>
              </a:spcAft>
              <a:defRPr/>
            </a:pPr>
            <a:r>
              <a:rPr lang="en-US" altLang="en-US" sz="1800" dirty="0">
                <a:solidFill>
                  <a:prstClr val="black"/>
                </a:solidFill>
                <a:latin typeface="+mn-lt"/>
              </a:rPr>
              <a:t>The Strategic Acquisition Center (SAC) located in Fredericksburg, Virginia, </a:t>
            </a:r>
            <a:r>
              <a:rPr lang="en-US" altLang="en-US" sz="1800" dirty="0" smtClean="0">
                <a:solidFill>
                  <a:prstClr val="black"/>
                </a:solidFill>
                <a:latin typeface="+mn-lt"/>
              </a:rPr>
              <a:t>and Frederick, </a:t>
            </a:r>
            <a:r>
              <a:rPr lang="en-US" altLang="en-US" sz="1800" dirty="0" err="1" smtClean="0">
                <a:solidFill>
                  <a:prstClr val="black"/>
                </a:solidFill>
                <a:latin typeface="+mn-lt"/>
              </a:rPr>
              <a:t>Md</a:t>
            </a:r>
            <a:r>
              <a:rPr lang="en-US" altLang="en-US" sz="1800" dirty="0" smtClean="0">
                <a:solidFill>
                  <a:prstClr val="black"/>
                </a:solidFill>
                <a:latin typeface="+mn-lt"/>
              </a:rPr>
              <a:t>, provides </a:t>
            </a:r>
            <a:r>
              <a:rPr lang="en-US" altLang="en-US" sz="1800" dirty="0">
                <a:solidFill>
                  <a:prstClr val="black"/>
                </a:solidFill>
                <a:latin typeface="+mn-lt"/>
              </a:rPr>
              <a:t>dedicated acquisition expertise and  life cycle management support of non-IT enterprise-wide solutions for VA’s highly complex requirements.</a:t>
            </a:r>
          </a:p>
          <a:p>
            <a:pPr marL="0" indent="0" fontAlgn="base">
              <a:spcBef>
                <a:spcPct val="0"/>
              </a:spcBef>
              <a:spcAft>
                <a:spcPct val="0"/>
              </a:spcAft>
              <a:buFont typeface="Arial" charset="0"/>
              <a:buNone/>
              <a:defRPr/>
            </a:pPr>
            <a:endParaRPr lang="en-US" altLang="en-US" sz="1800" dirty="0">
              <a:solidFill>
                <a:prstClr val="black"/>
              </a:solidFill>
              <a:latin typeface="+mn-lt"/>
            </a:endParaRPr>
          </a:p>
          <a:p>
            <a:pPr fontAlgn="base">
              <a:spcBef>
                <a:spcPct val="0"/>
              </a:spcBef>
              <a:spcAft>
                <a:spcPct val="0"/>
              </a:spcAft>
              <a:defRPr/>
            </a:pPr>
            <a:r>
              <a:rPr lang="en-US" altLang="en-US" sz="1800" dirty="0">
                <a:solidFill>
                  <a:prstClr val="black"/>
                </a:solidFill>
                <a:latin typeface="+mn-lt"/>
              </a:rPr>
              <a:t>The SAC achieves efficiencies and savings through enabling best practices and leveraging acquisition resources and expertise.  Department of Veterans Affairs organizations strive to be the leaders among health organizations in providing secure, high-quality and responsive service by leveraging state-of-the-art technologies.</a:t>
            </a:r>
          </a:p>
          <a:p>
            <a:pPr fontAlgn="base">
              <a:spcBef>
                <a:spcPct val="0"/>
              </a:spcBef>
              <a:spcAft>
                <a:spcPct val="0"/>
              </a:spcAft>
              <a:defRPr/>
            </a:pPr>
            <a:endParaRPr lang="en-US" altLang="en-US" sz="1800" dirty="0">
              <a:solidFill>
                <a:prstClr val="black"/>
              </a:solidFill>
              <a:latin typeface="+mn-lt"/>
            </a:endParaRPr>
          </a:p>
          <a:p>
            <a:pPr fontAlgn="base">
              <a:spcBef>
                <a:spcPct val="0"/>
              </a:spcBef>
              <a:spcAft>
                <a:spcPct val="0"/>
              </a:spcAft>
              <a:defRPr/>
            </a:pPr>
            <a:r>
              <a:rPr lang="en-US" altLang="en-US" sz="1800" dirty="0">
                <a:solidFill>
                  <a:prstClr val="black"/>
                </a:solidFill>
                <a:latin typeface="+mn-lt"/>
              </a:rPr>
              <a:t>The SAC develops contracts that support strategic sourcing initiatives, cost-saving business cases based on ideas from the field, best practices from industry and performance-based strategies. SAC contracts include BPAs (blanket purchase agreements), enterprise IDIQs (indefinite delivery, indefinite quantity) or unique, risk-based contracts.</a:t>
            </a:r>
          </a:p>
        </p:txBody>
      </p:sp>
      <p:sp>
        <p:nvSpPr>
          <p:cNvPr id="2" name="Slide Number Placeholder 1"/>
          <p:cNvSpPr>
            <a:spLocks noGrp="1"/>
          </p:cNvSpPr>
          <p:nvPr>
            <p:ph type="sldNum" sz="quarter" idx="12"/>
          </p:nvPr>
        </p:nvSpPr>
        <p:spPr/>
        <p:txBody>
          <a:bodyPr/>
          <a:lstStyle/>
          <a:p>
            <a:fld id="{A53737D7-B2A1-4E50-85D3-927DA845EDAB}" type="slidenum">
              <a:rPr lang="en-US" smtClean="0"/>
              <a:t>3</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Placeholder 1"/>
          <p:cNvSpPr txBox="1">
            <a:spLocks/>
          </p:cNvSpPr>
          <p:nvPr/>
        </p:nvSpPr>
        <p:spPr bwMode="auto">
          <a:xfrm>
            <a:off x="2536411" y="624330"/>
            <a:ext cx="597529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0" fontAlgn="base" hangingPunct="0">
              <a:spcAft>
                <a:spcPct val="0"/>
              </a:spcAft>
              <a:buFont typeface="Arial" charset="0"/>
              <a:buNone/>
            </a:pPr>
            <a:r>
              <a:rPr lang="en-US" altLang="en-US" sz="2800" b="1" dirty="0" smtClean="0">
                <a:solidFill>
                  <a:prstClr val="black"/>
                </a:solidFill>
                <a:latin typeface="+mj-lt"/>
              </a:rPr>
              <a:t>What is the NX Program?</a:t>
            </a:r>
          </a:p>
        </p:txBody>
      </p:sp>
      <p:sp>
        <p:nvSpPr>
          <p:cNvPr id="10" name="Title Placeholder 1"/>
          <p:cNvSpPr txBox="1">
            <a:spLocks/>
          </p:cNvSpPr>
          <p:nvPr/>
        </p:nvSpPr>
        <p:spPr bwMode="auto">
          <a:xfrm>
            <a:off x="381000" y="1569363"/>
            <a:ext cx="8130703" cy="464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514350" indent="-4572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0" fontAlgn="base" hangingPunct="0">
              <a:spcAft>
                <a:spcPct val="0"/>
              </a:spcAft>
              <a:defRPr/>
            </a:pPr>
            <a:r>
              <a:rPr lang="en-US" altLang="en-US" sz="1800" dirty="0">
                <a:solidFill>
                  <a:prstClr val="black"/>
                </a:solidFill>
                <a:latin typeface="+mn-lt"/>
              </a:rPr>
              <a:t>NX is a national </a:t>
            </a:r>
            <a:r>
              <a:rPr lang="en-US" altLang="en-US" sz="1800" dirty="0" smtClean="0">
                <a:solidFill>
                  <a:prstClr val="black"/>
                </a:solidFill>
                <a:latin typeface="+mn-lt"/>
              </a:rPr>
              <a:t>program </a:t>
            </a:r>
            <a:r>
              <a:rPr lang="en-US" altLang="en-US" sz="1800" dirty="0">
                <a:solidFill>
                  <a:prstClr val="black"/>
                </a:solidFill>
                <a:latin typeface="+mn-lt"/>
              </a:rPr>
              <a:t>that provides a </a:t>
            </a:r>
            <a:r>
              <a:rPr lang="en-US" altLang="en-US" sz="1800" dirty="0" smtClean="0">
                <a:solidFill>
                  <a:prstClr val="black"/>
                </a:solidFill>
                <a:latin typeface="+mn-lt"/>
              </a:rPr>
              <a:t>life cycle </a:t>
            </a:r>
            <a:r>
              <a:rPr lang="en-US" altLang="en-US" sz="1800" dirty="0">
                <a:solidFill>
                  <a:prstClr val="black"/>
                </a:solidFill>
                <a:latin typeface="+mn-lt"/>
              </a:rPr>
              <a:t>system to meet or exceed facility requirements by providing an efficient, cost-effective, </a:t>
            </a:r>
            <a:r>
              <a:rPr lang="en-US" altLang="en-US" sz="1800" dirty="0" smtClean="0">
                <a:solidFill>
                  <a:prstClr val="black"/>
                </a:solidFill>
                <a:latin typeface="+mn-lt"/>
              </a:rPr>
              <a:t>procurement process.</a:t>
            </a:r>
          </a:p>
          <a:p>
            <a:pPr eaLnBrk="0" fontAlgn="base" hangingPunct="0">
              <a:spcAft>
                <a:spcPct val="0"/>
              </a:spcAft>
              <a:defRPr/>
            </a:pPr>
            <a:endParaRPr lang="en-US" altLang="en-US" sz="1800" dirty="0" smtClean="0">
              <a:solidFill>
                <a:prstClr val="black"/>
              </a:solidFill>
              <a:latin typeface="+mn-lt"/>
            </a:endParaRPr>
          </a:p>
          <a:p>
            <a:pPr eaLnBrk="0" fontAlgn="base" hangingPunct="0">
              <a:spcAft>
                <a:spcPct val="0"/>
              </a:spcAft>
              <a:defRPr/>
            </a:pPr>
            <a:r>
              <a:rPr lang="en-US" altLang="en-US" sz="1800" dirty="0">
                <a:solidFill>
                  <a:prstClr val="black"/>
                </a:solidFill>
                <a:latin typeface="+mn-lt"/>
              </a:rPr>
              <a:t>In support of the largest integrated health care system in America the </a:t>
            </a:r>
            <a:r>
              <a:rPr lang="en-US" altLang="en-US" sz="1800" dirty="0" smtClean="0">
                <a:solidFill>
                  <a:prstClr val="black"/>
                </a:solidFill>
                <a:latin typeface="+mn-lt"/>
              </a:rPr>
              <a:t>SAC </a:t>
            </a:r>
            <a:r>
              <a:rPr lang="en-US" altLang="en-US" sz="1800" dirty="0">
                <a:solidFill>
                  <a:prstClr val="black"/>
                </a:solidFill>
                <a:latin typeface="+mn-lt"/>
              </a:rPr>
              <a:t>has pressed forward using innovative methods to ensure that the care of the Veterans is put first. </a:t>
            </a:r>
          </a:p>
          <a:p>
            <a:pPr eaLnBrk="0" fontAlgn="base" hangingPunct="0">
              <a:spcAft>
                <a:spcPct val="0"/>
              </a:spcAft>
              <a:defRPr/>
            </a:pPr>
            <a:endParaRPr lang="en-US" altLang="en-US" sz="1800" dirty="0">
              <a:solidFill>
                <a:prstClr val="black"/>
              </a:solidFill>
              <a:latin typeface="+mn-lt"/>
            </a:endParaRPr>
          </a:p>
          <a:p>
            <a:pPr eaLnBrk="0" fontAlgn="base" hangingPunct="0">
              <a:spcAft>
                <a:spcPct val="0"/>
              </a:spcAft>
              <a:defRPr/>
            </a:pPr>
            <a:r>
              <a:rPr lang="en-US" altLang="en-US" sz="1800" dirty="0" smtClean="0">
                <a:solidFill>
                  <a:prstClr val="black"/>
                </a:solidFill>
                <a:latin typeface="+mn-lt"/>
              </a:rPr>
              <a:t>The </a:t>
            </a:r>
            <a:r>
              <a:rPr lang="en-US" altLang="en-US" sz="1800" dirty="0">
                <a:solidFill>
                  <a:prstClr val="black"/>
                </a:solidFill>
                <a:latin typeface="+mn-lt"/>
              </a:rPr>
              <a:t>NX offers its customers products at a competitive price, and offer its VA Vendors more opportunities within the VA acquisition system.</a:t>
            </a:r>
          </a:p>
          <a:p>
            <a:pPr marL="57150" indent="0" eaLnBrk="0" fontAlgn="base" hangingPunct="0">
              <a:spcAft>
                <a:spcPct val="0"/>
              </a:spcAft>
              <a:buNone/>
              <a:defRPr/>
            </a:pPr>
            <a:endParaRPr lang="en-US" altLang="en-US" sz="2000" dirty="0" smtClean="0">
              <a:solidFill>
                <a:prstClr val="black"/>
              </a:solidFill>
              <a:latin typeface="Georgia" pitchFamily="18" charset="0"/>
            </a:endParaRPr>
          </a:p>
          <a:p>
            <a:pPr marL="57150" indent="0" eaLnBrk="0" fontAlgn="base" hangingPunct="0">
              <a:spcAft>
                <a:spcPct val="0"/>
              </a:spcAft>
              <a:buFont typeface="Arial" charset="0"/>
              <a:buNone/>
              <a:defRPr/>
            </a:pPr>
            <a:endParaRPr lang="en-US" altLang="en-US" sz="2000" dirty="0">
              <a:solidFill>
                <a:srgbClr val="FF0000"/>
              </a:solidFill>
              <a:latin typeface="Georgia" pitchFamily="18" charset="0"/>
            </a:endParaRPr>
          </a:p>
        </p:txBody>
      </p:sp>
      <p:sp>
        <p:nvSpPr>
          <p:cNvPr id="2" name="Slide Number Placeholder 1"/>
          <p:cNvSpPr>
            <a:spLocks noGrp="1"/>
          </p:cNvSpPr>
          <p:nvPr>
            <p:ph type="sldNum" sz="quarter" idx="12"/>
          </p:nvPr>
        </p:nvSpPr>
        <p:spPr/>
        <p:txBody>
          <a:bodyPr/>
          <a:lstStyle/>
          <a:p>
            <a:fld id="{A53737D7-B2A1-4E50-85D3-927DA845EDAB}" type="slidenum">
              <a:rPr lang="en-US" smtClean="0"/>
              <a:t>4</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Placeholder 1"/>
          <p:cNvSpPr txBox="1">
            <a:spLocks/>
          </p:cNvSpPr>
          <p:nvPr/>
        </p:nvSpPr>
        <p:spPr bwMode="auto">
          <a:xfrm>
            <a:off x="2733472" y="524875"/>
            <a:ext cx="5671226"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0" fontAlgn="base" hangingPunct="0">
              <a:spcAft>
                <a:spcPct val="0"/>
              </a:spcAft>
              <a:buFont typeface="Arial" charset="0"/>
              <a:buNone/>
            </a:pPr>
            <a:r>
              <a:rPr lang="en-US" altLang="en-US" sz="2800" b="1" dirty="0" smtClean="0">
                <a:solidFill>
                  <a:prstClr val="black"/>
                </a:solidFill>
                <a:latin typeface="+mj-lt"/>
              </a:rPr>
              <a:t>Objectives for the NX</a:t>
            </a:r>
          </a:p>
        </p:txBody>
      </p:sp>
      <p:sp>
        <p:nvSpPr>
          <p:cNvPr id="10" name="Title Placeholder 1"/>
          <p:cNvSpPr txBox="1">
            <a:spLocks/>
          </p:cNvSpPr>
          <p:nvPr/>
        </p:nvSpPr>
        <p:spPr bwMode="auto">
          <a:xfrm>
            <a:off x="418926" y="1559162"/>
            <a:ext cx="8424863" cy="488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514350" indent="-4572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0" fontAlgn="base" hangingPunct="0">
              <a:spcAft>
                <a:spcPct val="0"/>
              </a:spcAft>
            </a:pPr>
            <a:r>
              <a:rPr lang="en-US" altLang="en-US" sz="1800" b="1" dirty="0" smtClean="0">
                <a:solidFill>
                  <a:prstClr val="black"/>
                </a:solidFill>
                <a:latin typeface="+mn-lt"/>
              </a:rPr>
              <a:t>Main Objective:  </a:t>
            </a:r>
            <a:r>
              <a:rPr lang="en-US" altLang="en-US" sz="1800" dirty="0" smtClean="0">
                <a:solidFill>
                  <a:prstClr val="black"/>
                </a:solidFill>
                <a:latin typeface="+mn-lt"/>
              </a:rPr>
              <a:t>Provide a streamlined procedure for ordering non-expendable equipment </a:t>
            </a:r>
          </a:p>
          <a:p>
            <a:pPr eaLnBrk="0" fontAlgn="base" hangingPunct="0">
              <a:spcAft>
                <a:spcPct val="0"/>
              </a:spcAft>
            </a:pPr>
            <a:endParaRPr lang="en-US" altLang="en-US" sz="1800" dirty="0" smtClean="0">
              <a:solidFill>
                <a:prstClr val="black"/>
              </a:solidFill>
              <a:latin typeface="+mn-lt"/>
            </a:endParaRPr>
          </a:p>
          <a:p>
            <a:pPr eaLnBrk="0" fontAlgn="base" hangingPunct="0">
              <a:spcAft>
                <a:spcPct val="0"/>
              </a:spcAft>
            </a:pPr>
            <a:r>
              <a:rPr lang="en-US" altLang="en-US" sz="1800" dirty="0" smtClean="0">
                <a:solidFill>
                  <a:prstClr val="black"/>
                </a:solidFill>
                <a:latin typeface="+mn-lt"/>
              </a:rPr>
              <a:t>NX Indefinite-Delivery contracts (Requirements)/BPAs are expected to awarded beginning with the first product lines for an award date of March 2017</a:t>
            </a:r>
          </a:p>
          <a:p>
            <a:pPr eaLnBrk="0" fontAlgn="base" hangingPunct="0">
              <a:spcAft>
                <a:spcPct val="0"/>
              </a:spcAft>
            </a:pPr>
            <a:endParaRPr lang="en-US" altLang="en-US" sz="1800" dirty="0" smtClean="0">
              <a:solidFill>
                <a:prstClr val="black"/>
              </a:solidFill>
              <a:latin typeface="+mn-lt"/>
            </a:endParaRPr>
          </a:p>
          <a:p>
            <a:pPr eaLnBrk="0" fontAlgn="base" hangingPunct="0">
              <a:spcAft>
                <a:spcPct val="0"/>
              </a:spcAft>
            </a:pPr>
            <a:r>
              <a:rPr lang="en-US" altLang="en-US" sz="1800" dirty="0" smtClean="0">
                <a:solidFill>
                  <a:prstClr val="black"/>
                </a:solidFill>
                <a:latin typeface="+mn-lt"/>
              </a:rPr>
              <a:t>Projected </a:t>
            </a:r>
            <a:r>
              <a:rPr lang="en-US" altLang="en-US" sz="1800" dirty="0" err="1" smtClean="0">
                <a:solidFill>
                  <a:prstClr val="black"/>
                </a:solidFill>
                <a:latin typeface="+mn-lt"/>
              </a:rPr>
              <a:t>PoP</a:t>
            </a:r>
            <a:r>
              <a:rPr lang="en-US" altLang="en-US" sz="1800" dirty="0" smtClean="0">
                <a:solidFill>
                  <a:prstClr val="black"/>
                </a:solidFill>
                <a:latin typeface="+mn-lt"/>
              </a:rPr>
              <a:t>: April 1, 2017 – March 31, 2019 (12 month Base with two 12 month options)</a:t>
            </a:r>
          </a:p>
          <a:p>
            <a:pPr eaLnBrk="0" fontAlgn="base" hangingPunct="0">
              <a:spcAft>
                <a:spcPct val="0"/>
              </a:spcAft>
            </a:pPr>
            <a:endParaRPr lang="en-US" altLang="en-US" sz="2200" dirty="0" smtClean="0">
              <a:solidFill>
                <a:srgbClr val="C00000"/>
              </a:solidFill>
              <a:latin typeface="+mn-lt"/>
            </a:endParaRPr>
          </a:p>
        </p:txBody>
      </p:sp>
      <p:sp>
        <p:nvSpPr>
          <p:cNvPr id="2" name="Slide Number Placeholder 1"/>
          <p:cNvSpPr>
            <a:spLocks noGrp="1"/>
          </p:cNvSpPr>
          <p:nvPr>
            <p:ph type="sldNum" sz="quarter" idx="12"/>
          </p:nvPr>
        </p:nvSpPr>
        <p:spPr/>
        <p:txBody>
          <a:bodyPr/>
          <a:lstStyle/>
          <a:p>
            <a:fld id="{A53737D7-B2A1-4E50-85D3-927DA845EDAB}" type="slidenum">
              <a:rPr lang="en-US" smtClean="0"/>
              <a:t>5</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Placeholder 1"/>
          <p:cNvSpPr txBox="1">
            <a:spLocks/>
          </p:cNvSpPr>
          <p:nvPr/>
        </p:nvSpPr>
        <p:spPr bwMode="auto">
          <a:xfrm>
            <a:off x="286968" y="278864"/>
            <a:ext cx="9144000" cy="104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0" fontAlgn="base" hangingPunct="0">
              <a:spcAft>
                <a:spcPct val="0"/>
              </a:spcAft>
              <a:buFont typeface="Arial" charset="0"/>
              <a:buNone/>
            </a:pPr>
            <a:r>
              <a:rPr lang="en-US" altLang="en-US" sz="2800" b="1" dirty="0" smtClean="0">
                <a:solidFill>
                  <a:prstClr val="black"/>
                </a:solidFill>
                <a:latin typeface="+mj-lt"/>
              </a:rPr>
              <a:t>NX Formulary </a:t>
            </a:r>
            <a:br>
              <a:rPr lang="en-US" altLang="en-US" sz="2800" b="1" dirty="0" smtClean="0">
                <a:solidFill>
                  <a:prstClr val="black"/>
                </a:solidFill>
                <a:latin typeface="+mj-lt"/>
              </a:rPr>
            </a:br>
            <a:r>
              <a:rPr lang="en-US" altLang="en-US" sz="2800" b="1" dirty="0" smtClean="0">
                <a:solidFill>
                  <a:prstClr val="black"/>
                </a:solidFill>
                <a:latin typeface="+mj-lt"/>
              </a:rPr>
              <a:t> Solicitation Process</a:t>
            </a:r>
          </a:p>
        </p:txBody>
      </p:sp>
      <p:sp>
        <p:nvSpPr>
          <p:cNvPr id="10" name="Title Placeholder 1"/>
          <p:cNvSpPr txBox="1">
            <a:spLocks/>
          </p:cNvSpPr>
          <p:nvPr/>
        </p:nvSpPr>
        <p:spPr bwMode="auto">
          <a:xfrm>
            <a:off x="228600" y="1529977"/>
            <a:ext cx="8764587" cy="501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514350" indent="-457200">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61913">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0" fontAlgn="base" hangingPunct="0">
              <a:spcAft>
                <a:spcPct val="0"/>
              </a:spcAft>
            </a:pPr>
            <a:r>
              <a:rPr lang="en-US" altLang="en-US" sz="1800" dirty="0" smtClean="0">
                <a:solidFill>
                  <a:prstClr val="black"/>
                </a:solidFill>
                <a:latin typeface="+mn-lt"/>
              </a:rPr>
              <a:t>All contract vehicles will generally be competed IDIQs, and BPAs resulting in single award.</a:t>
            </a:r>
          </a:p>
          <a:p>
            <a:pPr eaLnBrk="0" fontAlgn="base" hangingPunct="0">
              <a:spcAft>
                <a:spcPct val="0"/>
              </a:spcAft>
            </a:pPr>
            <a:endParaRPr lang="en-US" altLang="en-US" sz="1800" dirty="0" smtClean="0">
              <a:solidFill>
                <a:prstClr val="black"/>
              </a:solidFill>
              <a:latin typeface="+mn-lt"/>
            </a:endParaRPr>
          </a:p>
          <a:p>
            <a:pPr eaLnBrk="0" fontAlgn="base" hangingPunct="0">
              <a:spcAft>
                <a:spcPct val="0"/>
              </a:spcAft>
            </a:pPr>
            <a:r>
              <a:rPr lang="en-US" altLang="en-US" sz="1800" dirty="0" smtClean="0">
                <a:solidFill>
                  <a:prstClr val="black"/>
                </a:solidFill>
                <a:latin typeface="+mn-lt"/>
              </a:rPr>
              <a:t>Solicitation closing dates will generally be a standard 30 day response time.</a:t>
            </a:r>
          </a:p>
          <a:p>
            <a:pPr eaLnBrk="0" fontAlgn="base" hangingPunct="0">
              <a:spcAft>
                <a:spcPct val="0"/>
              </a:spcAft>
            </a:pPr>
            <a:endParaRPr lang="en-US" altLang="en-US" sz="1800" dirty="0" smtClean="0">
              <a:solidFill>
                <a:prstClr val="black"/>
              </a:solidFill>
              <a:latin typeface="+mn-lt"/>
            </a:endParaRPr>
          </a:p>
          <a:p>
            <a:pPr eaLnBrk="0" fontAlgn="base" hangingPunct="0">
              <a:spcAft>
                <a:spcPct val="0"/>
              </a:spcAft>
            </a:pPr>
            <a:r>
              <a:rPr lang="en-US" altLang="en-US" sz="1800" dirty="0" smtClean="0">
                <a:solidFill>
                  <a:prstClr val="black"/>
                </a:solidFill>
                <a:latin typeface="+mn-lt"/>
              </a:rPr>
              <a:t>Two Different Methods of Solicitation</a:t>
            </a:r>
          </a:p>
          <a:p>
            <a:pPr lvl="1" eaLnBrk="0" fontAlgn="base" hangingPunct="0">
              <a:spcAft>
                <a:spcPct val="0"/>
              </a:spcAft>
            </a:pPr>
            <a:r>
              <a:rPr lang="en-US" altLang="en-US" sz="1800" dirty="0" smtClean="0">
                <a:solidFill>
                  <a:prstClr val="black"/>
                </a:solidFill>
                <a:latin typeface="+mn-lt"/>
              </a:rPr>
              <a:t>FSS Schedule (</a:t>
            </a:r>
            <a:r>
              <a:rPr lang="en-US" altLang="en-US" sz="1800" dirty="0" err="1" smtClean="0">
                <a:solidFill>
                  <a:prstClr val="black"/>
                </a:solidFill>
                <a:latin typeface="+mn-lt"/>
              </a:rPr>
              <a:t>eBUY</a:t>
            </a:r>
            <a:r>
              <a:rPr lang="en-US" altLang="en-US" sz="1800" dirty="0" smtClean="0">
                <a:solidFill>
                  <a:prstClr val="black"/>
                </a:solidFill>
                <a:latin typeface="+mn-lt"/>
              </a:rPr>
              <a:t>)</a:t>
            </a:r>
          </a:p>
          <a:p>
            <a:pPr lvl="1" eaLnBrk="0" fontAlgn="base" hangingPunct="0">
              <a:spcAft>
                <a:spcPct val="0"/>
              </a:spcAft>
            </a:pPr>
            <a:r>
              <a:rPr lang="en-US" altLang="en-US" sz="1800" dirty="0" err="1" smtClean="0">
                <a:solidFill>
                  <a:prstClr val="black"/>
                </a:solidFill>
                <a:latin typeface="+mn-lt"/>
              </a:rPr>
              <a:t>FedBizOpps</a:t>
            </a:r>
            <a:r>
              <a:rPr lang="en-US" altLang="en-US" sz="1800" dirty="0" smtClean="0">
                <a:solidFill>
                  <a:prstClr val="black"/>
                </a:solidFill>
                <a:latin typeface="+mn-lt"/>
              </a:rPr>
              <a:t> (Non FSS Requirements)</a:t>
            </a:r>
          </a:p>
          <a:p>
            <a:pPr lvl="2" eaLnBrk="0" fontAlgn="base" hangingPunct="0">
              <a:spcAft>
                <a:spcPct val="0"/>
              </a:spcAft>
              <a:buFont typeface="Courier New" pitchFamily="49" charset="0"/>
              <a:buChar char="o"/>
            </a:pPr>
            <a:r>
              <a:rPr lang="en-US" altLang="en-US" sz="1800" dirty="0" smtClean="0">
                <a:solidFill>
                  <a:prstClr val="black"/>
                </a:solidFill>
                <a:latin typeface="+mn-lt"/>
              </a:rPr>
              <a:t> Set-Asides for Small Business Manufacturers </a:t>
            </a:r>
          </a:p>
          <a:p>
            <a:pPr lvl="2" eaLnBrk="0" fontAlgn="base" hangingPunct="0">
              <a:spcAft>
                <a:spcPct val="0"/>
              </a:spcAft>
              <a:buFont typeface="Courier New" pitchFamily="49" charset="0"/>
              <a:buChar char="o"/>
            </a:pPr>
            <a:r>
              <a:rPr lang="en-US" altLang="en-US" sz="1800" dirty="0" smtClean="0">
                <a:solidFill>
                  <a:prstClr val="black"/>
                </a:solidFill>
                <a:latin typeface="+mn-lt"/>
              </a:rPr>
              <a:t> Other Socioeconomic Groups</a:t>
            </a:r>
          </a:p>
          <a:p>
            <a:pPr lvl="2" eaLnBrk="0" fontAlgn="base" hangingPunct="0">
              <a:spcAft>
                <a:spcPct val="0"/>
              </a:spcAft>
              <a:buFont typeface="Courier New" pitchFamily="49" charset="0"/>
              <a:buChar char="o"/>
            </a:pPr>
            <a:r>
              <a:rPr lang="en-US" altLang="en-US" sz="1800" dirty="0" smtClean="0">
                <a:solidFill>
                  <a:prstClr val="black"/>
                </a:solidFill>
                <a:latin typeface="+mn-lt"/>
              </a:rPr>
              <a:t> Unrestricted</a:t>
            </a:r>
            <a:r>
              <a:rPr lang="en-US" altLang="en-US" dirty="0" smtClean="0">
                <a:solidFill>
                  <a:prstClr val="black"/>
                </a:solidFill>
                <a:latin typeface="+mn-lt"/>
              </a:rPr>
              <a:t> </a:t>
            </a:r>
          </a:p>
          <a:p>
            <a:pPr eaLnBrk="0" fontAlgn="base" hangingPunct="0">
              <a:spcAft>
                <a:spcPct val="0"/>
              </a:spcAft>
            </a:pPr>
            <a:endParaRPr lang="en-US" altLang="en-US" sz="2400" dirty="0" smtClean="0">
              <a:solidFill>
                <a:prstClr val="black"/>
              </a:solidFill>
              <a:latin typeface="+mn-lt"/>
            </a:endParaRPr>
          </a:p>
          <a:p>
            <a:pPr lvl="1" eaLnBrk="0" fontAlgn="base" hangingPunct="0">
              <a:spcAft>
                <a:spcPct val="0"/>
              </a:spcAft>
              <a:buFont typeface="Arial" charset="0"/>
              <a:buChar char="•"/>
            </a:pPr>
            <a:endParaRPr lang="en-US" altLang="en-US" sz="2400" dirty="0" smtClean="0">
              <a:solidFill>
                <a:prstClr val="black"/>
              </a:solidFill>
              <a:latin typeface="Georgia" pitchFamily="18" charset="0"/>
            </a:endParaRPr>
          </a:p>
        </p:txBody>
      </p:sp>
      <p:sp>
        <p:nvSpPr>
          <p:cNvPr id="2" name="Slide Number Placeholder 1"/>
          <p:cNvSpPr>
            <a:spLocks noGrp="1"/>
          </p:cNvSpPr>
          <p:nvPr>
            <p:ph type="sldNum" sz="quarter" idx="12"/>
          </p:nvPr>
        </p:nvSpPr>
        <p:spPr/>
        <p:txBody>
          <a:bodyPr/>
          <a:lstStyle/>
          <a:p>
            <a:fld id="{A53737D7-B2A1-4E50-85D3-927DA845EDAB}" type="slidenum">
              <a:rPr lang="en-US" smtClean="0"/>
              <a:t>6</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1"/>
          <p:cNvSpPr txBox="1">
            <a:spLocks/>
          </p:cNvSpPr>
          <p:nvPr/>
        </p:nvSpPr>
        <p:spPr bwMode="auto">
          <a:xfrm>
            <a:off x="1196512" y="308043"/>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pPr eaLnBrk="1" hangingPunct="1">
              <a:spcBef>
                <a:spcPct val="20000"/>
              </a:spcBef>
              <a:defRPr/>
            </a:pPr>
            <a:r>
              <a:rPr lang="en-US" altLang="en-US" sz="2800" b="1" dirty="0" smtClean="0">
                <a:solidFill>
                  <a:prstClr val="black"/>
                </a:solidFill>
                <a:ea typeface="+mn-ea"/>
                <a:cs typeface="+mn-cs"/>
              </a:rPr>
              <a:t>NX Formulary </a:t>
            </a:r>
            <a:br>
              <a:rPr lang="en-US" altLang="en-US" sz="2800" b="1" dirty="0" smtClean="0">
                <a:solidFill>
                  <a:prstClr val="black"/>
                </a:solidFill>
                <a:ea typeface="+mn-ea"/>
                <a:cs typeface="+mn-cs"/>
              </a:rPr>
            </a:br>
            <a:r>
              <a:rPr lang="en-US" altLang="en-US" sz="2800" b="1" dirty="0" smtClean="0">
                <a:solidFill>
                  <a:prstClr val="black"/>
                </a:solidFill>
                <a:ea typeface="+mn-ea"/>
                <a:cs typeface="+mn-cs"/>
              </a:rPr>
              <a:t> Solicitation Process</a:t>
            </a:r>
            <a:r>
              <a:rPr lang="en-US" altLang="en-US" sz="2800" b="1" dirty="0" smtClean="0">
                <a:solidFill>
                  <a:prstClr val="black"/>
                </a:solidFill>
              </a:rPr>
              <a:t>-Continued</a:t>
            </a:r>
            <a:endParaRPr lang="en-US" altLang="en-US" sz="2800" b="1" dirty="0">
              <a:solidFill>
                <a:srgbClr val="000000"/>
              </a:solidFill>
              <a:ea typeface="+mn-ea"/>
              <a:cs typeface="+mn-cs"/>
            </a:endParaRPr>
          </a:p>
        </p:txBody>
      </p:sp>
      <p:sp>
        <p:nvSpPr>
          <p:cNvPr id="10" name="Content Placeholder 2"/>
          <p:cNvSpPr txBox="1">
            <a:spLocks/>
          </p:cNvSpPr>
          <p:nvPr/>
        </p:nvSpPr>
        <p:spPr bwMode="auto">
          <a:xfrm>
            <a:off x="418926" y="1427771"/>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342900" marR="0" lvl="0"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US" altLang="en-US" sz="1800" b="0" i="0" u="none" strike="noStrike" kern="1200" cap="none" spc="0" normalizeH="0" baseline="0" noProof="0" dirty="0" smtClean="0">
                <a:ln>
                  <a:noFill/>
                </a:ln>
                <a:solidFill>
                  <a:sysClr val="windowText" lastClr="000000"/>
                </a:solidFill>
                <a:effectLst/>
                <a:uLnTx/>
                <a:uFillTx/>
                <a:ea typeface="+mn-ea"/>
                <a:cs typeface="+mn-cs"/>
              </a:rPr>
              <a:t>Each RFQ will provide language advising potential </a:t>
            </a:r>
            <a:r>
              <a:rPr kumimoji="0" lang="en-US" altLang="en-US" sz="1800" b="0" i="0" u="none" strike="noStrike" kern="1200" cap="none" spc="0" normalizeH="0" baseline="0" noProof="0" dirty="0" err="1" smtClean="0">
                <a:ln>
                  <a:noFill/>
                </a:ln>
                <a:solidFill>
                  <a:sysClr val="windowText" lastClr="000000"/>
                </a:solidFill>
                <a:effectLst/>
                <a:uLnTx/>
                <a:uFillTx/>
                <a:ea typeface="+mn-ea"/>
                <a:cs typeface="+mn-cs"/>
              </a:rPr>
              <a:t>Quoters</a:t>
            </a:r>
            <a:r>
              <a:rPr kumimoji="0" lang="en-US" altLang="en-US" sz="1800" b="0" i="0" u="none" strike="noStrike" kern="1200" cap="none" spc="0" normalizeH="0" baseline="0" noProof="0" dirty="0" smtClean="0">
                <a:ln>
                  <a:noFill/>
                </a:ln>
                <a:solidFill>
                  <a:sysClr val="windowText" lastClr="000000"/>
                </a:solidFill>
                <a:effectLst/>
                <a:uLnTx/>
                <a:uFillTx/>
                <a:ea typeface="+mn-ea"/>
                <a:cs typeface="+mn-cs"/>
              </a:rPr>
              <a:t> of the following: </a:t>
            </a: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altLang="en-US" sz="1800" b="0" i="0" u="none" strike="noStrike" kern="1200" cap="none" spc="0" normalizeH="0" baseline="0" noProof="0" dirty="0" smtClean="0">
              <a:ln>
                <a:noFill/>
              </a:ln>
              <a:solidFill>
                <a:sysClr val="windowText" lastClr="000000"/>
              </a:solidFill>
              <a:effectLst/>
              <a:uLnTx/>
              <a:uFillTx/>
              <a:ea typeface="+mn-ea"/>
              <a:cs typeface="+mn-cs"/>
            </a:endParaRPr>
          </a:p>
          <a:p>
            <a:pPr marL="742950" marR="0" lvl="1" indent="-285750" algn="l" defTabSz="457200" rtl="0" eaLnBrk="0" fontAlgn="base" latinLnBrk="0" hangingPunct="0">
              <a:lnSpc>
                <a:spcPct val="100000"/>
              </a:lnSpc>
              <a:spcBef>
                <a:spcPct val="20000"/>
              </a:spcBef>
              <a:spcAft>
                <a:spcPct val="0"/>
              </a:spcAft>
              <a:buClrTx/>
              <a:buSzTx/>
              <a:buFont typeface="Georgia" panose="02040502050405020303" pitchFamily="18" charset="0"/>
              <a:buChar char="−"/>
              <a:tabLst/>
              <a:defRPr/>
            </a:pPr>
            <a:r>
              <a:rPr kumimoji="0" lang="en-US" altLang="en-US" sz="1800" b="0" i="0" u="none" strike="noStrike" kern="1200" cap="none" spc="0" normalizeH="0" baseline="0" noProof="0" dirty="0" smtClean="0">
                <a:ln>
                  <a:noFill/>
                </a:ln>
                <a:solidFill>
                  <a:sysClr val="windowText" lastClr="000000"/>
                </a:solidFill>
                <a:effectLst/>
                <a:uLnTx/>
                <a:uFillTx/>
                <a:ea typeface="+mn-ea"/>
                <a:cs typeface="+mn-cs"/>
              </a:rPr>
              <a:t>Contract Line Items selected for inclusion in each IDIQ/BPA shall meet the Brand Name and Model Numbers prescribed by the Program Office. </a:t>
            </a:r>
          </a:p>
          <a:p>
            <a:pPr marL="742950" marR="0" lvl="1" indent="-285750" algn="l" defTabSz="457200" rtl="0" eaLnBrk="0" fontAlgn="base" latinLnBrk="0" hangingPunct="0">
              <a:lnSpc>
                <a:spcPct val="100000"/>
              </a:lnSpc>
              <a:spcBef>
                <a:spcPct val="20000"/>
              </a:spcBef>
              <a:spcAft>
                <a:spcPct val="0"/>
              </a:spcAft>
              <a:buClrTx/>
              <a:buSzTx/>
              <a:buFont typeface="Georgia" panose="02040502050405020303" pitchFamily="18" charset="0"/>
              <a:buChar char="−"/>
              <a:tabLst/>
              <a:defRPr/>
            </a:pPr>
            <a:endParaRPr kumimoji="0" lang="en-US" altLang="en-US" sz="1800" b="0" i="0" u="none" strike="noStrike" kern="1200" cap="none" spc="0" normalizeH="0" baseline="0" noProof="0" dirty="0" smtClean="0">
              <a:ln>
                <a:noFill/>
              </a:ln>
              <a:solidFill>
                <a:sysClr val="windowText" lastClr="000000"/>
              </a:solidFill>
              <a:effectLst/>
              <a:uLnTx/>
              <a:uFillTx/>
              <a:ea typeface="+mn-ea"/>
              <a:cs typeface="+mn-cs"/>
            </a:endParaRPr>
          </a:p>
          <a:p>
            <a:pPr marL="742950" marR="0" lvl="1" indent="-285750" algn="l" defTabSz="457200" rtl="0" eaLnBrk="0" fontAlgn="base" latinLnBrk="0" hangingPunct="0">
              <a:lnSpc>
                <a:spcPct val="100000"/>
              </a:lnSpc>
              <a:spcBef>
                <a:spcPct val="20000"/>
              </a:spcBef>
              <a:spcAft>
                <a:spcPct val="0"/>
              </a:spcAft>
              <a:buClrTx/>
              <a:buSzTx/>
              <a:buFont typeface="Georgia" panose="02040502050405020303" pitchFamily="18" charset="0"/>
              <a:buChar char="−"/>
              <a:tabLst/>
              <a:defRPr/>
            </a:pPr>
            <a:r>
              <a:rPr kumimoji="0" lang="en-US" altLang="en-US" sz="1800" b="0" i="0" u="none" strike="noStrike" kern="1200" cap="none" spc="0" normalizeH="0" baseline="0" noProof="0" dirty="0" smtClean="0">
                <a:ln>
                  <a:noFill/>
                </a:ln>
                <a:solidFill>
                  <a:sysClr val="windowText" lastClr="000000"/>
                </a:solidFill>
                <a:effectLst/>
                <a:uLnTx/>
                <a:uFillTx/>
                <a:ea typeface="+mn-ea"/>
                <a:cs typeface="+mn-cs"/>
              </a:rPr>
              <a:t>Selection methodology will generally be on a “Low Price” basis, however, the Government reserves the right to use other methods as deemed appropriate. </a:t>
            </a:r>
          </a:p>
          <a:p>
            <a:pPr marL="457200" marR="0" lvl="1"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altLang="en-US" sz="1800" b="0" i="0" u="none" strike="noStrike" kern="1200" cap="none" spc="0" normalizeH="0" baseline="0" noProof="0" dirty="0" smtClean="0">
              <a:ln>
                <a:noFill/>
              </a:ln>
              <a:solidFill>
                <a:sysClr val="windowText" lastClr="000000"/>
              </a:solidFill>
              <a:effectLst/>
              <a:uLnTx/>
              <a:uFillTx/>
              <a:ea typeface="+mn-ea"/>
              <a:cs typeface="+mn-cs"/>
            </a:endParaRPr>
          </a:p>
          <a:p>
            <a:pPr marL="0" marR="0" lvl="0" indent="0" algn="l" defTabSz="457200" rtl="0" eaLnBrk="0" fontAlgn="base" latinLnBrk="0" hangingPunct="0">
              <a:lnSpc>
                <a:spcPct val="100000"/>
              </a:lnSpc>
              <a:spcBef>
                <a:spcPct val="20000"/>
              </a:spcBef>
              <a:spcAft>
                <a:spcPct val="0"/>
              </a:spcAft>
              <a:buClrTx/>
              <a:buSzTx/>
              <a:buFont typeface="Arial" charset="0"/>
              <a:buNone/>
              <a:tabLst/>
              <a:defRPr/>
            </a:pPr>
            <a:endParaRPr kumimoji="0" lang="en-US" altLang="en-US" sz="3200" b="0" i="0" u="none" strike="noStrike" kern="1200" cap="none" spc="0" normalizeH="0" baseline="0" noProof="0" dirty="0" smtClean="0">
              <a:ln>
                <a:noFill/>
              </a:ln>
              <a:solidFill>
                <a:sysClr val="windowText" lastClr="000000"/>
              </a:solidFill>
              <a:effectLst/>
              <a:uLnTx/>
              <a:uFillTx/>
              <a:latin typeface="Calibri"/>
              <a:ea typeface="+mn-ea"/>
              <a:cs typeface="+mn-cs"/>
            </a:endParaRPr>
          </a:p>
        </p:txBody>
      </p:sp>
      <p:sp>
        <p:nvSpPr>
          <p:cNvPr id="2" name="Slide Number Placeholder 1"/>
          <p:cNvSpPr>
            <a:spLocks noGrp="1"/>
          </p:cNvSpPr>
          <p:nvPr>
            <p:ph type="sldNum" sz="quarter" idx="12"/>
          </p:nvPr>
        </p:nvSpPr>
        <p:spPr/>
        <p:txBody>
          <a:bodyPr/>
          <a:lstStyle/>
          <a:p>
            <a:fld id="{A53737D7-B2A1-4E50-85D3-927DA845EDAB}" type="slidenum">
              <a:rPr lang="en-US" smtClean="0"/>
              <a:t>7</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Placeholder 1"/>
          <p:cNvSpPr txBox="1">
            <a:spLocks/>
          </p:cNvSpPr>
          <p:nvPr/>
        </p:nvSpPr>
        <p:spPr bwMode="auto">
          <a:xfrm>
            <a:off x="13494" y="770250"/>
            <a:ext cx="9144000"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defTabSz="4572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0" fontAlgn="base" hangingPunct="0">
              <a:spcAft>
                <a:spcPct val="0"/>
              </a:spcAft>
              <a:buFont typeface="Arial" charset="0"/>
              <a:buNone/>
            </a:pPr>
            <a:r>
              <a:rPr lang="en-US" altLang="en-US" sz="2800" b="1" dirty="0" smtClean="0">
                <a:solidFill>
                  <a:srgbClr val="000000"/>
                </a:solidFill>
                <a:latin typeface="+mj-lt"/>
              </a:rPr>
              <a:t>Solicitation Price List</a:t>
            </a:r>
          </a:p>
          <a:p>
            <a:pPr algn="ctr" eaLnBrk="0" fontAlgn="base" hangingPunct="0">
              <a:spcAft>
                <a:spcPct val="0"/>
              </a:spcAft>
              <a:buFont typeface="Arial" charset="0"/>
              <a:buNone/>
            </a:pPr>
            <a:endParaRPr lang="en-US" altLang="en-US" b="1" dirty="0" smtClean="0">
              <a:solidFill>
                <a:prstClr val="black"/>
              </a:solidFill>
              <a:latin typeface="Georgia" pitchFamily="18" charset="0"/>
            </a:endParaRPr>
          </a:p>
        </p:txBody>
      </p:sp>
      <p:pic>
        <p:nvPicPr>
          <p:cNvPr id="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350" y="1970108"/>
            <a:ext cx="8904288" cy="1947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17961" dir="2700000" algn="ctr" rotWithShape="0">
                    <a:srgbClr val="2F4D71"/>
                  </a:outerShdw>
                </a:effectLst>
              </a14:hiddenEffects>
            </a:ext>
          </a:extLst>
        </p:spPr>
      </p:pic>
      <p:sp>
        <p:nvSpPr>
          <p:cNvPr id="2" name="Slide Number Placeholder 1"/>
          <p:cNvSpPr>
            <a:spLocks noGrp="1"/>
          </p:cNvSpPr>
          <p:nvPr>
            <p:ph type="sldNum" sz="quarter" idx="12"/>
          </p:nvPr>
        </p:nvSpPr>
        <p:spPr/>
        <p:txBody>
          <a:bodyPr/>
          <a:lstStyle/>
          <a:p>
            <a:fld id="{A53737D7-B2A1-4E50-85D3-927DA845EDAB}" type="slidenum">
              <a:rPr lang="en-US" smtClean="0"/>
              <a:t>8</a:t>
            </a:fld>
            <a:endParaRPr lang="en-US" dirty="0"/>
          </a:p>
        </p:txBody>
      </p:sp>
    </p:spTree>
    <p:extLst>
      <p:ext uri="{BB962C8B-B14F-4D97-AF65-F5344CB8AC3E}">
        <p14:creationId xmlns:p14="http://schemas.microsoft.com/office/powerpoint/2010/main" val="19755004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extBox 15"/>
          <p:cNvSpPr txBox="1"/>
          <p:nvPr/>
        </p:nvSpPr>
        <p:spPr>
          <a:xfrm>
            <a:off x="228600" y="457200"/>
            <a:ext cx="2124299" cy="569387"/>
          </a:xfrm>
          <a:prstGeom prst="rect">
            <a:avLst/>
          </a:prstGeom>
          <a:noFill/>
        </p:spPr>
        <p:txBody>
          <a:bodyPr wrap="none" rtlCol="0">
            <a:spAutoFit/>
          </a:bodyPr>
          <a:lstStyle/>
          <a:p>
            <a:pPr algn="ctr"/>
            <a:r>
              <a:rPr lang="en-US" sz="2000" b="1" dirty="0">
                <a:solidFill>
                  <a:srgbClr val="1F4E79"/>
                </a:solidFill>
                <a:latin typeface="Book Antiqua" panose="02040602050305030304" pitchFamily="18" charset="0"/>
              </a:rPr>
              <a:t>STRATEGIC</a:t>
            </a:r>
          </a:p>
          <a:p>
            <a:pPr algn="ctr"/>
            <a:r>
              <a:rPr lang="en-US" sz="1100" spc="300" dirty="0">
                <a:solidFill>
                  <a:srgbClr val="1F4E79"/>
                </a:solidFill>
              </a:rPr>
              <a:t>ACQUISITION CENTER</a:t>
            </a:r>
          </a:p>
        </p:txBody>
      </p:sp>
      <p:grpSp>
        <p:nvGrpSpPr>
          <p:cNvPr id="17" name="Group 16"/>
          <p:cNvGrpSpPr/>
          <p:nvPr/>
        </p:nvGrpSpPr>
        <p:grpSpPr>
          <a:xfrm>
            <a:off x="1981200" y="152400"/>
            <a:ext cx="555211" cy="471930"/>
            <a:chOff x="6777323" y="697312"/>
            <a:chExt cx="1125329" cy="1017858"/>
          </a:xfrm>
        </p:grpSpPr>
        <p:sp>
          <p:nvSpPr>
            <p:cNvPr id="18" name="5-Point Star 17"/>
            <p:cNvSpPr/>
            <p:nvPr/>
          </p:nvSpPr>
          <p:spPr>
            <a:xfrm>
              <a:off x="7262572" y="697312"/>
              <a:ext cx="640080" cy="64008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19" name="5-Point Star 18"/>
            <p:cNvSpPr/>
            <p:nvPr/>
          </p:nvSpPr>
          <p:spPr>
            <a:xfrm>
              <a:off x="6777323" y="990577"/>
              <a:ext cx="457200" cy="45720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sp>
          <p:nvSpPr>
            <p:cNvPr id="20" name="5-Point Star 19"/>
            <p:cNvSpPr/>
            <p:nvPr/>
          </p:nvSpPr>
          <p:spPr>
            <a:xfrm>
              <a:off x="7278868" y="1440850"/>
              <a:ext cx="274320" cy="274320"/>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p>
          </p:txBody>
        </p:sp>
      </p:grpSp>
      <p:cxnSp>
        <p:nvCxnSpPr>
          <p:cNvPr id="21" name="Straight Connector 20"/>
          <p:cNvCxnSpPr/>
          <p:nvPr/>
        </p:nvCxnSpPr>
        <p:spPr>
          <a:xfrm>
            <a:off x="418926" y="785853"/>
            <a:ext cx="1716645" cy="0"/>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Straight Connector 21"/>
          <p:cNvCxnSpPr/>
          <p:nvPr/>
        </p:nvCxnSpPr>
        <p:spPr>
          <a:xfrm>
            <a:off x="304800" y="1219200"/>
            <a:ext cx="8305800" cy="0"/>
          </a:xfrm>
          <a:prstGeom prst="line">
            <a:avLst/>
          </a:prstGeom>
        </p:spPr>
        <p:style>
          <a:lnRef idx="2">
            <a:schemeClr val="dk1"/>
          </a:lnRef>
          <a:fillRef idx="0">
            <a:schemeClr val="dk1"/>
          </a:fillRef>
          <a:effectRef idx="1">
            <a:schemeClr val="dk1"/>
          </a:effectRef>
          <a:fontRef idx="minor">
            <a:schemeClr val="tx1"/>
          </a:fontRef>
        </p:style>
      </p:cxnSp>
      <p:sp>
        <p:nvSpPr>
          <p:cNvPr id="9" name="Title 1"/>
          <p:cNvSpPr txBox="1">
            <a:spLocks/>
          </p:cNvSpPr>
          <p:nvPr/>
        </p:nvSpPr>
        <p:spPr bwMode="auto">
          <a:xfrm>
            <a:off x="720483" y="22420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US" altLang="en-US" sz="2800" b="1" dirty="0" smtClean="0"/>
              <a:t>Projected Solicitations</a:t>
            </a:r>
            <a:br>
              <a:rPr lang="en-US" altLang="en-US" sz="2800" b="1" dirty="0" smtClean="0"/>
            </a:br>
            <a:r>
              <a:rPr lang="en-US" altLang="en-US" sz="2800" b="1" dirty="0" smtClean="0"/>
              <a:t>Release Schedule</a:t>
            </a:r>
          </a:p>
        </p:txBody>
      </p:sp>
      <p:graphicFrame>
        <p:nvGraphicFramePr>
          <p:cNvPr id="10" name="Table 9"/>
          <p:cNvGraphicFramePr>
            <a:graphicFrameLocks noGrp="1"/>
          </p:cNvGraphicFramePr>
          <p:nvPr>
            <p:extLst>
              <p:ext uri="{D42A27DB-BD31-4B8C-83A1-F6EECF244321}">
                <p14:modId xmlns:p14="http://schemas.microsoft.com/office/powerpoint/2010/main" val="1032493967"/>
              </p:ext>
            </p:extLst>
          </p:nvPr>
        </p:nvGraphicFramePr>
        <p:xfrm>
          <a:off x="741362" y="1880343"/>
          <a:ext cx="7432675" cy="2862262"/>
        </p:xfrm>
        <a:graphic>
          <a:graphicData uri="http://schemas.openxmlformats.org/drawingml/2006/table">
            <a:tbl>
              <a:tblPr/>
              <a:tblGrid>
                <a:gridCol w="3967043"/>
                <a:gridCol w="3465632"/>
              </a:tblGrid>
              <a:tr h="741323">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dirty="0" smtClean="0">
                          <a:solidFill>
                            <a:srgbClr val="000000"/>
                          </a:solidFill>
                          <a:effectLst/>
                          <a:latin typeface="+mn-lt"/>
                        </a:rPr>
                        <a:t>Solicitation Issued Phase</a:t>
                      </a:r>
                    </a:p>
                    <a:p>
                      <a:pPr algn="ctr" fontAlgn="ctr"/>
                      <a:endParaRPr lang="en-US" sz="2400" b="1" i="0" u="none" strike="noStrike" dirty="0">
                        <a:solidFill>
                          <a:srgbClr val="000000"/>
                        </a:solidFill>
                        <a:effectLst/>
                        <a:latin typeface="+mn-lt"/>
                      </a:endParaRP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marL="0" marR="0" lvl="0" indent="0" algn="ctr" defTabSz="457200" rtl="0" eaLnBrk="1" fontAlgn="ctr"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srgbClr val="000000"/>
                          </a:solidFill>
                          <a:effectLst/>
                          <a:uLnTx/>
                          <a:uFillTx/>
                          <a:latin typeface="+mn-lt"/>
                          <a:ea typeface="+mn-ea"/>
                          <a:cs typeface="+mn-cs"/>
                        </a:rPr>
                        <a:t>Date</a:t>
                      </a:r>
                    </a:p>
                    <a:p>
                      <a:pPr algn="ctr" fontAlgn="ctr"/>
                      <a:endParaRPr lang="en-US" sz="2400" b="1" i="0" u="none" strike="noStrike" kern="1200" dirty="0">
                        <a:solidFill>
                          <a:srgbClr val="000000"/>
                        </a:solidFill>
                        <a:effectLst/>
                        <a:latin typeface="+mn-lt"/>
                        <a:ea typeface="+mn-ea"/>
                        <a:cs typeface="+mn-cs"/>
                      </a:endParaRP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r>
              <a:tr h="53439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kern="1200" dirty="0">
                          <a:solidFill>
                            <a:srgbClr val="000000"/>
                          </a:solidFill>
                          <a:effectLst/>
                          <a:latin typeface="+mn-lt"/>
                          <a:ea typeface="+mn-ea"/>
                          <a:cs typeface="+mn-cs"/>
                        </a:rPr>
                        <a:t>FSS - </a:t>
                      </a:r>
                      <a:r>
                        <a:rPr lang="en-US" sz="2400" b="1" i="0" u="none" strike="noStrike" kern="1200" dirty="0" smtClean="0">
                          <a:solidFill>
                            <a:srgbClr val="000000"/>
                          </a:solidFill>
                          <a:effectLst/>
                          <a:latin typeface="+mn-lt"/>
                          <a:ea typeface="+mn-ea"/>
                          <a:cs typeface="+mn-cs"/>
                        </a:rPr>
                        <a:t>#1</a:t>
                      </a:r>
                      <a:endParaRPr lang="en-US" sz="2400" b="1" i="0" u="none" strike="noStrike" kern="1200" dirty="0">
                        <a:solidFill>
                          <a:srgbClr val="000000"/>
                        </a:solidFill>
                        <a:effectLst/>
                        <a:latin typeface="+mn-lt"/>
                        <a:ea typeface="+mn-ea"/>
                        <a:cs typeface="+mn-cs"/>
                      </a:endParaRP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kern="1200" dirty="0" smtClean="0">
                          <a:solidFill>
                            <a:srgbClr val="000000"/>
                          </a:solidFill>
                          <a:effectLst/>
                          <a:latin typeface="+mn-lt"/>
                          <a:ea typeface="+mn-ea"/>
                          <a:cs typeface="+mn-cs"/>
                        </a:rPr>
                        <a:t>12/20/16</a:t>
                      </a:r>
                      <a:endParaRPr lang="en-US" sz="2400" b="1" i="0" u="none" strike="noStrike" kern="1200" dirty="0">
                        <a:solidFill>
                          <a:srgbClr val="000000"/>
                        </a:solidFill>
                        <a:effectLst/>
                        <a:latin typeface="+mn-lt"/>
                        <a:ea typeface="+mn-ea"/>
                        <a:cs typeface="+mn-cs"/>
                      </a:endParaRP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53439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kern="1200" dirty="0">
                          <a:solidFill>
                            <a:srgbClr val="000000"/>
                          </a:solidFill>
                          <a:effectLst/>
                          <a:latin typeface="+mn-lt"/>
                          <a:ea typeface="+mn-ea"/>
                          <a:cs typeface="+mn-cs"/>
                        </a:rPr>
                        <a:t>FSS - </a:t>
                      </a:r>
                      <a:r>
                        <a:rPr lang="en-US" sz="2400" b="1" i="0" u="none" strike="noStrike" kern="1200" dirty="0" smtClean="0">
                          <a:solidFill>
                            <a:srgbClr val="000000"/>
                          </a:solidFill>
                          <a:effectLst/>
                          <a:latin typeface="+mn-lt"/>
                          <a:ea typeface="+mn-ea"/>
                          <a:cs typeface="+mn-cs"/>
                        </a:rPr>
                        <a:t>#2</a:t>
                      </a:r>
                      <a:endParaRPr lang="en-US" sz="2400" b="1" i="0" u="none" strike="noStrike" kern="1200" dirty="0">
                        <a:solidFill>
                          <a:srgbClr val="000000"/>
                        </a:solidFill>
                        <a:effectLst/>
                        <a:latin typeface="+mn-lt"/>
                        <a:ea typeface="+mn-ea"/>
                        <a:cs typeface="+mn-cs"/>
                      </a:endParaRP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kern="1200" dirty="0" smtClean="0">
                          <a:solidFill>
                            <a:srgbClr val="000000"/>
                          </a:solidFill>
                          <a:effectLst/>
                          <a:latin typeface="+mn-lt"/>
                          <a:ea typeface="+mn-ea"/>
                          <a:cs typeface="+mn-cs"/>
                        </a:rPr>
                        <a:t>1/24/17</a:t>
                      </a:r>
                      <a:endParaRPr lang="en-US" sz="2400" b="1" i="0" u="none" strike="noStrike" kern="1200" dirty="0">
                        <a:solidFill>
                          <a:srgbClr val="000000"/>
                        </a:solidFill>
                        <a:effectLst/>
                        <a:latin typeface="+mn-lt"/>
                        <a:ea typeface="+mn-ea"/>
                        <a:cs typeface="+mn-cs"/>
                      </a:endParaRP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534397">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kern="1200" dirty="0">
                          <a:solidFill>
                            <a:srgbClr val="000000"/>
                          </a:solidFill>
                          <a:effectLst/>
                          <a:latin typeface="+mn-lt"/>
                          <a:ea typeface="+mn-ea"/>
                          <a:cs typeface="+mn-cs"/>
                        </a:rPr>
                        <a:t>Non-FSS - #1</a:t>
                      </a: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kern="1200" dirty="0" smtClean="0">
                          <a:solidFill>
                            <a:srgbClr val="000000"/>
                          </a:solidFill>
                          <a:effectLst/>
                          <a:latin typeface="+mn-lt"/>
                          <a:ea typeface="+mn-ea"/>
                          <a:cs typeface="+mn-cs"/>
                        </a:rPr>
                        <a:t>12/20/16</a:t>
                      </a:r>
                      <a:endParaRPr lang="en-US" sz="2400" b="1" i="0" u="none" strike="noStrike" kern="1200" dirty="0">
                        <a:solidFill>
                          <a:srgbClr val="000000"/>
                        </a:solidFill>
                        <a:effectLst/>
                        <a:latin typeface="+mn-lt"/>
                        <a:ea typeface="+mn-ea"/>
                        <a:cs typeface="+mn-cs"/>
                      </a:endParaRP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r h="517748">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kern="1200" dirty="0">
                          <a:solidFill>
                            <a:srgbClr val="000000"/>
                          </a:solidFill>
                          <a:effectLst/>
                          <a:latin typeface="+mn-lt"/>
                          <a:ea typeface="+mn-ea"/>
                          <a:cs typeface="+mn-cs"/>
                        </a:rPr>
                        <a:t>Non-FSS # 2</a:t>
                      </a: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c>
                  <a:txBody>
                    <a:bodyPr/>
                    <a:lstStyle>
                      <a:lvl1pPr marL="0" algn="l" defTabSz="914400" rtl="0" eaLnBrk="1" latinLnBrk="0" hangingPunct="1">
                        <a:defRPr sz="1800" kern="1200">
                          <a:solidFill>
                            <a:schemeClr val="tx1"/>
                          </a:solidFill>
                          <a:latin typeface="Calibri"/>
                        </a:defRPr>
                      </a:lvl1pPr>
                      <a:lvl2pPr marL="457200" algn="l" defTabSz="914400" rtl="0" eaLnBrk="1" latinLnBrk="0" hangingPunct="1">
                        <a:defRPr sz="1800" kern="1200">
                          <a:solidFill>
                            <a:schemeClr val="tx1"/>
                          </a:solidFill>
                          <a:latin typeface="Calibri"/>
                        </a:defRPr>
                      </a:lvl2pPr>
                      <a:lvl3pPr marL="914400" algn="l" defTabSz="914400" rtl="0" eaLnBrk="1" latinLnBrk="0" hangingPunct="1">
                        <a:defRPr sz="1800" kern="1200">
                          <a:solidFill>
                            <a:schemeClr val="tx1"/>
                          </a:solidFill>
                          <a:latin typeface="Calibri"/>
                        </a:defRPr>
                      </a:lvl3pPr>
                      <a:lvl4pPr marL="1371600" algn="l" defTabSz="914400" rtl="0" eaLnBrk="1" latinLnBrk="0" hangingPunct="1">
                        <a:defRPr sz="1800" kern="1200">
                          <a:solidFill>
                            <a:schemeClr val="tx1"/>
                          </a:solidFill>
                          <a:latin typeface="Calibri"/>
                        </a:defRPr>
                      </a:lvl4pPr>
                      <a:lvl5pPr marL="1828800" algn="l" defTabSz="914400" rtl="0" eaLnBrk="1" latinLnBrk="0" hangingPunct="1">
                        <a:defRPr sz="1800" kern="1200">
                          <a:solidFill>
                            <a:schemeClr val="tx1"/>
                          </a:solidFill>
                          <a:latin typeface="Calibri"/>
                        </a:defRPr>
                      </a:lvl5pPr>
                      <a:lvl6pPr marL="2286000" algn="l" defTabSz="914400" rtl="0" eaLnBrk="1" latinLnBrk="0" hangingPunct="1">
                        <a:defRPr sz="1800" kern="1200">
                          <a:solidFill>
                            <a:schemeClr val="tx1"/>
                          </a:solidFill>
                          <a:latin typeface="Calibri"/>
                        </a:defRPr>
                      </a:lvl6pPr>
                      <a:lvl7pPr marL="2743200" algn="l" defTabSz="914400" rtl="0" eaLnBrk="1" latinLnBrk="0" hangingPunct="1">
                        <a:defRPr sz="1800" kern="1200">
                          <a:solidFill>
                            <a:schemeClr val="tx1"/>
                          </a:solidFill>
                          <a:latin typeface="Calibri"/>
                        </a:defRPr>
                      </a:lvl7pPr>
                      <a:lvl8pPr marL="3200400" algn="l" defTabSz="914400" rtl="0" eaLnBrk="1" latinLnBrk="0" hangingPunct="1">
                        <a:defRPr sz="1800" kern="1200">
                          <a:solidFill>
                            <a:schemeClr val="tx1"/>
                          </a:solidFill>
                          <a:latin typeface="Calibri"/>
                        </a:defRPr>
                      </a:lvl8pPr>
                      <a:lvl9pPr marL="3657600" algn="l" defTabSz="914400" rtl="0" eaLnBrk="1" latinLnBrk="0" hangingPunct="1">
                        <a:defRPr sz="1800" kern="1200">
                          <a:solidFill>
                            <a:schemeClr val="tx1"/>
                          </a:solidFill>
                          <a:latin typeface="Calibri"/>
                        </a:defRPr>
                      </a:lvl9pPr>
                    </a:lstStyle>
                    <a:p>
                      <a:pPr algn="ctr" fontAlgn="ctr"/>
                      <a:r>
                        <a:rPr lang="en-US" sz="2400" b="1" i="0" u="none" strike="noStrike" kern="1200" dirty="0" smtClean="0">
                          <a:solidFill>
                            <a:srgbClr val="000000"/>
                          </a:solidFill>
                          <a:effectLst/>
                          <a:latin typeface="+mn-lt"/>
                          <a:ea typeface="+mn-ea"/>
                          <a:cs typeface="+mn-cs"/>
                        </a:rPr>
                        <a:t>1/11/17</a:t>
                      </a:r>
                      <a:endParaRPr lang="en-US" sz="2400" b="1" i="0" u="none" strike="noStrike" kern="1200" dirty="0">
                        <a:solidFill>
                          <a:srgbClr val="000000"/>
                        </a:solidFill>
                        <a:effectLst/>
                        <a:latin typeface="+mn-lt"/>
                        <a:ea typeface="+mn-ea"/>
                        <a:cs typeface="+mn-cs"/>
                      </a:endParaRPr>
                    </a:p>
                  </a:txBody>
                  <a:tcPr marL="9524" marR="9524" marT="9529"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ysClr val="window" lastClr="FFFFFF"/>
                    </a:solidFill>
                  </a:tcPr>
                </a:tc>
              </a:tr>
            </a:tbl>
          </a:graphicData>
        </a:graphic>
      </p:graphicFrame>
      <p:sp>
        <p:nvSpPr>
          <p:cNvPr id="2" name="Slide Number Placeholder 1"/>
          <p:cNvSpPr>
            <a:spLocks noGrp="1"/>
          </p:cNvSpPr>
          <p:nvPr>
            <p:ph type="sldNum" sz="quarter" idx="12"/>
          </p:nvPr>
        </p:nvSpPr>
        <p:spPr/>
        <p:txBody>
          <a:bodyPr/>
          <a:lstStyle/>
          <a:p>
            <a:fld id="{A53737D7-B2A1-4E50-85D3-927DA845EDAB}" type="slidenum">
              <a:rPr lang="en-US" smtClean="0"/>
              <a:t>9</a:t>
            </a:fld>
            <a:endParaRPr lang="en-US" dirty="0"/>
          </a:p>
        </p:txBody>
      </p:sp>
    </p:spTree>
    <p:extLst>
      <p:ext uri="{BB962C8B-B14F-4D97-AF65-F5344CB8AC3E}">
        <p14:creationId xmlns:p14="http://schemas.microsoft.com/office/powerpoint/2010/main" val="197550049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746</TotalTime>
  <Words>736</Words>
  <Application>Microsoft Office PowerPoint</Application>
  <PresentationFormat>On-screen Show (4:3)</PresentationFormat>
  <Paragraphs>143</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Phillip Christy</dc:creator>
  <cp:lastModifiedBy>Department of Veterans Affairs</cp:lastModifiedBy>
  <cp:revision>78</cp:revision>
  <cp:lastPrinted>2016-03-20T19:40:30Z</cp:lastPrinted>
  <dcterms:created xsi:type="dcterms:W3CDTF">2016-03-20T14:39:49Z</dcterms:created>
  <dcterms:modified xsi:type="dcterms:W3CDTF">2016-12-05T18:15:55Z</dcterms:modified>
</cp:coreProperties>
</file>