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950" r:id="rId5"/>
  </p:sldMasterIdLst>
  <p:notesMasterIdLst>
    <p:notesMasterId r:id="rId27"/>
  </p:notesMasterIdLst>
  <p:handoutMasterIdLst>
    <p:handoutMasterId r:id="rId28"/>
  </p:handoutMasterIdLst>
  <p:sldIdLst>
    <p:sldId id="256" r:id="rId6"/>
    <p:sldId id="494" r:id="rId7"/>
    <p:sldId id="493" r:id="rId8"/>
    <p:sldId id="495" r:id="rId9"/>
    <p:sldId id="352" r:id="rId10"/>
    <p:sldId id="456" r:id="rId11"/>
    <p:sldId id="496" r:id="rId12"/>
    <p:sldId id="435" r:id="rId13"/>
    <p:sldId id="350" r:id="rId14"/>
    <p:sldId id="357" r:id="rId15"/>
    <p:sldId id="381" r:id="rId16"/>
    <p:sldId id="498" r:id="rId17"/>
    <p:sldId id="506" r:id="rId18"/>
    <p:sldId id="509" r:id="rId19"/>
    <p:sldId id="511" r:id="rId20"/>
    <p:sldId id="514" r:id="rId21"/>
    <p:sldId id="518" r:id="rId22"/>
    <p:sldId id="517" r:id="rId23"/>
    <p:sldId id="519" r:id="rId24"/>
    <p:sldId id="470" r:id="rId25"/>
    <p:sldId id="521" r:id="rId26"/>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nty, Matthew S." initials="GMS" lastIdx="5" clrIdx="0"/>
  <p:cmAuthor id="1" name="DiCorcia, Desiree A." initials="DD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FF9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83100" autoAdjust="0"/>
  </p:normalViewPr>
  <p:slideViewPr>
    <p:cSldViewPr>
      <p:cViewPr varScale="1">
        <p:scale>
          <a:sx n="47" d="100"/>
          <a:sy n="47" d="100"/>
        </p:scale>
        <p:origin x="-63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9584"/>
    </p:cViewPr>
  </p:sorterViewPr>
  <p:notesViewPr>
    <p:cSldViewPr>
      <p:cViewPr varScale="1">
        <p:scale>
          <a:sx n="43" d="100"/>
          <a:sy n="43" d="100"/>
        </p:scale>
        <p:origin x="-1770" y="-96"/>
      </p:cViewPr>
      <p:guideLst>
        <p:guide orient="horz" pos="2928"/>
        <p:guide pos="2160"/>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B3286256-EC15-4EC7-BAD0-B38EEC48E73F}" type="datetimeFigureOut">
              <a:rPr lang="en-US" smtClean="0"/>
              <a:pPr/>
              <a:t>5/29/2014</a:t>
            </a:fld>
            <a:endParaRPr lang="en-US" dirty="0"/>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FADBB204-54CB-4D45-A97B-27019783F393}" type="slidenum">
              <a:rPr lang="en-US" smtClean="0"/>
              <a:pPr/>
              <a:t>‹#›</a:t>
            </a:fld>
            <a:endParaRPr lang="en-US" dirty="0"/>
          </a:p>
        </p:txBody>
      </p:sp>
    </p:spTree>
    <p:extLst>
      <p:ext uri="{BB962C8B-B14F-4D97-AF65-F5344CB8AC3E}">
        <p14:creationId xmlns:p14="http://schemas.microsoft.com/office/powerpoint/2010/main" val="2420000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0869" cy="465138"/>
          </a:xfrm>
          <a:prstGeom prst="rect">
            <a:avLst/>
          </a:prstGeom>
        </p:spPr>
        <p:txBody>
          <a:bodyPr vert="horz" lIns="93171" tIns="46586" rIns="93171" bIns="46586"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85579" y="0"/>
            <a:ext cx="2970869" cy="465138"/>
          </a:xfrm>
          <a:prstGeom prst="rect">
            <a:avLst/>
          </a:prstGeom>
        </p:spPr>
        <p:txBody>
          <a:bodyPr vert="horz" lIns="93171" tIns="46586" rIns="93171" bIns="46586" rtlCol="0"/>
          <a:lstStyle>
            <a:lvl1pPr algn="r" fontAlgn="auto">
              <a:spcBef>
                <a:spcPts val="0"/>
              </a:spcBef>
              <a:spcAft>
                <a:spcPts val="0"/>
              </a:spcAft>
              <a:defRPr sz="1200">
                <a:latin typeface="+mn-lt"/>
              </a:defRPr>
            </a:lvl1pPr>
          </a:lstStyle>
          <a:p>
            <a:pPr>
              <a:defRPr/>
            </a:pPr>
            <a:fld id="{D744A7A9-B538-4775-BF67-F06081415EBB}" type="datetimeFigureOut">
              <a:rPr lang="en-US"/>
              <a:pPr>
                <a:defRPr/>
              </a:pPr>
              <a:t>5/29/2014</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1" tIns="46586" rIns="93171" bIns="46586" rtlCol="0" anchor="ctr"/>
          <a:lstStyle/>
          <a:p>
            <a:pPr lvl="0"/>
            <a:endParaRPr lang="en-US" noProof="0" dirty="0" smtClean="0"/>
          </a:p>
        </p:txBody>
      </p:sp>
      <p:sp>
        <p:nvSpPr>
          <p:cNvPr id="5" name="Notes Placeholder 4"/>
          <p:cNvSpPr>
            <a:spLocks noGrp="1"/>
          </p:cNvSpPr>
          <p:nvPr>
            <p:ph type="body" sz="quarter" idx="3"/>
          </p:nvPr>
        </p:nvSpPr>
        <p:spPr>
          <a:xfrm>
            <a:off x="684869" y="4414838"/>
            <a:ext cx="5488264" cy="4184650"/>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0869" cy="465138"/>
          </a:xfrm>
          <a:prstGeom prst="rect">
            <a:avLst/>
          </a:prstGeom>
        </p:spPr>
        <p:txBody>
          <a:bodyPr vert="horz" lIns="93171" tIns="46586" rIns="93171" bIns="46586"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85579" y="8829675"/>
            <a:ext cx="2970869" cy="465138"/>
          </a:xfrm>
          <a:prstGeom prst="rect">
            <a:avLst/>
          </a:prstGeom>
        </p:spPr>
        <p:txBody>
          <a:bodyPr vert="horz" lIns="93171" tIns="46586" rIns="93171" bIns="46586" rtlCol="0" anchor="b"/>
          <a:lstStyle>
            <a:lvl1pPr algn="r" fontAlgn="auto">
              <a:spcBef>
                <a:spcPts val="0"/>
              </a:spcBef>
              <a:spcAft>
                <a:spcPts val="0"/>
              </a:spcAft>
              <a:defRPr sz="1200">
                <a:latin typeface="+mn-lt"/>
              </a:defRPr>
            </a:lvl1pPr>
          </a:lstStyle>
          <a:p>
            <a:pPr>
              <a:defRPr/>
            </a:pPr>
            <a:fld id="{BC605590-B22C-499D-BC45-9DC793E6AD26}" type="slidenum">
              <a:rPr lang="en-US"/>
              <a:pPr>
                <a:defRPr/>
              </a:pPr>
              <a:t>‹#›</a:t>
            </a:fld>
            <a:endParaRPr lang="en-US" dirty="0"/>
          </a:p>
        </p:txBody>
      </p:sp>
    </p:spTree>
    <p:extLst>
      <p:ext uri="{BB962C8B-B14F-4D97-AF65-F5344CB8AC3E}">
        <p14:creationId xmlns:p14="http://schemas.microsoft.com/office/powerpoint/2010/main" val="1793763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vetbiz.gov/"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C605590-B22C-499D-BC45-9DC793E6AD26}"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IAW FAR 16.601 (e) (1) the Contractor Officer can elect to make separate rates mandatory (subparagraph (c) (1)  of FAR 52.216-29 (c) (2)). Having made that election, blended rates are not permitted.</a:t>
            </a:r>
          </a:p>
          <a:p>
            <a:endParaRPr lang="en-US" baseline="0" dirty="0" smtClean="0"/>
          </a:p>
          <a:p>
            <a:r>
              <a:rPr lang="en-US" baseline="0" dirty="0" smtClean="0"/>
              <a:t>OCONUS  locations could be provided in support of other agencies…</a:t>
            </a:r>
          </a:p>
        </p:txBody>
      </p:sp>
      <p:sp>
        <p:nvSpPr>
          <p:cNvPr id="4" name="Slide Number Placeholder 3"/>
          <p:cNvSpPr>
            <a:spLocks noGrp="1"/>
          </p:cNvSpPr>
          <p:nvPr>
            <p:ph type="sldNum" sz="quarter" idx="5"/>
          </p:nvPr>
        </p:nvSpPr>
        <p:spPr/>
        <p:txBody>
          <a:bodyPr/>
          <a:lstStyle/>
          <a:p>
            <a:pPr>
              <a:defRPr/>
            </a:pPr>
            <a:fld id="{241BF167-4E46-4A87-A50A-A533CAEF4435}" type="slidenum">
              <a:rPr lang="en-US" smtClean="0">
                <a:solidFill>
                  <a:prstClr val="black"/>
                </a:solidFill>
              </a:rPr>
              <a:pPr>
                <a:defRPr/>
              </a:pPr>
              <a:t>16</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C605590-B22C-499D-BC45-9DC793E6AD26}" type="slidenum">
              <a:rPr lang="en-US" smtClean="0">
                <a:solidFill>
                  <a:prstClr val="black"/>
                </a:solidFill>
              </a:rPr>
              <a:pPr>
                <a:defRPr/>
              </a:pPr>
              <a:t>6</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12838" y="703263"/>
            <a:ext cx="4632325" cy="3473450"/>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800">
                <a:solidFill>
                  <a:schemeClr val="tx1"/>
                </a:solidFill>
                <a:latin typeface="Tahoma" pitchFamily="34" charset="0"/>
              </a:defRPr>
            </a:lvl1pPr>
            <a:lvl2pPr marL="742950" indent="-285750" defTabSz="931863" eaLnBrk="0" hangingPunct="0">
              <a:defRPr sz="2800">
                <a:solidFill>
                  <a:schemeClr val="tx1"/>
                </a:solidFill>
                <a:latin typeface="Tahoma" pitchFamily="34" charset="0"/>
              </a:defRPr>
            </a:lvl2pPr>
            <a:lvl3pPr marL="1143000" indent="-228600" defTabSz="931863" eaLnBrk="0" hangingPunct="0">
              <a:defRPr sz="2800">
                <a:solidFill>
                  <a:schemeClr val="tx1"/>
                </a:solidFill>
                <a:latin typeface="Tahoma" pitchFamily="34" charset="0"/>
              </a:defRPr>
            </a:lvl3pPr>
            <a:lvl4pPr marL="1600200" indent="-228600" defTabSz="931863" eaLnBrk="0" hangingPunct="0">
              <a:defRPr sz="2800">
                <a:solidFill>
                  <a:schemeClr val="tx1"/>
                </a:solidFill>
                <a:latin typeface="Tahoma" pitchFamily="34" charset="0"/>
              </a:defRPr>
            </a:lvl4pPr>
            <a:lvl5pPr marL="2057400" indent="-228600" defTabSz="931863" eaLnBrk="0" hangingPunct="0">
              <a:defRPr sz="2800">
                <a:solidFill>
                  <a:schemeClr val="tx1"/>
                </a:solidFill>
                <a:latin typeface="Tahoma" pitchFamily="34" charset="0"/>
              </a:defRPr>
            </a:lvl5pPr>
            <a:lvl6pPr marL="2514600" indent="-228600" defTabSz="931863" eaLnBrk="0" fontAlgn="base" hangingPunct="0">
              <a:spcBef>
                <a:spcPct val="0"/>
              </a:spcBef>
              <a:spcAft>
                <a:spcPct val="0"/>
              </a:spcAft>
              <a:defRPr sz="2800">
                <a:solidFill>
                  <a:schemeClr val="tx1"/>
                </a:solidFill>
                <a:latin typeface="Tahoma" pitchFamily="34" charset="0"/>
              </a:defRPr>
            </a:lvl6pPr>
            <a:lvl7pPr marL="2971800" indent="-228600" defTabSz="931863" eaLnBrk="0" fontAlgn="base" hangingPunct="0">
              <a:spcBef>
                <a:spcPct val="0"/>
              </a:spcBef>
              <a:spcAft>
                <a:spcPct val="0"/>
              </a:spcAft>
              <a:defRPr sz="2800">
                <a:solidFill>
                  <a:schemeClr val="tx1"/>
                </a:solidFill>
                <a:latin typeface="Tahoma" pitchFamily="34" charset="0"/>
              </a:defRPr>
            </a:lvl7pPr>
            <a:lvl8pPr marL="3429000" indent="-228600" defTabSz="931863" eaLnBrk="0" fontAlgn="base" hangingPunct="0">
              <a:spcBef>
                <a:spcPct val="0"/>
              </a:spcBef>
              <a:spcAft>
                <a:spcPct val="0"/>
              </a:spcAft>
              <a:defRPr sz="2800">
                <a:solidFill>
                  <a:schemeClr val="tx1"/>
                </a:solidFill>
                <a:latin typeface="Tahoma" pitchFamily="34" charset="0"/>
              </a:defRPr>
            </a:lvl8pPr>
            <a:lvl9pPr marL="3886200" indent="-228600" defTabSz="931863" eaLnBrk="0" fontAlgn="base" hangingPunct="0">
              <a:spcBef>
                <a:spcPct val="0"/>
              </a:spcBef>
              <a:spcAft>
                <a:spcPct val="0"/>
              </a:spcAft>
              <a:defRPr sz="2800">
                <a:solidFill>
                  <a:schemeClr val="tx1"/>
                </a:solidFill>
                <a:latin typeface="Tahoma" pitchFamily="34" charset="0"/>
              </a:defRPr>
            </a:lvl9pPr>
          </a:lstStyle>
          <a:p>
            <a:pPr eaLnBrk="1" hangingPunct="1"/>
            <a:fld id="{A7EAE8BB-651B-4FAA-AAE9-04F2BCD9D0E8}" type="slidenum">
              <a:rPr lang="en-US" sz="1200" smtClean="0"/>
              <a:pPr eaLnBrk="1" hangingPunct="1"/>
              <a:t>7</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D3823DCC-DBD0-46A7-B436-96996D7502CA}" type="slidenum">
              <a:rPr lang="en-US"/>
              <a:pPr/>
              <a:t>10</a:t>
            </a:fld>
            <a:endParaRPr lang="en-US"/>
          </a:p>
        </p:txBody>
      </p:sp>
      <p:sp>
        <p:nvSpPr>
          <p:cNvPr id="34819" name="Rectangle 2"/>
          <p:cNvSpPr>
            <a:spLocks noGrp="1" noRot="1" noChangeAspect="1" noChangeArrowheads="1" noTextEdit="1"/>
          </p:cNvSpPr>
          <p:nvPr>
            <p:ph type="sldImg"/>
          </p:nvPr>
        </p:nvSpPr>
        <p:spPr>
          <a:xfrm>
            <a:off x="1092200" y="685800"/>
            <a:ext cx="4673600" cy="3505200"/>
          </a:xfrm>
          <a:ln/>
        </p:spPr>
      </p:sp>
      <p:sp>
        <p:nvSpPr>
          <p:cNvPr id="34820" name="Rectangle 3"/>
          <p:cNvSpPr>
            <a:spLocks noGrp="1" noChangeArrowheads="1"/>
          </p:cNvSpPr>
          <p:nvPr>
            <p:ph type="body" idx="1"/>
          </p:nvPr>
        </p:nvSpPr>
        <p:spPr>
          <a:xfrm>
            <a:off x="914711" y="4419600"/>
            <a:ext cx="5028579" cy="4191000"/>
          </a:xfrm>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605590-B22C-499D-BC45-9DC793E6AD26}" type="slidenum">
              <a:rPr lang="en-US" smtClean="0"/>
              <a:pPr>
                <a:defRPr/>
              </a:pPr>
              <a:t>11</a:t>
            </a:fld>
            <a:endParaRPr lang="en-US" dirty="0"/>
          </a:p>
        </p:txBody>
      </p:sp>
    </p:spTree>
    <p:extLst>
      <p:ext uri="{BB962C8B-B14F-4D97-AF65-F5344CB8AC3E}">
        <p14:creationId xmlns:p14="http://schemas.microsoft.com/office/powerpoint/2010/main" val="25927647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the sample tasks are designed to be a test of the offeror’s capabilities, the Government will not reveal the functional task areas covered by the Sample Tasks before their release in the Final RFP</a:t>
            </a:r>
          </a:p>
          <a:p>
            <a:endParaRPr lang="en-US" dirty="0" smtClean="0"/>
          </a:p>
          <a:p>
            <a:r>
              <a:rPr lang="en-US" dirty="0" smtClean="0"/>
              <a:t>No corrections or revisions mean no Items for Negotiations will be released for Technical Volume </a:t>
            </a:r>
          </a:p>
          <a:p>
            <a:endParaRPr lang="en-US" dirty="0"/>
          </a:p>
        </p:txBody>
      </p:sp>
      <p:sp>
        <p:nvSpPr>
          <p:cNvPr id="4" name="Slide Number Placeholder 3"/>
          <p:cNvSpPr>
            <a:spLocks noGrp="1"/>
          </p:cNvSpPr>
          <p:nvPr>
            <p:ph type="sldNum" sz="quarter" idx="10"/>
          </p:nvPr>
        </p:nvSpPr>
        <p:spPr/>
        <p:txBody>
          <a:bodyPr/>
          <a:lstStyle/>
          <a:p>
            <a:pPr>
              <a:defRPr/>
            </a:pPr>
            <a:fld id="{BC605590-B22C-499D-BC45-9DC793E6AD26}" type="slidenum">
              <a:rPr lang="en-US" smtClean="0"/>
              <a:pPr>
                <a:defRPr/>
              </a:pPr>
              <a:t>12</a:t>
            </a:fld>
            <a:endParaRPr lang="en-US" dirty="0"/>
          </a:p>
        </p:txBody>
      </p:sp>
    </p:spTree>
    <p:extLst>
      <p:ext uri="{BB962C8B-B14F-4D97-AF65-F5344CB8AC3E}">
        <p14:creationId xmlns:p14="http://schemas.microsoft.com/office/powerpoint/2010/main" val="14795181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sz="2400" b="1" kern="1200" dirty="0" smtClean="0">
                <a:solidFill>
                  <a:schemeClr val="tx1"/>
                </a:solidFill>
                <a:latin typeface="+mn-lt"/>
                <a:ea typeface="+mn-ea"/>
                <a:cs typeface="+mn-cs"/>
              </a:rPr>
              <a:t>Reminder as defined</a:t>
            </a:r>
            <a:r>
              <a:rPr lang="en-US" sz="2400" b="1" kern="1200" baseline="0" dirty="0" smtClean="0">
                <a:solidFill>
                  <a:schemeClr val="tx1"/>
                </a:solidFill>
                <a:latin typeface="+mn-lt"/>
                <a:ea typeface="+mn-ea"/>
                <a:cs typeface="+mn-cs"/>
              </a:rPr>
              <a:t> earlier - </a:t>
            </a:r>
            <a:r>
              <a:rPr lang="en-US" sz="2400" b="1" kern="1200" dirty="0" smtClean="0">
                <a:solidFill>
                  <a:schemeClr val="tx1"/>
                </a:solidFill>
                <a:latin typeface="+mn-lt"/>
                <a:ea typeface="+mn-ea"/>
                <a:cs typeface="+mn-cs"/>
              </a:rPr>
              <a:t>A major subcontractor is defined as the primary subcontractor in each functional area of the PWS</a:t>
            </a:r>
          </a:p>
          <a:p>
            <a:endParaRPr lang="en-US" dirty="0" smtClean="0"/>
          </a:p>
        </p:txBody>
      </p:sp>
      <p:sp>
        <p:nvSpPr>
          <p:cNvPr id="4" name="Slide Number Placeholder 3"/>
          <p:cNvSpPr>
            <a:spLocks noGrp="1"/>
          </p:cNvSpPr>
          <p:nvPr>
            <p:ph type="sldNum" sz="quarter" idx="5"/>
          </p:nvPr>
        </p:nvSpPr>
        <p:spPr/>
        <p:txBody>
          <a:bodyPr/>
          <a:lstStyle/>
          <a:p>
            <a:pPr>
              <a:defRPr/>
            </a:pPr>
            <a:fld id="{241BF167-4E46-4A87-A50A-A533CAEF4435}" type="slidenum">
              <a:rPr lang="en-US" smtClean="0">
                <a:solidFill>
                  <a:prstClr val="black"/>
                </a:solidFill>
              </a:rPr>
              <a:pPr>
                <a:defRPr/>
              </a:pPr>
              <a:t>13</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regard to volume submission, provide information that demonstrates the offeror (prime contractor) is registered and </a:t>
            </a:r>
            <a:r>
              <a:rPr lang="en-US" b="1" i="1" dirty="0" smtClean="0"/>
              <a:t>verified</a:t>
            </a:r>
            <a:r>
              <a:rPr lang="en-US" dirty="0" smtClean="0"/>
              <a:t> in Vendor Information Pages (VIP) database. (</a:t>
            </a:r>
            <a:r>
              <a:rPr lang="en-US" u="sng" dirty="0" smtClean="0">
                <a:hlinkClick r:id="rId3"/>
              </a:rPr>
              <a:t>http://www.VetBiz.gov</a:t>
            </a:r>
            <a:r>
              <a:rPr lang="en-US" dirty="0" smtClean="0"/>
              <a:t>).</a:t>
            </a:r>
          </a:p>
          <a:p>
            <a:endParaRPr lang="en-US" dirty="0" smtClean="0"/>
          </a:p>
          <a:p>
            <a:r>
              <a:rPr lang="en-US" dirty="0" smtClean="0"/>
              <a:t>The Government intends to include VAAR  804.1102 language in upcoming… </a:t>
            </a:r>
          </a:p>
          <a:p>
            <a:endParaRPr lang="en-US" dirty="0" smtClean="0"/>
          </a:p>
          <a:p>
            <a:r>
              <a:rPr lang="en-US" dirty="0" smtClean="0"/>
              <a:t>For non-veteran offerors proposing to use service-disabled veteran-owned small businesses or veteran-owned small businesses as subcontractors provide information </a:t>
            </a:r>
            <a:r>
              <a:rPr lang="en-US" baseline="0" dirty="0" smtClean="0"/>
              <a:t>in the offerors </a:t>
            </a:r>
            <a:r>
              <a:rPr lang="en-US" dirty="0" smtClean="0"/>
              <a:t>proposals  regarding the names of the SDVOSBs and VOSBs with whom they intend to subcontract and provide a brief description of the proposed subcontracts and the approximate dollar values of the proposed subcontracts. In addition, the offeror must demonstrate the proposed subcontractors are registered and verified in the VetBiz.gov VIP database (</a:t>
            </a:r>
            <a:r>
              <a:rPr lang="en-US" u="sng" dirty="0" smtClean="0">
                <a:hlinkClick r:id="rId3"/>
              </a:rPr>
              <a:t>http://www.vetbiz.gov</a:t>
            </a:r>
            <a:r>
              <a:rPr lang="en-US" dirty="0" smtClean="0"/>
              <a:t>).</a:t>
            </a:r>
          </a:p>
          <a:p>
            <a:endParaRPr lang="en-US" dirty="0" smtClean="0"/>
          </a:p>
        </p:txBody>
      </p:sp>
      <p:sp>
        <p:nvSpPr>
          <p:cNvPr id="4" name="Slide Number Placeholder 3"/>
          <p:cNvSpPr>
            <a:spLocks noGrp="1"/>
          </p:cNvSpPr>
          <p:nvPr>
            <p:ph type="sldNum" sz="quarter" idx="5"/>
          </p:nvPr>
        </p:nvSpPr>
        <p:spPr/>
        <p:txBody>
          <a:bodyPr/>
          <a:lstStyle/>
          <a:p>
            <a:pPr>
              <a:defRPr/>
            </a:pPr>
            <a:fld id="{241BF167-4E46-4A87-A50A-A533CAEF4435}" type="slidenum">
              <a:rPr lang="en-US" smtClean="0">
                <a:solidFill>
                  <a:prstClr val="black"/>
                </a:solidFill>
              </a:rPr>
              <a:pPr>
                <a:defRPr/>
              </a:pPr>
              <a:t>14</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Small Business Subcontracting Plan is not going to be evaluated but required in advance so that review of the plan can commence at time of award quicker than if requested after selections of awards</a:t>
            </a:r>
          </a:p>
          <a:p>
            <a:endParaRPr lang="en-US" dirty="0" smtClean="0"/>
          </a:p>
          <a:p>
            <a:r>
              <a:rPr lang="en-US" dirty="0" smtClean="0"/>
              <a:t> </a:t>
            </a:r>
          </a:p>
        </p:txBody>
      </p:sp>
      <p:sp>
        <p:nvSpPr>
          <p:cNvPr id="4" name="Slide Number Placeholder 3"/>
          <p:cNvSpPr>
            <a:spLocks noGrp="1"/>
          </p:cNvSpPr>
          <p:nvPr>
            <p:ph type="sldNum" sz="quarter" idx="5"/>
          </p:nvPr>
        </p:nvSpPr>
        <p:spPr/>
        <p:txBody>
          <a:bodyPr/>
          <a:lstStyle/>
          <a:p>
            <a:pPr>
              <a:defRPr/>
            </a:pPr>
            <a:fld id="{241BF167-4E46-4A87-A50A-A533CAEF4435}" type="slidenum">
              <a:rPr lang="en-US" smtClean="0">
                <a:solidFill>
                  <a:prstClr val="black"/>
                </a:solidFill>
              </a:rPr>
              <a:pPr>
                <a:defRPr/>
              </a:pPr>
              <a:t>15</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DC5A10F-1EA9-4700-9EA3-479FE44AD781}" type="datetime1">
              <a:rPr lang="en-US" smtClean="0"/>
              <a:t>5/29/2014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8DDDFFC-25D2-466C-A6DB-B07C4463F66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D2A2CA-BE96-4761-9C58-5EAB6549729C}" type="datetime1">
              <a:rPr lang="en-US" smtClean="0"/>
              <a:t>5/29/2014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8BFF5AA-8315-4B79-93DA-B3A758724FF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ADAAC22-8827-4C2C-AA2C-D4FA5C9BD5A9}" type="datetime1">
              <a:rPr lang="en-US" smtClean="0"/>
              <a:t>5/29/2014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CA8D14-DFF7-4BD4-91FB-9AD4A9CC9D0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87F2A92-CB41-47C6-8D30-1E7DC34AC81A}" type="datetime1">
              <a:rPr lang="en-US" smtClean="0">
                <a:solidFill>
                  <a:prstClr val="black">
                    <a:tint val="75000"/>
                  </a:prstClr>
                </a:solidFill>
              </a:rPr>
              <a:t>5/29/2014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8DDDFFC-25D2-466C-A6DB-B07C4463F66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97565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5" name="Straight Connector 4"/>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0034C91-FE05-4FB7-8E5C-0D376FA763E3}" type="datetime1">
              <a:rPr lang="en-US" smtClean="0">
                <a:solidFill>
                  <a:prstClr val="black">
                    <a:tint val="75000"/>
                  </a:prstClr>
                </a:solidFill>
              </a:rPr>
              <a:t>5/29/2014</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B27F25CB-EE7F-4A74-8FD7-3FC8FEEA71B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47554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A4515BD-AC19-42BB-B7E0-1215ADD4BBF7}" type="datetime1">
              <a:rPr lang="en-US" smtClean="0">
                <a:solidFill>
                  <a:prstClr val="black">
                    <a:tint val="75000"/>
                  </a:prstClr>
                </a:solidFill>
              </a:rPr>
              <a:t>5/29/2014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A414860-3886-441D-848A-F0C4A2E1D11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70559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1743E28-E4E3-400C-B24E-B1F24EFFCBEF}" type="datetime1">
              <a:rPr lang="en-US" smtClean="0">
                <a:solidFill>
                  <a:prstClr val="black">
                    <a:tint val="75000"/>
                  </a:prstClr>
                </a:solidFill>
              </a:rPr>
              <a:t>5/29/2014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A658AE2-3EF7-4015-BE8F-40FBD8A2449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270836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64E9DF0-B8A7-4822-B1CD-3AC57EB1D7E9}" type="datetime1">
              <a:rPr lang="en-US" smtClean="0">
                <a:solidFill>
                  <a:prstClr val="black">
                    <a:tint val="75000"/>
                  </a:prstClr>
                </a:solidFill>
              </a:rPr>
              <a:t>5/29/2014</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218F8AE9-A320-44B0-9B13-CF9927A8DF5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45619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4" name="Straight Connector 3"/>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10"/>
          </p:nvPr>
        </p:nvSpPr>
        <p:spPr/>
        <p:txBody>
          <a:bodyPr/>
          <a:lstStyle>
            <a:lvl1pPr>
              <a:defRPr/>
            </a:lvl1pPr>
          </a:lstStyle>
          <a:p>
            <a:pPr>
              <a:defRPr/>
            </a:pPr>
            <a:fld id="{C6546F9A-3841-44CC-ADF3-EEBABB711CA0}" type="datetime1">
              <a:rPr lang="en-US" smtClean="0">
                <a:solidFill>
                  <a:prstClr val="black">
                    <a:tint val="75000"/>
                  </a:prstClr>
                </a:solidFill>
              </a:rPr>
              <a:t>5/29/2014</a:t>
            </a:fld>
            <a:endParaRPr lang="en-US" dirty="0">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324F58B5-8F32-4FF4-BE25-F7DEDD7EBB5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960100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3" name="Straight Connector 2"/>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5" name="Date Placeholder 3"/>
          <p:cNvSpPr>
            <a:spLocks noGrp="1"/>
          </p:cNvSpPr>
          <p:nvPr>
            <p:ph type="dt" sz="half" idx="10"/>
          </p:nvPr>
        </p:nvSpPr>
        <p:spPr/>
        <p:txBody>
          <a:bodyPr/>
          <a:lstStyle>
            <a:lvl1pPr>
              <a:defRPr/>
            </a:lvl1pPr>
          </a:lstStyle>
          <a:p>
            <a:pPr>
              <a:defRPr/>
            </a:pPr>
            <a:fld id="{8DC88429-4A3A-4B34-BFC7-41AC219C0D03}" type="datetime1">
              <a:rPr lang="en-US" smtClean="0">
                <a:solidFill>
                  <a:prstClr val="black">
                    <a:tint val="75000"/>
                  </a:prstClr>
                </a:solidFill>
              </a:rPr>
              <a:t>5/29/2014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3C4B9C2-C97D-4052-B73B-75E2ECA601D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9443059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14FB06-666C-4E2D-B805-B0F0EA6ADDDE}" type="datetime1">
              <a:rPr lang="en-US" smtClean="0">
                <a:solidFill>
                  <a:prstClr val="black">
                    <a:tint val="75000"/>
                  </a:prstClr>
                </a:solidFill>
              </a:rPr>
              <a:t>5/29/2014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61527E9-6E9B-43F9-92F5-3A197A93717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54125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5" name="Straight Connector 4"/>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FC1891A-5C3B-48F9-BF2A-987D3F07B26C}" type="datetime1">
              <a:rPr lang="en-US" smtClean="0"/>
              <a:t>5/29/2014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27F25CB-EE7F-4A74-8FD7-3FC8FEEA71BA}"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D1DB5D-916C-4758-9665-4EA41D74848A}" type="datetime1">
              <a:rPr lang="en-US" smtClean="0">
                <a:solidFill>
                  <a:prstClr val="black">
                    <a:tint val="75000"/>
                  </a:prstClr>
                </a:solidFill>
              </a:rPr>
              <a:t>5/29/2014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0254EF8-7E0D-45D3-BF35-2DE35AD66B1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68506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FA7BC3F-79B3-4AD7-80B5-655E5021BD66}" type="datetime1">
              <a:rPr lang="en-US" smtClean="0">
                <a:solidFill>
                  <a:prstClr val="black">
                    <a:tint val="75000"/>
                  </a:prstClr>
                </a:solidFill>
              </a:rPr>
              <a:t>5/29/2014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8BFF5AA-8315-4B79-93DA-B3A758724FF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165555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DB2DE7-1FB6-4525-A708-70923CF55578}" type="datetime1">
              <a:rPr lang="en-US" smtClean="0">
                <a:solidFill>
                  <a:prstClr val="black">
                    <a:tint val="75000"/>
                  </a:prstClr>
                </a:solidFill>
              </a:rPr>
              <a:t>5/29/2014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CA8D14-DFF7-4BD4-91FB-9AD4A9CC9D0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85652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D34D6CF-152D-45DF-9F76-7C81C60985CE}" type="datetime1">
              <a:rPr lang="en-US" smtClean="0"/>
              <a:t>5/29/2014</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A414860-3886-441D-848A-F0C4A2E1D11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2266302-3F01-438E-B9E0-77473A5BC054}" type="datetime1">
              <a:rPr lang="en-US" smtClean="0"/>
              <a:t>5/29/2014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A658AE2-3EF7-4015-BE8F-40FBD8A2449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391F90C-6264-4124-BAB3-F335B02DF678}" type="datetime1">
              <a:rPr lang="en-US" smtClean="0"/>
              <a:t>5/29/2014</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18F8AE9-A320-44B0-9B13-CF9927A8DF5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4" name="Straight Connector 3"/>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3"/>
          <p:cNvSpPr>
            <a:spLocks noGrp="1"/>
          </p:cNvSpPr>
          <p:nvPr>
            <p:ph type="dt" sz="half" idx="10"/>
          </p:nvPr>
        </p:nvSpPr>
        <p:spPr/>
        <p:txBody>
          <a:bodyPr/>
          <a:lstStyle>
            <a:lvl1pPr>
              <a:defRPr/>
            </a:lvl1pPr>
          </a:lstStyle>
          <a:p>
            <a:pPr>
              <a:defRPr/>
            </a:pPr>
            <a:fld id="{D0A1C82B-6810-4B01-830F-91962FAFF94D}" type="datetime1">
              <a:rPr lang="en-US" smtClean="0"/>
              <a:t>5/29/2014</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4F58B5-8F32-4FF4-BE25-F7DEDD7EBB5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descr="VeteransAffairs-Seal.JPG"/>
          <p:cNvPicPr>
            <a:picLocks noChangeAspect="1" noChangeArrowheads="1"/>
          </p:cNvPicPr>
          <p:nvPr userDrawn="1"/>
        </p:nvPicPr>
        <p:blipFill>
          <a:blip r:embed="rId2" cstate="print"/>
          <a:srcRect/>
          <a:stretch>
            <a:fillRect/>
          </a:stretch>
        </p:blipFill>
        <p:spPr bwMode="auto">
          <a:xfrm>
            <a:off x="76200" y="228600"/>
            <a:ext cx="990600" cy="990600"/>
          </a:xfrm>
          <a:prstGeom prst="rect">
            <a:avLst/>
          </a:prstGeom>
          <a:noFill/>
          <a:ln w="9525">
            <a:noFill/>
            <a:miter lim="800000"/>
            <a:headEnd/>
            <a:tailEnd/>
          </a:ln>
        </p:spPr>
      </p:pic>
      <p:cxnSp>
        <p:nvCxnSpPr>
          <p:cNvPr id="3" name="Straight Connector 2"/>
          <p:cNvCxnSpPr/>
          <p:nvPr userDrawn="1"/>
        </p:nvCxnSpPr>
        <p:spPr>
          <a:xfrm>
            <a:off x="152400" y="1295400"/>
            <a:ext cx="8763000" cy="1588"/>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457200" y="1447800"/>
            <a:ext cx="8229600" cy="1588"/>
          </a:xfrm>
          <a:prstGeom prst="line">
            <a:avLst/>
          </a:prstGeom>
          <a:ln/>
        </p:spPr>
        <p:style>
          <a:lnRef idx="3">
            <a:schemeClr val="accent2"/>
          </a:lnRef>
          <a:fillRef idx="0">
            <a:schemeClr val="accent2"/>
          </a:fillRef>
          <a:effectRef idx="2">
            <a:schemeClr val="accent2"/>
          </a:effectRef>
          <a:fontRef idx="minor">
            <a:schemeClr val="tx1"/>
          </a:fontRef>
        </p:style>
      </p:cxnSp>
      <p:sp>
        <p:nvSpPr>
          <p:cNvPr id="5" name="Date Placeholder 3"/>
          <p:cNvSpPr>
            <a:spLocks noGrp="1"/>
          </p:cNvSpPr>
          <p:nvPr>
            <p:ph type="dt" sz="half" idx="10"/>
          </p:nvPr>
        </p:nvSpPr>
        <p:spPr/>
        <p:txBody>
          <a:bodyPr/>
          <a:lstStyle>
            <a:lvl1pPr>
              <a:defRPr/>
            </a:lvl1pPr>
          </a:lstStyle>
          <a:p>
            <a:pPr>
              <a:defRPr/>
            </a:pPr>
            <a:fld id="{B8836891-D5E8-4ECD-8DED-6A4A890313AC}" type="datetime1">
              <a:rPr lang="en-US" smtClean="0"/>
              <a:t>5/29/2014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3C4B9C2-C97D-4052-B73B-75E2ECA601D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5FD4108-B602-4193-B31A-EA0C2E15754E}" type="datetime1">
              <a:rPr lang="en-US" smtClean="0"/>
              <a:t>5/29/2014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1527E9-6E9B-43F9-92F5-3A197A93717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3FF0CCA-2539-4992-94D4-C4922E9DC093}" type="datetime1">
              <a:rPr lang="en-US" smtClean="0"/>
              <a:t>5/29/2014</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smtClean="0"/>
              <a:t>Source Selection Sensitive</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0254EF8-7E0D-45D3-BF35-2DE35AD66B1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08E0997-0ED3-44B1-8D35-D5FCFAA1ECBA}" type="datetime1">
              <a:rPr lang="en-US" smtClean="0"/>
              <a:t>5/29/2014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smtClean="0"/>
              <a:t>Source Selection Sensitive</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B20C5C5-674E-4642-9ED0-38BAD052A8E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55" r:id="rId1"/>
    <p:sldLayoutId id="2147483763" r:id="rId2"/>
    <p:sldLayoutId id="2147483756" r:id="rId3"/>
    <p:sldLayoutId id="2147483757" r:id="rId4"/>
    <p:sldLayoutId id="2147483758" r:id="rId5"/>
    <p:sldLayoutId id="2147483764" r:id="rId6"/>
    <p:sldLayoutId id="2147483765" r:id="rId7"/>
    <p:sldLayoutId id="2147483759" r:id="rId8"/>
    <p:sldLayoutId id="2147483760" r:id="rId9"/>
    <p:sldLayoutId id="2147483761" r:id="rId10"/>
    <p:sldLayoutId id="214748376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4296319-24EA-4FDA-B815-F66020704DF2}" type="datetime1">
              <a:rPr lang="en-US" smtClean="0">
                <a:solidFill>
                  <a:prstClr val="black">
                    <a:tint val="75000"/>
                  </a:prstClr>
                </a:solidFill>
              </a:rPr>
              <a:t>5/29/2014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dirty="0" smtClean="0">
                <a:solidFill>
                  <a:prstClr val="black">
                    <a:tint val="75000"/>
                  </a:prstClr>
                </a:solidFill>
              </a:rPr>
              <a:t>Source Selection Sensitive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0B20C5C5-674E-4642-9ED0-38BAD052A8E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82878599"/>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vetbiz.gov/"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42900" y="2362200"/>
            <a:ext cx="8458200" cy="2438400"/>
          </a:xfrm>
        </p:spPr>
        <p:txBody>
          <a:bodyPr/>
          <a:lstStyle/>
          <a:p>
            <a:pPr eaLnBrk="1" hangingPunct="1"/>
            <a:r>
              <a:rPr lang="en-US" dirty="0" smtClean="0"/>
              <a:t/>
            </a:r>
            <a:br>
              <a:rPr lang="en-US" dirty="0" smtClean="0"/>
            </a:br>
            <a:r>
              <a:rPr lang="en-US" b="1" dirty="0" smtClean="0">
                <a:solidFill>
                  <a:schemeClr val="tx2"/>
                </a:solidFill>
                <a:effectLst>
                  <a:outerShdw blurRad="38100" dist="38100" dir="2700000" algn="tl">
                    <a:srgbClr val="000000">
                      <a:alpha val="43137"/>
                    </a:srgbClr>
                  </a:outerShdw>
                </a:effectLst>
                <a:latin typeface="Arial" charset="0"/>
                <a:cs typeface="Arial" charset="0"/>
              </a:rPr>
              <a:t> Source Selection </a:t>
            </a:r>
            <a:br>
              <a:rPr lang="en-US" b="1" dirty="0" smtClean="0">
                <a:solidFill>
                  <a:schemeClr val="tx2"/>
                </a:solidFill>
                <a:effectLst>
                  <a:outerShdw blurRad="38100" dist="38100" dir="2700000" algn="tl">
                    <a:srgbClr val="000000">
                      <a:alpha val="43137"/>
                    </a:srgbClr>
                  </a:outerShdw>
                </a:effectLst>
                <a:latin typeface="Arial" charset="0"/>
                <a:cs typeface="Arial" charset="0"/>
              </a:rPr>
            </a:br>
            <a:r>
              <a:rPr lang="en-US" b="1" dirty="0" smtClean="0">
                <a:solidFill>
                  <a:schemeClr val="tx2"/>
                </a:solidFill>
                <a:effectLst>
                  <a:outerShdw blurRad="38100" dist="38100" dir="2700000" algn="tl">
                    <a:srgbClr val="000000">
                      <a:alpha val="43137"/>
                    </a:srgbClr>
                  </a:outerShdw>
                </a:effectLst>
                <a:latin typeface="Arial" charset="0"/>
                <a:cs typeface="Arial" charset="0"/>
              </a:rPr>
              <a:t>Overview</a:t>
            </a:r>
            <a:r>
              <a:rPr lang="en-US" dirty="0" smtClean="0"/>
              <a:t/>
            </a:r>
            <a:br>
              <a:rPr lang="en-US" dirty="0" smtClean="0"/>
            </a:br>
            <a:endParaRPr lang="en-US" dirty="0" smtClean="0"/>
          </a:p>
        </p:txBody>
      </p:sp>
      <p:sp>
        <p:nvSpPr>
          <p:cNvPr id="3" name="Subtitle 2"/>
          <p:cNvSpPr>
            <a:spLocks noGrp="1"/>
          </p:cNvSpPr>
          <p:nvPr>
            <p:ph type="subTitle" idx="1"/>
          </p:nvPr>
        </p:nvSpPr>
        <p:spPr>
          <a:xfrm>
            <a:off x="3266230" y="5925325"/>
            <a:ext cx="2438400" cy="609600"/>
          </a:xfrm>
        </p:spPr>
        <p:txBody>
          <a:bodyPr rtlCol="0">
            <a:normAutofit/>
          </a:bodyPr>
          <a:lstStyle/>
          <a:p>
            <a:pPr eaLnBrk="1" fontAlgn="auto" hangingPunct="1">
              <a:spcAft>
                <a:spcPts val="0"/>
              </a:spcAft>
              <a:buFont typeface="Arial" pitchFamily="34" charset="0"/>
              <a:buNone/>
              <a:defRPr/>
            </a:pPr>
            <a:r>
              <a:rPr lang="en-US" sz="1800" dirty="0" smtClean="0">
                <a:latin typeface="+mj-lt"/>
              </a:rPr>
              <a:t>June 2014</a:t>
            </a:r>
          </a:p>
          <a:p>
            <a:pPr eaLnBrk="1" fontAlgn="auto" hangingPunct="1">
              <a:spcAft>
                <a:spcPts val="0"/>
              </a:spcAft>
              <a:buFont typeface="Arial" pitchFamily="34" charset="0"/>
              <a:buNone/>
              <a:defRPr/>
            </a:pPr>
            <a:endParaRPr lang="en-US" sz="1800" dirty="0" smtClean="0">
              <a:latin typeface="+mj-lt"/>
            </a:endParaRPr>
          </a:p>
        </p:txBody>
      </p:sp>
      <p:pic>
        <p:nvPicPr>
          <p:cNvPr id="5124" name="Picture 2"/>
          <p:cNvPicPr>
            <a:picLocks noChangeAspect="1" noChangeArrowheads="1"/>
          </p:cNvPicPr>
          <p:nvPr/>
        </p:nvPicPr>
        <p:blipFill>
          <a:blip r:embed="rId3" cstate="print"/>
          <a:srcRect/>
          <a:stretch>
            <a:fillRect/>
          </a:stretch>
        </p:blipFill>
        <p:spPr bwMode="auto">
          <a:xfrm>
            <a:off x="228600" y="228600"/>
            <a:ext cx="8674100" cy="1066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58DDDFFC-25D2-466C-A6DB-B07C4463F666}"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ChangeArrowheads="1"/>
          </p:cNvSpPr>
          <p:nvPr/>
        </p:nvSpPr>
        <p:spPr bwMode="auto">
          <a:xfrm>
            <a:off x="838200" y="1295400"/>
            <a:ext cx="7848600" cy="4340292"/>
          </a:xfrm>
          <a:prstGeom prst="rect">
            <a:avLst/>
          </a:prstGeom>
          <a:noFill/>
          <a:ln w="9525">
            <a:noFill/>
            <a:miter lim="800000"/>
            <a:headEnd/>
            <a:tailEnd/>
          </a:ln>
        </p:spPr>
        <p:txBody>
          <a:bodyPr wrap="square" lIns="92075" tIns="46038" rIns="92075" bIns="46038">
            <a:spAutoFit/>
          </a:bodyPr>
          <a:lstStyle/>
          <a:p>
            <a:pPr eaLnBrk="0" hangingPunct="0">
              <a:buFont typeface="Wingdings" pitchFamily="2" charset="2"/>
              <a:buChar char="Ø"/>
            </a:pPr>
            <a:endParaRPr lang="en-US" sz="2400" dirty="0" smtClean="0">
              <a:latin typeface="Arial" pitchFamily="34" charset="0"/>
            </a:endParaRPr>
          </a:p>
          <a:p>
            <a:pPr eaLnBrk="0" hangingPunct="0">
              <a:buFont typeface="Wingdings" pitchFamily="2" charset="2"/>
              <a:buChar char="Ø"/>
            </a:pPr>
            <a:r>
              <a:rPr lang="en-US" sz="2000" dirty="0" smtClean="0">
                <a:latin typeface="Arial" pitchFamily="34" charset="0"/>
              </a:rPr>
              <a:t>  Areas that will be evaluated specifically related</a:t>
            </a:r>
          </a:p>
          <a:p>
            <a:pPr eaLnBrk="0" hangingPunct="0"/>
            <a:r>
              <a:rPr lang="en-US" sz="2000" dirty="0" smtClean="0">
                <a:latin typeface="Arial" pitchFamily="34" charset="0"/>
              </a:rPr>
              <a:t>     to the requirement</a:t>
            </a:r>
          </a:p>
          <a:p>
            <a:pPr eaLnBrk="0" hangingPunct="0"/>
            <a:endParaRPr lang="en-US" sz="2000" dirty="0">
              <a:latin typeface="Arial" pitchFamily="34" charset="0"/>
            </a:endParaRPr>
          </a:p>
          <a:p>
            <a:pPr marL="342900" indent="-342900" eaLnBrk="0" hangingPunct="0">
              <a:buFont typeface="Wingdings" panose="05000000000000000000" pitchFamily="2" charset="2"/>
              <a:buChar char="Ø"/>
            </a:pPr>
            <a:r>
              <a:rPr lang="en-US" sz="2000" dirty="0">
                <a:latin typeface="Arial" pitchFamily="34" charset="0"/>
              </a:rPr>
              <a:t> “Yardsticks” or “Standards” for each factor and sub-factor.  </a:t>
            </a:r>
            <a:endParaRPr lang="en-US" sz="2000" dirty="0" smtClean="0">
              <a:latin typeface="Arial" pitchFamily="34" charset="0"/>
            </a:endParaRPr>
          </a:p>
          <a:p>
            <a:pPr eaLnBrk="0" hangingPunct="0"/>
            <a:endParaRPr lang="en-US" sz="2000" dirty="0">
              <a:latin typeface="Arial" pitchFamily="34" charset="0"/>
            </a:endParaRPr>
          </a:p>
          <a:p>
            <a:pPr eaLnBrk="0" hangingPunct="0">
              <a:buFont typeface="Wingdings" pitchFamily="2" charset="2"/>
              <a:buChar char="Ø"/>
            </a:pPr>
            <a:r>
              <a:rPr lang="en-US" sz="2000" dirty="0">
                <a:latin typeface="Arial" pitchFamily="34" charset="0"/>
              </a:rPr>
              <a:t>  Vary from acquisition to </a:t>
            </a:r>
            <a:r>
              <a:rPr lang="en-US" sz="2000" dirty="0" smtClean="0">
                <a:latin typeface="Arial" pitchFamily="34" charset="0"/>
              </a:rPr>
              <a:t>acquisition</a:t>
            </a:r>
          </a:p>
          <a:p>
            <a:pPr eaLnBrk="0" hangingPunct="0"/>
            <a:endParaRPr lang="en-US" sz="2000" dirty="0">
              <a:latin typeface="Arial" pitchFamily="34" charset="0"/>
            </a:endParaRPr>
          </a:p>
          <a:p>
            <a:pPr eaLnBrk="0" hangingPunct="0">
              <a:buFont typeface="Wingdings" pitchFamily="2" charset="2"/>
              <a:buChar char="Ø"/>
            </a:pPr>
            <a:r>
              <a:rPr lang="en-US" sz="2000" dirty="0">
                <a:latin typeface="Arial" pitchFamily="34" charset="0"/>
              </a:rPr>
              <a:t>  </a:t>
            </a:r>
            <a:r>
              <a:rPr lang="en-US" sz="2000" dirty="0" smtClean="0">
                <a:latin typeface="Arial" pitchFamily="34" charset="0"/>
              </a:rPr>
              <a:t>Discriminators will be unique to the procurement</a:t>
            </a:r>
          </a:p>
          <a:p>
            <a:pPr eaLnBrk="0" hangingPunct="0">
              <a:buFont typeface="Wingdings" pitchFamily="2" charset="2"/>
              <a:buChar char="Ø"/>
            </a:pPr>
            <a:endParaRPr lang="en-US" sz="2000" dirty="0">
              <a:latin typeface="Arial" pitchFamily="34" charset="0"/>
            </a:endParaRPr>
          </a:p>
          <a:p>
            <a:pPr eaLnBrk="0" hangingPunct="0"/>
            <a:endParaRPr lang="en-US" sz="2400" dirty="0">
              <a:latin typeface="Arial" pitchFamily="34" charset="0"/>
            </a:endParaRPr>
          </a:p>
          <a:p>
            <a:pPr eaLnBrk="0" hangingPunct="0">
              <a:buFont typeface="Wingdings" pitchFamily="2" charset="2"/>
              <a:buChar char="Ø"/>
            </a:pPr>
            <a:endParaRPr lang="en-US" sz="2400" dirty="0">
              <a:latin typeface="Arial" pitchFamily="34" charset="0"/>
            </a:endParaRPr>
          </a:p>
          <a:p>
            <a:pPr eaLnBrk="0" hangingPunct="0">
              <a:buFont typeface="Wingdings" pitchFamily="2" charset="2"/>
              <a:buNone/>
            </a:pPr>
            <a:endParaRPr lang="en-US" sz="2400" dirty="0">
              <a:latin typeface="Arial" pitchFamily="34" charset="0"/>
            </a:endParaRPr>
          </a:p>
        </p:txBody>
      </p:sp>
      <p:sp>
        <p:nvSpPr>
          <p:cNvPr id="2454531" name="Rectangle 3"/>
          <p:cNvSpPr>
            <a:spLocks noChangeArrowheads="1"/>
          </p:cNvSpPr>
          <p:nvPr/>
        </p:nvSpPr>
        <p:spPr bwMode="auto">
          <a:xfrm>
            <a:off x="914400" y="0"/>
            <a:ext cx="7772400" cy="1143000"/>
          </a:xfrm>
          <a:prstGeom prst="rect">
            <a:avLst/>
          </a:prstGeom>
          <a:noFill/>
          <a:ln w="9525">
            <a:noFill/>
            <a:miter lim="800000"/>
            <a:headEnd/>
            <a:tailEnd/>
          </a:ln>
          <a:effectLst/>
        </p:spPr>
        <p:txBody>
          <a:bodyPr anchor="ctr"/>
          <a:lstStyle/>
          <a:p>
            <a:pPr algn="ctr">
              <a:defRPr/>
            </a:pPr>
            <a:r>
              <a:rPr lang="en-US" sz="4400" b="1" dirty="0">
                <a:solidFill>
                  <a:schemeClr val="tx2"/>
                </a:solidFill>
                <a:effectLst>
                  <a:outerShdw blurRad="38100" dist="38100" dir="2700000" algn="tl">
                    <a:srgbClr val="C0C0C0"/>
                  </a:outerShdw>
                </a:effectLst>
                <a:latin typeface="Arial" pitchFamily="34" charset="0"/>
              </a:rPr>
              <a:t>Evaluation Factors</a:t>
            </a: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8310" y="279790"/>
            <a:ext cx="8229600" cy="1143000"/>
          </a:xfrm>
        </p:spPr>
        <p:txBody>
          <a:bodyPr/>
          <a:lstStyle/>
          <a:p>
            <a:r>
              <a:rPr lang="en-US" sz="4000" dirty="0" smtClean="0">
                <a:solidFill>
                  <a:schemeClr val="accent1">
                    <a:lumMod val="75000"/>
                  </a:schemeClr>
                </a:solidFill>
                <a:effectLst>
                  <a:outerShdw blurRad="38100" dist="38100" dir="2700000" algn="tl">
                    <a:srgbClr val="000000">
                      <a:alpha val="43137"/>
                    </a:srgbClr>
                  </a:outerShdw>
                </a:effectLst>
              </a:rPr>
              <a:t/>
            </a:r>
            <a:br>
              <a:rPr lang="en-US" sz="4000" dirty="0" smtClean="0">
                <a:solidFill>
                  <a:schemeClr val="accent1">
                    <a:lumMod val="75000"/>
                  </a:schemeClr>
                </a:solidFill>
                <a:effectLst>
                  <a:outerShdw blurRad="38100" dist="38100" dir="2700000" algn="tl">
                    <a:srgbClr val="000000">
                      <a:alpha val="43137"/>
                    </a:srgbClr>
                  </a:outerShdw>
                </a:effectLst>
              </a:rPr>
            </a:br>
            <a:r>
              <a:rPr lang="en-US" sz="40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Evaluation Factors to Consider   </a:t>
            </a:r>
            <a:r>
              <a:rPr lang="en-US" dirty="0" smtClean="0">
                <a:solidFill>
                  <a:schemeClr val="accent1">
                    <a:lumMod val="75000"/>
                  </a:schemeClr>
                </a:solidFill>
                <a:effectLst>
                  <a:outerShdw blurRad="38100" dist="38100" dir="2700000" algn="tl">
                    <a:srgbClr val="000000">
                      <a:alpha val="43137"/>
                    </a:srgbClr>
                  </a:outerShdw>
                </a:effectLst>
              </a:rPr>
              <a:t/>
            </a:r>
            <a:br>
              <a:rPr lang="en-US" dirty="0" smtClean="0">
                <a:solidFill>
                  <a:schemeClr val="accent1">
                    <a:lumMod val="75000"/>
                  </a:schemeClr>
                </a:solidFill>
                <a:effectLst>
                  <a:outerShdw blurRad="38100" dist="38100" dir="2700000" algn="tl">
                    <a:srgbClr val="000000">
                      <a:alpha val="43137"/>
                    </a:srgbClr>
                  </a:outerShdw>
                </a:effectLst>
              </a:rPr>
            </a:br>
            <a:endParaRPr lang="en-US" dirty="0">
              <a:solidFill>
                <a:schemeClr val="accent1">
                  <a:lumMod val="75000"/>
                </a:schemeClr>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600200"/>
            <a:ext cx="8229600" cy="4824390"/>
          </a:xfrm>
        </p:spPr>
        <p:txBody>
          <a:bodyPr/>
          <a:lstStyle/>
          <a:p>
            <a:pPr>
              <a:spcBef>
                <a:spcPts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Technical</a:t>
            </a:r>
          </a:p>
          <a:p>
            <a:pPr marL="0" indent="0">
              <a:spcBef>
                <a:spcPts val="0"/>
              </a:spcBef>
              <a:buNone/>
            </a:pPr>
            <a:endParaRPr lang="en-US" sz="2400" dirty="0" smtClean="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Past Performance</a:t>
            </a:r>
          </a:p>
          <a:p>
            <a:pPr>
              <a:spcBef>
                <a:spcPts val="0"/>
              </a:spcBef>
              <a:buFont typeface="Wingdings" panose="05000000000000000000" pitchFamily="2" charset="2"/>
              <a:buChar char="Ø"/>
            </a:pPr>
            <a:endParaRPr lang="en-US" sz="2400" dirty="0" smtClean="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Small Business Participation Commitment (SBPC)</a:t>
            </a:r>
          </a:p>
          <a:p>
            <a:pPr>
              <a:spcBef>
                <a:spcPts val="0"/>
              </a:spcBef>
              <a:buFont typeface="Wingdings" panose="05000000000000000000" pitchFamily="2" charset="2"/>
              <a:buChar char="Ø"/>
            </a:pPr>
            <a:endParaRPr lang="en-US" sz="2400" dirty="0" smtClean="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Veterans Involvement (VI)</a:t>
            </a:r>
          </a:p>
          <a:p>
            <a:pPr marL="0" indent="0">
              <a:spcBef>
                <a:spcPts val="0"/>
              </a:spcBef>
              <a:buNone/>
            </a:pPr>
            <a:endParaRPr lang="en-US" sz="2400" dirty="0" smtClean="0">
              <a:latin typeface="Arial" panose="020B0604020202020204" pitchFamily="34" charset="0"/>
              <a:cs typeface="Arial" panose="020B0604020202020204" pitchFamily="34" charset="0"/>
            </a:endParaRPr>
          </a:p>
          <a:p>
            <a:pPr>
              <a:spcBef>
                <a:spcPts val="0"/>
              </a:spcBef>
              <a:buFont typeface="Wingdings" panose="05000000000000000000" pitchFamily="2" charset="2"/>
              <a:buChar char="Ø"/>
            </a:pPr>
            <a:r>
              <a:rPr lang="en-US" sz="2400" dirty="0" smtClean="0">
                <a:latin typeface="Arial" panose="020B0604020202020204" pitchFamily="34" charset="0"/>
                <a:cs typeface="Arial" panose="020B0604020202020204" pitchFamily="34" charset="0"/>
              </a:rPr>
              <a:t>Cost/Price</a:t>
            </a:r>
            <a:endParaRPr lang="en-US" sz="2400" dirty="0">
              <a:latin typeface="Arial" panose="020B0604020202020204" pitchFamily="34" charset="0"/>
              <a:cs typeface="Arial" panose="020B0604020202020204" pitchFamily="34" charset="0"/>
            </a:endParaRPr>
          </a:p>
          <a:p>
            <a:endParaRPr lang="en-US" dirty="0"/>
          </a:p>
        </p:txBody>
      </p:sp>
      <p:sp>
        <p:nvSpPr>
          <p:cNvPr id="3" name="Slide Number Placeholder 2"/>
          <p:cNvSpPr>
            <a:spLocks noGrp="1"/>
          </p:cNvSpPr>
          <p:nvPr>
            <p:ph type="sldNum" sz="quarter" idx="12"/>
          </p:nvPr>
        </p:nvSpPr>
        <p:spPr/>
        <p:txBody>
          <a:bodyPr/>
          <a:lstStyle/>
          <a:p>
            <a:pPr>
              <a:defRPr/>
            </a:pPr>
            <a:fld id="{73C4B9C2-C97D-4052-B73B-75E2ECA601D1}" type="slidenum">
              <a:rPr lang="en-US" smtClean="0"/>
              <a:pPr>
                <a:defRPr/>
              </a:pPr>
              <a:t>11</a:t>
            </a:fld>
            <a:endParaRPr lang="en-US" dirty="0"/>
          </a:p>
        </p:txBody>
      </p:sp>
    </p:spTree>
    <p:extLst>
      <p:ext uri="{BB962C8B-B14F-4D97-AF65-F5344CB8AC3E}">
        <p14:creationId xmlns:p14="http://schemas.microsoft.com/office/powerpoint/2010/main" val="2324859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ChangeArrowheads="1"/>
          </p:cNvSpPr>
          <p:nvPr/>
        </p:nvSpPr>
        <p:spPr bwMode="auto">
          <a:xfrm>
            <a:off x="616285" y="1585560"/>
            <a:ext cx="8146715" cy="5756064"/>
          </a:xfrm>
          <a:prstGeom prst="rect">
            <a:avLst/>
          </a:prstGeom>
          <a:noFill/>
          <a:ln w="9525">
            <a:noFill/>
            <a:miter lim="800000"/>
            <a:headEnd/>
            <a:tailEnd/>
          </a:ln>
        </p:spPr>
        <p:txBody>
          <a:bodyPr wrap="square" lIns="92075" tIns="46038" rIns="92075" bIns="46038">
            <a:spAutoFit/>
          </a:bodyPr>
          <a:lstStyle/>
          <a:p>
            <a:pPr eaLnBrk="0" hangingPunct="0">
              <a:buFont typeface="Wingdings" pitchFamily="2" charset="2"/>
              <a:buChar char="Ø"/>
            </a:pPr>
            <a:r>
              <a:rPr lang="en-US" sz="2800" dirty="0">
                <a:solidFill>
                  <a:prstClr val="black"/>
                </a:solidFill>
                <a:latin typeface="Arial" pitchFamily="34" charset="0"/>
              </a:rPr>
              <a:t> </a:t>
            </a:r>
            <a:r>
              <a:rPr lang="en-US" sz="2000" dirty="0" smtClean="0">
                <a:solidFill>
                  <a:prstClr val="black"/>
                </a:solidFill>
                <a:latin typeface="Arial" pitchFamily="34" charset="0"/>
              </a:rPr>
              <a:t>Acquisition Specific </a:t>
            </a:r>
            <a:endParaRPr lang="en-US" sz="2800" dirty="0">
              <a:solidFill>
                <a:prstClr val="black"/>
              </a:solidFill>
              <a:latin typeface="Arial" pitchFamily="34" charset="0"/>
            </a:endParaRPr>
          </a:p>
          <a:p>
            <a:pPr marL="796925" lvl="1" indent="-339725" eaLnBrk="0" hangingPunct="0">
              <a:buFont typeface="Wingdings" panose="05000000000000000000" pitchFamily="2" charset="2"/>
              <a:buChar char="Ø"/>
            </a:pPr>
            <a:r>
              <a:rPr lang="en-US" sz="2000" dirty="0" smtClean="0">
                <a:solidFill>
                  <a:prstClr val="black"/>
                </a:solidFill>
                <a:latin typeface="Arial" pitchFamily="34" charset="0"/>
              </a:rPr>
              <a:t>Detailed Technical Approach to Specific Tasks</a:t>
            </a:r>
          </a:p>
          <a:p>
            <a:pPr marL="800100" lvl="1" indent="-342900" eaLnBrk="0" hangingPunct="0">
              <a:buFont typeface="Wingdings" panose="05000000000000000000" pitchFamily="2" charset="2"/>
              <a:buChar char="Ø"/>
            </a:pPr>
            <a:r>
              <a:rPr lang="en-US" sz="2000" dirty="0" smtClean="0">
                <a:solidFill>
                  <a:prstClr val="black"/>
                </a:solidFill>
                <a:latin typeface="Arial" pitchFamily="34" charset="0"/>
              </a:rPr>
              <a:t>Demonstrate </a:t>
            </a:r>
            <a:r>
              <a:rPr lang="en-US" sz="2000" dirty="0">
                <a:solidFill>
                  <a:prstClr val="black"/>
                </a:solidFill>
                <a:latin typeface="Arial" pitchFamily="34" charset="0"/>
              </a:rPr>
              <a:t>U</a:t>
            </a:r>
            <a:r>
              <a:rPr lang="en-US" sz="2000" dirty="0" smtClean="0">
                <a:solidFill>
                  <a:prstClr val="black"/>
                </a:solidFill>
                <a:latin typeface="Arial" pitchFamily="34" charset="0"/>
              </a:rPr>
              <a:t>nderstanding of the Problem</a:t>
            </a:r>
          </a:p>
          <a:p>
            <a:pPr marL="800100" lvl="1" indent="-342900" eaLnBrk="0" hangingPunct="0">
              <a:buFont typeface="Wingdings" panose="05000000000000000000" pitchFamily="2" charset="2"/>
              <a:buChar char="Ø"/>
            </a:pPr>
            <a:r>
              <a:rPr lang="en-US" sz="2000" dirty="0" smtClean="0">
                <a:solidFill>
                  <a:prstClr val="black"/>
                </a:solidFill>
                <a:latin typeface="Arial" pitchFamily="34" charset="0"/>
              </a:rPr>
              <a:t>Demonstrate Feasibility of Approach</a:t>
            </a:r>
          </a:p>
          <a:p>
            <a:pPr marL="800100" lvl="1" indent="-342900" eaLnBrk="0" hangingPunct="0">
              <a:buFont typeface="Wingdings" panose="05000000000000000000" pitchFamily="2" charset="2"/>
              <a:buChar char="Ø"/>
            </a:pPr>
            <a:r>
              <a:rPr lang="en-US" sz="2000" dirty="0" smtClean="0">
                <a:solidFill>
                  <a:prstClr val="black"/>
                </a:solidFill>
                <a:latin typeface="Arial" pitchFamily="34" charset="0"/>
              </a:rPr>
              <a:t>Completeness</a:t>
            </a:r>
          </a:p>
          <a:p>
            <a:pPr lvl="2" eaLnBrk="0" hangingPunct="0"/>
            <a:endParaRPr lang="en-US" sz="2000" dirty="0">
              <a:solidFill>
                <a:prstClr val="black"/>
              </a:solidFill>
              <a:latin typeface="Arial" pitchFamily="34" charset="0"/>
            </a:endParaRPr>
          </a:p>
          <a:p>
            <a:pPr marL="342900" indent="-342900" eaLnBrk="0" hangingPunct="0">
              <a:buFont typeface="Wingdings" panose="05000000000000000000" pitchFamily="2" charset="2"/>
              <a:buChar char="Ø"/>
            </a:pPr>
            <a:r>
              <a:rPr lang="en-US" sz="2000" dirty="0">
                <a:latin typeface="Arial" pitchFamily="34" charset="0"/>
                <a:cs typeface="Arial" pitchFamily="34" charset="0"/>
              </a:rPr>
              <a:t>Avoid past performance and incumbency information and/or references as </a:t>
            </a:r>
            <a:r>
              <a:rPr lang="en-US" sz="2000" dirty="0" smtClean="0">
                <a:latin typeface="Arial" pitchFamily="34" charset="0"/>
                <a:cs typeface="Arial" pitchFamily="34" charset="0"/>
              </a:rPr>
              <a:t>a proposed </a:t>
            </a:r>
            <a:r>
              <a:rPr lang="en-US" sz="2000" dirty="0">
                <a:latin typeface="Arial" pitchFamily="34" charset="0"/>
                <a:cs typeface="Arial" pitchFamily="34" charset="0"/>
              </a:rPr>
              <a:t>solution to demonstrate understanding of requirements and feasibility for meeting </a:t>
            </a:r>
            <a:r>
              <a:rPr lang="en-US" sz="2000" dirty="0" smtClean="0">
                <a:latin typeface="Arial" pitchFamily="34" charset="0"/>
                <a:cs typeface="Arial" pitchFamily="34" charset="0"/>
              </a:rPr>
              <a:t>requirements</a:t>
            </a:r>
            <a:br>
              <a:rPr lang="en-US" sz="2000" dirty="0" smtClean="0">
                <a:latin typeface="Arial" pitchFamily="34" charset="0"/>
                <a:cs typeface="Arial" pitchFamily="34" charset="0"/>
              </a:rPr>
            </a:br>
            <a:endParaRPr lang="en-US" sz="2000" dirty="0" smtClean="0">
              <a:latin typeface="Arial" pitchFamily="34" charset="0"/>
              <a:cs typeface="Arial" pitchFamily="34" charset="0"/>
            </a:endParaRPr>
          </a:p>
          <a:p>
            <a:pPr marL="342900" indent="-342900" eaLnBrk="0" hangingPunct="0">
              <a:buFont typeface="Wingdings" panose="05000000000000000000" pitchFamily="2" charset="2"/>
              <a:buChar char="Ø"/>
            </a:pPr>
            <a:r>
              <a:rPr lang="en-US" sz="2000" dirty="0" smtClean="0">
                <a:latin typeface="Arial" pitchFamily="34" charset="0"/>
                <a:cs typeface="Arial" pitchFamily="34" charset="0"/>
              </a:rPr>
              <a:t>Ensure </a:t>
            </a:r>
            <a:r>
              <a:rPr lang="en-US" sz="2000" dirty="0">
                <a:latin typeface="Arial" pitchFamily="34" charset="0"/>
                <a:cs typeface="Arial" pitchFamily="34" charset="0"/>
              </a:rPr>
              <a:t>proposed technical </a:t>
            </a:r>
            <a:r>
              <a:rPr lang="en-US" sz="2000" dirty="0" smtClean="0">
                <a:latin typeface="Arial" pitchFamily="34" charset="0"/>
                <a:cs typeface="Arial" pitchFamily="34" charset="0"/>
              </a:rPr>
              <a:t>approach and </a:t>
            </a:r>
            <a:r>
              <a:rPr lang="en-US" sz="2000" dirty="0">
                <a:latin typeface="Arial" pitchFamily="34" charset="0"/>
                <a:cs typeface="Arial" pitchFamily="34" charset="0"/>
              </a:rPr>
              <a:t>material/labor/ODCs </a:t>
            </a:r>
            <a:r>
              <a:rPr lang="en-US" sz="2000" dirty="0" smtClean="0">
                <a:latin typeface="Arial" pitchFamily="34" charset="0"/>
                <a:cs typeface="Arial" pitchFamily="34" charset="0"/>
              </a:rPr>
              <a:t>align </a:t>
            </a:r>
            <a:r>
              <a:rPr lang="en-US" sz="2000" dirty="0">
                <a:latin typeface="Arial" pitchFamily="34" charset="0"/>
                <a:cs typeface="Arial" pitchFamily="34" charset="0"/>
              </a:rPr>
              <a:t>with Price proposal </a:t>
            </a:r>
            <a:r>
              <a:rPr lang="en-US" sz="2000" dirty="0" smtClean="0">
                <a:latin typeface="Arial" pitchFamily="34" charset="0"/>
                <a:cs typeface="Arial" pitchFamily="34" charset="0"/>
              </a:rPr>
              <a:t>submission</a:t>
            </a:r>
          </a:p>
          <a:p>
            <a:pPr eaLnBrk="0" hangingPunct="0"/>
            <a:endParaRPr lang="en-US" sz="2000" dirty="0">
              <a:latin typeface="Arial" pitchFamily="34" charset="0"/>
              <a:cs typeface="Arial" pitchFamily="34" charset="0"/>
            </a:endParaRPr>
          </a:p>
          <a:p>
            <a:pPr marL="342900" indent="-342900" eaLnBrk="0" hangingPunct="0">
              <a:buFont typeface="Wingdings" panose="05000000000000000000" pitchFamily="2" charset="2"/>
              <a:buChar char="Ø"/>
            </a:pPr>
            <a:r>
              <a:rPr lang="en-US" sz="2000" dirty="0">
                <a:latin typeface="Arial" pitchFamily="34" charset="0"/>
                <a:cs typeface="Arial" pitchFamily="34" charset="0"/>
              </a:rPr>
              <a:t>Avoid by-name personnel references and resumes unless specifically requested by the solicitation</a:t>
            </a:r>
            <a:endParaRPr lang="en-US" sz="2000" dirty="0">
              <a:latin typeface="Bookman Old Style" pitchFamily="18" charset="0"/>
            </a:endParaRPr>
          </a:p>
          <a:p>
            <a:pPr marL="342900" indent="-342900" eaLnBrk="0" hangingPunct="0">
              <a:buFont typeface="Wingdings" panose="05000000000000000000" pitchFamily="2" charset="2"/>
              <a:buChar char="Ø"/>
            </a:pPr>
            <a:endParaRPr lang="en-US" sz="2000" dirty="0">
              <a:latin typeface="Arial" pitchFamily="34" charset="0"/>
              <a:cs typeface="Arial" pitchFamily="34" charset="0"/>
            </a:endParaRPr>
          </a:p>
          <a:p>
            <a:pPr marL="342900" indent="-342900" eaLnBrk="0" hangingPunct="0">
              <a:buFont typeface="Wingdings" panose="05000000000000000000" pitchFamily="2" charset="2"/>
              <a:buChar char="Ø"/>
            </a:pPr>
            <a:endParaRPr lang="en-US" sz="2000" dirty="0">
              <a:latin typeface="Arial" pitchFamily="34" charset="0"/>
              <a:cs typeface="Arial" pitchFamily="34" charset="0"/>
            </a:endParaRPr>
          </a:p>
          <a:p>
            <a:pPr marL="342900" indent="-342900" eaLnBrk="0" hangingPunct="0">
              <a:buFont typeface="Wingdings" panose="05000000000000000000" pitchFamily="2" charset="2"/>
              <a:buChar char="Ø"/>
            </a:pPr>
            <a:endParaRPr lang="en-US" sz="2000" dirty="0" smtClean="0">
              <a:solidFill>
                <a:prstClr val="black"/>
              </a:solidFill>
              <a:latin typeface="Arial" pitchFamily="34" charset="0"/>
            </a:endParaRPr>
          </a:p>
        </p:txBody>
      </p:sp>
      <p:sp>
        <p:nvSpPr>
          <p:cNvPr id="2462723" name="Rectangle 3"/>
          <p:cNvSpPr>
            <a:spLocks noChangeArrowheads="1"/>
          </p:cNvSpPr>
          <p:nvPr/>
        </p:nvSpPr>
        <p:spPr bwMode="auto">
          <a:xfrm>
            <a:off x="914400" y="0"/>
            <a:ext cx="7772400" cy="1143000"/>
          </a:xfrm>
          <a:prstGeom prst="rect">
            <a:avLst/>
          </a:prstGeom>
          <a:noFill/>
          <a:ln w="9525">
            <a:noFill/>
            <a:miter lim="800000"/>
            <a:headEnd/>
            <a:tailEnd/>
          </a:ln>
          <a:effectLst/>
        </p:spPr>
        <p:txBody>
          <a:bodyPr anchor="ctr"/>
          <a:lstStyle/>
          <a:p>
            <a:pPr algn="ctr">
              <a:defRPr/>
            </a:pPr>
            <a:endParaRPr lang="en-US" sz="4400" b="1" dirty="0" smtClean="0">
              <a:solidFill>
                <a:srgbClr val="1F497D"/>
              </a:solidFill>
              <a:effectLst>
                <a:outerShdw blurRad="38100" dist="38100" dir="2700000" algn="tl">
                  <a:srgbClr val="C0C0C0"/>
                </a:outerShdw>
              </a:effectLst>
              <a:latin typeface="Arial" pitchFamily="34" charset="0"/>
            </a:endParaRPr>
          </a:p>
          <a:p>
            <a:pPr algn="ctr">
              <a:defRPr/>
            </a:pPr>
            <a:r>
              <a:rPr lang="en-US" sz="4400" b="1" dirty="0" smtClean="0">
                <a:solidFill>
                  <a:srgbClr val="1F497D"/>
                </a:solidFill>
                <a:effectLst>
                  <a:outerShdw blurRad="38100" dist="38100" dir="2700000" algn="tl">
                    <a:srgbClr val="C0C0C0"/>
                  </a:outerShdw>
                </a:effectLst>
                <a:latin typeface="Arial" pitchFamily="34" charset="0"/>
              </a:rPr>
              <a:t>Technical Factor Considerations</a:t>
            </a:r>
          </a:p>
          <a:p>
            <a:pPr algn="ctr">
              <a:defRPr/>
            </a:pPr>
            <a:endParaRPr lang="en-US" sz="4400" b="1" dirty="0">
              <a:solidFill>
                <a:srgbClr val="1F497D"/>
              </a:solidFill>
              <a:effectLst>
                <a:outerShdw blurRad="38100" dist="38100" dir="2700000" algn="tl">
                  <a:srgbClr val="C0C0C0"/>
                </a:outerShdw>
              </a:effectLst>
              <a:latin typeface="Arial" pitchFamily="34" charset="0"/>
            </a:endParaRP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12</a:t>
            </a:fld>
            <a:endParaRPr lang="en-US" dirty="0"/>
          </a:p>
        </p:txBody>
      </p:sp>
    </p:spTree>
    <p:extLst>
      <p:ext uri="{BB962C8B-B14F-4D97-AF65-F5344CB8AC3E}">
        <p14:creationId xmlns:p14="http://schemas.microsoft.com/office/powerpoint/2010/main" val="1915005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idx="4294967295"/>
          </p:nvPr>
        </p:nvSpPr>
        <p:spPr>
          <a:xfrm>
            <a:off x="654690" y="202980"/>
            <a:ext cx="8953500" cy="926872"/>
          </a:xfrm>
        </p:spPr>
        <p:txBody>
          <a:bodyPr/>
          <a:lstStyle/>
          <a:p>
            <a:r>
              <a:rPr lang="en-US" dirty="0" smtClean="0"/>
              <a:t/>
            </a:r>
            <a:br>
              <a:rPr lang="en-US" dirty="0" smtClean="0"/>
            </a:br>
            <a:r>
              <a:rPr lang="en-US"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Past Performance Factor Considerations      </a:t>
            </a:r>
            <a:r>
              <a:rPr lang="en-US" dirty="0" smtClean="0"/>
              <a:t/>
            </a:r>
            <a:br>
              <a:rPr lang="en-US" dirty="0" smtClean="0"/>
            </a:br>
            <a:endParaRPr lang="en-US" sz="4300" dirty="0" smtClean="0"/>
          </a:p>
        </p:txBody>
      </p:sp>
      <p:sp>
        <p:nvSpPr>
          <p:cNvPr id="6148" name="Content Placeholder 2"/>
          <p:cNvSpPr>
            <a:spLocks noGrp="1"/>
          </p:cNvSpPr>
          <p:nvPr>
            <p:ph idx="4294967295"/>
          </p:nvPr>
        </p:nvSpPr>
        <p:spPr>
          <a:xfrm>
            <a:off x="419100" y="1600200"/>
            <a:ext cx="8229600" cy="5257800"/>
          </a:xfrm>
        </p:spPr>
        <p:txBody>
          <a:bodyPr/>
          <a:lstStyle/>
          <a:p>
            <a:pPr marL="460375" indent="-34925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Ensure number of Past Performance instances submitted for prime and major subcontractors is consistent with instructions(Ex. 3 for the prime/2 per major subcontractor)</a:t>
            </a:r>
          </a:p>
          <a:p>
            <a:pPr marL="111125" indent="0" eaLnBrk="1" hangingPunct="1">
              <a:lnSpc>
                <a:spcPct val="80000"/>
              </a:lnSpc>
              <a:spcBef>
                <a:spcPct val="10000"/>
              </a:spcBef>
              <a:buNone/>
            </a:pPr>
            <a:endParaRPr lang="en-US" sz="1600" dirty="0" smtClean="0">
              <a:latin typeface="Arial" panose="020B0604020202020204" pitchFamily="34" charset="0"/>
              <a:cs typeface="Arial" panose="020B0604020202020204" pitchFamily="34" charset="0"/>
            </a:endParaRPr>
          </a:p>
          <a:p>
            <a:pPr marL="460375" indent="-34925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Recency requirement:  For example, instances for awards within three years from the date of issuance of the solicitation</a:t>
            </a:r>
          </a:p>
          <a:p>
            <a:pPr marL="111125" indent="0" eaLnBrk="1" hangingPunct="1">
              <a:lnSpc>
                <a:spcPct val="80000"/>
              </a:lnSpc>
              <a:spcBef>
                <a:spcPct val="10000"/>
              </a:spcBef>
              <a:buNone/>
            </a:pPr>
            <a:endParaRPr lang="en-US" sz="1600" dirty="0" smtClean="0">
              <a:latin typeface="Arial" panose="020B0604020202020204" pitchFamily="34" charset="0"/>
              <a:cs typeface="Arial" panose="020B0604020202020204" pitchFamily="34" charset="0"/>
            </a:endParaRPr>
          </a:p>
          <a:p>
            <a:pPr marL="460375" indent="-34925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Relevant: requirement for instances of similar work (acquisition specific)</a:t>
            </a:r>
          </a:p>
          <a:p>
            <a:pPr marL="111125" indent="0" eaLnBrk="1" hangingPunct="1">
              <a:lnSpc>
                <a:spcPct val="80000"/>
              </a:lnSpc>
              <a:spcBef>
                <a:spcPct val="10000"/>
              </a:spcBef>
              <a:buNone/>
            </a:pPr>
            <a:endParaRPr lang="en-US" sz="1600" dirty="0" smtClean="0">
              <a:latin typeface="Arial" panose="020B0604020202020204" pitchFamily="34" charset="0"/>
              <a:cs typeface="Arial" panose="020B0604020202020204" pitchFamily="34" charset="0"/>
            </a:endParaRPr>
          </a:p>
          <a:p>
            <a:pPr marL="461963" indent="-350838" eaLnBrk="1" hangingPunct="1">
              <a:lnSpc>
                <a:spcPct val="80000"/>
              </a:lnSpc>
              <a:spcBef>
                <a:spcPct val="10000"/>
              </a:spcBef>
              <a:buFont typeface="Wingdings" pitchFamily="2" charset="2"/>
              <a:buChar char="Ø"/>
            </a:pPr>
            <a:r>
              <a:rPr lang="en-US" sz="1600" dirty="0">
                <a:latin typeface="Arial" panose="020B0604020202020204" pitchFamily="34" charset="0"/>
                <a:cs typeface="Arial" panose="020B0604020202020204" pitchFamily="34" charset="0"/>
              </a:rPr>
              <a:t>D</a:t>
            </a:r>
            <a:r>
              <a:rPr lang="en-US" sz="1600" dirty="0" smtClean="0">
                <a:latin typeface="Arial" panose="020B0604020202020204" pitchFamily="34" charset="0"/>
                <a:cs typeface="Arial" panose="020B0604020202020204" pitchFamily="34" charset="0"/>
              </a:rPr>
              <a:t>efinition of a major subcontractor relative to the acquisition</a:t>
            </a:r>
          </a:p>
          <a:p>
            <a:pPr marL="111125" indent="0" eaLnBrk="1" hangingPunct="1">
              <a:lnSpc>
                <a:spcPct val="80000"/>
              </a:lnSpc>
              <a:spcBef>
                <a:spcPct val="10000"/>
              </a:spcBef>
              <a:buNone/>
            </a:pPr>
            <a:endParaRPr lang="en-US" sz="1600" dirty="0" smtClean="0">
              <a:latin typeface="Arial" panose="020B0604020202020204" pitchFamily="34" charset="0"/>
              <a:cs typeface="Arial" panose="020B0604020202020204" pitchFamily="34" charset="0"/>
            </a:endParaRPr>
          </a:p>
          <a:p>
            <a:pPr marL="862013" lvl="1" indent="-350838" eaLnBrk="1" hangingPunct="1">
              <a:lnSpc>
                <a:spcPct val="80000"/>
              </a:lnSpc>
              <a:spcBef>
                <a:spcPct val="10000"/>
              </a:spcBef>
              <a:buFont typeface="Wingdings" pitchFamily="2" charset="2"/>
              <a:buChar char="Ø"/>
            </a:pPr>
            <a:r>
              <a:rPr lang="en-US" sz="1600" dirty="0">
                <a:latin typeface="Arial" panose="020B0604020202020204" pitchFamily="34" charset="0"/>
                <a:cs typeface="Arial" panose="020B0604020202020204" pitchFamily="34" charset="0"/>
              </a:rPr>
              <a:t>Example:  </a:t>
            </a:r>
            <a:r>
              <a:rPr lang="en-US" sz="1600" dirty="0" smtClean="0">
                <a:latin typeface="Arial" panose="020B0604020202020204" pitchFamily="34" charset="0"/>
                <a:cs typeface="Arial" panose="020B0604020202020204" pitchFamily="34" charset="0"/>
              </a:rPr>
              <a:t>defined as </a:t>
            </a:r>
            <a:r>
              <a:rPr lang="en-US" sz="1600" dirty="0">
                <a:latin typeface="Arial" panose="020B0604020202020204" pitchFamily="34" charset="0"/>
                <a:cs typeface="Arial" panose="020B0604020202020204" pitchFamily="34" charset="0"/>
              </a:rPr>
              <a:t>the primary subcontractor in each functional area of the </a:t>
            </a:r>
            <a:r>
              <a:rPr lang="en-US" sz="1600" dirty="0" smtClean="0">
                <a:latin typeface="Arial" panose="020B0604020202020204" pitchFamily="34" charset="0"/>
                <a:cs typeface="Arial" panose="020B0604020202020204" pitchFamily="34" charset="0"/>
              </a:rPr>
              <a:t>PWS</a:t>
            </a:r>
          </a:p>
          <a:p>
            <a:pPr marL="511175" lvl="1" indent="0" eaLnBrk="1" hangingPunct="1">
              <a:lnSpc>
                <a:spcPct val="80000"/>
              </a:lnSpc>
              <a:spcBef>
                <a:spcPct val="10000"/>
              </a:spcBef>
              <a:buNone/>
            </a:pPr>
            <a:endParaRPr lang="en-US" sz="1600" dirty="0">
              <a:latin typeface="Arial" panose="020B0604020202020204" pitchFamily="34" charset="0"/>
              <a:cs typeface="Arial" panose="020B0604020202020204" pitchFamily="34" charset="0"/>
            </a:endParaRPr>
          </a:p>
          <a:p>
            <a:pPr marL="396875" lvl="1" indent="-27940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Ensure major subcontractor past performance instances consistent with Price, Small Business Participation Factor, and Veterans Involvement proposals.</a:t>
            </a:r>
          </a:p>
          <a:p>
            <a:pPr marL="396875" lvl="1" indent="-279400" eaLnBrk="1" hangingPunct="1">
              <a:lnSpc>
                <a:spcPct val="80000"/>
              </a:lnSpc>
              <a:spcBef>
                <a:spcPct val="10000"/>
              </a:spcBef>
              <a:buFont typeface="Wingdings" pitchFamily="2" charset="2"/>
              <a:buChar char="Ø"/>
            </a:pPr>
            <a:endParaRPr lang="en-US" sz="1600" dirty="0">
              <a:latin typeface="Arial" panose="020B0604020202020204" pitchFamily="34" charset="0"/>
              <a:cs typeface="Arial" panose="020B0604020202020204" pitchFamily="34" charset="0"/>
            </a:endParaRPr>
          </a:p>
          <a:p>
            <a:pPr marL="396875" lvl="1" indent="-27940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Ensure current and accurate Government or Commercial contract POC information</a:t>
            </a:r>
          </a:p>
          <a:p>
            <a:pPr marL="796925" lvl="2" indent="-279400" eaLnBrk="1" hangingPunct="1">
              <a:lnSpc>
                <a:spcPct val="80000"/>
              </a:lnSpc>
              <a:spcBef>
                <a:spcPct val="10000"/>
              </a:spcBef>
              <a:buFont typeface="Wingdings" pitchFamily="2" charset="2"/>
              <a:buChar char="Ø"/>
            </a:pPr>
            <a:endParaRPr lang="en-US" sz="1600" dirty="0" smtClean="0">
              <a:latin typeface="Arial" panose="020B0604020202020204" pitchFamily="34" charset="0"/>
              <a:cs typeface="Arial" panose="020B0604020202020204" pitchFamily="34" charset="0"/>
            </a:endParaRPr>
          </a:p>
          <a:p>
            <a:pPr marL="796925" lvl="2" indent="-279400"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Each POC has been provided notification/coordination</a:t>
            </a:r>
          </a:p>
          <a:p>
            <a:pPr marL="57150" indent="0" eaLnBrk="1" hangingPunct="1">
              <a:lnSpc>
                <a:spcPct val="80000"/>
              </a:lnSpc>
              <a:spcBef>
                <a:spcPct val="10000"/>
              </a:spcBef>
              <a:buNone/>
            </a:pPr>
            <a:endParaRPr lang="en-US" sz="1600" dirty="0">
              <a:latin typeface="Arial" panose="020B0604020202020204" pitchFamily="34" charset="0"/>
              <a:cs typeface="Arial" panose="020B0604020202020204" pitchFamily="34" charset="0"/>
            </a:endParaRPr>
          </a:p>
          <a:p>
            <a:pPr marL="400050" eaLnBrk="1" hangingPunct="1">
              <a:lnSpc>
                <a:spcPct val="80000"/>
              </a:lnSpc>
              <a:spcBef>
                <a:spcPct val="10000"/>
              </a:spcBef>
              <a:buFont typeface="Wingdings" pitchFamily="2" charset="2"/>
              <a:buChar char="Ø"/>
            </a:pPr>
            <a:r>
              <a:rPr lang="en-US" sz="1600" dirty="0">
                <a:latin typeface="Arial" panose="020B0604020202020204" pitchFamily="34" charset="0"/>
                <a:cs typeface="Arial" panose="020B0604020202020204" pitchFamily="34" charset="0"/>
              </a:rPr>
              <a:t>The Government may use data provided in the offeror's proposal and data obtained from other sources (e.g. </a:t>
            </a:r>
            <a:r>
              <a:rPr lang="en-US" sz="1600" dirty="0" smtClean="0">
                <a:latin typeface="Arial" panose="020B0604020202020204" pitchFamily="34" charset="0"/>
                <a:cs typeface="Arial" panose="020B0604020202020204" pitchFamily="34" charset="0"/>
              </a:rPr>
              <a:t>PPIRS)</a:t>
            </a:r>
            <a:endParaRPr lang="en-US" sz="1600" dirty="0">
              <a:latin typeface="Arial" panose="020B0604020202020204" pitchFamily="34" charset="0"/>
              <a:cs typeface="Arial" panose="020B0604020202020204" pitchFamily="34" charset="0"/>
            </a:endParaRPr>
          </a:p>
          <a:p>
            <a:pPr marL="396875" lvl="1" indent="-279400" eaLnBrk="1" hangingPunct="1">
              <a:lnSpc>
                <a:spcPct val="80000"/>
              </a:lnSpc>
              <a:spcBef>
                <a:spcPct val="10000"/>
              </a:spcBef>
              <a:buFont typeface="Wingdings" pitchFamily="2" charset="2"/>
              <a:buChar char="Ø"/>
            </a:pPr>
            <a:endParaRPr lang="en-US" sz="2200" dirty="0" smtClean="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fld id="{F53C260B-36FE-414C-B7AA-316053163762}"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18308632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idx="4294967295"/>
          </p:nvPr>
        </p:nvSpPr>
        <p:spPr>
          <a:xfrm>
            <a:off x="0" y="126170"/>
            <a:ext cx="8953500" cy="1291468"/>
          </a:xfrm>
        </p:spPr>
        <p:txBody>
          <a:bodyPr/>
          <a:lstStyle/>
          <a:p>
            <a:r>
              <a:rPr lang="en-US" sz="40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Veterans Involvement</a:t>
            </a:r>
            <a:br>
              <a:rPr lang="en-US" sz="40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40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Considerations</a:t>
            </a:r>
          </a:p>
        </p:txBody>
      </p:sp>
      <p:sp>
        <p:nvSpPr>
          <p:cNvPr id="6148" name="Content Placeholder 2"/>
          <p:cNvSpPr>
            <a:spLocks noGrp="1"/>
          </p:cNvSpPr>
          <p:nvPr>
            <p:ph idx="4294967295"/>
          </p:nvPr>
        </p:nvSpPr>
        <p:spPr>
          <a:xfrm>
            <a:off x="419100" y="1600200"/>
            <a:ext cx="8229600" cy="4991100"/>
          </a:xfrm>
        </p:spPr>
        <p:txBody>
          <a:bodyPr/>
          <a:lstStyle/>
          <a:p>
            <a:pPr marL="400050" eaLnBrk="1" hangingPunct="1">
              <a:lnSpc>
                <a:spcPct val="80000"/>
              </a:lnSpc>
              <a:spcBef>
                <a:spcPct val="10000"/>
              </a:spcBef>
              <a:buFont typeface="Wingdings" pitchFamily="2" charset="2"/>
              <a:buChar char="Ø"/>
            </a:pPr>
            <a:r>
              <a:rPr lang="en-US" sz="2000" dirty="0" smtClean="0">
                <a:latin typeface="Arial" panose="020B0604020202020204" pitchFamily="34" charset="0"/>
                <a:cs typeface="Arial" panose="020B0604020202020204" pitchFamily="34" charset="0"/>
              </a:rPr>
              <a:t>In accordance with VAAR 852.215-70, Service-Disabled Veteran-Owned and Veteran-Owned Small Business Evaluation Factors, the Government will assign evaluation credit for an offeror (prime contractor) which is a Service-Disabled Veteran-Owned Small Business (SDVOSB) or a Veteran-Owned Small Business (VOSB)</a:t>
            </a:r>
          </a:p>
          <a:p>
            <a:pPr marL="57150" indent="0" eaLnBrk="1" hangingPunct="1">
              <a:lnSpc>
                <a:spcPct val="80000"/>
              </a:lnSpc>
              <a:spcBef>
                <a:spcPct val="10000"/>
              </a:spcBef>
              <a:buNone/>
            </a:pPr>
            <a:endParaRPr lang="en-US" sz="2000" dirty="0" smtClean="0">
              <a:latin typeface="Arial" panose="020B0604020202020204" pitchFamily="34" charset="0"/>
              <a:cs typeface="Arial" panose="020B0604020202020204" pitchFamily="34" charset="0"/>
            </a:endParaRPr>
          </a:p>
          <a:p>
            <a:pPr marL="400050" eaLnBrk="1" hangingPunct="1">
              <a:lnSpc>
                <a:spcPct val="80000"/>
              </a:lnSpc>
              <a:spcBef>
                <a:spcPct val="10000"/>
              </a:spcBef>
              <a:buFont typeface="Wingdings" pitchFamily="2" charset="2"/>
              <a:buChar char="Ø"/>
            </a:pPr>
            <a:r>
              <a:rPr lang="en-US" sz="2000" dirty="0" smtClean="0">
                <a:latin typeface="Arial" panose="020B0604020202020204" pitchFamily="34" charset="0"/>
                <a:cs typeface="Arial" panose="020B0604020202020204" pitchFamily="34" charset="0"/>
              </a:rPr>
              <a:t>Offerors who agree to subcontract a certain percentage (procurement specific), or more of the contract value to a SDVOSB or VOSB will also receive some evaluation credit</a:t>
            </a:r>
          </a:p>
          <a:p>
            <a:pPr marL="57150" indent="0" eaLnBrk="1" hangingPunct="1">
              <a:lnSpc>
                <a:spcPct val="80000"/>
              </a:lnSpc>
              <a:spcBef>
                <a:spcPct val="10000"/>
              </a:spcBef>
              <a:buNone/>
            </a:pPr>
            <a:endParaRPr lang="en-US" sz="2000" b="1" dirty="0" smtClean="0"/>
          </a:p>
          <a:p>
            <a:pPr marL="400050" eaLnBrk="1" hangingPunct="1">
              <a:lnSpc>
                <a:spcPct val="80000"/>
              </a:lnSpc>
              <a:spcBef>
                <a:spcPct val="10000"/>
              </a:spcBef>
              <a:buFont typeface="Wingdings" pitchFamily="2" charset="2"/>
              <a:buChar char="Ø"/>
            </a:pPr>
            <a:r>
              <a:rPr lang="en-US" sz="2000" dirty="0">
                <a:latin typeface="Arial" panose="020B0604020202020204" pitchFamily="34" charset="0"/>
                <a:cs typeface="Arial" panose="020B0604020202020204" pitchFamily="34" charset="0"/>
              </a:rPr>
              <a:t>Must be registered and verified in Vendor Information Pages (VIP) database (</a:t>
            </a:r>
            <a:r>
              <a:rPr lang="en-US" sz="2000" dirty="0">
                <a:latin typeface="Arial" panose="020B0604020202020204" pitchFamily="34" charset="0"/>
                <a:cs typeface="Arial" panose="020B0604020202020204" pitchFamily="34" charset="0"/>
                <a:hlinkClick r:id="rId3"/>
              </a:rPr>
              <a:t>www.VetBiz.gov</a:t>
            </a:r>
            <a:r>
              <a:rPr lang="en-US" sz="2000" dirty="0">
                <a:latin typeface="Arial" panose="020B0604020202020204" pitchFamily="34" charset="0"/>
                <a:cs typeface="Arial" panose="020B0604020202020204" pitchFamily="34" charset="0"/>
              </a:rPr>
              <a:t>) to receive </a:t>
            </a:r>
            <a:r>
              <a:rPr lang="en-US" sz="2000" dirty="0" smtClean="0">
                <a:latin typeface="Arial" panose="020B0604020202020204" pitchFamily="34" charset="0"/>
                <a:cs typeface="Arial" panose="020B0604020202020204" pitchFamily="34" charset="0"/>
              </a:rPr>
              <a:t>credit (prime or subcontractors)</a:t>
            </a:r>
          </a:p>
          <a:p>
            <a:pPr marL="400050" eaLnBrk="1" hangingPunct="1">
              <a:lnSpc>
                <a:spcPct val="80000"/>
              </a:lnSpc>
              <a:spcBef>
                <a:spcPct val="10000"/>
              </a:spcBef>
              <a:buFont typeface="Wingdings" pitchFamily="2" charset="2"/>
              <a:buChar char="Ø"/>
            </a:pPr>
            <a:endParaRPr lang="en-US" sz="2000" dirty="0">
              <a:latin typeface="Arial" panose="020B0604020202020204" pitchFamily="34" charset="0"/>
              <a:cs typeface="Arial" panose="020B0604020202020204" pitchFamily="34" charset="0"/>
            </a:endParaRPr>
          </a:p>
          <a:p>
            <a:pPr marL="400050" eaLnBrk="1" hangingPunct="1">
              <a:lnSpc>
                <a:spcPct val="80000"/>
              </a:lnSpc>
              <a:spcBef>
                <a:spcPct val="10000"/>
              </a:spcBef>
              <a:buFont typeface="Wingdings" pitchFamily="2" charset="2"/>
              <a:buChar char="Ø"/>
            </a:pPr>
            <a:r>
              <a:rPr lang="en-US" sz="2000" dirty="0">
                <a:latin typeface="Arial" panose="020B0604020202020204" pitchFamily="34" charset="0"/>
                <a:cs typeface="Arial" panose="020B0604020202020204" pitchFamily="34" charset="0"/>
              </a:rPr>
              <a:t>Ensure detailed description of proposed effort and estimated value of proposed VOSB and/or SDVOSB subcontracts</a:t>
            </a:r>
          </a:p>
          <a:p>
            <a:pPr marL="57150" indent="0" eaLnBrk="1" hangingPunct="1">
              <a:lnSpc>
                <a:spcPct val="80000"/>
              </a:lnSpc>
              <a:spcBef>
                <a:spcPct val="10000"/>
              </a:spcBef>
              <a:buNone/>
            </a:pPr>
            <a:endParaRPr lang="en-US" sz="2000" dirty="0">
              <a:latin typeface="Arial" panose="020B0604020202020204" pitchFamily="34" charset="0"/>
              <a:cs typeface="Arial" panose="020B0604020202020204" pitchFamily="34" charset="0"/>
            </a:endParaRPr>
          </a:p>
          <a:p>
            <a:pPr marL="57150" indent="0" eaLnBrk="1" hangingPunct="1">
              <a:lnSpc>
                <a:spcPct val="80000"/>
              </a:lnSpc>
              <a:spcBef>
                <a:spcPct val="10000"/>
              </a:spcBef>
              <a:buNone/>
            </a:pPr>
            <a:endParaRPr lang="en-US" sz="2000" b="1" dirty="0" smtClean="0"/>
          </a:p>
          <a:p>
            <a:pPr marL="57150" indent="0" eaLnBrk="1" hangingPunct="1">
              <a:lnSpc>
                <a:spcPct val="80000"/>
              </a:lnSpc>
              <a:spcBef>
                <a:spcPct val="10000"/>
              </a:spcBef>
              <a:buNone/>
            </a:pPr>
            <a:endParaRPr lang="en-US" sz="2400" b="1" dirty="0" smtClean="0"/>
          </a:p>
        </p:txBody>
      </p:sp>
      <p:sp>
        <p:nvSpPr>
          <p:cNvPr id="6" name="Slide Number Placeholder 5"/>
          <p:cNvSpPr>
            <a:spLocks noGrp="1"/>
          </p:cNvSpPr>
          <p:nvPr>
            <p:ph type="sldNum" sz="quarter" idx="12"/>
          </p:nvPr>
        </p:nvSpPr>
        <p:spPr/>
        <p:txBody>
          <a:bodyPr/>
          <a:lstStyle/>
          <a:p>
            <a:pPr>
              <a:defRPr/>
            </a:pPr>
            <a:fld id="{F53C260B-36FE-414C-B7AA-316053163762}"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34120708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idx="4294967295"/>
          </p:nvPr>
        </p:nvSpPr>
        <p:spPr>
          <a:xfrm>
            <a:off x="462665" y="241385"/>
            <a:ext cx="8953500" cy="982662"/>
          </a:xfrm>
        </p:spPr>
        <p:txBody>
          <a:bodyPr/>
          <a:lstStyle/>
          <a:p>
            <a:r>
              <a:rPr lang="en-US"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sz="3600" b="1" dirty="0" smtClean="0">
                <a:solidFill>
                  <a:schemeClr val="tx2">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Small Business Participation    Commitment Factor Considerations</a:t>
            </a:r>
            <a:r>
              <a:rPr lang="en-US"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n-US"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n-US"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6148" name="Content Placeholder 2"/>
          <p:cNvSpPr>
            <a:spLocks noGrp="1"/>
          </p:cNvSpPr>
          <p:nvPr>
            <p:ph idx="4294967295"/>
          </p:nvPr>
        </p:nvSpPr>
        <p:spPr>
          <a:xfrm>
            <a:off x="419100" y="1600200"/>
            <a:ext cx="8229600" cy="4991100"/>
          </a:xfrm>
        </p:spPr>
        <p:txBody>
          <a:bodyPr/>
          <a:lstStyle/>
          <a:p>
            <a:pPr marL="457200" eaLnBrk="1" hangingPunct="1">
              <a:lnSpc>
                <a:spcPct val="80000"/>
              </a:lnSpc>
              <a:spcBef>
                <a:spcPct val="10000"/>
              </a:spcBef>
              <a:buFont typeface="Wingdings" pitchFamily="2" charset="2"/>
              <a:buChar char="Ø"/>
            </a:pPr>
            <a:r>
              <a:rPr lang="en-US" sz="2000" b="1" dirty="0" smtClean="0">
                <a:latin typeface="+mj-lt"/>
              </a:rPr>
              <a:t>Not utilized in all source selections</a:t>
            </a:r>
          </a:p>
          <a:p>
            <a:pPr marL="457200" eaLnBrk="1" hangingPunct="1">
              <a:lnSpc>
                <a:spcPct val="80000"/>
              </a:lnSpc>
              <a:spcBef>
                <a:spcPct val="10000"/>
              </a:spcBef>
              <a:buFont typeface="Wingdings" pitchFamily="2" charset="2"/>
              <a:buChar char="Ø"/>
            </a:pPr>
            <a:endParaRPr lang="en-US" sz="2000" b="1" dirty="0" smtClean="0">
              <a:latin typeface="+mj-lt"/>
            </a:endParaRPr>
          </a:p>
          <a:p>
            <a:pPr marL="457200" eaLnBrk="1" hangingPunct="1">
              <a:lnSpc>
                <a:spcPct val="80000"/>
              </a:lnSpc>
              <a:spcBef>
                <a:spcPct val="10000"/>
              </a:spcBef>
              <a:buFont typeface="Wingdings" pitchFamily="2" charset="2"/>
              <a:buChar char="Ø"/>
            </a:pPr>
            <a:r>
              <a:rPr lang="en-US" sz="2000" dirty="0" smtClean="0">
                <a:latin typeface="Arial" panose="020B0604020202020204" pitchFamily="34" charset="0"/>
                <a:cs typeface="Arial" panose="020B0604020202020204" pitchFamily="34" charset="0"/>
              </a:rPr>
              <a:t>All offerors, both small and large businesses, are required to submit Small Business Participation Plan information</a:t>
            </a:r>
          </a:p>
          <a:p>
            <a:pPr marL="114300" indent="0" eaLnBrk="1" hangingPunct="1">
              <a:lnSpc>
                <a:spcPct val="80000"/>
              </a:lnSpc>
              <a:spcBef>
                <a:spcPct val="10000"/>
              </a:spcBef>
              <a:buNone/>
            </a:pPr>
            <a:endParaRPr lang="en-US" sz="2400" dirty="0" smtClean="0">
              <a:latin typeface="Arial" panose="020B0604020202020204" pitchFamily="34" charset="0"/>
              <a:cs typeface="Arial" panose="020B0604020202020204" pitchFamily="34" charset="0"/>
            </a:endParaRPr>
          </a:p>
          <a:p>
            <a:pPr marL="857250" lvl="1" eaLnBrk="1" hangingPunct="1">
              <a:lnSpc>
                <a:spcPct val="80000"/>
              </a:lnSpc>
              <a:spcBef>
                <a:spcPct val="10000"/>
              </a:spcBef>
              <a:buFont typeface="Wingdings" panose="05000000000000000000" pitchFamily="2" charset="2"/>
              <a:buChar char="Ø"/>
            </a:pPr>
            <a:r>
              <a:rPr lang="en-US" sz="1800" b="1" dirty="0" smtClean="0">
                <a:latin typeface="Arial" panose="020B0604020202020204" pitchFamily="34" charset="0"/>
                <a:cs typeface="Arial" panose="020B0604020202020204" pitchFamily="34" charset="0"/>
              </a:rPr>
              <a:t>Commitment to meeting or exceeding the goals set in the solicitation </a:t>
            </a:r>
          </a:p>
          <a:p>
            <a:pPr marL="571500" lvl="1" indent="0" eaLnBrk="1" hangingPunct="1">
              <a:lnSpc>
                <a:spcPct val="80000"/>
              </a:lnSpc>
              <a:spcBef>
                <a:spcPct val="10000"/>
              </a:spcBef>
              <a:buNone/>
            </a:pPr>
            <a:endParaRPr lang="en-US" sz="1800" dirty="0" smtClean="0">
              <a:latin typeface="Arial" panose="020B0604020202020204" pitchFamily="34" charset="0"/>
              <a:cs typeface="Arial" panose="020B0604020202020204" pitchFamily="34" charset="0"/>
            </a:endParaRPr>
          </a:p>
          <a:p>
            <a:pPr marL="1028700" lvl="2" indent="0" eaLnBrk="1" hangingPunct="1">
              <a:lnSpc>
                <a:spcPct val="80000"/>
              </a:lnSpc>
              <a:spcBef>
                <a:spcPct val="10000"/>
              </a:spcBef>
              <a:buNone/>
            </a:pPr>
            <a:endParaRPr lang="en-US" sz="1800" b="1" dirty="0" smtClean="0">
              <a:latin typeface="Arial" panose="020B0604020202020204" pitchFamily="34" charset="0"/>
              <a:cs typeface="Arial" panose="020B0604020202020204" pitchFamily="34" charset="0"/>
            </a:endParaRPr>
          </a:p>
          <a:p>
            <a:pPr marL="857250" lvl="1" eaLnBrk="1" hangingPunct="1">
              <a:lnSpc>
                <a:spcPct val="80000"/>
              </a:lnSpc>
              <a:spcBef>
                <a:spcPct val="10000"/>
              </a:spcBef>
              <a:buFont typeface="Wingdings" panose="05000000000000000000" pitchFamily="2" charset="2"/>
              <a:buChar char="Ø"/>
            </a:pPr>
            <a:r>
              <a:rPr lang="en-US" sz="1800" b="1" dirty="0" smtClean="0">
                <a:latin typeface="Arial" panose="020B0604020202020204" pitchFamily="34" charset="0"/>
                <a:cs typeface="Arial" panose="020B0604020202020204" pitchFamily="34" charset="0"/>
              </a:rPr>
              <a:t>Feasibility of Approach</a:t>
            </a:r>
          </a:p>
          <a:p>
            <a:pPr marL="571500" lvl="1" indent="0" eaLnBrk="1" hangingPunct="1">
              <a:lnSpc>
                <a:spcPct val="80000"/>
              </a:lnSpc>
              <a:spcBef>
                <a:spcPct val="10000"/>
              </a:spcBef>
              <a:buNone/>
            </a:pPr>
            <a:endParaRPr lang="en-US" sz="2400" dirty="0" smtClean="0">
              <a:latin typeface="Arial" panose="020B0604020202020204" pitchFamily="34" charset="0"/>
              <a:cs typeface="Arial" panose="020B0604020202020204" pitchFamily="34" charset="0"/>
            </a:endParaRPr>
          </a:p>
          <a:p>
            <a:pPr marL="571500" lvl="1" indent="0" eaLnBrk="1" hangingPunct="1">
              <a:lnSpc>
                <a:spcPct val="80000"/>
              </a:lnSpc>
              <a:spcBef>
                <a:spcPct val="10000"/>
              </a:spcBef>
              <a:buNone/>
            </a:pPr>
            <a:endParaRPr lang="en-US" sz="2000" b="1" dirty="0" smtClean="0"/>
          </a:p>
        </p:txBody>
      </p:sp>
      <p:sp>
        <p:nvSpPr>
          <p:cNvPr id="6" name="Slide Number Placeholder 5"/>
          <p:cNvSpPr>
            <a:spLocks noGrp="1"/>
          </p:cNvSpPr>
          <p:nvPr>
            <p:ph type="sldNum" sz="quarter" idx="12"/>
          </p:nvPr>
        </p:nvSpPr>
        <p:spPr/>
        <p:txBody>
          <a:bodyPr/>
          <a:lstStyle/>
          <a:p>
            <a:pPr>
              <a:defRPr/>
            </a:pPr>
            <a:fld id="{F53C260B-36FE-414C-B7AA-316053163762}"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22923265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idx="4294967295"/>
          </p:nvPr>
        </p:nvSpPr>
        <p:spPr>
          <a:xfrm>
            <a:off x="0" y="274638"/>
            <a:ext cx="8953500" cy="982662"/>
          </a:xfrm>
        </p:spPr>
        <p:txBody>
          <a:bodyPr/>
          <a:lstStyle/>
          <a:p>
            <a:r>
              <a:rPr lang="en-US" dirty="0" smtClean="0"/>
              <a:t>       </a:t>
            </a:r>
            <a:r>
              <a:rPr lang="en-US" sz="40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Price Factor Considerations</a:t>
            </a:r>
          </a:p>
        </p:txBody>
      </p:sp>
      <p:sp>
        <p:nvSpPr>
          <p:cNvPr id="6148" name="Content Placeholder 2"/>
          <p:cNvSpPr>
            <a:spLocks noGrp="1"/>
          </p:cNvSpPr>
          <p:nvPr>
            <p:ph idx="4294967295"/>
          </p:nvPr>
        </p:nvSpPr>
        <p:spPr>
          <a:xfrm>
            <a:off x="419100" y="1600200"/>
            <a:ext cx="8229600" cy="4991100"/>
          </a:xfrm>
        </p:spPr>
        <p:txBody>
          <a:bodyPr/>
          <a:lstStyle/>
          <a:p>
            <a:pPr marL="403225" indent="-344488" eaLnBrk="1" hangingPunct="1">
              <a:lnSpc>
                <a:spcPct val="80000"/>
              </a:lnSpc>
              <a:spcBef>
                <a:spcPct val="10000"/>
              </a:spcBef>
              <a:buFont typeface="Wingdings" pitchFamily="2" charset="2"/>
              <a:buChar char="Ø"/>
            </a:pPr>
            <a:r>
              <a:rPr lang="en-US" sz="1600" dirty="0" smtClean="0">
                <a:latin typeface="Arial" panose="020B0604020202020204" pitchFamily="34" charset="0"/>
                <a:cs typeface="Arial" panose="020B0604020202020204" pitchFamily="34" charset="0"/>
              </a:rPr>
              <a:t>Varies by acquisition type and/or contract type</a:t>
            </a:r>
          </a:p>
          <a:p>
            <a:pPr marL="403225" lvl="1" indent="-344488" eaLnBrk="1" hangingPunct="1">
              <a:lnSpc>
                <a:spcPct val="80000"/>
              </a:lnSpc>
              <a:spcBef>
                <a:spcPct val="10000"/>
              </a:spcBef>
              <a:buFont typeface="Wingdings" pitchFamily="2" charset="2"/>
              <a:buChar char="Ø"/>
            </a:pPr>
            <a:endParaRPr lang="en-US" sz="1600" dirty="0" smtClean="0">
              <a:latin typeface="Arial" panose="020B0604020202020204" pitchFamily="34" charset="0"/>
              <a:cs typeface="Arial" panose="020B0604020202020204" pitchFamily="34" charset="0"/>
            </a:endParaRPr>
          </a:p>
          <a:p>
            <a:pPr marL="403225" indent="-344488">
              <a:buFont typeface="Wingdings" panose="05000000000000000000" pitchFamily="2" charset="2"/>
              <a:buChar char="Ø"/>
            </a:pPr>
            <a:r>
              <a:rPr lang="en-US" sz="1600" dirty="0">
                <a:latin typeface="Arial" panose="020B0604020202020204" pitchFamily="34" charset="0"/>
                <a:cs typeface="Arial" panose="020B0604020202020204" pitchFamily="34" charset="0"/>
              </a:rPr>
              <a:t>Ensure solicitation Section B Schedule prices align with Price proposal</a:t>
            </a:r>
          </a:p>
          <a:p>
            <a:pPr marL="403225" indent="-344488">
              <a:buFont typeface="Wingdings" panose="05000000000000000000" pitchFamily="2" charset="2"/>
              <a:buChar char="Ø"/>
            </a:pPr>
            <a:endParaRPr lang="en-US" sz="1600" dirty="0">
              <a:latin typeface="Arial" panose="020B0604020202020204" pitchFamily="34" charset="0"/>
              <a:cs typeface="Arial" panose="020B0604020202020204" pitchFamily="34" charset="0"/>
            </a:endParaRPr>
          </a:p>
          <a:p>
            <a:pPr marL="403225" indent="-344488">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Propose </a:t>
            </a:r>
            <a:r>
              <a:rPr lang="en-US" sz="1600" dirty="0">
                <a:latin typeface="Arial" panose="020B0604020202020204" pitchFamily="34" charset="0"/>
                <a:cs typeface="Arial" panose="020B0604020202020204" pitchFamily="34" charset="0"/>
              </a:rPr>
              <a:t>unit prices with ONLY two (2) decimal </a:t>
            </a:r>
            <a:r>
              <a:rPr lang="en-US" sz="1600" dirty="0" smtClean="0">
                <a:latin typeface="Arial" panose="020B0604020202020204" pitchFamily="34" charset="0"/>
                <a:cs typeface="Arial" panose="020B0604020202020204" pitchFamily="34" charset="0"/>
              </a:rPr>
              <a:t>places</a:t>
            </a:r>
          </a:p>
          <a:p>
            <a:pPr marL="58737" indent="0">
              <a:buNone/>
            </a:pPr>
            <a:endParaRPr lang="en-US" sz="1600" dirty="0">
              <a:latin typeface="Arial" panose="020B0604020202020204" pitchFamily="34" charset="0"/>
              <a:cs typeface="Arial" panose="020B0604020202020204" pitchFamily="34" charset="0"/>
            </a:endParaRPr>
          </a:p>
          <a:p>
            <a:pPr marL="403225" lvl="1" indent="-344488">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Follow all instructions carefully.</a:t>
            </a:r>
          </a:p>
          <a:p>
            <a:pPr marL="58737" lvl="1" indent="0">
              <a:buNone/>
            </a:pPr>
            <a:endParaRPr lang="en-US" sz="1600" dirty="0">
              <a:latin typeface="Arial" panose="020B0604020202020204" pitchFamily="34" charset="0"/>
              <a:cs typeface="Arial" panose="020B0604020202020204" pitchFamily="34" charset="0"/>
            </a:endParaRPr>
          </a:p>
          <a:p>
            <a:pPr marL="403225" lvl="1" indent="-344488">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Pricing </a:t>
            </a:r>
            <a:r>
              <a:rPr lang="en-US" sz="1600" dirty="0">
                <a:latin typeface="Arial" panose="020B0604020202020204" pitchFamily="34" charset="0"/>
                <a:cs typeface="Arial" panose="020B0604020202020204" pitchFamily="34" charset="0"/>
              </a:rPr>
              <a:t>assumptions should not conflict with other solicitation parameters (contract financing, payment schedules</a:t>
            </a:r>
            <a:r>
              <a:rPr lang="en-US" sz="1600" dirty="0" smtClean="0">
                <a:latin typeface="Arial" panose="020B0604020202020204" pitchFamily="34" charset="0"/>
                <a:cs typeface="Arial" panose="020B0604020202020204" pitchFamily="34" charset="0"/>
              </a:rPr>
              <a:t>)</a:t>
            </a:r>
          </a:p>
          <a:p>
            <a:pPr marL="403225" lvl="1" indent="-344488">
              <a:buFont typeface="Wingdings" panose="05000000000000000000" pitchFamily="2" charset="2"/>
              <a:buChar char="Ø"/>
            </a:pPr>
            <a:endParaRPr lang="en-US" sz="1600" dirty="0">
              <a:latin typeface="Arial" panose="020B0604020202020204" pitchFamily="34" charset="0"/>
              <a:cs typeface="Arial" panose="020B0604020202020204" pitchFamily="34" charset="0"/>
            </a:endParaRPr>
          </a:p>
          <a:p>
            <a:pPr marL="403225" lvl="1" indent="-344488">
              <a:buFont typeface="Wingdings" panose="05000000000000000000" pitchFamily="2" charset="2"/>
              <a:buChar char="Ø"/>
            </a:pPr>
            <a:r>
              <a:rPr lang="en-US" sz="1600" dirty="0" smtClean="0">
                <a:latin typeface="Arial" panose="020B0604020202020204" pitchFamily="34" charset="0"/>
                <a:cs typeface="Arial" panose="020B0604020202020204" pitchFamily="34" charset="0"/>
              </a:rPr>
              <a:t>Price Factor is not rated.</a:t>
            </a:r>
            <a:endParaRPr lang="en-US" sz="1600" dirty="0">
              <a:latin typeface="Arial" panose="020B0604020202020204" pitchFamily="34" charset="0"/>
              <a:cs typeface="Arial" panose="020B0604020202020204" pitchFamily="34" charset="0"/>
            </a:endParaRPr>
          </a:p>
          <a:p>
            <a:pPr marL="403225" lvl="1" indent="-344488">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800100" lvl="1" eaLnBrk="1" hangingPunct="1">
              <a:lnSpc>
                <a:spcPct val="80000"/>
              </a:lnSpc>
              <a:spcBef>
                <a:spcPct val="10000"/>
              </a:spcBef>
              <a:buFont typeface="Wingdings" pitchFamily="2" charset="2"/>
              <a:buChar char="Ø"/>
            </a:pPr>
            <a:endParaRPr lang="en-US" sz="2000" dirty="0">
              <a:latin typeface="Arial" panose="020B0604020202020204" pitchFamily="34" charset="0"/>
              <a:cs typeface="Arial" panose="020B0604020202020204" pitchFamily="34" charset="0"/>
            </a:endParaRPr>
          </a:p>
          <a:p>
            <a:pPr marL="800100" lvl="1" eaLnBrk="1" hangingPunct="1">
              <a:lnSpc>
                <a:spcPct val="80000"/>
              </a:lnSpc>
              <a:spcBef>
                <a:spcPct val="10000"/>
              </a:spcBef>
              <a:buFont typeface="Wingdings" pitchFamily="2" charset="2"/>
              <a:buChar char="Ø"/>
            </a:pPr>
            <a:endParaRPr lang="en-US" sz="2000" b="1" dirty="0">
              <a:latin typeface="+mj-lt"/>
            </a:endParaRPr>
          </a:p>
          <a:p>
            <a:pPr marL="800100" lvl="1" eaLnBrk="1" hangingPunct="1">
              <a:lnSpc>
                <a:spcPct val="80000"/>
              </a:lnSpc>
              <a:spcBef>
                <a:spcPct val="10000"/>
              </a:spcBef>
              <a:buFont typeface="Wingdings" pitchFamily="2" charset="2"/>
              <a:buChar char="Ø"/>
            </a:pPr>
            <a:endParaRPr lang="en-US" sz="2000" b="1" dirty="0" smtClean="0">
              <a:latin typeface="+mj-lt"/>
            </a:endParaRPr>
          </a:p>
          <a:p>
            <a:pPr marL="800100" lvl="1" eaLnBrk="1" hangingPunct="1">
              <a:lnSpc>
                <a:spcPct val="80000"/>
              </a:lnSpc>
              <a:spcBef>
                <a:spcPct val="10000"/>
              </a:spcBef>
              <a:buFont typeface="Wingdings" pitchFamily="2" charset="2"/>
              <a:buChar char="Ø"/>
            </a:pPr>
            <a:endParaRPr lang="en-US" sz="2000" b="1" dirty="0" smtClean="0">
              <a:latin typeface="+mj-lt"/>
            </a:endParaRPr>
          </a:p>
          <a:p>
            <a:pPr marL="800100" lvl="1" eaLnBrk="1" hangingPunct="1">
              <a:lnSpc>
                <a:spcPct val="80000"/>
              </a:lnSpc>
              <a:spcBef>
                <a:spcPct val="10000"/>
              </a:spcBef>
              <a:buFont typeface="Wingdings" pitchFamily="2" charset="2"/>
              <a:buChar char="Ø"/>
            </a:pPr>
            <a:endParaRPr lang="en-US" sz="2000" b="1" dirty="0">
              <a:latin typeface="+mj-lt"/>
            </a:endParaRPr>
          </a:p>
          <a:p>
            <a:pPr marL="57150" indent="0" eaLnBrk="1" hangingPunct="1">
              <a:lnSpc>
                <a:spcPct val="80000"/>
              </a:lnSpc>
              <a:spcBef>
                <a:spcPct val="10000"/>
              </a:spcBef>
              <a:buNone/>
            </a:pPr>
            <a:endParaRPr lang="en-US" sz="2400" b="1" dirty="0" smtClean="0">
              <a:latin typeface="+mj-lt"/>
            </a:endParaRPr>
          </a:p>
        </p:txBody>
      </p:sp>
      <p:sp>
        <p:nvSpPr>
          <p:cNvPr id="6" name="Slide Number Placeholder 5"/>
          <p:cNvSpPr>
            <a:spLocks noGrp="1"/>
          </p:cNvSpPr>
          <p:nvPr>
            <p:ph type="sldNum" sz="quarter" idx="12"/>
          </p:nvPr>
        </p:nvSpPr>
        <p:spPr/>
        <p:txBody>
          <a:bodyPr/>
          <a:lstStyle/>
          <a:p>
            <a:pPr>
              <a:defRPr/>
            </a:pPr>
            <a:fld id="{F53C260B-36FE-414C-B7AA-316053163762}"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25610702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381000" y="1600200"/>
            <a:ext cx="8229600" cy="5140511"/>
          </a:xfrm>
          <a:prstGeom prst="rect">
            <a:avLst/>
          </a:prstGeom>
          <a:noFill/>
          <a:ln w="9525">
            <a:noFill/>
            <a:miter lim="800000"/>
            <a:headEnd/>
            <a:tailEnd/>
          </a:ln>
        </p:spPr>
        <p:txBody>
          <a:bodyPr lIns="92075" tIns="46038" rIns="92075" bIns="46038">
            <a:spAutoFit/>
          </a:bodyPr>
          <a:lstStyle/>
          <a:p>
            <a:pPr eaLnBrk="0" hangingPunct="0">
              <a:buFont typeface="Wingdings" pitchFamily="2" charset="2"/>
              <a:buChar char="Ø"/>
            </a:pPr>
            <a:r>
              <a:rPr lang="en-US" sz="2400" b="1" dirty="0">
                <a:solidFill>
                  <a:prstClr val="black"/>
                </a:solidFill>
                <a:latin typeface="Arial" pitchFamily="34" charset="0"/>
              </a:rPr>
              <a:t>  </a:t>
            </a:r>
            <a:r>
              <a:rPr lang="en-US" sz="2000" b="1" dirty="0">
                <a:solidFill>
                  <a:prstClr val="black"/>
                </a:solidFill>
                <a:latin typeface="Arial" pitchFamily="34" charset="0"/>
              </a:rPr>
              <a:t>Proposal Evaluation</a:t>
            </a:r>
          </a:p>
          <a:p>
            <a:pPr lvl="1" eaLnBrk="0" hangingPunct="0">
              <a:buFont typeface="Wingdings" pitchFamily="2" charset="2"/>
              <a:buChar char="Ø"/>
            </a:pPr>
            <a:r>
              <a:rPr lang="en-US" sz="1600" dirty="0">
                <a:solidFill>
                  <a:prstClr val="black"/>
                </a:solidFill>
                <a:latin typeface="Arial" pitchFamily="34" charset="0"/>
              </a:rPr>
              <a:t>Examination of the merits of each proposal against the requirements of the solicitation and </a:t>
            </a:r>
            <a:r>
              <a:rPr lang="en-US" sz="1600" dirty="0" smtClean="0">
                <a:solidFill>
                  <a:prstClr val="black"/>
                </a:solidFill>
                <a:latin typeface="Arial" pitchFamily="34" charset="0"/>
              </a:rPr>
              <a:t>evaluation criteria and rating </a:t>
            </a:r>
            <a:r>
              <a:rPr lang="en-US" sz="1600" dirty="0">
                <a:solidFill>
                  <a:prstClr val="black"/>
                </a:solidFill>
                <a:latin typeface="Arial" pitchFamily="34" charset="0"/>
              </a:rPr>
              <a:t>the factors and </a:t>
            </a:r>
            <a:r>
              <a:rPr lang="en-US" sz="1600" dirty="0" smtClean="0">
                <a:solidFill>
                  <a:prstClr val="black"/>
                </a:solidFill>
                <a:latin typeface="Arial" pitchFamily="34" charset="0"/>
              </a:rPr>
              <a:t>sub-factors accordingly. </a:t>
            </a:r>
          </a:p>
          <a:p>
            <a:pPr lvl="1" eaLnBrk="0" hangingPunct="0"/>
            <a:endParaRPr lang="en-US" sz="1600" dirty="0" smtClean="0">
              <a:solidFill>
                <a:prstClr val="black"/>
              </a:solidFill>
              <a:latin typeface="Arial" pitchFamily="34" charset="0"/>
            </a:endParaRPr>
          </a:p>
          <a:p>
            <a:pPr lvl="1" eaLnBrk="0" hangingPunct="0">
              <a:buFont typeface="Wingdings" pitchFamily="2" charset="2"/>
              <a:buChar char="Ø"/>
            </a:pPr>
            <a:r>
              <a:rPr lang="en-US" sz="1600" dirty="0" smtClean="0">
                <a:solidFill>
                  <a:prstClr val="black"/>
                </a:solidFill>
                <a:latin typeface="Arial" pitchFamily="34" charset="0"/>
              </a:rPr>
              <a:t>Performed by the Source Selection Evaluation Board (SSEB)</a:t>
            </a:r>
          </a:p>
          <a:p>
            <a:pPr lvl="1" eaLnBrk="0" hangingPunct="0"/>
            <a:endParaRPr lang="en-US" sz="1600" dirty="0" smtClean="0">
              <a:solidFill>
                <a:prstClr val="black"/>
              </a:solidFill>
              <a:latin typeface="Arial" pitchFamily="34" charset="0"/>
            </a:endParaRPr>
          </a:p>
          <a:p>
            <a:pPr lvl="2" eaLnBrk="0" hangingPunct="0">
              <a:buFont typeface="Wingdings" pitchFamily="2" charset="2"/>
              <a:buChar char="Ø"/>
            </a:pPr>
            <a:r>
              <a:rPr lang="en-US" sz="1600" dirty="0" smtClean="0">
                <a:solidFill>
                  <a:prstClr val="black"/>
                </a:solidFill>
                <a:latin typeface="Arial" pitchFamily="34" charset="0"/>
              </a:rPr>
              <a:t> Note:   A comparison of one offeror’s proposal to another </a:t>
            </a:r>
            <a:r>
              <a:rPr lang="en-US" sz="1600" b="1" dirty="0" smtClean="0">
                <a:solidFill>
                  <a:prstClr val="black"/>
                </a:solidFill>
                <a:latin typeface="Arial" pitchFamily="34" charset="0"/>
              </a:rPr>
              <a:t>DOES NOT </a:t>
            </a:r>
            <a:r>
              <a:rPr lang="en-US" sz="1600" dirty="0" smtClean="0">
                <a:solidFill>
                  <a:prstClr val="black"/>
                </a:solidFill>
                <a:latin typeface="Arial" pitchFamily="34" charset="0"/>
              </a:rPr>
              <a:t>take place during evaluation phase.  </a:t>
            </a:r>
            <a:endParaRPr lang="en-US" sz="1600" dirty="0">
              <a:solidFill>
                <a:prstClr val="black"/>
              </a:solidFill>
              <a:latin typeface="Arial" pitchFamily="34" charset="0"/>
            </a:endParaRPr>
          </a:p>
          <a:p>
            <a:pPr eaLnBrk="0" hangingPunct="0">
              <a:buFont typeface="Wingdings" pitchFamily="2" charset="2"/>
              <a:buNone/>
            </a:pPr>
            <a:endParaRPr lang="en-US" sz="2400" dirty="0">
              <a:solidFill>
                <a:prstClr val="black"/>
              </a:solidFill>
              <a:latin typeface="Arial" pitchFamily="34" charset="0"/>
            </a:endParaRPr>
          </a:p>
          <a:p>
            <a:pPr eaLnBrk="0" hangingPunct="0">
              <a:buFont typeface="Wingdings" pitchFamily="2" charset="2"/>
              <a:buChar char="Ø"/>
            </a:pPr>
            <a:r>
              <a:rPr lang="en-US" sz="2400" b="1" dirty="0">
                <a:solidFill>
                  <a:prstClr val="black"/>
                </a:solidFill>
                <a:latin typeface="Arial" pitchFamily="34" charset="0"/>
              </a:rPr>
              <a:t>  </a:t>
            </a:r>
            <a:r>
              <a:rPr lang="en-US" sz="2000" b="1" dirty="0">
                <a:solidFill>
                  <a:prstClr val="black"/>
                </a:solidFill>
                <a:latin typeface="Arial" pitchFamily="34" charset="0"/>
              </a:rPr>
              <a:t>Source Selection</a:t>
            </a:r>
          </a:p>
          <a:p>
            <a:pPr lvl="1" eaLnBrk="0" hangingPunct="0">
              <a:buFont typeface="Wingdings" pitchFamily="2" charset="2"/>
              <a:buChar char="Ø"/>
            </a:pPr>
            <a:r>
              <a:rPr lang="en-US" sz="1600" dirty="0">
                <a:solidFill>
                  <a:prstClr val="black"/>
                </a:solidFill>
                <a:latin typeface="Arial" pitchFamily="34" charset="0"/>
              </a:rPr>
              <a:t>Comparing the evaluated merits of each proposal against those of other proposals using the established weights of the factors and sub-factors, and selecting the proposal judged to represent the “Best Value” to the </a:t>
            </a:r>
            <a:r>
              <a:rPr lang="en-US" sz="1600" dirty="0" smtClean="0">
                <a:solidFill>
                  <a:prstClr val="black"/>
                </a:solidFill>
                <a:latin typeface="Arial" pitchFamily="34" charset="0"/>
              </a:rPr>
              <a:t>Government</a:t>
            </a:r>
          </a:p>
          <a:p>
            <a:pPr lvl="1" eaLnBrk="0" hangingPunct="0">
              <a:buFont typeface="Wingdings" pitchFamily="2" charset="2"/>
              <a:buChar char="Ø"/>
            </a:pPr>
            <a:endParaRPr lang="en-US" sz="1600" dirty="0" smtClean="0">
              <a:solidFill>
                <a:prstClr val="black"/>
              </a:solidFill>
              <a:latin typeface="Arial" pitchFamily="34" charset="0"/>
            </a:endParaRPr>
          </a:p>
          <a:p>
            <a:pPr lvl="1" eaLnBrk="0" hangingPunct="0">
              <a:buFont typeface="Wingdings" pitchFamily="2" charset="2"/>
              <a:buChar char="Ø"/>
            </a:pPr>
            <a:r>
              <a:rPr lang="en-US" sz="1600" dirty="0" smtClean="0">
                <a:solidFill>
                  <a:prstClr val="black"/>
                </a:solidFill>
                <a:latin typeface="Arial" pitchFamily="34" charset="0"/>
              </a:rPr>
              <a:t>Performed by the Source Selection Authority (SSA)</a:t>
            </a:r>
          </a:p>
          <a:p>
            <a:pPr lvl="1" eaLnBrk="0" hangingPunct="0"/>
            <a:r>
              <a:rPr lang="en-US" sz="1600" dirty="0" smtClean="0">
                <a:solidFill>
                  <a:prstClr val="black"/>
                </a:solidFill>
                <a:latin typeface="Arial" pitchFamily="34" charset="0"/>
              </a:rPr>
              <a:t>.</a:t>
            </a:r>
          </a:p>
          <a:p>
            <a:pPr lvl="2" eaLnBrk="0" hangingPunct="0">
              <a:buFont typeface="Wingdings" pitchFamily="2" charset="2"/>
              <a:buChar char="Ø"/>
            </a:pPr>
            <a:r>
              <a:rPr lang="en-US" sz="1600" dirty="0" smtClean="0">
                <a:solidFill>
                  <a:prstClr val="black"/>
                </a:solidFill>
                <a:latin typeface="Arial" pitchFamily="34" charset="0"/>
              </a:rPr>
              <a:t>Note:</a:t>
            </a:r>
            <a:r>
              <a:rPr lang="en-US" sz="1600" dirty="0" smtClean="0">
                <a:latin typeface="Arial" pitchFamily="34" charset="0"/>
                <a:cs typeface="Arial" pitchFamily="34" charset="0"/>
              </a:rPr>
              <a:t>  The </a:t>
            </a:r>
            <a:r>
              <a:rPr lang="en-US" sz="1600" dirty="0">
                <a:latin typeface="Arial" pitchFamily="34" charset="0"/>
                <a:cs typeface="Arial" pitchFamily="34" charset="0"/>
              </a:rPr>
              <a:t>identity of the </a:t>
            </a:r>
            <a:r>
              <a:rPr lang="en-US" sz="1600" dirty="0" smtClean="0">
                <a:latin typeface="Arial" pitchFamily="34" charset="0"/>
                <a:cs typeface="Arial" pitchFamily="34" charset="0"/>
              </a:rPr>
              <a:t>offerors </a:t>
            </a:r>
            <a:r>
              <a:rPr lang="en-US" sz="1600" dirty="0">
                <a:latin typeface="Arial" pitchFamily="34" charset="0"/>
                <a:cs typeface="Arial" pitchFamily="34" charset="0"/>
              </a:rPr>
              <a:t>is unknown to the </a:t>
            </a:r>
            <a:r>
              <a:rPr lang="en-US" sz="1600" dirty="0" smtClean="0">
                <a:latin typeface="Arial" pitchFamily="34" charset="0"/>
                <a:cs typeface="Arial" pitchFamily="34" charset="0"/>
              </a:rPr>
              <a:t>SSA, </a:t>
            </a:r>
            <a:r>
              <a:rPr lang="en-US" sz="1600" dirty="0">
                <a:latin typeface="Arial" pitchFamily="34" charset="0"/>
                <a:cs typeface="Arial" pitchFamily="34" charset="0"/>
              </a:rPr>
              <a:t>so a competitor’s good “reputation” – even if well deserved - is meaningless outside of the stated evaluation criteria.</a:t>
            </a:r>
            <a:endParaRPr lang="en-US" sz="1600" dirty="0">
              <a:solidFill>
                <a:prstClr val="black"/>
              </a:solidFill>
              <a:latin typeface="Arial" pitchFamily="34" charset="0"/>
            </a:endParaRPr>
          </a:p>
        </p:txBody>
      </p:sp>
      <p:sp>
        <p:nvSpPr>
          <p:cNvPr id="2452483" name="Rectangle 3"/>
          <p:cNvSpPr>
            <a:spLocks noChangeArrowheads="1"/>
          </p:cNvSpPr>
          <p:nvPr/>
        </p:nvSpPr>
        <p:spPr bwMode="auto">
          <a:xfrm>
            <a:off x="762000" y="152400"/>
            <a:ext cx="7772400" cy="1143000"/>
          </a:xfrm>
          <a:prstGeom prst="rect">
            <a:avLst/>
          </a:prstGeom>
          <a:noFill/>
          <a:ln w="9525">
            <a:noFill/>
            <a:miter lim="800000"/>
            <a:headEnd/>
            <a:tailEnd/>
          </a:ln>
          <a:effectLst/>
        </p:spPr>
        <p:txBody>
          <a:bodyPr anchor="ctr"/>
          <a:lstStyle/>
          <a:p>
            <a:pPr algn="ctr">
              <a:defRPr/>
            </a:pPr>
            <a:r>
              <a:rPr lang="en-US" sz="4000" b="1" dirty="0">
                <a:solidFill>
                  <a:srgbClr val="1F497D"/>
                </a:solidFill>
                <a:effectLst>
                  <a:outerShdw blurRad="38100" dist="38100" dir="2700000" algn="tl">
                    <a:srgbClr val="C0C0C0"/>
                  </a:outerShdw>
                </a:effectLst>
                <a:latin typeface="Arial" pitchFamily="34" charset="0"/>
              </a:rPr>
              <a:t>Proposal Evaluation vs. Source Selection</a:t>
            </a: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17</a:t>
            </a:fld>
            <a:endParaRPr lang="en-US" dirty="0"/>
          </a:p>
        </p:txBody>
      </p:sp>
    </p:spTree>
    <p:extLst>
      <p:ext uri="{BB962C8B-B14F-4D97-AF65-F5344CB8AC3E}">
        <p14:creationId xmlns:p14="http://schemas.microsoft.com/office/powerpoint/2010/main" val="31483562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391398" y="2084825"/>
            <a:ext cx="8229600" cy="2862964"/>
          </a:xfrm>
          <a:prstGeom prst="rect">
            <a:avLst/>
          </a:prstGeom>
          <a:noFill/>
          <a:ln w="9525">
            <a:noFill/>
            <a:miter lim="800000"/>
            <a:headEnd/>
            <a:tailEnd/>
          </a:ln>
        </p:spPr>
        <p:txBody>
          <a:bodyPr lIns="92075" tIns="46038" rIns="92075" bIns="46038">
            <a:spAutoFit/>
          </a:bodyPr>
          <a:lstStyle/>
          <a:p>
            <a:pPr marL="457200" indent="-457200" eaLnBrk="0" hangingPunct="0">
              <a:buFont typeface="Wingdings" pitchFamily="2" charset="2"/>
              <a:buChar char="Ø"/>
            </a:pPr>
            <a:r>
              <a:rPr lang="en-US" sz="2400" dirty="0" smtClean="0">
                <a:solidFill>
                  <a:prstClr val="black"/>
                </a:solidFill>
                <a:latin typeface="Arial" pitchFamily="34" charset="0"/>
              </a:rPr>
              <a:t>SSA makes an independent, integrated, comparative assessment and decision consistent with the stated evaluation criteria and relative weightings</a:t>
            </a:r>
          </a:p>
          <a:p>
            <a:pPr eaLnBrk="0" hangingPunct="0"/>
            <a:endParaRPr lang="en-US" sz="2400" dirty="0" smtClean="0">
              <a:solidFill>
                <a:prstClr val="black"/>
              </a:solidFill>
              <a:latin typeface="Arial" pitchFamily="34" charset="0"/>
            </a:endParaRPr>
          </a:p>
          <a:p>
            <a:pPr lvl="1" eaLnBrk="0" hangingPunct="0"/>
            <a:endParaRPr lang="en-US" sz="2000" dirty="0" smtClean="0">
              <a:solidFill>
                <a:prstClr val="black"/>
              </a:solidFill>
              <a:latin typeface="Arial" pitchFamily="34" charset="0"/>
            </a:endParaRPr>
          </a:p>
          <a:p>
            <a:pPr lvl="1" eaLnBrk="0" hangingPunct="0"/>
            <a:endParaRPr lang="en-US" sz="2000" dirty="0">
              <a:solidFill>
                <a:prstClr val="black"/>
              </a:solidFill>
              <a:latin typeface="Arial" pitchFamily="34" charset="0"/>
            </a:endParaRPr>
          </a:p>
          <a:p>
            <a:pPr lvl="1" eaLnBrk="0" hangingPunct="0"/>
            <a:endParaRPr lang="en-US" sz="2000" dirty="0">
              <a:solidFill>
                <a:prstClr val="black"/>
              </a:solidFill>
              <a:latin typeface="Arial" pitchFamily="34" charset="0"/>
            </a:endParaRPr>
          </a:p>
          <a:p>
            <a:pPr eaLnBrk="0" hangingPunct="0">
              <a:buFont typeface="Wingdings" pitchFamily="2" charset="2"/>
              <a:buNone/>
            </a:pPr>
            <a:endParaRPr lang="en-US" sz="2400" dirty="0">
              <a:solidFill>
                <a:prstClr val="black"/>
              </a:solidFill>
              <a:latin typeface="Arial" pitchFamily="34" charset="0"/>
            </a:endParaRPr>
          </a:p>
        </p:txBody>
      </p:sp>
      <p:sp>
        <p:nvSpPr>
          <p:cNvPr id="2452483" name="Rectangle 3"/>
          <p:cNvSpPr>
            <a:spLocks noChangeArrowheads="1"/>
          </p:cNvSpPr>
          <p:nvPr/>
        </p:nvSpPr>
        <p:spPr bwMode="auto">
          <a:xfrm>
            <a:off x="762000" y="152400"/>
            <a:ext cx="7772400" cy="1143000"/>
          </a:xfrm>
          <a:prstGeom prst="rect">
            <a:avLst/>
          </a:prstGeom>
          <a:noFill/>
          <a:ln w="9525">
            <a:noFill/>
            <a:miter lim="800000"/>
            <a:headEnd/>
            <a:tailEnd/>
          </a:ln>
          <a:effectLst/>
        </p:spPr>
        <p:txBody>
          <a:bodyPr anchor="ctr"/>
          <a:lstStyle/>
          <a:p>
            <a:pPr algn="ctr">
              <a:defRPr/>
            </a:pPr>
            <a:r>
              <a:rPr lang="en-US" sz="4000" b="1" dirty="0" smtClean="0">
                <a:solidFill>
                  <a:srgbClr val="1F497D"/>
                </a:solidFill>
                <a:effectLst>
                  <a:outerShdw blurRad="38100" dist="38100" dir="2700000" algn="tl">
                    <a:srgbClr val="C0C0C0"/>
                  </a:outerShdw>
                </a:effectLst>
                <a:latin typeface="Arial" pitchFamily="34" charset="0"/>
              </a:rPr>
              <a:t>Source Selection Decision</a:t>
            </a:r>
            <a:endParaRPr lang="en-US" sz="4000" b="1" dirty="0">
              <a:solidFill>
                <a:srgbClr val="1F497D"/>
              </a:solidFill>
              <a:effectLst>
                <a:outerShdw blurRad="38100" dist="38100" dir="2700000" algn="tl">
                  <a:srgbClr val="C0C0C0"/>
                </a:outerShdw>
              </a:effectLst>
              <a:latin typeface="Arial" pitchFamily="34" charset="0"/>
            </a:endParaRP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18</a:t>
            </a:fld>
            <a:endParaRPr lang="en-US" dirty="0"/>
          </a:p>
        </p:txBody>
      </p:sp>
    </p:spTree>
    <p:extLst>
      <p:ext uri="{BB962C8B-B14F-4D97-AF65-F5344CB8AC3E}">
        <p14:creationId xmlns:p14="http://schemas.microsoft.com/office/powerpoint/2010/main" val="42337396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ChangeArrowheads="1"/>
          </p:cNvSpPr>
          <p:nvPr/>
        </p:nvSpPr>
        <p:spPr bwMode="auto">
          <a:xfrm>
            <a:off x="381000" y="1600200"/>
            <a:ext cx="8229600" cy="5448287"/>
          </a:xfrm>
          <a:prstGeom prst="rect">
            <a:avLst/>
          </a:prstGeom>
          <a:noFill/>
          <a:ln w="9525">
            <a:noFill/>
            <a:miter lim="800000"/>
            <a:headEnd/>
            <a:tailEnd/>
          </a:ln>
        </p:spPr>
        <p:txBody>
          <a:bodyPr lIns="92075" tIns="46038" rIns="92075" bIns="46038">
            <a:spAutoFit/>
          </a:bodyPr>
          <a:lstStyle/>
          <a:p>
            <a:pPr marL="285750" indent="-285750" eaLnBrk="0" hangingPunct="0">
              <a:buFont typeface="Wingdings" panose="05000000000000000000" pitchFamily="2" charset="2"/>
              <a:buChar char="Ø"/>
            </a:pPr>
            <a:r>
              <a:rPr lang="en-US" b="1" dirty="0" smtClean="0">
                <a:solidFill>
                  <a:prstClr val="black"/>
                </a:solidFill>
                <a:latin typeface="Arial" pitchFamily="34" charset="0"/>
              </a:rPr>
              <a:t> </a:t>
            </a:r>
            <a:r>
              <a:rPr lang="en-US" dirty="0" smtClean="0">
                <a:latin typeface="Arial" pitchFamily="34" charset="0"/>
                <a:cs typeface="Arial" pitchFamily="34" charset="0"/>
              </a:rPr>
              <a:t>Ensure </a:t>
            </a:r>
            <a:r>
              <a:rPr lang="en-US" dirty="0">
                <a:latin typeface="Arial" pitchFamily="34" charset="0"/>
                <a:cs typeface="Arial" pitchFamily="34" charset="0"/>
              </a:rPr>
              <a:t>compliance with proposal submission instructions:</a:t>
            </a:r>
          </a:p>
          <a:p>
            <a:endParaRPr lang="en-US" dirty="0">
              <a:latin typeface="Arial" pitchFamily="34" charset="0"/>
              <a:cs typeface="Arial" pitchFamily="34" charset="0"/>
            </a:endParaRPr>
          </a:p>
          <a:p>
            <a:pPr marL="742950" lvl="1" indent="-285750">
              <a:buFont typeface="Wingdings" panose="05000000000000000000" pitchFamily="2" charset="2"/>
              <a:buChar char="Ø"/>
            </a:pPr>
            <a:r>
              <a:rPr lang="en-US" dirty="0">
                <a:latin typeface="Arial" pitchFamily="34" charset="0"/>
                <a:cs typeface="Arial" pitchFamily="34" charset="0"/>
              </a:rPr>
              <a:t> Font, spacing, margins, table requirements</a:t>
            </a:r>
          </a:p>
          <a:p>
            <a:pPr marL="742950" lvl="1" indent="-285750">
              <a:buFont typeface="Wingdings" panose="05000000000000000000" pitchFamily="2" charset="2"/>
              <a:buChar char="Ø"/>
            </a:pPr>
            <a:r>
              <a:rPr lang="en-US" dirty="0">
                <a:latin typeface="Arial" pitchFamily="34" charset="0"/>
                <a:cs typeface="Arial" pitchFamily="34" charset="0"/>
              </a:rPr>
              <a:t> Proposal volume page limitations</a:t>
            </a:r>
          </a:p>
          <a:p>
            <a:pPr marL="742950" lvl="1" indent="-285750">
              <a:buFont typeface="Wingdings" panose="05000000000000000000" pitchFamily="2" charset="2"/>
              <a:buChar char="Ø"/>
            </a:pPr>
            <a:r>
              <a:rPr lang="en-US" dirty="0">
                <a:latin typeface="Arial" pitchFamily="34" charset="0"/>
                <a:cs typeface="Arial" pitchFamily="34" charset="0"/>
              </a:rPr>
              <a:t> Proposal volume file format (Word, Excel, Adobe</a:t>
            </a:r>
            <a:r>
              <a:rPr lang="en-US" dirty="0" smtClean="0">
                <a:latin typeface="Arial" pitchFamily="34" charset="0"/>
                <a:cs typeface="Arial" pitchFamily="34" charset="0"/>
              </a:rPr>
              <a:t>)</a:t>
            </a:r>
          </a:p>
          <a:p>
            <a:pPr marL="800100" lvl="1" indent="-342900" eaLnBrk="0" hangingPunct="0">
              <a:buFont typeface="Wingdings" panose="05000000000000000000" pitchFamily="2" charset="2"/>
              <a:buChar char="Ø"/>
            </a:pPr>
            <a:r>
              <a:rPr lang="en-US" dirty="0">
                <a:solidFill>
                  <a:prstClr val="black"/>
                </a:solidFill>
                <a:latin typeface="Arial" pitchFamily="34" charset="0"/>
              </a:rPr>
              <a:t>Do not submit additional appendices unless specifically called for - these may put your proposal over the page </a:t>
            </a:r>
            <a:r>
              <a:rPr lang="en-US" dirty="0" smtClean="0">
                <a:solidFill>
                  <a:prstClr val="black"/>
                </a:solidFill>
                <a:latin typeface="Arial" pitchFamily="34" charset="0"/>
              </a:rPr>
              <a:t>limit – additional pages not evaluated.</a:t>
            </a:r>
            <a:endParaRPr lang="en-US" dirty="0">
              <a:solidFill>
                <a:prstClr val="black"/>
              </a:solidFill>
              <a:latin typeface="Arial" pitchFamily="34" charset="0"/>
            </a:endParaRPr>
          </a:p>
          <a:p>
            <a:pPr eaLnBrk="0" hangingPunct="0">
              <a:buFont typeface="Wingdings" pitchFamily="2" charset="2"/>
              <a:buChar char="Ø"/>
            </a:pPr>
            <a:endParaRPr lang="en-US" dirty="0" smtClean="0">
              <a:solidFill>
                <a:prstClr val="black"/>
              </a:solidFill>
              <a:latin typeface="Arial" pitchFamily="34" charset="0"/>
            </a:endParaRPr>
          </a:p>
          <a:p>
            <a:pPr eaLnBrk="0" hangingPunct="0">
              <a:buFont typeface="Wingdings" pitchFamily="2" charset="2"/>
              <a:buChar char="Ø"/>
            </a:pPr>
            <a:r>
              <a:rPr lang="en-US" dirty="0" smtClean="0">
                <a:solidFill>
                  <a:prstClr val="black"/>
                </a:solidFill>
                <a:latin typeface="Arial" pitchFamily="34" charset="0"/>
              </a:rPr>
              <a:t>  Eliminate/reduce proposal assumptions which may lead to deficiencies.</a:t>
            </a:r>
          </a:p>
          <a:p>
            <a:pPr eaLnBrk="0" hangingPunct="0"/>
            <a:endParaRPr lang="en-US" dirty="0">
              <a:solidFill>
                <a:prstClr val="black"/>
              </a:solidFill>
              <a:latin typeface="Arial" pitchFamily="34" charset="0"/>
            </a:endParaRPr>
          </a:p>
          <a:p>
            <a:pPr eaLnBrk="0" hangingPunct="0">
              <a:buFont typeface="Wingdings" pitchFamily="2" charset="2"/>
              <a:buChar char="Ø"/>
            </a:pPr>
            <a:r>
              <a:rPr lang="en-US" dirty="0" smtClean="0">
                <a:solidFill>
                  <a:prstClr val="black"/>
                </a:solidFill>
                <a:latin typeface="Arial" pitchFamily="34" charset="0"/>
              </a:rPr>
              <a:t>  Terms and Conditions should all be contained in same proposal volume.</a:t>
            </a:r>
          </a:p>
          <a:p>
            <a:pPr eaLnBrk="0" hangingPunct="0">
              <a:buFont typeface="Wingdings" pitchFamily="2" charset="2"/>
              <a:buChar char="Ø"/>
            </a:pPr>
            <a:endParaRPr lang="en-US" dirty="0">
              <a:solidFill>
                <a:prstClr val="black"/>
              </a:solidFill>
              <a:latin typeface="Arial" pitchFamily="34" charset="0"/>
            </a:endParaRPr>
          </a:p>
          <a:p>
            <a:pPr eaLnBrk="0" hangingPunct="0">
              <a:buFont typeface="Wingdings" pitchFamily="2" charset="2"/>
              <a:buChar char="Ø"/>
            </a:pPr>
            <a:r>
              <a:rPr lang="en-US" dirty="0" smtClean="0">
                <a:solidFill>
                  <a:prstClr val="black"/>
                </a:solidFill>
                <a:latin typeface="Arial" pitchFamily="34" charset="0"/>
              </a:rPr>
              <a:t>  Submit </a:t>
            </a:r>
            <a:r>
              <a:rPr lang="en-US" dirty="0">
                <a:solidFill>
                  <a:prstClr val="black"/>
                </a:solidFill>
                <a:latin typeface="Arial" pitchFamily="34" charset="0"/>
              </a:rPr>
              <a:t>your proposal early – </a:t>
            </a:r>
            <a:r>
              <a:rPr lang="en-US" dirty="0" smtClean="0">
                <a:solidFill>
                  <a:prstClr val="black"/>
                </a:solidFill>
                <a:latin typeface="Arial" pitchFamily="34" charset="0"/>
              </a:rPr>
              <a:t>do </a:t>
            </a:r>
            <a:r>
              <a:rPr lang="en-US" dirty="0">
                <a:solidFill>
                  <a:prstClr val="black"/>
                </a:solidFill>
                <a:latin typeface="Arial" pitchFamily="34" charset="0"/>
              </a:rPr>
              <a:t>not wait until the last minute.</a:t>
            </a:r>
          </a:p>
          <a:p>
            <a:pPr eaLnBrk="0" hangingPunct="0"/>
            <a:endParaRPr lang="en-US" dirty="0">
              <a:solidFill>
                <a:prstClr val="black"/>
              </a:solidFill>
              <a:latin typeface="Arial" pitchFamily="34" charset="0"/>
            </a:endParaRPr>
          </a:p>
          <a:p>
            <a:pPr eaLnBrk="0" hangingPunct="0">
              <a:buFont typeface="Wingdings" pitchFamily="2" charset="2"/>
              <a:buChar char="Ø"/>
            </a:pPr>
            <a:endParaRPr lang="en-US" dirty="0">
              <a:solidFill>
                <a:prstClr val="black"/>
              </a:solidFill>
              <a:latin typeface="Arial" pitchFamily="34" charset="0"/>
            </a:endParaRPr>
          </a:p>
          <a:p>
            <a:pPr lvl="1" eaLnBrk="0" hangingPunct="0"/>
            <a:endParaRPr lang="en-US" dirty="0">
              <a:solidFill>
                <a:prstClr val="black"/>
              </a:solidFill>
              <a:latin typeface="Arial" pitchFamily="34" charset="0"/>
            </a:endParaRPr>
          </a:p>
          <a:p>
            <a:pPr lvl="1" eaLnBrk="0" hangingPunct="0"/>
            <a:endParaRPr lang="en-US" dirty="0">
              <a:solidFill>
                <a:prstClr val="black"/>
              </a:solidFill>
              <a:latin typeface="Arial" pitchFamily="34" charset="0"/>
            </a:endParaRPr>
          </a:p>
          <a:p>
            <a:pPr eaLnBrk="0" hangingPunct="0">
              <a:buFont typeface="Wingdings" pitchFamily="2" charset="2"/>
              <a:buNone/>
            </a:pPr>
            <a:endParaRPr lang="en-US" sz="2400" dirty="0">
              <a:solidFill>
                <a:prstClr val="black"/>
              </a:solidFill>
              <a:latin typeface="Arial" pitchFamily="34" charset="0"/>
            </a:endParaRPr>
          </a:p>
        </p:txBody>
      </p:sp>
      <p:sp>
        <p:nvSpPr>
          <p:cNvPr id="2452483" name="Rectangle 3"/>
          <p:cNvSpPr>
            <a:spLocks noChangeArrowheads="1"/>
          </p:cNvSpPr>
          <p:nvPr/>
        </p:nvSpPr>
        <p:spPr bwMode="auto">
          <a:xfrm>
            <a:off x="762000" y="152400"/>
            <a:ext cx="7772400" cy="1143000"/>
          </a:xfrm>
          <a:prstGeom prst="rect">
            <a:avLst/>
          </a:prstGeom>
          <a:noFill/>
          <a:ln w="9525">
            <a:noFill/>
            <a:miter lim="800000"/>
            <a:headEnd/>
            <a:tailEnd/>
          </a:ln>
          <a:effectLst/>
        </p:spPr>
        <p:txBody>
          <a:bodyPr anchor="ctr"/>
          <a:lstStyle/>
          <a:p>
            <a:pPr algn="ctr">
              <a:defRPr/>
            </a:pPr>
            <a:r>
              <a:rPr lang="en-US" sz="4000" b="1" dirty="0" smtClean="0">
                <a:solidFill>
                  <a:srgbClr val="1F497D"/>
                </a:solidFill>
                <a:effectLst>
                  <a:outerShdw blurRad="38100" dist="38100" dir="2700000" algn="tl">
                    <a:srgbClr val="C0C0C0"/>
                  </a:outerShdw>
                </a:effectLst>
                <a:latin typeface="Arial" pitchFamily="34" charset="0"/>
              </a:rPr>
              <a:t>Proposal Best Practices</a:t>
            </a:r>
            <a:endParaRPr lang="en-US" sz="4000" b="1" dirty="0">
              <a:solidFill>
                <a:srgbClr val="1F497D"/>
              </a:solidFill>
              <a:effectLst>
                <a:outerShdw blurRad="38100" dist="38100" dir="2700000" algn="tl">
                  <a:srgbClr val="C0C0C0"/>
                </a:outerShdw>
              </a:effectLst>
              <a:latin typeface="Arial" pitchFamily="34" charset="0"/>
            </a:endParaRP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19</a:t>
            </a:fld>
            <a:endParaRPr lang="en-US" dirty="0"/>
          </a:p>
        </p:txBody>
      </p:sp>
    </p:spTree>
    <p:extLst>
      <p:ext uri="{BB962C8B-B14F-4D97-AF65-F5344CB8AC3E}">
        <p14:creationId xmlns:p14="http://schemas.microsoft.com/office/powerpoint/2010/main" val="2867634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Purpose</a:t>
            </a:r>
            <a:endParaRPr lang="en-US" sz="4000" b="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24260" y="1585560"/>
            <a:ext cx="8229600" cy="4525963"/>
          </a:xfrm>
        </p:spPr>
        <p:txBody>
          <a:bodyPr/>
          <a:lstStyle/>
          <a:p>
            <a:pPr marL="0" indent="0" algn="ctr">
              <a:buNone/>
            </a:pPr>
            <a:r>
              <a:rPr lang="en-US" sz="2400" dirty="0" smtClean="0">
                <a:latin typeface="Arial" panose="020B0604020202020204" pitchFamily="34" charset="0"/>
                <a:cs typeface="Arial" panose="020B0604020202020204" pitchFamily="34" charset="0"/>
              </a:rPr>
              <a:t>To communicate the key features of Department of Veterans Affairs (VA) Technology Acquisition Center (TAC) Source Selection fundamentals and best practices to assist Industry in preparing proposals.</a:t>
            </a:r>
          </a:p>
          <a:p>
            <a:pPr marL="0" indent="0" algn="ctr">
              <a:buNone/>
            </a:pPr>
            <a:endParaRPr lang="en-US" dirty="0"/>
          </a:p>
        </p:txBody>
      </p:sp>
      <p:sp>
        <p:nvSpPr>
          <p:cNvPr id="5" name="Slide Number Placeholder 4"/>
          <p:cNvSpPr>
            <a:spLocks noGrp="1"/>
          </p:cNvSpPr>
          <p:nvPr>
            <p:ph type="sldNum" sz="quarter" idx="12"/>
          </p:nvPr>
        </p:nvSpPr>
        <p:spPr/>
        <p:txBody>
          <a:bodyPr/>
          <a:lstStyle/>
          <a:p>
            <a:pPr>
              <a:defRPr/>
            </a:pPr>
            <a:fld id="{B27F25CB-EE7F-4A74-8FD7-3FC8FEEA71BA}" type="slidenum">
              <a:rPr lang="en-US" smtClean="0"/>
              <a:pPr>
                <a:defRPr/>
              </a:pPr>
              <a:t>2</a:t>
            </a:fld>
            <a:endParaRPr lang="en-US" dirty="0"/>
          </a:p>
        </p:txBody>
      </p:sp>
    </p:spTree>
    <p:extLst>
      <p:ext uri="{BB962C8B-B14F-4D97-AF65-F5344CB8AC3E}">
        <p14:creationId xmlns:p14="http://schemas.microsoft.com/office/powerpoint/2010/main" val="1563293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2962" name="Rectangle 2"/>
          <p:cNvSpPr>
            <a:spLocks noChangeArrowheads="1"/>
          </p:cNvSpPr>
          <p:nvPr/>
        </p:nvSpPr>
        <p:spPr bwMode="auto">
          <a:xfrm>
            <a:off x="1115550" y="0"/>
            <a:ext cx="7757810" cy="1201510"/>
          </a:xfrm>
          <a:prstGeom prst="rect">
            <a:avLst/>
          </a:prstGeom>
          <a:noFill/>
          <a:ln w="9525" algn="ctr">
            <a:noFill/>
            <a:miter lim="800000"/>
            <a:headEnd/>
            <a:tailEnd/>
          </a:ln>
          <a:effectLst/>
        </p:spPr>
        <p:txBody>
          <a:bodyPr anchor="ctr"/>
          <a:lstStyle/>
          <a:p>
            <a:pPr algn="ctr">
              <a:defRPr/>
            </a:pPr>
            <a:r>
              <a:rPr lang="en-US" sz="3200" b="1" dirty="0" smtClean="0">
                <a:solidFill>
                  <a:srgbClr val="1F497D"/>
                </a:solidFill>
                <a:effectLst>
                  <a:outerShdw blurRad="38100" dist="38100" dir="2700000" algn="tl">
                    <a:srgbClr val="C0C0C0"/>
                  </a:outerShdw>
                </a:effectLst>
                <a:latin typeface="Arial" pitchFamily="34" charset="0"/>
              </a:rPr>
              <a:t>Transformation Twenty-One Total Technology (T4) Next Generation</a:t>
            </a:r>
            <a:endParaRPr lang="en-US" sz="3200" b="1" dirty="0">
              <a:solidFill>
                <a:srgbClr val="1F497D"/>
              </a:solidFill>
              <a:effectLst>
                <a:outerShdw blurRad="38100" dist="38100" dir="2700000" algn="tl">
                  <a:srgbClr val="C0C0C0"/>
                </a:outerShdw>
              </a:effectLst>
              <a:latin typeface="Arial" pitchFamily="34" charset="0"/>
            </a:endParaRPr>
          </a:p>
        </p:txBody>
      </p:sp>
      <p:sp>
        <p:nvSpPr>
          <p:cNvPr id="29700" name="Rectangle 3"/>
          <p:cNvSpPr>
            <a:spLocks noChangeArrowheads="1"/>
          </p:cNvSpPr>
          <p:nvPr/>
        </p:nvSpPr>
        <p:spPr bwMode="auto">
          <a:xfrm>
            <a:off x="457200" y="1611312"/>
            <a:ext cx="8229600" cy="523862"/>
          </a:xfrm>
          <a:prstGeom prst="rect">
            <a:avLst/>
          </a:prstGeom>
          <a:noFill/>
          <a:ln w="9525" algn="ctr">
            <a:noFill/>
            <a:miter lim="800000"/>
            <a:headEnd/>
            <a:tailEnd/>
          </a:ln>
        </p:spPr>
        <p:txBody>
          <a:bodyPr lIns="92075" tIns="46038" rIns="92075" bIns="46038">
            <a:spAutoFit/>
          </a:bodyPr>
          <a:lstStyle/>
          <a:p>
            <a:pPr eaLnBrk="0" hangingPunct="0"/>
            <a:r>
              <a:rPr lang="en-US" sz="2800" dirty="0" smtClean="0">
                <a:solidFill>
                  <a:prstClr val="black"/>
                </a:solidFill>
                <a:latin typeface="Arial" pitchFamily="34" charset="0"/>
              </a:rPr>
              <a:t>	</a:t>
            </a:r>
            <a:endParaRPr lang="en-US" sz="2800" dirty="0">
              <a:solidFill>
                <a:prstClr val="black"/>
              </a:solidFill>
              <a:latin typeface="Arial" pitchFamily="34" charset="0"/>
            </a:endParaRP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solidFill>
                  <a:prstClr val="black">
                    <a:tint val="75000"/>
                  </a:prstClr>
                </a:solidFill>
              </a:rPr>
              <a:pPr>
                <a:defRPr/>
              </a:pPr>
              <a:t>20</a:t>
            </a:fld>
            <a:endParaRPr lang="en-US" dirty="0">
              <a:solidFill>
                <a:prstClr val="black">
                  <a:tint val="75000"/>
                </a:prstClr>
              </a:solidFill>
            </a:endParaRPr>
          </a:p>
        </p:txBody>
      </p:sp>
      <p:sp>
        <p:nvSpPr>
          <p:cNvPr id="3" name="Rectangle 2"/>
          <p:cNvSpPr/>
          <p:nvPr/>
        </p:nvSpPr>
        <p:spPr>
          <a:xfrm>
            <a:off x="270640" y="1592030"/>
            <a:ext cx="8602720" cy="3847207"/>
          </a:xfrm>
          <a:prstGeom prst="rect">
            <a:avLst/>
          </a:prstGeom>
        </p:spPr>
        <p:txBody>
          <a:bodyPr wrap="square">
            <a:spAutoFit/>
          </a:bodyPr>
          <a:lstStyle/>
          <a:p>
            <a:pPr marL="857250" lvl="1" indent="-342900">
              <a:buFont typeface="Wingdings" panose="05000000000000000000" pitchFamily="2" charset="2"/>
              <a:buChar char="Ø"/>
            </a:pPr>
            <a:r>
              <a:rPr lang="en-US" sz="2400" dirty="0" smtClean="0"/>
              <a:t>What is T4 Next Generation:</a:t>
            </a:r>
            <a:endParaRPr lang="en-US" sz="2400" dirty="0"/>
          </a:p>
          <a:p>
            <a:pPr marL="514350" lvl="1"/>
            <a:endParaRPr lang="en-US" sz="2400" dirty="0"/>
          </a:p>
          <a:p>
            <a:pPr marL="514350" lvl="1"/>
            <a:r>
              <a:rPr lang="en-US" sz="2400" dirty="0" smtClean="0"/>
              <a:t>Contractor provided </a:t>
            </a:r>
            <a:r>
              <a:rPr lang="en-US" sz="2400" dirty="0"/>
              <a:t>solutions in support of information technology (IT), health IT, and telecommunications, to include services and incidental hardware, for customer requirements that vary across the entire spectrum of existing and future technical environments</a:t>
            </a:r>
          </a:p>
          <a:p>
            <a:pPr lvl="1" eaLnBrk="1" hangingPunct="1"/>
            <a:endParaRPr lang="en-US" sz="1600" dirty="0" smtClean="0"/>
          </a:p>
          <a:p>
            <a:pPr lvl="1" eaLnBrk="1" hangingPunct="1"/>
            <a:r>
              <a:rPr lang="en-US" sz="2000" dirty="0" smtClean="0"/>
              <a:t>Examples </a:t>
            </a:r>
            <a:r>
              <a:rPr lang="en-US" sz="2000" dirty="0"/>
              <a:t>include:  program management and strategy planning, systems/software engineering, enterprise network, cyber security, operation and maintenance and IT facility support. </a:t>
            </a:r>
          </a:p>
        </p:txBody>
      </p:sp>
    </p:spTree>
    <p:extLst>
      <p:ext uri="{BB962C8B-B14F-4D97-AF65-F5344CB8AC3E}">
        <p14:creationId xmlns:p14="http://schemas.microsoft.com/office/powerpoint/2010/main" val="20267427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2962" name="Rectangle 2"/>
          <p:cNvSpPr>
            <a:spLocks noChangeArrowheads="1"/>
          </p:cNvSpPr>
          <p:nvPr/>
        </p:nvSpPr>
        <p:spPr bwMode="auto">
          <a:xfrm>
            <a:off x="846715" y="0"/>
            <a:ext cx="7757810" cy="1201510"/>
          </a:xfrm>
          <a:prstGeom prst="rect">
            <a:avLst/>
          </a:prstGeom>
          <a:noFill/>
          <a:ln w="9525" algn="ctr">
            <a:noFill/>
            <a:miter lim="800000"/>
            <a:headEnd/>
            <a:tailEnd/>
          </a:ln>
          <a:effectLst/>
        </p:spPr>
        <p:txBody>
          <a:bodyPr anchor="ctr"/>
          <a:lstStyle/>
          <a:p>
            <a:pPr algn="ctr">
              <a:defRPr/>
            </a:pPr>
            <a:r>
              <a:rPr lang="en-US" sz="3600" b="1" dirty="0" smtClean="0">
                <a:solidFill>
                  <a:srgbClr val="1F497D"/>
                </a:solidFill>
                <a:effectLst>
                  <a:outerShdw blurRad="38100" dist="38100" dir="2700000" algn="tl">
                    <a:srgbClr val="C0C0C0"/>
                  </a:outerShdw>
                </a:effectLst>
                <a:latin typeface="Arial" pitchFamily="34" charset="0"/>
              </a:rPr>
              <a:t>Draft </a:t>
            </a:r>
          </a:p>
          <a:p>
            <a:pPr algn="ctr">
              <a:defRPr/>
            </a:pPr>
            <a:r>
              <a:rPr lang="en-US" sz="3600" b="1" dirty="0" smtClean="0">
                <a:solidFill>
                  <a:srgbClr val="1F497D"/>
                </a:solidFill>
                <a:effectLst>
                  <a:outerShdw blurRad="38100" dist="38100" dir="2700000" algn="tl">
                    <a:srgbClr val="C0C0C0"/>
                  </a:outerShdw>
                </a:effectLst>
                <a:latin typeface="Arial" pitchFamily="34" charset="0"/>
              </a:rPr>
              <a:t>T4 Next </a:t>
            </a:r>
            <a:r>
              <a:rPr lang="en-US" sz="3600" b="1" dirty="0" smtClean="0">
                <a:solidFill>
                  <a:srgbClr val="1F497D"/>
                </a:solidFill>
                <a:effectLst>
                  <a:outerShdw blurRad="38100" dist="38100" dir="2700000" algn="tl">
                    <a:srgbClr val="C0C0C0"/>
                  </a:outerShdw>
                </a:effectLst>
                <a:latin typeface="Arial" pitchFamily="34" charset="0"/>
              </a:rPr>
              <a:t>Generation Schedule</a:t>
            </a:r>
            <a:endParaRPr lang="en-US" sz="3600" b="1" dirty="0">
              <a:solidFill>
                <a:srgbClr val="1F497D"/>
              </a:solidFill>
              <a:effectLst>
                <a:outerShdw blurRad="38100" dist="38100" dir="2700000" algn="tl">
                  <a:srgbClr val="C0C0C0"/>
                </a:outerShdw>
              </a:effectLst>
              <a:latin typeface="Arial" pitchFamily="34" charset="0"/>
            </a:endParaRPr>
          </a:p>
        </p:txBody>
      </p:sp>
      <p:sp>
        <p:nvSpPr>
          <p:cNvPr id="29700" name="Rectangle 3"/>
          <p:cNvSpPr>
            <a:spLocks noChangeArrowheads="1"/>
          </p:cNvSpPr>
          <p:nvPr/>
        </p:nvSpPr>
        <p:spPr bwMode="auto">
          <a:xfrm>
            <a:off x="457200" y="1611312"/>
            <a:ext cx="8229600" cy="523862"/>
          </a:xfrm>
          <a:prstGeom prst="rect">
            <a:avLst/>
          </a:prstGeom>
          <a:noFill/>
          <a:ln w="9525" algn="ctr">
            <a:noFill/>
            <a:miter lim="800000"/>
            <a:headEnd/>
            <a:tailEnd/>
          </a:ln>
        </p:spPr>
        <p:txBody>
          <a:bodyPr lIns="92075" tIns="46038" rIns="92075" bIns="46038">
            <a:spAutoFit/>
          </a:bodyPr>
          <a:lstStyle/>
          <a:p>
            <a:pPr eaLnBrk="0" hangingPunct="0"/>
            <a:r>
              <a:rPr lang="en-US" sz="2800" dirty="0" smtClean="0">
                <a:solidFill>
                  <a:prstClr val="black"/>
                </a:solidFill>
                <a:latin typeface="Arial" pitchFamily="34" charset="0"/>
              </a:rPr>
              <a:t>	</a:t>
            </a:r>
            <a:endParaRPr lang="en-US" sz="2800" dirty="0">
              <a:solidFill>
                <a:prstClr val="black"/>
              </a:solidFill>
              <a:latin typeface="Arial" pitchFamily="34" charset="0"/>
            </a:endParaRP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solidFill>
                  <a:prstClr val="black">
                    <a:tint val="75000"/>
                  </a:prstClr>
                </a:solidFill>
              </a:rPr>
              <a:pPr>
                <a:defRPr/>
              </a:pPr>
              <a:t>21</a:t>
            </a:fld>
            <a:endParaRPr lang="en-US" dirty="0">
              <a:solidFill>
                <a:prstClr val="black">
                  <a:tint val="75000"/>
                </a:prstClr>
              </a:solidFill>
            </a:endParaRPr>
          </a:p>
        </p:txBody>
      </p:sp>
      <p:sp>
        <p:nvSpPr>
          <p:cNvPr id="3" name="Rectangle 2"/>
          <p:cNvSpPr/>
          <p:nvPr/>
        </p:nvSpPr>
        <p:spPr>
          <a:xfrm>
            <a:off x="270640" y="1592030"/>
            <a:ext cx="8602720" cy="3046988"/>
          </a:xfrm>
          <a:prstGeom prst="rect">
            <a:avLst/>
          </a:prstGeom>
        </p:spPr>
        <p:txBody>
          <a:bodyPr wrap="square">
            <a:spAutoFit/>
          </a:bodyPr>
          <a:lstStyle/>
          <a:p>
            <a:pPr marL="857250" lvl="1" indent="-342900">
              <a:buFont typeface="Wingdings" panose="05000000000000000000" pitchFamily="2" charset="2"/>
              <a:buChar char="Ø"/>
            </a:pPr>
            <a:endParaRPr lang="en-US" sz="2400" dirty="0" smtClean="0"/>
          </a:p>
          <a:p>
            <a:pPr marL="857250" lvl="1" indent="-342900">
              <a:buFont typeface="Wingdings" panose="05000000000000000000" pitchFamily="2" charset="2"/>
              <a:buChar char="Ø"/>
            </a:pPr>
            <a:r>
              <a:rPr lang="en-US" sz="2400" dirty="0" smtClean="0"/>
              <a:t>Market Research Posted:  July 2014</a:t>
            </a:r>
          </a:p>
          <a:p>
            <a:pPr marL="857250" lvl="1" indent="-342900">
              <a:buFont typeface="Wingdings" panose="05000000000000000000" pitchFamily="2" charset="2"/>
              <a:buChar char="Ø"/>
            </a:pPr>
            <a:endParaRPr lang="en-US" sz="2400" dirty="0"/>
          </a:p>
          <a:p>
            <a:pPr marL="857250" lvl="1" indent="-342900">
              <a:buFont typeface="Wingdings" panose="05000000000000000000" pitchFamily="2" charset="2"/>
              <a:buChar char="Ø"/>
            </a:pPr>
            <a:r>
              <a:rPr lang="en-US" sz="2400" dirty="0" smtClean="0"/>
              <a:t>Industry Day:  October 2014</a:t>
            </a:r>
          </a:p>
          <a:p>
            <a:pPr marL="857250" lvl="1" indent="-342900">
              <a:buFont typeface="Wingdings" panose="05000000000000000000" pitchFamily="2" charset="2"/>
              <a:buChar char="Ø"/>
            </a:pPr>
            <a:endParaRPr lang="en-US" sz="2400" dirty="0"/>
          </a:p>
          <a:p>
            <a:pPr marL="857250" lvl="1" indent="-342900">
              <a:buFont typeface="Wingdings" panose="05000000000000000000" pitchFamily="2" charset="2"/>
              <a:buChar char="Ø"/>
            </a:pPr>
            <a:r>
              <a:rPr lang="en-US" sz="2400" dirty="0"/>
              <a:t>Release </a:t>
            </a:r>
            <a:r>
              <a:rPr lang="en-US" sz="2400" dirty="0" smtClean="0"/>
              <a:t>Solicitation:  November 2014</a:t>
            </a:r>
          </a:p>
          <a:p>
            <a:pPr marL="514350" lvl="1"/>
            <a:endParaRPr lang="en-US" sz="2400" dirty="0"/>
          </a:p>
          <a:p>
            <a:pPr marL="857250" lvl="1" indent="-342900">
              <a:buFont typeface="Wingdings" panose="05000000000000000000" pitchFamily="2" charset="2"/>
              <a:buChar char="Ø"/>
            </a:pPr>
            <a:r>
              <a:rPr lang="en-US" sz="2400" dirty="0"/>
              <a:t>Contract </a:t>
            </a:r>
            <a:r>
              <a:rPr lang="en-US" sz="2400" dirty="0" smtClean="0"/>
              <a:t>Award: November 2015</a:t>
            </a:r>
            <a:endParaRPr lang="en-US" sz="2400" dirty="0"/>
          </a:p>
        </p:txBody>
      </p:sp>
    </p:spTree>
    <p:extLst>
      <p:ext uri="{BB962C8B-B14F-4D97-AF65-F5344CB8AC3E}">
        <p14:creationId xmlns:p14="http://schemas.microsoft.com/office/powerpoint/2010/main" val="94131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tx2"/>
                </a:solidFill>
                <a:effectLst>
                  <a:outerShdw blurRad="38100" dist="38100" dir="2700000" algn="tl">
                    <a:srgbClr val="000000">
                      <a:alpha val="43137"/>
                    </a:srgbClr>
                  </a:outerShdw>
                </a:effectLst>
              </a:rPr>
              <a:t>Best Value Concept</a:t>
            </a:r>
            <a:endParaRPr lang="en-US" sz="40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lgn="ctr">
              <a:buNone/>
            </a:pPr>
            <a:r>
              <a:rPr lang="en-US" sz="2400" dirty="0" smtClean="0">
                <a:latin typeface="Arial" panose="020B0604020202020204" pitchFamily="34" charset="0"/>
                <a:cs typeface="Arial" panose="020B0604020202020204" pitchFamily="34" charset="0"/>
              </a:rPr>
              <a:t>The objective of source selection is to select the proposal that represents the best value to Government.</a:t>
            </a:r>
          </a:p>
          <a:p>
            <a:pPr marL="0" indent="0" algn="ctr">
              <a:buNone/>
            </a:pPr>
            <a:r>
              <a:rPr lang="en-US" sz="2400" dirty="0" smtClean="0">
                <a:latin typeface="Arial" panose="020B0604020202020204" pitchFamily="34" charset="0"/>
                <a:cs typeface="Arial" panose="020B0604020202020204" pitchFamily="34" charset="0"/>
              </a:rPr>
              <a:t>(FAR 15.302)</a:t>
            </a:r>
          </a:p>
          <a:p>
            <a:pPr marL="0" indent="0" algn="ctr">
              <a:buNone/>
            </a:pPr>
            <a:endParaRPr lang="en-US" sz="2400" dirty="0">
              <a:latin typeface="Arial" panose="020B0604020202020204" pitchFamily="34" charset="0"/>
              <a:cs typeface="Arial" panose="020B0604020202020204" pitchFamily="34" charset="0"/>
            </a:endParaRPr>
          </a:p>
          <a:p>
            <a:pPr marL="0" indent="0">
              <a:buNone/>
            </a:pPr>
            <a:r>
              <a:rPr lang="en-US" sz="2400" dirty="0" smtClean="0">
                <a:latin typeface="Arial" panose="020B0604020202020204" pitchFamily="34" charset="0"/>
                <a:cs typeface="Arial" panose="020B0604020202020204" pitchFamily="34" charset="0"/>
              </a:rPr>
              <a:t>Definition:  The expected outcome of an acquisition that, in the Government’s estimation, provides the greatest overall benefit in response to the requirement. (FAR 2.101)</a:t>
            </a:r>
            <a:endParaRPr lang="en-US"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fld id="{B27F25CB-EE7F-4A74-8FD7-3FC8FEEA71BA}" type="slidenum">
              <a:rPr lang="en-US" smtClean="0"/>
              <a:pPr>
                <a:defRPr/>
              </a:pPr>
              <a:t>3</a:t>
            </a:fld>
            <a:endParaRPr lang="en-US" dirty="0"/>
          </a:p>
        </p:txBody>
      </p:sp>
    </p:spTree>
    <p:extLst>
      <p:ext uri="{BB962C8B-B14F-4D97-AF65-F5344CB8AC3E}">
        <p14:creationId xmlns:p14="http://schemas.microsoft.com/office/powerpoint/2010/main" val="25619604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chemeClr val="tx2"/>
                </a:solidFill>
                <a:effectLst>
                  <a:outerShdw blurRad="38100" dist="38100" dir="2700000" algn="tl">
                    <a:srgbClr val="000000">
                      <a:alpha val="43137"/>
                    </a:srgbClr>
                  </a:outerShdw>
                </a:effectLst>
              </a:rPr>
              <a:t>Best Value Approaches</a:t>
            </a:r>
            <a:endParaRPr lang="en-US" sz="4000" b="1" dirty="0">
              <a:solidFill>
                <a:schemeClr val="tx2"/>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08750"/>
            <a:ext cx="8229600" cy="4915840"/>
          </a:xfrm>
        </p:spPr>
        <p:txBody>
          <a:bodyPr/>
          <a:lstStyle/>
          <a:p>
            <a:pPr marL="0" indent="0" eaLnBrk="1" hangingPunct="1">
              <a:buNone/>
            </a:pPr>
            <a:r>
              <a:rPr lang="en-US" sz="1800" b="1" dirty="0" smtClean="0">
                <a:latin typeface="Arial" panose="020B0604020202020204" pitchFamily="34" charset="0"/>
                <a:cs typeface="Arial" panose="020B0604020202020204" pitchFamily="34" charset="0"/>
              </a:rPr>
              <a:t>1) </a:t>
            </a:r>
            <a:r>
              <a:rPr lang="en-US" sz="1800" b="1" dirty="0">
                <a:latin typeface="Arial" panose="020B0604020202020204" pitchFamily="34" charset="0"/>
                <a:cs typeface="Arial" panose="020B0604020202020204" pitchFamily="34" charset="0"/>
              </a:rPr>
              <a:t>Tradeoff Process (FAR 15.101-1)</a:t>
            </a:r>
          </a:p>
          <a:p>
            <a:pPr lvl="1" eaLnBrk="1" hangingPunct="1">
              <a:buFont typeface="Wingdings" panose="05000000000000000000" pitchFamily="2" charset="2"/>
              <a:buChar char="Ø"/>
            </a:pPr>
            <a:r>
              <a:rPr lang="en-US" sz="1800" dirty="0">
                <a:latin typeface="Arial" panose="020B0604020202020204" pitchFamily="34" charset="0"/>
                <a:cs typeface="Arial" panose="020B0604020202020204" pitchFamily="34" charset="0"/>
              </a:rPr>
              <a:t>All evaluation factors and sub-factors and their relative importance </a:t>
            </a:r>
            <a:r>
              <a:rPr lang="en-US" sz="1800" dirty="0" smtClean="0">
                <a:latin typeface="Arial" panose="020B0604020202020204" pitchFamily="34" charset="0"/>
                <a:cs typeface="Arial" panose="020B0604020202020204" pitchFamily="34" charset="0"/>
              </a:rPr>
              <a:t>are clearly </a:t>
            </a:r>
            <a:r>
              <a:rPr lang="en-US" sz="1800" dirty="0">
                <a:latin typeface="Arial" panose="020B0604020202020204" pitchFamily="34" charset="0"/>
                <a:cs typeface="Arial" panose="020B0604020202020204" pitchFamily="34" charset="0"/>
              </a:rPr>
              <a:t>stated in the RFP</a:t>
            </a:r>
          </a:p>
          <a:p>
            <a:pPr lvl="1" eaLnBrk="1" hangingPunct="1">
              <a:buFont typeface="Wingdings" panose="05000000000000000000" pitchFamily="2" charset="2"/>
              <a:buChar char="Ø"/>
            </a:pPr>
            <a:r>
              <a:rPr lang="en-US" sz="1800" dirty="0">
                <a:latin typeface="Arial" panose="020B0604020202020204" pitchFamily="34" charset="0"/>
                <a:cs typeface="Arial" panose="020B0604020202020204" pitchFamily="34" charset="0"/>
              </a:rPr>
              <a:t>RFP </a:t>
            </a:r>
            <a:r>
              <a:rPr lang="en-US" sz="1800" dirty="0" smtClean="0">
                <a:latin typeface="Arial" panose="020B0604020202020204" pitchFamily="34" charset="0"/>
                <a:cs typeface="Arial" panose="020B0604020202020204" pitchFamily="34" charset="0"/>
              </a:rPr>
              <a:t>includes </a:t>
            </a:r>
            <a:r>
              <a:rPr lang="en-US" sz="1800" dirty="0">
                <a:latin typeface="Arial" panose="020B0604020202020204" pitchFamily="34" charset="0"/>
                <a:cs typeface="Arial" panose="020B0604020202020204" pitchFamily="34" charset="0"/>
              </a:rPr>
              <a:t>a clear indication of the relative weight of </a:t>
            </a:r>
            <a:r>
              <a:rPr lang="en-US" sz="1800" dirty="0" smtClean="0">
                <a:latin typeface="Arial" panose="020B0604020202020204" pitchFamily="34" charset="0"/>
                <a:cs typeface="Arial" panose="020B0604020202020204" pitchFamily="34" charset="0"/>
              </a:rPr>
              <a:t>each individual factor.</a:t>
            </a:r>
          </a:p>
          <a:p>
            <a:pPr lvl="1" eaLnBrk="1" hangingPunct="1">
              <a:buFont typeface="Wingdings" panose="05000000000000000000" pitchFamily="2" charset="2"/>
              <a:buChar char="Ø"/>
            </a:pPr>
            <a:r>
              <a:rPr lang="en-US" sz="1800" dirty="0">
                <a:latin typeface="Arial" panose="020B0604020202020204" pitchFamily="34" charset="0"/>
                <a:cs typeface="Arial" panose="020B0604020202020204" pitchFamily="34" charset="0"/>
              </a:rPr>
              <a:t>Allows business judgment and flexibility, but tradeoffs and benefits to Government must be documented and consistent with </a:t>
            </a:r>
            <a:r>
              <a:rPr lang="en-US" sz="1800" dirty="0" smtClean="0">
                <a:latin typeface="Arial" panose="020B0604020202020204" pitchFamily="34" charset="0"/>
                <a:cs typeface="Arial" panose="020B0604020202020204" pitchFamily="34" charset="0"/>
              </a:rPr>
              <a:t>RFP</a:t>
            </a:r>
          </a:p>
          <a:p>
            <a:pPr marL="457200" lvl="1" indent="0" eaLnBrk="1" hangingPunct="1">
              <a:buNone/>
            </a:pPr>
            <a:endParaRPr lang="en-US" sz="1800" dirty="0">
              <a:latin typeface="Arial" panose="020B0604020202020204" pitchFamily="34" charset="0"/>
              <a:cs typeface="Arial" panose="020B0604020202020204" pitchFamily="34" charset="0"/>
            </a:endParaRPr>
          </a:p>
          <a:p>
            <a:pPr marL="0" indent="0" eaLnBrk="1" hangingPunct="1">
              <a:buNone/>
            </a:pPr>
            <a:r>
              <a:rPr lang="en-US" sz="1800" b="1" dirty="0" smtClean="0">
                <a:latin typeface="Arial" panose="020B0604020202020204" pitchFamily="34" charset="0"/>
                <a:cs typeface="Arial" panose="020B0604020202020204" pitchFamily="34" charset="0"/>
              </a:rPr>
              <a:t>2) Lowest </a:t>
            </a:r>
            <a:r>
              <a:rPr lang="en-US" sz="1800" b="1" dirty="0">
                <a:latin typeface="Arial" panose="020B0604020202020204" pitchFamily="34" charset="0"/>
                <a:cs typeface="Arial" panose="020B0604020202020204" pitchFamily="34" charset="0"/>
              </a:rPr>
              <a:t>Price Technically Acceptable (FAR 15.101-2)</a:t>
            </a:r>
          </a:p>
          <a:p>
            <a:pPr lvl="1" eaLnBrk="1" hangingPunct="1">
              <a:buFont typeface="Wingdings" panose="05000000000000000000" pitchFamily="2" charset="2"/>
              <a:buChar char="Ø"/>
            </a:pPr>
            <a:r>
              <a:rPr lang="en-US" sz="1800" dirty="0">
                <a:latin typeface="Arial" panose="020B0604020202020204" pitchFamily="34" charset="0"/>
                <a:ea typeface="ＭＳ Ｐゴシック" pitchFamily="34" charset="-128"/>
                <a:cs typeface="Arial" panose="020B0604020202020204" pitchFamily="34" charset="0"/>
              </a:rPr>
              <a:t>Typically for supplies, commercial items, or non-complex services that are clearly defined and low </a:t>
            </a:r>
            <a:r>
              <a:rPr lang="en-US" sz="1800" dirty="0" smtClean="0">
                <a:latin typeface="Arial" panose="020B0604020202020204" pitchFamily="34" charset="0"/>
                <a:ea typeface="ＭＳ Ｐゴシック" pitchFamily="34" charset="-128"/>
                <a:cs typeface="Arial" panose="020B0604020202020204" pitchFamily="34" charset="0"/>
              </a:rPr>
              <a:t>risk</a:t>
            </a:r>
          </a:p>
          <a:p>
            <a:pPr lvl="1" eaLnBrk="1" hangingPunct="1">
              <a:buFont typeface="Wingdings" panose="05000000000000000000" pitchFamily="2" charset="2"/>
              <a:buChar char="Ø"/>
            </a:pPr>
            <a:r>
              <a:rPr lang="en-US" sz="1800" dirty="0" smtClean="0">
                <a:latin typeface="Arial" panose="020B0604020202020204" pitchFamily="34" charset="0"/>
                <a:ea typeface="ＭＳ Ｐゴシック" pitchFamily="34" charset="-128"/>
                <a:cs typeface="Arial" panose="020B0604020202020204" pitchFamily="34" charset="0"/>
              </a:rPr>
              <a:t>Used </a:t>
            </a:r>
            <a:r>
              <a:rPr lang="en-US" sz="1800" dirty="0">
                <a:latin typeface="Arial" panose="020B0604020202020204" pitchFamily="34" charset="0"/>
                <a:ea typeface="ＭＳ Ｐゴシック" pitchFamily="34" charset="-128"/>
                <a:cs typeface="Arial" panose="020B0604020202020204" pitchFamily="34" charset="0"/>
              </a:rPr>
              <a:t>where there is no value to the government in exceeding the minimum </a:t>
            </a:r>
            <a:r>
              <a:rPr lang="en-US" sz="1800" dirty="0" smtClean="0">
                <a:latin typeface="Arial" panose="020B0604020202020204" pitchFamily="34" charset="0"/>
                <a:ea typeface="ＭＳ Ｐゴシック" pitchFamily="34" charset="-128"/>
                <a:cs typeface="Arial" panose="020B0604020202020204" pitchFamily="34" charset="0"/>
              </a:rPr>
              <a:t>requirements</a:t>
            </a:r>
          </a:p>
          <a:p>
            <a:pPr lvl="1" eaLnBrk="1" hangingPunct="1">
              <a:buFont typeface="Wingdings" panose="05000000000000000000" pitchFamily="2" charset="2"/>
              <a:buChar char="Ø"/>
            </a:pPr>
            <a:r>
              <a:rPr lang="en-US" sz="1800" dirty="0">
                <a:latin typeface="Arial" panose="020B0604020202020204" pitchFamily="34" charset="0"/>
                <a:ea typeface="ＭＳ Ｐゴシック" pitchFamily="34" charset="-128"/>
                <a:cs typeface="Arial" panose="020B0604020202020204" pitchFamily="34" charset="0"/>
              </a:rPr>
              <a:t>P</a:t>
            </a:r>
            <a:r>
              <a:rPr lang="en-US" sz="1800" dirty="0" smtClean="0">
                <a:latin typeface="Arial" panose="020B0604020202020204" pitchFamily="34" charset="0"/>
                <a:ea typeface="ＭＳ Ｐゴシック" pitchFamily="34" charset="-128"/>
                <a:cs typeface="Arial" panose="020B0604020202020204" pitchFamily="34" charset="0"/>
              </a:rPr>
              <a:t>roposals evaluated for acceptability</a:t>
            </a:r>
          </a:p>
          <a:p>
            <a:pPr lvl="1" eaLnBrk="1" hangingPunct="1">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Award </a:t>
            </a:r>
            <a:r>
              <a:rPr lang="en-US" sz="1800" dirty="0">
                <a:latin typeface="Arial" panose="020B0604020202020204" pitchFamily="34" charset="0"/>
                <a:cs typeface="Arial" panose="020B0604020202020204" pitchFamily="34" charset="0"/>
              </a:rPr>
              <a:t>to lowest evaluated price of technically acceptable proposal</a:t>
            </a:r>
          </a:p>
          <a:p>
            <a:pPr lvl="1" eaLnBrk="1" hangingPunct="1">
              <a:buFont typeface="Wingdings" panose="05000000000000000000" pitchFamily="2" charset="2"/>
              <a:buChar char="Ø"/>
            </a:pPr>
            <a:endParaRPr lang="en-US" sz="2000" dirty="0"/>
          </a:p>
          <a:p>
            <a:pPr marL="0" indent="0" algn="ctr">
              <a:buNone/>
            </a:pPr>
            <a:endParaRPr lang="en-US" dirty="0"/>
          </a:p>
        </p:txBody>
      </p:sp>
      <p:sp>
        <p:nvSpPr>
          <p:cNvPr id="5" name="Slide Number Placeholder 4"/>
          <p:cNvSpPr>
            <a:spLocks noGrp="1"/>
          </p:cNvSpPr>
          <p:nvPr>
            <p:ph type="sldNum" sz="quarter" idx="12"/>
          </p:nvPr>
        </p:nvSpPr>
        <p:spPr/>
        <p:txBody>
          <a:bodyPr/>
          <a:lstStyle/>
          <a:p>
            <a:pPr>
              <a:defRPr/>
            </a:pPr>
            <a:fld id="{B27F25CB-EE7F-4A74-8FD7-3FC8FEEA71BA}" type="slidenum">
              <a:rPr lang="en-US" smtClean="0"/>
              <a:pPr>
                <a:defRPr/>
              </a:pPr>
              <a:t>4</a:t>
            </a:fld>
            <a:endParaRPr lang="en-US" dirty="0"/>
          </a:p>
        </p:txBody>
      </p:sp>
    </p:spTree>
    <p:extLst>
      <p:ext uri="{BB962C8B-B14F-4D97-AF65-F5344CB8AC3E}">
        <p14:creationId xmlns:p14="http://schemas.microsoft.com/office/powerpoint/2010/main" val="3393321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ChangeArrowheads="1"/>
          </p:cNvSpPr>
          <p:nvPr/>
        </p:nvSpPr>
        <p:spPr bwMode="auto">
          <a:xfrm>
            <a:off x="457199" y="1219200"/>
            <a:ext cx="8300945" cy="4340292"/>
          </a:xfrm>
          <a:prstGeom prst="rect">
            <a:avLst/>
          </a:prstGeom>
          <a:noFill/>
          <a:ln w="9525">
            <a:noFill/>
            <a:miter lim="800000"/>
            <a:headEnd/>
            <a:tailEnd/>
          </a:ln>
        </p:spPr>
        <p:txBody>
          <a:bodyPr wrap="square" lIns="92075" tIns="46038" rIns="92075" bIns="46038">
            <a:spAutoFit/>
          </a:bodyPr>
          <a:lstStyle/>
          <a:p>
            <a:pPr eaLnBrk="0" hangingPunct="0">
              <a:buFont typeface="Wingdings" pitchFamily="2" charset="2"/>
              <a:buChar char="Ø"/>
            </a:pPr>
            <a:endParaRPr lang="en-US" sz="3200" dirty="0" smtClean="0">
              <a:latin typeface="Arial" pitchFamily="34" charset="0"/>
            </a:endParaRPr>
          </a:p>
          <a:p>
            <a:pPr marL="457200" indent="-457200" eaLnBrk="0" hangingPunct="0">
              <a:buFont typeface="Wingdings" panose="05000000000000000000" pitchFamily="2" charset="2"/>
              <a:buChar char="Ø"/>
            </a:pPr>
            <a:r>
              <a:rPr lang="en-US" sz="2400" dirty="0" smtClean="0">
                <a:latin typeface="Arial" pitchFamily="34" charset="0"/>
              </a:rPr>
              <a:t>Provides the Government discretion in determining which proposal offers the best value for successfully meeting the solicitation's requirements.</a:t>
            </a:r>
          </a:p>
          <a:p>
            <a:pPr eaLnBrk="0" hangingPunct="0"/>
            <a:endParaRPr lang="en-US" sz="2800" dirty="0" smtClean="0">
              <a:latin typeface="Arial" pitchFamily="34" charset="0"/>
            </a:endParaRPr>
          </a:p>
          <a:p>
            <a:pPr marL="1371600" lvl="2" indent="-457200" eaLnBrk="0" hangingPunct="0">
              <a:buFont typeface="Wingdings" panose="05000000000000000000" pitchFamily="2" charset="2"/>
              <a:buChar char="Ø"/>
            </a:pPr>
            <a:r>
              <a:rPr lang="en-US" sz="2400" dirty="0" smtClean="0">
                <a:latin typeface="Arial" pitchFamily="34" charset="0"/>
              </a:rPr>
              <a:t>Lowest cost/price proposal does not necessarily win.</a:t>
            </a:r>
          </a:p>
          <a:p>
            <a:pPr lvl="1" eaLnBrk="0" hangingPunct="0"/>
            <a:endParaRPr lang="en-US" sz="2400" dirty="0" smtClean="0">
              <a:latin typeface="Arial" pitchFamily="34" charset="0"/>
            </a:endParaRPr>
          </a:p>
          <a:p>
            <a:pPr marL="1257300" lvl="2" indent="-342900" eaLnBrk="0" hangingPunct="0">
              <a:buFont typeface="Wingdings" panose="05000000000000000000" pitchFamily="2" charset="2"/>
              <a:buChar char="Ø"/>
            </a:pPr>
            <a:r>
              <a:rPr lang="en-US" sz="2400" dirty="0" smtClean="0">
                <a:latin typeface="Arial" pitchFamily="34" charset="0"/>
              </a:rPr>
              <a:t>Government may decide that advantageous aspects of a particular proposal are worth the extra money it will cost.</a:t>
            </a:r>
            <a:endParaRPr lang="en-US" sz="2400" dirty="0">
              <a:latin typeface="Arial" pitchFamily="34" charset="0"/>
            </a:endParaRPr>
          </a:p>
        </p:txBody>
      </p:sp>
      <p:sp>
        <p:nvSpPr>
          <p:cNvPr id="2448387" name="Rectangle 3"/>
          <p:cNvSpPr>
            <a:spLocks noChangeArrowheads="1"/>
          </p:cNvSpPr>
          <p:nvPr/>
        </p:nvSpPr>
        <p:spPr bwMode="auto">
          <a:xfrm>
            <a:off x="762000" y="0"/>
            <a:ext cx="7772400" cy="1143000"/>
          </a:xfrm>
          <a:prstGeom prst="rect">
            <a:avLst/>
          </a:prstGeom>
          <a:noFill/>
          <a:ln w="9525">
            <a:noFill/>
            <a:miter lim="800000"/>
            <a:headEnd/>
            <a:tailEnd/>
          </a:ln>
          <a:effectLst/>
        </p:spPr>
        <p:txBody>
          <a:bodyPr anchor="ctr"/>
          <a:lstStyle/>
          <a:p>
            <a:pPr algn="ctr">
              <a:defRPr/>
            </a:pPr>
            <a:r>
              <a:rPr lang="en-US" sz="4000" b="1" dirty="0">
                <a:solidFill>
                  <a:schemeClr val="accent1">
                    <a:lumMod val="75000"/>
                  </a:schemeClr>
                </a:solidFill>
                <a:effectLst>
                  <a:outerShdw blurRad="38100" dist="38100" dir="2700000" algn="tl">
                    <a:srgbClr val="C0C0C0"/>
                  </a:outerShdw>
                </a:effectLst>
                <a:latin typeface="Arial" pitchFamily="34" charset="0"/>
              </a:rPr>
              <a:t>Source </a:t>
            </a:r>
            <a:r>
              <a:rPr lang="en-US" sz="4000" b="1" dirty="0" smtClean="0">
                <a:solidFill>
                  <a:schemeClr val="accent1">
                    <a:lumMod val="75000"/>
                  </a:schemeClr>
                </a:solidFill>
                <a:effectLst>
                  <a:outerShdw blurRad="38100" dist="38100" dir="2700000" algn="tl">
                    <a:srgbClr val="C0C0C0"/>
                  </a:outerShdw>
                </a:effectLst>
                <a:latin typeface="Arial" pitchFamily="34" charset="0"/>
              </a:rPr>
              <a:t>Selection-Tradeoff </a:t>
            </a:r>
            <a:r>
              <a:rPr lang="en-US" sz="4000" b="1" dirty="0">
                <a:solidFill>
                  <a:schemeClr val="accent1">
                    <a:lumMod val="75000"/>
                  </a:schemeClr>
                </a:solidFill>
                <a:effectLst>
                  <a:outerShdw blurRad="38100" dist="38100" dir="2700000" algn="tl">
                    <a:srgbClr val="C0C0C0"/>
                  </a:outerShdw>
                </a:effectLst>
                <a:latin typeface="Arial" pitchFamily="34" charset="0"/>
              </a:rPr>
              <a:t>Benefits</a:t>
            </a: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342900" y="2362200"/>
            <a:ext cx="8458200" cy="2438400"/>
          </a:xfrm>
        </p:spPr>
        <p:txBody>
          <a:bodyPr/>
          <a:lstStyle/>
          <a:p>
            <a:pPr eaLnBrk="1" hangingPunct="1"/>
            <a:r>
              <a:rPr lang="en-US" dirty="0" smtClean="0"/>
              <a:t/>
            </a:r>
            <a:br>
              <a:rPr lang="en-US" dirty="0" smtClean="0"/>
            </a:br>
            <a:r>
              <a:rPr lang="en-US" dirty="0" smtClean="0">
                <a:latin typeface="Arial" charset="0"/>
                <a:cs typeface="Arial" charset="0"/>
              </a:rPr>
              <a:t> </a:t>
            </a:r>
            <a:r>
              <a:rPr lang="en-US" b="1" dirty="0" smtClean="0">
                <a:solidFill>
                  <a:schemeClr val="accent1">
                    <a:lumMod val="75000"/>
                  </a:schemeClr>
                </a:solidFill>
                <a:effectLst>
                  <a:outerShdw blurRad="38100" dist="38100" dir="2700000" algn="tl">
                    <a:srgbClr val="000000">
                      <a:alpha val="43137"/>
                    </a:srgbClr>
                  </a:outerShdw>
                </a:effectLst>
                <a:latin typeface="Arial" charset="0"/>
                <a:cs typeface="Arial" charset="0"/>
              </a:rPr>
              <a:t>Source Selection Process</a:t>
            </a:r>
            <a:r>
              <a:rPr lang="en-US" dirty="0" smtClean="0"/>
              <a:t/>
            </a:r>
            <a:br>
              <a:rPr lang="en-US" dirty="0" smtClean="0"/>
            </a:br>
            <a:endParaRPr lang="en-US" dirty="0" smtClean="0"/>
          </a:p>
        </p:txBody>
      </p:sp>
      <p:pic>
        <p:nvPicPr>
          <p:cNvPr id="5124" name="Picture 2"/>
          <p:cNvPicPr>
            <a:picLocks noChangeAspect="1" noChangeArrowheads="1"/>
          </p:cNvPicPr>
          <p:nvPr/>
        </p:nvPicPr>
        <p:blipFill>
          <a:blip r:embed="rId3" cstate="print"/>
          <a:srcRect/>
          <a:stretch>
            <a:fillRect/>
          </a:stretch>
        </p:blipFill>
        <p:spPr bwMode="auto">
          <a:xfrm>
            <a:off x="228600" y="228600"/>
            <a:ext cx="8674100" cy="106680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58DDDFFC-25D2-466C-A6DB-B07C4463F666}"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19718446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3"/>
          <p:cNvSpPr>
            <a:spLocks noGrp="1"/>
          </p:cNvSpPr>
          <p:nvPr>
            <p:ph type="ctrTitle"/>
          </p:nvPr>
        </p:nvSpPr>
        <p:spPr>
          <a:xfrm>
            <a:off x="201438" y="279790"/>
            <a:ext cx="8535988" cy="685800"/>
          </a:xfrm>
        </p:spPr>
        <p:txBody>
          <a:bodyPr/>
          <a:lstStyle/>
          <a:p>
            <a:pPr algn="ctr"/>
            <a:r>
              <a:rPr lang="en-US" sz="4000"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Pre-Award Roadmap</a:t>
            </a:r>
          </a:p>
        </p:txBody>
      </p:sp>
      <p:sp>
        <p:nvSpPr>
          <p:cNvPr id="5" name="Flowchart: Process 4"/>
          <p:cNvSpPr/>
          <p:nvPr/>
        </p:nvSpPr>
        <p:spPr>
          <a:xfrm>
            <a:off x="310501" y="2029784"/>
            <a:ext cx="1241965" cy="797737"/>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Establish the Requirement</a:t>
            </a:r>
            <a:endParaRPr lang="en-US" sz="1200" dirty="0"/>
          </a:p>
        </p:txBody>
      </p:sp>
      <p:sp>
        <p:nvSpPr>
          <p:cNvPr id="6" name="Flowchart: Process 5"/>
          <p:cNvSpPr/>
          <p:nvPr/>
        </p:nvSpPr>
        <p:spPr>
          <a:xfrm>
            <a:off x="3753178" y="2045245"/>
            <a:ext cx="1371600" cy="762000"/>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Conduct Market Research</a:t>
            </a:r>
          </a:p>
          <a:p>
            <a:pPr algn="ctr">
              <a:defRPr/>
            </a:pPr>
            <a:r>
              <a:rPr lang="en-US" sz="1200" dirty="0" smtClean="0"/>
              <a:t>(Informal and Formal)</a:t>
            </a:r>
            <a:endParaRPr lang="en-US" sz="1200" dirty="0"/>
          </a:p>
        </p:txBody>
      </p:sp>
      <p:sp>
        <p:nvSpPr>
          <p:cNvPr id="9" name="Flowchart: Process 8"/>
          <p:cNvSpPr/>
          <p:nvPr/>
        </p:nvSpPr>
        <p:spPr>
          <a:xfrm>
            <a:off x="3753178" y="3707136"/>
            <a:ext cx="1371600" cy="762000"/>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Receive Proposals</a:t>
            </a:r>
            <a:endParaRPr lang="en-US" sz="1200" dirty="0"/>
          </a:p>
        </p:txBody>
      </p:sp>
      <p:cxnSp>
        <p:nvCxnSpPr>
          <p:cNvPr id="13" name="Straight Arrow Connector 12"/>
          <p:cNvCxnSpPr/>
          <p:nvPr/>
        </p:nvCxnSpPr>
        <p:spPr>
          <a:xfrm>
            <a:off x="1010527" y="4773174"/>
            <a:ext cx="0" cy="119732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4" name="Straight Arrow Connector 13"/>
          <p:cNvCxnSpPr/>
          <p:nvPr/>
        </p:nvCxnSpPr>
        <p:spPr>
          <a:xfrm>
            <a:off x="8274390" y="2498789"/>
            <a:ext cx="0" cy="1163303"/>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9" name="Flowchart: Process 18"/>
          <p:cNvSpPr/>
          <p:nvPr/>
        </p:nvSpPr>
        <p:spPr>
          <a:xfrm>
            <a:off x="7509543" y="3662092"/>
            <a:ext cx="1450647" cy="762000"/>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Prepare and Issue the Solicitation/Post any Q&amp;As</a:t>
            </a:r>
            <a:endParaRPr lang="en-US" sz="1200" dirty="0"/>
          </a:p>
        </p:txBody>
      </p:sp>
      <p:sp>
        <p:nvSpPr>
          <p:cNvPr id="22" name="Flowchart: Process 21"/>
          <p:cNvSpPr/>
          <p:nvPr/>
        </p:nvSpPr>
        <p:spPr>
          <a:xfrm>
            <a:off x="310501" y="3645293"/>
            <a:ext cx="1457934" cy="1127881"/>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Conduct Proposal Evaluations</a:t>
            </a:r>
          </a:p>
          <a:p>
            <a:pPr algn="ctr">
              <a:defRPr/>
            </a:pPr>
            <a:r>
              <a:rPr lang="en-US" sz="1200" dirty="0" smtClean="0"/>
              <a:t>(Including establishing a Competitive Range, if necessary)</a:t>
            </a:r>
            <a:endParaRPr lang="en-US" sz="1200" dirty="0"/>
          </a:p>
        </p:txBody>
      </p:sp>
      <p:cxnSp>
        <p:nvCxnSpPr>
          <p:cNvPr id="23" name="Straight Arrow Connector 22"/>
          <p:cNvCxnSpPr/>
          <p:nvPr/>
        </p:nvCxnSpPr>
        <p:spPr>
          <a:xfrm flipH="1">
            <a:off x="1768436" y="4043092"/>
            <a:ext cx="199010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30" name="Oval 29"/>
          <p:cNvSpPr/>
          <p:nvPr/>
        </p:nvSpPr>
        <p:spPr>
          <a:xfrm>
            <a:off x="5700400" y="5420475"/>
            <a:ext cx="1233519" cy="1116013"/>
          </a:xfrm>
          <a:prstGeom prst="ellipse">
            <a:avLst/>
          </a:prstGeom>
          <a:solidFill>
            <a:schemeClr val="accent6">
              <a:lumMod val="75000"/>
            </a:schemeClr>
          </a:solidFill>
        </p:spPr>
        <p:style>
          <a:lnRef idx="1">
            <a:schemeClr val="accent3"/>
          </a:lnRef>
          <a:fillRef idx="2">
            <a:schemeClr val="accent3"/>
          </a:fillRef>
          <a:effectRef idx="1">
            <a:schemeClr val="accent3"/>
          </a:effectRef>
          <a:fontRef idx="minor">
            <a:schemeClr val="dk1"/>
          </a:fontRef>
        </p:style>
        <p:txBody>
          <a:bodyPr anchor="ctr"/>
          <a:lstStyle/>
          <a:p>
            <a:pPr algn="ctr">
              <a:defRPr/>
            </a:pPr>
            <a:r>
              <a:rPr lang="en-US" sz="1200" dirty="0" smtClean="0"/>
              <a:t>Award</a:t>
            </a:r>
            <a:endParaRPr lang="en-US" sz="1200" dirty="0"/>
          </a:p>
        </p:txBody>
      </p:sp>
      <p:sp>
        <p:nvSpPr>
          <p:cNvPr id="32" name="Slide Number Placeholder 31"/>
          <p:cNvSpPr>
            <a:spLocks noGrp="1"/>
          </p:cNvSpPr>
          <p:nvPr>
            <p:ph type="sldNum" sz="quarter" idx="12"/>
          </p:nvPr>
        </p:nvSpPr>
        <p:spPr/>
        <p:txBody>
          <a:bodyPr/>
          <a:lstStyle/>
          <a:p>
            <a:pPr>
              <a:defRPr/>
            </a:pPr>
            <a:fld id="{0E1EDBD8-4C9E-47A5-82D4-85C81FE10758}" type="slidenum">
              <a:rPr lang="en-US" smtClean="0"/>
              <a:pPr>
                <a:defRPr/>
              </a:pPr>
              <a:t>7</a:t>
            </a:fld>
            <a:endParaRPr lang="en-US" dirty="0"/>
          </a:p>
        </p:txBody>
      </p:sp>
      <p:cxnSp>
        <p:nvCxnSpPr>
          <p:cNvPr id="40" name="Straight Arrow Connector 39"/>
          <p:cNvCxnSpPr/>
          <p:nvPr/>
        </p:nvCxnSpPr>
        <p:spPr>
          <a:xfrm>
            <a:off x="5124778" y="2318972"/>
            <a:ext cx="2463812"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51" name="Flowchart: Process 50"/>
          <p:cNvSpPr/>
          <p:nvPr/>
        </p:nvSpPr>
        <p:spPr>
          <a:xfrm>
            <a:off x="7588590" y="2029783"/>
            <a:ext cx="1371600" cy="777461"/>
          </a:xfrm>
          <a:prstGeom prst="flowChartProcess">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Industry Days/One-on-Ones</a:t>
            </a:r>
            <a:endParaRPr lang="en-US" sz="1200" dirty="0"/>
          </a:p>
        </p:txBody>
      </p:sp>
      <p:cxnSp>
        <p:nvCxnSpPr>
          <p:cNvPr id="74" name="Straight Arrow Connector 73"/>
          <p:cNvCxnSpPr>
            <a:stCxn id="19" idx="1"/>
          </p:cNvCxnSpPr>
          <p:nvPr/>
        </p:nvCxnSpPr>
        <p:spPr>
          <a:xfrm flipH="1">
            <a:off x="5124778" y="4043092"/>
            <a:ext cx="2384765"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190" name="Flowchart: Decision 189"/>
          <p:cNvSpPr/>
          <p:nvPr/>
        </p:nvSpPr>
        <p:spPr>
          <a:xfrm>
            <a:off x="1839311" y="5310845"/>
            <a:ext cx="1919227" cy="1295400"/>
          </a:xfrm>
          <a:prstGeom prst="flowChartDecision">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1200" dirty="0" smtClean="0"/>
              <a:t>Source Selection Decision</a:t>
            </a:r>
            <a:endParaRPr lang="en-US" sz="1200" dirty="0"/>
          </a:p>
        </p:txBody>
      </p:sp>
      <p:cxnSp>
        <p:nvCxnSpPr>
          <p:cNvPr id="202" name="Straight Arrow Connector 201"/>
          <p:cNvCxnSpPr>
            <a:endCxn id="30" idx="2"/>
          </p:cNvCxnSpPr>
          <p:nvPr/>
        </p:nvCxnSpPr>
        <p:spPr>
          <a:xfrm>
            <a:off x="3758538" y="5970498"/>
            <a:ext cx="1941862" cy="798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1" name="Straight Arrow Connector 40"/>
          <p:cNvCxnSpPr/>
          <p:nvPr/>
        </p:nvCxnSpPr>
        <p:spPr>
          <a:xfrm flipV="1">
            <a:off x="1552466" y="2318972"/>
            <a:ext cx="2200712" cy="240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8" name="Straight Arrow Connector 77"/>
          <p:cNvCxnSpPr>
            <a:endCxn id="190" idx="1"/>
          </p:cNvCxnSpPr>
          <p:nvPr/>
        </p:nvCxnSpPr>
        <p:spPr>
          <a:xfrm>
            <a:off x="1010527" y="5941796"/>
            <a:ext cx="828784" cy="1674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425912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Market Research</a:t>
            </a:r>
            <a:endParaRPr lang="en-US" b="1" dirty="0">
              <a:solidFill>
                <a:schemeClr val="tx2"/>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Content Placeholder 4"/>
          <p:cNvSpPr>
            <a:spLocks noGrp="1"/>
          </p:cNvSpPr>
          <p:nvPr>
            <p:ph idx="1"/>
          </p:nvPr>
        </p:nvSpPr>
        <p:spPr>
          <a:xfrm>
            <a:off x="457200" y="1600200"/>
            <a:ext cx="8229600" cy="5093225"/>
          </a:xfrm>
        </p:spPr>
        <p:txBody>
          <a:bodyPr/>
          <a:lstStyle/>
          <a:p>
            <a:pPr lvl="1">
              <a:buFont typeface="Wingdings" panose="05000000000000000000" pitchFamily="2" charset="2"/>
              <a:buChar char="Ø"/>
            </a:pPr>
            <a:r>
              <a:rPr lang="en-US" sz="2000" dirty="0">
                <a:latin typeface="Arial" panose="020B0604020202020204" pitchFamily="34" charset="0"/>
                <a:cs typeface="Arial" panose="020B0604020202020204" pitchFamily="34" charset="0"/>
              </a:rPr>
              <a:t>Market Research is the FOUNDATION of a successful </a:t>
            </a:r>
            <a:r>
              <a:rPr lang="en-US" sz="2000" dirty="0" smtClean="0">
                <a:latin typeface="Arial" panose="020B0604020202020204" pitchFamily="34" charset="0"/>
                <a:cs typeface="Arial" panose="020B0604020202020204" pitchFamily="34" charset="0"/>
              </a:rPr>
              <a:t>procurement</a:t>
            </a:r>
            <a:r>
              <a:rPr lang="en-US" sz="2000" b="1" dirty="0" smtClean="0">
                <a:solidFill>
                  <a:prstClr val="black"/>
                </a:solidFill>
                <a:latin typeface="Arial" pitchFamily="34" charset="0"/>
              </a:rPr>
              <a:t> </a:t>
            </a:r>
          </a:p>
          <a:p>
            <a:pPr lvl="1">
              <a:buFont typeface="Wingdings" panose="05000000000000000000" pitchFamily="2" charset="2"/>
              <a:buChar char="Ø"/>
            </a:pPr>
            <a:r>
              <a:rPr lang="en-US" sz="2000" dirty="0" smtClean="0">
                <a:solidFill>
                  <a:prstClr val="black"/>
                </a:solidFill>
                <a:latin typeface="Arial" pitchFamily="34" charset="0"/>
              </a:rPr>
              <a:t>Monitor </a:t>
            </a:r>
            <a:r>
              <a:rPr lang="en-US" sz="2000" dirty="0">
                <a:solidFill>
                  <a:prstClr val="black"/>
                </a:solidFill>
                <a:latin typeface="Arial" pitchFamily="34" charset="0"/>
              </a:rPr>
              <a:t>FBO for the latest information</a:t>
            </a:r>
            <a:r>
              <a:rPr lang="en-US" sz="2000" dirty="0" smtClean="0">
                <a:solidFill>
                  <a:prstClr val="black"/>
                </a:solidFill>
                <a:latin typeface="Arial" pitchFamily="34" charset="0"/>
              </a:rPr>
              <a:t>.</a:t>
            </a:r>
          </a:p>
          <a:p>
            <a:pPr lvl="1">
              <a:buFont typeface="Wingdings" panose="05000000000000000000" pitchFamily="2" charset="2"/>
              <a:buChar char="Ø"/>
            </a:pPr>
            <a:r>
              <a:rPr lang="en-US" sz="2000" dirty="0" smtClean="0">
                <a:solidFill>
                  <a:prstClr val="black"/>
                </a:solidFill>
                <a:latin typeface="Arial" pitchFamily="34" charset="0"/>
              </a:rPr>
              <a:t>Attend Industry Days, Pre-solicitation and/or Pre-proposal conferences</a:t>
            </a:r>
            <a:endParaRPr lang="en-US" sz="2000" dirty="0" smtClean="0"/>
          </a:p>
          <a:p>
            <a:pPr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Early Industry Involvement is CRITICAL</a:t>
            </a:r>
          </a:p>
          <a:p>
            <a:pPr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Draft Performance Work Statement (PWS) generally issued along with various questions to elicit Industry comments and feedback</a:t>
            </a:r>
          </a:p>
          <a:p>
            <a:pPr lvl="1">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Ask any questions that are unclear in the draft RFP or RFP</a:t>
            </a:r>
          </a:p>
          <a:p>
            <a:pPr marL="738188" lvl="2" indent="-280988">
              <a:buFont typeface="Wingdings" panose="05000000000000000000" pitchFamily="2" charset="2"/>
              <a:buChar char="Ø"/>
            </a:pPr>
            <a:r>
              <a:rPr lang="en-US" sz="2000" dirty="0" smtClean="0">
                <a:latin typeface="Arial" panose="020B0604020202020204" pitchFamily="34" charset="0"/>
                <a:cs typeface="Arial" panose="020B0604020202020204" pitchFamily="34" charset="0"/>
              </a:rPr>
              <a:t>Market Research may significantly influence:</a:t>
            </a:r>
          </a:p>
          <a:p>
            <a:pPr marL="973138" lvl="3" indent="398463">
              <a:buFont typeface="Wingdings" panose="05000000000000000000" pitchFamily="2" charset="2"/>
              <a:buChar char="Ø"/>
            </a:pPr>
            <a:r>
              <a:rPr lang="en-US" sz="1800" dirty="0" smtClean="0"/>
              <a:t>PWS revisions</a:t>
            </a:r>
          </a:p>
          <a:p>
            <a:pPr marL="973138" lvl="3" indent="398463">
              <a:buFont typeface="Wingdings" panose="05000000000000000000" pitchFamily="2" charset="2"/>
              <a:buChar char="Ø"/>
            </a:pPr>
            <a:r>
              <a:rPr lang="en-US" sz="1800" dirty="0" smtClean="0"/>
              <a:t>Acquisition Strategy</a:t>
            </a:r>
          </a:p>
          <a:p>
            <a:pPr marL="973138" lvl="3" indent="398463">
              <a:buFont typeface="Wingdings" panose="05000000000000000000" pitchFamily="2" charset="2"/>
              <a:buChar char="Ø"/>
            </a:pPr>
            <a:r>
              <a:rPr lang="en-US" sz="1800" dirty="0" smtClean="0"/>
              <a:t>Small Business Considerations</a:t>
            </a:r>
            <a:endParaRPr lang="en-US" dirty="0" smtClean="0"/>
          </a:p>
          <a:p>
            <a:pPr lvl="1">
              <a:buFont typeface="Wingdings" panose="05000000000000000000" pitchFamily="2" charset="2"/>
              <a:buChar char="Ø"/>
            </a:pPr>
            <a:endParaRPr lang="en-US" dirty="0"/>
          </a:p>
        </p:txBody>
      </p:sp>
      <p:sp>
        <p:nvSpPr>
          <p:cNvPr id="3" name="Slide Number Placeholder 2"/>
          <p:cNvSpPr>
            <a:spLocks noGrp="1"/>
          </p:cNvSpPr>
          <p:nvPr>
            <p:ph type="sldNum" sz="quarter" idx="12"/>
          </p:nvPr>
        </p:nvSpPr>
        <p:spPr/>
        <p:txBody>
          <a:bodyPr/>
          <a:lstStyle/>
          <a:p>
            <a:pPr>
              <a:defRPr/>
            </a:pPr>
            <a:fld id="{73C4B9C2-C97D-4052-B73B-75E2ECA601D1}"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3182299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232235" y="1066800"/>
            <a:ext cx="8717935" cy="4955845"/>
          </a:xfrm>
          <a:prstGeom prst="rect">
            <a:avLst/>
          </a:prstGeom>
          <a:noFill/>
          <a:ln w="9525">
            <a:noFill/>
            <a:miter lim="800000"/>
            <a:headEnd/>
            <a:tailEnd/>
          </a:ln>
        </p:spPr>
        <p:txBody>
          <a:bodyPr wrap="square" lIns="92075" tIns="46038" rIns="92075" bIns="46038">
            <a:spAutoFit/>
          </a:bodyPr>
          <a:lstStyle/>
          <a:p>
            <a:pPr eaLnBrk="0" hangingPunct="0">
              <a:buFont typeface="Wingdings" pitchFamily="2" charset="2"/>
              <a:buChar char="Ø"/>
            </a:pPr>
            <a:endParaRPr lang="en-US" sz="2800" dirty="0" smtClean="0">
              <a:latin typeface="Arial" pitchFamily="34" charset="0"/>
            </a:endParaRPr>
          </a:p>
          <a:p>
            <a:pPr eaLnBrk="0" hangingPunct="0">
              <a:buFont typeface="Wingdings" pitchFamily="2" charset="2"/>
              <a:buChar char="Ø"/>
            </a:pPr>
            <a:r>
              <a:rPr lang="en-US" dirty="0" smtClean="0">
                <a:latin typeface="Arial" pitchFamily="34" charset="0"/>
              </a:rPr>
              <a:t>Every </a:t>
            </a:r>
            <a:r>
              <a:rPr lang="en-US" dirty="0">
                <a:latin typeface="Arial" pitchFamily="34" charset="0"/>
              </a:rPr>
              <a:t>competitive solicitation has a “Basis </a:t>
            </a:r>
            <a:r>
              <a:rPr lang="en-US" dirty="0" smtClean="0">
                <a:latin typeface="Arial" pitchFamily="34" charset="0"/>
              </a:rPr>
              <a:t>of Award”</a:t>
            </a:r>
          </a:p>
          <a:p>
            <a:pPr eaLnBrk="0" hangingPunct="0"/>
            <a:endParaRPr lang="en-US" dirty="0">
              <a:latin typeface="Arial" pitchFamily="34" charset="0"/>
            </a:endParaRPr>
          </a:p>
          <a:p>
            <a:pPr lvl="1" eaLnBrk="0" hangingPunct="0">
              <a:buFont typeface="Wingdings" pitchFamily="2" charset="2"/>
              <a:buChar char="Ø"/>
            </a:pPr>
            <a:r>
              <a:rPr lang="en-US" dirty="0">
                <a:latin typeface="Arial" pitchFamily="34" charset="0"/>
              </a:rPr>
              <a:t>The basic rule used to determine the winner</a:t>
            </a:r>
            <a:r>
              <a:rPr lang="en-US" dirty="0" smtClean="0">
                <a:latin typeface="Arial" pitchFamily="34" charset="0"/>
              </a:rPr>
              <a:t>.</a:t>
            </a:r>
          </a:p>
          <a:p>
            <a:pPr lvl="1" eaLnBrk="0" hangingPunct="0">
              <a:buFont typeface="Wingdings" pitchFamily="2" charset="2"/>
              <a:buChar char="Ø"/>
            </a:pPr>
            <a:endParaRPr lang="en-US" dirty="0">
              <a:latin typeface="Arial"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Any awards to be made will be based on the best overall (i.e. best value) </a:t>
            </a:r>
            <a:r>
              <a:rPr lang="en-US" dirty="0" smtClean="0">
                <a:latin typeface="Arial" panose="020B0604020202020204" pitchFamily="34" charset="0"/>
                <a:cs typeface="Arial" panose="020B0604020202020204" pitchFamily="34" charset="0"/>
              </a:rPr>
              <a:t>proposals </a:t>
            </a:r>
            <a:r>
              <a:rPr lang="en-US" dirty="0">
                <a:latin typeface="Arial" panose="020B0604020202020204" pitchFamily="34" charset="0"/>
                <a:cs typeface="Arial" panose="020B0604020202020204" pitchFamily="34" charset="0"/>
              </a:rPr>
              <a:t>that are determined to be the most beneficial to the </a:t>
            </a:r>
            <a:r>
              <a:rPr lang="en-US" dirty="0" smtClean="0">
                <a:latin typeface="Arial" panose="020B0604020202020204" pitchFamily="34" charset="0"/>
                <a:cs typeface="Arial" panose="020B0604020202020204" pitchFamily="34" charset="0"/>
              </a:rPr>
              <a:t>Government.</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Evaluation Factor Weightings are used to gauge the importance of each factor and sub-factor relative to each other.</a:t>
            </a:r>
          </a:p>
          <a:p>
            <a:endParaRPr lang="en-US"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Example:</a:t>
            </a:r>
          </a:p>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Technical factor is significantly more important than the Past Performance factor, which is slightly more important than the Veterans Involvement factor, which is of equal importance to the </a:t>
            </a:r>
            <a:r>
              <a:rPr lang="en-US" dirty="0" smtClean="0">
                <a:latin typeface="Arial" panose="020B0604020202020204" pitchFamily="34" charset="0"/>
                <a:cs typeface="Arial" panose="020B0604020202020204" pitchFamily="34" charset="0"/>
              </a:rPr>
              <a:t>Small Business Participation Commitment (SBPC) </a:t>
            </a:r>
            <a:r>
              <a:rPr lang="en-US" dirty="0">
                <a:latin typeface="Arial" panose="020B0604020202020204" pitchFamily="34" charset="0"/>
                <a:cs typeface="Arial" panose="020B0604020202020204" pitchFamily="34" charset="0"/>
              </a:rPr>
              <a:t>factor, which is slightly more important than the Price factor.</a:t>
            </a:r>
          </a:p>
          <a:p>
            <a:endParaRPr lang="en-US" dirty="0" smtClean="0">
              <a:latin typeface="Arial" panose="020B0604020202020204" pitchFamily="34" charset="0"/>
              <a:cs typeface="Arial" panose="020B0604020202020204" pitchFamily="34" charset="0"/>
            </a:endParaRPr>
          </a:p>
        </p:txBody>
      </p:sp>
      <p:sp>
        <p:nvSpPr>
          <p:cNvPr id="4100" name="Rectangle 3"/>
          <p:cNvSpPr>
            <a:spLocks noChangeArrowheads="1"/>
          </p:cNvSpPr>
          <p:nvPr/>
        </p:nvSpPr>
        <p:spPr bwMode="auto">
          <a:xfrm>
            <a:off x="746125" y="2947988"/>
            <a:ext cx="349250" cy="366712"/>
          </a:xfrm>
          <a:prstGeom prst="rect">
            <a:avLst/>
          </a:prstGeom>
          <a:noFill/>
          <a:ln w="9525">
            <a:noFill/>
            <a:miter lim="800000"/>
            <a:headEnd/>
            <a:tailEnd/>
          </a:ln>
        </p:spPr>
        <p:txBody>
          <a:bodyPr wrap="none" anchor="ctr"/>
          <a:lstStyle/>
          <a:p>
            <a:endParaRPr lang="en-US"/>
          </a:p>
        </p:txBody>
      </p:sp>
      <p:sp>
        <p:nvSpPr>
          <p:cNvPr id="2446340" name="Rectangle 4"/>
          <p:cNvSpPr>
            <a:spLocks noChangeArrowheads="1"/>
          </p:cNvSpPr>
          <p:nvPr/>
        </p:nvSpPr>
        <p:spPr bwMode="auto">
          <a:xfrm>
            <a:off x="762000" y="0"/>
            <a:ext cx="7772400" cy="1143000"/>
          </a:xfrm>
          <a:prstGeom prst="rect">
            <a:avLst/>
          </a:prstGeom>
          <a:noFill/>
          <a:ln w="9525">
            <a:noFill/>
            <a:miter lim="800000"/>
            <a:headEnd/>
            <a:tailEnd/>
          </a:ln>
          <a:effectLst/>
        </p:spPr>
        <p:txBody>
          <a:bodyPr anchor="ctr"/>
          <a:lstStyle/>
          <a:p>
            <a:pPr algn="ctr">
              <a:defRPr/>
            </a:pPr>
            <a:r>
              <a:rPr lang="en-US" sz="4400" b="1" dirty="0">
                <a:solidFill>
                  <a:schemeClr val="tx2"/>
                </a:solidFill>
                <a:effectLst>
                  <a:outerShdw blurRad="38100" dist="38100" dir="2700000" algn="tl">
                    <a:srgbClr val="C0C0C0"/>
                  </a:outerShdw>
                </a:effectLst>
                <a:latin typeface="Arial" pitchFamily="34" charset="0"/>
              </a:rPr>
              <a:t>Basis </a:t>
            </a:r>
            <a:r>
              <a:rPr lang="en-US" sz="4400" b="1" dirty="0" smtClean="0">
                <a:solidFill>
                  <a:schemeClr val="tx2"/>
                </a:solidFill>
                <a:effectLst>
                  <a:outerShdw blurRad="38100" dist="38100" dir="2700000" algn="tl">
                    <a:srgbClr val="C0C0C0"/>
                  </a:outerShdw>
                </a:effectLst>
                <a:latin typeface="Arial" pitchFamily="34" charset="0"/>
              </a:rPr>
              <a:t>of </a:t>
            </a:r>
            <a:r>
              <a:rPr lang="en-US" sz="4400" b="1" dirty="0">
                <a:solidFill>
                  <a:schemeClr val="tx2"/>
                </a:solidFill>
                <a:effectLst>
                  <a:outerShdw blurRad="38100" dist="38100" dir="2700000" algn="tl">
                    <a:srgbClr val="C0C0C0"/>
                  </a:outerShdw>
                </a:effectLst>
                <a:latin typeface="Arial" pitchFamily="34" charset="0"/>
              </a:rPr>
              <a:t>Award</a:t>
            </a:r>
          </a:p>
        </p:txBody>
      </p:sp>
      <p:sp>
        <p:nvSpPr>
          <p:cNvPr id="2" name="Slide Number Placeholder 1"/>
          <p:cNvSpPr>
            <a:spLocks noGrp="1"/>
          </p:cNvSpPr>
          <p:nvPr>
            <p:ph type="sldNum" sz="quarter" idx="12"/>
          </p:nvPr>
        </p:nvSpPr>
        <p:spPr/>
        <p:txBody>
          <a:bodyPr/>
          <a:lstStyle/>
          <a:p>
            <a:pPr>
              <a:defRPr/>
            </a:pPr>
            <a:fld id="{73C4B9C2-C97D-4052-B73B-75E2ECA601D1}"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_DCDateModified xmlns="http://schemas.microsoft.com/sharepoint/v3/fields" xsi:nil="true"/>
    <EmailTo xmlns="http://schemas.microsoft.com/sharepoint/v3" xsi:nil="true"/>
    <EmailSender xmlns="http://schemas.microsoft.com/sharepoint/v3" xsi:nil="true"/>
    <EmailFrom xmlns="http://schemas.microsoft.com/sharepoint/v3" xsi:nil="true"/>
    <EmailSubject xmlns="http://schemas.microsoft.com/sharepoint/v3" xsi:nil="true"/>
    <EmailCc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17AB9B60A2334A86E157D1232301E3" ma:contentTypeVersion="6" ma:contentTypeDescription="Create a new document." ma:contentTypeScope="" ma:versionID="6594d01ba50d550dd91268a6379f2ce7">
  <xsd:schema xmlns:xsd="http://www.w3.org/2001/XMLSchema" xmlns:p="http://schemas.microsoft.com/office/2006/metadata/properties" xmlns:ns1="http://schemas.microsoft.com/sharepoint/v3" xmlns:ns2="http://schemas.microsoft.com/sharepoint/v3/fields" targetNamespace="http://schemas.microsoft.com/office/2006/metadata/properties" ma:root="true" ma:fieldsID="395b4b424c5b642ba6f5dd9b77db8894" ns1:_="" ns2:_="">
    <xsd:import namespace="http://schemas.microsoft.com/sharepoint/v3"/>
    <xsd:import namespace="http://schemas.microsoft.com/sharepoint/v3/fields"/>
    <xsd:element name="properties">
      <xsd:complexType>
        <xsd:sequence>
          <xsd:element name="documentManagement">
            <xsd:complexType>
              <xsd:all>
                <xsd:element ref="ns2:_DCDateModified" minOccurs="0"/>
                <xsd:element ref="ns1:EmailSender" minOccurs="0"/>
                <xsd:element ref="ns1:EmailTo" minOccurs="0"/>
                <xsd:element ref="ns1:EmailCc" minOccurs="0"/>
                <xsd:element ref="ns1:EmailFrom" minOccurs="0"/>
                <xsd:element ref="ns1:EmailSubjec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EmailSender" ma:index="9" nillable="true" ma:displayName="E-Mail Sender" ma:hidden="true" ma:internalName="EmailSender">
      <xsd:simpleType>
        <xsd:restriction base="dms:Note"/>
      </xsd:simpleType>
    </xsd:element>
    <xsd:element name="EmailTo" ma:index="10" nillable="true" ma:displayName="E-Mail To" ma:hidden="true" ma:internalName="EmailTo">
      <xsd:simpleType>
        <xsd:restriction base="dms:Note"/>
      </xsd:simpleType>
    </xsd:element>
    <xsd:element name="EmailCc" ma:index="11" nillable="true" ma:displayName="E-Mail Cc" ma:hidden="true" ma:internalName="EmailCc">
      <xsd:simpleType>
        <xsd:restriction base="dms:Note"/>
      </xsd:simpleType>
    </xsd:element>
    <xsd:element name="EmailFrom" ma:index="12" nillable="true" ma:displayName="E-Mail From" ma:hidden="true" ma:internalName="EmailFrom">
      <xsd:simpleType>
        <xsd:restriction base="dms:Text"/>
      </xsd:simpleType>
    </xsd:element>
    <xsd:element name="EmailSubject" ma:index="13" nillable="true" ma:displayName="E-Mail Subject" ma:hidden="true" ma:internalName="EmailSubject">
      <xsd:simpleType>
        <xsd:restriction base="dms:Text"/>
      </xsd:simpleType>
    </xsd:element>
  </xsd:schema>
  <xsd:schema xmlns:xsd="http://www.w3.org/2001/XMLSchema" xmlns:dms="http://schemas.microsoft.com/office/2006/documentManagement/types" targetNamespace="http://schemas.microsoft.com/sharepoint/v3/fields" elementFormDefault="qualified">
    <xsd:import namespace="http://schemas.microsoft.com/office/2006/documentManagement/types"/>
    <xsd:element name="_DCDateModified" ma:index="2" nillable="true" ma:displayName="Date Modified" ma:description="The date on which this resource was last modified" ma:format="DateTime" ma:internalName="_DCDateModified">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0F4EA0B-7741-4C89-831D-094D14DE9598}">
  <ds:schemaRefs>
    <ds:schemaRef ds:uri="http://purl.org/dc/terms/"/>
    <ds:schemaRef ds:uri="http://schemas.microsoft.com/office/2006/metadata/properties"/>
    <ds:schemaRef ds:uri="http://www.w3.org/XML/1998/namespace"/>
    <ds:schemaRef ds:uri="http://purl.org/dc/dcmitype/"/>
    <ds:schemaRef ds:uri="http://purl.org/dc/elements/1.1/"/>
    <ds:schemaRef ds:uri="http://schemas.microsoft.com/office/2006/documentManagement/types"/>
    <ds:schemaRef ds:uri="http://schemas.microsoft.com/sharepoint/v3/fields"/>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C92A58EC-0C1E-4121-A78B-EE2EE60D734C}">
  <ds:schemaRefs>
    <ds:schemaRef ds:uri="http://schemas.microsoft.com/sharepoint/v3/contenttype/forms"/>
  </ds:schemaRefs>
</ds:datastoreItem>
</file>

<file path=customXml/itemProps3.xml><?xml version="1.0" encoding="utf-8"?>
<ds:datastoreItem xmlns:ds="http://schemas.openxmlformats.org/officeDocument/2006/customXml" ds:itemID="{249B4148-2C51-4BDC-BCC7-31B5643D92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7150</TotalTime>
  <Words>1608</Words>
  <Application>Microsoft Office PowerPoint</Application>
  <PresentationFormat>On-screen Show (4:3)</PresentationFormat>
  <Paragraphs>249</Paragraphs>
  <Slides>21</Slides>
  <Notes>10</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Office Theme</vt:lpstr>
      <vt:lpstr>14_Office Theme</vt:lpstr>
      <vt:lpstr>  Source Selection  Overview </vt:lpstr>
      <vt:lpstr>Purpose</vt:lpstr>
      <vt:lpstr>Best Value Concept</vt:lpstr>
      <vt:lpstr>Best Value Approaches</vt:lpstr>
      <vt:lpstr>PowerPoint Presentation</vt:lpstr>
      <vt:lpstr>  Source Selection Process </vt:lpstr>
      <vt:lpstr>Pre-Award Roadmap</vt:lpstr>
      <vt:lpstr>Market Research</vt:lpstr>
      <vt:lpstr>PowerPoint Presentation</vt:lpstr>
      <vt:lpstr>PowerPoint Presentation</vt:lpstr>
      <vt:lpstr> Evaluation Factors to Consider    </vt:lpstr>
      <vt:lpstr>PowerPoint Presentation</vt:lpstr>
      <vt:lpstr> Past Performance Factor Considerations       </vt:lpstr>
      <vt:lpstr>Veterans Involvement Considerations</vt:lpstr>
      <vt:lpstr> Small Business Participation    Commitment Factor Considerations       </vt:lpstr>
      <vt:lpstr>       Price Factor Considerations</vt:lpstr>
      <vt:lpstr>PowerPoint Presentation</vt:lpstr>
      <vt:lpstr>PowerPoint Presentation</vt:lpstr>
      <vt:lpstr>PowerPoint Presentation</vt:lpstr>
      <vt:lpstr>PowerPoint Presentation</vt:lpstr>
      <vt:lpstr>PowerPoint Presentation</vt:lpstr>
    </vt:vector>
  </TitlesOfParts>
  <Company>Department of Veterans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 Selection Overview (August 2010)</dc:title>
  <dc:creator>vhaeasrogans</dc:creator>
  <cp:lastModifiedBy>Phelan, Carol</cp:lastModifiedBy>
  <cp:revision>495</cp:revision>
  <cp:lastPrinted>2014-05-07T17:06:37Z</cp:lastPrinted>
  <dcterms:created xsi:type="dcterms:W3CDTF">2009-09-28T17:46:17Z</dcterms:created>
  <dcterms:modified xsi:type="dcterms:W3CDTF">2014-05-29T12:35:29Z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0x010100A717AB9B60A2334A86E157D1232301E3</vt:lpwstr>
  </property>
</Properties>
</file>