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3"/>
  </p:notesMasterIdLst>
  <p:sldIdLst>
    <p:sldId id="348" r:id="rId2"/>
    <p:sldId id="350" r:id="rId3"/>
    <p:sldId id="354" r:id="rId4"/>
    <p:sldId id="353" r:id="rId5"/>
    <p:sldId id="355" r:id="rId6"/>
    <p:sldId id="356" r:id="rId7"/>
    <p:sldId id="366" r:id="rId8"/>
    <p:sldId id="358" r:id="rId9"/>
    <p:sldId id="359" r:id="rId10"/>
    <p:sldId id="361" r:id="rId11"/>
    <p:sldId id="360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56" autoAdjust="0"/>
    <p:restoredTop sz="94745" autoAdjust="0"/>
  </p:normalViewPr>
  <p:slideViewPr>
    <p:cSldViewPr>
      <p:cViewPr>
        <p:scale>
          <a:sx n="60" d="100"/>
          <a:sy n="60" d="100"/>
        </p:scale>
        <p:origin x="-3084" y="-12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7BC2C8B-EB4D-44A9-AEE6-E7988287F458}" type="datetimeFigureOut">
              <a:rPr lang="en-US"/>
              <a:pPr>
                <a:defRPr/>
              </a:pPr>
              <a:t>6/10/2014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1" tIns="46586" rIns="93171" bIns="46586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1" tIns="46586" rIns="93171" bIns="4658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114AF9B-7962-49D5-A87A-6A24C8E497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834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https://www.fbo.gov/index?s=opportunity&amp;mode=form&amp;id=6672c05c6f046cf98d178d8981884d94&amp;tab=core&amp;tabmode=list&amp;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Strong turn-out expected for Industry Day (reached max of 50 interested companies on 6/4/14)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FedBizOpps.gov:  </a:t>
            </a:r>
            <a:r>
              <a:rPr lang="en-US" dirty="0" smtClean="0"/>
              <a:t>https://www.fbo.gov/index?s=opportunity&amp;mode=form&amp;id=6672c05c6f046cf98d178d8981884d94&amp;tab=core&amp;tabmode=list&amp;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Strong turn-out expected for Industry Day (reached max of 50 interested companies as of 6/4/14)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00674-D9AB-40CE-A349-3C1155572D61}" type="datetime1">
              <a:rPr lang="en-US"/>
              <a:pPr>
                <a:defRPr/>
              </a:pPr>
              <a:t>6/10/2014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6DA49-4755-4916-B5E1-FC267C97E9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444D1-9735-4F58-B47F-BB3AAF2053E3}" type="datetime1">
              <a:rPr lang="en-US"/>
              <a:pPr>
                <a:defRPr/>
              </a:pPr>
              <a:t>6/10/2014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5AB5-FCE9-4E5C-BC3F-CA2CD493EC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4DB3F-5C04-4BD3-A693-F76D8915EED3}" type="datetime1">
              <a:rPr lang="en-US"/>
              <a:pPr>
                <a:defRPr/>
              </a:pPr>
              <a:t>6/10/2014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E88D3-9A6B-4A91-A8AC-2F78ECFE7E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 sz="3400" baseline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087C6-E3E1-45F7-AE8A-768F58A89E1C}" type="datetime1">
              <a:rPr lang="en-US"/>
              <a:pPr>
                <a:defRPr/>
              </a:pPr>
              <a:t>6/10/2014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7219A-98DC-42BA-A12A-12E75342F3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73FAD-28C1-44E0-A2A3-7F5291E01A15}" type="datetime1">
              <a:rPr lang="en-US"/>
              <a:pPr>
                <a:defRPr/>
              </a:pPr>
              <a:t>6/10/2014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927E1-E70B-4FF6-8D14-9CDF880EF3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BA631-2D1C-412A-90CF-DA8FF8F0A1D1}" type="datetime1">
              <a:rPr lang="en-US"/>
              <a:pPr>
                <a:defRPr/>
              </a:pPr>
              <a:t>6/10/2014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4249C-4FDD-4D4C-843B-EA2AA78452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C25B7-EBCC-4148-860D-2199BC421909}" type="datetime1">
              <a:rPr lang="en-US"/>
              <a:pPr>
                <a:defRPr/>
              </a:pPr>
              <a:t>6/10/2014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DFDB6-263A-4A06-97D7-F306EC55A8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646A0-78FE-424E-8F25-63FF48B86FD8}" type="datetime1">
              <a:rPr lang="en-US"/>
              <a:pPr>
                <a:defRPr/>
              </a:pPr>
              <a:t>6/10/2014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352A2-FA36-4198-B8DB-B5FE725F7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6426A-EDC3-464E-8B27-8484C5ABD7CA}" type="datetime1">
              <a:rPr lang="en-US"/>
              <a:pPr>
                <a:defRPr/>
              </a:pPr>
              <a:t>6/10/2014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29990-F38A-4F12-846F-97009A35C6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2E471-C036-4F0E-A894-A1B857C4B00F}" type="datetime1">
              <a:rPr lang="en-US"/>
              <a:pPr>
                <a:defRPr/>
              </a:pPr>
              <a:t>6/10/2014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EDB9E-1C79-412E-8604-7BAB00BD5E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2209D-1017-4BAF-8E1D-0312A7E7DD96}" type="datetime1">
              <a:rPr lang="en-US"/>
              <a:pPr>
                <a:defRPr/>
              </a:pPr>
              <a:t>6/10/2014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BB18A-2ED6-4A90-931E-559DE6819C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EAAF69-7742-46E9-83F9-707CEEC8477B}" type="datetime1">
              <a:rPr lang="en-US"/>
              <a:pPr>
                <a:defRPr/>
              </a:pPr>
              <a:t>6/10/2014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8F2EB6-022A-4D82-89CB-F7201A79F3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62000" y="19812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Advanced Planning </a:t>
            </a:r>
            <a:r>
              <a:rPr lang="en-US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Briefing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to Industry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endParaRPr lang="en-US" dirty="0" smtClean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741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3975318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Steven G. </a:t>
            </a:r>
            <a:r>
              <a:rPr lang="en-US" sz="2800" i="1" dirty="0" err="1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Schliesman</a:t>
            </a:r>
            <a:endParaRPr lang="en-US" sz="2800" i="1" dirty="0" smtClean="0">
              <a:solidFill>
                <a:schemeClr val="tx2">
                  <a:lumMod val="75000"/>
                </a:schemeClr>
              </a:solidFill>
              <a:latin typeface="Arial Black" pitchFamily="34" charset="0"/>
              <a:cs typeface="Arial" pitchFamily="34" charset="0"/>
            </a:endParaRPr>
          </a:p>
          <a:p>
            <a:pPr algn="ctr"/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Assistant Deputy CIO </a:t>
            </a:r>
          </a:p>
          <a:p>
            <a:pPr algn="ctr"/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for Project Management</a:t>
            </a:r>
          </a:p>
          <a:p>
            <a:pPr algn="ctr"/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OI&amp;T PD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June 11, 2014</a:t>
            </a:r>
            <a:r>
              <a:rPr lang="en-US" sz="2800" dirty="0" smtClean="0">
                <a:latin typeface="Arial Black" pitchFamily="34" charset="0"/>
              </a:rPr>
              <a:t/>
            </a:r>
            <a:br>
              <a:rPr lang="en-US" sz="2800" dirty="0" smtClean="0">
                <a:latin typeface="Arial Black" pitchFamily="34" charset="0"/>
              </a:rPr>
            </a:br>
            <a:endParaRPr lang="en-US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2000" y="0"/>
            <a:ext cx="7924800" cy="1143000"/>
          </a:xfrm>
        </p:spPr>
        <p:txBody>
          <a:bodyPr/>
          <a:lstStyle/>
          <a:p>
            <a:r>
              <a:rPr lang="en-US" sz="3200" dirty="0" smtClean="0"/>
              <a:t>MASS One-on-One Meetings with Industry</a:t>
            </a:r>
            <a:endParaRPr lang="en-US" sz="3200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Purpose: Industry provides briefing, and if possible, demonstrates COTS scheduling application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Hosted by VHA and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OI&amp;T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PD from June 30 to July 2, 2014 (45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min &amp; 3-person limit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allotted to each company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Location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VHA Conference Center, 2011 Crystal Drive, Crystal City,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Va. 22202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47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2000" y="0"/>
            <a:ext cx="7924800" cy="1143000"/>
          </a:xfrm>
        </p:spPr>
        <p:txBody>
          <a:bodyPr/>
          <a:lstStyle/>
          <a:p>
            <a:r>
              <a:rPr lang="en-US" dirty="0" smtClean="0"/>
              <a:t>MASS RFI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FedBizOpps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Solicitation Number VA118-14-I-0352 posted on May 30, 2014 </a:t>
            </a: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FedBizOpps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included the VHA MASS Business Blueprint outlining  the clinical operational requirements of MASS, current technical architecture documents and specific questions to Industry regarding VA approach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Industry submitting answers to VA questions in report format by June 25, 2014 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39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Need</a:t>
            </a:r>
            <a:endParaRPr lang="en-US" dirty="0"/>
          </a:p>
        </p:txBody>
      </p:sp>
      <p:sp>
        <p:nvSpPr>
          <p:cNvPr id="10" name="Titl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VHA Outpatient Medical Scheduling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 Scheduling Demands</a:t>
            </a:r>
            <a:endParaRPr lang="en-US" i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457200" eaLnBrk="1" hangingPunct="1">
              <a:buFont typeface="Arial" pitchFamily="34" charset="0"/>
              <a:buChar char="•"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Medical care is changing</a:t>
            </a:r>
          </a:p>
          <a:p>
            <a:pPr lvl="1" defTabSz="457200" eaLnBrk="1" hangingPunct="1">
              <a:buFont typeface="Arial" pitchFamily="34" charset="0"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Evolution of health care delivery has moved well beyond VistA Scheduling capabilities</a:t>
            </a:r>
          </a:p>
          <a:p>
            <a:pPr lvl="1" defTabSz="457200" eaLnBrk="1" hangingPunct="1">
              <a:buFont typeface="Arial" pitchFamily="34" charset="0"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Prevalence of </a:t>
            </a:r>
            <a:r>
              <a:rPr lang="en-US" sz="16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telehealth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rural health, home health, electronic access</a:t>
            </a:r>
          </a:p>
          <a:p>
            <a:pPr marL="347472" lvl="1" indent="-347472" defTabSz="457200" eaLnBrk="1" hangingPunct="1"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VA’s current </a:t>
            </a:r>
            <a:r>
              <a:rPr lang="en-US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scheduling </a:t>
            </a: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ystem </a:t>
            </a: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antiquated and frustrating to use for both our Veterans and Providers</a:t>
            </a:r>
          </a:p>
          <a:p>
            <a:pPr marL="625475" lvl="2" indent="-166688" defTabSz="457200" eaLnBrk="1" hangingPunct="1">
              <a:buFont typeface="Calibri" pitchFamily="34" charset="0"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created to support </a:t>
            </a:r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face-to-face 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 delivery</a:t>
            </a:r>
          </a:p>
          <a:p>
            <a:pPr marL="625475" lvl="2" indent="-166688" defTabSz="457200" eaLnBrk="1" hangingPunct="1">
              <a:buFont typeface="Calibri" pitchFamily="34" charset="0"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need to capture data for reporting has made system cumbersome for scheduling</a:t>
            </a:r>
          </a:p>
          <a:p>
            <a:pPr marL="625475" lvl="2" indent="-166688" defTabSz="457200" eaLnBrk="1" hangingPunct="1">
              <a:buFont typeface="Calibri" pitchFamily="34" charset="0"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</a:t>
            </a:r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 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rapidly moving forward with Scheduling capability</a:t>
            </a:r>
          </a:p>
          <a:p>
            <a:pPr lvl="0" defTabSz="457200" eaLnBrk="1" hangingPunct="1">
              <a:buFont typeface="Arial" pitchFamily="34" charset="0"/>
              <a:buChar char="•"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Scheduling is extensive</a:t>
            </a:r>
          </a:p>
          <a:p>
            <a:pPr lvl="1" defTabSz="457200" eaLnBrk="1" hangingPunct="1">
              <a:buFont typeface="Arial" pitchFamily="34" charset="0"/>
              <a:buChar char="–"/>
            </a:pPr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85 </a:t>
            </a:r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million 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appointments per year</a:t>
            </a:r>
          </a:p>
          <a:p>
            <a:pPr lvl="1" defTabSz="457200" eaLnBrk="1" hangingPunct="1">
              <a:buFont typeface="Arial" pitchFamily="34" charset="0"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50,000 staff scheduling appointments</a:t>
            </a:r>
          </a:p>
          <a:p>
            <a:pPr lvl="1" defTabSz="457200" eaLnBrk="1" hangingPunct="1">
              <a:buFont typeface="Arial" pitchFamily="34" charset="0"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154 Medical Centers, 700+ Community Based Outpatient Centers (CBOCs)</a:t>
            </a:r>
          </a:p>
          <a:p>
            <a:pPr marL="0" lvl="0" indent="0" algn="ctr" defTabSz="457200" eaLnBrk="1" hangingPunct="1">
              <a:buNone/>
            </a:pPr>
            <a:r>
              <a:rPr lang="en-US" sz="2000" i="1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High demand requires a state of the art system that seamlessly balances demand and resources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8716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Pain Points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457200" eaLnBrk="1" hangingPunct="1">
              <a:buFont typeface="Arial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Extensiveness of scheduling</a:t>
            </a:r>
          </a:p>
          <a:p>
            <a:pPr lvl="0" defTabSz="457200" eaLnBrk="1" hangingPunct="1">
              <a:buFont typeface="Arial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Access to provider availability</a:t>
            </a:r>
          </a:p>
          <a:p>
            <a:pPr lvl="0" defTabSz="457200" eaLnBrk="1" hangingPunct="1">
              <a:buFont typeface="Arial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Inability to collect metrics</a:t>
            </a:r>
          </a:p>
          <a:p>
            <a:pPr lvl="0" defTabSz="457200" eaLnBrk="1" hangingPunct="1">
              <a:buFont typeface="Arial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Inability to perform predictive data analysis</a:t>
            </a:r>
          </a:p>
          <a:p>
            <a:pPr lvl="0" defTabSz="457200" eaLnBrk="1" hangingPunct="1">
              <a:buFont typeface="Arial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Information and data sharing</a:t>
            </a:r>
          </a:p>
          <a:p>
            <a:pPr lvl="0" defTabSz="457200" eaLnBrk="1" hangingPunct="1">
              <a:buFont typeface="Arial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Notifications process</a:t>
            </a:r>
          </a:p>
          <a:p>
            <a:pPr lvl="0" defTabSz="457200" eaLnBrk="1" hangingPunct="1">
              <a:buFont typeface="Arial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Customer satisfaction</a:t>
            </a:r>
          </a:p>
          <a:p>
            <a:pPr lvl="0" defTabSz="457200" eaLnBrk="1" hangingPunct="1">
              <a:buFont typeface="Arial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Inability to link and associate appointments</a:t>
            </a:r>
          </a:p>
          <a:p>
            <a:pPr lvl="0" defTabSz="457200" eaLnBrk="1" hangingPunct="1">
              <a:buFont typeface="Arial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Role-based access</a:t>
            </a:r>
          </a:p>
          <a:p>
            <a:pPr lvl="0" defTabSz="457200" eaLnBrk="1" hangingPunct="1">
              <a:buFont typeface="Arial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Workload prioritization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07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457200" eaLnBrk="1" hangingPunct="1">
              <a:buFont typeface="Arial" pitchFamily="34" charset="0"/>
              <a:buChar char="•"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Adjust to evolving Veteran and organizational needs</a:t>
            </a:r>
          </a:p>
          <a:p>
            <a:pPr lvl="1" defTabSz="457200" eaLnBrk="1" hangingPunct="1">
              <a:buFont typeface="Arial" pitchFamily="34" charset="0"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Veteran with consistent, seamless, high quality, predictable scheduling interaction</a:t>
            </a:r>
          </a:p>
          <a:p>
            <a:pPr lvl="1" defTabSz="457200" eaLnBrk="1" hangingPunct="1">
              <a:buFont typeface="Arial" pitchFamily="34" charset="0"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Veteran self help</a:t>
            </a:r>
          </a:p>
          <a:p>
            <a:pPr lvl="1" defTabSz="457200" eaLnBrk="1" hangingPunct="1">
              <a:buFont typeface="Arial" pitchFamily="34" charset="0"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for new models of care</a:t>
            </a:r>
          </a:p>
          <a:p>
            <a:pPr lvl="1" defTabSz="457200" eaLnBrk="1" hangingPunct="1">
              <a:buFont typeface="Arial" pitchFamily="34" charset="0"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Ability for any scheduler to schedule across boundaries</a:t>
            </a:r>
          </a:p>
          <a:p>
            <a:pPr lvl="0" defTabSz="457200" eaLnBrk="1" hangingPunct="1">
              <a:buFont typeface="Arial" pitchFamily="34" charset="0"/>
              <a:buChar char="•"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Develop truth and transparency</a:t>
            </a:r>
          </a:p>
          <a:p>
            <a:pPr lvl="1" defTabSz="457200" eaLnBrk="1" hangingPunct="1">
              <a:buFont typeface="Arial" pitchFamily="34" charset="0"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Confidence in availability of provider time</a:t>
            </a:r>
          </a:p>
          <a:p>
            <a:pPr lvl="1" defTabSz="457200" eaLnBrk="1" hangingPunct="1">
              <a:buFont typeface="Arial" pitchFamily="34" charset="0"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for improved clinic management</a:t>
            </a:r>
          </a:p>
          <a:p>
            <a:pPr lvl="1" defTabSz="457200" eaLnBrk="1" hangingPunct="1">
              <a:buFont typeface="Arial" pitchFamily="34" charset="0"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Efficient, timely use of scheduling resources </a:t>
            </a:r>
          </a:p>
          <a:p>
            <a:pPr marL="342900" lvl="1" indent="-342900" defTabSz="457200" eaLnBrk="1" hangingPunct="1">
              <a:buFont typeface="Arial" pitchFamily="34" charset="0"/>
              <a:buChar char="•"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Enable efficient, standard, error-free scheduling practices</a:t>
            </a:r>
          </a:p>
          <a:p>
            <a:pPr lvl="1" defTabSz="457200" eaLnBrk="1" hangingPunct="1">
              <a:buFont typeface="Arial" pitchFamily="34" charset="0"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Ability to enforce automated business rules</a:t>
            </a:r>
          </a:p>
          <a:p>
            <a:pPr lvl="1" defTabSz="457200" eaLnBrk="1" hangingPunct="1">
              <a:buFont typeface="Arial" pitchFamily="34" charset="0"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Ability to consolidate scheduling functions</a:t>
            </a:r>
          </a:p>
          <a:p>
            <a:pPr lvl="1" defTabSz="457200" eaLnBrk="1" hangingPunct="1">
              <a:buFont typeface="Arial" pitchFamily="34" charset="0"/>
              <a:buChar char="–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Nationalized scheduling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937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Vision for the Future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3124200" cy="4525963"/>
          </a:xfrm>
        </p:spPr>
        <p:txBody>
          <a:bodyPr/>
          <a:lstStyle/>
          <a:p>
            <a:pPr marL="0" lvl="0" indent="0" defTabSz="457200" eaLnBrk="1" hangingPunct="1">
              <a:buNone/>
            </a:pPr>
            <a:r>
              <a:rPr lang="en-US" sz="2400" b="1" i="1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Capabilities</a:t>
            </a:r>
            <a:endParaRPr lang="en-US" sz="1800" b="1" i="1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lvl="0" defTabSz="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Setup/Configuration</a:t>
            </a:r>
          </a:p>
          <a:p>
            <a:pPr lvl="0" defTabSz="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Veteran Information</a:t>
            </a:r>
          </a:p>
          <a:p>
            <a:pPr lvl="0" defTabSz="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Request Management</a:t>
            </a:r>
          </a:p>
          <a:p>
            <a:pPr lvl="0" defTabSz="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Appointment Management</a:t>
            </a:r>
          </a:p>
          <a:p>
            <a:pPr lvl="0" defTabSz="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Coordinate Services</a:t>
            </a:r>
          </a:p>
          <a:p>
            <a:pPr lvl="0" defTabSz="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Encounter of Care</a:t>
            </a:r>
          </a:p>
          <a:p>
            <a:pPr lvl="0" defTabSz="4572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Reporting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5711" y="1676400"/>
            <a:ext cx="4584700" cy="455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468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14400" y="152400"/>
            <a:ext cx="8229600" cy="1143000"/>
          </a:xfrm>
        </p:spPr>
        <p:txBody>
          <a:bodyPr/>
          <a:lstStyle/>
          <a:p>
            <a:r>
              <a:rPr lang="en-US" dirty="0"/>
              <a:t>Scheduling Capability Overview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457200" eaLnBrk="1" hangingPunct="1">
              <a:buFont typeface="Arial" pitchFamily="34" charset="0"/>
              <a:buChar char="•"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VistA Scheduling is dependent upon 41 legacy </a:t>
            </a:r>
            <a:r>
              <a:rPr lang="en-US" sz="1800" dirty="0" err="1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VistA</a:t>
            </a: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en-US" sz="18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packages</a:t>
            </a:r>
            <a:endParaRPr lang="en-US" sz="1800" dirty="0">
              <a:solidFill>
                <a:prstClr val="black"/>
              </a:solidFill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lvl="0" defTabSz="457200" eaLnBrk="1" hangingPunct="1">
              <a:buFont typeface="Arial" pitchFamily="34" charset="0"/>
              <a:buChar char="•"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71 legacy VistA packages are dependent upon VistA Scheduling</a:t>
            </a:r>
          </a:p>
          <a:p>
            <a:pPr lvl="0" defTabSz="457200" eaLnBrk="1" hangingPunct="1">
              <a:buFont typeface="Arial" pitchFamily="34" charset="0"/>
              <a:buChar char="•"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These dependencies represent over a thousand individual integration points</a:t>
            </a:r>
          </a:p>
          <a:p>
            <a:pPr lvl="1" defTabSz="457200" eaLnBrk="1" hangingPunct="1">
              <a:buFont typeface="Arial" pitchFamily="34" charset="0"/>
              <a:buChar char="–"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http://code.osehra.org/dox/Package_Scheduling.html</a:t>
            </a:r>
          </a:p>
          <a:p>
            <a:pPr lvl="0" defTabSz="457200" eaLnBrk="1" hangingPunct="1">
              <a:buFont typeface="Arial" pitchFamily="34" charset="0"/>
              <a:buChar char="•"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A generic enterprise service must be created to ensure the synchronization of appointment data between the new </a:t>
            </a:r>
            <a:r>
              <a:rPr lang="en-US" sz="18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MASS and </a:t>
            </a: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legacy VistA, and other VA consumers and producers</a:t>
            </a:r>
          </a:p>
          <a:p>
            <a:pPr lvl="0" defTabSz="457200" eaLnBrk="1" hangingPunct="1">
              <a:buFont typeface="Arial" pitchFamily="34" charset="0"/>
              <a:buChar char="•"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The MASS is a system of systems that must provide enterprise services enabling current and future applications access to scheduling and related data</a:t>
            </a:r>
          </a:p>
          <a:p>
            <a:pPr lvl="0" defTabSz="457200" eaLnBrk="1" hangingPunct="1">
              <a:buFont typeface="Arial" pitchFamily="34" charset="0"/>
              <a:buChar char="•"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Legacy integration points will be migrated to MASS provided enterprise services over time</a:t>
            </a:r>
          </a:p>
          <a:p>
            <a:pPr lvl="0" defTabSz="457200" eaLnBrk="1" hangingPunct="1">
              <a:buFont typeface="Arial" pitchFamily="34" charset="0"/>
              <a:buChar char="•"/>
            </a:pPr>
            <a:r>
              <a:rPr lang="en-US" sz="1800" dirty="0">
                <a:solidFill>
                  <a:prstClr val="black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MASS will provide enterprise services to integrate with legacy packages as required</a:t>
            </a:r>
          </a:p>
          <a:p>
            <a:pPr marL="0" lvl="0" indent="0" defTabSz="457200" eaLnBrk="1" hangingPunct="1">
              <a:buNone/>
            </a:pPr>
            <a:endParaRPr lang="en-US" sz="1800" dirty="0">
              <a:solidFill>
                <a:prstClr val="black"/>
              </a:solidFill>
              <a:ea typeface="ＭＳ Ｐゴシック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8887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2000" y="0"/>
            <a:ext cx="7924800" cy="1143000"/>
          </a:xfrm>
        </p:spPr>
        <p:txBody>
          <a:bodyPr/>
          <a:lstStyle/>
          <a:p>
            <a:r>
              <a:rPr lang="en-US" sz="2800" dirty="0"/>
              <a:t>Medical Appointment Scheduling System (MASS</a:t>
            </a:r>
            <a:r>
              <a:rPr lang="en-US" sz="2800" dirty="0" smtClean="0"/>
              <a:t>) FY14-15 Overview</a:t>
            </a:r>
            <a:endParaRPr lang="en-US" sz="2800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457200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FY14 plans</a:t>
            </a:r>
          </a:p>
          <a:p>
            <a:pPr marL="971550" lvl="1" indent="-457200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High level business requirements developed </a:t>
            </a:r>
          </a:p>
          <a:p>
            <a:pPr marL="971550" lvl="1" indent="-457200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Interested parties should review/respond to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FedBizOpps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Announcement Number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VA118-14-I-0352</a:t>
            </a:r>
          </a:p>
          <a:p>
            <a:pPr marL="971550" lvl="1" indent="-457200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Industry Day June 18, 2014, McLean, VA</a:t>
            </a:r>
          </a:p>
          <a:p>
            <a:pPr marL="971550" lvl="1" indent="-457200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Industry One-on-Ones June 30-July 2, Crystal City, VA</a:t>
            </a:r>
          </a:p>
          <a:p>
            <a:pPr marL="971550" lvl="1" indent="-457200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MASS COTS/Development/Integration Award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4Q </a:t>
            </a:r>
          </a:p>
          <a:p>
            <a:pPr marL="571500" indent="-457200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Key focus/initiatives for FY15</a:t>
            </a: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Elaboration of business requirements</a:t>
            </a: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Continued development/integration</a:t>
            </a: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Initial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est environment and preliminary testing</a:t>
            </a: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Planning for phased releases</a:t>
            </a:r>
          </a:p>
          <a:p>
            <a:pPr marL="914400" lvl="2" indent="0">
              <a:buNone/>
            </a:pPr>
            <a:endParaRPr lang="en-US" dirty="0" smtClean="0"/>
          </a:p>
          <a:p>
            <a:pPr marL="914400" lvl="2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58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2000" y="0"/>
            <a:ext cx="7924800" cy="1143000"/>
          </a:xfrm>
        </p:spPr>
        <p:txBody>
          <a:bodyPr/>
          <a:lstStyle/>
          <a:p>
            <a:r>
              <a:rPr lang="en-US" dirty="0" smtClean="0"/>
              <a:t>MASS </a:t>
            </a:r>
            <a:r>
              <a:rPr lang="en-US" dirty="0"/>
              <a:t>Industry </a:t>
            </a:r>
            <a:r>
              <a:rPr lang="en-US" dirty="0" smtClean="0"/>
              <a:t>Day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Purpose: Provide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Industry with a detailed overview of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VHA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and IT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requirements for MASS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Hosted by VHA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OI&amp;T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PD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on June 18, 2014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Format</a:t>
            </a: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VA presents four-hour briefing </a:t>
            </a: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Industry submits questions in written form</a:t>
            </a: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VA provides responses in afternoon</a:t>
            </a:r>
          </a:p>
          <a:p>
            <a:pPr lvl="1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Q&amp;A will be posted as an amendment to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FBO by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June 20,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Location: MITRE-2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Building (N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The MITRE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Corporation, 7515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Colshire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Drive, McLean, Va.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72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4312</TotalTime>
  <Words>705</Words>
  <Application>Microsoft Office PowerPoint</Application>
  <PresentationFormat>On-screen Show (4:3)</PresentationFormat>
  <Paragraphs>120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  Advanced Planning  Briefing to Industry    </vt:lpstr>
      <vt:lpstr>The Need</vt:lpstr>
      <vt:lpstr>VA Scheduling Demands</vt:lpstr>
      <vt:lpstr>Pain Points</vt:lpstr>
      <vt:lpstr>Scope</vt:lpstr>
      <vt:lpstr>One Vision for the Future</vt:lpstr>
      <vt:lpstr>Scheduling Capability Overview</vt:lpstr>
      <vt:lpstr>Medical Appointment Scheduling System (MASS) FY14-15 Overview</vt:lpstr>
      <vt:lpstr>MASS Industry Day</vt:lpstr>
      <vt:lpstr>MASS One-on-One Meetings with Industry</vt:lpstr>
      <vt:lpstr>MASS RFI</vt:lpstr>
    </vt:vector>
  </TitlesOfParts>
  <Company>Department of Veterans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VA TAC</dc:title>
  <dc:creator>vhaeasrogans</dc:creator>
  <cp:lastModifiedBy>Boorom, Eric</cp:lastModifiedBy>
  <cp:revision>596</cp:revision>
  <cp:lastPrinted>2014-06-06T21:05:54Z</cp:lastPrinted>
  <dcterms:created xsi:type="dcterms:W3CDTF">2009-09-28T17:46:17Z</dcterms:created>
  <dcterms:modified xsi:type="dcterms:W3CDTF">2014-06-10T15:00:41Z</dcterms:modified>
</cp:coreProperties>
</file>