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28"/>
  </p:notesMasterIdLst>
  <p:sldIdLst>
    <p:sldId id="291" r:id="rId3"/>
    <p:sldId id="315" r:id="rId4"/>
    <p:sldId id="314" r:id="rId5"/>
    <p:sldId id="313" r:id="rId6"/>
    <p:sldId id="312" r:id="rId7"/>
    <p:sldId id="316" r:id="rId8"/>
    <p:sldId id="310" r:id="rId9"/>
    <p:sldId id="309" r:id="rId10"/>
    <p:sldId id="308" r:id="rId11"/>
    <p:sldId id="307" r:id="rId12"/>
    <p:sldId id="304" r:id="rId13"/>
    <p:sldId id="303" r:id="rId14"/>
    <p:sldId id="302" r:id="rId15"/>
    <p:sldId id="301" r:id="rId16"/>
    <p:sldId id="300" r:id="rId17"/>
    <p:sldId id="298" r:id="rId18"/>
    <p:sldId id="297" r:id="rId19"/>
    <p:sldId id="296" r:id="rId20"/>
    <p:sldId id="295" r:id="rId21"/>
    <p:sldId id="294" r:id="rId22"/>
    <p:sldId id="293" r:id="rId23"/>
    <p:sldId id="317" r:id="rId24"/>
    <p:sldId id="318" r:id="rId25"/>
    <p:sldId id="319" r:id="rId26"/>
    <p:sldId id="292" r:id="rId2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Corcia, Desiree A. (OGC)" initials="DDA(" lastIdx="6" clrIdx="0">
    <p:extLst>
      <p:ext uri="{19B8F6BF-5375-455C-9EA6-DF929625EA0E}">
        <p15:presenceInfo xmlns:p15="http://schemas.microsoft.com/office/powerpoint/2012/main" userId="S-1-5-21-776561741-1292428093-725345543-1683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9627" autoAdjust="0"/>
  </p:normalViewPr>
  <p:slideViewPr>
    <p:cSldViewPr>
      <p:cViewPr varScale="1">
        <p:scale>
          <a:sx n="89" d="100"/>
          <a:sy n="89" d="100"/>
        </p:scale>
        <p:origin x="54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9" y="0"/>
            <a:ext cx="3038475" cy="462120"/>
          </a:xfrm>
          <a:prstGeom prst="rect">
            <a:avLst/>
          </a:prstGeom>
        </p:spPr>
        <p:txBody>
          <a:bodyPr vert="horz" lIns="91440" tIns="45720" rIns="91440" bIns="45720" rtlCol="0"/>
          <a:lstStyle>
            <a:lvl1pPr algn="r">
              <a:defRPr sz="1200"/>
            </a:lvl1pPr>
          </a:lstStyle>
          <a:p>
            <a:fld id="{40BF6123-5584-4859-9232-7C64D48C60BC}" type="datetimeFigureOut">
              <a:rPr lang="en-US" smtClean="0"/>
              <a:t>6/5/2019</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387768"/>
            <a:ext cx="5607050" cy="415591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772378"/>
            <a:ext cx="3038475" cy="462120"/>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444"/>
            <a:ext cx="2895600" cy="365125"/>
          </a:xfrm>
          <a:prstGeom prst="rect">
            <a:avLst/>
          </a:prstGeom>
        </p:spPr>
        <p:txBody>
          <a:bodyPr lIns="91440" tIns="45720" rIns="91440" bIns="45720"/>
          <a:lstStyle>
            <a:lvl1pPr algn="ctr">
              <a:defRPr sz="1050"/>
            </a:lvl1pPr>
          </a:lstStyle>
          <a:p>
            <a:pPr defTabSz="457200"/>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6/5/2019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fbo.gov/" TargetMode="External"/><Relationship Id="rId2" Type="http://schemas.openxmlformats.org/officeDocument/2006/relationships/hyperlink" Target="mailto:T4NG.Onramp@va.gov" TargetMode="Externa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Office of Procurement, Acquisition and Logistics</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Title 1">
            <a:extLst>
              <a:ext uri="{FF2B5EF4-FFF2-40B4-BE49-F238E27FC236}">
                <a16:creationId xmlns:a16="http://schemas.microsoft.com/office/drawing/2014/main" id="{A78ADF7D-AE36-44DF-B956-5CC7E38D4000}"/>
              </a:ext>
            </a:extLst>
          </p:cNvPr>
          <p:cNvSpPr txBox="1">
            <a:spLocks/>
          </p:cNvSpPr>
          <p:nvPr/>
        </p:nvSpPr>
        <p:spPr bwMode="auto">
          <a:xfrm>
            <a:off x="419100" y="920234"/>
            <a:ext cx="8382000" cy="52358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sysClr val="windowText" lastClr="000000"/>
                </a:solidFill>
                <a:effectLst/>
                <a:uLnTx/>
                <a:uFillTx/>
                <a:latin typeface="Calibri"/>
                <a:ea typeface="+mj-ea"/>
                <a:cs typeface="+mj-cs"/>
              </a:rPr>
              <a:t>Transformation Twenty-One </a:t>
            </a:r>
            <a:br>
              <a:rPr kumimoji="0" lang="en-US" sz="4000" b="1"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4000" b="1" i="0" u="none" strike="noStrike" kern="1200" cap="none" spc="0" normalizeH="0" baseline="0" noProof="0" dirty="0">
                <a:ln>
                  <a:noFill/>
                </a:ln>
                <a:solidFill>
                  <a:sysClr val="windowText" lastClr="000000"/>
                </a:solidFill>
                <a:effectLst/>
                <a:uLnTx/>
                <a:uFillTx/>
                <a:latin typeface="Calibri"/>
                <a:ea typeface="+mj-ea"/>
                <a:cs typeface="+mj-cs"/>
              </a:rPr>
              <a:t>Total Technology Next Generation (T4NG) On-ramp</a:t>
            </a:r>
            <a:br>
              <a:rPr kumimoji="0" lang="en-US" sz="4000" b="1" i="0" u="none" strike="noStrike" kern="1200" cap="none" spc="0" normalizeH="0" baseline="0" noProof="0" dirty="0">
                <a:ln>
                  <a:noFill/>
                </a:ln>
                <a:solidFill>
                  <a:sysClr val="windowText" lastClr="000000"/>
                </a:solidFill>
                <a:effectLst/>
                <a:uLnTx/>
                <a:uFillTx/>
                <a:latin typeface="Calibri"/>
                <a:ea typeface="+mj-ea"/>
                <a:cs typeface="+mj-cs"/>
              </a:rPr>
            </a:br>
            <a:br>
              <a:rPr kumimoji="0" lang="en-US" sz="1800" b="0"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4800" b="1" i="0" u="none" strike="noStrike" kern="1200" cap="none" spc="0" normalizeH="0" baseline="0" noProof="0" dirty="0">
                <a:ln>
                  <a:noFill/>
                </a:ln>
                <a:solidFill>
                  <a:sysClr val="windowText" lastClr="000000"/>
                </a:solidFill>
                <a:effectLst/>
                <a:uLnTx/>
                <a:uFillTx/>
                <a:latin typeface="Calibri"/>
                <a:ea typeface="+mj-ea"/>
                <a:cs typeface="+mj-cs"/>
              </a:rPr>
              <a:t>Industry Day</a:t>
            </a:r>
            <a:br>
              <a:rPr kumimoji="0" lang="en-US" sz="4400" b="0"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2800" b="0" i="0" u="none" strike="noStrike" kern="1200" cap="none" spc="0" normalizeH="0" baseline="0" noProof="0" dirty="0">
                <a:ln>
                  <a:noFill/>
                </a:ln>
                <a:solidFill>
                  <a:sysClr val="windowText" lastClr="000000"/>
                </a:solidFill>
                <a:effectLst/>
                <a:uLnTx/>
                <a:uFillTx/>
                <a:latin typeface="Calibri"/>
                <a:ea typeface="+mj-ea"/>
                <a:cs typeface="+mj-cs"/>
              </a:rPr>
              <a:t>June 6, 2019</a:t>
            </a:r>
            <a:br>
              <a:rPr kumimoji="0" lang="en-US" sz="3600" b="0"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3600" b="0" i="0" u="none" strike="noStrike" kern="1200" cap="none" spc="0" normalizeH="0" baseline="0" noProof="0" dirty="0">
                <a:ln>
                  <a:noFill/>
                </a:ln>
                <a:solidFill>
                  <a:sysClr val="windowText" lastClr="000000"/>
                </a:solidFill>
                <a:effectLst/>
                <a:uLnTx/>
                <a:uFillTx/>
                <a:latin typeface="Calibri"/>
                <a:ea typeface="+mj-ea"/>
                <a:cs typeface="+mj-cs"/>
              </a:rPr>
              <a:t> </a:t>
            </a:r>
            <a:br>
              <a:rPr kumimoji="0" lang="en-US" sz="3600" b="0"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t>Robert Kirzow</a:t>
            </a:r>
            <a:b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t>Contracting Officer</a:t>
            </a:r>
            <a:b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t>Technology Acquisition Center</a:t>
            </a:r>
            <a:b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t>(732) 795-1017</a:t>
            </a:r>
            <a:b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br>
            <a:r>
              <a:rPr kumimoji="0" lang="en-US" sz="1600" b="0" i="0" u="none" strike="noStrike" kern="1200" cap="none" spc="0" normalizeH="0" baseline="0" noProof="0" dirty="0">
                <a:ln>
                  <a:noFill/>
                </a:ln>
                <a:solidFill>
                  <a:sysClr val="windowText" lastClr="000000"/>
                </a:solidFill>
                <a:effectLst/>
                <a:uLnTx/>
                <a:uFillTx/>
                <a:latin typeface="Calibri"/>
                <a:ea typeface="+mj-ea"/>
                <a:cs typeface="+mj-cs"/>
              </a:rPr>
              <a:t>Email: Robert.Kirzow@va.gov</a:t>
            </a:r>
          </a:p>
        </p:txBody>
      </p:sp>
    </p:spTree>
    <p:extLst>
      <p:ext uri="{BB962C8B-B14F-4D97-AF65-F5344CB8AC3E}">
        <p14:creationId xmlns:p14="http://schemas.microsoft.com/office/powerpoint/2010/main" val="883471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Performance Work Statement Overview</a:t>
            </a:r>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TextBox 5">
            <a:extLst>
              <a:ext uri="{FF2B5EF4-FFF2-40B4-BE49-F238E27FC236}">
                <a16:creationId xmlns:a16="http://schemas.microsoft.com/office/drawing/2014/main" id="{D2322397-84A6-47FD-B61A-CB756BC227A5}"/>
              </a:ext>
            </a:extLst>
          </p:cNvPr>
          <p:cNvSpPr txBox="1"/>
          <p:nvPr/>
        </p:nvSpPr>
        <p:spPr>
          <a:xfrm>
            <a:off x="381000" y="1450284"/>
            <a:ext cx="8382000" cy="4154984"/>
          </a:xfrm>
          <a:prstGeom prst="rect">
            <a:avLst/>
          </a:prstGeom>
          <a:noFill/>
        </p:spPr>
        <p:txBody>
          <a:bodyPr wrap="square" rtlCol="0" anchor="ctr">
            <a:spAutoFit/>
          </a:bodyPr>
          <a:lstStyle/>
          <a:p>
            <a:pPr marL="457200" marR="0" lvl="0" indent="-45720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Task Orders may reflect a specific area of the PWS or cover multiple functional areas as functional areas are not mutually exclusive</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dirty="0">
              <a:ln>
                <a:noFill/>
              </a:ln>
              <a:solidFill>
                <a:prstClr val="black"/>
              </a:solidFill>
              <a:effectLst/>
              <a:uLnTx/>
              <a:uFillTx/>
            </a:endParaRPr>
          </a:p>
          <a:p>
            <a:pPr marL="457200" marR="0" lvl="0" indent="-45720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The PWS is broken into different sections:</a:t>
            </a:r>
          </a:p>
          <a:p>
            <a:pPr marL="687388" marR="0" lvl="2"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Applicable Documents are listed within PWS Paragraph 2.0  (Specific task orders may impose additional applicable documents).  Non-public documents will be made available through a Bidders’ Library at time of solicitation release, if necessary</a:t>
            </a:r>
          </a:p>
          <a:p>
            <a:pPr marL="687388" marR="0" lvl="2"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Functional Areas within PWS paragraph 4.0 define the services that a Contractor team will need to perform</a:t>
            </a:r>
          </a:p>
          <a:p>
            <a:pPr marL="687388" marR="0" lvl="2"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General, Technical, and Contractual requirements are defined in the remainder of the document</a:t>
            </a:r>
          </a:p>
          <a:p>
            <a:pPr marL="0" marR="0" lvl="1" indent="0" defTabSz="914400" eaLnBrk="1" fontAlgn="base" latinLnBrk="0" hangingPunct="1">
              <a:lnSpc>
                <a:spcPct val="100000"/>
              </a:lnSpc>
              <a:spcBef>
                <a:spcPct val="0"/>
              </a:spcBef>
              <a:spcAft>
                <a:spcPct val="0"/>
              </a:spcAft>
              <a:buClrTx/>
              <a:buSzTx/>
              <a:buFontTx/>
              <a:buNone/>
              <a:tabLst/>
              <a:defRPr/>
            </a:pPr>
            <a:endParaRPr kumimoji="0" lang="en-US" sz="2400" b="0" i="0" u="none" strike="noStrike" kern="0" cap="none" spc="0" normalizeH="0" baseline="0" noProof="0" dirty="0">
              <a:ln>
                <a:noFill/>
              </a:ln>
              <a:solidFill>
                <a:prstClr val="black"/>
              </a:solidFill>
              <a:effectLst/>
              <a:uLnTx/>
              <a:uFillTx/>
              <a:latin typeface="Arial" charset="0"/>
            </a:endParaRPr>
          </a:p>
        </p:txBody>
      </p:sp>
    </p:spTree>
    <p:extLst>
      <p:ext uri="{BB962C8B-B14F-4D97-AF65-F5344CB8AC3E}">
        <p14:creationId xmlns:p14="http://schemas.microsoft.com/office/powerpoint/2010/main" val="2430032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Contract Requirements</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0BD58AD2-9EE6-4422-B1B7-AE4BF349C03D}"/>
              </a:ext>
            </a:extLst>
          </p:cNvPr>
          <p:cNvSpPr txBox="1">
            <a:spLocks/>
          </p:cNvSpPr>
          <p:nvPr/>
        </p:nvSpPr>
        <p:spPr bwMode="auto">
          <a:xfrm>
            <a:off x="512618" y="1013176"/>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Reporting Requirements</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Contractor’s  Progress, Status and Management Report </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Contract Performance Report</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Status of Government Furnished Equipment Report</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Personnel Contractor Manpower Report </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Contractor Staff Roster</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Small Business Participation Report</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Veterans Employment Certification Report</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696680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Contract Requirements</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515178CE-3B80-400D-ADE9-FC67A0DDDAB6}"/>
              </a:ext>
            </a:extLst>
          </p:cNvPr>
          <p:cNvSpPr txBox="1">
            <a:spLocks/>
          </p:cNvSpPr>
          <p:nvPr/>
        </p:nvSpPr>
        <p:spPr bwMode="auto">
          <a:xfrm>
            <a:off x="1295400" y="914400"/>
            <a:ext cx="6553200" cy="495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Program Meetings and Reviews</a:t>
            </a:r>
          </a:p>
          <a:p>
            <a:pPr marL="0" marR="0" lvl="0" indent="0" defTabSz="914400" rtl="0" eaLnBrk="0" fontAlgn="base" latinLnBrk="0" hangingPunct="0">
              <a:lnSpc>
                <a:spcPct val="100000"/>
              </a:lnSpc>
              <a:spcBef>
                <a:spcPct val="20000"/>
              </a:spcBef>
              <a:spcAft>
                <a:spcPct val="0"/>
              </a:spcAft>
              <a:buClrTx/>
              <a:buSzTx/>
              <a:buFont typeface="Arial"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742950" marR="0" lvl="1" indent="-285750"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Project Office Initial Program Reviews</a:t>
            </a:r>
          </a:p>
          <a:p>
            <a:pPr marL="742950" marR="0" lvl="1" indent="-285750"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742950" marR="0" lvl="1" indent="-285750"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Post-Award Conferences</a:t>
            </a:r>
          </a:p>
          <a:p>
            <a:pPr marL="457200" marR="0" lvl="1" indent="0" defTabSz="914400" rtl="0" eaLnBrk="0" fontAlgn="base" latinLnBrk="0" hangingPunct="0">
              <a:lnSpc>
                <a:spcPct val="100000"/>
              </a:lnSpc>
              <a:spcBef>
                <a:spcPct val="20000"/>
              </a:spcBef>
              <a:spcAft>
                <a:spcPct val="0"/>
              </a:spcAft>
              <a:buClrTx/>
              <a:buSzTx/>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742950" marR="0" lvl="1" indent="-285750"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Quarterly Collective Prime Program Reviews</a:t>
            </a:r>
          </a:p>
          <a:p>
            <a:pPr marL="742950" marR="0" lvl="1" indent="-285750"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0" lang="en-US" sz="10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90168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Task Order Requirements</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429398AD-B1D0-41A2-AC49-5E262A3AC658}"/>
              </a:ext>
            </a:extLst>
          </p:cNvPr>
          <p:cNvSpPr txBox="1">
            <a:spLocks/>
          </p:cNvSpPr>
          <p:nvPr/>
        </p:nvSpPr>
        <p:spPr bwMode="auto">
          <a:xfrm>
            <a:off x="390861" y="914400"/>
            <a:ext cx="8382000" cy="502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Yes/No Bid Intentions within two working days</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Submission of Task Execution Plan within seven working days, unless otherwise specified in the RTEP</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Proposal Submissions include:  Summary, Technical Approach, and Pricing</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Proposal Submission may vary dependent upon Task Order Type</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Firm Fixed Price, T&amp;M, or Cost Reimbursement</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No Past Performance Volume required</a:t>
            </a:r>
          </a:p>
        </p:txBody>
      </p:sp>
    </p:spTree>
    <p:extLst>
      <p:ext uri="{BB962C8B-B14F-4D97-AF65-F5344CB8AC3E}">
        <p14:creationId xmlns:p14="http://schemas.microsoft.com/office/powerpoint/2010/main" val="3072628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Evaluation Approach </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3059B56A-25E0-4F94-9AAB-3FF2A30F7B66}"/>
              </a:ext>
            </a:extLst>
          </p:cNvPr>
          <p:cNvSpPr txBox="1">
            <a:spLocks/>
          </p:cNvSpPr>
          <p:nvPr/>
        </p:nvSpPr>
        <p:spPr bwMode="auto">
          <a:xfrm>
            <a:off x="491836" y="9144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lang="en-US" sz="2000" dirty="0">
                <a:solidFill>
                  <a:sysClr val="windowText" lastClr="000000"/>
                </a:solidFill>
                <a:latin typeface="Calibri"/>
              </a:rPr>
              <a:t>Majority of a</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wards will be made on a best-value, trade-off basis</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Limited to Center for Verification and Evaluation (CVE)-verified SDVOSB concerns</a:t>
            </a:r>
          </a:p>
          <a:p>
            <a:pPr lvl="0">
              <a:buFont typeface="Wingdings" pitchFamily="2" charset="2"/>
              <a:buChar char="Ø"/>
              <a:defRPr/>
            </a:pPr>
            <a:r>
              <a:rPr lang="en-US" sz="2000" dirty="0">
                <a:solidFill>
                  <a:sysClr val="windowText" lastClr="000000"/>
                </a:solidFill>
              </a:rPr>
              <a:t>To replenish the pool of SDVOSB concerns VA may elect to award up to seven (7) contracts; however, this number may be exceeded </a:t>
            </a:r>
            <a:r>
              <a:rPr lang="en-US" sz="2000">
                <a:solidFill>
                  <a:sysClr val="windowText" lastClr="000000"/>
                </a:solidFill>
              </a:rPr>
              <a:t>if it is </a:t>
            </a:r>
            <a:r>
              <a:rPr lang="en-US" sz="2000" dirty="0">
                <a:solidFill>
                  <a:sysClr val="windowText" lastClr="000000"/>
                </a:solidFill>
              </a:rPr>
              <a:t>determined to be in the VA’s </a:t>
            </a:r>
            <a:r>
              <a:rPr lang="en-US" sz="2000">
                <a:solidFill>
                  <a:sysClr val="windowText" lastClr="000000"/>
                </a:solidFill>
              </a:rPr>
              <a:t>best interest</a:t>
            </a:r>
            <a:endParaRPr lang="en-US" sz="2000" dirty="0">
              <a:solidFill>
                <a:sysClr val="windowText" lastClr="000000"/>
              </a:solidFill>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Evaluation Factors will include: Technical, Past Performance, Veterans Involvement,  </a:t>
            </a:r>
            <a:r>
              <a:rPr kumimoji="0" lang="en-US" sz="2000" b="0" u="none" strike="noStrike" kern="1200" cap="none" spc="0" normalizeH="0" baseline="0" noProof="0" dirty="0">
                <a:ln>
                  <a:noFill/>
                </a:ln>
                <a:solidFill>
                  <a:sysClr val="windowText" lastClr="000000"/>
                </a:solidFill>
                <a:effectLst/>
                <a:uLnTx/>
                <a:uFillTx/>
                <a:latin typeface="Calibri"/>
                <a:ea typeface="+mn-ea"/>
                <a:cs typeface="+mn-cs"/>
              </a:rPr>
              <a:t>Veterans Employment, </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Small Business Participation Commitment, and Price</a:t>
            </a:r>
            <a:endParaRPr kumimoji="0" lang="en-US" sz="1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Aggressive Small Business Participation goals</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Ø"/>
              <a:tabLst/>
              <a:defRPr/>
            </a:pPr>
            <a:r>
              <a:rPr lang="en-US" sz="2000" dirty="0">
                <a:solidFill>
                  <a:sysClr val="windowText" lastClr="000000"/>
                </a:solidFill>
                <a:latin typeface="Calibri"/>
              </a:rPr>
              <a:t>Contractor p</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roposed goals will be incorporated into the basic contract and utilized as part of an Offeror’s past performance score</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0" lang="en-US" sz="1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   </a:t>
            </a:r>
          </a:p>
        </p:txBody>
      </p:sp>
    </p:spTree>
    <p:extLst>
      <p:ext uri="{BB962C8B-B14F-4D97-AF65-F5344CB8AC3E}">
        <p14:creationId xmlns:p14="http://schemas.microsoft.com/office/powerpoint/2010/main" val="2658356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Evaluation Approach </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06741C2C-548C-4B44-A6FB-D0DA8D7CE868}"/>
              </a:ext>
            </a:extLst>
          </p:cNvPr>
          <p:cNvSpPr txBox="1">
            <a:spLocks/>
          </p:cNvSpPr>
          <p:nvPr/>
        </p:nvSpPr>
        <p:spPr bwMode="auto">
          <a:xfrm>
            <a:off x="533400" y="914400"/>
            <a:ext cx="8229600" cy="48716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Veteran’s Employment Factor: </a:t>
            </a:r>
          </a:p>
          <a:p>
            <a:pPr lvl="1" indent="-342900">
              <a:buFont typeface="Wingdings" pitchFamily="2" charset="2"/>
              <a:buChar char="Ø"/>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mn-cs"/>
              </a:rPr>
              <a:t>The proposal will be evaluated to determine the extent to which Veterans are employed by the Prime Offeror.  </a:t>
            </a:r>
          </a:p>
          <a:p>
            <a:pPr lvl="1" indent="-342900">
              <a:buFont typeface="Wingdings" pitchFamily="2" charset="2"/>
              <a:buChar char="Ø"/>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mn-cs"/>
              </a:rPr>
              <a:t>Definitions of a “Veteran” and “employee” are as follows: </a:t>
            </a:r>
          </a:p>
          <a:p>
            <a:pPr lvl="2" indent="-342900">
              <a:buFont typeface="Wingdings" pitchFamily="2" charset="2"/>
              <a:buChar char="Ø"/>
              <a:defRPr/>
            </a:pPr>
            <a:r>
              <a:rPr kumimoji="0" lang="en-US" sz="1200" b="0" i="0" u="none" strike="noStrike" kern="1200" cap="none" spc="0" normalizeH="0" baseline="0" noProof="0" dirty="0">
                <a:ln>
                  <a:noFill/>
                </a:ln>
                <a:solidFill>
                  <a:sysClr val="windowText" lastClr="000000"/>
                </a:solidFill>
                <a:effectLst/>
                <a:uLnTx/>
                <a:uFillTx/>
                <a:latin typeface="Calibri"/>
                <a:ea typeface="+mn-ea"/>
                <a:cs typeface="+mn-cs"/>
              </a:rPr>
              <a:t>A </a:t>
            </a:r>
            <a:r>
              <a:rPr kumimoji="0" lang="en-US" sz="1200" b="1" i="0" u="none" strike="noStrike" kern="1200" cap="none" spc="0" normalizeH="0" baseline="0" noProof="0" dirty="0">
                <a:ln>
                  <a:noFill/>
                </a:ln>
                <a:solidFill>
                  <a:sysClr val="windowText" lastClr="000000"/>
                </a:solidFill>
                <a:effectLst/>
                <a:uLnTx/>
                <a:uFillTx/>
                <a:latin typeface="Calibri"/>
                <a:ea typeface="+mn-ea"/>
                <a:cs typeface="+mn-cs"/>
              </a:rPr>
              <a:t>Veteran</a:t>
            </a:r>
            <a:r>
              <a:rPr kumimoji="0" lang="en-US" sz="1200" b="0" i="0" u="none" strike="noStrike" kern="1200" cap="none" spc="0" normalizeH="0" baseline="0" noProof="0" dirty="0">
                <a:ln>
                  <a:noFill/>
                </a:ln>
                <a:solidFill>
                  <a:sysClr val="windowText" lastClr="000000"/>
                </a:solidFill>
                <a:effectLst/>
                <a:uLnTx/>
                <a:uFillTx/>
                <a:latin typeface="Calibri"/>
                <a:ea typeface="+mn-ea"/>
                <a:cs typeface="+mn-cs"/>
              </a:rPr>
              <a:t> is defined as an honorably discharged member of active military duty, reserve or National Guard. </a:t>
            </a:r>
          </a:p>
          <a:p>
            <a:pPr lvl="2" indent="-342900">
              <a:buFont typeface="Wingdings" pitchFamily="2" charset="2"/>
              <a:buChar char="Ø"/>
              <a:defRPr/>
            </a:pPr>
            <a:r>
              <a:rPr kumimoji="0" lang="en-US" sz="1200" b="0" i="0" u="none" strike="noStrike" kern="1200" cap="none" spc="0" normalizeH="0" baseline="0" noProof="0" dirty="0">
                <a:ln>
                  <a:noFill/>
                </a:ln>
                <a:solidFill>
                  <a:sysClr val="windowText" lastClr="000000"/>
                </a:solidFill>
                <a:effectLst/>
                <a:uLnTx/>
                <a:uFillTx/>
                <a:latin typeface="Calibri"/>
                <a:ea typeface="+mn-ea"/>
                <a:cs typeface="+mn-cs"/>
              </a:rPr>
              <a:t>An </a:t>
            </a:r>
            <a:r>
              <a:rPr kumimoji="0" lang="en-US" sz="1200" b="1" i="0" u="none" strike="noStrike" kern="1200" cap="none" spc="0" normalizeH="0" baseline="0" noProof="0" dirty="0">
                <a:ln>
                  <a:noFill/>
                </a:ln>
                <a:solidFill>
                  <a:sysClr val="windowText" lastClr="000000"/>
                </a:solidFill>
                <a:effectLst/>
                <a:uLnTx/>
                <a:uFillTx/>
                <a:latin typeface="Calibri"/>
                <a:ea typeface="+mn-ea"/>
                <a:cs typeface="+mn-cs"/>
              </a:rPr>
              <a:t>employee</a:t>
            </a:r>
            <a:r>
              <a:rPr kumimoji="0" lang="en-US" sz="1200" b="0" i="0" u="none" strike="noStrike" kern="1200" cap="none" spc="0" normalizeH="0" baseline="0" noProof="0" dirty="0">
                <a:ln>
                  <a:noFill/>
                </a:ln>
                <a:solidFill>
                  <a:sysClr val="windowText" lastClr="000000"/>
                </a:solidFill>
                <a:effectLst/>
                <a:uLnTx/>
                <a:uFillTx/>
                <a:latin typeface="Calibri"/>
                <a:ea typeface="+mn-ea"/>
                <a:cs typeface="+mn-cs"/>
              </a:rPr>
              <a:t> is defined as any individual on the payroll of an employer who is an employee for purposes of the employer's withholding of Social Security taxes.</a:t>
            </a:r>
            <a:br>
              <a:rPr kumimoji="0" lang="en-US" sz="1200" b="0" i="0" u="none" strike="noStrike" kern="1200" cap="none" spc="0" normalizeH="0" baseline="0" noProof="0" dirty="0">
                <a:ln>
                  <a:noFill/>
                </a:ln>
                <a:solidFill>
                  <a:sysClr val="windowText" lastClr="000000"/>
                </a:solidFill>
                <a:effectLst/>
                <a:uLnTx/>
                <a:uFillTx/>
                <a:latin typeface="Calibri"/>
                <a:ea typeface="+mn-ea"/>
                <a:cs typeface="+mn-cs"/>
              </a:rPr>
            </a:br>
            <a:endParaRPr kumimoji="0" lang="en-US" sz="12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Currently T4NG prime contractors employ a total of 24,438 veterans </a:t>
            </a: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The number of veterans employed by T4NG prime contractors has increased by 8,199 employees since inception of T4NG</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lang="en-US" sz="2000" dirty="0">
              <a:solidFill>
                <a:sysClr val="windowText" lastClr="000000"/>
              </a:solidFill>
              <a:latin typeface="Calibri"/>
            </a:endParaRPr>
          </a:p>
          <a:p>
            <a:pPr>
              <a:buFont typeface="Wingdings" pitchFamily="2" charset="2"/>
              <a:buChar char="Ø"/>
              <a:defRPr/>
            </a:pPr>
            <a:r>
              <a:rPr lang="en-US" sz="2000" dirty="0">
                <a:solidFill>
                  <a:sysClr val="windowText" lastClr="000000"/>
                </a:solidFill>
              </a:rPr>
              <a:t>Veterans employment statistics will be incorporated into the basic contract and utilized as part of an Offeror’s past performance score</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769387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On-ramp</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9D283D31-4600-45E3-9A42-E37AA4F74D8B}"/>
              </a:ext>
            </a:extLst>
          </p:cNvPr>
          <p:cNvSpPr txBox="1">
            <a:spLocks/>
          </p:cNvSpPr>
          <p:nvPr/>
        </p:nvSpPr>
        <p:spPr bwMode="auto">
          <a:xfrm>
            <a:off x="381000" y="999973"/>
            <a:ext cx="8371609" cy="48674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The Government may utilize an On-ramp to add VOSB, SDVOSB, and/or small business Contractors under any circumstances.</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On-ramp may be conducted by any means necessary. </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Any contract awarded via an On-ramp process will share in, and in no way increase, the ceiling established for the T4NG program. </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Contracts awarded through an On-ramp shall include the same terms and conditions of this Contract and shall not exceed the remaining period of performance.</a:t>
            </a:r>
          </a:p>
        </p:txBody>
      </p:sp>
    </p:spTree>
    <p:extLst>
      <p:ext uri="{BB962C8B-B14F-4D97-AF65-F5344CB8AC3E}">
        <p14:creationId xmlns:p14="http://schemas.microsoft.com/office/powerpoint/2010/main" val="3470913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Off-ramp</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E728DF51-A6DB-4175-B7BF-F480FE140E70}"/>
              </a:ext>
            </a:extLst>
          </p:cNvPr>
          <p:cNvSpPr txBox="1">
            <a:spLocks/>
          </p:cNvSpPr>
          <p:nvPr/>
        </p:nvSpPr>
        <p:spPr bwMode="auto">
          <a:xfrm>
            <a:off x="506535" y="894270"/>
            <a:ext cx="8180265" cy="50694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The Government, in its sole discretion, may exercise the Off-ramp if any of the following events occur: </a:t>
            </a:r>
          </a:p>
          <a:p>
            <a:pPr marL="742950" marR="0" lvl="1" indent="-28575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mn-cs"/>
              </a:rPr>
              <a:t>A T4NG SDVOSB or VOSB contract holder that was not awarded in Step One and no longer qualifies as a SDVOSB or VOSB because it is acquired by a non-SDVOSB or non-VOSB concern or is no longer listed as verified in the VIP database as a result of losing ownership and/or control of the company; </a:t>
            </a:r>
          </a:p>
          <a:p>
            <a:pPr marL="742950" marR="0" lvl="1" indent="-28575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mn-cs"/>
              </a:rPr>
              <a:t>A small business T4NG contract holder that was not awarded in Step One and no longer qualifies as a small business because it is acquired by a large business; or </a:t>
            </a:r>
          </a:p>
          <a:p>
            <a:pPr marL="742950" marR="0" lvl="1" indent="-28575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mn-cs"/>
              </a:rPr>
              <a:t>A small business that was not awarded a contract in Step One and cannot re-certify as a small business at the end of the fifth year IAW 13 CFR 121.404(g)(3). </a:t>
            </a:r>
          </a:p>
          <a:p>
            <a:pPr marL="457200" marR="0" lvl="1" indent="0" algn="l" defTabSz="914400" rtl="0" eaLnBrk="0" fontAlgn="base" latinLnBrk="0" hangingPunct="0">
              <a:lnSpc>
                <a:spcPct val="100000"/>
              </a:lnSpc>
              <a:spcBef>
                <a:spcPct val="20000"/>
              </a:spcBef>
              <a:spcAft>
                <a:spcPct val="0"/>
              </a:spcAft>
              <a:buClrTx/>
              <a:buSzTx/>
              <a:buNone/>
              <a:tabLst/>
              <a:defRPr/>
            </a:pPr>
            <a:endParaRPr kumimoji="0" lang="en-US" sz="16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If the Government elects to exercise the Off-ramp, the Contractor will be removed from the program and thus will not be eligible to propose on any T4NG task order competitions.</a:t>
            </a:r>
          </a:p>
        </p:txBody>
      </p:sp>
    </p:spTree>
    <p:extLst>
      <p:ext uri="{BB962C8B-B14F-4D97-AF65-F5344CB8AC3E}">
        <p14:creationId xmlns:p14="http://schemas.microsoft.com/office/powerpoint/2010/main" val="2889040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Joint Ventures</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3D4CBA83-07BE-4C0B-B4B8-3BFC708A85EF}"/>
              </a:ext>
            </a:extLst>
          </p:cNvPr>
          <p:cNvSpPr txBox="1">
            <a:spLocks/>
          </p:cNvSpPr>
          <p:nvPr/>
        </p:nvSpPr>
        <p:spPr bwMode="auto">
          <a:xfrm>
            <a:off x="506535" y="894270"/>
            <a:ext cx="8180265" cy="50694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Joint Ventures (</a:t>
            </a:r>
            <a:r>
              <a:rPr lang="en-US" sz="2000" dirty="0">
                <a:solidFill>
                  <a:sysClr val="windowText" lastClr="000000"/>
                </a:solidFill>
                <a:latin typeface="Calibri"/>
              </a:rPr>
              <a:t>JVs) </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under the Small Business Administration’s All Small Mentor-Protégé Program will be permitted to submit proposals</a:t>
            </a:r>
          </a:p>
          <a:p>
            <a:pPr>
              <a:buFont typeface="Wingdings" panose="05000000000000000000" pitchFamily="2" charset="2"/>
              <a:buChar char="Ø"/>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a:buFont typeface="Wingdings" panose="05000000000000000000" pitchFamily="2" charset="2"/>
              <a:buChar char="Ø"/>
              <a:defRPr/>
            </a:pPr>
            <a:r>
              <a:rPr lang="en-US" sz="2000" dirty="0">
                <a:solidFill>
                  <a:sysClr val="windowText" lastClr="000000"/>
                </a:solidFill>
              </a:rPr>
              <a:t>JV must be CVE-verified as a SDVOSB under the applicable NAICS code at time of proposal submission, as well as at time of award to be eligible</a:t>
            </a:r>
          </a:p>
          <a:p>
            <a:pPr>
              <a:buFont typeface="Wingdings" panose="05000000000000000000" pitchFamily="2" charset="2"/>
              <a:buChar char="Ø"/>
              <a:defRPr/>
            </a:pPr>
            <a:endParaRPr lang="en-US" sz="2000" dirty="0">
              <a:solidFill>
                <a:sysClr val="windowText" lastClr="000000"/>
              </a:solidFill>
            </a:endParaRPr>
          </a:p>
          <a:p>
            <a:pPr>
              <a:buFont typeface="Wingdings" panose="05000000000000000000" pitchFamily="2" charset="2"/>
              <a:buChar char="Ø"/>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Only one (1) proposal per legal entity may be submitted for consideration</a:t>
            </a:r>
          </a:p>
          <a:p>
            <a:pPr marL="0" indent="0">
              <a:buNone/>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a:buFont typeface="Wingdings" panose="05000000000000000000" pitchFamily="2" charset="2"/>
              <a:buChar char="Ø"/>
              <a:defRPr/>
            </a:pPr>
            <a:r>
              <a:rPr lang="en-US" sz="2000" dirty="0">
                <a:solidFill>
                  <a:sysClr val="windowText" lastClr="000000"/>
                </a:solidFill>
                <a:latin typeface="Calibri"/>
              </a:rPr>
              <a:t>Current T4NG prime contractors will be permitted to submit a proposal as part of an approved JV</a:t>
            </a:r>
          </a:p>
          <a:p>
            <a:pPr marL="0" indent="0">
              <a:buNone/>
              <a:defRPr/>
            </a:pPr>
            <a:endParaRPr lang="en-US" sz="2000" dirty="0">
              <a:solidFill>
                <a:sysClr val="windowText" lastClr="000000"/>
              </a:solidFill>
              <a:latin typeface="Calibri"/>
            </a:endParaRPr>
          </a:p>
          <a:p>
            <a:pPr>
              <a:buFont typeface="Wingdings" panose="05000000000000000000" pitchFamily="2" charset="2"/>
              <a:buChar char="Ø"/>
              <a:defRPr/>
            </a:pPr>
            <a:r>
              <a:rPr lang="en-US" sz="2000" dirty="0">
                <a:solidFill>
                  <a:sysClr val="windowText" lastClr="000000"/>
                </a:solidFill>
                <a:latin typeface="Calibri"/>
              </a:rPr>
              <a:t>SDVOSB that is not a current T4NG prime contractor may submit a proposal on its behalf and as part of an approved JV</a:t>
            </a:r>
          </a:p>
          <a:p>
            <a:pPr>
              <a:buFont typeface="Wingdings" panose="05000000000000000000" pitchFamily="2" charset="2"/>
              <a:buChar char="Ø"/>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a:buFont typeface="Wingdings" panose="05000000000000000000" pitchFamily="2" charset="2"/>
              <a:buChar char="Ø"/>
              <a:defRPr/>
            </a:pPr>
            <a:endParaRPr kumimoji="0" lang="en-US" sz="2000" b="0" i="0" u="none" strike="noStrike" kern="1200" cap="none" spc="0" normalizeH="0" baseline="0" noProof="0" dirty="0">
              <a:ln>
                <a:noFill/>
              </a:ln>
              <a:solidFill>
                <a:sysClr val="windowText" lastClr="000000"/>
              </a:solidFill>
              <a:effectLst/>
              <a:highlight>
                <a:srgbClr val="FFFF00"/>
              </a:highlight>
              <a:uLnTx/>
              <a:uFillTx/>
              <a:latin typeface="Calibri"/>
              <a:ea typeface="+mn-ea"/>
              <a:cs typeface="+mn-cs"/>
            </a:endParaRPr>
          </a:p>
        </p:txBody>
      </p:sp>
    </p:spTree>
    <p:extLst>
      <p:ext uri="{BB962C8B-B14F-4D97-AF65-F5344CB8AC3E}">
        <p14:creationId xmlns:p14="http://schemas.microsoft.com/office/powerpoint/2010/main" val="3980760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Draft Acquisition Schedule</a:t>
            </a:r>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033322F6-C81E-418D-B7FA-4FE152D63831}"/>
              </a:ext>
            </a:extLst>
          </p:cNvPr>
          <p:cNvSpPr txBox="1">
            <a:spLocks/>
          </p:cNvSpPr>
          <p:nvPr/>
        </p:nvSpPr>
        <p:spPr bwMode="auto">
          <a:xfrm>
            <a:off x="457200" y="1109334"/>
            <a:ext cx="8229600" cy="452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Draft RFP and Q&amp;As Release – September 2019</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RFP Release – November 2019</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Contract Award(s) Effective – March 6, 2021</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23031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Administrative Remarks</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7" name="Content Placeholder 2">
            <a:extLst>
              <a:ext uri="{FF2B5EF4-FFF2-40B4-BE49-F238E27FC236}">
                <a16:creationId xmlns:a16="http://schemas.microsoft.com/office/drawing/2014/main" id="{E7202979-A76C-4CCD-8FA3-53F57E930A48}"/>
              </a:ext>
            </a:extLst>
          </p:cNvPr>
          <p:cNvSpPr txBox="1">
            <a:spLocks/>
          </p:cNvSpPr>
          <p:nvPr/>
        </p:nvSpPr>
        <p:spPr bwMode="auto">
          <a:xfrm>
            <a:off x="491836" y="1009650"/>
            <a:ext cx="8229600" cy="4838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marR="0" lvl="0" indent="174625" algn="l" defTabSz="914400" rtl="0" eaLnBrk="0" fontAlgn="base" latinLnBrk="0" hangingPunct="0">
              <a:lnSpc>
                <a:spcPct val="110000"/>
              </a:lnSpc>
              <a:spcBef>
                <a:spcPct val="5000"/>
              </a:spcBef>
              <a:spcAft>
                <a:spcPct val="0"/>
              </a:spcAft>
              <a:buClr>
                <a:sysClr val="windowText" lastClr="000000"/>
              </a:buClr>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Questions shall be submitted via email to </a:t>
            </a:r>
            <a:r>
              <a:rPr kumimoji="0" lang="en-US" sz="2000" b="0" i="0" u="none" strike="noStrike" kern="1200" cap="none" spc="0" normalizeH="0" baseline="0" noProof="0" dirty="0">
                <a:ln>
                  <a:noFill/>
                </a:ln>
                <a:solidFill>
                  <a:srgbClr val="FF0000"/>
                </a:solidFill>
                <a:effectLst/>
                <a:uLnTx/>
                <a:uFillTx/>
                <a:latin typeface="Calibri"/>
                <a:ea typeface="+mn-ea"/>
                <a:cs typeface="+mn-cs"/>
                <a:hlinkClick r:id="rId2"/>
              </a:rPr>
              <a:t>T4NG.Onramp@va.gov</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a:t>
            </a:r>
          </a:p>
          <a:p>
            <a:pPr marL="742950" marR="0" lvl="1" indent="174625" algn="l" defTabSz="914400" rtl="0" eaLnBrk="0" fontAlgn="base" latinLnBrk="0" hangingPunct="0">
              <a:lnSpc>
                <a:spcPct val="110000"/>
              </a:lnSpc>
              <a:spcBef>
                <a:spcPct val="5000"/>
              </a:spcBef>
              <a:spcAft>
                <a:spcPct val="0"/>
              </a:spcAft>
              <a:buClr>
                <a:sysClr val="windowText" lastClr="000000"/>
              </a:buClr>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Please reference “T4NG On-ramp Questions” in the subject line.</a:t>
            </a:r>
          </a:p>
          <a:p>
            <a:pPr marL="742950" marR="0" lvl="1" indent="174625" algn="l" defTabSz="914400" rtl="0" eaLnBrk="0" fontAlgn="base" latinLnBrk="0" hangingPunct="0">
              <a:lnSpc>
                <a:spcPct val="110000"/>
              </a:lnSpc>
              <a:spcBef>
                <a:spcPct val="5000"/>
              </a:spcBef>
              <a:spcAft>
                <a:spcPct val="0"/>
              </a:spcAft>
              <a:buClr>
                <a:sysClr val="windowText" lastClr="000000"/>
              </a:buClr>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 Answers to Questions will be posted to Federal Business Opportunities (FBO) prior to solicitation release.  </a:t>
            </a:r>
          </a:p>
          <a:p>
            <a:pPr marL="3175" marR="0" lvl="0" indent="174625" algn="l" defTabSz="914400" rtl="0" eaLnBrk="0" fontAlgn="base" latinLnBrk="0" hangingPunct="0">
              <a:lnSpc>
                <a:spcPct val="110000"/>
              </a:lnSpc>
              <a:spcBef>
                <a:spcPct val="5000"/>
              </a:spcBef>
              <a:spcAft>
                <a:spcPct val="0"/>
              </a:spcAft>
              <a:buClr>
                <a:sysClr val="windowText" lastClr="000000"/>
              </a:buClr>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All information provided is related to the anticipated strategy and is subject to change. </a:t>
            </a:r>
          </a:p>
          <a:p>
            <a:pPr marL="3175" marR="0" lvl="0" indent="174625" algn="l" defTabSz="914400" rtl="0" eaLnBrk="0" fontAlgn="base" latinLnBrk="0" hangingPunct="0">
              <a:lnSpc>
                <a:spcPct val="110000"/>
              </a:lnSpc>
              <a:spcBef>
                <a:spcPct val="5000"/>
              </a:spcBef>
              <a:spcAft>
                <a:spcPct val="0"/>
              </a:spcAft>
              <a:buClr>
                <a:sysClr val="windowText" lastClr="000000"/>
              </a:buClr>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 Information concerning this Industry Day, such as Briefings, Questions and Answers (Q&amp;A), etc. will be posted online at the following website: </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hlinkClick r:id="rId3"/>
              </a:rPr>
              <a:t>https://www.fbo.gov/</a:t>
            </a: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682042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Frequently Asked Questions</a:t>
            </a:r>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87F776DE-2904-41FF-A90D-27432395B36C}"/>
              </a:ext>
            </a:extLst>
          </p:cNvPr>
          <p:cNvSpPr txBox="1">
            <a:spLocks/>
          </p:cNvSpPr>
          <p:nvPr/>
        </p:nvSpPr>
        <p:spPr bwMode="auto">
          <a:xfrm>
            <a:off x="533400" y="1102407"/>
            <a:ext cx="8229600" cy="47649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Question: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Can you advise/confirm if the On-ramp is only for VOSB, SDVOSB, and/or small business Contractors at this time?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Answer: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The On-ramp will be limited to SDVOSB concerns. </a:t>
            </a: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US"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0" lvl="0" indent="0">
              <a:buNone/>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Question: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How many On-ramp awards are being considered? </a:t>
            </a:r>
          </a:p>
          <a:p>
            <a:pPr marL="0" lvl="0" indent="0">
              <a:buNone/>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Answer: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VA may elect to award up to seven (7) contracts; however, this number may be exceeded if it determined to be in the VA’s best intere</a:t>
            </a:r>
            <a:r>
              <a:rPr lang="en-US" sz="1800" dirty="0">
                <a:solidFill>
                  <a:sysClr val="windowText" lastClr="000000"/>
                </a:solidFill>
                <a:latin typeface="Calibri"/>
              </a:rPr>
              <a:t>st.</a:t>
            </a:r>
            <a:endParaRPr lang="en-US" sz="1800" dirty="0">
              <a:solidFill>
                <a:sysClr val="windowText" lastClr="000000"/>
              </a:solidFill>
            </a:endParaRPr>
          </a:p>
          <a:p>
            <a:pPr marL="0" lvl="0" indent="0">
              <a:buNone/>
              <a:defRPr/>
            </a:pPr>
            <a:endParaRPr lang="en-US" sz="1800" dirty="0">
              <a:solidFill>
                <a:sysClr val="windowText" lastClr="000000"/>
              </a:solidFill>
            </a:endParaRP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Question: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Will there be an On-ramp for other business types?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Answer: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No, it will be limited to SDVOSBs.  </a:t>
            </a: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US"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Question: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Do you have an expected (or hoped for) time period for a T4NG On-ramp?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Answer: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The Government currently is projecting the release of a draft RFP in September 2019, and the RFP release in November 2019.</a:t>
            </a:r>
          </a:p>
        </p:txBody>
      </p:sp>
    </p:spTree>
    <p:extLst>
      <p:ext uri="{BB962C8B-B14F-4D97-AF65-F5344CB8AC3E}">
        <p14:creationId xmlns:p14="http://schemas.microsoft.com/office/powerpoint/2010/main" val="496413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Frequently Asked Questions</a:t>
            </a:r>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CF80BC55-F56A-4C14-843A-CCB1773F567D}"/>
              </a:ext>
            </a:extLst>
          </p:cNvPr>
          <p:cNvSpPr txBox="1">
            <a:spLocks/>
          </p:cNvSpPr>
          <p:nvPr/>
        </p:nvSpPr>
        <p:spPr bwMode="auto">
          <a:xfrm>
            <a:off x="481445" y="8382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Question: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Will a JV (under SBA’s All Small Mentor-Protégé Program (ASMPP)) that is CVE-verified as a SDVOSB be eligible for the On-ramp? </a:t>
            </a:r>
          </a:p>
          <a:p>
            <a:pPr marL="0" lvl="0" indent="0">
              <a:buNone/>
              <a:defRPr/>
            </a:pPr>
            <a:r>
              <a:rPr lang="en-US" sz="1800" b="1" dirty="0">
                <a:solidFill>
                  <a:sysClr val="windowText" lastClr="000000"/>
                </a:solidFill>
                <a:latin typeface="Calibri"/>
              </a:rPr>
              <a:t>Answer: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Yes; however, the JV must </a:t>
            </a:r>
            <a:r>
              <a:rPr lang="en-US" sz="1800" dirty="0">
                <a:solidFill>
                  <a:sysClr val="windowText" lastClr="000000"/>
                </a:solidFill>
              </a:rPr>
              <a:t>be CVE-verified as a SDVOSB under the applicable NAICS code at time of proposal submission, as well as at time of award.</a:t>
            </a:r>
          </a:p>
          <a:p>
            <a:pPr marL="0" lvl="0" indent="0">
              <a:buNone/>
              <a:defRPr/>
            </a:pPr>
            <a:endParaRPr lang="en-US" sz="1800" dirty="0">
              <a:solidFill>
                <a:sysClr val="windowText" lastClr="000000"/>
              </a:solidFill>
            </a:endParaRP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Question: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Would the government allow a SBA approved Mentor Protégé JV to bid on the T4NG as a Prime if only the protégé (Managing Member) is a SDVOSB?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Answer: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In order to be eligible for award consideration, a JV will be required to be CVE-verified as SDVOSB under the applicable NAICS code at time of proposal submission, as well as at time of award.</a:t>
            </a: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US"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Question: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Will current T4NG SDVOSBs/VOSBs that have grown out of VOSB/SDVOSB status be allowed to continue to participate on T4NG as a VOSB/SDVOSB?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ysClr val="windowText" lastClr="000000"/>
                </a:solidFill>
                <a:effectLst/>
                <a:uLnTx/>
                <a:uFillTx/>
                <a:latin typeface="Calibri"/>
                <a:ea typeface="+mn-ea"/>
                <a:cs typeface="+mn-cs"/>
              </a:rPr>
              <a:t>Answer:  </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No, once current primes are required to recertify their size status, any entity that has outgrown VOSB/SDVOSB status will not be permitted to continue participating as a VOSB/SDVOSB, but rather as a Large Business.  </a:t>
            </a:r>
          </a:p>
        </p:txBody>
      </p:sp>
    </p:spTree>
    <p:extLst>
      <p:ext uri="{BB962C8B-B14F-4D97-AF65-F5344CB8AC3E}">
        <p14:creationId xmlns:p14="http://schemas.microsoft.com/office/powerpoint/2010/main" val="380884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944A50-626A-4B4F-A049-79B8D020D4A3}"/>
              </a:ext>
            </a:extLst>
          </p:cNvPr>
          <p:cNvSpPr>
            <a:spLocks noGrp="1"/>
          </p:cNvSpPr>
          <p:nvPr>
            <p:ph idx="1"/>
          </p:nvPr>
        </p:nvSpPr>
        <p:spPr/>
        <p:txBody>
          <a:bodyPr>
            <a:normAutofit fontScale="92500" lnSpcReduction="20000"/>
          </a:bodyPr>
          <a:lstStyle/>
          <a:p>
            <a:pPr marL="0" indent="0">
              <a:buNone/>
            </a:pPr>
            <a:r>
              <a:rPr lang="en-US" sz="1800" b="1" dirty="0"/>
              <a:t>Question:</a:t>
            </a:r>
            <a:r>
              <a:rPr lang="en-US" sz="1800" dirty="0"/>
              <a:t> Please confirm the Sample Tasks to which bidders will have to respond will be the same as those used in the initial T4NG competition.  </a:t>
            </a:r>
          </a:p>
          <a:p>
            <a:pPr marL="0" indent="0">
              <a:buNone/>
            </a:pPr>
            <a:r>
              <a:rPr lang="en-US" sz="1800" b="1" dirty="0"/>
              <a:t>Answer:</a:t>
            </a:r>
            <a:r>
              <a:rPr lang="en-US" sz="1800" dirty="0"/>
              <a:t> Any Sample Task associated with the T4NG On-ramp Solicitation will be not be the same as previously utilized. New Sample Tasks would be included in the Solicitation.</a:t>
            </a:r>
          </a:p>
          <a:p>
            <a:pPr marL="0" indent="0">
              <a:buNone/>
            </a:pPr>
            <a:endParaRPr lang="en-US" sz="1800" dirty="0"/>
          </a:p>
          <a:p>
            <a:pPr marL="0" indent="0">
              <a:buNone/>
            </a:pPr>
            <a:r>
              <a:rPr lang="en-US" sz="1800" b="1" dirty="0"/>
              <a:t>Question: </a:t>
            </a:r>
            <a:r>
              <a:rPr lang="en-US" sz="1800" dirty="0"/>
              <a:t>Please confirm the VA will accept and evaluate past performance of all member companies in a Joint Venture as past performance for the "Prime Offeror."</a:t>
            </a:r>
          </a:p>
          <a:p>
            <a:pPr marL="0" indent="0">
              <a:buNone/>
            </a:pPr>
            <a:r>
              <a:rPr lang="en-US" sz="1800" b="1" dirty="0"/>
              <a:t>Answer:</a:t>
            </a:r>
            <a:r>
              <a:rPr lang="en-US" sz="1800" dirty="0"/>
              <a:t> The specifics on how past performance will be evaluated are not yet finalized and will be provided at a later date.</a:t>
            </a:r>
          </a:p>
          <a:p>
            <a:pPr marL="0" indent="0">
              <a:buNone/>
            </a:pPr>
            <a:endParaRPr lang="en-US" sz="1800" dirty="0"/>
          </a:p>
          <a:p>
            <a:pPr marL="0" indent="0">
              <a:buNone/>
            </a:pPr>
            <a:r>
              <a:rPr lang="en-US" sz="1800" b="1" dirty="0"/>
              <a:t>Question:</a:t>
            </a:r>
            <a:r>
              <a:rPr lang="en-US" sz="1800" dirty="0"/>
              <a:t> VA received several questions asking to revise various terms and conditions and/or clauses as part of the On-ramp. </a:t>
            </a:r>
          </a:p>
          <a:p>
            <a:pPr marL="0" indent="0">
              <a:buNone/>
            </a:pPr>
            <a:r>
              <a:rPr lang="en-US" sz="1800" b="1" dirty="0"/>
              <a:t>Answer:</a:t>
            </a:r>
            <a:r>
              <a:rPr lang="en-US" sz="1800" dirty="0"/>
              <a:t> The On-ramp requirements/clauses will remain consistent with the current T4NG contract. Since the On-ramp awardees are being added to an existing contract, the terms and conditions of the On-ramp shall be consistent with the current T4NG contracts and any subsequent modifications thereto. However, it should be noted that the basis of award and proposal submission instructions for the On-ramp may be updated/revised from the previous T4NG Solicitation.</a:t>
            </a:r>
          </a:p>
          <a:p>
            <a:pPr marL="0" indent="0">
              <a:buNone/>
            </a:pPr>
            <a:endParaRPr lang="en-US" sz="1800" dirty="0"/>
          </a:p>
        </p:txBody>
      </p:sp>
      <p:sp>
        <p:nvSpPr>
          <p:cNvPr id="3" name="Slide Number Placeholder 2">
            <a:extLst>
              <a:ext uri="{FF2B5EF4-FFF2-40B4-BE49-F238E27FC236}">
                <a16:creationId xmlns:a16="http://schemas.microsoft.com/office/drawing/2014/main" id="{401B4774-13E3-44D9-A59E-4CA2CB27BC5E}"/>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3479F37A-39C4-44C3-BEFC-0A1DFB058196}"/>
              </a:ext>
            </a:extLst>
          </p:cNvPr>
          <p:cNvSpPr>
            <a:spLocks noGrp="1"/>
          </p:cNvSpPr>
          <p:nvPr>
            <p:ph type="title"/>
          </p:nvPr>
        </p:nvSpPr>
        <p:spPr/>
        <p:txBody>
          <a:bodyPr>
            <a:normAutofit/>
          </a:bodyPr>
          <a:lstStyle/>
          <a:p>
            <a:r>
              <a:rPr lang="en-US" sz="3200" dirty="0">
                <a:solidFill>
                  <a:prstClr val="white"/>
                </a:solidFill>
              </a:rPr>
              <a:t>Frequently Asked Questions</a:t>
            </a:r>
            <a:endParaRPr lang="en-US" dirty="0"/>
          </a:p>
        </p:txBody>
      </p:sp>
    </p:spTree>
    <p:extLst>
      <p:ext uri="{BB962C8B-B14F-4D97-AF65-F5344CB8AC3E}">
        <p14:creationId xmlns:p14="http://schemas.microsoft.com/office/powerpoint/2010/main" val="2533258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1E83F0-057E-4A25-AD4D-0A69401851B5}"/>
              </a:ext>
            </a:extLst>
          </p:cNvPr>
          <p:cNvSpPr>
            <a:spLocks noGrp="1"/>
          </p:cNvSpPr>
          <p:nvPr>
            <p:ph idx="1"/>
          </p:nvPr>
        </p:nvSpPr>
        <p:spPr/>
        <p:txBody>
          <a:bodyPr>
            <a:normAutofit/>
          </a:bodyPr>
          <a:lstStyle/>
          <a:p>
            <a:pPr marL="0" indent="0">
              <a:buNone/>
            </a:pPr>
            <a:r>
              <a:rPr lang="en-US" sz="1800" b="1" dirty="0"/>
              <a:t>Question:</a:t>
            </a:r>
            <a:r>
              <a:rPr lang="en-US" sz="1800" dirty="0"/>
              <a:t> How many primes are you targeting to On-ramp on the Large Business track?</a:t>
            </a:r>
          </a:p>
          <a:p>
            <a:pPr marL="0" indent="0">
              <a:buNone/>
            </a:pPr>
            <a:r>
              <a:rPr lang="en-US" sz="1800" b="1" dirty="0"/>
              <a:t>Answer:</a:t>
            </a:r>
            <a:r>
              <a:rPr lang="en-US" sz="1800" dirty="0"/>
              <a:t> None. Award to large business primes is not currently anticipated for the On-ramp.</a:t>
            </a:r>
          </a:p>
          <a:p>
            <a:pPr marL="0" indent="0">
              <a:buNone/>
            </a:pPr>
            <a:endParaRPr lang="en-US" sz="1800" dirty="0"/>
          </a:p>
          <a:p>
            <a:pPr marL="0" indent="0">
              <a:buNone/>
            </a:pPr>
            <a:r>
              <a:rPr lang="en-US" sz="1800" b="1" dirty="0"/>
              <a:t>Question:</a:t>
            </a:r>
            <a:r>
              <a:rPr lang="en-US" sz="1800" dirty="0"/>
              <a:t> If joint ventures are allowed to bid, will an SBA approved mentor-protégé agreement allow an SDVOSB and non SDVOSB joint venture to bid as a prime offeror on the SDVOSB track?</a:t>
            </a:r>
          </a:p>
          <a:p>
            <a:pPr marL="0" indent="0">
              <a:buNone/>
            </a:pPr>
            <a:r>
              <a:rPr lang="en-US" sz="1800" b="1" dirty="0"/>
              <a:t>Answer: </a:t>
            </a:r>
            <a:r>
              <a:rPr lang="en-US" sz="1800" dirty="0"/>
              <a:t>Yes; however, the JV must be CVE-verified as a SDVOSB under the applicable NAICS code at time of proposal submission, as well as at time of award.</a:t>
            </a:r>
          </a:p>
          <a:p>
            <a:pPr marL="0" indent="0">
              <a:buNone/>
            </a:pPr>
            <a:endParaRPr lang="en-US" sz="1800" dirty="0"/>
          </a:p>
          <a:p>
            <a:pPr marL="0" indent="0">
              <a:buNone/>
            </a:pPr>
            <a:r>
              <a:rPr lang="en-US" sz="1800" b="1" dirty="0"/>
              <a:t>Question: </a:t>
            </a:r>
            <a:r>
              <a:rPr lang="en-US" sz="1800" dirty="0"/>
              <a:t>Can a major subcontractor be non exclusive to a single SDVOSB prime and support multiple SDVOSB prime bids?</a:t>
            </a:r>
          </a:p>
          <a:p>
            <a:pPr marL="0" indent="0">
              <a:buNone/>
            </a:pPr>
            <a:r>
              <a:rPr lang="en-US" sz="1800" b="1" dirty="0"/>
              <a:t>Answer: </a:t>
            </a:r>
            <a:r>
              <a:rPr lang="en-US" sz="1800" dirty="0"/>
              <a:t>A company may be a subcontractor to more than one prime Offeror.</a:t>
            </a:r>
          </a:p>
          <a:p>
            <a:pPr marL="0" indent="0">
              <a:buNone/>
            </a:pPr>
            <a:endParaRPr lang="en-US" sz="1800" dirty="0"/>
          </a:p>
        </p:txBody>
      </p:sp>
      <p:sp>
        <p:nvSpPr>
          <p:cNvPr id="3" name="Slide Number Placeholder 2">
            <a:extLst>
              <a:ext uri="{FF2B5EF4-FFF2-40B4-BE49-F238E27FC236}">
                <a16:creationId xmlns:a16="http://schemas.microsoft.com/office/drawing/2014/main" id="{F61AD690-AF41-4E29-BB29-CF688CB52796}"/>
              </a:ext>
            </a:extLst>
          </p:cNvPr>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a:extLst>
              <a:ext uri="{FF2B5EF4-FFF2-40B4-BE49-F238E27FC236}">
                <a16:creationId xmlns:a16="http://schemas.microsoft.com/office/drawing/2014/main" id="{E0E1DC87-CE92-4510-942B-0A472A67CD3F}"/>
              </a:ext>
            </a:extLst>
          </p:cNvPr>
          <p:cNvSpPr>
            <a:spLocks noGrp="1"/>
          </p:cNvSpPr>
          <p:nvPr>
            <p:ph type="title"/>
          </p:nvPr>
        </p:nvSpPr>
        <p:spPr/>
        <p:txBody>
          <a:bodyPr>
            <a:normAutofit/>
          </a:bodyPr>
          <a:lstStyle/>
          <a:p>
            <a:r>
              <a:rPr lang="en-US" sz="3200" dirty="0">
                <a:solidFill>
                  <a:prstClr val="white"/>
                </a:solidFill>
              </a:rPr>
              <a:t>Frequently Asked Questions</a:t>
            </a:r>
            <a:endParaRPr lang="en-US" dirty="0"/>
          </a:p>
        </p:txBody>
      </p:sp>
    </p:spTree>
    <p:extLst>
      <p:ext uri="{BB962C8B-B14F-4D97-AF65-F5344CB8AC3E}">
        <p14:creationId xmlns:p14="http://schemas.microsoft.com/office/powerpoint/2010/main" val="2849385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CAD9F2-468D-4F59-8093-38B32FC27986}"/>
              </a:ext>
            </a:extLst>
          </p:cNvPr>
          <p:cNvSpPr>
            <a:spLocks noGrp="1"/>
          </p:cNvSpPr>
          <p:nvPr>
            <p:ph idx="1"/>
          </p:nvPr>
        </p:nvSpPr>
        <p:spPr/>
        <p:txBody>
          <a:bodyPr>
            <a:normAutofit lnSpcReduction="10000"/>
          </a:bodyPr>
          <a:lstStyle/>
          <a:p>
            <a:pPr marL="0" indent="0">
              <a:buNone/>
            </a:pPr>
            <a:r>
              <a:rPr lang="en-US" sz="1800" b="1" dirty="0"/>
              <a:t>Question:</a:t>
            </a:r>
            <a:r>
              <a:rPr lang="en-US" sz="1800" dirty="0"/>
              <a:t> Given the substantial interest from “Joint Venture” SDVOSBs, which utilize SBA’s Mentor/Protégé program and include large business mentors, to compete for the T4NG On Ramp, will the TAC consider some mechanisms to level the playing field for “stand alone” SDVOSBs? For example, would there be any consideration for reserving some awards exclusively for “stand alone” SDVOSBs?</a:t>
            </a:r>
          </a:p>
          <a:p>
            <a:pPr marL="0" indent="0">
              <a:buNone/>
            </a:pPr>
            <a:r>
              <a:rPr lang="en-US" sz="1800" b="1" dirty="0"/>
              <a:t>Answer:</a:t>
            </a:r>
            <a:r>
              <a:rPr lang="en-US" sz="1800" dirty="0"/>
              <a:t> VA does not anticipate doing this. </a:t>
            </a:r>
          </a:p>
          <a:p>
            <a:pPr marL="0" indent="0">
              <a:buNone/>
            </a:pPr>
            <a:endParaRPr lang="en-US" sz="1800" dirty="0"/>
          </a:p>
          <a:p>
            <a:pPr marL="0" indent="0">
              <a:buNone/>
            </a:pPr>
            <a:r>
              <a:rPr lang="en-US" sz="1800" b="1" dirty="0"/>
              <a:t>Question:</a:t>
            </a:r>
            <a:r>
              <a:rPr lang="en-US" sz="1800" dirty="0"/>
              <a:t> Given that the On-ramp is open exclusively to SDVOSBs, would the TAC consider requesting a VAAR deviation to alter the “Vets Involvement” Factor, so that “stand alone” SDVOSBs can be afforded “Full Credit” while “Joint Venture” SDVOSBs formed by large businesses receive less consideration?    </a:t>
            </a:r>
          </a:p>
          <a:p>
            <a:pPr marL="0" indent="0">
              <a:buNone/>
            </a:pPr>
            <a:r>
              <a:rPr lang="en-US" sz="1800" b="1" dirty="0"/>
              <a:t>Answer:</a:t>
            </a:r>
            <a:r>
              <a:rPr lang="en-US" sz="1800" dirty="0"/>
              <a:t> VA is not considering this approach at this time.</a:t>
            </a:r>
          </a:p>
          <a:p>
            <a:pPr marL="0" indent="0">
              <a:buNone/>
            </a:pPr>
            <a:endParaRPr lang="en-US" sz="1800" dirty="0"/>
          </a:p>
          <a:p>
            <a:pPr marL="0" indent="0">
              <a:buNone/>
            </a:pPr>
            <a:r>
              <a:rPr lang="en-US" sz="1800" b="1" dirty="0"/>
              <a:t>Question:</a:t>
            </a:r>
            <a:r>
              <a:rPr lang="en-US" sz="1800" dirty="0"/>
              <a:t> Does the TAC anticipate the possibility of there being any Woman-Owned SDVOSB reserve awards for the T4NG On-Ramp?  </a:t>
            </a:r>
          </a:p>
          <a:p>
            <a:pPr marL="0" indent="0">
              <a:buNone/>
            </a:pPr>
            <a:r>
              <a:rPr lang="en-US" sz="1800" b="1" dirty="0"/>
              <a:t>Answer:</a:t>
            </a:r>
            <a:r>
              <a:rPr lang="en-US" sz="1800" dirty="0"/>
              <a:t> No, that is not anticipated at this time.</a:t>
            </a:r>
          </a:p>
          <a:p>
            <a:pPr marL="0" indent="0">
              <a:buNone/>
            </a:pPr>
            <a:endParaRPr lang="en-US" sz="1800" dirty="0"/>
          </a:p>
        </p:txBody>
      </p:sp>
      <p:sp>
        <p:nvSpPr>
          <p:cNvPr id="3" name="Slide Number Placeholder 2">
            <a:extLst>
              <a:ext uri="{FF2B5EF4-FFF2-40B4-BE49-F238E27FC236}">
                <a16:creationId xmlns:a16="http://schemas.microsoft.com/office/drawing/2014/main" id="{B38D2F21-D4FB-4F10-B8C1-B90CDC2C55FB}"/>
              </a:ext>
            </a:extLst>
          </p:cNvPr>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
        <p:nvSpPr>
          <p:cNvPr id="4" name="Title 3">
            <a:extLst>
              <a:ext uri="{FF2B5EF4-FFF2-40B4-BE49-F238E27FC236}">
                <a16:creationId xmlns:a16="http://schemas.microsoft.com/office/drawing/2014/main" id="{72E19CBA-AC4F-41F1-9A7E-ECCC6DD19346}"/>
              </a:ext>
            </a:extLst>
          </p:cNvPr>
          <p:cNvSpPr>
            <a:spLocks noGrp="1"/>
          </p:cNvSpPr>
          <p:nvPr>
            <p:ph type="title"/>
          </p:nvPr>
        </p:nvSpPr>
        <p:spPr/>
        <p:txBody>
          <a:bodyPr>
            <a:normAutofit/>
          </a:bodyPr>
          <a:lstStyle/>
          <a:p>
            <a:r>
              <a:rPr lang="en-US" sz="3200" dirty="0">
                <a:solidFill>
                  <a:prstClr val="white"/>
                </a:solidFill>
              </a:rPr>
              <a:t>Frequently Asked Questions</a:t>
            </a:r>
            <a:endParaRPr lang="en-US" dirty="0"/>
          </a:p>
        </p:txBody>
      </p:sp>
    </p:spTree>
    <p:extLst>
      <p:ext uri="{BB962C8B-B14F-4D97-AF65-F5344CB8AC3E}">
        <p14:creationId xmlns:p14="http://schemas.microsoft.com/office/powerpoint/2010/main" val="2986179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Office of Procurement, Acquisition and Logistics</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Title 1">
            <a:extLst>
              <a:ext uri="{FF2B5EF4-FFF2-40B4-BE49-F238E27FC236}">
                <a16:creationId xmlns:a16="http://schemas.microsoft.com/office/drawing/2014/main" id="{85E608C3-7D1A-4924-A7C0-2F274BEB4F64}"/>
              </a:ext>
            </a:extLst>
          </p:cNvPr>
          <p:cNvSpPr txBox="1">
            <a:spLocks/>
          </p:cNvSpPr>
          <p:nvPr/>
        </p:nvSpPr>
        <p:spPr bwMode="auto">
          <a:xfrm>
            <a:off x="381000" y="1066800"/>
            <a:ext cx="8382000" cy="438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sysClr val="windowText" lastClr="000000"/>
                </a:solidFill>
                <a:effectLst/>
                <a:uLnTx/>
                <a:uFillTx/>
                <a:latin typeface="Calibri"/>
                <a:ea typeface="+mj-ea"/>
                <a:cs typeface="+mj-cs"/>
              </a:rPr>
              <a:t>CLOSING REMARKS</a:t>
            </a:r>
            <a:br>
              <a:rPr kumimoji="0" lang="en-US" sz="4000" b="1" i="0" u="none" strike="noStrike" kern="1200" cap="none" spc="0" normalizeH="0" baseline="0" noProof="0" dirty="0">
                <a:ln>
                  <a:noFill/>
                </a:ln>
                <a:solidFill>
                  <a:sysClr val="windowText" lastClr="000000"/>
                </a:solidFill>
                <a:effectLst/>
                <a:uLnTx/>
                <a:uFillTx/>
                <a:latin typeface="Calibri"/>
                <a:ea typeface="+mj-ea"/>
                <a:cs typeface="+mj-cs"/>
              </a:rPr>
            </a:br>
            <a:br>
              <a:rPr kumimoji="0" lang="en-US" sz="4400" b="0" i="0" u="none" strike="noStrike" kern="1200" cap="none" spc="0" normalizeH="0" baseline="0" noProof="0" dirty="0">
                <a:ln>
                  <a:noFill/>
                </a:ln>
                <a:solidFill>
                  <a:sysClr val="windowText" lastClr="000000"/>
                </a:solidFill>
                <a:effectLst/>
                <a:uLnTx/>
                <a:uFillTx/>
                <a:latin typeface="Calibri"/>
                <a:ea typeface="+mj-ea"/>
                <a:cs typeface="+mj-cs"/>
              </a:rPr>
            </a:br>
            <a:endParaRPr kumimoji="0" lang="en-US" sz="3600" b="0" i="0" u="none" strike="noStrike" kern="1200" cap="none" spc="0" normalizeH="0" baseline="0" noProof="0" dirty="0">
              <a:ln>
                <a:noFill/>
              </a:ln>
              <a:solidFill>
                <a:sysClr val="windowText" lastClr="000000"/>
              </a:solidFill>
              <a:effectLst/>
              <a:uLnTx/>
              <a:uFillTx/>
              <a:latin typeface="Calibri"/>
              <a:ea typeface="+mj-ea"/>
              <a:cs typeface="+mj-cs"/>
            </a:endParaRPr>
          </a:p>
        </p:txBody>
      </p:sp>
    </p:spTree>
    <p:extLst>
      <p:ext uri="{BB962C8B-B14F-4D97-AF65-F5344CB8AC3E}">
        <p14:creationId xmlns:p14="http://schemas.microsoft.com/office/powerpoint/2010/main" val="175715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Ground Rules</a:t>
            </a:r>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Rectangle 5">
            <a:extLst>
              <a:ext uri="{FF2B5EF4-FFF2-40B4-BE49-F238E27FC236}">
                <a16:creationId xmlns:a16="http://schemas.microsoft.com/office/drawing/2014/main" id="{C7E8A150-FE39-41FD-9823-19C25E757CE1}"/>
              </a:ext>
            </a:extLst>
          </p:cNvPr>
          <p:cNvSpPr/>
          <p:nvPr/>
        </p:nvSpPr>
        <p:spPr>
          <a:xfrm>
            <a:off x="539475" y="1904254"/>
            <a:ext cx="8065050" cy="3247043"/>
          </a:xfrm>
          <a:prstGeom prst="rect">
            <a:avLst/>
          </a:prstGeom>
        </p:spPr>
        <p:txBody>
          <a:bodyPr wrap="square" anchor="ctr">
            <a:spAutoFit/>
          </a:bodyPr>
          <a:lstStyle/>
          <a:p>
            <a:pPr marL="171450" marR="0" lvl="0" indent="-171450" defTabSz="895350" eaLnBrk="1" fontAlgn="base" latinLnBrk="0" hangingPunct="1">
              <a:lnSpc>
                <a:spcPct val="100000"/>
              </a:lnSpc>
              <a:spcBef>
                <a:spcPct val="5000"/>
              </a:spcBef>
              <a:spcAft>
                <a:spcPct val="0"/>
              </a:spcAft>
              <a:buClr>
                <a:prstClr val="black"/>
              </a:buClr>
              <a:buSzTx/>
              <a:buFont typeface="Wingdings" pitchFamily="2" charset="2"/>
              <a:buChar char="Ø"/>
              <a:tabLst/>
              <a:defRPr/>
            </a:pPr>
            <a:r>
              <a:rPr kumimoji="0" lang="en-US" sz="1800" b="0" i="0" u="none" strike="noStrike" kern="0" cap="none" spc="0" normalizeH="0" baseline="0" noProof="0" dirty="0">
                <a:ln>
                  <a:noFill/>
                </a:ln>
                <a:solidFill>
                  <a:prstClr val="black"/>
                </a:solidFill>
                <a:effectLst/>
                <a:uLnTx/>
                <a:uFillTx/>
              </a:rPr>
              <a:t> </a:t>
            </a:r>
            <a:r>
              <a:rPr kumimoji="0" lang="en-US" sz="2000" b="0" i="0" u="none" strike="noStrike" kern="0" cap="none" spc="0" normalizeH="0" baseline="0" noProof="0" dirty="0">
                <a:ln>
                  <a:noFill/>
                </a:ln>
                <a:solidFill>
                  <a:prstClr val="black"/>
                </a:solidFill>
                <a:effectLst/>
                <a:uLnTx/>
                <a:uFillTx/>
              </a:rPr>
              <a:t>Information provided within the Performance Work Statement (PWS)/Solicitation takes precedence to slides.</a:t>
            </a:r>
          </a:p>
          <a:p>
            <a:pPr marL="171450" marR="0" lvl="0" indent="-171450" defTabSz="895350" eaLnBrk="1" fontAlgn="base" latinLnBrk="0" hangingPunct="1">
              <a:lnSpc>
                <a:spcPct val="100000"/>
              </a:lnSpc>
              <a:spcBef>
                <a:spcPct val="5000"/>
              </a:spcBef>
              <a:spcAft>
                <a:spcPct val="0"/>
              </a:spcAft>
              <a:buClr>
                <a:prstClr val="black"/>
              </a:buClr>
              <a:buSzTx/>
              <a:buFont typeface="Wingdings" pitchFamily="2" charset="2"/>
              <a:buChar char="Ø"/>
              <a:tabLst/>
              <a:defRPr/>
            </a:pPr>
            <a:endParaRPr kumimoji="0" lang="en-US" sz="2000" b="0" i="0" u="none" strike="noStrike" kern="0" cap="none" spc="0" normalizeH="0" baseline="0" noProof="0" dirty="0">
              <a:ln>
                <a:noFill/>
              </a:ln>
              <a:solidFill>
                <a:prstClr val="black"/>
              </a:solidFill>
              <a:effectLst/>
              <a:uLnTx/>
              <a:uFillTx/>
            </a:endParaRPr>
          </a:p>
          <a:p>
            <a:pPr marL="171450" marR="0" lvl="0" indent="-171450" defTabSz="895350" eaLnBrk="1" fontAlgn="base" latinLnBrk="0" hangingPunct="1">
              <a:lnSpc>
                <a:spcPct val="100000"/>
              </a:lnSpc>
              <a:spcBef>
                <a:spcPct val="5000"/>
              </a:spcBef>
              <a:spcAft>
                <a:spcPct val="0"/>
              </a:spcAft>
              <a:buClr>
                <a:prstClr val="black"/>
              </a:buClr>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Slides use “excerpts” from the PWS, Sections H, L and M of the solicitation but not the entire ‘text’.  Refer to the PWS and/or the solicitation for complete requirements.  </a:t>
            </a:r>
          </a:p>
          <a:p>
            <a:pPr marL="171450" marR="0" lvl="0" indent="-171450" defTabSz="895350" eaLnBrk="1" fontAlgn="base" latinLnBrk="0" hangingPunct="1">
              <a:lnSpc>
                <a:spcPct val="100000"/>
              </a:lnSpc>
              <a:spcBef>
                <a:spcPct val="5000"/>
              </a:spcBef>
              <a:spcAft>
                <a:spcPct val="0"/>
              </a:spcAft>
              <a:buClr>
                <a:prstClr val="black"/>
              </a:buClr>
              <a:buSzTx/>
              <a:buFont typeface="Wingdings" pitchFamily="2" charset="2"/>
              <a:buChar char="Ø"/>
              <a:tabLst/>
              <a:defRPr/>
            </a:pPr>
            <a:endParaRPr kumimoji="0" lang="en-US" sz="2000" b="0" i="0" u="none" strike="noStrike" kern="0" cap="none" spc="0" normalizeH="0" baseline="0" noProof="0" dirty="0">
              <a:ln>
                <a:noFill/>
              </a:ln>
              <a:solidFill>
                <a:prstClr val="black"/>
              </a:solidFill>
              <a:effectLst/>
              <a:uLnTx/>
              <a:uFillTx/>
            </a:endParaRPr>
          </a:p>
          <a:p>
            <a:pPr marL="171450" marR="0" lvl="0" indent="-171450" defTabSz="895350" eaLnBrk="1" fontAlgn="base" latinLnBrk="0" hangingPunct="1">
              <a:lnSpc>
                <a:spcPct val="100000"/>
              </a:lnSpc>
              <a:spcBef>
                <a:spcPct val="5000"/>
              </a:spcBef>
              <a:spcAft>
                <a:spcPct val="0"/>
              </a:spcAft>
              <a:buClr>
                <a:prstClr val="black"/>
              </a:buClr>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The Government is only accepting written questions.  Answers to Industry Day questions will be posted to FBO.   </a:t>
            </a:r>
          </a:p>
          <a:p>
            <a:pPr marL="0" marR="0" lvl="0" indent="0" defTabSz="895350" eaLnBrk="1" fontAlgn="base" latinLnBrk="0" hangingPunct="1">
              <a:lnSpc>
                <a:spcPct val="100000"/>
              </a:lnSpc>
              <a:spcBef>
                <a:spcPct val="5000"/>
              </a:spcBef>
              <a:spcAft>
                <a:spcPct val="0"/>
              </a:spcAft>
              <a:buClr>
                <a:prstClr val="black"/>
              </a:buClr>
              <a:buSzTx/>
              <a:buFontTx/>
              <a:buNone/>
              <a:tabLst/>
              <a:defRPr/>
            </a:pPr>
            <a:endParaRPr kumimoji="0" lang="en-US" sz="20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3434804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4</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Industry Day Agenda</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244F0625-5856-4C0A-8D73-36C929E37EE0}"/>
              </a:ext>
            </a:extLst>
          </p:cNvPr>
          <p:cNvSpPr txBox="1">
            <a:spLocks/>
          </p:cNvSpPr>
          <p:nvPr/>
        </p:nvSpPr>
        <p:spPr bwMode="auto">
          <a:xfrm>
            <a:off x="457200" y="1047750"/>
            <a:ext cx="8229600" cy="476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T4NG Overview</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T4NG PWS Overview</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T4NG Contract Requirements</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T4NG Task Order Requirements</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T4NG On-ramp Proposed Acquisition Strategy</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T4NG Off-ramp/Option Status</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Proposed Acquisition Timeline</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Frequently Asked Questions</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Closing Remarks</a:t>
            </a:r>
          </a:p>
        </p:txBody>
      </p:sp>
    </p:spTree>
    <p:extLst>
      <p:ext uri="{BB962C8B-B14F-4D97-AF65-F5344CB8AC3E}">
        <p14:creationId xmlns:p14="http://schemas.microsoft.com/office/powerpoint/2010/main" val="959674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Overview</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8F73FF3E-5200-4B0C-8E06-9E91D9E96E6F}"/>
              </a:ext>
            </a:extLst>
          </p:cNvPr>
          <p:cNvSpPr txBox="1">
            <a:spLocks/>
          </p:cNvSpPr>
          <p:nvPr/>
        </p:nvSpPr>
        <p:spPr bwMode="auto">
          <a:xfrm>
            <a:off x="484909" y="952500"/>
            <a:ext cx="82296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Contractor-provided solutions in support of information technology (IT), health IT, and telecommunications, to include services and incidental hardware/software, for customer requirements that vary across the entire spectrum of existing and future technical environments</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Program ceiling $22.3B</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Multi Agency (MAC) Indefinite Delivery/Indefinite Quantity (IDIQ) Multiple Award Task Order (MATO) contract with a base ordering period of five years with one five-year option period</a:t>
            </a:r>
          </a:p>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Char char="Ø"/>
              <a:tabLst/>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mn-cs"/>
              </a:rPr>
              <a:t>Currently 28 Prime Contractors (16 SDVOSBs)</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Task Orders issued on a best value, performance-based Time-and-Materials (T&amp;M), Cost Reimbursement (CR), and/or Firm-Fixed-Price (FFP) basis  </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4135017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Prime Contractors</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D5F80ABF-14BC-4C27-9D44-43B9F93D1BB7}"/>
              </a:ext>
            </a:extLst>
          </p:cNvPr>
          <p:cNvSpPr txBox="1">
            <a:spLocks/>
          </p:cNvSpPr>
          <p:nvPr/>
        </p:nvSpPr>
        <p:spPr>
          <a:xfrm>
            <a:off x="152400" y="848552"/>
            <a:ext cx="8839200" cy="4800600"/>
          </a:xfrm>
          <a:prstGeom prst="rect">
            <a:avLst/>
          </a:prstGeom>
        </p:spPr>
        <p:txBody>
          <a:bodyPr vert="horz" lIns="91440" tIns="45720" rIns="91440" bIns="45720" numCol="2" rtlCol="0">
            <a:normAutofit/>
          </a:bodyPr>
          <a:lstStyle>
            <a:lvl1pPr marL="0" marR="0" indent="0" algn="l" defTabSz="914400" rtl="0" eaLnBrk="1" fontAlgn="auto" latinLnBrk="0" hangingPunct="1">
              <a:lnSpc>
                <a:spcPct val="100000"/>
              </a:lnSpc>
              <a:spcBef>
                <a:spcPct val="20000"/>
              </a:spcBef>
              <a:spcAft>
                <a:spcPts val="0"/>
              </a:spcAft>
              <a:buClr>
                <a:schemeClr val="accent1">
                  <a:lumMod val="50000"/>
                </a:schemeClr>
              </a:buClr>
              <a:buSzPct val="75000"/>
              <a:buFont typeface="Wingdings" pitchFamily="2" charset="2"/>
              <a:buNone/>
              <a:tabLst/>
              <a:defRPr sz="2000" kern="1200" baseline="0">
                <a:solidFill>
                  <a:schemeClr val="tx1"/>
                </a:solidFill>
                <a:latin typeface="+mn-lt"/>
                <a:ea typeface="+mn-ea"/>
                <a:cs typeface="Arial" pitchFamily="34" charset="0"/>
              </a:defRPr>
            </a:lvl1pPr>
            <a:lvl2pPr marL="742950" marR="0" indent="-285750" algn="l" defTabSz="914400" rtl="0" eaLnBrk="1" fontAlgn="auto" latinLnBrk="0" hangingPunct="1">
              <a:lnSpc>
                <a:spcPct val="100000"/>
              </a:lnSpc>
              <a:spcBef>
                <a:spcPct val="20000"/>
              </a:spcBef>
              <a:spcAft>
                <a:spcPts val="0"/>
              </a:spcAft>
              <a:buClr>
                <a:srgbClr val="4F81BD">
                  <a:lumMod val="50000"/>
                </a:srgbClr>
              </a:buClr>
              <a:buSzPct val="75000"/>
              <a:buFont typeface="Wingdings" pitchFamily="2" charset="2"/>
              <a:buChar char="n"/>
              <a:tabLst/>
              <a:defRPr sz="2000" b="0" kern="1200">
                <a:solidFill>
                  <a:schemeClr val="tx1"/>
                </a:solidFill>
                <a:latin typeface="+mn-lt"/>
                <a:ea typeface="+mn-ea"/>
                <a:cs typeface="Arial" pitchFamily="34" charset="0"/>
              </a:defRPr>
            </a:lvl2pPr>
            <a:lvl3pPr marL="1143000" marR="0" indent="-228600" algn="l" defTabSz="914400" rtl="0" eaLnBrk="1" fontAlgn="auto" latinLnBrk="0" hangingPunct="1">
              <a:lnSpc>
                <a:spcPct val="100000"/>
              </a:lnSpc>
              <a:spcBef>
                <a:spcPct val="20000"/>
              </a:spcBef>
              <a:spcAft>
                <a:spcPts val="0"/>
              </a:spcAft>
              <a:buClr>
                <a:srgbClr val="4F81BD">
                  <a:lumMod val="50000"/>
                </a:srgbClr>
              </a:buClr>
              <a:buSzPct val="75000"/>
              <a:buFont typeface="Wingdings" pitchFamily="2" charset="2"/>
              <a:buChar char="n"/>
              <a:tabLst/>
              <a:defRPr sz="2000" kern="1200">
                <a:solidFill>
                  <a:schemeClr val="tx1"/>
                </a:solidFill>
                <a:latin typeface="+mn-lt"/>
                <a:ea typeface="+mn-ea"/>
                <a:cs typeface="Arial" pitchFamily="34" charset="0"/>
              </a:defRPr>
            </a:lvl3pPr>
            <a:lvl4pPr marL="1600200" marR="0" indent="-228600" algn="l" defTabSz="914400" rtl="0" eaLnBrk="1" fontAlgn="auto" latinLnBrk="0" hangingPunct="1">
              <a:lnSpc>
                <a:spcPct val="100000"/>
              </a:lnSpc>
              <a:spcBef>
                <a:spcPct val="20000"/>
              </a:spcBef>
              <a:spcAft>
                <a:spcPts val="0"/>
              </a:spcAft>
              <a:buClr>
                <a:srgbClr val="4F81BD">
                  <a:lumMod val="50000"/>
                </a:srgbClr>
              </a:buClr>
              <a:buSzPct val="75000"/>
              <a:buFont typeface="Wingdings" pitchFamily="2" charset="2"/>
              <a:buChar char="n"/>
              <a:tabLst/>
              <a:defRPr sz="1800" kern="1200">
                <a:solidFill>
                  <a:schemeClr val="tx1"/>
                </a:solidFill>
                <a:latin typeface="+mn-lt"/>
                <a:ea typeface="+mn-ea"/>
                <a:cs typeface="Arial" pitchFamily="34" charset="0"/>
              </a:defRPr>
            </a:lvl4pPr>
            <a:lvl5pPr marL="2057400" marR="0" indent="-228600" algn="l" defTabSz="914400" rtl="0" eaLnBrk="1" fontAlgn="auto" latinLnBrk="0" hangingPunct="1">
              <a:lnSpc>
                <a:spcPct val="100000"/>
              </a:lnSpc>
              <a:spcBef>
                <a:spcPct val="20000"/>
              </a:spcBef>
              <a:spcAft>
                <a:spcPts val="0"/>
              </a:spcAft>
              <a:buClr>
                <a:srgbClr val="4F81BD">
                  <a:lumMod val="50000"/>
                </a:srgbClr>
              </a:buClr>
              <a:buSzPct val="75000"/>
              <a:buFont typeface="Wingdings" pitchFamily="2" charset="2"/>
              <a:buChar char="n"/>
              <a:tabLst/>
              <a:defRPr sz="18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285750">
              <a:buClr>
                <a:srgbClr val="4F81BD">
                  <a:lumMod val="50000"/>
                </a:srgbClr>
              </a:buClr>
              <a:buSzPct val="70000"/>
              <a:defRPr/>
            </a:pPr>
            <a:endParaRPr lang="en-US" sz="1500" dirty="0">
              <a:solidFill>
                <a:prstClr val="black"/>
              </a:solidFill>
              <a:cs typeface="Arial"/>
            </a:endParaRPr>
          </a:p>
          <a:p>
            <a:pPr indent="-285750">
              <a:buClr>
                <a:srgbClr val="4F81BD">
                  <a:lumMod val="50000"/>
                </a:srgbClr>
              </a:buClr>
              <a:buSzPct val="70000"/>
              <a:defRPr/>
            </a:pPr>
            <a:endParaRPr lang="en-US" sz="1400" dirty="0">
              <a:solidFill>
                <a:srgbClr val="000000"/>
              </a:solidFill>
              <a:latin typeface="Arial"/>
              <a:cs typeface="Arial"/>
            </a:endParaRPr>
          </a:p>
        </p:txBody>
      </p:sp>
      <p:graphicFrame>
        <p:nvGraphicFramePr>
          <p:cNvPr id="2" name="Table 1">
            <a:extLst>
              <a:ext uri="{FF2B5EF4-FFF2-40B4-BE49-F238E27FC236}">
                <a16:creationId xmlns:a16="http://schemas.microsoft.com/office/drawing/2014/main" id="{588A9890-1B3B-4CA2-968D-6A957DA0F7D6}"/>
              </a:ext>
            </a:extLst>
          </p:cNvPr>
          <p:cNvGraphicFramePr>
            <a:graphicFrameLocks noGrp="1"/>
          </p:cNvGraphicFramePr>
          <p:nvPr>
            <p:extLst>
              <p:ext uri="{D42A27DB-BD31-4B8C-83A1-F6EECF244321}">
                <p14:modId xmlns:p14="http://schemas.microsoft.com/office/powerpoint/2010/main" val="3839549074"/>
              </p:ext>
            </p:extLst>
          </p:nvPr>
        </p:nvGraphicFramePr>
        <p:xfrm>
          <a:off x="457200" y="855479"/>
          <a:ext cx="8229601" cy="5171853"/>
        </p:xfrm>
        <a:graphic>
          <a:graphicData uri="http://schemas.openxmlformats.org/drawingml/2006/table">
            <a:tbl>
              <a:tblPr>
                <a:tableStyleId>{5C22544A-7EE6-4342-B048-85BDC9FD1C3A}</a:tableStyleId>
              </a:tblPr>
              <a:tblGrid>
                <a:gridCol w="4341114">
                  <a:extLst>
                    <a:ext uri="{9D8B030D-6E8A-4147-A177-3AD203B41FA5}">
                      <a16:colId xmlns:a16="http://schemas.microsoft.com/office/drawing/2014/main" val="3851698567"/>
                    </a:ext>
                  </a:extLst>
                </a:gridCol>
                <a:gridCol w="3888487">
                  <a:extLst>
                    <a:ext uri="{9D8B030D-6E8A-4147-A177-3AD203B41FA5}">
                      <a16:colId xmlns:a16="http://schemas.microsoft.com/office/drawing/2014/main" val="294658650"/>
                    </a:ext>
                  </a:extLst>
                </a:gridCol>
              </a:tblGrid>
              <a:tr h="424409">
                <a:tc>
                  <a:txBody>
                    <a:bodyPr/>
                    <a:lstStyle/>
                    <a:p>
                      <a:pPr algn="ctr" rtl="0" fontAlgn="b"/>
                      <a:r>
                        <a:rPr lang="en-US" sz="1400" b="1" u="none" strike="noStrike" dirty="0">
                          <a:effectLst/>
                        </a:rPr>
                        <a:t>Large Businesses</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400" b="1" i="0" u="none" strike="noStrike" dirty="0">
                          <a:solidFill>
                            <a:srgbClr val="000000"/>
                          </a:solidFill>
                          <a:effectLst/>
                          <a:latin typeface="Calibri" panose="020F0502020204030204" pitchFamily="34" charset="0"/>
                        </a:rPr>
                        <a:t>Service Disabled Veteran Owned Small Businesses (SDVOSB)</a:t>
                      </a:r>
                    </a:p>
                  </a:txBody>
                  <a:tcPr marL="9525" marR="9525" marT="9525" marB="0" anchor="b">
                    <a:solidFill>
                      <a:schemeClr val="accent2">
                        <a:lumMod val="20000"/>
                        <a:lumOff val="80000"/>
                      </a:schemeClr>
                    </a:solidFill>
                  </a:tcPr>
                </a:tc>
                <a:extLst>
                  <a:ext uri="{0D108BD9-81ED-4DB2-BD59-A6C34878D82A}">
                    <a16:rowId xmlns:a16="http://schemas.microsoft.com/office/drawing/2014/main" val="675399334"/>
                  </a:ext>
                </a:extLst>
              </a:tr>
              <a:tr h="250707">
                <a:tc>
                  <a:txBody>
                    <a:bodyPr/>
                    <a:lstStyle/>
                    <a:p>
                      <a:pPr algn="l" rtl="0" fontAlgn="ctr"/>
                      <a:r>
                        <a:rPr lang="en-US" sz="1400" u="none" strike="noStrike" dirty="0">
                          <a:effectLst/>
                        </a:rPr>
                        <a:t>Accenture Federal Services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AbleVets, LLC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20934570"/>
                  </a:ext>
                </a:extLst>
              </a:tr>
              <a:tr h="250707">
                <a:tc>
                  <a:txBody>
                    <a:bodyPr/>
                    <a:lstStyle/>
                    <a:p>
                      <a:pPr algn="l" rtl="0" fontAlgn="ctr"/>
                      <a:r>
                        <a:rPr lang="en-US" sz="1400" u="none" strike="noStrike" dirty="0">
                          <a:effectLst/>
                        </a:rPr>
                        <a:t>Booz Allen Hamilton, Inc.</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AgileSix Applications</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87547918"/>
                  </a:ext>
                </a:extLst>
              </a:tr>
              <a:tr h="501413">
                <a:tc>
                  <a:txBody>
                    <a:bodyPr/>
                    <a:lstStyle/>
                    <a:p>
                      <a:pPr algn="l" rtl="0" fontAlgn="ctr"/>
                      <a:r>
                        <a:rPr lang="en-US" sz="1400" u="none" strike="noStrike" dirty="0">
                          <a:effectLst/>
                        </a:rPr>
                        <a:t>By Light Professional IT Services, Inc.</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American Communications Solutions, LLC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1649502"/>
                  </a:ext>
                </a:extLst>
              </a:tr>
              <a:tr h="250707">
                <a:tc>
                  <a:txBody>
                    <a:bodyPr/>
                    <a:lstStyle/>
                    <a:p>
                      <a:pPr algn="l" rtl="0" fontAlgn="ctr"/>
                      <a:r>
                        <a:rPr lang="en-US" sz="1400" u="none" strike="noStrike" dirty="0">
                          <a:effectLst/>
                        </a:rPr>
                        <a:t>CACI-ISS, Inc.</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B3 Group, Inc.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70853442"/>
                  </a:ext>
                </a:extLst>
              </a:tr>
              <a:tr h="250707">
                <a:tc>
                  <a:txBody>
                    <a:bodyPr/>
                    <a:lstStyle/>
                    <a:p>
                      <a:pPr algn="l" rtl="0" fontAlgn="ctr"/>
                      <a:r>
                        <a:rPr lang="en-US" sz="1400" u="none" strike="noStrike" dirty="0">
                          <a:effectLst/>
                        </a:rPr>
                        <a:t>CGI Federal, Inc.</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Favor TechConsulting, LLC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37001099"/>
                  </a:ext>
                </a:extLst>
              </a:tr>
              <a:tr h="250707">
                <a:tc>
                  <a:txBody>
                    <a:bodyPr/>
                    <a:lstStyle/>
                    <a:p>
                      <a:pPr algn="l" rtl="0" fontAlgn="ctr"/>
                      <a:r>
                        <a:rPr lang="en-US" sz="1400" u="none" strike="noStrike" dirty="0">
                          <a:effectLst/>
                        </a:rPr>
                        <a:t>Cognosante MVH, LLC</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GovernmentCIO, LLC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72464982"/>
                  </a:ext>
                </a:extLst>
              </a:tr>
              <a:tr h="250707">
                <a:tc>
                  <a:txBody>
                    <a:bodyPr/>
                    <a:lstStyle/>
                    <a:p>
                      <a:pPr algn="l" rtl="0" fontAlgn="ctr"/>
                      <a:r>
                        <a:rPr lang="en-US" sz="1400" u="none" strike="noStrike" dirty="0">
                          <a:effectLst/>
                        </a:rPr>
                        <a:t>Perspecta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Halfaker &amp; Associates, LLC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68767803"/>
                  </a:ext>
                </a:extLst>
              </a:tr>
              <a:tr h="250707">
                <a:tc>
                  <a:txBody>
                    <a:bodyPr/>
                    <a:lstStyle/>
                    <a:p>
                      <a:pPr algn="l" rtl="0" fontAlgn="ctr"/>
                      <a:r>
                        <a:rPr lang="fr-FR" sz="1400" u="none" strike="noStrike" dirty="0">
                          <a:effectLst/>
                        </a:rPr>
                        <a:t>Information Innovators, Inc. / Salient CRGT</a:t>
                      </a:r>
                      <a:endParaRPr lang="fr-FR"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HMS Technologies, Inc. </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3191354"/>
                  </a:ext>
                </a:extLst>
              </a:tr>
              <a:tr h="501413">
                <a:tc>
                  <a:txBody>
                    <a:bodyPr/>
                    <a:lstStyle/>
                    <a:p>
                      <a:pPr algn="l" rtl="0" fontAlgn="ctr"/>
                      <a:r>
                        <a:rPr lang="en-US" sz="1400" u="none" strike="noStrike" dirty="0">
                          <a:effectLst/>
                        </a:rPr>
                        <a:t>International Business Machines Corp. </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Innovative Management Concepts (IMC)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40097355"/>
                  </a:ext>
                </a:extLst>
              </a:tr>
              <a:tr h="250707">
                <a:tc>
                  <a:txBody>
                    <a:bodyPr/>
                    <a:lstStyle/>
                    <a:p>
                      <a:pPr algn="l" rtl="0" fontAlgn="ctr"/>
                      <a:r>
                        <a:rPr lang="en-US" sz="1400" u="none" strike="noStrike" dirty="0">
                          <a:effectLst/>
                        </a:rPr>
                        <a:t>Kforce Government Solutions, Inc.</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400" u="none" strike="noStrike" dirty="0">
                          <a:effectLst/>
                        </a:rPr>
                        <a:t>Insignia Technology Solutions, LLC</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7931353"/>
                  </a:ext>
                </a:extLst>
              </a:tr>
              <a:tr h="250707">
                <a:tc>
                  <a:txBody>
                    <a:bodyPr/>
                    <a:lstStyle/>
                    <a:p>
                      <a:pPr algn="l" rtl="0" fontAlgn="ctr"/>
                      <a:r>
                        <a:rPr lang="en-US" sz="1400" u="none" strike="noStrike" dirty="0">
                          <a:effectLst/>
                        </a:rPr>
                        <a:t>SRA International, Inc. </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Intelligent Waves, LLC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949198"/>
                  </a:ext>
                </a:extLst>
              </a:tr>
              <a:tr h="250707">
                <a:tc>
                  <a:txBody>
                    <a:bodyPr/>
                    <a:lstStyle/>
                    <a:p>
                      <a:pPr algn="l" rtl="0" fontAlgn="ctr"/>
                      <a:r>
                        <a:rPr lang="en-US" sz="1400" u="none" strike="noStrike" dirty="0">
                          <a:effectLst/>
                        </a:rPr>
                        <a:t>Systems Made Simple, Inc. (SMS)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Liberty IT Solutions, LLC</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69134234"/>
                  </a:ext>
                </a:extLst>
              </a:tr>
              <a:tr h="250707">
                <a:tc>
                  <a:txBody>
                    <a:bodyPr/>
                    <a:lstStyle/>
                    <a:p>
                      <a:pPr algn="l" rtl="0" fontAlgn="ctr"/>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400" u="none" strike="noStrike" dirty="0">
                          <a:effectLst/>
                        </a:rPr>
                        <a:t>Pro-Sphere Tek, Inc.</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88655343"/>
                  </a:ext>
                </a:extLst>
              </a:tr>
              <a:tr h="250707">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SBG Technology Solutions, Inc</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72383891"/>
                  </a:ext>
                </a:extLst>
              </a:tr>
              <a:tr h="501413">
                <a:tc>
                  <a:txBody>
                    <a:bodyPr/>
                    <a:lstStyle/>
                    <a:p>
                      <a:pPr algn="l" rtl="0" fontAlgn="ct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400" u="none" strike="noStrike" dirty="0">
                          <a:effectLst/>
                        </a:rPr>
                        <a:t>TISTA Science and Technology Corporation</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02572958"/>
                  </a:ext>
                </a:extLst>
              </a:tr>
              <a:tr h="216838">
                <a:tc>
                  <a:txBody>
                    <a:bodyPr/>
                    <a:lstStyle/>
                    <a:p>
                      <a:pPr algn="l" rtl="0" fontAlgn="ct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400" u="none" strike="noStrike" dirty="0">
                          <a:effectLst/>
                        </a:rPr>
                        <a:t>Veterans EZ Info, Inc.</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666897"/>
                  </a:ext>
                </a:extLst>
              </a:tr>
            </a:tbl>
          </a:graphicData>
        </a:graphic>
      </p:graphicFrame>
    </p:spTree>
    <p:extLst>
      <p:ext uri="{BB962C8B-B14F-4D97-AF65-F5344CB8AC3E}">
        <p14:creationId xmlns:p14="http://schemas.microsoft.com/office/powerpoint/2010/main" val="805267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Overview</a:t>
            </a:r>
            <a:endParaRPr lang="en-US" dirty="0"/>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Content Placeholder 2">
            <a:extLst>
              <a:ext uri="{FF2B5EF4-FFF2-40B4-BE49-F238E27FC236}">
                <a16:creationId xmlns:a16="http://schemas.microsoft.com/office/drawing/2014/main" id="{A1996BE2-224D-4881-BA3C-E1DAD49C2AE8}"/>
              </a:ext>
            </a:extLst>
          </p:cNvPr>
          <p:cNvSpPr txBox="1">
            <a:spLocks/>
          </p:cNvSpPr>
          <p:nvPr/>
        </p:nvSpPr>
        <p:spPr bwMode="auto">
          <a:xfrm>
            <a:off x="476250" y="1371032"/>
            <a:ext cx="8191500" cy="502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marR="0" lvl="0" indent="0" algn="l" defTabSz="914400" rtl="0" eaLnBrk="1" fontAlgn="base" latinLnBrk="0" hangingPunct="1">
              <a:lnSpc>
                <a:spcPct val="80000"/>
              </a:lnSpc>
              <a:spcBef>
                <a:spcPct val="1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400050" marR="0" lvl="0" indent="-342900" algn="l" defTabSz="914400" rtl="0" eaLnBrk="1" fontAlgn="base" latinLnBrk="0" hangingPunct="1">
              <a:lnSpc>
                <a:spcPct val="80000"/>
              </a:lnSpc>
              <a:spcBef>
                <a:spcPct val="1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Designated a General Services Administration (GSA) Category Management Tier II contract vehicle</a:t>
            </a:r>
          </a:p>
          <a:p>
            <a:pPr marL="57150" marR="0" lvl="0" indent="0" algn="l" defTabSz="914400" rtl="0" eaLnBrk="1" fontAlgn="base" latinLnBrk="0" hangingPunct="1">
              <a:lnSpc>
                <a:spcPct val="80000"/>
              </a:lnSpc>
              <a:spcBef>
                <a:spcPct val="10000"/>
              </a:spcBef>
              <a:spcAft>
                <a:spcPct val="0"/>
              </a:spcAft>
              <a:buClrTx/>
              <a:buSzTx/>
              <a:buFont typeface="Arial"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400050" marR="0" lvl="0" indent="-342900" algn="l" defTabSz="914400" rtl="0" eaLnBrk="1" fontAlgn="base" latinLnBrk="0" hangingPunct="1">
              <a:lnSpc>
                <a:spcPct val="80000"/>
              </a:lnSpc>
              <a:spcBef>
                <a:spcPct val="1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Best of breed contractors uniquely qualified to meet the Veteran’s needs </a:t>
            </a:r>
          </a:p>
          <a:p>
            <a:pPr marL="400050" marR="0" lvl="0" indent="-342900" algn="l" defTabSz="914400" rtl="0" eaLnBrk="1" fontAlgn="base" latinLnBrk="0" hangingPunct="1">
              <a:lnSpc>
                <a:spcPct val="80000"/>
              </a:lnSpc>
              <a:spcBef>
                <a:spcPct val="1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400050" marR="0" lvl="0" indent="-342900" algn="l" defTabSz="914400" rtl="0" eaLnBrk="1" fontAlgn="base" latinLnBrk="0" hangingPunct="1">
              <a:lnSpc>
                <a:spcPct val="80000"/>
              </a:lnSpc>
              <a:spcBef>
                <a:spcPct val="10000"/>
              </a:spcBef>
              <a:spcAft>
                <a:spcPct val="0"/>
              </a:spcAft>
              <a:buClrTx/>
              <a:buSzTx/>
              <a:buFont typeface="Wingdings"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Supports the Veteran-focused Integration Process (VIP)	</a:t>
            </a:r>
          </a:p>
          <a:p>
            <a:pPr marL="342900" marR="0" lvl="0" indent="-342900" algn="l" defTabSz="914400" rtl="0" eaLnBrk="1" fontAlgn="base" latinLnBrk="0" hangingPunct="1">
              <a:lnSpc>
                <a:spcPct val="80000"/>
              </a:lnSpc>
              <a:spcBef>
                <a:spcPct val="10000"/>
              </a:spcBef>
              <a:spcAft>
                <a:spcPct val="0"/>
              </a:spcAft>
              <a:buClrTx/>
              <a:buSzTx/>
              <a:buFont typeface="Wingdings"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a:p>
            <a:pPr marL="398463" lvl="0" eaLnBrk="1" hangingPunct="1">
              <a:lnSpc>
                <a:spcPct val="80000"/>
              </a:lnSpc>
              <a:spcBef>
                <a:spcPct val="10000"/>
              </a:spcBef>
              <a:buFont typeface="Wingdings" pitchFamily="2" charset="2"/>
              <a:buChar char="Ø"/>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Continued success in exceeding Department of Veterans Affairs (VA) goals for awards to </a:t>
            </a:r>
            <a:r>
              <a:rPr lang="en-US" sz="2000" dirty="0">
                <a:solidFill>
                  <a:sysClr val="windowText" lastClr="000000"/>
                </a:solidFill>
              </a:rPr>
              <a:t>SDVOSB</a:t>
            </a:r>
            <a:r>
              <a:rPr lang="en-US" sz="2000" dirty="0">
                <a:solidFill>
                  <a:sysClr val="windowText" lastClr="000000"/>
                </a:solidFill>
                <a:latin typeface="Calibri"/>
              </a:rPr>
              <a:t>s</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 and meeting aggressive small business goals for Women Owned Small Businesses, Hub-Zone small businesses, and small business subcontracting </a:t>
            </a:r>
          </a:p>
          <a:p>
            <a:pPr marL="342900" marR="0" lvl="0" indent="-342900" algn="l" defTabSz="914400" rtl="0" eaLnBrk="1" fontAlgn="base" latinLnBrk="0" hangingPunct="1">
              <a:lnSpc>
                <a:spcPct val="80000"/>
              </a:lnSpc>
              <a:spcBef>
                <a:spcPct val="10000"/>
              </a:spcBef>
              <a:spcAft>
                <a:spcPct val="0"/>
              </a:spcAft>
              <a:buClrTx/>
              <a:buSzTx/>
              <a:buFont typeface="Wingdings" pitchFamily="2" charset="2"/>
              <a:buChar char="Ø"/>
              <a:tabLst/>
              <a:defRPr/>
            </a:pPr>
            <a:endParaRPr kumimoji="0" lang="en-US" sz="21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1" fontAlgn="base" latinLnBrk="0" hangingPunct="1">
              <a:lnSpc>
                <a:spcPct val="80000"/>
              </a:lnSpc>
              <a:spcBef>
                <a:spcPct val="10000"/>
              </a:spcBef>
              <a:spcAft>
                <a:spcPct val="0"/>
              </a:spcAft>
              <a:buClrTx/>
              <a:buSzTx/>
              <a:buFont typeface="Arial" charset="0"/>
              <a:buNone/>
              <a:tabLst/>
              <a:defRPr/>
            </a:pPr>
            <a:endParaRPr kumimoji="0" lang="en-US" sz="21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1" fontAlgn="base" latinLnBrk="0" hangingPunct="1">
              <a:lnSpc>
                <a:spcPct val="80000"/>
              </a:lnSpc>
              <a:spcBef>
                <a:spcPct val="10000"/>
              </a:spcBef>
              <a:spcAft>
                <a:spcPct val="0"/>
              </a:spcAft>
              <a:buClrTx/>
              <a:buSzTx/>
              <a:buFont typeface="Arial" charset="0"/>
              <a:buNone/>
              <a:tabLst/>
              <a:defRPr/>
            </a:pPr>
            <a:endParaRPr kumimoji="0" lang="en-US" sz="22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1" fontAlgn="base" latinLnBrk="0" hangingPunct="1">
              <a:lnSpc>
                <a:spcPct val="80000"/>
              </a:lnSpc>
              <a:spcBef>
                <a:spcPct val="10000"/>
              </a:spcBef>
              <a:spcAft>
                <a:spcPct val="0"/>
              </a:spcAft>
              <a:buClrTx/>
              <a:buSzTx/>
              <a:buFont typeface="Arial" charset="0"/>
              <a:buNone/>
              <a:tabLst/>
              <a:defRPr/>
            </a:pPr>
            <a:endParaRPr kumimoji="0" lang="en-US" sz="22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578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
        <p:nvSpPr>
          <p:cNvPr id="4" name="Title 3"/>
          <p:cNvSpPr>
            <a:spLocks noGrp="1"/>
          </p:cNvSpPr>
          <p:nvPr>
            <p:ph type="title"/>
          </p:nvPr>
        </p:nvSpPr>
        <p:spPr>
          <a:xfrm>
            <a:off x="0" y="0"/>
            <a:ext cx="9144000" cy="533400"/>
          </a:xfrm>
        </p:spPr>
        <p:txBody>
          <a:bodyPr>
            <a:noAutofit/>
          </a:bodyPr>
          <a:lstStyle/>
          <a:p>
            <a:r>
              <a:rPr lang="en-US" sz="3200" dirty="0">
                <a:solidFill>
                  <a:prstClr val="white"/>
                </a:solidFill>
              </a:rPr>
              <a:t>T4NG Performance Work Statement Overview</a:t>
            </a:r>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TextBox 5">
            <a:extLst>
              <a:ext uri="{FF2B5EF4-FFF2-40B4-BE49-F238E27FC236}">
                <a16:creationId xmlns:a16="http://schemas.microsoft.com/office/drawing/2014/main" id="{4F57D37D-BB28-48BB-A84A-2833F1DC7C3A}"/>
              </a:ext>
            </a:extLst>
          </p:cNvPr>
          <p:cNvSpPr txBox="1"/>
          <p:nvPr/>
        </p:nvSpPr>
        <p:spPr>
          <a:xfrm>
            <a:off x="381000" y="2057400"/>
            <a:ext cx="8382000" cy="2554545"/>
          </a:xfrm>
          <a:prstGeom prst="rect">
            <a:avLst/>
          </a:prstGeom>
          <a:noFill/>
        </p:spPr>
        <p:txBody>
          <a:bodyPr wrap="square" rtlCol="0" anchor="ctr">
            <a:spAutoFit/>
          </a:bodyPr>
          <a:lstStyle/>
          <a:p>
            <a:pPr marL="171450" marR="0" lvl="0"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The T4NG contract PWS has been structured to reflect the breadth and depth of IT services, with emphasis placed on healthcare and benefits systems, spanning the life cycle of a system or project</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dirty="0">
              <a:ln>
                <a:noFill/>
              </a:ln>
              <a:solidFill>
                <a:prstClr val="black"/>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dirty="0">
              <a:ln>
                <a:noFill/>
              </a:ln>
              <a:solidFill>
                <a:prstClr val="black"/>
              </a:solidFill>
              <a:effectLst/>
              <a:uLnTx/>
              <a:uFillTx/>
            </a:endParaRPr>
          </a:p>
          <a:p>
            <a:pPr marL="171450" marR="0" lvl="0"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The T4NG contract PWS provides general requirements and functional areas for IT services - specific requirements for technologies or services will be defined in individual task orders</a:t>
            </a:r>
          </a:p>
        </p:txBody>
      </p:sp>
    </p:spTree>
    <p:extLst>
      <p:ext uri="{BB962C8B-B14F-4D97-AF65-F5344CB8AC3E}">
        <p14:creationId xmlns:p14="http://schemas.microsoft.com/office/powerpoint/2010/main" val="421220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4" name="Title 3"/>
          <p:cNvSpPr>
            <a:spLocks noGrp="1"/>
          </p:cNvSpPr>
          <p:nvPr>
            <p:ph type="title"/>
          </p:nvPr>
        </p:nvSpPr>
        <p:spPr/>
        <p:txBody>
          <a:bodyPr>
            <a:normAutofit/>
          </a:bodyPr>
          <a:lstStyle/>
          <a:p>
            <a:r>
              <a:rPr lang="en-US" sz="3200" dirty="0">
                <a:solidFill>
                  <a:prstClr val="white"/>
                </a:solidFill>
              </a:rPr>
              <a:t>T4NG Performance Work Statement Overview</a:t>
            </a:r>
          </a:p>
        </p:txBody>
      </p:sp>
      <p:sp>
        <p:nvSpPr>
          <p:cNvPr id="5" name="Rectangle 4"/>
          <p:cNvSpPr/>
          <p:nvPr/>
        </p:nvSpPr>
        <p:spPr>
          <a:xfrm>
            <a:off x="381000" y="1208848"/>
            <a:ext cx="8305800" cy="1188146"/>
          </a:xfrm>
          <a:prstGeom prst="rect">
            <a:avLst/>
          </a:prstGeom>
        </p:spPr>
        <p:txBody>
          <a:bodyPr wrap="square">
            <a:spAutoFit/>
          </a:bodyPr>
          <a:lstStyle/>
          <a:p>
            <a:pPr marL="457200" lvl="0" indent="-457200" algn="ctr">
              <a:lnSpc>
                <a:spcPts val="4400"/>
              </a:lnSpc>
              <a:buFontTx/>
              <a:buChar char="-"/>
            </a:pPr>
            <a:endParaRPr lang="en-US" altLang="en-US" sz="3200" b="1" dirty="0">
              <a:solidFill>
                <a:srgbClr val="1F497D">
                  <a:lumMod val="75000"/>
                </a:srgbClr>
              </a:solidFill>
            </a:endParaRPr>
          </a:p>
          <a:p>
            <a:pPr marL="457200" lvl="0" indent="-457200" algn="ctr">
              <a:lnSpc>
                <a:spcPts val="4400"/>
              </a:lnSpc>
              <a:buFontTx/>
              <a:buChar char="-"/>
            </a:pPr>
            <a:endParaRPr lang="en-US" altLang="en-US" sz="3200" b="1" dirty="0">
              <a:solidFill>
                <a:srgbClr val="1F497D">
                  <a:lumMod val="75000"/>
                </a:srgbClr>
              </a:solidFill>
            </a:endParaRPr>
          </a:p>
        </p:txBody>
      </p:sp>
      <p:sp>
        <p:nvSpPr>
          <p:cNvPr id="6" name="TextBox 5">
            <a:extLst>
              <a:ext uri="{FF2B5EF4-FFF2-40B4-BE49-F238E27FC236}">
                <a16:creationId xmlns:a16="http://schemas.microsoft.com/office/drawing/2014/main" id="{FCCC4593-C925-4194-9FEC-CB2DAD9C0A54}"/>
              </a:ext>
            </a:extLst>
          </p:cNvPr>
          <p:cNvSpPr txBox="1"/>
          <p:nvPr/>
        </p:nvSpPr>
        <p:spPr>
          <a:xfrm>
            <a:off x="299688" y="1208848"/>
            <a:ext cx="8610600" cy="4062651"/>
          </a:xfrm>
          <a:prstGeom prst="rect">
            <a:avLst/>
          </a:prstGeom>
          <a:noFill/>
        </p:spPr>
        <p:txBody>
          <a:bodyPr wrap="square" rtlCol="0">
            <a:spAutoFit/>
          </a:bodyPr>
          <a:lstStyle/>
          <a:p>
            <a:pPr marL="171450" marR="0" lvl="0"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Functional Areas include:</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Program Management Support</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Systems/Software Engineering</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Software Technology Demonstration and Transition</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Test and Evaluation</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Independent Verification and Validation</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Enterprise Network Support</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Enterprise Management Framework</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Operation and Maintenance</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Cyber Security</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Training</a:t>
            </a:r>
          </a:p>
          <a:p>
            <a:pPr marL="628650" marR="0" lvl="3" indent="-171450" defTabSz="914400" eaLnBrk="1" fontAlgn="base" latinLnBrk="0" hangingPunct="1">
              <a:lnSpc>
                <a:spcPct val="100000"/>
              </a:lnSpc>
              <a:spcBef>
                <a:spcPct val="0"/>
              </a:spcBef>
              <a:spcAft>
                <a:spcPct val="0"/>
              </a:spcAft>
              <a:buClrTx/>
              <a:buSzTx/>
              <a:buFont typeface="Wingdings" pitchFamily="2" charset="2"/>
              <a:buChar char="Ø"/>
              <a:tabLst/>
              <a:defRPr/>
            </a:pPr>
            <a:r>
              <a:rPr kumimoji="0" lang="en-US" sz="2000" b="0" i="0" u="none" strike="noStrike" kern="0" cap="none" spc="0" normalizeH="0" baseline="0" noProof="0" dirty="0">
                <a:ln>
                  <a:noFill/>
                </a:ln>
                <a:solidFill>
                  <a:prstClr val="black"/>
                </a:solidFill>
                <a:effectLst/>
                <a:uLnTx/>
                <a:uFillTx/>
              </a:rPr>
              <a:t>IT Facilities</a:t>
            </a:r>
            <a:endParaRPr kumimoji="0" lang="en-US" sz="2000" b="0" i="0" u="none" strike="noStrike" kern="0" cap="none" spc="0" normalizeH="0" baseline="0" noProof="0" dirty="0">
              <a:ln>
                <a:noFill/>
              </a:ln>
              <a:solidFill>
                <a:prstClr val="black"/>
              </a:solidFill>
              <a:effectLst/>
              <a:uLnTx/>
              <a:uFillTx/>
              <a:latin typeface="Arial"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Arial" charset="0"/>
              </a:rPr>
              <a:t>  </a:t>
            </a:r>
          </a:p>
        </p:txBody>
      </p:sp>
    </p:spTree>
    <p:extLst>
      <p:ext uri="{BB962C8B-B14F-4D97-AF65-F5344CB8AC3E}">
        <p14:creationId xmlns:p14="http://schemas.microsoft.com/office/powerpoint/2010/main" val="2079679137"/>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10617</TotalTime>
  <Words>2385</Words>
  <Application>Microsoft Office PowerPoint</Application>
  <PresentationFormat>On-screen Show (4:3)</PresentationFormat>
  <Paragraphs>260</Paragraphs>
  <Slides>25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Calibri</vt:lpstr>
      <vt:lpstr>Wingdings</vt:lpstr>
      <vt:lpstr>10_Office Theme</vt:lpstr>
      <vt:lpstr>Custom Design</vt:lpstr>
      <vt:lpstr>Office of Procurement, Acquisition and Logistics</vt:lpstr>
      <vt:lpstr>Administrative Remarks</vt:lpstr>
      <vt:lpstr>Ground Rules</vt:lpstr>
      <vt:lpstr>Industry Day Agenda</vt:lpstr>
      <vt:lpstr>T4NG Overview</vt:lpstr>
      <vt:lpstr>T4NG Prime Contractors</vt:lpstr>
      <vt:lpstr>T4NG Overview</vt:lpstr>
      <vt:lpstr>T4NG Performance Work Statement Overview</vt:lpstr>
      <vt:lpstr>T4NG Performance Work Statement Overview</vt:lpstr>
      <vt:lpstr>T4NG Performance Work Statement Overview</vt:lpstr>
      <vt:lpstr>T4NG Contract Requirements</vt:lpstr>
      <vt:lpstr>T4NG Contract Requirements</vt:lpstr>
      <vt:lpstr>T4NG Task Order Requirements</vt:lpstr>
      <vt:lpstr>Evaluation Approach </vt:lpstr>
      <vt:lpstr>Evaluation Approach </vt:lpstr>
      <vt:lpstr>T4NG On-ramp</vt:lpstr>
      <vt:lpstr>T4NG Off-ramp</vt:lpstr>
      <vt:lpstr>Joint Ventures</vt:lpstr>
      <vt:lpstr>Draft Acquisition Schedule</vt:lpstr>
      <vt:lpstr>Frequently Asked Questions</vt:lpstr>
      <vt:lpstr>Frequently Asked Questions</vt:lpstr>
      <vt:lpstr>Frequently Asked Questions</vt:lpstr>
      <vt:lpstr>Frequently Asked Questions</vt:lpstr>
      <vt:lpstr>Frequently Asked Questions</vt:lpstr>
      <vt:lpstr>Office of Procurement, Acquisition and Logistics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Modernization Drumbeat</dc:title>
  <dc:creator>Department of Veterans Affairs</dc:creator>
  <cp:lastModifiedBy>Kirzow, Robert</cp:lastModifiedBy>
  <cp:revision>195</cp:revision>
  <cp:lastPrinted>2019-06-05T11:56:39Z</cp:lastPrinted>
  <dcterms:created xsi:type="dcterms:W3CDTF">2017-12-21T16:13:31Z</dcterms:created>
  <dcterms:modified xsi:type="dcterms:W3CDTF">2019-06-05T13:46:27Z</dcterms:modified>
</cp:coreProperties>
</file>