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 id="2147483690" r:id="rId4"/>
  </p:sldMasterIdLst>
  <p:notesMasterIdLst>
    <p:notesMasterId r:id="rId17"/>
  </p:notesMasterIdLst>
  <p:sldIdLst>
    <p:sldId id="257" r:id="rId5"/>
    <p:sldId id="279" r:id="rId6"/>
    <p:sldId id="281" r:id="rId7"/>
    <p:sldId id="291" r:id="rId8"/>
    <p:sldId id="282" r:id="rId9"/>
    <p:sldId id="261" r:id="rId10"/>
    <p:sldId id="280" r:id="rId11"/>
    <p:sldId id="277" r:id="rId12"/>
    <p:sldId id="292" r:id="rId13"/>
    <p:sldId id="266" r:id="rId14"/>
    <p:sldId id="297"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56"/>
    <a:srgbClr val="00425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273" autoAdjust="0"/>
  </p:normalViewPr>
  <p:slideViewPr>
    <p:cSldViewPr snapToGrid="0">
      <p:cViewPr varScale="1">
        <p:scale>
          <a:sx n="85" d="100"/>
          <a:sy n="85" d="100"/>
        </p:scale>
        <p:origin x="2262" y="10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EE4B46-3D1E-45BF-A507-CDFF4B8E08A5}" type="datetimeFigureOut">
              <a:rPr lang="en-US" smtClean="0"/>
              <a:t>6/4/2019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F0E7A6-D74C-4004-BC25-2A320FB6374E}" type="slidenum">
              <a:rPr lang="en-US" smtClean="0"/>
              <a:t>‹#›</a:t>
            </a:fld>
            <a:endParaRPr lang="en-US" dirty="0"/>
          </a:p>
        </p:txBody>
      </p:sp>
    </p:spTree>
    <p:extLst>
      <p:ext uri="{BB962C8B-B14F-4D97-AF65-F5344CB8AC3E}">
        <p14:creationId xmlns:p14="http://schemas.microsoft.com/office/powerpoint/2010/main" val="2003268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5550" y="711200"/>
            <a:ext cx="4740275" cy="3554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3237"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323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8751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600" dirty="0"/>
          </a:p>
        </p:txBody>
      </p:sp>
      <p:sp>
        <p:nvSpPr>
          <p:cNvPr id="4" name="Slide Number Placeholder 3"/>
          <p:cNvSpPr>
            <a:spLocks noGrp="1"/>
          </p:cNvSpPr>
          <p:nvPr>
            <p:ph type="sldNum" sz="quarter" idx="5"/>
          </p:nvPr>
        </p:nvSpPr>
        <p:spPr/>
        <p:txBody>
          <a:bodyPr/>
          <a:lstStyle/>
          <a:p>
            <a:fld id="{31F0E7A6-D74C-4004-BC25-2A320FB6374E}" type="slidenum">
              <a:rPr lang="en-US" smtClean="0"/>
              <a:t>10</a:t>
            </a:fld>
            <a:endParaRPr lang="en-US" dirty="0"/>
          </a:p>
        </p:txBody>
      </p:sp>
    </p:spTree>
    <p:extLst>
      <p:ext uri="{BB962C8B-B14F-4D97-AF65-F5344CB8AC3E}">
        <p14:creationId xmlns:p14="http://schemas.microsoft.com/office/powerpoint/2010/main" val="322057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482321">
              <a:spcBef>
                <a:spcPct val="20000"/>
              </a:spcBef>
            </a:pPr>
            <a:endParaRPr lang="en-US" altLang="en-US" sz="3400" dirty="0">
              <a:solidFill>
                <a:srgbClr val="000000"/>
              </a:solidFill>
            </a:endParaRPr>
          </a:p>
        </p:txBody>
      </p:sp>
      <p:sp>
        <p:nvSpPr>
          <p:cNvPr id="4" name="Slide Number Placeholder 3"/>
          <p:cNvSpPr>
            <a:spLocks noGrp="1"/>
          </p:cNvSpPr>
          <p:nvPr>
            <p:ph type="sldNum" sz="quarter" idx="10"/>
          </p:nvPr>
        </p:nvSpPr>
        <p:spPr/>
        <p:txBody>
          <a:bodyPr/>
          <a:lstStyle/>
          <a:p>
            <a:pPr marL="0" marR="0" lvl="0" indent="0" algn="r" defTabSz="966554"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66554"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2624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3237"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3237"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9818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indent="0" defTabSz="934420">
              <a:spcBef>
                <a:spcPct val="0"/>
              </a:spcBef>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pPr marL="0" marR="0" lvl="0" indent="0" algn="r" defTabSz="933237"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3237"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169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171450" indent="-171450" defTabSz="934420">
              <a:spcBef>
                <a:spcPct val="0"/>
              </a:spcBef>
              <a:buFont typeface="Arial" panose="020B0604020202020204" pitchFamily="34" charset="0"/>
              <a:buChar char="•"/>
              <a:defRPr/>
            </a:pPr>
            <a:endParaRPr lang="en-US" sz="1600" dirty="0"/>
          </a:p>
        </p:txBody>
      </p:sp>
      <p:sp>
        <p:nvSpPr>
          <p:cNvPr id="4" name="Slide Number Placeholder 3"/>
          <p:cNvSpPr>
            <a:spLocks noGrp="1"/>
          </p:cNvSpPr>
          <p:nvPr>
            <p:ph type="sldNum" sz="quarter" idx="10"/>
          </p:nvPr>
        </p:nvSpPr>
        <p:spPr/>
        <p:txBody>
          <a:bodyPr/>
          <a:lstStyle/>
          <a:p>
            <a:pPr marL="0" marR="0" lvl="0" indent="0" algn="r" defTabSz="933237"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3237"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8004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482321">
              <a:spcBef>
                <a:spcPct val="20000"/>
              </a:spcBef>
            </a:pPr>
            <a:endParaRPr lang="en-US" altLang="en-US" sz="1600" dirty="0">
              <a:solidFill>
                <a:srgbClr val="000000"/>
              </a:solidFill>
            </a:endParaRPr>
          </a:p>
        </p:txBody>
      </p:sp>
      <p:sp>
        <p:nvSpPr>
          <p:cNvPr id="4" name="Slide Number Placeholder 3"/>
          <p:cNvSpPr>
            <a:spLocks noGrp="1"/>
          </p:cNvSpPr>
          <p:nvPr>
            <p:ph type="sldNum" sz="quarter" idx="10"/>
          </p:nvPr>
        </p:nvSpPr>
        <p:spPr/>
        <p:txBody>
          <a:bodyPr/>
          <a:lstStyle/>
          <a:p>
            <a:pPr marL="0" marR="0" lvl="0" indent="0" algn="r" defTabSz="966554"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66554"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1035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171450" indent="-171450" defTabSz="934420">
              <a:spcBef>
                <a:spcPct val="0"/>
              </a:spcBef>
              <a:buFont typeface="Arial" panose="020B0604020202020204" pitchFamily="34" charset="0"/>
              <a:buChar char="•"/>
              <a:defRPr/>
            </a:pPr>
            <a:endParaRPr lang="en-US" sz="1600" dirty="0"/>
          </a:p>
        </p:txBody>
      </p:sp>
      <p:sp>
        <p:nvSpPr>
          <p:cNvPr id="4" name="Slide Number Placeholder 3"/>
          <p:cNvSpPr>
            <a:spLocks noGrp="1"/>
          </p:cNvSpPr>
          <p:nvPr>
            <p:ph type="sldNum" sz="quarter" idx="10"/>
          </p:nvPr>
        </p:nvSpPr>
        <p:spPr/>
        <p:txBody>
          <a:bodyPr/>
          <a:lstStyle/>
          <a:p>
            <a:pPr marL="0" marR="0" lvl="0" indent="0" algn="r" defTabSz="933237"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3237"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8249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3237"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3237"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9570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defTabSz="934420">
              <a:spcBef>
                <a:spcPct val="0"/>
              </a:spcBef>
              <a:defRPr/>
            </a:pPr>
            <a:endParaRPr lang="en-US" sz="1600" dirty="0"/>
          </a:p>
        </p:txBody>
      </p:sp>
      <p:sp>
        <p:nvSpPr>
          <p:cNvPr id="4" name="Slide Number Placeholder 3"/>
          <p:cNvSpPr>
            <a:spLocks noGrp="1"/>
          </p:cNvSpPr>
          <p:nvPr>
            <p:ph type="sldNum" sz="quarter" idx="10"/>
          </p:nvPr>
        </p:nvSpPr>
        <p:spPr/>
        <p:txBody>
          <a:bodyPr/>
          <a:lstStyle/>
          <a:p>
            <a:pPr marL="0" marR="0" lvl="0" indent="0" algn="r" defTabSz="933237"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3237"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9610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marL="457200" indent="-457200" defTabSz="482321">
              <a:spcBef>
                <a:spcPct val="20000"/>
              </a:spcBef>
              <a:buFont typeface="Arial" panose="020B0604020202020204" pitchFamily="34" charset="0"/>
              <a:buChar char="•"/>
            </a:pPr>
            <a:endParaRPr lang="en-US" altLang="en-US" sz="1600" dirty="0">
              <a:solidFill>
                <a:srgbClr val="000000"/>
              </a:solidFill>
            </a:endParaRPr>
          </a:p>
        </p:txBody>
      </p:sp>
      <p:sp>
        <p:nvSpPr>
          <p:cNvPr id="4" name="Slide Number Placeholder 3"/>
          <p:cNvSpPr>
            <a:spLocks noGrp="1"/>
          </p:cNvSpPr>
          <p:nvPr>
            <p:ph type="sldNum" sz="quarter" idx="10"/>
          </p:nvPr>
        </p:nvSpPr>
        <p:spPr/>
        <p:txBody>
          <a:bodyPr/>
          <a:lstStyle/>
          <a:p>
            <a:pPr marL="0" marR="0" lvl="0" indent="0" algn="r" defTabSz="966554"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66554"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0261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ltLang="en-US" sz="1700" dirty="0"/>
          </a:p>
          <a:p>
            <a:endParaRPr lang="en-US" altLang="en-US" sz="1700" dirty="0"/>
          </a:p>
          <a:p>
            <a:endParaRPr lang="en-US" altLang="en-US" sz="1700" dirty="0"/>
          </a:p>
          <a:p>
            <a:pPr defTabSz="482321">
              <a:spcBef>
                <a:spcPct val="20000"/>
              </a:spcBef>
            </a:pPr>
            <a:endParaRPr lang="en-US" altLang="en-US" sz="3400" dirty="0">
              <a:solidFill>
                <a:srgbClr val="000000"/>
              </a:solidFill>
            </a:endParaRPr>
          </a:p>
        </p:txBody>
      </p:sp>
      <p:sp>
        <p:nvSpPr>
          <p:cNvPr id="4" name="Slide Number Placeholder 3"/>
          <p:cNvSpPr>
            <a:spLocks noGrp="1"/>
          </p:cNvSpPr>
          <p:nvPr>
            <p:ph type="sldNum" sz="quarter" idx="10"/>
          </p:nvPr>
        </p:nvSpPr>
        <p:spPr/>
        <p:txBody>
          <a:bodyPr/>
          <a:lstStyle/>
          <a:p>
            <a:pPr marL="0" marR="0" lvl="0" indent="0" algn="r" defTabSz="966554"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66554"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8691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257168"/>
            <a:fld id="{D983F1FA-211D-3044-9E35-958DFBC26156}" type="slidenum">
              <a:rPr lang="en-US" smtClean="0">
                <a:solidFill>
                  <a:prstClr val="white"/>
                </a:solidFill>
              </a:rPr>
              <a:pPr defTabSz="257168"/>
              <a:t>‹#›</a:t>
            </a:fld>
            <a:endParaRPr lang="en-US" dirty="0">
              <a:solidFill>
                <a:prstClr val="white"/>
              </a:solidFill>
            </a:endParaRPr>
          </a:p>
        </p:txBody>
      </p:sp>
      <p:sp>
        <p:nvSpPr>
          <p:cNvPr id="4" name="Rectangle 3"/>
          <p:cNvSpPr/>
          <p:nvPr userDrawn="1"/>
        </p:nvSpPr>
        <p:spPr>
          <a:xfrm>
            <a:off x="0" y="5376954"/>
            <a:ext cx="9144000" cy="148114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9" rIns="51435" bIns="25719" rtlCol="0" anchor="ctr"/>
          <a:lstStyle/>
          <a:p>
            <a:pPr algn="ctr"/>
            <a:endParaRPr lang="en-US" sz="1013" dirty="0">
              <a:solidFill>
                <a:prstClr val="white"/>
              </a:solidFill>
            </a:endParaRPr>
          </a:p>
        </p:txBody>
      </p:sp>
      <p:sp>
        <p:nvSpPr>
          <p:cNvPr id="6" name="Title 1"/>
          <p:cNvSpPr txBox="1">
            <a:spLocks/>
          </p:cNvSpPr>
          <p:nvPr userDrawn="1"/>
        </p:nvSpPr>
        <p:spPr>
          <a:xfrm>
            <a:off x="2921347" y="4803745"/>
            <a:ext cx="5775325" cy="450535"/>
          </a:xfrm>
          <a:prstGeom prst="rect">
            <a:avLst/>
          </a:prstGeom>
          <a:ln>
            <a:solidFill>
              <a:schemeClr val="bg1"/>
            </a:solidFill>
          </a:ln>
        </p:spPr>
        <p:txBody>
          <a:bodyPr vert="horz" lIns="51435" tIns="25719" rIns="51435" bIns="25719"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1125" dirty="0">
                <a:solidFill>
                  <a:srgbClr val="000000"/>
                </a:solidFill>
              </a:rPr>
              <a:t>August 30, 2017</a:t>
            </a:r>
          </a:p>
        </p:txBody>
      </p:sp>
      <p:grpSp>
        <p:nvGrpSpPr>
          <p:cNvPr id="12" name="Group 11"/>
          <p:cNvGrpSpPr/>
          <p:nvPr userDrawn="1"/>
        </p:nvGrpSpPr>
        <p:grpSpPr>
          <a:xfrm>
            <a:off x="1285686" y="1694039"/>
            <a:ext cx="6572628" cy="1558036"/>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6469" b="1" spc="-56"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3039" b="1" dirty="0">
                  <a:solidFill>
                    <a:srgbClr val="00B0F0"/>
                  </a:solidFill>
                  <a:latin typeface="Arial" panose="020B0604020202020204" pitchFamily="34" charset="0"/>
                  <a:cs typeface="Arial" panose="020B0604020202020204" pitchFamily="34" charset="0"/>
                </a:rPr>
                <a:t>Key Leaders </a:t>
              </a:r>
              <a:br>
                <a:rPr lang="en-US" sz="3039" b="1" dirty="0">
                  <a:solidFill>
                    <a:srgbClr val="00B0F0"/>
                  </a:solidFill>
                  <a:latin typeface="Arial" panose="020B0604020202020204" pitchFamily="34" charset="0"/>
                  <a:cs typeface="Arial" panose="020B0604020202020204" pitchFamily="34" charset="0"/>
                </a:rPr>
              </a:br>
              <a:r>
                <a:rPr lang="en-US" sz="3039"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39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257175"/>
            <a:fld id="{D983F1FA-211D-3044-9E35-958DFBC26156}" type="slidenum">
              <a:rPr lang="en-US" smtClean="0">
                <a:solidFill>
                  <a:prstClr val="white"/>
                </a:solidFill>
              </a:rPr>
              <a:pPr defTabSz="257175"/>
              <a:t>‹#›</a:t>
            </a:fld>
            <a:endParaRPr lang="en-US" dirty="0">
              <a:solidFill>
                <a:prstClr val="white"/>
              </a:solidFill>
            </a:endParaRPr>
          </a:p>
        </p:txBody>
      </p:sp>
      <p:sp>
        <p:nvSpPr>
          <p:cNvPr id="4" name="Rectangle 3"/>
          <p:cNvSpPr/>
          <p:nvPr userDrawn="1"/>
        </p:nvSpPr>
        <p:spPr>
          <a:xfrm>
            <a:off x="0" y="5376954"/>
            <a:ext cx="9144000" cy="148114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a:endParaRPr lang="en-US" sz="1013" dirty="0">
              <a:solidFill>
                <a:prstClr val="white"/>
              </a:solidFill>
            </a:endParaRPr>
          </a:p>
        </p:txBody>
      </p:sp>
      <p:sp>
        <p:nvSpPr>
          <p:cNvPr id="6" name="Title 1"/>
          <p:cNvSpPr txBox="1">
            <a:spLocks/>
          </p:cNvSpPr>
          <p:nvPr userDrawn="1"/>
        </p:nvSpPr>
        <p:spPr>
          <a:xfrm>
            <a:off x="2921345" y="4803741"/>
            <a:ext cx="5775325" cy="450535"/>
          </a:xfrm>
          <a:prstGeom prst="rect">
            <a:avLst/>
          </a:prstGeom>
          <a:ln>
            <a:solidFill>
              <a:schemeClr val="bg1"/>
            </a:solidFill>
          </a:ln>
        </p:spPr>
        <p:txBody>
          <a:bodyPr vert="horz" lIns="51435" tIns="25718" rIns="51435" bIns="25718"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1125" dirty="0">
                <a:solidFill>
                  <a:srgbClr val="000000"/>
                </a:solidFill>
              </a:rPr>
              <a:t>August 30, 2017</a:t>
            </a:r>
          </a:p>
        </p:txBody>
      </p:sp>
      <p:grpSp>
        <p:nvGrpSpPr>
          <p:cNvPr id="12" name="Group 11"/>
          <p:cNvGrpSpPr/>
          <p:nvPr userDrawn="1"/>
        </p:nvGrpSpPr>
        <p:grpSpPr>
          <a:xfrm>
            <a:off x="1285686" y="1694039"/>
            <a:ext cx="6572628" cy="1558036"/>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6469" b="1" spc="-56"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3038" b="1" dirty="0">
                  <a:solidFill>
                    <a:srgbClr val="00B0F0"/>
                  </a:solidFill>
                  <a:latin typeface="Arial" panose="020B0604020202020204" pitchFamily="34" charset="0"/>
                  <a:cs typeface="Arial" panose="020B0604020202020204" pitchFamily="34" charset="0"/>
                </a:rPr>
                <a:t>Key Leaders </a:t>
              </a:r>
              <a:br>
                <a:rPr lang="en-US" sz="3038" b="1" dirty="0">
                  <a:solidFill>
                    <a:srgbClr val="00B0F0"/>
                  </a:solidFill>
                  <a:latin typeface="Arial" panose="020B0604020202020204" pitchFamily="34" charset="0"/>
                  <a:cs typeface="Arial" panose="020B0604020202020204" pitchFamily="34" charset="0"/>
                </a:rPr>
              </a:br>
              <a:r>
                <a:rPr lang="en-US" sz="3038"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3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257175"/>
            <a:fld id="{D983F1FA-211D-3044-9E35-958DFBC26156}" type="slidenum">
              <a:rPr lang="en-US" smtClean="0">
                <a:solidFill>
                  <a:prstClr val="white"/>
                </a:solidFill>
              </a:rPr>
              <a:pPr defTabSz="257175"/>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defTabSz="257175"/>
            <a:endParaRPr lang="en-US" sz="1013"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dirty="0"/>
              <a:t>Agenda</a:t>
            </a:r>
            <a:endParaRPr lang="en-US" sz="2025" u="sng" dirty="0"/>
          </a:p>
        </p:txBody>
      </p:sp>
      <p:sp>
        <p:nvSpPr>
          <p:cNvPr id="6" name="TextBox 5"/>
          <p:cNvSpPr txBox="1"/>
          <p:nvPr userDrawn="1"/>
        </p:nvSpPr>
        <p:spPr>
          <a:xfrm>
            <a:off x="331379" y="1659471"/>
            <a:ext cx="8481253" cy="207815"/>
          </a:xfrm>
          <a:prstGeom prst="rect">
            <a:avLst/>
          </a:prstGeom>
          <a:solidFill>
            <a:srgbClr val="00B0F0"/>
          </a:solidFill>
        </p:spPr>
        <p:txBody>
          <a:bodyPr wrap="square" lIns="51435" tIns="25718" rIns="51435" bIns="25718" rtlCol="0">
            <a:spAutoFit/>
          </a:bodyPr>
          <a:lstStyle/>
          <a:p>
            <a:endParaRPr lang="en-US" sz="1013" dirty="0">
              <a:solidFill>
                <a:srgbClr val="000000"/>
              </a:solidFill>
            </a:endParaRPr>
          </a:p>
        </p:txBody>
      </p:sp>
      <p:sp>
        <p:nvSpPr>
          <p:cNvPr id="7" name="TextBox 6"/>
          <p:cNvSpPr txBox="1"/>
          <p:nvPr userDrawn="1"/>
        </p:nvSpPr>
        <p:spPr>
          <a:xfrm>
            <a:off x="647696" y="2928153"/>
            <a:ext cx="7892223" cy="505267"/>
          </a:xfrm>
          <a:prstGeom prst="rect">
            <a:avLst/>
          </a:prstGeom>
          <a:noFill/>
        </p:spPr>
        <p:txBody>
          <a:bodyPr wrap="square" lIns="51435" tIns="25718" rIns="51435" bIns="25718" rtlCol="0" anchor="ctr">
            <a:spAutoFit/>
          </a:bodyPr>
          <a:lstStyle/>
          <a:p>
            <a:pPr marL="0" lvl="1" indent="-192881">
              <a:spcBef>
                <a:spcPts val="675"/>
              </a:spcBef>
              <a:buFont typeface="+mj-lt"/>
              <a:buAutoNum type="arabicPeriod"/>
            </a:pPr>
            <a:r>
              <a:rPr lang="en-US" sz="1125" b="1" dirty="0">
                <a:solidFill>
                  <a:srgbClr val="000000"/>
                </a:solidFill>
              </a:rPr>
              <a:t>Good News Story</a:t>
            </a:r>
          </a:p>
          <a:p>
            <a:pPr marL="0" lvl="1">
              <a:spcBef>
                <a:spcPts val="675"/>
              </a:spcBef>
            </a:pPr>
            <a:endParaRPr lang="en-US" sz="1125" b="1" dirty="0">
              <a:solidFill>
                <a:srgbClr val="000000"/>
              </a:solidFill>
            </a:endParaRPr>
          </a:p>
        </p:txBody>
      </p:sp>
    </p:spTree>
    <p:extLst>
      <p:ext uri="{BB962C8B-B14F-4D97-AF65-F5344CB8AC3E}">
        <p14:creationId xmlns:p14="http://schemas.microsoft.com/office/powerpoint/2010/main" val="839569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257175"/>
            <a:fld id="{D983F1FA-211D-3044-9E35-958DFBC26156}" type="slidenum">
              <a:rPr lang="en-US" smtClean="0">
                <a:solidFill>
                  <a:prstClr val="white"/>
                </a:solidFill>
              </a:rPr>
              <a:pPr defTabSz="257175"/>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defTabSz="257175"/>
            <a:endParaRPr lang="en-US" sz="1013"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dirty="0"/>
              <a:t>Click to edit Slide Maser Style</a:t>
            </a:r>
            <a:endParaRPr lang="en-US" sz="2025" u="sng" dirty="0"/>
          </a:p>
        </p:txBody>
      </p:sp>
    </p:spTree>
    <p:extLst>
      <p:ext uri="{BB962C8B-B14F-4D97-AF65-F5344CB8AC3E}">
        <p14:creationId xmlns:p14="http://schemas.microsoft.com/office/powerpoint/2010/main" val="231625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3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42"/>
            <a:ext cx="2133600" cy="365125"/>
          </a:xfrm>
          <a:prstGeom prst="rect">
            <a:avLst/>
          </a:prstGeom>
        </p:spPr>
        <p:txBody>
          <a:bodyPr vert="horz" lIns="51435" tIns="25718" rIns="51435" bIns="25718"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675" smtClean="0">
                <a:solidFill>
                  <a:prstClr val="white"/>
                </a:solidFill>
              </a:rPr>
              <a:pPr/>
              <a:t>‹#›</a:t>
            </a:fld>
            <a:endParaRPr lang="en-US" sz="675" dirty="0">
              <a:solidFill>
                <a:prstClr val="white"/>
              </a:solidFill>
            </a:endParaRPr>
          </a:p>
        </p:txBody>
      </p:sp>
    </p:spTree>
    <p:extLst>
      <p:ext uri="{BB962C8B-B14F-4D97-AF65-F5344CB8AC3E}">
        <p14:creationId xmlns:p14="http://schemas.microsoft.com/office/powerpoint/2010/main" val="2676359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8"/>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defTabSz="257175"/>
            <a:endParaRPr lang="en-US" sz="1013"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dirty="0"/>
              <a:t>Click to edit Slide Maser Style</a:t>
            </a:r>
            <a:endParaRPr lang="en-US" sz="2025" u="sng" dirty="0"/>
          </a:p>
        </p:txBody>
      </p:sp>
    </p:spTree>
    <p:extLst>
      <p:ext uri="{BB962C8B-B14F-4D97-AF65-F5344CB8AC3E}">
        <p14:creationId xmlns:p14="http://schemas.microsoft.com/office/powerpoint/2010/main" val="2436132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defTabSz="257175"/>
            <a:endParaRPr lang="en-US" sz="1013"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dirty="0"/>
              <a:t>Click to edit Slide Maser Style</a:t>
            </a:r>
            <a:endParaRPr lang="en-US" sz="2025" u="sng" dirty="0"/>
          </a:p>
        </p:txBody>
      </p:sp>
    </p:spTree>
    <p:extLst>
      <p:ext uri="{BB962C8B-B14F-4D97-AF65-F5344CB8AC3E}">
        <p14:creationId xmlns:p14="http://schemas.microsoft.com/office/powerpoint/2010/main" val="3082907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51"/>
            <a:ext cx="3008313" cy="1162051"/>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147" y="273063"/>
            <a:ext cx="5111751"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13"/>
            <a:ext cx="3008313"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3675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97611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454"/>
            <a:ext cx="2895600" cy="365125"/>
          </a:xfrm>
          <a:prstGeom prst="rect">
            <a:avLst/>
          </a:prstGeom>
        </p:spPr>
        <p:txBody>
          <a:bodyPr lIns="91440" tIns="45720" rIns="91440" bIns="45720"/>
          <a:lstStyle>
            <a:lvl1pPr algn="ctr">
              <a:defRPr sz="591"/>
            </a:lvl1pPr>
          </a:lstStyle>
          <a:p>
            <a:pPr defTabSz="257175"/>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11276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342900"/>
            <a:fld id="{D983F1FA-211D-3044-9E35-958DFBC26156}" type="slidenum">
              <a:rPr lang="en-US" smtClean="0">
                <a:solidFill>
                  <a:prstClr val="white"/>
                </a:solidFill>
              </a:rPr>
              <a:pPr defTabSz="342900"/>
              <a:t>‹#›</a:t>
            </a:fld>
            <a:endParaRPr lang="en-US" dirty="0">
              <a:solidFill>
                <a:prstClr val="white"/>
              </a:solidFill>
            </a:endParaRPr>
          </a:p>
        </p:txBody>
      </p:sp>
      <p:sp>
        <p:nvSpPr>
          <p:cNvPr id="4" name="Rectangle 3"/>
          <p:cNvSpPr/>
          <p:nvPr userDrawn="1"/>
        </p:nvSpPr>
        <p:spPr>
          <a:xfrm>
            <a:off x="0" y="5376954"/>
            <a:ext cx="9144000" cy="148114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US" sz="1350" dirty="0">
              <a:solidFill>
                <a:prstClr val="white"/>
              </a:solidFill>
            </a:endParaRPr>
          </a:p>
        </p:txBody>
      </p:sp>
      <p:sp>
        <p:nvSpPr>
          <p:cNvPr id="6" name="Title 1"/>
          <p:cNvSpPr txBox="1">
            <a:spLocks/>
          </p:cNvSpPr>
          <p:nvPr userDrawn="1"/>
        </p:nvSpPr>
        <p:spPr>
          <a:xfrm>
            <a:off x="2921343" y="4803737"/>
            <a:ext cx="5775325" cy="450535"/>
          </a:xfrm>
          <a:prstGeom prst="rect">
            <a:avLst/>
          </a:prstGeom>
          <a:ln>
            <a:solidFill>
              <a:schemeClr val="bg1"/>
            </a:solidFill>
          </a:ln>
        </p:spPr>
        <p:txBody>
          <a:bodyPr vert="horz" lIns="68580" tIns="34290" rIns="68580" bIns="3429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1500" dirty="0">
                <a:solidFill>
                  <a:srgbClr val="000000"/>
                </a:solidFill>
              </a:rPr>
              <a:t>August 30, 2017</a:t>
            </a:r>
          </a:p>
        </p:txBody>
      </p:sp>
      <p:grpSp>
        <p:nvGrpSpPr>
          <p:cNvPr id="12" name="Group 11"/>
          <p:cNvGrpSpPr/>
          <p:nvPr userDrawn="1"/>
        </p:nvGrpSpPr>
        <p:grpSpPr>
          <a:xfrm>
            <a:off x="1285686" y="1694039"/>
            <a:ext cx="6572628" cy="1558036"/>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8625" b="1" spc="-75"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4050" b="1" dirty="0">
                  <a:solidFill>
                    <a:srgbClr val="00B0F0"/>
                  </a:solidFill>
                  <a:latin typeface="Arial" panose="020B0604020202020204" pitchFamily="34" charset="0"/>
                  <a:cs typeface="Arial" panose="020B0604020202020204" pitchFamily="34" charset="0"/>
                </a:rPr>
                <a:t>Key Leaders </a:t>
              </a:r>
              <a:br>
                <a:rPr lang="en-US" sz="4050" b="1" dirty="0">
                  <a:solidFill>
                    <a:srgbClr val="00B0F0"/>
                  </a:solidFill>
                  <a:latin typeface="Arial" panose="020B0604020202020204" pitchFamily="34" charset="0"/>
                  <a:cs typeface="Arial" panose="020B0604020202020204" pitchFamily="34" charset="0"/>
                </a:rPr>
              </a:br>
              <a:r>
                <a:rPr lang="en-US" sz="405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67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257168"/>
            <a:fld id="{D983F1FA-211D-3044-9E35-958DFBC26156}" type="slidenum">
              <a:rPr lang="en-US" smtClean="0">
                <a:solidFill>
                  <a:prstClr val="white"/>
                </a:solidFill>
              </a:rPr>
              <a:pPr defTabSz="257168"/>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9" rIns="51435" bIns="25719" rtlCol="0" anchor="ctr"/>
          <a:lstStyle/>
          <a:p>
            <a:pPr algn="ctr" defTabSz="257168"/>
            <a:endParaRPr lang="en-US" sz="1013"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dirty="0"/>
              <a:t>Agenda</a:t>
            </a:r>
            <a:endParaRPr lang="en-US" sz="2025" u="sng" dirty="0"/>
          </a:p>
        </p:txBody>
      </p:sp>
      <p:sp>
        <p:nvSpPr>
          <p:cNvPr id="6" name="TextBox 5"/>
          <p:cNvSpPr txBox="1"/>
          <p:nvPr userDrawn="1"/>
        </p:nvSpPr>
        <p:spPr>
          <a:xfrm>
            <a:off x="331381" y="1659474"/>
            <a:ext cx="8481253" cy="207817"/>
          </a:xfrm>
          <a:prstGeom prst="rect">
            <a:avLst/>
          </a:prstGeom>
          <a:solidFill>
            <a:srgbClr val="00B0F0"/>
          </a:solidFill>
        </p:spPr>
        <p:txBody>
          <a:bodyPr wrap="square" lIns="51435" tIns="25719" rIns="51435" bIns="25719" rtlCol="0">
            <a:spAutoFit/>
          </a:bodyPr>
          <a:lstStyle/>
          <a:p>
            <a:endParaRPr lang="en-US" sz="1013" dirty="0">
              <a:solidFill>
                <a:srgbClr val="000000"/>
              </a:solidFill>
            </a:endParaRPr>
          </a:p>
        </p:txBody>
      </p:sp>
      <p:sp>
        <p:nvSpPr>
          <p:cNvPr id="7" name="TextBox 6"/>
          <p:cNvSpPr txBox="1"/>
          <p:nvPr userDrawn="1"/>
        </p:nvSpPr>
        <p:spPr>
          <a:xfrm>
            <a:off x="647696" y="2936812"/>
            <a:ext cx="7892223" cy="487957"/>
          </a:xfrm>
          <a:prstGeom prst="rect">
            <a:avLst/>
          </a:prstGeom>
          <a:noFill/>
        </p:spPr>
        <p:txBody>
          <a:bodyPr wrap="square" lIns="51435" tIns="25719" rIns="51435" bIns="25719" rtlCol="0" anchor="ctr">
            <a:spAutoFit/>
          </a:bodyPr>
          <a:lstStyle/>
          <a:p>
            <a:pPr marL="0" lvl="1" indent="-192877">
              <a:spcBef>
                <a:spcPts val="675"/>
              </a:spcBef>
              <a:buFont typeface="+mj-lt"/>
              <a:buAutoNum type="arabicPeriod"/>
            </a:pPr>
            <a:r>
              <a:rPr lang="en-US" sz="1125" b="1" dirty="0">
                <a:solidFill>
                  <a:srgbClr val="000000"/>
                </a:solidFill>
              </a:rPr>
              <a:t>Good News Story</a:t>
            </a:r>
          </a:p>
          <a:p>
            <a:pPr marL="0" lvl="1">
              <a:spcBef>
                <a:spcPts val="675"/>
              </a:spcBef>
            </a:pPr>
            <a:endParaRPr lang="en-US" sz="1125" b="1" dirty="0">
              <a:solidFill>
                <a:srgbClr val="000000"/>
              </a:solidFill>
            </a:endParaRPr>
          </a:p>
        </p:txBody>
      </p:sp>
    </p:spTree>
    <p:extLst>
      <p:ext uri="{BB962C8B-B14F-4D97-AF65-F5344CB8AC3E}">
        <p14:creationId xmlns:p14="http://schemas.microsoft.com/office/powerpoint/2010/main" val="3725080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342900"/>
            <a:fld id="{D983F1FA-211D-3044-9E35-958DFBC26156}" type="slidenum">
              <a:rPr lang="en-US" smtClean="0">
                <a:solidFill>
                  <a:prstClr val="white"/>
                </a:solidFill>
              </a:rPr>
              <a:pPr defTabSz="3429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dirty="0"/>
              <a:t>Agenda</a:t>
            </a:r>
            <a:endParaRPr lang="en-US" sz="2700" u="sng" dirty="0"/>
          </a:p>
        </p:txBody>
      </p:sp>
      <p:sp>
        <p:nvSpPr>
          <p:cNvPr id="6" name="TextBox 5"/>
          <p:cNvSpPr txBox="1"/>
          <p:nvPr userDrawn="1"/>
        </p:nvSpPr>
        <p:spPr>
          <a:xfrm>
            <a:off x="331377" y="1659468"/>
            <a:ext cx="8481253" cy="276999"/>
          </a:xfrm>
          <a:prstGeom prst="rect">
            <a:avLst/>
          </a:prstGeom>
          <a:solidFill>
            <a:srgbClr val="00B0F0"/>
          </a:solidFill>
        </p:spPr>
        <p:txBody>
          <a:bodyPr wrap="square" lIns="68580" tIns="34290" rIns="68580" bIns="34290" rtlCol="0">
            <a:spAutoFit/>
          </a:bodyPr>
          <a:lstStyle/>
          <a:p>
            <a:endParaRPr lang="en-US" sz="1350" dirty="0">
              <a:solidFill>
                <a:srgbClr val="000000"/>
              </a:solidFill>
            </a:endParaRPr>
          </a:p>
        </p:txBody>
      </p:sp>
      <p:sp>
        <p:nvSpPr>
          <p:cNvPr id="7" name="TextBox 6"/>
          <p:cNvSpPr txBox="1"/>
          <p:nvPr userDrawn="1"/>
        </p:nvSpPr>
        <p:spPr>
          <a:xfrm>
            <a:off x="647696" y="2846077"/>
            <a:ext cx="7892223" cy="669414"/>
          </a:xfrm>
          <a:prstGeom prst="rect">
            <a:avLst/>
          </a:prstGeom>
          <a:noFill/>
        </p:spPr>
        <p:txBody>
          <a:bodyPr wrap="square" lIns="68580" tIns="34290" rIns="68580" bIns="34290" rtlCol="0" anchor="ctr">
            <a:spAutoFit/>
          </a:bodyPr>
          <a:lstStyle/>
          <a:p>
            <a:pPr marL="0" lvl="1" indent="-257175">
              <a:spcBef>
                <a:spcPts val="900"/>
              </a:spcBef>
              <a:buFont typeface="+mj-lt"/>
              <a:buAutoNum type="arabicPeriod"/>
            </a:pPr>
            <a:r>
              <a:rPr lang="en-US" sz="1500" b="1" dirty="0">
                <a:solidFill>
                  <a:srgbClr val="000000"/>
                </a:solidFill>
              </a:rPr>
              <a:t>Good News Story</a:t>
            </a:r>
          </a:p>
          <a:p>
            <a:pPr marL="0" lvl="1">
              <a:spcBef>
                <a:spcPts val="900"/>
              </a:spcBef>
            </a:pPr>
            <a:endParaRPr lang="en-US" sz="1500" b="1" dirty="0">
              <a:solidFill>
                <a:srgbClr val="000000"/>
              </a:solidFill>
            </a:endParaRPr>
          </a:p>
        </p:txBody>
      </p:sp>
    </p:spTree>
    <p:extLst>
      <p:ext uri="{BB962C8B-B14F-4D97-AF65-F5344CB8AC3E}">
        <p14:creationId xmlns:p14="http://schemas.microsoft.com/office/powerpoint/2010/main" val="1513633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342900"/>
            <a:fld id="{D983F1FA-211D-3044-9E35-958DFBC26156}" type="slidenum">
              <a:rPr lang="en-US" smtClean="0">
                <a:solidFill>
                  <a:prstClr val="white"/>
                </a:solidFill>
              </a:rPr>
              <a:pPr defTabSz="3429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dirty="0"/>
              <a:t>Click to edit Slide Maser Style</a:t>
            </a:r>
            <a:endParaRPr lang="en-US" sz="2700" u="sng" dirty="0"/>
          </a:p>
        </p:txBody>
      </p:sp>
    </p:spTree>
    <p:extLst>
      <p:ext uri="{BB962C8B-B14F-4D97-AF65-F5344CB8AC3E}">
        <p14:creationId xmlns:p14="http://schemas.microsoft.com/office/powerpoint/2010/main" val="1622332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8"/>
            <a:ext cx="2133600" cy="365125"/>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900" smtClean="0">
                <a:solidFill>
                  <a:prstClr val="white"/>
                </a:solidFill>
              </a:rPr>
              <a:pPr/>
              <a:t>‹#›</a:t>
            </a:fld>
            <a:endParaRPr lang="en-US" sz="900" dirty="0">
              <a:solidFill>
                <a:prstClr val="white"/>
              </a:solidFill>
            </a:endParaRPr>
          </a:p>
        </p:txBody>
      </p:sp>
    </p:spTree>
    <p:extLst>
      <p:ext uri="{BB962C8B-B14F-4D97-AF65-F5344CB8AC3E}">
        <p14:creationId xmlns:p14="http://schemas.microsoft.com/office/powerpoint/2010/main" val="18395055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4"/>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dirty="0"/>
              <a:t>Click to edit Slide Maser Style</a:t>
            </a:r>
            <a:endParaRPr lang="en-US" sz="2700" u="sng" dirty="0"/>
          </a:p>
        </p:txBody>
      </p:sp>
    </p:spTree>
    <p:extLst>
      <p:ext uri="{BB962C8B-B14F-4D97-AF65-F5344CB8AC3E}">
        <p14:creationId xmlns:p14="http://schemas.microsoft.com/office/powerpoint/2010/main" val="11192165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dirty="0"/>
              <a:t>Click to edit Slide Maser Style</a:t>
            </a:r>
            <a:endParaRPr lang="en-US" sz="2700" u="sng" dirty="0"/>
          </a:p>
        </p:txBody>
      </p:sp>
    </p:spTree>
    <p:extLst>
      <p:ext uri="{BB962C8B-B14F-4D97-AF65-F5344CB8AC3E}">
        <p14:creationId xmlns:p14="http://schemas.microsoft.com/office/powerpoint/2010/main" val="31324729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7"/>
            <a:ext cx="3008313" cy="1162051"/>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147" y="273059"/>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11"/>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350428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507894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450"/>
            <a:ext cx="2895600" cy="365125"/>
          </a:xfrm>
          <a:prstGeom prst="rect">
            <a:avLst/>
          </a:prstGeom>
        </p:spPr>
        <p:txBody>
          <a:bodyPr lIns="91440" tIns="45720" rIns="91440" bIns="45720"/>
          <a:lstStyle>
            <a:lvl1pPr algn="ctr">
              <a:defRPr sz="788"/>
            </a:lvl1pPr>
          </a:lstStyle>
          <a:p>
            <a:pPr defTabSz="3429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057551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17950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3274649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257168"/>
            <a:fld id="{D983F1FA-211D-3044-9E35-958DFBC26156}" type="slidenum">
              <a:rPr lang="en-US" smtClean="0">
                <a:solidFill>
                  <a:prstClr val="white"/>
                </a:solidFill>
              </a:rPr>
              <a:pPr defTabSz="257168"/>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9" rIns="51435" bIns="25719" rtlCol="0" anchor="ctr"/>
          <a:lstStyle/>
          <a:p>
            <a:pPr algn="ctr" defTabSz="257168"/>
            <a:endParaRPr lang="en-US" sz="1013"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dirty="0"/>
              <a:t>Click to edit Slide Maser Style</a:t>
            </a:r>
            <a:endParaRPr lang="en-US" sz="2025" u="sng" dirty="0"/>
          </a:p>
        </p:txBody>
      </p:sp>
    </p:spTree>
    <p:extLst>
      <p:ext uri="{BB962C8B-B14F-4D97-AF65-F5344CB8AC3E}">
        <p14:creationId xmlns:p14="http://schemas.microsoft.com/office/powerpoint/2010/main" val="38852561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19521353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850707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7442451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55624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047222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531507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444"/>
            <a:ext cx="2895600" cy="365125"/>
          </a:xfrm>
          <a:prstGeom prst="rect">
            <a:avLst/>
          </a:prstGeom>
        </p:spPr>
        <p:txBody>
          <a:bodyPr lIns="91440" tIns="45720" rIns="91440" bIns="45720"/>
          <a:lstStyle>
            <a:lvl1pPr algn="ctr">
              <a:defRPr sz="1050"/>
            </a:lvl1p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73527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34"/>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257168"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4"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46"/>
            <a:ext cx="2133600" cy="365125"/>
          </a:xfrm>
          <a:prstGeom prst="rect">
            <a:avLst/>
          </a:prstGeom>
        </p:spPr>
        <p:txBody>
          <a:bodyPr vert="horz" lIns="51435" tIns="25719" rIns="51435" bIns="25719"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675" smtClean="0">
                <a:solidFill>
                  <a:prstClr val="white"/>
                </a:solidFill>
              </a:rPr>
              <a:pPr/>
              <a:t>‹#›</a:t>
            </a:fld>
            <a:endParaRPr lang="en-US" sz="675" dirty="0">
              <a:solidFill>
                <a:prstClr val="white"/>
              </a:solidFill>
            </a:endParaRPr>
          </a:p>
        </p:txBody>
      </p:sp>
    </p:spTree>
    <p:extLst>
      <p:ext uri="{BB962C8B-B14F-4D97-AF65-F5344CB8AC3E}">
        <p14:creationId xmlns:p14="http://schemas.microsoft.com/office/powerpoint/2010/main" val="144798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12"/>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9" rIns="51435" bIns="25719" rtlCol="0" anchor="ctr"/>
          <a:lstStyle/>
          <a:p>
            <a:pPr algn="ctr" defTabSz="257168"/>
            <a:endParaRPr lang="en-US" sz="1013"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dirty="0"/>
              <a:t>Click to edit Slide Maser Style</a:t>
            </a:r>
            <a:endParaRPr lang="en-US" sz="2025" u="sng" dirty="0"/>
          </a:p>
        </p:txBody>
      </p:sp>
    </p:spTree>
    <p:extLst>
      <p:ext uri="{BB962C8B-B14F-4D97-AF65-F5344CB8AC3E}">
        <p14:creationId xmlns:p14="http://schemas.microsoft.com/office/powerpoint/2010/main" val="380610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9" rIns="51435" bIns="25719" rtlCol="0" anchor="ctr"/>
          <a:lstStyle/>
          <a:p>
            <a:pPr algn="ctr" defTabSz="257168"/>
            <a:endParaRPr lang="en-US" sz="1013"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dirty="0"/>
              <a:t>Click to edit Slide Maser Style</a:t>
            </a:r>
            <a:endParaRPr lang="en-US" sz="2025" u="sng" dirty="0"/>
          </a:p>
        </p:txBody>
      </p:sp>
    </p:spTree>
    <p:extLst>
      <p:ext uri="{BB962C8B-B14F-4D97-AF65-F5344CB8AC3E}">
        <p14:creationId xmlns:p14="http://schemas.microsoft.com/office/powerpoint/2010/main" val="27666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55"/>
            <a:ext cx="3008313" cy="1162051"/>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147" y="273067"/>
            <a:ext cx="5111751" cy="5853113"/>
          </a:xfrm>
        </p:spPr>
        <p:txBody>
          <a:bodyPr/>
          <a:lstStyle>
            <a:lvl1pPr>
              <a:defRPr sz="1800"/>
            </a:lvl1pPr>
            <a:lvl2pPr>
              <a:defRPr sz="1575"/>
            </a:lvl2pPr>
            <a:lvl3pPr>
              <a:defRPr sz="1351"/>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13"/>
            <a:ext cx="3008313" cy="4691063"/>
          </a:xfrm>
        </p:spPr>
        <p:txBody>
          <a:bodyPr/>
          <a:lstStyle>
            <a:lvl1pPr marL="0" indent="0">
              <a:buNone/>
              <a:defRPr sz="788"/>
            </a:lvl1pPr>
            <a:lvl2pPr marL="257168" indent="0">
              <a:buNone/>
              <a:defRPr sz="675"/>
            </a:lvl2pPr>
            <a:lvl3pPr marL="514338" indent="0">
              <a:buNone/>
              <a:defRPr sz="563"/>
            </a:lvl3pPr>
            <a:lvl4pPr marL="771506" indent="0">
              <a:buNone/>
              <a:defRPr sz="507"/>
            </a:lvl4pPr>
            <a:lvl5pPr marL="1028674" indent="0">
              <a:buNone/>
              <a:defRPr sz="507"/>
            </a:lvl5pPr>
            <a:lvl6pPr marL="1285843" indent="0">
              <a:buNone/>
              <a:defRPr sz="507"/>
            </a:lvl6pPr>
            <a:lvl7pPr marL="1543012" indent="0">
              <a:buNone/>
              <a:defRPr sz="507"/>
            </a:lvl7pPr>
            <a:lvl8pPr marL="1800180" indent="0">
              <a:buNone/>
              <a:defRPr sz="507"/>
            </a:lvl8pPr>
            <a:lvl9pPr marL="2057349" indent="0">
              <a:buNone/>
              <a:defRPr sz="507"/>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0541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5147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458"/>
            <a:ext cx="2895600" cy="365125"/>
          </a:xfrm>
          <a:prstGeom prst="rect">
            <a:avLst/>
          </a:prstGeom>
        </p:spPr>
        <p:txBody>
          <a:bodyPr lIns="91440" tIns="45720" rIns="91440" bIns="45720"/>
          <a:lstStyle>
            <a:lvl1pPr algn="ctr">
              <a:defRPr sz="591"/>
            </a:lvl1pPr>
          </a:lstStyle>
          <a:p>
            <a:pPr defTabSz="257168"/>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89865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2.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image" Target="../media/image2.pn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1.pn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94"/>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9" rIns="51435" bIns="25719" rtlCol="0" anchor="ctr"/>
          <a:lstStyle/>
          <a:p>
            <a:pPr algn="ctr" defTabSz="257168"/>
            <a:endParaRPr lang="en-US" sz="1013" dirty="0">
              <a:solidFill>
                <a:prstClr val="white"/>
              </a:solidFill>
            </a:endParaRPr>
          </a:p>
        </p:txBody>
      </p:sp>
      <p:sp>
        <p:nvSpPr>
          <p:cNvPr id="6" name="Slide Number Placeholder 5"/>
          <p:cNvSpPr>
            <a:spLocks noGrp="1"/>
          </p:cNvSpPr>
          <p:nvPr>
            <p:ph type="sldNum" sz="quarter" idx="4"/>
          </p:nvPr>
        </p:nvSpPr>
        <p:spPr>
          <a:xfrm>
            <a:off x="8686800" y="6400246"/>
            <a:ext cx="384630" cy="365125"/>
          </a:xfrm>
          <a:prstGeom prst="rect">
            <a:avLst/>
          </a:prstGeom>
        </p:spPr>
        <p:txBody>
          <a:bodyPr vert="horz" lIns="91440" tIns="45720" rIns="91440" bIns="45720" rtlCol="0" anchor="ctr"/>
          <a:lstStyle>
            <a:lvl1pPr algn="r">
              <a:defRPr sz="675">
                <a:solidFill>
                  <a:schemeClr val="bg1"/>
                </a:solidFill>
              </a:defRPr>
            </a:lvl1pPr>
          </a:lstStyle>
          <a:p>
            <a:pPr defTabSz="257168"/>
            <a:fld id="{D983F1FA-211D-3044-9E35-958DFBC26156}" type="slidenum">
              <a:rPr lang="en-US" smtClean="0">
                <a:solidFill>
                  <a:prstClr val="white"/>
                </a:solidFill>
              </a:rPr>
              <a:pPr defTabSz="257168"/>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199919" y="6184208"/>
            <a:ext cx="2563091" cy="641708"/>
          </a:xfrm>
          <a:prstGeom prst="rect">
            <a:avLst/>
          </a:prstGeom>
        </p:spPr>
      </p:pic>
    </p:spTree>
    <p:extLst>
      <p:ext uri="{BB962C8B-B14F-4D97-AF65-F5344CB8AC3E}">
        <p14:creationId xmlns:p14="http://schemas.microsoft.com/office/powerpoint/2010/main" val="2094901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257168" rtl="0" eaLnBrk="1" latinLnBrk="0" hangingPunct="1">
        <a:spcBef>
          <a:spcPct val="0"/>
        </a:spcBef>
        <a:buNone/>
        <a:defRPr sz="2475" kern="1200">
          <a:solidFill>
            <a:schemeClr val="tx1"/>
          </a:solidFill>
          <a:latin typeface="+mj-lt"/>
          <a:ea typeface="+mj-ea"/>
          <a:cs typeface="+mj-cs"/>
        </a:defRPr>
      </a:lvl1pPr>
    </p:titleStyle>
    <p:bodyStyle>
      <a:lvl1pPr marL="192877" indent="-192877" algn="l" defTabSz="257168" rtl="0" eaLnBrk="1" latinLnBrk="0" hangingPunct="1">
        <a:spcBef>
          <a:spcPct val="20000"/>
        </a:spcBef>
        <a:buFont typeface="Arial"/>
        <a:buChar char="•"/>
        <a:defRPr sz="1800" kern="1200">
          <a:solidFill>
            <a:schemeClr val="tx1"/>
          </a:solidFill>
          <a:latin typeface="+mn-lt"/>
          <a:ea typeface="+mn-ea"/>
          <a:cs typeface="+mn-cs"/>
        </a:defRPr>
      </a:lvl1pPr>
      <a:lvl2pPr marL="417900" indent="-160731" algn="l" defTabSz="257168" rtl="0" eaLnBrk="1" latinLnBrk="0" hangingPunct="1">
        <a:spcBef>
          <a:spcPct val="20000"/>
        </a:spcBef>
        <a:buFont typeface="Arial"/>
        <a:buChar char="–"/>
        <a:defRPr sz="1575" kern="1200">
          <a:solidFill>
            <a:schemeClr val="tx1"/>
          </a:solidFill>
          <a:latin typeface="+mn-lt"/>
          <a:ea typeface="+mn-ea"/>
          <a:cs typeface="+mn-cs"/>
        </a:defRPr>
      </a:lvl2pPr>
      <a:lvl3pPr marL="642923" indent="-128585" algn="l" defTabSz="257168" rtl="0" eaLnBrk="1" latinLnBrk="0" hangingPunct="1">
        <a:spcBef>
          <a:spcPct val="20000"/>
        </a:spcBef>
        <a:buFont typeface="Arial"/>
        <a:buChar char="•"/>
        <a:defRPr sz="1351" kern="1200">
          <a:solidFill>
            <a:schemeClr val="tx1"/>
          </a:solidFill>
          <a:latin typeface="+mn-lt"/>
          <a:ea typeface="+mn-ea"/>
          <a:cs typeface="+mn-cs"/>
        </a:defRPr>
      </a:lvl3pPr>
      <a:lvl4pPr marL="900091" indent="-128585" algn="l" defTabSz="257168" rtl="0" eaLnBrk="1" latinLnBrk="0" hangingPunct="1">
        <a:spcBef>
          <a:spcPct val="20000"/>
        </a:spcBef>
        <a:buFont typeface="Arial"/>
        <a:buChar char="–"/>
        <a:defRPr sz="1125" kern="1200">
          <a:solidFill>
            <a:schemeClr val="tx1"/>
          </a:solidFill>
          <a:latin typeface="+mn-lt"/>
          <a:ea typeface="+mn-ea"/>
          <a:cs typeface="+mn-cs"/>
        </a:defRPr>
      </a:lvl4pPr>
      <a:lvl5pPr marL="1157259" indent="-128585" algn="l" defTabSz="257168"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8" rtl="0" eaLnBrk="1" latinLnBrk="0" hangingPunct="1">
        <a:spcBef>
          <a:spcPct val="20000"/>
        </a:spcBef>
        <a:buFont typeface="Arial"/>
        <a:buChar char="•"/>
        <a:defRPr sz="1125" kern="1200">
          <a:solidFill>
            <a:schemeClr val="tx1"/>
          </a:solidFill>
          <a:latin typeface="+mn-lt"/>
          <a:ea typeface="+mn-ea"/>
          <a:cs typeface="+mn-cs"/>
        </a:defRPr>
      </a:lvl6pPr>
      <a:lvl7pPr marL="1671597" indent="-128585" algn="l" defTabSz="257168"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8"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8" rtl="0" eaLnBrk="1" latinLnBrk="0" hangingPunct="1">
        <a:defRPr sz="1013" kern="1200">
          <a:solidFill>
            <a:schemeClr val="tx1"/>
          </a:solidFill>
          <a:latin typeface="+mn-lt"/>
          <a:ea typeface="+mn-ea"/>
          <a:cs typeface="+mn-cs"/>
        </a:defRPr>
      </a:lvl1pPr>
      <a:lvl2pPr marL="257168" algn="l" defTabSz="257168" rtl="0" eaLnBrk="1" latinLnBrk="0" hangingPunct="1">
        <a:defRPr sz="1013" kern="1200">
          <a:solidFill>
            <a:schemeClr val="tx1"/>
          </a:solidFill>
          <a:latin typeface="+mn-lt"/>
          <a:ea typeface="+mn-ea"/>
          <a:cs typeface="+mn-cs"/>
        </a:defRPr>
      </a:lvl2pPr>
      <a:lvl3pPr marL="514338" algn="l" defTabSz="257168" rtl="0" eaLnBrk="1" latinLnBrk="0" hangingPunct="1">
        <a:defRPr sz="1013" kern="1200">
          <a:solidFill>
            <a:schemeClr val="tx1"/>
          </a:solidFill>
          <a:latin typeface="+mn-lt"/>
          <a:ea typeface="+mn-ea"/>
          <a:cs typeface="+mn-cs"/>
        </a:defRPr>
      </a:lvl3pPr>
      <a:lvl4pPr marL="771506" algn="l" defTabSz="257168" rtl="0" eaLnBrk="1" latinLnBrk="0" hangingPunct="1">
        <a:defRPr sz="1013" kern="1200">
          <a:solidFill>
            <a:schemeClr val="tx1"/>
          </a:solidFill>
          <a:latin typeface="+mn-lt"/>
          <a:ea typeface="+mn-ea"/>
          <a:cs typeface="+mn-cs"/>
        </a:defRPr>
      </a:lvl4pPr>
      <a:lvl5pPr marL="1028674" algn="l" defTabSz="257168" rtl="0" eaLnBrk="1" latinLnBrk="0" hangingPunct="1">
        <a:defRPr sz="1013" kern="1200">
          <a:solidFill>
            <a:schemeClr val="tx1"/>
          </a:solidFill>
          <a:latin typeface="+mn-lt"/>
          <a:ea typeface="+mn-ea"/>
          <a:cs typeface="+mn-cs"/>
        </a:defRPr>
      </a:lvl5pPr>
      <a:lvl6pPr marL="1285843" algn="l" defTabSz="257168" rtl="0" eaLnBrk="1" latinLnBrk="0" hangingPunct="1">
        <a:defRPr sz="1013" kern="1200">
          <a:solidFill>
            <a:schemeClr val="tx1"/>
          </a:solidFill>
          <a:latin typeface="+mn-lt"/>
          <a:ea typeface="+mn-ea"/>
          <a:cs typeface="+mn-cs"/>
        </a:defRPr>
      </a:lvl6pPr>
      <a:lvl7pPr marL="1543012" algn="l" defTabSz="257168" rtl="0" eaLnBrk="1" latinLnBrk="0" hangingPunct="1">
        <a:defRPr sz="1013" kern="1200">
          <a:solidFill>
            <a:schemeClr val="tx1"/>
          </a:solidFill>
          <a:latin typeface="+mn-lt"/>
          <a:ea typeface="+mn-ea"/>
          <a:cs typeface="+mn-cs"/>
        </a:defRPr>
      </a:lvl7pPr>
      <a:lvl8pPr marL="1800180" algn="l" defTabSz="257168" rtl="0" eaLnBrk="1" latinLnBrk="0" hangingPunct="1">
        <a:defRPr sz="1013" kern="1200">
          <a:solidFill>
            <a:schemeClr val="tx1"/>
          </a:solidFill>
          <a:latin typeface="+mn-lt"/>
          <a:ea typeface="+mn-ea"/>
          <a:cs typeface="+mn-cs"/>
        </a:defRPr>
      </a:lvl8pPr>
      <a:lvl9pPr marL="2057349" algn="l" defTabSz="257168"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9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defTabSz="257175"/>
            <a:endParaRPr lang="en-US" sz="1013" dirty="0">
              <a:solidFill>
                <a:prstClr val="white"/>
              </a:solidFill>
            </a:endParaRPr>
          </a:p>
        </p:txBody>
      </p:sp>
      <p:sp>
        <p:nvSpPr>
          <p:cNvPr id="6" name="Slide Number Placeholder 5"/>
          <p:cNvSpPr>
            <a:spLocks noGrp="1"/>
          </p:cNvSpPr>
          <p:nvPr>
            <p:ph type="sldNum" sz="quarter" idx="4"/>
          </p:nvPr>
        </p:nvSpPr>
        <p:spPr>
          <a:xfrm>
            <a:off x="8686800" y="6400242"/>
            <a:ext cx="384630" cy="365125"/>
          </a:xfrm>
          <a:prstGeom prst="rect">
            <a:avLst/>
          </a:prstGeom>
        </p:spPr>
        <p:txBody>
          <a:bodyPr vert="horz" lIns="91440" tIns="45720" rIns="91440" bIns="45720" rtlCol="0" anchor="ctr"/>
          <a:lstStyle>
            <a:lvl1pPr algn="r">
              <a:defRPr sz="675">
                <a:solidFill>
                  <a:schemeClr val="bg1"/>
                </a:solidFill>
              </a:defRPr>
            </a:lvl1pPr>
          </a:lstStyle>
          <a:p>
            <a:pPr defTabSz="257175"/>
            <a:fld id="{D983F1FA-211D-3044-9E35-958DFBC26156}" type="slidenum">
              <a:rPr lang="en-US" smtClean="0">
                <a:solidFill>
                  <a:prstClr val="white"/>
                </a:solidFill>
              </a:rPr>
              <a:pPr defTabSz="257175"/>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199917" y="6184208"/>
            <a:ext cx="2563091" cy="641708"/>
          </a:xfrm>
          <a:prstGeom prst="rect">
            <a:avLst/>
          </a:prstGeom>
        </p:spPr>
      </p:pic>
    </p:spTree>
    <p:extLst>
      <p:ext uri="{BB962C8B-B14F-4D97-AF65-F5344CB8AC3E}">
        <p14:creationId xmlns:p14="http://schemas.microsoft.com/office/powerpoint/2010/main" val="291595274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ftr="0" dt="0"/>
  <p:txStyles>
    <p:titleStyle>
      <a:lvl1pPr algn="ctr" defTabSz="257175" rtl="0" eaLnBrk="1" latinLnBrk="0" hangingPunct="1">
        <a:spcBef>
          <a:spcPct val="0"/>
        </a:spcBef>
        <a:buNone/>
        <a:defRPr sz="2475" kern="1200">
          <a:solidFill>
            <a:schemeClr val="tx1"/>
          </a:solidFill>
          <a:latin typeface="+mj-lt"/>
          <a:ea typeface="+mj-ea"/>
          <a:cs typeface="+mj-cs"/>
        </a:defRPr>
      </a:lvl1pPr>
    </p:titleStyle>
    <p:bodyStyle>
      <a:lvl1pPr marL="192881" indent="-192881" algn="l" defTabSz="257175" rtl="0" eaLnBrk="1" latinLnBrk="0" hangingPunct="1">
        <a:spcBef>
          <a:spcPct val="20000"/>
        </a:spcBef>
        <a:buFont typeface="Arial"/>
        <a:buChar char="•"/>
        <a:defRPr sz="1800" kern="1200">
          <a:solidFill>
            <a:schemeClr val="tx1"/>
          </a:solidFill>
          <a:latin typeface="+mn-lt"/>
          <a:ea typeface="+mn-ea"/>
          <a:cs typeface="+mn-cs"/>
        </a:defRPr>
      </a:lvl1pPr>
      <a:lvl2pPr marL="417910" indent="-160735" algn="l" defTabSz="257175" rtl="0" eaLnBrk="1" latinLnBrk="0" hangingPunct="1">
        <a:spcBef>
          <a:spcPct val="20000"/>
        </a:spcBef>
        <a:buFont typeface="Arial"/>
        <a:buChar char="–"/>
        <a:defRPr sz="1575" kern="1200">
          <a:solidFill>
            <a:schemeClr val="tx1"/>
          </a:solidFill>
          <a:latin typeface="+mn-lt"/>
          <a:ea typeface="+mn-ea"/>
          <a:cs typeface="+mn-cs"/>
        </a:defRPr>
      </a:lvl2pPr>
      <a:lvl3pPr marL="642938" indent="-128588" algn="l" defTabSz="257175" rtl="0" eaLnBrk="1" latinLnBrk="0" hangingPunct="1">
        <a:spcBef>
          <a:spcPct val="20000"/>
        </a:spcBef>
        <a:buFont typeface="Arial"/>
        <a:buChar char="•"/>
        <a:defRPr sz="1350" kern="1200">
          <a:solidFill>
            <a:schemeClr val="tx1"/>
          </a:solidFill>
          <a:latin typeface="+mn-lt"/>
          <a:ea typeface="+mn-ea"/>
          <a:cs typeface="+mn-cs"/>
        </a:defRPr>
      </a:lvl3pPr>
      <a:lvl4pPr marL="900113" indent="-128588" algn="l" defTabSz="257175" rtl="0" eaLnBrk="1" latinLnBrk="0" hangingPunct="1">
        <a:spcBef>
          <a:spcPct val="20000"/>
        </a:spcBef>
        <a:buFont typeface="Arial"/>
        <a:buChar char="–"/>
        <a:defRPr sz="1125" kern="1200">
          <a:solidFill>
            <a:schemeClr val="tx1"/>
          </a:solidFill>
          <a:latin typeface="+mn-lt"/>
          <a:ea typeface="+mn-ea"/>
          <a:cs typeface="+mn-cs"/>
        </a:defRPr>
      </a:lvl4pPr>
      <a:lvl5pPr marL="1157288" indent="-128588" algn="l" defTabSz="257175" rtl="0" eaLnBrk="1" latinLnBrk="0" hangingPunct="1">
        <a:spcBef>
          <a:spcPct val="20000"/>
        </a:spcBef>
        <a:buFont typeface="Arial"/>
        <a:buChar char="»"/>
        <a:defRPr sz="1125" kern="1200">
          <a:solidFill>
            <a:schemeClr val="tx1"/>
          </a:solidFill>
          <a:latin typeface="+mn-lt"/>
          <a:ea typeface="+mn-ea"/>
          <a:cs typeface="+mn-cs"/>
        </a:defRPr>
      </a:lvl5pPr>
      <a:lvl6pPr marL="1414463" indent="-128588" algn="l" defTabSz="257175" rtl="0" eaLnBrk="1" latinLnBrk="0" hangingPunct="1">
        <a:spcBef>
          <a:spcPct val="20000"/>
        </a:spcBef>
        <a:buFont typeface="Arial"/>
        <a:buChar char="•"/>
        <a:defRPr sz="1125" kern="1200">
          <a:solidFill>
            <a:schemeClr val="tx1"/>
          </a:solidFill>
          <a:latin typeface="+mn-lt"/>
          <a:ea typeface="+mn-ea"/>
          <a:cs typeface="+mn-cs"/>
        </a:defRPr>
      </a:lvl6pPr>
      <a:lvl7pPr marL="1671638" indent="-128588" algn="l" defTabSz="257175" rtl="0" eaLnBrk="1" latinLnBrk="0" hangingPunct="1">
        <a:spcBef>
          <a:spcPct val="20000"/>
        </a:spcBef>
        <a:buFont typeface="Arial"/>
        <a:buChar char="•"/>
        <a:defRPr sz="1125" kern="1200">
          <a:solidFill>
            <a:schemeClr val="tx1"/>
          </a:solidFill>
          <a:latin typeface="+mn-lt"/>
          <a:ea typeface="+mn-ea"/>
          <a:cs typeface="+mn-cs"/>
        </a:defRPr>
      </a:lvl7pPr>
      <a:lvl8pPr marL="1928813" indent="-128588" algn="l" defTabSz="257175" rtl="0" eaLnBrk="1" latinLnBrk="0" hangingPunct="1">
        <a:spcBef>
          <a:spcPct val="20000"/>
        </a:spcBef>
        <a:buFont typeface="Arial"/>
        <a:buChar char="•"/>
        <a:defRPr sz="1125" kern="1200">
          <a:solidFill>
            <a:schemeClr val="tx1"/>
          </a:solidFill>
          <a:latin typeface="+mn-lt"/>
          <a:ea typeface="+mn-ea"/>
          <a:cs typeface="+mn-cs"/>
        </a:defRPr>
      </a:lvl8pPr>
      <a:lvl9pPr marL="2185988" indent="-128588" algn="l" defTabSz="257175"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6"/>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dirty="0">
              <a:solidFill>
                <a:prstClr val="white"/>
              </a:solidFill>
            </a:endParaRPr>
          </a:p>
        </p:txBody>
      </p:sp>
      <p:sp>
        <p:nvSpPr>
          <p:cNvPr id="6" name="Slide Number Placeholder 5"/>
          <p:cNvSpPr>
            <a:spLocks noGrp="1"/>
          </p:cNvSpPr>
          <p:nvPr>
            <p:ph type="sldNum" sz="quarter" idx="4"/>
          </p:nvPr>
        </p:nvSpPr>
        <p:spPr>
          <a:xfrm>
            <a:off x="8686800" y="6400238"/>
            <a:ext cx="384630" cy="365125"/>
          </a:xfrm>
          <a:prstGeom prst="rect">
            <a:avLst/>
          </a:prstGeom>
        </p:spPr>
        <p:txBody>
          <a:bodyPr vert="horz" lIns="91440" tIns="45720" rIns="91440" bIns="45720" rtlCol="0" anchor="ctr"/>
          <a:lstStyle>
            <a:lvl1pPr algn="r">
              <a:defRPr sz="900">
                <a:solidFill>
                  <a:schemeClr val="bg1"/>
                </a:solidFill>
              </a:defRPr>
            </a:lvl1pPr>
          </a:lstStyle>
          <a:p>
            <a:pPr defTabSz="342900"/>
            <a:fld id="{D983F1FA-211D-3044-9E35-958DFBC26156}" type="slidenum">
              <a:rPr lang="en-US" smtClean="0">
                <a:solidFill>
                  <a:prstClr val="white"/>
                </a:solidFill>
              </a:rPr>
              <a:pPr defTabSz="3429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199915" y="6184208"/>
            <a:ext cx="2563091" cy="641708"/>
          </a:xfrm>
          <a:prstGeom prst="rect">
            <a:avLst/>
          </a:prstGeom>
        </p:spPr>
      </p:pic>
    </p:spTree>
    <p:extLst>
      <p:ext uri="{BB962C8B-B14F-4D97-AF65-F5344CB8AC3E}">
        <p14:creationId xmlns:p14="http://schemas.microsoft.com/office/powerpoint/2010/main" val="119751444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Tree>
    <p:extLst>
      <p:ext uri="{BB962C8B-B14F-4D97-AF65-F5344CB8AC3E}">
        <p14:creationId xmlns:p14="http://schemas.microsoft.com/office/powerpoint/2010/main" val="294175271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osdbu@va.gov" TargetMode="External"/><Relationship Id="rId7" Type="http://schemas.openxmlformats.org/officeDocument/2006/relationships/hyperlink" Target="https://www.youtube.com/c/VAOSDBU"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hyperlink" Target="https://www.facebook.com/VAVetBiz/" TargetMode="External"/><Relationship Id="rId5" Type="http://schemas.openxmlformats.org/officeDocument/2006/relationships/hyperlink" Target="https://twitter.com/VAVetBiz" TargetMode="External"/><Relationship Id="rId10" Type="http://schemas.openxmlformats.org/officeDocument/2006/relationships/image" Target="../media/image8.png"/><Relationship Id="rId4" Type="http://schemas.openxmlformats.org/officeDocument/2006/relationships/hyperlink" Target="https://www.va.gov/osdbu/"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hyperlink" Target="https://www.va.gov/osdbu" TargetMode="External"/><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a:solidFill>
                  <a:prstClr val="white"/>
                </a:solidFill>
                <a:latin typeface="Calibri"/>
              </a:rPr>
              <a:pPr/>
              <a:t>1</a:t>
            </a:fld>
            <a:endParaRPr lang="en-US" dirty="0">
              <a:solidFill>
                <a:prstClr val="white"/>
              </a:solidFill>
              <a:latin typeface="Calibri"/>
            </a:endParaRPr>
          </a:p>
        </p:txBody>
      </p:sp>
      <p:sp>
        <p:nvSpPr>
          <p:cNvPr id="2" name="Content Placeholder 1" descr="Doing Business with VA, Tom Leney presenting" title="Title"/>
          <p:cNvSpPr>
            <a:spLocks noGrp="1"/>
          </p:cNvSpPr>
          <p:nvPr>
            <p:ph idx="1"/>
          </p:nvPr>
        </p:nvSpPr>
        <p:spPr>
          <a:xfrm>
            <a:off x="485775" y="1228725"/>
            <a:ext cx="7943850" cy="2838451"/>
          </a:xfrm>
          <a:noFill/>
          <a:ln w="28575">
            <a:solidFill>
              <a:schemeClr val="bg1"/>
            </a:solidFill>
          </a:ln>
        </p:spPr>
        <p:txBody>
          <a:bodyPr>
            <a:noAutofit/>
          </a:bodyPr>
          <a:lstStyle/>
          <a:p>
            <a:pPr marL="0" indent="0" algn="ctr">
              <a:buNone/>
            </a:pPr>
            <a:endParaRPr lang="en-US" sz="1575" b="1" i="1" dirty="0">
              <a:latin typeface="Arial" panose="020B0604020202020204" pitchFamily="34" charset="0"/>
              <a:cs typeface="Arial" panose="020B0604020202020204" pitchFamily="34" charset="0"/>
            </a:endParaRPr>
          </a:p>
          <a:p>
            <a:pPr marL="0" indent="0" algn="ctr">
              <a:spcBef>
                <a:spcPct val="0"/>
              </a:spcBef>
              <a:buNone/>
              <a:defRPr/>
            </a:pPr>
            <a:r>
              <a:rPr lang="en-US" sz="4800" b="1" spc="56" dirty="0">
                <a:latin typeface="Georgia" panose="02040502050405020303" pitchFamily="18" charset="0"/>
                <a:cs typeface="Arial" panose="020B0604020202020204" pitchFamily="34" charset="0"/>
              </a:rPr>
              <a:t>VA Small Business Update</a:t>
            </a:r>
          </a:p>
          <a:p>
            <a:pPr marL="0" indent="0" algn="ctr">
              <a:buNone/>
            </a:pPr>
            <a:endParaRPr lang="en-US" sz="1600" b="1" i="1" dirty="0">
              <a:latin typeface="Arial" panose="020B0604020202020204" pitchFamily="34" charset="0"/>
              <a:cs typeface="Arial" panose="020B0604020202020204" pitchFamily="34" charset="0"/>
            </a:endParaRPr>
          </a:p>
          <a:p>
            <a:pPr marL="0" indent="0" algn="ctr">
              <a:buNone/>
            </a:pPr>
            <a:endParaRPr lang="en-US" sz="1125" b="1" i="1"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noAutofit/>
          </a:bodyPr>
          <a:lstStyle/>
          <a:p>
            <a:r>
              <a:rPr lang="en-US" sz="2000" dirty="0"/>
              <a:t>OFFICE OF SMALL AND DISADVANTAGED BUSINESS UTILIZATION (OSDBU)</a:t>
            </a:r>
          </a:p>
        </p:txBody>
      </p:sp>
      <p:sp>
        <p:nvSpPr>
          <p:cNvPr id="5" name="TextBox 4"/>
          <p:cNvSpPr txBox="1"/>
          <p:nvPr/>
        </p:nvSpPr>
        <p:spPr>
          <a:xfrm>
            <a:off x="815673" y="3155603"/>
            <a:ext cx="7512698" cy="923330"/>
          </a:xfrm>
          <a:prstGeom prst="rect">
            <a:avLst/>
          </a:prstGeom>
          <a:noFill/>
        </p:spPr>
        <p:txBody>
          <a:bodyPr wrap="none" rtlCol="0">
            <a:spAutoFit/>
          </a:bodyPr>
          <a:lstStyle/>
          <a:p>
            <a:pPr algn="ctr"/>
            <a:r>
              <a:rPr lang="en-US" b="1" u="sng" dirty="0">
                <a:solidFill>
                  <a:srgbClr val="000000"/>
                </a:solidFill>
                <a:latin typeface="+mj-lt"/>
              </a:rPr>
              <a:t>Presented by </a:t>
            </a:r>
          </a:p>
          <a:p>
            <a:pPr algn="ctr"/>
            <a:r>
              <a:rPr lang="en-US" b="1" dirty="0">
                <a:solidFill>
                  <a:srgbClr val="000000"/>
                </a:solidFill>
                <a:latin typeface="Calibri" panose="020F0502020204030204" pitchFamily="34" charset="0"/>
              </a:rPr>
              <a:t>Ruby B. Harvey</a:t>
            </a:r>
          </a:p>
          <a:p>
            <a:pPr algn="ctr"/>
            <a:r>
              <a:rPr lang="en-US" b="1" dirty="0">
                <a:solidFill>
                  <a:srgbClr val="000000"/>
                </a:solidFill>
                <a:latin typeface="Calibri" panose="020F0502020204030204" pitchFamily="34" charset="0"/>
              </a:rPr>
              <a:t>Executive Director, VA Office of Small and Disadvantaged Business Utilization</a:t>
            </a:r>
          </a:p>
        </p:txBody>
      </p:sp>
      <p:sp>
        <p:nvSpPr>
          <p:cNvPr id="6" name="TextBox 5">
            <a:extLst>
              <a:ext uri="{FF2B5EF4-FFF2-40B4-BE49-F238E27FC236}">
                <a16:creationId xmlns:a16="http://schemas.microsoft.com/office/drawing/2014/main" id="{F86E096B-7670-4A9E-83F8-4A99FF6E5E83}"/>
              </a:ext>
            </a:extLst>
          </p:cNvPr>
          <p:cNvSpPr txBox="1"/>
          <p:nvPr/>
        </p:nvSpPr>
        <p:spPr>
          <a:xfrm>
            <a:off x="3" y="5536897"/>
            <a:ext cx="3353931" cy="523220"/>
          </a:xfrm>
          <a:prstGeom prst="rect">
            <a:avLst/>
          </a:prstGeom>
          <a:noFill/>
        </p:spPr>
        <p:txBody>
          <a:bodyPr wrap="none" rtlCol="0">
            <a:spAutoFit/>
          </a:bodyPr>
          <a:lstStyle/>
          <a:p>
            <a:r>
              <a:rPr lang="en-US" sz="1400" b="1" dirty="0">
                <a:solidFill>
                  <a:srgbClr val="000000"/>
                </a:solidFill>
                <a:latin typeface="Calibri"/>
              </a:rPr>
              <a:t>TAC APBI and T4NG On-Ramp Industry Day</a:t>
            </a:r>
          </a:p>
          <a:p>
            <a:r>
              <a:rPr lang="en-US" sz="1400" b="1" dirty="0">
                <a:solidFill>
                  <a:srgbClr val="000000"/>
                </a:solidFill>
                <a:latin typeface="Calibri"/>
              </a:rPr>
              <a:t>June 6, 2019</a:t>
            </a:r>
          </a:p>
        </p:txBody>
      </p:sp>
    </p:spTree>
    <p:extLst>
      <p:ext uri="{BB962C8B-B14F-4D97-AF65-F5344CB8AC3E}">
        <p14:creationId xmlns:p14="http://schemas.microsoft.com/office/powerpoint/2010/main" val="2240148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1493C4-A88A-4535-ADFD-55B0158D2845}"/>
              </a:ext>
            </a:extLst>
          </p:cNvPr>
          <p:cNvSpPr>
            <a:spLocks noGrp="1"/>
          </p:cNvSpPr>
          <p:nvPr>
            <p:ph idx="1"/>
          </p:nvPr>
        </p:nvSpPr>
        <p:spPr>
          <a:xfrm>
            <a:off x="0" y="655320"/>
            <a:ext cx="9143999" cy="4815840"/>
          </a:xfrm>
        </p:spPr>
        <p:txBody>
          <a:bodyPr>
            <a:normAutofit/>
          </a:bodyPr>
          <a:lstStyle/>
          <a:p>
            <a:pPr marL="0" marR="13335" lvl="0" indent="0" algn="ctr">
              <a:buNone/>
            </a:pPr>
            <a:endParaRPr lang="en-US" sz="4200" dirty="0">
              <a:solidFill>
                <a:prstClr val="black"/>
              </a:solidFill>
              <a:latin typeface="Arial"/>
              <a:cs typeface="Arial"/>
            </a:endParaRPr>
          </a:p>
          <a:p>
            <a:pPr marL="0" indent="0">
              <a:buNone/>
            </a:pPr>
            <a:endParaRPr lang="en-US" dirty="0"/>
          </a:p>
        </p:txBody>
      </p:sp>
      <p:sp>
        <p:nvSpPr>
          <p:cNvPr id="3" name="Slide Number Placeholder 2">
            <a:extLst>
              <a:ext uri="{FF2B5EF4-FFF2-40B4-BE49-F238E27FC236}">
                <a16:creationId xmlns:a16="http://schemas.microsoft.com/office/drawing/2014/main" id="{3F57AB08-9D1D-4C97-B365-94BB08F0A1A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30575CC5-4A9F-4DFC-AEE1-32757FBCD3D6}"/>
              </a:ext>
            </a:extLst>
          </p:cNvPr>
          <p:cNvSpPr>
            <a:spLocks noGrp="1"/>
          </p:cNvSpPr>
          <p:nvPr>
            <p:ph type="title"/>
          </p:nvPr>
        </p:nvSpPr>
        <p:spPr/>
        <p:txBody>
          <a:bodyPr>
            <a:normAutofit/>
          </a:bodyPr>
          <a:lstStyle/>
          <a:p>
            <a:r>
              <a:rPr lang="en-US" sz="2400" dirty="0"/>
              <a:t>UPCOMING DIRECT ACCESS PROGRAM (DAP) EVENTS</a:t>
            </a:r>
          </a:p>
        </p:txBody>
      </p:sp>
      <p:graphicFrame>
        <p:nvGraphicFramePr>
          <p:cNvPr id="5" name="Table 4">
            <a:extLst>
              <a:ext uri="{FF2B5EF4-FFF2-40B4-BE49-F238E27FC236}">
                <a16:creationId xmlns:a16="http://schemas.microsoft.com/office/drawing/2014/main" id="{B11A5A1F-C957-4316-BD88-4F8A06DB2270}"/>
              </a:ext>
            </a:extLst>
          </p:cNvPr>
          <p:cNvGraphicFramePr>
            <a:graphicFrameLocks noGrp="1"/>
          </p:cNvGraphicFramePr>
          <p:nvPr>
            <p:extLst>
              <p:ext uri="{D42A27DB-BD31-4B8C-83A1-F6EECF244321}">
                <p14:modId xmlns:p14="http://schemas.microsoft.com/office/powerpoint/2010/main" val="4087680061"/>
              </p:ext>
            </p:extLst>
          </p:nvPr>
        </p:nvGraphicFramePr>
        <p:xfrm>
          <a:off x="228600" y="669067"/>
          <a:ext cx="8614229" cy="5125846"/>
        </p:xfrm>
        <a:graphic>
          <a:graphicData uri="http://schemas.openxmlformats.org/drawingml/2006/table">
            <a:tbl>
              <a:tblPr firstRow="1" bandRow="1">
                <a:tableStyleId>{21E4AEA4-8DFA-4A89-87EB-49C32662AFE0}</a:tableStyleId>
              </a:tblPr>
              <a:tblGrid>
                <a:gridCol w="2847215">
                  <a:extLst>
                    <a:ext uri="{9D8B030D-6E8A-4147-A177-3AD203B41FA5}">
                      <a16:colId xmlns:a16="http://schemas.microsoft.com/office/drawing/2014/main" val="568667032"/>
                    </a:ext>
                  </a:extLst>
                </a:gridCol>
                <a:gridCol w="2883507">
                  <a:extLst>
                    <a:ext uri="{9D8B030D-6E8A-4147-A177-3AD203B41FA5}">
                      <a16:colId xmlns:a16="http://schemas.microsoft.com/office/drawing/2014/main" val="3683570705"/>
                    </a:ext>
                  </a:extLst>
                </a:gridCol>
                <a:gridCol w="2883507">
                  <a:extLst>
                    <a:ext uri="{9D8B030D-6E8A-4147-A177-3AD203B41FA5}">
                      <a16:colId xmlns:a16="http://schemas.microsoft.com/office/drawing/2014/main" val="493265039"/>
                    </a:ext>
                  </a:extLst>
                </a:gridCol>
              </a:tblGrid>
              <a:tr h="350689">
                <a:tc>
                  <a:txBody>
                    <a:bodyPr/>
                    <a:lstStyle/>
                    <a:p>
                      <a:r>
                        <a:rPr lang="en-US" dirty="0"/>
                        <a:t>Event Category</a:t>
                      </a:r>
                    </a:p>
                  </a:txBody>
                  <a:tcPr>
                    <a:solidFill>
                      <a:srgbClr val="002F56"/>
                    </a:solidFill>
                  </a:tcPr>
                </a:tc>
                <a:tc>
                  <a:txBody>
                    <a:bodyPr/>
                    <a:lstStyle/>
                    <a:p>
                      <a:pPr algn="ctr"/>
                      <a:r>
                        <a:rPr lang="en-US" dirty="0"/>
                        <a:t>Event Name </a:t>
                      </a:r>
                    </a:p>
                  </a:txBody>
                  <a:tcPr>
                    <a:solidFill>
                      <a:srgbClr val="002F56"/>
                    </a:solidFill>
                  </a:tcPr>
                </a:tc>
                <a:tc>
                  <a:txBody>
                    <a:bodyPr/>
                    <a:lstStyle/>
                    <a:p>
                      <a:r>
                        <a:rPr lang="en-US" dirty="0"/>
                        <a:t>Date</a:t>
                      </a:r>
                    </a:p>
                  </a:txBody>
                  <a:tcPr>
                    <a:solidFill>
                      <a:srgbClr val="002F56"/>
                    </a:solidFill>
                  </a:tcPr>
                </a:tc>
                <a:extLst>
                  <a:ext uri="{0D108BD9-81ED-4DB2-BD59-A6C34878D82A}">
                    <a16:rowId xmlns:a16="http://schemas.microsoft.com/office/drawing/2014/main" val="2208219688"/>
                  </a:ext>
                </a:extLst>
              </a:tr>
              <a:tr h="914737">
                <a:tc>
                  <a:txBody>
                    <a:bodyPr/>
                    <a:lstStyle/>
                    <a:p>
                      <a:r>
                        <a:rPr lang="en-US" sz="1400" dirty="0"/>
                        <a:t>Business Engagement Center (BEC) Event</a:t>
                      </a:r>
                    </a:p>
                  </a:txBody>
                  <a:tcPr/>
                </a:tc>
                <a:tc>
                  <a:txBody>
                    <a:bodyPr/>
                    <a:lstStyle/>
                    <a:p>
                      <a:pPr algn="ctr"/>
                      <a:r>
                        <a:rPr lang="en-US" sz="1400" b="1" dirty="0"/>
                        <a:t>Medical-Surgical Prime Vendor (MSPV) 2.0 Program Office Contracting Officers and Clinicians Training</a:t>
                      </a:r>
                    </a:p>
                  </a:txBody>
                  <a:tcPr/>
                </a:tc>
                <a:tc>
                  <a:txBody>
                    <a:bodyPr/>
                    <a:lstStyle/>
                    <a:p>
                      <a:pPr algn="ctr"/>
                      <a:r>
                        <a:rPr lang="en-US" sz="1400" dirty="0"/>
                        <a:t>June 11, 2019</a:t>
                      </a:r>
                    </a:p>
                  </a:txBody>
                  <a:tcPr/>
                </a:tc>
                <a:extLst>
                  <a:ext uri="{0D108BD9-81ED-4DB2-BD59-A6C34878D82A}">
                    <a16:rowId xmlns:a16="http://schemas.microsoft.com/office/drawing/2014/main" val="3573808462"/>
                  </a:ext>
                </a:extLst>
              </a:tr>
              <a:tr h="703643">
                <a:tc>
                  <a:txBody>
                    <a:bodyPr/>
                    <a:lstStyle/>
                    <a:p>
                      <a:r>
                        <a:rPr lang="en-US" sz="1400" dirty="0"/>
                        <a:t>BEC Event</a:t>
                      </a:r>
                    </a:p>
                  </a:txBody>
                  <a:tcPr/>
                </a:tc>
                <a:tc>
                  <a:txBody>
                    <a:bodyPr/>
                    <a:lstStyle/>
                    <a:p>
                      <a:pPr algn="ctr"/>
                      <a:r>
                        <a:rPr lang="en-US" sz="1400" b="1" dirty="0"/>
                        <a:t>Large/Small Business Engagement</a:t>
                      </a:r>
                    </a:p>
                  </a:txBody>
                  <a:tcPr/>
                </a:tc>
                <a:tc>
                  <a:txBody>
                    <a:bodyPr/>
                    <a:lstStyle/>
                    <a:p>
                      <a:pPr algn="ctr"/>
                      <a:r>
                        <a:rPr lang="en-US" sz="1400" dirty="0"/>
                        <a:t>July 10, 2019</a:t>
                      </a:r>
                    </a:p>
                  </a:txBody>
                  <a:tcPr/>
                </a:tc>
                <a:extLst>
                  <a:ext uri="{0D108BD9-81ED-4DB2-BD59-A6C34878D82A}">
                    <a16:rowId xmlns:a16="http://schemas.microsoft.com/office/drawing/2014/main" val="1898445159"/>
                  </a:ext>
                </a:extLst>
              </a:tr>
              <a:tr h="703643">
                <a:tc>
                  <a:txBody>
                    <a:bodyPr/>
                    <a:lstStyle/>
                    <a:p>
                      <a:r>
                        <a:rPr lang="en-US" sz="1400" dirty="0"/>
                        <a:t>BEC Event</a:t>
                      </a:r>
                    </a:p>
                  </a:txBody>
                  <a:tcPr/>
                </a:tc>
                <a:tc>
                  <a:txBody>
                    <a:bodyPr/>
                    <a:lstStyle/>
                    <a:p>
                      <a:pPr algn="ctr"/>
                      <a:r>
                        <a:rPr lang="en-US" sz="1400" b="1" dirty="0"/>
                        <a:t>One-on-One Meeting with James Wood, VA Office of Construction &amp; Facilities Management (VA CFM)</a:t>
                      </a:r>
                    </a:p>
                  </a:txBody>
                  <a:tcPr/>
                </a:tc>
                <a:tc>
                  <a:txBody>
                    <a:bodyPr/>
                    <a:lstStyle/>
                    <a:p>
                      <a:pPr algn="ctr"/>
                      <a:r>
                        <a:rPr lang="en-US" sz="1400" dirty="0"/>
                        <a:t>August 16, 2019</a:t>
                      </a:r>
                    </a:p>
                  </a:txBody>
                  <a:tcPr/>
                </a:tc>
                <a:extLst>
                  <a:ext uri="{0D108BD9-81ED-4DB2-BD59-A6C34878D82A}">
                    <a16:rowId xmlns:a16="http://schemas.microsoft.com/office/drawing/2014/main" val="2300857946"/>
                  </a:ext>
                </a:extLst>
              </a:tr>
              <a:tr h="703643">
                <a:tc>
                  <a:txBody>
                    <a:bodyPr/>
                    <a:lstStyle/>
                    <a:p>
                      <a:r>
                        <a:rPr lang="en-US" sz="1400" dirty="0"/>
                        <a:t>BEC Event</a:t>
                      </a:r>
                    </a:p>
                  </a:txBody>
                  <a:tcPr/>
                </a:tc>
                <a:tc>
                  <a:txBody>
                    <a:bodyPr/>
                    <a:lstStyle/>
                    <a:p>
                      <a:pPr algn="ctr"/>
                      <a:r>
                        <a:rPr lang="en-US" sz="1400" b="1" dirty="0"/>
                        <a:t>Energy Savings Performance Contracts Event</a:t>
                      </a:r>
                    </a:p>
                  </a:txBody>
                  <a:tcPr/>
                </a:tc>
                <a:tc>
                  <a:txBody>
                    <a:bodyPr/>
                    <a:lstStyle/>
                    <a:p>
                      <a:pPr algn="ctr"/>
                      <a:r>
                        <a:rPr lang="en-US" sz="1400" dirty="0"/>
                        <a:t>(Tentative)</a:t>
                      </a:r>
                      <a:r>
                        <a:rPr lang="en-US" sz="1400" baseline="0" dirty="0"/>
                        <a:t> </a:t>
                      </a:r>
                      <a:r>
                        <a:rPr lang="en-US" sz="1400" dirty="0"/>
                        <a:t>September 2019</a:t>
                      </a:r>
                    </a:p>
                  </a:txBody>
                  <a:tcPr/>
                </a:tc>
                <a:extLst>
                  <a:ext uri="{0D108BD9-81ED-4DB2-BD59-A6C34878D82A}">
                    <a16:rowId xmlns:a16="http://schemas.microsoft.com/office/drawing/2014/main" val="2851006328"/>
                  </a:ext>
                </a:extLst>
              </a:tr>
              <a:tr h="350689">
                <a:tc>
                  <a:txBody>
                    <a:bodyPr/>
                    <a:lstStyle/>
                    <a:p>
                      <a:r>
                        <a:rPr lang="en-US" sz="1400" dirty="0"/>
                        <a:t>Targeted Industry Engagement (TIE)</a:t>
                      </a:r>
                    </a:p>
                  </a:txBody>
                  <a:tcPr/>
                </a:tc>
                <a:tc>
                  <a:txBody>
                    <a:bodyPr/>
                    <a:lstStyle/>
                    <a:p>
                      <a:pPr algn="ctr"/>
                      <a:r>
                        <a:rPr lang="en-US" sz="1400" b="1" dirty="0"/>
                        <a:t>Society of American Military Engineers (SAME) Event with VA CFM</a:t>
                      </a:r>
                    </a:p>
                  </a:txBody>
                  <a:tcPr/>
                </a:tc>
                <a:tc>
                  <a:txBody>
                    <a:bodyPr/>
                    <a:lstStyle/>
                    <a:p>
                      <a:pPr algn="ctr"/>
                      <a:r>
                        <a:rPr lang="en-US" sz="1400" dirty="0"/>
                        <a:t>November 19-21, 2019</a:t>
                      </a:r>
                    </a:p>
                  </a:txBody>
                  <a:tcPr/>
                </a:tc>
                <a:extLst>
                  <a:ext uri="{0D108BD9-81ED-4DB2-BD59-A6C34878D82A}">
                    <a16:rowId xmlns:a16="http://schemas.microsoft.com/office/drawing/2014/main" val="1319530439"/>
                  </a:ext>
                </a:extLst>
              </a:tr>
              <a:tr h="613705">
                <a:tc>
                  <a:txBody>
                    <a:bodyPr/>
                    <a:lstStyle/>
                    <a:p>
                      <a:r>
                        <a:rPr lang="en-US" sz="1400" dirty="0"/>
                        <a:t>TIE Event</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t>National Veterans Small Business Engagement with VA Office of Information and Technology and Veterans Health Administration </a:t>
                      </a:r>
                    </a:p>
                  </a:txBody>
                  <a:tcPr/>
                </a:tc>
                <a:tc>
                  <a:txBody>
                    <a:bodyPr/>
                    <a:lstStyle/>
                    <a:p>
                      <a:pPr algn="ctr"/>
                      <a:r>
                        <a:rPr lang="en-US" sz="1400" dirty="0"/>
                        <a:t>(Tentative) December 2019</a:t>
                      </a:r>
                    </a:p>
                  </a:txBody>
                  <a:tcPr/>
                </a:tc>
                <a:extLst>
                  <a:ext uri="{0D108BD9-81ED-4DB2-BD59-A6C34878D82A}">
                    <a16:rowId xmlns:a16="http://schemas.microsoft.com/office/drawing/2014/main" val="286927752"/>
                  </a:ext>
                </a:extLst>
              </a:tr>
            </a:tbl>
          </a:graphicData>
        </a:graphic>
      </p:graphicFrame>
    </p:spTree>
    <p:extLst>
      <p:ext uri="{BB962C8B-B14F-4D97-AF65-F5344CB8AC3E}">
        <p14:creationId xmlns:p14="http://schemas.microsoft.com/office/powerpoint/2010/main" val="2060148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buFont typeface="+mj-lt"/>
              <a:buAutoNum type="arabicPeriod"/>
            </a:pPr>
            <a:r>
              <a:rPr lang="en-US" sz="2800" dirty="0">
                <a:ea typeface="Calibri" panose="020F0502020204030204" pitchFamily="34" charset="0"/>
                <a:cs typeface="Times New Roman" panose="02020603050405020304" pitchFamily="18" charset="0"/>
              </a:rPr>
              <a:t> Be verified. </a:t>
            </a:r>
          </a:p>
          <a:p>
            <a:pPr marL="342900" indent="-342900">
              <a:lnSpc>
                <a:spcPct val="107000"/>
              </a:lnSpc>
              <a:spcBef>
                <a:spcPts val="0"/>
              </a:spcBef>
              <a:buFont typeface="+mj-lt"/>
              <a:buAutoNum type="arabicPeriod"/>
            </a:pPr>
            <a:r>
              <a:rPr lang="en-US" sz="2800" dirty="0">
                <a:ea typeface="Calibri" panose="020F0502020204030204" pitchFamily="34" charset="0"/>
                <a:cs typeface="Times New Roman" panose="02020603050405020304" pitchFamily="18" charset="0"/>
              </a:rPr>
              <a:t>Be good in providing at least one service/product very, very well. </a:t>
            </a:r>
          </a:p>
          <a:p>
            <a:pPr>
              <a:lnSpc>
                <a:spcPct val="107000"/>
              </a:lnSpc>
              <a:spcBef>
                <a:spcPts val="0"/>
              </a:spcBef>
              <a:buFont typeface="+mj-lt"/>
              <a:buAutoNum type="arabicPeriod"/>
            </a:pPr>
            <a:r>
              <a:rPr lang="en-US" sz="2800" dirty="0">
                <a:ea typeface="Calibri" panose="020F0502020204030204" pitchFamily="34" charset="0"/>
                <a:cs typeface="Times New Roman" panose="02020603050405020304" pitchFamily="18" charset="0"/>
              </a:rPr>
              <a:t> Do your homework, know your Customer.</a:t>
            </a:r>
          </a:p>
          <a:p>
            <a:pPr marL="342900" indent="-342900">
              <a:lnSpc>
                <a:spcPct val="107000"/>
              </a:lnSpc>
              <a:spcBef>
                <a:spcPts val="0"/>
              </a:spcBef>
              <a:buFont typeface="+mj-lt"/>
              <a:buAutoNum type="arabicPeriod"/>
            </a:pPr>
            <a:r>
              <a:rPr lang="en-US" sz="2800" dirty="0">
                <a:ea typeface="Calibri" panose="020F0502020204030204" pitchFamily="34" charset="0"/>
                <a:cs typeface="Times New Roman" panose="02020603050405020304" pitchFamily="18" charset="0"/>
              </a:rPr>
              <a:t>Participate in Sources Sought and Requests for Information. </a:t>
            </a:r>
          </a:p>
          <a:p>
            <a:pPr marL="342900" indent="-342900">
              <a:lnSpc>
                <a:spcPct val="107000"/>
              </a:lnSpc>
              <a:spcBef>
                <a:spcPts val="0"/>
              </a:spcBef>
              <a:buFont typeface="+mj-lt"/>
              <a:buAutoNum type="arabicPeriod"/>
            </a:pPr>
            <a:r>
              <a:rPr lang="en-US" sz="2800" dirty="0">
                <a:ea typeface="Calibri" panose="020F0502020204030204" pitchFamily="34" charset="0"/>
                <a:cs typeface="Times New Roman" panose="02020603050405020304" pitchFamily="18" charset="0"/>
              </a:rPr>
              <a:t>Be an active attendee of Direct Access Program  events.</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9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rmAutofit/>
          </a:bodyPr>
          <a:lstStyle/>
          <a:p>
            <a:r>
              <a:rPr lang="en-US" sz="2400" dirty="0"/>
              <a:t>5 GENERAL BEST PRACTICES FOR DOING BUSINESS WITH VA</a:t>
            </a:r>
          </a:p>
        </p:txBody>
      </p:sp>
    </p:spTree>
    <p:extLst>
      <p:ext uri="{BB962C8B-B14F-4D97-AF65-F5344CB8AC3E}">
        <p14:creationId xmlns:p14="http://schemas.microsoft.com/office/powerpoint/2010/main" val="1122658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fontAlgn="base">
              <a:spcBef>
                <a:spcPct val="0"/>
              </a:spcBef>
              <a:spcAft>
                <a:spcPct val="0"/>
              </a:spcAft>
              <a:buNone/>
            </a:pPr>
            <a:r>
              <a:rPr lang="en-US" altLang="en-US" sz="2400" b="1" u="sng" dirty="0">
                <a:solidFill>
                  <a:prstClr val="black"/>
                </a:solidFill>
              </a:rPr>
              <a:t>OSDBU Help Desk: </a:t>
            </a:r>
          </a:p>
          <a:p>
            <a:pPr marL="257175" indent="-257175" fontAlgn="base">
              <a:spcBef>
                <a:spcPct val="0"/>
              </a:spcBef>
              <a:spcAft>
                <a:spcPct val="0"/>
              </a:spcAft>
              <a:buNone/>
            </a:pPr>
            <a:r>
              <a:rPr lang="en-US" altLang="en-US" sz="2000" b="1" dirty="0">
                <a:solidFill>
                  <a:prstClr val="black"/>
                </a:solidFill>
              </a:rPr>
              <a:t>Phone: 1-866–584–2344</a:t>
            </a:r>
          </a:p>
          <a:p>
            <a:pPr marL="257175" indent="-257175" fontAlgn="base">
              <a:spcBef>
                <a:spcPct val="0"/>
              </a:spcBef>
              <a:spcAft>
                <a:spcPct val="0"/>
              </a:spcAft>
              <a:buNone/>
            </a:pPr>
            <a:r>
              <a:rPr lang="en-US" altLang="en-US" sz="2000" b="1" dirty="0">
                <a:solidFill>
                  <a:prstClr val="black"/>
                </a:solidFill>
              </a:rPr>
              <a:t>Email: </a:t>
            </a:r>
            <a:r>
              <a:rPr lang="en-US" altLang="en-US" sz="2000" b="1" dirty="0">
                <a:solidFill>
                  <a:prstClr val="black"/>
                </a:solidFill>
                <a:hlinkClick r:id="rId3" tooltip="Email OSDBU about Doing Business with VA"/>
              </a:rPr>
              <a:t>osdbu@va.gov</a:t>
            </a:r>
            <a:endParaRPr lang="en-US" altLang="en-US" sz="2000" b="1" dirty="0">
              <a:solidFill>
                <a:prstClr val="black"/>
              </a:solidFill>
            </a:endParaRPr>
          </a:p>
          <a:p>
            <a:pPr marL="257175" indent="-257175" fontAlgn="base">
              <a:spcBef>
                <a:spcPct val="0"/>
              </a:spcBef>
              <a:spcAft>
                <a:spcPct val="0"/>
              </a:spcAft>
              <a:buNone/>
            </a:pPr>
            <a:r>
              <a:rPr lang="en-US" altLang="en-US" sz="2000" b="1" dirty="0">
                <a:solidFill>
                  <a:prstClr val="black"/>
                </a:solidFill>
              </a:rPr>
              <a:t>Hours: 8 a.m. – 6 p.m. (Eastern Time)</a:t>
            </a:r>
          </a:p>
          <a:p>
            <a:pPr marL="0" indent="0" fontAlgn="base">
              <a:spcBef>
                <a:spcPct val="0"/>
              </a:spcBef>
              <a:spcAft>
                <a:spcPct val="0"/>
              </a:spcAft>
              <a:buNone/>
            </a:pPr>
            <a:endParaRPr lang="en-US" altLang="en-US" sz="2400" b="1" u="sng" dirty="0">
              <a:solidFill>
                <a:prstClr val="black"/>
              </a:solidFill>
            </a:endParaRPr>
          </a:p>
          <a:p>
            <a:pPr marL="0" indent="0" fontAlgn="base">
              <a:spcBef>
                <a:spcPct val="0"/>
              </a:spcBef>
              <a:spcAft>
                <a:spcPct val="0"/>
              </a:spcAft>
              <a:buNone/>
            </a:pPr>
            <a:r>
              <a:rPr lang="en-US" altLang="en-US" sz="2400" b="1" u="sng" dirty="0">
                <a:solidFill>
                  <a:prstClr val="black"/>
                </a:solidFill>
              </a:rPr>
              <a:t>OSDBU Website:</a:t>
            </a:r>
            <a:r>
              <a:rPr lang="en-US" altLang="en-US" sz="2400" b="1" dirty="0">
                <a:solidFill>
                  <a:prstClr val="black"/>
                </a:solidFill>
              </a:rPr>
              <a:t> </a:t>
            </a:r>
            <a:r>
              <a:rPr lang="en-US" altLang="en-US" sz="2000" b="1" dirty="0">
                <a:solidFill>
                  <a:prstClr val="black"/>
                </a:solidFill>
                <a:hlinkClick r:id="rId4" tooltip="https://www.va.gov/osdbu/ "/>
              </a:rPr>
              <a:t>https://www.va.gov/osdbu/</a:t>
            </a:r>
            <a:r>
              <a:rPr lang="en-US" altLang="en-US" sz="2000" b="1" dirty="0">
                <a:solidFill>
                  <a:prstClr val="black"/>
                </a:solidFill>
              </a:rPr>
              <a:t> </a:t>
            </a:r>
          </a:p>
          <a:p>
            <a:pPr marL="0" indent="0" fontAlgn="base">
              <a:spcBef>
                <a:spcPct val="0"/>
              </a:spcBef>
              <a:spcAft>
                <a:spcPct val="0"/>
              </a:spcAft>
              <a:buNone/>
            </a:pPr>
            <a:endParaRPr lang="en-US" altLang="en-US" sz="2400" b="1" u="sng" dirty="0">
              <a:solidFill>
                <a:prstClr val="black"/>
              </a:solidFill>
            </a:endParaRPr>
          </a:p>
          <a:p>
            <a:pPr marL="0" indent="0" fontAlgn="base">
              <a:spcBef>
                <a:spcPct val="0"/>
              </a:spcBef>
              <a:spcAft>
                <a:spcPct val="0"/>
              </a:spcAft>
              <a:buNone/>
            </a:pPr>
            <a:r>
              <a:rPr lang="en-US" altLang="en-US" sz="2400" b="1" u="sng" dirty="0">
                <a:solidFill>
                  <a:prstClr val="black"/>
                </a:solidFill>
              </a:rPr>
              <a:t>Social Media: </a:t>
            </a:r>
          </a:p>
          <a:p>
            <a:pPr marL="0" indent="0" fontAlgn="base">
              <a:spcBef>
                <a:spcPct val="0"/>
              </a:spcBef>
              <a:spcAft>
                <a:spcPct val="0"/>
              </a:spcAft>
              <a:buNone/>
            </a:pPr>
            <a:r>
              <a:rPr lang="en-US" altLang="en-US" sz="2000" b="1" dirty="0">
                <a:solidFill>
                  <a:prstClr val="black"/>
                </a:solidFill>
              </a:rPr>
              <a:t>Twitter: </a:t>
            </a:r>
            <a:r>
              <a:rPr lang="en-US" altLang="en-US" sz="2000" b="1" dirty="0">
                <a:solidFill>
                  <a:prstClr val="black"/>
                </a:solidFill>
                <a:hlinkClick r:id="rId5" tooltip="https://twitter.com/VAVetBiz"/>
              </a:rPr>
              <a:t>https://twitter.com/VAVetBiz</a:t>
            </a:r>
            <a:r>
              <a:rPr lang="en-US" altLang="en-US" sz="2000" b="1" dirty="0">
                <a:solidFill>
                  <a:prstClr val="black"/>
                </a:solidFill>
              </a:rPr>
              <a:t>                                </a:t>
            </a:r>
            <a:r>
              <a:rPr lang="en-US" altLang="en-US" sz="2400" b="1" dirty="0">
                <a:solidFill>
                  <a:prstClr val="black"/>
                </a:solidFill>
              </a:rPr>
              <a:t>	 </a:t>
            </a:r>
          </a:p>
          <a:p>
            <a:pPr marL="0" indent="0" fontAlgn="base">
              <a:spcBef>
                <a:spcPct val="0"/>
              </a:spcBef>
              <a:spcAft>
                <a:spcPct val="0"/>
              </a:spcAft>
              <a:buNone/>
            </a:pPr>
            <a:r>
              <a:rPr lang="en-US" altLang="en-US" sz="2000" b="1" dirty="0">
                <a:solidFill>
                  <a:prstClr val="black"/>
                </a:solidFill>
              </a:rPr>
              <a:t>Facebook: </a:t>
            </a:r>
            <a:r>
              <a:rPr lang="en-US" altLang="en-US" sz="2000" b="1" dirty="0">
                <a:solidFill>
                  <a:prstClr val="black"/>
                </a:solidFill>
                <a:hlinkClick r:id="rId6" tooltip="https://www.facebook.com/VAVetBiz/  "/>
              </a:rPr>
              <a:t>https://www.facebook.com/VAVetBiz/  </a:t>
            </a:r>
            <a:endParaRPr lang="en-US" altLang="en-US" sz="2000" b="1" dirty="0">
              <a:solidFill>
                <a:prstClr val="black"/>
              </a:solidFill>
            </a:endParaRPr>
          </a:p>
          <a:p>
            <a:pPr marL="0" indent="0" fontAlgn="base">
              <a:spcBef>
                <a:spcPct val="0"/>
              </a:spcBef>
              <a:spcAft>
                <a:spcPct val="0"/>
              </a:spcAft>
              <a:buNone/>
            </a:pPr>
            <a:r>
              <a:rPr lang="en-US" altLang="en-US" sz="2000" b="1" dirty="0">
                <a:solidFill>
                  <a:prstClr val="black"/>
                </a:solidFill>
              </a:rPr>
              <a:t>YouTube: </a:t>
            </a:r>
            <a:r>
              <a:rPr lang="en-US" altLang="en-US" sz="2000" b="1" dirty="0">
                <a:solidFill>
                  <a:prstClr val="black"/>
                </a:solidFill>
                <a:hlinkClick r:id="rId7" tooltip="https://www.youtube.com/c/VAOSDBU  "/>
              </a:rPr>
              <a:t>https://www.youtube.com/c/VAOSDBU  </a:t>
            </a:r>
            <a:endParaRPr lang="en-US" altLang="en-US" sz="1400" b="1" dirty="0">
              <a:solidFill>
                <a:prstClr val="black"/>
              </a:solidFil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675"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675" b="0" i="0" u="none" strike="noStrike" kern="1200" cap="none" spc="0" normalizeH="0" baseline="0" noProof="0" dirty="0">
              <a:ln>
                <a:noFill/>
              </a:ln>
              <a:solidFill>
                <a:prstClr val="white"/>
              </a:solidFill>
              <a:effectLst/>
              <a:uLnTx/>
              <a:uFillTx/>
              <a:latin typeface="Calibri"/>
              <a:ea typeface="+mn-ea"/>
              <a:cs typeface="+mn-cs"/>
            </a:endParaRPr>
          </a:p>
        </p:txBody>
      </p:sp>
      <p:pic>
        <p:nvPicPr>
          <p:cNvPr id="7" name="Picture 2" descr="graphic" title="YouTub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970" y="4478143"/>
            <a:ext cx="203597" cy="230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facebook graphic" title="faceboo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969" y="4213428"/>
            <a:ext cx="203597" cy="203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descr="twitter graphic" title="twitt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1106" y="3878140"/>
            <a:ext cx="246460"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normAutofit/>
          </a:bodyPr>
          <a:lstStyle/>
          <a:p>
            <a:r>
              <a:rPr lang="en-US" sz="2400" dirty="0"/>
              <a:t>STAY CONNECTED WITH OSDBU</a:t>
            </a:r>
          </a:p>
        </p:txBody>
      </p:sp>
    </p:spTree>
    <p:extLst>
      <p:ext uri="{BB962C8B-B14F-4D97-AF65-F5344CB8AC3E}">
        <p14:creationId xmlns:p14="http://schemas.microsoft.com/office/powerpoint/2010/main" val="221742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675"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675"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rmAutofit/>
          </a:bodyPr>
          <a:lstStyle/>
          <a:p>
            <a:r>
              <a:rPr lang="en-US" sz="2400" dirty="0"/>
              <a:t>VA MISSION</a:t>
            </a:r>
          </a:p>
        </p:txBody>
      </p:sp>
      <p:sp>
        <p:nvSpPr>
          <p:cNvPr id="8" name="Snip Diagonal Corner Rectangle 6">
            <a:extLst>
              <a:ext uri="{FF2B5EF4-FFF2-40B4-BE49-F238E27FC236}">
                <a16:creationId xmlns:a16="http://schemas.microsoft.com/office/drawing/2014/main" id="{D8155E22-3BF5-4CBA-B960-D78256556016}"/>
              </a:ext>
            </a:extLst>
          </p:cNvPr>
          <p:cNvSpPr/>
          <p:nvPr/>
        </p:nvSpPr>
        <p:spPr>
          <a:xfrm>
            <a:off x="238981" y="1226487"/>
            <a:ext cx="8447819" cy="4218724"/>
          </a:xfrm>
          <a:prstGeom prst="rect">
            <a:avLst/>
          </a:prstGeom>
          <a:solidFill>
            <a:srgbClr val="00425F"/>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prstClr val="white"/>
                </a:solidFill>
                <a:effectLst/>
                <a:uLnTx/>
                <a:uFillTx/>
                <a:latin typeface="Calibri"/>
                <a:ea typeface="+mn-ea"/>
                <a:cs typeface="+mn-cs"/>
              </a:rPr>
              <a:t>To</a:t>
            </a:r>
            <a:r>
              <a:rPr kumimoji="0" lang="en-US" sz="4400" b="1" i="0" u="sng" strike="noStrike" kern="1200" cap="none" spc="0" normalizeH="0" baseline="0" noProof="0" dirty="0">
                <a:ln>
                  <a:noFill/>
                </a:ln>
                <a:solidFill>
                  <a:prstClr val="white"/>
                </a:solidFill>
                <a:effectLst/>
                <a:uLnTx/>
                <a:uFillTx/>
                <a:latin typeface="Calibri"/>
                <a:ea typeface="+mn-ea"/>
                <a:cs typeface="+mn-cs"/>
              </a:rPr>
              <a:t> </a:t>
            </a:r>
            <a:r>
              <a:rPr kumimoji="0" lang="en-US" sz="3600" b="1" i="0" u="sng" strike="noStrike" kern="1200" cap="none" spc="0" normalizeH="0" baseline="0" noProof="0" dirty="0">
                <a:ln>
                  <a:noFill/>
                </a:ln>
                <a:solidFill>
                  <a:prstClr val="white"/>
                </a:solidFill>
                <a:effectLst/>
                <a:uLnTx/>
                <a:uFillTx/>
                <a:latin typeface="Calibri"/>
                <a:ea typeface="+mn-ea"/>
                <a:cs typeface="+mn-cs"/>
              </a:rPr>
              <a:t>fulfill President Lincoln's promise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"To care for him who shall have borne the battle, and for his widow, and his orphan" by serving and honoring the men and women who are America's veterans.</a:t>
            </a:r>
          </a:p>
        </p:txBody>
      </p:sp>
    </p:spTree>
    <p:extLst>
      <p:ext uri="{BB962C8B-B14F-4D97-AF65-F5344CB8AC3E}">
        <p14:creationId xmlns:p14="http://schemas.microsoft.com/office/powerpoint/2010/main" val="277037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675"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675"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rmAutofit/>
          </a:bodyPr>
          <a:lstStyle/>
          <a:p>
            <a:r>
              <a:rPr lang="en-US" sz="2400" dirty="0"/>
              <a:t>OSDBU MISSION AND VISION</a:t>
            </a:r>
          </a:p>
        </p:txBody>
      </p:sp>
      <p:sp>
        <p:nvSpPr>
          <p:cNvPr id="6" name="Snip Diagonal Corner Rectangle 5">
            <a:extLst>
              <a:ext uri="{FF2B5EF4-FFF2-40B4-BE49-F238E27FC236}">
                <a16:creationId xmlns:a16="http://schemas.microsoft.com/office/drawing/2014/main" id="{6FCE0455-69E5-42FC-A354-021887178DAC}"/>
              </a:ext>
            </a:extLst>
          </p:cNvPr>
          <p:cNvSpPr/>
          <p:nvPr/>
        </p:nvSpPr>
        <p:spPr>
          <a:xfrm>
            <a:off x="227389" y="853390"/>
            <a:ext cx="8045807" cy="2408794"/>
          </a:xfrm>
          <a:prstGeom prst="roundRect">
            <a:avLst/>
          </a:prstGeom>
          <a:solidFill>
            <a:srgbClr val="00425F"/>
          </a:solidFill>
          <a:ln/>
        </p:spPr>
        <p:style>
          <a:lnRef idx="2">
            <a:schemeClr val="accent2"/>
          </a:lnRef>
          <a:fillRef idx="1">
            <a:schemeClr val="lt1"/>
          </a:fillRef>
          <a:effectRef idx="0">
            <a:schemeClr val="accent2"/>
          </a:effectRef>
          <a:fontRef idx="minor">
            <a:schemeClr val="dk1"/>
          </a:fontRef>
        </p:style>
        <p:txBody>
          <a:bodyPr anchor="ctr"/>
          <a:lstStyle/>
          <a:p>
            <a:pPr lvl="0" algn="ctr">
              <a:defRPr/>
            </a:pPr>
            <a:r>
              <a:rPr lang="en-US" b="1" dirty="0">
                <a:solidFill>
                  <a:prstClr val="white"/>
                </a:solidFill>
              </a:rPr>
              <a:t>Support the Secretary’s priorities by enabling Veterans to gain access to economic opportunities by developing policies and programs, informed by customer feedback, that improve market research, increase direct access, and maximize the participation of procurement ready Service-Disabled Veteran-Owned Small Businesses (SDVOSBs) and Veteran-Owned Small Businesses (VOSBs)  in federal contracting.</a:t>
            </a:r>
          </a:p>
        </p:txBody>
      </p:sp>
      <p:sp>
        <p:nvSpPr>
          <p:cNvPr id="7" name="Rectangle: Rounded Corners 6">
            <a:extLst>
              <a:ext uri="{FF2B5EF4-FFF2-40B4-BE49-F238E27FC236}">
                <a16:creationId xmlns:a16="http://schemas.microsoft.com/office/drawing/2014/main" id="{0C2D3D00-5F62-4CFC-B719-399D130CF9BD}"/>
              </a:ext>
            </a:extLst>
          </p:cNvPr>
          <p:cNvSpPr/>
          <p:nvPr/>
        </p:nvSpPr>
        <p:spPr>
          <a:xfrm>
            <a:off x="301126" y="738700"/>
            <a:ext cx="1243584" cy="393192"/>
          </a:xfrm>
          <a:prstGeom prst="roundRect">
            <a:avLst/>
          </a:prstGeom>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anchor="ctr"/>
          <a:lstStyle/>
          <a:p>
            <a:pPr algn="ctr" defTabSz="514350">
              <a:spcBef>
                <a:spcPct val="20000"/>
              </a:spcBef>
              <a:defRPr/>
            </a:pPr>
            <a:r>
              <a:rPr lang="en-US" sz="1600" b="1" dirty="0">
                <a:solidFill>
                  <a:prstClr val="white"/>
                </a:solidFill>
                <a:latin typeface="Calibri"/>
              </a:rPr>
              <a:t>Mission </a:t>
            </a:r>
          </a:p>
        </p:txBody>
      </p:sp>
      <p:sp>
        <p:nvSpPr>
          <p:cNvPr id="11" name="Snip Diagonal Corner Rectangle 8">
            <a:extLst>
              <a:ext uri="{FF2B5EF4-FFF2-40B4-BE49-F238E27FC236}">
                <a16:creationId xmlns:a16="http://schemas.microsoft.com/office/drawing/2014/main" id="{E66EDFD9-6FA8-41D3-BD61-2A51A76FA327}"/>
              </a:ext>
            </a:extLst>
          </p:cNvPr>
          <p:cNvSpPr/>
          <p:nvPr/>
        </p:nvSpPr>
        <p:spPr>
          <a:xfrm>
            <a:off x="716692" y="3805882"/>
            <a:ext cx="7809469" cy="2100648"/>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lvl="0" algn="ctr">
              <a:defRPr/>
            </a:pPr>
            <a:r>
              <a:rPr lang="en-US" sz="2000" b="1" dirty="0">
                <a:solidFill>
                  <a:srgbClr val="0083BE">
                    <a:lumMod val="75000"/>
                  </a:srgbClr>
                </a:solidFill>
              </a:rPr>
              <a:t>OSDBU is trusted by Veterans and VA staff to be responsive to customers’ needs with policies and programs that successfully leverage the federal procurement system to enable Veterans to gain access to economic opportunities.</a:t>
            </a:r>
            <a:endParaRPr lang="en-US" sz="2000" b="1" dirty="0">
              <a:solidFill>
                <a:srgbClr val="0083BE">
                  <a:lumMod val="75000"/>
                </a:srgbClr>
              </a:solidFill>
              <a:latin typeface="Calibri"/>
            </a:endParaRPr>
          </a:p>
        </p:txBody>
      </p:sp>
      <p:sp>
        <p:nvSpPr>
          <p:cNvPr id="10" name="Rectangle: Rounded Corners 9">
            <a:extLst>
              <a:ext uri="{FF2B5EF4-FFF2-40B4-BE49-F238E27FC236}">
                <a16:creationId xmlns:a16="http://schemas.microsoft.com/office/drawing/2014/main" id="{77D6ACD4-52E7-4218-9708-40E4A94E9950}"/>
              </a:ext>
            </a:extLst>
          </p:cNvPr>
          <p:cNvSpPr/>
          <p:nvPr/>
        </p:nvSpPr>
        <p:spPr>
          <a:xfrm>
            <a:off x="7364628" y="3737653"/>
            <a:ext cx="1246320" cy="389504"/>
          </a:xfrm>
          <a:prstGeom prst="roundRect">
            <a:avLst/>
          </a:prstGeom>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anchor="ctr"/>
          <a:lstStyle/>
          <a:p>
            <a:pPr defTabSz="514350">
              <a:spcBef>
                <a:spcPct val="20000"/>
              </a:spcBef>
              <a:defRPr/>
            </a:pPr>
            <a:endParaRPr lang="en-US" b="1" kern="0" dirty="0">
              <a:solidFill>
                <a:prstClr val="black"/>
              </a:solidFill>
              <a:latin typeface="Calibri"/>
            </a:endParaRPr>
          </a:p>
          <a:p>
            <a:pPr algn="ctr" defTabSz="514350">
              <a:spcBef>
                <a:spcPct val="20000"/>
              </a:spcBef>
              <a:defRPr/>
            </a:pPr>
            <a:r>
              <a:rPr lang="en-US" b="1" kern="0" dirty="0">
                <a:solidFill>
                  <a:prstClr val="white"/>
                </a:solidFill>
                <a:latin typeface="Calibri"/>
              </a:rPr>
              <a:t>Vision</a:t>
            </a:r>
          </a:p>
          <a:p>
            <a:pPr defTabSz="514350">
              <a:spcBef>
                <a:spcPct val="20000"/>
              </a:spcBef>
              <a:defRPr/>
            </a:pPr>
            <a:endParaRPr lang="en-US" b="1" kern="0" dirty="0">
              <a:solidFill>
                <a:prstClr val="black"/>
              </a:solidFill>
              <a:latin typeface="Calibri"/>
            </a:endParaRPr>
          </a:p>
        </p:txBody>
      </p:sp>
    </p:spTree>
    <p:extLst>
      <p:ext uri="{BB962C8B-B14F-4D97-AF65-F5344CB8AC3E}">
        <p14:creationId xmlns:p14="http://schemas.microsoft.com/office/powerpoint/2010/main" val="70865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spcBef>
                <a:spcPts val="0"/>
              </a:spcBef>
            </a:pPr>
            <a:r>
              <a:rPr lang="en-US" sz="2000" dirty="0"/>
              <a:t>Verify</a:t>
            </a:r>
            <a:r>
              <a:rPr lang="en-US" sz="2000" i="1" dirty="0"/>
              <a:t> </a:t>
            </a:r>
            <a:r>
              <a:rPr lang="en-US" sz="2000" dirty="0"/>
              <a:t>SDVOSBs and VOSBs to facilitate their participation in the Veterans First Contracting Program.</a:t>
            </a:r>
          </a:p>
          <a:p>
            <a:pPr algn="just">
              <a:spcBef>
                <a:spcPts val="0"/>
              </a:spcBef>
            </a:pPr>
            <a:r>
              <a:rPr lang="en-US" sz="2000" dirty="0"/>
              <a:t>Provide</a:t>
            </a:r>
            <a:r>
              <a:rPr lang="en-US" sz="2000" i="1" dirty="0"/>
              <a:t> </a:t>
            </a:r>
            <a:r>
              <a:rPr lang="en-US" sz="2000" dirty="0"/>
              <a:t>opportunities for small businesses to engage with and access Procurement Decision Makers.</a:t>
            </a:r>
          </a:p>
          <a:p>
            <a:pPr algn="just">
              <a:spcBef>
                <a:spcPts val="0"/>
              </a:spcBef>
            </a:pPr>
            <a:r>
              <a:rPr lang="en-US" sz="2000" dirty="0"/>
              <a:t>Offer training and informational resources on procurement readiness and doing business with VA.</a:t>
            </a:r>
          </a:p>
          <a:p>
            <a:pPr algn="just">
              <a:spcBef>
                <a:spcPts val="0"/>
              </a:spcBef>
            </a:pPr>
            <a:r>
              <a:rPr lang="en-US" sz="2000" dirty="0"/>
              <a:t>Advise VA contracting and program staff on procurement strategies that maximize opportunities for small businesses, especially SDVOSBs and VOSBs.</a:t>
            </a:r>
          </a:p>
          <a:p>
            <a:endParaRPr lang="en-US" altLang="en-US" sz="2100" b="1" dirty="0"/>
          </a:p>
          <a:p>
            <a:pPr lvl="1"/>
            <a:endParaRPr lang="en-US" altLang="en-US" sz="18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9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rmAutofit/>
          </a:bodyPr>
          <a:lstStyle/>
          <a:p>
            <a:r>
              <a:rPr lang="en-US" sz="2400" dirty="0"/>
              <a:t>OSDBU’s CORE CAPABILITIES</a:t>
            </a:r>
          </a:p>
        </p:txBody>
      </p:sp>
      <p:sp>
        <p:nvSpPr>
          <p:cNvPr id="5" name="TextBox 4">
            <a:extLst>
              <a:ext uri="{FF2B5EF4-FFF2-40B4-BE49-F238E27FC236}">
                <a16:creationId xmlns:a16="http://schemas.microsoft.com/office/drawing/2014/main" id="{ED07847B-9420-4D1C-BC0C-40E687240F9E}"/>
              </a:ext>
            </a:extLst>
          </p:cNvPr>
          <p:cNvSpPr txBox="1"/>
          <p:nvPr/>
        </p:nvSpPr>
        <p:spPr>
          <a:xfrm>
            <a:off x="1774263" y="3900740"/>
            <a:ext cx="5442259" cy="140807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1" u="sng" strike="noStrike" kern="1200" cap="none" spc="0" normalizeH="0" baseline="0" noProof="0" dirty="0">
                <a:ln>
                  <a:noFill/>
                </a:ln>
                <a:solidFill>
                  <a:srgbClr val="000000"/>
                </a:solidFill>
                <a:effectLst/>
                <a:uLnTx/>
                <a:uFillTx/>
                <a:latin typeface="Calibri"/>
                <a:ea typeface="+mn-ea"/>
                <a:cs typeface="+mn-cs"/>
              </a:rPr>
              <a:t>Key Focus: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950" b="1" i="1" u="none" strike="noStrike" kern="1200" cap="none" spc="0" normalizeH="0" baseline="0" noProof="0" dirty="0">
                <a:ln>
                  <a:noFill/>
                </a:ln>
                <a:solidFill>
                  <a:srgbClr val="000000"/>
                </a:solidFill>
                <a:effectLst/>
                <a:uLnTx/>
                <a:uFillTx/>
                <a:latin typeface="Calibri"/>
                <a:ea typeface="+mn-ea"/>
                <a:cs typeface="+mn-cs"/>
              </a:rPr>
              <a:t>CUSTOMER SERVICE</a:t>
            </a:r>
          </a:p>
        </p:txBody>
      </p:sp>
    </p:spTree>
    <p:extLst>
      <p:ext uri="{BB962C8B-B14F-4D97-AF65-F5344CB8AC3E}">
        <p14:creationId xmlns:p14="http://schemas.microsoft.com/office/powerpoint/2010/main" val="2233472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675"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675"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rmAutofit/>
          </a:bodyPr>
          <a:lstStyle/>
          <a:p>
            <a:r>
              <a:rPr lang="en-US" sz="2400" dirty="0"/>
              <a:t>OSDBU CORE PROGRAM AREAS</a:t>
            </a:r>
          </a:p>
        </p:txBody>
      </p:sp>
      <p:sp>
        <p:nvSpPr>
          <p:cNvPr id="9" name="Rectangle: Rounded Corners 8">
            <a:extLst>
              <a:ext uri="{FF2B5EF4-FFF2-40B4-BE49-F238E27FC236}">
                <a16:creationId xmlns:a16="http://schemas.microsoft.com/office/drawing/2014/main" id="{03C9A87D-CCE6-4A2A-8E66-2B0533912DF2}"/>
              </a:ext>
            </a:extLst>
          </p:cNvPr>
          <p:cNvSpPr/>
          <p:nvPr/>
        </p:nvSpPr>
        <p:spPr>
          <a:xfrm>
            <a:off x="3686893" y="1042190"/>
            <a:ext cx="1783080" cy="731520"/>
          </a:xfrm>
          <a:prstGeom prst="roundRect">
            <a:avLst/>
          </a:prstGeom>
          <a:solidFill>
            <a:schemeClr val="accent2">
              <a:lumMod val="75000"/>
            </a:schemeClr>
          </a:solidFill>
          <a:ln w="190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Strategic Outreach and Communications</a:t>
            </a:r>
          </a:p>
        </p:txBody>
      </p:sp>
      <p:sp>
        <p:nvSpPr>
          <p:cNvPr id="13" name="Rectangle: Rounded Corners 12">
            <a:extLst>
              <a:ext uri="{FF2B5EF4-FFF2-40B4-BE49-F238E27FC236}">
                <a16:creationId xmlns:a16="http://schemas.microsoft.com/office/drawing/2014/main" id="{9E425FF9-CF16-4CA4-ADA5-654264B77B20}"/>
              </a:ext>
            </a:extLst>
          </p:cNvPr>
          <p:cNvSpPr/>
          <p:nvPr/>
        </p:nvSpPr>
        <p:spPr>
          <a:xfrm>
            <a:off x="1860133" y="1038232"/>
            <a:ext cx="1783080" cy="731520"/>
          </a:xfrm>
          <a:prstGeom prst="roundRect">
            <a:avLst/>
          </a:prstGeom>
          <a:solidFill>
            <a:schemeClr val="accent2">
              <a:lumMod val="75000"/>
            </a:schemeClr>
          </a:solidFill>
          <a:ln w="190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Direct </a:t>
            </a:r>
          </a:p>
          <a:p>
            <a:pPr algn="ctr"/>
            <a:r>
              <a:rPr lang="en-US" sz="1400" b="1" dirty="0"/>
              <a:t>Access</a:t>
            </a:r>
          </a:p>
        </p:txBody>
      </p:sp>
      <p:sp>
        <p:nvSpPr>
          <p:cNvPr id="16" name="Rectangle: Rounded Corners 15">
            <a:extLst>
              <a:ext uri="{FF2B5EF4-FFF2-40B4-BE49-F238E27FC236}">
                <a16:creationId xmlns:a16="http://schemas.microsoft.com/office/drawing/2014/main" id="{A8D9F479-37B8-48E0-8731-5973ADE7692F}"/>
              </a:ext>
            </a:extLst>
          </p:cNvPr>
          <p:cNvSpPr/>
          <p:nvPr/>
        </p:nvSpPr>
        <p:spPr>
          <a:xfrm>
            <a:off x="29428" y="1038232"/>
            <a:ext cx="1783080" cy="731520"/>
          </a:xfrm>
          <a:prstGeom prst="roundRect">
            <a:avLst/>
          </a:prstGeom>
          <a:solidFill>
            <a:schemeClr val="accent2">
              <a:lumMod val="75000"/>
            </a:schemeClr>
          </a:solidFill>
          <a:ln w="190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Center for Verification </a:t>
            </a:r>
          </a:p>
          <a:p>
            <a:pPr algn="ctr"/>
            <a:r>
              <a:rPr lang="en-US" sz="1400" b="1" dirty="0"/>
              <a:t>and Evaluation</a:t>
            </a:r>
          </a:p>
        </p:txBody>
      </p:sp>
      <p:sp>
        <p:nvSpPr>
          <p:cNvPr id="17" name="Rectangle: Rounded Corners 16">
            <a:extLst>
              <a:ext uri="{FF2B5EF4-FFF2-40B4-BE49-F238E27FC236}">
                <a16:creationId xmlns:a16="http://schemas.microsoft.com/office/drawing/2014/main" id="{9E1F8A8A-51BC-405B-8388-8305C1FCCD5C}"/>
              </a:ext>
            </a:extLst>
          </p:cNvPr>
          <p:cNvSpPr/>
          <p:nvPr/>
        </p:nvSpPr>
        <p:spPr>
          <a:xfrm>
            <a:off x="5514418" y="1034281"/>
            <a:ext cx="1783080" cy="731520"/>
          </a:xfrm>
          <a:prstGeom prst="roundRect">
            <a:avLst/>
          </a:prstGeom>
          <a:solidFill>
            <a:schemeClr val="accent2">
              <a:lumMod val="75000"/>
            </a:schemeClr>
          </a:solidFill>
          <a:ln w="19050">
            <a:solidFill>
              <a:srgbClr val="00427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Procurement Review </a:t>
            </a:r>
          </a:p>
        </p:txBody>
      </p:sp>
      <p:sp>
        <p:nvSpPr>
          <p:cNvPr id="19" name="Rectangle: Rounded Corners 18">
            <a:extLst>
              <a:ext uri="{FF2B5EF4-FFF2-40B4-BE49-F238E27FC236}">
                <a16:creationId xmlns:a16="http://schemas.microsoft.com/office/drawing/2014/main" id="{B0CF50AF-B961-4480-A311-F0AEC6A5475E}"/>
              </a:ext>
            </a:extLst>
          </p:cNvPr>
          <p:cNvSpPr/>
          <p:nvPr/>
        </p:nvSpPr>
        <p:spPr>
          <a:xfrm>
            <a:off x="7345568" y="1028707"/>
            <a:ext cx="1783080" cy="731520"/>
          </a:xfrm>
          <a:prstGeom prst="roundRect">
            <a:avLst/>
          </a:prstGeom>
          <a:solidFill>
            <a:schemeClr val="accent2">
              <a:lumMod val="75000"/>
            </a:schemeClr>
          </a:solidFill>
          <a:ln w="190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Program </a:t>
            </a:r>
          </a:p>
          <a:p>
            <a:pPr algn="ctr"/>
            <a:r>
              <a:rPr lang="en-US" sz="1400" b="1" dirty="0"/>
              <a:t>Support</a:t>
            </a:r>
          </a:p>
        </p:txBody>
      </p:sp>
      <p:sp>
        <p:nvSpPr>
          <p:cNvPr id="20" name="Rectangle: Rounded Corners 19">
            <a:extLst>
              <a:ext uri="{FF2B5EF4-FFF2-40B4-BE49-F238E27FC236}">
                <a16:creationId xmlns:a16="http://schemas.microsoft.com/office/drawing/2014/main" id="{60213648-7281-49A0-B0F6-89A0330BDDDE}"/>
              </a:ext>
            </a:extLst>
          </p:cNvPr>
          <p:cNvSpPr/>
          <p:nvPr/>
        </p:nvSpPr>
        <p:spPr>
          <a:xfrm rot="5400000">
            <a:off x="4349552" y="-1789307"/>
            <a:ext cx="528130" cy="8977957"/>
          </a:xfrm>
          <a:prstGeom prst="roundRect">
            <a:avLst/>
          </a:prstGeom>
          <a:solidFill>
            <a:srgbClr val="002F56"/>
          </a:solidFill>
          <a:ln w="38100">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b="1" dirty="0"/>
              <a:t>OSDBU Information and Technology Portfolio</a:t>
            </a:r>
          </a:p>
        </p:txBody>
      </p:sp>
      <p:sp>
        <p:nvSpPr>
          <p:cNvPr id="2" name="TextBox 1">
            <a:extLst>
              <a:ext uri="{FF2B5EF4-FFF2-40B4-BE49-F238E27FC236}">
                <a16:creationId xmlns:a16="http://schemas.microsoft.com/office/drawing/2014/main" id="{B5D53D97-4C93-4A99-B06B-069E975CF124}"/>
              </a:ext>
            </a:extLst>
          </p:cNvPr>
          <p:cNvSpPr txBox="1"/>
          <p:nvPr/>
        </p:nvSpPr>
        <p:spPr>
          <a:xfrm>
            <a:off x="108039" y="3371690"/>
            <a:ext cx="8977958" cy="2492990"/>
          </a:xfrm>
          <a:prstGeom prst="rect">
            <a:avLst/>
          </a:prstGeom>
          <a:noFill/>
        </p:spPr>
        <p:txBody>
          <a:bodyPr wrap="square" rtlCol="0">
            <a:spAutoFit/>
          </a:bodyPr>
          <a:lstStyle/>
          <a:p>
            <a:pPr marL="285750" indent="-285750">
              <a:buFont typeface="Arial" panose="020B0604020202020204" pitchFamily="34" charset="0"/>
              <a:buChar char="•"/>
            </a:pPr>
            <a:r>
              <a:rPr lang="en-US" sz="2000" dirty="0"/>
              <a:t>Direct Access Program Event Management Software as a Service (EMSS)</a:t>
            </a:r>
          </a:p>
          <a:p>
            <a:pPr marL="285750" indent="-285750">
              <a:buFont typeface="Arial" panose="020B0604020202020204" pitchFamily="34" charset="0"/>
              <a:buChar char="•"/>
            </a:pPr>
            <a:r>
              <a:rPr lang="en-US" sz="2000" dirty="0"/>
              <a:t>VA Business Intelligence Tool (VA-BIT)</a:t>
            </a:r>
          </a:p>
          <a:p>
            <a:pPr marL="285750" indent="-285750">
              <a:buFont typeface="Arial" panose="020B0604020202020204" pitchFamily="34" charset="0"/>
              <a:buChar char="•"/>
            </a:pPr>
            <a:r>
              <a:rPr lang="en-US" sz="2000" dirty="0"/>
              <a:t>Vendor Information Pages (VIP)</a:t>
            </a:r>
          </a:p>
          <a:p>
            <a:pPr marL="285750" indent="-285750">
              <a:buFont typeface="Arial" panose="020B0604020202020204" pitchFamily="34" charset="0"/>
              <a:buChar char="•"/>
            </a:pPr>
            <a:r>
              <a:rPr lang="en-US" sz="2000" dirty="0"/>
              <a:t>VIP Enhanced Vendor Profile (EVP)</a:t>
            </a:r>
          </a:p>
          <a:p>
            <a:pPr marL="285750" indent="-285750">
              <a:buFont typeface="Arial" panose="020B0604020202020204" pitchFamily="34" charset="0"/>
              <a:buChar char="•"/>
            </a:pPr>
            <a:r>
              <a:rPr lang="en-US" sz="2000" dirty="0"/>
              <a:t>VETBIZ Portal</a:t>
            </a:r>
          </a:p>
          <a:p>
            <a:pPr marL="285750" indent="-285750">
              <a:buFont typeface="Arial" panose="020B0604020202020204" pitchFamily="34" charset="0"/>
              <a:buChar char="•"/>
            </a:pPr>
            <a:r>
              <a:rPr lang="en-US" sz="2000" dirty="0"/>
              <a:t>OSDBU SharePoint System</a:t>
            </a:r>
            <a:endParaRPr lang="en-US" dirty="0"/>
          </a:p>
          <a:p>
            <a:endParaRPr lang="en-US" dirty="0"/>
          </a:p>
          <a:p>
            <a:endParaRPr lang="en-US" dirty="0"/>
          </a:p>
        </p:txBody>
      </p:sp>
    </p:spTree>
    <p:extLst>
      <p:ext uri="{BB962C8B-B14F-4D97-AF65-F5344CB8AC3E}">
        <p14:creationId xmlns:p14="http://schemas.microsoft.com/office/powerpoint/2010/main" val="2112367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51435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675" b="0" i="0" u="none" strike="noStrike" kern="1200" cap="none" spc="0" normalizeH="0" baseline="0" noProof="0">
                <a:ln>
                  <a:noFill/>
                </a:ln>
                <a:solidFill>
                  <a:prstClr val="white"/>
                </a:solidFill>
                <a:effectLst/>
                <a:uLnTx/>
                <a:uFillTx/>
                <a:latin typeface="Calibri"/>
                <a:ea typeface="+mn-ea"/>
                <a:cs typeface="+mn-cs"/>
              </a:rPr>
              <a:pPr marL="0" marR="0" lvl="0" indent="0" algn="r" defTabSz="514350" rtl="0" eaLnBrk="1" fontAlgn="auto" latinLnBrk="0" hangingPunct="1">
                <a:lnSpc>
                  <a:spcPct val="100000"/>
                </a:lnSpc>
                <a:spcBef>
                  <a:spcPts val="0"/>
                </a:spcBef>
                <a:spcAft>
                  <a:spcPts val="0"/>
                </a:spcAft>
                <a:buClrTx/>
                <a:buSzTx/>
                <a:buFontTx/>
                <a:buNone/>
                <a:tabLst/>
                <a:defRPr/>
              </a:pPr>
              <a:t>6</a:t>
            </a:fld>
            <a:endParaRPr kumimoji="0" lang="en-US" sz="675"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rmAutofit/>
          </a:bodyPr>
          <a:lstStyle/>
          <a:p>
            <a:r>
              <a:rPr lang="en-US" sz="2400" dirty="0"/>
              <a:t>OSDBU PRIORITIES</a:t>
            </a:r>
          </a:p>
        </p:txBody>
      </p:sp>
      <p:grpSp>
        <p:nvGrpSpPr>
          <p:cNvPr id="27" name="Group 26">
            <a:extLst>
              <a:ext uri="{FF2B5EF4-FFF2-40B4-BE49-F238E27FC236}">
                <a16:creationId xmlns:a16="http://schemas.microsoft.com/office/drawing/2014/main" id="{E5D66BDF-E7F9-432C-8CA9-158BC93681BE}"/>
              </a:ext>
            </a:extLst>
          </p:cNvPr>
          <p:cNvGrpSpPr/>
          <p:nvPr/>
        </p:nvGrpSpPr>
        <p:grpSpPr>
          <a:xfrm>
            <a:off x="219075" y="1352550"/>
            <a:ext cx="4286152" cy="3147112"/>
            <a:chOff x="1249679" y="683386"/>
            <a:chExt cx="9173931" cy="5313972"/>
          </a:xfrm>
        </p:grpSpPr>
        <p:grpSp>
          <p:nvGrpSpPr>
            <p:cNvPr id="6" name="Group 5">
              <a:extLst>
                <a:ext uri="{FF2B5EF4-FFF2-40B4-BE49-F238E27FC236}">
                  <a16:creationId xmlns:a16="http://schemas.microsoft.com/office/drawing/2014/main" id="{DAB3B516-5D92-4DF8-B21D-5E4181D6B838}"/>
                </a:ext>
              </a:extLst>
            </p:cNvPr>
            <p:cNvGrpSpPr/>
            <p:nvPr/>
          </p:nvGrpSpPr>
          <p:grpSpPr>
            <a:xfrm>
              <a:off x="1251284" y="683386"/>
              <a:ext cx="9164304" cy="1272962"/>
              <a:chOff x="1251284" y="680830"/>
              <a:chExt cx="9164304" cy="1610492"/>
            </a:xfrm>
          </p:grpSpPr>
          <p:sp>
            <p:nvSpPr>
              <p:cNvPr id="7" name="Snip Diagonal Corner Rectangle 6"/>
              <p:cNvSpPr/>
              <p:nvPr/>
            </p:nvSpPr>
            <p:spPr>
              <a:xfrm>
                <a:off x="1776412" y="814137"/>
                <a:ext cx="8639176" cy="1226420"/>
              </a:xfrm>
              <a:prstGeom prst="rect">
                <a:avLst/>
              </a:prstGeom>
              <a:solidFill>
                <a:srgbClr val="00628E"/>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575" b="1" i="0" u="none" strike="noStrike" kern="1200" cap="none" spc="0" normalizeH="0" baseline="0" noProof="0" dirty="0">
                    <a:ln>
                      <a:noFill/>
                    </a:ln>
                    <a:solidFill>
                      <a:prstClr val="white"/>
                    </a:solidFill>
                    <a:effectLst/>
                    <a:uLnTx/>
                    <a:uFillTx/>
                    <a:latin typeface="Calibri"/>
                    <a:ea typeface="+mn-ea"/>
                    <a:cs typeface="+mn-cs"/>
                  </a:rPr>
                  <a:t>Customer Service</a:t>
                </a:r>
              </a:p>
            </p:txBody>
          </p:sp>
          <p:sp>
            <p:nvSpPr>
              <p:cNvPr id="5" name="Oval 4">
                <a:extLst>
                  <a:ext uri="{FF2B5EF4-FFF2-40B4-BE49-F238E27FC236}">
                    <a16:creationId xmlns:a16="http://schemas.microsoft.com/office/drawing/2014/main" id="{E63A8D2C-E17E-4F1B-B1FA-881F3595D2FA}"/>
                  </a:ext>
                </a:extLst>
              </p:cNvPr>
              <p:cNvSpPr/>
              <p:nvPr/>
            </p:nvSpPr>
            <p:spPr>
              <a:xfrm>
                <a:off x="1251284" y="680830"/>
                <a:ext cx="1309036" cy="1610492"/>
              </a:xfrm>
              <a:prstGeom prst="ellipse">
                <a:avLst/>
              </a:prstGeom>
              <a:solidFill>
                <a:schemeClr val="accent2">
                  <a:lumMod val="5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C</a:t>
                </a:r>
              </a:p>
            </p:txBody>
          </p:sp>
        </p:grpSp>
        <p:grpSp>
          <p:nvGrpSpPr>
            <p:cNvPr id="16" name="Group 15">
              <a:extLst>
                <a:ext uri="{FF2B5EF4-FFF2-40B4-BE49-F238E27FC236}">
                  <a16:creationId xmlns:a16="http://schemas.microsoft.com/office/drawing/2014/main" id="{326BCC17-7856-481B-AF7E-0667E511977E}"/>
                </a:ext>
              </a:extLst>
            </p:cNvPr>
            <p:cNvGrpSpPr/>
            <p:nvPr/>
          </p:nvGrpSpPr>
          <p:grpSpPr>
            <a:xfrm>
              <a:off x="1249680" y="2029320"/>
              <a:ext cx="9164304" cy="1272962"/>
              <a:chOff x="1251284" y="680830"/>
              <a:chExt cx="9164304" cy="1610492"/>
            </a:xfrm>
          </p:grpSpPr>
          <p:sp>
            <p:nvSpPr>
              <p:cNvPr id="17" name="Snip Diagonal Corner Rectangle 6">
                <a:extLst>
                  <a:ext uri="{FF2B5EF4-FFF2-40B4-BE49-F238E27FC236}">
                    <a16:creationId xmlns:a16="http://schemas.microsoft.com/office/drawing/2014/main" id="{06942DEE-68A3-4FFF-ADD7-6A0AB919AF36}"/>
                  </a:ext>
                </a:extLst>
              </p:cNvPr>
              <p:cNvSpPr/>
              <p:nvPr/>
            </p:nvSpPr>
            <p:spPr>
              <a:xfrm>
                <a:off x="1776412" y="814137"/>
                <a:ext cx="8639176" cy="1226420"/>
              </a:xfrm>
              <a:prstGeom prst="rect">
                <a:avLst/>
              </a:prstGeom>
              <a:solidFill>
                <a:srgbClr val="00628E"/>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575" b="1" i="0" u="none" strike="noStrike" kern="1200" cap="none" spc="0" normalizeH="0" baseline="0" noProof="0" dirty="0">
                    <a:ln>
                      <a:noFill/>
                    </a:ln>
                    <a:solidFill>
                      <a:prstClr val="white"/>
                    </a:solidFill>
                    <a:effectLst/>
                    <a:uLnTx/>
                    <a:uFillTx/>
                    <a:latin typeface="Calibri"/>
                    <a:ea typeface="+mn-ea"/>
                    <a:cs typeface="+mn-cs"/>
                  </a:rPr>
                  <a:t>Outreach</a:t>
                </a:r>
              </a:p>
            </p:txBody>
          </p:sp>
          <p:sp>
            <p:nvSpPr>
              <p:cNvPr id="18" name="Oval 17">
                <a:extLst>
                  <a:ext uri="{FF2B5EF4-FFF2-40B4-BE49-F238E27FC236}">
                    <a16:creationId xmlns:a16="http://schemas.microsoft.com/office/drawing/2014/main" id="{59FC0168-5C3F-4B25-9E0C-92BB8C396CAD}"/>
                  </a:ext>
                </a:extLst>
              </p:cNvPr>
              <p:cNvSpPr/>
              <p:nvPr/>
            </p:nvSpPr>
            <p:spPr>
              <a:xfrm>
                <a:off x="1251284" y="680830"/>
                <a:ext cx="1309036" cy="1610492"/>
              </a:xfrm>
              <a:prstGeom prst="ellipse">
                <a:avLst/>
              </a:prstGeom>
              <a:solidFill>
                <a:schemeClr val="accent2">
                  <a:lumMod val="5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O</a:t>
                </a:r>
              </a:p>
            </p:txBody>
          </p:sp>
        </p:grpSp>
        <p:grpSp>
          <p:nvGrpSpPr>
            <p:cNvPr id="19" name="Group 18">
              <a:extLst>
                <a:ext uri="{FF2B5EF4-FFF2-40B4-BE49-F238E27FC236}">
                  <a16:creationId xmlns:a16="http://schemas.microsoft.com/office/drawing/2014/main" id="{6FCAF987-137F-472E-9364-4AE4797FFC0A}"/>
                </a:ext>
              </a:extLst>
            </p:cNvPr>
            <p:cNvGrpSpPr/>
            <p:nvPr/>
          </p:nvGrpSpPr>
          <p:grpSpPr>
            <a:xfrm>
              <a:off x="1249679" y="3396108"/>
              <a:ext cx="9164304" cy="1272962"/>
              <a:chOff x="1251284" y="680830"/>
              <a:chExt cx="9164304" cy="1610492"/>
            </a:xfrm>
          </p:grpSpPr>
          <p:sp>
            <p:nvSpPr>
              <p:cNvPr id="20" name="Snip Diagonal Corner Rectangle 6">
                <a:extLst>
                  <a:ext uri="{FF2B5EF4-FFF2-40B4-BE49-F238E27FC236}">
                    <a16:creationId xmlns:a16="http://schemas.microsoft.com/office/drawing/2014/main" id="{C0B69152-B612-4A90-ABD4-E220BEE62B74}"/>
                  </a:ext>
                </a:extLst>
              </p:cNvPr>
              <p:cNvSpPr/>
              <p:nvPr/>
            </p:nvSpPr>
            <p:spPr>
              <a:xfrm>
                <a:off x="1776412" y="814137"/>
                <a:ext cx="8639176" cy="1226421"/>
              </a:xfrm>
              <a:prstGeom prst="rect">
                <a:avLst/>
              </a:prstGeom>
              <a:solidFill>
                <a:srgbClr val="00628E"/>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575" b="1" i="0" u="none" strike="noStrike" kern="1200" cap="none" spc="0" normalizeH="0" baseline="0" noProof="0" dirty="0">
                    <a:ln>
                      <a:noFill/>
                    </a:ln>
                    <a:solidFill>
                      <a:prstClr val="white"/>
                    </a:solidFill>
                    <a:effectLst/>
                    <a:uLnTx/>
                    <a:uFillTx/>
                    <a:latin typeface="Calibri"/>
                    <a:ea typeface="+mn-ea"/>
                    <a:cs typeface="+mn-cs"/>
                  </a:rPr>
                  <a:t>Verification</a:t>
                </a:r>
              </a:p>
            </p:txBody>
          </p:sp>
          <p:sp>
            <p:nvSpPr>
              <p:cNvPr id="21" name="Oval 20">
                <a:extLst>
                  <a:ext uri="{FF2B5EF4-FFF2-40B4-BE49-F238E27FC236}">
                    <a16:creationId xmlns:a16="http://schemas.microsoft.com/office/drawing/2014/main" id="{66209137-CDC9-4E3E-9F60-DEAA05CAD6AB}"/>
                  </a:ext>
                </a:extLst>
              </p:cNvPr>
              <p:cNvSpPr/>
              <p:nvPr/>
            </p:nvSpPr>
            <p:spPr>
              <a:xfrm>
                <a:off x="1251284" y="680830"/>
                <a:ext cx="1309036" cy="1610492"/>
              </a:xfrm>
              <a:prstGeom prst="ellipse">
                <a:avLst/>
              </a:prstGeom>
              <a:solidFill>
                <a:schemeClr val="accent2">
                  <a:lumMod val="5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V</a:t>
                </a:r>
              </a:p>
            </p:txBody>
          </p:sp>
        </p:grpSp>
        <p:grpSp>
          <p:nvGrpSpPr>
            <p:cNvPr id="22" name="Group 21">
              <a:extLst>
                <a:ext uri="{FF2B5EF4-FFF2-40B4-BE49-F238E27FC236}">
                  <a16:creationId xmlns:a16="http://schemas.microsoft.com/office/drawing/2014/main" id="{5200F24B-8ADC-4723-AB78-125823EB5681}"/>
                </a:ext>
              </a:extLst>
            </p:cNvPr>
            <p:cNvGrpSpPr/>
            <p:nvPr/>
          </p:nvGrpSpPr>
          <p:grpSpPr>
            <a:xfrm>
              <a:off x="1259306" y="4724396"/>
              <a:ext cx="9164304" cy="1272962"/>
              <a:chOff x="1251284" y="680830"/>
              <a:chExt cx="9164304" cy="1610492"/>
            </a:xfrm>
          </p:grpSpPr>
          <p:sp>
            <p:nvSpPr>
              <p:cNvPr id="23" name="Snip Diagonal Corner Rectangle 6">
                <a:extLst>
                  <a:ext uri="{FF2B5EF4-FFF2-40B4-BE49-F238E27FC236}">
                    <a16:creationId xmlns:a16="http://schemas.microsoft.com/office/drawing/2014/main" id="{3A087371-4466-4CA4-A641-78A5A77E3816}"/>
                  </a:ext>
                </a:extLst>
              </p:cNvPr>
              <p:cNvSpPr/>
              <p:nvPr/>
            </p:nvSpPr>
            <p:spPr>
              <a:xfrm>
                <a:off x="1776412" y="814137"/>
                <a:ext cx="8639176" cy="1226421"/>
              </a:xfrm>
              <a:prstGeom prst="rect">
                <a:avLst/>
              </a:prstGeom>
              <a:solidFill>
                <a:srgbClr val="00628E"/>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575" b="1" i="0" u="none" strike="noStrike" kern="1200" cap="none" spc="0" normalizeH="0" baseline="0" noProof="0" dirty="0">
                    <a:ln>
                      <a:noFill/>
                    </a:ln>
                    <a:solidFill>
                      <a:prstClr val="white"/>
                    </a:solidFill>
                    <a:effectLst/>
                    <a:uLnTx/>
                    <a:uFillTx/>
                    <a:latin typeface="Calibri"/>
                    <a:ea typeface="+mn-ea"/>
                    <a:cs typeface="+mn-cs"/>
                  </a:rPr>
                  <a:t>Engagement</a:t>
                </a:r>
              </a:p>
            </p:txBody>
          </p:sp>
          <p:sp>
            <p:nvSpPr>
              <p:cNvPr id="24" name="Oval 23">
                <a:extLst>
                  <a:ext uri="{FF2B5EF4-FFF2-40B4-BE49-F238E27FC236}">
                    <a16:creationId xmlns:a16="http://schemas.microsoft.com/office/drawing/2014/main" id="{6CE47817-8F97-4ABE-81EF-E02718B09C25}"/>
                  </a:ext>
                </a:extLst>
              </p:cNvPr>
              <p:cNvSpPr/>
              <p:nvPr/>
            </p:nvSpPr>
            <p:spPr>
              <a:xfrm>
                <a:off x="1251284" y="680830"/>
                <a:ext cx="1309036" cy="1610492"/>
              </a:xfrm>
              <a:prstGeom prst="ellipse">
                <a:avLst/>
              </a:prstGeom>
              <a:solidFill>
                <a:schemeClr val="accent2">
                  <a:lumMod val="5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E</a:t>
                </a:r>
              </a:p>
            </p:txBody>
          </p:sp>
        </p:grpSp>
      </p:grpSp>
      <p:pic>
        <p:nvPicPr>
          <p:cNvPr id="26" name="Picture 25">
            <a:extLst>
              <a:ext uri="{FF2B5EF4-FFF2-40B4-BE49-F238E27FC236}">
                <a16:creationId xmlns:a16="http://schemas.microsoft.com/office/drawing/2014/main" id="{19E2BC00-2D83-41A8-9671-0BB6287704CE}"/>
              </a:ext>
            </a:extLst>
          </p:cNvPr>
          <p:cNvPicPr>
            <a:picLocks noChangeAspect="1"/>
          </p:cNvPicPr>
          <p:nvPr/>
        </p:nvPicPr>
        <p:blipFill>
          <a:blip r:embed="rId3"/>
          <a:stretch>
            <a:fillRect/>
          </a:stretch>
        </p:blipFill>
        <p:spPr>
          <a:xfrm>
            <a:off x="4724898" y="2427139"/>
            <a:ext cx="3073988" cy="1012075"/>
          </a:xfrm>
          <a:prstGeom prst="rect">
            <a:avLst/>
          </a:prstGeom>
        </p:spPr>
      </p:pic>
      <p:sp>
        <p:nvSpPr>
          <p:cNvPr id="28" name="TextBox 27">
            <a:extLst>
              <a:ext uri="{FF2B5EF4-FFF2-40B4-BE49-F238E27FC236}">
                <a16:creationId xmlns:a16="http://schemas.microsoft.com/office/drawing/2014/main" id="{55F61FBA-D407-481F-ADB9-5B117DDA7458}"/>
              </a:ext>
            </a:extLst>
          </p:cNvPr>
          <p:cNvSpPr txBox="1"/>
          <p:nvPr/>
        </p:nvSpPr>
        <p:spPr>
          <a:xfrm>
            <a:off x="4792183" y="2236523"/>
            <a:ext cx="297459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srgbClr val="000000"/>
                </a:solidFill>
                <a:effectLst/>
                <a:uLnTx/>
                <a:uFillTx/>
                <a:latin typeface="Calibri"/>
                <a:ea typeface="+mn-ea"/>
                <a:cs typeface="+mn-cs"/>
              </a:rPr>
              <a:t>Ultimately, lead Veterans to: </a:t>
            </a:r>
          </a:p>
        </p:txBody>
      </p:sp>
    </p:spTree>
    <p:extLst>
      <p:ext uri="{BB962C8B-B14F-4D97-AF65-F5344CB8AC3E}">
        <p14:creationId xmlns:p14="http://schemas.microsoft.com/office/powerpoint/2010/main" val="1622545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675"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675"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5"/>
          <p:cNvSpPr txBox="1">
            <a:spLocks noChangeArrowheads="1"/>
          </p:cNvSpPr>
          <p:nvPr/>
        </p:nvSpPr>
        <p:spPr bwMode="auto">
          <a:xfrm>
            <a:off x="176536" y="5630180"/>
            <a:ext cx="2995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257175" rtl="0" eaLnBrk="1" fontAlgn="base" latinLnBrk="0" hangingPunct="1">
              <a:lnSpc>
                <a:spcPct val="100000"/>
              </a:lnSpc>
              <a:spcBef>
                <a:spcPct val="0"/>
              </a:spcBef>
              <a:spcAft>
                <a:spcPct val="0"/>
              </a:spcAft>
              <a:buClrTx/>
              <a:buSzTx/>
              <a:buFont typeface="Arial" charset="0"/>
              <a:buNone/>
              <a:tabLst/>
              <a:defRPr/>
            </a:pPr>
            <a:r>
              <a:rPr kumimoji="0" lang="en-US" altLang="en-US" sz="800" b="1" i="0" u="none" strike="noStrike" kern="1200" cap="none" spc="0" normalizeH="0" baseline="0" noProof="0" dirty="0">
                <a:ln>
                  <a:noFill/>
                </a:ln>
                <a:solidFill>
                  <a:srgbClr val="000000"/>
                </a:solidFill>
                <a:effectLst/>
                <a:uLnTx/>
                <a:uFillTx/>
                <a:latin typeface="Arial" charset="0"/>
                <a:ea typeface="+mn-ea"/>
                <a:cs typeface="+mn-cs"/>
              </a:rPr>
              <a:t>Source:  </a:t>
            </a:r>
            <a:r>
              <a:rPr kumimoji="0" lang="en-US" altLang="en-US" sz="800" b="0" i="0" u="none" strike="noStrike" kern="1200" cap="none" spc="0" normalizeH="0" baseline="0" noProof="0" dirty="0">
                <a:ln>
                  <a:noFill/>
                </a:ln>
                <a:solidFill>
                  <a:srgbClr val="000000"/>
                </a:solidFill>
                <a:effectLst/>
                <a:uLnTx/>
                <a:uFillTx/>
                <a:latin typeface="Arial" charset="0"/>
                <a:ea typeface="+mn-ea"/>
                <a:cs typeface="+mn-cs"/>
              </a:rPr>
              <a:t>Federal Procurement Data System.  </a:t>
            </a:r>
          </a:p>
          <a:p>
            <a:pPr marL="0" marR="0" lvl="0" indent="0" algn="l" defTabSz="257175" rtl="0" eaLnBrk="1" fontAlgn="base" latinLnBrk="0" hangingPunct="1">
              <a:lnSpc>
                <a:spcPct val="100000"/>
              </a:lnSpc>
              <a:spcBef>
                <a:spcPct val="0"/>
              </a:spcBef>
              <a:spcAft>
                <a:spcPct val="0"/>
              </a:spcAft>
              <a:buClrTx/>
              <a:buSzTx/>
              <a:buFont typeface="Arial" charset="0"/>
              <a:buNone/>
              <a:tabLst/>
              <a:defRPr/>
            </a:pPr>
            <a:r>
              <a:rPr kumimoji="0" lang="en-US" altLang="en-US" sz="800" b="0" i="0" u="none" strike="noStrike" kern="1200" cap="none" spc="0" normalizeH="0" baseline="0" noProof="0" dirty="0">
                <a:ln>
                  <a:noFill/>
                </a:ln>
                <a:solidFill>
                  <a:srgbClr val="000000"/>
                </a:solidFill>
                <a:effectLst/>
                <a:uLnTx/>
                <a:uFillTx/>
                <a:latin typeface="Arial" charset="0"/>
                <a:ea typeface="+mn-ea"/>
                <a:cs typeface="+mn-cs"/>
              </a:rPr>
              <a:t>Fiscal Year 2018 data reported as of February 7, 2019.</a:t>
            </a:r>
          </a:p>
          <a:p>
            <a:pPr marL="0" marR="0" lvl="0" indent="0" algn="l" defTabSz="257175" rtl="0" eaLnBrk="1" fontAlgn="base" latinLnBrk="0" hangingPunct="1">
              <a:lnSpc>
                <a:spcPct val="100000"/>
              </a:lnSpc>
              <a:spcBef>
                <a:spcPct val="0"/>
              </a:spcBef>
              <a:spcAft>
                <a:spcPct val="0"/>
              </a:spcAft>
              <a:buClrTx/>
              <a:buSzTx/>
              <a:buFont typeface="Arial" charset="0"/>
              <a:buNone/>
              <a:tabLst/>
              <a:defRPr/>
            </a:pPr>
            <a:r>
              <a:rPr kumimoji="0" lang="en-US" altLang="en-US" sz="800" b="0" i="0" u="none" strike="noStrike" kern="1200" cap="none" spc="0" normalizeH="0" baseline="0" noProof="0" dirty="0">
                <a:ln>
                  <a:noFill/>
                </a:ln>
                <a:solidFill>
                  <a:srgbClr val="000000"/>
                </a:solidFill>
                <a:effectLst/>
                <a:uLnTx/>
                <a:uFillTx/>
                <a:latin typeface="Arial" charset="0"/>
                <a:ea typeface="+mn-ea"/>
                <a:cs typeface="+mn-cs"/>
              </a:rPr>
              <a:t>Fiscal Year 2019 YTD data reported as of May 9, 2019. </a:t>
            </a:r>
            <a:endParaRPr kumimoji="0" lang="en-US" altLang="en-US" sz="619"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6" name="Content Placeholder 3" descr="VA SMALL BUSINESS PERFORMANCE IN FISCAL YEAR 2017" title="VA SMALL BUSINESS ACHIEVEMENT CHART"/>
          <p:cNvGraphicFramePr>
            <a:graphicFrameLocks/>
          </p:cNvGraphicFramePr>
          <p:nvPr>
            <p:extLst>
              <p:ext uri="{D42A27DB-BD31-4B8C-83A1-F6EECF244321}">
                <p14:modId xmlns:p14="http://schemas.microsoft.com/office/powerpoint/2010/main" val="662262583"/>
              </p:ext>
            </p:extLst>
          </p:nvPr>
        </p:nvGraphicFramePr>
        <p:xfrm>
          <a:off x="176537" y="1487351"/>
          <a:ext cx="4281162" cy="4089302"/>
        </p:xfrm>
        <a:graphic>
          <a:graphicData uri="http://schemas.openxmlformats.org/drawingml/2006/table">
            <a:tbl>
              <a:tblPr firstRow="1" bandRow="1">
                <a:gradFill rotWithShape="1">
                  <a:gsLst>
                    <a:gs pos="0">
                      <a:srgbClr val="4F81BD">
                        <a:tint val="100000"/>
                        <a:shade val="100000"/>
                        <a:satMod val="130000"/>
                      </a:srgbClr>
                    </a:gs>
                    <a:gs pos="100000">
                      <a:srgbClr val="4F81BD">
                        <a:tint val="50000"/>
                        <a:shade val="100000"/>
                        <a:satMod val="350000"/>
                      </a:srgbClr>
                    </a:gs>
                  </a:gsLst>
                  <a:lin ang="16200000" scaled="0"/>
                </a:gradFill>
                <a:effectLst/>
              </a:tblPr>
              <a:tblGrid>
                <a:gridCol w="956938">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1525">
                  <a:extLst>
                    <a:ext uri="{9D8B030D-6E8A-4147-A177-3AD203B41FA5}">
                      <a16:colId xmlns:a16="http://schemas.microsoft.com/office/drawing/2014/main" val="20002"/>
                    </a:ext>
                  </a:extLst>
                </a:gridCol>
                <a:gridCol w="1010532">
                  <a:extLst>
                    <a:ext uri="{9D8B030D-6E8A-4147-A177-3AD203B41FA5}">
                      <a16:colId xmlns:a16="http://schemas.microsoft.com/office/drawing/2014/main" val="20005"/>
                    </a:ext>
                  </a:extLst>
                </a:gridCol>
                <a:gridCol w="703967">
                  <a:extLst>
                    <a:ext uri="{9D8B030D-6E8A-4147-A177-3AD203B41FA5}">
                      <a16:colId xmlns:a16="http://schemas.microsoft.com/office/drawing/2014/main" val="20006"/>
                    </a:ext>
                  </a:extLst>
                </a:gridCol>
              </a:tblGrid>
              <a:tr h="569755">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endParaRPr lang="en-US" sz="1100"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400" dirty="0">
                          <a:ln>
                            <a:noFill/>
                          </a:ln>
                          <a:solidFill>
                            <a:schemeClr val="bg1"/>
                          </a:solidFill>
                        </a:rPr>
                        <a:t>Federal</a:t>
                      </a:r>
                      <a:r>
                        <a:rPr lang="en-US" sz="1400" baseline="0" dirty="0">
                          <a:ln>
                            <a:noFill/>
                          </a:ln>
                          <a:solidFill>
                            <a:schemeClr val="bg1"/>
                          </a:solidFill>
                        </a:rPr>
                        <a:t> Goal</a:t>
                      </a:r>
                      <a:endParaRPr lang="en-US" sz="1400" dirty="0">
                        <a:ln>
                          <a:noFill/>
                        </a:ln>
                        <a:solidFill>
                          <a:schemeClr val="bg1"/>
                        </a:solidFill>
                      </a:endParaRPr>
                    </a:p>
                  </a:txBody>
                  <a:tcPr marL="38576" marR="38576" marT="25718" marB="2571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400" dirty="0">
                          <a:ln>
                            <a:noFill/>
                          </a:ln>
                          <a:solidFill>
                            <a:schemeClr val="bg1"/>
                          </a:solidFill>
                        </a:rPr>
                        <a:t>VA Goal</a:t>
                      </a:r>
                    </a:p>
                  </a:txBody>
                  <a:tcPr marL="38576" marR="38576" marT="25718" marB="2571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200" dirty="0">
                          <a:solidFill>
                            <a:srgbClr val="002950"/>
                          </a:solidFill>
                        </a:rPr>
                        <a:t>VA Achievement</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300" dirty="0">
                          <a:solidFill>
                            <a:srgbClr val="002950"/>
                          </a:solidFill>
                        </a:rPr>
                        <a:t>VA Dollars</a:t>
                      </a:r>
                      <a:r>
                        <a:rPr lang="en-US" sz="1300" baseline="0" dirty="0">
                          <a:solidFill>
                            <a:srgbClr val="002950"/>
                          </a:solidFill>
                        </a:rPr>
                        <a:t> (billions)</a:t>
                      </a:r>
                      <a:endParaRPr lang="en-US" sz="1300" dirty="0">
                        <a:solidFill>
                          <a:srgbClr val="002950"/>
                        </a:solidFill>
                      </a:endParaRP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384478">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endParaRPr lang="en-US" sz="1100" b="1"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endParaRPr lang="en-US" sz="1400" b="1" dirty="0">
                        <a:solidFill>
                          <a:schemeClr val="bg1"/>
                        </a:solidFill>
                      </a:endParaRP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endParaRPr lang="en-US" sz="1400" b="1" dirty="0">
                        <a:solidFill>
                          <a:schemeClr val="bg1"/>
                        </a:solidFill>
                      </a:endParaRP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100" b="1" dirty="0">
                          <a:solidFill>
                            <a:srgbClr val="002950"/>
                          </a:solidFill>
                        </a:rPr>
                        <a:t>2019 </a:t>
                      </a:r>
                    </a:p>
                    <a:p>
                      <a:pPr algn="ctr"/>
                      <a:r>
                        <a:rPr lang="en-US" sz="1100" b="1" dirty="0">
                          <a:solidFill>
                            <a:srgbClr val="002950"/>
                          </a:solidFill>
                        </a:rPr>
                        <a:t>(YTD)</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b="1" dirty="0">
                          <a:solidFill>
                            <a:srgbClr val="002950"/>
                          </a:solidFill>
                        </a:rPr>
                        <a:t>2019</a:t>
                      </a:r>
                    </a:p>
                    <a:p>
                      <a:pPr algn="ctr"/>
                      <a:r>
                        <a:rPr lang="en-US" sz="1100" b="1" dirty="0">
                          <a:solidFill>
                            <a:srgbClr val="002950"/>
                          </a:solidFill>
                        </a:rPr>
                        <a:t>(YTD)</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08694">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000" dirty="0">
                          <a:solidFill>
                            <a:srgbClr val="002950"/>
                          </a:solidFill>
                        </a:rPr>
                        <a:t>All small business</a:t>
                      </a:r>
                      <a:endParaRPr lang="en-US" sz="1000" b="1"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23%</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29.6%</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b="1" dirty="0">
                          <a:solidFill>
                            <a:srgbClr val="002950"/>
                          </a:solidFill>
                        </a:rPr>
                        <a:t>28.7.%</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rgbClr val="002950"/>
                          </a:solidFill>
                        </a:rPr>
                        <a:t>$3.695</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08694">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600" b="1" dirty="0">
                          <a:solidFill>
                            <a:srgbClr val="003300"/>
                          </a:solidFill>
                        </a:rPr>
                        <a:t>SDVOSB</a:t>
                      </a: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tx2">
                              <a:lumMod val="50000"/>
                            </a:schemeClr>
                          </a:solidFill>
                        </a:rPr>
                        <a:t>3.0%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tx2">
                              <a:lumMod val="50000"/>
                            </a:schemeClr>
                          </a:solidFill>
                        </a:rPr>
                        <a:t>15.0%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b="1" dirty="0">
                          <a:solidFill>
                            <a:schemeClr val="tx2">
                              <a:lumMod val="50000"/>
                            </a:schemeClr>
                          </a:solidFill>
                        </a:rPr>
                        <a:t>19.2%</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b="1" dirty="0">
                          <a:solidFill>
                            <a:schemeClr val="tx2">
                              <a:lumMod val="50000"/>
                            </a:schemeClr>
                          </a:solidFill>
                        </a:rPr>
                        <a:t>$2.465</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3"/>
                  </a:ext>
                </a:extLst>
              </a:tr>
              <a:tr h="408694">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600" b="1" dirty="0">
                          <a:solidFill>
                            <a:srgbClr val="003300"/>
                          </a:solidFill>
                        </a:rPr>
                        <a:t>VOSB</a:t>
                      </a: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tx2">
                              <a:lumMod val="50000"/>
                            </a:schemeClr>
                          </a:solidFill>
                        </a:rPr>
                        <a:t>N/A</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tx2">
                              <a:lumMod val="50000"/>
                            </a:schemeClr>
                          </a:solidFill>
                        </a:rPr>
                        <a:t>17.0%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b="1" dirty="0">
                          <a:solidFill>
                            <a:schemeClr val="tx2">
                              <a:lumMod val="50000"/>
                            </a:schemeClr>
                          </a:solidFill>
                        </a:rPr>
                        <a:t>20.2%</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b="1" dirty="0">
                          <a:solidFill>
                            <a:schemeClr val="tx2">
                              <a:lumMod val="50000"/>
                            </a:schemeClr>
                          </a:solidFill>
                        </a:rPr>
                        <a:t>$2.595</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4"/>
                  </a:ext>
                </a:extLst>
              </a:tr>
              <a:tr h="585860">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000" dirty="0">
                          <a:solidFill>
                            <a:srgbClr val="002950"/>
                          </a:solidFill>
                        </a:rPr>
                        <a:t>Small Disadvantaged Business (SDB) – includes</a:t>
                      </a:r>
                      <a:r>
                        <a:rPr lang="en-US" sz="1000" baseline="0" dirty="0">
                          <a:solidFill>
                            <a:srgbClr val="002950"/>
                          </a:solidFill>
                        </a:rPr>
                        <a:t> 8(a)</a:t>
                      </a:r>
                      <a:endParaRPr lang="en-US" sz="1000" b="1"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5.0%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5.0%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b="1" dirty="0">
                          <a:solidFill>
                            <a:srgbClr val="002950"/>
                          </a:solidFill>
                        </a:rPr>
                        <a:t>8.3%</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rgbClr val="002950"/>
                          </a:solidFill>
                        </a:rPr>
                        <a:t>$1.070</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452984">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000" dirty="0">
                          <a:solidFill>
                            <a:srgbClr val="002950"/>
                          </a:solidFill>
                        </a:rPr>
                        <a:t>Women</a:t>
                      </a:r>
                      <a:r>
                        <a:rPr lang="en-US" sz="1000" baseline="0" dirty="0">
                          <a:solidFill>
                            <a:srgbClr val="002950"/>
                          </a:solidFill>
                        </a:rPr>
                        <a:t>-</a:t>
                      </a:r>
                      <a:r>
                        <a:rPr lang="en-US" sz="1000" dirty="0">
                          <a:solidFill>
                            <a:srgbClr val="002950"/>
                          </a:solidFill>
                        </a:rPr>
                        <a:t>Owned Small Business (WOSB)</a:t>
                      </a:r>
                      <a:endParaRPr lang="en-US" sz="1000" b="1"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5.0%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5.0%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b="1" dirty="0">
                          <a:solidFill>
                            <a:srgbClr val="002950"/>
                          </a:solidFill>
                        </a:rPr>
                        <a:t>2.6%</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rgbClr val="002950"/>
                          </a:solidFill>
                        </a:rPr>
                        <a:t>$0.337</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653986">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000" b="0" dirty="0">
                          <a:solidFill>
                            <a:srgbClr val="002950"/>
                          </a:solidFill>
                        </a:rPr>
                        <a:t>Historically Underutilized</a:t>
                      </a:r>
                      <a:r>
                        <a:rPr lang="en-US" sz="1000" b="0" baseline="0" dirty="0">
                          <a:solidFill>
                            <a:srgbClr val="002950"/>
                          </a:solidFill>
                        </a:rPr>
                        <a:t> Business Zone (HUBZone)</a:t>
                      </a:r>
                      <a:endParaRPr lang="en-US" sz="1000" b="0"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3.0%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3.0%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b="1" dirty="0">
                          <a:solidFill>
                            <a:srgbClr val="002950"/>
                          </a:solidFill>
                        </a:rPr>
                        <a:t>2.4%</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rgbClr val="002950"/>
                          </a:solidFill>
                        </a:rPr>
                        <a:t>$0.314</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sp>
        <p:nvSpPr>
          <p:cNvPr id="4" name="Title 3"/>
          <p:cNvSpPr>
            <a:spLocks noGrp="1"/>
          </p:cNvSpPr>
          <p:nvPr>
            <p:ph type="title"/>
          </p:nvPr>
        </p:nvSpPr>
        <p:spPr/>
        <p:txBody>
          <a:bodyPr>
            <a:normAutofit/>
          </a:bodyPr>
          <a:lstStyle/>
          <a:p>
            <a:r>
              <a:rPr lang="en-US" sz="2400" dirty="0"/>
              <a:t>VA SMALL BUSINESS PERFORMANCE</a:t>
            </a:r>
          </a:p>
        </p:txBody>
      </p:sp>
      <p:sp>
        <p:nvSpPr>
          <p:cNvPr id="2" name="TextBox 1">
            <a:extLst>
              <a:ext uri="{FF2B5EF4-FFF2-40B4-BE49-F238E27FC236}">
                <a16:creationId xmlns:a16="http://schemas.microsoft.com/office/drawing/2014/main" id="{A9DB77AE-DE8C-4777-8890-4F1B6112289F}"/>
              </a:ext>
            </a:extLst>
          </p:cNvPr>
          <p:cNvSpPr txBox="1"/>
          <p:nvPr/>
        </p:nvSpPr>
        <p:spPr>
          <a:xfrm>
            <a:off x="176537" y="766155"/>
            <a:ext cx="87120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a:ea typeface="+mn-ea"/>
                <a:cs typeface="+mn-cs"/>
              </a:rPr>
              <a:t>VA provides procurement opportunities for all small businesses,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a:ea typeface="+mn-ea"/>
                <a:cs typeface="+mn-cs"/>
              </a:rPr>
              <a:t>but particularly, Veteran-Owned Small Businesses.</a:t>
            </a:r>
          </a:p>
        </p:txBody>
      </p:sp>
      <p:graphicFrame>
        <p:nvGraphicFramePr>
          <p:cNvPr id="10" name="Content Placeholder 3" descr="VA SMALL BUSINESS PERFORMANCE IN FISCAL YEAR 2017" title="VA SMALL BUSINESS ACHIEVEMENT CHART">
            <a:extLst>
              <a:ext uri="{FF2B5EF4-FFF2-40B4-BE49-F238E27FC236}">
                <a16:creationId xmlns:a16="http://schemas.microsoft.com/office/drawing/2014/main" id="{5CF9EBE9-5DD1-42F7-A82F-F3B34C3EB685}"/>
              </a:ext>
            </a:extLst>
          </p:cNvPr>
          <p:cNvGraphicFramePr>
            <a:graphicFrameLocks/>
          </p:cNvGraphicFramePr>
          <p:nvPr>
            <p:extLst>
              <p:ext uri="{D42A27DB-BD31-4B8C-83A1-F6EECF244321}">
                <p14:modId xmlns:p14="http://schemas.microsoft.com/office/powerpoint/2010/main" val="2592589382"/>
              </p:ext>
            </p:extLst>
          </p:nvPr>
        </p:nvGraphicFramePr>
        <p:xfrm>
          <a:off x="4892122" y="1772605"/>
          <a:ext cx="4179308" cy="4356849"/>
        </p:xfrm>
        <a:graphic>
          <a:graphicData uri="http://schemas.openxmlformats.org/drawingml/2006/table">
            <a:tbl>
              <a:tblPr firstRow="1" bandRow="1">
                <a:gradFill rotWithShape="1">
                  <a:gsLst>
                    <a:gs pos="0">
                      <a:srgbClr val="4F81BD">
                        <a:tint val="100000"/>
                        <a:shade val="100000"/>
                        <a:satMod val="130000"/>
                      </a:srgbClr>
                    </a:gs>
                    <a:gs pos="100000">
                      <a:srgbClr val="4F81BD">
                        <a:tint val="50000"/>
                        <a:shade val="100000"/>
                        <a:satMod val="350000"/>
                      </a:srgbClr>
                    </a:gs>
                  </a:gsLst>
                  <a:lin ang="16200000" scaled="0"/>
                </a:gradFill>
                <a:effectLst/>
              </a:tblPr>
              <a:tblGrid>
                <a:gridCol w="886440">
                  <a:extLst>
                    <a:ext uri="{9D8B030D-6E8A-4147-A177-3AD203B41FA5}">
                      <a16:colId xmlns:a16="http://schemas.microsoft.com/office/drawing/2014/main" val="20000"/>
                    </a:ext>
                  </a:extLst>
                </a:gridCol>
                <a:gridCol w="811789">
                  <a:extLst>
                    <a:ext uri="{9D8B030D-6E8A-4147-A177-3AD203B41FA5}">
                      <a16:colId xmlns:a16="http://schemas.microsoft.com/office/drawing/2014/main" val="20001"/>
                    </a:ext>
                  </a:extLst>
                </a:gridCol>
                <a:gridCol w="666248">
                  <a:extLst>
                    <a:ext uri="{9D8B030D-6E8A-4147-A177-3AD203B41FA5}">
                      <a16:colId xmlns:a16="http://schemas.microsoft.com/office/drawing/2014/main" val="20002"/>
                    </a:ext>
                  </a:extLst>
                </a:gridCol>
                <a:gridCol w="1006134">
                  <a:extLst>
                    <a:ext uri="{9D8B030D-6E8A-4147-A177-3AD203B41FA5}">
                      <a16:colId xmlns:a16="http://schemas.microsoft.com/office/drawing/2014/main" val="20005"/>
                    </a:ext>
                  </a:extLst>
                </a:gridCol>
                <a:gridCol w="808697">
                  <a:extLst>
                    <a:ext uri="{9D8B030D-6E8A-4147-A177-3AD203B41FA5}">
                      <a16:colId xmlns:a16="http://schemas.microsoft.com/office/drawing/2014/main" val="20006"/>
                    </a:ext>
                  </a:extLst>
                </a:gridCol>
              </a:tblGrid>
              <a:tr h="67872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endParaRPr lang="en-US" sz="1100"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400" dirty="0">
                          <a:ln>
                            <a:noFill/>
                          </a:ln>
                          <a:solidFill>
                            <a:schemeClr val="bg1"/>
                          </a:solidFill>
                        </a:rPr>
                        <a:t>Federal</a:t>
                      </a:r>
                      <a:r>
                        <a:rPr lang="en-US" sz="1400" baseline="0" dirty="0">
                          <a:ln>
                            <a:noFill/>
                          </a:ln>
                          <a:solidFill>
                            <a:schemeClr val="bg1"/>
                          </a:solidFill>
                        </a:rPr>
                        <a:t> Goal</a:t>
                      </a:r>
                      <a:endParaRPr lang="en-US" sz="1400" dirty="0">
                        <a:ln>
                          <a:noFill/>
                        </a:ln>
                        <a:solidFill>
                          <a:schemeClr val="bg1"/>
                        </a:solidFill>
                      </a:endParaRPr>
                    </a:p>
                  </a:txBody>
                  <a:tcPr marL="38576" marR="38576" marT="25718" marB="2571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400" dirty="0">
                          <a:ln>
                            <a:noFill/>
                          </a:ln>
                          <a:solidFill>
                            <a:schemeClr val="bg1"/>
                          </a:solidFill>
                        </a:rPr>
                        <a:t>VA Goal</a:t>
                      </a:r>
                    </a:p>
                  </a:txBody>
                  <a:tcPr marL="38576" marR="38576" marT="25718" marB="2571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300" dirty="0">
                          <a:solidFill>
                            <a:srgbClr val="002950"/>
                          </a:solidFill>
                        </a:rPr>
                        <a:t>VA Achievement</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300" dirty="0">
                          <a:solidFill>
                            <a:srgbClr val="002950"/>
                          </a:solidFill>
                        </a:rPr>
                        <a:t>VA Dollars</a:t>
                      </a:r>
                      <a:r>
                        <a:rPr lang="en-US" sz="1300" baseline="0" dirty="0">
                          <a:solidFill>
                            <a:srgbClr val="002950"/>
                          </a:solidFill>
                        </a:rPr>
                        <a:t> (billions)</a:t>
                      </a:r>
                      <a:endParaRPr lang="en-US" sz="1300" dirty="0">
                        <a:solidFill>
                          <a:srgbClr val="002950"/>
                        </a:solidFill>
                      </a:endParaRP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406431">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endParaRPr lang="en-US" sz="1100" b="1"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endParaRPr lang="en-US" sz="1400" b="1" dirty="0">
                        <a:solidFill>
                          <a:schemeClr val="bg1"/>
                        </a:solidFill>
                      </a:endParaRP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endParaRPr lang="en-US" sz="1400" b="1" dirty="0">
                        <a:solidFill>
                          <a:schemeClr val="bg1"/>
                        </a:solidFill>
                      </a:endParaRP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100" b="1" dirty="0">
                          <a:solidFill>
                            <a:srgbClr val="002950"/>
                          </a:solidFill>
                        </a:rPr>
                        <a:t>2018 </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b="1" dirty="0">
                          <a:solidFill>
                            <a:srgbClr val="002950"/>
                          </a:solidFill>
                        </a:rPr>
                        <a:t>2018</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29530">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000" dirty="0">
                          <a:solidFill>
                            <a:srgbClr val="002950"/>
                          </a:solidFill>
                        </a:rPr>
                        <a:t>All small business</a:t>
                      </a:r>
                      <a:endParaRPr lang="en-US" sz="1000" b="1"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23%</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28.5%</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b="1" dirty="0">
                          <a:solidFill>
                            <a:srgbClr val="002950"/>
                          </a:solidFill>
                        </a:rPr>
                        <a:t>30.6%</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rgbClr val="002950"/>
                          </a:solidFill>
                        </a:rPr>
                        <a:t>$8.280</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29530">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600" b="1" dirty="0">
                          <a:solidFill>
                            <a:srgbClr val="003300"/>
                          </a:solidFill>
                        </a:rPr>
                        <a:t>SDVOSB</a:t>
                      </a: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tx2">
                              <a:lumMod val="50000"/>
                            </a:schemeClr>
                          </a:solidFill>
                        </a:rPr>
                        <a:t>3.0%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tx2">
                              <a:lumMod val="50000"/>
                            </a:schemeClr>
                          </a:solidFill>
                        </a:rPr>
                        <a:t>10.0%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b="1" dirty="0">
                          <a:solidFill>
                            <a:schemeClr val="tx2">
                              <a:lumMod val="50000"/>
                            </a:schemeClr>
                          </a:solidFill>
                        </a:rPr>
                        <a:t>21.3%</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b="1" dirty="0">
                          <a:solidFill>
                            <a:schemeClr val="tx2">
                              <a:lumMod val="50000"/>
                            </a:schemeClr>
                          </a:solidFill>
                        </a:rPr>
                        <a:t>$5.768</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3"/>
                  </a:ext>
                </a:extLst>
              </a:tr>
              <a:tr h="429530">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600" b="1" dirty="0">
                          <a:solidFill>
                            <a:srgbClr val="003300"/>
                          </a:solidFill>
                        </a:rPr>
                        <a:t>VOSB</a:t>
                      </a: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tx2">
                              <a:lumMod val="50000"/>
                            </a:schemeClr>
                          </a:solidFill>
                        </a:rPr>
                        <a:t>N/A</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tx2">
                              <a:lumMod val="50000"/>
                            </a:schemeClr>
                          </a:solidFill>
                        </a:rPr>
                        <a:t>12.0%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b="1" dirty="0">
                          <a:solidFill>
                            <a:schemeClr val="tx2">
                              <a:lumMod val="50000"/>
                            </a:schemeClr>
                          </a:solidFill>
                        </a:rPr>
                        <a:t>22.2%</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b="1" dirty="0">
                          <a:solidFill>
                            <a:schemeClr val="tx2">
                              <a:lumMod val="50000"/>
                            </a:schemeClr>
                          </a:solidFill>
                        </a:rPr>
                        <a:t>$6.026</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4"/>
                  </a:ext>
                </a:extLst>
              </a:tr>
              <a:tr h="615728">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000" dirty="0">
                          <a:solidFill>
                            <a:srgbClr val="002950"/>
                          </a:solidFill>
                        </a:rPr>
                        <a:t>Small Disadvantaged Business (SDB) – includes</a:t>
                      </a:r>
                      <a:r>
                        <a:rPr lang="en-US" sz="1000" baseline="0" dirty="0">
                          <a:solidFill>
                            <a:srgbClr val="002950"/>
                          </a:solidFill>
                        </a:rPr>
                        <a:t> 8(a)</a:t>
                      </a:r>
                      <a:endParaRPr lang="en-US" sz="1000" b="1"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5.0%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5.0%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b="1" dirty="0">
                          <a:solidFill>
                            <a:srgbClr val="002950"/>
                          </a:solidFill>
                        </a:rPr>
                        <a:t>9.0%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rgbClr val="002950"/>
                          </a:solidFill>
                        </a:rPr>
                        <a:t>$2.428</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476078">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000" dirty="0">
                          <a:solidFill>
                            <a:srgbClr val="002950"/>
                          </a:solidFill>
                        </a:rPr>
                        <a:t>Women</a:t>
                      </a:r>
                      <a:r>
                        <a:rPr lang="en-US" sz="1000" baseline="0" dirty="0">
                          <a:solidFill>
                            <a:srgbClr val="002950"/>
                          </a:solidFill>
                        </a:rPr>
                        <a:t>-</a:t>
                      </a:r>
                      <a:r>
                        <a:rPr lang="en-US" sz="1000" dirty="0">
                          <a:solidFill>
                            <a:srgbClr val="002950"/>
                          </a:solidFill>
                        </a:rPr>
                        <a:t>Owned Small Business (WOSB)</a:t>
                      </a:r>
                      <a:endParaRPr lang="en-US" sz="1000" b="1"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5.0%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5.0%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b="1" dirty="0">
                          <a:solidFill>
                            <a:srgbClr val="002950"/>
                          </a:solidFill>
                        </a:rPr>
                        <a:t>2.6%</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rgbClr val="002950"/>
                          </a:solidFill>
                        </a:rPr>
                        <a:t>$0.693</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615728">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r>
                        <a:rPr lang="en-US" sz="1000" b="0" dirty="0">
                          <a:solidFill>
                            <a:srgbClr val="002950"/>
                          </a:solidFill>
                        </a:rPr>
                        <a:t>Historically Underutilized</a:t>
                      </a:r>
                      <a:r>
                        <a:rPr lang="en-US" sz="1000" b="0" baseline="0" dirty="0">
                          <a:solidFill>
                            <a:srgbClr val="002950"/>
                          </a:solidFill>
                        </a:rPr>
                        <a:t> Business Zone (HUBZone)</a:t>
                      </a:r>
                      <a:endParaRPr lang="en-US" sz="1000" b="0" dirty="0">
                        <a:solidFill>
                          <a:srgbClr val="002950"/>
                        </a:solidFill>
                      </a:endParaRPr>
                    </a:p>
                  </a:txBody>
                  <a:tcPr marL="38576" marR="38576" marT="25718" marB="25718">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3.0%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lvl1pPr marL="0" algn="l" defTabSz="457200" rtl="0" eaLnBrk="1" latinLnBrk="0" hangingPunct="1">
                        <a:defRPr sz="1800" kern="1200">
                          <a:solidFill>
                            <a:schemeClr val="lt1"/>
                          </a:solidFill>
                          <a:latin typeface="Calibri"/>
                        </a:defRPr>
                      </a:lvl1pPr>
                      <a:lvl2pPr marL="457200" algn="l" defTabSz="457200" rtl="0" eaLnBrk="1" latinLnBrk="0" hangingPunct="1">
                        <a:defRPr sz="1800" kern="1200">
                          <a:solidFill>
                            <a:schemeClr val="lt1"/>
                          </a:solidFill>
                          <a:latin typeface="Calibri"/>
                        </a:defRPr>
                      </a:lvl2pPr>
                      <a:lvl3pPr marL="914400" algn="l" defTabSz="457200" rtl="0" eaLnBrk="1" latinLnBrk="0" hangingPunct="1">
                        <a:defRPr sz="1800" kern="1200">
                          <a:solidFill>
                            <a:schemeClr val="lt1"/>
                          </a:solidFill>
                          <a:latin typeface="Calibri"/>
                        </a:defRPr>
                      </a:lvl3pPr>
                      <a:lvl4pPr marL="1371600" algn="l" defTabSz="457200" rtl="0" eaLnBrk="1" latinLnBrk="0" hangingPunct="1">
                        <a:defRPr sz="1800" kern="1200">
                          <a:solidFill>
                            <a:schemeClr val="lt1"/>
                          </a:solidFill>
                          <a:latin typeface="Calibri"/>
                        </a:defRPr>
                      </a:lvl4pPr>
                      <a:lvl5pPr marL="1828800" algn="l" defTabSz="457200" rtl="0" eaLnBrk="1" latinLnBrk="0" hangingPunct="1">
                        <a:defRPr sz="1800" kern="1200">
                          <a:solidFill>
                            <a:schemeClr val="lt1"/>
                          </a:solidFill>
                          <a:latin typeface="Calibri"/>
                        </a:defRPr>
                      </a:lvl5pPr>
                      <a:lvl6pPr marL="2286000" algn="l" defTabSz="457200" rtl="0" eaLnBrk="1" latinLnBrk="0" hangingPunct="1">
                        <a:defRPr sz="1800" kern="1200">
                          <a:solidFill>
                            <a:schemeClr val="lt1"/>
                          </a:solidFill>
                          <a:latin typeface="Calibri"/>
                        </a:defRPr>
                      </a:lvl6pPr>
                      <a:lvl7pPr marL="2743200" algn="l" defTabSz="457200" rtl="0" eaLnBrk="1" latinLnBrk="0" hangingPunct="1">
                        <a:defRPr sz="1800" kern="1200">
                          <a:solidFill>
                            <a:schemeClr val="lt1"/>
                          </a:solidFill>
                          <a:latin typeface="Calibri"/>
                        </a:defRPr>
                      </a:lvl7pPr>
                      <a:lvl8pPr marL="3200400" algn="l" defTabSz="457200" rtl="0" eaLnBrk="1" latinLnBrk="0" hangingPunct="1">
                        <a:defRPr sz="1800" kern="1200">
                          <a:solidFill>
                            <a:schemeClr val="lt1"/>
                          </a:solidFill>
                          <a:latin typeface="Calibri"/>
                        </a:defRPr>
                      </a:lvl8pPr>
                      <a:lvl9pPr marL="3657600" algn="l" defTabSz="457200" rtl="0" eaLnBrk="1" latinLnBrk="0" hangingPunct="1">
                        <a:defRPr sz="1800" kern="1200">
                          <a:solidFill>
                            <a:schemeClr val="lt1"/>
                          </a:solidFill>
                          <a:latin typeface="Calibri"/>
                        </a:defRPr>
                      </a:lvl9pPr>
                    </a:lstStyle>
                    <a:p>
                      <a:pPr algn="ctr"/>
                      <a:r>
                        <a:rPr lang="en-US" sz="1400" b="1" dirty="0">
                          <a:solidFill>
                            <a:schemeClr val="bg1"/>
                          </a:solidFill>
                        </a:rPr>
                        <a:t>3.0%</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1400" b="1" dirty="0">
                          <a:solidFill>
                            <a:srgbClr val="002950"/>
                          </a:solidFill>
                        </a:rPr>
                        <a:t>2.2%</a:t>
                      </a:r>
                    </a:p>
                  </a:txBody>
                  <a:tcPr marL="38576" marR="38576" marT="25718" marB="25718">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rgbClr val="002950"/>
                          </a:solidFill>
                        </a:rPr>
                        <a:t>$0.595</a:t>
                      </a:r>
                    </a:p>
                  </a:txBody>
                  <a:tcPr marL="38576" marR="38576" marT="25718" marB="25718">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sp>
        <p:nvSpPr>
          <p:cNvPr id="11" name="Oval 10">
            <a:extLst>
              <a:ext uri="{FF2B5EF4-FFF2-40B4-BE49-F238E27FC236}">
                <a16:creationId xmlns:a16="http://schemas.microsoft.com/office/drawing/2014/main" id="{E125452F-029F-4B76-82E5-7C67AA110FF0}"/>
              </a:ext>
            </a:extLst>
          </p:cNvPr>
          <p:cNvSpPr/>
          <p:nvPr/>
        </p:nvSpPr>
        <p:spPr>
          <a:xfrm>
            <a:off x="2025677" y="2748312"/>
            <a:ext cx="704849" cy="56638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4BB05E23-9CC3-4E31-AD20-41CDE607349E}"/>
              </a:ext>
            </a:extLst>
          </p:cNvPr>
          <p:cNvSpPr/>
          <p:nvPr/>
        </p:nvSpPr>
        <p:spPr>
          <a:xfrm>
            <a:off x="1974066" y="3170409"/>
            <a:ext cx="704849" cy="56638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EB8C6BCB-3C91-45BF-A12A-2CAAD5B2EF4F}"/>
              </a:ext>
            </a:extLst>
          </p:cNvPr>
          <p:cNvSpPr/>
          <p:nvPr/>
        </p:nvSpPr>
        <p:spPr>
          <a:xfrm>
            <a:off x="6470018" y="3145806"/>
            <a:ext cx="704849" cy="56638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6A757234-75C6-41E1-A59A-41AC2BF2EF74}"/>
              </a:ext>
            </a:extLst>
          </p:cNvPr>
          <p:cNvSpPr/>
          <p:nvPr/>
        </p:nvSpPr>
        <p:spPr>
          <a:xfrm>
            <a:off x="6470018" y="3648086"/>
            <a:ext cx="704849" cy="56638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53234F68-7852-4634-892F-76C2AA9F6105}"/>
              </a:ext>
            </a:extLst>
          </p:cNvPr>
          <p:cNvCxnSpPr>
            <a:cxnSpLocks/>
            <a:stCxn id="11" idx="6"/>
          </p:cNvCxnSpPr>
          <p:nvPr/>
        </p:nvCxnSpPr>
        <p:spPr>
          <a:xfrm flipV="1">
            <a:off x="2730526" y="2644654"/>
            <a:ext cx="1825643" cy="386852"/>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ADB9578-C45E-4E46-8706-AC5091DBCC57}"/>
              </a:ext>
            </a:extLst>
          </p:cNvPr>
          <p:cNvCxnSpPr>
            <a:cxnSpLocks/>
            <a:stCxn id="12" idx="6"/>
          </p:cNvCxnSpPr>
          <p:nvPr/>
        </p:nvCxnSpPr>
        <p:spPr>
          <a:xfrm flipV="1">
            <a:off x="2678915" y="2646197"/>
            <a:ext cx="2016913" cy="8074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1DE41015-613D-4E6F-938A-EA3BAA10E095}"/>
              </a:ext>
            </a:extLst>
          </p:cNvPr>
          <p:cNvCxnSpPr>
            <a:cxnSpLocks/>
            <a:endCxn id="13" idx="1"/>
          </p:cNvCxnSpPr>
          <p:nvPr/>
        </p:nvCxnSpPr>
        <p:spPr>
          <a:xfrm>
            <a:off x="5022256" y="2373865"/>
            <a:ext cx="1550985" cy="854887"/>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B62DEADB-A2ED-45BC-AEA9-5A387D46707C}"/>
              </a:ext>
            </a:extLst>
          </p:cNvPr>
          <p:cNvCxnSpPr>
            <a:cxnSpLocks/>
          </p:cNvCxnSpPr>
          <p:nvPr/>
        </p:nvCxnSpPr>
        <p:spPr>
          <a:xfrm>
            <a:off x="5103642" y="2718751"/>
            <a:ext cx="1366376" cy="1241104"/>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CE75AD0B-E809-49EA-B16F-13C201F520E6}"/>
              </a:ext>
            </a:extLst>
          </p:cNvPr>
          <p:cNvSpPr txBox="1"/>
          <p:nvPr/>
        </p:nvSpPr>
        <p:spPr>
          <a:xfrm>
            <a:off x="4457698" y="1501817"/>
            <a:ext cx="1057277" cy="1246495"/>
          </a:xfrm>
          <a:prstGeom prst="rect">
            <a:avLst/>
          </a:prstGeom>
          <a:solidFill>
            <a:srgbClr val="00B050"/>
          </a:solidFill>
          <a:ln>
            <a:solidFill>
              <a:srgbClr val="003300"/>
            </a:solidFill>
          </a:ln>
        </p:spPr>
        <p:txBody>
          <a:bodyPr wrap="square" rtlCol="0">
            <a:spAutoFit/>
          </a:bodyPr>
          <a:lstStyle/>
          <a:p>
            <a:pPr algn="ctr"/>
            <a:r>
              <a:rPr lang="en-US" sz="2000" b="1" dirty="0"/>
              <a:t>+</a:t>
            </a:r>
            <a:r>
              <a:rPr lang="en-US" sz="2000" b="1" i="1" dirty="0"/>
              <a:t>5% </a:t>
            </a:r>
            <a:r>
              <a:rPr lang="en-US" sz="1100" b="1" i="1" dirty="0"/>
              <a:t>increase</a:t>
            </a:r>
            <a:r>
              <a:rPr lang="en-US" sz="1100" i="1" dirty="0"/>
              <a:t> in SDVOSB and VOSB goals in Fiscal Year (FY) 2019</a:t>
            </a:r>
            <a:endParaRPr lang="en-US" i="1" dirty="0"/>
          </a:p>
        </p:txBody>
      </p:sp>
    </p:spTree>
    <p:extLst>
      <p:ext uri="{BB962C8B-B14F-4D97-AF65-F5344CB8AC3E}">
        <p14:creationId xmlns:p14="http://schemas.microsoft.com/office/powerpoint/2010/main" val="1207740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altLang="en-US" sz="1700" dirty="0">
              <a:solidFill>
                <a:srgbClr val="FF0000"/>
              </a:solidFill>
            </a:endParaRPr>
          </a:p>
          <a:p>
            <a:endParaRPr lang="en-US" altLang="en-US" sz="2100" b="1" dirty="0"/>
          </a:p>
          <a:p>
            <a:pPr lvl="1"/>
            <a:endParaRPr lang="en-US" altLang="en-US" sz="18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9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rmAutofit/>
          </a:bodyPr>
          <a:lstStyle/>
          <a:p>
            <a:r>
              <a:rPr lang="en-US" sz="2400" dirty="0"/>
              <a:t>FY 2018 TOP INFORMATION AND TECHNOLOGY (IT) NAICS</a:t>
            </a:r>
          </a:p>
        </p:txBody>
      </p:sp>
      <p:graphicFrame>
        <p:nvGraphicFramePr>
          <p:cNvPr id="5" name="Table 4">
            <a:extLst>
              <a:ext uri="{FF2B5EF4-FFF2-40B4-BE49-F238E27FC236}">
                <a16:creationId xmlns:a16="http://schemas.microsoft.com/office/drawing/2014/main" id="{D720449D-EF98-493C-91E0-5F99FEE1D447}"/>
              </a:ext>
            </a:extLst>
          </p:cNvPr>
          <p:cNvGraphicFramePr>
            <a:graphicFrameLocks noGrp="1"/>
          </p:cNvGraphicFramePr>
          <p:nvPr>
            <p:extLst>
              <p:ext uri="{D42A27DB-BD31-4B8C-83A1-F6EECF244321}">
                <p14:modId xmlns:p14="http://schemas.microsoft.com/office/powerpoint/2010/main" val="386664211"/>
              </p:ext>
            </p:extLst>
          </p:nvPr>
        </p:nvGraphicFramePr>
        <p:xfrm>
          <a:off x="57150" y="655324"/>
          <a:ext cx="9014280" cy="5470531"/>
        </p:xfrm>
        <a:graphic>
          <a:graphicData uri="http://schemas.openxmlformats.org/drawingml/2006/table">
            <a:tbl>
              <a:tblPr>
                <a:tableStyleId>{21E4AEA4-8DFA-4A89-87EB-49C32662AFE0}</a:tableStyleId>
              </a:tblPr>
              <a:tblGrid>
                <a:gridCol w="802641">
                  <a:extLst>
                    <a:ext uri="{9D8B030D-6E8A-4147-A177-3AD203B41FA5}">
                      <a16:colId xmlns:a16="http://schemas.microsoft.com/office/drawing/2014/main" val="577386232"/>
                    </a:ext>
                  </a:extLst>
                </a:gridCol>
                <a:gridCol w="1760525">
                  <a:extLst>
                    <a:ext uri="{9D8B030D-6E8A-4147-A177-3AD203B41FA5}">
                      <a16:colId xmlns:a16="http://schemas.microsoft.com/office/drawing/2014/main" val="2443038702"/>
                    </a:ext>
                  </a:extLst>
                </a:gridCol>
                <a:gridCol w="675334">
                  <a:extLst>
                    <a:ext uri="{9D8B030D-6E8A-4147-A177-3AD203B41FA5}">
                      <a16:colId xmlns:a16="http://schemas.microsoft.com/office/drawing/2014/main" val="2952652080"/>
                    </a:ext>
                  </a:extLst>
                </a:gridCol>
                <a:gridCol w="1000125">
                  <a:extLst>
                    <a:ext uri="{9D8B030D-6E8A-4147-A177-3AD203B41FA5}">
                      <a16:colId xmlns:a16="http://schemas.microsoft.com/office/drawing/2014/main" val="2375351691"/>
                    </a:ext>
                  </a:extLst>
                </a:gridCol>
                <a:gridCol w="600075">
                  <a:extLst>
                    <a:ext uri="{9D8B030D-6E8A-4147-A177-3AD203B41FA5}">
                      <a16:colId xmlns:a16="http://schemas.microsoft.com/office/drawing/2014/main" val="2543356672"/>
                    </a:ext>
                  </a:extLst>
                </a:gridCol>
                <a:gridCol w="1019175">
                  <a:extLst>
                    <a:ext uri="{9D8B030D-6E8A-4147-A177-3AD203B41FA5}">
                      <a16:colId xmlns:a16="http://schemas.microsoft.com/office/drawing/2014/main" val="3669601883"/>
                    </a:ext>
                  </a:extLst>
                </a:gridCol>
                <a:gridCol w="561975">
                  <a:extLst>
                    <a:ext uri="{9D8B030D-6E8A-4147-A177-3AD203B41FA5}">
                      <a16:colId xmlns:a16="http://schemas.microsoft.com/office/drawing/2014/main" val="206850309"/>
                    </a:ext>
                  </a:extLst>
                </a:gridCol>
                <a:gridCol w="390525">
                  <a:extLst>
                    <a:ext uri="{9D8B030D-6E8A-4147-A177-3AD203B41FA5}">
                      <a16:colId xmlns:a16="http://schemas.microsoft.com/office/drawing/2014/main" val="3946215414"/>
                    </a:ext>
                  </a:extLst>
                </a:gridCol>
                <a:gridCol w="952500">
                  <a:extLst>
                    <a:ext uri="{9D8B030D-6E8A-4147-A177-3AD203B41FA5}">
                      <a16:colId xmlns:a16="http://schemas.microsoft.com/office/drawing/2014/main" val="3564549693"/>
                    </a:ext>
                  </a:extLst>
                </a:gridCol>
                <a:gridCol w="1251405">
                  <a:extLst>
                    <a:ext uri="{9D8B030D-6E8A-4147-A177-3AD203B41FA5}">
                      <a16:colId xmlns:a16="http://schemas.microsoft.com/office/drawing/2014/main" val="1413220795"/>
                    </a:ext>
                  </a:extLst>
                </a:gridCol>
              </a:tblGrid>
              <a:tr h="231229">
                <a:tc>
                  <a:txBody>
                    <a:bodyPr/>
                    <a:lstStyle/>
                    <a:p>
                      <a:pPr algn="ctr" fontAlgn="b"/>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gridSpan="2">
                  <a:txBody>
                    <a:bodyPr/>
                    <a:lstStyle/>
                    <a:p>
                      <a:pPr algn="ctr" fontAlgn="b"/>
                      <a:r>
                        <a:rPr lang="en-US" sz="1100" b="1" u="none" strike="noStrike" dirty="0">
                          <a:solidFill>
                            <a:schemeClr val="bg1"/>
                          </a:solidFill>
                          <a:effectLst/>
                        </a:rPr>
                        <a:t>All Businesses</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hMerge="1">
                  <a:txBody>
                    <a:bodyPr/>
                    <a:lstStyle/>
                    <a:p>
                      <a:endParaRPr lang="en-US"/>
                    </a:p>
                  </a:txBody>
                  <a:tcPr/>
                </a:tc>
                <a:tc gridSpan="3">
                  <a:txBody>
                    <a:bodyPr/>
                    <a:lstStyle/>
                    <a:p>
                      <a:pPr algn="ctr" fontAlgn="b"/>
                      <a:r>
                        <a:rPr lang="en-US" sz="1100" b="1" u="none" strike="noStrike" dirty="0">
                          <a:solidFill>
                            <a:schemeClr val="bg1"/>
                          </a:solidFill>
                          <a:effectLst/>
                        </a:rPr>
                        <a:t>SDVOSB</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hMerge="1">
                  <a:txBody>
                    <a:bodyPr/>
                    <a:lstStyle/>
                    <a:p>
                      <a:endParaRPr lang="en-US"/>
                    </a:p>
                  </a:txBody>
                  <a:tcPr/>
                </a:tc>
                <a:tc hMerge="1">
                  <a:txBody>
                    <a:bodyPr/>
                    <a:lstStyle/>
                    <a:p>
                      <a:endParaRPr lang="en-US"/>
                    </a:p>
                  </a:txBody>
                  <a:tcPr/>
                </a:tc>
                <a:tc gridSpan="3">
                  <a:txBody>
                    <a:bodyPr/>
                    <a:lstStyle/>
                    <a:p>
                      <a:pPr algn="ctr" fontAlgn="b"/>
                      <a:r>
                        <a:rPr lang="en-US" sz="1100" b="1" u="none" strike="noStrike" dirty="0">
                          <a:solidFill>
                            <a:schemeClr val="bg1"/>
                          </a:solidFill>
                          <a:effectLst/>
                        </a:rPr>
                        <a:t>VOSB</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30986967"/>
                  </a:ext>
                </a:extLst>
              </a:tr>
              <a:tr h="588673">
                <a:tc>
                  <a:txBody>
                    <a:bodyPr/>
                    <a:lstStyle/>
                    <a:p>
                      <a:pPr algn="ctr" fontAlgn="b"/>
                      <a:r>
                        <a:rPr lang="en-US" sz="1100" b="1" u="none" strike="noStrike" dirty="0">
                          <a:solidFill>
                            <a:schemeClr val="bg1"/>
                          </a:solidFill>
                          <a:effectLst/>
                        </a:rPr>
                        <a:t>NAICS Code</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r>
                        <a:rPr lang="en-US" sz="1100" b="1" u="none" strike="noStrike" dirty="0">
                          <a:solidFill>
                            <a:schemeClr val="bg1"/>
                          </a:solidFill>
                          <a:effectLst/>
                        </a:rPr>
                        <a:t>NAICS Description</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r>
                        <a:rPr lang="en-US" sz="1100" b="1" u="none" strike="noStrike" dirty="0">
                          <a:solidFill>
                            <a:schemeClr val="bg1"/>
                          </a:solidFill>
                          <a:effectLst/>
                        </a:rPr>
                        <a:t># of Actions</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r>
                        <a:rPr lang="en-US" sz="1100" b="1" u="none" strike="noStrike" dirty="0">
                          <a:solidFill>
                            <a:schemeClr val="bg1"/>
                          </a:solidFill>
                          <a:effectLst/>
                        </a:rPr>
                        <a:t>Action Obligation</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r>
                        <a:rPr lang="en-US" sz="1100" b="1" u="none" strike="noStrike" dirty="0">
                          <a:solidFill>
                            <a:schemeClr val="bg1"/>
                          </a:solidFill>
                          <a:effectLst/>
                        </a:rPr>
                        <a:t>#  of Actions</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r>
                        <a:rPr lang="en-US" sz="1100" b="1" u="none" strike="noStrike" dirty="0">
                          <a:solidFill>
                            <a:schemeClr val="bg1"/>
                          </a:solidFill>
                          <a:effectLst/>
                        </a:rPr>
                        <a:t> Action Obligation</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r>
                        <a:rPr lang="en-US" sz="1100" b="1" u="none" strike="noStrike" dirty="0">
                          <a:solidFill>
                            <a:schemeClr val="bg1"/>
                          </a:solidFill>
                          <a:effectLst/>
                        </a:rPr>
                        <a:t>%</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r>
                        <a:rPr lang="en-US" sz="1100" b="1" u="none" strike="noStrike" dirty="0">
                          <a:solidFill>
                            <a:schemeClr val="bg1"/>
                          </a:solidFill>
                          <a:effectLst/>
                        </a:rPr>
                        <a:t> # of Actions</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r>
                        <a:rPr lang="en-US" sz="1100" b="1" u="none" strike="noStrike" dirty="0">
                          <a:solidFill>
                            <a:schemeClr val="bg1"/>
                          </a:solidFill>
                          <a:effectLst/>
                        </a:rPr>
                        <a:t>Action  Obligation</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ctr" fontAlgn="b"/>
                      <a:r>
                        <a:rPr lang="en-US" sz="1100" b="1" u="none" strike="noStrike" dirty="0">
                          <a:solidFill>
                            <a:schemeClr val="bg1"/>
                          </a:solidFill>
                          <a:effectLst/>
                        </a:rPr>
                        <a:t> %</a:t>
                      </a:r>
                      <a:endParaRPr lang="en-US" sz="110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extLst>
                  <a:ext uri="{0D108BD9-81ED-4DB2-BD59-A6C34878D82A}">
                    <a16:rowId xmlns:a16="http://schemas.microsoft.com/office/drawing/2014/main" val="868039137"/>
                  </a:ext>
                </a:extLst>
              </a:tr>
              <a:tr h="418522">
                <a:tc>
                  <a:txBody>
                    <a:bodyPr/>
                    <a:lstStyle/>
                    <a:p>
                      <a:pPr algn="r" fontAlgn="b"/>
                      <a:r>
                        <a:rPr lang="en-US" sz="1050" b="1" u="none" strike="noStrike" dirty="0">
                          <a:effectLst/>
                        </a:rPr>
                        <a:t>541512</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ctr" fontAlgn="b"/>
                      <a:r>
                        <a:rPr lang="en-US" sz="1050" b="1" u="none" strike="noStrike" dirty="0">
                          <a:solidFill>
                            <a:schemeClr val="bg1"/>
                          </a:solidFill>
                          <a:effectLst/>
                        </a:rPr>
                        <a:t>COMPUTER SYSTEMS DESIGN SERVICES</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900" u="none" strike="noStrike" dirty="0">
                          <a:effectLst/>
                        </a:rPr>
                        <a:t>             1,227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$ 2,404,000,877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584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$ 752,748,231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31.31%</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592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$ 756,045,235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31.45%</a:t>
                      </a:r>
                      <a:endParaRPr lang="en-US" sz="900" b="0"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3789574519"/>
                  </a:ext>
                </a:extLst>
              </a:tr>
              <a:tr h="418522">
                <a:tc>
                  <a:txBody>
                    <a:bodyPr/>
                    <a:lstStyle/>
                    <a:p>
                      <a:pPr algn="r" fontAlgn="b"/>
                      <a:r>
                        <a:rPr lang="en-US" sz="1050" b="1" u="none" strike="noStrike" dirty="0">
                          <a:effectLst/>
                        </a:rPr>
                        <a:t>541519</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ctr" fontAlgn="b"/>
                      <a:r>
                        <a:rPr lang="en-US" sz="1050" b="1" u="none" strike="noStrike" dirty="0">
                          <a:solidFill>
                            <a:schemeClr val="bg1"/>
                          </a:solidFill>
                          <a:effectLst/>
                        </a:rPr>
                        <a:t>OTHER COMPUTER RELATED SERVICES</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900" u="none" strike="noStrike" dirty="0">
                          <a:effectLst/>
                        </a:rPr>
                        <a:t>             4,159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$ 1,514,085,816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2,933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$ 935,840,688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61.81%</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3,097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$ 950,195,982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62.76%</a:t>
                      </a:r>
                      <a:endParaRPr lang="en-US" sz="900" b="0"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3189356433"/>
                  </a:ext>
                </a:extLst>
              </a:tr>
              <a:tr h="418522">
                <a:tc>
                  <a:txBody>
                    <a:bodyPr/>
                    <a:lstStyle/>
                    <a:p>
                      <a:pPr algn="r" fontAlgn="b"/>
                      <a:r>
                        <a:rPr lang="en-US" sz="1050" b="1" u="none" strike="noStrike" dirty="0">
                          <a:effectLst/>
                        </a:rPr>
                        <a:t>334111</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ctr" fontAlgn="b"/>
                      <a:r>
                        <a:rPr lang="en-US" sz="1050" b="1" u="none" strike="noStrike" dirty="0">
                          <a:solidFill>
                            <a:schemeClr val="bg1"/>
                          </a:solidFill>
                          <a:effectLst/>
                        </a:rPr>
                        <a:t>ELECTRONIC COMPUTER MANUFACTURING</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900" u="none" strike="noStrike" dirty="0">
                          <a:effectLst/>
                        </a:rPr>
                        <a:t>                701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214,529,159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86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$ 10,795,358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5.03%</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93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$ 10,871,690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5.07%</a:t>
                      </a:r>
                      <a:endParaRPr lang="en-US" sz="900" b="0"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1389141645"/>
                  </a:ext>
                </a:extLst>
              </a:tr>
              <a:tr h="418522">
                <a:tc>
                  <a:txBody>
                    <a:bodyPr/>
                    <a:lstStyle/>
                    <a:p>
                      <a:pPr algn="r" fontAlgn="b"/>
                      <a:r>
                        <a:rPr lang="en-US" sz="1050" b="1" u="none" strike="noStrike" dirty="0">
                          <a:effectLst/>
                        </a:rPr>
                        <a:t>541511</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ctr" fontAlgn="b"/>
                      <a:r>
                        <a:rPr lang="en-US" sz="1050" b="1" u="none" strike="noStrike" dirty="0">
                          <a:solidFill>
                            <a:schemeClr val="bg1"/>
                          </a:solidFill>
                          <a:effectLst/>
                        </a:rPr>
                        <a:t>CUSTOM COMPUTER PROGRAMMING SERVICES</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900" u="none" strike="noStrike" dirty="0">
                          <a:effectLst/>
                        </a:rPr>
                        <a:t>                590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173,657,043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143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$ 19,084,361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10.99%</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162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$ 20,495,710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11.80%</a:t>
                      </a:r>
                      <a:endParaRPr lang="en-US" sz="900" b="0"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2564283443"/>
                  </a:ext>
                </a:extLst>
              </a:tr>
              <a:tr h="418522">
                <a:tc>
                  <a:txBody>
                    <a:bodyPr/>
                    <a:lstStyle/>
                    <a:p>
                      <a:pPr algn="r" fontAlgn="b"/>
                      <a:r>
                        <a:rPr lang="en-US" sz="1050" b="1" u="none" strike="noStrike" dirty="0">
                          <a:effectLst/>
                        </a:rPr>
                        <a:t>511210</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ctr" fontAlgn="b"/>
                      <a:r>
                        <a:rPr lang="en-US" sz="1050" b="1" u="none" strike="noStrike" dirty="0">
                          <a:solidFill>
                            <a:schemeClr val="bg1"/>
                          </a:solidFill>
                          <a:effectLst/>
                        </a:rPr>
                        <a:t>SOFTWARE PUBLISHERS</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900" u="none" strike="noStrike" dirty="0">
                          <a:effectLst/>
                        </a:rPr>
                        <a:t>                873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69,659,967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38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$ 2,630,363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3.78%</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58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$ 2,851,002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4.09%</a:t>
                      </a:r>
                      <a:endParaRPr lang="en-US" sz="900" b="0"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2247615529"/>
                  </a:ext>
                </a:extLst>
              </a:tr>
              <a:tr h="418522">
                <a:tc>
                  <a:txBody>
                    <a:bodyPr/>
                    <a:lstStyle/>
                    <a:p>
                      <a:pPr algn="r" fontAlgn="b"/>
                      <a:r>
                        <a:rPr lang="en-US" sz="1050" b="1" u="none" strike="noStrike" dirty="0">
                          <a:effectLst/>
                        </a:rPr>
                        <a:t>518210</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ctr" fontAlgn="b"/>
                      <a:r>
                        <a:rPr lang="en-US" sz="1050" b="1" u="none" strike="noStrike" dirty="0">
                          <a:solidFill>
                            <a:schemeClr val="bg1"/>
                          </a:solidFill>
                          <a:effectLst/>
                        </a:rPr>
                        <a:t>DATA PROCESSING, HOSTING, AND RELATED SERVICES</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900" u="none" strike="noStrike" dirty="0">
                          <a:effectLst/>
                        </a:rPr>
                        <a:t>                357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66,023,057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81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$ 7,224,968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10.94%</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91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$ 14,139,704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21.42%</a:t>
                      </a:r>
                      <a:endParaRPr lang="en-US" sz="900" b="0"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4127239200"/>
                  </a:ext>
                </a:extLst>
              </a:tr>
              <a:tr h="418522">
                <a:tc>
                  <a:txBody>
                    <a:bodyPr/>
                    <a:lstStyle/>
                    <a:p>
                      <a:pPr algn="r" fontAlgn="b"/>
                      <a:r>
                        <a:rPr lang="en-US" sz="1050" b="1" u="none" strike="noStrike" dirty="0">
                          <a:effectLst/>
                        </a:rPr>
                        <a:t>541513</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ctr" fontAlgn="b"/>
                      <a:r>
                        <a:rPr lang="en-US" sz="1050" b="1" u="none" strike="noStrike" dirty="0">
                          <a:solidFill>
                            <a:schemeClr val="bg1"/>
                          </a:solidFill>
                          <a:effectLst/>
                        </a:rPr>
                        <a:t>COMPUTER FACILITIES MANAGEMENT SERVICES</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900" u="none" strike="noStrike" dirty="0">
                          <a:effectLst/>
                        </a:rPr>
                        <a:t>                   60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$ 11,768,414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16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$ 6,412,216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54.49%</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18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$ 6,468,276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54.96%</a:t>
                      </a:r>
                      <a:endParaRPr lang="en-US" sz="900" b="0"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2907769979"/>
                  </a:ext>
                </a:extLst>
              </a:tr>
              <a:tr h="588673">
                <a:tc>
                  <a:txBody>
                    <a:bodyPr/>
                    <a:lstStyle/>
                    <a:p>
                      <a:pPr algn="r" fontAlgn="b"/>
                      <a:r>
                        <a:rPr lang="en-US" sz="1050" b="1" u="none" strike="noStrike" dirty="0">
                          <a:effectLst/>
                        </a:rPr>
                        <a:t>334118</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ctr" fontAlgn="b"/>
                      <a:r>
                        <a:rPr lang="en-US" sz="1050" b="1" u="none" strike="noStrike" dirty="0">
                          <a:solidFill>
                            <a:schemeClr val="bg1"/>
                          </a:solidFill>
                          <a:effectLst/>
                        </a:rPr>
                        <a:t>COMPUTER TERMINAL AND OTHER COMPUTER PERIPHERAL EQUIPMENT MANUFACTURING</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900" u="none" strike="noStrike" dirty="0">
                          <a:effectLst/>
                        </a:rPr>
                        <a:t>                136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$ 6,798,095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80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$ 3,907,051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57.47%</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85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$ 3,949,350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58.09%</a:t>
                      </a:r>
                      <a:endParaRPr lang="en-US" sz="900" b="0"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2722612642"/>
                  </a:ext>
                </a:extLst>
              </a:tr>
              <a:tr h="418522">
                <a:tc>
                  <a:txBody>
                    <a:bodyPr/>
                    <a:lstStyle/>
                    <a:p>
                      <a:pPr algn="r" fontAlgn="b"/>
                      <a:r>
                        <a:rPr lang="en-US" sz="1050" b="1" u="none" strike="noStrike" dirty="0">
                          <a:effectLst/>
                        </a:rPr>
                        <a:t>334613</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ctr" fontAlgn="b"/>
                      <a:r>
                        <a:rPr lang="en-US" sz="1050" b="1" u="none" strike="noStrike" dirty="0">
                          <a:solidFill>
                            <a:schemeClr val="bg1"/>
                          </a:solidFill>
                          <a:effectLst/>
                        </a:rPr>
                        <a:t>BLANK MAGNETIC AND OPTICAL RECORDING MEDIA MANUFACTURING</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900" u="none" strike="noStrike" dirty="0">
                          <a:effectLst/>
                        </a:rPr>
                        <a:t>                     6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$ 124,305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5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$ 107,797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86.72%</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5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 $ 107,797 </a:t>
                      </a:r>
                      <a:endParaRPr lang="en-US" sz="900" b="0"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900" u="none" strike="noStrike" dirty="0">
                          <a:effectLst/>
                        </a:rPr>
                        <a:t>86.72%</a:t>
                      </a:r>
                      <a:endParaRPr lang="en-US" sz="900" b="0"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142208366"/>
                  </a:ext>
                </a:extLst>
              </a:tr>
              <a:tr h="588673">
                <a:tc gridSpan="2">
                  <a:txBody>
                    <a:bodyPr/>
                    <a:lstStyle/>
                    <a:p>
                      <a:pPr algn="ctr" fontAlgn="b"/>
                      <a:r>
                        <a:rPr lang="en-US" sz="1050" b="1" u="none" strike="noStrike" dirty="0">
                          <a:solidFill>
                            <a:schemeClr val="bg1"/>
                          </a:solidFill>
                          <a:effectLst/>
                        </a:rPr>
                        <a:t>TOTAL VA SPEND IN FY 2018 TOP IT NAICS</a:t>
                      </a:r>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hMerge="1">
                  <a:txBody>
                    <a:bodyPr/>
                    <a:lstStyle/>
                    <a:p>
                      <a:pPr algn="ctr" fontAlgn="b"/>
                      <a:endParaRPr lang="en-US" sz="1050" b="1" i="0" u="none" strike="noStrike" dirty="0">
                        <a:solidFill>
                          <a:schemeClr val="bg1"/>
                        </a:solidFill>
                        <a:effectLst/>
                        <a:latin typeface="Calibri" panose="020F0502020204030204" pitchFamily="34" charset="0"/>
                      </a:endParaRPr>
                    </a:p>
                  </a:txBody>
                  <a:tcPr marL="6081" marR="6081" marT="6081" marB="0" anchor="b">
                    <a:solidFill>
                      <a:srgbClr val="002F56"/>
                    </a:solidFill>
                  </a:tcPr>
                </a:tc>
                <a:tc>
                  <a:txBody>
                    <a:bodyPr/>
                    <a:lstStyle/>
                    <a:p>
                      <a:pPr algn="r" fontAlgn="b"/>
                      <a:r>
                        <a:rPr lang="en-US" sz="1050" b="1" u="none" strike="noStrike" dirty="0">
                          <a:effectLst/>
                        </a:rPr>
                        <a:t>             8,109 </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1050" b="1" u="none" strike="noStrike" dirty="0">
                          <a:effectLst/>
                        </a:rPr>
                        <a:t> $ 4,460,646,734 </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1050" b="1" u="none" strike="noStrike" dirty="0">
                          <a:effectLst/>
                        </a:rPr>
                        <a:t>              3,966 </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1050" b="1" u="none" strike="noStrike" dirty="0">
                          <a:effectLst/>
                        </a:rPr>
                        <a:t> $ 1,738,751,033 </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1050" b="1" u="none" strike="noStrike" dirty="0">
                          <a:effectLst/>
                        </a:rPr>
                        <a:t>38.98%</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1050" b="1" u="none" strike="noStrike" dirty="0">
                          <a:effectLst/>
                        </a:rPr>
                        <a:t>              4,201 </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1050" b="1" u="none" strike="noStrike" dirty="0">
                          <a:effectLst/>
                        </a:rPr>
                        <a:t> $ 1,765,124,746 </a:t>
                      </a:r>
                      <a:endParaRPr lang="en-US" sz="1050" b="1" i="0" u="none" strike="noStrike" dirty="0">
                        <a:solidFill>
                          <a:srgbClr val="000000"/>
                        </a:solidFill>
                        <a:effectLst/>
                        <a:latin typeface="Calibri" panose="020F0502020204030204" pitchFamily="34" charset="0"/>
                      </a:endParaRPr>
                    </a:p>
                  </a:txBody>
                  <a:tcPr marL="6081" marR="6081" marT="6081" marB="0" anchor="b"/>
                </a:tc>
                <a:tc>
                  <a:txBody>
                    <a:bodyPr/>
                    <a:lstStyle/>
                    <a:p>
                      <a:pPr algn="r" fontAlgn="b"/>
                      <a:r>
                        <a:rPr lang="en-US" sz="1050" b="1" u="none" strike="noStrike" dirty="0">
                          <a:effectLst/>
                        </a:rPr>
                        <a:t>39.57%</a:t>
                      </a:r>
                      <a:endParaRPr lang="en-US" sz="1050" b="1" i="0" u="none" strike="noStrike" dirty="0">
                        <a:solidFill>
                          <a:srgbClr val="000000"/>
                        </a:solidFill>
                        <a:effectLst/>
                        <a:latin typeface="Calibri" panose="020F0502020204030204" pitchFamily="34" charset="0"/>
                      </a:endParaRPr>
                    </a:p>
                  </a:txBody>
                  <a:tcPr marL="6081" marR="6081" marT="6081" marB="0" anchor="b"/>
                </a:tc>
                <a:extLst>
                  <a:ext uri="{0D108BD9-81ED-4DB2-BD59-A6C34878D82A}">
                    <a16:rowId xmlns:a16="http://schemas.microsoft.com/office/drawing/2014/main" val="2094185121"/>
                  </a:ext>
                </a:extLst>
              </a:tr>
            </a:tbl>
          </a:graphicData>
        </a:graphic>
      </p:graphicFrame>
    </p:spTree>
    <p:extLst>
      <p:ext uri="{BB962C8B-B14F-4D97-AF65-F5344CB8AC3E}">
        <p14:creationId xmlns:p14="http://schemas.microsoft.com/office/powerpoint/2010/main" val="329941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4"/>
            <a:ext cx="5819775" cy="4848221"/>
          </a:xfrm>
        </p:spPr>
        <p:txBody>
          <a:bodyPr>
            <a:normAutofit fontScale="62500" lnSpcReduction="20000"/>
          </a:bodyPr>
          <a:lstStyle/>
          <a:p>
            <a:r>
              <a:rPr lang="en-US" altLang="en-US" sz="3200" dirty="0"/>
              <a:t>Apply for Verification to be listed in the Vendor Information Pages (VIP)</a:t>
            </a:r>
          </a:p>
          <a:p>
            <a:r>
              <a:rPr lang="en-US" altLang="en-US" sz="3200" dirty="0"/>
              <a:t>Stay informed by checking for small business updates online through the OSDBU Website and/or social media accounts (YouTube, Facebook, Twitter)</a:t>
            </a:r>
          </a:p>
          <a:p>
            <a:r>
              <a:rPr lang="en-US" altLang="en-US" sz="3200" dirty="0"/>
              <a:t>Review our </a:t>
            </a:r>
            <a:r>
              <a:rPr lang="en-US" altLang="en-US" sz="3200" b="1" dirty="0"/>
              <a:t>Doing Business with VA </a:t>
            </a:r>
            <a:r>
              <a:rPr lang="en-US" altLang="en-US" sz="3200" dirty="0"/>
              <a:t>and education and training resources</a:t>
            </a:r>
          </a:p>
          <a:p>
            <a:pPr lvl="1"/>
            <a:r>
              <a:rPr lang="en-US" altLang="en-US" sz="2000" dirty="0"/>
              <a:t>Doing Business with VA Reference Guide</a:t>
            </a:r>
          </a:p>
          <a:p>
            <a:pPr lvl="1"/>
            <a:r>
              <a:rPr lang="en-US" altLang="en-US" sz="2000" dirty="0"/>
              <a:t>Procurement Readiness Reference Guide</a:t>
            </a:r>
          </a:p>
          <a:p>
            <a:pPr lvl="1"/>
            <a:r>
              <a:rPr lang="en-US" altLang="en-US" sz="2000" dirty="0"/>
              <a:t>Framework for Success Model</a:t>
            </a:r>
          </a:p>
          <a:p>
            <a:pPr lvl="1"/>
            <a:r>
              <a:rPr lang="en-US" altLang="en-US" sz="2000" dirty="0"/>
              <a:t>Building a Capabilities Statement Training</a:t>
            </a:r>
          </a:p>
          <a:p>
            <a:r>
              <a:rPr lang="en-US" altLang="en-US" sz="3200" dirty="0"/>
              <a:t>Browse our </a:t>
            </a:r>
            <a:r>
              <a:rPr lang="en-US" altLang="en-US" sz="3200" b="1" dirty="0"/>
              <a:t>Media Library</a:t>
            </a:r>
            <a:r>
              <a:rPr lang="en-US" altLang="en-US" sz="3200" dirty="0"/>
              <a:t> for previous webinars, On-Demand training, and speaking engagements pertinent to the small business community </a:t>
            </a:r>
          </a:p>
          <a:p>
            <a:r>
              <a:rPr lang="en-US" altLang="en-US" sz="3200" dirty="0"/>
              <a:t>Attend Direct Access Program (DAP) events </a:t>
            </a:r>
          </a:p>
          <a:p>
            <a:pPr marL="0" indent="0">
              <a:buNone/>
            </a:pPr>
            <a:endParaRPr lang="en-US" altLang="en-US" sz="2000" dirty="0"/>
          </a:p>
          <a:p>
            <a:pPr marL="0" indent="0">
              <a:buNone/>
            </a:pPr>
            <a:endParaRPr lang="en-US" altLang="en-US" sz="2000" dirty="0"/>
          </a:p>
          <a:p>
            <a:pPr marL="0" indent="0" algn="ctr">
              <a:buNone/>
            </a:pPr>
            <a:r>
              <a:rPr lang="en-US" altLang="en-US" sz="2600" b="1" dirty="0"/>
              <a:t>Visit the OSDBU Website at </a:t>
            </a:r>
            <a:r>
              <a:rPr lang="en-US" altLang="en-US" sz="2600" b="1" dirty="0">
                <a:hlinkClick r:id="rId3"/>
              </a:rPr>
              <a:t>https://www.va.gov/osdbu</a:t>
            </a:r>
            <a:r>
              <a:rPr lang="en-US" altLang="en-US" sz="2600" b="1" dirty="0"/>
              <a:t>. </a:t>
            </a:r>
          </a:p>
          <a:p>
            <a:pPr marL="0" indent="0">
              <a:buNone/>
            </a:pPr>
            <a:r>
              <a:rPr lang="en-US" altLang="en-US" sz="1700" dirty="0"/>
              <a:t> </a:t>
            </a:r>
          </a:p>
          <a:p>
            <a:endParaRPr lang="en-US" altLang="en-US" sz="2100" b="1" dirty="0"/>
          </a:p>
          <a:p>
            <a:pPr lvl="1"/>
            <a:endParaRPr lang="en-US" altLang="en-US" sz="18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900" b="0" i="0" u="none" strike="noStrike" kern="120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rmAutofit/>
          </a:bodyPr>
          <a:lstStyle/>
          <a:p>
            <a:r>
              <a:rPr lang="en-US" sz="2400" dirty="0"/>
              <a:t>HOW TO USE OSBDU RESOURCES EFFECTIVELY</a:t>
            </a:r>
          </a:p>
        </p:txBody>
      </p:sp>
      <p:pic>
        <p:nvPicPr>
          <p:cNvPr id="5" name="Picture 4">
            <a:extLst>
              <a:ext uri="{FF2B5EF4-FFF2-40B4-BE49-F238E27FC236}">
                <a16:creationId xmlns:a16="http://schemas.microsoft.com/office/drawing/2014/main" id="{32175EDF-EB9D-4B35-998A-7765ED73E655}"/>
              </a:ext>
            </a:extLst>
          </p:cNvPr>
          <p:cNvPicPr>
            <a:picLocks noChangeAspect="1"/>
          </p:cNvPicPr>
          <p:nvPr/>
        </p:nvPicPr>
        <p:blipFill>
          <a:blip r:embed="rId4"/>
          <a:stretch>
            <a:fillRect/>
          </a:stretch>
        </p:blipFill>
        <p:spPr>
          <a:xfrm>
            <a:off x="6460251" y="2114550"/>
            <a:ext cx="2102724" cy="2741295"/>
          </a:xfrm>
          <a:prstGeom prst="rect">
            <a:avLst/>
          </a:prstGeom>
        </p:spPr>
      </p:pic>
      <p:sp>
        <p:nvSpPr>
          <p:cNvPr id="6" name="TextBox 5">
            <a:extLst>
              <a:ext uri="{FF2B5EF4-FFF2-40B4-BE49-F238E27FC236}">
                <a16:creationId xmlns:a16="http://schemas.microsoft.com/office/drawing/2014/main" id="{BABC8871-3E3E-44DB-A5E5-C5147E63FE42}"/>
              </a:ext>
            </a:extLst>
          </p:cNvPr>
          <p:cNvSpPr txBox="1"/>
          <p:nvPr/>
        </p:nvSpPr>
        <p:spPr>
          <a:xfrm>
            <a:off x="6460251" y="4993347"/>
            <a:ext cx="1919436" cy="523220"/>
          </a:xfrm>
          <a:prstGeom prst="rect">
            <a:avLst/>
          </a:prstGeom>
          <a:noFill/>
        </p:spPr>
        <p:txBody>
          <a:bodyPr wrap="none" rtlCol="0">
            <a:spAutoFit/>
          </a:bodyPr>
          <a:lstStyle/>
          <a:p>
            <a:pPr algn="ctr"/>
            <a:r>
              <a:rPr lang="en-US" sz="1400" i="1" u="sng" dirty="0"/>
              <a:t>Doing Business with VA </a:t>
            </a:r>
          </a:p>
          <a:p>
            <a:pPr algn="ctr"/>
            <a:r>
              <a:rPr lang="en-US" sz="1400" i="1" u="sng" dirty="0"/>
              <a:t>Reference Guide</a:t>
            </a:r>
          </a:p>
        </p:txBody>
      </p:sp>
    </p:spTree>
    <p:extLst>
      <p:ext uri="{BB962C8B-B14F-4D97-AF65-F5344CB8AC3E}">
        <p14:creationId xmlns:p14="http://schemas.microsoft.com/office/powerpoint/2010/main" val="1238034600"/>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1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2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3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2159</TotalTime>
  <Words>1276</Words>
  <Application>Microsoft Office PowerPoint</Application>
  <PresentationFormat>On-screen Show (4:3)</PresentationFormat>
  <Paragraphs>327</Paragraphs>
  <Slides>12</Slides>
  <Notes>12</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12</vt:i4>
      </vt:variant>
    </vt:vector>
  </HeadingPairs>
  <TitlesOfParts>
    <vt:vector size="21" baseType="lpstr">
      <vt:lpstr>Arial</vt:lpstr>
      <vt:lpstr>Calibri</vt:lpstr>
      <vt:lpstr>Georgia</vt:lpstr>
      <vt:lpstr>Myriad Pro</vt:lpstr>
      <vt:lpstr>Times New Roman</vt:lpstr>
      <vt:lpstr>10_Office Theme</vt:lpstr>
      <vt:lpstr>11_Office Theme</vt:lpstr>
      <vt:lpstr>12_Office Theme</vt:lpstr>
      <vt:lpstr>13_Office Theme</vt:lpstr>
      <vt:lpstr>OFFICE OF SMALL AND DISADVANTAGED BUSINESS UTILIZATION (OSDBU)</vt:lpstr>
      <vt:lpstr>VA MISSION</vt:lpstr>
      <vt:lpstr>OSDBU MISSION AND VISION</vt:lpstr>
      <vt:lpstr>OSDBU’s CORE CAPABILITIES</vt:lpstr>
      <vt:lpstr>OSDBU CORE PROGRAM AREAS</vt:lpstr>
      <vt:lpstr>OSDBU PRIORITIES</vt:lpstr>
      <vt:lpstr>VA SMALL BUSINESS PERFORMANCE</vt:lpstr>
      <vt:lpstr>FY 2018 TOP INFORMATION AND TECHNOLOGY (IT) NAICS</vt:lpstr>
      <vt:lpstr>HOW TO USE OSBDU RESOURCES EFFECTIVELY</vt:lpstr>
      <vt:lpstr>UPCOMING DIRECT ACCESS PROGRAM (DAP) EVENTS</vt:lpstr>
      <vt:lpstr>5 GENERAL BEST PRACTICES FOR DOING BUSINESS WITH VA</vt:lpstr>
      <vt:lpstr>STAY CONNECTED WITH OSDBU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SMALL AND DISADVANTAGED BUSINESS UTILIZATION (OSDBU)</dc:title>
  <dc:creator>Prince, Michele (CIDVER)</dc:creator>
  <cp:lastModifiedBy>Prince, Michele (CIDVER)</cp:lastModifiedBy>
  <cp:revision>63</cp:revision>
  <cp:lastPrinted>2019-05-31T16:11:33Z</cp:lastPrinted>
  <dcterms:created xsi:type="dcterms:W3CDTF">2019-05-30T12:04:12Z</dcterms:created>
  <dcterms:modified xsi:type="dcterms:W3CDTF">2019-06-04T14:14:34Z</dcterms:modified>
</cp:coreProperties>
</file>