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0" r:id="rId2"/>
    <p:sldMasterId id="2147483680" r:id="rId3"/>
    <p:sldMasterId id="2147483690" r:id="rId4"/>
  </p:sldMasterIdLst>
  <p:notesMasterIdLst>
    <p:notesMasterId r:id="rId17"/>
  </p:notesMasterIdLst>
  <p:sldIdLst>
    <p:sldId id="257" r:id="rId5"/>
    <p:sldId id="279" r:id="rId6"/>
    <p:sldId id="281" r:id="rId7"/>
    <p:sldId id="291" r:id="rId8"/>
    <p:sldId id="282" r:id="rId9"/>
    <p:sldId id="261" r:id="rId10"/>
    <p:sldId id="280" r:id="rId11"/>
    <p:sldId id="277" r:id="rId12"/>
    <p:sldId id="292" r:id="rId13"/>
    <p:sldId id="266" r:id="rId14"/>
    <p:sldId id="297" r:id="rId15"/>
    <p:sldId id="28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F56"/>
    <a:srgbClr val="00425F"/>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4273" autoAdjust="0"/>
  </p:normalViewPr>
  <p:slideViewPr>
    <p:cSldViewPr snapToGrid="0">
      <p:cViewPr varScale="1">
        <p:scale>
          <a:sx n="85" d="100"/>
          <a:sy n="85" d="100"/>
        </p:scale>
        <p:origin x="2262" y="10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EE4B46-3D1E-45BF-A507-CDFF4B8E08A5}" type="datetimeFigureOut">
              <a:rPr lang="en-US" smtClean="0"/>
              <a:t>6/4/2019</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F0E7A6-D74C-4004-BC25-2A320FB6374E}" type="slidenum">
              <a:rPr lang="en-US" smtClean="0"/>
              <a:t>‹#›</a:t>
            </a:fld>
            <a:endParaRPr lang="en-US" dirty="0"/>
          </a:p>
        </p:txBody>
      </p:sp>
    </p:spTree>
    <p:extLst>
      <p:ext uri="{BB962C8B-B14F-4D97-AF65-F5344CB8AC3E}">
        <p14:creationId xmlns:p14="http://schemas.microsoft.com/office/powerpoint/2010/main" val="2003268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25550" y="711200"/>
            <a:ext cx="4740275" cy="35544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3237" rtl="0" eaLnBrk="1" fontAlgn="auto" latinLnBrk="0" hangingPunct="1">
              <a:lnSpc>
                <a:spcPct val="100000"/>
              </a:lnSpc>
              <a:spcBef>
                <a:spcPts val="0"/>
              </a:spcBef>
              <a:spcAft>
                <a:spcPts val="0"/>
              </a:spcAft>
              <a:buClrTx/>
              <a:buSzTx/>
              <a:buFontTx/>
              <a:buNone/>
              <a:tabLst/>
              <a:defRPr/>
            </a:pPr>
            <a:fld id="{A263C7BD-EE4B-42E2-A75C-958D06C60C46}"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33237"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487515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sz="1600" dirty="0"/>
          </a:p>
        </p:txBody>
      </p:sp>
      <p:sp>
        <p:nvSpPr>
          <p:cNvPr id="4" name="Slide Number Placeholder 3"/>
          <p:cNvSpPr>
            <a:spLocks noGrp="1"/>
          </p:cNvSpPr>
          <p:nvPr>
            <p:ph type="sldNum" sz="quarter" idx="5"/>
          </p:nvPr>
        </p:nvSpPr>
        <p:spPr/>
        <p:txBody>
          <a:bodyPr/>
          <a:lstStyle/>
          <a:p>
            <a:fld id="{31F0E7A6-D74C-4004-BC25-2A320FB6374E}" type="slidenum">
              <a:rPr lang="en-US" smtClean="0"/>
              <a:t>10</a:t>
            </a:fld>
            <a:endParaRPr lang="en-US" dirty="0"/>
          </a:p>
        </p:txBody>
      </p:sp>
    </p:spTree>
    <p:extLst>
      <p:ext uri="{BB962C8B-B14F-4D97-AF65-F5344CB8AC3E}">
        <p14:creationId xmlns:p14="http://schemas.microsoft.com/office/powerpoint/2010/main" val="322057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pPr defTabSz="482321">
              <a:spcBef>
                <a:spcPct val="20000"/>
              </a:spcBef>
            </a:pPr>
            <a:endParaRPr lang="en-US" altLang="en-US" sz="3400" dirty="0">
              <a:solidFill>
                <a:srgbClr val="000000"/>
              </a:solidFill>
            </a:endParaRPr>
          </a:p>
        </p:txBody>
      </p:sp>
      <p:sp>
        <p:nvSpPr>
          <p:cNvPr id="4" name="Slide Number Placeholder 3"/>
          <p:cNvSpPr>
            <a:spLocks noGrp="1"/>
          </p:cNvSpPr>
          <p:nvPr>
            <p:ph type="sldNum" sz="quarter" idx="10"/>
          </p:nvPr>
        </p:nvSpPr>
        <p:spPr/>
        <p:txBody>
          <a:bodyPr/>
          <a:lstStyle/>
          <a:p>
            <a:pPr marL="0" marR="0" lvl="0" indent="0" algn="r" defTabSz="966554" rtl="0" eaLnBrk="1" fontAlgn="auto" latinLnBrk="0" hangingPunct="1">
              <a:lnSpc>
                <a:spcPct val="100000"/>
              </a:lnSpc>
              <a:spcBef>
                <a:spcPts val="0"/>
              </a:spcBef>
              <a:spcAft>
                <a:spcPts val="0"/>
              </a:spcAft>
              <a:buClrTx/>
              <a:buSzTx/>
              <a:buFontTx/>
              <a:buNone/>
              <a:tabLst/>
              <a:defRPr/>
            </a:pPr>
            <a:fld id="{A263C7BD-EE4B-42E2-A75C-958D06C60C46}"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66554"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826246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3237" rtl="0" eaLnBrk="1" fontAlgn="auto" latinLnBrk="0" hangingPunct="1">
              <a:lnSpc>
                <a:spcPct val="100000"/>
              </a:lnSpc>
              <a:spcBef>
                <a:spcPts val="0"/>
              </a:spcBef>
              <a:spcAft>
                <a:spcPts val="0"/>
              </a:spcAft>
              <a:buClrTx/>
              <a:buSzTx/>
              <a:buFontTx/>
              <a:buNone/>
              <a:tabLst/>
              <a:defRPr/>
            </a:pPr>
            <a:fld id="{A263C7BD-EE4B-42E2-A75C-958D06C60C46}"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33237"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49818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pPr marL="0" indent="0" defTabSz="934420">
              <a:spcBef>
                <a:spcPct val="0"/>
              </a:spcBef>
              <a:buFont typeface="Arial" panose="020B0604020202020204" pitchFamily="34" charset="0"/>
              <a:buNone/>
              <a:defRPr/>
            </a:pPr>
            <a:endParaRPr lang="en-US" dirty="0"/>
          </a:p>
        </p:txBody>
      </p:sp>
      <p:sp>
        <p:nvSpPr>
          <p:cNvPr id="4" name="Slide Number Placeholder 3"/>
          <p:cNvSpPr>
            <a:spLocks noGrp="1"/>
          </p:cNvSpPr>
          <p:nvPr>
            <p:ph type="sldNum" sz="quarter" idx="10"/>
          </p:nvPr>
        </p:nvSpPr>
        <p:spPr/>
        <p:txBody>
          <a:bodyPr/>
          <a:lstStyle/>
          <a:p>
            <a:pPr marL="0" marR="0" lvl="0" indent="0" algn="r" defTabSz="933237" rtl="0" eaLnBrk="1" fontAlgn="auto" latinLnBrk="0" hangingPunct="1">
              <a:lnSpc>
                <a:spcPct val="100000"/>
              </a:lnSpc>
              <a:spcBef>
                <a:spcPts val="0"/>
              </a:spcBef>
              <a:spcAft>
                <a:spcPts val="0"/>
              </a:spcAft>
              <a:buClrTx/>
              <a:buSzTx/>
              <a:buFontTx/>
              <a:buNone/>
              <a:tabLst/>
              <a:defRPr/>
            </a:pPr>
            <a:fld id="{A263C7BD-EE4B-42E2-A75C-958D06C60C46}"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33237"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5169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pPr marL="171450" indent="-171450" defTabSz="934420">
              <a:spcBef>
                <a:spcPct val="0"/>
              </a:spcBef>
              <a:buFont typeface="Arial" panose="020B0604020202020204" pitchFamily="34" charset="0"/>
              <a:buChar char="•"/>
              <a:defRPr/>
            </a:pPr>
            <a:endParaRPr lang="en-US" sz="1600" dirty="0"/>
          </a:p>
        </p:txBody>
      </p:sp>
      <p:sp>
        <p:nvSpPr>
          <p:cNvPr id="4" name="Slide Number Placeholder 3"/>
          <p:cNvSpPr>
            <a:spLocks noGrp="1"/>
          </p:cNvSpPr>
          <p:nvPr>
            <p:ph type="sldNum" sz="quarter" idx="10"/>
          </p:nvPr>
        </p:nvSpPr>
        <p:spPr/>
        <p:txBody>
          <a:bodyPr/>
          <a:lstStyle/>
          <a:p>
            <a:pPr marL="0" marR="0" lvl="0" indent="0" algn="r" defTabSz="933237" rtl="0" eaLnBrk="1" fontAlgn="auto" latinLnBrk="0" hangingPunct="1">
              <a:lnSpc>
                <a:spcPct val="100000"/>
              </a:lnSpc>
              <a:spcBef>
                <a:spcPts val="0"/>
              </a:spcBef>
              <a:spcAft>
                <a:spcPts val="0"/>
              </a:spcAft>
              <a:buClrTx/>
              <a:buSzTx/>
              <a:buFontTx/>
              <a:buNone/>
              <a:tabLst/>
              <a:defRPr/>
            </a:pPr>
            <a:fld id="{A263C7BD-EE4B-42E2-A75C-958D06C60C46}"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33237"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58004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pPr defTabSz="482321">
              <a:spcBef>
                <a:spcPct val="20000"/>
              </a:spcBef>
            </a:pPr>
            <a:endParaRPr lang="en-US" altLang="en-US" sz="1600" dirty="0">
              <a:solidFill>
                <a:srgbClr val="000000"/>
              </a:solidFill>
            </a:endParaRPr>
          </a:p>
        </p:txBody>
      </p:sp>
      <p:sp>
        <p:nvSpPr>
          <p:cNvPr id="4" name="Slide Number Placeholder 3"/>
          <p:cNvSpPr>
            <a:spLocks noGrp="1"/>
          </p:cNvSpPr>
          <p:nvPr>
            <p:ph type="sldNum" sz="quarter" idx="10"/>
          </p:nvPr>
        </p:nvSpPr>
        <p:spPr/>
        <p:txBody>
          <a:bodyPr/>
          <a:lstStyle/>
          <a:p>
            <a:pPr marL="0" marR="0" lvl="0" indent="0" algn="r" defTabSz="966554" rtl="0" eaLnBrk="1" fontAlgn="auto" latinLnBrk="0" hangingPunct="1">
              <a:lnSpc>
                <a:spcPct val="100000"/>
              </a:lnSpc>
              <a:spcBef>
                <a:spcPts val="0"/>
              </a:spcBef>
              <a:spcAft>
                <a:spcPts val="0"/>
              </a:spcAft>
              <a:buClrTx/>
              <a:buSzTx/>
              <a:buFontTx/>
              <a:buNone/>
              <a:tabLst/>
              <a:defRPr/>
            </a:pPr>
            <a:fld id="{A263C7BD-EE4B-42E2-A75C-958D06C60C46}"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66554"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310354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pPr marL="171450" indent="-171450" defTabSz="934420">
              <a:spcBef>
                <a:spcPct val="0"/>
              </a:spcBef>
              <a:buFont typeface="Arial" panose="020B0604020202020204" pitchFamily="34" charset="0"/>
              <a:buChar char="•"/>
              <a:defRPr/>
            </a:pPr>
            <a:endParaRPr lang="en-US" sz="1600" dirty="0"/>
          </a:p>
        </p:txBody>
      </p:sp>
      <p:sp>
        <p:nvSpPr>
          <p:cNvPr id="4" name="Slide Number Placeholder 3"/>
          <p:cNvSpPr>
            <a:spLocks noGrp="1"/>
          </p:cNvSpPr>
          <p:nvPr>
            <p:ph type="sldNum" sz="quarter" idx="10"/>
          </p:nvPr>
        </p:nvSpPr>
        <p:spPr/>
        <p:txBody>
          <a:bodyPr/>
          <a:lstStyle/>
          <a:p>
            <a:pPr marL="0" marR="0" lvl="0" indent="0" algn="r" defTabSz="933237" rtl="0" eaLnBrk="1" fontAlgn="auto" latinLnBrk="0" hangingPunct="1">
              <a:lnSpc>
                <a:spcPct val="100000"/>
              </a:lnSpc>
              <a:spcBef>
                <a:spcPts val="0"/>
              </a:spcBef>
              <a:spcAft>
                <a:spcPts val="0"/>
              </a:spcAft>
              <a:buClrTx/>
              <a:buSzTx/>
              <a:buFontTx/>
              <a:buNone/>
              <a:tabLst/>
              <a:defRPr/>
            </a:pPr>
            <a:fld id="{A263C7BD-EE4B-42E2-A75C-958D06C60C46}"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33237"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68249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3237" rtl="0" eaLnBrk="1" fontAlgn="auto" latinLnBrk="0" hangingPunct="1">
              <a:lnSpc>
                <a:spcPct val="100000"/>
              </a:lnSpc>
              <a:spcBef>
                <a:spcPts val="0"/>
              </a:spcBef>
              <a:spcAft>
                <a:spcPts val="0"/>
              </a:spcAft>
              <a:buClrTx/>
              <a:buSzTx/>
              <a:buFontTx/>
              <a:buNone/>
              <a:tabLst/>
              <a:defRPr/>
            </a:pPr>
            <a:fld id="{A263C7BD-EE4B-42E2-A75C-958D06C60C46}"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33237"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39570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pPr defTabSz="934420">
              <a:spcBef>
                <a:spcPct val="0"/>
              </a:spcBef>
              <a:defRPr/>
            </a:pPr>
            <a:endParaRPr lang="en-US" sz="1600" dirty="0"/>
          </a:p>
        </p:txBody>
      </p:sp>
      <p:sp>
        <p:nvSpPr>
          <p:cNvPr id="4" name="Slide Number Placeholder 3"/>
          <p:cNvSpPr>
            <a:spLocks noGrp="1"/>
          </p:cNvSpPr>
          <p:nvPr>
            <p:ph type="sldNum" sz="quarter" idx="10"/>
          </p:nvPr>
        </p:nvSpPr>
        <p:spPr/>
        <p:txBody>
          <a:bodyPr/>
          <a:lstStyle/>
          <a:p>
            <a:pPr marL="0" marR="0" lvl="0" indent="0" algn="r" defTabSz="933237" rtl="0" eaLnBrk="1" fontAlgn="auto" latinLnBrk="0" hangingPunct="1">
              <a:lnSpc>
                <a:spcPct val="100000"/>
              </a:lnSpc>
              <a:spcBef>
                <a:spcPts val="0"/>
              </a:spcBef>
              <a:spcAft>
                <a:spcPts val="0"/>
              </a:spcAft>
              <a:buClrTx/>
              <a:buSzTx/>
              <a:buFontTx/>
              <a:buNone/>
              <a:tabLst/>
              <a:defRPr/>
            </a:pPr>
            <a:fld id="{A263C7BD-EE4B-42E2-A75C-958D06C60C46}"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33237"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99610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pPr marL="457200" indent="-457200" defTabSz="482321">
              <a:spcBef>
                <a:spcPct val="20000"/>
              </a:spcBef>
              <a:buFont typeface="Arial" panose="020B0604020202020204" pitchFamily="34" charset="0"/>
              <a:buChar char="•"/>
            </a:pPr>
            <a:endParaRPr lang="en-US" altLang="en-US" sz="1600" dirty="0">
              <a:solidFill>
                <a:srgbClr val="000000"/>
              </a:solidFill>
            </a:endParaRPr>
          </a:p>
        </p:txBody>
      </p:sp>
      <p:sp>
        <p:nvSpPr>
          <p:cNvPr id="4" name="Slide Number Placeholder 3"/>
          <p:cNvSpPr>
            <a:spLocks noGrp="1"/>
          </p:cNvSpPr>
          <p:nvPr>
            <p:ph type="sldNum" sz="quarter" idx="10"/>
          </p:nvPr>
        </p:nvSpPr>
        <p:spPr/>
        <p:txBody>
          <a:bodyPr/>
          <a:lstStyle/>
          <a:p>
            <a:pPr marL="0" marR="0" lvl="0" indent="0" algn="r" defTabSz="966554" rtl="0" eaLnBrk="1" fontAlgn="auto" latinLnBrk="0" hangingPunct="1">
              <a:lnSpc>
                <a:spcPct val="100000"/>
              </a:lnSpc>
              <a:spcBef>
                <a:spcPts val="0"/>
              </a:spcBef>
              <a:spcAft>
                <a:spcPts val="0"/>
              </a:spcAft>
              <a:buClrTx/>
              <a:buSzTx/>
              <a:buFontTx/>
              <a:buNone/>
              <a:tabLst/>
              <a:defRPr/>
            </a:pPr>
            <a:fld id="{A263C7BD-EE4B-42E2-A75C-958D06C60C46}"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66554"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50261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altLang="en-US" sz="1700" dirty="0"/>
          </a:p>
          <a:p>
            <a:endParaRPr lang="en-US" altLang="en-US" sz="1700" dirty="0"/>
          </a:p>
          <a:p>
            <a:endParaRPr lang="en-US" altLang="en-US" sz="1700" dirty="0"/>
          </a:p>
          <a:p>
            <a:pPr defTabSz="482321">
              <a:spcBef>
                <a:spcPct val="20000"/>
              </a:spcBef>
            </a:pPr>
            <a:endParaRPr lang="en-US" altLang="en-US" sz="3400" dirty="0">
              <a:solidFill>
                <a:srgbClr val="000000"/>
              </a:solidFill>
            </a:endParaRPr>
          </a:p>
        </p:txBody>
      </p:sp>
      <p:sp>
        <p:nvSpPr>
          <p:cNvPr id="4" name="Slide Number Placeholder 3"/>
          <p:cNvSpPr>
            <a:spLocks noGrp="1"/>
          </p:cNvSpPr>
          <p:nvPr>
            <p:ph type="sldNum" sz="quarter" idx="10"/>
          </p:nvPr>
        </p:nvSpPr>
        <p:spPr/>
        <p:txBody>
          <a:bodyPr/>
          <a:lstStyle/>
          <a:p>
            <a:pPr marL="0" marR="0" lvl="0" indent="0" algn="r" defTabSz="966554" rtl="0" eaLnBrk="1" fontAlgn="auto" latinLnBrk="0" hangingPunct="1">
              <a:lnSpc>
                <a:spcPct val="100000"/>
              </a:lnSpc>
              <a:spcBef>
                <a:spcPts val="0"/>
              </a:spcBef>
              <a:spcAft>
                <a:spcPts val="0"/>
              </a:spcAft>
              <a:buClrTx/>
              <a:buSzTx/>
              <a:buFontTx/>
              <a:buNone/>
              <a:tabLst/>
              <a:defRPr/>
            </a:pPr>
            <a:fld id="{A263C7BD-EE4B-42E2-A75C-958D06C60C46}"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66554"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786912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257168"/>
            <a:fld id="{D983F1FA-211D-3044-9E35-958DFBC26156}" type="slidenum">
              <a:rPr lang="en-US" smtClean="0">
                <a:solidFill>
                  <a:prstClr val="white"/>
                </a:solidFill>
              </a:rPr>
              <a:pPr defTabSz="257168"/>
              <a:t>‹#›</a:t>
            </a:fld>
            <a:endParaRPr lang="en-US" dirty="0">
              <a:solidFill>
                <a:prstClr val="white"/>
              </a:solidFill>
            </a:endParaRPr>
          </a:p>
        </p:txBody>
      </p:sp>
      <p:sp>
        <p:nvSpPr>
          <p:cNvPr id="4" name="Rectangle 3"/>
          <p:cNvSpPr/>
          <p:nvPr userDrawn="1"/>
        </p:nvSpPr>
        <p:spPr>
          <a:xfrm>
            <a:off x="0" y="5376954"/>
            <a:ext cx="9144000" cy="148114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51435" tIns="25719" rIns="51435" bIns="25719" rtlCol="0" anchor="ctr"/>
          <a:lstStyle/>
          <a:p>
            <a:pPr algn="ctr"/>
            <a:endParaRPr lang="en-US" sz="1013" dirty="0">
              <a:solidFill>
                <a:prstClr val="white"/>
              </a:solidFill>
            </a:endParaRPr>
          </a:p>
        </p:txBody>
      </p:sp>
      <p:sp>
        <p:nvSpPr>
          <p:cNvPr id="6" name="Title 1"/>
          <p:cNvSpPr txBox="1">
            <a:spLocks/>
          </p:cNvSpPr>
          <p:nvPr userDrawn="1"/>
        </p:nvSpPr>
        <p:spPr>
          <a:xfrm>
            <a:off x="2921347" y="4803745"/>
            <a:ext cx="5775325" cy="450535"/>
          </a:xfrm>
          <a:prstGeom prst="rect">
            <a:avLst/>
          </a:prstGeom>
          <a:ln>
            <a:solidFill>
              <a:schemeClr val="bg1"/>
            </a:solidFill>
          </a:ln>
        </p:spPr>
        <p:txBody>
          <a:bodyPr vert="horz" lIns="51435" tIns="25719" rIns="51435" bIns="25719"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1125" dirty="0">
                <a:solidFill>
                  <a:srgbClr val="000000"/>
                </a:solidFill>
              </a:rPr>
              <a:t>August 30, 2017</a:t>
            </a:r>
          </a:p>
        </p:txBody>
      </p:sp>
      <p:grpSp>
        <p:nvGrpSpPr>
          <p:cNvPr id="12" name="Group 11"/>
          <p:cNvGrpSpPr/>
          <p:nvPr userDrawn="1"/>
        </p:nvGrpSpPr>
        <p:grpSpPr>
          <a:xfrm>
            <a:off x="1285686" y="1694039"/>
            <a:ext cx="6572628" cy="1558036"/>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6469" b="1" spc="-56"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3039" b="1" dirty="0">
                  <a:solidFill>
                    <a:srgbClr val="00B0F0"/>
                  </a:solidFill>
                  <a:latin typeface="Arial" panose="020B0604020202020204" pitchFamily="34" charset="0"/>
                  <a:cs typeface="Arial" panose="020B0604020202020204" pitchFamily="34" charset="0"/>
                </a:rPr>
                <a:t>Key Leaders </a:t>
              </a:r>
              <a:br>
                <a:rPr lang="en-US" sz="3039" b="1" dirty="0">
                  <a:solidFill>
                    <a:srgbClr val="00B0F0"/>
                  </a:solidFill>
                  <a:latin typeface="Arial" panose="020B0604020202020204" pitchFamily="34" charset="0"/>
                  <a:cs typeface="Arial" panose="020B0604020202020204" pitchFamily="34" charset="0"/>
                </a:rPr>
              </a:br>
              <a:r>
                <a:rPr lang="en-US" sz="3039"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1397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257175"/>
            <a:fld id="{D983F1FA-211D-3044-9E35-958DFBC26156}" type="slidenum">
              <a:rPr lang="en-US" smtClean="0">
                <a:solidFill>
                  <a:prstClr val="white"/>
                </a:solidFill>
              </a:rPr>
              <a:pPr defTabSz="257175"/>
              <a:t>‹#›</a:t>
            </a:fld>
            <a:endParaRPr lang="en-US" dirty="0">
              <a:solidFill>
                <a:prstClr val="white"/>
              </a:solidFill>
            </a:endParaRPr>
          </a:p>
        </p:txBody>
      </p:sp>
      <p:sp>
        <p:nvSpPr>
          <p:cNvPr id="4" name="Rectangle 3"/>
          <p:cNvSpPr/>
          <p:nvPr userDrawn="1"/>
        </p:nvSpPr>
        <p:spPr>
          <a:xfrm>
            <a:off x="0" y="5376954"/>
            <a:ext cx="9144000" cy="148114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51435" tIns="25718" rIns="51435" bIns="25718" rtlCol="0" anchor="ctr"/>
          <a:lstStyle/>
          <a:p>
            <a:pPr algn="ctr"/>
            <a:endParaRPr lang="en-US" sz="1013" dirty="0">
              <a:solidFill>
                <a:prstClr val="white"/>
              </a:solidFill>
            </a:endParaRPr>
          </a:p>
        </p:txBody>
      </p:sp>
      <p:sp>
        <p:nvSpPr>
          <p:cNvPr id="6" name="Title 1"/>
          <p:cNvSpPr txBox="1">
            <a:spLocks/>
          </p:cNvSpPr>
          <p:nvPr userDrawn="1"/>
        </p:nvSpPr>
        <p:spPr>
          <a:xfrm>
            <a:off x="2921345" y="4803741"/>
            <a:ext cx="5775325" cy="450535"/>
          </a:xfrm>
          <a:prstGeom prst="rect">
            <a:avLst/>
          </a:prstGeom>
          <a:ln>
            <a:solidFill>
              <a:schemeClr val="bg1"/>
            </a:solidFill>
          </a:ln>
        </p:spPr>
        <p:txBody>
          <a:bodyPr vert="horz" lIns="51435" tIns="25718" rIns="51435" bIns="25718"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1125" dirty="0">
                <a:solidFill>
                  <a:srgbClr val="000000"/>
                </a:solidFill>
              </a:rPr>
              <a:t>August 30, 2017</a:t>
            </a:r>
          </a:p>
        </p:txBody>
      </p:sp>
      <p:grpSp>
        <p:nvGrpSpPr>
          <p:cNvPr id="12" name="Group 11"/>
          <p:cNvGrpSpPr/>
          <p:nvPr userDrawn="1"/>
        </p:nvGrpSpPr>
        <p:grpSpPr>
          <a:xfrm>
            <a:off x="1285686" y="1694039"/>
            <a:ext cx="6572628" cy="1558036"/>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6469" b="1" spc="-56"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3038" b="1" dirty="0">
                  <a:solidFill>
                    <a:srgbClr val="00B0F0"/>
                  </a:solidFill>
                  <a:latin typeface="Arial" panose="020B0604020202020204" pitchFamily="34" charset="0"/>
                  <a:cs typeface="Arial" panose="020B0604020202020204" pitchFamily="34" charset="0"/>
                </a:rPr>
                <a:t>Key Leaders </a:t>
              </a:r>
              <a:br>
                <a:rPr lang="en-US" sz="3038" b="1" dirty="0">
                  <a:solidFill>
                    <a:srgbClr val="00B0F0"/>
                  </a:solidFill>
                  <a:latin typeface="Arial" panose="020B0604020202020204" pitchFamily="34" charset="0"/>
                  <a:cs typeface="Arial" panose="020B0604020202020204" pitchFamily="34" charset="0"/>
                </a:rPr>
              </a:br>
              <a:r>
                <a:rPr lang="en-US" sz="3038"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130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257175"/>
            <a:fld id="{D983F1FA-211D-3044-9E35-958DFBC26156}" type="slidenum">
              <a:rPr lang="en-US" smtClean="0">
                <a:solidFill>
                  <a:prstClr val="white"/>
                </a:solidFill>
              </a:rPr>
              <a:pPr defTabSz="257175"/>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51435" tIns="25718" rIns="51435" bIns="25718" rtlCol="0" anchor="ctr"/>
          <a:lstStyle/>
          <a:p>
            <a:pPr algn="ctr" defTabSz="257175"/>
            <a:endParaRPr lang="en-US" sz="1013"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2025" dirty="0"/>
              <a:t>Agenda</a:t>
            </a:r>
            <a:endParaRPr lang="en-US" sz="2025" u="sng" dirty="0"/>
          </a:p>
        </p:txBody>
      </p:sp>
      <p:sp>
        <p:nvSpPr>
          <p:cNvPr id="6" name="TextBox 5"/>
          <p:cNvSpPr txBox="1"/>
          <p:nvPr userDrawn="1"/>
        </p:nvSpPr>
        <p:spPr>
          <a:xfrm>
            <a:off x="331379" y="1659471"/>
            <a:ext cx="8481253" cy="207815"/>
          </a:xfrm>
          <a:prstGeom prst="rect">
            <a:avLst/>
          </a:prstGeom>
          <a:solidFill>
            <a:srgbClr val="00B0F0"/>
          </a:solidFill>
        </p:spPr>
        <p:txBody>
          <a:bodyPr wrap="square" lIns="51435" tIns="25718" rIns="51435" bIns="25718" rtlCol="0">
            <a:spAutoFit/>
          </a:bodyPr>
          <a:lstStyle/>
          <a:p>
            <a:endParaRPr lang="en-US" sz="1013" dirty="0">
              <a:solidFill>
                <a:srgbClr val="000000"/>
              </a:solidFill>
            </a:endParaRPr>
          </a:p>
        </p:txBody>
      </p:sp>
      <p:sp>
        <p:nvSpPr>
          <p:cNvPr id="7" name="TextBox 6"/>
          <p:cNvSpPr txBox="1"/>
          <p:nvPr userDrawn="1"/>
        </p:nvSpPr>
        <p:spPr>
          <a:xfrm>
            <a:off x="647696" y="2928153"/>
            <a:ext cx="7892223" cy="505267"/>
          </a:xfrm>
          <a:prstGeom prst="rect">
            <a:avLst/>
          </a:prstGeom>
          <a:noFill/>
        </p:spPr>
        <p:txBody>
          <a:bodyPr wrap="square" lIns="51435" tIns="25718" rIns="51435" bIns="25718" rtlCol="0" anchor="ctr">
            <a:spAutoFit/>
          </a:bodyPr>
          <a:lstStyle/>
          <a:p>
            <a:pPr marL="0" lvl="1" indent="-192881">
              <a:spcBef>
                <a:spcPts val="675"/>
              </a:spcBef>
              <a:buFont typeface="+mj-lt"/>
              <a:buAutoNum type="arabicPeriod"/>
            </a:pPr>
            <a:r>
              <a:rPr lang="en-US" sz="1125" b="1" dirty="0">
                <a:solidFill>
                  <a:srgbClr val="000000"/>
                </a:solidFill>
              </a:rPr>
              <a:t>Good News Story</a:t>
            </a:r>
          </a:p>
          <a:p>
            <a:pPr marL="0" lvl="1">
              <a:spcBef>
                <a:spcPts val="675"/>
              </a:spcBef>
            </a:pPr>
            <a:endParaRPr lang="en-US" sz="1125" b="1" dirty="0">
              <a:solidFill>
                <a:srgbClr val="000000"/>
              </a:solidFill>
            </a:endParaRPr>
          </a:p>
        </p:txBody>
      </p:sp>
    </p:spTree>
    <p:extLst>
      <p:ext uri="{BB962C8B-B14F-4D97-AF65-F5344CB8AC3E}">
        <p14:creationId xmlns:p14="http://schemas.microsoft.com/office/powerpoint/2010/main" val="839569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257175"/>
            <a:fld id="{D983F1FA-211D-3044-9E35-958DFBC26156}" type="slidenum">
              <a:rPr lang="en-US" smtClean="0">
                <a:solidFill>
                  <a:prstClr val="white"/>
                </a:solidFill>
              </a:rPr>
              <a:pPr defTabSz="257175"/>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51435" tIns="25718" rIns="51435" bIns="25718" rtlCol="0" anchor="ctr"/>
          <a:lstStyle/>
          <a:p>
            <a:pPr algn="ctr" defTabSz="257175"/>
            <a:endParaRPr lang="en-US" sz="1013"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2025" dirty="0"/>
              <a:t>Click to edit Slide Maser Style</a:t>
            </a:r>
            <a:endParaRPr lang="en-US" sz="2025" u="sng" dirty="0"/>
          </a:p>
        </p:txBody>
      </p:sp>
    </p:spTree>
    <p:extLst>
      <p:ext uri="{BB962C8B-B14F-4D97-AF65-F5344CB8AC3E}">
        <p14:creationId xmlns:p14="http://schemas.microsoft.com/office/powerpoint/2010/main" val="2316258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30"/>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257175" indent="0" algn="ctr">
              <a:buNone/>
              <a:defRPr>
                <a:solidFill>
                  <a:schemeClr val="tx1">
                    <a:tint val="75000"/>
                  </a:schemeClr>
                </a:solidFill>
              </a:defRPr>
            </a:lvl2pPr>
            <a:lvl3pPr marL="514350" indent="0" algn="ctr">
              <a:buNone/>
              <a:defRPr>
                <a:solidFill>
                  <a:schemeClr val="tx1">
                    <a:tint val="75000"/>
                  </a:schemeClr>
                </a:solidFill>
              </a:defRPr>
            </a:lvl3pPr>
            <a:lvl4pPr marL="771525" indent="0" algn="ctr">
              <a:buNone/>
              <a:defRPr>
                <a:solidFill>
                  <a:schemeClr val="tx1">
                    <a:tint val="75000"/>
                  </a:schemeClr>
                </a:solidFill>
              </a:defRPr>
            </a:lvl4pPr>
            <a:lvl5pPr marL="1028700" indent="0" algn="ctr">
              <a:buNone/>
              <a:defRPr>
                <a:solidFill>
                  <a:schemeClr val="tx1">
                    <a:tint val="75000"/>
                  </a:schemeClr>
                </a:solidFill>
              </a:defRPr>
            </a:lvl5pPr>
            <a:lvl6pPr marL="1285875" indent="0" algn="ctr">
              <a:buNone/>
              <a:defRPr>
                <a:solidFill>
                  <a:schemeClr val="tx1">
                    <a:tint val="75000"/>
                  </a:schemeClr>
                </a:solidFill>
              </a:defRPr>
            </a:lvl6pPr>
            <a:lvl7pPr marL="1543050" indent="0" algn="ctr">
              <a:buNone/>
              <a:defRPr>
                <a:solidFill>
                  <a:schemeClr val="tx1">
                    <a:tint val="75000"/>
                  </a:schemeClr>
                </a:solidFill>
              </a:defRPr>
            </a:lvl7pPr>
            <a:lvl8pPr marL="1800225" indent="0" algn="ctr">
              <a:buNone/>
              <a:defRPr>
                <a:solidFill>
                  <a:schemeClr val="tx1">
                    <a:tint val="75000"/>
                  </a:schemeClr>
                </a:solidFill>
              </a:defRPr>
            </a:lvl8pPr>
            <a:lvl9pPr marL="20574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42"/>
            <a:ext cx="2133600" cy="365125"/>
          </a:xfrm>
          <a:prstGeom prst="rect">
            <a:avLst/>
          </a:prstGeom>
        </p:spPr>
        <p:txBody>
          <a:bodyPr vert="horz" lIns="51435" tIns="25718" rIns="51435" bIns="25718"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675" smtClean="0">
                <a:solidFill>
                  <a:prstClr val="white"/>
                </a:solidFill>
              </a:rPr>
              <a:pPr/>
              <a:t>‹#›</a:t>
            </a:fld>
            <a:endParaRPr lang="en-US" sz="675" dirty="0">
              <a:solidFill>
                <a:prstClr val="white"/>
              </a:solidFill>
            </a:endParaRPr>
          </a:p>
        </p:txBody>
      </p:sp>
    </p:spTree>
    <p:extLst>
      <p:ext uri="{BB962C8B-B14F-4D97-AF65-F5344CB8AC3E}">
        <p14:creationId xmlns:p14="http://schemas.microsoft.com/office/powerpoint/2010/main" val="26763596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8"/>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51435" tIns="25718" rIns="51435" bIns="25718" rtlCol="0" anchor="ctr"/>
          <a:lstStyle/>
          <a:p>
            <a:pPr algn="ctr" defTabSz="257175"/>
            <a:endParaRPr lang="en-US" sz="1013"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2025" dirty="0"/>
              <a:t>Click to edit Slide Maser Style</a:t>
            </a:r>
            <a:endParaRPr lang="en-US" sz="2025" u="sng" dirty="0"/>
          </a:p>
        </p:txBody>
      </p:sp>
    </p:spTree>
    <p:extLst>
      <p:ext uri="{BB962C8B-B14F-4D97-AF65-F5344CB8AC3E}">
        <p14:creationId xmlns:p14="http://schemas.microsoft.com/office/powerpoint/2010/main" val="24361329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51435" tIns="25718" rIns="51435" bIns="25718" rtlCol="0" anchor="ctr"/>
          <a:lstStyle/>
          <a:p>
            <a:pPr algn="ctr" defTabSz="257175"/>
            <a:endParaRPr lang="en-US" sz="1013"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2025" dirty="0"/>
              <a:t>Click to edit Slide Maser Style</a:t>
            </a:r>
            <a:endParaRPr lang="en-US" sz="2025" u="sng" dirty="0"/>
          </a:p>
        </p:txBody>
      </p:sp>
    </p:spTree>
    <p:extLst>
      <p:ext uri="{BB962C8B-B14F-4D97-AF65-F5344CB8AC3E}">
        <p14:creationId xmlns:p14="http://schemas.microsoft.com/office/powerpoint/2010/main" val="30829074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51"/>
            <a:ext cx="3008313" cy="1162051"/>
          </a:xfrm>
        </p:spPr>
        <p:txBody>
          <a:bodyPr anchor="b"/>
          <a:lstStyle>
            <a:lvl1pPr algn="l">
              <a:defRPr sz="1125" b="1"/>
            </a:lvl1pPr>
          </a:lstStyle>
          <a:p>
            <a:r>
              <a:rPr lang="en-US"/>
              <a:t>Click to edit Master title style</a:t>
            </a:r>
          </a:p>
        </p:txBody>
      </p:sp>
      <p:sp>
        <p:nvSpPr>
          <p:cNvPr id="3" name="Content Placeholder 2"/>
          <p:cNvSpPr>
            <a:spLocks noGrp="1"/>
          </p:cNvSpPr>
          <p:nvPr>
            <p:ph idx="1"/>
          </p:nvPr>
        </p:nvSpPr>
        <p:spPr>
          <a:xfrm>
            <a:off x="3575147" y="273063"/>
            <a:ext cx="5111751" cy="5853113"/>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13"/>
            <a:ext cx="3008313" cy="4691063"/>
          </a:xfrm>
        </p:spPr>
        <p:txBody>
          <a:bodyPr/>
          <a:lstStyle>
            <a:lvl1pPr marL="0" indent="0">
              <a:buNone/>
              <a:defRPr sz="788"/>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836750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7976118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3124200" y="6356454"/>
            <a:ext cx="2895600" cy="365125"/>
          </a:xfrm>
          <a:prstGeom prst="rect">
            <a:avLst/>
          </a:prstGeom>
        </p:spPr>
        <p:txBody>
          <a:bodyPr lIns="91440" tIns="45720" rIns="91440" bIns="45720"/>
          <a:lstStyle>
            <a:lvl1pPr algn="ctr">
              <a:defRPr sz="591"/>
            </a:lvl1pPr>
          </a:lstStyle>
          <a:p>
            <a:pPr defTabSz="257175"/>
            <a:endParaRPr lang="en-US" dirty="0">
              <a:solidFill>
                <a:srgbClr val="000000"/>
              </a:solidFill>
            </a:endParaRP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3112764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342900"/>
            <a:fld id="{D983F1FA-211D-3044-9E35-958DFBC26156}" type="slidenum">
              <a:rPr lang="en-US" smtClean="0">
                <a:solidFill>
                  <a:prstClr val="white"/>
                </a:solidFill>
              </a:rPr>
              <a:pPr defTabSz="342900"/>
              <a:t>‹#›</a:t>
            </a:fld>
            <a:endParaRPr lang="en-US" dirty="0">
              <a:solidFill>
                <a:prstClr val="white"/>
              </a:solidFill>
            </a:endParaRPr>
          </a:p>
        </p:txBody>
      </p:sp>
      <p:sp>
        <p:nvSpPr>
          <p:cNvPr id="4" name="Rectangle 3"/>
          <p:cNvSpPr/>
          <p:nvPr userDrawn="1"/>
        </p:nvSpPr>
        <p:spPr>
          <a:xfrm>
            <a:off x="0" y="5376954"/>
            <a:ext cx="9144000" cy="148114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endParaRPr lang="en-US" sz="1350" dirty="0">
              <a:solidFill>
                <a:prstClr val="white"/>
              </a:solidFill>
            </a:endParaRPr>
          </a:p>
        </p:txBody>
      </p:sp>
      <p:sp>
        <p:nvSpPr>
          <p:cNvPr id="6" name="Title 1"/>
          <p:cNvSpPr txBox="1">
            <a:spLocks/>
          </p:cNvSpPr>
          <p:nvPr userDrawn="1"/>
        </p:nvSpPr>
        <p:spPr>
          <a:xfrm>
            <a:off x="2921343" y="4803737"/>
            <a:ext cx="5775325" cy="450535"/>
          </a:xfrm>
          <a:prstGeom prst="rect">
            <a:avLst/>
          </a:prstGeom>
          <a:ln>
            <a:solidFill>
              <a:schemeClr val="bg1"/>
            </a:solidFill>
          </a:ln>
        </p:spPr>
        <p:txBody>
          <a:bodyPr vert="horz" lIns="68580" tIns="34290" rIns="68580" bIns="3429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1500" dirty="0">
                <a:solidFill>
                  <a:srgbClr val="000000"/>
                </a:solidFill>
              </a:rPr>
              <a:t>August 30, 2017</a:t>
            </a:r>
          </a:p>
        </p:txBody>
      </p:sp>
      <p:grpSp>
        <p:nvGrpSpPr>
          <p:cNvPr id="12" name="Group 11"/>
          <p:cNvGrpSpPr/>
          <p:nvPr userDrawn="1"/>
        </p:nvGrpSpPr>
        <p:grpSpPr>
          <a:xfrm>
            <a:off x="1285686" y="1694039"/>
            <a:ext cx="6572628" cy="1558036"/>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8625" b="1" spc="-75"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4050" b="1" dirty="0">
                  <a:solidFill>
                    <a:srgbClr val="00B0F0"/>
                  </a:solidFill>
                  <a:latin typeface="Arial" panose="020B0604020202020204" pitchFamily="34" charset="0"/>
                  <a:cs typeface="Arial" panose="020B0604020202020204" pitchFamily="34" charset="0"/>
                </a:rPr>
                <a:t>Key Leaders </a:t>
              </a:r>
              <a:br>
                <a:rPr lang="en-US" sz="4050" b="1" dirty="0">
                  <a:solidFill>
                    <a:srgbClr val="00B0F0"/>
                  </a:solidFill>
                  <a:latin typeface="Arial" panose="020B0604020202020204" pitchFamily="34" charset="0"/>
                  <a:cs typeface="Arial" panose="020B0604020202020204" pitchFamily="34" charset="0"/>
                </a:rPr>
              </a:br>
              <a:r>
                <a:rPr lang="en-US" sz="405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4673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257168"/>
            <a:fld id="{D983F1FA-211D-3044-9E35-958DFBC26156}" type="slidenum">
              <a:rPr lang="en-US" smtClean="0">
                <a:solidFill>
                  <a:prstClr val="white"/>
                </a:solidFill>
              </a:rPr>
              <a:pPr defTabSz="257168"/>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51435" tIns="25719" rIns="51435" bIns="25719" rtlCol="0" anchor="ctr"/>
          <a:lstStyle/>
          <a:p>
            <a:pPr algn="ctr" defTabSz="257168"/>
            <a:endParaRPr lang="en-US" sz="1013"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2025" dirty="0"/>
              <a:t>Agenda</a:t>
            </a:r>
            <a:endParaRPr lang="en-US" sz="2025" u="sng" dirty="0"/>
          </a:p>
        </p:txBody>
      </p:sp>
      <p:sp>
        <p:nvSpPr>
          <p:cNvPr id="6" name="TextBox 5"/>
          <p:cNvSpPr txBox="1"/>
          <p:nvPr userDrawn="1"/>
        </p:nvSpPr>
        <p:spPr>
          <a:xfrm>
            <a:off x="331381" y="1659474"/>
            <a:ext cx="8481253" cy="207817"/>
          </a:xfrm>
          <a:prstGeom prst="rect">
            <a:avLst/>
          </a:prstGeom>
          <a:solidFill>
            <a:srgbClr val="00B0F0"/>
          </a:solidFill>
        </p:spPr>
        <p:txBody>
          <a:bodyPr wrap="square" lIns="51435" tIns="25719" rIns="51435" bIns="25719" rtlCol="0">
            <a:spAutoFit/>
          </a:bodyPr>
          <a:lstStyle/>
          <a:p>
            <a:endParaRPr lang="en-US" sz="1013" dirty="0">
              <a:solidFill>
                <a:srgbClr val="000000"/>
              </a:solidFill>
            </a:endParaRPr>
          </a:p>
        </p:txBody>
      </p:sp>
      <p:sp>
        <p:nvSpPr>
          <p:cNvPr id="7" name="TextBox 6"/>
          <p:cNvSpPr txBox="1"/>
          <p:nvPr userDrawn="1"/>
        </p:nvSpPr>
        <p:spPr>
          <a:xfrm>
            <a:off x="647696" y="2936812"/>
            <a:ext cx="7892223" cy="487957"/>
          </a:xfrm>
          <a:prstGeom prst="rect">
            <a:avLst/>
          </a:prstGeom>
          <a:noFill/>
        </p:spPr>
        <p:txBody>
          <a:bodyPr wrap="square" lIns="51435" tIns="25719" rIns="51435" bIns="25719" rtlCol="0" anchor="ctr">
            <a:spAutoFit/>
          </a:bodyPr>
          <a:lstStyle/>
          <a:p>
            <a:pPr marL="0" lvl="1" indent="-192877">
              <a:spcBef>
                <a:spcPts val="675"/>
              </a:spcBef>
              <a:buFont typeface="+mj-lt"/>
              <a:buAutoNum type="arabicPeriod"/>
            </a:pPr>
            <a:r>
              <a:rPr lang="en-US" sz="1125" b="1" dirty="0">
                <a:solidFill>
                  <a:srgbClr val="000000"/>
                </a:solidFill>
              </a:rPr>
              <a:t>Good News Story</a:t>
            </a:r>
          </a:p>
          <a:p>
            <a:pPr marL="0" lvl="1">
              <a:spcBef>
                <a:spcPts val="675"/>
              </a:spcBef>
            </a:pPr>
            <a:endParaRPr lang="en-US" sz="1125" b="1" dirty="0">
              <a:solidFill>
                <a:srgbClr val="000000"/>
              </a:solidFill>
            </a:endParaRPr>
          </a:p>
        </p:txBody>
      </p:sp>
    </p:spTree>
    <p:extLst>
      <p:ext uri="{BB962C8B-B14F-4D97-AF65-F5344CB8AC3E}">
        <p14:creationId xmlns:p14="http://schemas.microsoft.com/office/powerpoint/2010/main" val="37250809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342900"/>
            <a:fld id="{D983F1FA-211D-3044-9E35-958DFBC26156}" type="slidenum">
              <a:rPr lang="en-US" smtClean="0">
                <a:solidFill>
                  <a:prstClr val="white"/>
                </a:solidFill>
              </a:rPr>
              <a:pPr defTabSz="3429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defTabSz="342900"/>
            <a:endParaRPr lang="en-US" sz="1350"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2700" dirty="0"/>
              <a:t>Agenda</a:t>
            </a:r>
            <a:endParaRPr lang="en-US" sz="2700" u="sng" dirty="0"/>
          </a:p>
        </p:txBody>
      </p:sp>
      <p:sp>
        <p:nvSpPr>
          <p:cNvPr id="6" name="TextBox 5"/>
          <p:cNvSpPr txBox="1"/>
          <p:nvPr userDrawn="1"/>
        </p:nvSpPr>
        <p:spPr>
          <a:xfrm>
            <a:off x="331377" y="1659468"/>
            <a:ext cx="8481253" cy="276999"/>
          </a:xfrm>
          <a:prstGeom prst="rect">
            <a:avLst/>
          </a:prstGeom>
          <a:solidFill>
            <a:srgbClr val="00B0F0"/>
          </a:solidFill>
        </p:spPr>
        <p:txBody>
          <a:bodyPr wrap="square" lIns="68580" tIns="34290" rIns="68580" bIns="34290" rtlCol="0">
            <a:spAutoFit/>
          </a:bodyPr>
          <a:lstStyle/>
          <a:p>
            <a:endParaRPr lang="en-US" sz="1350" dirty="0">
              <a:solidFill>
                <a:srgbClr val="000000"/>
              </a:solidFill>
            </a:endParaRPr>
          </a:p>
        </p:txBody>
      </p:sp>
      <p:sp>
        <p:nvSpPr>
          <p:cNvPr id="7" name="TextBox 6"/>
          <p:cNvSpPr txBox="1"/>
          <p:nvPr userDrawn="1"/>
        </p:nvSpPr>
        <p:spPr>
          <a:xfrm>
            <a:off x="647696" y="2846077"/>
            <a:ext cx="7892223" cy="669414"/>
          </a:xfrm>
          <a:prstGeom prst="rect">
            <a:avLst/>
          </a:prstGeom>
          <a:noFill/>
        </p:spPr>
        <p:txBody>
          <a:bodyPr wrap="square" lIns="68580" tIns="34290" rIns="68580" bIns="34290" rtlCol="0" anchor="ctr">
            <a:spAutoFit/>
          </a:bodyPr>
          <a:lstStyle/>
          <a:p>
            <a:pPr marL="0" lvl="1" indent="-257175">
              <a:spcBef>
                <a:spcPts val="900"/>
              </a:spcBef>
              <a:buFont typeface="+mj-lt"/>
              <a:buAutoNum type="arabicPeriod"/>
            </a:pPr>
            <a:r>
              <a:rPr lang="en-US" sz="1500" b="1" dirty="0">
                <a:solidFill>
                  <a:srgbClr val="000000"/>
                </a:solidFill>
              </a:rPr>
              <a:t>Good News Story</a:t>
            </a:r>
          </a:p>
          <a:p>
            <a:pPr marL="0" lvl="1">
              <a:spcBef>
                <a:spcPts val="900"/>
              </a:spcBef>
            </a:pPr>
            <a:endParaRPr lang="en-US" sz="1500" b="1" dirty="0">
              <a:solidFill>
                <a:srgbClr val="000000"/>
              </a:solidFill>
            </a:endParaRPr>
          </a:p>
        </p:txBody>
      </p:sp>
    </p:spTree>
    <p:extLst>
      <p:ext uri="{BB962C8B-B14F-4D97-AF65-F5344CB8AC3E}">
        <p14:creationId xmlns:p14="http://schemas.microsoft.com/office/powerpoint/2010/main" val="15136338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342900"/>
            <a:fld id="{D983F1FA-211D-3044-9E35-958DFBC26156}" type="slidenum">
              <a:rPr lang="en-US" smtClean="0">
                <a:solidFill>
                  <a:prstClr val="white"/>
                </a:solidFill>
              </a:rPr>
              <a:pPr defTabSz="3429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defTabSz="342900"/>
            <a:endParaRPr lang="en-US" sz="1350"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2700" dirty="0"/>
              <a:t>Click to edit Slide Maser Style</a:t>
            </a:r>
            <a:endParaRPr lang="en-US" sz="2700" u="sng" dirty="0"/>
          </a:p>
        </p:txBody>
      </p:sp>
    </p:spTree>
    <p:extLst>
      <p:ext uri="{BB962C8B-B14F-4D97-AF65-F5344CB8AC3E}">
        <p14:creationId xmlns:p14="http://schemas.microsoft.com/office/powerpoint/2010/main" val="16223328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8"/>
            <a:ext cx="2133600" cy="365125"/>
          </a:xfrm>
          <a:prstGeom prst="rect">
            <a:avLst/>
          </a:prstGeom>
        </p:spPr>
        <p:txBody>
          <a:bodyPr vert="horz" lIns="68580" tIns="34290" rIns="68580" bIns="3429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900" smtClean="0">
                <a:solidFill>
                  <a:prstClr val="white"/>
                </a:solidFill>
              </a:rPr>
              <a:pPr/>
              <a:t>‹#›</a:t>
            </a:fld>
            <a:endParaRPr lang="en-US" sz="900" dirty="0">
              <a:solidFill>
                <a:prstClr val="white"/>
              </a:solidFill>
            </a:endParaRPr>
          </a:p>
        </p:txBody>
      </p:sp>
    </p:spTree>
    <p:extLst>
      <p:ext uri="{BB962C8B-B14F-4D97-AF65-F5344CB8AC3E}">
        <p14:creationId xmlns:p14="http://schemas.microsoft.com/office/powerpoint/2010/main" val="18395055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4"/>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defTabSz="342900"/>
            <a:endParaRPr lang="en-US" sz="1350"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2700" dirty="0"/>
              <a:t>Click to edit Slide Maser Style</a:t>
            </a:r>
            <a:endParaRPr lang="en-US" sz="2700" u="sng" dirty="0"/>
          </a:p>
        </p:txBody>
      </p:sp>
    </p:spTree>
    <p:extLst>
      <p:ext uri="{BB962C8B-B14F-4D97-AF65-F5344CB8AC3E}">
        <p14:creationId xmlns:p14="http://schemas.microsoft.com/office/powerpoint/2010/main" val="11192165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defTabSz="342900"/>
            <a:endParaRPr lang="en-US" sz="1350"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2700" dirty="0"/>
              <a:t>Click to edit Slide Maser Style</a:t>
            </a:r>
            <a:endParaRPr lang="en-US" sz="2700" u="sng" dirty="0"/>
          </a:p>
        </p:txBody>
      </p:sp>
    </p:spTree>
    <p:extLst>
      <p:ext uri="{BB962C8B-B14F-4D97-AF65-F5344CB8AC3E}">
        <p14:creationId xmlns:p14="http://schemas.microsoft.com/office/powerpoint/2010/main" val="31324729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7"/>
            <a:ext cx="3008313" cy="1162051"/>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147" y="273059"/>
            <a:ext cx="5111751"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11"/>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4350428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05078948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3124200" y="6356450"/>
            <a:ext cx="2895600" cy="365125"/>
          </a:xfrm>
          <a:prstGeom prst="rect">
            <a:avLst/>
          </a:prstGeom>
        </p:spPr>
        <p:txBody>
          <a:bodyPr lIns="91440" tIns="45720" rIns="91440" bIns="45720"/>
          <a:lstStyle>
            <a:lvl1pPr algn="ctr">
              <a:defRPr sz="788"/>
            </a:lvl1pPr>
          </a:lstStyle>
          <a:p>
            <a:pPr defTabSz="342900"/>
            <a:endParaRPr lang="en-US" dirty="0">
              <a:solidFill>
                <a:srgbClr val="000000"/>
              </a:solidFill>
            </a:endParaRP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5057551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179504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3274649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257168"/>
            <a:fld id="{D983F1FA-211D-3044-9E35-958DFBC26156}" type="slidenum">
              <a:rPr lang="en-US" smtClean="0">
                <a:solidFill>
                  <a:prstClr val="white"/>
                </a:solidFill>
              </a:rPr>
              <a:pPr defTabSz="257168"/>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51435" tIns="25719" rIns="51435" bIns="25719" rtlCol="0" anchor="ctr"/>
          <a:lstStyle/>
          <a:p>
            <a:pPr algn="ctr" defTabSz="257168"/>
            <a:endParaRPr lang="en-US" sz="1013"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2025" dirty="0"/>
              <a:t>Click to edit Slide Maser Style</a:t>
            </a:r>
            <a:endParaRPr lang="en-US" sz="2025" u="sng" dirty="0"/>
          </a:p>
        </p:txBody>
      </p:sp>
    </p:spTree>
    <p:extLst>
      <p:ext uri="{BB962C8B-B14F-4D97-AF65-F5344CB8AC3E}">
        <p14:creationId xmlns:p14="http://schemas.microsoft.com/office/powerpoint/2010/main" val="388525613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19521353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68507072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27442451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255624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90472220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95315078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3124200" y="6356444"/>
            <a:ext cx="2895600" cy="365125"/>
          </a:xfrm>
          <a:prstGeom prst="rect">
            <a:avLst/>
          </a:prstGeom>
        </p:spPr>
        <p:txBody>
          <a:bodyPr lIns="91440" tIns="45720" rIns="91440" bIns="45720"/>
          <a:lstStyle>
            <a:lvl1pPr algn="ctr">
              <a:defRPr sz="1050"/>
            </a:lvl1pPr>
          </a:lstStyle>
          <a:p>
            <a:pPr defTabSz="457200"/>
            <a:endParaRPr lang="en-US" dirty="0">
              <a:solidFill>
                <a:srgbClr val="000000"/>
              </a:solidFill>
            </a:endParaRP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173527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34"/>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257168" indent="0" algn="ctr">
              <a:buNone/>
              <a:defRPr>
                <a:solidFill>
                  <a:schemeClr val="tx1">
                    <a:tint val="75000"/>
                  </a:schemeClr>
                </a:solidFill>
              </a:defRPr>
            </a:lvl2pPr>
            <a:lvl3pPr marL="514338" indent="0" algn="ctr">
              <a:buNone/>
              <a:defRPr>
                <a:solidFill>
                  <a:schemeClr val="tx1">
                    <a:tint val="75000"/>
                  </a:schemeClr>
                </a:solidFill>
              </a:defRPr>
            </a:lvl3pPr>
            <a:lvl4pPr marL="771506" indent="0" algn="ctr">
              <a:buNone/>
              <a:defRPr>
                <a:solidFill>
                  <a:schemeClr val="tx1">
                    <a:tint val="75000"/>
                  </a:schemeClr>
                </a:solidFill>
              </a:defRPr>
            </a:lvl4pPr>
            <a:lvl5pPr marL="1028674" indent="0" algn="ctr">
              <a:buNone/>
              <a:defRPr>
                <a:solidFill>
                  <a:schemeClr val="tx1">
                    <a:tint val="75000"/>
                  </a:schemeClr>
                </a:solidFill>
              </a:defRPr>
            </a:lvl5pPr>
            <a:lvl6pPr marL="1285843" indent="0" algn="ctr">
              <a:buNone/>
              <a:defRPr>
                <a:solidFill>
                  <a:schemeClr val="tx1">
                    <a:tint val="75000"/>
                  </a:schemeClr>
                </a:solidFill>
              </a:defRPr>
            </a:lvl6pPr>
            <a:lvl7pPr marL="1543012" indent="0" algn="ctr">
              <a:buNone/>
              <a:defRPr>
                <a:solidFill>
                  <a:schemeClr val="tx1">
                    <a:tint val="75000"/>
                  </a:schemeClr>
                </a:solidFill>
              </a:defRPr>
            </a:lvl7pPr>
            <a:lvl8pPr marL="1800180" indent="0" algn="ctr">
              <a:buNone/>
              <a:defRPr>
                <a:solidFill>
                  <a:schemeClr val="tx1">
                    <a:tint val="75000"/>
                  </a:schemeClr>
                </a:solidFill>
              </a:defRPr>
            </a:lvl8pPr>
            <a:lvl9pPr marL="2057349"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46"/>
            <a:ext cx="2133600" cy="365125"/>
          </a:xfrm>
          <a:prstGeom prst="rect">
            <a:avLst/>
          </a:prstGeom>
        </p:spPr>
        <p:txBody>
          <a:bodyPr vert="horz" lIns="51435" tIns="25719" rIns="51435" bIns="25719"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675" smtClean="0">
                <a:solidFill>
                  <a:prstClr val="white"/>
                </a:solidFill>
              </a:rPr>
              <a:pPr/>
              <a:t>‹#›</a:t>
            </a:fld>
            <a:endParaRPr lang="en-US" sz="675" dirty="0">
              <a:solidFill>
                <a:prstClr val="white"/>
              </a:solidFill>
            </a:endParaRPr>
          </a:p>
        </p:txBody>
      </p:sp>
    </p:spTree>
    <p:extLst>
      <p:ext uri="{BB962C8B-B14F-4D97-AF65-F5344CB8AC3E}">
        <p14:creationId xmlns:p14="http://schemas.microsoft.com/office/powerpoint/2010/main" val="1447980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12"/>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51435" tIns="25719" rIns="51435" bIns="25719" rtlCol="0" anchor="ctr"/>
          <a:lstStyle/>
          <a:p>
            <a:pPr algn="ctr" defTabSz="257168"/>
            <a:endParaRPr lang="en-US" sz="1013"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2025" dirty="0"/>
              <a:t>Click to edit Slide Maser Style</a:t>
            </a:r>
            <a:endParaRPr lang="en-US" sz="2025" u="sng" dirty="0"/>
          </a:p>
        </p:txBody>
      </p:sp>
    </p:spTree>
    <p:extLst>
      <p:ext uri="{BB962C8B-B14F-4D97-AF65-F5344CB8AC3E}">
        <p14:creationId xmlns:p14="http://schemas.microsoft.com/office/powerpoint/2010/main" val="380610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51435" tIns="25719" rIns="51435" bIns="25719" rtlCol="0" anchor="ctr"/>
          <a:lstStyle/>
          <a:p>
            <a:pPr algn="ctr" defTabSz="257168"/>
            <a:endParaRPr lang="en-US" sz="1013"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2025" dirty="0"/>
              <a:t>Click to edit Slide Maser Style</a:t>
            </a:r>
            <a:endParaRPr lang="en-US" sz="2025" u="sng" dirty="0"/>
          </a:p>
        </p:txBody>
      </p:sp>
    </p:spTree>
    <p:extLst>
      <p:ext uri="{BB962C8B-B14F-4D97-AF65-F5344CB8AC3E}">
        <p14:creationId xmlns:p14="http://schemas.microsoft.com/office/powerpoint/2010/main" val="276669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55"/>
            <a:ext cx="3008313" cy="1162051"/>
          </a:xfrm>
        </p:spPr>
        <p:txBody>
          <a:bodyPr anchor="b"/>
          <a:lstStyle>
            <a:lvl1pPr algn="l">
              <a:defRPr sz="1125" b="1"/>
            </a:lvl1pPr>
          </a:lstStyle>
          <a:p>
            <a:r>
              <a:rPr lang="en-US"/>
              <a:t>Click to edit Master title style</a:t>
            </a:r>
          </a:p>
        </p:txBody>
      </p:sp>
      <p:sp>
        <p:nvSpPr>
          <p:cNvPr id="3" name="Content Placeholder 2"/>
          <p:cNvSpPr>
            <a:spLocks noGrp="1"/>
          </p:cNvSpPr>
          <p:nvPr>
            <p:ph idx="1"/>
          </p:nvPr>
        </p:nvSpPr>
        <p:spPr>
          <a:xfrm>
            <a:off x="3575147" y="273067"/>
            <a:ext cx="5111751" cy="5853113"/>
          </a:xfrm>
        </p:spPr>
        <p:txBody>
          <a:bodyPr/>
          <a:lstStyle>
            <a:lvl1pPr>
              <a:defRPr sz="1800"/>
            </a:lvl1pPr>
            <a:lvl2pPr>
              <a:defRPr sz="1575"/>
            </a:lvl2pPr>
            <a:lvl3pPr>
              <a:defRPr sz="1351"/>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13"/>
            <a:ext cx="3008313" cy="4691063"/>
          </a:xfrm>
        </p:spPr>
        <p:txBody>
          <a:bodyPr/>
          <a:lstStyle>
            <a:lvl1pPr marL="0" indent="0">
              <a:buNone/>
              <a:defRPr sz="788"/>
            </a:lvl1pPr>
            <a:lvl2pPr marL="257168" indent="0">
              <a:buNone/>
              <a:defRPr sz="675"/>
            </a:lvl2pPr>
            <a:lvl3pPr marL="514338" indent="0">
              <a:buNone/>
              <a:defRPr sz="563"/>
            </a:lvl3pPr>
            <a:lvl4pPr marL="771506" indent="0">
              <a:buNone/>
              <a:defRPr sz="507"/>
            </a:lvl4pPr>
            <a:lvl5pPr marL="1028674" indent="0">
              <a:buNone/>
              <a:defRPr sz="507"/>
            </a:lvl5pPr>
            <a:lvl6pPr marL="1285843" indent="0">
              <a:buNone/>
              <a:defRPr sz="507"/>
            </a:lvl6pPr>
            <a:lvl7pPr marL="1543012" indent="0">
              <a:buNone/>
              <a:defRPr sz="507"/>
            </a:lvl7pPr>
            <a:lvl8pPr marL="1800180" indent="0">
              <a:buNone/>
              <a:defRPr sz="507"/>
            </a:lvl8pPr>
            <a:lvl9pPr marL="2057349" indent="0">
              <a:buNone/>
              <a:defRPr sz="507"/>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605411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351477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3124200" y="6356458"/>
            <a:ext cx="2895600" cy="365125"/>
          </a:xfrm>
          <a:prstGeom prst="rect">
            <a:avLst/>
          </a:prstGeom>
        </p:spPr>
        <p:txBody>
          <a:bodyPr lIns="91440" tIns="45720" rIns="91440" bIns="45720"/>
          <a:lstStyle>
            <a:lvl1pPr algn="ctr">
              <a:defRPr sz="591"/>
            </a:lvl1pPr>
          </a:lstStyle>
          <a:p>
            <a:pPr defTabSz="257168"/>
            <a:endParaRPr lang="en-US" dirty="0">
              <a:solidFill>
                <a:srgbClr val="000000"/>
              </a:solidFill>
            </a:endParaRP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898658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image" Target="../media/image2.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1.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image" Target="../media/image2.png"/><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1.png"/><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image" Target="../media/image2.png"/><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image" Target="../media/image1.png"/><Relationship Id="rId5" Type="http://schemas.openxmlformats.org/officeDocument/2006/relationships/slideLayout" Target="../slideLayouts/slideLayout32.xml"/><Relationship Id="rId10" Type="http://schemas.openxmlformats.org/officeDocument/2006/relationships/theme" Target="../theme/theme4.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5"/>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94"/>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51435" tIns="25719" rIns="51435" bIns="25719" rtlCol="0" anchor="ctr"/>
          <a:lstStyle/>
          <a:p>
            <a:pPr algn="ctr" defTabSz="257168"/>
            <a:endParaRPr lang="en-US" sz="1013" dirty="0">
              <a:solidFill>
                <a:prstClr val="white"/>
              </a:solidFill>
            </a:endParaRPr>
          </a:p>
        </p:txBody>
      </p:sp>
      <p:sp>
        <p:nvSpPr>
          <p:cNvPr id="6" name="Slide Number Placeholder 5"/>
          <p:cNvSpPr>
            <a:spLocks noGrp="1"/>
          </p:cNvSpPr>
          <p:nvPr>
            <p:ph type="sldNum" sz="quarter" idx="4"/>
          </p:nvPr>
        </p:nvSpPr>
        <p:spPr>
          <a:xfrm>
            <a:off x="8686800" y="6400246"/>
            <a:ext cx="384630" cy="365125"/>
          </a:xfrm>
          <a:prstGeom prst="rect">
            <a:avLst/>
          </a:prstGeom>
        </p:spPr>
        <p:txBody>
          <a:bodyPr vert="horz" lIns="91440" tIns="45720" rIns="91440" bIns="45720" rtlCol="0" anchor="ctr"/>
          <a:lstStyle>
            <a:lvl1pPr algn="r">
              <a:defRPr sz="675">
                <a:solidFill>
                  <a:schemeClr val="bg1"/>
                </a:solidFill>
              </a:defRPr>
            </a:lvl1pPr>
          </a:lstStyle>
          <a:p>
            <a:pPr defTabSz="257168"/>
            <a:fld id="{D983F1FA-211D-3044-9E35-958DFBC26156}" type="slidenum">
              <a:rPr lang="en-US" smtClean="0">
                <a:solidFill>
                  <a:prstClr val="white"/>
                </a:solidFill>
              </a:rPr>
              <a:pPr defTabSz="257168"/>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199919" y="6184208"/>
            <a:ext cx="2563091" cy="641708"/>
          </a:xfrm>
          <a:prstGeom prst="rect">
            <a:avLst/>
          </a:prstGeom>
        </p:spPr>
      </p:pic>
    </p:spTree>
    <p:extLst>
      <p:ext uri="{BB962C8B-B14F-4D97-AF65-F5344CB8AC3E}">
        <p14:creationId xmlns:p14="http://schemas.microsoft.com/office/powerpoint/2010/main" val="20949012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ctr" defTabSz="257168" rtl="0" eaLnBrk="1" latinLnBrk="0" hangingPunct="1">
        <a:spcBef>
          <a:spcPct val="0"/>
        </a:spcBef>
        <a:buNone/>
        <a:defRPr sz="2475" kern="1200">
          <a:solidFill>
            <a:schemeClr val="tx1"/>
          </a:solidFill>
          <a:latin typeface="+mj-lt"/>
          <a:ea typeface="+mj-ea"/>
          <a:cs typeface="+mj-cs"/>
        </a:defRPr>
      </a:lvl1pPr>
    </p:titleStyle>
    <p:bodyStyle>
      <a:lvl1pPr marL="192877" indent="-192877" algn="l" defTabSz="257168" rtl="0" eaLnBrk="1" latinLnBrk="0" hangingPunct="1">
        <a:spcBef>
          <a:spcPct val="20000"/>
        </a:spcBef>
        <a:buFont typeface="Arial"/>
        <a:buChar char="•"/>
        <a:defRPr sz="1800" kern="1200">
          <a:solidFill>
            <a:schemeClr val="tx1"/>
          </a:solidFill>
          <a:latin typeface="+mn-lt"/>
          <a:ea typeface="+mn-ea"/>
          <a:cs typeface="+mn-cs"/>
        </a:defRPr>
      </a:lvl1pPr>
      <a:lvl2pPr marL="417900" indent="-160731" algn="l" defTabSz="257168" rtl="0" eaLnBrk="1" latinLnBrk="0" hangingPunct="1">
        <a:spcBef>
          <a:spcPct val="20000"/>
        </a:spcBef>
        <a:buFont typeface="Arial"/>
        <a:buChar char="–"/>
        <a:defRPr sz="1575" kern="1200">
          <a:solidFill>
            <a:schemeClr val="tx1"/>
          </a:solidFill>
          <a:latin typeface="+mn-lt"/>
          <a:ea typeface="+mn-ea"/>
          <a:cs typeface="+mn-cs"/>
        </a:defRPr>
      </a:lvl2pPr>
      <a:lvl3pPr marL="642923" indent="-128585" algn="l" defTabSz="257168" rtl="0" eaLnBrk="1" latinLnBrk="0" hangingPunct="1">
        <a:spcBef>
          <a:spcPct val="20000"/>
        </a:spcBef>
        <a:buFont typeface="Arial"/>
        <a:buChar char="•"/>
        <a:defRPr sz="1351" kern="1200">
          <a:solidFill>
            <a:schemeClr val="tx1"/>
          </a:solidFill>
          <a:latin typeface="+mn-lt"/>
          <a:ea typeface="+mn-ea"/>
          <a:cs typeface="+mn-cs"/>
        </a:defRPr>
      </a:lvl3pPr>
      <a:lvl4pPr marL="900091" indent="-128585" algn="l" defTabSz="257168" rtl="0" eaLnBrk="1" latinLnBrk="0" hangingPunct="1">
        <a:spcBef>
          <a:spcPct val="20000"/>
        </a:spcBef>
        <a:buFont typeface="Arial"/>
        <a:buChar char="–"/>
        <a:defRPr sz="1125" kern="1200">
          <a:solidFill>
            <a:schemeClr val="tx1"/>
          </a:solidFill>
          <a:latin typeface="+mn-lt"/>
          <a:ea typeface="+mn-ea"/>
          <a:cs typeface="+mn-cs"/>
        </a:defRPr>
      </a:lvl4pPr>
      <a:lvl5pPr marL="1157259" indent="-128585" algn="l" defTabSz="257168" rtl="0" eaLnBrk="1" latinLnBrk="0" hangingPunct="1">
        <a:spcBef>
          <a:spcPct val="20000"/>
        </a:spcBef>
        <a:buFont typeface="Arial"/>
        <a:buChar char="»"/>
        <a:defRPr sz="1125" kern="1200">
          <a:solidFill>
            <a:schemeClr val="tx1"/>
          </a:solidFill>
          <a:latin typeface="+mn-lt"/>
          <a:ea typeface="+mn-ea"/>
          <a:cs typeface="+mn-cs"/>
        </a:defRPr>
      </a:lvl5pPr>
      <a:lvl6pPr marL="1414427" indent="-128585" algn="l" defTabSz="257168" rtl="0" eaLnBrk="1" latinLnBrk="0" hangingPunct="1">
        <a:spcBef>
          <a:spcPct val="20000"/>
        </a:spcBef>
        <a:buFont typeface="Arial"/>
        <a:buChar char="•"/>
        <a:defRPr sz="1125" kern="1200">
          <a:solidFill>
            <a:schemeClr val="tx1"/>
          </a:solidFill>
          <a:latin typeface="+mn-lt"/>
          <a:ea typeface="+mn-ea"/>
          <a:cs typeface="+mn-cs"/>
        </a:defRPr>
      </a:lvl6pPr>
      <a:lvl7pPr marL="1671597" indent="-128585" algn="l" defTabSz="257168" rtl="0" eaLnBrk="1" latinLnBrk="0" hangingPunct="1">
        <a:spcBef>
          <a:spcPct val="20000"/>
        </a:spcBef>
        <a:buFont typeface="Arial"/>
        <a:buChar char="•"/>
        <a:defRPr sz="1125" kern="1200">
          <a:solidFill>
            <a:schemeClr val="tx1"/>
          </a:solidFill>
          <a:latin typeface="+mn-lt"/>
          <a:ea typeface="+mn-ea"/>
          <a:cs typeface="+mn-cs"/>
        </a:defRPr>
      </a:lvl7pPr>
      <a:lvl8pPr marL="1928765" indent="-128585" algn="l" defTabSz="257168" rtl="0" eaLnBrk="1" latinLnBrk="0" hangingPunct="1">
        <a:spcBef>
          <a:spcPct val="20000"/>
        </a:spcBef>
        <a:buFont typeface="Arial"/>
        <a:buChar char="•"/>
        <a:defRPr sz="1125" kern="1200">
          <a:solidFill>
            <a:schemeClr val="tx1"/>
          </a:solidFill>
          <a:latin typeface="+mn-lt"/>
          <a:ea typeface="+mn-ea"/>
          <a:cs typeface="+mn-cs"/>
        </a:defRPr>
      </a:lvl8pPr>
      <a:lvl9pPr marL="2185933" indent="-128585" algn="l" defTabSz="257168" rtl="0" eaLnBrk="1" latinLnBrk="0" hangingPunct="1">
        <a:spcBef>
          <a:spcPct val="20000"/>
        </a:spcBef>
        <a:buFont typeface="Arial"/>
        <a:buChar char="•"/>
        <a:defRPr sz="1125" kern="1200">
          <a:solidFill>
            <a:schemeClr val="tx1"/>
          </a:solidFill>
          <a:latin typeface="+mn-lt"/>
          <a:ea typeface="+mn-ea"/>
          <a:cs typeface="+mn-cs"/>
        </a:defRPr>
      </a:lvl9pPr>
    </p:bodyStyle>
    <p:otherStyle>
      <a:defPPr>
        <a:defRPr lang="en-US"/>
      </a:defPPr>
      <a:lvl1pPr marL="0" algn="l" defTabSz="257168" rtl="0" eaLnBrk="1" latinLnBrk="0" hangingPunct="1">
        <a:defRPr sz="1013" kern="1200">
          <a:solidFill>
            <a:schemeClr val="tx1"/>
          </a:solidFill>
          <a:latin typeface="+mn-lt"/>
          <a:ea typeface="+mn-ea"/>
          <a:cs typeface="+mn-cs"/>
        </a:defRPr>
      </a:lvl1pPr>
      <a:lvl2pPr marL="257168" algn="l" defTabSz="257168" rtl="0" eaLnBrk="1" latinLnBrk="0" hangingPunct="1">
        <a:defRPr sz="1013" kern="1200">
          <a:solidFill>
            <a:schemeClr val="tx1"/>
          </a:solidFill>
          <a:latin typeface="+mn-lt"/>
          <a:ea typeface="+mn-ea"/>
          <a:cs typeface="+mn-cs"/>
        </a:defRPr>
      </a:lvl2pPr>
      <a:lvl3pPr marL="514338" algn="l" defTabSz="257168" rtl="0" eaLnBrk="1" latinLnBrk="0" hangingPunct="1">
        <a:defRPr sz="1013" kern="1200">
          <a:solidFill>
            <a:schemeClr val="tx1"/>
          </a:solidFill>
          <a:latin typeface="+mn-lt"/>
          <a:ea typeface="+mn-ea"/>
          <a:cs typeface="+mn-cs"/>
        </a:defRPr>
      </a:lvl3pPr>
      <a:lvl4pPr marL="771506" algn="l" defTabSz="257168" rtl="0" eaLnBrk="1" latinLnBrk="0" hangingPunct="1">
        <a:defRPr sz="1013" kern="1200">
          <a:solidFill>
            <a:schemeClr val="tx1"/>
          </a:solidFill>
          <a:latin typeface="+mn-lt"/>
          <a:ea typeface="+mn-ea"/>
          <a:cs typeface="+mn-cs"/>
        </a:defRPr>
      </a:lvl4pPr>
      <a:lvl5pPr marL="1028674" algn="l" defTabSz="257168" rtl="0" eaLnBrk="1" latinLnBrk="0" hangingPunct="1">
        <a:defRPr sz="1013" kern="1200">
          <a:solidFill>
            <a:schemeClr val="tx1"/>
          </a:solidFill>
          <a:latin typeface="+mn-lt"/>
          <a:ea typeface="+mn-ea"/>
          <a:cs typeface="+mn-cs"/>
        </a:defRPr>
      </a:lvl5pPr>
      <a:lvl6pPr marL="1285843" algn="l" defTabSz="257168" rtl="0" eaLnBrk="1" latinLnBrk="0" hangingPunct="1">
        <a:defRPr sz="1013" kern="1200">
          <a:solidFill>
            <a:schemeClr val="tx1"/>
          </a:solidFill>
          <a:latin typeface="+mn-lt"/>
          <a:ea typeface="+mn-ea"/>
          <a:cs typeface="+mn-cs"/>
        </a:defRPr>
      </a:lvl6pPr>
      <a:lvl7pPr marL="1543012" algn="l" defTabSz="257168" rtl="0" eaLnBrk="1" latinLnBrk="0" hangingPunct="1">
        <a:defRPr sz="1013" kern="1200">
          <a:solidFill>
            <a:schemeClr val="tx1"/>
          </a:solidFill>
          <a:latin typeface="+mn-lt"/>
          <a:ea typeface="+mn-ea"/>
          <a:cs typeface="+mn-cs"/>
        </a:defRPr>
      </a:lvl7pPr>
      <a:lvl8pPr marL="1800180" algn="l" defTabSz="257168" rtl="0" eaLnBrk="1" latinLnBrk="0" hangingPunct="1">
        <a:defRPr sz="1013" kern="1200">
          <a:solidFill>
            <a:schemeClr val="tx1"/>
          </a:solidFill>
          <a:latin typeface="+mn-lt"/>
          <a:ea typeface="+mn-ea"/>
          <a:cs typeface="+mn-cs"/>
        </a:defRPr>
      </a:lvl8pPr>
      <a:lvl9pPr marL="2057349" algn="l" defTabSz="257168" rtl="0" eaLnBrk="1" latinLnBrk="0" hangingPunct="1">
        <a:defRPr sz="101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5"/>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9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51435" tIns="25718" rIns="51435" bIns="25718" rtlCol="0" anchor="ctr"/>
          <a:lstStyle/>
          <a:p>
            <a:pPr algn="ctr" defTabSz="257175"/>
            <a:endParaRPr lang="en-US" sz="1013" dirty="0">
              <a:solidFill>
                <a:prstClr val="white"/>
              </a:solidFill>
            </a:endParaRPr>
          </a:p>
        </p:txBody>
      </p:sp>
      <p:sp>
        <p:nvSpPr>
          <p:cNvPr id="6" name="Slide Number Placeholder 5"/>
          <p:cNvSpPr>
            <a:spLocks noGrp="1"/>
          </p:cNvSpPr>
          <p:nvPr>
            <p:ph type="sldNum" sz="quarter" idx="4"/>
          </p:nvPr>
        </p:nvSpPr>
        <p:spPr>
          <a:xfrm>
            <a:off x="8686800" y="6400242"/>
            <a:ext cx="384630" cy="365125"/>
          </a:xfrm>
          <a:prstGeom prst="rect">
            <a:avLst/>
          </a:prstGeom>
        </p:spPr>
        <p:txBody>
          <a:bodyPr vert="horz" lIns="91440" tIns="45720" rIns="91440" bIns="45720" rtlCol="0" anchor="ctr"/>
          <a:lstStyle>
            <a:lvl1pPr algn="r">
              <a:defRPr sz="675">
                <a:solidFill>
                  <a:schemeClr val="bg1"/>
                </a:solidFill>
              </a:defRPr>
            </a:lvl1pPr>
          </a:lstStyle>
          <a:p>
            <a:pPr defTabSz="257175"/>
            <a:fld id="{D983F1FA-211D-3044-9E35-958DFBC26156}" type="slidenum">
              <a:rPr lang="en-US" smtClean="0">
                <a:solidFill>
                  <a:prstClr val="white"/>
                </a:solidFill>
              </a:rPr>
              <a:pPr defTabSz="257175"/>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199917" y="6184208"/>
            <a:ext cx="2563091" cy="641708"/>
          </a:xfrm>
          <a:prstGeom prst="rect">
            <a:avLst/>
          </a:prstGeom>
        </p:spPr>
      </p:pic>
    </p:spTree>
    <p:extLst>
      <p:ext uri="{BB962C8B-B14F-4D97-AF65-F5344CB8AC3E}">
        <p14:creationId xmlns:p14="http://schemas.microsoft.com/office/powerpoint/2010/main" val="291595274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hf hdr="0" ftr="0" dt="0"/>
  <p:txStyles>
    <p:titleStyle>
      <a:lvl1pPr algn="ctr" defTabSz="257175" rtl="0" eaLnBrk="1" latinLnBrk="0" hangingPunct="1">
        <a:spcBef>
          <a:spcPct val="0"/>
        </a:spcBef>
        <a:buNone/>
        <a:defRPr sz="2475" kern="1200">
          <a:solidFill>
            <a:schemeClr val="tx1"/>
          </a:solidFill>
          <a:latin typeface="+mj-lt"/>
          <a:ea typeface="+mj-ea"/>
          <a:cs typeface="+mj-cs"/>
        </a:defRPr>
      </a:lvl1pPr>
    </p:titleStyle>
    <p:bodyStyle>
      <a:lvl1pPr marL="192881" indent="-192881" algn="l" defTabSz="257175" rtl="0" eaLnBrk="1" latinLnBrk="0" hangingPunct="1">
        <a:spcBef>
          <a:spcPct val="20000"/>
        </a:spcBef>
        <a:buFont typeface="Arial"/>
        <a:buChar char="•"/>
        <a:defRPr sz="1800" kern="1200">
          <a:solidFill>
            <a:schemeClr val="tx1"/>
          </a:solidFill>
          <a:latin typeface="+mn-lt"/>
          <a:ea typeface="+mn-ea"/>
          <a:cs typeface="+mn-cs"/>
        </a:defRPr>
      </a:lvl1pPr>
      <a:lvl2pPr marL="417910" indent="-160735" algn="l" defTabSz="257175" rtl="0" eaLnBrk="1" latinLnBrk="0" hangingPunct="1">
        <a:spcBef>
          <a:spcPct val="20000"/>
        </a:spcBef>
        <a:buFont typeface="Arial"/>
        <a:buChar char="–"/>
        <a:defRPr sz="1575" kern="1200">
          <a:solidFill>
            <a:schemeClr val="tx1"/>
          </a:solidFill>
          <a:latin typeface="+mn-lt"/>
          <a:ea typeface="+mn-ea"/>
          <a:cs typeface="+mn-cs"/>
        </a:defRPr>
      </a:lvl2pPr>
      <a:lvl3pPr marL="642938" indent="-128588" algn="l" defTabSz="257175" rtl="0" eaLnBrk="1" latinLnBrk="0" hangingPunct="1">
        <a:spcBef>
          <a:spcPct val="20000"/>
        </a:spcBef>
        <a:buFont typeface="Arial"/>
        <a:buChar char="•"/>
        <a:defRPr sz="1350" kern="1200">
          <a:solidFill>
            <a:schemeClr val="tx1"/>
          </a:solidFill>
          <a:latin typeface="+mn-lt"/>
          <a:ea typeface="+mn-ea"/>
          <a:cs typeface="+mn-cs"/>
        </a:defRPr>
      </a:lvl3pPr>
      <a:lvl4pPr marL="900113" indent="-128588" algn="l" defTabSz="257175" rtl="0" eaLnBrk="1" latinLnBrk="0" hangingPunct="1">
        <a:spcBef>
          <a:spcPct val="20000"/>
        </a:spcBef>
        <a:buFont typeface="Arial"/>
        <a:buChar char="–"/>
        <a:defRPr sz="1125" kern="1200">
          <a:solidFill>
            <a:schemeClr val="tx1"/>
          </a:solidFill>
          <a:latin typeface="+mn-lt"/>
          <a:ea typeface="+mn-ea"/>
          <a:cs typeface="+mn-cs"/>
        </a:defRPr>
      </a:lvl4pPr>
      <a:lvl5pPr marL="1157288" indent="-128588" algn="l" defTabSz="257175" rtl="0" eaLnBrk="1" latinLnBrk="0" hangingPunct="1">
        <a:spcBef>
          <a:spcPct val="20000"/>
        </a:spcBef>
        <a:buFont typeface="Arial"/>
        <a:buChar char="»"/>
        <a:defRPr sz="1125" kern="1200">
          <a:solidFill>
            <a:schemeClr val="tx1"/>
          </a:solidFill>
          <a:latin typeface="+mn-lt"/>
          <a:ea typeface="+mn-ea"/>
          <a:cs typeface="+mn-cs"/>
        </a:defRPr>
      </a:lvl5pPr>
      <a:lvl6pPr marL="1414463" indent="-128588" algn="l" defTabSz="257175" rtl="0" eaLnBrk="1" latinLnBrk="0" hangingPunct="1">
        <a:spcBef>
          <a:spcPct val="20000"/>
        </a:spcBef>
        <a:buFont typeface="Arial"/>
        <a:buChar char="•"/>
        <a:defRPr sz="1125" kern="1200">
          <a:solidFill>
            <a:schemeClr val="tx1"/>
          </a:solidFill>
          <a:latin typeface="+mn-lt"/>
          <a:ea typeface="+mn-ea"/>
          <a:cs typeface="+mn-cs"/>
        </a:defRPr>
      </a:lvl6pPr>
      <a:lvl7pPr marL="1671638" indent="-128588" algn="l" defTabSz="257175" rtl="0" eaLnBrk="1" latinLnBrk="0" hangingPunct="1">
        <a:spcBef>
          <a:spcPct val="20000"/>
        </a:spcBef>
        <a:buFont typeface="Arial"/>
        <a:buChar char="•"/>
        <a:defRPr sz="1125" kern="1200">
          <a:solidFill>
            <a:schemeClr val="tx1"/>
          </a:solidFill>
          <a:latin typeface="+mn-lt"/>
          <a:ea typeface="+mn-ea"/>
          <a:cs typeface="+mn-cs"/>
        </a:defRPr>
      </a:lvl7pPr>
      <a:lvl8pPr marL="1928813" indent="-128588" algn="l" defTabSz="257175" rtl="0" eaLnBrk="1" latinLnBrk="0" hangingPunct="1">
        <a:spcBef>
          <a:spcPct val="20000"/>
        </a:spcBef>
        <a:buFont typeface="Arial"/>
        <a:buChar char="•"/>
        <a:defRPr sz="1125" kern="1200">
          <a:solidFill>
            <a:schemeClr val="tx1"/>
          </a:solidFill>
          <a:latin typeface="+mn-lt"/>
          <a:ea typeface="+mn-ea"/>
          <a:cs typeface="+mn-cs"/>
        </a:defRPr>
      </a:lvl8pPr>
      <a:lvl9pPr marL="2185988" indent="-128588" algn="l" defTabSz="257175" rtl="0" eaLnBrk="1" latinLnBrk="0" hangingPunct="1">
        <a:spcBef>
          <a:spcPct val="20000"/>
        </a:spcBef>
        <a:buFont typeface="Arial"/>
        <a:buChar char="•"/>
        <a:defRPr sz="1125" kern="1200">
          <a:solidFill>
            <a:schemeClr val="tx1"/>
          </a:solidFill>
          <a:latin typeface="+mn-lt"/>
          <a:ea typeface="+mn-ea"/>
          <a:cs typeface="+mn-cs"/>
        </a:defRPr>
      </a:lvl9pPr>
    </p:bodyStyle>
    <p:otherStyle>
      <a:defPPr>
        <a:defRPr lang="en-US"/>
      </a:defPPr>
      <a:lvl1pPr marL="0" algn="l" defTabSz="257175" rtl="0" eaLnBrk="1" latinLnBrk="0" hangingPunct="1">
        <a:defRPr sz="1013" kern="1200">
          <a:solidFill>
            <a:schemeClr val="tx1"/>
          </a:solidFill>
          <a:latin typeface="+mn-lt"/>
          <a:ea typeface="+mn-ea"/>
          <a:cs typeface="+mn-cs"/>
        </a:defRPr>
      </a:lvl1pPr>
      <a:lvl2pPr marL="257175" algn="l" defTabSz="257175" rtl="0" eaLnBrk="1" latinLnBrk="0" hangingPunct="1">
        <a:defRPr sz="1013" kern="1200">
          <a:solidFill>
            <a:schemeClr val="tx1"/>
          </a:solidFill>
          <a:latin typeface="+mn-lt"/>
          <a:ea typeface="+mn-ea"/>
          <a:cs typeface="+mn-cs"/>
        </a:defRPr>
      </a:lvl2pPr>
      <a:lvl3pPr marL="514350" algn="l" defTabSz="257175" rtl="0" eaLnBrk="1" latinLnBrk="0" hangingPunct="1">
        <a:defRPr sz="1013" kern="1200">
          <a:solidFill>
            <a:schemeClr val="tx1"/>
          </a:solidFill>
          <a:latin typeface="+mn-lt"/>
          <a:ea typeface="+mn-ea"/>
          <a:cs typeface="+mn-cs"/>
        </a:defRPr>
      </a:lvl3pPr>
      <a:lvl4pPr marL="771525" algn="l" defTabSz="257175" rtl="0" eaLnBrk="1" latinLnBrk="0" hangingPunct="1">
        <a:defRPr sz="1013" kern="1200">
          <a:solidFill>
            <a:schemeClr val="tx1"/>
          </a:solidFill>
          <a:latin typeface="+mn-lt"/>
          <a:ea typeface="+mn-ea"/>
          <a:cs typeface="+mn-cs"/>
        </a:defRPr>
      </a:lvl4pPr>
      <a:lvl5pPr marL="1028700" algn="l" defTabSz="257175" rtl="0" eaLnBrk="1" latinLnBrk="0" hangingPunct="1">
        <a:defRPr sz="1013" kern="1200">
          <a:solidFill>
            <a:schemeClr val="tx1"/>
          </a:solidFill>
          <a:latin typeface="+mn-lt"/>
          <a:ea typeface="+mn-ea"/>
          <a:cs typeface="+mn-cs"/>
        </a:defRPr>
      </a:lvl5pPr>
      <a:lvl6pPr marL="1285875" algn="l" defTabSz="257175" rtl="0" eaLnBrk="1" latinLnBrk="0" hangingPunct="1">
        <a:defRPr sz="1013" kern="1200">
          <a:solidFill>
            <a:schemeClr val="tx1"/>
          </a:solidFill>
          <a:latin typeface="+mn-lt"/>
          <a:ea typeface="+mn-ea"/>
          <a:cs typeface="+mn-cs"/>
        </a:defRPr>
      </a:lvl6pPr>
      <a:lvl7pPr marL="1543050" algn="l" defTabSz="257175" rtl="0" eaLnBrk="1" latinLnBrk="0" hangingPunct="1">
        <a:defRPr sz="1013" kern="1200">
          <a:solidFill>
            <a:schemeClr val="tx1"/>
          </a:solidFill>
          <a:latin typeface="+mn-lt"/>
          <a:ea typeface="+mn-ea"/>
          <a:cs typeface="+mn-cs"/>
        </a:defRPr>
      </a:lvl7pPr>
      <a:lvl8pPr marL="1800225" algn="l" defTabSz="257175" rtl="0" eaLnBrk="1" latinLnBrk="0" hangingPunct="1">
        <a:defRPr sz="1013" kern="1200">
          <a:solidFill>
            <a:schemeClr val="tx1"/>
          </a:solidFill>
          <a:latin typeface="+mn-lt"/>
          <a:ea typeface="+mn-ea"/>
          <a:cs typeface="+mn-cs"/>
        </a:defRPr>
      </a:lvl8pPr>
      <a:lvl9pPr marL="2057400" algn="l" defTabSz="257175" rtl="0" eaLnBrk="1" latinLnBrk="0" hangingPunct="1">
        <a:defRPr sz="1013"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5"/>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6"/>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defTabSz="342900"/>
            <a:endParaRPr lang="en-US" sz="1350" dirty="0">
              <a:solidFill>
                <a:prstClr val="white"/>
              </a:solidFill>
            </a:endParaRPr>
          </a:p>
        </p:txBody>
      </p:sp>
      <p:sp>
        <p:nvSpPr>
          <p:cNvPr id="6" name="Slide Number Placeholder 5"/>
          <p:cNvSpPr>
            <a:spLocks noGrp="1"/>
          </p:cNvSpPr>
          <p:nvPr>
            <p:ph type="sldNum" sz="quarter" idx="4"/>
          </p:nvPr>
        </p:nvSpPr>
        <p:spPr>
          <a:xfrm>
            <a:off x="8686800" y="6400238"/>
            <a:ext cx="384630" cy="365125"/>
          </a:xfrm>
          <a:prstGeom prst="rect">
            <a:avLst/>
          </a:prstGeom>
        </p:spPr>
        <p:txBody>
          <a:bodyPr vert="horz" lIns="91440" tIns="45720" rIns="91440" bIns="45720" rtlCol="0" anchor="ctr"/>
          <a:lstStyle>
            <a:lvl1pPr algn="r">
              <a:defRPr sz="900">
                <a:solidFill>
                  <a:schemeClr val="bg1"/>
                </a:solidFill>
              </a:defRPr>
            </a:lvl1pPr>
          </a:lstStyle>
          <a:p>
            <a:pPr defTabSz="342900"/>
            <a:fld id="{D983F1FA-211D-3044-9E35-958DFBC26156}" type="slidenum">
              <a:rPr lang="en-US" smtClean="0">
                <a:solidFill>
                  <a:prstClr val="white"/>
                </a:solidFill>
              </a:rPr>
              <a:pPr defTabSz="3429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199915" y="6184208"/>
            <a:ext cx="2563091" cy="641708"/>
          </a:xfrm>
          <a:prstGeom prst="rect">
            <a:avLst/>
          </a:prstGeom>
        </p:spPr>
      </p:pic>
    </p:spTree>
    <p:extLst>
      <p:ext uri="{BB962C8B-B14F-4D97-AF65-F5344CB8AC3E}">
        <p14:creationId xmlns:p14="http://schemas.microsoft.com/office/powerpoint/2010/main" val="1197514440"/>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Lst>
  <p:hf hdr="0" ftr="0" dt="0"/>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Tree>
    <p:extLst>
      <p:ext uri="{BB962C8B-B14F-4D97-AF65-F5344CB8AC3E}">
        <p14:creationId xmlns:p14="http://schemas.microsoft.com/office/powerpoint/2010/main" val="294175271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mailto:osdbu@va.gov" TargetMode="External"/><Relationship Id="rId7" Type="http://schemas.openxmlformats.org/officeDocument/2006/relationships/hyperlink" Target="https://www.youtube.com/c/VAOSDBU" TargetMode="External"/><Relationship Id="rId2" Type="http://schemas.openxmlformats.org/officeDocument/2006/relationships/notesSlide" Target="../notesSlides/notesSlide12.xml"/><Relationship Id="rId1" Type="http://schemas.openxmlformats.org/officeDocument/2006/relationships/slideLayout" Target="../slideLayouts/slideLayout14.xml"/><Relationship Id="rId6" Type="http://schemas.openxmlformats.org/officeDocument/2006/relationships/hyperlink" Target="https://www.facebook.com/VAVetBiz/" TargetMode="External"/><Relationship Id="rId5" Type="http://schemas.openxmlformats.org/officeDocument/2006/relationships/hyperlink" Target="https://twitter.com/VAVetBiz" TargetMode="External"/><Relationship Id="rId10" Type="http://schemas.openxmlformats.org/officeDocument/2006/relationships/image" Target="../media/image8.png"/><Relationship Id="rId4" Type="http://schemas.openxmlformats.org/officeDocument/2006/relationships/hyperlink" Target="https://www.va.gov/osdbu/" TargetMode="External"/><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3" Type="http://schemas.openxmlformats.org/officeDocument/2006/relationships/hyperlink" Target="https://www.va.gov/osdbu" TargetMode="External"/><Relationship Id="rId2" Type="http://schemas.openxmlformats.org/officeDocument/2006/relationships/notesSlide" Target="../notesSlides/notesSlide9.xml"/><Relationship Id="rId1" Type="http://schemas.openxmlformats.org/officeDocument/2006/relationships/slideLayout" Target="../slideLayouts/slideLayout23.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a:solidFill>
                  <a:prstClr val="white"/>
                </a:solidFill>
                <a:latin typeface="Calibri"/>
              </a:rPr>
              <a:pPr/>
              <a:t>1</a:t>
            </a:fld>
            <a:endParaRPr lang="en-US" dirty="0">
              <a:solidFill>
                <a:prstClr val="white"/>
              </a:solidFill>
              <a:latin typeface="Calibri"/>
            </a:endParaRPr>
          </a:p>
        </p:txBody>
      </p:sp>
      <p:sp>
        <p:nvSpPr>
          <p:cNvPr id="2" name="Content Placeholder 1" descr="Doing Business with VA, Tom Leney presenting" title="Title"/>
          <p:cNvSpPr>
            <a:spLocks noGrp="1"/>
          </p:cNvSpPr>
          <p:nvPr>
            <p:ph idx="1"/>
          </p:nvPr>
        </p:nvSpPr>
        <p:spPr>
          <a:xfrm>
            <a:off x="485775" y="1228725"/>
            <a:ext cx="7943850" cy="2838451"/>
          </a:xfrm>
          <a:noFill/>
          <a:ln w="28575">
            <a:solidFill>
              <a:schemeClr val="bg1"/>
            </a:solidFill>
          </a:ln>
        </p:spPr>
        <p:txBody>
          <a:bodyPr>
            <a:noAutofit/>
          </a:bodyPr>
          <a:lstStyle/>
          <a:p>
            <a:pPr marL="0" indent="0" algn="ctr">
              <a:buNone/>
            </a:pPr>
            <a:endParaRPr lang="en-US" sz="1575" b="1" i="1" dirty="0">
              <a:latin typeface="Arial" panose="020B0604020202020204" pitchFamily="34" charset="0"/>
              <a:cs typeface="Arial" panose="020B0604020202020204" pitchFamily="34" charset="0"/>
            </a:endParaRPr>
          </a:p>
          <a:p>
            <a:pPr marL="0" indent="0" algn="ctr">
              <a:spcBef>
                <a:spcPct val="0"/>
              </a:spcBef>
              <a:buNone/>
              <a:defRPr/>
            </a:pPr>
            <a:r>
              <a:rPr lang="en-US" sz="4800" b="1" spc="56" dirty="0">
                <a:latin typeface="Georgia" panose="02040502050405020303" pitchFamily="18" charset="0"/>
                <a:cs typeface="Arial" panose="020B0604020202020204" pitchFamily="34" charset="0"/>
              </a:rPr>
              <a:t>VA Small Business Update</a:t>
            </a:r>
          </a:p>
          <a:p>
            <a:pPr marL="0" indent="0" algn="ctr">
              <a:buNone/>
            </a:pPr>
            <a:endParaRPr lang="en-US" sz="1600" b="1" i="1" dirty="0">
              <a:latin typeface="Arial" panose="020B0604020202020204" pitchFamily="34" charset="0"/>
              <a:cs typeface="Arial" panose="020B0604020202020204" pitchFamily="34" charset="0"/>
            </a:endParaRPr>
          </a:p>
          <a:p>
            <a:pPr marL="0" indent="0" algn="ctr">
              <a:buNone/>
            </a:pPr>
            <a:endParaRPr lang="en-US" sz="1125" b="1" i="1" dirty="0">
              <a:latin typeface="Arial" panose="020B0604020202020204" pitchFamily="34" charset="0"/>
              <a:cs typeface="Arial" panose="020B0604020202020204" pitchFamily="34" charset="0"/>
            </a:endParaRPr>
          </a:p>
        </p:txBody>
      </p:sp>
      <p:sp>
        <p:nvSpPr>
          <p:cNvPr id="4" name="Title 3"/>
          <p:cNvSpPr>
            <a:spLocks noGrp="1"/>
          </p:cNvSpPr>
          <p:nvPr>
            <p:ph type="title"/>
          </p:nvPr>
        </p:nvSpPr>
        <p:spPr/>
        <p:txBody>
          <a:bodyPr>
            <a:noAutofit/>
          </a:bodyPr>
          <a:lstStyle/>
          <a:p>
            <a:r>
              <a:rPr lang="en-US" sz="2000" dirty="0"/>
              <a:t>OFFICE OF SMALL AND DISADVANTAGED BUSINESS UTILIZATION (OSDBU)</a:t>
            </a:r>
          </a:p>
        </p:txBody>
      </p:sp>
      <p:sp>
        <p:nvSpPr>
          <p:cNvPr id="5" name="TextBox 4"/>
          <p:cNvSpPr txBox="1"/>
          <p:nvPr/>
        </p:nvSpPr>
        <p:spPr>
          <a:xfrm>
            <a:off x="815673" y="3155603"/>
            <a:ext cx="7512698" cy="923330"/>
          </a:xfrm>
          <a:prstGeom prst="rect">
            <a:avLst/>
          </a:prstGeom>
          <a:noFill/>
        </p:spPr>
        <p:txBody>
          <a:bodyPr wrap="none" rtlCol="0">
            <a:spAutoFit/>
          </a:bodyPr>
          <a:lstStyle/>
          <a:p>
            <a:pPr algn="ctr"/>
            <a:r>
              <a:rPr lang="en-US" b="1" u="sng" dirty="0">
                <a:solidFill>
                  <a:srgbClr val="000000"/>
                </a:solidFill>
                <a:latin typeface="+mj-lt"/>
              </a:rPr>
              <a:t>Presented by </a:t>
            </a:r>
          </a:p>
          <a:p>
            <a:pPr algn="ctr"/>
            <a:r>
              <a:rPr lang="en-US" b="1" dirty="0">
                <a:solidFill>
                  <a:srgbClr val="000000"/>
                </a:solidFill>
                <a:latin typeface="Calibri" panose="020F0502020204030204" pitchFamily="34" charset="0"/>
              </a:rPr>
              <a:t>Ruby B. Harvey</a:t>
            </a:r>
          </a:p>
          <a:p>
            <a:pPr algn="ctr"/>
            <a:r>
              <a:rPr lang="en-US" b="1" dirty="0">
                <a:solidFill>
                  <a:srgbClr val="000000"/>
                </a:solidFill>
                <a:latin typeface="Calibri" panose="020F0502020204030204" pitchFamily="34" charset="0"/>
              </a:rPr>
              <a:t>Executive Director, VA Office of Small and Disadvantaged Business Utilization</a:t>
            </a:r>
          </a:p>
        </p:txBody>
      </p:sp>
      <p:sp>
        <p:nvSpPr>
          <p:cNvPr id="6" name="TextBox 5">
            <a:extLst>
              <a:ext uri="{FF2B5EF4-FFF2-40B4-BE49-F238E27FC236}">
                <a16:creationId xmlns:a16="http://schemas.microsoft.com/office/drawing/2014/main" id="{F86E096B-7670-4A9E-83F8-4A99FF6E5E83}"/>
              </a:ext>
            </a:extLst>
          </p:cNvPr>
          <p:cNvSpPr txBox="1"/>
          <p:nvPr/>
        </p:nvSpPr>
        <p:spPr>
          <a:xfrm>
            <a:off x="3" y="5536897"/>
            <a:ext cx="3353931" cy="523220"/>
          </a:xfrm>
          <a:prstGeom prst="rect">
            <a:avLst/>
          </a:prstGeom>
          <a:noFill/>
        </p:spPr>
        <p:txBody>
          <a:bodyPr wrap="none" rtlCol="0">
            <a:spAutoFit/>
          </a:bodyPr>
          <a:lstStyle/>
          <a:p>
            <a:r>
              <a:rPr lang="en-US" sz="1400" b="1" dirty="0">
                <a:solidFill>
                  <a:srgbClr val="000000"/>
                </a:solidFill>
                <a:latin typeface="Calibri"/>
              </a:rPr>
              <a:t>TAC APBI and T4NG On-Ramp Industry Day</a:t>
            </a:r>
          </a:p>
          <a:p>
            <a:r>
              <a:rPr lang="en-US" sz="1400" b="1" dirty="0">
                <a:solidFill>
                  <a:srgbClr val="000000"/>
                </a:solidFill>
                <a:latin typeface="Calibri"/>
              </a:rPr>
              <a:t>June 6, 2019</a:t>
            </a:r>
          </a:p>
        </p:txBody>
      </p:sp>
    </p:spTree>
    <p:extLst>
      <p:ext uri="{BB962C8B-B14F-4D97-AF65-F5344CB8AC3E}">
        <p14:creationId xmlns:p14="http://schemas.microsoft.com/office/powerpoint/2010/main" val="2240148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71493C4-A88A-4535-ADFD-55B0158D2845}"/>
              </a:ext>
            </a:extLst>
          </p:cNvPr>
          <p:cNvSpPr>
            <a:spLocks noGrp="1"/>
          </p:cNvSpPr>
          <p:nvPr>
            <p:ph idx="1"/>
          </p:nvPr>
        </p:nvSpPr>
        <p:spPr>
          <a:xfrm>
            <a:off x="0" y="655320"/>
            <a:ext cx="9143999" cy="4815840"/>
          </a:xfrm>
        </p:spPr>
        <p:txBody>
          <a:bodyPr>
            <a:normAutofit/>
          </a:bodyPr>
          <a:lstStyle/>
          <a:p>
            <a:pPr marL="0" marR="13335" lvl="0" indent="0" algn="ctr">
              <a:buNone/>
            </a:pPr>
            <a:endParaRPr lang="en-US" sz="4200" dirty="0">
              <a:solidFill>
                <a:prstClr val="black"/>
              </a:solidFill>
              <a:latin typeface="Arial"/>
              <a:cs typeface="Arial"/>
            </a:endParaRPr>
          </a:p>
          <a:p>
            <a:pPr marL="0" indent="0">
              <a:buNone/>
            </a:pPr>
            <a:endParaRPr lang="en-US" dirty="0"/>
          </a:p>
        </p:txBody>
      </p:sp>
      <p:sp>
        <p:nvSpPr>
          <p:cNvPr id="3" name="Slide Number Placeholder 2">
            <a:extLst>
              <a:ext uri="{FF2B5EF4-FFF2-40B4-BE49-F238E27FC236}">
                <a16:creationId xmlns:a16="http://schemas.microsoft.com/office/drawing/2014/main" id="{3F57AB08-9D1D-4C97-B365-94BB08F0A1A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30575CC5-4A9F-4DFC-AEE1-32757FBCD3D6}"/>
              </a:ext>
            </a:extLst>
          </p:cNvPr>
          <p:cNvSpPr>
            <a:spLocks noGrp="1"/>
          </p:cNvSpPr>
          <p:nvPr>
            <p:ph type="title"/>
          </p:nvPr>
        </p:nvSpPr>
        <p:spPr/>
        <p:txBody>
          <a:bodyPr>
            <a:normAutofit/>
          </a:bodyPr>
          <a:lstStyle/>
          <a:p>
            <a:r>
              <a:rPr lang="en-US" sz="2400" dirty="0"/>
              <a:t>UPCOMING DIRECT ACCESS PROGRAM (DAP) EVENTS</a:t>
            </a:r>
          </a:p>
        </p:txBody>
      </p:sp>
      <p:graphicFrame>
        <p:nvGraphicFramePr>
          <p:cNvPr id="5" name="Table 4">
            <a:extLst>
              <a:ext uri="{FF2B5EF4-FFF2-40B4-BE49-F238E27FC236}">
                <a16:creationId xmlns:a16="http://schemas.microsoft.com/office/drawing/2014/main" id="{B11A5A1F-C957-4316-BD88-4F8A06DB2270}"/>
              </a:ext>
            </a:extLst>
          </p:cNvPr>
          <p:cNvGraphicFramePr>
            <a:graphicFrameLocks noGrp="1"/>
          </p:cNvGraphicFramePr>
          <p:nvPr>
            <p:extLst>
              <p:ext uri="{D42A27DB-BD31-4B8C-83A1-F6EECF244321}">
                <p14:modId xmlns:p14="http://schemas.microsoft.com/office/powerpoint/2010/main" val="4087680061"/>
              </p:ext>
            </p:extLst>
          </p:nvPr>
        </p:nvGraphicFramePr>
        <p:xfrm>
          <a:off x="228600" y="669067"/>
          <a:ext cx="8614229" cy="5125846"/>
        </p:xfrm>
        <a:graphic>
          <a:graphicData uri="http://schemas.openxmlformats.org/drawingml/2006/table">
            <a:tbl>
              <a:tblPr firstRow="1" bandRow="1">
                <a:tableStyleId>{21E4AEA4-8DFA-4A89-87EB-49C32662AFE0}</a:tableStyleId>
              </a:tblPr>
              <a:tblGrid>
                <a:gridCol w="2847215">
                  <a:extLst>
                    <a:ext uri="{9D8B030D-6E8A-4147-A177-3AD203B41FA5}">
                      <a16:colId xmlns:a16="http://schemas.microsoft.com/office/drawing/2014/main" val="568667032"/>
                    </a:ext>
                  </a:extLst>
                </a:gridCol>
                <a:gridCol w="2883507">
                  <a:extLst>
                    <a:ext uri="{9D8B030D-6E8A-4147-A177-3AD203B41FA5}">
                      <a16:colId xmlns:a16="http://schemas.microsoft.com/office/drawing/2014/main" val="3683570705"/>
                    </a:ext>
                  </a:extLst>
                </a:gridCol>
                <a:gridCol w="2883507">
                  <a:extLst>
                    <a:ext uri="{9D8B030D-6E8A-4147-A177-3AD203B41FA5}">
                      <a16:colId xmlns:a16="http://schemas.microsoft.com/office/drawing/2014/main" val="493265039"/>
                    </a:ext>
                  </a:extLst>
                </a:gridCol>
              </a:tblGrid>
              <a:tr h="350689">
                <a:tc>
                  <a:txBody>
                    <a:bodyPr/>
                    <a:lstStyle/>
                    <a:p>
                      <a:r>
                        <a:rPr lang="en-US" dirty="0"/>
                        <a:t>Event Category</a:t>
                      </a:r>
                    </a:p>
                  </a:txBody>
                  <a:tcPr>
                    <a:solidFill>
                      <a:srgbClr val="002F56"/>
                    </a:solidFill>
                  </a:tcPr>
                </a:tc>
                <a:tc>
                  <a:txBody>
                    <a:bodyPr/>
                    <a:lstStyle/>
                    <a:p>
                      <a:pPr algn="ctr"/>
                      <a:r>
                        <a:rPr lang="en-US" dirty="0"/>
                        <a:t>Event Name </a:t>
                      </a:r>
                    </a:p>
                  </a:txBody>
                  <a:tcPr>
                    <a:solidFill>
                      <a:srgbClr val="002F56"/>
                    </a:solidFill>
                  </a:tcPr>
                </a:tc>
                <a:tc>
                  <a:txBody>
                    <a:bodyPr/>
                    <a:lstStyle/>
                    <a:p>
                      <a:r>
                        <a:rPr lang="en-US" dirty="0"/>
                        <a:t>Date</a:t>
                      </a:r>
                    </a:p>
                  </a:txBody>
                  <a:tcPr>
                    <a:solidFill>
                      <a:srgbClr val="002F56"/>
                    </a:solidFill>
                  </a:tcPr>
                </a:tc>
                <a:extLst>
                  <a:ext uri="{0D108BD9-81ED-4DB2-BD59-A6C34878D82A}">
                    <a16:rowId xmlns:a16="http://schemas.microsoft.com/office/drawing/2014/main" val="2208219688"/>
                  </a:ext>
                </a:extLst>
              </a:tr>
              <a:tr h="914737">
                <a:tc>
                  <a:txBody>
                    <a:bodyPr/>
                    <a:lstStyle/>
                    <a:p>
                      <a:r>
                        <a:rPr lang="en-US" sz="1400" dirty="0"/>
                        <a:t>Business Engagement Center (BEC) Event</a:t>
                      </a:r>
                    </a:p>
                  </a:txBody>
                  <a:tcPr/>
                </a:tc>
                <a:tc>
                  <a:txBody>
                    <a:bodyPr/>
                    <a:lstStyle/>
                    <a:p>
                      <a:pPr algn="ctr"/>
                      <a:r>
                        <a:rPr lang="en-US" sz="1400" b="1" dirty="0"/>
                        <a:t>Medical-Surgical Prime Vendor (MSPV) 2.0 Program Office Contracting Officers and Clinicians Training</a:t>
                      </a:r>
                    </a:p>
                  </a:txBody>
                  <a:tcPr/>
                </a:tc>
                <a:tc>
                  <a:txBody>
                    <a:bodyPr/>
                    <a:lstStyle/>
                    <a:p>
                      <a:pPr algn="ctr"/>
                      <a:r>
                        <a:rPr lang="en-US" sz="1400" dirty="0"/>
                        <a:t>June 11, 2019</a:t>
                      </a:r>
                    </a:p>
                  </a:txBody>
                  <a:tcPr/>
                </a:tc>
                <a:extLst>
                  <a:ext uri="{0D108BD9-81ED-4DB2-BD59-A6C34878D82A}">
                    <a16:rowId xmlns:a16="http://schemas.microsoft.com/office/drawing/2014/main" val="3573808462"/>
                  </a:ext>
                </a:extLst>
              </a:tr>
              <a:tr h="703643">
                <a:tc>
                  <a:txBody>
                    <a:bodyPr/>
                    <a:lstStyle/>
                    <a:p>
                      <a:r>
                        <a:rPr lang="en-US" sz="1400" dirty="0"/>
                        <a:t>BEC Event</a:t>
                      </a:r>
                    </a:p>
                  </a:txBody>
                  <a:tcPr/>
                </a:tc>
                <a:tc>
                  <a:txBody>
                    <a:bodyPr/>
                    <a:lstStyle/>
                    <a:p>
                      <a:pPr algn="ctr"/>
                      <a:r>
                        <a:rPr lang="en-US" sz="1400" b="1" dirty="0"/>
                        <a:t>Large/Small Business Engagement</a:t>
                      </a:r>
                    </a:p>
                  </a:txBody>
                  <a:tcPr/>
                </a:tc>
                <a:tc>
                  <a:txBody>
                    <a:bodyPr/>
                    <a:lstStyle/>
                    <a:p>
                      <a:pPr algn="ctr"/>
                      <a:r>
                        <a:rPr lang="en-US" sz="1400" dirty="0"/>
                        <a:t>July 10, 2019</a:t>
                      </a:r>
                    </a:p>
                  </a:txBody>
                  <a:tcPr/>
                </a:tc>
                <a:extLst>
                  <a:ext uri="{0D108BD9-81ED-4DB2-BD59-A6C34878D82A}">
                    <a16:rowId xmlns:a16="http://schemas.microsoft.com/office/drawing/2014/main" val="1898445159"/>
                  </a:ext>
                </a:extLst>
              </a:tr>
              <a:tr h="703643">
                <a:tc>
                  <a:txBody>
                    <a:bodyPr/>
                    <a:lstStyle/>
                    <a:p>
                      <a:r>
                        <a:rPr lang="en-US" sz="1400" dirty="0"/>
                        <a:t>BEC Event</a:t>
                      </a:r>
                    </a:p>
                  </a:txBody>
                  <a:tcPr/>
                </a:tc>
                <a:tc>
                  <a:txBody>
                    <a:bodyPr/>
                    <a:lstStyle/>
                    <a:p>
                      <a:pPr algn="ctr"/>
                      <a:r>
                        <a:rPr lang="en-US" sz="1400" b="1" dirty="0"/>
                        <a:t>One-on-One Meeting with James Wood, VA Office of Construction &amp; Facilities Management (VA CFM)</a:t>
                      </a:r>
                    </a:p>
                  </a:txBody>
                  <a:tcPr/>
                </a:tc>
                <a:tc>
                  <a:txBody>
                    <a:bodyPr/>
                    <a:lstStyle/>
                    <a:p>
                      <a:pPr algn="ctr"/>
                      <a:r>
                        <a:rPr lang="en-US" sz="1400" dirty="0"/>
                        <a:t>August 16, 2019</a:t>
                      </a:r>
                    </a:p>
                  </a:txBody>
                  <a:tcPr/>
                </a:tc>
                <a:extLst>
                  <a:ext uri="{0D108BD9-81ED-4DB2-BD59-A6C34878D82A}">
                    <a16:rowId xmlns:a16="http://schemas.microsoft.com/office/drawing/2014/main" val="2300857946"/>
                  </a:ext>
                </a:extLst>
              </a:tr>
              <a:tr h="703643">
                <a:tc>
                  <a:txBody>
                    <a:bodyPr/>
                    <a:lstStyle/>
                    <a:p>
                      <a:r>
                        <a:rPr lang="en-US" sz="1400" dirty="0"/>
                        <a:t>BEC Event</a:t>
                      </a:r>
                    </a:p>
                  </a:txBody>
                  <a:tcPr/>
                </a:tc>
                <a:tc>
                  <a:txBody>
                    <a:bodyPr/>
                    <a:lstStyle/>
                    <a:p>
                      <a:pPr algn="ctr"/>
                      <a:r>
                        <a:rPr lang="en-US" sz="1400" b="1" dirty="0"/>
                        <a:t>Energy Savings Performance Contracts Event</a:t>
                      </a:r>
                    </a:p>
                  </a:txBody>
                  <a:tcPr/>
                </a:tc>
                <a:tc>
                  <a:txBody>
                    <a:bodyPr/>
                    <a:lstStyle/>
                    <a:p>
                      <a:pPr algn="ctr"/>
                      <a:r>
                        <a:rPr lang="en-US" sz="1400" dirty="0"/>
                        <a:t>(Tentative)</a:t>
                      </a:r>
                      <a:r>
                        <a:rPr lang="en-US" sz="1400" baseline="0" dirty="0"/>
                        <a:t> </a:t>
                      </a:r>
                      <a:r>
                        <a:rPr lang="en-US" sz="1400" dirty="0"/>
                        <a:t>September 2019</a:t>
                      </a:r>
                    </a:p>
                  </a:txBody>
                  <a:tcPr/>
                </a:tc>
                <a:extLst>
                  <a:ext uri="{0D108BD9-81ED-4DB2-BD59-A6C34878D82A}">
                    <a16:rowId xmlns:a16="http://schemas.microsoft.com/office/drawing/2014/main" val="2851006328"/>
                  </a:ext>
                </a:extLst>
              </a:tr>
              <a:tr h="350689">
                <a:tc>
                  <a:txBody>
                    <a:bodyPr/>
                    <a:lstStyle/>
                    <a:p>
                      <a:r>
                        <a:rPr lang="en-US" sz="1400" dirty="0"/>
                        <a:t>Targeted Industry Engagement (TIE)</a:t>
                      </a:r>
                    </a:p>
                  </a:txBody>
                  <a:tcPr/>
                </a:tc>
                <a:tc>
                  <a:txBody>
                    <a:bodyPr/>
                    <a:lstStyle/>
                    <a:p>
                      <a:pPr algn="ctr"/>
                      <a:r>
                        <a:rPr lang="en-US" sz="1400" b="1" dirty="0"/>
                        <a:t>Society of American Military Engineers (SAME) Event with VA CFM</a:t>
                      </a:r>
                    </a:p>
                  </a:txBody>
                  <a:tcPr/>
                </a:tc>
                <a:tc>
                  <a:txBody>
                    <a:bodyPr/>
                    <a:lstStyle/>
                    <a:p>
                      <a:pPr algn="ctr"/>
                      <a:r>
                        <a:rPr lang="en-US" sz="1400" dirty="0"/>
                        <a:t>November 19-21, 2019</a:t>
                      </a:r>
                    </a:p>
                  </a:txBody>
                  <a:tcPr/>
                </a:tc>
                <a:extLst>
                  <a:ext uri="{0D108BD9-81ED-4DB2-BD59-A6C34878D82A}">
                    <a16:rowId xmlns:a16="http://schemas.microsoft.com/office/drawing/2014/main" val="1319530439"/>
                  </a:ext>
                </a:extLst>
              </a:tr>
              <a:tr h="613705">
                <a:tc>
                  <a:txBody>
                    <a:bodyPr/>
                    <a:lstStyle/>
                    <a:p>
                      <a:r>
                        <a:rPr lang="en-US" sz="1400" dirty="0"/>
                        <a:t>TIE Event</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dirty="0"/>
                        <a:t>National Veterans Small Business Engagement with VA Office of Information and Technology and Veterans Health Administration </a:t>
                      </a:r>
                    </a:p>
                  </a:txBody>
                  <a:tcPr/>
                </a:tc>
                <a:tc>
                  <a:txBody>
                    <a:bodyPr/>
                    <a:lstStyle/>
                    <a:p>
                      <a:pPr algn="ctr"/>
                      <a:r>
                        <a:rPr lang="en-US" sz="1400" dirty="0"/>
                        <a:t>(Tentative) December 2019</a:t>
                      </a:r>
                    </a:p>
                  </a:txBody>
                  <a:tcPr/>
                </a:tc>
                <a:extLst>
                  <a:ext uri="{0D108BD9-81ED-4DB2-BD59-A6C34878D82A}">
                    <a16:rowId xmlns:a16="http://schemas.microsoft.com/office/drawing/2014/main" val="286927752"/>
                  </a:ext>
                </a:extLst>
              </a:tr>
            </a:tbl>
          </a:graphicData>
        </a:graphic>
      </p:graphicFrame>
    </p:spTree>
    <p:extLst>
      <p:ext uri="{BB962C8B-B14F-4D97-AF65-F5344CB8AC3E}">
        <p14:creationId xmlns:p14="http://schemas.microsoft.com/office/powerpoint/2010/main" val="2060148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nSpc>
                <a:spcPct val="107000"/>
              </a:lnSpc>
              <a:spcBef>
                <a:spcPts val="0"/>
              </a:spcBef>
              <a:buFont typeface="+mj-lt"/>
              <a:buAutoNum type="arabicPeriod"/>
            </a:pPr>
            <a:r>
              <a:rPr lang="en-US" sz="2800" dirty="0">
                <a:ea typeface="Calibri" panose="020F0502020204030204" pitchFamily="34" charset="0"/>
                <a:cs typeface="Times New Roman" panose="02020603050405020304" pitchFamily="18" charset="0"/>
              </a:rPr>
              <a:t> Be verified. </a:t>
            </a:r>
          </a:p>
          <a:p>
            <a:pPr marL="342900" indent="-342900">
              <a:lnSpc>
                <a:spcPct val="107000"/>
              </a:lnSpc>
              <a:spcBef>
                <a:spcPts val="0"/>
              </a:spcBef>
              <a:buFont typeface="+mj-lt"/>
              <a:buAutoNum type="arabicPeriod"/>
            </a:pPr>
            <a:r>
              <a:rPr lang="en-US" sz="2800" dirty="0">
                <a:ea typeface="Calibri" panose="020F0502020204030204" pitchFamily="34" charset="0"/>
                <a:cs typeface="Times New Roman" panose="02020603050405020304" pitchFamily="18" charset="0"/>
              </a:rPr>
              <a:t>Be good in providing at least one service/product very, very well. </a:t>
            </a:r>
          </a:p>
          <a:p>
            <a:pPr>
              <a:lnSpc>
                <a:spcPct val="107000"/>
              </a:lnSpc>
              <a:spcBef>
                <a:spcPts val="0"/>
              </a:spcBef>
              <a:buFont typeface="+mj-lt"/>
              <a:buAutoNum type="arabicPeriod"/>
            </a:pPr>
            <a:r>
              <a:rPr lang="en-US" sz="2800" dirty="0">
                <a:ea typeface="Calibri" panose="020F0502020204030204" pitchFamily="34" charset="0"/>
                <a:cs typeface="Times New Roman" panose="02020603050405020304" pitchFamily="18" charset="0"/>
              </a:rPr>
              <a:t> Do your homework, know your Customer.</a:t>
            </a:r>
          </a:p>
          <a:p>
            <a:pPr marL="342900" indent="-342900">
              <a:lnSpc>
                <a:spcPct val="107000"/>
              </a:lnSpc>
              <a:spcBef>
                <a:spcPts val="0"/>
              </a:spcBef>
              <a:buFont typeface="+mj-lt"/>
              <a:buAutoNum type="arabicPeriod"/>
            </a:pPr>
            <a:r>
              <a:rPr lang="en-US" sz="2800" dirty="0">
                <a:ea typeface="Calibri" panose="020F0502020204030204" pitchFamily="34" charset="0"/>
                <a:cs typeface="Times New Roman" panose="02020603050405020304" pitchFamily="18" charset="0"/>
              </a:rPr>
              <a:t>Participate in Sources Sought and Requests for Information. </a:t>
            </a:r>
          </a:p>
          <a:p>
            <a:pPr marL="342900" indent="-342900">
              <a:lnSpc>
                <a:spcPct val="107000"/>
              </a:lnSpc>
              <a:spcBef>
                <a:spcPts val="0"/>
              </a:spcBef>
              <a:buFont typeface="+mj-lt"/>
              <a:buAutoNum type="arabicPeriod"/>
            </a:pPr>
            <a:r>
              <a:rPr lang="en-US" sz="2800" dirty="0">
                <a:ea typeface="Calibri" panose="020F0502020204030204" pitchFamily="34" charset="0"/>
                <a:cs typeface="Times New Roman" panose="02020603050405020304" pitchFamily="18" charset="0"/>
              </a:rPr>
              <a:t>Be an active attendee of Direct Access Program  events.</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900" b="0" i="0" u="none" strike="noStrike" kern="1200" cap="none" spc="0" normalizeH="0" baseline="0" noProof="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9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p:cNvSpPr>
            <a:spLocks noGrp="1"/>
          </p:cNvSpPr>
          <p:nvPr>
            <p:ph type="title"/>
          </p:nvPr>
        </p:nvSpPr>
        <p:spPr/>
        <p:txBody>
          <a:bodyPr>
            <a:normAutofit/>
          </a:bodyPr>
          <a:lstStyle/>
          <a:p>
            <a:r>
              <a:rPr lang="en-US" sz="2400" dirty="0"/>
              <a:t>5 GENERAL BEST PRACTICES FOR DOING BUSINESS WITH VA</a:t>
            </a:r>
          </a:p>
        </p:txBody>
      </p:sp>
    </p:spTree>
    <p:extLst>
      <p:ext uri="{BB962C8B-B14F-4D97-AF65-F5344CB8AC3E}">
        <p14:creationId xmlns:p14="http://schemas.microsoft.com/office/powerpoint/2010/main" val="1122658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fontAlgn="base">
              <a:spcBef>
                <a:spcPct val="0"/>
              </a:spcBef>
              <a:spcAft>
                <a:spcPct val="0"/>
              </a:spcAft>
              <a:buNone/>
            </a:pPr>
            <a:r>
              <a:rPr lang="en-US" altLang="en-US" sz="2400" b="1" u="sng" dirty="0">
                <a:solidFill>
                  <a:prstClr val="black"/>
                </a:solidFill>
              </a:rPr>
              <a:t>OSDBU Help Desk: </a:t>
            </a:r>
          </a:p>
          <a:p>
            <a:pPr marL="257175" indent="-257175" fontAlgn="base">
              <a:spcBef>
                <a:spcPct val="0"/>
              </a:spcBef>
              <a:spcAft>
                <a:spcPct val="0"/>
              </a:spcAft>
              <a:buNone/>
            </a:pPr>
            <a:r>
              <a:rPr lang="en-US" altLang="en-US" sz="2000" b="1" dirty="0">
                <a:solidFill>
                  <a:prstClr val="black"/>
                </a:solidFill>
              </a:rPr>
              <a:t>Phone: 1-866–584–2344</a:t>
            </a:r>
          </a:p>
          <a:p>
            <a:pPr marL="257175" indent="-257175" fontAlgn="base">
              <a:spcBef>
                <a:spcPct val="0"/>
              </a:spcBef>
              <a:spcAft>
                <a:spcPct val="0"/>
              </a:spcAft>
              <a:buNone/>
            </a:pPr>
            <a:r>
              <a:rPr lang="en-US" altLang="en-US" sz="2000" b="1" dirty="0">
                <a:solidFill>
                  <a:prstClr val="black"/>
                </a:solidFill>
              </a:rPr>
              <a:t>Email: </a:t>
            </a:r>
            <a:r>
              <a:rPr lang="en-US" altLang="en-US" sz="2000" b="1" dirty="0">
                <a:solidFill>
                  <a:prstClr val="black"/>
                </a:solidFill>
                <a:hlinkClick r:id="rId3" tooltip="Email OSDBU about Doing Business with VA"/>
              </a:rPr>
              <a:t>osdbu@va.gov</a:t>
            </a:r>
            <a:endParaRPr lang="en-US" altLang="en-US" sz="2000" b="1" dirty="0">
              <a:solidFill>
                <a:prstClr val="black"/>
              </a:solidFill>
            </a:endParaRPr>
          </a:p>
          <a:p>
            <a:pPr marL="257175" indent="-257175" fontAlgn="base">
              <a:spcBef>
                <a:spcPct val="0"/>
              </a:spcBef>
              <a:spcAft>
                <a:spcPct val="0"/>
              </a:spcAft>
              <a:buNone/>
            </a:pPr>
            <a:r>
              <a:rPr lang="en-US" altLang="en-US" sz="2000" b="1" dirty="0">
                <a:solidFill>
                  <a:prstClr val="black"/>
                </a:solidFill>
              </a:rPr>
              <a:t>Hours: 8 a.m. – 6 p.m. (Eastern Time)</a:t>
            </a:r>
          </a:p>
          <a:p>
            <a:pPr marL="0" indent="0" fontAlgn="base">
              <a:spcBef>
                <a:spcPct val="0"/>
              </a:spcBef>
              <a:spcAft>
                <a:spcPct val="0"/>
              </a:spcAft>
              <a:buNone/>
            </a:pPr>
            <a:endParaRPr lang="en-US" altLang="en-US" sz="2400" b="1" u="sng" dirty="0">
              <a:solidFill>
                <a:prstClr val="black"/>
              </a:solidFill>
            </a:endParaRPr>
          </a:p>
          <a:p>
            <a:pPr marL="0" indent="0" fontAlgn="base">
              <a:spcBef>
                <a:spcPct val="0"/>
              </a:spcBef>
              <a:spcAft>
                <a:spcPct val="0"/>
              </a:spcAft>
              <a:buNone/>
            </a:pPr>
            <a:r>
              <a:rPr lang="en-US" altLang="en-US" sz="2400" b="1" u="sng" dirty="0">
                <a:solidFill>
                  <a:prstClr val="black"/>
                </a:solidFill>
              </a:rPr>
              <a:t>OSDBU Website:</a:t>
            </a:r>
            <a:r>
              <a:rPr lang="en-US" altLang="en-US" sz="2400" b="1" dirty="0">
                <a:solidFill>
                  <a:prstClr val="black"/>
                </a:solidFill>
              </a:rPr>
              <a:t> </a:t>
            </a:r>
            <a:r>
              <a:rPr lang="en-US" altLang="en-US" sz="2000" b="1" dirty="0">
                <a:solidFill>
                  <a:prstClr val="black"/>
                </a:solidFill>
                <a:hlinkClick r:id="rId4" tooltip="https://www.va.gov/osdbu/ "/>
              </a:rPr>
              <a:t>https://www.va.gov/osdbu/</a:t>
            </a:r>
            <a:r>
              <a:rPr lang="en-US" altLang="en-US" sz="2000" b="1" dirty="0">
                <a:solidFill>
                  <a:prstClr val="black"/>
                </a:solidFill>
              </a:rPr>
              <a:t> </a:t>
            </a:r>
          </a:p>
          <a:p>
            <a:pPr marL="0" indent="0" fontAlgn="base">
              <a:spcBef>
                <a:spcPct val="0"/>
              </a:spcBef>
              <a:spcAft>
                <a:spcPct val="0"/>
              </a:spcAft>
              <a:buNone/>
            </a:pPr>
            <a:endParaRPr lang="en-US" altLang="en-US" sz="2400" b="1" u="sng" dirty="0">
              <a:solidFill>
                <a:prstClr val="black"/>
              </a:solidFill>
            </a:endParaRPr>
          </a:p>
          <a:p>
            <a:pPr marL="0" indent="0" fontAlgn="base">
              <a:spcBef>
                <a:spcPct val="0"/>
              </a:spcBef>
              <a:spcAft>
                <a:spcPct val="0"/>
              </a:spcAft>
              <a:buNone/>
            </a:pPr>
            <a:r>
              <a:rPr lang="en-US" altLang="en-US" sz="2400" b="1" u="sng" dirty="0">
                <a:solidFill>
                  <a:prstClr val="black"/>
                </a:solidFill>
              </a:rPr>
              <a:t>Social Media: </a:t>
            </a:r>
          </a:p>
          <a:p>
            <a:pPr marL="0" indent="0" fontAlgn="base">
              <a:spcBef>
                <a:spcPct val="0"/>
              </a:spcBef>
              <a:spcAft>
                <a:spcPct val="0"/>
              </a:spcAft>
              <a:buNone/>
            </a:pPr>
            <a:r>
              <a:rPr lang="en-US" altLang="en-US" sz="2000" b="1" dirty="0">
                <a:solidFill>
                  <a:prstClr val="black"/>
                </a:solidFill>
              </a:rPr>
              <a:t>Twitter: </a:t>
            </a:r>
            <a:r>
              <a:rPr lang="en-US" altLang="en-US" sz="2000" b="1" dirty="0">
                <a:solidFill>
                  <a:prstClr val="black"/>
                </a:solidFill>
                <a:hlinkClick r:id="rId5" tooltip="https://twitter.com/VAVetBiz"/>
              </a:rPr>
              <a:t>https://twitter.com/VAVetBiz</a:t>
            </a:r>
            <a:r>
              <a:rPr lang="en-US" altLang="en-US" sz="2000" b="1" dirty="0">
                <a:solidFill>
                  <a:prstClr val="black"/>
                </a:solidFill>
              </a:rPr>
              <a:t>                                </a:t>
            </a:r>
            <a:r>
              <a:rPr lang="en-US" altLang="en-US" sz="2400" b="1" dirty="0">
                <a:solidFill>
                  <a:prstClr val="black"/>
                </a:solidFill>
              </a:rPr>
              <a:t>	 </a:t>
            </a:r>
          </a:p>
          <a:p>
            <a:pPr marL="0" indent="0" fontAlgn="base">
              <a:spcBef>
                <a:spcPct val="0"/>
              </a:spcBef>
              <a:spcAft>
                <a:spcPct val="0"/>
              </a:spcAft>
              <a:buNone/>
            </a:pPr>
            <a:r>
              <a:rPr lang="en-US" altLang="en-US" sz="2000" b="1" dirty="0">
                <a:solidFill>
                  <a:prstClr val="black"/>
                </a:solidFill>
              </a:rPr>
              <a:t>Facebook: </a:t>
            </a:r>
            <a:r>
              <a:rPr lang="en-US" altLang="en-US" sz="2000" b="1" dirty="0">
                <a:solidFill>
                  <a:prstClr val="black"/>
                </a:solidFill>
                <a:hlinkClick r:id="rId6" tooltip="https://www.facebook.com/VAVetBiz/  "/>
              </a:rPr>
              <a:t>https://www.facebook.com/VAVetBiz/  </a:t>
            </a:r>
            <a:endParaRPr lang="en-US" altLang="en-US" sz="2000" b="1" dirty="0">
              <a:solidFill>
                <a:prstClr val="black"/>
              </a:solidFill>
            </a:endParaRPr>
          </a:p>
          <a:p>
            <a:pPr marL="0" indent="0" fontAlgn="base">
              <a:spcBef>
                <a:spcPct val="0"/>
              </a:spcBef>
              <a:spcAft>
                <a:spcPct val="0"/>
              </a:spcAft>
              <a:buNone/>
            </a:pPr>
            <a:r>
              <a:rPr lang="en-US" altLang="en-US" sz="2000" b="1" dirty="0">
                <a:solidFill>
                  <a:prstClr val="black"/>
                </a:solidFill>
              </a:rPr>
              <a:t>YouTube: </a:t>
            </a:r>
            <a:r>
              <a:rPr lang="en-US" altLang="en-US" sz="2000" b="1" dirty="0">
                <a:solidFill>
                  <a:prstClr val="black"/>
                </a:solidFill>
                <a:hlinkClick r:id="rId7" tooltip="https://www.youtube.com/c/VAOSDBU  "/>
              </a:rPr>
              <a:t>https://www.youtube.com/c/VAOSDBU  </a:t>
            </a:r>
            <a:endParaRPr lang="en-US" altLang="en-US" sz="1400" b="1" dirty="0">
              <a:solidFill>
                <a:prstClr val="black"/>
              </a:solidFill>
            </a:endParaRP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675" b="0" i="0" u="none" strike="noStrike" kern="1200" cap="none" spc="0" normalizeH="0" baseline="0" noProof="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675" b="0" i="0" u="none" strike="noStrike" kern="1200" cap="none" spc="0" normalizeH="0" baseline="0" noProof="0" dirty="0">
              <a:ln>
                <a:noFill/>
              </a:ln>
              <a:solidFill>
                <a:prstClr val="white"/>
              </a:solidFill>
              <a:effectLst/>
              <a:uLnTx/>
              <a:uFillTx/>
              <a:latin typeface="Calibri"/>
              <a:ea typeface="+mn-ea"/>
              <a:cs typeface="+mn-cs"/>
            </a:endParaRPr>
          </a:p>
        </p:txBody>
      </p:sp>
      <p:pic>
        <p:nvPicPr>
          <p:cNvPr id="7" name="Picture 2" descr="graphic" title="YouTub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3970" y="4478143"/>
            <a:ext cx="203597" cy="2303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descr="facebook graphic" title="facebook"/>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3969" y="4213428"/>
            <a:ext cx="203597" cy="2035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descr="twitter graphic" title="twitte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91106" y="3878140"/>
            <a:ext cx="246460" cy="257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itle 3"/>
          <p:cNvSpPr>
            <a:spLocks noGrp="1"/>
          </p:cNvSpPr>
          <p:nvPr>
            <p:ph type="title"/>
          </p:nvPr>
        </p:nvSpPr>
        <p:spPr/>
        <p:txBody>
          <a:bodyPr>
            <a:normAutofit/>
          </a:bodyPr>
          <a:lstStyle/>
          <a:p>
            <a:r>
              <a:rPr lang="en-US" sz="2400" dirty="0"/>
              <a:t>STAY CONNECTED WITH OSDBU</a:t>
            </a:r>
          </a:p>
        </p:txBody>
      </p:sp>
    </p:spTree>
    <p:extLst>
      <p:ext uri="{BB962C8B-B14F-4D97-AF65-F5344CB8AC3E}">
        <p14:creationId xmlns:p14="http://schemas.microsoft.com/office/powerpoint/2010/main" val="2217428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675" b="0" i="0" u="none" strike="noStrike" kern="1200" cap="none" spc="0" normalizeH="0" baseline="0" noProof="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675"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p:cNvSpPr>
            <a:spLocks noGrp="1"/>
          </p:cNvSpPr>
          <p:nvPr>
            <p:ph type="title"/>
          </p:nvPr>
        </p:nvSpPr>
        <p:spPr/>
        <p:txBody>
          <a:bodyPr>
            <a:normAutofit/>
          </a:bodyPr>
          <a:lstStyle/>
          <a:p>
            <a:r>
              <a:rPr lang="en-US" sz="2400" dirty="0"/>
              <a:t>VA MISSION</a:t>
            </a:r>
          </a:p>
        </p:txBody>
      </p:sp>
      <p:sp>
        <p:nvSpPr>
          <p:cNvPr id="8" name="Snip Diagonal Corner Rectangle 6">
            <a:extLst>
              <a:ext uri="{FF2B5EF4-FFF2-40B4-BE49-F238E27FC236}">
                <a16:creationId xmlns:a16="http://schemas.microsoft.com/office/drawing/2014/main" id="{D8155E22-3BF5-4CBA-B960-D78256556016}"/>
              </a:ext>
            </a:extLst>
          </p:cNvPr>
          <p:cNvSpPr/>
          <p:nvPr/>
        </p:nvSpPr>
        <p:spPr>
          <a:xfrm>
            <a:off x="238981" y="1226487"/>
            <a:ext cx="8447819" cy="4218724"/>
          </a:xfrm>
          <a:prstGeom prst="rect">
            <a:avLst/>
          </a:prstGeom>
          <a:solidFill>
            <a:srgbClr val="00425F"/>
          </a:solidFill>
          <a:ln>
            <a:solidFill>
              <a:srgbClr val="002060"/>
            </a:solidFill>
          </a:ln>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sng" strike="noStrike" kern="1200" cap="none" spc="0" normalizeH="0" baseline="0" noProof="0" dirty="0">
                <a:ln>
                  <a:noFill/>
                </a:ln>
                <a:solidFill>
                  <a:prstClr val="white"/>
                </a:solidFill>
                <a:effectLst/>
                <a:uLnTx/>
                <a:uFillTx/>
                <a:latin typeface="Calibri"/>
                <a:ea typeface="+mn-ea"/>
                <a:cs typeface="+mn-cs"/>
              </a:rPr>
              <a:t>To</a:t>
            </a:r>
            <a:r>
              <a:rPr kumimoji="0" lang="en-US" sz="4400" b="1" i="0" u="sng" strike="noStrike" kern="1200" cap="none" spc="0" normalizeH="0" baseline="0" noProof="0" dirty="0">
                <a:ln>
                  <a:noFill/>
                </a:ln>
                <a:solidFill>
                  <a:prstClr val="white"/>
                </a:solidFill>
                <a:effectLst/>
                <a:uLnTx/>
                <a:uFillTx/>
                <a:latin typeface="Calibri"/>
                <a:ea typeface="+mn-ea"/>
                <a:cs typeface="+mn-cs"/>
              </a:rPr>
              <a:t> </a:t>
            </a:r>
            <a:r>
              <a:rPr kumimoji="0" lang="en-US" sz="3600" b="1" i="0" u="sng" strike="noStrike" kern="1200" cap="none" spc="0" normalizeH="0" baseline="0" noProof="0" dirty="0">
                <a:ln>
                  <a:noFill/>
                </a:ln>
                <a:solidFill>
                  <a:prstClr val="white"/>
                </a:solidFill>
                <a:effectLst/>
                <a:uLnTx/>
                <a:uFillTx/>
                <a:latin typeface="Calibri"/>
                <a:ea typeface="+mn-ea"/>
                <a:cs typeface="+mn-cs"/>
              </a:rPr>
              <a:t>fulfill President Lincoln's promise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Calibri"/>
                <a:ea typeface="+mn-ea"/>
                <a:cs typeface="+mn-cs"/>
              </a:rPr>
              <a:t>"To care for him who shall have borne the battle, and for his widow, and his orphan" by serving and honoring the men and women who are America's veterans.</a:t>
            </a:r>
          </a:p>
        </p:txBody>
      </p:sp>
    </p:spTree>
    <p:extLst>
      <p:ext uri="{BB962C8B-B14F-4D97-AF65-F5344CB8AC3E}">
        <p14:creationId xmlns:p14="http://schemas.microsoft.com/office/powerpoint/2010/main" val="2770378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675" b="0" i="0" u="none" strike="noStrike" kern="1200" cap="none" spc="0" normalizeH="0" baseline="0" noProof="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675"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p:cNvSpPr>
            <a:spLocks noGrp="1"/>
          </p:cNvSpPr>
          <p:nvPr>
            <p:ph type="title"/>
          </p:nvPr>
        </p:nvSpPr>
        <p:spPr/>
        <p:txBody>
          <a:bodyPr>
            <a:normAutofit/>
          </a:bodyPr>
          <a:lstStyle/>
          <a:p>
            <a:r>
              <a:rPr lang="en-US" sz="2400" dirty="0"/>
              <a:t>OSDBU MISSION AND VISION</a:t>
            </a:r>
          </a:p>
        </p:txBody>
      </p:sp>
      <p:sp>
        <p:nvSpPr>
          <p:cNvPr id="6" name="Snip Diagonal Corner Rectangle 5">
            <a:extLst>
              <a:ext uri="{FF2B5EF4-FFF2-40B4-BE49-F238E27FC236}">
                <a16:creationId xmlns:a16="http://schemas.microsoft.com/office/drawing/2014/main" id="{6FCE0455-69E5-42FC-A354-021887178DAC}"/>
              </a:ext>
            </a:extLst>
          </p:cNvPr>
          <p:cNvSpPr/>
          <p:nvPr/>
        </p:nvSpPr>
        <p:spPr>
          <a:xfrm>
            <a:off x="227389" y="853390"/>
            <a:ext cx="8045807" cy="2408794"/>
          </a:xfrm>
          <a:prstGeom prst="roundRect">
            <a:avLst/>
          </a:prstGeom>
          <a:solidFill>
            <a:srgbClr val="00425F"/>
          </a:solidFill>
          <a:ln/>
        </p:spPr>
        <p:style>
          <a:lnRef idx="2">
            <a:schemeClr val="accent2"/>
          </a:lnRef>
          <a:fillRef idx="1">
            <a:schemeClr val="lt1"/>
          </a:fillRef>
          <a:effectRef idx="0">
            <a:schemeClr val="accent2"/>
          </a:effectRef>
          <a:fontRef idx="minor">
            <a:schemeClr val="dk1"/>
          </a:fontRef>
        </p:style>
        <p:txBody>
          <a:bodyPr anchor="ctr"/>
          <a:lstStyle/>
          <a:p>
            <a:pPr lvl="0" algn="ctr">
              <a:defRPr/>
            </a:pPr>
            <a:r>
              <a:rPr lang="en-US" b="1" dirty="0">
                <a:solidFill>
                  <a:prstClr val="white"/>
                </a:solidFill>
              </a:rPr>
              <a:t>Support the Secretary’s priorities by enabling Veterans to gain access to economic opportunities by developing policies and programs, informed by customer feedback, that improve market research, increase direct access, and maximize the participation of procurement ready Service-Disabled Veteran-Owned Small Businesses (SDVOSBs) and Veteran-Owned Small Businesses (VOSBs)  in federal contracting.</a:t>
            </a:r>
          </a:p>
        </p:txBody>
      </p:sp>
      <p:sp>
        <p:nvSpPr>
          <p:cNvPr id="7" name="Rectangle: Rounded Corners 6">
            <a:extLst>
              <a:ext uri="{FF2B5EF4-FFF2-40B4-BE49-F238E27FC236}">
                <a16:creationId xmlns:a16="http://schemas.microsoft.com/office/drawing/2014/main" id="{0C2D3D00-5F62-4CFC-B719-399D130CF9BD}"/>
              </a:ext>
            </a:extLst>
          </p:cNvPr>
          <p:cNvSpPr/>
          <p:nvPr/>
        </p:nvSpPr>
        <p:spPr>
          <a:xfrm>
            <a:off x="301126" y="738700"/>
            <a:ext cx="1243584" cy="393192"/>
          </a:xfrm>
          <a:prstGeom prst="roundRect">
            <a:avLst/>
          </a:prstGeom>
          <a:solidFill>
            <a:schemeClr val="accent2">
              <a:lumMod val="75000"/>
            </a:schemeClr>
          </a:solidFill>
          <a:ln/>
        </p:spPr>
        <p:style>
          <a:lnRef idx="2">
            <a:schemeClr val="accent2"/>
          </a:lnRef>
          <a:fillRef idx="1">
            <a:schemeClr val="lt1"/>
          </a:fillRef>
          <a:effectRef idx="0">
            <a:schemeClr val="accent2"/>
          </a:effectRef>
          <a:fontRef idx="minor">
            <a:schemeClr val="dk1"/>
          </a:fontRef>
        </p:style>
        <p:txBody>
          <a:bodyPr anchor="ctr"/>
          <a:lstStyle/>
          <a:p>
            <a:pPr algn="ctr" defTabSz="514350">
              <a:spcBef>
                <a:spcPct val="20000"/>
              </a:spcBef>
              <a:defRPr/>
            </a:pPr>
            <a:r>
              <a:rPr lang="en-US" sz="1600" b="1" dirty="0">
                <a:solidFill>
                  <a:prstClr val="white"/>
                </a:solidFill>
                <a:latin typeface="Calibri"/>
              </a:rPr>
              <a:t>Mission </a:t>
            </a:r>
          </a:p>
        </p:txBody>
      </p:sp>
      <p:sp>
        <p:nvSpPr>
          <p:cNvPr id="11" name="Snip Diagonal Corner Rectangle 8">
            <a:extLst>
              <a:ext uri="{FF2B5EF4-FFF2-40B4-BE49-F238E27FC236}">
                <a16:creationId xmlns:a16="http://schemas.microsoft.com/office/drawing/2014/main" id="{E66EDFD9-6FA8-41D3-BD61-2A51A76FA327}"/>
              </a:ext>
            </a:extLst>
          </p:cNvPr>
          <p:cNvSpPr/>
          <p:nvPr/>
        </p:nvSpPr>
        <p:spPr>
          <a:xfrm>
            <a:off x="716692" y="3805882"/>
            <a:ext cx="7809469" cy="2100648"/>
          </a:xfrm>
          <a:prstGeom prst="roundRect">
            <a:avLst/>
          </a:prstGeom>
          <a:ln/>
        </p:spPr>
        <p:style>
          <a:lnRef idx="2">
            <a:schemeClr val="accent2"/>
          </a:lnRef>
          <a:fillRef idx="1">
            <a:schemeClr val="lt1"/>
          </a:fillRef>
          <a:effectRef idx="0">
            <a:schemeClr val="accent2"/>
          </a:effectRef>
          <a:fontRef idx="minor">
            <a:schemeClr val="dk1"/>
          </a:fontRef>
        </p:style>
        <p:txBody>
          <a:bodyPr anchor="ctr"/>
          <a:lstStyle/>
          <a:p>
            <a:pPr lvl="0" algn="ctr">
              <a:defRPr/>
            </a:pPr>
            <a:r>
              <a:rPr lang="en-US" sz="2000" b="1" dirty="0">
                <a:solidFill>
                  <a:srgbClr val="0083BE">
                    <a:lumMod val="75000"/>
                  </a:srgbClr>
                </a:solidFill>
              </a:rPr>
              <a:t>OSDBU is trusted by Veterans and VA staff to be responsive to customers’ needs with policies and programs that successfully leverage the federal procurement system to enable Veterans to gain access to economic opportunities.</a:t>
            </a:r>
            <a:endParaRPr lang="en-US" sz="2000" b="1" dirty="0">
              <a:solidFill>
                <a:srgbClr val="0083BE">
                  <a:lumMod val="75000"/>
                </a:srgbClr>
              </a:solidFill>
              <a:latin typeface="Calibri"/>
            </a:endParaRPr>
          </a:p>
        </p:txBody>
      </p:sp>
      <p:sp>
        <p:nvSpPr>
          <p:cNvPr id="10" name="Rectangle: Rounded Corners 9">
            <a:extLst>
              <a:ext uri="{FF2B5EF4-FFF2-40B4-BE49-F238E27FC236}">
                <a16:creationId xmlns:a16="http://schemas.microsoft.com/office/drawing/2014/main" id="{77D6ACD4-52E7-4218-9708-40E4A94E9950}"/>
              </a:ext>
            </a:extLst>
          </p:cNvPr>
          <p:cNvSpPr/>
          <p:nvPr/>
        </p:nvSpPr>
        <p:spPr>
          <a:xfrm>
            <a:off x="7364628" y="3737653"/>
            <a:ext cx="1246320" cy="389504"/>
          </a:xfrm>
          <a:prstGeom prst="roundRect">
            <a:avLst/>
          </a:prstGeom>
          <a:solidFill>
            <a:schemeClr val="accent2">
              <a:lumMod val="75000"/>
            </a:schemeClr>
          </a:solidFill>
          <a:ln/>
        </p:spPr>
        <p:style>
          <a:lnRef idx="2">
            <a:schemeClr val="accent2"/>
          </a:lnRef>
          <a:fillRef idx="1">
            <a:schemeClr val="lt1"/>
          </a:fillRef>
          <a:effectRef idx="0">
            <a:schemeClr val="accent2"/>
          </a:effectRef>
          <a:fontRef idx="minor">
            <a:schemeClr val="dk1"/>
          </a:fontRef>
        </p:style>
        <p:txBody>
          <a:bodyPr anchor="ctr"/>
          <a:lstStyle/>
          <a:p>
            <a:pPr defTabSz="514350">
              <a:spcBef>
                <a:spcPct val="20000"/>
              </a:spcBef>
              <a:defRPr/>
            </a:pPr>
            <a:endParaRPr lang="en-US" b="1" kern="0" dirty="0">
              <a:solidFill>
                <a:prstClr val="black"/>
              </a:solidFill>
              <a:latin typeface="Calibri"/>
            </a:endParaRPr>
          </a:p>
          <a:p>
            <a:pPr algn="ctr" defTabSz="514350">
              <a:spcBef>
                <a:spcPct val="20000"/>
              </a:spcBef>
              <a:defRPr/>
            </a:pPr>
            <a:r>
              <a:rPr lang="en-US" b="1" kern="0" dirty="0">
                <a:solidFill>
                  <a:prstClr val="white"/>
                </a:solidFill>
                <a:latin typeface="Calibri"/>
              </a:rPr>
              <a:t>Vision</a:t>
            </a:r>
          </a:p>
          <a:p>
            <a:pPr defTabSz="514350">
              <a:spcBef>
                <a:spcPct val="20000"/>
              </a:spcBef>
              <a:defRPr/>
            </a:pPr>
            <a:endParaRPr lang="en-US" b="1" kern="0" dirty="0">
              <a:solidFill>
                <a:prstClr val="black"/>
              </a:solidFill>
              <a:latin typeface="Calibri"/>
            </a:endParaRPr>
          </a:p>
        </p:txBody>
      </p:sp>
    </p:spTree>
    <p:extLst>
      <p:ext uri="{BB962C8B-B14F-4D97-AF65-F5344CB8AC3E}">
        <p14:creationId xmlns:p14="http://schemas.microsoft.com/office/powerpoint/2010/main" val="708659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spcBef>
                <a:spcPts val="0"/>
              </a:spcBef>
            </a:pPr>
            <a:r>
              <a:rPr lang="en-US" sz="2000" dirty="0"/>
              <a:t>Verify</a:t>
            </a:r>
            <a:r>
              <a:rPr lang="en-US" sz="2000" i="1" dirty="0"/>
              <a:t> </a:t>
            </a:r>
            <a:r>
              <a:rPr lang="en-US" sz="2000" dirty="0"/>
              <a:t>SDVOSBs and VOSBs to facilitate their participation in the Veterans First Contracting Program.</a:t>
            </a:r>
          </a:p>
          <a:p>
            <a:pPr algn="just">
              <a:spcBef>
                <a:spcPts val="0"/>
              </a:spcBef>
            </a:pPr>
            <a:r>
              <a:rPr lang="en-US" sz="2000" dirty="0"/>
              <a:t>Provide</a:t>
            </a:r>
            <a:r>
              <a:rPr lang="en-US" sz="2000" i="1" dirty="0"/>
              <a:t> </a:t>
            </a:r>
            <a:r>
              <a:rPr lang="en-US" sz="2000" dirty="0"/>
              <a:t>opportunities for small businesses to engage with and access Procurement Decision Makers.</a:t>
            </a:r>
          </a:p>
          <a:p>
            <a:pPr algn="just">
              <a:spcBef>
                <a:spcPts val="0"/>
              </a:spcBef>
            </a:pPr>
            <a:r>
              <a:rPr lang="en-US" sz="2000" dirty="0"/>
              <a:t>Offer training and informational resources on procurement readiness and doing business with VA.</a:t>
            </a:r>
          </a:p>
          <a:p>
            <a:pPr algn="just">
              <a:spcBef>
                <a:spcPts val="0"/>
              </a:spcBef>
            </a:pPr>
            <a:r>
              <a:rPr lang="en-US" sz="2000" dirty="0"/>
              <a:t>Advise VA contracting and program staff on procurement strategies that maximize opportunities for small businesses, especially SDVOSBs and VOSBs.</a:t>
            </a:r>
          </a:p>
          <a:p>
            <a:endParaRPr lang="en-US" altLang="en-US" sz="2100" b="1" dirty="0"/>
          </a:p>
          <a:p>
            <a:pPr lvl="1"/>
            <a:endParaRPr lang="en-US" altLang="en-US" sz="1800" dirty="0"/>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900" b="0" i="0" u="none" strike="noStrike" kern="1200" cap="none" spc="0" normalizeH="0" baseline="0" noProof="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9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p:cNvSpPr>
            <a:spLocks noGrp="1"/>
          </p:cNvSpPr>
          <p:nvPr>
            <p:ph type="title"/>
          </p:nvPr>
        </p:nvSpPr>
        <p:spPr/>
        <p:txBody>
          <a:bodyPr>
            <a:normAutofit/>
          </a:bodyPr>
          <a:lstStyle/>
          <a:p>
            <a:r>
              <a:rPr lang="en-US" sz="2400" dirty="0"/>
              <a:t>OSDBU’s CORE CAPABILITIES</a:t>
            </a:r>
          </a:p>
        </p:txBody>
      </p:sp>
      <p:sp>
        <p:nvSpPr>
          <p:cNvPr id="5" name="TextBox 4">
            <a:extLst>
              <a:ext uri="{FF2B5EF4-FFF2-40B4-BE49-F238E27FC236}">
                <a16:creationId xmlns:a16="http://schemas.microsoft.com/office/drawing/2014/main" id="{ED07847B-9420-4D1C-BC0C-40E687240F9E}"/>
              </a:ext>
            </a:extLst>
          </p:cNvPr>
          <p:cNvSpPr txBox="1"/>
          <p:nvPr/>
        </p:nvSpPr>
        <p:spPr>
          <a:xfrm>
            <a:off x="1774263" y="3900740"/>
            <a:ext cx="5442259" cy="1408078"/>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1" u="sng" strike="noStrike" kern="1200" cap="none" spc="0" normalizeH="0" baseline="0" noProof="0" dirty="0">
                <a:ln>
                  <a:noFill/>
                </a:ln>
                <a:solidFill>
                  <a:srgbClr val="000000"/>
                </a:solidFill>
                <a:effectLst/>
                <a:uLnTx/>
                <a:uFillTx/>
                <a:latin typeface="Calibri"/>
                <a:ea typeface="+mn-ea"/>
                <a:cs typeface="+mn-cs"/>
              </a:rPr>
              <a:t>Key Focus: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950" b="1" i="1" u="none" strike="noStrike" kern="1200" cap="none" spc="0" normalizeH="0" baseline="0" noProof="0" dirty="0">
                <a:ln>
                  <a:noFill/>
                </a:ln>
                <a:solidFill>
                  <a:srgbClr val="000000"/>
                </a:solidFill>
                <a:effectLst/>
                <a:uLnTx/>
                <a:uFillTx/>
                <a:latin typeface="Calibri"/>
                <a:ea typeface="+mn-ea"/>
                <a:cs typeface="+mn-cs"/>
              </a:rPr>
              <a:t>CUSTOMER SERVICE</a:t>
            </a:r>
          </a:p>
        </p:txBody>
      </p:sp>
    </p:spTree>
    <p:extLst>
      <p:ext uri="{BB962C8B-B14F-4D97-AF65-F5344CB8AC3E}">
        <p14:creationId xmlns:p14="http://schemas.microsoft.com/office/powerpoint/2010/main" val="2233472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675" b="0" i="0" u="none" strike="noStrike" kern="1200" cap="none" spc="0" normalizeH="0" baseline="0" noProof="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675"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p:cNvSpPr>
            <a:spLocks noGrp="1"/>
          </p:cNvSpPr>
          <p:nvPr>
            <p:ph type="title"/>
          </p:nvPr>
        </p:nvSpPr>
        <p:spPr/>
        <p:txBody>
          <a:bodyPr>
            <a:normAutofit/>
          </a:bodyPr>
          <a:lstStyle/>
          <a:p>
            <a:r>
              <a:rPr lang="en-US" sz="2400" dirty="0"/>
              <a:t>OSDBU CORE PROGRAM AREAS</a:t>
            </a:r>
          </a:p>
        </p:txBody>
      </p:sp>
      <p:sp>
        <p:nvSpPr>
          <p:cNvPr id="9" name="Rectangle: Rounded Corners 8">
            <a:extLst>
              <a:ext uri="{FF2B5EF4-FFF2-40B4-BE49-F238E27FC236}">
                <a16:creationId xmlns:a16="http://schemas.microsoft.com/office/drawing/2014/main" id="{03C9A87D-CCE6-4A2A-8E66-2B0533912DF2}"/>
              </a:ext>
            </a:extLst>
          </p:cNvPr>
          <p:cNvSpPr/>
          <p:nvPr/>
        </p:nvSpPr>
        <p:spPr>
          <a:xfrm>
            <a:off x="3686893" y="1042190"/>
            <a:ext cx="1783080" cy="731520"/>
          </a:xfrm>
          <a:prstGeom prst="roundRect">
            <a:avLst/>
          </a:prstGeom>
          <a:solidFill>
            <a:schemeClr val="accent2">
              <a:lumMod val="75000"/>
            </a:schemeClr>
          </a:solidFill>
          <a:ln w="19050">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a:t>Strategic Outreach and Communications</a:t>
            </a:r>
          </a:p>
        </p:txBody>
      </p:sp>
      <p:sp>
        <p:nvSpPr>
          <p:cNvPr id="13" name="Rectangle: Rounded Corners 12">
            <a:extLst>
              <a:ext uri="{FF2B5EF4-FFF2-40B4-BE49-F238E27FC236}">
                <a16:creationId xmlns:a16="http://schemas.microsoft.com/office/drawing/2014/main" id="{9E425FF9-CF16-4CA4-ADA5-654264B77B20}"/>
              </a:ext>
            </a:extLst>
          </p:cNvPr>
          <p:cNvSpPr/>
          <p:nvPr/>
        </p:nvSpPr>
        <p:spPr>
          <a:xfrm>
            <a:off x="1860133" y="1038232"/>
            <a:ext cx="1783080" cy="731520"/>
          </a:xfrm>
          <a:prstGeom prst="roundRect">
            <a:avLst/>
          </a:prstGeom>
          <a:solidFill>
            <a:schemeClr val="accent2">
              <a:lumMod val="75000"/>
            </a:schemeClr>
          </a:solidFill>
          <a:ln w="19050">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a:t>Direct </a:t>
            </a:r>
          </a:p>
          <a:p>
            <a:pPr algn="ctr"/>
            <a:r>
              <a:rPr lang="en-US" sz="1400" b="1" dirty="0"/>
              <a:t>Access</a:t>
            </a:r>
          </a:p>
        </p:txBody>
      </p:sp>
      <p:sp>
        <p:nvSpPr>
          <p:cNvPr id="16" name="Rectangle: Rounded Corners 15">
            <a:extLst>
              <a:ext uri="{FF2B5EF4-FFF2-40B4-BE49-F238E27FC236}">
                <a16:creationId xmlns:a16="http://schemas.microsoft.com/office/drawing/2014/main" id="{A8D9F479-37B8-48E0-8731-5973ADE7692F}"/>
              </a:ext>
            </a:extLst>
          </p:cNvPr>
          <p:cNvSpPr/>
          <p:nvPr/>
        </p:nvSpPr>
        <p:spPr>
          <a:xfrm>
            <a:off x="29428" y="1038232"/>
            <a:ext cx="1783080" cy="731520"/>
          </a:xfrm>
          <a:prstGeom prst="roundRect">
            <a:avLst/>
          </a:prstGeom>
          <a:solidFill>
            <a:schemeClr val="accent2">
              <a:lumMod val="75000"/>
            </a:schemeClr>
          </a:solidFill>
          <a:ln w="19050">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a:t>Center for Verification </a:t>
            </a:r>
          </a:p>
          <a:p>
            <a:pPr algn="ctr"/>
            <a:r>
              <a:rPr lang="en-US" sz="1400" b="1" dirty="0"/>
              <a:t>and Evaluation</a:t>
            </a:r>
          </a:p>
        </p:txBody>
      </p:sp>
      <p:sp>
        <p:nvSpPr>
          <p:cNvPr id="17" name="Rectangle: Rounded Corners 16">
            <a:extLst>
              <a:ext uri="{FF2B5EF4-FFF2-40B4-BE49-F238E27FC236}">
                <a16:creationId xmlns:a16="http://schemas.microsoft.com/office/drawing/2014/main" id="{9E1F8A8A-51BC-405B-8388-8305C1FCCD5C}"/>
              </a:ext>
            </a:extLst>
          </p:cNvPr>
          <p:cNvSpPr/>
          <p:nvPr/>
        </p:nvSpPr>
        <p:spPr>
          <a:xfrm>
            <a:off x="5514418" y="1034281"/>
            <a:ext cx="1783080" cy="731520"/>
          </a:xfrm>
          <a:prstGeom prst="roundRect">
            <a:avLst/>
          </a:prstGeom>
          <a:solidFill>
            <a:schemeClr val="accent2">
              <a:lumMod val="75000"/>
            </a:schemeClr>
          </a:solidFill>
          <a:ln w="19050">
            <a:solidFill>
              <a:srgbClr val="00427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a:t>Procurement Review </a:t>
            </a:r>
          </a:p>
        </p:txBody>
      </p:sp>
      <p:sp>
        <p:nvSpPr>
          <p:cNvPr id="19" name="Rectangle: Rounded Corners 18">
            <a:extLst>
              <a:ext uri="{FF2B5EF4-FFF2-40B4-BE49-F238E27FC236}">
                <a16:creationId xmlns:a16="http://schemas.microsoft.com/office/drawing/2014/main" id="{B0CF50AF-B961-4480-A311-F0AEC6A5475E}"/>
              </a:ext>
            </a:extLst>
          </p:cNvPr>
          <p:cNvSpPr/>
          <p:nvPr/>
        </p:nvSpPr>
        <p:spPr>
          <a:xfrm>
            <a:off x="7345568" y="1028707"/>
            <a:ext cx="1783080" cy="731520"/>
          </a:xfrm>
          <a:prstGeom prst="roundRect">
            <a:avLst/>
          </a:prstGeom>
          <a:solidFill>
            <a:schemeClr val="accent2">
              <a:lumMod val="75000"/>
            </a:schemeClr>
          </a:solidFill>
          <a:ln w="19050">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a:t>Program </a:t>
            </a:r>
          </a:p>
          <a:p>
            <a:pPr algn="ctr"/>
            <a:r>
              <a:rPr lang="en-US" sz="1400" b="1" dirty="0"/>
              <a:t>Support</a:t>
            </a:r>
          </a:p>
        </p:txBody>
      </p:sp>
      <p:sp>
        <p:nvSpPr>
          <p:cNvPr id="20" name="Rectangle: Rounded Corners 19">
            <a:extLst>
              <a:ext uri="{FF2B5EF4-FFF2-40B4-BE49-F238E27FC236}">
                <a16:creationId xmlns:a16="http://schemas.microsoft.com/office/drawing/2014/main" id="{60213648-7281-49A0-B0F6-89A0330BDDDE}"/>
              </a:ext>
            </a:extLst>
          </p:cNvPr>
          <p:cNvSpPr/>
          <p:nvPr/>
        </p:nvSpPr>
        <p:spPr>
          <a:xfrm rot="5400000">
            <a:off x="4349552" y="-1789307"/>
            <a:ext cx="528130" cy="8977957"/>
          </a:xfrm>
          <a:prstGeom prst="roundRect">
            <a:avLst/>
          </a:prstGeom>
          <a:solidFill>
            <a:srgbClr val="002F56"/>
          </a:solidFill>
          <a:ln w="38100">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b="1" dirty="0"/>
              <a:t>OSDBU Information and Technology Portfolio</a:t>
            </a:r>
          </a:p>
        </p:txBody>
      </p:sp>
      <p:sp>
        <p:nvSpPr>
          <p:cNvPr id="2" name="TextBox 1">
            <a:extLst>
              <a:ext uri="{FF2B5EF4-FFF2-40B4-BE49-F238E27FC236}">
                <a16:creationId xmlns:a16="http://schemas.microsoft.com/office/drawing/2014/main" id="{B5D53D97-4C93-4A99-B06B-069E975CF124}"/>
              </a:ext>
            </a:extLst>
          </p:cNvPr>
          <p:cNvSpPr txBox="1"/>
          <p:nvPr/>
        </p:nvSpPr>
        <p:spPr>
          <a:xfrm>
            <a:off x="108039" y="3371690"/>
            <a:ext cx="8977958" cy="2492990"/>
          </a:xfrm>
          <a:prstGeom prst="rect">
            <a:avLst/>
          </a:prstGeom>
          <a:noFill/>
        </p:spPr>
        <p:txBody>
          <a:bodyPr wrap="square" rtlCol="0">
            <a:spAutoFit/>
          </a:bodyPr>
          <a:lstStyle/>
          <a:p>
            <a:pPr marL="285750" indent="-285750">
              <a:buFont typeface="Arial" panose="020B0604020202020204" pitchFamily="34" charset="0"/>
              <a:buChar char="•"/>
            </a:pPr>
            <a:r>
              <a:rPr lang="en-US" sz="2000" dirty="0"/>
              <a:t>Direct Access Program Event Management Software as a Service (EMSS)</a:t>
            </a:r>
          </a:p>
          <a:p>
            <a:pPr marL="285750" indent="-285750">
              <a:buFont typeface="Arial" panose="020B0604020202020204" pitchFamily="34" charset="0"/>
              <a:buChar char="•"/>
            </a:pPr>
            <a:r>
              <a:rPr lang="en-US" sz="2000" dirty="0"/>
              <a:t>VA Business Intelligence Tool (VA-BIT)</a:t>
            </a:r>
          </a:p>
          <a:p>
            <a:pPr marL="285750" indent="-285750">
              <a:buFont typeface="Arial" panose="020B0604020202020204" pitchFamily="34" charset="0"/>
              <a:buChar char="•"/>
            </a:pPr>
            <a:r>
              <a:rPr lang="en-US" sz="2000" dirty="0"/>
              <a:t>Vendor Information Pages (VIP)</a:t>
            </a:r>
          </a:p>
          <a:p>
            <a:pPr marL="285750" indent="-285750">
              <a:buFont typeface="Arial" panose="020B0604020202020204" pitchFamily="34" charset="0"/>
              <a:buChar char="•"/>
            </a:pPr>
            <a:r>
              <a:rPr lang="en-US" sz="2000" dirty="0"/>
              <a:t>VIP Enhanced Vendor Profile (EVP)</a:t>
            </a:r>
          </a:p>
          <a:p>
            <a:pPr marL="285750" indent="-285750">
              <a:buFont typeface="Arial" panose="020B0604020202020204" pitchFamily="34" charset="0"/>
              <a:buChar char="•"/>
            </a:pPr>
            <a:r>
              <a:rPr lang="en-US" sz="2000" dirty="0"/>
              <a:t>VETBIZ Portal</a:t>
            </a:r>
          </a:p>
          <a:p>
            <a:pPr marL="285750" indent="-285750">
              <a:buFont typeface="Arial" panose="020B0604020202020204" pitchFamily="34" charset="0"/>
              <a:buChar char="•"/>
            </a:pPr>
            <a:r>
              <a:rPr lang="en-US" sz="2000" dirty="0"/>
              <a:t>OSDBU SharePoint System</a:t>
            </a:r>
            <a:endParaRPr lang="en-US" dirty="0"/>
          </a:p>
          <a:p>
            <a:endParaRPr lang="en-US" dirty="0"/>
          </a:p>
          <a:p>
            <a:endParaRPr lang="en-US" dirty="0"/>
          </a:p>
        </p:txBody>
      </p:sp>
    </p:spTree>
    <p:extLst>
      <p:ext uri="{BB962C8B-B14F-4D97-AF65-F5344CB8AC3E}">
        <p14:creationId xmlns:p14="http://schemas.microsoft.com/office/powerpoint/2010/main" val="2112367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51435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675" b="0" i="0" u="none" strike="noStrike" kern="1200" cap="none" spc="0" normalizeH="0" baseline="0" noProof="0">
                <a:ln>
                  <a:noFill/>
                </a:ln>
                <a:solidFill>
                  <a:prstClr val="white"/>
                </a:solidFill>
                <a:effectLst/>
                <a:uLnTx/>
                <a:uFillTx/>
                <a:latin typeface="Calibri"/>
                <a:ea typeface="+mn-ea"/>
                <a:cs typeface="+mn-cs"/>
              </a:rPr>
              <a:pPr marL="0" marR="0" lvl="0" indent="0" algn="r" defTabSz="514350" rtl="0" eaLnBrk="1" fontAlgn="auto" latinLnBrk="0" hangingPunct="1">
                <a:lnSpc>
                  <a:spcPct val="100000"/>
                </a:lnSpc>
                <a:spcBef>
                  <a:spcPts val="0"/>
                </a:spcBef>
                <a:spcAft>
                  <a:spcPts val="0"/>
                </a:spcAft>
                <a:buClrTx/>
                <a:buSzTx/>
                <a:buFontTx/>
                <a:buNone/>
                <a:tabLst/>
                <a:defRPr/>
              </a:pPr>
              <a:t>6</a:t>
            </a:fld>
            <a:endParaRPr kumimoji="0" lang="en-US" sz="675"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p:cNvSpPr>
            <a:spLocks noGrp="1"/>
          </p:cNvSpPr>
          <p:nvPr>
            <p:ph type="title"/>
          </p:nvPr>
        </p:nvSpPr>
        <p:spPr/>
        <p:txBody>
          <a:bodyPr>
            <a:normAutofit/>
          </a:bodyPr>
          <a:lstStyle/>
          <a:p>
            <a:r>
              <a:rPr lang="en-US" sz="2400" dirty="0"/>
              <a:t>OSDBU PRIORITIES</a:t>
            </a:r>
          </a:p>
        </p:txBody>
      </p:sp>
      <p:grpSp>
        <p:nvGrpSpPr>
          <p:cNvPr id="27" name="Group 26">
            <a:extLst>
              <a:ext uri="{FF2B5EF4-FFF2-40B4-BE49-F238E27FC236}">
                <a16:creationId xmlns:a16="http://schemas.microsoft.com/office/drawing/2014/main" id="{E5D66BDF-E7F9-432C-8CA9-158BC93681BE}"/>
              </a:ext>
            </a:extLst>
          </p:cNvPr>
          <p:cNvGrpSpPr/>
          <p:nvPr/>
        </p:nvGrpSpPr>
        <p:grpSpPr>
          <a:xfrm>
            <a:off x="219075" y="1352550"/>
            <a:ext cx="4286152" cy="3147112"/>
            <a:chOff x="1249679" y="683386"/>
            <a:chExt cx="9173931" cy="5313972"/>
          </a:xfrm>
        </p:grpSpPr>
        <p:grpSp>
          <p:nvGrpSpPr>
            <p:cNvPr id="6" name="Group 5">
              <a:extLst>
                <a:ext uri="{FF2B5EF4-FFF2-40B4-BE49-F238E27FC236}">
                  <a16:creationId xmlns:a16="http://schemas.microsoft.com/office/drawing/2014/main" id="{DAB3B516-5D92-4DF8-B21D-5E4181D6B838}"/>
                </a:ext>
              </a:extLst>
            </p:cNvPr>
            <p:cNvGrpSpPr/>
            <p:nvPr/>
          </p:nvGrpSpPr>
          <p:grpSpPr>
            <a:xfrm>
              <a:off x="1251284" y="683386"/>
              <a:ext cx="9164304" cy="1272962"/>
              <a:chOff x="1251284" y="680830"/>
              <a:chExt cx="9164304" cy="1610492"/>
            </a:xfrm>
          </p:grpSpPr>
          <p:sp>
            <p:nvSpPr>
              <p:cNvPr id="7" name="Snip Diagonal Corner Rectangle 6"/>
              <p:cNvSpPr/>
              <p:nvPr/>
            </p:nvSpPr>
            <p:spPr>
              <a:xfrm>
                <a:off x="1776412" y="814137"/>
                <a:ext cx="8639176" cy="1226420"/>
              </a:xfrm>
              <a:prstGeom prst="rect">
                <a:avLst/>
              </a:prstGeom>
              <a:solidFill>
                <a:srgbClr val="00628E"/>
              </a:solidFill>
              <a:ln>
                <a:solidFill>
                  <a:srgbClr val="002060"/>
                </a:solidFill>
              </a:ln>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575" b="1" i="0" u="none" strike="noStrike" kern="1200" cap="none" spc="0" normalizeH="0" baseline="0" noProof="0" dirty="0">
                    <a:ln>
                      <a:noFill/>
                    </a:ln>
                    <a:solidFill>
                      <a:prstClr val="white"/>
                    </a:solidFill>
                    <a:effectLst/>
                    <a:uLnTx/>
                    <a:uFillTx/>
                    <a:latin typeface="Calibri"/>
                    <a:ea typeface="+mn-ea"/>
                    <a:cs typeface="+mn-cs"/>
                  </a:rPr>
                  <a:t>Customer Service</a:t>
                </a:r>
              </a:p>
            </p:txBody>
          </p:sp>
          <p:sp>
            <p:nvSpPr>
              <p:cNvPr id="5" name="Oval 4">
                <a:extLst>
                  <a:ext uri="{FF2B5EF4-FFF2-40B4-BE49-F238E27FC236}">
                    <a16:creationId xmlns:a16="http://schemas.microsoft.com/office/drawing/2014/main" id="{E63A8D2C-E17E-4F1B-B1FA-881F3595D2FA}"/>
                  </a:ext>
                </a:extLst>
              </p:cNvPr>
              <p:cNvSpPr/>
              <p:nvPr/>
            </p:nvSpPr>
            <p:spPr>
              <a:xfrm>
                <a:off x="1251284" y="680830"/>
                <a:ext cx="1309036" cy="1610492"/>
              </a:xfrm>
              <a:prstGeom prst="ellipse">
                <a:avLst/>
              </a:prstGeom>
              <a:solidFill>
                <a:schemeClr val="accent2">
                  <a:lumMod val="50000"/>
                </a:schemeClr>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700" b="0" i="0" u="none" strike="noStrike" kern="1200" cap="none" spc="0" normalizeH="0" baseline="0" noProof="0" dirty="0">
                    <a:ln>
                      <a:noFill/>
                    </a:ln>
                    <a:solidFill>
                      <a:prstClr val="white"/>
                    </a:solidFill>
                    <a:effectLst/>
                    <a:uLnTx/>
                    <a:uFillTx/>
                    <a:latin typeface="Calibri"/>
                    <a:ea typeface="+mn-ea"/>
                    <a:cs typeface="+mn-cs"/>
                  </a:rPr>
                  <a:t>C</a:t>
                </a:r>
              </a:p>
            </p:txBody>
          </p:sp>
        </p:grpSp>
        <p:grpSp>
          <p:nvGrpSpPr>
            <p:cNvPr id="16" name="Group 15">
              <a:extLst>
                <a:ext uri="{FF2B5EF4-FFF2-40B4-BE49-F238E27FC236}">
                  <a16:creationId xmlns:a16="http://schemas.microsoft.com/office/drawing/2014/main" id="{326BCC17-7856-481B-AF7E-0667E511977E}"/>
                </a:ext>
              </a:extLst>
            </p:cNvPr>
            <p:cNvGrpSpPr/>
            <p:nvPr/>
          </p:nvGrpSpPr>
          <p:grpSpPr>
            <a:xfrm>
              <a:off x="1249680" y="2029320"/>
              <a:ext cx="9164304" cy="1272962"/>
              <a:chOff x="1251284" y="680830"/>
              <a:chExt cx="9164304" cy="1610492"/>
            </a:xfrm>
          </p:grpSpPr>
          <p:sp>
            <p:nvSpPr>
              <p:cNvPr id="17" name="Snip Diagonal Corner Rectangle 6">
                <a:extLst>
                  <a:ext uri="{FF2B5EF4-FFF2-40B4-BE49-F238E27FC236}">
                    <a16:creationId xmlns:a16="http://schemas.microsoft.com/office/drawing/2014/main" id="{06942DEE-68A3-4FFF-ADD7-6A0AB919AF36}"/>
                  </a:ext>
                </a:extLst>
              </p:cNvPr>
              <p:cNvSpPr/>
              <p:nvPr/>
            </p:nvSpPr>
            <p:spPr>
              <a:xfrm>
                <a:off x="1776412" y="814137"/>
                <a:ext cx="8639176" cy="1226420"/>
              </a:xfrm>
              <a:prstGeom prst="rect">
                <a:avLst/>
              </a:prstGeom>
              <a:solidFill>
                <a:srgbClr val="00628E"/>
              </a:solidFill>
              <a:ln>
                <a:solidFill>
                  <a:srgbClr val="002060"/>
                </a:solidFill>
              </a:ln>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575" b="1" i="0" u="none" strike="noStrike" kern="1200" cap="none" spc="0" normalizeH="0" baseline="0" noProof="0" dirty="0">
                    <a:ln>
                      <a:noFill/>
                    </a:ln>
                    <a:solidFill>
                      <a:prstClr val="white"/>
                    </a:solidFill>
                    <a:effectLst/>
                    <a:uLnTx/>
                    <a:uFillTx/>
                    <a:latin typeface="Calibri"/>
                    <a:ea typeface="+mn-ea"/>
                    <a:cs typeface="+mn-cs"/>
                  </a:rPr>
                  <a:t>Outreach</a:t>
                </a:r>
              </a:p>
            </p:txBody>
          </p:sp>
          <p:sp>
            <p:nvSpPr>
              <p:cNvPr id="18" name="Oval 17">
                <a:extLst>
                  <a:ext uri="{FF2B5EF4-FFF2-40B4-BE49-F238E27FC236}">
                    <a16:creationId xmlns:a16="http://schemas.microsoft.com/office/drawing/2014/main" id="{59FC0168-5C3F-4B25-9E0C-92BB8C396CAD}"/>
                  </a:ext>
                </a:extLst>
              </p:cNvPr>
              <p:cNvSpPr/>
              <p:nvPr/>
            </p:nvSpPr>
            <p:spPr>
              <a:xfrm>
                <a:off x="1251284" y="680830"/>
                <a:ext cx="1309036" cy="1610492"/>
              </a:xfrm>
              <a:prstGeom prst="ellipse">
                <a:avLst/>
              </a:prstGeom>
              <a:solidFill>
                <a:schemeClr val="accent2">
                  <a:lumMod val="50000"/>
                </a:schemeClr>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700" b="0" i="0" u="none" strike="noStrike" kern="1200" cap="none" spc="0" normalizeH="0" baseline="0" noProof="0" dirty="0">
                    <a:ln>
                      <a:noFill/>
                    </a:ln>
                    <a:solidFill>
                      <a:prstClr val="white"/>
                    </a:solidFill>
                    <a:effectLst/>
                    <a:uLnTx/>
                    <a:uFillTx/>
                    <a:latin typeface="Calibri"/>
                    <a:ea typeface="+mn-ea"/>
                    <a:cs typeface="+mn-cs"/>
                  </a:rPr>
                  <a:t>O</a:t>
                </a:r>
              </a:p>
            </p:txBody>
          </p:sp>
        </p:grpSp>
        <p:grpSp>
          <p:nvGrpSpPr>
            <p:cNvPr id="19" name="Group 18">
              <a:extLst>
                <a:ext uri="{FF2B5EF4-FFF2-40B4-BE49-F238E27FC236}">
                  <a16:creationId xmlns:a16="http://schemas.microsoft.com/office/drawing/2014/main" id="{6FCAF987-137F-472E-9364-4AE4797FFC0A}"/>
                </a:ext>
              </a:extLst>
            </p:cNvPr>
            <p:cNvGrpSpPr/>
            <p:nvPr/>
          </p:nvGrpSpPr>
          <p:grpSpPr>
            <a:xfrm>
              <a:off x="1249679" y="3396108"/>
              <a:ext cx="9164304" cy="1272962"/>
              <a:chOff x="1251284" y="680830"/>
              <a:chExt cx="9164304" cy="1610492"/>
            </a:xfrm>
          </p:grpSpPr>
          <p:sp>
            <p:nvSpPr>
              <p:cNvPr id="20" name="Snip Diagonal Corner Rectangle 6">
                <a:extLst>
                  <a:ext uri="{FF2B5EF4-FFF2-40B4-BE49-F238E27FC236}">
                    <a16:creationId xmlns:a16="http://schemas.microsoft.com/office/drawing/2014/main" id="{C0B69152-B612-4A90-ABD4-E220BEE62B74}"/>
                  </a:ext>
                </a:extLst>
              </p:cNvPr>
              <p:cNvSpPr/>
              <p:nvPr/>
            </p:nvSpPr>
            <p:spPr>
              <a:xfrm>
                <a:off x="1776412" y="814137"/>
                <a:ext cx="8639176" cy="1226421"/>
              </a:xfrm>
              <a:prstGeom prst="rect">
                <a:avLst/>
              </a:prstGeom>
              <a:solidFill>
                <a:srgbClr val="00628E"/>
              </a:solidFill>
              <a:ln>
                <a:solidFill>
                  <a:srgbClr val="002060"/>
                </a:solidFill>
              </a:ln>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575" b="1" i="0" u="none" strike="noStrike" kern="1200" cap="none" spc="0" normalizeH="0" baseline="0" noProof="0" dirty="0">
                    <a:ln>
                      <a:noFill/>
                    </a:ln>
                    <a:solidFill>
                      <a:prstClr val="white"/>
                    </a:solidFill>
                    <a:effectLst/>
                    <a:uLnTx/>
                    <a:uFillTx/>
                    <a:latin typeface="Calibri"/>
                    <a:ea typeface="+mn-ea"/>
                    <a:cs typeface="+mn-cs"/>
                  </a:rPr>
                  <a:t>Verification</a:t>
                </a:r>
              </a:p>
            </p:txBody>
          </p:sp>
          <p:sp>
            <p:nvSpPr>
              <p:cNvPr id="21" name="Oval 20">
                <a:extLst>
                  <a:ext uri="{FF2B5EF4-FFF2-40B4-BE49-F238E27FC236}">
                    <a16:creationId xmlns:a16="http://schemas.microsoft.com/office/drawing/2014/main" id="{66209137-CDC9-4E3E-9F60-DEAA05CAD6AB}"/>
                  </a:ext>
                </a:extLst>
              </p:cNvPr>
              <p:cNvSpPr/>
              <p:nvPr/>
            </p:nvSpPr>
            <p:spPr>
              <a:xfrm>
                <a:off x="1251284" y="680830"/>
                <a:ext cx="1309036" cy="1610492"/>
              </a:xfrm>
              <a:prstGeom prst="ellipse">
                <a:avLst/>
              </a:prstGeom>
              <a:solidFill>
                <a:schemeClr val="accent2">
                  <a:lumMod val="50000"/>
                </a:schemeClr>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700" b="0" i="0" u="none" strike="noStrike" kern="1200" cap="none" spc="0" normalizeH="0" baseline="0" noProof="0" dirty="0">
                    <a:ln>
                      <a:noFill/>
                    </a:ln>
                    <a:solidFill>
                      <a:prstClr val="white"/>
                    </a:solidFill>
                    <a:effectLst/>
                    <a:uLnTx/>
                    <a:uFillTx/>
                    <a:latin typeface="Calibri"/>
                    <a:ea typeface="+mn-ea"/>
                    <a:cs typeface="+mn-cs"/>
                  </a:rPr>
                  <a:t>V</a:t>
                </a:r>
              </a:p>
            </p:txBody>
          </p:sp>
        </p:grpSp>
        <p:grpSp>
          <p:nvGrpSpPr>
            <p:cNvPr id="22" name="Group 21">
              <a:extLst>
                <a:ext uri="{FF2B5EF4-FFF2-40B4-BE49-F238E27FC236}">
                  <a16:creationId xmlns:a16="http://schemas.microsoft.com/office/drawing/2014/main" id="{5200F24B-8ADC-4723-AB78-125823EB5681}"/>
                </a:ext>
              </a:extLst>
            </p:cNvPr>
            <p:cNvGrpSpPr/>
            <p:nvPr/>
          </p:nvGrpSpPr>
          <p:grpSpPr>
            <a:xfrm>
              <a:off x="1259306" y="4724396"/>
              <a:ext cx="9164304" cy="1272962"/>
              <a:chOff x="1251284" y="680830"/>
              <a:chExt cx="9164304" cy="1610492"/>
            </a:xfrm>
          </p:grpSpPr>
          <p:sp>
            <p:nvSpPr>
              <p:cNvPr id="23" name="Snip Diagonal Corner Rectangle 6">
                <a:extLst>
                  <a:ext uri="{FF2B5EF4-FFF2-40B4-BE49-F238E27FC236}">
                    <a16:creationId xmlns:a16="http://schemas.microsoft.com/office/drawing/2014/main" id="{3A087371-4466-4CA4-A641-78A5A77E3816}"/>
                  </a:ext>
                </a:extLst>
              </p:cNvPr>
              <p:cNvSpPr/>
              <p:nvPr/>
            </p:nvSpPr>
            <p:spPr>
              <a:xfrm>
                <a:off x="1776412" y="814137"/>
                <a:ext cx="8639176" cy="1226421"/>
              </a:xfrm>
              <a:prstGeom prst="rect">
                <a:avLst/>
              </a:prstGeom>
              <a:solidFill>
                <a:srgbClr val="00628E"/>
              </a:solidFill>
              <a:ln>
                <a:solidFill>
                  <a:srgbClr val="002060"/>
                </a:solidFill>
              </a:ln>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575" b="1" i="0" u="none" strike="noStrike" kern="1200" cap="none" spc="0" normalizeH="0" baseline="0" noProof="0" dirty="0">
                    <a:ln>
                      <a:noFill/>
                    </a:ln>
                    <a:solidFill>
                      <a:prstClr val="white"/>
                    </a:solidFill>
                    <a:effectLst/>
                    <a:uLnTx/>
                    <a:uFillTx/>
                    <a:latin typeface="Calibri"/>
                    <a:ea typeface="+mn-ea"/>
                    <a:cs typeface="+mn-cs"/>
                  </a:rPr>
                  <a:t>Engagement</a:t>
                </a:r>
              </a:p>
            </p:txBody>
          </p:sp>
          <p:sp>
            <p:nvSpPr>
              <p:cNvPr id="24" name="Oval 23">
                <a:extLst>
                  <a:ext uri="{FF2B5EF4-FFF2-40B4-BE49-F238E27FC236}">
                    <a16:creationId xmlns:a16="http://schemas.microsoft.com/office/drawing/2014/main" id="{6CE47817-8F97-4ABE-81EF-E02718B09C25}"/>
                  </a:ext>
                </a:extLst>
              </p:cNvPr>
              <p:cNvSpPr/>
              <p:nvPr/>
            </p:nvSpPr>
            <p:spPr>
              <a:xfrm>
                <a:off x="1251284" y="680830"/>
                <a:ext cx="1309036" cy="1610492"/>
              </a:xfrm>
              <a:prstGeom prst="ellipse">
                <a:avLst/>
              </a:prstGeom>
              <a:solidFill>
                <a:schemeClr val="accent2">
                  <a:lumMod val="50000"/>
                </a:schemeClr>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700" b="0" i="0" u="none" strike="noStrike" kern="1200" cap="none" spc="0" normalizeH="0" baseline="0" noProof="0" dirty="0">
                    <a:ln>
                      <a:noFill/>
                    </a:ln>
                    <a:solidFill>
                      <a:prstClr val="white"/>
                    </a:solidFill>
                    <a:effectLst/>
                    <a:uLnTx/>
                    <a:uFillTx/>
                    <a:latin typeface="Calibri"/>
                    <a:ea typeface="+mn-ea"/>
                    <a:cs typeface="+mn-cs"/>
                  </a:rPr>
                  <a:t>E</a:t>
                </a:r>
              </a:p>
            </p:txBody>
          </p:sp>
        </p:grpSp>
      </p:grpSp>
      <p:pic>
        <p:nvPicPr>
          <p:cNvPr id="26" name="Picture 25">
            <a:extLst>
              <a:ext uri="{FF2B5EF4-FFF2-40B4-BE49-F238E27FC236}">
                <a16:creationId xmlns:a16="http://schemas.microsoft.com/office/drawing/2014/main" id="{19E2BC00-2D83-41A8-9671-0BB6287704CE}"/>
              </a:ext>
            </a:extLst>
          </p:cNvPr>
          <p:cNvPicPr>
            <a:picLocks noChangeAspect="1"/>
          </p:cNvPicPr>
          <p:nvPr/>
        </p:nvPicPr>
        <p:blipFill>
          <a:blip r:embed="rId3"/>
          <a:stretch>
            <a:fillRect/>
          </a:stretch>
        </p:blipFill>
        <p:spPr>
          <a:xfrm>
            <a:off x="4724898" y="2427139"/>
            <a:ext cx="3073988" cy="1012075"/>
          </a:xfrm>
          <a:prstGeom prst="rect">
            <a:avLst/>
          </a:prstGeom>
        </p:spPr>
      </p:pic>
      <p:sp>
        <p:nvSpPr>
          <p:cNvPr id="28" name="TextBox 27">
            <a:extLst>
              <a:ext uri="{FF2B5EF4-FFF2-40B4-BE49-F238E27FC236}">
                <a16:creationId xmlns:a16="http://schemas.microsoft.com/office/drawing/2014/main" id="{55F61FBA-D407-481F-ADB9-5B117DDA7458}"/>
              </a:ext>
            </a:extLst>
          </p:cNvPr>
          <p:cNvSpPr txBox="1"/>
          <p:nvPr/>
        </p:nvSpPr>
        <p:spPr>
          <a:xfrm>
            <a:off x="4792183" y="2236523"/>
            <a:ext cx="297459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1" u="none" strike="noStrike" kern="1200" cap="none" spc="0" normalizeH="0" baseline="0" noProof="0" dirty="0">
                <a:ln>
                  <a:noFill/>
                </a:ln>
                <a:solidFill>
                  <a:srgbClr val="000000"/>
                </a:solidFill>
                <a:effectLst/>
                <a:uLnTx/>
                <a:uFillTx/>
                <a:latin typeface="Calibri"/>
                <a:ea typeface="+mn-ea"/>
                <a:cs typeface="+mn-cs"/>
              </a:rPr>
              <a:t>Ultimately, lead Veterans to: </a:t>
            </a:r>
          </a:p>
        </p:txBody>
      </p:sp>
    </p:spTree>
    <p:extLst>
      <p:ext uri="{BB962C8B-B14F-4D97-AF65-F5344CB8AC3E}">
        <p14:creationId xmlns:p14="http://schemas.microsoft.com/office/powerpoint/2010/main" val="1622545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675" b="0" i="0" u="none" strike="noStrike" kern="1200" cap="none" spc="0" normalizeH="0" baseline="0" noProof="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675" b="0" i="0" u="none" strike="noStrike" kern="1200" cap="none" spc="0" normalizeH="0" baseline="0" noProof="0" dirty="0">
              <a:ln>
                <a:noFill/>
              </a:ln>
              <a:solidFill>
                <a:prstClr val="white"/>
              </a:solidFill>
              <a:effectLst/>
              <a:uLnTx/>
              <a:uFillTx/>
              <a:latin typeface="Calibri"/>
              <a:ea typeface="+mn-ea"/>
              <a:cs typeface="+mn-cs"/>
            </a:endParaRPr>
          </a:p>
        </p:txBody>
      </p:sp>
      <p:sp>
        <p:nvSpPr>
          <p:cNvPr id="7" name="TextBox 5"/>
          <p:cNvSpPr txBox="1">
            <a:spLocks noChangeArrowheads="1"/>
          </p:cNvSpPr>
          <p:nvPr/>
        </p:nvSpPr>
        <p:spPr bwMode="auto">
          <a:xfrm>
            <a:off x="176536" y="5630180"/>
            <a:ext cx="29952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l" defTabSz="257175" rtl="0" eaLnBrk="1" fontAlgn="base" latinLnBrk="0" hangingPunct="1">
              <a:lnSpc>
                <a:spcPct val="100000"/>
              </a:lnSpc>
              <a:spcBef>
                <a:spcPct val="0"/>
              </a:spcBef>
              <a:spcAft>
                <a:spcPct val="0"/>
              </a:spcAft>
              <a:buClrTx/>
              <a:buSzTx/>
              <a:buFont typeface="Arial" charset="0"/>
              <a:buNone/>
              <a:tabLst/>
              <a:defRPr/>
            </a:pPr>
            <a:r>
              <a:rPr kumimoji="0" lang="en-US" altLang="en-US" sz="800" b="1" i="0" u="none" strike="noStrike" kern="1200" cap="none" spc="0" normalizeH="0" baseline="0" noProof="0" dirty="0">
                <a:ln>
                  <a:noFill/>
                </a:ln>
                <a:solidFill>
                  <a:srgbClr val="000000"/>
                </a:solidFill>
                <a:effectLst/>
                <a:uLnTx/>
                <a:uFillTx/>
                <a:latin typeface="Arial" charset="0"/>
                <a:ea typeface="+mn-ea"/>
                <a:cs typeface="+mn-cs"/>
              </a:rPr>
              <a:t>Source:  </a:t>
            </a:r>
            <a:r>
              <a:rPr kumimoji="0" lang="en-US" altLang="en-US" sz="800" b="0" i="0" u="none" strike="noStrike" kern="1200" cap="none" spc="0" normalizeH="0" baseline="0" noProof="0" dirty="0">
                <a:ln>
                  <a:noFill/>
                </a:ln>
                <a:solidFill>
                  <a:srgbClr val="000000"/>
                </a:solidFill>
                <a:effectLst/>
                <a:uLnTx/>
                <a:uFillTx/>
                <a:latin typeface="Arial" charset="0"/>
                <a:ea typeface="+mn-ea"/>
                <a:cs typeface="+mn-cs"/>
              </a:rPr>
              <a:t>Federal Procurement Data System.  </a:t>
            </a:r>
          </a:p>
          <a:p>
            <a:pPr marL="0" marR="0" lvl="0" indent="0" algn="l" defTabSz="257175" rtl="0" eaLnBrk="1" fontAlgn="base" latinLnBrk="0" hangingPunct="1">
              <a:lnSpc>
                <a:spcPct val="100000"/>
              </a:lnSpc>
              <a:spcBef>
                <a:spcPct val="0"/>
              </a:spcBef>
              <a:spcAft>
                <a:spcPct val="0"/>
              </a:spcAft>
              <a:buClrTx/>
              <a:buSzTx/>
              <a:buFont typeface="Arial" charset="0"/>
              <a:buNone/>
              <a:tabLst/>
              <a:defRPr/>
            </a:pPr>
            <a:r>
              <a:rPr kumimoji="0" lang="en-US" altLang="en-US" sz="800" b="0" i="0" u="none" strike="noStrike" kern="1200" cap="none" spc="0" normalizeH="0" baseline="0" noProof="0" dirty="0">
                <a:ln>
                  <a:noFill/>
                </a:ln>
                <a:solidFill>
                  <a:srgbClr val="000000"/>
                </a:solidFill>
                <a:effectLst/>
                <a:uLnTx/>
                <a:uFillTx/>
                <a:latin typeface="Arial" charset="0"/>
                <a:ea typeface="+mn-ea"/>
                <a:cs typeface="+mn-cs"/>
              </a:rPr>
              <a:t>Fiscal Year 2018 data reported as of February 7, 2019.</a:t>
            </a:r>
          </a:p>
          <a:p>
            <a:pPr marL="0" marR="0" lvl="0" indent="0" algn="l" defTabSz="257175" rtl="0" eaLnBrk="1" fontAlgn="base" latinLnBrk="0" hangingPunct="1">
              <a:lnSpc>
                <a:spcPct val="100000"/>
              </a:lnSpc>
              <a:spcBef>
                <a:spcPct val="0"/>
              </a:spcBef>
              <a:spcAft>
                <a:spcPct val="0"/>
              </a:spcAft>
              <a:buClrTx/>
              <a:buSzTx/>
              <a:buFont typeface="Arial" charset="0"/>
              <a:buNone/>
              <a:tabLst/>
              <a:defRPr/>
            </a:pPr>
            <a:r>
              <a:rPr kumimoji="0" lang="en-US" altLang="en-US" sz="800" b="0" i="0" u="none" strike="noStrike" kern="1200" cap="none" spc="0" normalizeH="0" baseline="0" noProof="0" dirty="0">
                <a:ln>
                  <a:noFill/>
                </a:ln>
                <a:solidFill>
                  <a:srgbClr val="000000"/>
                </a:solidFill>
                <a:effectLst/>
                <a:uLnTx/>
                <a:uFillTx/>
                <a:latin typeface="Arial" charset="0"/>
                <a:ea typeface="+mn-ea"/>
                <a:cs typeface="+mn-cs"/>
              </a:rPr>
              <a:t>Fiscal Year 2019 YTD data reported as of May 9, 2019. </a:t>
            </a:r>
            <a:endParaRPr kumimoji="0" lang="en-US" altLang="en-US" sz="619" b="0" i="0" u="none" strike="noStrike" kern="1200" cap="none" spc="0" normalizeH="0" baseline="0" noProof="0" dirty="0">
              <a:ln>
                <a:noFill/>
              </a:ln>
              <a:solidFill>
                <a:srgbClr val="000000"/>
              </a:solidFill>
              <a:effectLst/>
              <a:uLnTx/>
              <a:uFillTx/>
              <a:latin typeface="Arial" charset="0"/>
              <a:ea typeface="+mn-ea"/>
              <a:cs typeface="+mn-cs"/>
            </a:endParaRPr>
          </a:p>
        </p:txBody>
      </p:sp>
      <p:graphicFrame>
        <p:nvGraphicFramePr>
          <p:cNvPr id="6" name="Content Placeholder 3" descr="VA SMALL BUSINESS PERFORMANCE IN FISCAL YEAR 2017" title="VA SMALL BUSINESS ACHIEVEMENT CHART"/>
          <p:cNvGraphicFramePr>
            <a:graphicFrameLocks/>
          </p:cNvGraphicFramePr>
          <p:nvPr>
            <p:extLst>
              <p:ext uri="{D42A27DB-BD31-4B8C-83A1-F6EECF244321}">
                <p14:modId xmlns:p14="http://schemas.microsoft.com/office/powerpoint/2010/main" val="662262583"/>
              </p:ext>
            </p:extLst>
          </p:nvPr>
        </p:nvGraphicFramePr>
        <p:xfrm>
          <a:off x="176537" y="1487351"/>
          <a:ext cx="4281162" cy="4089302"/>
        </p:xfrm>
        <a:graphic>
          <a:graphicData uri="http://schemas.openxmlformats.org/drawingml/2006/table">
            <a:tbl>
              <a:tblPr firstRow="1" bandRow="1">
                <a:gradFill rotWithShape="1">
                  <a:gsLst>
                    <a:gs pos="0">
                      <a:srgbClr val="4F81BD">
                        <a:tint val="100000"/>
                        <a:shade val="100000"/>
                        <a:satMod val="130000"/>
                      </a:srgbClr>
                    </a:gs>
                    <a:gs pos="100000">
                      <a:srgbClr val="4F81BD">
                        <a:tint val="50000"/>
                        <a:shade val="100000"/>
                        <a:satMod val="350000"/>
                      </a:srgbClr>
                    </a:gs>
                  </a:gsLst>
                  <a:lin ang="16200000" scaled="0"/>
                </a:gradFill>
                <a:effectLst/>
              </a:tblPr>
              <a:tblGrid>
                <a:gridCol w="956938">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71525">
                  <a:extLst>
                    <a:ext uri="{9D8B030D-6E8A-4147-A177-3AD203B41FA5}">
                      <a16:colId xmlns:a16="http://schemas.microsoft.com/office/drawing/2014/main" val="20002"/>
                    </a:ext>
                  </a:extLst>
                </a:gridCol>
                <a:gridCol w="1010532">
                  <a:extLst>
                    <a:ext uri="{9D8B030D-6E8A-4147-A177-3AD203B41FA5}">
                      <a16:colId xmlns:a16="http://schemas.microsoft.com/office/drawing/2014/main" val="20005"/>
                    </a:ext>
                  </a:extLst>
                </a:gridCol>
                <a:gridCol w="703967">
                  <a:extLst>
                    <a:ext uri="{9D8B030D-6E8A-4147-A177-3AD203B41FA5}">
                      <a16:colId xmlns:a16="http://schemas.microsoft.com/office/drawing/2014/main" val="20006"/>
                    </a:ext>
                  </a:extLst>
                </a:gridCol>
              </a:tblGrid>
              <a:tr h="569755">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endParaRPr lang="en-US" sz="1100" dirty="0">
                        <a:solidFill>
                          <a:srgbClr val="002950"/>
                        </a:solidFill>
                      </a:endParaRPr>
                    </a:p>
                  </a:txBody>
                  <a:tcPr marL="38576" marR="38576" marT="25718" marB="25718">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1400" dirty="0">
                          <a:ln>
                            <a:noFill/>
                          </a:ln>
                          <a:solidFill>
                            <a:schemeClr val="bg1"/>
                          </a:solidFill>
                        </a:rPr>
                        <a:t>Federal</a:t>
                      </a:r>
                      <a:r>
                        <a:rPr lang="en-US" sz="1400" baseline="0" dirty="0">
                          <a:ln>
                            <a:noFill/>
                          </a:ln>
                          <a:solidFill>
                            <a:schemeClr val="bg1"/>
                          </a:solidFill>
                        </a:rPr>
                        <a:t> Goal</a:t>
                      </a:r>
                      <a:endParaRPr lang="en-US" sz="1400" dirty="0">
                        <a:ln>
                          <a:noFill/>
                        </a:ln>
                        <a:solidFill>
                          <a:schemeClr val="bg1"/>
                        </a:solidFill>
                      </a:endParaRPr>
                    </a:p>
                  </a:txBody>
                  <a:tcPr marL="38576" marR="38576" marT="25718" marB="25718"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50000"/>
                      </a:schemeClr>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1400" dirty="0">
                          <a:ln>
                            <a:noFill/>
                          </a:ln>
                          <a:solidFill>
                            <a:schemeClr val="bg1"/>
                          </a:solidFill>
                        </a:rPr>
                        <a:t>VA Goal</a:t>
                      </a:r>
                    </a:p>
                  </a:txBody>
                  <a:tcPr marL="38576" marR="38576" marT="25718" marB="25718"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1200" dirty="0">
                          <a:solidFill>
                            <a:srgbClr val="002950"/>
                          </a:solidFill>
                        </a:rPr>
                        <a:t>VA Achievement</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1300" dirty="0">
                          <a:solidFill>
                            <a:srgbClr val="002950"/>
                          </a:solidFill>
                        </a:rPr>
                        <a:t>VA Dollars</a:t>
                      </a:r>
                      <a:r>
                        <a:rPr lang="en-US" sz="1300" baseline="0" dirty="0">
                          <a:solidFill>
                            <a:srgbClr val="002950"/>
                          </a:solidFill>
                        </a:rPr>
                        <a:t> (billions)</a:t>
                      </a:r>
                      <a:endParaRPr lang="en-US" sz="1300" dirty="0">
                        <a:solidFill>
                          <a:srgbClr val="002950"/>
                        </a:solidFill>
                      </a:endParaRPr>
                    </a:p>
                  </a:txBody>
                  <a:tcPr marL="38576" marR="38576" marT="25718" marB="25718">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0000"/>
                  </a:ext>
                </a:extLst>
              </a:tr>
              <a:tr h="384478">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endParaRPr lang="en-US" sz="1100" b="1" dirty="0">
                        <a:solidFill>
                          <a:srgbClr val="002950"/>
                        </a:solidFill>
                      </a:endParaRPr>
                    </a:p>
                  </a:txBody>
                  <a:tcPr marL="38576" marR="38576" marT="25718" marB="25718">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endParaRPr lang="en-US" sz="1400" b="1" dirty="0">
                        <a:solidFill>
                          <a:schemeClr val="bg1"/>
                        </a:solidFill>
                      </a:endParaRP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50000"/>
                      </a:scheme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endParaRPr lang="en-US" sz="1400" b="1" dirty="0">
                        <a:solidFill>
                          <a:schemeClr val="bg1"/>
                        </a:solidFill>
                      </a:endParaRP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r>
                        <a:rPr lang="en-US" sz="1100" b="1" dirty="0">
                          <a:solidFill>
                            <a:srgbClr val="002950"/>
                          </a:solidFill>
                        </a:rPr>
                        <a:t>2019 </a:t>
                      </a:r>
                    </a:p>
                    <a:p>
                      <a:pPr algn="ctr"/>
                      <a:r>
                        <a:rPr lang="en-US" sz="1100" b="1" dirty="0">
                          <a:solidFill>
                            <a:srgbClr val="002950"/>
                          </a:solidFill>
                        </a:rPr>
                        <a:t>(YTD)</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100" b="1" dirty="0">
                          <a:solidFill>
                            <a:srgbClr val="002950"/>
                          </a:solidFill>
                        </a:rPr>
                        <a:t>2019</a:t>
                      </a:r>
                    </a:p>
                    <a:p>
                      <a:pPr algn="ctr"/>
                      <a:r>
                        <a:rPr lang="en-US" sz="1100" b="1" dirty="0">
                          <a:solidFill>
                            <a:srgbClr val="002950"/>
                          </a:solidFill>
                        </a:rPr>
                        <a:t>(YTD)</a:t>
                      </a:r>
                    </a:p>
                  </a:txBody>
                  <a:tcPr marL="38576" marR="38576" marT="25718" marB="25718">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408694">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r>
                        <a:rPr lang="en-US" sz="1000" dirty="0">
                          <a:solidFill>
                            <a:srgbClr val="002950"/>
                          </a:solidFill>
                        </a:rPr>
                        <a:t>All small business</a:t>
                      </a:r>
                      <a:endParaRPr lang="en-US" sz="1000" b="1" dirty="0">
                        <a:solidFill>
                          <a:srgbClr val="002950"/>
                        </a:solidFill>
                      </a:endParaRPr>
                    </a:p>
                  </a:txBody>
                  <a:tcPr marL="38576" marR="38576" marT="25718" marB="25718">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bg1"/>
                          </a:solidFill>
                        </a:rPr>
                        <a:t>23%</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50000"/>
                      </a:scheme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bg1"/>
                          </a:solidFill>
                        </a:rPr>
                        <a:t>29.6%</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r>
                        <a:rPr lang="en-US" sz="1400" b="1" dirty="0">
                          <a:solidFill>
                            <a:srgbClr val="002950"/>
                          </a:solidFill>
                        </a:rPr>
                        <a:t>28.7.%</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solidFill>
                            <a:srgbClr val="002950"/>
                          </a:solidFill>
                        </a:rPr>
                        <a:t>$3.695</a:t>
                      </a:r>
                    </a:p>
                  </a:txBody>
                  <a:tcPr marL="38576" marR="38576" marT="25718" marB="25718">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408694">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r>
                        <a:rPr lang="en-US" sz="1600" b="1" dirty="0">
                          <a:solidFill>
                            <a:srgbClr val="003300"/>
                          </a:solidFill>
                        </a:rPr>
                        <a:t>SDVOSB</a:t>
                      </a:r>
                    </a:p>
                  </a:txBody>
                  <a:tcPr marL="38576" marR="38576" marT="25718" marB="25718">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tx2">
                              <a:lumMod val="50000"/>
                            </a:schemeClr>
                          </a:solidFill>
                        </a:rPr>
                        <a:t>3.0%</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tx2">
                              <a:lumMod val="50000"/>
                            </a:schemeClr>
                          </a:solidFill>
                        </a:rPr>
                        <a:t>15.0%</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r>
                        <a:rPr lang="en-US" sz="1400" b="1" dirty="0">
                          <a:solidFill>
                            <a:schemeClr val="tx2">
                              <a:lumMod val="50000"/>
                            </a:schemeClr>
                          </a:solidFill>
                        </a:rPr>
                        <a:t>19.2%</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r>
                        <a:rPr lang="en-US" sz="1400" b="1" dirty="0">
                          <a:solidFill>
                            <a:schemeClr val="tx2">
                              <a:lumMod val="50000"/>
                            </a:schemeClr>
                          </a:solidFill>
                        </a:rPr>
                        <a:t>$2.465</a:t>
                      </a:r>
                    </a:p>
                  </a:txBody>
                  <a:tcPr marL="38576" marR="38576" marT="25718" marB="25718">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0003"/>
                  </a:ext>
                </a:extLst>
              </a:tr>
              <a:tr h="408694">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r>
                        <a:rPr lang="en-US" sz="1600" b="1" dirty="0">
                          <a:solidFill>
                            <a:srgbClr val="003300"/>
                          </a:solidFill>
                        </a:rPr>
                        <a:t>VOSB</a:t>
                      </a:r>
                    </a:p>
                  </a:txBody>
                  <a:tcPr marL="38576" marR="38576" marT="25718" marB="25718">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tx2">
                              <a:lumMod val="50000"/>
                            </a:schemeClr>
                          </a:solidFill>
                        </a:rPr>
                        <a:t>N/A</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tx2">
                              <a:lumMod val="50000"/>
                            </a:schemeClr>
                          </a:solidFill>
                        </a:rPr>
                        <a:t>17.0%</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r>
                        <a:rPr lang="en-US" sz="1400" b="1" dirty="0">
                          <a:solidFill>
                            <a:schemeClr val="tx2">
                              <a:lumMod val="50000"/>
                            </a:schemeClr>
                          </a:solidFill>
                        </a:rPr>
                        <a:t>20.2%</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r>
                        <a:rPr lang="en-US" sz="1400" b="1" dirty="0">
                          <a:solidFill>
                            <a:schemeClr val="tx2">
                              <a:lumMod val="50000"/>
                            </a:schemeClr>
                          </a:solidFill>
                        </a:rPr>
                        <a:t>$2.595</a:t>
                      </a:r>
                    </a:p>
                  </a:txBody>
                  <a:tcPr marL="38576" marR="38576" marT="25718" marB="25718">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0004"/>
                  </a:ext>
                </a:extLst>
              </a:tr>
              <a:tr h="585860">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r>
                        <a:rPr lang="en-US" sz="1000" dirty="0">
                          <a:solidFill>
                            <a:srgbClr val="002950"/>
                          </a:solidFill>
                        </a:rPr>
                        <a:t>Small Disadvantaged Business (SDB) – includes</a:t>
                      </a:r>
                      <a:r>
                        <a:rPr lang="en-US" sz="1000" baseline="0" dirty="0">
                          <a:solidFill>
                            <a:srgbClr val="002950"/>
                          </a:solidFill>
                        </a:rPr>
                        <a:t> 8(a)</a:t>
                      </a:r>
                      <a:endParaRPr lang="en-US" sz="1000" b="1" dirty="0">
                        <a:solidFill>
                          <a:srgbClr val="002950"/>
                        </a:solidFill>
                      </a:endParaRPr>
                    </a:p>
                  </a:txBody>
                  <a:tcPr marL="38576" marR="38576" marT="25718" marB="25718">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bg1"/>
                          </a:solidFill>
                        </a:rPr>
                        <a:t>5.0%</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50000"/>
                      </a:scheme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bg1"/>
                          </a:solidFill>
                        </a:rPr>
                        <a:t>5.0%</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r>
                        <a:rPr lang="en-US" sz="1400" b="1" dirty="0">
                          <a:solidFill>
                            <a:srgbClr val="002950"/>
                          </a:solidFill>
                        </a:rPr>
                        <a:t>8.3%</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solidFill>
                            <a:srgbClr val="002950"/>
                          </a:solidFill>
                        </a:rPr>
                        <a:t>$1.070</a:t>
                      </a:r>
                    </a:p>
                  </a:txBody>
                  <a:tcPr marL="38576" marR="38576" marT="25718" marB="25718">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452984">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r>
                        <a:rPr lang="en-US" sz="1000" dirty="0">
                          <a:solidFill>
                            <a:srgbClr val="002950"/>
                          </a:solidFill>
                        </a:rPr>
                        <a:t>Women</a:t>
                      </a:r>
                      <a:r>
                        <a:rPr lang="en-US" sz="1000" baseline="0" dirty="0">
                          <a:solidFill>
                            <a:srgbClr val="002950"/>
                          </a:solidFill>
                        </a:rPr>
                        <a:t>-</a:t>
                      </a:r>
                      <a:r>
                        <a:rPr lang="en-US" sz="1000" dirty="0">
                          <a:solidFill>
                            <a:srgbClr val="002950"/>
                          </a:solidFill>
                        </a:rPr>
                        <a:t>Owned Small Business (WOSB)</a:t>
                      </a:r>
                      <a:endParaRPr lang="en-US" sz="1000" b="1" dirty="0">
                        <a:solidFill>
                          <a:srgbClr val="002950"/>
                        </a:solidFill>
                      </a:endParaRPr>
                    </a:p>
                  </a:txBody>
                  <a:tcPr marL="38576" marR="38576" marT="25718" marB="25718">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bg1"/>
                          </a:solidFill>
                        </a:rPr>
                        <a:t>5.0%</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50000"/>
                      </a:scheme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bg1"/>
                          </a:solidFill>
                        </a:rPr>
                        <a:t>5.0%</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r>
                        <a:rPr lang="en-US" sz="1400" b="1" dirty="0">
                          <a:solidFill>
                            <a:srgbClr val="002950"/>
                          </a:solidFill>
                        </a:rPr>
                        <a:t>2.6%</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solidFill>
                            <a:srgbClr val="002950"/>
                          </a:solidFill>
                        </a:rPr>
                        <a:t>$0.337</a:t>
                      </a:r>
                    </a:p>
                  </a:txBody>
                  <a:tcPr marL="38576" marR="38576" marT="25718" marB="25718">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653986">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r>
                        <a:rPr lang="en-US" sz="1000" b="0" dirty="0">
                          <a:solidFill>
                            <a:srgbClr val="002950"/>
                          </a:solidFill>
                        </a:rPr>
                        <a:t>Historically Underutilized</a:t>
                      </a:r>
                      <a:r>
                        <a:rPr lang="en-US" sz="1000" b="0" baseline="0" dirty="0">
                          <a:solidFill>
                            <a:srgbClr val="002950"/>
                          </a:solidFill>
                        </a:rPr>
                        <a:t> Business Zone (HUBZone)</a:t>
                      </a:r>
                      <a:endParaRPr lang="en-US" sz="1000" b="0" dirty="0">
                        <a:solidFill>
                          <a:srgbClr val="002950"/>
                        </a:solidFill>
                      </a:endParaRPr>
                    </a:p>
                  </a:txBody>
                  <a:tcPr marL="38576" marR="38576" marT="25718" marB="25718">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bg1"/>
                          </a:solidFill>
                        </a:rPr>
                        <a:t>3.0%</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50000"/>
                      </a:scheme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bg1"/>
                          </a:solidFill>
                        </a:rPr>
                        <a:t>3.0%</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r>
                        <a:rPr lang="en-US" sz="1400" b="1" dirty="0">
                          <a:solidFill>
                            <a:srgbClr val="002950"/>
                          </a:solidFill>
                        </a:rPr>
                        <a:t>2.4%</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solidFill>
                            <a:srgbClr val="002950"/>
                          </a:solidFill>
                        </a:rPr>
                        <a:t>$0.314</a:t>
                      </a:r>
                    </a:p>
                  </a:txBody>
                  <a:tcPr marL="38576" marR="38576" marT="25718" marB="25718">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bl>
          </a:graphicData>
        </a:graphic>
      </p:graphicFrame>
      <p:sp>
        <p:nvSpPr>
          <p:cNvPr id="4" name="Title 3"/>
          <p:cNvSpPr>
            <a:spLocks noGrp="1"/>
          </p:cNvSpPr>
          <p:nvPr>
            <p:ph type="title"/>
          </p:nvPr>
        </p:nvSpPr>
        <p:spPr/>
        <p:txBody>
          <a:bodyPr>
            <a:normAutofit/>
          </a:bodyPr>
          <a:lstStyle/>
          <a:p>
            <a:r>
              <a:rPr lang="en-US" sz="2400" dirty="0"/>
              <a:t>VA SMALL BUSINESS PERFORMANCE</a:t>
            </a:r>
          </a:p>
        </p:txBody>
      </p:sp>
      <p:sp>
        <p:nvSpPr>
          <p:cNvPr id="2" name="TextBox 1">
            <a:extLst>
              <a:ext uri="{FF2B5EF4-FFF2-40B4-BE49-F238E27FC236}">
                <a16:creationId xmlns:a16="http://schemas.microsoft.com/office/drawing/2014/main" id="{A9DB77AE-DE8C-4777-8890-4F1B6112289F}"/>
              </a:ext>
            </a:extLst>
          </p:cNvPr>
          <p:cNvSpPr txBox="1"/>
          <p:nvPr/>
        </p:nvSpPr>
        <p:spPr>
          <a:xfrm>
            <a:off x="176537" y="766155"/>
            <a:ext cx="8712089"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1" u="none" strike="noStrike" kern="1200" cap="none" spc="0" normalizeH="0" baseline="0" noProof="0" dirty="0">
                <a:ln>
                  <a:noFill/>
                </a:ln>
                <a:solidFill>
                  <a:srgbClr val="000000"/>
                </a:solidFill>
                <a:effectLst/>
                <a:uLnTx/>
                <a:uFillTx/>
                <a:latin typeface="Calibri"/>
                <a:ea typeface="+mn-ea"/>
                <a:cs typeface="+mn-cs"/>
              </a:rPr>
              <a:t>VA provides procurement opportunities for all small businesses,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1" u="none" strike="noStrike" kern="1200" cap="none" spc="0" normalizeH="0" baseline="0" noProof="0" dirty="0">
                <a:ln>
                  <a:noFill/>
                </a:ln>
                <a:solidFill>
                  <a:srgbClr val="000000"/>
                </a:solidFill>
                <a:effectLst/>
                <a:uLnTx/>
                <a:uFillTx/>
                <a:latin typeface="Calibri"/>
                <a:ea typeface="+mn-ea"/>
                <a:cs typeface="+mn-cs"/>
              </a:rPr>
              <a:t>but particularly, Veteran-Owned Small Businesses.</a:t>
            </a:r>
          </a:p>
        </p:txBody>
      </p:sp>
      <p:graphicFrame>
        <p:nvGraphicFramePr>
          <p:cNvPr id="10" name="Content Placeholder 3" descr="VA SMALL BUSINESS PERFORMANCE IN FISCAL YEAR 2017" title="VA SMALL BUSINESS ACHIEVEMENT CHART">
            <a:extLst>
              <a:ext uri="{FF2B5EF4-FFF2-40B4-BE49-F238E27FC236}">
                <a16:creationId xmlns:a16="http://schemas.microsoft.com/office/drawing/2014/main" id="{5CF9EBE9-5DD1-42F7-A82F-F3B34C3EB685}"/>
              </a:ext>
            </a:extLst>
          </p:cNvPr>
          <p:cNvGraphicFramePr>
            <a:graphicFrameLocks/>
          </p:cNvGraphicFramePr>
          <p:nvPr>
            <p:extLst>
              <p:ext uri="{D42A27DB-BD31-4B8C-83A1-F6EECF244321}">
                <p14:modId xmlns:p14="http://schemas.microsoft.com/office/powerpoint/2010/main" val="2592589382"/>
              </p:ext>
            </p:extLst>
          </p:nvPr>
        </p:nvGraphicFramePr>
        <p:xfrm>
          <a:off x="4892122" y="1772605"/>
          <a:ext cx="4179308" cy="4356849"/>
        </p:xfrm>
        <a:graphic>
          <a:graphicData uri="http://schemas.openxmlformats.org/drawingml/2006/table">
            <a:tbl>
              <a:tblPr firstRow="1" bandRow="1">
                <a:gradFill rotWithShape="1">
                  <a:gsLst>
                    <a:gs pos="0">
                      <a:srgbClr val="4F81BD">
                        <a:tint val="100000"/>
                        <a:shade val="100000"/>
                        <a:satMod val="130000"/>
                      </a:srgbClr>
                    </a:gs>
                    <a:gs pos="100000">
                      <a:srgbClr val="4F81BD">
                        <a:tint val="50000"/>
                        <a:shade val="100000"/>
                        <a:satMod val="350000"/>
                      </a:srgbClr>
                    </a:gs>
                  </a:gsLst>
                  <a:lin ang="16200000" scaled="0"/>
                </a:gradFill>
                <a:effectLst/>
              </a:tblPr>
              <a:tblGrid>
                <a:gridCol w="886440">
                  <a:extLst>
                    <a:ext uri="{9D8B030D-6E8A-4147-A177-3AD203B41FA5}">
                      <a16:colId xmlns:a16="http://schemas.microsoft.com/office/drawing/2014/main" val="20000"/>
                    </a:ext>
                  </a:extLst>
                </a:gridCol>
                <a:gridCol w="811789">
                  <a:extLst>
                    <a:ext uri="{9D8B030D-6E8A-4147-A177-3AD203B41FA5}">
                      <a16:colId xmlns:a16="http://schemas.microsoft.com/office/drawing/2014/main" val="20001"/>
                    </a:ext>
                  </a:extLst>
                </a:gridCol>
                <a:gridCol w="666248">
                  <a:extLst>
                    <a:ext uri="{9D8B030D-6E8A-4147-A177-3AD203B41FA5}">
                      <a16:colId xmlns:a16="http://schemas.microsoft.com/office/drawing/2014/main" val="20002"/>
                    </a:ext>
                  </a:extLst>
                </a:gridCol>
                <a:gridCol w="1006134">
                  <a:extLst>
                    <a:ext uri="{9D8B030D-6E8A-4147-A177-3AD203B41FA5}">
                      <a16:colId xmlns:a16="http://schemas.microsoft.com/office/drawing/2014/main" val="20005"/>
                    </a:ext>
                  </a:extLst>
                </a:gridCol>
                <a:gridCol w="808697">
                  <a:extLst>
                    <a:ext uri="{9D8B030D-6E8A-4147-A177-3AD203B41FA5}">
                      <a16:colId xmlns:a16="http://schemas.microsoft.com/office/drawing/2014/main" val="20006"/>
                    </a:ext>
                  </a:extLst>
                </a:gridCol>
              </a:tblGrid>
              <a:tr h="678720">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endParaRPr lang="en-US" sz="1100" dirty="0">
                        <a:solidFill>
                          <a:srgbClr val="002950"/>
                        </a:solidFill>
                      </a:endParaRPr>
                    </a:p>
                  </a:txBody>
                  <a:tcPr marL="38576" marR="38576" marT="25718" marB="25718">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1400" dirty="0">
                          <a:ln>
                            <a:noFill/>
                          </a:ln>
                          <a:solidFill>
                            <a:schemeClr val="bg1"/>
                          </a:solidFill>
                        </a:rPr>
                        <a:t>Federal</a:t>
                      </a:r>
                      <a:r>
                        <a:rPr lang="en-US" sz="1400" baseline="0" dirty="0">
                          <a:ln>
                            <a:noFill/>
                          </a:ln>
                          <a:solidFill>
                            <a:schemeClr val="bg1"/>
                          </a:solidFill>
                        </a:rPr>
                        <a:t> Goal</a:t>
                      </a:r>
                      <a:endParaRPr lang="en-US" sz="1400" dirty="0">
                        <a:ln>
                          <a:noFill/>
                        </a:ln>
                        <a:solidFill>
                          <a:schemeClr val="bg1"/>
                        </a:solidFill>
                      </a:endParaRPr>
                    </a:p>
                  </a:txBody>
                  <a:tcPr marL="38576" marR="38576" marT="25718" marB="25718"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50000"/>
                      </a:schemeClr>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1400" dirty="0">
                          <a:ln>
                            <a:noFill/>
                          </a:ln>
                          <a:solidFill>
                            <a:schemeClr val="bg1"/>
                          </a:solidFill>
                        </a:rPr>
                        <a:t>VA Goal</a:t>
                      </a:r>
                    </a:p>
                  </a:txBody>
                  <a:tcPr marL="38576" marR="38576" marT="25718" marB="25718"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1300" dirty="0">
                          <a:solidFill>
                            <a:srgbClr val="002950"/>
                          </a:solidFill>
                        </a:rPr>
                        <a:t>VA Achievement</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1300" dirty="0">
                          <a:solidFill>
                            <a:srgbClr val="002950"/>
                          </a:solidFill>
                        </a:rPr>
                        <a:t>VA Dollars</a:t>
                      </a:r>
                      <a:r>
                        <a:rPr lang="en-US" sz="1300" baseline="0" dirty="0">
                          <a:solidFill>
                            <a:srgbClr val="002950"/>
                          </a:solidFill>
                        </a:rPr>
                        <a:t> (billions)</a:t>
                      </a:r>
                      <a:endParaRPr lang="en-US" sz="1300" dirty="0">
                        <a:solidFill>
                          <a:srgbClr val="002950"/>
                        </a:solidFill>
                      </a:endParaRPr>
                    </a:p>
                  </a:txBody>
                  <a:tcPr marL="38576" marR="38576" marT="25718" marB="25718">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0000"/>
                  </a:ext>
                </a:extLst>
              </a:tr>
              <a:tr h="406431">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endParaRPr lang="en-US" sz="1100" b="1" dirty="0">
                        <a:solidFill>
                          <a:srgbClr val="002950"/>
                        </a:solidFill>
                      </a:endParaRPr>
                    </a:p>
                  </a:txBody>
                  <a:tcPr marL="38576" marR="38576" marT="25718" marB="25718">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endParaRPr lang="en-US" sz="1400" b="1" dirty="0">
                        <a:solidFill>
                          <a:schemeClr val="bg1"/>
                        </a:solidFill>
                      </a:endParaRP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50000"/>
                      </a:scheme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endParaRPr lang="en-US" sz="1400" b="1" dirty="0">
                        <a:solidFill>
                          <a:schemeClr val="bg1"/>
                        </a:solidFill>
                      </a:endParaRP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r>
                        <a:rPr lang="en-US" sz="1100" b="1" dirty="0">
                          <a:solidFill>
                            <a:srgbClr val="002950"/>
                          </a:solidFill>
                        </a:rPr>
                        <a:t>2018 </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100" b="1" dirty="0">
                          <a:solidFill>
                            <a:srgbClr val="002950"/>
                          </a:solidFill>
                        </a:rPr>
                        <a:t>2018</a:t>
                      </a:r>
                    </a:p>
                  </a:txBody>
                  <a:tcPr marL="38576" marR="38576" marT="25718" marB="25718">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429530">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r>
                        <a:rPr lang="en-US" sz="1000" dirty="0">
                          <a:solidFill>
                            <a:srgbClr val="002950"/>
                          </a:solidFill>
                        </a:rPr>
                        <a:t>All small business</a:t>
                      </a:r>
                      <a:endParaRPr lang="en-US" sz="1000" b="1" dirty="0">
                        <a:solidFill>
                          <a:srgbClr val="002950"/>
                        </a:solidFill>
                      </a:endParaRPr>
                    </a:p>
                  </a:txBody>
                  <a:tcPr marL="38576" marR="38576" marT="25718" marB="25718">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bg1"/>
                          </a:solidFill>
                        </a:rPr>
                        <a:t>23%</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50000"/>
                      </a:scheme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bg1"/>
                          </a:solidFill>
                        </a:rPr>
                        <a:t>28.5%</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r>
                        <a:rPr lang="en-US" sz="1400" b="1" dirty="0">
                          <a:solidFill>
                            <a:srgbClr val="002950"/>
                          </a:solidFill>
                        </a:rPr>
                        <a:t>30.6%</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solidFill>
                            <a:srgbClr val="002950"/>
                          </a:solidFill>
                        </a:rPr>
                        <a:t>$8.280</a:t>
                      </a:r>
                    </a:p>
                  </a:txBody>
                  <a:tcPr marL="38576" marR="38576" marT="25718" marB="25718">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429530">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r>
                        <a:rPr lang="en-US" sz="1600" b="1" dirty="0">
                          <a:solidFill>
                            <a:srgbClr val="003300"/>
                          </a:solidFill>
                        </a:rPr>
                        <a:t>SDVOSB</a:t>
                      </a:r>
                    </a:p>
                  </a:txBody>
                  <a:tcPr marL="38576" marR="38576" marT="25718" marB="25718">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tx2">
                              <a:lumMod val="50000"/>
                            </a:schemeClr>
                          </a:solidFill>
                        </a:rPr>
                        <a:t>3.0%</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tx2">
                              <a:lumMod val="50000"/>
                            </a:schemeClr>
                          </a:solidFill>
                        </a:rPr>
                        <a:t>10.0%</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r>
                        <a:rPr lang="en-US" sz="1400" b="1" dirty="0">
                          <a:solidFill>
                            <a:schemeClr val="tx2">
                              <a:lumMod val="50000"/>
                            </a:schemeClr>
                          </a:solidFill>
                        </a:rPr>
                        <a:t>21.3%</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r>
                        <a:rPr lang="en-US" sz="1400" b="1" dirty="0">
                          <a:solidFill>
                            <a:schemeClr val="tx2">
                              <a:lumMod val="50000"/>
                            </a:schemeClr>
                          </a:solidFill>
                        </a:rPr>
                        <a:t>$5.768</a:t>
                      </a:r>
                    </a:p>
                  </a:txBody>
                  <a:tcPr marL="38576" marR="38576" marT="25718" marB="25718">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0003"/>
                  </a:ext>
                </a:extLst>
              </a:tr>
              <a:tr h="429530">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r>
                        <a:rPr lang="en-US" sz="1600" b="1" dirty="0">
                          <a:solidFill>
                            <a:srgbClr val="003300"/>
                          </a:solidFill>
                        </a:rPr>
                        <a:t>VOSB</a:t>
                      </a:r>
                    </a:p>
                  </a:txBody>
                  <a:tcPr marL="38576" marR="38576" marT="25718" marB="25718">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tx2">
                              <a:lumMod val="50000"/>
                            </a:schemeClr>
                          </a:solidFill>
                        </a:rPr>
                        <a:t>N/A</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tx2">
                              <a:lumMod val="50000"/>
                            </a:schemeClr>
                          </a:solidFill>
                        </a:rPr>
                        <a:t>12.0%</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r>
                        <a:rPr lang="en-US" sz="1400" b="1" dirty="0">
                          <a:solidFill>
                            <a:schemeClr val="tx2">
                              <a:lumMod val="50000"/>
                            </a:schemeClr>
                          </a:solidFill>
                        </a:rPr>
                        <a:t>22.2%</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r>
                        <a:rPr lang="en-US" sz="1400" b="1" dirty="0">
                          <a:solidFill>
                            <a:schemeClr val="tx2">
                              <a:lumMod val="50000"/>
                            </a:schemeClr>
                          </a:solidFill>
                        </a:rPr>
                        <a:t>$6.026</a:t>
                      </a:r>
                    </a:p>
                  </a:txBody>
                  <a:tcPr marL="38576" marR="38576" marT="25718" marB="25718">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0004"/>
                  </a:ext>
                </a:extLst>
              </a:tr>
              <a:tr h="615728">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r>
                        <a:rPr lang="en-US" sz="1000" dirty="0">
                          <a:solidFill>
                            <a:srgbClr val="002950"/>
                          </a:solidFill>
                        </a:rPr>
                        <a:t>Small Disadvantaged Business (SDB) – includes</a:t>
                      </a:r>
                      <a:r>
                        <a:rPr lang="en-US" sz="1000" baseline="0" dirty="0">
                          <a:solidFill>
                            <a:srgbClr val="002950"/>
                          </a:solidFill>
                        </a:rPr>
                        <a:t> 8(a)</a:t>
                      </a:r>
                      <a:endParaRPr lang="en-US" sz="1000" b="1" dirty="0">
                        <a:solidFill>
                          <a:srgbClr val="002950"/>
                        </a:solidFill>
                      </a:endParaRPr>
                    </a:p>
                  </a:txBody>
                  <a:tcPr marL="38576" marR="38576" marT="25718" marB="25718">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bg1"/>
                          </a:solidFill>
                        </a:rPr>
                        <a:t>5.0%</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50000"/>
                      </a:scheme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bg1"/>
                          </a:solidFill>
                        </a:rPr>
                        <a:t>5.0%</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r>
                        <a:rPr lang="en-US" sz="1400" b="1" dirty="0">
                          <a:solidFill>
                            <a:srgbClr val="002950"/>
                          </a:solidFill>
                        </a:rPr>
                        <a:t>9.0%</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solidFill>
                            <a:srgbClr val="002950"/>
                          </a:solidFill>
                        </a:rPr>
                        <a:t>$2.428</a:t>
                      </a:r>
                    </a:p>
                  </a:txBody>
                  <a:tcPr marL="38576" marR="38576" marT="25718" marB="25718">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476078">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r>
                        <a:rPr lang="en-US" sz="1000" dirty="0">
                          <a:solidFill>
                            <a:srgbClr val="002950"/>
                          </a:solidFill>
                        </a:rPr>
                        <a:t>Women</a:t>
                      </a:r>
                      <a:r>
                        <a:rPr lang="en-US" sz="1000" baseline="0" dirty="0">
                          <a:solidFill>
                            <a:srgbClr val="002950"/>
                          </a:solidFill>
                        </a:rPr>
                        <a:t>-</a:t>
                      </a:r>
                      <a:r>
                        <a:rPr lang="en-US" sz="1000" dirty="0">
                          <a:solidFill>
                            <a:srgbClr val="002950"/>
                          </a:solidFill>
                        </a:rPr>
                        <a:t>Owned Small Business (WOSB)</a:t>
                      </a:r>
                      <a:endParaRPr lang="en-US" sz="1000" b="1" dirty="0">
                        <a:solidFill>
                          <a:srgbClr val="002950"/>
                        </a:solidFill>
                      </a:endParaRPr>
                    </a:p>
                  </a:txBody>
                  <a:tcPr marL="38576" marR="38576" marT="25718" marB="25718">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bg1"/>
                          </a:solidFill>
                        </a:rPr>
                        <a:t>5.0%</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50000"/>
                      </a:scheme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bg1"/>
                          </a:solidFill>
                        </a:rPr>
                        <a:t>5.0%</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r>
                        <a:rPr lang="en-US" sz="1400" b="1" dirty="0">
                          <a:solidFill>
                            <a:srgbClr val="002950"/>
                          </a:solidFill>
                        </a:rPr>
                        <a:t>2.6%</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solidFill>
                            <a:srgbClr val="002950"/>
                          </a:solidFill>
                        </a:rPr>
                        <a:t>$0.693</a:t>
                      </a:r>
                    </a:p>
                  </a:txBody>
                  <a:tcPr marL="38576" marR="38576" marT="25718" marB="25718">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615728">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r>
                        <a:rPr lang="en-US" sz="1000" b="0" dirty="0">
                          <a:solidFill>
                            <a:srgbClr val="002950"/>
                          </a:solidFill>
                        </a:rPr>
                        <a:t>Historically Underutilized</a:t>
                      </a:r>
                      <a:r>
                        <a:rPr lang="en-US" sz="1000" b="0" baseline="0" dirty="0">
                          <a:solidFill>
                            <a:srgbClr val="002950"/>
                          </a:solidFill>
                        </a:rPr>
                        <a:t> Business Zone (HUBZone)</a:t>
                      </a:r>
                      <a:endParaRPr lang="en-US" sz="1000" b="0" dirty="0">
                        <a:solidFill>
                          <a:srgbClr val="002950"/>
                        </a:solidFill>
                      </a:endParaRPr>
                    </a:p>
                  </a:txBody>
                  <a:tcPr marL="38576" marR="38576" marT="25718" marB="25718">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bg1"/>
                          </a:solidFill>
                        </a:rPr>
                        <a:t>3.0%</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50000"/>
                      </a:schemeClr>
                    </a:solidFill>
                  </a:tcPr>
                </a:tc>
                <a:tc>
                  <a:txBody>
                    <a:bodyPr/>
                    <a:lstStyle>
                      <a:lvl1pPr marL="0" algn="l" defTabSz="457200" rtl="0" eaLnBrk="1" latinLnBrk="0" hangingPunct="1">
                        <a:defRPr sz="1800" kern="1200">
                          <a:solidFill>
                            <a:schemeClr val="lt1"/>
                          </a:solidFill>
                          <a:latin typeface="Calibri"/>
                        </a:defRPr>
                      </a:lvl1pPr>
                      <a:lvl2pPr marL="457200" algn="l" defTabSz="457200" rtl="0" eaLnBrk="1" latinLnBrk="0" hangingPunct="1">
                        <a:defRPr sz="1800" kern="1200">
                          <a:solidFill>
                            <a:schemeClr val="lt1"/>
                          </a:solidFill>
                          <a:latin typeface="Calibri"/>
                        </a:defRPr>
                      </a:lvl2pPr>
                      <a:lvl3pPr marL="914400" algn="l" defTabSz="457200" rtl="0" eaLnBrk="1" latinLnBrk="0" hangingPunct="1">
                        <a:defRPr sz="1800" kern="1200">
                          <a:solidFill>
                            <a:schemeClr val="lt1"/>
                          </a:solidFill>
                          <a:latin typeface="Calibri"/>
                        </a:defRPr>
                      </a:lvl3pPr>
                      <a:lvl4pPr marL="1371600" algn="l" defTabSz="457200" rtl="0" eaLnBrk="1" latinLnBrk="0" hangingPunct="1">
                        <a:defRPr sz="1800" kern="1200">
                          <a:solidFill>
                            <a:schemeClr val="lt1"/>
                          </a:solidFill>
                          <a:latin typeface="Calibri"/>
                        </a:defRPr>
                      </a:lvl4pPr>
                      <a:lvl5pPr marL="1828800" algn="l" defTabSz="457200" rtl="0" eaLnBrk="1" latinLnBrk="0" hangingPunct="1">
                        <a:defRPr sz="1800" kern="1200">
                          <a:solidFill>
                            <a:schemeClr val="lt1"/>
                          </a:solidFill>
                          <a:latin typeface="Calibri"/>
                        </a:defRPr>
                      </a:lvl5pPr>
                      <a:lvl6pPr marL="2286000" algn="l" defTabSz="457200" rtl="0" eaLnBrk="1" latinLnBrk="0" hangingPunct="1">
                        <a:defRPr sz="1800" kern="1200">
                          <a:solidFill>
                            <a:schemeClr val="lt1"/>
                          </a:solidFill>
                          <a:latin typeface="Calibri"/>
                        </a:defRPr>
                      </a:lvl6pPr>
                      <a:lvl7pPr marL="2743200" algn="l" defTabSz="457200" rtl="0" eaLnBrk="1" latinLnBrk="0" hangingPunct="1">
                        <a:defRPr sz="1800" kern="1200">
                          <a:solidFill>
                            <a:schemeClr val="lt1"/>
                          </a:solidFill>
                          <a:latin typeface="Calibri"/>
                        </a:defRPr>
                      </a:lvl7pPr>
                      <a:lvl8pPr marL="3200400" algn="l" defTabSz="457200" rtl="0" eaLnBrk="1" latinLnBrk="0" hangingPunct="1">
                        <a:defRPr sz="1800" kern="1200">
                          <a:solidFill>
                            <a:schemeClr val="lt1"/>
                          </a:solidFill>
                          <a:latin typeface="Calibri"/>
                        </a:defRPr>
                      </a:lvl8pPr>
                      <a:lvl9pPr marL="3657600" algn="l" defTabSz="457200" rtl="0" eaLnBrk="1" latinLnBrk="0" hangingPunct="1">
                        <a:defRPr sz="1800" kern="1200">
                          <a:solidFill>
                            <a:schemeClr val="lt1"/>
                          </a:solidFill>
                          <a:latin typeface="Calibri"/>
                        </a:defRPr>
                      </a:lvl9pPr>
                    </a:lstStyle>
                    <a:p>
                      <a:pPr algn="ctr"/>
                      <a:r>
                        <a:rPr lang="en-US" sz="1400" b="1" dirty="0">
                          <a:solidFill>
                            <a:schemeClr val="bg1"/>
                          </a:solidFill>
                        </a:rPr>
                        <a:t>3.0%</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r>
                        <a:rPr lang="en-US" sz="1400" b="1" dirty="0">
                          <a:solidFill>
                            <a:srgbClr val="002950"/>
                          </a:solidFill>
                        </a:rPr>
                        <a:t>2.2%</a:t>
                      </a:r>
                    </a:p>
                  </a:txBody>
                  <a:tcPr marL="38576" marR="38576" marT="25718" marB="25718">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solidFill>
                            <a:srgbClr val="002950"/>
                          </a:solidFill>
                        </a:rPr>
                        <a:t>$0.595</a:t>
                      </a:r>
                    </a:p>
                  </a:txBody>
                  <a:tcPr marL="38576" marR="38576" marT="25718" marB="25718">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bl>
          </a:graphicData>
        </a:graphic>
      </p:graphicFrame>
      <p:sp>
        <p:nvSpPr>
          <p:cNvPr id="11" name="Oval 10">
            <a:extLst>
              <a:ext uri="{FF2B5EF4-FFF2-40B4-BE49-F238E27FC236}">
                <a16:creationId xmlns:a16="http://schemas.microsoft.com/office/drawing/2014/main" id="{E125452F-029F-4B76-82E5-7C67AA110FF0}"/>
              </a:ext>
            </a:extLst>
          </p:cNvPr>
          <p:cNvSpPr/>
          <p:nvPr/>
        </p:nvSpPr>
        <p:spPr>
          <a:xfrm>
            <a:off x="2025677" y="2748312"/>
            <a:ext cx="704849" cy="566388"/>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4BB05E23-9CC3-4E31-AD20-41CDE607349E}"/>
              </a:ext>
            </a:extLst>
          </p:cNvPr>
          <p:cNvSpPr/>
          <p:nvPr/>
        </p:nvSpPr>
        <p:spPr>
          <a:xfrm>
            <a:off x="1974066" y="3170409"/>
            <a:ext cx="704849" cy="566388"/>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EB8C6BCB-3C91-45BF-A12A-2CAAD5B2EF4F}"/>
              </a:ext>
            </a:extLst>
          </p:cNvPr>
          <p:cNvSpPr/>
          <p:nvPr/>
        </p:nvSpPr>
        <p:spPr>
          <a:xfrm>
            <a:off x="6470018" y="3145806"/>
            <a:ext cx="704849" cy="566388"/>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6A757234-75C6-41E1-A59A-41AC2BF2EF74}"/>
              </a:ext>
            </a:extLst>
          </p:cNvPr>
          <p:cNvSpPr/>
          <p:nvPr/>
        </p:nvSpPr>
        <p:spPr>
          <a:xfrm>
            <a:off x="6470018" y="3648086"/>
            <a:ext cx="704849" cy="566388"/>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6" name="Straight Connector 15">
            <a:extLst>
              <a:ext uri="{FF2B5EF4-FFF2-40B4-BE49-F238E27FC236}">
                <a16:creationId xmlns:a16="http://schemas.microsoft.com/office/drawing/2014/main" id="{53234F68-7852-4634-892F-76C2AA9F6105}"/>
              </a:ext>
            </a:extLst>
          </p:cNvPr>
          <p:cNvCxnSpPr>
            <a:cxnSpLocks/>
            <a:stCxn id="11" idx="6"/>
          </p:cNvCxnSpPr>
          <p:nvPr/>
        </p:nvCxnSpPr>
        <p:spPr>
          <a:xfrm flipV="1">
            <a:off x="2730526" y="2644654"/>
            <a:ext cx="1825643" cy="386852"/>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FADB9578-C45E-4E46-8706-AC5091DBCC57}"/>
              </a:ext>
            </a:extLst>
          </p:cNvPr>
          <p:cNvCxnSpPr>
            <a:cxnSpLocks/>
            <a:stCxn id="12" idx="6"/>
          </p:cNvCxnSpPr>
          <p:nvPr/>
        </p:nvCxnSpPr>
        <p:spPr>
          <a:xfrm flipV="1">
            <a:off x="2678915" y="2646197"/>
            <a:ext cx="2016913" cy="8074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1DE41015-613D-4E6F-938A-EA3BAA10E095}"/>
              </a:ext>
            </a:extLst>
          </p:cNvPr>
          <p:cNvCxnSpPr>
            <a:cxnSpLocks/>
            <a:endCxn id="13" idx="1"/>
          </p:cNvCxnSpPr>
          <p:nvPr/>
        </p:nvCxnSpPr>
        <p:spPr>
          <a:xfrm>
            <a:off x="5022256" y="2373865"/>
            <a:ext cx="1550985" cy="854887"/>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B62DEADB-A2ED-45BC-AEA9-5A387D46707C}"/>
              </a:ext>
            </a:extLst>
          </p:cNvPr>
          <p:cNvCxnSpPr>
            <a:cxnSpLocks/>
          </p:cNvCxnSpPr>
          <p:nvPr/>
        </p:nvCxnSpPr>
        <p:spPr>
          <a:xfrm>
            <a:off x="5103642" y="2718751"/>
            <a:ext cx="1366376" cy="1241104"/>
          </a:xfrm>
          <a:prstGeom prst="line">
            <a:avLst/>
          </a:prstGeom>
        </p:spPr>
        <p:style>
          <a:lnRef idx="2">
            <a:schemeClr val="accent1"/>
          </a:lnRef>
          <a:fillRef idx="0">
            <a:schemeClr val="accent1"/>
          </a:fillRef>
          <a:effectRef idx="1">
            <a:schemeClr val="accent1"/>
          </a:effectRef>
          <a:fontRef idx="minor">
            <a:schemeClr val="tx1"/>
          </a:fontRef>
        </p:style>
      </p:cxnSp>
      <p:sp>
        <p:nvSpPr>
          <p:cNvPr id="5" name="TextBox 4">
            <a:extLst>
              <a:ext uri="{FF2B5EF4-FFF2-40B4-BE49-F238E27FC236}">
                <a16:creationId xmlns:a16="http://schemas.microsoft.com/office/drawing/2014/main" id="{CE75AD0B-E809-49EA-B16F-13C201F520E6}"/>
              </a:ext>
            </a:extLst>
          </p:cNvPr>
          <p:cNvSpPr txBox="1"/>
          <p:nvPr/>
        </p:nvSpPr>
        <p:spPr>
          <a:xfrm>
            <a:off x="4457698" y="1501817"/>
            <a:ext cx="1057277" cy="1246495"/>
          </a:xfrm>
          <a:prstGeom prst="rect">
            <a:avLst/>
          </a:prstGeom>
          <a:solidFill>
            <a:srgbClr val="00B050"/>
          </a:solidFill>
          <a:ln>
            <a:solidFill>
              <a:srgbClr val="003300"/>
            </a:solidFill>
          </a:ln>
        </p:spPr>
        <p:txBody>
          <a:bodyPr wrap="square" rtlCol="0">
            <a:spAutoFit/>
          </a:bodyPr>
          <a:lstStyle/>
          <a:p>
            <a:pPr algn="ctr"/>
            <a:r>
              <a:rPr lang="en-US" sz="2000" b="1" dirty="0"/>
              <a:t>+</a:t>
            </a:r>
            <a:r>
              <a:rPr lang="en-US" sz="2000" b="1" i="1" dirty="0"/>
              <a:t>5% </a:t>
            </a:r>
            <a:r>
              <a:rPr lang="en-US" sz="1100" b="1" i="1" dirty="0"/>
              <a:t>increase</a:t>
            </a:r>
            <a:r>
              <a:rPr lang="en-US" sz="1100" i="1" dirty="0"/>
              <a:t> in SDVOSB and VOSB goals in Fiscal Year (FY) 2019</a:t>
            </a:r>
            <a:endParaRPr lang="en-US" i="1" dirty="0"/>
          </a:p>
        </p:txBody>
      </p:sp>
    </p:spTree>
    <p:extLst>
      <p:ext uri="{BB962C8B-B14F-4D97-AF65-F5344CB8AC3E}">
        <p14:creationId xmlns:p14="http://schemas.microsoft.com/office/powerpoint/2010/main" val="1207740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altLang="en-US" sz="1700" dirty="0">
              <a:solidFill>
                <a:srgbClr val="FF0000"/>
              </a:solidFill>
            </a:endParaRPr>
          </a:p>
          <a:p>
            <a:endParaRPr lang="en-US" altLang="en-US" sz="2100" b="1" dirty="0"/>
          </a:p>
          <a:p>
            <a:pPr lvl="1"/>
            <a:endParaRPr lang="en-US" altLang="en-US" sz="1800" dirty="0"/>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900" b="0" i="0" u="none" strike="noStrike" kern="1200" cap="none" spc="0" normalizeH="0" baseline="0" noProof="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9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p:cNvSpPr>
            <a:spLocks noGrp="1"/>
          </p:cNvSpPr>
          <p:nvPr>
            <p:ph type="title"/>
          </p:nvPr>
        </p:nvSpPr>
        <p:spPr/>
        <p:txBody>
          <a:bodyPr>
            <a:normAutofit/>
          </a:bodyPr>
          <a:lstStyle/>
          <a:p>
            <a:r>
              <a:rPr lang="en-US" sz="2400" dirty="0"/>
              <a:t>FY 2018 TOP INFORMATION AND TECHNOLOGY (IT) NAICS</a:t>
            </a:r>
          </a:p>
        </p:txBody>
      </p:sp>
      <p:graphicFrame>
        <p:nvGraphicFramePr>
          <p:cNvPr id="5" name="Table 4">
            <a:extLst>
              <a:ext uri="{FF2B5EF4-FFF2-40B4-BE49-F238E27FC236}">
                <a16:creationId xmlns:a16="http://schemas.microsoft.com/office/drawing/2014/main" id="{D720449D-EF98-493C-91E0-5F99FEE1D447}"/>
              </a:ext>
            </a:extLst>
          </p:cNvPr>
          <p:cNvGraphicFramePr>
            <a:graphicFrameLocks noGrp="1"/>
          </p:cNvGraphicFramePr>
          <p:nvPr>
            <p:extLst>
              <p:ext uri="{D42A27DB-BD31-4B8C-83A1-F6EECF244321}">
                <p14:modId xmlns:p14="http://schemas.microsoft.com/office/powerpoint/2010/main" val="386664211"/>
              </p:ext>
            </p:extLst>
          </p:nvPr>
        </p:nvGraphicFramePr>
        <p:xfrm>
          <a:off x="57150" y="655324"/>
          <a:ext cx="9014280" cy="5470531"/>
        </p:xfrm>
        <a:graphic>
          <a:graphicData uri="http://schemas.openxmlformats.org/drawingml/2006/table">
            <a:tbl>
              <a:tblPr>
                <a:tableStyleId>{21E4AEA4-8DFA-4A89-87EB-49C32662AFE0}</a:tableStyleId>
              </a:tblPr>
              <a:tblGrid>
                <a:gridCol w="802641">
                  <a:extLst>
                    <a:ext uri="{9D8B030D-6E8A-4147-A177-3AD203B41FA5}">
                      <a16:colId xmlns:a16="http://schemas.microsoft.com/office/drawing/2014/main" val="577386232"/>
                    </a:ext>
                  </a:extLst>
                </a:gridCol>
                <a:gridCol w="1760525">
                  <a:extLst>
                    <a:ext uri="{9D8B030D-6E8A-4147-A177-3AD203B41FA5}">
                      <a16:colId xmlns:a16="http://schemas.microsoft.com/office/drawing/2014/main" val="2443038702"/>
                    </a:ext>
                  </a:extLst>
                </a:gridCol>
                <a:gridCol w="675334">
                  <a:extLst>
                    <a:ext uri="{9D8B030D-6E8A-4147-A177-3AD203B41FA5}">
                      <a16:colId xmlns:a16="http://schemas.microsoft.com/office/drawing/2014/main" val="2952652080"/>
                    </a:ext>
                  </a:extLst>
                </a:gridCol>
                <a:gridCol w="1000125">
                  <a:extLst>
                    <a:ext uri="{9D8B030D-6E8A-4147-A177-3AD203B41FA5}">
                      <a16:colId xmlns:a16="http://schemas.microsoft.com/office/drawing/2014/main" val="2375351691"/>
                    </a:ext>
                  </a:extLst>
                </a:gridCol>
                <a:gridCol w="600075">
                  <a:extLst>
                    <a:ext uri="{9D8B030D-6E8A-4147-A177-3AD203B41FA5}">
                      <a16:colId xmlns:a16="http://schemas.microsoft.com/office/drawing/2014/main" val="2543356672"/>
                    </a:ext>
                  </a:extLst>
                </a:gridCol>
                <a:gridCol w="1019175">
                  <a:extLst>
                    <a:ext uri="{9D8B030D-6E8A-4147-A177-3AD203B41FA5}">
                      <a16:colId xmlns:a16="http://schemas.microsoft.com/office/drawing/2014/main" val="3669601883"/>
                    </a:ext>
                  </a:extLst>
                </a:gridCol>
                <a:gridCol w="561975">
                  <a:extLst>
                    <a:ext uri="{9D8B030D-6E8A-4147-A177-3AD203B41FA5}">
                      <a16:colId xmlns:a16="http://schemas.microsoft.com/office/drawing/2014/main" val="206850309"/>
                    </a:ext>
                  </a:extLst>
                </a:gridCol>
                <a:gridCol w="390525">
                  <a:extLst>
                    <a:ext uri="{9D8B030D-6E8A-4147-A177-3AD203B41FA5}">
                      <a16:colId xmlns:a16="http://schemas.microsoft.com/office/drawing/2014/main" val="3946215414"/>
                    </a:ext>
                  </a:extLst>
                </a:gridCol>
                <a:gridCol w="952500">
                  <a:extLst>
                    <a:ext uri="{9D8B030D-6E8A-4147-A177-3AD203B41FA5}">
                      <a16:colId xmlns:a16="http://schemas.microsoft.com/office/drawing/2014/main" val="3564549693"/>
                    </a:ext>
                  </a:extLst>
                </a:gridCol>
                <a:gridCol w="1251405">
                  <a:extLst>
                    <a:ext uri="{9D8B030D-6E8A-4147-A177-3AD203B41FA5}">
                      <a16:colId xmlns:a16="http://schemas.microsoft.com/office/drawing/2014/main" val="1413220795"/>
                    </a:ext>
                  </a:extLst>
                </a:gridCol>
              </a:tblGrid>
              <a:tr h="231229">
                <a:tc>
                  <a:txBody>
                    <a:bodyPr/>
                    <a:lstStyle/>
                    <a:p>
                      <a:pPr algn="ctr" fontAlgn="b"/>
                      <a:endParaRPr lang="en-US" sz="110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a:txBody>
                    <a:bodyPr/>
                    <a:lstStyle/>
                    <a:p>
                      <a:pPr algn="ctr" fontAlgn="b"/>
                      <a:endParaRPr lang="en-US" sz="110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gridSpan="2">
                  <a:txBody>
                    <a:bodyPr/>
                    <a:lstStyle/>
                    <a:p>
                      <a:pPr algn="ctr" fontAlgn="b"/>
                      <a:r>
                        <a:rPr lang="en-US" sz="1100" b="1" u="none" strike="noStrike" dirty="0">
                          <a:solidFill>
                            <a:schemeClr val="bg1"/>
                          </a:solidFill>
                          <a:effectLst/>
                        </a:rPr>
                        <a:t>All Businesses</a:t>
                      </a:r>
                      <a:endParaRPr lang="en-US" sz="110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hMerge="1">
                  <a:txBody>
                    <a:bodyPr/>
                    <a:lstStyle/>
                    <a:p>
                      <a:endParaRPr lang="en-US"/>
                    </a:p>
                  </a:txBody>
                  <a:tcPr/>
                </a:tc>
                <a:tc gridSpan="3">
                  <a:txBody>
                    <a:bodyPr/>
                    <a:lstStyle/>
                    <a:p>
                      <a:pPr algn="ctr" fontAlgn="b"/>
                      <a:r>
                        <a:rPr lang="en-US" sz="1100" b="1" u="none" strike="noStrike" dirty="0">
                          <a:solidFill>
                            <a:schemeClr val="bg1"/>
                          </a:solidFill>
                          <a:effectLst/>
                        </a:rPr>
                        <a:t>SDVOSB</a:t>
                      </a:r>
                      <a:endParaRPr lang="en-US" sz="110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hMerge="1">
                  <a:txBody>
                    <a:bodyPr/>
                    <a:lstStyle/>
                    <a:p>
                      <a:endParaRPr lang="en-US"/>
                    </a:p>
                  </a:txBody>
                  <a:tcPr/>
                </a:tc>
                <a:tc hMerge="1">
                  <a:txBody>
                    <a:bodyPr/>
                    <a:lstStyle/>
                    <a:p>
                      <a:endParaRPr lang="en-US"/>
                    </a:p>
                  </a:txBody>
                  <a:tcPr/>
                </a:tc>
                <a:tc gridSpan="3">
                  <a:txBody>
                    <a:bodyPr/>
                    <a:lstStyle/>
                    <a:p>
                      <a:pPr algn="ctr" fontAlgn="b"/>
                      <a:r>
                        <a:rPr lang="en-US" sz="1100" b="1" u="none" strike="noStrike" dirty="0">
                          <a:solidFill>
                            <a:schemeClr val="bg1"/>
                          </a:solidFill>
                          <a:effectLst/>
                        </a:rPr>
                        <a:t>VOSB</a:t>
                      </a:r>
                      <a:endParaRPr lang="en-US" sz="110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30986967"/>
                  </a:ext>
                </a:extLst>
              </a:tr>
              <a:tr h="588673">
                <a:tc>
                  <a:txBody>
                    <a:bodyPr/>
                    <a:lstStyle/>
                    <a:p>
                      <a:pPr algn="ctr" fontAlgn="b"/>
                      <a:r>
                        <a:rPr lang="en-US" sz="1100" b="1" u="none" strike="noStrike" dirty="0">
                          <a:solidFill>
                            <a:schemeClr val="bg1"/>
                          </a:solidFill>
                          <a:effectLst/>
                        </a:rPr>
                        <a:t>NAICS Code</a:t>
                      </a:r>
                      <a:endParaRPr lang="en-US" sz="110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a:txBody>
                    <a:bodyPr/>
                    <a:lstStyle/>
                    <a:p>
                      <a:pPr algn="ctr" fontAlgn="b"/>
                      <a:r>
                        <a:rPr lang="en-US" sz="1100" b="1" u="none" strike="noStrike" dirty="0">
                          <a:solidFill>
                            <a:schemeClr val="bg1"/>
                          </a:solidFill>
                          <a:effectLst/>
                        </a:rPr>
                        <a:t>NAICS Description</a:t>
                      </a:r>
                      <a:endParaRPr lang="en-US" sz="110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a:txBody>
                    <a:bodyPr/>
                    <a:lstStyle/>
                    <a:p>
                      <a:pPr algn="ctr" fontAlgn="b"/>
                      <a:r>
                        <a:rPr lang="en-US" sz="1100" b="1" u="none" strike="noStrike" dirty="0">
                          <a:solidFill>
                            <a:schemeClr val="bg1"/>
                          </a:solidFill>
                          <a:effectLst/>
                        </a:rPr>
                        <a:t># of Actions</a:t>
                      </a:r>
                      <a:endParaRPr lang="en-US" sz="110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a:txBody>
                    <a:bodyPr/>
                    <a:lstStyle/>
                    <a:p>
                      <a:pPr algn="ctr" fontAlgn="b"/>
                      <a:r>
                        <a:rPr lang="en-US" sz="1100" b="1" u="none" strike="noStrike" dirty="0">
                          <a:solidFill>
                            <a:schemeClr val="bg1"/>
                          </a:solidFill>
                          <a:effectLst/>
                        </a:rPr>
                        <a:t>Action Obligation</a:t>
                      </a:r>
                      <a:endParaRPr lang="en-US" sz="110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a:txBody>
                    <a:bodyPr/>
                    <a:lstStyle/>
                    <a:p>
                      <a:pPr algn="ctr" fontAlgn="b"/>
                      <a:r>
                        <a:rPr lang="en-US" sz="1100" b="1" u="none" strike="noStrike" dirty="0">
                          <a:solidFill>
                            <a:schemeClr val="bg1"/>
                          </a:solidFill>
                          <a:effectLst/>
                        </a:rPr>
                        <a:t>#  of Actions</a:t>
                      </a:r>
                      <a:endParaRPr lang="en-US" sz="110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a:txBody>
                    <a:bodyPr/>
                    <a:lstStyle/>
                    <a:p>
                      <a:pPr algn="ctr" fontAlgn="b"/>
                      <a:r>
                        <a:rPr lang="en-US" sz="1100" b="1" u="none" strike="noStrike" dirty="0">
                          <a:solidFill>
                            <a:schemeClr val="bg1"/>
                          </a:solidFill>
                          <a:effectLst/>
                        </a:rPr>
                        <a:t> Action Obligation</a:t>
                      </a:r>
                      <a:endParaRPr lang="en-US" sz="110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a:txBody>
                    <a:bodyPr/>
                    <a:lstStyle/>
                    <a:p>
                      <a:pPr algn="ctr" fontAlgn="b"/>
                      <a:r>
                        <a:rPr lang="en-US" sz="1100" b="1" u="none" strike="noStrike" dirty="0">
                          <a:solidFill>
                            <a:schemeClr val="bg1"/>
                          </a:solidFill>
                          <a:effectLst/>
                        </a:rPr>
                        <a:t>%</a:t>
                      </a:r>
                      <a:endParaRPr lang="en-US" sz="110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a:txBody>
                    <a:bodyPr/>
                    <a:lstStyle/>
                    <a:p>
                      <a:pPr algn="ctr" fontAlgn="b"/>
                      <a:r>
                        <a:rPr lang="en-US" sz="1100" b="1" u="none" strike="noStrike" dirty="0">
                          <a:solidFill>
                            <a:schemeClr val="bg1"/>
                          </a:solidFill>
                          <a:effectLst/>
                        </a:rPr>
                        <a:t> # of Actions</a:t>
                      </a:r>
                      <a:endParaRPr lang="en-US" sz="110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a:txBody>
                    <a:bodyPr/>
                    <a:lstStyle/>
                    <a:p>
                      <a:pPr algn="ctr" fontAlgn="b"/>
                      <a:r>
                        <a:rPr lang="en-US" sz="1100" b="1" u="none" strike="noStrike" dirty="0">
                          <a:solidFill>
                            <a:schemeClr val="bg1"/>
                          </a:solidFill>
                          <a:effectLst/>
                        </a:rPr>
                        <a:t>Action  Obligation</a:t>
                      </a:r>
                      <a:endParaRPr lang="en-US" sz="110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a:txBody>
                    <a:bodyPr/>
                    <a:lstStyle/>
                    <a:p>
                      <a:pPr algn="ctr" fontAlgn="b"/>
                      <a:r>
                        <a:rPr lang="en-US" sz="1100" b="1" u="none" strike="noStrike" dirty="0">
                          <a:solidFill>
                            <a:schemeClr val="bg1"/>
                          </a:solidFill>
                          <a:effectLst/>
                        </a:rPr>
                        <a:t> %</a:t>
                      </a:r>
                      <a:endParaRPr lang="en-US" sz="110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extLst>
                  <a:ext uri="{0D108BD9-81ED-4DB2-BD59-A6C34878D82A}">
                    <a16:rowId xmlns:a16="http://schemas.microsoft.com/office/drawing/2014/main" val="868039137"/>
                  </a:ext>
                </a:extLst>
              </a:tr>
              <a:tr h="418522">
                <a:tc>
                  <a:txBody>
                    <a:bodyPr/>
                    <a:lstStyle/>
                    <a:p>
                      <a:pPr algn="r" fontAlgn="b"/>
                      <a:r>
                        <a:rPr lang="en-US" sz="1050" b="1" u="none" strike="noStrike" dirty="0">
                          <a:effectLst/>
                        </a:rPr>
                        <a:t>541512</a:t>
                      </a:r>
                      <a:endParaRPr lang="en-US" sz="1050" b="1" i="0" u="none" strike="noStrike" dirty="0">
                        <a:solidFill>
                          <a:srgbClr val="000000"/>
                        </a:solidFill>
                        <a:effectLst/>
                        <a:latin typeface="Calibri" panose="020F0502020204030204" pitchFamily="34" charset="0"/>
                      </a:endParaRPr>
                    </a:p>
                  </a:txBody>
                  <a:tcPr marL="6081" marR="6081" marT="6081" marB="0" anchor="b"/>
                </a:tc>
                <a:tc>
                  <a:txBody>
                    <a:bodyPr/>
                    <a:lstStyle/>
                    <a:p>
                      <a:pPr algn="ctr" fontAlgn="b"/>
                      <a:r>
                        <a:rPr lang="en-US" sz="1050" b="1" u="none" strike="noStrike" dirty="0">
                          <a:solidFill>
                            <a:schemeClr val="bg1"/>
                          </a:solidFill>
                          <a:effectLst/>
                        </a:rPr>
                        <a:t>COMPUTER SYSTEMS DESIGN SERVICES</a:t>
                      </a:r>
                      <a:endParaRPr lang="en-US" sz="105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a:txBody>
                    <a:bodyPr/>
                    <a:lstStyle/>
                    <a:p>
                      <a:pPr algn="r" fontAlgn="b"/>
                      <a:r>
                        <a:rPr lang="en-US" sz="900" u="none" strike="noStrike" dirty="0">
                          <a:effectLst/>
                        </a:rPr>
                        <a:t>             1,227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$ 2,404,000,877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584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$ 752,748,231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31.31%</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592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$ 756,045,235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31.45%</a:t>
                      </a:r>
                      <a:endParaRPr lang="en-US" sz="900" b="0" i="0" u="none" strike="noStrike" dirty="0">
                        <a:solidFill>
                          <a:srgbClr val="000000"/>
                        </a:solidFill>
                        <a:effectLst/>
                        <a:latin typeface="Calibri" panose="020F0502020204030204" pitchFamily="34" charset="0"/>
                      </a:endParaRPr>
                    </a:p>
                  </a:txBody>
                  <a:tcPr marL="6081" marR="6081" marT="6081" marB="0" anchor="b"/>
                </a:tc>
                <a:extLst>
                  <a:ext uri="{0D108BD9-81ED-4DB2-BD59-A6C34878D82A}">
                    <a16:rowId xmlns:a16="http://schemas.microsoft.com/office/drawing/2014/main" val="3789574519"/>
                  </a:ext>
                </a:extLst>
              </a:tr>
              <a:tr h="418522">
                <a:tc>
                  <a:txBody>
                    <a:bodyPr/>
                    <a:lstStyle/>
                    <a:p>
                      <a:pPr algn="r" fontAlgn="b"/>
                      <a:r>
                        <a:rPr lang="en-US" sz="1050" b="1" u="none" strike="noStrike" dirty="0">
                          <a:effectLst/>
                        </a:rPr>
                        <a:t>541519</a:t>
                      </a:r>
                      <a:endParaRPr lang="en-US" sz="1050" b="1" i="0" u="none" strike="noStrike" dirty="0">
                        <a:solidFill>
                          <a:srgbClr val="000000"/>
                        </a:solidFill>
                        <a:effectLst/>
                        <a:latin typeface="Calibri" panose="020F0502020204030204" pitchFamily="34" charset="0"/>
                      </a:endParaRPr>
                    </a:p>
                  </a:txBody>
                  <a:tcPr marL="6081" marR="6081" marT="6081" marB="0" anchor="b"/>
                </a:tc>
                <a:tc>
                  <a:txBody>
                    <a:bodyPr/>
                    <a:lstStyle/>
                    <a:p>
                      <a:pPr algn="ctr" fontAlgn="b"/>
                      <a:r>
                        <a:rPr lang="en-US" sz="1050" b="1" u="none" strike="noStrike" dirty="0">
                          <a:solidFill>
                            <a:schemeClr val="bg1"/>
                          </a:solidFill>
                          <a:effectLst/>
                        </a:rPr>
                        <a:t>OTHER COMPUTER RELATED SERVICES</a:t>
                      </a:r>
                      <a:endParaRPr lang="en-US" sz="105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a:txBody>
                    <a:bodyPr/>
                    <a:lstStyle/>
                    <a:p>
                      <a:pPr algn="r" fontAlgn="b"/>
                      <a:r>
                        <a:rPr lang="en-US" sz="900" u="none" strike="noStrike" dirty="0">
                          <a:effectLst/>
                        </a:rPr>
                        <a:t>             4,159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$ 1,514,085,816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2,933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$ 935,840,688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61.81%</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3,097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$ 950,195,982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62.76%</a:t>
                      </a:r>
                      <a:endParaRPr lang="en-US" sz="900" b="0" i="0" u="none" strike="noStrike" dirty="0">
                        <a:solidFill>
                          <a:srgbClr val="000000"/>
                        </a:solidFill>
                        <a:effectLst/>
                        <a:latin typeface="Calibri" panose="020F0502020204030204" pitchFamily="34" charset="0"/>
                      </a:endParaRPr>
                    </a:p>
                  </a:txBody>
                  <a:tcPr marL="6081" marR="6081" marT="6081" marB="0" anchor="b"/>
                </a:tc>
                <a:extLst>
                  <a:ext uri="{0D108BD9-81ED-4DB2-BD59-A6C34878D82A}">
                    <a16:rowId xmlns:a16="http://schemas.microsoft.com/office/drawing/2014/main" val="3189356433"/>
                  </a:ext>
                </a:extLst>
              </a:tr>
              <a:tr h="418522">
                <a:tc>
                  <a:txBody>
                    <a:bodyPr/>
                    <a:lstStyle/>
                    <a:p>
                      <a:pPr algn="r" fontAlgn="b"/>
                      <a:r>
                        <a:rPr lang="en-US" sz="1050" b="1" u="none" strike="noStrike" dirty="0">
                          <a:effectLst/>
                        </a:rPr>
                        <a:t>334111</a:t>
                      </a:r>
                      <a:endParaRPr lang="en-US" sz="1050" b="1" i="0" u="none" strike="noStrike" dirty="0">
                        <a:solidFill>
                          <a:srgbClr val="000000"/>
                        </a:solidFill>
                        <a:effectLst/>
                        <a:latin typeface="Calibri" panose="020F0502020204030204" pitchFamily="34" charset="0"/>
                      </a:endParaRPr>
                    </a:p>
                  </a:txBody>
                  <a:tcPr marL="6081" marR="6081" marT="6081" marB="0" anchor="b"/>
                </a:tc>
                <a:tc>
                  <a:txBody>
                    <a:bodyPr/>
                    <a:lstStyle/>
                    <a:p>
                      <a:pPr algn="ctr" fontAlgn="b"/>
                      <a:r>
                        <a:rPr lang="en-US" sz="1050" b="1" u="none" strike="noStrike" dirty="0">
                          <a:solidFill>
                            <a:schemeClr val="bg1"/>
                          </a:solidFill>
                          <a:effectLst/>
                        </a:rPr>
                        <a:t>ELECTRONIC COMPUTER MANUFACTURING</a:t>
                      </a:r>
                      <a:endParaRPr lang="en-US" sz="105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a:txBody>
                    <a:bodyPr/>
                    <a:lstStyle/>
                    <a:p>
                      <a:pPr algn="r" fontAlgn="b"/>
                      <a:r>
                        <a:rPr lang="en-US" sz="900" u="none" strike="noStrike" dirty="0">
                          <a:effectLst/>
                        </a:rPr>
                        <a:t>                701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214,529,159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86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$ 10,795,358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5.03%</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93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$ 10,871,690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5.07%</a:t>
                      </a:r>
                      <a:endParaRPr lang="en-US" sz="900" b="0" i="0" u="none" strike="noStrike" dirty="0">
                        <a:solidFill>
                          <a:srgbClr val="000000"/>
                        </a:solidFill>
                        <a:effectLst/>
                        <a:latin typeface="Calibri" panose="020F0502020204030204" pitchFamily="34" charset="0"/>
                      </a:endParaRPr>
                    </a:p>
                  </a:txBody>
                  <a:tcPr marL="6081" marR="6081" marT="6081" marB="0" anchor="b"/>
                </a:tc>
                <a:extLst>
                  <a:ext uri="{0D108BD9-81ED-4DB2-BD59-A6C34878D82A}">
                    <a16:rowId xmlns:a16="http://schemas.microsoft.com/office/drawing/2014/main" val="1389141645"/>
                  </a:ext>
                </a:extLst>
              </a:tr>
              <a:tr h="418522">
                <a:tc>
                  <a:txBody>
                    <a:bodyPr/>
                    <a:lstStyle/>
                    <a:p>
                      <a:pPr algn="r" fontAlgn="b"/>
                      <a:r>
                        <a:rPr lang="en-US" sz="1050" b="1" u="none" strike="noStrike" dirty="0">
                          <a:effectLst/>
                        </a:rPr>
                        <a:t>541511</a:t>
                      </a:r>
                      <a:endParaRPr lang="en-US" sz="1050" b="1" i="0" u="none" strike="noStrike" dirty="0">
                        <a:solidFill>
                          <a:srgbClr val="000000"/>
                        </a:solidFill>
                        <a:effectLst/>
                        <a:latin typeface="Calibri" panose="020F0502020204030204" pitchFamily="34" charset="0"/>
                      </a:endParaRPr>
                    </a:p>
                  </a:txBody>
                  <a:tcPr marL="6081" marR="6081" marT="6081" marB="0" anchor="b"/>
                </a:tc>
                <a:tc>
                  <a:txBody>
                    <a:bodyPr/>
                    <a:lstStyle/>
                    <a:p>
                      <a:pPr algn="ctr" fontAlgn="b"/>
                      <a:r>
                        <a:rPr lang="en-US" sz="1050" b="1" u="none" strike="noStrike" dirty="0">
                          <a:solidFill>
                            <a:schemeClr val="bg1"/>
                          </a:solidFill>
                          <a:effectLst/>
                        </a:rPr>
                        <a:t>CUSTOM COMPUTER PROGRAMMING SERVICES</a:t>
                      </a:r>
                      <a:endParaRPr lang="en-US" sz="105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a:txBody>
                    <a:bodyPr/>
                    <a:lstStyle/>
                    <a:p>
                      <a:pPr algn="r" fontAlgn="b"/>
                      <a:r>
                        <a:rPr lang="en-US" sz="900" u="none" strike="noStrike" dirty="0">
                          <a:effectLst/>
                        </a:rPr>
                        <a:t>                590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173,657,043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143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$ 19,084,361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10.99%</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162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$ 20,495,710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11.80%</a:t>
                      </a:r>
                      <a:endParaRPr lang="en-US" sz="900" b="0" i="0" u="none" strike="noStrike" dirty="0">
                        <a:solidFill>
                          <a:srgbClr val="000000"/>
                        </a:solidFill>
                        <a:effectLst/>
                        <a:latin typeface="Calibri" panose="020F0502020204030204" pitchFamily="34" charset="0"/>
                      </a:endParaRPr>
                    </a:p>
                  </a:txBody>
                  <a:tcPr marL="6081" marR="6081" marT="6081" marB="0" anchor="b"/>
                </a:tc>
                <a:extLst>
                  <a:ext uri="{0D108BD9-81ED-4DB2-BD59-A6C34878D82A}">
                    <a16:rowId xmlns:a16="http://schemas.microsoft.com/office/drawing/2014/main" val="2564283443"/>
                  </a:ext>
                </a:extLst>
              </a:tr>
              <a:tr h="418522">
                <a:tc>
                  <a:txBody>
                    <a:bodyPr/>
                    <a:lstStyle/>
                    <a:p>
                      <a:pPr algn="r" fontAlgn="b"/>
                      <a:r>
                        <a:rPr lang="en-US" sz="1050" b="1" u="none" strike="noStrike" dirty="0">
                          <a:effectLst/>
                        </a:rPr>
                        <a:t>511210</a:t>
                      </a:r>
                      <a:endParaRPr lang="en-US" sz="1050" b="1" i="0" u="none" strike="noStrike" dirty="0">
                        <a:solidFill>
                          <a:srgbClr val="000000"/>
                        </a:solidFill>
                        <a:effectLst/>
                        <a:latin typeface="Calibri" panose="020F0502020204030204" pitchFamily="34" charset="0"/>
                      </a:endParaRPr>
                    </a:p>
                  </a:txBody>
                  <a:tcPr marL="6081" marR="6081" marT="6081" marB="0" anchor="b"/>
                </a:tc>
                <a:tc>
                  <a:txBody>
                    <a:bodyPr/>
                    <a:lstStyle/>
                    <a:p>
                      <a:pPr algn="ctr" fontAlgn="b"/>
                      <a:r>
                        <a:rPr lang="en-US" sz="1050" b="1" u="none" strike="noStrike" dirty="0">
                          <a:solidFill>
                            <a:schemeClr val="bg1"/>
                          </a:solidFill>
                          <a:effectLst/>
                        </a:rPr>
                        <a:t>SOFTWARE PUBLISHERS</a:t>
                      </a:r>
                      <a:endParaRPr lang="en-US" sz="105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a:txBody>
                    <a:bodyPr/>
                    <a:lstStyle/>
                    <a:p>
                      <a:pPr algn="r" fontAlgn="b"/>
                      <a:r>
                        <a:rPr lang="en-US" sz="900" u="none" strike="noStrike" dirty="0">
                          <a:effectLst/>
                        </a:rPr>
                        <a:t>                873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69,659,967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38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$ 2,630,363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3.78%</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58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$ 2,851,002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4.09%</a:t>
                      </a:r>
                      <a:endParaRPr lang="en-US" sz="900" b="0" i="0" u="none" strike="noStrike" dirty="0">
                        <a:solidFill>
                          <a:srgbClr val="000000"/>
                        </a:solidFill>
                        <a:effectLst/>
                        <a:latin typeface="Calibri" panose="020F0502020204030204" pitchFamily="34" charset="0"/>
                      </a:endParaRPr>
                    </a:p>
                  </a:txBody>
                  <a:tcPr marL="6081" marR="6081" marT="6081" marB="0" anchor="b"/>
                </a:tc>
                <a:extLst>
                  <a:ext uri="{0D108BD9-81ED-4DB2-BD59-A6C34878D82A}">
                    <a16:rowId xmlns:a16="http://schemas.microsoft.com/office/drawing/2014/main" val="2247615529"/>
                  </a:ext>
                </a:extLst>
              </a:tr>
              <a:tr h="418522">
                <a:tc>
                  <a:txBody>
                    <a:bodyPr/>
                    <a:lstStyle/>
                    <a:p>
                      <a:pPr algn="r" fontAlgn="b"/>
                      <a:r>
                        <a:rPr lang="en-US" sz="1050" b="1" u="none" strike="noStrike" dirty="0">
                          <a:effectLst/>
                        </a:rPr>
                        <a:t>518210</a:t>
                      </a:r>
                      <a:endParaRPr lang="en-US" sz="1050" b="1" i="0" u="none" strike="noStrike" dirty="0">
                        <a:solidFill>
                          <a:srgbClr val="000000"/>
                        </a:solidFill>
                        <a:effectLst/>
                        <a:latin typeface="Calibri" panose="020F0502020204030204" pitchFamily="34" charset="0"/>
                      </a:endParaRPr>
                    </a:p>
                  </a:txBody>
                  <a:tcPr marL="6081" marR="6081" marT="6081" marB="0" anchor="b"/>
                </a:tc>
                <a:tc>
                  <a:txBody>
                    <a:bodyPr/>
                    <a:lstStyle/>
                    <a:p>
                      <a:pPr algn="ctr" fontAlgn="b"/>
                      <a:r>
                        <a:rPr lang="en-US" sz="1050" b="1" u="none" strike="noStrike" dirty="0">
                          <a:solidFill>
                            <a:schemeClr val="bg1"/>
                          </a:solidFill>
                          <a:effectLst/>
                        </a:rPr>
                        <a:t>DATA PROCESSING, HOSTING, AND RELATED SERVICES</a:t>
                      </a:r>
                      <a:endParaRPr lang="en-US" sz="105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a:txBody>
                    <a:bodyPr/>
                    <a:lstStyle/>
                    <a:p>
                      <a:pPr algn="r" fontAlgn="b"/>
                      <a:r>
                        <a:rPr lang="en-US" sz="900" u="none" strike="noStrike" dirty="0">
                          <a:effectLst/>
                        </a:rPr>
                        <a:t>                357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66,023,057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81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$ 7,224,968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10.94%</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91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$ 14,139,704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21.42%</a:t>
                      </a:r>
                      <a:endParaRPr lang="en-US" sz="900" b="0" i="0" u="none" strike="noStrike" dirty="0">
                        <a:solidFill>
                          <a:srgbClr val="000000"/>
                        </a:solidFill>
                        <a:effectLst/>
                        <a:latin typeface="Calibri" panose="020F0502020204030204" pitchFamily="34" charset="0"/>
                      </a:endParaRPr>
                    </a:p>
                  </a:txBody>
                  <a:tcPr marL="6081" marR="6081" marT="6081" marB="0" anchor="b"/>
                </a:tc>
                <a:extLst>
                  <a:ext uri="{0D108BD9-81ED-4DB2-BD59-A6C34878D82A}">
                    <a16:rowId xmlns:a16="http://schemas.microsoft.com/office/drawing/2014/main" val="4127239200"/>
                  </a:ext>
                </a:extLst>
              </a:tr>
              <a:tr h="418522">
                <a:tc>
                  <a:txBody>
                    <a:bodyPr/>
                    <a:lstStyle/>
                    <a:p>
                      <a:pPr algn="r" fontAlgn="b"/>
                      <a:r>
                        <a:rPr lang="en-US" sz="1050" b="1" u="none" strike="noStrike" dirty="0">
                          <a:effectLst/>
                        </a:rPr>
                        <a:t>541513</a:t>
                      </a:r>
                      <a:endParaRPr lang="en-US" sz="1050" b="1" i="0" u="none" strike="noStrike" dirty="0">
                        <a:solidFill>
                          <a:srgbClr val="000000"/>
                        </a:solidFill>
                        <a:effectLst/>
                        <a:latin typeface="Calibri" panose="020F0502020204030204" pitchFamily="34" charset="0"/>
                      </a:endParaRPr>
                    </a:p>
                  </a:txBody>
                  <a:tcPr marL="6081" marR="6081" marT="6081" marB="0" anchor="b"/>
                </a:tc>
                <a:tc>
                  <a:txBody>
                    <a:bodyPr/>
                    <a:lstStyle/>
                    <a:p>
                      <a:pPr algn="ctr" fontAlgn="b"/>
                      <a:r>
                        <a:rPr lang="en-US" sz="1050" b="1" u="none" strike="noStrike" dirty="0">
                          <a:solidFill>
                            <a:schemeClr val="bg1"/>
                          </a:solidFill>
                          <a:effectLst/>
                        </a:rPr>
                        <a:t>COMPUTER FACILITIES MANAGEMENT SERVICES</a:t>
                      </a:r>
                      <a:endParaRPr lang="en-US" sz="105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a:txBody>
                    <a:bodyPr/>
                    <a:lstStyle/>
                    <a:p>
                      <a:pPr algn="r" fontAlgn="b"/>
                      <a:r>
                        <a:rPr lang="en-US" sz="900" u="none" strike="noStrike" dirty="0">
                          <a:effectLst/>
                        </a:rPr>
                        <a:t>                   60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$ 11,768,414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16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$ 6,412,216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54.49%</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18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$ 6,468,276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54.96%</a:t>
                      </a:r>
                      <a:endParaRPr lang="en-US" sz="900" b="0" i="0" u="none" strike="noStrike" dirty="0">
                        <a:solidFill>
                          <a:srgbClr val="000000"/>
                        </a:solidFill>
                        <a:effectLst/>
                        <a:latin typeface="Calibri" panose="020F0502020204030204" pitchFamily="34" charset="0"/>
                      </a:endParaRPr>
                    </a:p>
                  </a:txBody>
                  <a:tcPr marL="6081" marR="6081" marT="6081" marB="0" anchor="b"/>
                </a:tc>
                <a:extLst>
                  <a:ext uri="{0D108BD9-81ED-4DB2-BD59-A6C34878D82A}">
                    <a16:rowId xmlns:a16="http://schemas.microsoft.com/office/drawing/2014/main" val="2907769979"/>
                  </a:ext>
                </a:extLst>
              </a:tr>
              <a:tr h="588673">
                <a:tc>
                  <a:txBody>
                    <a:bodyPr/>
                    <a:lstStyle/>
                    <a:p>
                      <a:pPr algn="r" fontAlgn="b"/>
                      <a:r>
                        <a:rPr lang="en-US" sz="1050" b="1" u="none" strike="noStrike" dirty="0">
                          <a:effectLst/>
                        </a:rPr>
                        <a:t>334118</a:t>
                      </a:r>
                      <a:endParaRPr lang="en-US" sz="1050" b="1" i="0" u="none" strike="noStrike" dirty="0">
                        <a:solidFill>
                          <a:srgbClr val="000000"/>
                        </a:solidFill>
                        <a:effectLst/>
                        <a:latin typeface="Calibri" panose="020F0502020204030204" pitchFamily="34" charset="0"/>
                      </a:endParaRPr>
                    </a:p>
                  </a:txBody>
                  <a:tcPr marL="6081" marR="6081" marT="6081" marB="0" anchor="b"/>
                </a:tc>
                <a:tc>
                  <a:txBody>
                    <a:bodyPr/>
                    <a:lstStyle/>
                    <a:p>
                      <a:pPr algn="ctr" fontAlgn="b"/>
                      <a:r>
                        <a:rPr lang="en-US" sz="1050" b="1" u="none" strike="noStrike" dirty="0">
                          <a:solidFill>
                            <a:schemeClr val="bg1"/>
                          </a:solidFill>
                          <a:effectLst/>
                        </a:rPr>
                        <a:t>COMPUTER TERMINAL AND OTHER COMPUTER PERIPHERAL EQUIPMENT MANUFACTURING</a:t>
                      </a:r>
                      <a:endParaRPr lang="en-US" sz="105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a:txBody>
                    <a:bodyPr/>
                    <a:lstStyle/>
                    <a:p>
                      <a:pPr algn="r" fontAlgn="b"/>
                      <a:r>
                        <a:rPr lang="en-US" sz="900" u="none" strike="noStrike" dirty="0">
                          <a:effectLst/>
                        </a:rPr>
                        <a:t>                136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$ 6,798,095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80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$ 3,907,051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57.47%</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85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$ 3,949,350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58.09%</a:t>
                      </a:r>
                      <a:endParaRPr lang="en-US" sz="900" b="0" i="0" u="none" strike="noStrike" dirty="0">
                        <a:solidFill>
                          <a:srgbClr val="000000"/>
                        </a:solidFill>
                        <a:effectLst/>
                        <a:latin typeface="Calibri" panose="020F0502020204030204" pitchFamily="34" charset="0"/>
                      </a:endParaRPr>
                    </a:p>
                  </a:txBody>
                  <a:tcPr marL="6081" marR="6081" marT="6081" marB="0" anchor="b"/>
                </a:tc>
                <a:extLst>
                  <a:ext uri="{0D108BD9-81ED-4DB2-BD59-A6C34878D82A}">
                    <a16:rowId xmlns:a16="http://schemas.microsoft.com/office/drawing/2014/main" val="2722612642"/>
                  </a:ext>
                </a:extLst>
              </a:tr>
              <a:tr h="418522">
                <a:tc>
                  <a:txBody>
                    <a:bodyPr/>
                    <a:lstStyle/>
                    <a:p>
                      <a:pPr algn="r" fontAlgn="b"/>
                      <a:r>
                        <a:rPr lang="en-US" sz="1050" b="1" u="none" strike="noStrike" dirty="0">
                          <a:effectLst/>
                        </a:rPr>
                        <a:t>334613</a:t>
                      </a:r>
                      <a:endParaRPr lang="en-US" sz="1050" b="1" i="0" u="none" strike="noStrike" dirty="0">
                        <a:solidFill>
                          <a:srgbClr val="000000"/>
                        </a:solidFill>
                        <a:effectLst/>
                        <a:latin typeface="Calibri" panose="020F0502020204030204" pitchFamily="34" charset="0"/>
                      </a:endParaRPr>
                    </a:p>
                  </a:txBody>
                  <a:tcPr marL="6081" marR="6081" marT="6081" marB="0" anchor="b"/>
                </a:tc>
                <a:tc>
                  <a:txBody>
                    <a:bodyPr/>
                    <a:lstStyle/>
                    <a:p>
                      <a:pPr algn="ctr" fontAlgn="b"/>
                      <a:r>
                        <a:rPr lang="en-US" sz="1050" b="1" u="none" strike="noStrike" dirty="0">
                          <a:solidFill>
                            <a:schemeClr val="bg1"/>
                          </a:solidFill>
                          <a:effectLst/>
                        </a:rPr>
                        <a:t>BLANK MAGNETIC AND OPTICAL RECORDING MEDIA MANUFACTURING</a:t>
                      </a:r>
                      <a:endParaRPr lang="en-US" sz="105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a:txBody>
                    <a:bodyPr/>
                    <a:lstStyle/>
                    <a:p>
                      <a:pPr algn="r" fontAlgn="b"/>
                      <a:r>
                        <a:rPr lang="en-US" sz="900" u="none" strike="noStrike" dirty="0">
                          <a:effectLst/>
                        </a:rPr>
                        <a:t>                     6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$ 124,305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5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$ 107,797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86.72%</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5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 $ 107,797 </a:t>
                      </a:r>
                      <a:endParaRPr lang="en-US" sz="900" b="0"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900" u="none" strike="noStrike" dirty="0">
                          <a:effectLst/>
                        </a:rPr>
                        <a:t>86.72%</a:t>
                      </a:r>
                      <a:endParaRPr lang="en-US" sz="900" b="0" i="0" u="none" strike="noStrike" dirty="0">
                        <a:solidFill>
                          <a:srgbClr val="000000"/>
                        </a:solidFill>
                        <a:effectLst/>
                        <a:latin typeface="Calibri" panose="020F0502020204030204" pitchFamily="34" charset="0"/>
                      </a:endParaRPr>
                    </a:p>
                  </a:txBody>
                  <a:tcPr marL="6081" marR="6081" marT="6081" marB="0" anchor="b"/>
                </a:tc>
                <a:extLst>
                  <a:ext uri="{0D108BD9-81ED-4DB2-BD59-A6C34878D82A}">
                    <a16:rowId xmlns:a16="http://schemas.microsoft.com/office/drawing/2014/main" val="142208366"/>
                  </a:ext>
                </a:extLst>
              </a:tr>
              <a:tr h="588673">
                <a:tc gridSpan="2">
                  <a:txBody>
                    <a:bodyPr/>
                    <a:lstStyle/>
                    <a:p>
                      <a:pPr algn="ctr" fontAlgn="b"/>
                      <a:r>
                        <a:rPr lang="en-US" sz="1050" b="1" u="none" strike="noStrike" dirty="0">
                          <a:solidFill>
                            <a:schemeClr val="bg1"/>
                          </a:solidFill>
                          <a:effectLst/>
                        </a:rPr>
                        <a:t>TOTAL VA SPEND IN FY 2018 TOP IT NAICS</a:t>
                      </a:r>
                      <a:endParaRPr lang="en-US" sz="105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hMerge="1">
                  <a:txBody>
                    <a:bodyPr/>
                    <a:lstStyle/>
                    <a:p>
                      <a:pPr algn="ctr" fontAlgn="b"/>
                      <a:endParaRPr lang="en-US" sz="1050" b="1" i="0" u="none" strike="noStrike" dirty="0">
                        <a:solidFill>
                          <a:schemeClr val="bg1"/>
                        </a:solidFill>
                        <a:effectLst/>
                        <a:latin typeface="Calibri" panose="020F0502020204030204" pitchFamily="34" charset="0"/>
                      </a:endParaRPr>
                    </a:p>
                  </a:txBody>
                  <a:tcPr marL="6081" marR="6081" marT="6081" marB="0" anchor="b">
                    <a:solidFill>
                      <a:srgbClr val="002F56"/>
                    </a:solidFill>
                  </a:tcPr>
                </a:tc>
                <a:tc>
                  <a:txBody>
                    <a:bodyPr/>
                    <a:lstStyle/>
                    <a:p>
                      <a:pPr algn="r" fontAlgn="b"/>
                      <a:r>
                        <a:rPr lang="en-US" sz="1050" b="1" u="none" strike="noStrike" dirty="0">
                          <a:effectLst/>
                        </a:rPr>
                        <a:t>             8,109 </a:t>
                      </a:r>
                      <a:endParaRPr lang="en-US" sz="1050" b="1"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1050" b="1" u="none" strike="noStrike" dirty="0">
                          <a:effectLst/>
                        </a:rPr>
                        <a:t> $ 4,460,646,734 </a:t>
                      </a:r>
                      <a:endParaRPr lang="en-US" sz="1050" b="1"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1050" b="1" u="none" strike="noStrike" dirty="0">
                          <a:effectLst/>
                        </a:rPr>
                        <a:t>              3,966 </a:t>
                      </a:r>
                      <a:endParaRPr lang="en-US" sz="1050" b="1"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1050" b="1" u="none" strike="noStrike" dirty="0">
                          <a:effectLst/>
                        </a:rPr>
                        <a:t> $ 1,738,751,033 </a:t>
                      </a:r>
                      <a:endParaRPr lang="en-US" sz="1050" b="1"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1050" b="1" u="none" strike="noStrike" dirty="0">
                          <a:effectLst/>
                        </a:rPr>
                        <a:t>38.98%</a:t>
                      </a:r>
                      <a:endParaRPr lang="en-US" sz="1050" b="1"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1050" b="1" u="none" strike="noStrike" dirty="0">
                          <a:effectLst/>
                        </a:rPr>
                        <a:t>              4,201 </a:t>
                      </a:r>
                      <a:endParaRPr lang="en-US" sz="1050" b="1"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1050" b="1" u="none" strike="noStrike" dirty="0">
                          <a:effectLst/>
                        </a:rPr>
                        <a:t> $ 1,765,124,746 </a:t>
                      </a:r>
                      <a:endParaRPr lang="en-US" sz="1050" b="1" i="0" u="none" strike="noStrike" dirty="0">
                        <a:solidFill>
                          <a:srgbClr val="000000"/>
                        </a:solidFill>
                        <a:effectLst/>
                        <a:latin typeface="Calibri" panose="020F0502020204030204" pitchFamily="34" charset="0"/>
                      </a:endParaRPr>
                    </a:p>
                  </a:txBody>
                  <a:tcPr marL="6081" marR="6081" marT="6081" marB="0" anchor="b"/>
                </a:tc>
                <a:tc>
                  <a:txBody>
                    <a:bodyPr/>
                    <a:lstStyle/>
                    <a:p>
                      <a:pPr algn="r" fontAlgn="b"/>
                      <a:r>
                        <a:rPr lang="en-US" sz="1050" b="1" u="none" strike="noStrike" dirty="0">
                          <a:effectLst/>
                        </a:rPr>
                        <a:t>39.57%</a:t>
                      </a:r>
                      <a:endParaRPr lang="en-US" sz="1050" b="1" i="0" u="none" strike="noStrike" dirty="0">
                        <a:solidFill>
                          <a:srgbClr val="000000"/>
                        </a:solidFill>
                        <a:effectLst/>
                        <a:latin typeface="Calibri" panose="020F0502020204030204" pitchFamily="34" charset="0"/>
                      </a:endParaRPr>
                    </a:p>
                  </a:txBody>
                  <a:tcPr marL="6081" marR="6081" marT="6081" marB="0" anchor="b"/>
                </a:tc>
                <a:extLst>
                  <a:ext uri="{0D108BD9-81ED-4DB2-BD59-A6C34878D82A}">
                    <a16:rowId xmlns:a16="http://schemas.microsoft.com/office/drawing/2014/main" val="2094185121"/>
                  </a:ext>
                </a:extLst>
              </a:tr>
            </a:tbl>
          </a:graphicData>
        </a:graphic>
      </p:graphicFrame>
    </p:spTree>
    <p:extLst>
      <p:ext uri="{BB962C8B-B14F-4D97-AF65-F5344CB8AC3E}">
        <p14:creationId xmlns:p14="http://schemas.microsoft.com/office/powerpoint/2010/main" val="3299414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4"/>
            <a:ext cx="5819775" cy="4848221"/>
          </a:xfrm>
        </p:spPr>
        <p:txBody>
          <a:bodyPr>
            <a:normAutofit fontScale="62500" lnSpcReduction="20000"/>
          </a:bodyPr>
          <a:lstStyle/>
          <a:p>
            <a:r>
              <a:rPr lang="en-US" altLang="en-US" sz="3200" dirty="0"/>
              <a:t>Apply for Verification to be listed in the Vendor Information Pages (VIP)</a:t>
            </a:r>
          </a:p>
          <a:p>
            <a:r>
              <a:rPr lang="en-US" altLang="en-US" sz="3200" dirty="0"/>
              <a:t>Stay informed by checking for small business updates online through the OSDBU Website and/or social media accounts (YouTube, Facebook, Twitter)</a:t>
            </a:r>
          </a:p>
          <a:p>
            <a:r>
              <a:rPr lang="en-US" altLang="en-US" sz="3200" dirty="0"/>
              <a:t>Review our </a:t>
            </a:r>
            <a:r>
              <a:rPr lang="en-US" altLang="en-US" sz="3200" b="1" dirty="0"/>
              <a:t>Doing Business with VA </a:t>
            </a:r>
            <a:r>
              <a:rPr lang="en-US" altLang="en-US" sz="3200" dirty="0"/>
              <a:t>and education and training resources</a:t>
            </a:r>
          </a:p>
          <a:p>
            <a:pPr lvl="1"/>
            <a:r>
              <a:rPr lang="en-US" altLang="en-US" sz="2000" dirty="0"/>
              <a:t>Doing Business with VA Reference Guide</a:t>
            </a:r>
          </a:p>
          <a:p>
            <a:pPr lvl="1"/>
            <a:r>
              <a:rPr lang="en-US" altLang="en-US" sz="2000" dirty="0"/>
              <a:t>Procurement Readiness Reference Guide</a:t>
            </a:r>
          </a:p>
          <a:p>
            <a:pPr lvl="1"/>
            <a:r>
              <a:rPr lang="en-US" altLang="en-US" sz="2000" dirty="0"/>
              <a:t>Framework for Success Model</a:t>
            </a:r>
          </a:p>
          <a:p>
            <a:pPr lvl="1"/>
            <a:r>
              <a:rPr lang="en-US" altLang="en-US" sz="2000" dirty="0"/>
              <a:t>Building a Capabilities Statement Training</a:t>
            </a:r>
          </a:p>
          <a:p>
            <a:r>
              <a:rPr lang="en-US" altLang="en-US" sz="3200" dirty="0"/>
              <a:t>Browse our </a:t>
            </a:r>
            <a:r>
              <a:rPr lang="en-US" altLang="en-US" sz="3200" b="1" dirty="0"/>
              <a:t>Media Library</a:t>
            </a:r>
            <a:r>
              <a:rPr lang="en-US" altLang="en-US" sz="3200" dirty="0"/>
              <a:t> for previous webinars, On-Demand training, and speaking engagements pertinent to the small business community </a:t>
            </a:r>
          </a:p>
          <a:p>
            <a:r>
              <a:rPr lang="en-US" altLang="en-US" sz="3200" dirty="0"/>
              <a:t>Attend Direct Access Program (DAP) events </a:t>
            </a:r>
          </a:p>
          <a:p>
            <a:pPr marL="0" indent="0">
              <a:buNone/>
            </a:pPr>
            <a:endParaRPr lang="en-US" altLang="en-US" sz="2000" dirty="0"/>
          </a:p>
          <a:p>
            <a:pPr marL="0" indent="0">
              <a:buNone/>
            </a:pPr>
            <a:endParaRPr lang="en-US" altLang="en-US" sz="2000" dirty="0"/>
          </a:p>
          <a:p>
            <a:pPr marL="0" indent="0" algn="ctr">
              <a:buNone/>
            </a:pPr>
            <a:r>
              <a:rPr lang="en-US" altLang="en-US" sz="2600" b="1" dirty="0"/>
              <a:t>Visit the OSDBU Website at </a:t>
            </a:r>
            <a:r>
              <a:rPr lang="en-US" altLang="en-US" sz="2600" b="1" dirty="0">
                <a:hlinkClick r:id="rId3"/>
              </a:rPr>
              <a:t>https://www.va.gov/osdbu</a:t>
            </a:r>
            <a:r>
              <a:rPr lang="en-US" altLang="en-US" sz="2600" b="1" dirty="0"/>
              <a:t>. </a:t>
            </a:r>
          </a:p>
          <a:p>
            <a:pPr marL="0" indent="0">
              <a:buNone/>
            </a:pPr>
            <a:r>
              <a:rPr lang="en-US" altLang="en-US" sz="1700" dirty="0"/>
              <a:t> </a:t>
            </a:r>
          </a:p>
          <a:p>
            <a:endParaRPr lang="en-US" altLang="en-US" sz="2100" b="1" dirty="0"/>
          </a:p>
          <a:p>
            <a:pPr lvl="1"/>
            <a:endParaRPr lang="en-US" altLang="en-US" sz="1800" dirty="0"/>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900" b="0" i="0" u="none" strike="noStrike" kern="1200" cap="none" spc="0" normalizeH="0" baseline="0" noProof="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9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p:cNvSpPr>
            <a:spLocks noGrp="1"/>
          </p:cNvSpPr>
          <p:nvPr>
            <p:ph type="title"/>
          </p:nvPr>
        </p:nvSpPr>
        <p:spPr/>
        <p:txBody>
          <a:bodyPr>
            <a:normAutofit/>
          </a:bodyPr>
          <a:lstStyle/>
          <a:p>
            <a:r>
              <a:rPr lang="en-US" sz="2400" dirty="0"/>
              <a:t>HOW TO USE OSBDU RESOURCES EFFECTIVELY</a:t>
            </a:r>
          </a:p>
        </p:txBody>
      </p:sp>
      <p:pic>
        <p:nvPicPr>
          <p:cNvPr id="5" name="Picture 4">
            <a:extLst>
              <a:ext uri="{FF2B5EF4-FFF2-40B4-BE49-F238E27FC236}">
                <a16:creationId xmlns:a16="http://schemas.microsoft.com/office/drawing/2014/main" id="{32175EDF-EB9D-4B35-998A-7765ED73E655}"/>
              </a:ext>
            </a:extLst>
          </p:cNvPr>
          <p:cNvPicPr>
            <a:picLocks noChangeAspect="1"/>
          </p:cNvPicPr>
          <p:nvPr/>
        </p:nvPicPr>
        <p:blipFill>
          <a:blip r:embed="rId4"/>
          <a:stretch>
            <a:fillRect/>
          </a:stretch>
        </p:blipFill>
        <p:spPr>
          <a:xfrm>
            <a:off x="6460251" y="2114550"/>
            <a:ext cx="2102724" cy="2741295"/>
          </a:xfrm>
          <a:prstGeom prst="rect">
            <a:avLst/>
          </a:prstGeom>
        </p:spPr>
      </p:pic>
      <p:sp>
        <p:nvSpPr>
          <p:cNvPr id="6" name="TextBox 5">
            <a:extLst>
              <a:ext uri="{FF2B5EF4-FFF2-40B4-BE49-F238E27FC236}">
                <a16:creationId xmlns:a16="http://schemas.microsoft.com/office/drawing/2014/main" id="{BABC8871-3E3E-44DB-A5E5-C5147E63FE42}"/>
              </a:ext>
            </a:extLst>
          </p:cNvPr>
          <p:cNvSpPr txBox="1"/>
          <p:nvPr/>
        </p:nvSpPr>
        <p:spPr>
          <a:xfrm>
            <a:off x="6460251" y="4993347"/>
            <a:ext cx="1919436" cy="523220"/>
          </a:xfrm>
          <a:prstGeom prst="rect">
            <a:avLst/>
          </a:prstGeom>
          <a:noFill/>
        </p:spPr>
        <p:txBody>
          <a:bodyPr wrap="none" rtlCol="0">
            <a:spAutoFit/>
          </a:bodyPr>
          <a:lstStyle/>
          <a:p>
            <a:pPr algn="ctr"/>
            <a:r>
              <a:rPr lang="en-US" sz="1400" i="1" u="sng" dirty="0"/>
              <a:t>Doing Business with VA </a:t>
            </a:r>
          </a:p>
          <a:p>
            <a:pPr algn="ctr"/>
            <a:r>
              <a:rPr lang="en-US" sz="1400" i="1" u="sng" dirty="0"/>
              <a:t>Reference Guide</a:t>
            </a:r>
          </a:p>
        </p:txBody>
      </p:sp>
    </p:spTree>
    <p:extLst>
      <p:ext uri="{BB962C8B-B14F-4D97-AF65-F5344CB8AC3E}">
        <p14:creationId xmlns:p14="http://schemas.microsoft.com/office/powerpoint/2010/main" val="1238034600"/>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1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2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13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2159</TotalTime>
  <Words>1276</Words>
  <Application>Microsoft Office PowerPoint</Application>
  <PresentationFormat>On-screen Show (4:3)</PresentationFormat>
  <Paragraphs>327</Paragraphs>
  <Slides>12</Slides>
  <Notes>12</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12</vt:i4>
      </vt:variant>
    </vt:vector>
  </HeadingPairs>
  <TitlesOfParts>
    <vt:vector size="21" baseType="lpstr">
      <vt:lpstr>Arial</vt:lpstr>
      <vt:lpstr>Calibri</vt:lpstr>
      <vt:lpstr>Georgia</vt:lpstr>
      <vt:lpstr>Myriad Pro</vt:lpstr>
      <vt:lpstr>Times New Roman</vt:lpstr>
      <vt:lpstr>10_Office Theme</vt:lpstr>
      <vt:lpstr>11_Office Theme</vt:lpstr>
      <vt:lpstr>12_Office Theme</vt:lpstr>
      <vt:lpstr>13_Office Theme</vt:lpstr>
      <vt:lpstr>OFFICE OF SMALL AND DISADVANTAGED BUSINESS UTILIZATION (OSDBU)</vt:lpstr>
      <vt:lpstr>VA MISSION</vt:lpstr>
      <vt:lpstr>OSDBU MISSION AND VISION</vt:lpstr>
      <vt:lpstr>OSDBU’s CORE CAPABILITIES</vt:lpstr>
      <vt:lpstr>OSDBU CORE PROGRAM AREAS</vt:lpstr>
      <vt:lpstr>OSDBU PRIORITIES</vt:lpstr>
      <vt:lpstr>VA SMALL BUSINESS PERFORMANCE</vt:lpstr>
      <vt:lpstr>FY 2018 TOP INFORMATION AND TECHNOLOGY (IT) NAICS</vt:lpstr>
      <vt:lpstr>HOW TO USE OSBDU RESOURCES EFFECTIVELY</vt:lpstr>
      <vt:lpstr>UPCOMING DIRECT ACCESS PROGRAM (DAP) EVENTS</vt:lpstr>
      <vt:lpstr>5 GENERAL BEST PRACTICES FOR DOING BUSINESS WITH VA</vt:lpstr>
      <vt:lpstr>STAY CONNECTED WITH OSDBU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SMALL AND DISADVANTAGED BUSINESS UTILIZATION (OSDBU)</dc:title>
  <dc:creator>Prince, Michele (CIDVER)</dc:creator>
  <cp:lastModifiedBy>Prince, Michele (CIDVER)</cp:lastModifiedBy>
  <cp:revision>63</cp:revision>
  <cp:lastPrinted>2019-05-31T16:11:33Z</cp:lastPrinted>
  <dcterms:created xsi:type="dcterms:W3CDTF">2019-05-30T12:04:12Z</dcterms:created>
  <dcterms:modified xsi:type="dcterms:W3CDTF">2019-06-04T14:14:34Z</dcterms:modified>
</cp:coreProperties>
</file>