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6"/>
  </p:notesMasterIdLst>
  <p:handoutMasterIdLst>
    <p:handoutMasterId r:id="rId27"/>
  </p:handoutMasterIdLst>
  <p:sldIdLst>
    <p:sldId id="729" r:id="rId2"/>
    <p:sldId id="731" r:id="rId3"/>
    <p:sldId id="657" r:id="rId4"/>
    <p:sldId id="732" r:id="rId5"/>
    <p:sldId id="659" r:id="rId6"/>
    <p:sldId id="706" r:id="rId7"/>
    <p:sldId id="722" r:id="rId8"/>
    <p:sldId id="733" r:id="rId9"/>
    <p:sldId id="734" r:id="rId10"/>
    <p:sldId id="727" r:id="rId11"/>
    <p:sldId id="711" r:id="rId12"/>
    <p:sldId id="735" r:id="rId13"/>
    <p:sldId id="736" r:id="rId14"/>
    <p:sldId id="737" r:id="rId15"/>
    <p:sldId id="739" r:id="rId16"/>
    <p:sldId id="740" r:id="rId17"/>
    <p:sldId id="742" r:id="rId18"/>
    <p:sldId id="743" r:id="rId19"/>
    <p:sldId id="744" r:id="rId20"/>
    <p:sldId id="745" r:id="rId21"/>
    <p:sldId id="746" r:id="rId22"/>
    <p:sldId id="747" r:id="rId23"/>
    <p:sldId id="748" r:id="rId24"/>
    <p:sldId id="72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FFFF99"/>
    <a:srgbClr val="99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95" autoAdjust="0"/>
  </p:normalViewPr>
  <p:slideViewPr>
    <p:cSldViewPr>
      <p:cViewPr>
        <p:scale>
          <a:sx n="66" d="100"/>
          <a:sy n="66" d="100"/>
        </p:scale>
        <p:origin x="-2298" y="-24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4284"/>
    </p:cViewPr>
  </p:sorterViewPr>
  <p:notesViewPr>
    <p:cSldViewPr>
      <p:cViewPr varScale="1">
        <p:scale>
          <a:sx n="68" d="100"/>
          <a:sy n="68" d="100"/>
        </p:scale>
        <p:origin x="-277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1344" y="1"/>
            <a:ext cx="3037840" cy="464820"/>
          </a:xfrm>
          <a:prstGeom prst="rect">
            <a:avLst/>
          </a:prstGeom>
        </p:spPr>
        <p:txBody>
          <a:bodyPr vert="horz" lIns="93167" tIns="46584" rIns="93167" bIns="46584" rtlCol="0"/>
          <a:lstStyle>
            <a:lvl1pPr algn="r">
              <a:defRPr sz="1200"/>
            </a:lvl1pPr>
          </a:lstStyle>
          <a:p>
            <a:fld id="{4DED67FB-AFA9-4FF7-AF24-C1B96AF1B2DC}" type="datetimeFigureOut">
              <a:rPr lang="en-US" smtClean="0"/>
              <a:t>12/1/2015</a:t>
            </a:fld>
            <a:endParaRPr lang="en-US" dirty="0"/>
          </a:p>
        </p:txBody>
      </p:sp>
      <p:sp>
        <p:nvSpPr>
          <p:cNvPr id="4" name="Footer Placeholder 3"/>
          <p:cNvSpPr>
            <a:spLocks noGrp="1"/>
          </p:cNvSpPr>
          <p:nvPr>
            <p:ph type="ftr" sz="quarter" idx="2"/>
          </p:nvPr>
        </p:nvSpPr>
        <p:spPr>
          <a:xfrm>
            <a:off x="0" y="8829430"/>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44" y="8829430"/>
            <a:ext cx="3037840" cy="464820"/>
          </a:xfrm>
          <a:prstGeom prst="rect">
            <a:avLst/>
          </a:prstGeom>
        </p:spPr>
        <p:txBody>
          <a:bodyPr vert="horz" lIns="93167" tIns="46584" rIns="93167" bIns="46584" rtlCol="0" anchor="b"/>
          <a:lstStyle>
            <a:lvl1pPr algn="r">
              <a:defRPr sz="1200"/>
            </a:lvl1pPr>
          </a:lstStyle>
          <a:p>
            <a:fld id="{1DBF1D3D-223A-4677-8D09-4F498AFF0D60}" type="slidenum">
              <a:rPr lang="en-US" smtClean="0"/>
              <a:t>‹#›</a:t>
            </a:fld>
            <a:endParaRPr lang="en-US" dirty="0"/>
          </a:p>
        </p:txBody>
      </p:sp>
    </p:spTree>
    <p:extLst>
      <p:ext uri="{BB962C8B-B14F-4D97-AF65-F5344CB8AC3E}">
        <p14:creationId xmlns:p14="http://schemas.microsoft.com/office/powerpoint/2010/main" val="30578320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1344" y="1"/>
            <a:ext cx="3037840" cy="464820"/>
          </a:xfrm>
          <a:prstGeom prst="rect">
            <a:avLst/>
          </a:prstGeom>
        </p:spPr>
        <p:txBody>
          <a:bodyPr vert="horz" lIns="93167" tIns="46584" rIns="93167" bIns="46584" rtlCol="0"/>
          <a:lstStyle>
            <a:lvl1pPr algn="r">
              <a:defRPr sz="1200"/>
            </a:lvl1pPr>
          </a:lstStyle>
          <a:p>
            <a:fld id="{EB58FAA3-85D8-4D30-B9DB-09654ADCD79B}" type="datetimeFigureOut">
              <a:rPr lang="en-US" smtClean="0"/>
              <a:t>12/1/2015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30"/>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30"/>
            <a:ext cx="3037840" cy="464820"/>
          </a:xfrm>
          <a:prstGeom prst="rect">
            <a:avLst/>
          </a:prstGeom>
        </p:spPr>
        <p:txBody>
          <a:bodyPr vert="horz" lIns="93167" tIns="46584" rIns="93167" bIns="46584" rtlCol="0" anchor="b"/>
          <a:lstStyle>
            <a:lvl1pPr algn="r">
              <a:defRPr sz="1200"/>
            </a:lvl1pPr>
          </a:lstStyle>
          <a:p>
            <a:fld id="{E6A82040-60DC-4B6F-852A-BF8844DD522C}" type="slidenum">
              <a:rPr lang="en-US" smtClean="0"/>
              <a:t>‹#›</a:t>
            </a:fld>
            <a:endParaRPr lang="en-US" dirty="0"/>
          </a:p>
        </p:txBody>
      </p:sp>
    </p:spTree>
    <p:extLst>
      <p:ext uri="{BB962C8B-B14F-4D97-AF65-F5344CB8AC3E}">
        <p14:creationId xmlns:p14="http://schemas.microsoft.com/office/powerpoint/2010/main" val="2689076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latin typeface="+mn-lt"/>
                <a:cs typeface="Arial" pitchFamily="34" charset="0"/>
              </a:rPr>
              <a:t>Like many public and private organizations, e</a:t>
            </a:r>
            <a:r>
              <a:rPr lang="en-US" u="none" dirty="0" smtClean="0">
                <a:latin typeface="+mn-lt"/>
                <a:cs typeface="Arial" pitchFamily="34" charset="0"/>
              </a:rPr>
              <a:t>very three</a:t>
            </a:r>
            <a:r>
              <a:rPr lang="en-US" u="none" baseline="0" dirty="0" smtClean="0">
                <a:latin typeface="+mn-lt"/>
                <a:cs typeface="Arial" pitchFamily="34" charset="0"/>
              </a:rPr>
              <a:t> years we participate in the </a:t>
            </a:r>
            <a:r>
              <a:rPr lang="en-US" u="none" dirty="0" smtClean="0">
                <a:latin typeface="+mn-lt"/>
                <a:cs typeface="Arial" pitchFamily="34" charset="0"/>
              </a:rPr>
              <a:t>American Customer Satisfaction Index (ACSI).  ACSI</a:t>
            </a:r>
            <a:r>
              <a:rPr lang="en-US" u="none" baseline="0" dirty="0" smtClean="0">
                <a:latin typeface="+mn-lt"/>
                <a:cs typeface="Arial" pitchFamily="34" charset="0"/>
              </a:rPr>
              <a:t> i</a:t>
            </a:r>
            <a:r>
              <a:rPr lang="en-US" dirty="0" smtClean="0">
                <a:latin typeface="+mn-lt"/>
                <a:cs typeface="Arial" panose="020B0604020202020204" pitchFamily="34" charset="0"/>
              </a:rPr>
              <a:t>s the only </a:t>
            </a:r>
            <a:r>
              <a:rPr lang="en-US" b="1" dirty="0" smtClean="0">
                <a:latin typeface="+mn-lt"/>
                <a:cs typeface="Arial" panose="020B0604020202020204" pitchFamily="34" charset="0"/>
              </a:rPr>
              <a:t>national cross-industry measure of customer satisfaction</a:t>
            </a:r>
            <a:r>
              <a:rPr lang="en-US" dirty="0" smtClean="0">
                <a:latin typeface="+mn-lt"/>
                <a:cs typeface="Arial" panose="020B0604020202020204" pitchFamily="34" charset="0"/>
              </a:rPr>
              <a:t> in the United States measuring satisfaction of consumers of products and services offered by both foreign and domestic firms with significant share in U.S. markets. It’s an important customer satisfaction</a:t>
            </a:r>
            <a:r>
              <a:rPr lang="en-US" baseline="0" dirty="0" smtClean="0">
                <a:latin typeface="+mn-lt"/>
                <a:cs typeface="Arial" panose="020B0604020202020204" pitchFamily="34" charset="0"/>
              </a:rPr>
              <a:t> indicator.</a:t>
            </a:r>
            <a:endParaRPr lang="en-US" dirty="0" smtClean="0">
              <a:latin typeface="+mn-lt"/>
              <a:cs typeface="Arial" panose="020B0604020202020204" pitchFamily="34" charset="0"/>
            </a:endParaRPr>
          </a:p>
          <a:p>
            <a:endParaRPr lang="en-US" dirty="0" smtClean="0">
              <a:latin typeface="+mn-lt"/>
              <a:cs typeface="Arial" panose="020B0604020202020204" pitchFamily="34" charset="0"/>
            </a:endParaRPr>
          </a:p>
          <a:p>
            <a:r>
              <a:rPr lang="en-US" dirty="0" smtClean="0">
                <a:latin typeface="+mn-lt"/>
                <a:cs typeface="Arial" panose="020B0604020202020204" pitchFamily="34" charset="0"/>
              </a:rPr>
              <a:t>NCA participates in the survey every three years.  Upon completion of the</a:t>
            </a:r>
            <a:r>
              <a:rPr lang="en-US" baseline="0" dirty="0" smtClean="0">
                <a:latin typeface="+mn-lt"/>
                <a:cs typeface="Arial" panose="020B0604020202020204" pitchFamily="34" charset="0"/>
              </a:rPr>
              <a:t> 2013 survey, we, once </a:t>
            </a:r>
            <a:r>
              <a:rPr lang="en-US" u="none" dirty="0" smtClean="0">
                <a:latin typeface="+mn-lt"/>
                <a:cs typeface="Arial" pitchFamily="34" charset="0"/>
              </a:rPr>
              <a:t>again, attained the highest score of any participating entity, public or private on the </a:t>
            </a:r>
            <a:r>
              <a:rPr lang="en-US" b="0" u="none" dirty="0" smtClean="0">
                <a:latin typeface="+mn-lt"/>
                <a:cs typeface="Arial" pitchFamily="34" charset="0"/>
              </a:rPr>
              <a:t>index…</a:t>
            </a:r>
            <a:r>
              <a:rPr lang="en-US" b="1" u="none" dirty="0" smtClean="0">
                <a:latin typeface="+mn-lt"/>
                <a:cs typeface="Arial" pitchFamily="34" charset="0"/>
              </a:rPr>
              <a:t>in fact, in 2013, we received the highest rating in ACSI history! (96)</a:t>
            </a:r>
            <a:r>
              <a:rPr lang="en-US" b="1" u="none" baseline="0" dirty="0" smtClean="0">
                <a:latin typeface="+mn-lt"/>
                <a:cs typeface="Arial" pitchFamily="34" charset="0"/>
              </a:rPr>
              <a:t> which is 28 points higher than the federal government average of 68.  </a:t>
            </a:r>
            <a:r>
              <a:rPr lang="en-US" u="none" baseline="0" dirty="0" smtClean="0">
                <a:latin typeface="+mn-lt"/>
                <a:cs typeface="Arial" pitchFamily="34" charset="0"/>
              </a:rPr>
              <a:t>This was also the 5</a:t>
            </a:r>
            <a:r>
              <a:rPr lang="en-US" u="none" baseline="30000" dirty="0" smtClean="0">
                <a:latin typeface="+mn-lt"/>
                <a:cs typeface="Arial" pitchFamily="34" charset="0"/>
              </a:rPr>
              <a:t>th</a:t>
            </a:r>
            <a:r>
              <a:rPr lang="en-US" u="none" baseline="0" dirty="0" smtClean="0">
                <a:latin typeface="+mn-lt"/>
                <a:cs typeface="Arial" pitchFamily="34" charset="0"/>
              </a:rPr>
              <a:t> consecutive time we achieved the highest score.  </a:t>
            </a:r>
            <a:endParaRPr lang="en-US" u="none" dirty="0" smtClean="0">
              <a:latin typeface="+mn-lt"/>
              <a:cs typeface="Arial" pitchFamily="34" charset="0"/>
            </a:endParaRPr>
          </a:p>
          <a:p>
            <a:endParaRPr lang="en-US" u="none" dirty="0" smtClean="0">
              <a:latin typeface="+mn-lt"/>
              <a:cs typeface="Arial" pitchFamily="34" charset="0"/>
            </a:endParaRPr>
          </a:p>
          <a:p>
            <a:r>
              <a:rPr lang="en-US" u="none" dirty="0" smtClean="0">
                <a:latin typeface="+mn-lt"/>
                <a:cs typeface="Arial" pitchFamily="34" charset="0"/>
              </a:rPr>
              <a:t>We value this feedback we receive from ACSI, our own customer surveys, the various advisory committees such as this one and congress. </a:t>
            </a:r>
          </a:p>
          <a:p>
            <a:endParaRPr lang="en-US" u="none" dirty="0" smtClean="0">
              <a:latin typeface="+mn-lt"/>
              <a:cs typeface="Arial" pitchFamily="34" charset="0"/>
            </a:endParaRPr>
          </a:p>
          <a:p>
            <a:r>
              <a:rPr lang="en-US" i="0" u="none" dirty="0" smtClean="0">
                <a:latin typeface="+mn-lt"/>
                <a:cs typeface="Arial" pitchFamily="34" charset="0"/>
              </a:rPr>
              <a:t>All of this input helps us better serve Veterans, their families and their survivors.</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6A82040-60DC-4B6F-852A-BF8844DD522C}" type="slidenum">
              <a:rPr lang="en-US" smtClean="0"/>
              <a:t>10</a:t>
            </a:fld>
            <a:endParaRPr lang="en-US"/>
          </a:p>
        </p:txBody>
      </p:sp>
    </p:spTree>
    <p:extLst>
      <p:ext uri="{BB962C8B-B14F-4D97-AF65-F5344CB8AC3E}">
        <p14:creationId xmlns:p14="http://schemas.microsoft.com/office/powerpoint/2010/main" val="40155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11</a:t>
            </a:fld>
            <a:endParaRPr lang="en-US"/>
          </a:p>
        </p:txBody>
      </p:sp>
    </p:spTree>
    <p:extLst>
      <p:ext uri="{BB962C8B-B14F-4D97-AF65-F5344CB8AC3E}">
        <p14:creationId xmlns:p14="http://schemas.microsoft.com/office/powerpoint/2010/main" val="206167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provides you with a overview of our contracting operation</a:t>
            </a:r>
            <a:r>
              <a:rPr lang="en-US" baseline="0" dirty="0" smtClean="0"/>
              <a:t>.</a:t>
            </a:r>
            <a:endParaRPr lang="en-US" dirty="0" smtClean="0"/>
          </a:p>
        </p:txBody>
      </p:sp>
      <p:sp>
        <p:nvSpPr>
          <p:cNvPr id="13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24" indent="-291163">
              <a:defRPr>
                <a:solidFill>
                  <a:schemeClr val="tx1"/>
                </a:solidFill>
                <a:latin typeface="Calibri" pitchFamily="34" charset="0"/>
              </a:defRPr>
            </a:lvl2pPr>
            <a:lvl3pPr marL="1164653" indent="-232930">
              <a:defRPr>
                <a:solidFill>
                  <a:schemeClr val="tx1"/>
                </a:solidFill>
                <a:latin typeface="Calibri" pitchFamily="34" charset="0"/>
              </a:defRPr>
            </a:lvl3pPr>
            <a:lvl4pPr marL="1630514" indent="-232930">
              <a:defRPr>
                <a:solidFill>
                  <a:schemeClr val="tx1"/>
                </a:solidFill>
                <a:latin typeface="Calibri" pitchFamily="34" charset="0"/>
              </a:defRPr>
            </a:lvl4pPr>
            <a:lvl5pPr marL="2096375" indent="-232930">
              <a:defRPr>
                <a:solidFill>
                  <a:schemeClr val="tx1"/>
                </a:solidFill>
                <a:latin typeface="Calibri" pitchFamily="34" charset="0"/>
              </a:defRPr>
            </a:lvl5pPr>
            <a:lvl6pPr marL="2562236" indent="-232930" fontAlgn="base">
              <a:spcBef>
                <a:spcPct val="0"/>
              </a:spcBef>
              <a:spcAft>
                <a:spcPct val="0"/>
              </a:spcAft>
              <a:defRPr>
                <a:solidFill>
                  <a:schemeClr val="tx1"/>
                </a:solidFill>
                <a:latin typeface="Calibri" pitchFamily="34" charset="0"/>
              </a:defRPr>
            </a:lvl6pPr>
            <a:lvl7pPr marL="3028096" indent="-232930" fontAlgn="base">
              <a:spcBef>
                <a:spcPct val="0"/>
              </a:spcBef>
              <a:spcAft>
                <a:spcPct val="0"/>
              </a:spcAft>
              <a:defRPr>
                <a:solidFill>
                  <a:schemeClr val="tx1"/>
                </a:solidFill>
                <a:latin typeface="Calibri" pitchFamily="34" charset="0"/>
              </a:defRPr>
            </a:lvl7pPr>
            <a:lvl8pPr marL="3493957" indent="-232930" fontAlgn="base">
              <a:spcBef>
                <a:spcPct val="0"/>
              </a:spcBef>
              <a:spcAft>
                <a:spcPct val="0"/>
              </a:spcAft>
              <a:defRPr>
                <a:solidFill>
                  <a:schemeClr val="tx1"/>
                </a:solidFill>
                <a:latin typeface="Calibri" pitchFamily="34" charset="0"/>
              </a:defRPr>
            </a:lvl8pPr>
            <a:lvl9pPr marL="3959819" indent="-23293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6663D43-2E7B-41CE-AA8A-567ACAFF18D5}"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NCA is a high achiever</a:t>
            </a:r>
            <a:r>
              <a:rPr lang="en-US" baseline="0" dirty="0" smtClean="0"/>
              <a:t> in support of the Veteran Small Business Program.  </a:t>
            </a:r>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13</a:t>
            </a:fld>
            <a:endParaRPr lang="en-US"/>
          </a:p>
        </p:txBody>
      </p:sp>
    </p:spTree>
    <p:extLst>
      <p:ext uri="{BB962C8B-B14F-4D97-AF65-F5344CB8AC3E}">
        <p14:creationId xmlns:p14="http://schemas.microsoft.com/office/powerpoint/2010/main" val="806931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5 NAICS</a:t>
            </a:r>
            <a:r>
              <a:rPr lang="en-US" baseline="0" dirty="0" smtClean="0"/>
              <a:t> codes for procurement actions in FY 2015</a:t>
            </a:r>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14</a:t>
            </a:fld>
            <a:endParaRPr lang="en-US"/>
          </a:p>
        </p:txBody>
      </p:sp>
    </p:spTree>
    <p:extLst>
      <p:ext uri="{BB962C8B-B14F-4D97-AF65-F5344CB8AC3E}">
        <p14:creationId xmlns:p14="http://schemas.microsoft.com/office/powerpoint/2010/main" val="361985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you with a good idea about the types</a:t>
            </a:r>
            <a:r>
              <a:rPr lang="en-US" baseline="0" dirty="0" smtClean="0"/>
              <a:t> of solicitations we do in NCA.  The majority of these contracts are base with options and are used to maintain and upkeep the cemeteries to National Shrine Standards.  All FY16 contracts will be solicited through Fed Biz Ops</a:t>
            </a:r>
            <a:endParaRPr lang="en-US" dirty="0"/>
          </a:p>
        </p:txBody>
      </p:sp>
      <p:sp>
        <p:nvSpPr>
          <p:cNvPr id="4" name="Slide Number Placeholder 3"/>
          <p:cNvSpPr>
            <a:spLocks noGrp="1"/>
          </p:cNvSpPr>
          <p:nvPr>
            <p:ph type="sldNum" sz="quarter" idx="10"/>
          </p:nvPr>
        </p:nvSpPr>
        <p:spPr/>
        <p:txBody>
          <a:bodyPr/>
          <a:lstStyle/>
          <a:p>
            <a:pPr>
              <a:defRPr/>
            </a:pPr>
            <a:fld id="{1A4C2886-902C-4C8C-8CB4-B2E3E63E609E}"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464264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Maintenance at some cemeteries is performed by contractors; this is especially true at cemeteries that are closed to new burials, and outlying soldiers’ lots and plots.</a:t>
            </a:r>
          </a:p>
          <a:p>
            <a:endParaRPr lang="en-US" sz="1600" dirty="0"/>
          </a:p>
          <a:p>
            <a:r>
              <a:rPr lang="en-US" sz="1600" dirty="0"/>
              <a:t>This is Sarasota National Cemetery on Florida’s west coast, one of our newest and still under construction.</a:t>
            </a:r>
          </a:p>
        </p:txBody>
      </p:sp>
      <p:sp>
        <p:nvSpPr>
          <p:cNvPr id="4" name="Slide Number Placeholder 3"/>
          <p:cNvSpPr>
            <a:spLocks noGrp="1"/>
          </p:cNvSpPr>
          <p:nvPr>
            <p:ph type="sldNum" sz="quarter" idx="10"/>
          </p:nvPr>
        </p:nvSpPr>
        <p:spPr/>
        <p:txBody>
          <a:bodyPr/>
          <a:lstStyle/>
          <a:p>
            <a:fld id="{9D90BF48-DDC1-4955-BDE8-89D30916BD4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We buy equipment and vehicles for use in cemetery operations. We work closely with manufacturers/suppliers to address our unique needs. </a:t>
            </a:r>
          </a:p>
          <a:p>
            <a:endParaRPr lang="en-US" sz="1600" dirty="0"/>
          </a:p>
          <a:p>
            <a:r>
              <a:rPr lang="en-US" sz="1600" dirty="0"/>
              <a:t>Here you see a Toro vehicle adapted as a casket carrier; it is small and maneuverable enough to move and operate between rows of headstones without damaging turf and nearby headstones and monuments.</a:t>
            </a:r>
          </a:p>
          <a:p>
            <a:endParaRPr lang="en-US" sz="1600" dirty="0"/>
          </a:p>
          <a:p>
            <a:r>
              <a:rPr lang="en-US" sz="1600" dirty="0"/>
              <a:t>We also buy office supplies and equipment and maintenance contracts for that equipment. </a:t>
            </a:r>
          </a:p>
        </p:txBody>
      </p:sp>
      <p:sp>
        <p:nvSpPr>
          <p:cNvPr id="4" name="Slide Number Placeholder 3"/>
          <p:cNvSpPr>
            <a:spLocks noGrp="1"/>
          </p:cNvSpPr>
          <p:nvPr>
            <p:ph type="sldNum" sz="quarter" idx="10"/>
          </p:nvPr>
        </p:nvSpPr>
        <p:spPr/>
        <p:txBody>
          <a:bodyPr/>
          <a:lstStyle/>
          <a:p>
            <a:fld id="{9D90BF48-DDC1-4955-BDE8-89D30916BD4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1" y="4416426"/>
            <a:ext cx="6553200" cy="4651375"/>
          </a:xfrm>
        </p:spPr>
        <p:txBody>
          <a:bodyPr>
            <a:normAutofit/>
          </a:bodyPr>
          <a:lstStyle/>
          <a:p>
            <a:r>
              <a:rPr lang="en-US" sz="1600" dirty="0"/>
              <a:t>We are currently leading the largest expansion of national cemeteries since the Civil War. </a:t>
            </a:r>
          </a:p>
          <a:p>
            <a:endParaRPr lang="en-US" sz="1600" dirty="0"/>
          </a:p>
          <a:p>
            <a:r>
              <a:rPr lang="en-US" sz="1600" dirty="0"/>
              <a:t>We built 18 new national cemeteries between 1992 and 2010, and five more planned in FL (2), NE, NY, and CO.</a:t>
            </a:r>
          </a:p>
          <a:p>
            <a:endParaRPr lang="en-US" sz="1600" dirty="0"/>
          </a:p>
          <a:p>
            <a:r>
              <a:rPr lang="en-US" sz="1600" dirty="0"/>
              <a:t>We build in phases to meet burial demands, usually in 10-year increments. </a:t>
            </a:r>
          </a:p>
          <a:p>
            <a:endParaRPr lang="en-US" sz="1600" dirty="0"/>
          </a:p>
          <a:p>
            <a:r>
              <a:rPr lang="en-US" sz="1600" dirty="0"/>
              <a:t>Last year, we introduced our urban initiative, under which we will build columbarium-only satellite cemeteries in densely populated urban areas, where the existing national cemeteries are closed (NY City, San Francisco, Chicago, Indianapolis, and LA). </a:t>
            </a:r>
          </a:p>
          <a:p>
            <a:endParaRPr lang="en-US" sz="1600" dirty="0"/>
          </a:p>
          <a:p>
            <a:r>
              <a:rPr lang="en-US" sz="1600" dirty="0"/>
              <a:t>Obviously, this requires architectural and engineering expertise and large construction contracts.</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9D90BF48-DDC1-4955-BDE8-89D30916BD4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We also have a number of special projects ongoing at any time, including what we call “millennium projects”, which Congress funded to help us bring cemetery appearance up to national shrine standards.</a:t>
            </a:r>
          </a:p>
          <a:p>
            <a:endParaRPr lang="en-US" sz="1600" dirty="0"/>
          </a:p>
          <a:p>
            <a:r>
              <a:rPr lang="en-US" sz="1600" dirty="0"/>
              <a:t>These projects include  “raise and realign” efforts like the one you see here at Los Angeles National Cemetery. This employs a marker support system to keep headstones and markers correctly aligned for longer periods of time. </a:t>
            </a:r>
          </a:p>
          <a:p>
            <a:endParaRPr lang="en-US" sz="1600" dirty="0"/>
          </a:p>
        </p:txBody>
      </p:sp>
      <p:sp>
        <p:nvSpPr>
          <p:cNvPr id="4" name="Slide Number Placeholder 3"/>
          <p:cNvSpPr>
            <a:spLocks noGrp="1"/>
          </p:cNvSpPr>
          <p:nvPr>
            <p:ph type="sldNum" sz="quarter" idx="10"/>
          </p:nvPr>
        </p:nvSpPr>
        <p:spPr/>
        <p:txBody>
          <a:bodyPr/>
          <a:lstStyle/>
          <a:p>
            <a:fld id="{9D90BF48-DDC1-4955-BDE8-89D30916BD4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latin typeface="Arial" pitchFamily="34" charset="0"/>
                <a:cs typeface="Arial" pitchFamily="34" charset="0"/>
              </a:rPr>
              <a:t>This is what I will cover during our time together today.</a:t>
            </a:r>
          </a:p>
          <a:p>
            <a:endParaRPr lang="en-US" dirty="0">
              <a:latin typeface="Arial" pitchFamily="34" charset="0"/>
              <a:cs typeface="Arial" pitchFamily="34" charset="0"/>
            </a:endParaRPr>
          </a:p>
          <a:p>
            <a:r>
              <a:rPr lang="en-US" dirty="0">
                <a:latin typeface="Arial" pitchFamily="34" charset="0"/>
                <a:cs typeface="Arial" pitchFamily="34" charset="0"/>
              </a:rPr>
              <a:t>Please stop me with any questions. </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Other special projects include wide-ranging historic preservation/conservation activity, ranging from lodge and monument restoration to mothballing. Over 100 of the properties we manage date to the Civil War, so we also play an important role as caretakers of American history.</a:t>
            </a:r>
          </a:p>
          <a:p>
            <a:endParaRPr lang="en-US" sz="1600" dirty="0"/>
          </a:p>
          <a:p>
            <a:r>
              <a:rPr lang="en-US" sz="1600" dirty="0" smtClean="0"/>
              <a:t>American Recovery and Reinvestment Act of 2009 or as referred to as</a:t>
            </a:r>
            <a:r>
              <a:rPr lang="en-US" sz="1600" baseline="0" dirty="0" smtClean="0"/>
              <a:t> </a:t>
            </a:r>
            <a:r>
              <a:rPr lang="en-US" sz="1600" dirty="0" smtClean="0"/>
              <a:t>ARRA allowed </a:t>
            </a:r>
            <a:r>
              <a:rPr lang="en-US" sz="1600" dirty="0"/>
              <a:t>us to take on a number of projects in this arena. </a:t>
            </a:r>
            <a:r>
              <a:rPr lang="en-US" sz="1600" dirty="0"/>
              <a:t>The one you see here is restoration of a monument  for Union soldiers at Knoxville National Cemetery in Tennessee. </a:t>
            </a:r>
          </a:p>
          <a:p>
            <a:endParaRPr lang="en-US" sz="1600" dirty="0"/>
          </a:p>
          <a:p>
            <a:r>
              <a:rPr lang="en-US" sz="1600" dirty="0"/>
              <a:t>We do not have the skills in-house to take on this kind of work. </a:t>
            </a:r>
          </a:p>
        </p:txBody>
      </p:sp>
      <p:sp>
        <p:nvSpPr>
          <p:cNvPr id="4" name="Slide Number Placeholder 3"/>
          <p:cNvSpPr>
            <a:spLocks noGrp="1"/>
          </p:cNvSpPr>
          <p:nvPr>
            <p:ph type="sldNum" sz="quarter" idx="10"/>
          </p:nvPr>
        </p:nvSpPr>
        <p:spPr/>
        <p:txBody>
          <a:bodyPr/>
          <a:lstStyle/>
          <a:p>
            <a:fld id="{9D90BF48-DDC1-4955-BDE8-89D30916BD4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Other special projects include wide-ranging historic preservation/conservation activity, ranging from lodge and monument restoration to mothballing. Over 100 of the properties we manage date to the Civil War, so we also play an important role as caretakers of American history.</a:t>
            </a:r>
          </a:p>
          <a:p>
            <a:endParaRPr lang="en-US" sz="1600" dirty="0"/>
          </a:p>
          <a:p>
            <a:r>
              <a:rPr lang="en-US" sz="1600" dirty="0"/>
              <a:t>ARRA allowed us to take on a number of projects in this arena. The one you see here is restoration of a monument  for Union soldiers at Knoxville National Cemetery in Tennessee. </a:t>
            </a:r>
          </a:p>
          <a:p>
            <a:endParaRPr lang="en-US" sz="1600" dirty="0"/>
          </a:p>
          <a:p>
            <a:r>
              <a:rPr lang="en-US" sz="1600" dirty="0"/>
              <a:t>We do not have the skills in-house to take on this kind of work. </a:t>
            </a:r>
          </a:p>
        </p:txBody>
      </p:sp>
      <p:sp>
        <p:nvSpPr>
          <p:cNvPr id="4" name="Slide Number Placeholder 3"/>
          <p:cNvSpPr>
            <a:spLocks noGrp="1"/>
          </p:cNvSpPr>
          <p:nvPr>
            <p:ph type="sldNum" sz="quarter" idx="10"/>
          </p:nvPr>
        </p:nvSpPr>
        <p:spPr/>
        <p:txBody>
          <a:bodyPr/>
          <a:lstStyle/>
          <a:p>
            <a:fld id="{9D90BF48-DDC1-4955-BDE8-89D30916BD4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5315" indent="-290506" eaLnBrk="0" hangingPunct="0">
              <a:defRPr>
                <a:solidFill>
                  <a:schemeClr val="tx1"/>
                </a:solidFill>
                <a:latin typeface="Arial" pitchFamily="34" charset="0"/>
              </a:defRPr>
            </a:lvl2pPr>
            <a:lvl3pPr marL="1162024" indent="-232405" eaLnBrk="0" hangingPunct="0">
              <a:defRPr>
                <a:solidFill>
                  <a:schemeClr val="tx1"/>
                </a:solidFill>
                <a:latin typeface="Arial" pitchFamily="34" charset="0"/>
              </a:defRPr>
            </a:lvl3pPr>
            <a:lvl4pPr marL="1626834" indent="-232405" eaLnBrk="0" hangingPunct="0">
              <a:defRPr>
                <a:solidFill>
                  <a:schemeClr val="tx1"/>
                </a:solidFill>
                <a:latin typeface="Arial" pitchFamily="34" charset="0"/>
              </a:defRPr>
            </a:lvl4pPr>
            <a:lvl5pPr marL="2091643" indent="-232405" eaLnBrk="0" hangingPunct="0">
              <a:defRPr>
                <a:solidFill>
                  <a:schemeClr val="tx1"/>
                </a:solidFill>
                <a:latin typeface="Arial" pitchFamily="34" charset="0"/>
              </a:defRPr>
            </a:lvl5pPr>
            <a:lvl6pPr marL="2556453" indent="-232405" eaLnBrk="0" fontAlgn="base" hangingPunct="0">
              <a:spcBef>
                <a:spcPct val="0"/>
              </a:spcBef>
              <a:spcAft>
                <a:spcPct val="0"/>
              </a:spcAft>
              <a:defRPr>
                <a:solidFill>
                  <a:schemeClr val="tx1"/>
                </a:solidFill>
                <a:latin typeface="Arial" pitchFamily="34" charset="0"/>
              </a:defRPr>
            </a:lvl6pPr>
            <a:lvl7pPr marL="3021262" indent="-232405" eaLnBrk="0" fontAlgn="base" hangingPunct="0">
              <a:spcBef>
                <a:spcPct val="0"/>
              </a:spcBef>
              <a:spcAft>
                <a:spcPct val="0"/>
              </a:spcAft>
              <a:defRPr>
                <a:solidFill>
                  <a:schemeClr val="tx1"/>
                </a:solidFill>
                <a:latin typeface="Arial" pitchFamily="34" charset="0"/>
              </a:defRPr>
            </a:lvl7pPr>
            <a:lvl8pPr marL="3486071" indent="-232405" eaLnBrk="0" fontAlgn="base" hangingPunct="0">
              <a:spcBef>
                <a:spcPct val="0"/>
              </a:spcBef>
              <a:spcAft>
                <a:spcPct val="0"/>
              </a:spcAft>
              <a:defRPr>
                <a:solidFill>
                  <a:schemeClr val="tx1"/>
                </a:solidFill>
                <a:latin typeface="Arial" pitchFamily="34" charset="0"/>
              </a:defRPr>
            </a:lvl8pPr>
            <a:lvl9pPr marL="3950881" indent="-23240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FAD14FF-8BF3-4B6B-BA90-F90AA68B63EF}" type="slidenum">
              <a:rPr lang="en-US" smtClean="0">
                <a:latin typeface="Calibri" pitchFamily="34" charset="0"/>
              </a:rPr>
              <a:pPr eaLnBrk="1" fontAlgn="base" hangingPunct="1">
                <a:spcBef>
                  <a:spcPct val="0"/>
                </a:spcBef>
                <a:spcAft>
                  <a:spcPct val="0"/>
                </a:spcAft>
              </a:pPr>
              <a:t>22</a:t>
            </a:fld>
            <a:endParaRPr 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That concludes</a:t>
            </a:r>
            <a:r>
              <a:rPr lang="en-US" baseline="0" dirty="0" smtClean="0">
                <a:latin typeface="Arial" panose="020B0604020202020204" pitchFamily="34" charset="0"/>
                <a:cs typeface="Arial" panose="020B0604020202020204" pitchFamily="34" charset="0"/>
              </a:rPr>
              <a:t> my briefing today.  Thank you for your time.  I would be happy to take any questions you have.</a:t>
            </a:r>
          </a:p>
          <a:p>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42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The National Cemetery Administration’s history dates back to the Civil War when in 1862 Congress authorized President Lincoln to purchase grounds for use at national cemeteries.  Fourteen were established that year.   Previously soldiers</a:t>
            </a:r>
            <a:r>
              <a:rPr lang="en-US" sz="1200" baseline="0" dirty="0" smtClean="0">
                <a:latin typeface="+mn-lt"/>
                <a:cs typeface="Arial" panose="020B0604020202020204" pitchFamily="34" charset="0"/>
              </a:rPr>
              <a:t> were buried where they fell.  Today, the National Cemetery Administration manages </a:t>
            </a:r>
            <a:r>
              <a:rPr lang="en-US" sz="1200" baseline="0" dirty="0" smtClean="0">
                <a:latin typeface="+mn-lt"/>
                <a:cs typeface="Arial" panose="020B0604020202020204" pitchFamily="34" charset="0"/>
              </a:rPr>
              <a:t>133 </a:t>
            </a:r>
            <a:r>
              <a:rPr lang="en-US" sz="1200" baseline="0" dirty="0" smtClean="0">
                <a:latin typeface="+mn-lt"/>
                <a:cs typeface="Arial" panose="020B0604020202020204" pitchFamily="34" charset="0"/>
              </a:rPr>
              <a:t>national cemeteries across the nation along with 33 soldiers’ lots.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spc="-20" dirty="0" smtClean="0">
                <a:latin typeface="+mn-lt"/>
                <a:cs typeface="Arial"/>
              </a:rPr>
              <a:t>Our mission--The</a:t>
            </a:r>
            <a:r>
              <a:rPr lang="en-US" sz="1200" spc="10" dirty="0" smtClean="0">
                <a:latin typeface="+mn-lt"/>
                <a:cs typeface="Arial"/>
              </a:rPr>
              <a:t> </a:t>
            </a:r>
            <a:r>
              <a:rPr lang="en-US" sz="1200" spc="-15" dirty="0" smtClean="0">
                <a:latin typeface="+mn-lt"/>
                <a:cs typeface="Arial"/>
              </a:rPr>
              <a:t>National</a:t>
            </a:r>
            <a:r>
              <a:rPr lang="en-US" sz="1200" spc="15" dirty="0" smtClean="0">
                <a:latin typeface="+mn-lt"/>
                <a:cs typeface="Arial"/>
              </a:rPr>
              <a:t> </a:t>
            </a:r>
            <a:r>
              <a:rPr lang="en-US" sz="1200" spc="-20" dirty="0" smtClean="0">
                <a:latin typeface="+mn-lt"/>
                <a:cs typeface="Arial"/>
              </a:rPr>
              <a:t>Cemete</a:t>
            </a:r>
            <a:r>
              <a:rPr lang="en-US" sz="1200" spc="-5" dirty="0" smtClean="0">
                <a:latin typeface="+mn-lt"/>
                <a:cs typeface="Arial"/>
              </a:rPr>
              <a:t>r</a:t>
            </a:r>
            <a:r>
              <a:rPr lang="en-US" sz="1200" spc="-15" dirty="0" smtClean="0">
                <a:latin typeface="+mn-lt"/>
                <a:cs typeface="Arial"/>
              </a:rPr>
              <a:t>y</a:t>
            </a:r>
            <a:r>
              <a:rPr lang="en-US" sz="1200" spc="-120" dirty="0" smtClean="0">
                <a:latin typeface="+mn-lt"/>
                <a:cs typeface="Arial"/>
              </a:rPr>
              <a:t> </a:t>
            </a:r>
            <a:r>
              <a:rPr lang="en-US" sz="1200" spc="-15" dirty="0" smtClean="0">
                <a:latin typeface="+mn-lt"/>
                <a:cs typeface="Arial"/>
              </a:rPr>
              <a:t>Admini</a:t>
            </a:r>
            <a:r>
              <a:rPr lang="en-US" sz="1200" spc="-10" dirty="0" smtClean="0">
                <a:latin typeface="+mn-lt"/>
                <a:cs typeface="Arial"/>
              </a:rPr>
              <a:t>str</a:t>
            </a:r>
            <a:r>
              <a:rPr lang="en-US" sz="1200" spc="-15" dirty="0" smtClean="0">
                <a:latin typeface="+mn-lt"/>
                <a:cs typeface="Arial"/>
              </a:rPr>
              <a:t>a</a:t>
            </a:r>
            <a:r>
              <a:rPr lang="en-US" sz="1200" spc="-10" dirty="0" smtClean="0">
                <a:latin typeface="+mn-lt"/>
                <a:cs typeface="Arial"/>
              </a:rPr>
              <a:t>ti</a:t>
            </a:r>
            <a:r>
              <a:rPr lang="en-US" sz="1200" spc="-15" dirty="0" smtClean="0">
                <a:latin typeface="+mn-lt"/>
                <a:cs typeface="Arial"/>
              </a:rPr>
              <a:t>o</a:t>
            </a:r>
            <a:r>
              <a:rPr lang="en-US" sz="1200" spc="-20" dirty="0" smtClean="0">
                <a:latin typeface="+mn-lt"/>
                <a:cs typeface="Arial"/>
              </a:rPr>
              <a:t>n</a:t>
            </a:r>
            <a:r>
              <a:rPr lang="en-US" sz="1200" spc="10" dirty="0" smtClean="0">
                <a:latin typeface="+mn-lt"/>
                <a:cs typeface="Arial"/>
              </a:rPr>
              <a:t> </a:t>
            </a:r>
            <a:r>
              <a:rPr lang="en-US" sz="1200" spc="-20" dirty="0" smtClean="0">
                <a:latin typeface="+mn-lt"/>
                <a:cs typeface="Arial"/>
              </a:rPr>
              <a:t>(NC</a:t>
            </a:r>
            <a:r>
              <a:rPr lang="en-US" sz="1200" spc="-35" dirty="0" smtClean="0">
                <a:latin typeface="+mn-lt"/>
                <a:cs typeface="Arial"/>
              </a:rPr>
              <a:t>A</a:t>
            </a:r>
            <a:r>
              <a:rPr lang="en-US" sz="1200" spc="-10" dirty="0" smtClean="0">
                <a:latin typeface="+mn-lt"/>
                <a:cs typeface="Arial"/>
              </a:rPr>
              <a:t>)</a:t>
            </a:r>
            <a:r>
              <a:rPr lang="en-US" sz="1200" spc="-15" dirty="0" smtClean="0">
                <a:latin typeface="+mn-lt"/>
                <a:cs typeface="Arial"/>
              </a:rPr>
              <a:t> ho</a:t>
            </a:r>
            <a:r>
              <a:rPr lang="en-US" sz="1200" spc="-20" dirty="0" smtClean="0">
                <a:latin typeface="+mn-lt"/>
                <a:cs typeface="Arial"/>
              </a:rPr>
              <a:t>n</a:t>
            </a:r>
            <a:r>
              <a:rPr lang="en-US" sz="1200" spc="-15" dirty="0" smtClean="0">
                <a:latin typeface="+mn-lt"/>
                <a:cs typeface="Arial"/>
              </a:rPr>
              <a:t>ors</a:t>
            </a:r>
            <a:r>
              <a:rPr lang="en-US" sz="1200" spc="5" dirty="0" smtClean="0">
                <a:latin typeface="+mn-lt"/>
                <a:cs typeface="Arial"/>
              </a:rPr>
              <a:t> </a:t>
            </a:r>
            <a:r>
              <a:rPr lang="en-US" sz="1200" spc="-180" dirty="0" smtClean="0">
                <a:latin typeface="+mn-lt"/>
                <a:cs typeface="Arial"/>
              </a:rPr>
              <a:t>V</a:t>
            </a:r>
            <a:r>
              <a:rPr lang="en-US" sz="1200" spc="-15" dirty="0" smtClean="0">
                <a:latin typeface="+mn-lt"/>
                <a:cs typeface="Arial"/>
              </a:rPr>
              <a:t>et</a:t>
            </a:r>
            <a:r>
              <a:rPr lang="en-US" sz="1200" spc="-10" dirty="0" smtClean="0">
                <a:latin typeface="+mn-lt"/>
                <a:cs typeface="Arial"/>
              </a:rPr>
              <a:t>er</a:t>
            </a:r>
            <a:r>
              <a:rPr lang="en-US" sz="1200" spc="-15" dirty="0" smtClean="0">
                <a:latin typeface="+mn-lt"/>
                <a:cs typeface="Arial"/>
              </a:rPr>
              <a:t>ans</a:t>
            </a:r>
            <a:r>
              <a:rPr lang="en-US" sz="1200" spc="5" dirty="0" smtClean="0">
                <a:latin typeface="+mn-lt"/>
                <a:cs typeface="Arial"/>
              </a:rPr>
              <a:t> </a:t>
            </a:r>
            <a:r>
              <a:rPr lang="en-US" sz="1200" spc="-20" dirty="0" smtClean="0">
                <a:latin typeface="+mn-lt"/>
                <a:cs typeface="Arial"/>
              </a:rPr>
              <a:t>a</a:t>
            </a:r>
            <a:r>
              <a:rPr lang="en-US" sz="1200" spc="-10" dirty="0" smtClean="0">
                <a:latin typeface="+mn-lt"/>
                <a:cs typeface="Arial"/>
              </a:rPr>
              <a:t>n</a:t>
            </a:r>
            <a:r>
              <a:rPr lang="en-US" sz="1200" spc="-20" dirty="0" smtClean="0">
                <a:latin typeface="+mn-lt"/>
                <a:cs typeface="Arial"/>
              </a:rPr>
              <a:t>d</a:t>
            </a:r>
            <a:r>
              <a:rPr lang="en-US" sz="1200" spc="15" dirty="0" smtClean="0">
                <a:latin typeface="+mn-lt"/>
                <a:cs typeface="Arial"/>
              </a:rPr>
              <a:t> </a:t>
            </a:r>
            <a:r>
              <a:rPr lang="en-US" sz="1200" spc="-15" dirty="0" smtClean="0">
                <a:latin typeface="+mn-lt"/>
                <a:cs typeface="Arial"/>
              </a:rPr>
              <a:t>th</a:t>
            </a:r>
            <a:r>
              <a:rPr lang="en-US" sz="1200" spc="-10" dirty="0" smtClean="0">
                <a:latin typeface="+mn-lt"/>
                <a:cs typeface="Arial"/>
              </a:rPr>
              <a:t>eir</a:t>
            </a:r>
            <a:r>
              <a:rPr lang="en-US" sz="1200" spc="-5" dirty="0" smtClean="0">
                <a:latin typeface="+mn-lt"/>
                <a:cs typeface="Arial"/>
              </a:rPr>
              <a:t> </a:t>
            </a:r>
            <a:r>
              <a:rPr lang="en-US" sz="1200" spc="-20" dirty="0" smtClean="0">
                <a:latin typeface="+mn-lt"/>
                <a:cs typeface="Arial"/>
              </a:rPr>
              <a:t>fam</a:t>
            </a:r>
            <a:r>
              <a:rPr lang="en-US" sz="1200" spc="-5" dirty="0" smtClean="0">
                <a:latin typeface="+mn-lt"/>
                <a:cs typeface="Arial"/>
              </a:rPr>
              <a:t>i</a:t>
            </a:r>
            <a:r>
              <a:rPr lang="en-US" sz="1200" spc="-10" dirty="0" smtClean="0">
                <a:latin typeface="+mn-lt"/>
                <a:cs typeface="Arial"/>
              </a:rPr>
              <a:t>li</a:t>
            </a:r>
            <a:r>
              <a:rPr lang="en-US" sz="1200" spc="-15" dirty="0" smtClean="0">
                <a:latin typeface="+mn-lt"/>
                <a:cs typeface="Arial"/>
              </a:rPr>
              <a:t>es</a:t>
            </a:r>
            <a:r>
              <a:rPr lang="en-US" sz="1200" spc="15" dirty="0" smtClean="0">
                <a:latin typeface="+mn-lt"/>
                <a:cs typeface="Arial"/>
              </a:rPr>
              <a:t> </a:t>
            </a:r>
            <a:r>
              <a:rPr lang="en-US" sz="1200" spc="-15" dirty="0" smtClean="0">
                <a:latin typeface="+mn-lt"/>
                <a:cs typeface="Arial"/>
              </a:rPr>
              <a:t>with</a:t>
            </a:r>
            <a:r>
              <a:rPr lang="en-US" sz="1200" dirty="0" smtClean="0">
                <a:latin typeface="+mn-lt"/>
                <a:cs typeface="Arial"/>
              </a:rPr>
              <a:t> </a:t>
            </a:r>
            <a:r>
              <a:rPr lang="en-US" sz="1200" spc="-10" dirty="0" smtClean="0">
                <a:latin typeface="+mn-lt"/>
                <a:cs typeface="Arial"/>
              </a:rPr>
              <a:t>f</a:t>
            </a:r>
            <a:r>
              <a:rPr lang="en-US" sz="1200" spc="-5" dirty="0" smtClean="0">
                <a:latin typeface="+mn-lt"/>
                <a:cs typeface="Arial"/>
              </a:rPr>
              <a:t>i</a:t>
            </a:r>
            <a:r>
              <a:rPr lang="en-US" sz="1200" spc="-20" dirty="0" smtClean="0">
                <a:latin typeface="+mn-lt"/>
                <a:cs typeface="Arial"/>
              </a:rPr>
              <a:t>n</a:t>
            </a:r>
            <a:r>
              <a:rPr lang="en-US" sz="1200" spc="-15" dirty="0" smtClean="0">
                <a:latin typeface="+mn-lt"/>
                <a:cs typeface="Arial"/>
              </a:rPr>
              <a:t>a</a:t>
            </a:r>
            <a:r>
              <a:rPr lang="en-US" sz="1200" spc="-10" dirty="0" smtClean="0">
                <a:latin typeface="+mn-lt"/>
                <a:cs typeface="Arial"/>
              </a:rPr>
              <a:t>l r</a:t>
            </a:r>
            <a:r>
              <a:rPr lang="en-US" sz="1200" spc="-15" dirty="0" smtClean="0">
                <a:latin typeface="+mn-lt"/>
                <a:cs typeface="Arial"/>
              </a:rPr>
              <a:t>es</a:t>
            </a:r>
            <a:r>
              <a:rPr lang="en-US" sz="1200" spc="-5" dirty="0" smtClean="0">
                <a:latin typeface="+mn-lt"/>
                <a:cs typeface="Arial"/>
              </a:rPr>
              <a:t>t</a:t>
            </a:r>
            <a:r>
              <a:rPr lang="en-US" sz="1200" spc="-10" dirty="0" smtClean="0">
                <a:latin typeface="+mn-lt"/>
                <a:cs typeface="Arial"/>
              </a:rPr>
              <a:t>i</a:t>
            </a:r>
            <a:r>
              <a:rPr lang="en-US" sz="1200" spc="-15" dirty="0" smtClean="0">
                <a:latin typeface="+mn-lt"/>
                <a:cs typeface="Arial"/>
              </a:rPr>
              <a:t>n</a:t>
            </a:r>
            <a:r>
              <a:rPr lang="en-US" sz="1200" spc="-20" dirty="0" smtClean="0">
                <a:latin typeface="+mn-lt"/>
                <a:cs typeface="Arial"/>
              </a:rPr>
              <a:t>g</a:t>
            </a:r>
            <a:r>
              <a:rPr lang="en-US" sz="1200" spc="-5" dirty="0" smtClean="0">
                <a:latin typeface="+mn-lt"/>
                <a:cs typeface="Arial"/>
              </a:rPr>
              <a:t> </a:t>
            </a:r>
            <a:r>
              <a:rPr lang="en-US" sz="1200" spc="-10" dirty="0" smtClean="0">
                <a:latin typeface="+mn-lt"/>
                <a:cs typeface="Arial"/>
              </a:rPr>
              <a:t>pl</a:t>
            </a:r>
            <a:r>
              <a:rPr lang="en-US" sz="1200" spc="-15" dirty="0" smtClean="0">
                <a:latin typeface="+mn-lt"/>
                <a:cs typeface="Arial"/>
              </a:rPr>
              <a:t>aces</a:t>
            </a:r>
            <a:r>
              <a:rPr lang="en-US" sz="1200" spc="15" dirty="0" smtClean="0">
                <a:latin typeface="+mn-lt"/>
                <a:cs typeface="Arial"/>
              </a:rPr>
              <a:t> </a:t>
            </a:r>
            <a:r>
              <a:rPr lang="en-US" sz="1200" spc="-15" dirty="0" smtClean="0">
                <a:latin typeface="+mn-lt"/>
                <a:cs typeface="Arial"/>
              </a:rPr>
              <a:t>in</a:t>
            </a:r>
            <a:r>
              <a:rPr lang="en-US" sz="1200" spc="10" dirty="0" smtClean="0">
                <a:latin typeface="+mn-lt"/>
                <a:cs typeface="Arial"/>
              </a:rPr>
              <a:t> </a:t>
            </a:r>
            <a:r>
              <a:rPr lang="en-US" sz="1200" spc="-20" dirty="0" smtClean="0">
                <a:latin typeface="+mn-lt"/>
                <a:cs typeface="Arial"/>
              </a:rPr>
              <a:t>n</a:t>
            </a:r>
            <a:r>
              <a:rPr lang="en-US" sz="1200" spc="-15" dirty="0" smtClean="0">
                <a:latin typeface="+mn-lt"/>
                <a:cs typeface="Arial"/>
              </a:rPr>
              <a:t>a</a:t>
            </a:r>
            <a:r>
              <a:rPr lang="en-US" sz="1200" spc="-10" dirty="0" smtClean="0">
                <a:latin typeface="+mn-lt"/>
                <a:cs typeface="Arial"/>
              </a:rPr>
              <a:t>ti</a:t>
            </a:r>
            <a:r>
              <a:rPr lang="en-US" sz="1200" spc="-15" dirty="0" smtClean="0">
                <a:latin typeface="+mn-lt"/>
                <a:cs typeface="Arial"/>
              </a:rPr>
              <a:t>o</a:t>
            </a:r>
            <a:r>
              <a:rPr lang="en-US" sz="1200" spc="-20" dirty="0" smtClean="0">
                <a:latin typeface="+mn-lt"/>
                <a:cs typeface="Arial"/>
              </a:rPr>
              <a:t>n</a:t>
            </a:r>
            <a:r>
              <a:rPr lang="en-US" sz="1200" spc="-15" dirty="0" smtClean="0">
                <a:latin typeface="+mn-lt"/>
                <a:cs typeface="Arial"/>
              </a:rPr>
              <a:t>a</a:t>
            </a:r>
            <a:r>
              <a:rPr lang="en-US" sz="1200" spc="-10" dirty="0" smtClean="0">
                <a:latin typeface="+mn-lt"/>
                <a:cs typeface="Arial"/>
              </a:rPr>
              <a:t>l</a:t>
            </a:r>
            <a:r>
              <a:rPr lang="en-US" sz="1200" spc="10" dirty="0" smtClean="0">
                <a:latin typeface="+mn-lt"/>
                <a:cs typeface="Arial"/>
              </a:rPr>
              <a:t> </a:t>
            </a:r>
            <a:r>
              <a:rPr lang="en-US" sz="1200" spc="-15" dirty="0" smtClean="0">
                <a:latin typeface="+mn-lt"/>
                <a:cs typeface="Arial"/>
              </a:rPr>
              <a:t>sh</a:t>
            </a:r>
            <a:r>
              <a:rPr lang="en-US" sz="1200" spc="-10" dirty="0" smtClean="0">
                <a:latin typeface="+mn-lt"/>
                <a:cs typeface="Arial"/>
              </a:rPr>
              <a:t>rin</a:t>
            </a:r>
            <a:r>
              <a:rPr lang="en-US" sz="1200" spc="-15" dirty="0" smtClean="0">
                <a:latin typeface="+mn-lt"/>
                <a:cs typeface="Arial"/>
              </a:rPr>
              <a:t>es</a:t>
            </a:r>
            <a:r>
              <a:rPr lang="en-US" sz="1200" spc="20" dirty="0" smtClean="0">
                <a:latin typeface="+mn-lt"/>
                <a:cs typeface="Arial"/>
              </a:rPr>
              <a:t> </a:t>
            </a:r>
            <a:r>
              <a:rPr lang="en-US" sz="1200" spc="-20" dirty="0" smtClean="0">
                <a:latin typeface="+mn-lt"/>
                <a:cs typeface="Arial"/>
              </a:rPr>
              <a:t>a</a:t>
            </a:r>
            <a:r>
              <a:rPr lang="en-US" sz="1200" spc="-15" dirty="0" smtClean="0">
                <a:latin typeface="+mn-lt"/>
                <a:cs typeface="Arial"/>
              </a:rPr>
              <a:t>n</a:t>
            </a:r>
            <a:r>
              <a:rPr lang="en-US" sz="1200" spc="-20" dirty="0" smtClean="0">
                <a:latin typeface="+mn-lt"/>
                <a:cs typeface="Arial"/>
              </a:rPr>
              <a:t>d</a:t>
            </a:r>
            <a:r>
              <a:rPr lang="en-US" sz="1200" spc="15" dirty="0" smtClean="0">
                <a:latin typeface="+mn-lt"/>
                <a:cs typeface="Arial"/>
              </a:rPr>
              <a:t> </a:t>
            </a:r>
            <a:r>
              <a:rPr lang="en-US" sz="1200" spc="-10" dirty="0" smtClean="0">
                <a:latin typeface="+mn-lt"/>
                <a:cs typeface="Arial"/>
              </a:rPr>
              <a:t>l</a:t>
            </a:r>
            <a:r>
              <a:rPr lang="en-US" sz="1200" spc="-15" dirty="0" smtClean="0">
                <a:latin typeface="+mn-lt"/>
                <a:cs typeface="Arial"/>
              </a:rPr>
              <a:t>as</a:t>
            </a:r>
            <a:r>
              <a:rPr lang="en-US" sz="1200" spc="-5" dirty="0" smtClean="0">
                <a:latin typeface="+mn-lt"/>
                <a:cs typeface="Arial"/>
              </a:rPr>
              <a:t>t</a:t>
            </a:r>
            <a:r>
              <a:rPr lang="en-US" sz="1200" spc="-10" dirty="0" smtClean="0">
                <a:latin typeface="+mn-lt"/>
                <a:cs typeface="Arial"/>
              </a:rPr>
              <a:t>i</a:t>
            </a:r>
            <a:r>
              <a:rPr lang="en-US" sz="1200" spc="-15" dirty="0" smtClean="0">
                <a:latin typeface="+mn-lt"/>
                <a:cs typeface="Arial"/>
              </a:rPr>
              <a:t>n</a:t>
            </a:r>
            <a:r>
              <a:rPr lang="en-US" sz="1200" spc="-20" dirty="0" smtClean="0">
                <a:latin typeface="+mn-lt"/>
                <a:cs typeface="Arial"/>
              </a:rPr>
              <a:t>g</a:t>
            </a:r>
            <a:r>
              <a:rPr lang="en-US" sz="1200" spc="-10" dirty="0" smtClean="0">
                <a:latin typeface="+mn-lt"/>
                <a:cs typeface="Arial"/>
              </a:rPr>
              <a:t> tr</a:t>
            </a:r>
            <a:r>
              <a:rPr lang="en-US" sz="1200" spc="-5" dirty="0" smtClean="0">
                <a:latin typeface="+mn-lt"/>
                <a:cs typeface="Arial"/>
              </a:rPr>
              <a:t>i</a:t>
            </a:r>
            <a:r>
              <a:rPr lang="en-US" sz="1200" spc="-20" dirty="0" smtClean="0">
                <a:latin typeface="+mn-lt"/>
                <a:cs typeface="Arial"/>
              </a:rPr>
              <a:t>bu</a:t>
            </a:r>
            <a:r>
              <a:rPr lang="en-US" sz="1200" spc="-5" dirty="0" smtClean="0">
                <a:latin typeface="+mn-lt"/>
                <a:cs typeface="Arial"/>
              </a:rPr>
              <a:t>t</a:t>
            </a:r>
            <a:r>
              <a:rPr lang="en-US" sz="1200" spc="-15" dirty="0" smtClean="0">
                <a:latin typeface="+mn-lt"/>
                <a:cs typeface="Arial"/>
              </a:rPr>
              <a:t>es</a:t>
            </a:r>
            <a:r>
              <a:rPr lang="en-US" sz="1200" spc="-10" dirty="0" smtClean="0">
                <a:latin typeface="+mn-lt"/>
                <a:cs typeface="Arial"/>
              </a:rPr>
              <a:t> </a:t>
            </a:r>
            <a:r>
              <a:rPr lang="en-US" sz="1200" spc="-15" dirty="0" smtClean="0">
                <a:latin typeface="+mn-lt"/>
                <a:cs typeface="Arial"/>
              </a:rPr>
              <a:t>tha</a:t>
            </a:r>
            <a:r>
              <a:rPr lang="en-US" sz="1200" spc="-10" dirty="0" smtClean="0">
                <a:latin typeface="+mn-lt"/>
                <a:cs typeface="Arial"/>
              </a:rPr>
              <a:t>t</a:t>
            </a:r>
            <a:r>
              <a:rPr lang="en-US" sz="1200" spc="-5" dirty="0" smtClean="0">
                <a:latin typeface="+mn-lt"/>
                <a:cs typeface="Arial"/>
              </a:rPr>
              <a:t> </a:t>
            </a:r>
            <a:r>
              <a:rPr lang="en-US" sz="1200" spc="-20" dirty="0" smtClean="0">
                <a:latin typeface="+mn-lt"/>
                <a:cs typeface="Arial"/>
              </a:rPr>
              <a:t>commemora</a:t>
            </a:r>
            <a:r>
              <a:rPr lang="en-US" sz="1200" spc="-5" dirty="0" smtClean="0">
                <a:latin typeface="+mn-lt"/>
                <a:cs typeface="Arial"/>
              </a:rPr>
              <a:t>t</a:t>
            </a:r>
            <a:r>
              <a:rPr lang="en-US" sz="1200" spc="-20" dirty="0" smtClean="0">
                <a:latin typeface="+mn-lt"/>
                <a:cs typeface="Arial"/>
              </a:rPr>
              <a:t>e</a:t>
            </a:r>
            <a:r>
              <a:rPr lang="en-US" sz="1200" spc="35" dirty="0" smtClean="0">
                <a:latin typeface="+mn-lt"/>
                <a:cs typeface="Arial"/>
              </a:rPr>
              <a:t> </a:t>
            </a:r>
            <a:r>
              <a:rPr lang="en-US" sz="1200" spc="-15" dirty="0" smtClean="0">
                <a:latin typeface="+mn-lt"/>
                <a:cs typeface="Arial"/>
              </a:rPr>
              <a:t>the</a:t>
            </a:r>
            <a:r>
              <a:rPr lang="en-US" sz="1200" spc="-10" dirty="0" smtClean="0">
                <a:latin typeface="+mn-lt"/>
                <a:cs typeface="Arial"/>
              </a:rPr>
              <a:t>ir</a:t>
            </a:r>
            <a:r>
              <a:rPr lang="en-US" sz="1200" spc="5" dirty="0" smtClean="0">
                <a:latin typeface="+mn-lt"/>
                <a:cs typeface="Arial"/>
              </a:rPr>
              <a:t> </a:t>
            </a:r>
            <a:r>
              <a:rPr lang="en-US" sz="1200" spc="-15" dirty="0" smtClean="0">
                <a:latin typeface="+mn-lt"/>
                <a:cs typeface="Arial"/>
              </a:rPr>
              <a:t>se</a:t>
            </a:r>
            <a:r>
              <a:rPr lang="en-US" sz="1200" spc="-10" dirty="0" smtClean="0">
                <a:latin typeface="+mn-lt"/>
                <a:cs typeface="Arial"/>
              </a:rPr>
              <a:t>rv</a:t>
            </a:r>
            <a:r>
              <a:rPr lang="en-US" sz="1200" spc="-15" dirty="0" smtClean="0">
                <a:latin typeface="+mn-lt"/>
                <a:cs typeface="Arial"/>
              </a:rPr>
              <a:t>ice</a:t>
            </a:r>
            <a:r>
              <a:rPr lang="en-US" sz="1200" spc="-5" dirty="0" smtClean="0">
                <a:latin typeface="+mn-lt"/>
                <a:cs typeface="Arial"/>
              </a:rPr>
              <a:t> </a:t>
            </a:r>
            <a:r>
              <a:rPr lang="en-US" sz="1200" spc="-20" dirty="0" smtClean="0">
                <a:latin typeface="+mn-lt"/>
                <a:cs typeface="Arial"/>
              </a:rPr>
              <a:t>and</a:t>
            </a:r>
            <a:r>
              <a:rPr lang="en-US" sz="1200" spc="-15" dirty="0" smtClean="0">
                <a:latin typeface="+mn-lt"/>
                <a:cs typeface="Arial"/>
              </a:rPr>
              <a:t> sac</a:t>
            </a:r>
            <a:r>
              <a:rPr lang="en-US" sz="1200" spc="-5" dirty="0" smtClean="0">
                <a:latin typeface="+mn-lt"/>
                <a:cs typeface="Arial"/>
              </a:rPr>
              <a:t>r</a:t>
            </a:r>
            <a:r>
              <a:rPr lang="en-US" sz="1200" spc="-10" dirty="0" smtClean="0">
                <a:latin typeface="+mn-lt"/>
                <a:cs typeface="Arial"/>
              </a:rPr>
              <a:t>if</a:t>
            </a:r>
            <a:r>
              <a:rPr lang="en-US" sz="1200" spc="-5" dirty="0" smtClean="0">
                <a:latin typeface="+mn-lt"/>
                <a:cs typeface="Arial"/>
              </a:rPr>
              <a:t>i</a:t>
            </a:r>
            <a:r>
              <a:rPr lang="en-US" sz="1200" spc="-15" dirty="0" smtClean="0">
                <a:latin typeface="+mn-lt"/>
                <a:cs typeface="Arial"/>
              </a:rPr>
              <a:t>ce</a:t>
            </a:r>
            <a:r>
              <a:rPr lang="en-US" sz="1200" spc="-5" dirty="0" smtClean="0">
                <a:latin typeface="+mn-lt"/>
                <a:cs typeface="Arial"/>
              </a:rPr>
              <a:t> </a:t>
            </a:r>
            <a:r>
              <a:rPr lang="en-US" sz="1200" spc="-15" dirty="0" smtClean="0">
                <a:latin typeface="+mn-lt"/>
                <a:cs typeface="Arial"/>
              </a:rPr>
              <a:t>to</a:t>
            </a:r>
            <a:r>
              <a:rPr lang="en-US" sz="1200" spc="-5" dirty="0" smtClean="0">
                <a:latin typeface="+mn-lt"/>
                <a:cs typeface="Arial"/>
              </a:rPr>
              <a:t> </a:t>
            </a:r>
            <a:r>
              <a:rPr lang="en-US" sz="1200" spc="-20" dirty="0" smtClean="0">
                <a:latin typeface="+mn-lt"/>
                <a:cs typeface="Arial"/>
              </a:rPr>
              <a:t>o</a:t>
            </a:r>
            <a:r>
              <a:rPr lang="en-US" sz="1200" spc="-15" dirty="0" smtClean="0">
                <a:latin typeface="+mn-lt"/>
                <a:cs typeface="Arial"/>
              </a:rPr>
              <a:t>u</a:t>
            </a:r>
            <a:r>
              <a:rPr lang="en-US" sz="1200" spc="-10" dirty="0" smtClean="0">
                <a:latin typeface="+mn-lt"/>
                <a:cs typeface="Arial"/>
              </a:rPr>
              <a:t>r</a:t>
            </a:r>
            <a:r>
              <a:rPr lang="en-US" sz="1200" spc="25" dirty="0" smtClean="0">
                <a:latin typeface="+mn-lt"/>
                <a:cs typeface="Arial"/>
              </a:rPr>
              <a:t> </a:t>
            </a:r>
            <a:r>
              <a:rPr lang="en-US" sz="1200" spc="-15" dirty="0" smtClean="0">
                <a:latin typeface="+mn-lt"/>
                <a:cs typeface="Arial"/>
              </a:rPr>
              <a:t>Nat</a:t>
            </a:r>
            <a:r>
              <a:rPr lang="en-US" sz="1200" spc="-5" dirty="0" smtClean="0">
                <a:latin typeface="+mn-lt"/>
                <a:cs typeface="Arial"/>
              </a:rPr>
              <a:t>i</a:t>
            </a:r>
            <a:r>
              <a:rPr lang="en-US" sz="1200" spc="-20" dirty="0" smtClean="0">
                <a:latin typeface="+mn-lt"/>
                <a:cs typeface="Arial"/>
              </a:rPr>
              <a:t>o</a:t>
            </a:r>
            <a:r>
              <a:rPr lang="en-US" sz="1200" spc="-10" dirty="0" smtClean="0">
                <a:latin typeface="+mn-lt"/>
                <a:cs typeface="Arial"/>
              </a:rPr>
              <a:t>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pc="-10" dirty="0" smtClean="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spc="-10" dirty="0" smtClean="0">
                <a:latin typeface="+mn-lt"/>
                <a:cs typeface="Arial"/>
              </a:rPr>
              <a:t>Our vision--</a:t>
            </a:r>
            <a:r>
              <a:rPr lang="en-US" sz="1200" kern="0" dirty="0" smtClean="0">
                <a:latin typeface="+mn-lt"/>
                <a:cs typeface="Arial" panose="020B0604020202020204" pitchFamily="34" charset="0"/>
              </a:rPr>
              <a:t>To be the </a:t>
            </a:r>
            <a:r>
              <a:rPr lang="en-US" sz="1200" b="1" u="sng" kern="0" dirty="0" smtClean="0">
                <a:latin typeface="+mn-lt"/>
                <a:cs typeface="Arial" panose="020B0604020202020204" pitchFamily="34" charset="0"/>
              </a:rPr>
              <a:t>model of excellence</a:t>
            </a:r>
            <a:r>
              <a:rPr lang="en-US" sz="1200" kern="0" dirty="0" smtClean="0">
                <a:latin typeface="+mn-lt"/>
                <a:cs typeface="Arial" panose="020B0604020202020204" pitchFamily="34" charset="0"/>
              </a:rPr>
              <a:t> for burial and memorial benefits for our Nation’s Veterans and their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a:cs typeface="Times New Roman"/>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6A82040-60DC-4B6F-852A-BF8844DD522C}" type="slidenum">
              <a:rPr lang="en-US" smtClean="0"/>
              <a:t>3</a:t>
            </a:fld>
            <a:endParaRPr lang="en-US"/>
          </a:p>
        </p:txBody>
      </p:sp>
    </p:spTree>
    <p:extLst>
      <p:ext uri="{BB962C8B-B14F-4D97-AF65-F5344CB8AC3E}">
        <p14:creationId xmlns:p14="http://schemas.microsoft.com/office/powerpoint/2010/main" val="409114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This is what NCA is responsible for. The first four are </a:t>
            </a:r>
            <a:r>
              <a:rPr lang="en-US" u="sng" dirty="0">
                <a:latin typeface="Arial" pitchFamily="34" charset="0"/>
                <a:cs typeface="Arial" pitchFamily="34" charset="0"/>
              </a:rPr>
              <a:t>statutory missions, under Title 38. </a:t>
            </a:r>
          </a:p>
          <a:p>
            <a:endParaRPr lang="en-US" dirty="0">
              <a:latin typeface="Arial" pitchFamily="34" charset="0"/>
              <a:cs typeface="Arial" pitchFamily="34" charset="0"/>
            </a:endParaRPr>
          </a:p>
          <a:p>
            <a:r>
              <a:rPr lang="en-US" dirty="0">
                <a:latin typeface="Arial" pitchFamily="34" charset="0"/>
                <a:cs typeface="Arial" pitchFamily="34" charset="0"/>
              </a:rPr>
              <a:t>As you saw in our mission statement, we provide </a:t>
            </a:r>
            <a:r>
              <a:rPr lang="en-US" u="sng" dirty="0">
                <a:latin typeface="Arial" pitchFamily="34" charset="0"/>
                <a:cs typeface="Arial" pitchFamily="34" charset="0"/>
              </a:rPr>
              <a:t>burial for Veterans and eligible family members</a:t>
            </a:r>
            <a:r>
              <a:rPr lang="en-US" dirty="0">
                <a:latin typeface="Arial" pitchFamily="34" charset="0"/>
                <a:cs typeface="Arial" pitchFamily="34" charset="0"/>
              </a:rPr>
              <a:t> and maintain their burial sites as </a:t>
            </a:r>
            <a:r>
              <a:rPr lang="en-US" u="sng" dirty="0">
                <a:latin typeface="Arial" pitchFamily="34" charset="0"/>
                <a:cs typeface="Arial" pitchFamily="34" charset="0"/>
              </a:rPr>
              <a:t>national shrines</a:t>
            </a:r>
            <a:r>
              <a:rPr lang="en-US" dirty="0">
                <a:latin typeface="Arial" pitchFamily="34" charset="0"/>
                <a:cs typeface="Arial" pitchFamily="34" charset="0"/>
              </a:rPr>
              <a:t>, so each of our </a:t>
            </a:r>
            <a:r>
              <a:rPr lang="en-US" u="sng" dirty="0">
                <a:latin typeface="Arial" pitchFamily="34" charset="0"/>
                <a:cs typeface="Arial" pitchFamily="34" charset="0"/>
              </a:rPr>
              <a:t>visitors</a:t>
            </a:r>
            <a:r>
              <a:rPr lang="en-US" dirty="0">
                <a:latin typeface="Arial" pitchFamily="34" charset="0"/>
                <a:cs typeface="Arial" pitchFamily="34" charset="0"/>
              </a:rPr>
              <a:t> departs feeling these places are worthy of Veterans’ service and sacrifice. </a:t>
            </a:r>
          </a:p>
          <a:p>
            <a:endParaRPr lang="en-US" dirty="0">
              <a:latin typeface="Arial" pitchFamily="34" charset="0"/>
              <a:cs typeface="Arial" pitchFamily="34" charset="0"/>
            </a:endParaRPr>
          </a:p>
          <a:p>
            <a:r>
              <a:rPr lang="en-US" dirty="0">
                <a:latin typeface="Arial" pitchFamily="34" charset="0"/>
                <a:cs typeface="Arial" pitchFamily="34" charset="0"/>
              </a:rPr>
              <a:t>We administer a </a:t>
            </a:r>
            <a:r>
              <a:rPr lang="en-US" u="sng" dirty="0">
                <a:latin typeface="Arial" pitchFamily="34" charset="0"/>
                <a:cs typeface="Arial" pitchFamily="34" charset="0"/>
              </a:rPr>
              <a:t>grants program </a:t>
            </a:r>
            <a:r>
              <a:rPr lang="en-US" dirty="0">
                <a:latin typeface="Arial" pitchFamily="34" charset="0"/>
                <a:cs typeface="Arial" pitchFamily="34" charset="0"/>
              </a:rPr>
              <a:t>for construction of State and Tribal Veterans cemeteries.</a:t>
            </a:r>
          </a:p>
          <a:p>
            <a:endParaRPr lang="en-US" dirty="0">
              <a:latin typeface="Arial" pitchFamily="34" charset="0"/>
              <a:cs typeface="Arial" pitchFamily="34" charset="0"/>
            </a:endParaRPr>
          </a:p>
          <a:p>
            <a:r>
              <a:rPr lang="en-US" dirty="0">
                <a:latin typeface="Arial" pitchFamily="34" charset="0"/>
                <a:cs typeface="Arial" pitchFamily="34" charset="0"/>
              </a:rPr>
              <a:t>We furnish </a:t>
            </a:r>
            <a:r>
              <a:rPr lang="en-US" u="sng" dirty="0">
                <a:latin typeface="Arial" pitchFamily="34" charset="0"/>
                <a:cs typeface="Arial" pitchFamily="34" charset="0"/>
              </a:rPr>
              <a:t>headstones, markers and medallions, and we administer the Presidential Memorial Certificate</a:t>
            </a:r>
            <a:r>
              <a:rPr lang="en-US" dirty="0">
                <a:latin typeface="Arial" pitchFamily="34" charset="0"/>
                <a:cs typeface="Arial" pitchFamily="34" charset="0"/>
              </a:rPr>
              <a:t> program.</a:t>
            </a:r>
          </a:p>
          <a:p>
            <a:endParaRPr lang="en-US" dirty="0">
              <a:latin typeface="Arial" pitchFamily="34" charset="0"/>
              <a:cs typeface="Arial" pitchFamily="34" charset="0"/>
            </a:endParaRPr>
          </a:p>
          <a:p>
            <a:pPr lvl="0"/>
            <a:r>
              <a:rPr lang="en-US" dirty="0">
                <a:latin typeface="Arial" pitchFamily="34" charset="0"/>
                <a:cs typeface="Arial" pitchFamily="34" charset="0"/>
              </a:rPr>
              <a:t>We also manage </a:t>
            </a:r>
            <a:r>
              <a:rPr lang="en-US" u="sng" dirty="0">
                <a:latin typeface="Arial" pitchFamily="34" charset="0"/>
                <a:cs typeface="Arial" pitchFamily="34" charset="0"/>
              </a:rPr>
              <a:t>VA’s First Notice of Death program, which provides centralized processing for notifications of Veteran deaths</a:t>
            </a:r>
            <a:r>
              <a:rPr lang="en-US" dirty="0">
                <a:latin typeface="Arial" pitchFamily="34" charset="0"/>
                <a:cs typeface="Arial" pitchFamily="34" charset="0"/>
              </a:rPr>
              <a:t>. We assumed this responsibility from VBA administratively—that is, it is not one of our statutory missions.</a:t>
            </a:r>
          </a:p>
          <a:p>
            <a:pPr lvl="0"/>
            <a:endParaRPr lang="en-US" dirty="0">
              <a:latin typeface="Arial" pitchFamily="34" charset="0"/>
              <a:cs typeface="Arial" pitchFamily="34" charset="0"/>
            </a:endParaRPr>
          </a:p>
          <a:p>
            <a:pPr indent="-242278"/>
            <a:r>
              <a:rPr lang="en-US" dirty="0">
                <a:latin typeface="Arial" pitchFamily="34" charset="0"/>
                <a:cs typeface="Arial" pitchFamily="34" charset="0"/>
              </a:rPr>
              <a:t>I will touch on these responsibilities in more detail as we move through the presentation.</a:t>
            </a:r>
          </a:p>
          <a:p>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4</a:t>
            </a:fld>
            <a:endParaRPr lang="en-US"/>
          </a:p>
        </p:txBody>
      </p:sp>
    </p:spTree>
    <p:extLst>
      <p:ext uri="{BB962C8B-B14F-4D97-AF65-F5344CB8AC3E}">
        <p14:creationId xmlns:p14="http://schemas.microsoft.com/office/powerpoint/2010/main" val="1755611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latin typeface="+mn-lt"/>
                <a:cs typeface="Arial" pitchFamily="34" charset="0"/>
              </a:rPr>
              <a:t>We also partner with several other government agencies.</a:t>
            </a:r>
          </a:p>
          <a:p>
            <a:endParaRPr lang="en-US" u="none" dirty="0" smtClean="0">
              <a:latin typeface="+mn-lt"/>
              <a:cs typeface="Arial" pitchFamily="34" charset="0"/>
            </a:endParaRPr>
          </a:p>
          <a:p>
            <a:r>
              <a:rPr lang="en-US" u="none" dirty="0" smtClean="0">
                <a:latin typeface="+mn-lt"/>
                <a:cs typeface="Arial" pitchFamily="34" charset="0"/>
              </a:rPr>
              <a:t>As I mentioned previously,</a:t>
            </a:r>
            <a:r>
              <a:rPr lang="en-US" u="none" baseline="0" dirty="0" smtClean="0">
                <a:latin typeface="+mn-lt"/>
                <a:cs typeface="Arial" pitchFamily="34" charset="0"/>
              </a:rPr>
              <a:t> VA manages 133 national cemeteries across the country and has provided grants for state and tribal </a:t>
            </a:r>
            <a:r>
              <a:rPr lang="en-US" u="none" baseline="0" dirty="0" smtClean="0">
                <a:latin typeface="+mn-lt"/>
                <a:cs typeface="Arial" pitchFamily="34" charset="0"/>
              </a:rPr>
              <a:t>cemeteries</a:t>
            </a:r>
            <a:endParaRPr lang="en-US" u="none" dirty="0" smtClean="0">
              <a:latin typeface="+mn-lt"/>
              <a:cs typeface="Arial" pitchFamily="34" charset="0"/>
            </a:endParaRPr>
          </a:p>
          <a:p>
            <a:endParaRPr lang="en-US" u="none" dirty="0" smtClean="0">
              <a:latin typeface="+mn-lt"/>
              <a:cs typeface="Arial" pitchFamily="34" charset="0"/>
            </a:endParaRPr>
          </a:p>
          <a:p>
            <a:r>
              <a:rPr lang="en-US" u="none" dirty="0" smtClean="0">
                <a:latin typeface="+mn-lt"/>
                <a:cs typeface="Arial" pitchFamily="34" charset="0"/>
              </a:rPr>
              <a:t>The Army still manages two national cemeteries—Arlington National Cemetery and the one at the Soldiers’ Home in D.C.—as well as another 28 post cemeteries. </a:t>
            </a:r>
          </a:p>
          <a:p>
            <a:r>
              <a:rPr lang="en-US" u="none" dirty="0" smtClean="0">
                <a:latin typeface="+mn-lt"/>
                <a:cs typeface="Arial" pitchFamily="34" charset="0"/>
              </a:rPr>
              <a:t> </a:t>
            </a:r>
          </a:p>
          <a:p>
            <a:r>
              <a:rPr lang="en-US" u="none" dirty="0" smtClean="0">
                <a:latin typeface="+mn-lt"/>
                <a:cs typeface="Arial" pitchFamily="34" charset="0"/>
              </a:rPr>
              <a:t>14 more national cemeteries are run by the National Park Service, which is part of the Department of the Interior. Those cemeteries, like Gettysburg are interpreted in conjunction with the Civil War battlefields where soldiers fought and died.</a:t>
            </a:r>
          </a:p>
          <a:p>
            <a:r>
              <a:rPr lang="en-US" u="none" dirty="0" smtClean="0">
                <a:latin typeface="+mn-lt"/>
                <a:cs typeface="Arial" pitchFamily="34" charset="0"/>
              </a:rPr>
              <a:t> </a:t>
            </a:r>
          </a:p>
          <a:p>
            <a:r>
              <a:rPr lang="en-US" u="none" dirty="0" smtClean="0">
                <a:latin typeface="+mn-lt"/>
                <a:cs typeface="Arial" pitchFamily="34" charset="0"/>
              </a:rPr>
              <a:t>The American Battle Monuments Commission oversees another 25 burial grounds.  They are all overseas in places like Normandy. The Commission is a separate agency within the Executive Branch. </a:t>
            </a:r>
          </a:p>
          <a:p>
            <a:r>
              <a:rPr lang="en-US" u="none" dirty="0" smtClean="0">
                <a:latin typeface="Arial" pitchFamily="34" charset="0"/>
                <a:cs typeface="Arial" pitchFamily="34" charset="0"/>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5</a:t>
            </a:fld>
            <a:endParaRPr lang="en-US"/>
          </a:p>
        </p:txBody>
      </p:sp>
    </p:spTree>
    <p:extLst>
      <p:ext uri="{BB962C8B-B14F-4D97-AF65-F5344CB8AC3E}">
        <p14:creationId xmlns:p14="http://schemas.microsoft.com/office/powerpoint/2010/main" val="39295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latin typeface="Arial" pitchFamily="34" charset="0"/>
                <a:cs typeface="Arial" pitchFamily="34" charset="0"/>
              </a:rPr>
              <a:t>This is how</a:t>
            </a:r>
            <a:r>
              <a:rPr lang="en-US" u="none" baseline="0" dirty="0" smtClean="0">
                <a:latin typeface="Arial" pitchFamily="34" charset="0"/>
                <a:cs typeface="Arial" pitchFamily="34" charset="0"/>
              </a:rPr>
              <a:t> our new alignment within MyVA looks.  </a:t>
            </a:r>
            <a:r>
              <a:rPr lang="en-US" u="none" dirty="0" smtClean="0">
                <a:latin typeface="Arial" pitchFamily="34" charset="0"/>
                <a:cs typeface="Arial" pitchFamily="34" charset="0"/>
              </a:rPr>
              <a:t>92 of our 133 national cemeteries are open, which means they provide at least one burial option for first interments. The remaining closed cemeteries only offer second interments; most are satellites of larger, open cemeteries and many are contracted out for maintenance. </a:t>
            </a:r>
          </a:p>
          <a:p>
            <a:endParaRPr lang="en-US" u="none" dirty="0" smtClean="0">
              <a:latin typeface="Arial" pitchFamily="34" charset="0"/>
              <a:cs typeface="Arial" pitchFamily="34" charset="0"/>
            </a:endParaRPr>
          </a:p>
          <a:p>
            <a:r>
              <a:rPr lang="en-US" u="none" dirty="0" smtClean="0">
                <a:latin typeface="Arial" pitchFamily="34" charset="0"/>
                <a:cs typeface="Arial" pitchFamily="34" charset="0"/>
              </a:rPr>
              <a:t>For administrative purposes, we have</a:t>
            </a:r>
            <a:r>
              <a:rPr lang="en-US" u="none" baseline="0" dirty="0" smtClean="0">
                <a:latin typeface="Arial" pitchFamily="34" charset="0"/>
                <a:cs typeface="Arial" pitchFamily="34" charset="0"/>
              </a:rPr>
              <a:t> </a:t>
            </a:r>
            <a:r>
              <a:rPr lang="en-US" u="none" dirty="0" smtClean="0">
                <a:latin typeface="Arial" pitchFamily="34" charset="0"/>
                <a:cs typeface="Arial" pitchFamily="34" charset="0"/>
              </a:rPr>
              <a:t>five regional offices within</a:t>
            </a:r>
            <a:r>
              <a:rPr lang="en-US" u="none" baseline="0" dirty="0" smtClean="0">
                <a:latin typeface="Arial" pitchFamily="34" charset="0"/>
                <a:cs typeface="Arial" pitchFamily="34" charset="0"/>
              </a:rPr>
              <a:t> the </a:t>
            </a:r>
            <a:r>
              <a:rPr lang="en-US" u="none" dirty="0" smtClean="0">
                <a:latin typeface="Arial" pitchFamily="34" charset="0"/>
                <a:cs typeface="Arial" pitchFamily="34" charset="0"/>
              </a:rPr>
              <a:t>new MyVA regions on the slide. They are located in Philadelphia; Atlanta; Denver; Indianapolis, and Oakland. The largest numbers of cemeteries and personnel are concentrated along the east coast in what is now the North Atlantic Region and the Southeast Region.</a:t>
            </a:r>
          </a:p>
          <a:p>
            <a:endParaRPr lang="en-US" u="none" dirty="0" smtClean="0">
              <a:latin typeface="Arial" pitchFamily="34" charset="0"/>
              <a:cs typeface="Arial" pitchFamily="34" charset="0"/>
            </a:endParaRPr>
          </a:p>
          <a:p>
            <a:r>
              <a:rPr lang="en-US" u="none" dirty="0" smtClean="0">
                <a:latin typeface="Arial" pitchFamily="34" charset="0"/>
                <a:cs typeface="Arial" pitchFamily="34" charset="0"/>
              </a:rPr>
              <a:t>Each is led by an SES-level Executive Director and the director’s staff. They provide direction, operational oversight, engineering, HR, and contracting assistance to the cemeteries located in their geographic areas.</a:t>
            </a:r>
          </a:p>
          <a:p>
            <a:endParaRPr lang="en-US" u="none" dirty="0" smtClean="0">
              <a:latin typeface="Arial" pitchFamily="34" charset="0"/>
              <a:cs typeface="Arial" pitchFamily="34" charset="0"/>
            </a:endParaRPr>
          </a:p>
          <a:p>
            <a:r>
              <a:rPr lang="en-US" u="none" dirty="0" smtClean="0">
                <a:latin typeface="Arial" pitchFamily="34" charset="0"/>
                <a:cs typeface="Arial" pitchFamily="34" charset="0"/>
              </a:rPr>
              <a:t>Indianapolis is the base for the Cemetery Development and Improvement Service and our HR Center.  Our training center, cemetery scheduling office and First Notice of Death office are co-located in St. Louis.   </a:t>
            </a:r>
            <a:r>
              <a:rPr lang="en-US" sz="1200" dirty="0" smtClean="0">
                <a:latin typeface="Arial" panose="020B0604020202020204" pitchFamily="34" charset="0"/>
                <a:cs typeface="Arial" panose="020B0604020202020204" pitchFamily="34" charset="0"/>
              </a:rPr>
              <a:t>Our Operations &amp;Maintenance budget for FY 15 was $256.6 million to fund over </a:t>
            </a:r>
            <a:r>
              <a:rPr lang="en-US" sz="1200" dirty="0" smtClean="0">
                <a:latin typeface="Arial" panose="020B0604020202020204" pitchFamily="34" charset="0"/>
                <a:cs typeface="Arial" panose="020B0604020202020204" pitchFamily="34" charset="0"/>
              </a:rPr>
              <a:t>1,800 </a:t>
            </a:r>
            <a:r>
              <a:rPr lang="en-US" sz="1200" dirty="0" smtClean="0">
                <a:latin typeface="Arial" panose="020B0604020202020204" pitchFamily="34" charset="0"/>
                <a:cs typeface="Arial" panose="020B0604020202020204" pitchFamily="34" charset="0"/>
              </a:rPr>
              <a:t>FTE and the operation of VA national cemeteries. </a:t>
            </a: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6</a:t>
            </a:fld>
            <a:endParaRPr lang="en-US"/>
          </a:p>
        </p:txBody>
      </p:sp>
    </p:spTree>
    <p:extLst>
      <p:ext uri="{BB962C8B-B14F-4D97-AF65-F5344CB8AC3E}">
        <p14:creationId xmlns:p14="http://schemas.microsoft.com/office/powerpoint/2010/main" val="80031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mn-lt"/>
                <a:cs typeface="Arial" panose="020B0604020202020204" pitchFamily="34" charset="0"/>
              </a:rPr>
              <a:t>A bit about our workforce.</a:t>
            </a:r>
          </a:p>
          <a:p>
            <a:endParaRPr lang="en-US" baseline="0" dirty="0" smtClean="0">
              <a:latin typeface="+mn-lt"/>
              <a:cs typeface="Arial" panose="020B0604020202020204" pitchFamily="34" charset="0"/>
            </a:endParaRPr>
          </a:p>
          <a:p>
            <a:r>
              <a:rPr lang="en-US" baseline="0" dirty="0" smtClean="0">
                <a:latin typeface="+mn-lt"/>
                <a:cs typeface="Arial" panose="020B0604020202020204" pitchFamily="34" charset="0"/>
              </a:rPr>
              <a:t>The number of NCA employees fluctuates between 1700-1800 employees.   </a:t>
            </a:r>
            <a:r>
              <a:rPr lang="en-US" dirty="0" smtClean="0">
                <a:latin typeface="+mn-lt"/>
                <a:cs typeface="Arial" panose="020B0604020202020204" pitchFamily="34" charset="0"/>
              </a:rPr>
              <a:t>About 87% of our employees work outside of DC.</a:t>
            </a:r>
          </a:p>
          <a:p>
            <a:endParaRPr lang="en-US" dirty="0" smtClean="0">
              <a:latin typeface="+mn-lt"/>
              <a:cs typeface="Arial" panose="020B0604020202020204" pitchFamily="34" charset="0"/>
            </a:endParaRPr>
          </a:p>
          <a:p>
            <a:r>
              <a:rPr lang="en-US" dirty="0" smtClean="0">
                <a:latin typeface="+mn-lt"/>
                <a:cs typeface="Arial" panose="020B0604020202020204" pitchFamily="34" charset="0"/>
              </a:rPr>
              <a:t>One of the things we are most proud of at NCA is the huge percentage of Veterans in our workforce. </a:t>
            </a:r>
          </a:p>
          <a:p>
            <a:endParaRPr lang="en-US" dirty="0" smtClean="0">
              <a:latin typeface="+mn-lt"/>
              <a:cs typeface="Arial" panose="020B0604020202020204" pitchFamily="34" charset="0"/>
            </a:endParaRPr>
          </a:p>
          <a:p>
            <a:r>
              <a:rPr lang="en-US" dirty="0" smtClean="0">
                <a:latin typeface="+mn-lt"/>
                <a:cs typeface="Arial" panose="020B0604020202020204" pitchFamily="34" charset="0"/>
              </a:rPr>
              <a:t>Nearly three-quarters (74.25%) of our employees are Veterans.</a:t>
            </a:r>
          </a:p>
          <a:p>
            <a:endParaRPr lang="en-US" dirty="0" smtClean="0">
              <a:latin typeface="+mn-lt"/>
              <a:cs typeface="Arial" panose="020B0604020202020204" pitchFamily="34" charset="0"/>
            </a:endParaRPr>
          </a:p>
          <a:p>
            <a:r>
              <a:rPr lang="en-US" dirty="0" smtClean="0">
                <a:latin typeface="+mn-lt"/>
                <a:cs typeface="Arial" panose="020B0604020202020204" pitchFamily="34" charset="0"/>
              </a:rPr>
              <a:t>That’s the highest percentage—by far!—in any Federal agency.</a:t>
            </a:r>
          </a:p>
          <a:p>
            <a:endParaRPr lang="en-US" dirty="0" smtClean="0">
              <a:latin typeface="+mn-lt"/>
              <a:cs typeface="Arial" panose="020B0604020202020204" pitchFamily="34" charset="0"/>
            </a:endParaRPr>
          </a:p>
          <a:p>
            <a:r>
              <a:rPr lang="en-US" dirty="0" smtClean="0">
                <a:latin typeface="+mn-lt"/>
                <a:cs typeface="Arial" panose="020B0604020202020204" pitchFamily="34" charset="0"/>
              </a:rPr>
              <a:t>Also 28.09% of our employees are disabled</a:t>
            </a:r>
            <a:r>
              <a:rPr lang="en-US" baseline="0" dirty="0" smtClean="0">
                <a:latin typeface="+mn-lt"/>
                <a:cs typeface="Arial" panose="020B0604020202020204" pitchFamily="34" charset="0"/>
              </a:rPr>
              <a:t> Veterans.</a:t>
            </a:r>
            <a:endParaRPr lang="en-US" dirty="0" smtClean="0">
              <a:latin typeface="+mn-lt"/>
              <a:cs typeface="Arial" panose="020B0604020202020204" pitchFamily="34"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7</a:t>
            </a:fld>
            <a:endParaRPr lang="en-US"/>
          </a:p>
        </p:txBody>
      </p:sp>
    </p:spTree>
    <p:extLst>
      <p:ext uri="{BB962C8B-B14F-4D97-AF65-F5344CB8AC3E}">
        <p14:creationId xmlns:p14="http://schemas.microsoft.com/office/powerpoint/2010/main" val="301267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latin typeface="Arial" pitchFamily="34" charset="0"/>
                <a:cs typeface="Arial" pitchFamily="34" charset="0"/>
              </a:rPr>
              <a:t>Now, let me be more specific about the benefits we provide to Veterans. </a:t>
            </a:r>
          </a:p>
          <a:p>
            <a:endParaRPr lang="en-US" dirty="0">
              <a:latin typeface="Arial" pitchFamily="34" charset="0"/>
              <a:cs typeface="Arial" pitchFamily="34" charset="0"/>
            </a:endParaRPr>
          </a:p>
          <a:p>
            <a:r>
              <a:rPr lang="en-US" u="sng" dirty="0">
                <a:latin typeface="Arial" pitchFamily="34" charset="0"/>
                <a:cs typeface="Arial" pitchFamily="34" charset="0"/>
              </a:rPr>
              <a:t>All veterans with qualifying discharges </a:t>
            </a:r>
            <a:r>
              <a:rPr lang="en-US" dirty="0">
                <a:latin typeface="Arial" pitchFamily="34" charset="0"/>
                <a:cs typeface="Arial" pitchFamily="34" charset="0"/>
              </a:rPr>
              <a:t>are offered the dignity of committal or memorial services in a national cemetery.</a:t>
            </a:r>
          </a:p>
          <a:p>
            <a:endParaRPr lang="en-US" dirty="0">
              <a:latin typeface="Arial" pitchFamily="34" charset="0"/>
              <a:cs typeface="Arial" pitchFamily="34" charset="0"/>
            </a:endParaRPr>
          </a:p>
          <a:p>
            <a:r>
              <a:rPr lang="en-US" dirty="0">
                <a:latin typeface="Arial" pitchFamily="34" charset="0"/>
                <a:cs typeface="Arial" pitchFamily="34" charset="0"/>
              </a:rPr>
              <a:t>At no cost to the family, burial at a national cemetery includes use of a committal shelter for services, the gravesite, grave liner, opening and closing of the grave, a headstone or marker, and perpetual care within a national shrine.  </a:t>
            </a:r>
          </a:p>
          <a:p>
            <a:endParaRPr lang="en-US" dirty="0">
              <a:latin typeface="Arial" pitchFamily="34" charset="0"/>
              <a:cs typeface="Arial" pitchFamily="34" charset="0"/>
            </a:endParaRPr>
          </a:p>
          <a:p>
            <a:r>
              <a:rPr lang="en-US" u="sng" dirty="0">
                <a:latin typeface="Arial" pitchFamily="34" charset="0"/>
                <a:cs typeface="Arial" pitchFamily="34" charset="0"/>
              </a:rPr>
              <a:t>In addition to providing burial space, NCA also offers other ways to commemorate Veterans</a:t>
            </a:r>
            <a:r>
              <a:rPr lang="en-US" dirty="0">
                <a:latin typeface="Arial" pitchFamily="34" charset="0"/>
                <a:cs typeface="Arial" pitchFamily="34" charset="0"/>
              </a:rPr>
              <a:t>—through our Memorial Programs Service. </a:t>
            </a:r>
          </a:p>
          <a:p>
            <a:r>
              <a:rPr lang="en-US" dirty="0">
                <a:latin typeface="Arial" pitchFamily="34" charset="0"/>
                <a:cs typeface="Arial" pitchFamily="34" charset="0"/>
              </a:rPr>
              <a:t> </a:t>
            </a:r>
          </a:p>
          <a:p>
            <a:r>
              <a:rPr lang="en-US" dirty="0">
                <a:latin typeface="Arial" pitchFamily="34" charset="0"/>
                <a:cs typeface="Arial" pitchFamily="34" charset="0"/>
              </a:rPr>
              <a:t>A government-furnished headstone or marker is available for Veterans who are interred in private cemeteries. </a:t>
            </a:r>
            <a:r>
              <a:rPr lang="en-US" u="sng" dirty="0">
                <a:latin typeface="Arial" pitchFamily="34" charset="0"/>
                <a:cs typeface="Arial" pitchFamily="34" charset="0"/>
              </a:rPr>
              <a:t>Approximately 2/3 of the approximately 360,000 government-furnished headstones and markers we provide each year are placed on Veterans’ gravesites in private, state, or DOD cemeteries.  </a:t>
            </a:r>
            <a:r>
              <a:rPr lang="en-US" dirty="0">
                <a:latin typeface="Arial" pitchFamily="34" charset="0"/>
                <a:cs typeface="Arial" pitchFamily="34" charset="0"/>
              </a:rPr>
              <a:t> </a:t>
            </a:r>
          </a:p>
          <a:p>
            <a:r>
              <a:rPr lang="en-US" dirty="0">
                <a:latin typeface="Arial" pitchFamily="34" charset="0"/>
                <a:cs typeface="Arial" pitchFamily="34" charset="0"/>
              </a:rPr>
              <a:t>  </a:t>
            </a:r>
          </a:p>
          <a:p>
            <a:r>
              <a:rPr lang="en-US" dirty="0">
                <a:latin typeface="Arial" pitchFamily="34" charset="0"/>
                <a:cs typeface="Arial" pitchFamily="34" charset="0"/>
              </a:rPr>
              <a:t>Families can also receive a Presidential Memorial Certificate, expressing the Nation’s gratitude and honoring the deceased’s memory. In 2013, we </a:t>
            </a:r>
            <a:r>
              <a:rPr lang="en-US" u="sng" dirty="0">
                <a:latin typeface="Arial" pitchFamily="34" charset="0"/>
                <a:cs typeface="Arial" pitchFamily="34" charset="0"/>
              </a:rPr>
              <a:t>delivered more than 650,000 certificates to loved ones. </a:t>
            </a:r>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examples of different memorial benefits we provide.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Presidential Memorial Certificate was established under President Kennedy and have continued since.  The certificates are signed by the incumbent president and sent to the loved ones of the deceased Veterans.</a:t>
            </a:r>
            <a:endParaRPr lang="en-US" dirty="0" smtClean="0"/>
          </a:p>
          <a:p>
            <a:endParaRPr lang="en-US" dirty="0" smtClean="0"/>
          </a:p>
          <a:p>
            <a:r>
              <a:rPr lang="en-US" b="1" i="0" u="sng" dirty="0" smtClean="0"/>
              <a:t>Veteran Benefits</a:t>
            </a:r>
          </a:p>
          <a:p>
            <a:endParaRPr lang="en-US" dirty="0" smtClean="0"/>
          </a:p>
          <a:p>
            <a:pPr marL="469900" indent="-457200">
              <a:spcBef>
                <a:spcPts val="785"/>
              </a:spcBef>
              <a:buFont typeface="Wingdings" panose="05000000000000000000" pitchFamily="2" charset="2"/>
              <a:buChar char="Ø"/>
              <a:tabLst>
                <a:tab pos="756920" algn="l"/>
              </a:tabLst>
            </a:pPr>
            <a:r>
              <a:rPr lang="en-US" sz="1200" spc="-20" dirty="0" smtClean="0">
                <a:latin typeface="Arial"/>
                <a:cs typeface="Arial"/>
              </a:rPr>
              <a:t>Gra</a:t>
            </a:r>
            <a:r>
              <a:rPr lang="en-US" sz="1200" spc="-5" dirty="0" smtClean="0">
                <a:latin typeface="Arial"/>
                <a:cs typeface="Arial"/>
              </a:rPr>
              <a:t>v</a:t>
            </a:r>
            <a:r>
              <a:rPr lang="en-US" sz="1200" spc="-20" dirty="0" smtClean="0">
                <a:latin typeface="Arial"/>
                <a:cs typeface="Arial"/>
              </a:rPr>
              <a:t>e</a:t>
            </a:r>
            <a:r>
              <a:rPr lang="en-US" sz="1200" spc="-10" dirty="0" smtClean="0">
                <a:latin typeface="Arial"/>
                <a:cs typeface="Arial"/>
              </a:rPr>
              <a:t>site </a:t>
            </a:r>
          </a:p>
          <a:p>
            <a:pPr marL="469900" indent="-457200">
              <a:spcBef>
                <a:spcPts val="785"/>
              </a:spcBef>
              <a:buFont typeface="Wingdings" panose="05000000000000000000" pitchFamily="2" charset="2"/>
              <a:buChar char="Ø"/>
              <a:tabLst>
                <a:tab pos="756920" algn="l"/>
              </a:tabLst>
            </a:pPr>
            <a:r>
              <a:rPr lang="en-US" sz="1200" spc="-20" dirty="0" smtClean="0">
                <a:latin typeface="Arial"/>
                <a:cs typeface="Arial"/>
              </a:rPr>
              <a:t>Ope</a:t>
            </a:r>
            <a:r>
              <a:rPr lang="en-US" sz="1200" spc="-10" dirty="0" smtClean="0">
                <a:latin typeface="Arial"/>
                <a:cs typeface="Arial"/>
              </a:rPr>
              <a:t>ni</a:t>
            </a:r>
            <a:r>
              <a:rPr lang="en-US" sz="1200" spc="-15" dirty="0" smtClean="0">
                <a:latin typeface="Arial"/>
                <a:cs typeface="Arial"/>
              </a:rPr>
              <a:t>n</a:t>
            </a:r>
            <a:r>
              <a:rPr lang="en-US" sz="1200" spc="-20" dirty="0" smtClean="0">
                <a:latin typeface="Arial"/>
                <a:cs typeface="Arial"/>
              </a:rPr>
              <a:t>g</a:t>
            </a:r>
            <a:r>
              <a:rPr lang="en-US" sz="1200" spc="25" dirty="0" smtClean="0">
                <a:latin typeface="Arial"/>
                <a:cs typeface="Arial"/>
              </a:rPr>
              <a:t> </a:t>
            </a:r>
            <a:r>
              <a:rPr lang="en-US" sz="1200" spc="-20" dirty="0" smtClean="0">
                <a:latin typeface="Arial"/>
                <a:cs typeface="Arial"/>
              </a:rPr>
              <a:t>a</a:t>
            </a:r>
            <a:r>
              <a:rPr lang="en-US" sz="1200" spc="-15" dirty="0" smtClean="0">
                <a:latin typeface="Arial"/>
                <a:cs typeface="Arial"/>
              </a:rPr>
              <a:t>n</a:t>
            </a:r>
            <a:r>
              <a:rPr lang="en-US" sz="1200" spc="-20" dirty="0" smtClean="0">
                <a:latin typeface="Arial"/>
                <a:cs typeface="Arial"/>
              </a:rPr>
              <a:t>d</a:t>
            </a:r>
            <a:r>
              <a:rPr lang="en-US" sz="1200" spc="-5" dirty="0" smtClean="0">
                <a:latin typeface="Arial"/>
                <a:cs typeface="Arial"/>
              </a:rPr>
              <a:t> c</a:t>
            </a:r>
            <a:r>
              <a:rPr lang="en-US" sz="1200" spc="-10" dirty="0" smtClean="0">
                <a:latin typeface="Arial"/>
                <a:cs typeface="Arial"/>
              </a:rPr>
              <a:t>l</a:t>
            </a:r>
            <a:r>
              <a:rPr lang="en-US" sz="1200" spc="-15" dirty="0" smtClean="0">
                <a:latin typeface="Arial"/>
                <a:cs typeface="Arial"/>
              </a:rPr>
              <a:t>os</a:t>
            </a:r>
            <a:r>
              <a:rPr lang="en-US" sz="1200" spc="-5" dirty="0" smtClean="0">
                <a:latin typeface="Arial"/>
                <a:cs typeface="Arial"/>
              </a:rPr>
              <a:t>i</a:t>
            </a:r>
            <a:r>
              <a:rPr lang="en-US" sz="1200" spc="-20" dirty="0" smtClean="0">
                <a:latin typeface="Arial"/>
                <a:cs typeface="Arial"/>
              </a:rPr>
              <a:t>ng</a:t>
            </a:r>
            <a:r>
              <a:rPr lang="en-US" sz="1200" spc="5" dirty="0" smtClean="0">
                <a:latin typeface="Arial"/>
                <a:cs typeface="Arial"/>
              </a:rPr>
              <a:t> </a:t>
            </a:r>
            <a:r>
              <a:rPr lang="en-US" sz="1200" spc="-15" dirty="0" smtClean="0">
                <a:latin typeface="Arial"/>
                <a:cs typeface="Arial"/>
              </a:rPr>
              <a:t>of</a:t>
            </a:r>
            <a:r>
              <a:rPr lang="en-US" sz="1200" spc="-5" dirty="0" smtClean="0">
                <a:latin typeface="Arial"/>
                <a:cs typeface="Arial"/>
              </a:rPr>
              <a:t> </a:t>
            </a:r>
            <a:r>
              <a:rPr lang="en-US" sz="1200" spc="-15" dirty="0" smtClean="0">
                <a:latin typeface="Arial"/>
                <a:cs typeface="Arial"/>
              </a:rPr>
              <a:t>the</a:t>
            </a:r>
            <a:r>
              <a:rPr lang="en-US" sz="1200" spc="30" dirty="0" smtClean="0">
                <a:latin typeface="Arial"/>
                <a:cs typeface="Arial"/>
              </a:rPr>
              <a:t> </a:t>
            </a:r>
            <a:r>
              <a:rPr lang="en-US" sz="1200" spc="-10" dirty="0" smtClean="0">
                <a:latin typeface="Arial"/>
                <a:cs typeface="Arial"/>
              </a:rPr>
              <a:t>grave </a:t>
            </a:r>
            <a:endParaRPr lang="en-US" sz="1100" dirty="0" smtClean="0">
              <a:latin typeface="Arial"/>
              <a:cs typeface="Arial"/>
            </a:endParaRPr>
          </a:p>
          <a:p>
            <a:pPr marL="469900" indent="-457200">
              <a:spcBef>
                <a:spcPts val="675"/>
              </a:spcBef>
              <a:buFont typeface="Wingdings" panose="05000000000000000000" pitchFamily="2" charset="2"/>
              <a:buChar char="Ø"/>
              <a:tabLst>
                <a:tab pos="756920" algn="l"/>
              </a:tabLst>
            </a:pPr>
            <a:r>
              <a:rPr lang="en-US" sz="1200" spc="-20" dirty="0" smtClean="0">
                <a:latin typeface="Arial"/>
                <a:cs typeface="Arial"/>
              </a:rPr>
              <a:t>Grave</a:t>
            </a:r>
            <a:r>
              <a:rPr lang="en-US" sz="1200" spc="5" dirty="0" smtClean="0">
                <a:latin typeface="Arial"/>
                <a:cs typeface="Arial"/>
              </a:rPr>
              <a:t> </a:t>
            </a:r>
            <a:r>
              <a:rPr lang="en-US" sz="1200" spc="-10" dirty="0" smtClean="0">
                <a:latin typeface="Arial"/>
                <a:cs typeface="Arial"/>
              </a:rPr>
              <a:t>li</a:t>
            </a:r>
            <a:r>
              <a:rPr lang="en-US" sz="1200" spc="-15" dirty="0" smtClean="0">
                <a:latin typeface="Arial"/>
                <a:cs typeface="Arial"/>
              </a:rPr>
              <a:t>ner </a:t>
            </a:r>
            <a:endParaRPr lang="en-US" sz="1100" dirty="0" smtClean="0">
              <a:latin typeface="Arial"/>
              <a:cs typeface="Arial"/>
            </a:endParaRPr>
          </a:p>
          <a:p>
            <a:pPr marL="469900" indent="-457200">
              <a:spcBef>
                <a:spcPts val="670"/>
              </a:spcBef>
              <a:buFont typeface="Wingdings" panose="05000000000000000000" pitchFamily="2" charset="2"/>
              <a:buChar char="Ø"/>
              <a:tabLst>
                <a:tab pos="756920" algn="l"/>
              </a:tabLst>
            </a:pPr>
            <a:r>
              <a:rPr lang="en-US" sz="1200" spc="-15" dirty="0" smtClean="0">
                <a:latin typeface="Arial"/>
                <a:cs typeface="Arial"/>
              </a:rPr>
              <a:t>Perpet</a:t>
            </a:r>
            <a:r>
              <a:rPr lang="en-US" sz="1200" spc="-10" dirty="0" smtClean="0">
                <a:latin typeface="Arial"/>
                <a:cs typeface="Arial"/>
              </a:rPr>
              <a:t>u</a:t>
            </a:r>
            <a:r>
              <a:rPr lang="en-US" sz="1200" spc="-15" dirty="0" smtClean="0">
                <a:latin typeface="Arial"/>
                <a:cs typeface="Arial"/>
              </a:rPr>
              <a:t>al</a:t>
            </a:r>
            <a:r>
              <a:rPr lang="en-US" sz="1200" spc="30" dirty="0" smtClean="0">
                <a:latin typeface="Arial"/>
                <a:cs typeface="Arial"/>
              </a:rPr>
              <a:t> </a:t>
            </a:r>
            <a:r>
              <a:rPr lang="en-US" sz="1200" spc="-15" dirty="0" smtClean="0">
                <a:latin typeface="Arial"/>
                <a:cs typeface="Arial"/>
              </a:rPr>
              <a:t>care</a:t>
            </a:r>
            <a:r>
              <a:rPr lang="en-US" sz="1200" spc="-5" dirty="0" smtClean="0">
                <a:latin typeface="Arial"/>
                <a:cs typeface="Arial"/>
              </a:rPr>
              <a:t> </a:t>
            </a:r>
            <a:r>
              <a:rPr lang="en-US" sz="1200" spc="-15" dirty="0" smtClean="0">
                <a:latin typeface="Arial"/>
                <a:cs typeface="Arial"/>
              </a:rPr>
              <a:t>of</a:t>
            </a:r>
            <a:r>
              <a:rPr lang="en-US" sz="1200" spc="5" dirty="0" smtClean="0">
                <a:latin typeface="Arial"/>
                <a:cs typeface="Arial"/>
              </a:rPr>
              <a:t> </a:t>
            </a:r>
            <a:r>
              <a:rPr lang="en-US" sz="1200" spc="-15" dirty="0" smtClean="0">
                <a:latin typeface="Arial"/>
                <a:cs typeface="Arial"/>
              </a:rPr>
              <a:t>the</a:t>
            </a:r>
            <a:r>
              <a:rPr lang="en-US" sz="1200" spc="10" dirty="0" smtClean="0">
                <a:latin typeface="Arial"/>
                <a:cs typeface="Arial"/>
              </a:rPr>
              <a:t> </a:t>
            </a:r>
            <a:r>
              <a:rPr lang="en-US" sz="1200" spc="-20" dirty="0" smtClean="0">
                <a:latin typeface="Arial"/>
                <a:cs typeface="Arial"/>
              </a:rPr>
              <a:t>g</a:t>
            </a:r>
            <a:r>
              <a:rPr lang="en-US" sz="1200" spc="-5" dirty="0" smtClean="0">
                <a:latin typeface="Arial"/>
                <a:cs typeface="Arial"/>
              </a:rPr>
              <a:t>r</a:t>
            </a:r>
            <a:r>
              <a:rPr lang="en-US" sz="1200" spc="-20" dirty="0" smtClean="0">
                <a:latin typeface="Arial"/>
                <a:cs typeface="Arial"/>
              </a:rPr>
              <a:t>a</a:t>
            </a:r>
            <a:r>
              <a:rPr lang="en-US" sz="1200" spc="-10" dirty="0" smtClean="0">
                <a:latin typeface="Arial"/>
                <a:cs typeface="Arial"/>
              </a:rPr>
              <a:t>v</a:t>
            </a:r>
            <a:r>
              <a:rPr lang="en-US" sz="1200" spc="-20" dirty="0" smtClean="0">
                <a:latin typeface="Arial"/>
                <a:cs typeface="Arial"/>
              </a:rPr>
              <a:t>e</a:t>
            </a:r>
            <a:r>
              <a:rPr lang="en-US" sz="1200" spc="-10" dirty="0" smtClean="0">
                <a:latin typeface="Arial"/>
                <a:cs typeface="Arial"/>
              </a:rPr>
              <a:t>site </a:t>
            </a:r>
            <a:endParaRPr lang="en-US" sz="1100" dirty="0" smtClean="0">
              <a:latin typeface="Arial"/>
              <a:cs typeface="Arial"/>
            </a:endParaRPr>
          </a:p>
          <a:p>
            <a:endParaRPr lang="en-US" dirty="0" smtClean="0"/>
          </a:p>
          <a:p>
            <a:r>
              <a:rPr lang="en-US" b="1" u="sng" dirty="0" smtClean="0"/>
              <a:t>Memorial Benefits</a:t>
            </a:r>
          </a:p>
          <a:p>
            <a:endParaRPr lang="en-US" b="1" u="sng" dirty="0" smtClean="0"/>
          </a:p>
          <a:p>
            <a:pPr marL="469900" indent="-457200">
              <a:lnSpc>
                <a:spcPct val="100000"/>
              </a:lnSpc>
              <a:spcBef>
                <a:spcPts val="660"/>
              </a:spcBef>
              <a:buFont typeface="Wingdings" panose="05000000000000000000" pitchFamily="2" charset="2"/>
              <a:buChar char="Ø"/>
              <a:tabLst>
                <a:tab pos="356235" algn="l"/>
              </a:tabLst>
            </a:pPr>
            <a:r>
              <a:rPr lang="en-US" dirty="0" smtClean="0">
                <a:latin typeface="Arial"/>
                <a:cs typeface="Arial"/>
              </a:rPr>
              <a:t>He</a:t>
            </a:r>
            <a:r>
              <a:rPr lang="en-US" spc="-15" dirty="0" smtClean="0">
                <a:latin typeface="Arial"/>
                <a:cs typeface="Arial"/>
              </a:rPr>
              <a:t>a</a:t>
            </a:r>
            <a:r>
              <a:rPr lang="en-US" dirty="0" smtClean="0">
                <a:latin typeface="Arial"/>
                <a:cs typeface="Arial"/>
              </a:rPr>
              <a:t>dst</a:t>
            </a:r>
            <a:r>
              <a:rPr lang="en-US" spc="-15" dirty="0" smtClean="0">
                <a:latin typeface="Arial"/>
                <a:cs typeface="Arial"/>
              </a:rPr>
              <a:t>o</a:t>
            </a:r>
            <a:r>
              <a:rPr lang="en-US" dirty="0" smtClean="0">
                <a:latin typeface="Arial"/>
                <a:cs typeface="Arial"/>
              </a:rPr>
              <a:t>n</a:t>
            </a:r>
            <a:r>
              <a:rPr lang="en-US" spc="-10" dirty="0" smtClean="0">
                <a:latin typeface="Arial"/>
                <a:cs typeface="Arial"/>
              </a:rPr>
              <a:t>e, M</a:t>
            </a:r>
            <a:r>
              <a:rPr lang="en-US" spc="-15" dirty="0" smtClean="0">
                <a:latin typeface="Arial"/>
                <a:cs typeface="Arial"/>
              </a:rPr>
              <a:t>a</a:t>
            </a:r>
            <a:r>
              <a:rPr lang="en-US" dirty="0" smtClean="0">
                <a:latin typeface="Arial"/>
                <a:cs typeface="Arial"/>
              </a:rPr>
              <a:t>rkers or Niche Covers </a:t>
            </a:r>
          </a:p>
          <a:p>
            <a:pPr marL="469900" indent="-457200">
              <a:lnSpc>
                <a:spcPct val="100000"/>
              </a:lnSpc>
              <a:spcBef>
                <a:spcPts val="660"/>
              </a:spcBef>
              <a:buFont typeface="Wingdings" panose="05000000000000000000" pitchFamily="2" charset="2"/>
              <a:buChar char="Ø"/>
              <a:tabLst>
                <a:tab pos="356235" algn="l"/>
              </a:tabLst>
            </a:pPr>
            <a:r>
              <a:rPr lang="en-US" dirty="0" smtClean="0">
                <a:latin typeface="Arial"/>
                <a:cs typeface="Arial"/>
              </a:rPr>
              <a:t>Bronze Medallion </a:t>
            </a:r>
            <a:endParaRPr lang="en-US" sz="1100" dirty="0" smtClean="0">
              <a:latin typeface="Arial"/>
              <a:cs typeface="Arial"/>
            </a:endParaRPr>
          </a:p>
          <a:p>
            <a:pPr marL="469900" indent="-457200">
              <a:spcBef>
                <a:spcPts val="660"/>
              </a:spcBef>
              <a:buFont typeface="Wingdings" panose="05000000000000000000" pitchFamily="2" charset="2"/>
              <a:buChar char="Ø"/>
              <a:tabLst>
                <a:tab pos="356235" algn="l"/>
              </a:tabLst>
            </a:pPr>
            <a:r>
              <a:rPr lang="en-US" dirty="0" smtClean="0">
                <a:latin typeface="Arial"/>
                <a:cs typeface="Arial"/>
              </a:rPr>
              <a:t>Presid</a:t>
            </a:r>
            <a:r>
              <a:rPr lang="en-US" spc="-15" dirty="0" smtClean="0">
                <a:latin typeface="Arial"/>
                <a:cs typeface="Arial"/>
              </a:rPr>
              <a:t>e</a:t>
            </a:r>
            <a:r>
              <a:rPr lang="en-US" dirty="0" smtClean="0">
                <a:latin typeface="Arial"/>
                <a:cs typeface="Arial"/>
              </a:rPr>
              <a:t>nt</a:t>
            </a:r>
            <a:r>
              <a:rPr lang="en-US" spc="-15" dirty="0" smtClean="0">
                <a:latin typeface="Arial"/>
                <a:cs typeface="Arial"/>
              </a:rPr>
              <a:t>i</a:t>
            </a:r>
            <a:r>
              <a:rPr lang="en-US" dirty="0" smtClean="0">
                <a:latin typeface="Arial"/>
                <a:cs typeface="Arial"/>
              </a:rPr>
              <a:t>al</a:t>
            </a:r>
            <a:r>
              <a:rPr lang="en-US" spc="-10" dirty="0" smtClean="0">
                <a:latin typeface="Arial"/>
                <a:cs typeface="Arial"/>
              </a:rPr>
              <a:t> </a:t>
            </a:r>
            <a:r>
              <a:rPr lang="en-US" dirty="0" smtClean="0">
                <a:latin typeface="Arial"/>
                <a:cs typeface="Arial"/>
              </a:rPr>
              <a:t>Me</a:t>
            </a:r>
            <a:r>
              <a:rPr lang="en-US" spc="-10" dirty="0" smtClean="0">
                <a:latin typeface="Arial"/>
                <a:cs typeface="Arial"/>
              </a:rPr>
              <a:t>m</a:t>
            </a:r>
            <a:r>
              <a:rPr lang="en-US" dirty="0" smtClean="0">
                <a:latin typeface="Arial"/>
                <a:cs typeface="Arial"/>
              </a:rPr>
              <a:t>ori</a:t>
            </a:r>
            <a:r>
              <a:rPr lang="en-US" spc="-15" dirty="0" smtClean="0">
                <a:latin typeface="Arial"/>
                <a:cs typeface="Arial"/>
              </a:rPr>
              <a:t>a</a:t>
            </a:r>
            <a:r>
              <a:rPr lang="en-US" dirty="0" smtClean="0">
                <a:latin typeface="Arial"/>
                <a:cs typeface="Arial"/>
              </a:rPr>
              <a:t>l</a:t>
            </a:r>
            <a:r>
              <a:rPr lang="en-US" spc="-25" dirty="0" smtClean="0">
                <a:latin typeface="Arial"/>
                <a:cs typeface="Arial"/>
              </a:rPr>
              <a:t> </a:t>
            </a:r>
            <a:r>
              <a:rPr lang="en-US" dirty="0" smtClean="0">
                <a:latin typeface="Arial"/>
                <a:cs typeface="Arial"/>
              </a:rPr>
              <a:t>Certi</a:t>
            </a:r>
            <a:r>
              <a:rPr lang="en-US" spc="-10" dirty="0" smtClean="0">
                <a:latin typeface="Arial"/>
                <a:cs typeface="Arial"/>
              </a:rPr>
              <a:t>f</a:t>
            </a:r>
            <a:r>
              <a:rPr lang="en-US" dirty="0" smtClean="0">
                <a:latin typeface="Arial"/>
                <a:cs typeface="Arial"/>
              </a:rPr>
              <a:t>icate </a:t>
            </a:r>
          </a:p>
          <a:p>
            <a:pPr marL="469900" indent="-457200">
              <a:lnSpc>
                <a:spcPts val="3810"/>
              </a:lnSpc>
              <a:spcBef>
                <a:spcPts val="770"/>
              </a:spcBef>
              <a:buFont typeface="Wingdings" panose="05000000000000000000" pitchFamily="2" charset="2"/>
              <a:buChar char="Ø"/>
              <a:tabLst>
                <a:tab pos="356235" algn="l"/>
              </a:tabLst>
            </a:pPr>
            <a:r>
              <a:rPr lang="en-US" dirty="0" smtClean="0">
                <a:latin typeface="Arial"/>
                <a:cs typeface="Arial"/>
              </a:rPr>
              <a:t>U.S.</a:t>
            </a:r>
            <a:r>
              <a:rPr lang="en-US" spc="-15" dirty="0" smtClean="0">
                <a:latin typeface="Arial"/>
                <a:cs typeface="Arial"/>
              </a:rPr>
              <a:t> </a:t>
            </a:r>
            <a:r>
              <a:rPr lang="en-US" dirty="0" smtClean="0">
                <a:latin typeface="Arial"/>
                <a:cs typeface="Arial"/>
              </a:rPr>
              <a:t>Fl</a:t>
            </a:r>
            <a:r>
              <a:rPr lang="en-US" spc="-15" dirty="0" smtClean="0">
                <a:latin typeface="Arial"/>
                <a:cs typeface="Arial"/>
              </a:rPr>
              <a:t>a</a:t>
            </a:r>
            <a:r>
              <a:rPr lang="en-US" dirty="0" smtClean="0">
                <a:latin typeface="Arial"/>
                <a:cs typeface="Arial"/>
              </a:rPr>
              <a:t>g </a:t>
            </a:r>
          </a:p>
          <a:p>
            <a:pPr marL="469900" indent="-457200">
              <a:lnSpc>
                <a:spcPts val="3810"/>
              </a:lnSpc>
              <a:spcBef>
                <a:spcPts val="770"/>
              </a:spcBef>
              <a:buFont typeface="Wingdings" panose="05000000000000000000" pitchFamily="2" charset="2"/>
              <a:buChar char="Ø"/>
              <a:tabLst>
                <a:tab pos="356235" algn="l"/>
              </a:tabLst>
            </a:pPr>
            <a:r>
              <a:rPr lang="en-US" dirty="0" smtClean="0">
                <a:latin typeface="Arial"/>
                <a:cs typeface="Arial"/>
              </a:rPr>
              <a:t>Military Funeral Honors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9</a:t>
            </a:fld>
            <a:endParaRPr lang="en-US"/>
          </a:p>
        </p:txBody>
      </p:sp>
    </p:spTree>
    <p:extLst>
      <p:ext uri="{BB962C8B-B14F-4D97-AF65-F5344CB8AC3E}">
        <p14:creationId xmlns:p14="http://schemas.microsoft.com/office/powerpoint/2010/main" val="13257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299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77940"/>
            <a:ext cx="2103120" cy="342900"/>
          </a:xfrm>
          <a:prstGeom prst="rect">
            <a:avLst/>
          </a:prstGeom>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3408426" y="6460594"/>
            <a:ext cx="2324100" cy="177800"/>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7DF81B-72D6-4114-9609-96DD421B9E7E}" type="slidenum">
              <a:rPr lang="en-US"/>
              <a:pPr>
                <a:defRPr/>
              </a:pPr>
              <a:t>‹#›</a:t>
            </a:fld>
            <a:endParaRPr lang="en-US" dirty="0"/>
          </a:p>
        </p:txBody>
      </p:sp>
    </p:spTree>
    <p:extLst>
      <p:ext uri="{BB962C8B-B14F-4D97-AF65-F5344CB8AC3E}">
        <p14:creationId xmlns:p14="http://schemas.microsoft.com/office/powerpoint/2010/main" val="299437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35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7717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377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26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875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032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408426" y="6460594"/>
            <a:ext cx="2324100" cy="177800"/>
          </a:xfrm>
          <a:prstGeom prst="rect">
            <a:avLst/>
          </a:prstGeom>
        </p:spPr>
        <p:txBody>
          <a:bodyPr lIns="0" tIns="0" rIns="0" bIns="0"/>
          <a:lstStyle>
            <a:lvl1pPr>
              <a:defRPr sz="1200" b="0" i="0">
                <a:solidFill>
                  <a:srgbClr val="888888"/>
                </a:solidFill>
                <a:latin typeface="Arial"/>
                <a:cs typeface="Arial"/>
              </a:defRPr>
            </a:lvl1pPr>
          </a:lstStyle>
          <a:p>
            <a:pPr marL="12700">
              <a:lnSpc>
                <a:spcPct val="100000"/>
              </a:lnSpc>
            </a:pPr>
            <a:endParaRPr dirty="0"/>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t>‹#›</a:t>
            </a:fld>
            <a:endParaRPr spc="-10" dirty="0"/>
          </a:p>
        </p:txBody>
      </p:sp>
    </p:spTree>
    <p:extLst>
      <p:ext uri="{BB962C8B-B14F-4D97-AF65-F5344CB8AC3E}">
        <p14:creationId xmlns:p14="http://schemas.microsoft.com/office/powerpoint/2010/main" val="342947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408426" y="6460594"/>
            <a:ext cx="2324100" cy="177800"/>
          </a:xfrm>
          <a:prstGeom prst="rect">
            <a:avLst/>
          </a:prstGeom>
        </p:spPr>
        <p:txBody>
          <a:bodyPr lIns="0" tIns="0" rIns="0" bIns="0"/>
          <a:lstStyle>
            <a:lvl1pPr>
              <a:defRPr sz="1200" b="0" i="0">
                <a:solidFill>
                  <a:srgbClr val="888888"/>
                </a:solidFill>
                <a:latin typeface="Arial"/>
                <a:cs typeface="Arial"/>
              </a:defRPr>
            </a:lvl1pPr>
          </a:lstStyle>
          <a:p>
            <a:pPr marL="12700">
              <a:lnSpc>
                <a:spcPct val="100000"/>
              </a:lnSpc>
            </a:pPr>
            <a:endParaRPr dirty="0"/>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t>‹#›</a:t>
            </a:fld>
            <a:endParaRPr spc="-10" dirty="0"/>
          </a:p>
        </p:txBody>
      </p:sp>
    </p:spTree>
    <p:extLst>
      <p:ext uri="{BB962C8B-B14F-4D97-AF65-F5344CB8AC3E}">
        <p14:creationId xmlns:p14="http://schemas.microsoft.com/office/powerpoint/2010/main" val="187116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pic>
          <p:nvPicPr>
            <p:cNvPr id="10" name="Picture 9" descr="myVa.White.Vector.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2014" y="6372029"/>
              <a:ext cx="816015" cy="415925"/>
            </a:xfrm>
            <a:prstGeom prst="rect">
              <a:avLst/>
            </a:prstGeom>
          </p:spPr>
        </p:pic>
      </p:grpSp>
      <p:sp>
        <p:nvSpPr>
          <p:cNvPr id="6" name="Slide Number Placeholder 5"/>
          <p:cNvSpPr>
            <a:spLocks noGrp="1"/>
          </p:cNvSpPr>
          <p:nvPr>
            <p:ph type="sldNum" sz="quarter" idx="4"/>
          </p:nvPr>
        </p:nvSpPr>
        <p:spPr>
          <a:xfrm>
            <a:off x="6937830" y="6400138"/>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259251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17.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17.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sam.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14155" cy="6858000"/>
          </a:xfrm>
          <a:prstGeom prst="rect">
            <a:avLst/>
          </a:prstGeom>
        </p:spPr>
        <p:txBody>
          <a:bodyPr vert="horz" wrap="square" lIns="0" tIns="0" rIns="0" bIns="0" rtlCol="0">
            <a:spAutoFit/>
          </a:bodyPr>
          <a:lstStyle/>
          <a:p>
            <a:pPr marR="511175" algn="r">
              <a:lnSpc>
                <a:spcPct val="100000"/>
              </a:lnSpc>
            </a:pPr>
            <a:r>
              <a:rPr sz="1200" spc="-10" dirty="0">
                <a:solidFill>
                  <a:srgbClr val="888888"/>
                </a:solidFill>
                <a:latin typeface="Calibri"/>
                <a:cs typeface="Calibri"/>
              </a:rPr>
              <a:t>1</a:t>
            </a:r>
            <a:endParaRPr sz="1200">
              <a:latin typeface="Calibri"/>
              <a:cs typeface="Calibri"/>
            </a:endParaRPr>
          </a:p>
        </p:txBody>
      </p:sp>
      <p:sp>
        <p:nvSpPr>
          <p:cNvPr id="3" name="object 3"/>
          <p:cNvSpPr/>
          <p:nvPr/>
        </p:nvSpPr>
        <p:spPr>
          <a:xfrm>
            <a:off x="-2639" y="0"/>
            <a:ext cx="9113982" cy="685799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200400" y="3276600"/>
            <a:ext cx="5582466" cy="1538883"/>
          </a:xfrm>
          <a:prstGeom prst="rect">
            <a:avLst/>
          </a:prstGeom>
        </p:spPr>
        <p:txBody>
          <a:bodyPr vert="horz" wrap="square" lIns="0" tIns="0" rIns="0" bIns="0" rtlCol="0">
            <a:spAutoFit/>
          </a:bodyPr>
          <a:lstStyle/>
          <a:p>
            <a:pPr marL="12700">
              <a:lnSpc>
                <a:spcPct val="100000"/>
              </a:lnSpc>
            </a:pPr>
            <a:r>
              <a:rPr lang="en-US" sz="2000" b="1" dirty="0" smtClean="0">
                <a:latin typeface="Arial"/>
                <a:cs typeface="Arial"/>
              </a:rPr>
              <a:t>Advanced Briefing to Industry (APBI)</a:t>
            </a:r>
          </a:p>
          <a:p>
            <a:pPr marL="12700">
              <a:lnSpc>
                <a:spcPct val="100000"/>
              </a:lnSpc>
            </a:pPr>
            <a:r>
              <a:rPr lang="en-US" sz="2000" b="1" dirty="0" smtClean="0">
                <a:latin typeface="Arial"/>
                <a:cs typeface="Arial"/>
              </a:rPr>
              <a:t/>
            </a:r>
            <a:br>
              <a:rPr lang="en-US" sz="2000" b="1" dirty="0" smtClean="0">
                <a:latin typeface="Arial"/>
                <a:cs typeface="Arial"/>
              </a:rPr>
            </a:br>
            <a:r>
              <a:rPr sz="2000" b="1" dirty="0" smtClean="0">
                <a:latin typeface="Arial"/>
                <a:cs typeface="Arial"/>
              </a:rPr>
              <a:t>M</a:t>
            </a:r>
            <a:r>
              <a:rPr lang="en-US" sz="2000" b="1" dirty="0" smtClean="0">
                <a:latin typeface="Arial"/>
                <a:cs typeface="Arial"/>
              </a:rPr>
              <a:t>s</a:t>
            </a:r>
            <a:r>
              <a:rPr sz="2000" b="1" dirty="0" smtClean="0">
                <a:latin typeface="Arial"/>
                <a:cs typeface="Arial"/>
              </a:rPr>
              <a:t>.</a:t>
            </a:r>
            <a:r>
              <a:rPr lang="en-US" sz="2000" b="1" dirty="0" smtClean="0">
                <a:latin typeface="Arial"/>
                <a:cs typeface="Arial"/>
              </a:rPr>
              <a:t> Anita </a:t>
            </a:r>
            <a:r>
              <a:rPr lang="en-US" sz="2000" b="1" dirty="0" smtClean="0">
                <a:latin typeface="Arial"/>
                <a:cs typeface="Arial"/>
              </a:rPr>
              <a:t>R. Hanson</a:t>
            </a:r>
            <a:r>
              <a:rPr lang="en-US" sz="2000" b="1" dirty="0" smtClean="0">
                <a:latin typeface="Arial"/>
                <a:cs typeface="Arial"/>
              </a:rPr>
              <a:t/>
            </a:r>
            <a:br>
              <a:rPr lang="en-US" sz="2000" b="1" dirty="0" smtClean="0">
                <a:latin typeface="Arial"/>
                <a:cs typeface="Arial"/>
              </a:rPr>
            </a:br>
            <a:r>
              <a:rPr lang="en-US" sz="2000" b="1" dirty="0" smtClean="0">
                <a:latin typeface="Arial"/>
                <a:cs typeface="Arial"/>
              </a:rPr>
              <a:t>Deputy Under </a:t>
            </a:r>
            <a:r>
              <a:rPr sz="2000" b="1" dirty="0" smtClean="0">
                <a:latin typeface="Arial"/>
                <a:cs typeface="Arial"/>
              </a:rPr>
              <a:t>Secret</a:t>
            </a:r>
            <a:r>
              <a:rPr sz="2000" b="1" spc="5" dirty="0" smtClean="0">
                <a:latin typeface="Arial"/>
                <a:cs typeface="Arial"/>
              </a:rPr>
              <a:t>a</a:t>
            </a:r>
            <a:r>
              <a:rPr sz="2000" b="1" dirty="0" smtClean="0">
                <a:latin typeface="Arial"/>
                <a:cs typeface="Arial"/>
              </a:rPr>
              <a:t>ry</a:t>
            </a:r>
            <a:r>
              <a:rPr sz="2000" b="1" spc="-35" dirty="0" smtClean="0">
                <a:latin typeface="Arial"/>
                <a:cs typeface="Arial"/>
              </a:rPr>
              <a:t> </a:t>
            </a:r>
            <a:r>
              <a:rPr sz="2000" b="1" dirty="0">
                <a:latin typeface="Arial"/>
                <a:cs typeface="Arial"/>
              </a:rPr>
              <a:t>for</a:t>
            </a:r>
            <a:r>
              <a:rPr sz="2000" b="1" spc="-20" dirty="0">
                <a:latin typeface="Arial"/>
                <a:cs typeface="Arial"/>
              </a:rPr>
              <a:t> </a:t>
            </a:r>
            <a:r>
              <a:rPr lang="en-US" sz="2000" b="1" spc="-20" dirty="0" smtClean="0">
                <a:latin typeface="Arial"/>
                <a:cs typeface="Arial"/>
              </a:rPr>
              <a:t>Management</a:t>
            </a:r>
            <a:endParaRPr sz="2000" dirty="0">
              <a:latin typeface="Arial"/>
              <a:cs typeface="Arial"/>
            </a:endParaRPr>
          </a:p>
          <a:p>
            <a:pPr marL="12700">
              <a:lnSpc>
                <a:spcPct val="100000"/>
              </a:lnSpc>
            </a:pPr>
            <a:r>
              <a:rPr lang="en-US" sz="2000" b="1" dirty="0" smtClean="0">
                <a:latin typeface="Arial"/>
                <a:cs typeface="Arial"/>
              </a:rPr>
              <a:t>December 10, 2015</a:t>
            </a:r>
            <a:endParaRPr sz="2000" dirty="0">
              <a:latin typeface="Arial"/>
              <a:cs typeface="Arial"/>
            </a:endParaRPr>
          </a:p>
        </p:txBody>
      </p:sp>
      <p:sp>
        <p:nvSpPr>
          <p:cNvPr id="5" name="object 5"/>
          <p:cNvSpPr txBox="1"/>
          <p:nvPr/>
        </p:nvSpPr>
        <p:spPr>
          <a:xfrm>
            <a:off x="2237921" y="2648490"/>
            <a:ext cx="6544945" cy="492443"/>
          </a:xfrm>
          <a:prstGeom prst="rect">
            <a:avLst/>
          </a:prstGeom>
        </p:spPr>
        <p:txBody>
          <a:bodyPr vert="horz" wrap="square" lIns="0" tIns="0" rIns="0" bIns="0" rtlCol="0">
            <a:spAutoFit/>
          </a:bodyPr>
          <a:lstStyle/>
          <a:p>
            <a:pPr marL="12700">
              <a:lnSpc>
                <a:spcPct val="100000"/>
              </a:lnSpc>
            </a:pPr>
            <a:r>
              <a:rPr sz="3200" b="1" i="1" dirty="0" smtClean="0">
                <a:latin typeface="Arial"/>
                <a:cs typeface="Arial"/>
              </a:rPr>
              <a:t>1</a:t>
            </a:r>
            <a:r>
              <a:rPr sz="3200" b="1" i="1" spc="-10" dirty="0" smtClean="0">
                <a:latin typeface="Arial"/>
                <a:cs typeface="Arial"/>
              </a:rPr>
              <a:t>5</a:t>
            </a:r>
            <a:r>
              <a:rPr lang="en-US" sz="3200" b="1" i="1" spc="-10" dirty="0" smtClean="0">
                <a:latin typeface="Arial"/>
                <a:cs typeface="Arial"/>
              </a:rPr>
              <a:t>0</a:t>
            </a:r>
            <a:r>
              <a:rPr sz="3200" b="1" i="1" spc="-70" dirty="0" smtClean="0">
                <a:latin typeface="Arial"/>
                <a:cs typeface="Arial"/>
              </a:rPr>
              <a:t> </a:t>
            </a:r>
            <a:r>
              <a:rPr sz="3200" b="1" i="1" spc="-125" dirty="0">
                <a:latin typeface="Arial"/>
                <a:cs typeface="Arial"/>
              </a:rPr>
              <a:t>Y</a:t>
            </a:r>
            <a:r>
              <a:rPr sz="3200" b="1" i="1" dirty="0">
                <a:latin typeface="Arial"/>
                <a:cs typeface="Arial"/>
              </a:rPr>
              <a:t>e</a:t>
            </a:r>
            <a:r>
              <a:rPr sz="3200" b="1" i="1" spc="-10" dirty="0">
                <a:latin typeface="Arial"/>
                <a:cs typeface="Arial"/>
              </a:rPr>
              <a:t>a</a:t>
            </a:r>
            <a:r>
              <a:rPr sz="3200" b="1" i="1" dirty="0">
                <a:latin typeface="Arial"/>
                <a:cs typeface="Arial"/>
              </a:rPr>
              <a:t>rs of</a:t>
            </a:r>
            <a:r>
              <a:rPr sz="3200" b="1" i="1" spc="-25" dirty="0">
                <a:latin typeface="Arial"/>
                <a:cs typeface="Arial"/>
              </a:rPr>
              <a:t> </a:t>
            </a:r>
            <a:r>
              <a:rPr sz="3200" b="1" i="1" dirty="0">
                <a:latin typeface="Arial"/>
                <a:cs typeface="Arial"/>
              </a:rPr>
              <a:t>Kee</a:t>
            </a:r>
            <a:r>
              <a:rPr sz="3200" b="1" i="1" spc="-10" dirty="0">
                <a:latin typeface="Arial"/>
                <a:cs typeface="Arial"/>
              </a:rPr>
              <a:t>p</a:t>
            </a:r>
            <a:r>
              <a:rPr sz="3200" b="1" i="1" dirty="0">
                <a:latin typeface="Arial"/>
                <a:cs typeface="Arial"/>
              </a:rPr>
              <a:t>ing</a:t>
            </a:r>
            <a:r>
              <a:rPr sz="3200" b="1" i="1" spc="-35" dirty="0">
                <a:latin typeface="Arial"/>
                <a:cs typeface="Arial"/>
              </a:rPr>
              <a:t> </a:t>
            </a:r>
            <a:r>
              <a:rPr sz="3200" b="1" i="1" dirty="0">
                <a:latin typeface="Arial"/>
                <a:cs typeface="Arial"/>
              </a:rPr>
              <a:t>the</a:t>
            </a:r>
            <a:r>
              <a:rPr sz="3200" b="1" i="1" spc="-20" dirty="0">
                <a:latin typeface="Arial"/>
                <a:cs typeface="Arial"/>
              </a:rPr>
              <a:t> </a:t>
            </a:r>
            <a:r>
              <a:rPr sz="3200" b="1" i="1" dirty="0">
                <a:latin typeface="Arial"/>
                <a:cs typeface="Arial"/>
              </a:rPr>
              <a:t>Promi</a:t>
            </a:r>
            <a:r>
              <a:rPr sz="3200" b="1" i="1" spc="-15" dirty="0">
                <a:latin typeface="Arial"/>
                <a:cs typeface="Arial"/>
              </a:rPr>
              <a:t>s</a:t>
            </a:r>
            <a:r>
              <a:rPr sz="3200" b="1" i="1" dirty="0">
                <a:latin typeface="Arial"/>
                <a:cs typeface="Arial"/>
              </a:rPr>
              <a:t>e</a:t>
            </a:r>
            <a:endParaRPr sz="3200" dirty="0">
              <a:latin typeface="Arial"/>
              <a:cs typeface="Arial"/>
            </a:endParaRPr>
          </a:p>
        </p:txBody>
      </p:sp>
      <p:pic>
        <p:nvPicPr>
          <p:cNvPr id="1026" name="Picture 2" descr="C:\Users\cemcotherej\Desktop\icarelogo.jpg"/>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75928" y="1329958"/>
            <a:ext cx="1762125" cy="128587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a:spLocks noGrp="1"/>
          </p:cNvSpPr>
          <p:nvPr>
            <p:ph type="sldNum" sz="quarter" idx="4294967295"/>
          </p:nvPr>
        </p:nvSpPr>
        <p:spPr>
          <a:xfrm>
            <a:off x="8382000" y="6465214"/>
            <a:ext cx="391286" cy="200986"/>
          </a:xfrm>
          <a:prstGeom prst="rect">
            <a:avLst/>
          </a:prstGeom>
        </p:spPr>
        <p:txBody>
          <a:bodyPr/>
          <a:lstStyle/>
          <a:p>
            <a:pPr marL="102870">
              <a:lnSpc>
                <a:spcPct val="100000"/>
              </a:lnSpc>
            </a:pPr>
            <a:fld id="{81D60167-4931-47E6-BA6A-407CBD079E47}" type="slidenum">
              <a:rPr lang="en-US" spc="-10" smtClean="0"/>
              <a:t>1</a:t>
            </a:fld>
            <a:endParaRPr lang="en-US" spc="-10" dirty="0"/>
          </a:p>
        </p:txBody>
      </p:sp>
    </p:spTree>
    <p:extLst>
      <p:ext uri="{BB962C8B-B14F-4D97-AF65-F5344CB8AC3E}">
        <p14:creationId xmlns:p14="http://schemas.microsoft.com/office/powerpoint/2010/main" val="1325990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545236" y="372799"/>
            <a:ext cx="8358327" cy="984885"/>
          </a:xfrm>
          <a:prstGeom prst="rect">
            <a:avLst/>
          </a:prstGeom>
        </p:spPr>
        <p:txBody>
          <a:bodyPr vert="horz" wrap="square" lIns="0" tIns="0" rIns="0" bIns="0" rtlCol="0">
            <a:spAutoFit/>
          </a:bodyPr>
          <a:lstStyle>
            <a:lvl1pPr>
              <a:defRPr sz="3200" b="0" i="0">
                <a:solidFill>
                  <a:schemeClr val="tx1"/>
                </a:solidFill>
                <a:latin typeface="Arial"/>
                <a:ea typeface="+mj-ea"/>
                <a:cs typeface="Arial"/>
              </a:defRPr>
            </a:lvl1pPr>
          </a:lstStyle>
          <a:p>
            <a:pPr marL="116839" algn="ctr"/>
            <a:r>
              <a:rPr lang="en-US" b="1" kern="0" spc="-35" dirty="0" smtClean="0"/>
              <a:t>Am</a:t>
            </a:r>
            <a:r>
              <a:rPr lang="en-US" b="1" kern="0" spc="-40" dirty="0" smtClean="0"/>
              <a:t>e</a:t>
            </a:r>
            <a:r>
              <a:rPr lang="en-US" b="1" kern="0" spc="-20" dirty="0" smtClean="0"/>
              <a:t>rican</a:t>
            </a:r>
            <a:r>
              <a:rPr lang="en-US" b="1" kern="0" spc="30" dirty="0" smtClean="0"/>
              <a:t> </a:t>
            </a:r>
            <a:r>
              <a:rPr lang="en-US" b="1" kern="0" spc="-30" dirty="0" smtClean="0"/>
              <a:t>C</a:t>
            </a:r>
            <a:r>
              <a:rPr lang="en-US" b="1" kern="0" spc="-40" dirty="0" smtClean="0"/>
              <a:t>u</a:t>
            </a:r>
            <a:r>
              <a:rPr lang="en-US" b="1" kern="0" spc="-20" dirty="0" smtClean="0"/>
              <a:t>sto</a:t>
            </a:r>
            <a:r>
              <a:rPr lang="en-US" b="1" kern="0" spc="-55" dirty="0" smtClean="0"/>
              <a:t>m</a:t>
            </a:r>
            <a:r>
              <a:rPr lang="en-US" b="1" kern="0" spc="-20" dirty="0" smtClean="0"/>
              <a:t>er</a:t>
            </a:r>
            <a:endParaRPr lang="en-US" kern="0" dirty="0" smtClean="0"/>
          </a:p>
          <a:p>
            <a:pPr marL="115570" algn="ctr"/>
            <a:r>
              <a:rPr lang="en-US" b="1" kern="0" spc="-20" dirty="0" smtClean="0"/>
              <a:t>Satisfaction</a:t>
            </a:r>
            <a:r>
              <a:rPr lang="en-US" b="1" kern="0" spc="15" dirty="0" smtClean="0"/>
              <a:t> </a:t>
            </a:r>
            <a:r>
              <a:rPr lang="en-US" b="1" kern="0" spc="-25" dirty="0" smtClean="0"/>
              <a:t>Index</a:t>
            </a:r>
            <a:r>
              <a:rPr lang="en-US" b="1" kern="0" spc="-5" dirty="0" smtClean="0"/>
              <a:t> </a:t>
            </a:r>
            <a:r>
              <a:rPr lang="en-US" b="1" kern="0" spc="-25" dirty="0" smtClean="0"/>
              <a:t>(ACSI)</a:t>
            </a:r>
            <a:endParaRPr lang="en-US" kern="0" dirty="0"/>
          </a:p>
        </p:txBody>
      </p:sp>
      <p:sp>
        <p:nvSpPr>
          <p:cNvPr id="7" name="object 3"/>
          <p:cNvSpPr txBox="1"/>
          <p:nvPr/>
        </p:nvSpPr>
        <p:spPr>
          <a:xfrm>
            <a:off x="726440" y="1694004"/>
            <a:ext cx="7838440" cy="2231380"/>
          </a:xfrm>
          <a:prstGeom prst="rect">
            <a:avLst/>
          </a:prstGeom>
        </p:spPr>
        <p:txBody>
          <a:bodyPr vert="horz" wrap="square" lIns="0" tIns="0" rIns="0" bIns="0" rtlCol="0">
            <a:spAutoFit/>
          </a:bodyPr>
          <a:lstStyle/>
          <a:p>
            <a:pPr marL="12700" algn="ctr">
              <a:lnSpc>
                <a:spcPct val="100000"/>
              </a:lnSpc>
              <a:tabLst>
                <a:tab pos="356235" algn="l"/>
                <a:tab pos="2996565" algn="l"/>
              </a:tabLst>
            </a:pPr>
            <a:r>
              <a:rPr sz="2800" dirty="0">
                <a:latin typeface="Arial"/>
                <a:cs typeface="Arial"/>
              </a:rPr>
              <a:t>In</a:t>
            </a:r>
            <a:r>
              <a:rPr sz="2800" spc="-10" dirty="0">
                <a:latin typeface="Arial"/>
                <a:cs typeface="Arial"/>
              </a:rPr>
              <a:t> 2</a:t>
            </a:r>
            <a:r>
              <a:rPr sz="2800" dirty="0">
                <a:latin typeface="Arial"/>
                <a:cs typeface="Arial"/>
              </a:rPr>
              <a:t>0</a:t>
            </a:r>
            <a:r>
              <a:rPr sz="2800" spc="-15" dirty="0">
                <a:latin typeface="Arial"/>
                <a:cs typeface="Arial"/>
              </a:rPr>
              <a:t>1</a:t>
            </a:r>
            <a:r>
              <a:rPr sz="2800" dirty="0">
                <a:latin typeface="Arial"/>
                <a:cs typeface="Arial"/>
              </a:rPr>
              <a:t>3,</a:t>
            </a:r>
            <a:r>
              <a:rPr sz="2800" spc="-25" dirty="0">
                <a:latin typeface="Arial"/>
                <a:cs typeface="Arial"/>
              </a:rPr>
              <a:t> </a:t>
            </a:r>
            <a:r>
              <a:rPr sz="2800" dirty="0" smtClean="0">
                <a:latin typeface="Arial"/>
                <a:cs typeface="Arial"/>
              </a:rPr>
              <a:t>NCA</a:t>
            </a:r>
            <a:r>
              <a:rPr lang="en-US" sz="2800" dirty="0" smtClean="0">
                <a:latin typeface="Arial"/>
                <a:cs typeface="Arial"/>
              </a:rPr>
              <a:t> </a:t>
            </a:r>
            <a:r>
              <a:rPr sz="2800" spc="-15" dirty="0" smtClean="0">
                <a:latin typeface="Arial"/>
                <a:cs typeface="Arial"/>
              </a:rPr>
              <a:t>a</a:t>
            </a:r>
            <a:r>
              <a:rPr sz="2800" dirty="0" smtClean="0">
                <a:latin typeface="Arial"/>
                <a:cs typeface="Arial"/>
              </a:rPr>
              <a:t>g</a:t>
            </a:r>
            <a:r>
              <a:rPr sz="2800" spc="-15" dirty="0" smtClean="0">
                <a:latin typeface="Arial"/>
                <a:cs typeface="Arial"/>
              </a:rPr>
              <a:t>a</a:t>
            </a:r>
            <a:r>
              <a:rPr sz="2800" dirty="0" smtClean="0">
                <a:latin typeface="Arial"/>
                <a:cs typeface="Arial"/>
              </a:rPr>
              <a:t>in</a:t>
            </a:r>
            <a:r>
              <a:rPr sz="2800" spc="-10" dirty="0" smtClean="0">
                <a:latin typeface="Arial"/>
                <a:cs typeface="Arial"/>
              </a:rPr>
              <a:t> </a:t>
            </a:r>
            <a:r>
              <a:rPr sz="2800" spc="-10" dirty="0">
                <a:latin typeface="Arial"/>
                <a:cs typeface="Arial"/>
              </a:rPr>
              <a:t>a</a:t>
            </a:r>
            <a:r>
              <a:rPr sz="2800" dirty="0">
                <a:latin typeface="Arial"/>
                <a:cs typeface="Arial"/>
              </a:rPr>
              <a:t>chi</a:t>
            </a:r>
            <a:r>
              <a:rPr sz="2800" spc="-15" dirty="0">
                <a:latin typeface="Arial"/>
                <a:cs typeface="Arial"/>
              </a:rPr>
              <a:t>e</a:t>
            </a:r>
            <a:r>
              <a:rPr sz="2800" dirty="0">
                <a:latin typeface="Arial"/>
                <a:cs typeface="Arial"/>
              </a:rPr>
              <a:t>ved</a:t>
            </a:r>
            <a:r>
              <a:rPr sz="2800" spc="-25" dirty="0">
                <a:latin typeface="Arial"/>
                <a:cs typeface="Arial"/>
              </a:rPr>
              <a:t> </a:t>
            </a:r>
            <a:r>
              <a:rPr sz="2800" dirty="0">
                <a:latin typeface="Arial"/>
                <a:cs typeface="Arial"/>
              </a:rPr>
              <a:t>t</a:t>
            </a:r>
            <a:r>
              <a:rPr sz="2800" spc="-10" dirty="0">
                <a:latin typeface="Arial"/>
                <a:cs typeface="Arial"/>
              </a:rPr>
              <a:t>h</a:t>
            </a:r>
            <a:r>
              <a:rPr sz="2800" dirty="0">
                <a:latin typeface="Arial"/>
                <a:cs typeface="Arial"/>
              </a:rPr>
              <a:t>e</a:t>
            </a:r>
            <a:r>
              <a:rPr sz="2800" spc="-5" dirty="0">
                <a:latin typeface="Arial"/>
                <a:cs typeface="Arial"/>
              </a:rPr>
              <a:t> </a:t>
            </a:r>
            <a:r>
              <a:rPr sz="2800" b="1" dirty="0" smtClean="0">
                <a:latin typeface="Arial"/>
                <a:cs typeface="Arial"/>
              </a:rPr>
              <a:t>h</a:t>
            </a:r>
            <a:r>
              <a:rPr sz="2800" b="1" spc="-10" dirty="0" smtClean="0">
                <a:latin typeface="Arial"/>
                <a:cs typeface="Arial"/>
              </a:rPr>
              <a:t>i</a:t>
            </a:r>
            <a:r>
              <a:rPr sz="2800" b="1" dirty="0" smtClean="0">
                <a:latin typeface="Arial"/>
                <a:cs typeface="Arial"/>
              </a:rPr>
              <a:t>g</a:t>
            </a:r>
            <a:r>
              <a:rPr sz="2800" b="1" spc="-15" dirty="0" smtClean="0">
                <a:latin typeface="Arial"/>
                <a:cs typeface="Arial"/>
              </a:rPr>
              <a:t>h</a:t>
            </a:r>
            <a:r>
              <a:rPr sz="2800" b="1" dirty="0" smtClean="0">
                <a:latin typeface="Arial"/>
                <a:cs typeface="Arial"/>
              </a:rPr>
              <a:t>est</a:t>
            </a:r>
            <a:r>
              <a:rPr lang="en-US" sz="2800" b="1" dirty="0" smtClean="0">
                <a:latin typeface="Arial"/>
                <a:cs typeface="Arial"/>
              </a:rPr>
              <a:t> </a:t>
            </a:r>
            <a:r>
              <a:rPr sz="2800" b="1" dirty="0" smtClean="0">
                <a:latin typeface="Arial"/>
                <a:cs typeface="Arial"/>
              </a:rPr>
              <a:t>ra</a:t>
            </a:r>
            <a:r>
              <a:rPr sz="2800" b="1" spc="-10" dirty="0" smtClean="0">
                <a:latin typeface="Arial"/>
                <a:cs typeface="Arial"/>
              </a:rPr>
              <a:t>n</a:t>
            </a:r>
            <a:r>
              <a:rPr sz="2800" b="1" dirty="0" smtClean="0">
                <a:latin typeface="Arial"/>
                <a:cs typeface="Arial"/>
              </a:rPr>
              <a:t>king</a:t>
            </a:r>
            <a:r>
              <a:rPr sz="2800" b="1" spc="-25" dirty="0" smtClean="0">
                <a:latin typeface="Arial"/>
                <a:cs typeface="Arial"/>
              </a:rPr>
              <a:t> </a:t>
            </a:r>
            <a:r>
              <a:rPr sz="2800" b="1" dirty="0">
                <a:latin typeface="Arial"/>
                <a:cs typeface="Arial"/>
              </a:rPr>
              <a:t>of</a:t>
            </a:r>
            <a:r>
              <a:rPr sz="2800" b="1" spc="-10" dirty="0">
                <a:latin typeface="Arial"/>
                <a:cs typeface="Arial"/>
              </a:rPr>
              <a:t> </a:t>
            </a:r>
            <a:r>
              <a:rPr sz="2800" b="1" dirty="0">
                <a:latin typeface="Arial"/>
                <a:cs typeface="Arial"/>
              </a:rPr>
              <a:t>a</a:t>
            </a:r>
            <a:r>
              <a:rPr sz="2800" b="1" spc="-10" dirty="0">
                <a:latin typeface="Arial"/>
                <a:cs typeface="Arial"/>
              </a:rPr>
              <a:t>n</a:t>
            </a:r>
            <a:r>
              <a:rPr sz="2800" b="1" dirty="0">
                <a:latin typeface="Arial"/>
                <a:cs typeface="Arial"/>
              </a:rPr>
              <a:t>y </a:t>
            </a:r>
            <a:r>
              <a:rPr sz="2800" b="1" spc="-15" dirty="0">
                <a:latin typeface="Arial"/>
                <a:cs typeface="Arial"/>
              </a:rPr>
              <a:t>p</a:t>
            </a:r>
            <a:r>
              <a:rPr sz="2800" b="1" dirty="0">
                <a:latin typeface="Arial"/>
                <a:cs typeface="Arial"/>
              </a:rPr>
              <a:t>art</a:t>
            </a:r>
            <a:r>
              <a:rPr sz="2800" b="1" spc="-10" dirty="0">
                <a:latin typeface="Arial"/>
                <a:cs typeface="Arial"/>
              </a:rPr>
              <a:t>i</a:t>
            </a:r>
            <a:r>
              <a:rPr sz="2800" b="1" dirty="0">
                <a:latin typeface="Arial"/>
                <a:cs typeface="Arial"/>
              </a:rPr>
              <a:t>cipa</a:t>
            </a:r>
            <a:r>
              <a:rPr sz="2800" b="1" spc="-10" dirty="0">
                <a:latin typeface="Arial"/>
                <a:cs typeface="Arial"/>
              </a:rPr>
              <a:t>t</a:t>
            </a:r>
            <a:r>
              <a:rPr sz="2800" b="1" dirty="0">
                <a:latin typeface="Arial"/>
                <a:cs typeface="Arial"/>
              </a:rPr>
              <a:t>ing</a:t>
            </a:r>
            <a:r>
              <a:rPr sz="2800" b="1" spc="-30" dirty="0">
                <a:latin typeface="Arial"/>
                <a:cs typeface="Arial"/>
              </a:rPr>
              <a:t> </a:t>
            </a:r>
            <a:r>
              <a:rPr sz="2800" b="1" dirty="0" smtClean="0">
                <a:latin typeface="Arial"/>
                <a:cs typeface="Arial"/>
              </a:rPr>
              <a:t>or</a:t>
            </a:r>
            <a:r>
              <a:rPr sz="2800" b="1" spc="-10" dirty="0" smtClean="0">
                <a:latin typeface="Arial"/>
                <a:cs typeface="Arial"/>
              </a:rPr>
              <a:t>g</a:t>
            </a:r>
            <a:r>
              <a:rPr sz="2800" b="1" dirty="0" smtClean="0">
                <a:latin typeface="Arial"/>
                <a:cs typeface="Arial"/>
              </a:rPr>
              <a:t>a</a:t>
            </a:r>
            <a:r>
              <a:rPr sz="2800" b="1" spc="-10" dirty="0" smtClean="0">
                <a:latin typeface="Arial"/>
                <a:cs typeface="Arial"/>
              </a:rPr>
              <a:t>n</a:t>
            </a:r>
            <a:r>
              <a:rPr sz="2800" b="1" dirty="0" smtClean="0">
                <a:latin typeface="Arial"/>
                <a:cs typeface="Arial"/>
              </a:rPr>
              <a:t>izati</a:t>
            </a:r>
            <a:r>
              <a:rPr sz="2800" b="1" spc="-15" dirty="0" smtClean="0">
                <a:latin typeface="Arial"/>
                <a:cs typeface="Arial"/>
              </a:rPr>
              <a:t>o</a:t>
            </a:r>
            <a:r>
              <a:rPr sz="2800" b="1" dirty="0" smtClean="0">
                <a:latin typeface="Arial"/>
                <a:cs typeface="Arial"/>
              </a:rPr>
              <a:t>n</a:t>
            </a:r>
            <a:r>
              <a:rPr lang="en-US" sz="2800" b="1" dirty="0" smtClean="0">
                <a:latin typeface="Arial"/>
                <a:cs typeface="Arial"/>
              </a:rPr>
              <a:t> public or private</a:t>
            </a:r>
            <a:endParaRPr sz="2800" b="1" dirty="0">
              <a:latin typeface="Arial"/>
              <a:cs typeface="Arial"/>
            </a:endParaRPr>
          </a:p>
          <a:p>
            <a:pPr algn="ctr">
              <a:lnSpc>
                <a:spcPct val="100000"/>
              </a:lnSpc>
              <a:spcBef>
                <a:spcPts val="27"/>
              </a:spcBef>
            </a:pPr>
            <a:endParaRPr sz="2900" dirty="0">
              <a:latin typeface="Times New Roman"/>
              <a:cs typeface="Times New Roman"/>
            </a:endParaRPr>
          </a:p>
          <a:p>
            <a:pPr marL="12700" algn="ctr">
              <a:lnSpc>
                <a:spcPct val="100000"/>
              </a:lnSpc>
              <a:tabLst>
                <a:tab pos="356235" algn="l"/>
              </a:tabLst>
            </a:pPr>
            <a:r>
              <a:rPr sz="3200" dirty="0">
                <a:latin typeface="Arial"/>
                <a:cs typeface="Arial"/>
              </a:rPr>
              <a:t>Fif</a:t>
            </a:r>
            <a:r>
              <a:rPr sz="3200" spc="-10" dirty="0">
                <a:latin typeface="Arial"/>
                <a:cs typeface="Arial"/>
              </a:rPr>
              <a:t>t</a:t>
            </a:r>
            <a:r>
              <a:rPr sz="3200" dirty="0">
                <a:latin typeface="Arial"/>
                <a:cs typeface="Arial"/>
              </a:rPr>
              <a:t>h co</a:t>
            </a:r>
            <a:r>
              <a:rPr sz="3200" spc="-15" dirty="0">
                <a:latin typeface="Arial"/>
                <a:cs typeface="Arial"/>
              </a:rPr>
              <a:t>n</a:t>
            </a:r>
            <a:r>
              <a:rPr sz="3200" dirty="0">
                <a:latin typeface="Arial"/>
                <a:cs typeface="Arial"/>
              </a:rPr>
              <a:t>secutive</a:t>
            </a:r>
            <a:r>
              <a:rPr sz="3200" spc="-45" dirty="0">
                <a:latin typeface="Arial"/>
                <a:cs typeface="Arial"/>
              </a:rPr>
              <a:t> </a:t>
            </a:r>
            <a:r>
              <a:rPr sz="3200" dirty="0">
                <a:latin typeface="Arial"/>
                <a:cs typeface="Arial"/>
              </a:rPr>
              <a:t>tim</a:t>
            </a:r>
            <a:r>
              <a:rPr sz="3200" spc="-15" dirty="0">
                <a:latin typeface="Arial"/>
                <a:cs typeface="Arial"/>
              </a:rPr>
              <a:t>e</a:t>
            </a:r>
            <a:r>
              <a:rPr sz="3200" dirty="0">
                <a:latin typeface="Arial"/>
                <a:cs typeface="Arial"/>
              </a:rPr>
              <a:t>!</a:t>
            </a:r>
          </a:p>
        </p:txBody>
      </p:sp>
      <p:sp>
        <p:nvSpPr>
          <p:cNvPr id="8" name="object 4"/>
          <p:cNvSpPr/>
          <p:nvPr/>
        </p:nvSpPr>
        <p:spPr>
          <a:xfrm>
            <a:off x="3140201" y="4110050"/>
            <a:ext cx="2916427" cy="1659139"/>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Slide Number Placeholder 1"/>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2355850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1505521" y="3886200"/>
            <a:ext cx="6209157" cy="492443"/>
          </a:xfrm>
          <a:prstGeom prst="rect">
            <a:avLst/>
          </a:prstGeom>
        </p:spPr>
        <p:txBody>
          <a:bodyPr vert="horz" wrap="square" lIns="0" tIns="0" rIns="0" bIns="0" rtlCol="0">
            <a:spAutoFit/>
          </a:bodyPr>
          <a:lstStyle/>
          <a:p>
            <a:pPr marL="12700" algn="ctr">
              <a:lnSpc>
                <a:spcPct val="100000"/>
              </a:lnSpc>
            </a:pPr>
            <a:r>
              <a:rPr lang="en-US" sz="3200" b="1" dirty="0" smtClean="0">
                <a:latin typeface="Arial"/>
                <a:cs typeface="Arial"/>
              </a:rPr>
              <a:t>NCA’s Contracting Program</a:t>
            </a:r>
            <a:endParaRPr sz="3200" b="1" dirty="0">
              <a:latin typeface="Arial"/>
              <a:cs typeface="Arial"/>
            </a:endParaRPr>
          </a:p>
        </p:txBody>
      </p:sp>
      <p:sp>
        <p:nvSpPr>
          <p:cNvPr id="7" name="object 5"/>
          <p:cNvSpPr/>
          <p:nvPr/>
        </p:nvSpPr>
        <p:spPr>
          <a:xfrm>
            <a:off x="3810000" y="1726691"/>
            <a:ext cx="1600200" cy="1219200"/>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pPr marL="102870">
              <a:lnSpc>
                <a:spcPct val="100000"/>
              </a:lnSpc>
            </a:pPr>
            <a:fld id="{81D60167-4931-47E6-BA6A-407CBD079E47}" type="slidenum">
              <a:rPr lang="en-US" spc="-10" smtClean="0">
                <a:solidFill>
                  <a:schemeClr val="bg1"/>
                </a:solidFill>
              </a:rPr>
              <a:t>11</a:t>
            </a:fld>
            <a:endParaRPr lang="en-US" spc="-10" dirty="0">
              <a:solidFill>
                <a:schemeClr val="bg1"/>
              </a:solidFill>
            </a:endParaRPr>
          </a:p>
        </p:txBody>
      </p:sp>
    </p:spTree>
    <p:extLst>
      <p:ext uri="{BB962C8B-B14F-4D97-AF65-F5344CB8AC3E}">
        <p14:creationId xmlns:p14="http://schemas.microsoft.com/office/powerpoint/2010/main" val="763572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990600"/>
            <a:ext cx="5638800" cy="1015663"/>
          </a:xfrm>
          <a:prstGeom prst="rect">
            <a:avLst/>
          </a:prstGeom>
          <a:noFill/>
          <a:ln>
            <a:solidFill>
              <a:schemeClr val="tx1"/>
            </a:solidFill>
          </a:ln>
        </p:spPr>
        <p:txBody>
          <a:bodyPr wrap="square" rtlCol="0">
            <a:spAutoFit/>
          </a:bodyPr>
          <a:lstStyle/>
          <a:p>
            <a:pPr lvl="0" algn="ctr" eaLnBrk="1" hangingPunct="1">
              <a:buNone/>
            </a:pPr>
            <a:r>
              <a:rPr lang="en-US" sz="2000" b="1" dirty="0" smtClean="0">
                <a:solidFill>
                  <a:prstClr val="black"/>
                </a:solidFill>
              </a:rPr>
              <a:t>Ms. Anita Hanson</a:t>
            </a:r>
            <a:endParaRPr lang="en-US" sz="2000" b="1" dirty="0">
              <a:solidFill>
                <a:prstClr val="black"/>
              </a:solidFill>
            </a:endParaRPr>
          </a:p>
          <a:p>
            <a:pPr lvl="0" algn="ctr" eaLnBrk="1" hangingPunct="1">
              <a:buNone/>
            </a:pPr>
            <a:r>
              <a:rPr lang="en-US" sz="2000" b="1" dirty="0">
                <a:solidFill>
                  <a:prstClr val="black"/>
                </a:solidFill>
              </a:rPr>
              <a:t>Deputy Under Secretary for Management/</a:t>
            </a:r>
          </a:p>
          <a:p>
            <a:pPr lvl="0" algn="ctr" eaLnBrk="1" hangingPunct="1">
              <a:buNone/>
            </a:pPr>
            <a:r>
              <a:rPr lang="en-US" sz="2000" b="1" dirty="0">
                <a:solidFill>
                  <a:prstClr val="black"/>
                </a:solidFill>
              </a:rPr>
              <a:t>Head of Contracting </a:t>
            </a:r>
            <a:r>
              <a:rPr lang="en-US" sz="2000" b="1" dirty="0" smtClean="0">
                <a:solidFill>
                  <a:prstClr val="black"/>
                </a:solidFill>
              </a:rPr>
              <a:t>Activity</a:t>
            </a:r>
            <a:endParaRPr lang="en-US" sz="2000" b="1" dirty="0">
              <a:solidFill>
                <a:prstClr val="black"/>
              </a:solidFill>
            </a:endParaRPr>
          </a:p>
        </p:txBody>
      </p:sp>
      <p:sp>
        <p:nvSpPr>
          <p:cNvPr id="4" name="TextBox 3"/>
          <p:cNvSpPr txBox="1"/>
          <p:nvPr/>
        </p:nvSpPr>
        <p:spPr>
          <a:xfrm>
            <a:off x="1752600" y="2463463"/>
            <a:ext cx="5638800" cy="707886"/>
          </a:xfrm>
          <a:prstGeom prst="rect">
            <a:avLst/>
          </a:prstGeom>
          <a:noFill/>
          <a:ln>
            <a:solidFill>
              <a:schemeClr val="tx1"/>
            </a:solidFill>
          </a:ln>
        </p:spPr>
        <p:txBody>
          <a:bodyPr wrap="square" rtlCol="0">
            <a:spAutoFit/>
          </a:bodyPr>
          <a:lstStyle/>
          <a:p>
            <a:pPr lvl="0" algn="ctr" eaLnBrk="1" hangingPunct="1">
              <a:buNone/>
            </a:pPr>
            <a:r>
              <a:rPr lang="en-US" sz="2000" b="1" dirty="0" smtClean="0">
                <a:solidFill>
                  <a:prstClr val="black"/>
                </a:solidFill>
              </a:rPr>
              <a:t>Ms. Tracey </a:t>
            </a:r>
            <a:r>
              <a:rPr lang="en-US" sz="2000" b="1" dirty="0">
                <a:solidFill>
                  <a:prstClr val="black"/>
                </a:solidFill>
              </a:rPr>
              <a:t>Boyd-Vega</a:t>
            </a:r>
          </a:p>
          <a:p>
            <a:pPr lvl="0" algn="ctr" eaLnBrk="1" hangingPunct="1">
              <a:buNone/>
            </a:pPr>
            <a:r>
              <a:rPr lang="en-US" sz="2000" b="1" dirty="0">
                <a:solidFill>
                  <a:prstClr val="black"/>
                </a:solidFill>
              </a:rPr>
              <a:t>Director of Contracting Service</a:t>
            </a:r>
          </a:p>
        </p:txBody>
      </p:sp>
      <p:sp>
        <p:nvSpPr>
          <p:cNvPr id="8" name="TextBox 7"/>
          <p:cNvSpPr txBox="1"/>
          <p:nvPr/>
        </p:nvSpPr>
        <p:spPr>
          <a:xfrm>
            <a:off x="76200" y="3905071"/>
            <a:ext cx="3810000" cy="1200329"/>
          </a:xfrm>
          <a:prstGeom prst="rect">
            <a:avLst/>
          </a:prstGeom>
          <a:noFill/>
          <a:ln>
            <a:solidFill>
              <a:schemeClr val="tx1"/>
            </a:solidFill>
          </a:ln>
        </p:spPr>
        <p:txBody>
          <a:bodyPr wrap="square" rtlCol="0">
            <a:spAutoFit/>
          </a:bodyPr>
          <a:lstStyle/>
          <a:p>
            <a:pPr lvl="0" algn="ctr" eaLnBrk="1" hangingPunct="1">
              <a:buNone/>
            </a:pPr>
            <a:r>
              <a:rPr lang="en-US" b="1" dirty="0" smtClean="0">
                <a:solidFill>
                  <a:prstClr val="black"/>
                </a:solidFill>
              </a:rPr>
              <a:t>Mr. Robelto Joshua</a:t>
            </a:r>
          </a:p>
          <a:p>
            <a:pPr lvl="0" algn="ctr" eaLnBrk="1" hangingPunct="1">
              <a:buNone/>
            </a:pPr>
            <a:r>
              <a:rPr lang="en-US" b="1" dirty="0" smtClean="0">
                <a:solidFill>
                  <a:prstClr val="black"/>
                </a:solidFill>
              </a:rPr>
              <a:t>Chief</a:t>
            </a:r>
            <a:r>
              <a:rPr lang="en-US" b="1" dirty="0">
                <a:solidFill>
                  <a:prstClr val="black"/>
                </a:solidFill>
              </a:rPr>
              <a:t>, NCA Contracting </a:t>
            </a:r>
            <a:r>
              <a:rPr lang="en-US" b="1" dirty="0" smtClean="0">
                <a:solidFill>
                  <a:prstClr val="black"/>
                </a:solidFill>
              </a:rPr>
              <a:t>Service</a:t>
            </a:r>
          </a:p>
          <a:p>
            <a:pPr lvl="0" algn="ctr" eaLnBrk="1" hangingPunct="1">
              <a:buNone/>
            </a:pPr>
            <a:r>
              <a:rPr lang="en-US" b="1" dirty="0" smtClean="0">
                <a:solidFill>
                  <a:prstClr val="black"/>
                </a:solidFill>
              </a:rPr>
              <a:t>Stafford </a:t>
            </a:r>
            <a:r>
              <a:rPr lang="en-US" b="1" dirty="0">
                <a:solidFill>
                  <a:prstClr val="black"/>
                </a:solidFill>
              </a:rPr>
              <a:t>Office </a:t>
            </a:r>
            <a:endParaRPr lang="en-US" b="1" dirty="0" smtClean="0">
              <a:solidFill>
                <a:prstClr val="black"/>
              </a:solidFill>
            </a:endParaRPr>
          </a:p>
          <a:p>
            <a:pPr lvl="0" algn="ctr" eaLnBrk="1" hangingPunct="1">
              <a:buNone/>
            </a:pPr>
            <a:r>
              <a:rPr lang="en-US" b="1" dirty="0" smtClean="0">
                <a:solidFill>
                  <a:prstClr val="black"/>
                </a:solidFill>
              </a:rPr>
              <a:t>(</a:t>
            </a:r>
            <a:r>
              <a:rPr lang="en-US" b="1" dirty="0">
                <a:solidFill>
                  <a:prstClr val="black"/>
                </a:solidFill>
              </a:rPr>
              <a:t>Services</a:t>
            </a:r>
            <a:r>
              <a:rPr lang="en-US" b="1" dirty="0" smtClean="0">
                <a:solidFill>
                  <a:prstClr val="black"/>
                </a:solidFill>
              </a:rPr>
              <a:t>)</a:t>
            </a:r>
          </a:p>
        </p:txBody>
      </p:sp>
      <p:sp>
        <p:nvSpPr>
          <p:cNvPr id="10" name="TextBox 9"/>
          <p:cNvSpPr txBox="1"/>
          <p:nvPr/>
        </p:nvSpPr>
        <p:spPr>
          <a:xfrm>
            <a:off x="5181600" y="3864352"/>
            <a:ext cx="3810000" cy="1200329"/>
          </a:xfrm>
          <a:prstGeom prst="rect">
            <a:avLst/>
          </a:prstGeom>
          <a:noFill/>
          <a:ln>
            <a:solidFill>
              <a:schemeClr val="tx1"/>
            </a:solidFill>
          </a:ln>
        </p:spPr>
        <p:txBody>
          <a:bodyPr wrap="square" rtlCol="0">
            <a:spAutoFit/>
          </a:bodyPr>
          <a:lstStyle/>
          <a:p>
            <a:pPr lvl="0" algn="ctr" eaLnBrk="1" hangingPunct="1">
              <a:buNone/>
            </a:pPr>
            <a:r>
              <a:rPr lang="en-US" b="1" dirty="0" smtClean="0">
                <a:solidFill>
                  <a:prstClr val="black"/>
                </a:solidFill>
              </a:rPr>
              <a:t>Mr. Harry Parker</a:t>
            </a:r>
          </a:p>
          <a:p>
            <a:pPr lvl="0" algn="ctr" eaLnBrk="1" hangingPunct="1">
              <a:buNone/>
            </a:pPr>
            <a:r>
              <a:rPr lang="en-US" b="1" dirty="0" smtClean="0">
                <a:solidFill>
                  <a:prstClr val="black"/>
                </a:solidFill>
              </a:rPr>
              <a:t>Chief</a:t>
            </a:r>
            <a:r>
              <a:rPr lang="en-US" b="1" dirty="0">
                <a:solidFill>
                  <a:prstClr val="black"/>
                </a:solidFill>
              </a:rPr>
              <a:t>, NCA Contracting </a:t>
            </a:r>
            <a:r>
              <a:rPr lang="en-US" b="1" dirty="0" smtClean="0">
                <a:solidFill>
                  <a:prstClr val="black"/>
                </a:solidFill>
              </a:rPr>
              <a:t>Service</a:t>
            </a:r>
          </a:p>
          <a:p>
            <a:pPr lvl="0" algn="ctr" eaLnBrk="1" hangingPunct="1">
              <a:buNone/>
            </a:pPr>
            <a:r>
              <a:rPr lang="en-US" b="1" dirty="0" smtClean="0">
                <a:solidFill>
                  <a:prstClr val="black"/>
                </a:solidFill>
              </a:rPr>
              <a:t>DC Office </a:t>
            </a:r>
          </a:p>
          <a:p>
            <a:pPr lvl="0" algn="ctr" eaLnBrk="1" hangingPunct="1">
              <a:buNone/>
            </a:pPr>
            <a:r>
              <a:rPr lang="en-US" b="1" dirty="0" smtClean="0">
                <a:solidFill>
                  <a:prstClr val="black"/>
                </a:solidFill>
              </a:rPr>
              <a:t>(Construction)</a:t>
            </a:r>
          </a:p>
        </p:txBody>
      </p:sp>
      <p:cxnSp>
        <p:nvCxnSpPr>
          <p:cNvPr id="15" name="Straight Connector 14"/>
          <p:cNvCxnSpPr/>
          <p:nvPr/>
        </p:nvCxnSpPr>
        <p:spPr>
          <a:xfrm flipH="1">
            <a:off x="1986116" y="3399949"/>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6916" y="3399949"/>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4" idx="0"/>
          </p:cNvCxnSpPr>
          <p:nvPr/>
        </p:nvCxnSpPr>
        <p:spPr>
          <a:xfrm>
            <a:off x="4567084" y="3171349"/>
            <a:ext cx="4916" cy="2035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81200" y="3399949"/>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091516" y="3399949"/>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57252" y="2006263"/>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392836" y="220399"/>
            <a:ext cx="8358327" cy="492443"/>
          </a:xfrm>
        </p:spPr>
        <p:txBody>
          <a:bodyPr>
            <a:normAutofit fontScale="90000"/>
          </a:bodyPr>
          <a:lstStyle/>
          <a:p>
            <a:pPr algn="ctr"/>
            <a:r>
              <a:rPr lang="en-US" b="1" dirty="0" smtClean="0">
                <a:latin typeface="Arial" panose="020B0604020202020204" pitchFamily="34" charset="0"/>
                <a:cs typeface="Arial" panose="020B0604020202020204" pitchFamily="34" charset="0"/>
              </a:rPr>
              <a:t>NCA Contracting</a:t>
            </a:r>
            <a:endParaRPr lang="en-US" b="1" dirty="0">
              <a:latin typeface="Arial" panose="020B0604020202020204" pitchFamily="34" charset="0"/>
              <a:cs typeface="Arial" panose="020B0604020202020204" pitchFamily="34" charset="0"/>
            </a:endParaRPr>
          </a:p>
        </p:txBody>
      </p:sp>
      <p:sp>
        <p:nvSpPr>
          <p:cNvPr id="14" name="TextBox 13"/>
          <p:cNvSpPr txBox="1"/>
          <p:nvPr/>
        </p:nvSpPr>
        <p:spPr>
          <a:xfrm>
            <a:off x="1752600" y="5206663"/>
            <a:ext cx="5638800" cy="707886"/>
          </a:xfrm>
          <a:prstGeom prst="rect">
            <a:avLst/>
          </a:prstGeom>
          <a:noFill/>
          <a:ln>
            <a:solidFill>
              <a:schemeClr val="tx1"/>
            </a:solidFill>
          </a:ln>
        </p:spPr>
        <p:txBody>
          <a:bodyPr wrap="square" rtlCol="0">
            <a:spAutoFit/>
          </a:bodyPr>
          <a:lstStyle/>
          <a:p>
            <a:pPr lvl="0" algn="ctr" eaLnBrk="1" hangingPunct="1">
              <a:buNone/>
            </a:pPr>
            <a:r>
              <a:rPr lang="en-US" sz="2000" b="1" dirty="0" smtClean="0">
                <a:solidFill>
                  <a:prstClr val="black"/>
                </a:solidFill>
              </a:rPr>
              <a:t>Ms. Tyra Lee</a:t>
            </a:r>
            <a:endParaRPr lang="en-US" sz="2000" b="1" dirty="0">
              <a:solidFill>
                <a:prstClr val="black"/>
              </a:solidFill>
            </a:endParaRPr>
          </a:p>
          <a:p>
            <a:pPr lvl="0" algn="ctr" eaLnBrk="1" hangingPunct="1">
              <a:buNone/>
            </a:pPr>
            <a:r>
              <a:rPr lang="en-US" sz="2000" b="1" dirty="0" smtClean="0">
                <a:solidFill>
                  <a:prstClr val="black"/>
                </a:solidFill>
              </a:rPr>
              <a:t>Small Business Advocate</a:t>
            </a:r>
            <a:endParaRPr lang="en-US" sz="2000" b="1" dirty="0">
              <a:solidFill>
                <a:prstClr val="black"/>
              </a:solidFill>
            </a:endParaRPr>
          </a:p>
        </p:txBody>
      </p:sp>
      <p:sp>
        <p:nvSpPr>
          <p:cNvPr id="2" name="Slide Number Placeholder 1"/>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1226105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58327" cy="1137285"/>
          </a:xfrm>
        </p:spPr>
        <p:txBody>
          <a:bodyPr>
            <a:noAutofit/>
          </a:bodyPr>
          <a:lstStyle/>
          <a:p>
            <a:pPr algn="ctr"/>
            <a:r>
              <a:rPr lang="en-US" sz="4000" b="1" dirty="0" smtClean="0">
                <a:latin typeface="Arial" panose="020B0604020202020204" pitchFamily="34" charset="0"/>
                <a:cs typeface="Arial" panose="020B0604020202020204" pitchFamily="34" charset="0"/>
              </a:rPr>
              <a:t>2015 </a:t>
            </a:r>
            <a:r>
              <a:rPr lang="en-US" sz="4000" b="1" dirty="0">
                <a:latin typeface="Arial" panose="020B0604020202020204" pitchFamily="34" charset="0"/>
                <a:cs typeface="Arial" panose="020B0604020202020204" pitchFamily="34" charset="0"/>
              </a:rPr>
              <a:t>NCA Veterans Small </a:t>
            </a:r>
            <a:r>
              <a:rPr lang="en-US" sz="4000" b="1" dirty="0" smtClean="0">
                <a:latin typeface="Arial" panose="020B0604020202020204" pitchFamily="34" charset="0"/>
                <a:cs typeface="Arial" panose="020B0604020202020204" pitchFamily="34" charset="0"/>
              </a:rPr>
              <a:t>Business Program</a:t>
            </a:r>
            <a:endParaRPr lang="en-US" sz="4000" b="1" dirty="0"/>
          </a:p>
        </p:txBody>
      </p:sp>
      <p:graphicFrame>
        <p:nvGraphicFramePr>
          <p:cNvPr id="9" name="Table 8"/>
          <p:cNvGraphicFramePr>
            <a:graphicFrameLocks noGrp="1"/>
          </p:cNvGraphicFramePr>
          <p:nvPr>
            <p:extLst>
              <p:ext uri="{D42A27DB-BD31-4B8C-83A1-F6EECF244321}">
                <p14:modId xmlns:p14="http://schemas.microsoft.com/office/powerpoint/2010/main" val="645484140"/>
              </p:ext>
            </p:extLst>
          </p:nvPr>
        </p:nvGraphicFramePr>
        <p:xfrm>
          <a:off x="381000" y="1524000"/>
          <a:ext cx="8229600" cy="4267201"/>
        </p:xfrm>
        <a:graphic>
          <a:graphicData uri="http://schemas.openxmlformats.org/drawingml/2006/table">
            <a:tbl>
              <a:tblPr firstRow="1" firstCol="1" bandRow="1">
                <a:tableStyleId>{5C22544A-7EE6-4342-B048-85BDC9FD1C3A}</a:tableStyleId>
              </a:tblPr>
              <a:tblGrid>
                <a:gridCol w="2743200"/>
                <a:gridCol w="2743200"/>
                <a:gridCol w="2743200"/>
              </a:tblGrid>
              <a:tr h="586801">
                <a:tc>
                  <a:txBody>
                    <a:bodyPr/>
                    <a:lstStyle/>
                    <a:p>
                      <a:pPr marL="0" marR="0" algn="ctr">
                        <a:spcBef>
                          <a:spcPts val="0"/>
                        </a:spcBef>
                        <a:spcAft>
                          <a:spcPts val="0"/>
                        </a:spcAft>
                      </a:pPr>
                      <a:r>
                        <a:rPr lang="en-US" sz="1600" b="1" dirty="0">
                          <a:effectLst/>
                        </a:rPr>
                        <a:t>NCA </a:t>
                      </a:r>
                      <a:r>
                        <a:rPr lang="en-US" sz="1600" b="1" dirty="0" smtClean="0">
                          <a:effectLst/>
                        </a:rPr>
                        <a:t>FY15</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effectLst/>
                        </a:rPr>
                        <a:t>Total </a:t>
                      </a:r>
                      <a:r>
                        <a:rPr lang="en-US" sz="1600" b="1" dirty="0" smtClean="0">
                          <a:effectLst/>
                        </a:rPr>
                        <a:t>FY15 </a:t>
                      </a:r>
                      <a:r>
                        <a:rPr lang="en-US" sz="1600" b="1" dirty="0">
                          <a:effectLst/>
                        </a:rPr>
                        <a:t>Percentage</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effectLst/>
                        </a:rPr>
                        <a:t>Total </a:t>
                      </a:r>
                      <a:r>
                        <a:rPr lang="en-US" sz="1600" b="1" dirty="0" smtClean="0">
                          <a:effectLst/>
                        </a:rPr>
                        <a:t>FY15 </a:t>
                      </a:r>
                      <a:r>
                        <a:rPr lang="en-US" sz="1600" b="1" dirty="0">
                          <a:effectLst/>
                        </a:rPr>
                        <a:t>Dollars</a:t>
                      </a:r>
                      <a:endParaRPr lang="en-US" sz="1600" b="1" dirty="0">
                        <a:effectLst/>
                        <a:latin typeface="Calibri"/>
                        <a:ea typeface="Calibri"/>
                        <a:cs typeface="Times New Roman"/>
                      </a:endParaRPr>
                    </a:p>
                  </a:txBody>
                  <a:tcPr marL="68580" marR="68580" marT="0" marB="0"/>
                </a:tc>
              </a:tr>
              <a:tr h="586801">
                <a:tc>
                  <a:txBody>
                    <a:bodyPr/>
                    <a:lstStyle/>
                    <a:p>
                      <a:pPr marL="0" marR="0" algn="ctr">
                        <a:spcBef>
                          <a:spcPts val="0"/>
                        </a:spcBef>
                        <a:spcAft>
                          <a:spcPts val="0"/>
                        </a:spcAft>
                      </a:pPr>
                      <a:r>
                        <a:rPr lang="en-US" sz="1600" b="1" dirty="0" smtClean="0">
                          <a:effectLst/>
                        </a:rPr>
                        <a:t>FY15 </a:t>
                      </a:r>
                      <a:r>
                        <a:rPr lang="en-US" sz="1600" b="1" dirty="0">
                          <a:effectLst/>
                        </a:rPr>
                        <a:t>Small Business Awards</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smtClean="0">
                          <a:effectLst/>
                        </a:rPr>
                        <a:t>81.13%</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effectLst/>
                        </a:rPr>
                        <a:t>$</a:t>
                      </a:r>
                      <a:r>
                        <a:rPr lang="en-US" sz="1600" b="1" dirty="0" smtClean="0">
                          <a:effectLst/>
                        </a:rPr>
                        <a:t>149,296,418.96</a:t>
                      </a:r>
                      <a:endParaRPr lang="en-US" sz="1600" b="1" dirty="0">
                        <a:effectLst/>
                        <a:latin typeface="Calibri"/>
                        <a:ea typeface="Calibri"/>
                        <a:cs typeface="Times New Roman"/>
                      </a:endParaRPr>
                    </a:p>
                  </a:txBody>
                  <a:tcPr marL="68580" marR="68580" marT="0" marB="0"/>
                </a:tc>
              </a:tr>
              <a:tr h="586801">
                <a:tc>
                  <a:txBody>
                    <a:bodyPr/>
                    <a:lstStyle/>
                    <a:p>
                      <a:pPr marL="0" marR="0" algn="ctr">
                        <a:spcBef>
                          <a:spcPts val="0"/>
                        </a:spcBef>
                        <a:spcAft>
                          <a:spcPts val="0"/>
                        </a:spcAft>
                      </a:pPr>
                      <a:r>
                        <a:rPr lang="en-US" sz="1600" b="1" dirty="0" smtClean="0">
                          <a:effectLst/>
                        </a:rPr>
                        <a:t>FY15 </a:t>
                      </a:r>
                      <a:r>
                        <a:rPr lang="en-US" sz="1600" b="1" dirty="0">
                          <a:effectLst/>
                        </a:rPr>
                        <a:t>SDVOSB Awards</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smtClean="0">
                          <a:effectLst/>
                        </a:rPr>
                        <a:t>59.13%</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effectLst/>
                        </a:rPr>
                        <a:t>$</a:t>
                      </a:r>
                      <a:r>
                        <a:rPr lang="en-US" sz="1600" b="1" dirty="0" smtClean="0">
                          <a:effectLst/>
                        </a:rPr>
                        <a:t>108,813,079.27</a:t>
                      </a:r>
                      <a:endParaRPr lang="en-US" sz="1600" b="1" dirty="0">
                        <a:effectLst/>
                        <a:latin typeface="Calibri"/>
                        <a:ea typeface="Calibri"/>
                        <a:cs typeface="Times New Roman"/>
                      </a:endParaRPr>
                    </a:p>
                  </a:txBody>
                  <a:tcPr marL="68580" marR="68580" marT="0" marB="0"/>
                </a:tc>
              </a:tr>
              <a:tr h="586801">
                <a:tc>
                  <a:txBody>
                    <a:bodyPr/>
                    <a:lstStyle/>
                    <a:p>
                      <a:pPr marL="0" marR="0" algn="ctr">
                        <a:spcBef>
                          <a:spcPts val="0"/>
                        </a:spcBef>
                        <a:spcAft>
                          <a:spcPts val="0"/>
                        </a:spcAft>
                      </a:pPr>
                      <a:r>
                        <a:rPr lang="en-US" sz="1600" b="1" dirty="0" smtClean="0">
                          <a:effectLst/>
                        </a:rPr>
                        <a:t>FY15 </a:t>
                      </a:r>
                      <a:r>
                        <a:rPr lang="en-US" sz="1600" b="1" dirty="0">
                          <a:effectLst/>
                        </a:rPr>
                        <a:t>VOSB Awards</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smtClean="0">
                          <a:effectLst/>
                        </a:rPr>
                        <a:t>61.36%</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effectLst/>
                        </a:rPr>
                        <a:t>$</a:t>
                      </a:r>
                      <a:r>
                        <a:rPr lang="en-US" sz="1600" b="1" dirty="0" smtClean="0">
                          <a:effectLst/>
                        </a:rPr>
                        <a:t>112,913,365.66</a:t>
                      </a:r>
                      <a:endParaRPr lang="en-US" sz="1600" b="1" dirty="0">
                        <a:effectLst/>
                        <a:latin typeface="Calibri"/>
                        <a:ea typeface="Calibri"/>
                        <a:cs typeface="Times New Roman"/>
                      </a:endParaRPr>
                    </a:p>
                  </a:txBody>
                  <a:tcPr marL="68580" marR="68580" marT="0" marB="0"/>
                </a:tc>
              </a:tr>
              <a:tr h="586801">
                <a:tc>
                  <a:txBody>
                    <a:bodyPr/>
                    <a:lstStyle/>
                    <a:p>
                      <a:pPr marL="0" marR="0" algn="ctr">
                        <a:spcBef>
                          <a:spcPts val="0"/>
                        </a:spcBef>
                        <a:spcAft>
                          <a:spcPts val="0"/>
                        </a:spcAft>
                      </a:pPr>
                      <a:r>
                        <a:rPr lang="en-US" sz="1600" b="1" dirty="0" smtClean="0">
                          <a:effectLst/>
                        </a:rPr>
                        <a:t>FY15 </a:t>
                      </a:r>
                      <a:r>
                        <a:rPr lang="en-US" sz="1600" b="1" dirty="0">
                          <a:effectLst/>
                        </a:rPr>
                        <a:t>WOSB Awards</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smtClean="0">
                          <a:effectLst/>
                        </a:rPr>
                        <a:t>7.05%</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smtClean="0">
                          <a:effectLst/>
                        </a:rPr>
                        <a:t>$12,982,814.65</a:t>
                      </a:r>
                      <a:endParaRPr lang="en-US" sz="1600" b="1" dirty="0">
                        <a:effectLst/>
                        <a:latin typeface="Calibri"/>
                        <a:ea typeface="Calibri"/>
                        <a:cs typeface="Times New Roman"/>
                      </a:endParaRPr>
                    </a:p>
                  </a:txBody>
                  <a:tcPr marL="68580" marR="68580" marT="0" marB="0"/>
                </a:tc>
              </a:tr>
              <a:tr h="746395">
                <a:tc>
                  <a:txBody>
                    <a:bodyPr/>
                    <a:lstStyle/>
                    <a:p>
                      <a:pPr marL="0" marR="0" algn="ctr">
                        <a:spcBef>
                          <a:spcPts val="0"/>
                        </a:spcBef>
                        <a:spcAft>
                          <a:spcPts val="0"/>
                        </a:spcAft>
                      </a:pPr>
                      <a:r>
                        <a:rPr lang="en-US" sz="1600" b="1" dirty="0" smtClean="0">
                          <a:effectLst/>
                        </a:rPr>
                        <a:t>FY15 </a:t>
                      </a:r>
                      <a:r>
                        <a:rPr lang="en-US" sz="1600" b="1" dirty="0">
                          <a:effectLst/>
                        </a:rPr>
                        <a:t>Minority Business Awards</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smtClean="0">
                          <a:effectLst/>
                        </a:rPr>
                        <a:t>18.06%</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smtClean="0">
                          <a:effectLst/>
                        </a:rPr>
                        <a:t>$33,230,151.73</a:t>
                      </a:r>
                      <a:endParaRPr lang="en-US" sz="1600" b="1" dirty="0">
                        <a:effectLst/>
                        <a:latin typeface="Calibri"/>
                        <a:ea typeface="Calibri"/>
                        <a:cs typeface="Times New Roman"/>
                      </a:endParaRPr>
                    </a:p>
                  </a:txBody>
                  <a:tcPr marL="68580" marR="68580" marT="0" marB="0"/>
                </a:tc>
              </a:tr>
              <a:tr h="586801">
                <a:tc>
                  <a:txBody>
                    <a:bodyPr/>
                    <a:lstStyle/>
                    <a:p>
                      <a:pPr marL="0" marR="0" algn="ctr">
                        <a:spcBef>
                          <a:spcPts val="0"/>
                        </a:spcBef>
                        <a:spcAft>
                          <a:spcPts val="0"/>
                        </a:spcAft>
                      </a:pPr>
                      <a:r>
                        <a:rPr lang="en-US" sz="1600" b="1" dirty="0" smtClean="0">
                          <a:effectLst/>
                        </a:rPr>
                        <a:t>FY15 </a:t>
                      </a:r>
                      <a:r>
                        <a:rPr lang="en-US" sz="1600" b="1" dirty="0" err="1">
                          <a:effectLst/>
                        </a:rPr>
                        <a:t>HUBZone</a:t>
                      </a:r>
                      <a:r>
                        <a:rPr lang="en-US" sz="1600" b="1" dirty="0">
                          <a:effectLst/>
                        </a:rPr>
                        <a:t> Awards</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smtClean="0">
                          <a:effectLst/>
                        </a:rPr>
                        <a:t>9.97%</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effectLst/>
                        </a:rPr>
                        <a:t>$</a:t>
                      </a:r>
                      <a:r>
                        <a:rPr lang="en-US" sz="1600" b="1" dirty="0" smtClean="0">
                          <a:effectLst/>
                        </a:rPr>
                        <a:t>18,348,445.59</a:t>
                      </a:r>
                      <a:endParaRPr lang="en-US" sz="1600" b="1" dirty="0">
                        <a:effectLst/>
                        <a:latin typeface="Calibri"/>
                        <a:ea typeface="Calibri"/>
                        <a:cs typeface="Times New Roman"/>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395478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392836" y="220399"/>
            <a:ext cx="8358327" cy="1227401"/>
          </a:xfrm>
        </p:spPr>
        <p:txBody>
          <a:bodyPr>
            <a:normAutofit fontScale="90000"/>
          </a:bodyPr>
          <a:lstStyle/>
          <a:p>
            <a:pPr algn="ctr"/>
            <a:r>
              <a:rPr lang="en-US" b="1" dirty="0" smtClean="0">
                <a:latin typeface="Arial" panose="020B0604020202020204" pitchFamily="34" charset="0"/>
                <a:cs typeface="Arial" panose="020B0604020202020204" pitchFamily="34" charset="0"/>
              </a:rPr>
              <a:t>FY15 Small Business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Contracts by NAICS Code</a:t>
            </a:r>
            <a:endParaRPr lang="en-US"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2140302"/>
              </p:ext>
            </p:extLst>
          </p:nvPr>
        </p:nvGraphicFramePr>
        <p:xfrm>
          <a:off x="152400" y="1981200"/>
          <a:ext cx="8763000" cy="3733800"/>
        </p:xfrm>
        <a:graphic>
          <a:graphicData uri="http://schemas.openxmlformats.org/drawingml/2006/table">
            <a:tbl>
              <a:tblPr firstRow="1" firstCol="1" bandRow="1">
                <a:tableStyleId>{5C22544A-7EE6-4342-B048-85BDC9FD1C3A}</a:tableStyleId>
              </a:tblPr>
              <a:tblGrid>
                <a:gridCol w="4498862"/>
                <a:gridCol w="1616982"/>
                <a:gridCol w="1421380"/>
                <a:gridCol w="1225776"/>
              </a:tblGrid>
              <a:tr h="1003556">
                <a:tc>
                  <a:txBody>
                    <a:bodyPr/>
                    <a:lstStyle/>
                    <a:p>
                      <a:pPr marL="0" marR="0">
                        <a:spcBef>
                          <a:spcPts val="0"/>
                        </a:spcBef>
                        <a:spcAft>
                          <a:spcPts val="0"/>
                        </a:spcAft>
                      </a:pPr>
                      <a:r>
                        <a:rPr lang="en-US" sz="1600" b="1" dirty="0">
                          <a:effectLst/>
                        </a:rPr>
                        <a:t>Small Business contracts by NAICS code</a:t>
                      </a:r>
                    </a:p>
                    <a:p>
                      <a:pPr marL="0" marR="0">
                        <a:spcBef>
                          <a:spcPts val="0"/>
                        </a:spcBef>
                        <a:spcAft>
                          <a:spcPts val="0"/>
                        </a:spcAft>
                      </a:pPr>
                      <a:r>
                        <a:rPr lang="en-US" sz="1600" b="1" dirty="0">
                          <a:effectLst/>
                        </a:rPr>
                        <a:t> </a:t>
                      </a:r>
                    </a:p>
                    <a:p>
                      <a:pPr marL="0" marR="0">
                        <a:spcBef>
                          <a:spcPts val="0"/>
                        </a:spcBef>
                        <a:spcAft>
                          <a:spcPts val="0"/>
                        </a:spcAft>
                      </a:pPr>
                      <a:r>
                        <a:rPr lang="en-US" sz="1600" b="1" dirty="0">
                          <a:effectLst/>
                        </a:rPr>
                        <a:t>Description</a:t>
                      </a:r>
                      <a:endParaRPr lang="en-US" sz="1600" b="1" dirty="0">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NAICS Code</a:t>
                      </a:r>
                      <a:endParaRPr lang="en-US" sz="1600" b="1">
                        <a:effectLst/>
                        <a:latin typeface="Calibri"/>
                        <a:ea typeface="Calibri"/>
                        <a:cs typeface="Times New Roman"/>
                      </a:endParaRPr>
                    </a:p>
                  </a:txBody>
                  <a:tcPr marL="66335" marR="66335" marT="9213" marB="0" anchor="b"/>
                </a:tc>
                <a:tc>
                  <a:txBody>
                    <a:bodyPr/>
                    <a:lstStyle/>
                    <a:p>
                      <a:pPr marL="0" marR="0">
                        <a:spcBef>
                          <a:spcPts val="0"/>
                        </a:spcBef>
                        <a:spcAft>
                          <a:spcPts val="0"/>
                        </a:spcAft>
                      </a:pPr>
                      <a:r>
                        <a:rPr lang="en-US" sz="1600" b="1">
                          <a:effectLst/>
                        </a:rPr>
                        <a:t>Amount Obligated</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Percent of Total Obligations</a:t>
                      </a:r>
                      <a:endParaRPr lang="en-US" sz="1600" b="1">
                        <a:effectLst/>
                        <a:latin typeface="Calibri"/>
                        <a:ea typeface="Calibri"/>
                        <a:cs typeface="Times New Roman"/>
                      </a:endParaRPr>
                    </a:p>
                  </a:txBody>
                  <a:tcPr marL="49137" marR="49137" marT="9213" marB="0" anchor="b"/>
                </a:tc>
              </a:tr>
              <a:tr h="673198">
                <a:tc>
                  <a:txBody>
                    <a:bodyPr/>
                    <a:lstStyle/>
                    <a:p>
                      <a:pPr marL="0" marR="0">
                        <a:spcBef>
                          <a:spcPts val="0"/>
                        </a:spcBef>
                        <a:spcAft>
                          <a:spcPts val="0"/>
                        </a:spcAft>
                      </a:pPr>
                      <a:r>
                        <a:rPr lang="en-US" sz="1600" b="1">
                          <a:effectLst/>
                        </a:rPr>
                        <a:t>CUT STONE AND STONE PRODUCT MANUFACTURING</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327991</a:t>
                      </a:r>
                      <a:endParaRPr lang="en-US" sz="1600" b="1">
                        <a:effectLst/>
                        <a:latin typeface="Calibri"/>
                        <a:ea typeface="Calibri"/>
                        <a:cs typeface="Times New Roman"/>
                      </a:endParaRPr>
                    </a:p>
                  </a:txBody>
                  <a:tcPr marL="66335" marR="66335" marT="9213" marB="0" anchor="b"/>
                </a:tc>
                <a:tc>
                  <a:txBody>
                    <a:bodyPr/>
                    <a:lstStyle/>
                    <a:p>
                      <a:pPr marL="0" marR="0">
                        <a:spcBef>
                          <a:spcPts val="0"/>
                        </a:spcBef>
                        <a:spcAft>
                          <a:spcPts val="0"/>
                        </a:spcAft>
                      </a:pPr>
                      <a:r>
                        <a:rPr lang="en-US" sz="1600" b="1" dirty="0" smtClean="0">
                          <a:effectLst/>
                        </a:rPr>
                        <a:t>$41,711,160.13</a:t>
                      </a:r>
                      <a:endParaRPr lang="en-US" sz="1600" b="1" dirty="0">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dirty="0" smtClean="0">
                          <a:effectLst/>
                        </a:rPr>
                        <a:t>23.29%</a:t>
                      </a:r>
                      <a:endParaRPr lang="en-US" sz="1600" b="1" dirty="0">
                        <a:effectLst/>
                        <a:latin typeface="Calibri"/>
                        <a:ea typeface="Calibri"/>
                        <a:cs typeface="Times New Roman"/>
                      </a:endParaRPr>
                    </a:p>
                  </a:txBody>
                  <a:tcPr marL="9213" marR="9213" marT="9213" marB="0" anchor="b"/>
                </a:tc>
              </a:tr>
              <a:tr h="355325">
                <a:tc>
                  <a:txBody>
                    <a:bodyPr/>
                    <a:lstStyle/>
                    <a:p>
                      <a:pPr marL="0" marR="0">
                        <a:spcBef>
                          <a:spcPts val="0"/>
                        </a:spcBef>
                        <a:spcAft>
                          <a:spcPts val="0"/>
                        </a:spcAft>
                      </a:pPr>
                      <a:r>
                        <a:rPr lang="en-US" sz="1600" b="1">
                          <a:effectLst/>
                        </a:rPr>
                        <a:t>LANDSCAPING SERVICES</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561730</a:t>
                      </a:r>
                      <a:endParaRPr lang="en-US" sz="1600" b="1">
                        <a:effectLst/>
                        <a:latin typeface="Calibri"/>
                        <a:ea typeface="Calibri"/>
                        <a:cs typeface="Times New Roman"/>
                      </a:endParaRPr>
                    </a:p>
                  </a:txBody>
                  <a:tcPr marL="66335" marR="66335" marT="9213" marB="0" anchor="b"/>
                </a:tc>
                <a:tc>
                  <a:txBody>
                    <a:bodyPr/>
                    <a:lstStyle/>
                    <a:p>
                      <a:pPr marL="0" marR="0">
                        <a:spcBef>
                          <a:spcPts val="0"/>
                        </a:spcBef>
                        <a:spcAft>
                          <a:spcPts val="0"/>
                        </a:spcAft>
                      </a:pPr>
                      <a:r>
                        <a:rPr lang="en-US" sz="1600" b="1" dirty="0" smtClean="0">
                          <a:effectLst/>
                        </a:rPr>
                        <a:t>$27,690,954.30</a:t>
                      </a:r>
                      <a:endParaRPr lang="en-US" sz="1600" b="1" dirty="0">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dirty="0" smtClean="0">
                          <a:effectLst/>
                        </a:rPr>
                        <a:t>15.46%</a:t>
                      </a:r>
                      <a:endParaRPr lang="en-US" sz="1600" b="1" dirty="0">
                        <a:effectLst/>
                        <a:latin typeface="Calibri"/>
                        <a:ea typeface="Calibri"/>
                        <a:cs typeface="Times New Roman"/>
                      </a:endParaRPr>
                    </a:p>
                  </a:txBody>
                  <a:tcPr marL="9213" marR="9213" marT="9213" marB="0" anchor="b"/>
                </a:tc>
              </a:tr>
              <a:tr h="355325">
                <a:tc>
                  <a:txBody>
                    <a:bodyPr/>
                    <a:lstStyle/>
                    <a:p>
                      <a:pPr marL="0" marR="0">
                        <a:spcBef>
                          <a:spcPts val="0"/>
                        </a:spcBef>
                        <a:spcAft>
                          <a:spcPts val="0"/>
                        </a:spcAft>
                      </a:pPr>
                      <a:r>
                        <a:rPr lang="en-US" sz="1600" b="1">
                          <a:effectLst/>
                        </a:rPr>
                        <a:t>CEMETERIES AND CREMATORIES</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812220</a:t>
                      </a:r>
                      <a:endParaRPr lang="en-US" sz="1600" b="1">
                        <a:effectLst/>
                        <a:latin typeface="Calibri"/>
                        <a:ea typeface="Calibri"/>
                        <a:cs typeface="Times New Roman"/>
                      </a:endParaRPr>
                    </a:p>
                  </a:txBody>
                  <a:tcPr marL="66335" marR="66335" marT="9213" marB="0" anchor="b"/>
                </a:tc>
                <a:tc>
                  <a:txBody>
                    <a:bodyPr/>
                    <a:lstStyle/>
                    <a:p>
                      <a:pPr marL="0" marR="0">
                        <a:spcBef>
                          <a:spcPts val="0"/>
                        </a:spcBef>
                        <a:spcAft>
                          <a:spcPts val="0"/>
                        </a:spcAft>
                      </a:pPr>
                      <a:r>
                        <a:rPr lang="en-US" sz="1600" b="1" dirty="0" smtClean="0">
                          <a:effectLst/>
                        </a:rPr>
                        <a:t>$17,680,876.91</a:t>
                      </a:r>
                      <a:endParaRPr lang="en-US" sz="1600" b="1" dirty="0">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dirty="0" smtClean="0">
                          <a:effectLst/>
                        </a:rPr>
                        <a:t>9.80%</a:t>
                      </a:r>
                      <a:endParaRPr lang="en-US" sz="1600" b="1" dirty="0">
                        <a:effectLst/>
                        <a:latin typeface="Calibri"/>
                        <a:ea typeface="Calibri"/>
                        <a:cs typeface="Times New Roman"/>
                      </a:endParaRPr>
                    </a:p>
                  </a:txBody>
                  <a:tcPr marL="9213" marR="9213" marT="9213" marB="0" anchor="b"/>
                </a:tc>
              </a:tr>
              <a:tr h="673198">
                <a:tc>
                  <a:txBody>
                    <a:bodyPr/>
                    <a:lstStyle/>
                    <a:p>
                      <a:pPr marL="0" marR="0">
                        <a:spcBef>
                          <a:spcPts val="0"/>
                        </a:spcBef>
                        <a:spcAft>
                          <a:spcPts val="0"/>
                        </a:spcAft>
                      </a:pPr>
                      <a:r>
                        <a:rPr lang="en-US" sz="1600" b="1" dirty="0">
                          <a:effectLst/>
                        </a:rPr>
                        <a:t>OTHER HEAVY AND CIVIL ENGINEERING CONSTRUCTION</a:t>
                      </a:r>
                      <a:endParaRPr lang="en-US" sz="1600" b="1" dirty="0">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237990</a:t>
                      </a:r>
                      <a:endParaRPr lang="en-US" sz="1600" b="1">
                        <a:effectLst/>
                        <a:latin typeface="Calibri"/>
                        <a:ea typeface="Calibri"/>
                        <a:cs typeface="Times New Roman"/>
                      </a:endParaRPr>
                    </a:p>
                  </a:txBody>
                  <a:tcPr marL="66335" marR="66335" marT="9213" marB="0" anchor="b"/>
                </a:tc>
                <a:tc>
                  <a:txBody>
                    <a:bodyPr/>
                    <a:lstStyle/>
                    <a:p>
                      <a:pPr marL="0" marR="0">
                        <a:spcBef>
                          <a:spcPts val="0"/>
                        </a:spcBef>
                        <a:spcAft>
                          <a:spcPts val="0"/>
                        </a:spcAft>
                      </a:pPr>
                      <a:r>
                        <a:rPr lang="en-US" sz="1600" b="1" dirty="0" smtClean="0">
                          <a:effectLst/>
                        </a:rPr>
                        <a:t>$9,556,496.24</a:t>
                      </a:r>
                      <a:endParaRPr lang="en-US" sz="1600" b="1" dirty="0">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dirty="0" smtClean="0">
                          <a:effectLst/>
                        </a:rPr>
                        <a:t>5.34%</a:t>
                      </a:r>
                      <a:endParaRPr lang="en-US" sz="1600" b="1" dirty="0">
                        <a:effectLst/>
                        <a:latin typeface="Calibri"/>
                        <a:ea typeface="Calibri"/>
                        <a:cs typeface="Times New Roman"/>
                      </a:endParaRPr>
                    </a:p>
                  </a:txBody>
                  <a:tcPr marL="9213" marR="9213" marT="9213" marB="0" anchor="b"/>
                </a:tc>
              </a:tr>
              <a:tr h="673198">
                <a:tc>
                  <a:txBody>
                    <a:bodyPr/>
                    <a:lstStyle/>
                    <a:p>
                      <a:pPr marL="0" marR="0">
                        <a:spcBef>
                          <a:spcPts val="0"/>
                        </a:spcBef>
                        <a:spcAft>
                          <a:spcPts val="0"/>
                        </a:spcAft>
                      </a:pPr>
                      <a:r>
                        <a:rPr lang="en-US" sz="1600" b="1">
                          <a:effectLst/>
                        </a:rPr>
                        <a:t>COMMERCIAL &amp; INSTITUTIONAL BUIDLING CONSTRUCTION</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236220</a:t>
                      </a:r>
                      <a:endParaRPr lang="en-US" sz="1600" b="1">
                        <a:effectLst/>
                        <a:latin typeface="Calibri"/>
                        <a:ea typeface="Calibri"/>
                        <a:cs typeface="Times New Roman"/>
                      </a:endParaRPr>
                    </a:p>
                  </a:txBody>
                  <a:tcPr marL="66335" marR="66335" marT="9213" marB="0" anchor="b"/>
                </a:tc>
                <a:tc>
                  <a:txBody>
                    <a:bodyPr/>
                    <a:lstStyle/>
                    <a:p>
                      <a:pPr marL="0" marR="0">
                        <a:spcBef>
                          <a:spcPts val="0"/>
                        </a:spcBef>
                        <a:spcAft>
                          <a:spcPts val="0"/>
                        </a:spcAft>
                      </a:pPr>
                      <a:r>
                        <a:rPr lang="en-US" sz="1600" b="1" dirty="0">
                          <a:effectLst/>
                        </a:rPr>
                        <a:t>$</a:t>
                      </a:r>
                      <a:r>
                        <a:rPr lang="en-US" sz="1600" b="1" dirty="0" smtClean="0">
                          <a:effectLst/>
                        </a:rPr>
                        <a:t>8,015,556.62</a:t>
                      </a:r>
                      <a:endParaRPr lang="en-US" sz="1600" b="1" dirty="0">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dirty="0" smtClean="0">
                          <a:effectLst/>
                        </a:rPr>
                        <a:t>4.48%</a:t>
                      </a:r>
                      <a:endParaRPr lang="en-US" sz="1600" b="1" dirty="0">
                        <a:effectLst/>
                        <a:latin typeface="Calibri"/>
                        <a:ea typeface="Calibri"/>
                        <a:cs typeface="Times New Roman"/>
                      </a:endParaRPr>
                    </a:p>
                  </a:txBody>
                  <a:tcPr marL="9213" marR="9213" marT="9213" marB="0" anchor="b"/>
                </a:tc>
              </a:tr>
            </a:tbl>
          </a:graphicData>
        </a:graphic>
      </p:graphicFrame>
      <p:sp>
        <p:nvSpPr>
          <p:cNvPr id="2" name="Slide Number Placeholder 1"/>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1191241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5171" y="1143000"/>
            <a:ext cx="3962400" cy="4953000"/>
          </a:xfrm>
          <a:blipFill>
            <a:blip r:embed="rId3"/>
            <a:tile tx="0" ty="0" sx="100000" sy="100000" flip="none" algn="tl"/>
          </a:blipFill>
        </p:spPr>
        <p:txBody>
          <a:bodyPr>
            <a:noAutofit/>
          </a:bodyPr>
          <a:lstStyle/>
          <a:p>
            <a:pPr marL="342900" indent="-342900" eaLnBrk="1" fontAlgn="auto" hangingPunct="1">
              <a:spcAft>
                <a:spcPts val="0"/>
              </a:spcAft>
              <a:buFont typeface="Wingdings" panose="05000000000000000000" pitchFamily="2" charset="2"/>
              <a:buChar char="Ø"/>
              <a:defRPr/>
            </a:pPr>
            <a:r>
              <a:rPr lang="en-US" sz="1900" dirty="0"/>
              <a:t>Various </a:t>
            </a:r>
            <a:r>
              <a:rPr lang="en-US" sz="1900" dirty="0" smtClean="0"/>
              <a:t>small equipment and tools</a:t>
            </a:r>
            <a:endParaRPr lang="en-US" sz="1900" dirty="0"/>
          </a:p>
          <a:p>
            <a:pPr marL="342900" indent="-342900" eaLnBrk="1" fontAlgn="auto" hangingPunct="1">
              <a:spcAft>
                <a:spcPts val="0"/>
              </a:spcAft>
              <a:buFont typeface="Wingdings" panose="05000000000000000000" pitchFamily="2" charset="2"/>
              <a:buChar char="Ø"/>
              <a:defRPr/>
            </a:pPr>
            <a:r>
              <a:rPr lang="en-US" sz="1900" dirty="0"/>
              <a:t>Inscription Services</a:t>
            </a:r>
          </a:p>
          <a:p>
            <a:pPr marL="342900" indent="-342900" eaLnBrk="1" fontAlgn="auto" hangingPunct="1">
              <a:spcAft>
                <a:spcPts val="0"/>
              </a:spcAft>
              <a:buFont typeface="Wingdings" panose="05000000000000000000" pitchFamily="2" charset="2"/>
              <a:buChar char="Ø"/>
              <a:defRPr/>
            </a:pPr>
            <a:r>
              <a:rPr lang="en-US" sz="1900" dirty="0"/>
              <a:t>Headstone &amp; Markers- Blanks</a:t>
            </a:r>
          </a:p>
          <a:p>
            <a:pPr marL="342900" indent="-342900" eaLnBrk="1" fontAlgn="auto" hangingPunct="1">
              <a:spcAft>
                <a:spcPts val="0"/>
              </a:spcAft>
              <a:buFont typeface="Wingdings" panose="05000000000000000000" pitchFamily="2" charset="2"/>
              <a:buChar char="Ø"/>
              <a:defRPr/>
            </a:pPr>
            <a:r>
              <a:rPr lang="en-US" sz="1900" dirty="0"/>
              <a:t>Furniture</a:t>
            </a:r>
          </a:p>
          <a:p>
            <a:pPr marL="342900" indent="-342900" eaLnBrk="1" fontAlgn="auto" hangingPunct="1">
              <a:spcAft>
                <a:spcPts val="0"/>
              </a:spcAft>
              <a:buFont typeface="Wingdings" panose="05000000000000000000" pitchFamily="2" charset="2"/>
              <a:buChar char="Ø"/>
              <a:defRPr/>
            </a:pPr>
            <a:r>
              <a:rPr lang="en-US" sz="1900" dirty="0"/>
              <a:t>Grave liners</a:t>
            </a:r>
          </a:p>
          <a:p>
            <a:pPr marL="342900" indent="-342900" eaLnBrk="1" fontAlgn="auto" hangingPunct="1">
              <a:spcAft>
                <a:spcPts val="0"/>
              </a:spcAft>
              <a:buFont typeface="Wingdings" panose="05000000000000000000" pitchFamily="2" charset="2"/>
              <a:buChar char="Ø"/>
              <a:defRPr/>
            </a:pPr>
            <a:r>
              <a:rPr lang="en-US" sz="1900" dirty="0"/>
              <a:t>Turf Renovation/ Maintenance</a:t>
            </a:r>
          </a:p>
          <a:p>
            <a:pPr marL="342900" indent="-342900" eaLnBrk="1" fontAlgn="auto" hangingPunct="1">
              <a:spcAft>
                <a:spcPts val="0"/>
              </a:spcAft>
              <a:buFont typeface="Wingdings" panose="05000000000000000000" pitchFamily="2" charset="2"/>
              <a:buChar char="Ø"/>
              <a:defRPr/>
            </a:pPr>
            <a:r>
              <a:rPr lang="en-US" sz="1900" dirty="0"/>
              <a:t>Headstone Setting </a:t>
            </a:r>
          </a:p>
          <a:p>
            <a:pPr marL="342900" indent="-342900" eaLnBrk="1" fontAlgn="auto" hangingPunct="1">
              <a:spcAft>
                <a:spcPts val="0"/>
              </a:spcAft>
              <a:buFont typeface="Wingdings" panose="05000000000000000000" pitchFamily="2" charset="2"/>
              <a:buChar char="Ø"/>
              <a:defRPr/>
            </a:pPr>
            <a:r>
              <a:rPr lang="en-US" sz="1900" dirty="0"/>
              <a:t>Ground Maintenance</a:t>
            </a:r>
          </a:p>
          <a:p>
            <a:pPr marL="342900" indent="-342900" eaLnBrk="1" fontAlgn="auto" hangingPunct="1">
              <a:spcAft>
                <a:spcPts val="0"/>
              </a:spcAft>
              <a:buFont typeface="Wingdings" panose="05000000000000000000" pitchFamily="2" charset="2"/>
              <a:buChar char="Ø"/>
              <a:defRPr/>
            </a:pPr>
            <a:r>
              <a:rPr lang="en-US" sz="1900" dirty="0" smtClean="0"/>
              <a:t>Janitorial  </a:t>
            </a:r>
            <a:r>
              <a:rPr lang="en-US" sz="1900" dirty="0"/>
              <a:t>Services </a:t>
            </a:r>
          </a:p>
          <a:p>
            <a:pPr marL="342900" indent="-342900" eaLnBrk="1" fontAlgn="auto" hangingPunct="1">
              <a:spcAft>
                <a:spcPts val="0"/>
              </a:spcAft>
              <a:buFont typeface="Wingdings" panose="05000000000000000000" pitchFamily="2" charset="2"/>
              <a:buChar char="Ø"/>
              <a:defRPr/>
            </a:pPr>
            <a:r>
              <a:rPr lang="en-US" sz="1900" dirty="0"/>
              <a:t>Maintenance and Repair</a:t>
            </a:r>
          </a:p>
          <a:p>
            <a:pPr marL="342900" indent="-342900" eaLnBrk="1" fontAlgn="auto" hangingPunct="1">
              <a:spcAft>
                <a:spcPts val="0"/>
              </a:spcAft>
              <a:buFont typeface="Wingdings" panose="05000000000000000000" pitchFamily="2" charset="2"/>
              <a:buChar char="Ø"/>
              <a:defRPr/>
            </a:pPr>
            <a:r>
              <a:rPr lang="en-US" sz="1900" dirty="0"/>
              <a:t>Mow/Trimming Services</a:t>
            </a:r>
          </a:p>
          <a:p>
            <a:pPr marL="342900" indent="-342900" eaLnBrk="1" fontAlgn="auto" hangingPunct="1">
              <a:spcAft>
                <a:spcPts val="0"/>
              </a:spcAft>
              <a:buFont typeface="Wingdings" panose="05000000000000000000" pitchFamily="2" charset="2"/>
              <a:buChar char="Ø"/>
              <a:defRPr/>
            </a:pPr>
            <a:r>
              <a:rPr lang="en-US" sz="1900" dirty="0"/>
              <a:t>Waste Removal</a:t>
            </a:r>
          </a:p>
          <a:p>
            <a:pPr marL="342900" indent="-342900" eaLnBrk="1" fontAlgn="auto" hangingPunct="1">
              <a:spcAft>
                <a:spcPts val="0"/>
              </a:spcAft>
              <a:buFont typeface="Wingdings" panose="05000000000000000000" pitchFamily="2" charset="2"/>
              <a:buChar char="Ø"/>
              <a:defRPr/>
            </a:pPr>
            <a:r>
              <a:rPr lang="en-US" sz="1900" dirty="0"/>
              <a:t>Fertilizer &amp; Weed Control Services</a:t>
            </a:r>
          </a:p>
          <a:p>
            <a:pPr marL="342900" indent="-342900" eaLnBrk="1" fontAlgn="auto" hangingPunct="1">
              <a:spcAft>
                <a:spcPts val="0"/>
              </a:spcAft>
              <a:buFont typeface="Wingdings" panose="05000000000000000000" pitchFamily="2" charset="2"/>
              <a:buChar char="Ø"/>
              <a:defRPr/>
            </a:pPr>
            <a:r>
              <a:rPr lang="en-US" sz="1900" dirty="0"/>
              <a:t>Tree Pruning</a:t>
            </a:r>
          </a:p>
        </p:txBody>
      </p:sp>
      <p:sp>
        <p:nvSpPr>
          <p:cNvPr id="3" name="Title 2"/>
          <p:cNvSpPr>
            <a:spLocks noGrp="1"/>
          </p:cNvSpPr>
          <p:nvPr>
            <p:ph type="title"/>
          </p:nvPr>
        </p:nvSpPr>
        <p:spPr>
          <a:xfrm>
            <a:off x="392836" y="220399"/>
            <a:ext cx="8358327" cy="846401"/>
          </a:xfrm>
        </p:spPr>
        <p:txBody>
          <a:bodyPr>
            <a:normAutofit/>
          </a:bodyPr>
          <a:lstStyle/>
          <a:p>
            <a:pPr algn="ctr"/>
            <a:r>
              <a:rPr lang="en-US" sz="3600" b="1" dirty="0">
                <a:latin typeface="Arial" panose="020B0604020202020204" pitchFamily="34" charset="0"/>
                <a:cs typeface="Arial" panose="020B0604020202020204" pitchFamily="34" charset="0"/>
              </a:rPr>
              <a:t>Type of Procurements NCA Solicits </a:t>
            </a:r>
          </a:p>
        </p:txBody>
      </p:sp>
      <p:sp>
        <p:nvSpPr>
          <p:cNvPr id="4" name="Content Placeholder 1"/>
          <p:cNvSpPr txBox="1">
            <a:spLocks/>
          </p:cNvSpPr>
          <p:nvPr/>
        </p:nvSpPr>
        <p:spPr bwMode="auto">
          <a:xfrm>
            <a:off x="4495800" y="1143000"/>
            <a:ext cx="4572000" cy="4953000"/>
          </a:xfrm>
          <a:prstGeom prst="rect">
            <a:avLst/>
          </a:prstGeom>
          <a:blipFill>
            <a:blip r:embed="rId3"/>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fontAlgn="auto" hangingPunct="1">
              <a:spcAft>
                <a:spcPts val="0"/>
              </a:spcAft>
              <a:buClr>
                <a:schemeClr val="tx1"/>
              </a:buClr>
              <a:buSzPct val="70000"/>
              <a:buFont typeface="Wingdings" panose="05000000000000000000" pitchFamily="2" charset="2"/>
              <a:buChar char="Ø"/>
              <a:defRPr/>
            </a:pPr>
            <a:r>
              <a:rPr lang="en-US" sz="1900" dirty="0"/>
              <a:t>Construction</a:t>
            </a:r>
            <a:r>
              <a:rPr lang="en-US" sz="1900" dirty="0">
                <a:solidFill>
                  <a:prstClr val="black"/>
                </a:solidFill>
              </a:rPr>
              <a:t> – A/E Services </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Repair Historic Perimeter Walls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Installation of Pre-Placed Crypts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Construct Columbaria/Memorial Walls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Renovation of Lodges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Replace Fences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Replace Admin &amp; </a:t>
            </a:r>
            <a:r>
              <a:rPr lang="en-US" sz="1900" dirty="0" smtClean="0">
                <a:solidFill>
                  <a:prstClr val="black"/>
                </a:solidFill>
              </a:rPr>
              <a:t>Maint </a:t>
            </a:r>
            <a:r>
              <a:rPr lang="en-US" sz="1900" dirty="0">
                <a:solidFill>
                  <a:prstClr val="black"/>
                </a:solidFill>
              </a:rPr>
              <a:t>Facilities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Gravesite Development</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Repair Erosion &amp; Storm Damage</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Repair Sidewalks &amp; </a:t>
            </a:r>
            <a:r>
              <a:rPr lang="en-US" sz="1900" dirty="0" smtClean="0">
                <a:solidFill>
                  <a:prstClr val="black"/>
                </a:solidFill>
              </a:rPr>
              <a:t>Roads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Repair Irrigation </a:t>
            </a:r>
            <a:r>
              <a:rPr lang="en-US" sz="1900" dirty="0" smtClean="0">
                <a:solidFill>
                  <a:prstClr val="black"/>
                </a:solidFill>
              </a:rPr>
              <a:t>Systems</a:t>
            </a:r>
          </a:p>
          <a:p>
            <a:pPr eaLnBrk="1" fontAlgn="auto" hangingPunct="1">
              <a:spcAft>
                <a:spcPts val="0"/>
              </a:spcAft>
              <a:buClr>
                <a:schemeClr val="tx1"/>
              </a:buClr>
              <a:buSzPct val="70000"/>
              <a:buFont typeface="Wingdings" panose="05000000000000000000" pitchFamily="2" charset="2"/>
              <a:buChar char="Ø"/>
              <a:defRPr/>
            </a:pPr>
            <a:r>
              <a:rPr lang="en-US" sz="1900" dirty="0" smtClean="0">
                <a:solidFill>
                  <a:prstClr val="black"/>
                </a:solidFill>
              </a:rPr>
              <a:t>Equipment (mowers, trimmers, </a:t>
            </a:r>
            <a:r>
              <a:rPr lang="en-US" sz="1900" dirty="0" err="1" smtClean="0">
                <a:solidFill>
                  <a:prstClr val="black"/>
                </a:solidFill>
              </a:rPr>
              <a:t>etc</a:t>
            </a:r>
            <a:r>
              <a:rPr lang="en-US" sz="1900" dirty="0" smtClean="0">
                <a:solidFill>
                  <a:prstClr val="black"/>
                </a:solidFill>
              </a:rPr>
              <a:t>)</a:t>
            </a:r>
            <a:endParaRPr lang="en-US" sz="1900" dirty="0">
              <a:solidFill>
                <a:prstClr val="black"/>
              </a:solidFill>
            </a:endParaRPr>
          </a:p>
          <a:p>
            <a:pPr marL="109537" indent="0" eaLnBrk="1" fontAlgn="auto" hangingPunct="1">
              <a:spcAft>
                <a:spcPts val="0"/>
              </a:spcAft>
              <a:buClr>
                <a:schemeClr val="tx1"/>
              </a:buClr>
              <a:buSzPct val="70000"/>
              <a:buNone/>
              <a:defRPr/>
            </a:pPr>
            <a:endParaRPr lang="en-US" sz="1900" dirty="0">
              <a:solidFill>
                <a:prstClr val="black"/>
              </a:solidFill>
            </a:endParaRPr>
          </a:p>
        </p:txBody>
      </p:sp>
      <p:sp>
        <p:nvSpPr>
          <p:cNvPr id="8" name="Slide Number Placeholder 7"/>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1108959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00921.JPG"/>
          <p:cNvPicPr>
            <a:picLocks noChangeAspect="1"/>
          </p:cNvPicPr>
          <p:nvPr/>
        </p:nvPicPr>
        <p:blipFill>
          <a:blip r:embed="rId3" cstate="email"/>
          <a:stretch>
            <a:fillRect/>
          </a:stretch>
        </p:blipFill>
        <p:spPr>
          <a:xfrm>
            <a:off x="1811784" y="1295400"/>
            <a:ext cx="5486400" cy="4114800"/>
          </a:xfrm>
          <a:prstGeom prst="rect">
            <a:avLst/>
          </a:prstGeom>
          <a:ln>
            <a:solidFill>
              <a:schemeClr val="tx1"/>
            </a:solidFill>
          </a:ln>
        </p:spPr>
      </p:pic>
      <p:sp>
        <p:nvSpPr>
          <p:cNvPr id="10" name="Rectangle 9"/>
          <p:cNvSpPr/>
          <p:nvPr/>
        </p:nvSpPr>
        <p:spPr>
          <a:xfrm>
            <a:off x="1905000" y="5410200"/>
            <a:ext cx="5486400" cy="461665"/>
          </a:xfrm>
          <a:prstGeom prst="rect">
            <a:avLst/>
          </a:prstGeom>
        </p:spPr>
        <p:txBody>
          <a:bodyPr wrap="square">
            <a:spAutoFit/>
          </a:bodyPr>
          <a:lstStyle/>
          <a:p>
            <a:pPr algn="ctr"/>
            <a:r>
              <a:rPr lang="en-US" sz="2400" b="1" dirty="0" smtClean="0">
                <a:latin typeface="+mn-lt"/>
              </a:rPr>
              <a:t>Grounds maintenance</a:t>
            </a:r>
            <a:endParaRPr lang="en-US" sz="2400" b="1" dirty="0">
              <a:latin typeface="+mn-lt"/>
            </a:endParaRPr>
          </a:p>
        </p:txBody>
      </p:sp>
      <p:sp>
        <p:nvSpPr>
          <p:cNvPr id="8" name="Title 1"/>
          <p:cNvSpPr>
            <a:spLocks noGrp="1"/>
          </p:cNvSpPr>
          <p:nvPr>
            <p:ph type="title"/>
          </p:nvPr>
        </p:nvSpPr>
        <p:spPr>
          <a:xfrm>
            <a:off x="1638300" y="152400"/>
            <a:ext cx="5867400" cy="571500"/>
          </a:xfrm>
        </p:spPr>
        <p:txBody>
          <a:bodyPr/>
          <a:lstStyle/>
          <a:p>
            <a:pPr algn="l"/>
            <a:r>
              <a:rPr lang="en-US" sz="3200" b="1" dirty="0" smtClean="0"/>
              <a:t>Our Needs (What NCA Buys)</a:t>
            </a:r>
            <a:endParaRPr lang="en-US" sz="3200" b="1" dirty="0"/>
          </a:p>
        </p:txBody>
      </p:sp>
      <p:sp>
        <p:nvSpPr>
          <p:cNvPr id="11" name="Slide Number Placeholder 5"/>
          <p:cNvSpPr>
            <a:spLocks noGrp="1"/>
          </p:cNvSpPr>
          <p:nvPr>
            <p:ph type="sldNum" sz="quarter" idx="7"/>
          </p:nvPr>
        </p:nvSpPr>
        <p:spPr>
          <a:xfrm>
            <a:off x="8534400" y="6477000"/>
            <a:ext cx="304800" cy="304800"/>
          </a:xfrm>
        </p:spPr>
        <p:txBody>
          <a:bodyPr/>
          <a:lstStyle/>
          <a:p>
            <a:pPr marL="102870">
              <a:lnSpc>
                <a:spcPct val="100000"/>
              </a:lnSpc>
            </a:pPr>
            <a:fld id="{81D60167-4931-47E6-BA6A-407CBD079E47}" type="slidenum">
              <a:rPr lang="en-US" spc="-10" smtClean="0">
                <a:solidFill>
                  <a:schemeClr val="bg1"/>
                </a:solidFill>
              </a:rPr>
              <a:t>16</a:t>
            </a:fld>
            <a:endParaRPr lang="en-US" spc="-10" dirty="0">
              <a:solidFill>
                <a:schemeClr val="bg1"/>
              </a:solidFill>
            </a:endParaRPr>
          </a:p>
        </p:txBody>
      </p:sp>
    </p:spTree>
    <p:extLst>
      <p:ext uri="{BB962C8B-B14F-4D97-AF65-F5344CB8AC3E}">
        <p14:creationId xmlns:p14="http://schemas.microsoft.com/office/powerpoint/2010/main" val="4282938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5867400" cy="571500"/>
          </a:xfrm>
        </p:spPr>
        <p:txBody>
          <a:bodyPr/>
          <a:lstStyle/>
          <a:p>
            <a:pPr algn="l"/>
            <a:r>
              <a:rPr lang="en-US" sz="3200" b="1" dirty="0" smtClean="0"/>
              <a:t>Our Needs (What NCA Buys)</a:t>
            </a:r>
            <a:endParaRPr lang="en-US" sz="3200" b="1" dirty="0"/>
          </a:p>
        </p:txBody>
      </p:sp>
      <p:pic>
        <p:nvPicPr>
          <p:cNvPr id="6" name="Content Placeholder 5" descr="Innovation_Toro vehicle.jpg"/>
          <p:cNvPicPr>
            <a:picLocks noGrp="1" noChangeAspect="1"/>
          </p:cNvPicPr>
          <p:nvPr>
            <p:ph sz="half" idx="4294967295"/>
          </p:nvPr>
        </p:nvPicPr>
        <p:blipFill>
          <a:blip r:embed="rId3" cstate="email"/>
          <a:stretch>
            <a:fillRect/>
          </a:stretch>
        </p:blipFill>
        <p:spPr>
          <a:xfrm>
            <a:off x="381000" y="2362200"/>
            <a:ext cx="4260133" cy="3200400"/>
          </a:xfrm>
          <a:prstGeom prst="rect">
            <a:avLst/>
          </a:prstGeom>
          <a:ln>
            <a:solidFill>
              <a:schemeClr val="tx1"/>
            </a:solidFill>
          </a:ln>
        </p:spPr>
      </p:pic>
      <p:sp>
        <p:nvSpPr>
          <p:cNvPr id="4" name="Content Placeholder 3"/>
          <p:cNvSpPr>
            <a:spLocks noGrp="1"/>
          </p:cNvSpPr>
          <p:nvPr>
            <p:ph sz="half" idx="2"/>
          </p:nvPr>
        </p:nvSpPr>
        <p:spPr>
          <a:xfrm>
            <a:off x="4724400" y="1143000"/>
            <a:ext cx="4229100" cy="4525963"/>
          </a:xfrm>
        </p:spPr>
        <p:txBody>
          <a:bodyPr/>
          <a:lstStyle/>
          <a:p>
            <a:pPr>
              <a:buNone/>
            </a:pPr>
            <a:endParaRPr lang="en-US" dirty="0" smtClean="0"/>
          </a:p>
          <a:p>
            <a:pPr>
              <a:buNone/>
            </a:pPr>
            <a:endParaRPr lang="en-US" dirty="0"/>
          </a:p>
        </p:txBody>
      </p:sp>
      <p:sp>
        <p:nvSpPr>
          <p:cNvPr id="7" name="TextBox 6"/>
          <p:cNvSpPr txBox="1"/>
          <p:nvPr/>
        </p:nvSpPr>
        <p:spPr>
          <a:xfrm>
            <a:off x="304800" y="1905000"/>
            <a:ext cx="4114800" cy="461665"/>
          </a:xfrm>
          <a:prstGeom prst="rect">
            <a:avLst/>
          </a:prstGeom>
          <a:noFill/>
        </p:spPr>
        <p:txBody>
          <a:bodyPr wrap="square" rtlCol="0">
            <a:spAutoFit/>
          </a:bodyPr>
          <a:lstStyle/>
          <a:p>
            <a:pPr>
              <a:spcBef>
                <a:spcPts val="0"/>
              </a:spcBef>
            </a:pPr>
            <a:r>
              <a:rPr lang="en-US" sz="2400" b="1" dirty="0" smtClean="0">
                <a:latin typeface="+mn-lt"/>
              </a:rPr>
              <a:t>Equipment and vehicles</a:t>
            </a:r>
          </a:p>
        </p:txBody>
      </p:sp>
      <p:pic>
        <p:nvPicPr>
          <p:cNvPr id="8" name="Picture 7" descr="Nat Cem Sched Office_Group.jpg"/>
          <p:cNvPicPr>
            <a:picLocks noChangeAspect="1"/>
          </p:cNvPicPr>
          <p:nvPr/>
        </p:nvPicPr>
        <p:blipFill>
          <a:blip r:embed="rId4" cstate="email"/>
          <a:stretch>
            <a:fillRect/>
          </a:stretch>
        </p:blipFill>
        <p:spPr>
          <a:xfrm>
            <a:off x="4267200" y="1600200"/>
            <a:ext cx="4130294" cy="3108960"/>
          </a:xfrm>
          <a:prstGeom prst="rect">
            <a:avLst/>
          </a:prstGeom>
          <a:ln>
            <a:solidFill>
              <a:schemeClr val="tx1"/>
            </a:solidFill>
          </a:ln>
        </p:spPr>
      </p:pic>
      <p:sp>
        <p:nvSpPr>
          <p:cNvPr id="9" name="TextBox 8"/>
          <p:cNvSpPr txBox="1"/>
          <p:nvPr/>
        </p:nvSpPr>
        <p:spPr>
          <a:xfrm>
            <a:off x="4909611" y="5181600"/>
            <a:ext cx="4343400" cy="830997"/>
          </a:xfrm>
          <a:prstGeom prst="rect">
            <a:avLst/>
          </a:prstGeom>
          <a:noFill/>
        </p:spPr>
        <p:txBody>
          <a:bodyPr wrap="square" rtlCol="0">
            <a:spAutoFit/>
          </a:bodyPr>
          <a:lstStyle/>
          <a:p>
            <a:r>
              <a:rPr lang="en-US" sz="2400" b="1" dirty="0" smtClean="0">
                <a:latin typeface="+mn-lt"/>
              </a:rPr>
              <a:t>Office supplies, equipment, and equipment maintenance </a:t>
            </a:r>
            <a:endParaRPr lang="en-US" sz="2400" b="1" dirty="0">
              <a:latin typeface="+mn-lt"/>
            </a:endParaRPr>
          </a:p>
        </p:txBody>
      </p:sp>
      <p:sp>
        <p:nvSpPr>
          <p:cNvPr id="12"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solidFill>
                  <a:schemeClr val="bg1"/>
                </a:solidFill>
              </a:rPr>
              <a:t>17</a:t>
            </a:fld>
            <a:endParaRPr lang="en-US" spc="-10" dirty="0">
              <a:solidFill>
                <a:schemeClr val="bg1"/>
              </a:solidFill>
            </a:endParaRPr>
          </a:p>
        </p:txBody>
      </p:sp>
    </p:spTree>
    <p:extLst>
      <p:ext uri="{BB962C8B-B14F-4D97-AF65-F5344CB8AC3E}">
        <p14:creationId xmlns:p14="http://schemas.microsoft.com/office/powerpoint/2010/main" val="3998316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6239" y="1630680"/>
            <a:ext cx="4040188" cy="803275"/>
          </a:xfrm>
        </p:spPr>
        <p:txBody>
          <a:bodyPr>
            <a:normAutofit lnSpcReduction="10000"/>
          </a:bodyPr>
          <a:lstStyle/>
          <a:p>
            <a:pPr>
              <a:spcBef>
                <a:spcPts val="0"/>
              </a:spcBef>
            </a:pPr>
            <a:r>
              <a:rPr lang="en-US" dirty="0" smtClean="0"/>
              <a:t>Architectural and engineering services</a:t>
            </a:r>
            <a:endParaRPr lang="en-US" dirty="0"/>
          </a:p>
        </p:txBody>
      </p:sp>
      <p:pic>
        <p:nvPicPr>
          <p:cNvPr id="9" name="Content Placeholder 8" descr="People and Places 01.jpg"/>
          <p:cNvPicPr>
            <a:picLocks noGrp="1" noChangeAspect="1"/>
          </p:cNvPicPr>
          <p:nvPr>
            <p:ph sz="half" idx="2"/>
          </p:nvPr>
        </p:nvPicPr>
        <p:blipFill>
          <a:blip r:embed="rId3" cstate="email"/>
          <a:stretch>
            <a:fillRect/>
          </a:stretch>
        </p:blipFill>
        <p:spPr>
          <a:xfrm>
            <a:off x="472439" y="2468880"/>
            <a:ext cx="4040188" cy="2958824"/>
          </a:xfrm>
          <a:ln>
            <a:solidFill>
              <a:schemeClr val="tx1"/>
            </a:solidFill>
          </a:ln>
        </p:spPr>
      </p:pic>
      <p:sp>
        <p:nvSpPr>
          <p:cNvPr id="5" name="Text Placeholder 4"/>
          <p:cNvSpPr>
            <a:spLocks noGrp="1"/>
          </p:cNvSpPr>
          <p:nvPr>
            <p:ph type="body" sz="quarter" idx="3"/>
          </p:nvPr>
        </p:nvSpPr>
        <p:spPr>
          <a:xfrm>
            <a:off x="4965064" y="3840480"/>
            <a:ext cx="4041775" cy="457200"/>
          </a:xfrm>
        </p:spPr>
        <p:txBody>
          <a:bodyPr/>
          <a:lstStyle/>
          <a:p>
            <a:r>
              <a:rPr lang="en-US" dirty="0" smtClean="0"/>
              <a:t>Construction</a:t>
            </a:r>
            <a:endParaRPr lang="en-US" dirty="0"/>
          </a:p>
        </p:txBody>
      </p:sp>
      <p:pic>
        <p:nvPicPr>
          <p:cNvPr id="8" name="Content Placeholder 7" descr="DSC_0103.jpg"/>
          <p:cNvPicPr>
            <a:picLocks noGrp="1" noChangeAspect="1"/>
          </p:cNvPicPr>
          <p:nvPr>
            <p:ph sz="quarter" idx="4"/>
          </p:nvPr>
        </p:nvPicPr>
        <p:blipFill>
          <a:blip r:embed="rId4" cstate="email"/>
          <a:stretch>
            <a:fillRect/>
          </a:stretch>
        </p:blipFill>
        <p:spPr>
          <a:xfrm>
            <a:off x="4953000" y="914400"/>
            <a:ext cx="3901439" cy="2926080"/>
          </a:xfrm>
          <a:ln>
            <a:solidFill>
              <a:schemeClr val="tx1"/>
            </a:solidFill>
          </a:ln>
        </p:spPr>
      </p:pic>
      <p:sp>
        <p:nvSpPr>
          <p:cNvPr id="10" name="Title 1"/>
          <p:cNvSpPr>
            <a:spLocks noGrp="1"/>
          </p:cNvSpPr>
          <p:nvPr>
            <p:ph type="title"/>
          </p:nvPr>
        </p:nvSpPr>
        <p:spPr>
          <a:xfrm>
            <a:off x="1371600" y="152400"/>
            <a:ext cx="5867400" cy="571500"/>
          </a:xfrm>
        </p:spPr>
        <p:txBody>
          <a:bodyPr>
            <a:normAutofit fontScale="90000"/>
          </a:bodyPr>
          <a:lstStyle/>
          <a:p>
            <a:pPr algn="l"/>
            <a:r>
              <a:rPr lang="en-US" sz="3200" b="1" dirty="0" smtClean="0"/>
              <a:t>Our Needs (What NCA Buys)</a:t>
            </a:r>
            <a:endParaRPr lang="en-US" sz="3200" b="1" dirty="0"/>
          </a:p>
        </p:txBody>
      </p:sp>
      <p:sp>
        <p:nvSpPr>
          <p:cNvPr id="2" name="Slide Number Placeholder 1"/>
          <p:cNvSpPr>
            <a:spLocks noGrp="1"/>
          </p:cNvSpPr>
          <p:nvPr>
            <p:ph type="sldNum" sz="quarter" idx="12"/>
          </p:nvPr>
        </p:nvSpPr>
        <p:spPr/>
        <p:txBody>
          <a:bodyPr/>
          <a:lstStyle/>
          <a:p>
            <a:pPr>
              <a:defRPr/>
            </a:pPr>
            <a:fld id="{B87DF81B-72D6-4114-9609-96DD421B9E7E}" type="slidenum">
              <a:rPr lang="en-US" smtClean="0"/>
              <a:pPr>
                <a:defRPr/>
              </a:pPr>
              <a:t>18</a:t>
            </a:fld>
            <a:endParaRPr lang="en-US" dirty="0"/>
          </a:p>
        </p:txBody>
      </p:sp>
    </p:spTree>
    <p:extLst>
      <p:ext uri="{BB962C8B-B14F-4D97-AF65-F5344CB8AC3E}">
        <p14:creationId xmlns:p14="http://schemas.microsoft.com/office/powerpoint/2010/main" val="559542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NC Marker Support System Installation_After.png"/>
          <p:cNvPicPr>
            <a:picLocks noChangeAspect="1"/>
          </p:cNvPicPr>
          <p:nvPr/>
        </p:nvPicPr>
        <p:blipFill>
          <a:blip r:embed="rId3" cstate="email"/>
          <a:stretch>
            <a:fillRect/>
          </a:stretch>
        </p:blipFill>
        <p:spPr>
          <a:xfrm>
            <a:off x="4114800" y="2895600"/>
            <a:ext cx="4752277" cy="2827661"/>
          </a:xfrm>
          <a:prstGeom prst="rect">
            <a:avLst/>
          </a:prstGeom>
          <a:ln>
            <a:solidFill>
              <a:schemeClr val="tx1"/>
            </a:solidFill>
          </a:ln>
        </p:spPr>
      </p:pic>
      <p:sp>
        <p:nvSpPr>
          <p:cNvPr id="4" name="Content Placeholder 3"/>
          <p:cNvSpPr>
            <a:spLocks noGrp="1"/>
          </p:cNvSpPr>
          <p:nvPr>
            <p:ph sz="half" idx="2"/>
          </p:nvPr>
        </p:nvSpPr>
        <p:spPr>
          <a:xfrm>
            <a:off x="609600" y="1295400"/>
            <a:ext cx="4876800" cy="609600"/>
          </a:xfrm>
        </p:spPr>
        <p:txBody>
          <a:bodyPr/>
          <a:lstStyle/>
          <a:p>
            <a:pPr marL="0" indent="0">
              <a:buNone/>
            </a:pPr>
            <a:r>
              <a:rPr lang="en-US" sz="2400" b="1" dirty="0" smtClean="0"/>
              <a:t>Millennium projects</a:t>
            </a:r>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6" name="Picture 5" descr="LANC Marker Support System Installation.jpg"/>
          <p:cNvPicPr>
            <a:picLocks noChangeAspect="1"/>
          </p:cNvPicPr>
          <p:nvPr/>
        </p:nvPicPr>
        <p:blipFill>
          <a:blip r:embed="rId4" cstate="email"/>
          <a:stretch>
            <a:fillRect/>
          </a:stretch>
        </p:blipFill>
        <p:spPr>
          <a:xfrm>
            <a:off x="372122" y="1828800"/>
            <a:ext cx="4281304" cy="3200400"/>
          </a:xfrm>
          <a:prstGeom prst="rect">
            <a:avLst/>
          </a:prstGeom>
          <a:ln>
            <a:solidFill>
              <a:schemeClr val="tx1"/>
            </a:solidFill>
          </a:ln>
        </p:spPr>
      </p:pic>
      <p:sp>
        <p:nvSpPr>
          <p:cNvPr id="9" name="Title 1"/>
          <p:cNvSpPr>
            <a:spLocks noGrp="1"/>
          </p:cNvSpPr>
          <p:nvPr>
            <p:ph type="title"/>
          </p:nvPr>
        </p:nvSpPr>
        <p:spPr>
          <a:xfrm>
            <a:off x="1728604" y="152400"/>
            <a:ext cx="5867400" cy="571500"/>
          </a:xfrm>
        </p:spPr>
        <p:txBody>
          <a:bodyPr/>
          <a:lstStyle/>
          <a:p>
            <a:pPr algn="l"/>
            <a:r>
              <a:rPr lang="en-US" sz="3200" b="1" dirty="0" smtClean="0"/>
              <a:t>Our Needs (What NCA Buys)</a:t>
            </a:r>
            <a:endParaRPr lang="en-US" sz="3200" b="1" dirty="0"/>
          </a:p>
        </p:txBody>
      </p:sp>
      <p:sp>
        <p:nvSpPr>
          <p:cNvPr id="11"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solidFill>
                  <a:schemeClr val="bg1"/>
                </a:solidFill>
              </a:rPr>
              <a:t>19</a:t>
            </a:fld>
            <a:endParaRPr lang="en-US" spc="-10" dirty="0">
              <a:solidFill>
                <a:schemeClr val="bg1"/>
              </a:solidFill>
            </a:endParaRPr>
          </a:p>
        </p:txBody>
      </p:sp>
    </p:spTree>
    <p:extLst>
      <p:ext uri="{BB962C8B-B14F-4D97-AF65-F5344CB8AC3E}">
        <p14:creationId xmlns:p14="http://schemas.microsoft.com/office/powerpoint/2010/main" val="1974806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836" y="220399"/>
            <a:ext cx="8358327" cy="801565"/>
          </a:xfrm>
          <a:prstGeom prst="rect">
            <a:avLst/>
          </a:prstGeom>
        </p:spPr>
        <p:txBody>
          <a:bodyPr vert="horz" wrap="square" lIns="0" tIns="182879" rIns="0" bIns="0" rtlCol="0">
            <a:spAutoFit/>
          </a:bodyPr>
          <a:lstStyle/>
          <a:p>
            <a:pPr marL="2204720" algn="l">
              <a:lnSpc>
                <a:spcPts val="5235"/>
              </a:lnSpc>
            </a:pPr>
            <a:r>
              <a:rPr lang="en-US" sz="3600" b="1" dirty="0" smtClean="0"/>
              <a:t>    </a:t>
            </a:r>
            <a:r>
              <a:rPr sz="3600" b="1" dirty="0" smtClean="0"/>
              <a:t>Briefing</a:t>
            </a:r>
            <a:r>
              <a:rPr sz="3600" b="1" spc="-250" dirty="0" smtClean="0"/>
              <a:t> </a:t>
            </a:r>
            <a:r>
              <a:rPr sz="3600" b="1" dirty="0"/>
              <a:t>Agenda</a:t>
            </a:r>
          </a:p>
        </p:txBody>
      </p:sp>
      <p:sp>
        <p:nvSpPr>
          <p:cNvPr id="3" name="object 3"/>
          <p:cNvSpPr txBox="1"/>
          <p:nvPr/>
        </p:nvSpPr>
        <p:spPr>
          <a:xfrm>
            <a:off x="381000" y="1447800"/>
            <a:ext cx="8382000" cy="4211409"/>
          </a:xfrm>
          <a:prstGeom prst="rect">
            <a:avLst/>
          </a:prstGeom>
          <a:blipFill>
            <a:blip r:embed="rId3">
              <a:extLst>
                <a:ext uri="{28A0092B-C50C-407E-A947-70E740481C1C}">
                  <a14:useLocalDpi xmlns:a14="http://schemas.microsoft.com/office/drawing/2010/main"/>
                </a:ext>
              </a:extLst>
            </a:blip>
            <a:tile tx="0" ty="0" sx="100000" sy="100000" flip="none" algn="tl"/>
          </a:blipFill>
        </p:spPr>
        <p:txBody>
          <a:bodyPr vert="horz" wrap="square" lIns="0" tIns="0" rIns="0" bIns="0" rtlCol="0">
            <a:spAutoFit/>
          </a:bodyPr>
          <a:lstStyle/>
          <a:p>
            <a:pPr marL="469900" indent="-457200">
              <a:lnSpc>
                <a:spcPct val="100000"/>
              </a:lnSpc>
              <a:spcBef>
                <a:spcPts val="770"/>
              </a:spcBef>
              <a:spcAft>
                <a:spcPts val="600"/>
              </a:spcAft>
              <a:buFont typeface="Wingdings" panose="05000000000000000000" pitchFamily="2" charset="2"/>
              <a:buChar char="Ø"/>
              <a:tabLst>
                <a:tab pos="356235" algn="l"/>
              </a:tabLst>
            </a:pPr>
            <a:r>
              <a:rPr lang="en-US" sz="2400" dirty="0" smtClean="0">
                <a:latin typeface="Arial"/>
                <a:cs typeface="Arial"/>
              </a:rPr>
              <a:t>History and </a:t>
            </a:r>
            <a:r>
              <a:rPr lang="en-US" sz="2400" dirty="0" smtClean="0">
                <a:latin typeface="Arial"/>
                <a:cs typeface="Arial"/>
              </a:rPr>
              <a:t>Mission</a:t>
            </a:r>
            <a:endParaRPr lang="en-US" sz="1000" dirty="0" smtClean="0">
              <a:latin typeface="Arial"/>
              <a:cs typeface="Arial"/>
            </a:endParaRPr>
          </a:p>
          <a:p>
            <a:pPr marL="469900" indent="-457200">
              <a:spcBef>
                <a:spcPts val="770"/>
              </a:spcBef>
              <a:spcAft>
                <a:spcPts val="600"/>
              </a:spcAft>
              <a:buFont typeface="Wingdings" panose="05000000000000000000" pitchFamily="2" charset="2"/>
              <a:buChar char="Ø"/>
              <a:tabLst>
                <a:tab pos="356235" algn="l"/>
              </a:tabLst>
            </a:pPr>
            <a:r>
              <a:rPr lang="en-US" sz="2400" dirty="0" smtClean="0">
                <a:latin typeface="Arial"/>
                <a:cs typeface="Arial"/>
              </a:rPr>
              <a:t>Field </a:t>
            </a:r>
            <a:r>
              <a:rPr lang="en-US" sz="2400" dirty="0" smtClean="0">
                <a:latin typeface="Arial"/>
                <a:cs typeface="Arial"/>
              </a:rPr>
              <a:t>Structure</a:t>
            </a:r>
            <a:endParaRPr lang="en-US" sz="1000" dirty="0" smtClean="0">
              <a:latin typeface="Arial"/>
              <a:cs typeface="Arial"/>
            </a:endParaRPr>
          </a:p>
          <a:p>
            <a:pPr marL="469900" indent="-457200">
              <a:lnSpc>
                <a:spcPct val="100000"/>
              </a:lnSpc>
              <a:spcBef>
                <a:spcPts val="770"/>
              </a:spcBef>
              <a:spcAft>
                <a:spcPts val="600"/>
              </a:spcAft>
              <a:buFont typeface="Wingdings" panose="05000000000000000000" pitchFamily="2" charset="2"/>
              <a:buChar char="Ø"/>
              <a:tabLst>
                <a:tab pos="356235" algn="l"/>
              </a:tabLst>
            </a:pPr>
            <a:r>
              <a:rPr lang="en-US" sz="2400" dirty="0" smtClean="0">
                <a:latin typeface="Arial"/>
                <a:cs typeface="Arial"/>
              </a:rPr>
              <a:t>Benefits</a:t>
            </a:r>
            <a:endParaRPr sz="1000" dirty="0">
              <a:latin typeface="Arial"/>
              <a:cs typeface="Arial"/>
            </a:endParaRPr>
          </a:p>
          <a:p>
            <a:pPr marL="469900" indent="-457200">
              <a:spcBef>
                <a:spcPts val="770"/>
              </a:spcBef>
              <a:spcAft>
                <a:spcPts val="600"/>
              </a:spcAft>
              <a:buFont typeface="Wingdings" panose="05000000000000000000" pitchFamily="2" charset="2"/>
              <a:buChar char="Ø"/>
              <a:tabLst>
                <a:tab pos="356235" algn="l"/>
              </a:tabLst>
            </a:pPr>
            <a:r>
              <a:rPr lang="en-US" sz="2400" dirty="0" smtClean="0">
                <a:latin typeface="Arial"/>
                <a:cs typeface="Arial"/>
              </a:rPr>
              <a:t>Excellence</a:t>
            </a:r>
            <a:endParaRPr lang="en-US" sz="1000" dirty="0">
              <a:latin typeface="Arial"/>
              <a:cs typeface="Arial"/>
            </a:endParaRPr>
          </a:p>
          <a:p>
            <a:pPr marL="469900" indent="-457200">
              <a:lnSpc>
                <a:spcPct val="100000"/>
              </a:lnSpc>
              <a:spcBef>
                <a:spcPts val="770"/>
              </a:spcBef>
              <a:spcAft>
                <a:spcPts val="600"/>
              </a:spcAft>
              <a:buFont typeface="Wingdings" panose="05000000000000000000" pitchFamily="2" charset="2"/>
              <a:buChar char="Ø"/>
              <a:tabLst>
                <a:tab pos="356235" algn="l"/>
              </a:tabLst>
            </a:pPr>
            <a:r>
              <a:rPr lang="en-US" sz="2400" dirty="0" smtClean="0">
                <a:latin typeface="Arial"/>
                <a:cs typeface="Arial"/>
              </a:rPr>
              <a:t>Future Burial </a:t>
            </a:r>
            <a:r>
              <a:rPr lang="en-US" sz="2400" dirty="0" smtClean="0">
                <a:latin typeface="Arial"/>
                <a:cs typeface="Arial"/>
              </a:rPr>
              <a:t>Needs</a:t>
            </a:r>
            <a:endParaRPr lang="en-US" sz="1000" dirty="0" smtClean="0">
              <a:latin typeface="Arial"/>
              <a:cs typeface="Arial"/>
            </a:endParaRPr>
          </a:p>
          <a:p>
            <a:pPr marL="469900" indent="-457200">
              <a:lnSpc>
                <a:spcPct val="100000"/>
              </a:lnSpc>
              <a:spcBef>
                <a:spcPts val="770"/>
              </a:spcBef>
              <a:spcAft>
                <a:spcPts val="600"/>
              </a:spcAft>
              <a:buFont typeface="Wingdings" panose="05000000000000000000" pitchFamily="2" charset="2"/>
              <a:buChar char="Ø"/>
              <a:tabLst>
                <a:tab pos="356235" algn="l"/>
              </a:tabLst>
            </a:pPr>
            <a:r>
              <a:rPr lang="en-US" sz="2400" dirty="0" smtClean="0">
                <a:latin typeface="Arial"/>
                <a:cs typeface="Arial"/>
              </a:rPr>
              <a:t>NCA Contracting </a:t>
            </a:r>
            <a:endParaRPr lang="en-US" sz="1000" dirty="0" smtClean="0">
              <a:latin typeface="Arial"/>
              <a:cs typeface="Arial"/>
            </a:endParaRPr>
          </a:p>
          <a:p>
            <a:pPr marL="469900" indent="-457200">
              <a:lnSpc>
                <a:spcPct val="100000"/>
              </a:lnSpc>
              <a:spcBef>
                <a:spcPts val="765"/>
              </a:spcBef>
              <a:spcAft>
                <a:spcPts val="600"/>
              </a:spcAft>
              <a:buFont typeface="Wingdings" panose="05000000000000000000" pitchFamily="2" charset="2"/>
              <a:buChar char="Ø"/>
              <a:tabLst>
                <a:tab pos="356235" algn="l"/>
              </a:tabLst>
            </a:pPr>
            <a:r>
              <a:rPr lang="en-US" sz="2400" dirty="0" smtClean="0">
                <a:latin typeface="Arial"/>
                <a:cs typeface="Arial"/>
              </a:rPr>
              <a:t>What We </a:t>
            </a:r>
            <a:r>
              <a:rPr lang="en-US" sz="2400" dirty="0" smtClean="0">
                <a:latin typeface="Arial"/>
                <a:cs typeface="Arial"/>
              </a:rPr>
              <a:t>Buy</a:t>
            </a:r>
            <a:endParaRPr lang="en-US" sz="1000" dirty="0" smtClean="0">
              <a:latin typeface="Arial"/>
              <a:cs typeface="Arial"/>
            </a:endParaRPr>
          </a:p>
          <a:p>
            <a:pPr marL="469900" indent="-457200">
              <a:lnSpc>
                <a:spcPct val="100000"/>
              </a:lnSpc>
              <a:spcBef>
                <a:spcPts val="765"/>
              </a:spcBef>
              <a:spcAft>
                <a:spcPts val="600"/>
              </a:spcAft>
              <a:buFont typeface="Wingdings" panose="05000000000000000000" pitchFamily="2" charset="2"/>
              <a:buChar char="Ø"/>
              <a:tabLst>
                <a:tab pos="356235" algn="l"/>
              </a:tabLst>
            </a:pPr>
            <a:r>
              <a:rPr lang="en-US" sz="2400" dirty="0" smtClean="0">
                <a:latin typeface="Arial"/>
                <a:cs typeface="Arial"/>
              </a:rPr>
              <a:t>Questions </a:t>
            </a:r>
          </a:p>
        </p:txBody>
      </p:sp>
      <p:sp>
        <p:nvSpPr>
          <p:cNvPr id="5" name="Slide Number Placeholder 4"/>
          <p:cNvSpPr>
            <a:spLocks noGrp="1"/>
          </p:cNvSpPr>
          <p:nvPr>
            <p:ph type="sldNum" sz="quarter" idx="4294967295"/>
          </p:nvPr>
        </p:nvSpPr>
        <p:spPr>
          <a:xfrm>
            <a:off x="8414511" y="6465214"/>
            <a:ext cx="206375" cy="177800"/>
          </a:xfrm>
          <a:prstGeom prst="rect">
            <a:avLst/>
          </a:prstGeom>
        </p:spPr>
        <p:txBody>
          <a:bodyPr/>
          <a:lstStyle/>
          <a:p>
            <a:pPr marL="102870" algn="r">
              <a:lnSpc>
                <a:spcPct val="100000"/>
              </a:lnSpc>
            </a:pPr>
            <a:fld id="{81D60167-4931-47E6-BA6A-407CBD079E47}" type="slidenum">
              <a:rPr lang="en-US" spc="-10" smtClean="0">
                <a:solidFill>
                  <a:schemeClr val="bg1"/>
                </a:solidFill>
              </a:rPr>
              <a:pPr marL="102870" algn="r">
                <a:lnSpc>
                  <a:spcPct val="100000"/>
                </a:lnSpc>
              </a:pPr>
              <a:t>2</a:t>
            </a:fld>
            <a:endParaRPr lang="en-US" spc="-10" dirty="0">
              <a:solidFill>
                <a:schemeClr val="bg1"/>
              </a:solidFill>
            </a:endParaRPr>
          </a:p>
        </p:txBody>
      </p:sp>
    </p:spTree>
    <p:extLst>
      <p:ext uri="{BB962C8B-B14F-4D97-AF65-F5344CB8AC3E}">
        <p14:creationId xmlns:p14="http://schemas.microsoft.com/office/powerpoint/2010/main" val="3555807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295400" y="5409564"/>
            <a:ext cx="2895600" cy="457836"/>
          </a:xfrm>
          <a:prstGeom prst="rect">
            <a:avLst/>
          </a:prstGeom>
        </p:spPr>
        <p:txBody>
          <a:bodyPr>
            <a:normAutofit fontScale="70000" lnSpcReduction="20000"/>
          </a:bodyPr>
          <a:lstStyle/>
          <a:p>
            <a:pPr marL="0" indent="0" algn="ctr">
              <a:buNone/>
            </a:pPr>
            <a:r>
              <a:rPr lang="en-US" sz="2400" b="1" dirty="0" smtClean="0"/>
              <a:t>Historic </a:t>
            </a:r>
            <a:r>
              <a:rPr lang="en-US" sz="2400" b="1" dirty="0"/>
              <a:t>P</a:t>
            </a:r>
            <a:r>
              <a:rPr lang="en-US" sz="2400" b="1" dirty="0" smtClean="0"/>
              <a:t>reservation Services</a:t>
            </a:r>
            <a:endParaRPr lang="en-US" sz="2400" b="1" dirty="0" smtClean="0"/>
          </a:p>
        </p:txBody>
      </p:sp>
      <p:pic>
        <p:nvPicPr>
          <p:cNvPr id="6" name="Content Placeholder 5" descr="ARRA_Knoxville_2.JPG"/>
          <p:cNvPicPr>
            <a:picLocks noGrp="1" noChangeAspect="1"/>
          </p:cNvPicPr>
          <p:nvPr>
            <p:ph sz="half" idx="2"/>
          </p:nvPr>
        </p:nvPicPr>
        <p:blipFill>
          <a:blip r:embed="rId3" cstate="email"/>
          <a:stretch>
            <a:fillRect/>
          </a:stretch>
        </p:blipFill>
        <p:spPr>
          <a:xfrm>
            <a:off x="1295400" y="1295400"/>
            <a:ext cx="2994422" cy="3992563"/>
          </a:xfrm>
          <a:ln>
            <a:solidFill>
              <a:schemeClr val="tx1"/>
            </a:solidFill>
          </a:ln>
        </p:spPr>
      </p:pic>
      <p:sp>
        <p:nvSpPr>
          <p:cNvPr id="7" name="Title 1"/>
          <p:cNvSpPr>
            <a:spLocks noGrp="1"/>
          </p:cNvSpPr>
          <p:nvPr>
            <p:ph type="title"/>
          </p:nvPr>
        </p:nvSpPr>
        <p:spPr>
          <a:xfrm>
            <a:off x="1600200" y="152400"/>
            <a:ext cx="5867400" cy="571500"/>
          </a:xfrm>
        </p:spPr>
        <p:txBody>
          <a:bodyPr/>
          <a:lstStyle/>
          <a:p>
            <a:pPr algn="l"/>
            <a:r>
              <a:rPr lang="en-US" sz="3200" b="1" dirty="0" smtClean="0"/>
              <a:t>Our Needs (What NCA Buys)</a:t>
            </a:r>
            <a:endParaRPr lang="en-US" sz="3200" b="1" dirty="0"/>
          </a:p>
        </p:txBody>
      </p:sp>
      <p:sp>
        <p:nvSpPr>
          <p:cNvPr id="8" name="object 3"/>
          <p:cNvSpPr/>
          <p:nvPr/>
        </p:nvSpPr>
        <p:spPr>
          <a:xfrm>
            <a:off x="5087259" y="1066800"/>
            <a:ext cx="1219200" cy="17526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5"/>
          <p:cNvSpPr/>
          <p:nvPr/>
        </p:nvSpPr>
        <p:spPr>
          <a:xfrm>
            <a:off x="6703875" y="1495095"/>
            <a:ext cx="2041525" cy="89601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5"/>
          <p:cNvSpPr/>
          <p:nvPr/>
        </p:nvSpPr>
        <p:spPr>
          <a:xfrm>
            <a:off x="5725118" y="3879490"/>
            <a:ext cx="2028548" cy="13850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Content Placeholder 2"/>
          <p:cNvSpPr>
            <a:spLocks noGrp="1"/>
          </p:cNvSpPr>
          <p:nvPr>
            <p:ph sz="half" idx="4294967295"/>
          </p:nvPr>
        </p:nvSpPr>
        <p:spPr>
          <a:xfrm>
            <a:off x="6572566" y="2590800"/>
            <a:ext cx="2362200" cy="838200"/>
          </a:xfrm>
          <a:prstGeom prst="rect">
            <a:avLst/>
          </a:prstGeom>
        </p:spPr>
        <p:txBody>
          <a:bodyPr>
            <a:normAutofit fontScale="62500" lnSpcReduction="20000"/>
          </a:bodyPr>
          <a:lstStyle/>
          <a:p>
            <a:pPr marL="0" indent="0">
              <a:buNone/>
            </a:pPr>
            <a:r>
              <a:rPr lang="en-US" sz="2400" b="1" dirty="0" smtClean="0"/>
              <a:t>Headstones </a:t>
            </a:r>
            <a:r>
              <a:rPr lang="en-US" sz="2400" b="1" dirty="0" smtClean="0"/>
              <a:t>and </a:t>
            </a:r>
            <a:r>
              <a:rPr lang="en-US" sz="2400" b="1" dirty="0" smtClean="0"/>
              <a:t>Markers</a:t>
            </a:r>
          </a:p>
          <a:p>
            <a:pPr marL="0" indent="0">
              <a:buNone/>
            </a:pPr>
            <a:endParaRPr lang="en-US" sz="1600" b="1" dirty="0" smtClean="0"/>
          </a:p>
          <a:p>
            <a:r>
              <a:rPr lang="en-US" sz="2400" b="1" dirty="0" smtClean="0"/>
              <a:t>Including many on-site inscription services</a:t>
            </a:r>
          </a:p>
        </p:txBody>
      </p:sp>
      <p:sp>
        <p:nvSpPr>
          <p:cNvPr id="12" name="Content Placeholder 2"/>
          <p:cNvSpPr>
            <a:spLocks noGrp="1"/>
          </p:cNvSpPr>
          <p:nvPr>
            <p:ph sz="half" idx="4294967295"/>
          </p:nvPr>
        </p:nvSpPr>
        <p:spPr>
          <a:xfrm>
            <a:off x="5968025" y="5264510"/>
            <a:ext cx="1542734" cy="369332"/>
          </a:xfrm>
          <a:prstGeom prst="rect">
            <a:avLst/>
          </a:prstGeom>
        </p:spPr>
        <p:txBody>
          <a:bodyPr>
            <a:normAutofit fontScale="92500" lnSpcReduction="20000"/>
          </a:bodyPr>
          <a:lstStyle/>
          <a:p>
            <a:pPr marL="0" indent="0">
              <a:buNone/>
            </a:pPr>
            <a:r>
              <a:rPr lang="en-US" sz="2400" b="1" dirty="0" smtClean="0"/>
              <a:t>Medallions</a:t>
            </a:r>
          </a:p>
        </p:txBody>
      </p:sp>
      <p:sp>
        <p:nvSpPr>
          <p:cNvPr id="15"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solidFill>
                  <a:schemeClr val="bg1"/>
                </a:solidFill>
              </a:rPr>
              <a:t>20</a:t>
            </a:fld>
            <a:endParaRPr lang="en-US" spc="-10" dirty="0">
              <a:solidFill>
                <a:schemeClr val="bg1"/>
              </a:solidFill>
            </a:endParaRPr>
          </a:p>
        </p:txBody>
      </p:sp>
    </p:spTree>
    <p:extLst>
      <p:ext uri="{BB962C8B-B14F-4D97-AF65-F5344CB8AC3E}">
        <p14:creationId xmlns:p14="http://schemas.microsoft.com/office/powerpoint/2010/main" val="582677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295400" y="5409564"/>
            <a:ext cx="2895600" cy="533400"/>
          </a:xfrm>
          <a:prstGeom prst="rect">
            <a:avLst/>
          </a:prstGeom>
        </p:spPr>
        <p:txBody>
          <a:bodyPr>
            <a:normAutofit fontScale="85000" lnSpcReduction="10000"/>
          </a:bodyPr>
          <a:lstStyle/>
          <a:p>
            <a:r>
              <a:rPr lang="en-US" sz="2400" b="1" dirty="0" smtClean="0"/>
              <a:t>Historic preservation</a:t>
            </a:r>
          </a:p>
        </p:txBody>
      </p:sp>
      <p:pic>
        <p:nvPicPr>
          <p:cNvPr id="6" name="Content Placeholder 5" descr="ARRA_Knoxville_2.JPG"/>
          <p:cNvPicPr>
            <a:picLocks noGrp="1" noChangeAspect="1"/>
          </p:cNvPicPr>
          <p:nvPr>
            <p:ph sz="half" idx="2"/>
          </p:nvPr>
        </p:nvPicPr>
        <p:blipFill>
          <a:blip r:embed="rId3" cstate="email"/>
          <a:stretch>
            <a:fillRect/>
          </a:stretch>
        </p:blipFill>
        <p:spPr>
          <a:xfrm>
            <a:off x="1295400" y="1295400"/>
            <a:ext cx="2994422" cy="3992563"/>
          </a:xfrm>
          <a:ln>
            <a:solidFill>
              <a:schemeClr val="tx1"/>
            </a:solidFill>
          </a:ln>
        </p:spPr>
      </p:pic>
      <p:sp>
        <p:nvSpPr>
          <p:cNvPr id="7" name="Title 1"/>
          <p:cNvSpPr>
            <a:spLocks noGrp="1"/>
          </p:cNvSpPr>
          <p:nvPr>
            <p:ph type="title"/>
          </p:nvPr>
        </p:nvSpPr>
        <p:spPr>
          <a:xfrm>
            <a:off x="1600200" y="152400"/>
            <a:ext cx="5867400" cy="571500"/>
          </a:xfrm>
        </p:spPr>
        <p:txBody>
          <a:bodyPr/>
          <a:lstStyle/>
          <a:p>
            <a:pPr algn="l"/>
            <a:r>
              <a:rPr lang="en-US" sz="3200" b="1" dirty="0" smtClean="0"/>
              <a:t>Our Needs (What NCA Buys)</a:t>
            </a:r>
            <a:endParaRPr lang="en-US" sz="3200" b="1" dirty="0"/>
          </a:p>
        </p:txBody>
      </p:sp>
      <p:sp>
        <p:nvSpPr>
          <p:cNvPr id="8" name="object 3"/>
          <p:cNvSpPr/>
          <p:nvPr/>
        </p:nvSpPr>
        <p:spPr>
          <a:xfrm>
            <a:off x="5105401" y="1371600"/>
            <a:ext cx="1219200" cy="17526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5"/>
          <p:cNvSpPr/>
          <p:nvPr/>
        </p:nvSpPr>
        <p:spPr>
          <a:xfrm>
            <a:off x="6729275" y="1371600"/>
            <a:ext cx="2041525" cy="89601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5"/>
          <p:cNvSpPr/>
          <p:nvPr/>
        </p:nvSpPr>
        <p:spPr>
          <a:xfrm>
            <a:off x="5867400" y="3508952"/>
            <a:ext cx="2028548" cy="13850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Content Placeholder 2"/>
          <p:cNvSpPr>
            <a:spLocks noGrp="1"/>
          </p:cNvSpPr>
          <p:nvPr>
            <p:ph sz="half" idx="4294967295"/>
          </p:nvPr>
        </p:nvSpPr>
        <p:spPr>
          <a:xfrm>
            <a:off x="6568937" y="2400956"/>
            <a:ext cx="2362200" cy="951844"/>
          </a:xfrm>
          <a:prstGeom prst="rect">
            <a:avLst/>
          </a:prstGeom>
        </p:spPr>
        <p:txBody>
          <a:bodyPr>
            <a:normAutofit fontScale="62500" lnSpcReduction="20000"/>
          </a:bodyPr>
          <a:lstStyle/>
          <a:p>
            <a:pPr marL="0" indent="0">
              <a:buNone/>
            </a:pPr>
            <a:r>
              <a:rPr lang="en-US" sz="2400" b="1" dirty="0" smtClean="0"/>
              <a:t>Headstones and </a:t>
            </a:r>
            <a:r>
              <a:rPr lang="en-US" sz="2400" b="1" dirty="0" smtClean="0"/>
              <a:t>Markers</a:t>
            </a:r>
          </a:p>
          <a:p>
            <a:pPr marL="0" indent="0">
              <a:buNone/>
            </a:pPr>
            <a:endParaRPr lang="en-US" sz="1400" b="1" dirty="0" smtClean="0"/>
          </a:p>
          <a:p>
            <a:r>
              <a:rPr lang="en-US" sz="2400" b="1" dirty="0" smtClean="0"/>
              <a:t>Including many on-site inscription services</a:t>
            </a:r>
          </a:p>
        </p:txBody>
      </p:sp>
      <p:sp>
        <p:nvSpPr>
          <p:cNvPr id="12" name="Content Placeholder 2"/>
          <p:cNvSpPr>
            <a:spLocks noGrp="1"/>
          </p:cNvSpPr>
          <p:nvPr>
            <p:ph sz="half" idx="4294967295"/>
          </p:nvPr>
        </p:nvSpPr>
        <p:spPr>
          <a:xfrm>
            <a:off x="6114999" y="4893972"/>
            <a:ext cx="1533349" cy="369332"/>
          </a:xfrm>
          <a:prstGeom prst="rect">
            <a:avLst/>
          </a:prstGeom>
        </p:spPr>
        <p:txBody>
          <a:bodyPr>
            <a:normAutofit fontScale="92500" lnSpcReduction="20000"/>
          </a:bodyPr>
          <a:lstStyle/>
          <a:p>
            <a:pPr marL="0" indent="0">
              <a:buNone/>
            </a:pPr>
            <a:r>
              <a:rPr lang="en-US" sz="2400" b="1" dirty="0" smtClean="0"/>
              <a:t>Medallions</a:t>
            </a:r>
          </a:p>
        </p:txBody>
      </p:sp>
      <p:sp>
        <p:nvSpPr>
          <p:cNvPr id="15"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solidFill>
                  <a:schemeClr val="bg1"/>
                </a:solidFill>
              </a:rPr>
              <a:t>21</a:t>
            </a:fld>
            <a:endParaRPr lang="en-US" spc="-10" dirty="0">
              <a:solidFill>
                <a:schemeClr val="bg1"/>
              </a:solidFill>
            </a:endParaRPr>
          </a:p>
        </p:txBody>
      </p:sp>
    </p:spTree>
    <p:extLst>
      <p:ext uri="{BB962C8B-B14F-4D97-AF65-F5344CB8AC3E}">
        <p14:creationId xmlns:p14="http://schemas.microsoft.com/office/powerpoint/2010/main" val="1522510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57200" y="1447800"/>
            <a:ext cx="8382000" cy="4191000"/>
          </a:xfrm>
        </p:spPr>
        <p:txBody>
          <a:bodyPr>
            <a:normAutofit/>
          </a:bodyPr>
          <a:lstStyle/>
          <a:p>
            <a:pPr marL="0" indent="0" eaLnBrk="1" hangingPunct="1">
              <a:buNone/>
            </a:pPr>
            <a:r>
              <a:rPr lang="en-US" dirty="0" smtClean="0"/>
              <a:t>Points of Contact:</a:t>
            </a:r>
          </a:p>
          <a:p>
            <a:pPr marL="457200" lvl="1" indent="0" eaLnBrk="1" hangingPunct="1">
              <a:buNone/>
            </a:pPr>
            <a:endParaRPr lang="en-US" sz="2400" dirty="0" smtClean="0">
              <a:latin typeface="Arial" panose="020B0604020202020204" pitchFamily="34" charset="0"/>
              <a:cs typeface="Arial" panose="020B0604020202020204" pitchFamily="34" charset="0"/>
            </a:endParaRPr>
          </a:p>
          <a:p>
            <a:pPr marL="457200" lvl="1" indent="0" eaLnBrk="1" hangingPunct="1">
              <a:buNone/>
            </a:pPr>
            <a:r>
              <a:rPr lang="en-US" sz="2400" dirty="0" smtClean="0">
                <a:latin typeface="Arial" panose="020B0604020202020204" pitchFamily="34" charset="0"/>
                <a:cs typeface="Arial" panose="020B0604020202020204" pitchFamily="34" charset="0"/>
              </a:rPr>
              <a:t>Tracey </a:t>
            </a:r>
            <a:r>
              <a:rPr lang="en-US" sz="2400" dirty="0" smtClean="0">
                <a:latin typeface="Arial" panose="020B0604020202020204" pitchFamily="34" charset="0"/>
                <a:cs typeface="Arial" panose="020B0604020202020204" pitchFamily="34" charset="0"/>
              </a:rPr>
              <a:t>Boyd-Vega, Director			(540) 658-7206</a:t>
            </a:r>
          </a:p>
          <a:p>
            <a:pPr lvl="1" eaLnBrk="1" hangingPunct="1"/>
            <a:endParaRPr lang="en-US" sz="2400" dirty="0" smtClean="0">
              <a:latin typeface="Arial" panose="020B0604020202020204" pitchFamily="34" charset="0"/>
              <a:cs typeface="Arial" panose="020B0604020202020204" pitchFamily="34" charset="0"/>
            </a:endParaRPr>
          </a:p>
          <a:p>
            <a:pPr marL="457200" lvl="1" indent="0" eaLnBrk="1" hangingPunct="1">
              <a:buNone/>
            </a:pPr>
            <a:r>
              <a:rPr lang="en-US" sz="2400" dirty="0" smtClean="0">
                <a:latin typeface="Arial" panose="020B0604020202020204" pitchFamily="34" charset="0"/>
                <a:cs typeface="Arial" panose="020B0604020202020204" pitchFamily="34" charset="0"/>
              </a:rPr>
              <a:t>Rob </a:t>
            </a:r>
            <a:r>
              <a:rPr lang="en-US" sz="2400" dirty="0">
                <a:latin typeface="Arial" panose="020B0604020202020204" pitchFamily="34" charset="0"/>
                <a:cs typeface="Arial" panose="020B0604020202020204" pitchFamily="34" charset="0"/>
              </a:rPr>
              <a:t>Joshua, Stafford Chief		</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540) </a:t>
            </a:r>
            <a:r>
              <a:rPr lang="en-US" sz="2400" dirty="0" smtClean="0">
                <a:latin typeface="Arial" panose="020B0604020202020204" pitchFamily="34" charset="0"/>
                <a:cs typeface="Arial" panose="020B0604020202020204" pitchFamily="34" charset="0"/>
              </a:rPr>
              <a:t>658-7202</a:t>
            </a:r>
          </a:p>
          <a:p>
            <a:pPr marL="457200" lvl="1" indent="0" eaLnBrk="1" hangingPunct="1">
              <a:buNone/>
            </a:pPr>
            <a:endParaRPr lang="en-US" sz="2400" dirty="0">
              <a:latin typeface="Arial" panose="020B0604020202020204" pitchFamily="34" charset="0"/>
              <a:cs typeface="Arial" panose="020B0604020202020204" pitchFamily="34" charset="0"/>
            </a:endParaRPr>
          </a:p>
          <a:p>
            <a:pPr marL="457200" lvl="1" indent="0" eaLnBrk="1" hangingPunct="1">
              <a:buNone/>
            </a:pPr>
            <a:r>
              <a:rPr lang="en-US" sz="2400" dirty="0" smtClean="0">
                <a:latin typeface="Arial" panose="020B0604020202020204" pitchFamily="34" charset="0"/>
                <a:cs typeface="Arial" panose="020B0604020202020204" pitchFamily="34" charset="0"/>
              </a:rPr>
              <a:t>Harry </a:t>
            </a:r>
            <a:r>
              <a:rPr lang="en-US" sz="2400" dirty="0" smtClean="0">
                <a:latin typeface="Arial" panose="020B0604020202020204" pitchFamily="34" charset="0"/>
                <a:cs typeface="Arial" panose="020B0604020202020204" pitchFamily="34" charset="0"/>
              </a:rPr>
              <a:t>Parker, </a:t>
            </a:r>
            <a:r>
              <a:rPr lang="en-US" sz="2400" dirty="0">
                <a:latin typeface="Arial" panose="020B0604020202020204" pitchFamily="34" charset="0"/>
                <a:cs typeface="Arial" panose="020B0604020202020204" pitchFamily="34" charset="0"/>
              </a:rPr>
              <a:t>DC Chief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202) </a:t>
            </a:r>
            <a:r>
              <a:rPr lang="en-US" sz="2400" dirty="0" smtClean="0">
                <a:latin typeface="Arial" panose="020B0604020202020204" pitchFamily="34" charset="0"/>
                <a:cs typeface="Arial" panose="020B0604020202020204" pitchFamily="34" charset="0"/>
              </a:rPr>
              <a:t>632-5433</a:t>
            </a:r>
          </a:p>
          <a:p>
            <a:pPr marL="457200" lvl="1" indent="0" eaLnBrk="1" hangingPunct="1">
              <a:buNone/>
            </a:pPr>
            <a:endParaRPr lang="en-US" sz="2400" dirty="0">
              <a:latin typeface="Arial" panose="020B0604020202020204" pitchFamily="34" charset="0"/>
              <a:cs typeface="Arial" panose="020B0604020202020204" pitchFamily="34" charset="0"/>
            </a:endParaRPr>
          </a:p>
          <a:p>
            <a:pPr marL="457200" lvl="1" indent="0" eaLnBrk="1" hangingPunct="1">
              <a:buNone/>
            </a:pPr>
            <a:r>
              <a:rPr lang="en-US" sz="2400" dirty="0" smtClean="0">
                <a:latin typeface="Arial" panose="020B0604020202020204" pitchFamily="34" charset="0"/>
                <a:cs typeface="Arial" panose="020B0604020202020204" pitchFamily="34" charset="0"/>
              </a:rPr>
              <a:t>Tyra </a:t>
            </a:r>
            <a:r>
              <a:rPr lang="en-US" sz="2400" dirty="0">
                <a:latin typeface="Arial" panose="020B0604020202020204" pitchFamily="34" charset="0"/>
                <a:cs typeface="Arial" panose="020B0604020202020204" pitchFamily="34" charset="0"/>
              </a:rPr>
              <a:t>Lee, Small Business Rep 	</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540) </a:t>
            </a:r>
            <a:r>
              <a:rPr lang="en-US" sz="2400" dirty="0" smtClean="0">
                <a:latin typeface="Arial" panose="020B0604020202020204" pitchFamily="34" charset="0"/>
                <a:cs typeface="Arial" panose="020B0604020202020204" pitchFamily="34" charset="0"/>
              </a:rPr>
              <a:t>658-7214</a:t>
            </a:r>
          </a:p>
          <a:p>
            <a:pPr lvl="1" eaLnBrk="1" hangingPunct="1"/>
            <a:endParaRPr lang="en-US" sz="2400" dirty="0" smtClean="0">
              <a:latin typeface="Arial" panose="020B0604020202020204" pitchFamily="34" charset="0"/>
              <a:cs typeface="Arial" panose="020B0604020202020204" pitchFamily="34" charset="0"/>
            </a:endParaRPr>
          </a:p>
          <a:p>
            <a:pPr marL="457200" lvl="1" indent="0" eaLnBrk="1" hangingPunct="1">
              <a:lnSpc>
                <a:spcPct val="150000"/>
              </a:lnSpc>
              <a:buNone/>
            </a:pPr>
            <a:endParaRPr lang="en-US" u="sng" dirty="0" smtClean="0"/>
          </a:p>
        </p:txBody>
      </p:sp>
      <p:sp>
        <p:nvSpPr>
          <p:cNvPr id="6" name="Title 2"/>
          <p:cNvSpPr>
            <a:spLocks noGrp="1"/>
          </p:cNvSpPr>
          <p:nvPr>
            <p:ph type="title"/>
          </p:nvPr>
        </p:nvSpPr>
        <p:spPr>
          <a:xfrm>
            <a:off x="392836" y="220399"/>
            <a:ext cx="8358327" cy="846401"/>
          </a:xfrm>
        </p:spPr>
        <p:txBody>
          <a:bodyPr>
            <a:normAutofit/>
          </a:bodyPr>
          <a:lstStyle/>
          <a:p>
            <a:pPr algn="ctr"/>
            <a:r>
              <a:rPr lang="en-US" b="1" dirty="0" smtClean="0"/>
              <a:t>Points of Contact</a:t>
            </a:r>
            <a:endParaRPr lang="en-US" b="1" dirty="0"/>
          </a:p>
        </p:txBody>
      </p:sp>
      <p:sp>
        <p:nvSpPr>
          <p:cNvPr id="2" name="Slide Number Placeholder 1"/>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2827817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609600"/>
          </a:xfrm>
        </p:spPr>
        <p:txBody>
          <a:bodyPr>
            <a:normAutofit fontScale="90000"/>
          </a:bodyPr>
          <a:lstStyle/>
          <a:p>
            <a:r>
              <a:rPr lang="en-US" sz="4000" dirty="0" smtClean="0"/>
              <a:t>Other Sources of Procurement Information</a:t>
            </a:r>
            <a:r>
              <a:rPr lang="en-US" dirty="0"/>
              <a:t/>
            </a:r>
            <a:br>
              <a:rPr lang="en-US" dirty="0"/>
            </a:br>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lvl="1">
              <a:lnSpc>
                <a:spcPct val="150000"/>
              </a:lnSpc>
            </a:pPr>
            <a:r>
              <a:rPr lang="en-US" sz="1800" b="1" dirty="0"/>
              <a:t>System for Award Management (SAM) </a:t>
            </a:r>
            <a:r>
              <a:rPr lang="en-US" sz="1800" b="1" i="1" dirty="0">
                <a:solidFill>
                  <a:schemeClr val="accent2">
                    <a:lumMod val="75000"/>
                  </a:schemeClr>
                </a:solidFill>
              </a:rPr>
              <a:t>http://www.sam.gov</a:t>
            </a:r>
            <a:r>
              <a:rPr lang="en-US" sz="1800" b="1" i="1" dirty="0">
                <a:solidFill>
                  <a:schemeClr val="accent2">
                    <a:lumMod val="75000"/>
                  </a:schemeClr>
                </a:solidFill>
                <a:hlinkClick r:id="rId2"/>
              </a:rPr>
              <a:t> </a:t>
            </a:r>
            <a:endParaRPr lang="en-US" sz="1800" b="1" i="1" dirty="0">
              <a:solidFill>
                <a:schemeClr val="accent2">
                  <a:lumMod val="75000"/>
                </a:schemeClr>
              </a:solidFill>
            </a:endParaRPr>
          </a:p>
          <a:p>
            <a:pPr lvl="1">
              <a:lnSpc>
                <a:spcPct val="150000"/>
              </a:lnSpc>
            </a:pPr>
            <a:r>
              <a:rPr lang="en-US" sz="1800" b="1" i="1" dirty="0"/>
              <a:t>Online Representations and Certifications Application (ORCA) </a:t>
            </a:r>
            <a:r>
              <a:rPr lang="en-US" sz="1800" b="1" i="1" dirty="0">
                <a:solidFill>
                  <a:schemeClr val="accent2">
                    <a:lumMod val="75000"/>
                  </a:schemeClr>
                </a:solidFill>
              </a:rPr>
              <a:t>https://orca.bpn.gov/</a:t>
            </a:r>
          </a:p>
          <a:p>
            <a:pPr lvl="1">
              <a:lnSpc>
                <a:spcPct val="150000"/>
              </a:lnSpc>
            </a:pPr>
            <a:r>
              <a:rPr lang="en-US" sz="1800" b="1" i="1" dirty="0"/>
              <a:t>Vendor Information Pages (VIP) </a:t>
            </a:r>
            <a:r>
              <a:rPr lang="en-US" sz="1800" b="1" i="1" dirty="0">
                <a:solidFill>
                  <a:schemeClr val="accent2">
                    <a:lumMod val="75000"/>
                  </a:schemeClr>
                </a:solidFill>
              </a:rPr>
              <a:t>http://www.VetBiz.gov</a:t>
            </a:r>
          </a:p>
          <a:p>
            <a:pPr lvl="1">
              <a:lnSpc>
                <a:spcPct val="150000"/>
              </a:lnSpc>
            </a:pPr>
            <a:r>
              <a:rPr lang="en-US" sz="1800" b="1" dirty="0"/>
              <a:t>Federal Business Opportunities or </a:t>
            </a:r>
            <a:r>
              <a:rPr lang="en-US" sz="1800" b="1" i="1" dirty="0">
                <a:solidFill>
                  <a:schemeClr val="accent2">
                    <a:lumMod val="75000"/>
                  </a:schemeClr>
                </a:solidFill>
              </a:rPr>
              <a:t>https://www.fedbizopps.gov/</a:t>
            </a:r>
          </a:p>
          <a:p>
            <a:pPr lvl="1">
              <a:lnSpc>
                <a:spcPct val="150000"/>
              </a:lnSpc>
            </a:pPr>
            <a:r>
              <a:rPr lang="en-US" sz="1800" b="1" dirty="0"/>
              <a:t>VA Forecast of Contracting Opportunities (FCO) </a:t>
            </a:r>
            <a:r>
              <a:rPr lang="en-US" sz="1800" b="1" i="1" dirty="0">
                <a:solidFill>
                  <a:schemeClr val="accent2">
                    <a:lumMod val="75000"/>
                  </a:schemeClr>
                </a:solidFill>
              </a:rPr>
              <a:t>https://www.vendorportal.ecms.va.gov/eVP/fco/FCO.aspx </a:t>
            </a:r>
          </a:p>
          <a:p>
            <a:pPr lvl="1">
              <a:lnSpc>
                <a:spcPct val="150000"/>
              </a:lnSpc>
            </a:pPr>
            <a:r>
              <a:rPr lang="en-US" sz="1800" b="1" dirty="0"/>
              <a:t>GSA </a:t>
            </a:r>
            <a:r>
              <a:rPr lang="en-US" sz="1800" b="1" dirty="0" err="1"/>
              <a:t>eBuy</a:t>
            </a:r>
            <a:r>
              <a:rPr lang="en-US" sz="1800" b="1" dirty="0"/>
              <a:t> </a:t>
            </a:r>
            <a:r>
              <a:rPr lang="en-US" sz="1800" b="1" i="1" dirty="0">
                <a:solidFill>
                  <a:schemeClr val="accent2">
                    <a:lumMod val="75000"/>
                  </a:schemeClr>
                </a:solidFill>
              </a:rPr>
              <a:t>https://www.ebuy.gsa.gov/advgsa/advantage/ebuy/start/</a:t>
            </a:r>
          </a:p>
          <a:p>
            <a:pPr lvl="1">
              <a:lnSpc>
                <a:spcPct val="150000"/>
              </a:lnSpc>
            </a:pPr>
            <a:r>
              <a:rPr lang="en-US" sz="1800" b="1" dirty="0"/>
              <a:t>Contractor Performance Assessment Reporting System (CPARS) </a:t>
            </a:r>
            <a:r>
              <a:rPr lang="en-US" sz="1800" b="1" i="1" dirty="0">
                <a:solidFill>
                  <a:schemeClr val="accent2">
                    <a:lumMod val="75000"/>
                  </a:schemeClr>
                </a:solidFill>
              </a:rPr>
              <a:t>http://www.cpars.gov </a:t>
            </a:r>
          </a:p>
          <a:p>
            <a:pPr lvl="1">
              <a:lnSpc>
                <a:spcPct val="150000"/>
              </a:lnSpc>
            </a:pPr>
            <a:r>
              <a:rPr lang="en-US" sz="1800" b="1" dirty="0"/>
              <a:t>Additional Business Resources: </a:t>
            </a:r>
            <a:r>
              <a:rPr lang="en-US" sz="1800" b="1" i="1" dirty="0">
                <a:solidFill>
                  <a:schemeClr val="accent2">
                    <a:lumMod val="75000"/>
                  </a:schemeClr>
                </a:solidFill>
              </a:rPr>
              <a:t>http://</a:t>
            </a:r>
            <a:r>
              <a:rPr lang="en-US" sz="1800" b="1" i="1" dirty="0" smtClean="0">
                <a:solidFill>
                  <a:schemeClr val="accent2">
                    <a:lumMod val="75000"/>
                  </a:schemeClr>
                </a:solidFill>
              </a:rPr>
              <a:t>www.va.gov/osdbu/index.asp</a:t>
            </a:r>
            <a:endParaRPr lang="en-US" sz="1800" b="1" i="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3362301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0"/>
          <p:cNvSpPr txBox="1">
            <a:spLocks/>
          </p:cNvSpPr>
          <p:nvPr/>
        </p:nvSpPr>
        <p:spPr>
          <a:xfrm>
            <a:off x="8414511" y="6465215"/>
            <a:ext cx="424689"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2870"/>
            <a:fld id="{81D60167-4931-47E6-BA6A-407CBD079E47}" type="slidenum">
              <a:rPr lang="en-US" spc="-10" smtClean="0"/>
              <a:pPr marL="102870"/>
              <a:t>24</a:t>
            </a:fld>
            <a:endParaRPr lang="en-US" spc="-10" dirty="0"/>
          </a:p>
        </p:txBody>
      </p:sp>
      <p:sp>
        <p:nvSpPr>
          <p:cNvPr id="5" name="object 3"/>
          <p:cNvSpPr/>
          <p:nvPr/>
        </p:nvSpPr>
        <p:spPr>
          <a:xfrm>
            <a:off x="24410" y="0"/>
            <a:ext cx="9146639" cy="6857999"/>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5"/>
          <p:cNvSpPr txBox="1"/>
          <p:nvPr/>
        </p:nvSpPr>
        <p:spPr>
          <a:xfrm>
            <a:off x="609600" y="1905000"/>
            <a:ext cx="8175905" cy="2585323"/>
          </a:xfrm>
          <a:prstGeom prst="rect">
            <a:avLst/>
          </a:prstGeom>
        </p:spPr>
        <p:txBody>
          <a:bodyPr vert="horz" wrap="square" lIns="0" tIns="0" rIns="0" bIns="0" rtlCol="0">
            <a:spAutoFit/>
          </a:bodyPr>
          <a:lstStyle/>
          <a:p>
            <a:pPr marL="12700">
              <a:lnSpc>
                <a:spcPct val="100000"/>
              </a:lnSpc>
            </a:pPr>
            <a:endParaRPr lang="en-US" sz="3200" b="1" i="1" dirty="0">
              <a:latin typeface="Arial"/>
              <a:cs typeface="Arial"/>
            </a:endParaRPr>
          </a:p>
          <a:p>
            <a:pPr marL="12700" algn="ctr">
              <a:lnSpc>
                <a:spcPct val="100000"/>
              </a:lnSpc>
            </a:pPr>
            <a:r>
              <a:rPr lang="en-US" sz="4000" b="1" i="1" dirty="0" smtClean="0">
                <a:latin typeface="Arial"/>
                <a:cs typeface="Arial"/>
              </a:rPr>
              <a:t>Questions?</a:t>
            </a:r>
          </a:p>
          <a:p>
            <a:pPr marL="12700" algn="r">
              <a:lnSpc>
                <a:spcPct val="100000"/>
              </a:lnSpc>
            </a:pPr>
            <a:endParaRPr lang="en-US" sz="3200" b="1" i="1" dirty="0">
              <a:latin typeface="Arial"/>
              <a:cs typeface="Arial"/>
            </a:endParaRPr>
          </a:p>
          <a:p>
            <a:pPr marL="12700" algn="r">
              <a:lnSpc>
                <a:spcPct val="100000"/>
              </a:lnSpc>
            </a:pPr>
            <a:r>
              <a:rPr lang="en-US" sz="3200" b="1" dirty="0" smtClean="0">
                <a:latin typeface="Arial"/>
                <a:cs typeface="Arial"/>
              </a:rPr>
              <a:t>Anita R Hanson</a:t>
            </a:r>
            <a:endParaRPr lang="en-US" sz="3200" b="1" dirty="0" smtClean="0">
              <a:latin typeface="Arial"/>
              <a:cs typeface="Arial"/>
            </a:endParaRPr>
          </a:p>
          <a:p>
            <a:pPr marL="12700" algn="r">
              <a:lnSpc>
                <a:spcPct val="100000"/>
              </a:lnSpc>
            </a:pPr>
            <a:r>
              <a:rPr lang="en-US" sz="3200" b="1" dirty="0" smtClean="0">
                <a:latin typeface="Arial"/>
                <a:cs typeface="Arial"/>
              </a:rPr>
              <a:t>anita.hanson1</a:t>
            </a:r>
            <a:r>
              <a:rPr lang="en-US" sz="3200" b="1" dirty="0" smtClean="0">
                <a:latin typeface="Arial"/>
                <a:cs typeface="Arial"/>
              </a:rPr>
              <a:t>@va.gov</a:t>
            </a:r>
            <a:endParaRPr sz="3200" b="1" dirty="0">
              <a:latin typeface="Arial"/>
              <a:cs typeface="Aria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val="1516182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148555" y="-3126"/>
            <a:ext cx="8725980" cy="795088"/>
          </a:xfrm>
          <a:prstGeom prst="rect">
            <a:avLst/>
          </a:prstGeom>
        </p:spPr>
        <p:txBody>
          <a:bodyPr vert="horz" wrap="square" lIns="0" tIns="238759" rIns="0" bIns="0" rtlCol="0">
            <a:spAutoFit/>
          </a:bodyPr>
          <a:lstStyle>
            <a:lvl1pPr>
              <a:defRPr sz="3200" b="0" i="0">
                <a:solidFill>
                  <a:schemeClr val="tx1"/>
                </a:solidFill>
                <a:latin typeface="Arial"/>
                <a:ea typeface="+mj-ea"/>
                <a:cs typeface="Arial"/>
              </a:defRPr>
            </a:lvl1pPr>
          </a:lstStyle>
          <a:p>
            <a:pPr marL="2764155"/>
            <a:r>
              <a:rPr lang="en-US" sz="3600" b="1" kern="0" dirty="0" smtClean="0"/>
              <a:t>NCA Hi</a:t>
            </a:r>
            <a:r>
              <a:rPr lang="en-US" sz="3600" b="1" kern="0" spc="10" dirty="0" smtClean="0"/>
              <a:t>s</a:t>
            </a:r>
            <a:r>
              <a:rPr lang="en-US" sz="3600" b="1" kern="0" dirty="0" smtClean="0"/>
              <a:t>tory</a:t>
            </a:r>
            <a:endParaRPr lang="en-US" sz="3600" b="1" kern="0" dirty="0"/>
          </a:p>
        </p:txBody>
      </p:sp>
      <p:sp>
        <p:nvSpPr>
          <p:cNvPr id="7" name="object 3"/>
          <p:cNvSpPr txBox="1"/>
          <p:nvPr/>
        </p:nvSpPr>
        <p:spPr>
          <a:xfrm>
            <a:off x="273828" y="791962"/>
            <a:ext cx="8674963" cy="1739964"/>
          </a:xfrm>
          <a:prstGeom prst="rect">
            <a:avLst/>
          </a:prstGeom>
          <a:blipFill>
            <a:blip r:embed="rId3">
              <a:extLst>
                <a:ext uri="{28A0092B-C50C-407E-A947-70E740481C1C}">
                  <a14:useLocalDpi xmlns:a14="http://schemas.microsoft.com/office/drawing/2010/main"/>
                </a:ext>
              </a:extLst>
            </a:blip>
            <a:tile tx="0" ty="0" sx="100000" sy="100000" flip="none" algn="tl"/>
          </a:blipFill>
        </p:spPr>
        <p:txBody>
          <a:bodyPr vert="horz" wrap="square" lIns="0" tIns="0" rIns="0" bIns="0" rtlCol="0">
            <a:spAutoFit/>
          </a:bodyPr>
          <a:lstStyle/>
          <a:p>
            <a:pPr marL="469900" marR="181610" indent="-457200">
              <a:lnSpc>
                <a:spcPct val="90000"/>
              </a:lnSpc>
              <a:buFont typeface="Wingdings" panose="05000000000000000000" pitchFamily="2" charset="2"/>
              <a:buChar char="Ø"/>
              <a:tabLst>
                <a:tab pos="356235" algn="l"/>
              </a:tabLst>
            </a:pPr>
            <a:r>
              <a:rPr lang="en-US" sz="2400" spc="-15" dirty="0" smtClean="0">
                <a:latin typeface="Arial"/>
                <a:cs typeface="Arial"/>
              </a:rPr>
              <a:t>Omnibus bill of 1862, signed into law on July 17, authorized President Lincoln to purchase grounds for use as national cemeteries</a:t>
            </a:r>
          </a:p>
          <a:p>
            <a:pPr marL="469900" marR="181610" indent="-457200">
              <a:lnSpc>
                <a:spcPct val="90000"/>
              </a:lnSpc>
              <a:buFont typeface="Wingdings" panose="05000000000000000000" pitchFamily="2" charset="2"/>
              <a:buChar char="Ø"/>
              <a:tabLst>
                <a:tab pos="356235" algn="l"/>
              </a:tabLst>
            </a:pPr>
            <a:r>
              <a:rPr sz="2400" spc="-15" dirty="0" smtClean="0">
                <a:latin typeface="Arial"/>
                <a:cs typeface="Arial"/>
              </a:rPr>
              <a:t>F</a:t>
            </a:r>
            <a:r>
              <a:rPr lang="en-US" sz="2400" spc="-15" dirty="0" smtClean="0">
                <a:latin typeface="Arial"/>
                <a:cs typeface="Arial"/>
              </a:rPr>
              <a:t>ourteen </a:t>
            </a:r>
            <a:r>
              <a:rPr sz="2400" spc="-15" dirty="0" smtClean="0">
                <a:latin typeface="Arial"/>
                <a:cs typeface="Arial"/>
              </a:rPr>
              <a:t>nat</a:t>
            </a:r>
            <a:r>
              <a:rPr sz="2400" spc="-5" dirty="0" smtClean="0">
                <a:latin typeface="Arial"/>
                <a:cs typeface="Arial"/>
              </a:rPr>
              <a:t>i</a:t>
            </a:r>
            <a:r>
              <a:rPr sz="2400" spc="-20" dirty="0" smtClean="0">
                <a:latin typeface="Arial"/>
                <a:cs typeface="Arial"/>
              </a:rPr>
              <a:t>o</a:t>
            </a:r>
            <a:r>
              <a:rPr sz="2400" spc="-15" dirty="0" smtClean="0">
                <a:latin typeface="Arial"/>
                <a:cs typeface="Arial"/>
              </a:rPr>
              <a:t>nal </a:t>
            </a:r>
            <a:r>
              <a:rPr sz="2400" spc="-15" dirty="0">
                <a:latin typeface="Arial"/>
                <a:cs typeface="Arial"/>
              </a:rPr>
              <a:t>ce</a:t>
            </a:r>
            <a:r>
              <a:rPr sz="2400" spc="-20" dirty="0">
                <a:latin typeface="Arial"/>
                <a:cs typeface="Arial"/>
              </a:rPr>
              <a:t>met</a:t>
            </a:r>
            <a:r>
              <a:rPr sz="2400" spc="-15" dirty="0">
                <a:latin typeface="Arial"/>
                <a:cs typeface="Arial"/>
              </a:rPr>
              <a:t>e</a:t>
            </a:r>
            <a:r>
              <a:rPr sz="2400" spc="-10" dirty="0">
                <a:latin typeface="Arial"/>
                <a:cs typeface="Arial"/>
              </a:rPr>
              <a:t>rie</a:t>
            </a:r>
            <a:r>
              <a:rPr sz="2400" spc="-15" dirty="0">
                <a:latin typeface="Arial"/>
                <a:cs typeface="Arial"/>
              </a:rPr>
              <a:t>s e</a:t>
            </a:r>
            <a:r>
              <a:rPr sz="2400" spc="-10" dirty="0">
                <a:latin typeface="Arial"/>
                <a:cs typeface="Arial"/>
              </a:rPr>
              <a:t>s</a:t>
            </a:r>
            <a:r>
              <a:rPr sz="2400" spc="-15" dirty="0">
                <a:latin typeface="Arial"/>
                <a:cs typeface="Arial"/>
              </a:rPr>
              <a:t>ta</a:t>
            </a:r>
            <a:r>
              <a:rPr sz="2400" spc="-10" dirty="0">
                <a:latin typeface="Arial"/>
                <a:cs typeface="Arial"/>
              </a:rPr>
              <a:t>blis</a:t>
            </a:r>
            <a:r>
              <a:rPr sz="2400" spc="-20" dirty="0">
                <a:latin typeface="Arial"/>
                <a:cs typeface="Arial"/>
              </a:rPr>
              <a:t>h</a:t>
            </a:r>
            <a:r>
              <a:rPr sz="2400" spc="-15" dirty="0">
                <a:latin typeface="Arial"/>
                <a:cs typeface="Arial"/>
              </a:rPr>
              <a:t>e</a:t>
            </a:r>
            <a:r>
              <a:rPr sz="2400" spc="-20" dirty="0">
                <a:latin typeface="Arial"/>
                <a:cs typeface="Arial"/>
              </a:rPr>
              <a:t>d</a:t>
            </a:r>
            <a:r>
              <a:rPr sz="2400" spc="-5" dirty="0">
                <a:latin typeface="Arial"/>
                <a:cs typeface="Arial"/>
              </a:rPr>
              <a:t> i</a:t>
            </a:r>
            <a:r>
              <a:rPr sz="2400" spc="-20" dirty="0">
                <a:latin typeface="Arial"/>
                <a:cs typeface="Arial"/>
              </a:rPr>
              <a:t>n</a:t>
            </a:r>
            <a:r>
              <a:rPr sz="2400" spc="-5" dirty="0">
                <a:latin typeface="Arial"/>
                <a:cs typeface="Arial"/>
              </a:rPr>
              <a:t> </a:t>
            </a:r>
            <a:r>
              <a:rPr sz="2400" spc="-10" dirty="0">
                <a:latin typeface="Arial"/>
                <a:cs typeface="Arial"/>
              </a:rPr>
              <a:t>1</a:t>
            </a:r>
            <a:r>
              <a:rPr sz="2400" spc="-20" dirty="0">
                <a:latin typeface="Arial"/>
                <a:cs typeface="Arial"/>
              </a:rPr>
              <a:t>8</a:t>
            </a:r>
            <a:r>
              <a:rPr sz="2400" spc="-15" dirty="0">
                <a:latin typeface="Arial"/>
                <a:cs typeface="Arial"/>
              </a:rPr>
              <a:t>6</a:t>
            </a:r>
            <a:r>
              <a:rPr sz="2400" spc="-20" dirty="0">
                <a:latin typeface="Arial"/>
                <a:cs typeface="Arial"/>
              </a:rPr>
              <a:t>2</a:t>
            </a:r>
            <a:endParaRPr sz="2400" dirty="0">
              <a:latin typeface="Arial"/>
              <a:cs typeface="Arial"/>
            </a:endParaRPr>
          </a:p>
          <a:p>
            <a:pPr marL="469900" indent="-457200">
              <a:lnSpc>
                <a:spcPts val="3190"/>
              </a:lnSpc>
              <a:buFont typeface="Wingdings" panose="05000000000000000000" pitchFamily="2" charset="2"/>
              <a:buChar char="Ø"/>
              <a:tabLst>
                <a:tab pos="356235" algn="l"/>
              </a:tabLst>
            </a:pPr>
            <a:r>
              <a:rPr sz="2400" spc="-15" dirty="0" smtClean="0">
                <a:latin typeface="Arial"/>
                <a:cs typeface="Arial"/>
              </a:rPr>
              <a:t>Pr</a:t>
            </a:r>
            <a:r>
              <a:rPr lang="en-US" sz="2400" spc="-15" dirty="0" smtClean="0">
                <a:latin typeface="Arial"/>
                <a:cs typeface="Arial"/>
              </a:rPr>
              <a:t>eviously</a:t>
            </a:r>
            <a:r>
              <a:rPr sz="2400" spc="-5" dirty="0" smtClean="0">
                <a:latin typeface="Arial"/>
                <a:cs typeface="Arial"/>
              </a:rPr>
              <a:t> </a:t>
            </a:r>
            <a:r>
              <a:rPr sz="2400" spc="-10" dirty="0">
                <a:latin typeface="Arial"/>
                <a:cs typeface="Arial"/>
              </a:rPr>
              <a:t>s</a:t>
            </a:r>
            <a:r>
              <a:rPr sz="2400" spc="-15" dirty="0">
                <a:latin typeface="Arial"/>
                <a:cs typeface="Arial"/>
              </a:rPr>
              <a:t>oldie</a:t>
            </a:r>
            <a:r>
              <a:rPr sz="2400" spc="-5" dirty="0">
                <a:latin typeface="Arial"/>
                <a:cs typeface="Arial"/>
              </a:rPr>
              <a:t>r</a:t>
            </a:r>
            <a:r>
              <a:rPr sz="2400" spc="-15" dirty="0">
                <a:latin typeface="Arial"/>
                <a:cs typeface="Arial"/>
              </a:rPr>
              <a:t>s</a:t>
            </a:r>
            <a:r>
              <a:rPr sz="2400" spc="-5" dirty="0">
                <a:latin typeface="Arial"/>
                <a:cs typeface="Arial"/>
              </a:rPr>
              <a:t> </a:t>
            </a:r>
            <a:r>
              <a:rPr lang="en-US" sz="2400" spc="-5" dirty="0" smtClean="0">
                <a:latin typeface="Arial"/>
                <a:cs typeface="Arial"/>
              </a:rPr>
              <a:t>were </a:t>
            </a:r>
            <a:r>
              <a:rPr sz="2400" spc="-15" dirty="0" smtClean="0">
                <a:latin typeface="Arial"/>
                <a:cs typeface="Arial"/>
              </a:rPr>
              <a:t>bur</a:t>
            </a:r>
            <a:r>
              <a:rPr sz="2400" spc="-5" dirty="0" smtClean="0">
                <a:latin typeface="Arial"/>
                <a:cs typeface="Arial"/>
              </a:rPr>
              <a:t>i</a:t>
            </a:r>
            <a:r>
              <a:rPr sz="2400" spc="-20" dirty="0" smtClean="0">
                <a:latin typeface="Arial"/>
                <a:cs typeface="Arial"/>
              </a:rPr>
              <a:t>ed</a:t>
            </a:r>
            <a:r>
              <a:rPr lang="en-US" sz="2400" spc="-20" dirty="0" smtClean="0">
                <a:latin typeface="Arial"/>
                <a:cs typeface="Arial"/>
              </a:rPr>
              <a:t> </a:t>
            </a:r>
            <a:r>
              <a:rPr sz="2400" spc="-20" dirty="0" smtClean="0">
                <a:latin typeface="Arial"/>
                <a:cs typeface="Arial"/>
              </a:rPr>
              <a:t>whe</a:t>
            </a:r>
            <a:r>
              <a:rPr sz="2400" dirty="0" smtClean="0">
                <a:latin typeface="Arial"/>
                <a:cs typeface="Arial"/>
              </a:rPr>
              <a:t>r</a:t>
            </a:r>
            <a:r>
              <a:rPr sz="2400" spc="-20" dirty="0" smtClean="0">
                <a:latin typeface="Arial"/>
                <a:cs typeface="Arial"/>
              </a:rPr>
              <a:t>e</a:t>
            </a:r>
            <a:r>
              <a:rPr sz="2400" spc="15" dirty="0" smtClean="0">
                <a:latin typeface="Arial"/>
                <a:cs typeface="Arial"/>
              </a:rPr>
              <a:t> </a:t>
            </a:r>
            <a:r>
              <a:rPr sz="2400" spc="-15" dirty="0">
                <a:latin typeface="Arial"/>
                <a:cs typeface="Arial"/>
              </a:rPr>
              <a:t>th</a:t>
            </a:r>
            <a:r>
              <a:rPr sz="2400" spc="-10" dirty="0">
                <a:latin typeface="Arial"/>
                <a:cs typeface="Arial"/>
              </a:rPr>
              <a:t>e</a:t>
            </a:r>
            <a:r>
              <a:rPr sz="2400" spc="-15" dirty="0">
                <a:latin typeface="Arial"/>
                <a:cs typeface="Arial"/>
              </a:rPr>
              <a:t>y</a:t>
            </a:r>
            <a:r>
              <a:rPr sz="2400" spc="-5" dirty="0">
                <a:latin typeface="Arial"/>
                <a:cs typeface="Arial"/>
              </a:rPr>
              <a:t> </a:t>
            </a:r>
            <a:r>
              <a:rPr sz="2400" spc="-10" dirty="0">
                <a:latin typeface="Arial"/>
                <a:cs typeface="Arial"/>
              </a:rPr>
              <a:t>fell</a:t>
            </a:r>
            <a:endParaRPr sz="2400" dirty="0">
              <a:latin typeface="Arial"/>
              <a:cs typeface="Arial"/>
            </a:endParaRPr>
          </a:p>
        </p:txBody>
      </p:sp>
      <p:sp>
        <p:nvSpPr>
          <p:cNvPr id="12" name="object 2"/>
          <p:cNvSpPr txBox="1">
            <a:spLocks/>
          </p:cNvSpPr>
          <p:nvPr/>
        </p:nvSpPr>
        <p:spPr>
          <a:xfrm>
            <a:off x="273828" y="2519498"/>
            <a:ext cx="8730645" cy="679825"/>
          </a:xfrm>
          <a:prstGeom prst="rect">
            <a:avLst/>
          </a:prstGeom>
        </p:spPr>
        <p:txBody>
          <a:bodyPr vert="horz" wrap="square" lIns="0" tIns="124610" rIns="0" bIns="0" rtlCol="0">
            <a:spAutoFit/>
          </a:bodyPr>
          <a:lstStyle>
            <a:lvl1pPr>
              <a:defRPr sz="3200" b="0" i="0">
                <a:solidFill>
                  <a:schemeClr val="tx1"/>
                </a:solidFill>
                <a:latin typeface="Arial"/>
                <a:ea typeface="+mj-ea"/>
                <a:cs typeface="Arial"/>
              </a:defRPr>
            </a:lvl1pPr>
          </a:lstStyle>
          <a:p>
            <a:pPr marL="5080" algn="ctr"/>
            <a:r>
              <a:rPr lang="en-US" sz="3600" b="1" kern="0" dirty="0" smtClean="0"/>
              <a:t>NCA</a:t>
            </a:r>
            <a:r>
              <a:rPr lang="en-US" sz="3600" b="1" kern="0" spc="-204" dirty="0" smtClean="0"/>
              <a:t> </a:t>
            </a:r>
            <a:r>
              <a:rPr lang="en-US" sz="3600" b="1" kern="0" dirty="0" smtClean="0"/>
              <a:t>Mission</a:t>
            </a:r>
            <a:endParaRPr lang="en-US" sz="3600" b="1" kern="0" dirty="0"/>
          </a:p>
        </p:txBody>
      </p:sp>
      <p:sp>
        <p:nvSpPr>
          <p:cNvPr id="13" name="object 3"/>
          <p:cNvSpPr txBox="1"/>
          <p:nvPr/>
        </p:nvSpPr>
        <p:spPr>
          <a:xfrm>
            <a:off x="288916" y="3372878"/>
            <a:ext cx="8644788" cy="1329595"/>
          </a:xfrm>
          <a:prstGeom prst="rect">
            <a:avLst/>
          </a:prstGeom>
          <a:blipFill>
            <a:blip r:embed="rId3">
              <a:extLst>
                <a:ext uri="{28A0092B-C50C-407E-A947-70E740481C1C}">
                  <a14:useLocalDpi xmlns:a14="http://schemas.microsoft.com/office/drawing/2010/main"/>
                </a:ext>
              </a:extLst>
            </a:blip>
            <a:tile tx="0" ty="0" sx="100000" sy="100000" flip="none" algn="tl"/>
          </a:blipFill>
        </p:spPr>
        <p:txBody>
          <a:bodyPr vert="horz" wrap="square" lIns="0" tIns="0" rIns="0" bIns="0" rtlCol="0">
            <a:spAutoFit/>
          </a:bodyPr>
          <a:lstStyle/>
          <a:p>
            <a:pPr marL="12700" marR="281305">
              <a:lnSpc>
                <a:spcPct val="90000"/>
              </a:lnSpc>
              <a:tabLst>
                <a:tab pos="355600" algn="l"/>
              </a:tabLst>
            </a:pPr>
            <a:r>
              <a:rPr sz="2400" spc="-20" dirty="0" smtClean="0">
                <a:latin typeface="Arial"/>
                <a:cs typeface="Arial"/>
              </a:rPr>
              <a:t>The</a:t>
            </a:r>
            <a:r>
              <a:rPr sz="2400" spc="10" dirty="0" smtClean="0">
                <a:latin typeface="Arial"/>
                <a:cs typeface="Arial"/>
              </a:rPr>
              <a:t> </a:t>
            </a:r>
            <a:r>
              <a:rPr sz="2400" spc="-15" dirty="0">
                <a:latin typeface="Arial"/>
                <a:cs typeface="Arial"/>
              </a:rPr>
              <a:t>National</a:t>
            </a:r>
            <a:r>
              <a:rPr sz="2400" spc="15" dirty="0">
                <a:latin typeface="Arial"/>
                <a:cs typeface="Arial"/>
              </a:rPr>
              <a:t> </a:t>
            </a:r>
            <a:r>
              <a:rPr sz="2400" spc="-20" dirty="0">
                <a:latin typeface="Arial"/>
                <a:cs typeface="Arial"/>
              </a:rPr>
              <a:t>Cemete</a:t>
            </a:r>
            <a:r>
              <a:rPr sz="2400" spc="-5" dirty="0">
                <a:latin typeface="Arial"/>
                <a:cs typeface="Arial"/>
              </a:rPr>
              <a:t>r</a:t>
            </a:r>
            <a:r>
              <a:rPr sz="2400" spc="-15" dirty="0">
                <a:latin typeface="Arial"/>
                <a:cs typeface="Arial"/>
              </a:rPr>
              <a:t>y</a:t>
            </a:r>
            <a:r>
              <a:rPr sz="2400" spc="-120" dirty="0">
                <a:latin typeface="Arial"/>
                <a:cs typeface="Arial"/>
              </a:rPr>
              <a:t> </a:t>
            </a:r>
            <a:r>
              <a:rPr sz="2400" spc="-15" dirty="0">
                <a:latin typeface="Arial"/>
                <a:cs typeface="Arial"/>
              </a:rPr>
              <a:t>Admini</a:t>
            </a:r>
            <a:r>
              <a:rPr sz="2400" spc="-10" dirty="0">
                <a:latin typeface="Arial"/>
                <a:cs typeface="Arial"/>
              </a:rPr>
              <a:t>str</a:t>
            </a:r>
            <a:r>
              <a:rPr sz="2400" spc="-15" dirty="0">
                <a:latin typeface="Arial"/>
                <a:cs typeface="Arial"/>
              </a:rPr>
              <a:t>a</a:t>
            </a:r>
            <a:r>
              <a:rPr sz="2400" spc="-10" dirty="0">
                <a:latin typeface="Arial"/>
                <a:cs typeface="Arial"/>
              </a:rPr>
              <a:t>ti</a:t>
            </a:r>
            <a:r>
              <a:rPr sz="2400" spc="-15" dirty="0">
                <a:latin typeface="Arial"/>
                <a:cs typeface="Arial"/>
              </a:rPr>
              <a:t>o</a:t>
            </a:r>
            <a:r>
              <a:rPr sz="2400" spc="-20" dirty="0">
                <a:latin typeface="Arial"/>
                <a:cs typeface="Arial"/>
              </a:rPr>
              <a:t>n</a:t>
            </a:r>
            <a:r>
              <a:rPr sz="2400" spc="10" dirty="0">
                <a:latin typeface="Arial"/>
                <a:cs typeface="Arial"/>
              </a:rPr>
              <a:t> </a:t>
            </a:r>
            <a:r>
              <a:rPr sz="2400" spc="-20" dirty="0">
                <a:latin typeface="Arial"/>
                <a:cs typeface="Arial"/>
              </a:rPr>
              <a:t>(NC</a:t>
            </a:r>
            <a:r>
              <a:rPr sz="2400" spc="-35" dirty="0">
                <a:latin typeface="Arial"/>
                <a:cs typeface="Arial"/>
              </a:rPr>
              <a:t>A</a:t>
            </a:r>
            <a:r>
              <a:rPr sz="2400" spc="-10" dirty="0">
                <a:latin typeface="Arial"/>
                <a:cs typeface="Arial"/>
              </a:rPr>
              <a:t>)</a:t>
            </a:r>
            <a:r>
              <a:rPr sz="2400" spc="-15" dirty="0">
                <a:latin typeface="Arial"/>
                <a:cs typeface="Arial"/>
              </a:rPr>
              <a:t> ho</a:t>
            </a:r>
            <a:r>
              <a:rPr sz="2400" spc="-20" dirty="0">
                <a:latin typeface="Arial"/>
                <a:cs typeface="Arial"/>
              </a:rPr>
              <a:t>n</a:t>
            </a:r>
            <a:r>
              <a:rPr sz="2400" spc="-15" dirty="0">
                <a:latin typeface="Arial"/>
                <a:cs typeface="Arial"/>
              </a:rPr>
              <a:t>ors</a:t>
            </a:r>
            <a:r>
              <a:rPr sz="2400" spc="5" dirty="0">
                <a:latin typeface="Arial"/>
                <a:cs typeface="Arial"/>
              </a:rPr>
              <a:t> </a:t>
            </a:r>
            <a:r>
              <a:rPr sz="2400" spc="-180" dirty="0">
                <a:latin typeface="Arial"/>
                <a:cs typeface="Arial"/>
              </a:rPr>
              <a:t>V</a:t>
            </a:r>
            <a:r>
              <a:rPr sz="2400" spc="-15" dirty="0">
                <a:latin typeface="Arial"/>
                <a:cs typeface="Arial"/>
              </a:rPr>
              <a:t>et</a:t>
            </a:r>
            <a:r>
              <a:rPr sz="2400" spc="-10" dirty="0">
                <a:latin typeface="Arial"/>
                <a:cs typeface="Arial"/>
              </a:rPr>
              <a:t>er</a:t>
            </a:r>
            <a:r>
              <a:rPr sz="2400" spc="-15" dirty="0">
                <a:latin typeface="Arial"/>
                <a:cs typeface="Arial"/>
              </a:rPr>
              <a:t>ans</a:t>
            </a:r>
            <a:r>
              <a:rPr sz="2400" spc="5" dirty="0">
                <a:latin typeface="Arial"/>
                <a:cs typeface="Arial"/>
              </a:rPr>
              <a:t> </a:t>
            </a:r>
            <a:r>
              <a:rPr sz="2400" spc="-20" dirty="0">
                <a:latin typeface="Arial"/>
                <a:cs typeface="Arial"/>
              </a:rPr>
              <a:t>a</a:t>
            </a:r>
            <a:r>
              <a:rPr sz="2400" spc="-10" dirty="0">
                <a:latin typeface="Arial"/>
                <a:cs typeface="Arial"/>
              </a:rPr>
              <a:t>n</a:t>
            </a:r>
            <a:r>
              <a:rPr sz="2400" spc="-20" dirty="0">
                <a:latin typeface="Arial"/>
                <a:cs typeface="Arial"/>
              </a:rPr>
              <a:t>d</a:t>
            </a:r>
            <a:r>
              <a:rPr sz="2400" spc="15" dirty="0">
                <a:latin typeface="Arial"/>
                <a:cs typeface="Arial"/>
              </a:rPr>
              <a:t> </a:t>
            </a:r>
            <a:r>
              <a:rPr sz="2400" spc="-15" dirty="0">
                <a:latin typeface="Arial"/>
                <a:cs typeface="Arial"/>
              </a:rPr>
              <a:t>th</a:t>
            </a:r>
            <a:r>
              <a:rPr sz="2400" spc="-10" dirty="0">
                <a:latin typeface="Arial"/>
                <a:cs typeface="Arial"/>
              </a:rPr>
              <a:t>eir</a:t>
            </a:r>
            <a:r>
              <a:rPr sz="2400" spc="-5" dirty="0">
                <a:latin typeface="Arial"/>
                <a:cs typeface="Arial"/>
              </a:rPr>
              <a:t> </a:t>
            </a:r>
            <a:r>
              <a:rPr sz="2400" spc="-20" dirty="0">
                <a:latin typeface="Arial"/>
                <a:cs typeface="Arial"/>
              </a:rPr>
              <a:t>fam</a:t>
            </a:r>
            <a:r>
              <a:rPr sz="2400" spc="-5" dirty="0">
                <a:latin typeface="Arial"/>
                <a:cs typeface="Arial"/>
              </a:rPr>
              <a:t>i</a:t>
            </a:r>
            <a:r>
              <a:rPr sz="2400" spc="-10" dirty="0">
                <a:latin typeface="Arial"/>
                <a:cs typeface="Arial"/>
              </a:rPr>
              <a:t>li</a:t>
            </a:r>
            <a:r>
              <a:rPr sz="2400" spc="-15" dirty="0">
                <a:latin typeface="Arial"/>
                <a:cs typeface="Arial"/>
              </a:rPr>
              <a:t>es</a:t>
            </a:r>
            <a:r>
              <a:rPr sz="2400" spc="15" dirty="0">
                <a:latin typeface="Arial"/>
                <a:cs typeface="Arial"/>
              </a:rPr>
              <a:t> </a:t>
            </a:r>
            <a:r>
              <a:rPr sz="2400" spc="-15" dirty="0">
                <a:latin typeface="Arial"/>
                <a:cs typeface="Arial"/>
              </a:rPr>
              <a:t>with</a:t>
            </a:r>
            <a:r>
              <a:rPr sz="2400" dirty="0">
                <a:latin typeface="Arial"/>
                <a:cs typeface="Arial"/>
              </a:rPr>
              <a:t> </a:t>
            </a:r>
            <a:r>
              <a:rPr sz="2400" spc="-10" dirty="0">
                <a:latin typeface="Arial"/>
                <a:cs typeface="Arial"/>
              </a:rPr>
              <a:t>f</a:t>
            </a:r>
            <a:r>
              <a:rPr sz="2400" spc="-5" dirty="0">
                <a:latin typeface="Arial"/>
                <a:cs typeface="Arial"/>
              </a:rPr>
              <a:t>i</a:t>
            </a:r>
            <a:r>
              <a:rPr sz="2400" spc="-20" dirty="0">
                <a:latin typeface="Arial"/>
                <a:cs typeface="Arial"/>
              </a:rPr>
              <a:t>n</a:t>
            </a:r>
            <a:r>
              <a:rPr sz="2400" spc="-15" dirty="0">
                <a:latin typeface="Arial"/>
                <a:cs typeface="Arial"/>
              </a:rPr>
              <a:t>a</a:t>
            </a:r>
            <a:r>
              <a:rPr sz="2400" spc="-10" dirty="0">
                <a:latin typeface="Arial"/>
                <a:cs typeface="Arial"/>
              </a:rPr>
              <a:t>l r</a:t>
            </a:r>
            <a:r>
              <a:rPr sz="2400" spc="-15" dirty="0">
                <a:latin typeface="Arial"/>
                <a:cs typeface="Arial"/>
              </a:rPr>
              <a:t>es</a:t>
            </a:r>
            <a:r>
              <a:rPr sz="2400" spc="-5" dirty="0">
                <a:latin typeface="Arial"/>
                <a:cs typeface="Arial"/>
              </a:rPr>
              <a:t>t</a:t>
            </a:r>
            <a:r>
              <a:rPr sz="2400" spc="-10" dirty="0">
                <a:latin typeface="Arial"/>
                <a:cs typeface="Arial"/>
              </a:rPr>
              <a:t>i</a:t>
            </a:r>
            <a:r>
              <a:rPr sz="2400" spc="-15" dirty="0">
                <a:latin typeface="Arial"/>
                <a:cs typeface="Arial"/>
              </a:rPr>
              <a:t>n</a:t>
            </a:r>
            <a:r>
              <a:rPr sz="2400" spc="-20" dirty="0">
                <a:latin typeface="Arial"/>
                <a:cs typeface="Arial"/>
              </a:rPr>
              <a:t>g</a:t>
            </a:r>
            <a:r>
              <a:rPr sz="2400" spc="-5" dirty="0">
                <a:latin typeface="Arial"/>
                <a:cs typeface="Arial"/>
              </a:rPr>
              <a:t> </a:t>
            </a:r>
            <a:r>
              <a:rPr sz="2400" spc="-10" dirty="0">
                <a:latin typeface="Arial"/>
                <a:cs typeface="Arial"/>
              </a:rPr>
              <a:t>pl</a:t>
            </a:r>
            <a:r>
              <a:rPr sz="2400" spc="-15" dirty="0">
                <a:latin typeface="Arial"/>
                <a:cs typeface="Arial"/>
              </a:rPr>
              <a:t>aces</a:t>
            </a:r>
            <a:r>
              <a:rPr sz="2400" spc="15" dirty="0">
                <a:latin typeface="Arial"/>
                <a:cs typeface="Arial"/>
              </a:rPr>
              <a:t> </a:t>
            </a:r>
            <a:r>
              <a:rPr sz="2400" spc="-15" dirty="0">
                <a:latin typeface="Arial"/>
                <a:cs typeface="Arial"/>
              </a:rPr>
              <a:t>in</a:t>
            </a:r>
            <a:r>
              <a:rPr sz="2400" spc="10" dirty="0">
                <a:latin typeface="Arial"/>
                <a:cs typeface="Arial"/>
              </a:rPr>
              <a:t> </a:t>
            </a:r>
            <a:r>
              <a:rPr sz="2400" spc="-20" dirty="0">
                <a:latin typeface="Arial"/>
                <a:cs typeface="Arial"/>
              </a:rPr>
              <a:t>n</a:t>
            </a:r>
            <a:r>
              <a:rPr sz="2400" spc="-15" dirty="0">
                <a:latin typeface="Arial"/>
                <a:cs typeface="Arial"/>
              </a:rPr>
              <a:t>a</a:t>
            </a:r>
            <a:r>
              <a:rPr sz="2400" spc="-10" dirty="0">
                <a:latin typeface="Arial"/>
                <a:cs typeface="Arial"/>
              </a:rPr>
              <a:t>ti</a:t>
            </a:r>
            <a:r>
              <a:rPr sz="2400" spc="-15" dirty="0">
                <a:latin typeface="Arial"/>
                <a:cs typeface="Arial"/>
              </a:rPr>
              <a:t>o</a:t>
            </a:r>
            <a:r>
              <a:rPr sz="2400" spc="-20" dirty="0">
                <a:latin typeface="Arial"/>
                <a:cs typeface="Arial"/>
              </a:rPr>
              <a:t>n</a:t>
            </a:r>
            <a:r>
              <a:rPr sz="2400" spc="-15" dirty="0">
                <a:latin typeface="Arial"/>
                <a:cs typeface="Arial"/>
              </a:rPr>
              <a:t>a</a:t>
            </a:r>
            <a:r>
              <a:rPr sz="2400" spc="-10" dirty="0">
                <a:latin typeface="Arial"/>
                <a:cs typeface="Arial"/>
              </a:rPr>
              <a:t>l</a:t>
            </a:r>
            <a:r>
              <a:rPr sz="2400" spc="10" dirty="0">
                <a:latin typeface="Arial"/>
                <a:cs typeface="Arial"/>
              </a:rPr>
              <a:t> </a:t>
            </a:r>
            <a:r>
              <a:rPr sz="2400" spc="-15" dirty="0">
                <a:latin typeface="Arial"/>
                <a:cs typeface="Arial"/>
              </a:rPr>
              <a:t>sh</a:t>
            </a:r>
            <a:r>
              <a:rPr sz="2400" spc="-10" dirty="0">
                <a:latin typeface="Arial"/>
                <a:cs typeface="Arial"/>
              </a:rPr>
              <a:t>rin</a:t>
            </a:r>
            <a:r>
              <a:rPr sz="2400" spc="-15" dirty="0">
                <a:latin typeface="Arial"/>
                <a:cs typeface="Arial"/>
              </a:rPr>
              <a:t>es</a:t>
            </a:r>
            <a:r>
              <a:rPr sz="2400" spc="20" dirty="0">
                <a:latin typeface="Arial"/>
                <a:cs typeface="Arial"/>
              </a:rPr>
              <a:t> </a:t>
            </a:r>
            <a:r>
              <a:rPr sz="2400" spc="-20" dirty="0">
                <a:latin typeface="Arial"/>
                <a:cs typeface="Arial"/>
              </a:rPr>
              <a:t>a</a:t>
            </a:r>
            <a:r>
              <a:rPr sz="2400" spc="-15" dirty="0">
                <a:latin typeface="Arial"/>
                <a:cs typeface="Arial"/>
              </a:rPr>
              <a:t>n</a:t>
            </a:r>
            <a:r>
              <a:rPr sz="2400" spc="-20" dirty="0">
                <a:latin typeface="Arial"/>
                <a:cs typeface="Arial"/>
              </a:rPr>
              <a:t>d</a:t>
            </a:r>
            <a:r>
              <a:rPr sz="2400" spc="15" dirty="0">
                <a:latin typeface="Arial"/>
                <a:cs typeface="Arial"/>
              </a:rPr>
              <a:t> </a:t>
            </a:r>
            <a:r>
              <a:rPr sz="2400" spc="-10" dirty="0">
                <a:latin typeface="Arial"/>
                <a:cs typeface="Arial"/>
              </a:rPr>
              <a:t>l</a:t>
            </a:r>
            <a:r>
              <a:rPr sz="2400" spc="-15" dirty="0">
                <a:latin typeface="Arial"/>
                <a:cs typeface="Arial"/>
              </a:rPr>
              <a:t>as</a:t>
            </a:r>
            <a:r>
              <a:rPr sz="2400" spc="-5" dirty="0">
                <a:latin typeface="Arial"/>
                <a:cs typeface="Arial"/>
              </a:rPr>
              <a:t>t</a:t>
            </a:r>
            <a:r>
              <a:rPr sz="2400" spc="-10" dirty="0">
                <a:latin typeface="Arial"/>
                <a:cs typeface="Arial"/>
              </a:rPr>
              <a:t>i</a:t>
            </a:r>
            <a:r>
              <a:rPr sz="2400" spc="-15" dirty="0">
                <a:latin typeface="Arial"/>
                <a:cs typeface="Arial"/>
              </a:rPr>
              <a:t>n</a:t>
            </a:r>
            <a:r>
              <a:rPr sz="2400" spc="-20" dirty="0">
                <a:latin typeface="Arial"/>
                <a:cs typeface="Arial"/>
              </a:rPr>
              <a:t>g</a:t>
            </a:r>
            <a:r>
              <a:rPr sz="2400" spc="-10" dirty="0">
                <a:latin typeface="Arial"/>
                <a:cs typeface="Arial"/>
              </a:rPr>
              <a:t> tr</a:t>
            </a:r>
            <a:r>
              <a:rPr sz="2400" spc="-5" dirty="0">
                <a:latin typeface="Arial"/>
                <a:cs typeface="Arial"/>
              </a:rPr>
              <a:t>i</a:t>
            </a:r>
            <a:r>
              <a:rPr sz="2400" spc="-20" dirty="0">
                <a:latin typeface="Arial"/>
                <a:cs typeface="Arial"/>
              </a:rPr>
              <a:t>bu</a:t>
            </a:r>
            <a:r>
              <a:rPr sz="2400" spc="-5" dirty="0">
                <a:latin typeface="Arial"/>
                <a:cs typeface="Arial"/>
              </a:rPr>
              <a:t>t</a:t>
            </a:r>
            <a:r>
              <a:rPr sz="2400" spc="-15" dirty="0">
                <a:latin typeface="Arial"/>
                <a:cs typeface="Arial"/>
              </a:rPr>
              <a:t>es</a:t>
            </a:r>
            <a:r>
              <a:rPr sz="2400" spc="-10" dirty="0">
                <a:latin typeface="Arial"/>
                <a:cs typeface="Arial"/>
              </a:rPr>
              <a:t> </a:t>
            </a:r>
            <a:r>
              <a:rPr sz="2400" spc="-15" dirty="0">
                <a:latin typeface="Arial"/>
                <a:cs typeface="Arial"/>
              </a:rPr>
              <a:t>tha</a:t>
            </a:r>
            <a:r>
              <a:rPr sz="2400" spc="-10" dirty="0">
                <a:latin typeface="Arial"/>
                <a:cs typeface="Arial"/>
              </a:rPr>
              <a:t>t</a:t>
            </a:r>
            <a:r>
              <a:rPr sz="2400" spc="-5" dirty="0">
                <a:latin typeface="Arial"/>
                <a:cs typeface="Arial"/>
              </a:rPr>
              <a:t> </a:t>
            </a:r>
            <a:r>
              <a:rPr sz="2400" spc="-20" dirty="0">
                <a:latin typeface="Arial"/>
                <a:cs typeface="Arial"/>
              </a:rPr>
              <a:t>commemora</a:t>
            </a:r>
            <a:r>
              <a:rPr sz="2400" spc="-5" dirty="0">
                <a:latin typeface="Arial"/>
                <a:cs typeface="Arial"/>
              </a:rPr>
              <a:t>t</a:t>
            </a:r>
            <a:r>
              <a:rPr sz="2400" spc="-20" dirty="0">
                <a:latin typeface="Arial"/>
                <a:cs typeface="Arial"/>
              </a:rPr>
              <a:t>e</a:t>
            </a:r>
            <a:r>
              <a:rPr sz="2400" spc="35" dirty="0">
                <a:latin typeface="Arial"/>
                <a:cs typeface="Arial"/>
              </a:rPr>
              <a:t> </a:t>
            </a:r>
            <a:r>
              <a:rPr sz="2400" spc="-15" dirty="0">
                <a:latin typeface="Arial"/>
                <a:cs typeface="Arial"/>
              </a:rPr>
              <a:t>the</a:t>
            </a:r>
            <a:r>
              <a:rPr sz="2400" spc="-10" dirty="0">
                <a:latin typeface="Arial"/>
                <a:cs typeface="Arial"/>
              </a:rPr>
              <a:t>ir</a:t>
            </a:r>
            <a:r>
              <a:rPr sz="2400" spc="5" dirty="0">
                <a:latin typeface="Arial"/>
                <a:cs typeface="Arial"/>
              </a:rPr>
              <a:t> </a:t>
            </a:r>
            <a:r>
              <a:rPr sz="2400" spc="-15" dirty="0">
                <a:latin typeface="Arial"/>
                <a:cs typeface="Arial"/>
              </a:rPr>
              <a:t>se</a:t>
            </a:r>
            <a:r>
              <a:rPr sz="2400" spc="-10" dirty="0">
                <a:latin typeface="Arial"/>
                <a:cs typeface="Arial"/>
              </a:rPr>
              <a:t>rv</a:t>
            </a:r>
            <a:r>
              <a:rPr sz="2400" spc="-15" dirty="0">
                <a:latin typeface="Arial"/>
                <a:cs typeface="Arial"/>
              </a:rPr>
              <a:t>ice</a:t>
            </a:r>
            <a:r>
              <a:rPr sz="2400" spc="-5" dirty="0">
                <a:latin typeface="Arial"/>
                <a:cs typeface="Arial"/>
              </a:rPr>
              <a:t> </a:t>
            </a:r>
            <a:r>
              <a:rPr sz="2400" spc="-20" dirty="0">
                <a:latin typeface="Arial"/>
                <a:cs typeface="Arial"/>
              </a:rPr>
              <a:t>and</a:t>
            </a:r>
            <a:r>
              <a:rPr sz="2400" spc="-15" dirty="0">
                <a:latin typeface="Arial"/>
                <a:cs typeface="Arial"/>
              </a:rPr>
              <a:t> sac</a:t>
            </a:r>
            <a:r>
              <a:rPr sz="2400" spc="-5" dirty="0">
                <a:latin typeface="Arial"/>
                <a:cs typeface="Arial"/>
              </a:rPr>
              <a:t>r</a:t>
            </a:r>
            <a:r>
              <a:rPr sz="2400" spc="-10" dirty="0">
                <a:latin typeface="Arial"/>
                <a:cs typeface="Arial"/>
              </a:rPr>
              <a:t>if</a:t>
            </a:r>
            <a:r>
              <a:rPr sz="2400" spc="-5" dirty="0">
                <a:latin typeface="Arial"/>
                <a:cs typeface="Arial"/>
              </a:rPr>
              <a:t>i</a:t>
            </a:r>
            <a:r>
              <a:rPr sz="2400" spc="-15" dirty="0">
                <a:latin typeface="Arial"/>
                <a:cs typeface="Arial"/>
              </a:rPr>
              <a:t>ce</a:t>
            </a:r>
            <a:r>
              <a:rPr sz="2400" spc="-5" dirty="0">
                <a:latin typeface="Arial"/>
                <a:cs typeface="Arial"/>
              </a:rPr>
              <a:t> </a:t>
            </a:r>
            <a:r>
              <a:rPr sz="2400" spc="-15" dirty="0">
                <a:latin typeface="Arial"/>
                <a:cs typeface="Arial"/>
              </a:rPr>
              <a:t>to</a:t>
            </a:r>
            <a:r>
              <a:rPr sz="2400" spc="-5" dirty="0">
                <a:latin typeface="Arial"/>
                <a:cs typeface="Arial"/>
              </a:rPr>
              <a:t> </a:t>
            </a:r>
            <a:r>
              <a:rPr sz="2400" spc="-20" dirty="0">
                <a:latin typeface="Arial"/>
                <a:cs typeface="Arial"/>
              </a:rPr>
              <a:t>o</a:t>
            </a:r>
            <a:r>
              <a:rPr sz="2400" spc="-15" dirty="0">
                <a:latin typeface="Arial"/>
                <a:cs typeface="Arial"/>
              </a:rPr>
              <a:t>u</a:t>
            </a:r>
            <a:r>
              <a:rPr sz="2400" spc="-10" dirty="0">
                <a:latin typeface="Arial"/>
                <a:cs typeface="Arial"/>
              </a:rPr>
              <a:t>r</a:t>
            </a:r>
            <a:r>
              <a:rPr sz="2400" spc="25" dirty="0">
                <a:latin typeface="Arial"/>
                <a:cs typeface="Arial"/>
              </a:rPr>
              <a:t> </a:t>
            </a:r>
            <a:r>
              <a:rPr sz="2400" spc="-15" dirty="0">
                <a:latin typeface="Arial"/>
                <a:cs typeface="Arial"/>
              </a:rPr>
              <a:t>Nat</a:t>
            </a:r>
            <a:r>
              <a:rPr sz="2400" spc="-5" dirty="0">
                <a:latin typeface="Arial"/>
                <a:cs typeface="Arial"/>
              </a:rPr>
              <a:t>i</a:t>
            </a:r>
            <a:r>
              <a:rPr sz="2400" spc="-20" dirty="0">
                <a:latin typeface="Arial"/>
                <a:cs typeface="Arial"/>
              </a:rPr>
              <a:t>o</a:t>
            </a:r>
            <a:r>
              <a:rPr sz="2400" spc="-10" dirty="0">
                <a:latin typeface="Arial"/>
                <a:cs typeface="Arial"/>
              </a:rPr>
              <a:t>n</a:t>
            </a:r>
            <a:r>
              <a:rPr sz="2400" spc="-10" dirty="0" smtClean="0">
                <a:latin typeface="Arial"/>
                <a:cs typeface="Arial"/>
              </a:rPr>
              <a:t>.</a:t>
            </a:r>
            <a:endParaRPr sz="3600" dirty="0">
              <a:latin typeface="Times New Roman"/>
              <a:cs typeface="Times New Roman"/>
            </a:endParaRPr>
          </a:p>
        </p:txBody>
      </p:sp>
      <p:sp>
        <p:nvSpPr>
          <p:cNvPr id="14" name="Title 1"/>
          <p:cNvSpPr txBox="1">
            <a:spLocks/>
          </p:cNvSpPr>
          <p:nvPr/>
        </p:nvSpPr>
        <p:spPr>
          <a:xfrm>
            <a:off x="194074" y="4759667"/>
            <a:ext cx="8607771" cy="553998"/>
          </a:xfrm>
          <a:prstGeom prst="rect">
            <a:avLst/>
          </a:prstGeom>
        </p:spPr>
        <p:txBody>
          <a:bodyPr wrap="square" lIns="0" tIns="0" rIns="0" bIns="0">
            <a:spAutoFit/>
          </a:bodyPr>
          <a:lstStyle>
            <a:lvl1pPr>
              <a:defRPr sz="3200" b="0" i="0">
                <a:solidFill>
                  <a:schemeClr val="tx1"/>
                </a:solidFill>
                <a:latin typeface="Arial"/>
                <a:ea typeface="+mj-ea"/>
                <a:cs typeface="Arial"/>
              </a:defRPr>
            </a:lvl1pPr>
          </a:lstStyle>
          <a:p>
            <a:pPr algn="ctr"/>
            <a:r>
              <a:rPr lang="en-US" sz="3600" b="1" kern="0" dirty="0" smtClean="0"/>
              <a:t>NCA Vision</a:t>
            </a:r>
            <a:endParaRPr lang="en-US" sz="3600" b="1" kern="0" dirty="0"/>
          </a:p>
        </p:txBody>
      </p:sp>
      <p:sp>
        <p:nvSpPr>
          <p:cNvPr id="15" name="Text Placeholder 2"/>
          <p:cNvSpPr txBox="1">
            <a:spLocks/>
          </p:cNvSpPr>
          <p:nvPr/>
        </p:nvSpPr>
        <p:spPr>
          <a:xfrm>
            <a:off x="288915" y="5313665"/>
            <a:ext cx="8644788" cy="738664"/>
          </a:xfrm>
          <a:prstGeom prst="rect">
            <a:avLst/>
          </a:prstGeom>
          <a:blipFill>
            <a:blip r:embed="rId3">
              <a:extLst>
                <a:ext uri="{28A0092B-C50C-407E-A947-70E740481C1C}">
                  <a14:useLocalDpi xmlns:a14="http://schemas.microsoft.com/office/drawing/2010/main"/>
                </a:ext>
              </a:extLst>
            </a:blip>
            <a:tile tx="0" ty="0" sx="100000" sy="100000" flip="none" algn="tl"/>
          </a:blipFill>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dirty="0" smtClean="0">
                <a:latin typeface="Arial" panose="020B0604020202020204" pitchFamily="34" charset="0"/>
                <a:cs typeface="Arial" panose="020B0604020202020204" pitchFamily="34" charset="0"/>
              </a:rPr>
              <a:t>To be the </a:t>
            </a:r>
            <a:r>
              <a:rPr lang="en-US" sz="2400" b="1" u="sng" kern="0" dirty="0" smtClean="0">
                <a:latin typeface="Arial" panose="020B0604020202020204" pitchFamily="34" charset="0"/>
                <a:cs typeface="Arial" panose="020B0604020202020204" pitchFamily="34" charset="0"/>
              </a:rPr>
              <a:t>model of excellence</a:t>
            </a:r>
            <a:r>
              <a:rPr lang="en-US" sz="2400" kern="0" dirty="0" smtClean="0">
                <a:latin typeface="Arial" panose="020B0604020202020204" pitchFamily="34" charset="0"/>
                <a:cs typeface="Arial" panose="020B0604020202020204" pitchFamily="34" charset="0"/>
              </a:rPr>
              <a:t> for burial and memorial benefits for our Nation’s Veterans and their families</a:t>
            </a:r>
            <a:endParaRPr lang="en-US" sz="2400" kern="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385317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36" y="220399"/>
            <a:ext cx="8358327" cy="553998"/>
          </a:xfrm>
        </p:spPr>
        <p:txBody>
          <a:bodyPr>
            <a:normAutofit fontScale="90000"/>
          </a:bodyPr>
          <a:lstStyle/>
          <a:p>
            <a:pPr algn="ctr"/>
            <a:r>
              <a:rPr lang="en-US" sz="3600" b="1" dirty="0" smtClean="0"/>
              <a:t>NCA Responsibilities</a:t>
            </a:r>
            <a:endParaRPr lang="en-US" sz="3600" b="1" dirty="0"/>
          </a:p>
        </p:txBody>
      </p:sp>
      <p:sp>
        <p:nvSpPr>
          <p:cNvPr id="3" name="Text Placeholder 2"/>
          <p:cNvSpPr>
            <a:spLocks noGrp="1"/>
          </p:cNvSpPr>
          <p:nvPr>
            <p:ph type="body" idx="1"/>
          </p:nvPr>
        </p:nvSpPr>
        <p:spPr>
          <a:xfrm>
            <a:off x="457200" y="990600"/>
            <a:ext cx="8255000" cy="4845248"/>
          </a:xfrm>
          <a:blipFill>
            <a:blip r:embed="rId3">
              <a:extLst>
                <a:ext uri="{28A0092B-C50C-407E-A947-70E740481C1C}">
                  <a14:useLocalDpi xmlns:a14="http://schemas.microsoft.com/office/drawing/2010/main"/>
                </a:ext>
              </a:extLst>
            </a:blip>
            <a:tile tx="0" ty="0" sx="100000" sy="100000" flip="none" algn="tl"/>
          </a:blipFill>
        </p:spPr>
        <p:txBody>
          <a:bodyPr>
            <a:noAutofit/>
          </a:bodyPr>
          <a:lstStyle/>
          <a:p>
            <a:pPr marL="285750" indent="-285750">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Provide burial space for Veterans and eligible family </a:t>
            </a:r>
            <a:r>
              <a:rPr lang="en-US" sz="2400" dirty="0" smtClean="0">
                <a:latin typeface="Arial" panose="020B0604020202020204" pitchFamily="34" charset="0"/>
                <a:cs typeface="Arial" panose="020B0604020202020204" pitchFamily="34" charset="0"/>
              </a:rPr>
              <a:t>members </a:t>
            </a:r>
            <a:endParaRPr lang="en-US" sz="2400" dirty="0">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Maintain national cemeteries as national </a:t>
            </a:r>
            <a:r>
              <a:rPr lang="en-US" sz="2400" dirty="0" smtClean="0">
                <a:latin typeface="Arial" panose="020B0604020202020204" pitchFamily="34" charset="0"/>
                <a:cs typeface="Arial" panose="020B0604020202020204" pitchFamily="34" charset="0"/>
              </a:rPr>
              <a:t>shrines</a:t>
            </a:r>
            <a:endParaRPr lang="en-US" sz="2400" dirty="0">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Administer the Federal grants program for construction of state and tribal Veterans </a:t>
            </a:r>
            <a:r>
              <a:rPr lang="en-US" sz="2400" dirty="0" smtClean="0">
                <a:latin typeface="Arial" panose="020B0604020202020204" pitchFamily="34" charset="0"/>
                <a:cs typeface="Arial" panose="020B0604020202020204" pitchFamily="34" charset="0"/>
              </a:rPr>
              <a:t>cemeteries</a:t>
            </a:r>
            <a:endParaRPr lang="en-US" sz="2400" dirty="0">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Furnish headstones, markers and medallions for the graves of Veterans around the </a:t>
            </a:r>
            <a:r>
              <a:rPr lang="en-US" sz="2400" dirty="0" smtClean="0">
                <a:latin typeface="Arial" panose="020B0604020202020204" pitchFamily="34" charset="0"/>
                <a:cs typeface="Arial" panose="020B0604020202020204" pitchFamily="34" charset="0"/>
              </a:rPr>
              <a:t>world</a:t>
            </a:r>
            <a:endParaRPr lang="en-US" sz="2400" dirty="0">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Administer the Presidential Memorial Certificate (PMC) </a:t>
            </a:r>
            <a:r>
              <a:rPr lang="en-US" sz="2400" dirty="0" smtClean="0">
                <a:latin typeface="Arial" panose="020B0604020202020204" pitchFamily="34" charset="0"/>
                <a:cs typeface="Arial" panose="020B0604020202020204" pitchFamily="34" charset="0"/>
              </a:rPr>
              <a:t>Program</a:t>
            </a:r>
            <a:endParaRPr lang="en-US" sz="2400" dirty="0">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Administer the First Notice of Death (FNOD) program </a:t>
            </a:r>
            <a:endParaRPr lang="en-US"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8414511" y="6465214"/>
            <a:ext cx="206375" cy="177800"/>
          </a:xfrm>
          <a:prstGeom prst="rect">
            <a:avLst/>
          </a:prstGeom>
        </p:spPr>
        <p:txBody>
          <a:bodyPr/>
          <a:lstStyle/>
          <a:p>
            <a:pPr marL="102870">
              <a:lnSpc>
                <a:spcPct val="100000"/>
              </a:lnSpc>
            </a:pPr>
            <a:fld id="{81D60167-4931-47E6-BA6A-407CBD079E47}" type="slidenum">
              <a:rPr lang="en-US" spc="-10" smtClean="0">
                <a:solidFill>
                  <a:schemeClr val="bg1"/>
                </a:solidFill>
              </a:rPr>
              <a:t>4</a:t>
            </a:fld>
            <a:endParaRPr lang="en-US" spc="-10" dirty="0">
              <a:solidFill>
                <a:schemeClr val="bg1"/>
              </a:solidFill>
            </a:endParaRPr>
          </a:p>
        </p:txBody>
      </p:sp>
    </p:spTree>
    <p:extLst>
      <p:ext uri="{BB962C8B-B14F-4D97-AF65-F5344CB8AC3E}">
        <p14:creationId xmlns:p14="http://schemas.microsoft.com/office/powerpoint/2010/main" val="725585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545236" y="152400"/>
            <a:ext cx="8358327" cy="1220847"/>
          </a:xfrm>
          <a:prstGeom prst="rect">
            <a:avLst/>
          </a:prstGeom>
        </p:spPr>
        <p:txBody>
          <a:bodyPr vert="horz" wrap="square" lIns="0" tIns="0" rIns="0" bIns="0" rtlCol="0">
            <a:spAutoFit/>
          </a:bodyPr>
          <a:lstStyle>
            <a:lvl1pPr>
              <a:defRPr sz="3200" b="0" i="0">
                <a:solidFill>
                  <a:schemeClr val="tx1"/>
                </a:solidFill>
                <a:latin typeface="Arial"/>
                <a:ea typeface="+mj-ea"/>
                <a:cs typeface="Arial"/>
              </a:defRPr>
            </a:lvl1pPr>
          </a:lstStyle>
          <a:p>
            <a:pPr algn="ctr"/>
            <a:r>
              <a:rPr lang="en-US" sz="3600" b="1" kern="0" dirty="0" smtClean="0"/>
              <a:t>Partners</a:t>
            </a:r>
            <a:r>
              <a:rPr lang="en-US" sz="3600" b="1" kern="0" spc="-20" dirty="0" smtClean="0"/>
              <a:t> </a:t>
            </a:r>
            <a:r>
              <a:rPr lang="en-US" sz="3600" b="1" kern="0" dirty="0" smtClean="0"/>
              <a:t>in Managing Military</a:t>
            </a:r>
          </a:p>
          <a:p>
            <a:pPr algn="ctr">
              <a:lnSpc>
                <a:spcPts val="5235"/>
              </a:lnSpc>
            </a:pPr>
            <a:r>
              <a:rPr lang="en-US" sz="3600" b="1" kern="0" dirty="0" smtClean="0"/>
              <a:t>and </a:t>
            </a:r>
            <a:r>
              <a:rPr lang="en-US" sz="3600" b="1" kern="0" spc="-225" dirty="0" smtClean="0"/>
              <a:t>V</a:t>
            </a:r>
            <a:r>
              <a:rPr lang="en-US" sz="3600" b="1" kern="0" dirty="0" smtClean="0"/>
              <a:t>eterans</a:t>
            </a:r>
            <a:r>
              <a:rPr lang="en-US" sz="3600" b="1" kern="0" spc="-10" dirty="0" smtClean="0"/>
              <a:t> </a:t>
            </a:r>
            <a:r>
              <a:rPr lang="en-US" sz="3600" b="1" kern="0" dirty="0" smtClean="0"/>
              <a:t>Cemeteries</a:t>
            </a:r>
            <a:endParaRPr lang="en-US" sz="3600" b="1" kern="0" dirty="0"/>
          </a:p>
        </p:txBody>
      </p:sp>
      <p:sp>
        <p:nvSpPr>
          <p:cNvPr id="7" name="object 3"/>
          <p:cNvSpPr txBox="1"/>
          <p:nvPr/>
        </p:nvSpPr>
        <p:spPr>
          <a:xfrm>
            <a:off x="612140" y="1474545"/>
            <a:ext cx="7692390" cy="4421723"/>
          </a:xfrm>
          <a:prstGeom prst="rect">
            <a:avLst/>
          </a:prstGeom>
          <a:blipFill>
            <a:blip r:embed="rId3">
              <a:extLst>
                <a:ext uri="{28A0092B-C50C-407E-A947-70E740481C1C}">
                  <a14:useLocalDpi xmlns:a14="http://schemas.microsoft.com/office/drawing/2010/main"/>
                </a:ext>
              </a:extLst>
            </a:blip>
            <a:tile tx="0" ty="0" sx="100000" sy="100000" flip="none" algn="tl"/>
          </a:blipFill>
        </p:spPr>
        <p:txBody>
          <a:bodyPr vert="horz" wrap="square" lIns="0" tIns="0" rIns="0" bIns="0" rtlCol="0">
            <a:spAutoFit/>
          </a:bodyPr>
          <a:lstStyle/>
          <a:p>
            <a:pPr marL="355600" indent="-342900">
              <a:lnSpc>
                <a:spcPct val="100000"/>
              </a:lnSpc>
              <a:buFont typeface="Wingdings" panose="05000000000000000000" pitchFamily="2" charset="2"/>
              <a:buChar char="Ø"/>
              <a:tabLst>
                <a:tab pos="354965" algn="l"/>
              </a:tabLst>
            </a:pPr>
            <a:r>
              <a:rPr sz="2400" spc="-185" dirty="0" smtClean="0">
                <a:latin typeface="Arial"/>
                <a:cs typeface="Arial"/>
              </a:rPr>
              <a:t>V</a:t>
            </a:r>
            <a:r>
              <a:rPr sz="2400" dirty="0" smtClean="0">
                <a:latin typeface="Arial"/>
                <a:cs typeface="Arial"/>
              </a:rPr>
              <a:t>A</a:t>
            </a:r>
            <a:r>
              <a:rPr sz="2400" spc="-130" dirty="0" smtClean="0">
                <a:latin typeface="Arial"/>
                <a:cs typeface="Arial"/>
              </a:rPr>
              <a:t> </a:t>
            </a:r>
            <a:r>
              <a:rPr sz="2400" dirty="0">
                <a:latin typeface="Arial"/>
                <a:cs typeface="Arial"/>
              </a:rPr>
              <a:t>– </a:t>
            </a:r>
            <a:r>
              <a:rPr sz="2400" spc="-5" dirty="0" smtClean="0">
                <a:latin typeface="Arial"/>
                <a:cs typeface="Arial"/>
              </a:rPr>
              <a:t>13</a:t>
            </a:r>
            <a:r>
              <a:rPr lang="en-US" sz="2400" spc="-5" dirty="0" smtClean="0">
                <a:latin typeface="Arial"/>
                <a:cs typeface="Arial"/>
              </a:rPr>
              <a:t>3</a:t>
            </a:r>
          </a:p>
          <a:p>
            <a:pPr marL="355600" marR="5147945" indent="-342900">
              <a:lnSpc>
                <a:spcPct val="100000"/>
              </a:lnSpc>
              <a:buFont typeface="Wingdings" panose="05000000000000000000" pitchFamily="2" charset="2"/>
              <a:buChar char="Ø"/>
              <a:tabLst>
                <a:tab pos="355600" algn="l"/>
              </a:tabLst>
            </a:pPr>
            <a:endParaRPr lang="en-US" sz="2400" spc="-185" dirty="0" smtClean="0">
              <a:latin typeface="Arial"/>
              <a:cs typeface="Arial"/>
            </a:endParaRPr>
          </a:p>
          <a:p>
            <a:pPr marL="355600" indent="-342900">
              <a:buFont typeface="Wingdings" panose="05000000000000000000" pitchFamily="2" charset="2"/>
              <a:buChar char="Ø"/>
              <a:tabLst>
                <a:tab pos="355600" algn="l"/>
              </a:tabLst>
            </a:pPr>
            <a:r>
              <a:rPr lang="en-US" sz="2400" spc="-185" dirty="0">
                <a:latin typeface="Arial"/>
                <a:cs typeface="Arial"/>
              </a:rPr>
              <a:t>V</a:t>
            </a:r>
            <a:r>
              <a:rPr lang="en-US" sz="2400" dirty="0">
                <a:latin typeface="Arial"/>
                <a:cs typeface="Arial"/>
              </a:rPr>
              <a:t>A</a:t>
            </a:r>
            <a:r>
              <a:rPr lang="en-US" sz="2400" spc="-140" dirty="0">
                <a:latin typeface="Arial"/>
                <a:cs typeface="Arial"/>
              </a:rPr>
              <a:t> </a:t>
            </a:r>
            <a:r>
              <a:rPr lang="en-US" sz="2400" dirty="0">
                <a:latin typeface="Arial"/>
                <a:cs typeface="Arial"/>
              </a:rPr>
              <a:t>gran</a:t>
            </a:r>
            <a:r>
              <a:rPr lang="en-US" sz="2400" spc="5" dirty="0">
                <a:latin typeface="Arial"/>
                <a:cs typeface="Arial"/>
              </a:rPr>
              <a:t>t</a:t>
            </a:r>
            <a:r>
              <a:rPr lang="en-US" sz="2400" dirty="0">
                <a:latin typeface="Arial"/>
                <a:cs typeface="Arial"/>
              </a:rPr>
              <a:t>-funded </a:t>
            </a:r>
            <a:r>
              <a:rPr lang="en-US" sz="2400" dirty="0" smtClean="0">
                <a:latin typeface="Arial"/>
                <a:cs typeface="Arial"/>
              </a:rPr>
              <a:t>State/Tribal                            cemeteri</a:t>
            </a:r>
            <a:r>
              <a:rPr lang="en-US" sz="2400" spc="-10" dirty="0" smtClean="0">
                <a:latin typeface="Arial"/>
                <a:cs typeface="Arial"/>
              </a:rPr>
              <a:t>e</a:t>
            </a:r>
            <a:r>
              <a:rPr lang="en-US" sz="2400" dirty="0" smtClean="0">
                <a:latin typeface="Arial"/>
                <a:cs typeface="Arial"/>
              </a:rPr>
              <a:t>s</a:t>
            </a:r>
            <a:r>
              <a:rPr lang="en-US" sz="2400" spc="5" dirty="0" smtClean="0">
                <a:latin typeface="Arial"/>
                <a:cs typeface="Arial"/>
              </a:rPr>
              <a:t> </a:t>
            </a:r>
            <a:r>
              <a:rPr lang="en-US" sz="2400" dirty="0">
                <a:latin typeface="Arial"/>
                <a:cs typeface="Arial"/>
              </a:rPr>
              <a:t>-</a:t>
            </a:r>
            <a:r>
              <a:rPr lang="en-US" sz="2400" spc="-5" dirty="0">
                <a:latin typeface="Arial"/>
                <a:cs typeface="Arial"/>
              </a:rPr>
              <a:t> </a:t>
            </a:r>
            <a:r>
              <a:rPr lang="en-US" sz="2400" spc="-5" dirty="0" smtClean="0">
                <a:latin typeface="Arial"/>
                <a:cs typeface="Arial"/>
              </a:rPr>
              <a:t>96</a:t>
            </a:r>
            <a:endParaRPr lang="en-US" sz="2400" dirty="0">
              <a:latin typeface="Arial"/>
              <a:cs typeface="Arial"/>
            </a:endParaRPr>
          </a:p>
          <a:p>
            <a:pPr marL="355600" indent="-342900">
              <a:lnSpc>
                <a:spcPct val="100000"/>
              </a:lnSpc>
              <a:buFont typeface="Wingdings" panose="05000000000000000000" pitchFamily="2" charset="2"/>
              <a:buChar char="Ø"/>
              <a:tabLst>
                <a:tab pos="355600" algn="l"/>
              </a:tabLst>
            </a:pPr>
            <a:endParaRPr lang="en-US" sz="2400" dirty="0" smtClean="0">
              <a:latin typeface="Arial"/>
              <a:cs typeface="Arial"/>
            </a:endParaRPr>
          </a:p>
          <a:p>
            <a:pPr marL="355600" indent="-342900">
              <a:lnSpc>
                <a:spcPct val="100000"/>
              </a:lnSpc>
              <a:buFont typeface="Wingdings" panose="05000000000000000000" pitchFamily="2" charset="2"/>
              <a:buChar char="Ø"/>
              <a:tabLst>
                <a:tab pos="355600" algn="l"/>
              </a:tabLst>
            </a:pPr>
            <a:r>
              <a:rPr sz="2400" dirty="0" smtClean="0">
                <a:latin typeface="Arial"/>
                <a:cs typeface="Arial"/>
              </a:rPr>
              <a:t>Army</a:t>
            </a:r>
            <a:r>
              <a:rPr sz="2400" spc="-5" dirty="0" smtClean="0">
                <a:latin typeface="Arial"/>
                <a:cs typeface="Arial"/>
              </a:rPr>
              <a:t> </a:t>
            </a:r>
            <a:r>
              <a:rPr lang="en-US" sz="2400" dirty="0" smtClean="0">
                <a:latin typeface="Arial"/>
                <a:cs typeface="Arial"/>
              </a:rPr>
              <a:t>–</a:t>
            </a:r>
            <a:r>
              <a:rPr sz="2400" spc="-5" dirty="0" smtClean="0">
                <a:latin typeface="Arial"/>
                <a:cs typeface="Arial"/>
              </a:rPr>
              <a:t> 30</a:t>
            </a:r>
            <a:endParaRPr lang="en-US" sz="2400" spc="-5" dirty="0" smtClean="0">
              <a:latin typeface="Arial"/>
              <a:cs typeface="Arial"/>
            </a:endParaRPr>
          </a:p>
          <a:p>
            <a:pPr marL="812800" lvl="1" indent="-342900">
              <a:buFont typeface="Wingdings" panose="05000000000000000000" pitchFamily="2" charset="2"/>
              <a:buChar char="Ø"/>
              <a:tabLst>
                <a:tab pos="355600" algn="l"/>
              </a:tabLst>
            </a:pPr>
            <a:r>
              <a:rPr lang="en-US" sz="1600" spc="-5" dirty="0" smtClean="0">
                <a:latin typeface="Arial"/>
                <a:cs typeface="Arial"/>
              </a:rPr>
              <a:t>Arlington National Cemetery</a:t>
            </a:r>
            <a:endParaRPr sz="1600" dirty="0">
              <a:latin typeface="Arial"/>
              <a:cs typeface="Arial"/>
            </a:endParaRPr>
          </a:p>
          <a:p>
            <a:pPr marL="355600" indent="-342900">
              <a:lnSpc>
                <a:spcPct val="100000"/>
              </a:lnSpc>
              <a:buFont typeface="Wingdings" panose="05000000000000000000" pitchFamily="2" charset="2"/>
              <a:buChar char="Ø"/>
              <a:tabLst>
                <a:tab pos="355600" algn="l"/>
              </a:tabLst>
            </a:pPr>
            <a:endParaRPr lang="en-US" sz="2400" dirty="0" smtClean="0">
              <a:latin typeface="Arial"/>
              <a:cs typeface="Arial"/>
            </a:endParaRPr>
          </a:p>
          <a:p>
            <a:pPr marL="355600" indent="-342900">
              <a:lnSpc>
                <a:spcPct val="100000"/>
              </a:lnSpc>
              <a:buFont typeface="Wingdings" panose="05000000000000000000" pitchFamily="2" charset="2"/>
              <a:buChar char="Ø"/>
              <a:tabLst>
                <a:tab pos="355600" algn="l"/>
              </a:tabLst>
            </a:pPr>
            <a:r>
              <a:rPr sz="2400" dirty="0" smtClean="0">
                <a:latin typeface="Arial"/>
                <a:cs typeface="Arial"/>
              </a:rPr>
              <a:t>Interior</a:t>
            </a:r>
            <a:r>
              <a:rPr sz="2400" spc="-5" dirty="0" smtClean="0">
                <a:latin typeface="Arial"/>
                <a:cs typeface="Arial"/>
              </a:rPr>
              <a:t> </a:t>
            </a:r>
            <a:r>
              <a:rPr lang="en-US" sz="2400" dirty="0" smtClean="0">
                <a:latin typeface="Arial"/>
                <a:cs typeface="Arial"/>
              </a:rPr>
              <a:t>–</a:t>
            </a:r>
            <a:r>
              <a:rPr sz="2400" spc="-5" dirty="0" smtClean="0">
                <a:latin typeface="Arial"/>
                <a:cs typeface="Arial"/>
              </a:rPr>
              <a:t> 14</a:t>
            </a:r>
            <a:endParaRPr lang="en-US" sz="2400" spc="-5" dirty="0" smtClean="0">
              <a:latin typeface="Arial"/>
              <a:cs typeface="Arial"/>
            </a:endParaRPr>
          </a:p>
          <a:p>
            <a:pPr marL="812800" lvl="1" indent="-342900">
              <a:buFont typeface="Wingdings" panose="05000000000000000000" pitchFamily="2" charset="2"/>
              <a:buChar char="Ø"/>
              <a:tabLst>
                <a:tab pos="355600" algn="l"/>
              </a:tabLst>
            </a:pPr>
            <a:r>
              <a:rPr sz="1600" dirty="0" smtClean="0">
                <a:latin typeface="Arial"/>
                <a:cs typeface="Arial"/>
              </a:rPr>
              <a:t>Gett</a:t>
            </a:r>
            <a:r>
              <a:rPr sz="1600" spc="-20" dirty="0" smtClean="0">
                <a:latin typeface="Arial"/>
                <a:cs typeface="Arial"/>
              </a:rPr>
              <a:t>y</a:t>
            </a:r>
            <a:r>
              <a:rPr sz="1600" dirty="0" smtClean="0">
                <a:latin typeface="Arial"/>
                <a:cs typeface="Arial"/>
              </a:rPr>
              <a:t>sburg</a:t>
            </a:r>
            <a:r>
              <a:rPr sz="1600" spc="15" dirty="0" smtClean="0">
                <a:latin typeface="Arial"/>
                <a:cs typeface="Arial"/>
              </a:rPr>
              <a:t> </a:t>
            </a:r>
            <a:r>
              <a:rPr sz="1600" dirty="0">
                <a:latin typeface="Arial"/>
                <a:cs typeface="Arial"/>
              </a:rPr>
              <a:t>N</a:t>
            </a:r>
            <a:r>
              <a:rPr sz="1600" spc="-10" dirty="0">
                <a:latin typeface="Arial"/>
                <a:cs typeface="Arial"/>
              </a:rPr>
              <a:t>a</a:t>
            </a:r>
            <a:r>
              <a:rPr sz="1600" dirty="0">
                <a:latin typeface="Arial"/>
                <a:cs typeface="Arial"/>
              </a:rPr>
              <a:t>ti</a:t>
            </a:r>
            <a:r>
              <a:rPr sz="1600" spc="5" dirty="0">
                <a:latin typeface="Arial"/>
                <a:cs typeface="Arial"/>
              </a:rPr>
              <a:t>o</a:t>
            </a:r>
            <a:r>
              <a:rPr sz="1600" dirty="0">
                <a:latin typeface="Arial"/>
                <a:cs typeface="Arial"/>
              </a:rPr>
              <a:t>nal</a:t>
            </a:r>
            <a:r>
              <a:rPr sz="1600" spc="-10" dirty="0">
                <a:latin typeface="Arial"/>
                <a:cs typeface="Arial"/>
              </a:rPr>
              <a:t> </a:t>
            </a:r>
            <a:r>
              <a:rPr sz="1600" dirty="0">
                <a:latin typeface="Arial"/>
                <a:cs typeface="Arial"/>
              </a:rPr>
              <a:t>C</a:t>
            </a:r>
            <a:r>
              <a:rPr sz="1600" spc="-10" dirty="0">
                <a:latin typeface="Arial"/>
                <a:cs typeface="Arial"/>
              </a:rPr>
              <a:t>e</a:t>
            </a:r>
            <a:r>
              <a:rPr sz="1600" dirty="0">
                <a:latin typeface="Arial"/>
                <a:cs typeface="Arial"/>
              </a:rPr>
              <a:t>m</a:t>
            </a:r>
            <a:r>
              <a:rPr sz="1600" spc="-10" dirty="0">
                <a:latin typeface="Arial"/>
                <a:cs typeface="Arial"/>
              </a:rPr>
              <a:t>e</a:t>
            </a:r>
            <a:r>
              <a:rPr sz="1600" dirty="0">
                <a:latin typeface="Arial"/>
                <a:cs typeface="Arial"/>
              </a:rPr>
              <a:t>te</a:t>
            </a:r>
            <a:r>
              <a:rPr sz="1600" spc="-10" dirty="0">
                <a:latin typeface="Arial"/>
                <a:cs typeface="Arial"/>
              </a:rPr>
              <a:t>r</a:t>
            </a:r>
            <a:r>
              <a:rPr sz="1600" spc="-150" dirty="0">
                <a:latin typeface="Arial"/>
                <a:cs typeface="Arial"/>
              </a:rPr>
              <a:t>y</a:t>
            </a:r>
            <a:r>
              <a:rPr sz="1600" dirty="0">
                <a:latin typeface="Arial"/>
                <a:cs typeface="Arial"/>
              </a:rPr>
              <a:t>,</a:t>
            </a:r>
            <a:r>
              <a:rPr sz="1600" spc="40" dirty="0">
                <a:latin typeface="Arial"/>
                <a:cs typeface="Arial"/>
              </a:rPr>
              <a:t> </a:t>
            </a:r>
            <a:r>
              <a:rPr sz="1600" spc="-135" dirty="0" smtClean="0">
                <a:latin typeface="Arial"/>
                <a:cs typeface="Arial"/>
              </a:rPr>
              <a:t>P</a:t>
            </a:r>
            <a:r>
              <a:rPr sz="1600" dirty="0" smtClean="0">
                <a:latin typeface="Arial"/>
                <a:cs typeface="Arial"/>
              </a:rPr>
              <a:t>A</a:t>
            </a:r>
            <a:r>
              <a:rPr lang="en-US" sz="1600" dirty="0" smtClean="0">
                <a:latin typeface="Arial"/>
                <a:cs typeface="Arial"/>
              </a:rPr>
              <a:t> </a:t>
            </a:r>
            <a:endParaRPr sz="1600" dirty="0">
              <a:latin typeface="Arial"/>
              <a:cs typeface="Arial"/>
            </a:endParaRPr>
          </a:p>
          <a:p>
            <a:pPr marL="355600" indent="-342900">
              <a:lnSpc>
                <a:spcPct val="100000"/>
              </a:lnSpc>
              <a:spcBef>
                <a:spcPts val="1355"/>
              </a:spcBef>
              <a:buFont typeface="Wingdings" panose="05000000000000000000" pitchFamily="2" charset="2"/>
              <a:buChar char="Ø"/>
              <a:tabLst>
                <a:tab pos="355600" algn="l"/>
              </a:tabLst>
            </a:pPr>
            <a:r>
              <a:rPr sz="2400" dirty="0" smtClean="0">
                <a:latin typeface="Arial"/>
                <a:cs typeface="Arial"/>
              </a:rPr>
              <a:t>A</a:t>
            </a:r>
            <a:r>
              <a:rPr lang="en-US" sz="2400" dirty="0" smtClean="0">
                <a:latin typeface="Arial"/>
                <a:cs typeface="Arial"/>
              </a:rPr>
              <a:t>merican </a:t>
            </a:r>
            <a:r>
              <a:rPr sz="2400" spc="-10" dirty="0" smtClean="0">
                <a:latin typeface="Arial"/>
                <a:cs typeface="Arial"/>
              </a:rPr>
              <a:t>B</a:t>
            </a:r>
            <a:r>
              <a:rPr lang="en-US" sz="2400" spc="-10" dirty="0" smtClean="0">
                <a:latin typeface="Arial"/>
                <a:cs typeface="Arial"/>
              </a:rPr>
              <a:t>attle </a:t>
            </a:r>
            <a:r>
              <a:rPr sz="2400" dirty="0" smtClean="0">
                <a:latin typeface="Arial"/>
                <a:cs typeface="Arial"/>
              </a:rPr>
              <a:t>M</a:t>
            </a:r>
            <a:r>
              <a:rPr lang="en-US" sz="2400" dirty="0" smtClean="0">
                <a:latin typeface="Arial"/>
                <a:cs typeface="Arial"/>
              </a:rPr>
              <a:t>onuments </a:t>
            </a:r>
            <a:r>
              <a:rPr sz="2400" dirty="0" smtClean="0">
                <a:latin typeface="Arial"/>
                <a:cs typeface="Arial"/>
              </a:rPr>
              <a:t>C</a:t>
            </a:r>
            <a:r>
              <a:rPr lang="en-US" sz="2400" dirty="0" smtClean="0">
                <a:latin typeface="Arial"/>
                <a:cs typeface="Arial"/>
              </a:rPr>
              <a:t>ommission</a:t>
            </a:r>
            <a:r>
              <a:rPr sz="2400" spc="5" dirty="0" smtClean="0">
                <a:latin typeface="Arial"/>
                <a:cs typeface="Arial"/>
              </a:rPr>
              <a:t> </a:t>
            </a:r>
            <a:r>
              <a:rPr lang="en-US" sz="2400" dirty="0" smtClean="0">
                <a:latin typeface="Arial"/>
                <a:cs typeface="Arial"/>
              </a:rPr>
              <a:t>–</a:t>
            </a:r>
            <a:r>
              <a:rPr sz="2400" spc="-5" dirty="0" smtClean="0">
                <a:latin typeface="Arial"/>
                <a:cs typeface="Arial"/>
              </a:rPr>
              <a:t> 25</a:t>
            </a:r>
            <a:endParaRPr lang="en-US" sz="2400" spc="-5" dirty="0" smtClean="0">
              <a:latin typeface="Arial"/>
              <a:cs typeface="Arial"/>
            </a:endParaRPr>
          </a:p>
          <a:p>
            <a:pPr marL="812800" lvl="1" indent="-342900">
              <a:spcBef>
                <a:spcPts val="1355"/>
              </a:spcBef>
              <a:buFont typeface="Wingdings" panose="05000000000000000000" pitchFamily="2" charset="2"/>
              <a:buChar char="Ø"/>
              <a:tabLst>
                <a:tab pos="355600" algn="l"/>
              </a:tabLst>
            </a:pPr>
            <a:r>
              <a:rPr lang="en-US" sz="1600" spc="-5" dirty="0" smtClean="0">
                <a:latin typeface="Arial"/>
                <a:cs typeface="Arial"/>
              </a:rPr>
              <a:t>Overseas cemeteries</a:t>
            </a:r>
            <a:endParaRPr sz="1600" dirty="0">
              <a:latin typeface="Arial"/>
              <a:cs typeface="Arial"/>
            </a:endParaRPr>
          </a:p>
        </p:txBody>
      </p:sp>
      <p:pic>
        <p:nvPicPr>
          <p:cNvPr id="9" name="Picture 4" descr="http://media.gulflive.com/mississippi-press-living/photo/biloxi-national-cemetery-06382e575415b97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1600200"/>
            <a:ext cx="3106615" cy="17620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10199" y="3362242"/>
            <a:ext cx="3106615"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Biloxi National Cemetery</a:t>
            </a:r>
          </a:p>
          <a:p>
            <a:pPr algn="ctr"/>
            <a:r>
              <a:rPr lang="en-US" dirty="0" smtClean="0">
                <a:latin typeface="Arial" panose="020B0604020202020204" pitchFamily="34" charset="0"/>
                <a:cs typeface="Arial" panose="020B0604020202020204" pitchFamily="34" charset="0"/>
              </a:rPr>
              <a:t>Biloxi, MS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2773012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prstGeom prst="rect">
            <a:avLst/>
          </a:prstGeom>
        </p:spPr>
        <p:txBody>
          <a:bodyPr/>
          <a:lstStyle/>
          <a:p>
            <a:endParaRPr lang="en-US" dirty="0"/>
          </a:p>
        </p:txBody>
      </p:sp>
      <p:pic>
        <p:nvPicPr>
          <p:cNvPr id="5" name="Picture 4" descr="Screen Shot 2015-04-06 at 4.16.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object 8"/>
          <p:cNvSpPr txBox="1"/>
          <p:nvPr/>
        </p:nvSpPr>
        <p:spPr>
          <a:xfrm>
            <a:off x="389226" y="1402668"/>
            <a:ext cx="4191635" cy="830997"/>
          </a:xfrm>
          <a:prstGeom prst="rect">
            <a:avLst/>
          </a:prstGeom>
          <a:solidFill>
            <a:srgbClr val="C00000"/>
          </a:solidFill>
        </p:spPr>
        <p:txBody>
          <a:bodyPr vert="horz" wrap="square" lIns="0" tIns="0" rIns="0" bIns="0" rtlCol="0">
            <a:spAutoFit/>
          </a:bodyPr>
          <a:lstStyle/>
          <a:p>
            <a:pPr marL="12700" marR="5080">
              <a:lnSpc>
                <a:spcPct val="100000"/>
              </a:lnSpc>
            </a:pPr>
            <a:r>
              <a:rPr sz="1800" b="1" dirty="0">
                <a:solidFill>
                  <a:schemeClr val="bg1"/>
                </a:solidFill>
                <a:latin typeface="Arial"/>
                <a:cs typeface="Arial"/>
              </a:rPr>
              <a:t>St. Lo</a:t>
            </a:r>
            <a:r>
              <a:rPr sz="1800" b="1" spc="5" dirty="0">
                <a:solidFill>
                  <a:schemeClr val="bg1"/>
                </a:solidFill>
                <a:latin typeface="Arial"/>
                <a:cs typeface="Arial"/>
              </a:rPr>
              <a:t>u</a:t>
            </a:r>
            <a:r>
              <a:rPr sz="1800" b="1" dirty="0">
                <a:solidFill>
                  <a:schemeClr val="bg1"/>
                </a:solidFill>
                <a:latin typeface="Arial"/>
                <a:cs typeface="Arial"/>
              </a:rPr>
              <a:t>is</a:t>
            </a:r>
            <a:r>
              <a:rPr sz="1800" b="1" spc="-10" dirty="0">
                <a:solidFill>
                  <a:schemeClr val="bg1"/>
                </a:solidFill>
                <a:latin typeface="Arial"/>
                <a:cs typeface="Arial"/>
              </a:rPr>
              <a:t> </a:t>
            </a:r>
            <a:r>
              <a:rPr sz="1800" b="1" dirty="0">
                <a:solidFill>
                  <a:schemeClr val="bg1"/>
                </a:solidFill>
                <a:latin typeface="Arial"/>
                <a:cs typeface="Arial"/>
              </a:rPr>
              <a:t>a</a:t>
            </a:r>
            <a:r>
              <a:rPr sz="1800" b="1" spc="-10" dirty="0">
                <a:solidFill>
                  <a:schemeClr val="bg1"/>
                </a:solidFill>
                <a:latin typeface="Arial"/>
                <a:cs typeface="Arial"/>
              </a:rPr>
              <a:t>c</a:t>
            </a:r>
            <a:r>
              <a:rPr sz="1800" b="1" dirty="0">
                <a:solidFill>
                  <a:schemeClr val="bg1"/>
                </a:solidFill>
                <a:latin typeface="Arial"/>
                <a:cs typeface="Arial"/>
              </a:rPr>
              <a:t>ti</a:t>
            </a:r>
            <a:r>
              <a:rPr sz="1800" b="1" spc="-40" dirty="0">
                <a:solidFill>
                  <a:schemeClr val="bg1"/>
                </a:solidFill>
                <a:latin typeface="Arial"/>
                <a:cs typeface="Arial"/>
              </a:rPr>
              <a:t>v</a:t>
            </a:r>
            <a:r>
              <a:rPr sz="1800" b="1" dirty="0">
                <a:solidFill>
                  <a:schemeClr val="bg1"/>
                </a:solidFill>
                <a:latin typeface="Arial"/>
                <a:cs typeface="Arial"/>
              </a:rPr>
              <a:t>it</a:t>
            </a:r>
            <a:r>
              <a:rPr sz="1800" b="1" spc="5" dirty="0">
                <a:solidFill>
                  <a:schemeClr val="bg1"/>
                </a:solidFill>
                <a:latin typeface="Arial"/>
                <a:cs typeface="Arial"/>
              </a:rPr>
              <a:t>i</a:t>
            </a:r>
            <a:r>
              <a:rPr sz="1800" b="1" dirty="0">
                <a:solidFill>
                  <a:schemeClr val="bg1"/>
                </a:solidFill>
                <a:latin typeface="Arial"/>
                <a:cs typeface="Arial"/>
              </a:rPr>
              <a:t>e</a:t>
            </a:r>
            <a:r>
              <a:rPr sz="1800" b="1" spc="-10" dirty="0">
                <a:solidFill>
                  <a:schemeClr val="bg1"/>
                </a:solidFill>
                <a:latin typeface="Arial"/>
                <a:cs typeface="Arial"/>
              </a:rPr>
              <a:t>s</a:t>
            </a:r>
            <a:r>
              <a:rPr sz="1800" b="1" dirty="0">
                <a:solidFill>
                  <a:schemeClr val="bg1"/>
                </a:solidFill>
                <a:latin typeface="Arial"/>
                <a:cs typeface="Arial"/>
              </a:rPr>
              <a:t>:</a:t>
            </a:r>
            <a:r>
              <a:rPr sz="1800" b="1" spc="35" dirty="0">
                <a:solidFill>
                  <a:schemeClr val="bg1"/>
                </a:solidFill>
                <a:latin typeface="Arial"/>
                <a:cs typeface="Arial"/>
              </a:rPr>
              <a:t> </a:t>
            </a:r>
            <a:r>
              <a:rPr sz="1800" b="1" dirty="0">
                <a:solidFill>
                  <a:schemeClr val="bg1"/>
                </a:solidFill>
                <a:latin typeface="Arial"/>
                <a:cs typeface="Arial"/>
              </a:rPr>
              <a:t>N</a:t>
            </a:r>
            <a:r>
              <a:rPr sz="1800" b="1" spc="-10" dirty="0">
                <a:solidFill>
                  <a:schemeClr val="bg1"/>
                </a:solidFill>
                <a:latin typeface="Arial"/>
                <a:cs typeface="Arial"/>
              </a:rPr>
              <a:t>a</a:t>
            </a:r>
            <a:r>
              <a:rPr sz="1800" b="1" dirty="0">
                <a:solidFill>
                  <a:schemeClr val="bg1"/>
                </a:solidFill>
                <a:latin typeface="Arial"/>
                <a:cs typeface="Arial"/>
              </a:rPr>
              <a:t>ti</a:t>
            </a:r>
            <a:r>
              <a:rPr sz="1800" b="1" spc="5" dirty="0">
                <a:solidFill>
                  <a:schemeClr val="bg1"/>
                </a:solidFill>
                <a:latin typeface="Arial"/>
                <a:cs typeface="Arial"/>
              </a:rPr>
              <a:t>o</a:t>
            </a:r>
            <a:r>
              <a:rPr sz="1800" b="1" dirty="0">
                <a:solidFill>
                  <a:schemeClr val="bg1"/>
                </a:solidFill>
                <a:latin typeface="Arial"/>
                <a:cs typeface="Arial"/>
              </a:rPr>
              <a:t>nal</a:t>
            </a:r>
            <a:r>
              <a:rPr sz="1800" b="1" spc="5" dirty="0">
                <a:solidFill>
                  <a:schemeClr val="bg1"/>
                </a:solidFill>
                <a:latin typeface="Arial"/>
                <a:cs typeface="Arial"/>
              </a:rPr>
              <a:t> </a:t>
            </a:r>
            <a:r>
              <a:rPr sz="1800" b="1" spc="-95" dirty="0">
                <a:solidFill>
                  <a:schemeClr val="bg1"/>
                </a:solidFill>
                <a:latin typeface="Arial"/>
                <a:cs typeface="Arial"/>
              </a:rPr>
              <a:t>T</a:t>
            </a:r>
            <a:r>
              <a:rPr sz="1800" b="1" dirty="0">
                <a:solidFill>
                  <a:schemeClr val="bg1"/>
                </a:solidFill>
                <a:latin typeface="Arial"/>
                <a:cs typeface="Arial"/>
              </a:rPr>
              <a:t>r</a:t>
            </a:r>
            <a:r>
              <a:rPr sz="1800" b="1" spc="-10" dirty="0">
                <a:solidFill>
                  <a:schemeClr val="bg1"/>
                </a:solidFill>
                <a:latin typeface="Arial"/>
                <a:cs typeface="Arial"/>
              </a:rPr>
              <a:t>a</a:t>
            </a:r>
            <a:r>
              <a:rPr sz="1800" b="1" dirty="0">
                <a:solidFill>
                  <a:schemeClr val="bg1"/>
                </a:solidFill>
                <a:latin typeface="Arial"/>
                <a:cs typeface="Arial"/>
              </a:rPr>
              <a:t>i</a:t>
            </a:r>
            <a:r>
              <a:rPr sz="1800" b="1" spc="5" dirty="0">
                <a:solidFill>
                  <a:schemeClr val="bg1"/>
                </a:solidFill>
                <a:latin typeface="Arial"/>
                <a:cs typeface="Arial"/>
              </a:rPr>
              <a:t>n</a:t>
            </a:r>
            <a:r>
              <a:rPr sz="1800" b="1" dirty="0">
                <a:solidFill>
                  <a:schemeClr val="bg1"/>
                </a:solidFill>
                <a:latin typeface="Arial"/>
                <a:cs typeface="Arial"/>
              </a:rPr>
              <a:t>i</a:t>
            </a:r>
            <a:r>
              <a:rPr sz="1800" b="1" spc="5" dirty="0">
                <a:solidFill>
                  <a:schemeClr val="bg1"/>
                </a:solidFill>
                <a:latin typeface="Arial"/>
                <a:cs typeface="Arial"/>
              </a:rPr>
              <a:t>n</a:t>
            </a:r>
            <a:r>
              <a:rPr sz="1800" b="1" dirty="0">
                <a:solidFill>
                  <a:schemeClr val="bg1"/>
                </a:solidFill>
                <a:latin typeface="Arial"/>
                <a:cs typeface="Arial"/>
              </a:rPr>
              <a:t>g C</a:t>
            </a:r>
            <a:r>
              <a:rPr sz="1800" b="1" spc="-10" dirty="0">
                <a:solidFill>
                  <a:schemeClr val="bg1"/>
                </a:solidFill>
                <a:latin typeface="Arial"/>
                <a:cs typeface="Arial"/>
              </a:rPr>
              <a:t>e</a:t>
            </a:r>
            <a:r>
              <a:rPr sz="1800" b="1" dirty="0">
                <a:solidFill>
                  <a:schemeClr val="bg1"/>
                </a:solidFill>
                <a:latin typeface="Arial"/>
                <a:cs typeface="Arial"/>
              </a:rPr>
              <a:t>nter;</a:t>
            </a:r>
            <a:r>
              <a:rPr sz="1800" b="1" spc="10" dirty="0">
                <a:solidFill>
                  <a:schemeClr val="bg1"/>
                </a:solidFill>
                <a:latin typeface="Arial"/>
                <a:cs typeface="Arial"/>
              </a:rPr>
              <a:t> </a:t>
            </a:r>
            <a:r>
              <a:rPr sz="1800" b="1" dirty="0">
                <a:solidFill>
                  <a:schemeClr val="bg1"/>
                </a:solidFill>
                <a:latin typeface="Arial"/>
                <a:cs typeface="Arial"/>
              </a:rPr>
              <a:t>N</a:t>
            </a:r>
            <a:r>
              <a:rPr sz="1800" b="1" spc="-10" dirty="0">
                <a:solidFill>
                  <a:schemeClr val="bg1"/>
                </a:solidFill>
                <a:latin typeface="Arial"/>
                <a:cs typeface="Arial"/>
              </a:rPr>
              <a:t>a</a:t>
            </a:r>
            <a:r>
              <a:rPr sz="1800" b="1" dirty="0">
                <a:solidFill>
                  <a:schemeClr val="bg1"/>
                </a:solidFill>
                <a:latin typeface="Arial"/>
                <a:cs typeface="Arial"/>
              </a:rPr>
              <a:t>ti</a:t>
            </a:r>
            <a:r>
              <a:rPr sz="1800" b="1" spc="5" dirty="0">
                <a:solidFill>
                  <a:schemeClr val="bg1"/>
                </a:solidFill>
                <a:latin typeface="Arial"/>
                <a:cs typeface="Arial"/>
              </a:rPr>
              <a:t>o</a:t>
            </a:r>
            <a:r>
              <a:rPr sz="1800" b="1" dirty="0">
                <a:solidFill>
                  <a:schemeClr val="bg1"/>
                </a:solidFill>
                <a:latin typeface="Arial"/>
                <a:cs typeface="Arial"/>
              </a:rPr>
              <a:t>nal</a:t>
            </a:r>
            <a:r>
              <a:rPr sz="1800" b="1" spc="-10" dirty="0">
                <a:solidFill>
                  <a:schemeClr val="bg1"/>
                </a:solidFill>
                <a:latin typeface="Arial"/>
                <a:cs typeface="Arial"/>
              </a:rPr>
              <a:t> </a:t>
            </a:r>
            <a:r>
              <a:rPr sz="1800" b="1" dirty="0">
                <a:solidFill>
                  <a:schemeClr val="bg1"/>
                </a:solidFill>
                <a:latin typeface="Arial"/>
                <a:cs typeface="Arial"/>
              </a:rPr>
              <a:t>C</a:t>
            </a:r>
            <a:r>
              <a:rPr sz="1800" b="1" spc="-10" dirty="0">
                <a:solidFill>
                  <a:schemeClr val="bg1"/>
                </a:solidFill>
                <a:latin typeface="Arial"/>
                <a:cs typeface="Arial"/>
              </a:rPr>
              <a:t>e</a:t>
            </a:r>
            <a:r>
              <a:rPr sz="1800" b="1" dirty="0">
                <a:solidFill>
                  <a:schemeClr val="bg1"/>
                </a:solidFill>
                <a:latin typeface="Arial"/>
                <a:cs typeface="Arial"/>
              </a:rPr>
              <a:t>m</a:t>
            </a:r>
            <a:r>
              <a:rPr sz="1800" b="1" spc="-10" dirty="0">
                <a:solidFill>
                  <a:schemeClr val="bg1"/>
                </a:solidFill>
                <a:latin typeface="Arial"/>
                <a:cs typeface="Arial"/>
              </a:rPr>
              <a:t>e</a:t>
            </a:r>
            <a:r>
              <a:rPr sz="1800" b="1" dirty="0">
                <a:solidFill>
                  <a:schemeClr val="bg1"/>
                </a:solidFill>
                <a:latin typeface="Arial"/>
                <a:cs typeface="Arial"/>
              </a:rPr>
              <a:t>te</a:t>
            </a:r>
            <a:r>
              <a:rPr sz="1800" b="1" spc="-10" dirty="0">
                <a:solidFill>
                  <a:schemeClr val="bg1"/>
                </a:solidFill>
                <a:latin typeface="Arial"/>
                <a:cs typeface="Arial"/>
              </a:rPr>
              <a:t>r</a:t>
            </a:r>
            <a:r>
              <a:rPr sz="1800" b="1" dirty="0">
                <a:solidFill>
                  <a:schemeClr val="bg1"/>
                </a:solidFill>
                <a:latin typeface="Arial"/>
                <a:cs typeface="Arial"/>
              </a:rPr>
              <a:t>y</a:t>
            </a:r>
            <a:r>
              <a:rPr sz="1800" b="1" spc="20" dirty="0">
                <a:solidFill>
                  <a:schemeClr val="bg1"/>
                </a:solidFill>
                <a:latin typeface="Arial"/>
                <a:cs typeface="Arial"/>
              </a:rPr>
              <a:t> </a:t>
            </a:r>
            <a:r>
              <a:rPr sz="1800" b="1" dirty="0">
                <a:solidFill>
                  <a:schemeClr val="bg1"/>
                </a:solidFill>
                <a:latin typeface="Arial"/>
                <a:cs typeface="Arial"/>
              </a:rPr>
              <a:t>S</a:t>
            </a:r>
            <a:r>
              <a:rPr sz="1800" b="1" spc="-10" dirty="0">
                <a:solidFill>
                  <a:schemeClr val="bg1"/>
                </a:solidFill>
                <a:latin typeface="Arial"/>
                <a:cs typeface="Arial"/>
              </a:rPr>
              <a:t>c</a:t>
            </a:r>
            <a:r>
              <a:rPr sz="1800" b="1" dirty="0">
                <a:solidFill>
                  <a:schemeClr val="bg1"/>
                </a:solidFill>
                <a:latin typeface="Arial"/>
                <a:cs typeface="Arial"/>
              </a:rPr>
              <a:t>hed</a:t>
            </a:r>
            <a:r>
              <a:rPr sz="1800" b="1" spc="5" dirty="0">
                <a:solidFill>
                  <a:schemeClr val="bg1"/>
                </a:solidFill>
                <a:latin typeface="Arial"/>
                <a:cs typeface="Arial"/>
              </a:rPr>
              <a:t>u</a:t>
            </a:r>
            <a:r>
              <a:rPr sz="1800" b="1" dirty="0">
                <a:solidFill>
                  <a:schemeClr val="bg1"/>
                </a:solidFill>
                <a:latin typeface="Arial"/>
                <a:cs typeface="Arial"/>
              </a:rPr>
              <a:t>l</a:t>
            </a:r>
            <a:r>
              <a:rPr sz="1800" b="1" spc="5" dirty="0">
                <a:solidFill>
                  <a:schemeClr val="bg1"/>
                </a:solidFill>
                <a:latin typeface="Arial"/>
                <a:cs typeface="Arial"/>
              </a:rPr>
              <a:t>i</a:t>
            </a:r>
            <a:r>
              <a:rPr sz="1800" b="1" dirty="0">
                <a:solidFill>
                  <a:schemeClr val="bg1"/>
                </a:solidFill>
                <a:latin typeface="Arial"/>
                <a:cs typeface="Arial"/>
              </a:rPr>
              <a:t>ng Off</a:t>
            </a:r>
            <a:r>
              <a:rPr sz="1800" b="1" spc="5" dirty="0">
                <a:solidFill>
                  <a:schemeClr val="bg1"/>
                </a:solidFill>
                <a:latin typeface="Arial"/>
                <a:cs typeface="Arial"/>
              </a:rPr>
              <a:t>i</a:t>
            </a:r>
            <a:r>
              <a:rPr sz="1800" b="1" dirty="0">
                <a:solidFill>
                  <a:schemeClr val="bg1"/>
                </a:solidFill>
                <a:latin typeface="Arial"/>
                <a:cs typeface="Arial"/>
              </a:rPr>
              <a:t>c</a:t>
            </a:r>
            <a:r>
              <a:rPr sz="1800" b="1" spc="-10" dirty="0">
                <a:solidFill>
                  <a:schemeClr val="bg1"/>
                </a:solidFill>
                <a:latin typeface="Arial"/>
                <a:cs typeface="Arial"/>
              </a:rPr>
              <a:t>e</a:t>
            </a:r>
            <a:r>
              <a:rPr sz="1800" b="1" dirty="0">
                <a:solidFill>
                  <a:schemeClr val="bg1"/>
                </a:solidFill>
                <a:latin typeface="Arial"/>
                <a:cs typeface="Arial"/>
              </a:rPr>
              <a:t>; </a:t>
            </a:r>
            <a:r>
              <a:rPr sz="1800" b="1" spc="5" dirty="0">
                <a:solidFill>
                  <a:schemeClr val="bg1"/>
                </a:solidFill>
                <a:latin typeface="Arial"/>
                <a:cs typeface="Arial"/>
              </a:rPr>
              <a:t>F</a:t>
            </a:r>
            <a:r>
              <a:rPr sz="1800" b="1" dirty="0">
                <a:solidFill>
                  <a:schemeClr val="bg1"/>
                </a:solidFill>
                <a:latin typeface="Arial"/>
                <a:cs typeface="Arial"/>
              </a:rPr>
              <a:t>ir</a:t>
            </a:r>
            <a:r>
              <a:rPr sz="1800" b="1" spc="-10" dirty="0">
                <a:solidFill>
                  <a:schemeClr val="bg1"/>
                </a:solidFill>
                <a:latin typeface="Arial"/>
                <a:cs typeface="Arial"/>
              </a:rPr>
              <a:t>s</a:t>
            </a:r>
            <a:r>
              <a:rPr sz="1800" b="1" dirty="0">
                <a:solidFill>
                  <a:schemeClr val="bg1"/>
                </a:solidFill>
                <a:latin typeface="Arial"/>
                <a:cs typeface="Arial"/>
              </a:rPr>
              <a:t>t</a:t>
            </a:r>
            <a:r>
              <a:rPr sz="1800" b="1" spc="-10" dirty="0">
                <a:solidFill>
                  <a:schemeClr val="bg1"/>
                </a:solidFill>
                <a:latin typeface="Arial"/>
                <a:cs typeface="Arial"/>
              </a:rPr>
              <a:t> </a:t>
            </a:r>
            <a:r>
              <a:rPr sz="1800" b="1" dirty="0">
                <a:solidFill>
                  <a:schemeClr val="bg1"/>
                </a:solidFill>
                <a:latin typeface="Arial"/>
                <a:cs typeface="Arial"/>
              </a:rPr>
              <a:t>Notice of</a:t>
            </a:r>
            <a:r>
              <a:rPr sz="1800" b="1" spc="5" dirty="0">
                <a:solidFill>
                  <a:schemeClr val="bg1"/>
                </a:solidFill>
                <a:latin typeface="Arial"/>
                <a:cs typeface="Arial"/>
              </a:rPr>
              <a:t> </a:t>
            </a:r>
            <a:r>
              <a:rPr sz="1800" b="1" dirty="0">
                <a:solidFill>
                  <a:schemeClr val="bg1"/>
                </a:solidFill>
                <a:latin typeface="Arial"/>
                <a:cs typeface="Arial"/>
              </a:rPr>
              <a:t>D</a:t>
            </a:r>
            <a:r>
              <a:rPr sz="1800" b="1" spc="-10" dirty="0">
                <a:solidFill>
                  <a:schemeClr val="bg1"/>
                </a:solidFill>
                <a:latin typeface="Arial"/>
                <a:cs typeface="Arial"/>
              </a:rPr>
              <a:t>e</a:t>
            </a:r>
            <a:r>
              <a:rPr sz="1800" b="1" dirty="0">
                <a:solidFill>
                  <a:schemeClr val="bg1"/>
                </a:solidFill>
                <a:latin typeface="Arial"/>
                <a:cs typeface="Arial"/>
              </a:rPr>
              <a:t>ath </a:t>
            </a:r>
            <a:r>
              <a:rPr sz="1800" b="1" spc="5" dirty="0">
                <a:solidFill>
                  <a:schemeClr val="bg1"/>
                </a:solidFill>
                <a:latin typeface="Arial"/>
                <a:cs typeface="Arial"/>
              </a:rPr>
              <a:t>O</a:t>
            </a:r>
            <a:r>
              <a:rPr sz="1800" b="1" dirty="0">
                <a:solidFill>
                  <a:schemeClr val="bg1"/>
                </a:solidFill>
                <a:latin typeface="Arial"/>
                <a:cs typeface="Arial"/>
              </a:rPr>
              <a:t>ffice</a:t>
            </a:r>
            <a:endParaRPr sz="1800" dirty="0">
              <a:solidFill>
                <a:schemeClr val="bg1"/>
              </a:solidFill>
              <a:latin typeface="Arial"/>
              <a:cs typeface="Arial"/>
            </a:endParaRPr>
          </a:p>
        </p:txBody>
      </p:sp>
      <p:sp>
        <p:nvSpPr>
          <p:cNvPr id="7" name="object 9"/>
          <p:cNvSpPr/>
          <p:nvPr/>
        </p:nvSpPr>
        <p:spPr>
          <a:xfrm rot="5766747">
            <a:off x="4022599" y="2042615"/>
            <a:ext cx="1170195" cy="1729834"/>
          </a:xfrm>
          <a:custGeom>
            <a:avLst/>
            <a:gdLst/>
            <a:ahLst/>
            <a:cxnLst/>
            <a:rect l="l" t="t" r="r" b="b"/>
            <a:pathLst>
              <a:path w="1357629" h="1824989">
                <a:moveTo>
                  <a:pt x="1327311" y="40394"/>
                </a:moveTo>
                <a:lnTo>
                  <a:pt x="1304119" y="50317"/>
                </a:lnTo>
                <a:lnTo>
                  <a:pt x="0" y="1809369"/>
                </a:lnTo>
                <a:lnTo>
                  <a:pt x="20446" y="1824608"/>
                </a:lnTo>
                <a:lnTo>
                  <a:pt x="1324572" y="65258"/>
                </a:lnTo>
                <a:lnTo>
                  <a:pt x="1327311" y="40394"/>
                </a:lnTo>
                <a:close/>
              </a:path>
              <a:path w="1357629" h="1824989">
                <a:moveTo>
                  <a:pt x="1355860" y="12573"/>
                </a:moveTo>
                <a:lnTo>
                  <a:pt x="1332102" y="12573"/>
                </a:lnTo>
                <a:lnTo>
                  <a:pt x="1352422" y="27686"/>
                </a:lnTo>
                <a:lnTo>
                  <a:pt x="1324572" y="65258"/>
                </a:lnTo>
                <a:lnTo>
                  <a:pt x="1320038" y="106425"/>
                </a:lnTo>
                <a:lnTo>
                  <a:pt x="1319148" y="113411"/>
                </a:lnTo>
                <a:lnTo>
                  <a:pt x="1324228" y="119761"/>
                </a:lnTo>
                <a:lnTo>
                  <a:pt x="1338198" y="121284"/>
                </a:lnTo>
                <a:lnTo>
                  <a:pt x="1344421" y="116205"/>
                </a:lnTo>
                <a:lnTo>
                  <a:pt x="1355860" y="12573"/>
                </a:lnTo>
                <a:close/>
              </a:path>
              <a:path w="1357629" h="1824989">
                <a:moveTo>
                  <a:pt x="1357248" y="0"/>
                </a:moveTo>
                <a:lnTo>
                  <a:pt x="1256156" y="43306"/>
                </a:lnTo>
                <a:lnTo>
                  <a:pt x="1249679" y="45974"/>
                </a:lnTo>
                <a:lnTo>
                  <a:pt x="1246758" y="53466"/>
                </a:lnTo>
                <a:lnTo>
                  <a:pt x="1249552" y="59943"/>
                </a:lnTo>
                <a:lnTo>
                  <a:pt x="1252219" y="66421"/>
                </a:lnTo>
                <a:lnTo>
                  <a:pt x="1259713" y="69341"/>
                </a:lnTo>
                <a:lnTo>
                  <a:pt x="1304119" y="50317"/>
                </a:lnTo>
                <a:lnTo>
                  <a:pt x="1332102" y="12573"/>
                </a:lnTo>
                <a:lnTo>
                  <a:pt x="1355860" y="12573"/>
                </a:lnTo>
                <a:lnTo>
                  <a:pt x="1357248" y="0"/>
                </a:lnTo>
                <a:close/>
              </a:path>
              <a:path w="1357629" h="1824989">
                <a:moveTo>
                  <a:pt x="1340470" y="18796"/>
                </a:moveTo>
                <a:lnTo>
                  <a:pt x="1329689" y="18796"/>
                </a:lnTo>
                <a:lnTo>
                  <a:pt x="1347215" y="31876"/>
                </a:lnTo>
                <a:lnTo>
                  <a:pt x="1327311" y="40394"/>
                </a:lnTo>
                <a:lnTo>
                  <a:pt x="1324572" y="65258"/>
                </a:lnTo>
                <a:lnTo>
                  <a:pt x="1352422" y="27686"/>
                </a:lnTo>
                <a:lnTo>
                  <a:pt x="1340470" y="18796"/>
                </a:lnTo>
                <a:close/>
              </a:path>
              <a:path w="1357629" h="1824989">
                <a:moveTo>
                  <a:pt x="1332102" y="12573"/>
                </a:moveTo>
                <a:lnTo>
                  <a:pt x="1304119" y="50317"/>
                </a:lnTo>
                <a:lnTo>
                  <a:pt x="1327311" y="40394"/>
                </a:lnTo>
                <a:lnTo>
                  <a:pt x="1329689" y="18796"/>
                </a:lnTo>
                <a:lnTo>
                  <a:pt x="1340470" y="18796"/>
                </a:lnTo>
                <a:lnTo>
                  <a:pt x="1332102" y="12573"/>
                </a:lnTo>
                <a:close/>
              </a:path>
              <a:path w="1357629" h="1824989">
                <a:moveTo>
                  <a:pt x="1329689" y="18796"/>
                </a:moveTo>
                <a:lnTo>
                  <a:pt x="1327311" y="40394"/>
                </a:lnTo>
                <a:lnTo>
                  <a:pt x="1347215" y="31876"/>
                </a:lnTo>
                <a:lnTo>
                  <a:pt x="1329689" y="18796"/>
                </a:lnTo>
                <a:close/>
              </a:path>
            </a:pathLst>
          </a:custGeom>
          <a:solidFill>
            <a:srgbClr val="497DBA"/>
          </a:solidFill>
          <a:ln>
            <a:solidFill>
              <a:srgbClr val="C00000"/>
            </a:solidFill>
          </a:ln>
        </p:spPr>
        <p:txBody>
          <a:bodyPr wrap="square" lIns="0" tIns="0" rIns="0" bIns="0" rtlCol="0"/>
          <a:lstStyle/>
          <a:p>
            <a:endParaRPr/>
          </a:p>
        </p:txBody>
      </p:sp>
      <p:sp>
        <p:nvSpPr>
          <p:cNvPr id="8" name="object 12"/>
          <p:cNvSpPr txBox="1"/>
          <p:nvPr/>
        </p:nvSpPr>
        <p:spPr>
          <a:xfrm>
            <a:off x="5105400" y="1402667"/>
            <a:ext cx="3695747" cy="830997"/>
          </a:xfrm>
          <a:prstGeom prst="rect">
            <a:avLst/>
          </a:prstGeom>
          <a:solidFill>
            <a:srgbClr val="C00000"/>
          </a:solidFill>
        </p:spPr>
        <p:txBody>
          <a:bodyPr vert="horz" wrap="square" lIns="0" tIns="0" rIns="0" bIns="0" rtlCol="0">
            <a:spAutoFit/>
          </a:bodyPr>
          <a:lstStyle/>
          <a:p>
            <a:pPr marL="12700" marR="5080">
              <a:lnSpc>
                <a:spcPct val="100000"/>
              </a:lnSpc>
            </a:pPr>
            <a:r>
              <a:rPr sz="1800" b="1" dirty="0">
                <a:solidFill>
                  <a:schemeClr val="bg1"/>
                </a:solidFill>
                <a:latin typeface="Arial"/>
                <a:cs typeface="Arial"/>
              </a:rPr>
              <a:t>I</a:t>
            </a:r>
            <a:r>
              <a:rPr sz="1800" b="1" spc="5" dirty="0">
                <a:solidFill>
                  <a:schemeClr val="bg1"/>
                </a:solidFill>
                <a:latin typeface="Arial"/>
                <a:cs typeface="Arial"/>
              </a:rPr>
              <a:t>n</a:t>
            </a:r>
            <a:r>
              <a:rPr sz="1800" b="1" dirty="0">
                <a:solidFill>
                  <a:schemeClr val="bg1"/>
                </a:solidFill>
                <a:latin typeface="Arial"/>
                <a:cs typeface="Arial"/>
              </a:rPr>
              <a:t>d</a:t>
            </a:r>
            <a:r>
              <a:rPr sz="1800" b="1" spc="5" dirty="0">
                <a:solidFill>
                  <a:schemeClr val="bg1"/>
                </a:solidFill>
                <a:latin typeface="Arial"/>
                <a:cs typeface="Arial"/>
              </a:rPr>
              <a:t>i</a:t>
            </a:r>
            <a:r>
              <a:rPr sz="1800" b="1" dirty="0">
                <a:solidFill>
                  <a:schemeClr val="bg1"/>
                </a:solidFill>
                <a:latin typeface="Arial"/>
                <a:cs typeface="Arial"/>
              </a:rPr>
              <a:t>an</a:t>
            </a:r>
            <a:r>
              <a:rPr sz="1800" b="1" spc="-10" dirty="0">
                <a:solidFill>
                  <a:schemeClr val="bg1"/>
                </a:solidFill>
                <a:latin typeface="Arial"/>
                <a:cs typeface="Arial"/>
              </a:rPr>
              <a:t>a</a:t>
            </a:r>
            <a:r>
              <a:rPr sz="1800" b="1" dirty="0">
                <a:solidFill>
                  <a:schemeClr val="bg1"/>
                </a:solidFill>
                <a:latin typeface="Arial"/>
                <a:cs typeface="Arial"/>
              </a:rPr>
              <a:t>p</a:t>
            </a:r>
            <a:r>
              <a:rPr sz="1800" b="1" spc="5" dirty="0">
                <a:solidFill>
                  <a:schemeClr val="bg1"/>
                </a:solidFill>
                <a:latin typeface="Arial"/>
                <a:cs typeface="Arial"/>
              </a:rPr>
              <a:t>o</a:t>
            </a:r>
            <a:r>
              <a:rPr sz="1800" b="1" dirty="0">
                <a:solidFill>
                  <a:schemeClr val="bg1"/>
                </a:solidFill>
                <a:latin typeface="Arial"/>
                <a:cs typeface="Arial"/>
              </a:rPr>
              <a:t>l</a:t>
            </a:r>
            <a:r>
              <a:rPr sz="1800" b="1" spc="5" dirty="0">
                <a:solidFill>
                  <a:schemeClr val="bg1"/>
                </a:solidFill>
                <a:latin typeface="Arial"/>
                <a:cs typeface="Arial"/>
              </a:rPr>
              <a:t>i</a:t>
            </a:r>
            <a:r>
              <a:rPr sz="1800" b="1" dirty="0">
                <a:solidFill>
                  <a:schemeClr val="bg1"/>
                </a:solidFill>
                <a:latin typeface="Arial"/>
                <a:cs typeface="Arial"/>
              </a:rPr>
              <a:t>s</a:t>
            </a:r>
            <a:r>
              <a:rPr sz="1800" b="1" spc="-30" dirty="0">
                <a:solidFill>
                  <a:schemeClr val="bg1"/>
                </a:solidFill>
                <a:latin typeface="Arial"/>
                <a:cs typeface="Arial"/>
              </a:rPr>
              <a:t> </a:t>
            </a:r>
            <a:r>
              <a:rPr sz="1800" b="1" dirty="0">
                <a:solidFill>
                  <a:schemeClr val="bg1"/>
                </a:solidFill>
                <a:latin typeface="Arial"/>
                <a:cs typeface="Arial"/>
              </a:rPr>
              <a:t>a</a:t>
            </a:r>
            <a:r>
              <a:rPr sz="1800" b="1" spc="-10" dirty="0">
                <a:solidFill>
                  <a:schemeClr val="bg1"/>
                </a:solidFill>
                <a:latin typeface="Arial"/>
                <a:cs typeface="Arial"/>
              </a:rPr>
              <a:t>c</a:t>
            </a:r>
            <a:r>
              <a:rPr sz="1800" b="1" dirty="0">
                <a:solidFill>
                  <a:schemeClr val="bg1"/>
                </a:solidFill>
                <a:latin typeface="Arial"/>
                <a:cs typeface="Arial"/>
              </a:rPr>
              <a:t>ti</a:t>
            </a:r>
            <a:r>
              <a:rPr sz="1800" b="1" spc="-40" dirty="0">
                <a:solidFill>
                  <a:schemeClr val="bg1"/>
                </a:solidFill>
                <a:latin typeface="Arial"/>
                <a:cs typeface="Arial"/>
              </a:rPr>
              <a:t>v</a:t>
            </a:r>
            <a:r>
              <a:rPr sz="1800" b="1" dirty="0">
                <a:solidFill>
                  <a:schemeClr val="bg1"/>
                </a:solidFill>
                <a:latin typeface="Arial"/>
                <a:cs typeface="Arial"/>
              </a:rPr>
              <a:t>it</a:t>
            </a:r>
            <a:r>
              <a:rPr sz="1800" b="1" spc="5" dirty="0">
                <a:solidFill>
                  <a:schemeClr val="bg1"/>
                </a:solidFill>
                <a:latin typeface="Arial"/>
                <a:cs typeface="Arial"/>
              </a:rPr>
              <a:t>i</a:t>
            </a:r>
            <a:r>
              <a:rPr sz="1800" b="1" dirty="0">
                <a:solidFill>
                  <a:schemeClr val="bg1"/>
                </a:solidFill>
                <a:latin typeface="Arial"/>
                <a:cs typeface="Arial"/>
              </a:rPr>
              <a:t>e</a:t>
            </a:r>
            <a:r>
              <a:rPr sz="1800" b="1" spc="-10" dirty="0">
                <a:solidFill>
                  <a:schemeClr val="bg1"/>
                </a:solidFill>
                <a:latin typeface="Arial"/>
                <a:cs typeface="Arial"/>
              </a:rPr>
              <a:t>s</a:t>
            </a:r>
            <a:r>
              <a:rPr sz="1800" b="1" dirty="0">
                <a:solidFill>
                  <a:schemeClr val="bg1"/>
                </a:solidFill>
                <a:latin typeface="Arial"/>
                <a:cs typeface="Arial"/>
              </a:rPr>
              <a:t>:</a:t>
            </a:r>
            <a:r>
              <a:rPr sz="1800" b="1" spc="35" dirty="0">
                <a:solidFill>
                  <a:schemeClr val="bg1"/>
                </a:solidFill>
                <a:latin typeface="Arial"/>
                <a:cs typeface="Arial"/>
              </a:rPr>
              <a:t> </a:t>
            </a:r>
            <a:r>
              <a:rPr sz="1800" b="1" dirty="0" smtClean="0">
                <a:solidFill>
                  <a:schemeClr val="bg1"/>
                </a:solidFill>
                <a:latin typeface="Arial"/>
                <a:cs typeface="Arial"/>
              </a:rPr>
              <a:t>C</a:t>
            </a:r>
            <a:r>
              <a:rPr sz="1800" b="1" spc="-10" dirty="0" smtClean="0">
                <a:solidFill>
                  <a:schemeClr val="bg1"/>
                </a:solidFill>
                <a:latin typeface="Arial"/>
                <a:cs typeface="Arial"/>
              </a:rPr>
              <a:t>e</a:t>
            </a:r>
            <a:r>
              <a:rPr sz="1800" b="1" dirty="0" smtClean="0">
                <a:solidFill>
                  <a:schemeClr val="bg1"/>
                </a:solidFill>
                <a:latin typeface="Arial"/>
                <a:cs typeface="Arial"/>
              </a:rPr>
              <a:t>m</a:t>
            </a:r>
            <a:r>
              <a:rPr sz="1800" b="1" spc="-10" dirty="0" smtClean="0">
                <a:solidFill>
                  <a:schemeClr val="bg1"/>
                </a:solidFill>
                <a:latin typeface="Arial"/>
                <a:cs typeface="Arial"/>
              </a:rPr>
              <a:t>e</a:t>
            </a:r>
            <a:r>
              <a:rPr sz="1800" b="1" dirty="0" smtClean="0">
                <a:solidFill>
                  <a:schemeClr val="bg1"/>
                </a:solidFill>
                <a:latin typeface="Arial"/>
                <a:cs typeface="Arial"/>
              </a:rPr>
              <a:t>te</a:t>
            </a:r>
            <a:r>
              <a:rPr sz="1800" b="1" spc="-10" dirty="0" smtClean="0">
                <a:solidFill>
                  <a:schemeClr val="bg1"/>
                </a:solidFill>
                <a:latin typeface="Arial"/>
                <a:cs typeface="Arial"/>
              </a:rPr>
              <a:t>r</a:t>
            </a:r>
            <a:r>
              <a:rPr sz="1800" b="1" dirty="0" smtClean="0">
                <a:solidFill>
                  <a:schemeClr val="bg1"/>
                </a:solidFill>
                <a:latin typeface="Arial"/>
                <a:cs typeface="Arial"/>
              </a:rPr>
              <a:t>y</a:t>
            </a:r>
            <a:r>
              <a:rPr sz="1800" b="1" spc="20" dirty="0" smtClean="0">
                <a:solidFill>
                  <a:schemeClr val="bg1"/>
                </a:solidFill>
                <a:latin typeface="Arial"/>
                <a:cs typeface="Arial"/>
              </a:rPr>
              <a:t> </a:t>
            </a:r>
            <a:r>
              <a:rPr sz="1800" b="1" dirty="0">
                <a:solidFill>
                  <a:schemeClr val="bg1"/>
                </a:solidFill>
                <a:latin typeface="Arial"/>
                <a:cs typeface="Arial"/>
              </a:rPr>
              <a:t>D</a:t>
            </a:r>
            <a:r>
              <a:rPr sz="1800" b="1" spc="-10" dirty="0">
                <a:solidFill>
                  <a:schemeClr val="bg1"/>
                </a:solidFill>
                <a:latin typeface="Arial"/>
                <a:cs typeface="Arial"/>
              </a:rPr>
              <a:t>e</a:t>
            </a:r>
            <a:r>
              <a:rPr sz="1800" b="1" spc="-45" dirty="0">
                <a:solidFill>
                  <a:schemeClr val="bg1"/>
                </a:solidFill>
                <a:latin typeface="Arial"/>
                <a:cs typeface="Arial"/>
              </a:rPr>
              <a:t>v</a:t>
            </a:r>
            <a:r>
              <a:rPr sz="1800" b="1" dirty="0">
                <a:solidFill>
                  <a:schemeClr val="bg1"/>
                </a:solidFill>
                <a:latin typeface="Arial"/>
                <a:cs typeface="Arial"/>
              </a:rPr>
              <a:t>elo</a:t>
            </a:r>
            <a:r>
              <a:rPr sz="1800" b="1" spc="5" dirty="0">
                <a:solidFill>
                  <a:schemeClr val="bg1"/>
                </a:solidFill>
                <a:latin typeface="Arial"/>
                <a:cs typeface="Arial"/>
              </a:rPr>
              <a:t>p</a:t>
            </a:r>
            <a:r>
              <a:rPr sz="1800" b="1" dirty="0">
                <a:solidFill>
                  <a:schemeClr val="bg1"/>
                </a:solidFill>
                <a:latin typeface="Arial"/>
                <a:cs typeface="Arial"/>
              </a:rPr>
              <a:t>m</a:t>
            </a:r>
            <a:r>
              <a:rPr sz="1800" b="1" spc="-10" dirty="0">
                <a:solidFill>
                  <a:schemeClr val="bg1"/>
                </a:solidFill>
                <a:latin typeface="Arial"/>
                <a:cs typeface="Arial"/>
              </a:rPr>
              <a:t>e</a:t>
            </a:r>
            <a:r>
              <a:rPr sz="1800" b="1" dirty="0">
                <a:solidFill>
                  <a:schemeClr val="bg1"/>
                </a:solidFill>
                <a:latin typeface="Arial"/>
                <a:cs typeface="Arial"/>
              </a:rPr>
              <a:t>nt</a:t>
            </a:r>
            <a:r>
              <a:rPr sz="1800" b="1" spc="40" dirty="0">
                <a:solidFill>
                  <a:schemeClr val="bg1"/>
                </a:solidFill>
                <a:latin typeface="Arial"/>
                <a:cs typeface="Arial"/>
              </a:rPr>
              <a:t> </a:t>
            </a:r>
            <a:r>
              <a:rPr sz="1800" b="1" dirty="0">
                <a:solidFill>
                  <a:schemeClr val="bg1"/>
                </a:solidFill>
                <a:latin typeface="Arial"/>
                <a:cs typeface="Arial"/>
              </a:rPr>
              <a:t>and Impro</a:t>
            </a:r>
            <a:r>
              <a:rPr sz="1800" b="1" spc="-40" dirty="0">
                <a:solidFill>
                  <a:schemeClr val="bg1"/>
                </a:solidFill>
                <a:latin typeface="Arial"/>
                <a:cs typeface="Arial"/>
              </a:rPr>
              <a:t>v</a:t>
            </a:r>
            <a:r>
              <a:rPr sz="1800" b="1" dirty="0">
                <a:solidFill>
                  <a:schemeClr val="bg1"/>
                </a:solidFill>
                <a:latin typeface="Arial"/>
                <a:cs typeface="Arial"/>
              </a:rPr>
              <a:t>e</a:t>
            </a:r>
            <a:r>
              <a:rPr sz="1800" b="1" spc="-10" dirty="0">
                <a:solidFill>
                  <a:schemeClr val="bg1"/>
                </a:solidFill>
                <a:latin typeface="Arial"/>
                <a:cs typeface="Arial"/>
              </a:rPr>
              <a:t>m</a:t>
            </a:r>
            <a:r>
              <a:rPr sz="1800" b="1" dirty="0">
                <a:solidFill>
                  <a:schemeClr val="bg1"/>
                </a:solidFill>
                <a:latin typeface="Arial"/>
                <a:cs typeface="Arial"/>
              </a:rPr>
              <a:t>ent</a:t>
            </a:r>
            <a:r>
              <a:rPr sz="1800" b="1" spc="35" dirty="0">
                <a:solidFill>
                  <a:schemeClr val="bg1"/>
                </a:solidFill>
                <a:latin typeface="Arial"/>
                <a:cs typeface="Arial"/>
              </a:rPr>
              <a:t> </a:t>
            </a:r>
            <a:r>
              <a:rPr sz="1800" b="1" dirty="0">
                <a:solidFill>
                  <a:schemeClr val="bg1"/>
                </a:solidFill>
                <a:latin typeface="Arial"/>
                <a:cs typeface="Arial"/>
              </a:rPr>
              <a:t>S</a:t>
            </a:r>
            <a:r>
              <a:rPr sz="1800" b="1" spc="-10" dirty="0">
                <a:solidFill>
                  <a:schemeClr val="bg1"/>
                </a:solidFill>
                <a:latin typeface="Arial"/>
                <a:cs typeface="Arial"/>
              </a:rPr>
              <a:t>e</a:t>
            </a:r>
            <a:r>
              <a:rPr sz="1800" b="1" dirty="0">
                <a:solidFill>
                  <a:schemeClr val="bg1"/>
                </a:solidFill>
                <a:latin typeface="Arial"/>
                <a:cs typeface="Arial"/>
              </a:rPr>
              <a:t>r</a:t>
            </a:r>
            <a:r>
              <a:rPr sz="1800" b="1" spc="-45" dirty="0">
                <a:solidFill>
                  <a:schemeClr val="bg1"/>
                </a:solidFill>
                <a:latin typeface="Arial"/>
                <a:cs typeface="Arial"/>
              </a:rPr>
              <a:t>v</a:t>
            </a:r>
            <a:r>
              <a:rPr sz="1800" b="1" dirty="0">
                <a:solidFill>
                  <a:schemeClr val="bg1"/>
                </a:solidFill>
                <a:latin typeface="Arial"/>
                <a:cs typeface="Arial"/>
              </a:rPr>
              <a:t>ic</a:t>
            </a:r>
            <a:r>
              <a:rPr sz="1800" b="1" spc="-10" dirty="0">
                <a:solidFill>
                  <a:schemeClr val="bg1"/>
                </a:solidFill>
                <a:latin typeface="Arial"/>
                <a:cs typeface="Arial"/>
              </a:rPr>
              <a:t>e</a:t>
            </a:r>
            <a:r>
              <a:rPr sz="1800" b="1" dirty="0">
                <a:solidFill>
                  <a:schemeClr val="bg1"/>
                </a:solidFill>
                <a:latin typeface="Arial"/>
                <a:cs typeface="Arial"/>
              </a:rPr>
              <a:t>;</a:t>
            </a:r>
            <a:r>
              <a:rPr sz="1800" b="1" spc="50" dirty="0">
                <a:solidFill>
                  <a:schemeClr val="bg1"/>
                </a:solidFill>
                <a:latin typeface="Arial"/>
                <a:cs typeface="Arial"/>
              </a:rPr>
              <a:t> </a:t>
            </a:r>
            <a:r>
              <a:rPr sz="1800" b="1" dirty="0">
                <a:solidFill>
                  <a:schemeClr val="bg1"/>
                </a:solidFill>
                <a:latin typeface="Arial"/>
                <a:cs typeface="Arial"/>
              </a:rPr>
              <a:t>HR</a:t>
            </a:r>
            <a:r>
              <a:rPr sz="1800" b="1" spc="5" dirty="0">
                <a:solidFill>
                  <a:schemeClr val="bg1"/>
                </a:solidFill>
                <a:latin typeface="Arial"/>
                <a:cs typeface="Arial"/>
              </a:rPr>
              <a:t> </a:t>
            </a:r>
            <a:r>
              <a:rPr sz="1800" b="1" dirty="0">
                <a:solidFill>
                  <a:schemeClr val="bg1"/>
                </a:solidFill>
                <a:latin typeface="Arial"/>
                <a:cs typeface="Arial"/>
              </a:rPr>
              <a:t>C</a:t>
            </a:r>
            <a:r>
              <a:rPr sz="1800" b="1" spc="-10" dirty="0">
                <a:solidFill>
                  <a:schemeClr val="bg1"/>
                </a:solidFill>
                <a:latin typeface="Arial"/>
                <a:cs typeface="Arial"/>
              </a:rPr>
              <a:t>e</a:t>
            </a:r>
            <a:r>
              <a:rPr sz="1800" b="1" dirty="0">
                <a:solidFill>
                  <a:schemeClr val="bg1"/>
                </a:solidFill>
                <a:latin typeface="Arial"/>
                <a:cs typeface="Arial"/>
              </a:rPr>
              <a:t>nter</a:t>
            </a:r>
            <a:endParaRPr sz="1800" dirty="0">
              <a:solidFill>
                <a:schemeClr val="bg1"/>
              </a:solidFill>
              <a:latin typeface="Arial"/>
              <a:cs typeface="Arial"/>
            </a:endParaRPr>
          </a:p>
        </p:txBody>
      </p:sp>
      <p:cxnSp>
        <p:nvCxnSpPr>
          <p:cNvPr id="9" name="Straight Arrow Connector 8"/>
          <p:cNvCxnSpPr/>
          <p:nvPr/>
        </p:nvCxnSpPr>
        <p:spPr>
          <a:xfrm flipH="1">
            <a:off x="6038873" y="2233664"/>
            <a:ext cx="590527" cy="11057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3886200"/>
            <a:ext cx="971527" cy="230832"/>
          </a:xfrm>
          <a:prstGeom prst="rect">
            <a:avLst/>
          </a:prstGeom>
          <a:solidFill>
            <a:srgbClr val="FFFF00"/>
          </a:solidFill>
        </p:spPr>
        <p:txBody>
          <a:bodyPr wrap="square" rtlCol="0">
            <a:spAutoFit/>
          </a:bodyPr>
          <a:lstStyle/>
          <a:p>
            <a:r>
              <a:rPr lang="en-US" sz="900" dirty="0" smtClean="0"/>
              <a:t>Oakland, CA</a:t>
            </a:r>
            <a:endParaRPr lang="en-US" sz="900" dirty="0"/>
          </a:p>
        </p:txBody>
      </p:sp>
      <p:sp>
        <p:nvSpPr>
          <p:cNvPr id="11" name="TextBox 10"/>
          <p:cNvSpPr txBox="1"/>
          <p:nvPr/>
        </p:nvSpPr>
        <p:spPr>
          <a:xfrm>
            <a:off x="2209800" y="3108619"/>
            <a:ext cx="971527" cy="230832"/>
          </a:xfrm>
          <a:prstGeom prst="rect">
            <a:avLst/>
          </a:prstGeom>
          <a:solidFill>
            <a:srgbClr val="FFFF00"/>
          </a:solidFill>
        </p:spPr>
        <p:txBody>
          <a:bodyPr wrap="square" rtlCol="0">
            <a:spAutoFit/>
          </a:bodyPr>
          <a:lstStyle/>
          <a:p>
            <a:r>
              <a:rPr lang="en-US" sz="900" dirty="0" smtClean="0"/>
              <a:t>Denver, CO</a:t>
            </a:r>
            <a:endParaRPr lang="en-US" sz="900" dirty="0"/>
          </a:p>
        </p:txBody>
      </p:sp>
      <p:sp>
        <p:nvSpPr>
          <p:cNvPr id="12" name="TextBox 11"/>
          <p:cNvSpPr txBox="1"/>
          <p:nvPr/>
        </p:nvSpPr>
        <p:spPr>
          <a:xfrm>
            <a:off x="5098312" y="2990487"/>
            <a:ext cx="971527" cy="230832"/>
          </a:xfrm>
          <a:prstGeom prst="rect">
            <a:avLst/>
          </a:prstGeom>
          <a:solidFill>
            <a:srgbClr val="FFFF00"/>
          </a:solidFill>
        </p:spPr>
        <p:txBody>
          <a:bodyPr wrap="square" rtlCol="0">
            <a:spAutoFit/>
          </a:bodyPr>
          <a:lstStyle/>
          <a:p>
            <a:r>
              <a:rPr lang="en-US" sz="900" dirty="0" smtClean="0"/>
              <a:t>Indianapolis, IN</a:t>
            </a:r>
            <a:endParaRPr lang="en-US" sz="900" dirty="0"/>
          </a:p>
        </p:txBody>
      </p:sp>
      <p:sp>
        <p:nvSpPr>
          <p:cNvPr id="13" name="TextBox 12"/>
          <p:cNvSpPr txBox="1"/>
          <p:nvPr/>
        </p:nvSpPr>
        <p:spPr>
          <a:xfrm>
            <a:off x="5362609" y="4001616"/>
            <a:ext cx="971527" cy="230832"/>
          </a:xfrm>
          <a:prstGeom prst="rect">
            <a:avLst/>
          </a:prstGeom>
          <a:solidFill>
            <a:srgbClr val="FFFF00"/>
          </a:solidFill>
        </p:spPr>
        <p:txBody>
          <a:bodyPr wrap="square" rtlCol="0">
            <a:spAutoFit/>
          </a:bodyPr>
          <a:lstStyle/>
          <a:p>
            <a:r>
              <a:rPr lang="en-US" sz="900" dirty="0" smtClean="0"/>
              <a:t>Atlanta, GA</a:t>
            </a:r>
            <a:endParaRPr lang="en-US" sz="900" dirty="0"/>
          </a:p>
        </p:txBody>
      </p:sp>
      <p:sp>
        <p:nvSpPr>
          <p:cNvPr id="14" name="TextBox 13"/>
          <p:cNvSpPr txBox="1"/>
          <p:nvPr/>
        </p:nvSpPr>
        <p:spPr>
          <a:xfrm>
            <a:off x="6953273" y="3094319"/>
            <a:ext cx="971527" cy="230832"/>
          </a:xfrm>
          <a:prstGeom prst="rect">
            <a:avLst/>
          </a:prstGeom>
          <a:solidFill>
            <a:srgbClr val="FFFF00"/>
          </a:solidFill>
        </p:spPr>
        <p:txBody>
          <a:bodyPr wrap="square" rtlCol="0">
            <a:spAutoFit/>
          </a:bodyPr>
          <a:lstStyle/>
          <a:p>
            <a:r>
              <a:rPr lang="en-US" sz="900" dirty="0" smtClean="0"/>
              <a:t>Philadelphia, PA</a:t>
            </a:r>
            <a:endParaRPr lang="en-US" sz="900" dirty="0"/>
          </a:p>
        </p:txBody>
      </p:sp>
      <p:sp>
        <p:nvSpPr>
          <p:cNvPr id="15" name="TextBox 14"/>
          <p:cNvSpPr txBox="1"/>
          <p:nvPr/>
        </p:nvSpPr>
        <p:spPr>
          <a:xfrm>
            <a:off x="7742534" y="4542971"/>
            <a:ext cx="971527" cy="230832"/>
          </a:xfrm>
          <a:prstGeom prst="rect">
            <a:avLst/>
          </a:prstGeom>
          <a:solidFill>
            <a:srgbClr val="FFFF00"/>
          </a:solidFill>
        </p:spPr>
        <p:txBody>
          <a:bodyPr wrap="square" rtlCol="0">
            <a:spAutoFit/>
          </a:bodyPr>
          <a:lstStyle/>
          <a:p>
            <a:r>
              <a:rPr lang="en-US" sz="900" dirty="0" smtClean="0"/>
              <a:t>Regional Offices</a:t>
            </a:r>
            <a:endParaRPr lang="en-US" sz="900" dirty="0"/>
          </a:p>
        </p:txBody>
      </p:sp>
    </p:spTree>
    <p:extLst>
      <p:ext uri="{BB962C8B-B14F-4D97-AF65-F5344CB8AC3E}">
        <p14:creationId xmlns:p14="http://schemas.microsoft.com/office/powerpoint/2010/main" val="3660704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p:nvPr/>
        </p:nvSpPr>
        <p:spPr>
          <a:xfrm>
            <a:off x="264519" y="941194"/>
            <a:ext cx="3155630" cy="5078313"/>
          </a:xfrm>
          <a:prstGeom prst="rect">
            <a:avLst/>
          </a:prstGeom>
          <a:blipFill>
            <a:blip r:embed="rId3">
              <a:extLst>
                <a:ext uri="{28A0092B-C50C-407E-A947-70E740481C1C}">
                  <a14:useLocalDpi xmlns:a14="http://schemas.microsoft.com/office/drawing/2010/main"/>
                </a:ext>
              </a:extLst>
            </a:blip>
            <a:tile tx="0" ty="0" sx="100000" sy="100000" flip="none" algn="tl"/>
          </a:blipFill>
          <a:ln>
            <a:noFill/>
          </a:ln>
        </p:spPr>
        <p:txBody>
          <a:bodyPr vert="horz" wrap="square" lIns="0" tIns="0" rIns="0" bIns="0" rtlCol="0">
            <a:spAutoFit/>
          </a:bodyPr>
          <a:lstStyle/>
          <a:p>
            <a:pPr marL="355600" indent="-342900">
              <a:lnSpc>
                <a:spcPct val="100000"/>
              </a:lnSpc>
              <a:buFont typeface="Wingdings" panose="05000000000000000000" pitchFamily="2" charset="2"/>
              <a:buChar char="Ø"/>
              <a:tabLst>
                <a:tab pos="356235" algn="l"/>
              </a:tabLst>
            </a:pPr>
            <a:r>
              <a:rPr dirty="0" smtClean="0">
                <a:latin typeface="Arial"/>
                <a:cs typeface="Arial"/>
              </a:rPr>
              <a:t>1,</a:t>
            </a:r>
            <a:r>
              <a:rPr lang="en-US" dirty="0" smtClean="0">
                <a:latin typeface="Arial"/>
                <a:cs typeface="Arial"/>
              </a:rPr>
              <a:t>841</a:t>
            </a:r>
            <a:r>
              <a:rPr spc="-30" dirty="0" smtClean="0">
                <a:latin typeface="Arial"/>
                <a:cs typeface="Arial"/>
              </a:rPr>
              <a:t> </a:t>
            </a:r>
            <a:r>
              <a:rPr dirty="0" smtClean="0">
                <a:latin typeface="Arial"/>
                <a:cs typeface="Arial"/>
              </a:rPr>
              <a:t>employees</a:t>
            </a:r>
            <a:r>
              <a:rPr lang="en-US" dirty="0" smtClean="0">
                <a:latin typeface="Arial"/>
                <a:cs typeface="Arial"/>
              </a:rPr>
              <a:t> as of October 31, 2015</a:t>
            </a:r>
            <a:endParaRPr dirty="0">
              <a:latin typeface="Arial"/>
              <a:cs typeface="Arial"/>
            </a:endParaRPr>
          </a:p>
          <a:p>
            <a:pPr marL="342900" indent="-342900">
              <a:lnSpc>
                <a:spcPct val="100000"/>
              </a:lnSpc>
              <a:spcBef>
                <a:spcPts val="44"/>
              </a:spcBef>
              <a:buFont typeface="Wingdings" panose="05000000000000000000" pitchFamily="2" charset="2"/>
              <a:buChar char="Ø"/>
            </a:pPr>
            <a:endParaRPr sz="2000" dirty="0">
              <a:latin typeface="Times New Roman"/>
              <a:cs typeface="Times New Roman"/>
            </a:endParaRPr>
          </a:p>
          <a:p>
            <a:pPr marL="355600" marR="342900" indent="-342900">
              <a:lnSpc>
                <a:spcPct val="100000"/>
              </a:lnSpc>
              <a:buFont typeface="Wingdings" panose="05000000000000000000" pitchFamily="2" charset="2"/>
              <a:buChar char="Ø"/>
              <a:tabLst>
                <a:tab pos="356235" algn="l"/>
              </a:tabLst>
            </a:pPr>
            <a:r>
              <a:rPr dirty="0">
                <a:latin typeface="Arial"/>
                <a:cs typeface="Arial"/>
              </a:rPr>
              <a:t>About</a:t>
            </a:r>
            <a:r>
              <a:rPr spc="-25" dirty="0">
                <a:latin typeface="Arial"/>
                <a:cs typeface="Arial"/>
              </a:rPr>
              <a:t> </a:t>
            </a:r>
            <a:r>
              <a:rPr dirty="0">
                <a:latin typeface="Arial"/>
                <a:cs typeface="Arial"/>
              </a:rPr>
              <a:t>87%</a:t>
            </a:r>
            <a:r>
              <a:rPr spc="-15" dirty="0">
                <a:latin typeface="Arial"/>
                <a:cs typeface="Arial"/>
              </a:rPr>
              <a:t> </a:t>
            </a:r>
            <a:r>
              <a:rPr dirty="0">
                <a:latin typeface="Arial"/>
                <a:cs typeface="Arial"/>
              </a:rPr>
              <a:t>of</a:t>
            </a:r>
            <a:r>
              <a:rPr spc="-10" dirty="0">
                <a:latin typeface="Arial"/>
                <a:cs typeface="Arial"/>
              </a:rPr>
              <a:t> </a:t>
            </a:r>
            <a:r>
              <a:rPr dirty="0">
                <a:latin typeface="Arial"/>
                <a:cs typeface="Arial"/>
              </a:rPr>
              <a:t>our employees</a:t>
            </a:r>
            <a:r>
              <a:rPr spc="-25" dirty="0">
                <a:latin typeface="Arial"/>
                <a:cs typeface="Arial"/>
              </a:rPr>
              <a:t> </a:t>
            </a:r>
            <a:r>
              <a:rPr dirty="0">
                <a:latin typeface="Arial"/>
                <a:cs typeface="Arial"/>
              </a:rPr>
              <a:t>work outside</a:t>
            </a:r>
            <a:r>
              <a:rPr spc="-25" dirty="0">
                <a:latin typeface="Arial"/>
                <a:cs typeface="Arial"/>
              </a:rPr>
              <a:t> </a:t>
            </a:r>
            <a:r>
              <a:rPr dirty="0">
                <a:latin typeface="Arial"/>
                <a:cs typeface="Arial"/>
              </a:rPr>
              <a:t>of</a:t>
            </a:r>
            <a:r>
              <a:rPr spc="-10" dirty="0">
                <a:latin typeface="Arial"/>
                <a:cs typeface="Arial"/>
              </a:rPr>
              <a:t> </a:t>
            </a:r>
            <a:r>
              <a:rPr dirty="0">
                <a:latin typeface="Arial"/>
                <a:cs typeface="Arial"/>
              </a:rPr>
              <a:t>DC</a:t>
            </a:r>
          </a:p>
          <a:p>
            <a:pPr marL="342900" indent="-342900">
              <a:lnSpc>
                <a:spcPct val="100000"/>
              </a:lnSpc>
              <a:spcBef>
                <a:spcPts val="45"/>
              </a:spcBef>
              <a:buFont typeface="Wingdings" panose="05000000000000000000" pitchFamily="2" charset="2"/>
              <a:buChar char="Ø"/>
            </a:pPr>
            <a:endParaRPr sz="2000" dirty="0">
              <a:latin typeface="Times New Roman"/>
              <a:cs typeface="Times New Roman"/>
            </a:endParaRPr>
          </a:p>
          <a:p>
            <a:pPr marL="355600" marR="5080" indent="-342900">
              <a:lnSpc>
                <a:spcPct val="100000"/>
              </a:lnSpc>
              <a:buFont typeface="Wingdings" panose="05000000000000000000" pitchFamily="2" charset="2"/>
              <a:buChar char="Ø"/>
              <a:tabLst>
                <a:tab pos="356235" algn="l"/>
                <a:tab pos="1724025" algn="l"/>
              </a:tabLst>
            </a:pPr>
            <a:r>
              <a:rPr dirty="0">
                <a:latin typeface="Arial"/>
                <a:cs typeface="Arial"/>
              </a:rPr>
              <a:t>Over</a:t>
            </a:r>
            <a:r>
              <a:rPr spc="-30" dirty="0">
                <a:latin typeface="Arial"/>
                <a:cs typeface="Arial"/>
              </a:rPr>
              <a:t> </a:t>
            </a:r>
            <a:r>
              <a:rPr dirty="0" smtClean="0">
                <a:latin typeface="Arial"/>
                <a:cs typeface="Arial"/>
              </a:rPr>
              <a:t>74</a:t>
            </a:r>
            <a:r>
              <a:rPr lang="en-US" dirty="0" smtClean="0">
                <a:latin typeface="Arial"/>
                <a:cs typeface="Arial"/>
              </a:rPr>
              <a:t>.35</a:t>
            </a:r>
            <a:r>
              <a:rPr dirty="0" smtClean="0">
                <a:latin typeface="Arial"/>
                <a:cs typeface="Arial"/>
              </a:rPr>
              <a:t>%</a:t>
            </a:r>
            <a:r>
              <a:rPr spc="-15" dirty="0" smtClean="0">
                <a:latin typeface="Arial"/>
                <a:cs typeface="Arial"/>
              </a:rPr>
              <a:t> </a:t>
            </a:r>
            <a:r>
              <a:rPr dirty="0">
                <a:latin typeface="Arial"/>
                <a:cs typeface="Arial"/>
              </a:rPr>
              <a:t>of</a:t>
            </a:r>
            <a:r>
              <a:rPr spc="-15" dirty="0">
                <a:latin typeface="Arial"/>
                <a:cs typeface="Arial"/>
              </a:rPr>
              <a:t> </a:t>
            </a:r>
            <a:r>
              <a:rPr dirty="0">
                <a:latin typeface="Arial"/>
                <a:cs typeface="Arial"/>
              </a:rPr>
              <a:t>N</a:t>
            </a:r>
            <a:r>
              <a:rPr spc="5" dirty="0">
                <a:latin typeface="Arial"/>
                <a:cs typeface="Arial"/>
              </a:rPr>
              <a:t>C</a:t>
            </a:r>
            <a:r>
              <a:rPr dirty="0">
                <a:latin typeface="Arial"/>
                <a:cs typeface="Arial"/>
              </a:rPr>
              <a:t>A </a:t>
            </a:r>
            <a:r>
              <a:rPr dirty="0" smtClean="0">
                <a:latin typeface="Arial"/>
                <a:cs typeface="Arial"/>
              </a:rPr>
              <a:t>employees</a:t>
            </a:r>
            <a:r>
              <a:rPr lang="en-US" dirty="0" smtClean="0">
                <a:latin typeface="Arial"/>
                <a:cs typeface="Arial"/>
              </a:rPr>
              <a:t> </a:t>
            </a:r>
            <a:r>
              <a:rPr dirty="0" smtClean="0">
                <a:latin typeface="Arial"/>
                <a:cs typeface="Arial"/>
              </a:rPr>
              <a:t>are</a:t>
            </a:r>
            <a:r>
              <a:rPr spc="-25" dirty="0" smtClean="0">
                <a:latin typeface="Arial"/>
                <a:cs typeface="Arial"/>
              </a:rPr>
              <a:t> </a:t>
            </a:r>
            <a:r>
              <a:rPr spc="-114" dirty="0">
                <a:latin typeface="Arial"/>
                <a:cs typeface="Arial"/>
              </a:rPr>
              <a:t>V</a:t>
            </a:r>
            <a:r>
              <a:rPr dirty="0">
                <a:latin typeface="Arial"/>
                <a:cs typeface="Arial"/>
              </a:rPr>
              <a:t>ets</a:t>
            </a:r>
          </a:p>
          <a:p>
            <a:pPr marL="698500" indent="-342900">
              <a:lnSpc>
                <a:spcPct val="100000"/>
              </a:lnSpc>
              <a:buFont typeface="Wingdings" panose="05000000000000000000" pitchFamily="2" charset="2"/>
              <a:buChar char="Ø"/>
            </a:pPr>
            <a:r>
              <a:rPr dirty="0" smtClean="0">
                <a:latin typeface="Arial"/>
                <a:cs typeface="Arial"/>
              </a:rPr>
              <a:t>highest</a:t>
            </a:r>
            <a:r>
              <a:rPr spc="-30" dirty="0" smtClean="0">
                <a:latin typeface="Arial"/>
                <a:cs typeface="Arial"/>
              </a:rPr>
              <a:t> </a:t>
            </a:r>
            <a:r>
              <a:rPr dirty="0">
                <a:latin typeface="Arial"/>
                <a:cs typeface="Arial"/>
              </a:rPr>
              <a:t>of</a:t>
            </a:r>
            <a:r>
              <a:rPr spc="-20" dirty="0">
                <a:latin typeface="Arial"/>
                <a:cs typeface="Arial"/>
              </a:rPr>
              <a:t> </a:t>
            </a:r>
            <a:r>
              <a:rPr dirty="0">
                <a:latin typeface="Arial"/>
                <a:cs typeface="Arial"/>
              </a:rPr>
              <a:t>any</a:t>
            </a:r>
          </a:p>
          <a:p>
            <a:pPr marL="355600">
              <a:lnSpc>
                <a:spcPct val="100000"/>
              </a:lnSpc>
            </a:pPr>
            <a:r>
              <a:rPr dirty="0">
                <a:latin typeface="Arial"/>
                <a:cs typeface="Arial"/>
              </a:rPr>
              <a:t>Federal</a:t>
            </a:r>
            <a:r>
              <a:rPr spc="-30" dirty="0">
                <a:latin typeface="Arial"/>
                <a:cs typeface="Arial"/>
              </a:rPr>
              <a:t> </a:t>
            </a:r>
            <a:r>
              <a:rPr dirty="0">
                <a:latin typeface="Arial"/>
                <a:cs typeface="Arial"/>
              </a:rPr>
              <a:t>agency</a:t>
            </a:r>
          </a:p>
          <a:p>
            <a:pPr marL="342900" indent="-342900">
              <a:lnSpc>
                <a:spcPct val="100000"/>
              </a:lnSpc>
              <a:spcBef>
                <a:spcPts val="42"/>
              </a:spcBef>
              <a:buFont typeface="Wingdings" panose="05000000000000000000" pitchFamily="2" charset="2"/>
              <a:buChar char="Ø"/>
            </a:pPr>
            <a:endParaRPr sz="2000" dirty="0">
              <a:latin typeface="Times New Roman"/>
              <a:cs typeface="Times New Roman"/>
            </a:endParaRPr>
          </a:p>
          <a:p>
            <a:pPr marL="355600" marR="87630" indent="-342900">
              <a:lnSpc>
                <a:spcPct val="100000"/>
              </a:lnSpc>
              <a:buFont typeface="Wingdings" panose="05000000000000000000" pitchFamily="2" charset="2"/>
              <a:buChar char="Ø"/>
              <a:tabLst>
                <a:tab pos="356235" algn="l"/>
                <a:tab pos="1558925" algn="l"/>
              </a:tabLst>
            </a:pPr>
            <a:r>
              <a:rPr dirty="0">
                <a:latin typeface="Arial"/>
                <a:cs typeface="Arial"/>
              </a:rPr>
              <a:t>Includ</a:t>
            </a:r>
            <a:r>
              <a:rPr spc="5" dirty="0">
                <a:latin typeface="Arial"/>
                <a:cs typeface="Arial"/>
              </a:rPr>
              <a:t>e</a:t>
            </a:r>
            <a:r>
              <a:rPr dirty="0">
                <a:latin typeface="Arial"/>
                <a:cs typeface="Arial"/>
              </a:rPr>
              <a:t>s</a:t>
            </a:r>
            <a:r>
              <a:rPr spc="-25" dirty="0">
                <a:latin typeface="Arial"/>
                <a:cs typeface="Arial"/>
              </a:rPr>
              <a:t> </a:t>
            </a:r>
            <a:r>
              <a:rPr dirty="0">
                <a:latin typeface="Arial"/>
                <a:cs typeface="Arial"/>
              </a:rPr>
              <a:t>45</a:t>
            </a:r>
            <a:r>
              <a:rPr spc="5" dirty="0">
                <a:latin typeface="Arial"/>
                <a:cs typeface="Arial"/>
              </a:rPr>
              <a:t>0</a:t>
            </a:r>
            <a:r>
              <a:rPr dirty="0">
                <a:latin typeface="Arial"/>
                <a:cs typeface="Arial"/>
              </a:rPr>
              <a:t>+ returning	</a:t>
            </a:r>
            <a:r>
              <a:rPr spc="-114" dirty="0">
                <a:latin typeface="Arial"/>
                <a:cs typeface="Arial"/>
              </a:rPr>
              <a:t>V</a:t>
            </a:r>
            <a:r>
              <a:rPr dirty="0">
                <a:latin typeface="Arial"/>
                <a:cs typeface="Arial"/>
              </a:rPr>
              <a:t>eterans from</a:t>
            </a:r>
            <a:r>
              <a:rPr spc="-35" dirty="0">
                <a:latin typeface="Arial"/>
                <a:cs typeface="Arial"/>
              </a:rPr>
              <a:t> </a:t>
            </a:r>
            <a:r>
              <a:rPr dirty="0">
                <a:latin typeface="Arial"/>
                <a:cs typeface="Arial"/>
              </a:rPr>
              <a:t>Iraq</a:t>
            </a:r>
            <a:r>
              <a:rPr spc="-30" dirty="0">
                <a:latin typeface="Arial"/>
                <a:cs typeface="Arial"/>
              </a:rPr>
              <a:t> </a:t>
            </a:r>
            <a:r>
              <a:rPr dirty="0">
                <a:latin typeface="Arial"/>
                <a:cs typeface="Arial"/>
              </a:rPr>
              <a:t>and </a:t>
            </a:r>
            <a:r>
              <a:rPr dirty="0" smtClean="0">
                <a:latin typeface="Arial"/>
                <a:cs typeface="Arial"/>
              </a:rPr>
              <a:t>A</a:t>
            </a:r>
            <a:r>
              <a:rPr spc="-10" dirty="0" smtClean="0">
                <a:latin typeface="Arial"/>
                <a:cs typeface="Arial"/>
              </a:rPr>
              <a:t>f</a:t>
            </a:r>
            <a:r>
              <a:rPr dirty="0" smtClean="0">
                <a:latin typeface="Arial"/>
                <a:cs typeface="Arial"/>
              </a:rPr>
              <a:t>gha</a:t>
            </a:r>
            <a:r>
              <a:rPr spc="5" dirty="0" smtClean="0">
                <a:latin typeface="Arial"/>
                <a:cs typeface="Arial"/>
              </a:rPr>
              <a:t>n</a:t>
            </a:r>
            <a:r>
              <a:rPr dirty="0" smtClean="0">
                <a:latin typeface="Arial"/>
                <a:cs typeface="Arial"/>
              </a:rPr>
              <a:t>istan</a:t>
            </a:r>
            <a:endParaRPr lang="en-US" dirty="0" smtClean="0">
              <a:latin typeface="Arial"/>
              <a:cs typeface="Arial"/>
            </a:endParaRPr>
          </a:p>
          <a:p>
            <a:pPr marL="355600" marR="87630" indent="-342900">
              <a:lnSpc>
                <a:spcPct val="100000"/>
              </a:lnSpc>
              <a:buFont typeface="Wingdings" panose="05000000000000000000" pitchFamily="2" charset="2"/>
              <a:buChar char="Ø"/>
              <a:tabLst>
                <a:tab pos="356235" algn="l"/>
                <a:tab pos="1558925" algn="l"/>
              </a:tabLst>
            </a:pPr>
            <a:endParaRPr lang="en-US" dirty="0">
              <a:latin typeface="Arial"/>
              <a:cs typeface="Arial"/>
            </a:endParaRPr>
          </a:p>
          <a:p>
            <a:pPr marL="355600" marR="87630" indent="-342900">
              <a:lnSpc>
                <a:spcPct val="100000"/>
              </a:lnSpc>
              <a:buFont typeface="Wingdings" panose="05000000000000000000" pitchFamily="2" charset="2"/>
              <a:buChar char="Ø"/>
              <a:tabLst>
                <a:tab pos="356235" algn="l"/>
                <a:tab pos="1558925" algn="l"/>
              </a:tabLst>
            </a:pPr>
            <a:r>
              <a:rPr lang="en-US" dirty="0" smtClean="0">
                <a:latin typeface="Arial"/>
                <a:cs typeface="Arial"/>
              </a:rPr>
              <a:t>28.09% are disabled Veterans</a:t>
            </a:r>
            <a:endParaRPr dirty="0">
              <a:latin typeface="Arial"/>
              <a:cs typeface="Arial"/>
            </a:endParaRPr>
          </a:p>
        </p:txBody>
      </p:sp>
      <p:sp>
        <p:nvSpPr>
          <p:cNvPr id="8" name="object 3"/>
          <p:cNvSpPr txBox="1">
            <a:spLocks/>
          </p:cNvSpPr>
          <p:nvPr/>
        </p:nvSpPr>
        <p:spPr>
          <a:xfrm>
            <a:off x="392836" y="220399"/>
            <a:ext cx="8358327" cy="610423"/>
          </a:xfrm>
          <a:prstGeom prst="rect">
            <a:avLst/>
          </a:prstGeom>
        </p:spPr>
        <p:txBody>
          <a:bodyPr vert="horz" wrap="square" lIns="0" tIns="55879" rIns="0" bIns="0" rtlCol="0">
            <a:spAutoFit/>
          </a:bodyPr>
          <a:lstStyle>
            <a:lvl1pPr>
              <a:defRPr sz="3200" b="0" i="0">
                <a:solidFill>
                  <a:schemeClr val="tx1"/>
                </a:solidFill>
                <a:latin typeface="Arial"/>
                <a:ea typeface="+mj-ea"/>
                <a:cs typeface="Arial"/>
              </a:defRPr>
            </a:lvl1pPr>
          </a:lstStyle>
          <a:p>
            <a:pPr marL="906144" algn="ctr"/>
            <a:r>
              <a:rPr lang="en-US" sz="3600" b="1" kern="0" spc="-240" smtClean="0"/>
              <a:t>V</a:t>
            </a:r>
            <a:r>
              <a:rPr lang="en-US" sz="3600" b="1" kern="0" smtClean="0"/>
              <a:t>eterans Serv</a:t>
            </a:r>
            <a:r>
              <a:rPr lang="en-US" sz="3600" b="1" kern="0" spc="10" smtClean="0"/>
              <a:t>i</a:t>
            </a:r>
            <a:r>
              <a:rPr lang="en-US" sz="3600" b="1" kern="0" smtClean="0"/>
              <a:t>ng</a:t>
            </a:r>
            <a:r>
              <a:rPr lang="en-US" sz="3600" b="1" kern="0" spc="-25" smtClean="0"/>
              <a:t> </a:t>
            </a:r>
            <a:r>
              <a:rPr lang="en-US" sz="3600" b="1" kern="0" spc="-240" smtClean="0"/>
              <a:t>V</a:t>
            </a:r>
            <a:r>
              <a:rPr lang="en-US" sz="3600" b="1" kern="0" smtClean="0"/>
              <a:t>eterans</a:t>
            </a:r>
            <a:endParaRPr lang="en-US" sz="3600" b="1" kern="0" dirty="0"/>
          </a:p>
        </p:txBody>
      </p:sp>
      <p:pic>
        <p:nvPicPr>
          <p:cNvPr id="10" name="Picture 2" descr="http://ts1.mm.bing.net/th?id=HN.608027645516186130&amp;w=207&amp;h=207&amp;c=8&amp;pid=3.1&amp;qlt=90&amp;rm=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1012368"/>
            <a:ext cx="160020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ts1.mm.bing.net/th?&amp;id=HN.608053600002117496&amp;w=300&amp;h=300&amp;c=0&amp;pid=1.9&amp;rs=0&amp;p=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84230" y="3148495"/>
            <a:ext cx="1745106" cy="17451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findlogo.net/images/D/department%20of%20the%20navy%20270%20log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49639" y="925284"/>
            <a:ext cx="1774371" cy="17743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ts1.mm.bing.net/th?&amp;id=HN.608031433676752802&amp;w=366&amp;h=366&amp;c=0&amp;pid=1.9&amp;rs=0&amp;p=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00454" y="3308948"/>
            <a:ext cx="1523556" cy="15235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ts1.mm.bing.net/th?&amp;id=HN.608012338244881849&amp;w=366&amp;h=366&amp;c=0&amp;pid=1.9&amp;rs=0&amp;p=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51072" y="4343400"/>
            <a:ext cx="1610864" cy="16108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ts1.mm.bing.net/th?&amp;id=HN.608022504433322530&amp;w=366&amp;h=366&amp;c=0&amp;pid=1.9&amp;rs=0&amp;p=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20257" y="2093471"/>
            <a:ext cx="2038350" cy="20383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7"/>
          </p:nvPr>
        </p:nvSpPr>
        <p:spPr>
          <a:xfrm>
            <a:off x="8520748" y="6400800"/>
            <a:ext cx="460830" cy="365125"/>
          </a:xfrm>
        </p:spPr>
        <p:txBody>
          <a:bodyPr/>
          <a:lstStyle/>
          <a:p>
            <a:pPr marL="102870">
              <a:lnSpc>
                <a:spcPct val="100000"/>
              </a:lnSpc>
            </a:pPr>
            <a:fld id="{81D60167-4931-47E6-BA6A-407CBD079E47}" type="slidenum">
              <a:rPr lang="en-US" spc="-10" smtClean="0">
                <a:solidFill>
                  <a:schemeClr val="bg1"/>
                </a:solidFill>
              </a:rPr>
              <a:t>7</a:t>
            </a:fld>
            <a:endParaRPr lang="en-US" spc="-10" dirty="0">
              <a:solidFill>
                <a:schemeClr val="bg1"/>
              </a:solidFill>
            </a:endParaRPr>
          </a:p>
        </p:txBody>
      </p:sp>
    </p:spTree>
    <p:extLst>
      <p:ext uri="{BB962C8B-B14F-4D97-AF65-F5344CB8AC3E}">
        <p14:creationId xmlns:p14="http://schemas.microsoft.com/office/powerpoint/2010/main" val="3712883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066800"/>
            <a:ext cx="8305800" cy="5021888"/>
          </a:xfrm>
          <a:prstGeom prst="rect">
            <a:avLst/>
          </a:prstGeom>
          <a:blipFill>
            <a:blip r:embed="rId3"/>
            <a:tile tx="0" ty="0" sx="100000" sy="100000" flip="none" algn="tl"/>
          </a:blipFill>
        </p:spPr>
        <p:txBody>
          <a:bodyPr vert="horz" wrap="square" lIns="0" tIns="0" rIns="0" bIns="0" rtlCol="0">
            <a:spAutoFit/>
          </a:bodyPr>
          <a:lstStyle/>
          <a:p>
            <a:pPr marL="469900" indent="-457200">
              <a:lnSpc>
                <a:spcPct val="100000"/>
              </a:lnSpc>
              <a:buFont typeface="Wingdings" panose="05000000000000000000" pitchFamily="2" charset="2"/>
              <a:buChar char="Ø"/>
              <a:tabLst>
                <a:tab pos="356235" algn="l"/>
              </a:tabLst>
            </a:pPr>
            <a:r>
              <a:rPr sz="2800" dirty="0">
                <a:latin typeface="Arial"/>
                <a:cs typeface="Arial"/>
              </a:rPr>
              <a:t>Bur</a:t>
            </a:r>
            <a:r>
              <a:rPr sz="2800" spc="-15" dirty="0">
                <a:latin typeface="Arial"/>
                <a:cs typeface="Arial"/>
              </a:rPr>
              <a:t>i</a:t>
            </a:r>
            <a:r>
              <a:rPr sz="2800" dirty="0">
                <a:latin typeface="Arial"/>
                <a:cs typeface="Arial"/>
              </a:rPr>
              <a:t>al</a:t>
            </a:r>
            <a:r>
              <a:rPr sz="2800" spc="-10" dirty="0">
                <a:latin typeface="Arial"/>
                <a:cs typeface="Arial"/>
              </a:rPr>
              <a:t> </a:t>
            </a:r>
            <a:r>
              <a:rPr sz="2800" dirty="0">
                <a:latin typeface="Arial"/>
                <a:cs typeface="Arial"/>
              </a:rPr>
              <a:t>in</a:t>
            </a:r>
            <a:r>
              <a:rPr sz="2800" spc="-15" dirty="0">
                <a:latin typeface="Arial"/>
                <a:cs typeface="Arial"/>
              </a:rPr>
              <a:t> </a:t>
            </a:r>
            <a:r>
              <a:rPr sz="2800" dirty="0">
                <a:latin typeface="Arial"/>
                <a:cs typeface="Arial"/>
              </a:rPr>
              <a:t>a</a:t>
            </a:r>
            <a:r>
              <a:rPr sz="2800" spc="-10" dirty="0">
                <a:latin typeface="Arial"/>
                <a:cs typeface="Arial"/>
              </a:rPr>
              <a:t> n</a:t>
            </a:r>
            <a:r>
              <a:rPr sz="2800" dirty="0">
                <a:latin typeface="Arial"/>
                <a:cs typeface="Arial"/>
              </a:rPr>
              <a:t>a</a:t>
            </a:r>
            <a:r>
              <a:rPr sz="2800" spc="-10" dirty="0">
                <a:latin typeface="Arial"/>
                <a:cs typeface="Arial"/>
              </a:rPr>
              <a:t>t</a:t>
            </a:r>
            <a:r>
              <a:rPr sz="2800" dirty="0">
                <a:latin typeface="Arial"/>
                <a:cs typeface="Arial"/>
              </a:rPr>
              <a:t>i</a:t>
            </a:r>
            <a:r>
              <a:rPr sz="2800" spc="-10" dirty="0">
                <a:latin typeface="Arial"/>
                <a:cs typeface="Arial"/>
              </a:rPr>
              <a:t>o</a:t>
            </a:r>
            <a:r>
              <a:rPr sz="2800" dirty="0">
                <a:latin typeface="Arial"/>
                <a:cs typeface="Arial"/>
              </a:rPr>
              <a:t>n</a:t>
            </a:r>
            <a:r>
              <a:rPr sz="2800" spc="-15" dirty="0">
                <a:latin typeface="Arial"/>
                <a:cs typeface="Arial"/>
              </a:rPr>
              <a:t>a</a:t>
            </a:r>
            <a:r>
              <a:rPr sz="2800" dirty="0">
                <a:latin typeface="Arial"/>
                <a:cs typeface="Arial"/>
              </a:rPr>
              <a:t>l ceme</a:t>
            </a:r>
            <a:r>
              <a:rPr sz="2800" spc="-15" dirty="0">
                <a:latin typeface="Arial"/>
                <a:cs typeface="Arial"/>
              </a:rPr>
              <a:t>t</a:t>
            </a:r>
            <a:r>
              <a:rPr sz="2800" dirty="0">
                <a:latin typeface="Arial"/>
                <a:cs typeface="Arial"/>
              </a:rPr>
              <a:t>ery:</a:t>
            </a:r>
          </a:p>
          <a:p>
            <a:pPr marL="927100" lvl="1" indent="-457200">
              <a:lnSpc>
                <a:spcPct val="100000"/>
              </a:lnSpc>
              <a:spcBef>
                <a:spcPts val="785"/>
              </a:spcBef>
              <a:buFont typeface="Wingdings" panose="05000000000000000000" pitchFamily="2" charset="2"/>
              <a:buChar char="Ø"/>
              <a:tabLst>
                <a:tab pos="756920" algn="l"/>
              </a:tabLst>
            </a:pPr>
            <a:r>
              <a:rPr sz="2400" spc="-20" dirty="0">
                <a:latin typeface="Arial"/>
                <a:cs typeface="Arial"/>
              </a:rPr>
              <a:t>Gra</a:t>
            </a:r>
            <a:r>
              <a:rPr sz="2400" spc="-5" dirty="0">
                <a:latin typeface="Arial"/>
                <a:cs typeface="Arial"/>
              </a:rPr>
              <a:t>v</a:t>
            </a:r>
            <a:r>
              <a:rPr sz="2400" spc="-20" dirty="0">
                <a:latin typeface="Arial"/>
                <a:cs typeface="Arial"/>
              </a:rPr>
              <a:t>e</a:t>
            </a:r>
            <a:r>
              <a:rPr sz="2400" spc="-10" dirty="0">
                <a:latin typeface="Arial"/>
                <a:cs typeface="Arial"/>
              </a:rPr>
              <a:t>site</a:t>
            </a:r>
            <a:endParaRPr sz="2400" dirty="0">
              <a:latin typeface="Arial"/>
              <a:cs typeface="Arial"/>
            </a:endParaRPr>
          </a:p>
          <a:p>
            <a:pPr marL="927100" lvl="1" indent="-457200">
              <a:lnSpc>
                <a:spcPct val="100000"/>
              </a:lnSpc>
              <a:spcBef>
                <a:spcPts val="670"/>
              </a:spcBef>
              <a:buFont typeface="Wingdings" panose="05000000000000000000" pitchFamily="2" charset="2"/>
              <a:buChar char="Ø"/>
              <a:tabLst>
                <a:tab pos="756920" algn="l"/>
              </a:tabLst>
            </a:pPr>
            <a:r>
              <a:rPr sz="2400" spc="-20" dirty="0">
                <a:latin typeface="Arial"/>
                <a:cs typeface="Arial"/>
              </a:rPr>
              <a:t>Ope</a:t>
            </a:r>
            <a:r>
              <a:rPr sz="2400" spc="-10" dirty="0">
                <a:latin typeface="Arial"/>
                <a:cs typeface="Arial"/>
              </a:rPr>
              <a:t>ni</a:t>
            </a:r>
            <a:r>
              <a:rPr sz="2400" spc="-15" dirty="0">
                <a:latin typeface="Arial"/>
                <a:cs typeface="Arial"/>
              </a:rPr>
              <a:t>n</a:t>
            </a:r>
            <a:r>
              <a:rPr sz="2400" spc="-20" dirty="0">
                <a:latin typeface="Arial"/>
                <a:cs typeface="Arial"/>
              </a:rPr>
              <a:t>g</a:t>
            </a:r>
            <a:r>
              <a:rPr sz="2400" spc="25" dirty="0">
                <a:latin typeface="Arial"/>
                <a:cs typeface="Arial"/>
              </a:rPr>
              <a:t> </a:t>
            </a:r>
            <a:r>
              <a:rPr sz="2400" spc="-20" dirty="0">
                <a:latin typeface="Arial"/>
                <a:cs typeface="Arial"/>
              </a:rPr>
              <a:t>a</a:t>
            </a:r>
            <a:r>
              <a:rPr sz="2400" spc="-15" dirty="0">
                <a:latin typeface="Arial"/>
                <a:cs typeface="Arial"/>
              </a:rPr>
              <a:t>n</a:t>
            </a:r>
            <a:r>
              <a:rPr sz="2400" spc="-20" dirty="0">
                <a:latin typeface="Arial"/>
                <a:cs typeface="Arial"/>
              </a:rPr>
              <a:t>d</a:t>
            </a:r>
            <a:r>
              <a:rPr sz="2400" spc="-5" dirty="0">
                <a:latin typeface="Arial"/>
                <a:cs typeface="Arial"/>
              </a:rPr>
              <a:t> c</a:t>
            </a:r>
            <a:r>
              <a:rPr sz="2400" spc="-10" dirty="0">
                <a:latin typeface="Arial"/>
                <a:cs typeface="Arial"/>
              </a:rPr>
              <a:t>l</a:t>
            </a:r>
            <a:r>
              <a:rPr sz="2400" spc="-15" dirty="0">
                <a:latin typeface="Arial"/>
                <a:cs typeface="Arial"/>
              </a:rPr>
              <a:t>os</a:t>
            </a:r>
            <a:r>
              <a:rPr sz="2400" spc="-5" dirty="0">
                <a:latin typeface="Arial"/>
                <a:cs typeface="Arial"/>
              </a:rPr>
              <a:t>i</a:t>
            </a:r>
            <a:r>
              <a:rPr sz="2400" spc="-20" dirty="0">
                <a:latin typeface="Arial"/>
                <a:cs typeface="Arial"/>
              </a:rPr>
              <a:t>ng</a:t>
            </a:r>
            <a:r>
              <a:rPr sz="2400" spc="5" dirty="0">
                <a:latin typeface="Arial"/>
                <a:cs typeface="Arial"/>
              </a:rPr>
              <a:t> </a:t>
            </a:r>
            <a:r>
              <a:rPr sz="2400" spc="-15" dirty="0">
                <a:latin typeface="Arial"/>
                <a:cs typeface="Arial"/>
              </a:rPr>
              <a:t>of</a:t>
            </a:r>
            <a:r>
              <a:rPr sz="2400" spc="-5" dirty="0">
                <a:latin typeface="Arial"/>
                <a:cs typeface="Arial"/>
              </a:rPr>
              <a:t> </a:t>
            </a:r>
            <a:r>
              <a:rPr sz="2400" spc="-15" dirty="0">
                <a:latin typeface="Arial"/>
                <a:cs typeface="Arial"/>
              </a:rPr>
              <a:t>the</a:t>
            </a:r>
            <a:r>
              <a:rPr sz="2400" spc="30" dirty="0">
                <a:latin typeface="Arial"/>
                <a:cs typeface="Arial"/>
              </a:rPr>
              <a:t> </a:t>
            </a:r>
            <a:r>
              <a:rPr sz="2400" spc="-10" dirty="0">
                <a:latin typeface="Arial"/>
                <a:cs typeface="Arial"/>
              </a:rPr>
              <a:t>grave</a:t>
            </a:r>
            <a:endParaRPr sz="2400" dirty="0">
              <a:latin typeface="Arial"/>
              <a:cs typeface="Arial"/>
            </a:endParaRPr>
          </a:p>
          <a:p>
            <a:pPr marL="927100" lvl="1" indent="-457200">
              <a:lnSpc>
                <a:spcPct val="100000"/>
              </a:lnSpc>
              <a:spcBef>
                <a:spcPts val="675"/>
              </a:spcBef>
              <a:buFont typeface="Wingdings" panose="05000000000000000000" pitchFamily="2" charset="2"/>
              <a:buChar char="Ø"/>
              <a:tabLst>
                <a:tab pos="756920" algn="l"/>
              </a:tabLst>
            </a:pPr>
            <a:r>
              <a:rPr sz="2400" spc="-20" dirty="0">
                <a:latin typeface="Arial"/>
                <a:cs typeface="Arial"/>
              </a:rPr>
              <a:t>Grave</a:t>
            </a:r>
            <a:r>
              <a:rPr sz="2400" spc="5" dirty="0">
                <a:latin typeface="Arial"/>
                <a:cs typeface="Arial"/>
              </a:rPr>
              <a:t> </a:t>
            </a:r>
            <a:r>
              <a:rPr sz="2400" spc="-10" dirty="0">
                <a:latin typeface="Arial"/>
                <a:cs typeface="Arial"/>
              </a:rPr>
              <a:t>li</a:t>
            </a:r>
            <a:r>
              <a:rPr sz="2400" spc="-15" dirty="0">
                <a:latin typeface="Arial"/>
                <a:cs typeface="Arial"/>
              </a:rPr>
              <a:t>ner</a:t>
            </a:r>
            <a:endParaRPr sz="2400" dirty="0">
              <a:latin typeface="Arial"/>
              <a:cs typeface="Arial"/>
            </a:endParaRPr>
          </a:p>
          <a:p>
            <a:pPr marL="927100" lvl="1" indent="-457200">
              <a:lnSpc>
                <a:spcPct val="100000"/>
              </a:lnSpc>
              <a:spcBef>
                <a:spcPts val="670"/>
              </a:spcBef>
              <a:buFont typeface="Wingdings" panose="05000000000000000000" pitchFamily="2" charset="2"/>
              <a:buChar char="Ø"/>
              <a:tabLst>
                <a:tab pos="756920" algn="l"/>
              </a:tabLst>
            </a:pPr>
            <a:r>
              <a:rPr sz="2400" spc="-15" dirty="0">
                <a:latin typeface="Arial"/>
                <a:cs typeface="Arial"/>
              </a:rPr>
              <a:t>Perpet</a:t>
            </a:r>
            <a:r>
              <a:rPr sz="2400" spc="-10" dirty="0">
                <a:latin typeface="Arial"/>
                <a:cs typeface="Arial"/>
              </a:rPr>
              <a:t>u</a:t>
            </a:r>
            <a:r>
              <a:rPr sz="2400" spc="-15" dirty="0">
                <a:latin typeface="Arial"/>
                <a:cs typeface="Arial"/>
              </a:rPr>
              <a:t>al</a:t>
            </a:r>
            <a:r>
              <a:rPr sz="2400" spc="30" dirty="0">
                <a:latin typeface="Arial"/>
                <a:cs typeface="Arial"/>
              </a:rPr>
              <a:t> </a:t>
            </a:r>
            <a:r>
              <a:rPr sz="2400" spc="-15" dirty="0">
                <a:latin typeface="Arial"/>
                <a:cs typeface="Arial"/>
              </a:rPr>
              <a:t>care</a:t>
            </a:r>
            <a:r>
              <a:rPr sz="2400" spc="-5" dirty="0">
                <a:latin typeface="Arial"/>
                <a:cs typeface="Arial"/>
              </a:rPr>
              <a:t> </a:t>
            </a:r>
            <a:r>
              <a:rPr sz="2400" spc="-15" dirty="0">
                <a:latin typeface="Arial"/>
                <a:cs typeface="Arial"/>
              </a:rPr>
              <a:t>of</a:t>
            </a:r>
            <a:r>
              <a:rPr sz="2400" spc="5" dirty="0">
                <a:latin typeface="Arial"/>
                <a:cs typeface="Arial"/>
              </a:rPr>
              <a:t> </a:t>
            </a:r>
            <a:r>
              <a:rPr sz="2400" spc="-15" dirty="0">
                <a:latin typeface="Arial"/>
                <a:cs typeface="Arial"/>
              </a:rPr>
              <a:t>the</a:t>
            </a:r>
            <a:r>
              <a:rPr sz="2400" spc="10" dirty="0">
                <a:latin typeface="Arial"/>
                <a:cs typeface="Arial"/>
              </a:rPr>
              <a:t> </a:t>
            </a:r>
            <a:r>
              <a:rPr sz="2400" spc="-20" dirty="0">
                <a:latin typeface="Arial"/>
                <a:cs typeface="Arial"/>
              </a:rPr>
              <a:t>g</a:t>
            </a:r>
            <a:r>
              <a:rPr sz="2400" spc="-5" dirty="0">
                <a:latin typeface="Arial"/>
                <a:cs typeface="Arial"/>
              </a:rPr>
              <a:t>r</a:t>
            </a:r>
            <a:r>
              <a:rPr sz="2400" spc="-20" dirty="0">
                <a:latin typeface="Arial"/>
                <a:cs typeface="Arial"/>
              </a:rPr>
              <a:t>a</a:t>
            </a:r>
            <a:r>
              <a:rPr sz="2400" spc="-10" dirty="0">
                <a:latin typeface="Arial"/>
                <a:cs typeface="Arial"/>
              </a:rPr>
              <a:t>v</a:t>
            </a:r>
            <a:r>
              <a:rPr sz="2400" spc="-20" dirty="0">
                <a:latin typeface="Arial"/>
                <a:cs typeface="Arial"/>
              </a:rPr>
              <a:t>e</a:t>
            </a:r>
            <a:r>
              <a:rPr sz="2400" spc="-10" dirty="0">
                <a:latin typeface="Arial"/>
                <a:cs typeface="Arial"/>
              </a:rPr>
              <a:t>site</a:t>
            </a:r>
            <a:endParaRPr sz="2400" dirty="0">
              <a:latin typeface="Arial"/>
              <a:cs typeface="Arial"/>
            </a:endParaRPr>
          </a:p>
          <a:p>
            <a:pPr marL="469900" indent="-457200">
              <a:lnSpc>
                <a:spcPct val="100000"/>
              </a:lnSpc>
              <a:spcBef>
                <a:spcPts val="660"/>
              </a:spcBef>
              <a:buFont typeface="Wingdings" panose="05000000000000000000" pitchFamily="2" charset="2"/>
              <a:buChar char="Ø"/>
              <a:tabLst>
                <a:tab pos="356235" algn="l"/>
              </a:tabLst>
            </a:pPr>
            <a:r>
              <a:rPr sz="2800" dirty="0" smtClean="0">
                <a:latin typeface="Arial"/>
                <a:cs typeface="Arial"/>
              </a:rPr>
              <a:t>He</a:t>
            </a:r>
            <a:r>
              <a:rPr sz="2800" spc="-15" dirty="0" smtClean="0">
                <a:latin typeface="Arial"/>
                <a:cs typeface="Arial"/>
              </a:rPr>
              <a:t>a</a:t>
            </a:r>
            <a:r>
              <a:rPr sz="2800" dirty="0" smtClean="0">
                <a:latin typeface="Arial"/>
                <a:cs typeface="Arial"/>
              </a:rPr>
              <a:t>dst</a:t>
            </a:r>
            <a:r>
              <a:rPr sz="2800" spc="-15" dirty="0" smtClean="0">
                <a:latin typeface="Arial"/>
                <a:cs typeface="Arial"/>
              </a:rPr>
              <a:t>o</a:t>
            </a:r>
            <a:r>
              <a:rPr sz="2800" dirty="0" smtClean="0">
                <a:latin typeface="Arial"/>
                <a:cs typeface="Arial"/>
              </a:rPr>
              <a:t>n</a:t>
            </a:r>
            <a:r>
              <a:rPr sz="2800" spc="-10" dirty="0" smtClean="0">
                <a:latin typeface="Arial"/>
                <a:cs typeface="Arial"/>
              </a:rPr>
              <a:t>e</a:t>
            </a:r>
            <a:r>
              <a:rPr lang="en-US" sz="2800" spc="-10" dirty="0" smtClean="0">
                <a:latin typeface="Arial"/>
                <a:cs typeface="Arial"/>
              </a:rPr>
              <a:t>, M</a:t>
            </a:r>
            <a:r>
              <a:rPr sz="2800" spc="-15" dirty="0" smtClean="0">
                <a:latin typeface="Arial"/>
                <a:cs typeface="Arial"/>
              </a:rPr>
              <a:t>a</a:t>
            </a:r>
            <a:r>
              <a:rPr sz="2800" dirty="0" smtClean="0">
                <a:latin typeface="Arial"/>
                <a:cs typeface="Arial"/>
              </a:rPr>
              <a:t>rker</a:t>
            </a:r>
            <a:r>
              <a:rPr lang="en-US" sz="2800" dirty="0" smtClean="0">
                <a:latin typeface="Arial"/>
                <a:cs typeface="Arial"/>
              </a:rPr>
              <a:t>s or Niche Covers</a:t>
            </a:r>
          </a:p>
          <a:p>
            <a:pPr marL="469900" indent="-457200">
              <a:lnSpc>
                <a:spcPct val="100000"/>
              </a:lnSpc>
              <a:spcBef>
                <a:spcPts val="660"/>
              </a:spcBef>
              <a:buFont typeface="Wingdings" panose="05000000000000000000" pitchFamily="2" charset="2"/>
              <a:buChar char="Ø"/>
              <a:tabLst>
                <a:tab pos="356235" algn="l"/>
              </a:tabLst>
            </a:pPr>
            <a:r>
              <a:rPr sz="2800" dirty="0" smtClean="0">
                <a:latin typeface="Arial"/>
                <a:cs typeface="Arial"/>
              </a:rPr>
              <a:t>Presid</a:t>
            </a:r>
            <a:r>
              <a:rPr sz="2800" spc="-15" dirty="0" smtClean="0">
                <a:latin typeface="Arial"/>
                <a:cs typeface="Arial"/>
              </a:rPr>
              <a:t>e</a:t>
            </a:r>
            <a:r>
              <a:rPr sz="2800" dirty="0" smtClean="0">
                <a:latin typeface="Arial"/>
                <a:cs typeface="Arial"/>
              </a:rPr>
              <a:t>nt</a:t>
            </a:r>
            <a:r>
              <a:rPr sz="2800" spc="-15" dirty="0" smtClean="0">
                <a:latin typeface="Arial"/>
                <a:cs typeface="Arial"/>
              </a:rPr>
              <a:t>i</a:t>
            </a:r>
            <a:r>
              <a:rPr sz="2800" dirty="0" smtClean="0">
                <a:latin typeface="Arial"/>
                <a:cs typeface="Arial"/>
              </a:rPr>
              <a:t>al</a:t>
            </a:r>
            <a:r>
              <a:rPr sz="2800" spc="-10" dirty="0" smtClean="0">
                <a:latin typeface="Arial"/>
                <a:cs typeface="Arial"/>
              </a:rPr>
              <a:t> </a:t>
            </a:r>
            <a:r>
              <a:rPr sz="2800" dirty="0">
                <a:latin typeface="Arial"/>
                <a:cs typeface="Arial"/>
              </a:rPr>
              <a:t>Me</a:t>
            </a:r>
            <a:r>
              <a:rPr sz="2800" spc="-10" dirty="0">
                <a:latin typeface="Arial"/>
                <a:cs typeface="Arial"/>
              </a:rPr>
              <a:t>m</a:t>
            </a:r>
            <a:r>
              <a:rPr sz="2800" dirty="0">
                <a:latin typeface="Arial"/>
                <a:cs typeface="Arial"/>
              </a:rPr>
              <a:t>ori</a:t>
            </a:r>
            <a:r>
              <a:rPr sz="2800" spc="-15" dirty="0">
                <a:latin typeface="Arial"/>
                <a:cs typeface="Arial"/>
              </a:rPr>
              <a:t>a</a:t>
            </a:r>
            <a:r>
              <a:rPr sz="2800" dirty="0">
                <a:latin typeface="Arial"/>
                <a:cs typeface="Arial"/>
              </a:rPr>
              <a:t>l</a:t>
            </a:r>
            <a:r>
              <a:rPr sz="2800" spc="-25" dirty="0">
                <a:latin typeface="Arial"/>
                <a:cs typeface="Arial"/>
              </a:rPr>
              <a:t> </a:t>
            </a:r>
            <a:r>
              <a:rPr sz="2800" dirty="0" smtClean="0">
                <a:latin typeface="Arial"/>
                <a:cs typeface="Arial"/>
              </a:rPr>
              <a:t>Certi</a:t>
            </a:r>
            <a:r>
              <a:rPr sz="2800" spc="-10" dirty="0" smtClean="0">
                <a:latin typeface="Arial"/>
                <a:cs typeface="Arial"/>
              </a:rPr>
              <a:t>f</a:t>
            </a:r>
            <a:r>
              <a:rPr sz="2800" dirty="0" smtClean="0">
                <a:latin typeface="Arial"/>
                <a:cs typeface="Arial"/>
              </a:rPr>
              <a:t>icate</a:t>
            </a:r>
            <a:endParaRPr lang="en-US" sz="2800" dirty="0" smtClean="0">
              <a:latin typeface="Arial"/>
              <a:cs typeface="Arial"/>
            </a:endParaRPr>
          </a:p>
          <a:p>
            <a:pPr marL="469900" indent="-457200">
              <a:lnSpc>
                <a:spcPct val="100000"/>
              </a:lnSpc>
              <a:spcBef>
                <a:spcPts val="660"/>
              </a:spcBef>
              <a:buFont typeface="Wingdings" panose="05000000000000000000" pitchFamily="2" charset="2"/>
              <a:buChar char="Ø"/>
              <a:tabLst>
                <a:tab pos="356235" algn="l"/>
              </a:tabLst>
            </a:pPr>
            <a:r>
              <a:rPr lang="en-US" sz="2800" dirty="0" smtClean="0">
                <a:latin typeface="Arial"/>
                <a:cs typeface="Arial"/>
              </a:rPr>
              <a:t>Bronze Medallion</a:t>
            </a:r>
            <a:endParaRPr sz="2800" dirty="0">
              <a:latin typeface="Arial"/>
              <a:cs typeface="Arial"/>
            </a:endParaRPr>
          </a:p>
          <a:p>
            <a:pPr marL="469900" indent="-457200">
              <a:lnSpc>
                <a:spcPts val="3810"/>
              </a:lnSpc>
              <a:spcBef>
                <a:spcPts val="770"/>
              </a:spcBef>
              <a:buFont typeface="Wingdings" panose="05000000000000000000" pitchFamily="2" charset="2"/>
              <a:buChar char="Ø"/>
              <a:tabLst>
                <a:tab pos="356235" algn="l"/>
              </a:tabLst>
            </a:pPr>
            <a:r>
              <a:rPr sz="2800" dirty="0">
                <a:latin typeface="Arial"/>
                <a:cs typeface="Arial"/>
              </a:rPr>
              <a:t>U.S.</a:t>
            </a:r>
            <a:r>
              <a:rPr sz="2800" spc="-15" dirty="0">
                <a:latin typeface="Arial"/>
                <a:cs typeface="Arial"/>
              </a:rPr>
              <a:t> </a:t>
            </a:r>
            <a:r>
              <a:rPr sz="2800" dirty="0" smtClean="0">
                <a:latin typeface="Arial"/>
                <a:cs typeface="Arial"/>
              </a:rPr>
              <a:t>Fl</a:t>
            </a:r>
            <a:r>
              <a:rPr sz="2800" spc="-15" dirty="0" smtClean="0">
                <a:latin typeface="Arial"/>
                <a:cs typeface="Arial"/>
              </a:rPr>
              <a:t>a</a:t>
            </a:r>
            <a:r>
              <a:rPr sz="2800" dirty="0" smtClean="0">
                <a:latin typeface="Arial"/>
                <a:cs typeface="Arial"/>
              </a:rPr>
              <a:t>g</a:t>
            </a:r>
            <a:r>
              <a:rPr lang="en-US" sz="2800" dirty="0" smtClean="0">
                <a:latin typeface="Arial"/>
                <a:cs typeface="Arial"/>
              </a:rPr>
              <a:t> (VBA benefit)</a:t>
            </a:r>
          </a:p>
          <a:p>
            <a:pPr marL="469900" indent="-457200">
              <a:lnSpc>
                <a:spcPts val="3810"/>
              </a:lnSpc>
              <a:spcBef>
                <a:spcPts val="770"/>
              </a:spcBef>
              <a:buFont typeface="Wingdings" panose="05000000000000000000" pitchFamily="2" charset="2"/>
              <a:buChar char="Ø"/>
              <a:tabLst>
                <a:tab pos="356235" algn="l"/>
              </a:tabLst>
            </a:pPr>
            <a:r>
              <a:rPr lang="en-US" sz="2800" dirty="0" smtClean="0">
                <a:latin typeface="Arial"/>
                <a:cs typeface="Arial"/>
              </a:rPr>
              <a:t>Military Funeral Honors (DoD)</a:t>
            </a:r>
            <a:endParaRPr sz="2800" dirty="0">
              <a:latin typeface="Arial"/>
              <a:cs typeface="Arial"/>
            </a:endParaRPr>
          </a:p>
        </p:txBody>
      </p:sp>
      <p:sp>
        <p:nvSpPr>
          <p:cNvPr id="5" name="Slide Number Placeholder 4"/>
          <p:cNvSpPr>
            <a:spLocks noGrp="1"/>
          </p:cNvSpPr>
          <p:nvPr>
            <p:ph type="sldNum" sz="quarter" idx="4294967295"/>
          </p:nvPr>
        </p:nvSpPr>
        <p:spPr>
          <a:xfrm>
            <a:off x="8458200" y="6477000"/>
            <a:ext cx="228600" cy="189200"/>
          </a:xfrm>
          <a:prstGeom prst="rect">
            <a:avLst/>
          </a:prstGeom>
        </p:spPr>
        <p:txBody>
          <a:bodyPr/>
          <a:lstStyle/>
          <a:p>
            <a:pPr marL="102870">
              <a:lnSpc>
                <a:spcPct val="100000"/>
              </a:lnSpc>
            </a:pPr>
            <a:fld id="{81D60167-4931-47E6-BA6A-407CBD079E47}" type="slidenum">
              <a:rPr lang="en-US" spc="-10" smtClean="0">
                <a:solidFill>
                  <a:schemeClr val="bg1"/>
                </a:solidFill>
              </a:rPr>
              <a:t>8</a:t>
            </a:fld>
            <a:endParaRPr lang="en-US" spc="-10" dirty="0">
              <a:solidFill>
                <a:schemeClr val="bg1"/>
              </a:solidFill>
            </a:endParaRPr>
          </a:p>
        </p:txBody>
      </p:sp>
      <p:sp>
        <p:nvSpPr>
          <p:cNvPr id="7" name="Title 6"/>
          <p:cNvSpPr>
            <a:spLocks noGrp="1"/>
          </p:cNvSpPr>
          <p:nvPr>
            <p:ph type="title"/>
          </p:nvPr>
        </p:nvSpPr>
        <p:spPr>
          <a:xfrm>
            <a:off x="392836" y="220399"/>
            <a:ext cx="8358327" cy="615553"/>
          </a:xfrm>
        </p:spPr>
        <p:txBody>
          <a:bodyPr>
            <a:normAutofit fontScale="90000"/>
          </a:bodyPr>
          <a:lstStyle/>
          <a:p>
            <a:pPr algn="ctr"/>
            <a:r>
              <a:rPr lang="en-US" sz="4000" b="1" dirty="0" smtClean="0"/>
              <a:t>Burial Benefits</a:t>
            </a:r>
            <a:endParaRPr lang="en-US" sz="4000" b="1" dirty="0"/>
          </a:p>
        </p:txBody>
      </p:sp>
    </p:spTree>
    <p:extLst>
      <p:ext uri="{BB962C8B-B14F-4D97-AF65-F5344CB8AC3E}">
        <p14:creationId xmlns:p14="http://schemas.microsoft.com/office/powerpoint/2010/main" val="4181581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8534400" y="6553200"/>
            <a:ext cx="190500" cy="113000"/>
          </a:xfrm>
          <a:prstGeom prst="rect">
            <a:avLst/>
          </a:prstGeom>
        </p:spPr>
        <p:txBody>
          <a:bodyPr/>
          <a:lstStyle/>
          <a:p>
            <a:pPr marL="102870">
              <a:lnSpc>
                <a:spcPct val="100000"/>
              </a:lnSpc>
            </a:pPr>
            <a:fld id="{81D60167-4931-47E6-BA6A-407CBD079E47}" type="slidenum">
              <a:rPr lang="en-US" spc="-10" smtClean="0">
                <a:solidFill>
                  <a:schemeClr val="bg1"/>
                </a:solidFill>
              </a:rPr>
              <a:t>9</a:t>
            </a:fld>
            <a:endParaRPr lang="en-US" spc="-10" dirty="0">
              <a:solidFill>
                <a:schemeClr val="bg1"/>
              </a:solidFill>
            </a:endParaRPr>
          </a:p>
        </p:txBody>
      </p:sp>
      <p:sp>
        <p:nvSpPr>
          <p:cNvPr id="8" name="object 3"/>
          <p:cNvSpPr/>
          <p:nvPr/>
        </p:nvSpPr>
        <p:spPr>
          <a:xfrm>
            <a:off x="2057229" y="1011576"/>
            <a:ext cx="833501" cy="13345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9" name="Picture 3" descr="V:\National Cemetery Administration\402b2\Photos\AAA Best\In memory of headston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900" y="984461"/>
            <a:ext cx="996114" cy="134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V:\National Cemetery Administration\402b2\Photos\Columbarium\nmcp.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3630" b="1"/>
          <a:stretch/>
        </p:blipFill>
        <p:spPr bwMode="auto">
          <a:xfrm>
            <a:off x="701596" y="2936843"/>
            <a:ext cx="2406805" cy="1463285"/>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5"/>
          <p:cNvSpPr/>
          <p:nvPr/>
        </p:nvSpPr>
        <p:spPr>
          <a:xfrm>
            <a:off x="849205" y="4830089"/>
            <a:ext cx="2041525" cy="89601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4"/>
          <p:cNvSpPr/>
          <p:nvPr/>
        </p:nvSpPr>
        <p:spPr>
          <a:xfrm>
            <a:off x="3535135" y="1088994"/>
            <a:ext cx="1446717" cy="213360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5"/>
          <p:cNvSpPr/>
          <p:nvPr/>
        </p:nvSpPr>
        <p:spPr>
          <a:xfrm>
            <a:off x="3415486" y="4269014"/>
            <a:ext cx="2028548" cy="138502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3"/>
          <p:cNvSpPr/>
          <p:nvPr/>
        </p:nvSpPr>
        <p:spPr>
          <a:xfrm>
            <a:off x="6096000" y="4419600"/>
            <a:ext cx="1734247" cy="144780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3"/>
          <p:cNvSpPr/>
          <p:nvPr/>
        </p:nvSpPr>
        <p:spPr>
          <a:xfrm>
            <a:off x="5638800" y="1143000"/>
            <a:ext cx="3124200" cy="2133600"/>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Title 16"/>
          <p:cNvSpPr>
            <a:spLocks noGrp="1"/>
          </p:cNvSpPr>
          <p:nvPr>
            <p:ph type="title"/>
          </p:nvPr>
        </p:nvSpPr>
        <p:spPr>
          <a:xfrm>
            <a:off x="392836" y="152400"/>
            <a:ext cx="8358327" cy="615553"/>
          </a:xfrm>
        </p:spPr>
        <p:txBody>
          <a:bodyPr>
            <a:normAutofit fontScale="90000"/>
          </a:bodyPr>
          <a:lstStyle/>
          <a:p>
            <a:pPr algn="ctr"/>
            <a:r>
              <a:rPr lang="en-US" sz="4000" b="1" dirty="0" smtClean="0"/>
              <a:t>Memorial Benefits</a:t>
            </a:r>
            <a:endParaRPr lang="en-US" sz="4000" b="1" dirty="0"/>
          </a:p>
        </p:txBody>
      </p:sp>
      <p:sp>
        <p:nvSpPr>
          <p:cNvPr id="18" name="object 9"/>
          <p:cNvSpPr txBox="1"/>
          <p:nvPr/>
        </p:nvSpPr>
        <p:spPr>
          <a:xfrm>
            <a:off x="208915" y="2362200"/>
            <a:ext cx="1696085" cy="228600"/>
          </a:xfrm>
          <a:prstGeom prst="rect">
            <a:avLst/>
          </a:prstGeom>
        </p:spPr>
        <p:txBody>
          <a:bodyPr vert="horz" wrap="square" lIns="0" tIns="0" rIns="0" bIns="0" rtlCol="0">
            <a:spAutoFit/>
          </a:bodyPr>
          <a:lstStyle/>
          <a:p>
            <a:pPr marL="12700">
              <a:lnSpc>
                <a:spcPct val="100000"/>
              </a:lnSpc>
            </a:pPr>
            <a:r>
              <a:rPr sz="1600" b="1" spc="-10" dirty="0">
                <a:latin typeface="Arial"/>
                <a:cs typeface="Arial"/>
              </a:rPr>
              <a:t>“In</a:t>
            </a:r>
            <a:r>
              <a:rPr sz="1600" b="1" spc="5" dirty="0">
                <a:latin typeface="Arial"/>
                <a:cs typeface="Arial"/>
              </a:rPr>
              <a:t> </a:t>
            </a:r>
            <a:r>
              <a:rPr sz="1600" b="1" spc="-15" dirty="0">
                <a:latin typeface="Arial"/>
                <a:cs typeface="Arial"/>
              </a:rPr>
              <a:t>Memory</a:t>
            </a:r>
            <a:r>
              <a:rPr sz="1600" b="1" spc="20" dirty="0">
                <a:latin typeface="Arial"/>
                <a:cs typeface="Arial"/>
              </a:rPr>
              <a:t> </a:t>
            </a:r>
            <a:r>
              <a:rPr sz="1600" b="1" spc="-10" dirty="0">
                <a:latin typeface="Arial"/>
                <a:cs typeface="Arial"/>
              </a:rPr>
              <a:t>o</a:t>
            </a:r>
            <a:r>
              <a:rPr sz="1600" b="1" spc="-20" dirty="0">
                <a:latin typeface="Arial"/>
                <a:cs typeface="Arial"/>
              </a:rPr>
              <a:t>f</a:t>
            </a:r>
            <a:r>
              <a:rPr sz="1600" b="1" spc="-15" dirty="0">
                <a:latin typeface="Arial"/>
                <a:cs typeface="Arial"/>
              </a:rPr>
              <a:t>…”</a:t>
            </a:r>
            <a:endParaRPr sz="1600" dirty="0">
              <a:latin typeface="Arial"/>
              <a:cs typeface="Arial"/>
            </a:endParaRPr>
          </a:p>
        </p:txBody>
      </p:sp>
      <p:sp>
        <p:nvSpPr>
          <p:cNvPr id="19" name="object 10"/>
          <p:cNvSpPr txBox="1"/>
          <p:nvPr/>
        </p:nvSpPr>
        <p:spPr>
          <a:xfrm>
            <a:off x="1524000" y="2362200"/>
            <a:ext cx="1838960" cy="492443"/>
          </a:xfrm>
          <a:prstGeom prst="rect">
            <a:avLst/>
          </a:prstGeom>
        </p:spPr>
        <p:txBody>
          <a:bodyPr vert="horz" wrap="square" lIns="0" tIns="0" rIns="0" bIns="0" rtlCol="0">
            <a:spAutoFit/>
          </a:bodyPr>
          <a:lstStyle/>
          <a:p>
            <a:pPr marL="12700" algn="ctr">
              <a:lnSpc>
                <a:spcPct val="100000"/>
              </a:lnSpc>
            </a:pPr>
            <a:r>
              <a:rPr sz="1600" b="1" spc="-10" dirty="0">
                <a:latin typeface="Arial"/>
                <a:cs typeface="Arial"/>
              </a:rPr>
              <a:t>Uprig</a:t>
            </a:r>
            <a:r>
              <a:rPr sz="1600" b="1" spc="-20" dirty="0">
                <a:latin typeface="Arial"/>
                <a:cs typeface="Arial"/>
              </a:rPr>
              <a:t>h</a:t>
            </a:r>
            <a:r>
              <a:rPr sz="1600" b="1" spc="-10" dirty="0">
                <a:latin typeface="Arial"/>
                <a:cs typeface="Arial"/>
              </a:rPr>
              <a:t>t</a:t>
            </a:r>
            <a:r>
              <a:rPr sz="1600" b="1" spc="15" dirty="0">
                <a:latin typeface="Arial"/>
                <a:cs typeface="Arial"/>
              </a:rPr>
              <a:t> </a:t>
            </a:r>
            <a:endParaRPr lang="en-US" sz="1600" b="1" spc="15" dirty="0" smtClean="0">
              <a:latin typeface="Arial"/>
              <a:cs typeface="Arial"/>
            </a:endParaRPr>
          </a:p>
          <a:p>
            <a:pPr marL="12700" algn="ctr">
              <a:lnSpc>
                <a:spcPct val="100000"/>
              </a:lnSpc>
            </a:pPr>
            <a:r>
              <a:rPr sz="1600" b="1" spc="-10" dirty="0" smtClean="0">
                <a:latin typeface="Arial"/>
                <a:cs typeface="Arial"/>
              </a:rPr>
              <a:t>Heads</a:t>
            </a:r>
            <a:r>
              <a:rPr sz="1600" b="1" spc="-15" dirty="0" smtClean="0">
                <a:latin typeface="Arial"/>
                <a:cs typeface="Arial"/>
              </a:rPr>
              <a:t>t</a:t>
            </a:r>
            <a:r>
              <a:rPr sz="1600" b="1" spc="-10" dirty="0" smtClean="0">
                <a:latin typeface="Arial"/>
                <a:cs typeface="Arial"/>
              </a:rPr>
              <a:t>o</a:t>
            </a:r>
            <a:r>
              <a:rPr sz="1600" b="1" spc="-20" dirty="0" smtClean="0">
                <a:latin typeface="Arial"/>
                <a:cs typeface="Arial"/>
              </a:rPr>
              <a:t>n</a:t>
            </a:r>
            <a:r>
              <a:rPr sz="1600" b="1" spc="-10" dirty="0" smtClean="0">
                <a:latin typeface="Arial"/>
                <a:cs typeface="Arial"/>
              </a:rPr>
              <a:t>e</a:t>
            </a:r>
            <a:endParaRPr sz="1600" dirty="0">
              <a:latin typeface="Arial"/>
              <a:cs typeface="Arial"/>
            </a:endParaRPr>
          </a:p>
        </p:txBody>
      </p:sp>
      <p:sp>
        <p:nvSpPr>
          <p:cNvPr id="20" name="Rectangle 19"/>
          <p:cNvSpPr/>
          <p:nvPr/>
        </p:nvSpPr>
        <p:spPr>
          <a:xfrm>
            <a:off x="1086336" y="4460757"/>
            <a:ext cx="1656864" cy="369332"/>
          </a:xfrm>
          <a:prstGeom prst="rect">
            <a:avLst/>
          </a:prstGeom>
        </p:spPr>
        <p:txBody>
          <a:bodyPr wrap="none">
            <a:spAutoFit/>
          </a:bodyPr>
          <a:lstStyle/>
          <a:p>
            <a:pPr marR="5080" algn="r">
              <a:lnSpc>
                <a:spcPct val="100000"/>
              </a:lnSpc>
            </a:pPr>
            <a:r>
              <a:rPr lang="en-US" b="1" dirty="0">
                <a:latin typeface="Arial"/>
                <a:cs typeface="Arial"/>
              </a:rPr>
              <a:t>Niche</a:t>
            </a:r>
            <a:r>
              <a:rPr lang="en-US" b="1" spc="-10" dirty="0">
                <a:latin typeface="Arial"/>
                <a:cs typeface="Arial"/>
              </a:rPr>
              <a:t> </a:t>
            </a:r>
            <a:r>
              <a:rPr lang="en-US" b="1" dirty="0">
                <a:latin typeface="Arial"/>
                <a:cs typeface="Arial"/>
              </a:rPr>
              <a:t>Co</a:t>
            </a:r>
            <a:r>
              <a:rPr lang="en-US" b="1" spc="-40" dirty="0">
                <a:latin typeface="Arial"/>
                <a:cs typeface="Arial"/>
              </a:rPr>
              <a:t>v</a:t>
            </a:r>
            <a:r>
              <a:rPr lang="en-US" b="1" dirty="0">
                <a:latin typeface="Arial"/>
                <a:cs typeface="Arial"/>
              </a:rPr>
              <a:t>e</a:t>
            </a:r>
            <a:r>
              <a:rPr lang="en-US" b="1" spc="-10" dirty="0">
                <a:latin typeface="Arial"/>
                <a:cs typeface="Arial"/>
              </a:rPr>
              <a:t>r</a:t>
            </a:r>
            <a:r>
              <a:rPr lang="en-US" b="1" dirty="0">
                <a:latin typeface="Arial"/>
                <a:cs typeface="Arial"/>
              </a:rPr>
              <a:t>s</a:t>
            </a:r>
            <a:endParaRPr lang="en-US" dirty="0">
              <a:latin typeface="Arial"/>
              <a:cs typeface="Arial"/>
            </a:endParaRPr>
          </a:p>
        </p:txBody>
      </p:sp>
      <p:sp>
        <p:nvSpPr>
          <p:cNvPr id="21" name="Rectangle 20"/>
          <p:cNvSpPr/>
          <p:nvPr/>
        </p:nvSpPr>
        <p:spPr>
          <a:xfrm>
            <a:off x="1196398" y="5727399"/>
            <a:ext cx="1420902" cy="369332"/>
          </a:xfrm>
          <a:prstGeom prst="rect">
            <a:avLst/>
          </a:prstGeom>
        </p:spPr>
        <p:txBody>
          <a:bodyPr wrap="none">
            <a:spAutoFit/>
          </a:bodyPr>
          <a:lstStyle/>
          <a:p>
            <a:pPr marR="5080" algn="r">
              <a:lnSpc>
                <a:spcPct val="100000"/>
              </a:lnSpc>
            </a:pPr>
            <a:r>
              <a:rPr lang="en-US" b="1" dirty="0" smtClean="0">
                <a:latin typeface="Arial"/>
                <a:cs typeface="Arial"/>
              </a:rPr>
              <a:t>Flat Marker</a:t>
            </a:r>
            <a:endParaRPr lang="en-US" dirty="0">
              <a:latin typeface="Arial"/>
              <a:cs typeface="Arial"/>
            </a:endParaRPr>
          </a:p>
        </p:txBody>
      </p:sp>
      <p:sp>
        <p:nvSpPr>
          <p:cNvPr id="22" name="Rectangle 21"/>
          <p:cNvSpPr/>
          <p:nvPr/>
        </p:nvSpPr>
        <p:spPr>
          <a:xfrm>
            <a:off x="3379472" y="5663373"/>
            <a:ext cx="2100575" cy="369332"/>
          </a:xfrm>
          <a:prstGeom prst="rect">
            <a:avLst/>
          </a:prstGeom>
        </p:spPr>
        <p:txBody>
          <a:bodyPr wrap="none">
            <a:spAutoFit/>
          </a:bodyPr>
          <a:lstStyle/>
          <a:p>
            <a:pPr marR="5080" algn="r">
              <a:lnSpc>
                <a:spcPct val="100000"/>
              </a:lnSpc>
            </a:pPr>
            <a:r>
              <a:rPr lang="en-US" b="1" dirty="0" smtClean="0">
                <a:latin typeface="Arial"/>
                <a:cs typeface="Arial"/>
              </a:rPr>
              <a:t>Bronze Medallion</a:t>
            </a:r>
            <a:endParaRPr lang="en-US" dirty="0">
              <a:latin typeface="Arial"/>
              <a:cs typeface="Arial"/>
            </a:endParaRPr>
          </a:p>
        </p:txBody>
      </p:sp>
      <p:sp>
        <p:nvSpPr>
          <p:cNvPr id="23" name="Rectangle 22"/>
          <p:cNvSpPr/>
          <p:nvPr/>
        </p:nvSpPr>
        <p:spPr>
          <a:xfrm>
            <a:off x="3531354" y="3267670"/>
            <a:ext cx="1497846" cy="923330"/>
          </a:xfrm>
          <a:prstGeom prst="rect">
            <a:avLst/>
          </a:prstGeom>
        </p:spPr>
        <p:txBody>
          <a:bodyPr wrap="none">
            <a:spAutoFit/>
          </a:bodyPr>
          <a:lstStyle/>
          <a:p>
            <a:pPr marR="5080" algn="ctr">
              <a:lnSpc>
                <a:spcPct val="100000"/>
              </a:lnSpc>
            </a:pPr>
            <a:r>
              <a:rPr lang="en-US" b="1" dirty="0" smtClean="0">
                <a:latin typeface="Arial"/>
                <a:cs typeface="Arial"/>
              </a:rPr>
              <a:t>Presidential</a:t>
            </a:r>
          </a:p>
          <a:p>
            <a:pPr marR="5080" algn="ctr">
              <a:lnSpc>
                <a:spcPct val="100000"/>
              </a:lnSpc>
            </a:pPr>
            <a:r>
              <a:rPr lang="en-US" b="1" dirty="0" smtClean="0">
                <a:latin typeface="Arial"/>
                <a:cs typeface="Arial"/>
              </a:rPr>
              <a:t>Memorial</a:t>
            </a:r>
          </a:p>
          <a:p>
            <a:pPr marR="5080" algn="ctr">
              <a:lnSpc>
                <a:spcPct val="100000"/>
              </a:lnSpc>
            </a:pPr>
            <a:r>
              <a:rPr lang="en-US" b="1" dirty="0" smtClean="0">
                <a:latin typeface="Arial"/>
                <a:cs typeface="Arial"/>
              </a:rPr>
              <a:t>Certificate</a:t>
            </a:r>
            <a:endParaRPr lang="en-US" dirty="0">
              <a:latin typeface="Arial"/>
              <a:cs typeface="Arial"/>
            </a:endParaRPr>
          </a:p>
        </p:txBody>
      </p:sp>
      <p:sp>
        <p:nvSpPr>
          <p:cNvPr id="24" name="Rectangle 23"/>
          <p:cNvSpPr/>
          <p:nvPr/>
        </p:nvSpPr>
        <p:spPr>
          <a:xfrm>
            <a:off x="6868757" y="3374196"/>
            <a:ext cx="1382430" cy="369332"/>
          </a:xfrm>
          <a:prstGeom prst="rect">
            <a:avLst/>
          </a:prstGeom>
        </p:spPr>
        <p:txBody>
          <a:bodyPr wrap="none">
            <a:spAutoFit/>
          </a:bodyPr>
          <a:lstStyle/>
          <a:p>
            <a:pPr marR="5080" algn="r">
              <a:lnSpc>
                <a:spcPct val="100000"/>
              </a:lnSpc>
            </a:pPr>
            <a:r>
              <a:rPr lang="en-US" b="1" dirty="0" smtClean="0">
                <a:latin typeface="Arial"/>
                <a:cs typeface="Arial"/>
              </a:rPr>
              <a:t>Burial Flag</a:t>
            </a:r>
            <a:endParaRPr lang="en-US" dirty="0">
              <a:latin typeface="Arial"/>
              <a:cs typeface="Arial"/>
            </a:endParaRPr>
          </a:p>
        </p:txBody>
      </p:sp>
    </p:spTree>
    <p:extLst>
      <p:ext uri="{BB962C8B-B14F-4D97-AF65-F5344CB8AC3E}">
        <p14:creationId xmlns:p14="http://schemas.microsoft.com/office/powerpoint/2010/main" val="2550553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7590</TotalTime>
  <Words>2541</Words>
  <Application>Microsoft Office PowerPoint</Application>
  <PresentationFormat>On-screen Show (4:3)</PresentationFormat>
  <Paragraphs>398</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2_Office Theme</vt:lpstr>
      <vt:lpstr>PowerPoint Presentation</vt:lpstr>
      <vt:lpstr>    Briefing Agenda</vt:lpstr>
      <vt:lpstr>PowerPoint Presentation</vt:lpstr>
      <vt:lpstr>NCA Responsibilities</vt:lpstr>
      <vt:lpstr>PowerPoint Presentation</vt:lpstr>
      <vt:lpstr>PowerPoint Presentation</vt:lpstr>
      <vt:lpstr>PowerPoint Presentation</vt:lpstr>
      <vt:lpstr>Burial Benefits</vt:lpstr>
      <vt:lpstr>Memorial Benefits</vt:lpstr>
      <vt:lpstr>PowerPoint Presentation</vt:lpstr>
      <vt:lpstr>PowerPoint Presentation</vt:lpstr>
      <vt:lpstr>NCA Contracting</vt:lpstr>
      <vt:lpstr>2015 NCA Veterans Small Business Program</vt:lpstr>
      <vt:lpstr>FY15 Small Business  Contracts by NAICS Code</vt:lpstr>
      <vt:lpstr>Type of Procurements NCA Solicits </vt:lpstr>
      <vt:lpstr>Our Needs (What NCA Buys)</vt:lpstr>
      <vt:lpstr>Our Needs (What NCA Buys)</vt:lpstr>
      <vt:lpstr>Our Needs (What NCA Buys)</vt:lpstr>
      <vt:lpstr>Our Needs (What NCA Buys)</vt:lpstr>
      <vt:lpstr>Our Needs (What NCA Buys)</vt:lpstr>
      <vt:lpstr>Our Needs (What NCA Buys)</vt:lpstr>
      <vt:lpstr>Points of Contact</vt:lpstr>
      <vt:lpstr>Other Sources of Procurement Information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EIE Desktop Technologies</dc:creator>
  <cp:lastModifiedBy>Department of Veterans Affairs</cp:lastModifiedBy>
  <cp:revision>525</cp:revision>
  <cp:lastPrinted>2015-11-30T21:25:06Z</cp:lastPrinted>
  <dcterms:created xsi:type="dcterms:W3CDTF">2014-08-15T08:32:19Z</dcterms:created>
  <dcterms:modified xsi:type="dcterms:W3CDTF">2015-12-01T21:17:58Z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2014-07-09T00:00:00Z</vt:filetime>
  </property>
  <property fmtid="{D5CDD505-2E9C-101B-9397-08002B2CF9AE}" pid="3" name="LastSaved">
    <vt:filetime>2014-08-15T00:00:00Z</vt:filetime>
  </property>
</Properties>
</file>