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drawings/drawing4.xml" ContentType="application/vnd.openxmlformats-officedocument.drawingml.chartshapes+xml"/>
  <Override PartName="/ppt/drawings/drawing2.xml" ContentType="application/vnd.openxmlformats-officedocument.drawingml.chartshapes+xml"/>
  <Override PartName="/ppt/drawings/drawing1.xml" ContentType="application/vnd.openxmlformats-officedocument.drawingml.chartshapes+xml"/>
  <Override PartName="/ppt/drawings/drawing3.xml" ContentType="application/vnd.openxmlformats-officedocument.drawingml.chartshapes+xml"/>
  <Override PartName="/ppt/slides/slide1.xml" ContentType="application/vnd.openxmlformats-officedocument.presentationml.slide+xml"/>
  <Override PartName="/ppt/slides/slide14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Slides/notesSlide1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11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charts/chart5.xml" ContentType="application/vnd.openxmlformats-officedocument.drawingml.chart+xml"/>
  <Override PartName="/ppt/charts/chart4.xml" ContentType="application/vnd.openxmlformats-officedocument.drawingml.chart+xml"/>
  <Override PartName="/ppt/charts/chart6.xml" ContentType="application/vnd.openxmlformats-officedocument.drawingml.char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6"/>
  </p:notesMasterIdLst>
  <p:handoutMasterIdLst>
    <p:handoutMasterId r:id="rId17"/>
  </p:handoutMasterIdLst>
  <p:sldIdLst>
    <p:sldId id="393" r:id="rId2"/>
    <p:sldId id="343" r:id="rId3"/>
    <p:sldId id="395" r:id="rId4"/>
    <p:sldId id="385" r:id="rId5"/>
    <p:sldId id="355" r:id="rId6"/>
    <p:sldId id="381" r:id="rId7"/>
    <p:sldId id="382" r:id="rId8"/>
    <p:sldId id="397" r:id="rId9"/>
    <p:sldId id="384" r:id="rId10"/>
    <p:sldId id="383" r:id="rId11"/>
    <p:sldId id="394" r:id="rId12"/>
    <p:sldId id="392" r:id="rId13"/>
    <p:sldId id="357" r:id="rId14"/>
    <p:sldId id="396" r:id="rId1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0" autoAdjust="0"/>
    <p:restoredTop sz="86316" autoAdjust="0"/>
  </p:normalViewPr>
  <p:slideViewPr>
    <p:cSldViewPr>
      <p:cViewPr>
        <p:scale>
          <a:sx n="70" d="100"/>
          <a:sy n="70" d="100"/>
        </p:scale>
        <p:origin x="-1164" y="-7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68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Book1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Book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8071838242442"/>
          <c:y val="1.5410403245048915E-2"/>
          <c:w val="0.7778617429765724"/>
          <c:h val="0.9087015827567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Sheet1!$B$6</c:f>
              <c:strCache>
                <c:ptCount val="1"/>
                <c:pt idx="0">
                  <c:v>OPM IAA</c:v>
                </c:pt>
              </c:strCache>
            </c:strRef>
          </c:tx>
          <c:invertIfNegative val="0"/>
          <c:cat>
            <c:strRef>
              <c:f>Sheet1!$C$4:$G$5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strCache>
            </c:strRef>
          </c:cat>
          <c:val>
            <c:numRef>
              <c:f>Sheet1!$C$6:$G$6</c:f>
              <c:numCache>
                <c:formatCode>"$"#,##0.00;[Red]"$"#,##0.00</c:formatCode>
                <c:ptCount val="5"/>
                <c:pt idx="0">
                  <c:v>200170926</c:v>
                </c:pt>
                <c:pt idx="1">
                  <c:v>198426772</c:v>
                </c:pt>
                <c:pt idx="2">
                  <c:v>166831351</c:v>
                </c:pt>
                <c:pt idx="3">
                  <c:v>77831289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Sheet1!$B$7</c:f>
              <c:strCache>
                <c:ptCount val="1"/>
                <c:pt idx="0">
                  <c:v>Other IAA</c:v>
                </c:pt>
              </c:strCache>
            </c:strRef>
          </c:tx>
          <c:invertIfNegative val="0"/>
          <c:cat>
            <c:strRef>
              <c:f>Sheet1!$C$4:$G$5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strCache>
            </c:strRef>
          </c:cat>
          <c:val>
            <c:numRef>
              <c:f>Sheet1!$C$7:$G$7</c:f>
              <c:numCache>
                <c:formatCode>"$"#,##0.00;[Red]"$"#,##0.00</c:formatCode>
                <c:ptCount val="5"/>
                <c:pt idx="0">
                  <c:v>8515455</c:v>
                </c:pt>
                <c:pt idx="1">
                  <c:v>0</c:v>
                </c:pt>
                <c:pt idx="2">
                  <c:v>8909252</c:v>
                </c:pt>
                <c:pt idx="3">
                  <c:v>7228070</c:v>
                </c:pt>
                <c:pt idx="4">
                  <c:v>7393457</c:v>
                </c:pt>
              </c:numCache>
            </c:numRef>
          </c:val>
        </c:ser>
        <c:ser>
          <c:idx val="2"/>
          <c:order val="2"/>
          <c:tx>
            <c:strRef>
              <c:f>Sheet1!$B$8</c:f>
              <c:strCache>
                <c:ptCount val="1"/>
                <c:pt idx="0">
                  <c:v>Contracts</c:v>
                </c:pt>
              </c:strCache>
            </c:strRef>
          </c:tx>
          <c:invertIfNegative val="0"/>
          <c:cat>
            <c:strRef>
              <c:f>Sheet1!$C$4:$G$5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strCache>
            </c:strRef>
          </c:cat>
          <c:val>
            <c:numRef>
              <c:f>Sheet1!$C$8:$G$8</c:f>
              <c:numCache>
                <c:formatCode>"$"#,##0.00;[Red]"$"#,##0.00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26727231</c:v>
                </c:pt>
                <c:pt idx="3">
                  <c:v>77831289</c:v>
                </c:pt>
                <c:pt idx="4">
                  <c:v>169735900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5968256"/>
        <c:axId val="95974144"/>
      </c:barChart>
      <c:catAx>
        <c:axId val="95968256"/>
        <c:scaling>
          <c:orientation val="minMax"/>
        </c:scaling>
        <c:delete val="0"/>
        <c:axPos val="b"/>
        <c:majorTickMark val="out"/>
        <c:minorTickMark val="none"/>
        <c:tickLblPos val="nextTo"/>
        <c:crossAx val="95974144"/>
        <c:crosses val="autoZero"/>
        <c:auto val="1"/>
        <c:lblAlgn val="ctr"/>
        <c:lblOffset val="100"/>
        <c:noMultiLvlLbl val="0"/>
      </c:catAx>
      <c:valAx>
        <c:axId val="95974144"/>
        <c:scaling>
          <c:orientation val="minMax"/>
        </c:scaling>
        <c:delete val="0"/>
        <c:axPos val="l"/>
        <c:majorGridlines/>
        <c:numFmt formatCode="&quot;$&quot;#,##0.00;[Red]&quot;$&quot;#,##0.00" sourceLinked="1"/>
        <c:majorTickMark val="out"/>
        <c:minorTickMark val="none"/>
        <c:tickLblPos val="nextTo"/>
        <c:crossAx val="95968256"/>
        <c:crosses val="autoZero"/>
        <c:crossBetween val="between"/>
        <c:dispUnits>
          <c:builtInUnit val="millions"/>
          <c:dispUnitsLbl>
            <c:layout/>
          </c:dispUnitsLbl>
        </c:dispUnits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721247563352826"/>
          <c:y val="0.15108024691358024"/>
          <c:w val="0.63133213611456462"/>
          <c:h val="0.76867283950617282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27"/>
          <c:dPt>
            <c:idx val="0"/>
            <c:bubble3D val="0"/>
            <c:explosion val="4"/>
          </c:dPt>
          <c:dPt>
            <c:idx val="3"/>
            <c:bubble3D val="0"/>
            <c:explosion val="21"/>
          </c:dPt>
          <c:cat>
            <c:strRef>
              <c:f>Sheet1!$A$2:$A$5</c:f>
              <c:strCache>
                <c:ptCount val="3"/>
                <c:pt idx="0">
                  <c:v>Drive VA transformation</c:v>
                </c:pt>
                <c:pt idx="1">
                  <c:v>Sustain a culture of performance excellence </c:v>
                </c:pt>
                <c:pt idx="2">
                  <c:v>Sustain a culture that advocates for Veterans employment </c:v>
                </c:pt>
              </c:strCache>
            </c:strRef>
          </c:cat>
          <c:val>
            <c:numRef>
              <c:f>Sheet1!$B$2:$B$5</c:f>
              <c:numCache>
                <c:formatCode>#,##0</c:formatCode>
                <c:ptCount val="4"/>
                <c:pt idx="0">
                  <c:v>20651512</c:v>
                </c:pt>
                <c:pt idx="1">
                  <c:v>117634954</c:v>
                </c:pt>
                <c:pt idx="2">
                  <c:v>13441620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3608263879295788"/>
          <c:y val="0.22321498007193549"/>
          <c:w val="0.25222145477429359"/>
          <c:h val="0.62756683192378726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3391812865497075E-2"/>
          <c:y val="9.5601973364440554E-2"/>
          <c:w val="0.83559239305613109"/>
          <c:h val="0.85501531058617686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27"/>
          <c:dPt>
            <c:idx val="0"/>
            <c:bubble3D val="0"/>
            <c:explosion val="4"/>
          </c:dPt>
          <c:dPt>
            <c:idx val="3"/>
            <c:bubble3D val="0"/>
            <c:explosion val="21"/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#,##0</c:formatCode>
                <c:ptCount val="4"/>
                <c:pt idx="0">
                  <c:v>20806636</c:v>
                </c:pt>
                <c:pt idx="1">
                  <c:v>115090728</c:v>
                </c:pt>
                <c:pt idx="2">
                  <c:v>13441630</c:v>
                </c:pt>
                <c:pt idx="3">
                  <c:v>27790373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84134579668769471"/>
          <c:y val="0.35284460970156506"/>
          <c:w val="0.14695829687955672"/>
          <c:h val="0.3065791776027996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8460909340299479E-2"/>
          <c:y val="0.19675801554217487"/>
          <c:w val="0.91851309926989255"/>
          <c:h val="0.74508594513921056"/>
        </c:manualLayout>
      </c:layout>
      <c:pie3DChart>
        <c:varyColors val="1"/>
        <c:ser>
          <c:idx val="0"/>
          <c:order val="0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Sheet1!$A$2:$A$5</c:f>
              <c:strCache>
                <c:ptCount val="4"/>
                <c:pt idx="0">
                  <c:v>SDVOSB</c:v>
                </c:pt>
                <c:pt idx="1">
                  <c:v>Small Business</c:v>
                </c:pt>
                <c:pt idx="2">
                  <c:v>Veteran Owned Small Business</c:v>
                </c:pt>
                <c:pt idx="3">
                  <c:v>Woman Owned Small Business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42219107.960000001</c:v>
                </c:pt>
                <c:pt idx="1">
                  <c:v>11186655.310000001</c:v>
                </c:pt>
                <c:pt idx="2">
                  <c:v>626387.99</c:v>
                </c:pt>
                <c:pt idx="3">
                  <c:v>568344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0.15574122679109556"/>
          <c:y val="8.6916972144933574E-2"/>
          <c:w val="0.72092483231262761"/>
          <c:h val="8.1607604834595421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baseline="0" dirty="0" smtClean="0"/>
              <a:t>HR&amp;A </a:t>
            </a:r>
            <a:r>
              <a:rPr lang="en-US" baseline="0" dirty="0"/>
              <a:t>Small Business Set Asides FY13 </a:t>
            </a:r>
            <a:endParaRPr lang="en-US" dirty="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992403593781547"/>
          <c:y val="0.18304332860031841"/>
          <c:w val="0.80644584090450244"/>
          <c:h val="0.65127898971644937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0.15574122679109556"/>
          <c:y val="8.6916972144933574E-2"/>
          <c:w val="0.72092483231262761"/>
          <c:h val="8.1607604834595421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cat>
            <c:strRef>
              <c:f>Sheet1!$A$1:$A$3</c:f>
              <c:strCache>
                <c:ptCount val="3"/>
                <c:pt idx="0">
                  <c:v>FY 2012 Interagency Agreements </c:v>
                </c:pt>
                <c:pt idx="1">
                  <c:v>FY 2013  Interagency Agreements </c:v>
                </c:pt>
                <c:pt idx="2">
                  <c:v>FY 2014 Interagency Agreements </c:v>
                </c:pt>
              </c:strCache>
            </c:strRef>
          </c:cat>
          <c:val>
            <c:numRef>
              <c:f>Sheet1!$B$1:$B$3</c:f>
              <c:numCache>
                <c:formatCode>"$"#,##0_);[Red]\("$"#,##0\)</c:formatCode>
                <c:ptCount val="3"/>
                <c:pt idx="0">
                  <c:v>190336892</c:v>
                </c:pt>
                <c:pt idx="1">
                  <c:v>60245438</c:v>
                </c:pt>
                <c:pt idx="2">
                  <c:v>7393457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96905856"/>
        <c:axId val="96928128"/>
        <c:axId val="0"/>
      </c:bar3DChart>
      <c:catAx>
        <c:axId val="96905856"/>
        <c:scaling>
          <c:orientation val="minMax"/>
        </c:scaling>
        <c:delete val="0"/>
        <c:axPos val="b"/>
        <c:majorTickMark val="out"/>
        <c:minorTickMark val="none"/>
        <c:tickLblPos val="nextTo"/>
        <c:crossAx val="96928128"/>
        <c:crosses val="autoZero"/>
        <c:auto val="1"/>
        <c:lblAlgn val="ctr"/>
        <c:lblOffset val="100"/>
        <c:noMultiLvlLbl val="0"/>
      </c:catAx>
      <c:valAx>
        <c:axId val="96928128"/>
        <c:scaling>
          <c:orientation val="minMax"/>
        </c:scaling>
        <c:delete val="0"/>
        <c:axPos val="l"/>
        <c:majorGridlines/>
        <c:numFmt formatCode="&quot;$&quot;#,##0_);[Red]\(&quot;$&quot;#,##0\)" sourceLinked="1"/>
        <c:majorTickMark val="out"/>
        <c:minorTickMark val="none"/>
        <c:tickLblPos val="nextTo"/>
        <c:crossAx val="969058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0.48864</cdr:x>
      <cdr:y>0.2037</cdr:y>
    </cdr:from>
    <cdr:to>
      <cdr:x>0.6532</cdr:x>
      <cdr:y>0.27777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276600" y="838200"/>
          <a:ext cx="1103473" cy="3047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dirty="0" smtClean="0"/>
            <a:t>20.4%</a:t>
          </a:r>
          <a:endParaRPr lang="en-US" sz="1600" dirty="0"/>
        </a:p>
      </cdr:txBody>
    </cdr:sp>
  </cdr:relSizeAnchor>
  <cdr:relSizeAnchor xmlns:cdr="http://schemas.openxmlformats.org/drawingml/2006/chartDrawing">
    <cdr:from>
      <cdr:x>0.18713</cdr:x>
      <cdr:y>0.14815</cdr:y>
    </cdr:from>
    <cdr:to>
      <cdr:x>0.33903</cdr:x>
      <cdr:y>0.25926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219200" y="609600"/>
          <a:ext cx="989643" cy="4571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dirty="0" smtClean="0"/>
            <a:t>8.4%</a:t>
          </a:r>
          <a:endParaRPr lang="en-US" sz="1600" dirty="0"/>
        </a:p>
      </cdr:txBody>
    </cdr:sp>
  </cdr:relSizeAnchor>
  <cdr:relSizeAnchor xmlns:cdr="http://schemas.openxmlformats.org/drawingml/2006/chartDrawing">
    <cdr:from>
      <cdr:x>0.43118</cdr:x>
      <cdr:y>0.7963</cdr:y>
    </cdr:from>
    <cdr:to>
      <cdr:x>0.53801</cdr:x>
      <cdr:y>0.87858</cdr:y>
    </cdr:to>
    <cdr:sp macro="" textlink="">
      <cdr:nvSpPr>
        <cdr:cNvPr id="6" name="TextBox 2"/>
        <cdr:cNvSpPr txBox="1"/>
      </cdr:nvSpPr>
      <cdr:spPr>
        <a:xfrm xmlns:a="http://schemas.openxmlformats.org/drawingml/2006/main">
          <a:off x="2809192" y="3276600"/>
          <a:ext cx="696008" cy="33856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algn="l" defTabSz="912813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5613" indent="1588" algn="l" defTabSz="912813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2813" indent="1588" algn="l" defTabSz="912813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0013" indent="1588" algn="l" defTabSz="912813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7213" indent="1588" algn="l" defTabSz="912813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dirty="0" smtClean="0">
              <a:latin typeface="Calibri" pitchFamily="34" charset="0"/>
            </a:rPr>
            <a:t>71.2%</a:t>
          </a:r>
          <a:endParaRPr lang="en-US" sz="1600" dirty="0">
            <a:latin typeface="Calibri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0.58904</cdr:x>
      <cdr:y>0.13636</cdr:y>
    </cdr:from>
    <cdr:to>
      <cdr:x>0.7536</cdr:x>
      <cdr:y>0.21043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276600" y="457200"/>
          <a:ext cx="915382" cy="2483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dirty="0"/>
            <a:t>$</a:t>
          </a:r>
          <a:r>
            <a:rPr lang="en-US" sz="1600" dirty="0" smtClean="0"/>
            <a:t>20,651,512</a:t>
          </a:r>
          <a:endParaRPr lang="en-US" sz="1600" dirty="0"/>
        </a:p>
      </cdr:txBody>
    </cdr:sp>
  </cdr:relSizeAnchor>
  <cdr:relSizeAnchor xmlns:cdr="http://schemas.openxmlformats.org/drawingml/2006/chartDrawing">
    <cdr:from>
      <cdr:x>0.19178</cdr:x>
      <cdr:y>0.06818</cdr:y>
    </cdr:from>
    <cdr:to>
      <cdr:x>0.34368</cdr:x>
      <cdr:y>0.2904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066800" y="228600"/>
          <a:ext cx="844959" cy="7450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dirty="0" smtClean="0"/>
            <a:t>$27,029,673</a:t>
          </a:r>
          <a:endParaRPr lang="en-US" sz="1600" dirty="0"/>
        </a:p>
      </cdr:txBody>
    </cdr:sp>
  </cdr:relSizeAnchor>
  <cdr:relSizeAnchor xmlns:cdr="http://schemas.openxmlformats.org/drawingml/2006/chartDrawing">
    <cdr:from>
      <cdr:x>0</cdr:x>
      <cdr:y>0.13636</cdr:y>
    </cdr:from>
    <cdr:to>
      <cdr:x>0.25539</cdr:x>
      <cdr:y>0.24747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-2133600" y="457200"/>
          <a:ext cx="1420632" cy="3725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dirty="0" smtClean="0"/>
            <a:t>$13,441,620</a:t>
          </a:r>
          <a:endParaRPr lang="en-US" sz="1600" dirty="0"/>
        </a:p>
      </cdr:txBody>
    </cdr:sp>
  </cdr:relSizeAnchor>
  <cdr:relSizeAnchor xmlns:cdr="http://schemas.openxmlformats.org/drawingml/2006/chartDrawing">
    <cdr:from>
      <cdr:x>0.62658</cdr:x>
      <cdr:y>0.83333</cdr:y>
    </cdr:from>
    <cdr:to>
      <cdr:x>0.8306</cdr:x>
      <cdr:y>0.91561</cdr:y>
    </cdr:to>
    <cdr:sp macro="" textlink="">
      <cdr:nvSpPr>
        <cdr:cNvPr id="6" name="TextBox 2"/>
        <cdr:cNvSpPr txBox="1"/>
      </cdr:nvSpPr>
      <cdr:spPr>
        <a:xfrm xmlns:a="http://schemas.openxmlformats.org/drawingml/2006/main">
          <a:off x="4082231" y="3428986"/>
          <a:ext cx="1329210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algn="l" defTabSz="912813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5613" indent="1588" algn="l" defTabSz="912813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2813" indent="1588" algn="l" defTabSz="912813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0013" indent="1588" algn="l" defTabSz="912813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7213" indent="1588" algn="l" defTabSz="912813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dirty="0" smtClean="0">
              <a:latin typeface="Calibri" pitchFamily="34" charset="0"/>
            </a:rPr>
            <a:t>$117,634,954</a:t>
          </a:r>
          <a:endParaRPr lang="en-US" sz="1600" dirty="0">
            <a:latin typeface="Calibri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0.13462</cdr:x>
      <cdr:y>0.80328</cdr:y>
    </cdr:from>
    <cdr:to>
      <cdr:x>0.25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66800" y="42672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0.71154</cdr:x>
      <cdr:y>0.80328</cdr:y>
    </cdr:from>
    <cdr:to>
      <cdr:x>0.96154</cdr:x>
      <cdr:y>0.96721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638800" y="3733800"/>
          <a:ext cx="1981200" cy="762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0.51923</cdr:x>
      <cdr:y>0.81967</cdr:y>
    </cdr:from>
    <cdr:to>
      <cdr:x>0.98077</cdr:x>
      <cdr:y>0.96721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114800" y="3810000"/>
          <a:ext cx="3657600" cy="685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b="1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0.13462</cdr:x>
      <cdr:y>0.80328</cdr:y>
    </cdr:from>
    <cdr:to>
      <cdr:x>0.25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66800" y="42672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0.71154</cdr:x>
      <cdr:y>0.80328</cdr:y>
    </cdr:from>
    <cdr:to>
      <cdr:x>0.96154</cdr:x>
      <cdr:y>0.96721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638800" y="3733800"/>
          <a:ext cx="1981200" cy="762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0C20DC-E910-470B-9FEA-DAE8D3C119B3}" type="datetimeFigureOut">
              <a:rPr lang="en-US" smtClean="0"/>
              <a:t>11/4/2013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74F42E-DA86-4397-96BA-3E0C357268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677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524000" y="2007215"/>
            <a:ext cx="37338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DRAFT </a:t>
            </a:r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7BC2C8B-EB4D-44A9-AEE6-E7988287F458}" type="datetimeFigureOut">
              <a:rPr lang="en-US"/>
              <a:pPr>
                <a:defRPr/>
              </a:pPr>
              <a:t>11/4/2013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1" tIns="46586" rIns="93171" bIns="46586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1" tIns="46586" rIns="93171" bIns="4658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6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114AF9B-7962-49D5-A87A-6A24C8E497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8340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Takeaway, Summary</a:t>
            </a:r>
            <a:r>
              <a:rPr lang="en-US" baseline="0" dirty="0" smtClean="0"/>
              <a:t> Slide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00674-D9AB-40CE-A349-3C1155572D61}" type="datetime1">
              <a:rPr lang="en-US"/>
              <a:pPr>
                <a:defRPr/>
              </a:pPr>
              <a:t>11/4/2013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6DA49-4755-4916-B5E1-FC267C97E9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444D1-9735-4F58-B47F-BB3AAF2053E3}" type="datetime1">
              <a:rPr lang="en-US"/>
              <a:pPr>
                <a:defRPr/>
              </a:pPr>
              <a:t>11/4/2013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15AB5-FCE9-4E5C-BC3F-CA2CD493EC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4DB3F-5C04-4BD3-A693-F76D8915EED3}" type="datetime1">
              <a:rPr lang="en-US"/>
              <a:pPr>
                <a:defRPr/>
              </a:pPr>
              <a:t>11/4/2013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E88D3-9A6B-4A91-A8AC-2F78ECFE7E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>
            <a:lvl1pPr>
              <a:defRPr sz="3400" baseline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087C6-E3E1-45F7-AE8A-768F58A89E1C}" type="datetime1">
              <a:rPr lang="en-US"/>
              <a:pPr>
                <a:defRPr/>
              </a:pPr>
              <a:t>11/4/2013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7219A-98DC-42BA-A12A-12E75342F3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73FAD-28C1-44E0-A2A3-7F5291E01A15}" type="datetime1">
              <a:rPr lang="en-US"/>
              <a:pPr>
                <a:defRPr/>
              </a:pPr>
              <a:t>11/4/2013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927E1-E70B-4FF6-8D14-9CDF880EF3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BA631-2D1C-412A-90CF-DA8FF8F0A1D1}" type="datetime1">
              <a:rPr lang="en-US"/>
              <a:pPr>
                <a:defRPr/>
              </a:pPr>
              <a:t>11/4/2013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4249C-4FDD-4D4C-843B-EA2AA78452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C25B7-EBCC-4148-860D-2199BC421909}" type="datetime1">
              <a:rPr lang="en-US"/>
              <a:pPr>
                <a:defRPr/>
              </a:pPr>
              <a:t>11/4/2013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DFDB6-263A-4A06-97D7-F306EC55A8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646A0-78FE-424E-8F25-63FF48B86FD8}" type="datetime1">
              <a:rPr lang="en-US"/>
              <a:pPr>
                <a:defRPr/>
              </a:pPr>
              <a:t>11/4/2013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352A2-FA36-4198-B8DB-B5FE725F79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6426A-EDC3-464E-8B27-8484C5ABD7CA}" type="datetime1">
              <a:rPr lang="en-US"/>
              <a:pPr>
                <a:defRPr/>
              </a:pPr>
              <a:t>11/4/2013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29990-F38A-4F12-846F-97009A35C6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2E471-C036-4F0E-A894-A1B857C4B00F}" type="datetime1">
              <a:rPr lang="en-US"/>
              <a:pPr>
                <a:defRPr/>
              </a:pPr>
              <a:t>11/4/2013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EDB9E-1C79-412E-8604-7BAB00BD5E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2209D-1017-4BAF-8E1D-0312A7E7DD96}" type="datetime1">
              <a:rPr lang="en-US"/>
              <a:pPr>
                <a:defRPr/>
              </a:pPr>
              <a:t>11/4/2013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BB18A-2ED6-4A90-931E-559DE6819C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5240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CEAAF69-7742-46E9-83F9-707CEEC8477B}" type="datetime1">
              <a:rPr lang="en-US"/>
              <a:pPr>
                <a:defRPr/>
              </a:pPr>
              <a:t>11/4/2013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8F2EB6-022A-4D82-89CB-F7201A79F3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762000" y="19812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Advanced Planning </a:t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Brief to Industry</a:t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endParaRPr lang="en-US" dirty="0" smtClean="0"/>
          </a:p>
        </p:txBody>
      </p:sp>
      <p:pic>
        <p:nvPicPr>
          <p:cNvPr id="307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6741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0" y="3975318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Mr. Joseph Viani </a:t>
            </a:r>
          </a:p>
          <a:p>
            <a:pPr algn="ctr"/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The Office of the Assistant Secretary of</a:t>
            </a:r>
          </a:p>
          <a:p>
            <a:pPr algn="ctr"/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Human Resources and Administration </a:t>
            </a:r>
            <a:b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</a:b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November 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6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, 2013</a:t>
            </a:r>
            <a:r>
              <a:rPr lang="en-US" sz="2800" dirty="0" smtClean="0">
                <a:latin typeface="Arial Black" pitchFamily="34" charset="0"/>
              </a:rPr>
              <a:t/>
            </a:r>
            <a:br>
              <a:rPr lang="en-US" sz="2800" dirty="0" smtClean="0">
                <a:latin typeface="Arial Black" pitchFamily="34" charset="0"/>
              </a:rPr>
            </a:br>
            <a:endParaRPr lang="en-US" sz="28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25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OHRA Upcoming Acquisition/Opportunities 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 smtClean="0"/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3092048109"/>
              </p:ext>
            </p:extLst>
          </p:nvPr>
        </p:nvGraphicFramePr>
        <p:xfrm>
          <a:off x="1600200" y="2209800"/>
          <a:ext cx="55626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735414" y="1536384"/>
            <a:ext cx="28411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latin typeface="+mn-lt"/>
              </a:rPr>
              <a:t>FY 14 Projected by Quarters</a:t>
            </a:r>
          </a:p>
          <a:p>
            <a:pPr algn="ctr"/>
            <a:r>
              <a:rPr lang="en-US" b="1" dirty="0" smtClean="0">
                <a:latin typeface="+mn-lt"/>
              </a:rPr>
              <a:t>Total: $178,845,367</a:t>
            </a:r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5204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019800" y="5791200"/>
            <a:ext cx="2133600" cy="365125"/>
          </a:xfrm>
        </p:spPr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43067" y="361950"/>
            <a:ext cx="8229600" cy="723900"/>
          </a:xfrm>
        </p:spPr>
        <p:txBody>
          <a:bodyPr/>
          <a:lstStyle/>
          <a:p>
            <a:r>
              <a:rPr lang="en-US" dirty="0" smtClean="0"/>
              <a:t>Major Programs Summary</a:t>
            </a:r>
            <a:endParaRPr lang="en-US" i="1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668470"/>
              </p:ext>
            </p:extLst>
          </p:nvPr>
        </p:nvGraphicFramePr>
        <p:xfrm>
          <a:off x="838200" y="1969532"/>
          <a:ext cx="6237027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605327" y="1600200"/>
            <a:ext cx="3857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n-lt"/>
              </a:rPr>
              <a:t>HR&amp;A Small Business Set Asides FY 13 </a:t>
            </a:r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95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43067" y="361950"/>
            <a:ext cx="8229600" cy="723900"/>
          </a:xfrm>
        </p:spPr>
        <p:txBody>
          <a:bodyPr/>
          <a:lstStyle/>
          <a:p>
            <a:r>
              <a:rPr lang="en-US" dirty="0" smtClean="0"/>
              <a:t>Major Programs Summary</a:t>
            </a:r>
            <a:endParaRPr lang="en-US" i="1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2863151"/>
              </p:ext>
            </p:extLst>
          </p:nvPr>
        </p:nvGraphicFramePr>
        <p:xfrm>
          <a:off x="1098645" y="1452800"/>
          <a:ext cx="6400800" cy="34149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6600458"/>
              </p:ext>
            </p:extLst>
          </p:nvPr>
        </p:nvGraphicFramePr>
        <p:xfrm>
          <a:off x="800100" y="1676400"/>
          <a:ext cx="75438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259043" y="6004594"/>
            <a:ext cx="2997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Interagency Agreements 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0742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</a:t>
            </a:r>
            <a:endParaRPr lang="en-US" i="1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pPr lvl="0"/>
            <a:r>
              <a:rPr lang="en-US" sz="2400" dirty="0"/>
              <a:t>FY14 Projected Spending is $178,845,367 spread across </a:t>
            </a:r>
            <a:r>
              <a:rPr lang="en-US" sz="2400" dirty="0" smtClean="0"/>
              <a:t>56  </a:t>
            </a:r>
            <a:r>
              <a:rPr lang="en-US" sz="2400" dirty="0"/>
              <a:t>initiatives and </a:t>
            </a:r>
            <a:r>
              <a:rPr lang="en-US" sz="2400" dirty="0" smtClean="0"/>
              <a:t>nine </a:t>
            </a:r>
            <a:r>
              <a:rPr lang="en-US" sz="2400" dirty="0"/>
              <a:t>project offices</a:t>
            </a:r>
          </a:p>
          <a:p>
            <a:pPr lvl="0"/>
            <a:r>
              <a:rPr lang="en-US" sz="2400" dirty="0"/>
              <a:t>While HR&amp;A supports all of VA’s goals, most of our opportunities align to VA’s goal of sustaining a culture of performance excellence</a:t>
            </a:r>
          </a:p>
          <a:p>
            <a:pPr lvl="0"/>
            <a:r>
              <a:rPr lang="en-US" sz="2400" dirty="0"/>
              <a:t>Approximately 75% of HR&amp;A acquisition opportunities will be in Q1 and Q2</a:t>
            </a:r>
          </a:p>
          <a:p>
            <a:pPr lvl="0"/>
            <a:r>
              <a:rPr lang="en-US" sz="2400" dirty="0"/>
              <a:t>The majority of HR&amp;A small business set asides are for SDVOSB</a:t>
            </a:r>
          </a:p>
          <a:p>
            <a:pPr marL="0" indent="0" algn="ctr">
              <a:buNone/>
            </a:pP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426549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i="1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19100" y="220980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sz="15000" b="1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5717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3600" dirty="0" smtClean="0"/>
              <a:t>Background/Bio </a:t>
            </a:r>
          </a:p>
          <a:p>
            <a:pPr lvl="1"/>
            <a:r>
              <a:rPr lang="en-US" sz="3600" dirty="0" smtClean="0"/>
              <a:t>Major Programs Summary</a:t>
            </a:r>
            <a:endParaRPr lang="en-US" sz="3200" dirty="0" smtClean="0"/>
          </a:p>
          <a:p>
            <a:pPr lvl="1"/>
            <a:r>
              <a:rPr lang="en-US" sz="3600" dirty="0" smtClean="0"/>
              <a:t>Upcoming Acquisition/Opportunities</a:t>
            </a:r>
          </a:p>
          <a:p>
            <a:pPr lvl="1"/>
            <a:r>
              <a:rPr lang="en-US" sz="3600" dirty="0" smtClean="0"/>
              <a:t>Questions</a:t>
            </a:r>
            <a:endParaRPr lang="en-US" sz="4400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990600" y="3687901"/>
            <a:ext cx="73152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HR&amp;A </a:t>
            </a:r>
            <a:r>
              <a:rPr lang="en-US" sz="1400" b="1" dirty="0"/>
              <a:t>Strategic Mission: </a:t>
            </a:r>
            <a:endParaRPr lang="en-US" sz="1400" b="1" dirty="0" smtClean="0"/>
          </a:p>
          <a:p>
            <a:r>
              <a:rPr lang="en-US" sz="1400" dirty="0" smtClean="0"/>
              <a:t>Lead </a:t>
            </a:r>
            <a:r>
              <a:rPr lang="en-US" sz="1400" dirty="0"/>
              <a:t>human capital management strategies, policies, and practices which cultivate an engaged, proficient, and diverse workforce to transform and continually improve services to Veterans and their families. </a:t>
            </a:r>
            <a:endParaRPr lang="en-US" sz="1400" dirty="0" smtClean="0"/>
          </a:p>
          <a:p>
            <a:endParaRPr lang="en-US" sz="1400" dirty="0" smtClean="0"/>
          </a:p>
          <a:p>
            <a:pPr marL="0" indent="0">
              <a:buNone/>
            </a:pPr>
            <a:r>
              <a:rPr lang="en-US" sz="1400" b="1" dirty="0"/>
              <a:t>Office Background</a:t>
            </a:r>
            <a:r>
              <a:rPr lang="en-US" sz="1400" dirty="0" smtClean="0"/>
              <a:t>: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Has a team of over 750 employees  supporting more than 300,000 VA employees and 4,000 human resources professionals across the country.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Provides professional assistance in the areas of Administration, Human Resources Management, Diversity and Inclusion, Resolution Management, Labor-Management Relations, Human Capital Investment Plan Strategic Management, Veterans Employment Service, and Corporate Senior Executive Management.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Provides </a:t>
            </a:r>
            <a:r>
              <a:rPr lang="en-US" sz="1400" dirty="0"/>
              <a:t>training through the VA Learning University. </a:t>
            </a:r>
          </a:p>
          <a:p>
            <a:endParaRPr lang="en-US" dirty="0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3657599" y="1465310"/>
            <a:ext cx="1572733" cy="381000"/>
          </a:xfrm>
          <a:prstGeom prst="rect">
            <a:avLst/>
          </a:prstGeom>
          <a:noFill/>
          <a:ln w="254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 dirty="0">
              <a:solidFill>
                <a:schemeClr val="tx2"/>
              </a:solidFill>
            </a:endParaRPr>
          </a:p>
          <a:p>
            <a:pPr algn="ctr"/>
            <a:endParaRPr lang="en-US" sz="1200" b="1" dirty="0" smtClean="0">
              <a:solidFill>
                <a:schemeClr val="tx2"/>
              </a:solidFill>
            </a:endParaRPr>
          </a:p>
          <a:p>
            <a:pPr algn="ctr"/>
            <a:r>
              <a:rPr lang="en-US" sz="1200" b="1" dirty="0" smtClean="0">
                <a:solidFill>
                  <a:schemeClr val="tx2"/>
                </a:solidFill>
              </a:rPr>
              <a:t>Assistant Secretary </a:t>
            </a:r>
          </a:p>
          <a:p>
            <a:pPr algn="ctr"/>
            <a:endParaRPr lang="en-US" sz="1200" b="1" dirty="0">
              <a:solidFill>
                <a:schemeClr val="tx2"/>
              </a:solidFill>
            </a:endParaRPr>
          </a:p>
          <a:p>
            <a:pPr algn="ctr"/>
            <a:endParaRPr lang="en-US" sz="1200" b="1" dirty="0">
              <a:solidFill>
                <a:schemeClr val="tx2"/>
              </a:solidFill>
            </a:endParaRPr>
          </a:p>
        </p:txBody>
      </p:sp>
      <p:sp>
        <p:nvSpPr>
          <p:cNvPr id="13" name="Rectangle 21"/>
          <p:cNvSpPr>
            <a:spLocks noChangeArrowheads="1"/>
          </p:cNvSpPr>
          <p:nvPr/>
        </p:nvSpPr>
        <p:spPr bwMode="auto">
          <a:xfrm>
            <a:off x="47198" y="2900223"/>
            <a:ext cx="943401" cy="694257"/>
          </a:xfrm>
          <a:prstGeom prst="rect">
            <a:avLst/>
          </a:prstGeom>
          <a:noFill/>
          <a:ln w="254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800" b="1" dirty="0" smtClean="0"/>
          </a:p>
          <a:p>
            <a:pPr algn="ctr"/>
            <a:r>
              <a:rPr lang="en-US" sz="800" b="1" dirty="0" smtClean="0"/>
              <a:t>DAS</a:t>
            </a:r>
          </a:p>
          <a:p>
            <a:pPr algn="ctr"/>
            <a:r>
              <a:rPr lang="en-US" sz="800" dirty="0" smtClean="0"/>
              <a:t>Administration</a:t>
            </a:r>
            <a:endParaRPr lang="en-US" sz="800" dirty="0"/>
          </a:p>
          <a:p>
            <a:pPr algn="ctr"/>
            <a:endParaRPr lang="en-US" sz="800" dirty="0"/>
          </a:p>
          <a:p>
            <a:pPr algn="ctr"/>
            <a:r>
              <a:rPr lang="en-US" sz="800" dirty="0" smtClean="0"/>
              <a:t>OA</a:t>
            </a:r>
            <a:endParaRPr lang="en-US" sz="800" dirty="0"/>
          </a:p>
        </p:txBody>
      </p:sp>
      <p:sp>
        <p:nvSpPr>
          <p:cNvPr id="14" name="Line 26"/>
          <p:cNvSpPr>
            <a:spLocks noChangeShapeType="1"/>
          </p:cNvSpPr>
          <p:nvPr/>
        </p:nvSpPr>
        <p:spPr bwMode="auto">
          <a:xfrm flipV="1">
            <a:off x="466298" y="2661781"/>
            <a:ext cx="8035913" cy="984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8502212" y="2671623"/>
            <a:ext cx="0" cy="28311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3237359" y="1960610"/>
            <a:ext cx="2357991" cy="401590"/>
          </a:xfrm>
          <a:prstGeom prst="rect">
            <a:avLst/>
          </a:prstGeom>
          <a:noFill/>
          <a:ln w="254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100" b="1" dirty="0" smtClean="0"/>
          </a:p>
          <a:p>
            <a:pPr algn="ctr"/>
            <a:r>
              <a:rPr lang="en-US" sz="1100" b="1" dirty="0" smtClean="0"/>
              <a:t>Principal </a:t>
            </a:r>
          </a:p>
          <a:p>
            <a:pPr algn="ctr"/>
            <a:r>
              <a:rPr lang="en-US" sz="1100" b="1" dirty="0" smtClean="0"/>
              <a:t>Deputy Assistant  Secretary </a:t>
            </a:r>
          </a:p>
          <a:p>
            <a:pPr algn="ctr"/>
            <a:endParaRPr lang="en-US" sz="1100" b="1" dirty="0"/>
          </a:p>
        </p:txBody>
      </p:sp>
      <p:sp>
        <p:nvSpPr>
          <p:cNvPr id="17" name="Rectangle 21"/>
          <p:cNvSpPr>
            <a:spLocks noChangeArrowheads="1"/>
          </p:cNvSpPr>
          <p:nvPr/>
        </p:nvSpPr>
        <p:spPr bwMode="auto">
          <a:xfrm>
            <a:off x="1103275" y="2910742"/>
            <a:ext cx="1120737" cy="670658"/>
          </a:xfrm>
          <a:prstGeom prst="rect">
            <a:avLst/>
          </a:prstGeom>
          <a:noFill/>
          <a:ln w="254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900" b="1" dirty="0" smtClean="0"/>
          </a:p>
          <a:p>
            <a:pPr algn="ctr"/>
            <a:endParaRPr lang="en-US" sz="900" b="1" dirty="0" smtClean="0"/>
          </a:p>
          <a:p>
            <a:pPr algn="ctr"/>
            <a:endParaRPr lang="en-US" sz="800" b="1" dirty="0" smtClean="0"/>
          </a:p>
          <a:p>
            <a:pPr algn="ctr"/>
            <a:r>
              <a:rPr lang="en-US" sz="800" b="1" dirty="0" smtClean="0"/>
              <a:t>DAS</a:t>
            </a:r>
          </a:p>
          <a:p>
            <a:pPr algn="ctr"/>
            <a:r>
              <a:rPr lang="en-US" sz="800" dirty="0" smtClean="0"/>
              <a:t>Human Resources</a:t>
            </a:r>
          </a:p>
          <a:p>
            <a:pPr algn="ctr"/>
            <a:r>
              <a:rPr lang="en-US" sz="800" dirty="0" smtClean="0"/>
              <a:t>Mgmt</a:t>
            </a:r>
          </a:p>
          <a:p>
            <a:pPr algn="ctr"/>
            <a:r>
              <a:rPr lang="en-US" sz="800" b="1" dirty="0" smtClean="0"/>
              <a:t>OHRM</a:t>
            </a:r>
          </a:p>
          <a:p>
            <a:pPr algn="ctr"/>
            <a:endParaRPr lang="en-US" sz="800" u="sng" dirty="0"/>
          </a:p>
          <a:p>
            <a:endParaRPr lang="en-US" sz="900" dirty="0"/>
          </a:p>
        </p:txBody>
      </p:sp>
      <p:sp>
        <p:nvSpPr>
          <p:cNvPr id="18" name="Rectangle 21"/>
          <p:cNvSpPr>
            <a:spLocks noChangeArrowheads="1"/>
          </p:cNvSpPr>
          <p:nvPr/>
        </p:nvSpPr>
        <p:spPr bwMode="auto">
          <a:xfrm>
            <a:off x="2374877" y="2926879"/>
            <a:ext cx="1013346" cy="667601"/>
          </a:xfrm>
          <a:prstGeom prst="rect">
            <a:avLst/>
          </a:prstGeom>
          <a:noFill/>
          <a:ln w="254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800" b="1" dirty="0" smtClean="0"/>
          </a:p>
          <a:p>
            <a:pPr algn="ctr"/>
            <a:endParaRPr lang="en-US" sz="800" b="1" dirty="0" smtClean="0"/>
          </a:p>
          <a:p>
            <a:pPr algn="ctr"/>
            <a:endParaRPr lang="en-US" sz="800" b="1" dirty="0"/>
          </a:p>
          <a:p>
            <a:pPr algn="ctr"/>
            <a:r>
              <a:rPr lang="en-US" sz="800" b="1" dirty="0" smtClean="0"/>
              <a:t>DAS</a:t>
            </a:r>
          </a:p>
          <a:p>
            <a:pPr algn="ctr"/>
            <a:r>
              <a:rPr lang="en-US" sz="800" dirty="0" smtClean="0"/>
              <a:t>Diversity &amp; Inclusion</a:t>
            </a:r>
          </a:p>
          <a:p>
            <a:pPr algn="ctr"/>
            <a:endParaRPr lang="en-US" sz="800" b="1" dirty="0" smtClean="0"/>
          </a:p>
          <a:p>
            <a:pPr algn="ctr"/>
            <a:r>
              <a:rPr lang="en-US" sz="800" b="1" dirty="0" smtClean="0"/>
              <a:t>ODI</a:t>
            </a:r>
          </a:p>
          <a:p>
            <a:endParaRPr lang="en-US" sz="900" u="sng" dirty="0" smtClean="0"/>
          </a:p>
          <a:p>
            <a:endParaRPr lang="en-US" sz="900" dirty="0"/>
          </a:p>
        </p:txBody>
      </p:sp>
      <p:sp>
        <p:nvSpPr>
          <p:cNvPr id="19" name="Rectangle 21"/>
          <p:cNvSpPr>
            <a:spLocks noChangeArrowheads="1"/>
          </p:cNvSpPr>
          <p:nvPr/>
        </p:nvSpPr>
        <p:spPr bwMode="auto">
          <a:xfrm>
            <a:off x="3523054" y="2913798"/>
            <a:ext cx="990600" cy="667601"/>
          </a:xfrm>
          <a:prstGeom prst="rect">
            <a:avLst/>
          </a:prstGeom>
          <a:noFill/>
          <a:ln w="254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800" b="1" dirty="0" smtClean="0"/>
          </a:p>
          <a:p>
            <a:pPr algn="ctr"/>
            <a:endParaRPr lang="en-US" sz="800" b="1" dirty="0" smtClean="0"/>
          </a:p>
          <a:p>
            <a:pPr algn="ctr"/>
            <a:r>
              <a:rPr lang="en-US" sz="800" b="1" dirty="0" smtClean="0"/>
              <a:t>DAS</a:t>
            </a:r>
          </a:p>
          <a:p>
            <a:pPr algn="ctr"/>
            <a:r>
              <a:rPr lang="en-US" sz="800" dirty="0" smtClean="0"/>
              <a:t>Ofc Resolution Mgmt</a:t>
            </a:r>
          </a:p>
          <a:p>
            <a:pPr algn="ctr"/>
            <a:endParaRPr lang="en-US" sz="800" b="1" dirty="0" smtClean="0"/>
          </a:p>
          <a:p>
            <a:pPr algn="ctr"/>
            <a:r>
              <a:rPr lang="en-US" sz="800" b="1" dirty="0" smtClean="0"/>
              <a:t>ORM</a:t>
            </a:r>
            <a:endParaRPr lang="en-US" sz="800" b="1" dirty="0"/>
          </a:p>
          <a:p>
            <a:endParaRPr lang="en-US" sz="900" dirty="0"/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5801833" y="2933701"/>
            <a:ext cx="990600" cy="647700"/>
          </a:xfrm>
          <a:prstGeom prst="rect">
            <a:avLst/>
          </a:prstGeom>
          <a:noFill/>
          <a:ln w="254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900" b="1" dirty="0" smtClean="0"/>
          </a:p>
          <a:p>
            <a:pPr algn="ctr"/>
            <a:endParaRPr lang="en-US" sz="800" b="1" dirty="0" smtClean="0"/>
          </a:p>
          <a:p>
            <a:pPr algn="ctr"/>
            <a:r>
              <a:rPr lang="en-US" sz="800" b="1" dirty="0" smtClean="0"/>
              <a:t>DAS</a:t>
            </a:r>
          </a:p>
          <a:p>
            <a:pPr algn="ctr"/>
            <a:r>
              <a:rPr lang="en-US" sz="800" dirty="0" smtClean="0"/>
              <a:t>Labor Mgmt</a:t>
            </a:r>
            <a:endParaRPr lang="en-US" sz="800" dirty="0"/>
          </a:p>
          <a:p>
            <a:pPr algn="ctr"/>
            <a:r>
              <a:rPr lang="en-US" sz="800" dirty="0" smtClean="0"/>
              <a:t>Relations</a:t>
            </a:r>
            <a:endParaRPr lang="en-US" sz="800" b="1" dirty="0" smtClean="0"/>
          </a:p>
          <a:p>
            <a:pPr algn="ctr"/>
            <a:r>
              <a:rPr lang="en-US" sz="800" b="1" dirty="0" smtClean="0"/>
              <a:t>LMR</a:t>
            </a:r>
            <a:endParaRPr lang="en-US" sz="800" b="1" dirty="0"/>
          </a:p>
          <a:p>
            <a:endParaRPr lang="en-US" sz="900" dirty="0"/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6944833" y="2933700"/>
            <a:ext cx="990600" cy="647700"/>
          </a:xfrm>
          <a:prstGeom prst="rect">
            <a:avLst/>
          </a:prstGeom>
          <a:noFill/>
          <a:ln w="254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900" b="1" dirty="0"/>
          </a:p>
          <a:p>
            <a:pPr algn="ctr"/>
            <a:r>
              <a:rPr lang="en-US" sz="800" b="1" dirty="0" smtClean="0"/>
              <a:t>Director</a:t>
            </a:r>
          </a:p>
          <a:p>
            <a:pPr algn="ctr"/>
            <a:r>
              <a:rPr lang="en-US" sz="800" dirty="0" smtClean="0"/>
              <a:t>HCIP </a:t>
            </a:r>
          </a:p>
          <a:p>
            <a:pPr algn="ctr"/>
            <a:r>
              <a:rPr lang="en-US" sz="800" dirty="0" smtClean="0"/>
              <a:t>Strategic </a:t>
            </a:r>
          </a:p>
          <a:p>
            <a:pPr algn="ctr"/>
            <a:r>
              <a:rPr lang="en-US" sz="800" dirty="0" smtClean="0"/>
              <a:t>Mgmt Grp</a:t>
            </a:r>
          </a:p>
          <a:p>
            <a:pPr algn="ctr"/>
            <a:r>
              <a:rPr lang="en-US" sz="800" b="1" dirty="0" smtClean="0"/>
              <a:t>SMG</a:t>
            </a:r>
            <a:endParaRPr lang="en-US" sz="800" b="1" dirty="0"/>
          </a:p>
          <a:p>
            <a:endParaRPr lang="en-US" sz="900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8006912" y="2938679"/>
            <a:ext cx="990600" cy="644000"/>
          </a:xfrm>
          <a:prstGeom prst="rect">
            <a:avLst/>
          </a:prstGeom>
          <a:noFill/>
          <a:ln w="254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800" dirty="0" smtClean="0"/>
          </a:p>
          <a:p>
            <a:pPr algn="ctr"/>
            <a:r>
              <a:rPr lang="en-US" sz="800" b="1" dirty="0" smtClean="0"/>
              <a:t>Director </a:t>
            </a:r>
          </a:p>
          <a:p>
            <a:pPr algn="ctr"/>
            <a:r>
              <a:rPr lang="en-US" sz="800" dirty="0" smtClean="0"/>
              <a:t>Veterans </a:t>
            </a:r>
          </a:p>
          <a:p>
            <a:pPr algn="ctr"/>
            <a:r>
              <a:rPr lang="en-US" sz="800" dirty="0" smtClean="0"/>
              <a:t>Employment</a:t>
            </a:r>
          </a:p>
          <a:p>
            <a:pPr algn="ctr"/>
            <a:r>
              <a:rPr lang="en-US" sz="800" dirty="0" smtClean="0"/>
              <a:t>Service Office </a:t>
            </a:r>
          </a:p>
          <a:p>
            <a:pPr algn="ctr"/>
            <a:r>
              <a:rPr lang="en-US" sz="800" b="1" dirty="0" smtClean="0"/>
              <a:t>VESO</a:t>
            </a:r>
            <a:endParaRPr lang="en-US" sz="800" b="1" dirty="0"/>
          </a:p>
          <a:p>
            <a:endParaRPr lang="en-US" sz="900" dirty="0"/>
          </a:p>
        </p:txBody>
      </p:sp>
      <p:sp>
        <p:nvSpPr>
          <p:cNvPr id="23" name="Rectangle 21"/>
          <p:cNvSpPr>
            <a:spLocks noChangeArrowheads="1"/>
          </p:cNvSpPr>
          <p:nvPr/>
        </p:nvSpPr>
        <p:spPr bwMode="auto">
          <a:xfrm>
            <a:off x="4648200" y="2933701"/>
            <a:ext cx="990600" cy="647699"/>
          </a:xfrm>
          <a:prstGeom prst="rect">
            <a:avLst/>
          </a:prstGeom>
          <a:noFill/>
          <a:ln w="254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900" b="1" dirty="0" smtClean="0"/>
          </a:p>
          <a:p>
            <a:pPr algn="ctr"/>
            <a:endParaRPr lang="en-US" sz="800" b="1" dirty="0" smtClean="0"/>
          </a:p>
          <a:p>
            <a:pPr algn="ctr"/>
            <a:r>
              <a:rPr lang="en-US" sz="800" b="1" dirty="0" smtClean="0"/>
              <a:t>DEAN</a:t>
            </a:r>
          </a:p>
          <a:p>
            <a:pPr algn="ctr"/>
            <a:r>
              <a:rPr lang="en-US" sz="800" dirty="0" smtClean="0"/>
              <a:t>VA Learning Univ</a:t>
            </a:r>
          </a:p>
          <a:p>
            <a:pPr algn="ctr"/>
            <a:endParaRPr lang="en-US" sz="800" u="sng" dirty="0"/>
          </a:p>
          <a:p>
            <a:pPr algn="ctr"/>
            <a:r>
              <a:rPr lang="en-US" sz="800" b="1" dirty="0" smtClean="0"/>
              <a:t>VALU</a:t>
            </a:r>
            <a:endParaRPr lang="en-US" sz="800" b="1" dirty="0"/>
          </a:p>
          <a:p>
            <a:endParaRPr lang="en-US" sz="900" dirty="0"/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466299" y="2671623"/>
            <a:ext cx="0" cy="22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Line 28"/>
          <p:cNvSpPr>
            <a:spLocks noChangeShapeType="1"/>
          </p:cNvSpPr>
          <p:nvPr/>
        </p:nvSpPr>
        <p:spPr bwMode="auto">
          <a:xfrm>
            <a:off x="6297133" y="2671624"/>
            <a:ext cx="0" cy="26207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6" name="Line 28"/>
          <p:cNvSpPr>
            <a:spLocks noChangeShapeType="1"/>
          </p:cNvSpPr>
          <p:nvPr/>
        </p:nvSpPr>
        <p:spPr bwMode="auto">
          <a:xfrm flipH="1">
            <a:off x="7440133" y="267720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7" name="Line 28"/>
          <p:cNvSpPr>
            <a:spLocks noChangeShapeType="1"/>
          </p:cNvSpPr>
          <p:nvPr/>
        </p:nvSpPr>
        <p:spPr bwMode="auto">
          <a:xfrm flipH="1">
            <a:off x="5154133" y="2685199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8" name="Line 28"/>
          <p:cNvSpPr>
            <a:spLocks noChangeShapeType="1"/>
          </p:cNvSpPr>
          <p:nvPr/>
        </p:nvSpPr>
        <p:spPr bwMode="auto">
          <a:xfrm flipH="1">
            <a:off x="4018354" y="2685199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9" name="Line 28"/>
          <p:cNvSpPr>
            <a:spLocks noChangeShapeType="1"/>
          </p:cNvSpPr>
          <p:nvPr/>
        </p:nvSpPr>
        <p:spPr bwMode="auto">
          <a:xfrm flipH="1">
            <a:off x="2872109" y="2682142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0" name="Line 28"/>
          <p:cNvSpPr>
            <a:spLocks noChangeShapeType="1"/>
          </p:cNvSpPr>
          <p:nvPr/>
        </p:nvSpPr>
        <p:spPr bwMode="auto">
          <a:xfrm flipH="1">
            <a:off x="1522376" y="2671623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1" name="Line 28"/>
          <p:cNvSpPr>
            <a:spLocks noChangeShapeType="1"/>
          </p:cNvSpPr>
          <p:nvPr/>
        </p:nvSpPr>
        <p:spPr bwMode="auto">
          <a:xfrm flipH="1">
            <a:off x="4416354" y="2362200"/>
            <a:ext cx="0" cy="30942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3" name="Line 28"/>
          <p:cNvSpPr>
            <a:spLocks noChangeShapeType="1"/>
          </p:cNvSpPr>
          <p:nvPr/>
        </p:nvSpPr>
        <p:spPr bwMode="auto">
          <a:xfrm>
            <a:off x="4416355" y="1846310"/>
            <a:ext cx="462" cy="114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>
            <a:off x="4416817" y="2446014"/>
            <a:ext cx="2060645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21"/>
          <p:cNvSpPr>
            <a:spLocks noChangeArrowheads="1"/>
          </p:cNvSpPr>
          <p:nvPr/>
        </p:nvSpPr>
        <p:spPr bwMode="auto">
          <a:xfrm>
            <a:off x="6500605" y="2048085"/>
            <a:ext cx="1177856" cy="478367"/>
          </a:xfrm>
          <a:prstGeom prst="rect">
            <a:avLst/>
          </a:prstGeom>
          <a:noFill/>
          <a:ln w="15875">
            <a:solidFill>
              <a:srgbClr val="000080"/>
            </a:solidFill>
            <a:prstDash val="sys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900" b="1" dirty="0" smtClean="0"/>
          </a:p>
          <a:p>
            <a:pPr algn="ctr"/>
            <a:r>
              <a:rPr lang="en-US" sz="800" dirty="0" smtClean="0"/>
              <a:t>Corporate Senior </a:t>
            </a:r>
          </a:p>
          <a:p>
            <a:pPr algn="ctr"/>
            <a:r>
              <a:rPr lang="en-US" sz="800" dirty="0" smtClean="0"/>
              <a:t>Executive </a:t>
            </a:r>
          </a:p>
          <a:p>
            <a:pPr algn="ctr"/>
            <a:r>
              <a:rPr lang="en-US" sz="800" dirty="0" smtClean="0"/>
              <a:t>Management Office</a:t>
            </a:r>
          </a:p>
          <a:p>
            <a:pPr algn="ctr"/>
            <a:r>
              <a:rPr lang="en-US" sz="800" b="1" dirty="0" smtClean="0"/>
              <a:t>CSEMO</a:t>
            </a:r>
            <a:endParaRPr lang="en-US" sz="800" b="1" dirty="0"/>
          </a:p>
          <a:p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314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19100" y="54591"/>
            <a:ext cx="8229600" cy="1143000"/>
          </a:xfrm>
        </p:spPr>
        <p:txBody>
          <a:bodyPr/>
          <a:lstStyle/>
          <a:p>
            <a:r>
              <a:rPr lang="en-US" dirty="0" smtClean="0"/>
              <a:t>Executive Director Bio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61749" y="144938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smtClean="0"/>
              <a:t>Name: </a:t>
            </a:r>
            <a:r>
              <a:rPr lang="en-US" sz="2000" dirty="0" smtClean="0"/>
              <a:t>Joseph Viani 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b="1" dirty="0" smtClean="0"/>
              <a:t>Title: </a:t>
            </a:r>
            <a:r>
              <a:rPr lang="en-US" sz="2000" dirty="0" smtClean="0"/>
              <a:t>Executive Director for the Human Capital Investment Plan (HCIP) Office of Human Resources and Administration (HR&amp;A)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b="1" dirty="0" smtClean="0"/>
              <a:t>BIO: </a:t>
            </a:r>
            <a:endParaRPr lang="en-GB" sz="1400" b="1" dirty="0"/>
          </a:p>
          <a:p>
            <a:pPr marL="0" indent="0">
              <a:buNone/>
            </a:pPr>
            <a:r>
              <a:rPr lang="en-GB" sz="1800" dirty="0"/>
              <a:t>Joseph A. Viani was selected as the Executive Director for the Human Capital Investment Plan (HCIP) in September, 2010. </a:t>
            </a:r>
            <a:r>
              <a:rPr lang="en-GB" sz="1800" dirty="0" smtClean="0"/>
              <a:t> As </a:t>
            </a:r>
            <a:r>
              <a:rPr lang="en-GB" sz="1800" dirty="0"/>
              <a:t>the Executive Director for the HCIP, and the Human Resources and Administration’s (HR&amp;A) Strategic Management Group (SMG), Mr. Viani is responsible for managing the overall HCIP transformational portfolio valued at nearly $300 million annually. </a:t>
            </a:r>
            <a:r>
              <a:rPr lang="en-GB" sz="1800" dirty="0" smtClean="0"/>
              <a:t> Before </a:t>
            </a:r>
            <a:r>
              <a:rPr lang="en-GB" sz="1800" dirty="0"/>
              <a:t>joining the VA in October 2009, he leveraged his expertise in operational</a:t>
            </a:r>
            <a:r>
              <a:rPr lang="en-GB" sz="1800" dirty="0" smtClean="0"/>
              <a:t>, requirements, </a:t>
            </a:r>
            <a:r>
              <a:rPr lang="en-GB" sz="1800" dirty="0"/>
              <a:t>strategic planning, and leadership </a:t>
            </a:r>
            <a:r>
              <a:rPr lang="en-GB" sz="1800" dirty="0" smtClean="0"/>
              <a:t>with the United States Air Force. </a:t>
            </a:r>
            <a:endParaRPr lang="en-US" sz="1400" dirty="0" smtClean="0"/>
          </a:p>
          <a:p>
            <a:pPr marL="0" indent="0">
              <a:buNone/>
            </a:pPr>
            <a:r>
              <a:rPr lang="en-US" sz="2000" b="1" dirty="0" smtClean="0"/>
              <a:t>Office: </a:t>
            </a:r>
            <a:r>
              <a:rPr lang="en-US" sz="2000" dirty="0" smtClean="0"/>
              <a:t> Office of Human Resources and Administration (HR&amp;A)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600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88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43067" y="361950"/>
            <a:ext cx="8229600" cy="723900"/>
          </a:xfrm>
        </p:spPr>
        <p:txBody>
          <a:bodyPr/>
          <a:lstStyle/>
          <a:p>
            <a:r>
              <a:rPr lang="en-US" dirty="0" smtClean="0"/>
              <a:t>Major Programs Summary</a:t>
            </a:r>
            <a:endParaRPr lang="en-US" i="1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361950" y="2590800"/>
            <a:ext cx="8229600" cy="345916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In FY14, we are moving forward in: </a:t>
            </a:r>
          </a:p>
          <a:p>
            <a:r>
              <a:rPr lang="en-US" sz="2000" dirty="0" smtClean="0"/>
              <a:t>Creating an enterprise-wide </a:t>
            </a:r>
            <a:r>
              <a:rPr lang="en-US" sz="2000" dirty="0"/>
              <a:t>g</a:t>
            </a:r>
            <a:r>
              <a:rPr lang="en-US" sz="2000" dirty="0" smtClean="0"/>
              <a:t>overnance of Human Capital Management; improving hiring and workforce planning;</a:t>
            </a:r>
          </a:p>
          <a:p>
            <a:r>
              <a:rPr lang="en-US" sz="2000" dirty="0" smtClean="0"/>
              <a:t>Recruiting to fill skill gaps and build the workforce of tomorrow; </a:t>
            </a:r>
          </a:p>
          <a:p>
            <a:r>
              <a:rPr lang="en-US" sz="2000" dirty="0"/>
              <a:t>I</a:t>
            </a:r>
            <a:r>
              <a:rPr lang="en-US" sz="2000" dirty="0" smtClean="0"/>
              <a:t>mproving hiring processes to meet Speed of Hire goals developing an empowered, diverse and professional workforce;</a:t>
            </a:r>
          </a:p>
          <a:p>
            <a:r>
              <a:rPr lang="en-US" sz="2000" dirty="0" smtClean="0"/>
              <a:t>Fostering collaborative and innovative workspace</a:t>
            </a:r>
          </a:p>
          <a:p>
            <a:endParaRPr lang="en-US" sz="2000" dirty="0" smtClean="0"/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                         Making VA a Place Where </a:t>
            </a:r>
            <a:r>
              <a:rPr lang="en-US" sz="2000" dirty="0"/>
              <a:t>P</a:t>
            </a:r>
            <a:r>
              <a:rPr lang="en-US" sz="2000" dirty="0" smtClean="0"/>
              <a:t>eople Want to Serve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</a:t>
            </a:r>
            <a:endParaRPr lang="en-US" sz="20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571500" y="1600200"/>
            <a:ext cx="781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Rounded MT Bold" pitchFamily="34" charset="0"/>
                <a:cs typeface="Aharoni" pitchFamily="2" charset="-79"/>
              </a:rPr>
              <a:t>HRA Strategic Goal No. 1:  Drive VA transformation through strategic human capital engagement, development, and talent acquisition.</a:t>
            </a:r>
            <a:endParaRPr lang="en-US" dirty="0">
              <a:latin typeface="Arial Rounded MT Bold" pitchFamily="34" charset="0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4193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43067" y="361950"/>
            <a:ext cx="8229600" cy="723900"/>
          </a:xfrm>
        </p:spPr>
        <p:txBody>
          <a:bodyPr/>
          <a:lstStyle/>
          <a:p>
            <a:r>
              <a:rPr lang="en-US" dirty="0" smtClean="0"/>
              <a:t>Major Programs Summary</a:t>
            </a:r>
            <a:endParaRPr lang="en-US" i="1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77672" y="2590800"/>
            <a:ext cx="8229600" cy="38862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In FY14, we’re working to:</a:t>
            </a:r>
          </a:p>
          <a:p>
            <a:r>
              <a:rPr lang="en-US" sz="2000" dirty="0" smtClean="0"/>
              <a:t>Develop and cultivate leadership skills to better train, motivate, and lead the VA workforce; and improve workforce skills; </a:t>
            </a:r>
          </a:p>
          <a:p>
            <a:r>
              <a:rPr lang="en-US" sz="2000" dirty="0" smtClean="0"/>
              <a:t>Implement enterprise-wide a career development and training management program;</a:t>
            </a:r>
          </a:p>
          <a:p>
            <a:r>
              <a:rPr lang="en-US" sz="2000" dirty="0" smtClean="0"/>
              <a:t>Identify critical skills and competencies;</a:t>
            </a:r>
          </a:p>
          <a:p>
            <a:r>
              <a:rPr lang="en-US" sz="2000" dirty="0" smtClean="0"/>
              <a:t>Assess workforce gaps and risk across VA; </a:t>
            </a:r>
          </a:p>
          <a:p>
            <a:r>
              <a:rPr lang="en-US" sz="2000" dirty="0" smtClean="0"/>
              <a:t>Develop enterprise-wide strategies to improve employee engagement.</a:t>
            </a:r>
          </a:p>
          <a:p>
            <a:r>
              <a:rPr lang="en-US" sz="2000" dirty="0" smtClean="0"/>
              <a:t>Increase civility and respect across VA. </a:t>
            </a:r>
          </a:p>
          <a:p>
            <a:pPr marL="0" indent="0" algn="ctr">
              <a:buNone/>
            </a:pPr>
            <a:endParaRPr lang="en-US" sz="2000" dirty="0" smtClean="0"/>
          </a:p>
          <a:p>
            <a:pPr marL="0" indent="0" algn="ctr">
              <a:buNone/>
            </a:pPr>
            <a:r>
              <a:rPr lang="en-US" sz="2000" dirty="0" smtClean="0"/>
              <a:t>Having a Workforce Ready </a:t>
            </a:r>
            <a:r>
              <a:rPr lang="en-US" sz="2000" dirty="0"/>
              <a:t>to </a:t>
            </a:r>
            <a:r>
              <a:rPr lang="en-US" sz="2000" dirty="0" smtClean="0"/>
              <a:t>Serve Our </a:t>
            </a:r>
            <a:r>
              <a:rPr lang="en-US" sz="2000" dirty="0"/>
              <a:t>Veterans and </a:t>
            </a:r>
            <a:r>
              <a:rPr lang="en-US" sz="2000" dirty="0" smtClean="0"/>
              <a:t>Their Families Today </a:t>
            </a:r>
            <a:r>
              <a:rPr lang="en-US" sz="2000" dirty="0"/>
              <a:t>and in the </a:t>
            </a:r>
            <a:r>
              <a:rPr lang="en-US" sz="2000" dirty="0" smtClean="0"/>
              <a:t>Future</a:t>
            </a: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</a:t>
            </a:r>
            <a:endParaRPr lang="en-US" sz="20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571500" y="1600200"/>
            <a:ext cx="7810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Rounded MT Bold" pitchFamily="34" charset="0"/>
                <a:cs typeface="Aharoni" pitchFamily="2" charset="-79"/>
              </a:rPr>
              <a:t>HRA Strategic Goal No. 2:  Cultivate and sustain a culture of performance excellence within HR&amp;A that embodies VA values and supports our customers. </a:t>
            </a:r>
            <a:endParaRPr lang="en-US" dirty="0">
              <a:latin typeface="Arial Rounded MT Bold" pitchFamily="34" charset="0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6592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43067" y="361950"/>
            <a:ext cx="8229600" cy="723900"/>
          </a:xfrm>
        </p:spPr>
        <p:txBody>
          <a:bodyPr/>
          <a:lstStyle/>
          <a:p>
            <a:r>
              <a:rPr lang="en-US" dirty="0" smtClean="0"/>
              <a:t>Major Programs Summary</a:t>
            </a:r>
            <a:endParaRPr lang="en-US" i="1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45916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In FY14, we will continue to: </a:t>
            </a:r>
          </a:p>
          <a:p>
            <a:r>
              <a:rPr lang="en-US" sz="2000" dirty="0" smtClean="0"/>
              <a:t>Support Veteran employment  and the VA for Vets integration high-tech website; </a:t>
            </a:r>
          </a:p>
          <a:p>
            <a:r>
              <a:rPr lang="en-US" sz="2000" dirty="0" smtClean="0"/>
              <a:t>Collaborate with VHA to assist in identifying qualified Veteran positions; </a:t>
            </a:r>
          </a:p>
          <a:p>
            <a:r>
              <a:rPr lang="en-US" sz="2000" dirty="0" smtClean="0"/>
              <a:t>Launch Virtual Veteran Employment Workshops across VA; </a:t>
            </a:r>
          </a:p>
          <a:p>
            <a:r>
              <a:rPr lang="en-US" sz="2000" dirty="0" smtClean="0"/>
              <a:t>Continue to support the U.S. Chamber of Commerce Hiring Our Heroes events;</a:t>
            </a:r>
          </a:p>
          <a:p>
            <a:r>
              <a:rPr lang="en-US" sz="2000" dirty="0"/>
              <a:t>F</a:t>
            </a:r>
            <a:r>
              <a:rPr lang="en-US" sz="2000" dirty="0" smtClean="0"/>
              <a:t>ormalize an agreement with the Army’s Wounded Warrior Transition Command and USMC Wounded Warrior Regiment;</a:t>
            </a:r>
          </a:p>
          <a:p>
            <a:r>
              <a:rPr lang="en-US" sz="2000" dirty="0" smtClean="0"/>
              <a:t>Increase market and outreach effort to promote VA for Vets high-tech tools and resources</a:t>
            </a:r>
          </a:p>
          <a:p>
            <a:pPr marL="0" indent="0">
              <a:buNone/>
            </a:pPr>
            <a:r>
              <a:rPr lang="en-US" sz="2000" dirty="0" smtClean="0"/>
              <a:t>                                Increasing Veteran </a:t>
            </a:r>
            <a:r>
              <a:rPr lang="en-US" sz="2000" dirty="0"/>
              <a:t>H</a:t>
            </a:r>
            <a:r>
              <a:rPr lang="en-US" sz="2000" dirty="0" smtClean="0"/>
              <a:t>iring and Retention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</a:t>
            </a:r>
            <a:endParaRPr lang="en-US" sz="20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571500" y="1447800"/>
            <a:ext cx="7810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Rounded MT Bold" pitchFamily="34" charset="0"/>
                <a:cs typeface="Aharoni" pitchFamily="2" charset="-79"/>
              </a:rPr>
              <a:t>HRA Strategic Goal No. 3:  Cultivate and sustain a culture that advocates for Veterans employment within VA and across the federal and private sectors.</a:t>
            </a:r>
            <a:endParaRPr lang="en-US" dirty="0">
              <a:latin typeface="Arial Rounded MT Bold" pitchFamily="34" charset="0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6592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HCIP Acquisition Summary 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7093066"/>
              </p:ext>
            </p:extLst>
          </p:nvPr>
        </p:nvGraphicFramePr>
        <p:xfrm>
          <a:off x="457200" y="1600200"/>
          <a:ext cx="82296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99307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OHRA Upcoming Acquisition/Opportunities 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b="1" dirty="0" smtClean="0"/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1954601503"/>
              </p:ext>
            </p:extLst>
          </p:nvPr>
        </p:nvGraphicFramePr>
        <p:xfrm>
          <a:off x="762000" y="1752600"/>
          <a:ext cx="67056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045820" y="1565111"/>
            <a:ext cx="35929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+mn-lt"/>
              </a:rPr>
              <a:t>FY 14 Projected by Strategic Goals</a:t>
            </a:r>
          </a:p>
          <a:p>
            <a:r>
              <a:rPr lang="en-US" b="1" dirty="0" smtClean="0">
                <a:latin typeface="+mn-lt"/>
              </a:rPr>
              <a:t>Total: $178,845,367</a:t>
            </a:r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117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29CBFD63972E45934400780BC6B41A" ma:contentTypeVersion="0" ma:contentTypeDescription="Create a new document." ma:contentTypeScope="" ma:versionID="afee095d6fed9014f7d118cd77a19d9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EA4CBF5-97BB-420A-8381-F87F6E726256}"/>
</file>

<file path=customXml/itemProps2.xml><?xml version="1.0" encoding="utf-8"?>
<ds:datastoreItem xmlns:ds="http://schemas.openxmlformats.org/officeDocument/2006/customXml" ds:itemID="{7CE7BCDB-C11A-497F-9FEF-4AE882596F78}"/>
</file>

<file path=customXml/itemProps3.xml><?xml version="1.0" encoding="utf-8"?>
<ds:datastoreItem xmlns:ds="http://schemas.openxmlformats.org/officeDocument/2006/customXml" ds:itemID="{98F46125-26FE-499B-8CA1-B700D54A33A9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5193</TotalTime>
  <Words>800</Words>
  <Application>Microsoft Office PowerPoint</Application>
  <PresentationFormat>On-screen Show (4:3)</PresentationFormat>
  <Paragraphs>175</Paragraphs>
  <Slides>14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   Advanced Planning  Brief to Industry    </vt:lpstr>
      <vt:lpstr>Agenda</vt:lpstr>
      <vt:lpstr>Background</vt:lpstr>
      <vt:lpstr>Executive Director Bio</vt:lpstr>
      <vt:lpstr>Major Programs Summary</vt:lpstr>
      <vt:lpstr>Major Programs Summary</vt:lpstr>
      <vt:lpstr>Major Programs Summary</vt:lpstr>
      <vt:lpstr>HCIP Acquisition Summary </vt:lpstr>
      <vt:lpstr> OHRA Upcoming Acquisition/Opportunities </vt:lpstr>
      <vt:lpstr> OHRA Upcoming Acquisition/Opportunities </vt:lpstr>
      <vt:lpstr>Major Programs Summary</vt:lpstr>
      <vt:lpstr>Major Programs Summary</vt:lpstr>
      <vt:lpstr>Summary </vt:lpstr>
      <vt:lpstr>Questions</vt:lpstr>
    </vt:vector>
  </TitlesOfParts>
  <Company>Department of Veterans Affairs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VA TAC</dc:title>
  <dc:creator>vhaeasrogans</dc:creator>
  <cp:lastModifiedBy>Pianko, Magdalena</cp:lastModifiedBy>
  <cp:revision>666</cp:revision>
  <cp:lastPrinted>2013-10-31T18:50:36Z</cp:lastPrinted>
  <dcterms:created xsi:type="dcterms:W3CDTF">2009-09-28T17:46:17Z</dcterms:created>
  <dcterms:modified xsi:type="dcterms:W3CDTF">2013-11-04T13:17:13Z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0x0101001929CBFD63972E45934400780BC6B41A</vt:lpwstr>
  </property>
</Properties>
</file>