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8" r:id="rId1"/>
    <p:sldMasterId id="2147483675" r:id="rId2"/>
  </p:sldMasterIdLst>
  <p:notesMasterIdLst>
    <p:notesMasterId r:id="rId19"/>
  </p:notesMasterIdLst>
  <p:handoutMasterIdLst>
    <p:handoutMasterId r:id="rId20"/>
  </p:handoutMasterIdLst>
  <p:sldIdLst>
    <p:sldId id="282" r:id="rId3"/>
    <p:sldId id="306" r:id="rId4"/>
    <p:sldId id="307" r:id="rId5"/>
    <p:sldId id="285" r:id="rId6"/>
    <p:sldId id="326" r:id="rId7"/>
    <p:sldId id="327" r:id="rId8"/>
    <p:sldId id="317" r:id="rId9"/>
    <p:sldId id="320" r:id="rId10"/>
    <p:sldId id="290" r:id="rId11"/>
    <p:sldId id="328" r:id="rId12"/>
    <p:sldId id="324" r:id="rId13"/>
    <p:sldId id="319" r:id="rId14"/>
    <p:sldId id="298" r:id="rId15"/>
    <p:sldId id="318" r:id="rId16"/>
    <p:sldId id="304" r:id="rId17"/>
    <p:sldId id="323" r:id="rId18"/>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741" autoAdjust="0"/>
    <p:restoredTop sz="93375" autoAdjust="0"/>
  </p:normalViewPr>
  <p:slideViewPr>
    <p:cSldViewPr>
      <p:cViewPr>
        <p:scale>
          <a:sx n="70" d="100"/>
          <a:sy n="70" d="100"/>
        </p:scale>
        <p:origin x="-2814" y="-9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24"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5D527A-25D9-4D24-ABD5-A33B6A70FA6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903BEFE-501A-40F8-B11D-2F41352B48B5}">
      <dgm:prSet phldrT="[Text]"/>
      <dgm:spPr>
        <a:xfrm>
          <a:off x="320040" y="206894"/>
          <a:ext cx="4480560" cy="413280"/>
        </a:xfrm>
      </dgm:spPr>
      <dgm:t>
        <a:bodyPr/>
        <a:lstStyle/>
        <a:p>
          <a:r>
            <a:rPr lang="en-US" smtClean="0">
              <a:latin typeface="Calibri"/>
              <a:ea typeface="+mn-ea"/>
              <a:cs typeface="+mn-cs"/>
            </a:rPr>
            <a:t>Mandatory Sustainment</a:t>
          </a:r>
          <a:endParaRPr lang="en-US" dirty="0">
            <a:latin typeface="Calibri"/>
            <a:ea typeface="+mn-ea"/>
            <a:cs typeface="+mn-cs"/>
          </a:endParaRPr>
        </a:p>
      </dgm:t>
    </dgm:pt>
    <dgm:pt modelId="{366FF425-EB75-4980-90D1-EDF36626CC42}" type="parTrans" cxnId="{045A6FAE-5C16-434C-876A-F7FCC7569B0F}">
      <dgm:prSet/>
      <dgm:spPr/>
      <dgm:t>
        <a:bodyPr/>
        <a:lstStyle/>
        <a:p>
          <a:endParaRPr lang="en-US"/>
        </a:p>
      </dgm:t>
    </dgm:pt>
    <dgm:pt modelId="{C6C0D95F-E7AE-420E-9116-F675577A550D}" type="sibTrans" cxnId="{045A6FAE-5C16-434C-876A-F7FCC7569B0F}">
      <dgm:prSet/>
      <dgm:spPr/>
      <dgm:t>
        <a:bodyPr/>
        <a:lstStyle/>
        <a:p>
          <a:endParaRPr lang="en-US"/>
        </a:p>
      </dgm:t>
    </dgm:pt>
    <dgm:pt modelId="{DE4FBB76-C7A0-4341-816B-DCCDC347A580}">
      <dgm:prSet phldrT="[Text]"/>
      <dgm:spPr>
        <a:xfrm>
          <a:off x="320040" y="1701884"/>
          <a:ext cx="4480560" cy="413280"/>
        </a:xfrm>
      </dgm:spPr>
      <dgm:t>
        <a:bodyPr/>
        <a:lstStyle/>
        <a:p>
          <a:r>
            <a:rPr lang="en-US" smtClean="0">
              <a:latin typeface="Calibri"/>
              <a:ea typeface="+mn-ea"/>
              <a:cs typeface="+mn-cs"/>
            </a:rPr>
            <a:t>IT Activations</a:t>
          </a:r>
          <a:endParaRPr lang="en-US" dirty="0">
            <a:latin typeface="Calibri"/>
            <a:ea typeface="+mn-ea"/>
            <a:cs typeface="+mn-cs"/>
          </a:endParaRPr>
        </a:p>
      </dgm:t>
    </dgm:pt>
    <dgm:pt modelId="{50C0D648-C921-4241-BF6F-B83D67BB358D}" type="parTrans" cxnId="{121512B7-B44D-4F0B-9EDB-AE66EDC6C098}">
      <dgm:prSet/>
      <dgm:spPr/>
      <dgm:t>
        <a:bodyPr/>
        <a:lstStyle/>
        <a:p>
          <a:endParaRPr lang="en-US"/>
        </a:p>
      </dgm:t>
    </dgm:pt>
    <dgm:pt modelId="{6C0C5FA0-5A29-4B69-91A8-F6ADB6BEE2C9}" type="sibTrans" cxnId="{121512B7-B44D-4F0B-9EDB-AE66EDC6C098}">
      <dgm:prSet/>
      <dgm:spPr/>
      <dgm:t>
        <a:bodyPr/>
        <a:lstStyle/>
        <a:p>
          <a:endParaRPr lang="en-US"/>
        </a:p>
      </dgm:t>
    </dgm:pt>
    <dgm:pt modelId="{73F0AE9F-6501-48CB-A090-209841DACA6F}">
      <dgm:prSet phldrT="[Text]"/>
      <dgm:spPr>
        <a:xfrm>
          <a:off x="320040" y="3677564"/>
          <a:ext cx="4480560" cy="413280"/>
        </a:xfrm>
      </dgm:spPr>
      <dgm:t>
        <a:bodyPr/>
        <a:lstStyle/>
        <a:p>
          <a:r>
            <a:rPr lang="en-US" smtClean="0">
              <a:latin typeface="Calibri"/>
              <a:ea typeface="+mn-ea"/>
              <a:cs typeface="+mn-cs"/>
            </a:rPr>
            <a:t>Marginal Sustainment</a:t>
          </a:r>
          <a:endParaRPr lang="en-US" dirty="0">
            <a:latin typeface="Calibri"/>
            <a:ea typeface="+mn-ea"/>
            <a:cs typeface="+mn-cs"/>
          </a:endParaRPr>
        </a:p>
      </dgm:t>
    </dgm:pt>
    <dgm:pt modelId="{67C5F407-7D8D-4273-940A-C91D2EC9BB41}" type="parTrans" cxnId="{3CA21F1C-B326-4D48-B4FC-003FA2EB1EF1}">
      <dgm:prSet/>
      <dgm:spPr/>
      <dgm:t>
        <a:bodyPr/>
        <a:lstStyle/>
        <a:p>
          <a:endParaRPr lang="en-US"/>
        </a:p>
      </dgm:t>
    </dgm:pt>
    <dgm:pt modelId="{A72C09AB-13A8-4226-BF4E-13C65AAC64D9}" type="sibTrans" cxnId="{3CA21F1C-B326-4D48-B4FC-003FA2EB1EF1}">
      <dgm:prSet/>
      <dgm:spPr/>
      <dgm:t>
        <a:bodyPr/>
        <a:lstStyle/>
        <a:p>
          <a:endParaRPr lang="en-US"/>
        </a:p>
      </dgm:t>
    </dgm:pt>
    <dgm:pt modelId="{72AE8B7B-5E2D-41E7-9EC1-214F1C6A264D}">
      <dgm:prSet/>
      <dgm:spPr>
        <a:xfrm>
          <a:off x="0" y="1908524"/>
          <a:ext cx="6400800" cy="815850"/>
        </a:xfrm>
      </dgm:spPr>
      <dgm:t>
        <a:bodyPr/>
        <a:lstStyle/>
        <a:p>
          <a:r>
            <a:rPr lang="en-US" smtClean="0">
              <a:latin typeface="Calibri"/>
              <a:ea typeface="+mn-ea"/>
              <a:cs typeface="+mn-cs"/>
            </a:rPr>
            <a:t>New construction/space renovation</a:t>
          </a:r>
          <a:endParaRPr lang="en-US" dirty="0">
            <a:latin typeface="Calibri"/>
            <a:ea typeface="+mn-ea"/>
            <a:cs typeface="+mn-cs"/>
          </a:endParaRPr>
        </a:p>
      </dgm:t>
    </dgm:pt>
    <dgm:pt modelId="{63AB7E69-E0FB-4768-8BF3-25D4F7718432}" type="parTrans" cxnId="{7A5435C3-52AA-4D07-8B20-B43020BB9427}">
      <dgm:prSet/>
      <dgm:spPr/>
      <dgm:t>
        <a:bodyPr/>
        <a:lstStyle/>
        <a:p>
          <a:endParaRPr lang="en-US"/>
        </a:p>
      </dgm:t>
    </dgm:pt>
    <dgm:pt modelId="{94BDF612-D7B4-46AC-BDE1-836B328E40CE}" type="sibTrans" cxnId="{7A5435C3-52AA-4D07-8B20-B43020BB9427}">
      <dgm:prSet/>
      <dgm:spPr/>
      <dgm:t>
        <a:bodyPr/>
        <a:lstStyle/>
        <a:p>
          <a:endParaRPr lang="en-US"/>
        </a:p>
      </dgm:t>
    </dgm:pt>
    <dgm:pt modelId="{0CC502F3-6414-4A7C-81D4-457A905486B5}">
      <dgm:prSet/>
      <dgm:spPr>
        <a:xfrm>
          <a:off x="0" y="413534"/>
          <a:ext cx="6400800" cy="1212750"/>
        </a:xfrm>
      </dgm:spPr>
      <dgm:t>
        <a:bodyPr/>
        <a:lstStyle/>
        <a:p>
          <a:r>
            <a:rPr lang="en-US" dirty="0" smtClean="0">
              <a:latin typeface="Calibri"/>
              <a:ea typeface="+mn-ea"/>
              <a:cs typeface="+mn-cs"/>
            </a:rPr>
            <a:t>Must pay bills (recurring costs) for telecommunications, SW licenses, HW maintenance agreements and IT support contracts</a:t>
          </a:r>
          <a:endParaRPr lang="en-US" dirty="0">
            <a:latin typeface="Calibri"/>
            <a:ea typeface="+mn-ea"/>
            <a:cs typeface="+mn-cs"/>
          </a:endParaRPr>
        </a:p>
      </dgm:t>
    </dgm:pt>
    <dgm:pt modelId="{658F635D-4C3E-4BD1-94AD-C23C7BD2D040}" type="parTrans" cxnId="{1F2CFA7D-4CE0-4C47-AD73-C761EDE7F954}">
      <dgm:prSet/>
      <dgm:spPr/>
      <dgm:t>
        <a:bodyPr/>
        <a:lstStyle/>
        <a:p>
          <a:endParaRPr lang="en-US"/>
        </a:p>
      </dgm:t>
    </dgm:pt>
    <dgm:pt modelId="{36E5862C-CC90-434C-8143-4829D341CCFC}" type="sibTrans" cxnId="{1F2CFA7D-4CE0-4C47-AD73-C761EDE7F954}">
      <dgm:prSet/>
      <dgm:spPr/>
      <dgm:t>
        <a:bodyPr/>
        <a:lstStyle/>
        <a:p>
          <a:endParaRPr lang="en-US"/>
        </a:p>
      </dgm:t>
    </dgm:pt>
    <dgm:pt modelId="{54847C05-1B9F-40B8-B8F2-680F658F37EE}">
      <dgm:prSet/>
      <dgm:spPr>
        <a:xfrm>
          <a:off x="0" y="1908524"/>
          <a:ext cx="6400800" cy="815850"/>
        </a:xfrm>
      </dgm:spPr>
      <dgm:t>
        <a:bodyPr/>
        <a:lstStyle/>
        <a:p>
          <a:r>
            <a:rPr lang="en-US" smtClean="0">
              <a:latin typeface="Calibri"/>
              <a:ea typeface="+mn-ea"/>
              <a:cs typeface="+mn-cs"/>
            </a:rPr>
            <a:t>Supports new hires and services</a:t>
          </a:r>
          <a:endParaRPr lang="en-US" dirty="0">
            <a:latin typeface="Calibri"/>
            <a:ea typeface="+mn-ea"/>
            <a:cs typeface="+mn-cs"/>
          </a:endParaRPr>
        </a:p>
      </dgm:t>
    </dgm:pt>
    <dgm:pt modelId="{CFBAF3D5-56F8-471E-94FD-747FCCC1D1D7}" type="parTrans" cxnId="{FC177921-65CC-428D-8DA6-E906712FA502}">
      <dgm:prSet/>
      <dgm:spPr/>
      <dgm:t>
        <a:bodyPr/>
        <a:lstStyle/>
        <a:p>
          <a:endParaRPr lang="en-US"/>
        </a:p>
      </dgm:t>
    </dgm:pt>
    <dgm:pt modelId="{03100989-2C98-451E-BE31-4BF746142551}" type="sibTrans" cxnId="{FC177921-65CC-428D-8DA6-E906712FA502}">
      <dgm:prSet/>
      <dgm:spPr/>
      <dgm:t>
        <a:bodyPr/>
        <a:lstStyle/>
        <a:p>
          <a:endParaRPr lang="en-US"/>
        </a:p>
      </dgm:t>
    </dgm:pt>
    <dgm:pt modelId="{26BA470F-00A6-4FE6-A481-9014871160D6}">
      <dgm:prSet phldrT="[Text]"/>
      <dgm:spPr>
        <a:xfrm>
          <a:off x="320040" y="2799974"/>
          <a:ext cx="4480560" cy="413280"/>
        </a:xfrm>
      </dgm:spPr>
      <dgm:t>
        <a:bodyPr/>
        <a:lstStyle/>
        <a:p>
          <a:r>
            <a:rPr lang="en-US" smtClean="0">
              <a:latin typeface="Calibri"/>
              <a:ea typeface="+mn-ea"/>
              <a:cs typeface="+mn-cs"/>
            </a:rPr>
            <a:t>Information Security</a:t>
          </a:r>
          <a:endParaRPr lang="en-US" dirty="0">
            <a:latin typeface="Calibri"/>
            <a:ea typeface="+mn-ea"/>
            <a:cs typeface="+mn-cs"/>
          </a:endParaRPr>
        </a:p>
      </dgm:t>
    </dgm:pt>
    <dgm:pt modelId="{958C8215-E6FE-4438-BC06-4CD2F25999C5}" type="parTrans" cxnId="{B7DB44FC-AFA5-4A9E-8DD0-892BD80CF595}">
      <dgm:prSet/>
      <dgm:spPr/>
      <dgm:t>
        <a:bodyPr/>
        <a:lstStyle/>
        <a:p>
          <a:endParaRPr lang="en-US"/>
        </a:p>
      </dgm:t>
    </dgm:pt>
    <dgm:pt modelId="{ABBE177C-7551-439B-BDFE-AEBD14BCE9DE}" type="sibTrans" cxnId="{B7DB44FC-AFA5-4A9E-8DD0-892BD80CF595}">
      <dgm:prSet/>
      <dgm:spPr/>
      <dgm:t>
        <a:bodyPr/>
        <a:lstStyle/>
        <a:p>
          <a:endParaRPr lang="en-US"/>
        </a:p>
      </dgm:t>
    </dgm:pt>
    <dgm:pt modelId="{FDC6C205-7387-4F6A-A73C-08BC9FEFAB84}">
      <dgm:prSet phldrT="[Text]"/>
      <dgm:spPr>
        <a:xfrm>
          <a:off x="0" y="3006614"/>
          <a:ext cx="6400800" cy="595350"/>
        </a:xfrm>
      </dgm:spPr>
      <dgm:t>
        <a:bodyPr/>
        <a:lstStyle/>
        <a:p>
          <a:r>
            <a:rPr lang="en-US" smtClean="0"/>
            <a:t>Supports VA IT Security Programs and their services and tools needed to protect sensitive Veteran and employee information</a:t>
          </a:r>
          <a:endParaRPr lang="en-US" dirty="0">
            <a:latin typeface="Calibri"/>
            <a:ea typeface="+mn-ea"/>
            <a:cs typeface="+mn-cs"/>
          </a:endParaRPr>
        </a:p>
      </dgm:t>
    </dgm:pt>
    <dgm:pt modelId="{2325E100-E1FC-457D-BF45-4EC1DC6CC61B}" type="parTrans" cxnId="{C72F8395-DB15-4703-91EE-FFF9DEF71FAB}">
      <dgm:prSet/>
      <dgm:spPr/>
      <dgm:t>
        <a:bodyPr/>
        <a:lstStyle/>
        <a:p>
          <a:endParaRPr lang="en-US"/>
        </a:p>
      </dgm:t>
    </dgm:pt>
    <dgm:pt modelId="{64235284-4E37-4B1D-B9DC-ED96E262542D}" type="sibTrans" cxnId="{C72F8395-DB15-4703-91EE-FFF9DEF71FAB}">
      <dgm:prSet/>
      <dgm:spPr/>
      <dgm:t>
        <a:bodyPr/>
        <a:lstStyle/>
        <a:p>
          <a:endParaRPr lang="en-US"/>
        </a:p>
      </dgm:t>
    </dgm:pt>
    <dgm:pt modelId="{C4C00ECC-B6DE-4DBB-AF98-68EC226D9E1D}">
      <dgm:prSet/>
      <dgm:spPr/>
      <dgm:t>
        <a:bodyPr/>
        <a:lstStyle/>
        <a:p>
          <a:r>
            <a:rPr lang="en-US" smtClean="0">
              <a:latin typeface="Calibri"/>
              <a:ea typeface="+mn-ea"/>
              <a:cs typeface="+mn-cs"/>
            </a:rPr>
            <a:t>Supports existing Infrastructure Stack</a:t>
          </a:r>
          <a:endParaRPr lang="en-US" dirty="0">
            <a:latin typeface="Calibri"/>
            <a:ea typeface="+mn-ea"/>
            <a:cs typeface="+mn-cs"/>
          </a:endParaRPr>
        </a:p>
      </dgm:t>
    </dgm:pt>
    <dgm:pt modelId="{0A0BD3CB-1432-4D45-9AB2-A46117E95308}" type="parTrans" cxnId="{0FC7BE2F-4410-4D90-AD36-23D95261D420}">
      <dgm:prSet/>
      <dgm:spPr/>
      <dgm:t>
        <a:bodyPr/>
        <a:lstStyle/>
        <a:p>
          <a:endParaRPr lang="en-US"/>
        </a:p>
      </dgm:t>
    </dgm:pt>
    <dgm:pt modelId="{31014B3E-2239-4794-A96B-7162AB522B44}" type="sibTrans" cxnId="{0FC7BE2F-4410-4D90-AD36-23D95261D420}">
      <dgm:prSet/>
      <dgm:spPr/>
      <dgm:t>
        <a:bodyPr/>
        <a:lstStyle/>
        <a:p>
          <a:endParaRPr lang="en-US"/>
        </a:p>
      </dgm:t>
    </dgm:pt>
    <dgm:pt modelId="{480A6E07-E4EF-4A5A-BA73-93BFDC7F922C}">
      <dgm:prSet/>
      <dgm:spPr/>
      <dgm:t>
        <a:bodyPr/>
        <a:lstStyle/>
        <a:p>
          <a:r>
            <a:rPr lang="en-US" smtClean="0">
              <a:latin typeface="Calibri"/>
              <a:ea typeface="+mn-ea"/>
              <a:cs typeface="+mn-cs"/>
            </a:rPr>
            <a:t>Must pay bills to support new software development into production</a:t>
          </a:r>
          <a:endParaRPr lang="en-US" dirty="0">
            <a:latin typeface="Calibri"/>
            <a:ea typeface="+mn-ea"/>
            <a:cs typeface="+mn-cs"/>
          </a:endParaRPr>
        </a:p>
      </dgm:t>
    </dgm:pt>
    <dgm:pt modelId="{EA921BDE-0B8B-4FBD-84D8-A40738472C7A}" type="parTrans" cxnId="{945F8831-58CA-4476-AB98-3F839AB439D9}">
      <dgm:prSet/>
      <dgm:spPr/>
      <dgm:t>
        <a:bodyPr/>
        <a:lstStyle/>
        <a:p>
          <a:endParaRPr lang="en-US"/>
        </a:p>
      </dgm:t>
    </dgm:pt>
    <dgm:pt modelId="{1FD78286-A1EF-4A7F-B7A8-14452B352639}" type="sibTrans" cxnId="{945F8831-58CA-4476-AB98-3F839AB439D9}">
      <dgm:prSet/>
      <dgm:spPr/>
      <dgm:t>
        <a:bodyPr/>
        <a:lstStyle/>
        <a:p>
          <a:endParaRPr lang="en-US"/>
        </a:p>
      </dgm:t>
    </dgm:pt>
    <dgm:pt modelId="{984A564A-8354-4D33-8CEE-39C5A7BDA490}">
      <dgm:prSet/>
      <dgm:spPr/>
      <dgm:t>
        <a:bodyPr/>
        <a:lstStyle/>
        <a:p>
          <a:r>
            <a:rPr lang="en-US" smtClean="0">
              <a:latin typeface="Calibri"/>
              <a:ea typeface="+mn-ea"/>
              <a:cs typeface="+mn-cs"/>
            </a:rPr>
            <a:t>Discretionary Sustainment</a:t>
          </a:r>
          <a:endParaRPr lang="en-US" dirty="0">
            <a:latin typeface="Calibri"/>
            <a:ea typeface="+mn-ea"/>
            <a:cs typeface="+mn-cs"/>
          </a:endParaRPr>
        </a:p>
      </dgm:t>
    </dgm:pt>
    <dgm:pt modelId="{D952674F-4D77-4B3B-ADAA-D6972A0DC89E}" type="parTrans" cxnId="{3A03D5C7-709F-47F1-8C0B-1FF948418AFB}">
      <dgm:prSet/>
      <dgm:spPr/>
      <dgm:t>
        <a:bodyPr/>
        <a:lstStyle/>
        <a:p>
          <a:endParaRPr lang="en-US"/>
        </a:p>
      </dgm:t>
    </dgm:pt>
    <dgm:pt modelId="{B9AAC1A6-8C6C-4366-87EC-4F2BC5DBE2EB}" type="sibTrans" cxnId="{3A03D5C7-709F-47F1-8C0B-1FF948418AFB}">
      <dgm:prSet/>
      <dgm:spPr/>
      <dgm:t>
        <a:bodyPr/>
        <a:lstStyle/>
        <a:p>
          <a:endParaRPr lang="en-US"/>
        </a:p>
      </dgm:t>
    </dgm:pt>
    <dgm:pt modelId="{E222866A-0939-40E0-9CFF-496F3588F3BD}">
      <dgm:prSet/>
      <dgm:spPr>
        <a:xfrm>
          <a:off x="0" y="3884204"/>
          <a:ext cx="6400800" cy="1014300"/>
        </a:xfrm>
      </dgm:spPr>
      <dgm:t>
        <a:bodyPr/>
        <a:lstStyle/>
        <a:p>
          <a:r>
            <a:rPr lang="en-US" smtClean="0">
              <a:latin typeface="Calibri"/>
              <a:ea typeface="+mn-ea"/>
              <a:cs typeface="+mn-cs"/>
            </a:rPr>
            <a:t>Lifecycle Management – refresh of HW commodities “beyond useful lifespan”, PBX, other HW commodities</a:t>
          </a:r>
          <a:endParaRPr lang="en-US" dirty="0">
            <a:latin typeface="Calibri"/>
            <a:ea typeface="+mn-ea"/>
            <a:cs typeface="+mn-cs"/>
          </a:endParaRPr>
        </a:p>
      </dgm:t>
    </dgm:pt>
    <dgm:pt modelId="{9802B237-A70B-422E-B5F6-6759FC0ADDA5}" type="parTrans" cxnId="{E99346DF-A6A6-4D6E-BB68-D5B475AB12B1}">
      <dgm:prSet/>
      <dgm:spPr/>
      <dgm:t>
        <a:bodyPr/>
        <a:lstStyle/>
        <a:p>
          <a:endParaRPr lang="en-US"/>
        </a:p>
      </dgm:t>
    </dgm:pt>
    <dgm:pt modelId="{599DD910-36EF-473E-9D0D-DA9C9ED586BE}" type="sibTrans" cxnId="{E99346DF-A6A6-4D6E-BB68-D5B475AB12B1}">
      <dgm:prSet/>
      <dgm:spPr/>
      <dgm:t>
        <a:bodyPr/>
        <a:lstStyle/>
        <a:p>
          <a:endParaRPr lang="en-US"/>
        </a:p>
      </dgm:t>
    </dgm:pt>
    <dgm:pt modelId="{078BEB71-6A09-48AE-8132-57BF61CDFC3E}">
      <dgm:prSet/>
      <dgm:spPr/>
      <dgm:t>
        <a:bodyPr/>
        <a:lstStyle/>
        <a:p>
          <a:r>
            <a:rPr lang="en-US" smtClean="0">
              <a:latin typeface="Calibri"/>
              <a:ea typeface="+mn-ea"/>
              <a:cs typeface="+mn-cs"/>
            </a:rPr>
            <a:t>Platform upgrade for outmoded systems (i.e., replacement of Exchange E-mail messaging system)</a:t>
          </a:r>
          <a:endParaRPr lang="en-US" dirty="0">
            <a:latin typeface="Calibri"/>
            <a:ea typeface="+mn-ea"/>
            <a:cs typeface="+mn-cs"/>
          </a:endParaRPr>
        </a:p>
      </dgm:t>
    </dgm:pt>
    <dgm:pt modelId="{0ED3E85F-6DD9-45DB-9598-CA7BE6D692DA}" type="parTrans" cxnId="{B7143BE4-3D30-435E-8079-A9B020E33FBC}">
      <dgm:prSet/>
      <dgm:spPr/>
      <dgm:t>
        <a:bodyPr/>
        <a:lstStyle/>
        <a:p>
          <a:endParaRPr lang="en-US"/>
        </a:p>
      </dgm:t>
    </dgm:pt>
    <dgm:pt modelId="{B0C0C451-C69A-4BE4-9B5B-10F1B10EAEF9}" type="sibTrans" cxnId="{B7143BE4-3D30-435E-8079-A9B020E33FBC}">
      <dgm:prSet/>
      <dgm:spPr/>
      <dgm:t>
        <a:bodyPr/>
        <a:lstStyle/>
        <a:p>
          <a:endParaRPr lang="en-US"/>
        </a:p>
      </dgm:t>
    </dgm:pt>
    <dgm:pt modelId="{4FF2AA84-E069-4242-8CB5-499B241BB17D}">
      <dgm:prSet/>
      <dgm:spPr/>
      <dgm:t>
        <a:bodyPr/>
        <a:lstStyle/>
        <a:p>
          <a:r>
            <a:rPr lang="en-US" baseline="0" dirty="0" smtClean="0">
              <a:solidFill>
                <a:schemeClr val="bg1"/>
              </a:solidFill>
              <a:latin typeface="Calibri"/>
              <a:ea typeface="+mn-ea"/>
              <a:cs typeface="+mn-cs"/>
            </a:rPr>
            <a:t>Staffing &amp; Administration</a:t>
          </a:r>
          <a:endParaRPr lang="en-US" baseline="0" dirty="0">
            <a:solidFill>
              <a:schemeClr val="bg1"/>
            </a:solidFill>
            <a:latin typeface="Calibri"/>
            <a:ea typeface="+mn-ea"/>
            <a:cs typeface="+mn-cs"/>
          </a:endParaRPr>
        </a:p>
      </dgm:t>
    </dgm:pt>
    <dgm:pt modelId="{44E129E1-7C07-48D0-9934-06AC8226D332}" type="parTrans" cxnId="{E0BF00F4-4395-4E80-8E8D-9A46CBB0A8AF}">
      <dgm:prSet/>
      <dgm:spPr/>
      <dgm:t>
        <a:bodyPr/>
        <a:lstStyle/>
        <a:p>
          <a:endParaRPr lang="en-US"/>
        </a:p>
      </dgm:t>
    </dgm:pt>
    <dgm:pt modelId="{3C7EFCA4-84DC-4446-AD50-B0921005085F}" type="sibTrans" cxnId="{E0BF00F4-4395-4E80-8E8D-9A46CBB0A8AF}">
      <dgm:prSet/>
      <dgm:spPr/>
      <dgm:t>
        <a:bodyPr/>
        <a:lstStyle/>
        <a:p>
          <a:endParaRPr lang="en-US"/>
        </a:p>
      </dgm:t>
    </dgm:pt>
    <dgm:pt modelId="{E273F175-5E7F-4670-86B6-47B8594B5140}">
      <dgm:prSet phldrT="[Text]"/>
      <dgm:spPr>
        <a:xfrm>
          <a:off x="320040" y="206894"/>
          <a:ext cx="4480560" cy="413280"/>
        </a:xfrm>
      </dgm:spPr>
      <dgm:t>
        <a:bodyPr/>
        <a:lstStyle/>
        <a:p>
          <a:r>
            <a:rPr lang="en-US" dirty="0" smtClean="0">
              <a:latin typeface="Calibri"/>
              <a:ea typeface="+mn-ea"/>
              <a:cs typeface="+mn-cs"/>
            </a:rPr>
            <a:t>Covers development, modernization and enhancements (DME) of projects</a:t>
          </a:r>
          <a:endParaRPr lang="en-US" dirty="0">
            <a:latin typeface="Calibri"/>
            <a:ea typeface="+mn-ea"/>
            <a:cs typeface="+mn-cs"/>
          </a:endParaRPr>
        </a:p>
      </dgm:t>
    </dgm:pt>
    <dgm:pt modelId="{9D5ED931-DB3E-4563-95B7-DFAB915543E8}">
      <dgm:prSet phldrT="[Text]"/>
      <dgm:spPr>
        <a:xfrm>
          <a:off x="320040" y="206894"/>
          <a:ext cx="4480560" cy="413280"/>
        </a:xfrm>
      </dgm:spPr>
      <dgm:t>
        <a:bodyPr/>
        <a:lstStyle/>
        <a:p>
          <a:r>
            <a:rPr lang="en-US" smtClean="0">
              <a:latin typeface="Calibri"/>
              <a:ea typeface="+mn-ea"/>
              <a:cs typeface="+mn-cs"/>
            </a:rPr>
            <a:t>Development, Modernization &amp; Enhancement (DME)</a:t>
          </a:r>
          <a:endParaRPr lang="en-US" dirty="0">
            <a:latin typeface="Calibri"/>
            <a:ea typeface="+mn-ea"/>
            <a:cs typeface="+mn-cs"/>
          </a:endParaRPr>
        </a:p>
      </dgm:t>
    </dgm:pt>
    <dgm:pt modelId="{36BD8B7B-1E32-4F26-9EB2-DAD51A2354FB}" type="sibTrans" cxnId="{51A27F9C-0A54-4655-A54B-D0B9CD0D4CD3}">
      <dgm:prSet/>
      <dgm:spPr/>
      <dgm:t>
        <a:bodyPr/>
        <a:lstStyle/>
        <a:p>
          <a:endParaRPr lang="en-US"/>
        </a:p>
      </dgm:t>
    </dgm:pt>
    <dgm:pt modelId="{19D20CFB-8156-4723-8FEB-BFEF8B91C6DC}" type="parTrans" cxnId="{51A27F9C-0A54-4655-A54B-D0B9CD0D4CD3}">
      <dgm:prSet/>
      <dgm:spPr/>
      <dgm:t>
        <a:bodyPr/>
        <a:lstStyle/>
        <a:p>
          <a:endParaRPr lang="en-US"/>
        </a:p>
      </dgm:t>
    </dgm:pt>
    <dgm:pt modelId="{5DE1A024-046D-4844-9FC3-C21DB24BD677}" type="sibTrans" cxnId="{1BE099E1-7B23-4251-AF19-A4A8B30F4437}">
      <dgm:prSet/>
      <dgm:spPr/>
      <dgm:t>
        <a:bodyPr/>
        <a:lstStyle/>
        <a:p>
          <a:endParaRPr lang="en-US"/>
        </a:p>
      </dgm:t>
    </dgm:pt>
    <dgm:pt modelId="{97077891-05B3-47F4-9615-990D4BFF6C8A}" type="parTrans" cxnId="{1BE099E1-7B23-4251-AF19-A4A8B30F4437}">
      <dgm:prSet/>
      <dgm:spPr/>
      <dgm:t>
        <a:bodyPr/>
        <a:lstStyle/>
        <a:p>
          <a:endParaRPr lang="en-US"/>
        </a:p>
      </dgm:t>
    </dgm:pt>
    <dgm:pt modelId="{BB33334D-4C5E-4504-A3E4-DC0B6652BC5F}">
      <dgm:prSet/>
      <dgm:spPr/>
      <dgm:t>
        <a:bodyPr/>
        <a:lstStyle/>
        <a:p>
          <a:r>
            <a:rPr lang="en-US" baseline="0" dirty="0" smtClean="0">
              <a:solidFill>
                <a:schemeClr val="tx1"/>
              </a:solidFill>
              <a:latin typeface="Calibri"/>
              <a:ea typeface="+mn-ea"/>
              <a:cs typeface="+mn-cs"/>
            </a:rPr>
            <a:t>Majority budget is devoted to salaries and benefits</a:t>
          </a:r>
          <a:endParaRPr lang="en-US" baseline="0" dirty="0">
            <a:solidFill>
              <a:schemeClr val="tx1"/>
            </a:solidFill>
            <a:latin typeface="Calibri"/>
            <a:ea typeface="+mn-ea"/>
            <a:cs typeface="+mn-cs"/>
          </a:endParaRPr>
        </a:p>
      </dgm:t>
    </dgm:pt>
    <dgm:pt modelId="{0A97F8A4-D45A-4267-AC1D-61601ABB1EDC}" type="parTrans" cxnId="{8814339A-9955-45AA-9A8C-1DD2AFB27039}">
      <dgm:prSet/>
      <dgm:spPr/>
      <dgm:t>
        <a:bodyPr/>
        <a:lstStyle/>
        <a:p>
          <a:endParaRPr lang="en-US"/>
        </a:p>
      </dgm:t>
    </dgm:pt>
    <dgm:pt modelId="{D54144B4-7454-4E5C-8D98-5AE06E4E8182}" type="sibTrans" cxnId="{8814339A-9955-45AA-9A8C-1DD2AFB27039}">
      <dgm:prSet/>
      <dgm:spPr/>
      <dgm:t>
        <a:bodyPr/>
        <a:lstStyle/>
        <a:p>
          <a:endParaRPr lang="en-US"/>
        </a:p>
      </dgm:t>
    </dgm:pt>
    <dgm:pt modelId="{1E7E5826-24DC-4C2E-9759-24C95DD31A40}">
      <dgm:prSet/>
      <dgm:spPr/>
      <dgm:t>
        <a:bodyPr/>
        <a:lstStyle/>
        <a:p>
          <a:r>
            <a:rPr lang="en-US" baseline="0" dirty="0" smtClean="0">
              <a:solidFill>
                <a:schemeClr val="tx1"/>
              </a:solidFill>
              <a:latin typeface="Calibri"/>
              <a:ea typeface="+mn-ea"/>
              <a:cs typeface="+mn-cs"/>
            </a:rPr>
            <a:t>In addition, funds the mass transit benefits program and worker’s compensation related to OIT employees</a:t>
          </a:r>
          <a:endParaRPr lang="en-US" baseline="0" dirty="0">
            <a:solidFill>
              <a:schemeClr val="tx1"/>
            </a:solidFill>
            <a:latin typeface="Calibri"/>
            <a:ea typeface="+mn-ea"/>
            <a:cs typeface="+mn-cs"/>
          </a:endParaRPr>
        </a:p>
      </dgm:t>
    </dgm:pt>
    <dgm:pt modelId="{0A883125-3178-45C4-BF7E-D0C28E933779}" type="parTrans" cxnId="{AF090EA3-2A89-4DF3-80F2-BF8895D404FF}">
      <dgm:prSet/>
      <dgm:spPr/>
      <dgm:t>
        <a:bodyPr/>
        <a:lstStyle/>
        <a:p>
          <a:endParaRPr lang="en-US"/>
        </a:p>
      </dgm:t>
    </dgm:pt>
    <dgm:pt modelId="{E2444E1B-9F01-49F7-ADDA-C3E75B8723AC}" type="sibTrans" cxnId="{AF090EA3-2A89-4DF3-80F2-BF8895D404FF}">
      <dgm:prSet/>
      <dgm:spPr/>
      <dgm:t>
        <a:bodyPr/>
        <a:lstStyle/>
        <a:p>
          <a:endParaRPr lang="en-US"/>
        </a:p>
      </dgm:t>
    </dgm:pt>
    <dgm:pt modelId="{304A373C-2AF1-49FD-A8EB-019BABFCCAA0}">
      <dgm:prSet/>
      <dgm:spPr/>
      <dgm:t>
        <a:bodyPr/>
        <a:lstStyle/>
        <a:p>
          <a:r>
            <a:rPr lang="en-US" baseline="0" dirty="0" smtClean="0">
              <a:solidFill>
                <a:schemeClr val="tx1"/>
              </a:solidFill>
              <a:latin typeface="Calibri"/>
              <a:ea typeface="+mn-ea"/>
              <a:cs typeface="+mn-cs"/>
            </a:rPr>
            <a:t>Remaining funding is for travel, training, administrative support contracts, leases (including those supporting data centers), as well as office equipment and supplies</a:t>
          </a:r>
          <a:endParaRPr lang="en-US" baseline="0" dirty="0">
            <a:solidFill>
              <a:schemeClr val="tx1"/>
            </a:solidFill>
            <a:latin typeface="Calibri"/>
            <a:ea typeface="+mn-ea"/>
            <a:cs typeface="+mn-cs"/>
          </a:endParaRPr>
        </a:p>
      </dgm:t>
    </dgm:pt>
    <dgm:pt modelId="{FA3447EE-36AA-4668-81D9-5CC5A7AEDAA5}" type="parTrans" cxnId="{1F7AE742-4AE2-45D1-A7AF-CECB01C30FE3}">
      <dgm:prSet/>
      <dgm:spPr/>
      <dgm:t>
        <a:bodyPr/>
        <a:lstStyle/>
        <a:p>
          <a:endParaRPr lang="en-US"/>
        </a:p>
      </dgm:t>
    </dgm:pt>
    <dgm:pt modelId="{E660EE33-BAF4-434D-9027-A6B92E45D780}" type="sibTrans" cxnId="{1F7AE742-4AE2-45D1-A7AF-CECB01C30FE3}">
      <dgm:prSet/>
      <dgm:spPr/>
      <dgm:t>
        <a:bodyPr/>
        <a:lstStyle/>
        <a:p>
          <a:endParaRPr lang="en-US"/>
        </a:p>
      </dgm:t>
    </dgm:pt>
    <dgm:pt modelId="{003409E9-C572-4DC2-A55C-B6A3967DEC3B}" type="pres">
      <dgm:prSet presAssocID="{3C5D527A-25D9-4D24-ABD5-A33B6A70FA6F}" presName="linear" presStyleCnt="0">
        <dgm:presLayoutVars>
          <dgm:dir/>
          <dgm:animLvl val="lvl"/>
          <dgm:resizeHandles val="exact"/>
        </dgm:presLayoutVars>
      </dgm:prSet>
      <dgm:spPr/>
      <dgm:t>
        <a:bodyPr/>
        <a:lstStyle/>
        <a:p>
          <a:endParaRPr lang="en-US"/>
        </a:p>
      </dgm:t>
    </dgm:pt>
    <dgm:pt modelId="{402FDEDD-758C-41D1-9AEC-9A15F669182A}" type="pres">
      <dgm:prSet presAssocID="{9D5ED931-DB3E-4563-95B7-DFAB915543E8}" presName="parentLin" presStyleCnt="0"/>
      <dgm:spPr/>
      <dgm:t>
        <a:bodyPr/>
        <a:lstStyle/>
        <a:p>
          <a:endParaRPr lang="en-US"/>
        </a:p>
      </dgm:t>
    </dgm:pt>
    <dgm:pt modelId="{61F0935C-610C-4294-A543-395C12D2C61B}" type="pres">
      <dgm:prSet presAssocID="{9D5ED931-DB3E-4563-95B7-DFAB915543E8}" presName="parentLeftMargin" presStyleLbl="node1" presStyleIdx="0" presStyleCnt="7"/>
      <dgm:spPr/>
      <dgm:t>
        <a:bodyPr/>
        <a:lstStyle/>
        <a:p>
          <a:endParaRPr lang="en-US"/>
        </a:p>
      </dgm:t>
    </dgm:pt>
    <dgm:pt modelId="{AEAE3D3B-0663-4A12-8860-F9D120DC31B1}" type="pres">
      <dgm:prSet presAssocID="{9D5ED931-DB3E-4563-95B7-DFAB915543E8}" presName="parentText" presStyleLbl="node1" presStyleIdx="0" presStyleCnt="7">
        <dgm:presLayoutVars>
          <dgm:chMax val="0"/>
          <dgm:bulletEnabled val="1"/>
        </dgm:presLayoutVars>
      </dgm:prSet>
      <dgm:spPr/>
      <dgm:t>
        <a:bodyPr/>
        <a:lstStyle/>
        <a:p>
          <a:endParaRPr lang="en-US"/>
        </a:p>
      </dgm:t>
    </dgm:pt>
    <dgm:pt modelId="{DAFA7AAD-1534-4736-A6D7-E5F19807B5FF}" type="pres">
      <dgm:prSet presAssocID="{9D5ED931-DB3E-4563-95B7-DFAB915543E8}" presName="negativeSpace" presStyleCnt="0"/>
      <dgm:spPr/>
      <dgm:t>
        <a:bodyPr/>
        <a:lstStyle/>
        <a:p>
          <a:endParaRPr lang="en-US"/>
        </a:p>
      </dgm:t>
    </dgm:pt>
    <dgm:pt modelId="{53E99BA2-039B-430C-9F1D-302E3C1B4E3D}" type="pres">
      <dgm:prSet presAssocID="{9D5ED931-DB3E-4563-95B7-DFAB915543E8}" presName="childText" presStyleLbl="conFgAcc1" presStyleIdx="0" presStyleCnt="7">
        <dgm:presLayoutVars>
          <dgm:bulletEnabled val="1"/>
        </dgm:presLayoutVars>
      </dgm:prSet>
      <dgm:spPr/>
      <dgm:t>
        <a:bodyPr/>
        <a:lstStyle/>
        <a:p>
          <a:endParaRPr lang="en-US"/>
        </a:p>
      </dgm:t>
    </dgm:pt>
    <dgm:pt modelId="{EF163142-FD2E-461F-B3E3-1950A0A3DC34}" type="pres">
      <dgm:prSet presAssocID="{36BD8B7B-1E32-4F26-9EB2-DAD51A2354FB}" presName="spaceBetweenRectangles" presStyleCnt="0"/>
      <dgm:spPr/>
      <dgm:t>
        <a:bodyPr/>
        <a:lstStyle/>
        <a:p>
          <a:endParaRPr lang="en-US"/>
        </a:p>
      </dgm:t>
    </dgm:pt>
    <dgm:pt modelId="{CCE79EEA-2840-4052-A3B9-D64F859FC5DC}" type="pres">
      <dgm:prSet presAssocID="{F903BEFE-501A-40F8-B11D-2F41352B48B5}" presName="parentLin" presStyleCnt="0"/>
      <dgm:spPr/>
      <dgm:t>
        <a:bodyPr/>
        <a:lstStyle/>
        <a:p>
          <a:endParaRPr lang="en-US"/>
        </a:p>
      </dgm:t>
    </dgm:pt>
    <dgm:pt modelId="{396B3AB7-7908-4B6B-92AE-5F056054C7AD}" type="pres">
      <dgm:prSet presAssocID="{F903BEFE-501A-40F8-B11D-2F41352B48B5}" presName="parentLeftMargin" presStyleLbl="node1" presStyleIdx="0" presStyleCnt="7"/>
      <dgm:spPr>
        <a:prstGeom prst="roundRect">
          <a:avLst/>
        </a:prstGeom>
      </dgm:spPr>
      <dgm:t>
        <a:bodyPr/>
        <a:lstStyle/>
        <a:p>
          <a:endParaRPr lang="en-US"/>
        </a:p>
      </dgm:t>
    </dgm:pt>
    <dgm:pt modelId="{06FCBE88-3F17-47BF-80F6-FB6DC3F87A56}" type="pres">
      <dgm:prSet presAssocID="{F903BEFE-501A-40F8-B11D-2F41352B48B5}" presName="parentText" presStyleLbl="node1" presStyleIdx="1" presStyleCnt="7">
        <dgm:presLayoutVars>
          <dgm:chMax val="0"/>
          <dgm:bulletEnabled val="1"/>
        </dgm:presLayoutVars>
      </dgm:prSet>
      <dgm:spPr/>
      <dgm:t>
        <a:bodyPr/>
        <a:lstStyle/>
        <a:p>
          <a:endParaRPr lang="en-US"/>
        </a:p>
      </dgm:t>
    </dgm:pt>
    <dgm:pt modelId="{3AD67478-249F-4EF2-9503-52F67E359423}" type="pres">
      <dgm:prSet presAssocID="{F903BEFE-501A-40F8-B11D-2F41352B48B5}" presName="negativeSpace" presStyleCnt="0"/>
      <dgm:spPr/>
      <dgm:t>
        <a:bodyPr/>
        <a:lstStyle/>
        <a:p>
          <a:endParaRPr lang="en-US"/>
        </a:p>
      </dgm:t>
    </dgm:pt>
    <dgm:pt modelId="{C720CFAF-A377-407B-B63C-63EA375152F5}" type="pres">
      <dgm:prSet presAssocID="{F903BEFE-501A-40F8-B11D-2F41352B48B5}" presName="childText" presStyleLbl="conFgAcc1" presStyleIdx="1" presStyleCnt="7">
        <dgm:presLayoutVars>
          <dgm:bulletEnabled val="1"/>
        </dgm:presLayoutVars>
      </dgm:prSet>
      <dgm:spPr>
        <a:prstGeom prst="rect">
          <a:avLst/>
        </a:prstGeom>
      </dgm:spPr>
      <dgm:t>
        <a:bodyPr/>
        <a:lstStyle/>
        <a:p>
          <a:endParaRPr lang="en-US"/>
        </a:p>
      </dgm:t>
    </dgm:pt>
    <dgm:pt modelId="{1F1A2474-12FC-4C46-8950-B0D6F4B8F31C}" type="pres">
      <dgm:prSet presAssocID="{C6C0D95F-E7AE-420E-9116-F675577A550D}" presName="spaceBetweenRectangles" presStyleCnt="0"/>
      <dgm:spPr/>
      <dgm:t>
        <a:bodyPr/>
        <a:lstStyle/>
        <a:p>
          <a:endParaRPr lang="en-US"/>
        </a:p>
      </dgm:t>
    </dgm:pt>
    <dgm:pt modelId="{14479D10-EC4E-4E48-BE2B-E2345E86C272}" type="pres">
      <dgm:prSet presAssocID="{DE4FBB76-C7A0-4341-816B-DCCDC347A580}" presName="parentLin" presStyleCnt="0"/>
      <dgm:spPr/>
      <dgm:t>
        <a:bodyPr/>
        <a:lstStyle/>
        <a:p>
          <a:endParaRPr lang="en-US"/>
        </a:p>
      </dgm:t>
    </dgm:pt>
    <dgm:pt modelId="{CA675BC0-4BEA-411B-B768-0F6B8C87B44E}" type="pres">
      <dgm:prSet presAssocID="{DE4FBB76-C7A0-4341-816B-DCCDC347A580}" presName="parentLeftMargin" presStyleLbl="node1" presStyleIdx="1" presStyleCnt="7"/>
      <dgm:spPr>
        <a:prstGeom prst="roundRect">
          <a:avLst/>
        </a:prstGeom>
      </dgm:spPr>
      <dgm:t>
        <a:bodyPr/>
        <a:lstStyle/>
        <a:p>
          <a:endParaRPr lang="en-US"/>
        </a:p>
      </dgm:t>
    </dgm:pt>
    <dgm:pt modelId="{B83E41D1-29CE-4563-B0CD-AF3AA2F22760}" type="pres">
      <dgm:prSet presAssocID="{DE4FBB76-C7A0-4341-816B-DCCDC347A580}" presName="parentText" presStyleLbl="node1" presStyleIdx="2" presStyleCnt="7">
        <dgm:presLayoutVars>
          <dgm:chMax val="0"/>
          <dgm:bulletEnabled val="1"/>
        </dgm:presLayoutVars>
      </dgm:prSet>
      <dgm:spPr/>
      <dgm:t>
        <a:bodyPr/>
        <a:lstStyle/>
        <a:p>
          <a:endParaRPr lang="en-US"/>
        </a:p>
      </dgm:t>
    </dgm:pt>
    <dgm:pt modelId="{812DEDE4-8A47-40E4-8DB0-60C120BD7480}" type="pres">
      <dgm:prSet presAssocID="{DE4FBB76-C7A0-4341-816B-DCCDC347A580}" presName="negativeSpace" presStyleCnt="0"/>
      <dgm:spPr/>
      <dgm:t>
        <a:bodyPr/>
        <a:lstStyle/>
        <a:p>
          <a:endParaRPr lang="en-US"/>
        </a:p>
      </dgm:t>
    </dgm:pt>
    <dgm:pt modelId="{720FCBAD-75A8-4123-8755-B3E94B15B432}" type="pres">
      <dgm:prSet presAssocID="{DE4FBB76-C7A0-4341-816B-DCCDC347A580}" presName="childText" presStyleLbl="conFgAcc1" presStyleIdx="2" presStyleCnt="7" custLinFactNeighborY="-6532">
        <dgm:presLayoutVars>
          <dgm:bulletEnabled val="1"/>
        </dgm:presLayoutVars>
      </dgm:prSet>
      <dgm:spPr>
        <a:prstGeom prst="rect">
          <a:avLst/>
        </a:prstGeom>
      </dgm:spPr>
      <dgm:t>
        <a:bodyPr/>
        <a:lstStyle/>
        <a:p>
          <a:endParaRPr lang="en-US"/>
        </a:p>
      </dgm:t>
    </dgm:pt>
    <dgm:pt modelId="{48D785FD-1F7D-4C60-8FBE-4B1E21CB7582}" type="pres">
      <dgm:prSet presAssocID="{6C0C5FA0-5A29-4B69-91A8-F6ADB6BEE2C9}" presName="spaceBetweenRectangles" presStyleCnt="0"/>
      <dgm:spPr/>
      <dgm:t>
        <a:bodyPr/>
        <a:lstStyle/>
        <a:p>
          <a:endParaRPr lang="en-US"/>
        </a:p>
      </dgm:t>
    </dgm:pt>
    <dgm:pt modelId="{4CA6C70D-BB3E-4E9F-A27B-A45462DA4584}" type="pres">
      <dgm:prSet presAssocID="{26BA470F-00A6-4FE6-A481-9014871160D6}" presName="parentLin" presStyleCnt="0"/>
      <dgm:spPr/>
      <dgm:t>
        <a:bodyPr/>
        <a:lstStyle/>
        <a:p>
          <a:endParaRPr lang="en-US"/>
        </a:p>
      </dgm:t>
    </dgm:pt>
    <dgm:pt modelId="{15C5747C-BB65-4438-B7A0-5156546BF725}" type="pres">
      <dgm:prSet presAssocID="{26BA470F-00A6-4FE6-A481-9014871160D6}" presName="parentLeftMargin" presStyleLbl="node1" presStyleIdx="2" presStyleCnt="7"/>
      <dgm:spPr>
        <a:prstGeom prst="roundRect">
          <a:avLst/>
        </a:prstGeom>
      </dgm:spPr>
      <dgm:t>
        <a:bodyPr/>
        <a:lstStyle/>
        <a:p>
          <a:endParaRPr lang="en-US"/>
        </a:p>
      </dgm:t>
    </dgm:pt>
    <dgm:pt modelId="{5F6AE75F-3BC7-4A1E-BA7A-DF77E56DF95E}" type="pres">
      <dgm:prSet presAssocID="{26BA470F-00A6-4FE6-A481-9014871160D6}" presName="parentText" presStyleLbl="node1" presStyleIdx="3" presStyleCnt="7">
        <dgm:presLayoutVars>
          <dgm:chMax val="0"/>
          <dgm:bulletEnabled val="1"/>
        </dgm:presLayoutVars>
      </dgm:prSet>
      <dgm:spPr/>
      <dgm:t>
        <a:bodyPr/>
        <a:lstStyle/>
        <a:p>
          <a:endParaRPr lang="en-US"/>
        </a:p>
      </dgm:t>
    </dgm:pt>
    <dgm:pt modelId="{BB698AF0-4BDF-4AF7-BF60-A20FCA3EF87C}" type="pres">
      <dgm:prSet presAssocID="{26BA470F-00A6-4FE6-A481-9014871160D6}" presName="negativeSpace" presStyleCnt="0"/>
      <dgm:spPr/>
      <dgm:t>
        <a:bodyPr/>
        <a:lstStyle/>
        <a:p>
          <a:endParaRPr lang="en-US"/>
        </a:p>
      </dgm:t>
    </dgm:pt>
    <dgm:pt modelId="{0F948DBE-3835-4E04-ABAA-925A3C9AAD80}" type="pres">
      <dgm:prSet presAssocID="{26BA470F-00A6-4FE6-A481-9014871160D6}" presName="childText" presStyleLbl="conFgAcc1" presStyleIdx="3" presStyleCnt="7">
        <dgm:presLayoutVars>
          <dgm:bulletEnabled val="1"/>
        </dgm:presLayoutVars>
      </dgm:prSet>
      <dgm:spPr>
        <a:prstGeom prst="rect">
          <a:avLst/>
        </a:prstGeom>
      </dgm:spPr>
      <dgm:t>
        <a:bodyPr/>
        <a:lstStyle/>
        <a:p>
          <a:endParaRPr lang="en-US"/>
        </a:p>
      </dgm:t>
    </dgm:pt>
    <dgm:pt modelId="{343A6CE6-C084-4529-B00B-8C8BF9AFFEE3}" type="pres">
      <dgm:prSet presAssocID="{ABBE177C-7551-439B-BDFE-AEBD14BCE9DE}" presName="spaceBetweenRectangles" presStyleCnt="0"/>
      <dgm:spPr/>
      <dgm:t>
        <a:bodyPr/>
        <a:lstStyle/>
        <a:p>
          <a:endParaRPr lang="en-US"/>
        </a:p>
      </dgm:t>
    </dgm:pt>
    <dgm:pt modelId="{5D57F4FC-2E40-475A-BCD6-16E83F59A9BF}" type="pres">
      <dgm:prSet presAssocID="{73F0AE9F-6501-48CB-A090-209841DACA6F}" presName="parentLin" presStyleCnt="0"/>
      <dgm:spPr/>
      <dgm:t>
        <a:bodyPr/>
        <a:lstStyle/>
        <a:p>
          <a:endParaRPr lang="en-US"/>
        </a:p>
      </dgm:t>
    </dgm:pt>
    <dgm:pt modelId="{6856FF3C-9199-4CAA-A5B8-ABADD79E6826}" type="pres">
      <dgm:prSet presAssocID="{73F0AE9F-6501-48CB-A090-209841DACA6F}" presName="parentLeftMargin" presStyleLbl="node1" presStyleIdx="3" presStyleCnt="7"/>
      <dgm:spPr>
        <a:prstGeom prst="roundRect">
          <a:avLst/>
        </a:prstGeom>
      </dgm:spPr>
      <dgm:t>
        <a:bodyPr/>
        <a:lstStyle/>
        <a:p>
          <a:endParaRPr lang="en-US"/>
        </a:p>
      </dgm:t>
    </dgm:pt>
    <dgm:pt modelId="{E90CDCAC-C912-4B80-986B-23E99D58607A}" type="pres">
      <dgm:prSet presAssocID="{73F0AE9F-6501-48CB-A090-209841DACA6F}" presName="parentText" presStyleLbl="node1" presStyleIdx="4" presStyleCnt="7">
        <dgm:presLayoutVars>
          <dgm:chMax val="0"/>
          <dgm:bulletEnabled val="1"/>
        </dgm:presLayoutVars>
      </dgm:prSet>
      <dgm:spPr/>
      <dgm:t>
        <a:bodyPr/>
        <a:lstStyle/>
        <a:p>
          <a:endParaRPr lang="en-US"/>
        </a:p>
      </dgm:t>
    </dgm:pt>
    <dgm:pt modelId="{1A9A799B-74A5-4DD3-B339-9164649AA4FB}" type="pres">
      <dgm:prSet presAssocID="{73F0AE9F-6501-48CB-A090-209841DACA6F}" presName="negativeSpace" presStyleCnt="0"/>
      <dgm:spPr/>
      <dgm:t>
        <a:bodyPr/>
        <a:lstStyle/>
        <a:p>
          <a:endParaRPr lang="en-US"/>
        </a:p>
      </dgm:t>
    </dgm:pt>
    <dgm:pt modelId="{4520D3B6-87AC-4AE3-89AF-FEE92732FC62}" type="pres">
      <dgm:prSet presAssocID="{73F0AE9F-6501-48CB-A090-209841DACA6F}" presName="childText" presStyleLbl="conFgAcc1" presStyleIdx="4" presStyleCnt="7">
        <dgm:presLayoutVars>
          <dgm:bulletEnabled val="1"/>
        </dgm:presLayoutVars>
      </dgm:prSet>
      <dgm:spPr>
        <a:prstGeom prst="rect">
          <a:avLst/>
        </a:prstGeom>
      </dgm:spPr>
      <dgm:t>
        <a:bodyPr/>
        <a:lstStyle/>
        <a:p>
          <a:endParaRPr lang="en-US"/>
        </a:p>
      </dgm:t>
    </dgm:pt>
    <dgm:pt modelId="{1CE57A3C-6DDB-47C1-BDFF-8A7EFB27AE1D}" type="pres">
      <dgm:prSet presAssocID="{A72C09AB-13A8-4226-BF4E-13C65AAC64D9}" presName="spaceBetweenRectangles" presStyleCnt="0"/>
      <dgm:spPr/>
      <dgm:t>
        <a:bodyPr/>
        <a:lstStyle/>
        <a:p>
          <a:endParaRPr lang="en-US"/>
        </a:p>
      </dgm:t>
    </dgm:pt>
    <dgm:pt modelId="{8AA51691-A558-4FAD-AEC2-70A2864BB960}" type="pres">
      <dgm:prSet presAssocID="{984A564A-8354-4D33-8CEE-39C5A7BDA490}" presName="parentLin" presStyleCnt="0"/>
      <dgm:spPr/>
      <dgm:t>
        <a:bodyPr/>
        <a:lstStyle/>
        <a:p>
          <a:endParaRPr lang="en-US"/>
        </a:p>
      </dgm:t>
    </dgm:pt>
    <dgm:pt modelId="{EE4E64DA-F630-423A-B6B9-CB4695DBC6A7}" type="pres">
      <dgm:prSet presAssocID="{984A564A-8354-4D33-8CEE-39C5A7BDA490}" presName="parentLeftMargin" presStyleLbl="node1" presStyleIdx="4" presStyleCnt="7"/>
      <dgm:spPr/>
      <dgm:t>
        <a:bodyPr/>
        <a:lstStyle/>
        <a:p>
          <a:endParaRPr lang="en-US"/>
        </a:p>
      </dgm:t>
    </dgm:pt>
    <dgm:pt modelId="{1F9F1EDB-11E6-4F26-B00E-73D302A68E3F}" type="pres">
      <dgm:prSet presAssocID="{984A564A-8354-4D33-8CEE-39C5A7BDA490}" presName="parentText" presStyleLbl="node1" presStyleIdx="5" presStyleCnt="7">
        <dgm:presLayoutVars>
          <dgm:chMax val="0"/>
          <dgm:bulletEnabled val="1"/>
        </dgm:presLayoutVars>
      </dgm:prSet>
      <dgm:spPr/>
      <dgm:t>
        <a:bodyPr/>
        <a:lstStyle/>
        <a:p>
          <a:endParaRPr lang="en-US"/>
        </a:p>
      </dgm:t>
    </dgm:pt>
    <dgm:pt modelId="{F5D52D0C-D8E1-49CC-AD2B-D8C72DFD7825}" type="pres">
      <dgm:prSet presAssocID="{984A564A-8354-4D33-8CEE-39C5A7BDA490}" presName="negativeSpace" presStyleCnt="0"/>
      <dgm:spPr/>
      <dgm:t>
        <a:bodyPr/>
        <a:lstStyle/>
        <a:p>
          <a:endParaRPr lang="en-US"/>
        </a:p>
      </dgm:t>
    </dgm:pt>
    <dgm:pt modelId="{9F0FDE8C-9F0C-40DD-96F8-7CBE6DD68177}" type="pres">
      <dgm:prSet presAssocID="{984A564A-8354-4D33-8CEE-39C5A7BDA490}" presName="childText" presStyleLbl="conFgAcc1" presStyleIdx="5" presStyleCnt="7">
        <dgm:presLayoutVars>
          <dgm:bulletEnabled val="1"/>
        </dgm:presLayoutVars>
      </dgm:prSet>
      <dgm:spPr>
        <a:prstGeom prst="rect">
          <a:avLst/>
        </a:prstGeom>
      </dgm:spPr>
      <dgm:t>
        <a:bodyPr/>
        <a:lstStyle/>
        <a:p>
          <a:endParaRPr lang="en-US"/>
        </a:p>
      </dgm:t>
    </dgm:pt>
    <dgm:pt modelId="{AB941F5F-FB5C-4F28-80B1-86F97F8E4695}" type="pres">
      <dgm:prSet presAssocID="{B9AAC1A6-8C6C-4366-87EC-4F2BC5DBE2EB}" presName="spaceBetweenRectangles" presStyleCnt="0"/>
      <dgm:spPr/>
      <dgm:t>
        <a:bodyPr/>
        <a:lstStyle/>
        <a:p>
          <a:endParaRPr lang="en-US"/>
        </a:p>
      </dgm:t>
    </dgm:pt>
    <dgm:pt modelId="{9D8A145D-E758-462A-800A-6E6C4A1E6838}" type="pres">
      <dgm:prSet presAssocID="{4FF2AA84-E069-4242-8CB5-499B241BB17D}" presName="parentLin" presStyleCnt="0"/>
      <dgm:spPr/>
      <dgm:t>
        <a:bodyPr/>
        <a:lstStyle/>
        <a:p>
          <a:endParaRPr lang="en-US"/>
        </a:p>
      </dgm:t>
    </dgm:pt>
    <dgm:pt modelId="{52E0243D-55ED-440F-BDA3-6D52839F3F9E}" type="pres">
      <dgm:prSet presAssocID="{4FF2AA84-E069-4242-8CB5-499B241BB17D}" presName="parentLeftMargin" presStyleLbl="node1" presStyleIdx="5" presStyleCnt="7"/>
      <dgm:spPr/>
      <dgm:t>
        <a:bodyPr/>
        <a:lstStyle/>
        <a:p>
          <a:endParaRPr lang="en-US"/>
        </a:p>
      </dgm:t>
    </dgm:pt>
    <dgm:pt modelId="{000B1C66-2397-4D1F-8D19-01334A1A4727}" type="pres">
      <dgm:prSet presAssocID="{4FF2AA84-E069-4242-8CB5-499B241BB17D}" presName="parentText" presStyleLbl="node1" presStyleIdx="6" presStyleCnt="7">
        <dgm:presLayoutVars>
          <dgm:chMax val="0"/>
          <dgm:bulletEnabled val="1"/>
        </dgm:presLayoutVars>
      </dgm:prSet>
      <dgm:spPr/>
      <dgm:t>
        <a:bodyPr/>
        <a:lstStyle/>
        <a:p>
          <a:endParaRPr lang="en-US"/>
        </a:p>
      </dgm:t>
    </dgm:pt>
    <dgm:pt modelId="{3AF43567-D10A-4418-A7F3-93DA6C32A3FD}" type="pres">
      <dgm:prSet presAssocID="{4FF2AA84-E069-4242-8CB5-499B241BB17D}" presName="negativeSpace" presStyleCnt="0"/>
      <dgm:spPr/>
      <dgm:t>
        <a:bodyPr/>
        <a:lstStyle/>
        <a:p>
          <a:endParaRPr lang="en-US"/>
        </a:p>
      </dgm:t>
    </dgm:pt>
    <dgm:pt modelId="{F9181841-B5DA-49F8-A7EF-8E86020C562D}" type="pres">
      <dgm:prSet presAssocID="{4FF2AA84-E069-4242-8CB5-499B241BB17D}" presName="childText" presStyleLbl="conFgAcc1" presStyleIdx="6" presStyleCnt="7">
        <dgm:presLayoutVars>
          <dgm:bulletEnabled val="1"/>
        </dgm:presLayoutVars>
      </dgm:prSet>
      <dgm:spPr/>
      <dgm:t>
        <a:bodyPr/>
        <a:lstStyle/>
        <a:p>
          <a:endParaRPr lang="en-US"/>
        </a:p>
      </dgm:t>
    </dgm:pt>
  </dgm:ptLst>
  <dgm:cxnLst>
    <dgm:cxn modelId="{95484909-5F1D-4DDE-B43E-F72BA56DC9BD}" type="presOf" srcId="{C4C00ECC-B6DE-4DBB-AF98-68EC226D9E1D}" destId="{C720CFAF-A377-407B-B63C-63EA375152F5}" srcOrd="0" destOrd="1" presId="urn:microsoft.com/office/officeart/2005/8/layout/list1"/>
    <dgm:cxn modelId="{96B71654-9C4C-4FDA-A3EF-1EE12AE5BF2F}" type="presOf" srcId="{1E7E5826-24DC-4C2E-9759-24C95DD31A40}" destId="{F9181841-B5DA-49F8-A7EF-8E86020C562D}" srcOrd="0" destOrd="2" presId="urn:microsoft.com/office/officeart/2005/8/layout/list1"/>
    <dgm:cxn modelId="{C4541597-209E-4BD8-ACB0-34D7268BA8B7}" type="presOf" srcId="{4FF2AA84-E069-4242-8CB5-499B241BB17D}" destId="{52E0243D-55ED-440F-BDA3-6D52839F3F9E}" srcOrd="0" destOrd="0" presId="urn:microsoft.com/office/officeart/2005/8/layout/list1"/>
    <dgm:cxn modelId="{8814339A-9955-45AA-9A8C-1DD2AFB27039}" srcId="{4FF2AA84-E069-4242-8CB5-499B241BB17D}" destId="{BB33334D-4C5E-4504-A3E4-DC0B6652BC5F}" srcOrd="0" destOrd="0" parTransId="{0A97F8A4-D45A-4267-AC1D-61601ABB1EDC}" sibTransId="{D54144B4-7454-4E5C-8D98-5AE06E4E8182}"/>
    <dgm:cxn modelId="{82710C6D-72DA-4953-8E94-7B4DEB04F8F2}" type="presOf" srcId="{304A373C-2AF1-49FD-A8EB-019BABFCCAA0}" destId="{F9181841-B5DA-49F8-A7EF-8E86020C562D}" srcOrd="0" destOrd="1" presId="urn:microsoft.com/office/officeart/2005/8/layout/list1"/>
    <dgm:cxn modelId="{1BE099E1-7B23-4251-AF19-A4A8B30F4437}" srcId="{9D5ED931-DB3E-4563-95B7-DFAB915543E8}" destId="{E273F175-5E7F-4670-86B6-47B8594B5140}" srcOrd="0" destOrd="0" parTransId="{97077891-05B3-47F4-9615-990D4BFF6C8A}" sibTransId="{5DE1A024-046D-4844-9FC3-C21DB24BD677}"/>
    <dgm:cxn modelId="{18B06C92-EA3D-43BC-891E-FD9851EC1A44}" type="presOf" srcId="{9D5ED931-DB3E-4563-95B7-DFAB915543E8}" destId="{61F0935C-610C-4294-A543-395C12D2C61B}" srcOrd="0" destOrd="0" presId="urn:microsoft.com/office/officeart/2005/8/layout/list1"/>
    <dgm:cxn modelId="{A8F59D99-9D27-483D-A0B8-937715615395}" type="presOf" srcId="{26BA470F-00A6-4FE6-A481-9014871160D6}" destId="{5F6AE75F-3BC7-4A1E-BA7A-DF77E56DF95E}" srcOrd="1" destOrd="0" presId="urn:microsoft.com/office/officeart/2005/8/layout/list1"/>
    <dgm:cxn modelId="{E0BF00F4-4395-4E80-8E8D-9A46CBB0A8AF}" srcId="{3C5D527A-25D9-4D24-ABD5-A33B6A70FA6F}" destId="{4FF2AA84-E069-4242-8CB5-499B241BB17D}" srcOrd="6" destOrd="0" parTransId="{44E129E1-7C07-48D0-9934-06AC8226D332}" sibTransId="{3C7EFCA4-84DC-4446-AD50-B0921005085F}"/>
    <dgm:cxn modelId="{4DD7743A-8E6C-437E-B18B-BEEC4AF6656E}" type="presOf" srcId="{984A564A-8354-4D33-8CEE-39C5A7BDA490}" destId="{EE4E64DA-F630-423A-B6B9-CB4695DBC6A7}" srcOrd="0" destOrd="0" presId="urn:microsoft.com/office/officeart/2005/8/layout/list1"/>
    <dgm:cxn modelId="{B7143BE4-3D30-435E-8079-A9B020E33FBC}" srcId="{984A564A-8354-4D33-8CEE-39C5A7BDA490}" destId="{078BEB71-6A09-48AE-8132-57BF61CDFC3E}" srcOrd="1" destOrd="0" parTransId="{0ED3E85F-6DD9-45DB-9598-CA7BE6D692DA}" sibTransId="{B0C0C451-C69A-4BE4-9B5B-10F1B10EAEF9}"/>
    <dgm:cxn modelId="{35E2ECD8-03BE-4D4A-B4E3-1AD202DA59E8}" type="presOf" srcId="{F903BEFE-501A-40F8-B11D-2F41352B48B5}" destId="{06FCBE88-3F17-47BF-80F6-FB6DC3F87A56}" srcOrd="1" destOrd="0" presId="urn:microsoft.com/office/officeart/2005/8/layout/list1"/>
    <dgm:cxn modelId="{DA35AA7C-0115-4C2E-8ED9-C8ACF5E93134}" type="presOf" srcId="{72AE8B7B-5E2D-41E7-9EC1-214F1C6A264D}" destId="{720FCBAD-75A8-4123-8755-B3E94B15B432}" srcOrd="0" destOrd="0" presId="urn:microsoft.com/office/officeart/2005/8/layout/list1"/>
    <dgm:cxn modelId="{139A59B8-AAE6-4FF3-9C32-9919EBD1F8E1}" type="presOf" srcId="{3C5D527A-25D9-4D24-ABD5-A33B6A70FA6F}" destId="{003409E9-C572-4DC2-A55C-B6A3967DEC3B}" srcOrd="0" destOrd="0" presId="urn:microsoft.com/office/officeart/2005/8/layout/list1"/>
    <dgm:cxn modelId="{60D77F36-67A1-452C-9DA4-74E8A9D660AA}" type="presOf" srcId="{F903BEFE-501A-40F8-B11D-2F41352B48B5}" destId="{396B3AB7-7908-4B6B-92AE-5F056054C7AD}" srcOrd="0" destOrd="0" presId="urn:microsoft.com/office/officeart/2005/8/layout/list1"/>
    <dgm:cxn modelId="{1F7AE742-4AE2-45D1-A7AF-CECB01C30FE3}" srcId="{4FF2AA84-E069-4242-8CB5-499B241BB17D}" destId="{304A373C-2AF1-49FD-A8EB-019BABFCCAA0}" srcOrd="1" destOrd="0" parTransId="{FA3447EE-36AA-4668-81D9-5CC5A7AEDAA5}" sibTransId="{E660EE33-BAF4-434D-9027-A6B92E45D780}"/>
    <dgm:cxn modelId="{735B8401-DAC7-4566-888B-D118257033C5}" type="presOf" srcId="{0CC502F3-6414-4A7C-81D4-457A905486B5}" destId="{C720CFAF-A377-407B-B63C-63EA375152F5}" srcOrd="0" destOrd="0" presId="urn:microsoft.com/office/officeart/2005/8/layout/list1"/>
    <dgm:cxn modelId="{51A27F9C-0A54-4655-A54B-D0B9CD0D4CD3}" srcId="{3C5D527A-25D9-4D24-ABD5-A33B6A70FA6F}" destId="{9D5ED931-DB3E-4563-95B7-DFAB915543E8}" srcOrd="0" destOrd="0" parTransId="{19D20CFB-8156-4723-8FEB-BFEF8B91C6DC}" sibTransId="{36BD8B7B-1E32-4F26-9EB2-DAD51A2354FB}"/>
    <dgm:cxn modelId="{AF090EA3-2A89-4DF3-80F2-BF8895D404FF}" srcId="{4FF2AA84-E069-4242-8CB5-499B241BB17D}" destId="{1E7E5826-24DC-4C2E-9759-24C95DD31A40}" srcOrd="2" destOrd="0" parTransId="{0A883125-3178-45C4-BF7E-D0C28E933779}" sibTransId="{E2444E1B-9F01-49F7-ADDA-C3E75B8723AC}"/>
    <dgm:cxn modelId="{C165B058-9684-4B68-ABE7-B566FB9F75EB}" type="presOf" srcId="{BB33334D-4C5E-4504-A3E4-DC0B6652BC5F}" destId="{F9181841-B5DA-49F8-A7EF-8E86020C562D}" srcOrd="0" destOrd="0" presId="urn:microsoft.com/office/officeart/2005/8/layout/list1"/>
    <dgm:cxn modelId="{64E3E284-3A3F-400C-84E8-1482BDFE0C7B}" type="presOf" srcId="{078BEB71-6A09-48AE-8132-57BF61CDFC3E}" destId="{9F0FDE8C-9F0C-40DD-96F8-7CBE6DD68177}" srcOrd="0" destOrd="1" presId="urn:microsoft.com/office/officeart/2005/8/layout/list1"/>
    <dgm:cxn modelId="{24E661B9-5CB3-4A4D-876F-95889A04A768}" type="presOf" srcId="{26BA470F-00A6-4FE6-A481-9014871160D6}" destId="{15C5747C-BB65-4438-B7A0-5156546BF725}" srcOrd="0" destOrd="0" presId="urn:microsoft.com/office/officeart/2005/8/layout/list1"/>
    <dgm:cxn modelId="{121512B7-B44D-4F0B-9EDB-AE66EDC6C098}" srcId="{3C5D527A-25D9-4D24-ABD5-A33B6A70FA6F}" destId="{DE4FBB76-C7A0-4341-816B-DCCDC347A580}" srcOrd="2" destOrd="0" parTransId="{50C0D648-C921-4241-BF6F-B83D67BB358D}" sibTransId="{6C0C5FA0-5A29-4B69-91A8-F6ADB6BEE2C9}"/>
    <dgm:cxn modelId="{1F2CFA7D-4CE0-4C47-AD73-C761EDE7F954}" srcId="{F903BEFE-501A-40F8-B11D-2F41352B48B5}" destId="{0CC502F3-6414-4A7C-81D4-457A905486B5}" srcOrd="0" destOrd="0" parTransId="{658F635D-4C3E-4BD1-94AD-C23C7BD2D040}" sibTransId="{36E5862C-CC90-434C-8143-4829D341CCFC}"/>
    <dgm:cxn modelId="{C72F8395-DB15-4703-91EE-FFF9DEF71FAB}" srcId="{26BA470F-00A6-4FE6-A481-9014871160D6}" destId="{FDC6C205-7387-4F6A-A73C-08BC9FEFAB84}" srcOrd="0" destOrd="0" parTransId="{2325E100-E1FC-457D-BF45-4EC1DC6CC61B}" sibTransId="{64235284-4E37-4B1D-B9DC-ED96E262542D}"/>
    <dgm:cxn modelId="{98280EDD-EEA6-4D74-9FFA-8D05F576AD92}" type="presOf" srcId="{E273F175-5E7F-4670-86B6-47B8594B5140}" destId="{53E99BA2-039B-430C-9F1D-302E3C1B4E3D}" srcOrd="0" destOrd="0" presId="urn:microsoft.com/office/officeart/2005/8/layout/list1"/>
    <dgm:cxn modelId="{334F3F98-D16E-4AE2-835F-406CFF69CDB0}" type="presOf" srcId="{E222866A-0939-40E0-9CFF-496F3588F3BD}" destId="{9F0FDE8C-9F0C-40DD-96F8-7CBE6DD68177}" srcOrd="0" destOrd="0" presId="urn:microsoft.com/office/officeart/2005/8/layout/list1"/>
    <dgm:cxn modelId="{EB1AB9B4-FE3E-49C0-814F-FF719E6AD5E7}" type="presOf" srcId="{DE4FBB76-C7A0-4341-816B-DCCDC347A580}" destId="{B83E41D1-29CE-4563-B0CD-AF3AA2F22760}" srcOrd="1" destOrd="0" presId="urn:microsoft.com/office/officeart/2005/8/layout/list1"/>
    <dgm:cxn modelId="{045A6FAE-5C16-434C-876A-F7FCC7569B0F}" srcId="{3C5D527A-25D9-4D24-ABD5-A33B6A70FA6F}" destId="{F903BEFE-501A-40F8-B11D-2F41352B48B5}" srcOrd="1" destOrd="0" parTransId="{366FF425-EB75-4980-90D1-EDF36626CC42}" sibTransId="{C6C0D95F-E7AE-420E-9116-F675577A550D}"/>
    <dgm:cxn modelId="{FC177921-65CC-428D-8DA6-E906712FA502}" srcId="{DE4FBB76-C7A0-4341-816B-DCCDC347A580}" destId="{54847C05-1B9F-40B8-B8F2-680F658F37EE}" srcOrd="1" destOrd="0" parTransId="{CFBAF3D5-56F8-471E-94FD-747FCCC1D1D7}" sibTransId="{03100989-2C98-451E-BE31-4BF746142551}"/>
    <dgm:cxn modelId="{7A5435C3-52AA-4D07-8B20-B43020BB9427}" srcId="{DE4FBB76-C7A0-4341-816B-DCCDC347A580}" destId="{72AE8B7B-5E2D-41E7-9EC1-214F1C6A264D}" srcOrd="0" destOrd="0" parTransId="{63AB7E69-E0FB-4768-8BF3-25D4F7718432}" sibTransId="{94BDF612-D7B4-46AC-BDE1-836B328E40CE}"/>
    <dgm:cxn modelId="{147B7FC1-A1C3-443C-A3DD-E7BBD20D1E08}" type="presOf" srcId="{4FF2AA84-E069-4242-8CB5-499B241BB17D}" destId="{000B1C66-2397-4D1F-8D19-01334A1A4727}" srcOrd="1" destOrd="0" presId="urn:microsoft.com/office/officeart/2005/8/layout/list1"/>
    <dgm:cxn modelId="{96738775-4900-40DB-B82D-7C596EAC6442}" type="presOf" srcId="{9D5ED931-DB3E-4563-95B7-DFAB915543E8}" destId="{AEAE3D3B-0663-4A12-8860-F9D120DC31B1}" srcOrd="1" destOrd="0" presId="urn:microsoft.com/office/officeart/2005/8/layout/list1"/>
    <dgm:cxn modelId="{C6FB20B8-B93E-4840-82DA-09B13CBD9538}" type="presOf" srcId="{54847C05-1B9F-40B8-B8F2-680F658F37EE}" destId="{720FCBAD-75A8-4123-8755-B3E94B15B432}" srcOrd="0" destOrd="1" presId="urn:microsoft.com/office/officeart/2005/8/layout/list1"/>
    <dgm:cxn modelId="{76EE58D3-F4B7-4B11-81A3-67D87C586F0B}" type="presOf" srcId="{DE4FBB76-C7A0-4341-816B-DCCDC347A580}" destId="{CA675BC0-4BEA-411B-B768-0F6B8C87B44E}" srcOrd="0" destOrd="0" presId="urn:microsoft.com/office/officeart/2005/8/layout/list1"/>
    <dgm:cxn modelId="{B7DB44FC-AFA5-4A9E-8DD0-892BD80CF595}" srcId="{3C5D527A-25D9-4D24-ABD5-A33B6A70FA6F}" destId="{26BA470F-00A6-4FE6-A481-9014871160D6}" srcOrd="3" destOrd="0" parTransId="{958C8215-E6FE-4438-BC06-4CD2F25999C5}" sibTransId="{ABBE177C-7551-439B-BDFE-AEBD14BCE9DE}"/>
    <dgm:cxn modelId="{63E8DA4E-7030-4F56-9867-CCEC82A43421}" type="presOf" srcId="{984A564A-8354-4D33-8CEE-39C5A7BDA490}" destId="{1F9F1EDB-11E6-4F26-B00E-73D302A68E3F}" srcOrd="1" destOrd="0" presId="urn:microsoft.com/office/officeart/2005/8/layout/list1"/>
    <dgm:cxn modelId="{3A03D5C7-709F-47F1-8C0B-1FF948418AFB}" srcId="{3C5D527A-25D9-4D24-ABD5-A33B6A70FA6F}" destId="{984A564A-8354-4D33-8CEE-39C5A7BDA490}" srcOrd="5" destOrd="0" parTransId="{D952674F-4D77-4B3B-ADAA-D6972A0DC89E}" sibTransId="{B9AAC1A6-8C6C-4366-87EC-4F2BC5DBE2EB}"/>
    <dgm:cxn modelId="{E99346DF-A6A6-4D6E-BB68-D5B475AB12B1}" srcId="{984A564A-8354-4D33-8CEE-39C5A7BDA490}" destId="{E222866A-0939-40E0-9CFF-496F3588F3BD}" srcOrd="0" destOrd="0" parTransId="{9802B237-A70B-422E-B5F6-6759FC0ADDA5}" sibTransId="{599DD910-36EF-473E-9D0D-DA9C9ED586BE}"/>
    <dgm:cxn modelId="{5E81E5A9-2919-431C-89AE-F3A285564199}" type="presOf" srcId="{480A6E07-E4EF-4A5A-BA73-93BFDC7F922C}" destId="{4520D3B6-87AC-4AE3-89AF-FEE92732FC62}" srcOrd="0" destOrd="0" presId="urn:microsoft.com/office/officeart/2005/8/layout/list1"/>
    <dgm:cxn modelId="{3CA21F1C-B326-4D48-B4FC-003FA2EB1EF1}" srcId="{3C5D527A-25D9-4D24-ABD5-A33B6A70FA6F}" destId="{73F0AE9F-6501-48CB-A090-209841DACA6F}" srcOrd="4" destOrd="0" parTransId="{67C5F407-7D8D-4273-940A-C91D2EC9BB41}" sibTransId="{A72C09AB-13A8-4226-BF4E-13C65AAC64D9}"/>
    <dgm:cxn modelId="{BB8F1F1F-0C24-4A9D-B395-C680F80DF44A}" type="presOf" srcId="{FDC6C205-7387-4F6A-A73C-08BC9FEFAB84}" destId="{0F948DBE-3835-4E04-ABAA-925A3C9AAD80}" srcOrd="0" destOrd="0" presId="urn:microsoft.com/office/officeart/2005/8/layout/list1"/>
    <dgm:cxn modelId="{BF79D925-8CEE-4A2B-9D3F-A4E0786593D6}" type="presOf" srcId="{73F0AE9F-6501-48CB-A090-209841DACA6F}" destId="{E90CDCAC-C912-4B80-986B-23E99D58607A}" srcOrd="1" destOrd="0" presId="urn:microsoft.com/office/officeart/2005/8/layout/list1"/>
    <dgm:cxn modelId="{945F8831-58CA-4476-AB98-3F839AB439D9}" srcId="{73F0AE9F-6501-48CB-A090-209841DACA6F}" destId="{480A6E07-E4EF-4A5A-BA73-93BFDC7F922C}" srcOrd="0" destOrd="0" parTransId="{EA921BDE-0B8B-4FBD-84D8-A40738472C7A}" sibTransId="{1FD78286-A1EF-4A7F-B7A8-14452B352639}"/>
    <dgm:cxn modelId="{0FC7BE2F-4410-4D90-AD36-23D95261D420}" srcId="{F903BEFE-501A-40F8-B11D-2F41352B48B5}" destId="{C4C00ECC-B6DE-4DBB-AF98-68EC226D9E1D}" srcOrd="1" destOrd="0" parTransId="{0A0BD3CB-1432-4D45-9AB2-A46117E95308}" sibTransId="{31014B3E-2239-4794-A96B-7162AB522B44}"/>
    <dgm:cxn modelId="{35740C05-FF5E-4A36-AD64-BCC14D61EFA9}" type="presOf" srcId="{73F0AE9F-6501-48CB-A090-209841DACA6F}" destId="{6856FF3C-9199-4CAA-A5B8-ABADD79E6826}" srcOrd="0" destOrd="0" presId="urn:microsoft.com/office/officeart/2005/8/layout/list1"/>
    <dgm:cxn modelId="{541F9CE5-1819-4197-8543-170258A13C5E}" type="presParOf" srcId="{003409E9-C572-4DC2-A55C-B6A3967DEC3B}" destId="{402FDEDD-758C-41D1-9AEC-9A15F669182A}" srcOrd="0" destOrd="0" presId="urn:microsoft.com/office/officeart/2005/8/layout/list1"/>
    <dgm:cxn modelId="{AD7A51BE-324B-4636-8D80-B560FB512304}" type="presParOf" srcId="{402FDEDD-758C-41D1-9AEC-9A15F669182A}" destId="{61F0935C-610C-4294-A543-395C12D2C61B}" srcOrd="0" destOrd="0" presId="urn:microsoft.com/office/officeart/2005/8/layout/list1"/>
    <dgm:cxn modelId="{BF15F01F-5775-42F6-A305-F005F81B7A0F}" type="presParOf" srcId="{402FDEDD-758C-41D1-9AEC-9A15F669182A}" destId="{AEAE3D3B-0663-4A12-8860-F9D120DC31B1}" srcOrd="1" destOrd="0" presId="urn:microsoft.com/office/officeart/2005/8/layout/list1"/>
    <dgm:cxn modelId="{E7476662-996B-4A8C-949C-264F93B47B95}" type="presParOf" srcId="{003409E9-C572-4DC2-A55C-B6A3967DEC3B}" destId="{DAFA7AAD-1534-4736-A6D7-E5F19807B5FF}" srcOrd="1" destOrd="0" presId="urn:microsoft.com/office/officeart/2005/8/layout/list1"/>
    <dgm:cxn modelId="{CA09A8BB-35A4-49F9-AF70-9DBE5B1EEEEE}" type="presParOf" srcId="{003409E9-C572-4DC2-A55C-B6A3967DEC3B}" destId="{53E99BA2-039B-430C-9F1D-302E3C1B4E3D}" srcOrd="2" destOrd="0" presId="urn:microsoft.com/office/officeart/2005/8/layout/list1"/>
    <dgm:cxn modelId="{4C83EE91-2D7C-4BD2-BC92-80E8FB0B6C54}" type="presParOf" srcId="{003409E9-C572-4DC2-A55C-B6A3967DEC3B}" destId="{EF163142-FD2E-461F-B3E3-1950A0A3DC34}" srcOrd="3" destOrd="0" presId="urn:microsoft.com/office/officeart/2005/8/layout/list1"/>
    <dgm:cxn modelId="{02E4F8A5-317B-498C-B3BB-56A42925A967}" type="presParOf" srcId="{003409E9-C572-4DC2-A55C-B6A3967DEC3B}" destId="{CCE79EEA-2840-4052-A3B9-D64F859FC5DC}" srcOrd="4" destOrd="0" presId="urn:microsoft.com/office/officeart/2005/8/layout/list1"/>
    <dgm:cxn modelId="{11813142-BE58-4900-A0DD-E11BAF4D92C5}" type="presParOf" srcId="{CCE79EEA-2840-4052-A3B9-D64F859FC5DC}" destId="{396B3AB7-7908-4B6B-92AE-5F056054C7AD}" srcOrd="0" destOrd="0" presId="urn:microsoft.com/office/officeart/2005/8/layout/list1"/>
    <dgm:cxn modelId="{53FF69C0-6558-47DD-8FF5-6F57C4B922FB}" type="presParOf" srcId="{CCE79EEA-2840-4052-A3B9-D64F859FC5DC}" destId="{06FCBE88-3F17-47BF-80F6-FB6DC3F87A56}" srcOrd="1" destOrd="0" presId="urn:microsoft.com/office/officeart/2005/8/layout/list1"/>
    <dgm:cxn modelId="{4E6EF960-7F69-4F89-AB6B-D78B819E1849}" type="presParOf" srcId="{003409E9-C572-4DC2-A55C-B6A3967DEC3B}" destId="{3AD67478-249F-4EF2-9503-52F67E359423}" srcOrd="5" destOrd="0" presId="urn:microsoft.com/office/officeart/2005/8/layout/list1"/>
    <dgm:cxn modelId="{15005F68-41AE-404E-BD86-6272B8E487DC}" type="presParOf" srcId="{003409E9-C572-4DC2-A55C-B6A3967DEC3B}" destId="{C720CFAF-A377-407B-B63C-63EA375152F5}" srcOrd="6" destOrd="0" presId="urn:microsoft.com/office/officeart/2005/8/layout/list1"/>
    <dgm:cxn modelId="{7FA2CCF2-3706-48D0-8822-C6F35FB42A00}" type="presParOf" srcId="{003409E9-C572-4DC2-A55C-B6A3967DEC3B}" destId="{1F1A2474-12FC-4C46-8950-B0D6F4B8F31C}" srcOrd="7" destOrd="0" presId="urn:microsoft.com/office/officeart/2005/8/layout/list1"/>
    <dgm:cxn modelId="{E90154D2-64CF-4A8E-8462-AE77F455E037}" type="presParOf" srcId="{003409E9-C572-4DC2-A55C-B6A3967DEC3B}" destId="{14479D10-EC4E-4E48-BE2B-E2345E86C272}" srcOrd="8" destOrd="0" presId="urn:microsoft.com/office/officeart/2005/8/layout/list1"/>
    <dgm:cxn modelId="{DD64E3CF-C54E-4A70-A846-E6CC2282D716}" type="presParOf" srcId="{14479D10-EC4E-4E48-BE2B-E2345E86C272}" destId="{CA675BC0-4BEA-411B-B768-0F6B8C87B44E}" srcOrd="0" destOrd="0" presId="urn:microsoft.com/office/officeart/2005/8/layout/list1"/>
    <dgm:cxn modelId="{4AA8BE81-7F5D-4A1E-BA5E-D8DB7DE72B0C}" type="presParOf" srcId="{14479D10-EC4E-4E48-BE2B-E2345E86C272}" destId="{B83E41D1-29CE-4563-B0CD-AF3AA2F22760}" srcOrd="1" destOrd="0" presId="urn:microsoft.com/office/officeart/2005/8/layout/list1"/>
    <dgm:cxn modelId="{8103741D-3090-4C81-A595-5E97E264E4CC}" type="presParOf" srcId="{003409E9-C572-4DC2-A55C-B6A3967DEC3B}" destId="{812DEDE4-8A47-40E4-8DB0-60C120BD7480}" srcOrd="9" destOrd="0" presId="urn:microsoft.com/office/officeart/2005/8/layout/list1"/>
    <dgm:cxn modelId="{96D3C658-61B1-42F0-819E-CE8A18EB6B14}" type="presParOf" srcId="{003409E9-C572-4DC2-A55C-B6A3967DEC3B}" destId="{720FCBAD-75A8-4123-8755-B3E94B15B432}" srcOrd="10" destOrd="0" presId="urn:microsoft.com/office/officeart/2005/8/layout/list1"/>
    <dgm:cxn modelId="{19CB0D9E-1C9F-41A5-A354-881CFABC2518}" type="presParOf" srcId="{003409E9-C572-4DC2-A55C-B6A3967DEC3B}" destId="{48D785FD-1F7D-4C60-8FBE-4B1E21CB7582}" srcOrd="11" destOrd="0" presId="urn:microsoft.com/office/officeart/2005/8/layout/list1"/>
    <dgm:cxn modelId="{13A7791F-CF90-4CC7-A98F-68CB5C00CBE3}" type="presParOf" srcId="{003409E9-C572-4DC2-A55C-B6A3967DEC3B}" destId="{4CA6C70D-BB3E-4E9F-A27B-A45462DA4584}" srcOrd="12" destOrd="0" presId="urn:microsoft.com/office/officeart/2005/8/layout/list1"/>
    <dgm:cxn modelId="{168D2CE7-4922-42E2-A6BF-4989622C1704}" type="presParOf" srcId="{4CA6C70D-BB3E-4E9F-A27B-A45462DA4584}" destId="{15C5747C-BB65-4438-B7A0-5156546BF725}" srcOrd="0" destOrd="0" presId="urn:microsoft.com/office/officeart/2005/8/layout/list1"/>
    <dgm:cxn modelId="{0931BADD-8D57-40C8-BEB8-3E882F2BD840}" type="presParOf" srcId="{4CA6C70D-BB3E-4E9F-A27B-A45462DA4584}" destId="{5F6AE75F-3BC7-4A1E-BA7A-DF77E56DF95E}" srcOrd="1" destOrd="0" presId="urn:microsoft.com/office/officeart/2005/8/layout/list1"/>
    <dgm:cxn modelId="{31EE6AFB-A88F-4118-BFAB-AEC556310D14}" type="presParOf" srcId="{003409E9-C572-4DC2-A55C-B6A3967DEC3B}" destId="{BB698AF0-4BDF-4AF7-BF60-A20FCA3EF87C}" srcOrd="13" destOrd="0" presId="urn:microsoft.com/office/officeart/2005/8/layout/list1"/>
    <dgm:cxn modelId="{2DB9238D-CFE8-4532-BBAD-3A2EB7555558}" type="presParOf" srcId="{003409E9-C572-4DC2-A55C-B6A3967DEC3B}" destId="{0F948DBE-3835-4E04-ABAA-925A3C9AAD80}" srcOrd="14" destOrd="0" presId="urn:microsoft.com/office/officeart/2005/8/layout/list1"/>
    <dgm:cxn modelId="{839D8A23-CF77-4C63-8258-8BDEEA7D4DF9}" type="presParOf" srcId="{003409E9-C572-4DC2-A55C-B6A3967DEC3B}" destId="{343A6CE6-C084-4529-B00B-8C8BF9AFFEE3}" srcOrd="15" destOrd="0" presId="urn:microsoft.com/office/officeart/2005/8/layout/list1"/>
    <dgm:cxn modelId="{51485F06-9EB0-4E2D-9420-A4D3D68E2F70}" type="presParOf" srcId="{003409E9-C572-4DC2-A55C-B6A3967DEC3B}" destId="{5D57F4FC-2E40-475A-BCD6-16E83F59A9BF}" srcOrd="16" destOrd="0" presId="urn:microsoft.com/office/officeart/2005/8/layout/list1"/>
    <dgm:cxn modelId="{6175F4B5-7F8E-4476-B9A7-A4925FBEA3B6}" type="presParOf" srcId="{5D57F4FC-2E40-475A-BCD6-16E83F59A9BF}" destId="{6856FF3C-9199-4CAA-A5B8-ABADD79E6826}" srcOrd="0" destOrd="0" presId="urn:microsoft.com/office/officeart/2005/8/layout/list1"/>
    <dgm:cxn modelId="{BDD1AB8F-20D2-4E71-B55C-B540DB54922A}" type="presParOf" srcId="{5D57F4FC-2E40-475A-BCD6-16E83F59A9BF}" destId="{E90CDCAC-C912-4B80-986B-23E99D58607A}" srcOrd="1" destOrd="0" presId="urn:microsoft.com/office/officeart/2005/8/layout/list1"/>
    <dgm:cxn modelId="{DFA4A8D3-CD20-4112-B89D-4DB838FF6253}" type="presParOf" srcId="{003409E9-C572-4DC2-A55C-B6A3967DEC3B}" destId="{1A9A799B-74A5-4DD3-B339-9164649AA4FB}" srcOrd="17" destOrd="0" presId="urn:microsoft.com/office/officeart/2005/8/layout/list1"/>
    <dgm:cxn modelId="{F4323F64-989F-44AE-9AAB-5DEAAD9DE849}" type="presParOf" srcId="{003409E9-C572-4DC2-A55C-B6A3967DEC3B}" destId="{4520D3B6-87AC-4AE3-89AF-FEE92732FC62}" srcOrd="18" destOrd="0" presId="urn:microsoft.com/office/officeart/2005/8/layout/list1"/>
    <dgm:cxn modelId="{E92D14AE-13A3-4800-8728-7026647EABCD}" type="presParOf" srcId="{003409E9-C572-4DC2-A55C-B6A3967DEC3B}" destId="{1CE57A3C-6DDB-47C1-BDFF-8A7EFB27AE1D}" srcOrd="19" destOrd="0" presId="urn:microsoft.com/office/officeart/2005/8/layout/list1"/>
    <dgm:cxn modelId="{7970DD9C-57DC-48E3-8423-EE33B70C6D0E}" type="presParOf" srcId="{003409E9-C572-4DC2-A55C-B6A3967DEC3B}" destId="{8AA51691-A558-4FAD-AEC2-70A2864BB960}" srcOrd="20" destOrd="0" presId="urn:microsoft.com/office/officeart/2005/8/layout/list1"/>
    <dgm:cxn modelId="{2A3CA12D-F5F5-4198-AC73-C9DC0A9D213F}" type="presParOf" srcId="{8AA51691-A558-4FAD-AEC2-70A2864BB960}" destId="{EE4E64DA-F630-423A-B6B9-CB4695DBC6A7}" srcOrd="0" destOrd="0" presId="urn:microsoft.com/office/officeart/2005/8/layout/list1"/>
    <dgm:cxn modelId="{4FA404C7-0BB9-41AE-8E42-89B83A3DDC16}" type="presParOf" srcId="{8AA51691-A558-4FAD-AEC2-70A2864BB960}" destId="{1F9F1EDB-11E6-4F26-B00E-73D302A68E3F}" srcOrd="1" destOrd="0" presId="urn:microsoft.com/office/officeart/2005/8/layout/list1"/>
    <dgm:cxn modelId="{4D931761-87D7-4886-ADDA-BBAEC5842462}" type="presParOf" srcId="{003409E9-C572-4DC2-A55C-B6A3967DEC3B}" destId="{F5D52D0C-D8E1-49CC-AD2B-D8C72DFD7825}" srcOrd="21" destOrd="0" presId="urn:microsoft.com/office/officeart/2005/8/layout/list1"/>
    <dgm:cxn modelId="{EA1D0DB7-4CF4-46BA-A99E-53CD24EFDD0B}" type="presParOf" srcId="{003409E9-C572-4DC2-A55C-B6A3967DEC3B}" destId="{9F0FDE8C-9F0C-40DD-96F8-7CBE6DD68177}" srcOrd="22" destOrd="0" presId="urn:microsoft.com/office/officeart/2005/8/layout/list1"/>
    <dgm:cxn modelId="{BF4E36F0-6D7C-4A11-B2DD-4938C31F7019}" type="presParOf" srcId="{003409E9-C572-4DC2-A55C-B6A3967DEC3B}" destId="{AB941F5F-FB5C-4F28-80B1-86F97F8E4695}" srcOrd="23" destOrd="0" presId="urn:microsoft.com/office/officeart/2005/8/layout/list1"/>
    <dgm:cxn modelId="{63CAAECE-76DD-43B0-8A1F-738309E7C533}" type="presParOf" srcId="{003409E9-C572-4DC2-A55C-B6A3967DEC3B}" destId="{9D8A145D-E758-462A-800A-6E6C4A1E6838}" srcOrd="24" destOrd="0" presId="urn:microsoft.com/office/officeart/2005/8/layout/list1"/>
    <dgm:cxn modelId="{4E4D3581-E99C-47B7-BE4E-817D9F776C78}" type="presParOf" srcId="{9D8A145D-E758-462A-800A-6E6C4A1E6838}" destId="{52E0243D-55ED-440F-BDA3-6D52839F3F9E}" srcOrd="0" destOrd="0" presId="urn:microsoft.com/office/officeart/2005/8/layout/list1"/>
    <dgm:cxn modelId="{73153AB3-3B17-4479-833B-421014C00E44}" type="presParOf" srcId="{9D8A145D-E758-462A-800A-6E6C4A1E6838}" destId="{000B1C66-2397-4D1F-8D19-01334A1A4727}" srcOrd="1" destOrd="0" presId="urn:microsoft.com/office/officeart/2005/8/layout/list1"/>
    <dgm:cxn modelId="{711BD33C-AB5D-4DEB-A9EC-D5FA92C798EB}" type="presParOf" srcId="{003409E9-C572-4DC2-A55C-B6A3967DEC3B}" destId="{3AF43567-D10A-4418-A7F3-93DA6C32A3FD}" srcOrd="25" destOrd="0" presId="urn:microsoft.com/office/officeart/2005/8/layout/list1"/>
    <dgm:cxn modelId="{9ABCDE7F-4252-4301-BA37-07A8B76F233C}" type="presParOf" srcId="{003409E9-C572-4DC2-A55C-B6A3967DEC3B}" destId="{F9181841-B5DA-49F8-A7EF-8E86020C562D}"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5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3977531" y="0"/>
            <a:ext cx="3043979" cy="465773"/>
          </a:xfrm>
          <a:prstGeom prst="rect">
            <a:avLst/>
          </a:prstGeom>
        </p:spPr>
        <p:txBody>
          <a:bodyPr vert="horz" lIns="91577" tIns="45789" rIns="91577" bIns="45789" rtlCol="0"/>
          <a:lstStyle>
            <a:lvl1pPr algn="r">
              <a:defRPr sz="1200"/>
            </a:lvl1pPr>
          </a:lstStyle>
          <a:p>
            <a:fld id="{CDC15803-641F-4E4C-B9E6-CF6D6AFF53DE}" type="datetimeFigureOut">
              <a:rPr lang="en-US" smtClean="0"/>
              <a:t>6/14/2015</a:t>
            </a:fld>
            <a:endParaRPr lang="en-US"/>
          </a:p>
        </p:txBody>
      </p:sp>
      <p:sp>
        <p:nvSpPr>
          <p:cNvPr id="4" name="Footer Placeholder 3"/>
          <p:cNvSpPr>
            <a:spLocks noGrp="1"/>
          </p:cNvSpPr>
          <p:nvPr>
            <p:ph type="ftr" sz="quarter" idx="2"/>
          </p:nvPr>
        </p:nvSpPr>
        <p:spPr>
          <a:xfrm>
            <a:off x="1" y="8841738"/>
            <a:ext cx="3043979" cy="465773"/>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3977531" y="8841738"/>
            <a:ext cx="3043979" cy="465773"/>
          </a:xfrm>
          <a:prstGeom prst="rect">
            <a:avLst/>
          </a:prstGeom>
        </p:spPr>
        <p:txBody>
          <a:bodyPr vert="horz" lIns="91577" tIns="45789" rIns="91577" bIns="45789" rtlCol="0" anchor="b"/>
          <a:lstStyle>
            <a:lvl1pPr algn="r">
              <a:defRPr sz="1200"/>
            </a:lvl1pPr>
          </a:lstStyle>
          <a:p>
            <a:fld id="{FAABD8F9-6F0B-4150-8710-FFFDEA245945}" type="slidenum">
              <a:rPr lang="en-US" smtClean="0"/>
              <a:t>‹#›</a:t>
            </a:fld>
            <a:endParaRPr lang="en-US"/>
          </a:p>
        </p:txBody>
      </p:sp>
    </p:spTree>
    <p:extLst>
      <p:ext uri="{BB962C8B-B14F-4D97-AF65-F5344CB8AC3E}">
        <p14:creationId xmlns:p14="http://schemas.microsoft.com/office/powerpoint/2010/main" val="394027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5455"/>
          </a:xfrm>
          <a:prstGeom prst="rect">
            <a:avLst/>
          </a:prstGeom>
        </p:spPr>
        <p:txBody>
          <a:bodyPr vert="horz" lIns="92585" tIns="46292" rIns="92585" bIns="46292"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8133" y="1"/>
            <a:ext cx="3043343" cy="465455"/>
          </a:xfrm>
          <a:prstGeom prst="rect">
            <a:avLst/>
          </a:prstGeom>
        </p:spPr>
        <p:txBody>
          <a:bodyPr vert="horz" lIns="92585" tIns="46292" rIns="92585" bIns="46292" rtlCol="0"/>
          <a:lstStyle>
            <a:lvl1pPr algn="r" fontAlgn="auto">
              <a:spcBef>
                <a:spcPts val="0"/>
              </a:spcBef>
              <a:spcAft>
                <a:spcPts val="0"/>
              </a:spcAft>
              <a:defRPr sz="1200">
                <a:latin typeface="+mn-lt"/>
              </a:defRPr>
            </a:lvl1pPr>
          </a:lstStyle>
          <a:p>
            <a:pPr>
              <a:defRPr/>
            </a:pPr>
            <a:fld id="{FD287C55-4FFE-4D35-9F6F-74AA41ECB1BE}" type="datetimeFigureOut">
              <a:rPr lang="en-US"/>
              <a:pPr>
                <a:defRPr/>
              </a:pPr>
              <a:t>6/14/2015</a:t>
            </a:fld>
            <a:endParaRPr lang="en-US" dirty="0"/>
          </a:p>
        </p:txBody>
      </p:sp>
      <p:sp>
        <p:nvSpPr>
          <p:cNvPr id="4" name="Slide Image Placeholder 3"/>
          <p:cNvSpPr>
            <a:spLocks noGrp="1" noRot="1" noChangeAspect="1"/>
          </p:cNvSpPr>
          <p:nvPr>
            <p:ph type="sldImg" idx="2"/>
          </p:nvPr>
        </p:nvSpPr>
        <p:spPr>
          <a:xfrm>
            <a:off x="1184275" y="698500"/>
            <a:ext cx="4656138" cy="3490913"/>
          </a:xfrm>
          <a:prstGeom prst="rect">
            <a:avLst/>
          </a:prstGeom>
          <a:noFill/>
          <a:ln w="12700">
            <a:solidFill>
              <a:prstClr val="black"/>
            </a:solidFill>
          </a:ln>
        </p:spPr>
        <p:txBody>
          <a:bodyPr vert="horz" lIns="92585" tIns="46292" rIns="92585" bIns="46292" rtlCol="0" anchor="ctr"/>
          <a:lstStyle/>
          <a:p>
            <a:pPr lvl="0"/>
            <a:endParaRPr lang="en-US" noProof="0" dirty="0" smtClean="0"/>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2585" tIns="46292" rIns="92585" bIns="4629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42031"/>
            <a:ext cx="3043343" cy="465455"/>
          </a:xfrm>
          <a:prstGeom prst="rect">
            <a:avLst/>
          </a:prstGeom>
        </p:spPr>
        <p:txBody>
          <a:bodyPr vert="horz" lIns="92585" tIns="46292" rIns="92585" bIns="46292"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2585" tIns="46292" rIns="92585" bIns="46292" rtlCol="0" anchor="b"/>
          <a:lstStyle>
            <a:lvl1pPr algn="r" fontAlgn="auto">
              <a:spcBef>
                <a:spcPts val="0"/>
              </a:spcBef>
              <a:spcAft>
                <a:spcPts val="0"/>
              </a:spcAft>
              <a:defRPr sz="1200">
                <a:latin typeface="+mn-lt"/>
              </a:defRPr>
            </a:lvl1pPr>
          </a:lstStyle>
          <a:p>
            <a:pPr>
              <a:defRPr/>
            </a:pPr>
            <a:fld id="{159A4629-6003-4D6E-857A-FF0B9303AD1E}" type="slidenum">
              <a:rPr lang="en-US"/>
              <a:pPr>
                <a:defRPr/>
              </a:pPr>
              <a:t>‹#›</a:t>
            </a:fld>
            <a:endParaRPr lang="en-US" dirty="0"/>
          </a:p>
        </p:txBody>
      </p:sp>
    </p:spTree>
    <p:extLst>
      <p:ext uri="{BB962C8B-B14F-4D97-AF65-F5344CB8AC3E}">
        <p14:creationId xmlns:p14="http://schemas.microsoft.com/office/powerpoint/2010/main" val="16953646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a:t>
            </a:fld>
            <a:endParaRPr lang="en-US" dirty="0"/>
          </a:p>
        </p:txBody>
      </p:sp>
    </p:spTree>
    <p:extLst>
      <p:ext uri="{BB962C8B-B14F-4D97-AF65-F5344CB8AC3E}">
        <p14:creationId xmlns:p14="http://schemas.microsoft.com/office/powerpoint/2010/main" val="3728268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6</a:t>
            </a:fld>
            <a:endParaRPr lang="en-US" dirty="0"/>
          </a:p>
        </p:txBody>
      </p:sp>
    </p:spTree>
    <p:extLst>
      <p:ext uri="{BB962C8B-B14F-4D97-AF65-F5344CB8AC3E}">
        <p14:creationId xmlns:p14="http://schemas.microsoft.com/office/powerpoint/2010/main" val="3104836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8" y="0"/>
            <a:ext cx="7089776" cy="5318125"/>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45913"/>
            <a:fld id="{A812CF2E-517E-4D7D-84A2-900EBB973867}" type="slidenum">
              <a:rPr lang="en-US" smtClean="0">
                <a:latin typeface="Arial" pitchFamily="34" charset="0"/>
              </a:rPr>
              <a:pPr defTabSz="945913"/>
              <a:t>10</a:t>
            </a:fld>
            <a:endParaRPr lang="en-US" dirty="0" smtClean="0">
              <a:latin typeface="Arial" pitchFamily="34" charset="0"/>
            </a:endParaRPr>
          </a:p>
        </p:txBody>
      </p:sp>
      <p:sp>
        <p:nvSpPr>
          <p:cNvPr id="46083" name="Rectangle 2"/>
          <p:cNvSpPr>
            <a:spLocks noGrp="1" noRot="1" noChangeAspect="1" noChangeArrowheads="1" noTextEdit="1"/>
          </p:cNvSpPr>
          <p:nvPr>
            <p:ph type="sldImg"/>
          </p:nvPr>
        </p:nvSpPr>
        <p:spPr>
          <a:xfrm>
            <a:off x="1185863" y="184150"/>
            <a:ext cx="4654550" cy="3490913"/>
          </a:xfrm>
          <a:ln/>
        </p:spPr>
      </p:sp>
      <p:sp>
        <p:nvSpPr>
          <p:cNvPr id="46087" name="AutoShape 7"/>
          <p:cNvSpPr>
            <a:spLocks/>
          </p:cNvSpPr>
          <p:nvPr/>
        </p:nvSpPr>
        <p:spPr bwMode="auto">
          <a:xfrm>
            <a:off x="1846430" y="781481"/>
            <a:ext cx="200386" cy="980826"/>
          </a:xfrm>
          <a:prstGeom prst="leftBrace">
            <a:avLst>
              <a:gd name="adj1" fmla="val 11879"/>
              <a:gd name="adj2" fmla="val 50000"/>
            </a:avLst>
          </a:prstGeom>
          <a:noFill/>
          <a:ln w="9525">
            <a:solidFill>
              <a:schemeClr val="tx1"/>
            </a:solidFill>
            <a:round/>
            <a:headEnd/>
            <a:tailEnd/>
          </a:ln>
        </p:spPr>
        <p:txBody>
          <a:bodyPr wrap="none" lIns="92956" tIns="46478" rIns="92956" bIns="46478" anchor="ctr"/>
          <a:lstStyle/>
          <a:p>
            <a:endParaRPr lang="en-US" dirty="0">
              <a:latin typeface="Calibri" pitchFamily="34" charset="0"/>
            </a:endParaRPr>
          </a:p>
        </p:txBody>
      </p:sp>
      <p:sp>
        <p:nvSpPr>
          <p:cNvPr id="46094" name="Text Box 15"/>
          <p:cNvSpPr txBox="1">
            <a:spLocks noChangeArrowheads="1"/>
          </p:cNvSpPr>
          <p:nvPr/>
        </p:nvSpPr>
        <p:spPr bwMode="auto">
          <a:xfrm>
            <a:off x="8" y="6827629"/>
            <a:ext cx="852442" cy="374393"/>
          </a:xfrm>
          <a:prstGeom prst="rect">
            <a:avLst/>
          </a:prstGeom>
          <a:noFill/>
          <a:ln w="9525">
            <a:noFill/>
            <a:miter lim="800000"/>
            <a:headEnd/>
            <a:tailEnd/>
          </a:ln>
        </p:spPr>
        <p:txBody>
          <a:bodyPr lIns="93179" tIns="46589" rIns="93179" bIns="46589">
            <a:spAutoFit/>
          </a:bodyPr>
          <a:lstStyle/>
          <a:p>
            <a:pPr defTabSz="926543">
              <a:spcBef>
                <a:spcPct val="50000"/>
              </a:spcBef>
            </a:pPr>
            <a:endParaRPr lang="en-US" dirty="0">
              <a:latin typeface="Calibri" pitchFamily="34" charset="0"/>
            </a:endParaRPr>
          </a:p>
        </p:txBody>
      </p:sp>
      <p:sp>
        <p:nvSpPr>
          <p:cNvPr id="13" name="Rectangle 14"/>
          <p:cNvSpPr>
            <a:spLocks noChangeArrowheads="1"/>
          </p:cNvSpPr>
          <p:nvPr/>
        </p:nvSpPr>
        <p:spPr bwMode="auto">
          <a:xfrm>
            <a:off x="2418645" y="4630388"/>
            <a:ext cx="2277418" cy="311575"/>
          </a:xfrm>
          <a:prstGeom prst="rect">
            <a:avLst/>
          </a:prstGeom>
          <a:noFill/>
          <a:ln w="9525">
            <a:noFill/>
            <a:miter lim="800000"/>
            <a:headEnd/>
            <a:tailEnd/>
          </a:ln>
        </p:spPr>
        <p:txBody>
          <a:bodyPr wrap="none" lIns="93200" tIns="46600" rIns="93200" bIns="46600" anchor="ctr"/>
          <a:lstStyle/>
          <a:p>
            <a:pPr algn="ctr" defTabSz="931385"/>
            <a:r>
              <a:rPr lang="en-US" b="1" dirty="0"/>
              <a:t>[Template for </a:t>
            </a:r>
            <a:r>
              <a:rPr lang="en-US" b="1" dirty="0" smtClean="0"/>
              <a:t>Staff Offices]</a:t>
            </a:r>
            <a:endParaRPr lang="en-US" b="1" dirty="0"/>
          </a:p>
        </p:txBody>
      </p:sp>
      <p:sp>
        <p:nvSpPr>
          <p:cNvPr id="15" name="Rectangle 6"/>
          <p:cNvSpPr>
            <a:spLocks noGrp="1" noChangeArrowheads="1"/>
          </p:cNvSpPr>
          <p:nvPr>
            <p:ph type="body" sz="quarter" idx="10"/>
          </p:nvPr>
        </p:nvSpPr>
        <p:spPr>
          <a:solidFill>
            <a:schemeClr val="bg1"/>
          </a:solidFill>
          <a:ln/>
        </p:spPr>
        <p:txBody>
          <a:bodyPr>
            <a:normAutofit fontScale="92500" lnSpcReduction="20000"/>
          </a:bodyPr>
          <a:lstStyle/>
          <a:p>
            <a:pPr marL="795169" lvl="2" indent="-224929">
              <a:spcBef>
                <a:spcPct val="0"/>
              </a:spcBef>
            </a:pPr>
            <a:endParaRPr lang="en-US" dirty="0" smtClean="0">
              <a:latin typeface="Arial" pitchFamily="34" charset="0"/>
              <a:cs typeface="Arial" pitchFamily="34" charset="0"/>
            </a:endParaRPr>
          </a:p>
        </p:txBody>
      </p:sp>
      <p:sp>
        <p:nvSpPr>
          <p:cNvPr id="20" name="AutoShape 4"/>
          <p:cNvSpPr>
            <a:spLocks noChangeArrowheads="1"/>
          </p:cNvSpPr>
          <p:nvPr/>
        </p:nvSpPr>
        <p:spPr bwMode="auto">
          <a:xfrm>
            <a:off x="2081176" y="320895"/>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1a</a:t>
            </a:r>
          </a:p>
        </p:txBody>
      </p:sp>
      <p:sp>
        <p:nvSpPr>
          <p:cNvPr id="21" name="AutoShape 4"/>
          <p:cNvSpPr>
            <a:spLocks noChangeArrowheads="1"/>
          </p:cNvSpPr>
          <p:nvPr/>
        </p:nvSpPr>
        <p:spPr bwMode="auto">
          <a:xfrm>
            <a:off x="1351186" y="1106410"/>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1b</a:t>
            </a:r>
          </a:p>
        </p:txBody>
      </p:sp>
      <p:sp>
        <p:nvSpPr>
          <p:cNvPr id="22" name="AutoShape 4"/>
          <p:cNvSpPr>
            <a:spLocks noChangeArrowheads="1"/>
          </p:cNvSpPr>
          <p:nvPr/>
        </p:nvSpPr>
        <p:spPr bwMode="auto">
          <a:xfrm>
            <a:off x="1695758" y="2040872"/>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1c</a:t>
            </a:r>
          </a:p>
        </p:txBody>
      </p:sp>
      <p:sp>
        <p:nvSpPr>
          <p:cNvPr id="23" name="AutoShape 4"/>
          <p:cNvSpPr>
            <a:spLocks noChangeArrowheads="1"/>
          </p:cNvSpPr>
          <p:nvPr/>
        </p:nvSpPr>
        <p:spPr bwMode="auto">
          <a:xfrm>
            <a:off x="1121790" y="2823670"/>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1d</a:t>
            </a:r>
          </a:p>
        </p:txBody>
      </p:sp>
      <p:sp>
        <p:nvSpPr>
          <p:cNvPr id="25" name="AutoShape 4"/>
          <p:cNvSpPr>
            <a:spLocks noChangeArrowheads="1"/>
          </p:cNvSpPr>
          <p:nvPr/>
        </p:nvSpPr>
        <p:spPr bwMode="auto">
          <a:xfrm>
            <a:off x="725216" y="6798698"/>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1a</a:t>
            </a:r>
          </a:p>
        </p:txBody>
      </p:sp>
      <p:sp>
        <p:nvSpPr>
          <p:cNvPr id="26" name="AutoShape 4"/>
          <p:cNvSpPr>
            <a:spLocks noChangeArrowheads="1"/>
          </p:cNvSpPr>
          <p:nvPr/>
        </p:nvSpPr>
        <p:spPr bwMode="auto">
          <a:xfrm>
            <a:off x="725216" y="7271781"/>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1b</a:t>
            </a:r>
          </a:p>
        </p:txBody>
      </p:sp>
      <p:sp>
        <p:nvSpPr>
          <p:cNvPr id="27" name="AutoShape 4"/>
          <p:cNvSpPr>
            <a:spLocks noChangeArrowheads="1"/>
          </p:cNvSpPr>
          <p:nvPr/>
        </p:nvSpPr>
        <p:spPr bwMode="auto">
          <a:xfrm>
            <a:off x="725216" y="7744868"/>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1c</a:t>
            </a:r>
          </a:p>
        </p:txBody>
      </p:sp>
      <p:sp>
        <p:nvSpPr>
          <p:cNvPr id="28" name="AutoShape 4"/>
          <p:cNvSpPr>
            <a:spLocks noChangeArrowheads="1"/>
          </p:cNvSpPr>
          <p:nvPr/>
        </p:nvSpPr>
        <p:spPr bwMode="auto">
          <a:xfrm>
            <a:off x="732847" y="8248475"/>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1d</a:t>
            </a:r>
          </a:p>
        </p:txBody>
      </p:sp>
      <p:sp>
        <p:nvSpPr>
          <p:cNvPr id="18" name="Rectangle 14"/>
          <p:cNvSpPr>
            <a:spLocks noChangeArrowheads="1"/>
          </p:cNvSpPr>
          <p:nvPr/>
        </p:nvSpPr>
        <p:spPr bwMode="auto">
          <a:xfrm>
            <a:off x="2426278" y="4622759"/>
            <a:ext cx="2277418" cy="311575"/>
          </a:xfrm>
          <a:prstGeom prst="rect">
            <a:avLst/>
          </a:prstGeom>
          <a:noFill/>
          <a:ln w="9525">
            <a:noFill/>
            <a:miter lim="800000"/>
            <a:headEnd/>
            <a:tailEnd/>
          </a:ln>
        </p:spPr>
        <p:txBody>
          <a:bodyPr wrap="none" lIns="93200" tIns="46600" rIns="93200" bIns="46600" anchor="ctr"/>
          <a:lstStyle/>
          <a:p>
            <a:pPr algn="ctr" defTabSz="931385"/>
            <a:r>
              <a:rPr lang="en-US" b="1" dirty="0"/>
              <a:t>[Template for </a:t>
            </a:r>
            <a:r>
              <a:rPr lang="en-US" b="1" u="sng" dirty="0" smtClean="0"/>
              <a:t>Staff Offices Only</a:t>
            </a:r>
            <a:r>
              <a:rPr lang="en-US" b="1" dirty="0" smtClean="0"/>
              <a:t>]</a:t>
            </a:r>
            <a:endParaRPr lang="en-US" b="1"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pPr defTabSz="945913"/>
            <a:fld id="{A812CF2E-517E-4D7D-84A2-900EBB973867}" type="slidenum">
              <a:rPr lang="en-US" smtClean="0">
                <a:latin typeface="Arial" pitchFamily="34" charset="0"/>
              </a:rPr>
              <a:pPr defTabSz="945913"/>
              <a:t>11</a:t>
            </a:fld>
            <a:endParaRPr lang="en-US" dirty="0" smtClean="0">
              <a:latin typeface="Arial" pitchFamily="34" charset="0"/>
            </a:endParaRPr>
          </a:p>
        </p:txBody>
      </p:sp>
      <p:sp>
        <p:nvSpPr>
          <p:cNvPr id="46083" name="Rectangle 2"/>
          <p:cNvSpPr>
            <a:spLocks noGrp="1" noRot="1" noChangeAspect="1" noChangeArrowheads="1" noTextEdit="1"/>
          </p:cNvSpPr>
          <p:nvPr>
            <p:ph type="sldImg"/>
          </p:nvPr>
        </p:nvSpPr>
        <p:spPr>
          <a:xfrm>
            <a:off x="1185863" y="184150"/>
            <a:ext cx="4654550" cy="3490913"/>
          </a:xfrm>
          <a:ln/>
        </p:spPr>
      </p:sp>
      <p:sp>
        <p:nvSpPr>
          <p:cNvPr id="46087" name="AutoShape 7"/>
          <p:cNvSpPr>
            <a:spLocks/>
          </p:cNvSpPr>
          <p:nvPr/>
        </p:nvSpPr>
        <p:spPr bwMode="auto">
          <a:xfrm>
            <a:off x="1846430" y="781481"/>
            <a:ext cx="200386" cy="980826"/>
          </a:xfrm>
          <a:prstGeom prst="leftBrace">
            <a:avLst>
              <a:gd name="adj1" fmla="val 11879"/>
              <a:gd name="adj2" fmla="val 50000"/>
            </a:avLst>
          </a:prstGeom>
          <a:noFill/>
          <a:ln w="9525">
            <a:solidFill>
              <a:schemeClr val="tx1"/>
            </a:solidFill>
            <a:round/>
            <a:headEnd/>
            <a:tailEnd/>
          </a:ln>
        </p:spPr>
        <p:txBody>
          <a:bodyPr wrap="none" lIns="92956" tIns="46478" rIns="92956" bIns="46478" anchor="ctr"/>
          <a:lstStyle/>
          <a:p>
            <a:endParaRPr lang="en-US" dirty="0">
              <a:latin typeface="Calibri" pitchFamily="34" charset="0"/>
            </a:endParaRPr>
          </a:p>
        </p:txBody>
      </p:sp>
      <p:sp>
        <p:nvSpPr>
          <p:cNvPr id="46094" name="Text Box 15"/>
          <p:cNvSpPr txBox="1">
            <a:spLocks noChangeArrowheads="1"/>
          </p:cNvSpPr>
          <p:nvPr/>
        </p:nvSpPr>
        <p:spPr bwMode="auto">
          <a:xfrm>
            <a:off x="8" y="6827629"/>
            <a:ext cx="852442" cy="374393"/>
          </a:xfrm>
          <a:prstGeom prst="rect">
            <a:avLst/>
          </a:prstGeom>
          <a:noFill/>
          <a:ln w="9525">
            <a:noFill/>
            <a:miter lim="800000"/>
            <a:headEnd/>
            <a:tailEnd/>
          </a:ln>
        </p:spPr>
        <p:txBody>
          <a:bodyPr lIns="93179" tIns="46589" rIns="93179" bIns="46589">
            <a:spAutoFit/>
          </a:bodyPr>
          <a:lstStyle/>
          <a:p>
            <a:pPr defTabSz="926543">
              <a:spcBef>
                <a:spcPct val="50000"/>
              </a:spcBef>
            </a:pPr>
            <a:endParaRPr lang="en-US" dirty="0">
              <a:latin typeface="Calibri" pitchFamily="34" charset="0"/>
            </a:endParaRPr>
          </a:p>
        </p:txBody>
      </p:sp>
      <p:sp>
        <p:nvSpPr>
          <p:cNvPr id="13" name="Rectangle 14"/>
          <p:cNvSpPr>
            <a:spLocks noChangeArrowheads="1"/>
          </p:cNvSpPr>
          <p:nvPr/>
        </p:nvSpPr>
        <p:spPr bwMode="auto">
          <a:xfrm>
            <a:off x="2418645" y="4630388"/>
            <a:ext cx="2277418" cy="311575"/>
          </a:xfrm>
          <a:prstGeom prst="rect">
            <a:avLst/>
          </a:prstGeom>
          <a:noFill/>
          <a:ln w="9525">
            <a:noFill/>
            <a:miter lim="800000"/>
            <a:headEnd/>
            <a:tailEnd/>
          </a:ln>
        </p:spPr>
        <p:txBody>
          <a:bodyPr wrap="none" lIns="93200" tIns="46600" rIns="93200" bIns="46600" anchor="ctr"/>
          <a:lstStyle/>
          <a:p>
            <a:pPr algn="ctr" defTabSz="931385"/>
            <a:r>
              <a:rPr lang="en-US" b="1" dirty="0"/>
              <a:t>[Template for </a:t>
            </a:r>
            <a:r>
              <a:rPr lang="en-US" b="1" dirty="0" smtClean="0"/>
              <a:t>Staff Offices]</a:t>
            </a:r>
            <a:endParaRPr lang="en-US" b="1" dirty="0"/>
          </a:p>
        </p:txBody>
      </p:sp>
      <p:sp>
        <p:nvSpPr>
          <p:cNvPr id="15" name="Rectangle 6"/>
          <p:cNvSpPr>
            <a:spLocks noGrp="1" noChangeArrowheads="1"/>
          </p:cNvSpPr>
          <p:nvPr>
            <p:ph type="body" sz="quarter" idx="10"/>
          </p:nvPr>
        </p:nvSpPr>
        <p:spPr>
          <a:solidFill>
            <a:schemeClr val="bg1"/>
          </a:solidFill>
          <a:ln/>
        </p:spPr>
        <p:txBody>
          <a:bodyPr>
            <a:normAutofit fontScale="92500" lnSpcReduction="20000"/>
          </a:bodyPr>
          <a:lstStyle/>
          <a:p>
            <a:pPr marL="795169" lvl="2" indent="-224929">
              <a:spcBef>
                <a:spcPct val="0"/>
              </a:spcBef>
            </a:pPr>
            <a:endParaRPr lang="en-US" dirty="0" smtClean="0">
              <a:latin typeface="Arial" pitchFamily="34" charset="0"/>
              <a:cs typeface="Arial" pitchFamily="34" charset="0"/>
            </a:endParaRPr>
          </a:p>
        </p:txBody>
      </p:sp>
      <p:sp>
        <p:nvSpPr>
          <p:cNvPr id="20" name="AutoShape 4"/>
          <p:cNvSpPr>
            <a:spLocks noChangeArrowheads="1"/>
          </p:cNvSpPr>
          <p:nvPr/>
        </p:nvSpPr>
        <p:spPr bwMode="auto">
          <a:xfrm>
            <a:off x="2081176" y="320895"/>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1a</a:t>
            </a:r>
          </a:p>
        </p:txBody>
      </p:sp>
      <p:sp>
        <p:nvSpPr>
          <p:cNvPr id="21" name="AutoShape 4"/>
          <p:cNvSpPr>
            <a:spLocks noChangeArrowheads="1"/>
          </p:cNvSpPr>
          <p:nvPr/>
        </p:nvSpPr>
        <p:spPr bwMode="auto">
          <a:xfrm>
            <a:off x="1351186" y="1106410"/>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1b</a:t>
            </a:r>
          </a:p>
        </p:txBody>
      </p:sp>
      <p:sp>
        <p:nvSpPr>
          <p:cNvPr id="22" name="AutoShape 4"/>
          <p:cNvSpPr>
            <a:spLocks noChangeArrowheads="1"/>
          </p:cNvSpPr>
          <p:nvPr/>
        </p:nvSpPr>
        <p:spPr bwMode="auto">
          <a:xfrm>
            <a:off x="1695758" y="2040872"/>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1c</a:t>
            </a:r>
          </a:p>
        </p:txBody>
      </p:sp>
      <p:sp>
        <p:nvSpPr>
          <p:cNvPr id="23" name="AutoShape 4"/>
          <p:cNvSpPr>
            <a:spLocks noChangeArrowheads="1"/>
          </p:cNvSpPr>
          <p:nvPr/>
        </p:nvSpPr>
        <p:spPr bwMode="auto">
          <a:xfrm>
            <a:off x="1121790" y="2823670"/>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1d</a:t>
            </a:r>
          </a:p>
        </p:txBody>
      </p:sp>
      <p:sp>
        <p:nvSpPr>
          <p:cNvPr id="25" name="AutoShape 4"/>
          <p:cNvSpPr>
            <a:spLocks noChangeArrowheads="1"/>
          </p:cNvSpPr>
          <p:nvPr/>
        </p:nvSpPr>
        <p:spPr bwMode="auto">
          <a:xfrm>
            <a:off x="725216" y="6798698"/>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1a</a:t>
            </a:r>
          </a:p>
        </p:txBody>
      </p:sp>
      <p:sp>
        <p:nvSpPr>
          <p:cNvPr id="26" name="AutoShape 4"/>
          <p:cNvSpPr>
            <a:spLocks noChangeArrowheads="1"/>
          </p:cNvSpPr>
          <p:nvPr/>
        </p:nvSpPr>
        <p:spPr bwMode="auto">
          <a:xfrm>
            <a:off x="725216" y="7271781"/>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1b</a:t>
            </a:r>
          </a:p>
        </p:txBody>
      </p:sp>
      <p:sp>
        <p:nvSpPr>
          <p:cNvPr id="27" name="AutoShape 4"/>
          <p:cNvSpPr>
            <a:spLocks noChangeArrowheads="1"/>
          </p:cNvSpPr>
          <p:nvPr/>
        </p:nvSpPr>
        <p:spPr bwMode="auto">
          <a:xfrm>
            <a:off x="725216" y="7744868"/>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1c</a:t>
            </a:r>
          </a:p>
        </p:txBody>
      </p:sp>
      <p:sp>
        <p:nvSpPr>
          <p:cNvPr id="28" name="AutoShape 4"/>
          <p:cNvSpPr>
            <a:spLocks noChangeArrowheads="1"/>
          </p:cNvSpPr>
          <p:nvPr/>
        </p:nvSpPr>
        <p:spPr bwMode="auto">
          <a:xfrm>
            <a:off x="732847" y="8248475"/>
            <a:ext cx="413948" cy="347122"/>
          </a:xfrm>
          <a:prstGeom prst="homePlate">
            <a:avLst>
              <a:gd name="adj" fmla="val 51852"/>
            </a:avLst>
          </a:prstGeom>
          <a:solidFill>
            <a:srgbClr val="FEA7A0"/>
          </a:solidFill>
          <a:ln w="9525">
            <a:solidFill>
              <a:schemeClr val="tx1"/>
            </a:solidFill>
            <a:miter lim="800000"/>
            <a:headEnd/>
            <a:tailEnd/>
          </a:ln>
        </p:spPr>
        <p:txBody>
          <a:bodyPr wrap="none" lIns="91436" tIns="45717" rIns="91436" bIns="45717" anchor="ctr"/>
          <a:lstStyle/>
          <a:p>
            <a:pPr algn="r" defTabSz="909217"/>
            <a:r>
              <a:rPr lang="en-US" sz="1600" b="1" dirty="0">
                <a:latin typeface="Calibri" pitchFamily="34" charset="0"/>
              </a:rPr>
              <a:t>1d</a:t>
            </a:r>
          </a:p>
        </p:txBody>
      </p:sp>
      <p:sp>
        <p:nvSpPr>
          <p:cNvPr id="18" name="Rectangle 14"/>
          <p:cNvSpPr>
            <a:spLocks noChangeArrowheads="1"/>
          </p:cNvSpPr>
          <p:nvPr/>
        </p:nvSpPr>
        <p:spPr bwMode="auto">
          <a:xfrm>
            <a:off x="2426278" y="4622759"/>
            <a:ext cx="2277418" cy="311575"/>
          </a:xfrm>
          <a:prstGeom prst="rect">
            <a:avLst/>
          </a:prstGeom>
          <a:noFill/>
          <a:ln w="9525">
            <a:noFill/>
            <a:miter lim="800000"/>
            <a:headEnd/>
            <a:tailEnd/>
          </a:ln>
        </p:spPr>
        <p:txBody>
          <a:bodyPr wrap="none" lIns="93200" tIns="46600" rIns="93200" bIns="46600" anchor="ctr"/>
          <a:lstStyle/>
          <a:p>
            <a:pPr algn="ctr" defTabSz="931385"/>
            <a:r>
              <a:rPr lang="en-US" b="1" dirty="0"/>
              <a:t>[Template for </a:t>
            </a:r>
            <a:r>
              <a:rPr lang="en-US" b="1" u="sng" dirty="0" smtClean="0"/>
              <a:t>Staff Offices Only</a:t>
            </a:r>
            <a:r>
              <a:rPr lang="en-US" b="1" dirty="0" smtClean="0"/>
              <a:t>]</a:t>
            </a:r>
            <a:endParaRPr lang="en-US" b="1"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59A4629-6003-4D6E-857A-FF0B9303AD1E}" type="slidenum">
              <a:rPr lang="en-US" smtClean="0"/>
              <a:pPr>
                <a:defRPr/>
              </a:pPr>
              <a:t>13</a:t>
            </a:fld>
            <a:endParaRPr lang="en-US" dirty="0"/>
          </a:p>
        </p:txBody>
      </p:sp>
    </p:spTree>
    <p:extLst>
      <p:ext uri="{BB962C8B-B14F-4D97-AF65-F5344CB8AC3E}">
        <p14:creationId xmlns:p14="http://schemas.microsoft.com/office/powerpoint/2010/main" val="3104836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011E3-1E96-46AC-9DFD-6F9FCA7D04F2}" type="slidenum">
              <a:rPr lang="en-US"/>
              <a:pPr/>
              <a:t>14</a:t>
            </a:fld>
            <a:endParaRPr lang="en-US" dirty="0"/>
          </a:p>
        </p:txBody>
      </p:sp>
      <p:sp>
        <p:nvSpPr>
          <p:cNvPr id="21506" name="Rectangle 2"/>
          <p:cNvSpPr>
            <a:spLocks noGrp="1" noRot="1" noChangeAspect="1" noChangeArrowheads="1" noTextEdit="1"/>
          </p:cNvSpPr>
          <p:nvPr>
            <p:ph type="sldImg"/>
          </p:nvPr>
        </p:nvSpPr>
        <p:spPr>
          <a:xfrm>
            <a:off x="1209675" y="688975"/>
            <a:ext cx="4624388" cy="3468688"/>
          </a:xfrm>
          <a:ln/>
        </p:spPr>
      </p:sp>
      <p:sp>
        <p:nvSpPr>
          <p:cNvPr id="21507" name="Rectangle 3"/>
          <p:cNvSpPr>
            <a:spLocks noGrp="1" noChangeArrowheads="1"/>
          </p:cNvSpPr>
          <p:nvPr>
            <p:ph type="body" idx="1"/>
          </p:nvPr>
        </p:nvSpPr>
        <p:spPr>
          <a:xfrm>
            <a:off x="928287" y="4389078"/>
            <a:ext cx="5166531" cy="4230108"/>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242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4602144"/>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0" y="6492875"/>
            <a:ext cx="2133600" cy="365125"/>
          </a:xfrm>
        </p:spPr>
        <p:txBody>
          <a:bodyPr/>
          <a:lstStyle/>
          <a:p>
            <a:fld id="{806CCE22-2D24-4A53-B94E-7D30568BB363}" type="datetime1">
              <a:rPr lang="en-US" smtClean="0"/>
              <a:t>6/14/2015</a:t>
            </a:fld>
            <a:endParaRPr lang="en-US" dirty="0"/>
          </a:p>
        </p:txBody>
      </p:sp>
      <p:sp>
        <p:nvSpPr>
          <p:cNvPr id="5" name="Footer Placeholder 4"/>
          <p:cNvSpPr>
            <a:spLocks noGrp="1"/>
          </p:cNvSpPr>
          <p:nvPr>
            <p:ph type="ftr" sz="quarter" idx="11"/>
          </p:nvPr>
        </p:nvSpPr>
        <p:spPr>
          <a:xfrm>
            <a:off x="3140112" y="6492875"/>
            <a:ext cx="2895600" cy="365125"/>
          </a:xfrm>
          <a:prstGeom prst="rect">
            <a:avLst/>
          </a:prstGeom>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sp>
        <p:nvSpPr>
          <p:cNvPr id="8" name="Title 1"/>
          <p:cNvSpPr txBox="1">
            <a:spLocks/>
          </p:cNvSpPr>
          <p:nvPr userDrawn="1"/>
        </p:nvSpPr>
        <p:spPr>
          <a:xfrm>
            <a:off x="685800" y="2133600"/>
            <a:ext cx="7772400" cy="10128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Office of Management</a:t>
            </a:r>
            <a:endParaRPr kumimoji="0" lang="en-US" sz="3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pic>
        <p:nvPicPr>
          <p:cNvPr id="9" name="Picture 1" descr="VA Seal - black and 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67125" y="323850"/>
            <a:ext cx="180975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E79368-7989-46A9-B60D-70349A9589AE}" type="datetimeFigureOut">
              <a:rPr lang="en-US" smtClean="0"/>
              <a:t>6/14/2015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236023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E79368-7989-46A9-B60D-70349A9589AE}" type="datetimeFigureOut">
              <a:rPr lang="en-US" smtClean="0"/>
              <a:t>6/14/2015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2177654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79368-7989-46A9-B60D-70349A9589AE}" type="datetimeFigureOut">
              <a:rPr lang="en-US" smtClean="0"/>
              <a:t>6/14/2015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4115676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79368-7989-46A9-B60D-70349A9589AE}" type="datetimeFigureOut">
              <a:rPr lang="en-US" smtClean="0"/>
              <a:t>6/14/2015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622473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79368-7989-46A9-B60D-70349A9589AE}" type="datetimeFigureOut">
              <a:rPr lang="en-US" smtClean="0"/>
              <a:t>6/14/2015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3334471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79368-7989-46A9-B60D-70349A9589AE}" type="datetimeFigureOut">
              <a:rPr lang="en-US" smtClean="0"/>
              <a:t>6/14/2015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4036962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730878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3665286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9BFF7B-F2D5-4AF1-8A32-A75B1E1F3046}" type="datetime1">
              <a:rPr lang="en-US" smtClean="0"/>
              <a:t>6/14/2015</a:t>
            </a:fld>
            <a:endParaRPr lang="en-US" dirty="0"/>
          </a:p>
        </p:txBody>
      </p:sp>
      <p:sp>
        <p:nvSpPr>
          <p:cNvPr id="5" name="Footer Placeholder 4"/>
          <p:cNvSpPr>
            <a:spLocks noGrp="1"/>
          </p:cNvSpPr>
          <p:nvPr>
            <p:ph type="ftr" sz="quarter" idx="11"/>
          </p:nvPr>
        </p:nvSpPr>
        <p:spPr>
          <a:xfrm>
            <a:off x="3140112" y="6492875"/>
            <a:ext cx="2895600" cy="365125"/>
          </a:xfrm>
          <a:prstGeom prst="rect">
            <a:avLst/>
          </a:prstGeom>
        </p:spPr>
        <p:txBody>
          <a:bodyPr/>
          <a:lstStyle>
            <a:lvl1pPr>
              <a:defRPr/>
            </a:lvl1p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pic>
        <p:nvPicPr>
          <p:cNvPr id="1026" name="Picture 1" descr="VA Seal - black and whit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239000" cy="10668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sz="22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9CAB552-81A2-48D2-884A-1C6D370E53BB}" type="datetime1">
              <a:rPr lang="en-US" smtClean="0"/>
              <a:t>6/14/2015</a:t>
            </a:fld>
            <a:endParaRPr lang="en-US" dirty="0"/>
          </a:p>
        </p:txBody>
      </p:sp>
      <p:sp>
        <p:nvSpPr>
          <p:cNvPr id="5" name="Footer Placeholder 4"/>
          <p:cNvSpPr>
            <a:spLocks noGrp="1"/>
          </p:cNvSpPr>
          <p:nvPr>
            <p:ph type="ftr" sz="quarter" idx="11"/>
          </p:nvPr>
        </p:nvSpPr>
        <p:spPr>
          <a:xfrm>
            <a:off x="3140112" y="6492875"/>
            <a:ext cx="2895600" cy="365125"/>
          </a:xfrm>
          <a:prstGeom prst="rect">
            <a:avLst/>
          </a:prstGeom>
        </p:spPr>
        <p:txBody>
          <a:bodyPr/>
          <a:lstStyle/>
          <a:p>
            <a:r>
              <a:rPr lang="it-IT" smtClean="0"/>
              <a:t>Working Draft, Pre-Decisional, Deliberative Document</a:t>
            </a:r>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066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6592CF-464C-4D0A-9746-121592DC163E}" type="datetime1">
              <a:rPr lang="en-US" smtClean="0"/>
              <a:t>6/14/2015</a:t>
            </a:fld>
            <a:endParaRPr lang="en-US" dirty="0"/>
          </a:p>
        </p:txBody>
      </p:sp>
      <p:sp>
        <p:nvSpPr>
          <p:cNvPr id="8" name="Footer Placeholder 7"/>
          <p:cNvSpPr>
            <a:spLocks noGrp="1"/>
          </p:cNvSpPr>
          <p:nvPr>
            <p:ph type="ftr" sz="quarter" idx="11"/>
          </p:nvPr>
        </p:nvSpPr>
        <p:spPr>
          <a:xfrm>
            <a:off x="3140112" y="6492875"/>
            <a:ext cx="2895600" cy="365125"/>
          </a:xfrm>
          <a:prstGeom prst="rect">
            <a:avLst/>
          </a:prstGeom>
        </p:spPr>
        <p:txBody>
          <a:bodyPr/>
          <a:lstStyle/>
          <a:p>
            <a:r>
              <a:rPr lang="it-IT" smtClean="0"/>
              <a:t>Working Draft, Pre-Decisional, Deliberative Document</a:t>
            </a:r>
            <a:endParaRPr lang="en-US" dirty="0"/>
          </a:p>
        </p:txBody>
      </p:sp>
      <p:sp>
        <p:nvSpPr>
          <p:cNvPr id="9" name="Slide Number Placeholder 8"/>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315200" cy="1066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27DD12-410A-422A-810A-E7AF8B13ADB1}" type="datetime1">
              <a:rPr lang="en-US" smtClean="0"/>
              <a:t>6/14/2015</a:t>
            </a:fld>
            <a:endParaRPr lang="en-US" dirty="0"/>
          </a:p>
        </p:txBody>
      </p:sp>
      <p:sp>
        <p:nvSpPr>
          <p:cNvPr id="5" name="Slide Number Placeholder 4"/>
          <p:cNvSpPr>
            <a:spLocks noGrp="1"/>
          </p:cNvSpPr>
          <p:nvPr>
            <p:ph type="sldNum" sz="quarter" idx="12"/>
          </p:nvPr>
        </p:nvSpPr>
        <p:spPr/>
        <p:txBody>
          <a:bodyPr/>
          <a:lstStyle/>
          <a:p>
            <a:fld id="{84878344-ACF8-4BEF-825F-4772DDDDA8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AB241B2-E5E8-48F7-A70B-84DFC27E33AB}" type="datetime8">
              <a:rPr lang="en-US" smtClean="0"/>
              <a:pPr/>
              <a:t>6/14/2015 6:47 PM</a:t>
            </a:fld>
            <a:endParaRPr lang="en-US" dirty="0"/>
          </a:p>
        </p:txBody>
      </p:sp>
      <p:sp>
        <p:nvSpPr>
          <p:cNvPr id="3" name="Footer Placeholder 4"/>
          <p:cNvSpPr>
            <a:spLocks noGrp="1"/>
          </p:cNvSpPr>
          <p:nvPr>
            <p:ph type="ftr" sz="quarter" idx="11"/>
          </p:nvPr>
        </p:nvSpPr>
        <p:spPr>
          <a:xfrm>
            <a:off x="3140112" y="6492875"/>
            <a:ext cx="2895600" cy="365125"/>
          </a:xfrm>
          <a:prstGeom prst="rect">
            <a:avLst/>
          </a:prstGeom>
        </p:spPr>
        <p:txBody>
          <a:bodyPr/>
          <a:lstStyle>
            <a:lvl1pPr>
              <a:defRPr/>
            </a:lvl1pPr>
          </a:lstStyle>
          <a:p>
            <a:endParaRPr lang="en-US" dirty="0"/>
          </a:p>
        </p:txBody>
      </p:sp>
      <p:sp>
        <p:nvSpPr>
          <p:cNvPr id="4" name="Slide Number Placeholder 5"/>
          <p:cNvSpPr>
            <a:spLocks noGrp="1"/>
          </p:cNvSpPr>
          <p:nvPr>
            <p:ph type="sldNum" sz="quarter" idx="12"/>
          </p:nvPr>
        </p:nvSpPr>
        <p:spPr/>
        <p:txBody>
          <a:bodyPr/>
          <a:lstStyle>
            <a:lvl1pPr>
              <a:defRPr/>
            </a:lvl1pPr>
          </a:lstStyle>
          <a:p>
            <a:fld id="{2338BEA2-9C60-4FED-A5D5-F0AAA7796B30}" type="slidenum">
              <a:rPr lang="en-US" smtClean="0"/>
              <a:pPr/>
              <a:t>‹#›</a:t>
            </a:fld>
            <a:endParaRPr lang="en-US" dirty="0"/>
          </a:p>
        </p:txBody>
      </p:sp>
    </p:spTree>
    <p:extLst>
      <p:ext uri="{BB962C8B-B14F-4D97-AF65-F5344CB8AC3E}">
        <p14:creationId xmlns:p14="http://schemas.microsoft.com/office/powerpoint/2010/main" val="417641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312265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79368-7989-46A9-B60D-70349A9589AE}"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65443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79368-7989-46A9-B60D-70349A9589AE}" type="datetimeFigureOut">
              <a:rPr lang="en-US" smtClean="0"/>
              <a:t>6/14/2015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2201BE-6EED-46A9-BBED-622C8621B25A}" type="slidenum">
              <a:rPr lang="en-US" smtClean="0"/>
              <a:t>‹#›</a:t>
            </a:fld>
            <a:endParaRPr lang="en-US"/>
          </a:p>
        </p:txBody>
      </p:sp>
    </p:spTree>
    <p:extLst>
      <p:ext uri="{BB962C8B-B14F-4D97-AF65-F5344CB8AC3E}">
        <p14:creationId xmlns:p14="http://schemas.microsoft.com/office/powerpoint/2010/main" val="892654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0" y="0"/>
            <a:ext cx="7315200" cy="10668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0" y="6492875"/>
            <a:ext cx="21336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fld id="{F14F7EA6-2EDB-4D74-BE60-E20CCD4FE5BC}" type="datetime1">
              <a:rPr lang="en-US" smtClean="0"/>
              <a:t>6/14/2015</a:t>
            </a:fld>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4878344-ACF8-4BEF-825F-4772DDDDA850}" type="slidenum">
              <a:rPr lang="en-US" smtClean="0"/>
              <a:pPr/>
              <a:t>‹#›</a:t>
            </a:fld>
            <a:endParaRPr lang="en-US" dirty="0"/>
          </a:p>
        </p:txBody>
      </p:sp>
      <p:pic>
        <p:nvPicPr>
          <p:cNvPr id="7" name="Picture 1" descr="VeteransAffairs-Seal.JPG"/>
          <p:cNvPicPr>
            <a:picLocks noChangeAspect="1" noChangeArrowheads="1"/>
          </p:cNvPicPr>
          <p:nvPr userDrawn="1"/>
        </p:nvPicPr>
        <p:blipFill>
          <a:blip r:embed="rId8" cstate="print"/>
          <a:srcRect/>
          <a:stretch>
            <a:fillRect/>
          </a:stretch>
        </p:blipFill>
        <p:spPr bwMode="auto">
          <a:xfrm>
            <a:off x="76200" y="0"/>
            <a:ext cx="1143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 id="2147483671" r:id="rId2"/>
    <p:sldLayoutId id="2147483670" r:id="rId3"/>
    <p:sldLayoutId id="2147483673" r:id="rId4"/>
    <p:sldLayoutId id="2147483674" r:id="rId5"/>
    <p:sldLayoutId id="2147483687" r:id="rId6"/>
  </p:sldLayoutIdLst>
  <p:hf hdr="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79368-7989-46A9-B60D-70349A9589AE}" type="datetimeFigureOut">
              <a:rPr lang="en-US" smtClean="0"/>
              <a:t>6/14/2015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201BE-6EED-46A9-BBED-622C8621B25A}" type="slidenum">
              <a:rPr lang="en-US" smtClean="0"/>
              <a:t>‹#›</a:t>
            </a:fld>
            <a:endParaRPr lang="en-US"/>
          </a:p>
        </p:txBody>
      </p:sp>
    </p:spTree>
    <p:extLst>
      <p:ext uri="{BB962C8B-B14F-4D97-AF65-F5344CB8AC3E}">
        <p14:creationId xmlns:p14="http://schemas.microsoft.com/office/powerpoint/2010/main" val="163081501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85800" y="1589809"/>
            <a:ext cx="7772400" cy="1470025"/>
          </a:xfrm>
          <a:prstGeom prst="rect">
            <a:avLst/>
          </a:prstGeom>
        </p:spPr>
        <p:txBody>
          <a:bodyPr vert="horz" lIns="91440" tIns="45720" rIns="91440" bIns="45720" rtlCol="0" anchor="t">
            <a:normAutofit fontScale="92500"/>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eaLnBrk="0" hangingPunct="0">
              <a:defRPr/>
            </a:pPr>
            <a:r>
              <a:rPr lang="en-US" dirty="0">
                <a:solidFill>
                  <a:schemeClr val="tx1">
                    <a:lumMod val="95000"/>
                    <a:lumOff val="5000"/>
                  </a:schemeClr>
                </a:solidFill>
                <a:effectLst>
                  <a:outerShdw blurRad="38100" dist="38100" dir="2700000" algn="tl">
                    <a:srgbClr val="000000"/>
                  </a:outerShdw>
                </a:effectLst>
                <a:latin typeface="Book Antiqua" pitchFamily="18" charset="0"/>
              </a:rPr>
              <a:t>IT Resource Management</a:t>
            </a:r>
          </a:p>
          <a:p>
            <a:pPr algn="ctr" eaLnBrk="0" hangingPunct="0">
              <a:defRPr/>
            </a:pPr>
            <a:r>
              <a:rPr lang="en-US" sz="2600" dirty="0">
                <a:solidFill>
                  <a:schemeClr val="tx1">
                    <a:lumMod val="95000"/>
                    <a:lumOff val="5000"/>
                  </a:schemeClr>
                </a:solidFill>
                <a:effectLst>
                  <a:outerShdw blurRad="38100" dist="38100" dir="2700000" algn="tl">
                    <a:srgbClr val="000000"/>
                  </a:outerShdw>
                </a:effectLst>
                <a:latin typeface="Book Antiqua" pitchFamily="18" charset="0"/>
              </a:rPr>
              <a:t>Office of Information &amp; Technology</a:t>
            </a:r>
          </a:p>
        </p:txBody>
      </p:sp>
      <p:sp>
        <p:nvSpPr>
          <p:cNvPr id="3" name="Title 2"/>
          <p:cNvSpPr>
            <a:spLocks noGrp="1"/>
          </p:cNvSpPr>
          <p:nvPr>
            <p:ph type="title"/>
          </p:nvPr>
        </p:nvSpPr>
        <p:spPr>
          <a:xfrm>
            <a:off x="1143000" y="523009"/>
            <a:ext cx="7315200" cy="1066800"/>
          </a:xfrm>
        </p:spPr>
        <p:txBody>
          <a:bodyPr>
            <a:normAutofit fontScale="90000"/>
          </a:bodyPr>
          <a:lstStyle/>
          <a:p>
            <a:pPr eaLnBrk="0" hangingPunct="0">
              <a:defRPr/>
            </a:pPr>
            <a:r>
              <a:rPr lang="en-US" dirty="0">
                <a:solidFill>
                  <a:schemeClr val="tx1">
                    <a:lumMod val="95000"/>
                    <a:lumOff val="5000"/>
                  </a:schemeClr>
                </a:solidFill>
                <a:effectLst>
                  <a:outerShdw blurRad="38100" dist="38100" dir="2700000" algn="tl">
                    <a:srgbClr val="000000"/>
                  </a:outerShdw>
                </a:effectLst>
                <a:latin typeface="Book Antiqua" pitchFamily="18" charset="0"/>
              </a:rPr>
              <a:t>Advanced Planning Briefing to Industry (APBI) </a:t>
            </a:r>
            <a:br>
              <a:rPr lang="en-US" dirty="0">
                <a:solidFill>
                  <a:schemeClr val="tx1">
                    <a:lumMod val="95000"/>
                    <a:lumOff val="5000"/>
                  </a:schemeClr>
                </a:solidFill>
                <a:effectLst>
                  <a:outerShdw blurRad="38100" dist="38100" dir="2700000" algn="tl">
                    <a:srgbClr val="000000"/>
                  </a:outerShdw>
                </a:effectLst>
                <a:latin typeface="Book Antiqua" pitchFamily="18" charset="0"/>
              </a:rPr>
            </a:br>
            <a:endParaRPr lang="en-US" dirty="0">
              <a:solidFill>
                <a:schemeClr val="tx1">
                  <a:lumMod val="95000"/>
                  <a:lumOff val="5000"/>
                </a:schemeClr>
              </a:solidFill>
            </a:endParaRPr>
          </a:p>
        </p:txBody>
      </p:sp>
      <p:sp>
        <p:nvSpPr>
          <p:cNvPr id="4" name="Date Placeholder 3"/>
          <p:cNvSpPr>
            <a:spLocks noGrp="1"/>
          </p:cNvSpPr>
          <p:nvPr>
            <p:ph type="dt" sz="half" idx="10"/>
          </p:nvPr>
        </p:nvSpPr>
        <p:spPr/>
        <p:txBody>
          <a:bodyPr/>
          <a:lstStyle/>
          <a:p>
            <a:fld id="{DCDBF5AF-128D-46AF-91BD-A62332D67B2A}" type="datetime1">
              <a:rPr lang="en-US" smtClean="0"/>
              <a:t>6/14/2015</a:t>
            </a:fld>
            <a:endParaRPr lang="en-US" dirty="0"/>
          </a:p>
        </p:txBody>
      </p:sp>
      <p:sp>
        <p:nvSpPr>
          <p:cNvPr id="6" name="Slide Number Placeholder 5"/>
          <p:cNvSpPr>
            <a:spLocks noGrp="1"/>
          </p:cNvSpPr>
          <p:nvPr>
            <p:ph type="sldNum" sz="quarter" idx="12"/>
          </p:nvPr>
        </p:nvSpPr>
        <p:spPr/>
        <p:txBody>
          <a:bodyPr/>
          <a:lstStyle/>
          <a:p>
            <a:fld id="{84878344-ACF8-4BEF-825F-4772DDDDA850}" type="slidenum">
              <a:rPr lang="en-US" smtClean="0"/>
              <a:pPr/>
              <a:t>1</a:t>
            </a:fld>
            <a:endParaRPr lang="en-US" dirty="0"/>
          </a:p>
        </p:txBody>
      </p:sp>
      <p:sp>
        <p:nvSpPr>
          <p:cNvPr id="7" name="Title 1"/>
          <p:cNvSpPr txBox="1">
            <a:spLocks/>
          </p:cNvSpPr>
          <p:nvPr/>
        </p:nvSpPr>
        <p:spPr>
          <a:xfrm>
            <a:off x="685800" y="3124200"/>
            <a:ext cx="7772400" cy="1470025"/>
          </a:xfrm>
          <a:prstGeom prst="rect">
            <a:avLst/>
          </a:prstGeom>
        </p:spPr>
        <p:txBody>
          <a:bodyPr vert="horz" lIns="91440" tIns="45720" rIns="91440" bIns="45720" rtlCol="0" anchor="t">
            <a:normAutofit fontScale="92500" lnSpcReduction="20000"/>
          </a:bodyPr>
          <a:lstStyle>
            <a:lvl1pPr algn="l" defTabSz="914400" rtl="0" eaLnBrk="1" latinLnBrk="0" hangingPunct="1">
              <a:spcBef>
                <a:spcPct val="0"/>
              </a:spcBef>
              <a:buNone/>
              <a:defRPr sz="4000" b="1" kern="1200" cap="all">
                <a:solidFill>
                  <a:schemeClr val="tx1"/>
                </a:solidFill>
                <a:latin typeface="Arial" pitchFamily="34" charset="0"/>
                <a:ea typeface="+mj-ea"/>
                <a:cs typeface="Arial" pitchFamily="34" charset="0"/>
              </a:defRPr>
            </a:lvl1pPr>
          </a:lstStyle>
          <a:p>
            <a:pPr algn="ctr"/>
            <a:r>
              <a:rPr lang="en-US" dirty="0">
                <a:solidFill>
                  <a:schemeClr val="tx1">
                    <a:lumMod val="95000"/>
                    <a:lumOff val="5000"/>
                  </a:schemeClr>
                </a:solidFill>
                <a:effectLst>
                  <a:outerShdw blurRad="38100" dist="38100" dir="2700000" algn="tl">
                    <a:srgbClr val="000000"/>
                  </a:outerShdw>
                </a:effectLst>
                <a:latin typeface="Book Antiqua" pitchFamily="18" charset="0"/>
              </a:rPr>
              <a:t>FY </a:t>
            </a:r>
            <a:r>
              <a:rPr lang="en-US" dirty="0" smtClean="0">
                <a:solidFill>
                  <a:schemeClr val="tx1">
                    <a:lumMod val="95000"/>
                    <a:lumOff val="5000"/>
                  </a:schemeClr>
                </a:solidFill>
                <a:effectLst>
                  <a:outerShdw blurRad="38100" dist="38100" dir="2700000" algn="tl">
                    <a:srgbClr val="000000"/>
                  </a:outerShdw>
                </a:effectLst>
                <a:latin typeface="Book Antiqua" pitchFamily="18" charset="0"/>
              </a:rPr>
              <a:t>2015 </a:t>
            </a:r>
            <a:r>
              <a:rPr lang="en-US" dirty="0">
                <a:solidFill>
                  <a:schemeClr val="tx1">
                    <a:lumMod val="95000"/>
                    <a:lumOff val="5000"/>
                  </a:schemeClr>
                </a:solidFill>
                <a:effectLst>
                  <a:outerShdw blurRad="38100" dist="38100" dir="2700000" algn="tl">
                    <a:srgbClr val="000000"/>
                  </a:outerShdw>
                </a:effectLst>
                <a:latin typeface="Book Antiqua" pitchFamily="18" charset="0"/>
              </a:rPr>
              <a:t>IT Budget Execution and </a:t>
            </a:r>
            <a:r>
              <a:rPr lang="en-US" dirty="0" smtClean="0">
                <a:solidFill>
                  <a:schemeClr val="tx1">
                    <a:lumMod val="95000"/>
                    <a:lumOff val="5000"/>
                  </a:schemeClr>
                </a:solidFill>
                <a:effectLst>
                  <a:outerShdw blurRad="38100" dist="38100" dir="2700000" algn="tl">
                    <a:srgbClr val="000000"/>
                  </a:outerShdw>
                </a:effectLst>
                <a:latin typeface="Book Antiqua" pitchFamily="18" charset="0"/>
              </a:rPr>
              <a:t>the IT </a:t>
            </a:r>
            <a:r>
              <a:rPr lang="en-US" dirty="0">
                <a:solidFill>
                  <a:schemeClr val="tx1">
                    <a:lumMod val="95000"/>
                    <a:lumOff val="5000"/>
                  </a:schemeClr>
                </a:solidFill>
                <a:effectLst>
                  <a:outerShdw blurRad="38100" dist="38100" dir="2700000" algn="tl">
                    <a:srgbClr val="000000"/>
                  </a:outerShdw>
                </a:effectLst>
                <a:latin typeface="Book Antiqua" pitchFamily="18" charset="0"/>
              </a:rPr>
              <a:t>FY </a:t>
            </a:r>
            <a:r>
              <a:rPr lang="en-US" dirty="0" smtClean="0">
                <a:solidFill>
                  <a:schemeClr val="tx1">
                    <a:lumMod val="95000"/>
                    <a:lumOff val="5000"/>
                  </a:schemeClr>
                </a:solidFill>
                <a:effectLst>
                  <a:outerShdw blurRad="38100" dist="38100" dir="2700000" algn="tl">
                    <a:srgbClr val="000000"/>
                  </a:outerShdw>
                </a:effectLst>
                <a:latin typeface="Book Antiqua" pitchFamily="18" charset="0"/>
              </a:rPr>
              <a:t>2016 </a:t>
            </a:r>
            <a:r>
              <a:rPr lang="en-US" dirty="0">
                <a:solidFill>
                  <a:schemeClr val="tx1">
                    <a:lumMod val="95000"/>
                    <a:lumOff val="5000"/>
                  </a:schemeClr>
                </a:solidFill>
                <a:effectLst>
                  <a:outerShdw blurRad="38100" dist="38100" dir="2700000" algn="tl">
                    <a:srgbClr val="000000"/>
                  </a:outerShdw>
                </a:effectLst>
                <a:latin typeface="Book Antiqua" pitchFamily="18" charset="0"/>
              </a:rPr>
              <a:t>Budget</a:t>
            </a:r>
            <a:br>
              <a:rPr lang="en-US" dirty="0">
                <a:solidFill>
                  <a:schemeClr val="tx1">
                    <a:lumMod val="95000"/>
                    <a:lumOff val="5000"/>
                  </a:schemeClr>
                </a:solidFill>
                <a:effectLst>
                  <a:outerShdw blurRad="38100" dist="38100" dir="2700000" algn="tl">
                    <a:srgbClr val="000000"/>
                  </a:outerShdw>
                </a:effectLst>
                <a:latin typeface="Book Antiqua" pitchFamily="18" charset="0"/>
              </a:rPr>
            </a:br>
            <a:endParaRPr lang="en-US" dirty="0" smtClean="0"/>
          </a:p>
        </p:txBody>
      </p:sp>
      <p:sp>
        <p:nvSpPr>
          <p:cNvPr id="8" name="Subtitle 2"/>
          <p:cNvSpPr txBox="1">
            <a:spLocks/>
          </p:cNvSpPr>
          <p:nvPr/>
        </p:nvSpPr>
        <p:spPr>
          <a:xfrm>
            <a:off x="1371600" y="4602144"/>
            <a:ext cx="6553200" cy="1752600"/>
          </a:xfrm>
          <a:prstGeom prst="rect">
            <a:avLst/>
          </a:prstGeom>
        </p:spPr>
        <p:txBody>
          <a:bodyPr vert="horz" lIns="91440" tIns="45720" rIns="91440" bIns="45720" rtlCol="0" anchor="b">
            <a:normAutofit fontScale="85000" lnSpcReduction="10000"/>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dirty="0" smtClean="0"/>
              <a:t>Presentation for Advanced Planning Briefing to Industry (APBI)</a:t>
            </a:r>
          </a:p>
          <a:p>
            <a:r>
              <a:rPr lang="en-US" dirty="0" smtClean="0"/>
              <a:t>Presented By: </a:t>
            </a:r>
            <a:r>
              <a:rPr lang="en-US" dirty="0" smtClean="0">
                <a:solidFill>
                  <a:schemeClr val="tx1">
                    <a:lumMod val="95000"/>
                    <a:lumOff val="5000"/>
                  </a:schemeClr>
                </a:solidFill>
                <a:latin typeface="Book Antiqua" pitchFamily="18" charset="0"/>
              </a:rPr>
              <a:t>Luwanda F. Jones</a:t>
            </a:r>
            <a:endParaRPr lang="en-US" dirty="0">
              <a:solidFill>
                <a:schemeClr val="tx1">
                  <a:lumMod val="95000"/>
                  <a:lumOff val="5000"/>
                </a:schemeClr>
              </a:solidFill>
              <a:latin typeface="Book Antiqua" pitchFamily="18" charset="0"/>
            </a:endParaRPr>
          </a:p>
          <a:p>
            <a:pPr eaLnBrk="0" hangingPunct="0">
              <a:defRPr/>
            </a:pPr>
            <a:r>
              <a:rPr lang="en-US" dirty="0" smtClean="0">
                <a:solidFill>
                  <a:schemeClr val="tx1">
                    <a:lumMod val="95000"/>
                    <a:lumOff val="5000"/>
                  </a:schemeClr>
                </a:solidFill>
                <a:latin typeface="Book Antiqua" pitchFamily="18" charset="0"/>
              </a:rPr>
              <a:t>Acting Deputy </a:t>
            </a:r>
            <a:r>
              <a:rPr lang="en-US" dirty="0">
                <a:solidFill>
                  <a:schemeClr val="tx1">
                    <a:lumMod val="95000"/>
                    <a:lumOff val="5000"/>
                  </a:schemeClr>
                </a:solidFill>
                <a:latin typeface="Book Antiqua" pitchFamily="18" charset="0"/>
              </a:rPr>
              <a:t>Assistant Secretary for IT Resource </a:t>
            </a:r>
            <a:r>
              <a:rPr lang="en-US" dirty="0" smtClean="0">
                <a:solidFill>
                  <a:schemeClr val="tx1">
                    <a:lumMod val="95000"/>
                    <a:lumOff val="5000"/>
                  </a:schemeClr>
                </a:solidFill>
                <a:latin typeface="Book Antiqua" pitchFamily="18" charset="0"/>
              </a:rPr>
              <a:t>Management &amp; </a:t>
            </a:r>
          </a:p>
          <a:p>
            <a:pPr eaLnBrk="0" hangingPunct="0">
              <a:defRPr/>
            </a:pPr>
            <a:r>
              <a:rPr lang="en-US" dirty="0" smtClean="0">
                <a:solidFill>
                  <a:schemeClr val="tx1">
                    <a:lumMod val="95000"/>
                    <a:lumOff val="5000"/>
                  </a:schemeClr>
                </a:solidFill>
                <a:latin typeface="Book Antiqua" pitchFamily="18" charset="0"/>
              </a:rPr>
              <a:t>IT Chief Financial Officer </a:t>
            </a:r>
            <a:endParaRPr lang="en-US" dirty="0">
              <a:solidFill>
                <a:schemeClr val="tx1">
                  <a:lumMod val="95000"/>
                  <a:lumOff val="5000"/>
                </a:schemeClr>
              </a:solidFill>
              <a:latin typeface="Book Antiqua" pitchFamily="18" charset="0"/>
            </a:endParaRPr>
          </a:p>
          <a:p>
            <a:pPr eaLnBrk="0" hangingPunct="0">
              <a:defRPr/>
            </a:pPr>
            <a:r>
              <a:rPr lang="en-US" dirty="0">
                <a:solidFill>
                  <a:schemeClr val="tx1">
                    <a:lumMod val="95000"/>
                    <a:lumOff val="5000"/>
                  </a:schemeClr>
                </a:solidFill>
                <a:latin typeface="Book Antiqua" pitchFamily="18" charset="0"/>
              </a:rPr>
              <a:t>Office of Information &amp; Technology</a:t>
            </a:r>
          </a:p>
          <a:p>
            <a:r>
              <a:rPr lang="en-US" dirty="0" smtClean="0"/>
              <a:t>June 16, 2015</a:t>
            </a:r>
            <a:endParaRPr lang="en-US" dirty="0"/>
          </a:p>
        </p:txBody>
      </p:sp>
    </p:spTree>
    <p:extLst>
      <p:ext uri="{BB962C8B-B14F-4D97-AF65-F5344CB8AC3E}">
        <p14:creationId xmlns:p14="http://schemas.microsoft.com/office/powerpoint/2010/main" val="2411744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4294967295"/>
          </p:nvPr>
        </p:nvSpPr>
        <p:spPr>
          <a:xfrm>
            <a:off x="304800" y="914400"/>
            <a:ext cx="8305800" cy="5715000"/>
          </a:xfrm>
          <a:noFill/>
        </p:spPr>
        <p:txBody>
          <a:bodyPr>
            <a:normAutofit fontScale="70000" lnSpcReduction="20000"/>
          </a:bodyPr>
          <a:lstStyle/>
          <a:p>
            <a:pPr lvl="1">
              <a:buFont typeface="Arial" pitchFamily="34" charset="0"/>
              <a:buChar char="•"/>
              <a:defRPr/>
            </a:pPr>
            <a:r>
              <a:rPr lang="en-US" b="1" dirty="0" smtClean="0">
                <a:latin typeface="Arial" pitchFamily="34" charset="0"/>
                <a:cs typeface="Arial" pitchFamily="34" charset="0"/>
              </a:rPr>
              <a:t>Improving Veterans Access to Benefits and Services</a:t>
            </a:r>
          </a:p>
          <a:p>
            <a:pPr marL="457200" lvl="1" indent="0">
              <a:buNone/>
              <a:defRPr/>
            </a:pPr>
            <a:endParaRPr lang="en-US" sz="1700" b="1" dirty="0" smtClean="0">
              <a:latin typeface="Arial" pitchFamily="34" charset="0"/>
              <a:cs typeface="Arial" pitchFamily="34" charset="0"/>
            </a:endParaRPr>
          </a:p>
          <a:p>
            <a:pPr lvl="2">
              <a:buFont typeface="Wingdings" pitchFamily="2" charset="2"/>
              <a:buChar char="Ø"/>
              <a:defRPr/>
            </a:pPr>
            <a:r>
              <a:rPr lang="en-US" sz="1700" dirty="0"/>
              <a:t>Access to care helps to transform VHA and to ensure a more holistic, Veteran-centered system.  The aim of improved access to care is to create a culture of continuous process improvement that effectuates improved operational efficiencies and improved Veteran and employee satisfaction. </a:t>
            </a:r>
          </a:p>
          <a:p>
            <a:pPr lvl="2">
              <a:buFont typeface="Wingdings" pitchFamily="2" charset="2"/>
              <a:buChar char="Ø"/>
              <a:defRPr/>
            </a:pPr>
            <a:r>
              <a:rPr lang="en-US" sz="1700" dirty="0"/>
              <a:t>The program is critical to VHA’s goals and initiatives to improve:  access to health care; patient flow; cost reductions; decrease in wait times; patient safety; and the quality of care delivery for patients across VHA. </a:t>
            </a:r>
            <a:endParaRPr lang="en-US" sz="1700" dirty="0" smtClean="0"/>
          </a:p>
          <a:p>
            <a:pPr lvl="1">
              <a:buFont typeface="Arial" pitchFamily="34" charset="0"/>
              <a:buChar char="•"/>
              <a:defRPr/>
            </a:pPr>
            <a:endParaRPr lang="en-US" sz="1700" b="1" dirty="0" smtClean="0">
              <a:latin typeface="Arial" pitchFamily="34" charset="0"/>
              <a:cs typeface="Arial" pitchFamily="34" charset="0"/>
            </a:endParaRPr>
          </a:p>
          <a:p>
            <a:pPr lvl="1">
              <a:buFont typeface="Arial" pitchFamily="34" charset="0"/>
              <a:buChar char="•"/>
              <a:defRPr/>
            </a:pPr>
            <a:r>
              <a:rPr lang="en-US" b="1" dirty="0" smtClean="0"/>
              <a:t>Eliminating the Disability </a:t>
            </a:r>
            <a:r>
              <a:rPr lang="en-US" b="1" dirty="0"/>
              <a:t>C</a:t>
            </a:r>
            <a:r>
              <a:rPr lang="en-US" b="1" dirty="0" smtClean="0"/>
              <a:t>laims backlog</a:t>
            </a:r>
          </a:p>
          <a:p>
            <a:pPr marL="457200" lvl="1" indent="0">
              <a:buNone/>
              <a:defRPr/>
            </a:pPr>
            <a:endParaRPr lang="en-US" sz="1700" b="1" dirty="0" smtClean="0">
              <a:latin typeface="Arial" pitchFamily="34" charset="0"/>
              <a:cs typeface="Arial" pitchFamily="34" charset="0"/>
            </a:endParaRPr>
          </a:p>
          <a:p>
            <a:pPr lvl="2">
              <a:buFont typeface="Wingdings" pitchFamily="2" charset="2"/>
              <a:buChar char="Ø"/>
              <a:defRPr/>
            </a:pPr>
            <a:r>
              <a:rPr lang="en-US" sz="1700" dirty="0" smtClean="0"/>
              <a:t>Supports </a:t>
            </a:r>
            <a:r>
              <a:rPr lang="en-US" sz="1700" dirty="0"/>
              <a:t>VA’s initiative to eliminate the disability claims backlog.  Improving quality and reducing the length of time it takes to process disability claims are integral to VA's mission of providing benefits to eligible Veterans in a timely, accurate, and compassionate manner. </a:t>
            </a:r>
            <a:endParaRPr lang="en-US" sz="1700" dirty="0" smtClean="0"/>
          </a:p>
          <a:p>
            <a:pPr lvl="2">
              <a:buFont typeface="Wingdings" pitchFamily="2" charset="2"/>
              <a:buChar char="Ø"/>
              <a:defRPr/>
            </a:pPr>
            <a:r>
              <a:rPr lang="en-US" sz="1700" dirty="0"/>
              <a:t>Information technology solutions that will drive automation, improve the quality of work, reduce variance, and speed efforts to complete claims electronically are: </a:t>
            </a:r>
            <a:endParaRPr lang="en-US" sz="1700" dirty="0" smtClean="0"/>
          </a:p>
          <a:p>
            <a:pPr lvl="3">
              <a:defRPr/>
            </a:pPr>
            <a:r>
              <a:rPr lang="en-US" sz="1700" dirty="0" smtClean="0"/>
              <a:t>VBMS</a:t>
            </a:r>
            <a:endParaRPr lang="en-US" sz="1700" dirty="0"/>
          </a:p>
          <a:p>
            <a:pPr lvl="3">
              <a:defRPr/>
            </a:pPr>
            <a:r>
              <a:rPr lang="en-US" sz="1700" dirty="0"/>
              <a:t>VETSNET </a:t>
            </a:r>
          </a:p>
          <a:p>
            <a:pPr lvl="3">
              <a:defRPr/>
            </a:pPr>
            <a:r>
              <a:rPr lang="en-US" sz="1700" dirty="0"/>
              <a:t>Appeals </a:t>
            </a:r>
            <a:r>
              <a:rPr lang="en-US" sz="1700" dirty="0" smtClean="0"/>
              <a:t>Modernization</a:t>
            </a:r>
          </a:p>
          <a:p>
            <a:pPr lvl="3">
              <a:defRPr/>
            </a:pPr>
            <a:endParaRPr lang="en-US" sz="1500" dirty="0"/>
          </a:p>
          <a:p>
            <a:pPr lvl="1">
              <a:defRPr/>
            </a:pPr>
            <a:r>
              <a:rPr lang="en-US" b="1" dirty="0" smtClean="0">
                <a:latin typeface="Arial" pitchFamily="34" charset="0"/>
                <a:cs typeface="Arial" pitchFamily="34" charset="0"/>
              </a:rPr>
              <a:t>Eliminating Veterans Homelessness</a:t>
            </a:r>
          </a:p>
          <a:p>
            <a:pPr marL="457200" lvl="1" indent="0">
              <a:buNone/>
              <a:defRPr/>
            </a:pPr>
            <a:endParaRPr lang="en-US" sz="1700" b="1" dirty="0" smtClean="0"/>
          </a:p>
          <a:p>
            <a:pPr lvl="2">
              <a:spcBef>
                <a:spcPts val="0"/>
              </a:spcBef>
              <a:buFont typeface="Wingdings" panose="05000000000000000000" pitchFamily="2" charset="2"/>
              <a:buChar char="Ø"/>
            </a:pPr>
            <a:r>
              <a:rPr lang="en-US" sz="1700" dirty="0"/>
              <a:t>The Eliminate Veteran Homelessness (EVH) initiative originated in 2010 as a major initiative (MI) and it’s intended to prevent Veterans and their families from entering homelessness and to assist those who are homeless in exiting as safely and quickly as possible. </a:t>
            </a:r>
          </a:p>
          <a:p>
            <a:pPr marL="0" indent="0">
              <a:spcBef>
                <a:spcPts val="0"/>
              </a:spcBef>
              <a:buNone/>
            </a:pPr>
            <a:endParaRPr lang="en-US" sz="1700" dirty="0"/>
          </a:p>
          <a:p>
            <a:pPr lvl="2">
              <a:buFont typeface="Wingdings" panose="05000000000000000000" pitchFamily="2" charset="2"/>
              <a:buChar char="Ø"/>
            </a:pPr>
            <a:r>
              <a:rPr lang="en-US" sz="1700" dirty="0"/>
              <a:t>Technology Solutions such as Homelessness Registries will provide a tremendous benefit to Veterans by</a:t>
            </a:r>
            <a:r>
              <a:rPr lang="en-US" sz="1700" dirty="0" smtClean="0"/>
              <a:t>:</a:t>
            </a:r>
            <a:endParaRPr lang="en-US" sz="1700" dirty="0"/>
          </a:p>
          <a:p>
            <a:pPr lvl="3"/>
            <a:r>
              <a:rPr lang="en-US" sz="1700" dirty="0"/>
              <a:t>Identifying incarcerated Veterans (Incarceration is the most powerful predictor of homelessness) </a:t>
            </a:r>
          </a:p>
          <a:p>
            <a:pPr lvl="3"/>
            <a:r>
              <a:rPr lang="en-US" sz="1700" dirty="0"/>
              <a:t>Ensuring faster implementation of services to incarcerated Veterans by local Healthcare for Re-entry Veterans (HCRV) and Veterans Justice Outreach (VJO) </a:t>
            </a:r>
            <a:r>
              <a:rPr lang="en-US" sz="1700" dirty="0" smtClean="0"/>
              <a:t>Specialists</a:t>
            </a:r>
          </a:p>
        </p:txBody>
      </p:sp>
      <p:sp>
        <p:nvSpPr>
          <p:cNvPr id="14" name="Slide Number Placeholder 13"/>
          <p:cNvSpPr>
            <a:spLocks noGrp="1"/>
          </p:cNvSpPr>
          <p:nvPr>
            <p:ph type="sldNum" sz="quarter" idx="12"/>
          </p:nvPr>
        </p:nvSpPr>
        <p:spPr/>
        <p:txBody>
          <a:bodyPr/>
          <a:lstStyle/>
          <a:p>
            <a:fld id="{2338BEA2-9C60-4FED-A5D5-F0AAA7796B30}" type="slidenum">
              <a:rPr lang="en-US" smtClean="0"/>
              <a:pPr/>
              <a:t>10</a:t>
            </a:fld>
            <a:endParaRPr lang="en-US" dirty="0"/>
          </a:p>
        </p:txBody>
      </p:sp>
      <p:sp>
        <p:nvSpPr>
          <p:cNvPr id="2" name="Title 1"/>
          <p:cNvSpPr>
            <a:spLocks noGrp="1"/>
          </p:cNvSpPr>
          <p:nvPr>
            <p:ph type="title"/>
          </p:nvPr>
        </p:nvSpPr>
        <p:spPr>
          <a:xfrm>
            <a:off x="1219200" y="152400"/>
            <a:ext cx="7315200" cy="762000"/>
          </a:xfrm>
        </p:spPr>
        <p:txBody>
          <a:bodyPr>
            <a:normAutofit/>
          </a:bodyPr>
          <a:lstStyle/>
          <a:p>
            <a:r>
              <a:rPr lang="en-US" sz="2800" dirty="0" smtClean="0"/>
              <a:t>IT Support of VA Strategic </a:t>
            </a:r>
            <a:r>
              <a:rPr lang="en-US" sz="2800" dirty="0"/>
              <a:t>Priorities</a:t>
            </a:r>
          </a:p>
        </p:txBody>
      </p:sp>
    </p:spTree>
    <p:extLst>
      <p:ext uri="{BB962C8B-B14F-4D97-AF65-F5344CB8AC3E}">
        <p14:creationId xmlns:p14="http://schemas.microsoft.com/office/powerpoint/2010/main" val="1702111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4294967295"/>
          </p:nvPr>
        </p:nvSpPr>
        <p:spPr>
          <a:xfrm>
            <a:off x="304800" y="914400"/>
            <a:ext cx="8305800" cy="5715000"/>
          </a:xfrm>
          <a:noFill/>
        </p:spPr>
        <p:txBody>
          <a:bodyPr>
            <a:normAutofit fontScale="92500"/>
          </a:bodyPr>
          <a:lstStyle/>
          <a:p>
            <a:pPr lvl="1">
              <a:defRPr/>
            </a:pPr>
            <a:r>
              <a:rPr lang="en-US" sz="1700" b="1" dirty="0"/>
              <a:t>Expanding Information Security</a:t>
            </a:r>
          </a:p>
          <a:p>
            <a:pPr lvl="2">
              <a:buFont typeface="Wingdings" pitchFamily="2" charset="2"/>
              <a:buChar char="Ø"/>
              <a:defRPr/>
            </a:pPr>
            <a:r>
              <a:rPr lang="en-US" sz="1400" dirty="0" smtClean="0"/>
              <a:t>Support the operations and maintenance of the Cyber Security Program</a:t>
            </a:r>
          </a:p>
          <a:p>
            <a:pPr lvl="2">
              <a:buFont typeface="Wingdings" pitchFamily="2" charset="2"/>
              <a:buChar char="Ø"/>
              <a:defRPr/>
            </a:pPr>
            <a:r>
              <a:rPr lang="en-US" sz="1400" dirty="0" smtClean="0"/>
              <a:t>Expand capabilities to improve Continuous Monitoring capabilities across the Department</a:t>
            </a:r>
          </a:p>
          <a:p>
            <a:pPr lvl="2">
              <a:buFont typeface="Wingdings" pitchFamily="2" charset="2"/>
              <a:buChar char="Ø"/>
              <a:defRPr/>
            </a:pPr>
            <a:r>
              <a:rPr lang="en-US" sz="1400" dirty="0" smtClean="0"/>
              <a:t>Expand “visibility to everything” enforce security</a:t>
            </a:r>
          </a:p>
          <a:p>
            <a:pPr lvl="2">
              <a:buFont typeface="Wingdings" pitchFamily="2" charset="2"/>
              <a:buChar char="Ø"/>
              <a:defRPr/>
            </a:pPr>
            <a:r>
              <a:rPr lang="en-US" sz="1400" dirty="0" smtClean="0"/>
              <a:t>Improve VA threat intelligence by developing partnership with trusted sharing communities, mission partner, and other government entities</a:t>
            </a:r>
          </a:p>
          <a:p>
            <a:pPr lvl="1">
              <a:defRPr/>
            </a:pPr>
            <a:r>
              <a:rPr lang="en-US" sz="1700" b="1" dirty="0" smtClean="0"/>
              <a:t>Implementing Veterans Access Choice, and Accountability Act of 2014</a:t>
            </a:r>
          </a:p>
          <a:p>
            <a:pPr lvl="2">
              <a:buFont typeface="Wingdings" panose="05000000000000000000" pitchFamily="2" charset="2"/>
              <a:buChar char="Ø"/>
              <a:defRPr/>
            </a:pPr>
            <a:r>
              <a:rPr lang="en-US" sz="1500" dirty="0"/>
              <a:t>On August 7, 2014, President Obama signed into law the Veterans Access Choice, and Accountability Act of 2014, Public Law (P.L.) 113-146. </a:t>
            </a:r>
            <a:r>
              <a:rPr lang="en-US" sz="1500" dirty="0" smtClean="0"/>
              <a:t>The act will support </a:t>
            </a:r>
            <a:r>
              <a:rPr lang="en-US" sz="1500" dirty="0"/>
              <a:t>Veterans' Medical </a:t>
            </a:r>
            <a:r>
              <a:rPr lang="en-US" sz="1500" dirty="0" smtClean="0"/>
              <a:t>Care, </a:t>
            </a:r>
            <a:r>
              <a:rPr lang="en-US" sz="1500" dirty="0"/>
              <a:t>capital infrastructure, information technology (IT) infrastructure and development.</a:t>
            </a:r>
            <a:endParaRPr lang="en-US" sz="1500" b="1" dirty="0"/>
          </a:p>
          <a:p>
            <a:pPr lvl="1">
              <a:defRPr/>
            </a:pPr>
            <a:r>
              <a:rPr lang="en-US" sz="1700" b="1" dirty="0" smtClean="0"/>
              <a:t>Maintaining the IT Infrastructure</a:t>
            </a:r>
          </a:p>
          <a:p>
            <a:pPr lvl="2">
              <a:buFont typeface="Wingdings" panose="05000000000000000000" pitchFamily="2" charset="2"/>
              <a:buChar char="Ø"/>
              <a:defRPr/>
            </a:pPr>
            <a:r>
              <a:rPr lang="en-US" sz="1400" dirty="0"/>
              <a:t>The IT Infrastructure provides the backbone necessary to meet the day-to-day operational needs of VA Medical Centers, Veteran facing systems, benefits delivery systems, memorial services, and all other IT systems supporting the Departments’ mission</a:t>
            </a:r>
            <a:endParaRPr lang="en-US" sz="1400" dirty="0" smtClean="0"/>
          </a:p>
          <a:p>
            <a:pPr lvl="1">
              <a:defRPr/>
            </a:pPr>
            <a:r>
              <a:rPr lang="en-US" sz="1700" b="1" dirty="0" smtClean="0"/>
              <a:t>Other Development Programs</a:t>
            </a:r>
          </a:p>
          <a:p>
            <a:pPr lvl="1">
              <a:defRPr/>
            </a:pPr>
            <a:r>
              <a:rPr lang="en-US" sz="1700" b="1" dirty="0" smtClean="0"/>
              <a:t>Improving Interoperability/</a:t>
            </a:r>
            <a:r>
              <a:rPr lang="en-US" sz="1700" b="1" dirty="0" err="1" smtClean="0"/>
              <a:t>VistA</a:t>
            </a:r>
            <a:r>
              <a:rPr lang="en-US" sz="1700" b="1" dirty="0" smtClean="0"/>
              <a:t> Evolution</a:t>
            </a:r>
          </a:p>
          <a:p>
            <a:pPr lvl="2">
              <a:buFont typeface="Wingdings" pitchFamily="2" charset="2"/>
              <a:buChar char="Ø"/>
              <a:defRPr/>
            </a:pPr>
            <a:r>
              <a:rPr lang="en-US" sz="1400" dirty="0"/>
              <a:t>Interoperability supports the electronic exchange of health information among caregivers and other authorized parties, allowing clinicians to access and view multi-sourced patient data. </a:t>
            </a:r>
            <a:endParaRPr lang="en-US" sz="1400" dirty="0" smtClean="0"/>
          </a:p>
          <a:p>
            <a:pPr lvl="2">
              <a:buFont typeface="Wingdings" pitchFamily="2" charset="2"/>
              <a:buChar char="Ø"/>
              <a:defRPr/>
            </a:pPr>
            <a:r>
              <a:rPr lang="en-US" sz="1400" dirty="0" smtClean="0"/>
              <a:t>A </a:t>
            </a:r>
            <a:r>
              <a:rPr lang="en-US" sz="1400" dirty="0"/>
              <a:t>joint program of VA OIT and VHA and will provide interoperability with Electronic Health Record (EHR) systems of the Department of Defense (DoD) and other healthcare partners  to promote improved outcomes in quality, safety, efficiency, and satisfaction in healthcare for Veterans, </a:t>
            </a:r>
            <a:r>
              <a:rPr lang="en-US" sz="1400" dirty="0" err="1"/>
              <a:t>Servicemember</a:t>
            </a:r>
            <a:r>
              <a:rPr lang="en-US" sz="1400" dirty="0"/>
              <a:t>, and their dependents. </a:t>
            </a:r>
          </a:p>
          <a:p>
            <a:pPr marL="914400" lvl="2" indent="0">
              <a:buNone/>
              <a:defRPr/>
            </a:pPr>
            <a:endParaRPr lang="en-US" sz="1400" dirty="0"/>
          </a:p>
          <a:p>
            <a:pPr lvl="2">
              <a:buFont typeface="Wingdings" pitchFamily="2" charset="2"/>
              <a:buChar char="Ø"/>
              <a:defRPr/>
            </a:pPr>
            <a:endParaRPr lang="en-US" sz="1500" dirty="0" smtClean="0">
              <a:cs typeface="Arial" pitchFamily="34" charset="0"/>
            </a:endParaRPr>
          </a:p>
          <a:p>
            <a:pPr lvl="2">
              <a:buNone/>
              <a:defRPr/>
            </a:pPr>
            <a:endParaRPr lang="en-US" sz="1700" dirty="0" smtClean="0">
              <a:latin typeface="Arial" pitchFamily="34" charset="0"/>
              <a:cs typeface="Arial" pitchFamily="34" charset="0"/>
            </a:endParaRPr>
          </a:p>
        </p:txBody>
      </p:sp>
      <p:sp>
        <p:nvSpPr>
          <p:cNvPr id="14" name="Slide Number Placeholder 13"/>
          <p:cNvSpPr>
            <a:spLocks noGrp="1"/>
          </p:cNvSpPr>
          <p:nvPr>
            <p:ph type="sldNum" sz="quarter" idx="12"/>
          </p:nvPr>
        </p:nvSpPr>
        <p:spPr/>
        <p:txBody>
          <a:bodyPr/>
          <a:lstStyle/>
          <a:p>
            <a:fld id="{2338BEA2-9C60-4FED-A5D5-F0AAA7796B30}" type="slidenum">
              <a:rPr lang="en-US" smtClean="0"/>
              <a:pPr/>
              <a:t>11</a:t>
            </a:fld>
            <a:endParaRPr lang="en-US" dirty="0"/>
          </a:p>
        </p:txBody>
      </p:sp>
      <p:sp>
        <p:nvSpPr>
          <p:cNvPr id="2" name="Title 1"/>
          <p:cNvSpPr>
            <a:spLocks noGrp="1"/>
          </p:cNvSpPr>
          <p:nvPr>
            <p:ph type="title"/>
          </p:nvPr>
        </p:nvSpPr>
        <p:spPr>
          <a:xfrm>
            <a:off x="1219200" y="228600"/>
            <a:ext cx="7315200" cy="838200"/>
          </a:xfrm>
        </p:spPr>
        <p:txBody>
          <a:bodyPr>
            <a:normAutofit fontScale="90000"/>
          </a:bodyPr>
          <a:lstStyle/>
          <a:p>
            <a:r>
              <a:rPr lang="en-US" sz="2800" dirty="0" smtClean="0"/>
              <a:t>IT Support of VA Strategic Priorities (cont.)</a:t>
            </a:r>
            <a:endParaRPr lang="en-US" sz="2800" dirty="0"/>
          </a:p>
        </p:txBody>
      </p:sp>
    </p:spTree>
    <p:extLst>
      <p:ext uri="{BB962C8B-B14F-4D97-AF65-F5344CB8AC3E}">
        <p14:creationId xmlns:p14="http://schemas.microsoft.com/office/powerpoint/2010/main" val="2724083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2338BEA2-9C60-4FED-A5D5-F0AAA7796B30}" type="slidenum">
              <a:rPr lang="en-US" smtClean="0"/>
              <a:pPr/>
              <a:t>12</a:t>
            </a:fld>
            <a:endParaRPr lang="en-US" dirty="0"/>
          </a:p>
        </p:txBody>
      </p:sp>
      <p:sp>
        <p:nvSpPr>
          <p:cNvPr id="2" name="Rectangle 1"/>
          <p:cNvSpPr/>
          <p:nvPr/>
        </p:nvSpPr>
        <p:spPr>
          <a:xfrm>
            <a:off x="1143000" y="304800"/>
            <a:ext cx="7467600" cy="523220"/>
          </a:xfrm>
          <a:prstGeom prst="rect">
            <a:avLst/>
          </a:prstGeom>
        </p:spPr>
        <p:txBody>
          <a:bodyPr wrap="square">
            <a:spAutoFit/>
          </a:bodyPr>
          <a:lstStyle/>
          <a:p>
            <a:pPr algn="ctr">
              <a:defRPr/>
            </a:pPr>
            <a:r>
              <a:rPr lang="en-US" sz="2800" b="1" dirty="0" smtClean="0"/>
              <a:t>FY2016 </a:t>
            </a:r>
            <a:r>
              <a:rPr lang="en-US" sz="2800" b="1" dirty="0"/>
              <a:t>Budget </a:t>
            </a:r>
            <a:r>
              <a:rPr lang="en-US" sz="2800" b="1" dirty="0" smtClean="0"/>
              <a:t>for Development </a:t>
            </a:r>
          </a:p>
        </p:txBody>
      </p:sp>
      <p:graphicFrame>
        <p:nvGraphicFramePr>
          <p:cNvPr id="5" name="Table 4"/>
          <p:cNvGraphicFramePr>
            <a:graphicFrameLocks noGrp="1"/>
          </p:cNvGraphicFramePr>
          <p:nvPr>
            <p:extLst>
              <p:ext uri="{D42A27DB-BD31-4B8C-83A1-F6EECF244321}">
                <p14:modId xmlns:p14="http://schemas.microsoft.com/office/powerpoint/2010/main" val="2578966310"/>
              </p:ext>
            </p:extLst>
          </p:nvPr>
        </p:nvGraphicFramePr>
        <p:xfrm>
          <a:off x="381000" y="1295400"/>
          <a:ext cx="8229600" cy="4580090"/>
        </p:xfrm>
        <a:graphic>
          <a:graphicData uri="http://schemas.openxmlformats.org/drawingml/2006/table">
            <a:tbl>
              <a:tblPr/>
              <a:tblGrid>
                <a:gridCol w="3423799"/>
                <a:gridCol w="570633"/>
                <a:gridCol w="425168"/>
                <a:gridCol w="3248283"/>
                <a:gridCol w="561717"/>
              </a:tblGrid>
              <a:tr h="334478">
                <a:tc>
                  <a:txBody>
                    <a:bodyPr/>
                    <a:lstStyle/>
                    <a:p>
                      <a:pPr algn="l" fontAlgn="t"/>
                      <a:r>
                        <a:rPr lang="en-US" sz="1400" b="1" i="0" u="none" strike="noStrike" dirty="0">
                          <a:solidFill>
                            <a:srgbClr val="000000"/>
                          </a:solidFill>
                          <a:effectLst/>
                          <a:latin typeface="Arial"/>
                        </a:rPr>
                        <a:t>Development</a:t>
                      </a:r>
                    </a:p>
                  </a:txBody>
                  <a:tcPr marL="8919" marR="8919" marT="8919"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100" b="0" i="0" u="none" strike="noStrike">
                        <a:solidFill>
                          <a:srgbClr val="000000"/>
                        </a:solidFill>
                        <a:effectLst/>
                        <a:latin typeface="Arial"/>
                      </a:endParaRPr>
                    </a:p>
                  </a:txBody>
                  <a:tcPr marL="8919" marR="8919" marT="8919"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100" b="0" i="0" u="none" strike="noStrike">
                        <a:solidFill>
                          <a:srgbClr val="000000"/>
                        </a:solidFill>
                        <a:effectLst/>
                        <a:latin typeface="Arial"/>
                      </a:endParaRPr>
                    </a:p>
                  </a:txBody>
                  <a:tcPr marL="8919" marR="8919" marT="8919" marB="0">
                    <a:lnL>
                      <a:noFill/>
                    </a:lnL>
                    <a:lnR>
                      <a:noFill/>
                    </a:lnR>
                    <a:lnT>
                      <a:noFill/>
                    </a:lnT>
                    <a:lnB>
                      <a:noFill/>
                    </a:lnB>
                  </a:tcPr>
                </a:tc>
                <a:tc>
                  <a:txBody>
                    <a:bodyPr/>
                    <a:lstStyle/>
                    <a:p>
                      <a:pPr algn="l" fontAlgn="t"/>
                      <a:endParaRPr lang="en-US" sz="1100" b="0" i="0" u="none" strike="noStrike">
                        <a:solidFill>
                          <a:srgbClr val="000000"/>
                        </a:solidFill>
                        <a:effectLst/>
                        <a:latin typeface="Arial"/>
                      </a:endParaRPr>
                    </a:p>
                  </a:txBody>
                  <a:tcPr marL="8919" marR="8919" marT="8919"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1100" b="0" i="0" u="none" strike="noStrike">
                        <a:solidFill>
                          <a:srgbClr val="000000"/>
                        </a:solidFill>
                        <a:effectLst/>
                        <a:latin typeface="Arial"/>
                      </a:endParaRPr>
                    </a:p>
                  </a:txBody>
                  <a:tcPr marL="8919" marR="8919" marT="8919" marB="0">
                    <a:lnL>
                      <a:noFill/>
                    </a:lnL>
                    <a:lnR>
                      <a:noFill/>
                    </a:lnR>
                    <a:lnT>
                      <a:noFill/>
                    </a:lnT>
                    <a:lnB w="6350" cap="flat" cmpd="sng" algn="ctr">
                      <a:solidFill>
                        <a:srgbClr val="000000"/>
                      </a:solidFill>
                      <a:prstDash val="solid"/>
                      <a:round/>
                      <a:headEnd type="none" w="med" len="med"/>
                      <a:tailEnd type="none" w="med" len="med"/>
                    </a:lnB>
                  </a:tcPr>
                </a:tc>
              </a:tr>
              <a:tr h="303258">
                <a:tc>
                  <a:txBody>
                    <a:bodyPr/>
                    <a:lstStyle/>
                    <a:p>
                      <a:pPr algn="l" fontAlgn="t"/>
                      <a:r>
                        <a:rPr lang="en-US" sz="900" b="1" i="0" u="none" strike="noStrike" dirty="0">
                          <a:solidFill>
                            <a:srgbClr val="000000"/>
                          </a:solidFill>
                          <a:effectLst/>
                          <a:latin typeface="Arial"/>
                        </a:rPr>
                        <a:t>Congressional Program</a:t>
                      </a:r>
                      <a:br>
                        <a:rPr lang="en-US" sz="900" b="1" i="0" u="none" strike="noStrike" dirty="0">
                          <a:solidFill>
                            <a:srgbClr val="000000"/>
                          </a:solidFill>
                          <a:effectLst/>
                          <a:latin typeface="Arial"/>
                        </a:rPr>
                      </a:br>
                      <a:r>
                        <a:rPr lang="en-US" sz="900" b="1" i="0" u="none" strike="noStrike" dirty="0">
                          <a:solidFill>
                            <a:srgbClr val="000000"/>
                          </a:solidFill>
                          <a:effectLst/>
                          <a:latin typeface="Arial"/>
                        </a:rPr>
                        <a:t>        </a:t>
                      </a:r>
                      <a:r>
                        <a:rPr lang="en-US" sz="900" b="1" i="0" u="none" strike="noStrike" dirty="0" smtClean="0">
                          <a:solidFill>
                            <a:srgbClr val="000000"/>
                          </a:solidFill>
                          <a:effectLst/>
                          <a:latin typeface="Arial"/>
                        </a:rPr>
                        <a:t>Congressional </a:t>
                      </a:r>
                      <a:r>
                        <a:rPr lang="en-US" sz="900" b="1" i="0" u="none" strike="noStrike" dirty="0">
                          <a:solidFill>
                            <a:srgbClr val="000000"/>
                          </a:solidFill>
                          <a:effectLst/>
                          <a:latin typeface="Arial"/>
                        </a:rPr>
                        <a:t>Project</a:t>
                      </a:r>
                    </a:p>
                  </a:txBody>
                  <a:tcPr marL="8919" marR="8919" marT="8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t"/>
                      <a:r>
                        <a:rPr lang="en-US" sz="900" b="1" i="0" u="none" strike="noStrike">
                          <a:solidFill>
                            <a:srgbClr val="000000"/>
                          </a:solidFill>
                          <a:effectLst/>
                          <a:latin typeface="Arial"/>
                        </a:rPr>
                        <a:t>$M</a:t>
                      </a:r>
                    </a:p>
                  </a:txBody>
                  <a:tcPr marL="8919" marR="8919" marT="8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t"/>
                      <a:endParaRPr lang="en-US" sz="900" b="1" i="0" u="none" strike="noStrike">
                        <a:solidFill>
                          <a:srgbClr val="000000"/>
                        </a:solidFill>
                        <a:effectLst/>
                        <a:latin typeface="Arial"/>
                      </a:endParaRPr>
                    </a:p>
                  </a:txBody>
                  <a:tcPr marL="8919" marR="8919" marT="8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1" i="0" u="none" strike="noStrike" dirty="0">
                          <a:solidFill>
                            <a:srgbClr val="000000"/>
                          </a:solidFill>
                          <a:effectLst/>
                          <a:latin typeface="Arial"/>
                        </a:rPr>
                        <a:t>Congressional Program</a:t>
                      </a:r>
                      <a:br>
                        <a:rPr lang="en-US" sz="900" b="1" i="0" u="none" strike="noStrike" dirty="0">
                          <a:solidFill>
                            <a:srgbClr val="000000"/>
                          </a:solidFill>
                          <a:effectLst/>
                          <a:latin typeface="Arial"/>
                        </a:rPr>
                      </a:br>
                      <a:r>
                        <a:rPr lang="en-US" sz="900" b="1" i="0" u="none" strike="noStrike" dirty="0">
                          <a:solidFill>
                            <a:srgbClr val="000000"/>
                          </a:solidFill>
                          <a:effectLst/>
                          <a:latin typeface="Arial"/>
                        </a:rPr>
                        <a:t>        </a:t>
                      </a:r>
                      <a:r>
                        <a:rPr lang="en-US" sz="900" b="1" i="0" u="none" strike="noStrike" dirty="0" smtClean="0">
                          <a:solidFill>
                            <a:srgbClr val="000000"/>
                          </a:solidFill>
                          <a:effectLst/>
                          <a:latin typeface="Arial"/>
                        </a:rPr>
                        <a:t>Congressional </a:t>
                      </a:r>
                      <a:r>
                        <a:rPr lang="en-US" sz="900" b="1" i="0" u="none" strike="noStrike" dirty="0">
                          <a:solidFill>
                            <a:srgbClr val="000000"/>
                          </a:solidFill>
                          <a:effectLst/>
                          <a:latin typeface="Arial"/>
                        </a:rPr>
                        <a:t>Project</a:t>
                      </a:r>
                    </a:p>
                  </a:txBody>
                  <a:tcPr marL="8919" marR="8919" marT="8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t"/>
                      <a:r>
                        <a:rPr lang="en-US" sz="900" b="1" i="0" u="none" strike="noStrike">
                          <a:solidFill>
                            <a:srgbClr val="000000"/>
                          </a:solidFill>
                          <a:effectLst/>
                          <a:latin typeface="Arial"/>
                        </a:rPr>
                        <a:t>$M</a:t>
                      </a:r>
                    </a:p>
                  </a:txBody>
                  <a:tcPr marL="8919" marR="8919" marT="8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51629">
                <a:tc>
                  <a:txBody>
                    <a:bodyPr/>
                    <a:lstStyle/>
                    <a:p>
                      <a:pPr algn="l" fontAlgn="b"/>
                      <a:r>
                        <a:rPr lang="en-US" sz="900" b="1" i="0" u="none" strike="noStrike">
                          <a:solidFill>
                            <a:srgbClr val="000000"/>
                          </a:solidFill>
                          <a:effectLst/>
                          <a:latin typeface="Arial"/>
                        </a:rPr>
                        <a:t>Access to Healthcare</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28.970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a:solidFill>
                            <a:srgbClr val="000000"/>
                          </a:solidFill>
                          <a:effectLst/>
                          <a:latin typeface="Arial"/>
                        </a:rPr>
                        <a:t>Other IT Systems Development</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155.200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Access to Care</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17.970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Appeals Modernization - BVA (SPI)</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19.100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dirty="0">
                          <a:solidFill>
                            <a:srgbClr val="000000"/>
                          </a:solidFill>
                          <a:effectLst/>
                          <a:latin typeface="Arial"/>
                        </a:rPr>
                        <a:t>Mobile Development - Health Apps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11.000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CAATS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0.640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Healthcare Efficiency IT Development</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6.660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CAPRI</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2.200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Healthcare Efficiency IT Development</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6.660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Caregiver's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5.000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Interoperability &amp; VLER Health</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25.000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Connected Health/ TeleHealth Expansion (SPI)</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4.070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Interoperability</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15.000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Divestiture of Systems/Applications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18.000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dirty="0">
                          <a:solidFill>
                            <a:srgbClr val="000000"/>
                          </a:solidFill>
                          <a:effectLst/>
                          <a:latin typeface="Arial"/>
                        </a:rPr>
                        <a:t>VLER Health</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10.000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EDI Transactions - Payer</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10.000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VistA Evolution</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81.900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EDI Transactions - Provider</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17.000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IAM</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Enrollment System Modernization / Affordable Care Act</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13.900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VistA Evolution</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81.900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Health Administrative Systems (ChampVA, VSS, etc.)</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27.800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New Models of Care</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25.430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Health Provider Systems Development </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6.000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New Models of Care</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25.430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Homelessness Handheld Devices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1.220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VBMS</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86.000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US" sz="900" b="1" i="0" u="none" strike="noStrike">
                        <a:solidFill>
                          <a:srgbClr val="000000"/>
                        </a:solidFill>
                        <a:effectLst/>
                        <a:latin typeface="Arial"/>
                      </a:endParaRPr>
                    </a:p>
                  </a:txBody>
                  <a:tcPr marL="8919" marR="8919" marT="891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Identity, Credential and Access Management (ICAM)</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0.800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VBMS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76.000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Innovations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6.000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VETSNET</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10.000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Mental Health (SPI)</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2.050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Veterans Relationship Management</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73.333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Registries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11.500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Disability Exam Assessment Program (DEAP)</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6.100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Repositories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7.920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0" i="0" u="none" strike="noStrike">
                          <a:solidFill>
                            <a:srgbClr val="000000"/>
                          </a:solidFill>
                          <a:effectLst/>
                          <a:latin typeface="Arial"/>
                        </a:rPr>
                        <a:t>Veterans Relationship Management</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67.233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Standards and Terminology Services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2.000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629">
                <a:tc>
                  <a:txBody>
                    <a:bodyPr/>
                    <a:lstStyle/>
                    <a:p>
                      <a:pPr algn="l" fontAlgn="b"/>
                      <a:r>
                        <a:rPr lang="en-US" sz="900" b="1" i="0" u="none" strike="noStrike">
                          <a:solidFill>
                            <a:srgbClr val="000000"/>
                          </a:solidFill>
                          <a:effectLst/>
                          <a:latin typeface="Arial"/>
                        </a:rPr>
                        <a:t>VHA Research IT Support Development</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12.250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dirty="0">
                        <a:solidFill>
                          <a:srgbClr val="000000"/>
                        </a:solidFill>
                        <a:effectLst/>
                        <a:latin typeface="Arial"/>
                      </a:endParaRPr>
                    </a:p>
                  </a:txBody>
                  <a:tcPr marL="8919" marR="8919" marT="8919" marB="0" anchor="b">
                    <a:lnL>
                      <a:noFill/>
                    </a:lnL>
                    <a:lnR>
                      <a:noFill/>
                    </a:lnR>
                    <a:lnT w="6350" cap="flat" cmpd="sng" algn="ctr">
                      <a:solidFill>
                        <a:srgbClr val="000000"/>
                      </a:solidFill>
                      <a:prstDash val="solid"/>
                      <a:round/>
                      <a:headEnd type="none" w="med" len="med"/>
                      <a:tailEnd type="none" w="med" len="med"/>
                    </a:lnT>
                    <a:lnB>
                      <a:noFill/>
                    </a:lnB>
                  </a:tcPr>
                </a:tc>
              </a:tr>
              <a:tr h="151629">
                <a:tc>
                  <a:txBody>
                    <a:bodyPr/>
                    <a:lstStyle/>
                    <a:p>
                      <a:pPr algn="l" fontAlgn="b"/>
                      <a:r>
                        <a:rPr lang="en-US" sz="900" b="0" i="0" u="none" strike="noStrike">
                          <a:solidFill>
                            <a:srgbClr val="000000"/>
                          </a:solidFill>
                          <a:effectLst/>
                          <a:latin typeface="Arial"/>
                        </a:rPr>
                        <a:t>Genomic Information System for Integrative Service (GenISIS)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4.084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r>
              <a:tr h="151629">
                <a:tc>
                  <a:txBody>
                    <a:bodyPr/>
                    <a:lstStyle/>
                    <a:p>
                      <a:pPr algn="l" fontAlgn="b"/>
                      <a:r>
                        <a:rPr lang="en-US" sz="900" b="0" i="0" u="none" strike="noStrike">
                          <a:solidFill>
                            <a:srgbClr val="000000"/>
                          </a:solidFill>
                          <a:effectLst/>
                          <a:latin typeface="Arial"/>
                        </a:rPr>
                        <a:t>Research Administrative Mgmt. System (RAMS)</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4.083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8919" marR="8919" marT="8919" marB="0" anchor="b">
                    <a:lnL>
                      <a:noFill/>
                    </a:lnL>
                    <a:lnR>
                      <a:noFill/>
                    </a:lnR>
                    <a:lnT>
                      <a:noFill/>
                    </a:lnT>
                    <a:lnB>
                      <a:noFill/>
                    </a:lnB>
                  </a:tcPr>
                </a:tc>
              </a:tr>
              <a:tr h="151629">
                <a:tc>
                  <a:txBody>
                    <a:bodyPr/>
                    <a:lstStyle/>
                    <a:p>
                      <a:pPr algn="l" fontAlgn="b"/>
                      <a:r>
                        <a:rPr lang="en-US" sz="900" b="0" i="0" u="none" strike="noStrike">
                          <a:solidFill>
                            <a:srgbClr val="000000"/>
                          </a:solidFill>
                          <a:effectLst/>
                          <a:latin typeface="Arial"/>
                        </a:rPr>
                        <a:t>Veteran Informatics &amp; Computing Infrastructure</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4.083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8919" marR="8919" marT="8919" marB="0" anchor="b">
                    <a:lnL>
                      <a:noFill/>
                    </a:lnL>
                    <a:lnR>
                      <a:noFill/>
                    </a:lnR>
                    <a:lnT>
                      <a:noFill/>
                    </a:lnT>
                    <a:lnB>
                      <a:noFill/>
                    </a:lnB>
                  </a:tcPr>
                </a:tc>
              </a:tr>
              <a:tr h="151629">
                <a:tc>
                  <a:txBody>
                    <a:bodyPr/>
                    <a:lstStyle/>
                    <a:p>
                      <a:pPr algn="l" fontAlgn="b"/>
                      <a:r>
                        <a:rPr lang="en-US" sz="900" b="1" i="0" u="none" strike="noStrike">
                          <a:solidFill>
                            <a:srgbClr val="000000"/>
                          </a:solidFill>
                          <a:effectLst/>
                          <a:latin typeface="Arial"/>
                        </a:rPr>
                        <a:t>Virtual Lifetime Electronic Record (VLER)</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solidFill>
                            <a:srgbClr val="000000"/>
                          </a:solidFill>
                          <a:effectLst/>
                          <a:latin typeface="Arial"/>
                        </a:rPr>
                        <a:t>    10.000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8919" marR="8919" marT="8919" marB="0" anchor="b">
                    <a:lnL>
                      <a:noFill/>
                    </a:lnL>
                    <a:lnR>
                      <a:noFill/>
                    </a:lnR>
                    <a:lnT>
                      <a:noFill/>
                    </a:lnT>
                    <a:lnB>
                      <a:noFill/>
                    </a:lnB>
                  </a:tcPr>
                </a:tc>
              </a:tr>
              <a:tr h="151629">
                <a:tc>
                  <a:txBody>
                    <a:bodyPr/>
                    <a:lstStyle/>
                    <a:p>
                      <a:pPr algn="l" fontAlgn="b"/>
                      <a:r>
                        <a:rPr lang="en-US" sz="900" b="0" i="0" u="none" strike="noStrike">
                          <a:solidFill>
                            <a:srgbClr val="000000"/>
                          </a:solidFill>
                          <a:effectLst/>
                          <a:latin typeface="Arial"/>
                        </a:rPr>
                        <a:t>Memorial/Cemetarial Legacy Development</a:t>
                      </a:r>
                    </a:p>
                  </a:txBody>
                  <a:tcPr marL="107032"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10.000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8919" marR="8919" marT="8919" marB="0" anchor="b">
                    <a:lnL>
                      <a:noFill/>
                    </a:lnL>
                    <a:lnR>
                      <a:noFill/>
                    </a:lnR>
                    <a:lnT>
                      <a:noFill/>
                    </a:lnT>
                    <a:lnB>
                      <a:noFill/>
                    </a:lnB>
                  </a:tcPr>
                </a:tc>
              </a:tr>
              <a:tr h="151629">
                <a:tc>
                  <a:txBody>
                    <a:bodyPr/>
                    <a:lstStyle/>
                    <a:p>
                      <a:pPr algn="l" fontAlgn="b"/>
                      <a:r>
                        <a:rPr lang="en-US" sz="900" b="1" i="0" u="none" strike="noStrike" dirty="0">
                          <a:solidFill>
                            <a:srgbClr val="000000"/>
                          </a:solidFill>
                          <a:effectLst/>
                          <a:latin typeface="Arial"/>
                        </a:rPr>
                        <a:t>Grand Total</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n-US" sz="900" b="1" i="0" u="none" strike="noStrike">
                          <a:solidFill>
                            <a:srgbClr val="000000"/>
                          </a:solidFill>
                          <a:effectLst/>
                          <a:latin typeface="Arial"/>
                        </a:rPr>
                        <a:t>  504.743 </a:t>
                      </a:r>
                    </a:p>
                  </a:txBody>
                  <a:tcPr marL="8919" marR="8919" marT="891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endParaRPr lang="en-US" sz="900" b="0" i="0" u="none" strike="noStrike">
                        <a:solidFill>
                          <a:srgbClr val="000000"/>
                        </a:solidFill>
                        <a:effectLst/>
                        <a:latin typeface="Arial"/>
                      </a:endParaRPr>
                    </a:p>
                  </a:txBody>
                  <a:tcPr marL="8919" marR="8919" marT="891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8919" marR="8919" marT="8919"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8919" marR="8919" marT="8919" marB="0" anchor="b">
                    <a:lnL>
                      <a:noFill/>
                    </a:lnL>
                    <a:lnR>
                      <a:noFill/>
                    </a:lnR>
                    <a:lnT>
                      <a:noFill/>
                    </a:lnT>
                    <a:lnB>
                      <a:noFill/>
                    </a:lnB>
                  </a:tcPr>
                </a:tc>
              </a:tr>
            </a:tbl>
          </a:graphicData>
        </a:graphic>
      </p:graphicFrame>
    </p:spTree>
    <p:extLst>
      <p:ext uri="{BB962C8B-B14F-4D97-AF65-F5344CB8AC3E}">
        <p14:creationId xmlns:p14="http://schemas.microsoft.com/office/powerpoint/2010/main" val="1334362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2338BEA2-9C60-4FED-A5D5-F0AAA7796B30}" type="slidenum">
              <a:rPr lang="en-US" smtClean="0"/>
              <a:pPr/>
              <a:t>13</a:t>
            </a:fld>
            <a:endParaRPr lang="en-US" dirty="0"/>
          </a:p>
        </p:txBody>
      </p:sp>
      <p:sp>
        <p:nvSpPr>
          <p:cNvPr id="2" name="Rectangle 1"/>
          <p:cNvSpPr/>
          <p:nvPr/>
        </p:nvSpPr>
        <p:spPr>
          <a:xfrm>
            <a:off x="1143000" y="258264"/>
            <a:ext cx="7772400" cy="523220"/>
          </a:xfrm>
          <a:prstGeom prst="rect">
            <a:avLst/>
          </a:prstGeom>
        </p:spPr>
        <p:txBody>
          <a:bodyPr wrap="square">
            <a:spAutoFit/>
          </a:bodyPr>
          <a:lstStyle/>
          <a:p>
            <a:pPr algn="ctr">
              <a:defRPr/>
            </a:pPr>
            <a:r>
              <a:rPr lang="en-US" sz="2800" b="1" dirty="0"/>
              <a:t> </a:t>
            </a:r>
            <a:r>
              <a:rPr lang="en-US" sz="2400" b="1" dirty="0" smtClean="0"/>
              <a:t>FY2016 </a:t>
            </a:r>
            <a:r>
              <a:rPr lang="en-US" sz="2400" b="1" dirty="0"/>
              <a:t>Budget </a:t>
            </a:r>
            <a:r>
              <a:rPr lang="en-US" sz="2400" b="1" dirty="0" smtClean="0"/>
              <a:t>for Operations and Maintenance</a:t>
            </a:r>
            <a:endParaRPr lang="en-US" sz="2400" dirty="0"/>
          </a:p>
        </p:txBody>
      </p:sp>
      <p:graphicFrame>
        <p:nvGraphicFramePr>
          <p:cNvPr id="198" name="Table 197"/>
          <p:cNvGraphicFramePr>
            <a:graphicFrameLocks noGrp="1"/>
          </p:cNvGraphicFramePr>
          <p:nvPr>
            <p:extLst>
              <p:ext uri="{D42A27DB-BD31-4B8C-83A1-F6EECF244321}">
                <p14:modId xmlns:p14="http://schemas.microsoft.com/office/powerpoint/2010/main" val="3565985324"/>
              </p:ext>
            </p:extLst>
          </p:nvPr>
        </p:nvGraphicFramePr>
        <p:xfrm>
          <a:off x="1129430" y="770002"/>
          <a:ext cx="7519901" cy="5417643"/>
        </p:xfrm>
        <a:graphic>
          <a:graphicData uri="http://schemas.openxmlformats.org/drawingml/2006/table">
            <a:tbl>
              <a:tblPr/>
              <a:tblGrid>
                <a:gridCol w="2991342"/>
                <a:gridCol w="768609"/>
                <a:gridCol w="353144"/>
                <a:gridCol w="2710904"/>
                <a:gridCol w="695902"/>
              </a:tblGrid>
              <a:tr h="186433">
                <a:tc>
                  <a:txBody>
                    <a:bodyPr/>
                    <a:lstStyle/>
                    <a:p>
                      <a:pPr algn="l" fontAlgn="t"/>
                      <a:endParaRPr lang="en-US" sz="1000" b="1" i="0" u="none" strike="noStrike" dirty="0">
                        <a:solidFill>
                          <a:srgbClr val="000000"/>
                        </a:solidFill>
                        <a:effectLst/>
                        <a:latin typeface="Arial"/>
                      </a:endParaRPr>
                    </a:p>
                  </a:txBody>
                  <a:tcPr marL="7790" marR="7790" marT="779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t"/>
                      <a:endParaRPr lang="en-US" sz="800" b="0" i="0" u="none" strike="noStrike">
                        <a:solidFill>
                          <a:srgbClr val="000000"/>
                        </a:solidFill>
                        <a:effectLst/>
                        <a:latin typeface="Arial"/>
                      </a:endParaRPr>
                    </a:p>
                  </a:txBody>
                  <a:tcPr marL="7790" marR="7790" marT="7790"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Arial"/>
                      </a:endParaRPr>
                    </a:p>
                  </a:txBody>
                  <a:tcPr marL="7790" marR="7790" marT="7790" marB="0" anchor="b">
                    <a:lnL>
                      <a:noFill/>
                    </a:lnL>
                    <a:lnR>
                      <a:noFill/>
                    </a:lnR>
                    <a:lnT>
                      <a:noFill/>
                    </a:lnT>
                    <a:lnB>
                      <a:noFill/>
                    </a:lnB>
                  </a:tcPr>
                </a:tc>
                <a:tc>
                  <a:txBody>
                    <a:bodyPr/>
                    <a:lstStyle/>
                    <a:p>
                      <a:pPr algn="l" fontAlgn="b"/>
                      <a:endParaRPr lang="en-US" sz="800" b="0" i="0" u="none" strike="noStrike">
                        <a:solidFill>
                          <a:srgbClr val="000000"/>
                        </a:solidFill>
                        <a:effectLst/>
                        <a:latin typeface="Arial"/>
                      </a:endParaRPr>
                    </a:p>
                  </a:txBody>
                  <a:tcPr marL="7790" marR="7790" marT="779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Arial"/>
                      </a:endParaRPr>
                    </a:p>
                  </a:txBody>
                  <a:tcPr marL="7790" marR="7790" marT="7790" marB="0" anchor="b">
                    <a:lnL>
                      <a:noFill/>
                    </a:lnL>
                    <a:lnR>
                      <a:noFill/>
                    </a:lnR>
                    <a:lnT>
                      <a:noFill/>
                    </a:lnT>
                    <a:lnB w="6350" cap="flat" cmpd="sng" algn="ctr">
                      <a:solidFill>
                        <a:srgbClr val="000000"/>
                      </a:solidFill>
                      <a:prstDash val="solid"/>
                      <a:round/>
                      <a:headEnd type="none" w="med" len="med"/>
                      <a:tailEnd type="none" w="med" len="med"/>
                    </a:lnB>
                  </a:tcPr>
                </a:tc>
              </a:tr>
              <a:tr h="301843">
                <a:tc>
                  <a:txBody>
                    <a:bodyPr/>
                    <a:lstStyle/>
                    <a:p>
                      <a:pPr algn="l" fontAlgn="b"/>
                      <a:r>
                        <a:rPr lang="en-US" sz="1400" b="1" i="0" u="none" strike="noStrike" dirty="0" smtClean="0">
                          <a:solidFill>
                            <a:srgbClr val="000000"/>
                          </a:solidFill>
                          <a:effectLst/>
                          <a:latin typeface="Arial"/>
                        </a:rPr>
                        <a:t>Operations</a:t>
                      </a:r>
                      <a:r>
                        <a:rPr lang="en-US" sz="1400" b="1" i="0" u="none" strike="noStrike" baseline="0" dirty="0" smtClean="0">
                          <a:solidFill>
                            <a:srgbClr val="000000"/>
                          </a:solidFill>
                          <a:effectLst/>
                          <a:latin typeface="Arial"/>
                        </a:rPr>
                        <a:t> and Maintenance</a:t>
                      </a:r>
                      <a:endParaRPr lang="en-US" sz="1400" b="1" i="0" u="none" strike="noStrike" dirty="0">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t"/>
                      <a:r>
                        <a:rPr lang="en-US" sz="800" b="1" i="0" u="none" strike="noStrike">
                          <a:solidFill>
                            <a:srgbClr val="000000"/>
                          </a:solidFill>
                          <a:effectLst/>
                          <a:latin typeface="Arial"/>
                        </a:rPr>
                        <a:t>$M</a:t>
                      </a: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endParaRPr lang="en-US" sz="800" b="0" i="0" u="none" strike="noStrike" dirty="0">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800" b="1" i="0" u="none" strike="noStrike" dirty="0">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t"/>
                      <a:r>
                        <a:rPr lang="en-US" sz="800" b="1" i="0" u="none" strike="noStrike" dirty="0">
                          <a:solidFill>
                            <a:srgbClr val="000000"/>
                          </a:solidFill>
                          <a:effectLst/>
                          <a:latin typeface="Arial"/>
                        </a:rPr>
                        <a:t>$M</a:t>
                      </a: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89522">
                <a:tc>
                  <a:txBody>
                    <a:bodyPr/>
                    <a:lstStyle/>
                    <a:p>
                      <a:pPr algn="l" fontAlgn="b"/>
                      <a:r>
                        <a:rPr lang="en-US" sz="900" b="1" i="0" u="none" strike="noStrike" dirty="0">
                          <a:solidFill>
                            <a:srgbClr val="000000"/>
                          </a:solidFill>
                          <a:effectLst/>
                          <a:latin typeface="Arial"/>
                        </a:rPr>
                        <a:t>Sustainment-Discretionary</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165.000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dirty="0">
                          <a:solidFill>
                            <a:srgbClr val="000000"/>
                          </a:solidFill>
                          <a:effectLst/>
                          <a:latin typeface="Arial"/>
                        </a:rPr>
                        <a:t>Sustainment-Marginal</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107.931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dirty="0">
                          <a:solidFill>
                            <a:srgbClr val="000000"/>
                          </a:solidFill>
                          <a:effectLst/>
                          <a:latin typeface="Arial"/>
                        </a:rPr>
                        <a:t>Enterprise IT Lifecycle Management (Desktops/Laptops)  </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50.000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Access to Care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3.780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2965">
                <a:tc>
                  <a:txBody>
                    <a:bodyPr/>
                    <a:lstStyle/>
                    <a:p>
                      <a:pPr algn="l" fontAlgn="b"/>
                      <a:r>
                        <a:rPr lang="en-US" sz="900" b="0" i="0" u="none" strike="noStrike" dirty="0">
                          <a:solidFill>
                            <a:srgbClr val="000000"/>
                          </a:solidFill>
                          <a:effectLst/>
                          <a:latin typeface="Arial"/>
                        </a:rPr>
                        <a:t>Network Lifecycle Hardware Refresh - Includes Servers, Routers &amp; Storage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50.000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Caregiver's Enhancements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1.750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dirty="0">
                          <a:solidFill>
                            <a:srgbClr val="000000"/>
                          </a:solidFill>
                          <a:effectLst/>
                          <a:latin typeface="Arial"/>
                        </a:rPr>
                        <a:t>RTLS Hosting Expansion</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Compensation and Pension Records Interface (CAPRI)</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0.500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Telephony (Unified Communications Strategy - VaaS) </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60.000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Connected Health/ </a:t>
                      </a:r>
                      <a:r>
                        <a:rPr lang="en-US" sz="900" b="0" i="0" u="none" strike="noStrike" dirty="0" err="1">
                          <a:solidFill>
                            <a:srgbClr val="000000"/>
                          </a:solidFill>
                          <a:effectLst/>
                          <a:latin typeface="Arial"/>
                        </a:rPr>
                        <a:t>TeleHealth</a:t>
                      </a:r>
                      <a:r>
                        <a:rPr lang="en-US" sz="900" b="0" i="0" u="none" strike="noStrike" dirty="0">
                          <a:solidFill>
                            <a:srgbClr val="000000"/>
                          </a:solidFill>
                          <a:effectLst/>
                          <a:latin typeface="Arial"/>
                        </a:rPr>
                        <a:t> Expansion (SPI)</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5.980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269">
                <a:tc>
                  <a:txBody>
                    <a:bodyPr/>
                    <a:lstStyle/>
                    <a:p>
                      <a:pPr algn="l" fontAlgn="b"/>
                      <a:r>
                        <a:rPr lang="en-US" sz="900" b="1" i="0" u="none" strike="noStrike">
                          <a:solidFill>
                            <a:srgbClr val="000000"/>
                          </a:solidFill>
                          <a:effectLst/>
                          <a:latin typeface="Arial"/>
                        </a:rPr>
                        <a:t>Sustainment-Mandatory</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dirty="0">
                          <a:solidFill>
                            <a:srgbClr val="000000"/>
                          </a:solidFill>
                          <a:effectLst/>
                          <a:latin typeface="Arial"/>
                        </a:rPr>
                        <a:t>   2,239.932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Disability Exam Assessment Program (DEAP)</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0.250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dirty="0" smtClean="0">
                          <a:solidFill>
                            <a:srgbClr val="000000"/>
                          </a:solidFill>
                          <a:effectLst/>
                          <a:latin typeface="Arial"/>
                        </a:rPr>
                        <a:t>Acquisition </a:t>
                      </a:r>
                      <a:r>
                        <a:rPr lang="en-US" sz="900" b="0" i="0" u="none" strike="noStrike" dirty="0">
                          <a:solidFill>
                            <a:srgbClr val="000000"/>
                          </a:solidFill>
                          <a:effectLst/>
                          <a:latin typeface="Arial"/>
                        </a:rPr>
                        <a:t>Fees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80.000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Enrollment System Modernization</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dirty="0">
                          <a:solidFill>
                            <a:srgbClr val="000000"/>
                          </a:solidFill>
                          <a:effectLst/>
                          <a:latin typeface="Arial"/>
                        </a:rPr>
                        <a:t>Activations (Equipment and Licenses)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90.000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Arial"/>
                        </a:rPr>
                        <a:t>Health Administrative System</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1.200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CRISP Removal of the Material Weekness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39.000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Healthcare Efficiency</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0.500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Divesture of Systems/Application</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Homelessness (Registries)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0.300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Enterprise Operations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369.900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Memorials Development</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1.496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Guardian Edge and Anti Virus Maintenance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22.000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Mental Health (SPI - VHA 16-4)</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2.270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Hardware Maintenance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100.000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Mobile Development - Health Apps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1.725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Information Security</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179.501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New Models of Care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0.250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Interoperability/VLER Health</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Registries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3.200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IT Support Contracts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376.170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1"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Repository</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1.020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Mobile Technology and Applications  </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Standards and Terminology Services (STS)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5.320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National Service Desk</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59.000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VA Center for Innovation (VACI)</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1.500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PD Tools Sustainment/E-Gov/CDW</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VBMS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30.000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RTLS Hosting</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12.000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Veterans Customer Experience (VRM)</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15.850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Section 508 Compliance - Legacy Sys/Apps</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VETSNET</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3.000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Software License Maintenance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132.500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Arial"/>
                        </a:rPr>
                        <a:t>VHA Research</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7.340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21">
                <a:tc>
                  <a:txBody>
                    <a:bodyPr/>
                    <a:lstStyle/>
                    <a:p>
                      <a:pPr algn="l" fontAlgn="b"/>
                      <a:r>
                        <a:rPr lang="en-US" sz="900" b="0" i="0" u="none" strike="noStrike">
                          <a:solidFill>
                            <a:srgbClr val="000000"/>
                          </a:solidFill>
                          <a:effectLst/>
                          <a:latin typeface="Arial"/>
                        </a:rPr>
                        <a:t>Telecommunication</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297.161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err="1">
                          <a:solidFill>
                            <a:srgbClr val="000000"/>
                          </a:solidFill>
                          <a:effectLst/>
                          <a:latin typeface="Arial"/>
                        </a:rPr>
                        <a:t>VistA</a:t>
                      </a:r>
                      <a:r>
                        <a:rPr lang="en-US" sz="900" b="0" i="0" u="none" strike="noStrike" dirty="0">
                          <a:solidFill>
                            <a:srgbClr val="000000"/>
                          </a:solidFill>
                          <a:effectLst/>
                          <a:latin typeface="Arial"/>
                        </a:rPr>
                        <a:t> Evolution</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Arial"/>
                        </a:rPr>
                        <a:t>          15.700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8476">
                <a:tc>
                  <a:txBody>
                    <a:bodyPr/>
                    <a:lstStyle/>
                    <a:p>
                      <a:pPr algn="l" fontAlgn="b"/>
                      <a:r>
                        <a:rPr lang="en-US" sz="900" b="0" i="0" u="none" strike="noStrike" dirty="0" err="1">
                          <a:solidFill>
                            <a:srgbClr val="000000"/>
                          </a:solidFill>
                          <a:effectLst/>
                          <a:latin typeface="Arial"/>
                        </a:rPr>
                        <a:t>TeleHealth</a:t>
                      </a:r>
                      <a:endParaRPr lang="en-US" sz="900" b="0" i="0" u="none" strike="noStrike" dirty="0">
                        <a:solidFill>
                          <a:srgbClr val="000000"/>
                        </a:solidFill>
                        <a:effectLst/>
                        <a:latin typeface="Arial"/>
                      </a:endParaRP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40.000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dirty="0">
                          <a:solidFill>
                            <a:srgbClr val="000000"/>
                          </a:solidFill>
                          <a:effectLst/>
                          <a:latin typeface="Arial"/>
                        </a:rPr>
                        <a:t>Grand Total</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b"/>
                      <a:r>
                        <a:rPr lang="en-US" sz="900" b="1" i="0" u="none" strike="noStrike" dirty="0">
                          <a:solidFill>
                            <a:srgbClr val="000000"/>
                          </a:solidFill>
                          <a:effectLst/>
                          <a:latin typeface="Arial"/>
                        </a:rPr>
                        <a:t>     2,512.863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50921">
                <a:tc>
                  <a:txBody>
                    <a:bodyPr/>
                    <a:lstStyle/>
                    <a:p>
                      <a:pPr algn="l" fontAlgn="b"/>
                      <a:r>
                        <a:rPr lang="en-US" sz="900" b="0" i="0" u="none" strike="noStrike">
                          <a:solidFill>
                            <a:srgbClr val="000000"/>
                          </a:solidFill>
                          <a:effectLst/>
                          <a:latin typeface="Arial"/>
                        </a:rPr>
                        <a:t>Telephony Emergency Replacement (PBX)</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20.000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en-US" sz="900" b="0" i="0" u="none" strike="noStrike">
                        <a:solidFill>
                          <a:srgbClr val="000000"/>
                        </a:solidFill>
                        <a:effectLst/>
                        <a:latin typeface="Arial"/>
                      </a:endParaRPr>
                    </a:p>
                  </a:txBody>
                  <a:tcPr marL="7790" marR="7790" marT="7790" marB="0">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t"/>
                      <a:endParaRPr lang="en-US" sz="900" b="0" i="0" u="none" strike="noStrike" dirty="0">
                        <a:solidFill>
                          <a:srgbClr val="000000"/>
                        </a:solidFill>
                        <a:effectLst/>
                        <a:latin typeface="Arial"/>
                      </a:endParaRPr>
                    </a:p>
                  </a:txBody>
                  <a:tcPr marL="7790" marR="7790" marT="7790" marB="0">
                    <a:lnL>
                      <a:noFill/>
                    </a:lnL>
                    <a:lnR>
                      <a:noFill/>
                    </a:lnR>
                    <a:lnT w="6350" cap="flat" cmpd="sng" algn="ctr">
                      <a:solidFill>
                        <a:srgbClr val="000000"/>
                      </a:solidFill>
                      <a:prstDash val="solid"/>
                      <a:round/>
                      <a:headEnd type="none" w="med" len="med"/>
                      <a:tailEnd type="none" w="med" len="med"/>
                    </a:lnT>
                    <a:lnB>
                      <a:noFill/>
                    </a:lnB>
                  </a:tcPr>
                </a:tc>
              </a:tr>
              <a:tr h="150921">
                <a:tc>
                  <a:txBody>
                    <a:bodyPr/>
                    <a:lstStyle/>
                    <a:p>
                      <a:pPr algn="l" fontAlgn="b"/>
                      <a:r>
                        <a:rPr lang="en-US" sz="900" b="0" i="0" u="none" strike="noStrike">
                          <a:solidFill>
                            <a:srgbClr val="000000"/>
                          </a:solidFill>
                          <a:effectLst/>
                          <a:latin typeface="Arial"/>
                        </a:rPr>
                        <a:t>VBMS/VETSNET</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157.000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900" b="0" i="0" u="none" strike="noStrike">
                        <a:solidFill>
                          <a:srgbClr val="000000"/>
                        </a:solidFill>
                        <a:effectLst/>
                        <a:latin typeface="Arial"/>
                      </a:endParaRPr>
                    </a:p>
                  </a:txBody>
                  <a:tcPr marL="7790" marR="7790" marT="7790" marB="0">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t"/>
                      <a:endParaRPr lang="en-US" sz="900" b="0" i="0" u="none" strike="noStrike" dirty="0">
                        <a:solidFill>
                          <a:srgbClr val="000000"/>
                        </a:solidFill>
                        <a:effectLst/>
                        <a:latin typeface="Arial"/>
                      </a:endParaRPr>
                    </a:p>
                  </a:txBody>
                  <a:tcPr marL="7790" marR="7790" marT="7790" marB="0">
                    <a:lnL>
                      <a:noFill/>
                    </a:lnL>
                    <a:lnR>
                      <a:noFill/>
                    </a:lnR>
                    <a:lnT>
                      <a:noFill/>
                    </a:lnT>
                    <a:lnB>
                      <a:noFill/>
                    </a:lnB>
                  </a:tcPr>
                </a:tc>
                <a:tc>
                  <a:txBody>
                    <a:bodyPr/>
                    <a:lstStyle/>
                    <a:p>
                      <a:pPr algn="l" fontAlgn="t"/>
                      <a:endParaRPr lang="en-US" sz="900" b="0" i="0" u="none" strike="noStrike" dirty="0">
                        <a:solidFill>
                          <a:srgbClr val="000000"/>
                        </a:solidFill>
                        <a:effectLst/>
                        <a:latin typeface="Arial"/>
                      </a:endParaRPr>
                    </a:p>
                  </a:txBody>
                  <a:tcPr marL="7790" marR="7790" marT="7790" marB="0">
                    <a:lnL>
                      <a:noFill/>
                    </a:lnL>
                    <a:lnR>
                      <a:noFill/>
                    </a:lnR>
                    <a:lnT>
                      <a:noFill/>
                    </a:lnT>
                    <a:lnB>
                      <a:noFill/>
                    </a:lnB>
                  </a:tcPr>
                </a:tc>
              </a:tr>
              <a:tr h="150921">
                <a:tc>
                  <a:txBody>
                    <a:bodyPr/>
                    <a:lstStyle/>
                    <a:p>
                      <a:pPr algn="l" fontAlgn="b"/>
                      <a:r>
                        <a:rPr lang="en-US" sz="900" b="0" i="0" u="none" strike="noStrike">
                          <a:solidFill>
                            <a:srgbClr val="000000"/>
                          </a:solidFill>
                          <a:effectLst/>
                          <a:latin typeface="Arial"/>
                        </a:rPr>
                        <a:t>Veteran Customer Experience (aka VRM)</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98.700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c>
                  <a:txBody>
                    <a:bodyPr/>
                    <a:lstStyle/>
                    <a:p>
                      <a:pPr algn="l" fontAlgn="b"/>
                      <a:endParaRPr lang="en-US" sz="900" b="0" i="0" u="none" strike="noStrike">
                        <a:solidFill>
                          <a:srgbClr val="000000"/>
                        </a:solidFill>
                        <a:effectLst/>
                        <a:latin typeface="Arial"/>
                      </a:endParaRPr>
                    </a:p>
                  </a:txBody>
                  <a:tcPr marL="7790" marR="7790" marT="7790" marB="0" anchor="b">
                    <a:lnL>
                      <a:noFill/>
                    </a:lnL>
                    <a:lnR>
                      <a:noFill/>
                    </a:lnR>
                    <a:lnT>
                      <a:noFill/>
                    </a:lnT>
                    <a:lnB>
                      <a:noFill/>
                    </a:lnB>
                  </a:tcPr>
                </a:tc>
              </a:tr>
              <a:tr h="150921">
                <a:tc>
                  <a:txBody>
                    <a:bodyPr/>
                    <a:lstStyle/>
                    <a:p>
                      <a:pPr algn="l" fontAlgn="b"/>
                      <a:r>
                        <a:rPr lang="en-US" sz="900" b="0" i="0" u="none" strike="noStrike">
                          <a:solidFill>
                            <a:srgbClr val="000000"/>
                          </a:solidFill>
                          <a:effectLst/>
                          <a:latin typeface="Arial"/>
                        </a:rPr>
                        <a:t>VHA Access to Care</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r>
              <a:tr h="150921">
                <a:tc>
                  <a:txBody>
                    <a:bodyPr/>
                    <a:lstStyle/>
                    <a:p>
                      <a:pPr algn="l" fontAlgn="b"/>
                      <a:r>
                        <a:rPr lang="en-US" sz="900" b="0" i="0" u="none" strike="noStrike">
                          <a:solidFill>
                            <a:srgbClr val="000000"/>
                          </a:solidFill>
                          <a:effectLst/>
                          <a:latin typeface="Arial"/>
                        </a:rPr>
                        <a:t>VistA Evolution</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85.000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r>
              <a:tr h="150921">
                <a:tc>
                  <a:txBody>
                    <a:bodyPr/>
                    <a:lstStyle/>
                    <a:p>
                      <a:pPr algn="l" fontAlgn="b"/>
                      <a:r>
                        <a:rPr lang="en-US" sz="900" b="0" i="0" u="none" strike="noStrike">
                          <a:solidFill>
                            <a:srgbClr val="000000"/>
                          </a:solidFill>
                          <a:effectLst/>
                          <a:latin typeface="Arial"/>
                        </a:rPr>
                        <a:t>VLER Health</a:t>
                      </a:r>
                    </a:p>
                  </a:txBody>
                  <a:tcPr marL="93479"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Arial"/>
                        </a:rPr>
                        <a:t>        10.000 </a:t>
                      </a:r>
                    </a:p>
                  </a:txBody>
                  <a:tcPr marL="7790" marR="7790" marT="77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Arial"/>
                      </a:endParaRPr>
                    </a:p>
                  </a:txBody>
                  <a:tcPr marL="7790" marR="7790" marT="779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c>
                  <a:txBody>
                    <a:bodyPr/>
                    <a:lstStyle/>
                    <a:p>
                      <a:pPr algn="l" fontAlgn="b"/>
                      <a:endParaRPr lang="en-US" sz="900" b="0" i="0" u="none" strike="noStrike" dirty="0">
                        <a:solidFill>
                          <a:srgbClr val="000000"/>
                        </a:solidFill>
                        <a:effectLst/>
                        <a:latin typeface="Arial"/>
                      </a:endParaRPr>
                    </a:p>
                  </a:txBody>
                  <a:tcPr marL="7790" marR="7790" marT="7790" marB="0" anchor="b">
                    <a:lnL>
                      <a:noFill/>
                    </a:lnL>
                    <a:lnR>
                      <a:noFill/>
                    </a:lnR>
                    <a:lnT>
                      <a:noFill/>
                    </a:lnT>
                    <a:lnB>
                      <a:noFill/>
                    </a:lnB>
                  </a:tcPr>
                </a:tc>
              </a:tr>
            </a:tbl>
          </a:graphicData>
        </a:graphic>
      </p:graphicFrame>
    </p:spTree>
    <p:extLst>
      <p:ext uri="{BB962C8B-B14F-4D97-AF65-F5344CB8AC3E}">
        <p14:creationId xmlns:p14="http://schemas.microsoft.com/office/powerpoint/2010/main" val="3960875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288925" y="6208713"/>
            <a:ext cx="184150" cy="366712"/>
          </a:xfrm>
          <a:prstGeom prst="rect">
            <a:avLst/>
          </a:prstGeom>
          <a:noFill/>
          <a:ln w="9525">
            <a:noFill/>
            <a:miter lim="800000"/>
            <a:headEnd/>
            <a:tailEnd/>
          </a:ln>
          <a:effectLst/>
        </p:spPr>
        <p:txBody>
          <a:bodyPr wrap="none">
            <a:spAutoFit/>
          </a:bodyPr>
          <a:lstStyle/>
          <a:p>
            <a:pPr eaLnBrk="0" hangingPunct="0"/>
            <a:endParaRPr lang="en-US" dirty="0"/>
          </a:p>
        </p:txBody>
      </p:sp>
      <p:sp>
        <p:nvSpPr>
          <p:cNvPr id="20487" name="Text Box 7"/>
          <p:cNvSpPr txBox="1">
            <a:spLocks noChangeArrowheads="1"/>
          </p:cNvSpPr>
          <p:nvPr/>
        </p:nvSpPr>
        <p:spPr bwMode="auto">
          <a:xfrm>
            <a:off x="381000" y="1600200"/>
            <a:ext cx="8229600" cy="1200329"/>
          </a:xfrm>
          <a:prstGeom prst="rect">
            <a:avLst/>
          </a:prstGeom>
          <a:noFill/>
          <a:ln w="9525">
            <a:noFill/>
            <a:miter lim="800000"/>
            <a:headEnd/>
            <a:tailEnd/>
          </a:ln>
          <a:effectLst/>
        </p:spPr>
        <p:txBody>
          <a:bodyPr>
            <a:spAutoFit/>
          </a:bodyPr>
          <a:lstStyle/>
          <a:p>
            <a:pPr defTabSz="292100">
              <a:buFont typeface="Wingdings" pitchFamily="2" charset="2"/>
              <a:buNone/>
            </a:pPr>
            <a:endParaRPr lang="en-US" dirty="0" smtClean="0"/>
          </a:p>
          <a:p>
            <a:pPr defTabSz="292100">
              <a:buFont typeface="Arial" pitchFamily="34" charset="0"/>
              <a:buChar char="•"/>
            </a:pPr>
            <a:endParaRPr lang="en-US" dirty="0" smtClean="0"/>
          </a:p>
          <a:p>
            <a:pPr defTabSz="292100">
              <a:buFont typeface="Wingdings" pitchFamily="2" charset="2"/>
              <a:buNone/>
            </a:pPr>
            <a:endParaRPr lang="en-US" dirty="0" smtClean="0"/>
          </a:p>
          <a:p>
            <a:pPr defTabSz="292100">
              <a:buFont typeface="Wingdings" pitchFamily="2" charset="2"/>
              <a:buNone/>
            </a:pPr>
            <a:endParaRPr lang="en-US" dirty="0"/>
          </a:p>
        </p:txBody>
      </p:sp>
      <p:sp>
        <p:nvSpPr>
          <p:cNvPr id="8" name="Text Box 7"/>
          <p:cNvSpPr txBox="1">
            <a:spLocks noChangeArrowheads="1"/>
          </p:cNvSpPr>
          <p:nvPr/>
        </p:nvSpPr>
        <p:spPr bwMode="auto">
          <a:xfrm>
            <a:off x="1279358" y="838200"/>
            <a:ext cx="6865974" cy="5816977"/>
          </a:xfrm>
          <a:prstGeom prst="rect">
            <a:avLst/>
          </a:prstGeom>
          <a:noFill/>
          <a:ln w="9525">
            <a:noFill/>
            <a:miter lim="800000"/>
            <a:headEnd/>
            <a:tailEnd/>
          </a:ln>
          <a:effectLst/>
        </p:spPr>
        <p:txBody>
          <a:bodyPr wrap="square">
            <a:spAutoFit/>
          </a:bodyPr>
          <a:lstStyle/>
          <a:p>
            <a:pPr marL="514350" indent="-395288">
              <a:spcBef>
                <a:spcPts val="0"/>
              </a:spcBef>
              <a:spcAft>
                <a:spcPts val="0"/>
              </a:spcAft>
              <a:buFont typeface="Wingdings" pitchFamily="2" charset="2"/>
              <a:buChar char="§"/>
            </a:pPr>
            <a:endParaRPr lang="en-US" sz="1000" dirty="0" smtClean="0">
              <a:latin typeface="Arial" panose="020B0604020202020204" pitchFamily="34" charset="0"/>
              <a:cs typeface="Arial" panose="020B0604020202020204" pitchFamily="34" charset="0"/>
            </a:endParaRP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Cloud Technology</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Data Storage</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Telecommunications</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Licensing/Software Management</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Server Virtualization</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Lifecycle Management/Refresh</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Wireless</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Mobile Applications and Strategy</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Expand and improve </a:t>
            </a:r>
            <a:r>
              <a:rPr lang="en-US" sz="2400" dirty="0" err="1" smtClean="0">
                <a:latin typeface="Arial" panose="020B0604020202020204" pitchFamily="34" charset="0"/>
                <a:cs typeface="Arial" panose="020B0604020202020204" pitchFamily="34" charset="0"/>
              </a:rPr>
              <a:t>Telehealth</a:t>
            </a:r>
            <a:r>
              <a:rPr lang="en-US" sz="2400" dirty="0" smtClean="0">
                <a:latin typeface="Arial" panose="020B0604020202020204" pitchFamily="34" charset="0"/>
                <a:cs typeface="Arial" panose="020B0604020202020204" pitchFamily="34" charset="0"/>
              </a:rPr>
              <a:t> and Telemedicine capabilities</a:t>
            </a:r>
          </a:p>
          <a:p>
            <a:pPr marL="971550" lvl="1" indent="-395288">
              <a:spcBef>
                <a:spcPts val="0"/>
              </a:spcBef>
              <a:spcAft>
                <a:spcPts val="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Strengthen Cyber Security and Data Security</a:t>
            </a:r>
          </a:p>
          <a:p>
            <a:pPr>
              <a:buFont typeface="Wingdings" pitchFamily="2" charset="2"/>
              <a:buNone/>
            </a:pP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a:p>
            <a:r>
              <a:rPr lang="en-US" sz="1000" dirty="0" smtClean="0">
                <a:latin typeface="Arial" panose="020B0604020202020204" pitchFamily="34" charset="0"/>
                <a:cs typeface="Arial" panose="020B0604020202020204" pitchFamily="34" charset="0"/>
              </a:rPr>
              <a:t> </a:t>
            </a:r>
            <a:endParaRPr lang="en-US" sz="1000" dirty="0">
              <a:latin typeface="Arial" panose="020B0604020202020204" pitchFamily="34" charset="0"/>
              <a:cs typeface="Arial" panose="020B0604020202020204" pitchFamily="34" charset="0"/>
            </a:endParaRPr>
          </a:p>
          <a:p>
            <a:pPr>
              <a:buFont typeface="Wingdings" pitchFamily="2" charset="2"/>
              <a:buNone/>
            </a:pPr>
            <a:endParaRPr lang="en-US" dirty="0">
              <a:latin typeface="Arial" panose="020B0604020202020204" pitchFamily="34" charset="0"/>
              <a:cs typeface="Arial" panose="020B0604020202020204" pitchFamily="34" charset="0"/>
            </a:endParaRPr>
          </a:p>
          <a:p>
            <a:pPr>
              <a:buFont typeface="Wingdings" pitchFamily="2" charset="2"/>
              <a:buChar char="§"/>
            </a:pPr>
            <a:endParaRPr lang="en-US" dirty="0">
              <a:latin typeface="Arial" panose="020B0604020202020204" pitchFamily="34" charset="0"/>
              <a:cs typeface="Arial" panose="020B0604020202020204" pitchFamily="34" charset="0"/>
            </a:endParaRPr>
          </a:p>
        </p:txBody>
      </p:sp>
      <p:sp>
        <p:nvSpPr>
          <p:cNvPr id="12" name="Slide Number Placeholder 11"/>
          <p:cNvSpPr>
            <a:spLocks noGrp="1"/>
          </p:cNvSpPr>
          <p:nvPr>
            <p:ph type="sldNum" sz="quarter" idx="12"/>
          </p:nvPr>
        </p:nvSpPr>
        <p:spPr/>
        <p:txBody>
          <a:bodyPr/>
          <a:lstStyle/>
          <a:p>
            <a:fld id="{2338BEA2-9C60-4FED-A5D5-F0AAA7796B30}" type="slidenum">
              <a:rPr lang="en-US" smtClean="0"/>
              <a:pPr/>
              <a:t>14</a:t>
            </a:fld>
            <a:endParaRPr lang="en-US" dirty="0"/>
          </a:p>
        </p:txBody>
      </p:sp>
      <p:sp>
        <p:nvSpPr>
          <p:cNvPr id="2" name="Title 1"/>
          <p:cNvSpPr>
            <a:spLocks noGrp="1"/>
          </p:cNvSpPr>
          <p:nvPr>
            <p:ph type="title"/>
          </p:nvPr>
        </p:nvSpPr>
        <p:spPr/>
        <p:txBody>
          <a:bodyPr>
            <a:normAutofit/>
          </a:bodyPr>
          <a:lstStyle/>
          <a:p>
            <a:r>
              <a:rPr lang="en-US" sz="2800" dirty="0" smtClean="0"/>
              <a:t>Challenges – IT Business Cost Drivers</a:t>
            </a:r>
            <a:endParaRPr lang="en-US" sz="2800" dirty="0"/>
          </a:p>
        </p:txBody>
      </p:sp>
    </p:spTree>
    <p:extLst>
      <p:ext uri="{BB962C8B-B14F-4D97-AF65-F5344CB8AC3E}">
        <p14:creationId xmlns:p14="http://schemas.microsoft.com/office/powerpoint/2010/main" val="390272671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338BEA2-9C60-4FED-A5D5-F0AAA7796B30}" type="slidenum">
              <a:rPr lang="en-US" smtClean="0"/>
              <a:pPr/>
              <a:t>15</a:t>
            </a:fld>
            <a:endParaRPr lang="en-US" dirty="0"/>
          </a:p>
        </p:txBody>
      </p:sp>
      <p:sp>
        <p:nvSpPr>
          <p:cNvPr id="2" name="Title 1"/>
          <p:cNvSpPr>
            <a:spLocks noGrp="1"/>
          </p:cNvSpPr>
          <p:nvPr>
            <p:ph type="title"/>
          </p:nvPr>
        </p:nvSpPr>
        <p:spPr>
          <a:xfrm>
            <a:off x="1219200" y="2819400"/>
            <a:ext cx="7239000" cy="1066800"/>
          </a:xfrm>
        </p:spPr>
        <p:txBody>
          <a:bodyPr>
            <a:normAutofit/>
          </a:bodyPr>
          <a:lstStyle/>
          <a:p>
            <a:pPr>
              <a:defRPr/>
            </a:pPr>
            <a:r>
              <a:rPr lang="en-US" dirty="0" smtClean="0"/>
              <a:t>Backup Slides</a:t>
            </a:r>
            <a:endParaRPr lang="en-US" dirty="0"/>
          </a:p>
        </p:txBody>
      </p:sp>
    </p:spTree>
    <p:extLst>
      <p:ext uri="{BB962C8B-B14F-4D97-AF65-F5344CB8AC3E}">
        <p14:creationId xmlns:p14="http://schemas.microsoft.com/office/powerpoint/2010/main" val="1175352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99753" y="304800"/>
            <a:ext cx="8110847" cy="762000"/>
          </a:xfrm>
        </p:spPr>
        <p:txBody>
          <a:bodyPr>
            <a:normAutofit/>
          </a:bodyPr>
          <a:lstStyle/>
          <a:p>
            <a:pPr algn="ctr"/>
            <a:r>
              <a:rPr lang="en-US" sz="3200" dirty="0">
                <a:solidFill>
                  <a:srgbClr val="000000"/>
                </a:solidFill>
              </a:rPr>
              <a:t>Major </a:t>
            </a:r>
            <a:r>
              <a:rPr lang="en-US" sz="3200" dirty="0" smtClean="0">
                <a:solidFill>
                  <a:srgbClr val="000000"/>
                </a:solidFill>
              </a:rPr>
              <a:t>Budget Categories </a:t>
            </a:r>
            <a:endParaRPr lang="en-US" sz="3200" b="0" i="1" dirty="0">
              <a:solidFill>
                <a:srgbClr val="000000"/>
              </a:solidFill>
            </a:endParaRPr>
          </a:p>
        </p:txBody>
      </p:sp>
      <p:graphicFrame>
        <p:nvGraphicFramePr>
          <p:cNvPr id="7" name="Diagram 6"/>
          <p:cNvGraphicFramePr/>
          <p:nvPr>
            <p:extLst>
              <p:ext uri="{D42A27DB-BD31-4B8C-83A1-F6EECF244321}">
                <p14:modId xmlns:p14="http://schemas.microsoft.com/office/powerpoint/2010/main" val="3999413593"/>
              </p:ext>
            </p:extLst>
          </p:nvPr>
        </p:nvGraphicFramePr>
        <p:xfrm>
          <a:off x="609600" y="1168442"/>
          <a:ext cx="7772400" cy="5384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p:cNvSpPr>
            <a:spLocks noGrp="1"/>
          </p:cNvSpPr>
          <p:nvPr>
            <p:ph type="dt" sz="half" idx="10"/>
          </p:nvPr>
        </p:nvSpPr>
        <p:spPr/>
        <p:txBody>
          <a:bodyPr/>
          <a:lstStyle/>
          <a:p>
            <a:fld id="{7DE8D148-86AC-40C3-BEFE-6540398C20CB}" type="datetime1">
              <a:rPr lang="en-US" smtClean="0">
                <a:solidFill>
                  <a:prstClr val="black">
                    <a:tint val="75000"/>
                  </a:prstClr>
                </a:solidFill>
              </a:rPr>
              <a:t>6/14/2015</a:t>
            </a:fld>
            <a:endParaRPr lang="en-US" dirty="0">
              <a:solidFill>
                <a:prstClr val="black">
                  <a:tint val="75000"/>
                </a:prstClr>
              </a:solidFill>
            </a:endParaRPr>
          </a:p>
        </p:txBody>
      </p:sp>
      <p:sp>
        <p:nvSpPr>
          <p:cNvPr id="3" name="Slide Number Placeholder 2"/>
          <p:cNvSpPr>
            <a:spLocks noGrp="1"/>
          </p:cNvSpPr>
          <p:nvPr>
            <p:ph type="sldNum" sz="quarter" idx="12"/>
          </p:nvPr>
        </p:nvSpPr>
        <p:spPr/>
        <p:txBody>
          <a:bodyPr/>
          <a:lstStyle/>
          <a:p>
            <a:fld id="{4B38B843-345F-4D82-A068-8C8036267293}" type="slidenum">
              <a:rPr lang="en-US" smtClean="0">
                <a:solidFill>
                  <a:prstClr val="black">
                    <a:tint val="75000"/>
                  </a:prstClr>
                </a:solidFill>
              </a:rPr>
              <a:pPr/>
              <a:t>16</a:t>
            </a:fld>
            <a:endParaRPr lang="en-US" dirty="0">
              <a:solidFill>
                <a:prstClr val="black">
                  <a:tint val="75000"/>
                </a:prstClr>
              </a:solidFill>
            </a:endParaRPr>
          </a:p>
        </p:txBody>
      </p:sp>
    </p:spTree>
    <p:extLst>
      <p:ext uri="{BB962C8B-B14F-4D97-AF65-F5344CB8AC3E}">
        <p14:creationId xmlns:p14="http://schemas.microsoft.com/office/powerpoint/2010/main" val="2215248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066800" y="274638"/>
            <a:ext cx="7772400" cy="639762"/>
          </a:xfrm>
        </p:spPr>
        <p:txBody>
          <a:bodyPr>
            <a:normAutofit fontScale="90000"/>
          </a:bodyPr>
          <a:lstStyle/>
          <a:p>
            <a:pPr eaLnBrk="1" hangingPunct="1"/>
            <a:r>
              <a:rPr lang="en-US" sz="2800" b="1" dirty="0" smtClean="0"/>
              <a:t>IT Appropriation – Historical Trend (FY 07 – FY 16)</a:t>
            </a:r>
          </a:p>
        </p:txBody>
      </p:sp>
      <p:sp>
        <p:nvSpPr>
          <p:cNvPr id="5" name="TextBox 4"/>
          <p:cNvSpPr txBox="1"/>
          <p:nvPr/>
        </p:nvSpPr>
        <p:spPr>
          <a:xfrm>
            <a:off x="304800" y="6172200"/>
            <a:ext cx="7686720" cy="230832"/>
          </a:xfrm>
          <a:prstGeom prst="rect">
            <a:avLst/>
          </a:prstGeom>
          <a:noFill/>
        </p:spPr>
        <p:txBody>
          <a:bodyPr wrap="none" rtlCol="0">
            <a:spAutoFit/>
          </a:bodyPr>
          <a:lstStyle/>
          <a:p>
            <a:r>
              <a:rPr lang="en-US" sz="900" dirty="0" smtClean="0"/>
              <a:t>Note:  The FY 07 IT Appropriation amount reflects an approximation of $670.2M for Pay.  The IT Appropriation did not fund all IT Pay prior to FY08.</a:t>
            </a:r>
            <a:endParaRPr lang="en-US" sz="900" dirty="0"/>
          </a:p>
        </p:txBody>
      </p:sp>
      <p:sp>
        <p:nvSpPr>
          <p:cNvPr id="3" name="Date Placeholder 2"/>
          <p:cNvSpPr>
            <a:spLocks noGrp="1"/>
          </p:cNvSpPr>
          <p:nvPr>
            <p:ph type="dt" sz="half" idx="10"/>
          </p:nvPr>
        </p:nvSpPr>
        <p:spPr/>
        <p:txBody>
          <a:bodyPr/>
          <a:lstStyle/>
          <a:p>
            <a:pPr>
              <a:defRPr/>
            </a:pPr>
            <a:fld id="{F2C20F9E-43C4-45D6-A08F-85FF5832CE28}" type="datetime1">
              <a:rPr lang="en-US" smtClean="0"/>
              <a:t>6/14/2015</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25" y="1076325"/>
            <a:ext cx="8540750" cy="528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741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E407D207-C6D8-43B6-AA6D-2C22C0E5C00B}" type="datetime1">
              <a:rPr lang="en-US" smtClean="0"/>
              <a:t>6/14/2015</a:t>
            </a:fld>
            <a:endParaRPr lang="en-US"/>
          </a:p>
        </p:txBody>
      </p:sp>
      <p:sp>
        <p:nvSpPr>
          <p:cNvPr id="7" name="Rectangle 6"/>
          <p:cNvSpPr/>
          <p:nvPr/>
        </p:nvSpPr>
        <p:spPr>
          <a:xfrm>
            <a:off x="551411" y="312758"/>
            <a:ext cx="7819703" cy="861774"/>
          </a:xfrm>
          <a:prstGeom prst="rect">
            <a:avLst/>
          </a:prstGeom>
        </p:spPr>
        <p:txBody>
          <a:bodyPr wrap="square">
            <a:spAutoFit/>
          </a:bodyPr>
          <a:lstStyle/>
          <a:p>
            <a:pPr algn="ctr"/>
            <a:r>
              <a:rPr lang="en-US" sz="2200" dirty="0"/>
              <a:t>OM, DME, and PAY HISTORICAL </a:t>
            </a:r>
            <a:r>
              <a:rPr lang="en-US" sz="2200" dirty="0" smtClean="0"/>
              <a:t>TREND</a:t>
            </a:r>
          </a:p>
          <a:p>
            <a:pPr algn="ctr"/>
            <a:r>
              <a:rPr lang="en-US" dirty="0"/>
              <a:t>(FY09 – </a:t>
            </a:r>
            <a:r>
              <a:rPr lang="en-US" dirty="0" smtClean="0"/>
              <a:t>FY15 </a:t>
            </a:r>
            <a:r>
              <a:rPr lang="en-US" dirty="0"/>
              <a:t>Enacted Budget, </a:t>
            </a:r>
            <a:r>
              <a:rPr lang="en-US" dirty="0" smtClean="0"/>
              <a:t>FY16 </a:t>
            </a:r>
            <a:r>
              <a:rPr lang="en-US" dirty="0"/>
              <a:t>Request</a:t>
            </a:r>
            <a:r>
              <a:rPr lang="en-US" dirty="0" smtClean="0"/>
              <a:t>)</a:t>
            </a:r>
          </a:p>
          <a:p>
            <a:pPr algn="ctr"/>
            <a:r>
              <a:rPr lang="en-US" sz="1000" dirty="0" smtClean="0"/>
              <a:t>(Dollars in Billions)</a:t>
            </a:r>
            <a:endParaRPr lang="en-US" sz="1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08075"/>
            <a:ext cx="8763000" cy="529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3768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smtClean="0"/>
              <a:t>FY 2015 Budget Execution</a:t>
            </a:r>
            <a:endParaRPr lang="en-US" dirty="0"/>
          </a:p>
        </p:txBody>
      </p:sp>
      <p:sp>
        <p:nvSpPr>
          <p:cNvPr id="4" name="Slide Number Placeholder 3"/>
          <p:cNvSpPr>
            <a:spLocks noGrp="1"/>
          </p:cNvSpPr>
          <p:nvPr>
            <p:ph type="sldNum" sz="quarter" idx="12"/>
          </p:nvPr>
        </p:nvSpPr>
        <p:spPr/>
        <p:txBody>
          <a:bodyPr/>
          <a:lstStyle/>
          <a:p>
            <a:fld id="{2338BEA2-9C60-4FED-A5D5-F0AAA7796B30}" type="slidenum">
              <a:rPr lang="en-US" smtClean="0"/>
              <a:pPr/>
              <a:t>4</a:t>
            </a:fld>
            <a:endParaRPr lang="en-US" dirty="0"/>
          </a:p>
        </p:txBody>
      </p:sp>
    </p:spTree>
    <p:extLst>
      <p:ext uri="{BB962C8B-B14F-4D97-AF65-F5344CB8AC3E}">
        <p14:creationId xmlns:p14="http://schemas.microsoft.com/office/powerpoint/2010/main" val="1850310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152400" y="304800"/>
            <a:ext cx="8991600" cy="7620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endParaRPr>
          </a:p>
        </p:txBody>
      </p:sp>
      <p:pic>
        <p:nvPicPr>
          <p:cNvPr id="8" name="Picture 6" descr="VA Seal"/>
          <p:cNvPicPr>
            <a:picLocks noChangeAspect="1" noChangeArrowheads="1"/>
          </p:cNvPicPr>
          <p:nvPr/>
        </p:nvPicPr>
        <p:blipFill>
          <a:blip r:embed="rId2" cstate="print"/>
          <a:srcRect/>
          <a:stretch>
            <a:fillRect/>
          </a:stretch>
        </p:blipFill>
        <p:spPr bwMode="auto">
          <a:xfrm>
            <a:off x="76204" y="76200"/>
            <a:ext cx="1010460" cy="1010460"/>
          </a:xfrm>
          <a:prstGeom prst="rect">
            <a:avLst/>
          </a:prstGeom>
          <a:noFill/>
        </p:spPr>
      </p:pic>
      <p:sp>
        <p:nvSpPr>
          <p:cNvPr id="9" name="Slide Number Placeholder 8"/>
          <p:cNvSpPr>
            <a:spLocks noGrp="1"/>
          </p:cNvSpPr>
          <p:nvPr>
            <p:ph type="sldNum" sz="quarter" idx="12"/>
          </p:nvPr>
        </p:nvSpPr>
        <p:spPr/>
        <p:txBody>
          <a:bodyPr/>
          <a:lstStyle/>
          <a:p>
            <a:fld id="{2338BEA2-9C60-4FED-A5D5-F0AAA7796B30}" type="slidenum">
              <a:rPr lang="en-US" smtClean="0"/>
              <a:pPr/>
              <a:t>5</a:t>
            </a:fld>
            <a:endParaRPr lang="en-US" dirty="0"/>
          </a:p>
        </p:txBody>
      </p:sp>
      <p:sp>
        <p:nvSpPr>
          <p:cNvPr id="2" name="Title 1"/>
          <p:cNvSpPr>
            <a:spLocks noGrp="1"/>
          </p:cNvSpPr>
          <p:nvPr>
            <p:ph type="title"/>
          </p:nvPr>
        </p:nvSpPr>
        <p:spPr>
          <a:solidFill>
            <a:srgbClr val="FFFF00"/>
          </a:solidFill>
          <a:ln>
            <a:solidFill>
              <a:srgbClr val="FFFF00"/>
            </a:solidFill>
          </a:ln>
        </p:spPr>
        <p:txBody>
          <a:bodyPr/>
          <a:lstStyle/>
          <a:p>
            <a:r>
              <a:rPr lang="en-US" dirty="0"/>
              <a:t> </a:t>
            </a:r>
            <a:r>
              <a:rPr lang="en-US" dirty="0" smtClean="0"/>
              <a:t>FY2015 Budget Execution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350606965"/>
              </p:ext>
            </p:extLst>
          </p:nvPr>
        </p:nvGraphicFramePr>
        <p:xfrm>
          <a:off x="1447800" y="1295400"/>
          <a:ext cx="6400800" cy="4267198"/>
        </p:xfrm>
        <a:graphic>
          <a:graphicData uri="http://schemas.openxmlformats.org/drawingml/2006/table">
            <a:tbl>
              <a:tblPr/>
              <a:tblGrid>
                <a:gridCol w="4574439"/>
                <a:gridCol w="1826361"/>
              </a:tblGrid>
              <a:tr h="791852">
                <a:tc>
                  <a:txBody>
                    <a:bodyPr/>
                    <a:lstStyle/>
                    <a:p>
                      <a:pPr algn="ctr" fontAlgn="ctr"/>
                      <a:r>
                        <a:rPr lang="en-US" sz="1800" b="1" i="0" u="none" strike="noStrike" dirty="0">
                          <a:solidFill>
                            <a:srgbClr val="000000"/>
                          </a:solidFill>
                          <a:effectLst/>
                          <a:latin typeface="Calibri"/>
                        </a:rPr>
                        <a:t>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a:rPr>
                        <a:t>2015 Current Estimate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Access to Healthcare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9,686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Healthcare Efficiency IT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10,723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Electronic Health Record Interoperability &amp; VLER Health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49,208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VistA Evolution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179,922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dirty="0">
                          <a:solidFill>
                            <a:srgbClr val="000000"/>
                          </a:solidFill>
                          <a:effectLst/>
                          <a:latin typeface="Calibri"/>
                        </a:rPr>
                        <a:t>New Models of Care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30,551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Veterans Benefits Management System (VBMS)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63,500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Virtual Lifetime Electronic Record (VLER)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18,600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dirty="0">
                          <a:solidFill>
                            <a:srgbClr val="000000"/>
                          </a:solidFill>
                          <a:effectLst/>
                          <a:latin typeface="Calibri"/>
                        </a:rPr>
                        <a:t>Veterans Relationship Management (VRM)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76,600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Health Management Platform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 5,746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7942">
                <a:tc>
                  <a:txBody>
                    <a:bodyPr/>
                    <a:lstStyle/>
                    <a:p>
                      <a:pPr algn="l" fontAlgn="b"/>
                      <a:r>
                        <a:rPr lang="en-US" sz="1400" b="0" i="0" u="none" strike="noStrike">
                          <a:solidFill>
                            <a:srgbClr val="000000"/>
                          </a:solidFill>
                          <a:effectLst/>
                          <a:latin typeface="Calibri"/>
                        </a:rPr>
                        <a:t>Other IT Systems Development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103,799 </a:t>
                      </a:r>
                      <a:endParaRPr lang="en-US" sz="14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5926">
                <a:tc>
                  <a:txBody>
                    <a:bodyPr/>
                    <a:lstStyle/>
                    <a:p>
                      <a:pPr algn="ctr" fontAlgn="ctr"/>
                      <a:r>
                        <a:rPr lang="en-US" sz="1800" b="1" i="0" u="none" strike="noStrike">
                          <a:solidFill>
                            <a:srgbClr val="000000"/>
                          </a:solidFill>
                          <a:effectLst/>
                          <a:latin typeface="Calibri"/>
                        </a:rPr>
                        <a:t>Total Development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a:rPr>
                        <a:t> $   </a:t>
                      </a:r>
                      <a:r>
                        <a:rPr lang="en-US" sz="1800" b="1" i="0" u="none" strike="noStrike" dirty="0" smtClean="0">
                          <a:solidFill>
                            <a:srgbClr val="000000"/>
                          </a:solidFill>
                          <a:effectLst/>
                          <a:latin typeface="Calibri"/>
                        </a:rPr>
                        <a:t>              548,335 </a:t>
                      </a:r>
                      <a:endParaRPr lang="en-US" sz="1800" b="1"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5465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2338BEA2-9C60-4FED-A5D5-F0AAA7796B30}" type="slidenum">
              <a:rPr lang="en-US" smtClean="0"/>
              <a:pPr/>
              <a:t>6</a:t>
            </a:fld>
            <a:endParaRPr lang="en-US" dirty="0"/>
          </a:p>
        </p:txBody>
      </p:sp>
      <p:sp>
        <p:nvSpPr>
          <p:cNvPr id="2" name="Rectangle 1"/>
          <p:cNvSpPr/>
          <p:nvPr/>
        </p:nvSpPr>
        <p:spPr>
          <a:xfrm>
            <a:off x="1143000" y="258264"/>
            <a:ext cx="7620000" cy="523220"/>
          </a:xfrm>
          <a:prstGeom prst="rect">
            <a:avLst/>
          </a:prstGeom>
          <a:solidFill>
            <a:srgbClr val="FFFF00"/>
          </a:solidFill>
        </p:spPr>
        <p:txBody>
          <a:bodyPr wrap="square">
            <a:spAutoFit/>
          </a:bodyPr>
          <a:lstStyle/>
          <a:p>
            <a:pPr algn="ctr">
              <a:defRPr/>
            </a:pPr>
            <a:r>
              <a:rPr lang="en-US" sz="2800" b="1" dirty="0"/>
              <a:t> </a:t>
            </a:r>
            <a:r>
              <a:rPr lang="en-US" sz="2400" b="1" dirty="0" smtClean="0"/>
              <a:t>FY2015 </a:t>
            </a:r>
            <a:r>
              <a:rPr lang="en-US" sz="2400" b="1" dirty="0"/>
              <a:t>Budget </a:t>
            </a:r>
            <a:r>
              <a:rPr lang="en-US" sz="2400" b="1" dirty="0" smtClean="0"/>
              <a:t>Execution</a:t>
            </a: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704850"/>
            <a:ext cx="6781800" cy="59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324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a:spLocks/>
          </p:cNvSpPr>
          <p:nvPr/>
        </p:nvSpPr>
        <p:spPr bwMode="auto">
          <a:xfrm>
            <a:off x="1207346" y="335045"/>
            <a:ext cx="7727950" cy="717550"/>
          </a:xfrm>
          <a:prstGeom prst="roundRect">
            <a:avLst>
              <a:gd name="adj" fmla="val 16667"/>
            </a:avLst>
          </a:prstGeom>
          <a:noFill/>
          <a:ln w="9525">
            <a:noFill/>
            <a:round/>
            <a:headEnd/>
            <a:tailEnd/>
          </a:ln>
        </p:spPr>
        <p:txBody>
          <a:bodyPr anchor="ctr"/>
          <a:lstStyle/>
          <a:p>
            <a:pPr algn="ctr"/>
            <a:endParaRPr lang="en-US" sz="2400" b="1" dirty="0">
              <a:solidFill>
                <a:schemeClr val="tx2"/>
              </a:solidFill>
            </a:endParaRPr>
          </a:p>
        </p:txBody>
      </p:sp>
      <p:sp>
        <p:nvSpPr>
          <p:cNvPr id="9" name="Slide Number Placeholder 8"/>
          <p:cNvSpPr>
            <a:spLocks noGrp="1"/>
          </p:cNvSpPr>
          <p:nvPr>
            <p:ph type="sldNum" sz="quarter" idx="12"/>
          </p:nvPr>
        </p:nvSpPr>
        <p:spPr>
          <a:xfrm>
            <a:off x="8763000" y="6460218"/>
            <a:ext cx="366486" cy="365125"/>
          </a:xfrm>
        </p:spPr>
        <p:txBody>
          <a:bodyPr/>
          <a:lstStyle/>
          <a:p>
            <a:fld id="{2338BEA2-9C60-4FED-A5D5-F0AAA7796B30}" type="slidenum">
              <a:rPr lang="en-US" smtClean="0"/>
              <a:pPr/>
              <a:t>7</a:t>
            </a:fld>
            <a:endParaRPr lang="en-US" dirty="0"/>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096" y="1219200"/>
            <a:ext cx="8260504" cy="5325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solidFill>
            <a:srgbClr val="FFFF00"/>
          </a:solidFill>
        </p:spPr>
        <p:txBody>
          <a:bodyPr/>
          <a:lstStyle/>
          <a:p>
            <a:r>
              <a:rPr lang="en-US" dirty="0"/>
              <a:t>FY2014 VA IT Budget </a:t>
            </a:r>
            <a:r>
              <a:rPr lang="en-US" dirty="0" smtClean="0"/>
              <a:t>Execution</a:t>
            </a:r>
            <a:endParaRPr lang="en-US" sz="1200" dirty="0"/>
          </a:p>
        </p:txBody>
      </p:sp>
    </p:spTree>
    <p:extLst>
      <p:ext uri="{BB962C8B-B14F-4D97-AF65-F5344CB8AC3E}">
        <p14:creationId xmlns:p14="http://schemas.microsoft.com/office/powerpoint/2010/main" val="1369750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3"/>
          <p:cNvSpPr>
            <a:spLocks noChangeArrowheads="1"/>
          </p:cNvSpPr>
          <p:nvPr/>
        </p:nvSpPr>
        <p:spPr bwMode="auto">
          <a:xfrm>
            <a:off x="1219200" y="226433"/>
            <a:ext cx="7689669" cy="1208842"/>
          </a:xfrm>
          <a:prstGeom prst="roundRect">
            <a:avLst>
              <a:gd name="adj" fmla="val 16667"/>
            </a:avLst>
          </a:prstGeom>
          <a:solidFill>
            <a:srgbClr val="FFFF00"/>
          </a:solidFill>
          <a:ln w="9525" algn="ctr">
            <a:noFill/>
            <a:round/>
            <a:headEnd/>
            <a:tailEnd/>
          </a:ln>
        </p:spPr>
        <p:txBody>
          <a:bodyPr wrap="square" lIns="45714" tIns="0" rIns="45714" bIns="0">
            <a:spAutoFit/>
          </a:bodyPr>
          <a:lstStyle/>
          <a:p>
            <a:pPr eaLnBrk="0" hangingPunct="0">
              <a:spcAft>
                <a:spcPts val="300"/>
              </a:spcAft>
            </a:pPr>
            <a:r>
              <a:rPr lang="en-US" sz="1800" dirty="0" smtClean="0">
                <a:latin typeface="Arial Rounded MT Bold" pitchFamily="34" charset="0"/>
                <a:ea typeface="MS PGothic"/>
                <a:cs typeface="MS PGothic"/>
              </a:rPr>
              <a:t>FY15 </a:t>
            </a:r>
            <a:r>
              <a:rPr lang="en-US" sz="1800" dirty="0">
                <a:latin typeface="Arial Rounded MT Bold" pitchFamily="34" charset="0"/>
                <a:ea typeface="MS PGothic"/>
                <a:cs typeface="MS PGothic"/>
              </a:rPr>
              <a:t>OIT Acquisitions – Socioeconomic Goals &amp; </a:t>
            </a:r>
            <a:r>
              <a:rPr lang="en-US" sz="1800" dirty="0" smtClean="0">
                <a:latin typeface="Arial Rounded MT Bold" pitchFamily="34" charset="0"/>
                <a:ea typeface="MS PGothic"/>
                <a:cs typeface="MS PGothic"/>
              </a:rPr>
              <a:t>Accomplishments as of June 3, 2015</a:t>
            </a:r>
            <a:endParaRPr lang="en-US" sz="1800" dirty="0">
              <a:latin typeface="Arial Rounded MT Bold" pitchFamily="34" charset="0"/>
              <a:ea typeface="MS PGothic"/>
              <a:cs typeface="MS PGothic"/>
            </a:endParaRPr>
          </a:p>
          <a:p>
            <a:pPr eaLnBrk="0" hangingPunct="0">
              <a:spcAft>
                <a:spcPts val="300"/>
              </a:spcAft>
            </a:pPr>
            <a:r>
              <a:rPr lang="en-US" sz="1600" dirty="0">
                <a:latin typeface="Arial Rounded MT Bold" pitchFamily="34" charset="0"/>
                <a:ea typeface="MS PGothic"/>
                <a:cs typeface="MS PGothic"/>
              </a:rPr>
              <a:t>(Dollars Obligated and Percentage by Socioeconomic Status</a:t>
            </a:r>
            <a:r>
              <a:rPr lang="en-US" sz="1600" dirty="0" smtClean="0">
                <a:latin typeface="Arial Rounded MT Bold" pitchFamily="34" charset="0"/>
                <a:ea typeface="MS PGothic"/>
                <a:cs typeface="MS PGothic"/>
              </a:rPr>
              <a:t>)</a:t>
            </a:r>
          </a:p>
          <a:p>
            <a:pPr eaLnBrk="0" hangingPunct="0">
              <a:spcAft>
                <a:spcPts val="300"/>
              </a:spcAft>
            </a:pPr>
            <a:endParaRPr lang="en-US" sz="1400" dirty="0">
              <a:latin typeface="Arial Rounded MT Bold" pitchFamily="34" charset="0"/>
              <a:ea typeface="MS PGothic"/>
              <a:cs typeface="MS PGothic"/>
            </a:endParaRPr>
          </a:p>
        </p:txBody>
      </p:sp>
      <p:sp>
        <p:nvSpPr>
          <p:cNvPr id="12" name="Slide Number Placeholder 2"/>
          <p:cNvSpPr>
            <a:spLocks noGrp="1"/>
          </p:cNvSpPr>
          <p:nvPr>
            <p:ph type="sldNum" sz="quarter" idx="10"/>
          </p:nvPr>
        </p:nvSpPr>
        <p:spPr>
          <a:xfrm>
            <a:off x="8686800" y="6553200"/>
            <a:ext cx="381000" cy="274320"/>
          </a:xfrm>
        </p:spPr>
        <p:txBody>
          <a:bodyPr/>
          <a:lstStyle/>
          <a:p>
            <a:pPr algn="r">
              <a:defRPr/>
            </a:pPr>
            <a:fld id="{FA1DDDC2-EBF5-4DD6-852F-447BED6935F7}" type="slidenum">
              <a:rPr lang="en-US" smtClean="0">
                <a:solidFill>
                  <a:srgbClr val="898989"/>
                </a:solidFill>
              </a:rPr>
              <a:pPr algn="r">
                <a:defRPr/>
              </a:pPr>
              <a:t>8</a:t>
            </a:fld>
            <a:endParaRPr lang="en-US" dirty="0">
              <a:solidFill>
                <a:srgbClr val="898989"/>
              </a:solidFill>
            </a:endParaRPr>
          </a:p>
        </p:txBody>
      </p:sp>
      <p:sp>
        <p:nvSpPr>
          <p:cNvPr id="13" name="TextBox 12"/>
          <p:cNvSpPr txBox="1"/>
          <p:nvPr/>
        </p:nvSpPr>
        <p:spPr>
          <a:xfrm>
            <a:off x="650929" y="4099302"/>
            <a:ext cx="7670844" cy="1785092"/>
          </a:xfrm>
          <a:prstGeom prst="rect">
            <a:avLst/>
          </a:prstGeom>
          <a:noFill/>
        </p:spPr>
        <p:txBody>
          <a:bodyPr wrap="square" lIns="91429" tIns="45714" rIns="91429" bIns="45714" rtlCol="0">
            <a:spAutoFit/>
          </a:bodyPr>
          <a:lstStyle/>
          <a:p>
            <a:r>
              <a:rPr lang="en-US" sz="1400" b="1" dirty="0"/>
              <a:t>Acronyms:</a:t>
            </a:r>
          </a:p>
          <a:p>
            <a:pPr marL="233336"/>
            <a:r>
              <a:rPr lang="en-US" sz="1200" dirty="0"/>
              <a:t>TP = Total Procurement</a:t>
            </a:r>
          </a:p>
          <a:p>
            <a:pPr marL="233336"/>
            <a:r>
              <a:rPr lang="en-US" sz="1200" dirty="0"/>
              <a:t>SB = Small Business</a:t>
            </a:r>
          </a:p>
          <a:p>
            <a:pPr marL="233336"/>
            <a:r>
              <a:rPr lang="en-US" sz="1200" dirty="0"/>
              <a:t>VOSB = Veteran-Owned Small Business</a:t>
            </a:r>
          </a:p>
          <a:p>
            <a:pPr marL="233336"/>
            <a:r>
              <a:rPr lang="en-US" sz="1200" dirty="0"/>
              <a:t>SDVOSB = Service-Disabled Veteran-Owned Small Business</a:t>
            </a:r>
          </a:p>
          <a:p>
            <a:pPr marL="233336"/>
            <a:r>
              <a:rPr lang="en-US" sz="1200" dirty="0"/>
              <a:t>SDB = Small Disadvantaged Business</a:t>
            </a:r>
          </a:p>
          <a:p>
            <a:pPr marL="233336"/>
            <a:r>
              <a:rPr lang="en-US" sz="1200" dirty="0"/>
              <a:t>8A = Section 8(a)</a:t>
            </a:r>
          </a:p>
          <a:p>
            <a:pPr marL="233336"/>
            <a:r>
              <a:rPr lang="en-US" sz="1200" dirty="0"/>
              <a:t>HUBZone = Historically Underutilized Business Zone</a:t>
            </a:r>
          </a:p>
          <a:p>
            <a:pPr marL="233336"/>
            <a:r>
              <a:rPr lang="en-US" sz="1200" dirty="0"/>
              <a:t>WOSB = Women-Owned Small Business</a:t>
            </a:r>
          </a:p>
        </p:txBody>
      </p:sp>
      <p:sp>
        <p:nvSpPr>
          <p:cNvPr id="3" name="TextBox 2"/>
          <p:cNvSpPr txBox="1"/>
          <p:nvPr/>
        </p:nvSpPr>
        <p:spPr>
          <a:xfrm>
            <a:off x="6417812" y="4916108"/>
            <a:ext cx="2502864" cy="590691"/>
          </a:xfrm>
          <a:prstGeom prst="rect">
            <a:avLst/>
          </a:prstGeom>
          <a:noFill/>
        </p:spPr>
        <p:txBody>
          <a:bodyPr wrap="square" lIns="82058" tIns="41029" rIns="82058" bIns="41029" rtlCol="0">
            <a:spAutoFit/>
          </a:bodyPr>
          <a:lstStyle/>
          <a:p>
            <a:r>
              <a:rPr lang="en-US" sz="1100" dirty="0">
                <a:solidFill>
                  <a:srgbClr val="92D050"/>
                </a:solidFill>
              </a:rPr>
              <a:t>Green</a:t>
            </a:r>
            <a:r>
              <a:rPr lang="en-US" sz="1100" dirty="0"/>
              <a:t>:  Meeting or exceeding goal.</a:t>
            </a:r>
          </a:p>
          <a:p>
            <a:r>
              <a:rPr lang="en-US" sz="1100" dirty="0">
                <a:solidFill>
                  <a:srgbClr val="FFFF00"/>
                </a:solidFill>
              </a:rPr>
              <a:t>Yellow</a:t>
            </a:r>
            <a:r>
              <a:rPr lang="en-US" sz="1100" dirty="0"/>
              <a:t>:  Below goal but within 1.5%.</a:t>
            </a:r>
          </a:p>
          <a:p>
            <a:r>
              <a:rPr lang="en-US" sz="1100" dirty="0">
                <a:solidFill>
                  <a:srgbClr val="C00000"/>
                </a:solidFill>
              </a:rPr>
              <a:t>Red</a:t>
            </a:r>
            <a:r>
              <a:rPr lang="en-US" sz="1100" dirty="0"/>
              <a:t>:      More than 1.5% below goal.</a:t>
            </a:r>
          </a:p>
        </p:txBody>
      </p:sp>
      <p:sp>
        <p:nvSpPr>
          <p:cNvPr id="20" name="Footer Placeholder 1"/>
          <p:cNvSpPr txBox="1">
            <a:spLocks/>
          </p:cNvSpPr>
          <p:nvPr/>
        </p:nvSpPr>
        <p:spPr bwMode="auto">
          <a:xfrm>
            <a:off x="3124200" y="6588125"/>
            <a:ext cx="2895600" cy="269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ctr" rtl="0" fontAlgn="base">
              <a:spcBef>
                <a:spcPct val="0"/>
              </a:spcBef>
              <a:spcAft>
                <a:spcPct val="0"/>
              </a:spcAft>
              <a:defRPr sz="1000" kern="1200">
                <a:solidFill>
                  <a:schemeClr val="bg2"/>
                </a:solidFill>
                <a:latin typeface="Arial" charset="0"/>
                <a:ea typeface="+mn-ea"/>
                <a:cs typeface="+mn-cs"/>
              </a:defRPr>
            </a:lvl1pPr>
            <a:lvl2pPr marL="457200" algn="l" rtl="0" fontAlgn="base">
              <a:spcBef>
                <a:spcPct val="0"/>
              </a:spcBef>
              <a:spcAft>
                <a:spcPct val="0"/>
              </a:spcAft>
              <a:defRPr sz="900" kern="1200">
                <a:solidFill>
                  <a:schemeClr val="tx1"/>
                </a:solidFill>
                <a:latin typeface="Arial" pitchFamily="34" charset="0"/>
                <a:ea typeface="+mn-ea"/>
                <a:cs typeface="+mn-cs"/>
              </a:defRPr>
            </a:lvl2pPr>
            <a:lvl3pPr marL="914400" algn="l" rtl="0" fontAlgn="base">
              <a:spcBef>
                <a:spcPct val="0"/>
              </a:spcBef>
              <a:spcAft>
                <a:spcPct val="0"/>
              </a:spcAft>
              <a:defRPr sz="900" kern="1200">
                <a:solidFill>
                  <a:schemeClr val="tx1"/>
                </a:solidFill>
                <a:latin typeface="Arial" pitchFamily="34" charset="0"/>
                <a:ea typeface="+mn-ea"/>
                <a:cs typeface="+mn-cs"/>
              </a:defRPr>
            </a:lvl3pPr>
            <a:lvl4pPr marL="1371600" algn="l" rtl="0" fontAlgn="base">
              <a:spcBef>
                <a:spcPct val="0"/>
              </a:spcBef>
              <a:spcAft>
                <a:spcPct val="0"/>
              </a:spcAft>
              <a:defRPr sz="900" kern="1200">
                <a:solidFill>
                  <a:schemeClr val="tx1"/>
                </a:solidFill>
                <a:latin typeface="Arial" pitchFamily="34" charset="0"/>
                <a:ea typeface="+mn-ea"/>
                <a:cs typeface="+mn-cs"/>
              </a:defRPr>
            </a:lvl4pPr>
            <a:lvl5pPr marL="1828800" algn="l" rtl="0" fontAlgn="base">
              <a:spcBef>
                <a:spcPct val="0"/>
              </a:spcBef>
              <a:spcAft>
                <a:spcPct val="0"/>
              </a:spcAft>
              <a:defRPr sz="900" kern="1200">
                <a:solidFill>
                  <a:schemeClr val="tx1"/>
                </a:solidFill>
                <a:latin typeface="Arial" pitchFamily="34" charset="0"/>
                <a:ea typeface="+mn-ea"/>
                <a:cs typeface="+mn-cs"/>
              </a:defRPr>
            </a:lvl5pPr>
            <a:lvl6pPr marL="2286000" algn="l" defTabSz="914400" rtl="0" eaLnBrk="1" latinLnBrk="0" hangingPunct="1">
              <a:defRPr sz="900" kern="1200">
                <a:solidFill>
                  <a:schemeClr val="tx1"/>
                </a:solidFill>
                <a:latin typeface="Arial" pitchFamily="34" charset="0"/>
                <a:ea typeface="+mn-ea"/>
                <a:cs typeface="+mn-cs"/>
              </a:defRPr>
            </a:lvl6pPr>
            <a:lvl7pPr marL="2743200" algn="l" defTabSz="914400" rtl="0" eaLnBrk="1" latinLnBrk="0" hangingPunct="1">
              <a:defRPr sz="900" kern="1200">
                <a:solidFill>
                  <a:schemeClr val="tx1"/>
                </a:solidFill>
                <a:latin typeface="Arial" pitchFamily="34" charset="0"/>
                <a:ea typeface="+mn-ea"/>
                <a:cs typeface="+mn-cs"/>
              </a:defRPr>
            </a:lvl7pPr>
            <a:lvl8pPr marL="3200400" algn="l" defTabSz="914400" rtl="0" eaLnBrk="1" latinLnBrk="0" hangingPunct="1">
              <a:defRPr sz="900" kern="1200">
                <a:solidFill>
                  <a:schemeClr val="tx1"/>
                </a:solidFill>
                <a:latin typeface="Arial" pitchFamily="34" charset="0"/>
                <a:ea typeface="+mn-ea"/>
                <a:cs typeface="+mn-cs"/>
              </a:defRPr>
            </a:lvl8pPr>
            <a:lvl9pPr marL="3657600" algn="l" defTabSz="914400" rtl="0" eaLnBrk="1" latinLnBrk="0" hangingPunct="1">
              <a:defRPr sz="900" kern="1200">
                <a:solidFill>
                  <a:schemeClr val="tx1"/>
                </a:solidFill>
                <a:latin typeface="Arial" pitchFamily="34" charset="0"/>
                <a:ea typeface="+mn-ea"/>
                <a:cs typeface="+mn-cs"/>
              </a:defRPr>
            </a:lvl9pPr>
          </a:lstStyle>
          <a:p>
            <a:r>
              <a:rPr lang="en-US" dirty="0" smtClean="0">
                <a:latin typeface="Arial" pitchFamily="34" charset="0"/>
              </a:rPr>
              <a:t>FY 2014 Mid-Year Budget Review</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864" y="1752600"/>
            <a:ext cx="838835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0723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lgn="ctr">
              <a:buNone/>
            </a:pPr>
            <a:r>
              <a:rPr lang="en-US" b="1" dirty="0" smtClean="0"/>
              <a:t>FY 2016 President’s Budget</a:t>
            </a:r>
          </a:p>
          <a:p>
            <a:endParaRPr lang="en-US" dirty="0"/>
          </a:p>
        </p:txBody>
      </p:sp>
      <p:sp>
        <p:nvSpPr>
          <p:cNvPr id="4" name="Slide Number Placeholder 3"/>
          <p:cNvSpPr>
            <a:spLocks noGrp="1"/>
          </p:cNvSpPr>
          <p:nvPr>
            <p:ph type="sldNum" sz="quarter" idx="12"/>
          </p:nvPr>
        </p:nvSpPr>
        <p:spPr/>
        <p:txBody>
          <a:bodyPr/>
          <a:lstStyle/>
          <a:p>
            <a:fld id="{2338BEA2-9C60-4FED-A5D5-F0AAA7796B30}" type="slidenum">
              <a:rPr lang="en-US" smtClean="0"/>
              <a:pPr/>
              <a:t>9</a:t>
            </a:fld>
            <a:endParaRPr lang="en-US" dirty="0"/>
          </a:p>
        </p:txBody>
      </p:sp>
    </p:spTree>
    <p:extLst>
      <p:ext uri="{BB962C8B-B14F-4D97-AF65-F5344CB8AC3E}">
        <p14:creationId xmlns:p14="http://schemas.microsoft.com/office/powerpoint/2010/main" val="3391214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M Standard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OM Standard Slides</Template>
  <TotalTime>0</TotalTime>
  <Words>1741</Words>
  <Application>Microsoft Office PowerPoint</Application>
  <PresentationFormat>On-screen Show (4:3)</PresentationFormat>
  <Paragraphs>390</Paragraphs>
  <Slides>16</Slides>
  <Notes>7</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OM Standard Slides</vt:lpstr>
      <vt:lpstr>Custom Design</vt:lpstr>
      <vt:lpstr>Advanced Planning Briefing to Industry (APBI)  </vt:lpstr>
      <vt:lpstr>IT Appropriation – Historical Trend (FY 07 – FY 16)</vt:lpstr>
      <vt:lpstr>PowerPoint Presentation</vt:lpstr>
      <vt:lpstr>PowerPoint Presentation</vt:lpstr>
      <vt:lpstr> FY2015 Budget Execution</vt:lpstr>
      <vt:lpstr>PowerPoint Presentation</vt:lpstr>
      <vt:lpstr>FY2014 VA IT Budget Execution</vt:lpstr>
      <vt:lpstr>PowerPoint Presentation</vt:lpstr>
      <vt:lpstr>PowerPoint Presentation</vt:lpstr>
      <vt:lpstr>IT Support of VA Strategic Priorities</vt:lpstr>
      <vt:lpstr>IT Support of VA Strategic Priorities (cont.)</vt:lpstr>
      <vt:lpstr>PowerPoint Presentation</vt:lpstr>
      <vt:lpstr>PowerPoint Presentation</vt:lpstr>
      <vt:lpstr>Challenges – IT Business Cost Drivers</vt:lpstr>
      <vt:lpstr>Backup Slides</vt:lpstr>
      <vt:lpstr>Major Budget Categories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2014-04-18T18:22:38Z</dcterms:created>
  <dcterms:modified xsi:type="dcterms:W3CDTF">2015-06-14T22:48:18Z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